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24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9676da4960_0_2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9676da4960_0_2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9676da4960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9676da4960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9676da4960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9676da4960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29676da4960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29676da4960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29676da4960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29676da4960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9676da4960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9676da4960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29676da4960_0_2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29676da4960_0_2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9676da4960_0_3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Google Shape;291;g29676da4960_0_3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9676da4960_0_3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9" name="Google Shape;299;g29676da4960_0_3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9676da4960_0_3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7" name="Google Shape;307;g29676da4960_0_3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9676da4960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9676da4960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29676da4960_0_2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29676da4960_0_2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9676da4960_0_3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9676da4960_0_3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9676da4960_0_3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29676da4960_0_3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5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29676da4960_0_3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29676da4960_0_3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29676da4960_0_3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29676da4960_0_3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29676da4960_0_2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9" name="Google Shape;349;g29676da4960_0_2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29676da4960_0_2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29676da4960_0_2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9676da4960_0_2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9676da4960_0_2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9676da4960_0_2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9676da4960_0_2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9676da4960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9676da4960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9676da4960_0_2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9676da4960_0_2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9676da4960_0_2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9676da4960_0_2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9676da4960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29676da4960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Using the Mystery Box Activity to Build Scientific Reasoning 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21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 Donovan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 of Outreach and Strategic Engagement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BioQUEST Curriculum Consortium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PI - QUBES</a:t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200" y="161100"/>
            <a:ext cx="3299155" cy="1005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09505" y="159190"/>
            <a:ext cx="3343275" cy="100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911510" y="161100"/>
            <a:ext cx="1005840" cy="1005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65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0" name="Google Shape;120;p22"/>
          <p:cNvCxnSpPr/>
          <p:nvPr/>
        </p:nvCxnSpPr>
        <p:spPr>
          <a:xfrm>
            <a:off x="2398000" y="487450"/>
            <a:ext cx="0" cy="421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1" name="Google Shape;121;p22"/>
          <p:cNvSpPr/>
          <p:nvPr/>
        </p:nvSpPr>
        <p:spPr>
          <a:xfrm>
            <a:off x="3594150" y="1765175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22" name="Google Shape;122;p22"/>
          <p:cNvCxnSpPr/>
          <p:nvPr/>
        </p:nvCxnSpPr>
        <p:spPr>
          <a:xfrm>
            <a:off x="2872325" y="487500"/>
            <a:ext cx="0" cy="417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3" name="Google Shape;123;p22"/>
          <p:cNvCxnSpPr/>
          <p:nvPr/>
        </p:nvCxnSpPr>
        <p:spPr>
          <a:xfrm>
            <a:off x="3373000" y="487450"/>
            <a:ext cx="0" cy="90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24" name="Google Shape;124;p22"/>
          <p:cNvCxnSpPr/>
          <p:nvPr/>
        </p:nvCxnSpPr>
        <p:spPr>
          <a:xfrm rot="10800000">
            <a:off x="1963175" y="1396750"/>
            <a:ext cx="14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25" name="Google Shape;125;p22"/>
          <p:cNvSpPr txBox="1"/>
          <p:nvPr/>
        </p:nvSpPr>
        <p:spPr>
          <a:xfrm>
            <a:off x="1462525" y="4506125"/>
            <a:ext cx="55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Box Type 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		Individual # ___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1234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65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1" name="Google Shape;131;p23"/>
          <p:cNvCxnSpPr/>
          <p:nvPr/>
        </p:nvCxnSpPr>
        <p:spPr>
          <a:xfrm>
            <a:off x="2398000" y="487450"/>
            <a:ext cx="0" cy="421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32" name="Google Shape;132;p23"/>
          <p:cNvSpPr/>
          <p:nvPr/>
        </p:nvSpPr>
        <p:spPr>
          <a:xfrm>
            <a:off x="3594150" y="1765175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33" name="Google Shape;133;p23"/>
          <p:cNvCxnSpPr/>
          <p:nvPr/>
        </p:nvCxnSpPr>
        <p:spPr>
          <a:xfrm>
            <a:off x="2872325" y="487500"/>
            <a:ext cx="0" cy="417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4" name="Google Shape;134;p23"/>
          <p:cNvCxnSpPr/>
          <p:nvPr/>
        </p:nvCxnSpPr>
        <p:spPr>
          <a:xfrm>
            <a:off x="3373000" y="487450"/>
            <a:ext cx="0" cy="90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35" name="Google Shape;135;p23"/>
          <p:cNvCxnSpPr/>
          <p:nvPr/>
        </p:nvCxnSpPr>
        <p:spPr>
          <a:xfrm rot="10800000">
            <a:off x="1963175" y="1396750"/>
            <a:ext cx="14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36" name="Google Shape;136;p23"/>
          <p:cNvGrpSpPr/>
          <p:nvPr/>
        </p:nvGrpSpPr>
        <p:grpSpPr>
          <a:xfrm>
            <a:off x="4128625" y="465550"/>
            <a:ext cx="308700" cy="250500"/>
            <a:chOff x="7451775" y="218075"/>
            <a:chExt cx="308700" cy="250500"/>
          </a:xfrm>
        </p:grpSpPr>
        <p:cxnSp>
          <p:nvCxnSpPr>
            <p:cNvPr id="137" name="Google Shape;137;p23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38" name="Google Shape;138;p23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39" name="Google Shape;139;p23"/>
          <p:cNvGrpSpPr/>
          <p:nvPr/>
        </p:nvGrpSpPr>
        <p:grpSpPr>
          <a:xfrm>
            <a:off x="4584063" y="443650"/>
            <a:ext cx="308700" cy="250500"/>
            <a:chOff x="7451775" y="218075"/>
            <a:chExt cx="308700" cy="250500"/>
          </a:xfrm>
        </p:grpSpPr>
        <p:cxnSp>
          <p:nvCxnSpPr>
            <p:cNvPr id="140" name="Google Shape;140;p23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1" name="Google Shape;141;p23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2" name="Google Shape;142;p23"/>
          <p:cNvGrpSpPr/>
          <p:nvPr/>
        </p:nvGrpSpPr>
        <p:grpSpPr>
          <a:xfrm>
            <a:off x="5039500" y="465550"/>
            <a:ext cx="308700" cy="250500"/>
            <a:chOff x="7451775" y="218075"/>
            <a:chExt cx="308700" cy="250500"/>
          </a:xfrm>
        </p:grpSpPr>
        <p:cxnSp>
          <p:nvCxnSpPr>
            <p:cNvPr id="143" name="Google Shape;143;p23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4" name="Google Shape;144;p23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45" name="Google Shape;145;p23"/>
          <p:cNvGrpSpPr/>
          <p:nvPr/>
        </p:nvGrpSpPr>
        <p:grpSpPr>
          <a:xfrm>
            <a:off x="3672663" y="443650"/>
            <a:ext cx="308700" cy="250500"/>
            <a:chOff x="7451775" y="218075"/>
            <a:chExt cx="308700" cy="250500"/>
          </a:xfrm>
        </p:grpSpPr>
        <p:cxnSp>
          <p:nvCxnSpPr>
            <p:cNvPr id="146" name="Google Shape;146;p23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47" name="Google Shape;147;p23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48" name="Google Shape;148;p23"/>
          <p:cNvCxnSpPr/>
          <p:nvPr/>
        </p:nvCxnSpPr>
        <p:spPr>
          <a:xfrm>
            <a:off x="5614675" y="487450"/>
            <a:ext cx="0" cy="48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9" name="Google Shape;149;p23"/>
          <p:cNvCxnSpPr/>
          <p:nvPr/>
        </p:nvCxnSpPr>
        <p:spPr>
          <a:xfrm rot="10800000">
            <a:off x="5614675" y="974950"/>
            <a:ext cx="541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0" name="Google Shape;150;p23"/>
          <p:cNvSpPr/>
          <p:nvPr/>
        </p:nvSpPr>
        <p:spPr>
          <a:xfrm>
            <a:off x="5035750" y="1258450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3"/>
          <p:cNvSpPr txBox="1"/>
          <p:nvPr/>
        </p:nvSpPr>
        <p:spPr>
          <a:xfrm>
            <a:off x="1462525" y="4506125"/>
            <a:ext cx="55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Box Type 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		Individual # ___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1234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65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7" name="Google Shape;157;p24"/>
          <p:cNvCxnSpPr/>
          <p:nvPr/>
        </p:nvCxnSpPr>
        <p:spPr>
          <a:xfrm>
            <a:off x="2398000" y="487450"/>
            <a:ext cx="0" cy="421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58" name="Google Shape;158;p24"/>
          <p:cNvSpPr/>
          <p:nvPr/>
        </p:nvSpPr>
        <p:spPr>
          <a:xfrm>
            <a:off x="3594150" y="1765175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59" name="Google Shape;159;p24"/>
          <p:cNvCxnSpPr/>
          <p:nvPr/>
        </p:nvCxnSpPr>
        <p:spPr>
          <a:xfrm>
            <a:off x="2872325" y="487500"/>
            <a:ext cx="0" cy="417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0" name="Google Shape;160;p24"/>
          <p:cNvCxnSpPr/>
          <p:nvPr/>
        </p:nvCxnSpPr>
        <p:spPr>
          <a:xfrm>
            <a:off x="3373000" y="487450"/>
            <a:ext cx="0" cy="90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61" name="Google Shape;161;p24"/>
          <p:cNvCxnSpPr/>
          <p:nvPr/>
        </p:nvCxnSpPr>
        <p:spPr>
          <a:xfrm rot="10800000">
            <a:off x="1963175" y="1396750"/>
            <a:ext cx="14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62" name="Google Shape;162;p24"/>
          <p:cNvGrpSpPr/>
          <p:nvPr/>
        </p:nvGrpSpPr>
        <p:grpSpPr>
          <a:xfrm>
            <a:off x="4128625" y="465550"/>
            <a:ext cx="308700" cy="250500"/>
            <a:chOff x="7451775" y="218075"/>
            <a:chExt cx="308700" cy="250500"/>
          </a:xfrm>
        </p:grpSpPr>
        <p:cxnSp>
          <p:nvCxnSpPr>
            <p:cNvPr id="163" name="Google Shape;163;p24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4" name="Google Shape;164;p24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5" name="Google Shape;165;p24"/>
          <p:cNvGrpSpPr/>
          <p:nvPr/>
        </p:nvGrpSpPr>
        <p:grpSpPr>
          <a:xfrm>
            <a:off x="4584063" y="443650"/>
            <a:ext cx="308700" cy="250500"/>
            <a:chOff x="7451775" y="218075"/>
            <a:chExt cx="308700" cy="250500"/>
          </a:xfrm>
        </p:grpSpPr>
        <p:cxnSp>
          <p:nvCxnSpPr>
            <p:cNvPr id="166" name="Google Shape;166;p24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7" name="Google Shape;167;p24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8" name="Google Shape;168;p24"/>
          <p:cNvGrpSpPr/>
          <p:nvPr/>
        </p:nvGrpSpPr>
        <p:grpSpPr>
          <a:xfrm>
            <a:off x="5039500" y="465550"/>
            <a:ext cx="308700" cy="250500"/>
            <a:chOff x="7451775" y="218075"/>
            <a:chExt cx="308700" cy="250500"/>
          </a:xfrm>
        </p:grpSpPr>
        <p:cxnSp>
          <p:nvCxnSpPr>
            <p:cNvPr id="169" name="Google Shape;169;p24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0" name="Google Shape;170;p24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1" name="Google Shape;171;p24"/>
          <p:cNvGrpSpPr/>
          <p:nvPr/>
        </p:nvGrpSpPr>
        <p:grpSpPr>
          <a:xfrm>
            <a:off x="3672663" y="443650"/>
            <a:ext cx="308700" cy="250500"/>
            <a:chOff x="7451775" y="218075"/>
            <a:chExt cx="308700" cy="250500"/>
          </a:xfrm>
        </p:grpSpPr>
        <p:cxnSp>
          <p:nvCxnSpPr>
            <p:cNvPr id="172" name="Google Shape;172;p24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Google Shape;173;p24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74" name="Google Shape;174;p24"/>
          <p:cNvCxnSpPr/>
          <p:nvPr/>
        </p:nvCxnSpPr>
        <p:spPr>
          <a:xfrm>
            <a:off x="5614675" y="487450"/>
            <a:ext cx="0" cy="48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75" name="Google Shape;175;p24"/>
          <p:cNvCxnSpPr/>
          <p:nvPr/>
        </p:nvCxnSpPr>
        <p:spPr>
          <a:xfrm rot="10800000">
            <a:off x="5614675" y="974950"/>
            <a:ext cx="541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76" name="Google Shape;176;p24"/>
          <p:cNvSpPr/>
          <p:nvPr/>
        </p:nvSpPr>
        <p:spPr>
          <a:xfrm>
            <a:off x="5035750" y="1258450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77" name="Google Shape;177;p24"/>
          <p:cNvGrpSpPr/>
          <p:nvPr/>
        </p:nvGrpSpPr>
        <p:grpSpPr>
          <a:xfrm rot="5400000">
            <a:off x="5904500" y="1320875"/>
            <a:ext cx="308700" cy="250500"/>
            <a:chOff x="7451775" y="218075"/>
            <a:chExt cx="308700" cy="250500"/>
          </a:xfrm>
        </p:grpSpPr>
        <p:cxnSp>
          <p:nvCxnSpPr>
            <p:cNvPr id="178" name="Google Shape;178;p24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9" name="Google Shape;179;p24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0" name="Google Shape;180;p24"/>
          <p:cNvGrpSpPr/>
          <p:nvPr/>
        </p:nvGrpSpPr>
        <p:grpSpPr>
          <a:xfrm rot="5400000">
            <a:off x="5904500" y="1778075"/>
            <a:ext cx="308700" cy="250500"/>
            <a:chOff x="7451775" y="218075"/>
            <a:chExt cx="308700" cy="250500"/>
          </a:xfrm>
        </p:grpSpPr>
        <p:cxnSp>
          <p:nvCxnSpPr>
            <p:cNvPr id="181" name="Google Shape;181;p24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2" name="Google Shape;182;p24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3" name="Google Shape;183;p24"/>
          <p:cNvGrpSpPr/>
          <p:nvPr/>
        </p:nvGrpSpPr>
        <p:grpSpPr>
          <a:xfrm rot="5400000">
            <a:off x="5922300" y="2235275"/>
            <a:ext cx="308700" cy="250500"/>
            <a:chOff x="7451775" y="218075"/>
            <a:chExt cx="308700" cy="250500"/>
          </a:xfrm>
        </p:grpSpPr>
        <p:cxnSp>
          <p:nvCxnSpPr>
            <p:cNvPr id="184" name="Google Shape;184;p24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Google Shape;185;p24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186" name="Google Shape;186;p24"/>
          <p:cNvCxnSpPr/>
          <p:nvPr/>
        </p:nvCxnSpPr>
        <p:spPr>
          <a:xfrm rot="10800000">
            <a:off x="1963150" y="41842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7" name="Google Shape;187;p24"/>
          <p:cNvCxnSpPr/>
          <p:nvPr/>
        </p:nvCxnSpPr>
        <p:spPr>
          <a:xfrm rot="10800000">
            <a:off x="1963150" y="37270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8" name="Google Shape;188;p24"/>
          <p:cNvCxnSpPr/>
          <p:nvPr/>
        </p:nvCxnSpPr>
        <p:spPr>
          <a:xfrm rot="10800000">
            <a:off x="1963150" y="32698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89" name="Google Shape;189;p24"/>
          <p:cNvCxnSpPr/>
          <p:nvPr/>
        </p:nvCxnSpPr>
        <p:spPr>
          <a:xfrm rot="10800000">
            <a:off x="1963150" y="28126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0" name="Google Shape;190;p24"/>
          <p:cNvSpPr txBox="1"/>
          <p:nvPr/>
        </p:nvSpPr>
        <p:spPr>
          <a:xfrm>
            <a:off x="1462525" y="4506125"/>
            <a:ext cx="55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Box Type 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		Individual # ___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1234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65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6" name="Google Shape;196;p25"/>
          <p:cNvCxnSpPr/>
          <p:nvPr/>
        </p:nvCxnSpPr>
        <p:spPr>
          <a:xfrm>
            <a:off x="2398000" y="487450"/>
            <a:ext cx="0" cy="421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197" name="Google Shape;197;p25"/>
          <p:cNvSpPr/>
          <p:nvPr/>
        </p:nvSpPr>
        <p:spPr>
          <a:xfrm>
            <a:off x="3594150" y="1765175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98" name="Google Shape;198;p25"/>
          <p:cNvCxnSpPr/>
          <p:nvPr/>
        </p:nvCxnSpPr>
        <p:spPr>
          <a:xfrm>
            <a:off x="2872325" y="487500"/>
            <a:ext cx="0" cy="417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9" name="Google Shape;199;p25"/>
          <p:cNvCxnSpPr/>
          <p:nvPr/>
        </p:nvCxnSpPr>
        <p:spPr>
          <a:xfrm>
            <a:off x="3373000" y="487450"/>
            <a:ext cx="0" cy="90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00" name="Google Shape;200;p25"/>
          <p:cNvCxnSpPr/>
          <p:nvPr/>
        </p:nvCxnSpPr>
        <p:spPr>
          <a:xfrm rot="10800000">
            <a:off x="1963175" y="1396750"/>
            <a:ext cx="14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01" name="Google Shape;201;p25"/>
          <p:cNvGrpSpPr/>
          <p:nvPr/>
        </p:nvGrpSpPr>
        <p:grpSpPr>
          <a:xfrm>
            <a:off x="4128625" y="465550"/>
            <a:ext cx="308700" cy="250500"/>
            <a:chOff x="7451775" y="218075"/>
            <a:chExt cx="308700" cy="250500"/>
          </a:xfrm>
        </p:grpSpPr>
        <p:cxnSp>
          <p:nvCxnSpPr>
            <p:cNvPr id="202" name="Google Shape;202;p25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3" name="Google Shape;203;p25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4" name="Google Shape;204;p25"/>
          <p:cNvGrpSpPr/>
          <p:nvPr/>
        </p:nvGrpSpPr>
        <p:grpSpPr>
          <a:xfrm>
            <a:off x="4584063" y="443650"/>
            <a:ext cx="308700" cy="250500"/>
            <a:chOff x="7451775" y="218075"/>
            <a:chExt cx="308700" cy="250500"/>
          </a:xfrm>
        </p:grpSpPr>
        <p:cxnSp>
          <p:nvCxnSpPr>
            <p:cNvPr id="205" name="Google Shape;205;p25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6" name="Google Shape;206;p25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07" name="Google Shape;207;p25"/>
          <p:cNvGrpSpPr/>
          <p:nvPr/>
        </p:nvGrpSpPr>
        <p:grpSpPr>
          <a:xfrm>
            <a:off x="5039500" y="465550"/>
            <a:ext cx="308700" cy="250500"/>
            <a:chOff x="7451775" y="218075"/>
            <a:chExt cx="308700" cy="250500"/>
          </a:xfrm>
        </p:grpSpPr>
        <p:cxnSp>
          <p:nvCxnSpPr>
            <p:cNvPr id="208" name="Google Shape;208;p25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Google Shape;209;p25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0" name="Google Shape;210;p25"/>
          <p:cNvGrpSpPr/>
          <p:nvPr/>
        </p:nvGrpSpPr>
        <p:grpSpPr>
          <a:xfrm>
            <a:off x="3672663" y="443650"/>
            <a:ext cx="308700" cy="250500"/>
            <a:chOff x="7451775" y="218075"/>
            <a:chExt cx="308700" cy="250500"/>
          </a:xfrm>
        </p:grpSpPr>
        <p:cxnSp>
          <p:nvCxnSpPr>
            <p:cNvPr id="211" name="Google Shape;211;p25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2" name="Google Shape;212;p25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13" name="Google Shape;213;p25"/>
          <p:cNvCxnSpPr/>
          <p:nvPr/>
        </p:nvCxnSpPr>
        <p:spPr>
          <a:xfrm>
            <a:off x="5614675" y="487450"/>
            <a:ext cx="0" cy="48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5"/>
          <p:cNvCxnSpPr/>
          <p:nvPr/>
        </p:nvCxnSpPr>
        <p:spPr>
          <a:xfrm rot="10800000">
            <a:off x="5614675" y="974950"/>
            <a:ext cx="541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15" name="Google Shape;215;p25"/>
          <p:cNvSpPr/>
          <p:nvPr/>
        </p:nvSpPr>
        <p:spPr>
          <a:xfrm>
            <a:off x="5035750" y="1258450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16" name="Google Shape;216;p25"/>
          <p:cNvGrpSpPr/>
          <p:nvPr/>
        </p:nvGrpSpPr>
        <p:grpSpPr>
          <a:xfrm rot="5400000">
            <a:off x="5904500" y="1320875"/>
            <a:ext cx="308700" cy="250500"/>
            <a:chOff x="7451775" y="218075"/>
            <a:chExt cx="308700" cy="250500"/>
          </a:xfrm>
        </p:grpSpPr>
        <p:cxnSp>
          <p:nvCxnSpPr>
            <p:cNvPr id="217" name="Google Shape;217;p25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18" name="Google Shape;218;p25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9" name="Google Shape;219;p25"/>
          <p:cNvGrpSpPr/>
          <p:nvPr/>
        </p:nvGrpSpPr>
        <p:grpSpPr>
          <a:xfrm rot="5400000">
            <a:off x="5904500" y="1778075"/>
            <a:ext cx="308700" cy="250500"/>
            <a:chOff x="7451775" y="218075"/>
            <a:chExt cx="308700" cy="250500"/>
          </a:xfrm>
        </p:grpSpPr>
        <p:cxnSp>
          <p:nvCxnSpPr>
            <p:cNvPr id="220" name="Google Shape;220;p25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Google Shape;221;p25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2" name="Google Shape;222;p25"/>
          <p:cNvGrpSpPr/>
          <p:nvPr/>
        </p:nvGrpSpPr>
        <p:grpSpPr>
          <a:xfrm rot="5400000">
            <a:off x="5922300" y="2235275"/>
            <a:ext cx="308700" cy="250500"/>
            <a:chOff x="7451775" y="218075"/>
            <a:chExt cx="308700" cy="250500"/>
          </a:xfrm>
        </p:grpSpPr>
        <p:cxnSp>
          <p:nvCxnSpPr>
            <p:cNvPr id="223" name="Google Shape;223;p25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4" name="Google Shape;224;p25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25" name="Google Shape;225;p25"/>
          <p:cNvCxnSpPr/>
          <p:nvPr/>
        </p:nvCxnSpPr>
        <p:spPr>
          <a:xfrm rot="10800000">
            <a:off x="1963150" y="41842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6" name="Google Shape;226;p25"/>
          <p:cNvCxnSpPr/>
          <p:nvPr/>
        </p:nvCxnSpPr>
        <p:spPr>
          <a:xfrm rot="10800000">
            <a:off x="1963150" y="37270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7" name="Google Shape;227;p25"/>
          <p:cNvCxnSpPr/>
          <p:nvPr/>
        </p:nvCxnSpPr>
        <p:spPr>
          <a:xfrm rot="10800000">
            <a:off x="1963150" y="32698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8" name="Google Shape;228;p25"/>
          <p:cNvCxnSpPr/>
          <p:nvPr/>
        </p:nvCxnSpPr>
        <p:spPr>
          <a:xfrm rot="10800000">
            <a:off x="1963150" y="28126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29" name="Google Shape;229;p25"/>
          <p:cNvSpPr txBox="1"/>
          <p:nvPr/>
        </p:nvSpPr>
        <p:spPr>
          <a:xfrm>
            <a:off x="3678675" y="103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30" name="Google Shape;230;p25"/>
          <p:cNvSpPr txBox="1"/>
          <p:nvPr/>
        </p:nvSpPr>
        <p:spPr>
          <a:xfrm>
            <a:off x="4135875" y="103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31" name="Google Shape;231;p25"/>
          <p:cNvSpPr txBox="1"/>
          <p:nvPr/>
        </p:nvSpPr>
        <p:spPr>
          <a:xfrm>
            <a:off x="5050275" y="103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32" name="Google Shape;232;p25"/>
          <p:cNvSpPr txBox="1"/>
          <p:nvPr/>
        </p:nvSpPr>
        <p:spPr>
          <a:xfrm>
            <a:off x="6117075" y="1246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33" name="Google Shape;233;p25"/>
          <p:cNvSpPr txBox="1"/>
          <p:nvPr/>
        </p:nvSpPr>
        <p:spPr>
          <a:xfrm>
            <a:off x="1462525" y="4506125"/>
            <a:ext cx="55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Box Type 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		Individual # ___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1234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65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9" name="Google Shape;239;p26"/>
          <p:cNvCxnSpPr/>
          <p:nvPr/>
        </p:nvCxnSpPr>
        <p:spPr>
          <a:xfrm>
            <a:off x="2398000" y="487450"/>
            <a:ext cx="0" cy="42162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40" name="Google Shape;240;p26"/>
          <p:cNvSpPr/>
          <p:nvPr/>
        </p:nvSpPr>
        <p:spPr>
          <a:xfrm>
            <a:off x="3594150" y="1765175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1" name="Google Shape;241;p26"/>
          <p:cNvCxnSpPr/>
          <p:nvPr/>
        </p:nvCxnSpPr>
        <p:spPr>
          <a:xfrm>
            <a:off x="2872325" y="487500"/>
            <a:ext cx="0" cy="41766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2" name="Google Shape;242;p26"/>
          <p:cNvCxnSpPr/>
          <p:nvPr/>
        </p:nvCxnSpPr>
        <p:spPr>
          <a:xfrm>
            <a:off x="3373000" y="487450"/>
            <a:ext cx="0" cy="9093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3" name="Google Shape;243;p26"/>
          <p:cNvCxnSpPr/>
          <p:nvPr/>
        </p:nvCxnSpPr>
        <p:spPr>
          <a:xfrm rot="10800000">
            <a:off x="1963175" y="1396750"/>
            <a:ext cx="14259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244" name="Google Shape;244;p26"/>
          <p:cNvGrpSpPr/>
          <p:nvPr/>
        </p:nvGrpSpPr>
        <p:grpSpPr>
          <a:xfrm>
            <a:off x="4128625" y="465550"/>
            <a:ext cx="308700" cy="250500"/>
            <a:chOff x="7451775" y="218075"/>
            <a:chExt cx="308700" cy="250500"/>
          </a:xfrm>
        </p:grpSpPr>
        <p:cxnSp>
          <p:nvCxnSpPr>
            <p:cNvPr id="245" name="Google Shape;245;p26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6" name="Google Shape;246;p26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7" name="Google Shape;247;p26"/>
          <p:cNvGrpSpPr/>
          <p:nvPr/>
        </p:nvGrpSpPr>
        <p:grpSpPr>
          <a:xfrm>
            <a:off x="4584063" y="443650"/>
            <a:ext cx="308700" cy="250500"/>
            <a:chOff x="7451775" y="218075"/>
            <a:chExt cx="308700" cy="250500"/>
          </a:xfrm>
        </p:grpSpPr>
        <p:cxnSp>
          <p:nvCxnSpPr>
            <p:cNvPr id="248" name="Google Shape;248;p26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9" name="Google Shape;249;p26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0" name="Google Shape;250;p26"/>
          <p:cNvGrpSpPr/>
          <p:nvPr/>
        </p:nvGrpSpPr>
        <p:grpSpPr>
          <a:xfrm>
            <a:off x="5039500" y="465550"/>
            <a:ext cx="308700" cy="250500"/>
            <a:chOff x="7451775" y="218075"/>
            <a:chExt cx="308700" cy="250500"/>
          </a:xfrm>
        </p:grpSpPr>
        <p:cxnSp>
          <p:nvCxnSpPr>
            <p:cNvPr id="251" name="Google Shape;251;p26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2" name="Google Shape;252;p26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3" name="Google Shape;253;p26"/>
          <p:cNvGrpSpPr/>
          <p:nvPr/>
        </p:nvGrpSpPr>
        <p:grpSpPr>
          <a:xfrm>
            <a:off x="3672663" y="443650"/>
            <a:ext cx="308700" cy="250500"/>
            <a:chOff x="7451775" y="218075"/>
            <a:chExt cx="308700" cy="250500"/>
          </a:xfrm>
        </p:grpSpPr>
        <p:cxnSp>
          <p:nvCxnSpPr>
            <p:cNvPr id="254" name="Google Shape;254;p26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5" name="Google Shape;255;p26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56" name="Google Shape;256;p26"/>
          <p:cNvCxnSpPr/>
          <p:nvPr/>
        </p:nvCxnSpPr>
        <p:spPr>
          <a:xfrm>
            <a:off x="5614675" y="487450"/>
            <a:ext cx="0" cy="487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57" name="Google Shape;257;p26"/>
          <p:cNvCxnSpPr/>
          <p:nvPr/>
        </p:nvCxnSpPr>
        <p:spPr>
          <a:xfrm rot="10800000">
            <a:off x="5614675" y="974950"/>
            <a:ext cx="5412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58" name="Google Shape;258;p26"/>
          <p:cNvSpPr/>
          <p:nvPr/>
        </p:nvSpPr>
        <p:spPr>
          <a:xfrm>
            <a:off x="5035750" y="1258450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26"/>
          <p:cNvGrpSpPr/>
          <p:nvPr/>
        </p:nvGrpSpPr>
        <p:grpSpPr>
          <a:xfrm rot="5400000">
            <a:off x="5904500" y="1320875"/>
            <a:ext cx="308700" cy="250500"/>
            <a:chOff x="7451775" y="218075"/>
            <a:chExt cx="308700" cy="250500"/>
          </a:xfrm>
        </p:grpSpPr>
        <p:cxnSp>
          <p:nvCxnSpPr>
            <p:cNvPr id="260" name="Google Shape;260;p26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1" name="Google Shape;261;p26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2" name="Google Shape;262;p26"/>
          <p:cNvGrpSpPr/>
          <p:nvPr/>
        </p:nvGrpSpPr>
        <p:grpSpPr>
          <a:xfrm rot="5400000">
            <a:off x="5904500" y="1778075"/>
            <a:ext cx="308700" cy="250500"/>
            <a:chOff x="7451775" y="218075"/>
            <a:chExt cx="308700" cy="250500"/>
          </a:xfrm>
        </p:grpSpPr>
        <p:cxnSp>
          <p:nvCxnSpPr>
            <p:cNvPr id="263" name="Google Shape;263;p26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4" name="Google Shape;264;p26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65" name="Google Shape;265;p26"/>
          <p:cNvGrpSpPr/>
          <p:nvPr/>
        </p:nvGrpSpPr>
        <p:grpSpPr>
          <a:xfrm rot="5400000">
            <a:off x="5922300" y="2235275"/>
            <a:ext cx="308700" cy="250500"/>
            <a:chOff x="7451775" y="218075"/>
            <a:chExt cx="308700" cy="250500"/>
          </a:xfrm>
        </p:grpSpPr>
        <p:cxnSp>
          <p:nvCxnSpPr>
            <p:cNvPr id="266" name="Google Shape;266;p26"/>
            <p:cNvCxnSpPr/>
            <p:nvPr/>
          </p:nvCxnSpPr>
          <p:spPr>
            <a:xfrm>
              <a:off x="7606125" y="218075"/>
              <a:ext cx="0" cy="25050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67" name="Google Shape;267;p26"/>
            <p:cNvCxnSpPr/>
            <p:nvPr/>
          </p:nvCxnSpPr>
          <p:spPr>
            <a:xfrm>
              <a:off x="7451775" y="468575"/>
              <a:ext cx="308700" cy="0"/>
            </a:xfrm>
            <a:prstGeom prst="straightConnector1">
              <a:avLst/>
            </a:prstGeom>
            <a:noFill/>
            <a:ln cap="flat" cmpd="sng" w="38100">
              <a:solidFill>
                <a:schemeClr val="dk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268" name="Google Shape;268;p26"/>
          <p:cNvCxnSpPr/>
          <p:nvPr/>
        </p:nvCxnSpPr>
        <p:spPr>
          <a:xfrm rot="10800000">
            <a:off x="1963150" y="41842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69" name="Google Shape;269;p26"/>
          <p:cNvCxnSpPr/>
          <p:nvPr/>
        </p:nvCxnSpPr>
        <p:spPr>
          <a:xfrm rot="10800000">
            <a:off x="1963150" y="37270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0" name="Google Shape;270;p26"/>
          <p:cNvCxnSpPr/>
          <p:nvPr/>
        </p:nvCxnSpPr>
        <p:spPr>
          <a:xfrm rot="10800000">
            <a:off x="1963150" y="32698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1" name="Google Shape;271;p26"/>
          <p:cNvCxnSpPr/>
          <p:nvPr/>
        </p:nvCxnSpPr>
        <p:spPr>
          <a:xfrm rot="10800000">
            <a:off x="1963150" y="2812600"/>
            <a:ext cx="4110900" cy="57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272" name="Google Shape;272;p26"/>
          <p:cNvSpPr txBox="1"/>
          <p:nvPr/>
        </p:nvSpPr>
        <p:spPr>
          <a:xfrm>
            <a:off x="3678675" y="103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73" name="Google Shape;273;p26"/>
          <p:cNvSpPr txBox="1"/>
          <p:nvPr/>
        </p:nvSpPr>
        <p:spPr>
          <a:xfrm>
            <a:off x="4135875" y="103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74" name="Google Shape;274;p26"/>
          <p:cNvSpPr txBox="1"/>
          <p:nvPr/>
        </p:nvSpPr>
        <p:spPr>
          <a:xfrm>
            <a:off x="5050275" y="103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75" name="Google Shape;275;p26"/>
          <p:cNvSpPr txBox="1"/>
          <p:nvPr/>
        </p:nvSpPr>
        <p:spPr>
          <a:xfrm>
            <a:off x="6117075" y="1246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4578550" y="877450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5416750" y="1715650"/>
            <a:ext cx="316200" cy="276600"/>
          </a:xfrm>
          <a:prstGeom prst="ellipse">
            <a:avLst/>
          </a:prstGeom>
          <a:solidFill>
            <a:srgbClr val="999999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6"/>
          <p:cNvSpPr txBox="1"/>
          <p:nvPr/>
        </p:nvSpPr>
        <p:spPr>
          <a:xfrm>
            <a:off x="4593075" y="1036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79" name="Google Shape;279;p26"/>
          <p:cNvSpPr txBox="1"/>
          <p:nvPr/>
        </p:nvSpPr>
        <p:spPr>
          <a:xfrm>
            <a:off x="6193275" y="17038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80" name="Google Shape;280;p26"/>
          <p:cNvSpPr txBox="1"/>
          <p:nvPr/>
        </p:nvSpPr>
        <p:spPr>
          <a:xfrm>
            <a:off x="6193275" y="2161050"/>
            <a:ext cx="316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√</a:t>
            </a:r>
            <a:endParaRPr/>
          </a:p>
        </p:txBody>
      </p:sp>
      <p:sp>
        <p:nvSpPr>
          <p:cNvPr id="281" name="Google Shape;281;p26"/>
          <p:cNvSpPr txBox="1"/>
          <p:nvPr/>
        </p:nvSpPr>
        <p:spPr>
          <a:xfrm>
            <a:off x="1462525" y="4506125"/>
            <a:ext cx="55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Box Type 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		Individual # ___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1234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Debrief and Discussion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Model based reasoning involves:</a:t>
            </a:r>
            <a:endParaRPr sz="16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collecting data about the behavior of a system by manipulating and observing it;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organizing data to see patterns in how the system behaves;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making hypotheses about the causes of behaviors that can’t be observed directly;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developing ways to describe and share data and hypotheses;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testing hypotheses by checking predictions that a model makes;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exploring new systems and revising existing models to account for new behaviors.</a:t>
            </a:r>
            <a:endParaRPr sz="1600"/>
          </a:p>
        </p:txBody>
      </p:sp>
      <p:sp>
        <p:nvSpPr>
          <p:cNvPr id="288" name="Google Shape;288;p2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well do you think your problem solving mapped to model based reasoning?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How was it different?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What are different ways that a lesson like this could be used in a class?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How could you build on this experience as you address the nature of science at various points in your course?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96" name="Google Shape;29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535002"/>
            <a:ext cx="9144000" cy="407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9"/>
          <p:cNvSpPr txBox="1"/>
          <p:nvPr>
            <p:ph type="title"/>
          </p:nvPr>
        </p:nvSpPr>
        <p:spPr>
          <a:xfrm>
            <a:off x="5143500" y="445025"/>
            <a:ext cx="368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https://bit.ly/nyt_graphs</a:t>
            </a:r>
            <a:endParaRPr/>
          </a:p>
        </p:txBody>
      </p:sp>
      <p:sp>
        <p:nvSpPr>
          <p:cNvPr id="302" name="Google Shape;302;p2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9"/>
          <p:cNvSpPr txBox="1"/>
          <p:nvPr>
            <p:ph idx="2" type="body"/>
          </p:nvPr>
        </p:nvSpPr>
        <p:spPr>
          <a:xfrm>
            <a:off x="5215750" y="1152475"/>
            <a:ext cx="3616500" cy="373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What’s Going On in This Graph? | Covid Herd Immunity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Published 3/4/2021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The following slides </a:t>
            </a:r>
            <a:r>
              <a:rPr lang="en"/>
              <a:t>describe</a:t>
            </a:r>
            <a:r>
              <a:rPr lang="en"/>
              <a:t> a strategy for using these materials to engage students with the interpretation of different model outcomes.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Given the personal impacts of understanding these models this is an example of an </a:t>
            </a:r>
            <a:r>
              <a:rPr lang="en"/>
              <a:t>activity</a:t>
            </a:r>
            <a:r>
              <a:rPr lang="en"/>
              <a:t> that has high relevance for students.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04" name="Google Shape;30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5143499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12" name="Google Shape;3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6605" y="0"/>
            <a:ext cx="639079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31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0" name="Google Shape;320;p31"/>
          <p:cNvPicPr preferRelativeResize="0"/>
          <p:nvPr/>
        </p:nvPicPr>
        <p:blipFill rotWithShape="1">
          <a:blip r:embed="rId3">
            <a:alphaModFix/>
          </a:blip>
          <a:srcRect b="50000" l="0" r="50000" t="0"/>
          <a:stretch/>
        </p:blipFill>
        <p:spPr>
          <a:xfrm>
            <a:off x="1376600" y="0"/>
            <a:ext cx="63908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</a:t>
            </a:r>
            <a:r>
              <a:rPr lang="en"/>
              <a:t>xamples of Reasoning and Relevance 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Reasoning (thinking formally, requiring and using evidence, synthesizing)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>
                <a:solidFill>
                  <a:schemeClr val="dk1"/>
                </a:solidFill>
              </a:rPr>
              <a:t>Relevance (for interest and preparation for students’ future, including civic engagement)</a:t>
            </a:r>
            <a:endParaRPr sz="1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44025" y="2038547"/>
            <a:ext cx="8456100" cy="23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 fontScale="92500" lnSpcReduction="20000"/>
          </a:bodyPr>
          <a:lstStyle/>
          <a:p>
            <a:pPr indent="-294322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Reasoning: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4953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Quantitative Reasoning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4953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Modeling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4953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Process of Science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94322" lvl="0" marL="3429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Calibri"/>
              <a:buChar char="●"/>
            </a:pPr>
            <a:r>
              <a:rPr lang="en" sz="2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Relevance:</a:t>
            </a:r>
            <a:endParaRPr sz="2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4953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 and Society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4953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Communication  &amp; Collaboration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64953" lvl="1" marL="6858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85000"/>
              <a:buFont typeface="Calibri"/>
              <a:buChar char="○"/>
            </a:pPr>
            <a:r>
              <a:rPr lang="en" sz="20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Interdisciplinary Nature of Science</a:t>
            </a:r>
            <a:endParaRPr sz="20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4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328" name="Google Shape;328;p32"/>
          <p:cNvPicPr preferRelativeResize="0"/>
          <p:nvPr/>
        </p:nvPicPr>
        <p:blipFill rotWithShape="1">
          <a:blip r:embed="rId3">
            <a:alphaModFix/>
          </a:blip>
          <a:srcRect b="50000" l="50000" r="0" t="0"/>
          <a:stretch/>
        </p:blipFill>
        <p:spPr>
          <a:xfrm>
            <a:off x="1376599" y="0"/>
            <a:ext cx="6390802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2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Definitions</a:t>
            </a:r>
            <a:endParaRPr/>
          </a:p>
        </p:txBody>
      </p:sp>
      <p:sp>
        <p:nvSpPr>
          <p:cNvPr id="334" name="Google Shape;334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Total Immunity: 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Share of people who have been vaccinated plus the estimated share of people who have recovered from infection.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1"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Vaccine Immunity: 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Share of people who are fully vaccinated.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i="1"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Herd immunity range: </a:t>
            </a: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70 percent – 90 percent of people are immune to the virus either because of vaccinations or infection and recovery.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1100"/>
              </a:spcAft>
              <a:buNone/>
            </a:pPr>
            <a:r>
              <a:rPr lang="en" sz="16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These four graphs show when the United States is predicted to reach herd immunity under different scenarios. Herd immunity occurs when enough people become immune to a disease to make its spread unlikely. Herd immunity can be achieved through vaccination or through natural infection.</a:t>
            </a:r>
            <a:endParaRPr sz="23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 Different Models</a:t>
            </a:r>
            <a:endParaRPr/>
          </a:p>
        </p:txBody>
      </p:sp>
      <p:sp>
        <p:nvSpPr>
          <p:cNvPr id="340" name="Google Shape;340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57150" spcFirstLastPara="1" rIns="91425" wrap="square" tIns="91425">
            <a:normAutofit/>
          </a:bodyPr>
          <a:lstStyle/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Graph A: Maintaining the current supply of vaccinations and public precautions (masking and social distancing)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Graph B: Increasing the vaccine supply and maintaining public precautions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Graph C: Maintaining the vaccine supply with lifting some public precautions in the spring</a:t>
            </a:r>
            <a:endParaRPr sz="1700">
              <a:solidFill>
                <a:schemeClr val="dk1"/>
              </a:solidFill>
              <a:highlight>
                <a:srgbClr val="FFFFFF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1500"/>
              </a:spcBef>
              <a:spcAft>
                <a:spcPts val="0"/>
              </a:spcAft>
              <a:buNone/>
            </a:pPr>
            <a:r>
              <a:rPr lang="en" sz="1700">
                <a:solidFill>
                  <a:schemeClr val="dk1"/>
                </a:solidFill>
                <a:highlight>
                  <a:srgbClr val="FFFFFF"/>
                </a:highlight>
                <a:latin typeface="Georgia"/>
                <a:ea typeface="Georgia"/>
                <a:cs typeface="Georgia"/>
                <a:sym typeface="Georgia"/>
              </a:rPr>
              <a:t>Graph D: Maintaining vaccine supply and public precautions, but experiencing contagious variants</a:t>
            </a:r>
            <a:endParaRPr sz="23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Questions</a:t>
            </a:r>
            <a:endParaRPr/>
          </a:p>
        </p:txBody>
      </p:sp>
      <p:sp>
        <p:nvSpPr>
          <p:cNvPr id="346" name="Google Shape;346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What do you notice?</a:t>
            </a:r>
            <a:endParaRPr sz="21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What do you wonder?</a:t>
            </a:r>
            <a:endParaRPr sz="21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What impact does this have on you and your community?</a:t>
            </a:r>
            <a:endParaRPr sz="21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333333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91440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33333"/>
                </a:solidFill>
                <a:latin typeface="Georgia"/>
                <a:ea typeface="Georgia"/>
                <a:cs typeface="Georgia"/>
                <a:sym typeface="Georgia"/>
              </a:rPr>
              <a:t>What’s going on in these graphs? Write a catchy headline that captures the graph’s main idea.</a:t>
            </a:r>
            <a:endParaRPr sz="27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0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6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</a:t>
            </a:r>
            <a:endParaRPr/>
          </a:p>
        </p:txBody>
      </p:sp>
      <p:sp>
        <p:nvSpPr>
          <p:cNvPr id="352" name="Google Shape;352;p36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Box is available here: 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qubeshub.org/publications/2767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600"/>
              <a:t>Donovan, S. S., Muthu, P. (2021). Mystery box puzzle for model based reasoning. The National Network for Improving General Education Life Sciences (IGELS), QUBES Educational Resources. doi:10.25334/9CTV-1556</a:t>
            </a:r>
            <a:endParaRPr sz="1600"/>
          </a:p>
        </p:txBody>
      </p:sp>
      <p:sp>
        <p:nvSpPr>
          <p:cNvPr id="353" name="Google Shape;353;p36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Feel free to contact me with questions or comments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sam.donovan@bioquest.org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b="1" i="1" lang="en" sz="1600"/>
              <a:t>This tool forces us to discuss what we know like scientists – by sharing our data and the evidence we have for our claims.</a:t>
            </a:r>
            <a:endParaRPr b="1" i="1" sz="1600"/>
          </a:p>
        </p:txBody>
      </p:sp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box puzzle for model based reasoning</a:t>
            </a:r>
            <a:endParaRPr/>
          </a:p>
        </p:txBody>
      </p:sp>
      <p:pic>
        <p:nvPicPr>
          <p:cNvPr id="72" name="Google Shape;7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2698" y="1228675"/>
            <a:ext cx="3366519" cy="3416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Mystery box: a simple interface for model based reasoning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6818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1"/>
                </a:solidFill>
              </a:rPr>
              <a:t>Model based reasoning involves:</a:t>
            </a:r>
            <a:endParaRPr sz="16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collecting data about the behavior of a system by manipulating and observing it;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organizing data to see patterns in how the system behaves;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making hypotheses about the causes of behaviors that can’t be observed directly;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developing ways to describe and share data and hypotheses;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testing hypotheses by checking predictions that a model makes;</a:t>
            </a:r>
            <a:endParaRPr sz="1300">
              <a:solidFill>
                <a:schemeClr val="dk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Char char="➢"/>
            </a:pPr>
            <a:r>
              <a:rPr lang="en" sz="1300">
                <a:solidFill>
                  <a:schemeClr val="dk1"/>
                </a:solidFill>
              </a:rPr>
              <a:t>exploring new systems and revising existing models to account for new behaviors.</a:t>
            </a:r>
            <a:endParaRPr sz="1600"/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6500" y="1152475"/>
            <a:ext cx="3433933" cy="34164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1</a:t>
            </a:r>
            <a:endParaRPr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800100" lvl="0" marL="800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Rule 1. If they are struck directly an ARS will completely absorb the light;</a:t>
            </a:r>
            <a:endParaRPr sz="1800">
              <a:solidFill>
                <a:schemeClr val="dk1"/>
              </a:solidFill>
            </a:endParaRPr>
          </a:p>
          <a:p>
            <a:pPr indent="-800100" lvl="0" marL="800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Rule 2. If the light passes within one "lane" of the ARS is it deflected at 90 degrees and 10 units of energy are lost;</a:t>
            </a:r>
            <a:endParaRPr sz="1800">
              <a:solidFill>
                <a:schemeClr val="lt2"/>
              </a:solidFill>
            </a:endParaRPr>
          </a:p>
          <a:p>
            <a:pPr indent="-800100" lvl="0" marL="8001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Rule 3. If ARS is in an "edge lane" then light entering from an adjacent lane will be absorbed.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86" name="Google Shape;86;p1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376" y="945991"/>
            <a:ext cx="4300626" cy="41975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2</a:t>
            </a:r>
            <a:endParaRPr/>
          </a:p>
        </p:txBody>
      </p:sp>
      <p:sp>
        <p:nvSpPr>
          <p:cNvPr id="93" name="Google Shape;93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800100" lvl="0" marL="800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Rule 1. If they are struck directly an ARS will completely absorb the light;</a:t>
            </a:r>
            <a:endParaRPr sz="1800">
              <a:solidFill>
                <a:schemeClr val="lt2"/>
              </a:solidFill>
            </a:endParaRPr>
          </a:p>
          <a:p>
            <a:pPr indent="-800100" lvl="0" marL="800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Rule 2. If the light passes within one "lane" of the ARS is it deflected at 90 degrees and 10 units of energy are lost;</a:t>
            </a:r>
            <a:endParaRPr sz="1800">
              <a:solidFill>
                <a:schemeClr val="dk1"/>
              </a:solidFill>
            </a:endParaRPr>
          </a:p>
          <a:p>
            <a:pPr indent="-800100" lvl="0" marL="8001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Rule 3. If ARS is in an "edge lane" then light entering from an adjacent lane will be absorbed.</a:t>
            </a:r>
            <a:endParaRPr sz="1800">
              <a:solidFill>
                <a:schemeClr val="lt2"/>
              </a:solidFill>
            </a:endParaRPr>
          </a:p>
        </p:txBody>
      </p:sp>
      <p:sp>
        <p:nvSpPr>
          <p:cNvPr id="94" name="Google Shape;94;p18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6135" y="946000"/>
            <a:ext cx="4227043" cy="419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Rule 3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800100" lvl="0" marL="8001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Rule 1. If they are struck directly an ARS will completely absorb the light;</a:t>
            </a:r>
            <a:endParaRPr sz="1800">
              <a:solidFill>
                <a:schemeClr val="lt2"/>
              </a:solidFill>
            </a:endParaRPr>
          </a:p>
          <a:p>
            <a:pPr indent="-800100" lvl="0" marL="8001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</a:rPr>
              <a:t>Rule 2. If the light passes within one "lane" of the ARS is it deflected at 90 degrees and 10 units of energy are lost;</a:t>
            </a:r>
            <a:endParaRPr sz="1800">
              <a:solidFill>
                <a:schemeClr val="lt2"/>
              </a:solidFill>
            </a:endParaRPr>
          </a:p>
          <a:p>
            <a:pPr indent="-800100" lvl="0" marL="8001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Rule 3. If ARS is in an "edge lane" then light entering from an adjacent lane will be absorbed.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02" name="Google Shape;102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3" name="Google Shape;10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375" y="1026854"/>
            <a:ext cx="3999899" cy="39642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0"/>
          <p:cNvSpPr txBox="1"/>
          <p:nvPr>
            <p:ph type="title"/>
          </p:nvPr>
        </p:nvSpPr>
        <p:spPr>
          <a:xfrm>
            <a:off x="311700" y="542925"/>
            <a:ext cx="8520600" cy="4429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Launch Mystery Box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bit.ly/igels_mbox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 with your partner for 10 minutes apply the rules to solve a Type I box. 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Google Shape;113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465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1"/>
          <p:cNvSpPr txBox="1"/>
          <p:nvPr/>
        </p:nvSpPr>
        <p:spPr>
          <a:xfrm>
            <a:off x="1462525" y="4506125"/>
            <a:ext cx="55866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Box Type 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		Individual # ___</a:t>
            </a:r>
            <a:r>
              <a:rPr lang="en" sz="1800" u="sng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1234</a:t>
            </a:r>
            <a:r>
              <a:rPr lang="en" sz="1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__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