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0" name="Shape 90"/>
          <p:cNvSpPr/>
          <p:nvPr>
            <p:ph type="title"/>
          </p:nvPr>
        </p:nvSpPr>
        <p:spPr>
          <a:xfrm>
            <a:off x="628650" y="365125"/>
            <a:ext cx="7886700" cy="1325564"/>
          </a:xfrm>
          <a:prstGeom prst="rect">
            <a:avLst/>
          </a:prstGeom>
          <a:extLst>
            <a:ext uri="{C572A759-6A51-4108-AA02-DFA0A04FC94B}">
              <ma14:wrappingTextBoxFlag xmlns:ma14="http://schemas.microsoft.com/office/mac/drawingml/2011/main" val="1"/>
            </a:ext>
          </a:extLst>
        </p:spPr>
        <p:txBody>
          <a:bodyPr anchor="t">
            <a:normAutofit fontScale="100000" lnSpcReduction="0"/>
          </a:bodyPr>
          <a:lstStyle/>
          <a:p>
            <a:pPr/>
            <a:r>
              <a:t>Click to edit Master title style</a:t>
            </a:r>
          </a:p>
        </p:txBody>
      </p:sp>
      <p:sp>
        <p:nvSpPr>
          <p:cNvPr id="91" name="Shape 91"/>
          <p:cNvSpPr/>
          <p:nvPr>
            <p:ph type="body" idx="1"/>
          </p:nvPr>
        </p:nvSpPr>
        <p:spPr>
          <a:xfrm>
            <a:off x="628650" y="1825625"/>
            <a:ext cx="7886700" cy="43513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92" name="Shape 92"/>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99" name="Shape 99"/>
          <p:cNvSpPr/>
          <p:nvPr>
            <p:ph type="title"/>
          </p:nvPr>
        </p:nvSpPr>
        <p:spPr>
          <a:xfrm>
            <a:off x="6543675" y="365125"/>
            <a:ext cx="1971675" cy="5811838"/>
          </a:xfrm>
          <a:prstGeom prst="rect">
            <a:avLst/>
          </a:prstGeom>
          <a:extLst>
            <a:ext uri="{C572A759-6A51-4108-AA02-DFA0A04FC94B}">
              <ma14:wrappingTextBoxFlag xmlns:ma14="http://schemas.microsoft.com/office/mac/drawingml/2011/main" val="1"/>
            </a:ext>
          </a:extLst>
        </p:spPr>
        <p:txBody>
          <a:bodyPr anchor="t">
            <a:normAutofit fontScale="100000" lnSpcReduction="0"/>
          </a:bodyPr>
          <a:lstStyle/>
          <a:p>
            <a:pPr/>
            <a:r>
              <a:t>Click to edit Master title style</a:t>
            </a:r>
          </a:p>
        </p:txBody>
      </p:sp>
      <p:sp>
        <p:nvSpPr>
          <p:cNvPr id="100" name="Shape 100"/>
          <p:cNvSpPr/>
          <p:nvPr>
            <p:ph type="body" idx="1"/>
          </p:nvPr>
        </p:nvSpPr>
        <p:spPr>
          <a:xfrm>
            <a:off x="628650" y="365125"/>
            <a:ext cx="5800725" cy="58118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101" name="Shape 101"/>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1_Title Slide">
    <p:spTree>
      <p:nvGrpSpPr>
        <p:cNvPr id="1" name=""/>
        <p:cNvGrpSpPr/>
        <p:nvPr/>
      </p:nvGrpSpPr>
      <p:grpSpPr>
        <a:xfrm>
          <a:off x="0" y="0"/>
          <a:ext cx="0" cy="0"/>
          <a:chOff x="0" y="0"/>
          <a:chExt cx="0" cy="0"/>
        </a:xfrm>
      </p:grpSpPr>
      <p:sp>
        <p:nvSpPr>
          <p:cNvPr id="108" name="Shape 108"/>
          <p:cNvSpPr/>
          <p:nvPr>
            <p:ph type="title"/>
          </p:nvPr>
        </p:nvSpPr>
        <p:spPr>
          <a:xfrm>
            <a:off x="685800" y="1122362"/>
            <a:ext cx="7772400" cy="2387601"/>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algn="ctr">
              <a:defRPr sz="6000"/>
            </a:lvl1pPr>
          </a:lstStyle>
          <a:p>
            <a:pPr/>
            <a:r>
              <a:t>Click to edit Master title style</a:t>
            </a:r>
          </a:p>
        </p:txBody>
      </p:sp>
      <p:sp>
        <p:nvSpPr>
          <p:cNvPr id="109" name="Shape 109"/>
          <p:cNvSpPr/>
          <p:nvPr>
            <p:ph type="body" sz="quarter" idx="1"/>
          </p:nvPr>
        </p:nvSpPr>
        <p:spPr>
          <a:xfrm>
            <a:off x="1143000" y="3602037"/>
            <a:ext cx="6858000" cy="16557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0" indent="0" algn="ctr">
              <a:buSzTx/>
              <a:buFontTx/>
              <a:buNone/>
              <a:defRPr sz="2400"/>
            </a:lvl1pPr>
          </a:lstStyle>
          <a:p>
            <a:pPr/>
            <a:r>
              <a:t>Click to edit Master subtitle style</a:t>
            </a:r>
          </a:p>
        </p:txBody>
      </p:sp>
      <p:sp>
        <p:nvSpPr>
          <p:cNvPr id="110" name="Shape 110"/>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8" name="Shape 18"/>
          <p:cNvSpPr/>
          <p:nvPr>
            <p:ph type="title"/>
          </p:nvPr>
        </p:nvSpPr>
        <p:spPr>
          <a:xfrm>
            <a:off x="628650" y="365125"/>
            <a:ext cx="7886700" cy="1325564"/>
          </a:xfrm>
          <a:prstGeom prst="rect">
            <a:avLst/>
          </a:prstGeom>
          <a:extLst>
            <a:ext uri="{C572A759-6A51-4108-AA02-DFA0A04FC94B}">
              <ma14:wrappingTextBoxFlag xmlns:ma14="http://schemas.microsoft.com/office/mac/drawingml/2011/main" val="1"/>
            </a:ext>
          </a:extLst>
        </p:spPr>
        <p:txBody>
          <a:bodyPr anchor="t">
            <a:normAutofit fontScale="100000" lnSpcReduction="0"/>
          </a:bodyPr>
          <a:lstStyle/>
          <a:p>
            <a:pPr/>
            <a:r>
              <a:t>Click to edit Master title style</a:t>
            </a:r>
          </a:p>
        </p:txBody>
      </p:sp>
      <p:sp>
        <p:nvSpPr>
          <p:cNvPr id="19" name="Shape 19"/>
          <p:cNvSpPr/>
          <p:nvPr>
            <p:ph type="body" idx="1"/>
          </p:nvPr>
        </p:nvSpPr>
        <p:spPr>
          <a:xfrm>
            <a:off x="628650" y="1825625"/>
            <a:ext cx="7886700" cy="43513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20" name="Shape 20"/>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7" name="Shape 27"/>
          <p:cNvSpPr/>
          <p:nvPr>
            <p:ph type="title"/>
          </p:nvPr>
        </p:nvSpPr>
        <p:spPr>
          <a:xfrm>
            <a:off x="623887" y="1709739"/>
            <a:ext cx="7886701" cy="2852737"/>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a:defRPr sz="6000"/>
            </a:lvl1pPr>
          </a:lstStyle>
          <a:p>
            <a:pPr/>
            <a:r>
              <a:t>Click to edit Master title style</a:t>
            </a:r>
          </a:p>
        </p:txBody>
      </p:sp>
      <p:sp>
        <p:nvSpPr>
          <p:cNvPr id="28" name="Shape 28"/>
          <p:cNvSpPr/>
          <p:nvPr>
            <p:ph type="body" sz="quarter" idx="1"/>
          </p:nvPr>
        </p:nvSpPr>
        <p:spPr>
          <a:xfrm>
            <a:off x="623887" y="4589464"/>
            <a:ext cx="7886701" cy="15001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0" indent="0">
              <a:buSzTx/>
              <a:buFontTx/>
              <a:buNone/>
              <a:defRPr sz="2400"/>
            </a:lvl1pPr>
          </a:lstStyle>
          <a:p>
            <a:pPr/>
            <a:r>
              <a:t>Click to edit Master text styles</a:t>
            </a:r>
          </a:p>
        </p:txBody>
      </p:sp>
      <p:sp>
        <p:nvSpPr>
          <p:cNvPr id="29" name="Shape 29"/>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6" name="Shape 36"/>
          <p:cNvSpPr/>
          <p:nvPr>
            <p:ph type="title"/>
          </p:nvPr>
        </p:nvSpPr>
        <p:spPr>
          <a:xfrm>
            <a:off x="628650" y="365125"/>
            <a:ext cx="7886700" cy="1325564"/>
          </a:xfrm>
          <a:prstGeom prst="rect">
            <a:avLst/>
          </a:prstGeom>
          <a:extLst>
            <a:ext uri="{C572A759-6A51-4108-AA02-DFA0A04FC94B}">
              <ma14:wrappingTextBoxFlag xmlns:ma14="http://schemas.microsoft.com/office/mac/drawingml/2011/main" val="1"/>
            </a:ext>
          </a:extLst>
        </p:spPr>
        <p:txBody>
          <a:bodyPr anchor="t">
            <a:normAutofit fontScale="100000" lnSpcReduction="0"/>
          </a:bodyPr>
          <a:lstStyle/>
          <a:p>
            <a:pPr/>
            <a:r>
              <a:t>Click to edit Master title style</a:t>
            </a:r>
          </a:p>
        </p:txBody>
      </p:sp>
      <p:sp>
        <p:nvSpPr>
          <p:cNvPr id="37" name="Shape 37"/>
          <p:cNvSpPr/>
          <p:nvPr>
            <p:ph type="body" sz="half" idx="1"/>
          </p:nvPr>
        </p:nvSpPr>
        <p:spPr>
          <a:xfrm>
            <a:off x="628650" y="1825625"/>
            <a:ext cx="3886200" cy="43513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38" name="Shape 38"/>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5" name="Shape 45"/>
          <p:cNvSpPr/>
          <p:nvPr>
            <p:ph type="title"/>
          </p:nvPr>
        </p:nvSpPr>
        <p:spPr>
          <a:xfrm>
            <a:off x="629841" y="365125"/>
            <a:ext cx="7886701" cy="1325564"/>
          </a:xfrm>
          <a:prstGeom prst="rect">
            <a:avLst/>
          </a:prstGeom>
          <a:extLst>
            <a:ext uri="{C572A759-6A51-4108-AA02-DFA0A04FC94B}">
              <ma14:wrappingTextBoxFlag xmlns:ma14="http://schemas.microsoft.com/office/mac/drawingml/2011/main" val="1"/>
            </a:ext>
          </a:extLst>
        </p:spPr>
        <p:txBody>
          <a:bodyPr anchor="t">
            <a:normAutofit fontScale="100000" lnSpcReduction="0"/>
          </a:bodyPr>
          <a:lstStyle/>
          <a:p>
            <a:pPr/>
            <a:r>
              <a:t>Click to edit Master title style</a:t>
            </a:r>
          </a:p>
        </p:txBody>
      </p:sp>
      <p:sp>
        <p:nvSpPr>
          <p:cNvPr id="46" name="Shape 46"/>
          <p:cNvSpPr/>
          <p:nvPr>
            <p:ph type="body" sz="quarter" idx="1"/>
          </p:nvPr>
        </p:nvSpPr>
        <p:spPr>
          <a:xfrm>
            <a:off x="629841" y="1681163"/>
            <a:ext cx="3868341" cy="823913"/>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marL="0" indent="0">
              <a:buSzTx/>
              <a:buFontTx/>
              <a:buNone/>
              <a:defRPr b="1" sz="2400"/>
            </a:lvl1pPr>
          </a:lstStyle>
          <a:p>
            <a:pPr/>
            <a:r>
              <a:t>Click to edit Master text styles</a:t>
            </a:r>
          </a:p>
        </p:txBody>
      </p:sp>
      <p:sp>
        <p:nvSpPr>
          <p:cNvPr id="47" name="Shape 47"/>
          <p:cNvSpPr/>
          <p:nvPr>
            <p:ph type="body" sz="quarter" idx="13"/>
          </p:nvPr>
        </p:nvSpPr>
        <p:spPr>
          <a:xfrm>
            <a:off x="4629149" y="1681163"/>
            <a:ext cx="3887393" cy="823913"/>
          </a:xfrm>
          <a:prstGeom prst="rect">
            <a:avLst/>
          </a:prstGeom>
        </p:spPr>
        <p:txBody>
          <a:bodyPr anchor="b">
            <a:normAutofit fontScale="100000" lnSpcReduction="0"/>
          </a:bodyPr>
          <a:lstStyle/>
          <a:p>
            <a:pPr marL="0" indent="0">
              <a:buSzTx/>
              <a:buFontTx/>
              <a:buNone/>
              <a:defRPr b="1" sz="2400"/>
            </a:pPr>
          </a:p>
        </p:txBody>
      </p:sp>
      <p:sp>
        <p:nvSpPr>
          <p:cNvPr id="48" name="Shape 48"/>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5" name="Shape 55"/>
          <p:cNvSpPr/>
          <p:nvPr>
            <p:ph type="title"/>
          </p:nvPr>
        </p:nvSpPr>
        <p:spPr>
          <a:xfrm>
            <a:off x="628650" y="365125"/>
            <a:ext cx="7886700" cy="1325564"/>
          </a:xfrm>
          <a:prstGeom prst="rect">
            <a:avLst/>
          </a:prstGeom>
          <a:extLst>
            <a:ext uri="{C572A759-6A51-4108-AA02-DFA0A04FC94B}">
              <ma14:wrappingTextBoxFlag xmlns:ma14="http://schemas.microsoft.com/office/mac/drawingml/2011/main" val="1"/>
            </a:ext>
          </a:extLst>
        </p:spPr>
        <p:txBody>
          <a:bodyPr anchor="t">
            <a:normAutofit fontScale="100000" lnSpcReduction="0"/>
          </a:bodyPr>
          <a:lstStyle/>
          <a:p>
            <a:pPr/>
            <a:r>
              <a:t>Click to edit Master title style</a:t>
            </a:r>
          </a:p>
        </p:txBody>
      </p:sp>
      <p:sp>
        <p:nvSpPr>
          <p:cNvPr id="56" name="Shape 56"/>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3" name="Shape 63"/>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0" name="Shape 70"/>
          <p:cNvSpPr/>
          <p:nvPr>
            <p:ph type="title"/>
          </p:nvPr>
        </p:nvSpPr>
        <p:spPr>
          <a:xfrm>
            <a:off x="629841" y="457200"/>
            <a:ext cx="2949178" cy="1600200"/>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a:defRPr sz="3200"/>
            </a:lvl1pPr>
          </a:lstStyle>
          <a:p>
            <a:pPr/>
            <a:r>
              <a:t>Click to edit Master title style</a:t>
            </a:r>
          </a:p>
        </p:txBody>
      </p:sp>
      <p:sp>
        <p:nvSpPr>
          <p:cNvPr id="71" name="Shape 71"/>
          <p:cNvSpPr/>
          <p:nvPr>
            <p:ph type="body" sz="half" idx="1"/>
          </p:nvPr>
        </p:nvSpPr>
        <p:spPr>
          <a:xfrm>
            <a:off x="3887391" y="987425"/>
            <a:ext cx="4629151" cy="48736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Click to edit Master text styles</a:t>
            </a:r>
          </a:p>
          <a:p>
            <a:pPr lvl="1"/>
            <a:r>
              <a:t>Second level</a:t>
            </a:r>
          </a:p>
          <a:p>
            <a:pPr lvl="2"/>
            <a:r>
              <a:t>Third level</a:t>
            </a:r>
          </a:p>
          <a:p>
            <a:pPr lvl="3"/>
            <a:r>
              <a:t>Fourth level</a:t>
            </a:r>
          </a:p>
          <a:p>
            <a:pPr lvl="4"/>
            <a:r>
              <a:t>Fifth level</a:t>
            </a:r>
          </a:p>
        </p:txBody>
      </p:sp>
      <p:sp>
        <p:nvSpPr>
          <p:cNvPr id="72" name="Shape 72"/>
          <p:cNvSpPr/>
          <p:nvPr>
            <p:ph type="body" sz="quarter" idx="13"/>
          </p:nvPr>
        </p:nvSpPr>
        <p:spPr>
          <a:xfrm>
            <a:off x="629840" y="2057400"/>
            <a:ext cx="2949180" cy="3811588"/>
          </a:xfrm>
          <a:prstGeom prst="rect">
            <a:avLst/>
          </a:prstGeom>
        </p:spPr>
        <p:txBody>
          <a:bodyPr>
            <a:normAutofit fontScale="100000" lnSpcReduction="0"/>
          </a:bodyPr>
          <a:lstStyle/>
          <a:p>
            <a:pPr marL="0" indent="0">
              <a:buSzTx/>
              <a:buFontTx/>
              <a:buNone/>
              <a:defRPr sz="1600"/>
            </a:pPr>
          </a:p>
        </p:txBody>
      </p:sp>
      <p:sp>
        <p:nvSpPr>
          <p:cNvPr id="73" name="Shape 73"/>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0" name="Shape 80"/>
          <p:cNvSpPr/>
          <p:nvPr>
            <p:ph type="title"/>
          </p:nvPr>
        </p:nvSpPr>
        <p:spPr>
          <a:xfrm>
            <a:off x="629841" y="457200"/>
            <a:ext cx="2949178" cy="1600200"/>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a:defRPr sz="3200"/>
            </a:lvl1pPr>
          </a:lstStyle>
          <a:p>
            <a:pPr/>
            <a:r>
              <a:t>Click to edit Master title style</a:t>
            </a:r>
          </a:p>
        </p:txBody>
      </p:sp>
      <p:sp>
        <p:nvSpPr>
          <p:cNvPr id="81" name="Shape 81"/>
          <p:cNvSpPr/>
          <p:nvPr>
            <p:ph type="pic" sz="half" idx="13"/>
          </p:nvPr>
        </p:nvSpPr>
        <p:spPr>
          <a:xfrm>
            <a:off x="3887391" y="987425"/>
            <a:ext cx="4629151" cy="4873626"/>
          </a:xfrm>
          <a:prstGeom prst="rect">
            <a:avLst/>
          </a:prstGeom>
        </p:spPr>
        <p:txBody>
          <a:bodyPr lIns="91439" rIns="91439"/>
          <a:lstStyle/>
          <a:p>
            <a:pPr/>
          </a:p>
        </p:txBody>
      </p:sp>
      <p:sp>
        <p:nvSpPr>
          <p:cNvPr id="82" name="Shape 82"/>
          <p:cNvSpPr/>
          <p:nvPr>
            <p:ph type="body" sz="quarter" idx="1"/>
          </p:nvPr>
        </p:nvSpPr>
        <p:spPr>
          <a:xfrm>
            <a:off x="629841" y="2057400"/>
            <a:ext cx="2949178" cy="38115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0" indent="0">
              <a:buSzTx/>
              <a:buFontTx/>
              <a:buNone/>
              <a:defRPr sz="1600"/>
            </a:lvl1pPr>
          </a:lstStyle>
          <a:p>
            <a:pPr/>
            <a:r>
              <a:t>Click to edit Master text styles</a:t>
            </a:r>
          </a:p>
        </p:txBody>
      </p:sp>
      <p:sp>
        <p:nvSpPr>
          <p:cNvPr id="83" name="Shape 83"/>
          <p:cNvSpPr/>
          <p:nvPr>
            <p:ph type="sldNum" sz="quarter" idx="2"/>
          </p:nvPr>
        </p:nvSpPr>
        <p:spPr>
          <a:xfrm>
            <a:off x="6457950" y="6356351"/>
            <a:ext cx="343903" cy="358141"/>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4"/>
            <a:ext cx="8229600" cy="1508127"/>
          </a:xfrm>
          <a:prstGeom prst="rect">
            <a:avLst/>
          </a:prstGeom>
          <a:ln w="12700">
            <a:miter lim="400000"/>
          </a:ln>
        </p:spPr>
        <p:txBody>
          <a:bodyPr lIns="45719" rIns="45719" anchor="ctr"/>
          <a:lstStyle/>
          <a:p>
            <a:pPr/>
          </a:p>
        </p:txBody>
      </p:sp>
      <p:sp>
        <p:nvSpPr>
          <p:cNvPr id="3" name="Shape 3"/>
          <p:cNvSpPr/>
          <p:nvPr>
            <p:ph type="body" idx="1"/>
          </p:nvPr>
        </p:nvSpPr>
        <p:spPr>
          <a:xfrm>
            <a:off x="457200" y="1600200"/>
            <a:ext cx="8229600" cy="5257800"/>
          </a:xfrm>
          <a:prstGeom prst="rect">
            <a:avLst/>
          </a:prstGeom>
          <a:ln w="12700">
            <a:miter lim="400000"/>
          </a:ln>
        </p:spPr>
        <p:txBody>
          <a:bodyPr lIns="45719" rIns="45719"/>
          <a:lstStyle/>
          <a:p>
            <a:pPr/>
          </a:p>
        </p:txBody>
      </p:sp>
      <p:sp>
        <p:nvSpPr>
          <p:cNvPr id="4" name="Shape 4"/>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5.png" descr="A cell phone on a keyboard&#10;&#10;Description automatically generated"/>
          <p:cNvPicPr>
            <a:picLocks noChangeAspect="1"/>
          </p:cNvPicPr>
          <p:nvPr/>
        </p:nvPicPr>
        <p:blipFill>
          <a:blip r:embed="rId2">
            <a:extLst/>
          </a:blip>
          <a:stretch>
            <a:fillRect/>
          </a:stretch>
        </p:blipFill>
        <p:spPr>
          <a:xfrm>
            <a:off x="2265277" y="0"/>
            <a:ext cx="4613446" cy="6858000"/>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image6.jpeg" descr="page1image13700144"/>
          <p:cNvPicPr>
            <a:picLocks noChangeAspect="1"/>
          </p:cNvPicPr>
          <p:nvPr/>
        </p:nvPicPr>
        <p:blipFill>
          <a:blip r:embed="rId2">
            <a:extLst/>
          </a:blip>
          <a:stretch>
            <a:fillRect/>
          </a:stretch>
        </p:blipFill>
        <p:spPr>
          <a:xfrm>
            <a:off x="0" y="0"/>
            <a:ext cx="7315200" cy="9474200"/>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7.png" descr="A white and black text on a white background&#10;&#10;Description automatically generated"/>
          <p:cNvPicPr>
            <a:picLocks noChangeAspect="1"/>
          </p:cNvPicPr>
          <p:nvPr/>
        </p:nvPicPr>
        <p:blipFill>
          <a:blip r:embed="rId2">
            <a:extLst/>
          </a:blip>
          <a:stretch>
            <a:fillRect/>
          </a:stretch>
        </p:blipFill>
        <p:spPr>
          <a:xfrm>
            <a:off x="925041" y="0"/>
            <a:ext cx="7293918" cy="685800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image8.png" descr="Graphical user interface, text, application, email&#10;&#10;Description automatically generated"/>
          <p:cNvPicPr>
            <a:picLocks noChangeAspect="1"/>
          </p:cNvPicPr>
          <p:nvPr/>
        </p:nvPicPr>
        <p:blipFill>
          <a:blip r:embed="rId2">
            <a:extLst/>
          </a:blip>
          <a:stretch>
            <a:fillRect/>
          </a:stretch>
        </p:blipFill>
        <p:spPr>
          <a:xfrm>
            <a:off x="0" y="2316163"/>
            <a:ext cx="9067800" cy="4303713"/>
          </a:xfrm>
          <a:prstGeom prst="rect">
            <a:avLst/>
          </a:prstGeom>
          <a:ln w="12700">
            <a:miter lim="400000"/>
          </a:ln>
        </p:spPr>
      </p:pic>
      <p:grpSp>
        <p:nvGrpSpPr>
          <p:cNvPr id="159" name="Group 159" descr="Text&#10;&#10;Description automatically generated"/>
          <p:cNvGrpSpPr/>
          <p:nvPr/>
        </p:nvGrpSpPr>
        <p:grpSpPr>
          <a:xfrm>
            <a:off x="73025" y="655637"/>
            <a:ext cx="9144000" cy="1568451"/>
            <a:chOff x="0" y="0"/>
            <a:chExt cx="9144000" cy="1568450"/>
          </a:xfrm>
        </p:grpSpPr>
        <p:sp>
          <p:nvSpPr>
            <p:cNvPr id="157" name="Shape 157"/>
            <p:cNvSpPr/>
            <p:nvPr/>
          </p:nvSpPr>
          <p:spPr>
            <a:xfrm>
              <a:off x="0" y="0"/>
              <a:ext cx="9144000" cy="1568450"/>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158" name="image9.png"/>
            <p:cNvPicPr>
              <a:picLocks noChangeAspect="1"/>
            </p:cNvPicPr>
            <p:nvPr/>
          </p:nvPicPr>
          <p:blipFill>
            <a:blip r:embed="rId3">
              <a:extLst/>
            </a:blip>
            <a:stretch>
              <a:fillRect/>
            </a:stretch>
          </p:blipFill>
          <p:spPr>
            <a:xfrm>
              <a:off x="0" y="0"/>
              <a:ext cx="9144000" cy="1568450"/>
            </a:xfrm>
            <a:prstGeom prst="rect">
              <a:avLst/>
            </a:prstGeom>
            <a:ln w="12700" cap="flat">
              <a:noFill/>
              <a:miter lim="400000"/>
            </a:ln>
            <a:effectLst/>
          </p:spPr>
        </p:pic>
      </p:grpSp>
      <p:sp>
        <p:nvSpPr>
          <p:cNvPr id="160" name="Shape 160"/>
          <p:cNvSpPr/>
          <p:nvPr/>
        </p:nvSpPr>
        <p:spPr>
          <a:xfrm>
            <a:off x="188912" y="655637"/>
            <a:ext cx="2749551" cy="596901"/>
          </a:xfrm>
          <a:prstGeom prst="rect">
            <a:avLst/>
          </a:prstGeom>
          <a:solidFill>
            <a:srgbClr val="FFFFFF"/>
          </a:solidFill>
          <a:ln w="12700">
            <a:miter lim="400000"/>
          </a:ln>
        </p:spPr>
        <p:txBody>
          <a:bodyPr lIns="45719" rIns="45719"/>
          <a:lstStyle/>
          <a:p>
            <a:pPr>
              <a:defRPr>
                <a:latin typeface="Arial"/>
                <a:ea typeface="Arial"/>
                <a:cs typeface="Arial"/>
                <a:sym typeface="Arial"/>
              </a:defRPr>
            </a:pPr>
          </a:p>
        </p:txBody>
      </p:sp>
      <p:sp>
        <p:nvSpPr>
          <p:cNvPr id="161" name="Shape 161"/>
          <p:cNvSpPr/>
          <p:nvPr/>
        </p:nvSpPr>
        <p:spPr>
          <a:xfrm>
            <a:off x="925512" y="2511424"/>
            <a:ext cx="2447926" cy="725490"/>
          </a:xfrm>
          <a:prstGeom prst="rect">
            <a:avLst/>
          </a:prstGeom>
          <a:solidFill>
            <a:srgbClr val="FFFFFF"/>
          </a:solidFill>
          <a:ln w="12700">
            <a:miter lim="400000"/>
          </a:ln>
        </p:spPr>
        <p:txBody>
          <a:bodyPr lIns="45719" rIns="45719"/>
          <a:lstStyle/>
          <a:p>
            <a:pPr>
              <a:defRPr>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image10.png" descr="A screenshot of a website&#10;&#10;Description automatically generated"/>
          <p:cNvPicPr>
            <a:picLocks noChangeAspect="1"/>
          </p:cNvPicPr>
          <p:nvPr/>
        </p:nvPicPr>
        <p:blipFill>
          <a:blip r:embed="rId2">
            <a:extLst/>
          </a:blip>
          <a:stretch>
            <a:fillRect/>
          </a:stretch>
        </p:blipFill>
        <p:spPr>
          <a:xfrm>
            <a:off x="-2" y="989704"/>
            <a:ext cx="8637502" cy="3875121"/>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628650" y="365126"/>
            <a:ext cx="7886700" cy="1325563"/>
          </a:xfrm>
          <a:prstGeom prst="rect">
            <a:avLst/>
          </a:prstGeom>
        </p:spPr>
        <p:txBody>
          <a:bodyPr/>
          <a:lstStyle/>
          <a:p>
            <a:pPr/>
          </a:p>
        </p:txBody>
      </p:sp>
      <p:pic>
        <p:nvPicPr>
          <p:cNvPr id="166" name="image11.jpeg"/>
          <p:cNvPicPr>
            <a:picLocks noChangeAspect="1"/>
          </p:cNvPicPr>
          <p:nvPr/>
        </p:nvPicPr>
        <p:blipFill>
          <a:blip r:embed="rId2">
            <a:extLst/>
          </a:blip>
          <a:stretch>
            <a:fillRect/>
          </a:stretch>
        </p:blipFill>
        <p:spPr>
          <a:xfrm>
            <a:off x="1295400" y="1012116"/>
            <a:ext cx="6027738" cy="4532313"/>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628650" y="365126"/>
            <a:ext cx="7886700" cy="1325563"/>
          </a:xfrm>
          <a:prstGeom prst="rect">
            <a:avLst/>
          </a:prstGeom>
        </p:spPr>
        <p:txBody>
          <a:bodyPr/>
          <a:lstStyle>
            <a:lvl1pPr>
              <a:defRPr b="1">
                <a:latin typeface="Arial"/>
                <a:ea typeface="Arial"/>
                <a:cs typeface="Arial"/>
                <a:sym typeface="Arial"/>
              </a:defRPr>
            </a:lvl1pPr>
          </a:lstStyle>
          <a:p>
            <a:pPr/>
            <a:r>
              <a:t>ANECDOTAL EVIDENCE</a:t>
            </a:r>
          </a:p>
        </p:txBody>
      </p:sp>
      <p:sp>
        <p:nvSpPr>
          <p:cNvPr id="169" name="Shape 169"/>
          <p:cNvSpPr/>
          <p:nvPr>
            <p:ph type="body" idx="1"/>
          </p:nvPr>
        </p:nvSpPr>
        <p:spPr>
          <a:xfrm>
            <a:off x="381000" y="1447800"/>
            <a:ext cx="8610600" cy="3810000"/>
          </a:xfrm>
          <a:prstGeom prst="rect">
            <a:avLst/>
          </a:prstGeom>
        </p:spPr>
        <p:txBody>
          <a:bodyPr/>
          <a:lstStyle/>
          <a:p>
            <a:pPr marL="0" indent="0" defTabSz="905255">
              <a:spcBef>
                <a:spcPts val="900"/>
              </a:spcBef>
              <a:buSzTx/>
              <a:buNone/>
              <a:defRPr b="1" sz="2772"/>
            </a:pPr>
            <a:r>
              <a:t>Evidence collected in an informal way and relying on personal testimony.</a:t>
            </a:r>
            <a:r>
              <a:rPr b="0"/>
              <a:t>  </a:t>
            </a:r>
            <a:endParaRPr b="0"/>
          </a:p>
          <a:p>
            <a:pPr marL="0" indent="0" defTabSz="905255">
              <a:spcBef>
                <a:spcPts val="900"/>
              </a:spcBef>
              <a:buSzTx/>
              <a:buNone/>
              <a:defRPr sz="2772"/>
            </a:pPr>
          </a:p>
          <a:p>
            <a:pPr marL="0" indent="0" defTabSz="905255">
              <a:spcBef>
                <a:spcPts val="900"/>
              </a:spcBef>
              <a:buSzTx/>
              <a:buNone/>
              <a:defRPr b="1" sz="2772"/>
            </a:pPr>
            <a:r>
              <a:t>Limited in value because uncorroborated by objective, independent evidence.  </a:t>
            </a:r>
          </a:p>
          <a:p>
            <a:pPr marL="0" indent="0" defTabSz="905255">
              <a:spcBef>
                <a:spcPts val="900"/>
              </a:spcBef>
              <a:buSzTx/>
              <a:buNone/>
              <a:defRPr b="1" sz="2772"/>
            </a:pPr>
          </a:p>
          <a:p>
            <a:pPr marL="0" indent="0" defTabSz="905255">
              <a:spcBef>
                <a:spcPts val="900"/>
              </a:spcBef>
              <a:buSzTx/>
              <a:buNone/>
              <a:defRPr b="1" sz="2772"/>
            </a:pPr>
            <a:r>
              <a:t>Unreliable because evidence may be cherry-picked and non-	representative sample of typical cases.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357807" y="268357"/>
            <a:ext cx="8647045" cy="1422333"/>
          </a:xfrm>
          <a:prstGeom prst="rect">
            <a:avLst/>
          </a:prstGeom>
        </p:spPr>
        <p:txBody>
          <a:bodyPr/>
          <a:lstStyle/>
          <a:p>
            <a:pPr defTabSz="822959">
              <a:defRPr b="1" sz="3239">
                <a:latin typeface="Arial"/>
                <a:ea typeface="Arial"/>
                <a:cs typeface="Arial"/>
                <a:sym typeface="Arial"/>
              </a:defRPr>
            </a:pPr>
            <a:r>
              <a:t>FROM ”THE LIBERAL ART OF SCIENCE (AAAS, 1990) TO </a:t>
            </a:r>
            <a:br/>
            <a:r>
              <a:t>“THE LIBERATING ART OF SCIENCE”</a:t>
            </a:r>
          </a:p>
        </p:txBody>
      </p:sp>
      <p:sp>
        <p:nvSpPr>
          <p:cNvPr id="172" name="Shape 172"/>
          <p:cNvSpPr/>
          <p:nvPr>
            <p:ph type="body" idx="1"/>
          </p:nvPr>
        </p:nvSpPr>
        <p:spPr>
          <a:xfrm>
            <a:off x="429866" y="2123799"/>
            <a:ext cx="8458201" cy="4734202"/>
          </a:xfrm>
          <a:prstGeom prst="rect">
            <a:avLst/>
          </a:prstGeom>
        </p:spPr>
        <p:txBody>
          <a:bodyPr/>
          <a:lstStyle/>
          <a:p>
            <a:pPr>
              <a:defRPr b="1">
                <a:latin typeface="Arial"/>
                <a:ea typeface="Arial"/>
                <a:cs typeface="Arial"/>
                <a:sym typeface="Arial"/>
              </a:defRPr>
            </a:pPr>
            <a:r>
              <a:t>How do we best prepare our students for their future interactions with science—in and out of class?</a:t>
            </a:r>
          </a:p>
          <a:p>
            <a:pPr>
              <a:defRPr b="1">
                <a:latin typeface="Arial"/>
                <a:ea typeface="Arial"/>
                <a:cs typeface="Arial"/>
                <a:sym typeface="Arial"/>
              </a:defRPr>
            </a:pPr>
          </a:p>
          <a:p>
            <a:pPr>
              <a:defRPr b="1">
                <a:latin typeface="Arial"/>
                <a:ea typeface="Arial"/>
                <a:cs typeface="Arial"/>
                <a:sym typeface="Arial"/>
              </a:defRPr>
            </a:pPr>
            <a:r>
              <a:t>How do we engage learners in ways that acknowledge the reality of the world they are inheriting, increasingly compromised by regional and global issues?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xfrm>
            <a:off x="326733" y="407505"/>
            <a:ext cx="8608546" cy="1858618"/>
          </a:xfrm>
          <a:prstGeom prst="rect">
            <a:avLst/>
          </a:prstGeom>
        </p:spPr>
        <p:txBody>
          <a:bodyPr anchor="b"/>
          <a:lstStyle/>
          <a:p>
            <a:pPr defTabSz="640079">
              <a:defRPr sz="3080"/>
            </a:pPr>
            <a:br/>
            <a:br/>
            <a:r>
              <a:rPr b="1" sz="2240">
                <a:latin typeface="Arial"/>
                <a:ea typeface="Arial"/>
                <a:cs typeface="Arial"/>
                <a:sym typeface="Arial"/>
              </a:rPr>
              <a:t>HOW DO WE BEST ENGAGE AND PREPARE OUR STUDENTS FOR THEIR FUTURE INTERACTIONS WITH SCIENCE?</a:t>
            </a:r>
            <a:br>
              <a:rPr b="1" sz="2240">
                <a:latin typeface="Arial"/>
                <a:ea typeface="Arial"/>
                <a:cs typeface="Arial"/>
                <a:sym typeface="Arial"/>
              </a:rPr>
            </a:br>
          </a:p>
        </p:txBody>
      </p:sp>
      <p:sp>
        <p:nvSpPr>
          <p:cNvPr id="175" name="Shape 175"/>
          <p:cNvSpPr/>
          <p:nvPr>
            <p:ph type="body" idx="1"/>
          </p:nvPr>
        </p:nvSpPr>
        <p:spPr>
          <a:xfrm>
            <a:off x="406248" y="2189441"/>
            <a:ext cx="8737752" cy="3910145"/>
          </a:xfrm>
          <a:prstGeom prst="rect">
            <a:avLst/>
          </a:prstGeom>
        </p:spPr>
        <p:txBody>
          <a:bodyPr anchor="ctr"/>
          <a:lstStyle>
            <a:lvl1pPr marL="0" indent="0">
              <a:buSzTx/>
              <a:buNone/>
              <a:defRPr>
                <a:latin typeface="Arial"/>
                <a:ea typeface="Arial"/>
                <a:cs typeface="Arial"/>
                <a:sym typeface="Arial"/>
              </a:defRPr>
            </a:lvl1pPr>
          </a:lstStyle>
          <a:p>
            <a:pPr/>
            <a:r>
              <a:t>	The goal is to prepare self-efficacious participants in society who are interested in and know how to deal with personal, professional, and civic issues related to science, to think critically for themselves with a scientific attitude, and who make the best, informed, decisions about their own welfare and democratic processes and institutions.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1" y="7610"/>
            <a:ext cx="9082386" cy="605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latin typeface="Arial"/>
                <a:ea typeface="Arial"/>
                <a:cs typeface="Arial"/>
                <a:sym typeface="Arial"/>
              </a:defRPr>
            </a:pPr>
            <a:r>
              <a:t>STUDENT-CENTERED FUNCTIONAL SCIENTIFIC LITERACY</a:t>
            </a:r>
          </a:p>
          <a:p>
            <a:pPr algn="ctr">
              <a:defRPr sz="1600">
                <a:solidFill>
                  <a:srgbClr val="FF0000"/>
                </a:solidFill>
                <a:latin typeface="Arial"/>
                <a:ea typeface="Arial"/>
                <a:cs typeface="Arial"/>
                <a:sym typeface="Arial"/>
              </a:defRPr>
            </a:pPr>
            <a:r>
              <a:t>Empower Students to Engage With Science In Their Personal, Professional, and Civic Futures</a:t>
            </a:r>
            <a:r>
              <a:rPr b="1"/>
              <a:t> </a:t>
            </a:r>
          </a:p>
        </p:txBody>
      </p:sp>
      <p:sp>
        <p:nvSpPr>
          <p:cNvPr id="178" name="Shape 178"/>
          <p:cNvSpPr/>
          <p:nvPr/>
        </p:nvSpPr>
        <p:spPr>
          <a:xfrm>
            <a:off x="4038331" y="654712"/>
            <a:ext cx="278949" cy="2642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latin typeface="Arial"/>
                <a:ea typeface="Arial"/>
                <a:cs typeface="Arial"/>
                <a:sym typeface="Arial"/>
              </a:defRPr>
            </a:lvl1pPr>
          </a:lstStyle>
          <a:p>
            <a:pPr/>
            <a:r>
              <a:t>2</a:t>
            </a:r>
          </a:p>
        </p:txBody>
      </p:sp>
      <p:sp>
        <p:nvSpPr>
          <p:cNvPr id="179" name="Shape 179"/>
          <p:cNvSpPr/>
          <p:nvPr/>
        </p:nvSpPr>
        <p:spPr>
          <a:xfrm>
            <a:off x="4008551" y="4609439"/>
            <a:ext cx="188898" cy="2642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200">
                <a:latin typeface="Arial"/>
                <a:ea typeface="Arial"/>
                <a:cs typeface="Arial"/>
                <a:sym typeface="Arial"/>
              </a:defRPr>
            </a:lvl1pPr>
          </a:lstStyle>
          <a:p>
            <a:pPr/>
            <a:r>
              <a:t>4</a:t>
            </a:r>
          </a:p>
        </p:txBody>
      </p:sp>
      <p:sp>
        <p:nvSpPr>
          <p:cNvPr id="180" name="Shape 180"/>
          <p:cNvSpPr/>
          <p:nvPr/>
        </p:nvSpPr>
        <p:spPr>
          <a:xfrm>
            <a:off x="1516621" y="2195089"/>
            <a:ext cx="234817"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latin typeface="Arial"/>
                <a:ea typeface="Arial"/>
                <a:cs typeface="Arial"/>
                <a:sym typeface="Arial"/>
              </a:defRPr>
            </a:lvl1pPr>
          </a:lstStyle>
          <a:p>
            <a:pPr/>
            <a:r>
              <a:t>5</a:t>
            </a:r>
          </a:p>
        </p:txBody>
      </p:sp>
      <p:sp>
        <p:nvSpPr>
          <p:cNvPr id="181" name="Shape 181"/>
          <p:cNvSpPr/>
          <p:nvPr/>
        </p:nvSpPr>
        <p:spPr>
          <a:xfrm>
            <a:off x="4046191" y="655227"/>
            <a:ext cx="271089" cy="27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647"/>
                </a:moveTo>
                <a:lnTo>
                  <a:pt x="2700" y="18953"/>
                </a:lnTo>
                <a:lnTo>
                  <a:pt x="18900" y="18953"/>
                </a:lnTo>
                <a:lnTo>
                  <a:pt x="18900" y="2647"/>
                </a:lnTo>
                <a:close/>
              </a:path>
            </a:pathLst>
          </a:custGeom>
          <a:solidFill>
            <a:schemeClr val="accent1"/>
          </a:solidFill>
          <a:ln w="3175">
            <a:solidFill>
              <a:srgbClr val="32538F"/>
            </a:solidFill>
            <a:miter/>
          </a:ln>
        </p:spPr>
        <p:txBody>
          <a:bodyPr lIns="45719" rIns="45719" anchor="ctr"/>
          <a:lstStyle/>
          <a:p>
            <a:pPr algn="ctr"/>
          </a:p>
        </p:txBody>
      </p:sp>
      <p:sp>
        <p:nvSpPr>
          <p:cNvPr id="182" name="Shape 182"/>
          <p:cNvSpPr/>
          <p:nvPr/>
        </p:nvSpPr>
        <p:spPr>
          <a:xfrm>
            <a:off x="6779142" y="2195089"/>
            <a:ext cx="250382" cy="307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197"/>
                </a:moveTo>
                <a:lnTo>
                  <a:pt x="2700" y="19403"/>
                </a:lnTo>
                <a:lnTo>
                  <a:pt x="18900" y="19403"/>
                </a:lnTo>
                <a:lnTo>
                  <a:pt x="18900" y="2197"/>
                </a:lnTo>
                <a:close/>
              </a:path>
            </a:pathLst>
          </a:custGeom>
          <a:solidFill>
            <a:schemeClr val="accent1"/>
          </a:solidFill>
          <a:ln w="3175">
            <a:solidFill>
              <a:srgbClr val="32538F"/>
            </a:solidFill>
            <a:miter/>
          </a:ln>
        </p:spPr>
        <p:txBody>
          <a:bodyPr lIns="45719" rIns="45719" anchor="ctr"/>
          <a:lstStyle/>
          <a:p>
            <a:pPr algn="ctr"/>
          </a:p>
        </p:txBody>
      </p:sp>
      <p:sp>
        <p:nvSpPr>
          <p:cNvPr id="183" name="Shape 183"/>
          <p:cNvSpPr/>
          <p:nvPr/>
        </p:nvSpPr>
        <p:spPr>
          <a:xfrm>
            <a:off x="4008549" y="4642897"/>
            <a:ext cx="259458" cy="199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074" y="2700"/>
                </a:moveTo>
                <a:lnTo>
                  <a:pt x="2074" y="18900"/>
                </a:lnTo>
                <a:lnTo>
                  <a:pt x="19526" y="18900"/>
                </a:lnTo>
                <a:lnTo>
                  <a:pt x="19526" y="2700"/>
                </a:lnTo>
                <a:close/>
              </a:path>
            </a:pathLst>
          </a:custGeom>
          <a:solidFill>
            <a:schemeClr val="accent1"/>
          </a:solidFill>
          <a:ln w="3175">
            <a:solidFill>
              <a:srgbClr val="32538F"/>
            </a:solidFill>
            <a:miter/>
          </a:ln>
        </p:spPr>
        <p:txBody>
          <a:bodyPr lIns="45719" rIns="45719" anchor="ctr"/>
          <a:lstStyle/>
          <a:p>
            <a:pPr algn="ctr"/>
          </a:p>
        </p:txBody>
      </p:sp>
      <p:sp>
        <p:nvSpPr>
          <p:cNvPr id="184" name="Shape 184"/>
          <p:cNvSpPr/>
          <p:nvPr/>
        </p:nvSpPr>
        <p:spPr>
          <a:xfrm>
            <a:off x="1532331" y="2183011"/>
            <a:ext cx="250382" cy="2981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267"/>
                </a:moveTo>
                <a:lnTo>
                  <a:pt x="2700" y="19333"/>
                </a:lnTo>
                <a:lnTo>
                  <a:pt x="18900" y="19333"/>
                </a:lnTo>
                <a:lnTo>
                  <a:pt x="18900" y="2267"/>
                </a:lnTo>
                <a:close/>
              </a:path>
            </a:pathLst>
          </a:custGeom>
          <a:solidFill>
            <a:schemeClr val="accent1"/>
          </a:solidFill>
          <a:ln w="3175">
            <a:solidFill>
              <a:srgbClr val="32538F"/>
            </a:solidFill>
            <a:miter/>
          </a:ln>
        </p:spPr>
        <p:txBody>
          <a:bodyPr lIns="45719" rIns="45719" anchor="ctr"/>
          <a:lstStyle/>
          <a:p>
            <a:pPr algn="ctr"/>
          </a:p>
        </p:txBody>
      </p:sp>
      <p:sp>
        <p:nvSpPr>
          <p:cNvPr id="185" name="Shape 185"/>
          <p:cNvSpPr/>
          <p:nvPr/>
        </p:nvSpPr>
        <p:spPr>
          <a:xfrm>
            <a:off x="2636090" y="4808916"/>
            <a:ext cx="3204489"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Help Students Gain a ‘Scientific Attitude’ to Deal With Scientific Information They Receive and Questions That Arise In and Outside of Class:  </a:t>
            </a:r>
            <a:r>
              <a:rPr>
                <a:solidFill>
                  <a:srgbClr val="0070C0"/>
                </a:solidFill>
              </a:rPr>
              <a:t>What’s the Evidence for This Claim, Does It 	Make Sense, and Can I Defend It?</a:t>
            </a:r>
          </a:p>
        </p:txBody>
      </p:sp>
      <p:sp>
        <p:nvSpPr>
          <p:cNvPr id="186" name="Shape 186"/>
          <p:cNvSpPr/>
          <p:nvPr/>
        </p:nvSpPr>
        <p:spPr>
          <a:xfrm>
            <a:off x="5861796" y="2624750"/>
            <a:ext cx="2750043"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Focus on Learning How Science Is Relevant to Individual Students and Other People:  </a:t>
            </a:r>
          </a:p>
          <a:p>
            <a:pPr>
              <a:defRPr b="1" sz="900">
                <a:solidFill>
                  <a:srgbClr val="0070C0"/>
                </a:solidFill>
              </a:defRPr>
            </a:pPr>
            <a:r>
              <a:t>Can I Explain This Information in My Own Words, and How Is This Important to Me and My Family?</a:t>
            </a:r>
          </a:p>
        </p:txBody>
      </p:sp>
      <p:sp>
        <p:nvSpPr>
          <p:cNvPr id="187" name="Shape 187"/>
          <p:cNvSpPr/>
          <p:nvPr/>
        </p:nvSpPr>
        <p:spPr>
          <a:xfrm>
            <a:off x="3175238" y="913583"/>
            <a:ext cx="2329882"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         Teach Science as a Way of </a:t>
            </a:r>
          </a:p>
          <a:p>
            <a:pPr>
              <a:defRPr b="1" sz="900">
                <a:solidFill>
                  <a:srgbClr val="FF0000"/>
                </a:solidFill>
              </a:defRPr>
            </a:pPr>
            <a:r>
              <a:t>Discovering How the World Works:  </a:t>
            </a:r>
          </a:p>
          <a:p>
            <a:pPr>
              <a:defRPr b="1" sz="900">
                <a:solidFill>
                  <a:srgbClr val="0070C0"/>
                </a:solidFill>
              </a:defRPr>
            </a:pPr>
            <a:r>
              <a:t>How Did They Discover or Figure Out This Information, and How Can I Explore More 	About It Myself? </a:t>
            </a:r>
            <a:r>
              <a:rPr>
                <a:solidFill>
                  <a:srgbClr val="FF0000"/>
                </a:solidFill>
              </a:rPr>
              <a:t> </a:t>
            </a:r>
            <a:endParaRPr>
              <a:solidFill>
                <a:srgbClr val="FF0000"/>
              </a:solidFill>
            </a:endParaRPr>
          </a:p>
          <a:p>
            <a:pPr>
              <a:defRPr b="1" sz="1000">
                <a:solidFill>
                  <a:srgbClr val="FF0000"/>
                </a:solidFill>
              </a:defRPr>
            </a:pPr>
            <a:r>
              <a:t>  </a:t>
            </a:r>
          </a:p>
        </p:txBody>
      </p:sp>
      <p:sp>
        <p:nvSpPr>
          <p:cNvPr id="188" name="Shape 188"/>
          <p:cNvSpPr/>
          <p:nvPr/>
        </p:nvSpPr>
        <p:spPr>
          <a:xfrm>
            <a:off x="305992" y="2613631"/>
            <a:ext cx="2583653" cy="99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Prepare Students to Engage In Real-</a:t>
            </a:r>
          </a:p>
          <a:p>
            <a:pPr>
              <a:defRPr b="1" sz="900">
                <a:solidFill>
                  <a:srgbClr val="FF0000"/>
                </a:solidFill>
              </a:defRPr>
            </a:pPr>
            <a:r>
              <a:t>World Problem-Posing and Problem-Solving, Contribute to Society, and Create Their Own Journey in or with Science:  </a:t>
            </a:r>
            <a:r>
              <a:rPr>
                <a:solidFill>
                  <a:srgbClr val="0070C0"/>
                </a:solidFill>
              </a:rPr>
              <a:t>How Are My Community and the World Affected by This </a:t>
            </a:r>
            <a:endParaRPr>
              <a:solidFill>
                <a:srgbClr val="0070C0"/>
              </a:solidFill>
            </a:endParaRPr>
          </a:p>
          <a:p>
            <a:pPr>
              <a:defRPr b="1" sz="900">
                <a:solidFill>
                  <a:srgbClr val="0070C0"/>
                </a:solidFill>
              </a:defRPr>
            </a:pPr>
            <a:r>
              <a:t>Issue, and What Can I Do About It?</a:t>
            </a:r>
          </a:p>
        </p:txBody>
      </p:sp>
      <p:grpSp>
        <p:nvGrpSpPr>
          <p:cNvPr id="191" name="Group 191"/>
          <p:cNvGrpSpPr/>
          <p:nvPr/>
        </p:nvGrpSpPr>
        <p:grpSpPr>
          <a:xfrm>
            <a:off x="4022271" y="2306460"/>
            <a:ext cx="260426" cy="284825"/>
            <a:chOff x="0" y="0"/>
            <a:chExt cx="260424" cy="284823"/>
          </a:xfrm>
        </p:grpSpPr>
        <p:sp>
          <p:nvSpPr>
            <p:cNvPr id="189" name="Shape 189"/>
            <p:cNvSpPr/>
            <p:nvPr/>
          </p:nvSpPr>
          <p:spPr>
            <a:xfrm>
              <a:off x="0" y="0"/>
              <a:ext cx="260426" cy="284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469"/>
                  </a:moveTo>
                  <a:lnTo>
                    <a:pt x="2700" y="19131"/>
                  </a:lnTo>
                  <a:lnTo>
                    <a:pt x="18900" y="19131"/>
                  </a:lnTo>
                  <a:lnTo>
                    <a:pt x="18900" y="2469"/>
                  </a:lnTo>
                  <a:close/>
                </a:path>
              </a:pathLst>
            </a:cu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90" name="Shape 190"/>
            <p:cNvSpPr/>
            <p:nvPr/>
          </p:nvSpPr>
          <p:spPr>
            <a:xfrm>
              <a:off x="32552" y="10284"/>
              <a:ext cx="195321" cy="264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200">
                  <a:latin typeface="Arial"/>
                  <a:ea typeface="Arial"/>
                  <a:cs typeface="Arial"/>
                  <a:sym typeface="Arial"/>
                </a:defRPr>
              </a:lvl1pPr>
            </a:lstStyle>
            <a:p>
              <a:pPr/>
              <a:r>
                <a:t>1</a:t>
              </a:r>
            </a:p>
          </p:txBody>
        </p:sp>
      </p:grpSp>
      <p:sp>
        <p:nvSpPr>
          <p:cNvPr id="192" name="Shape 192"/>
          <p:cNvSpPr/>
          <p:nvPr/>
        </p:nvSpPr>
        <p:spPr>
          <a:xfrm>
            <a:off x="3083666" y="2571163"/>
            <a:ext cx="2513029"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     Encourage Students to Participate </a:t>
            </a:r>
          </a:p>
          <a:p>
            <a:pPr>
              <a:defRPr b="1" sz="900">
                <a:solidFill>
                  <a:srgbClr val="FF0000"/>
                </a:solidFill>
              </a:defRPr>
            </a:pPr>
            <a:r>
              <a:t>and Help Them Reach Their Potential </a:t>
            </a:r>
          </a:p>
          <a:p>
            <a:pPr>
              <a:defRPr b="1" sz="900">
                <a:solidFill>
                  <a:srgbClr val="FF0000"/>
                </a:solidFill>
              </a:defRPr>
            </a:pPr>
            <a:r>
              <a:t>In Science While Boosting Scientific Self-efficacy:  </a:t>
            </a:r>
            <a:r>
              <a:rPr>
                <a:solidFill>
                  <a:srgbClr val="0070C0"/>
                </a:solidFill>
              </a:rPr>
              <a:t>What Do I Need to Do to Be More Involved in Science, and Who Can Help Me Excel in 	Whatever I Choose to Do? </a:t>
            </a:r>
          </a:p>
        </p:txBody>
      </p:sp>
      <p:sp>
        <p:nvSpPr>
          <p:cNvPr id="193" name="Shape 193"/>
          <p:cNvSpPr/>
          <p:nvPr/>
        </p:nvSpPr>
        <p:spPr>
          <a:xfrm>
            <a:off x="6754524" y="2195090"/>
            <a:ext cx="250382"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latin typeface="Arial"/>
                <a:ea typeface="Arial"/>
                <a:cs typeface="Arial"/>
                <a:sym typeface="Arial"/>
              </a:defRPr>
            </a:lvl1pPr>
          </a:lstStyle>
          <a:p>
            <a:pPr/>
            <a:r>
              <a:t>3</a:t>
            </a:r>
          </a:p>
        </p:txBody>
      </p:sp>
      <p:sp>
        <p:nvSpPr>
          <p:cNvPr id="194" name="Shape 194"/>
          <p:cNvSpPr/>
          <p:nvPr/>
        </p:nvSpPr>
        <p:spPr>
          <a:xfrm>
            <a:off x="46208" y="1984909"/>
            <a:ext cx="5656174" cy="2714380"/>
          </a:xfrm>
          <a:prstGeom prst="ellipse">
            <a:avLst/>
          </a:prstGeom>
          <a:ln w="12700">
            <a:solidFill>
              <a:srgbClr val="1D3053"/>
            </a:solidFill>
            <a:miter/>
          </a:ln>
        </p:spPr>
        <p:txBody>
          <a:bodyPr lIns="45719" rIns="45719" anchor="ctr"/>
          <a:lstStyle/>
          <a:p>
            <a:pPr algn="ctr">
              <a:defRPr>
                <a:solidFill>
                  <a:srgbClr val="FFFFFF"/>
                </a:solidFill>
              </a:defRPr>
            </a:pPr>
          </a:p>
        </p:txBody>
      </p:sp>
      <p:sp>
        <p:nvSpPr>
          <p:cNvPr id="195" name="Shape 195"/>
          <p:cNvSpPr/>
          <p:nvPr/>
        </p:nvSpPr>
        <p:spPr>
          <a:xfrm>
            <a:off x="2761610" y="1944639"/>
            <a:ext cx="6222572" cy="2855240"/>
          </a:xfrm>
          <a:prstGeom prst="ellipse">
            <a:avLst/>
          </a:prstGeom>
          <a:ln w="12700">
            <a:solidFill>
              <a:srgbClr val="1D3053"/>
            </a:solidFill>
            <a:miter/>
          </a:ln>
        </p:spPr>
        <p:txBody>
          <a:bodyPr lIns="45719" rIns="45719" anchor="ctr"/>
          <a:lstStyle/>
          <a:p>
            <a:pPr algn="ctr">
              <a:defRPr>
                <a:solidFill>
                  <a:srgbClr val="FFFFFF"/>
                </a:solidFill>
              </a:defRPr>
            </a:pPr>
          </a:p>
        </p:txBody>
      </p:sp>
      <p:sp>
        <p:nvSpPr>
          <p:cNvPr id="196" name="Shape 196"/>
          <p:cNvSpPr/>
          <p:nvPr/>
        </p:nvSpPr>
        <p:spPr>
          <a:xfrm>
            <a:off x="2636089" y="623981"/>
            <a:ext cx="3156471" cy="3909290"/>
          </a:xfrm>
          <a:prstGeom prst="ellipse">
            <a:avLst/>
          </a:prstGeom>
          <a:ln w="12700">
            <a:solidFill>
              <a:srgbClr val="1D3053"/>
            </a:solidFill>
            <a:miter/>
          </a:ln>
        </p:spPr>
        <p:txBody>
          <a:bodyPr lIns="45719" rIns="45719" anchor="ctr"/>
          <a:lstStyle/>
          <a:p>
            <a:pPr algn="ctr">
              <a:defRPr>
                <a:solidFill>
                  <a:srgbClr val="FFFFFF"/>
                </a:solidFill>
              </a:defRPr>
            </a:pPr>
          </a:p>
        </p:txBody>
      </p:sp>
      <p:sp>
        <p:nvSpPr>
          <p:cNvPr id="197" name="Shape 197"/>
          <p:cNvSpPr/>
          <p:nvPr/>
        </p:nvSpPr>
        <p:spPr>
          <a:xfrm>
            <a:off x="2540291" y="2093366"/>
            <a:ext cx="3422520" cy="4668586"/>
          </a:xfrm>
          <a:prstGeom prst="ellipse">
            <a:avLst/>
          </a:prstGeom>
          <a:ln w="12700">
            <a:solidFill>
              <a:srgbClr val="1D3053"/>
            </a:solidFill>
            <a:miter/>
          </a:ln>
        </p:spPr>
        <p:txBody>
          <a:bodyPr lIns="45719" rIns="45719" anchor="ctr"/>
          <a:lstStyle/>
          <a:p>
            <a:pPr algn="ctr">
              <a:defRPr>
                <a:solidFill>
                  <a:srgbClr val="FFFFFF"/>
                </a:solidFill>
              </a:defRPr>
            </a:pPr>
          </a:p>
        </p:txBody>
      </p:sp>
      <p:sp>
        <p:nvSpPr>
          <p:cNvPr id="198" name="Shape 198"/>
          <p:cNvSpPr/>
          <p:nvPr/>
        </p:nvSpPr>
        <p:spPr>
          <a:xfrm>
            <a:off x="3225462" y="1662891"/>
            <a:ext cx="2006387" cy="313881"/>
          </a:xfrm>
          <a:prstGeom prst="rect">
            <a:avLst/>
          </a:prstGeom>
          <a:ln w="12700">
            <a:solidFill>
              <a:srgbClr val="1D3053"/>
            </a:solidFill>
            <a:miter/>
          </a:ln>
        </p:spPr>
        <p:txBody>
          <a:bodyPr lIns="45719" rIns="45719" anchor="ctr"/>
          <a:lstStyle/>
          <a:p>
            <a:pPr algn="ctr">
              <a:defRPr>
                <a:solidFill>
                  <a:srgbClr val="FFFFFF"/>
                </a:solidFill>
              </a:defRPr>
            </a:pPr>
          </a:p>
        </p:txBody>
      </p:sp>
      <p:sp>
        <p:nvSpPr>
          <p:cNvPr id="199" name="Shape 199"/>
          <p:cNvSpPr/>
          <p:nvPr/>
        </p:nvSpPr>
        <p:spPr>
          <a:xfrm>
            <a:off x="3240157" y="1608860"/>
            <a:ext cx="2078964"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900"/>
            </a:lvl1pPr>
          </a:lstStyle>
          <a:p>
            <a:pPr/>
            <a:r>
              <a:t>Develop Science Process, Inquiry, Quantitative, and Analytical Skills</a:t>
            </a:r>
          </a:p>
        </p:txBody>
      </p:sp>
      <p:sp>
        <p:nvSpPr>
          <p:cNvPr id="200" name="Shape 200"/>
          <p:cNvSpPr/>
          <p:nvPr/>
        </p:nvSpPr>
        <p:spPr>
          <a:xfrm>
            <a:off x="477839" y="3482723"/>
            <a:ext cx="2062453" cy="693719"/>
          </a:xfrm>
          <a:prstGeom prst="rect">
            <a:avLst/>
          </a:prstGeom>
          <a:ln w="12700">
            <a:solidFill>
              <a:srgbClr val="32538F"/>
            </a:solidFill>
            <a:miter/>
          </a:ln>
        </p:spPr>
        <p:txBody>
          <a:bodyPr lIns="45719" rIns="45719" anchor="ctr"/>
          <a:lstStyle/>
          <a:p>
            <a:pPr algn="ctr">
              <a:defRPr>
                <a:solidFill>
                  <a:srgbClr val="FFFFFF"/>
                </a:solidFill>
              </a:defRPr>
            </a:pPr>
          </a:p>
        </p:txBody>
      </p:sp>
      <p:sp>
        <p:nvSpPr>
          <p:cNvPr id="201" name="Shape 201"/>
          <p:cNvSpPr/>
          <p:nvPr/>
        </p:nvSpPr>
        <p:spPr>
          <a:xfrm>
            <a:off x="507329" y="3449763"/>
            <a:ext cx="2023075"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900"/>
            </a:lvl1pPr>
          </a:lstStyle>
          <a:p>
            <a:pPr/>
            <a:r>
              <a:t>Cultivate Life-long Interests in Science and Integrate Information from Different Areas of Scholarship to Address Community and Societal          	Challenges</a:t>
            </a:r>
          </a:p>
        </p:txBody>
      </p:sp>
      <p:sp>
        <p:nvSpPr>
          <p:cNvPr id="202" name="Shape 202"/>
          <p:cNvSpPr/>
          <p:nvPr/>
        </p:nvSpPr>
        <p:spPr>
          <a:xfrm>
            <a:off x="3120819" y="3385253"/>
            <a:ext cx="2455305"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900"/>
            </a:lvl1pPr>
          </a:lstStyle>
          <a:p>
            <a:pPr/>
            <a:r>
              <a:t>Use Independent, Innovative, and Collaborative Learning Strategies, Seek a Broad Range of Perspectives, and Employ a Variety of Thinking Practices and Actions in Scientific Studies; Cultivating a Growth Mindset</a:t>
            </a:r>
          </a:p>
        </p:txBody>
      </p:sp>
      <p:sp>
        <p:nvSpPr>
          <p:cNvPr id="203" name="Shape 203"/>
          <p:cNvSpPr/>
          <p:nvPr/>
        </p:nvSpPr>
        <p:spPr>
          <a:xfrm>
            <a:off x="3140563" y="3428999"/>
            <a:ext cx="2403469" cy="715236"/>
          </a:xfrm>
          <a:prstGeom prst="rect">
            <a:avLst/>
          </a:prstGeom>
          <a:ln w="12700">
            <a:solidFill>
              <a:srgbClr val="32538F"/>
            </a:solidFill>
            <a:miter/>
          </a:ln>
        </p:spPr>
        <p:txBody>
          <a:bodyPr lIns="45719" rIns="45719" anchor="ctr"/>
          <a:lstStyle/>
          <a:p>
            <a:pPr algn="ctr">
              <a:defRPr>
                <a:solidFill>
                  <a:srgbClr val="FFFFFF"/>
                </a:solidFill>
              </a:defRPr>
            </a:pPr>
          </a:p>
        </p:txBody>
      </p:sp>
      <p:sp>
        <p:nvSpPr>
          <p:cNvPr id="204" name="Shape 204"/>
          <p:cNvSpPr/>
          <p:nvPr/>
        </p:nvSpPr>
        <p:spPr>
          <a:xfrm>
            <a:off x="3082660" y="5390760"/>
            <a:ext cx="2619721"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900"/>
            </a:lvl1pPr>
          </a:lstStyle>
          <a:p>
            <a:pPr/>
            <a:r>
              <a:t>Improve Information Literacy By Practicing Evaluation of Scientific Information and Using Evidence-based Reasoning and Decision-making; Recognizing Expertise vs. Anecdotal Evidence, Misinformation, and Pseudoscience</a:t>
            </a:r>
          </a:p>
        </p:txBody>
      </p:sp>
      <p:sp>
        <p:nvSpPr>
          <p:cNvPr id="205" name="Shape 205"/>
          <p:cNvSpPr/>
          <p:nvPr/>
        </p:nvSpPr>
        <p:spPr>
          <a:xfrm>
            <a:off x="3082660" y="5416989"/>
            <a:ext cx="2415189" cy="758110"/>
          </a:xfrm>
          <a:prstGeom prst="rect">
            <a:avLst/>
          </a:prstGeom>
          <a:ln w="12700">
            <a:solidFill>
              <a:srgbClr val="32538F"/>
            </a:solidFill>
            <a:miter/>
          </a:ln>
        </p:spPr>
        <p:txBody>
          <a:bodyPr lIns="45719" rIns="45719" anchor="ctr"/>
          <a:lstStyle/>
          <a:p>
            <a:pPr algn="ctr">
              <a:defRPr>
                <a:solidFill>
                  <a:srgbClr val="FFFFFF"/>
                </a:solidFill>
              </a:defRPr>
            </a:pPr>
          </a:p>
        </p:txBody>
      </p:sp>
      <p:sp>
        <p:nvSpPr>
          <p:cNvPr id="206" name="Shape 206"/>
          <p:cNvSpPr/>
          <p:nvPr/>
        </p:nvSpPr>
        <p:spPr>
          <a:xfrm>
            <a:off x="5938732" y="3299974"/>
            <a:ext cx="2899275"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pPr>
            <a:r>
              <a:t>Understand and Apply Essential Science Content</a:t>
            </a:r>
          </a:p>
          <a:p>
            <a:pPr>
              <a:defRPr b="1" sz="900"/>
            </a:pPr>
            <a:r>
              <a:t>to the Real World While Communicating and Reflecting on What Is Learned </a:t>
            </a:r>
          </a:p>
        </p:txBody>
      </p:sp>
      <p:sp>
        <p:nvSpPr>
          <p:cNvPr id="207" name="Shape 207"/>
          <p:cNvSpPr/>
          <p:nvPr/>
        </p:nvSpPr>
        <p:spPr>
          <a:xfrm>
            <a:off x="5949446" y="3334098"/>
            <a:ext cx="2822247" cy="439584"/>
          </a:xfrm>
          <a:prstGeom prst="rect">
            <a:avLst/>
          </a:prstGeom>
          <a:ln w="12700">
            <a:solidFill>
              <a:srgbClr val="32538F"/>
            </a:solidFill>
            <a:miter/>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628650" y="365126"/>
            <a:ext cx="7886700" cy="1325563"/>
          </a:xfrm>
          <a:prstGeom prst="rect">
            <a:avLst/>
          </a:prstGeom>
        </p:spPr>
        <p:txBody>
          <a:bodyPr/>
          <a:lstStyle>
            <a:lvl1pPr>
              <a:defRPr b="1" sz="3600">
                <a:latin typeface="Arial"/>
                <a:ea typeface="Arial"/>
                <a:cs typeface="Arial"/>
                <a:sym typeface="Arial"/>
              </a:defRPr>
            </a:lvl1pPr>
          </a:lstStyle>
          <a:p>
            <a:pPr/>
            <a:r>
              <a:t>CALL FOR NATIONAL SCIENCE EDUCATION SUMMIT</a:t>
            </a:r>
          </a:p>
        </p:txBody>
      </p:sp>
      <p:sp>
        <p:nvSpPr>
          <p:cNvPr id="121" name="Shape 121"/>
          <p:cNvSpPr/>
          <p:nvPr>
            <p:ph type="body" idx="1"/>
          </p:nvPr>
        </p:nvSpPr>
        <p:spPr>
          <a:xfrm>
            <a:off x="628650" y="1825625"/>
            <a:ext cx="7886700" cy="4351338"/>
          </a:xfrm>
          <a:prstGeom prst="rect">
            <a:avLst/>
          </a:prstGeom>
        </p:spPr>
        <p:txBody>
          <a:bodyPr/>
          <a:lstStyle>
            <a:lvl1pPr marL="0" indent="0">
              <a:buSzTx/>
              <a:buNone/>
              <a:defRPr b="1">
                <a:latin typeface="Arial"/>
                <a:ea typeface="Arial"/>
                <a:cs typeface="Arial"/>
                <a:sym typeface="Arial"/>
              </a:defRPr>
            </a:lvl1pPr>
          </a:lstStyle>
          <a:p>
            <a:pPr/>
            <a:r>
              <a:t>To address the Teaching of Science in the U.S. today</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1" y="7610"/>
            <a:ext cx="9082386" cy="605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latin typeface="Arial"/>
                <a:ea typeface="Arial"/>
                <a:cs typeface="Arial"/>
                <a:sym typeface="Arial"/>
              </a:defRPr>
            </a:pPr>
            <a:r>
              <a:t>STUDENT-CENTERED FUNCTIONAL SCIENTIFIC LITERACY</a:t>
            </a:r>
          </a:p>
          <a:p>
            <a:pPr algn="ctr">
              <a:defRPr sz="1600">
                <a:solidFill>
                  <a:srgbClr val="FF0000"/>
                </a:solidFill>
                <a:latin typeface="Arial"/>
                <a:ea typeface="Arial"/>
                <a:cs typeface="Arial"/>
                <a:sym typeface="Arial"/>
              </a:defRPr>
            </a:pPr>
            <a:r>
              <a:t>Empower Students to Engage With Science In Their Personal, Professional, and Civic Futures</a:t>
            </a:r>
            <a:r>
              <a:rPr b="1"/>
              <a:t> </a:t>
            </a:r>
          </a:p>
        </p:txBody>
      </p:sp>
      <p:sp>
        <p:nvSpPr>
          <p:cNvPr id="210" name="Shape 210"/>
          <p:cNvSpPr/>
          <p:nvPr/>
        </p:nvSpPr>
        <p:spPr>
          <a:xfrm>
            <a:off x="48025" y="2749398"/>
            <a:ext cx="2685399" cy="1611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latin typeface="Arial"/>
                <a:ea typeface="Arial"/>
                <a:cs typeface="Arial"/>
                <a:sym typeface="Arial"/>
              </a:defRPr>
            </a:pPr>
            <a:r>
              <a:t>Cultivate Life-long Interests in Science and Integrate Information from Different Areas of Scholarship to Address Community and Societal Challenges</a:t>
            </a:r>
          </a:p>
          <a:p>
            <a:pPr>
              <a:defRPr sz="900">
                <a:latin typeface="Arial"/>
                <a:ea typeface="Arial"/>
                <a:cs typeface="Arial"/>
                <a:sym typeface="Arial"/>
              </a:defRPr>
            </a:pPr>
            <a:r>
              <a:t>(Promote life-long appreciation for learning about science and an understanding of the interdisciplinary nature of science while promoting personal responsibility and civic engagement.  Foster innovative thinking and an ability to determine the process and information needed for problem-solving, contributions to public policy, and resolution of community-based scientific issues.)</a:t>
            </a:r>
          </a:p>
        </p:txBody>
      </p:sp>
      <p:sp>
        <p:nvSpPr>
          <p:cNvPr id="211" name="Shape 211"/>
          <p:cNvSpPr/>
          <p:nvPr/>
        </p:nvSpPr>
        <p:spPr>
          <a:xfrm>
            <a:off x="2872672" y="561600"/>
            <a:ext cx="3246247" cy="1357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latin typeface="Arial"/>
                <a:ea typeface="Arial"/>
                <a:cs typeface="Arial"/>
                <a:sym typeface="Arial"/>
              </a:defRPr>
            </a:pPr>
            <a:r>
              <a:t>Develop Science Process, Inquiry, Quantitative, and Reasoning Skills</a:t>
            </a:r>
          </a:p>
          <a:p>
            <a:pPr>
              <a:defRPr sz="900">
                <a:latin typeface="Arial"/>
                <a:ea typeface="Arial"/>
                <a:cs typeface="Arial"/>
                <a:sym typeface="Arial"/>
              </a:defRPr>
            </a:pPr>
            <a:r>
              <a:t>(Foundational research and critical thinking skills to investigate science and science-related issues.  Ability to ask scientific questions, design experiments, analyze and interpret data, reason about alternative explanations, and predict consequences and results of specific actions.  Understand the iterative process, value, strengths, and limitations of science and the dynamic tension between correlations and cause-and-effect relationships.)  </a:t>
            </a:r>
          </a:p>
        </p:txBody>
      </p:sp>
      <p:sp>
        <p:nvSpPr>
          <p:cNvPr id="212" name="Shape 212"/>
          <p:cNvSpPr/>
          <p:nvPr/>
        </p:nvSpPr>
        <p:spPr>
          <a:xfrm>
            <a:off x="2902827" y="2913541"/>
            <a:ext cx="3072722" cy="1611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latin typeface="Arial"/>
                <a:ea typeface="Arial"/>
                <a:cs typeface="Arial"/>
                <a:sym typeface="Arial"/>
              </a:defRPr>
            </a:pPr>
            <a:r>
              <a:t>Use Independent, Innovative, and Collaborative Learning Strategies, Seek a Broad Range of Perspectives, and Employ a Variety of Thinking Practices and Actions in Scientific Studies</a:t>
            </a:r>
          </a:p>
          <a:p>
            <a:pPr>
              <a:defRPr sz="900">
                <a:latin typeface="Arial"/>
                <a:ea typeface="Arial"/>
                <a:cs typeface="Arial"/>
                <a:sym typeface="Arial"/>
              </a:defRPr>
            </a:pPr>
            <a:r>
              <a:t>(Gain self-confidence in using the science process and a sense of belonging in science. Practice self-reflection and value alternative viewpoints and ideas. To conduct research or solve problems, learn to ask questions, seek information, and interact with people having a range of backgrounds and expertise gained from relevant experience to help generate strategies and answers.  Cultivating a growth mindset.)</a:t>
            </a:r>
          </a:p>
        </p:txBody>
      </p:sp>
      <p:sp>
        <p:nvSpPr>
          <p:cNvPr id="213" name="Shape 213"/>
          <p:cNvSpPr/>
          <p:nvPr/>
        </p:nvSpPr>
        <p:spPr>
          <a:xfrm>
            <a:off x="2795320" y="4840849"/>
            <a:ext cx="3756240" cy="1890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pPr>
            <a:r>
              <a:t>Improve Information Literacy By Practicing Evaluation of Scientific Information and Using Evidence-based Reasoning and Decision-making; Recognizing Expertise vs. Anecdotal evidence, Pseudoscience, and Misinformation</a:t>
            </a:r>
          </a:p>
          <a:p>
            <a:pPr>
              <a:defRPr sz="900">
                <a:latin typeface="Arial"/>
                <a:ea typeface="Arial"/>
                <a:cs typeface="Arial"/>
                <a:sym typeface="Arial"/>
              </a:defRPr>
            </a:pPr>
            <a:r>
              <a:t>(Value the use of evidence and the importance of expertise to construct arguments and make decisions, and understand the importance of developing consensus.  Develop a healthy skepticism about scientific claims and assess the relevance and credibility of evidence used in claims and opinions made personally or by others.  Recognize confirmation bias and receive inoculation against the misuse of science information.  Cultivate an appropriate scientific attitude, a respect for valid evidence and logic, and an ability to change thinking based on new information.)   </a:t>
            </a:r>
          </a:p>
          <a:p>
            <a:pPr>
              <a:defRPr b="1" sz="1100">
                <a:latin typeface="Arial"/>
                <a:ea typeface="Arial"/>
                <a:cs typeface="Arial"/>
                <a:sym typeface="Arial"/>
              </a:defRPr>
            </a:pPr>
            <a:r>
              <a:t> </a:t>
            </a:r>
          </a:p>
        </p:txBody>
      </p:sp>
      <p:sp>
        <p:nvSpPr>
          <p:cNvPr id="214" name="Shape 214"/>
          <p:cNvSpPr/>
          <p:nvPr/>
        </p:nvSpPr>
        <p:spPr>
          <a:xfrm>
            <a:off x="2627689" y="681024"/>
            <a:ext cx="222120" cy="2642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latin typeface="Arial"/>
                <a:ea typeface="Arial"/>
                <a:cs typeface="Arial"/>
                <a:sym typeface="Arial"/>
              </a:defRPr>
            </a:lvl1pPr>
          </a:lstStyle>
          <a:p>
            <a:pPr/>
            <a:r>
              <a:t>2</a:t>
            </a:r>
          </a:p>
        </p:txBody>
      </p:sp>
      <p:sp>
        <p:nvSpPr>
          <p:cNvPr id="215" name="Shape 215"/>
          <p:cNvSpPr/>
          <p:nvPr/>
        </p:nvSpPr>
        <p:spPr>
          <a:xfrm>
            <a:off x="2418482" y="5043661"/>
            <a:ext cx="188898"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200">
                <a:latin typeface="Arial"/>
                <a:ea typeface="Arial"/>
                <a:cs typeface="Arial"/>
                <a:sym typeface="Arial"/>
              </a:defRPr>
            </a:lvl1pPr>
          </a:lstStyle>
          <a:p>
            <a:pPr/>
            <a:r>
              <a:t>4</a:t>
            </a:r>
          </a:p>
        </p:txBody>
      </p:sp>
      <p:sp>
        <p:nvSpPr>
          <p:cNvPr id="216" name="Shape 216"/>
          <p:cNvSpPr/>
          <p:nvPr/>
        </p:nvSpPr>
        <p:spPr>
          <a:xfrm>
            <a:off x="80291" y="1906351"/>
            <a:ext cx="14654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latin typeface="Arial"/>
                <a:ea typeface="Arial"/>
                <a:cs typeface="Arial"/>
                <a:sym typeface="Arial"/>
              </a:defRPr>
            </a:lvl1pPr>
          </a:lstStyle>
          <a:p>
            <a:pPr/>
            <a:r>
              <a:t>5</a:t>
            </a:r>
          </a:p>
        </p:txBody>
      </p:sp>
      <p:sp>
        <p:nvSpPr>
          <p:cNvPr id="217" name="Shape 217"/>
          <p:cNvSpPr/>
          <p:nvPr/>
        </p:nvSpPr>
        <p:spPr>
          <a:xfrm>
            <a:off x="2627689" y="681539"/>
            <a:ext cx="271089" cy="276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647"/>
                </a:moveTo>
                <a:lnTo>
                  <a:pt x="2700" y="18953"/>
                </a:lnTo>
                <a:lnTo>
                  <a:pt x="18900" y="18953"/>
                </a:lnTo>
                <a:lnTo>
                  <a:pt x="18900" y="2647"/>
                </a:lnTo>
                <a:close/>
              </a:path>
            </a:pathLst>
          </a:custGeom>
          <a:solidFill>
            <a:schemeClr val="accent1"/>
          </a:solidFill>
          <a:ln w="3175">
            <a:solidFill>
              <a:srgbClr val="32538F"/>
            </a:solidFill>
            <a:miter/>
          </a:ln>
        </p:spPr>
        <p:txBody>
          <a:bodyPr lIns="45719" rIns="45719" anchor="ctr"/>
          <a:lstStyle/>
          <a:p>
            <a:pPr algn="ctr"/>
          </a:p>
        </p:txBody>
      </p:sp>
      <p:sp>
        <p:nvSpPr>
          <p:cNvPr id="218" name="Shape 218"/>
          <p:cNvSpPr/>
          <p:nvPr/>
        </p:nvSpPr>
        <p:spPr>
          <a:xfrm>
            <a:off x="6118919" y="2053303"/>
            <a:ext cx="292699" cy="3618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184"/>
                </a:moveTo>
                <a:lnTo>
                  <a:pt x="2700" y="19416"/>
                </a:lnTo>
                <a:lnTo>
                  <a:pt x="18900" y="19416"/>
                </a:lnTo>
                <a:lnTo>
                  <a:pt x="18900" y="2184"/>
                </a:lnTo>
                <a:close/>
              </a:path>
            </a:pathLst>
          </a:custGeom>
          <a:solidFill>
            <a:schemeClr val="accent1"/>
          </a:solidFill>
          <a:ln w="3175">
            <a:solidFill>
              <a:srgbClr val="32538F"/>
            </a:solidFill>
            <a:miter/>
          </a:ln>
        </p:spPr>
        <p:txBody>
          <a:bodyPr lIns="45719" rIns="45719" anchor="ctr"/>
          <a:lstStyle/>
          <a:p>
            <a:pPr algn="ctr"/>
          </a:p>
        </p:txBody>
      </p:sp>
      <p:sp>
        <p:nvSpPr>
          <p:cNvPr id="219" name="Shape 219"/>
          <p:cNvSpPr/>
          <p:nvPr/>
        </p:nvSpPr>
        <p:spPr>
          <a:xfrm>
            <a:off x="2418621" y="5018863"/>
            <a:ext cx="271089" cy="277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642"/>
                </a:moveTo>
                <a:lnTo>
                  <a:pt x="2700" y="18958"/>
                </a:lnTo>
                <a:lnTo>
                  <a:pt x="18900" y="18958"/>
                </a:lnTo>
                <a:lnTo>
                  <a:pt x="18900" y="2642"/>
                </a:lnTo>
                <a:close/>
              </a:path>
            </a:pathLst>
          </a:custGeom>
          <a:solidFill>
            <a:schemeClr val="accent1"/>
          </a:solidFill>
          <a:ln w="3175">
            <a:solidFill>
              <a:srgbClr val="32538F"/>
            </a:solidFill>
            <a:miter/>
          </a:ln>
        </p:spPr>
        <p:txBody>
          <a:bodyPr lIns="45719" rIns="45719" anchor="ctr"/>
          <a:lstStyle/>
          <a:p>
            <a:pPr algn="ctr"/>
          </a:p>
        </p:txBody>
      </p:sp>
      <p:sp>
        <p:nvSpPr>
          <p:cNvPr id="220" name="Shape 220"/>
          <p:cNvSpPr/>
          <p:nvPr/>
        </p:nvSpPr>
        <p:spPr>
          <a:xfrm>
            <a:off x="64762" y="1862317"/>
            <a:ext cx="298657" cy="33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440"/>
                </a:moveTo>
                <a:lnTo>
                  <a:pt x="2700" y="19160"/>
                </a:lnTo>
                <a:lnTo>
                  <a:pt x="18900" y="19160"/>
                </a:lnTo>
                <a:lnTo>
                  <a:pt x="18900" y="2440"/>
                </a:lnTo>
                <a:close/>
              </a:path>
            </a:pathLst>
          </a:custGeom>
          <a:solidFill>
            <a:schemeClr val="accent1"/>
          </a:solidFill>
          <a:ln w="3175">
            <a:solidFill>
              <a:srgbClr val="32538F"/>
            </a:solidFill>
            <a:miter/>
          </a:ln>
        </p:spPr>
        <p:txBody>
          <a:bodyPr lIns="45719" rIns="45719" anchor="ctr"/>
          <a:lstStyle/>
          <a:p>
            <a:pPr algn="ctr"/>
          </a:p>
        </p:txBody>
      </p:sp>
      <p:sp>
        <p:nvSpPr>
          <p:cNvPr id="221" name="Shape 221"/>
          <p:cNvSpPr/>
          <p:nvPr/>
        </p:nvSpPr>
        <p:spPr>
          <a:xfrm>
            <a:off x="335038" y="5280809"/>
            <a:ext cx="2460283"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Help Students Gain a Scientific Attitude to Deal With Scientific Information They Receive and Questions That Arise In and Outside of Class:  </a:t>
            </a:r>
            <a:r>
              <a:rPr>
                <a:solidFill>
                  <a:srgbClr val="0070C0"/>
                </a:solidFill>
              </a:rPr>
              <a:t>What’s the Evidence for This Claim, Does It Make Sense, and Can I Defend It?</a:t>
            </a:r>
          </a:p>
        </p:txBody>
      </p:sp>
      <p:sp>
        <p:nvSpPr>
          <p:cNvPr id="222" name="Shape 222"/>
          <p:cNvSpPr/>
          <p:nvPr/>
        </p:nvSpPr>
        <p:spPr>
          <a:xfrm>
            <a:off x="6438936" y="1994462"/>
            <a:ext cx="2552656"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Focus on Learning How Science Is Relevant to Individual Students and Other People:  </a:t>
            </a:r>
            <a:r>
              <a:rPr>
                <a:solidFill>
                  <a:srgbClr val="0070C0"/>
                </a:solidFill>
              </a:rPr>
              <a:t>Can I Explain This Information in My Own Words, and How Is This Important to Me and My Family?</a:t>
            </a:r>
          </a:p>
        </p:txBody>
      </p:sp>
      <p:sp>
        <p:nvSpPr>
          <p:cNvPr id="223" name="Shape 223"/>
          <p:cNvSpPr/>
          <p:nvPr/>
        </p:nvSpPr>
        <p:spPr>
          <a:xfrm>
            <a:off x="522297" y="906771"/>
            <a:ext cx="2410968"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Teach Science as a Way of Discovering How the World Works:  </a:t>
            </a:r>
            <a:r>
              <a:rPr>
                <a:solidFill>
                  <a:srgbClr val="0070C0"/>
                </a:solidFill>
              </a:rPr>
              <a:t>How Did They Discover or Figure Out This Information, and How Can I Explore More About It Myself? </a:t>
            </a:r>
            <a:r>
              <a:t>   </a:t>
            </a:r>
          </a:p>
        </p:txBody>
      </p:sp>
      <p:sp>
        <p:nvSpPr>
          <p:cNvPr id="224" name="Shape 224"/>
          <p:cNvSpPr/>
          <p:nvPr/>
        </p:nvSpPr>
        <p:spPr>
          <a:xfrm>
            <a:off x="335037" y="1735264"/>
            <a:ext cx="2203793" cy="98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Prepare Students to Engage in Real-World Problem-Posing and Problem-Solving, Contribute to Society, and Create Their Own Journey in or with Science:  </a:t>
            </a:r>
            <a:r>
              <a:rPr>
                <a:solidFill>
                  <a:srgbClr val="0070C0"/>
                </a:solidFill>
              </a:rPr>
              <a:t>How Are My Community and the World Affected by This Issue, and What Can I Do About It?</a:t>
            </a:r>
          </a:p>
        </p:txBody>
      </p:sp>
      <p:grpSp>
        <p:nvGrpSpPr>
          <p:cNvPr id="227" name="Group 227"/>
          <p:cNvGrpSpPr/>
          <p:nvPr/>
        </p:nvGrpSpPr>
        <p:grpSpPr>
          <a:xfrm>
            <a:off x="2735222" y="2265032"/>
            <a:ext cx="198044" cy="264255"/>
            <a:chOff x="0" y="0"/>
            <a:chExt cx="198042" cy="264254"/>
          </a:xfrm>
        </p:grpSpPr>
        <p:sp>
          <p:nvSpPr>
            <p:cNvPr id="225" name="Shape 225"/>
            <p:cNvSpPr/>
            <p:nvPr/>
          </p:nvSpPr>
          <p:spPr>
            <a:xfrm>
              <a:off x="0" y="22092"/>
              <a:ext cx="198044" cy="2200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2430"/>
                  </a:moveTo>
                  <a:lnTo>
                    <a:pt x="2700" y="19170"/>
                  </a:lnTo>
                  <a:lnTo>
                    <a:pt x="18900" y="19170"/>
                  </a:lnTo>
                  <a:lnTo>
                    <a:pt x="18900" y="2430"/>
                  </a:lnTo>
                  <a:close/>
                </a:path>
              </a:pathLst>
            </a:cu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26" name="Shape 226"/>
            <p:cNvSpPr/>
            <p:nvPr/>
          </p:nvSpPr>
          <p:spPr>
            <a:xfrm>
              <a:off x="24754" y="0"/>
              <a:ext cx="148534"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200">
                  <a:latin typeface="Arial"/>
                  <a:ea typeface="Arial"/>
                  <a:cs typeface="Arial"/>
                  <a:sym typeface="Arial"/>
                </a:defRPr>
              </a:lvl1pPr>
            </a:lstStyle>
            <a:p>
              <a:pPr/>
              <a:r>
                <a:t>1</a:t>
              </a:r>
            </a:p>
          </p:txBody>
        </p:sp>
      </p:grpSp>
      <p:sp>
        <p:nvSpPr>
          <p:cNvPr id="228" name="Shape 228"/>
          <p:cNvSpPr/>
          <p:nvPr/>
        </p:nvSpPr>
        <p:spPr>
          <a:xfrm>
            <a:off x="2945169" y="2338806"/>
            <a:ext cx="3159925"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solidFill>
                  <a:srgbClr val="FF0000"/>
                </a:solidFill>
              </a:defRPr>
            </a:pPr>
            <a:r>
              <a:t>Encourage Students to Participate and Help Them Reach Their Potential in Science While Boosting Scientific Self-efficacy:  </a:t>
            </a:r>
            <a:r>
              <a:rPr>
                <a:solidFill>
                  <a:srgbClr val="0070C0"/>
                </a:solidFill>
              </a:rPr>
              <a:t>What Do I Need to Do to Be More Involved in Science, and Who Can Help Me Excel in Whatever I Choose to Do?  </a:t>
            </a:r>
          </a:p>
        </p:txBody>
      </p:sp>
      <p:sp>
        <p:nvSpPr>
          <p:cNvPr id="229" name="Shape 229"/>
          <p:cNvSpPr/>
          <p:nvPr/>
        </p:nvSpPr>
        <p:spPr>
          <a:xfrm>
            <a:off x="6298734" y="2763638"/>
            <a:ext cx="2667430" cy="1679207"/>
          </a:xfrm>
          <a:prstGeom prst="rect">
            <a:avLst/>
          </a:prstGeom>
          <a:ln w="12700">
            <a:solidFill>
              <a:srgbClr val="32538F"/>
            </a:solidFill>
            <a:miter/>
          </a:ln>
        </p:spPr>
        <p:txBody>
          <a:bodyPr lIns="45719" rIns="45719" anchor="ctr"/>
          <a:lstStyle/>
          <a:p>
            <a:pPr algn="ctr">
              <a:defRPr>
                <a:solidFill>
                  <a:srgbClr val="FFFFFF"/>
                </a:solidFill>
              </a:defRPr>
            </a:pPr>
          </a:p>
        </p:txBody>
      </p:sp>
      <p:sp>
        <p:nvSpPr>
          <p:cNvPr id="230" name="Shape 230"/>
          <p:cNvSpPr/>
          <p:nvPr/>
        </p:nvSpPr>
        <p:spPr>
          <a:xfrm>
            <a:off x="2795320" y="4883415"/>
            <a:ext cx="3709241" cy="1843195"/>
          </a:xfrm>
          <a:prstGeom prst="rect">
            <a:avLst/>
          </a:prstGeom>
          <a:ln w="12700">
            <a:solidFill>
              <a:srgbClr val="32538F"/>
            </a:solidFill>
            <a:miter/>
          </a:ln>
        </p:spPr>
        <p:txBody>
          <a:bodyPr lIns="45719" rIns="45719" anchor="ctr"/>
          <a:lstStyle/>
          <a:p>
            <a:pPr algn="ctr">
              <a:defRPr>
                <a:solidFill>
                  <a:srgbClr val="FFFFFF"/>
                </a:solidFill>
              </a:defRPr>
            </a:pPr>
          </a:p>
        </p:txBody>
      </p:sp>
      <p:sp>
        <p:nvSpPr>
          <p:cNvPr id="231" name="Shape 231"/>
          <p:cNvSpPr/>
          <p:nvPr/>
        </p:nvSpPr>
        <p:spPr>
          <a:xfrm>
            <a:off x="117610" y="2785647"/>
            <a:ext cx="2546231" cy="1809334"/>
          </a:xfrm>
          <a:prstGeom prst="rect">
            <a:avLst/>
          </a:prstGeom>
          <a:ln w="12700">
            <a:solidFill>
              <a:srgbClr val="32538F"/>
            </a:solidFill>
            <a:miter/>
          </a:ln>
        </p:spPr>
        <p:txBody>
          <a:bodyPr lIns="45719" rIns="45719" anchor="ctr"/>
          <a:lstStyle/>
          <a:p>
            <a:pPr algn="ctr">
              <a:defRPr>
                <a:solidFill>
                  <a:srgbClr val="FFFFFF"/>
                </a:solidFill>
              </a:defRPr>
            </a:pPr>
          </a:p>
        </p:txBody>
      </p:sp>
      <p:sp>
        <p:nvSpPr>
          <p:cNvPr id="232" name="Shape 232"/>
          <p:cNvSpPr/>
          <p:nvPr/>
        </p:nvSpPr>
        <p:spPr>
          <a:xfrm>
            <a:off x="2944684" y="2964364"/>
            <a:ext cx="3024298" cy="1630616"/>
          </a:xfrm>
          <a:prstGeom prst="rect">
            <a:avLst/>
          </a:prstGeom>
          <a:ln w="12700">
            <a:solidFill>
              <a:srgbClr val="32538F"/>
            </a:solidFill>
            <a:miter/>
          </a:ln>
        </p:spPr>
        <p:txBody>
          <a:bodyPr lIns="45719" rIns="45719" anchor="ctr"/>
          <a:lstStyle/>
          <a:p>
            <a:pPr algn="ctr">
              <a:defRPr>
                <a:solidFill>
                  <a:srgbClr val="FFFFFF"/>
                </a:solidFill>
              </a:defRPr>
            </a:pPr>
          </a:p>
        </p:txBody>
      </p:sp>
      <p:sp>
        <p:nvSpPr>
          <p:cNvPr id="233" name="Shape 233"/>
          <p:cNvSpPr/>
          <p:nvPr/>
        </p:nvSpPr>
        <p:spPr>
          <a:xfrm>
            <a:off x="4500091" y="2123914"/>
            <a:ext cx="25040" cy="214892"/>
          </a:xfrm>
          <a:prstGeom prst="line">
            <a:avLst/>
          </a:prstGeom>
          <a:ln w="6350">
            <a:solidFill>
              <a:schemeClr val="accent1"/>
            </a:solidFill>
            <a:miter/>
            <a:headEnd type="triangle"/>
            <a:tailEnd type="triangle"/>
          </a:ln>
        </p:spPr>
        <p:txBody>
          <a:bodyPr lIns="45719" rIns="45719"/>
          <a:lstStyle/>
          <a:p>
            <a:pPr/>
          </a:p>
        </p:txBody>
      </p:sp>
      <p:sp>
        <p:nvSpPr>
          <p:cNvPr id="234" name="Shape 234"/>
          <p:cNvSpPr/>
          <p:nvPr/>
        </p:nvSpPr>
        <p:spPr>
          <a:xfrm>
            <a:off x="6017890" y="3679788"/>
            <a:ext cx="265419" cy="1"/>
          </a:xfrm>
          <a:prstGeom prst="line">
            <a:avLst/>
          </a:prstGeom>
          <a:ln w="6350">
            <a:solidFill>
              <a:schemeClr val="accent1"/>
            </a:solidFill>
            <a:miter/>
            <a:headEnd type="triangle"/>
            <a:tailEnd type="triangle"/>
          </a:ln>
        </p:spPr>
        <p:txBody>
          <a:bodyPr lIns="45719" rIns="45719"/>
          <a:lstStyle/>
          <a:p>
            <a:pPr/>
          </a:p>
        </p:txBody>
      </p:sp>
      <p:sp>
        <p:nvSpPr>
          <p:cNvPr id="235" name="Shape 235"/>
          <p:cNvSpPr/>
          <p:nvPr/>
        </p:nvSpPr>
        <p:spPr>
          <a:xfrm>
            <a:off x="2688108" y="3698242"/>
            <a:ext cx="260656" cy="1"/>
          </a:xfrm>
          <a:prstGeom prst="line">
            <a:avLst/>
          </a:prstGeom>
          <a:ln w="6350">
            <a:solidFill>
              <a:schemeClr val="accent1"/>
            </a:solidFill>
            <a:miter/>
            <a:headEnd type="triangle"/>
            <a:tailEnd type="triangle"/>
          </a:ln>
        </p:spPr>
        <p:txBody>
          <a:bodyPr lIns="45719" rIns="45719"/>
          <a:lstStyle/>
          <a:p>
            <a:pPr/>
          </a:p>
        </p:txBody>
      </p:sp>
      <p:sp>
        <p:nvSpPr>
          <p:cNvPr id="236" name="Shape 236"/>
          <p:cNvSpPr/>
          <p:nvPr/>
        </p:nvSpPr>
        <p:spPr>
          <a:xfrm>
            <a:off x="4435390" y="4613761"/>
            <a:ext cx="1" cy="257137"/>
          </a:xfrm>
          <a:prstGeom prst="line">
            <a:avLst/>
          </a:prstGeom>
          <a:ln w="6350">
            <a:solidFill>
              <a:schemeClr val="accent1"/>
            </a:solidFill>
            <a:miter/>
            <a:headEnd type="triangle"/>
            <a:tailEnd type="triangle"/>
          </a:ln>
        </p:spPr>
        <p:txBody>
          <a:bodyPr lIns="45719" rIns="45719"/>
          <a:lstStyle/>
          <a:p>
            <a:pPr/>
          </a:p>
        </p:txBody>
      </p:sp>
      <p:sp>
        <p:nvSpPr>
          <p:cNvPr id="237" name="Shape 237"/>
          <p:cNvSpPr/>
          <p:nvPr/>
        </p:nvSpPr>
        <p:spPr>
          <a:xfrm>
            <a:off x="6324162" y="2736600"/>
            <a:ext cx="2667430" cy="1611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latin typeface="Arial"/>
                <a:ea typeface="Arial"/>
                <a:cs typeface="Arial"/>
                <a:sym typeface="Arial"/>
              </a:defRPr>
            </a:pPr>
            <a:r>
              <a:t>Understand and Apply Essential Science Content to the Real World While Communicating and Reflecting on What Is Learned </a:t>
            </a:r>
          </a:p>
          <a:p>
            <a:pPr>
              <a:defRPr sz="900">
                <a:latin typeface="Arial"/>
                <a:ea typeface="Arial"/>
                <a:cs typeface="Arial"/>
                <a:sym typeface="Arial"/>
              </a:defRPr>
            </a:pPr>
            <a:r>
              <a:t>(Develop an understanding of and an ability to connect important disciplinary knowledge to what is being studied, investigated, or what is happening in the world.  Gain an ability to clearly and simply explain scientific concepts and the underlying disciplinary principles and to recognize the impact of science on a person’s  life and community.) </a:t>
            </a:r>
          </a:p>
        </p:txBody>
      </p:sp>
      <p:sp>
        <p:nvSpPr>
          <p:cNvPr id="238" name="Shape 238"/>
          <p:cNvSpPr/>
          <p:nvPr/>
        </p:nvSpPr>
        <p:spPr>
          <a:xfrm>
            <a:off x="6244852" y="1653930"/>
            <a:ext cx="373269" cy="340339"/>
          </a:xfrm>
          <a:prstGeom prst="line">
            <a:avLst/>
          </a:prstGeom>
          <a:ln w="6350">
            <a:solidFill>
              <a:schemeClr val="accent1"/>
            </a:solidFill>
            <a:miter/>
            <a:headEnd type="triangle"/>
            <a:tailEnd type="triangle"/>
          </a:ln>
        </p:spPr>
        <p:txBody>
          <a:bodyPr lIns="45719" rIns="45719"/>
          <a:lstStyle/>
          <a:p>
            <a:pPr/>
          </a:p>
        </p:txBody>
      </p:sp>
      <p:sp>
        <p:nvSpPr>
          <p:cNvPr id="239" name="Shape 239"/>
          <p:cNvSpPr/>
          <p:nvPr/>
        </p:nvSpPr>
        <p:spPr>
          <a:xfrm flipH="1">
            <a:off x="6738673" y="4763832"/>
            <a:ext cx="393892" cy="428426"/>
          </a:xfrm>
          <a:prstGeom prst="line">
            <a:avLst/>
          </a:prstGeom>
          <a:ln w="6350">
            <a:solidFill>
              <a:schemeClr val="accent1"/>
            </a:solidFill>
            <a:miter/>
            <a:headEnd type="triangle"/>
            <a:tailEnd type="triangle"/>
          </a:ln>
        </p:spPr>
        <p:txBody>
          <a:bodyPr lIns="45719" rIns="45719"/>
          <a:lstStyle/>
          <a:p>
            <a:pPr/>
          </a:p>
        </p:txBody>
      </p:sp>
      <p:sp>
        <p:nvSpPr>
          <p:cNvPr id="240" name="Shape 240"/>
          <p:cNvSpPr/>
          <p:nvPr/>
        </p:nvSpPr>
        <p:spPr>
          <a:xfrm>
            <a:off x="1824065" y="4857791"/>
            <a:ext cx="366380" cy="366753"/>
          </a:xfrm>
          <a:prstGeom prst="line">
            <a:avLst/>
          </a:prstGeom>
          <a:ln w="6350">
            <a:solidFill>
              <a:schemeClr val="accent1"/>
            </a:solidFill>
            <a:miter/>
            <a:headEnd type="triangle"/>
            <a:tailEnd type="triangle"/>
          </a:ln>
        </p:spPr>
        <p:txBody>
          <a:bodyPr lIns="45719" rIns="45719"/>
          <a:lstStyle/>
          <a:p>
            <a:pPr/>
          </a:p>
        </p:txBody>
      </p:sp>
      <p:sp>
        <p:nvSpPr>
          <p:cNvPr id="241" name="Shape 241"/>
          <p:cNvSpPr/>
          <p:nvPr/>
        </p:nvSpPr>
        <p:spPr>
          <a:xfrm flipH="1">
            <a:off x="2513001" y="1656151"/>
            <a:ext cx="298658" cy="330500"/>
          </a:xfrm>
          <a:prstGeom prst="line">
            <a:avLst/>
          </a:prstGeom>
          <a:ln w="6350">
            <a:solidFill>
              <a:schemeClr val="accent1"/>
            </a:solidFill>
            <a:miter/>
            <a:headEnd type="triangle"/>
            <a:tailEnd type="triangle"/>
          </a:ln>
        </p:spPr>
        <p:txBody>
          <a:bodyPr lIns="45719" rIns="45719"/>
          <a:lstStyle/>
          <a:p>
            <a:pPr/>
          </a:p>
        </p:txBody>
      </p:sp>
      <p:sp>
        <p:nvSpPr>
          <p:cNvPr id="242" name="Shape 242"/>
          <p:cNvSpPr/>
          <p:nvPr/>
        </p:nvSpPr>
        <p:spPr>
          <a:xfrm>
            <a:off x="6146570" y="2080341"/>
            <a:ext cx="203025"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400">
                <a:latin typeface="Arial"/>
                <a:ea typeface="Arial"/>
                <a:cs typeface="Arial"/>
                <a:sym typeface="Arial"/>
              </a:defRPr>
            </a:lvl1pPr>
          </a:lstStyle>
          <a:p>
            <a:pPr/>
            <a:r>
              <a:t>3</a:t>
            </a:r>
          </a:p>
        </p:txBody>
      </p:sp>
      <p:sp>
        <p:nvSpPr>
          <p:cNvPr id="243" name="Shape 243"/>
          <p:cNvSpPr/>
          <p:nvPr/>
        </p:nvSpPr>
        <p:spPr>
          <a:xfrm>
            <a:off x="2921100" y="592385"/>
            <a:ext cx="3017898" cy="1459066"/>
          </a:xfrm>
          <a:prstGeom prst="rect">
            <a:avLst/>
          </a:prstGeom>
          <a:ln w="12700">
            <a:solidFill>
              <a:srgbClr val="1D3053"/>
            </a:solidFill>
            <a:miter/>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xfrm>
            <a:off x="309281" y="365126"/>
            <a:ext cx="8206070" cy="1325563"/>
          </a:xfrm>
          <a:prstGeom prst="rect">
            <a:avLst/>
          </a:prstGeom>
        </p:spPr>
        <p:txBody>
          <a:bodyPr/>
          <a:lstStyle>
            <a:lvl1pPr>
              <a:defRPr b="1" sz="3600">
                <a:latin typeface="Arial"/>
                <a:ea typeface="Arial"/>
                <a:cs typeface="Arial"/>
                <a:sym typeface="Arial"/>
              </a:defRPr>
            </a:lvl1pPr>
          </a:lstStyle>
          <a:p>
            <a:pPr/>
            <a:r>
              <a:t>WHAT’S DIFFERENT ABOUT THIS MODEL OF SCIENTIFIC LITERACY?</a:t>
            </a:r>
          </a:p>
        </p:txBody>
      </p:sp>
      <p:sp>
        <p:nvSpPr>
          <p:cNvPr id="246" name="Shape 246"/>
          <p:cNvSpPr/>
          <p:nvPr>
            <p:ph type="body" idx="1"/>
          </p:nvPr>
        </p:nvSpPr>
        <p:spPr>
          <a:xfrm>
            <a:off x="416858" y="1690687"/>
            <a:ext cx="8417861" cy="4802187"/>
          </a:xfrm>
          <a:prstGeom prst="rect">
            <a:avLst/>
          </a:prstGeom>
        </p:spPr>
        <p:txBody>
          <a:bodyPr/>
          <a:lstStyle/>
          <a:p>
            <a:pPr marL="514350" indent="-514350">
              <a:lnSpc>
                <a:spcPct val="81000"/>
              </a:lnSpc>
              <a:buFontTx/>
              <a:buAutoNum type="arabicPeriod" startAt="1"/>
              <a:defRPr b="1" sz="2500">
                <a:latin typeface="Arial"/>
                <a:ea typeface="Arial"/>
                <a:cs typeface="Arial"/>
                <a:sym typeface="Arial"/>
              </a:defRPr>
            </a:pPr>
            <a:r>
              <a:t>IT’S STUDENT-CENTERED</a:t>
            </a:r>
          </a:p>
          <a:p>
            <a:pPr marL="514350" indent="-514350">
              <a:lnSpc>
                <a:spcPct val="81000"/>
              </a:lnSpc>
              <a:buFontTx/>
              <a:buAutoNum type="arabicPeriod" startAt="1"/>
              <a:defRPr b="1" sz="2500">
                <a:latin typeface="Arial"/>
                <a:ea typeface="Arial"/>
                <a:cs typeface="Arial"/>
                <a:sym typeface="Arial"/>
              </a:defRPr>
            </a:pPr>
            <a:r>
              <a:t>IT’S HOLISTIC</a:t>
            </a:r>
          </a:p>
          <a:p>
            <a:pPr marL="514350" indent="-514350">
              <a:lnSpc>
                <a:spcPct val="81000"/>
              </a:lnSpc>
              <a:buFontTx/>
              <a:buAutoNum type="arabicPeriod" startAt="1"/>
              <a:defRPr b="1" sz="2500">
                <a:latin typeface="Arial"/>
                <a:ea typeface="Arial"/>
                <a:cs typeface="Arial"/>
                <a:sym typeface="Arial"/>
              </a:defRPr>
            </a:pPr>
            <a:r>
              <a:t>IT’S INTENDED FOR BOTH MAJORS AND NON-MAJORS</a:t>
            </a:r>
          </a:p>
          <a:p>
            <a:pPr marL="514350" indent="-514350">
              <a:lnSpc>
                <a:spcPct val="81000"/>
              </a:lnSpc>
              <a:buFontTx/>
              <a:buAutoNum type="arabicPeriod" startAt="1"/>
              <a:defRPr b="1" sz="2500">
                <a:latin typeface="Arial"/>
                <a:ea typeface="Arial"/>
                <a:cs typeface="Arial"/>
                <a:sym typeface="Arial"/>
              </a:defRPr>
            </a:pPr>
            <a:r>
              <a:t>IT PREPARES STUDENTS TO ENGAGE WITH SCIENCE THROUGHOUT THEIR LIVES</a:t>
            </a:r>
          </a:p>
          <a:p>
            <a:pPr marL="514350" indent="-514350">
              <a:lnSpc>
                <a:spcPct val="81000"/>
              </a:lnSpc>
              <a:buFontTx/>
              <a:buAutoNum type="arabicPeriod" startAt="1"/>
              <a:defRPr b="1" sz="2500">
                <a:latin typeface="Arial"/>
                <a:ea typeface="Arial"/>
                <a:cs typeface="Arial"/>
                <a:sym typeface="Arial"/>
              </a:defRPr>
            </a:pPr>
            <a:r>
              <a:t>IT HELPS ”INOCULATE” STUDENTS AGAINST MISINFORMATION, DISINFORMATION, AND MISUSE OF DATA </a:t>
            </a:r>
          </a:p>
          <a:p>
            <a:pPr marL="514350" indent="-514350">
              <a:lnSpc>
                <a:spcPct val="81000"/>
              </a:lnSpc>
              <a:buFontTx/>
              <a:buAutoNum type="arabicPeriod" startAt="1"/>
              <a:defRPr b="1" sz="2500">
                <a:latin typeface="Arial"/>
                <a:ea typeface="Arial"/>
                <a:cs typeface="Arial"/>
                <a:sym typeface="Arial"/>
              </a:defRPr>
            </a:pPr>
            <a:r>
              <a:t>IT FOCUSES ON IMPROVING REASONING OF STUDENTS AND SHOWING RELEVANCE OF SCIENCE TO THEM</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228600" y="200223"/>
            <a:ext cx="8162925" cy="762001"/>
          </a:xfrm>
          <a:prstGeom prst="rect">
            <a:avLst/>
          </a:prstGeom>
          <a:solidFill>
            <a:srgbClr val="FFFFFF"/>
          </a:solidFill>
        </p:spPr>
        <p:txBody>
          <a:bodyPr/>
          <a:lstStyle>
            <a:lvl1pPr defTabSz="704087">
              <a:defRPr b="1" sz="2464">
                <a:latin typeface="Arial"/>
                <a:ea typeface="Arial"/>
                <a:cs typeface="Arial"/>
                <a:sym typeface="Arial"/>
              </a:defRPr>
            </a:lvl1pPr>
          </a:lstStyle>
          <a:p>
            <a:pPr/>
            <a:r>
              <a:t>CONFUSING THE PUBLIC ABOUT SMOKING TOBACCO</a:t>
            </a:r>
          </a:p>
        </p:txBody>
      </p:sp>
      <p:pic>
        <p:nvPicPr>
          <p:cNvPr id="249" name="image12.png" descr="Text&#10;&#10;Description automatically generated"/>
          <p:cNvPicPr>
            <a:picLocks noChangeAspect="1"/>
          </p:cNvPicPr>
          <p:nvPr/>
        </p:nvPicPr>
        <p:blipFill>
          <a:blip r:embed="rId2">
            <a:extLst/>
          </a:blip>
          <a:stretch>
            <a:fillRect/>
          </a:stretch>
        </p:blipFill>
        <p:spPr>
          <a:xfrm>
            <a:off x="76200" y="1151068"/>
            <a:ext cx="8682039" cy="4125782"/>
          </a:xfrm>
          <a:prstGeom prst="rect">
            <a:avLst/>
          </a:prstGeom>
          <a:ln w="12700">
            <a:miter lim="400000"/>
          </a:ln>
        </p:spPr>
      </p:pic>
      <p:sp>
        <p:nvSpPr>
          <p:cNvPr id="250" name="Shape 250"/>
          <p:cNvSpPr/>
          <p:nvPr/>
        </p:nvSpPr>
        <p:spPr>
          <a:xfrm>
            <a:off x="228599" y="5276850"/>
            <a:ext cx="8529640" cy="1503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solidFill>
                  <a:schemeClr val="accent1"/>
                </a:solidFill>
                <a:latin typeface="Arial"/>
                <a:ea typeface="Arial"/>
                <a:cs typeface="Arial"/>
                <a:sym typeface="Arial"/>
              </a:defRPr>
            </a:lvl1pPr>
          </a:lstStyle>
          <a:p>
            <a:pPr/>
            <a:r>
              <a:t>DENY, FIND EXPERT TO FOCUS ON CHERRY-PICKED DATA, REPEAT MISINFORMATION, PROMOTE DOUBT in PUBLIC:  SMOKING, CLIMATE CHANGE, COVID-19, EVOLUTION</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2" name="image13.jpeg"/>
          <p:cNvPicPr>
            <a:picLocks noChangeAspect="1"/>
          </p:cNvPicPr>
          <p:nvPr/>
        </p:nvPicPr>
        <p:blipFill>
          <a:blip r:embed="rId2">
            <a:extLst/>
          </a:blip>
          <a:stretch>
            <a:fillRect/>
          </a:stretch>
        </p:blipFill>
        <p:spPr>
          <a:xfrm>
            <a:off x="685800" y="381000"/>
            <a:ext cx="7392989" cy="4957763"/>
          </a:xfrm>
          <a:prstGeom prst="rect">
            <a:avLst/>
          </a:prstGeom>
          <a:ln w="12700">
            <a:miter lim="400000"/>
          </a:ln>
        </p:spPr>
      </p:pic>
      <p:sp>
        <p:nvSpPr>
          <p:cNvPr id="253" name="Shape 253"/>
          <p:cNvSpPr/>
          <p:nvPr/>
        </p:nvSpPr>
        <p:spPr>
          <a:xfrm>
            <a:off x="1219200" y="4968874"/>
            <a:ext cx="1066800"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Arial"/>
                <a:ea typeface="Arial"/>
                <a:cs typeface="Arial"/>
                <a:sym typeface="Arial"/>
              </a:defRPr>
            </a:lvl1pPr>
          </a:lstStyle>
          <a:p>
            <a:pPr/>
            <a:r>
              <a:t>1953</a:t>
            </a:r>
          </a:p>
        </p:txBody>
      </p:sp>
      <p:sp>
        <p:nvSpPr>
          <p:cNvPr id="254" name="Shape 254"/>
          <p:cNvSpPr/>
          <p:nvPr/>
        </p:nvSpPr>
        <p:spPr>
          <a:xfrm>
            <a:off x="381000" y="5486400"/>
            <a:ext cx="8537575" cy="1148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Arial"/>
                <a:ea typeface="Arial"/>
                <a:cs typeface="Arial"/>
                <a:sym typeface="Arial"/>
              </a:defRPr>
            </a:lvl1pPr>
          </a:lstStyle>
          <a:p>
            <a:pPr/>
            <a:r>
              <a:t>HOW BUSINESS/INDUSTRY/POLITICAL GROUPS CAN INFLUENCE THE PUBLIC’S UNDERSTANDING OF SCIENCE</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628650" y="365125"/>
            <a:ext cx="7886700" cy="1915497"/>
          </a:xfrm>
          <a:prstGeom prst="rect">
            <a:avLst/>
          </a:prstGeom>
        </p:spPr>
        <p:txBody>
          <a:bodyPr/>
          <a:lstStyle>
            <a:lvl1pPr>
              <a:defRPr b="1" sz="3200">
                <a:latin typeface="Arial"/>
                <a:ea typeface="Arial"/>
                <a:cs typeface="Arial"/>
                <a:sym typeface="Arial"/>
              </a:defRPr>
            </a:lvl1pPr>
          </a:lstStyle>
          <a:p>
            <a:pPr/>
            <a:r>
              <a:t>HOW DO YOU INOCULATE STUDENTS AGAINST MISINFORMATION, DISINFORMATION, AND MISUSE OF DATA?</a:t>
            </a:r>
          </a:p>
        </p:txBody>
      </p:sp>
      <p:sp>
        <p:nvSpPr>
          <p:cNvPr id="257" name="Shape 257"/>
          <p:cNvSpPr/>
          <p:nvPr>
            <p:ph type="body" idx="1"/>
          </p:nvPr>
        </p:nvSpPr>
        <p:spPr>
          <a:xfrm>
            <a:off x="628650" y="2506661"/>
            <a:ext cx="8257166" cy="4351339"/>
          </a:xfrm>
          <a:prstGeom prst="rect">
            <a:avLst/>
          </a:prstGeom>
        </p:spPr>
        <p:txBody>
          <a:bodyPr/>
          <a:lstStyle/>
          <a:p>
            <a:pPr>
              <a:defRPr b="1">
                <a:latin typeface="Arial"/>
                <a:ea typeface="Arial"/>
                <a:cs typeface="Arial"/>
                <a:sym typeface="Arial"/>
              </a:defRPr>
            </a:pPr>
            <a:r>
              <a:t>SHOW STUDENTS THE MOST COMMON WAYS THAT MISUSE OF INFORMATION HAPPENS---ON A REGULAR BASIS</a:t>
            </a:r>
          </a:p>
          <a:p>
            <a:pPr>
              <a:defRPr b="1">
                <a:latin typeface="Arial"/>
                <a:ea typeface="Arial"/>
                <a:cs typeface="Arial"/>
                <a:sym typeface="Arial"/>
              </a:defRPr>
            </a:pPr>
          </a:p>
          <a:p>
            <a:pPr>
              <a:defRPr b="1">
                <a:latin typeface="Arial"/>
                <a:ea typeface="Arial"/>
                <a:cs typeface="Arial"/>
                <a:sym typeface="Arial"/>
              </a:defRPr>
            </a:pPr>
            <a:r>
              <a:t>GET STUDENTS TO EVALUATE CLAIMS BY LOOKING AT DATA</a:t>
            </a:r>
          </a:p>
          <a:p>
            <a:pPr>
              <a:defRPr b="1">
                <a:latin typeface="Arial"/>
                <a:ea typeface="Arial"/>
                <a:cs typeface="Arial"/>
                <a:sym typeface="Arial"/>
              </a:defRPr>
            </a:pPr>
          </a:p>
          <a:p>
            <a:pPr>
              <a:defRPr b="1">
                <a:latin typeface="Arial"/>
                <a:ea typeface="Arial"/>
                <a:cs typeface="Arial"/>
                <a:sym typeface="Arial"/>
              </a:defRPr>
            </a:pPr>
            <a:r>
              <a:t>HELP STUDENTS DEVELOP A B.S. DETECTOR</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nvSpPr>
        <p:spPr>
          <a:xfrm>
            <a:off x="533400" y="657112"/>
            <a:ext cx="7696200" cy="5247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200">
                <a:solidFill>
                  <a:schemeClr val="accent1"/>
                </a:solidFill>
                <a:latin typeface="Arial"/>
                <a:ea typeface="Arial"/>
                <a:cs typeface="Arial"/>
                <a:sym typeface="Arial"/>
              </a:defRPr>
            </a:pPr>
            <a:r>
              <a:t>WHEN WE TALK ABOUT CELLS, WE DISCUSS CELL DIVISION, AND RAPID, UNCONTROLLED DIVISION</a:t>
            </a:r>
            <a:endParaRPr sz="3600">
              <a:solidFill>
                <a:srgbClr val="FFFF99"/>
              </a:solidFill>
            </a:endParaRPr>
          </a:p>
          <a:p>
            <a:pPr>
              <a:defRPr b="1" sz="3200">
                <a:solidFill>
                  <a:schemeClr val="accent1"/>
                </a:solidFill>
                <a:latin typeface="Arial"/>
                <a:ea typeface="Arial"/>
                <a:cs typeface="Arial"/>
                <a:sym typeface="Arial"/>
              </a:defRPr>
            </a:pPr>
          </a:p>
          <a:p>
            <a:pPr>
              <a:defRPr b="1" sz="3200">
                <a:solidFill>
                  <a:schemeClr val="accent1"/>
                </a:solidFill>
                <a:latin typeface="Arial"/>
                <a:ea typeface="Arial"/>
                <a:cs typeface="Arial"/>
                <a:sym typeface="Arial"/>
              </a:defRPr>
            </a:pPr>
            <a:r>
              <a:t>MUTATIONS CAN CAUSE CANCER</a:t>
            </a:r>
            <a:endParaRPr sz="3600">
              <a:solidFill>
                <a:srgbClr val="FFFF99"/>
              </a:solidFill>
            </a:endParaRPr>
          </a:p>
          <a:p>
            <a:pPr>
              <a:defRPr b="1" sz="3200">
                <a:solidFill>
                  <a:schemeClr val="accent1"/>
                </a:solidFill>
                <a:latin typeface="Arial"/>
                <a:ea typeface="Arial"/>
                <a:cs typeface="Arial"/>
                <a:sym typeface="Arial"/>
              </a:defRPr>
            </a:pPr>
          </a:p>
          <a:p>
            <a:pPr>
              <a:defRPr b="1" sz="3200">
                <a:solidFill>
                  <a:schemeClr val="accent1"/>
                </a:solidFill>
                <a:latin typeface="Arial"/>
                <a:ea typeface="Arial"/>
                <a:cs typeface="Arial"/>
                <a:sym typeface="Arial"/>
              </a:defRPr>
            </a:pPr>
            <a:r>
              <a:t>MUTAGENS CAN CAUSE MUTATIONS</a:t>
            </a:r>
            <a:endParaRPr sz="3600">
              <a:solidFill>
                <a:srgbClr val="FFFF99"/>
              </a:solidFill>
            </a:endParaRPr>
          </a:p>
          <a:p>
            <a:pPr>
              <a:defRPr b="1" sz="3200">
                <a:solidFill>
                  <a:schemeClr val="accent1"/>
                </a:solidFill>
                <a:latin typeface="Arial"/>
                <a:ea typeface="Arial"/>
                <a:cs typeface="Arial"/>
                <a:sym typeface="Arial"/>
              </a:defRPr>
            </a:pPr>
          </a:p>
          <a:p>
            <a:pPr>
              <a:defRPr b="1" sz="3200">
                <a:solidFill>
                  <a:schemeClr val="accent1"/>
                </a:solidFill>
                <a:latin typeface="Arial"/>
                <a:ea typeface="Arial"/>
                <a:cs typeface="Arial"/>
                <a:sym typeface="Arial"/>
              </a:defRPr>
            </a:pPr>
            <a:r>
              <a:t>THE GREATER THE EXPOSURE TO MUTAGENS, THE GREATER THE RISK OF MUTATIONS and CANCER</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1" name="image14.png"/>
          <p:cNvPicPr>
            <a:picLocks noChangeAspect="1"/>
          </p:cNvPicPr>
          <p:nvPr/>
        </p:nvPicPr>
        <p:blipFill>
          <a:blip r:embed="rId2">
            <a:extLst/>
          </a:blip>
          <a:stretch>
            <a:fillRect/>
          </a:stretch>
        </p:blipFill>
        <p:spPr>
          <a:xfrm>
            <a:off x="457200" y="646112"/>
            <a:ext cx="8331200" cy="5676901"/>
          </a:xfrm>
          <a:prstGeom prst="rect">
            <a:avLst/>
          </a:prstGeom>
          <a:ln w="12700">
            <a:miter lim="400000"/>
          </a:ln>
        </p:spPr>
      </p:pic>
      <p:sp>
        <p:nvSpPr>
          <p:cNvPr id="262" name="Shape 262"/>
          <p:cNvSpPr/>
          <p:nvPr/>
        </p:nvSpPr>
        <p:spPr>
          <a:xfrm>
            <a:off x="457200" y="658812"/>
            <a:ext cx="6019800" cy="369888"/>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63" name="Shape 263"/>
          <p:cNvSpPr/>
          <p:nvPr/>
        </p:nvSpPr>
        <p:spPr>
          <a:xfrm>
            <a:off x="1371600" y="1287462"/>
            <a:ext cx="2514600" cy="617538"/>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64" name="Shape 264"/>
          <p:cNvSpPr/>
          <p:nvPr/>
        </p:nvSpPr>
        <p:spPr>
          <a:xfrm>
            <a:off x="533400" y="5592762"/>
            <a:ext cx="8229600" cy="914401"/>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65" name="Shape 265"/>
          <p:cNvSpPr/>
          <p:nvPr/>
        </p:nvSpPr>
        <p:spPr>
          <a:xfrm>
            <a:off x="609600" y="1219200"/>
            <a:ext cx="457200" cy="4114800"/>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66" name="Shape 266"/>
          <p:cNvSpPr/>
          <p:nvPr/>
        </p:nvSpPr>
        <p:spPr>
          <a:xfrm>
            <a:off x="8153400" y="1219200"/>
            <a:ext cx="609600" cy="4373563"/>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xfrm>
            <a:off x="628650" y="365126"/>
            <a:ext cx="7886700" cy="1325563"/>
          </a:xfrm>
          <a:prstGeom prst="rect">
            <a:avLst/>
          </a:prstGeom>
        </p:spPr>
        <p:txBody>
          <a:bodyPr/>
          <a:lstStyle/>
          <a:p>
            <a:pPr/>
          </a:p>
        </p:txBody>
      </p:sp>
      <p:sp>
        <p:nvSpPr>
          <p:cNvPr id="269" name="Shape 269"/>
          <p:cNvSpPr/>
          <p:nvPr>
            <p:ph type="body" idx="1"/>
          </p:nvPr>
        </p:nvSpPr>
        <p:spPr>
          <a:xfrm>
            <a:off x="628650" y="1825625"/>
            <a:ext cx="7886700" cy="4351338"/>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1" name="image14.png"/>
          <p:cNvPicPr>
            <a:picLocks noChangeAspect="1"/>
          </p:cNvPicPr>
          <p:nvPr/>
        </p:nvPicPr>
        <p:blipFill>
          <a:blip r:embed="rId2">
            <a:extLst/>
          </a:blip>
          <a:stretch>
            <a:fillRect/>
          </a:stretch>
        </p:blipFill>
        <p:spPr>
          <a:xfrm>
            <a:off x="457200" y="685800"/>
            <a:ext cx="8331200" cy="5676900"/>
          </a:xfrm>
          <a:prstGeom prst="rect">
            <a:avLst/>
          </a:prstGeom>
          <a:ln w="12700">
            <a:miter lim="400000"/>
          </a:ln>
        </p:spPr>
      </p:pic>
      <p:sp>
        <p:nvSpPr>
          <p:cNvPr id="272" name="Shape 272"/>
          <p:cNvSpPr/>
          <p:nvPr/>
        </p:nvSpPr>
        <p:spPr>
          <a:xfrm>
            <a:off x="457200" y="658812"/>
            <a:ext cx="6019800" cy="369888"/>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73" name="Shape 273"/>
          <p:cNvSpPr/>
          <p:nvPr/>
        </p:nvSpPr>
        <p:spPr>
          <a:xfrm>
            <a:off x="1295400" y="1523999"/>
            <a:ext cx="2514600" cy="617540"/>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74" name="Shape 274"/>
          <p:cNvSpPr/>
          <p:nvPr/>
        </p:nvSpPr>
        <p:spPr>
          <a:xfrm>
            <a:off x="533400" y="5592762"/>
            <a:ext cx="8229600" cy="914401"/>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75" name="Shape 275"/>
          <p:cNvSpPr/>
          <p:nvPr/>
        </p:nvSpPr>
        <p:spPr>
          <a:xfrm>
            <a:off x="609600" y="1219200"/>
            <a:ext cx="457200" cy="4114800"/>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
        <p:nvSpPr>
          <p:cNvPr id="276" name="Shape 276"/>
          <p:cNvSpPr/>
          <p:nvPr/>
        </p:nvSpPr>
        <p:spPr>
          <a:xfrm>
            <a:off x="8153400" y="1219200"/>
            <a:ext cx="609600" cy="4373563"/>
          </a:xfrm>
          <a:prstGeom prst="rect">
            <a:avLst/>
          </a:prstGeom>
          <a:solidFill>
            <a:srgbClr val="000000"/>
          </a:solidFill>
          <a:ln w="12700">
            <a:miter lim="400000"/>
          </a:ln>
        </p:spPr>
        <p:txBody>
          <a:bodyPr lIns="45719" rIns="45719"/>
          <a:lstStyle/>
          <a:p>
            <a:pPr>
              <a:defRPr>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628650" y="365126"/>
            <a:ext cx="7886700" cy="1325563"/>
          </a:xfrm>
          <a:prstGeom prst="rect">
            <a:avLst/>
          </a:prstGeom>
        </p:spPr>
        <p:txBody>
          <a:bodyPr/>
          <a:lstStyle/>
          <a:p>
            <a:pPr/>
          </a:p>
        </p:txBody>
      </p:sp>
      <p:sp>
        <p:nvSpPr>
          <p:cNvPr id="279" name="Shape 279"/>
          <p:cNvSpPr/>
          <p:nvPr>
            <p:ph type="body" idx="1"/>
          </p:nvPr>
        </p:nvSpPr>
        <p:spPr>
          <a:xfrm>
            <a:off x="628650" y="1825625"/>
            <a:ext cx="7886700" cy="4351338"/>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body" idx="1"/>
          </p:nvPr>
        </p:nvSpPr>
        <p:spPr>
          <a:xfrm>
            <a:off x="107576" y="229628"/>
            <a:ext cx="8927094" cy="6519041"/>
          </a:xfrm>
          <a:prstGeom prst="rect">
            <a:avLst/>
          </a:prstGeom>
        </p:spPr>
        <p:txBody>
          <a:bodyPr/>
          <a:lstStyle/>
          <a:p>
            <a:pPr marL="215900">
              <a:lnSpc>
                <a:spcPct val="72000"/>
              </a:lnSpc>
              <a:spcBef>
                <a:spcPts val="0"/>
              </a:spcBef>
              <a:defRPr sz="2400"/>
            </a:pPr>
          </a:p>
          <a:p>
            <a:pPr marL="0" indent="0">
              <a:lnSpc>
                <a:spcPct val="72000"/>
              </a:lnSpc>
              <a:spcBef>
                <a:spcPts val="0"/>
              </a:spcBef>
              <a:buSzTx/>
              <a:buNone/>
              <a:defRPr b="1">
                <a:latin typeface="Arial"/>
                <a:ea typeface="Arial"/>
                <a:cs typeface="Arial"/>
                <a:sym typeface="Arial"/>
              </a:defRPr>
            </a:pPr>
            <a:r>
              <a:t>How Can Science Be Taught In The Current Climate? </a:t>
            </a:r>
            <a:endParaRPr sz="1100"/>
          </a:p>
          <a:p>
            <a:pPr marL="0" indent="0">
              <a:lnSpc>
                <a:spcPct val="72000"/>
              </a:lnSpc>
              <a:spcBef>
                <a:spcPts val="0"/>
              </a:spcBef>
              <a:buSzTx/>
              <a:buNone/>
              <a:defRPr b="1" sz="5100">
                <a:latin typeface="Arial"/>
                <a:ea typeface="Arial"/>
                <a:cs typeface="Arial"/>
                <a:sym typeface="Arial"/>
              </a:defRPr>
            </a:pPr>
          </a:p>
          <a:p>
            <a:pPr marL="0" indent="0">
              <a:lnSpc>
                <a:spcPct val="96000"/>
              </a:lnSpc>
              <a:spcBef>
                <a:spcPts val="0"/>
              </a:spcBef>
              <a:buSzTx/>
              <a:buNone/>
              <a:defRPr b="1" sz="2000">
                <a:latin typeface="Arial"/>
                <a:ea typeface="Arial"/>
                <a:cs typeface="Arial"/>
                <a:sym typeface="Arial"/>
              </a:defRPr>
            </a:pPr>
            <a:r>
              <a:t>Rapid spreading of scientific misinformation and disinformation via 	social media;</a:t>
            </a:r>
            <a:endParaRPr sz="1100"/>
          </a:p>
          <a:p>
            <a:pPr marL="0" indent="0">
              <a:lnSpc>
                <a:spcPct val="96000"/>
              </a:lnSpc>
              <a:spcBef>
                <a:spcPts val="0"/>
              </a:spcBef>
              <a:buSzTx/>
              <a:buNone/>
              <a:defRPr b="1" sz="2000">
                <a:latin typeface="Arial"/>
                <a:ea typeface="Arial"/>
                <a:cs typeface="Arial"/>
                <a:sym typeface="Arial"/>
              </a:defRPr>
            </a:pPr>
            <a:r>
              <a:t>Anti-science sentiments and vocal distrust of and threats to scientific 	and health experts; </a:t>
            </a:r>
            <a:endParaRPr sz="1100"/>
          </a:p>
          <a:p>
            <a:pPr marL="0" indent="0">
              <a:lnSpc>
                <a:spcPct val="96000"/>
              </a:lnSpc>
              <a:spcBef>
                <a:spcPts val="0"/>
              </a:spcBef>
              <a:buSzTx/>
              <a:buNone/>
              <a:defRPr b="1" sz="2000">
                <a:latin typeface="Arial"/>
                <a:ea typeface="Arial"/>
                <a:cs typeface="Arial"/>
                <a:sym typeface="Arial"/>
              </a:defRPr>
            </a:pPr>
            <a:r>
              <a:t>Anti-DEI proclamations and legal impositions; </a:t>
            </a:r>
            <a:endParaRPr sz="1100"/>
          </a:p>
          <a:p>
            <a:pPr marL="0" indent="0">
              <a:lnSpc>
                <a:spcPct val="96000"/>
              </a:lnSpc>
              <a:spcBef>
                <a:spcPts val="0"/>
              </a:spcBef>
              <a:buSzTx/>
              <a:buNone/>
              <a:defRPr b="1" sz="2000">
                <a:latin typeface="Arial"/>
                <a:ea typeface="Arial"/>
                <a:cs typeface="Arial"/>
                <a:sym typeface="Arial"/>
              </a:defRPr>
            </a:pPr>
            <a:r>
              <a:t>Rise of AI use and its influence in the classroom; </a:t>
            </a:r>
            <a:endParaRPr sz="1100"/>
          </a:p>
          <a:p>
            <a:pPr marL="0" indent="0">
              <a:lnSpc>
                <a:spcPct val="96000"/>
              </a:lnSpc>
              <a:spcBef>
                <a:spcPts val="0"/>
              </a:spcBef>
              <a:buSzTx/>
              <a:buNone/>
              <a:defRPr b="1" sz="2000">
                <a:latin typeface="Arial"/>
                <a:ea typeface="Arial"/>
                <a:cs typeface="Arial"/>
                <a:sym typeface="Arial"/>
              </a:defRPr>
            </a:pPr>
            <a:r>
              <a:t>Disruptions in educational and socialization opportunities for 	students caused by the COVID pandemic leading to student 	preparedness concerns;</a:t>
            </a:r>
            <a:endParaRPr sz="1100"/>
          </a:p>
          <a:p>
            <a:pPr marL="0" indent="0">
              <a:lnSpc>
                <a:spcPct val="96000"/>
              </a:lnSpc>
              <a:spcBef>
                <a:spcPts val="0"/>
              </a:spcBef>
              <a:buSzTx/>
              <a:buNone/>
              <a:defRPr b="1" sz="2000">
                <a:latin typeface="Arial"/>
                <a:ea typeface="Arial"/>
                <a:cs typeface="Arial"/>
                <a:sym typeface="Arial"/>
              </a:defRPr>
            </a:pPr>
            <a:r>
              <a:t>Challenges to democratic institutions by low-information (high 	misinformation) voters;  </a:t>
            </a:r>
            <a:endParaRPr sz="5100"/>
          </a:p>
          <a:p>
            <a:pPr marL="0" indent="0">
              <a:lnSpc>
                <a:spcPct val="96000"/>
              </a:lnSpc>
              <a:spcBef>
                <a:spcPts val="0"/>
              </a:spcBef>
              <a:buSzTx/>
              <a:buNone/>
              <a:defRPr b="1" sz="2000">
                <a:latin typeface="Arial"/>
                <a:ea typeface="Arial"/>
                <a:cs typeface="Arial"/>
                <a:sym typeface="Arial"/>
              </a:defRPr>
            </a:pPr>
            <a:r>
              <a:t>The marginalization of groups of people due to uneven distribution of 	resources and information;  </a:t>
            </a:r>
            <a:endParaRPr sz="1100"/>
          </a:p>
          <a:p>
            <a:pPr marL="0" indent="0">
              <a:lnSpc>
                <a:spcPct val="96000"/>
              </a:lnSpc>
              <a:spcBef>
                <a:spcPts val="0"/>
              </a:spcBef>
              <a:buSzTx/>
              <a:buNone/>
              <a:defRPr b="1" sz="2000">
                <a:latin typeface="Arial"/>
                <a:ea typeface="Arial"/>
                <a:cs typeface="Arial"/>
                <a:sym typeface="Arial"/>
              </a:defRPr>
            </a:pPr>
            <a:r>
              <a:t>Global challenges caused by climate change and political unrest and 	turmoil;  </a:t>
            </a:r>
            <a:endParaRPr sz="1100"/>
          </a:p>
          <a:p>
            <a:pPr marL="0" indent="0">
              <a:lnSpc>
                <a:spcPct val="96000"/>
              </a:lnSpc>
              <a:spcBef>
                <a:spcPts val="0"/>
              </a:spcBef>
              <a:buSzTx/>
              <a:buNone/>
              <a:defRPr b="1" sz="2000">
                <a:latin typeface="Arial"/>
                <a:ea typeface="Arial"/>
                <a:cs typeface="Arial"/>
                <a:sym typeface="Arial"/>
              </a:defRPr>
            </a:pPr>
            <a:r>
              <a:t>How do we assist/implement change when there’s no money or time---	for individuals or organizations?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1" name="image14.png"/>
          <p:cNvPicPr>
            <a:picLocks noChangeAspect="1"/>
          </p:cNvPicPr>
          <p:nvPr/>
        </p:nvPicPr>
        <p:blipFill>
          <a:blip r:embed="rId2">
            <a:extLst/>
          </a:blip>
          <a:stretch>
            <a:fillRect/>
          </a:stretch>
        </p:blipFill>
        <p:spPr>
          <a:xfrm>
            <a:off x="406400" y="584200"/>
            <a:ext cx="8331200" cy="5676900"/>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xfrm>
            <a:off x="152399" y="678614"/>
            <a:ext cx="8453720" cy="4114801"/>
          </a:xfrm>
          <a:prstGeom prst="rect">
            <a:avLst/>
          </a:prstGeom>
        </p:spPr>
        <p:txBody>
          <a:bodyPr/>
          <a:lstStyle/>
          <a:p>
            <a:pPr>
              <a:defRPr b="1" sz="3200">
                <a:latin typeface="Arial"/>
                <a:ea typeface="Arial"/>
                <a:cs typeface="Arial"/>
                <a:sym typeface="Arial"/>
              </a:defRPr>
            </a:pPr>
            <a:r>
              <a:t>HOW WOULD YOU CONVINCE A JURY THAT THIS EVIDENCE SHOWS THAT SMOKING CIGARETTES CAUSES LUNG CANCER? </a:t>
            </a:r>
            <a:br/>
            <a:br/>
            <a:r>
              <a:t>WHAT IS THE STRONGEST AND WEAKEST PART OF YOUR CASE?</a:t>
            </a:r>
            <a:br/>
            <a:br/>
          </a:p>
        </p:txBody>
      </p:sp>
      <p:sp>
        <p:nvSpPr>
          <p:cNvPr id="284" name="Shape 284"/>
          <p:cNvSpPr/>
          <p:nvPr>
            <p:ph type="body" idx="1"/>
          </p:nvPr>
        </p:nvSpPr>
        <p:spPr>
          <a:xfrm>
            <a:off x="533400" y="5085677"/>
            <a:ext cx="7772400" cy="4114801"/>
          </a:xfrm>
          <a:prstGeom prst="rect">
            <a:avLst/>
          </a:prstGeom>
        </p:spPr>
        <p:txBody>
          <a:bodyPr/>
          <a:lstStyle>
            <a:lvl1pPr marL="0" indent="0">
              <a:buSzTx/>
              <a:buNone/>
            </a:lvl1pPr>
          </a:lstStyle>
          <a:p>
            <a:pPr/>
            <a:r>
              <a:t>GROUP BREAKOUT</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6" name="image15.png"/>
          <p:cNvPicPr>
            <a:picLocks noChangeAspect="1"/>
          </p:cNvPicPr>
          <p:nvPr/>
        </p:nvPicPr>
        <p:blipFill>
          <a:blip r:embed="rId2">
            <a:extLst/>
          </a:blip>
          <a:stretch>
            <a:fillRect/>
          </a:stretch>
        </p:blipFill>
        <p:spPr>
          <a:xfrm>
            <a:off x="276225" y="0"/>
            <a:ext cx="8713789" cy="6892925"/>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xfrm>
            <a:off x="628650" y="365126"/>
            <a:ext cx="7886700" cy="1325563"/>
          </a:xfrm>
          <a:prstGeom prst="rect">
            <a:avLst/>
          </a:prstGeom>
        </p:spPr>
        <p:txBody>
          <a:bodyPr/>
          <a:lstStyle>
            <a:lvl1pPr>
              <a:defRPr b="1" sz="3600">
                <a:latin typeface="Arial"/>
                <a:ea typeface="Arial"/>
                <a:cs typeface="Arial"/>
                <a:sym typeface="Arial"/>
              </a:defRPr>
            </a:lvl1pPr>
          </a:lstStyle>
          <a:p>
            <a:pPr/>
            <a:r>
              <a:t>DO THESE DATA HELP OR HURT YOUR CASE/ARGUMENT?</a:t>
            </a:r>
          </a:p>
        </p:txBody>
      </p:sp>
      <p:sp>
        <p:nvSpPr>
          <p:cNvPr id="289" name="Shape 289"/>
          <p:cNvSpPr/>
          <p:nvPr>
            <p:ph type="body" idx="1"/>
          </p:nvPr>
        </p:nvSpPr>
        <p:spPr>
          <a:xfrm>
            <a:off x="628650" y="1825625"/>
            <a:ext cx="7886700" cy="4351338"/>
          </a:xfrm>
          <a:prstGeom prst="rect">
            <a:avLst/>
          </a:prstGeom>
        </p:spPr>
        <p:txBody>
          <a:bodyPr/>
          <a:lstStyle>
            <a:lvl1pPr>
              <a:defRPr b="1">
                <a:latin typeface="Arial"/>
                <a:ea typeface="Arial"/>
                <a:cs typeface="Arial"/>
                <a:sym typeface="Arial"/>
              </a:defRPr>
            </a:lvl1pPr>
          </a:lstStyle>
          <a:p>
            <a:pPr/>
            <a:r>
              <a:t>WHAT DATA DO YOU NEED?  </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p:nvPr>
        </p:nvSpPr>
        <p:spPr>
          <a:xfrm>
            <a:off x="628650" y="365126"/>
            <a:ext cx="7886700" cy="1325563"/>
          </a:xfrm>
          <a:prstGeom prst="rect">
            <a:avLst/>
          </a:prstGeom>
        </p:spPr>
        <p:txBody>
          <a:bodyPr/>
          <a:lstStyle/>
          <a:p>
            <a:pPr/>
          </a:p>
        </p:txBody>
      </p:sp>
      <p:pic>
        <p:nvPicPr>
          <p:cNvPr id="292" name="image16.png"/>
          <p:cNvPicPr>
            <a:picLocks noChangeAspect="1"/>
          </p:cNvPicPr>
          <p:nvPr/>
        </p:nvPicPr>
        <p:blipFill>
          <a:blip r:embed="rId2">
            <a:extLst/>
          </a:blip>
          <a:stretch>
            <a:fillRect/>
          </a:stretch>
        </p:blipFill>
        <p:spPr>
          <a:xfrm>
            <a:off x="1393825" y="508000"/>
            <a:ext cx="5616575" cy="5499100"/>
          </a:xfrm>
          <a:prstGeom prst="rect">
            <a:avLst/>
          </a:prstGeom>
          <a:ln w="12700">
            <a:miter lim="400000"/>
          </a:ln>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xfrm>
            <a:off x="628650" y="365126"/>
            <a:ext cx="7886700" cy="1325563"/>
          </a:xfrm>
          <a:prstGeom prst="rect">
            <a:avLst/>
          </a:prstGeom>
        </p:spPr>
        <p:txBody>
          <a:bodyPr/>
          <a:lstStyle/>
          <a:p>
            <a:pPr/>
          </a:p>
        </p:txBody>
      </p:sp>
      <p:pic>
        <p:nvPicPr>
          <p:cNvPr id="295" name="image17.jpg" descr="Text&#10;&#10;Description automatically generated"/>
          <p:cNvPicPr>
            <a:picLocks noChangeAspect="1"/>
          </p:cNvPicPr>
          <p:nvPr/>
        </p:nvPicPr>
        <p:blipFill>
          <a:blip r:embed="rId2">
            <a:extLst/>
          </a:blip>
          <a:stretch>
            <a:fillRect/>
          </a:stretch>
        </p:blipFill>
        <p:spPr>
          <a:xfrm>
            <a:off x="-609600" y="-684213"/>
            <a:ext cx="10199689" cy="7881939"/>
          </a:xfrm>
          <a:prstGeom prst="rect">
            <a:avLst/>
          </a:prstGeom>
          <a:ln w="12700">
            <a:miter lim="400000"/>
          </a:ln>
        </p:spPr>
      </p:pic>
      <p:sp>
        <p:nvSpPr>
          <p:cNvPr id="296" name="Shape 296"/>
          <p:cNvSpPr/>
          <p:nvPr/>
        </p:nvSpPr>
        <p:spPr>
          <a:xfrm>
            <a:off x="871538" y="5995987"/>
            <a:ext cx="7662861" cy="1148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Arial"/>
                <a:ea typeface="Arial"/>
                <a:cs typeface="Arial"/>
                <a:sym typeface="Arial"/>
              </a:defRPr>
            </a:lvl1pPr>
          </a:lstStyle>
          <a:p>
            <a:pPr/>
            <a:r>
              <a:t>Private chat to lab partner/friend—Would you recommend that a person should eat more cabbage at the level of parts per billion or parts per million?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title"/>
          </p:nvPr>
        </p:nvSpPr>
        <p:spPr>
          <a:xfrm>
            <a:off x="457198" y="365125"/>
            <a:ext cx="8517837" cy="1915497"/>
          </a:xfrm>
          <a:prstGeom prst="rect">
            <a:avLst/>
          </a:prstGeom>
        </p:spPr>
        <p:txBody>
          <a:bodyPr/>
          <a:lstStyle>
            <a:lvl1pPr>
              <a:defRPr b="1" sz="3200">
                <a:latin typeface="Arial"/>
                <a:ea typeface="Arial"/>
                <a:cs typeface="Arial"/>
                <a:sym typeface="Arial"/>
              </a:defRPr>
            </a:lvl1pPr>
          </a:lstStyle>
          <a:p>
            <a:pPr/>
            <a:r>
              <a:t>HOW DO YOU INOCULATE STUDENTS AGAINST MISINFORMATION, DISINFORMATION, AND MISUSE OF DATA?</a:t>
            </a:r>
          </a:p>
        </p:txBody>
      </p:sp>
      <p:sp>
        <p:nvSpPr>
          <p:cNvPr id="299" name="Shape 299"/>
          <p:cNvSpPr/>
          <p:nvPr>
            <p:ph type="body" idx="1"/>
          </p:nvPr>
        </p:nvSpPr>
        <p:spPr>
          <a:xfrm>
            <a:off x="628650" y="2506661"/>
            <a:ext cx="8257166" cy="4351339"/>
          </a:xfrm>
          <a:prstGeom prst="rect">
            <a:avLst/>
          </a:prstGeom>
        </p:spPr>
        <p:txBody>
          <a:bodyPr/>
          <a:lstStyle/>
          <a:p>
            <a:pPr>
              <a:defRPr b="1">
                <a:latin typeface="Arial"/>
                <a:ea typeface="Arial"/>
                <a:cs typeface="Arial"/>
                <a:sym typeface="Arial"/>
              </a:defRPr>
            </a:pPr>
            <a:r>
              <a:t>SHOW STUDENTS THE MOST COMMON WAYS THAT MISUSE OF INFORMATION HAPPENS---ON A REGULAR BASIS</a:t>
            </a:r>
          </a:p>
          <a:p>
            <a:pPr>
              <a:defRPr b="1">
                <a:latin typeface="Arial"/>
                <a:ea typeface="Arial"/>
                <a:cs typeface="Arial"/>
                <a:sym typeface="Arial"/>
              </a:defRPr>
            </a:pPr>
          </a:p>
          <a:p>
            <a:pPr>
              <a:defRPr b="1">
                <a:latin typeface="Arial"/>
                <a:ea typeface="Arial"/>
                <a:cs typeface="Arial"/>
                <a:sym typeface="Arial"/>
              </a:defRPr>
            </a:pPr>
            <a:r>
              <a:t>GET STUDENTS TO EVALUATE CLAIMS BY LOOKING AT DATA</a:t>
            </a:r>
          </a:p>
          <a:p>
            <a:pPr>
              <a:defRPr b="1">
                <a:latin typeface="Arial"/>
                <a:ea typeface="Arial"/>
                <a:cs typeface="Arial"/>
                <a:sym typeface="Arial"/>
              </a:defRPr>
            </a:pPr>
          </a:p>
          <a:p>
            <a:pPr>
              <a:defRPr b="1">
                <a:latin typeface="Arial"/>
                <a:ea typeface="Arial"/>
                <a:cs typeface="Arial"/>
                <a:sym typeface="Arial"/>
              </a:defRPr>
            </a:pPr>
            <a:r>
              <a:t>HELP STUDENTS DEVELOP A B.S. DETECTOR</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1" name="image18.png" descr="A close-up of a paper&#10;&#10;Description automatically generated"/>
          <p:cNvPicPr>
            <a:picLocks noChangeAspect="1"/>
          </p:cNvPicPr>
          <p:nvPr/>
        </p:nvPicPr>
        <p:blipFill>
          <a:blip r:embed="rId2">
            <a:extLst/>
          </a:blip>
          <a:stretch>
            <a:fillRect/>
          </a:stretch>
        </p:blipFill>
        <p:spPr>
          <a:xfrm>
            <a:off x="1938066" y="0"/>
            <a:ext cx="5267868" cy="6858000"/>
          </a:xfrm>
          <a:prstGeom prst="rect">
            <a:avLst/>
          </a:prstGeom>
          <a:ln w="12700">
            <a:miter lim="400000"/>
          </a:ln>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3" name="image19.png" descr="A paper with text on it&#10;&#10;Description automatically generated"/>
          <p:cNvPicPr>
            <a:picLocks noChangeAspect="1"/>
          </p:cNvPicPr>
          <p:nvPr/>
        </p:nvPicPr>
        <p:blipFill>
          <a:blip r:embed="rId2">
            <a:extLst/>
          </a:blip>
          <a:stretch>
            <a:fillRect/>
          </a:stretch>
        </p:blipFill>
        <p:spPr>
          <a:xfrm>
            <a:off x="1949823" y="0"/>
            <a:ext cx="5244354" cy="6858000"/>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5" name="image20.jpeg"/>
          <p:cNvPicPr>
            <a:picLocks noChangeAspect="1"/>
          </p:cNvPicPr>
          <p:nvPr/>
        </p:nvPicPr>
        <p:blipFill>
          <a:blip r:embed="rId2">
            <a:extLst/>
          </a:blip>
          <a:stretch>
            <a:fillRect/>
          </a:stretch>
        </p:blipFill>
        <p:spPr>
          <a:xfrm>
            <a:off x="1922317" y="0"/>
            <a:ext cx="5299366" cy="685800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628649" y="698612"/>
            <a:ext cx="8157541" cy="1325564"/>
          </a:xfrm>
          <a:prstGeom prst="rect">
            <a:avLst/>
          </a:prstGeom>
        </p:spPr>
        <p:txBody>
          <a:bodyPr/>
          <a:lstStyle>
            <a:lvl1pPr defTabSz="566927">
              <a:defRPr b="1" sz="2232">
                <a:latin typeface="Arial"/>
                <a:ea typeface="Arial"/>
                <a:cs typeface="Arial"/>
                <a:sym typeface="Arial"/>
              </a:defRPr>
            </a:lvl1pPr>
          </a:lstStyle>
          <a:p>
            <a:pPr/>
            <a:r>
              <a:t>PERHAPS, A FOCUS ON SCIENTIFIC LITERACY CAN BE USED IN ALL OF OUR CLASSES AND BY PROGRAMS AND PROJECTS AS AN ORGANIZING, AND UNIFYING, CONSTRUCT</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image1.png"/>
          <p:cNvPicPr>
            <a:picLocks noChangeAspect="1"/>
          </p:cNvPicPr>
          <p:nvPr/>
        </p:nvPicPr>
        <p:blipFill>
          <a:blip r:embed="rId2">
            <a:extLst/>
          </a:blip>
          <a:stretch>
            <a:fillRect/>
          </a:stretch>
        </p:blipFill>
        <p:spPr>
          <a:xfrm>
            <a:off x="2184400" y="254000"/>
            <a:ext cx="4775200" cy="6337300"/>
          </a:xfrm>
          <a:prstGeom prst="rect">
            <a:avLst/>
          </a:prstGeom>
          <a:ln w="12700">
            <a:miter lim="400000"/>
          </a:ln>
        </p:spPr>
      </p:pic>
      <p:sp>
        <p:nvSpPr>
          <p:cNvPr id="128" name="Shape 128"/>
          <p:cNvSpPr/>
          <p:nvPr/>
        </p:nvSpPr>
        <p:spPr>
          <a:xfrm>
            <a:off x="7459826" y="5735637"/>
            <a:ext cx="99409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atin typeface="Arial"/>
                <a:ea typeface="Arial"/>
                <a:cs typeface="Arial"/>
                <a:sym typeface="Arial"/>
              </a:defRPr>
            </a:lvl1pPr>
          </a:lstStyle>
          <a:p>
            <a:pPr/>
            <a:r>
              <a:t>1817839</a:t>
            </a:r>
          </a:p>
        </p:txBody>
      </p:sp>
      <p:pic>
        <p:nvPicPr>
          <p:cNvPr id="129" name="image2-small.png"/>
          <p:cNvPicPr>
            <a:picLocks noChangeAspect="1"/>
          </p:cNvPicPr>
          <p:nvPr/>
        </p:nvPicPr>
        <p:blipFill>
          <a:blip r:embed="rId3">
            <a:extLst/>
          </a:blip>
          <a:stretch>
            <a:fillRect/>
          </a:stretch>
        </p:blipFill>
        <p:spPr>
          <a:xfrm>
            <a:off x="7566452" y="4501107"/>
            <a:ext cx="1128714" cy="1128714"/>
          </a:xfrm>
          <a:prstGeom prst="rect">
            <a:avLst/>
          </a:prstGeom>
          <a:ln w="12700">
            <a:miter lim="400000"/>
          </a:ln>
        </p:spPr>
      </p:pic>
      <p:sp>
        <p:nvSpPr>
          <p:cNvPr id="130" name="Shape 130"/>
          <p:cNvSpPr/>
          <p:nvPr/>
        </p:nvSpPr>
        <p:spPr>
          <a:xfrm>
            <a:off x="333487" y="3195022"/>
            <a:ext cx="1699706" cy="1684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Arial"/>
                <a:ea typeface="Arial"/>
                <a:cs typeface="Arial"/>
                <a:sym typeface="Arial"/>
              </a:defRPr>
            </a:lvl1pPr>
          </a:lstStyle>
          <a:p>
            <a:pPr/>
            <a:r>
              <a:t>Gordon Uno, University of Oklahoma and James Collins, Arizona State University</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546744" y="758413"/>
            <a:ext cx="8050511" cy="781700"/>
          </a:xfrm>
          <a:prstGeom prst="rect">
            <a:avLst/>
          </a:prstGeom>
        </p:spPr>
        <p:txBody>
          <a:bodyPr anchor="b"/>
          <a:lstStyle/>
          <a:p>
            <a:pPr defTabSz="658368">
              <a:defRPr b="1" i="1" sz="2592">
                <a:latin typeface="Arial"/>
                <a:ea typeface="Arial"/>
                <a:cs typeface="Arial"/>
                <a:sym typeface="Arial"/>
              </a:defRPr>
            </a:pPr>
            <a:r>
              <a:t>THE LIBERAL ART OF SCIENCE</a:t>
            </a:r>
            <a:br/>
            <a:r>
              <a:t>		(AAAS, 1990)</a:t>
            </a:r>
          </a:p>
        </p:txBody>
      </p:sp>
      <p:sp>
        <p:nvSpPr>
          <p:cNvPr id="133" name="Shape 133"/>
          <p:cNvSpPr/>
          <p:nvPr>
            <p:ph type="body" idx="1"/>
          </p:nvPr>
        </p:nvSpPr>
        <p:spPr>
          <a:xfrm>
            <a:off x="435266" y="1350675"/>
            <a:ext cx="8273468" cy="4748912"/>
          </a:xfrm>
          <a:prstGeom prst="rect">
            <a:avLst/>
          </a:prstGeom>
        </p:spPr>
        <p:txBody>
          <a:bodyPr anchor="ctr"/>
          <a:lstStyle/>
          <a:p>
            <a:pPr marL="0" indent="0">
              <a:buSzTx/>
              <a:buNone/>
              <a:defRPr b="1" i="1" sz="1900">
                <a:latin typeface="Arial"/>
                <a:ea typeface="Arial"/>
                <a:cs typeface="Arial"/>
                <a:sym typeface="Arial"/>
              </a:defRPr>
            </a:pPr>
            <a:r>
              <a:t>	</a:t>
            </a:r>
            <a:r>
              <a:rPr sz="2400"/>
              <a:t>Science influences every aspect of contemporary American life, yet the United States has been described as a nation of scientific illiterates.  The appraisal of leaders in government, education, and the private sector is that the </a:t>
            </a:r>
            <a:r>
              <a:rPr sz="2400">
                <a:solidFill>
                  <a:srgbClr val="FF0000"/>
                </a:solidFill>
              </a:rPr>
              <a:t>welfare of the nation and the individual will be improved when all citizens have sufficient understanding of science to make soundly based personal, civic, and professional decisions</a:t>
            </a:r>
            <a:r>
              <a:rPr sz="2400"/>
              <a:t>.  </a:t>
            </a:r>
            <a:r>
              <a:rPr sz="2400">
                <a:solidFill>
                  <a:srgbClr val="FF0000"/>
                </a:solidFill>
              </a:rPr>
              <a:t>This national goal can be achieved only through the radical reform of science education at all levels</a:t>
            </a:r>
            <a:r>
              <a:rPr sz="2400"/>
              <a:t>.  </a:t>
            </a:r>
            <a:r>
              <a:rPr sz="2400">
                <a:solidFill>
                  <a:srgbClr val="FF0000"/>
                </a:solidFill>
              </a:rPr>
              <a:t>Of critical concern is education in the natural sciences at the undergraduate level.  </a:t>
            </a:r>
            <a:r>
              <a:rPr sz="2400"/>
              <a:t>The Liberal Art of Science; Agenda for Action addresses this concern.  (1990)</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487011" y="552057"/>
            <a:ext cx="8050511" cy="781699"/>
          </a:xfrm>
          <a:prstGeom prst="rect">
            <a:avLst/>
          </a:prstGeom>
        </p:spPr>
        <p:txBody>
          <a:bodyPr anchor="b"/>
          <a:lstStyle>
            <a:lvl1pPr algn="ctr">
              <a:defRPr b="1" i="1" sz="4000">
                <a:latin typeface="Arial"/>
                <a:ea typeface="Arial"/>
                <a:cs typeface="Arial"/>
                <a:sym typeface="Arial"/>
              </a:defRPr>
            </a:lvl1pPr>
          </a:lstStyle>
          <a:p>
            <a:pPr/>
            <a:r>
              <a:t>THE LIBERAL ART OF SCIENCE</a:t>
            </a:r>
          </a:p>
        </p:txBody>
      </p:sp>
      <p:sp>
        <p:nvSpPr>
          <p:cNvPr id="136" name="Shape 136"/>
          <p:cNvSpPr/>
          <p:nvPr>
            <p:ph type="body" idx="1"/>
          </p:nvPr>
        </p:nvSpPr>
        <p:spPr>
          <a:xfrm>
            <a:off x="426385" y="1484554"/>
            <a:ext cx="8330339" cy="5056096"/>
          </a:xfrm>
          <a:prstGeom prst="rect">
            <a:avLst/>
          </a:prstGeom>
        </p:spPr>
        <p:txBody>
          <a:bodyPr anchor="ctr"/>
          <a:lstStyle/>
          <a:p>
            <a:pPr>
              <a:lnSpc>
                <a:spcPct val="81000"/>
              </a:lnSpc>
              <a:defRPr b="1">
                <a:latin typeface="Arial"/>
                <a:ea typeface="Arial"/>
                <a:cs typeface="Arial"/>
                <a:sym typeface="Arial"/>
              </a:defRPr>
            </a:pPr>
            <a:r>
              <a:t>The document recognized a need for greater scientific literacy in the American public.</a:t>
            </a:r>
          </a:p>
          <a:p>
            <a:pPr>
              <a:lnSpc>
                <a:spcPct val="81000"/>
              </a:lnSpc>
              <a:defRPr b="1">
                <a:latin typeface="Arial"/>
                <a:ea typeface="Arial"/>
                <a:cs typeface="Arial"/>
                <a:sym typeface="Arial"/>
              </a:defRPr>
            </a:pPr>
          </a:p>
          <a:p>
            <a:pPr>
              <a:lnSpc>
                <a:spcPct val="81000"/>
              </a:lnSpc>
              <a:defRPr b="1">
                <a:latin typeface="Arial"/>
                <a:ea typeface="Arial"/>
                <a:cs typeface="Arial"/>
                <a:sym typeface="Arial"/>
              </a:defRPr>
            </a:pPr>
            <a:r>
              <a:t>Initial question--what preparation in undergraduate science/science courses do future pre-college teachers need?</a:t>
            </a:r>
          </a:p>
          <a:p>
            <a:pPr>
              <a:lnSpc>
                <a:spcPct val="81000"/>
              </a:lnSpc>
              <a:defRPr b="1">
                <a:latin typeface="Arial"/>
                <a:ea typeface="Arial"/>
                <a:cs typeface="Arial"/>
                <a:sym typeface="Arial"/>
              </a:defRPr>
            </a:pPr>
          </a:p>
          <a:p>
            <a:pPr>
              <a:lnSpc>
                <a:spcPct val="81000"/>
              </a:lnSpc>
              <a:defRPr b="1">
                <a:latin typeface="Arial"/>
                <a:ea typeface="Arial"/>
                <a:cs typeface="Arial"/>
                <a:sym typeface="Arial"/>
              </a:defRPr>
            </a:pPr>
            <a:r>
              <a:t>Recommended that ALL students take more science courses, more science should be taught in courses of other disciplines, and new interdisciplinary courses should be developed.</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image3.png" descr="A screenshot of a research center&#10;&#10;Description automatically generated"/>
          <p:cNvPicPr>
            <a:picLocks noChangeAspect="1"/>
          </p:cNvPicPr>
          <p:nvPr/>
        </p:nvPicPr>
        <p:blipFill>
          <a:blip r:embed="rId2">
            <a:extLst/>
          </a:blip>
          <a:stretch>
            <a:fillRect/>
          </a:stretch>
        </p:blipFill>
        <p:spPr>
          <a:xfrm>
            <a:off x="1198605" y="0"/>
            <a:ext cx="6746789" cy="6858000"/>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image4.png" descr="A close-up of a graph&#10;&#10;Description automatically generated"/>
          <p:cNvPicPr>
            <a:picLocks noChangeAspect="1"/>
          </p:cNvPicPr>
          <p:nvPr/>
        </p:nvPicPr>
        <p:blipFill>
          <a:blip r:embed="rId2">
            <a:extLst/>
          </a:blip>
          <a:stretch>
            <a:fillRect/>
          </a:stretch>
        </p:blipFill>
        <p:spPr>
          <a:xfrm>
            <a:off x="2315173" y="0"/>
            <a:ext cx="4513654" cy="6858000"/>
          </a:xfrm>
          <a:prstGeom prst="rect">
            <a:avLst/>
          </a:prstGeom>
          <a:ln w="12700">
            <a:miter lim="400000"/>
          </a:ln>
        </p:spPr>
      </p:pic>
      <p:pic>
        <p:nvPicPr>
          <p:cNvPr id="141" name="image4.png" descr="A close-up of a graph&#10;&#10;Description automatically generated"/>
          <p:cNvPicPr>
            <a:picLocks noChangeAspect="1"/>
          </p:cNvPicPr>
          <p:nvPr/>
        </p:nvPicPr>
        <p:blipFill>
          <a:blip r:embed="rId2">
            <a:extLst/>
          </a:blip>
          <a:stretch>
            <a:fillRect/>
          </a:stretch>
        </p:blipFill>
        <p:spPr>
          <a:xfrm>
            <a:off x="2315173" y="0"/>
            <a:ext cx="4513654" cy="6858000"/>
          </a:xfrm>
          <a:prstGeom prst="rect">
            <a:avLst/>
          </a:prstGeom>
          <a:ln w="12700">
            <a:miter lim="400000"/>
          </a:ln>
        </p:spPr>
      </p:pic>
      <p:pic>
        <p:nvPicPr>
          <p:cNvPr id="142" name="image4.png" descr="A close-up of a graph&#10;&#10;Description automatically generated"/>
          <p:cNvPicPr>
            <a:picLocks noChangeAspect="1"/>
          </p:cNvPicPr>
          <p:nvPr/>
        </p:nvPicPr>
        <p:blipFill>
          <a:blip r:embed="rId2">
            <a:extLst/>
          </a:blip>
          <a:stretch>
            <a:fillRect/>
          </a:stretch>
        </p:blipFill>
        <p:spPr>
          <a:xfrm>
            <a:off x="2315173" y="0"/>
            <a:ext cx="4513654" cy="6858000"/>
          </a:xfrm>
          <a:prstGeom prst="rect">
            <a:avLst/>
          </a:prstGeom>
          <a:ln w="12700">
            <a:miter lim="400000"/>
          </a:ln>
        </p:spPr>
      </p:pic>
      <p:pic>
        <p:nvPicPr>
          <p:cNvPr id="143" name="image4.png" descr="A close-up of a graph&#10;&#10;Description automatically generated"/>
          <p:cNvPicPr>
            <a:picLocks noChangeAspect="1"/>
          </p:cNvPicPr>
          <p:nvPr/>
        </p:nvPicPr>
        <p:blipFill>
          <a:blip r:embed="rId2">
            <a:extLst/>
          </a:blip>
          <a:stretch>
            <a:fillRect/>
          </a:stretch>
        </p:blipFill>
        <p:spPr>
          <a:xfrm rot="5553695">
            <a:off x="854854" y="-1711532"/>
            <a:ext cx="6774510" cy="10677422"/>
          </a:xfrm>
          <a:prstGeom prst="rect">
            <a:avLst/>
          </a:prstGeom>
          <a:ln w="12700">
            <a:miter lim="400000"/>
          </a:ln>
        </p:spPr>
      </p:pic>
      <p:sp>
        <p:nvSpPr>
          <p:cNvPr id="144" name="Shape 144"/>
          <p:cNvSpPr/>
          <p:nvPr/>
        </p:nvSpPr>
        <p:spPr>
          <a:xfrm>
            <a:off x="2753710" y="1734206"/>
            <a:ext cx="45800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lvl1pPr>
          </a:lstStyle>
          <a:p>
            <a:pPr/>
            <a:r>
              <a:t>Social media</a:t>
            </a:r>
          </a:p>
        </p:txBody>
      </p:sp>
      <p:sp>
        <p:nvSpPr>
          <p:cNvPr id="145" name="Shape 145"/>
          <p:cNvSpPr/>
          <p:nvPr/>
        </p:nvSpPr>
        <p:spPr>
          <a:xfrm>
            <a:off x="3028580" y="2072761"/>
            <a:ext cx="664380" cy="21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lvl1pPr>
          </a:lstStyle>
          <a:p>
            <a:pPr/>
            <a:r>
              <a:t>Podcasts</a:t>
            </a:r>
          </a:p>
        </p:txBody>
      </p:sp>
      <p:sp>
        <p:nvSpPr>
          <p:cNvPr id="146" name="Shape 146"/>
          <p:cNvSpPr/>
          <p:nvPr/>
        </p:nvSpPr>
        <p:spPr>
          <a:xfrm>
            <a:off x="2798779" y="2303592"/>
            <a:ext cx="458001"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a:r>
              <a:t>42%</a:t>
            </a:r>
          </a:p>
        </p:txBody>
      </p:sp>
      <p:sp>
        <p:nvSpPr>
          <p:cNvPr id="147" name="Shape 147"/>
          <p:cNvSpPr/>
          <p:nvPr/>
        </p:nvSpPr>
        <p:spPr>
          <a:xfrm>
            <a:off x="4406365" y="1995816"/>
            <a:ext cx="623636"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lvl1pPr>
          </a:lstStyle>
          <a:p>
            <a:pPr/>
            <a:r>
              <a:t>News websites</a:t>
            </a:r>
          </a:p>
        </p:txBody>
      </p:sp>
      <p:sp>
        <p:nvSpPr>
          <p:cNvPr id="148" name="Shape 148"/>
          <p:cNvSpPr/>
          <p:nvPr/>
        </p:nvSpPr>
        <p:spPr>
          <a:xfrm>
            <a:off x="4755767" y="2405690"/>
            <a:ext cx="407106" cy="21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800"/>
            </a:lvl1pPr>
          </a:lstStyle>
          <a:p>
            <a:pPr/>
            <a:r>
              <a:t>Search</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