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3" roundtripDataSignature="AMtx7miGniqfIFZVRnLMelrC0Hopo9ldY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19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1d17ce4dc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21d17ce4dc7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g21d17ce4dc7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1d17ce4dc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1d17ce4dc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21d17ce4dc7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20964c9a9e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20964c9a9e1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g20964c9a9e1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21d17ce4dc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21d17ce4dc7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g21d17ce4dc7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21d17ce4dc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21d17ce4dc7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g21d17ce4dc7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21d17ce4dc7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g21d17ce4dc7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25" descr="Droplets-HD-Title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5"/>
          <p:cNvSpPr txBox="1"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5"/>
          <p:cNvSpPr txBox="1"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>
                <a:solidFill>
                  <a:srgbClr val="7F7F7F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25"/>
          <p:cNvSpPr txBox="1">
            <a:spLocks noGrp="1"/>
          </p:cNvSpPr>
          <p:nvPr>
            <p:ph type="dt" idx="10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5"/>
          <p:cNvSpPr txBox="1">
            <a:spLocks noGrp="1"/>
          </p:cNvSpPr>
          <p:nvPr>
            <p:ph type="ftr" idx="11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5"/>
          <p:cNvSpPr txBox="1">
            <a:spLocks noGrp="1"/>
          </p:cNvSpPr>
          <p:nvPr>
            <p:ph type="sldNum" idx="12"/>
          </p:nvPr>
        </p:nvSpPr>
        <p:spPr>
          <a:xfrm>
            <a:off x="8458670" y="6248401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34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34"/>
          <p:cNvSpPr txBox="1"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4"/>
          <p:cNvSpPr txBox="1">
            <a:spLocks noGrp="1"/>
          </p:cNvSpPr>
          <p:nvPr>
            <p:ph type="body" idx="1"/>
          </p:nvPr>
        </p:nvSpPr>
        <p:spPr>
          <a:xfrm>
            <a:off x="3808547" y="609601"/>
            <a:ext cx="4650122" cy="518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body" idx="2"/>
          </p:nvPr>
        </p:nvSpPr>
        <p:spPr>
          <a:xfrm>
            <a:off x="685331" y="2632852"/>
            <a:ext cx="2951767" cy="3158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dt" idx="10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ftr" idx="11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4"/>
          <p:cNvSpPr txBox="1">
            <a:spLocks noGrp="1"/>
          </p:cNvSpPr>
          <p:nvPr>
            <p:ph type="sldNum" idx="12"/>
          </p:nvPr>
        </p:nvSpPr>
        <p:spPr>
          <a:xfrm>
            <a:off x="8458670" y="6248401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35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35"/>
          <p:cNvSpPr txBox="1">
            <a:spLocks noGrp="1"/>
          </p:cNvSpPr>
          <p:nvPr>
            <p:ph type="title"/>
          </p:nvPr>
        </p:nvSpPr>
        <p:spPr>
          <a:xfrm>
            <a:off x="685331" y="609600"/>
            <a:ext cx="4451227" cy="2023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5"/>
          <p:cNvSpPr>
            <a:spLocks noGrp="1"/>
          </p:cNvSpPr>
          <p:nvPr>
            <p:ph type="pic" idx="2"/>
          </p:nvPr>
        </p:nvSpPr>
        <p:spPr>
          <a:xfrm>
            <a:off x="5568602" y="609601"/>
            <a:ext cx="2441519" cy="5181600"/>
          </a:xfrm>
          <a:prstGeom prst="roundRect">
            <a:avLst>
              <a:gd name="adj" fmla="val 4943"/>
            </a:avLst>
          </a:prstGeom>
          <a:noFill/>
          <a:ln w="8255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0" name="Google Shape;90;p35"/>
          <p:cNvSpPr txBox="1">
            <a:spLocks noGrp="1"/>
          </p:cNvSpPr>
          <p:nvPr>
            <p:ph type="body" idx="1"/>
          </p:nvPr>
        </p:nvSpPr>
        <p:spPr>
          <a:xfrm>
            <a:off x="685346" y="2632853"/>
            <a:ext cx="4451212" cy="3158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dt" idx="10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5"/>
          <p:cNvSpPr txBox="1">
            <a:spLocks noGrp="1"/>
          </p:cNvSpPr>
          <p:nvPr>
            <p:ph type="ftr" idx="11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5"/>
          <p:cNvSpPr txBox="1">
            <a:spLocks noGrp="1"/>
          </p:cNvSpPr>
          <p:nvPr>
            <p:ph type="sldNum" idx="12"/>
          </p:nvPr>
        </p:nvSpPr>
        <p:spPr>
          <a:xfrm>
            <a:off x="8458670" y="6248401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6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36"/>
          <p:cNvSpPr txBox="1"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>
            <a:spLocks noGrp="1"/>
          </p:cNvSpPr>
          <p:nvPr>
            <p:ph type="pic" idx="2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8" name="Google Shape;98;p36"/>
          <p:cNvSpPr txBox="1">
            <a:spLocks noGrp="1"/>
          </p:cNvSpPr>
          <p:nvPr>
            <p:ph type="body" idx="1"/>
          </p:nvPr>
        </p:nvSpPr>
        <p:spPr>
          <a:xfrm>
            <a:off x="685331" y="5108728"/>
            <a:ext cx="7773339" cy="68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9" name="Google Shape;99;p36"/>
          <p:cNvSpPr txBox="1">
            <a:spLocks noGrp="1"/>
          </p:cNvSpPr>
          <p:nvPr>
            <p:ph type="dt" idx="10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6"/>
          <p:cNvSpPr txBox="1">
            <a:spLocks noGrp="1"/>
          </p:cNvSpPr>
          <p:nvPr>
            <p:ph type="ftr" idx="11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6"/>
          <p:cNvSpPr txBox="1">
            <a:spLocks noGrp="1"/>
          </p:cNvSpPr>
          <p:nvPr>
            <p:ph type="sldNum" idx="12"/>
          </p:nvPr>
        </p:nvSpPr>
        <p:spPr>
          <a:xfrm>
            <a:off x="8458670" y="6248401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37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37"/>
          <p:cNvSpPr txBox="1"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37"/>
          <p:cNvSpPr txBox="1">
            <a:spLocks noGrp="1"/>
          </p:cNvSpPr>
          <p:nvPr>
            <p:ph type="body" idx="1"/>
          </p:nvPr>
        </p:nvSpPr>
        <p:spPr>
          <a:xfrm>
            <a:off x="685331" y="4204821"/>
            <a:ext cx="7773339" cy="1586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6" name="Google Shape;106;p37"/>
          <p:cNvSpPr txBox="1">
            <a:spLocks noGrp="1"/>
          </p:cNvSpPr>
          <p:nvPr>
            <p:ph type="dt" idx="10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7"/>
          <p:cNvSpPr txBox="1">
            <a:spLocks noGrp="1"/>
          </p:cNvSpPr>
          <p:nvPr>
            <p:ph type="ftr" idx="11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7"/>
          <p:cNvSpPr txBox="1">
            <a:spLocks noGrp="1"/>
          </p:cNvSpPr>
          <p:nvPr>
            <p:ph type="sldNum" idx="12"/>
          </p:nvPr>
        </p:nvSpPr>
        <p:spPr>
          <a:xfrm>
            <a:off x="8458670" y="6248401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38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38"/>
          <p:cNvSpPr txBox="1"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38"/>
          <p:cNvSpPr txBox="1">
            <a:spLocks noGrp="1"/>
          </p:cNvSpPr>
          <p:nvPr>
            <p:ph type="body" idx="1"/>
          </p:nvPr>
        </p:nvSpPr>
        <p:spPr>
          <a:xfrm>
            <a:off x="1290484" y="3610032"/>
            <a:ext cx="6564224" cy="594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3" name="Google Shape;113;p38"/>
          <p:cNvSpPr txBox="1">
            <a:spLocks noGrp="1"/>
          </p:cNvSpPr>
          <p:nvPr>
            <p:ph type="body" idx="2"/>
          </p:nvPr>
        </p:nvSpPr>
        <p:spPr>
          <a:xfrm>
            <a:off x="685331" y="4372797"/>
            <a:ext cx="7773339" cy="142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4" name="Google Shape;114;p38"/>
          <p:cNvSpPr txBox="1">
            <a:spLocks noGrp="1"/>
          </p:cNvSpPr>
          <p:nvPr>
            <p:ph type="dt" idx="10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38"/>
          <p:cNvSpPr txBox="1">
            <a:spLocks noGrp="1"/>
          </p:cNvSpPr>
          <p:nvPr>
            <p:ph type="ftr" idx="11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8"/>
          <p:cNvSpPr txBox="1">
            <a:spLocks noGrp="1"/>
          </p:cNvSpPr>
          <p:nvPr>
            <p:ph type="sldNum" idx="12"/>
          </p:nvPr>
        </p:nvSpPr>
        <p:spPr>
          <a:xfrm>
            <a:off x="8458670" y="6248401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7" name="Google Shape;117;p38"/>
          <p:cNvSpPr txBox="1"/>
          <p:nvPr/>
        </p:nvSpPr>
        <p:spPr>
          <a:xfrm>
            <a:off x="751116" y="754166"/>
            <a:ext cx="4572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Twentieth Century"/>
              <a:buNone/>
            </a:pPr>
            <a:r>
              <a:rPr lang="en-US" sz="8000" b="0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“</a:t>
            </a:r>
            <a:endParaRPr/>
          </a:p>
        </p:txBody>
      </p:sp>
      <p:sp>
        <p:nvSpPr>
          <p:cNvPr id="118" name="Google Shape;118;p38"/>
          <p:cNvSpPr txBox="1"/>
          <p:nvPr/>
        </p:nvSpPr>
        <p:spPr>
          <a:xfrm>
            <a:off x="7918169" y="2993578"/>
            <a:ext cx="4572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Twentieth Century"/>
              <a:buNone/>
            </a:pPr>
            <a:r>
              <a:rPr lang="en-US" sz="8000" b="0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39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39"/>
          <p:cNvSpPr txBox="1"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9"/>
          <p:cNvSpPr txBox="1">
            <a:spLocks noGrp="1"/>
          </p:cNvSpPr>
          <p:nvPr>
            <p:ph type="body" idx="1"/>
          </p:nvPr>
        </p:nvSpPr>
        <p:spPr>
          <a:xfrm>
            <a:off x="685331" y="4662335"/>
            <a:ext cx="7773339" cy="1140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3" name="Google Shape;123;p39"/>
          <p:cNvSpPr txBox="1">
            <a:spLocks noGrp="1"/>
          </p:cNvSpPr>
          <p:nvPr>
            <p:ph type="dt" idx="10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39"/>
          <p:cNvSpPr txBox="1">
            <a:spLocks noGrp="1"/>
          </p:cNvSpPr>
          <p:nvPr>
            <p:ph type="ftr" idx="11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9"/>
          <p:cNvSpPr txBox="1">
            <a:spLocks noGrp="1"/>
          </p:cNvSpPr>
          <p:nvPr>
            <p:ph type="sldNum" idx="12"/>
          </p:nvPr>
        </p:nvSpPr>
        <p:spPr>
          <a:xfrm>
            <a:off x="8458670" y="6248401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40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40"/>
          <p:cNvSpPr txBox="1"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0"/>
          <p:cNvSpPr txBox="1"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0" name="Google Shape;130;p40"/>
          <p:cNvSpPr txBox="1">
            <a:spLocks noGrp="1"/>
          </p:cNvSpPr>
          <p:nvPr>
            <p:ph type="body" idx="2"/>
          </p:nvPr>
        </p:nvSpPr>
        <p:spPr>
          <a:xfrm>
            <a:off x="685331" y="2943356"/>
            <a:ext cx="2474232" cy="284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1" name="Google Shape;131;p40"/>
          <p:cNvSpPr txBox="1">
            <a:spLocks noGrp="1"/>
          </p:cNvSpPr>
          <p:nvPr>
            <p:ph type="body" idx="3"/>
          </p:nvPr>
        </p:nvSpPr>
        <p:spPr>
          <a:xfrm>
            <a:off x="3339292" y="2367093"/>
            <a:ext cx="246864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2" name="Google Shape;132;p40"/>
          <p:cNvSpPr txBox="1">
            <a:spLocks noGrp="1"/>
          </p:cNvSpPr>
          <p:nvPr>
            <p:ph type="body" idx="4"/>
          </p:nvPr>
        </p:nvSpPr>
        <p:spPr>
          <a:xfrm>
            <a:off x="3331012" y="2943356"/>
            <a:ext cx="2477513" cy="284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3" name="Google Shape;133;p40"/>
          <p:cNvSpPr txBox="1">
            <a:spLocks noGrp="1"/>
          </p:cNvSpPr>
          <p:nvPr>
            <p:ph type="body" idx="5"/>
          </p:nvPr>
        </p:nvSpPr>
        <p:spPr>
          <a:xfrm>
            <a:off x="5979974" y="2367093"/>
            <a:ext cx="2478696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4" name="Google Shape;134;p40"/>
          <p:cNvSpPr txBox="1">
            <a:spLocks noGrp="1"/>
          </p:cNvSpPr>
          <p:nvPr>
            <p:ph type="body" idx="6"/>
          </p:nvPr>
        </p:nvSpPr>
        <p:spPr>
          <a:xfrm>
            <a:off x="5979974" y="2943356"/>
            <a:ext cx="2478696" cy="284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5" name="Google Shape;135;p40"/>
          <p:cNvSpPr txBox="1">
            <a:spLocks noGrp="1"/>
          </p:cNvSpPr>
          <p:nvPr>
            <p:ph type="dt" idx="10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40"/>
          <p:cNvSpPr txBox="1">
            <a:spLocks noGrp="1"/>
          </p:cNvSpPr>
          <p:nvPr>
            <p:ph type="ftr" idx="11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40"/>
          <p:cNvSpPr txBox="1">
            <a:spLocks noGrp="1"/>
          </p:cNvSpPr>
          <p:nvPr>
            <p:ph type="sldNum" idx="12"/>
          </p:nvPr>
        </p:nvSpPr>
        <p:spPr>
          <a:xfrm>
            <a:off x="8458670" y="6248401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ture Column">
  <p:cSld name="3 Picture Colum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41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41"/>
          <p:cNvSpPr txBox="1"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41"/>
          <p:cNvSpPr txBox="1"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2" name="Google Shape;142;p41"/>
          <p:cNvSpPr>
            <a:spLocks noGrp="1"/>
          </p:cNvSpPr>
          <p:nvPr>
            <p:ph type="pic" idx="2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3" name="Google Shape;143;p41"/>
          <p:cNvSpPr txBox="1">
            <a:spLocks noGrp="1"/>
          </p:cNvSpPr>
          <p:nvPr>
            <p:ph type="body" idx="3"/>
          </p:nvPr>
        </p:nvSpPr>
        <p:spPr>
          <a:xfrm>
            <a:off x="685331" y="4781082"/>
            <a:ext cx="2472307" cy="1010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4" name="Google Shape;144;p41"/>
          <p:cNvSpPr txBox="1">
            <a:spLocks noGrp="1"/>
          </p:cNvSpPr>
          <p:nvPr>
            <p:ph type="body" idx="4"/>
          </p:nvPr>
        </p:nvSpPr>
        <p:spPr>
          <a:xfrm>
            <a:off x="3332069" y="4204820"/>
            <a:ext cx="247637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5" name="Google Shape;145;p41"/>
          <p:cNvSpPr>
            <a:spLocks noGrp="1"/>
          </p:cNvSpPr>
          <p:nvPr>
            <p:ph type="pic" idx="5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6" name="Google Shape;146;p41"/>
          <p:cNvSpPr txBox="1">
            <a:spLocks noGrp="1"/>
          </p:cNvSpPr>
          <p:nvPr>
            <p:ph type="body" idx="6"/>
          </p:nvPr>
        </p:nvSpPr>
        <p:spPr>
          <a:xfrm>
            <a:off x="3331011" y="4781081"/>
            <a:ext cx="2477514" cy="1010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7" name="Google Shape;147;p41"/>
          <p:cNvSpPr txBox="1">
            <a:spLocks noGrp="1"/>
          </p:cNvSpPr>
          <p:nvPr>
            <p:ph type="body" idx="7"/>
          </p:nvPr>
        </p:nvSpPr>
        <p:spPr>
          <a:xfrm>
            <a:off x="5979974" y="4204820"/>
            <a:ext cx="247551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8" name="Google Shape;148;p41"/>
          <p:cNvSpPr>
            <a:spLocks noGrp="1"/>
          </p:cNvSpPr>
          <p:nvPr>
            <p:ph type="pic" idx="8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9" name="Google Shape;149;p41"/>
          <p:cNvSpPr txBox="1">
            <a:spLocks noGrp="1"/>
          </p:cNvSpPr>
          <p:nvPr>
            <p:ph type="body" idx="9"/>
          </p:nvPr>
        </p:nvSpPr>
        <p:spPr>
          <a:xfrm>
            <a:off x="5979880" y="4781079"/>
            <a:ext cx="2478790" cy="101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50" name="Google Shape;150;p41"/>
          <p:cNvSpPr txBox="1">
            <a:spLocks noGrp="1"/>
          </p:cNvSpPr>
          <p:nvPr>
            <p:ph type="dt" idx="10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1"/>
          <p:cNvSpPr txBox="1">
            <a:spLocks noGrp="1"/>
          </p:cNvSpPr>
          <p:nvPr>
            <p:ph type="ftr" idx="11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41"/>
          <p:cNvSpPr txBox="1">
            <a:spLocks noGrp="1"/>
          </p:cNvSpPr>
          <p:nvPr>
            <p:ph type="sldNum" idx="12"/>
          </p:nvPr>
        </p:nvSpPr>
        <p:spPr>
          <a:xfrm>
            <a:off x="8458670" y="6248401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42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42"/>
          <p:cNvSpPr txBox="1">
            <a:spLocks noGrp="1"/>
          </p:cNvSpPr>
          <p:nvPr>
            <p:ph type="title"/>
          </p:nvPr>
        </p:nvSpPr>
        <p:spPr>
          <a:xfrm>
            <a:off x="685332" y="135925"/>
            <a:ext cx="7773338" cy="97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42"/>
          <p:cNvSpPr txBox="1">
            <a:spLocks noGrp="1"/>
          </p:cNvSpPr>
          <p:nvPr>
            <p:ph type="body" idx="1"/>
          </p:nvPr>
        </p:nvSpPr>
        <p:spPr>
          <a:xfrm rot="5400000">
            <a:off x="2859947" y="192478"/>
            <a:ext cx="3424107" cy="7773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42"/>
          <p:cNvSpPr txBox="1">
            <a:spLocks noGrp="1"/>
          </p:cNvSpPr>
          <p:nvPr>
            <p:ph type="dt" idx="10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42"/>
          <p:cNvSpPr txBox="1">
            <a:spLocks noGrp="1"/>
          </p:cNvSpPr>
          <p:nvPr>
            <p:ph type="ftr" idx="11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42"/>
          <p:cNvSpPr txBox="1">
            <a:spLocks noGrp="1"/>
          </p:cNvSpPr>
          <p:nvPr>
            <p:ph type="sldNum" idx="12"/>
          </p:nvPr>
        </p:nvSpPr>
        <p:spPr>
          <a:xfrm>
            <a:off x="8458670" y="6248401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43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43"/>
          <p:cNvSpPr txBox="1">
            <a:spLocks noGrp="1"/>
          </p:cNvSpPr>
          <p:nvPr>
            <p:ph type="title"/>
          </p:nvPr>
        </p:nvSpPr>
        <p:spPr>
          <a:xfrm rot="5400000">
            <a:off x="4910373" y="2242904"/>
            <a:ext cx="5181599" cy="191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43"/>
          <p:cNvSpPr txBox="1">
            <a:spLocks noGrp="1"/>
          </p:cNvSpPr>
          <p:nvPr>
            <p:ph type="body" idx="1"/>
          </p:nvPr>
        </p:nvSpPr>
        <p:spPr>
          <a:xfrm rot="5400000">
            <a:off x="966553" y="328380"/>
            <a:ext cx="5181599" cy="5744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43"/>
          <p:cNvSpPr txBox="1">
            <a:spLocks noGrp="1"/>
          </p:cNvSpPr>
          <p:nvPr>
            <p:ph type="dt" idx="10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43"/>
          <p:cNvSpPr txBox="1">
            <a:spLocks noGrp="1"/>
          </p:cNvSpPr>
          <p:nvPr>
            <p:ph type="ftr" idx="11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43"/>
          <p:cNvSpPr txBox="1">
            <a:spLocks noGrp="1"/>
          </p:cNvSpPr>
          <p:nvPr>
            <p:ph type="sldNum" idx="12"/>
          </p:nvPr>
        </p:nvSpPr>
        <p:spPr>
          <a:xfrm>
            <a:off x="8458670" y="6248401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Content" type="txAndObj">
  <p:cSld name="TEXT_AND_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dt" idx="10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6"/>
          <p:cNvSpPr txBox="1">
            <a:spLocks noGrp="1"/>
          </p:cNvSpPr>
          <p:nvPr>
            <p:ph type="ftr" idx="11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sldNum" idx="12"/>
          </p:nvPr>
        </p:nvSpPr>
        <p:spPr>
          <a:xfrm>
            <a:off x="8458670" y="6248401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27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27"/>
          <p:cNvSpPr txBox="1">
            <a:spLocks noGrp="1"/>
          </p:cNvSpPr>
          <p:nvPr>
            <p:ph type="dt" idx="10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ftr" idx="11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7"/>
          <p:cNvSpPr txBox="1">
            <a:spLocks noGrp="1"/>
          </p:cNvSpPr>
          <p:nvPr>
            <p:ph type="sldNum" idx="12"/>
          </p:nvPr>
        </p:nvSpPr>
        <p:spPr>
          <a:xfrm>
            <a:off x="8458670" y="6248401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28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28"/>
          <p:cNvSpPr txBox="1">
            <a:spLocks noGrp="1"/>
          </p:cNvSpPr>
          <p:nvPr>
            <p:ph type="title"/>
          </p:nvPr>
        </p:nvSpPr>
        <p:spPr>
          <a:xfrm>
            <a:off x="685332" y="135925"/>
            <a:ext cx="7773338" cy="97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8"/>
          <p:cNvSpPr txBox="1">
            <a:spLocks noGrp="1"/>
          </p:cNvSpPr>
          <p:nvPr>
            <p:ph type="body" idx="1"/>
          </p:nvPr>
        </p:nvSpPr>
        <p:spPr>
          <a:xfrm>
            <a:off x="685330" y="1346886"/>
            <a:ext cx="7772870" cy="5266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dt" idx="10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8"/>
          <p:cNvSpPr txBox="1">
            <a:spLocks noGrp="1"/>
          </p:cNvSpPr>
          <p:nvPr>
            <p:ph type="ftr" idx="11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sldNum" idx="12"/>
          </p:nvPr>
        </p:nvSpPr>
        <p:spPr>
          <a:xfrm>
            <a:off x="8458670" y="6248401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 type="objOnly">
  <p:cSld name="OBJECT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9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8229600" cy="585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dt" idx="10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9"/>
          <p:cNvSpPr txBox="1">
            <a:spLocks noGrp="1"/>
          </p:cNvSpPr>
          <p:nvPr>
            <p:ph type="ftr" idx="11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sldNum" idx="12"/>
          </p:nvPr>
        </p:nvSpPr>
        <p:spPr>
          <a:xfrm>
            <a:off x="8458670" y="6248401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30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30"/>
          <p:cNvSpPr txBox="1"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0"/>
          <p:cNvSpPr txBox="1">
            <a:spLocks noGrp="1"/>
          </p:cNvSpPr>
          <p:nvPr>
            <p:ph type="body" idx="1"/>
          </p:nvPr>
        </p:nvSpPr>
        <p:spPr>
          <a:xfrm>
            <a:off x="685330" y="2367093"/>
            <a:ext cx="3829520" cy="342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body" idx="2"/>
          </p:nvPr>
        </p:nvSpPr>
        <p:spPr>
          <a:xfrm>
            <a:off x="4629150" y="2367093"/>
            <a:ext cx="3829050" cy="342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dt" idx="10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0"/>
          <p:cNvSpPr txBox="1">
            <a:spLocks noGrp="1"/>
          </p:cNvSpPr>
          <p:nvPr>
            <p:ph type="ftr" idx="11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0"/>
          <p:cNvSpPr txBox="1">
            <a:spLocks noGrp="1"/>
          </p:cNvSpPr>
          <p:nvPr>
            <p:ph type="sldNum" idx="12"/>
          </p:nvPr>
        </p:nvSpPr>
        <p:spPr>
          <a:xfrm>
            <a:off x="8458670" y="6248401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31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31"/>
          <p:cNvSpPr txBox="1"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1"/>
          <p:cNvSpPr txBox="1"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31"/>
          <p:cNvSpPr txBox="1">
            <a:spLocks noGrp="1"/>
          </p:cNvSpPr>
          <p:nvPr>
            <p:ph type="dt" idx="10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ftr" idx="11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1"/>
          <p:cNvSpPr txBox="1">
            <a:spLocks noGrp="1"/>
          </p:cNvSpPr>
          <p:nvPr>
            <p:ph type="sldNum" idx="12"/>
          </p:nvPr>
        </p:nvSpPr>
        <p:spPr>
          <a:xfrm>
            <a:off x="8458670" y="6248401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32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32"/>
          <p:cNvSpPr txBox="1"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2"/>
          <p:cNvSpPr txBox="1"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sz="26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6" name="Google Shape;66;p32"/>
          <p:cNvSpPr txBox="1">
            <a:spLocks noGrp="1"/>
          </p:cNvSpPr>
          <p:nvPr>
            <p:ph type="body" idx="2"/>
          </p:nvPr>
        </p:nvSpPr>
        <p:spPr>
          <a:xfrm>
            <a:off x="685331" y="3051013"/>
            <a:ext cx="3829520" cy="274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32"/>
          <p:cNvSpPr txBox="1">
            <a:spLocks noGrp="1"/>
          </p:cNvSpPr>
          <p:nvPr>
            <p:ph type="body" idx="3"/>
          </p:nvPr>
        </p:nvSpPr>
        <p:spPr>
          <a:xfrm>
            <a:off x="4797317" y="2371018"/>
            <a:ext cx="3661353" cy="679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sz="26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32"/>
          <p:cNvSpPr txBox="1">
            <a:spLocks noGrp="1"/>
          </p:cNvSpPr>
          <p:nvPr>
            <p:ph type="body" idx="4"/>
          </p:nvPr>
        </p:nvSpPr>
        <p:spPr>
          <a:xfrm>
            <a:off x="4629150" y="3051013"/>
            <a:ext cx="3829051" cy="274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32"/>
          <p:cNvSpPr txBox="1">
            <a:spLocks noGrp="1"/>
          </p:cNvSpPr>
          <p:nvPr>
            <p:ph type="dt" idx="10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ftr" idx="11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sldNum" idx="12"/>
          </p:nvPr>
        </p:nvSpPr>
        <p:spPr>
          <a:xfrm>
            <a:off x="8458670" y="6248401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33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33"/>
          <p:cNvSpPr txBox="1">
            <a:spLocks noGrp="1"/>
          </p:cNvSpPr>
          <p:nvPr>
            <p:ph type="title"/>
          </p:nvPr>
        </p:nvSpPr>
        <p:spPr>
          <a:xfrm>
            <a:off x="685332" y="135925"/>
            <a:ext cx="7773338" cy="97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3"/>
          <p:cNvSpPr txBox="1">
            <a:spLocks noGrp="1"/>
          </p:cNvSpPr>
          <p:nvPr>
            <p:ph type="dt" idx="10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ftr" idx="11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sldNum" idx="12"/>
          </p:nvPr>
        </p:nvSpPr>
        <p:spPr>
          <a:xfrm>
            <a:off x="8458670" y="6248401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B7B7B7"/>
            </a:gs>
          </a:gsLst>
          <a:lin ang="54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4" descr="\\DROBO-FS\QuickDrops\JB\PPTX NG\Droplets\LightingOverlay.png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" y="-1"/>
            <a:ext cx="914400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4"/>
          <p:cNvSpPr txBox="1">
            <a:spLocks noGrp="1"/>
          </p:cNvSpPr>
          <p:nvPr>
            <p:ph type="title"/>
          </p:nvPr>
        </p:nvSpPr>
        <p:spPr>
          <a:xfrm>
            <a:off x="685332" y="135925"/>
            <a:ext cx="7773338" cy="97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4"/>
          <p:cNvSpPr txBox="1">
            <a:spLocks noGrp="1"/>
          </p:cNvSpPr>
          <p:nvPr>
            <p:ph type="body" idx="1"/>
          </p:nvPr>
        </p:nvSpPr>
        <p:spPr>
          <a:xfrm>
            <a:off x="685331" y="1248035"/>
            <a:ext cx="7773339" cy="5301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dt" idx="10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ftr" idx="11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5" name="Google Shape;15;p24"/>
          <p:cNvSpPr txBox="1">
            <a:spLocks noGrp="1"/>
          </p:cNvSpPr>
          <p:nvPr>
            <p:ph type="sldNum" idx="12"/>
          </p:nvPr>
        </p:nvSpPr>
        <p:spPr>
          <a:xfrm>
            <a:off x="8458670" y="6248401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B7B7B7"/>
            </a:gs>
          </a:gsLst>
          <a:lin ang="5400000" scaled="0"/>
        </a:gra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B7B7B7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172" name="Google Shape;17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2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" descr="No automatic alt text available."/>
          <p:cNvPicPr preferRelativeResize="0"/>
          <p:nvPr/>
        </p:nvPicPr>
        <p:blipFill rotWithShape="1">
          <a:blip r:embed="rId4">
            <a:alphaModFix/>
          </a:blip>
          <a:srcRect t="904" b="30381"/>
          <a:stretch/>
        </p:blipFill>
        <p:spPr>
          <a:xfrm>
            <a:off x="20" y="-4679"/>
            <a:ext cx="4570784" cy="418773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4" name="Google Shape;174;p1" descr="DSCN0347sm"/>
          <p:cNvPicPr preferRelativeResize="0"/>
          <p:nvPr/>
        </p:nvPicPr>
        <p:blipFill rotWithShape="1">
          <a:blip r:embed="rId5">
            <a:alphaModFix/>
          </a:blip>
          <a:srcRect l="1500" r="16595" b="-1"/>
          <a:stretch/>
        </p:blipFill>
        <p:spPr>
          <a:xfrm>
            <a:off x="4570807" y="-4679"/>
            <a:ext cx="4573192" cy="4187739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"/>
          <p:cNvSpPr/>
          <p:nvPr/>
        </p:nvSpPr>
        <p:spPr>
          <a:xfrm>
            <a:off x="4539943" y="-2"/>
            <a:ext cx="61722" cy="4197096"/>
          </a:xfrm>
          <a:prstGeom prst="rect">
            <a:avLst/>
          </a:prstGeom>
          <a:gradFill>
            <a:gsLst>
              <a:gs pos="0">
                <a:srgbClr val="BBBBBB"/>
              </a:gs>
              <a:gs pos="7000">
                <a:srgbClr val="8A8A8A"/>
              </a:gs>
              <a:gs pos="15928">
                <a:srgbClr val="B5B5B5"/>
              </a:gs>
              <a:gs pos="44260">
                <a:srgbClr val="D5D5D5"/>
              </a:gs>
              <a:gs pos="50447">
                <a:srgbClr val="E6E6E6"/>
              </a:gs>
              <a:gs pos="60158">
                <a:srgbClr val="D5D5D5"/>
              </a:gs>
              <a:gs pos="84000">
                <a:srgbClr val="B5B5B5"/>
              </a:gs>
              <a:gs pos="93000">
                <a:srgbClr val="8A8A8A"/>
              </a:gs>
              <a:gs pos="100000">
                <a:srgbClr val="BBBBB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cxnSp>
        <p:nvCxnSpPr>
          <p:cNvPr id="176" name="Google Shape;176;p1"/>
          <p:cNvCxnSpPr/>
          <p:nvPr/>
        </p:nvCxnSpPr>
        <p:spPr>
          <a:xfrm>
            <a:off x="0" y="4229100"/>
            <a:ext cx="9144000" cy="0"/>
          </a:xfrm>
          <a:prstGeom prst="straightConnector1">
            <a:avLst/>
          </a:prstGeom>
          <a:noFill/>
          <a:ln w="82550" cap="sq" cmpd="sng">
            <a:solidFill>
              <a:srgbClr val="D9D9D9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77" name="Google Shape;177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"/>
          <p:cNvSpPr txBox="1">
            <a:spLocks noGrp="1"/>
          </p:cNvSpPr>
          <p:nvPr>
            <p:ph type="ctrTitle"/>
          </p:nvPr>
        </p:nvSpPr>
        <p:spPr>
          <a:xfrm>
            <a:off x="807554" y="4726020"/>
            <a:ext cx="7425000" cy="1116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n-US"/>
              <a:t>Logjams and Stream Habitats</a:t>
            </a:r>
            <a:endParaRPr/>
          </a:p>
        </p:txBody>
      </p:sp>
      <p:sp>
        <p:nvSpPr>
          <p:cNvPr id="179" name="Google Shape;179;p1"/>
          <p:cNvSpPr txBox="1"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/>
          </a:p>
        </p:txBody>
      </p:sp>
      <p:sp>
        <p:nvSpPr>
          <p:cNvPr id="180" name="Google Shape;180;p1"/>
          <p:cNvSpPr txBox="1"/>
          <p:nvPr/>
        </p:nvSpPr>
        <p:spPr>
          <a:xfrm>
            <a:off x="25" y="5980825"/>
            <a:ext cx="9144000" cy="615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Dr. Adriana E. Martinez, Southern Illinois University Edwardsville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adrmart@siue.edu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0"/>
          <p:cNvSpPr txBox="1">
            <a:spLocks noGrp="1"/>
          </p:cNvSpPr>
          <p:nvPr>
            <p:ph type="title"/>
          </p:nvPr>
        </p:nvSpPr>
        <p:spPr>
          <a:xfrm>
            <a:off x="1056625" y="215100"/>
            <a:ext cx="66861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Calibri"/>
              <a:buNone/>
            </a:pPr>
            <a:r>
              <a:rPr lang="en-US" sz="2820" b="1">
                <a:solidFill>
                  <a:srgbClr val="688BB8"/>
                </a:solidFill>
              </a:rPr>
              <a:t>Association of LWD accumulations with anabranching channels</a:t>
            </a:r>
            <a:endParaRPr sz="3540" b="1">
              <a:solidFill>
                <a:srgbClr val="688BB8"/>
              </a:solidFill>
            </a:endParaRPr>
          </a:p>
        </p:txBody>
      </p:sp>
      <p:pic>
        <p:nvPicPr>
          <p:cNvPr id="318" name="Google Shape;318;p10" descr="AbbeMontgomery2003Fig13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39865" y="1330140"/>
            <a:ext cx="6431796" cy="5147966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10"/>
          <p:cNvSpPr txBox="1">
            <a:spLocks noGrp="1"/>
          </p:cNvSpPr>
          <p:nvPr>
            <p:ph type="sldNum" idx="12"/>
          </p:nvPr>
        </p:nvSpPr>
        <p:spPr>
          <a:xfrm>
            <a:off x="8458670" y="6248401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0"/>
          <p:cNvSpPr txBox="1"/>
          <p:nvPr/>
        </p:nvSpPr>
        <p:spPr>
          <a:xfrm>
            <a:off x="5202911" y="6547442"/>
            <a:ext cx="3162300" cy="30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Abbe and Montgomery 2003</a:t>
            </a:r>
            <a:endParaRPr/>
          </a:p>
        </p:txBody>
      </p:sp>
      <p:sp>
        <p:nvSpPr>
          <p:cNvPr id="321" name="Google Shape;321;p10"/>
          <p:cNvSpPr txBox="1"/>
          <p:nvPr/>
        </p:nvSpPr>
        <p:spPr>
          <a:xfrm>
            <a:off x="1239865" y="6503345"/>
            <a:ext cx="2362200" cy="30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Queets River, WA</a:t>
            </a:r>
            <a:endParaRPr/>
          </a:p>
        </p:txBody>
      </p:sp>
      <p:cxnSp>
        <p:nvCxnSpPr>
          <p:cNvPr id="322" name="Google Shape;322;p10"/>
          <p:cNvCxnSpPr/>
          <p:nvPr/>
        </p:nvCxnSpPr>
        <p:spPr>
          <a:xfrm rot="10800000">
            <a:off x="6477000" y="3429000"/>
            <a:ext cx="762000" cy="7620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stealth" w="lg" len="lg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11" descr="GateCrLWDsm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04495" y="212268"/>
            <a:ext cx="8535010" cy="6401258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11"/>
          <p:cNvSpPr txBox="1">
            <a:spLocks noGrp="1"/>
          </p:cNvSpPr>
          <p:nvPr>
            <p:ph type="sldNum" idx="12"/>
          </p:nvPr>
        </p:nvSpPr>
        <p:spPr>
          <a:xfrm>
            <a:off x="8458670" y="6248401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11"/>
          <p:cNvSpPr txBox="1"/>
          <p:nvPr/>
        </p:nvSpPr>
        <p:spPr>
          <a:xfrm>
            <a:off x="1134291" y="244474"/>
            <a:ext cx="7610959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Bar apex LWD accumulation, </a:t>
            </a:r>
            <a:b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Gate Creek, McKenzie R., after 1996 flood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12" descr="DSCN020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42714" y="612268"/>
            <a:ext cx="8124443" cy="6093332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12"/>
          <p:cNvSpPr txBox="1">
            <a:spLocks noGrp="1"/>
          </p:cNvSpPr>
          <p:nvPr>
            <p:ph type="sldNum" idx="12"/>
          </p:nvPr>
        </p:nvSpPr>
        <p:spPr>
          <a:xfrm>
            <a:off x="8458670" y="6248401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12"/>
          <p:cNvSpPr txBox="1"/>
          <p:nvPr/>
        </p:nvSpPr>
        <p:spPr>
          <a:xfrm>
            <a:off x="3962400" y="152400"/>
            <a:ext cx="506730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Bar apex LWD, McKenzie River, Oregon</a:t>
            </a:r>
            <a:endParaRPr/>
          </a:p>
        </p:txBody>
      </p:sp>
      <p:sp>
        <p:nvSpPr>
          <p:cNvPr id="337" name="Google Shape;337;p12"/>
          <p:cNvSpPr txBox="1"/>
          <p:nvPr/>
        </p:nvSpPr>
        <p:spPr>
          <a:xfrm>
            <a:off x="6184900" y="6270625"/>
            <a:ext cx="922338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FFFF"/>
                </a:solidFill>
                <a:latin typeface="Arial"/>
                <a:ea typeface="Arial"/>
                <a:cs typeface="Arial"/>
                <a:sym typeface="Arial"/>
              </a:rPr>
              <a:t>Flow</a:t>
            </a:r>
            <a:endParaRPr/>
          </a:p>
        </p:txBody>
      </p:sp>
      <p:cxnSp>
        <p:nvCxnSpPr>
          <p:cNvPr id="338" name="Google Shape;338;p12"/>
          <p:cNvCxnSpPr/>
          <p:nvPr/>
        </p:nvCxnSpPr>
        <p:spPr>
          <a:xfrm rot="10800000" flipH="1">
            <a:off x="6799263" y="5772150"/>
            <a:ext cx="576262" cy="536575"/>
          </a:xfrm>
          <a:prstGeom prst="straightConnector1">
            <a:avLst/>
          </a:prstGeom>
          <a:noFill/>
          <a:ln w="25400" cap="flat" cmpd="sng">
            <a:solidFill>
              <a:srgbClr val="00FFFF"/>
            </a:solidFill>
            <a:prstDash val="solid"/>
            <a:round/>
            <a:headEnd type="none" w="med" len="med"/>
            <a:tailEnd type="triangle" w="lg" len="lg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13" descr="DSCN03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12183" y="1043084"/>
            <a:ext cx="7753221" cy="5814916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13"/>
          <p:cNvSpPr txBox="1">
            <a:spLocks noGrp="1"/>
          </p:cNvSpPr>
          <p:nvPr>
            <p:ph type="sldNum" idx="12"/>
          </p:nvPr>
        </p:nvSpPr>
        <p:spPr>
          <a:xfrm>
            <a:off x="8458670" y="6248401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13"/>
          <p:cNvSpPr txBox="1"/>
          <p:nvPr/>
        </p:nvSpPr>
        <p:spPr>
          <a:xfrm>
            <a:off x="278969" y="228600"/>
            <a:ext cx="8636431" cy="70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Dispersed bar apex and top LWD</a:t>
            </a:r>
            <a:b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Naches River, Washington, Columbia Basin</a:t>
            </a:r>
            <a:endParaRPr/>
          </a:p>
        </p:txBody>
      </p:sp>
      <p:cxnSp>
        <p:nvCxnSpPr>
          <p:cNvPr id="346" name="Google Shape;346;p13"/>
          <p:cNvCxnSpPr/>
          <p:nvPr/>
        </p:nvCxnSpPr>
        <p:spPr>
          <a:xfrm>
            <a:off x="6338888" y="4235450"/>
            <a:ext cx="1036637" cy="0"/>
          </a:xfrm>
          <a:prstGeom prst="straightConnector1">
            <a:avLst/>
          </a:prstGeom>
          <a:noFill/>
          <a:ln w="25400" cap="flat" cmpd="sng">
            <a:solidFill>
              <a:srgbClr val="00FFFF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347" name="Google Shape;347;p13"/>
          <p:cNvSpPr txBox="1"/>
          <p:nvPr/>
        </p:nvSpPr>
        <p:spPr>
          <a:xfrm>
            <a:off x="6376988" y="4273550"/>
            <a:ext cx="922337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FFFF"/>
                </a:solidFill>
                <a:latin typeface="Arial"/>
                <a:ea typeface="Arial"/>
                <a:cs typeface="Arial"/>
                <a:sym typeface="Arial"/>
              </a:rPr>
              <a:t>Flow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14" descr="DSCN0322sm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13675" y="243194"/>
            <a:ext cx="8516650" cy="6387488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14"/>
          <p:cNvSpPr txBox="1">
            <a:spLocks noGrp="1"/>
          </p:cNvSpPr>
          <p:nvPr>
            <p:ph type="sldNum" idx="12"/>
          </p:nvPr>
        </p:nvSpPr>
        <p:spPr>
          <a:xfrm>
            <a:off x="8458670" y="6248401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14"/>
          <p:cNvSpPr txBox="1"/>
          <p:nvPr/>
        </p:nvSpPr>
        <p:spPr>
          <a:xfrm>
            <a:off x="2404820" y="414580"/>
            <a:ext cx="54102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Chiwawa River, Washington Cascades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B7B7B7"/>
            </a:gs>
          </a:gsLst>
          <a:lin ang="5400000" scaled="0"/>
        </a:gra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2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B7B7B7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62" name="Google Shape;362;p15"/>
          <p:cNvSpPr/>
          <p:nvPr/>
        </p:nvSpPr>
        <p:spPr>
          <a:xfrm>
            <a:off x="5609370" y="-2"/>
            <a:ext cx="60985" cy="6858002"/>
          </a:xfrm>
          <a:prstGeom prst="rect">
            <a:avLst/>
          </a:prstGeom>
          <a:gradFill>
            <a:gsLst>
              <a:gs pos="0">
                <a:srgbClr val="BBBBBB"/>
              </a:gs>
              <a:gs pos="7000">
                <a:srgbClr val="8A8A8A"/>
              </a:gs>
              <a:gs pos="15928">
                <a:srgbClr val="B5B5B5"/>
              </a:gs>
              <a:gs pos="44260">
                <a:srgbClr val="D5D5D5"/>
              </a:gs>
              <a:gs pos="50447">
                <a:srgbClr val="E6E6E6"/>
              </a:gs>
              <a:gs pos="60158">
                <a:srgbClr val="D5D5D5"/>
              </a:gs>
              <a:gs pos="84000">
                <a:srgbClr val="B5B5B5"/>
              </a:gs>
              <a:gs pos="93000">
                <a:srgbClr val="8A8A8A"/>
              </a:gs>
              <a:gs pos="100000">
                <a:srgbClr val="BBBBB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63" name="Google Shape;363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5" descr="Effects of logging on salmon habitat may take decades to fully emerge |  Salmon-Net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 l="23707" r="19651"/>
          <a:stretch/>
        </p:blipFill>
        <p:spPr>
          <a:xfrm>
            <a:off x="20" y="10"/>
            <a:ext cx="5609348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15"/>
          <p:cNvSpPr txBox="1">
            <a:spLocks noGrp="1"/>
          </p:cNvSpPr>
          <p:nvPr>
            <p:ph type="title"/>
          </p:nvPr>
        </p:nvSpPr>
        <p:spPr>
          <a:xfrm>
            <a:off x="5842915" y="1707406"/>
            <a:ext cx="3100800" cy="24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wentieth Century"/>
              <a:buNone/>
            </a:pPr>
            <a:r>
              <a:rPr lang="en-US" sz="4000" b="1">
                <a:solidFill>
                  <a:srgbClr val="688BB8"/>
                </a:solidFill>
              </a:rPr>
              <a:t>Wood And Channel Morphology</a:t>
            </a:r>
            <a:endParaRPr b="1">
              <a:solidFill>
                <a:srgbClr val="688BB8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6"/>
          <p:cNvSpPr txBox="1">
            <a:spLocks noGrp="1"/>
          </p:cNvSpPr>
          <p:nvPr>
            <p:ph type="title"/>
          </p:nvPr>
        </p:nvSpPr>
        <p:spPr>
          <a:xfrm>
            <a:off x="684862" y="-311380"/>
            <a:ext cx="7773338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b="1">
                <a:solidFill>
                  <a:srgbClr val="688BB8"/>
                </a:solidFill>
              </a:rPr>
              <a:t>River Channel Features</a:t>
            </a:r>
            <a:endParaRPr b="1">
              <a:solidFill>
                <a:srgbClr val="688BB8"/>
              </a:solidFill>
            </a:endParaRPr>
          </a:p>
        </p:txBody>
      </p:sp>
      <p:sp>
        <p:nvSpPr>
          <p:cNvPr id="371" name="Google Shape;371;p16"/>
          <p:cNvSpPr txBox="1">
            <a:spLocks noGrp="1"/>
          </p:cNvSpPr>
          <p:nvPr>
            <p:ph type="body" idx="1"/>
          </p:nvPr>
        </p:nvSpPr>
        <p:spPr>
          <a:xfrm>
            <a:off x="685330" y="2367093"/>
            <a:ext cx="3829520" cy="342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54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endParaRPr/>
          </a:p>
        </p:txBody>
      </p:sp>
      <p:sp>
        <p:nvSpPr>
          <p:cNvPr id="372" name="Google Shape;372;p16"/>
          <p:cNvSpPr txBox="1">
            <a:spLocks noGrp="1"/>
          </p:cNvSpPr>
          <p:nvPr>
            <p:ph type="body" idx="2"/>
          </p:nvPr>
        </p:nvSpPr>
        <p:spPr>
          <a:xfrm>
            <a:off x="4629150" y="2367093"/>
            <a:ext cx="3829050" cy="342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54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endParaRPr/>
          </a:p>
        </p:txBody>
      </p:sp>
      <p:pic>
        <p:nvPicPr>
          <p:cNvPr id="373" name="Google Shape;373;p16" descr="Top Rivers in Montana - Bretz RV &amp; Marine Blo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91" y="1000933"/>
            <a:ext cx="4288334" cy="2858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16" descr="RIVER (noun) definition and synonyms | Macmillan Dictionar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699" y="4154026"/>
            <a:ext cx="4412150" cy="234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15150" y="1146325"/>
            <a:ext cx="4288325" cy="4665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1d17ce4dc7_0_21"/>
          <p:cNvSpPr txBox="1">
            <a:spLocks noGrp="1"/>
          </p:cNvSpPr>
          <p:nvPr>
            <p:ph type="title"/>
          </p:nvPr>
        </p:nvSpPr>
        <p:spPr>
          <a:xfrm>
            <a:off x="644157" y="50343"/>
            <a:ext cx="7773300" cy="1596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688BB8"/>
                </a:solidFill>
              </a:rPr>
              <a:t>Riffles and Pools</a:t>
            </a:r>
            <a:endParaRPr b="1">
              <a:solidFill>
                <a:srgbClr val="688BB8"/>
              </a:solidFill>
            </a:endParaRPr>
          </a:p>
        </p:txBody>
      </p:sp>
      <p:sp>
        <p:nvSpPr>
          <p:cNvPr id="382" name="Google Shape;382;g21d17ce4dc7_0_21"/>
          <p:cNvSpPr txBox="1">
            <a:spLocks noGrp="1"/>
          </p:cNvSpPr>
          <p:nvPr>
            <p:ph type="body" idx="1"/>
          </p:nvPr>
        </p:nvSpPr>
        <p:spPr>
          <a:xfrm>
            <a:off x="685330" y="2367093"/>
            <a:ext cx="3829500" cy="3424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g21d17ce4dc7_0_21"/>
          <p:cNvSpPr txBox="1">
            <a:spLocks noGrp="1"/>
          </p:cNvSpPr>
          <p:nvPr>
            <p:ph type="body" idx="2"/>
          </p:nvPr>
        </p:nvSpPr>
        <p:spPr>
          <a:xfrm>
            <a:off x="4629150" y="2367093"/>
            <a:ext cx="3829200" cy="3424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4" name="Google Shape;384;g21d17ce4dc7_0_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1200" y="1465536"/>
            <a:ext cx="9144000" cy="3126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g21d17ce4dc7_0_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200" y="4817685"/>
            <a:ext cx="9144001" cy="1742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7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>
                <a:solidFill>
                  <a:srgbClr val="688BB8"/>
                </a:solidFill>
              </a:rPr>
              <a:t>Island formation by LW</a:t>
            </a:r>
            <a:endParaRPr b="1">
              <a:solidFill>
                <a:srgbClr val="688BB8"/>
              </a:solidFill>
            </a:endParaRPr>
          </a:p>
        </p:txBody>
      </p:sp>
      <p:pic>
        <p:nvPicPr>
          <p:cNvPr id="391" name="Google Shape;391;p17" descr="AbbeMontF9AB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1008062"/>
            <a:ext cx="6705600" cy="5119688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17"/>
          <p:cNvSpPr txBox="1">
            <a:spLocks noGrp="1"/>
          </p:cNvSpPr>
          <p:nvPr>
            <p:ph type="sldNum" idx="12"/>
          </p:nvPr>
        </p:nvSpPr>
        <p:spPr>
          <a:xfrm>
            <a:off x="8458670" y="6248401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17"/>
          <p:cNvSpPr txBox="1"/>
          <p:nvPr/>
        </p:nvSpPr>
        <p:spPr>
          <a:xfrm>
            <a:off x="7239000" y="1905000"/>
            <a:ext cx="1676400" cy="1323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Initial piece of LW, will become the key piece</a:t>
            </a:r>
            <a:endParaRPr/>
          </a:p>
        </p:txBody>
      </p:sp>
      <p:sp>
        <p:nvSpPr>
          <p:cNvPr id="394" name="Google Shape;394;p17"/>
          <p:cNvSpPr txBox="1"/>
          <p:nvPr/>
        </p:nvSpPr>
        <p:spPr>
          <a:xfrm>
            <a:off x="829159" y="890319"/>
            <a:ext cx="2752241" cy="338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107EC5"/>
                </a:solidFill>
                <a:latin typeface="Arial"/>
                <a:ea typeface="Arial"/>
                <a:cs typeface="Arial"/>
                <a:sym typeface="Arial"/>
              </a:rPr>
              <a:t>Increased shear stress</a:t>
            </a:r>
            <a:endParaRPr/>
          </a:p>
        </p:txBody>
      </p:sp>
      <p:sp>
        <p:nvSpPr>
          <p:cNvPr id="395" name="Google Shape;395;p17"/>
          <p:cNvSpPr txBox="1"/>
          <p:nvPr/>
        </p:nvSpPr>
        <p:spPr>
          <a:xfrm>
            <a:off x="4029559" y="868363"/>
            <a:ext cx="2752241" cy="338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107EC5"/>
                </a:solidFill>
                <a:latin typeface="Arial"/>
                <a:ea typeface="Arial"/>
                <a:cs typeface="Arial"/>
                <a:sym typeface="Arial"/>
              </a:rPr>
              <a:t>Decreased shear stress</a:t>
            </a:r>
            <a:endParaRPr/>
          </a:p>
        </p:txBody>
      </p:sp>
      <p:cxnSp>
        <p:nvCxnSpPr>
          <p:cNvPr id="396" name="Google Shape;396;p17"/>
          <p:cNvCxnSpPr/>
          <p:nvPr/>
        </p:nvCxnSpPr>
        <p:spPr>
          <a:xfrm>
            <a:off x="2971800" y="1371600"/>
            <a:ext cx="152400" cy="762000"/>
          </a:xfrm>
          <a:prstGeom prst="straightConnector1">
            <a:avLst/>
          </a:prstGeom>
          <a:noFill/>
          <a:ln w="28575" cap="flat" cmpd="sng">
            <a:solidFill>
              <a:srgbClr val="107EC5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397" name="Google Shape;397;p17"/>
          <p:cNvCxnSpPr/>
          <p:nvPr/>
        </p:nvCxnSpPr>
        <p:spPr>
          <a:xfrm flipH="1">
            <a:off x="4191000" y="1676400"/>
            <a:ext cx="533400" cy="685800"/>
          </a:xfrm>
          <a:prstGeom prst="straightConnector1">
            <a:avLst/>
          </a:prstGeom>
          <a:noFill/>
          <a:ln w="28575" cap="flat" cmpd="sng">
            <a:solidFill>
              <a:srgbClr val="107EC5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398" name="Google Shape;398;p17"/>
          <p:cNvSpPr txBox="1"/>
          <p:nvPr/>
        </p:nvSpPr>
        <p:spPr>
          <a:xfrm>
            <a:off x="7162800" y="4343400"/>
            <a:ext cx="1676400" cy="1323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Resulting pattern of scour and deposition</a:t>
            </a:r>
            <a:endParaRPr/>
          </a:p>
        </p:txBody>
      </p:sp>
      <p:sp>
        <p:nvSpPr>
          <p:cNvPr id="399" name="Google Shape;399;p17"/>
          <p:cNvSpPr txBox="1"/>
          <p:nvPr/>
        </p:nvSpPr>
        <p:spPr>
          <a:xfrm>
            <a:off x="2585978" y="6204973"/>
            <a:ext cx="4770551" cy="338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107EC5"/>
                </a:solidFill>
                <a:latin typeface="Arial"/>
                <a:ea typeface="Arial"/>
                <a:cs typeface="Arial"/>
                <a:sym typeface="Arial"/>
              </a:rPr>
              <a:t>Key piece has caught additional pieces of LW</a:t>
            </a:r>
            <a:endParaRPr/>
          </a:p>
        </p:txBody>
      </p:sp>
      <p:cxnSp>
        <p:nvCxnSpPr>
          <p:cNvPr id="400" name="Google Shape;400;p17"/>
          <p:cNvCxnSpPr/>
          <p:nvPr/>
        </p:nvCxnSpPr>
        <p:spPr>
          <a:xfrm rot="10800000">
            <a:off x="3276600" y="5410200"/>
            <a:ext cx="381000" cy="838200"/>
          </a:xfrm>
          <a:prstGeom prst="straightConnector1">
            <a:avLst/>
          </a:prstGeom>
          <a:noFill/>
          <a:ln w="28575" cap="flat" cmpd="sng">
            <a:solidFill>
              <a:srgbClr val="107EC5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401" name="Google Shape;401;p17"/>
          <p:cNvSpPr txBox="1"/>
          <p:nvPr/>
        </p:nvSpPr>
        <p:spPr>
          <a:xfrm>
            <a:off x="15025" y="6172200"/>
            <a:ext cx="2819400" cy="51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Abbe and Montgomery 1996, Regulated Rivers 12: 201-221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8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68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88BB8"/>
              </a:buClr>
              <a:buSzPct val="100000"/>
              <a:buFont typeface="Calibri"/>
              <a:buNone/>
            </a:pPr>
            <a:r>
              <a:rPr lang="en-US" sz="3200" b="1">
                <a:solidFill>
                  <a:srgbClr val="688BB8"/>
                </a:solidFill>
              </a:rPr>
              <a:t>Continued development of LW accumulation and bed form</a:t>
            </a:r>
            <a:endParaRPr b="1"/>
          </a:p>
        </p:txBody>
      </p:sp>
      <p:pic>
        <p:nvPicPr>
          <p:cNvPr id="407" name="Google Shape;407;p18" descr="AbbeMontF9C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1143000"/>
            <a:ext cx="6781800" cy="5160963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18"/>
          <p:cNvSpPr txBox="1">
            <a:spLocks noGrp="1"/>
          </p:cNvSpPr>
          <p:nvPr>
            <p:ph type="sldNum" idx="12"/>
          </p:nvPr>
        </p:nvSpPr>
        <p:spPr>
          <a:xfrm>
            <a:off x="8458670" y="6248401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18"/>
          <p:cNvSpPr txBox="1"/>
          <p:nvPr/>
        </p:nvSpPr>
        <p:spPr>
          <a:xfrm>
            <a:off x="7467600" y="2276475"/>
            <a:ext cx="13716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Island begins to emerge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18"/>
          <p:cNvSpPr txBox="1"/>
          <p:nvPr/>
        </p:nvSpPr>
        <p:spPr>
          <a:xfrm>
            <a:off x="7391400" y="4543425"/>
            <a:ext cx="13716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Eventual integration into floodplain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18"/>
          <p:cNvSpPr txBox="1"/>
          <p:nvPr/>
        </p:nvSpPr>
        <p:spPr>
          <a:xfrm>
            <a:off x="457200" y="6324600"/>
            <a:ext cx="2819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Abbe and Montgomery 1996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1d17ce4dc7_0_0"/>
          <p:cNvSpPr txBox="1">
            <a:spLocks noGrp="1"/>
          </p:cNvSpPr>
          <p:nvPr>
            <p:ph type="title"/>
          </p:nvPr>
        </p:nvSpPr>
        <p:spPr>
          <a:xfrm>
            <a:off x="685357" y="-7"/>
            <a:ext cx="7773300" cy="1596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688BB8"/>
                </a:solidFill>
              </a:rPr>
              <a:t>Dr. Adriana E. Martinez</a:t>
            </a:r>
            <a:endParaRPr b="1">
              <a:solidFill>
                <a:srgbClr val="688BB8"/>
              </a:solidFill>
            </a:endParaRPr>
          </a:p>
        </p:txBody>
      </p:sp>
      <p:sp>
        <p:nvSpPr>
          <p:cNvPr id="187" name="Google Shape;187;g21d17ce4dc7_0_0"/>
          <p:cNvSpPr txBox="1">
            <a:spLocks noGrp="1"/>
          </p:cNvSpPr>
          <p:nvPr>
            <p:ph type="body" idx="1"/>
          </p:nvPr>
        </p:nvSpPr>
        <p:spPr>
          <a:xfrm>
            <a:off x="159500" y="1824150"/>
            <a:ext cx="4355400" cy="4405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Associate Professor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Southern Illinois University Edwardsville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Fluvial Geomorphologist</a:t>
            </a:r>
            <a:endParaRPr/>
          </a:p>
        </p:txBody>
      </p:sp>
      <p:sp>
        <p:nvSpPr>
          <p:cNvPr id="188" name="Google Shape;188;g21d17ce4dc7_0_0"/>
          <p:cNvSpPr txBox="1">
            <a:spLocks noGrp="1"/>
          </p:cNvSpPr>
          <p:nvPr>
            <p:ph type="body" idx="2"/>
          </p:nvPr>
        </p:nvSpPr>
        <p:spPr>
          <a:xfrm>
            <a:off x="4629150" y="2367093"/>
            <a:ext cx="3829200" cy="3424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9" name="Google Shape;189;g21d17ce4dc7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2798" y="1295825"/>
            <a:ext cx="3429775" cy="51534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9"/>
          <p:cNvSpPr txBox="1">
            <a:spLocks noGrp="1"/>
          </p:cNvSpPr>
          <p:nvPr>
            <p:ph type="title"/>
          </p:nvPr>
        </p:nvSpPr>
        <p:spPr>
          <a:xfrm>
            <a:off x="5761575" y="2101963"/>
            <a:ext cx="3270300" cy="18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07EC5"/>
              </a:buClr>
              <a:buSzPts val="3200"/>
              <a:buFont typeface="Calibri"/>
              <a:buNone/>
            </a:pPr>
            <a:r>
              <a:rPr lang="en-US" sz="3200" b="1">
                <a:solidFill>
                  <a:srgbClr val="688BB8"/>
                </a:solidFill>
              </a:rPr>
              <a:t>Vegetation succession on wood bar</a:t>
            </a:r>
            <a:endParaRPr b="1">
              <a:solidFill>
                <a:srgbClr val="688BB8"/>
              </a:solidFill>
            </a:endParaRPr>
          </a:p>
        </p:txBody>
      </p:sp>
      <p:pic>
        <p:nvPicPr>
          <p:cNvPr id="417" name="Google Shape;417;p1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69875" y="433388"/>
            <a:ext cx="5334000" cy="6100762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19"/>
          <p:cNvSpPr txBox="1">
            <a:spLocks noGrp="1"/>
          </p:cNvSpPr>
          <p:nvPr>
            <p:ph type="sldNum" idx="12"/>
          </p:nvPr>
        </p:nvSpPr>
        <p:spPr>
          <a:xfrm>
            <a:off x="8458670" y="6248401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9" name="Google Shape;419;p19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512763"/>
            <a:ext cx="5334000" cy="6100762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19"/>
          <p:cNvSpPr txBox="1"/>
          <p:nvPr/>
        </p:nvSpPr>
        <p:spPr>
          <a:xfrm>
            <a:off x="6781800" y="5791200"/>
            <a:ext cx="2362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Fetherston et al 1995, Geomorphology 13: 133-144.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0"/>
          <p:cNvSpPr txBox="1">
            <a:spLocks noGrp="1"/>
          </p:cNvSpPr>
          <p:nvPr>
            <p:ph type="title"/>
          </p:nvPr>
        </p:nvSpPr>
        <p:spPr>
          <a:xfrm>
            <a:off x="5743153" y="264305"/>
            <a:ext cx="2879400" cy="9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b="1">
                <a:solidFill>
                  <a:srgbClr val="688BB8"/>
                </a:solidFill>
              </a:rPr>
              <a:t>Silver Creek, Illinois</a:t>
            </a:r>
            <a:endParaRPr b="1">
              <a:solidFill>
                <a:srgbClr val="688BB8"/>
              </a:solidFill>
            </a:endParaRPr>
          </a:p>
        </p:txBody>
      </p:sp>
      <p:sp>
        <p:nvSpPr>
          <p:cNvPr id="426" name="Google Shape;426;p20"/>
          <p:cNvSpPr txBox="1">
            <a:spLocks noGrp="1"/>
          </p:cNvSpPr>
          <p:nvPr>
            <p:ph type="body" idx="1"/>
          </p:nvPr>
        </p:nvSpPr>
        <p:spPr>
          <a:xfrm>
            <a:off x="685330" y="1346886"/>
            <a:ext cx="7772870" cy="5266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54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endParaRPr/>
          </a:p>
        </p:txBody>
      </p:sp>
      <p:pic>
        <p:nvPicPr>
          <p:cNvPr id="427" name="Google Shape;427;p20" descr="A small pond surrounded by trees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071" y="9305"/>
            <a:ext cx="5105713" cy="3748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20" descr="A picture containing tree, ground, outdoor, rive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28" y="3757757"/>
            <a:ext cx="5486400" cy="3090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20" descr="Diagram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84982" y="1984118"/>
            <a:ext cx="3192651" cy="2590479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20"/>
          <p:cNvSpPr txBox="1"/>
          <p:nvPr/>
        </p:nvSpPr>
        <p:spPr>
          <a:xfrm>
            <a:off x="3758340" y="3338314"/>
            <a:ext cx="19140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Control Reach</a:t>
            </a:r>
            <a:endParaRPr/>
          </a:p>
        </p:txBody>
      </p:sp>
      <p:sp>
        <p:nvSpPr>
          <p:cNvPr id="431" name="Google Shape;431;p20"/>
          <p:cNvSpPr txBox="1"/>
          <p:nvPr/>
        </p:nvSpPr>
        <p:spPr>
          <a:xfrm>
            <a:off x="8728" y="3825676"/>
            <a:ext cx="19140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Logjam Reach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B7B7B7"/>
            </a:gs>
          </a:gsLst>
          <a:lin ang="5400000" scaled="0"/>
        </a:gradFill>
        <a:effectLst/>
      </p:bgPr>
    </p:bg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B7B7B7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437" name="Google Shape;437;p21" descr="Image may contain: sky, cloud, outdoor and nature"/>
          <p:cNvPicPr preferRelativeResize="0"/>
          <p:nvPr/>
        </p:nvPicPr>
        <p:blipFill rotWithShape="1">
          <a:blip r:embed="rId3">
            <a:alphaModFix/>
          </a:blip>
          <a:srcRect t="8305" r="1" b="1"/>
          <a:stretch/>
        </p:blipFill>
        <p:spPr>
          <a:xfrm>
            <a:off x="20" y="10"/>
            <a:ext cx="5609348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21"/>
          <p:cNvSpPr/>
          <p:nvPr/>
        </p:nvSpPr>
        <p:spPr>
          <a:xfrm>
            <a:off x="5609370" y="-2"/>
            <a:ext cx="60985" cy="6858002"/>
          </a:xfrm>
          <a:prstGeom prst="rect">
            <a:avLst/>
          </a:prstGeom>
          <a:gradFill>
            <a:gsLst>
              <a:gs pos="0">
                <a:srgbClr val="BBBBBB"/>
              </a:gs>
              <a:gs pos="7000">
                <a:srgbClr val="8A8A8A"/>
              </a:gs>
              <a:gs pos="15928">
                <a:srgbClr val="B5B5B5"/>
              </a:gs>
              <a:gs pos="44260">
                <a:srgbClr val="D5D5D5"/>
              </a:gs>
              <a:gs pos="50447">
                <a:srgbClr val="E6E6E6"/>
              </a:gs>
              <a:gs pos="60158">
                <a:srgbClr val="D5D5D5"/>
              </a:gs>
              <a:gs pos="84000">
                <a:srgbClr val="B5B5B5"/>
              </a:gs>
              <a:gs pos="93000">
                <a:srgbClr val="8A8A8A"/>
              </a:gs>
              <a:gs pos="100000">
                <a:srgbClr val="BBBBB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39" name="Google Shape;439;p21"/>
          <p:cNvSpPr txBox="1">
            <a:spLocks noGrp="1"/>
          </p:cNvSpPr>
          <p:nvPr>
            <p:ph type="title"/>
          </p:nvPr>
        </p:nvSpPr>
        <p:spPr>
          <a:xfrm>
            <a:off x="6147300" y="640830"/>
            <a:ext cx="2514000" cy="56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b="1">
                <a:solidFill>
                  <a:srgbClr val="688BB8"/>
                </a:solidFill>
              </a:rPr>
              <a:t>Large Wood and Stream Restoration</a:t>
            </a:r>
            <a:endParaRPr b="1">
              <a:solidFill>
                <a:srgbClr val="688BB8"/>
              </a:solidFill>
            </a:endParaRPr>
          </a:p>
        </p:txBody>
      </p:sp>
      <p:sp>
        <p:nvSpPr>
          <p:cNvPr id="440" name="Google Shape;440;p21"/>
          <p:cNvSpPr txBox="1">
            <a:spLocks noGrp="1"/>
          </p:cNvSpPr>
          <p:nvPr>
            <p:ph type="body" idx="1"/>
          </p:nvPr>
        </p:nvSpPr>
        <p:spPr>
          <a:xfrm>
            <a:off x="6147306" y="2367092"/>
            <a:ext cx="2514096" cy="3881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127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1600"/>
          </a:p>
        </p:txBody>
      </p:sp>
      <p:pic>
        <p:nvPicPr>
          <p:cNvPr id="441" name="Google Shape;441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22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10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2800" b="1">
                <a:solidFill>
                  <a:srgbClr val="688BB8"/>
                </a:solidFill>
              </a:rPr>
              <a:t>Wood accumulation on outside of meander bend:</a:t>
            </a:r>
            <a:br>
              <a:rPr lang="en-US" sz="2800" b="1">
                <a:solidFill>
                  <a:srgbClr val="688BB8"/>
                </a:solidFill>
              </a:rPr>
            </a:br>
            <a:r>
              <a:rPr lang="en-US" sz="2800" b="1">
                <a:solidFill>
                  <a:srgbClr val="688BB8"/>
                </a:solidFill>
              </a:rPr>
              <a:t>natural LWD revetment</a:t>
            </a:r>
            <a:endParaRPr>
              <a:solidFill>
                <a:srgbClr val="688BB8"/>
              </a:solidFill>
            </a:endParaRPr>
          </a:p>
        </p:txBody>
      </p:sp>
      <p:pic>
        <p:nvPicPr>
          <p:cNvPr id="447" name="Google Shape;447;p22" descr="AbbeMontgomery2003Fig7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b="45934"/>
          <a:stretch/>
        </p:blipFill>
        <p:spPr>
          <a:xfrm>
            <a:off x="3792342" y="1748703"/>
            <a:ext cx="5239489" cy="3430126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22"/>
          <p:cNvSpPr txBox="1">
            <a:spLocks noGrp="1"/>
          </p:cNvSpPr>
          <p:nvPr>
            <p:ph type="sldNum" idx="12"/>
          </p:nvPr>
        </p:nvSpPr>
        <p:spPr>
          <a:xfrm>
            <a:off x="8458670" y="6248401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22"/>
          <p:cNvSpPr txBox="1"/>
          <p:nvPr/>
        </p:nvSpPr>
        <p:spPr>
          <a:xfrm>
            <a:off x="4614863" y="5286895"/>
            <a:ext cx="4000500" cy="30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Queets River, WA; Abbe and Montgomery 2003</a:t>
            </a:r>
            <a:endParaRPr/>
          </a:p>
        </p:txBody>
      </p:sp>
      <p:sp>
        <p:nvSpPr>
          <p:cNvPr id="450" name="Google Shape;450;p22"/>
          <p:cNvSpPr txBox="1"/>
          <p:nvPr/>
        </p:nvSpPr>
        <p:spPr>
          <a:xfrm>
            <a:off x="113607" y="1554163"/>
            <a:ext cx="35433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688BB8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Larger streams, 3</a:t>
            </a:r>
            <a:r>
              <a:rPr lang="en-US" sz="24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rd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order and greater</a:t>
            </a:r>
            <a:endParaRPr/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rgbClr val="688BB8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LWD accumulations form on tighter bends but not on more open bends.</a:t>
            </a:r>
            <a:endParaRPr/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rgbClr val="688BB8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LWD accumulation actually protects bank from erosion.</a:t>
            </a:r>
            <a:endParaRPr/>
          </a:p>
          <a:p>
            <a:pPr marL="800100" marR="0" lvl="1" indent="-342900" algn="l" rtl="0">
              <a:spcBef>
                <a:spcPts val="480"/>
              </a:spcBef>
              <a:spcAft>
                <a:spcPts val="0"/>
              </a:spcAft>
              <a:buClr>
                <a:srgbClr val="688BB8"/>
              </a:buClr>
              <a:buSzPts val="2400"/>
              <a:buFont typeface="Calibri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revetment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3"/>
          <p:cNvSpPr txBox="1">
            <a:spLocks noGrp="1"/>
          </p:cNvSpPr>
          <p:nvPr>
            <p:ph type="title"/>
          </p:nvPr>
        </p:nvSpPr>
        <p:spPr>
          <a:xfrm>
            <a:off x="5831431" y="229983"/>
            <a:ext cx="32004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1">
                <a:solidFill>
                  <a:srgbClr val="688BB8"/>
                </a:solidFill>
              </a:rPr>
              <a:t>Constructed</a:t>
            </a:r>
            <a:br>
              <a:rPr lang="en-US" sz="3600" b="1">
                <a:solidFill>
                  <a:srgbClr val="688BB8"/>
                </a:solidFill>
              </a:rPr>
            </a:br>
            <a:r>
              <a:rPr lang="en-US" sz="3600" b="1">
                <a:solidFill>
                  <a:srgbClr val="688BB8"/>
                </a:solidFill>
              </a:rPr>
              <a:t>LWD Revetment</a:t>
            </a:r>
            <a:endParaRPr b="1">
              <a:solidFill>
                <a:srgbClr val="688BB8"/>
              </a:solidFill>
            </a:endParaRPr>
          </a:p>
        </p:txBody>
      </p:sp>
      <p:pic>
        <p:nvPicPr>
          <p:cNvPr id="456" name="Google Shape;456;p23" descr="AbbeMontgomery2003Fig9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99269" y="436033"/>
            <a:ext cx="5233987" cy="5722938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23"/>
          <p:cNvSpPr txBox="1">
            <a:spLocks noGrp="1"/>
          </p:cNvSpPr>
          <p:nvPr>
            <p:ph type="sldNum" idx="12"/>
          </p:nvPr>
        </p:nvSpPr>
        <p:spPr>
          <a:xfrm>
            <a:off x="8458670" y="6248401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23"/>
          <p:cNvSpPr txBox="1"/>
          <p:nvPr/>
        </p:nvSpPr>
        <p:spPr>
          <a:xfrm>
            <a:off x="1116013" y="6248400"/>
            <a:ext cx="4000500" cy="30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Queets River, WA; Abbe and Montgomery 2003</a:t>
            </a:r>
            <a:endParaRPr/>
          </a:p>
        </p:txBody>
      </p:sp>
      <p:pic>
        <p:nvPicPr>
          <p:cNvPr id="459" name="Google Shape;459;p23" descr="Image may contain: sky, cloud, outdoor and natu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87795" y="2058784"/>
            <a:ext cx="3142211" cy="4189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0964c9a9e1_0_0"/>
          <p:cNvSpPr txBox="1">
            <a:spLocks noGrp="1"/>
          </p:cNvSpPr>
          <p:nvPr>
            <p:ph type="title"/>
          </p:nvPr>
        </p:nvSpPr>
        <p:spPr>
          <a:xfrm>
            <a:off x="685332" y="135925"/>
            <a:ext cx="7773300" cy="976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g20964c9a9e1_0_0"/>
          <p:cNvSpPr txBox="1">
            <a:spLocks noGrp="1"/>
          </p:cNvSpPr>
          <p:nvPr>
            <p:ph type="body" idx="1"/>
          </p:nvPr>
        </p:nvSpPr>
        <p:spPr>
          <a:xfrm>
            <a:off x="685330" y="1346886"/>
            <a:ext cx="7773000" cy="526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7" name="Google Shape;467;g20964c9a9e1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615" y="0"/>
            <a:ext cx="8350772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21d17ce4dc7_1_0"/>
          <p:cNvSpPr txBox="1">
            <a:spLocks noGrp="1"/>
          </p:cNvSpPr>
          <p:nvPr>
            <p:ph type="title"/>
          </p:nvPr>
        </p:nvSpPr>
        <p:spPr>
          <a:xfrm>
            <a:off x="685332" y="135925"/>
            <a:ext cx="7773300" cy="976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688BB8"/>
                </a:solidFill>
              </a:rPr>
              <a:t>Main Takeaways</a:t>
            </a:r>
            <a:endParaRPr b="1">
              <a:solidFill>
                <a:srgbClr val="688BB8"/>
              </a:solidFill>
            </a:endParaRPr>
          </a:p>
        </p:txBody>
      </p:sp>
      <p:sp>
        <p:nvSpPr>
          <p:cNvPr id="474" name="Google Shape;474;g21d17ce4dc7_1_0"/>
          <p:cNvSpPr txBox="1">
            <a:spLocks noGrp="1"/>
          </p:cNvSpPr>
          <p:nvPr>
            <p:ph type="body" idx="1"/>
          </p:nvPr>
        </p:nvSpPr>
        <p:spPr>
          <a:xfrm>
            <a:off x="685330" y="1346886"/>
            <a:ext cx="7773000" cy="526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Riparian zones are a major contributor to logs in streams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Logjams occur naturally and are important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Logjams influence channel morphology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Logjams have been used for stream restoration to create heterogeneous habitat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21d17ce4dc7_0_8"/>
          <p:cNvSpPr txBox="1">
            <a:spLocks noGrp="1"/>
          </p:cNvSpPr>
          <p:nvPr>
            <p:ph type="title"/>
          </p:nvPr>
        </p:nvSpPr>
        <p:spPr>
          <a:xfrm>
            <a:off x="685332" y="135925"/>
            <a:ext cx="7773300" cy="976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g21d17ce4dc7_0_8"/>
          <p:cNvSpPr txBox="1">
            <a:spLocks noGrp="1"/>
          </p:cNvSpPr>
          <p:nvPr>
            <p:ph type="body" idx="1"/>
          </p:nvPr>
        </p:nvSpPr>
        <p:spPr>
          <a:xfrm>
            <a:off x="685330" y="1346886"/>
            <a:ext cx="7773000" cy="526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21d17ce4dc7_0_14"/>
          <p:cNvSpPr txBox="1">
            <a:spLocks noGrp="1"/>
          </p:cNvSpPr>
          <p:nvPr>
            <p:ph type="title"/>
          </p:nvPr>
        </p:nvSpPr>
        <p:spPr>
          <a:xfrm>
            <a:off x="76200" y="228600"/>
            <a:ext cx="8915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88BB8"/>
              </a:buClr>
              <a:buSzPts val="3200"/>
              <a:buFont typeface="Calibri"/>
              <a:buNone/>
            </a:pPr>
            <a:r>
              <a:rPr lang="en-US" sz="3200" b="1">
                <a:solidFill>
                  <a:srgbClr val="688BB8"/>
                </a:solidFill>
              </a:rPr>
              <a:t>Ecological definitions of riparian zone</a:t>
            </a:r>
            <a:r>
              <a:rPr lang="en-US" sz="3200">
                <a:solidFill>
                  <a:srgbClr val="688BB8"/>
                </a:solidFill>
              </a:rPr>
              <a:t> </a:t>
            </a:r>
            <a:endParaRPr/>
          </a:p>
        </p:txBody>
      </p:sp>
      <p:sp>
        <p:nvSpPr>
          <p:cNvPr id="487" name="Google Shape;487;g21d17ce4dc7_0_14"/>
          <p:cNvSpPr txBox="1">
            <a:spLocks noGrp="1"/>
          </p:cNvSpPr>
          <p:nvPr>
            <p:ph type="body" idx="1"/>
          </p:nvPr>
        </p:nvSpPr>
        <p:spPr>
          <a:xfrm>
            <a:off x="174567" y="1066800"/>
            <a:ext cx="8817000" cy="55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88BB8"/>
              </a:buClr>
              <a:buSzPts val="2800"/>
              <a:buChar char="•"/>
            </a:pPr>
            <a:r>
              <a:rPr lang="en-US" sz="2800"/>
              <a:t>RZ is the larger of the following: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688BB8"/>
              </a:buClr>
              <a:buSzPts val="2400"/>
              <a:buFont typeface="Calibri"/>
              <a:buChar char="•"/>
            </a:pPr>
            <a:r>
              <a:rPr lang="en-US" sz="2400"/>
              <a:t>Zone extending horizontally on either side of the channel equal in width to the height of dominant tree species (at maturity) 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688BB8"/>
              </a:buClr>
              <a:buSzPts val="2400"/>
              <a:buFont typeface="Calibri"/>
              <a:buChar char="•"/>
            </a:pPr>
            <a:r>
              <a:rPr lang="en-US" sz="2400"/>
              <a:t>Zone extending to outer limit of regular flooding (10 yr flood or larger?)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688BB8"/>
              </a:buClr>
              <a:buSzPts val="2400"/>
              <a:buFont typeface="Calibri"/>
              <a:buChar char="•"/>
            </a:pPr>
            <a:r>
              <a:rPr lang="en-US" sz="2400"/>
              <a:t>The lateral extent of hyporheic exchange </a:t>
            </a:r>
            <a:endParaRPr sz="2400" u="sng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88BB8"/>
              </a:buClr>
              <a:buSzPts val="2800"/>
              <a:buChar char="•"/>
            </a:pPr>
            <a:r>
              <a:rPr lang="en-US" sz="2800"/>
              <a:t>Riparian buffer zone:  a protected zone defined by a specific width from the channel, for management purposes (i.e. forestry rules, land development permits, etc.)  </a:t>
            </a:r>
            <a:endParaRPr/>
          </a:p>
        </p:txBody>
      </p:sp>
      <p:sp>
        <p:nvSpPr>
          <p:cNvPr id="488" name="Google Shape;488;g21d17ce4dc7_0_14"/>
          <p:cNvSpPr txBox="1">
            <a:spLocks noGrp="1"/>
          </p:cNvSpPr>
          <p:nvPr>
            <p:ph type="sldNum" idx="12"/>
          </p:nvPr>
        </p:nvSpPr>
        <p:spPr>
          <a:xfrm>
            <a:off x="8458670" y="6248401"/>
            <a:ext cx="57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28</a:t>
            </a:fld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"/>
          <p:cNvSpPr txBox="1">
            <a:spLocks noGrp="1"/>
          </p:cNvSpPr>
          <p:nvPr>
            <p:ph type="title"/>
          </p:nvPr>
        </p:nvSpPr>
        <p:spPr>
          <a:xfrm>
            <a:off x="76200" y="76200"/>
            <a:ext cx="8915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88BB8"/>
              </a:buClr>
              <a:buSzPts val="3200"/>
              <a:buFont typeface="Calibri"/>
              <a:buNone/>
            </a:pPr>
            <a:r>
              <a:rPr lang="en-US" sz="3200" b="1">
                <a:solidFill>
                  <a:srgbClr val="688BB8"/>
                </a:solidFill>
              </a:rPr>
              <a:t>Riparian zone: Source of Wood </a:t>
            </a:r>
            <a:endParaRPr b="1"/>
          </a:p>
        </p:txBody>
      </p:sp>
      <p:sp>
        <p:nvSpPr>
          <p:cNvPr id="195" name="Google Shape;195;p2"/>
          <p:cNvSpPr txBox="1">
            <a:spLocks noGrp="1"/>
          </p:cNvSpPr>
          <p:nvPr>
            <p:ph type="body" idx="1"/>
          </p:nvPr>
        </p:nvSpPr>
        <p:spPr>
          <a:xfrm>
            <a:off x="198400" y="1126375"/>
            <a:ext cx="8717100" cy="55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88BB8"/>
              </a:buClr>
              <a:buSzPts val="2400"/>
              <a:buChar char="•"/>
            </a:pPr>
            <a:r>
              <a:rPr lang="en-US" sz="2400"/>
              <a:t>Riparian zone:  channel (including side channels, off-channel pools, etc.),  plus terrestrial area on either side of river channel 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688BB8"/>
              </a:buClr>
              <a:buSzPts val="2000"/>
              <a:buFont typeface="Calibri"/>
              <a:buChar char="•"/>
            </a:pPr>
            <a:r>
              <a:rPr lang="en-US" sz="2000"/>
              <a:t>Wide enough to include all of terrestrial area where direct interaction between terrestrial and aquatic ecosystems occurs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88BB8"/>
              </a:buClr>
              <a:buSzPts val="2400"/>
              <a:buChar char="•"/>
            </a:pPr>
            <a:r>
              <a:rPr lang="en-US" sz="2400"/>
              <a:t>Terrestrial-aquatic interactions:  transfer of material from terrestrial to aquatic or vice versa. 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688BB8"/>
              </a:buClr>
              <a:buSzPts val="2100"/>
              <a:buChar char="•"/>
            </a:pPr>
            <a:r>
              <a:rPr lang="en-US" sz="2100"/>
              <a:t>Terrestrial vegetation that falls into stream, sediment inputs to stream from adjacent geomorphic surfaces; 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688BB8"/>
              </a:buClr>
              <a:buSzPts val="2000"/>
              <a:buFont typeface="Calibri"/>
              <a:buChar char="•"/>
            </a:pPr>
            <a:r>
              <a:rPr lang="en-US" sz="2000"/>
              <a:t>Surface water exchanges, particularly overbank floods 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688BB8"/>
              </a:buClr>
              <a:buSzPts val="2000"/>
              <a:buFont typeface="Calibri"/>
              <a:buChar char="•"/>
            </a:pPr>
            <a:r>
              <a:rPr lang="en-US" sz="2000"/>
              <a:t>Subsurface water exchanges</a:t>
            </a:r>
            <a:endParaRPr sz="200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88BB8"/>
              </a:buClr>
              <a:buSzPts val="2400"/>
              <a:buChar char="•"/>
            </a:pPr>
            <a:r>
              <a:rPr lang="en-US" sz="2400"/>
              <a:t>Importance of transfer of material:  food supply for aquatic ecosystem</a:t>
            </a:r>
            <a:endParaRPr/>
          </a:p>
        </p:txBody>
      </p:sp>
      <p:sp>
        <p:nvSpPr>
          <p:cNvPr id="196" name="Google Shape;196;p2"/>
          <p:cNvSpPr txBox="1">
            <a:spLocks noGrp="1"/>
          </p:cNvSpPr>
          <p:nvPr>
            <p:ph type="sldNum" idx="12"/>
          </p:nvPr>
        </p:nvSpPr>
        <p:spPr>
          <a:xfrm>
            <a:off x="8458670" y="6248401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"/>
          <p:cNvSpPr txBox="1">
            <a:spLocks noGrp="1"/>
          </p:cNvSpPr>
          <p:nvPr>
            <p:ph type="sldNum" idx="12"/>
          </p:nvPr>
        </p:nvSpPr>
        <p:spPr>
          <a:xfrm>
            <a:off x="8458670" y="6248401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2" name="Google Shape;202;p4"/>
          <p:cNvCxnSpPr/>
          <p:nvPr/>
        </p:nvCxnSpPr>
        <p:spPr>
          <a:xfrm>
            <a:off x="458788" y="5757863"/>
            <a:ext cx="16129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3" name="Google Shape;203;p4"/>
          <p:cNvSpPr/>
          <p:nvPr/>
        </p:nvSpPr>
        <p:spPr>
          <a:xfrm>
            <a:off x="2062163" y="5765800"/>
            <a:ext cx="506412" cy="374650"/>
          </a:xfrm>
          <a:custGeom>
            <a:avLst/>
            <a:gdLst/>
            <a:ahLst/>
            <a:cxnLst/>
            <a:rect l="l" t="t" r="r" b="b"/>
            <a:pathLst>
              <a:path w="319" h="236" extrusionOk="0">
                <a:moveTo>
                  <a:pt x="0" y="0"/>
                </a:moveTo>
                <a:cubicBezTo>
                  <a:pt x="12" y="36"/>
                  <a:pt x="33" y="37"/>
                  <a:pt x="69" y="49"/>
                </a:cubicBezTo>
                <a:cubicBezTo>
                  <a:pt x="85" y="54"/>
                  <a:pt x="111" y="77"/>
                  <a:pt x="111" y="77"/>
                </a:cubicBezTo>
                <a:cubicBezTo>
                  <a:pt x="126" y="99"/>
                  <a:pt x="155" y="130"/>
                  <a:pt x="180" y="139"/>
                </a:cubicBezTo>
                <a:cubicBezTo>
                  <a:pt x="206" y="178"/>
                  <a:pt x="179" y="147"/>
                  <a:pt x="215" y="167"/>
                </a:cubicBezTo>
                <a:cubicBezTo>
                  <a:pt x="230" y="175"/>
                  <a:pt x="257" y="195"/>
                  <a:pt x="257" y="195"/>
                </a:cubicBezTo>
                <a:cubicBezTo>
                  <a:pt x="268" y="211"/>
                  <a:pt x="299" y="236"/>
                  <a:pt x="319" y="236"/>
                </a:cubicBezTo>
              </a:path>
            </a:pathLst>
          </a:cu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cxnSp>
        <p:nvCxnSpPr>
          <p:cNvPr id="204" name="Google Shape;204;p4"/>
          <p:cNvCxnSpPr/>
          <p:nvPr/>
        </p:nvCxnSpPr>
        <p:spPr>
          <a:xfrm>
            <a:off x="2571750" y="6142038"/>
            <a:ext cx="2151063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5" name="Google Shape;205;p4"/>
          <p:cNvSpPr/>
          <p:nvPr/>
        </p:nvSpPr>
        <p:spPr>
          <a:xfrm>
            <a:off x="4727575" y="4619625"/>
            <a:ext cx="3956050" cy="1862138"/>
          </a:xfrm>
          <a:custGeom>
            <a:avLst/>
            <a:gdLst/>
            <a:ahLst/>
            <a:cxnLst/>
            <a:rect l="l" t="t" r="r" b="b"/>
            <a:pathLst>
              <a:path w="2492" h="1173" extrusionOk="0">
                <a:moveTo>
                  <a:pt x="0" y="965"/>
                </a:moveTo>
                <a:cubicBezTo>
                  <a:pt x="14" y="970"/>
                  <a:pt x="34" y="967"/>
                  <a:pt x="42" y="979"/>
                </a:cubicBezTo>
                <a:cubicBezTo>
                  <a:pt x="60" y="1006"/>
                  <a:pt x="48" y="997"/>
                  <a:pt x="77" y="1007"/>
                </a:cubicBezTo>
                <a:cubicBezTo>
                  <a:pt x="90" y="1016"/>
                  <a:pt x="107" y="1017"/>
                  <a:pt x="118" y="1028"/>
                </a:cubicBezTo>
                <a:cubicBezTo>
                  <a:pt x="123" y="1033"/>
                  <a:pt x="121" y="1043"/>
                  <a:pt x="125" y="1048"/>
                </a:cubicBezTo>
                <a:cubicBezTo>
                  <a:pt x="130" y="1054"/>
                  <a:pt x="139" y="1057"/>
                  <a:pt x="146" y="1062"/>
                </a:cubicBezTo>
                <a:cubicBezTo>
                  <a:pt x="150" y="1068"/>
                  <a:pt x="192" y="1116"/>
                  <a:pt x="195" y="1118"/>
                </a:cubicBezTo>
                <a:cubicBezTo>
                  <a:pt x="196" y="1119"/>
                  <a:pt x="246" y="1135"/>
                  <a:pt x="257" y="1139"/>
                </a:cubicBezTo>
                <a:cubicBezTo>
                  <a:pt x="280" y="1147"/>
                  <a:pt x="297" y="1165"/>
                  <a:pt x="320" y="1173"/>
                </a:cubicBezTo>
                <a:cubicBezTo>
                  <a:pt x="456" y="1171"/>
                  <a:pt x="593" y="1173"/>
                  <a:pt x="729" y="1166"/>
                </a:cubicBezTo>
                <a:cubicBezTo>
                  <a:pt x="751" y="1165"/>
                  <a:pt x="764" y="1111"/>
                  <a:pt x="764" y="1111"/>
                </a:cubicBezTo>
                <a:cubicBezTo>
                  <a:pt x="781" y="825"/>
                  <a:pt x="759" y="972"/>
                  <a:pt x="1249" y="965"/>
                </a:cubicBezTo>
                <a:cubicBezTo>
                  <a:pt x="1335" y="948"/>
                  <a:pt x="1295" y="954"/>
                  <a:pt x="1367" y="944"/>
                </a:cubicBezTo>
                <a:cubicBezTo>
                  <a:pt x="1394" y="935"/>
                  <a:pt x="1407" y="927"/>
                  <a:pt x="1423" y="903"/>
                </a:cubicBezTo>
                <a:cubicBezTo>
                  <a:pt x="1429" y="884"/>
                  <a:pt x="1426" y="876"/>
                  <a:pt x="1451" y="875"/>
                </a:cubicBezTo>
                <a:cubicBezTo>
                  <a:pt x="1629" y="871"/>
                  <a:pt x="1807" y="870"/>
                  <a:pt x="1985" y="868"/>
                </a:cubicBezTo>
                <a:cubicBezTo>
                  <a:pt x="2036" y="860"/>
                  <a:pt x="2087" y="854"/>
                  <a:pt x="2138" y="847"/>
                </a:cubicBezTo>
                <a:cubicBezTo>
                  <a:pt x="2164" y="838"/>
                  <a:pt x="2177" y="820"/>
                  <a:pt x="2200" y="805"/>
                </a:cubicBezTo>
                <a:cubicBezTo>
                  <a:pt x="2239" y="750"/>
                  <a:pt x="2199" y="814"/>
                  <a:pt x="2221" y="674"/>
                </a:cubicBezTo>
                <a:cubicBezTo>
                  <a:pt x="2224" y="653"/>
                  <a:pt x="2243" y="650"/>
                  <a:pt x="2256" y="639"/>
                </a:cubicBezTo>
                <a:cubicBezTo>
                  <a:pt x="2271" y="626"/>
                  <a:pt x="2297" y="597"/>
                  <a:pt x="2297" y="597"/>
                </a:cubicBezTo>
                <a:cubicBezTo>
                  <a:pt x="2307" y="567"/>
                  <a:pt x="2316" y="537"/>
                  <a:pt x="2325" y="507"/>
                </a:cubicBezTo>
                <a:cubicBezTo>
                  <a:pt x="2329" y="493"/>
                  <a:pt x="2334" y="479"/>
                  <a:pt x="2339" y="465"/>
                </a:cubicBezTo>
                <a:cubicBezTo>
                  <a:pt x="2341" y="458"/>
                  <a:pt x="2346" y="445"/>
                  <a:pt x="2346" y="445"/>
                </a:cubicBezTo>
                <a:cubicBezTo>
                  <a:pt x="2352" y="386"/>
                  <a:pt x="2352" y="328"/>
                  <a:pt x="2395" y="285"/>
                </a:cubicBezTo>
                <a:cubicBezTo>
                  <a:pt x="2407" y="245"/>
                  <a:pt x="2444" y="219"/>
                  <a:pt x="2457" y="181"/>
                </a:cubicBezTo>
                <a:cubicBezTo>
                  <a:pt x="2462" y="167"/>
                  <a:pt x="2466" y="153"/>
                  <a:pt x="2471" y="139"/>
                </a:cubicBezTo>
                <a:cubicBezTo>
                  <a:pt x="2473" y="132"/>
                  <a:pt x="2478" y="118"/>
                  <a:pt x="2478" y="118"/>
                </a:cubicBezTo>
                <a:cubicBezTo>
                  <a:pt x="2485" y="9"/>
                  <a:pt x="2469" y="45"/>
                  <a:pt x="2492" y="0"/>
                </a:cubicBezTo>
              </a:path>
            </a:pathLst>
          </a:cu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06" name="Google Shape;206;p4"/>
          <p:cNvSpPr/>
          <p:nvPr/>
        </p:nvSpPr>
        <p:spPr>
          <a:xfrm>
            <a:off x="4914900" y="6218238"/>
            <a:ext cx="1044575" cy="77787"/>
          </a:xfrm>
          <a:custGeom>
            <a:avLst/>
            <a:gdLst/>
            <a:ahLst/>
            <a:cxnLst/>
            <a:rect l="l" t="t" r="r" b="b"/>
            <a:pathLst>
              <a:path w="562" h="49" extrusionOk="0">
                <a:moveTo>
                  <a:pt x="0" y="45"/>
                </a:moveTo>
                <a:cubicBezTo>
                  <a:pt x="21" y="43"/>
                  <a:pt x="43" y="45"/>
                  <a:pt x="63" y="38"/>
                </a:cubicBezTo>
                <a:cubicBezTo>
                  <a:pt x="70" y="35"/>
                  <a:pt x="68" y="18"/>
                  <a:pt x="76" y="18"/>
                </a:cubicBezTo>
                <a:cubicBezTo>
                  <a:pt x="83" y="18"/>
                  <a:pt x="78" y="33"/>
                  <a:pt x="83" y="38"/>
                </a:cubicBezTo>
                <a:cubicBezTo>
                  <a:pt x="88" y="43"/>
                  <a:pt x="97" y="43"/>
                  <a:pt x="104" y="45"/>
                </a:cubicBezTo>
                <a:cubicBezTo>
                  <a:pt x="167" y="37"/>
                  <a:pt x="237" y="17"/>
                  <a:pt x="298" y="38"/>
                </a:cubicBezTo>
                <a:cubicBezTo>
                  <a:pt x="331" y="36"/>
                  <a:pt x="365" y="41"/>
                  <a:pt x="396" y="31"/>
                </a:cubicBezTo>
                <a:cubicBezTo>
                  <a:pt x="405" y="28"/>
                  <a:pt x="395" y="8"/>
                  <a:pt x="403" y="4"/>
                </a:cubicBezTo>
                <a:cubicBezTo>
                  <a:pt x="410" y="0"/>
                  <a:pt x="415" y="16"/>
                  <a:pt x="423" y="18"/>
                </a:cubicBezTo>
                <a:cubicBezTo>
                  <a:pt x="441" y="23"/>
                  <a:pt x="460" y="22"/>
                  <a:pt x="479" y="24"/>
                </a:cubicBezTo>
                <a:cubicBezTo>
                  <a:pt x="517" y="49"/>
                  <a:pt x="523" y="24"/>
                  <a:pt x="562" y="24"/>
                </a:cubicBezTo>
              </a:path>
            </a:pathLst>
          </a:cu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grpSp>
        <p:nvGrpSpPr>
          <p:cNvPr id="207" name="Google Shape;207;p4"/>
          <p:cNvGrpSpPr/>
          <p:nvPr/>
        </p:nvGrpSpPr>
        <p:grpSpPr>
          <a:xfrm>
            <a:off x="577850" y="549275"/>
            <a:ext cx="8224838" cy="1862138"/>
            <a:chOff x="267" y="1443"/>
            <a:chExt cx="5181" cy="1173"/>
          </a:xfrm>
        </p:grpSpPr>
        <p:cxnSp>
          <p:nvCxnSpPr>
            <p:cNvPr id="208" name="Google Shape;208;p4"/>
            <p:cNvCxnSpPr/>
            <p:nvPr/>
          </p:nvCxnSpPr>
          <p:spPr>
            <a:xfrm>
              <a:off x="267" y="2160"/>
              <a:ext cx="1016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09" name="Google Shape;209;p4"/>
            <p:cNvSpPr/>
            <p:nvPr/>
          </p:nvSpPr>
          <p:spPr>
            <a:xfrm>
              <a:off x="1277" y="2165"/>
              <a:ext cx="319" cy="236"/>
            </a:xfrm>
            <a:custGeom>
              <a:avLst/>
              <a:gdLst/>
              <a:ahLst/>
              <a:cxnLst/>
              <a:rect l="l" t="t" r="r" b="b"/>
              <a:pathLst>
                <a:path w="319" h="236" extrusionOk="0">
                  <a:moveTo>
                    <a:pt x="0" y="0"/>
                  </a:moveTo>
                  <a:cubicBezTo>
                    <a:pt x="12" y="36"/>
                    <a:pt x="33" y="37"/>
                    <a:pt x="69" y="49"/>
                  </a:cubicBezTo>
                  <a:cubicBezTo>
                    <a:pt x="85" y="54"/>
                    <a:pt x="111" y="77"/>
                    <a:pt x="111" y="77"/>
                  </a:cubicBezTo>
                  <a:cubicBezTo>
                    <a:pt x="126" y="99"/>
                    <a:pt x="155" y="130"/>
                    <a:pt x="180" y="139"/>
                  </a:cubicBezTo>
                  <a:cubicBezTo>
                    <a:pt x="206" y="178"/>
                    <a:pt x="179" y="147"/>
                    <a:pt x="215" y="167"/>
                  </a:cubicBezTo>
                  <a:cubicBezTo>
                    <a:pt x="230" y="175"/>
                    <a:pt x="257" y="195"/>
                    <a:pt x="257" y="195"/>
                  </a:cubicBezTo>
                  <a:cubicBezTo>
                    <a:pt x="268" y="211"/>
                    <a:pt x="299" y="236"/>
                    <a:pt x="319" y="236"/>
                  </a:cubicBezTo>
                </a:path>
              </a:pathLst>
            </a:cu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cxnSp>
          <p:nvCxnSpPr>
            <p:cNvPr id="210" name="Google Shape;210;p4"/>
            <p:cNvCxnSpPr/>
            <p:nvPr/>
          </p:nvCxnSpPr>
          <p:spPr>
            <a:xfrm>
              <a:off x="1598" y="2402"/>
              <a:ext cx="1355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11" name="Google Shape;211;p4"/>
            <p:cNvSpPr/>
            <p:nvPr/>
          </p:nvSpPr>
          <p:spPr>
            <a:xfrm>
              <a:off x="2956" y="1443"/>
              <a:ext cx="2492" cy="1173"/>
            </a:xfrm>
            <a:custGeom>
              <a:avLst/>
              <a:gdLst/>
              <a:ahLst/>
              <a:cxnLst/>
              <a:rect l="l" t="t" r="r" b="b"/>
              <a:pathLst>
                <a:path w="2492" h="1173" extrusionOk="0">
                  <a:moveTo>
                    <a:pt x="0" y="965"/>
                  </a:moveTo>
                  <a:cubicBezTo>
                    <a:pt x="14" y="970"/>
                    <a:pt x="34" y="967"/>
                    <a:pt x="42" y="979"/>
                  </a:cubicBezTo>
                  <a:cubicBezTo>
                    <a:pt x="60" y="1006"/>
                    <a:pt x="48" y="997"/>
                    <a:pt x="77" y="1007"/>
                  </a:cubicBezTo>
                  <a:cubicBezTo>
                    <a:pt x="90" y="1016"/>
                    <a:pt x="107" y="1017"/>
                    <a:pt x="118" y="1028"/>
                  </a:cubicBezTo>
                  <a:cubicBezTo>
                    <a:pt x="123" y="1033"/>
                    <a:pt x="121" y="1043"/>
                    <a:pt x="125" y="1048"/>
                  </a:cubicBezTo>
                  <a:cubicBezTo>
                    <a:pt x="130" y="1054"/>
                    <a:pt x="139" y="1057"/>
                    <a:pt x="146" y="1062"/>
                  </a:cubicBezTo>
                  <a:cubicBezTo>
                    <a:pt x="150" y="1068"/>
                    <a:pt x="192" y="1116"/>
                    <a:pt x="195" y="1118"/>
                  </a:cubicBezTo>
                  <a:cubicBezTo>
                    <a:pt x="196" y="1119"/>
                    <a:pt x="246" y="1135"/>
                    <a:pt x="257" y="1139"/>
                  </a:cubicBezTo>
                  <a:cubicBezTo>
                    <a:pt x="280" y="1147"/>
                    <a:pt x="297" y="1165"/>
                    <a:pt x="320" y="1173"/>
                  </a:cubicBezTo>
                  <a:cubicBezTo>
                    <a:pt x="456" y="1171"/>
                    <a:pt x="593" y="1173"/>
                    <a:pt x="729" y="1166"/>
                  </a:cubicBezTo>
                  <a:cubicBezTo>
                    <a:pt x="751" y="1165"/>
                    <a:pt x="764" y="1111"/>
                    <a:pt x="764" y="1111"/>
                  </a:cubicBezTo>
                  <a:cubicBezTo>
                    <a:pt x="781" y="825"/>
                    <a:pt x="759" y="972"/>
                    <a:pt x="1249" y="965"/>
                  </a:cubicBezTo>
                  <a:cubicBezTo>
                    <a:pt x="1335" y="948"/>
                    <a:pt x="1295" y="954"/>
                    <a:pt x="1367" y="944"/>
                  </a:cubicBezTo>
                  <a:cubicBezTo>
                    <a:pt x="1394" y="935"/>
                    <a:pt x="1407" y="927"/>
                    <a:pt x="1423" y="903"/>
                  </a:cubicBezTo>
                  <a:cubicBezTo>
                    <a:pt x="1429" y="884"/>
                    <a:pt x="1426" y="876"/>
                    <a:pt x="1451" y="875"/>
                  </a:cubicBezTo>
                  <a:cubicBezTo>
                    <a:pt x="1629" y="871"/>
                    <a:pt x="1807" y="870"/>
                    <a:pt x="1985" y="868"/>
                  </a:cubicBezTo>
                  <a:cubicBezTo>
                    <a:pt x="2036" y="860"/>
                    <a:pt x="2087" y="854"/>
                    <a:pt x="2138" y="847"/>
                  </a:cubicBezTo>
                  <a:cubicBezTo>
                    <a:pt x="2164" y="838"/>
                    <a:pt x="2177" y="820"/>
                    <a:pt x="2200" y="805"/>
                  </a:cubicBezTo>
                  <a:cubicBezTo>
                    <a:pt x="2239" y="750"/>
                    <a:pt x="2199" y="814"/>
                    <a:pt x="2221" y="674"/>
                  </a:cubicBezTo>
                  <a:cubicBezTo>
                    <a:pt x="2224" y="653"/>
                    <a:pt x="2243" y="650"/>
                    <a:pt x="2256" y="639"/>
                  </a:cubicBezTo>
                  <a:cubicBezTo>
                    <a:pt x="2271" y="626"/>
                    <a:pt x="2297" y="597"/>
                    <a:pt x="2297" y="597"/>
                  </a:cubicBezTo>
                  <a:cubicBezTo>
                    <a:pt x="2307" y="567"/>
                    <a:pt x="2316" y="537"/>
                    <a:pt x="2325" y="507"/>
                  </a:cubicBezTo>
                  <a:cubicBezTo>
                    <a:pt x="2329" y="493"/>
                    <a:pt x="2334" y="479"/>
                    <a:pt x="2339" y="465"/>
                  </a:cubicBezTo>
                  <a:cubicBezTo>
                    <a:pt x="2341" y="458"/>
                    <a:pt x="2346" y="445"/>
                    <a:pt x="2346" y="445"/>
                  </a:cubicBezTo>
                  <a:cubicBezTo>
                    <a:pt x="2352" y="386"/>
                    <a:pt x="2352" y="328"/>
                    <a:pt x="2395" y="285"/>
                  </a:cubicBezTo>
                  <a:cubicBezTo>
                    <a:pt x="2407" y="245"/>
                    <a:pt x="2444" y="219"/>
                    <a:pt x="2457" y="181"/>
                  </a:cubicBezTo>
                  <a:cubicBezTo>
                    <a:pt x="2462" y="167"/>
                    <a:pt x="2466" y="153"/>
                    <a:pt x="2471" y="139"/>
                  </a:cubicBezTo>
                  <a:cubicBezTo>
                    <a:pt x="2473" y="132"/>
                    <a:pt x="2478" y="118"/>
                    <a:pt x="2478" y="118"/>
                  </a:cubicBezTo>
                  <a:cubicBezTo>
                    <a:pt x="2485" y="9"/>
                    <a:pt x="2469" y="45"/>
                    <a:pt x="2492" y="0"/>
                  </a:cubicBezTo>
                </a:path>
              </a:pathLst>
            </a:cu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3074" y="2450"/>
              <a:ext cx="658" cy="49"/>
            </a:xfrm>
            <a:custGeom>
              <a:avLst/>
              <a:gdLst/>
              <a:ahLst/>
              <a:cxnLst/>
              <a:rect l="l" t="t" r="r" b="b"/>
              <a:pathLst>
                <a:path w="562" h="49" extrusionOk="0">
                  <a:moveTo>
                    <a:pt x="0" y="45"/>
                  </a:moveTo>
                  <a:cubicBezTo>
                    <a:pt x="21" y="43"/>
                    <a:pt x="43" y="45"/>
                    <a:pt x="63" y="38"/>
                  </a:cubicBezTo>
                  <a:cubicBezTo>
                    <a:pt x="70" y="35"/>
                    <a:pt x="68" y="18"/>
                    <a:pt x="76" y="18"/>
                  </a:cubicBezTo>
                  <a:cubicBezTo>
                    <a:pt x="83" y="18"/>
                    <a:pt x="78" y="33"/>
                    <a:pt x="83" y="38"/>
                  </a:cubicBezTo>
                  <a:cubicBezTo>
                    <a:pt x="88" y="43"/>
                    <a:pt x="97" y="43"/>
                    <a:pt x="104" y="45"/>
                  </a:cubicBezTo>
                  <a:cubicBezTo>
                    <a:pt x="167" y="37"/>
                    <a:pt x="237" y="17"/>
                    <a:pt x="298" y="38"/>
                  </a:cubicBezTo>
                  <a:cubicBezTo>
                    <a:pt x="331" y="36"/>
                    <a:pt x="365" y="41"/>
                    <a:pt x="396" y="31"/>
                  </a:cubicBezTo>
                  <a:cubicBezTo>
                    <a:pt x="405" y="28"/>
                    <a:pt x="395" y="8"/>
                    <a:pt x="403" y="4"/>
                  </a:cubicBezTo>
                  <a:cubicBezTo>
                    <a:pt x="410" y="0"/>
                    <a:pt x="415" y="16"/>
                    <a:pt x="423" y="18"/>
                  </a:cubicBezTo>
                  <a:cubicBezTo>
                    <a:pt x="441" y="23"/>
                    <a:pt x="460" y="22"/>
                    <a:pt x="479" y="24"/>
                  </a:cubicBezTo>
                  <a:cubicBezTo>
                    <a:pt x="517" y="49"/>
                    <a:pt x="523" y="24"/>
                    <a:pt x="562" y="24"/>
                  </a:cubicBezTo>
                </a:path>
              </a:pathLst>
            </a:custGeom>
            <a:noFill/>
            <a:ln w="1905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cxnSp>
          <p:nvCxnSpPr>
            <p:cNvPr id="213" name="Google Shape;213;p4"/>
            <p:cNvCxnSpPr/>
            <p:nvPr/>
          </p:nvCxnSpPr>
          <p:spPr>
            <a:xfrm rot="10800000">
              <a:off x="1598" y="1652"/>
              <a:ext cx="0" cy="677"/>
            </a:xfrm>
            <a:prstGeom prst="straightConnector1">
              <a:avLst/>
            </a:prstGeom>
            <a:noFill/>
            <a:ln w="25400" cap="flat" cmpd="sng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4"/>
            <p:cNvCxnSpPr/>
            <p:nvPr/>
          </p:nvCxnSpPr>
          <p:spPr>
            <a:xfrm rot="10800000">
              <a:off x="4307" y="1628"/>
              <a:ext cx="0" cy="701"/>
            </a:xfrm>
            <a:prstGeom prst="straightConnector1">
              <a:avLst/>
            </a:prstGeom>
            <a:noFill/>
            <a:ln w="25400" cap="flat" cmpd="sng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4"/>
            <p:cNvCxnSpPr/>
            <p:nvPr/>
          </p:nvCxnSpPr>
          <p:spPr>
            <a:xfrm>
              <a:off x="1622" y="1845"/>
              <a:ext cx="2661" cy="0"/>
            </a:xfrm>
            <a:prstGeom prst="straightConnector1">
              <a:avLst/>
            </a:prstGeom>
            <a:noFill/>
            <a:ln w="25400" cap="flat" cmpd="sng">
              <a:solidFill>
                <a:srgbClr val="99CC00"/>
              </a:solidFill>
              <a:prstDash val="solid"/>
              <a:round/>
              <a:headEnd type="triangle" w="lg" len="lg"/>
              <a:tailEnd type="triangle" w="lg" len="lg"/>
            </a:ln>
          </p:spPr>
        </p:cxnSp>
        <p:sp>
          <p:nvSpPr>
            <p:cNvPr id="216" name="Google Shape;216;p4"/>
            <p:cNvSpPr txBox="1"/>
            <p:nvPr/>
          </p:nvSpPr>
          <p:spPr>
            <a:xfrm>
              <a:off x="1719" y="1628"/>
              <a:ext cx="2419" cy="2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u="none">
                  <a:solidFill>
                    <a:srgbClr val="99CC00"/>
                  </a:solidFill>
                  <a:latin typeface="Arial"/>
                  <a:ea typeface="Arial"/>
                  <a:cs typeface="Arial"/>
                  <a:sym typeface="Arial"/>
                </a:rPr>
                <a:t>Geomorphic floodplain</a:t>
              </a:r>
              <a:endParaRPr/>
            </a:p>
          </p:txBody>
        </p:sp>
        <p:cxnSp>
          <p:nvCxnSpPr>
            <p:cNvPr id="217" name="Google Shape;217;p4"/>
            <p:cNvCxnSpPr/>
            <p:nvPr/>
          </p:nvCxnSpPr>
          <p:spPr>
            <a:xfrm>
              <a:off x="1380" y="2233"/>
              <a:ext cx="3774" cy="0"/>
            </a:xfrm>
            <a:prstGeom prst="straightConnector1">
              <a:avLst/>
            </a:prstGeom>
            <a:noFill/>
            <a:ln w="254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18" name="Google Shape;218;p4"/>
            <p:cNvSpPr txBox="1"/>
            <p:nvPr/>
          </p:nvSpPr>
          <p:spPr>
            <a:xfrm>
              <a:off x="1936" y="2015"/>
              <a:ext cx="1984" cy="2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u="non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Q-20yr floodplain</a:t>
              </a:r>
              <a:endParaRPr/>
            </a:p>
          </p:txBody>
        </p:sp>
      </p:grpSp>
      <p:cxnSp>
        <p:nvCxnSpPr>
          <p:cNvPr id="219" name="Google Shape;219;p4"/>
          <p:cNvCxnSpPr/>
          <p:nvPr/>
        </p:nvCxnSpPr>
        <p:spPr>
          <a:xfrm rot="10800000">
            <a:off x="1652588" y="203200"/>
            <a:ext cx="0" cy="1382713"/>
          </a:xfrm>
          <a:prstGeom prst="straightConnector1">
            <a:avLst/>
          </a:prstGeom>
          <a:noFill/>
          <a:ln w="38100" cap="flat" cmpd="sng">
            <a:solidFill>
              <a:srgbClr val="42662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0" name="Google Shape;220;p4"/>
          <p:cNvCxnSpPr/>
          <p:nvPr/>
        </p:nvCxnSpPr>
        <p:spPr>
          <a:xfrm rot="10800000">
            <a:off x="8489950" y="279400"/>
            <a:ext cx="0" cy="1103313"/>
          </a:xfrm>
          <a:prstGeom prst="straightConnector1">
            <a:avLst/>
          </a:prstGeom>
          <a:noFill/>
          <a:ln w="38100" cap="flat" cmpd="sng">
            <a:solidFill>
              <a:srgbClr val="42662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1" name="Google Shape;221;p4"/>
          <p:cNvCxnSpPr/>
          <p:nvPr/>
        </p:nvCxnSpPr>
        <p:spPr>
          <a:xfrm>
            <a:off x="1652588" y="701675"/>
            <a:ext cx="6797675" cy="0"/>
          </a:xfrm>
          <a:prstGeom prst="straightConnector1">
            <a:avLst/>
          </a:prstGeom>
          <a:noFill/>
          <a:ln w="38100" cap="flat" cmpd="sng">
            <a:solidFill>
              <a:srgbClr val="426625"/>
            </a:solidFill>
            <a:prstDash val="solid"/>
            <a:round/>
            <a:headEnd type="triangle" w="lg" len="lg"/>
            <a:tailEnd type="triangle" w="lg" len="lg"/>
          </a:ln>
        </p:spPr>
      </p:cxnSp>
      <p:sp>
        <p:nvSpPr>
          <p:cNvPr id="222" name="Google Shape;222;p4"/>
          <p:cNvSpPr txBox="1"/>
          <p:nvPr/>
        </p:nvSpPr>
        <p:spPr>
          <a:xfrm>
            <a:off x="4379913" y="279400"/>
            <a:ext cx="1766887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u="none">
                <a:solidFill>
                  <a:srgbClr val="426625"/>
                </a:solidFill>
                <a:latin typeface="Arial"/>
                <a:ea typeface="Arial"/>
                <a:cs typeface="Arial"/>
                <a:sym typeface="Arial"/>
              </a:rPr>
              <a:t>Riparian zone</a:t>
            </a:r>
            <a:endParaRPr/>
          </a:p>
        </p:txBody>
      </p:sp>
      <p:grpSp>
        <p:nvGrpSpPr>
          <p:cNvPr id="223" name="Google Shape;223;p4"/>
          <p:cNvGrpSpPr/>
          <p:nvPr/>
        </p:nvGrpSpPr>
        <p:grpSpPr>
          <a:xfrm>
            <a:off x="8067675" y="2354263"/>
            <a:ext cx="806450" cy="2765425"/>
            <a:chOff x="412" y="1579"/>
            <a:chExt cx="508" cy="1742"/>
          </a:xfrm>
        </p:grpSpPr>
        <p:sp>
          <p:nvSpPr>
            <p:cNvPr id="224" name="Google Shape;224;p4"/>
            <p:cNvSpPr/>
            <p:nvPr/>
          </p:nvSpPr>
          <p:spPr>
            <a:xfrm>
              <a:off x="412" y="1579"/>
              <a:ext cx="508" cy="1573"/>
            </a:xfrm>
            <a:prstGeom prst="triangle">
              <a:avLst>
                <a:gd name="adj" fmla="val 50000"/>
              </a:avLst>
            </a:prstGeom>
            <a:solidFill>
              <a:srgbClr val="639938"/>
            </a:solidFill>
            <a:ln w="9525" cap="flat" cmpd="sng">
              <a:solidFill>
                <a:srgbClr val="0066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25" name="Google Shape;225;p4"/>
            <p:cNvCxnSpPr/>
            <p:nvPr/>
          </p:nvCxnSpPr>
          <p:spPr>
            <a:xfrm>
              <a:off x="654" y="3152"/>
              <a:ext cx="0" cy="169"/>
            </a:xfrm>
            <a:prstGeom prst="straightConnector1">
              <a:avLst/>
            </a:prstGeom>
            <a:solidFill>
              <a:srgbClr val="639938"/>
            </a:solidFill>
            <a:ln w="127000" cap="flat" cmpd="sng">
              <a:solidFill>
                <a:srgbClr val="663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26" name="Google Shape;226;p4"/>
          <p:cNvGrpSpPr/>
          <p:nvPr/>
        </p:nvGrpSpPr>
        <p:grpSpPr>
          <a:xfrm>
            <a:off x="7643813" y="2890838"/>
            <a:ext cx="806450" cy="3073400"/>
            <a:chOff x="412" y="1579"/>
            <a:chExt cx="508" cy="1742"/>
          </a:xfrm>
        </p:grpSpPr>
        <p:sp>
          <p:nvSpPr>
            <p:cNvPr id="227" name="Google Shape;227;p4"/>
            <p:cNvSpPr/>
            <p:nvPr/>
          </p:nvSpPr>
          <p:spPr>
            <a:xfrm>
              <a:off x="412" y="1579"/>
              <a:ext cx="508" cy="1573"/>
            </a:xfrm>
            <a:prstGeom prst="triangle">
              <a:avLst>
                <a:gd name="adj" fmla="val 50000"/>
              </a:avLst>
            </a:prstGeom>
            <a:solidFill>
              <a:srgbClr val="639938"/>
            </a:solidFill>
            <a:ln w="9525" cap="flat" cmpd="sng">
              <a:solidFill>
                <a:srgbClr val="0066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28" name="Google Shape;228;p4"/>
            <p:cNvCxnSpPr/>
            <p:nvPr/>
          </p:nvCxnSpPr>
          <p:spPr>
            <a:xfrm>
              <a:off x="654" y="3152"/>
              <a:ext cx="0" cy="169"/>
            </a:xfrm>
            <a:prstGeom prst="straightConnector1">
              <a:avLst/>
            </a:prstGeom>
            <a:solidFill>
              <a:srgbClr val="639938"/>
            </a:solidFill>
            <a:ln w="127000" cap="flat" cmpd="sng">
              <a:solidFill>
                <a:srgbClr val="663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29" name="Google Shape;229;p4"/>
          <p:cNvGrpSpPr/>
          <p:nvPr/>
        </p:nvGrpSpPr>
        <p:grpSpPr>
          <a:xfrm>
            <a:off x="7029450" y="3236913"/>
            <a:ext cx="806450" cy="2765425"/>
            <a:chOff x="412" y="1579"/>
            <a:chExt cx="508" cy="1742"/>
          </a:xfrm>
        </p:grpSpPr>
        <p:sp>
          <p:nvSpPr>
            <p:cNvPr id="230" name="Google Shape;230;p4"/>
            <p:cNvSpPr/>
            <p:nvPr/>
          </p:nvSpPr>
          <p:spPr>
            <a:xfrm>
              <a:off x="412" y="1579"/>
              <a:ext cx="508" cy="1573"/>
            </a:xfrm>
            <a:prstGeom prst="triangle">
              <a:avLst>
                <a:gd name="adj" fmla="val 50000"/>
              </a:avLst>
            </a:prstGeom>
            <a:solidFill>
              <a:srgbClr val="639938"/>
            </a:solidFill>
            <a:ln w="9525" cap="flat" cmpd="sng">
              <a:solidFill>
                <a:srgbClr val="0066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31" name="Google Shape;231;p4"/>
            <p:cNvCxnSpPr/>
            <p:nvPr/>
          </p:nvCxnSpPr>
          <p:spPr>
            <a:xfrm>
              <a:off x="654" y="3152"/>
              <a:ext cx="0" cy="169"/>
            </a:xfrm>
            <a:prstGeom prst="straightConnector1">
              <a:avLst/>
            </a:prstGeom>
            <a:solidFill>
              <a:srgbClr val="639938"/>
            </a:solidFill>
            <a:ln w="127000" cap="flat" cmpd="sng">
              <a:solidFill>
                <a:srgbClr val="663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32" name="Google Shape;232;p4"/>
          <p:cNvGrpSpPr/>
          <p:nvPr/>
        </p:nvGrpSpPr>
        <p:grpSpPr>
          <a:xfrm>
            <a:off x="2651125" y="3390900"/>
            <a:ext cx="806450" cy="2765425"/>
            <a:chOff x="412" y="1579"/>
            <a:chExt cx="508" cy="1742"/>
          </a:xfrm>
        </p:grpSpPr>
        <p:sp>
          <p:nvSpPr>
            <p:cNvPr id="233" name="Google Shape;233;p4"/>
            <p:cNvSpPr/>
            <p:nvPr/>
          </p:nvSpPr>
          <p:spPr>
            <a:xfrm>
              <a:off x="412" y="1579"/>
              <a:ext cx="508" cy="1573"/>
            </a:xfrm>
            <a:prstGeom prst="triangle">
              <a:avLst>
                <a:gd name="adj" fmla="val 50000"/>
              </a:avLst>
            </a:prstGeom>
            <a:solidFill>
              <a:srgbClr val="639938"/>
            </a:solidFill>
            <a:ln w="9525" cap="flat" cmpd="sng">
              <a:solidFill>
                <a:srgbClr val="0066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34" name="Google Shape;234;p4"/>
            <p:cNvCxnSpPr/>
            <p:nvPr/>
          </p:nvCxnSpPr>
          <p:spPr>
            <a:xfrm>
              <a:off x="654" y="3152"/>
              <a:ext cx="0" cy="169"/>
            </a:xfrm>
            <a:prstGeom prst="straightConnector1">
              <a:avLst/>
            </a:prstGeom>
            <a:solidFill>
              <a:srgbClr val="639938"/>
            </a:solidFill>
            <a:ln w="127000" cap="flat" cmpd="sng">
              <a:solidFill>
                <a:srgbClr val="663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35" name="Google Shape;235;p4"/>
          <p:cNvGrpSpPr/>
          <p:nvPr/>
        </p:nvGrpSpPr>
        <p:grpSpPr>
          <a:xfrm>
            <a:off x="1154113" y="2814638"/>
            <a:ext cx="806450" cy="2957512"/>
            <a:chOff x="412" y="1579"/>
            <a:chExt cx="508" cy="1742"/>
          </a:xfrm>
        </p:grpSpPr>
        <p:sp>
          <p:nvSpPr>
            <p:cNvPr id="236" name="Google Shape;236;p4"/>
            <p:cNvSpPr/>
            <p:nvPr/>
          </p:nvSpPr>
          <p:spPr>
            <a:xfrm>
              <a:off x="412" y="1579"/>
              <a:ext cx="508" cy="1573"/>
            </a:xfrm>
            <a:prstGeom prst="triangle">
              <a:avLst>
                <a:gd name="adj" fmla="val 50000"/>
              </a:avLst>
            </a:prstGeom>
            <a:solidFill>
              <a:srgbClr val="639938"/>
            </a:solidFill>
            <a:ln w="9525" cap="flat" cmpd="sng">
              <a:solidFill>
                <a:srgbClr val="0066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37" name="Google Shape;237;p4"/>
            <p:cNvCxnSpPr/>
            <p:nvPr/>
          </p:nvCxnSpPr>
          <p:spPr>
            <a:xfrm>
              <a:off x="654" y="3152"/>
              <a:ext cx="0" cy="169"/>
            </a:xfrm>
            <a:prstGeom prst="straightConnector1">
              <a:avLst/>
            </a:prstGeom>
            <a:solidFill>
              <a:srgbClr val="639938"/>
            </a:solidFill>
            <a:ln w="127000" cap="flat" cmpd="sng">
              <a:solidFill>
                <a:srgbClr val="663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38" name="Google Shape;238;p4"/>
          <p:cNvGrpSpPr/>
          <p:nvPr/>
        </p:nvGrpSpPr>
        <p:grpSpPr>
          <a:xfrm>
            <a:off x="3419475" y="3121025"/>
            <a:ext cx="806450" cy="3035300"/>
            <a:chOff x="412" y="1579"/>
            <a:chExt cx="508" cy="1742"/>
          </a:xfrm>
        </p:grpSpPr>
        <p:sp>
          <p:nvSpPr>
            <p:cNvPr id="239" name="Google Shape;239;p4"/>
            <p:cNvSpPr/>
            <p:nvPr/>
          </p:nvSpPr>
          <p:spPr>
            <a:xfrm>
              <a:off x="412" y="1579"/>
              <a:ext cx="508" cy="1573"/>
            </a:xfrm>
            <a:prstGeom prst="triangle">
              <a:avLst>
                <a:gd name="adj" fmla="val 50000"/>
              </a:avLst>
            </a:prstGeom>
            <a:solidFill>
              <a:srgbClr val="639938"/>
            </a:solidFill>
            <a:ln w="9525" cap="flat" cmpd="sng">
              <a:solidFill>
                <a:srgbClr val="0066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0" name="Google Shape;240;p4"/>
            <p:cNvCxnSpPr/>
            <p:nvPr/>
          </p:nvCxnSpPr>
          <p:spPr>
            <a:xfrm>
              <a:off x="654" y="3152"/>
              <a:ext cx="0" cy="169"/>
            </a:xfrm>
            <a:prstGeom prst="straightConnector1">
              <a:avLst/>
            </a:prstGeom>
            <a:solidFill>
              <a:srgbClr val="639938"/>
            </a:solidFill>
            <a:ln w="127000" cap="flat" cmpd="sng">
              <a:solidFill>
                <a:srgbClr val="663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41" name="Google Shape;241;p4"/>
          <p:cNvGrpSpPr/>
          <p:nvPr/>
        </p:nvGrpSpPr>
        <p:grpSpPr>
          <a:xfrm>
            <a:off x="1922463" y="2968625"/>
            <a:ext cx="806450" cy="2995613"/>
            <a:chOff x="412" y="1579"/>
            <a:chExt cx="508" cy="1742"/>
          </a:xfrm>
        </p:grpSpPr>
        <p:sp>
          <p:nvSpPr>
            <p:cNvPr id="242" name="Google Shape;242;p4"/>
            <p:cNvSpPr/>
            <p:nvPr/>
          </p:nvSpPr>
          <p:spPr>
            <a:xfrm>
              <a:off x="412" y="1579"/>
              <a:ext cx="508" cy="1573"/>
            </a:xfrm>
            <a:prstGeom prst="triangle">
              <a:avLst>
                <a:gd name="adj" fmla="val 50000"/>
              </a:avLst>
            </a:prstGeom>
            <a:solidFill>
              <a:srgbClr val="639938"/>
            </a:solidFill>
            <a:ln w="9525" cap="flat" cmpd="sng">
              <a:solidFill>
                <a:srgbClr val="0066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3" name="Google Shape;243;p4"/>
            <p:cNvCxnSpPr/>
            <p:nvPr/>
          </p:nvCxnSpPr>
          <p:spPr>
            <a:xfrm>
              <a:off x="654" y="3152"/>
              <a:ext cx="0" cy="169"/>
            </a:xfrm>
            <a:prstGeom prst="straightConnector1">
              <a:avLst/>
            </a:prstGeom>
            <a:solidFill>
              <a:srgbClr val="639938"/>
            </a:solidFill>
            <a:ln w="127000" cap="flat" cmpd="sng">
              <a:solidFill>
                <a:srgbClr val="663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44" name="Google Shape;244;p4"/>
          <p:cNvGrpSpPr/>
          <p:nvPr/>
        </p:nvGrpSpPr>
        <p:grpSpPr>
          <a:xfrm>
            <a:off x="539750" y="3006725"/>
            <a:ext cx="806450" cy="2765425"/>
            <a:chOff x="412" y="1579"/>
            <a:chExt cx="508" cy="1742"/>
          </a:xfrm>
        </p:grpSpPr>
        <p:sp>
          <p:nvSpPr>
            <p:cNvPr id="245" name="Google Shape;245;p4"/>
            <p:cNvSpPr/>
            <p:nvPr/>
          </p:nvSpPr>
          <p:spPr>
            <a:xfrm>
              <a:off x="412" y="1579"/>
              <a:ext cx="508" cy="1573"/>
            </a:xfrm>
            <a:prstGeom prst="triangle">
              <a:avLst>
                <a:gd name="adj" fmla="val 50000"/>
              </a:avLst>
            </a:prstGeom>
            <a:solidFill>
              <a:srgbClr val="639938"/>
            </a:solidFill>
            <a:ln w="9525" cap="flat" cmpd="sng">
              <a:solidFill>
                <a:srgbClr val="0066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6" name="Google Shape;246;p4"/>
            <p:cNvCxnSpPr/>
            <p:nvPr/>
          </p:nvCxnSpPr>
          <p:spPr>
            <a:xfrm>
              <a:off x="654" y="3152"/>
              <a:ext cx="0" cy="169"/>
            </a:xfrm>
            <a:prstGeom prst="straightConnector1">
              <a:avLst/>
            </a:prstGeom>
            <a:solidFill>
              <a:srgbClr val="639938"/>
            </a:solidFill>
            <a:ln w="127000" cap="flat" cmpd="sng">
              <a:solidFill>
                <a:srgbClr val="663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47" name="Google Shape;247;p4"/>
          <p:cNvSpPr/>
          <p:nvPr/>
        </p:nvSpPr>
        <p:spPr>
          <a:xfrm>
            <a:off x="5954725" y="4558422"/>
            <a:ext cx="728676" cy="87879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99CC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grpSp>
        <p:nvGrpSpPr>
          <p:cNvPr id="248" name="Google Shape;248;p4"/>
          <p:cNvGrpSpPr/>
          <p:nvPr/>
        </p:nvGrpSpPr>
        <p:grpSpPr>
          <a:xfrm>
            <a:off x="6148388" y="4711700"/>
            <a:ext cx="382587" cy="1404938"/>
            <a:chOff x="3095" y="2269"/>
            <a:chExt cx="289" cy="1187"/>
          </a:xfrm>
        </p:grpSpPr>
        <p:sp>
          <p:nvSpPr>
            <p:cNvPr id="249" name="Google Shape;249;p4"/>
            <p:cNvSpPr/>
            <p:nvPr/>
          </p:nvSpPr>
          <p:spPr>
            <a:xfrm>
              <a:off x="3199" y="2269"/>
              <a:ext cx="185" cy="1187"/>
            </a:xfrm>
            <a:custGeom>
              <a:avLst/>
              <a:gdLst/>
              <a:ahLst/>
              <a:cxnLst/>
              <a:rect l="l" t="t" r="r" b="b"/>
              <a:pathLst>
                <a:path w="185" h="1187" extrusionOk="0">
                  <a:moveTo>
                    <a:pt x="0" y="1187"/>
                  </a:moveTo>
                  <a:cubicBezTo>
                    <a:pt x="2" y="1136"/>
                    <a:pt x="2" y="1085"/>
                    <a:pt x="7" y="1034"/>
                  </a:cubicBezTo>
                  <a:cubicBezTo>
                    <a:pt x="9" y="1020"/>
                    <a:pt x="16" y="1007"/>
                    <a:pt x="21" y="993"/>
                  </a:cubicBezTo>
                  <a:cubicBezTo>
                    <a:pt x="23" y="986"/>
                    <a:pt x="28" y="972"/>
                    <a:pt x="28" y="972"/>
                  </a:cubicBezTo>
                  <a:cubicBezTo>
                    <a:pt x="37" y="887"/>
                    <a:pt x="70" y="773"/>
                    <a:pt x="146" y="722"/>
                  </a:cubicBezTo>
                  <a:cubicBezTo>
                    <a:pt x="185" y="606"/>
                    <a:pt x="148" y="722"/>
                    <a:pt x="160" y="403"/>
                  </a:cubicBezTo>
                  <a:cubicBezTo>
                    <a:pt x="162" y="354"/>
                    <a:pt x="180" y="298"/>
                    <a:pt x="181" y="250"/>
                  </a:cubicBezTo>
                  <a:cubicBezTo>
                    <a:pt x="183" y="167"/>
                    <a:pt x="181" y="83"/>
                    <a:pt x="181" y="0"/>
                  </a:cubicBezTo>
                </a:path>
              </a:pathLst>
            </a:custGeom>
            <a:noFill/>
            <a:ln w="381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50" name="Google Shape;250;p4"/>
            <p:cNvSpPr/>
            <p:nvPr/>
          </p:nvSpPr>
          <p:spPr>
            <a:xfrm>
              <a:off x="3095" y="2408"/>
              <a:ext cx="174" cy="673"/>
            </a:xfrm>
            <a:custGeom>
              <a:avLst/>
              <a:gdLst/>
              <a:ahLst/>
              <a:cxnLst/>
              <a:rect l="l" t="t" r="r" b="b"/>
              <a:pathLst>
                <a:path w="174" h="673" extrusionOk="0">
                  <a:moveTo>
                    <a:pt x="174" y="673"/>
                  </a:moveTo>
                  <a:cubicBezTo>
                    <a:pt x="150" y="657"/>
                    <a:pt x="141" y="646"/>
                    <a:pt x="132" y="618"/>
                  </a:cubicBezTo>
                  <a:cubicBezTo>
                    <a:pt x="128" y="412"/>
                    <a:pt x="171" y="247"/>
                    <a:pt x="28" y="104"/>
                  </a:cubicBezTo>
                  <a:cubicBezTo>
                    <a:pt x="12" y="56"/>
                    <a:pt x="0" y="57"/>
                    <a:pt x="0" y="0"/>
                  </a:cubicBezTo>
                </a:path>
              </a:pathLst>
            </a:custGeom>
            <a:noFill/>
            <a:ln w="381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sp>
        <p:nvSpPr>
          <p:cNvPr id="251" name="Google Shape;251;p4"/>
          <p:cNvSpPr/>
          <p:nvPr/>
        </p:nvSpPr>
        <p:spPr>
          <a:xfrm rot="10554191">
            <a:off x="3967373" y="4583268"/>
            <a:ext cx="728648" cy="92977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CCFF33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52" name="Google Shape;252;p4"/>
          <p:cNvSpPr/>
          <p:nvPr/>
        </p:nvSpPr>
        <p:spPr>
          <a:xfrm>
            <a:off x="6376988" y="4927600"/>
            <a:ext cx="844550" cy="66357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CCFF33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grpSp>
        <p:nvGrpSpPr>
          <p:cNvPr id="253" name="Google Shape;253;p4"/>
          <p:cNvGrpSpPr/>
          <p:nvPr/>
        </p:nvGrpSpPr>
        <p:grpSpPr>
          <a:xfrm>
            <a:off x="4111625" y="4751388"/>
            <a:ext cx="382588" cy="1404937"/>
            <a:chOff x="3095" y="2269"/>
            <a:chExt cx="289" cy="1187"/>
          </a:xfrm>
        </p:grpSpPr>
        <p:sp>
          <p:nvSpPr>
            <p:cNvPr id="254" name="Google Shape;254;p4"/>
            <p:cNvSpPr/>
            <p:nvPr/>
          </p:nvSpPr>
          <p:spPr>
            <a:xfrm>
              <a:off x="3199" y="2269"/>
              <a:ext cx="185" cy="1187"/>
            </a:xfrm>
            <a:custGeom>
              <a:avLst/>
              <a:gdLst/>
              <a:ahLst/>
              <a:cxnLst/>
              <a:rect l="l" t="t" r="r" b="b"/>
              <a:pathLst>
                <a:path w="185" h="1187" extrusionOk="0">
                  <a:moveTo>
                    <a:pt x="0" y="1187"/>
                  </a:moveTo>
                  <a:cubicBezTo>
                    <a:pt x="2" y="1136"/>
                    <a:pt x="2" y="1085"/>
                    <a:pt x="7" y="1034"/>
                  </a:cubicBezTo>
                  <a:cubicBezTo>
                    <a:pt x="9" y="1020"/>
                    <a:pt x="16" y="1007"/>
                    <a:pt x="21" y="993"/>
                  </a:cubicBezTo>
                  <a:cubicBezTo>
                    <a:pt x="23" y="986"/>
                    <a:pt x="28" y="972"/>
                    <a:pt x="28" y="972"/>
                  </a:cubicBezTo>
                  <a:cubicBezTo>
                    <a:pt x="37" y="887"/>
                    <a:pt x="70" y="773"/>
                    <a:pt x="146" y="722"/>
                  </a:cubicBezTo>
                  <a:cubicBezTo>
                    <a:pt x="185" y="606"/>
                    <a:pt x="148" y="722"/>
                    <a:pt x="160" y="403"/>
                  </a:cubicBezTo>
                  <a:cubicBezTo>
                    <a:pt x="162" y="354"/>
                    <a:pt x="180" y="298"/>
                    <a:pt x="181" y="250"/>
                  </a:cubicBezTo>
                  <a:cubicBezTo>
                    <a:pt x="183" y="167"/>
                    <a:pt x="181" y="83"/>
                    <a:pt x="181" y="0"/>
                  </a:cubicBezTo>
                </a:path>
              </a:pathLst>
            </a:custGeom>
            <a:noFill/>
            <a:ln w="381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3095" y="2408"/>
              <a:ext cx="174" cy="673"/>
            </a:xfrm>
            <a:custGeom>
              <a:avLst/>
              <a:gdLst/>
              <a:ahLst/>
              <a:cxnLst/>
              <a:rect l="l" t="t" r="r" b="b"/>
              <a:pathLst>
                <a:path w="174" h="673" extrusionOk="0">
                  <a:moveTo>
                    <a:pt x="174" y="673"/>
                  </a:moveTo>
                  <a:cubicBezTo>
                    <a:pt x="150" y="657"/>
                    <a:pt x="141" y="646"/>
                    <a:pt x="132" y="618"/>
                  </a:cubicBezTo>
                  <a:cubicBezTo>
                    <a:pt x="128" y="412"/>
                    <a:pt x="171" y="247"/>
                    <a:pt x="28" y="104"/>
                  </a:cubicBezTo>
                  <a:cubicBezTo>
                    <a:pt x="12" y="56"/>
                    <a:pt x="0" y="57"/>
                    <a:pt x="0" y="0"/>
                  </a:cubicBezTo>
                </a:path>
              </a:pathLst>
            </a:custGeom>
            <a:noFill/>
            <a:ln w="381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grpSp>
        <p:nvGrpSpPr>
          <p:cNvPr id="256" name="Google Shape;256;p4"/>
          <p:cNvGrpSpPr/>
          <p:nvPr/>
        </p:nvGrpSpPr>
        <p:grpSpPr>
          <a:xfrm>
            <a:off x="4456113" y="5118100"/>
            <a:ext cx="382587" cy="1020763"/>
            <a:chOff x="3095" y="2269"/>
            <a:chExt cx="289" cy="1187"/>
          </a:xfrm>
        </p:grpSpPr>
        <p:sp>
          <p:nvSpPr>
            <p:cNvPr id="257" name="Google Shape;257;p4"/>
            <p:cNvSpPr/>
            <p:nvPr/>
          </p:nvSpPr>
          <p:spPr>
            <a:xfrm>
              <a:off x="3199" y="2269"/>
              <a:ext cx="185" cy="1187"/>
            </a:xfrm>
            <a:custGeom>
              <a:avLst/>
              <a:gdLst/>
              <a:ahLst/>
              <a:cxnLst/>
              <a:rect l="l" t="t" r="r" b="b"/>
              <a:pathLst>
                <a:path w="185" h="1187" extrusionOk="0">
                  <a:moveTo>
                    <a:pt x="0" y="1187"/>
                  </a:moveTo>
                  <a:cubicBezTo>
                    <a:pt x="2" y="1136"/>
                    <a:pt x="2" y="1085"/>
                    <a:pt x="7" y="1034"/>
                  </a:cubicBezTo>
                  <a:cubicBezTo>
                    <a:pt x="9" y="1020"/>
                    <a:pt x="16" y="1007"/>
                    <a:pt x="21" y="993"/>
                  </a:cubicBezTo>
                  <a:cubicBezTo>
                    <a:pt x="23" y="986"/>
                    <a:pt x="28" y="972"/>
                    <a:pt x="28" y="972"/>
                  </a:cubicBezTo>
                  <a:cubicBezTo>
                    <a:pt x="37" y="887"/>
                    <a:pt x="70" y="773"/>
                    <a:pt x="146" y="722"/>
                  </a:cubicBezTo>
                  <a:cubicBezTo>
                    <a:pt x="185" y="606"/>
                    <a:pt x="148" y="722"/>
                    <a:pt x="160" y="403"/>
                  </a:cubicBezTo>
                  <a:cubicBezTo>
                    <a:pt x="162" y="354"/>
                    <a:pt x="180" y="298"/>
                    <a:pt x="181" y="250"/>
                  </a:cubicBezTo>
                  <a:cubicBezTo>
                    <a:pt x="183" y="167"/>
                    <a:pt x="181" y="83"/>
                    <a:pt x="181" y="0"/>
                  </a:cubicBezTo>
                </a:path>
              </a:pathLst>
            </a:custGeom>
            <a:noFill/>
            <a:ln w="381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58" name="Google Shape;258;p4"/>
            <p:cNvSpPr/>
            <p:nvPr/>
          </p:nvSpPr>
          <p:spPr>
            <a:xfrm>
              <a:off x="3095" y="2408"/>
              <a:ext cx="174" cy="673"/>
            </a:xfrm>
            <a:custGeom>
              <a:avLst/>
              <a:gdLst/>
              <a:ahLst/>
              <a:cxnLst/>
              <a:rect l="l" t="t" r="r" b="b"/>
              <a:pathLst>
                <a:path w="174" h="673" extrusionOk="0">
                  <a:moveTo>
                    <a:pt x="174" y="673"/>
                  </a:moveTo>
                  <a:cubicBezTo>
                    <a:pt x="150" y="657"/>
                    <a:pt x="141" y="646"/>
                    <a:pt x="132" y="618"/>
                  </a:cubicBezTo>
                  <a:cubicBezTo>
                    <a:pt x="128" y="412"/>
                    <a:pt x="171" y="247"/>
                    <a:pt x="28" y="104"/>
                  </a:cubicBezTo>
                  <a:cubicBezTo>
                    <a:pt x="12" y="56"/>
                    <a:pt x="0" y="57"/>
                    <a:pt x="0" y="0"/>
                  </a:cubicBezTo>
                </a:path>
              </a:pathLst>
            </a:custGeom>
            <a:noFill/>
            <a:ln w="381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grpSp>
        <p:nvGrpSpPr>
          <p:cNvPr id="259" name="Google Shape;259;p4"/>
          <p:cNvGrpSpPr/>
          <p:nvPr/>
        </p:nvGrpSpPr>
        <p:grpSpPr>
          <a:xfrm>
            <a:off x="6530975" y="5195888"/>
            <a:ext cx="382588" cy="982662"/>
            <a:chOff x="3095" y="2269"/>
            <a:chExt cx="289" cy="1187"/>
          </a:xfrm>
        </p:grpSpPr>
        <p:sp>
          <p:nvSpPr>
            <p:cNvPr id="260" name="Google Shape;260;p4"/>
            <p:cNvSpPr/>
            <p:nvPr/>
          </p:nvSpPr>
          <p:spPr>
            <a:xfrm>
              <a:off x="3199" y="2269"/>
              <a:ext cx="185" cy="1187"/>
            </a:xfrm>
            <a:custGeom>
              <a:avLst/>
              <a:gdLst/>
              <a:ahLst/>
              <a:cxnLst/>
              <a:rect l="l" t="t" r="r" b="b"/>
              <a:pathLst>
                <a:path w="185" h="1187" extrusionOk="0">
                  <a:moveTo>
                    <a:pt x="0" y="1187"/>
                  </a:moveTo>
                  <a:cubicBezTo>
                    <a:pt x="2" y="1136"/>
                    <a:pt x="2" y="1085"/>
                    <a:pt x="7" y="1034"/>
                  </a:cubicBezTo>
                  <a:cubicBezTo>
                    <a:pt x="9" y="1020"/>
                    <a:pt x="16" y="1007"/>
                    <a:pt x="21" y="993"/>
                  </a:cubicBezTo>
                  <a:cubicBezTo>
                    <a:pt x="23" y="986"/>
                    <a:pt x="28" y="972"/>
                    <a:pt x="28" y="972"/>
                  </a:cubicBezTo>
                  <a:cubicBezTo>
                    <a:pt x="37" y="887"/>
                    <a:pt x="70" y="773"/>
                    <a:pt x="146" y="722"/>
                  </a:cubicBezTo>
                  <a:cubicBezTo>
                    <a:pt x="185" y="606"/>
                    <a:pt x="148" y="722"/>
                    <a:pt x="160" y="403"/>
                  </a:cubicBezTo>
                  <a:cubicBezTo>
                    <a:pt x="162" y="354"/>
                    <a:pt x="180" y="298"/>
                    <a:pt x="181" y="250"/>
                  </a:cubicBezTo>
                  <a:cubicBezTo>
                    <a:pt x="183" y="167"/>
                    <a:pt x="181" y="83"/>
                    <a:pt x="181" y="0"/>
                  </a:cubicBezTo>
                </a:path>
              </a:pathLst>
            </a:custGeom>
            <a:noFill/>
            <a:ln w="381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61" name="Google Shape;261;p4"/>
            <p:cNvSpPr/>
            <p:nvPr/>
          </p:nvSpPr>
          <p:spPr>
            <a:xfrm>
              <a:off x="3095" y="2408"/>
              <a:ext cx="174" cy="673"/>
            </a:xfrm>
            <a:custGeom>
              <a:avLst/>
              <a:gdLst/>
              <a:ahLst/>
              <a:cxnLst/>
              <a:rect l="l" t="t" r="r" b="b"/>
              <a:pathLst>
                <a:path w="174" h="673" extrusionOk="0">
                  <a:moveTo>
                    <a:pt x="174" y="673"/>
                  </a:moveTo>
                  <a:cubicBezTo>
                    <a:pt x="150" y="657"/>
                    <a:pt x="141" y="646"/>
                    <a:pt x="132" y="618"/>
                  </a:cubicBezTo>
                  <a:cubicBezTo>
                    <a:pt x="128" y="412"/>
                    <a:pt x="171" y="247"/>
                    <a:pt x="28" y="104"/>
                  </a:cubicBezTo>
                  <a:cubicBezTo>
                    <a:pt x="12" y="56"/>
                    <a:pt x="0" y="57"/>
                    <a:pt x="0" y="0"/>
                  </a:cubicBezTo>
                </a:path>
              </a:pathLst>
            </a:custGeom>
            <a:noFill/>
            <a:ln w="381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sp>
        <p:nvSpPr>
          <p:cNvPr id="262" name="Google Shape;262;p4"/>
          <p:cNvSpPr/>
          <p:nvPr/>
        </p:nvSpPr>
        <p:spPr>
          <a:xfrm rot="-10202391">
            <a:off x="4303713" y="4887913"/>
            <a:ext cx="844550" cy="66357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99CC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cxnSp>
        <p:nvCxnSpPr>
          <p:cNvPr id="263" name="Google Shape;263;p4"/>
          <p:cNvCxnSpPr/>
          <p:nvPr/>
        </p:nvCxnSpPr>
        <p:spPr>
          <a:xfrm rot="10800000">
            <a:off x="8489950" y="2546350"/>
            <a:ext cx="0" cy="2535238"/>
          </a:xfrm>
          <a:prstGeom prst="straightConnector1">
            <a:avLst/>
          </a:prstGeom>
          <a:noFill/>
          <a:ln w="38100" cap="flat" cmpd="sng">
            <a:solidFill>
              <a:srgbClr val="42662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4"/>
          <p:cNvCxnSpPr/>
          <p:nvPr/>
        </p:nvCxnSpPr>
        <p:spPr>
          <a:xfrm rot="10800000">
            <a:off x="1692275" y="2698750"/>
            <a:ext cx="0" cy="3035300"/>
          </a:xfrm>
          <a:prstGeom prst="straightConnector1">
            <a:avLst/>
          </a:prstGeom>
          <a:noFill/>
          <a:ln w="38100" cap="flat" cmpd="sng">
            <a:solidFill>
              <a:srgbClr val="42662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5" name="Google Shape;265;p4"/>
          <p:cNvSpPr txBox="1"/>
          <p:nvPr/>
        </p:nvSpPr>
        <p:spPr>
          <a:xfrm>
            <a:off x="4264025" y="2738438"/>
            <a:ext cx="1766888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u="none">
                <a:solidFill>
                  <a:srgbClr val="426625"/>
                </a:solidFill>
                <a:latin typeface="Arial"/>
                <a:ea typeface="Arial"/>
                <a:cs typeface="Arial"/>
                <a:sym typeface="Arial"/>
              </a:rPr>
              <a:t>Riparian zone</a:t>
            </a:r>
            <a:endParaRPr/>
          </a:p>
        </p:txBody>
      </p:sp>
      <p:cxnSp>
        <p:nvCxnSpPr>
          <p:cNvPr id="266" name="Google Shape;266;p4"/>
          <p:cNvCxnSpPr/>
          <p:nvPr/>
        </p:nvCxnSpPr>
        <p:spPr>
          <a:xfrm>
            <a:off x="1692275" y="3121025"/>
            <a:ext cx="6797675" cy="0"/>
          </a:xfrm>
          <a:prstGeom prst="straightConnector1">
            <a:avLst/>
          </a:prstGeom>
          <a:noFill/>
          <a:ln w="38100" cap="flat" cmpd="sng">
            <a:solidFill>
              <a:srgbClr val="426625"/>
            </a:solidFill>
            <a:prstDash val="solid"/>
            <a:round/>
            <a:headEnd type="triangle" w="lg" len="lg"/>
            <a:tailEnd type="triangle" w="lg" len="lg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"/>
          <p:cNvSpPr txBox="1">
            <a:spLocks noGrp="1"/>
          </p:cNvSpPr>
          <p:nvPr>
            <p:ph type="title"/>
          </p:nvPr>
        </p:nvSpPr>
        <p:spPr>
          <a:xfrm>
            <a:off x="76200" y="228600"/>
            <a:ext cx="8915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88BB8"/>
              </a:buClr>
              <a:buSzPts val="3200"/>
              <a:buFont typeface="Calibri"/>
              <a:buNone/>
            </a:pPr>
            <a:r>
              <a:rPr lang="en-US" sz="3200" b="1">
                <a:solidFill>
                  <a:srgbClr val="688BB8"/>
                </a:solidFill>
              </a:rPr>
              <a:t>Riparian buffer zones</a:t>
            </a:r>
            <a:r>
              <a:rPr lang="en-US" sz="3200">
                <a:solidFill>
                  <a:srgbClr val="688BB8"/>
                </a:solidFill>
              </a:rPr>
              <a:t> </a:t>
            </a:r>
            <a:endParaRPr/>
          </a:p>
        </p:txBody>
      </p:sp>
      <p:sp>
        <p:nvSpPr>
          <p:cNvPr id="272" name="Google Shape;272;p5"/>
          <p:cNvSpPr txBox="1">
            <a:spLocks noGrp="1"/>
          </p:cNvSpPr>
          <p:nvPr>
            <p:ph type="body" idx="1"/>
          </p:nvPr>
        </p:nvSpPr>
        <p:spPr>
          <a:xfrm>
            <a:off x="533400" y="1143000"/>
            <a:ext cx="80772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88BB8"/>
              </a:buClr>
              <a:buSzPts val="2800"/>
              <a:buChar char="•"/>
            </a:pPr>
            <a:r>
              <a:rPr lang="en-US" sz="2800"/>
              <a:t>RBZ is a policy, not a natural entity; defined in regulations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88BB8"/>
              </a:buClr>
              <a:buSzPts val="2800"/>
              <a:buChar char="•"/>
            </a:pPr>
            <a:r>
              <a:rPr lang="en-US" sz="2800"/>
              <a:t>RBZ may be narrower than the floodplain in wide valleys, wider than the floodplain in narrow V-shaped valleys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88BB8"/>
              </a:buClr>
              <a:buSzPts val="2800"/>
              <a:buChar char="•"/>
            </a:pPr>
            <a:r>
              <a:rPr lang="en-US" sz="2800"/>
              <a:t>Typical RBZ width: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88BB8"/>
              </a:buClr>
              <a:buSzPts val="2400"/>
              <a:buChar char="•"/>
            </a:pPr>
            <a:r>
              <a:rPr lang="en-US" sz="2400"/>
              <a:t>Illinois USACE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88BB8"/>
              </a:buClr>
              <a:buSzPts val="2000"/>
              <a:buChar char="•"/>
            </a:pPr>
            <a:r>
              <a:rPr lang="en-US" sz="2000"/>
              <a:t>Fully functional: deep-rooted native veg &gt;50 ft wide on both sides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88BB8"/>
              </a:buClr>
              <a:buSzPts val="2000"/>
              <a:buChar char="•"/>
            </a:pPr>
            <a:r>
              <a:rPr lang="en-US" sz="2000"/>
              <a:t>Moderately functional: deep rooted veg 25-50 ft wide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88BB8"/>
              </a:buClr>
              <a:buSzPts val="2000"/>
              <a:buChar char="•"/>
            </a:pPr>
            <a:r>
              <a:rPr lang="en-US" sz="2000"/>
              <a:t>Functionally impaired: 0-25 ft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88BB8"/>
              </a:buClr>
              <a:buSzPts val="2400"/>
              <a:buFont typeface="Calibri"/>
              <a:buChar char="•"/>
            </a:pPr>
            <a:r>
              <a:rPr lang="en-US" sz="2400"/>
              <a:t>U.S. Forest Service: Distance from the streambank equal to the height of a “site potential tree”</a:t>
            </a:r>
            <a:endParaRPr/>
          </a:p>
        </p:txBody>
      </p:sp>
      <p:sp>
        <p:nvSpPr>
          <p:cNvPr id="273" name="Google Shape;273;p5"/>
          <p:cNvSpPr txBox="1">
            <a:spLocks noGrp="1"/>
          </p:cNvSpPr>
          <p:nvPr>
            <p:ph type="sldNum" idx="12"/>
          </p:nvPr>
        </p:nvSpPr>
        <p:spPr>
          <a:xfrm>
            <a:off x="8458670" y="6248401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6"/>
          <p:cNvSpPr txBox="1">
            <a:spLocks noGrp="1"/>
          </p:cNvSpPr>
          <p:nvPr>
            <p:ph type="title"/>
          </p:nvPr>
        </p:nvSpPr>
        <p:spPr>
          <a:xfrm>
            <a:off x="685332" y="135925"/>
            <a:ext cx="7773338" cy="97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0000FF"/>
                </a:solidFill>
              </a:rPr>
              <a:t>Outline</a:t>
            </a:r>
            <a:endParaRPr/>
          </a:p>
        </p:txBody>
      </p:sp>
      <p:pic>
        <p:nvPicPr>
          <p:cNvPr id="279" name="Google Shape;279;p6" descr="DSCN0319sm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6"/>
          <p:cNvSpPr txBox="1">
            <a:spLocks noGrp="1"/>
          </p:cNvSpPr>
          <p:nvPr>
            <p:ph type="sldNum" idx="12"/>
          </p:nvPr>
        </p:nvSpPr>
        <p:spPr>
          <a:xfrm>
            <a:off x="8458670" y="6248401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6"/>
          <p:cNvSpPr txBox="1"/>
          <p:nvPr/>
        </p:nvSpPr>
        <p:spPr>
          <a:xfrm>
            <a:off x="1524000" y="182563"/>
            <a:ext cx="6096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Wood in Streams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 txBox="1">
            <a:spLocks noGrp="1"/>
          </p:cNvSpPr>
          <p:nvPr>
            <p:ph type="title"/>
          </p:nvPr>
        </p:nvSpPr>
        <p:spPr>
          <a:xfrm>
            <a:off x="152400" y="274638"/>
            <a:ext cx="8839200" cy="868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688BB8"/>
                </a:solidFill>
              </a:rPr>
              <a:t>Arrangement of LW in small stream</a:t>
            </a:r>
            <a:endParaRPr>
              <a:solidFill>
                <a:srgbClr val="688BB8"/>
              </a:solidFill>
            </a:endParaRPr>
          </a:p>
        </p:txBody>
      </p:sp>
      <p:pic>
        <p:nvPicPr>
          <p:cNvPr id="287" name="Google Shape;287;p7" descr="KSF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88687" y="2769596"/>
            <a:ext cx="8056563" cy="340995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7"/>
          <p:cNvSpPr txBox="1">
            <a:spLocks noGrp="1"/>
          </p:cNvSpPr>
          <p:nvPr>
            <p:ph type="sldNum" idx="12"/>
          </p:nvPr>
        </p:nvSpPr>
        <p:spPr>
          <a:xfrm>
            <a:off x="8458670" y="6248401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7"/>
          <p:cNvSpPr txBox="1"/>
          <p:nvPr/>
        </p:nvSpPr>
        <p:spPr>
          <a:xfrm>
            <a:off x="0" y="1143000"/>
            <a:ext cx="9144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Watershed 2, Andrews Experimental Forest, channel 2-10 m wide</a:t>
            </a:r>
            <a:endParaRPr/>
          </a:p>
        </p:txBody>
      </p:sp>
      <p:sp>
        <p:nvSpPr>
          <p:cNvPr id="290" name="Google Shape;290;p7"/>
          <p:cNvSpPr txBox="1"/>
          <p:nvPr/>
        </p:nvSpPr>
        <p:spPr>
          <a:xfrm>
            <a:off x="488197" y="1828800"/>
            <a:ext cx="35504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688BB8"/>
                </a:solidFill>
                <a:latin typeface="Calibri"/>
                <a:ea typeface="Calibri"/>
                <a:cs typeface="Calibri"/>
                <a:sym typeface="Calibri"/>
              </a:rPr>
              <a:t>LW length &gt;&gt; channel width</a:t>
            </a:r>
            <a:endParaRPr>
              <a:solidFill>
                <a:srgbClr val="688BB8"/>
              </a:solidFill>
            </a:endParaRPr>
          </a:p>
        </p:txBody>
      </p:sp>
      <p:sp>
        <p:nvSpPr>
          <p:cNvPr id="291" name="Google Shape;291;p7"/>
          <p:cNvSpPr txBox="1"/>
          <p:nvPr/>
        </p:nvSpPr>
        <p:spPr>
          <a:xfrm>
            <a:off x="5212597" y="1752600"/>
            <a:ext cx="3550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688BB8"/>
                </a:solidFill>
                <a:latin typeface="Calibri"/>
                <a:ea typeface="Calibri"/>
                <a:cs typeface="Calibri"/>
                <a:sym typeface="Calibri"/>
              </a:rPr>
              <a:t>Random orientation of wood,</a:t>
            </a:r>
            <a:br>
              <a:rPr lang="en-US" sz="1800" b="1">
                <a:solidFill>
                  <a:srgbClr val="688BB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>
                <a:solidFill>
                  <a:srgbClr val="688BB8"/>
                </a:solidFill>
                <a:latin typeface="Calibri"/>
                <a:ea typeface="Calibri"/>
                <a:cs typeface="Calibri"/>
                <a:sym typeface="Calibri"/>
              </a:rPr>
              <a:t>little or no transport</a:t>
            </a:r>
            <a:endParaRPr>
              <a:solidFill>
                <a:srgbClr val="688BB8"/>
              </a:solidFill>
            </a:endParaRPr>
          </a:p>
        </p:txBody>
      </p:sp>
      <p:cxnSp>
        <p:nvCxnSpPr>
          <p:cNvPr id="292" name="Google Shape;292;p7"/>
          <p:cNvCxnSpPr/>
          <p:nvPr/>
        </p:nvCxnSpPr>
        <p:spPr>
          <a:xfrm rot="10800000">
            <a:off x="398750" y="3987585"/>
            <a:ext cx="384175" cy="153988"/>
          </a:xfrm>
          <a:prstGeom prst="straightConnector1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8"/>
          <p:cNvSpPr txBox="1">
            <a:spLocks noGrp="1"/>
          </p:cNvSpPr>
          <p:nvPr>
            <p:ph type="title"/>
          </p:nvPr>
        </p:nvSpPr>
        <p:spPr>
          <a:xfrm>
            <a:off x="152400" y="274638"/>
            <a:ext cx="8991600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1">
                <a:solidFill>
                  <a:srgbClr val="688BB8"/>
                </a:solidFill>
              </a:rPr>
              <a:t>Arrangement of LW in medium stream</a:t>
            </a:r>
            <a:endParaRPr>
              <a:solidFill>
                <a:srgbClr val="688BB8"/>
              </a:solidFill>
            </a:endParaRPr>
          </a:p>
        </p:txBody>
      </p:sp>
      <p:pic>
        <p:nvPicPr>
          <p:cNvPr id="298" name="Google Shape;298;p8" descr="KSF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62768" y="2368325"/>
            <a:ext cx="8018463" cy="434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8"/>
          <p:cNvSpPr txBox="1">
            <a:spLocks noGrp="1"/>
          </p:cNvSpPr>
          <p:nvPr>
            <p:ph type="sldNum" idx="12"/>
          </p:nvPr>
        </p:nvSpPr>
        <p:spPr>
          <a:xfrm>
            <a:off x="8458670" y="6248401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8"/>
          <p:cNvSpPr txBox="1"/>
          <p:nvPr/>
        </p:nvSpPr>
        <p:spPr>
          <a:xfrm>
            <a:off x="0" y="1143000"/>
            <a:ext cx="9144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Mack Creek, Andrews Experimental Forest, 3</a:t>
            </a:r>
            <a:r>
              <a:rPr lang="en-US" sz="14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rd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order, channel 10-20 m wide</a:t>
            </a:r>
            <a:endParaRPr/>
          </a:p>
        </p:txBody>
      </p:sp>
      <p:sp>
        <p:nvSpPr>
          <p:cNvPr id="301" name="Google Shape;301;p8"/>
          <p:cNvSpPr txBox="1"/>
          <p:nvPr/>
        </p:nvSpPr>
        <p:spPr>
          <a:xfrm>
            <a:off x="1307024" y="1761434"/>
            <a:ext cx="27432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688BB8"/>
                </a:solidFill>
                <a:latin typeface="Calibri"/>
                <a:ea typeface="Calibri"/>
                <a:cs typeface="Calibri"/>
                <a:sym typeface="Calibri"/>
              </a:rPr>
              <a:t>LW length ≈ channel width</a:t>
            </a:r>
            <a:endParaRPr>
              <a:solidFill>
                <a:srgbClr val="688BB8"/>
              </a:solidFill>
            </a:endParaRPr>
          </a:p>
        </p:txBody>
      </p:sp>
      <p:sp>
        <p:nvSpPr>
          <p:cNvPr id="302" name="Google Shape;302;p8"/>
          <p:cNvSpPr txBox="1"/>
          <p:nvPr/>
        </p:nvSpPr>
        <p:spPr>
          <a:xfrm>
            <a:off x="4466097" y="1638488"/>
            <a:ext cx="4048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688BB8"/>
                </a:solidFill>
                <a:latin typeface="Calibri"/>
                <a:ea typeface="Calibri"/>
                <a:cs typeface="Calibri"/>
                <a:sym typeface="Calibri"/>
              </a:rPr>
              <a:t>Many pieces oriented downstream, indicating transport</a:t>
            </a:r>
            <a:endParaRPr>
              <a:solidFill>
                <a:srgbClr val="688BB8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1">
                <a:solidFill>
                  <a:srgbClr val="688BB8"/>
                </a:solidFill>
              </a:rPr>
              <a:t>Arrangement of LW in large stream</a:t>
            </a:r>
            <a:endParaRPr>
              <a:solidFill>
                <a:srgbClr val="688BB8"/>
              </a:solidFill>
            </a:endParaRPr>
          </a:p>
        </p:txBody>
      </p:sp>
      <p:pic>
        <p:nvPicPr>
          <p:cNvPr id="308" name="Google Shape;308;p9" descr="KSF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02956" y="2400135"/>
            <a:ext cx="8446576" cy="4183228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9"/>
          <p:cNvSpPr txBox="1">
            <a:spLocks noGrp="1"/>
          </p:cNvSpPr>
          <p:nvPr>
            <p:ph type="sldNum" idx="12"/>
          </p:nvPr>
        </p:nvSpPr>
        <p:spPr>
          <a:xfrm>
            <a:off x="8458670" y="6248401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/>
          <p:nvPr/>
        </p:nvSpPr>
        <p:spPr>
          <a:xfrm>
            <a:off x="54244" y="1231574"/>
            <a:ext cx="9144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McKenzie River at Rainbow, 6</a:t>
            </a:r>
            <a:r>
              <a:rPr lang="en-US" sz="14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order, channel 40-50 m wide</a:t>
            </a:r>
            <a:endParaRPr/>
          </a:p>
        </p:txBody>
      </p:sp>
      <p:sp>
        <p:nvSpPr>
          <p:cNvPr id="311" name="Google Shape;311;p9"/>
          <p:cNvSpPr txBox="1"/>
          <p:nvPr/>
        </p:nvSpPr>
        <p:spPr>
          <a:xfrm>
            <a:off x="402956" y="1792069"/>
            <a:ext cx="316098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688BB8"/>
                </a:solidFill>
                <a:latin typeface="Calibri"/>
                <a:ea typeface="Calibri"/>
                <a:cs typeface="Calibri"/>
                <a:sym typeface="Calibri"/>
              </a:rPr>
              <a:t>LW length &lt;&lt; channel width</a:t>
            </a:r>
            <a:endParaRPr>
              <a:solidFill>
                <a:srgbClr val="688BB8"/>
              </a:solidFill>
            </a:endParaRPr>
          </a:p>
        </p:txBody>
      </p:sp>
      <p:sp>
        <p:nvSpPr>
          <p:cNvPr id="312" name="Google Shape;312;p9"/>
          <p:cNvSpPr txBox="1"/>
          <p:nvPr/>
        </p:nvSpPr>
        <p:spPr>
          <a:xfrm>
            <a:off x="4194256" y="1706562"/>
            <a:ext cx="3671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688BB8"/>
                </a:solidFill>
                <a:latin typeface="Calibri"/>
                <a:ea typeface="Calibri"/>
                <a:cs typeface="Calibri"/>
                <a:sym typeface="Calibri"/>
              </a:rPr>
              <a:t>All wood looks transported, no channel-spanning accumulations</a:t>
            </a:r>
            <a:endParaRPr>
              <a:solidFill>
                <a:srgbClr val="688BB8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rgbClr val="000000"/>
      </a:dk1>
      <a:lt1>
        <a:srgbClr val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699</Words>
  <Application>Microsoft Macintosh PowerPoint</Application>
  <PresentationFormat>On-screen Show (4:3)</PresentationFormat>
  <Paragraphs>115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Twentieth Century</vt:lpstr>
      <vt:lpstr>Droplet</vt:lpstr>
      <vt:lpstr>Logjams and Stream Habitats</vt:lpstr>
      <vt:lpstr>Dr. Adriana E. Martinez</vt:lpstr>
      <vt:lpstr>Riparian zone: Source of Wood </vt:lpstr>
      <vt:lpstr>PowerPoint Presentation</vt:lpstr>
      <vt:lpstr>Riparian buffer zones </vt:lpstr>
      <vt:lpstr>Outline</vt:lpstr>
      <vt:lpstr>Arrangement of LW in small stream</vt:lpstr>
      <vt:lpstr>Arrangement of LW in medium stream</vt:lpstr>
      <vt:lpstr>Arrangement of LW in large stream</vt:lpstr>
      <vt:lpstr>Association of LWD accumulations with anabranching channels</vt:lpstr>
      <vt:lpstr>PowerPoint Presentation</vt:lpstr>
      <vt:lpstr>PowerPoint Presentation</vt:lpstr>
      <vt:lpstr>PowerPoint Presentation</vt:lpstr>
      <vt:lpstr>PowerPoint Presentation</vt:lpstr>
      <vt:lpstr>Wood And Channel Morphology</vt:lpstr>
      <vt:lpstr>River Channel Features</vt:lpstr>
      <vt:lpstr>Riffles and Pools</vt:lpstr>
      <vt:lpstr>Island formation by LW</vt:lpstr>
      <vt:lpstr>Continued development of LW accumulation and bed form</vt:lpstr>
      <vt:lpstr>Vegetation succession on wood bar</vt:lpstr>
      <vt:lpstr>Silver Creek, Illinois</vt:lpstr>
      <vt:lpstr>Large Wood and Stream Restoration</vt:lpstr>
      <vt:lpstr>Wood accumulation on outside of meander bend: natural LWD revetment</vt:lpstr>
      <vt:lpstr>Constructed LWD Revetment</vt:lpstr>
      <vt:lpstr>PowerPoint Presentation</vt:lpstr>
      <vt:lpstr>Main Takeaways</vt:lpstr>
      <vt:lpstr>PowerPoint Presentation</vt:lpstr>
      <vt:lpstr>Ecological definitions of riparian zone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Logjams and Stream Habitats</dc:title>
  <dc:creator>Martinez, Adriana</dc:creator>
  <cp:lastModifiedBy>Carolyn Siobhan Cummins</cp:lastModifiedBy>
  <cp:revision>1</cp:revision>
  <dcterms:created xsi:type="dcterms:W3CDTF">2016-09-13T14:26:24Z</dcterms:created>
  <dcterms:modified xsi:type="dcterms:W3CDTF">2024-01-01T23:51:32Z</dcterms:modified>
</cp:coreProperties>
</file>