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262dba6e1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262dba6e1a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262dba6e1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262dba6e1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27bdd3150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27bdd3150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262924296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262924296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262924296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262924296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262dba6e1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262dba6e1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62924296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262924296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262dba6e1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262dba6e1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262dba6e1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262dba6e1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262dba6e1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262dba6e1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2684df952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2684df952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2684df952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2684df952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0f10cc506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0f10cc506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990600" y="-322200"/>
            <a:ext cx="6099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79F7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79F79"/>
                </a:solidFill>
                <a:latin typeface="Verdana"/>
                <a:ea typeface="Verdana"/>
                <a:cs typeface="Verdana"/>
                <a:sym typeface="Verdana"/>
              </a:rPr>
              <a:t>Aquatic macroinvertebrate adaptations and habitats</a:t>
            </a:r>
            <a:endParaRPr sz="2200" b="1">
              <a:solidFill>
                <a:srgbClr val="F79F7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r="30483"/>
          <a:stretch/>
        </p:blipFill>
        <p:spPr>
          <a:xfrm>
            <a:off x="193900" y="994573"/>
            <a:ext cx="2239524" cy="214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r="21795"/>
          <a:stretch/>
        </p:blipFill>
        <p:spPr>
          <a:xfrm>
            <a:off x="2589109" y="1156800"/>
            <a:ext cx="2277743" cy="16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375" y="3225275"/>
            <a:ext cx="2151248" cy="161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1100" y="3033183"/>
            <a:ext cx="3064787" cy="1723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98750" y="994350"/>
            <a:ext cx="2009626" cy="133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17562" y="2723025"/>
            <a:ext cx="2039475" cy="20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/>
        </p:nvSpPr>
        <p:spPr>
          <a:xfrm>
            <a:off x="139350" y="116850"/>
            <a:ext cx="633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79F79"/>
                </a:solidFill>
              </a:rPr>
              <a:t>Macroinvertebrate adaptations - feeding mode</a:t>
            </a:r>
            <a:endParaRPr sz="2200" b="1">
              <a:solidFill>
                <a:srgbClr val="F79F79"/>
              </a:solidFill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4600" y="829325"/>
            <a:ext cx="7506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79F79"/>
                </a:solidFill>
              </a:rPr>
              <a:t>The River Continuum Concept - Vannote 1980</a:t>
            </a:r>
            <a:endParaRPr sz="2000" b="1">
              <a:solidFill>
                <a:srgbClr val="F79F79"/>
              </a:solidFill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258875" y="1419150"/>
            <a:ext cx="4945500" cy="29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>
                <a:solidFill>
                  <a:schemeClr val="lt1"/>
                </a:solidFill>
              </a:rPr>
              <a:t>Stream </a:t>
            </a:r>
            <a:r>
              <a:rPr lang="en" sz="1800" b="1">
                <a:solidFill>
                  <a:srgbClr val="B4A0E5"/>
                </a:solidFill>
              </a:rPr>
              <a:t>physical characteristics</a:t>
            </a:r>
            <a:r>
              <a:rPr lang="en" sz="1800" b="1">
                <a:solidFill>
                  <a:schemeClr val="lt1"/>
                </a:solidFill>
              </a:rPr>
              <a:t> </a:t>
            </a:r>
            <a:r>
              <a:rPr lang="en" sz="1800">
                <a:solidFill>
                  <a:schemeClr val="lt1"/>
                </a:solidFill>
              </a:rPr>
              <a:t>are linked</a:t>
            </a:r>
            <a:r>
              <a:rPr lang="en" sz="1800" b="1">
                <a:solidFill>
                  <a:schemeClr val="lt1"/>
                </a:solidFill>
              </a:rPr>
              <a:t> </a:t>
            </a:r>
            <a:r>
              <a:rPr lang="en" sz="1800">
                <a:solidFill>
                  <a:schemeClr val="lt1"/>
                </a:solidFill>
              </a:rPr>
              <a:t>with </a:t>
            </a:r>
            <a:r>
              <a:rPr lang="en" sz="1800" b="1">
                <a:solidFill>
                  <a:srgbClr val="B4A0E5"/>
                </a:solidFill>
              </a:rPr>
              <a:t>availability of food resources</a:t>
            </a:r>
            <a:endParaRPr sz="1800" b="1">
              <a:solidFill>
                <a:srgbClr val="B4A0E5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-"/>
            </a:pPr>
            <a:r>
              <a:rPr lang="en" sz="1800">
                <a:solidFill>
                  <a:schemeClr val="lt1"/>
                </a:solidFill>
              </a:rPr>
              <a:t>The </a:t>
            </a:r>
            <a:r>
              <a:rPr lang="en" sz="1800" b="1">
                <a:solidFill>
                  <a:srgbClr val="B4A0E5"/>
                </a:solidFill>
              </a:rPr>
              <a:t>combination of these factors</a:t>
            </a:r>
            <a:r>
              <a:rPr lang="en" sz="1800">
                <a:solidFill>
                  <a:srgbClr val="B4A0E5"/>
                </a:solidFill>
              </a:rPr>
              <a:t> </a:t>
            </a:r>
            <a:r>
              <a:rPr lang="en" sz="1800">
                <a:solidFill>
                  <a:schemeClr val="lt1"/>
                </a:solidFill>
              </a:rPr>
              <a:t>determines aquatic macroinvertebrate community structure</a:t>
            </a: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-"/>
            </a:pPr>
            <a:r>
              <a:rPr lang="en" sz="1800">
                <a:solidFill>
                  <a:schemeClr val="lt1"/>
                </a:solidFill>
              </a:rPr>
              <a:t>May not be applicable to all streams, but provides a starting point for predicting the effects of stream characteristics on invertebrate communities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6175" y="876450"/>
            <a:ext cx="3054149" cy="4172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/>
        </p:nvSpPr>
        <p:spPr>
          <a:xfrm>
            <a:off x="145800" y="192550"/>
            <a:ext cx="8821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79F79"/>
                </a:solidFill>
              </a:rPr>
              <a:t>Logjams impact the distribution of different stream habitats (channel morphology) and food availability</a:t>
            </a:r>
            <a:endParaRPr sz="2200" b="1">
              <a:solidFill>
                <a:srgbClr val="F79F79"/>
              </a:solidFill>
            </a:endParaRPr>
          </a:p>
        </p:txBody>
      </p:sp>
      <p:pic>
        <p:nvPicPr>
          <p:cNvPr id="160" name="Google Shape;160;p23" descr="AbbeMontF9A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125" y="1450800"/>
            <a:ext cx="3950100" cy="30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/>
          <p:nvPr/>
        </p:nvSpPr>
        <p:spPr>
          <a:xfrm>
            <a:off x="4835725" y="1374600"/>
            <a:ext cx="3740700" cy="32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7F2"/>
              </a:buClr>
              <a:buSzPts val="1600"/>
              <a:buChar char="-"/>
            </a:pPr>
            <a:r>
              <a:rPr lang="en" sz="1600">
                <a:solidFill>
                  <a:srgbClr val="F2F7F2"/>
                </a:solidFill>
              </a:rPr>
              <a:t>Creation of new riffle/pool habitat</a:t>
            </a:r>
            <a:endParaRPr sz="1600">
              <a:solidFill>
                <a:srgbClr val="F2F7F2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2F7F2"/>
              </a:buClr>
              <a:buSzPts val="1600"/>
              <a:buChar char="-"/>
            </a:pPr>
            <a:r>
              <a:rPr lang="en" sz="1600">
                <a:solidFill>
                  <a:srgbClr val="F2F7F2"/>
                </a:solidFill>
              </a:rPr>
              <a:t>Food for shredders/detritivores</a:t>
            </a:r>
            <a:endParaRPr sz="1600">
              <a:solidFill>
                <a:srgbClr val="F2F7F2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2F7F2"/>
              </a:buClr>
              <a:buSzPts val="1600"/>
              <a:buChar char="-"/>
            </a:pPr>
            <a:r>
              <a:rPr lang="en" sz="1600">
                <a:solidFill>
                  <a:srgbClr val="F2F7F2"/>
                </a:solidFill>
              </a:rPr>
              <a:t>Attachment substrate for filterers, other “clinger” insects</a:t>
            </a:r>
            <a:endParaRPr sz="1600">
              <a:solidFill>
                <a:srgbClr val="F2F7F2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2F7F2"/>
              </a:buClr>
              <a:buSzPts val="1600"/>
              <a:buChar char="-"/>
            </a:pPr>
            <a:r>
              <a:rPr lang="en" sz="1600">
                <a:solidFill>
                  <a:srgbClr val="F2F7F2"/>
                </a:solidFill>
              </a:rPr>
              <a:t>Provide thermal refuge - a shady spot in large, open-canopy rivers!</a:t>
            </a:r>
            <a:endParaRPr sz="1600">
              <a:solidFill>
                <a:srgbClr val="F2F7F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B4A0E5"/>
                </a:solidFill>
              </a:rPr>
              <a:t>These characteristics can lead to dense logjam-associated macroinvertebrate aggregations</a:t>
            </a:r>
            <a:endParaRPr sz="1800" b="1">
              <a:solidFill>
                <a:srgbClr val="B4A0E5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/>
        </p:nvSpPr>
        <p:spPr>
          <a:xfrm>
            <a:off x="145800" y="40150"/>
            <a:ext cx="8821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79F79"/>
                </a:solidFill>
              </a:rPr>
              <a:t>Logjams impact the distribution of different stream habitats (channel morphology) and food availability</a:t>
            </a:r>
            <a:endParaRPr sz="2200" b="1">
              <a:solidFill>
                <a:srgbClr val="F79F79"/>
              </a:solidFill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4479800" y="2267500"/>
            <a:ext cx="3894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 b="1">
                <a:solidFill>
                  <a:srgbClr val="B4A0E5"/>
                </a:solidFill>
              </a:rPr>
              <a:t>Logjams can also affect their surrounding macroinvertebrate communities - Wellnitz et al. 2014</a:t>
            </a:r>
            <a:endParaRPr sz="1800" b="1">
              <a:solidFill>
                <a:srgbClr val="B4A0E5"/>
              </a:solidFill>
            </a:endParaRPr>
          </a:p>
        </p:txBody>
      </p:sp>
      <p:pic>
        <p:nvPicPr>
          <p:cNvPr id="168" name="Google Shape;1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025" y="902050"/>
            <a:ext cx="3573701" cy="416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/>
          <p:nvPr/>
        </p:nvSpPr>
        <p:spPr>
          <a:xfrm>
            <a:off x="96925" y="102350"/>
            <a:ext cx="7949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79F79"/>
                </a:solidFill>
              </a:rPr>
              <a:t>Predict: How might the aquatic macroinvertebrate communities in these two stream reaches differ?</a:t>
            </a:r>
            <a:endParaRPr sz="2200" b="1">
              <a:solidFill>
                <a:srgbClr val="F79F79"/>
              </a:solidFill>
            </a:endParaRPr>
          </a:p>
        </p:txBody>
      </p:sp>
      <p:pic>
        <p:nvPicPr>
          <p:cNvPr id="174" name="Google Shape;174;p25" descr="A small pond surrounded by trees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750" y="1057850"/>
            <a:ext cx="4022325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 descr="A picture containing tree, ground, outdoor, riv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0450" y="1101500"/>
            <a:ext cx="4666877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/>
        </p:nvSpPr>
        <p:spPr>
          <a:xfrm>
            <a:off x="208913" y="4094350"/>
            <a:ext cx="402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2F7F2"/>
              </a:buClr>
              <a:buSzPts val="1400"/>
              <a:buChar char="-"/>
            </a:pPr>
            <a:r>
              <a:rPr lang="en">
                <a:solidFill>
                  <a:srgbClr val="F2F7F2"/>
                </a:solidFill>
              </a:rPr>
              <a:t>Likely many burrowers, collector/gatherers</a:t>
            </a:r>
            <a:endParaRPr>
              <a:solidFill>
                <a:srgbClr val="F2F7F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2F7F2"/>
              </a:buClr>
              <a:buSzPts val="1400"/>
              <a:buChar char="-"/>
            </a:pPr>
            <a:r>
              <a:rPr lang="en">
                <a:solidFill>
                  <a:srgbClr val="F2F7F2"/>
                </a:solidFill>
              </a:rPr>
              <a:t>Habitat is relatively homogeneous, supporting less taxonomic diversity</a:t>
            </a:r>
            <a:endParaRPr>
              <a:solidFill>
                <a:srgbClr val="F2F7F2"/>
              </a:solidFill>
            </a:endParaRPr>
          </a:p>
        </p:txBody>
      </p:sp>
      <p:sp>
        <p:nvSpPr>
          <p:cNvPr id="177" name="Google Shape;177;p25"/>
          <p:cNvSpPr txBox="1"/>
          <p:nvPr/>
        </p:nvSpPr>
        <p:spPr>
          <a:xfrm>
            <a:off x="4230075" y="3730400"/>
            <a:ext cx="4974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2F7F2"/>
              </a:buClr>
              <a:buSzPts val="1400"/>
              <a:buChar char="-"/>
            </a:pPr>
            <a:r>
              <a:rPr lang="en">
                <a:solidFill>
                  <a:srgbClr val="F2F7F2"/>
                </a:solidFill>
              </a:rPr>
              <a:t>Burrowers and collector/gatherers in silty areas</a:t>
            </a:r>
            <a:endParaRPr>
              <a:solidFill>
                <a:srgbClr val="F2F7F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2F7F2"/>
              </a:buClr>
              <a:buSzPts val="1400"/>
              <a:buChar char="-"/>
            </a:pPr>
            <a:r>
              <a:rPr lang="en">
                <a:solidFill>
                  <a:srgbClr val="F2F7F2"/>
                </a:solidFill>
              </a:rPr>
              <a:t>Shredders, filterers in and around the logjam</a:t>
            </a:r>
            <a:endParaRPr>
              <a:solidFill>
                <a:srgbClr val="F2F7F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2F7F2"/>
              </a:buClr>
              <a:buSzPts val="1400"/>
              <a:buChar char="-"/>
            </a:pPr>
            <a:r>
              <a:rPr lang="en">
                <a:solidFill>
                  <a:srgbClr val="F2F7F2"/>
                </a:solidFill>
              </a:rPr>
              <a:t>Collector/filterers in riffles, provided there are attachment surfaces</a:t>
            </a:r>
            <a:endParaRPr>
              <a:solidFill>
                <a:srgbClr val="F2F7F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2F7F2"/>
              </a:buClr>
              <a:buSzPts val="1400"/>
              <a:buChar char="-"/>
            </a:pPr>
            <a:r>
              <a:rPr lang="en">
                <a:solidFill>
                  <a:srgbClr val="F2F7F2"/>
                </a:solidFill>
              </a:rPr>
              <a:t>More habitat diversity; likely more taxonomic diversity!</a:t>
            </a:r>
            <a:endParaRPr>
              <a:solidFill>
                <a:srgbClr val="F2F7F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/>
        </p:nvSpPr>
        <p:spPr>
          <a:xfrm>
            <a:off x="152725" y="318350"/>
            <a:ext cx="402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79F79"/>
                </a:solidFill>
              </a:rPr>
              <a:t>Summary</a:t>
            </a:r>
            <a:endParaRPr sz="2200" b="1">
              <a:solidFill>
                <a:srgbClr val="F79F79"/>
              </a:solidFill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186050" y="954350"/>
            <a:ext cx="88941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4A0E5"/>
              </a:buClr>
              <a:buSzPts val="1600"/>
              <a:buChar char="-"/>
            </a:pPr>
            <a:r>
              <a:rPr lang="en" sz="1600" b="1">
                <a:solidFill>
                  <a:srgbClr val="B4A0E5"/>
                </a:solidFill>
              </a:rPr>
              <a:t>Stream macroinvertebrates have many adaptations to overcome the unique challenges of living in water</a:t>
            </a:r>
            <a:endParaRPr sz="1600" b="1">
              <a:solidFill>
                <a:srgbClr val="B4A0E5"/>
              </a:solidFill>
            </a:endParaRPr>
          </a:p>
          <a:p>
            <a:pPr marL="914400" lvl="1" indent="-330200" algn="l" rtl="0">
              <a:spcBef>
                <a:spcPts val="600"/>
              </a:spcBef>
              <a:spcAft>
                <a:spcPts val="1000"/>
              </a:spcAft>
              <a:buClr>
                <a:srgbClr val="F2F7F2"/>
              </a:buClr>
              <a:buSzPts val="1600"/>
              <a:buChar char="-"/>
            </a:pPr>
            <a:r>
              <a:rPr lang="en" sz="1600">
                <a:solidFill>
                  <a:srgbClr val="F2F7F2"/>
                </a:solidFill>
              </a:rPr>
              <a:t>Obtaining oxygen/ avoiding pollution, dealing with water flow, finding food, etc.</a:t>
            </a:r>
            <a:endParaRPr sz="1600" b="1">
              <a:solidFill>
                <a:srgbClr val="B4A0E5"/>
              </a:solidFill>
            </a:endParaRPr>
          </a:p>
        </p:txBody>
      </p:sp>
      <p:sp>
        <p:nvSpPr>
          <p:cNvPr id="184" name="Google Shape;184;p26"/>
          <p:cNvSpPr txBox="1"/>
          <p:nvPr/>
        </p:nvSpPr>
        <p:spPr>
          <a:xfrm>
            <a:off x="186050" y="2127450"/>
            <a:ext cx="87240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4A0E5"/>
              </a:buClr>
              <a:buSzPts val="1600"/>
              <a:buChar char="-"/>
            </a:pPr>
            <a:r>
              <a:rPr lang="en" sz="1600" b="1">
                <a:solidFill>
                  <a:srgbClr val="B4A0E5"/>
                </a:solidFill>
              </a:rPr>
              <a:t>Macroinvertebrate respiratory systems, locomotion strategies, and feeding groups are adapted to unique habitats</a:t>
            </a:r>
            <a:endParaRPr sz="1600" b="1">
              <a:solidFill>
                <a:srgbClr val="B4A0E5"/>
              </a:solidFill>
            </a:endParaRPr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Clr>
                <a:srgbClr val="F2F7F2"/>
              </a:buClr>
              <a:buSzPts val="1600"/>
              <a:buChar char="-"/>
            </a:pPr>
            <a:r>
              <a:rPr lang="en" sz="1600">
                <a:solidFill>
                  <a:srgbClr val="B4A0E5"/>
                </a:solidFill>
              </a:rPr>
              <a:t>Respiration:</a:t>
            </a:r>
            <a:r>
              <a:rPr lang="en" sz="1600">
                <a:solidFill>
                  <a:srgbClr val="F2F7F2"/>
                </a:solidFill>
              </a:rPr>
              <a:t> physical gills, cutaneous respiration, tracheal gills, respiratory pigments</a:t>
            </a:r>
            <a:endParaRPr sz="1600">
              <a:solidFill>
                <a:srgbClr val="F2F7F2"/>
              </a:solidFill>
            </a:endParaRPr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Clr>
                <a:srgbClr val="B4A0E5"/>
              </a:buClr>
              <a:buSzPts val="1600"/>
              <a:buChar char="-"/>
            </a:pPr>
            <a:r>
              <a:rPr lang="en" sz="1600">
                <a:solidFill>
                  <a:srgbClr val="B4A0E5"/>
                </a:solidFill>
              </a:rPr>
              <a:t>Locomotion: </a:t>
            </a:r>
            <a:r>
              <a:rPr lang="en" sz="1600">
                <a:solidFill>
                  <a:srgbClr val="F2F7F2"/>
                </a:solidFill>
              </a:rPr>
              <a:t>skaters, divers, swimmers, clingers, climbers, burrowers</a:t>
            </a:r>
            <a:endParaRPr sz="1600">
              <a:solidFill>
                <a:srgbClr val="F2F7F2"/>
              </a:solidFill>
            </a:endParaRPr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Clr>
                <a:srgbClr val="B4A0E5"/>
              </a:buClr>
              <a:buSzPts val="1600"/>
              <a:buChar char="-"/>
            </a:pPr>
            <a:r>
              <a:rPr lang="en" sz="1600">
                <a:solidFill>
                  <a:srgbClr val="B4A0E5"/>
                </a:solidFill>
              </a:rPr>
              <a:t>Feeding: </a:t>
            </a:r>
            <a:r>
              <a:rPr lang="en" sz="1600">
                <a:solidFill>
                  <a:srgbClr val="F2F7F2"/>
                </a:solidFill>
              </a:rPr>
              <a:t>shredders, collectors, scrapers, predators</a:t>
            </a:r>
            <a:endParaRPr sz="1600" b="1">
              <a:solidFill>
                <a:srgbClr val="B4A0E5"/>
              </a:solidFill>
            </a:endParaRPr>
          </a:p>
        </p:txBody>
      </p:sp>
      <p:sp>
        <p:nvSpPr>
          <p:cNvPr id="185" name="Google Shape;185;p26"/>
          <p:cNvSpPr txBox="1"/>
          <p:nvPr/>
        </p:nvSpPr>
        <p:spPr>
          <a:xfrm>
            <a:off x="160100" y="4050250"/>
            <a:ext cx="8793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B4A0E5"/>
              </a:buClr>
              <a:buSzPts val="1600"/>
              <a:buChar char="-"/>
            </a:pPr>
            <a:r>
              <a:rPr lang="en" sz="1600" b="1">
                <a:solidFill>
                  <a:srgbClr val="B4A0E5"/>
                </a:solidFill>
              </a:rPr>
              <a:t>Logjams are important for shaping stream/river habitats and can determine the community structure of aquatic macroinvertebrates.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/>
        </p:nvSpPr>
        <p:spPr>
          <a:xfrm>
            <a:off x="257450" y="1483500"/>
            <a:ext cx="52761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79F79"/>
                </a:solidFill>
              </a:rPr>
              <a:t>Carolyn Cummins</a:t>
            </a:r>
            <a:endParaRPr sz="2400" b="1">
              <a:solidFill>
                <a:srgbClr val="F79F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79F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2F7F2"/>
                </a:solidFill>
              </a:rPr>
              <a:t>PhD Candidate </a:t>
            </a:r>
            <a:endParaRPr sz="1800">
              <a:solidFill>
                <a:srgbClr val="F2F7F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2F7F2"/>
                </a:solidFill>
              </a:rPr>
              <a:t>Odum School of Ecology, University of Georgia</a:t>
            </a:r>
            <a:endParaRPr sz="1800">
              <a:solidFill>
                <a:srgbClr val="F2F7F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</a:rPr>
              <a:t>Dissertation research: </a:t>
            </a:r>
            <a:endParaRPr sz="18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Temperature effects on stream carbon processing, aquatic insect physiology/community structure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6777" y="780150"/>
            <a:ext cx="2749402" cy="3665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168100" y="1489850"/>
            <a:ext cx="8756400" cy="22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79F79"/>
                </a:solidFill>
              </a:rPr>
              <a:t>Learning objectives for today:</a:t>
            </a:r>
            <a:endParaRPr sz="2200" b="1">
              <a:solidFill>
                <a:srgbClr val="F79F7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2F7F2"/>
              </a:buClr>
              <a:buSzPts val="2200"/>
              <a:buChar char="●"/>
            </a:pPr>
            <a:r>
              <a:rPr lang="en" sz="2200">
                <a:solidFill>
                  <a:srgbClr val="F2F7F2"/>
                </a:solidFill>
              </a:rPr>
              <a:t>Be able to explain some of the adaptations that aquatic macroinvertebrates have for living in a flowing water environment</a:t>
            </a:r>
            <a:endParaRPr sz="2200">
              <a:solidFill>
                <a:srgbClr val="F2F7F2"/>
              </a:solidFill>
            </a:endParaRPr>
          </a:p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Clr>
                <a:srgbClr val="F2F7F2"/>
              </a:buClr>
              <a:buSzPts val="2200"/>
              <a:buChar char="●"/>
            </a:pPr>
            <a:r>
              <a:rPr lang="en" sz="2200">
                <a:solidFill>
                  <a:srgbClr val="F2F7F2"/>
                </a:solidFill>
              </a:rPr>
              <a:t>Predict the characteristics of macroinvertebrates that might be present in different stream habitats</a:t>
            </a:r>
            <a:endParaRPr sz="2200">
              <a:solidFill>
                <a:srgbClr val="F2F7F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251575" y="341900"/>
            <a:ext cx="508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F79F79"/>
                </a:solidFill>
              </a:rPr>
              <a:t>Challenges of living in water</a:t>
            </a:r>
            <a:endParaRPr sz="2600" b="1">
              <a:solidFill>
                <a:srgbClr val="F79F79"/>
              </a:solidFill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0" y="1338675"/>
            <a:ext cx="6299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1000"/>
              </a:spcAft>
              <a:buClr>
                <a:srgbClr val="F2F7F2"/>
              </a:buClr>
              <a:buSzPts val="1800"/>
              <a:buChar char="-"/>
            </a:pPr>
            <a:r>
              <a:rPr lang="en" sz="1800">
                <a:solidFill>
                  <a:srgbClr val="F2F7F2"/>
                </a:solidFill>
              </a:rPr>
              <a:t>Balancing needs and preferences for oxygen, temperature, silt/sand, and pollution</a:t>
            </a:r>
            <a:endParaRPr sz="1800">
              <a:solidFill>
                <a:srgbClr val="F2F7F2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586975" y="4317225"/>
            <a:ext cx="8025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B4A0E5"/>
                </a:solidFill>
              </a:rPr>
              <a:t>The distribution of aquatic insect taxa is often determined by requirements and adaptations in the above 3 categories</a:t>
            </a:r>
            <a:endParaRPr sz="2000" b="1">
              <a:solidFill>
                <a:srgbClr val="B4A0E5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3775" y="2077575"/>
            <a:ext cx="2727300" cy="18218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20950" y="2161200"/>
            <a:ext cx="542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1000"/>
              </a:spcAft>
              <a:buClr>
                <a:srgbClr val="F2F7F2"/>
              </a:buClr>
              <a:buSzPts val="1800"/>
              <a:buChar char="-"/>
            </a:pPr>
            <a:r>
              <a:rPr lang="en" sz="1800">
                <a:solidFill>
                  <a:srgbClr val="F2F7F2"/>
                </a:solidFill>
              </a:rPr>
              <a:t>Dealing with water flow</a:t>
            </a:r>
            <a:endParaRPr>
              <a:solidFill>
                <a:srgbClr val="F2F7F2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20950" y="29058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1000"/>
              </a:spcAft>
              <a:buClr>
                <a:srgbClr val="F2F7F2"/>
              </a:buClr>
              <a:buSzPts val="1800"/>
              <a:buChar char="-"/>
            </a:pPr>
            <a:r>
              <a:rPr lang="en" sz="1800">
                <a:solidFill>
                  <a:srgbClr val="F2F7F2"/>
                </a:solidFill>
              </a:rPr>
              <a:t>Finding food!</a:t>
            </a:r>
            <a:endParaRPr>
              <a:solidFill>
                <a:srgbClr val="F2F7F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319650" y="81975"/>
            <a:ext cx="748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79F79"/>
                </a:solidFill>
              </a:rPr>
              <a:t>Macroinvertebrate adaptations - respiration</a:t>
            </a:r>
            <a:endParaRPr sz="2400" b="1">
              <a:solidFill>
                <a:srgbClr val="F79F79"/>
              </a:solidFill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75" y="1850499"/>
            <a:ext cx="2405636" cy="14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13725" y="668550"/>
            <a:ext cx="2931300" cy="9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4A0E5"/>
                </a:solidFill>
              </a:rPr>
              <a:t>Physical gills/breathing air</a:t>
            </a:r>
            <a:endParaRPr>
              <a:solidFill>
                <a:srgbClr val="B4A0E5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F2F7F2"/>
              </a:buClr>
              <a:buSzPts val="1400"/>
              <a:buChar char="-"/>
            </a:pPr>
            <a:r>
              <a:rPr lang="en">
                <a:solidFill>
                  <a:srgbClr val="F2F7F2"/>
                </a:solidFill>
              </a:rPr>
              <a:t>Physical gills</a:t>
            </a:r>
            <a:endParaRPr>
              <a:solidFill>
                <a:srgbClr val="F2F7F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2F7F2"/>
              </a:buClr>
              <a:buSzPts val="1400"/>
              <a:buChar char="-"/>
            </a:pPr>
            <a:r>
              <a:rPr lang="en">
                <a:solidFill>
                  <a:srgbClr val="F2F7F2"/>
                </a:solidFill>
              </a:rPr>
              <a:t>Respiratory siphons</a:t>
            </a:r>
            <a:endParaRPr>
              <a:solidFill>
                <a:srgbClr val="F2F7F2"/>
              </a:solidFill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2586450" y="897150"/>
            <a:ext cx="2523600" cy="18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4A0E5"/>
                </a:solidFill>
              </a:rPr>
              <a:t>Cutaneous respiration</a:t>
            </a:r>
            <a:endParaRPr>
              <a:solidFill>
                <a:srgbClr val="B4A0E5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F2F7F2"/>
              </a:buClr>
              <a:buSzPts val="1400"/>
              <a:buChar char="-"/>
            </a:pPr>
            <a:r>
              <a:rPr lang="en">
                <a:solidFill>
                  <a:srgbClr val="F2F7F2"/>
                </a:solidFill>
              </a:rPr>
              <a:t>Absorbing dissolved oxygen through the cuticle </a:t>
            </a:r>
            <a:endParaRPr>
              <a:solidFill>
                <a:srgbClr val="F2F7F2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2F7F2"/>
              </a:buClr>
              <a:buSzPts val="1400"/>
              <a:buChar char="-"/>
            </a:pPr>
            <a:r>
              <a:rPr lang="en">
                <a:solidFill>
                  <a:srgbClr val="F2F7F2"/>
                </a:solidFill>
              </a:rPr>
              <a:t>Often worm-like taxa with high surface area: volume</a:t>
            </a:r>
            <a:endParaRPr>
              <a:solidFill>
                <a:srgbClr val="F2F7F2"/>
              </a:solidFill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7083475" y="1487175"/>
            <a:ext cx="2217600" cy="9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4A0E5"/>
                </a:solidFill>
              </a:rPr>
              <a:t>Tracheal gills</a:t>
            </a:r>
            <a:endParaRPr>
              <a:solidFill>
                <a:srgbClr val="B4A0E5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F2F7F2"/>
              </a:buClr>
              <a:buSzPts val="1400"/>
              <a:buChar char="-"/>
            </a:pPr>
            <a:r>
              <a:rPr lang="en">
                <a:solidFill>
                  <a:srgbClr val="F2F7F2"/>
                </a:solidFill>
              </a:rPr>
              <a:t>Different shapes, sizes, patterns</a:t>
            </a:r>
            <a:endParaRPr>
              <a:solidFill>
                <a:srgbClr val="F2F7F2"/>
              </a:solidFill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4939777" y="1053900"/>
            <a:ext cx="2041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4A0E5"/>
                </a:solidFill>
              </a:rPr>
              <a:t>Respiratory pigments</a:t>
            </a:r>
            <a:endParaRPr>
              <a:solidFill>
                <a:srgbClr val="B4A0E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7F2"/>
                </a:solidFill>
              </a:rPr>
              <a:t>(e.g., hemoglobin)</a:t>
            </a:r>
            <a:endParaRPr>
              <a:solidFill>
                <a:srgbClr val="F2F7F2"/>
              </a:solidFill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613961" y="2375327"/>
            <a:ext cx="2470925" cy="14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6274" y="2450425"/>
            <a:ext cx="1760024" cy="1408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1619" y="2806400"/>
            <a:ext cx="2033269" cy="135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6700" y="4010875"/>
            <a:ext cx="1760025" cy="105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301" y="3395625"/>
            <a:ext cx="2510426" cy="152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/>
        </p:nvSpPr>
        <p:spPr>
          <a:xfrm>
            <a:off x="146900" y="27850"/>
            <a:ext cx="886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79F79"/>
                </a:solidFill>
              </a:rPr>
              <a:t>Macroinvertebrate adaptations - locomotion and shape </a:t>
            </a:r>
            <a:endParaRPr sz="2200" b="1">
              <a:solidFill>
                <a:srgbClr val="F79F79"/>
              </a:solidFill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131925" y="648425"/>
            <a:ext cx="37467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B4A0E5"/>
                </a:solidFill>
              </a:rPr>
              <a:t>Skaters: </a:t>
            </a:r>
            <a:endParaRPr sz="1800" b="1">
              <a:solidFill>
                <a:srgbClr val="B4A0E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2F7F2"/>
                </a:solidFill>
              </a:rPr>
              <a:t>Skate on the water’s surface, scavenge organisms trapped on the surface </a:t>
            </a:r>
            <a:endParaRPr b="1">
              <a:solidFill>
                <a:srgbClr val="F2F7F2"/>
              </a:solidFill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55725" y="2150800"/>
            <a:ext cx="3621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B4A0E5"/>
                </a:solidFill>
              </a:rPr>
              <a:t>Divers:</a:t>
            </a:r>
            <a:endParaRPr sz="1800" b="1">
              <a:solidFill>
                <a:srgbClr val="B4A0E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2F7F2"/>
                </a:solidFill>
              </a:rPr>
              <a:t>Row with hind legs in pool habitats.</a:t>
            </a:r>
            <a:endParaRPr b="1">
              <a:solidFill>
                <a:srgbClr val="F2F7F2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77175" y="3593725"/>
            <a:ext cx="3398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B4A0E5"/>
                </a:solidFill>
              </a:rPr>
              <a:t>Swimmers:</a:t>
            </a:r>
            <a:endParaRPr sz="1700" b="1">
              <a:solidFill>
                <a:srgbClr val="B4A0E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2F7F2"/>
                </a:solidFill>
              </a:rPr>
              <a:t>Cling to objects and swim in short bursts, moving between food patches</a:t>
            </a:r>
            <a:endParaRPr b="1">
              <a:solidFill>
                <a:srgbClr val="F2F7F2"/>
              </a:solidFill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r="21795"/>
          <a:stretch/>
        </p:blipFill>
        <p:spPr>
          <a:xfrm>
            <a:off x="3652150" y="553600"/>
            <a:ext cx="1754525" cy="126080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5385400" y="1391800"/>
            <a:ext cx="329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4A0E5"/>
                </a:solidFill>
              </a:rPr>
              <a:t>Example: Water strider.</a:t>
            </a:r>
            <a:endParaRPr>
              <a:solidFill>
                <a:srgbClr val="F2F7F2"/>
              </a:solidFill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2677" y="2075475"/>
            <a:ext cx="1754525" cy="13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5156800" y="2304075"/>
            <a:ext cx="411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4A0E5"/>
                </a:solidFill>
              </a:rPr>
              <a:t>Example: Predaceous diving beetle</a:t>
            </a:r>
            <a:endParaRPr>
              <a:solidFill>
                <a:srgbClr val="B4A0E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7F2"/>
                </a:solidFill>
              </a:rPr>
              <a:t>Found in pool habitats - submerge and dive periodically to replenish their physical gill</a:t>
            </a:r>
            <a:endParaRPr>
              <a:solidFill>
                <a:srgbClr val="F2F7F2"/>
              </a:solidFill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5">
            <a:alphaModFix/>
          </a:blip>
          <a:srcRect b="13457"/>
          <a:stretch/>
        </p:blipFill>
        <p:spPr>
          <a:xfrm>
            <a:off x="3423550" y="3728650"/>
            <a:ext cx="2177085" cy="13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5561700" y="4428150"/>
            <a:ext cx="296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4A0E5"/>
                </a:solidFill>
              </a:rPr>
              <a:t>Example: Small minnow mayfly</a:t>
            </a:r>
            <a:r>
              <a:rPr lang="en">
                <a:solidFill>
                  <a:srgbClr val="F2F7F2"/>
                </a:solidFill>
              </a:rPr>
              <a:t> named for swimming abilities!</a:t>
            </a:r>
            <a:endParaRPr>
              <a:solidFill>
                <a:srgbClr val="F2F7F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/>
        </p:nvSpPr>
        <p:spPr>
          <a:xfrm>
            <a:off x="80675" y="867650"/>
            <a:ext cx="24840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B4A0E5"/>
                </a:solidFill>
              </a:rPr>
              <a:t>Clingers:</a:t>
            </a:r>
            <a:endParaRPr sz="1800" b="1">
              <a:solidFill>
                <a:srgbClr val="B4A0E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2F7F2"/>
                </a:solidFill>
              </a:rPr>
              <a:t>Cling to objects and remain in place/ crawl along the stream bottom</a:t>
            </a:r>
            <a:endParaRPr sz="1500" b="1">
              <a:solidFill>
                <a:srgbClr val="F2F7F2"/>
              </a:solidFill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7175" y="2637050"/>
            <a:ext cx="2910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B4A0E5"/>
                </a:solidFill>
              </a:rPr>
              <a:t>Climbers:</a:t>
            </a:r>
            <a:endParaRPr sz="1500" b="1">
              <a:solidFill>
                <a:srgbClr val="F2F7F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2F7F2"/>
                </a:solidFill>
              </a:rPr>
              <a:t>Move up and down plant stems, often on stream banks</a:t>
            </a:r>
            <a:endParaRPr sz="1500" b="1">
              <a:solidFill>
                <a:srgbClr val="F2F7F2"/>
              </a:solidFill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34775" y="4175450"/>
            <a:ext cx="2855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B4A0E5"/>
                </a:solidFill>
              </a:rPr>
              <a:t>Burrowers:</a:t>
            </a:r>
            <a:endParaRPr sz="1800" b="1">
              <a:solidFill>
                <a:srgbClr val="B4A0E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2F7F2"/>
                </a:solidFill>
              </a:rPr>
              <a:t>Burrow into sediment or plant stems</a:t>
            </a:r>
            <a:endParaRPr sz="1500" b="1">
              <a:solidFill>
                <a:srgbClr val="F2F7F2"/>
              </a:solidFill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5439750" y="975350"/>
            <a:ext cx="3379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4A0E5"/>
                </a:solidFill>
              </a:rPr>
              <a:t>Example: Net-spinning caddisfly (Trichoptera)</a:t>
            </a:r>
            <a:endParaRPr>
              <a:solidFill>
                <a:srgbClr val="B4A0E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7F2"/>
                </a:solidFill>
              </a:rPr>
              <a:t>Construct fixed retreats on rocks to filter fine particles from the water column</a:t>
            </a:r>
            <a:endParaRPr>
              <a:solidFill>
                <a:srgbClr val="F2F7F2"/>
              </a:solidFill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9125" y="626925"/>
            <a:ext cx="1712075" cy="12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4779" y="2335700"/>
            <a:ext cx="1783544" cy="12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4796850" y="2944838"/>
            <a:ext cx="3680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4A0E5"/>
                </a:solidFill>
              </a:rPr>
              <a:t>Example: Darner dragonfly (Odonata)</a:t>
            </a:r>
            <a:endParaRPr>
              <a:solidFill>
                <a:srgbClr val="B4A0E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7F2"/>
                </a:solidFill>
              </a:rPr>
              <a:t>Cling to plant stems while stalking prey</a:t>
            </a:r>
            <a:endParaRPr>
              <a:solidFill>
                <a:srgbClr val="F2F7F2"/>
              </a:solidFill>
            </a:endParaRPr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5420" y="712675"/>
            <a:ext cx="1228474" cy="107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4675" y="4075463"/>
            <a:ext cx="2638809" cy="93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>
            <a:off x="5289450" y="4175438"/>
            <a:ext cx="3680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4A0E5"/>
                </a:solidFill>
              </a:rPr>
              <a:t>Example: non-biting midges (Diptera)</a:t>
            </a:r>
            <a:endParaRPr>
              <a:solidFill>
                <a:srgbClr val="B4A0E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7F2"/>
                </a:solidFill>
              </a:rPr>
              <a:t>Burrows can become important sites of gas exchange/sediment oxygenation</a:t>
            </a:r>
            <a:endParaRPr>
              <a:solidFill>
                <a:srgbClr val="F2F7F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/>
        </p:nvSpPr>
        <p:spPr>
          <a:xfrm>
            <a:off x="305150" y="403500"/>
            <a:ext cx="5024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79F79"/>
                </a:solidFill>
              </a:rPr>
              <a:t>Macroinvertebrate adaptations - functional feeding group</a:t>
            </a:r>
            <a:endParaRPr sz="2200" b="1">
              <a:solidFill>
                <a:srgbClr val="F79F79"/>
              </a:solidFill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139350" y="1811588"/>
            <a:ext cx="3314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B4A0E5"/>
                </a:solidFill>
              </a:rPr>
              <a:t>Shredders:</a:t>
            </a:r>
            <a:endParaRPr sz="1700" b="1">
              <a:solidFill>
                <a:srgbClr val="B4A0E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7F2"/>
                </a:solidFill>
              </a:rPr>
              <a:t>Eat vascular plant tissue, including leaf litter and wood</a:t>
            </a:r>
            <a:endParaRPr>
              <a:solidFill>
                <a:srgbClr val="F2F7F2"/>
              </a:solidFill>
            </a:endParaRPr>
          </a:p>
        </p:txBody>
      </p:sp>
      <p:sp>
        <p:nvSpPr>
          <p:cNvPr id="131" name="Google Shape;131;p20"/>
          <p:cNvSpPr txBox="1"/>
          <p:nvPr/>
        </p:nvSpPr>
        <p:spPr>
          <a:xfrm>
            <a:off x="48000" y="3165200"/>
            <a:ext cx="39207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B4A0E5"/>
                </a:solidFill>
              </a:rPr>
              <a:t>Collectors:</a:t>
            </a:r>
            <a:endParaRPr sz="1700" b="1">
              <a:solidFill>
                <a:srgbClr val="B4A0E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2F7F2"/>
                </a:solidFill>
              </a:rPr>
              <a:t>Eat fine organic particles that settle on the stream bottom or float in the water column. Can be gatherers or filterers</a:t>
            </a:r>
            <a:endParaRPr b="1">
              <a:solidFill>
                <a:srgbClr val="F2F7F2"/>
              </a:solidFill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500" y="1469113"/>
            <a:ext cx="2358925" cy="156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7515" y="3234975"/>
            <a:ext cx="1968085" cy="146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 rotWithShape="1">
          <a:blip r:embed="rId5">
            <a:alphaModFix/>
          </a:blip>
          <a:srcRect l="32440" r="3661"/>
          <a:stretch/>
        </p:blipFill>
        <p:spPr>
          <a:xfrm>
            <a:off x="6273375" y="1255825"/>
            <a:ext cx="1702108" cy="177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 rotWithShape="1">
          <a:blip r:embed="rId6">
            <a:alphaModFix/>
          </a:blip>
          <a:srcRect t="14245" r="53967" b="25342"/>
          <a:stretch/>
        </p:blipFill>
        <p:spPr>
          <a:xfrm>
            <a:off x="5940713" y="3111250"/>
            <a:ext cx="3085988" cy="171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606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/>
        </p:nvSpPr>
        <p:spPr>
          <a:xfrm>
            <a:off x="89875" y="1493350"/>
            <a:ext cx="1800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B4A0E5"/>
                </a:solidFill>
              </a:rPr>
              <a:t>Scrapers:</a:t>
            </a:r>
            <a:endParaRPr sz="1700" b="1">
              <a:solidFill>
                <a:srgbClr val="B4A0E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2F7F2"/>
                </a:solidFill>
              </a:rPr>
              <a:t>Eat algae attached to surfaces</a:t>
            </a:r>
            <a:endParaRPr b="1">
              <a:solidFill>
                <a:srgbClr val="F2F7F2"/>
              </a:solidFill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 l="26301" t="3206" r="37905" b="75666"/>
          <a:stretch/>
        </p:blipFill>
        <p:spPr>
          <a:xfrm>
            <a:off x="3169375" y="1068213"/>
            <a:ext cx="1800177" cy="141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0125" y="647775"/>
            <a:ext cx="2444426" cy="18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 rotWithShape="1">
          <a:blip r:embed="rId5">
            <a:alphaModFix/>
          </a:blip>
          <a:srcRect t="13497" b="16894"/>
          <a:stretch/>
        </p:blipFill>
        <p:spPr>
          <a:xfrm rot="5400000">
            <a:off x="1579287" y="1152363"/>
            <a:ext cx="1879575" cy="102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/>
        </p:nvSpPr>
        <p:spPr>
          <a:xfrm>
            <a:off x="41575" y="3188425"/>
            <a:ext cx="35868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B4A0E5"/>
                </a:solidFill>
              </a:rPr>
              <a:t>Predators:</a:t>
            </a:r>
            <a:endParaRPr sz="1700" b="1">
              <a:solidFill>
                <a:srgbClr val="B4A0E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2F7F2"/>
                </a:solidFill>
              </a:rPr>
              <a:t>Eat living animal tissue. Can be engulfers or piercers (also parasites, e.g., leeches)</a:t>
            </a:r>
            <a:endParaRPr b="1">
              <a:solidFill>
                <a:srgbClr val="F2F7F2"/>
              </a:solidFill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1323" y="3102964"/>
            <a:ext cx="2623177" cy="175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81600" y="2646550"/>
            <a:ext cx="2056401" cy="2330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710</Words>
  <Application>Microsoft Macintosh PowerPoint</Application>
  <PresentationFormat>On-screen Show (16:9)</PresentationFormat>
  <Paragraphs>90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Verdana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Carolyn Siobhan Cummins</cp:lastModifiedBy>
  <cp:revision>1</cp:revision>
  <dcterms:modified xsi:type="dcterms:W3CDTF">2024-01-02T00:47:56Z</dcterms:modified>
</cp:coreProperties>
</file>