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20"/>
  </p:normalViewPr>
  <p:slideViewPr>
    <p:cSldViewPr snapToGrid="0">
      <p:cViewPr varScale="1">
        <p:scale>
          <a:sx n="98" d="100"/>
          <a:sy n="98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F6C1-249D-7C48-9020-45F19E2EC01C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5AA7A-9A88-9040-BD28-BDACF91D1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6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licensed under Creative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5AA7A-9A88-9040-BD28-BDACF91D13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9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“Now that we’ve gone over the basics, let’s consider what inclusion looks like.”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5AA7A-9A88-9040-BD28-BDACF91D13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5AA7A-9A88-9040-BD28-BDACF91D13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33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6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5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7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Prairie River photo and picture">
            <a:extLst>
              <a:ext uri="{FF2B5EF4-FFF2-40B4-BE49-F238E27FC236}">
                <a16:creationId xmlns:a16="http://schemas.microsoft.com/office/drawing/2014/main" id="{93B6B72D-4D26-D06A-71AA-290BC7628D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" b="12968"/>
          <a:stretch/>
        </p:blipFill>
        <p:spPr bwMode="auto">
          <a:xfrm>
            <a:off x="20" y="1571"/>
            <a:ext cx="12191980" cy="685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D0A0432-F95F-6441-CC5D-B6BB755F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42985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3BFC1-C15C-7832-9C3D-558609EB9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1" y="2211978"/>
            <a:ext cx="3535679" cy="142572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dirty="0"/>
              <a:t>Indigenous Rights in Water Governance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840E4-FD99-6E3E-3738-F0C2BEF24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n-US"/>
              <a:t>Meg du Bray, Matt Ogwu, André Sanchez</a:t>
            </a:r>
          </a:p>
        </p:txBody>
      </p: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4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4" r="22550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Conceptual definitions</a:t>
            </a:r>
          </a:p>
          <a:p>
            <a:r>
              <a:rPr lang="en-US" dirty="0"/>
              <a:t>Legal definitions</a:t>
            </a:r>
          </a:p>
          <a:p>
            <a:r>
              <a:rPr lang="en-US" dirty="0"/>
              <a:t>Practice of working with Indigenous stakeholders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0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5" r="22549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What Key concepts do we need to think about?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”Time immemorial”</a:t>
            </a:r>
          </a:p>
          <a:p>
            <a:pPr lvl="1"/>
            <a:r>
              <a:rPr lang="en-US" dirty="0"/>
              <a:t>Prior and paramount water rights</a:t>
            </a:r>
          </a:p>
          <a:p>
            <a:r>
              <a:rPr lang="en-US" dirty="0"/>
              <a:t>Water quantification</a:t>
            </a:r>
          </a:p>
          <a:p>
            <a:r>
              <a:rPr lang="en-US" dirty="0"/>
              <a:t>Beneficial use</a:t>
            </a:r>
          </a:p>
        </p:txBody>
      </p:sp>
    </p:spTree>
    <p:extLst>
      <p:ext uri="{BB962C8B-B14F-4D97-AF65-F5344CB8AC3E}">
        <p14:creationId xmlns:p14="http://schemas.microsoft.com/office/powerpoint/2010/main" val="127971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5" r="22550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How are Indigenous Water rights honored or recognized?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Winters vs. United States (1908)</a:t>
            </a:r>
          </a:p>
          <a:p>
            <a:r>
              <a:rPr lang="en-US" dirty="0"/>
              <a:t>Treaty rights &amp; sovereignty</a:t>
            </a:r>
          </a:p>
          <a:p>
            <a:r>
              <a:rPr lang="en-US" dirty="0"/>
              <a:t>Where do these rights </a:t>
            </a:r>
            <a:r>
              <a:rPr lang="en-US" i="1" dirty="0"/>
              <a:t>not</a:t>
            </a:r>
            <a:r>
              <a:rPr lang="en-US" dirty="0"/>
              <a:t> hold up?</a:t>
            </a:r>
          </a:p>
        </p:txBody>
      </p:sp>
    </p:spTree>
    <p:extLst>
      <p:ext uri="{BB962C8B-B14F-4D97-AF65-F5344CB8AC3E}">
        <p14:creationId xmlns:p14="http://schemas.microsoft.com/office/powerpoint/2010/main" val="98930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4" r="22550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400" dirty="0"/>
              <a:t>How are Indigenous Water rights honored or recognized?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Winters vs. United States</a:t>
            </a:r>
          </a:p>
          <a:p>
            <a:pPr lvl="1"/>
            <a:r>
              <a:rPr lang="en-US" dirty="0"/>
              <a:t>Guiding principle in Indigenous water management &amp; allocation</a:t>
            </a:r>
          </a:p>
          <a:p>
            <a:pPr lvl="1"/>
            <a:r>
              <a:rPr lang="en-US" dirty="0"/>
              <a:t>Only reserves water rights for agriculture</a:t>
            </a:r>
          </a:p>
          <a:p>
            <a:pPr lvl="1"/>
            <a:r>
              <a:rPr lang="en-US" dirty="0"/>
              <a:t>What about cultural benefit?</a:t>
            </a:r>
          </a:p>
          <a:p>
            <a:r>
              <a:rPr lang="en-US" dirty="0"/>
              <a:t>“Homeland standard”</a:t>
            </a:r>
          </a:p>
          <a:p>
            <a:pPr lvl="1"/>
            <a:r>
              <a:rPr lang="en-US" dirty="0"/>
              <a:t>Calculates the amount of water a tribe is entitled to – not just for farming</a:t>
            </a:r>
          </a:p>
          <a:p>
            <a:pPr lvl="1"/>
            <a:r>
              <a:rPr lang="en-US" dirty="0"/>
              <a:t>2001 Adjudication of All rights to Use Water in the Gila River System and Source (Arizona Supreme Court)</a:t>
            </a:r>
          </a:p>
        </p:txBody>
      </p:sp>
    </p:spTree>
    <p:extLst>
      <p:ext uri="{BB962C8B-B14F-4D97-AF65-F5344CB8AC3E}">
        <p14:creationId xmlns:p14="http://schemas.microsoft.com/office/powerpoint/2010/main" val="286641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4" r="22551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600"/>
              <a:t>Now that you know about water rights, how are they managed?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Treaty rights</a:t>
            </a:r>
          </a:p>
          <a:p>
            <a:pPr lvl="1"/>
            <a:r>
              <a:rPr lang="en-US" dirty="0"/>
              <a:t>Assumed that anything </a:t>
            </a:r>
            <a:r>
              <a:rPr lang="en-US" i="1" dirty="0"/>
              <a:t>not</a:t>
            </a:r>
            <a:r>
              <a:rPr lang="en-US" dirty="0"/>
              <a:t> ceded in a treaty is held as a right</a:t>
            </a:r>
          </a:p>
          <a:p>
            <a:pPr lvl="1"/>
            <a:r>
              <a:rPr lang="en-US" dirty="0"/>
              <a:t>Most treaties do not have water ceded in them</a:t>
            </a:r>
          </a:p>
          <a:p>
            <a:pPr lvl="1"/>
            <a:r>
              <a:rPr lang="en-US" dirty="0"/>
              <a:t>Different in Canada!</a:t>
            </a:r>
          </a:p>
          <a:p>
            <a:r>
              <a:rPr lang="en-US" dirty="0"/>
              <a:t>Sovereignty</a:t>
            </a:r>
          </a:p>
          <a:p>
            <a:pPr lvl="1"/>
            <a:r>
              <a:rPr lang="en-US" dirty="0"/>
              <a:t>Reservations held “in trust”</a:t>
            </a:r>
          </a:p>
          <a:p>
            <a:pPr lvl="1"/>
            <a:r>
              <a:rPr lang="en-US" dirty="0"/>
              <a:t>Diminished sovereignty</a:t>
            </a:r>
          </a:p>
        </p:txBody>
      </p:sp>
    </p:spTree>
    <p:extLst>
      <p:ext uri="{BB962C8B-B14F-4D97-AF65-F5344CB8AC3E}">
        <p14:creationId xmlns:p14="http://schemas.microsoft.com/office/powerpoint/2010/main" val="80486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3" r="22551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2600" dirty="0"/>
              <a:t>What do water managers and researchers need to consider when including Indigenous stakeholders?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Policy considerations</a:t>
            </a:r>
          </a:p>
          <a:p>
            <a:pPr lvl="1"/>
            <a:r>
              <a:rPr lang="en-US" dirty="0"/>
              <a:t>Federal vs. state interests</a:t>
            </a:r>
          </a:p>
          <a:p>
            <a:pPr lvl="1"/>
            <a:r>
              <a:rPr lang="en-US" dirty="0"/>
              <a:t>Tribal sovereignty</a:t>
            </a:r>
          </a:p>
          <a:p>
            <a:r>
              <a:rPr lang="en-US" dirty="0"/>
              <a:t>Local ecological knowledge and Indigenous experiences with extractive research practices</a:t>
            </a:r>
          </a:p>
          <a:p>
            <a:pPr lvl="1"/>
            <a:r>
              <a:rPr lang="en-US" dirty="0"/>
              <a:t>Focus on community-driven work</a:t>
            </a:r>
          </a:p>
          <a:p>
            <a:pPr lvl="1"/>
            <a:r>
              <a:rPr lang="en-US" dirty="0"/>
              <a:t>Be conscious of embedded social institutions</a:t>
            </a:r>
          </a:p>
          <a:p>
            <a:pPr lvl="1"/>
            <a:r>
              <a:rPr lang="en-US" dirty="0"/>
              <a:t>Engage in thoughtful boundary work</a:t>
            </a:r>
          </a:p>
          <a:p>
            <a:pPr lvl="1"/>
            <a:r>
              <a:rPr lang="en-US" dirty="0"/>
              <a:t>Ask what is needed and what you can contribute</a:t>
            </a:r>
          </a:p>
        </p:txBody>
      </p:sp>
    </p:spTree>
    <p:extLst>
      <p:ext uri="{BB962C8B-B14F-4D97-AF65-F5344CB8AC3E}">
        <p14:creationId xmlns:p14="http://schemas.microsoft.com/office/powerpoint/2010/main" val="261607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5669F72C-E3FB-4C48-AEBD-AF7AC0D74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Free Prairie River photo and picture">
            <a:extLst>
              <a:ext uri="{FF2B5EF4-FFF2-40B4-BE49-F238E27FC236}">
                <a16:creationId xmlns:a16="http://schemas.microsoft.com/office/drawing/2014/main" id="{45030972-1B50-37DE-01A3-F5FD5F498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3" r="22552" b="1"/>
          <a:stretch/>
        </p:blipFill>
        <p:spPr bwMode="auto">
          <a:xfrm>
            <a:off x="1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28243FD-C3BF-6F32-16A5-833599384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220301"/>
            <a:ext cx="6096002" cy="3637699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E00B97D-57BF-1689-B0D9-0A243102C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343" y="125160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7D230-CC2C-F786-FC8E-2DC45F9F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056" y="2288754"/>
            <a:ext cx="3629891" cy="228301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What are the best practices for including Indigenous stakeholders in governance conversations?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E0E1-FC15-8C70-EC08-322E66FD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47" y="762000"/>
            <a:ext cx="4219149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Focus on ethics in the Indigenous community</a:t>
            </a:r>
          </a:p>
          <a:p>
            <a:r>
              <a:rPr lang="en-US" i="1" dirty="0"/>
              <a:t>Listen</a:t>
            </a:r>
            <a:r>
              <a:rPr lang="en-US" dirty="0"/>
              <a:t>!!</a:t>
            </a:r>
          </a:p>
          <a:p>
            <a:r>
              <a:rPr lang="en-US" dirty="0"/>
              <a:t>Find and follow all tribal research rules and protocols</a:t>
            </a:r>
          </a:p>
          <a:p>
            <a:r>
              <a:rPr lang="en-US" dirty="0"/>
              <a:t>Give back to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077335907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316</Words>
  <Application>Microsoft Macintosh PowerPoint</Application>
  <PresentationFormat>Widescreen</PresentationFormat>
  <Paragraphs>51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 Gothic Next Cond</vt:lpstr>
      <vt:lpstr>Trade Gothic Next Light</vt:lpstr>
      <vt:lpstr>AfterglowVTI</vt:lpstr>
      <vt:lpstr>Indigenous Rights in Water Governance</vt:lpstr>
      <vt:lpstr>Outline</vt:lpstr>
      <vt:lpstr>What Key concepts do we need to think about?</vt:lpstr>
      <vt:lpstr>How are Indigenous Water rights honored or recognized?</vt:lpstr>
      <vt:lpstr>How are Indigenous Water rights honored or recognized?</vt:lpstr>
      <vt:lpstr>Now that you know about water rights, how are they managed?</vt:lpstr>
      <vt:lpstr>What do water managers and researchers need to consider when including Indigenous stakeholders?</vt:lpstr>
      <vt:lpstr>What are the best practices for including Indigenous stakeholders in governance conversations?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Systems Management</dc:title>
  <dc:creator>du Bray, Meg</dc:creator>
  <cp:lastModifiedBy>du Bray, Meg</cp:lastModifiedBy>
  <cp:revision>35</cp:revision>
  <dcterms:created xsi:type="dcterms:W3CDTF">2023-03-21T21:42:26Z</dcterms:created>
  <dcterms:modified xsi:type="dcterms:W3CDTF">2023-12-15T20:39:24Z</dcterms:modified>
</cp:coreProperties>
</file>