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ldlife.onlinelibrary.wiley.com/doi/10.1002/jwmg.22284"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ildlife.onlinelibrary.wiley.com/doi/10.1002/jwmg.2228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ildlife.onlinelibrary.wiley.com/doi/10.1002/jwmg.22284"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ldlife.onlinelibrary.wiley.com/doi/full/10.1002/jwmg.2184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ildlife.onlinelibrary.wiley.com/doi/full/10.1002/jwmg.2184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ildlife.onlinelibrary.wiley.com/doi/full/10.1002/jwmg.21844"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nas.org/doi/abs/10.1073/pnas.2011383117"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nas.org/doi/abs/10.1073/pnas.2011383117"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nas.org/doi/abs/10.1073/pnas.2011383117"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rontiersin.org/articles/10.3389/fevo.2022.953608/ful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creativecommons.org/licenses/by/4.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rontiersin.org/articles/10.3389/fevo.2022.953608/ful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creativecommons.org/licenses/by/4.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rontiersin.org/articles/10.3389/fevo.2022.953608/ful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radientmetrics.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mail.gradientmetrics.com/t/ViewEmail/t/F514C23CD33AFA582540EF23F30FEDED/4C2EB6D16931E9B025D77A725F39070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radientmetrics.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mail.gradientmetrics.com/t/ViewEmail/t/F514C23CD33AFA582540EF23F30FEDED/4C2EB6D16931E9B025D77A725F39070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radientmetrics.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mail.gradientmetrics.com/t/ViewEmail/t/F514C23CD33AFA582540EF23F30FEDED/4C2EB6D16931E9B025D77A725F39070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ldlife.onlinelibrary.wiley.com/doi/10.1002/jwmg.2228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ldlife.onlinelibrary.wiley.com/doi/10.1002/jwmg.2228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ldlife.onlinelibrary.wiley.com/doi/10.1002/jwmg.2228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5e2de07e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5e2de07e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457c30d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457c30d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Source: created from original data by author Cody Pham</a:t>
            </a:r>
            <a:endParaRPr sz="1200"/>
          </a:p>
          <a:p>
            <a:pPr marL="0" lvl="0" indent="0" algn="l" rtl="0">
              <a:spcBef>
                <a:spcPts val="0"/>
              </a:spcBef>
              <a:spcAft>
                <a:spcPts val="0"/>
              </a:spcAft>
              <a:buNone/>
            </a:pPr>
            <a:r>
              <a:rPr lang="en" sz="1200"/>
              <a:t>Permission: </a:t>
            </a:r>
            <a:r>
              <a:rPr lang="en" sz="1200">
                <a:solidFill>
                  <a:schemeClr val="dk1"/>
                </a:solidFill>
              </a:rPr>
              <a:t>This is an open access figure distributed under the terms of the </a:t>
            </a:r>
            <a:r>
              <a:rPr lang="en" sz="1200" u="sng">
                <a:solidFill>
                  <a:schemeClr val="hlink"/>
                </a:solidFill>
                <a:hlinkClick r:id="rId3"/>
              </a:rPr>
              <a:t>Creative Commons CC BY 4.0 license</a:t>
            </a:r>
            <a:r>
              <a:rPr lang="en" sz="1200">
                <a:solidFill>
                  <a:schemeClr val="dk1"/>
                </a:solidFill>
              </a:rPr>
              <a:t>, which permits unrestricted use, distribution, and reproduction in any medium, provided the original work is properly cited.</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457c30df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457c30d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created from original data by author Cody Pham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 This is an open access figure distributed under the terms of the </a:t>
            </a:r>
            <a:r>
              <a:rPr lang="en" sz="1200" u="sng">
                <a:solidFill>
                  <a:schemeClr val="hlink"/>
                </a:solidFill>
                <a:hlinkClick r:id="rId3"/>
              </a:rPr>
              <a:t>Creative Commons CC BY 4.0 license</a:t>
            </a:r>
            <a:r>
              <a:rPr lang="en" sz="1200">
                <a:solidFill>
                  <a:schemeClr val="dk1"/>
                </a:solidFill>
              </a:rPr>
              <a:t>, which permits unrestricted use, distribution, and reproduction in any medium, provided the original work is properly cited.</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457c30df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457c30d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created from original data by author Cody Pham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 This is an open access figure distributed under the terms of the </a:t>
            </a:r>
            <a:r>
              <a:rPr lang="en" sz="1200" u="sng">
                <a:solidFill>
                  <a:schemeClr val="hlink"/>
                </a:solidFill>
                <a:hlinkClick r:id="rId3"/>
              </a:rPr>
              <a:t>Creative Commons CC BY 4.0 license</a:t>
            </a:r>
            <a:r>
              <a:rPr lang="en" sz="1200">
                <a:solidFill>
                  <a:schemeClr val="dk1"/>
                </a:solidFill>
              </a:rPr>
              <a:t>, which permits unrestricted use, distribution, and reproduction in any medium, provided the original work is properly cited.</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55d255b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55d255b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55d255b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55d255ba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Parker </a:t>
            </a:r>
            <a:r>
              <a:rPr lang="en" sz="1200" i="1">
                <a:solidFill>
                  <a:schemeClr val="dk1"/>
                </a:solidFill>
              </a:rPr>
              <a:t>et al. </a:t>
            </a:r>
            <a:r>
              <a:rPr lang="en" sz="1200">
                <a:solidFill>
                  <a:schemeClr val="dk1"/>
                </a:solidFill>
              </a:rPr>
              <a:t>2022, The Journal of Wildlife Management</a:t>
            </a:r>
            <a:endParaRPr sz="1200">
              <a:solidFill>
                <a:schemeClr val="dk1"/>
              </a:solidFill>
            </a:endParaRPr>
          </a:p>
          <a:p>
            <a:pPr marL="0" lvl="0" indent="0" algn="l" rtl="0">
              <a:spcBef>
                <a:spcPts val="0"/>
              </a:spcBef>
              <a:spcAft>
                <a:spcPts val="0"/>
              </a:spcAft>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https://wildlife.onlinelibrary.wiley.com/doi/10.1002/jwmg.22284</a:t>
            </a:r>
            <a:endParaRPr sz="1200">
              <a:solidFill>
                <a:schemeClr val="dk1"/>
              </a:solidFill>
            </a:endParaRPr>
          </a:p>
          <a:p>
            <a:pPr marL="0" lvl="0" indent="0" algn="l" rtl="0">
              <a:spcBef>
                <a:spcPts val="0"/>
              </a:spcBef>
              <a:spcAft>
                <a:spcPts val="0"/>
              </a:spcAft>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BY-NC-ND 4.0 license</a:t>
            </a:r>
            <a:r>
              <a:rPr lang="en" sz="1200">
                <a:solidFill>
                  <a:schemeClr val="dk1"/>
                </a:solidFill>
              </a:rPr>
              <a:t>, which permits sharing and redistribution in any medium, provided the original work is properly cited. It does not allow use for commercial purposes nor the distribution of derivatives of the original work. A cropped version does not constitute a derivative.</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55d255ba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655d255ba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Parker </a:t>
            </a:r>
            <a:r>
              <a:rPr lang="en" sz="1200" i="1">
                <a:solidFill>
                  <a:schemeClr val="dk1"/>
                </a:solidFill>
              </a:rPr>
              <a:t>et al. </a:t>
            </a:r>
            <a:r>
              <a:rPr lang="en" sz="1200">
                <a:solidFill>
                  <a:schemeClr val="dk1"/>
                </a:solidFill>
              </a:rPr>
              <a:t>2022, The Journal of Wildlife Management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https://wildlife.onlinelibrary.wiley.com/doi/10.1002/jwmg.22284</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BY-NC-ND 4.0 license</a:t>
            </a:r>
            <a:r>
              <a:rPr lang="en" sz="1200">
                <a:solidFill>
                  <a:schemeClr val="dk1"/>
                </a:solidFill>
              </a:rPr>
              <a:t>, which permits sharing and redistribution in any medium, provided the original work is properly cited. It does not allow use for commercial purposes nor the distribution of derivatives of the original work. A cropped version does not constitute a derivative.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55d255ba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655d255ba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Parker </a:t>
            </a:r>
            <a:r>
              <a:rPr lang="en" sz="1200" i="1">
                <a:solidFill>
                  <a:schemeClr val="dk1"/>
                </a:solidFill>
              </a:rPr>
              <a:t>et al. </a:t>
            </a:r>
            <a:r>
              <a:rPr lang="en" sz="1200">
                <a:solidFill>
                  <a:schemeClr val="dk1"/>
                </a:solidFill>
              </a:rPr>
              <a:t>2022, The Journal of Wildlife Management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https://wildlife.onlinelibrary.wiley.com/doi/10.1002/jwmg.22284</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BY-NC-ND 4.0 license</a:t>
            </a:r>
            <a:r>
              <a:rPr lang="en" sz="1200">
                <a:solidFill>
                  <a:schemeClr val="dk1"/>
                </a:solidFill>
              </a:rPr>
              <a:t>, which permits sharing and redistribution in any medium, provided the original work is properly cited. It does not allow use for commercial purposes nor the distribution of derivatives of the original work. A cropped version does not constitute a derivative.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2fe342e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2fe342e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2fe342e9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2fe342e9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Source: Smallwood and Bell 2020, The Journal of Wildlife Management</a:t>
            </a:r>
            <a:endParaRPr sz="1200">
              <a:solidFill>
                <a:schemeClr val="dk1"/>
              </a:solidFill>
            </a:endParaRPr>
          </a:p>
          <a:p>
            <a:pPr marL="0" lvl="0" indent="0" algn="l" rtl="0">
              <a:spcBef>
                <a:spcPts val="0"/>
              </a:spcBef>
              <a:spcAft>
                <a:spcPts val="0"/>
              </a:spcAft>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https://wildlife.onlinelibrary.wiley.com/doi/full/10.1002/jwmg.21844</a:t>
            </a:r>
            <a:endParaRPr sz="1200">
              <a:solidFill>
                <a:schemeClr val="dk1"/>
              </a:solidFill>
            </a:endParaRPr>
          </a:p>
          <a:p>
            <a:pPr marL="0" lvl="0" indent="0" algn="l" rtl="0">
              <a:spcBef>
                <a:spcPts val="0"/>
              </a:spcBef>
              <a:spcAft>
                <a:spcPts val="0"/>
              </a:spcAft>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 4.0 license</a:t>
            </a:r>
            <a:r>
              <a:rPr lang="en" sz="1200">
                <a:solidFill>
                  <a:schemeClr val="dk1"/>
                </a:solidFill>
              </a:rPr>
              <a:t>, which permits unrestricted use, distribution, and reproduction in any medium, provided the original work is properly cited.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5caec788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5caec788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656076aad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656076aad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Smallwood and Bell 2020, The Journal of Wildlife Management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https://wildlife.onlinelibrary.wiley.com/doi/full/10.1002/jwmg.21844</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 4.0 license</a:t>
            </a:r>
            <a:r>
              <a:rPr lang="en" sz="1200">
                <a:solidFill>
                  <a:schemeClr val="dk1"/>
                </a:solidFill>
              </a:rPr>
              <a:t>, which permits unrestricted use, distribution, and reproduction in any medium, provided the original work is properly cited.</a:t>
            </a:r>
            <a:endParaRPr>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52fe342e9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52fe342e9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Smallwood and Bell 2020, The Journal of Wildlife Management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https://wildlife.onlinelibrary.wiley.com/doi/full/10.1002/jwmg.21844</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 4.0 license</a:t>
            </a:r>
            <a:r>
              <a:rPr lang="en" sz="1200">
                <a:solidFill>
                  <a:schemeClr val="dk1"/>
                </a:solidFill>
              </a:rPr>
              <a:t>, which permits unrestricted use, distribution, and reproduction in any medium, provided the original work is properly cited.</a:t>
            </a:r>
            <a:endParaRPr>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6b0a8f32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6b0a8f32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b0a8f32a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6b0a8f32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Source: Source: Bischof </a:t>
            </a:r>
            <a:r>
              <a:rPr lang="en" sz="1200" i="1">
                <a:solidFill>
                  <a:schemeClr val="dk1"/>
                </a:solidFill>
              </a:rPr>
              <a:t>et al. </a:t>
            </a:r>
            <a:r>
              <a:rPr lang="en" sz="1200">
                <a:solidFill>
                  <a:schemeClr val="dk1"/>
                </a:solidFill>
              </a:rPr>
              <a:t>2020, PNAS</a:t>
            </a:r>
            <a:endParaRPr sz="1200">
              <a:solidFill>
                <a:schemeClr val="dk1"/>
              </a:solidFill>
            </a:endParaRPr>
          </a:p>
          <a:p>
            <a:pPr marL="0" lvl="0" indent="0" algn="l" rtl="0">
              <a:spcBef>
                <a:spcPts val="0"/>
              </a:spcBef>
              <a:spcAft>
                <a:spcPts val="0"/>
              </a:spcAft>
              <a:buNone/>
            </a:pPr>
            <a:r>
              <a:rPr lang="en" sz="1200">
                <a:solidFill>
                  <a:schemeClr val="dk1"/>
                </a:solidFill>
              </a:rPr>
              <a:t>Direct link: </a:t>
            </a:r>
            <a:r>
              <a:rPr lang="en" sz="1200" u="sng">
                <a:solidFill>
                  <a:schemeClr val="hlink"/>
                </a:solidFill>
                <a:hlinkClick r:id="rId3"/>
              </a:rPr>
              <a:t>https://www.pnas.org/doi/abs/10.1073/pnas.2011383117</a:t>
            </a:r>
            <a:endParaRPr sz="1200">
              <a:solidFill>
                <a:schemeClr val="dk1"/>
              </a:solidFill>
            </a:endParaRPr>
          </a:p>
          <a:p>
            <a:pPr marL="0" lvl="0" indent="0" algn="l" rtl="0">
              <a:spcBef>
                <a:spcPts val="0"/>
              </a:spcBef>
              <a:spcAft>
                <a:spcPts val="0"/>
              </a:spcAft>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BY-NC-ND 4.0 license</a:t>
            </a:r>
            <a:r>
              <a:rPr lang="en" sz="1200">
                <a:solidFill>
                  <a:schemeClr val="dk1"/>
                </a:solidFill>
              </a:rPr>
              <a:t>, which permits sharing and redistribution in any medium, provided the original work is properly cited. It does not allow use for commercial purposes nor the distribution of derivatives of the original work. A cropped version does not constitute a derivative.</a:t>
            </a: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656076aad8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656076aad8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Source: Source: Bischof </a:t>
            </a:r>
            <a:r>
              <a:rPr lang="en" sz="1200" i="1">
                <a:solidFill>
                  <a:schemeClr val="dk1"/>
                </a:solidFill>
              </a:rPr>
              <a:t>et al. </a:t>
            </a:r>
            <a:r>
              <a:rPr lang="en" sz="1200">
                <a:solidFill>
                  <a:schemeClr val="dk1"/>
                </a:solidFill>
              </a:rPr>
              <a:t>2020, PNAS</a:t>
            </a:r>
            <a:endParaRPr sz="1200">
              <a:solidFill>
                <a:schemeClr val="dk1"/>
              </a:solidFill>
            </a:endParaRPr>
          </a:p>
          <a:p>
            <a:pPr marL="0" lvl="0" indent="0" algn="l" rtl="0">
              <a:spcBef>
                <a:spcPts val="0"/>
              </a:spcBef>
              <a:spcAft>
                <a:spcPts val="0"/>
              </a:spcAft>
              <a:buNone/>
            </a:pPr>
            <a:r>
              <a:rPr lang="en" sz="1200">
                <a:solidFill>
                  <a:schemeClr val="dk1"/>
                </a:solidFill>
              </a:rPr>
              <a:t>Direct link: </a:t>
            </a:r>
            <a:r>
              <a:rPr lang="en" sz="1200" u="sng">
                <a:solidFill>
                  <a:schemeClr val="hlink"/>
                </a:solidFill>
                <a:hlinkClick r:id="rId3"/>
              </a:rPr>
              <a:t>https://www.pnas.org/doi/abs/10.1073/pnas.2011383117</a:t>
            </a:r>
            <a:endParaRPr sz="1200">
              <a:solidFill>
                <a:schemeClr val="dk1"/>
              </a:solidFill>
            </a:endParaRPr>
          </a:p>
          <a:p>
            <a:pPr marL="0" lvl="0" indent="0" algn="l" rtl="0">
              <a:spcBef>
                <a:spcPts val="0"/>
              </a:spcBef>
              <a:spcAft>
                <a:spcPts val="0"/>
              </a:spcAft>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BY-NC-ND 4.0 license</a:t>
            </a:r>
            <a:r>
              <a:rPr lang="en" sz="1200">
                <a:solidFill>
                  <a:schemeClr val="dk1"/>
                </a:solidFill>
              </a:rPr>
              <a:t>, which permits sharing and redistribution in any medium, provided the original work is properly cited. It does not allow use for commercial purposes nor the distribution of derivatives of the original work. A cropped version does not constitute a derivative.</a:t>
            </a: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b0a8f32a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6b0a8f32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Source: Bischof </a:t>
            </a:r>
            <a:r>
              <a:rPr lang="en" sz="1200" i="1">
                <a:solidFill>
                  <a:schemeClr val="dk1"/>
                </a:solidFill>
              </a:rPr>
              <a:t>et al. </a:t>
            </a:r>
            <a:r>
              <a:rPr lang="en" sz="1200">
                <a:solidFill>
                  <a:schemeClr val="dk1"/>
                </a:solidFill>
              </a:rPr>
              <a:t>2020, PNAS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hlink"/>
                </a:solidFill>
                <a:hlinkClick r:id="rId3"/>
              </a:rPr>
              <a:t>https://www.pnas.org/doi/abs/10.1073/pnas.2011383117</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CC BY-NC-ND 4.0 license</a:t>
            </a:r>
            <a:r>
              <a:rPr lang="en" sz="1200">
                <a:solidFill>
                  <a:schemeClr val="dk1"/>
                </a:solidFill>
              </a:rPr>
              <a:t>, which permits sharing and redistribution in any medium, provided the original work is properly cited. It does not allow use for commercial purposes nor the distribution of derivatives of the original work. A cropped version does not constitute a derivative.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7d2c489b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7d2c489b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174d92a9e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174d92a9e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Zhao </a:t>
            </a:r>
            <a:r>
              <a:rPr lang="en" sz="1200" i="1">
                <a:solidFill>
                  <a:schemeClr val="dk1"/>
                </a:solidFill>
              </a:rPr>
              <a:t>et al. </a:t>
            </a:r>
            <a:r>
              <a:rPr lang="en" sz="1200">
                <a:solidFill>
                  <a:schemeClr val="dk1"/>
                </a:solidFill>
              </a:rPr>
              <a:t>2022, Frontiers in Ecology and Evolution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hlink"/>
                </a:solidFill>
                <a:hlinkClick r:id="rId3"/>
              </a:rPr>
              <a:t>https://www.frontiersin.org/articles/10.3389/fevo.2022.953608/full</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a:t>
            </a:r>
            <a:r>
              <a:rPr lang="en" sz="1200">
                <a:solidFill>
                  <a:srgbClr val="3E3D40"/>
                </a:solidFill>
              </a:rPr>
              <a:t>This is an open-access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Attribution License (CC BY)</a:t>
            </a:r>
            <a:r>
              <a:rPr lang="en" sz="1200" u="sng">
                <a:solidFill>
                  <a:schemeClr val="dk1"/>
                </a:solidFill>
              </a:rPr>
              <a:t>.</a:t>
            </a:r>
            <a:r>
              <a:rPr lang="en" sz="1200">
                <a:solidFill>
                  <a:srgbClr val="3E3D40"/>
                </a:solidFill>
              </a:rPr>
              <a:t> The use, distribution or reproduction in other forums is permitted, provided the original author(s) and the copyright owner(s) are credited and that the original publication in this journal is cited, in accordance with accepted academic practice. No use, distribution or reproduction is permitted which does not comply with these terms.</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fd616dcd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afd616dcd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Zhao </a:t>
            </a:r>
            <a:r>
              <a:rPr lang="en" sz="1200" i="1">
                <a:solidFill>
                  <a:schemeClr val="dk1"/>
                </a:solidFill>
              </a:rPr>
              <a:t>et al. </a:t>
            </a:r>
            <a:r>
              <a:rPr lang="en" sz="1200">
                <a:solidFill>
                  <a:schemeClr val="dk1"/>
                </a:solidFill>
              </a:rPr>
              <a:t>2022, Frontiers in Ecology and Evolution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hlink"/>
                </a:solidFill>
                <a:hlinkClick r:id="rId3"/>
              </a:rPr>
              <a:t>https://www.frontiersin.org/articles/10.3389/fevo.2022.953608/full</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a:t>
            </a:r>
            <a:r>
              <a:rPr lang="en" sz="1200">
                <a:solidFill>
                  <a:srgbClr val="3E3D40"/>
                </a:solidFill>
              </a:rPr>
              <a:t>This is an open-access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Attribution License (CC BY)</a:t>
            </a:r>
            <a:r>
              <a:rPr lang="en" sz="1200" u="sng">
                <a:solidFill>
                  <a:schemeClr val="dk1"/>
                </a:solidFill>
              </a:rPr>
              <a:t>.</a:t>
            </a:r>
            <a:r>
              <a:rPr lang="en" sz="1200">
                <a:solidFill>
                  <a:srgbClr val="3E3D40"/>
                </a:solidFill>
              </a:rPr>
              <a:t> The use, distribution or reproduction in other forums is permitted, provided the original author(s) and the copyright owner(s) are credited and that the original publication in this journal is cited, in accordance with accepted academic practice. No use, distribution or reproduction is permitted which does not comply with these terms.</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45f428d0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745f428d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Zhao </a:t>
            </a:r>
            <a:r>
              <a:rPr lang="en" sz="1200" i="1">
                <a:solidFill>
                  <a:schemeClr val="dk1"/>
                </a:solidFill>
              </a:rPr>
              <a:t>et al. </a:t>
            </a:r>
            <a:r>
              <a:rPr lang="en" sz="1200">
                <a:solidFill>
                  <a:schemeClr val="dk1"/>
                </a:solidFill>
              </a:rPr>
              <a:t>2022, Frontiers in Ecology and Evolution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hlink"/>
                </a:solidFill>
                <a:hlinkClick r:id="rId3"/>
              </a:rPr>
              <a:t>https://www.frontiersin.org/articles/10.3389/fevo.2022.953608/full</a:t>
            </a:r>
            <a:endParaRPr sz="1200">
              <a:solidFill>
                <a:schemeClr val="dk1"/>
              </a:solidFill>
            </a:endParaRPr>
          </a:p>
          <a:p>
            <a:pPr marL="0" lvl="0" indent="0" algn="l" rtl="0">
              <a:spcBef>
                <a:spcPts val="0"/>
              </a:spcBef>
              <a:spcAft>
                <a:spcPts val="0"/>
              </a:spcAft>
              <a:buNone/>
            </a:pPr>
            <a:r>
              <a:rPr lang="en" sz="1200">
                <a:solidFill>
                  <a:schemeClr val="dk1"/>
                </a:solidFill>
              </a:rPr>
              <a:t>Permissions: </a:t>
            </a:r>
            <a:r>
              <a:rPr lang="en" sz="1200">
                <a:solidFill>
                  <a:srgbClr val="3E3D40"/>
                </a:solidFill>
              </a:rPr>
              <a:t>This is an open-access article distributed under the terms of the </a:t>
            </a:r>
            <a:r>
              <a:rPr lang="en" sz="1200" u="sng">
                <a:solidFill>
                  <a:schemeClr val="dk1"/>
                </a:solidFill>
                <a:hlinkClick r:id="rId4">
                  <a:extLst>
                    <a:ext uri="{A12FA001-AC4F-418D-AE19-62706E023703}">
                      <ahyp:hlinkClr xmlns:ahyp="http://schemas.microsoft.com/office/drawing/2018/hyperlinkcolor" val="tx"/>
                    </a:ext>
                  </a:extLst>
                </a:hlinkClick>
              </a:rPr>
              <a:t>Creative Commons Attribution License (CC BY)</a:t>
            </a:r>
            <a:r>
              <a:rPr lang="en" sz="1200" u="sng">
                <a:solidFill>
                  <a:schemeClr val="dk1"/>
                </a:solidFill>
              </a:rPr>
              <a:t>.</a:t>
            </a:r>
            <a:r>
              <a:rPr lang="en" sz="1200">
                <a:solidFill>
                  <a:srgbClr val="3E3D40"/>
                </a:solidFill>
              </a:rPr>
              <a:t> The use, distribution or reproduction in other forums is permitted, provided the original author(s) and the copyright owner(s) are credited and that the original publication in this journal is cited, in accordance with accepted academic practice. No use, distribution or reproduction is permitted which does not comply with these terms.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caec788b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caec788b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Students are encouraged to make wild guesses and be totally wrong, and the instructor will prompt that making guesses and being wrong is a crucial part of learning, particularly for quantitative material.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Source: </a:t>
            </a:r>
            <a:r>
              <a:rPr lang="en" sz="1200" u="sng">
                <a:solidFill>
                  <a:schemeClr val="dk1"/>
                </a:solidFill>
                <a:hlinkClick r:id="rId3">
                  <a:extLst>
                    <a:ext uri="{A12FA001-AC4F-418D-AE19-62706E023703}">
                      <ahyp:hlinkClr xmlns:ahyp="http://schemas.microsoft.com/office/drawing/2018/hyperlinkcolor" val="tx"/>
                    </a:ext>
                  </a:extLst>
                </a:hlinkClick>
              </a:rPr>
              <a:t>https://www.gradientmetrics.com/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4">
                  <a:extLst>
                    <a:ext uri="{A12FA001-AC4F-418D-AE19-62706E023703}">
                      <ahyp:hlinkClr xmlns:ahyp="http://schemas.microsoft.com/office/drawing/2018/hyperlinkcolor" val="tx"/>
                    </a:ext>
                  </a:extLst>
                </a:hlinkClick>
              </a:rPr>
              <a:t>https://email.gradientmetrics.com/t/ViewEmail/t/F514C23CD33AFA582540EF23F30FEDED/4C2EB6D16931E9B025D77A725F39070E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Contact team@gradientmetrics.com to request permission to re-use this figure</a:t>
            </a:r>
            <a:endParaRPr sz="12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7d2c489b2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7d2c489b2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656076aa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656076aa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created from original data by author Cody Pham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 This is an open access figure distributed under the terms of the </a:t>
            </a:r>
            <a:r>
              <a:rPr lang="en" sz="1200" u="sng">
                <a:solidFill>
                  <a:schemeClr val="hlink"/>
                </a:solidFill>
                <a:hlinkClick r:id="rId3"/>
              </a:rPr>
              <a:t>Creative Commons CC BY 4.0 license</a:t>
            </a:r>
            <a:r>
              <a:rPr lang="en" sz="1200">
                <a:solidFill>
                  <a:schemeClr val="dk1"/>
                </a:solidFill>
              </a:rPr>
              <a:t>, which permits unrestricted use, distribution, and reproduction in any medium, provided the original work is properly cited.</a:t>
            </a:r>
            <a:endParaRPr sz="12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656076aa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656076aa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created from original data by author Cody Pham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 This is an open access figure distributed under the terms of the </a:t>
            </a:r>
            <a:r>
              <a:rPr lang="en" sz="1200" u="sng">
                <a:solidFill>
                  <a:schemeClr val="hlink"/>
                </a:solidFill>
                <a:hlinkClick r:id="rId3"/>
              </a:rPr>
              <a:t>Creative Commons CC BY 4.0 license</a:t>
            </a:r>
            <a:r>
              <a:rPr lang="en" sz="1200">
                <a:solidFill>
                  <a:schemeClr val="dk1"/>
                </a:solidFill>
              </a:rPr>
              <a:t>, which permits unrestricted use, distribution, and reproduction in any medium, provided the original work is properly cited.</a:t>
            </a:r>
            <a:endParaRPr sz="12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56076aad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656076aad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created from original data by author Cody Pham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 This is an open access figure distributed under the terms of the </a:t>
            </a:r>
            <a:r>
              <a:rPr lang="en" sz="1200" u="sng">
                <a:solidFill>
                  <a:schemeClr val="hlink"/>
                </a:solidFill>
                <a:hlinkClick r:id="rId3"/>
              </a:rPr>
              <a:t>Creative Commons CC BY 4.0 license</a:t>
            </a:r>
            <a:r>
              <a:rPr lang="en" sz="1200">
                <a:solidFill>
                  <a:schemeClr val="dk1"/>
                </a:solidFill>
              </a:rPr>
              <a:t>, which permits unrestricted use, distribution, and reproduction in any medium, provided the original work is properly cited.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73ed1de5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573ed1de5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a:t>
            </a:r>
            <a:r>
              <a:rPr lang="en" sz="1200" u="sng">
                <a:solidFill>
                  <a:schemeClr val="dk1"/>
                </a:solidFill>
                <a:hlinkClick r:id="rId3">
                  <a:extLst>
                    <a:ext uri="{A12FA001-AC4F-418D-AE19-62706E023703}">
                      <ahyp:hlinkClr xmlns:ahyp="http://schemas.microsoft.com/office/drawing/2018/hyperlinkcolor" val="tx"/>
                    </a:ext>
                  </a:extLst>
                </a:hlinkClick>
              </a:rPr>
              <a:t>https://www.gradientmetrics.com/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4">
                  <a:extLst>
                    <a:ext uri="{A12FA001-AC4F-418D-AE19-62706E023703}">
                      <ahyp:hlinkClr xmlns:ahyp="http://schemas.microsoft.com/office/drawing/2018/hyperlinkcolor" val="tx"/>
                    </a:ext>
                  </a:extLst>
                </a:hlinkClick>
              </a:rPr>
              <a:t>https://email.gradientmetrics.com/t/ViewEmail/t/F514C23CD33AFA582540EF23F30FEDED/4C2EB6D16931E9B025D77A725F39070E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Contact team@gradientmetrics.com to request permission to re-use this figure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73ed1de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73ed1de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a:t>
            </a:r>
            <a:r>
              <a:rPr lang="en" sz="1200" u="sng">
                <a:solidFill>
                  <a:schemeClr val="dk1"/>
                </a:solidFill>
                <a:hlinkClick r:id="rId3">
                  <a:extLst>
                    <a:ext uri="{A12FA001-AC4F-418D-AE19-62706E023703}">
                      <ahyp:hlinkClr xmlns:ahyp="http://schemas.microsoft.com/office/drawing/2018/hyperlinkcolor" val="tx"/>
                    </a:ext>
                  </a:extLst>
                </a:hlinkClick>
              </a:rPr>
              <a:t>https://www.gradientmetrics.com/</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4">
                  <a:extLst>
                    <a:ext uri="{A12FA001-AC4F-418D-AE19-62706E023703}">
                      <ahyp:hlinkClr xmlns:ahyp="http://schemas.microsoft.com/office/drawing/2018/hyperlinkcolor" val="tx"/>
                    </a:ext>
                  </a:extLst>
                </a:hlinkClick>
              </a:rPr>
              <a:t>https://email.gradientmetrics.com/t/ViewEmail/t/F514C23CD33AFA582540EF23F30FEDED/4C2EB6D16931E9B025D77A725F39070E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Contact team@gradientmetrics.com to request permission to re-use this figure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f3e084c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f3e084c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5f3e084c7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5f3e084c7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Source: Gould </a:t>
            </a:r>
            <a:r>
              <a:rPr lang="en" sz="1200" i="1">
                <a:solidFill>
                  <a:schemeClr val="dk1"/>
                </a:solidFill>
              </a:rPr>
              <a:t>et al. </a:t>
            </a:r>
            <a:r>
              <a:rPr lang="en" sz="1200">
                <a:solidFill>
                  <a:schemeClr val="dk1"/>
                </a:solidFill>
              </a:rPr>
              <a:t>2022, The Journal of Wildlife Management</a:t>
            </a:r>
            <a:endParaRPr sz="1200">
              <a:solidFill>
                <a:schemeClr val="dk1"/>
              </a:solidFill>
            </a:endParaRPr>
          </a:p>
          <a:p>
            <a:pPr marL="0" lvl="0" indent="0" algn="l" rtl="0">
              <a:spcBef>
                <a:spcPts val="0"/>
              </a:spcBef>
              <a:spcAft>
                <a:spcPts val="0"/>
              </a:spcAft>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https://wildlife.onlinelibrary.wiley.com/doi/10.1002/jwmg.22282</a:t>
            </a:r>
            <a:endParaRPr sz="1200">
              <a:solidFill>
                <a:schemeClr val="dk1"/>
              </a:solidFill>
            </a:endParaRPr>
          </a:p>
          <a:p>
            <a:pPr marL="0" lvl="0" indent="0" algn="l" rtl="0">
              <a:spcBef>
                <a:spcPts val="0"/>
              </a:spcBef>
              <a:spcAft>
                <a:spcPts val="0"/>
              </a:spcAft>
              <a:buNone/>
            </a:pPr>
            <a:r>
              <a:rPr lang="en" sz="1200">
                <a:solidFill>
                  <a:schemeClr val="dk1"/>
                </a:solidFill>
              </a:rPr>
              <a:t>Permissions: This is an open access article distributed under the terms of the </a:t>
            </a:r>
            <a:r>
              <a:rPr lang="en" sz="1200">
                <a:solidFill>
                  <a:schemeClr val="dk1"/>
                </a:solidFill>
                <a:uFill>
                  <a:noFill/>
                </a:uFill>
                <a:hlinkClick r:id="rId4">
                  <a:extLst>
                    <a:ext uri="{A12FA001-AC4F-418D-AE19-62706E023703}">
                      <ahyp:hlinkClr xmlns:ahyp="http://schemas.microsoft.com/office/drawing/2018/hyperlinkcolor" val="tx"/>
                    </a:ext>
                  </a:extLst>
                </a:hlinkClick>
              </a:rPr>
              <a:t>Creative Commons CC BY</a:t>
            </a:r>
            <a:r>
              <a:rPr lang="en" sz="1200">
                <a:solidFill>
                  <a:schemeClr val="dk1"/>
                </a:solidFill>
              </a:rPr>
              <a:t> license, which permits unrestricted use, distribution, and reproduction in any medium, provided the original work is properly cited.</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5f3e084c7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5f3e084c7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Gould </a:t>
            </a:r>
            <a:r>
              <a:rPr lang="en" sz="1200" i="1">
                <a:solidFill>
                  <a:schemeClr val="dk1"/>
                </a:solidFill>
              </a:rPr>
              <a:t>et al. </a:t>
            </a:r>
            <a:r>
              <a:rPr lang="en" sz="1200">
                <a:solidFill>
                  <a:schemeClr val="dk1"/>
                </a:solidFill>
              </a:rPr>
              <a:t>2022, The Journal of Wildlife Management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https://wildlife.onlinelibrary.wiley.com/doi/10.1002/jwmg.22282</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a:solidFill>
                  <a:schemeClr val="dk1"/>
                </a:solidFill>
                <a:uFill>
                  <a:noFill/>
                </a:uFill>
                <a:hlinkClick r:id="rId4">
                  <a:extLst>
                    <a:ext uri="{A12FA001-AC4F-418D-AE19-62706E023703}">
                      <ahyp:hlinkClr xmlns:ahyp="http://schemas.microsoft.com/office/drawing/2018/hyperlinkcolor" val="tx"/>
                    </a:ext>
                  </a:extLst>
                </a:hlinkClick>
              </a:rPr>
              <a:t>Creative Commons CC BY</a:t>
            </a:r>
            <a:r>
              <a:rPr lang="en" sz="1200">
                <a:solidFill>
                  <a:schemeClr val="dk1"/>
                </a:solidFill>
              </a:rPr>
              <a:t> license, which permits unrestricted use, distribution, and reproduction in any medium, provided the original work is properly cited.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f3e084c7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f3e084c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Source: Gould </a:t>
            </a:r>
            <a:r>
              <a:rPr lang="en" sz="1200" i="1">
                <a:solidFill>
                  <a:schemeClr val="dk1"/>
                </a:solidFill>
              </a:rPr>
              <a:t>et al. </a:t>
            </a:r>
            <a:r>
              <a:rPr lang="en" sz="1200">
                <a:solidFill>
                  <a:schemeClr val="dk1"/>
                </a:solidFill>
              </a:rPr>
              <a:t>2022, The Journal of Wildlife Management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Direct link: </a:t>
            </a:r>
            <a:r>
              <a:rPr lang="en" sz="1200" u="sng">
                <a:solidFill>
                  <a:schemeClr val="dk1"/>
                </a:solidFill>
                <a:hlinkClick r:id="rId3">
                  <a:extLst>
                    <a:ext uri="{A12FA001-AC4F-418D-AE19-62706E023703}">
                      <ahyp:hlinkClr xmlns:ahyp="http://schemas.microsoft.com/office/drawing/2018/hyperlinkcolor" val="tx"/>
                    </a:ext>
                  </a:extLst>
                </a:hlinkClick>
              </a:rPr>
              <a:t>https://wildlife.onlinelibrary.wiley.com/doi/10.1002/jwmg.22282</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Permissions: This is an open access article distributed under the terms of the </a:t>
            </a:r>
            <a:r>
              <a:rPr lang="en" sz="1200" u="sng">
                <a:solidFill>
                  <a:schemeClr val="hlink"/>
                </a:solidFill>
                <a:hlinkClick r:id="rId4"/>
              </a:rPr>
              <a:t>Creative Commons CC BY 4.0 license</a:t>
            </a:r>
            <a:r>
              <a:rPr lang="en" sz="1200">
                <a:solidFill>
                  <a:schemeClr val="dk1"/>
                </a:solidFill>
              </a:rPr>
              <a:t>, which permits unrestricted use, distribution, and reproduction in any medium, provided the original work is properly cited.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Figure of the Week for Wildlife Statistics – slide deck</a:t>
            </a:r>
            <a:endParaRPr/>
          </a:p>
        </p:txBody>
      </p:sp>
      <p:sp>
        <p:nvSpPr>
          <p:cNvPr id="55" name="Google Shape;55;p13"/>
          <p:cNvSpPr txBox="1"/>
          <p:nvPr/>
        </p:nvSpPr>
        <p:spPr>
          <a:xfrm>
            <a:off x="2268150" y="4089800"/>
            <a:ext cx="5304300" cy="7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2"/>
                </a:solidFill>
              </a:rPr>
              <a:t>The QUBES resource also includes a link to a Google Slides version of this slide deck</a:t>
            </a:r>
            <a:endParaRPr sz="1800" dirty="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247575" y="1152475"/>
            <a:ext cx="3951000" cy="3657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On your own (1 minute):</a:t>
            </a:r>
            <a:endParaRPr/>
          </a:p>
          <a:p>
            <a:pPr marL="457200" lvl="0" indent="-342900" algn="l" rtl="0">
              <a:spcBef>
                <a:spcPts val="1200"/>
              </a:spcBef>
              <a:spcAft>
                <a:spcPts val="0"/>
              </a:spcAft>
              <a:buSzPts val="1800"/>
              <a:buChar char="●"/>
            </a:pPr>
            <a:r>
              <a:rPr lang="en"/>
              <a:t>What do these axes mean?</a:t>
            </a:r>
            <a:endParaRPr/>
          </a:p>
          <a:p>
            <a:pPr marL="457200" lvl="0" indent="-342900" algn="l" rtl="0">
              <a:spcBef>
                <a:spcPts val="0"/>
              </a:spcBef>
              <a:spcAft>
                <a:spcPts val="0"/>
              </a:spcAft>
              <a:buSzPts val="1800"/>
              <a:buChar char="●"/>
            </a:pPr>
            <a:r>
              <a:rPr lang="en"/>
              <a:t>What do the different colors mean? What do the dark horizontal lines indicate on the boxes?</a:t>
            </a:r>
            <a:endParaRPr/>
          </a:p>
          <a:p>
            <a:pPr marL="457200" lvl="0" indent="-342900" algn="l" rtl="0">
              <a:spcBef>
                <a:spcPts val="0"/>
              </a:spcBef>
              <a:spcAft>
                <a:spcPts val="0"/>
              </a:spcAft>
              <a:buSzPts val="1800"/>
              <a:buChar char="●"/>
            </a:pPr>
            <a:r>
              <a:rPr lang="en"/>
              <a:t>What patterns do you see?</a:t>
            </a:r>
            <a:endParaRPr/>
          </a:p>
          <a:p>
            <a:pPr marL="457200" lvl="0" indent="-342900" algn="l" rtl="0">
              <a:spcBef>
                <a:spcPts val="0"/>
              </a:spcBef>
              <a:spcAft>
                <a:spcPts val="0"/>
              </a:spcAft>
              <a:buSzPts val="1800"/>
              <a:buChar char="●"/>
            </a:pPr>
            <a:r>
              <a:rPr lang="en"/>
              <a:t>What do the letters below the boxes represent? Wild guesses and wrong answers are encouraged!</a:t>
            </a:r>
            <a:endParaRPr/>
          </a:p>
          <a:p>
            <a:pPr marL="0" lvl="0" indent="0" algn="l" rtl="0">
              <a:spcBef>
                <a:spcPts val="1200"/>
              </a:spcBef>
              <a:spcAft>
                <a:spcPts val="1200"/>
              </a:spcAft>
              <a:buNone/>
            </a:pPr>
            <a:endParaRPr/>
          </a:p>
        </p:txBody>
      </p:sp>
      <p:pic>
        <p:nvPicPr>
          <p:cNvPr id="118" name="Google Shape;118;p23"/>
          <p:cNvPicPr preferRelativeResize="0"/>
          <p:nvPr/>
        </p:nvPicPr>
        <p:blipFill rotWithShape="1">
          <a:blip r:embed="rId3">
            <a:alphaModFix/>
          </a:blip>
          <a:srcRect l="4315" t="12574" b="14443"/>
          <a:stretch/>
        </p:blipFill>
        <p:spPr>
          <a:xfrm>
            <a:off x="4172175" y="1355950"/>
            <a:ext cx="4907375" cy="2066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247575" y="1152475"/>
            <a:ext cx="3951000" cy="3657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With a neighbor (3 minutes):</a:t>
            </a:r>
            <a:endParaRPr/>
          </a:p>
          <a:p>
            <a:pPr marL="457200" lvl="0" indent="-334327" algn="l" rtl="0">
              <a:spcBef>
                <a:spcPts val="1200"/>
              </a:spcBef>
              <a:spcAft>
                <a:spcPts val="0"/>
              </a:spcAft>
              <a:buSzPct val="100000"/>
              <a:buChar char="●"/>
            </a:pPr>
            <a:r>
              <a:rPr lang="en"/>
              <a:t>What do these axes mean?</a:t>
            </a:r>
            <a:endParaRPr/>
          </a:p>
          <a:p>
            <a:pPr marL="457200" lvl="0" indent="-334327" algn="l" rtl="0">
              <a:spcBef>
                <a:spcPts val="0"/>
              </a:spcBef>
              <a:spcAft>
                <a:spcPts val="0"/>
              </a:spcAft>
              <a:buSzPct val="100000"/>
              <a:buChar char="●"/>
            </a:pPr>
            <a:r>
              <a:rPr lang="en"/>
              <a:t>What do the different colors mean? What do the dark horizontal lines indicate on the boxes?</a:t>
            </a:r>
            <a:endParaRPr/>
          </a:p>
          <a:p>
            <a:pPr marL="457200" lvl="0" indent="-334327" algn="l" rtl="0">
              <a:spcBef>
                <a:spcPts val="0"/>
              </a:spcBef>
              <a:spcAft>
                <a:spcPts val="0"/>
              </a:spcAft>
              <a:buSzPct val="100000"/>
              <a:buChar char="●"/>
            </a:pPr>
            <a:r>
              <a:rPr lang="en"/>
              <a:t>What patterns do you see?</a:t>
            </a:r>
            <a:endParaRPr/>
          </a:p>
          <a:p>
            <a:pPr marL="457200" lvl="0" indent="-334327" algn="l" rtl="0">
              <a:spcBef>
                <a:spcPts val="0"/>
              </a:spcBef>
              <a:spcAft>
                <a:spcPts val="0"/>
              </a:spcAft>
              <a:buSzPct val="100000"/>
              <a:buChar char="●"/>
            </a:pPr>
            <a:r>
              <a:rPr lang="en"/>
              <a:t>What do the letters below the boxes represent? Wild guesses and wrong answers are encouraged!</a:t>
            </a:r>
            <a:endParaRPr/>
          </a:p>
          <a:p>
            <a:pPr marL="0" lvl="0" indent="0" algn="l" rtl="0">
              <a:spcBef>
                <a:spcPts val="1200"/>
              </a:spcBef>
              <a:spcAft>
                <a:spcPts val="0"/>
              </a:spcAft>
              <a:buNone/>
            </a:pPr>
            <a:r>
              <a:rPr lang="en"/>
              <a:t>Share out (2 minutes)</a:t>
            </a:r>
            <a:endParaRPr/>
          </a:p>
          <a:p>
            <a:pPr marL="0" lvl="0" indent="0" algn="l" rtl="0">
              <a:spcBef>
                <a:spcPts val="1200"/>
              </a:spcBef>
              <a:spcAft>
                <a:spcPts val="1200"/>
              </a:spcAft>
              <a:buNone/>
            </a:pPr>
            <a:endParaRPr/>
          </a:p>
        </p:txBody>
      </p:sp>
      <p:pic>
        <p:nvPicPr>
          <p:cNvPr id="124" name="Google Shape;124;p24"/>
          <p:cNvPicPr preferRelativeResize="0"/>
          <p:nvPr/>
        </p:nvPicPr>
        <p:blipFill rotWithShape="1">
          <a:blip r:embed="rId3">
            <a:alphaModFix/>
          </a:blip>
          <a:srcRect l="4315" t="12574" b="14443"/>
          <a:stretch/>
        </p:blipFill>
        <p:spPr>
          <a:xfrm>
            <a:off x="4172175" y="1355950"/>
            <a:ext cx="4907375" cy="206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3948725" y="1166625"/>
            <a:ext cx="5128825" cy="2831591"/>
          </a:xfrm>
          <a:prstGeom prst="rect">
            <a:avLst/>
          </a:prstGeom>
          <a:noFill/>
          <a:ln>
            <a:noFill/>
          </a:ln>
        </p:spPr>
      </p:pic>
      <p:sp>
        <p:nvSpPr>
          <p:cNvPr id="130" name="Google Shape;130;p25"/>
          <p:cNvSpPr txBox="1">
            <a:spLocks noGrp="1"/>
          </p:cNvSpPr>
          <p:nvPr>
            <p:ph type="body" idx="1"/>
          </p:nvPr>
        </p:nvSpPr>
        <p:spPr>
          <a:xfrm>
            <a:off x="247575" y="476250"/>
            <a:ext cx="3569400" cy="4358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These data come from a study investigating the effects of climate change on warblers using predictive models. </a:t>
            </a:r>
            <a:endParaRPr/>
          </a:p>
          <a:p>
            <a:pPr marL="0" lvl="0" indent="0" algn="l" rtl="0">
              <a:spcBef>
                <a:spcPts val="1200"/>
              </a:spcBef>
              <a:spcAft>
                <a:spcPts val="0"/>
              </a:spcAft>
              <a:buNone/>
            </a:pPr>
            <a:r>
              <a:rPr lang="en"/>
              <a:t>Boxplots represent median and interquartile ranges of predicted range shift distances of warblers across all species, and species within different geographic regions.</a:t>
            </a:r>
            <a:endParaRPr/>
          </a:p>
          <a:p>
            <a:pPr marL="0" lvl="0" indent="0" algn="l" rtl="0">
              <a:spcBef>
                <a:spcPts val="1200"/>
              </a:spcBef>
              <a:spcAft>
                <a:spcPts val="1200"/>
              </a:spcAft>
              <a:buNone/>
            </a:pPr>
            <a:r>
              <a:rPr lang="en"/>
              <a:t>Different letters under boxplots represent statistically different scenarios.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247575" y="1152475"/>
            <a:ext cx="3547500" cy="365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 your own (1 minute):</a:t>
            </a:r>
            <a:endParaRPr/>
          </a:p>
          <a:p>
            <a:pPr marL="457200" lvl="0" indent="-342900" algn="l" rtl="0">
              <a:spcBef>
                <a:spcPts val="1200"/>
              </a:spcBef>
              <a:spcAft>
                <a:spcPts val="0"/>
              </a:spcAft>
              <a:buSzPts val="1800"/>
              <a:buChar char="●"/>
            </a:pPr>
            <a:r>
              <a:rPr lang="en"/>
              <a:t>What do these axes mean?</a:t>
            </a:r>
            <a:endParaRPr/>
          </a:p>
          <a:p>
            <a:pPr marL="457200" lvl="0" indent="-342900" algn="l" rtl="0">
              <a:spcBef>
                <a:spcPts val="0"/>
              </a:spcBef>
              <a:spcAft>
                <a:spcPts val="0"/>
              </a:spcAft>
              <a:buSzPts val="1800"/>
              <a:buChar char="●"/>
            </a:pPr>
            <a:r>
              <a:rPr lang="en"/>
              <a:t>What do the dots and bars indicate? What about the </a:t>
            </a:r>
            <a:endParaRPr/>
          </a:p>
          <a:p>
            <a:pPr marL="457200" lvl="0" indent="-342900" algn="l" rtl="0">
              <a:spcBef>
                <a:spcPts val="0"/>
              </a:spcBef>
              <a:spcAft>
                <a:spcPts val="0"/>
              </a:spcAft>
              <a:buSzPts val="1800"/>
              <a:buChar char="●"/>
            </a:pPr>
            <a:r>
              <a:rPr lang="en"/>
              <a:t>dotted line?</a:t>
            </a:r>
            <a:endParaRPr/>
          </a:p>
          <a:p>
            <a:pPr marL="457200" lvl="0" indent="-342900" algn="l" rtl="0">
              <a:spcBef>
                <a:spcPts val="0"/>
              </a:spcBef>
              <a:spcAft>
                <a:spcPts val="0"/>
              </a:spcAft>
              <a:buSzPts val="1800"/>
              <a:buChar char="●"/>
            </a:pPr>
            <a:r>
              <a:rPr lang="en"/>
              <a:t>What patterns do you see? Wild guesses and wrong answers are encouraged!</a:t>
            </a:r>
            <a:endParaRPr/>
          </a:p>
          <a:p>
            <a:pPr marL="0" lvl="0" indent="0" algn="l" rtl="0">
              <a:spcBef>
                <a:spcPts val="1200"/>
              </a:spcBef>
              <a:spcAft>
                <a:spcPts val="1200"/>
              </a:spcAft>
              <a:buNone/>
            </a:pPr>
            <a:endParaRPr/>
          </a:p>
        </p:txBody>
      </p:sp>
      <p:pic>
        <p:nvPicPr>
          <p:cNvPr id="141" name="Google Shape;141;p27"/>
          <p:cNvPicPr preferRelativeResize="0"/>
          <p:nvPr/>
        </p:nvPicPr>
        <p:blipFill rotWithShape="1">
          <a:blip r:embed="rId3">
            <a:alphaModFix/>
          </a:blip>
          <a:srcRect l="2347" r="2622" b="2874"/>
          <a:stretch/>
        </p:blipFill>
        <p:spPr>
          <a:xfrm>
            <a:off x="3929325" y="971850"/>
            <a:ext cx="5214674" cy="3310524"/>
          </a:xfrm>
          <a:prstGeom prst="rect">
            <a:avLst/>
          </a:prstGeom>
          <a:noFill/>
          <a:ln>
            <a:noFill/>
          </a:ln>
        </p:spPr>
      </p:pic>
      <p:sp>
        <p:nvSpPr>
          <p:cNvPr id="142" name="Google Shape;142;p27"/>
          <p:cNvSpPr/>
          <p:nvPr/>
        </p:nvSpPr>
        <p:spPr>
          <a:xfrm>
            <a:off x="54193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7"/>
          <p:cNvSpPr/>
          <p:nvPr/>
        </p:nvSpPr>
        <p:spPr>
          <a:xfrm>
            <a:off x="65597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txBox="1"/>
          <p:nvPr/>
        </p:nvSpPr>
        <p:spPr>
          <a:xfrm>
            <a:off x="0" y="4743300"/>
            <a:ext cx="593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Source: Cropped from Parker </a:t>
            </a:r>
            <a:r>
              <a:rPr lang="en" sz="1200" i="1">
                <a:solidFill>
                  <a:schemeClr val="dk2"/>
                </a:solidFill>
              </a:rPr>
              <a:t>et al. </a:t>
            </a:r>
            <a:r>
              <a:rPr lang="en" sz="1200">
                <a:solidFill>
                  <a:schemeClr val="dk2"/>
                </a:solidFill>
              </a:rPr>
              <a:t>2022, The Journal of Wildlife Management</a:t>
            </a:r>
            <a:endParaRPr sz="12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247575" y="1152475"/>
            <a:ext cx="3465000" cy="3657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With a neighbor (3 minutes):</a:t>
            </a:r>
            <a:endParaRPr/>
          </a:p>
          <a:p>
            <a:pPr marL="457200" lvl="0" indent="-342900" algn="l" rtl="0">
              <a:spcBef>
                <a:spcPts val="1200"/>
              </a:spcBef>
              <a:spcAft>
                <a:spcPts val="0"/>
              </a:spcAft>
              <a:buSzPts val="1800"/>
              <a:buChar char="●"/>
            </a:pPr>
            <a:r>
              <a:rPr lang="en"/>
              <a:t>What do these axes mean?</a:t>
            </a:r>
            <a:endParaRPr/>
          </a:p>
          <a:p>
            <a:pPr marL="457200" lvl="0" indent="-342900" algn="l" rtl="0">
              <a:spcBef>
                <a:spcPts val="0"/>
              </a:spcBef>
              <a:spcAft>
                <a:spcPts val="0"/>
              </a:spcAft>
              <a:buSzPts val="1800"/>
              <a:buChar char="●"/>
            </a:pPr>
            <a:r>
              <a:rPr lang="en"/>
              <a:t>What do the dots and bars indicate? What about the </a:t>
            </a:r>
            <a:endParaRPr/>
          </a:p>
          <a:p>
            <a:pPr marL="457200" lvl="0" indent="-342900" algn="l" rtl="0">
              <a:spcBef>
                <a:spcPts val="0"/>
              </a:spcBef>
              <a:spcAft>
                <a:spcPts val="0"/>
              </a:spcAft>
              <a:buSzPts val="1800"/>
              <a:buChar char="●"/>
            </a:pPr>
            <a:r>
              <a:rPr lang="en"/>
              <a:t>dotted line?</a:t>
            </a:r>
            <a:endParaRPr/>
          </a:p>
          <a:p>
            <a:pPr marL="457200" lvl="0" indent="-342900" algn="l" rtl="0">
              <a:spcBef>
                <a:spcPts val="0"/>
              </a:spcBef>
              <a:spcAft>
                <a:spcPts val="0"/>
              </a:spcAft>
              <a:buSzPts val="1800"/>
              <a:buChar char="●"/>
            </a:pPr>
            <a:r>
              <a:rPr lang="en"/>
              <a:t>What patterns do you see? Wild guesses and wrong answers are encouraged!</a:t>
            </a:r>
            <a:endParaRPr/>
          </a:p>
          <a:p>
            <a:pPr marL="0" lvl="0" indent="0" algn="l" rtl="0">
              <a:spcBef>
                <a:spcPts val="1200"/>
              </a:spcBef>
              <a:spcAft>
                <a:spcPts val="0"/>
              </a:spcAft>
              <a:buNone/>
            </a:pPr>
            <a:r>
              <a:rPr lang="en"/>
              <a:t>Share out (2 minutes)</a:t>
            </a:r>
            <a:endParaRPr/>
          </a:p>
          <a:p>
            <a:pPr marL="0" lvl="0" indent="0" algn="l" rtl="0">
              <a:spcBef>
                <a:spcPts val="1200"/>
              </a:spcBef>
              <a:spcAft>
                <a:spcPts val="1200"/>
              </a:spcAft>
              <a:buNone/>
            </a:pPr>
            <a:endParaRPr/>
          </a:p>
        </p:txBody>
      </p:sp>
      <p:pic>
        <p:nvPicPr>
          <p:cNvPr id="150" name="Google Shape;150;p28"/>
          <p:cNvPicPr preferRelativeResize="0"/>
          <p:nvPr/>
        </p:nvPicPr>
        <p:blipFill rotWithShape="1">
          <a:blip r:embed="rId3">
            <a:alphaModFix/>
          </a:blip>
          <a:srcRect l="2347" r="2622" b="2874"/>
          <a:stretch/>
        </p:blipFill>
        <p:spPr>
          <a:xfrm>
            <a:off x="3929325" y="971850"/>
            <a:ext cx="5214674" cy="3310524"/>
          </a:xfrm>
          <a:prstGeom prst="rect">
            <a:avLst/>
          </a:prstGeom>
          <a:noFill/>
          <a:ln>
            <a:noFill/>
          </a:ln>
        </p:spPr>
      </p:pic>
      <p:sp>
        <p:nvSpPr>
          <p:cNvPr id="151" name="Google Shape;151;p28"/>
          <p:cNvSpPr/>
          <p:nvPr/>
        </p:nvSpPr>
        <p:spPr>
          <a:xfrm>
            <a:off x="54193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65597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txBox="1"/>
          <p:nvPr/>
        </p:nvSpPr>
        <p:spPr>
          <a:xfrm>
            <a:off x="0" y="4743300"/>
            <a:ext cx="593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Source: Cropped from Parker </a:t>
            </a:r>
            <a:r>
              <a:rPr lang="en" sz="1200" i="1">
                <a:solidFill>
                  <a:schemeClr val="dk2"/>
                </a:solidFill>
              </a:rPr>
              <a:t>et al. </a:t>
            </a:r>
            <a:r>
              <a:rPr lang="en" sz="1200">
                <a:solidFill>
                  <a:schemeClr val="dk2"/>
                </a:solidFill>
              </a:rPr>
              <a:t>2022, The Journal of Wildlife Management</a:t>
            </a:r>
            <a:endParaRPr sz="12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247575" y="251425"/>
            <a:ext cx="3588300" cy="4335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Black bars represent number of days spent trapping Brown-headed Cowbirds.</a:t>
            </a:r>
            <a:endParaRPr/>
          </a:p>
          <a:p>
            <a:pPr marL="0" lvl="0" indent="0" algn="l" rtl="0">
              <a:spcBef>
                <a:spcPts val="1200"/>
              </a:spcBef>
              <a:spcAft>
                <a:spcPts val="0"/>
              </a:spcAft>
              <a:buNone/>
            </a:pPr>
            <a:endParaRPr/>
          </a:p>
          <a:p>
            <a:pPr marL="0" lvl="0" indent="0" algn="l" rtl="0">
              <a:spcBef>
                <a:spcPts val="1200"/>
              </a:spcBef>
              <a:spcAft>
                <a:spcPts val="0"/>
              </a:spcAft>
              <a:buNone/>
            </a:pPr>
            <a:r>
              <a:rPr lang="en"/>
              <a:t>Points represent number of female cowbirds caught per year normalized by number of trap days.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The dotted line represents regression line that depicts predicted number of female cowbirds caught per year.</a:t>
            </a:r>
            <a:endParaRPr/>
          </a:p>
        </p:txBody>
      </p:sp>
      <p:pic>
        <p:nvPicPr>
          <p:cNvPr id="159" name="Google Shape;159;p29"/>
          <p:cNvPicPr preferRelativeResize="0"/>
          <p:nvPr/>
        </p:nvPicPr>
        <p:blipFill>
          <a:blip r:embed="rId3">
            <a:alphaModFix/>
          </a:blip>
          <a:stretch>
            <a:fillRect/>
          </a:stretch>
        </p:blipFill>
        <p:spPr>
          <a:xfrm>
            <a:off x="3970375" y="828200"/>
            <a:ext cx="5080074" cy="3155525"/>
          </a:xfrm>
          <a:prstGeom prst="rect">
            <a:avLst/>
          </a:prstGeom>
          <a:noFill/>
          <a:ln>
            <a:noFill/>
          </a:ln>
        </p:spPr>
      </p:pic>
      <p:sp>
        <p:nvSpPr>
          <p:cNvPr id="160" name="Google Shape;160;p29"/>
          <p:cNvSpPr txBox="1"/>
          <p:nvPr/>
        </p:nvSpPr>
        <p:spPr>
          <a:xfrm>
            <a:off x="0" y="4743300"/>
            <a:ext cx="593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Source: Parker </a:t>
            </a:r>
            <a:r>
              <a:rPr lang="en" sz="1200" i="1">
                <a:solidFill>
                  <a:schemeClr val="dk2"/>
                </a:solidFill>
              </a:rPr>
              <a:t>et al. </a:t>
            </a:r>
            <a:r>
              <a:rPr lang="en" sz="1200">
                <a:solidFill>
                  <a:schemeClr val="dk2"/>
                </a:solidFill>
              </a:rPr>
              <a:t>2022, The Journal of Wildlife Management</a:t>
            </a:r>
            <a:endParaRPr sz="12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31"/>
          <p:cNvGrpSpPr/>
          <p:nvPr/>
        </p:nvGrpSpPr>
        <p:grpSpPr>
          <a:xfrm>
            <a:off x="404349" y="84328"/>
            <a:ext cx="8335286" cy="3701434"/>
            <a:chOff x="360800" y="126475"/>
            <a:chExt cx="8305387" cy="4013700"/>
          </a:xfrm>
        </p:grpSpPr>
        <p:sp>
          <p:nvSpPr>
            <p:cNvPr id="171" name="Google Shape;171;p31"/>
            <p:cNvSpPr/>
            <p:nvPr/>
          </p:nvSpPr>
          <p:spPr>
            <a:xfrm>
              <a:off x="51907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1"/>
            <p:cNvSpPr/>
            <p:nvPr/>
          </p:nvSpPr>
          <p:spPr>
            <a:xfrm>
              <a:off x="63311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a:off x="381650" y="755550"/>
              <a:ext cx="508500" cy="220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a:off x="4307600" y="3893275"/>
              <a:ext cx="508500" cy="24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1278650" y="2717250"/>
              <a:ext cx="264300" cy="88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p:nvPr/>
          </p:nvSpPr>
          <p:spPr>
            <a:xfrm>
              <a:off x="2770450" y="197825"/>
              <a:ext cx="4035600" cy="64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3255200" y="3847250"/>
              <a:ext cx="4035600" cy="246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1912025" y="197825"/>
              <a:ext cx="339600" cy="306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31"/>
            <p:cNvPicPr preferRelativeResize="0"/>
            <p:nvPr/>
          </p:nvPicPr>
          <p:blipFill>
            <a:blip r:embed="rId3">
              <a:alphaModFix/>
            </a:blip>
            <a:stretch>
              <a:fillRect/>
            </a:stretch>
          </p:blipFill>
          <p:spPr>
            <a:xfrm>
              <a:off x="477826" y="197813"/>
              <a:ext cx="8188361" cy="3794424"/>
            </a:xfrm>
            <a:prstGeom prst="rect">
              <a:avLst/>
            </a:prstGeom>
            <a:noFill/>
            <a:ln>
              <a:noFill/>
            </a:ln>
          </p:spPr>
        </p:pic>
        <p:sp>
          <p:nvSpPr>
            <p:cNvPr id="180" name="Google Shape;180;p31"/>
            <p:cNvSpPr/>
            <p:nvPr/>
          </p:nvSpPr>
          <p:spPr>
            <a:xfrm>
              <a:off x="2115875" y="217775"/>
              <a:ext cx="1718100" cy="6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158750" y="126475"/>
              <a:ext cx="2100000" cy="16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5610300" y="475675"/>
              <a:ext cx="2100000" cy="6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360800" y="550875"/>
              <a:ext cx="264300" cy="225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1595649" y="3847250"/>
              <a:ext cx="6590700" cy="29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31"/>
          <p:cNvSpPr txBox="1"/>
          <p:nvPr/>
        </p:nvSpPr>
        <p:spPr>
          <a:xfrm>
            <a:off x="4892300" y="4804800"/>
            <a:ext cx="445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rPr>
              <a:t>Source: Smallwood and Bell 2020, The Journal of Wildlife Management</a:t>
            </a:r>
            <a:endParaRPr sz="1000">
              <a:solidFill>
                <a:schemeClr val="dk2"/>
              </a:solidFill>
            </a:endParaRPr>
          </a:p>
        </p:txBody>
      </p:sp>
      <p:sp>
        <p:nvSpPr>
          <p:cNvPr id="186" name="Google Shape;186;p31"/>
          <p:cNvSpPr txBox="1">
            <a:spLocks noGrp="1"/>
          </p:cNvSpPr>
          <p:nvPr>
            <p:ph type="body" idx="1"/>
          </p:nvPr>
        </p:nvSpPr>
        <p:spPr>
          <a:xfrm>
            <a:off x="112725" y="3462225"/>
            <a:ext cx="8866500" cy="12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On your own (1 minute):</a:t>
            </a:r>
            <a:endParaRPr sz="1700"/>
          </a:p>
          <a:p>
            <a:pPr marL="457200" lvl="0" indent="-336550" algn="l" rtl="0">
              <a:spcBef>
                <a:spcPts val="1200"/>
              </a:spcBef>
              <a:spcAft>
                <a:spcPts val="0"/>
              </a:spcAft>
              <a:buSzPts val="1700"/>
              <a:buChar char="●"/>
            </a:pPr>
            <a:r>
              <a:rPr lang="en" sz="1700"/>
              <a:t>What do these axes mean?</a:t>
            </a:r>
            <a:endParaRPr sz="1700"/>
          </a:p>
          <a:p>
            <a:pPr marL="457200" lvl="0" indent="-336550" algn="l" rtl="0">
              <a:spcBef>
                <a:spcPts val="0"/>
              </a:spcBef>
              <a:spcAft>
                <a:spcPts val="0"/>
              </a:spcAft>
              <a:buSzPts val="1700"/>
              <a:buChar char="●"/>
            </a:pPr>
            <a:r>
              <a:rPr lang="en" sz="1700"/>
              <a:t>What do the shapes and patterned lines indicate?</a:t>
            </a:r>
            <a:endParaRPr sz="1700"/>
          </a:p>
          <a:p>
            <a:pPr marL="457200" lvl="0" indent="-336550" algn="l" rtl="0">
              <a:spcBef>
                <a:spcPts val="0"/>
              </a:spcBef>
              <a:spcAft>
                <a:spcPts val="0"/>
              </a:spcAft>
              <a:buSzPts val="1700"/>
              <a:buChar char="●"/>
            </a:pPr>
            <a:r>
              <a:rPr lang="en" sz="1700"/>
              <a:t>What patterns do you see? Wild guesses and wrong answers are encouraged!</a:t>
            </a:r>
            <a:endParaRPr sz="1700"/>
          </a:p>
          <a:p>
            <a:pPr marL="0" lvl="0" indent="0" algn="l" rtl="0">
              <a:spcBef>
                <a:spcPts val="1200"/>
              </a:spcBef>
              <a:spcAft>
                <a:spcPts val="1200"/>
              </a:spcAft>
              <a:buNone/>
            </a:pP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p:nvPr/>
        </p:nvSpPr>
        <p:spPr>
          <a:xfrm>
            <a:off x="4892300" y="4804800"/>
            <a:ext cx="445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rPr>
              <a:t>Source: Smallwood and Bell 2020, The Journal of Wildlife Management</a:t>
            </a:r>
            <a:endParaRPr sz="1000">
              <a:solidFill>
                <a:schemeClr val="dk2"/>
              </a:solidFill>
            </a:endParaRPr>
          </a:p>
        </p:txBody>
      </p:sp>
      <p:grpSp>
        <p:nvGrpSpPr>
          <p:cNvPr id="192" name="Google Shape;192;p32"/>
          <p:cNvGrpSpPr/>
          <p:nvPr/>
        </p:nvGrpSpPr>
        <p:grpSpPr>
          <a:xfrm>
            <a:off x="404349" y="84328"/>
            <a:ext cx="8335286" cy="3701434"/>
            <a:chOff x="360800" y="126475"/>
            <a:chExt cx="8305387" cy="4013700"/>
          </a:xfrm>
        </p:grpSpPr>
        <p:sp>
          <p:nvSpPr>
            <p:cNvPr id="193" name="Google Shape;193;p32"/>
            <p:cNvSpPr/>
            <p:nvPr/>
          </p:nvSpPr>
          <p:spPr>
            <a:xfrm>
              <a:off x="51907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63311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381650" y="755550"/>
              <a:ext cx="508500" cy="220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4307600" y="3893275"/>
              <a:ext cx="508500" cy="24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1278650" y="2717250"/>
              <a:ext cx="264300" cy="88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2770450" y="197825"/>
              <a:ext cx="4035600" cy="64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3255200" y="3847250"/>
              <a:ext cx="4035600" cy="246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1912025" y="197825"/>
              <a:ext cx="339600" cy="306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32"/>
            <p:cNvPicPr preferRelativeResize="0"/>
            <p:nvPr/>
          </p:nvPicPr>
          <p:blipFill>
            <a:blip r:embed="rId3">
              <a:alphaModFix/>
            </a:blip>
            <a:stretch>
              <a:fillRect/>
            </a:stretch>
          </p:blipFill>
          <p:spPr>
            <a:xfrm>
              <a:off x="477826" y="197813"/>
              <a:ext cx="8188361" cy="3794424"/>
            </a:xfrm>
            <a:prstGeom prst="rect">
              <a:avLst/>
            </a:prstGeom>
            <a:noFill/>
            <a:ln>
              <a:noFill/>
            </a:ln>
          </p:spPr>
        </p:pic>
        <p:sp>
          <p:nvSpPr>
            <p:cNvPr id="202" name="Google Shape;202;p32"/>
            <p:cNvSpPr/>
            <p:nvPr/>
          </p:nvSpPr>
          <p:spPr>
            <a:xfrm>
              <a:off x="2115875" y="217775"/>
              <a:ext cx="1718100" cy="6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5158750" y="126475"/>
              <a:ext cx="2100000" cy="16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5610300" y="475675"/>
              <a:ext cx="2100000" cy="6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360800" y="550875"/>
              <a:ext cx="264300" cy="225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1595649" y="3847250"/>
              <a:ext cx="6590700" cy="29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32"/>
          <p:cNvSpPr txBox="1">
            <a:spLocks noGrp="1"/>
          </p:cNvSpPr>
          <p:nvPr>
            <p:ph type="body" idx="1"/>
          </p:nvPr>
        </p:nvSpPr>
        <p:spPr>
          <a:xfrm>
            <a:off x="112725" y="3462225"/>
            <a:ext cx="8626800" cy="12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With a neighbor (3 minutes), then share out (2 minutes):</a:t>
            </a:r>
            <a:endParaRPr sz="1700"/>
          </a:p>
          <a:p>
            <a:pPr marL="457200" lvl="0" indent="-336550" algn="l" rtl="0">
              <a:spcBef>
                <a:spcPts val="1200"/>
              </a:spcBef>
              <a:spcAft>
                <a:spcPts val="0"/>
              </a:spcAft>
              <a:buSzPts val="1700"/>
              <a:buChar char="●"/>
            </a:pPr>
            <a:r>
              <a:rPr lang="en" sz="1700"/>
              <a:t>What do these axes mean?</a:t>
            </a:r>
            <a:endParaRPr sz="1700"/>
          </a:p>
          <a:p>
            <a:pPr marL="457200" lvl="0" indent="-336550" algn="l" rtl="0">
              <a:spcBef>
                <a:spcPts val="0"/>
              </a:spcBef>
              <a:spcAft>
                <a:spcPts val="0"/>
              </a:spcAft>
              <a:buSzPts val="1700"/>
              <a:buChar char="●"/>
            </a:pPr>
            <a:r>
              <a:rPr lang="en" sz="1700"/>
              <a:t>What do the shapes and patterned lines indicate?</a:t>
            </a:r>
            <a:endParaRPr sz="1700"/>
          </a:p>
          <a:p>
            <a:pPr marL="457200" lvl="0" indent="-336550" algn="l" rtl="0">
              <a:spcBef>
                <a:spcPts val="0"/>
              </a:spcBef>
              <a:spcAft>
                <a:spcPts val="0"/>
              </a:spcAft>
              <a:buSzPts val="1700"/>
              <a:buChar char="●"/>
            </a:pPr>
            <a:r>
              <a:rPr lang="en" sz="1700"/>
              <a:t>What patterns do you see? Wild guesses and wrong answers are encouraged!</a:t>
            </a:r>
            <a:endParaRPr sz="1700"/>
          </a:p>
          <a:p>
            <a:pPr marL="0" lvl="0" indent="0" algn="l" rtl="0">
              <a:spcBef>
                <a:spcPts val="1200"/>
              </a:spcBef>
              <a:spcAft>
                <a:spcPts val="1200"/>
              </a:spcAft>
              <a:buNone/>
            </a:pP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p:nvPr/>
        </p:nvSpPr>
        <p:spPr>
          <a:xfrm>
            <a:off x="5251669" y="1873994"/>
            <a:ext cx="1255203" cy="359964"/>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6396200" y="1195450"/>
            <a:ext cx="2107500" cy="36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4365365" y="3677105"/>
            <a:ext cx="510331" cy="23549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1325511" y="2555412"/>
            <a:ext cx="265251" cy="84239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3309176" y="3633206"/>
            <a:ext cx="4050128" cy="235493"/>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txBox="1"/>
          <p:nvPr/>
        </p:nvSpPr>
        <p:spPr>
          <a:xfrm>
            <a:off x="4892300" y="4804800"/>
            <a:ext cx="445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rPr>
              <a:t>Source: Smallwood and Bell 2020, The Journal of Wildlife Management</a:t>
            </a:r>
            <a:endParaRPr sz="1000">
              <a:solidFill>
                <a:schemeClr val="dk2"/>
              </a:solidFill>
            </a:endParaRPr>
          </a:p>
        </p:txBody>
      </p:sp>
      <p:sp>
        <p:nvSpPr>
          <p:cNvPr id="218" name="Google Shape;218;p33"/>
          <p:cNvSpPr txBox="1">
            <a:spLocks noGrp="1"/>
          </p:cNvSpPr>
          <p:nvPr>
            <p:ph type="body" idx="1"/>
          </p:nvPr>
        </p:nvSpPr>
        <p:spPr>
          <a:xfrm>
            <a:off x="81425" y="551750"/>
            <a:ext cx="2684400" cy="45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This study investigated the potential of wind turbine curtailment to reduce bird and bat mortality due to wind turbines.</a:t>
            </a:r>
            <a:endParaRPr sz="1700"/>
          </a:p>
          <a:p>
            <a:pPr marL="0" lvl="0" indent="0" algn="l" rtl="0">
              <a:spcBef>
                <a:spcPts val="1200"/>
              </a:spcBef>
              <a:spcAft>
                <a:spcPts val="1200"/>
              </a:spcAft>
              <a:buNone/>
            </a:pPr>
            <a:r>
              <a:rPr lang="en" sz="1700"/>
              <a:t>Each panel is a plot that represents the mean and standard error of the control and curtailment treatment turbines for bats and birds, respectively.</a:t>
            </a:r>
            <a:endParaRPr sz="1700"/>
          </a:p>
        </p:txBody>
      </p:sp>
      <p:pic>
        <p:nvPicPr>
          <p:cNvPr id="219" name="Google Shape;219;p33"/>
          <p:cNvPicPr preferRelativeResize="0"/>
          <p:nvPr/>
        </p:nvPicPr>
        <p:blipFill>
          <a:blip r:embed="rId3">
            <a:alphaModFix/>
          </a:blip>
          <a:stretch>
            <a:fillRect/>
          </a:stretch>
        </p:blipFill>
        <p:spPr>
          <a:xfrm>
            <a:off x="2922375" y="1195450"/>
            <a:ext cx="6112176" cy="28323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p:nvPr/>
        </p:nvSpPr>
        <p:spPr>
          <a:xfrm>
            <a:off x="54193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65597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35"/>
          <p:cNvPicPr preferRelativeResize="0"/>
          <p:nvPr/>
        </p:nvPicPr>
        <p:blipFill>
          <a:blip r:embed="rId3">
            <a:alphaModFix/>
          </a:blip>
          <a:stretch>
            <a:fillRect/>
          </a:stretch>
        </p:blipFill>
        <p:spPr>
          <a:xfrm>
            <a:off x="932750" y="87163"/>
            <a:ext cx="7278499" cy="4017625"/>
          </a:xfrm>
          <a:prstGeom prst="rect">
            <a:avLst/>
          </a:prstGeom>
          <a:noFill/>
          <a:ln>
            <a:noFill/>
          </a:ln>
        </p:spPr>
      </p:pic>
      <p:sp>
        <p:nvSpPr>
          <p:cNvPr id="232" name="Google Shape;232;p35"/>
          <p:cNvSpPr/>
          <p:nvPr/>
        </p:nvSpPr>
        <p:spPr>
          <a:xfrm>
            <a:off x="610250" y="755550"/>
            <a:ext cx="508500" cy="220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4536200" y="3893275"/>
            <a:ext cx="508500" cy="24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35"/>
          <p:cNvPicPr preferRelativeResize="0"/>
          <p:nvPr/>
        </p:nvPicPr>
        <p:blipFill rotWithShape="1">
          <a:blip r:embed="rId3">
            <a:alphaModFix/>
          </a:blip>
          <a:srcRect l="27954" t="49998" r="54862" b="15626"/>
          <a:stretch/>
        </p:blipFill>
        <p:spPr>
          <a:xfrm>
            <a:off x="1771550" y="2219325"/>
            <a:ext cx="1250700" cy="1381124"/>
          </a:xfrm>
          <a:prstGeom prst="rect">
            <a:avLst/>
          </a:prstGeom>
          <a:noFill/>
          <a:ln>
            <a:noFill/>
          </a:ln>
        </p:spPr>
      </p:pic>
      <p:sp>
        <p:nvSpPr>
          <p:cNvPr id="235" name="Google Shape;235;p35"/>
          <p:cNvSpPr/>
          <p:nvPr/>
        </p:nvSpPr>
        <p:spPr>
          <a:xfrm>
            <a:off x="1507250" y="2717250"/>
            <a:ext cx="264300" cy="88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35"/>
          <p:cNvPicPr preferRelativeResize="0"/>
          <p:nvPr/>
        </p:nvPicPr>
        <p:blipFill rotWithShape="1">
          <a:blip r:embed="rId3">
            <a:alphaModFix/>
          </a:blip>
          <a:srcRect l="70444" t="63798" r="4037" b="12785"/>
          <a:stretch/>
        </p:blipFill>
        <p:spPr>
          <a:xfrm>
            <a:off x="4454525" y="2647950"/>
            <a:ext cx="1857375" cy="940851"/>
          </a:xfrm>
          <a:prstGeom prst="rect">
            <a:avLst/>
          </a:prstGeom>
          <a:noFill/>
          <a:ln>
            <a:noFill/>
          </a:ln>
        </p:spPr>
      </p:pic>
      <p:sp>
        <p:nvSpPr>
          <p:cNvPr id="237" name="Google Shape;237;p35"/>
          <p:cNvSpPr txBox="1"/>
          <p:nvPr/>
        </p:nvSpPr>
        <p:spPr>
          <a:xfrm>
            <a:off x="5935175" y="4804800"/>
            <a:ext cx="32214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dk2"/>
                </a:solidFill>
              </a:rPr>
              <a:t>Source: Cropped from Bischof </a:t>
            </a:r>
            <a:r>
              <a:rPr lang="en" sz="1000" i="1">
                <a:solidFill>
                  <a:schemeClr val="dk2"/>
                </a:solidFill>
              </a:rPr>
              <a:t>et al. </a:t>
            </a:r>
            <a:r>
              <a:rPr lang="en" sz="1000">
                <a:solidFill>
                  <a:schemeClr val="dk2"/>
                </a:solidFill>
              </a:rPr>
              <a:t>2020, PNAS</a:t>
            </a:r>
            <a:endParaRPr sz="1000">
              <a:solidFill>
                <a:schemeClr val="dk2"/>
              </a:solidFill>
            </a:endParaRPr>
          </a:p>
        </p:txBody>
      </p:sp>
      <p:pic>
        <p:nvPicPr>
          <p:cNvPr id="238" name="Google Shape;238;p35"/>
          <p:cNvPicPr preferRelativeResize="0"/>
          <p:nvPr/>
        </p:nvPicPr>
        <p:blipFill rotWithShape="1">
          <a:blip r:embed="rId3">
            <a:alphaModFix/>
          </a:blip>
          <a:srcRect l="70444" t="63798" r="22569" b="12785"/>
          <a:stretch/>
        </p:blipFill>
        <p:spPr>
          <a:xfrm>
            <a:off x="4317750" y="2647950"/>
            <a:ext cx="508501" cy="940851"/>
          </a:xfrm>
          <a:prstGeom prst="rect">
            <a:avLst/>
          </a:prstGeom>
          <a:noFill/>
          <a:ln>
            <a:noFill/>
          </a:ln>
        </p:spPr>
      </p:pic>
      <p:sp>
        <p:nvSpPr>
          <p:cNvPr id="239" name="Google Shape;239;p35"/>
          <p:cNvSpPr txBox="1">
            <a:spLocks noGrp="1"/>
          </p:cNvSpPr>
          <p:nvPr>
            <p:ph type="body" idx="1"/>
          </p:nvPr>
        </p:nvSpPr>
        <p:spPr>
          <a:xfrm>
            <a:off x="309050" y="3840175"/>
            <a:ext cx="7075200" cy="122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t>On your own (1 minute):</a:t>
            </a:r>
            <a:endParaRPr sz="1300"/>
          </a:p>
          <a:p>
            <a:pPr marL="457200" lvl="0" indent="-311150" algn="l" rtl="0">
              <a:spcBef>
                <a:spcPts val="0"/>
              </a:spcBef>
              <a:spcAft>
                <a:spcPts val="0"/>
              </a:spcAft>
              <a:buSzPts val="1300"/>
              <a:buChar char="●"/>
            </a:pPr>
            <a:r>
              <a:rPr lang="en" sz="1300"/>
              <a:t>What do these axes mean?</a:t>
            </a:r>
            <a:endParaRPr sz="1300"/>
          </a:p>
          <a:p>
            <a:pPr marL="457200" lvl="0" indent="-311150" algn="l" rtl="0">
              <a:spcBef>
                <a:spcPts val="0"/>
              </a:spcBef>
              <a:spcAft>
                <a:spcPts val="0"/>
              </a:spcAft>
              <a:buSzPts val="1300"/>
              <a:buChar char="●"/>
            </a:pPr>
            <a:r>
              <a:rPr lang="en" sz="1300"/>
              <a:t>What do the shapes and colors mean?</a:t>
            </a:r>
            <a:endParaRPr sz="1300"/>
          </a:p>
          <a:p>
            <a:pPr marL="457200" lvl="0" indent="-311150" algn="l" rtl="0">
              <a:spcBef>
                <a:spcPts val="0"/>
              </a:spcBef>
              <a:spcAft>
                <a:spcPts val="0"/>
              </a:spcAft>
              <a:buSzPts val="1300"/>
              <a:buChar char="●"/>
            </a:pPr>
            <a:r>
              <a:rPr lang="en" sz="1300"/>
              <a:t>What patterns do you see? Wild guesses and wrong answers are encouraged!</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p:nvPr/>
        </p:nvSpPr>
        <p:spPr>
          <a:xfrm>
            <a:off x="54193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65597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6"/>
          <p:cNvPicPr preferRelativeResize="0"/>
          <p:nvPr/>
        </p:nvPicPr>
        <p:blipFill>
          <a:blip r:embed="rId3">
            <a:alphaModFix/>
          </a:blip>
          <a:stretch>
            <a:fillRect/>
          </a:stretch>
        </p:blipFill>
        <p:spPr>
          <a:xfrm>
            <a:off x="932750" y="87163"/>
            <a:ext cx="7278499" cy="4017625"/>
          </a:xfrm>
          <a:prstGeom prst="rect">
            <a:avLst/>
          </a:prstGeom>
          <a:noFill/>
          <a:ln>
            <a:noFill/>
          </a:ln>
        </p:spPr>
      </p:pic>
      <p:sp>
        <p:nvSpPr>
          <p:cNvPr id="247" name="Google Shape;247;p36"/>
          <p:cNvSpPr/>
          <p:nvPr/>
        </p:nvSpPr>
        <p:spPr>
          <a:xfrm>
            <a:off x="610250" y="755550"/>
            <a:ext cx="508500" cy="220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4536200" y="3893275"/>
            <a:ext cx="508500" cy="24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6"/>
          <p:cNvPicPr preferRelativeResize="0"/>
          <p:nvPr/>
        </p:nvPicPr>
        <p:blipFill rotWithShape="1">
          <a:blip r:embed="rId3">
            <a:alphaModFix/>
          </a:blip>
          <a:srcRect l="27954" t="49998" r="54862" b="15626"/>
          <a:stretch/>
        </p:blipFill>
        <p:spPr>
          <a:xfrm>
            <a:off x="1771550" y="2219325"/>
            <a:ext cx="1250700" cy="1381124"/>
          </a:xfrm>
          <a:prstGeom prst="rect">
            <a:avLst/>
          </a:prstGeom>
          <a:noFill/>
          <a:ln>
            <a:noFill/>
          </a:ln>
        </p:spPr>
      </p:pic>
      <p:sp>
        <p:nvSpPr>
          <p:cNvPr id="250" name="Google Shape;250;p36"/>
          <p:cNvSpPr/>
          <p:nvPr/>
        </p:nvSpPr>
        <p:spPr>
          <a:xfrm>
            <a:off x="1507250" y="2717250"/>
            <a:ext cx="264300" cy="88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36"/>
          <p:cNvPicPr preferRelativeResize="0"/>
          <p:nvPr/>
        </p:nvPicPr>
        <p:blipFill rotWithShape="1">
          <a:blip r:embed="rId3">
            <a:alphaModFix/>
          </a:blip>
          <a:srcRect l="70444" t="63798" r="4037" b="12785"/>
          <a:stretch/>
        </p:blipFill>
        <p:spPr>
          <a:xfrm>
            <a:off x="4454525" y="2647950"/>
            <a:ext cx="1857375" cy="940851"/>
          </a:xfrm>
          <a:prstGeom prst="rect">
            <a:avLst/>
          </a:prstGeom>
          <a:noFill/>
          <a:ln>
            <a:noFill/>
          </a:ln>
        </p:spPr>
      </p:pic>
      <p:sp>
        <p:nvSpPr>
          <p:cNvPr id="252" name="Google Shape;252;p36"/>
          <p:cNvSpPr txBox="1"/>
          <p:nvPr/>
        </p:nvSpPr>
        <p:spPr>
          <a:xfrm>
            <a:off x="5935175" y="4804800"/>
            <a:ext cx="32214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dk2"/>
                </a:solidFill>
              </a:rPr>
              <a:t>Source: Cropped from Bischof </a:t>
            </a:r>
            <a:r>
              <a:rPr lang="en" sz="1000" i="1">
                <a:solidFill>
                  <a:schemeClr val="dk2"/>
                </a:solidFill>
              </a:rPr>
              <a:t>et al. </a:t>
            </a:r>
            <a:r>
              <a:rPr lang="en" sz="1000">
                <a:solidFill>
                  <a:schemeClr val="dk2"/>
                </a:solidFill>
              </a:rPr>
              <a:t>2020, PNAS</a:t>
            </a:r>
            <a:endParaRPr sz="1000">
              <a:solidFill>
                <a:schemeClr val="dk2"/>
              </a:solidFill>
            </a:endParaRPr>
          </a:p>
        </p:txBody>
      </p:sp>
      <p:pic>
        <p:nvPicPr>
          <p:cNvPr id="253" name="Google Shape;253;p36"/>
          <p:cNvPicPr preferRelativeResize="0"/>
          <p:nvPr/>
        </p:nvPicPr>
        <p:blipFill rotWithShape="1">
          <a:blip r:embed="rId3">
            <a:alphaModFix/>
          </a:blip>
          <a:srcRect l="70444" t="63798" r="22569" b="12785"/>
          <a:stretch/>
        </p:blipFill>
        <p:spPr>
          <a:xfrm>
            <a:off x="4317750" y="2647950"/>
            <a:ext cx="508501" cy="940851"/>
          </a:xfrm>
          <a:prstGeom prst="rect">
            <a:avLst/>
          </a:prstGeom>
          <a:noFill/>
          <a:ln>
            <a:noFill/>
          </a:ln>
        </p:spPr>
      </p:pic>
      <p:sp>
        <p:nvSpPr>
          <p:cNvPr id="254" name="Google Shape;254;p36"/>
          <p:cNvSpPr txBox="1">
            <a:spLocks noGrp="1"/>
          </p:cNvSpPr>
          <p:nvPr>
            <p:ph type="body" idx="1"/>
          </p:nvPr>
        </p:nvSpPr>
        <p:spPr>
          <a:xfrm>
            <a:off x="298775" y="3851375"/>
            <a:ext cx="7075200" cy="122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t>With a neighbor (3 minutes), then share out (2 minutes):</a:t>
            </a:r>
            <a:endParaRPr sz="1300"/>
          </a:p>
          <a:p>
            <a:pPr marL="457200" lvl="0" indent="-311150" algn="l" rtl="0">
              <a:spcBef>
                <a:spcPts val="0"/>
              </a:spcBef>
              <a:spcAft>
                <a:spcPts val="0"/>
              </a:spcAft>
              <a:buSzPts val="1300"/>
              <a:buChar char="●"/>
            </a:pPr>
            <a:r>
              <a:rPr lang="en" sz="1300"/>
              <a:t>What do these axes mean?</a:t>
            </a:r>
            <a:endParaRPr sz="1300"/>
          </a:p>
          <a:p>
            <a:pPr marL="457200" lvl="0" indent="-311150" algn="l" rtl="0">
              <a:spcBef>
                <a:spcPts val="0"/>
              </a:spcBef>
              <a:spcAft>
                <a:spcPts val="0"/>
              </a:spcAft>
              <a:buSzPts val="1300"/>
              <a:buChar char="●"/>
            </a:pPr>
            <a:r>
              <a:rPr lang="en" sz="1300"/>
              <a:t>What do the shapes and colors mean?</a:t>
            </a:r>
            <a:endParaRPr sz="1300"/>
          </a:p>
          <a:p>
            <a:pPr marL="457200" lvl="0" indent="-311150" algn="l" rtl="0">
              <a:spcBef>
                <a:spcPts val="0"/>
              </a:spcBef>
              <a:spcAft>
                <a:spcPts val="0"/>
              </a:spcAft>
              <a:buSzPts val="1300"/>
              <a:buChar char="●"/>
            </a:pPr>
            <a:r>
              <a:rPr lang="en" sz="1300"/>
              <a:t>What patterns do you see? Wild guesses and wrong answers are encouraged!</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p:nvPr/>
        </p:nvSpPr>
        <p:spPr>
          <a:xfrm>
            <a:off x="5419325" y="2002825"/>
            <a:ext cx="12507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p:nvPr/>
        </p:nvSpPr>
        <p:spPr>
          <a:xfrm>
            <a:off x="6559750" y="971850"/>
            <a:ext cx="2100000" cy="37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37"/>
          <p:cNvPicPr preferRelativeResize="0"/>
          <p:nvPr/>
        </p:nvPicPr>
        <p:blipFill>
          <a:blip r:embed="rId3">
            <a:alphaModFix/>
          </a:blip>
          <a:stretch>
            <a:fillRect/>
          </a:stretch>
        </p:blipFill>
        <p:spPr>
          <a:xfrm>
            <a:off x="2928400" y="712923"/>
            <a:ext cx="6002424" cy="3313250"/>
          </a:xfrm>
          <a:prstGeom prst="rect">
            <a:avLst/>
          </a:prstGeom>
          <a:noFill/>
          <a:ln>
            <a:noFill/>
          </a:ln>
        </p:spPr>
      </p:pic>
      <p:sp>
        <p:nvSpPr>
          <p:cNvPr id="262" name="Google Shape;262;p37"/>
          <p:cNvSpPr txBox="1"/>
          <p:nvPr/>
        </p:nvSpPr>
        <p:spPr>
          <a:xfrm>
            <a:off x="5935175" y="4804800"/>
            <a:ext cx="32214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dk2"/>
                </a:solidFill>
              </a:rPr>
              <a:t>Source: Bischof </a:t>
            </a:r>
            <a:r>
              <a:rPr lang="en" sz="1000" i="1">
                <a:solidFill>
                  <a:schemeClr val="dk2"/>
                </a:solidFill>
              </a:rPr>
              <a:t>et al. </a:t>
            </a:r>
            <a:r>
              <a:rPr lang="en" sz="1000">
                <a:solidFill>
                  <a:schemeClr val="dk2"/>
                </a:solidFill>
              </a:rPr>
              <a:t>2020, PNAS</a:t>
            </a:r>
            <a:endParaRPr sz="1000">
              <a:solidFill>
                <a:schemeClr val="dk2"/>
              </a:solidFill>
            </a:endParaRPr>
          </a:p>
        </p:txBody>
      </p:sp>
      <p:sp>
        <p:nvSpPr>
          <p:cNvPr id="263" name="Google Shape;263;p37"/>
          <p:cNvSpPr txBox="1">
            <a:spLocks noGrp="1"/>
          </p:cNvSpPr>
          <p:nvPr>
            <p:ph type="body" idx="1"/>
          </p:nvPr>
        </p:nvSpPr>
        <p:spPr>
          <a:xfrm>
            <a:off x="89925" y="812550"/>
            <a:ext cx="2763300" cy="12225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1200"/>
              </a:spcAft>
              <a:buNone/>
            </a:pPr>
            <a:r>
              <a:rPr lang="en"/>
              <a:t>These data depict past and predicted wolverine population sizes with human intervention.</a:t>
            </a:r>
            <a:endParaRPr/>
          </a:p>
        </p:txBody>
      </p:sp>
      <p:sp>
        <p:nvSpPr>
          <p:cNvPr id="264" name="Google Shape;264;p37"/>
          <p:cNvSpPr txBox="1">
            <a:spLocks noGrp="1"/>
          </p:cNvSpPr>
          <p:nvPr>
            <p:ph type="body" idx="1"/>
          </p:nvPr>
        </p:nvSpPr>
        <p:spPr>
          <a:xfrm>
            <a:off x="119050" y="2155050"/>
            <a:ext cx="2684100" cy="2479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a:t>Violin plots for 2019 and earlier represent past trends of wolverine population sizes, and violin plots for 2020 and later represent predicted trends of wolverine population sizes under different levels of culling by humans.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7</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body" idx="1"/>
          </p:nvPr>
        </p:nvSpPr>
        <p:spPr>
          <a:xfrm>
            <a:off x="2290400" y="3711350"/>
            <a:ext cx="5099100" cy="1484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On your own (1 minute)</a:t>
            </a:r>
            <a:endParaRPr/>
          </a:p>
          <a:p>
            <a:pPr marL="457200" lvl="0" indent="-325755" algn="l" rtl="0">
              <a:spcBef>
                <a:spcPts val="1200"/>
              </a:spcBef>
              <a:spcAft>
                <a:spcPts val="0"/>
              </a:spcAft>
              <a:buSzPct val="100000"/>
              <a:buChar char="●"/>
            </a:pPr>
            <a:r>
              <a:rPr lang="en"/>
              <a:t>What do these axes mean?</a:t>
            </a:r>
            <a:endParaRPr/>
          </a:p>
          <a:p>
            <a:pPr marL="457200" lvl="0" indent="-325755" algn="l" rtl="0">
              <a:spcBef>
                <a:spcPts val="0"/>
              </a:spcBef>
              <a:spcAft>
                <a:spcPts val="0"/>
              </a:spcAft>
              <a:buSzPct val="100000"/>
              <a:buChar char="●"/>
            </a:pPr>
            <a:r>
              <a:rPr lang="en"/>
              <a:t>What do the shapes and linetypes mean?</a:t>
            </a:r>
            <a:endParaRPr/>
          </a:p>
          <a:p>
            <a:pPr marL="457200" lvl="0" indent="-325755" algn="l" rtl="0">
              <a:spcBef>
                <a:spcPts val="0"/>
              </a:spcBef>
              <a:spcAft>
                <a:spcPts val="0"/>
              </a:spcAft>
              <a:buSzPct val="100000"/>
              <a:buChar char="●"/>
            </a:pPr>
            <a:r>
              <a:rPr lang="en"/>
              <a:t>What patterns do you see? Wild guesses and wrong answers are encouraged!</a:t>
            </a:r>
            <a:endParaRPr/>
          </a:p>
        </p:txBody>
      </p:sp>
      <p:pic>
        <p:nvPicPr>
          <p:cNvPr id="275" name="Google Shape;275;p39"/>
          <p:cNvPicPr preferRelativeResize="0"/>
          <p:nvPr/>
        </p:nvPicPr>
        <p:blipFill rotWithShape="1">
          <a:blip r:embed="rId3">
            <a:alphaModFix/>
          </a:blip>
          <a:srcRect l="5979" b="9329"/>
          <a:stretch/>
        </p:blipFill>
        <p:spPr>
          <a:xfrm>
            <a:off x="2177325" y="169500"/>
            <a:ext cx="4995727" cy="3618049"/>
          </a:xfrm>
          <a:prstGeom prst="rect">
            <a:avLst/>
          </a:prstGeom>
          <a:noFill/>
          <a:ln>
            <a:noFill/>
          </a:ln>
        </p:spPr>
      </p:pic>
      <p:sp>
        <p:nvSpPr>
          <p:cNvPr id="276" name="Google Shape;276;p39"/>
          <p:cNvSpPr/>
          <p:nvPr/>
        </p:nvSpPr>
        <p:spPr>
          <a:xfrm>
            <a:off x="2811325" y="352550"/>
            <a:ext cx="2100000" cy="6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a:spLocks noGrp="1"/>
          </p:cNvSpPr>
          <p:nvPr>
            <p:ph type="body" idx="1"/>
          </p:nvPr>
        </p:nvSpPr>
        <p:spPr>
          <a:xfrm>
            <a:off x="2290400" y="3711350"/>
            <a:ext cx="5099100" cy="1484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With a neighbor (3 minutes), then share out (2 minutes)</a:t>
            </a:r>
            <a:endParaRPr/>
          </a:p>
          <a:p>
            <a:pPr marL="457200" lvl="0" indent="-325755" algn="l" rtl="0">
              <a:spcBef>
                <a:spcPts val="1200"/>
              </a:spcBef>
              <a:spcAft>
                <a:spcPts val="0"/>
              </a:spcAft>
              <a:buSzPct val="100000"/>
              <a:buChar char="●"/>
            </a:pPr>
            <a:r>
              <a:rPr lang="en"/>
              <a:t>What do these axes mean?</a:t>
            </a:r>
            <a:endParaRPr/>
          </a:p>
          <a:p>
            <a:pPr marL="457200" lvl="0" indent="-325755" algn="l" rtl="0">
              <a:spcBef>
                <a:spcPts val="0"/>
              </a:spcBef>
              <a:spcAft>
                <a:spcPts val="0"/>
              </a:spcAft>
              <a:buSzPct val="100000"/>
              <a:buChar char="●"/>
            </a:pPr>
            <a:r>
              <a:rPr lang="en"/>
              <a:t>What do the shapes and linetypes mean?</a:t>
            </a:r>
            <a:endParaRPr/>
          </a:p>
          <a:p>
            <a:pPr marL="457200" lvl="0" indent="-325755" algn="l" rtl="0">
              <a:spcBef>
                <a:spcPts val="0"/>
              </a:spcBef>
              <a:spcAft>
                <a:spcPts val="0"/>
              </a:spcAft>
              <a:buSzPct val="100000"/>
              <a:buChar char="●"/>
            </a:pPr>
            <a:r>
              <a:rPr lang="en"/>
              <a:t>What patterns do you see? Wild guesses and wrong answers are encouraged!</a:t>
            </a:r>
            <a:endParaRPr/>
          </a:p>
        </p:txBody>
      </p:sp>
      <p:pic>
        <p:nvPicPr>
          <p:cNvPr id="282" name="Google Shape;282;p40"/>
          <p:cNvPicPr preferRelativeResize="0"/>
          <p:nvPr/>
        </p:nvPicPr>
        <p:blipFill rotWithShape="1">
          <a:blip r:embed="rId3">
            <a:alphaModFix/>
          </a:blip>
          <a:srcRect l="5979" b="9329"/>
          <a:stretch/>
        </p:blipFill>
        <p:spPr>
          <a:xfrm>
            <a:off x="2177325" y="169500"/>
            <a:ext cx="4995727" cy="3618049"/>
          </a:xfrm>
          <a:prstGeom prst="rect">
            <a:avLst/>
          </a:prstGeom>
          <a:noFill/>
          <a:ln>
            <a:noFill/>
          </a:ln>
        </p:spPr>
      </p:pic>
      <p:sp>
        <p:nvSpPr>
          <p:cNvPr id="283" name="Google Shape;283;p40"/>
          <p:cNvSpPr/>
          <p:nvPr/>
        </p:nvSpPr>
        <p:spPr>
          <a:xfrm>
            <a:off x="2811325" y="352550"/>
            <a:ext cx="2100000" cy="62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1"/>
          <p:cNvPicPr preferRelativeResize="0"/>
          <p:nvPr/>
        </p:nvPicPr>
        <p:blipFill rotWithShape="1">
          <a:blip r:embed="rId3">
            <a:alphaModFix/>
          </a:blip>
          <a:srcRect/>
          <a:stretch/>
        </p:blipFill>
        <p:spPr>
          <a:xfrm>
            <a:off x="634050" y="715925"/>
            <a:ext cx="5148503" cy="3866474"/>
          </a:xfrm>
          <a:prstGeom prst="rect">
            <a:avLst/>
          </a:prstGeom>
          <a:noFill/>
          <a:ln>
            <a:noFill/>
          </a:ln>
        </p:spPr>
      </p:pic>
      <p:sp>
        <p:nvSpPr>
          <p:cNvPr id="289" name="Google Shape;289;p41"/>
          <p:cNvSpPr txBox="1"/>
          <p:nvPr/>
        </p:nvSpPr>
        <p:spPr>
          <a:xfrm>
            <a:off x="5867125" y="715925"/>
            <a:ext cx="26337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282828"/>
                </a:solidFill>
                <a:highlight>
                  <a:srgbClr val="FFFFFF"/>
                </a:highlight>
              </a:rPr>
              <a:t>P</a:t>
            </a:r>
            <a:r>
              <a:rPr lang="en" sz="1800">
                <a:solidFill>
                  <a:srgbClr val="282828"/>
                </a:solidFill>
                <a:highlight>
                  <a:schemeClr val="lt1"/>
                </a:highlight>
              </a:rPr>
              <a:t>oints and standard error bars represent nematode populations grown with </a:t>
            </a:r>
            <a:r>
              <a:rPr lang="en" sz="1800" i="1">
                <a:solidFill>
                  <a:srgbClr val="282828"/>
                </a:solidFill>
                <a:highlight>
                  <a:schemeClr val="lt1"/>
                </a:highlight>
              </a:rPr>
              <a:t>Phragmites australis</a:t>
            </a:r>
            <a:r>
              <a:rPr lang="en" sz="1800">
                <a:solidFill>
                  <a:srgbClr val="282828"/>
                </a:solidFill>
                <a:highlight>
                  <a:schemeClr val="lt1"/>
                </a:highlight>
              </a:rPr>
              <a:t> (PA) and with no litter (CA) in two temperature treatments.</a:t>
            </a:r>
            <a:endParaRPr sz="1800">
              <a:solidFill>
                <a:srgbClr val="282828"/>
              </a:solidFill>
              <a:highlight>
                <a:schemeClr val="lt1"/>
              </a:highlight>
            </a:endParaRPr>
          </a:p>
          <a:p>
            <a:pPr marL="0" lvl="0" indent="0" algn="l" rtl="0">
              <a:spcBef>
                <a:spcPts val="0"/>
              </a:spcBef>
              <a:spcAft>
                <a:spcPts val="0"/>
              </a:spcAft>
              <a:buNone/>
            </a:pPr>
            <a:endParaRPr sz="1800">
              <a:solidFill>
                <a:srgbClr val="282828"/>
              </a:solidFill>
              <a:highlight>
                <a:schemeClr val="lt1"/>
              </a:highlight>
            </a:endParaRPr>
          </a:p>
          <a:p>
            <a:pPr marL="0" lvl="0" indent="0" algn="l" rtl="0">
              <a:spcBef>
                <a:spcPts val="0"/>
              </a:spcBef>
              <a:spcAft>
                <a:spcPts val="0"/>
              </a:spcAft>
              <a:buNone/>
            </a:pPr>
            <a:r>
              <a:rPr lang="en" sz="1800">
                <a:solidFill>
                  <a:srgbClr val="282828"/>
                </a:solidFill>
                <a:highlight>
                  <a:schemeClr val="lt1"/>
                </a:highlight>
              </a:rPr>
              <a:t>Different letters represent statistically significant differences between groups within measurement days.</a:t>
            </a:r>
            <a:endParaRPr sz="1800">
              <a:solidFill>
                <a:srgbClr val="282828"/>
              </a:solidFill>
              <a:highlight>
                <a:srgbClr val="FFFFFF"/>
              </a:highlight>
            </a:endParaRPr>
          </a:p>
        </p:txBody>
      </p:sp>
      <p:sp>
        <p:nvSpPr>
          <p:cNvPr id="290" name="Google Shape;290;p41"/>
          <p:cNvSpPr txBox="1"/>
          <p:nvPr/>
        </p:nvSpPr>
        <p:spPr>
          <a:xfrm>
            <a:off x="5304225" y="4804800"/>
            <a:ext cx="38523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dk2"/>
                </a:solidFill>
              </a:rPr>
              <a:t>Source: Zhao et al. 2022, Frontiers in Ecology and Evolution</a:t>
            </a:r>
            <a:endParaRPr sz="1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11700" y="1152475"/>
            <a:ext cx="3951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 your own (1 minute):</a:t>
            </a:r>
            <a:endParaRPr/>
          </a:p>
          <a:p>
            <a:pPr marL="457200" lvl="0" indent="-342900" algn="l" rtl="0">
              <a:spcBef>
                <a:spcPts val="1200"/>
              </a:spcBef>
              <a:spcAft>
                <a:spcPts val="0"/>
              </a:spcAft>
              <a:buSzPts val="1800"/>
              <a:buChar char="●"/>
            </a:pPr>
            <a:r>
              <a:rPr lang="en"/>
              <a:t>What patterns do you see?</a:t>
            </a:r>
            <a:endParaRPr/>
          </a:p>
          <a:p>
            <a:pPr marL="457200" lvl="0" indent="-342900" algn="l" rtl="0">
              <a:spcBef>
                <a:spcPts val="0"/>
              </a:spcBef>
              <a:spcAft>
                <a:spcPts val="0"/>
              </a:spcAft>
              <a:buSzPts val="1800"/>
              <a:buChar char="●"/>
            </a:pPr>
            <a:r>
              <a:rPr lang="en"/>
              <a:t>What are the potential meanings of the axes?</a:t>
            </a:r>
            <a:endParaRPr/>
          </a:p>
          <a:p>
            <a:pPr marL="457200" lvl="0" indent="-342900" algn="l" rtl="0">
              <a:spcBef>
                <a:spcPts val="0"/>
              </a:spcBef>
              <a:spcAft>
                <a:spcPts val="0"/>
              </a:spcAft>
              <a:buSzPts val="1800"/>
              <a:buChar char="●"/>
            </a:pPr>
            <a:r>
              <a:rPr lang="en"/>
              <a:t>What guesses do you have for what these data actually are? Wild guesses and wrong answers are encouraged!</a:t>
            </a:r>
            <a:endParaRPr/>
          </a:p>
        </p:txBody>
      </p:sp>
      <p:pic>
        <p:nvPicPr>
          <p:cNvPr id="66" name="Google Shape;66;p15"/>
          <p:cNvPicPr preferRelativeResize="0"/>
          <p:nvPr/>
        </p:nvPicPr>
        <p:blipFill rotWithShape="1">
          <a:blip r:embed="rId3">
            <a:alphaModFix/>
          </a:blip>
          <a:srcRect l="31406" t="6188" r="1627" b="4890"/>
          <a:stretch/>
        </p:blipFill>
        <p:spPr>
          <a:xfrm>
            <a:off x="4825275" y="96675"/>
            <a:ext cx="2967676" cy="4813701"/>
          </a:xfrm>
          <a:prstGeom prst="rect">
            <a:avLst/>
          </a:prstGeom>
          <a:noFill/>
          <a:ln>
            <a:noFill/>
          </a:ln>
        </p:spPr>
      </p:pic>
      <p:pic>
        <p:nvPicPr>
          <p:cNvPr id="67" name="Google Shape;67;p15"/>
          <p:cNvPicPr preferRelativeResize="0"/>
          <p:nvPr/>
        </p:nvPicPr>
        <p:blipFill rotWithShape="1">
          <a:blip r:embed="rId3">
            <a:alphaModFix/>
          </a:blip>
          <a:srcRect t="96557" r="78785"/>
          <a:stretch/>
        </p:blipFill>
        <p:spPr>
          <a:xfrm>
            <a:off x="3834670" y="4966425"/>
            <a:ext cx="893301" cy="177075"/>
          </a:xfrm>
          <a:prstGeom prst="rect">
            <a:avLst/>
          </a:prstGeom>
          <a:noFill/>
          <a:ln>
            <a:noFill/>
          </a:ln>
        </p:spPr>
      </p:pic>
      <p:pic>
        <p:nvPicPr>
          <p:cNvPr id="68" name="Google Shape;68;p15"/>
          <p:cNvPicPr preferRelativeResize="0"/>
          <p:nvPr/>
        </p:nvPicPr>
        <p:blipFill rotWithShape="1">
          <a:blip r:embed="rId3">
            <a:alphaModFix/>
          </a:blip>
          <a:srcRect l="27496" t="90705" r="-1752" b="4890"/>
          <a:stretch/>
        </p:blipFill>
        <p:spPr>
          <a:xfrm>
            <a:off x="4652200" y="4740225"/>
            <a:ext cx="3290726" cy="2383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8</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body" idx="1"/>
          </p:nvPr>
        </p:nvSpPr>
        <p:spPr>
          <a:xfrm>
            <a:off x="261575" y="1337625"/>
            <a:ext cx="3510900" cy="395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 your own (1 minute):</a:t>
            </a:r>
            <a:endParaRPr/>
          </a:p>
          <a:p>
            <a:pPr marL="457200" lvl="0" indent="-342900" algn="l" rtl="0">
              <a:spcBef>
                <a:spcPts val="1200"/>
              </a:spcBef>
              <a:spcAft>
                <a:spcPts val="0"/>
              </a:spcAft>
              <a:buSzPts val="1800"/>
              <a:buChar char="●"/>
            </a:pPr>
            <a:r>
              <a:rPr lang="en"/>
              <a:t>What do these axes mean?</a:t>
            </a:r>
            <a:endParaRPr/>
          </a:p>
          <a:p>
            <a:pPr marL="457200" lvl="0" indent="-342900" algn="l" rtl="0">
              <a:spcBef>
                <a:spcPts val="0"/>
              </a:spcBef>
              <a:spcAft>
                <a:spcPts val="0"/>
              </a:spcAft>
              <a:buSzPts val="1800"/>
              <a:buChar char="●"/>
            </a:pPr>
            <a:r>
              <a:rPr lang="en"/>
              <a:t>What do the shapes, letters, and line types mean?</a:t>
            </a:r>
            <a:endParaRPr/>
          </a:p>
          <a:p>
            <a:pPr marL="457200" lvl="0" indent="-342900" algn="l" rtl="0">
              <a:spcBef>
                <a:spcPts val="0"/>
              </a:spcBef>
              <a:spcAft>
                <a:spcPts val="0"/>
              </a:spcAft>
              <a:buSzPts val="1800"/>
              <a:buChar char="●"/>
            </a:pPr>
            <a:r>
              <a:rPr lang="en"/>
              <a:t>What patterns do you see? Wild guesses and wrong answers are encouraged!</a:t>
            </a:r>
            <a:endParaRPr/>
          </a:p>
        </p:txBody>
      </p:sp>
      <p:grpSp>
        <p:nvGrpSpPr>
          <p:cNvPr id="301" name="Google Shape;301;p43"/>
          <p:cNvGrpSpPr/>
          <p:nvPr/>
        </p:nvGrpSpPr>
        <p:grpSpPr>
          <a:xfrm>
            <a:off x="4057500" y="432300"/>
            <a:ext cx="4620001" cy="4170148"/>
            <a:chOff x="4057500" y="127500"/>
            <a:chExt cx="4620001" cy="4170148"/>
          </a:xfrm>
        </p:grpSpPr>
        <p:pic>
          <p:nvPicPr>
            <p:cNvPr id="302" name="Google Shape;302;p43"/>
            <p:cNvPicPr preferRelativeResize="0"/>
            <p:nvPr/>
          </p:nvPicPr>
          <p:blipFill rotWithShape="1">
            <a:blip r:embed="rId3">
              <a:alphaModFix/>
            </a:blip>
            <a:srcRect l="5775" t="8692" b="6251"/>
            <a:stretch/>
          </p:blipFill>
          <p:spPr>
            <a:xfrm>
              <a:off x="4057500" y="127500"/>
              <a:ext cx="4620001" cy="4170148"/>
            </a:xfrm>
            <a:prstGeom prst="rect">
              <a:avLst/>
            </a:prstGeom>
            <a:noFill/>
            <a:ln>
              <a:noFill/>
            </a:ln>
          </p:spPr>
        </p:pic>
        <p:sp>
          <p:nvSpPr>
            <p:cNvPr id="303" name="Google Shape;303;p43"/>
            <p:cNvSpPr/>
            <p:nvPr/>
          </p:nvSpPr>
          <p:spPr>
            <a:xfrm>
              <a:off x="4462500" y="225000"/>
              <a:ext cx="502500" cy="37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body" idx="1"/>
          </p:nvPr>
        </p:nvSpPr>
        <p:spPr>
          <a:xfrm>
            <a:off x="292500" y="902400"/>
            <a:ext cx="3577800" cy="339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With a neighbor (3 minutes)</a:t>
            </a:r>
            <a:endParaRPr/>
          </a:p>
          <a:p>
            <a:pPr marL="457200" lvl="0" indent="-342900" algn="l" rtl="0">
              <a:spcBef>
                <a:spcPts val="1200"/>
              </a:spcBef>
              <a:spcAft>
                <a:spcPts val="0"/>
              </a:spcAft>
              <a:buSzPts val="1800"/>
              <a:buChar char="●"/>
            </a:pPr>
            <a:r>
              <a:rPr lang="en"/>
              <a:t>What do these axes mean?</a:t>
            </a:r>
            <a:endParaRPr/>
          </a:p>
          <a:p>
            <a:pPr marL="457200" lvl="0" indent="-342900" algn="l" rtl="0">
              <a:spcBef>
                <a:spcPts val="0"/>
              </a:spcBef>
              <a:spcAft>
                <a:spcPts val="0"/>
              </a:spcAft>
              <a:buSzPts val="1800"/>
              <a:buChar char="●"/>
            </a:pPr>
            <a:r>
              <a:rPr lang="en"/>
              <a:t>What do the shapes, letters, and line types mean?</a:t>
            </a:r>
            <a:endParaRPr/>
          </a:p>
          <a:p>
            <a:pPr marL="457200" lvl="0" indent="-342900" algn="l" rtl="0">
              <a:spcBef>
                <a:spcPts val="0"/>
              </a:spcBef>
              <a:spcAft>
                <a:spcPts val="0"/>
              </a:spcAft>
              <a:buSzPts val="1800"/>
              <a:buChar char="●"/>
            </a:pPr>
            <a:r>
              <a:rPr lang="en"/>
              <a:t>What patterns do you see? Wild guesses and wrong answers are encouraged!</a:t>
            </a:r>
            <a:endParaRPr/>
          </a:p>
          <a:p>
            <a:pPr marL="0" lvl="0" indent="0" algn="l" rtl="0">
              <a:spcBef>
                <a:spcPts val="1200"/>
              </a:spcBef>
              <a:spcAft>
                <a:spcPts val="1200"/>
              </a:spcAft>
              <a:buNone/>
            </a:pPr>
            <a:r>
              <a:rPr lang="en"/>
              <a:t>Share out (2 minutes)</a:t>
            </a:r>
            <a:endParaRPr/>
          </a:p>
        </p:txBody>
      </p:sp>
      <p:grpSp>
        <p:nvGrpSpPr>
          <p:cNvPr id="309" name="Google Shape;309;p44"/>
          <p:cNvGrpSpPr/>
          <p:nvPr/>
        </p:nvGrpSpPr>
        <p:grpSpPr>
          <a:xfrm>
            <a:off x="4057500" y="432300"/>
            <a:ext cx="4620001" cy="4170148"/>
            <a:chOff x="4057500" y="127500"/>
            <a:chExt cx="4620001" cy="4170148"/>
          </a:xfrm>
        </p:grpSpPr>
        <p:pic>
          <p:nvPicPr>
            <p:cNvPr id="310" name="Google Shape;310;p44"/>
            <p:cNvPicPr preferRelativeResize="0"/>
            <p:nvPr/>
          </p:nvPicPr>
          <p:blipFill rotWithShape="1">
            <a:blip r:embed="rId3">
              <a:alphaModFix/>
            </a:blip>
            <a:srcRect l="5775" t="8692" b="6251"/>
            <a:stretch/>
          </p:blipFill>
          <p:spPr>
            <a:xfrm>
              <a:off x="4057500" y="127500"/>
              <a:ext cx="4620001" cy="4170148"/>
            </a:xfrm>
            <a:prstGeom prst="rect">
              <a:avLst/>
            </a:prstGeom>
            <a:noFill/>
            <a:ln>
              <a:noFill/>
            </a:ln>
          </p:spPr>
        </p:pic>
        <p:sp>
          <p:nvSpPr>
            <p:cNvPr id="311" name="Google Shape;311;p44"/>
            <p:cNvSpPr/>
            <p:nvPr/>
          </p:nvSpPr>
          <p:spPr>
            <a:xfrm>
              <a:off x="4462500" y="225000"/>
              <a:ext cx="502500" cy="37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body" idx="1"/>
          </p:nvPr>
        </p:nvSpPr>
        <p:spPr>
          <a:xfrm>
            <a:off x="269175" y="424475"/>
            <a:ext cx="3509700" cy="46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Each line and represents the modeled probability of below-canopy tree use of Costa Rican birds in relation temperature under different levels of local canopy cover.</a:t>
            </a:r>
            <a:endParaRPr sz="2100"/>
          </a:p>
          <a:p>
            <a:pPr marL="0" lvl="0" indent="0" algn="l" rtl="0">
              <a:spcBef>
                <a:spcPts val="1200"/>
              </a:spcBef>
              <a:spcAft>
                <a:spcPts val="0"/>
              </a:spcAft>
              <a:buNone/>
            </a:pPr>
            <a:r>
              <a:rPr lang="en" sz="2100"/>
              <a:t>Shaded areas around each line represents the uncertainty associated with each line.</a:t>
            </a:r>
            <a:endParaRPr sz="2100"/>
          </a:p>
          <a:p>
            <a:pPr marL="0" lvl="0" indent="0" algn="l" rtl="0">
              <a:spcBef>
                <a:spcPts val="1200"/>
              </a:spcBef>
              <a:spcAft>
                <a:spcPts val="1200"/>
              </a:spcAft>
              <a:buNone/>
            </a:pPr>
            <a:endParaRPr sz="2100"/>
          </a:p>
        </p:txBody>
      </p:sp>
      <p:pic>
        <p:nvPicPr>
          <p:cNvPr id="317" name="Google Shape;317;p45"/>
          <p:cNvPicPr preferRelativeResize="0"/>
          <p:nvPr/>
        </p:nvPicPr>
        <p:blipFill>
          <a:blip r:embed="rId3">
            <a:alphaModFix/>
          </a:blip>
          <a:stretch>
            <a:fillRect/>
          </a:stretch>
        </p:blipFill>
        <p:spPr>
          <a:xfrm>
            <a:off x="3931275" y="152400"/>
            <a:ext cx="4838702"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1152475"/>
            <a:ext cx="3951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With neighbor(s) (3 minutes):</a:t>
            </a:r>
            <a:endParaRPr/>
          </a:p>
          <a:p>
            <a:pPr marL="457200" lvl="0" indent="-342900" algn="l" rtl="0">
              <a:spcBef>
                <a:spcPts val="1200"/>
              </a:spcBef>
              <a:spcAft>
                <a:spcPts val="0"/>
              </a:spcAft>
              <a:buSzPts val="1800"/>
              <a:buChar char="●"/>
            </a:pPr>
            <a:r>
              <a:rPr lang="en"/>
              <a:t>What patterns do you see?</a:t>
            </a:r>
            <a:endParaRPr/>
          </a:p>
          <a:p>
            <a:pPr marL="457200" lvl="0" indent="-342900" algn="l" rtl="0">
              <a:spcBef>
                <a:spcPts val="0"/>
              </a:spcBef>
              <a:spcAft>
                <a:spcPts val="0"/>
              </a:spcAft>
              <a:buSzPts val="1800"/>
              <a:buChar char="●"/>
            </a:pPr>
            <a:r>
              <a:rPr lang="en"/>
              <a:t>What are the potential meanings of the axes?</a:t>
            </a:r>
            <a:endParaRPr/>
          </a:p>
          <a:p>
            <a:pPr marL="457200" lvl="0" indent="-342900" algn="l" rtl="0">
              <a:spcBef>
                <a:spcPts val="0"/>
              </a:spcBef>
              <a:spcAft>
                <a:spcPts val="0"/>
              </a:spcAft>
              <a:buSzPts val="1800"/>
              <a:buChar char="●"/>
            </a:pPr>
            <a:r>
              <a:rPr lang="en"/>
              <a:t>What guesses do you have for what these data actually are? Wild guesses and wrong answers are encouraged!</a:t>
            </a:r>
            <a:endParaRPr/>
          </a:p>
          <a:p>
            <a:pPr marL="0" lvl="0" indent="0" algn="l" rtl="0">
              <a:spcBef>
                <a:spcPts val="1200"/>
              </a:spcBef>
              <a:spcAft>
                <a:spcPts val="1200"/>
              </a:spcAft>
              <a:buNone/>
            </a:pPr>
            <a:r>
              <a:rPr lang="en"/>
              <a:t>Share out (2 minutes)</a:t>
            </a:r>
            <a:endParaRPr/>
          </a:p>
        </p:txBody>
      </p:sp>
      <p:pic>
        <p:nvPicPr>
          <p:cNvPr id="74" name="Google Shape;74;p16"/>
          <p:cNvPicPr preferRelativeResize="0"/>
          <p:nvPr/>
        </p:nvPicPr>
        <p:blipFill rotWithShape="1">
          <a:blip r:embed="rId3">
            <a:alphaModFix/>
          </a:blip>
          <a:srcRect l="31406" t="6188" r="1627" b="4890"/>
          <a:stretch/>
        </p:blipFill>
        <p:spPr>
          <a:xfrm>
            <a:off x="4825275" y="96675"/>
            <a:ext cx="2967676" cy="4813701"/>
          </a:xfrm>
          <a:prstGeom prst="rect">
            <a:avLst/>
          </a:prstGeom>
          <a:noFill/>
          <a:ln>
            <a:noFill/>
          </a:ln>
        </p:spPr>
      </p:pic>
      <p:pic>
        <p:nvPicPr>
          <p:cNvPr id="75" name="Google Shape;75;p16"/>
          <p:cNvPicPr preferRelativeResize="0"/>
          <p:nvPr/>
        </p:nvPicPr>
        <p:blipFill rotWithShape="1">
          <a:blip r:embed="rId3">
            <a:alphaModFix/>
          </a:blip>
          <a:srcRect l="27496" t="90705" r="-1752" b="4890"/>
          <a:stretch/>
        </p:blipFill>
        <p:spPr>
          <a:xfrm>
            <a:off x="4652200" y="4740225"/>
            <a:ext cx="3290726" cy="238376"/>
          </a:xfrm>
          <a:prstGeom prst="rect">
            <a:avLst/>
          </a:prstGeom>
          <a:noFill/>
          <a:ln>
            <a:noFill/>
          </a:ln>
        </p:spPr>
      </p:pic>
      <p:pic>
        <p:nvPicPr>
          <p:cNvPr id="76" name="Google Shape;76;p16"/>
          <p:cNvPicPr preferRelativeResize="0"/>
          <p:nvPr/>
        </p:nvPicPr>
        <p:blipFill rotWithShape="1">
          <a:blip r:embed="rId3">
            <a:alphaModFix/>
          </a:blip>
          <a:srcRect t="96557" r="78785"/>
          <a:stretch/>
        </p:blipFill>
        <p:spPr>
          <a:xfrm>
            <a:off x="3834670" y="4966425"/>
            <a:ext cx="893301" cy="177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11700" y="1152475"/>
            <a:ext cx="4365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Survey respondents used a slider scale for each of these terms.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Each row is a histogram – a distribution of how frequently respondents selected particular values.</a:t>
            </a:r>
            <a:endParaRPr/>
          </a:p>
        </p:txBody>
      </p:sp>
      <p:pic>
        <p:nvPicPr>
          <p:cNvPr id="82" name="Google Shape;82;p17"/>
          <p:cNvPicPr preferRelativeResize="0"/>
          <p:nvPr/>
        </p:nvPicPr>
        <p:blipFill>
          <a:blip r:embed="rId3">
            <a:alphaModFix/>
          </a:blip>
          <a:stretch>
            <a:fillRect/>
          </a:stretch>
        </p:blipFill>
        <p:spPr>
          <a:xfrm>
            <a:off x="4933194" y="0"/>
            <a:ext cx="4210812" cy="5143500"/>
          </a:xfrm>
          <a:prstGeom prst="rect">
            <a:avLst/>
          </a:prstGeom>
          <a:noFill/>
          <a:ln>
            <a:noFill/>
          </a:ln>
        </p:spPr>
      </p:pic>
      <p:sp>
        <p:nvSpPr>
          <p:cNvPr id="83" name="Google Shape;83;p17"/>
          <p:cNvSpPr txBox="1"/>
          <p:nvPr/>
        </p:nvSpPr>
        <p:spPr>
          <a:xfrm>
            <a:off x="0" y="47433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Source: https://www.gradientmetrics.com/</a:t>
            </a:r>
            <a:endParaRPr sz="12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Week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311700" y="1152475"/>
            <a:ext cx="3951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 your own (1 minute):</a:t>
            </a:r>
            <a:endParaRPr/>
          </a:p>
          <a:p>
            <a:pPr marL="457200" lvl="0" indent="-342900" algn="l" rtl="0">
              <a:spcBef>
                <a:spcPts val="1200"/>
              </a:spcBef>
              <a:spcAft>
                <a:spcPts val="0"/>
              </a:spcAft>
              <a:buSzPts val="1800"/>
              <a:buChar char="●"/>
            </a:pPr>
            <a:r>
              <a:rPr lang="en"/>
              <a:t>What patterns do you see?</a:t>
            </a:r>
            <a:endParaRPr/>
          </a:p>
          <a:p>
            <a:pPr marL="457200" lvl="0" indent="-342900" algn="l" rtl="0">
              <a:spcBef>
                <a:spcPts val="0"/>
              </a:spcBef>
              <a:spcAft>
                <a:spcPts val="0"/>
              </a:spcAft>
              <a:buSzPts val="1800"/>
              <a:buChar char="●"/>
            </a:pPr>
            <a:r>
              <a:rPr lang="en"/>
              <a:t>What are the potential meanings of the axes and colors?</a:t>
            </a:r>
            <a:endParaRPr/>
          </a:p>
          <a:p>
            <a:pPr marL="457200" lvl="0" indent="-342900" algn="l" rtl="0">
              <a:spcBef>
                <a:spcPts val="0"/>
              </a:spcBef>
              <a:spcAft>
                <a:spcPts val="0"/>
              </a:spcAft>
              <a:buSzPts val="1800"/>
              <a:buChar char="●"/>
            </a:pPr>
            <a:r>
              <a:rPr lang="en"/>
              <a:t>What guesses do you have for what these data actually are? Wild guesses and wrong answers are encouraged!</a:t>
            </a:r>
            <a:endParaRPr/>
          </a:p>
        </p:txBody>
      </p:sp>
      <p:pic>
        <p:nvPicPr>
          <p:cNvPr id="94" name="Google Shape;94;p19"/>
          <p:cNvPicPr preferRelativeResize="0"/>
          <p:nvPr/>
        </p:nvPicPr>
        <p:blipFill rotWithShape="1">
          <a:blip r:embed="rId3">
            <a:alphaModFix/>
          </a:blip>
          <a:srcRect t="5415" r="14850" b="4029"/>
          <a:stretch/>
        </p:blipFill>
        <p:spPr>
          <a:xfrm>
            <a:off x="4471525" y="758275"/>
            <a:ext cx="4541699" cy="3626950"/>
          </a:xfrm>
          <a:prstGeom prst="rect">
            <a:avLst/>
          </a:prstGeom>
          <a:noFill/>
          <a:ln>
            <a:noFill/>
          </a:ln>
        </p:spPr>
      </p:pic>
      <p:sp>
        <p:nvSpPr>
          <p:cNvPr id="95" name="Google Shape;95;p19"/>
          <p:cNvSpPr txBox="1"/>
          <p:nvPr/>
        </p:nvSpPr>
        <p:spPr>
          <a:xfrm>
            <a:off x="0" y="4743300"/>
            <a:ext cx="465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Source: Gould </a:t>
            </a:r>
            <a:r>
              <a:rPr lang="en" sz="1200" i="1">
                <a:solidFill>
                  <a:schemeClr val="dk2"/>
                </a:solidFill>
              </a:rPr>
              <a:t>et al. </a:t>
            </a:r>
            <a:r>
              <a:rPr lang="en" sz="1200">
                <a:solidFill>
                  <a:schemeClr val="dk2"/>
                </a:solidFill>
              </a:rPr>
              <a:t>2022, The Journal of Wildlife Management</a:t>
            </a:r>
            <a:endParaRPr sz="1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311700" y="1152475"/>
            <a:ext cx="3951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With neighbor(s) (3 minutes):</a:t>
            </a:r>
            <a:endParaRPr/>
          </a:p>
          <a:p>
            <a:pPr marL="457200" lvl="0" indent="-342900" algn="l" rtl="0">
              <a:spcBef>
                <a:spcPts val="1200"/>
              </a:spcBef>
              <a:spcAft>
                <a:spcPts val="0"/>
              </a:spcAft>
              <a:buSzPts val="1800"/>
              <a:buChar char="●"/>
            </a:pPr>
            <a:r>
              <a:rPr lang="en"/>
              <a:t>What patterns do you see?</a:t>
            </a:r>
            <a:endParaRPr/>
          </a:p>
          <a:p>
            <a:pPr marL="457200" lvl="0" indent="-342900" algn="l" rtl="0">
              <a:spcBef>
                <a:spcPts val="0"/>
              </a:spcBef>
              <a:spcAft>
                <a:spcPts val="0"/>
              </a:spcAft>
              <a:buSzPts val="1800"/>
              <a:buChar char="●"/>
            </a:pPr>
            <a:r>
              <a:rPr lang="en"/>
              <a:t>What are the potential meanings of the axes and colors?</a:t>
            </a:r>
            <a:endParaRPr/>
          </a:p>
          <a:p>
            <a:pPr marL="457200" lvl="0" indent="-342900" algn="l" rtl="0">
              <a:spcBef>
                <a:spcPts val="0"/>
              </a:spcBef>
              <a:spcAft>
                <a:spcPts val="0"/>
              </a:spcAft>
              <a:buSzPts val="1800"/>
              <a:buChar char="●"/>
            </a:pPr>
            <a:r>
              <a:rPr lang="en"/>
              <a:t>What guesses do you have for what these data actually are? Wild guesses and wrong answers are encouraged!</a:t>
            </a:r>
            <a:endParaRPr/>
          </a:p>
          <a:p>
            <a:pPr marL="0" lvl="0" indent="0" algn="l" rtl="0">
              <a:spcBef>
                <a:spcPts val="1200"/>
              </a:spcBef>
              <a:spcAft>
                <a:spcPts val="1200"/>
              </a:spcAft>
              <a:buNone/>
            </a:pPr>
            <a:r>
              <a:rPr lang="en"/>
              <a:t>Share out (2 minutes)</a:t>
            </a:r>
            <a:endParaRPr/>
          </a:p>
        </p:txBody>
      </p:sp>
      <p:pic>
        <p:nvPicPr>
          <p:cNvPr id="101" name="Google Shape;101;p20"/>
          <p:cNvPicPr preferRelativeResize="0"/>
          <p:nvPr/>
        </p:nvPicPr>
        <p:blipFill rotWithShape="1">
          <a:blip r:embed="rId3">
            <a:alphaModFix/>
          </a:blip>
          <a:srcRect t="5415" r="14850" b="4029"/>
          <a:stretch/>
        </p:blipFill>
        <p:spPr>
          <a:xfrm>
            <a:off x="4471525" y="758275"/>
            <a:ext cx="4541699" cy="362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body" idx="1"/>
          </p:nvPr>
        </p:nvSpPr>
        <p:spPr>
          <a:xfrm>
            <a:off x="311700" y="939725"/>
            <a:ext cx="3951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panel is a smoothed histogram, showing how frequently a salamander species was observed at different distances from streams.</a:t>
            </a:r>
            <a:endParaRPr/>
          </a:p>
          <a:p>
            <a:pPr marL="0" lvl="0" indent="0" algn="l" rtl="0">
              <a:spcBef>
                <a:spcPts val="1200"/>
              </a:spcBef>
              <a:spcAft>
                <a:spcPts val="0"/>
              </a:spcAft>
              <a:buNone/>
            </a:pPr>
            <a:endParaRPr/>
          </a:p>
          <a:p>
            <a:pPr marL="0" lvl="0" indent="0" algn="l" rtl="0">
              <a:spcBef>
                <a:spcPts val="1200"/>
              </a:spcBef>
              <a:spcAft>
                <a:spcPts val="1200"/>
              </a:spcAft>
              <a:buClr>
                <a:schemeClr val="dk1"/>
              </a:buClr>
              <a:buSzPts val="1100"/>
              <a:buFont typeface="Arial"/>
              <a:buNone/>
            </a:pPr>
            <a:r>
              <a:rPr lang="en"/>
              <a:t>This region had a wildfire in 2016. Data shown both for non-burned (reference) and burned areas.</a:t>
            </a:r>
            <a:endParaRPr/>
          </a:p>
        </p:txBody>
      </p:sp>
      <p:pic>
        <p:nvPicPr>
          <p:cNvPr id="107" name="Google Shape;107;p21"/>
          <p:cNvPicPr preferRelativeResize="0"/>
          <p:nvPr/>
        </p:nvPicPr>
        <p:blipFill>
          <a:blip r:embed="rId3">
            <a:alphaModFix/>
          </a:blip>
          <a:stretch>
            <a:fillRect/>
          </a:stretch>
        </p:blipFill>
        <p:spPr>
          <a:xfrm>
            <a:off x="4509050" y="665500"/>
            <a:ext cx="4576501" cy="343633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3095</Words>
  <Application>Microsoft Office PowerPoint</Application>
  <PresentationFormat>On-screen Show (16:9)</PresentationFormat>
  <Paragraphs>186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Simple Light</vt:lpstr>
      <vt:lpstr>Figure of the Week for Wildlife Statistics – slide deck</vt:lpstr>
      <vt:lpstr>Week 1</vt:lpstr>
      <vt:lpstr>PowerPoint Presentation</vt:lpstr>
      <vt:lpstr>PowerPoint Presentation</vt:lpstr>
      <vt:lpstr>PowerPoint Presentation</vt:lpstr>
      <vt:lpstr>Week 2</vt:lpstr>
      <vt:lpstr>PowerPoint Presentation</vt:lpstr>
      <vt:lpstr>PowerPoint Presentation</vt:lpstr>
      <vt:lpstr>PowerPoint Presentation</vt:lpstr>
      <vt:lpstr>Week 3</vt:lpstr>
      <vt:lpstr>PowerPoint Presentation</vt:lpstr>
      <vt:lpstr>PowerPoint Presentation</vt:lpstr>
      <vt:lpstr>PowerPoint Presentation</vt:lpstr>
      <vt:lpstr>Week 4</vt:lpstr>
      <vt:lpstr>PowerPoint Presentation</vt:lpstr>
      <vt:lpstr>PowerPoint Presentation</vt:lpstr>
      <vt:lpstr>PowerPoint Presentation</vt:lpstr>
      <vt:lpstr>Week 5</vt:lpstr>
      <vt:lpstr>PowerPoint Presentation</vt:lpstr>
      <vt:lpstr>PowerPoint Presentation</vt:lpstr>
      <vt:lpstr>PowerPoint Presentation</vt:lpstr>
      <vt:lpstr>Week 6</vt:lpstr>
      <vt:lpstr>PowerPoint Presentation</vt:lpstr>
      <vt:lpstr>PowerPoint Presentation</vt:lpstr>
      <vt:lpstr>PowerPoint Presentation</vt:lpstr>
      <vt:lpstr>Week 7</vt:lpstr>
      <vt:lpstr>PowerPoint Presentation</vt:lpstr>
      <vt:lpstr>PowerPoint Presentation</vt:lpstr>
      <vt:lpstr>PowerPoint Presentation</vt:lpstr>
      <vt:lpstr>Week 8</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of the Week for Wildlife Statistics – slide deck</dc:title>
  <cp:lastModifiedBy>Rob Furrow</cp:lastModifiedBy>
  <cp:revision>1</cp:revision>
  <dcterms:modified xsi:type="dcterms:W3CDTF">2024-01-16T20:47:57Z</dcterms:modified>
</cp:coreProperties>
</file>