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7" r:id="rId5"/>
    <p:sldId id="374" r:id="rId6"/>
    <p:sldId id="283" r:id="rId7"/>
    <p:sldId id="277" r:id="rId8"/>
    <p:sldId id="373" r:id="rId9"/>
    <p:sldId id="293" r:id="rId10"/>
    <p:sldId id="270" r:id="rId11"/>
    <p:sldId id="258" r:id="rId12"/>
    <p:sldId id="284" r:id="rId13"/>
    <p:sldId id="282" r:id="rId14"/>
    <p:sldId id="376" r:id="rId15"/>
    <p:sldId id="372" r:id="rId16"/>
    <p:sldId id="371" r:id="rId17"/>
    <p:sldId id="37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508CE-F0F1-4101-AAE6-06D4131F6FA2}" v="13" dt="2021-11-08T16:59:16.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86" d="100"/>
          <a:sy n="86" d="100"/>
        </p:scale>
        <p:origin x="13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1AC19-FF26-4AF7-BD92-B10B755C70FB}" type="datetimeFigureOut">
              <a:rPr lang="en-US" smtClean="0"/>
              <a:t>2/27/2024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306E5-0D0F-4A68-9F31-63A0F3DD39F6}" type="slidenum">
              <a:rPr lang="en-US" smtClean="0"/>
              <a:t>‹#›</a:t>
            </a:fld>
            <a:endParaRPr lang="en-US"/>
          </a:p>
        </p:txBody>
      </p:sp>
    </p:spTree>
    <p:extLst>
      <p:ext uri="{BB962C8B-B14F-4D97-AF65-F5344CB8AC3E}">
        <p14:creationId xmlns:p14="http://schemas.microsoft.com/office/powerpoint/2010/main" val="73494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have to collect so many of a single species? Every specimen is unique like you! We can’t monitor a species with a single specimen. </a:t>
            </a:r>
          </a:p>
        </p:txBody>
      </p:sp>
      <p:sp>
        <p:nvSpPr>
          <p:cNvPr id="4" name="Slide Number Placeholder 3"/>
          <p:cNvSpPr>
            <a:spLocks noGrp="1"/>
          </p:cNvSpPr>
          <p:nvPr>
            <p:ph type="sldNum" sz="quarter" idx="5"/>
          </p:nvPr>
        </p:nvSpPr>
        <p:spPr/>
        <p:txBody>
          <a:bodyPr/>
          <a:lstStyle/>
          <a:p>
            <a:fld id="{F1C306E5-0D0F-4A68-9F31-63A0F3DD39F6}" type="slidenum">
              <a:rPr lang="en-US" smtClean="0"/>
              <a:t>3</a:t>
            </a:fld>
            <a:endParaRPr lang="en-US"/>
          </a:p>
        </p:txBody>
      </p:sp>
    </p:spTree>
    <p:extLst>
      <p:ext uri="{BB962C8B-B14F-4D97-AF65-F5344CB8AC3E}">
        <p14:creationId xmlns:p14="http://schemas.microsoft.com/office/powerpoint/2010/main" val="180702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UTEP Biodiversity Collections contains an estimated 600,000 specimens of reptiles, amphibians, mammals, birds, plants, fossils, insects, fish, mollusks and other invertebrates. Most of the collections are like other regional natural history museums, focused on the local region. In our case, this is the southwest US and Mexico. </a:t>
            </a:r>
          </a:p>
        </p:txBody>
      </p:sp>
      <p:sp>
        <p:nvSpPr>
          <p:cNvPr id="4" name="Slide Number Placeholder 3"/>
          <p:cNvSpPr>
            <a:spLocks noGrp="1"/>
          </p:cNvSpPr>
          <p:nvPr>
            <p:ph type="sldNum" sz="quarter" idx="5"/>
          </p:nvPr>
        </p:nvSpPr>
        <p:spPr/>
        <p:txBody>
          <a:bodyPr/>
          <a:lstStyle/>
          <a:p>
            <a:fld id="{F1C306E5-0D0F-4A68-9F31-63A0F3DD39F6}" type="slidenum">
              <a:rPr lang="en-US" smtClean="0"/>
              <a:t>4</a:t>
            </a:fld>
            <a:endParaRPr lang="en-US"/>
          </a:p>
        </p:txBody>
      </p:sp>
    </p:spTree>
    <p:extLst>
      <p:ext uri="{BB962C8B-B14F-4D97-AF65-F5344CB8AC3E}">
        <p14:creationId xmlns:p14="http://schemas.microsoft.com/office/powerpoint/2010/main" val="72043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UTEP Biodiversity Collections contains an estimated 600,000 specimens of reptiles, amphibians, mammals, birds, plants, fossils, insects, fish, mollusks and other invertebrates. Most of the collections are like other regional natural history museums, focused on the local region. In our case, this is the southwest US and Mexico. The UTEP-BC acts as a library loaning out specimens to researchers from across the US and serves international researchers, educators and the </a:t>
            </a:r>
            <a:r>
              <a:rPr lang="en-US" dirty="0" err="1"/>
              <a:t>pbulic</a:t>
            </a:r>
            <a:r>
              <a:rPr lang="en-US" dirty="0"/>
              <a:t> mainly through the export of our data to online global databases.</a:t>
            </a:r>
          </a:p>
        </p:txBody>
      </p:sp>
      <p:sp>
        <p:nvSpPr>
          <p:cNvPr id="4" name="Slide Number Placeholder 3"/>
          <p:cNvSpPr>
            <a:spLocks noGrp="1"/>
          </p:cNvSpPr>
          <p:nvPr>
            <p:ph type="sldNum" sz="quarter" idx="5"/>
          </p:nvPr>
        </p:nvSpPr>
        <p:spPr/>
        <p:txBody>
          <a:bodyPr/>
          <a:lstStyle/>
          <a:p>
            <a:fld id="{F1C306E5-0D0F-4A68-9F31-63A0F3DD39F6}" type="slidenum">
              <a:rPr lang="en-US" smtClean="0"/>
              <a:t>5</a:t>
            </a:fld>
            <a:endParaRPr lang="en-US"/>
          </a:p>
        </p:txBody>
      </p:sp>
    </p:spTree>
    <p:extLst>
      <p:ext uri="{BB962C8B-B14F-4D97-AF65-F5344CB8AC3E}">
        <p14:creationId xmlns:p14="http://schemas.microsoft.com/office/powerpoint/2010/main" val="268816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history museums steward very important data in not only specimens themselves, but also field notes and associated records (Catalog list of collections and date and time (left) and </a:t>
            </a:r>
            <a:r>
              <a:rPr lang="en-US" dirty="0" err="1"/>
              <a:t>itinerarys</a:t>
            </a:r>
            <a:r>
              <a:rPr lang="en-US" dirty="0"/>
              <a:t> (diaries of scientists in the field (right))</a:t>
            </a:r>
          </a:p>
        </p:txBody>
      </p:sp>
      <p:sp>
        <p:nvSpPr>
          <p:cNvPr id="4" name="Slide Number Placeholder 3"/>
          <p:cNvSpPr>
            <a:spLocks noGrp="1"/>
          </p:cNvSpPr>
          <p:nvPr>
            <p:ph type="sldNum" sz="quarter" idx="5"/>
          </p:nvPr>
        </p:nvSpPr>
        <p:spPr/>
        <p:txBody>
          <a:bodyPr/>
          <a:lstStyle/>
          <a:p>
            <a:fld id="{F1C306E5-0D0F-4A68-9F31-63A0F3DD39F6}" type="slidenum">
              <a:rPr lang="en-US" smtClean="0"/>
              <a:t>7</a:t>
            </a:fld>
            <a:endParaRPr lang="en-US"/>
          </a:p>
        </p:txBody>
      </p:sp>
    </p:spTree>
    <p:extLst>
      <p:ext uri="{BB962C8B-B14F-4D97-AF65-F5344CB8AC3E}">
        <p14:creationId xmlns:p14="http://schemas.microsoft.com/office/powerpoint/2010/main" val="392627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makes a specimen that can be used for most</a:t>
            </a:r>
            <a:r>
              <a:rPr lang="en-US" baseline="0" dirty="0"/>
              <a:t> studies? locality data and time data. These are the most important pieces that place a specimen into a context that can be used in as many ways as possible. These are the required pieces of data that is necessary for comparisons across space and time, which are essential for studies in ecology, evolution and biogeography. Don’t forget to take good data!</a:t>
            </a:r>
            <a:endParaRPr lang="en-US" dirty="0"/>
          </a:p>
        </p:txBody>
      </p:sp>
      <p:sp>
        <p:nvSpPr>
          <p:cNvPr id="4" name="Slide Number Placeholder 3"/>
          <p:cNvSpPr>
            <a:spLocks noGrp="1"/>
          </p:cNvSpPr>
          <p:nvPr>
            <p:ph type="sldNum" sz="quarter" idx="10"/>
          </p:nvPr>
        </p:nvSpPr>
        <p:spPr/>
        <p:txBody>
          <a:bodyPr/>
          <a:lstStyle/>
          <a:p>
            <a:fld id="{4CA5360A-B55E-4746-8C98-64D9AA0305FE}" type="slidenum">
              <a:rPr lang="en-US" smtClean="0"/>
              <a:t>8</a:t>
            </a:fld>
            <a:endParaRPr lang="en-US"/>
          </a:p>
        </p:txBody>
      </p:sp>
    </p:spTree>
    <p:extLst>
      <p:ext uri="{BB962C8B-B14F-4D97-AF65-F5344CB8AC3E}">
        <p14:creationId xmlns:p14="http://schemas.microsoft.com/office/powerpoint/2010/main" val="519617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
        <p:nvSpPr>
          <p:cNvPr id="4" name="Slide Number Placeholder 3"/>
          <p:cNvSpPr>
            <a:spLocks noGrp="1"/>
          </p:cNvSpPr>
          <p:nvPr>
            <p:ph type="sldNum" sz="quarter" idx="10"/>
          </p:nvPr>
        </p:nvSpPr>
        <p:spPr/>
        <p:txBody>
          <a:bodyPr/>
          <a:lstStyle/>
          <a:p>
            <a:fld id="{F1C306E5-0D0F-4A68-9F31-63A0F3DD39F6}" type="slidenum">
              <a:rPr lang="en-US" smtClean="0"/>
              <a:t>11</a:t>
            </a:fld>
            <a:endParaRPr lang="en-US"/>
          </a:p>
        </p:txBody>
      </p:sp>
    </p:spTree>
    <p:extLst>
      <p:ext uri="{BB962C8B-B14F-4D97-AF65-F5344CB8AC3E}">
        <p14:creationId xmlns:p14="http://schemas.microsoft.com/office/powerpoint/2010/main" val="2515200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own local example </a:t>
            </a:r>
          </a:p>
        </p:txBody>
      </p:sp>
      <p:sp>
        <p:nvSpPr>
          <p:cNvPr id="4" name="Slide Number Placeholder 3"/>
          <p:cNvSpPr>
            <a:spLocks noGrp="1"/>
          </p:cNvSpPr>
          <p:nvPr>
            <p:ph type="sldNum" sz="quarter" idx="5"/>
          </p:nvPr>
        </p:nvSpPr>
        <p:spPr/>
        <p:txBody>
          <a:bodyPr/>
          <a:lstStyle/>
          <a:p>
            <a:fld id="{F1C306E5-0D0F-4A68-9F31-63A0F3DD39F6}" type="slidenum">
              <a:rPr lang="en-US" smtClean="0"/>
              <a:t>13</a:t>
            </a:fld>
            <a:endParaRPr lang="en-US"/>
          </a:p>
        </p:txBody>
      </p:sp>
    </p:spTree>
    <p:extLst>
      <p:ext uri="{BB962C8B-B14F-4D97-AF65-F5344CB8AC3E}">
        <p14:creationId xmlns:p14="http://schemas.microsoft.com/office/powerpoint/2010/main" val="3354892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CD52D-8589-4E1B-8A3B-6F01B77FFB0E}"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EBC7C-3B58-4347-A5CC-174E6FD56BE2}" type="slidenum">
              <a:rPr lang="en-US" smtClean="0"/>
              <a:t>‹#›</a:t>
            </a:fld>
            <a:endParaRPr lang="en-US"/>
          </a:p>
        </p:txBody>
      </p:sp>
    </p:spTree>
    <p:extLst>
      <p:ext uri="{BB962C8B-B14F-4D97-AF65-F5344CB8AC3E}">
        <p14:creationId xmlns:p14="http://schemas.microsoft.com/office/powerpoint/2010/main" val="7996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CD52D-8589-4E1B-8A3B-6F01B77FFB0E}"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EBC7C-3B58-4347-A5CC-174E6FD56BE2}" type="slidenum">
              <a:rPr lang="en-US" smtClean="0"/>
              <a:t>‹#›</a:t>
            </a:fld>
            <a:endParaRPr lang="en-US"/>
          </a:p>
        </p:txBody>
      </p:sp>
    </p:spTree>
    <p:extLst>
      <p:ext uri="{BB962C8B-B14F-4D97-AF65-F5344CB8AC3E}">
        <p14:creationId xmlns:p14="http://schemas.microsoft.com/office/powerpoint/2010/main" val="2218589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CD52D-8589-4E1B-8A3B-6F01B77FFB0E}"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EBC7C-3B58-4347-A5CC-174E6FD56BE2}" type="slidenum">
              <a:rPr lang="en-US" smtClean="0"/>
              <a:t>‹#›</a:t>
            </a:fld>
            <a:endParaRPr lang="en-US"/>
          </a:p>
        </p:txBody>
      </p:sp>
    </p:spTree>
    <p:extLst>
      <p:ext uri="{BB962C8B-B14F-4D97-AF65-F5344CB8AC3E}">
        <p14:creationId xmlns:p14="http://schemas.microsoft.com/office/powerpoint/2010/main" val="411434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CD52D-8589-4E1B-8A3B-6F01B77FFB0E}"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EBC7C-3B58-4347-A5CC-174E6FD56BE2}" type="slidenum">
              <a:rPr lang="en-US" smtClean="0"/>
              <a:t>‹#›</a:t>
            </a:fld>
            <a:endParaRPr lang="en-US"/>
          </a:p>
        </p:txBody>
      </p:sp>
    </p:spTree>
    <p:extLst>
      <p:ext uri="{BB962C8B-B14F-4D97-AF65-F5344CB8AC3E}">
        <p14:creationId xmlns:p14="http://schemas.microsoft.com/office/powerpoint/2010/main" val="92404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CD52D-8589-4E1B-8A3B-6F01B77FFB0E}"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EBC7C-3B58-4347-A5CC-174E6FD56BE2}" type="slidenum">
              <a:rPr lang="en-US" smtClean="0"/>
              <a:t>‹#›</a:t>
            </a:fld>
            <a:endParaRPr lang="en-US"/>
          </a:p>
        </p:txBody>
      </p:sp>
    </p:spTree>
    <p:extLst>
      <p:ext uri="{BB962C8B-B14F-4D97-AF65-F5344CB8AC3E}">
        <p14:creationId xmlns:p14="http://schemas.microsoft.com/office/powerpoint/2010/main" val="45623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CD52D-8589-4E1B-8A3B-6F01B77FFB0E}"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EBC7C-3B58-4347-A5CC-174E6FD56BE2}" type="slidenum">
              <a:rPr lang="en-US" smtClean="0"/>
              <a:t>‹#›</a:t>
            </a:fld>
            <a:endParaRPr lang="en-US"/>
          </a:p>
        </p:txBody>
      </p:sp>
    </p:spTree>
    <p:extLst>
      <p:ext uri="{BB962C8B-B14F-4D97-AF65-F5344CB8AC3E}">
        <p14:creationId xmlns:p14="http://schemas.microsoft.com/office/powerpoint/2010/main" val="362626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CD52D-8589-4E1B-8A3B-6F01B77FFB0E}"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EBC7C-3B58-4347-A5CC-174E6FD56BE2}" type="slidenum">
              <a:rPr lang="en-US" smtClean="0"/>
              <a:t>‹#›</a:t>
            </a:fld>
            <a:endParaRPr lang="en-US"/>
          </a:p>
        </p:txBody>
      </p:sp>
    </p:spTree>
    <p:extLst>
      <p:ext uri="{BB962C8B-B14F-4D97-AF65-F5344CB8AC3E}">
        <p14:creationId xmlns:p14="http://schemas.microsoft.com/office/powerpoint/2010/main" val="396595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CD52D-8589-4E1B-8A3B-6F01B77FFB0E}"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EBC7C-3B58-4347-A5CC-174E6FD56BE2}" type="slidenum">
              <a:rPr lang="en-US" smtClean="0"/>
              <a:t>‹#›</a:t>
            </a:fld>
            <a:endParaRPr lang="en-US"/>
          </a:p>
        </p:txBody>
      </p:sp>
    </p:spTree>
    <p:extLst>
      <p:ext uri="{BB962C8B-B14F-4D97-AF65-F5344CB8AC3E}">
        <p14:creationId xmlns:p14="http://schemas.microsoft.com/office/powerpoint/2010/main" val="390817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CD52D-8589-4E1B-8A3B-6F01B77FFB0E}"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EBC7C-3B58-4347-A5CC-174E6FD56BE2}" type="slidenum">
              <a:rPr lang="en-US" smtClean="0"/>
              <a:t>‹#›</a:t>
            </a:fld>
            <a:endParaRPr lang="en-US"/>
          </a:p>
        </p:txBody>
      </p:sp>
    </p:spTree>
    <p:extLst>
      <p:ext uri="{BB962C8B-B14F-4D97-AF65-F5344CB8AC3E}">
        <p14:creationId xmlns:p14="http://schemas.microsoft.com/office/powerpoint/2010/main" val="210725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4CD52D-8589-4E1B-8A3B-6F01B77FFB0E}"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EBC7C-3B58-4347-A5CC-174E6FD56BE2}" type="slidenum">
              <a:rPr lang="en-US" smtClean="0"/>
              <a:t>‹#›</a:t>
            </a:fld>
            <a:endParaRPr lang="en-US"/>
          </a:p>
        </p:txBody>
      </p:sp>
    </p:spTree>
    <p:extLst>
      <p:ext uri="{BB962C8B-B14F-4D97-AF65-F5344CB8AC3E}">
        <p14:creationId xmlns:p14="http://schemas.microsoft.com/office/powerpoint/2010/main" val="196665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4CD52D-8589-4E1B-8A3B-6F01B77FFB0E}"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EBC7C-3B58-4347-A5CC-174E6FD56BE2}" type="slidenum">
              <a:rPr lang="en-US" smtClean="0"/>
              <a:t>‹#›</a:t>
            </a:fld>
            <a:endParaRPr lang="en-US"/>
          </a:p>
        </p:txBody>
      </p:sp>
    </p:spTree>
    <p:extLst>
      <p:ext uri="{BB962C8B-B14F-4D97-AF65-F5344CB8AC3E}">
        <p14:creationId xmlns:p14="http://schemas.microsoft.com/office/powerpoint/2010/main" val="9889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CD52D-8589-4E1B-8A3B-6F01B77FFB0E}" type="datetimeFigureOut">
              <a:rPr lang="en-US" smtClean="0"/>
              <a:t>2/27/2024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EBC7C-3B58-4347-A5CC-174E6FD56BE2}" type="slidenum">
              <a:rPr lang="en-US" smtClean="0"/>
              <a:t>‹#›</a:t>
            </a:fld>
            <a:endParaRPr lang="en-US"/>
          </a:p>
        </p:txBody>
      </p:sp>
    </p:spTree>
    <p:extLst>
      <p:ext uri="{BB962C8B-B14F-4D97-AF65-F5344CB8AC3E}">
        <p14:creationId xmlns:p14="http://schemas.microsoft.com/office/powerpoint/2010/main" val="1982355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9THF6HZ0IgY?feature=oembed" TargetMode="Externa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9THF6HZ0IgY?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AC9CD70-9E8B-4397-AF38-8C892E351350}"/>
              </a:ext>
            </a:extLst>
          </p:cNvPr>
          <p:cNvSpPr>
            <a:spLocks noGrp="1"/>
          </p:cNvSpPr>
          <p:nvPr>
            <p:ph type="title"/>
          </p:nvPr>
        </p:nvSpPr>
        <p:spPr>
          <a:xfrm>
            <a:off x="628650" y="448721"/>
            <a:ext cx="3530753" cy="1225650"/>
          </a:xfrm>
        </p:spPr>
        <p:txBody>
          <a:bodyPr anchor="b">
            <a:normAutofit/>
          </a:bodyPr>
          <a:lstStyle/>
          <a:p>
            <a:r>
              <a:rPr lang="en-US" sz="3300">
                <a:solidFill>
                  <a:schemeClr val="bg1"/>
                </a:solidFill>
              </a:rPr>
              <a:t>What is a natural history museum?</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3904"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6935417-B323-42A3-A0FF-2E1175574C77}"/>
              </a:ext>
            </a:extLst>
          </p:cNvPr>
          <p:cNvSpPr>
            <a:spLocks noGrp="1"/>
          </p:cNvSpPr>
          <p:nvPr>
            <p:ph idx="1"/>
          </p:nvPr>
        </p:nvSpPr>
        <p:spPr>
          <a:xfrm>
            <a:off x="673326" y="1909192"/>
            <a:ext cx="3439885" cy="3647710"/>
          </a:xfrm>
        </p:spPr>
        <p:txBody>
          <a:bodyPr>
            <a:normAutofit fontScale="92500" lnSpcReduction="20000"/>
          </a:bodyPr>
          <a:lstStyle/>
          <a:p>
            <a:pPr marL="0" indent="0">
              <a:buNone/>
            </a:pPr>
            <a:endParaRPr lang="en-US" sz="1700" dirty="0">
              <a:solidFill>
                <a:schemeClr val="bg1"/>
              </a:solidFill>
            </a:endParaRPr>
          </a:p>
          <a:p>
            <a:pPr marL="0" indent="0">
              <a:buNone/>
            </a:pPr>
            <a:r>
              <a:rPr lang="en-US" sz="2200" dirty="0">
                <a:solidFill>
                  <a:schemeClr val="bg1"/>
                </a:solidFill>
              </a:rPr>
              <a:t>Collections of animals, plants, geology etc. through space and time - </a:t>
            </a:r>
            <a:r>
              <a:rPr lang="en-US" sz="2200" b="1" dirty="0">
                <a:solidFill>
                  <a:srgbClr val="FFFF00"/>
                </a:solidFill>
              </a:rPr>
              <a:t>A history of nature</a:t>
            </a:r>
            <a:endParaRPr lang="en-US" sz="2200" dirty="0">
              <a:solidFill>
                <a:schemeClr val="bg1"/>
              </a:solidFill>
            </a:endParaRPr>
          </a:p>
          <a:p>
            <a:pPr marL="0" indent="0">
              <a:buNone/>
            </a:pPr>
            <a:endParaRPr lang="en-US" sz="2200" dirty="0">
              <a:solidFill>
                <a:schemeClr val="bg1"/>
              </a:solidFill>
            </a:endParaRPr>
          </a:p>
          <a:p>
            <a:pPr marL="0" indent="0">
              <a:buNone/>
            </a:pPr>
            <a:r>
              <a:rPr lang="en-US" sz="2200" dirty="0">
                <a:solidFill>
                  <a:schemeClr val="bg1"/>
                </a:solidFill>
              </a:rPr>
              <a:t>The primary function is to document the natural history of the region and to preserve the materials and specimens that are collected in the process of doing science for use by future researchers.</a:t>
            </a:r>
          </a:p>
          <a:p>
            <a:pPr marL="0" indent="0">
              <a:buNone/>
            </a:pPr>
            <a:endParaRPr lang="en-US" sz="2200" dirty="0">
              <a:solidFill>
                <a:schemeClr val="bg1"/>
              </a:solidFill>
            </a:endParaRPr>
          </a:p>
          <a:p>
            <a:pPr marL="0" indent="0">
              <a:buNone/>
            </a:pPr>
            <a:r>
              <a:rPr lang="en-US" sz="1700" b="1" dirty="0">
                <a:solidFill>
                  <a:srgbClr val="FFFF00"/>
                </a:solidFill>
              </a:rPr>
              <a:t>                          </a:t>
            </a:r>
            <a:endParaRPr lang="en-US" sz="1700" dirty="0">
              <a:solidFill>
                <a:schemeClr val="bg1"/>
              </a:solidFill>
            </a:endParaRPr>
          </a:p>
          <a:p>
            <a:pPr marL="0" indent="0">
              <a:buNone/>
            </a:pPr>
            <a:endParaRPr lang="en-US" sz="1700" dirty="0">
              <a:solidFill>
                <a:schemeClr val="bg1"/>
              </a:solidFill>
            </a:endParaRP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5520" y="5707672"/>
            <a:ext cx="35354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367BCA8-10A6-4695-99CD-92AAAF0523B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7373"/>
          <a:stretch/>
        </p:blipFill>
        <p:spPr>
          <a:xfrm rot="5400000">
            <a:off x="3590044" y="1304044"/>
            <a:ext cx="6858000" cy="4249911"/>
          </a:xfrm>
          <a:prstGeom prst="rect">
            <a:avLst/>
          </a:prstGeom>
        </p:spPr>
      </p:pic>
    </p:spTree>
    <p:extLst>
      <p:ext uri="{BB962C8B-B14F-4D97-AF65-F5344CB8AC3E}">
        <p14:creationId xmlns:p14="http://schemas.microsoft.com/office/powerpoint/2010/main" val="3092050080"/>
      </p:ext>
    </p:extLst>
  </p:cSld>
  <p:clrMapOvr>
    <a:masterClrMapping/>
  </p:clrMapOvr>
  <mc:AlternateContent xmlns:mc="http://schemas.openxmlformats.org/markup-compatibility/2006" xmlns:p14="http://schemas.microsoft.com/office/powerpoint/2010/main">
    <mc:Choice Requires="p14">
      <p:transition spd="slow" p14:dur="2000" advTm="29223"/>
    </mc:Choice>
    <mc:Fallback xmlns="">
      <p:transition spd="slow" advTm="2922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564" y="5137786"/>
            <a:ext cx="7886700" cy="1325563"/>
          </a:xfrm>
        </p:spPr>
        <p:txBody>
          <a:bodyPr/>
          <a:lstStyle/>
          <a:p>
            <a:r>
              <a:rPr lang="en-US" dirty="0"/>
              <a:t>New species still are waiting to be discovered in museums!</a:t>
            </a:r>
          </a:p>
        </p:txBody>
      </p:sp>
      <p:sp>
        <p:nvSpPr>
          <p:cNvPr id="3" name="Content Placeholder 2"/>
          <p:cNvSpPr>
            <a:spLocks noGrp="1"/>
          </p:cNvSpPr>
          <p:nvPr>
            <p:ph idx="1"/>
          </p:nvPr>
        </p:nvSpPr>
        <p:spPr>
          <a:xfrm>
            <a:off x="700368" y="965013"/>
            <a:ext cx="7886700" cy="4351338"/>
          </a:xfrm>
        </p:spPr>
        <p:txBody>
          <a:bodyPr/>
          <a:lstStyle/>
          <a:p>
            <a:endParaRPr lang="en-US" dirty="0"/>
          </a:p>
          <a:p>
            <a:r>
              <a:rPr lang="en-US" dirty="0"/>
              <a:t>How parasites affecting a species</a:t>
            </a:r>
          </a:p>
          <a:p>
            <a:r>
              <a:rPr lang="en-US" dirty="0"/>
              <a:t>habitat information</a:t>
            </a:r>
          </a:p>
          <a:p>
            <a:r>
              <a:rPr lang="en-US" dirty="0"/>
              <a:t>Modeling how climate change will affect a species</a:t>
            </a:r>
          </a:p>
          <a:p>
            <a:r>
              <a:rPr lang="en-US" dirty="0"/>
              <a:t>effects of fire on plants</a:t>
            </a:r>
          </a:p>
          <a:p>
            <a:r>
              <a:rPr lang="en-US" dirty="0"/>
              <a:t>venom extractions</a:t>
            </a:r>
          </a:p>
          <a:p>
            <a:r>
              <a:rPr lang="en-US" dirty="0"/>
              <a:t>medical applications</a:t>
            </a:r>
          </a:p>
          <a:p>
            <a:r>
              <a:rPr lang="en-US" dirty="0"/>
              <a:t>To get tissue samples for phylogenetic research</a:t>
            </a:r>
          </a:p>
        </p:txBody>
      </p:sp>
      <p:sp>
        <p:nvSpPr>
          <p:cNvPr id="4" name="Title 1">
            <a:extLst>
              <a:ext uri="{FF2B5EF4-FFF2-40B4-BE49-F238E27FC236}">
                <a16:creationId xmlns:a16="http://schemas.microsoft.com/office/drawing/2014/main" id="{62E03E8D-B184-4A59-A21E-CB91D5D5E07B}"/>
              </a:ext>
            </a:extLst>
          </p:cNvPr>
          <p:cNvSpPr txBox="1">
            <a:spLocks/>
          </p:cNvSpPr>
          <p:nvPr/>
        </p:nvSpPr>
        <p:spPr>
          <a:xfrm>
            <a:off x="358172" y="7486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Specimens are used in so many ways!</a:t>
            </a:r>
          </a:p>
        </p:txBody>
      </p:sp>
    </p:spTree>
    <p:extLst>
      <p:ext uri="{BB962C8B-B14F-4D97-AF65-F5344CB8AC3E}">
        <p14:creationId xmlns:p14="http://schemas.microsoft.com/office/powerpoint/2010/main" val="201387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8AFA-C343-40B1-8CEF-6A3E9D6A4184}"/>
              </a:ext>
            </a:extLst>
          </p:cNvPr>
          <p:cNvSpPr>
            <a:spLocks noGrp="1"/>
          </p:cNvSpPr>
          <p:nvPr>
            <p:ph type="title"/>
          </p:nvPr>
        </p:nvSpPr>
        <p:spPr>
          <a:xfrm>
            <a:off x="628650" y="155576"/>
            <a:ext cx="7886700" cy="2416174"/>
          </a:xfrm>
        </p:spPr>
        <p:txBody>
          <a:bodyPr>
            <a:normAutofit/>
          </a:bodyPr>
          <a:lstStyle/>
          <a:p>
            <a:r>
              <a:rPr lang="en-US" sz="2400" dirty="0"/>
              <a:t>What pathway did invasive fire ants (</a:t>
            </a:r>
            <a:r>
              <a:rPr lang="en-US" sz="2400" i="1" dirty="0" err="1"/>
              <a:t>Solenopsis</a:t>
            </a:r>
            <a:r>
              <a:rPr lang="en-US" sz="2400" i="1" dirty="0"/>
              <a:t> </a:t>
            </a:r>
            <a:r>
              <a:rPr lang="en-US" sz="2400" i="1" dirty="0" err="1"/>
              <a:t>invicta</a:t>
            </a:r>
            <a:r>
              <a:rPr lang="en-US" sz="2400" dirty="0"/>
              <a:t>) take to spread through Texas? </a:t>
            </a:r>
            <a:br>
              <a:rPr lang="en-US" sz="2400" dirty="0"/>
            </a:br>
            <a:r>
              <a:rPr lang="en-US" sz="2400" dirty="0"/>
              <a:t>-Data from simple search on </a:t>
            </a:r>
            <a:r>
              <a:rPr lang="en-US" sz="2400" dirty="0" err="1"/>
              <a:t>Symbiota</a:t>
            </a:r>
            <a:r>
              <a:rPr lang="en-US" sz="2400" dirty="0"/>
              <a:t> Collections Arthropod Network</a:t>
            </a:r>
          </a:p>
        </p:txBody>
      </p:sp>
      <p:pic>
        <p:nvPicPr>
          <p:cNvPr id="3" name="Online Media 2" title="Distribution of Solenopsis in Texas over time">
            <a:hlinkClick r:id="" action="ppaction://media"/>
            <a:extLst>
              <a:ext uri="{FF2B5EF4-FFF2-40B4-BE49-F238E27FC236}">
                <a16:creationId xmlns:a16="http://schemas.microsoft.com/office/drawing/2014/main" id="{D5D5AD49-5C32-4A0C-94FC-268BC96A8240}"/>
              </a:ext>
            </a:extLst>
          </p:cNvPr>
          <p:cNvPicPr>
            <a:picLocks noRot="1" noChangeAspect="1"/>
          </p:cNvPicPr>
          <p:nvPr>
            <a:videoFile r:link="rId1"/>
          </p:nvPr>
        </p:nvPicPr>
        <p:blipFill>
          <a:blip r:embed="rId4"/>
          <a:stretch>
            <a:fillRect/>
          </a:stretch>
        </p:blipFill>
        <p:spPr>
          <a:xfrm>
            <a:off x="628650" y="2320925"/>
            <a:ext cx="7339027" cy="4146550"/>
          </a:xfrm>
          <a:prstGeom prst="rect">
            <a:avLst/>
          </a:prstGeom>
        </p:spPr>
      </p:pic>
    </p:spTree>
    <p:extLst>
      <p:ext uri="{BB962C8B-B14F-4D97-AF65-F5344CB8AC3E}">
        <p14:creationId xmlns:p14="http://schemas.microsoft.com/office/powerpoint/2010/main" val="290765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0594-51BD-4C5A-BFAD-253C52F9DE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6DD98A-5513-4CF1-93FE-AABE6E38FB63}"/>
              </a:ext>
            </a:extLst>
          </p:cNvPr>
          <p:cNvSpPr>
            <a:spLocks noGrp="1"/>
          </p:cNvSpPr>
          <p:nvPr>
            <p:ph idx="1"/>
          </p:nvPr>
        </p:nvSpPr>
        <p:spPr>
          <a:xfrm>
            <a:off x="859848" y="4480719"/>
            <a:ext cx="6674427" cy="2014538"/>
          </a:xfrm>
        </p:spPr>
        <p:txBody>
          <a:bodyPr/>
          <a:lstStyle/>
          <a:p>
            <a:r>
              <a:rPr lang="en-US" dirty="0"/>
              <a:t>Natural history museums play a role not just in combating climate change, but also emerging diseases</a:t>
            </a:r>
          </a:p>
        </p:txBody>
      </p:sp>
      <p:pic>
        <p:nvPicPr>
          <p:cNvPr id="5" name="Picture 4">
            <a:extLst>
              <a:ext uri="{FF2B5EF4-FFF2-40B4-BE49-F238E27FC236}">
                <a16:creationId xmlns:a16="http://schemas.microsoft.com/office/drawing/2014/main" id="{716E5BA5-9A3F-4A60-A470-7A68B5DB1C88}"/>
              </a:ext>
            </a:extLst>
          </p:cNvPr>
          <p:cNvPicPr>
            <a:picLocks noChangeAspect="1"/>
          </p:cNvPicPr>
          <p:nvPr/>
        </p:nvPicPr>
        <p:blipFill rotWithShape="1">
          <a:blip r:embed="rId2"/>
          <a:srcRect b="32537"/>
          <a:stretch/>
        </p:blipFill>
        <p:spPr>
          <a:xfrm>
            <a:off x="859848" y="110513"/>
            <a:ext cx="6674427" cy="3430223"/>
          </a:xfrm>
          <a:prstGeom prst="rect">
            <a:avLst/>
          </a:prstGeom>
        </p:spPr>
      </p:pic>
      <p:pic>
        <p:nvPicPr>
          <p:cNvPr id="7" name="Picture 6">
            <a:extLst>
              <a:ext uri="{FF2B5EF4-FFF2-40B4-BE49-F238E27FC236}">
                <a16:creationId xmlns:a16="http://schemas.microsoft.com/office/drawing/2014/main" id="{C2B6BF4B-3675-4D59-B078-7EB8DFAAB066}"/>
              </a:ext>
            </a:extLst>
          </p:cNvPr>
          <p:cNvPicPr>
            <a:picLocks noChangeAspect="1"/>
          </p:cNvPicPr>
          <p:nvPr/>
        </p:nvPicPr>
        <p:blipFill>
          <a:blip r:embed="rId3"/>
          <a:stretch>
            <a:fillRect/>
          </a:stretch>
        </p:blipFill>
        <p:spPr>
          <a:xfrm>
            <a:off x="6315075" y="362743"/>
            <a:ext cx="2200275" cy="1357765"/>
          </a:xfrm>
          <a:prstGeom prst="rect">
            <a:avLst/>
          </a:prstGeom>
        </p:spPr>
      </p:pic>
    </p:spTree>
    <p:extLst>
      <p:ext uri="{BB962C8B-B14F-4D97-AF65-F5344CB8AC3E}">
        <p14:creationId xmlns:p14="http://schemas.microsoft.com/office/powerpoint/2010/main" val="1783619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71E9-A0FE-4DA9-A088-37C3F9DF9E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F38A77-FF72-4681-BC3A-359D8B355357}"/>
              </a:ext>
            </a:extLst>
          </p:cNvPr>
          <p:cNvSpPr>
            <a:spLocks noGrp="1"/>
          </p:cNvSpPr>
          <p:nvPr>
            <p:ph idx="1"/>
          </p:nvPr>
        </p:nvSpPr>
        <p:spPr>
          <a:xfrm>
            <a:off x="628650" y="3429000"/>
            <a:ext cx="7886700" cy="3063874"/>
          </a:xfrm>
        </p:spPr>
        <p:txBody>
          <a:bodyPr>
            <a:normAutofit fontScale="77500" lnSpcReduction="20000"/>
          </a:bodyPr>
          <a:lstStyle/>
          <a:p>
            <a:r>
              <a:rPr lang="en-US" dirty="0"/>
              <a:t>UTEP Loan of </a:t>
            </a:r>
            <a:r>
              <a:rPr lang="en-US" i="1" dirty="0" err="1"/>
              <a:t>Leptonycteris</a:t>
            </a:r>
            <a:r>
              <a:rPr lang="en-US" i="1" dirty="0"/>
              <a:t> </a:t>
            </a:r>
            <a:r>
              <a:rPr lang="en-US" i="1" dirty="0" err="1"/>
              <a:t>yerbabuenae</a:t>
            </a:r>
            <a:r>
              <a:rPr lang="en-US" i="1" dirty="0"/>
              <a:t> </a:t>
            </a:r>
            <a:r>
              <a:rPr lang="en-US" dirty="0"/>
              <a:t>sent out in 2019</a:t>
            </a:r>
          </a:p>
          <a:p>
            <a:r>
              <a:rPr lang="en-US" dirty="0"/>
              <a:t>Paper published in 2020</a:t>
            </a:r>
          </a:p>
          <a:p>
            <a:r>
              <a:rPr lang="en-US" dirty="0"/>
              <a:t>The loaned specimen was the first record of Lesser long-nose bat in Texas</a:t>
            </a:r>
          </a:p>
          <a:p>
            <a:r>
              <a:rPr lang="en-US" dirty="0"/>
              <a:t>Demonstration of the collaboration between disease (in this case rabies) detection programs and natural history collections</a:t>
            </a:r>
          </a:p>
          <a:p>
            <a:r>
              <a:rPr lang="en-US" dirty="0"/>
              <a:t>Researchers noted that this record has been in databases since 2017, but never noted as first state record until this year</a:t>
            </a:r>
          </a:p>
        </p:txBody>
      </p:sp>
      <p:pic>
        <p:nvPicPr>
          <p:cNvPr id="5" name="Picture 4">
            <a:extLst>
              <a:ext uri="{FF2B5EF4-FFF2-40B4-BE49-F238E27FC236}">
                <a16:creationId xmlns:a16="http://schemas.microsoft.com/office/drawing/2014/main" id="{1D771C09-67F6-484F-B2B0-E0FBD72CA2F7}"/>
              </a:ext>
            </a:extLst>
          </p:cNvPr>
          <p:cNvPicPr>
            <a:picLocks noChangeAspect="1"/>
          </p:cNvPicPr>
          <p:nvPr/>
        </p:nvPicPr>
        <p:blipFill>
          <a:blip r:embed="rId3"/>
          <a:stretch>
            <a:fillRect/>
          </a:stretch>
        </p:blipFill>
        <p:spPr>
          <a:xfrm>
            <a:off x="914399" y="388103"/>
            <a:ext cx="6539346" cy="2605171"/>
          </a:xfrm>
          <a:prstGeom prst="rect">
            <a:avLst/>
          </a:prstGeom>
        </p:spPr>
      </p:pic>
    </p:spTree>
    <p:extLst>
      <p:ext uri="{BB962C8B-B14F-4D97-AF65-F5344CB8AC3E}">
        <p14:creationId xmlns:p14="http://schemas.microsoft.com/office/powerpoint/2010/main" val="1531983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96B75-A8E6-4A05-94E5-758A5E003887}"/>
              </a:ext>
            </a:extLst>
          </p:cNvPr>
          <p:cNvSpPr>
            <a:spLocks noGrp="1"/>
          </p:cNvSpPr>
          <p:nvPr>
            <p:ph type="title"/>
          </p:nvPr>
        </p:nvSpPr>
        <p:spPr>
          <a:xfrm>
            <a:off x="155276" y="339046"/>
            <a:ext cx="3875483" cy="958207"/>
          </a:xfrm>
        </p:spPr>
        <p:txBody>
          <a:bodyPr anchor="b">
            <a:normAutofit/>
          </a:bodyPr>
          <a:lstStyle/>
          <a:p>
            <a:r>
              <a:rPr lang="en-US" sz="3100" dirty="0"/>
              <a:t>Why use specimens as part of education?</a:t>
            </a:r>
          </a:p>
        </p:txBody>
      </p:sp>
      <p:sp>
        <p:nvSpPr>
          <p:cNvPr id="3" name="Content Placeholder 2">
            <a:extLst>
              <a:ext uri="{FF2B5EF4-FFF2-40B4-BE49-F238E27FC236}">
                <a16:creationId xmlns:a16="http://schemas.microsoft.com/office/drawing/2014/main" id="{7F0B940B-349E-46CC-9D39-59AB423A49CE}"/>
              </a:ext>
            </a:extLst>
          </p:cNvPr>
          <p:cNvSpPr>
            <a:spLocks noGrp="1"/>
          </p:cNvSpPr>
          <p:nvPr>
            <p:ph idx="1"/>
          </p:nvPr>
        </p:nvSpPr>
        <p:spPr>
          <a:xfrm>
            <a:off x="285472" y="1469206"/>
            <a:ext cx="4142690" cy="5126804"/>
          </a:xfrm>
        </p:spPr>
        <p:txBody>
          <a:bodyPr>
            <a:normAutofit lnSpcReduction="10000"/>
          </a:bodyPr>
          <a:lstStyle/>
          <a:p>
            <a:r>
              <a:rPr lang="en-US" sz="2000" dirty="0"/>
              <a:t>Specimens allow for the close up examination of features that are difficult on live animals and do not require daily maintenance</a:t>
            </a:r>
          </a:p>
          <a:p>
            <a:r>
              <a:rPr lang="en-US" sz="2000" dirty="0"/>
              <a:t>Specimens from all over the world can be incorporated into a single classroom</a:t>
            </a:r>
          </a:p>
          <a:p>
            <a:r>
              <a:rPr lang="en-US" sz="2000" dirty="0"/>
              <a:t>Specimens can have multiple ways of being prepared (skeletons, skins etc.)</a:t>
            </a:r>
          </a:p>
          <a:p>
            <a:r>
              <a:rPr lang="en-US" sz="2000" dirty="0"/>
              <a:t>Specimens have natural variation that artificial models do not have and allows students to use real research materials</a:t>
            </a:r>
          </a:p>
          <a:p>
            <a:r>
              <a:rPr lang="en-US" sz="2000" dirty="0"/>
              <a:t>Much easier to train students to identify a species  that has variation through multiple individuals</a:t>
            </a:r>
          </a:p>
          <a:p>
            <a:pPr marL="0" indent="0">
              <a:buNone/>
            </a:pPr>
            <a:endParaRPr lang="en-US" sz="1600" dirty="0"/>
          </a:p>
        </p:txBody>
      </p:sp>
      <p:pic>
        <p:nvPicPr>
          <p:cNvPr id="2050" name="Picture 2" descr="May be an image of indoor">
            <a:extLst>
              <a:ext uri="{FF2B5EF4-FFF2-40B4-BE49-F238E27FC236}">
                <a16:creationId xmlns:a16="http://schemas.microsoft.com/office/drawing/2014/main" id="{D3C6176E-E49B-4AAE-926C-39F7995659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917" b="1"/>
          <a:stretch/>
        </p:blipFill>
        <p:spPr bwMode="auto">
          <a:xfrm>
            <a:off x="4291152" y="1"/>
            <a:ext cx="4852848"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1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D414-6E3A-408C-AE51-A8C45ED75B07}"/>
              </a:ext>
            </a:extLst>
          </p:cNvPr>
          <p:cNvSpPr>
            <a:spLocks noGrp="1"/>
          </p:cNvSpPr>
          <p:nvPr>
            <p:ph type="title"/>
          </p:nvPr>
        </p:nvSpPr>
        <p:spPr>
          <a:xfrm>
            <a:off x="418993" y="562878"/>
            <a:ext cx="7886700" cy="1325563"/>
          </a:xfrm>
        </p:spPr>
        <p:txBody>
          <a:bodyPr>
            <a:normAutofit/>
          </a:bodyPr>
          <a:lstStyle/>
          <a:p>
            <a:r>
              <a:rPr lang="en-US" sz="4400" dirty="0"/>
              <a:t>Why collect specimens?</a:t>
            </a:r>
          </a:p>
        </p:txBody>
      </p:sp>
      <p:sp>
        <p:nvSpPr>
          <p:cNvPr id="3" name="Content Placeholder 2">
            <a:extLst>
              <a:ext uri="{FF2B5EF4-FFF2-40B4-BE49-F238E27FC236}">
                <a16:creationId xmlns:a16="http://schemas.microsoft.com/office/drawing/2014/main" id="{29F37075-AF34-477E-AC34-DA1714034D43}"/>
              </a:ext>
            </a:extLst>
          </p:cNvPr>
          <p:cNvSpPr>
            <a:spLocks noGrp="1"/>
          </p:cNvSpPr>
          <p:nvPr>
            <p:ph idx="1"/>
          </p:nvPr>
        </p:nvSpPr>
        <p:spPr>
          <a:xfrm>
            <a:off x="320425" y="1943784"/>
            <a:ext cx="8083836" cy="4351338"/>
          </a:xfrm>
        </p:spPr>
        <p:txBody>
          <a:bodyPr>
            <a:normAutofit lnSpcReduction="10000"/>
          </a:bodyPr>
          <a:lstStyle/>
          <a:p>
            <a:r>
              <a:rPr lang="en-US" sz="2400" dirty="0"/>
              <a:t>As evidence you identified the specimen correctly</a:t>
            </a:r>
          </a:p>
          <a:p>
            <a:pPr lvl="1"/>
            <a:r>
              <a:rPr lang="en-US" sz="2400" dirty="0"/>
              <a:t>Repeatable good science</a:t>
            </a:r>
          </a:p>
          <a:p>
            <a:pPr lvl="1"/>
            <a:r>
              <a:rPr lang="en-US" sz="2400" dirty="0"/>
              <a:t>What if the taxonomy changes?</a:t>
            </a:r>
          </a:p>
          <a:p>
            <a:pPr lvl="1"/>
            <a:r>
              <a:rPr lang="en-US" sz="2400" dirty="0"/>
              <a:t>What if you have a new species on your hands and you don’t even know it?</a:t>
            </a:r>
          </a:p>
          <a:p>
            <a:r>
              <a:rPr lang="en-US" sz="2400" dirty="0"/>
              <a:t>As a way to build knowledge</a:t>
            </a:r>
          </a:p>
          <a:p>
            <a:pPr lvl="1"/>
            <a:r>
              <a:rPr lang="en-US" sz="2400" dirty="0"/>
              <a:t>What if someone can use it again for something else?</a:t>
            </a:r>
          </a:p>
          <a:p>
            <a:r>
              <a:rPr lang="en-US" sz="2400" dirty="0"/>
              <a:t>Specimens are snapshots in time</a:t>
            </a:r>
          </a:p>
          <a:p>
            <a:pPr lvl="1"/>
            <a:r>
              <a:rPr lang="en-US" sz="2400" dirty="0"/>
              <a:t>evidence of an environment (i.e. heavy metal analysis)</a:t>
            </a:r>
          </a:p>
          <a:p>
            <a:pPr lvl="1"/>
            <a:r>
              <a:rPr lang="en-US" sz="2400" dirty="0"/>
              <a:t>What if the place you’re studying doesn’t exist in 10 years?</a:t>
            </a:r>
          </a:p>
          <a:p>
            <a:pPr lvl="1"/>
            <a:r>
              <a:rPr lang="en-US" sz="2400" dirty="0"/>
              <a:t>What if your field site changes?</a:t>
            </a:r>
          </a:p>
          <a:p>
            <a:pPr lvl="1"/>
            <a:endParaRPr lang="en-US" dirty="0"/>
          </a:p>
          <a:p>
            <a:endParaRPr lang="en-US" dirty="0"/>
          </a:p>
        </p:txBody>
      </p:sp>
      <p:pic>
        <p:nvPicPr>
          <p:cNvPr id="4" name="Picture 3">
            <a:extLst>
              <a:ext uri="{FF2B5EF4-FFF2-40B4-BE49-F238E27FC236}">
                <a16:creationId xmlns:a16="http://schemas.microsoft.com/office/drawing/2014/main" id="{E02946BA-73C1-4A77-826C-A7ECD0ECEF25}"/>
              </a:ext>
            </a:extLst>
          </p:cNvPr>
          <p:cNvPicPr>
            <a:picLocks noChangeAspect="1"/>
          </p:cNvPicPr>
          <p:nvPr/>
        </p:nvPicPr>
        <p:blipFill>
          <a:blip r:embed="rId2"/>
          <a:stretch>
            <a:fillRect/>
          </a:stretch>
        </p:blipFill>
        <p:spPr>
          <a:xfrm>
            <a:off x="6688476" y="10382"/>
            <a:ext cx="2455524" cy="1933402"/>
          </a:xfrm>
          <a:prstGeom prst="rect">
            <a:avLst/>
          </a:prstGeom>
        </p:spPr>
      </p:pic>
    </p:spTree>
    <p:extLst>
      <p:ext uri="{BB962C8B-B14F-4D97-AF65-F5344CB8AC3E}">
        <p14:creationId xmlns:p14="http://schemas.microsoft.com/office/powerpoint/2010/main" val="16483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35F1-671F-4766-AFCE-84B870D52CE3}"/>
              </a:ext>
            </a:extLst>
          </p:cNvPr>
          <p:cNvSpPr>
            <a:spLocks noGrp="1"/>
          </p:cNvSpPr>
          <p:nvPr>
            <p:ph type="title"/>
          </p:nvPr>
        </p:nvSpPr>
        <p:spPr>
          <a:xfrm>
            <a:off x="305921" y="96185"/>
            <a:ext cx="7886700" cy="1325563"/>
          </a:xfrm>
        </p:spPr>
        <p:txBody>
          <a:bodyPr/>
          <a:lstStyle/>
          <a:p>
            <a:r>
              <a:rPr lang="en-US" dirty="0"/>
              <a:t>Every specimen is unique!</a:t>
            </a:r>
          </a:p>
        </p:txBody>
      </p:sp>
      <p:pic>
        <p:nvPicPr>
          <p:cNvPr id="5" name="Content Placeholder 4">
            <a:extLst>
              <a:ext uri="{FF2B5EF4-FFF2-40B4-BE49-F238E27FC236}">
                <a16:creationId xmlns:a16="http://schemas.microsoft.com/office/drawing/2014/main" id="{8BE0F217-7A35-4E70-8A57-E1B130A8C718}"/>
              </a:ext>
            </a:extLst>
          </p:cNvPr>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rot="5400000">
            <a:off x="4257322" y="1824576"/>
            <a:ext cx="4879609" cy="3659706"/>
          </a:xfrm>
        </p:spPr>
      </p:pic>
      <p:sp>
        <p:nvSpPr>
          <p:cNvPr id="6" name="TextBox 5">
            <a:extLst>
              <a:ext uri="{FF2B5EF4-FFF2-40B4-BE49-F238E27FC236}">
                <a16:creationId xmlns:a16="http://schemas.microsoft.com/office/drawing/2014/main" id="{DFFE507B-0127-4A40-A04B-3428140ECAC6}"/>
              </a:ext>
            </a:extLst>
          </p:cNvPr>
          <p:cNvSpPr txBox="1"/>
          <p:nvPr/>
        </p:nvSpPr>
        <p:spPr>
          <a:xfrm>
            <a:off x="305921" y="1945341"/>
            <a:ext cx="4527458" cy="2862322"/>
          </a:xfrm>
          <a:prstGeom prst="rect">
            <a:avLst/>
          </a:prstGeom>
          <a:noFill/>
        </p:spPr>
        <p:txBody>
          <a:bodyPr wrap="none" rtlCol="0">
            <a:spAutoFit/>
          </a:bodyPr>
          <a:lstStyle/>
          <a:p>
            <a:r>
              <a:rPr lang="en-US" sz="3600" dirty="0"/>
              <a:t>A species varies across:</a:t>
            </a:r>
          </a:p>
          <a:p>
            <a:r>
              <a:rPr lang="en-US" sz="3600" dirty="0"/>
              <a:t>Populations</a:t>
            </a:r>
          </a:p>
          <a:p>
            <a:r>
              <a:rPr lang="en-US" sz="3600" dirty="0"/>
              <a:t>Time</a:t>
            </a:r>
          </a:p>
          <a:p>
            <a:r>
              <a:rPr lang="en-US" sz="3600" dirty="0"/>
              <a:t>Habitat</a:t>
            </a:r>
          </a:p>
          <a:p>
            <a:r>
              <a:rPr lang="en-US" sz="3600" dirty="0"/>
              <a:t>Sex</a:t>
            </a:r>
          </a:p>
        </p:txBody>
      </p:sp>
    </p:spTree>
    <p:custDataLst>
      <p:tags r:id="rId1"/>
    </p:custDataLst>
    <p:extLst>
      <p:ext uri="{BB962C8B-B14F-4D97-AF65-F5344CB8AC3E}">
        <p14:creationId xmlns:p14="http://schemas.microsoft.com/office/powerpoint/2010/main" val="3880880558"/>
      </p:ext>
    </p:extLst>
  </p:cSld>
  <p:clrMapOvr>
    <a:masterClrMapping/>
  </p:clrMapOvr>
  <mc:AlternateContent xmlns:mc="http://schemas.openxmlformats.org/markup-compatibility/2006" xmlns:p14="http://schemas.microsoft.com/office/powerpoint/2010/main">
    <mc:Choice Requires="p14">
      <p:transition spd="slow" p14:dur="2000" advTm="39267"/>
    </mc:Choice>
    <mc:Fallback xmlns="">
      <p:transition spd="slow" advTm="392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3E5DDE-343A-4F03-B7B0-4EC895100AB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1561651" y="3695603"/>
            <a:ext cx="3196881" cy="2397661"/>
          </a:xfrm>
          <a:prstGeom prst="rect">
            <a:avLst/>
          </a:prstGeom>
        </p:spPr>
      </p:pic>
      <p:sp>
        <p:nvSpPr>
          <p:cNvPr id="2" name="Title 1"/>
          <p:cNvSpPr>
            <a:spLocks noGrp="1"/>
          </p:cNvSpPr>
          <p:nvPr>
            <p:ph type="title"/>
          </p:nvPr>
        </p:nvSpPr>
        <p:spPr/>
        <p:txBody>
          <a:bodyPr/>
          <a:lstStyle/>
          <a:p>
            <a:r>
              <a:rPr lang="en-US" dirty="0"/>
              <a:t>At the UTEP Biodiversity Collections...</a:t>
            </a:r>
          </a:p>
        </p:txBody>
      </p:sp>
      <p:pic>
        <p:nvPicPr>
          <p:cNvPr id="5" name="Content Placeholder 4"/>
          <p:cNvPicPr>
            <a:picLocks noGrp="1" noChangeAspect="1"/>
          </p:cNvPicPr>
          <p:nvPr>
            <p:ph idx="1"/>
          </p:nvPr>
        </p:nvPicPr>
        <p:blipFill>
          <a:blip r:embed="rId5"/>
          <a:stretch>
            <a:fillRect/>
          </a:stretch>
        </p:blipFill>
        <p:spPr>
          <a:xfrm>
            <a:off x="4320774" y="3429000"/>
            <a:ext cx="2827561" cy="3029530"/>
          </a:xfrm>
          <a:prstGeom prst="rect">
            <a:avLst/>
          </a:prstGeom>
        </p:spPr>
      </p:pic>
      <p:pic>
        <p:nvPicPr>
          <p:cNvPr id="8" name="Picture 7"/>
          <p:cNvPicPr>
            <a:picLocks noChangeAspect="1"/>
          </p:cNvPicPr>
          <p:nvPr/>
        </p:nvPicPr>
        <p:blipFill>
          <a:blip r:embed="rId6"/>
          <a:stretch>
            <a:fillRect/>
          </a:stretch>
        </p:blipFill>
        <p:spPr>
          <a:xfrm>
            <a:off x="3633139" y="1690689"/>
            <a:ext cx="3385775" cy="1770594"/>
          </a:xfrm>
          <a:prstGeom prst="rect">
            <a:avLst/>
          </a:prstGeom>
        </p:spPr>
      </p:pic>
      <p:pic>
        <p:nvPicPr>
          <p:cNvPr id="9" name="Picture 8"/>
          <p:cNvPicPr>
            <a:picLocks noChangeAspect="1"/>
          </p:cNvPicPr>
          <p:nvPr/>
        </p:nvPicPr>
        <p:blipFill>
          <a:blip r:embed="rId7"/>
          <a:stretch>
            <a:fillRect/>
          </a:stretch>
        </p:blipFill>
        <p:spPr>
          <a:xfrm>
            <a:off x="7143751" y="3972670"/>
            <a:ext cx="2883016" cy="2902268"/>
          </a:xfrm>
          <a:prstGeom prst="rect">
            <a:avLst/>
          </a:prstGeom>
        </p:spPr>
      </p:pic>
      <p:pic>
        <p:nvPicPr>
          <p:cNvPr id="10" name="Picture 9"/>
          <p:cNvPicPr>
            <a:picLocks noChangeAspect="1"/>
          </p:cNvPicPr>
          <p:nvPr/>
        </p:nvPicPr>
        <p:blipFill>
          <a:blip r:embed="rId8"/>
          <a:stretch>
            <a:fillRect/>
          </a:stretch>
        </p:blipFill>
        <p:spPr>
          <a:xfrm>
            <a:off x="-194372" y="1669169"/>
            <a:ext cx="3827511" cy="1792275"/>
          </a:xfrm>
          <a:prstGeom prst="rect">
            <a:avLst/>
          </a:prstGeom>
        </p:spPr>
      </p:pic>
      <p:pic>
        <p:nvPicPr>
          <p:cNvPr id="12" name="Picture 11"/>
          <p:cNvPicPr>
            <a:picLocks noChangeAspect="1"/>
          </p:cNvPicPr>
          <p:nvPr/>
        </p:nvPicPr>
        <p:blipFill>
          <a:blip r:embed="rId9"/>
          <a:stretch>
            <a:fillRect/>
          </a:stretch>
        </p:blipFill>
        <p:spPr>
          <a:xfrm>
            <a:off x="-140155" y="3261770"/>
            <a:ext cx="2675439" cy="985212"/>
          </a:xfrm>
          <a:prstGeom prst="rect">
            <a:avLst/>
          </a:prstGeom>
        </p:spPr>
      </p:pic>
      <p:pic>
        <p:nvPicPr>
          <p:cNvPr id="4" name="Picture 3"/>
          <p:cNvPicPr>
            <a:picLocks noChangeAspect="1"/>
          </p:cNvPicPr>
          <p:nvPr/>
        </p:nvPicPr>
        <p:blipFill>
          <a:blip r:embed="rId10"/>
          <a:stretch>
            <a:fillRect/>
          </a:stretch>
        </p:blipFill>
        <p:spPr>
          <a:xfrm>
            <a:off x="6637628" y="1668398"/>
            <a:ext cx="2653122" cy="2661951"/>
          </a:xfrm>
          <a:prstGeom prst="rect">
            <a:avLst/>
          </a:prstGeom>
        </p:spPr>
      </p:pic>
      <p:pic>
        <p:nvPicPr>
          <p:cNvPr id="6" name="Picture 5"/>
          <p:cNvPicPr>
            <a:picLocks noChangeAspect="1"/>
          </p:cNvPicPr>
          <p:nvPr/>
        </p:nvPicPr>
        <p:blipFill>
          <a:blip r:embed="rId11"/>
          <a:stretch>
            <a:fillRect/>
          </a:stretch>
        </p:blipFill>
        <p:spPr>
          <a:xfrm>
            <a:off x="-225984" y="4246982"/>
            <a:ext cx="2619078" cy="2627956"/>
          </a:xfrm>
          <a:prstGeom prst="rect">
            <a:avLst/>
          </a:prstGeom>
        </p:spPr>
      </p:pic>
      <p:pic>
        <p:nvPicPr>
          <p:cNvPr id="1026" name="Picture 2" descr="No photo description available.">
            <a:extLst>
              <a:ext uri="{FF2B5EF4-FFF2-40B4-BE49-F238E27FC236}">
                <a16:creationId xmlns:a16="http://schemas.microsoft.com/office/drawing/2014/main" id="{9C073F4F-A1F2-4EFC-BFD5-C85428F28B06}"/>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877704" y="5419"/>
            <a:ext cx="2266296" cy="22662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04139577"/>
      </p:ext>
    </p:extLst>
  </p:cSld>
  <p:clrMapOvr>
    <a:masterClrMapping/>
  </p:clrMapOvr>
  <mc:AlternateContent xmlns:mc="http://schemas.openxmlformats.org/markup-compatibility/2006" xmlns:p14="http://schemas.microsoft.com/office/powerpoint/2010/main">
    <mc:Choice Requires="p14">
      <p:transition spd="slow" p14:dur="2000" advTm="54918"/>
    </mc:Choice>
    <mc:Fallback xmlns="">
      <p:transition spd="slow" advTm="5491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3E5DDE-343A-4F03-B7B0-4EC895100AB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1561651" y="3695603"/>
            <a:ext cx="3196881" cy="2397661"/>
          </a:xfrm>
          <a:prstGeom prst="rect">
            <a:avLst/>
          </a:prstGeom>
        </p:spPr>
      </p:pic>
      <p:sp>
        <p:nvSpPr>
          <p:cNvPr id="2" name="Title 1"/>
          <p:cNvSpPr>
            <a:spLocks noGrp="1"/>
          </p:cNvSpPr>
          <p:nvPr>
            <p:ph type="title"/>
          </p:nvPr>
        </p:nvSpPr>
        <p:spPr/>
        <p:txBody>
          <a:bodyPr/>
          <a:lstStyle/>
          <a:p>
            <a:r>
              <a:rPr lang="en-US" dirty="0"/>
              <a:t>At the UTEP Biodiversity Collections...</a:t>
            </a:r>
          </a:p>
        </p:txBody>
      </p:sp>
      <p:pic>
        <p:nvPicPr>
          <p:cNvPr id="5" name="Content Placeholder 4"/>
          <p:cNvPicPr>
            <a:picLocks noGrp="1" noChangeAspect="1"/>
          </p:cNvPicPr>
          <p:nvPr>
            <p:ph idx="1"/>
          </p:nvPr>
        </p:nvPicPr>
        <p:blipFill>
          <a:blip r:embed="rId5"/>
          <a:stretch>
            <a:fillRect/>
          </a:stretch>
        </p:blipFill>
        <p:spPr>
          <a:xfrm>
            <a:off x="4320774" y="3429000"/>
            <a:ext cx="2827561" cy="3029530"/>
          </a:xfrm>
          <a:prstGeom prst="rect">
            <a:avLst/>
          </a:prstGeom>
        </p:spPr>
      </p:pic>
      <p:pic>
        <p:nvPicPr>
          <p:cNvPr id="8" name="Picture 7"/>
          <p:cNvPicPr>
            <a:picLocks noChangeAspect="1"/>
          </p:cNvPicPr>
          <p:nvPr/>
        </p:nvPicPr>
        <p:blipFill>
          <a:blip r:embed="rId6"/>
          <a:stretch>
            <a:fillRect/>
          </a:stretch>
        </p:blipFill>
        <p:spPr>
          <a:xfrm>
            <a:off x="3633139" y="1690689"/>
            <a:ext cx="3385775" cy="1770594"/>
          </a:xfrm>
          <a:prstGeom prst="rect">
            <a:avLst/>
          </a:prstGeom>
        </p:spPr>
      </p:pic>
      <p:pic>
        <p:nvPicPr>
          <p:cNvPr id="9" name="Picture 8"/>
          <p:cNvPicPr>
            <a:picLocks noChangeAspect="1"/>
          </p:cNvPicPr>
          <p:nvPr/>
        </p:nvPicPr>
        <p:blipFill>
          <a:blip r:embed="rId7"/>
          <a:stretch>
            <a:fillRect/>
          </a:stretch>
        </p:blipFill>
        <p:spPr>
          <a:xfrm>
            <a:off x="7143751" y="3972670"/>
            <a:ext cx="2883016" cy="2902268"/>
          </a:xfrm>
          <a:prstGeom prst="rect">
            <a:avLst/>
          </a:prstGeom>
        </p:spPr>
      </p:pic>
      <p:pic>
        <p:nvPicPr>
          <p:cNvPr id="10" name="Picture 9"/>
          <p:cNvPicPr>
            <a:picLocks noChangeAspect="1"/>
          </p:cNvPicPr>
          <p:nvPr/>
        </p:nvPicPr>
        <p:blipFill>
          <a:blip r:embed="rId8"/>
          <a:stretch>
            <a:fillRect/>
          </a:stretch>
        </p:blipFill>
        <p:spPr>
          <a:xfrm>
            <a:off x="-194372" y="1669169"/>
            <a:ext cx="3827511" cy="1792275"/>
          </a:xfrm>
          <a:prstGeom prst="rect">
            <a:avLst/>
          </a:prstGeom>
        </p:spPr>
      </p:pic>
      <p:pic>
        <p:nvPicPr>
          <p:cNvPr id="12" name="Picture 11"/>
          <p:cNvPicPr>
            <a:picLocks noChangeAspect="1"/>
          </p:cNvPicPr>
          <p:nvPr/>
        </p:nvPicPr>
        <p:blipFill>
          <a:blip r:embed="rId9"/>
          <a:stretch>
            <a:fillRect/>
          </a:stretch>
        </p:blipFill>
        <p:spPr>
          <a:xfrm>
            <a:off x="-140155" y="3261770"/>
            <a:ext cx="2675439" cy="985212"/>
          </a:xfrm>
          <a:prstGeom prst="rect">
            <a:avLst/>
          </a:prstGeom>
        </p:spPr>
      </p:pic>
      <p:pic>
        <p:nvPicPr>
          <p:cNvPr id="4" name="Picture 3"/>
          <p:cNvPicPr>
            <a:picLocks noChangeAspect="1"/>
          </p:cNvPicPr>
          <p:nvPr/>
        </p:nvPicPr>
        <p:blipFill>
          <a:blip r:embed="rId10"/>
          <a:stretch>
            <a:fillRect/>
          </a:stretch>
        </p:blipFill>
        <p:spPr>
          <a:xfrm>
            <a:off x="6637628" y="1668398"/>
            <a:ext cx="2653122" cy="2661951"/>
          </a:xfrm>
          <a:prstGeom prst="rect">
            <a:avLst/>
          </a:prstGeom>
        </p:spPr>
      </p:pic>
      <p:pic>
        <p:nvPicPr>
          <p:cNvPr id="6" name="Picture 5"/>
          <p:cNvPicPr>
            <a:picLocks noChangeAspect="1"/>
          </p:cNvPicPr>
          <p:nvPr/>
        </p:nvPicPr>
        <p:blipFill>
          <a:blip r:embed="rId11"/>
          <a:stretch>
            <a:fillRect/>
          </a:stretch>
        </p:blipFill>
        <p:spPr>
          <a:xfrm>
            <a:off x="-225984" y="4246982"/>
            <a:ext cx="2619078" cy="2627956"/>
          </a:xfrm>
          <a:prstGeom prst="rect">
            <a:avLst/>
          </a:prstGeom>
        </p:spPr>
      </p:pic>
      <p:pic>
        <p:nvPicPr>
          <p:cNvPr id="1026" name="Picture 2" descr="No photo description available.">
            <a:extLst>
              <a:ext uri="{FF2B5EF4-FFF2-40B4-BE49-F238E27FC236}">
                <a16:creationId xmlns:a16="http://schemas.microsoft.com/office/drawing/2014/main" id="{9C073F4F-A1F2-4EFC-BFD5-C85428F28B06}"/>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877704" y="5419"/>
            <a:ext cx="2266296" cy="22662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3A8132B-D34A-4FDE-B3E7-20852BB72236}"/>
              </a:ext>
            </a:extLst>
          </p:cNvPr>
          <p:cNvSpPr/>
          <p:nvPr/>
        </p:nvSpPr>
        <p:spPr>
          <a:xfrm>
            <a:off x="1047964" y="1797978"/>
            <a:ext cx="7119991" cy="427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22,000 reptiles and amphibians</a:t>
            </a:r>
          </a:p>
          <a:p>
            <a:r>
              <a:rPr lang="en-US" sz="2400" dirty="0"/>
              <a:t>3000 birds</a:t>
            </a:r>
          </a:p>
          <a:p>
            <a:r>
              <a:rPr lang="en-US" sz="2400" dirty="0"/>
              <a:t>8000 mammals</a:t>
            </a:r>
          </a:p>
          <a:p>
            <a:r>
              <a:rPr lang="en-US" sz="2400" dirty="0"/>
              <a:t>85,000 plants</a:t>
            </a:r>
          </a:p>
          <a:p>
            <a:r>
              <a:rPr lang="en-US" sz="2400" dirty="0"/>
              <a:t>~250,000 pinned out insects (300,000 more in alcohol)</a:t>
            </a:r>
          </a:p>
          <a:p>
            <a:r>
              <a:rPr lang="en-US" sz="2400" dirty="0"/>
              <a:t>40,000 fossils</a:t>
            </a:r>
          </a:p>
          <a:p>
            <a:r>
              <a:rPr lang="en-US" sz="2400" dirty="0"/>
              <a:t>100,000 rotifers (invertebrates)</a:t>
            </a:r>
          </a:p>
          <a:p>
            <a:r>
              <a:rPr lang="en-US" sz="2400" dirty="0"/>
              <a:t>18,000 mollusks</a:t>
            </a:r>
          </a:p>
          <a:p>
            <a:endParaRPr lang="en-US" sz="2400" dirty="0"/>
          </a:p>
          <a:p>
            <a:r>
              <a:rPr lang="en-US" sz="2400" dirty="0"/>
              <a:t>Time span of records: 1874-2019. Mostly 1960-1995</a:t>
            </a:r>
          </a:p>
        </p:txBody>
      </p:sp>
    </p:spTree>
    <p:custDataLst>
      <p:tags r:id="rId1"/>
    </p:custDataLst>
    <p:extLst>
      <p:ext uri="{BB962C8B-B14F-4D97-AF65-F5344CB8AC3E}">
        <p14:creationId xmlns:p14="http://schemas.microsoft.com/office/powerpoint/2010/main" val="3514328694"/>
      </p:ext>
    </p:extLst>
  </p:cSld>
  <p:clrMapOvr>
    <a:masterClrMapping/>
  </p:clrMapOvr>
  <mc:AlternateContent xmlns:mc="http://schemas.openxmlformats.org/markup-compatibility/2006" xmlns:p14="http://schemas.microsoft.com/office/powerpoint/2010/main">
    <mc:Choice Requires="p14">
      <p:transition spd="slow" p14:dur="2000" advTm="54918"/>
    </mc:Choice>
    <mc:Fallback xmlns="">
      <p:transition spd="slow" advTm="5491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Explore our holdings! Most holdings are completely online on Arctos</a:t>
            </a:r>
          </a:p>
        </p:txBody>
      </p:sp>
      <p:pic>
        <p:nvPicPr>
          <p:cNvPr id="4" name="Picture 3"/>
          <p:cNvPicPr>
            <a:picLocks noChangeAspect="1"/>
          </p:cNvPicPr>
          <p:nvPr/>
        </p:nvPicPr>
        <p:blipFill>
          <a:blip r:embed="rId2"/>
          <a:stretch>
            <a:fillRect/>
          </a:stretch>
        </p:blipFill>
        <p:spPr>
          <a:xfrm>
            <a:off x="692598" y="1961542"/>
            <a:ext cx="4732256" cy="2468368"/>
          </a:xfrm>
          <a:prstGeom prst="rect">
            <a:avLst/>
          </a:prstGeom>
        </p:spPr>
      </p:pic>
      <p:pic>
        <p:nvPicPr>
          <p:cNvPr id="5" name="Picture 4"/>
          <p:cNvPicPr>
            <a:picLocks noChangeAspect="1"/>
          </p:cNvPicPr>
          <p:nvPr/>
        </p:nvPicPr>
        <p:blipFill>
          <a:blip r:embed="rId3"/>
          <a:stretch>
            <a:fillRect/>
          </a:stretch>
        </p:blipFill>
        <p:spPr>
          <a:xfrm>
            <a:off x="6068993" y="1522142"/>
            <a:ext cx="2075764" cy="1250781"/>
          </a:xfrm>
          <a:prstGeom prst="rect">
            <a:avLst/>
          </a:prstGeom>
        </p:spPr>
      </p:pic>
      <p:pic>
        <p:nvPicPr>
          <p:cNvPr id="6" name="Picture 5"/>
          <p:cNvPicPr>
            <a:picLocks noChangeAspect="1"/>
          </p:cNvPicPr>
          <p:nvPr/>
        </p:nvPicPr>
        <p:blipFill>
          <a:blip r:embed="rId4"/>
          <a:stretch>
            <a:fillRect/>
          </a:stretch>
        </p:blipFill>
        <p:spPr>
          <a:xfrm>
            <a:off x="6108765" y="3361196"/>
            <a:ext cx="2922113" cy="1084258"/>
          </a:xfrm>
          <a:prstGeom prst="rect">
            <a:avLst/>
          </a:prstGeom>
        </p:spPr>
      </p:pic>
      <p:pic>
        <p:nvPicPr>
          <p:cNvPr id="7" name="Picture 6"/>
          <p:cNvPicPr>
            <a:picLocks noChangeAspect="1"/>
          </p:cNvPicPr>
          <p:nvPr/>
        </p:nvPicPr>
        <p:blipFill>
          <a:blip r:embed="rId5"/>
          <a:stretch>
            <a:fillRect/>
          </a:stretch>
        </p:blipFill>
        <p:spPr>
          <a:xfrm>
            <a:off x="7397045" y="2304907"/>
            <a:ext cx="1495425" cy="1095375"/>
          </a:xfrm>
          <a:prstGeom prst="rect">
            <a:avLst/>
          </a:prstGeom>
        </p:spPr>
      </p:pic>
      <p:pic>
        <p:nvPicPr>
          <p:cNvPr id="8" name="Picture 7"/>
          <p:cNvPicPr>
            <a:picLocks noChangeAspect="1"/>
          </p:cNvPicPr>
          <p:nvPr/>
        </p:nvPicPr>
        <p:blipFill>
          <a:blip r:embed="rId6"/>
          <a:stretch>
            <a:fillRect/>
          </a:stretch>
        </p:blipFill>
        <p:spPr>
          <a:xfrm>
            <a:off x="4001924" y="5556463"/>
            <a:ext cx="3506526" cy="1096275"/>
          </a:xfrm>
          <a:prstGeom prst="rect">
            <a:avLst/>
          </a:prstGeom>
        </p:spPr>
      </p:pic>
      <p:cxnSp>
        <p:nvCxnSpPr>
          <p:cNvPr id="10" name="Straight Connector 9"/>
          <p:cNvCxnSpPr>
            <a:cxnSpLocks/>
          </p:cNvCxnSpPr>
          <p:nvPr/>
        </p:nvCxnSpPr>
        <p:spPr>
          <a:xfrm flipH="1">
            <a:off x="4284387" y="2222416"/>
            <a:ext cx="1972575" cy="6294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421520" y="2965205"/>
            <a:ext cx="2761853" cy="17782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418031" y="3143034"/>
            <a:ext cx="1552476" cy="76029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370874" y="3209312"/>
            <a:ext cx="1194280" cy="17320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276433" y="3236485"/>
            <a:ext cx="94441" cy="2207494"/>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a:stretch>
            <a:fillRect/>
          </a:stretch>
        </p:blipFill>
        <p:spPr>
          <a:xfrm>
            <a:off x="5802446" y="4657614"/>
            <a:ext cx="2611373" cy="716847"/>
          </a:xfrm>
          <a:prstGeom prst="rect">
            <a:avLst/>
          </a:prstGeom>
        </p:spPr>
      </p:pic>
    </p:spTree>
    <p:extLst>
      <p:ext uri="{BB962C8B-B14F-4D97-AF65-F5344CB8AC3E}">
        <p14:creationId xmlns:p14="http://schemas.microsoft.com/office/powerpoint/2010/main" val="351266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EADF-857E-45B2-A481-835C4461346A}"/>
              </a:ext>
            </a:extLst>
          </p:cNvPr>
          <p:cNvSpPr>
            <a:spLocks noGrp="1"/>
          </p:cNvSpPr>
          <p:nvPr>
            <p:ph type="title"/>
          </p:nvPr>
        </p:nvSpPr>
        <p:spPr>
          <a:xfrm>
            <a:off x="383322" y="176867"/>
            <a:ext cx="7886700" cy="1325563"/>
          </a:xfrm>
        </p:spPr>
        <p:txBody>
          <a:bodyPr/>
          <a:lstStyle/>
          <a:p>
            <a:r>
              <a:rPr lang="en-US" dirty="0"/>
              <a:t>Field notes, itineraries and specimens</a:t>
            </a:r>
          </a:p>
        </p:txBody>
      </p:sp>
      <p:pic>
        <p:nvPicPr>
          <p:cNvPr id="7" name="Picture 6">
            <a:extLst>
              <a:ext uri="{FF2B5EF4-FFF2-40B4-BE49-F238E27FC236}">
                <a16:creationId xmlns:a16="http://schemas.microsoft.com/office/drawing/2014/main" id="{E41CBAEF-80C6-475F-97D4-9591A374791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276458" y="2239535"/>
            <a:ext cx="5278245" cy="3958684"/>
          </a:xfrm>
          <a:prstGeom prst="rect">
            <a:avLst/>
          </a:prstGeom>
        </p:spPr>
      </p:pic>
      <p:pic>
        <p:nvPicPr>
          <p:cNvPr id="9" name="Picture 8">
            <a:extLst>
              <a:ext uri="{FF2B5EF4-FFF2-40B4-BE49-F238E27FC236}">
                <a16:creationId xmlns:a16="http://schemas.microsoft.com/office/drawing/2014/main" id="{CDCBC9C6-E4FB-46F3-A81E-52C5C9837E6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6200000">
            <a:off x="4939060" y="1518887"/>
            <a:ext cx="3582330" cy="4776440"/>
          </a:xfrm>
          <a:prstGeom prst="rect">
            <a:avLst/>
          </a:prstGeom>
        </p:spPr>
      </p:pic>
      <p:pic>
        <p:nvPicPr>
          <p:cNvPr id="5" name="Picture 4">
            <a:extLst>
              <a:ext uri="{FF2B5EF4-FFF2-40B4-BE49-F238E27FC236}">
                <a16:creationId xmlns:a16="http://schemas.microsoft.com/office/drawing/2014/main" id="{CFCF7A7C-C827-4258-B8D2-BEDD6115B3C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5400000">
            <a:off x="4295543" y="2277245"/>
            <a:ext cx="5278244" cy="3958683"/>
          </a:xfrm>
          <a:prstGeom prst="rect">
            <a:avLst/>
          </a:prstGeom>
        </p:spPr>
      </p:pic>
    </p:spTree>
    <p:custDataLst>
      <p:tags r:id="rId1"/>
    </p:custDataLst>
    <p:extLst>
      <p:ext uri="{BB962C8B-B14F-4D97-AF65-F5344CB8AC3E}">
        <p14:creationId xmlns:p14="http://schemas.microsoft.com/office/powerpoint/2010/main" val="69087444"/>
      </p:ext>
    </p:extLst>
  </p:cSld>
  <p:clrMapOvr>
    <a:masterClrMapping/>
  </p:clrMapOvr>
  <mc:AlternateContent xmlns:mc="http://schemas.openxmlformats.org/markup-compatibility/2006" xmlns:p14="http://schemas.microsoft.com/office/powerpoint/2010/main">
    <mc:Choice Requires="p14">
      <p:transition spd="slow" p14:dur="2000" advTm="96671"/>
    </mc:Choice>
    <mc:Fallback xmlns="">
      <p:transition spd="slow" advTm="966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8779-3FA0-4D5D-8A24-40E58B983626}"/>
              </a:ext>
            </a:extLst>
          </p:cNvPr>
          <p:cNvSpPr>
            <a:spLocks noGrp="1"/>
          </p:cNvSpPr>
          <p:nvPr>
            <p:ph type="title"/>
          </p:nvPr>
        </p:nvSpPr>
        <p:spPr>
          <a:xfrm>
            <a:off x="336419" y="131757"/>
            <a:ext cx="7886700" cy="1325563"/>
          </a:xfrm>
        </p:spPr>
        <p:txBody>
          <a:bodyPr/>
          <a:lstStyle/>
          <a:p>
            <a:r>
              <a:rPr lang="en-US" dirty="0"/>
              <a:t>What makes a good specimen that you can use?</a:t>
            </a:r>
          </a:p>
        </p:txBody>
      </p:sp>
      <p:sp>
        <p:nvSpPr>
          <p:cNvPr id="3" name="Content Placeholder 2">
            <a:extLst>
              <a:ext uri="{FF2B5EF4-FFF2-40B4-BE49-F238E27FC236}">
                <a16:creationId xmlns:a16="http://schemas.microsoft.com/office/drawing/2014/main" id="{5A587A43-DCE1-4BEF-A26C-F76679EBB79C}"/>
              </a:ext>
            </a:extLst>
          </p:cNvPr>
          <p:cNvSpPr>
            <a:spLocks noGrp="1"/>
          </p:cNvSpPr>
          <p:nvPr>
            <p:ph idx="1"/>
          </p:nvPr>
        </p:nvSpPr>
        <p:spPr>
          <a:xfrm>
            <a:off x="473108" y="5299401"/>
            <a:ext cx="2970679" cy="1043081"/>
          </a:xfrm>
        </p:spPr>
        <p:txBody>
          <a:bodyPr>
            <a:normAutofit/>
          </a:bodyPr>
          <a:lstStyle/>
          <a:p>
            <a:r>
              <a:rPr lang="en-US" sz="5400" dirty="0"/>
              <a:t>Locality </a:t>
            </a:r>
          </a:p>
        </p:txBody>
      </p:sp>
      <p:sp>
        <p:nvSpPr>
          <p:cNvPr id="5" name="Content Placeholder 2">
            <a:extLst>
              <a:ext uri="{FF2B5EF4-FFF2-40B4-BE49-F238E27FC236}">
                <a16:creationId xmlns:a16="http://schemas.microsoft.com/office/drawing/2014/main" id="{5A587A43-DCE1-4BEF-A26C-F76679EBB79C}"/>
              </a:ext>
            </a:extLst>
          </p:cNvPr>
          <p:cNvSpPr txBox="1">
            <a:spLocks/>
          </p:cNvSpPr>
          <p:nvPr/>
        </p:nvSpPr>
        <p:spPr>
          <a:xfrm>
            <a:off x="5728982" y="5261696"/>
            <a:ext cx="2970679" cy="10430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dirty="0"/>
              <a:t>Time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9878" t="89541" r="54541" b="-240"/>
          <a:stretch/>
        </p:blipFill>
        <p:spPr>
          <a:xfrm>
            <a:off x="1259990" y="3936858"/>
            <a:ext cx="955310" cy="1030165"/>
          </a:xfrm>
          <a:prstGeom prst="rect">
            <a:avLst/>
          </a:prstGeom>
        </p:spPr>
      </p:pic>
      <p:cxnSp>
        <p:nvCxnSpPr>
          <p:cNvPr id="8" name="Straight Connector 7"/>
          <p:cNvCxnSpPr/>
          <p:nvPr/>
        </p:nvCxnSpPr>
        <p:spPr>
          <a:xfrm flipV="1">
            <a:off x="2516957" y="2577062"/>
            <a:ext cx="1762812" cy="1730987"/>
          </a:xfrm>
          <a:prstGeom prst="line">
            <a:avLst/>
          </a:prstGeom>
          <a:ln w="762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4926889" y="2899033"/>
            <a:ext cx="1692222" cy="1726708"/>
          </a:xfrm>
          <a:prstGeom prst="line">
            <a:avLst/>
          </a:prstGeom>
          <a:ln w="76200">
            <a:solidFill>
              <a:srgbClr val="92D050"/>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09803FD8-63D4-42BA-93B2-EEFC29957B4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45" b="91013" l="26907" r="84060">
                        <a14:foregroundMark x1="33447" y1="52560" x2="33447" y2="52560"/>
                        <a14:foregroundMark x1="33651" y1="52218" x2="36104" y2="45734"/>
                        <a14:foregroundMark x1="41417" y1="37201" x2="71253" y2="31513"/>
                        <a14:foregroundMark x1="55518" y1="82935" x2="55722" y2="70421"/>
                        <a14:backgroundMark x1="38011" y1="69170" x2="32698" y2="66780"/>
                      </a14:backgroundRemoval>
                    </a14:imgEffect>
                  </a14:imgLayer>
                </a14:imgProps>
              </a:ext>
              <a:ext uri="{28A0092B-C50C-407E-A947-70E740481C1C}">
                <a14:useLocalDpi xmlns:a14="http://schemas.microsoft.com/office/drawing/2010/main" val="0"/>
              </a:ext>
            </a:extLst>
          </a:blip>
          <a:srcRect/>
          <a:stretch>
            <a:fillRect/>
          </a:stretch>
        </p:blipFill>
        <p:spPr bwMode="auto">
          <a:xfrm>
            <a:off x="2215300" y="989549"/>
            <a:ext cx="4240376" cy="2539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A63180A-BD1D-492E-A2BD-04552ADE004A}"/>
              </a:ext>
            </a:extLst>
          </p:cNvPr>
          <p:cNvPicPr>
            <a:picLocks noChangeAspect="1"/>
          </p:cNvPicPr>
          <p:nvPr/>
        </p:nvPicPr>
        <p:blipFill>
          <a:blip r:embed="rId6"/>
          <a:stretch>
            <a:fillRect/>
          </a:stretch>
        </p:blipFill>
        <p:spPr>
          <a:xfrm>
            <a:off x="3045234" y="4944004"/>
            <a:ext cx="5442084" cy="424748"/>
          </a:xfrm>
          <a:prstGeom prst="rect">
            <a:avLst/>
          </a:prstGeom>
        </p:spPr>
      </p:pic>
    </p:spTree>
    <p:extLst>
      <p:ext uri="{BB962C8B-B14F-4D97-AF65-F5344CB8AC3E}">
        <p14:creationId xmlns:p14="http://schemas.microsoft.com/office/powerpoint/2010/main" val="27141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8AFA-C343-40B1-8CEF-6A3E9D6A4184}"/>
              </a:ext>
            </a:extLst>
          </p:cNvPr>
          <p:cNvSpPr>
            <a:spLocks noGrp="1"/>
          </p:cNvSpPr>
          <p:nvPr>
            <p:ph type="title"/>
          </p:nvPr>
        </p:nvSpPr>
        <p:spPr>
          <a:xfrm>
            <a:off x="628650" y="155576"/>
            <a:ext cx="7886700" cy="2416174"/>
          </a:xfrm>
        </p:spPr>
        <p:txBody>
          <a:bodyPr>
            <a:normAutofit/>
          </a:bodyPr>
          <a:lstStyle/>
          <a:p>
            <a:r>
              <a:rPr lang="en-US" sz="2400" b="1" dirty="0"/>
              <a:t>Example: </a:t>
            </a:r>
            <a:r>
              <a:rPr lang="en-US" sz="2400" dirty="0"/>
              <a:t>Using only this time and locality, How can we answer the question: What pathway did invasive fire ants (</a:t>
            </a:r>
            <a:r>
              <a:rPr lang="en-US" sz="2400" i="1" dirty="0" err="1"/>
              <a:t>Solenopsis</a:t>
            </a:r>
            <a:r>
              <a:rPr lang="en-US" sz="2400" i="1" dirty="0"/>
              <a:t> </a:t>
            </a:r>
            <a:r>
              <a:rPr lang="en-US" sz="2400" i="1" dirty="0" err="1"/>
              <a:t>invicta</a:t>
            </a:r>
            <a:r>
              <a:rPr lang="en-US" sz="2400" dirty="0"/>
              <a:t>) take to spread through Texas? -Data from simple search on </a:t>
            </a:r>
            <a:r>
              <a:rPr lang="en-US" sz="2400" dirty="0" err="1"/>
              <a:t>Symbiota</a:t>
            </a:r>
            <a:r>
              <a:rPr lang="en-US" sz="2400" dirty="0"/>
              <a:t> Collections Arthropod Network</a:t>
            </a:r>
          </a:p>
        </p:txBody>
      </p:sp>
      <p:pic>
        <p:nvPicPr>
          <p:cNvPr id="3" name="Online Media 2" title="Distribution of Solenopsis in Texas over time">
            <a:hlinkClick r:id="" action="ppaction://media"/>
            <a:extLst>
              <a:ext uri="{FF2B5EF4-FFF2-40B4-BE49-F238E27FC236}">
                <a16:creationId xmlns:a16="http://schemas.microsoft.com/office/drawing/2014/main" id="{D5D5AD49-5C32-4A0C-94FC-268BC96A8240}"/>
              </a:ext>
            </a:extLst>
          </p:cNvPr>
          <p:cNvPicPr>
            <a:picLocks noRot="1" noChangeAspect="1"/>
          </p:cNvPicPr>
          <p:nvPr>
            <a:videoFile r:link="rId1"/>
          </p:nvPr>
        </p:nvPicPr>
        <p:blipFill>
          <a:blip r:embed="rId3"/>
          <a:stretch>
            <a:fillRect/>
          </a:stretch>
        </p:blipFill>
        <p:spPr>
          <a:xfrm>
            <a:off x="628650" y="2320925"/>
            <a:ext cx="7339027" cy="4146550"/>
          </a:xfrm>
          <a:prstGeom prst="rect">
            <a:avLst/>
          </a:prstGeom>
        </p:spPr>
      </p:pic>
    </p:spTree>
    <p:extLst>
      <p:ext uri="{BB962C8B-B14F-4D97-AF65-F5344CB8AC3E}">
        <p14:creationId xmlns:p14="http://schemas.microsoft.com/office/powerpoint/2010/main" val="21357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9"/>
</p:tagLst>
</file>

<file path=ppt/tags/tag2.xml><?xml version="1.0" encoding="utf-8"?>
<p:tagLst xmlns:a="http://schemas.openxmlformats.org/drawingml/2006/main" xmlns:r="http://schemas.openxmlformats.org/officeDocument/2006/relationships" xmlns:p="http://schemas.openxmlformats.org/presentationml/2006/main">
  <p:tag name="TIMING" val="|54.4|13.8|31|1.6|2.2|0.6|1.2|0.9|0.1"/>
</p:tagLst>
</file>

<file path=ppt/tags/tag3.xml><?xml version="1.0" encoding="utf-8"?>
<p:tagLst xmlns:a="http://schemas.openxmlformats.org/drawingml/2006/main" xmlns:r="http://schemas.openxmlformats.org/officeDocument/2006/relationships" xmlns:p="http://schemas.openxmlformats.org/presentationml/2006/main">
  <p:tag name="TIMING" val="|54.4|13.8|31|1.6|2.2|0.6|1.2|0.9|0.1"/>
</p:tagLst>
</file>

<file path=ppt/tags/tag4.xml><?xml version="1.0" encoding="utf-8"?>
<p:tagLst xmlns:a="http://schemas.openxmlformats.org/drawingml/2006/main" xmlns:r="http://schemas.openxmlformats.org/officeDocument/2006/relationships" xmlns:p="http://schemas.openxmlformats.org/presentationml/2006/main">
  <p:tag name="TIMING" val="|48.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B20D6EC040A1498672FE3584D892A1" ma:contentTypeVersion="13" ma:contentTypeDescription="Create a new document." ma:contentTypeScope="" ma:versionID="30ecd1af38dfd612c99e7672fe1cfed7">
  <xsd:schema xmlns:xsd="http://www.w3.org/2001/XMLSchema" xmlns:xs="http://www.w3.org/2001/XMLSchema" xmlns:p="http://schemas.microsoft.com/office/2006/metadata/properties" xmlns:ns2="b860fb84-b3c3-42f6-874c-164003f132d9" xmlns:ns3="4e1ba65c-b211-449e-85dd-0cd87e64a606" targetNamespace="http://schemas.microsoft.com/office/2006/metadata/properties" ma:root="true" ma:fieldsID="6875cf2fe7160b3f530f1454ad77db1a" ns2:_="" ns3:_="">
    <xsd:import namespace="b860fb84-b3c3-42f6-874c-164003f132d9"/>
    <xsd:import namespace="4e1ba65c-b211-449e-85dd-0cd87e64a6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0fb84-b3c3-42f6-874c-164003f13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1ba65c-b211-449e-85dd-0cd87e64a6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A0C01F-BF81-4D7E-9C3C-1DC206CC3D21}">
  <ds:schemaRefs>
    <ds:schemaRef ds:uri="http://schemas.microsoft.com/sharepoint/v3/contenttype/forms"/>
  </ds:schemaRefs>
</ds:datastoreItem>
</file>

<file path=customXml/itemProps2.xml><?xml version="1.0" encoding="utf-8"?>
<ds:datastoreItem xmlns:ds="http://schemas.openxmlformats.org/officeDocument/2006/customXml" ds:itemID="{3F9AADE6-FF6B-4A74-9E47-FBE3ACBB3297}">
  <ds:schemaRefs>
    <ds:schemaRef ds:uri="b860fb84-b3c3-42f6-874c-164003f132d9"/>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4e1ba65c-b211-449e-85dd-0cd87e64a606"/>
    <ds:schemaRef ds:uri="http://schemas.microsoft.com/office/infopath/2007/PartnerControls"/>
  </ds:schemaRefs>
</ds:datastoreItem>
</file>

<file path=customXml/itemProps3.xml><?xml version="1.0" encoding="utf-8"?>
<ds:datastoreItem xmlns:ds="http://schemas.openxmlformats.org/officeDocument/2006/customXml" ds:itemID="{FE4F15BB-18D9-4270-B748-F32B1841C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60fb84-b3c3-42f6-874c-164003f132d9"/>
    <ds:schemaRef ds:uri="4e1ba65c-b211-449e-85dd-0cd87e64a6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75</TotalTime>
  <Words>858</Words>
  <Application>Microsoft Office PowerPoint</Application>
  <PresentationFormat>On-screen Show (4:3)</PresentationFormat>
  <Paragraphs>79</Paragraphs>
  <Slides>14</Slides>
  <Notes>7</Notes>
  <HiddenSlides>7</HiddenSlides>
  <MMClips>2</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What is a natural history museum?</vt:lpstr>
      <vt:lpstr>Why collect specimens?</vt:lpstr>
      <vt:lpstr>Every specimen is unique!</vt:lpstr>
      <vt:lpstr>At the UTEP Biodiversity Collections...</vt:lpstr>
      <vt:lpstr>At the UTEP Biodiversity Collections...</vt:lpstr>
      <vt:lpstr>Explore our holdings! Most holdings are completely online on Arctos</vt:lpstr>
      <vt:lpstr>Field notes, itineraries and specimens</vt:lpstr>
      <vt:lpstr>What makes a good specimen that you can use?</vt:lpstr>
      <vt:lpstr>Example: Using only this time and locality, How can we answer the question: What pathway did invasive fire ants (Solenopsis invicta) take to spread through Texas? -Data from simple search on Symbiota Collections Arthropod Network</vt:lpstr>
      <vt:lpstr>New species still are waiting to be discovered in museums!</vt:lpstr>
      <vt:lpstr>What pathway did invasive fire ants (Solenopsis invicta) take to spread through Texas?  -Data from simple search on Symbiota Collections Arthropod Network</vt:lpstr>
      <vt:lpstr>PowerPoint Presentation</vt:lpstr>
      <vt:lpstr>PowerPoint Presentation</vt:lpstr>
      <vt:lpstr>Why use specimens as part of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Zhuang, Mingna</dc:creator>
  <cp:lastModifiedBy>Smith, Marie A</cp:lastModifiedBy>
  <cp:revision>4</cp:revision>
  <dcterms:created xsi:type="dcterms:W3CDTF">2021-11-05T16:02:38Z</dcterms:created>
  <dcterms:modified xsi:type="dcterms:W3CDTF">2024-02-27T17:05:29Z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0x010100A6B20D6EC040A1498672FE3584D892A1</vt:lpwstr>
  </property>
</Properties>
</file>