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notesMasterIdLst>
    <p:notesMasterId r:id="rId15"/>
  </p:notesMasterIdLst>
  <p:sldIdLst>
    <p:sldId id="256" r:id="rId5"/>
    <p:sldId id="266" r:id="rId6"/>
    <p:sldId id="267" r:id="rId7"/>
    <p:sldId id="263" r:id="rId8"/>
    <p:sldId id="258" r:id="rId9"/>
    <p:sldId id="260" r:id="rId10"/>
    <p:sldId id="265" r:id="rId11"/>
    <p:sldId id="264" r:id="rId12"/>
    <p:sldId id="262" r:id="rId13"/>
    <p:sldId id="26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B0CDA3-D4FF-4E36-AF71-74A76B75FF9E}" v="5" dt="2023-04-11T17:16:54.9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74"/>
  </p:normalViewPr>
  <p:slideViewPr>
    <p:cSldViewPr snapToGrid="0">
      <p:cViewPr varScale="1">
        <p:scale>
          <a:sx n="124" d="100"/>
          <a:sy n="124" d="100"/>
        </p:scale>
        <p:origin x="61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794444-23D3-8741-879F-CBE0FCB25447}" type="datetimeFigureOut">
              <a:rPr lang="en-US" smtClean="0"/>
              <a:t>4/11/23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A89FD7-E361-6F49-80F7-91E0047FF236}" type="slidenum">
              <a:rPr lang="en-US" smtClean="0"/>
              <a:t>‹#›</a:t>
            </a:fld>
            <a:endParaRPr lang="en-US"/>
          </a:p>
        </p:txBody>
      </p:sp>
    </p:spTree>
    <p:extLst>
      <p:ext uri="{BB962C8B-B14F-4D97-AF65-F5344CB8AC3E}">
        <p14:creationId xmlns:p14="http://schemas.microsoft.com/office/powerpoint/2010/main" val="1184016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time to guide students to some science lit databases available through the UTEP Library site, Science Direct, Web of Science, Entrez PubMed, JSTOR, EBSCO, ERIC, etc. and demonstrate how to search for articles live with the class.  </a:t>
            </a:r>
          </a:p>
        </p:txBody>
      </p:sp>
      <p:sp>
        <p:nvSpPr>
          <p:cNvPr id="4" name="Slide Number Placeholder 3"/>
          <p:cNvSpPr>
            <a:spLocks noGrp="1"/>
          </p:cNvSpPr>
          <p:nvPr>
            <p:ph type="sldNum" sz="quarter" idx="5"/>
          </p:nvPr>
        </p:nvSpPr>
        <p:spPr/>
        <p:txBody>
          <a:bodyPr/>
          <a:lstStyle/>
          <a:p>
            <a:fld id="{5BA89FD7-E361-6F49-80F7-91E0047FF236}" type="slidenum">
              <a:rPr lang="en-US" smtClean="0"/>
              <a:t>9</a:t>
            </a:fld>
            <a:endParaRPr lang="en-US"/>
          </a:p>
        </p:txBody>
      </p:sp>
    </p:spTree>
    <p:extLst>
      <p:ext uri="{BB962C8B-B14F-4D97-AF65-F5344CB8AC3E}">
        <p14:creationId xmlns:p14="http://schemas.microsoft.com/office/powerpoint/2010/main" val="1313783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A89FD7-E361-6F49-80F7-91E0047FF236}" type="slidenum">
              <a:rPr lang="en-US" smtClean="0"/>
              <a:t>10</a:t>
            </a:fld>
            <a:endParaRPr lang="en-US"/>
          </a:p>
        </p:txBody>
      </p:sp>
    </p:spTree>
    <p:extLst>
      <p:ext uri="{BB962C8B-B14F-4D97-AF65-F5344CB8AC3E}">
        <p14:creationId xmlns:p14="http://schemas.microsoft.com/office/powerpoint/2010/main" val="3240104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4/11/23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4/11/23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4/11/23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4/11/23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4/11/23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4/11/23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How do you get started</a:t>
            </a:r>
          </a:p>
        </p:txBody>
      </p:sp>
      <p:sp>
        <p:nvSpPr>
          <p:cNvPr id="3" name="Subtitle 2"/>
          <p:cNvSpPr>
            <a:spLocks noGrp="1"/>
          </p:cNvSpPr>
          <p:nvPr>
            <p:ph type="subTitle" idx="1"/>
          </p:nvPr>
        </p:nvSpPr>
        <p:spPr/>
        <p:txBody>
          <a:bodyPr/>
          <a:lstStyle/>
          <a:p>
            <a:r>
              <a:rPr lang="en-US" dirty="0"/>
              <a:t>Working through unknown territory in science literature</a:t>
            </a:r>
          </a:p>
        </p:txBody>
      </p:sp>
    </p:spTree>
    <p:extLst>
      <p:ext uri="{BB962C8B-B14F-4D97-AF65-F5344CB8AC3E}">
        <p14:creationId xmlns:p14="http://schemas.microsoft.com/office/powerpoint/2010/main" val="1515887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313" y="157252"/>
            <a:ext cx="8991600" cy="1645920"/>
          </a:xfrm>
        </p:spPr>
        <p:txBody>
          <a:bodyPr/>
          <a:lstStyle/>
          <a:p>
            <a:r>
              <a:rPr lang="en-US" dirty="0"/>
              <a:t>Searching Databases for Articles</a:t>
            </a:r>
          </a:p>
        </p:txBody>
      </p:sp>
      <p:sp>
        <p:nvSpPr>
          <p:cNvPr id="3" name="Subtitle 2"/>
          <p:cNvSpPr>
            <a:spLocks noGrp="1"/>
          </p:cNvSpPr>
          <p:nvPr>
            <p:ph type="subTitle" idx="1"/>
          </p:nvPr>
        </p:nvSpPr>
        <p:spPr>
          <a:xfrm>
            <a:off x="1600200" y="1982912"/>
            <a:ext cx="8991600" cy="3609526"/>
          </a:xfrm>
        </p:spPr>
        <p:txBody>
          <a:bodyPr>
            <a:noAutofit/>
          </a:bodyPr>
          <a:lstStyle/>
          <a:p>
            <a:pPr algn="l"/>
            <a:r>
              <a:rPr lang="en-US" sz="2800" dirty="0"/>
              <a:t>Think-Team-Share:  Now that you have been introduced to science databases, how would you search for your topic of interest for this module’s project?  </a:t>
            </a:r>
          </a:p>
          <a:p>
            <a:pPr algn="l"/>
            <a:r>
              <a:rPr lang="en-US" sz="2800" dirty="0"/>
              <a:t>Jot down your topic of interest (something about coyotes) and your list of search terms as you progress through the database.</a:t>
            </a:r>
          </a:p>
        </p:txBody>
      </p:sp>
    </p:spTree>
    <p:extLst>
      <p:ext uri="{BB962C8B-B14F-4D97-AF65-F5344CB8AC3E}">
        <p14:creationId xmlns:p14="http://schemas.microsoft.com/office/powerpoint/2010/main" val="1809818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Parts of a Research Project?</a:t>
            </a:r>
          </a:p>
        </p:txBody>
      </p:sp>
      <p:sp>
        <p:nvSpPr>
          <p:cNvPr id="3" name="Content Placeholder 2"/>
          <p:cNvSpPr>
            <a:spLocks noGrp="1"/>
          </p:cNvSpPr>
          <p:nvPr>
            <p:ph idx="1"/>
          </p:nvPr>
        </p:nvSpPr>
        <p:spPr/>
        <p:txBody>
          <a:bodyPr/>
          <a:lstStyle/>
          <a:p>
            <a:r>
              <a:rPr lang="en-US" dirty="0"/>
              <a:t>Think-Team-Share:  Consider what elements you need to have in place in order to conduct scientific research!</a:t>
            </a:r>
          </a:p>
        </p:txBody>
      </p:sp>
    </p:spTree>
    <p:extLst>
      <p:ext uri="{BB962C8B-B14F-4D97-AF65-F5344CB8AC3E}">
        <p14:creationId xmlns:p14="http://schemas.microsoft.com/office/powerpoint/2010/main" val="502457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Parts of a Collaboration?</a:t>
            </a:r>
          </a:p>
        </p:txBody>
      </p:sp>
      <p:sp>
        <p:nvSpPr>
          <p:cNvPr id="3" name="Content Placeholder 2"/>
          <p:cNvSpPr>
            <a:spLocks noGrp="1"/>
          </p:cNvSpPr>
          <p:nvPr>
            <p:ph idx="1"/>
          </p:nvPr>
        </p:nvSpPr>
        <p:spPr/>
        <p:txBody>
          <a:bodyPr/>
          <a:lstStyle/>
          <a:p>
            <a:pPr marL="0" indent="0">
              <a:buNone/>
            </a:pPr>
            <a:r>
              <a:rPr lang="en-US" dirty="0"/>
              <a:t>Design and Discuss!  Consider the following and jot down a plan on the board: </a:t>
            </a:r>
          </a:p>
          <a:p>
            <a:pPr marL="342900" indent="-342900">
              <a:buAutoNum type="arabicPeriod"/>
            </a:pPr>
            <a:r>
              <a:rPr lang="en-US" dirty="0"/>
              <a:t>What do you expect from your teammates in a research project</a:t>
            </a:r>
          </a:p>
          <a:p>
            <a:pPr marL="228600" lvl="1" indent="0">
              <a:buNone/>
            </a:pPr>
            <a:r>
              <a:rPr lang="en-US" dirty="0"/>
              <a:t>	Think of clearly defined actions that you want team members to carry out</a:t>
            </a:r>
          </a:p>
          <a:p>
            <a:pPr marL="342900" indent="-342900">
              <a:buAutoNum type="arabicPeriod"/>
            </a:pPr>
            <a:r>
              <a:rPr lang="en-US" dirty="0"/>
              <a:t>What specific things can you do to be a good team member?</a:t>
            </a:r>
          </a:p>
          <a:p>
            <a:pPr marL="342900" indent="-342900">
              <a:buAutoNum type="arabicPeriod"/>
            </a:pPr>
            <a:r>
              <a:rPr lang="en-US" dirty="0"/>
              <a:t>Develop a specific strategy and code of conduct for team member communications</a:t>
            </a:r>
          </a:p>
        </p:txBody>
      </p:sp>
    </p:spTree>
    <p:extLst>
      <p:ext uri="{BB962C8B-B14F-4D97-AF65-F5344CB8AC3E}">
        <p14:creationId xmlns:p14="http://schemas.microsoft.com/office/powerpoint/2010/main" val="2159399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Science Literature?</a:t>
            </a:r>
          </a:p>
        </p:txBody>
      </p:sp>
      <p:sp>
        <p:nvSpPr>
          <p:cNvPr id="3" name="Content Placeholder 2"/>
          <p:cNvSpPr>
            <a:spLocks noGrp="1"/>
          </p:cNvSpPr>
          <p:nvPr>
            <p:ph idx="1"/>
          </p:nvPr>
        </p:nvSpPr>
        <p:spPr/>
        <p:txBody>
          <a:bodyPr/>
          <a:lstStyle/>
          <a:p>
            <a:r>
              <a:rPr lang="en-US" dirty="0"/>
              <a:t>Think-Team-Share:  What do </a:t>
            </a:r>
            <a:r>
              <a:rPr lang="en-US" i="1" dirty="0"/>
              <a:t>you</a:t>
            </a:r>
            <a:r>
              <a:rPr lang="en-US" dirty="0"/>
              <a:t> think the differences are between a science research article, a scientific review article, and a popular science article are?</a:t>
            </a:r>
          </a:p>
        </p:txBody>
      </p:sp>
    </p:spTree>
    <p:extLst>
      <p:ext uri="{BB962C8B-B14F-4D97-AF65-F5344CB8AC3E}">
        <p14:creationId xmlns:p14="http://schemas.microsoft.com/office/powerpoint/2010/main" val="2370092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to Begin? </a:t>
            </a:r>
          </a:p>
        </p:txBody>
      </p:sp>
      <p:sp>
        <p:nvSpPr>
          <p:cNvPr id="3" name="Content Placeholder 2"/>
          <p:cNvSpPr>
            <a:spLocks noGrp="1"/>
          </p:cNvSpPr>
          <p:nvPr>
            <p:ph idx="1"/>
          </p:nvPr>
        </p:nvSpPr>
        <p:spPr/>
        <p:txBody>
          <a:bodyPr/>
          <a:lstStyle/>
          <a:p>
            <a:pPr marL="0" indent="0" algn="ctr">
              <a:buNone/>
            </a:pPr>
            <a:r>
              <a:rPr lang="en-US" sz="2400" b="1" dirty="0"/>
              <a:t>Morphologic Variation in the Coyote, </a:t>
            </a:r>
            <a:r>
              <a:rPr lang="en-US" sz="2400" b="1" dirty="0" err="1"/>
              <a:t>Canis</a:t>
            </a:r>
            <a:r>
              <a:rPr lang="en-US" sz="2400" b="1" dirty="0"/>
              <a:t> </a:t>
            </a:r>
            <a:r>
              <a:rPr lang="en-US" sz="2400" b="1" dirty="0" err="1"/>
              <a:t>latrans</a:t>
            </a:r>
            <a:r>
              <a:rPr lang="en-US" sz="2400" b="1" dirty="0"/>
              <a:t>, in the Southern United States</a:t>
            </a:r>
          </a:p>
          <a:p>
            <a:pPr marL="0" indent="0">
              <a:buNone/>
            </a:pPr>
            <a:r>
              <a:rPr lang="en-US" sz="2400" dirty="0"/>
              <a:t>Think-Team-Share:  What do you think this article is about?</a:t>
            </a:r>
            <a:endParaRPr lang="en-US" sz="2000" dirty="0"/>
          </a:p>
          <a:p>
            <a:endParaRPr lang="en-US" dirty="0"/>
          </a:p>
        </p:txBody>
      </p:sp>
    </p:spTree>
    <p:extLst>
      <p:ext uri="{BB962C8B-B14F-4D97-AF65-F5344CB8AC3E}">
        <p14:creationId xmlns:p14="http://schemas.microsoft.com/office/powerpoint/2010/main" val="2288878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318" y="145826"/>
            <a:ext cx="5117911" cy="1200328"/>
          </a:xfrm>
        </p:spPr>
        <p:txBody>
          <a:bodyPr/>
          <a:lstStyle/>
          <a:p>
            <a:r>
              <a:rPr lang="en-US" dirty="0"/>
              <a:t>The Abstract</a:t>
            </a:r>
          </a:p>
        </p:txBody>
      </p:sp>
      <p:sp>
        <p:nvSpPr>
          <p:cNvPr id="3" name="TextBox 2"/>
          <p:cNvSpPr txBox="1"/>
          <p:nvPr/>
        </p:nvSpPr>
        <p:spPr>
          <a:xfrm>
            <a:off x="491319" y="1637731"/>
            <a:ext cx="10890914" cy="4198522"/>
          </a:xfrm>
          <a:prstGeom prst="rect">
            <a:avLst/>
          </a:prstGeom>
          <a:noFill/>
        </p:spPr>
        <p:txBody>
          <a:bodyPr wrap="square" lIns="91440" tIns="45720" rIns="91440" bIns="45720" rtlCol="0" anchor="t">
            <a:spAutoFit/>
          </a:bodyPr>
          <a:lstStyle/>
          <a:p>
            <a:pPr algn="just">
              <a:lnSpc>
                <a:spcPct val="150000"/>
              </a:lnSpc>
            </a:pPr>
            <a:r>
              <a:rPr lang="en-US" dirty="0"/>
              <a:t>Morphologic variation in the coyote, </a:t>
            </a:r>
            <a:r>
              <a:rPr lang="en-US" dirty="0" err="1"/>
              <a:t>Canis</a:t>
            </a:r>
            <a:r>
              <a:rPr lang="en-US" dirty="0"/>
              <a:t> </a:t>
            </a:r>
            <a:r>
              <a:rPr lang="en-US" dirty="0" err="1"/>
              <a:t>latrans</a:t>
            </a:r>
            <a:r>
              <a:rPr lang="en-US" dirty="0"/>
              <a:t>, from the southern United States was examined using univariate and multivariate statistical analyses. The taxon was sexually dimorphic with male skulls larger for 20 of 21 characters assessed. Fourteen male and 12 female measurements showed significant </a:t>
            </a:r>
            <a:r>
              <a:rPr lang="en-US" dirty="0" err="1"/>
              <a:t>interlocality</a:t>
            </a:r>
            <a:r>
              <a:rPr lang="en-US" dirty="0"/>
              <a:t> variation. A matrix of correlation among characters was computed, and the first three principal components were extracted. These accounted for 87.9% of the total </a:t>
            </a:r>
            <a:r>
              <a:rPr lang="en-US" dirty="0" err="1"/>
              <a:t>phenetic</a:t>
            </a:r>
            <a:r>
              <a:rPr lang="en-US" dirty="0"/>
              <a:t> variance in the character set of males of 94.1% among females. Three-dimensional projection of localities onto principal components showed that, for both males and females, large individuals occurred in more eastern localities (male-eastern Texas, Louisiana, and Mississippi; female-Louisiana, Tennessee, Arkansas, Mississippi, and eastern Texas) and smaller animals occupied western localities (western Texas, Oklahoma, and Missouri). In general, coyotes were most similar to those in nearby geographic areas. Large size for both sexes was positively correlated with high actual evapotranspiration</a:t>
            </a:r>
            <a:endParaRPr lang="en-US"/>
          </a:p>
        </p:txBody>
      </p:sp>
      <p:sp>
        <p:nvSpPr>
          <p:cNvPr id="4" name="TextBox 3"/>
          <p:cNvSpPr txBox="1"/>
          <p:nvPr/>
        </p:nvSpPr>
        <p:spPr>
          <a:xfrm>
            <a:off x="6209731" y="145826"/>
            <a:ext cx="5172502" cy="1200329"/>
          </a:xfrm>
          <a:prstGeom prst="rect">
            <a:avLst/>
          </a:prstGeom>
          <a:solidFill>
            <a:schemeClr val="bg1"/>
          </a:solidFill>
          <a:ln w="28575">
            <a:solidFill>
              <a:schemeClr val="tx1"/>
            </a:solidFill>
          </a:ln>
        </p:spPr>
        <p:txBody>
          <a:bodyPr wrap="square" rtlCol="0">
            <a:spAutoFit/>
          </a:bodyPr>
          <a:lstStyle/>
          <a:p>
            <a:pPr algn="ctr"/>
            <a:r>
              <a:rPr lang="en-US" dirty="0"/>
              <a:t>Think-Team-Share</a:t>
            </a:r>
          </a:p>
          <a:p>
            <a:endParaRPr lang="en-US" dirty="0"/>
          </a:p>
          <a:p>
            <a:pPr marL="342900" indent="-342900">
              <a:buFont typeface="+mj-lt"/>
              <a:buAutoNum type="arabicPeriod"/>
            </a:pPr>
            <a:r>
              <a:rPr lang="en-US" dirty="0"/>
              <a:t>What elements do we find?  </a:t>
            </a:r>
          </a:p>
          <a:p>
            <a:pPr marL="342900" indent="-342900">
              <a:buFont typeface="+mj-lt"/>
              <a:buAutoNum type="arabicPeriod"/>
            </a:pPr>
            <a:r>
              <a:rPr lang="en-US" dirty="0"/>
              <a:t>What is the major message here?</a:t>
            </a:r>
          </a:p>
        </p:txBody>
      </p:sp>
    </p:spTree>
    <p:extLst>
      <p:ext uri="{BB962C8B-B14F-4D97-AF65-F5344CB8AC3E}">
        <p14:creationId xmlns:p14="http://schemas.microsoft.com/office/powerpoint/2010/main" val="157451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Paper sections (Primary Research Article)</a:t>
            </a:r>
          </a:p>
        </p:txBody>
      </p:sp>
      <p:sp>
        <p:nvSpPr>
          <p:cNvPr id="3" name="Content Placeholder 2"/>
          <p:cNvSpPr>
            <a:spLocks noGrp="1"/>
          </p:cNvSpPr>
          <p:nvPr>
            <p:ph idx="1"/>
          </p:nvPr>
        </p:nvSpPr>
        <p:spPr/>
        <p:txBody>
          <a:bodyPr/>
          <a:lstStyle/>
          <a:p>
            <a:r>
              <a:rPr lang="en-US" dirty="0"/>
              <a:t>Introduction</a:t>
            </a:r>
          </a:p>
          <a:p>
            <a:r>
              <a:rPr lang="en-US" dirty="0"/>
              <a:t>Materials and Methods</a:t>
            </a:r>
          </a:p>
          <a:p>
            <a:r>
              <a:rPr lang="en-US" dirty="0"/>
              <a:t>Results</a:t>
            </a:r>
          </a:p>
          <a:p>
            <a:r>
              <a:rPr lang="en-US" dirty="0"/>
              <a:t>Discussion/Conclusion</a:t>
            </a:r>
          </a:p>
          <a:p>
            <a:endParaRPr lang="en-US" dirty="0"/>
          </a:p>
          <a:p>
            <a:pPr marL="0" indent="0">
              <a:buNone/>
            </a:pPr>
            <a:r>
              <a:rPr lang="en-US" dirty="0"/>
              <a:t>Think-Team-Share:  What type of information could you expect to find in each section?</a:t>
            </a:r>
          </a:p>
        </p:txBody>
      </p:sp>
    </p:spTree>
    <p:extLst>
      <p:ext uri="{BB962C8B-B14F-4D97-AF65-F5344CB8AC3E}">
        <p14:creationId xmlns:p14="http://schemas.microsoft.com/office/powerpoint/2010/main" val="949282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whole Paper</a:t>
            </a:r>
          </a:p>
        </p:txBody>
      </p:sp>
      <p:sp>
        <p:nvSpPr>
          <p:cNvPr id="3" name="TextBox 2"/>
          <p:cNvSpPr txBox="1"/>
          <p:nvPr/>
        </p:nvSpPr>
        <p:spPr>
          <a:xfrm>
            <a:off x="586854" y="3070746"/>
            <a:ext cx="10877265" cy="3539430"/>
          </a:xfrm>
          <a:prstGeom prst="rect">
            <a:avLst/>
          </a:prstGeom>
          <a:noFill/>
        </p:spPr>
        <p:txBody>
          <a:bodyPr wrap="square" rtlCol="0">
            <a:spAutoFit/>
          </a:bodyPr>
          <a:lstStyle/>
          <a:p>
            <a:r>
              <a:rPr lang="en-US" sz="2800" dirty="0"/>
              <a:t>In your Blackboard folder, you will find the article we will be discussing in class today.  </a:t>
            </a:r>
          </a:p>
          <a:p>
            <a:endParaRPr lang="en-US" sz="2800" dirty="0"/>
          </a:p>
          <a:p>
            <a:r>
              <a:rPr lang="en-US" sz="2800" dirty="0"/>
              <a:t>Each team will be assigned a section to read and interpret.</a:t>
            </a:r>
          </a:p>
          <a:p>
            <a:endParaRPr lang="en-US" sz="2800" dirty="0"/>
          </a:p>
          <a:p>
            <a:r>
              <a:rPr lang="en-US" sz="2800" dirty="0"/>
              <a:t>You will have 15 minutes to review and think about key information you want to share with the class about your section.  You may even want to consult with other groups to get an idea of the bigger picture.</a:t>
            </a:r>
          </a:p>
        </p:txBody>
      </p:sp>
    </p:spTree>
    <p:extLst>
      <p:ext uri="{BB962C8B-B14F-4D97-AF65-F5344CB8AC3E}">
        <p14:creationId xmlns:p14="http://schemas.microsoft.com/office/powerpoint/2010/main" val="2381333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Introduction to Peer Reviewed Databases</a:t>
            </a:r>
          </a:p>
        </p:txBody>
      </p:sp>
    </p:spTree>
    <p:extLst>
      <p:ext uri="{BB962C8B-B14F-4D97-AF65-F5344CB8AC3E}">
        <p14:creationId xmlns:p14="http://schemas.microsoft.com/office/powerpoint/2010/main" val="201690310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ADB433AD50E67439CAACC346E005E7A" ma:contentTypeVersion="15" ma:contentTypeDescription="Create a new document." ma:contentTypeScope="" ma:versionID="5c738cbaa24b42e498ae57e6f3356c4b">
  <xsd:schema xmlns:xsd="http://www.w3.org/2001/XMLSchema" xmlns:xs="http://www.w3.org/2001/XMLSchema" xmlns:p="http://schemas.microsoft.com/office/2006/metadata/properties" xmlns:ns3="605d803f-75c3-47e0-8700-23b33264d439" xmlns:ns4="df2a539a-c910-45d4-a37a-e7b0dc38b88f" targetNamespace="http://schemas.microsoft.com/office/2006/metadata/properties" ma:root="true" ma:fieldsID="0ff088e3f0db16153bae5315468df540" ns3:_="" ns4:_="">
    <xsd:import namespace="605d803f-75c3-47e0-8700-23b33264d439"/>
    <xsd:import namespace="df2a539a-c910-45d4-a37a-e7b0dc38b88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_activity"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5d803f-75c3-47e0-8700-23b33264d4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2a539a-c910-45d4-a37a-e7b0dc38b88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605d803f-75c3-47e0-8700-23b33264d439" xsi:nil="true"/>
  </documentManagement>
</p:properties>
</file>

<file path=customXml/itemProps1.xml><?xml version="1.0" encoding="utf-8"?>
<ds:datastoreItem xmlns:ds="http://schemas.openxmlformats.org/officeDocument/2006/customXml" ds:itemID="{866A32E6-EFCE-42C1-B247-C1F1C49965AD}">
  <ds:schemaRefs>
    <ds:schemaRef ds:uri="http://schemas.microsoft.com/sharepoint/v3/contenttype/forms"/>
  </ds:schemaRefs>
</ds:datastoreItem>
</file>

<file path=customXml/itemProps2.xml><?xml version="1.0" encoding="utf-8"?>
<ds:datastoreItem xmlns:ds="http://schemas.openxmlformats.org/officeDocument/2006/customXml" ds:itemID="{5B28790B-44CC-483C-9CEF-439BEE31FE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5d803f-75c3-47e0-8700-23b33264d439"/>
    <ds:schemaRef ds:uri="df2a539a-c910-45d4-a37a-e7b0dc38b8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DC1EED-32BA-4F34-9F53-37F59891DCCD}">
  <ds:schemaRefs>
    <ds:schemaRef ds:uri="http://purl.org/dc/terms/"/>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http://schemas.microsoft.com/office/2006/metadata/properties"/>
    <ds:schemaRef ds:uri="605d803f-75c3-47e0-8700-23b33264d439"/>
    <ds:schemaRef ds:uri="http://schemas.openxmlformats.org/package/2006/metadata/core-properties"/>
    <ds:schemaRef ds:uri="df2a539a-c910-45d4-a37a-e7b0dc38b88f"/>
  </ds:schemaRefs>
</ds:datastoreItem>
</file>

<file path=docProps/app.xml><?xml version="1.0" encoding="utf-8"?>
<Properties xmlns="http://schemas.openxmlformats.org/officeDocument/2006/extended-properties" xmlns:vt="http://schemas.openxmlformats.org/officeDocument/2006/docPropsVTypes">
  <Template>Parcel</Template>
  <TotalTime>57</TotalTime>
  <Words>577</Words>
  <Application>Microsoft Macintosh PowerPoint</Application>
  <PresentationFormat>Widescreen</PresentationFormat>
  <Paragraphs>41</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Gill Sans MT</vt:lpstr>
      <vt:lpstr>Parcel</vt:lpstr>
      <vt:lpstr>How do you get started</vt:lpstr>
      <vt:lpstr>What are the Parts of a Research Project?</vt:lpstr>
      <vt:lpstr>What are the Parts of a Collaboration?</vt:lpstr>
      <vt:lpstr>What is Science Literature?</vt:lpstr>
      <vt:lpstr>Where to Begin? </vt:lpstr>
      <vt:lpstr>The Abstract</vt:lpstr>
      <vt:lpstr>Paper sections (Primary Research Article)</vt:lpstr>
      <vt:lpstr>The whole Paper</vt:lpstr>
      <vt:lpstr>Introduction to Peer Reviewed Databases</vt:lpstr>
      <vt:lpstr>Searching Databases for Articles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you get started</dc:title>
  <dc:creator>D'Arcy, Christina E</dc:creator>
  <cp:lastModifiedBy>D'Arcy, Christina E</cp:lastModifiedBy>
  <cp:revision>12</cp:revision>
  <dcterms:created xsi:type="dcterms:W3CDTF">2023-01-17T15:34:15Z</dcterms:created>
  <dcterms:modified xsi:type="dcterms:W3CDTF">2023-04-11T17:30:51Z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0x0101007ADB433AD50E67439CAACC346E005E7A</vt:lpwstr>
  </property>
</Properties>
</file>