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79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61" r:id="rId22"/>
    <p:sldId id="278" r:id="rId23"/>
    <p:sldId id="280" r:id="rId24"/>
  </p:sldIdLst>
  <p:sldSz cx="12188825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3" pos="482" userDrawn="1">
          <p15:clr>
            <a:srgbClr val="000000"/>
          </p15:clr>
        </p15:guide>
        <p15:guide id="4" pos="7196" userDrawn="1">
          <p15:clr>
            <a:srgbClr val="000000"/>
          </p15:clr>
        </p15:guide>
        <p15:guide id="5" orient="horz" pos="414" userDrawn="1">
          <p15:clr>
            <a:srgbClr val="000000"/>
          </p15:clr>
        </p15:guide>
        <p15:guide id="6" orient="horz" pos="4247" userDrawn="1">
          <p15:clr>
            <a:srgbClr val="000000"/>
          </p15:clr>
        </p15:guide>
        <p15:guide id="9" pos="3839" userDrawn="1">
          <p15:clr>
            <a:srgbClr val="000000"/>
          </p15:clr>
        </p15:guide>
        <p15:guide id="10" orient="horz" pos="4020" userDrawn="1">
          <p15:clr>
            <a:srgbClr val="000000"/>
          </p15:clr>
        </p15:guide>
        <p15:guide id="11" pos="7128" userDrawn="1">
          <p15:clr>
            <a:srgbClr val="000000"/>
          </p15:clr>
        </p15:guide>
        <p15:guide id="12" orient="horz" pos="2160" userDrawn="1">
          <p15:clr>
            <a:srgbClr val="000000"/>
          </p15:clr>
        </p15:guide>
      </p15:sldGuideLst>
    </p:ext>
    <p:ext uri="http://customooxmlschemas.google.com/">
      <go:slidesCustomData xmlns="" xmlns:p15="http://schemas.microsoft.com/office/powerpoint/2012/main" xmlns:go="http://customooxmlschemas.google.com/" roundtripDataSignature="AMtx7mh1VDNxFZAfnZR0+KtUmVuv7462Kg==" r:id="rId31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rminty Clarke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6B2DB0-5559-47B0-AB02-92DE0689D6C5}">
  <a:tblStyle styleId="{876B2DB0-5559-47B0-AB02-92DE0689D6C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3" autoAdjust="0"/>
    <p:restoredTop sz="96327" autoAdjust="0"/>
  </p:normalViewPr>
  <p:slideViewPr>
    <p:cSldViewPr snapToGrid="0">
      <p:cViewPr varScale="1">
        <p:scale>
          <a:sx n="123" d="100"/>
          <a:sy n="123" d="100"/>
        </p:scale>
        <p:origin x="960" y="152"/>
      </p:cViewPr>
      <p:guideLst>
        <p:guide pos="482"/>
        <p:guide pos="7196"/>
        <p:guide orient="horz" pos="414"/>
        <p:guide orient="horz" pos="4247"/>
        <p:guide pos="3839"/>
        <p:guide orient="horz" pos="4020"/>
        <p:guide pos="712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ine Doll" userId="S::justine.doll@ucalgary.ca::478ffb2d-f67c-48e6-aca3-ff07fdfe9796" providerId="AD" clId="Web-{9E2AB9BE-A329-A93D-CFE7-2790A6359E33}"/>
    <pc:docChg chg="modSld">
      <pc:chgData name="Justine Doll" userId="S::justine.doll@ucalgary.ca::478ffb2d-f67c-48e6-aca3-ff07fdfe9796" providerId="AD" clId="Web-{9E2AB9BE-A329-A93D-CFE7-2790A6359E33}" dt="2024-04-16T16:42:00.887" v="1" actId="1076"/>
      <pc:docMkLst>
        <pc:docMk/>
      </pc:docMkLst>
      <pc:sldChg chg="modSp">
        <pc:chgData name="Justine Doll" userId="S::justine.doll@ucalgary.ca::478ffb2d-f67c-48e6-aca3-ff07fdfe9796" providerId="AD" clId="Web-{9E2AB9BE-A329-A93D-CFE7-2790A6359E33}" dt="2024-04-16T16:42:00.887" v="1" actId="1076"/>
        <pc:sldMkLst>
          <pc:docMk/>
          <pc:sldMk cId="0" sldId="256"/>
        </pc:sldMkLst>
        <pc:picChg chg="mod">
          <ac:chgData name="Justine Doll" userId="S::justine.doll@ucalgary.ca::478ffb2d-f67c-48e6-aca3-ff07fdfe9796" providerId="AD" clId="Web-{9E2AB9BE-A329-A93D-CFE7-2790A6359E33}" dt="2024-04-16T16:42:00.887" v="1" actId="1076"/>
          <ac:picMkLst>
            <pc:docMk/>
            <pc:sldMk cId="0" sldId="256"/>
            <ac:picMk id="2" creationId="{767DB019-AE3F-C3A9-1CEF-64B80C3A8DF0}"/>
          </ac:picMkLst>
        </pc:picChg>
      </pc:sldChg>
    </pc:docChg>
  </pc:docChgLst>
  <pc:docChgLst>
    <pc:chgData name="Justine Doll" userId="478ffb2d-f67c-48e6-aca3-ff07fdfe9796" providerId="ADAL" clId="{D556CCB9-F96B-394C-A48A-960266B46F60}"/>
    <pc:docChg chg="modSld">
      <pc:chgData name="Justine Doll" userId="478ffb2d-f67c-48e6-aca3-ff07fdfe9796" providerId="ADAL" clId="{D556CCB9-F96B-394C-A48A-960266B46F60}" dt="2024-04-25T21:48:12.503" v="5" actId="14100"/>
      <pc:docMkLst>
        <pc:docMk/>
      </pc:docMkLst>
      <pc:sldChg chg="modSp mod">
        <pc:chgData name="Justine Doll" userId="478ffb2d-f67c-48e6-aca3-ff07fdfe9796" providerId="ADAL" clId="{D556CCB9-F96B-394C-A48A-960266B46F60}" dt="2024-04-25T21:48:12.503" v="5" actId="14100"/>
        <pc:sldMkLst>
          <pc:docMk/>
          <pc:sldMk cId="0" sldId="256"/>
        </pc:sldMkLst>
        <pc:spChg chg="mod">
          <ac:chgData name="Justine Doll" userId="478ffb2d-f67c-48e6-aca3-ff07fdfe9796" providerId="ADAL" clId="{D556CCB9-F96B-394C-A48A-960266B46F60}" dt="2024-04-25T21:48:12.503" v="5" actId="14100"/>
          <ac:spMkLst>
            <pc:docMk/>
            <pc:sldMk cId="0" sldId="256"/>
            <ac:spMk id="79" creationId="{00000000-0000-0000-0000-000000000000}"/>
          </ac:spMkLst>
        </pc:spChg>
      </pc:sldChg>
    </pc:docChg>
  </pc:docChgLst>
  <pc:docChgLst>
    <pc:chgData name="Justine Doll" userId="S::justine.doll@ucalgary.ca::478ffb2d-f67c-48e6-aca3-ff07fdfe9796" providerId="AD" clId="Web-{BF506BE6-A1E0-F2D4-5206-8FDCE1B5A7D8}"/>
    <pc:docChg chg="modSld">
      <pc:chgData name="Justine Doll" userId="S::justine.doll@ucalgary.ca::478ffb2d-f67c-48e6-aca3-ff07fdfe9796" providerId="AD" clId="Web-{BF506BE6-A1E0-F2D4-5206-8FDCE1B5A7D8}" dt="2024-04-16T16:31:08.225" v="14" actId="1076"/>
      <pc:docMkLst>
        <pc:docMk/>
      </pc:docMkLst>
      <pc:sldChg chg="addSp modSp">
        <pc:chgData name="Justine Doll" userId="S::justine.doll@ucalgary.ca::478ffb2d-f67c-48e6-aca3-ff07fdfe9796" providerId="AD" clId="Web-{BF506BE6-A1E0-F2D4-5206-8FDCE1B5A7D8}" dt="2024-04-16T16:31:08.225" v="14" actId="1076"/>
        <pc:sldMkLst>
          <pc:docMk/>
          <pc:sldMk cId="0" sldId="256"/>
        </pc:sldMkLst>
        <pc:picChg chg="add mod">
          <ac:chgData name="Justine Doll" userId="S::justine.doll@ucalgary.ca::478ffb2d-f67c-48e6-aca3-ff07fdfe9796" providerId="AD" clId="Web-{BF506BE6-A1E0-F2D4-5206-8FDCE1B5A7D8}" dt="2024-04-16T16:31:08.225" v="14" actId="1076"/>
          <ac:picMkLst>
            <pc:docMk/>
            <pc:sldMk cId="0" sldId="256"/>
            <ac:picMk id="2" creationId="{767DB019-AE3F-C3A9-1CEF-64B80C3A8DF0}"/>
          </ac:picMkLst>
        </pc:picChg>
      </pc:sldChg>
      <pc:sldChg chg="addSp delSp">
        <pc:chgData name="Justine Doll" userId="S::justine.doll@ucalgary.ca::478ffb2d-f67c-48e6-aca3-ff07fdfe9796" providerId="AD" clId="Web-{BF506BE6-A1E0-F2D4-5206-8FDCE1B5A7D8}" dt="2024-04-16T16:30:46.241" v="12"/>
        <pc:sldMkLst>
          <pc:docMk/>
          <pc:sldMk cId="0" sldId="257"/>
        </pc:sldMkLst>
        <pc:picChg chg="add del">
          <ac:chgData name="Justine Doll" userId="S::justine.doll@ucalgary.ca::478ffb2d-f67c-48e6-aca3-ff07fdfe9796" providerId="AD" clId="Web-{BF506BE6-A1E0-F2D4-5206-8FDCE1B5A7D8}" dt="2024-04-16T16:30:28.866" v="8"/>
          <ac:picMkLst>
            <pc:docMk/>
            <pc:sldMk cId="0" sldId="257"/>
            <ac:picMk id="3" creationId="{F11F54B8-B062-A36C-B0BF-D75E5A187F84}"/>
          </ac:picMkLst>
        </pc:picChg>
        <pc:picChg chg="add del">
          <ac:chgData name="Justine Doll" userId="S::justine.doll@ucalgary.ca::478ffb2d-f67c-48e6-aca3-ff07fdfe9796" providerId="AD" clId="Web-{BF506BE6-A1E0-F2D4-5206-8FDCE1B5A7D8}" dt="2024-04-16T16:30:46.241" v="12"/>
          <ac:picMkLst>
            <pc:docMk/>
            <pc:sldMk cId="0" sldId="257"/>
            <ac:picMk id="5" creationId="{61F27DEB-A90E-509A-4B87-9CE5ED6B64D5}"/>
          </ac:picMkLst>
        </pc:picChg>
      </pc:sldChg>
    </pc:docChg>
  </pc:docChgLst>
  <pc:docChgLst>
    <pc:chgData name="Justine Doll" userId="478ffb2d-f67c-48e6-aca3-ff07fdfe9796" providerId="ADAL" clId="{1D0B1C7D-B606-9349-8CD1-AD8A60B85D1F}"/>
    <pc:docChg chg="modSld">
      <pc:chgData name="Justine Doll" userId="478ffb2d-f67c-48e6-aca3-ff07fdfe9796" providerId="ADAL" clId="{1D0B1C7D-B606-9349-8CD1-AD8A60B85D1F}" dt="2024-04-17T20:19:54.867" v="0" actId="1076"/>
      <pc:docMkLst>
        <pc:docMk/>
      </pc:docMkLst>
      <pc:sldChg chg="modSp mod">
        <pc:chgData name="Justine Doll" userId="478ffb2d-f67c-48e6-aca3-ff07fdfe9796" providerId="ADAL" clId="{1D0B1C7D-B606-9349-8CD1-AD8A60B85D1F}" dt="2024-04-17T20:19:54.867" v="0" actId="1076"/>
        <pc:sldMkLst>
          <pc:docMk/>
          <pc:sldMk cId="0" sldId="256"/>
        </pc:sldMkLst>
        <pc:picChg chg="mod">
          <ac:chgData name="Justine Doll" userId="478ffb2d-f67c-48e6-aca3-ff07fdfe9796" providerId="ADAL" clId="{1D0B1C7D-B606-9349-8CD1-AD8A60B85D1F}" dt="2024-04-17T20:19:54.867" v="0" actId="1076"/>
          <ac:picMkLst>
            <pc:docMk/>
            <pc:sldMk cId="0" sldId="256"/>
            <ac:picMk id="2" creationId="{767DB019-AE3F-C3A9-1CEF-64B80C3A8DF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photos/96988386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inaturalist.ca/photos/89474344" TargetMode="External"/><Relationship Id="rId4" Type="http://schemas.openxmlformats.org/officeDocument/2006/relationships/hyperlink" Target="https://www.inaturalist.org/photos/98438225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aturalist.org/photos/87727616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naturalist.org/photos/87161734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photos/20528473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naturalist.ca/photos/59694717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aturalist.org/photos/75922251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aturalist.org/photos/70414839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naturalist.org/photos/64650059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aturalist.org/photos/79946599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inaturalist.org/photos/66744141" TargetMode="External"/><Relationship Id="rId4" Type="http://schemas.openxmlformats.org/officeDocument/2006/relationships/hyperlink" Target="https://inaturalist.ca/photos/90533764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aturalist.org/photos/80140490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aturalist.org/photos/44691180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inaturalist.org/photos/98445868" TargetMode="External"/><Relationship Id="rId4" Type="http://schemas.openxmlformats.org/officeDocument/2006/relationships/hyperlink" Target="https://inaturalist.ca/photos/10950419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aturalist.org/photos/54192990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aturalist.org/photos/43961116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naturalist.ca/photos/50781516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aturalist.org/photos/19765812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naturalist.org/photos/73223452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photos/96643478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naturalist.org/photos/86805254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aturalist.org/photos/39504065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naturalist.org/photos/99674746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aturalist.org/photos/42631572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naturalist.org/photos/92979703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6" name="Google Shape;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i="0" u="none" strike="noStrike" cap="none" dirty="0">
                <a:solidFill>
                  <a:srgbClr val="000000"/>
                </a:solidFill>
              </a:rPr>
              <a:t>CERAMBYCIDAE – </a:t>
            </a:r>
            <a:r>
              <a:rPr lang="en-CA" i="1" u="none" strike="noStrike" cap="none" dirty="0">
                <a:solidFill>
                  <a:srgbClr val="000000"/>
                </a:solidFill>
              </a:rPr>
              <a:t>Monochamus scutellatus </a:t>
            </a:r>
            <a:endParaRPr i="0" u="none" strike="noStrike" cap="none" dirty="0">
              <a:solidFill>
                <a:srgbClr val="000000"/>
              </a:solidFill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i="0" u="none" strike="noStrike" cap="none" dirty="0">
                <a:solidFill>
                  <a:srgbClr val="000000"/>
                </a:solidFill>
              </a:rPr>
              <a:t>“Photo </a:t>
            </a:r>
            <a:r>
              <a:rPr lang="en-CA" dirty="0">
                <a:solidFill>
                  <a:srgbClr val="111111"/>
                </a:solidFill>
                <a:highlight>
                  <a:srgbClr val="FFFFFF"/>
                </a:highlight>
              </a:rPr>
              <a:t>96988386</a:t>
            </a:r>
            <a:r>
              <a:rPr lang="en-CA" i="0" u="none" strike="noStrike" cap="none" dirty="0">
                <a:solidFill>
                  <a:srgbClr val="000000"/>
                </a:solidFill>
              </a:rPr>
              <a:t>” by Desmond MacNeal is licensed under CC BY-NC </a:t>
            </a:r>
            <a:r>
              <a:rPr lang="en-CA" u="sng" dirty="0">
                <a:solidFill>
                  <a:schemeClr val="hlink"/>
                </a:solidFill>
                <a:hlinkClick r:id="rId3"/>
              </a:rPr>
              <a:t>https://inaturalist.ca/photos/96988386</a:t>
            </a:r>
            <a:endParaRPr u="none" dirty="0">
              <a:solidFill>
                <a:srgbClr val="000000"/>
              </a:solidFill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023-Coleoptera-Cerambycidae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i="0" u="none" strike="noStrike" cap="none" dirty="0">
                <a:solidFill>
                  <a:srgbClr val="000000"/>
                </a:solidFill>
              </a:rPr>
              <a:t>CERAMBYCIDAE – </a:t>
            </a:r>
            <a:r>
              <a:rPr lang="en-CA" i="1" u="none" strike="noStrike" cap="none" dirty="0">
                <a:solidFill>
                  <a:srgbClr val="000000"/>
                </a:solidFill>
              </a:rPr>
              <a:t>Lepturobosca chrysocoma</a:t>
            </a:r>
            <a:r>
              <a:rPr lang="en-CA" i="1" u="sng" strike="noStrike" cap="none" dirty="0">
                <a:solidFill>
                  <a:srgbClr val="000000"/>
                </a:solidFill>
              </a:rPr>
              <a:t> </a:t>
            </a:r>
            <a:endParaRPr i="0" u="none" strike="noStrike" cap="none" dirty="0">
              <a:solidFill>
                <a:srgbClr val="000000"/>
              </a:solidFill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i="0" u="none" strike="noStrike" cap="none" dirty="0">
                <a:solidFill>
                  <a:srgbClr val="000000"/>
                </a:solidFill>
              </a:rPr>
              <a:t>“Photo 98438225” by Jason Headley is licensed under CC BY-NC </a:t>
            </a:r>
            <a:r>
              <a:rPr lang="en-CA" i="0" u="sng" strike="noStrike" cap="none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https://www.inaturalist.org/photos/98438225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006-Coleoptera-Cerambycidae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en-CA"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close up of eye/antenna </a:t>
            </a: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https://inaturalist.ca/photos/89474344</a:t>
            </a:r>
            <a:endParaRPr lang="en-CA"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“Photo 89474344” by darthoma is licensed</a:t>
            </a:r>
            <a:r>
              <a:rPr lang="en-CA" baseline="0" dirty="0"/>
              <a:t> under CC BY-NC 4.0</a:t>
            </a:r>
            <a:endParaRPr lang="en-CA"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029-Coleoptera-Cerambycidae</a:t>
            </a:r>
          </a:p>
        </p:txBody>
      </p:sp>
      <p:sp>
        <p:nvSpPr>
          <p:cNvPr id="187" name="Google Shape;1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CHRYSOMELIDAE – </a:t>
            </a:r>
            <a:r>
              <a:rPr lang="en-CA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Lilioceris lilii</a:t>
            </a: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“Photo 87727616” by nightcrow is licensed under CC BY-NC 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https://www.inaturalist.org/photos/87727616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007-Coleoptera-Chrysomelidae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CHRYSOMELIDAE – </a:t>
            </a:r>
            <a:r>
              <a:rPr lang="en-CA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Chrysochus auratus</a:t>
            </a: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“Photo 87161734” by Yvon Lessard is licensed under CC BY-NC 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https://www.inaturalist.org/photos/87161734</a:t>
            </a: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008-Coleoptera-Chrysomelidae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en-CA"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i="1" dirty="0"/>
              <a:t>Calligrapha verrucosa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dirty="0"/>
              <a:t>“Photo 20778368” by rbeunen is licensed under CC BY-NC-SA 4.0 https://inaturalist.ca/photos/20778368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dirty="0"/>
              <a:t>034-Coleoptera-Chrysomelidae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en-CA" dirty="0"/>
          </a:p>
        </p:txBody>
      </p:sp>
      <p:sp>
        <p:nvSpPr>
          <p:cNvPr id="200" name="Google Shape;20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Calvia quatuordecimguttata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Coccinellidae </a:t>
            </a:r>
            <a:r>
              <a:rPr lang="mr-I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049; “Photo</a:t>
            </a:r>
            <a:r>
              <a:rPr lang="en-CA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2974505” by James Bailey is licensed under CC BY-NC 4.0. </a:t>
            </a: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https://inaturalist.ca/photos/2974505</a:t>
            </a:r>
            <a:endParaRPr lang="en-CA" sz="1100" b="0" i="0" u="none" strike="noStrike" cap="none" baseline="0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Coccinellidae </a:t>
            </a:r>
            <a:r>
              <a:rPr lang="mr-IN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CA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050; “Photo 2974512” by James Bailey is licensed under CC BY-NC 4.0. </a:t>
            </a: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https://inaturalist.ca/photos/2974512</a:t>
            </a:r>
          </a:p>
          <a:p>
            <a:pPr marL="158750" indent="0">
              <a:buFontTx/>
              <a:buNone/>
            </a:pP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Adalia bipunctata </a:t>
            </a: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https://inaturalist.ca/photos/20528473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026-Coleoptera-Coccinellidae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Adalia</a:t>
            </a:r>
            <a:r>
              <a:rPr lang="en-CA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bipunctata variation: </a:t>
            </a: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https://bugguide.net/node/view/78798#id</a:t>
            </a:r>
          </a:p>
          <a:p>
            <a:pPr marL="158750" indent="0">
              <a:buFontTx/>
              <a:buNone/>
            </a:pP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Adalia bipunctata</a:t>
            </a:r>
            <a:r>
              <a:rPr lang="en-CA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(many spots): </a:t>
            </a: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“Photo 59694717” by rsealy is licensed under CC BY-NC 4.0</a:t>
            </a:r>
            <a:r>
              <a:rPr lang="en-CA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https://inaturalist.ca/photos/59694717</a:t>
            </a:r>
            <a:endParaRPr lang="en-CA" sz="1100" b="0" i="0" u="sng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059-Coleoptera-Coccinellidae</a:t>
            </a:r>
          </a:p>
        </p:txBody>
      </p:sp>
      <p:sp>
        <p:nvSpPr>
          <p:cNvPr id="214" name="Google Shape;2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CURCULIONIDAE - </a:t>
            </a:r>
            <a:r>
              <a:rPr lang="en-CA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Polydrusus impressifrons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“Photo 75922251” by Karen Yukich is licensed under CC BY-NC 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https://www.inaturalist.org/photos/75922251</a:t>
            </a: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CA" dirty="0"/>
              <a:t>009-Coleoptera-Curculionidae</a:t>
            </a:r>
            <a:endParaRPr dirty="0"/>
          </a:p>
        </p:txBody>
      </p:sp>
      <p:sp>
        <p:nvSpPr>
          <p:cNvPr id="224" name="Google Shape;22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DERMESTIDAE – </a:t>
            </a:r>
            <a:r>
              <a:rPr lang="en-CA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Dermestes lardarius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“Photo 70414839” by Shane Mercer is licensed under CC BY-NC 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https://www.inaturalist.org/photos/70414839</a:t>
            </a: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010-Coleoptera-Dermestidae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REPLACED: DERMESTIDAE – </a:t>
            </a:r>
            <a:r>
              <a:rPr lang="en-CA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Anthrenus verbasci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“Photo 64650059” by Karen Yukich is licensed under CC BY-NC 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https://www.inaturalist.org/photos/64650059</a:t>
            </a: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011-Coleoptera-Dermestidae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en-CA"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i="1" dirty="0"/>
              <a:t>Anthrenus verbasci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dirty="0"/>
              <a:t>“Photo67958315” by Pat Deacon is licensed</a:t>
            </a:r>
            <a:r>
              <a:rPr lang="en-CA" baseline="0" dirty="0"/>
              <a:t> under CC By-NC 4.0 </a:t>
            </a:r>
            <a:r>
              <a:rPr lang="en-CA" dirty="0"/>
              <a:t>https://inaturalist.ca/photos/67958315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035-Coleoptera-Dermestidae</a:t>
            </a:r>
          </a:p>
        </p:txBody>
      </p:sp>
      <p:sp>
        <p:nvSpPr>
          <p:cNvPr id="236" name="Google Shape;2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ELATERIDAE – </a:t>
            </a:r>
            <a:r>
              <a:rPr lang="en-CA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Nitidolimonius resplendens</a:t>
            </a: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“Photo 79946599” by aicarte is licensed under CC BY-NC 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https://www.inaturalist.org/photos/79946599</a:t>
            </a: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012-Coleoptera-Elateridae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en-CA"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1" u="none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Nitidolimonius resplendens</a:t>
            </a: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ventral side</a:t>
            </a:r>
            <a:endParaRPr lang="en-CA" sz="1100" b="0" i="1" u="none" strike="noStrike" cap="none" dirty="0">
              <a:solidFill>
                <a:srgbClr val="000000"/>
              </a:solidFill>
              <a:effectLst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i="0" dirty="0">
                <a:latin typeface="Calibri" panose="020F0502020204030204" pitchFamily="34" charset="0"/>
                <a:cs typeface="Calibri" panose="020F0502020204030204" pitchFamily="34" charset="0"/>
              </a:rPr>
              <a:t>“Photo 90533764” by Chloe and Trevor is licensed</a:t>
            </a:r>
            <a:r>
              <a:rPr lang="en-CA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 under CC BY-NC 4.0 </a:t>
            </a: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https://inaturalist.ca/photos/90533764</a:t>
            </a:r>
            <a:endParaRPr lang="en-CA" sz="1100" b="0" i="0" u="sng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036-Coleoptera-Elateridae</a:t>
            </a:r>
            <a:endParaRPr lang="en-CA"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en-CA"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ELATERIDAE </a:t>
            </a:r>
            <a:r>
              <a:rPr lang="en-CA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Ampedus apicatus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“Photo 66744141” by Owen Strickland  is licensed under CC BY-NC 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https://www.inaturalist.org/photos/66744141</a:t>
            </a: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013-Coleoptera-Elateridae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en-CA" dirty="0"/>
          </a:p>
        </p:txBody>
      </p:sp>
      <p:sp>
        <p:nvSpPr>
          <p:cNvPr id="250" name="Google Shape;2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i="0" dirty="0">
                <a:latin typeface="Calibri" panose="020F0502020204030204" pitchFamily="34" charset="0"/>
                <a:cs typeface="Calibri" panose="020F0502020204030204" pitchFamily="34" charset="0"/>
              </a:rPr>
              <a:t>tarsal claws </a:t>
            </a:r>
            <a:r>
              <a:rPr lang="en-CA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Lytta cyanipennis</a:t>
            </a:r>
            <a:endParaRPr lang="en-CA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“Photo 5477449” by Steven Valley is licensed under CC BY-NC 3.0 </a:t>
            </a:r>
            <a:r>
              <a:rPr lang="en-CA" i="0" dirty="0">
                <a:latin typeface="Calibri" panose="020F0502020204030204" pitchFamily="34" charset="0"/>
                <a:cs typeface="Calibri" panose="020F0502020204030204" pitchFamily="34" charset="0"/>
              </a:rPr>
              <a:t>https://www.invasive.org/browse/detail.cfm?imgnum=5477449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i="0" dirty="0">
                <a:latin typeface="Calibri" panose="020F0502020204030204" pitchFamily="34" charset="0"/>
                <a:cs typeface="Calibri" panose="020F0502020204030204" pitchFamily="34" charset="0"/>
              </a:rPr>
              <a:t>038-Coleoptera-Meloidae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CA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Epicauta pennsylvanica</a:t>
            </a:r>
            <a:endParaRPr lang="en-CA" sz="1100" b="0" i="1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dirty="0"/>
              <a:t>“Photo 54289575” by Guy Lemelin is licensed</a:t>
            </a:r>
            <a:r>
              <a:rPr lang="en-CA" baseline="0" dirty="0"/>
              <a:t> under CC BY-NC 4.0  </a:t>
            </a:r>
            <a:r>
              <a:rPr lang="en-CA" dirty="0"/>
              <a:t>https://inaturalist.ca/photos/54289575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037-Coleoptera-Meloidae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MELOIDAE – </a:t>
            </a:r>
            <a:r>
              <a:rPr lang="en-CA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Lytta nuttalli 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“Photo 80140490” by Karl Kroeker is licensed under CC BY-NC 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https://www.inaturalist.org/photos/80140490</a:t>
            </a: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015-Coleoptera-Meloidae</a:t>
            </a:r>
            <a:endParaRPr dirty="0"/>
          </a:p>
        </p:txBody>
      </p:sp>
      <p:sp>
        <p:nvSpPr>
          <p:cNvPr id="264" name="Google Shape;26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SCARABAEIDAE – </a:t>
            </a:r>
            <a:r>
              <a:rPr lang="en-CA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Trichiotinus assimilis</a:t>
            </a: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“Photo 44691180” by Owen Strickland is licensed under CC BY-NC 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https://www.inaturalist.org/photos/44691180</a:t>
            </a: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016-Coleoptera-Scarabaeidae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en-CA"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Aphodius distinctus</a:t>
            </a:r>
            <a:endParaRPr lang="en-CA" i="1"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“Photo</a:t>
            </a:r>
            <a:r>
              <a:rPr lang="en-CA" baseline="0" dirty="0"/>
              <a:t> 10950419” by James Bailey is licensed under CC BY-NC 4.0 </a:t>
            </a: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https://inaturalist.ca/photos/10950419</a:t>
            </a:r>
            <a:endParaRPr lang="en-CA" sz="1100" b="0" i="0" u="sng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039-Coleoptera-Scarabaeidae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SCARABAEIDAE – </a:t>
            </a:r>
            <a:r>
              <a:rPr lang="en-CA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Polyphylla decemlineata </a:t>
            </a: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“Photo 98445868” by Kate McKeown is licensed under CC BY-NC 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https://www.inaturalist.org/photos/98445868</a:t>
            </a: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017-Coleoptera-Scarabaeidae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en-CA" dirty="0"/>
          </a:p>
        </p:txBody>
      </p:sp>
      <p:sp>
        <p:nvSpPr>
          <p:cNvPr id="278" name="Google Shape;27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Necrodes surinamensis</a:t>
            </a: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antennae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“Photo 6943066” by Stuart</a:t>
            </a:r>
            <a:r>
              <a:rPr lang="en-CA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Tingley is licensed under CC BY-NC 4.0 </a:t>
            </a: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https://inaturalist.ca/photos/6943066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041-Coleoptera-Silphidae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Nicrophorus pustulatus</a:t>
            </a:r>
            <a:endParaRPr lang="en-CA"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“Photo 4299630” by Eric Knopf is licensed under CC BY-NC 4.0 https://inaturalist.ca/photos/4299630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040-Coleoptera-Silphidae</a:t>
            </a:r>
            <a:endParaRPr lang="en-CA"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SILPHIDAE – </a:t>
            </a:r>
            <a:r>
              <a:rPr lang="en-CA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Necrodes surinamensis 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“Photo 54192990” by nolieschneider is licensed under CC BY-NC 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https://www.inaturalist.org/photos/54192990</a:t>
            </a: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019-Coleoptera-Silphidae</a:t>
            </a:r>
            <a:endParaRPr dirty="0"/>
          </a:p>
        </p:txBody>
      </p:sp>
      <p:sp>
        <p:nvSpPr>
          <p:cNvPr id="292" name="Google Shape;2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Anotylus insecatus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“Photo</a:t>
            </a:r>
            <a:r>
              <a:rPr lang="en-CA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69618713” by Sean McCann is licensed under CC BY-NC 4.0  </a:t>
            </a: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https://inaturalist.ca/photos/69618713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042-Coleoptera-Staphylinidae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en-CA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STAPHYLINIDAE – </a:t>
            </a:r>
            <a:r>
              <a:rPr lang="en-CA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Ontholestes cingulatus 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“Photo 43961116” by Jonathan_mack is licensed under CC BY-NC 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https://www.inaturalist.org/photos/43961116</a:t>
            </a:r>
            <a:r>
              <a:rPr lang="en-CA" dirty="0"/>
              <a:t> 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020-Coleoptera-Staphylinidae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dirty="0"/>
              <a:t>Dermaptera </a:t>
            </a:r>
            <a:r>
              <a:rPr lang="en-CA" u="sng" dirty="0">
                <a:solidFill>
                  <a:schemeClr val="hlink"/>
                </a:solidFill>
                <a:hlinkClick r:id="rId4"/>
              </a:rPr>
              <a:t>https://inaturalist.ca/photos/50781516</a:t>
            </a:r>
            <a:endParaRPr lang="en-CA"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001-Dermaptera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</p:txBody>
      </p:sp>
      <p:sp>
        <p:nvSpPr>
          <p:cNvPr id="306" name="Google Shape;30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4" name="Google Shape;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Upis ceramboides</a:t>
            </a: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close up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“Photo 91498830” by </a:t>
            </a: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Séraphin Poudrier is licensed under CC By-NC</a:t>
            </a:r>
            <a:r>
              <a:rPr lang="en-CA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4.0 </a:t>
            </a:r>
            <a:r>
              <a:rPr lang="en-CA" dirty="0"/>
              <a:t>https://inaturalist.ca/photos/91498830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043-Coleoptera-Tenebrionidae</a:t>
            </a:r>
            <a:endParaRPr lang="en-CA"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en-CA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TENEBRIONIDAE – </a:t>
            </a:r>
            <a:r>
              <a:rPr lang="en-CA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Upis ceramboides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“Photo 19765812” by coelacanthlee is licensed under CC BY-NC 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https://www.inaturalist.org/photos/19765812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021-Coleoptera-Tenebrionidae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en-CA"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TENEBRIONIDAE – </a:t>
            </a:r>
            <a:r>
              <a:rPr lang="en-CA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Bolitherus cornutus</a:t>
            </a: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“Photo 73223452” by Riley Walsh is licensed under CC BY-NC 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https://www.inaturalist.org/photos/73223452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022-Coleoptera-Tenebrionidae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en-CA"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i="1" dirty="0"/>
              <a:t>Eleodes hispilabris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dirty="0"/>
              <a:t>“Photo 54080300” by Tyson Ehlers is licensed under CC BY-NC 4.0  https://inaturalist.ca/photos/54080300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044-Coleoptera-Tenebrionidae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</p:txBody>
      </p:sp>
      <p:sp>
        <p:nvSpPr>
          <p:cNvPr id="320" name="Google Shape;32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2" name="Google Shape;12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34" name="Google Shape;3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6" name="Google Shape;9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Carabidae</a:t>
            </a:r>
            <a:r>
              <a:rPr lang="en-CA" baseline="0" dirty="0"/>
              <a:t> </a:t>
            </a:r>
            <a:r>
              <a:rPr lang="mr-IN" baseline="0" dirty="0"/>
              <a:t>–</a:t>
            </a:r>
            <a:r>
              <a:rPr lang="en-CA" baseline="0" dirty="0"/>
              <a:t> 045; ”Photo 96643478” by egillis is licensed under CC BY-NC 4.0. </a:t>
            </a: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https://inaturalist.ca/photos/96643478</a:t>
            </a:r>
            <a:endParaRPr lang="en-CA" sz="1100" b="0" i="0" u="sng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Buprestidae </a:t>
            </a:r>
            <a:r>
              <a:rPr lang="mr-I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046; “Photo 10949673” by James Bailey is licensed under CC BY-NC</a:t>
            </a:r>
            <a:r>
              <a:rPr lang="en-CA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4.0  </a:t>
            </a: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https://inaturalist.ca/photos/10949673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Cerambycidae </a:t>
            </a:r>
            <a:r>
              <a:rPr lang="mr-I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047;</a:t>
            </a:r>
            <a:r>
              <a:rPr lang="en-CA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“Photo 47959304” by pk-etrs is licensed under CC BY-NC 4.0 </a:t>
            </a: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https://inaturalist.ca/photos/47959304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Chrysomelidae </a:t>
            </a:r>
            <a:r>
              <a:rPr lang="mr-I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048; “Photo 5266786” by James Bailey is licensed under CC BY-NC 4.0  https://inaturalist.ca/photos/5266786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CA" baseline="0" dirty="0"/>
              <a:t>   Coccinellidae </a:t>
            </a:r>
            <a:r>
              <a:rPr lang="mr-IN" baseline="0" dirty="0"/>
              <a:t>–</a:t>
            </a:r>
            <a:r>
              <a:rPr lang="en-CA" baseline="0" dirty="0"/>
              <a:t> 025; </a:t>
            </a: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“Photo 86805254” by frankthewood is licensed under CC BY-NC </a:t>
            </a: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 tooltip="https://www.inaturalist.org/photos/86805254"/>
              </a:rPr>
              <a:t>https://www.inaturalist.org/photos/86805254</a:t>
            </a: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Curculionidae </a:t>
            </a:r>
            <a:r>
              <a:rPr lang="mr-I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051; “Photo 23910186” by Sierra is licensed</a:t>
            </a:r>
            <a:r>
              <a:rPr lang="en-CA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under CC BY 4.0  </a:t>
            </a: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https://inaturalist.ca/photos/23910186</a:t>
            </a:r>
          </a:p>
        </p:txBody>
      </p:sp>
      <p:sp>
        <p:nvSpPr>
          <p:cNvPr id="107" name="Google Shape;10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Dermestidae</a:t>
            </a:r>
            <a:r>
              <a:rPr lang="en-CA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r-IN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CA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052; “Photo 56118606” by Bob Noble is licensed under CC BY-NC 4.0.  </a:t>
            </a: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https://inaturalist.ca/photos/56118606</a:t>
            </a:r>
          </a:p>
          <a:p>
            <a:pPr marL="158750" indent="0">
              <a:buFontTx/>
              <a:buNone/>
            </a:pPr>
            <a:r>
              <a:rPr lang="en-US" dirty="0"/>
              <a:t>Elateridae </a:t>
            </a:r>
            <a:r>
              <a:rPr lang="mr-IN" dirty="0"/>
              <a:t>–</a:t>
            </a:r>
            <a:r>
              <a:rPr lang="en-US" dirty="0"/>
              <a:t> 053; “Photo 2203693” by Chris Moody is licensed under</a:t>
            </a:r>
            <a:r>
              <a:rPr lang="en-US" baseline="0" dirty="0"/>
              <a:t> CC BY-NC 4.0. </a:t>
            </a:r>
            <a:r>
              <a:rPr lang="en-US" dirty="0"/>
              <a:t>https://inaturalist.ca/photos/2203693</a:t>
            </a:r>
          </a:p>
          <a:p>
            <a:pPr marL="158750" indent="0">
              <a:buFontTx/>
              <a:buNone/>
            </a:pPr>
            <a:r>
              <a:rPr lang="en-US" dirty="0"/>
              <a:t>Meloidae </a:t>
            </a:r>
            <a:r>
              <a:rPr lang="mr-IN" dirty="0"/>
              <a:t>–</a:t>
            </a:r>
            <a:r>
              <a:rPr lang="en-US" dirty="0"/>
              <a:t> 054; “Photo 76257243” by Kait Machacek is licensed under CC BY-NC 4.0</a:t>
            </a:r>
            <a:r>
              <a:rPr lang="en-US" baseline="0" dirty="0"/>
              <a:t>. </a:t>
            </a:r>
            <a:r>
              <a:rPr lang="en-US" dirty="0"/>
              <a:t>https://inaturalist.ca/photos/76257243</a:t>
            </a:r>
          </a:p>
          <a:p>
            <a:pPr marL="158750" indent="0">
              <a:buFontTx/>
              <a:buNone/>
            </a:pPr>
            <a:r>
              <a:rPr lang="en-US" dirty="0"/>
              <a:t>Scarabaeidae </a:t>
            </a:r>
            <a:r>
              <a:rPr lang="mr-IN" dirty="0"/>
              <a:t>–</a:t>
            </a:r>
            <a:r>
              <a:rPr lang="en-US" dirty="0"/>
              <a:t> 055; “Photo 10948811” by James Bailey is licensed under CC BY-NC 4.0  https://inaturalist.ca/photos/10948811</a:t>
            </a:r>
          </a:p>
          <a:p>
            <a:pPr marL="158750" indent="0">
              <a:buFontTx/>
              <a:buNone/>
            </a:pPr>
            <a:r>
              <a:rPr lang="en-US" dirty="0"/>
              <a:t>Silphidae </a:t>
            </a:r>
            <a:r>
              <a:rPr lang="mr-IN" dirty="0"/>
              <a:t>–</a:t>
            </a:r>
            <a:r>
              <a:rPr lang="en-US" baseline="0" dirty="0"/>
              <a:t> 056; “Photo 52705644” by davidyyc is licensed under CC BY-NC 4.0  https://inaturalist.ca/photos/52705644</a:t>
            </a:r>
            <a:endParaRPr lang="en-US" dirty="0"/>
          </a:p>
          <a:p>
            <a:pPr marL="158750" indent="0">
              <a:buFontTx/>
              <a:buNone/>
            </a:pPr>
            <a:r>
              <a:rPr lang="en-US" dirty="0"/>
              <a:t>Staphylinidae </a:t>
            </a:r>
            <a:r>
              <a:rPr lang="mr-IN" dirty="0"/>
              <a:t>–</a:t>
            </a:r>
            <a:r>
              <a:rPr lang="en-US" baseline="0" dirty="0"/>
              <a:t> 057; “Photo 47045039” by wyldewastelander is licensed under CC BY-NC 4.0  https://inaturalist.ca/photos/47045039</a:t>
            </a:r>
          </a:p>
          <a:p>
            <a:pPr marL="158750" indent="0">
              <a:buFontTx/>
              <a:buNone/>
            </a:pPr>
            <a:r>
              <a:rPr lang="en-US" dirty="0"/>
              <a:t>Tenebrionidae </a:t>
            </a:r>
            <a:r>
              <a:rPr lang="mr-IN" dirty="0"/>
              <a:t>–</a:t>
            </a:r>
            <a:r>
              <a:rPr lang="en-US" baseline="0" dirty="0"/>
              <a:t> 058; “Photo 75294952” by Kristin Johnson is licensed under CC BY-NC 4.0  https://inaturalist.ca/photos/75294952</a:t>
            </a:r>
          </a:p>
          <a:p>
            <a:pPr marL="158750" indent="0">
              <a:buFontTx/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39921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CARABIDAE – </a:t>
            </a:r>
            <a:r>
              <a:rPr lang="en-CA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Carabus nemoralis</a:t>
            </a: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“Photo 39504065” by Bluebur is licensed under CC BY-NC          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https://www.inaturalist.org/photos/39504065</a:t>
            </a: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001-Coleoptera-Carabidae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CARABIDAE – </a:t>
            </a:r>
            <a:r>
              <a:rPr lang="en-CA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Pterostichus melanarius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“Photo 99674746” by Jan Smith is licensed under CC BY            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https://www.inaturalist.org/photos/99674746</a:t>
            </a: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002-Coleoptera-Carabidae</a:t>
            </a:r>
            <a:endParaRPr dirty="0"/>
          </a:p>
        </p:txBody>
      </p:sp>
      <p:sp>
        <p:nvSpPr>
          <p:cNvPr id="151" name="Google Shape;1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65" name="Google Shape;1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Buprestis lyrata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dirty="0"/>
              <a:t>“Photo 86257771” by Douglas J. Graham is licensed</a:t>
            </a:r>
            <a:r>
              <a:rPr lang="en-CA" baseline="0" dirty="0"/>
              <a:t> under CC BY-NC 4.0 </a:t>
            </a:r>
            <a:r>
              <a:rPr lang="en-CA" dirty="0"/>
              <a:t>https://inaturalist.ca/photos/86257771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033-Coleoptera-Buprestidae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en-CA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BUPRESTIDAE – </a:t>
            </a:r>
            <a:r>
              <a:rPr lang="en-CA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Anthaxia inornata</a:t>
            </a: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“Photo 426315722” by Jason King is licensed under CC BY-NC  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https://www.inaturalist.org/photos/42631572</a:t>
            </a: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003-Coleoptera-Buprestidae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BUPRESTIDAE – </a:t>
            </a:r>
            <a:r>
              <a:rPr lang="en-CA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Buprestis confluenta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“Photo 92979703” by rickhowie is licensed under CC BY-NC </a:t>
            </a:r>
            <a:r>
              <a:rPr lang="en-CA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https://www.inaturalist.org/photos/92979703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CA" dirty="0"/>
              <a:t>004-Coleoptera-Buprestidae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en-CA"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en-CA" dirty="0"/>
          </a:p>
        </p:txBody>
      </p:sp>
      <p:sp>
        <p:nvSpPr>
          <p:cNvPr id="172" name="Google Shape;17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>
            <a:spLocks noGrp="1"/>
          </p:cNvSpPr>
          <p:nvPr>
            <p:ph type="title"/>
          </p:nvPr>
        </p:nvSpPr>
        <p:spPr>
          <a:xfrm rot="5400000">
            <a:off x="7130816" y="1956937"/>
            <a:ext cx="5811838" cy="262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1"/>
          </p:nvPr>
        </p:nvSpPr>
        <p:spPr>
          <a:xfrm rot="5400000">
            <a:off x="1798205" y="-595099"/>
            <a:ext cx="5811838" cy="7732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dt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title"/>
          </p:nvPr>
        </p:nvSpPr>
        <p:spPr>
          <a:xfrm>
            <a:off x="837982" y="365127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dt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23"/>
          <p:cNvSpPr txBox="1">
            <a:spLocks noGrp="1"/>
          </p:cNvSpPr>
          <p:nvPr>
            <p:ph type="ft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3"/>
          <p:cNvSpPr txBox="1">
            <a:spLocks noGrp="1"/>
          </p:cNvSpPr>
          <p:nvPr>
            <p:ph type="sldNum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9"/>
          <p:cNvSpPr txBox="1">
            <a:spLocks noGrp="1"/>
          </p:cNvSpPr>
          <p:nvPr>
            <p:ph type="title"/>
          </p:nvPr>
        </p:nvSpPr>
        <p:spPr>
          <a:xfrm>
            <a:off x="837982" y="365127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dt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19"/>
          <p:cNvSpPr txBox="1">
            <a:spLocks noGrp="1"/>
          </p:cNvSpPr>
          <p:nvPr>
            <p:ph type="ft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19"/>
          <p:cNvSpPr txBox="1">
            <a:spLocks noGrp="1"/>
          </p:cNvSpPr>
          <p:nvPr>
            <p:ph type="sldNum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0"/>
          <p:cNvSpPr txBox="1">
            <a:spLocks noGrp="1"/>
          </p:cNvSpPr>
          <p:nvPr>
            <p:ph type="title"/>
          </p:nvPr>
        </p:nvSpPr>
        <p:spPr>
          <a:xfrm>
            <a:off x="831634" y="1709740"/>
            <a:ext cx="10512862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dt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20"/>
          <p:cNvSpPr txBox="1">
            <a:spLocks noGrp="1"/>
          </p:cNvSpPr>
          <p:nvPr>
            <p:ph type="ft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20"/>
          <p:cNvSpPr txBox="1">
            <a:spLocks noGrp="1"/>
          </p:cNvSpPr>
          <p:nvPr>
            <p:ph type="sldNum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1"/>
          <p:cNvSpPr txBox="1">
            <a:spLocks noGrp="1"/>
          </p:cNvSpPr>
          <p:nvPr>
            <p:ph type="title"/>
          </p:nvPr>
        </p:nvSpPr>
        <p:spPr>
          <a:xfrm>
            <a:off x="837982" y="365127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dt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" name="Google Shape;37;p21"/>
          <p:cNvSpPr txBox="1">
            <a:spLocks noGrp="1"/>
          </p:cNvSpPr>
          <p:nvPr>
            <p:ph type="ft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21"/>
          <p:cNvSpPr txBox="1">
            <a:spLocks noGrp="1"/>
          </p:cNvSpPr>
          <p:nvPr>
            <p:ph type="sldNum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2"/>
          <p:cNvSpPr txBox="1">
            <a:spLocks noGrp="1"/>
          </p:cNvSpPr>
          <p:nvPr>
            <p:ph type="title"/>
          </p:nvPr>
        </p:nvSpPr>
        <p:spPr>
          <a:xfrm>
            <a:off x="839569" y="365127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2"/>
          </p:nvPr>
        </p:nvSpPr>
        <p:spPr>
          <a:xfrm>
            <a:off x="839571" y="2505075"/>
            <a:ext cx="5156443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dt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" name="Google Shape;46;p22"/>
          <p:cNvSpPr txBox="1">
            <a:spLocks noGrp="1"/>
          </p:cNvSpPr>
          <p:nvPr>
            <p:ph type="ft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22"/>
          <p:cNvSpPr txBox="1">
            <a:spLocks noGrp="1"/>
          </p:cNvSpPr>
          <p:nvPr>
            <p:ph type="sldNum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body" idx="1"/>
          </p:nvPr>
        </p:nvSpPr>
        <p:spPr>
          <a:xfrm>
            <a:off x="5181838" y="987427"/>
            <a:ext cx="617059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body" idx="2"/>
          </p:nvPr>
        </p:nvSpPr>
        <p:spPr>
          <a:xfrm>
            <a:off x="839569" y="2057400"/>
            <a:ext cx="393121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dt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24"/>
          <p:cNvSpPr txBox="1">
            <a:spLocks noGrp="1"/>
          </p:cNvSpPr>
          <p:nvPr>
            <p:ph type="ft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24"/>
          <p:cNvSpPr txBox="1">
            <a:spLocks noGrp="1"/>
          </p:cNvSpPr>
          <p:nvPr>
            <p:ph type="sldNum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5"/>
          <p:cNvSpPr txBox="1"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>
            <a:spLocks noGrp="1"/>
          </p:cNvSpPr>
          <p:nvPr>
            <p:ph type="pic" idx="2"/>
          </p:nvPr>
        </p:nvSpPr>
        <p:spPr>
          <a:xfrm>
            <a:off x="5181838" y="987427"/>
            <a:ext cx="617059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" name="Google Shape;58;p25"/>
          <p:cNvSpPr txBox="1">
            <a:spLocks noGrp="1"/>
          </p:cNvSpPr>
          <p:nvPr>
            <p:ph type="body" idx="1"/>
          </p:nvPr>
        </p:nvSpPr>
        <p:spPr>
          <a:xfrm>
            <a:off x="839569" y="2057400"/>
            <a:ext cx="393121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dt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25"/>
          <p:cNvSpPr txBox="1">
            <a:spLocks noGrp="1"/>
          </p:cNvSpPr>
          <p:nvPr>
            <p:ph type="ft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" name="Google Shape;61;p25"/>
          <p:cNvSpPr txBox="1">
            <a:spLocks noGrp="1"/>
          </p:cNvSpPr>
          <p:nvPr>
            <p:ph type="sldNum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6"/>
          <p:cNvSpPr txBox="1">
            <a:spLocks noGrp="1"/>
          </p:cNvSpPr>
          <p:nvPr>
            <p:ph type="title"/>
          </p:nvPr>
        </p:nvSpPr>
        <p:spPr>
          <a:xfrm>
            <a:off x="837982" y="365127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 rot="5400000">
            <a:off x="3918744" y="-1255137"/>
            <a:ext cx="4351338" cy="10512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dt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26"/>
          <p:cNvSpPr txBox="1">
            <a:spLocks noGrp="1"/>
          </p:cNvSpPr>
          <p:nvPr>
            <p:ph type="ft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26"/>
          <p:cNvSpPr txBox="1">
            <a:spLocks noGrp="1"/>
          </p:cNvSpPr>
          <p:nvPr>
            <p:ph type="sldNum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837982" y="365127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2.xml"/><Relationship Id="rId7" Type="http://schemas.openxmlformats.org/officeDocument/2006/relationships/slide" Target="slide8.xm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image" Target="../media/image1.png"/><Relationship Id="rId5" Type="http://schemas.openxmlformats.org/officeDocument/2006/relationships/slide" Target="slide6.xml"/><Relationship Id="rId10" Type="http://schemas.openxmlformats.org/officeDocument/2006/relationships/slide" Target="slide22.xml"/><Relationship Id="rId4" Type="http://schemas.openxmlformats.org/officeDocument/2006/relationships/slide" Target="slide4.xml"/><Relationship Id="rId9" Type="http://schemas.openxmlformats.org/officeDocument/2006/relationships/slide" Target="slide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aturalist.org/people/desmond_macneal" TargetMode="External"/><Relationship Id="rId13" Type="http://schemas.openxmlformats.org/officeDocument/2006/relationships/slide" Target="slide11.xml"/><Relationship Id="rId3" Type="http://schemas.openxmlformats.org/officeDocument/2006/relationships/image" Target="../media/image24.png"/><Relationship Id="rId7" Type="http://schemas.openxmlformats.org/officeDocument/2006/relationships/hyperlink" Target="https://inaturalist.ca/photos/96988386" TargetMode="External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/4.0/" TargetMode="External"/><Relationship Id="rId11" Type="http://schemas.openxmlformats.org/officeDocument/2006/relationships/hyperlink" Target="https://inaturalist.ca/people/darthoma" TargetMode="External"/><Relationship Id="rId5" Type="http://schemas.openxmlformats.org/officeDocument/2006/relationships/hyperlink" Target="https://www.inaturalist.org/people/jasonheadley" TargetMode="External"/><Relationship Id="rId10" Type="http://schemas.openxmlformats.org/officeDocument/2006/relationships/hyperlink" Target="https://inaturalist.ca/photos/89474344" TargetMode="External"/><Relationship Id="rId4" Type="http://schemas.openxmlformats.org/officeDocument/2006/relationships/hyperlink" Target="https://www.inaturalist.org/photos/98438225" TargetMode="External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eople/rbeunen" TargetMode="External"/><Relationship Id="rId13" Type="http://schemas.openxmlformats.org/officeDocument/2006/relationships/hyperlink" Target="https://www.inaturalist.org/people/yvonl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inaturalist.ca/photos/20778368" TargetMode="External"/><Relationship Id="rId12" Type="http://schemas.openxmlformats.org/officeDocument/2006/relationships/hyperlink" Target="https://www.inaturalist.org/photos/8716173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/4.0/" TargetMode="External"/><Relationship Id="rId11" Type="http://schemas.openxmlformats.org/officeDocument/2006/relationships/image" Target="../media/image29.png"/><Relationship Id="rId5" Type="http://schemas.openxmlformats.org/officeDocument/2006/relationships/hyperlink" Target="https://www.inaturalist.org/people/nightcrow" TargetMode="External"/><Relationship Id="rId10" Type="http://schemas.openxmlformats.org/officeDocument/2006/relationships/image" Target="../media/image28.jpeg"/><Relationship Id="rId4" Type="http://schemas.openxmlformats.org/officeDocument/2006/relationships/hyperlink" Target="https://www.inaturalist.org/photos/87727616" TargetMode="External"/><Relationship Id="rId9" Type="http://schemas.openxmlformats.org/officeDocument/2006/relationships/hyperlink" Target="https://creativecommons.org/licenses/by-nc-sa/4.0/" TargetMode="External"/><Relationship Id="rId1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4.0/" TargetMode="External"/><Relationship Id="rId13" Type="http://schemas.openxmlformats.org/officeDocument/2006/relationships/image" Target="../media/image33.jpg"/><Relationship Id="rId18" Type="http://schemas.openxmlformats.org/officeDocument/2006/relationships/image" Target="../media/image35.jpg"/><Relationship Id="rId3" Type="http://schemas.openxmlformats.org/officeDocument/2006/relationships/hyperlink" Target="https://bugguide.net/node/view/78798#id" TargetMode="External"/><Relationship Id="rId7" Type="http://schemas.openxmlformats.org/officeDocument/2006/relationships/hyperlink" Target="https://inaturalist.ca/people/rbeunen" TargetMode="External"/><Relationship Id="rId12" Type="http://schemas.openxmlformats.org/officeDocument/2006/relationships/image" Target="../media/image32.jpg"/><Relationship Id="rId17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6" Type="http://schemas.openxmlformats.org/officeDocument/2006/relationships/hyperlink" Target="https://inaturalist.ca/photos/2974512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aturalist.ca/photos/20528473" TargetMode="External"/><Relationship Id="rId11" Type="http://schemas.openxmlformats.org/officeDocument/2006/relationships/hyperlink" Target="https://inaturalist.ca/people/rsealy" TargetMode="External"/><Relationship Id="rId5" Type="http://schemas.openxmlformats.org/officeDocument/2006/relationships/image" Target="../media/image30.jpeg"/><Relationship Id="rId15" Type="http://schemas.openxmlformats.org/officeDocument/2006/relationships/hyperlink" Target="https://inaturalist.ca/people/silversea_starsong" TargetMode="External"/><Relationship Id="rId10" Type="http://schemas.openxmlformats.org/officeDocument/2006/relationships/hyperlink" Target="https://inaturalist.ca/photos/59694717" TargetMode="External"/><Relationship Id="rId4" Type="http://schemas.openxmlformats.org/officeDocument/2006/relationships/slide" Target="slide11.xml"/><Relationship Id="rId9" Type="http://schemas.openxmlformats.org/officeDocument/2006/relationships/image" Target="../media/image31.jpg"/><Relationship Id="rId14" Type="http://schemas.openxmlformats.org/officeDocument/2006/relationships/hyperlink" Target="https://inaturalist.ca/photos/2974505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hotos/172069558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37.jpeg"/><Relationship Id="rId12" Type="http://schemas.openxmlformats.org/officeDocument/2006/relationships/hyperlink" Target="https://inaturalist.ca/observations?user_id=pawelp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/4.0/" TargetMode="External"/><Relationship Id="rId11" Type="http://schemas.openxmlformats.org/officeDocument/2006/relationships/hyperlink" Target="https://inaturalist.ca/photos/39656912" TargetMode="External"/><Relationship Id="rId5" Type="http://schemas.openxmlformats.org/officeDocument/2006/relationships/hyperlink" Target="https://www.inaturalist.org/people/kyukich" TargetMode="External"/><Relationship Id="rId10" Type="http://schemas.openxmlformats.org/officeDocument/2006/relationships/image" Target="../media/image38.jpeg"/><Relationship Id="rId4" Type="http://schemas.openxmlformats.org/officeDocument/2006/relationships/hyperlink" Target="https://www.inaturalist.org/photos/75922251" TargetMode="External"/><Relationship Id="rId9" Type="http://schemas.openxmlformats.org/officeDocument/2006/relationships/hyperlink" Target="https://inaturalist.ca/people/entomike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aturalist.org/people/kyukich" TargetMode="External"/><Relationship Id="rId13" Type="http://schemas.openxmlformats.org/officeDocument/2006/relationships/hyperlink" Target="https://creativecommons.org/licenses/by-nc-nd/4.0/" TargetMode="External"/><Relationship Id="rId3" Type="http://schemas.openxmlformats.org/officeDocument/2006/relationships/image" Target="../media/image39.png"/><Relationship Id="rId7" Type="http://schemas.openxmlformats.org/officeDocument/2006/relationships/hyperlink" Target="https://www.inaturalist.org/photos/64650059" TargetMode="External"/><Relationship Id="rId12" Type="http://schemas.openxmlformats.org/officeDocument/2006/relationships/hyperlink" Target="https://inaturalist.ca/people/parasitengona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/4.0/" TargetMode="External"/><Relationship Id="rId11" Type="http://schemas.openxmlformats.org/officeDocument/2006/relationships/hyperlink" Target="https://inaturalist.ca/photos/197600717" TargetMode="External"/><Relationship Id="rId5" Type="http://schemas.openxmlformats.org/officeDocument/2006/relationships/hyperlink" Target="https://www.inaturalist.org/people/shanemercer" TargetMode="External"/><Relationship Id="rId10" Type="http://schemas.openxmlformats.org/officeDocument/2006/relationships/image" Target="../media/image41.jpg"/><Relationship Id="rId4" Type="http://schemas.openxmlformats.org/officeDocument/2006/relationships/hyperlink" Target="https://www.inaturalist.org/photos/70414839" TargetMode="External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eople/chloejreid" TargetMode="External"/><Relationship Id="rId13" Type="http://schemas.openxmlformats.org/officeDocument/2006/relationships/slide" Target="slide9.xml"/><Relationship Id="rId3" Type="http://schemas.openxmlformats.org/officeDocument/2006/relationships/hyperlink" Target="https://www.inaturalist.org/photos/66744141" TargetMode="External"/><Relationship Id="rId7" Type="http://schemas.openxmlformats.org/officeDocument/2006/relationships/hyperlink" Target="https://inaturalist.ca/photos/90533764" TargetMode="External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hyperlink" Target="https://www.inaturalist.org/people/aicarte" TargetMode="External"/><Relationship Id="rId5" Type="http://schemas.openxmlformats.org/officeDocument/2006/relationships/hyperlink" Target="https://creativecommons.org/licenses/by-nc/4.0/" TargetMode="External"/><Relationship Id="rId10" Type="http://schemas.openxmlformats.org/officeDocument/2006/relationships/hyperlink" Target="https://www.inaturalist.org/photos/79946599" TargetMode="External"/><Relationship Id="rId4" Type="http://schemas.openxmlformats.org/officeDocument/2006/relationships/hyperlink" Target="https://www.inaturalist.org/people/owenstrickland" TargetMode="External"/><Relationship Id="rId9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hotos/54289575" TargetMode="External"/><Relationship Id="rId13" Type="http://schemas.openxmlformats.org/officeDocument/2006/relationships/image" Target="../media/image47.jpg"/><Relationship Id="rId3" Type="http://schemas.openxmlformats.org/officeDocument/2006/relationships/hyperlink" Target="https://www.inaturalist.org/photos/80140490" TargetMode="External"/><Relationship Id="rId7" Type="http://schemas.openxmlformats.org/officeDocument/2006/relationships/image" Target="../media/image46.jpeg"/><Relationship Id="rId12" Type="http://schemas.openxmlformats.org/officeDocument/2006/relationships/hyperlink" Target="https://creativecommons.org/licenses/by-nc/3.0/u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hyperlink" Target="https://www.invasive.org/browse/autimages.cfm?aut=73534" TargetMode="External"/><Relationship Id="rId5" Type="http://schemas.openxmlformats.org/officeDocument/2006/relationships/hyperlink" Target="https://creativecommons.org/licenses/by-nc/4.0/" TargetMode="External"/><Relationship Id="rId10" Type="http://schemas.openxmlformats.org/officeDocument/2006/relationships/hyperlink" Target="https://www.invasive.org/browse/detail.cfm?imgnum=5477449" TargetMode="External"/><Relationship Id="rId4" Type="http://schemas.openxmlformats.org/officeDocument/2006/relationships/hyperlink" Target="https://www.inaturalist.org/people/kkrockytop" TargetMode="External"/><Relationship Id="rId9" Type="http://schemas.openxmlformats.org/officeDocument/2006/relationships/hyperlink" Target="https://inaturalist.ca/people/gemlin" TargetMode="External"/><Relationship Id="rId14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eople/silversea_starsong" TargetMode="External"/><Relationship Id="rId3" Type="http://schemas.openxmlformats.org/officeDocument/2006/relationships/hyperlink" Target="https://www.inaturalist.org/photos/44691180" TargetMode="External"/><Relationship Id="rId7" Type="http://schemas.openxmlformats.org/officeDocument/2006/relationships/hyperlink" Target="https://inaturalist.ca/photos/10950419" TargetMode="External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hyperlink" Target="https://www.inaturalist.org/people/katemckeown" TargetMode="External"/><Relationship Id="rId5" Type="http://schemas.openxmlformats.org/officeDocument/2006/relationships/hyperlink" Target="https://creativecommons.org/licenses/by-nc/4.0/" TargetMode="External"/><Relationship Id="rId10" Type="http://schemas.openxmlformats.org/officeDocument/2006/relationships/hyperlink" Target="https://www.inaturalist.org/photos/98445868" TargetMode="External"/><Relationship Id="rId4" Type="http://schemas.openxmlformats.org/officeDocument/2006/relationships/hyperlink" Target="https://www.inaturalist.org/people/owenstrickland" TargetMode="External"/><Relationship Id="rId9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eople/e-aus-kanada" TargetMode="External"/><Relationship Id="rId3" Type="http://schemas.openxmlformats.org/officeDocument/2006/relationships/hyperlink" Target="https://www.inaturalist.org/photos/54192990" TargetMode="External"/><Relationship Id="rId7" Type="http://schemas.openxmlformats.org/officeDocument/2006/relationships/hyperlink" Target="https://inaturalist.ca/photos/4299630" TargetMode="External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hyperlink" Target="https://inaturalist.ca/people/stubirdnb" TargetMode="External"/><Relationship Id="rId5" Type="http://schemas.openxmlformats.org/officeDocument/2006/relationships/hyperlink" Target="https://creativecommons.org/licenses/by-nc/4.0/" TargetMode="External"/><Relationship Id="rId10" Type="http://schemas.openxmlformats.org/officeDocument/2006/relationships/hyperlink" Target="https://inaturalist.ca/photos/6943066" TargetMode="External"/><Relationship Id="rId4" Type="http://schemas.openxmlformats.org/officeDocument/2006/relationships/hyperlink" Target="https://www.inaturalist.org/people/nolieschneider" TargetMode="External"/><Relationship Id="rId9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aturalist.org/people/jonathan_mack" TargetMode="External"/><Relationship Id="rId3" Type="http://schemas.openxmlformats.org/officeDocument/2006/relationships/image" Target="../media/image54.jpg"/><Relationship Id="rId7" Type="http://schemas.openxmlformats.org/officeDocument/2006/relationships/hyperlink" Target="https://www.inaturalist.org/photos/43961116" TargetMode="External"/><Relationship Id="rId12" Type="http://schemas.openxmlformats.org/officeDocument/2006/relationships/image" Target="../media/image5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/4.0/" TargetMode="External"/><Relationship Id="rId11" Type="http://schemas.openxmlformats.org/officeDocument/2006/relationships/hyperlink" Target="https://inaturalist.ca/people/ibycter" TargetMode="External"/><Relationship Id="rId5" Type="http://schemas.openxmlformats.org/officeDocument/2006/relationships/hyperlink" Target="https://inaturalist.ca/people/mthill" TargetMode="External"/><Relationship Id="rId10" Type="http://schemas.openxmlformats.org/officeDocument/2006/relationships/hyperlink" Target="https://inaturalist.ca/photos/69618713" TargetMode="External"/><Relationship Id="rId4" Type="http://schemas.openxmlformats.org/officeDocument/2006/relationships/hyperlink" Target="https://inaturalist.ca/photos/50781516" TargetMode="External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7.xml"/><Relationship Id="rId7" Type="http://schemas.openxmlformats.org/officeDocument/2006/relationships/slide" Target="slide1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5.xml"/><Relationship Id="rId4" Type="http://schemas.openxmlformats.org/officeDocument/2006/relationships/slide" Target="slide9.xml"/><Relationship Id="rId9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eople/seraphinpoudrier" TargetMode="External"/><Relationship Id="rId13" Type="http://schemas.openxmlformats.org/officeDocument/2006/relationships/slide" Target="slide16.xml"/><Relationship Id="rId3" Type="http://schemas.openxmlformats.org/officeDocument/2006/relationships/hyperlink" Target="https://www.inaturalist.org/photos/19765812" TargetMode="External"/><Relationship Id="rId7" Type="http://schemas.openxmlformats.org/officeDocument/2006/relationships/hyperlink" Target="https://inaturalist.ca/photos/91498830" TargetMode="External"/><Relationship Id="rId12" Type="http://schemas.openxmlformats.org/officeDocument/2006/relationships/image" Target="../media/image5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hyperlink" Target="https://inaturalist.ca/people/tyson_ehlers" TargetMode="External"/><Relationship Id="rId5" Type="http://schemas.openxmlformats.org/officeDocument/2006/relationships/hyperlink" Target="https://creativecommons.org/licenses/by-nc/4.0/" TargetMode="External"/><Relationship Id="rId10" Type="http://schemas.openxmlformats.org/officeDocument/2006/relationships/hyperlink" Target="https://inaturalist.ca/photos/54080300" TargetMode="External"/><Relationship Id="rId4" Type="http://schemas.openxmlformats.org/officeDocument/2006/relationships/hyperlink" Target="https://www.inaturalist.org/people/coelacanthlee" TargetMode="External"/><Relationship Id="rId9" Type="http://schemas.openxmlformats.org/officeDocument/2006/relationships/image" Target="../media/image58.jpeg"/><Relationship Id="rId14" Type="http://schemas.openxmlformats.org/officeDocument/2006/relationships/slide" Target="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enent.cals.ncsu.edu/insect-identification/order-coleoptera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sc-sec.ca/wp/wp-content/uploads/2017/03/AAFC_bousquet1990.pdf" TargetMode="External"/><Relationship Id="rId7" Type="http://schemas.openxmlformats.org/officeDocument/2006/relationships/hyperlink" Target="https://genent.cals.ncsu.edu/insect-identification/order-coleoptera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cademic.uprm.edu/~franz/WeevilCourseResources/Ivie2002-KeyToFamilies.pdf" TargetMode="External"/><Relationship Id="rId5" Type="http://schemas.openxmlformats.org/officeDocument/2006/relationships/hyperlink" Target="https://doi.org/10.1007/978-1-4020-6359-6_1202" TargetMode="External"/><Relationship Id="rId4" Type="http://schemas.openxmlformats.org/officeDocument/2006/relationships/hyperlink" Target="http://entnemdept.ufl.edu/choate/beetles1a.pdf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zoology.ubc.ca/bcbeetles/Text%20files/coleoptera%20keys.htm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10.xml"/><Relationship Id="rId7" Type="http://schemas.openxmlformats.org/officeDocument/2006/relationships/slide" Target="slide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eople/silversea_starsong" TargetMode="External"/><Relationship Id="rId13" Type="http://schemas.openxmlformats.org/officeDocument/2006/relationships/hyperlink" Target="https://inaturalist.ca/people/pk-etrs" TargetMode="External"/><Relationship Id="rId18" Type="http://schemas.openxmlformats.org/officeDocument/2006/relationships/hyperlink" Target="https://www.inaturalist.org/people/frankthewood" TargetMode="External"/><Relationship Id="rId3" Type="http://schemas.openxmlformats.org/officeDocument/2006/relationships/image" Target="../media/image3.jpg"/><Relationship Id="rId21" Type="http://schemas.openxmlformats.org/officeDocument/2006/relationships/hyperlink" Target="https://inaturalist.ca/people/saladrat" TargetMode="External"/><Relationship Id="rId7" Type="http://schemas.openxmlformats.org/officeDocument/2006/relationships/hyperlink" Target="https://inaturalist.ca/photos/10949673" TargetMode="External"/><Relationship Id="rId12" Type="http://schemas.openxmlformats.org/officeDocument/2006/relationships/hyperlink" Target="https://inaturalist.ca/photos/47959304" TargetMode="External"/><Relationship Id="rId17" Type="http://schemas.openxmlformats.org/officeDocument/2006/relationships/hyperlink" Target="https://www.inaturalist.org/photos/86805254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.jpeg"/><Relationship Id="rId20" Type="http://schemas.openxmlformats.org/officeDocument/2006/relationships/hyperlink" Target="https://inaturalist.ca/photos/23910186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/4.0/" TargetMode="External"/><Relationship Id="rId11" Type="http://schemas.openxmlformats.org/officeDocument/2006/relationships/image" Target="../media/image5.jpg"/><Relationship Id="rId5" Type="http://schemas.openxmlformats.org/officeDocument/2006/relationships/hyperlink" Target="https://inaturalist.ca/people/egillis" TargetMode="External"/><Relationship Id="rId15" Type="http://schemas.openxmlformats.org/officeDocument/2006/relationships/hyperlink" Target="https://inaturalist.ca/photos/5266786" TargetMode="External"/><Relationship Id="rId10" Type="http://schemas.openxmlformats.org/officeDocument/2006/relationships/image" Target="../media/image4.jpg"/><Relationship Id="rId19" Type="http://schemas.openxmlformats.org/officeDocument/2006/relationships/image" Target="../media/image8.jpg"/><Relationship Id="rId4" Type="http://schemas.openxmlformats.org/officeDocument/2006/relationships/hyperlink" Target="https://inaturalist.ca/photos/96643478" TargetMode="External"/><Relationship Id="rId9" Type="http://schemas.openxmlformats.org/officeDocument/2006/relationships/hyperlink" Target="https://creativecommons.org/licenses/by-nc/4.0/" TargetMode="External"/><Relationship Id="rId1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eople/kaitmac" TargetMode="External"/><Relationship Id="rId13" Type="http://schemas.openxmlformats.org/officeDocument/2006/relationships/hyperlink" Target="https://inaturalist.ca/photos/52705644" TargetMode="External"/><Relationship Id="rId18" Type="http://schemas.openxmlformats.org/officeDocument/2006/relationships/image" Target="../media/image13.jpg"/><Relationship Id="rId3" Type="http://schemas.openxmlformats.org/officeDocument/2006/relationships/hyperlink" Target="https://inaturalist.ca/photos/2203693" TargetMode="External"/><Relationship Id="rId21" Type="http://schemas.openxmlformats.org/officeDocument/2006/relationships/hyperlink" Target="https://inaturalist.ca/people/km_johnson" TargetMode="External"/><Relationship Id="rId7" Type="http://schemas.openxmlformats.org/officeDocument/2006/relationships/hyperlink" Target="https://inaturalist.ca/photos/76257243" TargetMode="External"/><Relationship Id="rId12" Type="http://schemas.openxmlformats.org/officeDocument/2006/relationships/image" Target="../media/image11.jpg"/><Relationship Id="rId17" Type="http://schemas.openxmlformats.org/officeDocument/2006/relationships/hyperlink" Target="https://inaturalist.ca/people/wyldewastelander" TargetMode="External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inaturalist.ca/photos/47045039" TargetMode="External"/><Relationship Id="rId20" Type="http://schemas.openxmlformats.org/officeDocument/2006/relationships/hyperlink" Target="https://inaturalist.ca/photos/75294952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hyperlink" Target="https://inaturalist.ca/people/silversea_starsong" TargetMode="External"/><Relationship Id="rId24" Type="http://schemas.openxmlformats.org/officeDocument/2006/relationships/image" Target="../media/image15.jpg"/><Relationship Id="rId5" Type="http://schemas.openxmlformats.org/officeDocument/2006/relationships/hyperlink" Target="https://creativecommons.org/licenses/by-nc/4.0/" TargetMode="External"/><Relationship Id="rId15" Type="http://schemas.openxmlformats.org/officeDocument/2006/relationships/image" Target="../media/image12.jpg"/><Relationship Id="rId23" Type="http://schemas.openxmlformats.org/officeDocument/2006/relationships/hyperlink" Target="https://inaturalist.ca/people/bob15noble" TargetMode="External"/><Relationship Id="rId10" Type="http://schemas.openxmlformats.org/officeDocument/2006/relationships/hyperlink" Target="https://inaturalist.ca/photos/10948811" TargetMode="External"/><Relationship Id="rId19" Type="http://schemas.openxmlformats.org/officeDocument/2006/relationships/image" Target="../media/image14.jpg"/><Relationship Id="rId4" Type="http://schemas.openxmlformats.org/officeDocument/2006/relationships/hyperlink" Target="https://inaturalist.ca/people/chrismoody" TargetMode="External"/><Relationship Id="rId9" Type="http://schemas.openxmlformats.org/officeDocument/2006/relationships/image" Target="../media/image10.jpg"/><Relationship Id="rId14" Type="http://schemas.openxmlformats.org/officeDocument/2006/relationships/hyperlink" Target="https://inaturalist.ca/people/davidyyc" TargetMode="External"/><Relationship Id="rId22" Type="http://schemas.openxmlformats.org/officeDocument/2006/relationships/hyperlink" Target="https://inaturalist.ca/photos/5611860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aturalist.org/photos/99674746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/4.0/" TargetMode="External"/><Relationship Id="rId11" Type="http://schemas.openxmlformats.org/officeDocument/2006/relationships/image" Target="../media/image20.jpg"/><Relationship Id="rId5" Type="http://schemas.openxmlformats.org/officeDocument/2006/relationships/hyperlink" Target="https://www.inaturalist.org/people/bluebur" TargetMode="External"/><Relationship Id="rId10" Type="http://schemas.openxmlformats.org/officeDocument/2006/relationships/hyperlink" Target="https://creativecommons.org/licenses/by/4.0/" TargetMode="External"/><Relationship Id="rId4" Type="http://schemas.openxmlformats.org/officeDocument/2006/relationships/hyperlink" Target="https://www.inaturalist.org/photos/39504065" TargetMode="External"/><Relationship Id="rId9" Type="http://schemas.openxmlformats.org/officeDocument/2006/relationships/hyperlink" Target="https://www.inaturalist.org/people/jansmith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1.xml"/><Relationship Id="rId3" Type="http://schemas.openxmlformats.org/officeDocument/2006/relationships/slide" Target="slide14.xml"/><Relationship Id="rId7" Type="http://schemas.openxmlformats.org/officeDocument/2006/relationships/slide" Target="slide13.xml"/><Relationship Id="rId12" Type="http://schemas.openxmlformats.org/officeDocument/2006/relationships/slide" Target="slide1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11" Type="http://schemas.openxmlformats.org/officeDocument/2006/relationships/slide" Target="slide9.xml"/><Relationship Id="rId5" Type="http://schemas.openxmlformats.org/officeDocument/2006/relationships/slide" Target="slide10.xml"/><Relationship Id="rId10" Type="http://schemas.openxmlformats.org/officeDocument/2006/relationships/slide" Target="slide15.xml"/><Relationship Id="rId4" Type="http://schemas.openxmlformats.org/officeDocument/2006/relationships/slide" Target="slide17.xml"/><Relationship Id="rId9" Type="http://schemas.openxmlformats.org/officeDocument/2006/relationships/slide" Target="slide16.xml"/><Relationship Id="rId14" Type="http://schemas.openxmlformats.org/officeDocument/2006/relationships/slide" Target="slide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3.jpeg"/><Relationship Id="rId3" Type="http://schemas.openxmlformats.org/officeDocument/2006/relationships/slide" Target="slide15.xml"/><Relationship Id="rId7" Type="http://schemas.openxmlformats.org/officeDocument/2006/relationships/image" Target="../media/image21.png"/><Relationship Id="rId12" Type="http://schemas.openxmlformats.org/officeDocument/2006/relationships/hyperlink" Target="https://inaturalist.ca/people/douglasjgraha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/4.0/" TargetMode="External"/><Relationship Id="rId11" Type="http://schemas.openxmlformats.org/officeDocument/2006/relationships/hyperlink" Target="https://inaturalist.ca/photos/86257771" TargetMode="External"/><Relationship Id="rId5" Type="http://schemas.openxmlformats.org/officeDocument/2006/relationships/hyperlink" Target="https://www.inaturalist.org/people/jasonjdking" TargetMode="External"/><Relationship Id="rId10" Type="http://schemas.openxmlformats.org/officeDocument/2006/relationships/hyperlink" Target="https://www.inaturalist.org/people/rickhowie" TargetMode="External"/><Relationship Id="rId4" Type="http://schemas.openxmlformats.org/officeDocument/2006/relationships/hyperlink" Target="https://www.inaturalist.org/photos/42631572" TargetMode="External"/><Relationship Id="rId9" Type="http://schemas.openxmlformats.org/officeDocument/2006/relationships/hyperlink" Target="https://www.inaturalist.org/photos/9297970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" name="Google Shape;78;p5"/>
          <p:cNvGraphicFramePr/>
          <p:nvPr>
            <p:extLst>
              <p:ext uri="{D42A27DB-BD31-4B8C-83A1-F6EECF244321}">
                <p14:modId xmlns:p14="http://schemas.microsoft.com/office/powerpoint/2010/main" val="3811353070"/>
              </p:ext>
            </p:extLst>
          </p:nvPr>
        </p:nvGraphicFramePr>
        <p:xfrm>
          <a:off x="3354536" y="2274707"/>
          <a:ext cx="5479754" cy="3337650"/>
        </p:xfrm>
        <a:graphic>
          <a:graphicData uri="http://schemas.openxmlformats.org/drawingml/2006/table">
            <a:tbl>
              <a:tblPr firstRow="1" bandRow="1">
                <a:noFill/>
                <a:tableStyleId>{876B2DB0-5559-47B0-AB02-92DE0689D6C5}</a:tableStyleId>
              </a:tblPr>
              <a:tblGrid>
                <a:gridCol w="961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7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CA" sz="16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Page(s)</a:t>
                      </a:r>
                      <a:endParaRPr sz="16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CA" sz="16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Content</a:t>
                      </a:r>
                      <a:endParaRPr sz="16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CA" sz="16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3" action="ppaction://hlinksldjump"/>
                        </a:rPr>
                        <a:t>2 - 3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CA" sz="16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Coleoptera families in Alberta 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CA" sz="16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4" action="ppaction://hlinksldjump"/>
                        </a:rPr>
                        <a:t>4 - 5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CA" sz="16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Coleoptera families included in identification guide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CA" sz="16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5" action="ppaction://hlinksldjump"/>
                        </a:rPr>
                        <a:t>6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lang="en-CA" sz="16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Adephaga</a:t>
                      </a:r>
                      <a:r>
                        <a:rPr lang="en-CA" sz="16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versus </a:t>
                      </a:r>
                      <a:r>
                        <a:rPr lang="en-CA" sz="16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Polyphaga</a:t>
                      </a:r>
                      <a:endParaRPr lang="en-CA" sz="16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CA" sz="16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6" action="ppaction://hlinksldjump"/>
                        </a:rPr>
                        <a:t>7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CA" sz="16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Adephaga</a:t>
                      </a:r>
                      <a:r>
                        <a:rPr lang="en-CA" sz="16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</a:t>
                      </a:r>
                      <a:r>
                        <a:rPr lang="en-CA" sz="16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Carabidae</a:t>
                      </a:r>
                      <a:r>
                        <a:rPr lang="en-CA" sz="16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identification guide</a:t>
                      </a: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CA" sz="16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7" action="ppaction://hlinksldjump"/>
                        </a:rPr>
                        <a:t>8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CA" sz="16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Polyphaga</a:t>
                      </a:r>
                      <a:r>
                        <a:rPr lang="en-CA" sz="16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traits to narrow choices by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CA" sz="16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8" action="ppaction://hlinksldjump"/>
                        </a:rPr>
                        <a:t>9 - 20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CA" sz="16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Polyphaga families identification guide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CA" sz="16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9" action="ppaction://hlinksldjump"/>
                        </a:rPr>
                        <a:t>21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CA" sz="16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Glossary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04166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CA" sz="16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0" action="ppaction://hlinksldjump"/>
                        </a:rPr>
                        <a:t>22 - 23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CA" sz="16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References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9" name="Google Shape;79;p5"/>
          <p:cNvSpPr txBox="1"/>
          <p:nvPr/>
        </p:nvSpPr>
        <p:spPr>
          <a:xfrm>
            <a:off x="1975760" y="6155276"/>
            <a:ext cx="993888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 fontAlgn="base"/>
            <a:r>
              <a:rPr lang="en-CA" sz="2000" b="0" i="0" dirty="0">
                <a:solidFill>
                  <a:srgbClr val="2B2B2B"/>
                </a:solidFill>
                <a:effectLst/>
                <a:highlight>
                  <a:srgbClr val="FFFFFF"/>
                </a:highlight>
                <a:latin typeface="open_sansregular"/>
              </a:rPr>
              <a:t>Carson, A., Gee, G., Summers, M. (2024). </a:t>
            </a:r>
            <a:r>
              <a:rPr lang="en-CA" sz="2000" b="0" i="0" dirty="0">
                <a:solidFill>
                  <a:srgbClr val="2B2B2B"/>
                </a:solidFill>
                <a:effectLst/>
                <a:highlight>
                  <a:srgbClr val="FFFFFF"/>
                </a:highlight>
                <a:latin typeface="open_sansbold"/>
              </a:rPr>
              <a:t>Coleoptera of Alberta: Visual Guide to Common Terrestrial Families (Adults)</a:t>
            </a:r>
            <a:r>
              <a:rPr lang="en-CA" sz="2000" b="0" i="0" dirty="0">
                <a:solidFill>
                  <a:srgbClr val="2B2B2B"/>
                </a:solidFill>
                <a:effectLst/>
                <a:highlight>
                  <a:srgbClr val="FFFFFF"/>
                </a:highlight>
                <a:latin typeface="open_sansregular"/>
              </a:rPr>
              <a:t>. QUBES Educational Resources.</a:t>
            </a:r>
          </a:p>
        </p:txBody>
      </p:sp>
      <p:sp>
        <p:nvSpPr>
          <p:cNvPr id="8" name="Google Shape;89;p13">
            <a:extLst>
              <a:ext uri="{FF2B5EF4-FFF2-40B4-BE49-F238E27FC236}">
                <a16:creationId xmlns:a16="http://schemas.microsoft.com/office/drawing/2014/main" id="{89DFCE70-02AC-4C47-A90D-12F2B12A1733}"/>
              </a:ext>
            </a:extLst>
          </p:cNvPr>
          <p:cNvSpPr txBox="1"/>
          <p:nvPr/>
        </p:nvSpPr>
        <p:spPr>
          <a:xfrm>
            <a:off x="14305" y="470710"/>
            <a:ext cx="1216021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600"/>
            </a:pPr>
            <a:r>
              <a:rPr lang="en-CA" sz="3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Coleoptera of Alberta:</a:t>
            </a:r>
          </a:p>
          <a:p>
            <a:pPr algn="ctr">
              <a:buSzPts val="3600"/>
            </a:pPr>
            <a:r>
              <a:rPr lang="en-CA" sz="3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Visual Guide to Common Terrestrial Families (Adults)</a:t>
            </a:r>
            <a:endParaRPr sz="36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09ED068-3F96-4B8F-AEC5-F124A4BF1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9" y="6155276"/>
            <a:ext cx="1846800" cy="64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99;p31">
            <a:extLst>
              <a:ext uri="{FF2B5EF4-FFF2-40B4-BE49-F238E27FC236}">
                <a16:creationId xmlns:a16="http://schemas.microsoft.com/office/drawing/2014/main" id="{9521F7A2-ABB0-4691-83F8-9C33B547EB12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Green text on a black background&#10;&#10;Description automatically generated">
            <a:extLst>
              <a:ext uri="{FF2B5EF4-FFF2-40B4-BE49-F238E27FC236}">
                <a16:creationId xmlns:a16="http://schemas.microsoft.com/office/drawing/2014/main" id="{767DB019-AE3F-C3A9-1CEF-64B80C3A8DF0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9121600" y="82870"/>
            <a:ext cx="2793041" cy="8822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 txBox="1"/>
          <p:nvPr/>
        </p:nvSpPr>
        <p:spPr>
          <a:xfrm>
            <a:off x="808171" y="700668"/>
            <a:ext cx="8819063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CA" sz="1800" b="1" dirty="0">
                <a:latin typeface="Calibri"/>
                <a:ea typeface="Calibri"/>
                <a:cs typeface="Calibri"/>
                <a:sym typeface="Calibri"/>
              </a:rPr>
              <a:t>Cerambycidae</a:t>
            </a:r>
            <a:r>
              <a:rPr lang="en-CA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(long-horned beetles)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antennae nearly always at least half as long as body, usually longer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compound eyes </a:t>
            </a:r>
            <a:r>
              <a:rPr lang="en-CA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wrap part way around base of antennae</a:t>
            </a:r>
            <a:endParaRPr lang="en-CA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tarsal formula 5,5,5; pseudotetramerous (4</a:t>
            </a:r>
            <a:r>
              <a:rPr lang="en-CA" sz="1600" b="1" baseline="30000" dirty="0"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 tarsomere small and hidden)</a:t>
            </a:r>
          </a:p>
          <a:p>
            <a:pPr>
              <a:buSzPts val="1600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	(see photo on next page)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tibial spurs well developed</a:t>
            </a: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antennae filiform or nearly so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body usually elongate and cylindrical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</a:pPr>
            <a:endParaRPr lang="en-CA"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16504" y="3336214"/>
            <a:ext cx="2425853" cy="2953090"/>
            <a:chOff x="6270906" y="2807151"/>
            <a:chExt cx="2425853" cy="2953090"/>
          </a:xfrm>
        </p:grpSpPr>
        <p:pic>
          <p:nvPicPr>
            <p:cNvPr id="195" name="Google Shape;195;p13"/>
            <p:cNvPicPr preferRelativeResize="0"/>
            <p:nvPr/>
          </p:nvPicPr>
          <p:blipFill rotWithShape="1">
            <a:blip r:embed="rId3">
              <a:alphaModFix/>
            </a:blip>
            <a:srcRect l="15113" t="13721" r="26611" b="10078"/>
            <a:stretch/>
          </p:blipFill>
          <p:spPr>
            <a:xfrm>
              <a:off x="6270906" y="2807151"/>
              <a:ext cx="2425853" cy="23790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6" name="Google Shape;196;p13"/>
            <p:cNvSpPr txBox="1"/>
            <p:nvPr/>
          </p:nvSpPr>
          <p:spPr>
            <a:xfrm>
              <a:off x="6293155" y="5452464"/>
              <a:ext cx="240360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i="1" dirty="0">
                  <a:latin typeface="Calibri"/>
                  <a:ea typeface="Calibri"/>
                  <a:cs typeface="Calibri"/>
                  <a:sym typeface="Calibri"/>
                </a:rPr>
                <a:t>Lepturobosca chrysocoma</a:t>
              </a:r>
              <a:endParaRPr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6274338" y="5186174"/>
              <a:ext cx="2408972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Photo 98438225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” by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  <a:hlinkClick r:id="rId5"/>
                </a:rPr>
                <a:t>Jason Headley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 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 4.0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/ original cropped</a:t>
              </a:r>
              <a:endParaRPr sz="7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53091" y="3332137"/>
            <a:ext cx="2810206" cy="2946980"/>
            <a:chOff x="2560990" y="2887792"/>
            <a:chExt cx="2810206" cy="2946980"/>
          </a:xfrm>
        </p:grpSpPr>
        <p:sp>
          <p:nvSpPr>
            <p:cNvPr id="193" name="Google Shape;193;p13"/>
            <p:cNvSpPr txBox="1"/>
            <p:nvPr/>
          </p:nvSpPr>
          <p:spPr>
            <a:xfrm>
              <a:off x="2560990" y="5526995"/>
              <a:ext cx="24657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i="1" dirty="0">
                  <a:latin typeface="Calibri"/>
                  <a:ea typeface="Calibri"/>
                  <a:cs typeface="Calibri"/>
                  <a:sym typeface="Calibri"/>
                </a:rPr>
                <a:t>Monochamus scutellatus</a:t>
              </a:r>
              <a:endParaRPr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2579806" y="5269580"/>
              <a:ext cx="2465778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  <a:hlinkClick r:id="rId7"/>
                </a:rPr>
                <a:t>Photo 96988386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” by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Desmond 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MacNeal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 4.0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/ original cropped</a:t>
              </a:r>
              <a:endParaRPr sz="7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40" t="6858" r="25730" b="19462"/>
            <a:stretch/>
          </p:blipFill>
          <p:spPr>
            <a:xfrm>
              <a:off x="2561700" y="2887792"/>
              <a:ext cx="2809496" cy="236768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5019352" y="3033932"/>
            <a:ext cx="2464760" cy="2973118"/>
            <a:chOff x="6942949" y="342332"/>
            <a:chExt cx="2464760" cy="2973118"/>
          </a:xfrm>
        </p:grpSpPr>
        <p:grpSp>
          <p:nvGrpSpPr>
            <p:cNvPr id="7" name="Group 6"/>
            <p:cNvGrpSpPr/>
            <p:nvPr/>
          </p:nvGrpSpPr>
          <p:grpSpPr>
            <a:xfrm>
              <a:off x="7019286" y="342332"/>
              <a:ext cx="2388423" cy="2973118"/>
              <a:chOff x="7051185" y="342332"/>
              <a:chExt cx="2388423" cy="2973118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7051185" y="3007673"/>
                <a:ext cx="2388423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SzPts val="1100"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10"/>
                  </a:rPr>
                  <a:t>Photo 89474344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11"/>
                  </a:rPr>
                  <a:t>darthoma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186" t="9793" r="15698" b="10620"/>
              <a:stretch/>
            </p:blipFill>
            <p:spPr>
              <a:xfrm>
                <a:off x="7051185" y="342332"/>
                <a:ext cx="2388423" cy="2665342"/>
              </a:xfrm>
              <a:prstGeom prst="rect">
                <a:avLst/>
              </a:prstGeom>
            </p:spPr>
          </p:pic>
        </p:grpSp>
        <p:sp>
          <p:nvSpPr>
            <p:cNvPr id="17" name="Google Shape;136;p1"/>
            <p:cNvSpPr/>
            <p:nvPr/>
          </p:nvSpPr>
          <p:spPr>
            <a:xfrm rot="20815657">
              <a:off x="6942949" y="1161741"/>
              <a:ext cx="828000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78;p15">
            <a:extLst>
              <a:ext uri="{FF2B5EF4-FFF2-40B4-BE49-F238E27FC236}">
                <a16:creationId xmlns:a16="http://schemas.microsoft.com/office/drawing/2014/main" id="{58837B0A-B7A5-492C-AE86-FA1D276891B3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" name="Google Shape;99;p31">
            <a:extLst>
              <a:ext uri="{FF2B5EF4-FFF2-40B4-BE49-F238E27FC236}">
                <a16:creationId xmlns:a16="http://schemas.microsoft.com/office/drawing/2014/main" id="{A3589C6A-681F-461B-8617-BBAA270BE7BE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Google Shape;176;p41">
            <a:extLst>
              <a:ext uri="{FF2B5EF4-FFF2-40B4-BE49-F238E27FC236}">
                <a16:creationId xmlns:a16="http://schemas.microsoft.com/office/drawing/2014/main" id="{BC977055-8060-4CFE-A3B3-2D8210DF2A56}"/>
              </a:ext>
            </a:extLst>
          </p:cNvPr>
          <p:cNvSpPr/>
          <p:nvPr/>
        </p:nvSpPr>
        <p:spPr>
          <a:xfrm>
            <a:off x="765174" y="657225"/>
            <a:ext cx="10658475" cy="572452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3826E6-F8A1-48C6-A833-67BBF52555E2}"/>
              </a:ext>
            </a:extLst>
          </p:cNvPr>
          <p:cNvSpPr txBox="1"/>
          <p:nvPr/>
        </p:nvSpPr>
        <p:spPr>
          <a:xfrm>
            <a:off x="8979522" y="769361"/>
            <a:ext cx="234074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SzPts val="1600"/>
            </a:pPr>
            <a:r>
              <a:rPr lang="en-CA" sz="1200" b="1" dirty="0">
                <a:latin typeface="Calibri"/>
                <a:ea typeface="Calibri"/>
                <a:cs typeface="Calibri"/>
                <a:sym typeface="Calibri"/>
              </a:rPr>
              <a:t>Similar family:</a:t>
            </a:r>
            <a:endParaRPr lang="en-CA" sz="1200" dirty="0"/>
          </a:p>
          <a:p>
            <a:pPr>
              <a:buSzPts val="1600"/>
            </a:pPr>
            <a:r>
              <a:rPr lang="en-CA" sz="1200" dirty="0">
                <a:latin typeface="Calibri"/>
                <a:ea typeface="Calibri"/>
                <a:cs typeface="Calibri"/>
                <a:sym typeface="Calibri"/>
              </a:rPr>
              <a:t>Chrysomelidae, but lack tibial spurs and antennae are less than half length of body; see </a:t>
            </a:r>
            <a:r>
              <a:rPr lang="en-CA" sz="1200" dirty="0">
                <a:latin typeface="Calibri"/>
                <a:ea typeface="Calibri"/>
                <a:cs typeface="Calibri"/>
                <a:sym typeface="Calibri"/>
                <a:hlinkClick r:id="rId13" action="ppaction://hlinksldjump"/>
              </a:rPr>
              <a:t>p. 11</a:t>
            </a:r>
            <a:endParaRPr lang="en-CA" sz="1200" dirty="0"/>
          </a:p>
        </p:txBody>
      </p:sp>
      <p:sp>
        <p:nvSpPr>
          <p:cNvPr id="23" name="Google Shape;670;p44">
            <a:extLst>
              <a:ext uri="{FF2B5EF4-FFF2-40B4-BE49-F238E27FC236}">
                <a16:creationId xmlns:a16="http://schemas.microsoft.com/office/drawing/2014/main" id="{3A98055E-1265-4DF5-B294-AA7C4EBD7F39}"/>
              </a:ext>
            </a:extLst>
          </p:cNvPr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Polyphaga</a:t>
            </a: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Cerambycidae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4"/>
          <p:cNvSpPr txBox="1"/>
          <p:nvPr/>
        </p:nvSpPr>
        <p:spPr>
          <a:xfrm>
            <a:off x="801388" y="697049"/>
            <a:ext cx="8190986" cy="5232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CA" sz="1800" b="1" dirty="0">
                <a:latin typeface="Calibri"/>
                <a:ea typeface="Calibri"/>
                <a:cs typeface="Calibri"/>
                <a:sym typeface="Calibri"/>
              </a:rPr>
              <a:t>Chrysomelidae</a:t>
            </a:r>
            <a:r>
              <a:rPr lang="en-CA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(leaf beetles)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antennae nearly always &lt; half as long as body</a:t>
            </a:r>
            <a:endParaRPr dirty="0"/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tarsal formula 5,5,5; tarsi pseudotetramerous  (</a:t>
            </a:r>
            <a:r>
              <a:rPr lang="en-CA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CA" sz="1600" b="1" baseline="30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CA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tarsomere hidden </a:t>
            </a: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in notch in 3</a:t>
            </a:r>
            <a:r>
              <a:rPr lang="en-CA" sz="1600" b="1" baseline="30000" dirty="0"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 tarsomere)</a:t>
            </a:r>
            <a:endParaRPr sz="1600"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tibial spurs absent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antennae filiform or nearly so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lang="en-CA"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633376" y="2883041"/>
            <a:ext cx="1913922" cy="3387453"/>
            <a:chOff x="3487592" y="2092274"/>
            <a:chExt cx="1913922" cy="3387453"/>
          </a:xfrm>
        </p:grpSpPr>
        <p:sp>
          <p:nvSpPr>
            <p:cNvPr id="206" name="Google Shape;206;p14"/>
            <p:cNvSpPr txBox="1"/>
            <p:nvPr/>
          </p:nvSpPr>
          <p:spPr>
            <a:xfrm>
              <a:off x="3487592" y="5171950"/>
              <a:ext cx="191392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i="1" dirty="0">
                  <a:latin typeface="Calibri"/>
                  <a:ea typeface="Calibri"/>
                  <a:cs typeface="Calibri"/>
                  <a:sym typeface="Calibri"/>
                </a:rPr>
                <a:t>Lilioceris lilii</a:t>
              </a:r>
              <a:endParaRPr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8" name="Google Shape;208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87592" y="2092274"/>
              <a:ext cx="1913922" cy="28145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" name="Google Shape;209;p14"/>
            <p:cNvSpPr/>
            <p:nvPr/>
          </p:nvSpPr>
          <p:spPr>
            <a:xfrm>
              <a:off x="3487592" y="4912977"/>
              <a:ext cx="1913922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Photo 87727616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” by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nightcrow</a:t>
              </a:r>
              <a:r>
                <a:rPr lang="en-CA" sz="700" u="sng" dirty="0"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 4.0</a:t>
              </a:r>
              <a:endParaRPr sz="7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97376" y="2886133"/>
            <a:ext cx="2037756" cy="3384361"/>
            <a:chOff x="847116" y="2539992"/>
            <a:chExt cx="2037756" cy="3384361"/>
          </a:xfrm>
        </p:grpSpPr>
        <p:grpSp>
          <p:nvGrpSpPr>
            <p:cNvPr id="6" name="Group 5"/>
            <p:cNvGrpSpPr/>
            <p:nvPr/>
          </p:nvGrpSpPr>
          <p:grpSpPr>
            <a:xfrm>
              <a:off x="847116" y="5360346"/>
              <a:ext cx="2034185" cy="564007"/>
              <a:chOff x="771293" y="4807303"/>
              <a:chExt cx="2034185" cy="564007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771293" y="4807303"/>
                <a:ext cx="203418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SzPts val="1100"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7"/>
                  </a:rPr>
                  <a:t>Photo 20778368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8"/>
                  </a:rPr>
                  <a:t>rbeunen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CC BY-NC-SA 4.0</a:t>
                </a:r>
                <a:r>
                  <a:rPr lang="en-CA" sz="7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CA" sz="7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/ original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cropped and rotated</a:t>
                </a:r>
              </a:p>
            </p:txBody>
          </p:sp>
          <p:sp>
            <p:nvSpPr>
              <p:cNvPr id="16" name="Google Shape;206;p14"/>
              <p:cNvSpPr txBox="1"/>
              <p:nvPr/>
            </p:nvSpPr>
            <p:spPr>
              <a:xfrm>
                <a:off x="774865" y="5063533"/>
                <a:ext cx="2030613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CA" i="1" dirty="0">
                    <a:latin typeface="Calibri"/>
                    <a:ea typeface="Calibri"/>
                    <a:cs typeface="Calibri"/>
                    <a:sym typeface="Calibri"/>
                  </a:rPr>
                  <a:t>Calligrapha verrucosa</a:t>
                </a:r>
                <a:endParaRPr i="1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51" t="11543" r="38372" b="11733"/>
            <a:stretch/>
          </p:blipFill>
          <p:spPr>
            <a:xfrm rot="10800000">
              <a:off x="850689" y="2539992"/>
              <a:ext cx="2034183" cy="2814592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691993" y="2883042"/>
            <a:ext cx="2877380" cy="3387452"/>
            <a:chOff x="5832376" y="1830073"/>
            <a:chExt cx="2877380" cy="3387452"/>
          </a:xfrm>
        </p:grpSpPr>
        <p:sp>
          <p:nvSpPr>
            <p:cNvPr id="25" name="Google Shape;207;p14"/>
            <p:cNvSpPr txBox="1"/>
            <p:nvPr/>
          </p:nvSpPr>
          <p:spPr>
            <a:xfrm>
              <a:off x="5832376" y="4909748"/>
              <a:ext cx="28738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i="1" dirty="0">
                  <a:latin typeface="Calibri"/>
                  <a:ea typeface="Calibri"/>
                  <a:cs typeface="Calibri"/>
                  <a:sym typeface="Calibri"/>
                </a:rPr>
                <a:t>Chrysochus auratus</a:t>
              </a:r>
              <a:endParaRPr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" name="Google Shape;210;p14"/>
            <p:cNvPicPr preferRelativeResize="0"/>
            <p:nvPr/>
          </p:nvPicPr>
          <p:blipFill rotWithShape="1">
            <a:blip r:embed="rId11">
              <a:alphaModFix/>
            </a:blip>
            <a:srcRect l="3455" t="29516" b="16701"/>
            <a:stretch/>
          </p:blipFill>
          <p:spPr>
            <a:xfrm>
              <a:off x="5832376" y="1830073"/>
              <a:ext cx="2877380" cy="28176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11;p14"/>
            <p:cNvSpPr/>
            <p:nvPr/>
          </p:nvSpPr>
          <p:spPr>
            <a:xfrm>
              <a:off x="5835946" y="4655054"/>
              <a:ext cx="2873810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Photo 87161734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1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Yvon Lessard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 4.0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/ original cropped</a:t>
              </a:r>
              <a:endParaRPr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Google Shape;178;p15">
            <a:extLst>
              <a:ext uri="{FF2B5EF4-FFF2-40B4-BE49-F238E27FC236}">
                <a16:creationId xmlns:a16="http://schemas.microsoft.com/office/drawing/2014/main" id="{BB732B38-EE63-4B7B-908C-1BBB59DC377F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" name="Google Shape;99;p31">
            <a:extLst>
              <a:ext uri="{FF2B5EF4-FFF2-40B4-BE49-F238E27FC236}">
                <a16:creationId xmlns:a16="http://schemas.microsoft.com/office/drawing/2014/main" id="{95664666-5570-4441-B98E-49440F8577F1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Google Shape;176;p41">
            <a:extLst>
              <a:ext uri="{FF2B5EF4-FFF2-40B4-BE49-F238E27FC236}">
                <a16:creationId xmlns:a16="http://schemas.microsoft.com/office/drawing/2014/main" id="{1C5DD6D5-E88A-4873-8BD5-1C78F7C70A40}"/>
              </a:ext>
            </a:extLst>
          </p:cNvPr>
          <p:cNvSpPr/>
          <p:nvPr/>
        </p:nvSpPr>
        <p:spPr>
          <a:xfrm>
            <a:off x="765174" y="657225"/>
            <a:ext cx="10658475" cy="572452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421C46-8C71-4BD5-ADA7-49B87B9218B0}"/>
              </a:ext>
            </a:extLst>
          </p:cNvPr>
          <p:cNvSpPr txBox="1"/>
          <p:nvPr/>
        </p:nvSpPr>
        <p:spPr>
          <a:xfrm>
            <a:off x="9225484" y="765543"/>
            <a:ext cx="2089384" cy="8401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SzPts val="1600"/>
            </a:pPr>
            <a:r>
              <a:rPr lang="en-CA" sz="1200" b="1" dirty="0">
                <a:latin typeface="Calibri"/>
                <a:ea typeface="Calibri"/>
                <a:cs typeface="Calibri"/>
                <a:sym typeface="Calibri"/>
              </a:rPr>
              <a:t>Similar family:</a:t>
            </a:r>
            <a:endParaRPr lang="en-CA" sz="1200" dirty="0"/>
          </a:p>
          <a:p>
            <a:pPr>
              <a:buSzPts val="1600"/>
            </a:pPr>
            <a:r>
              <a:rPr lang="en-CA" sz="1200" dirty="0">
                <a:latin typeface="Calibri"/>
                <a:ea typeface="Calibri"/>
                <a:cs typeface="Calibri"/>
                <a:sym typeface="Calibri"/>
              </a:rPr>
              <a:t>Cerambycidae, but they have tibial spurs and their antennae are much longer; see </a:t>
            </a:r>
            <a:r>
              <a:rPr lang="en-CA" sz="1200" dirty="0">
                <a:latin typeface="Calibri"/>
                <a:ea typeface="Calibri"/>
                <a:cs typeface="Calibri"/>
                <a:sym typeface="Calibri"/>
                <a:hlinkClick r:id="rId14" action="ppaction://hlinksldjump"/>
              </a:rPr>
              <a:t>p. 10</a:t>
            </a:r>
            <a:endParaRPr lang="en-CA"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670;p44">
            <a:extLst>
              <a:ext uri="{FF2B5EF4-FFF2-40B4-BE49-F238E27FC236}">
                <a16:creationId xmlns:a16="http://schemas.microsoft.com/office/drawing/2014/main" id="{6A8C911A-0AC8-4735-A077-2103E11D6735}"/>
              </a:ext>
            </a:extLst>
          </p:cNvPr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Polyphaga</a:t>
            </a: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Chrysomelidae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/>
          <p:nvPr/>
        </p:nvSpPr>
        <p:spPr>
          <a:xfrm>
            <a:off x="818750" y="697049"/>
            <a:ext cx="7376994" cy="5232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CA" sz="1800" b="1" dirty="0">
                <a:latin typeface="Calibri"/>
                <a:ea typeface="Calibri"/>
                <a:cs typeface="Calibri"/>
                <a:sym typeface="Calibri"/>
              </a:rPr>
              <a:t>Coccinellidae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 (lady beetles)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pronotum mostly or completely conceals head from dorsal view</a:t>
            </a:r>
            <a:endParaRPr sz="1600"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tarsal formula 4-4-4; tarsi pseudotrimerous (3</a:t>
            </a:r>
            <a:r>
              <a:rPr lang="en-CA" sz="1600" b="1" baseline="30000" dirty="0"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 tarsomere small and nested in 2</a:t>
            </a:r>
            <a:r>
              <a:rPr lang="en-CA" sz="1600" b="1" baseline="30000" dirty="0"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 tarsomere)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tarsal claws are toothed </a:t>
            </a: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(tooth is not as long as claw)</a:t>
            </a:r>
            <a:endParaRPr sz="1600"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body broadly oval to nearly spherical; strongly convex dorsally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antennae short; club of 3-6 segments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lang="en-CA"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84150">
              <a:buSzPts val="16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55936" y="771926"/>
            <a:ext cx="2858052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200" b="1" dirty="0">
                <a:latin typeface="Calibri" panose="020F0502020204030204" pitchFamily="34" charset="0"/>
                <a:cs typeface="Calibri" panose="020F0502020204030204" pitchFamily="34" charset="0"/>
              </a:rPr>
              <a:t>Note:</a:t>
            </a:r>
            <a:r>
              <a:rPr lang="en-CA" sz="1200" dirty="0">
                <a:latin typeface="Calibri" panose="020F0502020204030204" pitchFamily="34" charset="0"/>
                <a:cs typeface="Calibri" panose="020F0502020204030204" pitchFamily="34" charset="0"/>
              </a:rPr>
              <a:t> Many species of Coccinellidae have numerous colour morphs.  Refer to John Acorn’s “Ladybugs of Alberta”; For </a:t>
            </a:r>
            <a:r>
              <a:rPr lang="en-CA" sz="1200" i="1" dirty="0">
                <a:latin typeface="Calibri" panose="020F0502020204030204" pitchFamily="34" charset="0"/>
                <a:cs typeface="Calibri" panose="020F0502020204030204" pitchFamily="34" charset="0"/>
              </a:rPr>
              <a:t>Adalia </a:t>
            </a:r>
            <a:r>
              <a:rPr lang="en-CA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bipunctata</a:t>
            </a:r>
            <a:r>
              <a:rPr lang="en-CA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200" dirty="0">
                <a:latin typeface="Calibri" panose="020F0502020204030204" pitchFamily="34" charset="0"/>
                <a:cs typeface="Calibri" panose="020F0502020204030204" pitchFamily="34" charset="0"/>
              </a:rPr>
              <a:t>can also look at </a:t>
            </a:r>
            <a:r>
              <a:rPr lang="en-CA" sz="12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https://bugguide.net/node/view/78798#id</a:t>
            </a:r>
            <a:endParaRPr lang="en-CA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</a:pPr>
            <a:r>
              <a:rPr lang="en-CA" sz="1200" b="1" dirty="0">
                <a:latin typeface="Calibri"/>
                <a:ea typeface="Calibri"/>
                <a:cs typeface="Calibri"/>
                <a:sym typeface="Calibri"/>
              </a:rPr>
              <a:t>Similar family: </a:t>
            </a:r>
            <a:endParaRPr lang="en-CA" sz="1200" dirty="0"/>
          </a:p>
          <a:p>
            <a:pPr>
              <a:buSzPts val="1600"/>
            </a:pPr>
            <a:r>
              <a:rPr lang="en-CA" sz="1200" dirty="0">
                <a:latin typeface="Calibri"/>
                <a:ea typeface="Calibri"/>
                <a:cs typeface="Calibri"/>
                <a:sym typeface="Calibri"/>
              </a:rPr>
              <a:t>Chrysomelidae, but they have </a:t>
            </a:r>
            <a:r>
              <a:rPr lang="en-CA" sz="1200" dirty="0" err="1">
                <a:latin typeface="Calibri"/>
                <a:ea typeface="Calibri"/>
                <a:cs typeface="Calibri"/>
                <a:sym typeface="Calibri"/>
              </a:rPr>
              <a:t>pseudotetramerous</a:t>
            </a:r>
            <a:r>
              <a:rPr lang="en-CA" sz="1200" dirty="0">
                <a:latin typeface="Calibri"/>
                <a:ea typeface="Calibri"/>
                <a:cs typeface="Calibri"/>
                <a:sym typeface="Calibri"/>
              </a:rPr>
              <a:t> tarsi; see </a:t>
            </a:r>
            <a:r>
              <a:rPr lang="en-CA" sz="12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11</a:t>
            </a:r>
            <a:endParaRPr lang="en-CA" sz="12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699576" y="3437406"/>
            <a:ext cx="3291185" cy="2502914"/>
            <a:chOff x="6121537" y="2703462"/>
            <a:chExt cx="3291185" cy="2502914"/>
          </a:xfrm>
        </p:grpSpPr>
        <p:sp>
          <p:nvSpPr>
            <p:cNvPr id="221" name="Google Shape;221;p15"/>
            <p:cNvSpPr txBox="1"/>
            <p:nvPr/>
          </p:nvSpPr>
          <p:spPr>
            <a:xfrm>
              <a:off x="6121537" y="4898599"/>
              <a:ext cx="329118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i="1" dirty="0">
                  <a:latin typeface="Calibri"/>
                  <a:ea typeface="Calibri"/>
                  <a:cs typeface="Calibri"/>
                  <a:sym typeface="Calibri"/>
                </a:rPr>
                <a:t>Adalia bipunctata</a:t>
              </a:r>
              <a:endParaRPr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86" t="18863" r="35281" b="15745"/>
            <a:stretch/>
          </p:blipFill>
          <p:spPr>
            <a:xfrm>
              <a:off x="6121539" y="2707896"/>
              <a:ext cx="1426896" cy="183323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121538" y="4533547"/>
              <a:ext cx="1426897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Photo 20528473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7"/>
                </a:rPr>
                <a:t>rbeunen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8"/>
                </a:rPr>
                <a:t>CC BY-NC 4.0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/ original cropped and rotated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76" t="43734" r="54662" b="23701"/>
            <a:stretch/>
          </p:blipFill>
          <p:spPr>
            <a:xfrm>
              <a:off x="7602263" y="2703462"/>
              <a:ext cx="1810459" cy="1830085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7602263" y="4533547"/>
              <a:ext cx="181045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10"/>
                </a:rPr>
                <a:t>Photo 59694717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11"/>
                </a:rPr>
                <a:t>rsealy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8"/>
                </a:rPr>
                <a:t>CC BY-NC 4.0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/ original cropped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64626" y="3429000"/>
            <a:ext cx="3329882" cy="2521036"/>
            <a:chOff x="165975" y="3569113"/>
            <a:chExt cx="3329882" cy="252103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64" t="23901" r="35141" b="26307"/>
            <a:stretch/>
          </p:blipFill>
          <p:spPr>
            <a:xfrm>
              <a:off x="165977" y="3569114"/>
              <a:ext cx="1644939" cy="185904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11" t="28588" r="37100" b="29714"/>
            <a:stretch/>
          </p:blipFill>
          <p:spPr>
            <a:xfrm>
              <a:off x="1863802" y="3569113"/>
              <a:ext cx="1632055" cy="187056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165976" y="5425345"/>
              <a:ext cx="1644941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14"/>
                </a:rPr>
                <a:t>Photo 2974505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15"/>
                </a:rPr>
                <a:t>James Bailey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 4.0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/ original cropped</a:t>
              </a:r>
            </a:p>
          </p:txBody>
        </p:sp>
        <p:sp>
          <p:nvSpPr>
            <p:cNvPr id="25" name="Google Shape;246;p18"/>
            <p:cNvSpPr/>
            <p:nvPr/>
          </p:nvSpPr>
          <p:spPr>
            <a:xfrm>
              <a:off x="1863800" y="5423540"/>
              <a:ext cx="1632057" cy="4154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  <a:hlinkClick r:id="rId16"/>
                </a:rPr>
                <a:t>Photo 2974512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” by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  <a:hlinkClick r:id="rId15"/>
                </a:rPr>
                <a:t>James Bailey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 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 4.0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/ original cropped </a:t>
              </a:r>
              <a:endParaRPr sz="7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21;p15"/>
            <p:cNvSpPr txBox="1"/>
            <p:nvPr/>
          </p:nvSpPr>
          <p:spPr>
            <a:xfrm>
              <a:off x="165975" y="5782413"/>
              <a:ext cx="332288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58750" algn="ctr">
                <a:buSzPts val="1100"/>
                <a:defRPr/>
              </a:pPr>
              <a:r>
                <a:rPr lang="en-US" i="1" dirty="0">
                  <a:latin typeface="Calibri" panose="020F0502020204030204" pitchFamily="34" charset="0"/>
                  <a:cs typeface="Calibri" panose="020F0502020204030204" pitchFamily="34" charset="0"/>
                </a:rPr>
                <a:t>Calvia quatuordecimguttata</a:t>
              </a:r>
              <a:endParaRPr lang="en-CA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2" name="Google Shape;178;p15">
            <a:extLst>
              <a:ext uri="{FF2B5EF4-FFF2-40B4-BE49-F238E27FC236}">
                <a16:creationId xmlns:a16="http://schemas.microsoft.com/office/drawing/2014/main" id="{2BD6BC8B-3D20-4686-BD20-F6C6BFD09C05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0" name="Google Shape;176;p41">
            <a:extLst>
              <a:ext uri="{FF2B5EF4-FFF2-40B4-BE49-F238E27FC236}">
                <a16:creationId xmlns:a16="http://schemas.microsoft.com/office/drawing/2014/main" id="{58AAAE85-223C-43D9-A3E7-66F9353A1186}"/>
              </a:ext>
            </a:extLst>
          </p:cNvPr>
          <p:cNvSpPr/>
          <p:nvPr/>
        </p:nvSpPr>
        <p:spPr>
          <a:xfrm>
            <a:off x="765174" y="657225"/>
            <a:ext cx="10658475" cy="572452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A1E18E-3135-4553-B693-E7778B99CA7A}"/>
              </a:ext>
            </a:extLst>
          </p:cNvPr>
          <p:cNvGrpSpPr/>
          <p:nvPr/>
        </p:nvGrpSpPr>
        <p:grpSpPr>
          <a:xfrm>
            <a:off x="4989161" y="3204395"/>
            <a:ext cx="2012138" cy="2861057"/>
            <a:chOff x="4989161" y="3204395"/>
            <a:chExt cx="2012138" cy="286105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DE1500B-D2AD-41D1-8188-28B495ABDF3F}"/>
                </a:ext>
              </a:extLst>
            </p:cNvPr>
            <p:cNvSpPr txBox="1"/>
            <p:nvPr/>
          </p:nvSpPr>
          <p:spPr>
            <a:xfrm flipH="1">
              <a:off x="5182400" y="5834620"/>
              <a:ext cx="18188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900" dirty="0"/>
                <a:t>Illustrations by Arminty Carson</a:t>
              </a:r>
            </a:p>
          </p:txBody>
        </p:sp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390CE63F-C1C4-4C6A-AD9F-6416F8214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222249" y="3204395"/>
              <a:ext cx="1749587" cy="1307098"/>
            </a:xfrm>
            <a:prstGeom prst="rect">
              <a:avLst/>
            </a:prstGeom>
          </p:spPr>
        </p:pic>
        <p:pic>
          <p:nvPicPr>
            <p:cNvPr id="17" name="Picture 1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42E4E7D-1816-4A2A-9707-5C1A9B7AA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351575" y="4443692"/>
              <a:ext cx="1620261" cy="1307099"/>
            </a:xfrm>
            <a:prstGeom prst="rect">
              <a:avLst/>
            </a:prstGeom>
          </p:spPr>
        </p:pic>
        <p:sp>
          <p:nvSpPr>
            <p:cNvPr id="31" name="Google Shape;136;p1">
              <a:extLst>
                <a:ext uri="{FF2B5EF4-FFF2-40B4-BE49-F238E27FC236}">
                  <a16:creationId xmlns:a16="http://schemas.microsoft.com/office/drawing/2014/main" id="{171897F0-0B6D-42DE-878F-2F72DF1A0949}"/>
                </a:ext>
              </a:extLst>
            </p:cNvPr>
            <p:cNvSpPr/>
            <p:nvPr/>
          </p:nvSpPr>
          <p:spPr>
            <a:xfrm rot="1526055">
              <a:off x="4989161" y="4781506"/>
              <a:ext cx="796530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36;p1">
              <a:extLst>
                <a:ext uri="{FF2B5EF4-FFF2-40B4-BE49-F238E27FC236}">
                  <a16:creationId xmlns:a16="http://schemas.microsoft.com/office/drawing/2014/main" id="{A90D4403-BB37-47B3-BEDD-72544F131FED}"/>
                </a:ext>
              </a:extLst>
            </p:cNvPr>
            <p:cNvSpPr/>
            <p:nvPr/>
          </p:nvSpPr>
          <p:spPr>
            <a:xfrm rot="1526055">
              <a:off x="5013448" y="3367765"/>
              <a:ext cx="796530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99;p31">
            <a:extLst>
              <a:ext uri="{FF2B5EF4-FFF2-40B4-BE49-F238E27FC236}">
                <a16:creationId xmlns:a16="http://schemas.microsoft.com/office/drawing/2014/main" id="{D6B6D237-837F-4A48-B034-187E8EBF5D49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Google Shape;670;p44">
            <a:extLst>
              <a:ext uri="{FF2B5EF4-FFF2-40B4-BE49-F238E27FC236}">
                <a16:creationId xmlns:a16="http://schemas.microsoft.com/office/drawing/2014/main" id="{8CE31874-CE87-47EA-9D27-09BA2A81B405}"/>
              </a:ext>
            </a:extLst>
          </p:cNvPr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Polyphaga</a:t>
            </a: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Coccinellidae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57856" y="3283250"/>
            <a:ext cx="2025632" cy="3038595"/>
            <a:chOff x="1055930" y="2996423"/>
            <a:chExt cx="2025632" cy="3038595"/>
          </a:xfrm>
        </p:grpSpPr>
        <p:grpSp>
          <p:nvGrpSpPr>
            <p:cNvPr id="3" name="Group 2"/>
            <p:cNvGrpSpPr/>
            <p:nvPr/>
          </p:nvGrpSpPr>
          <p:grpSpPr>
            <a:xfrm>
              <a:off x="1055930" y="2996423"/>
              <a:ext cx="2025632" cy="3038595"/>
              <a:chOff x="1055930" y="2996423"/>
              <a:chExt cx="2025632" cy="3038595"/>
            </a:xfrm>
          </p:grpSpPr>
          <p:sp>
            <p:nvSpPr>
              <p:cNvPr id="230" name="Google Shape;230;p33"/>
              <p:cNvSpPr txBox="1"/>
              <p:nvPr/>
            </p:nvSpPr>
            <p:spPr>
              <a:xfrm>
                <a:off x="1055930" y="5727282"/>
                <a:ext cx="2025632" cy="3077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CA" i="1" dirty="0">
                    <a:latin typeface="Calibri"/>
                    <a:ea typeface="Calibri"/>
                    <a:cs typeface="Calibri"/>
                    <a:sym typeface="Calibri"/>
                  </a:rPr>
                  <a:t>Polydrusus impressifrons</a:t>
                </a:r>
                <a:endParaRPr i="1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2" name="Google Shape;232;p33"/>
              <p:cNvPicPr preferRelativeResize="0"/>
              <p:nvPr/>
            </p:nvPicPr>
            <p:blipFill rotWithShape="1">
              <a:blip r:embed="rId3">
                <a:alphaModFix/>
              </a:blip>
              <a:srcRect l="28277" t="10867" r="26081" b="12006"/>
              <a:stretch/>
            </p:blipFill>
            <p:spPr>
              <a:xfrm>
                <a:off x="1130090" y="2996423"/>
                <a:ext cx="1938926" cy="245735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Google Shape;233;p33"/>
              <p:cNvSpPr/>
              <p:nvPr/>
            </p:nvSpPr>
            <p:spPr>
              <a:xfrm>
                <a:off x="1130090" y="5457582"/>
                <a:ext cx="1938926" cy="3077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CA" sz="700" dirty="0">
                    <a:latin typeface="Calibri"/>
                    <a:ea typeface="Calibri"/>
                    <a:cs typeface="Calibri"/>
                    <a:sym typeface="Calibri"/>
                  </a:rPr>
                  <a:t>“</a:t>
                </a:r>
                <a:r>
                  <a:rPr lang="en-CA" sz="700" u="sng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Photo 75922251</a:t>
                </a:r>
                <a:r>
                  <a:rPr lang="en-CA" sz="700" dirty="0">
                    <a:latin typeface="Calibri"/>
                    <a:ea typeface="Calibri"/>
                    <a:cs typeface="Calibri"/>
                    <a:sym typeface="Calibri"/>
                  </a:rPr>
                  <a:t>” by </a:t>
                </a:r>
                <a:r>
                  <a:rPr lang="en-CA" sz="700" u="sng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Karen </a:t>
                </a:r>
                <a:r>
                  <a:rPr lang="en-CA" sz="700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Yukich</a:t>
                </a:r>
                <a:r>
                  <a:rPr lang="en-CA" sz="700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CA" sz="700" dirty="0">
                    <a:latin typeface="Calibri"/>
                    <a:ea typeface="Calibri"/>
                    <a:cs typeface="Calibri"/>
                    <a:sym typeface="Calibri"/>
                  </a:rPr>
                  <a:t>is licensed under </a:t>
                </a:r>
                <a:r>
                  <a:rPr lang="en-CA" sz="700" u="sng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CC BY-NC 4.0</a:t>
                </a:r>
                <a:r>
                  <a:rPr lang="en-CA" sz="700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CA" sz="700" dirty="0">
                    <a:latin typeface="Calibri"/>
                    <a:ea typeface="Calibri"/>
                    <a:cs typeface="Calibri"/>
                    <a:sym typeface="Calibri"/>
                  </a:rPr>
                  <a:t>/ original cropped</a:t>
                </a:r>
                <a:endParaRPr sz="700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" name="Google Shape;136;p1"/>
            <p:cNvSpPr/>
            <p:nvPr/>
          </p:nvSpPr>
          <p:spPr>
            <a:xfrm rot="11387130">
              <a:off x="2130697" y="3553490"/>
              <a:ext cx="796530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D161922-3982-47C6-BEBF-5D4A8E40F76C}"/>
              </a:ext>
            </a:extLst>
          </p:cNvPr>
          <p:cNvSpPr txBox="1"/>
          <p:nvPr/>
        </p:nvSpPr>
        <p:spPr>
          <a:xfrm>
            <a:off x="812405" y="699818"/>
            <a:ext cx="106112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600"/>
            </a:pPr>
            <a:r>
              <a:rPr lang="en-CA" sz="1800" b="1" dirty="0" err="1">
                <a:latin typeface="Calibri"/>
                <a:ea typeface="Calibri"/>
                <a:cs typeface="Calibri"/>
                <a:sym typeface="Calibri"/>
              </a:rPr>
              <a:t>Curculionoidea</a:t>
            </a:r>
            <a:r>
              <a:rPr lang="en-CA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(snout and bark beetles, true weevils, leaf-rolling weevils)</a:t>
            </a:r>
            <a:endParaRPr lang="en-CA" sz="1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endParaRPr lang="en-CA"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head prolonged; snout either short and broad, or long and slender; snout usually curves downward</a:t>
            </a: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antennae arise from sides of snout</a:t>
            </a: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tarsal formula 5,5,5; tarsi </a:t>
            </a:r>
            <a:r>
              <a:rPr lang="en-CA" sz="1600" b="1" dirty="0" err="1">
                <a:latin typeface="Calibri"/>
                <a:ea typeface="Calibri"/>
                <a:cs typeface="Calibri"/>
                <a:sym typeface="Calibri"/>
              </a:rPr>
              <a:t>pseudotetramerous</a:t>
            </a: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 (4</a:t>
            </a:r>
            <a:r>
              <a:rPr lang="en-CA" sz="1600" b="1" baseline="30000" dirty="0"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 tarsomere small and nested in 3</a:t>
            </a:r>
            <a:r>
              <a:rPr lang="en-CA" sz="1600" b="1" baseline="30000" dirty="0"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 tarsomere)</a:t>
            </a: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Curculionidae: antennae geniculate, club compact, beak has protective groove for scape, 2</a:t>
            </a:r>
            <a:r>
              <a:rPr lang="en-CA" sz="1600" baseline="30000" dirty="0"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 tarsal segment rounded at apical angles</a:t>
            </a: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 err="1">
                <a:latin typeface="Calibri"/>
                <a:ea typeface="Calibri"/>
                <a:cs typeface="Calibri"/>
                <a:sym typeface="Calibri"/>
              </a:rPr>
              <a:t>Attelabidae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: antennae straight, ≥ segments of club articulated loosely, 2</a:t>
            </a:r>
            <a:r>
              <a:rPr lang="en-CA" sz="1600" baseline="30000" dirty="0"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 tarsal segment </a:t>
            </a:r>
            <a:r>
              <a:rPr lang="en-CA" sz="16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projecting at apical angles</a:t>
            </a: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there are other families found in Alberta; all families can be difficult to distinguish between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71BD75-5A93-4199-896B-BCDA7F619A86}"/>
              </a:ext>
            </a:extLst>
          </p:cNvPr>
          <p:cNvGrpSpPr/>
          <p:nvPr/>
        </p:nvGrpSpPr>
        <p:grpSpPr>
          <a:xfrm>
            <a:off x="4028703" y="3294101"/>
            <a:ext cx="2997231" cy="2758044"/>
            <a:chOff x="375188" y="2419524"/>
            <a:chExt cx="2997231" cy="275804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CEB15EC-FA07-4F7D-81EE-60E256148EDE}"/>
                </a:ext>
              </a:extLst>
            </p:cNvPr>
            <p:cNvGrpSpPr/>
            <p:nvPr/>
          </p:nvGrpSpPr>
          <p:grpSpPr>
            <a:xfrm>
              <a:off x="375188" y="2419524"/>
              <a:ext cx="2997231" cy="2758044"/>
              <a:chOff x="375188" y="2419524"/>
              <a:chExt cx="2997231" cy="2758044"/>
            </a:xfrm>
          </p:grpSpPr>
          <p:pic>
            <p:nvPicPr>
              <p:cNvPr id="28" name="Picture 2">
                <a:extLst>
                  <a:ext uri="{FF2B5EF4-FFF2-40B4-BE49-F238E27FC236}">
                    <a16:creationId xmlns:a16="http://schemas.microsoft.com/office/drawing/2014/main" id="{97454A5E-C33F-404A-BA59-63AC02D3C2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55" t="60775" r="48310" b="6731"/>
              <a:stretch/>
            </p:blipFill>
            <p:spPr bwMode="auto">
              <a:xfrm>
                <a:off x="375188" y="2419524"/>
                <a:ext cx="2997231" cy="24537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9DCBB04-07CF-48F8-8C56-6A1BEFC812E2}"/>
                  </a:ext>
                </a:extLst>
              </p:cNvPr>
              <p:cNvSpPr txBox="1"/>
              <p:nvPr/>
            </p:nvSpPr>
            <p:spPr>
              <a:xfrm>
                <a:off x="375188" y="4869791"/>
                <a:ext cx="299723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700" dirty="0"/>
                  <a:t>“</a:t>
                </a:r>
                <a:r>
                  <a:rPr lang="en-CA" sz="700" dirty="0">
                    <a:hlinkClick r:id="rId8"/>
                  </a:rPr>
                  <a:t>Photo 172069558</a:t>
                </a:r>
                <a:r>
                  <a:rPr lang="en-CA" sz="700" dirty="0"/>
                  <a:t>” by </a:t>
                </a:r>
                <a:r>
                  <a:rPr lang="en-CA" sz="700" dirty="0">
                    <a:hlinkClick r:id="rId9"/>
                  </a:rPr>
                  <a:t>Mike Quinn</a:t>
                </a:r>
                <a:r>
                  <a:rPr lang="en-CA" sz="700" dirty="0"/>
                  <a:t> is licensed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under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r>
                  <a:rPr lang="en-CA" sz="700" dirty="0"/>
                  <a:t> </a:t>
                </a:r>
              </a:p>
            </p:txBody>
          </p:sp>
        </p:grpSp>
        <p:sp>
          <p:nvSpPr>
            <p:cNvPr id="27" name="Google Shape;136;p1">
              <a:extLst>
                <a:ext uri="{FF2B5EF4-FFF2-40B4-BE49-F238E27FC236}">
                  <a16:creationId xmlns:a16="http://schemas.microsoft.com/office/drawing/2014/main" id="{FF7B3BF0-3AC0-4C9A-82AA-BFA0E4E5381F}"/>
                </a:ext>
              </a:extLst>
            </p:cNvPr>
            <p:cNvSpPr/>
            <p:nvPr/>
          </p:nvSpPr>
          <p:spPr>
            <a:xfrm rot="11846666">
              <a:off x="1104777" y="4466741"/>
              <a:ext cx="796530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0F0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C535A7C-50FE-46CE-8B06-68DF49A58EAA}"/>
              </a:ext>
            </a:extLst>
          </p:cNvPr>
          <p:cNvGrpSpPr/>
          <p:nvPr/>
        </p:nvGrpSpPr>
        <p:grpSpPr>
          <a:xfrm>
            <a:off x="7783700" y="3278912"/>
            <a:ext cx="3003585" cy="3042933"/>
            <a:chOff x="5773473" y="3202411"/>
            <a:chExt cx="3003585" cy="304293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5C09082-A01E-43D7-A690-C67DD48A898C}"/>
                </a:ext>
              </a:extLst>
            </p:cNvPr>
            <p:cNvGrpSpPr/>
            <p:nvPr/>
          </p:nvGrpSpPr>
          <p:grpSpPr>
            <a:xfrm>
              <a:off x="5773476" y="3202411"/>
              <a:ext cx="3003582" cy="2781348"/>
              <a:chOff x="4552946" y="3198944"/>
              <a:chExt cx="3003582" cy="2781348"/>
            </a:xfrm>
          </p:grpSpPr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807FE9C7-A2CA-40D5-B4DD-BFCEED97F9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61" t="17209" r="15737" b="23411"/>
              <a:stretch/>
            </p:blipFill>
            <p:spPr bwMode="auto">
              <a:xfrm>
                <a:off x="4559297" y="3198944"/>
                <a:ext cx="2997231" cy="24581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Google Shape;233;p33">
                <a:extLst>
                  <a:ext uri="{FF2B5EF4-FFF2-40B4-BE49-F238E27FC236}">
                    <a16:creationId xmlns:a16="http://schemas.microsoft.com/office/drawing/2014/main" id="{DEA0FDA2-3899-41D2-A114-0C22D8BB3D9C}"/>
                  </a:ext>
                </a:extLst>
              </p:cNvPr>
              <p:cNvSpPr/>
              <p:nvPr/>
            </p:nvSpPr>
            <p:spPr>
              <a:xfrm>
                <a:off x="4552946" y="5672556"/>
                <a:ext cx="2997231" cy="3077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SzPts val="1100"/>
                  <a:defRPr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11"/>
                  </a:rPr>
                  <a:t>Photo 39656912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dirty="0" err="1">
                    <a:solidFill>
                      <a:srgbClr val="111111"/>
                    </a:solidFill>
                    <a:latin typeface="Whitney"/>
                    <a:hlinkClick r:id="rId12"/>
                  </a:rPr>
                  <a:t>Paweł</a:t>
                </a:r>
                <a:r>
                  <a:rPr lang="en-CA" sz="700" dirty="0">
                    <a:solidFill>
                      <a:srgbClr val="111111"/>
                    </a:solidFill>
                    <a:latin typeface="Whitney"/>
                    <a:hlinkClick r:id="rId12"/>
                  </a:rPr>
                  <a:t> </a:t>
                </a:r>
                <a:r>
                  <a:rPr lang="en-CA" sz="700" dirty="0" err="1">
                    <a:solidFill>
                      <a:srgbClr val="111111"/>
                    </a:solidFill>
                    <a:latin typeface="Whitney"/>
                    <a:hlinkClick r:id="rId12"/>
                  </a:rPr>
                  <a:t>Pieluszyński</a:t>
                </a:r>
                <a:r>
                  <a:rPr lang="en-CA" sz="700" dirty="0">
                    <a:solidFill>
                      <a:srgbClr val="111111"/>
                    </a:solidFill>
                    <a:latin typeface="Whitney"/>
                  </a:rPr>
                  <a:t>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licensed under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5710B6-E9A5-47E9-8BF7-6C1DA0CFAEF8}"/>
                </a:ext>
              </a:extLst>
            </p:cNvPr>
            <p:cNvSpPr txBox="1"/>
            <p:nvPr/>
          </p:nvSpPr>
          <p:spPr>
            <a:xfrm>
              <a:off x="5773473" y="5937567"/>
              <a:ext cx="300358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Merhynchites</a:t>
              </a:r>
              <a:r>
                <a:rPr lang="en-CA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bicolor</a:t>
              </a:r>
              <a:endParaRPr lang="en-C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Google Shape;136;p1">
              <a:extLst>
                <a:ext uri="{FF2B5EF4-FFF2-40B4-BE49-F238E27FC236}">
                  <a16:creationId xmlns:a16="http://schemas.microsoft.com/office/drawing/2014/main" id="{96EB2EC1-BBB2-4C43-BE04-0BD96276271B}"/>
                </a:ext>
              </a:extLst>
            </p:cNvPr>
            <p:cNvSpPr/>
            <p:nvPr/>
          </p:nvSpPr>
          <p:spPr>
            <a:xfrm rot="16200000">
              <a:off x="6123825" y="4420427"/>
              <a:ext cx="796530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178;p15">
            <a:extLst>
              <a:ext uri="{FF2B5EF4-FFF2-40B4-BE49-F238E27FC236}">
                <a16:creationId xmlns:a16="http://schemas.microsoft.com/office/drawing/2014/main" id="{1A6F0C9A-950F-47EF-95E1-87C26CA6543E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3" name="Google Shape;99;p31">
            <a:extLst>
              <a:ext uri="{FF2B5EF4-FFF2-40B4-BE49-F238E27FC236}">
                <a16:creationId xmlns:a16="http://schemas.microsoft.com/office/drawing/2014/main" id="{B319A931-6A68-4405-9BBB-980B11D27F61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Google Shape;176;p41">
            <a:extLst>
              <a:ext uri="{FF2B5EF4-FFF2-40B4-BE49-F238E27FC236}">
                <a16:creationId xmlns:a16="http://schemas.microsoft.com/office/drawing/2014/main" id="{74C314B7-3B9B-4065-BB60-9ECCD9E8C248}"/>
              </a:ext>
            </a:extLst>
          </p:cNvPr>
          <p:cNvSpPr/>
          <p:nvPr/>
        </p:nvSpPr>
        <p:spPr>
          <a:xfrm>
            <a:off x="765174" y="657225"/>
            <a:ext cx="10658475" cy="572452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670;p44">
            <a:extLst>
              <a:ext uri="{FF2B5EF4-FFF2-40B4-BE49-F238E27FC236}">
                <a16:creationId xmlns:a16="http://schemas.microsoft.com/office/drawing/2014/main" id="{210AF9A6-2985-49FE-9CEC-9AC0D55DB082}"/>
              </a:ext>
            </a:extLst>
          </p:cNvPr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Polyphaga</a:t>
            </a: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</a:t>
            </a:r>
            <a:r>
              <a:rPr lang="en-CA" sz="2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Curculionoidea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"/>
          <p:cNvSpPr txBox="1"/>
          <p:nvPr/>
        </p:nvSpPr>
        <p:spPr>
          <a:xfrm>
            <a:off x="803605" y="696955"/>
            <a:ext cx="9731045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CA" sz="1800" b="1" dirty="0">
                <a:latin typeface="Calibri"/>
                <a:ea typeface="Calibri"/>
                <a:cs typeface="Calibri"/>
                <a:sym typeface="Calibri"/>
              </a:rPr>
              <a:t>Dermestidae</a:t>
            </a:r>
            <a:r>
              <a:rPr lang="en-CA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(skin beetles)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head mostly to completely concealed from above by pronotum</a:t>
            </a:r>
            <a:endParaRPr sz="1600"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antennae fit into </a:t>
            </a:r>
            <a:r>
              <a:rPr lang="en-CA"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grooves/concave spaces </a:t>
            </a:r>
            <a:r>
              <a:rPr lang="en-CA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below the pronotum, so may not be visible from above</a:t>
            </a:r>
            <a:endParaRPr sz="16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usually covered with scales or hairs</a:t>
            </a:r>
            <a:endParaRPr sz="1600"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body elongate to broadly oval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brown or black, sometimes patterned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antennae short; last 3 segments clubbed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31753" y="3127879"/>
            <a:ext cx="2939856" cy="3133677"/>
            <a:chOff x="950220" y="2894845"/>
            <a:chExt cx="2939856" cy="3133677"/>
          </a:xfrm>
        </p:grpSpPr>
        <p:sp>
          <p:nvSpPr>
            <p:cNvPr id="242" name="Google Shape;242;p18"/>
            <p:cNvSpPr txBox="1"/>
            <p:nvPr/>
          </p:nvSpPr>
          <p:spPr>
            <a:xfrm>
              <a:off x="950220" y="5720786"/>
              <a:ext cx="2939854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i="1" dirty="0">
                  <a:latin typeface="Calibri"/>
                  <a:ea typeface="Calibri"/>
                  <a:cs typeface="Calibri"/>
                  <a:sym typeface="Calibri"/>
                </a:rPr>
                <a:t>Dermestes lardarius</a:t>
              </a:r>
              <a:endParaRPr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4" name="Google Shape;244;p18"/>
            <p:cNvPicPr preferRelativeResize="0"/>
            <p:nvPr/>
          </p:nvPicPr>
          <p:blipFill rotWithShape="1">
            <a:blip r:embed="rId3">
              <a:alphaModFix/>
            </a:blip>
            <a:srcRect l="18272" t="24861" r="27789" b="12331"/>
            <a:stretch/>
          </p:blipFill>
          <p:spPr>
            <a:xfrm>
              <a:off x="950224" y="2894845"/>
              <a:ext cx="2939852" cy="25673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18"/>
            <p:cNvSpPr/>
            <p:nvPr/>
          </p:nvSpPr>
          <p:spPr>
            <a:xfrm>
              <a:off x="950220" y="5464555"/>
              <a:ext cx="2939853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Photo 70414839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” by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Shane 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Mercer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 4.0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/ original cropped </a:t>
              </a:r>
              <a:endParaRPr sz="7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526170" y="2789795"/>
            <a:ext cx="2430902" cy="3455676"/>
            <a:chOff x="6045751" y="2578376"/>
            <a:chExt cx="2430902" cy="3455676"/>
          </a:xfrm>
        </p:grpSpPr>
        <p:sp>
          <p:nvSpPr>
            <p:cNvPr id="243" name="Google Shape;243;p18"/>
            <p:cNvSpPr txBox="1"/>
            <p:nvPr/>
          </p:nvSpPr>
          <p:spPr>
            <a:xfrm>
              <a:off x="6045751" y="5726316"/>
              <a:ext cx="2430901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i="1" dirty="0">
                  <a:latin typeface="Calibri"/>
                  <a:ea typeface="Calibri"/>
                  <a:cs typeface="Calibri"/>
                  <a:sym typeface="Calibri"/>
                </a:rPr>
                <a:t>Anthrenus verbasci</a:t>
              </a:r>
              <a:endParaRPr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8"/>
            <p:cNvSpPr/>
            <p:nvPr/>
          </p:nvSpPr>
          <p:spPr>
            <a:xfrm>
              <a:off x="6045751" y="5464694"/>
              <a:ext cx="2430901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Photo 64650059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” by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Karen 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Yukich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 4.0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 / original cropped </a:t>
              </a:r>
              <a:endParaRPr sz="7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7" name="Google Shape;247;p18"/>
            <p:cNvPicPr preferRelativeResize="0"/>
            <p:nvPr/>
          </p:nvPicPr>
          <p:blipFill rotWithShape="1">
            <a:blip r:embed="rId9">
              <a:alphaModFix/>
            </a:blip>
            <a:srcRect l="30755" t="18353" r="30963" b="21118"/>
            <a:stretch/>
          </p:blipFill>
          <p:spPr>
            <a:xfrm>
              <a:off x="6045753" y="2578376"/>
              <a:ext cx="2430900" cy="28826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Google Shape;178;p15">
            <a:extLst>
              <a:ext uri="{FF2B5EF4-FFF2-40B4-BE49-F238E27FC236}">
                <a16:creationId xmlns:a16="http://schemas.microsoft.com/office/drawing/2014/main" id="{90C865F7-04C7-4117-967E-F9D6D43452FE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1" name="Google Shape;99;p31">
            <a:extLst>
              <a:ext uri="{FF2B5EF4-FFF2-40B4-BE49-F238E27FC236}">
                <a16:creationId xmlns:a16="http://schemas.microsoft.com/office/drawing/2014/main" id="{63680DF1-6BF1-450F-A708-FBA7BCA8014F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Google Shape;670;p44">
            <a:extLst>
              <a:ext uri="{FF2B5EF4-FFF2-40B4-BE49-F238E27FC236}">
                <a16:creationId xmlns:a16="http://schemas.microsoft.com/office/drawing/2014/main" id="{CA21D721-93D0-496E-AD83-ECB9AC76A33C}"/>
              </a:ext>
            </a:extLst>
          </p:cNvPr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Polyphaga</a:t>
            </a: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</a:t>
            </a:r>
            <a:r>
              <a:rPr lang="en-CA" sz="2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Dermestidae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4" name="Google Shape;176;p41">
            <a:extLst>
              <a:ext uri="{FF2B5EF4-FFF2-40B4-BE49-F238E27FC236}">
                <a16:creationId xmlns:a16="http://schemas.microsoft.com/office/drawing/2014/main" id="{C7D331F8-D02E-489F-BDCA-5F5D410C0A8C}"/>
              </a:ext>
            </a:extLst>
          </p:cNvPr>
          <p:cNvSpPr/>
          <p:nvPr/>
        </p:nvSpPr>
        <p:spPr>
          <a:xfrm>
            <a:off x="765174" y="657225"/>
            <a:ext cx="10658475" cy="572452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6A7A19-AA57-4156-99A8-274748ADA229}"/>
              </a:ext>
            </a:extLst>
          </p:cNvPr>
          <p:cNvGrpSpPr/>
          <p:nvPr/>
        </p:nvGrpSpPr>
        <p:grpSpPr>
          <a:xfrm>
            <a:off x="4787161" y="3111031"/>
            <a:ext cx="3123451" cy="3149744"/>
            <a:chOff x="4653849" y="3038782"/>
            <a:chExt cx="3123451" cy="3149744"/>
          </a:xfrm>
        </p:grpSpPr>
        <p:pic>
          <p:nvPicPr>
            <p:cNvPr id="9" name="Picture 8" descr="A picture containing black, insect, acarine&#10;&#10;Description automatically generated">
              <a:extLst>
                <a:ext uri="{FF2B5EF4-FFF2-40B4-BE49-F238E27FC236}">
                  <a16:creationId xmlns:a16="http://schemas.microsoft.com/office/drawing/2014/main" id="{242C6028-0482-40ED-83D9-3F5F6C105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1064" t="24159" r="13985" b="30297"/>
            <a:stretch/>
          </p:blipFill>
          <p:spPr>
            <a:xfrm rot="16200000">
              <a:off x="4931886" y="2760750"/>
              <a:ext cx="2567381" cy="3123446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4653852" y="4406311"/>
              <a:ext cx="3123446" cy="1519989"/>
              <a:chOff x="3616911" y="3730275"/>
              <a:chExt cx="3123446" cy="151998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616911" y="4942487"/>
                <a:ext cx="312344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SzPts val="1100"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11"/>
                  </a:rPr>
                  <a:t>Photo 197600717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hlinkClick r:id="rId1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Bruce P. Smith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licensed under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13"/>
                  </a:rPr>
                  <a:t>CC BY-NC-ND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 and rotated</a:t>
                </a:r>
              </a:p>
            </p:txBody>
          </p:sp>
          <p:sp>
            <p:nvSpPr>
              <p:cNvPr id="17" name="Google Shape;136;p1"/>
              <p:cNvSpPr/>
              <p:nvPr/>
            </p:nvSpPr>
            <p:spPr>
              <a:xfrm rot="15168802">
                <a:off x="6165052" y="4049340"/>
                <a:ext cx="796530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42;p18">
              <a:extLst>
                <a:ext uri="{FF2B5EF4-FFF2-40B4-BE49-F238E27FC236}">
                  <a16:creationId xmlns:a16="http://schemas.microsoft.com/office/drawing/2014/main" id="{EC32100E-91E1-43F7-AD81-FAAE88481E0B}"/>
                </a:ext>
              </a:extLst>
            </p:cNvPr>
            <p:cNvSpPr txBox="1"/>
            <p:nvPr/>
          </p:nvSpPr>
          <p:spPr>
            <a:xfrm>
              <a:off x="4653849" y="5880790"/>
              <a:ext cx="3123445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i="1" dirty="0">
                  <a:latin typeface="Calibri"/>
                  <a:ea typeface="Calibri"/>
                  <a:cs typeface="Calibri"/>
                  <a:sym typeface="Calibri"/>
                </a:rPr>
                <a:t>Dermestes lardarius</a:t>
              </a:r>
              <a:endParaRPr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 txBox="1"/>
          <p:nvPr/>
        </p:nvSpPr>
        <p:spPr>
          <a:xfrm>
            <a:off x="801568" y="693437"/>
            <a:ext cx="7475430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CA" sz="1800" b="1" dirty="0">
                <a:latin typeface="Calibri"/>
                <a:ea typeface="Calibri"/>
                <a:cs typeface="Calibri"/>
                <a:sym typeface="Calibri"/>
              </a:rPr>
              <a:t>Elateridae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(click beetles)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prosternal spine </a:t>
            </a:r>
            <a:r>
              <a:rPr lang="en-CA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extending into groove on mesosternum</a:t>
            </a:r>
            <a:endParaRPr sz="16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prothorax firmly joined to mesothorax, which, when combined with prosternal spine, makes a “click mechanism”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 (helps beetle right itself from its back)</a:t>
            </a:r>
            <a:endParaRPr sz="1600"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posterior corners of pronotum </a:t>
            </a:r>
            <a:r>
              <a:rPr lang="en-CA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are prolonged backward into sharp points or spines</a:t>
            </a:r>
            <a:endParaRPr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antennae serrate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body elongate, slender, parallel-sided, and rounded at each end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152609" y="3519487"/>
            <a:ext cx="2966047" cy="2664741"/>
            <a:chOff x="5890404" y="3087549"/>
            <a:chExt cx="2966047" cy="2664741"/>
          </a:xfrm>
        </p:grpSpPr>
        <p:sp>
          <p:nvSpPr>
            <p:cNvPr id="257" name="Google Shape;257;p10"/>
            <p:cNvSpPr txBox="1"/>
            <p:nvPr/>
          </p:nvSpPr>
          <p:spPr>
            <a:xfrm>
              <a:off x="5890404" y="5444554"/>
              <a:ext cx="2966045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i="1" dirty="0">
                  <a:latin typeface="Calibri"/>
                  <a:ea typeface="Calibri"/>
                  <a:cs typeface="Calibri"/>
                  <a:sym typeface="Calibri"/>
                </a:rPr>
                <a:t>Ampedus apicatus</a:t>
              </a:r>
              <a:endParaRPr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5890404" y="5176576"/>
              <a:ext cx="2933393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Photo 66744141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” by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Owen 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Strickland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 4.0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/ original cropped and rotated</a:t>
              </a:r>
              <a:endParaRPr sz="7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1" name="Google Shape;261;p10"/>
            <p:cNvPicPr preferRelativeResize="0"/>
            <p:nvPr/>
          </p:nvPicPr>
          <p:blipFill rotWithShape="1">
            <a:blip r:embed="rId6">
              <a:alphaModFix/>
            </a:blip>
            <a:srcRect l="24129" r="28591"/>
            <a:stretch/>
          </p:blipFill>
          <p:spPr>
            <a:xfrm rot="5400000">
              <a:off x="6320604" y="2657352"/>
              <a:ext cx="2105649" cy="29660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4365435" y="3519487"/>
            <a:ext cx="3330450" cy="2424888"/>
            <a:chOff x="2824644" y="2880858"/>
            <a:chExt cx="3330450" cy="2424888"/>
          </a:xfrm>
        </p:grpSpPr>
        <p:sp>
          <p:nvSpPr>
            <p:cNvPr id="4" name="Rectangle 3"/>
            <p:cNvSpPr/>
            <p:nvPr/>
          </p:nvSpPr>
          <p:spPr>
            <a:xfrm>
              <a:off x="2824644" y="4997969"/>
              <a:ext cx="333045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SzPts val="1100"/>
              </a:pP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7"/>
                </a:rPr>
                <a:t>Photo 90533764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8"/>
                </a:rPr>
                <a:t>Chloe and Trevor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86" t="36190" r="16667" b="26508"/>
            <a:stretch/>
          </p:blipFill>
          <p:spPr>
            <a:xfrm>
              <a:off x="2824647" y="2880858"/>
              <a:ext cx="3330447" cy="2115285"/>
            </a:xfrm>
            <a:prstGeom prst="rect">
              <a:avLst/>
            </a:prstGeom>
          </p:spPr>
        </p:pic>
      </p:grpSp>
      <p:sp>
        <p:nvSpPr>
          <p:cNvPr id="17" name="Google Shape;136;p1"/>
          <p:cNvSpPr/>
          <p:nvPr/>
        </p:nvSpPr>
        <p:spPr>
          <a:xfrm rot="17397344">
            <a:off x="5296714" y="4894806"/>
            <a:ext cx="796530" cy="15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36;p1"/>
          <p:cNvSpPr/>
          <p:nvPr/>
        </p:nvSpPr>
        <p:spPr>
          <a:xfrm rot="17397344">
            <a:off x="4875973" y="4789933"/>
            <a:ext cx="796530" cy="15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2821" y="3533481"/>
            <a:ext cx="2805896" cy="2653603"/>
            <a:chOff x="-124153" y="2912421"/>
            <a:chExt cx="2805896" cy="2653603"/>
          </a:xfrm>
        </p:grpSpPr>
        <p:grpSp>
          <p:nvGrpSpPr>
            <p:cNvPr id="3" name="Group 2"/>
            <p:cNvGrpSpPr/>
            <p:nvPr/>
          </p:nvGrpSpPr>
          <p:grpSpPr>
            <a:xfrm>
              <a:off x="-124153" y="3021358"/>
              <a:ext cx="2805896" cy="2544666"/>
              <a:chOff x="334227" y="2940320"/>
              <a:chExt cx="2805896" cy="2544666"/>
            </a:xfrm>
          </p:grpSpPr>
          <p:sp>
            <p:nvSpPr>
              <p:cNvPr id="256" name="Google Shape;256;p10"/>
              <p:cNvSpPr txBox="1"/>
              <p:nvPr/>
            </p:nvSpPr>
            <p:spPr>
              <a:xfrm>
                <a:off x="334228" y="5177209"/>
                <a:ext cx="280589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CA" i="1" dirty="0">
                    <a:latin typeface="Calibri"/>
                    <a:ea typeface="Calibri"/>
                    <a:cs typeface="Calibri"/>
                    <a:sym typeface="Calibri"/>
                  </a:rPr>
                  <a:t>Nitidolimonius resplendens</a:t>
                </a:r>
                <a:endParaRPr i="1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10"/>
              <p:cNvSpPr/>
              <p:nvPr/>
            </p:nvSpPr>
            <p:spPr>
              <a:xfrm>
                <a:off x="334227" y="4927678"/>
                <a:ext cx="2805893" cy="3077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CA" sz="700" dirty="0">
                    <a:latin typeface="Calibri"/>
                    <a:ea typeface="Calibri"/>
                    <a:cs typeface="Calibri"/>
                    <a:sym typeface="Calibri"/>
                  </a:rPr>
                  <a:t>“</a:t>
                </a:r>
                <a:r>
                  <a:rPr lang="en-CA" sz="700" u="sng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  <a:hlinkClick r:id="rId10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Photo 79946599</a:t>
                </a:r>
                <a:r>
                  <a:rPr lang="en-CA" sz="700" dirty="0">
                    <a:latin typeface="Calibri"/>
                    <a:ea typeface="Calibri"/>
                    <a:cs typeface="Calibri"/>
                    <a:sym typeface="Calibri"/>
                  </a:rPr>
                  <a:t>” by </a:t>
                </a:r>
                <a:r>
                  <a:rPr lang="en-CA" sz="700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  <a:hlinkClick r:id="rId11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aicarte</a:t>
                </a:r>
                <a:r>
                  <a:rPr lang="en-CA" sz="700" dirty="0">
                    <a:latin typeface="Calibri"/>
                    <a:ea typeface="Calibri"/>
                    <a:cs typeface="Calibri"/>
                    <a:sym typeface="Calibri"/>
                  </a:rPr>
                  <a:t> is licensed under </a:t>
                </a:r>
                <a:r>
                  <a:rPr lang="en-CA" sz="700" u="sng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CC BY-NC 4.0</a:t>
                </a:r>
                <a:r>
                  <a:rPr lang="en-CA" sz="700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CA" sz="700" dirty="0">
                    <a:latin typeface="Calibri"/>
                    <a:ea typeface="Calibri"/>
                    <a:cs typeface="Calibri"/>
                    <a:sym typeface="Calibri"/>
                  </a:rPr>
                  <a:t>/ original cropped and rotated </a:t>
                </a:r>
                <a:endParaRPr sz="700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0" name="Google Shape;260;p10"/>
              <p:cNvPicPr preferRelativeResize="0"/>
              <p:nvPr/>
            </p:nvPicPr>
            <p:blipFill rotWithShape="1">
              <a:blip r:embed="rId12">
                <a:alphaModFix/>
              </a:blip>
              <a:srcRect l="36983" t="11130" b="21749"/>
              <a:stretch/>
            </p:blipFill>
            <p:spPr>
              <a:xfrm rot="16200000">
                <a:off x="749269" y="2525281"/>
                <a:ext cx="1975815" cy="280589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136;p1"/>
            <p:cNvSpPr/>
            <p:nvPr/>
          </p:nvSpPr>
          <p:spPr>
            <a:xfrm rot="7290247">
              <a:off x="880528" y="3231486"/>
              <a:ext cx="796530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0F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Google Shape;178;p15">
            <a:extLst>
              <a:ext uri="{FF2B5EF4-FFF2-40B4-BE49-F238E27FC236}">
                <a16:creationId xmlns:a16="http://schemas.microsoft.com/office/drawing/2014/main" id="{C9E3CD79-C0A1-4EB7-A478-DBCDE8147FD6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2" name="Google Shape;99;p31">
            <a:extLst>
              <a:ext uri="{FF2B5EF4-FFF2-40B4-BE49-F238E27FC236}">
                <a16:creationId xmlns:a16="http://schemas.microsoft.com/office/drawing/2014/main" id="{6E983145-FCDD-4A2A-A894-6F9F7AB9974D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Google Shape;670;p44">
            <a:extLst>
              <a:ext uri="{FF2B5EF4-FFF2-40B4-BE49-F238E27FC236}">
                <a16:creationId xmlns:a16="http://schemas.microsoft.com/office/drawing/2014/main" id="{4451A5FD-5B60-4E61-BC23-0CBF691BA5C8}"/>
              </a:ext>
            </a:extLst>
          </p:cNvPr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Polyphaga</a:t>
            </a: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</a:t>
            </a:r>
            <a:r>
              <a:rPr lang="en-CA" sz="2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Elateridae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4" name="Google Shape;176;p41">
            <a:extLst>
              <a:ext uri="{FF2B5EF4-FFF2-40B4-BE49-F238E27FC236}">
                <a16:creationId xmlns:a16="http://schemas.microsoft.com/office/drawing/2014/main" id="{3C8E1EFD-4634-469B-894A-D6049576702A}"/>
              </a:ext>
            </a:extLst>
          </p:cNvPr>
          <p:cNvSpPr/>
          <p:nvPr/>
        </p:nvSpPr>
        <p:spPr>
          <a:xfrm>
            <a:off x="765174" y="657225"/>
            <a:ext cx="10658475" cy="572452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7B02E7-75F0-4F73-B070-CBCB92D0AEC8}"/>
              </a:ext>
            </a:extLst>
          </p:cNvPr>
          <p:cNvSpPr txBox="1"/>
          <p:nvPr/>
        </p:nvSpPr>
        <p:spPr>
          <a:xfrm>
            <a:off x="8455935" y="765191"/>
            <a:ext cx="28612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SzPts val="1600"/>
            </a:pPr>
            <a:r>
              <a:rPr lang="en-CA" sz="1200" b="1" dirty="0">
                <a:latin typeface="Calibri"/>
                <a:ea typeface="Calibri"/>
                <a:cs typeface="Calibri"/>
                <a:sym typeface="Calibri"/>
              </a:rPr>
              <a:t>Similar family:</a:t>
            </a:r>
            <a:endParaRPr lang="en-CA" sz="1200" dirty="0"/>
          </a:p>
          <a:p>
            <a:pPr>
              <a:buSzPts val="1600"/>
            </a:pPr>
            <a:r>
              <a:rPr lang="en-CA" sz="1200" dirty="0">
                <a:latin typeface="Calibri"/>
                <a:ea typeface="Calibri"/>
                <a:cs typeface="Calibri"/>
                <a:sym typeface="Calibri"/>
              </a:rPr>
              <a:t>Buprestidae, but their prothorax and mesothorax are independently mobile, and abdominal segments 1 and 2 are fused on ventral side; see </a:t>
            </a:r>
            <a:r>
              <a:rPr lang="en-CA" sz="1200" dirty="0">
                <a:latin typeface="Calibri"/>
                <a:ea typeface="Calibri"/>
                <a:cs typeface="Calibri"/>
                <a:sym typeface="Calibri"/>
                <a:hlinkClick r:id="rId13" action="ppaction://hlinksldjump"/>
              </a:rPr>
              <a:t>p. 9</a:t>
            </a:r>
            <a:endParaRPr lang="en-CA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0"/>
          <p:cNvSpPr txBox="1"/>
          <p:nvPr/>
        </p:nvSpPr>
        <p:spPr>
          <a:xfrm>
            <a:off x="801387" y="695715"/>
            <a:ext cx="8819063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CA" sz="1800" b="1" dirty="0">
                <a:latin typeface="Calibri"/>
                <a:ea typeface="Calibri"/>
                <a:cs typeface="Calibri"/>
                <a:sym typeface="Calibri"/>
              </a:rPr>
              <a:t>Meloidae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(blister beetles, oil beetles)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pronotum</a:t>
            </a: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 narrower than both head and base of elytra </a:t>
            </a:r>
            <a:endParaRPr dirty="0"/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tarsal claws are bifid </a:t>
            </a: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(looks like there are 4 claws)</a:t>
            </a:r>
            <a:endParaRPr sz="1600"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head broad; strongly constricted at base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antennae filiform or moniliform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body elongate, parallel-sided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tarsal formula 5,5,4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270301" y="3245858"/>
            <a:ext cx="3899516" cy="2916427"/>
            <a:chOff x="5353209" y="3353643"/>
            <a:chExt cx="3899516" cy="2916427"/>
          </a:xfrm>
        </p:grpSpPr>
        <p:sp>
          <p:nvSpPr>
            <p:cNvPr id="271" name="Google Shape;271;p30"/>
            <p:cNvSpPr txBox="1"/>
            <p:nvPr/>
          </p:nvSpPr>
          <p:spPr>
            <a:xfrm>
              <a:off x="5380109" y="5962334"/>
              <a:ext cx="3872616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i="1" dirty="0">
                  <a:latin typeface="Calibri"/>
                  <a:ea typeface="Calibri"/>
                  <a:cs typeface="Calibri"/>
                  <a:sym typeface="Calibri"/>
                </a:rPr>
                <a:t>Lytta nuttalli</a:t>
              </a:r>
              <a:endParaRPr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30"/>
            <p:cNvSpPr/>
            <p:nvPr/>
          </p:nvSpPr>
          <p:spPr>
            <a:xfrm>
              <a:off x="5353209" y="5692661"/>
              <a:ext cx="3899516" cy="206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Photo 80140490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” by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Karl 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Kroeker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 4.0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/ original cropped </a:t>
              </a:r>
              <a:endParaRPr sz="7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5" name="Google Shape;275;p30"/>
            <p:cNvPicPr preferRelativeResize="0"/>
            <p:nvPr/>
          </p:nvPicPr>
          <p:blipFill rotWithShape="1">
            <a:blip r:embed="rId6">
              <a:alphaModFix/>
            </a:blip>
            <a:srcRect t="9919" r="5823" b="10778"/>
            <a:stretch/>
          </p:blipFill>
          <p:spPr>
            <a:xfrm>
              <a:off x="5353209" y="3353643"/>
              <a:ext cx="3899516" cy="23444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992091" y="3245858"/>
            <a:ext cx="3061902" cy="2924195"/>
            <a:chOff x="12321" y="2900836"/>
            <a:chExt cx="3061902" cy="29241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43" t="35349" r="15774" b="17520"/>
            <a:stretch/>
          </p:blipFill>
          <p:spPr>
            <a:xfrm rot="5400000">
              <a:off x="369879" y="2543278"/>
              <a:ext cx="2346786" cy="306190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2321" y="5258142"/>
              <a:ext cx="306190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8"/>
                </a:rPr>
                <a:t>Photo 54289575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9"/>
                </a:rPr>
                <a:t>Guy Lemelin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CC BY-NC 4.0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 and rotated</a:t>
              </a:r>
            </a:p>
          </p:txBody>
        </p:sp>
        <p:sp>
          <p:nvSpPr>
            <p:cNvPr id="16" name="Google Shape;271;p30"/>
            <p:cNvSpPr txBox="1"/>
            <p:nvPr/>
          </p:nvSpPr>
          <p:spPr>
            <a:xfrm>
              <a:off x="12321" y="5517295"/>
              <a:ext cx="3061902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en-CA" i="1" dirty="0">
                  <a:latin typeface="Calibri" panose="020F0502020204030204" pitchFamily="34" charset="0"/>
                  <a:cs typeface="Calibri" panose="020F0502020204030204" pitchFamily="34" charset="0"/>
                </a:rPr>
                <a:t>Epicauta pennsylvanica</a:t>
              </a:r>
              <a:endParaRPr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80910" y="2967503"/>
            <a:ext cx="2735559" cy="2941350"/>
            <a:chOff x="6711683" y="-118033"/>
            <a:chExt cx="2735559" cy="2941350"/>
          </a:xfrm>
        </p:grpSpPr>
        <p:grpSp>
          <p:nvGrpSpPr>
            <p:cNvPr id="9" name="Group 8"/>
            <p:cNvGrpSpPr/>
            <p:nvPr/>
          </p:nvGrpSpPr>
          <p:grpSpPr>
            <a:xfrm>
              <a:off x="6711683" y="-118033"/>
              <a:ext cx="2735559" cy="2941350"/>
              <a:chOff x="6711683" y="-118033"/>
              <a:chExt cx="2735559" cy="294135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6711683" y="2515540"/>
                <a:ext cx="2735559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SzPts val="1100"/>
                  <a:defRPr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10"/>
                  </a:rPr>
                  <a:t>Photo 5477449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11"/>
                  </a:rPr>
                  <a:t>Steven Valley, Oregon Department of Agriculture, Bugwood.org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10"/>
                  </a:rPr>
                  <a:t>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licensed under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12"/>
                  </a:rPr>
                  <a:t>CC BY-NC 3.0</a:t>
                </a:r>
                <a:endParaRPr lang="en-CA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11683" y="-118033"/>
                <a:ext cx="2735559" cy="2625140"/>
              </a:xfrm>
              <a:prstGeom prst="rect">
                <a:avLst/>
              </a:prstGeom>
            </p:spPr>
          </p:pic>
        </p:grpSp>
        <p:sp>
          <p:nvSpPr>
            <p:cNvPr id="21" name="Google Shape;136;p1"/>
            <p:cNvSpPr/>
            <p:nvPr/>
          </p:nvSpPr>
          <p:spPr>
            <a:xfrm rot="1885255">
              <a:off x="7033976" y="1528570"/>
              <a:ext cx="796530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78;p15">
            <a:extLst>
              <a:ext uri="{FF2B5EF4-FFF2-40B4-BE49-F238E27FC236}">
                <a16:creationId xmlns:a16="http://schemas.microsoft.com/office/drawing/2014/main" id="{CCB39977-4D22-406D-AB0E-1588C25372F5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" name="Google Shape;99;p31">
            <a:extLst>
              <a:ext uri="{FF2B5EF4-FFF2-40B4-BE49-F238E27FC236}">
                <a16:creationId xmlns:a16="http://schemas.microsoft.com/office/drawing/2014/main" id="{DB7950C9-999C-4D62-821C-74C23A6143E2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Google Shape;670;p44">
            <a:extLst>
              <a:ext uri="{FF2B5EF4-FFF2-40B4-BE49-F238E27FC236}">
                <a16:creationId xmlns:a16="http://schemas.microsoft.com/office/drawing/2014/main" id="{227D21D3-D916-42F2-B4C6-E50783BD18C0}"/>
              </a:ext>
            </a:extLst>
          </p:cNvPr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Polyphaga</a:t>
            </a: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Meloidae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3" name="Google Shape;176;p41">
            <a:extLst>
              <a:ext uri="{FF2B5EF4-FFF2-40B4-BE49-F238E27FC236}">
                <a16:creationId xmlns:a16="http://schemas.microsoft.com/office/drawing/2014/main" id="{4B5C98B0-E930-4CAA-A79F-4564E81B5CB0}"/>
              </a:ext>
            </a:extLst>
          </p:cNvPr>
          <p:cNvSpPr/>
          <p:nvPr/>
        </p:nvSpPr>
        <p:spPr>
          <a:xfrm>
            <a:off x="765174" y="657225"/>
            <a:ext cx="10658475" cy="572452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E870D4-A26D-4A53-8171-EBBD840785B1}"/>
              </a:ext>
            </a:extLst>
          </p:cNvPr>
          <p:cNvSpPr txBox="1"/>
          <p:nvPr/>
        </p:nvSpPr>
        <p:spPr>
          <a:xfrm>
            <a:off x="8591735" y="772891"/>
            <a:ext cx="272509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SzPts val="1600"/>
            </a:pPr>
            <a:r>
              <a:rPr lang="en-CA" sz="1200" b="1" dirty="0">
                <a:latin typeface="Calibri"/>
                <a:ea typeface="Calibri"/>
                <a:cs typeface="Calibri"/>
                <a:sym typeface="Calibri"/>
              </a:rPr>
              <a:t>Similar family: </a:t>
            </a:r>
            <a:endParaRPr lang="en-CA" sz="1200" dirty="0"/>
          </a:p>
          <a:p>
            <a:pPr>
              <a:buSzPts val="1600"/>
            </a:pPr>
            <a:r>
              <a:rPr lang="en-CA" sz="1200" dirty="0">
                <a:latin typeface="Calibri"/>
                <a:ea typeface="Calibri"/>
                <a:cs typeface="Calibri"/>
                <a:sym typeface="Calibri"/>
              </a:rPr>
              <a:t>Tenebrionidae have same tarsal formula, but tarsal claws are not split; see </a:t>
            </a:r>
            <a:r>
              <a:rPr lang="en-CA" sz="1200" dirty="0">
                <a:latin typeface="Calibri"/>
                <a:ea typeface="Calibri"/>
                <a:cs typeface="Calibri"/>
                <a:sym typeface="Calibri"/>
                <a:hlinkClick r:id="rId14" action="ppaction://hlinksldjump"/>
              </a:rPr>
              <a:t>p. 20</a:t>
            </a:r>
            <a:endParaRPr lang="en-CA" sz="1200" dirty="0"/>
          </a:p>
        </p:txBody>
      </p:sp>
      <p:sp>
        <p:nvSpPr>
          <p:cNvPr id="25" name="Google Shape;136;p1">
            <a:extLst>
              <a:ext uri="{FF2B5EF4-FFF2-40B4-BE49-F238E27FC236}">
                <a16:creationId xmlns:a16="http://schemas.microsoft.com/office/drawing/2014/main" id="{887096CD-4923-4E16-A0E9-E5B784C05BCA}"/>
              </a:ext>
            </a:extLst>
          </p:cNvPr>
          <p:cNvSpPr/>
          <p:nvPr/>
        </p:nvSpPr>
        <p:spPr>
          <a:xfrm rot="14156666">
            <a:off x="2704811" y="4723386"/>
            <a:ext cx="796530" cy="15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4"/>
          <p:cNvSpPr txBox="1"/>
          <p:nvPr/>
        </p:nvSpPr>
        <p:spPr>
          <a:xfrm>
            <a:off x="801387" y="692763"/>
            <a:ext cx="8819063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CA" sz="1800" b="1" dirty="0">
                <a:latin typeface="Calibri"/>
                <a:ea typeface="Calibri"/>
                <a:cs typeface="Calibri"/>
                <a:sym typeface="Calibri"/>
              </a:rPr>
              <a:t>Scarabaeidae</a:t>
            </a:r>
            <a:r>
              <a:rPr lang="en-CA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(scarab beetles)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antennae</a:t>
            </a:r>
            <a:r>
              <a:rPr lang="en-CA" sz="1600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16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lamellate</a:t>
            </a: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; lamellae may be spread or held together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front tibiae outer edge scalloped or spiny</a:t>
            </a:r>
            <a:endParaRPr sz="1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heavy-bodied, oval or elongate, convex dorsal profile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tarsal formula 5,5,5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42959" y="2529789"/>
            <a:ext cx="2870891" cy="3656304"/>
            <a:chOff x="277949" y="1881851"/>
            <a:chExt cx="2870891" cy="3656304"/>
          </a:xfrm>
        </p:grpSpPr>
        <p:sp>
          <p:nvSpPr>
            <p:cNvPr id="284" name="Google Shape;284;p34"/>
            <p:cNvSpPr txBox="1"/>
            <p:nvPr/>
          </p:nvSpPr>
          <p:spPr>
            <a:xfrm>
              <a:off x="277949" y="5230419"/>
              <a:ext cx="2870889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i="1" dirty="0">
                  <a:latin typeface="Calibri"/>
                  <a:ea typeface="Calibri"/>
                  <a:cs typeface="Calibri"/>
                  <a:sym typeface="Calibri"/>
                </a:rPr>
                <a:t>Triciotinus assimilis</a:t>
              </a:r>
              <a:endParaRPr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34"/>
            <p:cNvSpPr/>
            <p:nvPr/>
          </p:nvSpPr>
          <p:spPr>
            <a:xfrm>
              <a:off x="277950" y="4965135"/>
              <a:ext cx="2870890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Photo 44691180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” by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  <a:hlinkClick r:id="rId4"/>
                </a:rPr>
                <a:t>Owen Strickland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 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 4.0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/ original cropped</a:t>
              </a:r>
              <a:endParaRPr sz="7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8" name="Google Shape;288;p34"/>
            <p:cNvPicPr preferRelativeResize="0"/>
            <p:nvPr/>
          </p:nvPicPr>
          <p:blipFill rotWithShape="1">
            <a:blip r:embed="rId6">
              <a:alphaModFix/>
            </a:blip>
            <a:srcRect l="21073" t="11776" r="24256" b="-292"/>
            <a:stretch/>
          </p:blipFill>
          <p:spPr>
            <a:xfrm>
              <a:off x="277950" y="1881851"/>
              <a:ext cx="2870890" cy="30956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5165623" y="2529789"/>
            <a:ext cx="2394718" cy="3655502"/>
            <a:chOff x="3401095" y="2674395"/>
            <a:chExt cx="2394718" cy="3655502"/>
          </a:xfrm>
        </p:grpSpPr>
        <p:grpSp>
          <p:nvGrpSpPr>
            <p:cNvPr id="6" name="Group 5"/>
            <p:cNvGrpSpPr/>
            <p:nvPr/>
          </p:nvGrpSpPr>
          <p:grpSpPr>
            <a:xfrm>
              <a:off x="3401095" y="2674395"/>
              <a:ext cx="2394718" cy="3655502"/>
              <a:chOff x="3199783" y="2658768"/>
              <a:chExt cx="2394718" cy="3655502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3207353" y="5757998"/>
                <a:ext cx="238714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7"/>
                  </a:rPr>
                  <a:t>Photo 10950419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8"/>
                  </a:rPr>
                  <a:t>James Bailey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5"/>
                  </a:rPr>
                  <a:t>CC By-NC 4.0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/ original cropped</a:t>
                </a: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172" t="17829" r="31156" b="22015"/>
              <a:stretch/>
            </p:blipFill>
            <p:spPr>
              <a:xfrm>
                <a:off x="3199783" y="2658768"/>
                <a:ext cx="2394718" cy="3086879"/>
              </a:xfrm>
              <a:prstGeom prst="rect">
                <a:avLst/>
              </a:prstGeom>
            </p:spPr>
          </p:pic>
          <p:sp>
            <p:nvSpPr>
              <p:cNvPr id="16" name="Google Shape;284;p34"/>
              <p:cNvSpPr txBox="1"/>
              <p:nvPr/>
            </p:nvSpPr>
            <p:spPr>
              <a:xfrm>
                <a:off x="3207353" y="6006534"/>
                <a:ext cx="2387148" cy="3077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CA" i="1" dirty="0">
                    <a:latin typeface="Calibri"/>
                    <a:ea typeface="Calibri"/>
                    <a:cs typeface="Calibri"/>
                    <a:sym typeface="Calibri"/>
                  </a:rPr>
                  <a:t>Aphodius distinctus</a:t>
                </a:r>
                <a:endParaRPr i="1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" name="Google Shape;136;p1"/>
            <p:cNvSpPr/>
            <p:nvPr/>
          </p:nvSpPr>
          <p:spPr>
            <a:xfrm rot="18782469">
              <a:off x="3340111" y="3623587"/>
              <a:ext cx="796530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419684" y="2258346"/>
            <a:ext cx="2257312" cy="3926945"/>
            <a:chOff x="6377507" y="2109111"/>
            <a:chExt cx="2257312" cy="3926945"/>
          </a:xfrm>
        </p:grpSpPr>
        <p:grpSp>
          <p:nvGrpSpPr>
            <p:cNvPr id="3" name="Group 2"/>
            <p:cNvGrpSpPr/>
            <p:nvPr/>
          </p:nvGrpSpPr>
          <p:grpSpPr>
            <a:xfrm>
              <a:off x="6377507" y="2109111"/>
              <a:ext cx="2257312" cy="3926945"/>
              <a:chOff x="6149254" y="1706152"/>
              <a:chExt cx="2257312" cy="3926945"/>
            </a:xfrm>
          </p:grpSpPr>
          <p:sp>
            <p:nvSpPr>
              <p:cNvPr id="285" name="Google Shape;285;p34"/>
              <p:cNvSpPr txBox="1"/>
              <p:nvPr/>
            </p:nvSpPr>
            <p:spPr>
              <a:xfrm>
                <a:off x="6149254" y="5325361"/>
                <a:ext cx="2257312" cy="3077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CA" i="1" dirty="0">
                    <a:latin typeface="Calibri"/>
                    <a:ea typeface="Calibri"/>
                    <a:cs typeface="Calibri"/>
                    <a:sym typeface="Calibri"/>
                  </a:rPr>
                  <a:t>Polyphylla decemlineata</a:t>
                </a:r>
                <a:endParaRPr i="1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34"/>
              <p:cNvSpPr/>
              <p:nvPr/>
            </p:nvSpPr>
            <p:spPr>
              <a:xfrm>
                <a:off x="6149254" y="5046473"/>
                <a:ext cx="2257312" cy="3077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CA" sz="700" dirty="0">
                    <a:latin typeface="Calibri"/>
                    <a:ea typeface="Calibri"/>
                    <a:cs typeface="Calibri"/>
                    <a:sym typeface="Calibri"/>
                  </a:rPr>
                  <a:t>“</a:t>
                </a:r>
                <a:r>
                  <a:rPr lang="en-CA" sz="700" u="sng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  <a:hlinkClick r:id="rId10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Photo 98445868</a:t>
                </a:r>
                <a:r>
                  <a:rPr lang="en-CA" sz="700" dirty="0">
                    <a:latin typeface="Calibri"/>
                    <a:ea typeface="Calibri"/>
                    <a:cs typeface="Calibri"/>
                    <a:sym typeface="Calibri"/>
                  </a:rPr>
                  <a:t>” by </a:t>
                </a:r>
                <a:r>
                  <a:rPr lang="en-CA" sz="700" u="sng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  <a:hlinkClick r:id="rId11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Kate McKeown</a:t>
                </a:r>
                <a:r>
                  <a:rPr lang="en-CA" sz="700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CA" sz="700" dirty="0">
                    <a:latin typeface="Calibri"/>
                    <a:ea typeface="Calibri"/>
                    <a:cs typeface="Calibri"/>
                    <a:sym typeface="Calibri"/>
                  </a:rPr>
                  <a:t>is licensed under </a:t>
                </a:r>
                <a:r>
                  <a:rPr lang="en-CA" sz="700" u="sng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CC BY-NC 4.0</a:t>
                </a:r>
                <a:r>
                  <a:rPr lang="en-CA" sz="700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CA" sz="700" dirty="0">
                    <a:latin typeface="Calibri"/>
                    <a:ea typeface="Calibri"/>
                    <a:cs typeface="Calibri"/>
                    <a:sym typeface="Calibri"/>
                  </a:rPr>
                  <a:t>/ original cropped</a:t>
                </a:r>
                <a:endParaRPr sz="700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89" name="Google Shape;289;p34"/>
              <p:cNvPicPr preferRelativeResize="0"/>
              <p:nvPr/>
            </p:nvPicPr>
            <p:blipFill rotWithShape="1">
              <a:blip r:embed="rId12">
                <a:alphaModFix/>
              </a:blip>
              <a:srcRect l="29639" r="25452"/>
              <a:stretch/>
            </p:blipFill>
            <p:spPr>
              <a:xfrm>
                <a:off x="6149255" y="1706152"/>
                <a:ext cx="2257311" cy="33375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0" name="Google Shape;136;p1"/>
            <p:cNvSpPr/>
            <p:nvPr/>
          </p:nvSpPr>
          <p:spPr>
            <a:xfrm rot="14156666">
              <a:off x="7845750" y="2975487"/>
              <a:ext cx="796530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0F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Google Shape;178;p15">
            <a:extLst>
              <a:ext uri="{FF2B5EF4-FFF2-40B4-BE49-F238E27FC236}">
                <a16:creationId xmlns:a16="http://schemas.microsoft.com/office/drawing/2014/main" id="{0A8BF6C5-F827-4562-BA31-F65CA861E7B4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3" name="Google Shape;99;p31">
            <a:extLst>
              <a:ext uri="{FF2B5EF4-FFF2-40B4-BE49-F238E27FC236}">
                <a16:creationId xmlns:a16="http://schemas.microsoft.com/office/drawing/2014/main" id="{5AE48036-1074-4050-B658-2B178A748D62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670;p44">
            <a:extLst>
              <a:ext uri="{FF2B5EF4-FFF2-40B4-BE49-F238E27FC236}">
                <a16:creationId xmlns:a16="http://schemas.microsoft.com/office/drawing/2014/main" id="{6245E1E6-62AE-4446-825B-EAC31353A5DD}"/>
              </a:ext>
            </a:extLst>
          </p:cNvPr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Polyphaga</a:t>
            </a: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</a:t>
            </a:r>
            <a:r>
              <a:rPr lang="en-CA" sz="2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Scarabaeidae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" name="Google Shape;176;p41">
            <a:extLst>
              <a:ext uri="{FF2B5EF4-FFF2-40B4-BE49-F238E27FC236}">
                <a16:creationId xmlns:a16="http://schemas.microsoft.com/office/drawing/2014/main" id="{28E6611A-A32A-4267-B73F-E14A65961D09}"/>
              </a:ext>
            </a:extLst>
          </p:cNvPr>
          <p:cNvSpPr/>
          <p:nvPr/>
        </p:nvSpPr>
        <p:spPr>
          <a:xfrm>
            <a:off x="765174" y="657225"/>
            <a:ext cx="10658475" cy="572452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9"/>
          <p:cNvSpPr txBox="1"/>
          <p:nvPr/>
        </p:nvSpPr>
        <p:spPr>
          <a:xfrm>
            <a:off x="808170" y="699011"/>
            <a:ext cx="8819063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CA" sz="1800" b="1" dirty="0">
                <a:latin typeface="Calibri"/>
                <a:ea typeface="Calibri"/>
                <a:cs typeface="Calibri"/>
                <a:sym typeface="Calibri"/>
              </a:rPr>
              <a:t>Silphidae</a:t>
            </a:r>
            <a:r>
              <a:rPr lang="en-CA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(carrion beetles)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four apical antennomeres expanded into asymmetrical club (clavate or capitate)</a:t>
            </a:r>
            <a:endParaRPr dirty="0"/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first antennomere of </a:t>
            </a:r>
            <a:r>
              <a:rPr lang="en-CA" sz="16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club</a:t>
            </a:r>
            <a:r>
              <a:rPr lang="en-CA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is shiny, </a:t>
            </a:r>
            <a:r>
              <a:rPr lang="en-CA"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last 3 antennomeres tomentose and not shiny</a:t>
            </a:r>
            <a:endParaRPr sz="1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elytra usually black with yellow, orange, or red markings; occasionally all black</a:t>
            </a:r>
            <a:endParaRPr sz="1600"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body is dorsoventrally flattened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tarsal formula 5,5,5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901108" y="2824539"/>
            <a:ext cx="2878269" cy="3334450"/>
            <a:chOff x="5627030" y="2289142"/>
            <a:chExt cx="2878269" cy="3334450"/>
          </a:xfrm>
        </p:grpSpPr>
        <p:sp>
          <p:nvSpPr>
            <p:cNvPr id="299" name="Google Shape;299;p9"/>
            <p:cNvSpPr txBox="1"/>
            <p:nvPr/>
          </p:nvSpPr>
          <p:spPr>
            <a:xfrm>
              <a:off x="5643335" y="5315856"/>
              <a:ext cx="2861960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i="1" dirty="0">
                  <a:latin typeface="Calibri"/>
                  <a:ea typeface="Calibri"/>
                  <a:cs typeface="Calibri"/>
                  <a:sym typeface="Calibri"/>
                </a:rPr>
                <a:t>Necrodes surinamensis</a:t>
              </a:r>
              <a:endParaRPr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5627030" y="5167367"/>
              <a:ext cx="2878265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Photo 54192990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” by 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nolieschneider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 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 4.0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endParaRPr sz="7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3" name="Google Shape;303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27033" y="2289142"/>
              <a:ext cx="2878266" cy="28782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1484545" y="2829296"/>
            <a:ext cx="2304561" cy="3329693"/>
            <a:chOff x="2464915" y="2715740"/>
            <a:chExt cx="2304561" cy="3329693"/>
          </a:xfrm>
        </p:grpSpPr>
        <p:sp>
          <p:nvSpPr>
            <p:cNvPr id="4" name="Rectangle 3"/>
            <p:cNvSpPr/>
            <p:nvPr/>
          </p:nvSpPr>
          <p:spPr>
            <a:xfrm>
              <a:off x="2473067" y="5472893"/>
              <a:ext cx="229640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7"/>
                </a:rPr>
                <a:t>Photo 4299630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8"/>
                </a:rPr>
                <a:t>Eric Knopf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is licensed under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CC BY-NC 4.0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/ original rotated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236349" y="2944306"/>
              <a:ext cx="2753541" cy="2296409"/>
            </a:xfrm>
            <a:prstGeom prst="rect">
              <a:avLst/>
            </a:prstGeom>
          </p:spPr>
        </p:pic>
        <p:sp>
          <p:nvSpPr>
            <p:cNvPr id="16" name="Google Shape;299;p9"/>
            <p:cNvSpPr txBox="1"/>
            <p:nvPr/>
          </p:nvSpPr>
          <p:spPr>
            <a:xfrm>
              <a:off x="2464915" y="5737697"/>
              <a:ext cx="2296409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i="1" dirty="0">
                  <a:latin typeface="Calibri"/>
                  <a:ea typeface="Calibri"/>
                  <a:cs typeface="Calibri"/>
                  <a:sym typeface="Calibri"/>
                </a:rPr>
                <a:t>Necrodes pustulatus</a:t>
              </a:r>
              <a:endParaRPr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28822" y="2824539"/>
            <a:ext cx="2575795" cy="3329693"/>
            <a:chOff x="312795" y="2603119"/>
            <a:chExt cx="2575795" cy="3329693"/>
          </a:xfrm>
        </p:grpSpPr>
        <p:sp>
          <p:nvSpPr>
            <p:cNvPr id="7" name="Rectangle 6"/>
            <p:cNvSpPr/>
            <p:nvPr/>
          </p:nvSpPr>
          <p:spPr>
            <a:xfrm>
              <a:off x="312795" y="5457600"/>
              <a:ext cx="2575795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SzPts val="1100"/>
              </a:pP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10"/>
                </a:rPr>
                <a:t>Photo 6943066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11"/>
                </a:rPr>
                <a:t>Stuart Tingley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CC BY-NC 4.0</a:t>
              </a:r>
              <a:endParaRPr lang="en-CA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5" t="12947" r="68559" b="42843"/>
            <a:stretch/>
          </p:blipFill>
          <p:spPr>
            <a:xfrm>
              <a:off x="419461" y="2603119"/>
              <a:ext cx="2341897" cy="2846306"/>
            </a:xfrm>
            <a:prstGeom prst="rect">
              <a:avLst/>
            </a:prstGeom>
          </p:spPr>
        </p:pic>
        <p:sp>
          <p:nvSpPr>
            <p:cNvPr id="20" name="Google Shape;299;p9"/>
            <p:cNvSpPr txBox="1"/>
            <p:nvPr/>
          </p:nvSpPr>
          <p:spPr>
            <a:xfrm>
              <a:off x="377975" y="5625076"/>
              <a:ext cx="2243026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i="1" dirty="0">
                  <a:latin typeface="Calibri"/>
                  <a:ea typeface="Calibri"/>
                  <a:cs typeface="Calibri"/>
                  <a:sym typeface="Calibri"/>
                </a:rPr>
                <a:t>Necrodes surinamensis</a:t>
              </a:r>
              <a:endParaRPr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Google Shape;136;p1"/>
          <p:cNvSpPr/>
          <p:nvPr/>
        </p:nvSpPr>
        <p:spPr>
          <a:xfrm rot="9535216">
            <a:off x="5583022" y="3132658"/>
            <a:ext cx="796530" cy="15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78;p15">
            <a:extLst>
              <a:ext uri="{FF2B5EF4-FFF2-40B4-BE49-F238E27FC236}">
                <a16:creationId xmlns:a16="http://schemas.microsoft.com/office/drawing/2014/main" id="{756C9F98-CFAC-40BC-A510-190AA7220FC6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1" name="Google Shape;99;p31">
            <a:extLst>
              <a:ext uri="{FF2B5EF4-FFF2-40B4-BE49-F238E27FC236}">
                <a16:creationId xmlns:a16="http://schemas.microsoft.com/office/drawing/2014/main" id="{23677623-B30E-482D-8757-12B4AA6F0F03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Google Shape;670;p44">
            <a:extLst>
              <a:ext uri="{FF2B5EF4-FFF2-40B4-BE49-F238E27FC236}">
                <a16:creationId xmlns:a16="http://schemas.microsoft.com/office/drawing/2014/main" id="{5152978D-E52B-4D41-BE9D-195D4F0D9B8E}"/>
              </a:ext>
            </a:extLst>
          </p:cNvPr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Polyphaga</a:t>
            </a: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</a:t>
            </a:r>
            <a:r>
              <a:rPr lang="en-CA" sz="2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Silphidae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4" name="Google Shape;176;p41">
            <a:extLst>
              <a:ext uri="{FF2B5EF4-FFF2-40B4-BE49-F238E27FC236}">
                <a16:creationId xmlns:a16="http://schemas.microsoft.com/office/drawing/2014/main" id="{3E99CFC9-96BE-4B56-BF08-7586114A9FBF}"/>
              </a:ext>
            </a:extLst>
          </p:cNvPr>
          <p:cNvSpPr/>
          <p:nvPr/>
        </p:nvSpPr>
        <p:spPr>
          <a:xfrm>
            <a:off x="765174" y="657225"/>
            <a:ext cx="10658475" cy="572452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Left Bracket 1">
            <a:extLst>
              <a:ext uri="{FF2B5EF4-FFF2-40B4-BE49-F238E27FC236}">
                <a16:creationId xmlns:a16="http://schemas.microsoft.com/office/drawing/2014/main" id="{9219FCD7-CDC4-4C42-8A86-D5DD667B79A2}"/>
              </a:ext>
            </a:extLst>
          </p:cNvPr>
          <p:cNvSpPr/>
          <p:nvPr/>
        </p:nvSpPr>
        <p:spPr>
          <a:xfrm rot="20223822">
            <a:off x="5048203" y="3287520"/>
            <a:ext cx="259441" cy="654286"/>
          </a:xfrm>
          <a:prstGeom prst="leftBracket">
            <a:avLst>
              <a:gd name="adj" fmla="val 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0"/>
          <p:cNvSpPr txBox="1"/>
          <p:nvPr/>
        </p:nvSpPr>
        <p:spPr>
          <a:xfrm>
            <a:off x="801387" y="695205"/>
            <a:ext cx="8017227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CA" sz="1800" b="1" dirty="0">
                <a:latin typeface="Calibri"/>
                <a:ea typeface="Calibri"/>
                <a:cs typeface="Calibri"/>
                <a:sym typeface="Calibri"/>
              </a:rPr>
              <a:t>Staphylinidae</a:t>
            </a:r>
            <a:r>
              <a:rPr lang="en-CA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(rove beetles)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very short elytra</a:t>
            </a: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, usually not much longer than their combined width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4-6 complete abdominal segments exposed </a:t>
            </a:r>
            <a:r>
              <a:rPr lang="en-CA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dorsally posterior to elytra</a:t>
            </a:r>
            <a:endParaRPr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body elongate and very slender (usually parallel-sided)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abdomen flexible and often bent upward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antennae filiform or weakly clubbed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usually black or brown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432057" y="1436413"/>
            <a:ext cx="2875722" cy="3034753"/>
            <a:chOff x="6082752" y="3152005"/>
            <a:chExt cx="2875722" cy="3034753"/>
          </a:xfrm>
        </p:grpSpPr>
        <p:pic>
          <p:nvPicPr>
            <p:cNvPr id="312" name="Google Shape;312;p40"/>
            <p:cNvPicPr preferRelativeResize="0"/>
            <p:nvPr/>
          </p:nvPicPr>
          <p:blipFill rotWithShape="1">
            <a:blip r:embed="rId3">
              <a:alphaModFix/>
            </a:blip>
            <a:srcRect l="574" r="6771" b="14244"/>
            <a:stretch/>
          </p:blipFill>
          <p:spPr>
            <a:xfrm rot="5400000">
              <a:off x="6507206" y="3379565"/>
              <a:ext cx="2047070" cy="25261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3" name="Google Shape;313;p40"/>
            <p:cNvSpPr txBox="1"/>
            <p:nvPr/>
          </p:nvSpPr>
          <p:spPr>
            <a:xfrm>
              <a:off x="6261720" y="5664325"/>
              <a:ext cx="2532079" cy="37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chemeClr val="dk1"/>
                </a:buClr>
                <a:buSzPts val="1100"/>
              </a:pPr>
              <a:r>
                <a:rPr lang="en-CA" sz="700" dirty="0">
                  <a:solidFill>
                    <a:srgbClr val="111111"/>
                  </a:solidFill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r>
                <a:rPr lang="en-CA" sz="700" u="sng" dirty="0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r:id="rId4"/>
                </a:rPr>
                <a:t>Photo 50781516</a:t>
              </a:r>
              <a:r>
                <a:rPr lang="en-CA" sz="700" dirty="0">
                  <a:solidFill>
                    <a:srgbClr val="111111"/>
                  </a:solidFill>
                  <a:latin typeface="Calibri"/>
                  <a:ea typeface="Calibri"/>
                  <a:cs typeface="Calibri"/>
                  <a:sym typeface="Calibri"/>
                </a:rPr>
                <a:t>” by </a:t>
              </a:r>
              <a:r>
                <a:rPr lang="en-CA" sz="700" u="sng" dirty="0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r:id="rId5"/>
                </a:rPr>
                <a:t>mthill</a:t>
              </a:r>
              <a:r>
                <a:rPr lang="en-CA" sz="700" dirty="0">
                  <a:solidFill>
                    <a:srgbClr val="111111"/>
                  </a:solidFill>
                  <a:latin typeface="Calibri"/>
                  <a:ea typeface="Calibri"/>
                  <a:cs typeface="Calibri"/>
                  <a:sym typeface="Calibri"/>
                </a:rPr>
                <a:t> is licensed under </a:t>
              </a:r>
              <a:r>
                <a:rPr lang="en-CA" sz="700" u="sng" dirty="0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r:id="rId6"/>
                </a:rPr>
                <a:t>CC BY-NC 4.0 </a:t>
              </a:r>
              <a:r>
                <a:rPr lang="en-CA" sz="700" dirty="0">
                  <a:solidFill>
                    <a:srgbClr val="111111"/>
                  </a:solidFill>
                  <a:latin typeface="Calibri"/>
                  <a:ea typeface="Calibri"/>
                  <a:cs typeface="Calibri"/>
                  <a:sym typeface="Calibri"/>
                </a:rPr>
                <a:t>/ original cropped</a:t>
              </a:r>
              <a:endParaRPr sz="700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spcBef>
                  <a:spcPts val="900"/>
                </a:spcBef>
                <a:buSzPts val="1000"/>
              </a:pPr>
              <a:endParaRPr sz="7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40"/>
            <p:cNvSpPr txBox="1"/>
            <p:nvPr/>
          </p:nvSpPr>
          <p:spPr>
            <a:xfrm>
              <a:off x="6914241" y="3166898"/>
              <a:ext cx="1233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buSzPts val="1600"/>
              </a:pPr>
              <a:r>
                <a:rPr lang="en-CA" sz="1600" b="1" dirty="0">
                  <a:latin typeface="Calibri"/>
                  <a:ea typeface="Calibri"/>
                  <a:cs typeface="Calibri"/>
                  <a:sym typeface="Calibri"/>
                </a:rPr>
                <a:t>Dermaptera</a:t>
              </a:r>
              <a:endParaRPr sz="1600" b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6082752" y="3152005"/>
              <a:ext cx="2875722" cy="303475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92875" y="3171278"/>
            <a:ext cx="2603073" cy="2977517"/>
            <a:chOff x="2803483" y="3575965"/>
            <a:chExt cx="2603073" cy="2977517"/>
          </a:xfrm>
        </p:grpSpPr>
        <p:grpSp>
          <p:nvGrpSpPr>
            <p:cNvPr id="4" name="Group 3"/>
            <p:cNvGrpSpPr/>
            <p:nvPr/>
          </p:nvGrpSpPr>
          <p:grpSpPr>
            <a:xfrm>
              <a:off x="2803483" y="3575965"/>
              <a:ext cx="2603073" cy="2977517"/>
              <a:chOff x="2789117" y="3395215"/>
              <a:chExt cx="2603073" cy="2977517"/>
            </a:xfrm>
          </p:grpSpPr>
          <p:sp>
            <p:nvSpPr>
              <p:cNvPr id="315" name="Google Shape;315;p40"/>
              <p:cNvSpPr txBox="1"/>
              <p:nvPr/>
            </p:nvSpPr>
            <p:spPr>
              <a:xfrm>
                <a:off x="2789117" y="6066051"/>
                <a:ext cx="2586771" cy="3066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CA" i="1" dirty="0">
                    <a:latin typeface="Calibri"/>
                    <a:ea typeface="Calibri"/>
                    <a:cs typeface="Calibri"/>
                    <a:sym typeface="Calibri"/>
                  </a:rPr>
                  <a:t>Ontholestes cingulatus</a:t>
                </a:r>
                <a:endParaRPr i="1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40"/>
              <p:cNvSpPr/>
              <p:nvPr/>
            </p:nvSpPr>
            <p:spPr>
              <a:xfrm>
                <a:off x="2789117" y="5801945"/>
                <a:ext cx="2603073" cy="3077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CA" sz="700" dirty="0">
                    <a:latin typeface="Calibri"/>
                    <a:ea typeface="Calibri"/>
                    <a:cs typeface="Calibri"/>
                    <a:sym typeface="Calibri"/>
                  </a:rPr>
                  <a:t>“</a:t>
                </a:r>
                <a:r>
                  <a:rPr lang="en-CA" sz="700" u="sng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Photo 43961116</a:t>
                </a:r>
                <a:r>
                  <a:rPr lang="en-CA" sz="700" dirty="0">
                    <a:latin typeface="Calibri"/>
                    <a:ea typeface="Calibri"/>
                    <a:cs typeface="Calibri"/>
                    <a:sym typeface="Calibri"/>
                  </a:rPr>
                  <a:t>” by </a:t>
                </a:r>
                <a:r>
                  <a:rPr lang="en-CA" sz="700" u="sng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jonathan_mack</a:t>
                </a:r>
                <a:r>
                  <a:rPr lang="en-CA" sz="700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CA" sz="700" dirty="0">
                    <a:latin typeface="Calibri"/>
                    <a:ea typeface="Calibri"/>
                    <a:cs typeface="Calibri"/>
                    <a:sym typeface="Calibri"/>
                  </a:rPr>
                  <a:t>is licensed under </a:t>
                </a:r>
                <a:r>
                  <a:rPr lang="en-CA" sz="700" u="sng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CC BY-NC 4.0</a:t>
                </a:r>
                <a:r>
                  <a:rPr lang="en-CA" sz="700" dirty="0">
                    <a:latin typeface="Calibri"/>
                    <a:ea typeface="Calibri"/>
                    <a:cs typeface="Calibri"/>
                    <a:sym typeface="Calibri"/>
                  </a:rPr>
                  <a:t> / original cropped </a:t>
                </a:r>
                <a:endParaRPr sz="700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17" name="Google Shape;317;p40"/>
              <p:cNvPicPr preferRelativeResize="0"/>
              <p:nvPr/>
            </p:nvPicPr>
            <p:blipFill rotWithShape="1">
              <a:blip r:embed="rId9">
                <a:alphaModFix/>
              </a:blip>
              <a:srcRect l="8997" t="8173" r="16806"/>
              <a:stretch/>
            </p:blipFill>
            <p:spPr>
              <a:xfrm>
                <a:off x="2789117" y="3395215"/>
                <a:ext cx="2586771" cy="240109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" name="Google Shape;136;p1"/>
            <p:cNvSpPr/>
            <p:nvPr/>
          </p:nvSpPr>
          <p:spPr>
            <a:xfrm rot="18782469">
              <a:off x="3247774" y="5346217"/>
              <a:ext cx="796530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81078" y="3171278"/>
            <a:ext cx="2946890" cy="2988671"/>
            <a:chOff x="220204" y="2980095"/>
            <a:chExt cx="2946890" cy="2988671"/>
          </a:xfrm>
        </p:grpSpPr>
        <p:grpSp>
          <p:nvGrpSpPr>
            <p:cNvPr id="8" name="Group 7"/>
            <p:cNvGrpSpPr/>
            <p:nvPr/>
          </p:nvGrpSpPr>
          <p:grpSpPr>
            <a:xfrm>
              <a:off x="220204" y="2980095"/>
              <a:ext cx="2946890" cy="2988671"/>
              <a:chOff x="220204" y="2980095"/>
              <a:chExt cx="2946890" cy="2988671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20206" y="5399573"/>
                <a:ext cx="294688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SzPts val="1100"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10"/>
                  </a:rPr>
                  <a:t>Photo 69618713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11"/>
                  </a:rPr>
                  <a:t>Sean McCann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325" t="21497" r="23953" b="24983"/>
              <a:stretch/>
            </p:blipFill>
            <p:spPr>
              <a:xfrm>
                <a:off x="220206" y="2980095"/>
                <a:ext cx="2946888" cy="2406103"/>
              </a:xfrm>
              <a:prstGeom prst="rect">
                <a:avLst/>
              </a:prstGeom>
            </p:spPr>
          </p:pic>
          <p:sp>
            <p:nvSpPr>
              <p:cNvPr id="19" name="Google Shape;315;p40"/>
              <p:cNvSpPr txBox="1"/>
              <p:nvPr/>
            </p:nvSpPr>
            <p:spPr>
              <a:xfrm>
                <a:off x="220204" y="5662085"/>
                <a:ext cx="2946887" cy="3066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CA" i="1" dirty="0">
                    <a:latin typeface="Calibri"/>
                    <a:ea typeface="Calibri"/>
                    <a:cs typeface="Calibri"/>
                    <a:sym typeface="Calibri"/>
                  </a:rPr>
                  <a:t>Anotylus insecatus</a:t>
                </a:r>
                <a:endParaRPr i="1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" name="Google Shape;136;p1"/>
            <p:cNvSpPr/>
            <p:nvPr/>
          </p:nvSpPr>
          <p:spPr>
            <a:xfrm rot="2274238">
              <a:off x="840110" y="3527783"/>
              <a:ext cx="796530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36;p1"/>
            <p:cNvSpPr/>
            <p:nvPr/>
          </p:nvSpPr>
          <p:spPr>
            <a:xfrm rot="15755337">
              <a:off x="2117675" y="4137668"/>
              <a:ext cx="796530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0F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78;p15">
            <a:extLst>
              <a:ext uri="{FF2B5EF4-FFF2-40B4-BE49-F238E27FC236}">
                <a16:creationId xmlns:a16="http://schemas.microsoft.com/office/drawing/2014/main" id="{6F02161D-FACF-43ED-A85B-78BA6CD4452C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5" name="Google Shape;99;p31">
            <a:extLst>
              <a:ext uri="{FF2B5EF4-FFF2-40B4-BE49-F238E27FC236}">
                <a16:creationId xmlns:a16="http://schemas.microsoft.com/office/drawing/2014/main" id="{221DCBB2-64C9-4EA8-B095-9BC2D5687773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Google Shape;670;p44">
            <a:extLst>
              <a:ext uri="{FF2B5EF4-FFF2-40B4-BE49-F238E27FC236}">
                <a16:creationId xmlns:a16="http://schemas.microsoft.com/office/drawing/2014/main" id="{F5E46573-2756-40CB-A988-A8C78B0CFFBF}"/>
              </a:ext>
            </a:extLst>
          </p:cNvPr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Polyphaga</a:t>
            </a: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</a:t>
            </a:r>
            <a:r>
              <a:rPr lang="en-CA" sz="2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Staphylinidae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" name="Google Shape;176;p41">
            <a:extLst>
              <a:ext uri="{FF2B5EF4-FFF2-40B4-BE49-F238E27FC236}">
                <a16:creationId xmlns:a16="http://schemas.microsoft.com/office/drawing/2014/main" id="{FC593E73-6016-4D79-BDE0-A3415BECA1B4}"/>
              </a:ext>
            </a:extLst>
          </p:cNvPr>
          <p:cNvSpPr/>
          <p:nvPr/>
        </p:nvSpPr>
        <p:spPr>
          <a:xfrm>
            <a:off x="765175" y="657225"/>
            <a:ext cx="7199292" cy="572452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36;p1">
            <a:extLst>
              <a:ext uri="{FF2B5EF4-FFF2-40B4-BE49-F238E27FC236}">
                <a16:creationId xmlns:a16="http://schemas.microsoft.com/office/drawing/2014/main" id="{ADC4934D-1296-4ACC-A428-8BB69C27871A}"/>
              </a:ext>
            </a:extLst>
          </p:cNvPr>
          <p:cNvSpPr/>
          <p:nvPr/>
        </p:nvSpPr>
        <p:spPr>
          <a:xfrm rot="5878002">
            <a:off x="10539944" y="2762708"/>
            <a:ext cx="796530" cy="15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6462B5-2AD5-48D0-AAD5-AB298FCB227B}"/>
              </a:ext>
            </a:extLst>
          </p:cNvPr>
          <p:cNvSpPr txBox="1"/>
          <p:nvPr/>
        </p:nvSpPr>
        <p:spPr>
          <a:xfrm>
            <a:off x="8432057" y="771408"/>
            <a:ext cx="287572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" panose="020F0502020204030204" pitchFamily="34" charset="0"/>
                <a:cs typeface="Calibri" panose="020F0502020204030204" pitchFamily="34" charset="0"/>
              </a:rPr>
              <a:t>Similar to Dermaptera, but without </a:t>
            </a:r>
            <a:r>
              <a:rPr lang="en-CA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cerci</a:t>
            </a:r>
            <a:r>
              <a:rPr lang="en-CA" sz="1200" dirty="0">
                <a:latin typeface="Calibri" panose="020F0502020204030204" pitchFamily="34" charset="0"/>
                <a:cs typeface="Calibri" panose="020F0502020204030204" pitchFamily="34" charset="0"/>
              </a:rPr>
              <a:t> at tip of abdomen.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"/>
          <p:cNvSpPr txBox="1"/>
          <p:nvPr/>
        </p:nvSpPr>
        <p:spPr>
          <a:xfrm>
            <a:off x="774348" y="663161"/>
            <a:ext cx="2064102" cy="187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CA" sz="16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Adephaga</a:t>
            </a:r>
            <a:endParaRPr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1950">
              <a:buSzPts val="1800"/>
            </a:pPr>
            <a:r>
              <a:rPr lang="en-CA" b="1" dirty="0" err="1">
                <a:latin typeface="Calibri"/>
                <a:ea typeface="Calibri"/>
                <a:cs typeface="Calibri"/>
                <a:sym typeface="Calibri"/>
              </a:rPr>
              <a:t>Carabidae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CA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7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361950">
              <a:buSzPts val="1800"/>
            </a:pPr>
            <a:r>
              <a:rPr lang="en-CA" dirty="0" err="1">
                <a:latin typeface="Calibri"/>
                <a:ea typeface="Calibri"/>
                <a:cs typeface="Calibri"/>
                <a:sym typeface="Calibri"/>
              </a:rPr>
              <a:t>Rhysodidae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*</a:t>
            </a:r>
            <a:endParaRPr dirty="0"/>
          </a:p>
          <a:p>
            <a:pPr marL="361950">
              <a:buSzPts val="1800"/>
            </a:pPr>
            <a:r>
              <a:rPr lang="en-CA" dirty="0" err="1">
                <a:latin typeface="Calibri"/>
                <a:ea typeface="Calibri"/>
                <a:cs typeface="Calibri"/>
                <a:sym typeface="Calibri"/>
              </a:rPr>
              <a:t>Trachypachidae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*  </a:t>
            </a:r>
            <a:endParaRPr dirty="0"/>
          </a:p>
          <a:p>
            <a:pPr>
              <a:buSzPts val="1800"/>
            </a:pPr>
            <a:r>
              <a:rPr lang="en-CA" sz="16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Archostemata</a:t>
            </a:r>
            <a:endParaRPr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1950">
              <a:buSzPts val="1800"/>
            </a:pPr>
            <a:r>
              <a:rPr lang="en-CA" dirty="0" err="1">
                <a:latin typeface="Calibri"/>
                <a:ea typeface="Calibri"/>
                <a:cs typeface="Calibri"/>
                <a:sym typeface="Calibri"/>
              </a:rPr>
              <a:t>Cupedidae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*</a:t>
            </a:r>
            <a:endParaRPr dirty="0"/>
          </a:p>
          <a:p>
            <a:pPr marL="361950">
              <a:buSzPts val="1800"/>
            </a:pPr>
            <a:r>
              <a:rPr lang="en-CA" dirty="0" err="1">
                <a:latin typeface="Calibri"/>
                <a:ea typeface="Calibri"/>
                <a:cs typeface="Calibri"/>
                <a:sym typeface="Calibri"/>
              </a:rPr>
              <a:t>Micromalthidae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*</a:t>
            </a:r>
            <a:endParaRPr dirty="0"/>
          </a:p>
          <a:p>
            <a:pPr>
              <a:buSzPts val="18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6"/>
          <p:cNvSpPr txBox="1"/>
          <p:nvPr/>
        </p:nvSpPr>
        <p:spPr>
          <a:xfrm>
            <a:off x="5921028" y="938385"/>
            <a:ext cx="361603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6"/>
          <p:cNvSpPr txBox="1"/>
          <p:nvPr/>
        </p:nvSpPr>
        <p:spPr>
          <a:xfrm>
            <a:off x="5863878" y="666750"/>
            <a:ext cx="2858198" cy="615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CA" sz="16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Polyphaga: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16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Elateriformia</a:t>
            </a:r>
            <a:endParaRPr sz="16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lang="en-CA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Buprestoidea</a:t>
            </a:r>
            <a:endParaRPr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CA" b="1" dirty="0">
                <a:latin typeface="Calibri"/>
                <a:ea typeface="Calibri"/>
                <a:cs typeface="Calibri"/>
                <a:sym typeface="Calibri"/>
              </a:rPr>
              <a:t>Buprestidae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CA" dirty="0">
                <a:latin typeface="Calibri"/>
                <a:ea typeface="Calibri"/>
                <a:cs typeface="Calibri"/>
                <a:sym typeface="Calibri"/>
                <a:hlinkClick r:id="rId4" action="ppaction://hlinksldjump"/>
              </a:rPr>
              <a:t>p. 9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lang="en-CA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Byrrhoidea</a:t>
            </a:r>
            <a:endParaRPr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Byrrhidae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Dryopidae*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Elmidae*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Heteroceridae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Limnichidae*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Lutrochidae*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Psephenidae*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Ptilodactylidae*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lang="en-CA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Dascilloidea</a:t>
            </a:r>
            <a:endParaRPr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Rhipiceridae*</a:t>
            </a:r>
          </a:p>
          <a:p>
            <a:pPr>
              <a:buSzPts val="1800"/>
            </a:pPr>
            <a:r>
              <a:rPr lang="en-CA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       Elateroidea</a:t>
            </a:r>
            <a:endParaRPr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Artematopodidae*</a:t>
            </a:r>
            <a:endParaRPr dirty="0"/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Cantharidae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CA" b="1" dirty="0" err="1">
                <a:latin typeface="Calibri"/>
                <a:ea typeface="Calibri"/>
                <a:cs typeface="Calibri"/>
                <a:sym typeface="Calibri"/>
              </a:rPr>
              <a:t>Elateridae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CA" dirty="0">
                <a:latin typeface="Calibri"/>
                <a:ea typeface="Calibri"/>
                <a:cs typeface="Calibri"/>
                <a:sym typeface="Calibri"/>
                <a:hlinkClick r:id="rId5" action="ppaction://hlinksldjump"/>
              </a:rPr>
              <a:t>p. 15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Eucnemidae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Lampyridae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Lycidae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Phengodidae*</a:t>
            </a:r>
            <a:endParaRPr dirty="0"/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Throscidae*</a:t>
            </a:r>
          </a:p>
          <a:p>
            <a:pPr lvl="0">
              <a:buSzPts val="1800"/>
            </a:pPr>
            <a:r>
              <a:rPr lang="en-CA" dirty="0">
                <a:solidFill>
                  <a:srgbClr val="0070C0"/>
                </a:solidFill>
                <a:latin typeface="Calibri"/>
                <a:cs typeface="Calibri"/>
                <a:sym typeface="Calibri"/>
              </a:rPr>
              <a:t>           Scirtoidea</a:t>
            </a:r>
            <a:endParaRPr lang="en-CA" dirty="0"/>
          </a:p>
          <a:p>
            <a:pPr lvl="0"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Clambidae*</a:t>
            </a:r>
            <a:endParaRPr dirty="0"/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Eucinetidae*</a:t>
            </a:r>
          </a:p>
          <a:p>
            <a:pPr lvl="0"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Scirtidae</a:t>
            </a:r>
            <a:endParaRPr dirty="0"/>
          </a:p>
        </p:txBody>
      </p:sp>
      <p:sp>
        <p:nvSpPr>
          <p:cNvPr id="93" name="Google Shape;93;p6"/>
          <p:cNvSpPr txBox="1"/>
          <p:nvPr/>
        </p:nvSpPr>
        <p:spPr>
          <a:xfrm>
            <a:off x="8722077" y="666750"/>
            <a:ext cx="2701573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CA" sz="16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Polyphaga: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16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Staphyliniformia</a:t>
            </a:r>
            <a:endParaRPr sz="16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lang="en-CA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Hydrophiloidea</a:t>
            </a:r>
            <a:endParaRPr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Georissidae*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Helophoridae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Histeridae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Hydrochidae*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Sphaeritidae*</a:t>
            </a:r>
            <a:endParaRPr dirty="0"/>
          </a:p>
          <a:p>
            <a:pPr>
              <a:buSzPts val="1800"/>
            </a:pPr>
            <a:r>
              <a:rPr lang="en-CA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       Staphylinoidea</a:t>
            </a:r>
            <a:endParaRPr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Agyrtidae*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Hydraenidae*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Leiodidae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Ptiliidae*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CA" b="1" dirty="0" err="1">
                <a:latin typeface="Calibri"/>
                <a:ea typeface="Calibri"/>
                <a:cs typeface="Calibri"/>
                <a:sym typeface="Calibri"/>
              </a:rPr>
              <a:t>Silphidae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CA" dirty="0">
                <a:latin typeface="Calibri"/>
                <a:ea typeface="Calibri"/>
                <a:cs typeface="Calibri"/>
                <a:sym typeface="Calibri"/>
                <a:hlinkClick r:id="rId6" action="ppaction://hlinksldjump"/>
              </a:rPr>
              <a:t>p. 18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CA" b="1" dirty="0" err="1">
                <a:latin typeface="Calibri"/>
                <a:ea typeface="Calibri"/>
                <a:cs typeface="Calibri"/>
                <a:sym typeface="Calibri"/>
              </a:rPr>
              <a:t>Staphylinidae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CA" dirty="0">
                <a:latin typeface="Calibri"/>
                <a:ea typeface="Calibri"/>
                <a:cs typeface="Calibri"/>
                <a:sym typeface="Calibri"/>
                <a:hlinkClick r:id="rId7" action="ppaction://hlinksldjump"/>
              </a:rPr>
              <a:t>p. 19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94;p31">
            <a:extLst>
              <a:ext uri="{FF2B5EF4-FFF2-40B4-BE49-F238E27FC236}">
                <a16:creationId xmlns:a16="http://schemas.microsoft.com/office/drawing/2014/main" id="{11C3F9C8-CF61-4D82-87F5-55ED5517BC6D}"/>
              </a:ext>
            </a:extLst>
          </p:cNvPr>
          <p:cNvSpPr/>
          <p:nvPr/>
        </p:nvSpPr>
        <p:spPr>
          <a:xfrm>
            <a:off x="0" y="39561"/>
            <a:ext cx="1218882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800"/>
            </a:pPr>
            <a:r>
              <a:rPr lang="en-CA" sz="30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Coleoptera terrestrial families found in Alberta – page 1</a:t>
            </a:r>
            <a:endParaRPr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44C4C9-CC64-4367-A428-4027DCF0CAD3}"/>
              </a:ext>
            </a:extLst>
          </p:cNvPr>
          <p:cNvSpPr txBox="1"/>
          <p:nvPr/>
        </p:nvSpPr>
        <p:spPr>
          <a:xfrm>
            <a:off x="2911136" y="666750"/>
            <a:ext cx="2727664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800"/>
            </a:pPr>
            <a:r>
              <a:rPr lang="en-CA" sz="1600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Polyphaga</a:t>
            </a:r>
            <a:endParaRPr lang="en-CA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lang="en-CA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Bostrichoidea</a:t>
            </a:r>
            <a:endParaRPr lang="en-CA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CA" dirty="0" err="1">
                <a:latin typeface="Calibri"/>
                <a:ea typeface="Calibri"/>
                <a:cs typeface="Calibri"/>
                <a:sym typeface="Calibri"/>
              </a:rPr>
              <a:t>Bostrichidae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*</a:t>
            </a:r>
            <a:endParaRPr lang="en-CA" dirty="0"/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CA" b="1" dirty="0" err="1">
                <a:latin typeface="Calibri"/>
                <a:ea typeface="Calibri"/>
                <a:cs typeface="Calibri"/>
                <a:sym typeface="Calibri"/>
              </a:rPr>
              <a:t>Dermestidae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CA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</a:t>
            </a:r>
            <a:r>
              <a:rPr lang="en-CA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14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>
              <a:buSzPts val="1400"/>
            </a:pPr>
            <a:r>
              <a:rPr lang="en-CA" b="1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CA" dirty="0" err="1">
                <a:latin typeface="Calibri"/>
                <a:ea typeface="Calibri"/>
                <a:cs typeface="Calibri"/>
                <a:sym typeface="Calibri"/>
              </a:rPr>
              <a:t>Endecatomidae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*</a:t>
            </a:r>
            <a:endParaRPr lang="en-CA" dirty="0"/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CA" dirty="0" err="1">
                <a:latin typeface="Calibri"/>
                <a:ea typeface="Calibri"/>
                <a:cs typeface="Calibri"/>
                <a:sym typeface="Calibri"/>
              </a:rPr>
              <a:t>Ptinidae</a:t>
            </a:r>
            <a:endParaRPr lang="en-CA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lang="en-CA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Derodontoidea</a:t>
            </a:r>
            <a:endParaRPr lang="en-CA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CA" dirty="0" err="1">
                <a:latin typeface="Calibri"/>
                <a:ea typeface="Calibri"/>
                <a:cs typeface="Calibri"/>
                <a:sym typeface="Calibri"/>
              </a:rPr>
              <a:t>Derodontidae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*</a:t>
            </a:r>
            <a:endParaRPr lang="en-CA" dirty="0"/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CA" dirty="0" err="1">
                <a:latin typeface="Calibri"/>
                <a:ea typeface="Calibri"/>
                <a:cs typeface="Calibri"/>
                <a:sym typeface="Calibri"/>
              </a:rPr>
              <a:t>Nosodendridae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*</a:t>
            </a:r>
            <a:endParaRPr lang="en-CA" dirty="0"/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lang="en-CA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Scarabaeoidea</a:t>
            </a:r>
            <a:endParaRPr lang="en-CA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CA" dirty="0" err="1">
                <a:latin typeface="Calibri"/>
                <a:ea typeface="Calibri"/>
                <a:cs typeface="Calibri"/>
                <a:sym typeface="Calibri"/>
              </a:rPr>
              <a:t>Geotrupidae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*</a:t>
            </a:r>
            <a:endParaRPr lang="en-CA" dirty="0"/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CA" dirty="0" err="1">
                <a:latin typeface="Calibri"/>
                <a:ea typeface="Calibri"/>
                <a:cs typeface="Calibri"/>
                <a:sym typeface="Calibri"/>
              </a:rPr>
              <a:t>Glaphyridae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*</a:t>
            </a:r>
            <a:endParaRPr lang="en-CA" dirty="0"/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CA" dirty="0" err="1">
                <a:latin typeface="Calibri"/>
                <a:ea typeface="Calibri"/>
                <a:cs typeface="Calibri"/>
                <a:sym typeface="Calibri"/>
              </a:rPr>
              <a:t>Glaresidae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*</a:t>
            </a:r>
            <a:endParaRPr lang="en-CA" dirty="0"/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CA" dirty="0" err="1">
                <a:latin typeface="Calibri"/>
                <a:ea typeface="Calibri"/>
                <a:cs typeface="Calibri"/>
                <a:sym typeface="Calibri"/>
              </a:rPr>
              <a:t>Hybosoridae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*</a:t>
            </a:r>
            <a:endParaRPr lang="en-CA" dirty="0"/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Lucanidae*</a:t>
            </a:r>
            <a:endParaRPr lang="en-CA" dirty="0"/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CA" dirty="0" err="1">
                <a:latin typeface="Calibri"/>
                <a:ea typeface="Calibri"/>
                <a:cs typeface="Calibri"/>
                <a:sym typeface="Calibri"/>
              </a:rPr>
              <a:t>Ochodaeidae</a:t>
            </a:r>
            <a:endParaRPr lang="en-CA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Passalidae*</a:t>
            </a:r>
            <a:endParaRPr lang="en-CA" dirty="0"/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CA" b="1" dirty="0" err="1">
                <a:latin typeface="Calibri"/>
                <a:ea typeface="Calibri"/>
                <a:cs typeface="Calibri"/>
                <a:sym typeface="Calibri"/>
              </a:rPr>
              <a:t>Scarabaeidae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CA" dirty="0">
                <a:latin typeface="Calibri"/>
                <a:ea typeface="Calibri"/>
                <a:cs typeface="Calibri"/>
                <a:sym typeface="Calibri"/>
                <a:hlinkClick r:id="rId9" action="ppaction://hlinksldjump"/>
              </a:rPr>
              <a:t>p. 17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CA" dirty="0" err="1">
                <a:latin typeface="Calibri"/>
                <a:ea typeface="Calibri"/>
                <a:cs typeface="Calibri"/>
                <a:sym typeface="Calibri"/>
              </a:rPr>
              <a:t>Trogidae</a:t>
            </a:r>
            <a:endParaRPr lang="en-CA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99;p31">
            <a:extLst>
              <a:ext uri="{FF2B5EF4-FFF2-40B4-BE49-F238E27FC236}">
                <a16:creationId xmlns:a16="http://schemas.microsoft.com/office/drawing/2014/main" id="{1A5B2425-A60E-44A7-9559-1175D5B5F62D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99;p31">
            <a:extLst>
              <a:ext uri="{FF2B5EF4-FFF2-40B4-BE49-F238E27FC236}">
                <a16:creationId xmlns:a16="http://schemas.microsoft.com/office/drawing/2014/main" id="{07E643A9-9299-4C87-A328-8058FE6EDACB}"/>
              </a:ext>
            </a:extLst>
          </p:cNvPr>
          <p:cNvSpPr txBox="1"/>
          <p:nvPr/>
        </p:nvSpPr>
        <p:spPr>
          <a:xfrm>
            <a:off x="774228" y="5788046"/>
            <a:ext cx="3299831" cy="95406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black text = families</a:t>
            </a:r>
          </a:p>
          <a:p>
            <a:pPr>
              <a:buSzPts val="1800"/>
            </a:pPr>
            <a:r>
              <a:rPr lang="en-CA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 text </a:t>
            </a:r>
            <a:r>
              <a:rPr lang="en-C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other taxonomic levels</a:t>
            </a:r>
          </a:p>
          <a:p>
            <a:pPr lvl="0">
              <a:buSzPts val="1800"/>
            </a:pPr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bold 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text = included in identification guide</a:t>
            </a:r>
            <a:endParaRPr lang="en-C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SzPts val="1800"/>
            </a:pPr>
            <a:r>
              <a:rPr lang="en-C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= family unlikely to be found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 txBox="1"/>
          <p:nvPr/>
        </p:nvSpPr>
        <p:spPr>
          <a:xfrm>
            <a:off x="809932" y="693437"/>
            <a:ext cx="7419065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CA" sz="1800" b="1" dirty="0">
                <a:latin typeface="Calibri"/>
                <a:ea typeface="Calibri"/>
                <a:cs typeface="Calibri"/>
                <a:sym typeface="Calibri"/>
              </a:rPr>
              <a:t>Tenebrionidae</a:t>
            </a:r>
            <a:r>
              <a:rPr lang="en-CA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(darkling beetles)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antennal insertions hidden from above </a:t>
            </a: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by </a:t>
            </a:r>
            <a:r>
              <a:rPr lang="en-CA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extension of front of head </a:t>
            </a: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that continues between eyes</a:t>
            </a:r>
            <a:endParaRPr sz="1600"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antennae usually 11-segmented; filiform, moniliform, or slightly clubbed</a:t>
            </a: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pronotum keeled laterally</a:t>
            </a:r>
            <a:endParaRPr sz="1600" b="1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tarsal formula 5,5,4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; tarsal claws simple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dull black or brown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150367" y="3211280"/>
            <a:ext cx="2931061" cy="3050727"/>
            <a:chOff x="180129" y="2482161"/>
            <a:chExt cx="2931061" cy="3050727"/>
          </a:xfrm>
        </p:grpSpPr>
        <p:sp>
          <p:nvSpPr>
            <p:cNvPr id="326" name="Google Shape;326;p32"/>
            <p:cNvSpPr txBox="1"/>
            <p:nvPr/>
          </p:nvSpPr>
          <p:spPr>
            <a:xfrm>
              <a:off x="180129" y="5225152"/>
              <a:ext cx="2929326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i="1" dirty="0">
                  <a:latin typeface="Calibri"/>
                  <a:ea typeface="Calibri"/>
                  <a:cs typeface="Calibri"/>
                  <a:sym typeface="Calibri"/>
                </a:rPr>
                <a:t>Upis ceramboides</a:t>
              </a:r>
              <a:endParaRPr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180130" y="4955198"/>
              <a:ext cx="2929326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Photo 19765812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coelacanthlee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 4.0</a:t>
              </a:r>
              <a:r>
                <a:rPr lang="en-CA" sz="7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/ original cropped</a:t>
              </a:r>
              <a:endParaRPr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0" name="Google Shape;330;p32"/>
            <p:cNvPicPr preferRelativeResize="0"/>
            <p:nvPr/>
          </p:nvPicPr>
          <p:blipFill rotWithShape="1">
            <a:blip r:embed="rId6">
              <a:alphaModFix/>
            </a:blip>
            <a:srcRect l="18491" t="4307" b="5677"/>
            <a:stretch/>
          </p:blipFill>
          <p:spPr>
            <a:xfrm>
              <a:off x="181864" y="2482161"/>
              <a:ext cx="2929326" cy="24651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1107397" y="3213955"/>
            <a:ext cx="3255946" cy="3048052"/>
            <a:chOff x="467831" y="2591750"/>
            <a:chExt cx="3255946" cy="3048052"/>
          </a:xfrm>
        </p:grpSpPr>
        <p:sp>
          <p:nvSpPr>
            <p:cNvPr id="4" name="Rectangle 3"/>
            <p:cNvSpPr/>
            <p:nvPr/>
          </p:nvSpPr>
          <p:spPr>
            <a:xfrm>
              <a:off x="485431" y="5056384"/>
              <a:ext cx="319802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SzPts val="1100"/>
              </a:pP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7"/>
                </a:rPr>
                <a:t>Photo 91498830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8"/>
                </a:rPr>
                <a:t>Séraphin Poudrier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11" t="13380" r="21910" b="4140"/>
            <a:stretch/>
          </p:blipFill>
          <p:spPr>
            <a:xfrm>
              <a:off x="467832" y="2591750"/>
              <a:ext cx="3255945" cy="2465127"/>
            </a:xfrm>
            <a:prstGeom prst="rect">
              <a:avLst/>
            </a:prstGeom>
          </p:spPr>
        </p:pic>
        <p:sp>
          <p:nvSpPr>
            <p:cNvPr id="16" name="Google Shape;136;p1"/>
            <p:cNvSpPr/>
            <p:nvPr/>
          </p:nvSpPr>
          <p:spPr>
            <a:xfrm rot="8546728">
              <a:off x="1333531" y="3347943"/>
              <a:ext cx="796530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326;p32"/>
            <p:cNvSpPr txBox="1"/>
            <p:nvPr/>
          </p:nvSpPr>
          <p:spPr>
            <a:xfrm>
              <a:off x="467831" y="5332066"/>
              <a:ext cx="3255945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i="1" dirty="0">
                  <a:latin typeface="Calibri"/>
                  <a:ea typeface="Calibri"/>
                  <a:cs typeface="Calibri"/>
                  <a:sym typeface="Calibri"/>
                </a:rPr>
                <a:t>Upis ceramboides</a:t>
              </a:r>
              <a:endParaRPr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82845" y="3211280"/>
            <a:ext cx="3131719" cy="2787216"/>
            <a:chOff x="5980199" y="23438"/>
            <a:chExt cx="3131719" cy="2787216"/>
          </a:xfrm>
        </p:grpSpPr>
        <p:grpSp>
          <p:nvGrpSpPr>
            <p:cNvPr id="9" name="Group 8"/>
            <p:cNvGrpSpPr/>
            <p:nvPr/>
          </p:nvGrpSpPr>
          <p:grpSpPr>
            <a:xfrm>
              <a:off x="5980199" y="23438"/>
              <a:ext cx="3131719" cy="2787216"/>
              <a:chOff x="5980199" y="23438"/>
              <a:chExt cx="3131719" cy="2787216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980199" y="2502877"/>
                <a:ext cx="3131719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SzPts val="1100"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10"/>
                  </a:rPr>
                  <a:t>Photo 54080300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11"/>
                  </a:rPr>
                  <a:t>Tyson Ehlers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5"/>
                  </a:rPr>
                  <a:t>CC BY-NC 4.0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162" t="37362" r="24885" b="32250"/>
              <a:stretch/>
            </p:blipFill>
            <p:spPr>
              <a:xfrm>
                <a:off x="5980199" y="23438"/>
                <a:ext cx="3131719" cy="2465127"/>
              </a:xfrm>
              <a:prstGeom prst="rect">
                <a:avLst/>
              </a:prstGeom>
            </p:spPr>
          </p:pic>
        </p:grpSp>
        <p:sp>
          <p:nvSpPr>
            <p:cNvPr id="22" name="Google Shape;136;p1"/>
            <p:cNvSpPr/>
            <p:nvPr/>
          </p:nvSpPr>
          <p:spPr>
            <a:xfrm rot="19323439">
              <a:off x="6397456" y="1947427"/>
              <a:ext cx="648000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0F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78;p15">
            <a:extLst>
              <a:ext uri="{FF2B5EF4-FFF2-40B4-BE49-F238E27FC236}">
                <a16:creationId xmlns:a16="http://schemas.microsoft.com/office/drawing/2014/main" id="{72C81FC4-F01E-4915-852D-10D419E7E145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5" name="Google Shape;99;p31">
            <a:extLst>
              <a:ext uri="{FF2B5EF4-FFF2-40B4-BE49-F238E27FC236}">
                <a16:creationId xmlns:a16="http://schemas.microsoft.com/office/drawing/2014/main" id="{D9C66F67-4068-4731-8AC5-F84F5B3E49C4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Google Shape;670;p44">
            <a:extLst>
              <a:ext uri="{FF2B5EF4-FFF2-40B4-BE49-F238E27FC236}">
                <a16:creationId xmlns:a16="http://schemas.microsoft.com/office/drawing/2014/main" id="{E38E645D-5E88-4C0E-B0DA-F6277AF8BF4A}"/>
              </a:ext>
            </a:extLst>
          </p:cNvPr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Polyphaga</a:t>
            </a: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Tenebrionidae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8" name="Google Shape;176;p41">
            <a:extLst>
              <a:ext uri="{FF2B5EF4-FFF2-40B4-BE49-F238E27FC236}">
                <a16:creationId xmlns:a16="http://schemas.microsoft.com/office/drawing/2014/main" id="{C130A875-DBB3-47C3-A26C-E0ED71B26A01}"/>
              </a:ext>
            </a:extLst>
          </p:cNvPr>
          <p:cNvSpPr/>
          <p:nvPr/>
        </p:nvSpPr>
        <p:spPr>
          <a:xfrm>
            <a:off x="765174" y="657225"/>
            <a:ext cx="10658475" cy="572452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32C37C-0A50-444D-A3E0-A5030AD51A21}"/>
              </a:ext>
            </a:extLst>
          </p:cNvPr>
          <p:cNvSpPr txBox="1"/>
          <p:nvPr/>
        </p:nvSpPr>
        <p:spPr>
          <a:xfrm>
            <a:off x="8598697" y="767143"/>
            <a:ext cx="272193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SzPts val="1600"/>
            </a:pPr>
            <a:r>
              <a:rPr lang="en-CA" sz="1200" b="1" dirty="0">
                <a:latin typeface="Calibri"/>
                <a:ea typeface="Calibri"/>
                <a:cs typeface="Calibri"/>
                <a:sym typeface="Calibri"/>
              </a:rPr>
              <a:t>Similar family:</a:t>
            </a:r>
            <a:endParaRPr lang="en-CA" sz="1200" dirty="0"/>
          </a:p>
          <a:p>
            <a:pPr>
              <a:buSzPts val="1600"/>
            </a:pPr>
            <a:r>
              <a:rPr lang="en-CA" sz="1200" dirty="0">
                <a:latin typeface="Calibri"/>
                <a:ea typeface="Calibri"/>
                <a:cs typeface="Calibri"/>
                <a:sym typeface="Calibri"/>
              </a:rPr>
              <a:t>Meloidae have same tarsal formula, but their tarsal claws are split; see </a:t>
            </a:r>
            <a:r>
              <a:rPr lang="en-CA" sz="1200" dirty="0">
                <a:latin typeface="Calibri"/>
                <a:ea typeface="Calibri"/>
                <a:cs typeface="Calibri"/>
                <a:sym typeface="Calibri"/>
                <a:hlinkClick r:id="rId13" action="ppaction://hlinksldjump"/>
              </a:rPr>
              <a:t>p. 16</a:t>
            </a:r>
            <a:endParaRPr lang="en-CA" sz="12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endParaRPr lang="en-CA" sz="1200" dirty="0">
              <a:latin typeface="Calibri"/>
              <a:cs typeface="Calibri"/>
              <a:sym typeface="Calibri"/>
            </a:endParaRPr>
          </a:p>
          <a:p>
            <a:pPr>
              <a:buSzPts val="1600"/>
            </a:pPr>
            <a:r>
              <a:rPr lang="en-CA" sz="1200" dirty="0">
                <a:latin typeface="Calibri"/>
                <a:cs typeface="Calibri"/>
                <a:sym typeface="Calibri"/>
              </a:rPr>
              <a:t>Some appear similar to </a:t>
            </a:r>
            <a:r>
              <a:rPr lang="en-CA" sz="1200" dirty="0" err="1">
                <a:latin typeface="Calibri"/>
                <a:cs typeface="Calibri"/>
                <a:sym typeface="Calibri"/>
              </a:rPr>
              <a:t>Carabidae</a:t>
            </a:r>
            <a:r>
              <a:rPr lang="en-CA" sz="1200" dirty="0">
                <a:latin typeface="Calibri"/>
                <a:cs typeface="Calibri"/>
                <a:sym typeface="Calibri"/>
              </a:rPr>
              <a:t>, but </a:t>
            </a:r>
            <a:r>
              <a:rPr lang="en-CA" sz="1200" dirty="0" err="1">
                <a:latin typeface="Calibri"/>
                <a:cs typeface="Calibri"/>
                <a:sym typeface="Calibri"/>
              </a:rPr>
              <a:t>Carabidae</a:t>
            </a:r>
            <a:r>
              <a:rPr lang="en-CA" sz="1200" dirty="0">
                <a:latin typeface="Calibri"/>
                <a:cs typeface="Calibri"/>
                <a:sym typeface="Calibri"/>
              </a:rPr>
              <a:t> are in </a:t>
            </a:r>
            <a:r>
              <a:rPr lang="en-CA" sz="1200" dirty="0" err="1">
                <a:latin typeface="Calibri"/>
                <a:cs typeface="Calibri"/>
                <a:sym typeface="Calibri"/>
              </a:rPr>
              <a:t>Adephaga</a:t>
            </a:r>
            <a:r>
              <a:rPr lang="en-CA" sz="1200" dirty="0">
                <a:latin typeface="Calibri"/>
                <a:cs typeface="Calibri"/>
                <a:sym typeface="Calibri"/>
              </a:rPr>
              <a:t>; see </a:t>
            </a:r>
            <a:r>
              <a:rPr lang="en-CA" sz="1200" dirty="0">
                <a:latin typeface="Calibri"/>
                <a:cs typeface="Calibri"/>
                <a:sym typeface="Calibri"/>
                <a:hlinkClick r:id="rId14" action="ppaction://hlinksldjump"/>
              </a:rPr>
              <a:t>p. 7</a:t>
            </a:r>
            <a:endParaRPr lang="en-CA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5"/>
          <p:cNvSpPr txBox="1"/>
          <p:nvPr/>
        </p:nvSpPr>
        <p:spPr>
          <a:xfrm>
            <a:off x="792334" y="675331"/>
            <a:ext cx="10631317" cy="55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300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antennomere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antennal segment; antennomere 1 is the scape; antennomere 2 is the pedicel; antennomeres 3 and above are part of the flagellum (and more accurately called flagellomeres)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ts val="1300"/>
            </a:pPr>
            <a:endParaRPr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300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notopleural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suture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suture between the sclerites of the notum and pleuron</a:t>
            </a:r>
            <a:endParaRPr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300"/>
            </a:pPr>
            <a:b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notum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dorsal sclerite of a thoracic segment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ts val="1300"/>
            </a:pPr>
            <a:b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pleuron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lateral sclerite of a thoracic segment</a:t>
            </a:r>
          </a:p>
          <a:p>
            <a:pPr>
              <a:buSzPts val="1300"/>
            </a:pPr>
            <a:endParaRPr lang="en-CA" sz="1600"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>
              <a:buSzPts val="1300"/>
            </a:pPr>
            <a:r>
              <a:rPr lang="en-CA" sz="1600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pseudotetramerous / pseudotrimerous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: tarsi appear to have one segment fewer than actually have because one segment is very small and hidden, usually in a notch of another segment; </a:t>
            </a:r>
            <a:r>
              <a:rPr lang="en-CA" sz="16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pseudotetramerous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appear to have four segments but actually have five; </a:t>
            </a:r>
            <a:r>
              <a:rPr lang="en-CA" sz="16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pseudotrimerous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appear to have three segments but actually have four</a:t>
            </a:r>
          </a:p>
          <a:p>
            <a:pPr lvl="0">
              <a:buSzPts val="1400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	Good photos of these can be found in the family Spot IDs at: </a:t>
            </a:r>
          </a:p>
          <a:p>
            <a:pPr lvl="0">
              <a:buSzPts val="1400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CA" sz="16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https://genent.cals.ncsu.edu/insect-identification/order-coleoptera/</a:t>
            </a:r>
            <a:endParaRPr lang="en-CA" sz="1600" u="sng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300"/>
            </a:pPr>
            <a:endParaRPr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ts val="1300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sclerite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hardened body-wall plate surrounded by sutures or membranous areas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ts val="1300"/>
            </a:pPr>
            <a:b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tarsal formula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indicates number of tarsal segments on fore, mid, and hind tibia respectively; e.g. 5,5,4</a:t>
            </a:r>
            <a:endParaRPr sz="16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300"/>
            </a:pPr>
            <a:b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tomentose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covered with dense, short, matted hairs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ts val="1300"/>
            </a:pPr>
            <a:b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ventrite: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visible sternite (ventral abdominal segment); ventrite number may not equal sternite number</a:t>
            </a:r>
            <a:endParaRPr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" name="Google Shape;219;p28">
            <a:extLst>
              <a:ext uri="{FF2B5EF4-FFF2-40B4-BE49-F238E27FC236}">
                <a16:creationId xmlns:a16="http://schemas.microsoft.com/office/drawing/2014/main" id="{18BC2E05-A890-40FA-B184-8E1C8E9AEE9F}"/>
              </a:ext>
            </a:extLst>
          </p:cNvPr>
          <p:cNvSpPr txBox="1"/>
          <p:nvPr/>
        </p:nvSpPr>
        <p:spPr>
          <a:xfrm>
            <a:off x="784225" y="47210"/>
            <a:ext cx="106394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CA" sz="3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Glossary</a:t>
            </a:r>
            <a:endParaRPr sz="32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" name="Google Shape;99;p31">
            <a:extLst>
              <a:ext uri="{FF2B5EF4-FFF2-40B4-BE49-F238E27FC236}">
                <a16:creationId xmlns:a16="http://schemas.microsoft.com/office/drawing/2014/main" id="{2182842E-AE23-4042-9F26-6D80330A9766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8"/>
          <p:cNvSpPr txBox="1"/>
          <p:nvPr/>
        </p:nvSpPr>
        <p:spPr>
          <a:xfrm>
            <a:off x="792334" y="689815"/>
            <a:ext cx="10631316" cy="5693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CA" dirty="0" err="1">
                <a:latin typeface="Calibri"/>
                <a:ea typeface="Calibri"/>
                <a:cs typeface="Calibri"/>
                <a:sym typeface="Calibri"/>
              </a:rPr>
              <a:t>Borror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, D.J. &amp; White, R.E. (1983). </a:t>
            </a:r>
            <a:r>
              <a:rPr lang="en-CA" i="1" dirty="0">
                <a:latin typeface="Calibri"/>
                <a:ea typeface="Calibri"/>
                <a:cs typeface="Calibri"/>
                <a:sym typeface="Calibri"/>
              </a:rPr>
              <a:t>A field guide to beetles of North America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. Houghton Mifflin.</a:t>
            </a:r>
            <a:endParaRPr lang="en-CA" dirty="0"/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dirty="0" err="1">
                <a:latin typeface="Calibri" panose="020F0502020204030204" pitchFamily="34" charset="0"/>
                <a:cs typeface="Calibri" panose="020F0502020204030204" pitchFamily="34" charset="0"/>
              </a:rPr>
              <a:t>Borror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, D.J., &amp; White, R.E. (1998). </a:t>
            </a:r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A field guide to insects: America north of Mexico.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 Houghton Mifflin.  </a:t>
            </a:r>
          </a:p>
          <a:p>
            <a:pPr>
              <a:buSzPts val="14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Bousquet, Y. (1990). </a:t>
            </a:r>
            <a:r>
              <a:rPr lang="en-CA" i="1" dirty="0">
                <a:latin typeface="Calibri"/>
                <a:ea typeface="Calibri"/>
                <a:cs typeface="Calibri"/>
                <a:sym typeface="Calibri"/>
              </a:rPr>
              <a:t>Beetles associated with stored products in Canada: An identification guide.  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Canadian Government Publishing Centre.</a:t>
            </a:r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marL="442913">
              <a:buSzPts val="1400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Retrieved September, 2020, from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https://esc-sec.ca/wp/wp-content/uploads/2017/03/AAFC_bousquet1990.pdf</a:t>
            </a:r>
            <a:r>
              <a:rPr lang="en-CA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solidFill>
                <a:srgbClr val="0070C0"/>
              </a:solidFill>
            </a:endParaRPr>
          </a:p>
          <a:p>
            <a:pPr>
              <a:buSzPts val="14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Choate, P.M. (2003). Dichotomous keys to some families of Florida Coleoptera. In </a:t>
            </a:r>
            <a:r>
              <a:rPr lang="en-CA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Identification of beetles (Coleoptera)</a:t>
            </a:r>
            <a:r>
              <a:rPr lang="en-CA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University of Florida.</a:t>
            </a:r>
          </a:p>
          <a:p>
            <a:pPr>
              <a:buSzPts val="1400"/>
            </a:pPr>
            <a:endParaRPr lang="en-CA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442913">
              <a:buSzPts val="1400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Retrieved September, 2020, from</a:t>
            </a:r>
            <a:r>
              <a:rPr lang="en-CA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http://entnemdept.ufl.edu/choate/beetles1a.pdf</a:t>
            </a:r>
            <a:endParaRPr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Choate P.M. (2008). Ground Beetle (Coleoptera: Carabidae) Taxonomy. In J.L. Capinera (Ed.) </a:t>
            </a:r>
            <a:r>
              <a:rPr lang="en-CA" i="1" dirty="0">
                <a:latin typeface="Calibri"/>
                <a:ea typeface="Calibri"/>
                <a:cs typeface="Calibri"/>
                <a:sym typeface="Calibri"/>
              </a:rPr>
              <a:t>Encyclopedia of Entomology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. Springer, </a:t>
            </a:r>
          </a:p>
          <a:p>
            <a:pPr>
              <a:buSzPts val="1400"/>
            </a:pPr>
            <a:endParaRPr lang="en-CA" dirty="0">
              <a:latin typeface="Calibri"/>
              <a:ea typeface="Calibri"/>
              <a:cs typeface="Calibri"/>
              <a:sym typeface="Calibri"/>
            </a:endParaRPr>
          </a:p>
          <a:p>
            <a:pPr marL="442913"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Dordrecht. 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Retrieved September, 2020, from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https://doi.org/10.1007/978-1-4020-6359-6_1202</a:t>
            </a:r>
            <a:endParaRPr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endParaRPr lang="en-CA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Ivie, M.A. (2002). Key to families of beetles in America north of Mexico. In R.H. Arnett, M.C. Thomas, P.E. </a:t>
            </a:r>
            <a:r>
              <a:rPr lang="en-CA" dirty="0" err="1">
                <a:latin typeface="Calibri"/>
                <a:ea typeface="Calibri"/>
                <a:cs typeface="Calibri"/>
                <a:sym typeface="Calibri"/>
              </a:rPr>
              <a:t>Skelley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, &amp; J.H. Frank (Eds.), </a:t>
            </a:r>
            <a:r>
              <a:rPr lang="en-CA" i="1" dirty="0">
                <a:latin typeface="Calibri"/>
                <a:ea typeface="Calibri"/>
                <a:cs typeface="Calibri"/>
                <a:sym typeface="Calibri"/>
              </a:rPr>
              <a:t>American </a:t>
            </a:r>
          </a:p>
          <a:p>
            <a:pPr>
              <a:buSzPts val="1400"/>
            </a:pPr>
            <a:endParaRPr lang="en-CA" i="1" dirty="0">
              <a:latin typeface="Calibri"/>
              <a:ea typeface="Calibri"/>
              <a:cs typeface="Calibri"/>
              <a:sym typeface="Calibri"/>
            </a:endParaRPr>
          </a:p>
          <a:p>
            <a:pPr marL="442913">
              <a:buSzPts val="1400"/>
            </a:pPr>
            <a:r>
              <a:rPr lang="en-CA" i="1" dirty="0">
                <a:latin typeface="Calibri"/>
                <a:ea typeface="Calibri"/>
                <a:cs typeface="Calibri"/>
                <a:sym typeface="Calibri"/>
              </a:rPr>
              <a:t>Beetles, </a:t>
            </a:r>
            <a:r>
              <a:rPr lang="en-CA" i="1" dirty="0" err="1">
                <a:latin typeface="Calibri"/>
                <a:ea typeface="Calibri"/>
                <a:cs typeface="Calibri"/>
                <a:sym typeface="Calibri"/>
              </a:rPr>
              <a:t>Polyphaga</a:t>
            </a:r>
            <a:r>
              <a:rPr lang="en-CA" i="1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CA" i="1" dirty="0" err="1">
                <a:latin typeface="Calibri"/>
                <a:ea typeface="Calibri"/>
                <a:cs typeface="Calibri"/>
                <a:sym typeface="Calibri"/>
              </a:rPr>
              <a:t>Scarabaeoidea</a:t>
            </a:r>
            <a:r>
              <a:rPr lang="en-CA" i="1" dirty="0">
                <a:latin typeface="Calibri"/>
                <a:ea typeface="Calibri"/>
                <a:cs typeface="Calibri"/>
                <a:sym typeface="Calibri"/>
              </a:rPr>
              <a:t> through </a:t>
            </a:r>
            <a:r>
              <a:rPr lang="en-CA" i="1" dirty="0" err="1">
                <a:latin typeface="Calibri"/>
                <a:ea typeface="Calibri"/>
                <a:cs typeface="Calibri"/>
                <a:sym typeface="Calibri"/>
              </a:rPr>
              <a:t>Curculionoidea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(pp. 816-835). 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Retrieved September, 2020, from </a:t>
            </a:r>
            <a:endParaRPr lang="en-CA" dirty="0">
              <a:latin typeface="Calibri"/>
              <a:ea typeface="Calibri"/>
              <a:cs typeface="Calibri"/>
              <a:sym typeface="Calibri"/>
            </a:endParaRPr>
          </a:p>
          <a:p>
            <a:pPr marL="442913">
              <a:buSzPts val="1400"/>
            </a:pPr>
            <a:endParaRPr lang="en-CA" u="sng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42913">
              <a:buSzPts val="1400"/>
            </a:pPr>
            <a:r>
              <a:rPr lang="en-CA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http://academic.uprm.edu/~franz/WeevilCourseResources/Ivie2002-KeyToFamilies.pdf</a:t>
            </a:r>
            <a:endParaRPr lang="en-CA" u="sng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endParaRPr lang="en-CA" u="sng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NC State Agriculture and Life Sciences. (2015). </a:t>
            </a:r>
            <a:r>
              <a:rPr lang="en-CA" i="1" dirty="0">
                <a:latin typeface="Calibri"/>
                <a:ea typeface="Calibri"/>
                <a:cs typeface="Calibri"/>
                <a:sym typeface="Calibri"/>
              </a:rPr>
              <a:t>ENT 425 – General Entomology. Coleoptera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Retrieved September, 2020, from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>
              <a:buSzPts val="1400"/>
            </a:pPr>
            <a:endParaRPr lang="en-CA" u="sng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42913">
              <a:buSzPts val="1400"/>
            </a:pPr>
            <a:r>
              <a:rPr lang="en-CA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https://genent.cals.ncsu.edu/insect-identification/order-coleoptera/</a:t>
            </a:r>
            <a:endParaRPr lang="en-CA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19;p28">
            <a:extLst>
              <a:ext uri="{FF2B5EF4-FFF2-40B4-BE49-F238E27FC236}">
                <a16:creationId xmlns:a16="http://schemas.microsoft.com/office/drawing/2014/main" id="{949469B4-9770-4197-BB08-0E1C0919790F}"/>
              </a:ext>
            </a:extLst>
          </p:cNvPr>
          <p:cNvSpPr txBox="1"/>
          <p:nvPr/>
        </p:nvSpPr>
        <p:spPr>
          <a:xfrm>
            <a:off x="784225" y="47210"/>
            <a:ext cx="106394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CA" sz="3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References</a:t>
            </a:r>
            <a:endParaRPr sz="32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" name="Google Shape;99;p31">
            <a:extLst>
              <a:ext uri="{FF2B5EF4-FFF2-40B4-BE49-F238E27FC236}">
                <a16:creationId xmlns:a16="http://schemas.microsoft.com/office/drawing/2014/main" id="{BF0AA8C1-2DB7-437F-8233-B53180A80AE2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83C79F-675D-4461-8592-555779FBA1BA}"/>
              </a:ext>
            </a:extLst>
          </p:cNvPr>
          <p:cNvSpPr txBox="1"/>
          <p:nvPr/>
        </p:nvSpPr>
        <p:spPr>
          <a:xfrm>
            <a:off x="783280" y="675331"/>
            <a:ext cx="1053241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4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Scudder, G.G.E., &amp; Cannings, R.A. (2005). </a:t>
            </a:r>
            <a:r>
              <a:rPr lang="en-CA" i="1" dirty="0">
                <a:latin typeface="Calibri"/>
                <a:ea typeface="Calibri"/>
                <a:cs typeface="Calibri"/>
                <a:sym typeface="Calibri"/>
              </a:rPr>
              <a:t>Key to Families of Coleoptera in British Columbia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. Beetle Families of British Columbia.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 Retrieved </a:t>
            </a:r>
          </a:p>
          <a:p>
            <a:pPr>
              <a:buSzPts val="1400"/>
            </a:pPr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2913">
              <a:buSzPts val="1400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September, 2020, from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https://www.zoology.ubc.ca/bcbeetles/Text%20files/coleoptera%20keys.htm</a:t>
            </a:r>
            <a:endParaRPr lang="en-CA" dirty="0">
              <a:solidFill>
                <a:srgbClr val="0070C0"/>
              </a:solidFill>
            </a:endParaRPr>
          </a:p>
          <a:p>
            <a:pPr>
              <a:buSzPts val="1400"/>
            </a:pPr>
            <a:endParaRPr lang="en-CA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dirty="0" err="1">
                <a:latin typeface="Calibri"/>
                <a:ea typeface="Calibri"/>
                <a:cs typeface="Calibri"/>
                <a:sym typeface="Calibri"/>
              </a:rPr>
              <a:t>Triplehorn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, C., &amp; </a:t>
            </a:r>
            <a:r>
              <a:rPr lang="en-CA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Johnson, N. (2005). </a:t>
            </a:r>
            <a:r>
              <a:rPr lang="en-CA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Borror</a:t>
            </a:r>
            <a:r>
              <a:rPr lang="en-CA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CA" dirty="0"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DeLong’s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Introduction to the study of insects (7th Edition). </a:t>
            </a:r>
            <a:r>
              <a:rPr lang="en-CA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Brooks/Cole.</a:t>
            </a:r>
          </a:p>
        </p:txBody>
      </p:sp>
      <p:sp>
        <p:nvSpPr>
          <p:cNvPr id="4" name="Google Shape;219;p28">
            <a:extLst>
              <a:ext uri="{FF2B5EF4-FFF2-40B4-BE49-F238E27FC236}">
                <a16:creationId xmlns:a16="http://schemas.microsoft.com/office/drawing/2014/main" id="{ACA01E4F-965F-4C71-9693-374AA7F35BE2}"/>
              </a:ext>
            </a:extLst>
          </p:cNvPr>
          <p:cNvSpPr txBox="1"/>
          <p:nvPr/>
        </p:nvSpPr>
        <p:spPr>
          <a:xfrm>
            <a:off x="784225" y="47210"/>
            <a:ext cx="106394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CA" sz="3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References</a:t>
            </a:r>
            <a:endParaRPr sz="32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" name="Google Shape;99;p31">
            <a:extLst>
              <a:ext uri="{FF2B5EF4-FFF2-40B4-BE49-F238E27FC236}">
                <a16:creationId xmlns:a16="http://schemas.microsoft.com/office/drawing/2014/main" id="{E05A93E6-D521-4E81-825F-96987A30E4D4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728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1"/>
          <p:cNvSpPr txBox="1"/>
          <p:nvPr/>
        </p:nvSpPr>
        <p:spPr>
          <a:xfrm>
            <a:off x="1840883" y="558114"/>
            <a:ext cx="2940667" cy="510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CA" sz="18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Polyphaga</a:t>
            </a:r>
            <a:r>
              <a:rPr lang="en-CA" sz="16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16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Cucujiformia</a:t>
            </a:r>
            <a:endParaRPr sz="16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lang="en-CA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Chrysomeloidea</a:t>
            </a:r>
            <a:endParaRPr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>
              <a:buSzPts val="1800"/>
            </a:pPr>
            <a:r>
              <a:rPr lang="en-CA" b="1" dirty="0">
                <a:latin typeface="Calibri"/>
                <a:ea typeface="Calibri"/>
                <a:cs typeface="Calibri"/>
                <a:sym typeface="Calibri"/>
              </a:rPr>
              <a:t>Cerambycidae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CA" dirty="0">
                <a:latin typeface="Calibri"/>
                <a:ea typeface="Calibri"/>
                <a:cs typeface="Calibri"/>
                <a:sym typeface="Calibri"/>
                <a:hlinkClick r:id="rId3" action="ppaction://hlinksldjump"/>
              </a:rPr>
              <a:t>p. 10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CA" b="1" dirty="0">
              <a:latin typeface="Calibri"/>
              <a:ea typeface="Calibri"/>
              <a:cs typeface="Calibri"/>
              <a:sym typeface="Calibri"/>
            </a:endParaRPr>
          </a:p>
          <a:p>
            <a:pPr marL="914400">
              <a:buSzPts val="1800"/>
            </a:pPr>
            <a:r>
              <a:rPr lang="en-CA" b="1" dirty="0">
                <a:latin typeface="Calibri"/>
                <a:ea typeface="Calibri"/>
                <a:cs typeface="Calibri"/>
                <a:sym typeface="Calibri"/>
              </a:rPr>
              <a:t>Chrysomelidae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CA" dirty="0">
                <a:latin typeface="Calibri"/>
                <a:ea typeface="Calibri"/>
                <a:cs typeface="Calibri"/>
                <a:sym typeface="Calibri"/>
                <a:hlinkClick r:id="rId4" action="ppaction://hlinksldjump"/>
              </a:rPr>
              <a:t>p. 11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CA" b="1" dirty="0">
              <a:latin typeface="Calibri"/>
              <a:ea typeface="Calibri"/>
              <a:cs typeface="Calibri"/>
              <a:sym typeface="Calibri"/>
            </a:endParaRPr>
          </a:p>
          <a:p>
            <a:pPr marL="914400"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Megalopodidae*</a:t>
            </a:r>
          </a:p>
          <a:p>
            <a:pPr marL="914400"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Orsodacnidae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lang="en-CA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Cleroidea</a:t>
            </a:r>
            <a:endParaRPr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Biphyllidae*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Byturidae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Cleridae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Melyridae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Trogossitidae*</a:t>
            </a:r>
            <a:endParaRPr dirty="0"/>
          </a:p>
          <a:p>
            <a:pPr>
              <a:buSzPts val="1800"/>
            </a:pPr>
            <a:r>
              <a:rPr lang="en-CA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       Coccinelloidea</a:t>
            </a:r>
            <a:endParaRPr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Anamorphidae*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Bothrideridae*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Cerylonidae*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CA" b="1" dirty="0">
                <a:latin typeface="Calibri"/>
                <a:ea typeface="Calibri"/>
                <a:cs typeface="Calibri"/>
                <a:sym typeface="Calibri"/>
              </a:rPr>
              <a:t>Coccinellidae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CA" dirty="0">
                <a:latin typeface="Calibri"/>
                <a:ea typeface="Calibri"/>
                <a:cs typeface="Calibri"/>
                <a:sym typeface="Calibri"/>
                <a:hlinkClick r:id="rId5" action="ppaction://hlinksldjump"/>
              </a:rPr>
              <a:t>p. 12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Corylophidae*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Endomychidae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Euxestidae*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Latridiidae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Mycetaeidae*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Murmidiidae*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31"/>
          <p:cNvSpPr txBox="1"/>
          <p:nvPr/>
        </p:nvSpPr>
        <p:spPr>
          <a:xfrm>
            <a:off x="5075414" y="626784"/>
            <a:ext cx="2628300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       Cucujoidea</a:t>
            </a:r>
            <a:endParaRPr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Cryptophagidae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Cucujidae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Cybocephalidae*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Erotylidae*</a:t>
            </a:r>
            <a:endParaRPr lang="en-CA"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Kateretidae</a:t>
            </a: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Laemophloeidae*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Monotomidae*</a:t>
            </a: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Nitidulidae</a:t>
            </a: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Passandridae*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Phalacridae*</a:t>
            </a: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Silvanidae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Sphindidae*</a:t>
            </a:r>
            <a:endParaRPr dirty="0"/>
          </a:p>
          <a:p>
            <a:pPr>
              <a:buSzPts val="1800"/>
            </a:pPr>
            <a:r>
              <a:rPr lang="en-CA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lang="en-CA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Curculionoidea</a:t>
            </a:r>
            <a:r>
              <a:rPr lang="en-CA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CA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6" action="ppaction://hlinksldjump"/>
              </a:rPr>
              <a:t>p. 13</a:t>
            </a:r>
            <a:r>
              <a:rPr lang="en-CA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Anthribidae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Attelabidae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Brachyceridae*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Brentidae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Cimberididae*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Curculionidae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Dryophthoridae*</a:t>
            </a:r>
            <a:endParaRPr dirty="0"/>
          </a:p>
          <a:p>
            <a:pPr>
              <a:buSzPts val="1800"/>
            </a:pPr>
            <a:r>
              <a:rPr lang="en-CA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       Lymexyloidea</a:t>
            </a:r>
            <a:endParaRPr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Lymexylidae*</a:t>
            </a:r>
            <a:endParaRPr dirty="0"/>
          </a:p>
        </p:txBody>
      </p:sp>
      <p:sp>
        <p:nvSpPr>
          <p:cNvPr id="102" name="Google Shape;102;p31"/>
          <p:cNvSpPr txBox="1"/>
          <p:nvPr/>
        </p:nvSpPr>
        <p:spPr>
          <a:xfrm>
            <a:off x="7881999" y="623105"/>
            <a:ext cx="2819540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       Tenebrionoidea</a:t>
            </a:r>
            <a:endParaRPr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Aderidae*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Anthicidae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Boridae*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Ciidae*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Ischaliidae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Melandryidae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CA" b="1" dirty="0">
                <a:latin typeface="Calibri"/>
                <a:ea typeface="Calibri"/>
                <a:cs typeface="Calibri"/>
                <a:sym typeface="Calibri"/>
              </a:rPr>
              <a:t>Meloidae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CA" dirty="0">
                <a:latin typeface="Calibri"/>
                <a:ea typeface="Calibri"/>
                <a:cs typeface="Calibri"/>
                <a:sym typeface="Calibri"/>
                <a:hlinkClick r:id="rId7" action="ppaction://hlinksldjump"/>
              </a:rPr>
              <a:t>p. 16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Mordellidae</a:t>
            </a: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Mycetophagidae*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Mycteridae*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Oedemeridae*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Prostomidae*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Pyrochroidae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Pythidae*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Ripiphoridae*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Salpingidae*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Scraptiidae*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Stenotrachelidae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Synchroidae*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CA" b="1" dirty="0">
                <a:latin typeface="Calibri"/>
                <a:ea typeface="Calibri"/>
                <a:cs typeface="Calibri"/>
                <a:sym typeface="Calibri"/>
              </a:rPr>
              <a:t>Tenebrionidae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CA" dirty="0">
                <a:latin typeface="Calibri"/>
                <a:ea typeface="Calibri"/>
                <a:cs typeface="Calibri"/>
                <a:sym typeface="Calibri"/>
                <a:hlinkClick r:id="rId8" action="ppaction://hlinksldjump"/>
              </a:rPr>
              <a:t>p. 20</a:t>
            </a: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Tetratomidae*</a:t>
            </a:r>
            <a:endParaRPr dirty="0"/>
          </a:p>
          <a:p>
            <a:pPr>
              <a:buSzPts val="1800"/>
            </a:pPr>
            <a:r>
              <a:rPr lang="en-CA" dirty="0">
                <a:latin typeface="Calibri"/>
                <a:ea typeface="Calibri"/>
                <a:cs typeface="Calibri"/>
                <a:sym typeface="Calibri"/>
              </a:rPr>
              <a:t>	Zopheridae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4;p31">
            <a:extLst>
              <a:ext uri="{FF2B5EF4-FFF2-40B4-BE49-F238E27FC236}">
                <a16:creationId xmlns:a16="http://schemas.microsoft.com/office/drawing/2014/main" id="{C7AD60D8-6175-4E6F-A629-AC694991F8D0}"/>
              </a:ext>
            </a:extLst>
          </p:cNvPr>
          <p:cNvSpPr/>
          <p:nvPr/>
        </p:nvSpPr>
        <p:spPr>
          <a:xfrm>
            <a:off x="0" y="39561"/>
            <a:ext cx="1218882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800"/>
            </a:pPr>
            <a:r>
              <a:rPr lang="en-CA" sz="30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Coleoptera terrestrial families found in Alberta – page 2</a:t>
            </a:r>
            <a:endParaRPr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99;p31">
            <a:extLst>
              <a:ext uri="{FF2B5EF4-FFF2-40B4-BE49-F238E27FC236}">
                <a16:creationId xmlns:a16="http://schemas.microsoft.com/office/drawing/2014/main" id="{2589B753-7EA5-4870-97EC-6F36E8ACB426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99;p31">
            <a:extLst>
              <a:ext uri="{FF2B5EF4-FFF2-40B4-BE49-F238E27FC236}">
                <a16:creationId xmlns:a16="http://schemas.microsoft.com/office/drawing/2014/main" id="{E4E2D960-4F12-4B55-83AC-953F53D8BED7}"/>
              </a:ext>
            </a:extLst>
          </p:cNvPr>
          <p:cNvSpPr txBox="1"/>
          <p:nvPr/>
        </p:nvSpPr>
        <p:spPr>
          <a:xfrm>
            <a:off x="774228" y="5788046"/>
            <a:ext cx="3299831" cy="95406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black text = families</a:t>
            </a:r>
          </a:p>
          <a:p>
            <a:pPr>
              <a:buSzPts val="1800"/>
            </a:pPr>
            <a:r>
              <a:rPr lang="en-CA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 text </a:t>
            </a:r>
            <a:r>
              <a:rPr lang="en-C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other taxonomic levels</a:t>
            </a:r>
          </a:p>
          <a:p>
            <a:pPr lvl="0">
              <a:buSzPts val="1800"/>
            </a:pPr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bold 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text = included in identification guide</a:t>
            </a:r>
            <a:endParaRPr lang="en-C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SzPts val="1800"/>
            </a:pPr>
            <a:r>
              <a:rPr lang="en-C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= family unlikely to be found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12"/>
          <p:cNvSpPr txBox="1"/>
          <p:nvPr/>
        </p:nvSpPr>
        <p:spPr>
          <a:xfrm>
            <a:off x="4398336" y="701779"/>
            <a:ext cx="70040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400"/>
            </a:pPr>
            <a:r>
              <a:rPr lang="en-CA" sz="1800" b="1" dirty="0">
                <a:latin typeface="Calibri" panose="020F0502020204030204" pitchFamily="34" charset="0"/>
                <a:cs typeface="Calibri" panose="020F0502020204030204" pitchFamily="34" charset="0"/>
              </a:rPr>
              <a:t>POLYPHAGA</a:t>
            </a:r>
            <a:endParaRPr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9633" y="657225"/>
            <a:ext cx="3130044" cy="386950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EF1DC5-75F6-41A3-8B6D-FAAC04B5158A}"/>
              </a:ext>
            </a:extLst>
          </p:cNvPr>
          <p:cNvGrpSpPr/>
          <p:nvPr/>
        </p:nvGrpSpPr>
        <p:grpSpPr>
          <a:xfrm>
            <a:off x="797234" y="998646"/>
            <a:ext cx="3113237" cy="3378878"/>
            <a:chOff x="786440" y="1224719"/>
            <a:chExt cx="3113237" cy="33788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98" b="15606"/>
            <a:stretch/>
          </p:blipFill>
          <p:spPr>
            <a:xfrm>
              <a:off x="924405" y="1809452"/>
              <a:ext cx="2783465" cy="2486409"/>
            </a:xfrm>
            <a:prstGeom prst="rect">
              <a:avLst/>
            </a:prstGeom>
          </p:spPr>
        </p:pic>
        <p:sp>
          <p:nvSpPr>
            <p:cNvPr id="9" name="Google Shape;160;p3"/>
            <p:cNvSpPr/>
            <p:nvPr/>
          </p:nvSpPr>
          <p:spPr>
            <a:xfrm>
              <a:off x="924405" y="4295861"/>
              <a:ext cx="2783464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“</a:t>
              </a:r>
              <a:r>
                <a:rPr lang="en-CA" sz="700" dirty="0">
                  <a:solidFill>
                    <a:srgbClr val="0070C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Photo 96643478</a:t>
              </a:r>
              <a:r>
                <a:rPr lang="en-CA" sz="7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” by </a:t>
              </a:r>
              <a:r>
                <a:rPr lang="en-CA" sz="700" dirty="0">
                  <a:solidFill>
                    <a:srgbClr val="0070C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egillis</a:t>
              </a:r>
              <a:r>
                <a:rPr lang="en-CA" sz="700" dirty="0">
                  <a:solidFill>
                    <a:srgbClr val="0563C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CA" sz="7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 4.0</a:t>
              </a:r>
              <a:r>
                <a:rPr lang="en-CA" sz="700" dirty="0">
                  <a:solidFill>
                    <a:srgbClr val="0070C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 </a:t>
              </a:r>
              <a:r>
                <a:rPr lang="en-CA" sz="7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/ original cropped </a:t>
              </a:r>
              <a:endParaRPr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Google Shape;111;p12"/>
            <p:cNvSpPr txBox="1"/>
            <p:nvPr/>
          </p:nvSpPr>
          <p:spPr>
            <a:xfrm>
              <a:off x="786440" y="1224719"/>
              <a:ext cx="311323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400"/>
              </a:pPr>
              <a:r>
                <a:rPr lang="en-CA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Carabidae</a:t>
              </a:r>
              <a:endParaRPr lang="en-CA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buSzPts val="1400"/>
              </a:pPr>
              <a:r>
                <a:rPr lang="en-CA" dirty="0">
                  <a:latin typeface="Calibri" panose="020F0502020204030204" pitchFamily="34" charset="0"/>
                  <a:cs typeface="Calibri" panose="020F0502020204030204" pitchFamily="34" charset="0"/>
                </a:rPr>
                <a:t>(ground beetles)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4419601" y="657225"/>
            <a:ext cx="7004050" cy="572452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6" name="Google Shape;111;p12"/>
          <p:cNvSpPr txBox="1"/>
          <p:nvPr/>
        </p:nvSpPr>
        <p:spPr>
          <a:xfrm>
            <a:off x="786440" y="693319"/>
            <a:ext cx="311323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400"/>
            </a:pPr>
            <a:r>
              <a:rPr lang="en-CA" sz="1800" b="1" dirty="0">
                <a:latin typeface="Calibri" panose="020F0502020204030204" pitchFamily="34" charset="0"/>
                <a:cs typeface="Calibri" panose="020F0502020204030204" pitchFamily="34" charset="0"/>
              </a:rPr>
              <a:t>ADEPHAGA</a:t>
            </a:r>
            <a:endParaRPr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15175" y="998646"/>
            <a:ext cx="2452016" cy="2682925"/>
            <a:chOff x="2328665" y="1143064"/>
            <a:chExt cx="2452016" cy="2682925"/>
          </a:xfrm>
        </p:grpSpPr>
        <p:sp>
          <p:nvSpPr>
            <p:cNvPr id="2" name="Rectangle 1"/>
            <p:cNvSpPr/>
            <p:nvPr/>
          </p:nvSpPr>
          <p:spPr>
            <a:xfrm>
              <a:off x="2328665" y="1143064"/>
              <a:ext cx="24520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CA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Buprestidae</a:t>
              </a:r>
            </a:p>
            <a:p>
              <a:pPr lvl="0" algn="ctr"/>
              <a:r>
                <a:rPr lang="en-CA" dirty="0">
                  <a:latin typeface="Calibri"/>
                  <a:ea typeface="Calibri"/>
                  <a:cs typeface="Calibri"/>
                  <a:sym typeface="Calibri"/>
                </a:rPr>
                <a:t>(metallic wood-boring beetles)</a:t>
              </a:r>
              <a:endParaRPr lang="en-CA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Google Shape;182;p41"/>
            <p:cNvSpPr/>
            <p:nvPr/>
          </p:nvSpPr>
          <p:spPr>
            <a:xfrm>
              <a:off x="2667892" y="3518253"/>
              <a:ext cx="185547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  <a:hlinkClick r:id="rId7"/>
                </a:rPr>
                <a:t>Photo 10949673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” by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  <a:hlinkClick r:id="rId8"/>
                </a:rPr>
                <a:t>James Bailey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 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 4.0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/ original cropped</a:t>
              </a:r>
              <a:endParaRPr sz="7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70" t="46138" r="37512" b="11192"/>
            <a:stretch/>
          </p:blipFill>
          <p:spPr>
            <a:xfrm>
              <a:off x="2832956" y="1737090"/>
              <a:ext cx="1421020" cy="177953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8612598" y="998646"/>
            <a:ext cx="1937562" cy="2730057"/>
            <a:chOff x="4823780" y="1184335"/>
            <a:chExt cx="1937562" cy="273005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19" t="24916" r="24667" b="34392"/>
            <a:stretch/>
          </p:blipFill>
          <p:spPr>
            <a:xfrm>
              <a:off x="4841211" y="1772142"/>
              <a:ext cx="1920131" cy="183603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823780" y="1184335"/>
              <a:ext cx="192013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CA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Cerambycidae</a:t>
              </a:r>
            </a:p>
            <a:p>
              <a:pPr lvl="0" algn="ctr"/>
              <a:r>
                <a:rPr lang="en-CA" dirty="0">
                  <a:latin typeface="Calibri"/>
                  <a:ea typeface="Calibri"/>
                  <a:cs typeface="Calibri"/>
                  <a:sym typeface="Calibri"/>
                </a:rPr>
                <a:t>(long-horned beetles)</a:t>
              </a:r>
              <a:endParaRPr lang="en-CA" dirty="0"/>
            </a:p>
          </p:txBody>
        </p:sp>
        <p:sp>
          <p:nvSpPr>
            <p:cNvPr id="19" name="Google Shape;194;p13"/>
            <p:cNvSpPr/>
            <p:nvPr/>
          </p:nvSpPr>
          <p:spPr>
            <a:xfrm>
              <a:off x="4873539" y="3606656"/>
              <a:ext cx="1855476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  <a:hlinkClick r:id="rId12"/>
                </a:rPr>
                <a:t>Photo 47959304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” by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  <a:hlinkClick r:id="rId13"/>
                </a:rPr>
                <a:t>pk-etrs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 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 4.0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/ original cropped</a:t>
              </a:r>
              <a:endParaRPr sz="7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00768" y="3678480"/>
            <a:ext cx="1830928" cy="2669893"/>
            <a:chOff x="7117690" y="1194305"/>
            <a:chExt cx="1830928" cy="266989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28" t="13316" r="25635" b="29791"/>
            <a:stretch/>
          </p:blipFill>
          <p:spPr>
            <a:xfrm>
              <a:off x="7219107" y="1784254"/>
              <a:ext cx="1635631" cy="177436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117690" y="1194305"/>
              <a:ext cx="183092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CA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Chrysomelidae</a:t>
              </a:r>
            </a:p>
            <a:p>
              <a:pPr algn="ctr"/>
              <a:r>
                <a:rPr lang="en-CA" dirty="0">
                  <a:latin typeface="Calibri" panose="020F0502020204030204" pitchFamily="34" charset="0"/>
                  <a:cs typeface="Calibri" panose="020F0502020204030204" pitchFamily="34" charset="0"/>
                </a:rPr>
                <a:t>(leaf beetles)</a:t>
              </a:r>
              <a:endParaRPr lang="en-CA" dirty="0"/>
            </a:p>
          </p:txBody>
        </p:sp>
        <p:sp>
          <p:nvSpPr>
            <p:cNvPr id="24" name="Google Shape;209;p14"/>
            <p:cNvSpPr/>
            <p:nvPr/>
          </p:nvSpPr>
          <p:spPr>
            <a:xfrm>
              <a:off x="7159779" y="3556462"/>
              <a:ext cx="1788839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  <a:hlinkClick r:id="rId15"/>
                </a:rPr>
                <a:t>Photo 5266786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” by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  <a:hlinkClick r:id="rId8"/>
                </a:rPr>
                <a:t>James Bailey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 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 4.0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/ original cropped</a:t>
              </a:r>
              <a:endParaRPr sz="7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719357" y="3678480"/>
            <a:ext cx="2055438" cy="2668702"/>
            <a:chOff x="2510633" y="3754786"/>
            <a:chExt cx="2055438" cy="2668702"/>
          </a:xfrm>
        </p:grpSpPr>
        <p:sp>
          <p:nvSpPr>
            <p:cNvPr id="5" name="Rectangle 4"/>
            <p:cNvSpPr/>
            <p:nvPr/>
          </p:nvSpPr>
          <p:spPr>
            <a:xfrm>
              <a:off x="2666387" y="3754786"/>
              <a:ext cx="168774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SzPts val="1400"/>
              </a:pPr>
              <a:r>
                <a:rPr lang="en-CA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Coccinellidae</a:t>
              </a:r>
            </a:p>
            <a:p>
              <a:pPr lvl="0" algn="ctr">
                <a:buSzPts val="1400"/>
              </a:pPr>
              <a:r>
                <a:rPr lang="en-CA" dirty="0">
                  <a:latin typeface="Calibri" panose="020F0502020204030204" pitchFamily="34" charset="0"/>
                  <a:cs typeface="Calibri" panose="020F0502020204030204" pitchFamily="34" charset="0"/>
                </a:rPr>
                <a:t>(lady beetles)</a:t>
              </a:r>
              <a:endParaRPr lang="en-CA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2510633" y="4339561"/>
              <a:ext cx="2055438" cy="2083927"/>
              <a:chOff x="618419" y="3477298"/>
              <a:chExt cx="2055438" cy="2083927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54" r="12605"/>
              <a:stretch/>
            </p:blipFill>
            <p:spPr>
              <a:xfrm rot="16200000">
                <a:off x="728414" y="3523058"/>
                <a:ext cx="1779263" cy="1687743"/>
              </a:xfrm>
              <a:prstGeom prst="rect">
                <a:avLst/>
              </a:prstGeom>
            </p:spPr>
          </p:pic>
          <p:sp>
            <p:nvSpPr>
              <p:cNvPr id="54" name="Rectangle 53"/>
              <p:cNvSpPr/>
              <p:nvPr/>
            </p:nvSpPr>
            <p:spPr>
              <a:xfrm>
                <a:off x="618419" y="5253448"/>
                <a:ext cx="205543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17"/>
                  </a:rPr>
                  <a:t>Photo 86805254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18"/>
                  </a:rPr>
                  <a:t>frankthewood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9"/>
                  </a:rPr>
                  <a:t>CC BY-NC 4.0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/ original cropped and rotated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8630029" y="3676023"/>
            <a:ext cx="2692103" cy="2672350"/>
            <a:chOff x="4340751" y="3787288"/>
            <a:chExt cx="2692103" cy="267235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75" t="28078" r="23042" b="38976"/>
            <a:stretch/>
          </p:blipFill>
          <p:spPr>
            <a:xfrm>
              <a:off x="4539754" y="4378303"/>
              <a:ext cx="2393599" cy="177059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440252" y="3787288"/>
              <a:ext cx="25926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SzPts val="1400"/>
              </a:pPr>
              <a:r>
                <a:rPr lang="en-CA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Curculionoidea </a:t>
              </a:r>
            </a:p>
            <a:p>
              <a:pPr algn="ctr">
                <a:buSzPts val="1400"/>
              </a:pPr>
              <a:r>
                <a:rPr lang="en-CA" dirty="0">
                  <a:latin typeface="Calibri"/>
                  <a:ea typeface="Calibri"/>
                  <a:cs typeface="Calibri"/>
                  <a:sym typeface="Calibri"/>
                </a:rPr>
                <a:t>(snout and bark beetles, weevils)</a:t>
              </a:r>
              <a:endParaRPr lang="en-CA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Google Shape;233;p33"/>
            <p:cNvSpPr/>
            <p:nvPr/>
          </p:nvSpPr>
          <p:spPr>
            <a:xfrm>
              <a:off x="4340751" y="6151902"/>
              <a:ext cx="2393599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58750">
                <a:buSzPts val="1100"/>
                <a:defRPr/>
              </a:pP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20"/>
                </a:rPr>
                <a:t>Photo 23910186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21"/>
                </a:rPr>
                <a:t>Sierra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CC BY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</a:p>
          </p:txBody>
        </p:sp>
      </p:grpSp>
      <p:sp>
        <p:nvSpPr>
          <p:cNvPr id="34" name="Google Shape;135;p12">
            <a:extLst>
              <a:ext uri="{FF2B5EF4-FFF2-40B4-BE49-F238E27FC236}">
                <a16:creationId xmlns:a16="http://schemas.microsoft.com/office/drawing/2014/main" id="{76BE03BF-D918-4415-86F3-BCF818C07FFD}"/>
              </a:ext>
            </a:extLst>
          </p:cNvPr>
          <p:cNvSpPr txBox="1"/>
          <p:nvPr/>
        </p:nvSpPr>
        <p:spPr>
          <a:xfrm>
            <a:off x="0" y="37729"/>
            <a:ext cx="121888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600"/>
            </a:pPr>
            <a:r>
              <a:rPr lang="en-CA" sz="3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Coleoptera families you can identify with this guide – page 1</a:t>
            </a:r>
            <a:endParaRPr sz="30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5" name="Google Shape;99;p31">
            <a:extLst>
              <a:ext uri="{FF2B5EF4-FFF2-40B4-BE49-F238E27FC236}">
                <a16:creationId xmlns:a16="http://schemas.microsoft.com/office/drawing/2014/main" id="{249180FF-82FF-4198-BAFA-179CE77BAF1F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5175" y="657225"/>
            <a:ext cx="10658475" cy="57245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Google Shape;111;p12"/>
          <p:cNvSpPr txBox="1"/>
          <p:nvPr/>
        </p:nvSpPr>
        <p:spPr>
          <a:xfrm>
            <a:off x="765174" y="706195"/>
            <a:ext cx="1065847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400"/>
            </a:pPr>
            <a:r>
              <a:rPr lang="en-CA" sz="1800" b="1" dirty="0">
                <a:latin typeface="Calibri" panose="020F0502020204030204" pitchFamily="34" charset="0"/>
                <a:cs typeface="Calibri" panose="020F0502020204030204" pitchFamily="34" charset="0"/>
              </a:rPr>
              <a:t>POLYPHAGA continued</a:t>
            </a:r>
            <a:endParaRPr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572771" y="1021135"/>
            <a:ext cx="2027747" cy="2700154"/>
            <a:chOff x="3890153" y="1074690"/>
            <a:chExt cx="2027747" cy="2700154"/>
          </a:xfrm>
        </p:grpSpPr>
        <p:sp>
          <p:nvSpPr>
            <p:cNvPr id="6" name="Rectangle 5"/>
            <p:cNvSpPr/>
            <p:nvPr/>
          </p:nvSpPr>
          <p:spPr>
            <a:xfrm>
              <a:off x="4205483" y="1074690"/>
              <a:ext cx="13716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SzPts val="1400"/>
              </a:pPr>
              <a:r>
                <a:rPr lang="en-CA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CA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Elateridae</a:t>
              </a:r>
              <a:endParaRPr lang="en-CA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>
                <a:buSzPts val="1400"/>
              </a:pPr>
              <a:r>
                <a:rPr lang="en-CA" dirty="0">
                  <a:latin typeface="Calibri" panose="020F0502020204030204" pitchFamily="34" charset="0"/>
                  <a:cs typeface="Calibri" panose="020F0502020204030204" pitchFamily="34" charset="0"/>
                </a:rPr>
                <a:t>(click beetles)  </a:t>
              </a:r>
            </a:p>
          </p:txBody>
        </p:sp>
        <p:sp>
          <p:nvSpPr>
            <p:cNvPr id="16" name="Google Shape;258;p10"/>
            <p:cNvSpPr/>
            <p:nvPr/>
          </p:nvSpPr>
          <p:spPr>
            <a:xfrm>
              <a:off x="3890153" y="3467108"/>
              <a:ext cx="20277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  <a:hlinkClick r:id="rId3"/>
                </a:rPr>
                <a:t>Photo 2203693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” by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  <a:hlinkClick r:id="rId4"/>
                </a:rPr>
                <a:t>Chris Moody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 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 4.0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/ original cropped and rotated</a:t>
              </a:r>
              <a:endParaRPr sz="7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3" t="22340" r="18650" b="28599"/>
            <a:stretch/>
          </p:blipFill>
          <p:spPr>
            <a:xfrm rot="10800000">
              <a:off x="4282917" y="1659465"/>
              <a:ext cx="1242220" cy="1807643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254455" y="1035371"/>
            <a:ext cx="2212028" cy="2690793"/>
            <a:chOff x="5706137" y="1136189"/>
            <a:chExt cx="2212028" cy="2690793"/>
          </a:xfrm>
        </p:grpSpPr>
        <p:sp>
          <p:nvSpPr>
            <p:cNvPr id="7" name="Rectangle 6"/>
            <p:cNvSpPr/>
            <p:nvPr/>
          </p:nvSpPr>
          <p:spPr>
            <a:xfrm>
              <a:off x="5706137" y="1136189"/>
              <a:ext cx="217239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CA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Meloidae</a:t>
              </a:r>
            </a:p>
            <a:p>
              <a:pPr lvl="0" algn="ctr"/>
              <a:r>
                <a:rPr lang="en-CA" dirty="0">
                  <a:latin typeface="Calibri"/>
                  <a:ea typeface="Calibri"/>
                  <a:cs typeface="Calibri"/>
                  <a:sym typeface="Calibri"/>
                </a:rPr>
                <a:t>(blister beetles, oil beetles)</a:t>
              </a:r>
              <a:endParaRPr lang="en-CA" sz="12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844328" y="3519205"/>
              <a:ext cx="207383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7"/>
                </a:rPr>
                <a:t>Photo 76257243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8"/>
                </a:rPr>
                <a:t>Kait Machacek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CC BY-NC 4.0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1" t="22935" r="30186" b="31429"/>
            <a:stretch/>
          </p:blipFill>
          <p:spPr>
            <a:xfrm>
              <a:off x="6295512" y="1720983"/>
              <a:ext cx="993639" cy="180060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9109146" y="1021135"/>
            <a:ext cx="1880328" cy="2637976"/>
            <a:chOff x="6104614" y="1113178"/>
            <a:chExt cx="1880328" cy="2637976"/>
          </a:xfrm>
        </p:grpSpPr>
        <p:sp>
          <p:nvSpPr>
            <p:cNvPr id="8" name="Rectangle 7"/>
            <p:cNvSpPr/>
            <p:nvPr/>
          </p:nvSpPr>
          <p:spPr>
            <a:xfrm>
              <a:off x="6286912" y="1113178"/>
              <a:ext cx="14911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SzPts val="1400"/>
              </a:pPr>
              <a:r>
                <a:rPr lang="en-CA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Scarabaeidae</a:t>
              </a:r>
              <a:r>
                <a:rPr lang="en-CA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lvl="0" algn="ctr">
                <a:buSzPts val="1400"/>
              </a:pPr>
              <a:r>
                <a:rPr lang="en-CA" dirty="0">
                  <a:latin typeface="Calibri" panose="020F0502020204030204" pitchFamily="34" charset="0"/>
                  <a:cs typeface="Calibri" panose="020F0502020204030204" pitchFamily="34" charset="0"/>
                </a:rPr>
                <a:t>(scarab beetles) </a:t>
              </a:r>
            </a:p>
          </p:txBody>
        </p:sp>
        <p:sp>
          <p:nvSpPr>
            <p:cNvPr id="28" name="Google Shape;286;p34"/>
            <p:cNvSpPr/>
            <p:nvPr/>
          </p:nvSpPr>
          <p:spPr>
            <a:xfrm>
              <a:off x="6104614" y="3443418"/>
              <a:ext cx="1880328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  <a:hlinkClick r:id="rId10"/>
                </a:rPr>
                <a:t>Photo 10948811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” by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  <a:hlinkClick r:id="rId11"/>
                </a:rPr>
                <a:t>James Bailey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 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 4.0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/ original cropped</a:t>
              </a:r>
              <a:endParaRPr sz="7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15" t="20006" r="32219" b="19850"/>
            <a:stretch/>
          </p:blipFill>
          <p:spPr>
            <a:xfrm>
              <a:off x="6353245" y="1661372"/>
              <a:ext cx="1358448" cy="1785758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713264" y="3677469"/>
            <a:ext cx="1750442" cy="2674004"/>
            <a:chOff x="491587" y="3535598"/>
            <a:chExt cx="1750442" cy="2674004"/>
          </a:xfrm>
        </p:grpSpPr>
        <p:sp>
          <p:nvSpPr>
            <p:cNvPr id="9" name="Rectangle 8"/>
            <p:cNvSpPr/>
            <p:nvPr/>
          </p:nvSpPr>
          <p:spPr>
            <a:xfrm>
              <a:off x="632392" y="3535598"/>
              <a:ext cx="140754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CA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Silphidae</a:t>
              </a:r>
            </a:p>
            <a:p>
              <a:pPr algn="ctr"/>
              <a:r>
                <a:rPr lang="en-CA" dirty="0">
                  <a:latin typeface="Calibri" panose="020F0502020204030204" pitchFamily="34" charset="0"/>
                  <a:cs typeface="Calibri" panose="020F0502020204030204" pitchFamily="34" charset="0"/>
                </a:rPr>
                <a:t>(carrion beetles)</a:t>
              </a:r>
              <a:endParaRPr lang="en-CA" dirty="0"/>
            </a:p>
          </p:txBody>
        </p:sp>
        <p:sp>
          <p:nvSpPr>
            <p:cNvPr id="33" name="Google Shape;300;p9"/>
            <p:cNvSpPr/>
            <p:nvPr/>
          </p:nvSpPr>
          <p:spPr>
            <a:xfrm>
              <a:off x="491587" y="5901866"/>
              <a:ext cx="1750442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/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  <a:hlinkClick r:id="rId13"/>
                </a:rPr>
                <a:t>Photo 52705644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” by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  <a:hlinkClick r:id="rId14"/>
                </a:rPr>
                <a:t>davidyyc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 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 4.0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/ original cropped</a:t>
              </a:r>
              <a:endParaRPr sz="7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66" t="17550" r="27054" b="32250"/>
            <a:stretch/>
          </p:blipFill>
          <p:spPr>
            <a:xfrm>
              <a:off x="630536" y="4115368"/>
              <a:ext cx="1427147" cy="1785758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368405" y="3677469"/>
            <a:ext cx="3470278" cy="2564745"/>
            <a:chOff x="3563446" y="3839007"/>
            <a:chExt cx="3470278" cy="2564745"/>
          </a:xfrm>
        </p:grpSpPr>
        <p:sp>
          <p:nvSpPr>
            <p:cNvPr id="10" name="Rectangle 9"/>
            <p:cNvSpPr/>
            <p:nvPr/>
          </p:nvSpPr>
          <p:spPr>
            <a:xfrm>
              <a:off x="3569294" y="3839007"/>
              <a:ext cx="346443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SzPts val="1400"/>
              </a:pPr>
              <a:r>
                <a:rPr lang="en-CA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Staphylinidae</a:t>
              </a:r>
              <a:endParaRPr lang="en-CA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>
                <a:buSzPts val="1400"/>
              </a:pPr>
              <a:r>
                <a:rPr lang="en-CA" dirty="0">
                  <a:latin typeface="Calibri" panose="020F0502020204030204" pitchFamily="34" charset="0"/>
                  <a:cs typeface="Calibri" panose="020F0502020204030204" pitchFamily="34" charset="0"/>
                </a:rPr>
                <a:t>(rove beetles)</a:t>
              </a:r>
              <a:r>
                <a:rPr lang="en-CA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40" name="Google Shape;316;p40"/>
            <p:cNvSpPr/>
            <p:nvPr/>
          </p:nvSpPr>
          <p:spPr>
            <a:xfrm>
              <a:off x="3591200" y="6203738"/>
              <a:ext cx="3442523" cy="200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  <a:hlinkClick r:id="rId16"/>
                </a:rPr>
                <a:t>Photo 47045039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” by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  <a:hlinkClick r:id="rId17"/>
                </a:rPr>
                <a:t>wyldewastelander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 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 4.0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 / original cropped </a:t>
              </a:r>
              <a:endParaRPr sz="7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t="32466" r="19366" b="22758"/>
            <a:stretch/>
          </p:blipFill>
          <p:spPr>
            <a:xfrm>
              <a:off x="3563446" y="4481983"/>
              <a:ext cx="3470278" cy="171175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8762148" y="3677469"/>
            <a:ext cx="1954077" cy="2671997"/>
            <a:chOff x="6417919" y="3590079"/>
            <a:chExt cx="1954077" cy="267199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81" t="44954" r="35585" b="29736"/>
            <a:stretch/>
          </p:blipFill>
          <p:spPr>
            <a:xfrm>
              <a:off x="6543440" y="4188595"/>
              <a:ext cx="1622305" cy="1769831"/>
            </a:xfrm>
            <a:prstGeom prst="rect">
              <a:avLst/>
            </a:prstGeom>
          </p:spPr>
        </p:pic>
        <p:sp>
          <p:nvSpPr>
            <p:cNvPr id="4" name="Google Shape;111;p12"/>
            <p:cNvSpPr txBox="1"/>
            <p:nvPr/>
          </p:nvSpPr>
          <p:spPr>
            <a:xfrm>
              <a:off x="6436933" y="3590079"/>
              <a:ext cx="183532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400"/>
              </a:pPr>
              <a:r>
                <a:rPr lang="en-CA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Tenebrionidae</a:t>
              </a:r>
            </a:p>
            <a:p>
              <a:pPr algn="ctr">
                <a:buSzPts val="1400"/>
              </a:pPr>
              <a:r>
                <a:rPr lang="en-CA" dirty="0">
                  <a:latin typeface="Calibri" panose="020F0502020204030204" pitchFamily="34" charset="0"/>
                  <a:cs typeface="Calibri" panose="020F0502020204030204" pitchFamily="34" charset="0"/>
                </a:rPr>
                <a:t>(darkling beetles)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Google Shape;329;p32"/>
            <p:cNvSpPr/>
            <p:nvPr/>
          </p:nvSpPr>
          <p:spPr>
            <a:xfrm>
              <a:off x="6417919" y="5954340"/>
              <a:ext cx="195407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20"/>
                </a:rPr>
                <a:t>Photo 75294952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  <a:hlinkClick r:id="rId21"/>
                </a:rPr>
                <a:t>Kristin Johnson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 4.0</a:t>
              </a:r>
              <a:r>
                <a:rPr lang="en-CA" sz="7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/ original cropped</a:t>
              </a:r>
              <a:endParaRPr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71646" y="1021135"/>
            <a:ext cx="1764551" cy="2674645"/>
            <a:chOff x="7123651" y="3554825"/>
            <a:chExt cx="1764551" cy="2674645"/>
          </a:xfrm>
        </p:grpSpPr>
        <p:sp>
          <p:nvSpPr>
            <p:cNvPr id="30" name="Rectangle 29"/>
            <p:cNvSpPr/>
            <p:nvPr/>
          </p:nvSpPr>
          <p:spPr>
            <a:xfrm>
              <a:off x="7222546" y="3554825"/>
              <a:ext cx="166565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CA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Dermestidae</a:t>
              </a:r>
            </a:p>
            <a:p>
              <a:pPr algn="ctr"/>
              <a:r>
                <a:rPr lang="en-CA" dirty="0">
                  <a:latin typeface="Calibri" panose="020F0502020204030204" pitchFamily="34" charset="0"/>
                  <a:cs typeface="Calibri" panose="020F0502020204030204" pitchFamily="34" charset="0"/>
                </a:rPr>
                <a:t>(skin beetles)</a:t>
              </a:r>
              <a:endParaRPr lang="en-CA" dirty="0"/>
            </a:p>
          </p:txBody>
        </p:sp>
        <p:sp>
          <p:nvSpPr>
            <p:cNvPr id="31" name="Google Shape;246;p18"/>
            <p:cNvSpPr/>
            <p:nvPr/>
          </p:nvSpPr>
          <p:spPr>
            <a:xfrm>
              <a:off x="7123651" y="5921734"/>
              <a:ext cx="1753599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  <a:hlinkClick r:id="rId22"/>
                </a:rPr>
                <a:t>Photo 56118606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” by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  <a:hlinkClick r:id="rId23"/>
                </a:rPr>
                <a:t>Bob Noble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 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 4.0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/ original cropped </a:t>
              </a:r>
              <a:endParaRPr sz="7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36" t="8254" r="25450" b="22329"/>
            <a:stretch/>
          </p:blipFill>
          <p:spPr>
            <a:xfrm>
              <a:off x="7418181" y="4135289"/>
              <a:ext cx="1222309" cy="1785758"/>
            </a:xfrm>
            <a:prstGeom prst="rect">
              <a:avLst/>
            </a:prstGeom>
          </p:spPr>
        </p:pic>
      </p:grpSp>
      <p:sp>
        <p:nvSpPr>
          <p:cNvPr id="35" name="Google Shape;135;p12">
            <a:extLst>
              <a:ext uri="{FF2B5EF4-FFF2-40B4-BE49-F238E27FC236}">
                <a16:creationId xmlns:a16="http://schemas.microsoft.com/office/drawing/2014/main" id="{E0C76C41-0AB4-48E6-AD37-99D82B04166B}"/>
              </a:ext>
            </a:extLst>
          </p:cNvPr>
          <p:cNvSpPr txBox="1"/>
          <p:nvPr/>
        </p:nvSpPr>
        <p:spPr>
          <a:xfrm>
            <a:off x="0" y="37729"/>
            <a:ext cx="121888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600"/>
            </a:pPr>
            <a:r>
              <a:rPr lang="en-CA" sz="3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Coleoptera families you can identify with this guide – page 2</a:t>
            </a:r>
            <a:endParaRPr sz="30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6" name="Google Shape;99;p31">
            <a:extLst>
              <a:ext uri="{FF2B5EF4-FFF2-40B4-BE49-F238E27FC236}">
                <a16:creationId xmlns:a16="http://schemas.microsoft.com/office/drawing/2014/main" id="{A9B570C2-4AA5-431A-89FC-C1FE1FE9B242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347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91B1C4C9-5948-4D4B-B686-F4A8A90F13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24" t="8628" r="12325" b="26604"/>
          <a:stretch/>
        </p:blipFill>
        <p:spPr>
          <a:xfrm>
            <a:off x="7912116" y="3072895"/>
            <a:ext cx="2983707" cy="3063992"/>
          </a:xfrm>
          <a:prstGeom prst="rect">
            <a:avLst/>
          </a:prstGeom>
        </p:spPr>
      </p:pic>
      <p:sp>
        <p:nvSpPr>
          <p:cNvPr id="143" name="Google Shape;143;p2"/>
          <p:cNvSpPr txBox="1"/>
          <p:nvPr/>
        </p:nvSpPr>
        <p:spPr>
          <a:xfrm>
            <a:off x="793750" y="691621"/>
            <a:ext cx="5095357" cy="233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Adephaga</a:t>
            </a:r>
            <a:endParaRPr lang="en-CA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hind coxae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fused to metasternum and divide the first abdominal ventrite</a:t>
            </a:r>
            <a:endParaRPr baseline="300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notopleural sutures present (see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  <a:hlinkClick r:id="rId4" action="ppaction://hlinksldjump"/>
              </a:rPr>
              <a:t>p. 7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baseline="300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r>
              <a:rPr lang="en-CA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family commonly found in Alberta: Carabidae</a:t>
            </a:r>
          </a:p>
          <a:p>
            <a:pPr>
              <a:buSzPts val="1600"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r>
              <a:rPr lang="en-CA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proceed to next page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"/>
          <p:cNvSpPr txBox="1"/>
          <p:nvPr/>
        </p:nvSpPr>
        <p:spPr>
          <a:xfrm>
            <a:off x="6397842" y="690658"/>
            <a:ext cx="4997233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Polyphaga</a:t>
            </a:r>
            <a:endParaRPr lang="en-CA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hind coxae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are mobile and do not divide the first abdominal ventrite (posterior portion extends across abdomen)</a:t>
            </a:r>
            <a:endParaRPr baseline="300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notopleural sutures absent</a:t>
            </a:r>
            <a:endParaRPr baseline="300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r>
              <a:rPr lang="en-CA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proceed to </a:t>
            </a:r>
            <a:r>
              <a:rPr lang="en-CA" sz="1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8</a:t>
            </a:r>
            <a:endParaRPr sz="1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"/>
          <p:cNvSpPr/>
          <p:nvPr/>
        </p:nvSpPr>
        <p:spPr>
          <a:xfrm>
            <a:off x="6369267" y="657225"/>
            <a:ext cx="5054383" cy="5739044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"/>
          <p:cNvSpPr/>
          <p:nvPr/>
        </p:nvSpPr>
        <p:spPr>
          <a:xfrm>
            <a:off x="765175" y="657225"/>
            <a:ext cx="5095357" cy="5739043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D3800B2D-1C8B-4CE0-ACE8-C9AF57F218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70" t="7854" r="10961" b="33609"/>
          <a:stretch/>
        </p:blipFill>
        <p:spPr>
          <a:xfrm>
            <a:off x="1385180" y="3072895"/>
            <a:ext cx="3030139" cy="3024167"/>
          </a:xfrm>
          <a:prstGeom prst="rect">
            <a:avLst/>
          </a:prstGeom>
        </p:spPr>
      </p:pic>
      <p:sp>
        <p:nvSpPr>
          <p:cNvPr id="18" name="Google Shape;136;p1">
            <a:extLst>
              <a:ext uri="{FF2B5EF4-FFF2-40B4-BE49-F238E27FC236}">
                <a16:creationId xmlns:a16="http://schemas.microsoft.com/office/drawing/2014/main" id="{E3F7FCEB-B0C2-48B1-BA70-5D152915CC83}"/>
              </a:ext>
            </a:extLst>
          </p:cNvPr>
          <p:cNvSpPr/>
          <p:nvPr/>
        </p:nvSpPr>
        <p:spPr>
          <a:xfrm rot="8675642">
            <a:off x="3257727" y="4354833"/>
            <a:ext cx="1219415" cy="14501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C8E748-2180-4231-9B75-55714D827852}"/>
              </a:ext>
            </a:extLst>
          </p:cNvPr>
          <p:cNvSpPr txBox="1"/>
          <p:nvPr/>
        </p:nvSpPr>
        <p:spPr>
          <a:xfrm flipH="1">
            <a:off x="2053313" y="6165436"/>
            <a:ext cx="16938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/>
              <a:t>Illustration by Arminty Carson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56BAE7-6A16-4DAC-A57D-9C42ABAC4F12}"/>
              </a:ext>
            </a:extLst>
          </p:cNvPr>
          <p:cNvSpPr txBox="1"/>
          <p:nvPr/>
        </p:nvSpPr>
        <p:spPr>
          <a:xfrm>
            <a:off x="4359435" y="3845720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hind coxa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AD054A-4D5C-44A3-BE21-CDF1584DD2CE}"/>
              </a:ext>
            </a:extLst>
          </p:cNvPr>
          <p:cNvSpPr txBox="1"/>
          <p:nvPr/>
        </p:nvSpPr>
        <p:spPr>
          <a:xfrm flipH="1">
            <a:off x="8557035" y="6165436"/>
            <a:ext cx="16938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/>
              <a:t>Illustration by Arminty Carson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802C1D-15E2-4818-BAAB-8F4CF8A65BE6}"/>
              </a:ext>
            </a:extLst>
          </p:cNvPr>
          <p:cNvSpPr txBox="1"/>
          <p:nvPr/>
        </p:nvSpPr>
        <p:spPr>
          <a:xfrm>
            <a:off x="6972465" y="3845720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hind coxa</a:t>
            </a:r>
          </a:p>
        </p:txBody>
      </p:sp>
      <p:sp>
        <p:nvSpPr>
          <p:cNvPr id="25" name="Google Shape;136;p1">
            <a:extLst>
              <a:ext uri="{FF2B5EF4-FFF2-40B4-BE49-F238E27FC236}">
                <a16:creationId xmlns:a16="http://schemas.microsoft.com/office/drawing/2014/main" id="{702A037F-963B-474D-BBAC-EE9BEAACB4DD}"/>
              </a:ext>
            </a:extLst>
          </p:cNvPr>
          <p:cNvSpPr/>
          <p:nvPr/>
        </p:nvSpPr>
        <p:spPr>
          <a:xfrm rot="1409379">
            <a:off x="7884140" y="4176896"/>
            <a:ext cx="1003070" cy="14711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35;p12">
            <a:extLst>
              <a:ext uri="{FF2B5EF4-FFF2-40B4-BE49-F238E27FC236}">
                <a16:creationId xmlns:a16="http://schemas.microsoft.com/office/drawing/2014/main" id="{E05B9E31-6731-4175-AB75-F2845FD0C0DA}"/>
              </a:ext>
            </a:extLst>
          </p:cNvPr>
          <p:cNvSpPr txBox="1"/>
          <p:nvPr/>
        </p:nvSpPr>
        <p:spPr>
          <a:xfrm>
            <a:off x="0" y="37729"/>
            <a:ext cx="121888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600"/>
            </a:pPr>
            <a:r>
              <a:rPr lang="en-CA" sz="3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Coleoptera: </a:t>
            </a:r>
            <a:r>
              <a:rPr lang="en-CA" sz="30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Adephaga</a:t>
            </a:r>
            <a:r>
              <a:rPr lang="en-CA" sz="3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versus </a:t>
            </a:r>
            <a:r>
              <a:rPr lang="en-CA" sz="30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Polyphaga</a:t>
            </a:r>
            <a:endParaRPr sz="30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9" name="Google Shape;99;p31">
            <a:extLst>
              <a:ext uri="{FF2B5EF4-FFF2-40B4-BE49-F238E27FC236}">
                <a16:creationId xmlns:a16="http://schemas.microsoft.com/office/drawing/2014/main" id="{21DE4281-590F-4E54-863A-CA6D8A2C468C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"/>
          <p:cNvSpPr txBox="1"/>
          <p:nvPr/>
        </p:nvSpPr>
        <p:spPr>
          <a:xfrm>
            <a:off x="793748" y="708132"/>
            <a:ext cx="10560051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Carabidae</a:t>
            </a:r>
            <a:r>
              <a:rPr lang="en-CA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(ground beetles)</a:t>
            </a:r>
          </a:p>
          <a:p>
            <a:pPr>
              <a:buSzPts val="1600"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hind coxae fused to metasternum and divide the first abdominal ventrite</a:t>
            </a:r>
            <a:endParaRPr sz="1600" baseline="300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CA" sz="16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notopleural sutures </a:t>
            </a: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present</a:t>
            </a:r>
            <a:endParaRPr sz="1600" baseline="300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fore tibia with </a:t>
            </a:r>
            <a:r>
              <a:rPr lang="en-CA"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antenna cleaner </a:t>
            </a:r>
            <a:r>
              <a:rPr lang="en-CA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inner apical angle</a:t>
            </a:r>
            <a:endParaRPr lang="en-CA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tibial spurs </a:t>
            </a:r>
            <a:r>
              <a:rPr lang="en-CA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present</a:t>
            </a:r>
            <a:endParaRPr lang="en-CA" sz="1600" b="1" baseline="300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tarsal formula 5,5,5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usually black or dark coloured</a:t>
            </a:r>
            <a:endParaRPr sz="1600" baseline="30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3"/>
          <p:cNvSpPr txBox="1"/>
          <p:nvPr/>
        </p:nvSpPr>
        <p:spPr>
          <a:xfrm>
            <a:off x="1522412" y="0"/>
            <a:ext cx="91440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Adephaga: Carabidae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3"/>
          <p:cNvSpPr/>
          <p:nvPr/>
        </p:nvSpPr>
        <p:spPr>
          <a:xfrm>
            <a:off x="765174" y="657225"/>
            <a:ext cx="10658475" cy="5720101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70711" y="3109609"/>
            <a:ext cx="1981028" cy="3231555"/>
            <a:chOff x="775857" y="2987299"/>
            <a:chExt cx="1981028" cy="3231555"/>
          </a:xfrm>
        </p:grpSpPr>
        <p:pic>
          <p:nvPicPr>
            <p:cNvPr id="157" name="Google Shape;157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775858" y="2987299"/>
              <a:ext cx="1981027" cy="26413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" name="Google Shape;159;p3"/>
            <p:cNvSpPr txBox="1"/>
            <p:nvPr/>
          </p:nvSpPr>
          <p:spPr>
            <a:xfrm>
              <a:off x="775857" y="5641826"/>
              <a:ext cx="198102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r>
                <a:rPr lang="en-CA" sz="700" u="sng" dirty="0">
                  <a:latin typeface="Calibri"/>
                  <a:ea typeface="Calibri"/>
                  <a:cs typeface="Calibri"/>
                  <a:sym typeface="Calibri"/>
                  <a:hlinkClick r:id="rId4"/>
                </a:rPr>
                <a:t>Photo 39504065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” by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  <a:hlinkClick r:id="rId5"/>
                </a:rPr>
                <a:t>Bluebur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 is licensed under </a:t>
              </a:r>
              <a:r>
                <a:rPr lang="en-CA" sz="700" u="sng" dirty="0">
                  <a:latin typeface="Calibri"/>
                  <a:ea typeface="Calibri"/>
                  <a:cs typeface="Calibri"/>
                  <a:sym typeface="Calibri"/>
                  <a:hlinkClick r:id="rId6"/>
                </a:rPr>
                <a:t>CC BY-NC 4.0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 / original rotated </a:t>
              </a:r>
              <a:endParaRPr sz="700" dirty="0"/>
            </a:p>
          </p:txBody>
        </p:sp>
        <p:sp>
          <p:nvSpPr>
            <p:cNvPr id="161" name="Google Shape;161;p3"/>
            <p:cNvSpPr txBox="1"/>
            <p:nvPr/>
          </p:nvSpPr>
          <p:spPr>
            <a:xfrm>
              <a:off x="775857" y="5911077"/>
              <a:ext cx="198102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i="1" dirty="0">
                  <a:latin typeface="Calibri"/>
                  <a:ea typeface="Calibri"/>
                  <a:cs typeface="Calibri"/>
                  <a:sym typeface="Calibri"/>
                </a:rPr>
                <a:t>Carabus nemoralis</a:t>
              </a:r>
              <a:endParaRPr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043511" y="3109609"/>
            <a:ext cx="3706769" cy="3235800"/>
            <a:chOff x="3156362" y="3098771"/>
            <a:chExt cx="3706769" cy="3235800"/>
          </a:xfrm>
        </p:grpSpPr>
        <p:grpSp>
          <p:nvGrpSpPr>
            <p:cNvPr id="4" name="Group 3"/>
            <p:cNvGrpSpPr/>
            <p:nvPr/>
          </p:nvGrpSpPr>
          <p:grpSpPr>
            <a:xfrm>
              <a:off x="3156362" y="3098771"/>
              <a:ext cx="3706769" cy="3235800"/>
              <a:chOff x="4878844" y="2988499"/>
              <a:chExt cx="3706769" cy="3235800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4878844" y="2988499"/>
                <a:ext cx="3706769" cy="3235800"/>
                <a:chOff x="4878844" y="2988499"/>
                <a:chExt cx="3706769" cy="3235800"/>
              </a:xfrm>
            </p:grpSpPr>
            <p:pic>
              <p:nvPicPr>
                <p:cNvPr id="158" name="Google Shape;158;p3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3094" t="31566" r="1619" b="26358"/>
                <a:stretch/>
              </p:blipFill>
              <p:spPr>
                <a:xfrm>
                  <a:off x="4895230" y="2988499"/>
                  <a:ext cx="3690383" cy="265396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60" name="Google Shape;160;p3"/>
                <p:cNvSpPr/>
                <p:nvPr/>
              </p:nvSpPr>
              <p:spPr>
                <a:xfrm>
                  <a:off x="4878844" y="5656214"/>
                  <a:ext cx="3690383" cy="2000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r>
                    <a:rPr lang="en-CA" sz="700" dirty="0">
                      <a:latin typeface="Calibri"/>
                      <a:ea typeface="Calibri"/>
                      <a:cs typeface="Calibri"/>
                      <a:sym typeface="Calibri"/>
                    </a:rPr>
                    <a:t>“</a:t>
                  </a:r>
                  <a:r>
                    <a:rPr lang="en-CA" sz="700" u="sng" dirty="0">
                      <a:latin typeface="Calibri"/>
                      <a:ea typeface="Calibri"/>
                      <a:cs typeface="Calibri"/>
                      <a:sym typeface="Calibri"/>
                      <a:hlinkClick r:id="rId8"/>
                    </a:rPr>
                    <a:t>Photo 99674746</a:t>
                  </a:r>
                  <a:r>
                    <a:rPr lang="en-CA" sz="700" dirty="0">
                      <a:latin typeface="Calibri"/>
                      <a:ea typeface="Calibri"/>
                      <a:cs typeface="Calibri"/>
                      <a:sym typeface="Calibri"/>
                    </a:rPr>
                    <a:t>” by </a:t>
                  </a:r>
                  <a:r>
                    <a:rPr lang="en-CA" sz="700" u="sng" dirty="0">
                      <a:latin typeface="Calibri"/>
                      <a:ea typeface="Calibri"/>
                      <a:cs typeface="Calibri"/>
                      <a:sym typeface="Calibri"/>
                      <a:hlinkClick r:id="rId9"/>
                    </a:rPr>
                    <a:t>Jan </a:t>
                  </a:r>
                  <a:r>
                    <a:rPr lang="en-CA" sz="700" dirty="0">
                      <a:latin typeface="Calibri"/>
                      <a:ea typeface="Calibri"/>
                      <a:cs typeface="Calibri"/>
                      <a:sym typeface="Calibri"/>
                      <a:hlinkClick r:id="rId9"/>
                    </a:rPr>
                    <a:t>Smith</a:t>
                  </a:r>
                  <a:r>
                    <a:rPr lang="en-CA" sz="700" dirty="0">
                      <a:latin typeface="Calibri"/>
                      <a:ea typeface="Calibri"/>
                      <a:cs typeface="Calibri"/>
                      <a:sym typeface="Calibri"/>
                    </a:rPr>
                    <a:t> is licensed under </a:t>
                  </a:r>
                  <a:r>
                    <a:rPr lang="en-CA" sz="700" u="sng" dirty="0">
                      <a:latin typeface="Calibri"/>
                      <a:ea typeface="Calibri"/>
                      <a:cs typeface="Calibri"/>
                      <a:sym typeface="Calibri"/>
                      <a:hlinkClick r:id="rId10"/>
                    </a:rPr>
                    <a:t>CC BY 4.0</a:t>
                  </a:r>
                  <a:r>
                    <a:rPr lang="en-CA" sz="700" dirty="0">
                      <a:latin typeface="Calibri"/>
                      <a:ea typeface="Calibri"/>
                      <a:cs typeface="Calibri"/>
                      <a:sym typeface="Calibri"/>
                    </a:rPr>
                    <a:t> / original cropped </a:t>
                  </a:r>
                  <a:endParaRPr sz="700" dirty="0"/>
                </a:p>
              </p:txBody>
            </p:sp>
            <p:sp>
              <p:nvSpPr>
                <p:cNvPr id="162" name="Google Shape;162;p3"/>
                <p:cNvSpPr txBox="1"/>
                <p:nvPr/>
              </p:nvSpPr>
              <p:spPr>
                <a:xfrm>
                  <a:off x="4878844" y="5916522"/>
                  <a:ext cx="3673997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algn="ctr"/>
                  <a:r>
                    <a:rPr lang="en-CA" i="1" dirty="0">
                      <a:latin typeface="Calibri"/>
                      <a:ea typeface="Calibri"/>
                      <a:cs typeface="Calibri"/>
                      <a:sym typeface="Calibri"/>
                    </a:rPr>
                    <a:t>Pterostichus melanarius</a:t>
                  </a:r>
                  <a:endParaRPr i="1" dirty="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" name="Google Shape;136;p1"/>
              <p:cNvSpPr/>
              <p:nvPr/>
            </p:nvSpPr>
            <p:spPr>
              <a:xfrm rot="17707777">
                <a:off x="5322288" y="4540265"/>
                <a:ext cx="796530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36;p1"/>
            <p:cNvSpPr/>
            <p:nvPr/>
          </p:nvSpPr>
          <p:spPr>
            <a:xfrm rot="8675642">
              <a:off x="5927577" y="4836544"/>
              <a:ext cx="796530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0F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Google Shape;678;p44">
            <a:extLst>
              <a:ext uri="{FF2B5EF4-FFF2-40B4-BE49-F238E27FC236}">
                <a16:creationId xmlns:a16="http://schemas.microsoft.com/office/drawing/2014/main" id="{396A8296-52DC-444B-A39C-733BEE88E016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2" name="Google Shape;99;p31">
            <a:extLst>
              <a:ext uri="{FF2B5EF4-FFF2-40B4-BE49-F238E27FC236}">
                <a16:creationId xmlns:a16="http://schemas.microsoft.com/office/drawing/2014/main" id="{202B7FBF-D497-4280-B4D2-EC359CC9018A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2B6C4A-922C-4919-A8F0-0D4A6CE7EC4D}"/>
              </a:ext>
            </a:extLst>
          </p:cNvPr>
          <p:cNvGrpSpPr/>
          <p:nvPr/>
        </p:nvGrpSpPr>
        <p:grpSpPr>
          <a:xfrm>
            <a:off x="8210295" y="2628723"/>
            <a:ext cx="2924138" cy="3391151"/>
            <a:chOff x="8364939" y="2625704"/>
            <a:chExt cx="2924138" cy="3391151"/>
          </a:xfrm>
        </p:grpSpPr>
        <p:pic>
          <p:nvPicPr>
            <p:cNvPr id="9" name="Picture 8" descr="A drawing of a tree&#10;&#10;Description automatically generated with low confidence">
              <a:extLst>
                <a:ext uri="{FF2B5EF4-FFF2-40B4-BE49-F238E27FC236}">
                  <a16:creationId xmlns:a16="http://schemas.microsoft.com/office/drawing/2014/main" id="{C30FD81A-B368-4099-890C-7D61B5C1A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64939" y="2625704"/>
              <a:ext cx="2572541" cy="3260326"/>
            </a:xfrm>
            <a:prstGeom prst="rect">
              <a:avLst/>
            </a:prstGeom>
          </p:spPr>
        </p:pic>
        <p:sp>
          <p:nvSpPr>
            <p:cNvPr id="23" name="Google Shape;136;p1">
              <a:extLst>
                <a:ext uri="{FF2B5EF4-FFF2-40B4-BE49-F238E27FC236}">
                  <a16:creationId xmlns:a16="http://schemas.microsoft.com/office/drawing/2014/main" id="{C5734530-6D0D-4BA3-A35C-B4CCBBAAAF49}"/>
                </a:ext>
              </a:extLst>
            </p:cNvPr>
            <p:cNvSpPr/>
            <p:nvPr/>
          </p:nvSpPr>
          <p:spPr>
            <a:xfrm rot="8675642">
              <a:off x="10492547" y="4176667"/>
              <a:ext cx="796530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87707BF-E6A1-4279-9DC9-6894D7D9C6FB}"/>
                </a:ext>
              </a:extLst>
            </p:cNvPr>
            <p:cNvSpPr txBox="1"/>
            <p:nvPr/>
          </p:nvSpPr>
          <p:spPr>
            <a:xfrm flipH="1">
              <a:off x="9284969" y="5786023"/>
              <a:ext cx="169387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900" dirty="0"/>
                <a:t>Illustration by Arminty Carson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"/>
          <p:cNvSpPr txBox="1"/>
          <p:nvPr/>
        </p:nvSpPr>
        <p:spPr>
          <a:xfrm>
            <a:off x="783281" y="671650"/>
            <a:ext cx="5128632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antennae</a:t>
            </a:r>
            <a:endParaRPr sz="1600" dirty="0"/>
          </a:p>
          <a:p>
            <a:pPr>
              <a:buSzPts val="1400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fit into grooves below sides of pronotum?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  <a:hlinkClick r:id="rId3" action="ppaction://hlinksldjump"/>
              </a:rPr>
              <a:t>Dermestidae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lamellate?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  <a:hlinkClick r:id="rId4" action="ppaction://hlinksldjump"/>
              </a:rPr>
              <a:t>Scarabaeidae</a:t>
            </a:r>
            <a:endParaRPr sz="1600" baseline="300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partly surrounded by compound eye?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  <a:hlinkClick r:id="rId5" action="ppaction://hlinksldjump"/>
              </a:rPr>
              <a:t>Cerambycidae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hidden from above by extension of head?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  <a:hlinkClick r:id="rId6" action="ppaction://hlinksldjump"/>
              </a:rPr>
              <a:t>Tenebrionidae</a:t>
            </a:r>
            <a:endParaRPr lang="en-CA" sz="1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head</a:t>
            </a:r>
            <a:endParaRPr sz="1600" dirty="0"/>
          </a:p>
          <a:p>
            <a:pPr>
              <a:buSzPts val="1400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elongated with distinct snout? </a:t>
            </a:r>
            <a:r>
              <a:rPr lang="en-CA" sz="1600" dirty="0" err="1">
                <a:latin typeface="Calibri"/>
                <a:ea typeface="Calibri"/>
                <a:cs typeface="Calibri"/>
                <a:sym typeface="Calibri"/>
                <a:hlinkClick r:id="rId7" action="ppaction://hlinksldjump"/>
              </a:rPr>
              <a:t>Curculionoidea</a:t>
            </a:r>
            <a:endParaRPr lang="en-CA" sz="1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mostly or completely concealed from above by pronotum?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  <a:hlinkClick r:id="rId8" action="ppaction://hlinksldjump"/>
              </a:rPr>
              <a:t>Coccinellidae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CA" sz="1600" dirty="0" err="1">
                <a:latin typeface="Calibri"/>
                <a:ea typeface="Calibri"/>
                <a:cs typeface="Calibri"/>
                <a:sym typeface="Calibri"/>
                <a:hlinkClick r:id="rId3" action="ppaction://hlinksldjump"/>
              </a:rPr>
              <a:t>Dermestidae</a:t>
            </a:r>
            <a:endParaRPr lang="en-CA" sz="1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pronotum</a:t>
            </a:r>
            <a:endParaRPr sz="1600" dirty="0"/>
          </a:p>
          <a:p>
            <a:pPr>
              <a:buSzPts val="1400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clearly narrower than head and base of elytra?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  <a:hlinkClick r:id="rId9" action="ppaction://hlinksldjump"/>
              </a:rPr>
              <a:t>Meloidae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posterior corners prolonged into sharp points?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  <a:hlinkClick r:id="rId10" action="ppaction://hlinksldjump"/>
              </a:rPr>
              <a:t>Elateridae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prosternal process extends into groove on </a:t>
            </a:r>
            <a:r>
              <a:rPr lang="en-CA" sz="1600" dirty="0" err="1">
                <a:latin typeface="Calibri"/>
                <a:ea typeface="Calibri"/>
                <a:cs typeface="Calibri"/>
                <a:sym typeface="Calibri"/>
              </a:rPr>
              <a:t>mesosternum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?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  <a:hlinkClick r:id="rId11" action="ppaction://hlinksldjump"/>
              </a:rPr>
              <a:t>Buprestidae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  <a:hlinkClick r:id="rId10" action="ppaction://hlinksldjump"/>
              </a:rPr>
              <a:t>Elateridae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abdomen</a:t>
            </a:r>
            <a:endParaRPr sz="1600" dirty="0"/>
          </a:p>
          <a:p>
            <a:pPr>
              <a:buSzPts val="1400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4 - 6 complete abdominal segments visible beyond elytra?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  <a:hlinkClick r:id="rId12" action="ppaction://hlinksldjump"/>
              </a:rPr>
              <a:t>Staphylinidae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670;p44">
            <a:extLst>
              <a:ext uri="{FF2B5EF4-FFF2-40B4-BE49-F238E27FC236}">
                <a16:creationId xmlns:a16="http://schemas.microsoft.com/office/drawing/2014/main" id="{903D200C-5373-4639-9A31-8795ACD77802}"/>
              </a:ext>
            </a:extLst>
          </p:cNvPr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Polyphaga</a:t>
            </a: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narrow choices down using visible traits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" name="Google Shape;178;p15">
            <a:extLst>
              <a:ext uri="{FF2B5EF4-FFF2-40B4-BE49-F238E27FC236}">
                <a16:creationId xmlns:a16="http://schemas.microsoft.com/office/drawing/2014/main" id="{CBEC5773-B318-410E-A125-485F30D53045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" name="Google Shape;99;p31">
            <a:extLst>
              <a:ext uri="{FF2B5EF4-FFF2-40B4-BE49-F238E27FC236}">
                <a16:creationId xmlns:a16="http://schemas.microsoft.com/office/drawing/2014/main" id="{53564E38-029F-41F7-BE01-9405132230A8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755DA0-C8D8-4C20-8FDF-124EECC1A080}"/>
              </a:ext>
            </a:extLst>
          </p:cNvPr>
          <p:cNvSpPr txBox="1"/>
          <p:nvPr/>
        </p:nvSpPr>
        <p:spPr>
          <a:xfrm>
            <a:off x="6362324" y="671650"/>
            <a:ext cx="506132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400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tarsal formula</a:t>
            </a:r>
            <a:endParaRPr lang="en-CA" sz="1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4,4,4?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  <a:hlinkClick r:id="rId8" action="ppaction://hlinksldjump"/>
              </a:rPr>
              <a:t>Coccinellidae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* </a:t>
            </a:r>
          </a:p>
          <a:p>
            <a:pPr>
              <a:buSzPts val="1400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5,5,4?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  <a:hlinkClick r:id="rId9" action="ppaction://hlinksldjump"/>
              </a:rPr>
              <a:t>Meloidae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  <a:hlinkClick r:id="rId6" action="ppaction://hlinksldjump"/>
              </a:rPr>
              <a:t>Tenebrionidae</a:t>
            </a:r>
            <a:endParaRPr lang="en-CA" sz="1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5,5,5?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  <a:hlinkClick r:id="rId5" action="ppaction://hlinksldjump"/>
              </a:rPr>
              <a:t>Cerambycidae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^, 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  <a:hlinkClick r:id="rId13" action="ppaction://hlinksldjump"/>
              </a:rPr>
              <a:t>Chrysomelidae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^, </a:t>
            </a:r>
            <a:r>
              <a:rPr lang="en-CA" sz="1600" dirty="0" err="1">
                <a:latin typeface="Calibri"/>
                <a:ea typeface="Calibri"/>
                <a:cs typeface="Calibri"/>
                <a:sym typeface="Calibri"/>
                <a:hlinkClick r:id="rId7" action="ppaction://hlinksldjump"/>
              </a:rPr>
              <a:t>Curculionoidea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CA" sz="1600" dirty="0" err="1">
                <a:latin typeface="Calibri"/>
                <a:ea typeface="Calibri"/>
                <a:cs typeface="Calibri"/>
                <a:sym typeface="Calibri"/>
                <a:hlinkClick r:id="rId4" action="ppaction://hlinksldjump"/>
              </a:rPr>
              <a:t>Scarabaeidae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CA" sz="1600" dirty="0" err="1">
                <a:latin typeface="Calibri"/>
                <a:ea typeface="Calibri"/>
                <a:cs typeface="Calibri"/>
                <a:sym typeface="Calibri"/>
                <a:hlinkClick r:id="rId14" action="ppaction://hlinksldjump"/>
              </a:rPr>
              <a:t>Silphidae</a:t>
            </a:r>
            <a:endParaRPr lang="en-CA" sz="1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endParaRPr lang="en-CA" sz="1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^</a:t>
            </a:r>
            <a:r>
              <a:rPr lang="en-CA" sz="1600" dirty="0" err="1">
                <a:latin typeface="Calibri"/>
                <a:ea typeface="Calibri"/>
                <a:cs typeface="Calibri"/>
                <a:sym typeface="Calibri"/>
              </a:rPr>
              <a:t>pseudotetramerous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  </a:t>
            </a:r>
          </a:p>
          <a:p>
            <a:pPr>
              <a:buSzPts val="1400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CA" sz="1600" dirty="0" err="1">
                <a:latin typeface="Calibri"/>
                <a:ea typeface="Calibri"/>
                <a:cs typeface="Calibri"/>
                <a:sym typeface="Calibri"/>
              </a:rPr>
              <a:t>pseudotrimerous</a:t>
            </a:r>
            <a:endParaRPr lang="en-CA" sz="1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endParaRPr lang="en-CA" sz="1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tibial spurs present</a:t>
            </a:r>
          </a:p>
          <a:p>
            <a:pPr>
              <a:buSzPts val="1400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  <a:hlinkClick r:id="rId5" action="ppaction://hlinksldjump"/>
              </a:rPr>
              <a:t>Cerambycidae</a:t>
            </a:r>
            <a:endParaRPr lang="en-CA" sz="16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1"/>
          <p:cNvSpPr txBox="1"/>
          <p:nvPr/>
        </p:nvSpPr>
        <p:spPr>
          <a:xfrm>
            <a:off x="801386" y="684384"/>
            <a:ext cx="8819063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CA" sz="1800" b="1" dirty="0">
                <a:latin typeface="Calibri"/>
                <a:ea typeface="Calibri"/>
                <a:cs typeface="Calibri"/>
                <a:sym typeface="Calibri"/>
              </a:rPr>
              <a:t>Buprestidae</a:t>
            </a: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 (metallic wood-boring beetles)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very metallic, especially on ventral body and dorsal abdomen</a:t>
            </a:r>
            <a:endParaRPr baseline="300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prosternal spine </a:t>
            </a: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extending into groove on mesosternum</a:t>
            </a:r>
            <a:endParaRPr sz="1600" baseline="300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b="1" dirty="0">
                <a:latin typeface="Calibri"/>
                <a:ea typeface="Calibri"/>
                <a:cs typeface="Calibri"/>
                <a:sym typeface="Calibri"/>
              </a:rPr>
              <a:t>abdominal segments 1 and 2 fused on ventral side</a:t>
            </a:r>
            <a:endParaRPr sz="1600" baseline="300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characteristic shape: rounded anterior, nearly parallel sides, tapered posterior</a:t>
            </a:r>
            <a:endParaRPr sz="1600" baseline="300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CA" sz="1600" dirty="0">
                <a:latin typeface="Calibri"/>
                <a:ea typeface="Calibri"/>
                <a:cs typeface="Calibri"/>
                <a:sym typeface="Calibri"/>
              </a:rPr>
              <a:t>antennae short; serrate or filiform</a:t>
            </a:r>
            <a:endParaRPr sz="1600" baseline="30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41"/>
          <p:cNvSpPr/>
          <p:nvPr/>
        </p:nvSpPr>
        <p:spPr>
          <a:xfrm>
            <a:off x="765174" y="657225"/>
            <a:ext cx="10658475" cy="572452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41"/>
          <p:cNvSpPr/>
          <p:nvPr/>
        </p:nvSpPr>
        <p:spPr>
          <a:xfrm>
            <a:off x="8180816" y="761367"/>
            <a:ext cx="3125387" cy="8309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SzPts val="1600"/>
            </a:pPr>
            <a:r>
              <a:rPr lang="en-CA" sz="1200" b="1" dirty="0">
                <a:latin typeface="Calibri"/>
                <a:ea typeface="Calibri"/>
                <a:cs typeface="Calibri"/>
                <a:sym typeface="Calibri"/>
              </a:rPr>
              <a:t>Similar family: </a:t>
            </a:r>
            <a:endParaRPr sz="1200" dirty="0"/>
          </a:p>
          <a:p>
            <a:pPr>
              <a:buSzPts val="1600"/>
            </a:pPr>
            <a:r>
              <a:rPr lang="en-CA" sz="1200" dirty="0" err="1">
                <a:latin typeface="Calibri"/>
                <a:ea typeface="Calibri"/>
                <a:cs typeface="Calibri"/>
                <a:sym typeface="Calibri"/>
              </a:rPr>
              <a:t>Elateridae</a:t>
            </a:r>
            <a:r>
              <a:rPr lang="en-CA" sz="1200" dirty="0">
                <a:latin typeface="Calibri"/>
                <a:ea typeface="Calibri"/>
                <a:cs typeface="Calibri"/>
                <a:sym typeface="Calibri"/>
              </a:rPr>
              <a:t>, but their abdominal segments are not fused and their prothorax and mesothorax are firmly joined (inflexible); see </a:t>
            </a:r>
            <a:r>
              <a:rPr lang="en-CA" sz="1200" dirty="0">
                <a:latin typeface="Calibri"/>
                <a:ea typeface="Calibri"/>
                <a:cs typeface="Calibri"/>
                <a:sym typeface="Calibri"/>
                <a:hlinkClick r:id="rId3" action="ppaction://hlinksldjump"/>
              </a:rPr>
              <a:t>p. 15</a:t>
            </a:r>
            <a:endParaRPr sz="1200" dirty="0"/>
          </a:p>
        </p:txBody>
      </p:sp>
      <p:grpSp>
        <p:nvGrpSpPr>
          <p:cNvPr id="3" name="Group 2"/>
          <p:cNvGrpSpPr/>
          <p:nvPr/>
        </p:nvGrpSpPr>
        <p:grpSpPr>
          <a:xfrm>
            <a:off x="1002843" y="3167651"/>
            <a:ext cx="2901282" cy="2896190"/>
            <a:chOff x="638357" y="2486209"/>
            <a:chExt cx="2901282" cy="2896190"/>
          </a:xfrm>
        </p:grpSpPr>
        <p:sp>
          <p:nvSpPr>
            <p:cNvPr id="179" name="Google Shape;179;p41"/>
            <p:cNvSpPr/>
            <p:nvPr/>
          </p:nvSpPr>
          <p:spPr>
            <a:xfrm>
              <a:off x="638357" y="4806914"/>
              <a:ext cx="2895786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r>
                <a:rPr lang="en-CA" sz="700" u="sng" dirty="0">
                  <a:latin typeface="Calibri"/>
                  <a:ea typeface="Calibri"/>
                  <a:cs typeface="Calibri"/>
                  <a:sym typeface="Calibri"/>
                  <a:hlinkClick r:id="rId4"/>
                </a:rPr>
                <a:t>Photo 426315722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” by </a:t>
              </a:r>
              <a:r>
                <a:rPr lang="en-CA" sz="700" u="sng" dirty="0">
                  <a:latin typeface="Calibri"/>
                  <a:ea typeface="Calibri"/>
                  <a:cs typeface="Calibri"/>
                  <a:sym typeface="Calibri"/>
                  <a:hlinkClick r:id="rId5"/>
                </a:rPr>
                <a:t>Jason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  <a:hlinkClick r:id="rId5"/>
                </a:rPr>
                <a:t>King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 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 4.0</a:t>
              </a:r>
              <a:r>
                <a:rPr lang="en-CA" sz="700" u="sng" dirty="0">
                  <a:latin typeface="Calibri"/>
                  <a:ea typeface="Calibri"/>
                  <a:cs typeface="Calibri"/>
                  <a:sym typeface="Calibri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/ original cropped and rotated</a:t>
              </a:r>
              <a:endParaRPr sz="7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0" name="Google Shape;180;p41"/>
            <p:cNvPicPr preferRelativeResize="0"/>
            <p:nvPr/>
          </p:nvPicPr>
          <p:blipFill rotWithShape="1">
            <a:blip r:embed="rId7">
              <a:alphaModFix/>
            </a:blip>
            <a:srcRect l="10700" t="22551" r="23899" b="16025"/>
            <a:stretch/>
          </p:blipFill>
          <p:spPr>
            <a:xfrm rot="5400000">
              <a:off x="935553" y="2194509"/>
              <a:ext cx="2312386" cy="28957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" name="Google Shape;183;p41"/>
            <p:cNvSpPr txBox="1"/>
            <p:nvPr/>
          </p:nvSpPr>
          <p:spPr>
            <a:xfrm>
              <a:off x="641555" y="5074622"/>
              <a:ext cx="289258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i="1" dirty="0">
                  <a:latin typeface="Calibri"/>
                  <a:ea typeface="Calibri"/>
                  <a:cs typeface="Calibri"/>
                  <a:sym typeface="Calibri"/>
                </a:rPr>
                <a:t>Anthaxia inornata</a:t>
              </a:r>
              <a:endParaRPr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452678" y="3177016"/>
            <a:ext cx="3727808" cy="2886824"/>
            <a:chOff x="4639500" y="2456568"/>
            <a:chExt cx="3727808" cy="2886824"/>
          </a:xfrm>
        </p:grpSpPr>
        <p:pic>
          <p:nvPicPr>
            <p:cNvPr id="181" name="Google Shape;181;p41"/>
            <p:cNvPicPr preferRelativeResize="0"/>
            <p:nvPr/>
          </p:nvPicPr>
          <p:blipFill rotWithShape="1">
            <a:blip r:embed="rId8">
              <a:alphaModFix/>
            </a:blip>
            <a:srcRect l="13246" t="8958" r="18359" b="13099"/>
            <a:stretch/>
          </p:blipFill>
          <p:spPr>
            <a:xfrm rot="16200000">
              <a:off x="5356404" y="1745190"/>
              <a:ext cx="2299525" cy="3722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41"/>
            <p:cNvSpPr/>
            <p:nvPr/>
          </p:nvSpPr>
          <p:spPr>
            <a:xfrm>
              <a:off x="4645025" y="4765748"/>
              <a:ext cx="3722283" cy="200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Photo 92979703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” by 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rickhowie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 is licensed under </a:t>
              </a:r>
              <a:r>
                <a:rPr lang="en-CA" sz="700" u="sng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 4.0</a:t>
              </a:r>
              <a:r>
                <a:rPr lang="en-CA" sz="7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CA" sz="700" dirty="0">
                  <a:latin typeface="Calibri"/>
                  <a:ea typeface="Calibri"/>
                  <a:cs typeface="Calibri"/>
                  <a:sym typeface="Calibri"/>
                </a:rPr>
                <a:t>/ original cropped and rotated</a:t>
              </a:r>
              <a:endParaRPr sz="7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41"/>
            <p:cNvSpPr txBox="1"/>
            <p:nvPr/>
          </p:nvSpPr>
          <p:spPr>
            <a:xfrm>
              <a:off x="4639500" y="5035615"/>
              <a:ext cx="372228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i="1" dirty="0">
                  <a:latin typeface="Calibri"/>
                  <a:ea typeface="Calibri"/>
                  <a:cs typeface="Calibri"/>
                  <a:sym typeface="Calibri"/>
                </a:rPr>
                <a:t>Buprestis confluenta</a:t>
              </a:r>
              <a:endParaRPr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197392" y="2810082"/>
            <a:ext cx="2956523" cy="3253759"/>
            <a:chOff x="56954" y="2130877"/>
            <a:chExt cx="2956523" cy="3253759"/>
          </a:xfrm>
        </p:grpSpPr>
        <p:grpSp>
          <p:nvGrpSpPr>
            <p:cNvPr id="6" name="Group 5"/>
            <p:cNvGrpSpPr/>
            <p:nvPr/>
          </p:nvGrpSpPr>
          <p:grpSpPr>
            <a:xfrm>
              <a:off x="62464" y="2130877"/>
              <a:ext cx="2951013" cy="2991190"/>
              <a:chOff x="76042" y="2280859"/>
              <a:chExt cx="2951013" cy="299119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76042" y="4964272"/>
                <a:ext cx="2945503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58750">
                  <a:buSzPts val="1100"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11"/>
                  </a:rPr>
                  <a:t>Photo 86257771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12"/>
                  </a:rPr>
                  <a:t>Douglas J. Graham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46" t="5582" r="8946" b="4185"/>
              <a:stretch/>
            </p:blipFill>
            <p:spPr>
              <a:xfrm>
                <a:off x="81552" y="2280859"/>
                <a:ext cx="2945503" cy="2691181"/>
              </a:xfrm>
              <a:prstGeom prst="rect">
                <a:avLst/>
              </a:prstGeom>
            </p:spPr>
          </p:pic>
          <p:sp>
            <p:nvSpPr>
              <p:cNvPr id="17" name="Google Shape;136;p1"/>
              <p:cNvSpPr/>
              <p:nvPr/>
            </p:nvSpPr>
            <p:spPr>
              <a:xfrm rot="17438772">
                <a:off x="1084786" y="4267666"/>
                <a:ext cx="796530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83;p41"/>
            <p:cNvSpPr txBox="1"/>
            <p:nvPr/>
          </p:nvSpPr>
          <p:spPr>
            <a:xfrm>
              <a:off x="56954" y="5076859"/>
              <a:ext cx="294550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i="1" dirty="0">
                  <a:latin typeface="Calibri"/>
                  <a:ea typeface="Calibri"/>
                  <a:cs typeface="Calibri"/>
                  <a:sym typeface="Calibri"/>
                </a:rPr>
                <a:t>Buprestis lyrata</a:t>
              </a:r>
              <a:endParaRPr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Google Shape;178;p15">
            <a:extLst>
              <a:ext uri="{FF2B5EF4-FFF2-40B4-BE49-F238E27FC236}">
                <a16:creationId xmlns:a16="http://schemas.microsoft.com/office/drawing/2014/main" id="{777C6F02-98EE-4615-9010-66DAB6F84589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2" name="Google Shape;99;p31">
            <a:extLst>
              <a:ext uri="{FF2B5EF4-FFF2-40B4-BE49-F238E27FC236}">
                <a16:creationId xmlns:a16="http://schemas.microsoft.com/office/drawing/2014/main" id="{9B6D5AC9-BDD1-4FBD-A6EA-FC53577DF3E9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Google Shape;670;p44">
            <a:extLst>
              <a:ext uri="{FF2B5EF4-FFF2-40B4-BE49-F238E27FC236}">
                <a16:creationId xmlns:a16="http://schemas.microsoft.com/office/drawing/2014/main" id="{171FE6DD-BE74-4547-A120-6261E87BFD23}"/>
              </a:ext>
            </a:extLst>
          </p:cNvPr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Polyphaga</a:t>
            </a: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Buprestidae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</TotalTime>
  <Words>4752</Words>
  <Application>Microsoft Macintosh PowerPoint</Application>
  <PresentationFormat>Custom</PresentationFormat>
  <Paragraphs>712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open_sansbold</vt:lpstr>
      <vt:lpstr>open_sansregular</vt:lpstr>
      <vt:lpstr>Whitney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Arminty Clarke</dc:creator>
  <cp:lastModifiedBy>Justine Doll</cp:lastModifiedBy>
  <cp:revision>522</cp:revision>
  <dcterms:created xsi:type="dcterms:W3CDTF">2020-07-23T16:44:57Z</dcterms:created>
  <dcterms:modified xsi:type="dcterms:W3CDTF">2024-04-25T21:48:14Z</dcterms:modified>
</cp:coreProperties>
</file>