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92" r:id="rId3"/>
    <p:sldId id="259" r:id="rId4"/>
    <p:sldId id="260" r:id="rId5"/>
    <p:sldId id="261" r:id="rId6"/>
    <p:sldId id="262" r:id="rId7"/>
    <p:sldId id="266" r:id="rId8"/>
    <p:sldId id="268" r:id="rId9"/>
    <p:sldId id="269" r:id="rId10"/>
    <p:sldId id="270" r:id="rId11"/>
    <p:sldId id="271" r:id="rId12"/>
    <p:sldId id="272" r:id="rId13"/>
    <p:sldId id="274" r:id="rId14"/>
    <p:sldId id="275" r:id="rId15"/>
    <p:sldId id="293" r:id="rId16"/>
    <p:sldId id="282" r:id="rId17"/>
    <p:sldId id="283" r:id="rId18"/>
    <p:sldId id="287" r:id="rId19"/>
    <p:sldId id="276" r:id="rId20"/>
    <p:sldId id="277" r:id="rId21"/>
    <p:sldId id="281" r:id="rId22"/>
    <p:sldId id="286" r:id="rId23"/>
    <p:sldId id="288" r:id="rId24"/>
    <p:sldId id="279" r:id="rId25"/>
    <p:sldId id="285" r:id="rId26"/>
    <p:sldId id="284" r:id="rId27"/>
    <p:sldId id="280" r:id="rId28"/>
    <p:sldId id="263" r:id="rId29"/>
    <p:sldId id="264" r:id="rId30"/>
    <p:sldId id="265" r:id="rId31"/>
    <p:sldId id="294" r:id="rId32"/>
    <p:sldId id="298" r:id="rId33"/>
    <p:sldId id="296" r:id="rId34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2" pos="482" userDrawn="1">
          <p15:clr>
            <a:srgbClr val="000000"/>
          </p15:clr>
        </p15:guide>
        <p15:guide id="3" pos="7196" userDrawn="1">
          <p15:clr>
            <a:srgbClr val="000000"/>
          </p15:clr>
        </p15:guide>
        <p15:guide id="4" pos="3839" userDrawn="1">
          <p15:clr>
            <a:srgbClr val="000000"/>
          </p15:clr>
        </p15:guide>
        <p15:guide id="5" orient="horz" pos="414" userDrawn="1">
          <p15:clr>
            <a:srgbClr val="000000"/>
          </p15:clr>
        </p15:guide>
        <p15:guide id="6" orient="horz" pos="2160" userDrawn="1">
          <p15:clr>
            <a:srgbClr val="000000"/>
          </p15:clr>
        </p15:guide>
        <p15:guide id="7" orient="horz" pos="4247" userDrawn="1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hQuyzL5S8rQcKRD4Q06juLkhS3t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ndi Summers" initials="" lastIdx="1" clrIdx="0"/>
  <p:cmAuthor id="1" name="Arminty Clarke" initials="" lastIdx="2" clrIdx="1"/>
  <p:cmAuthor id="2" name="Gabi Gee" initials="" lastIdx="1" clrIdx="2"/>
  <p:cmAuthor id="3" name="Arminty Clarke" initials="AC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1" autoAdjust="0"/>
    <p:restoredTop sz="96327" autoAdjust="0"/>
  </p:normalViewPr>
  <p:slideViewPr>
    <p:cSldViewPr snapToGrid="0">
      <p:cViewPr varScale="1">
        <p:scale>
          <a:sx n="123" d="100"/>
          <a:sy n="123" d="100"/>
        </p:scale>
        <p:origin x="1048" y="152"/>
      </p:cViewPr>
      <p:guideLst>
        <p:guide pos="482"/>
        <p:guide pos="7196"/>
        <p:guide pos="3839"/>
        <p:guide orient="horz" pos="414"/>
        <p:guide orient="horz" pos="2160"/>
        <p:guide orient="horz" pos="42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customschemas.google.com/relationships/presentationmetadata" Target="meta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4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ine Doll" userId="S::justine.doll@ucalgary.ca::478ffb2d-f67c-48e6-aca3-ff07fdfe9796" providerId="AD" clId="Web-{ACC0D562-8B09-601D-E716-EA15CAC7A332}"/>
    <pc:docChg chg="modSld">
      <pc:chgData name="Justine Doll" userId="S::justine.doll@ucalgary.ca::478ffb2d-f67c-48e6-aca3-ff07fdfe9796" providerId="AD" clId="Web-{ACC0D562-8B09-601D-E716-EA15CAC7A332}" dt="2024-04-16T16:41:45.424" v="1" actId="1076"/>
      <pc:docMkLst>
        <pc:docMk/>
      </pc:docMkLst>
      <pc:sldChg chg="addSp modSp">
        <pc:chgData name="Justine Doll" userId="S::justine.doll@ucalgary.ca::478ffb2d-f67c-48e6-aca3-ff07fdfe9796" providerId="AD" clId="Web-{ACC0D562-8B09-601D-E716-EA15CAC7A332}" dt="2024-04-16T16:41:45.424" v="1" actId="1076"/>
        <pc:sldMkLst>
          <pc:docMk/>
          <pc:sldMk cId="0" sldId="257"/>
        </pc:sldMkLst>
        <pc:picChg chg="add mod">
          <ac:chgData name="Justine Doll" userId="S::justine.doll@ucalgary.ca::478ffb2d-f67c-48e6-aca3-ff07fdfe9796" providerId="AD" clId="Web-{ACC0D562-8B09-601D-E716-EA15CAC7A332}" dt="2024-04-16T16:41:45.424" v="1" actId="1076"/>
          <ac:picMkLst>
            <pc:docMk/>
            <pc:sldMk cId="0" sldId="257"/>
            <ac:picMk id="5" creationId="{C38F1827-5B98-C2B0-AE30-6F427F6AFED0}"/>
          </ac:picMkLst>
        </pc:picChg>
      </pc:sldChg>
    </pc:docChg>
  </pc:docChgLst>
  <pc:docChgLst>
    <pc:chgData name="Justine Doll" userId="478ffb2d-f67c-48e6-aca3-ff07fdfe9796" providerId="ADAL" clId="{7617CCB5-58DA-5947-ABDA-F62FFE2DD0A5}"/>
    <pc:docChg chg="custSel modSld">
      <pc:chgData name="Justine Doll" userId="478ffb2d-f67c-48e6-aca3-ff07fdfe9796" providerId="ADAL" clId="{7617CCB5-58DA-5947-ABDA-F62FFE2DD0A5}" dt="2024-04-17T20:20:34.316" v="1" actId="478"/>
      <pc:docMkLst>
        <pc:docMk/>
      </pc:docMkLst>
      <pc:sldChg chg="addSp delSp modSp mod">
        <pc:chgData name="Justine Doll" userId="478ffb2d-f67c-48e6-aca3-ff07fdfe9796" providerId="ADAL" clId="{7617CCB5-58DA-5947-ABDA-F62FFE2DD0A5}" dt="2024-04-17T20:20:34.316" v="1" actId="478"/>
        <pc:sldMkLst>
          <pc:docMk/>
          <pc:sldMk cId="0" sldId="257"/>
        </pc:sldMkLst>
        <pc:picChg chg="del">
          <ac:chgData name="Justine Doll" userId="478ffb2d-f67c-48e6-aca3-ff07fdfe9796" providerId="ADAL" clId="{7617CCB5-58DA-5947-ABDA-F62FFE2DD0A5}" dt="2024-04-17T20:20:34.316" v="1" actId="478"/>
          <ac:picMkLst>
            <pc:docMk/>
            <pc:sldMk cId="0" sldId="257"/>
            <ac:picMk id="5" creationId="{C38F1827-5B98-C2B0-AE30-6F427F6AFED0}"/>
          </ac:picMkLst>
        </pc:picChg>
        <pc:picChg chg="add mod">
          <ac:chgData name="Justine Doll" userId="478ffb2d-f67c-48e6-aca3-ff07fdfe9796" providerId="ADAL" clId="{7617CCB5-58DA-5947-ABDA-F62FFE2DD0A5}" dt="2024-04-17T20:20:32.559" v="0"/>
          <ac:picMkLst>
            <pc:docMk/>
            <pc:sldMk cId="0" sldId="257"/>
            <ac:picMk id="6" creationId="{2985B5EF-15C2-0BD1-7159-8A20A81CD86D}"/>
          </ac:picMkLst>
        </pc:picChg>
      </pc:sldChg>
    </pc:docChg>
  </pc:docChgLst>
  <pc:docChgLst>
    <pc:chgData name="Justine Doll" userId="478ffb2d-f67c-48e6-aca3-ff07fdfe9796" providerId="ADAL" clId="{CE3E8F2A-0336-7C44-ACA4-8F90BA44101E}"/>
    <pc:docChg chg="undo custSel modSld">
      <pc:chgData name="Justine Doll" userId="478ffb2d-f67c-48e6-aca3-ff07fdfe9796" providerId="ADAL" clId="{CE3E8F2A-0336-7C44-ACA4-8F90BA44101E}" dt="2024-04-25T21:50:22.454" v="10" actId="14100"/>
      <pc:docMkLst>
        <pc:docMk/>
      </pc:docMkLst>
      <pc:sldChg chg="addSp delSp modSp mod">
        <pc:chgData name="Justine Doll" userId="478ffb2d-f67c-48e6-aca3-ff07fdfe9796" providerId="ADAL" clId="{CE3E8F2A-0336-7C44-ACA4-8F90BA44101E}" dt="2024-04-25T21:50:22.454" v="10" actId="14100"/>
        <pc:sldMkLst>
          <pc:docMk/>
          <pc:sldMk cId="0" sldId="257"/>
        </pc:sldMkLst>
        <pc:spChg chg="mod">
          <ac:chgData name="Justine Doll" userId="478ffb2d-f67c-48e6-aca3-ff07fdfe9796" providerId="ADAL" clId="{CE3E8F2A-0336-7C44-ACA4-8F90BA44101E}" dt="2024-04-25T21:50:22.454" v="10" actId="14100"/>
          <ac:spMkLst>
            <pc:docMk/>
            <pc:sldMk cId="0" sldId="257"/>
            <ac:spMk id="2" creationId="{00000000-0000-0000-0000-000000000000}"/>
          </ac:spMkLst>
        </pc:spChg>
        <pc:spChg chg="add del">
          <ac:chgData name="Justine Doll" userId="478ffb2d-f67c-48e6-aca3-ff07fdfe9796" providerId="ADAL" clId="{CE3E8F2A-0336-7C44-ACA4-8F90BA44101E}" dt="2024-04-25T21:50:00.112" v="1" actId="22"/>
          <ac:spMkLst>
            <pc:docMk/>
            <pc:sldMk cId="0" sldId="257"/>
            <ac:spMk id="9" creationId="{F877C29C-FE8E-7281-9E10-EBB03C3FAA2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19863070" TargetMode="External"/><Relationship Id="rId7" Type="http://schemas.openxmlformats.org/officeDocument/2006/relationships/hyperlink" Target="https://inaturalist.ca/photos/72237095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8827633" TargetMode="External"/><Relationship Id="rId5" Type="http://schemas.openxmlformats.org/officeDocument/2006/relationships/hyperlink" Target="https://inaturalist.ca/photos/83190875" TargetMode="External"/><Relationship Id="rId4" Type="http://schemas.openxmlformats.org/officeDocument/2006/relationships/hyperlink" Target="https://inaturalist.ca/photos/5602655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66363830" TargetMode="External"/><Relationship Id="rId7" Type="http://schemas.openxmlformats.org/officeDocument/2006/relationships/hyperlink" Target="https://inaturalist.ca/photos/48612618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68103004" TargetMode="External"/><Relationship Id="rId5" Type="http://schemas.openxmlformats.org/officeDocument/2006/relationships/hyperlink" Target="https://inaturalist.ca/photos/5487159" TargetMode="External"/><Relationship Id="rId4" Type="http://schemas.openxmlformats.org/officeDocument/2006/relationships/hyperlink" Target="https://inaturalist.ca/photos/49993780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4685143" TargetMode="External"/><Relationship Id="rId7" Type="http://schemas.openxmlformats.org/officeDocument/2006/relationships/hyperlink" Target="https://inaturalist.ca/photos/50356533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5846977" TargetMode="External"/><Relationship Id="rId5" Type="http://schemas.openxmlformats.org/officeDocument/2006/relationships/hyperlink" Target="https://inaturalist.ca/photos/84450286" TargetMode="External"/><Relationship Id="rId4" Type="http://schemas.openxmlformats.org/officeDocument/2006/relationships/hyperlink" Target="https://inaturalist.ca/photos/5266606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6575213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11477750" TargetMode="External"/><Relationship Id="rId5" Type="http://schemas.openxmlformats.org/officeDocument/2006/relationships/hyperlink" Target="https://inaturalist.ca/photos/78640469" TargetMode="External"/><Relationship Id="rId4" Type="http://schemas.openxmlformats.org/officeDocument/2006/relationships/hyperlink" Target="https://inaturalist.ca/photos/37790826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13813069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85506033" TargetMode="External"/><Relationship Id="rId5" Type="http://schemas.openxmlformats.org/officeDocument/2006/relationships/hyperlink" Target="https://inaturalist.ca/photos/59336167" TargetMode="External"/><Relationship Id="rId4" Type="http://schemas.openxmlformats.org/officeDocument/2006/relationships/hyperlink" Target="https://inaturalist.ca/photos/16369066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878719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aturalist.ca/photos/9402994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66131598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naturalist.ca/photos/50338851" TargetMode="External"/><Relationship Id="rId4" Type="http://schemas.openxmlformats.org/officeDocument/2006/relationships/hyperlink" Target="https://inaturalist.ca/photos/2987524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5071821" TargetMode="External"/><Relationship Id="rId7" Type="http://schemas.openxmlformats.org/officeDocument/2006/relationships/hyperlink" Target="https://inaturalist.ca/photos/67556539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11867862" TargetMode="External"/><Relationship Id="rId5" Type="http://schemas.openxmlformats.org/officeDocument/2006/relationships/hyperlink" Target="https://inaturalist.ca/photos/11211889" TargetMode="External"/><Relationship Id="rId4" Type="http://schemas.openxmlformats.org/officeDocument/2006/relationships/hyperlink" Target="https://inaturalist.ca/photos/55958697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18768717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53391063" TargetMode="External"/><Relationship Id="rId5" Type="http://schemas.openxmlformats.org/officeDocument/2006/relationships/hyperlink" Target="https://inaturalist.ca/photos/48709127" TargetMode="External"/><Relationship Id="rId4" Type="http://schemas.openxmlformats.org/officeDocument/2006/relationships/hyperlink" Target="https://inaturalist.ca/photos/2313201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41386584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aturalist.ca/photos/9060138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8791115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18566024" TargetMode="External"/><Relationship Id="rId5" Type="http://schemas.openxmlformats.org/officeDocument/2006/relationships/hyperlink" Target="https://inaturalist.ca/photos/6171466" TargetMode="External"/><Relationship Id="rId4" Type="http://schemas.openxmlformats.org/officeDocument/2006/relationships/hyperlink" Target="https://inaturalist.ca/photos/8791116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74335207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70580476" TargetMode="External"/><Relationship Id="rId5" Type="http://schemas.openxmlformats.org/officeDocument/2006/relationships/hyperlink" Target="https://inaturalist.ca/photos/63140111" TargetMode="External"/><Relationship Id="rId4" Type="http://schemas.openxmlformats.org/officeDocument/2006/relationships/hyperlink" Target="https://inaturalist.ca/photos/30995371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89179647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35692234" TargetMode="External"/><Relationship Id="rId5" Type="http://schemas.openxmlformats.org/officeDocument/2006/relationships/hyperlink" Target="https://inaturalist.ca/photos/9675004" TargetMode="External"/><Relationship Id="rId4" Type="http://schemas.openxmlformats.org/officeDocument/2006/relationships/hyperlink" Target="https://inaturalist.ca/photos/11492724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45910416" TargetMode="External"/><Relationship Id="rId7" Type="http://schemas.openxmlformats.org/officeDocument/2006/relationships/hyperlink" Target="https://inaturalist.ca/photos/55232320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57885617" TargetMode="External"/><Relationship Id="rId5" Type="http://schemas.openxmlformats.org/officeDocument/2006/relationships/hyperlink" Target="https://inaturalist.ca/photos/77636126" TargetMode="External"/><Relationship Id="rId4" Type="http://schemas.openxmlformats.org/officeDocument/2006/relationships/hyperlink" Target="https://inaturalist.ca/photos/57669766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38100188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67556539" TargetMode="External"/><Relationship Id="rId5" Type="http://schemas.openxmlformats.org/officeDocument/2006/relationships/hyperlink" Target="https://inaturalist.ca/photos/4995899" TargetMode="External"/><Relationship Id="rId4" Type="http://schemas.openxmlformats.org/officeDocument/2006/relationships/hyperlink" Target="https://inaturalist.ca/photos/10792265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67556539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70024850" TargetMode="External"/><Relationship Id="rId5" Type="http://schemas.openxmlformats.org/officeDocument/2006/relationships/hyperlink" Target="https://inaturalist.ca/photos/66077097" TargetMode="External"/><Relationship Id="rId4" Type="http://schemas.openxmlformats.org/officeDocument/2006/relationships/hyperlink" Target="https://inaturalist.ca/photos/35692246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50356822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6332871" TargetMode="External"/><Relationship Id="rId5" Type="http://schemas.openxmlformats.org/officeDocument/2006/relationships/hyperlink" Target="https://inaturalist.ca/photos/3024865" TargetMode="External"/><Relationship Id="rId4" Type="http://schemas.openxmlformats.org/officeDocument/2006/relationships/hyperlink" Target="https://inaturalist.ca/photos/10789906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databanken.no/Pages/F797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52232342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inaturalist.ca/photos/83893233" TargetMode="External"/><Relationship Id="rId4" Type="http://schemas.openxmlformats.org/officeDocument/2006/relationships/hyperlink" Target="https://inaturalist.ca/photos/7137488" TargetMode="Externa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66363830" TargetMode="External"/><Relationship Id="rId3" Type="http://schemas.openxmlformats.org/officeDocument/2006/relationships/hyperlink" Target="https://inaturalist.ca/photos/5266606" TargetMode="External"/><Relationship Id="rId7" Type="http://schemas.openxmlformats.org/officeDocument/2006/relationships/hyperlink" Target="https://inaturalist.ca/photos/84450286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83190875" TargetMode="External"/><Relationship Id="rId5" Type="http://schemas.openxmlformats.org/officeDocument/2006/relationships/hyperlink" Target="https://inaturalist.ca/photos/5487159" TargetMode="External"/><Relationship Id="rId10" Type="http://schemas.openxmlformats.org/officeDocument/2006/relationships/hyperlink" Target="https://inaturalist.ca/photos/49953352" TargetMode="External"/><Relationship Id="rId4" Type="http://schemas.openxmlformats.org/officeDocument/2006/relationships/hyperlink" Target="https://inaturalist.ca/photos/50356533" TargetMode="External"/><Relationship Id="rId9" Type="http://schemas.openxmlformats.org/officeDocument/2006/relationships/hyperlink" Target="https://inaturalist.ca/photos/1381306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9060138" TargetMode="External"/><Relationship Id="rId3" Type="http://schemas.openxmlformats.org/officeDocument/2006/relationships/hyperlink" Target="https://inaturalist.ca/photos/9402994" TargetMode="External"/><Relationship Id="rId7" Type="http://schemas.openxmlformats.org/officeDocument/2006/relationships/hyperlink" Target="https://inaturalist.ca/photos/39724701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11211889" TargetMode="External"/><Relationship Id="rId5" Type="http://schemas.openxmlformats.org/officeDocument/2006/relationships/hyperlink" Target="https://inaturalist.ca/photos/2987524" TargetMode="External"/><Relationship Id="rId4" Type="http://schemas.openxmlformats.org/officeDocument/2006/relationships/hyperlink" Target="https://inaturalist.ca/photos/6171466" TargetMode="Externa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89179647" TargetMode="External"/><Relationship Id="rId13" Type="http://schemas.openxmlformats.org/officeDocument/2006/relationships/hyperlink" Target="https://inaturalist.ca/photos/50356822" TargetMode="External"/><Relationship Id="rId3" Type="http://schemas.openxmlformats.org/officeDocument/2006/relationships/hyperlink" Target="https://inaturalist.ca/photos/45910416" TargetMode="External"/><Relationship Id="rId7" Type="http://schemas.openxmlformats.org/officeDocument/2006/relationships/hyperlink" Target="https://inaturalist.ca/photos/42858328" TargetMode="External"/><Relationship Id="rId12" Type="http://schemas.openxmlformats.org/officeDocument/2006/relationships/hyperlink" Target="https://inaturalist.ca/photos/66077097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70580476" TargetMode="External"/><Relationship Id="rId11" Type="http://schemas.openxmlformats.org/officeDocument/2006/relationships/hyperlink" Target="https://inaturalist.ca/photos/4995899" TargetMode="External"/><Relationship Id="rId5" Type="http://schemas.openxmlformats.org/officeDocument/2006/relationships/hyperlink" Target="https://inaturalist.ca/photos/8791115" TargetMode="External"/><Relationship Id="rId10" Type="http://schemas.openxmlformats.org/officeDocument/2006/relationships/hyperlink" Target="https://inaturalist.ca/photos/55232320" TargetMode="External"/><Relationship Id="rId4" Type="http://schemas.openxmlformats.org/officeDocument/2006/relationships/hyperlink" Target="https://inaturalist.ca/photos/74335207" TargetMode="External"/><Relationship Id="rId9" Type="http://schemas.openxmlformats.org/officeDocument/2006/relationships/hyperlink" Target="https://inaturalist.ca/photos/35692234" TargetMode="External"/><Relationship Id="rId14" Type="http://schemas.openxmlformats.org/officeDocument/2006/relationships/hyperlink" Target="https://inaturalist.ca/photos/3024865" TargetMode="External"/></Relationships>
</file>

<file path=ppt/notesSlides/_rels/notes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4995899" TargetMode="External"/><Relationship Id="rId3" Type="http://schemas.openxmlformats.org/officeDocument/2006/relationships/hyperlink" Target="https://inaturalist.ca/photos/5487173" TargetMode="External"/><Relationship Id="rId7" Type="http://schemas.openxmlformats.org/officeDocument/2006/relationships/hyperlink" Target="https://inaturalist.ca/photos/13469307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18866702" TargetMode="External"/><Relationship Id="rId5" Type="http://schemas.openxmlformats.org/officeDocument/2006/relationships/hyperlink" Target="https://inaturalist.ca/photos/68103004" TargetMode="External"/><Relationship Id="rId4" Type="http://schemas.openxmlformats.org/officeDocument/2006/relationships/hyperlink" Target="https://inaturalist.ca/photos/5487171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naturalist.ca/photos/19623811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naturalist.ca/photos/83893233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20871417" TargetMode="External"/><Relationship Id="rId13" Type="http://schemas.openxmlformats.org/officeDocument/2006/relationships/hyperlink" Target="https://inaturalist.ca/photos/4687587" TargetMode="External"/><Relationship Id="rId3" Type="http://schemas.openxmlformats.org/officeDocument/2006/relationships/hyperlink" Target="https://inaturalist.ca/photos/51089607" TargetMode="External"/><Relationship Id="rId7" Type="http://schemas.openxmlformats.org/officeDocument/2006/relationships/hyperlink" Target="https://inaturalist.ca/photos/50195881" TargetMode="External"/><Relationship Id="rId12" Type="http://schemas.openxmlformats.org/officeDocument/2006/relationships/hyperlink" Target="https://inaturalist.ca/photos/2669156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inaturalist.ca/photos/50195883" TargetMode="External"/><Relationship Id="rId11" Type="http://schemas.openxmlformats.org/officeDocument/2006/relationships/hyperlink" Target="https://inaturalist.ca/photos/495517" TargetMode="External"/><Relationship Id="rId5" Type="http://schemas.openxmlformats.org/officeDocument/2006/relationships/hyperlink" Target="https://inaturalist.ca/photos/24601755" TargetMode="External"/><Relationship Id="rId10" Type="http://schemas.openxmlformats.org/officeDocument/2006/relationships/hyperlink" Target="https://inaturalist.ca/photos/47583172" TargetMode="External"/><Relationship Id="rId4" Type="http://schemas.openxmlformats.org/officeDocument/2006/relationships/hyperlink" Target="https://inaturalist.ca/photos/4849235" TargetMode="External"/><Relationship Id="rId9" Type="http://schemas.openxmlformats.org/officeDocument/2006/relationships/hyperlink" Target="https://inaturalist.ca/photos/14436747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Cicadidae top left: 068 CC-BY-NC 4.0 James Headley iNaturalist 13518592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https://inaturalist.ca/photos/19863070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Cicadidae bottom left: 015 CC0 1.0 Christian Grenier iNaturalist 35525631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https://inaturalist.ca/photos/56026559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Cicadidae right: 134 CC-BY-NC 4.0 Doug Macaulay iNaturalist 52335386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https://inaturalist.ca/photos/83190875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Other top right: 135 CC-BY-NC-ND 4.0 James Michael Crockwell iNaturalist 6914053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https://inaturalist.ca/photos/8827633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Other bottom left: 073 CC-BY-NC 4.0 Tyson Ehlers iNaturalist 45555082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https://inaturalist.ca/photos/72237095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391" name="Google Shape;3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Membracidae left: 025 CC0 1.0 Christian Grenier iNaturalist 41823312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https://inaturalist.ca/photos/66363830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Membracidae right: 023 CC0 1.0 Christian Grenier iNaturalist 31909859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https://inaturalist.ca/photos/49993780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Cicadellidae left: 072 CC-BY-NC 4.0 James Bailey iNaturalist 4529934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https://inaturalist.ca/photos/5487159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Cicadellidae right: 064 CC-BY-NC 4.0 Jason Headley iNaturalist 42894925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https://inaturalist.ca/photos/68103004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Cercopoidea: 077 CC-BY-NC-ND 4.0 Josh Vandermeulen iNaturalist 31085710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https://inaturalist.ca/photos/48612618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418" name="Google Shape;4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Aphrophoridae left: 079 CC-BY-NC-ND 4.0 James Michael Crockwell iNaturalist 3973022 (rotated 90° CCW)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https://inaturalist.ca/photos/4685143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Aphrophoridae right: 076 CC-BY-NC 4.0 James Bailey iNaturalist 4389412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https://inaturalist.ca/photos/5266606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Clastopteridae top: 131 CC-BY-NC 4.0 Riley Walsh iNaturalist 53107125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https://inaturalist.ca/photos/84450286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Clastopteridae bottom: 078 CC-BY 4.0 Katja Schulz iNaturalist 4796602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https://inaturalist.ca/photos/5846977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Cercopidae: 081 CC-BY-NC 4.0 Judy Gallagher iNaturalist 32126057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https://inaturalist.ca/photos/50356533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</a:pPr>
            <a:endParaRPr lang="en-CA" dirty="0"/>
          </a:p>
        </p:txBody>
      </p:sp>
      <p:sp>
        <p:nvSpPr>
          <p:cNvPr id="452" name="Google Shape;4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Coccidae: 087 CC-BY-NC 4.0 James Bailey iNaturalist 5309676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https://inaturalist.ca/photos/6575213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Diaspididae: 058 CC0 1.0 megachile iNaturalist 24440285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https://inaturalist.ca/photos/37790826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Eriococcidae: 085 CC-BY-NC 4.0 Nicholas Soucy iNaturalist 49544052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https://inaturalist.ca/photos/78640469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Pseudococcidae: 036 CC0 1.0 Jesse Rorabaugh iNaturalist 8588258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https://inaturalist.ca/photos/11477750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494" name="Google Shape;4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Aleyrodidae: 051 CC0 1.0 Jesse Rorabaugh iNaturalist 10039868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https://inaturalist.ca/photos/13813069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Aphididae left: 065 CC-BY-NC 4.0 Alex Bairstow iNaturalist 11471123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https://inaturalist.ca/photos/16369066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Aphididae middle: 009 CC0 1.0 Christian Grenier iNaturalist 37429856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https://inaturalist.ca/photos/59336167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Aphididae right: 088 CC-BY-NC 4.0 Anna Larney iNaturalist 53753530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https://inaturalist.ca/photos/85506033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5" name="Google Shape;5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Anthocoridae left: 153 CC-BY-SA 4.0 Ryan Hodnett iNaturalist 6888479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https://inaturalist.ca/photos/8787193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Anthocoridae right: 020 CC0 1.0 Jesse Rorabaugh iNaturalist 7273320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https://inaturalist.ca/photos/9402994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Miridae left: 028 CC0 1.0 Christian Grenier iNaturalist 41684292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https://inaturalist.ca/photos/66131598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Miridae middle: 100 CC-BY-NC-ND 4.0 James Michael Crockwell iNaturalist 2658059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https://inaturalist.ca/photos/2987524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Miridae right: 165 CC-BY-NC 4.0 Joseph Langlois iNaturalist 32115391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https://inaturalist.ca/photos/50338851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8" name="Google Shape;768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Nabidae left: 128 CC0 1.0 Jesse Rorabaugh iNaturalist 4242977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https://inaturalist.ca/photos/5071821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Nabidae middle: 031 CC0 1.0 Christian Grenier iNaturalist 35486031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https://inaturalist.ca/photos/55958697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Nabidae top right: 129 CC-BY-NC-ND 4.0 James Michael Crockwell iNaturalist 8421336 (rotated 90° CCW)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https://inaturalist.ca/photos/11211889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Nabidae bottom right: 126 CC-BY-NC 4.0 Reiner Jakubowski iNaturalist 8833938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https://inaturalist.ca/photos/11867862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 scent gland: 115 CC-BY-NC 4.0 mrmacro iNaturalist 42544711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https://inaturalist.ca/photos/67556539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Reduviidae left: 124 (Apiomerus spissipes) CC-BY-SA 4.0 Meghan Cassidy iNaturalist 12919755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https://inaturalist.ca/photos/18768717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Reduviidae bottom middle: 105 (Apiomerus spissipes) CC-BY-NC 4.0 joecole343 iNaturalist 1895948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https://inaturalist.ca/photos/2313201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Reduviidae top middle: 139 (Phymata americana) CC-BY-NC 4.0 Scott E Severs iNaturalist 31140768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https://inaturalist.ca/photos/48709127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Reduviidae right: 037 (Phymata americana) CC0 1.0 Christian Grenier iNaturalist 33958787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https://inaturalist.ca/photos/53391063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0" name="Google Shape;56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Tingidae left: 049 CC0 1.0 Jesse Rorabaugh iNaturalist 26645749 (wing cells colored in with Photoshop) 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https://inaturalist.ca/photos/41386584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Tingidae right: 102 CC-BY-NC 4.0 Ashley M Bradford iNaturalist 7057844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https://inaturalist.ca/photos/9060138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2" name="Google Shape;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06306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Aradidae top/right: 150 CC-BY-NC 4.0 Thomas Barbin iNaturalist 6891005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https://inaturalist.ca/photos/8791115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Aradidae bottom/left: 151 CC-BY-NC 4.0 Thomas Barbin iNaturalist 6891005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https://inaturalist.ca/photos/8791116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Cimicidae left: 145 CC-BY-NC 4.0 Eric Knopf iNaturalist 5038473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https://inaturalist.ca/photos/6171466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Cimicidae right: 147 CC-BY-NC 4.0 Brian Starzomski iNaturalist 12803932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https://inaturalist.ca/photos/18566024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Alydidae left: 154 CC-BY-NC 4.0 Karl Kroeker iNaturalist 46884307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https://inaturalist.ca/photos/74335207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Alydidae right: 158 CC-BY-NC 4.0 Gordon Johnston iNaturalist 20073086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https://inaturalist.ca/photos/30995371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Coreidae top: 125 CC-BY 4.0 Dan MacNeal iNaturalist 39776430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https://inaturalist.ca/photos/63140111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Coreidae bottom: 017 CC0 1.0 John Sankey iNaturalist 44517153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https://inaturalist.ca/photos/70580476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Geocoridae left: 156 CC-BY-NC 4.0 Owen Strickland iNaturalist 55983711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https://inaturalist.ca/photos/89179647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Geocoridae middle/bottom: 155 CC-BY-NC 4.0 Thomas Barbin iNaturalist 8597021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https://inaturalist.ca/photos/11492724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Geocoridae top right: 157 CC-BY-NC-ND 4.0 Tracey Fandre iNaturalist 7441741 (clavus colored in Photoshop)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https://inaturalist.ca/photos/9675004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Lygaeidae: 113 CC-BY-NC 4.0 Bob McDougall iNaturalist 23027634 (clavus colored in Photoshop) 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https://inaturalist.ca/photos/35692234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</a:pPr>
            <a:endParaRPr dirty="0"/>
          </a:p>
        </p:txBody>
      </p:sp>
      <p:sp>
        <p:nvSpPr>
          <p:cNvPr id="787" name="Google Shape;78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7" name="Google Shape;597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Acanthosomatidae: 005 CC0 1.0 Christian Grenier iNaturalist 29417323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https://inaturalist.ca/photos/45910416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Cydnidae top: 111 CC-BY-NC 4.0 bob15noble iNaturalist 36479802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https://inaturalist.ca/photos/57669766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Cydnidae bottom: 112 CC-BY-NC 4.0 lpbateman iNaturalist 48915845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https://inaturalist.ca/photos/77636126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Pentatomidae top: 109 CC-BY-NC 4.0 Reiner Jakubowski iNaturalist 36605683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https://inaturalist.ca/photos/57885617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Pentatomidae bottom: 032 CC0 1.0 Christian Grenier iNaturalist 35042837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https://inaturalist.ca/photos/55232320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Rhopalidae left: 106 CC-BY-NC 4.0 jonathan_mack iNaturalist 24640217 (rotated 90°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https://inaturalist.ca/photos/38100188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Rhopalidae middle: 127 CC-BY-NC 4.0 kens18 iNaturalist 8152000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https://inaturalist.ca/photos/10792265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Rhopalidae right: 041 CC0 1.0 Jesse Rorabaugh iNaturalist 4193732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https://inaturalist.ca/photos/4995899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 scent gland: 115 CC-BY-NC 4.0 mrmacro iNaturalist 42544711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https://inaturalist.ca/photos/67556539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 top: 115 CC-BY-NC 4.0 mrmacro iNaturalist 42544711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https://inaturalist.ca/photos/67556539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 bottom: 114 CC-BY-NC 4.0 Bob McDougall iNaturalist 23027634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https://inaturalist.ca/photos/35692246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Rhyparochromidae left: 161 CC-BY-NC 4.0 Owen Strickland iNaturalist 41651767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https://inaturalist.ca/photos/66077097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Rhyparochromidae right: 164 CC-BY-NC 4.0 mrmacro iNaturalist 44166402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https://inaturalist.ca/photos/70024850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3" name="Google Shape;62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Scutelleridae top/left: 133 CC-BY-NC 4.0 Joseph Langlois iNaturalist 32126206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https://inaturalist.ca/photos/50356822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Scutelleridae bottom/right: 045 CC0 1.0 Scott Loarie iNaturalist 8150454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https://inaturalist.ca/photos/10789906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Thyreocoridae top: 122 CC-BY-NC-ND 4.0 James Michael Crockwell iNaturalist 2689602 (rotated 90° CCW)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https://inaturalist.ca/photos/3024865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Thyreocoridae bottom: 160 CC-BY-NC 4.0 Eric Knopf iNaturalist 5143030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https://inaturalist.ca/photos/6332871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7" name="Google Shape;21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4308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143 CC-BY 3.0 </a:t>
            </a:r>
            <a:r>
              <a:rPr lang="nn-NO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Hallvard Elven/Naturhistorisk museum, Universitetet i Oslo</a:t>
            </a:r>
            <a:r>
              <a:rPr lang="nn-NO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(colour overlay added)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https://artsdatabanken.no/Pages/F797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3469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pleurons: 116 CC-BY-NC 4.0 Reiner Jakubowski iNaturalist 33264746 (colored in Photoshop) 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https://inaturalist.ca/photos/52232342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beak: 144 CC-BY-NC 4.0 Richard Barnes iNaturalist 5750920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https://inaturalist.ca/photos/7137488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setae: 061 CC-BY-NC 4.0 kellyhofer iNaturalist 52762116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https://inaturalist.ca/photos/83893233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lang="en-CA" dirty="0"/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r>
              <a:rPr lang="en-CA" dirty="0"/>
              <a:t>tarsi drawings: by Gabi Gee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3812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Aphrophoridae: 076 CC-BY-NC 4.0 James Bailey iNaturalist 4389412 (rotated image 90º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https://inaturalist.ca/photos/5266606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Cercopidae: 081 CC-BY-NC 4.0 Judy Gallagher iNaturalist 32126057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https://inaturalist.ca/photos/50356533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Cicadellidae: 072 CC-BY-NC 4.0 James Bailey iNaturalist 4529934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https://inaturalist.ca/photos/5487159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Cicadidae: 134 CC-BY-NC 4.0 Doug Macaulay iNaturalist 52335386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https://inaturalist.ca/photos/83190875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Clastopteridae: 131 CC-BY-NC 4.0 Riley Walsh iNaturalist 53107125 (rotated image 90º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https://inaturalist.ca/photos/84450286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Membracidae: 025 CC0 1.0 Christian Grenier iNaturalist 41823312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https://inaturalist.ca/photos/66363830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Aleyrodidae 051 CC0 1.0 Jesse Rorabaugh iNaturalist 10039868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9"/>
              </a:rPr>
              <a:t>https://inaturalist.ca/photos/13813069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Aphididae 132 CC-BY-NC 4.0 pbulman iNaturalist 31886550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0"/>
              </a:rPr>
              <a:t>https://inaturalist.ca/photos/49953352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103" name="Google Shape;1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1" name="Google Shape;14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Anthocoridae: 020 CC0 1.0 Jesse Rorabaugh iNaturalist 7273320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https://inaturalist.ca/photos/9402994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Cimicidae: 145 CC-BY-NC 4.0 Eric Knopf iNaturalist 5038473 (rotated 90º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https://inaturalist.ca/photos/6171466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Miridae: 100 CC-BY-NC-ND 4.0 James Michael Crockwell iNaturalist 2658059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https://inaturalist.ca/photos/2987524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Nabidae: 129 CC-BY-NC-ND 4.0 James Michael Crockwell iNaturalist 8421336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https://inaturalist.ca/photos/11211889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Reduviidae: 138 CC-BY-NC 4.0 patrickbarks iNaturalist 25633632 (rotated 90º 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https://inaturalist.ca/photos/39724701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Tingidae: 102 CC-BY-NC 4.0 Ashley M Bradford iNaturalist 7057844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https://inaturalist.ca/photos/9060138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150" name="Google Shape;15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Acanthosomatidae: 005 CC0 1.0 Christian Grenier iNaturalist 29417323 (rotated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90º CW)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https://inaturalist.ca/photos/45910416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Alydidae: 154 CC-BY-NC 4.0 Karl Kroeker iNaturalist 46884307 (rotated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90º CW)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https://inaturalist.ca/photos/74335207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Aradidae: 150 CC-BY-NC 4.0 Thomas Barbin iNaturalist 6891005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https://inaturalist.ca/photos/8791115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Coreidae: 017 CC0 1.0 John Sankey iNaturalist 44517153 (rotated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90º CW)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https://inaturalist.ca/photos/70580476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Cydnidae: 018 CC0 1.0 Zygy iNaturalist 27539116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https://inaturalist.ca/photos/42858328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Geocoridae: 156 CC-BY-NC 4.0 Owen Strickland iNaturalist 55983711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https://inaturalist.ca/photos/89179647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Lygaeidae: 113 CC-BY-NC 4.0 Bob McDougall iNaturalist 23027634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9"/>
              </a:rPr>
              <a:t>https://inaturalist.ca/photos/35692234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Pentatomidae: 032 CC0 1.0 Christian Grenier iNaturalist 35042837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0"/>
              </a:rPr>
              <a:t>https://inaturalist.ca/photos/55232320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Rhopalidae: 041 CC0 1.0 Jesse Rorabaugh iNaturalist 4193732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1"/>
              </a:rPr>
              <a:t>https://inaturalist.ca/photos/4995899</a:t>
            </a: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sng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Rhyparochromidae: 161 CC_BY-NC 4.0 Owen Strickland iNaturalist 41651767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2"/>
              </a:rPr>
              <a:t>https://inaturalist.ca/photos/66077097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Scutelleridae: 133 CC-BY-NC 4.0 Joseph Langlois iNaturalist 32126206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3"/>
              </a:rPr>
              <a:t>https://inaturalist.ca/photos/50356822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Thyreocoridae: 122 CC-BY-NC-ND 4.0 James Michael Crockwell iNaturalist 2689602 (rotated 180°)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4"/>
              </a:rPr>
              <a:t>https://inaturalist.ca/photos/3024865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Homoptera left: 063 CC-BY-NC 4.0 James Bailey iNaturalist 4529939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https://inaturalist.ca/photos/5487173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Homoptera right: 070 CC-BY-NC 4.0 James Bailey iNaturalist 4529939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https://inaturalist.ca/photos/5487171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Auchenorrhyncha: 064 CC-BY-NC 4.0 Jason Headley iNaturalist 42894925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https://inaturalist.ca/photos/68103004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Sternorrhyncha: 090 CC0 Jesse Rorabaugh iNaturalist 12975240 (rotated</a:t>
            </a:r>
            <a:r>
              <a:rPr lang="en-CA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90° CW)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https://inaturalist.ca/photos/18866702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Heteroptera: top 159 CC-BY-NC 4.0 amoorehouse iNaturalist 9835680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https://inaturalist.ca/photos/13469307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Heteroptera bottom: 041 CC0 1.0 Jesse Rorabaugh iNaturalist 4193732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https://inaturalist.ca/photos/4995899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dirty="0"/>
          </a:p>
        </p:txBody>
      </p:sp>
      <p:sp>
        <p:nvSpPr>
          <p:cNvPr id="302" name="Google Shape;3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Fulgoromorpha: 066 CC-BY-NC-ND 4.0 James Michael Crockwell iNaturalist 13384197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https://inaturalist.ca/photos/19623811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Cicadomorpha: 061 CC-BY-NC 4.0 kellyhofer iNaturalist 52762116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https://inaturalist.ca/photos/83893233</a:t>
            </a:r>
            <a:endParaRPr dirty="0"/>
          </a:p>
        </p:txBody>
      </p:sp>
      <p:sp>
        <p:nvSpPr>
          <p:cNvPr id="337" name="Google Shape;3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Acanaloniidae: 091 CC-BY-NC 4.0 Hector Abreu Vargas iNaturalist 32565639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3"/>
              </a:rPr>
              <a:t>https://inaturalist.ca/photos/51089607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Achilidae: 093 CC-BY 4.0 Katja Schulz iNaturalist 4086308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4"/>
              </a:rPr>
              <a:t>https://inaturalist.ca/photos/4849235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Caliscelidae: 136 CC-BY-NC 4.0 leptim iNaturalist 16363894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5"/>
              </a:rPr>
              <a:t>https://inaturalist.ca/photos/24601755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Cixiidae: 117 &amp; 118 CC-BY-NC 4.0 Reiner Jakubowski iNaturalist 32030349 (focus stacked in Photoshop) 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117: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6"/>
              </a:rPr>
              <a:t>https://inaturalist.ca/photos/50195883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118: </a:t>
            </a: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7"/>
              </a:rPr>
              <a:t>https://inaturalist.ca/photos/50195881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Delphacidae: 082 CC-BY 4.0 Katja Schulz iNaturalist 14094892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8"/>
              </a:rPr>
              <a:t>https://inaturalist.ca/photos/20871417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Derbidae: 167 CC-BY-NC 4.0 bob15noble iNaturalist 10398453 (rotated 90° CCW)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9"/>
              </a:rPr>
              <a:t>https://inaturalist.ca/photos/14436747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Dictyopharidae: 094 CC-BY-NC 4.0 Miles Zhang iNaturalist 30455824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0"/>
              </a:rPr>
              <a:t>https://inaturalist.ca/photos/47583172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b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Flatidae: 095 CC-BY-NC 4.0 Eric Jacob iNaturalist 395928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1"/>
              </a:rPr>
              <a:t>https://inaturalist.ca/photos/495517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Issidae: 096 CC BY 4.0 Katja Schulz iNaturalist 2395446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2"/>
              </a:rPr>
              <a:t>https://inaturalist.ca/photos/2669156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158750" indent="0">
              <a:buFontTx/>
              <a:buNone/>
            </a:pPr>
            <a:r>
              <a:rPr lang="en-CA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Kinnaridae: 137 CC-BY-NC 4.0 Chris Mallory iNaturalist 3974389</a:t>
            </a:r>
          </a:p>
          <a:p>
            <a:pPr marL="158750" indent="0">
              <a:buFontTx/>
              <a:buNone/>
            </a:pPr>
            <a:r>
              <a:rPr lang="en-CA" sz="1100" b="0" i="0" u="sng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  <a:hlinkClick r:id="rId13"/>
              </a:rPr>
              <a:t>https://inaturalist.ca/photos/4687587</a:t>
            </a:r>
            <a:endParaRPr lang="en-CA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Tx/>
              <a:buNone/>
            </a:pPr>
            <a:endParaRPr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4" name="Google Shape;3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26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26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>
            <a:spLocks noGrp="1"/>
          </p:cNvSpPr>
          <p:nvPr>
            <p:ph type="title"/>
          </p:nvPr>
        </p:nvSpPr>
        <p:spPr>
          <a:xfrm rot="5400000">
            <a:off x="7130816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1"/>
          </p:nvPr>
        </p:nvSpPr>
        <p:spPr>
          <a:xfrm rot="5400000">
            <a:off x="1798205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23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3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 txBox="1"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8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18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9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9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19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9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20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1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21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21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2"/>
          <p:cNvSpPr txBox="1">
            <a:spLocks noGrp="1"/>
          </p:cNvSpPr>
          <p:nvPr>
            <p:ph type="body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2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2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24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4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>
            <a:spLocks noGrp="1"/>
          </p:cNvSpPr>
          <p:nvPr>
            <p:ph type="pic" idx="2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25"/>
          <p:cNvSpPr txBox="1">
            <a:spLocks noGrp="1"/>
          </p:cNvSpPr>
          <p:nvPr>
            <p:ph type="body" idx="1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5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25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25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dt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6"/>
          <p:cNvSpPr txBox="1">
            <a:spLocks noGrp="1"/>
          </p:cNvSpPr>
          <p:nvPr>
            <p:ph type="ft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16"/>
          <p:cNvSpPr txBox="1">
            <a:spLocks noGrp="1"/>
          </p:cNvSpPr>
          <p:nvPr>
            <p:ph type="sldNum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.png"/><Relationship Id="rId3" Type="http://schemas.openxmlformats.org/officeDocument/2006/relationships/slide" Target="slide2.xml"/><Relationship Id="rId7" Type="http://schemas.openxmlformats.org/officeDocument/2006/relationships/slide" Target="slide7.xml"/><Relationship Id="rId12" Type="http://schemas.openxmlformats.org/officeDocument/2006/relationships/slide" Target="slide3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28.xml"/><Relationship Id="rId5" Type="http://schemas.openxmlformats.org/officeDocument/2006/relationships/slide" Target="slide4.xml"/><Relationship Id="rId10" Type="http://schemas.openxmlformats.org/officeDocument/2006/relationships/slide" Target="slide16.xml"/><Relationship Id="rId4" Type="http://schemas.openxmlformats.org/officeDocument/2006/relationships/slide" Target="slide3.xml"/><Relationship Id="rId9" Type="http://schemas.openxmlformats.org/officeDocument/2006/relationships/slide" Target="slide15.xml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56026559" TargetMode="External"/><Relationship Id="rId13" Type="http://schemas.openxmlformats.org/officeDocument/2006/relationships/hyperlink" Target="https://inaturalist.ca/people/mothmaniac" TargetMode="External"/><Relationship Id="rId18" Type="http://schemas.openxmlformats.org/officeDocument/2006/relationships/image" Target="../media/image49.jpg"/><Relationship Id="rId3" Type="http://schemas.openxmlformats.org/officeDocument/2006/relationships/image" Target="../media/image46.jpg"/><Relationship Id="rId7" Type="http://schemas.openxmlformats.org/officeDocument/2006/relationships/image" Target="../media/image47.jpg"/><Relationship Id="rId12" Type="http://schemas.openxmlformats.org/officeDocument/2006/relationships/hyperlink" Target="https://inaturalist.ca/photos/83190875" TargetMode="External"/><Relationship Id="rId17" Type="http://schemas.openxmlformats.org/officeDocument/2006/relationships/hyperlink" Target="https://creativecommons.org/licenses/by-nc-nd/4.0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inaturalist.ca/people/berkshirenaturalist" TargetMode="External"/><Relationship Id="rId20" Type="http://schemas.openxmlformats.org/officeDocument/2006/relationships/hyperlink" Target="https://inaturalist.ca/people/tyson_ehler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6.jpg"/><Relationship Id="rId5" Type="http://schemas.openxmlformats.org/officeDocument/2006/relationships/hyperlink" Target="https://inaturalist.ca/people/jasonheadley" TargetMode="External"/><Relationship Id="rId15" Type="http://schemas.openxmlformats.org/officeDocument/2006/relationships/hyperlink" Target="https://inaturalist.ca/photos/8827633" TargetMode="External"/><Relationship Id="rId10" Type="http://schemas.openxmlformats.org/officeDocument/2006/relationships/hyperlink" Target="https://creativecommons.org/publicdomain/zero/1.0/" TargetMode="External"/><Relationship Id="rId19" Type="http://schemas.openxmlformats.org/officeDocument/2006/relationships/hyperlink" Target="https://inaturalist.ca/photos/72237095" TargetMode="External"/><Relationship Id="rId4" Type="http://schemas.openxmlformats.org/officeDocument/2006/relationships/hyperlink" Target="https://inaturalist.ca/photos/19863070" TargetMode="External"/><Relationship Id="rId9" Type="http://schemas.openxmlformats.org/officeDocument/2006/relationships/hyperlink" Target="https://inaturalist.ca/people/krisskinou" TargetMode="External"/><Relationship Id="rId1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krisskinou" TargetMode="External"/><Relationship Id="rId13" Type="http://schemas.openxmlformats.org/officeDocument/2006/relationships/hyperlink" Target="https://inaturalist.ca/photos/5487159" TargetMode="External"/><Relationship Id="rId18" Type="http://schemas.openxmlformats.org/officeDocument/2006/relationships/hyperlink" Target="https://inaturalist.ca/people/jasonheadley" TargetMode="External"/><Relationship Id="rId3" Type="http://schemas.openxmlformats.org/officeDocument/2006/relationships/image" Target="../media/image50.jpg"/><Relationship Id="rId7" Type="http://schemas.openxmlformats.org/officeDocument/2006/relationships/image" Target="../media/image51.jpg"/><Relationship Id="rId12" Type="http://schemas.openxmlformats.org/officeDocument/2006/relationships/image" Target="../media/image5.jpg"/><Relationship Id="rId17" Type="http://schemas.openxmlformats.org/officeDocument/2006/relationships/hyperlink" Target="https://inaturalist.ca/photos/68103004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nd/4.0/" TargetMode="External"/><Relationship Id="rId11" Type="http://schemas.openxmlformats.org/officeDocument/2006/relationships/hyperlink" Target="https://inaturalist.ca/photos/49993780" TargetMode="External"/><Relationship Id="rId5" Type="http://schemas.openxmlformats.org/officeDocument/2006/relationships/hyperlink" Target="https://inaturalist.ca/people/josh_vandermeulen" TargetMode="External"/><Relationship Id="rId15" Type="http://schemas.openxmlformats.org/officeDocument/2006/relationships/hyperlink" Target="https://creativecommons.org/licenses/by-nc/4.0/" TargetMode="External"/><Relationship Id="rId10" Type="http://schemas.openxmlformats.org/officeDocument/2006/relationships/image" Target="../media/image52.jpg"/><Relationship Id="rId4" Type="http://schemas.openxmlformats.org/officeDocument/2006/relationships/hyperlink" Target="https://inaturalist.ca/photos/48612618" TargetMode="External"/><Relationship Id="rId9" Type="http://schemas.openxmlformats.org/officeDocument/2006/relationships/hyperlink" Target="https://creativecommons.org/publicdomain/zero/1.0/" TargetMode="External"/><Relationship Id="rId14" Type="http://schemas.openxmlformats.org/officeDocument/2006/relationships/hyperlink" Target="https://inaturalist.ca/people/silversea_starson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84450286" TargetMode="External"/><Relationship Id="rId13" Type="http://schemas.openxmlformats.org/officeDocument/2006/relationships/hyperlink" Target="https://inaturalist.ca/people/silversea_starsong" TargetMode="External"/><Relationship Id="rId18" Type="http://schemas.openxmlformats.org/officeDocument/2006/relationships/image" Target="../media/image4.jpg"/><Relationship Id="rId3" Type="http://schemas.openxmlformats.org/officeDocument/2006/relationships/image" Target="../media/image54.jpg"/><Relationship Id="rId7" Type="http://schemas.openxmlformats.org/officeDocument/2006/relationships/image" Target="../media/image7.jpg"/><Relationship Id="rId12" Type="http://schemas.openxmlformats.org/officeDocument/2006/relationships/hyperlink" Target="https://inaturalist.ca/photos/5266606" TargetMode="External"/><Relationship Id="rId17" Type="http://schemas.openxmlformats.org/officeDocument/2006/relationships/hyperlink" Target="https://creativecommons.org/licenses/by-nc-nd/4.0/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inaturalist.ca/people/berkshirenaturalist" TargetMode="External"/><Relationship Id="rId20" Type="http://schemas.openxmlformats.org/officeDocument/2006/relationships/hyperlink" Target="https://inaturalist.ca/people/judygv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4.0/" TargetMode="External"/><Relationship Id="rId11" Type="http://schemas.openxmlformats.org/officeDocument/2006/relationships/image" Target="../media/image3.jpg"/><Relationship Id="rId5" Type="http://schemas.openxmlformats.org/officeDocument/2006/relationships/hyperlink" Target="https://inaturalist.ca/people/treegrow" TargetMode="External"/><Relationship Id="rId15" Type="http://schemas.openxmlformats.org/officeDocument/2006/relationships/hyperlink" Target="https://inaturalist.ca/photos/4685143" TargetMode="External"/><Relationship Id="rId10" Type="http://schemas.openxmlformats.org/officeDocument/2006/relationships/hyperlink" Target="https://creativecommons.org/licenses/by-nc/4.0/" TargetMode="External"/><Relationship Id="rId19" Type="http://schemas.openxmlformats.org/officeDocument/2006/relationships/hyperlink" Target="https://inaturalist.ca/photos/50356533" TargetMode="External"/><Relationship Id="rId4" Type="http://schemas.openxmlformats.org/officeDocument/2006/relationships/hyperlink" Target="https://inaturalist.ca/photos/5846977" TargetMode="External"/><Relationship Id="rId9" Type="http://schemas.openxmlformats.org/officeDocument/2006/relationships/hyperlink" Target="https://inaturalist.ca/people/rileywalsh" TargetMode="External"/><Relationship Id="rId1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37790826" TargetMode="External"/><Relationship Id="rId13" Type="http://schemas.openxmlformats.org/officeDocument/2006/relationships/hyperlink" Target="https://inaturalist.ca/people/nsouc" TargetMode="External"/><Relationship Id="rId3" Type="http://schemas.openxmlformats.org/officeDocument/2006/relationships/image" Target="../media/image56.jpg"/><Relationship Id="rId7" Type="http://schemas.openxmlformats.org/officeDocument/2006/relationships/image" Target="../media/image57.jpg"/><Relationship Id="rId12" Type="http://schemas.openxmlformats.org/officeDocument/2006/relationships/hyperlink" Target="https://inaturalist.ca/photos/78640469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inaturalist.ca/people/glmory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58.jpg"/><Relationship Id="rId5" Type="http://schemas.openxmlformats.org/officeDocument/2006/relationships/hyperlink" Target="https://inaturalist.ca/people/silversea_starsong" TargetMode="External"/><Relationship Id="rId15" Type="http://schemas.openxmlformats.org/officeDocument/2006/relationships/hyperlink" Target="https://inaturalist.ca/photos/11477750" TargetMode="External"/><Relationship Id="rId10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s://inaturalist.ca/photos/6575213" TargetMode="External"/><Relationship Id="rId9" Type="http://schemas.openxmlformats.org/officeDocument/2006/relationships/hyperlink" Target="https://inaturalist.ca/people/megachile" TargetMode="External"/><Relationship Id="rId14" Type="http://schemas.openxmlformats.org/officeDocument/2006/relationships/image" Target="../media/image5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6369066" TargetMode="External"/><Relationship Id="rId13" Type="http://schemas.openxmlformats.org/officeDocument/2006/relationships/hyperlink" Target="https://inaturalist.ca/people/annalarney" TargetMode="External"/><Relationship Id="rId3" Type="http://schemas.openxmlformats.org/officeDocument/2006/relationships/image" Target="../media/image9.jpg"/><Relationship Id="rId7" Type="http://schemas.openxmlformats.org/officeDocument/2006/relationships/image" Target="../media/image60.jpg"/><Relationship Id="rId12" Type="http://schemas.openxmlformats.org/officeDocument/2006/relationships/hyperlink" Target="https://inaturalist.ca/photos/85506033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image" Target="../media/image61.jpg"/><Relationship Id="rId5" Type="http://schemas.openxmlformats.org/officeDocument/2006/relationships/hyperlink" Target="https://inaturalist.ca/people/glmory" TargetMode="External"/><Relationship Id="rId10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s://inaturalist.ca/photos/13813069" TargetMode="External"/><Relationship Id="rId9" Type="http://schemas.openxmlformats.org/officeDocument/2006/relationships/hyperlink" Target="https://inaturalist.ca/people/alex_bairsto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6.xml"/><Relationship Id="rId3" Type="http://schemas.openxmlformats.org/officeDocument/2006/relationships/slide" Target="slide21.xml"/><Relationship Id="rId7" Type="http://schemas.openxmlformats.org/officeDocument/2006/relationships/slide" Target="slide23.xml"/><Relationship Id="rId12" Type="http://schemas.openxmlformats.org/officeDocument/2006/relationships/slide" Target="slide20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11" Type="http://schemas.openxmlformats.org/officeDocument/2006/relationships/slide" Target="slide17.xml"/><Relationship Id="rId5" Type="http://schemas.openxmlformats.org/officeDocument/2006/relationships/slide" Target="slide24.xml"/><Relationship Id="rId10" Type="http://schemas.openxmlformats.org/officeDocument/2006/relationships/slide" Target="slide22.xml"/><Relationship Id="rId4" Type="http://schemas.openxmlformats.org/officeDocument/2006/relationships/slide" Target="slide25.xml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slide" Target="slide17.xml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hyperlink" Target="https://creativecommons.org/licenses/by-sa/4.0/" TargetMode="External"/><Relationship Id="rId5" Type="http://schemas.openxmlformats.org/officeDocument/2006/relationships/hyperlink" Target="https://inaturalist.ca/people/glmory" TargetMode="External"/><Relationship Id="rId10" Type="http://schemas.openxmlformats.org/officeDocument/2006/relationships/hyperlink" Target="https://inaturalist.ca/people/ryanhodnett" TargetMode="External"/><Relationship Id="rId4" Type="http://schemas.openxmlformats.org/officeDocument/2006/relationships/hyperlink" Target="https://inaturalist.ca/photos/9402994" TargetMode="External"/><Relationship Id="rId9" Type="http://schemas.openxmlformats.org/officeDocument/2006/relationships/hyperlink" Target="https://inaturalist.ca/photos/8787193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hyperlink" Target="https://inaturalist.ca/photos/66131598" TargetMode="External"/><Relationship Id="rId3" Type="http://schemas.openxmlformats.org/officeDocument/2006/relationships/slide" Target="slide16.xml"/><Relationship Id="rId7" Type="http://schemas.openxmlformats.org/officeDocument/2006/relationships/hyperlink" Target="https://creativecommons.org/licenses/by-nc-nd/4.0/" TargetMode="External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eople/berkshirenaturalist" TargetMode="External"/><Relationship Id="rId11" Type="http://schemas.openxmlformats.org/officeDocument/2006/relationships/hyperlink" Target="https://creativecommons.org/licenses/by-nc/4.0/" TargetMode="External"/><Relationship Id="rId5" Type="http://schemas.openxmlformats.org/officeDocument/2006/relationships/hyperlink" Target="https://inaturalist.ca/photos/2987524" TargetMode="External"/><Relationship Id="rId15" Type="http://schemas.openxmlformats.org/officeDocument/2006/relationships/hyperlink" Target="https://creativecommons.org/publicdomain/zero/1.0/" TargetMode="External"/><Relationship Id="rId10" Type="http://schemas.openxmlformats.org/officeDocument/2006/relationships/hyperlink" Target="https://inaturalist.ca/people/joseph_l" TargetMode="External"/><Relationship Id="rId4" Type="http://schemas.openxmlformats.org/officeDocument/2006/relationships/image" Target="../media/image13.jpg"/><Relationship Id="rId9" Type="http://schemas.openxmlformats.org/officeDocument/2006/relationships/hyperlink" Target="https://inaturalist.ca/photos/50338851" TargetMode="External"/><Relationship Id="rId14" Type="http://schemas.openxmlformats.org/officeDocument/2006/relationships/hyperlink" Target="https://inaturalist.ca/people/krisskino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55958697" TargetMode="External"/><Relationship Id="rId13" Type="http://schemas.openxmlformats.org/officeDocument/2006/relationships/hyperlink" Target="https://creativecommons.org/licenses/by-nc/4.0/" TargetMode="External"/><Relationship Id="rId3" Type="http://schemas.openxmlformats.org/officeDocument/2006/relationships/image" Target="../media/image65.jpg"/><Relationship Id="rId7" Type="http://schemas.openxmlformats.org/officeDocument/2006/relationships/image" Target="../media/image66.jpg"/><Relationship Id="rId12" Type="http://schemas.openxmlformats.org/officeDocument/2006/relationships/hyperlink" Target="https://inaturalist.ca/people/reinerjakubowski" TargetMode="External"/><Relationship Id="rId17" Type="http://schemas.openxmlformats.org/officeDocument/2006/relationships/hyperlink" Target="https://creativecommons.org/licenses/by-nc-nd/4.0/" TargetMode="External"/><Relationship Id="rId2" Type="http://schemas.openxmlformats.org/officeDocument/2006/relationships/notesSlide" Target="../notesSlides/notesSlide17.xml"/><Relationship Id="rId16" Type="http://schemas.openxmlformats.org/officeDocument/2006/relationships/hyperlink" Target="https://inaturalist.ca/people/berkshirenaturalis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hyperlink" Target="https://inaturalist.ca/photos/11867862" TargetMode="External"/><Relationship Id="rId5" Type="http://schemas.openxmlformats.org/officeDocument/2006/relationships/hyperlink" Target="https://inaturalist.ca/people/glmory" TargetMode="External"/><Relationship Id="rId15" Type="http://schemas.openxmlformats.org/officeDocument/2006/relationships/hyperlink" Target="https://inaturalist.ca/photos/11211889" TargetMode="External"/><Relationship Id="rId10" Type="http://schemas.openxmlformats.org/officeDocument/2006/relationships/image" Target="../media/image67.jpg"/><Relationship Id="rId4" Type="http://schemas.openxmlformats.org/officeDocument/2006/relationships/hyperlink" Target="https://inaturalist.ca/photos/5071821" TargetMode="External"/><Relationship Id="rId9" Type="http://schemas.openxmlformats.org/officeDocument/2006/relationships/hyperlink" Target="https://inaturalist.ca/people/krisskinou" TargetMode="External"/><Relationship Id="rId1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48709127" TargetMode="External"/><Relationship Id="rId13" Type="http://schemas.openxmlformats.org/officeDocument/2006/relationships/hyperlink" Target="https://inaturalist.ca/photos/53391063" TargetMode="External"/><Relationship Id="rId3" Type="http://schemas.openxmlformats.org/officeDocument/2006/relationships/image" Target="../media/image68.jpg"/><Relationship Id="rId7" Type="http://schemas.openxmlformats.org/officeDocument/2006/relationships/image" Target="../media/image69.jpg"/><Relationship Id="rId12" Type="http://schemas.openxmlformats.org/officeDocument/2006/relationships/hyperlink" Target="https://inaturalist.ca/people/wildcarrot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18768717" TargetMode="External"/><Relationship Id="rId5" Type="http://schemas.openxmlformats.org/officeDocument/2006/relationships/hyperlink" Target="https://inaturalist.ca/people/joecole343" TargetMode="External"/><Relationship Id="rId15" Type="http://schemas.openxmlformats.org/officeDocument/2006/relationships/hyperlink" Target="https://creativecommons.org/publicdomain/zero/1.0/" TargetMode="External"/><Relationship Id="rId10" Type="http://schemas.openxmlformats.org/officeDocument/2006/relationships/image" Target="../media/image70.jpg"/><Relationship Id="rId4" Type="http://schemas.openxmlformats.org/officeDocument/2006/relationships/hyperlink" Target="https://inaturalist.ca/photos/2313201" TargetMode="External"/><Relationship Id="rId9" Type="http://schemas.openxmlformats.org/officeDocument/2006/relationships/hyperlink" Target="https://inaturalist.ca/people/sedsevers" TargetMode="External"/><Relationship Id="rId14" Type="http://schemas.openxmlformats.org/officeDocument/2006/relationships/hyperlink" Target="https://inaturalist.ca/people/krisskino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2.xml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15.xml"/><Relationship Id="rId9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9060138" TargetMode="External"/><Relationship Id="rId3" Type="http://schemas.openxmlformats.org/officeDocument/2006/relationships/image" Target="../media/image7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5" Type="http://schemas.openxmlformats.org/officeDocument/2006/relationships/hyperlink" Target="https://inaturalist.ca/people/glmory" TargetMode="External"/><Relationship Id="rId10" Type="http://schemas.openxmlformats.org/officeDocument/2006/relationships/hyperlink" Target="https://creativecommons.org/licenses/by-nc/4.0/" TargetMode="External"/><Relationship Id="rId4" Type="http://schemas.openxmlformats.org/officeDocument/2006/relationships/hyperlink" Target="https://inaturalist.ca/photos/41386584" TargetMode="External"/><Relationship Id="rId9" Type="http://schemas.openxmlformats.org/officeDocument/2006/relationships/hyperlink" Target="https://inaturalist.ca/people/ashley_bradford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8791115" TargetMode="External"/><Relationship Id="rId13" Type="http://schemas.openxmlformats.org/officeDocument/2006/relationships/image" Target="../media/image74.jpg"/><Relationship Id="rId3" Type="http://schemas.openxmlformats.org/officeDocument/2006/relationships/hyperlink" Target="https://inaturalist.ca/photos/6171466" TargetMode="External"/><Relationship Id="rId7" Type="http://schemas.openxmlformats.org/officeDocument/2006/relationships/image" Target="../media/image19.jpg"/><Relationship Id="rId12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hyperlink" Target="https://inaturalist.ca/people/bstarzomski" TargetMode="External"/><Relationship Id="rId5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inaturalist.ca/photos/18566024" TargetMode="External"/><Relationship Id="rId4" Type="http://schemas.openxmlformats.org/officeDocument/2006/relationships/hyperlink" Target="https://inaturalist.ca/people/e-aus-kanada" TargetMode="External"/><Relationship Id="rId9" Type="http://schemas.openxmlformats.org/officeDocument/2006/relationships/hyperlink" Target="https://inaturalist.ca/people/thomasbarbin" TargetMode="External"/><Relationship Id="rId14" Type="http://schemas.openxmlformats.org/officeDocument/2006/relationships/hyperlink" Target="https://inaturalist.ca/photos/8791116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eople/dan_macneal" TargetMode="External"/><Relationship Id="rId13" Type="http://schemas.openxmlformats.org/officeDocument/2006/relationships/hyperlink" Target="https://creativecommons.org/publicdomain/zero/1.0/" TargetMode="External"/><Relationship Id="rId18" Type="http://schemas.openxmlformats.org/officeDocument/2006/relationships/image" Target="../media/image18.jpg"/><Relationship Id="rId3" Type="http://schemas.openxmlformats.org/officeDocument/2006/relationships/slide" Target="slide26.xml"/><Relationship Id="rId7" Type="http://schemas.openxmlformats.org/officeDocument/2006/relationships/hyperlink" Target="https://inaturalist.ca/photos/63140111" TargetMode="External"/><Relationship Id="rId12" Type="http://schemas.openxmlformats.org/officeDocument/2006/relationships/hyperlink" Target="https://inaturalist.ca/people/johnsankey" TargetMode="External"/><Relationship Id="rId17" Type="http://schemas.openxmlformats.org/officeDocument/2006/relationships/hyperlink" Target="https://creativecommons.org/licenses/by-nc/4.0/" TargetMode="External"/><Relationship Id="rId2" Type="http://schemas.openxmlformats.org/officeDocument/2006/relationships/notesSlide" Target="../notesSlides/notesSlide21.xml"/><Relationship Id="rId16" Type="http://schemas.openxmlformats.org/officeDocument/2006/relationships/hyperlink" Target="https://inaturalist.ca/people/gordonjohnston2" TargetMode="External"/><Relationship Id="rId20" Type="http://schemas.openxmlformats.org/officeDocument/2006/relationships/hyperlink" Target="https://inaturalist.ca/people/kkrockytop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11" Type="http://schemas.openxmlformats.org/officeDocument/2006/relationships/hyperlink" Target="https://inaturalist.ca/photos/70580476" TargetMode="External"/><Relationship Id="rId5" Type="http://schemas.openxmlformats.org/officeDocument/2006/relationships/slide" Target="slide25.xml"/><Relationship Id="rId15" Type="http://schemas.openxmlformats.org/officeDocument/2006/relationships/hyperlink" Target="https://inaturalist.ca/photos/30995371" TargetMode="External"/><Relationship Id="rId10" Type="http://schemas.openxmlformats.org/officeDocument/2006/relationships/image" Target="../media/image20.jpg"/><Relationship Id="rId19" Type="http://schemas.openxmlformats.org/officeDocument/2006/relationships/hyperlink" Target="https://inaturalist.ca/photos/74335207" TargetMode="External"/><Relationship Id="rId4" Type="http://schemas.openxmlformats.org/officeDocument/2006/relationships/slide" Target="slide18.xml"/><Relationship Id="rId9" Type="http://schemas.openxmlformats.org/officeDocument/2006/relationships/hyperlink" Target="https://creativecommons.org/licenses/by/4.0/" TargetMode="External"/><Relationship Id="rId14" Type="http://schemas.openxmlformats.org/officeDocument/2006/relationships/image" Target="../media/image7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1492724" TargetMode="External"/><Relationship Id="rId13" Type="http://schemas.openxmlformats.org/officeDocument/2006/relationships/hyperlink" Target="https://creativecommons.org/licenses/by-nc-nd/4.0/" TargetMode="External"/><Relationship Id="rId3" Type="http://schemas.openxmlformats.org/officeDocument/2006/relationships/image" Target="../media/image22.jpg"/><Relationship Id="rId7" Type="http://schemas.openxmlformats.org/officeDocument/2006/relationships/image" Target="../media/image77.jpg"/><Relationship Id="rId12" Type="http://schemas.openxmlformats.org/officeDocument/2006/relationships/hyperlink" Target="https://inaturalist.ca/people/tfandre" TargetMode="External"/><Relationship Id="rId2" Type="http://schemas.openxmlformats.org/officeDocument/2006/relationships/notesSlide" Target="../notesSlides/notesSlide22.xml"/><Relationship Id="rId16" Type="http://schemas.openxmlformats.org/officeDocument/2006/relationships/hyperlink" Target="https://inaturalist.ca/people/bobmcd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9675004" TargetMode="External"/><Relationship Id="rId5" Type="http://schemas.openxmlformats.org/officeDocument/2006/relationships/hyperlink" Target="https://inaturalist.ca/people/owenstrickland" TargetMode="External"/><Relationship Id="rId15" Type="http://schemas.openxmlformats.org/officeDocument/2006/relationships/hyperlink" Target="https://inaturalist.ca/photos/35692234" TargetMode="External"/><Relationship Id="rId10" Type="http://schemas.openxmlformats.org/officeDocument/2006/relationships/image" Target="../media/image78.jpg"/><Relationship Id="rId4" Type="http://schemas.openxmlformats.org/officeDocument/2006/relationships/hyperlink" Target="https://inaturalist.ca/photos/89179647" TargetMode="External"/><Relationship Id="rId9" Type="http://schemas.openxmlformats.org/officeDocument/2006/relationships/hyperlink" Target="https://inaturalist.ca/people/thomasbarbin" TargetMode="External"/><Relationship Id="rId14" Type="http://schemas.openxmlformats.org/officeDocument/2006/relationships/image" Target="../media/image7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55232320" TargetMode="External"/><Relationship Id="rId13" Type="http://schemas.openxmlformats.org/officeDocument/2006/relationships/image" Target="../media/image81.jpg"/><Relationship Id="rId18" Type="http://schemas.openxmlformats.org/officeDocument/2006/relationships/hyperlink" Target="https://inaturalist.ca/people/lpbateman" TargetMode="External"/><Relationship Id="rId3" Type="http://schemas.openxmlformats.org/officeDocument/2006/relationships/image" Target="../media/image17.jpg"/><Relationship Id="rId7" Type="http://schemas.openxmlformats.org/officeDocument/2006/relationships/image" Target="../media/image23.jpg"/><Relationship Id="rId12" Type="http://schemas.openxmlformats.org/officeDocument/2006/relationships/hyperlink" Target="https://creativecommons.org/licenses/by-nc/4.0/" TargetMode="External"/><Relationship Id="rId17" Type="http://schemas.openxmlformats.org/officeDocument/2006/relationships/hyperlink" Target="https://inaturalist.ca/photos/77636126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hyperlink" Target="https://inaturalist.ca/people/reinerjakubowski" TargetMode="External"/><Relationship Id="rId5" Type="http://schemas.openxmlformats.org/officeDocument/2006/relationships/hyperlink" Target="https://inaturalist.ca/people/krisskinou" TargetMode="External"/><Relationship Id="rId15" Type="http://schemas.openxmlformats.org/officeDocument/2006/relationships/hyperlink" Target="https://inaturalist.ca/people/bob15noble" TargetMode="External"/><Relationship Id="rId10" Type="http://schemas.openxmlformats.org/officeDocument/2006/relationships/hyperlink" Target="https://inaturalist.ca/photos/57885617" TargetMode="External"/><Relationship Id="rId4" Type="http://schemas.openxmlformats.org/officeDocument/2006/relationships/hyperlink" Target="https://inaturalist.ca/photos/45910416" TargetMode="External"/><Relationship Id="rId9" Type="http://schemas.openxmlformats.org/officeDocument/2006/relationships/image" Target="../media/image80.jpg"/><Relationship Id="rId14" Type="http://schemas.openxmlformats.org/officeDocument/2006/relationships/hyperlink" Target="https://inaturalist.ca/photos/57669766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0792265" TargetMode="External"/><Relationship Id="rId13" Type="http://schemas.openxmlformats.org/officeDocument/2006/relationships/hyperlink" Target="https://creativecommons.org/publicdomain/zero/1.0/" TargetMode="External"/><Relationship Id="rId3" Type="http://schemas.openxmlformats.org/officeDocument/2006/relationships/image" Target="../media/image83.jpg"/><Relationship Id="rId7" Type="http://schemas.openxmlformats.org/officeDocument/2006/relationships/image" Target="../media/image84.jpg"/><Relationship Id="rId12" Type="http://schemas.openxmlformats.org/officeDocument/2006/relationships/hyperlink" Target="https://inaturalist.ca/people/glmory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4995899" TargetMode="External"/><Relationship Id="rId5" Type="http://schemas.openxmlformats.org/officeDocument/2006/relationships/hyperlink" Target="https://inaturalist.ca/people/jonathan_mack" TargetMode="External"/><Relationship Id="rId10" Type="http://schemas.openxmlformats.org/officeDocument/2006/relationships/image" Target="../media/image24.jpg"/><Relationship Id="rId4" Type="http://schemas.openxmlformats.org/officeDocument/2006/relationships/hyperlink" Target="https://inaturalist.ca/photos/38100188" TargetMode="External"/><Relationship Id="rId9" Type="http://schemas.openxmlformats.org/officeDocument/2006/relationships/hyperlink" Target="https://inaturalist.ca/people/kens18" TargetMode="External"/><Relationship Id="rId1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13" Type="http://schemas.openxmlformats.org/officeDocument/2006/relationships/hyperlink" Target="https://inaturalist.ca/photos/70024850" TargetMode="External"/><Relationship Id="rId3" Type="http://schemas.openxmlformats.org/officeDocument/2006/relationships/slide" Target="slide22.xml"/><Relationship Id="rId7" Type="http://schemas.openxmlformats.org/officeDocument/2006/relationships/hyperlink" Target="https://inaturalist.ca/people/mrmacro" TargetMode="External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inaturalist.ca/people/bobmcd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hotos/67556539" TargetMode="External"/><Relationship Id="rId11" Type="http://schemas.openxmlformats.org/officeDocument/2006/relationships/hyperlink" Target="https://inaturalist.ca/people/owenstrickland" TargetMode="External"/><Relationship Id="rId5" Type="http://schemas.openxmlformats.org/officeDocument/2006/relationships/image" Target="../media/image85.jpg"/><Relationship Id="rId15" Type="http://schemas.openxmlformats.org/officeDocument/2006/relationships/hyperlink" Target="https://inaturalist.ca/photos/35692246" TargetMode="External"/><Relationship Id="rId10" Type="http://schemas.openxmlformats.org/officeDocument/2006/relationships/hyperlink" Target="https://inaturalist.ca/photos/66077097" TargetMode="External"/><Relationship Id="rId4" Type="http://schemas.openxmlformats.org/officeDocument/2006/relationships/slide" Target="slide18.xml"/><Relationship Id="rId9" Type="http://schemas.openxmlformats.org/officeDocument/2006/relationships/image" Target="../media/image86.jpg"/><Relationship Id="rId14" Type="http://schemas.openxmlformats.org/officeDocument/2006/relationships/image" Target="../media/image88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10789906" TargetMode="External"/><Relationship Id="rId13" Type="http://schemas.openxmlformats.org/officeDocument/2006/relationships/hyperlink" Target="https://inaturalist.ca/people/berkshirenaturalist" TargetMode="External"/><Relationship Id="rId3" Type="http://schemas.openxmlformats.org/officeDocument/2006/relationships/image" Target="../media/image89.jpg"/><Relationship Id="rId7" Type="http://schemas.openxmlformats.org/officeDocument/2006/relationships/image" Target="../media/image90.jpg"/><Relationship Id="rId12" Type="http://schemas.openxmlformats.org/officeDocument/2006/relationships/hyperlink" Target="https://inaturalist.ca/photos/3024865" TargetMode="External"/><Relationship Id="rId17" Type="http://schemas.openxmlformats.org/officeDocument/2006/relationships/hyperlink" Target="https://inaturalist.ca/people/e-aus-kanada" TargetMode="External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inaturalist.ca/photos/6332871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26.jpg"/><Relationship Id="rId5" Type="http://schemas.openxmlformats.org/officeDocument/2006/relationships/hyperlink" Target="https://inaturalist.ca/people/joseph_l" TargetMode="External"/><Relationship Id="rId15" Type="http://schemas.openxmlformats.org/officeDocument/2006/relationships/image" Target="../media/image91.jpg"/><Relationship Id="rId10" Type="http://schemas.openxmlformats.org/officeDocument/2006/relationships/hyperlink" Target="https://creativecommons.org/publicdomain/zero/1.0/" TargetMode="External"/><Relationship Id="rId4" Type="http://schemas.openxmlformats.org/officeDocument/2006/relationships/hyperlink" Target="https://inaturalist.ca/photos/50356822" TargetMode="External"/><Relationship Id="rId9" Type="http://schemas.openxmlformats.org/officeDocument/2006/relationships/hyperlink" Target="https://inaturalist.ca/people/loarie" TargetMode="External"/><Relationship Id="rId14" Type="http://schemas.openxmlformats.org/officeDocument/2006/relationships/hyperlink" Target="https://creativecommons.org/licenses/by-nc-nd/4.0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/3.0/deed.no" TargetMode="External"/><Relationship Id="rId5" Type="http://schemas.openxmlformats.org/officeDocument/2006/relationships/hyperlink" Target="https://artsdatabanken.no/Pages/133475" TargetMode="External"/><Relationship Id="rId4" Type="http://schemas.openxmlformats.org/officeDocument/2006/relationships/hyperlink" Target="https://artsdatabanken.no/Pages/F797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50356533" TargetMode="External"/><Relationship Id="rId13" Type="http://schemas.openxmlformats.org/officeDocument/2006/relationships/hyperlink" Target="https://inaturalist.ca/photos/83190875" TargetMode="External"/><Relationship Id="rId18" Type="http://schemas.openxmlformats.org/officeDocument/2006/relationships/image" Target="../media/image8.jpg"/><Relationship Id="rId26" Type="http://schemas.openxmlformats.org/officeDocument/2006/relationships/hyperlink" Target="https://inaturalist.ca/photos/49953352" TargetMode="External"/><Relationship Id="rId3" Type="http://schemas.openxmlformats.org/officeDocument/2006/relationships/image" Target="../media/image3.jpg"/><Relationship Id="rId21" Type="http://schemas.openxmlformats.org/officeDocument/2006/relationships/hyperlink" Target="https://creativecommons.org/publicdomain/zero/1.0/" TargetMode="External"/><Relationship Id="rId7" Type="http://schemas.openxmlformats.org/officeDocument/2006/relationships/image" Target="../media/image4.jpg"/><Relationship Id="rId12" Type="http://schemas.openxmlformats.org/officeDocument/2006/relationships/image" Target="../media/image6.jpg"/><Relationship Id="rId17" Type="http://schemas.openxmlformats.org/officeDocument/2006/relationships/hyperlink" Target="https://inaturalist.ca/people/rileywalsh" TargetMode="External"/><Relationship Id="rId25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inaturalist.ca/photos/84450286" TargetMode="External"/><Relationship Id="rId20" Type="http://schemas.openxmlformats.org/officeDocument/2006/relationships/hyperlink" Target="https://inaturalist.ca/people/krisskinou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hyperlink" Target="https://inaturalist.ca/photos/5487159" TargetMode="External"/><Relationship Id="rId24" Type="http://schemas.openxmlformats.org/officeDocument/2006/relationships/hyperlink" Target="https://inaturalist.ca/people/glmory" TargetMode="External"/><Relationship Id="rId5" Type="http://schemas.openxmlformats.org/officeDocument/2006/relationships/hyperlink" Target="https://inaturalist.ca/people/silversea_starsong" TargetMode="External"/><Relationship Id="rId15" Type="http://schemas.openxmlformats.org/officeDocument/2006/relationships/image" Target="../media/image7.jpg"/><Relationship Id="rId23" Type="http://schemas.openxmlformats.org/officeDocument/2006/relationships/hyperlink" Target="https://inaturalist.ca/photos/13813069" TargetMode="External"/><Relationship Id="rId10" Type="http://schemas.openxmlformats.org/officeDocument/2006/relationships/image" Target="../media/image5.jpg"/><Relationship Id="rId19" Type="http://schemas.openxmlformats.org/officeDocument/2006/relationships/hyperlink" Target="https://inaturalist.ca/photos/66363830" TargetMode="External"/><Relationship Id="rId4" Type="http://schemas.openxmlformats.org/officeDocument/2006/relationships/hyperlink" Target="https://inaturalist.ca/photos/5266606" TargetMode="External"/><Relationship Id="rId9" Type="http://schemas.openxmlformats.org/officeDocument/2006/relationships/hyperlink" Target="https://inaturalist.ca/people/judygva" TargetMode="External"/><Relationship Id="rId14" Type="http://schemas.openxmlformats.org/officeDocument/2006/relationships/hyperlink" Target="https://inaturalist.ca/people/mothmaniac" TargetMode="External"/><Relationship Id="rId22" Type="http://schemas.openxmlformats.org/officeDocument/2006/relationships/image" Target="../media/image9.jpg"/><Relationship Id="rId27" Type="http://schemas.openxmlformats.org/officeDocument/2006/relationships/hyperlink" Target="https://inaturalist.ca/people/pbulman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13" Type="http://schemas.openxmlformats.org/officeDocument/2006/relationships/hyperlink" Target="https://inaturalist.ca/people/kellyhofer" TargetMode="External"/><Relationship Id="rId3" Type="http://schemas.openxmlformats.org/officeDocument/2006/relationships/image" Target="../media/image94.png"/><Relationship Id="rId7" Type="http://schemas.openxmlformats.org/officeDocument/2006/relationships/hyperlink" Target="https://creativecommons.org/licenses/by-nc/4.0/" TargetMode="External"/><Relationship Id="rId12" Type="http://schemas.openxmlformats.org/officeDocument/2006/relationships/hyperlink" Target="https://inaturalist.ca/photos/83893233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eople/reinerjakubowski" TargetMode="External"/><Relationship Id="rId11" Type="http://schemas.openxmlformats.org/officeDocument/2006/relationships/image" Target="../media/image97.jpg"/><Relationship Id="rId5" Type="http://schemas.openxmlformats.org/officeDocument/2006/relationships/hyperlink" Target="https://inaturalist.ca/photos/52232342" TargetMode="External"/><Relationship Id="rId15" Type="http://schemas.openxmlformats.org/officeDocument/2006/relationships/image" Target="../media/image99.png"/><Relationship Id="rId10" Type="http://schemas.openxmlformats.org/officeDocument/2006/relationships/hyperlink" Target="https://inaturalist.ca/people/rehb" TargetMode="External"/><Relationship Id="rId4" Type="http://schemas.openxmlformats.org/officeDocument/2006/relationships/image" Target="../media/image95.jpg"/><Relationship Id="rId9" Type="http://schemas.openxmlformats.org/officeDocument/2006/relationships/hyperlink" Target="https://inaturalist.ca/photos/7137488" TargetMode="External"/><Relationship Id="rId1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auna.bc.ca/" TargetMode="External"/><Relationship Id="rId7" Type="http://schemas.openxmlformats.org/officeDocument/2006/relationships/hyperlink" Target="https://bugguide.net/node/view/63" TargetMode="External"/><Relationship Id="rId2" Type="http://schemas.openxmlformats.org/officeDocument/2006/relationships/hyperlink" Target="https://www.amnh.org/learn/biodiversity_counts/ident_help/Text_Keys/heteroptera.ht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B978-0-12-374144-8.00015-1" TargetMode="External"/><Relationship Id="rId5" Type="http://schemas.openxmlformats.org/officeDocument/2006/relationships/hyperlink" Target="https://naturalhistory.museumwales.ac.uk/vectors/Families.php" TargetMode="External"/><Relationship Id="rId4" Type="http://schemas.openxmlformats.org/officeDocument/2006/relationships/hyperlink" Target="https://ibis.geog.ubc.ca/biodiversity/efauna/FamiliesofHemipteraofBritishColumbia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752/cjai.2018.34" TargetMode="External"/><Relationship Id="rId7" Type="http://schemas.openxmlformats.org/officeDocument/2006/relationships/hyperlink" Target="https://genent.cals.ncsu.edu/insect-identification/order-hemiptera-suborder-homoptera/" TargetMode="External"/><Relationship Id="rId2" Type="http://schemas.openxmlformats.org/officeDocument/2006/relationships/hyperlink" Target="https://doi.org/10.1007/0-306-48380-7_377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genent.cals.ncsu.edu/insect-identification/order-hemiptera-suborder-heteroptera/" TargetMode="External"/><Relationship Id="rId5" Type="http://schemas.openxmlformats.org/officeDocument/2006/relationships/hyperlink" Target="https://nature.mdc.mo.gov/discover-nature/field-guide/spittlebugs-and-froghoppers" TargetMode="External"/><Relationship Id="rId4" Type="http://schemas.openxmlformats.org/officeDocument/2006/relationships/hyperlink" Target="http://idtools.org/id/scales/key.php?famili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udel.edu/planthoppers/north-america/family-identification/" TargetMode="External"/><Relationship Id="rId2" Type="http://schemas.openxmlformats.org/officeDocument/2006/relationships/hyperlink" Target="https://doi.org/10.3752/cjai.2013.24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sfu.ca/biology/courses/bisc317/week8.html" TargetMode="External"/><Relationship Id="rId4" Type="http://schemas.openxmlformats.org/officeDocument/2006/relationships/hyperlink" Target="https://www.delta-intkey.com/britin/hem/www/nabidae.htm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6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12" Type="http://schemas.openxmlformats.org/officeDocument/2006/relationships/slide" Target="slide2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slide" Target="slide17.xml"/><Relationship Id="rId15" Type="http://schemas.openxmlformats.org/officeDocument/2006/relationships/slide" Target="slide27.xml"/><Relationship Id="rId10" Type="http://schemas.openxmlformats.org/officeDocument/2006/relationships/slide" Target="slide24.xml"/><Relationship Id="rId4" Type="http://schemas.openxmlformats.org/officeDocument/2006/relationships/slide" Target="slide21.xml"/><Relationship Id="rId9" Type="http://schemas.openxmlformats.org/officeDocument/2006/relationships/slide" Target="slide28.xml"/><Relationship Id="rId14" Type="http://schemas.openxmlformats.org/officeDocument/2006/relationships/slide" Target="slide2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inaturalist.ca/photos/6171466" TargetMode="External"/><Relationship Id="rId13" Type="http://schemas.openxmlformats.org/officeDocument/2006/relationships/hyperlink" Target="https://inaturalist.ca/people/berkshirenaturalist" TargetMode="External"/><Relationship Id="rId18" Type="http://schemas.openxmlformats.org/officeDocument/2006/relationships/hyperlink" Target="https://inaturalist.ca/photos/39724701" TargetMode="External"/><Relationship Id="rId3" Type="http://schemas.openxmlformats.org/officeDocument/2006/relationships/image" Target="../media/image11.jpg"/><Relationship Id="rId21" Type="http://schemas.openxmlformats.org/officeDocument/2006/relationships/hyperlink" Target="https://inaturalist.ca/photos/9060138" TargetMode="External"/><Relationship Id="rId7" Type="http://schemas.openxmlformats.org/officeDocument/2006/relationships/image" Target="../media/image12.jpg"/><Relationship Id="rId12" Type="http://schemas.openxmlformats.org/officeDocument/2006/relationships/hyperlink" Target="https://inaturalist.ca/photos/2987524" TargetMode="External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inaturalist.ca/photos/11211889" TargetMode="External"/><Relationship Id="rId20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image" Target="../media/image13.jpg"/><Relationship Id="rId5" Type="http://schemas.openxmlformats.org/officeDocument/2006/relationships/hyperlink" Target="https://inaturalist.ca/people/glmory" TargetMode="External"/><Relationship Id="rId15" Type="http://schemas.openxmlformats.org/officeDocument/2006/relationships/image" Target="../media/image14.jpg"/><Relationship Id="rId10" Type="http://schemas.openxmlformats.org/officeDocument/2006/relationships/hyperlink" Target="https://creativecommons.org/licenses/by-nc/4.0/" TargetMode="External"/><Relationship Id="rId19" Type="http://schemas.openxmlformats.org/officeDocument/2006/relationships/hyperlink" Target="https://inaturalist.ca/people/patrickbarks" TargetMode="External"/><Relationship Id="rId4" Type="http://schemas.openxmlformats.org/officeDocument/2006/relationships/hyperlink" Target="https://inaturalist.ca/photos/9402994" TargetMode="External"/><Relationship Id="rId9" Type="http://schemas.openxmlformats.org/officeDocument/2006/relationships/hyperlink" Target="https://inaturalist.ca/people/e-aus-kanada" TargetMode="External"/><Relationship Id="rId14" Type="http://schemas.openxmlformats.org/officeDocument/2006/relationships/hyperlink" Target="https://creativecommons.org/licenses/by-nc-nd/4.0/" TargetMode="External"/><Relationship Id="rId22" Type="http://schemas.openxmlformats.org/officeDocument/2006/relationships/hyperlink" Target="https://inaturalist.ca/people/ashley_bradford" TargetMode="Externa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hyperlink" Target="https://inaturalist.ca/people/thomasbarbin" TargetMode="External"/><Relationship Id="rId18" Type="http://schemas.openxmlformats.org/officeDocument/2006/relationships/hyperlink" Target="https://inaturalist.ca/photos/42858328" TargetMode="External"/><Relationship Id="rId26" Type="http://schemas.openxmlformats.org/officeDocument/2006/relationships/hyperlink" Target="https://inaturalist.ca/photos/4995899" TargetMode="External"/><Relationship Id="rId39" Type="http://schemas.openxmlformats.org/officeDocument/2006/relationships/hyperlink" Target="https://inaturalist.ca/photos/66077097" TargetMode="External"/><Relationship Id="rId21" Type="http://schemas.openxmlformats.org/officeDocument/2006/relationships/hyperlink" Target="https://inaturalist.ca/photos/89179647" TargetMode="External"/><Relationship Id="rId34" Type="http://schemas.openxmlformats.org/officeDocument/2006/relationships/hyperlink" Target="https://creativecommons.org/licenses/by-nc-nd/4.0/" TargetMode="External"/><Relationship Id="rId7" Type="http://schemas.openxmlformats.org/officeDocument/2006/relationships/image" Target="../media/image18.jpg"/><Relationship Id="rId12" Type="http://schemas.openxmlformats.org/officeDocument/2006/relationships/hyperlink" Target="https://inaturalist.ca/photos/8791115" TargetMode="External"/><Relationship Id="rId17" Type="http://schemas.openxmlformats.org/officeDocument/2006/relationships/image" Target="../media/image21.jpg"/><Relationship Id="rId25" Type="http://schemas.openxmlformats.org/officeDocument/2006/relationships/image" Target="../media/image24.jpg"/><Relationship Id="rId33" Type="http://schemas.openxmlformats.org/officeDocument/2006/relationships/hyperlink" Target="https://inaturalist.ca/people/berkshirenaturalist" TargetMode="External"/><Relationship Id="rId38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inaturalist.ca/people/johnsankey" TargetMode="External"/><Relationship Id="rId20" Type="http://schemas.openxmlformats.org/officeDocument/2006/relationships/image" Target="../media/image22.jpg"/><Relationship Id="rId29" Type="http://schemas.openxmlformats.org/officeDocument/2006/relationships/hyperlink" Target="https://inaturalist.ca/photos/50356822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publicdomain/zero/1.0/" TargetMode="External"/><Relationship Id="rId11" Type="http://schemas.openxmlformats.org/officeDocument/2006/relationships/image" Target="../media/image19.jpg"/><Relationship Id="rId24" Type="http://schemas.openxmlformats.org/officeDocument/2006/relationships/hyperlink" Target="https://inaturalist.ca/photos/55232320" TargetMode="External"/><Relationship Id="rId32" Type="http://schemas.openxmlformats.org/officeDocument/2006/relationships/hyperlink" Target="https://inaturalist.ca/photos/3024865" TargetMode="External"/><Relationship Id="rId37" Type="http://schemas.openxmlformats.org/officeDocument/2006/relationships/hyperlink" Target="https://inaturalist.ca/people/bobmcd" TargetMode="External"/><Relationship Id="rId5" Type="http://schemas.openxmlformats.org/officeDocument/2006/relationships/hyperlink" Target="https://inaturalist.ca/people/krisskinou" TargetMode="External"/><Relationship Id="rId15" Type="http://schemas.openxmlformats.org/officeDocument/2006/relationships/hyperlink" Target="https://inaturalist.ca/photos/70580476" TargetMode="External"/><Relationship Id="rId23" Type="http://schemas.openxmlformats.org/officeDocument/2006/relationships/image" Target="../media/image23.jpg"/><Relationship Id="rId28" Type="http://schemas.openxmlformats.org/officeDocument/2006/relationships/image" Target="../media/image25.jpg"/><Relationship Id="rId36" Type="http://schemas.openxmlformats.org/officeDocument/2006/relationships/hyperlink" Target="https://inaturalist.ca/photos/35692234" TargetMode="External"/><Relationship Id="rId10" Type="http://schemas.openxmlformats.org/officeDocument/2006/relationships/hyperlink" Target="https://creativecommons.org/licenses/by-nc/4.0/" TargetMode="External"/><Relationship Id="rId19" Type="http://schemas.openxmlformats.org/officeDocument/2006/relationships/hyperlink" Target="https://inaturalist.ca/people/zygy" TargetMode="External"/><Relationship Id="rId31" Type="http://schemas.openxmlformats.org/officeDocument/2006/relationships/image" Target="../media/image26.jpg"/><Relationship Id="rId4" Type="http://schemas.openxmlformats.org/officeDocument/2006/relationships/hyperlink" Target="https://inaturalist.ca/photos/45910416" TargetMode="External"/><Relationship Id="rId9" Type="http://schemas.openxmlformats.org/officeDocument/2006/relationships/hyperlink" Target="https://inaturalist.ca/people/kkrockytop" TargetMode="External"/><Relationship Id="rId14" Type="http://schemas.openxmlformats.org/officeDocument/2006/relationships/image" Target="../media/image20.jpg"/><Relationship Id="rId22" Type="http://schemas.openxmlformats.org/officeDocument/2006/relationships/hyperlink" Target="https://inaturalist.ca/people/owenstrickland" TargetMode="External"/><Relationship Id="rId27" Type="http://schemas.openxmlformats.org/officeDocument/2006/relationships/hyperlink" Target="https://inaturalist.ca/people/glmory" TargetMode="External"/><Relationship Id="rId30" Type="http://schemas.openxmlformats.org/officeDocument/2006/relationships/hyperlink" Target="https://inaturalist.ca/people/joseph_l" TargetMode="External"/><Relationship Id="rId35" Type="http://schemas.openxmlformats.org/officeDocument/2006/relationships/image" Target="../media/image27.jpg"/><Relationship Id="rId8" Type="http://schemas.openxmlformats.org/officeDocument/2006/relationships/hyperlink" Target="https://inaturalist.ca/photos/74335207" TargetMode="External"/><Relationship Id="rId3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4.0/" TargetMode="External"/><Relationship Id="rId13" Type="http://schemas.openxmlformats.org/officeDocument/2006/relationships/hyperlink" Target="https://inaturalist.ca/people/glmory" TargetMode="External"/><Relationship Id="rId18" Type="http://schemas.openxmlformats.org/officeDocument/2006/relationships/image" Target="../media/image24.jpg"/><Relationship Id="rId3" Type="http://schemas.openxmlformats.org/officeDocument/2006/relationships/slide" Target="slide15.xml"/><Relationship Id="rId21" Type="http://schemas.openxmlformats.org/officeDocument/2006/relationships/hyperlink" Target="https://inaturalist.ca/photos/13469307" TargetMode="External"/><Relationship Id="rId7" Type="http://schemas.openxmlformats.org/officeDocument/2006/relationships/hyperlink" Target="https://inaturalist.ca/people/silversea_starsong" TargetMode="External"/><Relationship Id="rId12" Type="http://schemas.openxmlformats.org/officeDocument/2006/relationships/hyperlink" Target="https://inaturalist.ca/photos/18866702" TargetMode="External"/><Relationship Id="rId17" Type="http://schemas.openxmlformats.org/officeDocument/2006/relationships/hyperlink" Target="https://inaturalist.ca/people/jasonheadley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inaturalist.ca/photos/68103004" TargetMode="External"/><Relationship Id="rId20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hotos/5487173" TargetMode="External"/><Relationship Id="rId11" Type="http://schemas.openxmlformats.org/officeDocument/2006/relationships/image" Target="../media/image31.jpg"/><Relationship Id="rId5" Type="http://schemas.openxmlformats.org/officeDocument/2006/relationships/image" Target="../media/image29.jpg"/><Relationship Id="rId15" Type="http://schemas.openxmlformats.org/officeDocument/2006/relationships/image" Target="../media/image32.jpg"/><Relationship Id="rId10" Type="http://schemas.openxmlformats.org/officeDocument/2006/relationships/hyperlink" Target="https://inaturalist.ca/photos/5487171" TargetMode="External"/><Relationship Id="rId19" Type="http://schemas.openxmlformats.org/officeDocument/2006/relationships/hyperlink" Target="https://inaturalist.ca/photos/4995899" TargetMode="External"/><Relationship Id="rId4" Type="http://schemas.openxmlformats.org/officeDocument/2006/relationships/slide" Target="slide13.xml"/><Relationship Id="rId9" Type="http://schemas.openxmlformats.org/officeDocument/2006/relationships/image" Target="../media/image30.jpg"/><Relationship Id="rId14" Type="http://schemas.openxmlformats.org/officeDocument/2006/relationships/hyperlink" Target="https://creativecommons.org/publicdomain/zero/1.0/" TargetMode="External"/><Relationship Id="rId22" Type="http://schemas.openxmlformats.org/officeDocument/2006/relationships/hyperlink" Target="https://inaturalist.ca/people/amoorehous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slide" Target="slide10.xml"/><Relationship Id="rId7" Type="http://schemas.openxmlformats.org/officeDocument/2006/relationships/hyperlink" Target="https://creativecommons.org/licenses/by-nc-nd/4.0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naturalist.ca/people/berkshirenaturalist" TargetMode="External"/><Relationship Id="rId11" Type="http://schemas.openxmlformats.org/officeDocument/2006/relationships/hyperlink" Target="https://creativecommons.org/licenses/by-nc/4.0/" TargetMode="External"/><Relationship Id="rId5" Type="http://schemas.openxmlformats.org/officeDocument/2006/relationships/hyperlink" Target="https://inaturalist.ca/photos/19623811" TargetMode="External"/><Relationship Id="rId10" Type="http://schemas.openxmlformats.org/officeDocument/2006/relationships/hyperlink" Target="https://inaturalist.ca/people/kellyhofer" TargetMode="External"/><Relationship Id="rId4" Type="http://schemas.openxmlformats.org/officeDocument/2006/relationships/image" Target="../media/image34.jpg"/><Relationship Id="rId9" Type="http://schemas.openxmlformats.org/officeDocument/2006/relationships/hyperlink" Target="https://inaturalist.ca/photos/83893233" TargetMode="Externa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hyperlink" Target="https://inaturalist.ca/people/photon-hog" TargetMode="External"/><Relationship Id="rId18" Type="http://schemas.openxmlformats.org/officeDocument/2006/relationships/hyperlink" Target="https://inaturalist.ca/photos/20871417" TargetMode="External"/><Relationship Id="rId26" Type="http://schemas.openxmlformats.org/officeDocument/2006/relationships/image" Target="../media/image43.jpg"/><Relationship Id="rId3" Type="http://schemas.openxmlformats.org/officeDocument/2006/relationships/image" Target="../media/image36.jpg"/><Relationship Id="rId21" Type="http://schemas.openxmlformats.org/officeDocument/2006/relationships/hyperlink" Target="https://inaturalist.ca/photos/50195881" TargetMode="External"/><Relationship Id="rId7" Type="http://schemas.openxmlformats.org/officeDocument/2006/relationships/image" Target="../media/image37.jpg"/><Relationship Id="rId12" Type="http://schemas.openxmlformats.org/officeDocument/2006/relationships/hyperlink" Target="https://inaturalist.ca/photos/495517" TargetMode="External"/><Relationship Id="rId17" Type="http://schemas.openxmlformats.org/officeDocument/2006/relationships/image" Target="../media/image40.jpg"/><Relationship Id="rId25" Type="http://schemas.openxmlformats.org/officeDocument/2006/relationships/hyperlink" Target="https://inaturalist.ca/people/leptim" TargetMode="External"/><Relationship Id="rId33" Type="http://schemas.openxmlformats.org/officeDocument/2006/relationships/hyperlink" Target="https://inaturalist.ca/people/bob15noble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inaturalist.ca/people/mileszhang" TargetMode="External"/><Relationship Id="rId20" Type="http://schemas.openxmlformats.org/officeDocument/2006/relationships/hyperlink" Target="https://inaturalist.ca/photos/50195883" TargetMode="External"/><Relationship Id="rId29" Type="http://schemas.openxmlformats.org/officeDocument/2006/relationships/hyperlink" Target="https://inaturalist.ca/photos/51089607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4.0/" TargetMode="External"/><Relationship Id="rId11" Type="http://schemas.openxmlformats.org/officeDocument/2006/relationships/image" Target="../media/image38.jpg"/><Relationship Id="rId24" Type="http://schemas.openxmlformats.org/officeDocument/2006/relationships/hyperlink" Target="https://inaturalist.ca/photos/24601755" TargetMode="External"/><Relationship Id="rId32" Type="http://schemas.openxmlformats.org/officeDocument/2006/relationships/hyperlink" Target="https://inaturalist.ca/photos/14436747" TargetMode="External"/><Relationship Id="rId5" Type="http://schemas.openxmlformats.org/officeDocument/2006/relationships/hyperlink" Target="https://inaturalist.ca/people/psyllidhipster" TargetMode="External"/><Relationship Id="rId15" Type="http://schemas.openxmlformats.org/officeDocument/2006/relationships/hyperlink" Target="https://inaturalist.ca/photos/47583172" TargetMode="External"/><Relationship Id="rId23" Type="http://schemas.openxmlformats.org/officeDocument/2006/relationships/image" Target="../media/image42.jpg"/><Relationship Id="rId28" Type="http://schemas.openxmlformats.org/officeDocument/2006/relationships/image" Target="../media/image44.jpg"/><Relationship Id="rId10" Type="http://schemas.openxmlformats.org/officeDocument/2006/relationships/hyperlink" Target="https://creativecommons.org/licenses/by/4.0/" TargetMode="External"/><Relationship Id="rId19" Type="http://schemas.openxmlformats.org/officeDocument/2006/relationships/image" Target="../media/image41.jpg"/><Relationship Id="rId31" Type="http://schemas.openxmlformats.org/officeDocument/2006/relationships/image" Target="../media/image45.jpg"/><Relationship Id="rId4" Type="http://schemas.openxmlformats.org/officeDocument/2006/relationships/hyperlink" Target="https://inaturalist.ca/photos/4687587" TargetMode="External"/><Relationship Id="rId9" Type="http://schemas.openxmlformats.org/officeDocument/2006/relationships/hyperlink" Target="https://inaturalist.ca/people/treegrow" TargetMode="External"/><Relationship Id="rId14" Type="http://schemas.openxmlformats.org/officeDocument/2006/relationships/image" Target="../media/image39.jpg"/><Relationship Id="rId22" Type="http://schemas.openxmlformats.org/officeDocument/2006/relationships/hyperlink" Target="https://inaturalist.ca/people/reinerjakubowski" TargetMode="External"/><Relationship Id="rId27" Type="http://schemas.openxmlformats.org/officeDocument/2006/relationships/hyperlink" Target="https://inaturalist.ca/photos/4849235" TargetMode="External"/><Relationship Id="rId30" Type="http://schemas.openxmlformats.org/officeDocument/2006/relationships/hyperlink" Target="https://inaturalist.ca/people/wt_heck" TargetMode="External"/><Relationship Id="rId8" Type="http://schemas.openxmlformats.org/officeDocument/2006/relationships/hyperlink" Target="https://inaturalist.ca/photos/266915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04184"/>
              </p:ext>
            </p:extLst>
          </p:nvPr>
        </p:nvGraphicFramePr>
        <p:xfrm>
          <a:off x="3293694" y="1923953"/>
          <a:ext cx="5597440" cy="4079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982594">
                  <a:extLst>
                    <a:ext uri="{9D8B030D-6E8A-4147-A177-3AD203B41FA5}">
                      <a16:colId xmlns:a16="http://schemas.microsoft.com/office/drawing/2014/main" val="3042692419"/>
                    </a:ext>
                  </a:extLst>
                </a:gridCol>
                <a:gridCol w="4614846">
                  <a:extLst>
                    <a:ext uri="{9D8B030D-6E8A-4147-A177-3AD203B41FA5}">
                      <a16:colId xmlns:a16="http://schemas.microsoft.com/office/drawing/2014/main" val="37079944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Page(s)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453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3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Homoptera families in Alberta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83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4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Homoptera families included in identification guide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859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5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4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Heteroptera families 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Alberta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515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6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5 – 6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Heteroptera families included in identification </a:t>
                      </a:r>
                      <a:r>
                        <a:rPr lang="en-CA" sz="16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812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7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7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Homoptera</a:t>
                      </a: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versus </a:t>
                      </a:r>
                      <a:r>
                        <a:rPr lang="en-CA" sz="1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Heteroptera</a:t>
                      </a:r>
                      <a:endParaRPr lang="en-CA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362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8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8 - 14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Homoptera families identification guide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421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9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15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Heteroptera: traits to narrow choices by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704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0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16 - 27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Heteroptera families identification guide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511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1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28 - 30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Glossary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250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1600" u="none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hlinkClick r:id="rId12" action="ppaction://hlinksldjump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31 - 32</a:t>
                      </a:r>
                      <a:endParaRPr lang="en-CA" sz="1600" u="none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References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80550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32179" y="6114140"/>
            <a:ext cx="10171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/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Carson, A., Summers, M. (2024). 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bold"/>
              </a:rPr>
              <a:t>Hemiptera of Alberta: Visual Guide to Common Terrestrial Families (Adults)</a:t>
            </a:r>
            <a:r>
              <a:rPr lang="en-CA" sz="2000" b="0" i="0" dirty="0">
                <a:solidFill>
                  <a:srgbClr val="2B2B2B"/>
                </a:solidFill>
                <a:effectLst/>
                <a:highlight>
                  <a:srgbClr val="FFFFFF"/>
                </a:highlight>
                <a:latin typeface="open_sansregular"/>
              </a:rPr>
              <a:t>. QUBES Educational Resources.</a:t>
            </a:r>
          </a:p>
        </p:txBody>
      </p:sp>
      <p:sp>
        <p:nvSpPr>
          <p:cNvPr id="7" name="Google Shape;89;p13"/>
          <p:cNvSpPr txBox="1"/>
          <p:nvPr/>
        </p:nvSpPr>
        <p:spPr>
          <a:xfrm>
            <a:off x="14305" y="470710"/>
            <a:ext cx="1216021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Hemiptera of Alberta:</a:t>
            </a:r>
          </a:p>
          <a:p>
            <a:pPr algn="ctr">
              <a:buSzPts val="3600"/>
            </a:pPr>
            <a:r>
              <a:rPr lang="en-CA" sz="3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Visual Guide to Common Terrestrial Families (Adults)</a:t>
            </a:r>
            <a:endParaRPr sz="3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Google Shape;99;p31">
            <a:extLst>
              <a:ext uri="{FF2B5EF4-FFF2-40B4-BE49-F238E27FC236}">
                <a16:creationId xmlns:a16="http://schemas.microsoft.com/office/drawing/2014/main" id="{690BD240-11F7-4116-AA99-389C44772ABA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1488C4-7D96-429A-A6A0-77D452F35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9" y="6155276"/>
            <a:ext cx="1846800" cy="64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reen text on a black background&#10;&#10;Description automatically generated">
            <a:extLst>
              <a:ext uri="{FF2B5EF4-FFF2-40B4-BE49-F238E27FC236}">
                <a16:creationId xmlns:a16="http://schemas.microsoft.com/office/drawing/2014/main" id="{2985B5EF-15C2-0BD1-7159-8A20A81CD86D}"/>
              </a:ext>
            </a:extLst>
          </p:cNvPr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9121600" y="82870"/>
            <a:ext cx="2793041" cy="8822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78;p15">
            <a:extLst>
              <a:ext uri="{FF2B5EF4-FFF2-40B4-BE49-F238E27FC236}">
                <a16:creationId xmlns:a16="http://schemas.microsoft.com/office/drawing/2014/main" id="{F983C96E-75CA-43CF-9965-C0C927D2191A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3" name="Google Shape;393;p6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Cicadomorpha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4" name="Google Shape;394;p6"/>
          <p:cNvSpPr txBox="1"/>
          <p:nvPr/>
        </p:nvSpPr>
        <p:spPr>
          <a:xfrm>
            <a:off x="6646073" y="697507"/>
            <a:ext cx="4712300" cy="172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Other families</a:t>
            </a:r>
          </a:p>
          <a:p>
            <a:pPr>
              <a:buSzPts val="1600"/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&lt; 1.5 cm long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 or no ocelli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foreleg femora not enlarged</a:t>
            </a:r>
            <a:endParaRPr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4150">
              <a:buClr>
                <a:schemeClr val="dk1"/>
              </a:buClr>
              <a:buSzPts val="1600"/>
            </a:pP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proceed to next page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5" name="Google Shape;395;p6"/>
          <p:cNvSpPr txBox="1"/>
          <p:nvPr/>
        </p:nvSpPr>
        <p:spPr>
          <a:xfrm>
            <a:off x="812801" y="697758"/>
            <a:ext cx="4845050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(cicadas)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2-6 cm long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 ocelli arranged in triangle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foreleg femora enlarged</a:t>
            </a:r>
            <a:endParaRPr sz="1600" b="1" dirty="0">
              <a:solidFill>
                <a:srgbClr val="FF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5" name="Google Shape;405;p6"/>
          <p:cNvSpPr/>
          <p:nvPr/>
        </p:nvSpPr>
        <p:spPr>
          <a:xfrm>
            <a:off x="767925" y="657225"/>
            <a:ext cx="4965108" cy="609330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6" name="Google Shape;406;p6"/>
          <p:cNvSpPr/>
          <p:nvPr/>
        </p:nvSpPr>
        <p:spPr>
          <a:xfrm>
            <a:off x="6617497" y="657226"/>
            <a:ext cx="4806153" cy="606255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7128" y="2109335"/>
            <a:ext cx="2140646" cy="2645536"/>
            <a:chOff x="252436" y="2034989"/>
            <a:chExt cx="2140646" cy="2645536"/>
          </a:xfrm>
        </p:grpSpPr>
        <p:grpSp>
          <p:nvGrpSpPr>
            <p:cNvPr id="400" name="Google Shape;400;p6"/>
            <p:cNvGrpSpPr/>
            <p:nvPr/>
          </p:nvGrpSpPr>
          <p:grpSpPr>
            <a:xfrm>
              <a:off x="252436" y="2034989"/>
              <a:ext cx="2140646" cy="2337759"/>
              <a:chOff x="2476922" y="4339084"/>
              <a:chExt cx="2140646" cy="2337759"/>
            </a:xfrm>
          </p:grpSpPr>
          <p:pic>
            <p:nvPicPr>
              <p:cNvPr id="401" name="Google Shape;401;p6"/>
              <p:cNvPicPr preferRelativeResize="0"/>
              <p:nvPr/>
            </p:nvPicPr>
            <p:blipFill rotWithShape="1">
              <a:blip r:embed="rId3">
                <a:alphaModFix/>
              </a:blip>
              <a:srcRect l="15988" t="5786" r="30635" b="19623"/>
              <a:stretch/>
            </p:blipFill>
            <p:spPr>
              <a:xfrm>
                <a:off x="2476922" y="4339084"/>
                <a:ext cx="2140646" cy="23377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2" name="Google Shape;402;p6"/>
              <p:cNvSpPr/>
              <p:nvPr/>
            </p:nvSpPr>
            <p:spPr>
              <a:xfrm rot="10227302">
                <a:off x="3659547" y="5017524"/>
                <a:ext cx="492643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 rot="10227302">
                <a:off x="3541816" y="5209539"/>
                <a:ext cx="492643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 rot="10227302">
                <a:off x="3738467" y="5337467"/>
                <a:ext cx="492643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263524" y="4372748"/>
              <a:ext cx="2125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19863070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Jason Headley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8215" y="4831513"/>
            <a:ext cx="2140649" cy="1885814"/>
            <a:chOff x="252434" y="4721443"/>
            <a:chExt cx="2140649" cy="1885814"/>
          </a:xfrm>
        </p:grpSpPr>
        <p:grpSp>
          <p:nvGrpSpPr>
            <p:cNvPr id="407" name="Google Shape;407;p6"/>
            <p:cNvGrpSpPr/>
            <p:nvPr/>
          </p:nvGrpSpPr>
          <p:grpSpPr>
            <a:xfrm rot="-5400000">
              <a:off x="540217" y="4433665"/>
              <a:ext cx="1565087" cy="2140644"/>
              <a:chOff x="2854940" y="1476628"/>
              <a:chExt cx="1565087" cy="2140644"/>
            </a:xfrm>
          </p:grpSpPr>
          <p:pic>
            <p:nvPicPr>
              <p:cNvPr id="408" name="Google Shape;408;p6"/>
              <p:cNvPicPr preferRelativeResize="0"/>
              <p:nvPr/>
            </p:nvPicPr>
            <p:blipFill rotWithShape="1">
              <a:blip r:embed="rId7">
                <a:alphaModFix/>
              </a:blip>
              <a:srcRect l="3482" t="35058" r="58587" b="9473"/>
              <a:stretch/>
            </p:blipFill>
            <p:spPr>
              <a:xfrm rot="5400000">
                <a:off x="2567161" y="1764406"/>
                <a:ext cx="2140644" cy="156508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09" name="Google Shape;409;p6"/>
              <p:cNvSpPr/>
              <p:nvPr/>
            </p:nvSpPr>
            <p:spPr>
              <a:xfrm rot="-3435765">
                <a:off x="2925782" y="2671649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252434" y="6299480"/>
              <a:ext cx="212584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56026559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Christian Grenier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CA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23404" y="2440065"/>
            <a:ext cx="2120265" cy="3412387"/>
            <a:chOff x="2495184" y="2446676"/>
            <a:chExt cx="2120265" cy="3412387"/>
          </a:xfrm>
        </p:grpSpPr>
        <p:sp>
          <p:nvSpPr>
            <p:cNvPr id="415" name="Google Shape;415;p6"/>
            <p:cNvSpPr/>
            <p:nvPr/>
          </p:nvSpPr>
          <p:spPr>
            <a:xfrm>
              <a:off x="2495184" y="5582104"/>
              <a:ext cx="144278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Okanagana sp.</a:t>
              </a:r>
              <a:endParaRPr sz="11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495184" y="2446676"/>
              <a:ext cx="2120265" cy="3174471"/>
              <a:chOff x="2495184" y="2446676"/>
              <a:chExt cx="2120265" cy="3174471"/>
            </a:xfrm>
          </p:grpSpPr>
          <p:pic>
            <p:nvPicPr>
              <p:cNvPr id="414" name="Google Shape;414;p6"/>
              <p:cNvPicPr preferRelativeResize="0"/>
              <p:nvPr/>
            </p:nvPicPr>
            <p:blipFill rotWithShape="1">
              <a:blip r:embed="rId11">
                <a:alphaModFix/>
              </a:blip>
              <a:srcRect l="16173" t="36666" r="33702" b="25137"/>
              <a:stretch/>
            </p:blipFill>
            <p:spPr>
              <a:xfrm>
                <a:off x="2499308" y="2446676"/>
                <a:ext cx="2116141" cy="28666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495184" y="5313370"/>
                <a:ext cx="212026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Photo 83190875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Doug Macaulay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9500128" y="2440065"/>
            <a:ext cx="1548997" cy="2499992"/>
            <a:chOff x="7326023" y="2272275"/>
            <a:chExt cx="1548997" cy="2499992"/>
          </a:xfrm>
        </p:grpSpPr>
        <p:grpSp>
          <p:nvGrpSpPr>
            <p:cNvPr id="396" name="Google Shape;396;p6"/>
            <p:cNvGrpSpPr/>
            <p:nvPr/>
          </p:nvGrpSpPr>
          <p:grpSpPr>
            <a:xfrm>
              <a:off x="7326023" y="2272275"/>
              <a:ext cx="1548996" cy="2084494"/>
              <a:chOff x="7194072" y="4517945"/>
              <a:chExt cx="1548996" cy="2084494"/>
            </a:xfrm>
          </p:grpSpPr>
          <p:pic>
            <p:nvPicPr>
              <p:cNvPr id="397" name="Google Shape;397;p6"/>
              <p:cNvPicPr preferRelativeResize="0"/>
              <p:nvPr/>
            </p:nvPicPr>
            <p:blipFill rotWithShape="1">
              <a:blip r:embed="rId14">
                <a:alphaModFix/>
              </a:blip>
              <a:srcRect l="14963" t="30875" r="66327" b="35555"/>
              <a:stretch/>
            </p:blipFill>
            <p:spPr>
              <a:xfrm>
                <a:off x="7194072" y="4517945"/>
                <a:ext cx="1548996" cy="208449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8" name="Google Shape;398;p6"/>
              <p:cNvSpPr/>
              <p:nvPr/>
            </p:nvSpPr>
            <p:spPr>
              <a:xfrm rot="9555018">
                <a:off x="7850419" y="4933008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9" name="Google Shape;399;p6"/>
              <p:cNvSpPr/>
              <p:nvPr/>
            </p:nvSpPr>
            <p:spPr>
              <a:xfrm rot="9602615">
                <a:off x="7849982" y="5664058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326024" y="4356769"/>
              <a:ext cx="154899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5"/>
                </a:rPr>
                <a:t>Photo 8827633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7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08761" y="4225629"/>
            <a:ext cx="2088928" cy="2445895"/>
            <a:chOff x="5095085" y="4183605"/>
            <a:chExt cx="2088928" cy="2445895"/>
          </a:xfrm>
        </p:grpSpPr>
        <p:grpSp>
          <p:nvGrpSpPr>
            <p:cNvPr id="410" name="Google Shape;410;p6"/>
            <p:cNvGrpSpPr/>
            <p:nvPr/>
          </p:nvGrpSpPr>
          <p:grpSpPr>
            <a:xfrm>
              <a:off x="5095085" y="4183605"/>
              <a:ext cx="2088928" cy="2138118"/>
              <a:chOff x="5344677" y="2147513"/>
              <a:chExt cx="2088928" cy="2138118"/>
            </a:xfrm>
          </p:grpSpPr>
          <p:pic>
            <p:nvPicPr>
              <p:cNvPr id="411" name="Google Shape;411;p6"/>
              <p:cNvPicPr preferRelativeResize="0"/>
              <p:nvPr/>
            </p:nvPicPr>
            <p:blipFill rotWithShape="1">
              <a:blip r:embed="rId18">
                <a:alphaModFix/>
              </a:blip>
              <a:srcRect l="36633" t="37247" r="38549" b="28882"/>
              <a:stretch/>
            </p:blipFill>
            <p:spPr>
              <a:xfrm>
                <a:off x="5344677" y="2147513"/>
                <a:ext cx="2088928" cy="21381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12" name="Google Shape;412;p6"/>
              <p:cNvSpPr/>
              <p:nvPr/>
            </p:nvSpPr>
            <p:spPr>
              <a:xfrm rot="585366">
                <a:off x="5485049" y="3150670"/>
                <a:ext cx="527639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5095085" y="6321723"/>
              <a:ext cx="208892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9"/>
                </a:rPr>
                <a:t>Photo 72237095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0"/>
                </a:rPr>
                <a:t>Tyson Ehlers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Google Shape;99;p31">
            <a:extLst>
              <a:ext uri="{FF2B5EF4-FFF2-40B4-BE49-F238E27FC236}">
                <a16:creationId xmlns:a16="http://schemas.microsoft.com/office/drawing/2014/main" id="{13809B6F-ACCF-495D-9684-242662D30487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178;p15">
            <a:extLst>
              <a:ext uri="{FF2B5EF4-FFF2-40B4-BE49-F238E27FC236}">
                <a16:creationId xmlns:a16="http://schemas.microsoft.com/office/drawing/2014/main" id="{49B8058C-D22C-461F-8AB4-1FEBF0D4CAD6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0" name="Google Shape;420;p7"/>
          <p:cNvSpPr/>
          <p:nvPr/>
        </p:nvSpPr>
        <p:spPr>
          <a:xfrm>
            <a:off x="4533900" y="1165482"/>
            <a:ext cx="3952874" cy="5568286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1" name="Google Shape;421;p7"/>
          <p:cNvSpPr txBox="1"/>
          <p:nvPr/>
        </p:nvSpPr>
        <p:spPr>
          <a:xfrm>
            <a:off x="8824111" y="692836"/>
            <a:ext cx="2501114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Cercopoidea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(“spittlebugs”)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hind tibiae have only a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few stout setae</a:t>
            </a:r>
          </a:p>
          <a:p>
            <a:pPr>
              <a:buClr>
                <a:schemeClr val="dk1"/>
              </a:buClr>
              <a:buSzPts val="1600"/>
            </a:pPr>
            <a:endParaRPr sz="10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proceed to next page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3" name="Google Shape;423;p7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Other Cicadomorpha families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4" name="Google Shape;424;p7"/>
          <p:cNvSpPr/>
          <p:nvPr/>
        </p:nvSpPr>
        <p:spPr>
          <a:xfrm>
            <a:off x="928978" y="1203582"/>
            <a:ext cx="344068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Membracidae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(treehoppers)</a:t>
            </a:r>
          </a:p>
          <a:p>
            <a:pPr>
              <a:buSzPts val="1600"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pronotum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over abdomen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may cover head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hind tibiae have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≤ 3 rows of enlarged setae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5" name="Google Shape;425;p7"/>
          <p:cNvSpPr/>
          <p:nvPr/>
        </p:nvSpPr>
        <p:spPr>
          <a:xfrm>
            <a:off x="892890" y="1165482"/>
            <a:ext cx="3476772" cy="556828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6" name="Google Shape;426;p7"/>
          <p:cNvSpPr/>
          <p:nvPr/>
        </p:nvSpPr>
        <p:spPr>
          <a:xfrm>
            <a:off x="8793888" y="666996"/>
            <a:ext cx="2612287" cy="4002613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28" name="Google Shape;428;p7"/>
          <p:cNvSpPr/>
          <p:nvPr/>
        </p:nvSpPr>
        <p:spPr>
          <a:xfrm>
            <a:off x="4562475" y="1203582"/>
            <a:ext cx="391555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Cicadellidae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(leafhoppers)</a:t>
            </a:r>
          </a:p>
          <a:p>
            <a:pPr lvl="0">
              <a:buSzPts val="1600"/>
            </a:pPr>
            <a:endParaRPr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pronotum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does not extend over abdomen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hind tibiae have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 rows of enlarged setae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959" y="704783"/>
            <a:ext cx="7702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b="1" dirty="0">
                <a:latin typeface="Calibri" panose="020F0502020204030204" pitchFamily="34" charset="0"/>
                <a:cs typeface="Calibri" panose="020F0502020204030204" pitchFamily="34" charset="0"/>
              </a:rPr>
              <a:t>Membracoidea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: hind tibiae have </a:t>
            </a:r>
            <a:r>
              <a:rPr lang="en-CA" sz="1600" b="1" u="sng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rows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enlarged setae</a:t>
            </a:r>
          </a:p>
        </p:txBody>
      </p:sp>
      <p:sp>
        <p:nvSpPr>
          <p:cNvPr id="33" name="Google Shape;425;p7"/>
          <p:cNvSpPr/>
          <p:nvPr/>
        </p:nvSpPr>
        <p:spPr>
          <a:xfrm>
            <a:off x="772488" y="662422"/>
            <a:ext cx="7857162" cy="616576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43162" y="2612209"/>
            <a:ext cx="2507851" cy="1924989"/>
            <a:chOff x="6185348" y="1756272"/>
            <a:chExt cx="2507851" cy="1924989"/>
          </a:xfrm>
        </p:grpSpPr>
        <p:grpSp>
          <p:nvGrpSpPr>
            <p:cNvPr id="429" name="Google Shape;429;p7"/>
            <p:cNvGrpSpPr/>
            <p:nvPr/>
          </p:nvGrpSpPr>
          <p:grpSpPr>
            <a:xfrm>
              <a:off x="6185348" y="1756272"/>
              <a:ext cx="2507851" cy="1617212"/>
              <a:chOff x="6065390" y="1530030"/>
              <a:chExt cx="2507851" cy="1617212"/>
            </a:xfrm>
          </p:grpSpPr>
          <p:pic>
            <p:nvPicPr>
              <p:cNvPr id="430" name="Google Shape;430;p7"/>
              <p:cNvPicPr preferRelativeResize="0"/>
              <p:nvPr/>
            </p:nvPicPr>
            <p:blipFill rotWithShape="1">
              <a:blip r:embed="rId3">
                <a:alphaModFix/>
              </a:blip>
              <a:srcRect l="32192" t="30417" r="32019" b="24999"/>
              <a:stretch/>
            </p:blipFill>
            <p:spPr>
              <a:xfrm rot="16200000">
                <a:off x="6510710" y="1084710"/>
                <a:ext cx="1617212" cy="250785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1" name="Google Shape;431;p7"/>
              <p:cNvSpPr/>
              <p:nvPr/>
            </p:nvSpPr>
            <p:spPr>
              <a:xfrm rot="19558374">
                <a:off x="7216346" y="2806676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6185348" y="3373484"/>
              <a:ext cx="25078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48612618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Josh Vandermeulen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781839" y="2527537"/>
            <a:ext cx="1563458" cy="2159869"/>
            <a:chOff x="734620" y="1811503"/>
            <a:chExt cx="1563458" cy="2159869"/>
          </a:xfrm>
        </p:grpSpPr>
        <p:sp>
          <p:nvSpPr>
            <p:cNvPr id="439" name="Google Shape;439;p7"/>
            <p:cNvSpPr/>
            <p:nvPr/>
          </p:nvSpPr>
          <p:spPr>
            <a:xfrm>
              <a:off x="751259" y="3694413"/>
              <a:ext cx="154681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Campylenchia latipes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34620" y="1811503"/>
              <a:ext cx="1485808" cy="1949901"/>
              <a:chOff x="734620" y="1811503"/>
              <a:chExt cx="1485808" cy="1949901"/>
            </a:xfrm>
          </p:grpSpPr>
          <p:grpSp>
            <p:nvGrpSpPr>
              <p:cNvPr id="436" name="Google Shape;436;p7"/>
              <p:cNvGrpSpPr/>
              <p:nvPr/>
            </p:nvGrpSpPr>
            <p:grpSpPr>
              <a:xfrm>
                <a:off x="734620" y="1811503"/>
                <a:ext cx="1485808" cy="1536872"/>
                <a:chOff x="564051" y="4967877"/>
                <a:chExt cx="1485808" cy="1536872"/>
              </a:xfrm>
            </p:grpSpPr>
            <p:pic>
              <p:nvPicPr>
                <p:cNvPr id="437" name="Google Shape;437;p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48625" t="37500" r="22872" b="22667"/>
                <a:stretch/>
              </p:blipFill>
              <p:spPr>
                <a:xfrm>
                  <a:off x="583721" y="4967877"/>
                  <a:ext cx="1466138" cy="153687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38" name="Google Shape;438;p7"/>
                <p:cNvSpPr/>
                <p:nvPr/>
              </p:nvSpPr>
              <p:spPr>
                <a:xfrm rot="13574570">
                  <a:off x="1238907" y="4779528"/>
                  <a:ext cx="95056" cy="1444767"/>
                </a:xfrm>
                <a:prstGeom prst="righ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751259" y="3345906"/>
                <a:ext cx="1469169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“Photo 66363830”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999966" y="4682083"/>
            <a:ext cx="1972427" cy="2049533"/>
            <a:chOff x="2832799" y="1802910"/>
            <a:chExt cx="1972427" cy="2049533"/>
          </a:xfrm>
        </p:grpSpPr>
        <p:sp>
          <p:nvSpPr>
            <p:cNvPr id="444" name="Google Shape;444;p7"/>
            <p:cNvSpPr/>
            <p:nvPr/>
          </p:nvSpPr>
          <p:spPr>
            <a:xfrm>
              <a:off x="2832799" y="3575484"/>
              <a:ext cx="197242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Ceresa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32800" y="1802910"/>
              <a:ext cx="1972426" cy="1818597"/>
              <a:chOff x="2832800" y="1802910"/>
              <a:chExt cx="1972426" cy="181859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832800" y="1802910"/>
                <a:ext cx="1972426" cy="1545406"/>
                <a:chOff x="2832799" y="1928172"/>
                <a:chExt cx="1972426" cy="1545406"/>
              </a:xfrm>
            </p:grpSpPr>
            <p:grpSp>
              <p:nvGrpSpPr>
                <p:cNvPr id="441" name="Google Shape;441;p7"/>
                <p:cNvGrpSpPr/>
                <p:nvPr/>
              </p:nvGrpSpPr>
              <p:grpSpPr>
                <a:xfrm>
                  <a:off x="2832799" y="1928172"/>
                  <a:ext cx="1972426" cy="1545406"/>
                  <a:chOff x="2282337" y="5061688"/>
                  <a:chExt cx="1972426" cy="1545406"/>
                </a:xfrm>
              </p:grpSpPr>
              <p:pic>
                <p:nvPicPr>
                  <p:cNvPr id="442" name="Google Shape;442;p7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l="44476" t="46889" r="18571" b="14508"/>
                  <a:stretch/>
                </p:blipFill>
                <p:spPr>
                  <a:xfrm>
                    <a:off x="2282337" y="5061688"/>
                    <a:ext cx="1972426" cy="154540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43" name="Google Shape;443;p7"/>
                  <p:cNvSpPr/>
                  <p:nvPr/>
                </p:nvSpPr>
                <p:spPr>
                  <a:xfrm rot="17438300">
                    <a:off x="3091638" y="4731055"/>
                    <a:ext cx="281490" cy="1268491"/>
                  </a:xfrm>
                  <a:prstGeom prst="rightBracket">
                    <a:avLst>
                      <a:gd name="adj" fmla="val 0"/>
                    </a:avLst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>
                      <a:buSzPts val="1800"/>
                    </a:pPr>
                    <a:endParaRPr sz="1800" dirty="0">
                      <a:solidFill>
                        <a:schemeClr val="dk1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sp>
              <p:nvSpPr>
                <p:cNvPr id="36" name="Google Shape;431;p7"/>
                <p:cNvSpPr/>
                <p:nvPr/>
              </p:nvSpPr>
              <p:spPr>
                <a:xfrm rot="18509187">
                  <a:off x="3224550" y="3111887"/>
                  <a:ext cx="50747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>
                <a:off x="2832800" y="3313730"/>
                <a:ext cx="197242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49993780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803408" y="2542840"/>
            <a:ext cx="3413857" cy="1914468"/>
            <a:chOff x="400094" y="4864609"/>
            <a:chExt cx="3413857" cy="1914468"/>
          </a:xfrm>
        </p:grpSpPr>
        <p:sp>
          <p:nvSpPr>
            <p:cNvPr id="449" name="Google Shape;449;p7"/>
            <p:cNvSpPr/>
            <p:nvPr/>
          </p:nvSpPr>
          <p:spPr>
            <a:xfrm>
              <a:off x="400095" y="6502118"/>
              <a:ext cx="340716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Athysanus argentarius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400094" y="4864609"/>
              <a:ext cx="3413857" cy="1705078"/>
              <a:chOff x="400094" y="4864609"/>
              <a:chExt cx="3413857" cy="170507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400096" y="4864609"/>
                <a:ext cx="3413855" cy="1402723"/>
                <a:chOff x="317640" y="4971618"/>
                <a:chExt cx="3413855" cy="1402723"/>
              </a:xfrm>
            </p:grpSpPr>
            <p:grpSp>
              <p:nvGrpSpPr>
                <p:cNvPr id="446" name="Google Shape;446;p7"/>
                <p:cNvGrpSpPr/>
                <p:nvPr/>
              </p:nvGrpSpPr>
              <p:grpSpPr>
                <a:xfrm>
                  <a:off x="317640" y="4971618"/>
                  <a:ext cx="3413855" cy="1402723"/>
                  <a:chOff x="5115933" y="5146571"/>
                  <a:chExt cx="3413855" cy="1402723"/>
                </a:xfrm>
              </p:grpSpPr>
              <p:pic>
                <p:nvPicPr>
                  <p:cNvPr id="447" name="Google Shape;447;p7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l="43208" t="19322" r="37679" b="24566"/>
                  <a:stretch/>
                </p:blipFill>
                <p:spPr>
                  <a:xfrm rot="5400000">
                    <a:off x="6121499" y="4141005"/>
                    <a:ext cx="1402723" cy="341385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448" name="Google Shape;448;p7"/>
                  <p:cNvSpPr/>
                  <p:nvPr/>
                </p:nvSpPr>
                <p:spPr>
                  <a:xfrm rot="16200000">
                    <a:off x="7769950" y="5084859"/>
                    <a:ext cx="137530" cy="329928"/>
                  </a:xfrm>
                  <a:prstGeom prst="rightBracket">
                    <a:avLst>
                      <a:gd name="adj" fmla="val 0"/>
                    </a:avLst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>
                      <a:buSzPts val="1800"/>
                    </a:pPr>
                    <a:endParaRPr sz="1800" dirty="0">
                      <a:solidFill>
                        <a:schemeClr val="dk1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sp>
              <p:nvSpPr>
                <p:cNvPr id="34" name="Google Shape;431;p7"/>
                <p:cNvSpPr/>
                <p:nvPr/>
              </p:nvSpPr>
              <p:spPr>
                <a:xfrm rot="18509187">
                  <a:off x="1860322" y="6012895"/>
                  <a:ext cx="50747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400094" y="6261910"/>
                <a:ext cx="340716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Photo 5487159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4"/>
                  </a:rPr>
                  <a:t>James Bailey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530598" y="4477601"/>
            <a:ext cx="2025530" cy="2256166"/>
            <a:chOff x="3881183" y="4548982"/>
            <a:chExt cx="2025530" cy="2256166"/>
          </a:xfrm>
        </p:grpSpPr>
        <p:sp>
          <p:nvSpPr>
            <p:cNvPr id="32" name="Google Shape;439;p7"/>
            <p:cNvSpPr/>
            <p:nvPr/>
          </p:nvSpPr>
          <p:spPr>
            <a:xfrm>
              <a:off x="3881183" y="6528189"/>
              <a:ext cx="202553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Cuerna alpina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81183" y="4548982"/>
              <a:ext cx="2025530" cy="2026484"/>
              <a:chOff x="3881183" y="4548982"/>
              <a:chExt cx="2025530" cy="202648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022" t="31014" r="34348" b="27101"/>
              <a:stretch/>
            </p:blipFill>
            <p:spPr>
              <a:xfrm>
                <a:off x="3881183" y="4548982"/>
                <a:ext cx="2025530" cy="1737026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81183" y="6267689"/>
                <a:ext cx="20255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Photo 68103004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8"/>
                  </a:rPr>
                  <a:t>Jason Headley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9" name="Google Shape;99;p31">
            <a:extLst>
              <a:ext uri="{FF2B5EF4-FFF2-40B4-BE49-F238E27FC236}">
                <a16:creationId xmlns:a16="http://schemas.microsoft.com/office/drawing/2014/main" id="{A7260645-AF4C-411C-AC6A-3D0742A35C1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178;p15">
            <a:extLst>
              <a:ext uri="{FF2B5EF4-FFF2-40B4-BE49-F238E27FC236}">
                <a16:creationId xmlns:a16="http://schemas.microsoft.com/office/drawing/2014/main" id="{36063E78-38FE-4B28-BA95-13164FACFAF3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54" name="Google Shape;454;p8"/>
          <p:cNvSpPr txBox="1"/>
          <p:nvPr/>
        </p:nvSpPr>
        <p:spPr>
          <a:xfrm>
            <a:off x="798400" y="683814"/>
            <a:ext cx="2878899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Clastopteridae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(“spittlebugs”)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length &gt; width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≤ 7 mm long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55" name="Google Shape;455;p8"/>
          <p:cNvSpPr txBox="1"/>
          <p:nvPr/>
        </p:nvSpPr>
        <p:spPr>
          <a:xfrm>
            <a:off x="0" y="38101"/>
            <a:ext cx="12172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Cercopoidea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56" name="Google Shape;456;p8"/>
          <p:cNvSpPr/>
          <p:nvPr/>
        </p:nvSpPr>
        <p:spPr>
          <a:xfrm>
            <a:off x="769825" y="657224"/>
            <a:ext cx="2928539" cy="604484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3" name="Google Shape;476;p40"/>
          <p:cNvSpPr/>
          <p:nvPr/>
        </p:nvSpPr>
        <p:spPr>
          <a:xfrm>
            <a:off x="3933694" y="655856"/>
            <a:ext cx="4157671" cy="604484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480;p40"/>
          <p:cNvSpPr txBox="1"/>
          <p:nvPr/>
        </p:nvSpPr>
        <p:spPr>
          <a:xfrm>
            <a:off x="3965150" y="683516"/>
            <a:ext cx="410604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Aphrophoridae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(true spittlebugs)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length ≤ width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&lt; 1/2 eye width between eye and forewing</a:t>
            </a:r>
            <a:endParaRPr lang="en-CA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eyes depressed 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(wider than tall)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 7 mm long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Google Shape;481;p40"/>
          <p:cNvSpPr txBox="1"/>
          <p:nvPr/>
        </p:nvSpPr>
        <p:spPr>
          <a:xfrm>
            <a:off x="8332252" y="685800"/>
            <a:ext cx="3020073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Cercopidae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(froghoppers)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length ≤ width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 one eye width between eye and forewing</a:t>
            </a:r>
            <a:endParaRPr lang="en-CA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eyes spherical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 7 mm long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unlikely to find in Alberta</a:t>
            </a: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Google Shape;485;p40"/>
          <p:cNvSpPr/>
          <p:nvPr/>
        </p:nvSpPr>
        <p:spPr>
          <a:xfrm>
            <a:off x="8308957" y="657224"/>
            <a:ext cx="3110043" cy="604484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75619" y="4438426"/>
            <a:ext cx="2686535" cy="2264112"/>
            <a:chOff x="248763" y="4328817"/>
            <a:chExt cx="2686535" cy="2264112"/>
          </a:xfrm>
        </p:grpSpPr>
        <p:sp>
          <p:nvSpPr>
            <p:cNvPr id="21" name="Google Shape;458;p8"/>
            <p:cNvSpPr/>
            <p:nvPr/>
          </p:nvSpPr>
          <p:spPr>
            <a:xfrm>
              <a:off x="248763" y="6315970"/>
              <a:ext cx="267785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Clastoptera obtusa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57444" y="4328817"/>
              <a:ext cx="2677854" cy="2035715"/>
              <a:chOff x="257444" y="4328817"/>
              <a:chExt cx="2677854" cy="2035715"/>
            </a:xfrm>
          </p:grpSpPr>
          <p:grpSp>
            <p:nvGrpSpPr>
              <p:cNvPr id="469" name="Google Shape;469;p8"/>
              <p:cNvGrpSpPr/>
              <p:nvPr/>
            </p:nvGrpSpPr>
            <p:grpSpPr>
              <a:xfrm>
                <a:off x="257444" y="4328817"/>
                <a:ext cx="2677854" cy="1734171"/>
                <a:chOff x="3589569" y="2243124"/>
                <a:chExt cx="2677854" cy="1734171"/>
              </a:xfrm>
            </p:grpSpPr>
            <p:pic>
              <p:nvPicPr>
                <p:cNvPr id="470" name="Google Shape;470;p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15642" t="14497" r="10177" b="21453"/>
                <a:stretch/>
              </p:blipFill>
              <p:spPr>
                <a:xfrm>
                  <a:off x="3589569" y="2243124"/>
                  <a:ext cx="2677854" cy="17341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71" name="Google Shape;471;p8"/>
                <p:cNvSpPr/>
                <p:nvPr/>
              </p:nvSpPr>
              <p:spPr>
                <a:xfrm rot="16200000">
                  <a:off x="4728962" y="2016702"/>
                  <a:ext cx="168529" cy="721758"/>
                </a:xfrm>
                <a:prstGeom prst="righ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257444" y="6056755"/>
                <a:ext cx="266917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/>
                  <a:t>“</a:t>
                </a:r>
                <a:r>
                  <a:rPr lang="en-CA" sz="700" u="sng" dirty="0">
                    <a:hlinkClick r:id="rId4"/>
                  </a:rPr>
                  <a:t>Photo 5846977</a:t>
                </a:r>
                <a:r>
                  <a:rPr lang="en-CA" sz="700" dirty="0"/>
                  <a:t>” by </a:t>
                </a:r>
                <a:r>
                  <a:rPr lang="en-CA" sz="700" u="sng" dirty="0">
                    <a:hlinkClick r:id="rId5"/>
                  </a:rPr>
                  <a:t>Katja Schulz</a:t>
                </a:r>
                <a:r>
                  <a:rPr lang="en-CA" sz="700" dirty="0"/>
                  <a:t> is licensed under </a:t>
                </a:r>
                <a:r>
                  <a:rPr lang="en-CA" sz="700" u="sng" dirty="0">
                    <a:hlinkClick r:id="rId6"/>
                  </a:rPr>
                  <a:t>CC BY 4.0</a:t>
                </a:r>
                <a:r>
                  <a:rPr lang="en-CA" sz="700" dirty="0"/>
                  <a:t> / original cropped</a:t>
                </a:r>
                <a:endParaRPr lang="en-US" sz="700" dirty="0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880799" y="1998903"/>
            <a:ext cx="2675213" cy="2204954"/>
            <a:chOff x="252254" y="1798625"/>
            <a:chExt cx="2675213" cy="2204954"/>
          </a:xfrm>
        </p:grpSpPr>
        <p:sp>
          <p:nvSpPr>
            <p:cNvPr id="458" name="Google Shape;458;p8"/>
            <p:cNvSpPr/>
            <p:nvPr/>
          </p:nvSpPr>
          <p:spPr>
            <a:xfrm>
              <a:off x="252254" y="3726620"/>
              <a:ext cx="266219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Clastoptera obtusa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65275" y="1798625"/>
              <a:ext cx="2662192" cy="1977630"/>
              <a:chOff x="265275" y="1798625"/>
              <a:chExt cx="2662192" cy="1977630"/>
            </a:xfrm>
          </p:grpSpPr>
          <p:pic>
            <p:nvPicPr>
              <p:cNvPr id="457" name="Google Shape;457;p8"/>
              <p:cNvPicPr preferRelativeResize="0"/>
              <p:nvPr/>
            </p:nvPicPr>
            <p:blipFill rotWithShape="1">
              <a:blip r:embed="rId7">
                <a:alphaModFix/>
              </a:blip>
              <a:srcRect l="16667" t="25150" r="23229" b="18115"/>
              <a:stretch/>
            </p:blipFill>
            <p:spPr>
              <a:xfrm>
                <a:off x="265275" y="1798625"/>
                <a:ext cx="2662192" cy="167482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65275" y="3468478"/>
                <a:ext cx="264330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/>
                  <a:t>“</a:t>
                </a:r>
                <a:r>
                  <a:rPr lang="en-CA" sz="700" u="sng" dirty="0">
                    <a:hlinkClick r:id="rId8"/>
                  </a:rPr>
                  <a:t>Photo 84450286</a:t>
                </a:r>
                <a:r>
                  <a:rPr lang="en-CA" sz="700" dirty="0"/>
                  <a:t>” by </a:t>
                </a:r>
                <a:r>
                  <a:rPr lang="en-CA" sz="700" u="sng" dirty="0">
                    <a:hlinkClick r:id="rId9"/>
                  </a:rPr>
                  <a:t>Riley Walsh</a:t>
                </a:r>
                <a:r>
                  <a:rPr lang="en-CA" sz="700" dirty="0"/>
                  <a:t> is licensed under </a:t>
                </a:r>
                <a:r>
                  <a:rPr lang="en-CA" sz="700" u="sng" dirty="0">
                    <a:hlinkClick r:id="rId10"/>
                  </a:rPr>
                  <a:t>CC BY-NC 4.0</a:t>
                </a:r>
                <a:r>
                  <a:rPr lang="en-CA" sz="700" dirty="0"/>
                  <a:t> / original cropped</a:t>
                </a:r>
                <a:endParaRPr lang="en-US" sz="700" dirty="0"/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979219" y="4164981"/>
            <a:ext cx="2066619" cy="2535724"/>
            <a:chOff x="6615425" y="1179877"/>
            <a:chExt cx="2066619" cy="2535724"/>
          </a:xfrm>
        </p:grpSpPr>
        <p:sp>
          <p:nvSpPr>
            <p:cNvPr id="30" name="Google Shape;484;p40"/>
            <p:cNvSpPr/>
            <p:nvPr/>
          </p:nvSpPr>
          <p:spPr>
            <a:xfrm>
              <a:off x="6682256" y="3438642"/>
              <a:ext cx="199978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Philaenus spumarius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615425" y="1179877"/>
              <a:ext cx="2066619" cy="2314025"/>
              <a:chOff x="6589143" y="1118371"/>
              <a:chExt cx="2066619" cy="231402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6655974" y="1118371"/>
                <a:ext cx="1999787" cy="1893738"/>
                <a:chOff x="6704545" y="1551898"/>
                <a:chExt cx="1999787" cy="1893738"/>
              </a:xfrm>
            </p:grpSpPr>
            <p:pic>
              <p:nvPicPr>
                <p:cNvPr id="29" name="Google Shape;483;p40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33749" t="24406" r="40208" b="38871"/>
                <a:stretch/>
              </p:blipFill>
              <p:spPr>
                <a:xfrm rot="5400000">
                  <a:off x="6757570" y="1498873"/>
                  <a:ext cx="1893738" cy="199978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" name="Google Shape;431;p7"/>
                <p:cNvSpPr/>
                <p:nvPr/>
              </p:nvSpPr>
              <p:spPr>
                <a:xfrm rot="8472780">
                  <a:off x="7646985" y="1620046"/>
                  <a:ext cx="50747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5" name="Rectangle 14"/>
              <p:cNvSpPr/>
              <p:nvPr/>
            </p:nvSpPr>
            <p:spPr>
              <a:xfrm>
                <a:off x="6589143" y="3016898"/>
                <a:ext cx="2066619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/>
                  <a:t>“</a:t>
                </a:r>
                <a:r>
                  <a:rPr lang="en-CA" sz="700" u="sng" dirty="0">
                    <a:hlinkClick r:id="rId12"/>
                  </a:rPr>
                  <a:t>Photo 5266606</a:t>
                </a:r>
                <a:r>
                  <a:rPr lang="en-CA" sz="700" dirty="0"/>
                  <a:t>” by </a:t>
                </a:r>
                <a:r>
                  <a:rPr lang="en-CA" sz="700" u="sng" dirty="0">
                    <a:hlinkClick r:id="rId13"/>
                  </a:rPr>
                  <a:t>James Bailey</a:t>
                </a:r>
                <a:r>
                  <a:rPr lang="en-CA" sz="700" dirty="0"/>
                  <a:t> is licensed under </a:t>
                </a:r>
                <a:r>
                  <a:rPr lang="en-CA" sz="700" u="sng" dirty="0">
                    <a:hlinkClick r:id="rId10"/>
                  </a:rPr>
                  <a:t>CC BY-NC 4.0</a:t>
                </a:r>
                <a:r>
                  <a:rPr lang="en-CA" sz="700" dirty="0"/>
                  <a:t> / original cropped and rotated</a:t>
                </a:r>
                <a:endParaRPr lang="en-US" sz="700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4807651" y="2409226"/>
            <a:ext cx="2409754" cy="1597761"/>
            <a:chOff x="3771970" y="2269841"/>
            <a:chExt cx="2409754" cy="1597761"/>
          </a:xfrm>
        </p:grpSpPr>
        <p:grpSp>
          <p:nvGrpSpPr>
            <p:cNvPr id="6" name="Group 5"/>
            <p:cNvGrpSpPr/>
            <p:nvPr/>
          </p:nvGrpSpPr>
          <p:grpSpPr>
            <a:xfrm rot="16200000">
              <a:off x="4254439" y="2135479"/>
              <a:ext cx="1284635" cy="1553360"/>
              <a:chOff x="8918734" y="1627317"/>
              <a:chExt cx="1284635" cy="155336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28" t="17858" r="34102" b="41187"/>
              <a:stretch/>
            </p:blipFill>
            <p:spPr>
              <a:xfrm>
                <a:off x="8918734" y="1627317"/>
                <a:ext cx="1284635" cy="1553360"/>
              </a:xfrm>
              <a:prstGeom prst="rect">
                <a:avLst/>
              </a:prstGeom>
            </p:spPr>
          </p:pic>
          <p:sp>
            <p:nvSpPr>
              <p:cNvPr id="33" name="Google Shape;471;p8"/>
              <p:cNvSpPr/>
              <p:nvPr/>
            </p:nvSpPr>
            <p:spPr>
              <a:xfrm>
                <a:off x="9771245" y="2462135"/>
                <a:ext cx="176934" cy="347251"/>
              </a:xfrm>
              <a:prstGeom prst="righ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3771970" y="3559825"/>
              <a:ext cx="240975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/>
                <a:t>“</a:t>
              </a:r>
              <a:r>
                <a:rPr lang="en-CA" sz="700" u="sng" dirty="0">
                  <a:hlinkClick r:id="rId15"/>
                </a:rPr>
                <a:t>Photo 4685143</a:t>
              </a:r>
              <a:r>
                <a:rPr lang="en-CA" sz="700" dirty="0"/>
                <a:t>” by </a:t>
              </a:r>
              <a:r>
                <a:rPr lang="en-CA" sz="700" u="sng" dirty="0">
                  <a:hlinkClick r:id="rId16"/>
                </a:rPr>
                <a:t>Jason Michael Crockwell</a:t>
              </a:r>
              <a:r>
                <a:rPr lang="en-CA" sz="700" dirty="0"/>
                <a:t> is licensed under </a:t>
              </a:r>
              <a:r>
                <a:rPr lang="en-CA" sz="700" u="sng" dirty="0">
                  <a:hlinkClick r:id="rId17"/>
                </a:rPr>
                <a:t>CC BY-NC-ND 4.0</a:t>
              </a:r>
              <a:r>
                <a:rPr lang="en-CA" sz="700" dirty="0"/>
                <a:t> / original cropped and rotated</a:t>
              </a:r>
              <a:endParaRPr lang="en-US" sz="7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870C7-3257-4519-893C-B5BA6EA2E2D3}"/>
              </a:ext>
            </a:extLst>
          </p:cNvPr>
          <p:cNvGrpSpPr/>
          <p:nvPr/>
        </p:nvGrpSpPr>
        <p:grpSpPr>
          <a:xfrm>
            <a:off x="8858175" y="3740015"/>
            <a:ext cx="2107854" cy="2962058"/>
            <a:chOff x="10185447" y="3200764"/>
            <a:chExt cx="2107854" cy="2962058"/>
          </a:xfrm>
        </p:grpSpPr>
        <p:sp>
          <p:nvSpPr>
            <p:cNvPr id="40" name="Google Shape;491;p40"/>
            <p:cNvSpPr/>
            <p:nvPr/>
          </p:nvSpPr>
          <p:spPr>
            <a:xfrm>
              <a:off x="10552238" y="5885863"/>
              <a:ext cx="127043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Prosapia bicincta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0185447" y="3200764"/>
              <a:ext cx="2107854" cy="2725313"/>
              <a:chOff x="6707430" y="4060548"/>
              <a:chExt cx="2107854" cy="2725313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948317" y="4060548"/>
                <a:ext cx="1626080" cy="2417536"/>
                <a:chOff x="6700457" y="4102139"/>
                <a:chExt cx="1626080" cy="2417536"/>
              </a:xfrm>
            </p:grpSpPr>
            <p:pic>
              <p:nvPicPr>
                <p:cNvPr id="41" name="Google Shape;489;p40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l="8844" t="4550" r="3081" b="8178"/>
                <a:stretch/>
              </p:blipFill>
              <p:spPr>
                <a:xfrm>
                  <a:off x="6700457" y="4102139"/>
                  <a:ext cx="1626080" cy="24175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5" name="Google Shape;431;p7"/>
                <p:cNvSpPr/>
                <p:nvPr/>
              </p:nvSpPr>
              <p:spPr>
                <a:xfrm rot="2315870">
                  <a:off x="6982857" y="4391753"/>
                  <a:ext cx="50747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6707430" y="6478084"/>
                <a:ext cx="210785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/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hlinkClick r:id="rId1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50356533</a:t>
                </a:r>
                <a:r>
                  <a:rPr lang="en-CA" sz="700" dirty="0"/>
                  <a:t>” by </a:t>
                </a:r>
                <a:r>
                  <a:rPr lang="en-CA" sz="700" u="sng" dirty="0">
                    <a:hlinkClick r:id="rId20"/>
                  </a:rPr>
                  <a:t>Judy Gallagher</a:t>
                </a:r>
                <a:r>
                  <a:rPr lang="en-CA" sz="700" dirty="0"/>
                  <a:t> is licensed under </a:t>
                </a:r>
                <a:r>
                  <a:rPr lang="en-CA" sz="700" u="sng" dirty="0">
                    <a:hlinkClick r:id="rId10"/>
                  </a:rPr>
                  <a:t>CC BY-NC 4.0</a:t>
                </a:r>
                <a:r>
                  <a:rPr lang="en-CA" sz="700" dirty="0"/>
                  <a:t> / original cropped</a:t>
                </a:r>
                <a:endParaRPr lang="en-US" sz="700" dirty="0"/>
              </a:p>
            </p:txBody>
          </p:sp>
        </p:grpSp>
      </p:grpSp>
      <p:sp>
        <p:nvSpPr>
          <p:cNvPr id="46" name="Google Shape;99;p31">
            <a:extLst>
              <a:ext uri="{FF2B5EF4-FFF2-40B4-BE49-F238E27FC236}">
                <a16:creationId xmlns:a16="http://schemas.microsoft.com/office/drawing/2014/main" id="{47DB4924-AE4E-421F-B790-96B9DE62CAD7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78;p15">
            <a:extLst>
              <a:ext uri="{FF2B5EF4-FFF2-40B4-BE49-F238E27FC236}">
                <a16:creationId xmlns:a16="http://schemas.microsoft.com/office/drawing/2014/main" id="{08FC8F01-4336-45D0-86D1-95C539E1E711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96" name="Google Shape;496;p9"/>
          <p:cNvSpPr txBox="1"/>
          <p:nvPr/>
        </p:nvSpPr>
        <p:spPr>
          <a:xfrm>
            <a:off x="0" y="38101"/>
            <a:ext cx="12172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Sternorrhyncha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page 1: Coccoidea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97" name="Google Shape;497;p9"/>
          <p:cNvSpPr txBox="1"/>
          <p:nvPr/>
        </p:nvSpPr>
        <p:spPr>
          <a:xfrm>
            <a:off x="782039" y="675743"/>
            <a:ext cx="8585018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Coccoidea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(scale insects)</a:t>
            </a:r>
          </a:p>
          <a:p>
            <a:pPr>
              <a:buSzPts val="1600"/>
            </a:pP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 tarsal segment, 1 claw at end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males rarely seen but look aphid-like, have hindwings reduced to club-like balancing organs 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females, usually sessile, covered by protective waxy “</a:t>
            </a: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scale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”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most families look similar and need a microscope to distinguish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79118" y="2226549"/>
            <a:ext cx="3165072" cy="4509494"/>
            <a:chOff x="6834245" y="1615643"/>
            <a:chExt cx="3165072" cy="4509494"/>
          </a:xfrm>
        </p:grpSpPr>
        <p:sp>
          <p:nvSpPr>
            <p:cNvPr id="511" name="Google Shape;511;p9"/>
            <p:cNvSpPr txBox="1"/>
            <p:nvPr/>
          </p:nvSpPr>
          <p:spPr>
            <a:xfrm>
              <a:off x="6834245" y="1615643"/>
              <a:ext cx="3165072" cy="403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600" u="sng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15 families of </a:t>
              </a:r>
              <a:r>
                <a:rPr lang="en-CA" sz="1600" u="sng" dirty="0" err="1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Coccoidea</a:t>
              </a:r>
              <a:r>
                <a:rPr lang="en-CA" sz="1600" u="sng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in Alberta:</a:t>
              </a:r>
              <a:endParaRPr sz="1600" u="sng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Asterolecaniidae*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Coccidae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Cryptococcidae*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Dactylopiidae*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Diaspididae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Eriococcidae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Kermesidae*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Margarodidae*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Matsucoccidae*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Ortheziidae*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Pseudococcidae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Putoidae*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Rhizoecidae*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Steingeliidae*</a:t>
              </a:r>
            </a:p>
            <a:p>
              <a:pPr lvl="0">
                <a:buSzPts val="18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Xylococcidae*</a:t>
              </a:r>
            </a:p>
          </p:txBody>
        </p:sp>
        <p:sp>
          <p:nvSpPr>
            <p:cNvPr id="19" name="Google Shape;147;p32"/>
            <p:cNvSpPr txBox="1"/>
            <p:nvPr/>
          </p:nvSpPr>
          <p:spPr>
            <a:xfrm>
              <a:off x="6834245" y="5663513"/>
              <a:ext cx="3165072" cy="46162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800"/>
              </a:pPr>
              <a:r>
                <a:rPr lang="en-CA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Family names followed by </a:t>
              </a:r>
              <a:r>
                <a:rPr lang="en-CA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*</a:t>
              </a:r>
              <a:r>
                <a:rPr lang="en-CA" sz="1200" dirty="0">
                  <a:latin typeface="Calibri" panose="020F0502020204030204" pitchFamily="34" charset="0"/>
                  <a:cs typeface="Calibri" panose="020F0502020204030204" pitchFamily="34" charset="0"/>
                </a:rPr>
                <a:t> are unlikely to be observed and collected.</a:t>
              </a:r>
              <a:endParaRPr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630333" y="2277595"/>
            <a:ext cx="1854074" cy="2214887"/>
            <a:chOff x="670686" y="1949349"/>
            <a:chExt cx="1854074" cy="2214887"/>
          </a:xfrm>
        </p:grpSpPr>
        <p:sp>
          <p:nvSpPr>
            <p:cNvPr id="500" name="Google Shape;500;p9"/>
            <p:cNvSpPr txBox="1"/>
            <p:nvPr/>
          </p:nvSpPr>
          <p:spPr>
            <a:xfrm>
              <a:off x="670687" y="1949349"/>
              <a:ext cx="1853444" cy="3474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Coccidae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70686" y="2300502"/>
              <a:ext cx="1854074" cy="1863734"/>
              <a:chOff x="670686" y="2300502"/>
              <a:chExt cx="1854074" cy="1863734"/>
            </a:xfrm>
          </p:grpSpPr>
          <p:pic>
            <p:nvPicPr>
              <p:cNvPr id="499" name="Google Shape;499;p9"/>
              <p:cNvPicPr preferRelativeResize="0"/>
              <p:nvPr/>
            </p:nvPicPr>
            <p:blipFill rotWithShape="1">
              <a:blip r:embed="rId3">
                <a:alphaModFix/>
              </a:blip>
              <a:srcRect l="23961" t="37222" r="36719" b="20139"/>
              <a:stretch/>
            </p:blipFill>
            <p:spPr>
              <a:xfrm>
                <a:off x="670686" y="2300502"/>
                <a:ext cx="1854074" cy="15536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670686" y="3856459"/>
                <a:ext cx="185344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6575213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James Bailey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5050870" y="2277595"/>
            <a:ext cx="2233977" cy="2154561"/>
            <a:chOff x="3456979" y="1969419"/>
            <a:chExt cx="2233977" cy="2154561"/>
          </a:xfrm>
        </p:grpSpPr>
        <p:sp>
          <p:nvSpPr>
            <p:cNvPr id="503" name="Google Shape;503;p9"/>
            <p:cNvSpPr txBox="1"/>
            <p:nvPr/>
          </p:nvSpPr>
          <p:spPr>
            <a:xfrm>
              <a:off x="3456979" y="1969419"/>
              <a:ext cx="223397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Diaspididae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56979" y="2300502"/>
              <a:ext cx="2233977" cy="1823478"/>
              <a:chOff x="3456979" y="2300502"/>
              <a:chExt cx="2233977" cy="1823478"/>
            </a:xfrm>
          </p:grpSpPr>
          <p:pic>
            <p:nvPicPr>
              <p:cNvPr id="502" name="Google Shape;502;p9"/>
              <p:cNvPicPr preferRelativeResize="0"/>
              <p:nvPr/>
            </p:nvPicPr>
            <p:blipFill rotWithShape="1">
              <a:blip r:embed="rId7">
                <a:alphaModFix/>
              </a:blip>
              <a:srcRect l="40487" t="28160" r="30103" b="20702"/>
              <a:stretch/>
            </p:blipFill>
            <p:spPr>
              <a:xfrm>
                <a:off x="3460886" y="2300502"/>
                <a:ext cx="2230070" cy="15165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456979" y="3816203"/>
                <a:ext cx="223397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37790826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megachile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221471" y="4556998"/>
            <a:ext cx="2561503" cy="2174092"/>
            <a:chOff x="316973" y="4107159"/>
            <a:chExt cx="2561503" cy="2174092"/>
          </a:xfrm>
        </p:grpSpPr>
        <p:sp>
          <p:nvSpPr>
            <p:cNvPr id="506" name="Google Shape;506;p9"/>
            <p:cNvSpPr txBox="1"/>
            <p:nvPr/>
          </p:nvSpPr>
          <p:spPr>
            <a:xfrm>
              <a:off x="316973" y="4107159"/>
              <a:ext cx="256150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Eriococcidae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973" y="4456012"/>
              <a:ext cx="2561503" cy="1825239"/>
              <a:chOff x="316973" y="4456012"/>
              <a:chExt cx="2561503" cy="1825239"/>
            </a:xfrm>
          </p:grpSpPr>
          <p:pic>
            <p:nvPicPr>
              <p:cNvPr id="505" name="Google Shape;505;p9"/>
              <p:cNvPicPr preferRelativeResize="0"/>
              <p:nvPr/>
            </p:nvPicPr>
            <p:blipFill rotWithShape="1">
              <a:blip r:embed="rId11">
                <a:alphaModFix/>
              </a:blip>
              <a:srcRect t="22438" r="33205" b="24792"/>
              <a:stretch/>
            </p:blipFill>
            <p:spPr>
              <a:xfrm>
                <a:off x="316973" y="4456012"/>
                <a:ext cx="2561503" cy="15177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16973" y="5973474"/>
                <a:ext cx="254477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Photo 78640469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Nicholas Soucy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671439" y="4550620"/>
            <a:ext cx="3166316" cy="2180470"/>
            <a:chOff x="3087074" y="4107199"/>
            <a:chExt cx="3166316" cy="2180470"/>
          </a:xfrm>
        </p:grpSpPr>
        <p:sp>
          <p:nvSpPr>
            <p:cNvPr id="508" name="Google Shape;508;p9"/>
            <p:cNvSpPr/>
            <p:nvPr/>
          </p:nvSpPr>
          <p:spPr>
            <a:xfrm>
              <a:off x="3088318" y="4107199"/>
              <a:ext cx="31650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Pseudococcidae (mealybugs)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087074" y="4456877"/>
              <a:ext cx="3166316" cy="1830792"/>
              <a:chOff x="3087074" y="4456877"/>
              <a:chExt cx="3166316" cy="1830792"/>
            </a:xfrm>
          </p:grpSpPr>
          <p:pic>
            <p:nvPicPr>
              <p:cNvPr id="509" name="Google Shape;509;p9"/>
              <p:cNvPicPr preferRelativeResize="0"/>
              <p:nvPr/>
            </p:nvPicPr>
            <p:blipFill rotWithShape="1">
              <a:blip r:embed="rId14">
                <a:alphaModFix/>
              </a:blip>
              <a:srcRect t="9976" b="26097"/>
              <a:stretch/>
            </p:blipFill>
            <p:spPr>
              <a:xfrm>
                <a:off x="3088318" y="4456877"/>
                <a:ext cx="3165072" cy="15165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087074" y="5979892"/>
                <a:ext cx="315373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Photo 11477750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Google Shape;99;p31">
            <a:extLst>
              <a:ext uri="{FF2B5EF4-FFF2-40B4-BE49-F238E27FC236}">
                <a16:creationId xmlns:a16="http://schemas.microsoft.com/office/drawing/2014/main" id="{43A686DF-7B4B-498A-9D4C-D68E071771C6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Google Shape;425;p7">
            <a:extLst>
              <a:ext uri="{FF2B5EF4-FFF2-40B4-BE49-F238E27FC236}">
                <a16:creationId xmlns:a16="http://schemas.microsoft.com/office/drawing/2014/main" id="{BF336795-164F-4307-A2A1-8276189D102F}"/>
              </a:ext>
            </a:extLst>
          </p:cNvPr>
          <p:cNvSpPr/>
          <p:nvPr/>
        </p:nvSpPr>
        <p:spPr>
          <a:xfrm>
            <a:off x="772488" y="662422"/>
            <a:ext cx="10651162" cy="6079691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78;p15">
            <a:extLst>
              <a:ext uri="{FF2B5EF4-FFF2-40B4-BE49-F238E27FC236}">
                <a16:creationId xmlns:a16="http://schemas.microsoft.com/office/drawing/2014/main" id="{0E2CF49D-062B-4FAE-BE90-2047CC4FA468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17" name="Google Shape;517;p10"/>
          <p:cNvSpPr txBox="1"/>
          <p:nvPr/>
        </p:nvSpPr>
        <p:spPr>
          <a:xfrm>
            <a:off x="784145" y="680213"/>
            <a:ext cx="106110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 tarsal segments, 2 claws at end</a:t>
            </a: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most hard to ID due to small size, similarities between groups, and variations within groups</a:t>
            </a: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females motile and not covered by protective “scale”; males have two pairs of wings or none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some life stages or species lack wings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8" name="Google Shape;518;p10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Sternorrhyncha</a:t>
            </a: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page 2: other families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19" name="Google Shape;519;p10"/>
          <p:cNvSpPr txBox="1"/>
          <p:nvPr/>
        </p:nvSpPr>
        <p:spPr>
          <a:xfrm>
            <a:off x="823056" y="2036724"/>
            <a:ext cx="2848541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Aleyrodidae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(whiteflies)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wings opaque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wings and body covered with white waxy powder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cornicles absent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20" name="Google Shape;520;p10"/>
          <p:cNvSpPr/>
          <p:nvPr/>
        </p:nvSpPr>
        <p:spPr>
          <a:xfrm>
            <a:off x="793597" y="2012911"/>
            <a:ext cx="2682876" cy="3806864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522" name="Google Shape;522;p10"/>
          <p:cNvGrpSpPr/>
          <p:nvPr/>
        </p:nvGrpSpPr>
        <p:grpSpPr>
          <a:xfrm>
            <a:off x="7868522" y="4096841"/>
            <a:ext cx="3555129" cy="2673435"/>
            <a:chOff x="-121410" y="3903436"/>
            <a:chExt cx="3311870" cy="2673435"/>
          </a:xfrm>
        </p:grpSpPr>
        <p:sp>
          <p:nvSpPr>
            <p:cNvPr id="523" name="Google Shape;523;p10"/>
            <p:cNvSpPr txBox="1"/>
            <p:nvPr/>
          </p:nvSpPr>
          <p:spPr>
            <a:xfrm>
              <a:off x="-95844" y="3930886"/>
              <a:ext cx="3215316" cy="25852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800" b="1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Psylloidea</a:t>
              </a: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(jumping plant-lice)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wings membranous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cornicles absent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b="1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antennae 10-segmented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five families in Alberta: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Aphalaridae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Calophyidae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Liviidae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Psyllidae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Triozidae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-121410" y="3903436"/>
              <a:ext cx="3311870" cy="2673435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868522" y="2012911"/>
            <a:ext cx="3649208" cy="1943139"/>
            <a:chOff x="6044651" y="1698264"/>
            <a:chExt cx="3388445" cy="1931071"/>
          </a:xfrm>
        </p:grpSpPr>
        <p:sp>
          <p:nvSpPr>
            <p:cNvPr id="526" name="Google Shape;526;p10"/>
            <p:cNvSpPr/>
            <p:nvPr/>
          </p:nvSpPr>
          <p:spPr>
            <a:xfrm>
              <a:off x="6044651" y="1698264"/>
              <a:ext cx="3301088" cy="1931071"/>
            </a:xfrm>
            <a:prstGeom prst="rect">
              <a:avLst/>
            </a:prstGeom>
            <a:noFill/>
            <a:ln w="3810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25" name="Google Shape;525;p10"/>
            <p:cNvSpPr txBox="1"/>
            <p:nvPr/>
          </p:nvSpPr>
          <p:spPr>
            <a:xfrm>
              <a:off x="6070134" y="1726174"/>
              <a:ext cx="3362962" cy="183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800" b="1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Phylloxeroidea</a:t>
              </a: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(pine/spruce “aphids”)</a:t>
              </a:r>
              <a:endParaRPr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wings membranous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cornicles absent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b="1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antennae 3- to 5-segmented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buClr>
                  <a:schemeClr val="dk1"/>
                </a:buClr>
                <a:buSzPts val="1600"/>
                <a:buFont typeface="Calibri"/>
                <a:buChar char="-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two families in Alberta: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Adelgidae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lvl="1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Phylloxeridae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528" name="Google Shape;528;p10"/>
          <p:cNvSpPr txBox="1"/>
          <p:nvPr/>
        </p:nvSpPr>
        <p:spPr>
          <a:xfrm>
            <a:off x="3630306" y="2036724"/>
            <a:ext cx="3751416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Aphididae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(aphids)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wings membranous (if present)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cornicles present </a:t>
            </a:r>
            <a:endParaRPr lang="en-CA"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usually 6-segmented (rarely 4- or 5-segmented)</a:t>
            </a:r>
            <a:endParaRPr sz="16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32" name="Google Shape;532;p10"/>
          <p:cNvSpPr/>
          <p:nvPr/>
        </p:nvSpPr>
        <p:spPr>
          <a:xfrm>
            <a:off x="3596065" y="2012913"/>
            <a:ext cx="4124140" cy="3806862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1380" y="3802585"/>
            <a:ext cx="1794680" cy="1759851"/>
            <a:chOff x="3055336" y="1905860"/>
            <a:chExt cx="1794680" cy="1759851"/>
          </a:xfrm>
        </p:grpSpPr>
        <p:pic>
          <p:nvPicPr>
            <p:cNvPr id="521" name="Google Shape;521;p10"/>
            <p:cNvPicPr preferRelativeResize="0"/>
            <p:nvPr/>
          </p:nvPicPr>
          <p:blipFill rotWithShape="1">
            <a:blip r:embed="rId3">
              <a:alphaModFix/>
            </a:blip>
            <a:srcRect l="18553" t="20393" r="46449" b="41568"/>
            <a:stretch/>
          </p:blipFill>
          <p:spPr>
            <a:xfrm>
              <a:off x="3065064" y="1905860"/>
              <a:ext cx="1655429" cy="1453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3055336" y="3357934"/>
              <a:ext cx="179468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13813069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Jesse Rorabaugh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28065" y="3802584"/>
            <a:ext cx="1795704" cy="1970723"/>
            <a:chOff x="277951" y="4850808"/>
            <a:chExt cx="1795704" cy="1970723"/>
          </a:xfrm>
        </p:grpSpPr>
        <p:grpSp>
          <p:nvGrpSpPr>
            <p:cNvPr id="536" name="Google Shape;536;p10"/>
            <p:cNvGrpSpPr/>
            <p:nvPr/>
          </p:nvGrpSpPr>
          <p:grpSpPr>
            <a:xfrm>
              <a:off x="277953" y="4850808"/>
              <a:ext cx="1795702" cy="1553619"/>
              <a:chOff x="319049" y="4983950"/>
              <a:chExt cx="1795702" cy="1553619"/>
            </a:xfrm>
          </p:grpSpPr>
          <p:pic>
            <p:nvPicPr>
              <p:cNvPr id="537" name="Google Shape;537;p10"/>
              <p:cNvPicPr preferRelativeResize="0"/>
              <p:nvPr/>
            </p:nvPicPr>
            <p:blipFill rotWithShape="1">
              <a:blip r:embed="rId7">
                <a:alphaModFix/>
              </a:blip>
              <a:srcRect l="19999" t="5817" r="26064" b="11062"/>
              <a:stretch/>
            </p:blipFill>
            <p:spPr>
              <a:xfrm rot="5400000">
                <a:off x="440090" y="4862908"/>
                <a:ext cx="1553619" cy="17957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8" name="Google Shape;538;p10"/>
              <p:cNvSpPr/>
              <p:nvPr/>
            </p:nvSpPr>
            <p:spPr>
              <a:xfrm rot="6960059">
                <a:off x="1539528" y="5170049"/>
                <a:ext cx="46516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77951" y="6406033"/>
              <a:ext cx="1795704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16369066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Alex Bairstow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14811" y="3802584"/>
            <a:ext cx="1540118" cy="1955615"/>
            <a:chOff x="3859457" y="4850807"/>
            <a:chExt cx="1540118" cy="1955615"/>
          </a:xfrm>
        </p:grpSpPr>
        <p:grpSp>
          <p:nvGrpSpPr>
            <p:cNvPr id="529" name="Google Shape;529;p10"/>
            <p:cNvGrpSpPr/>
            <p:nvPr/>
          </p:nvGrpSpPr>
          <p:grpSpPr>
            <a:xfrm>
              <a:off x="3859457" y="4850807"/>
              <a:ext cx="1540118" cy="1540117"/>
              <a:chOff x="7207624" y="2027813"/>
              <a:chExt cx="1540118" cy="1540117"/>
            </a:xfrm>
          </p:grpSpPr>
          <p:pic>
            <p:nvPicPr>
              <p:cNvPr id="530" name="Google Shape;530;p10"/>
              <p:cNvPicPr preferRelativeResize="0"/>
              <p:nvPr/>
            </p:nvPicPr>
            <p:blipFill rotWithShape="1">
              <a:blip r:embed="rId11">
                <a:alphaModFix/>
              </a:blip>
              <a:srcRect l="65294" t="11917" r="13530" b="50436"/>
              <a:stretch/>
            </p:blipFill>
            <p:spPr>
              <a:xfrm>
                <a:off x="7207624" y="2027813"/>
                <a:ext cx="1540118" cy="154011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31" name="Google Shape;531;p10"/>
              <p:cNvSpPr/>
              <p:nvPr/>
            </p:nvSpPr>
            <p:spPr>
              <a:xfrm rot="7553194">
                <a:off x="8181179" y="2667598"/>
                <a:ext cx="46516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859457" y="6390924"/>
              <a:ext cx="154011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Photo 85506033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Anna Larney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5" name="Google Shape;99;p31">
            <a:extLst>
              <a:ext uri="{FF2B5EF4-FFF2-40B4-BE49-F238E27FC236}">
                <a16:creationId xmlns:a16="http://schemas.microsoft.com/office/drawing/2014/main" id="{690E61E5-A731-46EB-8FA6-374F418900D5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70;p44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narrow choices down using visible traits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350" y="1140431"/>
            <a:ext cx="55911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antennae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4-segmented?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16 – 18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21 – 23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25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5-segmented?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24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27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eyes and ocelli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eyes large, wrap around anterior corners of pronotum?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7" action="ppaction://hlinksldjump"/>
              </a:rPr>
              <a:t>23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ocelli present?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16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18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19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22 - 27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ocelli absent?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17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2" action="ppaction://hlinksldjump"/>
              </a:rPr>
              <a:t>20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21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scutellum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reduced or absent?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2" action="ppaction://hlinksldjump"/>
              </a:rPr>
              <a:t>20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extends less than half-way to end of abdomen?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16 – 19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21 – 23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25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3" action="ppaction://hlinksldjump"/>
              </a:rPr>
              <a:t>26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extends at least half-way but not to end of abdomen?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5" action="ppaction://hlinksldjump"/>
              </a:rPr>
              <a:t>24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extends almost or all way to end of abdomen?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6" action="ppaction://hlinksldjump"/>
              </a:rPr>
              <a:t>27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678;p44">
            <a:extLst>
              <a:ext uri="{FF2B5EF4-FFF2-40B4-BE49-F238E27FC236}">
                <a16:creationId xmlns:a16="http://schemas.microsoft.com/office/drawing/2014/main" id="{0A6C1F65-8E7B-4518-A359-07E39D6A38C9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Google Shape;99;p31">
            <a:extLst>
              <a:ext uri="{FF2B5EF4-FFF2-40B4-BE49-F238E27FC236}">
                <a16:creationId xmlns:a16="http://schemas.microsoft.com/office/drawing/2014/main" id="{9F9E26ED-D9B9-42A1-937F-4BF90E7E1885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40A35-9DD7-4296-8181-08695411FE85}"/>
              </a:ext>
            </a:extLst>
          </p:cNvPr>
          <p:cNvSpPr txBox="1"/>
          <p:nvPr/>
        </p:nvSpPr>
        <p:spPr>
          <a:xfrm>
            <a:off x="6066630" y="1140431"/>
            <a:ext cx="60677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forewings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membranous parts have only 2 closed cells?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17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membranous parts have numerous closed cells?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2" action="ppaction://hlinksldjump"/>
              </a:rPr>
              <a:t>20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membranous parts lack veins?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16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membranous parts have 4 or 5 longitudinal veins?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3" action="ppaction://hlinksldjump"/>
              </a:rPr>
              <a:t>26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membranous parts have &gt; 5 longitudinal veins?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18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22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4" action="ppaction://hlinksldjump"/>
              </a:rPr>
              <a:t>25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cuneus present?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2" action="ppaction://hlinksldjump"/>
              </a:rPr>
              <a:t>16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1" action="ppaction://hlinksldjump"/>
              </a:rPr>
              <a:t>17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scent gland openings conspicuous on metapleuron?  see pp.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8" action="ppaction://hlinksldjump"/>
              </a:rPr>
              <a:t>18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0" action="ppaction://hlinksldjump"/>
              </a:rPr>
              <a:t>22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13" action="ppaction://hlinksldjump"/>
              </a:rPr>
              <a:t>26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body extremely flat and broad?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3" action="ppaction://hlinksldjump"/>
              </a:rPr>
              <a:t>21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short beak with 3 segments, tucks into </a:t>
            </a:r>
            <a:r>
              <a:rPr lang="en-CA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prosternal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 groove?  see p.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hlinkClick r:id="rId9" action="ppaction://hlinksldjump"/>
              </a:rPr>
              <a:t>19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7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44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Anthocoridae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79" name="Google Shape;679;p44"/>
          <p:cNvSpPr txBox="1"/>
          <p:nvPr/>
        </p:nvSpPr>
        <p:spPr>
          <a:xfrm>
            <a:off x="803275" y="683478"/>
            <a:ext cx="8496399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Anthocoridae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(minute pirate bugs)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lack defined veins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cuneus on forewings</a:t>
            </a:r>
            <a:r>
              <a:rPr lang="en-CA" sz="1600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(also in </a:t>
            </a:r>
            <a:r>
              <a:rPr lang="en-CA" dirty="0" err="1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Miridae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but they lack ocelli and have defined wing veins; see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/>
              </a:rPr>
              <a:t>p. 17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black and white markings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55075" y="2834426"/>
            <a:ext cx="3913100" cy="3127791"/>
            <a:chOff x="4753763" y="2952863"/>
            <a:chExt cx="3913100" cy="3127791"/>
          </a:xfrm>
        </p:grpSpPr>
        <p:sp>
          <p:nvSpPr>
            <p:cNvPr id="674" name="Google Shape;674;p44"/>
            <p:cNvSpPr/>
            <p:nvPr/>
          </p:nvSpPr>
          <p:spPr>
            <a:xfrm>
              <a:off x="4813948" y="5803695"/>
              <a:ext cx="385291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Anthocoris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sp.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753763" y="2952863"/>
              <a:ext cx="3913099" cy="2897852"/>
              <a:chOff x="4753763" y="2952863"/>
              <a:chExt cx="3913099" cy="2897852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753763" y="5650660"/>
                <a:ext cx="3164649" cy="2000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9402994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73" name="Google Shape;673;p44"/>
              <p:cNvPicPr preferRelativeResize="0"/>
              <p:nvPr/>
            </p:nvPicPr>
            <p:blipFill rotWithShape="1">
              <a:blip r:embed="rId7">
                <a:alphaModFix/>
              </a:blip>
              <a:srcRect l="2155" t="6015" r="2982" b="1467"/>
              <a:stretch/>
            </p:blipFill>
            <p:spPr>
              <a:xfrm>
                <a:off x="4813948" y="2952863"/>
                <a:ext cx="3852914" cy="269115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" name="Google Shape;591;p34"/>
              <p:cNvSpPr/>
              <p:nvPr/>
            </p:nvSpPr>
            <p:spPr>
              <a:xfrm rot="16200000" flipH="1">
                <a:off x="7512155" y="3334121"/>
                <a:ext cx="277369" cy="535145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00B0F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Google Shape;591;p34"/>
              <p:cNvSpPr/>
              <p:nvPr/>
            </p:nvSpPr>
            <p:spPr>
              <a:xfrm rot="15957020" flipH="1">
                <a:off x="6546941" y="3509134"/>
                <a:ext cx="277369" cy="348946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1320650" y="3429000"/>
            <a:ext cx="4388672" cy="2556897"/>
            <a:chOff x="209933" y="3184594"/>
            <a:chExt cx="4388672" cy="2556897"/>
          </a:xfrm>
        </p:grpSpPr>
        <p:sp>
          <p:nvSpPr>
            <p:cNvPr id="677" name="Google Shape;677;p44"/>
            <p:cNvSpPr/>
            <p:nvPr/>
          </p:nvSpPr>
          <p:spPr>
            <a:xfrm>
              <a:off x="425275" y="5464532"/>
              <a:ext cx="417332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Orius insidiosus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9933" y="3184594"/>
              <a:ext cx="4388672" cy="2320928"/>
              <a:chOff x="209933" y="3184594"/>
              <a:chExt cx="4388672" cy="2320928"/>
            </a:xfrm>
          </p:grpSpPr>
          <p:pic>
            <p:nvPicPr>
              <p:cNvPr id="676" name="Google Shape;676;p44"/>
              <p:cNvPicPr preferRelativeResize="0"/>
              <p:nvPr/>
            </p:nvPicPr>
            <p:blipFill rotWithShape="1">
              <a:blip r:embed="rId8">
                <a:alphaModFix/>
              </a:blip>
              <a:srcRect l="25043" t="30039" r="24260" b="24136"/>
              <a:stretch/>
            </p:blipFill>
            <p:spPr>
              <a:xfrm>
                <a:off x="425276" y="3184594"/>
                <a:ext cx="4173329" cy="21208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09933" y="5305467"/>
                <a:ext cx="4173329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Photo 8787193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Ryan Hodnett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CC BY-SA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" name="Google Shape;678;p44">
            <a:extLst>
              <a:ext uri="{FF2B5EF4-FFF2-40B4-BE49-F238E27FC236}">
                <a16:creationId xmlns:a16="http://schemas.microsoft.com/office/drawing/2014/main" id="{B017456E-AE59-4236-89EC-8F07F0DB0E6E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" name="Google Shape;99;p31">
            <a:extLst>
              <a:ext uri="{FF2B5EF4-FFF2-40B4-BE49-F238E27FC236}">
                <a16:creationId xmlns:a16="http://schemas.microsoft.com/office/drawing/2014/main" id="{EBB8D214-4822-4C3E-B3EE-06A240B633D6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591;p34">
            <a:extLst>
              <a:ext uri="{FF2B5EF4-FFF2-40B4-BE49-F238E27FC236}">
                <a16:creationId xmlns:a16="http://schemas.microsoft.com/office/drawing/2014/main" id="{E9D7D031-06E6-4F98-B478-04B63B8BF07D}"/>
              </a:ext>
            </a:extLst>
          </p:cNvPr>
          <p:cNvSpPr/>
          <p:nvPr/>
        </p:nvSpPr>
        <p:spPr>
          <a:xfrm rot="15377922" flipH="1">
            <a:off x="3403834" y="3314758"/>
            <a:ext cx="277369" cy="471740"/>
          </a:xfrm>
          <a:prstGeom prst="leftBracket">
            <a:avLst>
              <a:gd name="adj" fmla="val 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Google Shape;548;p41">
            <a:extLst>
              <a:ext uri="{FF2B5EF4-FFF2-40B4-BE49-F238E27FC236}">
                <a16:creationId xmlns:a16="http://schemas.microsoft.com/office/drawing/2014/main" id="{D36562D7-8ECE-47BF-9B04-C63F4D215752}"/>
              </a:ext>
            </a:extLst>
          </p:cNvPr>
          <p:cNvSpPr/>
          <p:nvPr/>
        </p:nvSpPr>
        <p:spPr>
          <a:xfrm>
            <a:off x="765175" y="659913"/>
            <a:ext cx="10658474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6"/>
          <p:cNvSpPr txBox="1"/>
          <p:nvPr/>
        </p:nvSpPr>
        <p:spPr>
          <a:xfrm>
            <a:off x="800100" y="695465"/>
            <a:ext cx="9507711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Miridae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(plant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have only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 closed cells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cuneus on forewings</a:t>
            </a:r>
            <a:r>
              <a:rPr lang="en-CA" sz="1600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(also in Anthocoridae, but they have ocelli; see 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/>
              </a:rPr>
              <a:t>p. 16</a:t>
            </a:r>
            <a:r>
              <a:rPr lang="en-CA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lang="en-CA" b="1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absent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4" name="Google Shape;694;p36"/>
          <p:cNvSpPr txBox="1"/>
          <p:nvPr/>
        </p:nvSpPr>
        <p:spPr>
          <a:xfrm>
            <a:off x="0" y="38101"/>
            <a:ext cx="12172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Miridae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364442" y="2421133"/>
            <a:ext cx="2465700" cy="4088541"/>
            <a:chOff x="3379524" y="2354384"/>
            <a:chExt cx="2465700" cy="4088541"/>
          </a:xfrm>
        </p:grpSpPr>
        <p:sp>
          <p:nvSpPr>
            <p:cNvPr id="692" name="Google Shape;692;p36"/>
            <p:cNvSpPr txBox="1"/>
            <p:nvPr/>
          </p:nvSpPr>
          <p:spPr>
            <a:xfrm>
              <a:off x="3379524" y="6165966"/>
              <a:ext cx="24656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Lygus lineolaris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379525" y="2354384"/>
              <a:ext cx="2465699" cy="3861989"/>
              <a:chOff x="3379525" y="2354384"/>
              <a:chExt cx="2465699" cy="386198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379525" y="2354384"/>
                <a:ext cx="2465699" cy="3571575"/>
                <a:chOff x="3379525" y="2528823"/>
                <a:chExt cx="2465699" cy="3571575"/>
              </a:xfrm>
            </p:grpSpPr>
            <p:pic>
              <p:nvPicPr>
                <p:cNvPr id="704" name="Google Shape;704;p36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l="3301" t="3396" b="3588"/>
                <a:stretch/>
              </p:blipFill>
              <p:spPr>
                <a:xfrm>
                  <a:off x="3379525" y="2528823"/>
                  <a:ext cx="2465699" cy="35715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0" name="Google Shape;591;p34"/>
                <p:cNvSpPr/>
                <p:nvPr/>
              </p:nvSpPr>
              <p:spPr>
                <a:xfrm rot="11109028" flipH="1">
                  <a:off x="3768884" y="4785563"/>
                  <a:ext cx="233892" cy="275550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CC00CC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3379525" y="5908596"/>
                <a:ext cx="2465698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Photo 2987524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Jason Michael Crockwell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CC BY-NC-ND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8" name="Google Shape;678;p44">
            <a:extLst>
              <a:ext uri="{FF2B5EF4-FFF2-40B4-BE49-F238E27FC236}">
                <a16:creationId xmlns:a16="http://schemas.microsoft.com/office/drawing/2014/main" id="{2EF24F6A-D177-487F-9F4C-96A1C93176E0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99;p31">
            <a:extLst>
              <a:ext uri="{FF2B5EF4-FFF2-40B4-BE49-F238E27FC236}">
                <a16:creationId xmlns:a16="http://schemas.microsoft.com/office/drawing/2014/main" id="{E432186D-FD89-401B-8FC3-38AF1A6AB71A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AA27DE-AFD7-4B61-ABFD-F7F44824B391}"/>
              </a:ext>
            </a:extLst>
          </p:cNvPr>
          <p:cNvGrpSpPr/>
          <p:nvPr/>
        </p:nvGrpSpPr>
        <p:grpSpPr>
          <a:xfrm>
            <a:off x="1312046" y="3486453"/>
            <a:ext cx="2727630" cy="3023221"/>
            <a:chOff x="1312046" y="3486453"/>
            <a:chExt cx="2727630" cy="3023221"/>
          </a:xfrm>
        </p:grpSpPr>
        <p:grpSp>
          <p:nvGrpSpPr>
            <p:cNvPr id="16" name="Group 15"/>
            <p:cNvGrpSpPr/>
            <p:nvPr/>
          </p:nvGrpSpPr>
          <p:grpSpPr>
            <a:xfrm>
              <a:off x="1312046" y="3486453"/>
              <a:ext cx="2727630" cy="3023221"/>
              <a:chOff x="5980071" y="2887277"/>
              <a:chExt cx="2727630" cy="302322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980071" y="5633499"/>
                <a:ext cx="2727630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CA" sz="12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Adelphocoris lineolatus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980072" y="2887277"/>
                <a:ext cx="2727629" cy="2793901"/>
                <a:chOff x="5980072" y="2887277"/>
                <a:chExt cx="2727629" cy="2793901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022" t="11884" r="26956" b="9710"/>
                <a:stretch/>
              </p:blipFill>
              <p:spPr>
                <a:xfrm rot="16200000">
                  <a:off x="6090993" y="2776356"/>
                  <a:ext cx="2505788" cy="2727629"/>
                </a:xfrm>
                <a:prstGeom prst="rect">
                  <a:avLst/>
                </a:prstGeom>
              </p:spPr>
            </p:pic>
            <p:sp>
              <p:nvSpPr>
                <p:cNvPr id="14" name="Rectangle 13"/>
                <p:cNvSpPr/>
                <p:nvPr/>
              </p:nvSpPr>
              <p:spPr>
                <a:xfrm>
                  <a:off x="6000928" y="5373401"/>
                  <a:ext cx="2706773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CA" sz="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“</a:t>
                  </a:r>
                  <a:r>
                    <a:rPr lang="en-CA" sz="700" u="sng" dirty="0">
                      <a:latin typeface="Calibri" panose="020F0502020204030204" pitchFamily="34" charset="0"/>
                      <a:cs typeface="Calibri" panose="020F0502020204030204" pitchFamily="34" charset="0"/>
                      <a:hlinkClick r:id="rId9"/>
                    </a:rPr>
                    <a:t>Photo 50338851</a:t>
                  </a:r>
                  <a:r>
                    <a:rPr lang="en-CA" sz="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” by </a:t>
                  </a:r>
                  <a:r>
                    <a:rPr lang="en-CA" sz="700" u="sng" dirty="0">
                      <a:latin typeface="Calibri" panose="020F0502020204030204" pitchFamily="34" charset="0"/>
                      <a:cs typeface="Calibri" panose="020F0502020204030204" pitchFamily="34" charset="0"/>
                      <a:hlinkClick r:id="rId10"/>
                    </a:rPr>
                    <a:t>Joseph Langlois</a:t>
                  </a:r>
                  <a:r>
                    <a:rPr lang="en-CA" sz="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is licensed under </a:t>
                  </a:r>
                  <a:r>
                    <a:rPr lang="en-CA" sz="700" u="sng" dirty="0">
                      <a:latin typeface="Calibri" panose="020F0502020204030204" pitchFamily="34" charset="0"/>
                      <a:cs typeface="Calibri" panose="020F0502020204030204" pitchFamily="34" charset="0"/>
                      <a:hlinkClick r:id="rId11"/>
                    </a:rPr>
                    <a:t>CC BY-NC 4.0</a:t>
                  </a:r>
                  <a:r>
                    <a:rPr lang="en-CA" sz="700" dirty="0">
                      <a:latin typeface="Calibri" panose="020F0502020204030204" pitchFamily="34" charset="0"/>
                      <a:cs typeface="Calibri" panose="020F0502020204030204" pitchFamily="34" charset="0"/>
                    </a:rPr>
                    <a:t> / original cropped and rotated</a:t>
                  </a:r>
                  <a:endParaRPr lang="en-US" sz="70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" name="Google Shape;591;p34">
              <a:extLst>
                <a:ext uri="{FF2B5EF4-FFF2-40B4-BE49-F238E27FC236}">
                  <a16:creationId xmlns:a16="http://schemas.microsoft.com/office/drawing/2014/main" id="{A6F5E710-248D-45A8-B3C1-6868B17FA037}"/>
                </a:ext>
              </a:extLst>
            </p:cNvPr>
            <p:cNvSpPr/>
            <p:nvPr/>
          </p:nvSpPr>
          <p:spPr>
            <a:xfrm rot="3313847" flipH="1">
              <a:off x="2035114" y="5525132"/>
              <a:ext cx="233892" cy="336451"/>
            </a:xfrm>
            <a:prstGeom prst="leftBracket">
              <a:avLst>
                <a:gd name="adj" fmla="val 0"/>
              </a:avLst>
            </a:prstGeom>
            <a:noFill/>
            <a:ln w="38100" cap="flat" cmpd="sng">
              <a:solidFill>
                <a:srgbClr val="CC00C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400"/>
              </a:pPr>
              <a:endParaRPr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04850" y="2421133"/>
            <a:ext cx="2792898" cy="4088539"/>
            <a:chOff x="430923" y="2354386"/>
            <a:chExt cx="2792898" cy="4088539"/>
          </a:xfrm>
        </p:grpSpPr>
        <p:sp>
          <p:nvSpPr>
            <p:cNvPr id="21" name="Google Shape;692;p36"/>
            <p:cNvSpPr txBox="1"/>
            <p:nvPr/>
          </p:nvSpPr>
          <p:spPr>
            <a:xfrm>
              <a:off x="430925" y="6165966"/>
              <a:ext cx="279289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Lygus lineolaris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30923" y="2354386"/>
              <a:ext cx="2792897" cy="3861987"/>
              <a:chOff x="430923" y="2354386"/>
              <a:chExt cx="2792897" cy="386198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30925" y="2354386"/>
                <a:ext cx="2792895" cy="3571574"/>
                <a:chOff x="1231734" y="2503048"/>
                <a:chExt cx="2792895" cy="3571574"/>
              </a:xfrm>
            </p:grpSpPr>
            <p:grpSp>
              <p:nvGrpSpPr>
                <p:cNvPr id="699" name="Google Shape;699;p36"/>
                <p:cNvGrpSpPr/>
                <p:nvPr/>
              </p:nvGrpSpPr>
              <p:grpSpPr>
                <a:xfrm>
                  <a:off x="1231734" y="2503048"/>
                  <a:ext cx="2792895" cy="3571574"/>
                  <a:chOff x="3217253" y="857368"/>
                  <a:chExt cx="2792895" cy="3571574"/>
                </a:xfrm>
              </p:grpSpPr>
              <p:pic>
                <p:nvPicPr>
                  <p:cNvPr id="700" name="Google Shape;700;p36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l="20060" t="12451" r="22099" b="27242"/>
                  <a:stretch/>
                </p:blipFill>
                <p:spPr>
                  <a:xfrm rot="16200000">
                    <a:off x="2827914" y="1246707"/>
                    <a:ext cx="3571574" cy="279289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01" name="Google Shape;701;p36"/>
                  <p:cNvSpPr/>
                  <p:nvPr/>
                </p:nvSpPr>
                <p:spPr>
                  <a:xfrm rot="14340327">
                    <a:off x="5165721" y="3898012"/>
                    <a:ext cx="432000" cy="1584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00B0F0"/>
                  </a:solidFill>
                  <a:ln w="12700" cap="flat" cmpd="sng">
                    <a:solidFill>
                      <a:schemeClr val="tx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>
                      <a:buSzPts val="1800"/>
                    </a:pPr>
                    <a:endParaRPr sz="1800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sp>
              <p:nvSpPr>
                <p:cNvPr id="19" name="Google Shape;591;p34"/>
                <p:cNvSpPr/>
                <p:nvPr/>
              </p:nvSpPr>
              <p:spPr>
                <a:xfrm rot="20337374" flipH="1">
                  <a:off x="3002385" y="4183617"/>
                  <a:ext cx="277369" cy="285383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430923" y="5908596"/>
                <a:ext cx="277085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Photo 66131598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4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3" name="Google Shape;548;p41">
            <a:extLst>
              <a:ext uri="{FF2B5EF4-FFF2-40B4-BE49-F238E27FC236}">
                <a16:creationId xmlns:a16="http://schemas.microsoft.com/office/drawing/2014/main" id="{90AFFFB8-6B7F-4DDC-B354-FEECF6082D62}"/>
              </a:ext>
            </a:extLst>
          </p:cNvPr>
          <p:cNvSpPr/>
          <p:nvPr/>
        </p:nvSpPr>
        <p:spPr>
          <a:xfrm>
            <a:off x="765175" y="659913"/>
            <a:ext cx="10658474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7"/>
          <p:cNvSpPr txBox="1"/>
          <p:nvPr/>
        </p:nvSpPr>
        <p:spPr>
          <a:xfrm>
            <a:off x="800100" y="692657"/>
            <a:ext cx="10614026" cy="2803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Nabidae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(damsel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have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 longitudinal veins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numerous closed cells along forewing margin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scent gland openings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visible on metapleuron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(less conspicuous than in other families)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foreleg femora slightly enlarged (predatory)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&lt; 10 mm long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ocelli present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600"/>
            </a:pP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0" name="Google Shape;780;p47"/>
          <p:cNvSpPr txBox="1"/>
          <p:nvPr/>
        </p:nvSpPr>
        <p:spPr>
          <a:xfrm>
            <a:off x="0" y="38101"/>
            <a:ext cx="12172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Nabidae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59305" y="3398206"/>
            <a:ext cx="2040773" cy="3301593"/>
            <a:chOff x="368751" y="3177975"/>
            <a:chExt cx="2040773" cy="3301593"/>
          </a:xfrm>
        </p:grpSpPr>
        <p:sp>
          <p:nvSpPr>
            <p:cNvPr id="773" name="Google Shape;773;p47"/>
            <p:cNvSpPr txBox="1"/>
            <p:nvPr/>
          </p:nvSpPr>
          <p:spPr>
            <a:xfrm>
              <a:off x="368751" y="6202609"/>
              <a:ext cx="204077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Nabis americoferus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68751" y="3177975"/>
              <a:ext cx="2040773" cy="3071954"/>
              <a:chOff x="368751" y="3177975"/>
              <a:chExt cx="2040773" cy="3071954"/>
            </a:xfrm>
          </p:grpSpPr>
          <p:pic>
            <p:nvPicPr>
              <p:cNvPr id="772" name="Google Shape;772;p4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68751" y="3177975"/>
                <a:ext cx="2040773" cy="276971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68751" y="5942152"/>
                <a:ext cx="204077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5071821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8479148" y="3388681"/>
            <a:ext cx="2724038" cy="2852794"/>
            <a:chOff x="2894315" y="3352628"/>
            <a:chExt cx="2724038" cy="2852794"/>
          </a:xfrm>
        </p:grpSpPr>
        <p:sp>
          <p:nvSpPr>
            <p:cNvPr id="784" name="Google Shape;784;p47"/>
            <p:cNvSpPr/>
            <p:nvPr/>
          </p:nvSpPr>
          <p:spPr>
            <a:xfrm>
              <a:off x="2894316" y="5774575"/>
              <a:ext cx="2724035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Nabis subcoleoptratus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(wings greatly reduced; </a:t>
              </a:r>
              <a:r>
                <a:rPr lang="en-CA" sz="10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body shiny black)</a:t>
              </a:r>
              <a:endParaRPr sz="1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94315" y="3352628"/>
              <a:ext cx="2724038" cy="2469572"/>
              <a:chOff x="2894315" y="3352628"/>
              <a:chExt cx="2724038" cy="2469572"/>
            </a:xfrm>
          </p:grpSpPr>
          <p:pic>
            <p:nvPicPr>
              <p:cNvPr id="783" name="Google Shape;783;p47"/>
              <p:cNvPicPr preferRelativeResize="0"/>
              <p:nvPr/>
            </p:nvPicPr>
            <p:blipFill rotWithShape="1">
              <a:blip r:embed="rId7">
                <a:alphaModFix/>
              </a:blip>
              <a:srcRect l="10175" t="10044" r="7408" b="2747"/>
              <a:stretch/>
            </p:blipFill>
            <p:spPr>
              <a:xfrm>
                <a:off x="2894317" y="3352628"/>
                <a:ext cx="2724036" cy="21617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894315" y="5514423"/>
                <a:ext cx="272403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55958697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3288430" y="3398206"/>
            <a:ext cx="2808449" cy="2274346"/>
            <a:chOff x="5943479" y="4233796"/>
            <a:chExt cx="2808449" cy="2274346"/>
          </a:xfrm>
        </p:grpSpPr>
        <p:sp>
          <p:nvSpPr>
            <p:cNvPr id="776" name="Google Shape;776;p47"/>
            <p:cNvSpPr txBox="1"/>
            <p:nvPr/>
          </p:nvSpPr>
          <p:spPr>
            <a:xfrm>
              <a:off x="5943479" y="6231183"/>
              <a:ext cx="280844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Nabis americoferus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943479" y="4233796"/>
              <a:ext cx="2808449" cy="2044511"/>
              <a:chOff x="5906705" y="4143314"/>
              <a:chExt cx="2808449" cy="2044511"/>
            </a:xfrm>
          </p:grpSpPr>
          <p:pic>
            <p:nvPicPr>
              <p:cNvPr id="775" name="Google Shape;775;p47"/>
              <p:cNvPicPr preferRelativeResize="0"/>
              <p:nvPr/>
            </p:nvPicPr>
            <p:blipFill rotWithShape="1">
              <a:blip r:embed="rId10">
                <a:alphaModFix/>
              </a:blip>
              <a:srcRect l="22215" t="28101" r="18299" b="25803"/>
              <a:stretch/>
            </p:blipFill>
            <p:spPr>
              <a:xfrm>
                <a:off x="5906705" y="4143314"/>
                <a:ext cx="2808449" cy="17393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" name="Google Shape;591;p34"/>
              <p:cNvSpPr/>
              <p:nvPr/>
            </p:nvSpPr>
            <p:spPr>
              <a:xfrm rot="16200000" flipH="1">
                <a:off x="7150020" y="4532719"/>
                <a:ext cx="227159" cy="236306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906705" y="5880048"/>
                <a:ext cx="280844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11867862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Reiner Jakubowski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135692" y="3398206"/>
            <a:ext cx="2305456" cy="1639005"/>
            <a:chOff x="6233615" y="2491240"/>
            <a:chExt cx="2305456" cy="1639005"/>
          </a:xfrm>
        </p:grpSpPr>
        <p:grpSp>
          <p:nvGrpSpPr>
            <p:cNvPr id="777" name="Google Shape;777;p47"/>
            <p:cNvGrpSpPr/>
            <p:nvPr/>
          </p:nvGrpSpPr>
          <p:grpSpPr>
            <a:xfrm>
              <a:off x="6487761" y="2491240"/>
              <a:ext cx="1715350" cy="1326405"/>
              <a:chOff x="6362725" y="1795211"/>
              <a:chExt cx="1715350" cy="1326405"/>
            </a:xfrm>
          </p:grpSpPr>
          <p:pic>
            <p:nvPicPr>
              <p:cNvPr id="778" name="Google Shape;778;p47"/>
              <p:cNvPicPr preferRelativeResize="0"/>
              <p:nvPr/>
            </p:nvPicPr>
            <p:blipFill rotWithShape="1">
              <a:blip r:embed="rId14">
                <a:alphaModFix/>
              </a:blip>
              <a:srcRect l="37552" t="69444" r="37738" b="6665"/>
              <a:stretch/>
            </p:blipFill>
            <p:spPr>
              <a:xfrm rot="16200000" flipH="1">
                <a:off x="6557197" y="1600739"/>
                <a:ext cx="1326405" cy="17153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79" name="Google Shape;779;p47"/>
              <p:cNvSpPr/>
              <p:nvPr/>
            </p:nvSpPr>
            <p:spPr>
              <a:xfrm rot="13474551">
                <a:off x="7578058" y="2874126"/>
                <a:ext cx="499533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6233615" y="3822468"/>
              <a:ext cx="23054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5"/>
                </a:rPr>
                <a:t>Photo 11211889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7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Google Shape;678;p44">
            <a:extLst>
              <a:ext uri="{FF2B5EF4-FFF2-40B4-BE49-F238E27FC236}">
                <a16:creationId xmlns:a16="http://schemas.microsoft.com/office/drawing/2014/main" id="{6A7BC17A-38DB-4447-8ABF-9897C9ACA026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Google Shape;99;p31">
            <a:extLst>
              <a:ext uri="{FF2B5EF4-FFF2-40B4-BE49-F238E27FC236}">
                <a16:creationId xmlns:a16="http://schemas.microsoft.com/office/drawing/2014/main" id="{B5B3B312-53A8-40EC-AAB3-53D5BBFDF0FA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Google Shape;548;p41">
            <a:extLst>
              <a:ext uri="{FF2B5EF4-FFF2-40B4-BE49-F238E27FC236}">
                <a16:creationId xmlns:a16="http://schemas.microsoft.com/office/drawing/2014/main" id="{758B4B4F-47A8-4998-A92E-CBD7C38335BB}"/>
              </a:ext>
            </a:extLst>
          </p:cNvPr>
          <p:cNvSpPr/>
          <p:nvPr/>
        </p:nvSpPr>
        <p:spPr>
          <a:xfrm>
            <a:off x="765175" y="659913"/>
            <a:ext cx="10658474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1"/>
          <p:cNvSpPr txBox="1"/>
          <p:nvPr/>
        </p:nvSpPr>
        <p:spPr>
          <a:xfrm>
            <a:off x="799708" y="697842"/>
            <a:ext cx="6004613" cy="233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Reduviidae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(assassin bugs and ambush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abdomen widest in middle and wider than wings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beak has 3 visible segments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beak tucks into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prosternal groove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enlarged raptorial front legs</a:t>
            </a:r>
            <a:endParaRPr lang="en-CA" sz="1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elongated head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6" name="Google Shape;556;p41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Reduviidae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57" name="Google Shape;557;p41"/>
          <p:cNvSpPr txBox="1"/>
          <p:nvPr/>
        </p:nvSpPr>
        <p:spPr>
          <a:xfrm>
            <a:off x="8952340" y="787428"/>
            <a:ext cx="2339012" cy="64629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CA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Note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some resources list Phymatidae as a separate family, but it is included in Reduviidae</a:t>
            </a:r>
            <a:endParaRPr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3E78AA-4013-429A-8F0E-C5D369955A66}"/>
              </a:ext>
            </a:extLst>
          </p:cNvPr>
          <p:cNvGrpSpPr/>
          <p:nvPr/>
        </p:nvGrpSpPr>
        <p:grpSpPr>
          <a:xfrm>
            <a:off x="3739859" y="3197993"/>
            <a:ext cx="2551047" cy="2458051"/>
            <a:chOff x="3788161" y="4195057"/>
            <a:chExt cx="2551047" cy="2458051"/>
          </a:xfrm>
        </p:grpSpPr>
        <p:sp>
          <p:nvSpPr>
            <p:cNvPr id="544" name="Google Shape;544;p41"/>
            <p:cNvSpPr txBox="1"/>
            <p:nvPr/>
          </p:nvSpPr>
          <p:spPr>
            <a:xfrm>
              <a:off x="3788161" y="6376149"/>
              <a:ext cx="255104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Apiomerus spissipes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788162" y="4195057"/>
              <a:ext cx="2551046" cy="2228717"/>
              <a:chOff x="3106125" y="4381911"/>
              <a:chExt cx="2551046" cy="2228717"/>
            </a:xfrm>
          </p:grpSpPr>
          <p:pic>
            <p:nvPicPr>
              <p:cNvPr id="555" name="Google Shape;555;p41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106126" y="4381911"/>
                <a:ext cx="2551045" cy="19244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106125" y="6302851"/>
                <a:ext cx="255104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2313201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joecole343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D76CE8-E6CF-42AA-8FBB-D8CDD4430BE8}"/>
              </a:ext>
            </a:extLst>
          </p:cNvPr>
          <p:cNvGrpSpPr/>
          <p:nvPr/>
        </p:nvGrpSpPr>
        <p:grpSpPr>
          <a:xfrm>
            <a:off x="6487612" y="3197993"/>
            <a:ext cx="2474253" cy="2572485"/>
            <a:chOff x="5997611" y="1578223"/>
            <a:chExt cx="2474253" cy="2572485"/>
          </a:xfrm>
        </p:grpSpPr>
        <p:sp>
          <p:nvSpPr>
            <p:cNvPr id="550" name="Google Shape;550;p41"/>
            <p:cNvSpPr txBox="1"/>
            <p:nvPr/>
          </p:nvSpPr>
          <p:spPr>
            <a:xfrm>
              <a:off x="5997612" y="3873749"/>
              <a:ext cx="247425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Phymata americana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997611" y="1578223"/>
              <a:ext cx="2474253" cy="2340591"/>
              <a:chOff x="4475198" y="1608485"/>
              <a:chExt cx="2474253" cy="2340591"/>
            </a:xfrm>
          </p:grpSpPr>
          <p:grpSp>
            <p:nvGrpSpPr>
              <p:cNvPr id="552" name="Google Shape;552;p41"/>
              <p:cNvGrpSpPr/>
              <p:nvPr/>
            </p:nvGrpSpPr>
            <p:grpSpPr>
              <a:xfrm>
                <a:off x="4475198" y="1608485"/>
                <a:ext cx="2474253" cy="2026494"/>
                <a:chOff x="4269217" y="2164400"/>
                <a:chExt cx="2474253" cy="2026494"/>
              </a:xfrm>
            </p:grpSpPr>
            <p:pic>
              <p:nvPicPr>
                <p:cNvPr id="553" name="Google Shape;553;p41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24728" t="12798" r="1594" b="6740"/>
                <a:stretch/>
              </p:blipFill>
              <p:spPr>
                <a:xfrm>
                  <a:off x="4269217" y="2164400"/>
                  <a:ext cx="2474253" cy="202649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54" name="Google Shape;554;p41"/>
                <p:cNvSpPr/>
                <p:nvPr/>
              </p:nvSpPr>
              <p:spPr>
                <a:xfrm rot="2005531">
                  <a:off x="4323568" y="2966650"/>
                  <a:ext cx="46516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5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4475198" y="3641299"/>
                <a:ext cx="227234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48709127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Scott E Severs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7" name="Google Shape;678;p44">
            <a:extLst>
              <a:ext uri="{FF2B5EF4-FFF2-40B4-BE49-F238E27FC236}">
                <a16:creationId xmlns:a16="http://schemas.microsoft.com/office/drawing/2014/main" id="{8E896386-D312-4AAF-AD70-CF4E0840900B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99;p31">
            <a:extLst>
              <a:ext uri="{FF2B5EF4-FFF2-40B4-BE49-F238E27FC236}">
                <a16:creationId xmlns:a16="http://schemas.microsoft.com/office/drawing/2014/main" id="{19555128-31BD-4600-AEF2-20C1F04BCCEC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E91E1A-2958-46A1-AB7D-9226649501A2}"/>
              </a:ext>
            </a:extLst>
          </p:cNvPr>
          <p:cNvGrpSpPr/>
          <p:nvPr/>
        </p:nvGrpSpPr>
        <p:grpSpPr>
          <a:xfrm>
            <a:off x="931035" y="3197993"/>
            <a:ext cx="2624018" cy="2659436"/>
            <a:chOff x="1799038" y="2865866"/>
            <a:chExt cx="2624018" cy="2659436"/>
          </a:xfrm>
        </p:grpSpPr>
        <p:grpSp>
          <p:nvGrpSpPr>
            <p:cNvPr id="3" name="Group 2"/>
            <p:cNvGrpSpPr/>
            <p:nvPr/>
          </p:nvGrpSpPr>
          <p:grpSpPr>
            <a:xfrm>
              <a:off x="1799039" y="2865866"/>
              <a:ext cx="2624017" cy="2429374"/>
              <a:chOff x="290228" y="2961600"/>
              <a:chExt cx="2624017" cy="2429374"/>
            </a:xfrm>
          </p:grpSpPr>
          <p:grpSp>
            <p:nvGrpSpPr>
              <p:cNvPr id="545" name="Google Shape;545;p41"/>
              <p:cNvGrpSpPr/>
              <p:nvPr/>
            </p:nvGrpSpPr>
            <p:grpSpPr>
              <a:xfrm>
                <a:off x="290229" y="2961600"/>
                <a:ext cx="2624016" cy="2122203"/>
                <a:chOff x="790575" y="1840197"/>
                <a:chExt cx="2624016" cy="2122203"/>
              </a:xfrm>
            </p:grpSpPr>
            <p:pic>
              <p:nvPicPr>
                <p:cNvPr id="546" name="Google Shape;546;p41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 l="48076" t="-1" r="23228" b="65178"/>
                <a:stretch/>
              </p:blipFill>
              <p:spPr>
                <a:xfrm>
                  <a:off x="790575" y="1840197"/>
                  <a:ext cx="2624016" cy="21222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47" name="Google Shape;547;p41"/>
                <p:cNvSpPr/>
                <p:nvPr/>
              </p:nvSpPr>
              <p:spPr>
                <a:xfrm rot="10418987">
                  <a:off x="2524605" y="3074530"/>
                  <a:ext cx="50747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290228" y="5083197"/>
                <a:ext cx="262401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18768717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Meghan Cassidy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Google Shape;544;p41">
              <a:extLst>
                <a:ext uri="{FF2B5EF4-FFF2-40B4-BE49-F238E27FC236}">
                  <a16:creationId xmlns:a16="http://schemas.microsoft.com/office/drawing/2014/main" id="{932B5EA1-B3AB-4004-B5CF-9C0927E963FE}"/>
                </a:ext>
              </a:extLst>
            </p:cNvPr>
            <p:cNvSpPr txBox="1"/>
            <p:nvPr/>
          </p:nvSpPr>
          <p:spPr>
            <a:xfrm>
              <a:off x="1799038" y="5248343"/>
              <a:ext cx="262401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Apiomerus spissipes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F3B7DD-F8A6-4181-B23D-239065B462DA}"/>
              </a:ext>
            </a:extLst>
          </p:cNvPr>
          <p:cNvGrpSpPr/>
          <p:nvPr/>
        </p:nvGrpSpPr>
        <p:grpSpPr>
          <a:xfrm>
            <a:off x="9158578" y="3197993"/>
            <a:ext cx="2063316" cy="3278484"/>
            <a:chOff x="9106852" y="2865866"/>
            <a:chExt cx="2063316" cy="3278484"/>
          </a:xfrm>
        </p:grpSpPr>
        <p:grpSp>
          <p:nvGrpSpPr>
            <p:cNvPr id="11" name="Group 10"/>
            <p:cNvGrpSpPr/>
            <p:nvPr/>
          </p:nvGrpSpPr>
          <p:grpSpPr>
            <a:xfrm>
              <a:off x="9106852" y="2865866"/>
              <a:ext cx="2063316" cy="3046748"/>
              <a:chOff x="6747542" y="3663908"/>
              <a:chExt cx="2063316" cy="304674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747542" y="6402879"/>
                <a:ext cx="18685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Photo 53391063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4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6747542" y="3663908"/>
                <a:ext cx="2063316" cy="2732651"/>
                <a:chOff x="6747542" y="3663908"/>
                <a:chExt cx="2063316" cy="2732651"/>
              </a:xfrm>
            </p:grpSpPr>
            <p:pic>
              <p:nvPicPr>
                <p:cNvPr id="551" name="Google Shape;551;p4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16710" t="22745" r="18278" b="12678"/>
                <a:stretch/>
              </p:blipFill>
              <p:spPr>
                <a:xfrm>
                  <a:off x="6747542" y="3663908"/>
                  <a:ext cx="2063316" cy="273265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" name="Google Shape;591;p34"/>
                <p:cNvSpPr/>
                <p:nvPr/>
              </p:nvSpPr>
              <p:spPr>
                <a:xfrm rot="20608038" flipH="1">
                  <a:off x="7819343" y="4461326"/>
                  <a:ext cx="277369" cy="322433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" name="Google Shape;550;p41">
              <a:extLst>
                <a:ext uri="{FF2B5EF4-FFF2-40B4-BE49-F238E27FC236}">
                  <a16:creationId xmlns:a16="http://schemas.microsoft.com/office/drawing/2014/main" id="{DC86A244-D26D-43C8-BD98-E754E40C5B19}"/>
                </a:ext>
              </a:extLst>
            </p:cNvPr>
            <p:cNvSpPr txBox="1"/>
            <p:nvPr/>
          </p:nvSpPr>
          <p:spPr>
            <a:xfrm>
              <a:off x="9106852" y="5867391"/>
              <a:ext cx="206331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Phymata americana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6" name="Google Shape;548;p41">
            <a:extLst>
              <a:ext uri="{FF2B5EF4-FFF2-40B4-BE49-F238E27FC236}">
                <a16:creationId xmlns:a16="http://schemas.microsoft.com/office/drawing/2014/main" id="{1D306C5F-EA41-4CA5-B5EC-4FBE6D062AE0}"/>
              </a:ext>
            </a:extLst>
          </p:cNvPr>
          <p:cNvSpPr/>
          <p:nvPr/>
        </p:nvSpPr>
        <p:spPr>
          <a:xfrm>
            <a:off x="765175" y="659913"/>
            <a:ext cx="10658474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p15">
            <a:extLst>
              <a:ext uri="{FF2B5EF4-FFF2-40B4-BE49-F238E27FC236}">
                <a16:creationId xmlns:a16="http://schemas.microsoft.com/office/drawing/2014/main" id="{B0201511-7438-4533-B502-E5F77F26843A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4" name="Google Shape;94;p31"/>
          <p:cNvSpPr/>
          <p:nvPr/>
        </p:nvSpPr>
        <p:spPr>
          <a:xfrm>
            <a:off x="0" y="39561"/>
            <a:ext cx="1218882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CA" sz="3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Homoptera terrestrial families found in Alberta</a:t>
            </a: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31"/>
          <p:cNvSpPr txBox="1"/>
          <p:nvPr/>
        </p:nvSpPr>
        <p:spPr>
          <a:xfrm>
            <a:off x="1172125" y="854719"/>
            <a:ext cx="3260034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Auchenorrhyncha</a:t>
            </a:r>
            <a:endParaRPr sz="18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Cicadomorpha</a:t>
            </a:r>
            <a:endParaRPr sz="18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Aphrophoridae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12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Cercopidae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12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Clastopteridae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12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10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Cicadellidae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11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Membracidae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11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</a:t>
            </a:r>
            <a:r>
              <a:rPr lang="en-CA" sz="18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Fulgoromorpha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7" action="ppaction://hlinksldjump"/>
              </a:rPr>
              <a:t>p. 9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Acanaloniidae*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Achilidae*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Caliscelidae*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Cixiidae*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Delphacidae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Derbidae*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Dictyopharidae*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Flatidae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Issidae*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Kinnaridae*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6" name="Google Shape;96;p31"/>
          <p:cNvSpPr txBox="1"/>
          <p:nvPr/>
        </p:nvSpPr>
        <p:spPr>
          <a:xfrm>
            <a:off x="4925094" y="852697"/>
            <a:ext cx="27921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Sternorrhyncha</a:t>
            </a:r>
            <a:endParaRPr sz="18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</a:t>
            </a:r>
            <a:r>
              <a:rPr lang="en-CA" sz="18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Coccoidea</a:t>
            </a: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13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Asterolecaniidae*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Coccidae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Cryptococcidae*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Dactylopiidae*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Diaspididae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Eriococcidae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Kermesidae*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Margarodidae*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Matsucoccidae*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Ortheziidae*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Pseudococcidae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Putoidae*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Rhizoecidae*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Steingeliidae*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Xylococcidae*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7" name="Google Shape;97;p31"/>
          <p:cNvSpPr/>
          <p:nvPr/>
        </p:nvSpPr>
        <p:spPr>
          <a:xfrm>
            <a:off x="8210129" y="1119492"/>
            <a:ext cx="3097932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Other Sternorrhyncha 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14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   </a:t>
            </a:r>
            <a:r>
              <a:rPr lang="en-CA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Aleyrodoidea</a:t>
            </a:r>
            <a:endParaRPr lang="en-CA" sz="1800" dirty="0">
              <a:solidFill>
                <a:srgbClr val="00B05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Aleyrodidae</a:t>
            </a:r>
            <a:endParaRPr lang="en-CA"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         </a:t>
            </a:r>
            <a:r>
              <a:rPr lang="en-CA" sz="1800" dirty="0" err="1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Aphidoidea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	Aphididae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/>
            <a:r>
              <a:rPr lang="en-CA" sz="18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Phylloxeroidea</a:t>
            </a:r>
            <a:endParaRPr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/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Adelgidae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/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Phylloxeridae*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457200"/>
            <a:r>
              <a:rPr lang="en-CA" sz="18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Psylloidea</a:t>
            </a:r>
            <a:endParaRPr sz="1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/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Aphalaridae Calophyidae* </a:t>
            </a:r>
          </a:p>
          <a:p>
            <a:pPr marL="914400"/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Liviidae*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Psyllidae*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45720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Triozidae*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Google Shape;99;p31"/>
          <p:cNvSpPr txBox="1"/>
          <p:nvPr/>
        </p:nvSpPr>
        <p:spPr>
          <a:xfrm>
            <a:off x="7669336" y="5664935"/>
            <a:ext cx="3754314" cy="10771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black text = families</a:t>
            </a:r>
          </a:p>
          <a:p>
            <a:pPr>
              <a:buSzPts val="1800"/>
            </a:pPr>
            <a:r>
              <a:rPr lang="en-CA" sz="16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green text </a:t>
            </a:r>
            <a:r>
              <a:rPr lang="en-CA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other taxonomic levels</a:t>
            </a:r>
          </a:p>
          <a:p>
            <a:pPr lvl="0">
              <a:buSzPts val="1800"/>
            </a:pPr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bold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text = included in identification guide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ts val="1800"/>
            </a:pPr>
            <a:r>
              <a:rPr lang="en-CA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= family unlikely to be found</a:t>
            </a:r>
          </a:p>
        </p:txBody>
      </p:sp>
      <p:sp>
        <p:nvSpPr>
          <p:cNvPr id="11" name="Google Shape;99;p31">
            <a:extLst>
              <a:ext uri="{FF2B5EF4-FFF2-40B4-BE49-F238E27FC236}">
                <a16:creationId xmlns:a16="http://schemas.microsoft.com/office/drawing/2014/main" id="{CAE6F6F2-FF0D-415A-BB58-6C74CA55D01F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715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3"/>
          <p:cNvSpPr txBox="1"/>
          <p:nvPr/>
        </p:nvSpPr>
        <p:spPr>
          <a:xfrm>
            <a:off x="0" y="38101"/>
            <a:ext cx="1217252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Tingidae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64" name="Google Shape;564;p33"/>
          <p:cNvSpPr txBox="1"/>
          <p:nvPr/>
        </p:nvSpPr>
        <p:spPr>
          <a:xfrm>
            <a:off x="800807" y="692674"/>
            <a:ext cx="6171114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Tingidae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(lace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front wings have a lacy pattern of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numerous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closed, rounded cells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pronotum </a:t>
            </a:r>
            <a:r>
              <a:rPr lang="en-CA" sz="16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is pointed at the base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 reduced or absent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absent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tarsus 2-segmented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27006" y="3063254"/>
            <a:ext cx="4537146" cy="3314072"/>
            <a:chOff x="512254" y="2534028"/>
            <a:chExt cx="4537146" cy="3314072"/>
          </a:xfrm>
        </p:grpSpPr>
        <p:sp>
          <p:nvSpPr>
            <p:cNvPr id="20" name="Google Shape;565;p33"/>
            <p:cNvSpPr txBox="1"/>
            <p:nvPr/>
          </p:nvSpPr>
          <p:spPr>
            <a:xfrm>
              <a:off x="580637" y="5571141"/>
              <a:ext cx="421422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Corythucha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12254" y="2534028"/>
              <a:ext cx="4537146" cy="3072914"/>
              <a:chOff x="512254" y="2534028"/>
              <a:chExt cx="4537146" cy="307291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76433" y="2534028"/>
                <a:ext cx="4214228" cy="2872859"/>
                <a:chOff x="775216" y="2762628"/>
                <a:chExt cx="4214228" cy="2872859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885" t="28116" r="20805" b="32464"/>
                <a:stretch/>
              </p:blipFill>
              <p:spPr>
                <a:xfrm>
                  <a:off x="775216" y="2762628"/>
                  <a:ext cx="4214228" cy="2872859"/>
                </a:xfrm>
                <a:prstGeom prst="rect">
                  <a:avLst/>
                </a:prstGeom>
              </p:spPr>
            </p:pic>
            <p:sp>
              <p:nvSpPr>
                <p:cNvPr id="19" name="Google Shape;570;p33"/>
                <p:cNvSpPr/>
                <p:nvPr/>
              </p:nvSpPr>
              <p:spPr>
                <a:xfrm rot="16772685">
                  <a:off x="1683357" y="4084743"/>
                  <a:ext cx="570555" cy="19428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rgbClr val="CC00CC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3" name="Rectangle 2"/>
              <p:cNvSpPr/>
              <p:nvPr/>
            </p:nvSpPr>
            <p:spPr>
              <a:xfrm>
                <a:off x="512254" y="5406887"/>
                <a:ext cx="4537146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41386584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colour overlay added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7292844" y="1468702"/>
            <a:ext cx="3423796" cy="4908624"/>
            <a:chOff x="5248579" y="1417614"/>
            <a:chExt cx="3423796" cy="4908624"/>
          </a:xfrm>
        </p:grpSpPr>
        <p:sp>
          <p:nvSpPr>
            <p:cNvPr id="565" name="Google Shape;565;p33"/>
            <p:cNvSpPr txBox="1"/>
            <p:nvPr/>
          </p:nvSpPr>
          <p:spPr>
            <a:xfrm>
              <a:off x="5547849" y="6049279"/>
              <a:ext cx="287050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Corythucha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248579" y="1417614"/>
              <a:ext cx="3423796" cy="4674638"/>
              <a:chOff x="5248579" y="1417614"/>
              <a:chExt cx="3423796" cy="467463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527972" y="1417614"/>
                <a:ext cx="2870506" cy="4476471"/>
                <a:chOff x="5527972" y="1555990"/>
                <a:chExt cx="2870506" cy="4476471"/>
              </a:xfrm>
            </p:grpSpPr>
            <p:pic>
              <p:nvPicPr>
                <p:cNvPr id="566" name="Google Shape;566;p3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33360" t="19850" r="42995" b="30984"/>
                <a:stretch/>
              </p:blipFill>
              <p:spPr>
                <a:xfrm>
                  <a:off x="5527972" y="1555990"/>
                  <a:ext cx="2870506" cy="447647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570" name="Google Shape;570;p33"/>
                <p:cNvSpPr/>
                <p:nvPr/>
              </p:nvSpPr>
              <p:spPr>
                <a:xfrm rot="13448054">
                  <a:off x="6697825" y="4137513"/>
                  <a:ext cx="570555" cy="194287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FF000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5248579" y="5892197"/>
                <a:ext cx="3423796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9060138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Ashley M Bradford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2" name="Google Shape;678;p44">
            <a:extLst>
              <a:ext uri="{FF2B5EF4-FFF2-40B4-BE49-F238E27FC236}">
                <a16:creationId xmlns:a16="http://schemas.microsoft.com/office/drawing/2014/main" id="{F020D150-DEC6-4FA5-AE35-EE88F8BC33EC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Google Shape;99;p31"/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Google Shape;548;p41">
            <a:extLst>
              <a:ext uri="{FF2B5EF4-FFF2-40B4-BE49-F238E27FC236}">
                <a16:creationId xmlns:a16="http://schemas.microsoft.com/office/drawing/2014/main" id="{8600E93B-03C6-4201-A16D-C12C968618F7}"/>
              </a:ext>
            </a:extLst>
          </p:cNvPr>
          <p:cNvSpPr/>
          <p:nvPr/>
        </p:nvSpPr>
        <p:spPr>
          <a:xfrm>
            <a:off x="765175" y="659913"/>
            <a:ext cx="10658474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3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Aradidae and Cimicidae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7" name="Google Shape;647;p43"/>
          <p:cNvSpPr txBox="1"/>
          <p:nvPr/>
        </p:nvSpPr>
        <p:spPr>
          <a:xfrm>
            <a:off x="783983" y="680034"/>
            <a:ext cx="551226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body extremely flat and broad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absent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8" name="Google Shape;648;p43"/>
          <p:cNvSpPr txBox="1"/>
          <p:nvPr/>
        </p:nvSpPr>
        <p:spPr>
          <a:xfrm>
            <a:off x="819743" y="2011324"/>
            <a:ext cx="464622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Aradidae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(flat bugs)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wings do not cover entire abdomen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2-segmented tarsus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49" name="Google Shape;649;p43"/>
          <p:cNvSpPr/>
          <p:nvPr/>
        </p:nvSpPr>
        <p:spPr>
          <a:xfrm>
            <a:off x="7002146" y="1963699"/>
            <a:ext cx="4421504" cy="476448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0" name="Google Shape;650;p43"/>
          <p:cNvSpPr txBox="1"/>
          <p:nvPr/>
        </p:nvSpPr>
        <p:spPr>
          <a:xfrm>
            <a:off x="7043560" y="2013433"/>
            <a:ext cx="304736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Cimicidae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(bed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wings vestigial, pad-like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3-segmented tarsus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55" name="Google Shape;655;p43"/>
          <p:cNvSpPr/>
          <p:nvPr/>
        </p:nvSpPr>
        <p:spPr>
          <a:xfrm>
            <a:off x="783983" y="1975334"/>
            <a:ext cx="5090184" cy="475285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127740" y="3258707"/>
            <a:ext cx="1776045" cy="3416069"/>
            <a:chOff x="4677632" y="2733800"/>
            <a:chExt cx="1776045" cy="3416069"/>
          </a:xfrm>
        </p:grpSpPr>
        <p:sp>
          <p:nvSpPr>
            <p:cNvPr id="661" name="Google Shape;661;p43"/>
            <p:cNvSpPr txBox="1"/>
            <p:nvPr/>
          </p:nvSpPr>
          <p:spPr>
            <a:xfrm>
              <a:off x="4677632" y="5872910"/>
              <a:ext cx="177604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Cimex lectularius </a:t>
              </a:r>
              <a:r>
                <a:rPr lang="en-CA" sz="1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(bed bug)</a:t>
              </a:r>
              <a:endParaRPr sz="1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89441" y="2733800"/>
              <a:ext cx="1520892" cy="3198245"/>
              <a:chOff x="4789441" y="2733800"/>
              <a:chExt cx="1520892" cy="3198245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789441" y="5516547"/>
                <a:ext cx="152089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3"/>
                  </a:rPr>
                  <a:t>Photo 6171466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Eric Knopf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4789441" y="2733800"/>
                <a:ext cx="1520892" cy="2785716"/>
                <a:chOff x="336151" y="2839279"/>
                <a:chExt cx="1520892" cy="2785716"/>
              </a:xfrm>
            </p:grpSpPr>
            <p:pic>
              <p:nvPicPr>
                <p:cNvPr id="660" name="Google Shape;660;p43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24146" t="22529" r="10328" b="29772"/>
                <a:stretch/>
              </p:blipFill>
              <p:spPr>
                <a:xfrm rot="5400000">
                  <a:off x="-296261" y="3471691"/>
                  <a:ext cx="2785716" cy="152089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62" name="Google Shape;662;p43"/>
                <p:cNvSpPr/>
                <p:nvPr/>
              </p:nvSpPr>
              <p:spPr>
                <a:xfrm rot="17658795">
                  <a:off x="422216" y="4361112"/>
                  <a:ext cx="478849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  <p:sp>
              <p:nvSpPr>
                <p:cNvPr id="26" name="Google Shape;591;p34"/>
                <p:cNvSpPr/>
                <p:nvPr/>
              </p:nvSpPr>
              <p:spPr>
                <a:xfrm flipH="1">
                  <a:off x="1341223" y="3969724"/>
                  <a:ext cx="277369" cy="188844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CA0F1F-92EE-4EDD-8AED-DE79D8BA6600}"/>
              </a:ext>
            </a:extLst>
          </p:cNvPr>
          <p:cNvGrpSpPr/>
          <p:nvPr/>
        </p:nvGrpSpPr>
        <p:grpSpPr>
          <a:xfrm>
            <a:off x="3948292" y="3429000"/>
            <a:ext cx="1924534" cy="3036448"/>
            <a:chOff x="3520082" y="2549886"/>
            <a:chExt cx="1924534" cy="3036448"/>
          </a:xfrm>
        </p:grpSpPr>
        <p:sp>
          <p:nvSpPr>
            <p:cNvPr id="657" name="Google Shape;657;p43"/>
            <p:cNvSpPr txBox="1"/>
            <p:nvPr/>
          </p:nvSpPr>
          <p:spPr>
            <a:xfrm>
              <a:off x="3598361" y="5309375"/>
              <a:ext cx="169468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Aradus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3520082" y="2549886"/>
              <a:ext cx="1924534" cy="2801073"/>
              <a:chOff x="2431920" y="2627710"/>
              <a:chExt cx="1924534" cy="2801073"/>
            </a:xfrm>
          </p:grpSpPr>
          <p:grpSp>
            <p:nvGrpSpPr>
              <p:cNvPr id="663" name="Google Shape;663;p43"/>
              <p:cNvGrpSpPr/>
              <p:nvPr/>
            </p:nvGrpSpPr>
            <p:grpSpPr>
              <a:xfrm>
                <a:off x="2566683" y="2627710"/>
                <a:ext cx="1643850" cy="2493296"/>
                <a:chOff x="7022920" y="2805529"/>
                <a:chExt cx="1643850" cy="2493296"/>
              </a:xfrm>
            </p:grpSpPr>
            <p:pic>
              <p:nvPicPr>
                <p:cNvPr id="664" name="Google Shape;664;p4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9239" t="2604" r="47962"/>
                <a:stretch/>
              </p:blipFill>
              <p:spPr>
                <a:xfrm>
                  <a:off x="7022920" y="2805529"/>
                  <a:ext cx="1643850" cy="249329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65" name="Google Shape;665;p43"/>
                <p:cNvSpPr/>
                <p:nvPr/>
              </p:nvSpPr>
              <p:spPr>
                <a:xfrm rot="-2055818">
                  <a:off x="7128097" y="4910214"/>
                  <a:ext cx="478849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5" name="Google Shape;591;p34"/>
              <p:cNvSpPr/>
              <p:nvPr/>
            </p:nvSpPr>
            <p:spPr>
              <a:xfrm rot="20791998" flipH="1">
                <a:off x="3736797" y="3717974"/>
                <a:ext cx="277369" cy="383086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431920" y="5121006"/>
                <a:ext cx="192453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8791115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Thomas Barbin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8803849" y="4376725"/>
            <a:ext cx="2406664" cy="2180605"/>
            <a:chOff x="6388157" y="4321173"/>
            <a:chExt cx="2406664" cy="2180605"/>
          </a:xfrm>
        </p:grpSpPr>
        <p:sp>
          <p:nvSpPr>
            <p:cNvPr id="652" name="Google Shape;652;p43"/>
            <p:cNvSpPr txBox="1"/>
            <p:nvPr/>
          </p:nvSpPr>
          <p:spPr>
            <a:xfrm>
              <a:off x="6596286" y="6224819"/>
              <a:ext cx="219853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Cimex pilosellus </a:t>
              </a:r>
              <a:r>
                <a:rPr lang="en-CA" sz="10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(bat bug)</a:t>
              </a:r>
              <a:endParaRPr sz="10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388157" y="4321173"/>
              <a:ext cx="2383645" cy="1942916"/>
              <a:chOff x="6388157" y="4321173"/>
              <a:chExt cx="2383645" cy="1942916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6388157" y="5956312"/>
                <a:ext cx="238364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18566024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Brian Starzomski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53" name="Google Shape;653;p43"/>
              <p:cNvPicPr preferRelativeResize="0"/>
              <p:nvPr/>
            </p:nvPicPr>
            <p:blipFill rotWithShape="1">
              <a:blip r:embed="rId12">
                <a:alphaModFix/>
              </a:blip>
              <a:srcRect l="25977" t="28730" r="26408" b="30952"/>
              <a:stretch/>
            </p:blipFill>
            <p:spPr>
              <a:xfrm>
                <a:off x="6606312" y="4321173"/>
                <a:ext cx="2165490" cy="166173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651889" y="3429000"/>
            <a:ext cx="3323361" cy="1419087"/>
            <a:chOff x="142009" y="5364881"/>
            <a:chExt cx="3323361" cy="1419087"/>
          </a:xfrm>
        </p:grpSpPr>
        <p:pic>
          <p:nvPicPr>
            <p:cNvPr id="656" name="Google Shape;656;p43"/>
            <p:cNvPicPr preferRelativeResize="0"/>
            <p:nvPr/>
          </p:nvPicPr>
          <p:blipFill rotWithShape="1">
            <a:blip r:embed="rId13">
              <a:alphaModFix/>
            </a:blip>
            <a:srcRect l="11011" t="23991" r="17529" b="37594"/>
            <a:stretch/>
          </p:blipFill>
          <p:spPr>
            <a:xfrm>
              <a:off x="363657" y="5364881"/>
              <a:ext cx="3101713" cy="1111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Rectangle 27"/>
            <p:cNvSpPr/>
            <p:nvPr/>
          </p:nvSpPr>
          <p:spPr>
            <a:xfrm>
              <a:off x="142009" y="6476191"/>
              <a:ext cx="27973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750">
                <a:buSzPts val="1100"/>
                <a:defRPr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Photo 8791116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Thomas Barbin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r>
                <a:rPr lang="en-US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CA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Google Shape;678;p44">
            <a:extLst>
              <a:ext uri="{FF2B5EF4-FFF2-40B4-BE49-F238E27FC236}">
                <a16:creationId xmlns:a16="http://schemas.microsoft.com/office/drawing/2014/main" id="{03B9D155-5735-4A1F-8C00-DF5063B5E3D6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99;p31">
            <a:extLst>
              <a:ext uri="{FF2B5EF4-FFF2-40B4-BE49-F238E27FC236}">
                <a16:creationId xmlns:a16="http://schemas.microsoft.com/office/drawing/2014/main" id="{F00DD7C6-28EB-44EE-A345-0F9D0A23193C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6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Alydidae and Coreidae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51" name="Google Shape;751;p46"/>
          <p:cNvSpPr txBox="1"/>
          <p:nvPr/>
        </p:nvSpPr>
        <p:spPr>
          <a:xfrm>
            <a:off x="6707031" y="2441170"/>
            <a:ext cx="466382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Coreidae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(leaf-footed bugs, squash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head narrower than pronotum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hind tibiae often with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leaf-like expansion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2" name="Google Shape;752;p46"/>
          <p:cNvSpPr txBox="1"/>
          <p:nvPr/>
        </p:nvSpPr>
        <p:spPr>
          <a:xfrm>
            <a:off x="812800" y="2436581"/>
            <a:ext cx="4435553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Alydidae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(broad-headed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head about as wide as pronotum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distal antennal segment elongated and curved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3" name="Google Shape;753;p46"/>
          <p:cNvSpPr txBox="1"/>
          <p:nvPr/>
        </p:nvSpPr>
        <p:spPr>
          <a:xfrm>
            <a:off x="784225" y="675945"/>
            <a:ext cx="711963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have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 longitudinal veins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scent gland openings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conspicuous on metapleuron*</a:t>
            </a: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 10 mm long</a:t>
            </a:r>
          </a:p>
        </p:txBody>
      </p:sp>
      <p:sp>
        <p:nvSpPr>
          <p:cNvPr id="754" name="Google Shape;754;p46"/>
          <p:cNvSpPr/>
          <p:nvPr/>
        </p:nvSpPr>
        <p:spPr>
          <a:xfrm>
            <a:off x="6666166" y="2421785"/>
            <a:ext cx="4745554" cy="429999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55" name="Google Shape;755;p46"/>
          <p:cNvSpPr/>
          <p:nvPr/>
        </p:nvSpPr>
        <p:spPr>
          <a:xfrm>
            <a:off x="772267" y="2421785"/>
            <a:ext cx="4745554" cy="4291723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Google Shape;715;p45"/>
          <p:cNvSpPr/>
          <p:nvPr/>
        </p:nvSpPr>
        <p:spPr>
          <a:xfrm>
            <a:off x="8515349" y="658451"/>
            <a:ext cx="3275309" cy="1569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 also in Lygaeidae and Rhyparochromidae, but they have ≤ 5 longitudinal veins (see 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/>
              </a:rPr>
              <a:t>p. 26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>
              <a:buSzPts val="1200"/>
            </a:pPr>
            <a:endParaRPr lang="en-CA"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200"/>
            </a:pP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 less visible in Nabidae, but they have numerous closed cells along forewing margin (see 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/>
              </a:rPr>
              <a:t>p. 18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>
              <a:buSzPts val="1200"/>
            </a:pPr>
            <a:endParaRPr lang="en-CA"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200"/>
            </a:pPr>
            <a:r>
              <a:rPr lang="en-CA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Similar family: </a:t>
            </a:r>
            <a:r>
              <a:rPr lang="en-CA" sz="12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Rhopalidae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but they have enlarged hind femurs (see 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5" action="ppaction://hlinksldjump"/>
              </a:rPr>
              <a:t>p. 25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77950" y="3547911"/>
            <a:ext cx="3824132" cy="1293342"/>
            <a:chOff x="4992510" y="3152519"/>
            <a:chExt cx="3824132" cy="1293342"/>
          </a:xfrm>
        </p:grpSpPr>
        <p:grpSp>
          <p:nvGrpSpPr>
            <p:cNvPr id="4" name="Group 3"/>
            <p:cNvGrpSpPr/>
            <p:nvPr/>
          </p:nvGrpSpPr>
          <p:grpSpPr>
            <a:xfrm>
              <a:off x="5014596" y="3152519"/>
              <a:ext cx="3802046" cy="1090548"/>
              <a:chOff x="235698" y="3304787"/>
              <a:chExt cx="3802046" cy="1090548"/>
            </a:xfrm>
          </p:grpSpPr>
          <p:pic>
            <p:nvPicPr>
              <p:cNvPr id="763" name="Google Shape;763;p46"/>
              <p:cNvPicPr preferRelativeResize="0"/>
              <p:nvPr/>
            </p:nvPicPr>
            <p:blipFill rotWithShape="1">
              <a:blip r:embed="rId6">
                <a:alphaModFix/>
              </a:blip>
              <a:srcRect l="38983" t="38245" r="14832" b="38205"/>
              <a:stretch/>
            </p:blipFill>
            <p:spPr>
              <a:xfrm>
                <a:off x="235698" y="3304787"/>
                <a:ext cx="3802046" cy="109054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64" name="Google Shape;764;p46"/>
              <p:cNvSpPr/>
              <p:nvPr/>
            </p:nvSpPr>
            <p:spPr>
              <a:xfrm rot="19633661">
                <a:off x="2742993" y="4036613"/>
                <a:ext cx="46516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" name="Google Shape;744;p37"/>
              <p:cNvSpPr/>
              <p:nvPr/>
            </p:nvSpPr>
            <p:spPr>
              <a:xfrm rot="12351592">
                <a:off x="1631891" y="4117887"/>
                <a:ext cx="46516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CC00CC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4992510" y="4245806"/>
              <a:ext cx="3824132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Photo 63140111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Dan MacNeal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CC BY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507285" y="4889408"/>
            <a:ext cx="3165462" cy="1793108"/>
            <a:chOff x="5141589" y="4880848"/>
            <a:chExt cx="3165462" cy="1793108"/>
          </a:xfrm>
        </p:grpSpPr>
        <p:sp>
          <p:nvSpPr>
            <p:cNvPr id="758" name="Google Shape;758;p46"/>
            <p:cNvSpPr/>
            <p:nvPr/>
          </p:nvSpPr>
          <p:spPr>
            <a:xfrm>
              <a:off x="5296862" y="6396997"/>
              <a:ext cx="285491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Leptoglossus occidentalis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141589" y="4880848"/>
              <a:ext cx="3165462" cy="1550995"/>
              <a:chOff x="5141589" y="4880848"/>
              <a:chExt cx="3165462" cy="1550995"/>
            </a:xfrm>
          </p:grpSpPr>
          <p:pic>
            <p:nvPicPr>
              <p:cNvPr id="757" name="Google Shape;757;p46"/>
              <p:cNvPicPr preferRelativeResize="0"/>
              <p:nvPr/>
            </p:nvPicPr>
            <p:blipFill rotWithShape="1">
              <a:blip r:embed="rId10">
                <a:alphaModFix/>
              </a:blip>
              <a:srcRect t="4153" b="6735"/>
              <a:stretch/>
            </p:blipFill>
            <p:spPr>
              <a:xfrm>
                <a:off x="5296862" y="4880848"/>
                <a:ext cx="2854917" cy="134297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Google Shape;591;p34"/>
              <p:cNvSpPr/>
              <p:nvPr/>
            </p:nvSpPr>
            <p:spPr>
              <a:xfrm rot="16200000" flipH="1">
                <a:off x="6655379" y="5145972"/>
                <a:ext cx="176950" cy="200961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141589" y="6231788"/>
                <a:ext cx="3165462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70580476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John Sankey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B60F53-E66E-4D35-B968-9F627B1646B0}"/>
              </a:ext>
            </a:extLst>
          </p:cNvPr>
          <p:cNvGrpSpPr/>
          <p:nvPr/>
        </p:nvGrpSpPr>
        <p:grpSpPr>
          <a:xfrm>
            <a:off x="3240006" y="4871910"/>
            <a:ext cx="2145174" cy="1841003"/>
            <a:chOff x="3233523" y="4928689"/>
            <a:chExt cx="2145174" cy="1841003"/>
          </a:xfrm>
        </p:grpSpPr>
        <p:sp>
          <p:nvSpPr>
            <p:cNvPr id="760" name="Google Shape;760;p46"/>
            <p:cNvSpPr/>
            <p:nvPr/>
          </p:nvSpPr>
          <p:spPr>
            <a:xfrm>
              <a:off x="3233523" y="6492733"/>
              <a:ext cx="213908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Alydus eurinus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239608" y="4928689"/>
              <a:ext cx="2139089" cy="1600883"/>
              <a:chOff x="2517378" y="5063444"/>
              <a:chExt cx="2139089" cy="1600883"/>
            </a:xfrm>
          </p:grpSpPr>
          <p:pic>
            <p:nvPicPr>
              <p:cNvPr id="761" name="Google Shape;761;p46"/>
              <p:cNvPicPr preferRelativeResize="0"/>
              <p:nvPr/>
            </p:nvPicPr>
            <p:blipFill rotWithShape="1">
              <a:blip r:embed="rId14">
                <a:alphaModFix/>
              </a:blip>
              <a:srcRect l="3246" t="4590" r="5064" b="6769"/>
              <a:stretch/>
            </p:blipFill>
            <p:spPr>
              <a:xfrm>
                <a:off x="2517378" y="5063444"/>
                <a:ext cx="2139089" cy="12937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17378" y="6356550"/>
                <a:ext cx="213300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1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30995371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Gordon Johnston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5" name="Google Shape;678;p44">
            <a:extLst>
              <a:ext uri="{FF2B5EF4-FFF2-40B4-BE49-F238E27FC236}">
                <a16:creationId xmlns:a16="http://schemas.microsoft.com/office/drawing/2014/main" id="{153950F4-40E6-47C3-ABF4-42AA25BAAB7D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6" name="Google Shape;99;p31">
            <a:extLst>
              <a:ext uri="{FF2B5EF4-FFF2-40B4-BE49-F238E27FC236}">
                <a16:creationId xmlns:a16="http://schemas.microsoft.com/office/drawing/2014/main" id="{657E0D21-3E4E-4431-9D5F-4344F53DAB7F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B0916C-B9CD-451C-A4C7-D3B68C99E284}"/>
              </a:ext>
            </a:extLst>
          </p:cNvPr>
          <p:cNvGrpSpPr/>
          <p:nvPr/>
        </p:nvGrpSpPr>
        <p:grpSpPr>
          <a:xfrm>
            <a:off x="896940" y="3578382"/>
            <a:ext cx="2259678" cy="3106336"/>
            <a:chOff x="834722" y="3189586"/>
            <a:chExt cx="2259678" cy="3106336"/>
          </a:xfrm>
        </p:grpSpPr>
        <p:grpSp>
          <p:nvGrpSpPr>
            <p:cNvPr id="13" name="Group 12"/>
            <p:cNvGrpSpPr/>
            <p:nvPr/>
          </p:nvGrpSpPr>
          <p:grpSpPr>
            <a:xfrm>
              <a:off x="834722" y="3189586"/>
              <a:ext cx="2219197" cy="2872947"/>
              <a:chOff x="222120" y="3433899"/>
              <a:chExt cx="2219197" cy="287294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2120" y="3433899"/>
                <a:ext cx="2219197" cy="2566549"/>
                <a:chOff x="222120" y="3433899"/>
                <a:chExt cx="2219197" cy="2566549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222120" y="3433899"/>
                  <a:ext cx="2219197" cy="2566549"/>
                  <a:chOff x="4492812" y="3151955"/>
                  <a:chExt cx="2219197" cy="2566549"/>
                </a:xfrm>
              </p:grpSpPr>
              <p:pic>
                <p:nvPicPr>
                  <p:cNvPr id="759" name="Google Shape;759;p46"/>
                  <p:cNvPicPr preferRelativeResize="0"/>
                  <p:nvPr/>
                </p:nvPicPr>
                <p:blipFill rotWithShape="1">
                  <a:blip r:embed="rId18">
                    <a:alphaModFix/>
                  </a:blip>
                  <a:srcRect l="10938" t="4212" r="19791" b="11940"/>
                  <a:stretch/>
                </p:blipFill>
                <p:spPr>
                  <a:xfrm rot="5400000">
                    <a:off x="4319136" y="3325631"/>
                    <a:ext cx="2566549" cy="22191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3" name="Google Shape;591;p34"/>
                  <p:cNvSpPr/>
                  <p:nvPr/>
                </p:nvSpPr>
                <p:spPr>
                  <a:xfrm rot="11863393" flipH="1">
                    <a:off x="5270527" y="4365835"/>
                    <a:ext cx="149605" cy="194293"/>
                  </a:xfrm>
                  <a:prstGeom prst="leftBracket">
                    <a:avLst>
                      <a:gd name="adj" fmla="val 0"/>
                    </a:avLst>
                  </a:prstGeom>
                  <a:noFill/>
                  <a:ln w="38100" cap="flat" cmpd="sng">
                    <a:solidFill>
                      <a:srgbClr val="FF0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>
                      <a:buSzPts val="1400"/>
                    </a:pPr>
                    <a:endParaRPr dirty="0">
                      <a:solidFill>
                        <a:schemeClr val="dk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" name="Google Shape;764;p46"/>
                <p:cNvSpPr/>
                <p:nvPr/>
              </p:nvSpPr>
              <p:spPr>
                <a:xfrm rot="3687827">
                  <a:off x="1773606" y="3635505"/>
                  <a:ext cx="465168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222120" y="5999069"/>
                <a:ext cx="221919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  <a:hlinkClick r:id="rId19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Photo 74335207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0"/>
                  </a:rPr>
                  <a:t>Karl Kroeker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Google Shape;760;p46">
              <a:extLst>
                <a:ext uri="{FF2B5EF4-FFF2-40B4-BE49-F238E27FC236}">
                  <a16:creationId xmlns:a16="http://schemas.microsoft.com/office/drawing/2014/main" id="{6CC145BB-CB1C-4127-8A06-FBE6402D3232}"/>
                </a:ext>
              </a:extLst>
            </p:cNvPr>
            <p:cNvSpPr/>
            <p:nvPr/>
          </p:nvSpPr>
          <p:spPr>
            <a:xfrm>
              <a:off x="834722" y="6018963"/>
              <a:ext cx="225967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Alydus eurinus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38"/>
          <p:cNvSpPr txBox="1"/>
          <p:nvPr/>
        </p:nvSpPr>
        <p:spPr>
          <a:xfrm>
            <a:off x="800100" y="692281"/>
            <a:ext cx="7435635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Geocoridae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(big-eyed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eyes very large, </a:t>
            </a:r>
            <a:r>
              <a:rPr lang="en-CA" sz="16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partially wrap around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anterior corners of pronotum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claval commissure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(“joint”) very short or absent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(contrast with Lygaeidae)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body &lt; 5 mm long</a:t>
            </a:r>
            <a:endParaRPr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90" name="Google Shape;790;p38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Geocoridae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209843" y="2601442"/>
            <a:ext cx="1708723" cy="4100668"/>
            <a:chOff x="336674" y="2498596"/>
            <a:chExt cx="1708723" cy="4100668"/>
          </a:xfrm>
        </p:grpSpPr>
        <p:sp>
          <p:nvSpPr>
            <p:cNvPr id="794" name="Google Shape;794;p38"/>
            <p:cNvSpPr/>
            <p:nvPr/>
          </p:nvSpPr>
          <p:spPr>
            <a:xfrm>
              <a:off x="360167" y="6322305"/>
              <a:ext cx="168523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Geocoris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36674" y="2498596"/>
              <a:ext cx="1708723" cy="3887708"/>
              <a:chOff x="336674" y="2498596"/>
              <a:chExt cx="1708723" cy="388770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36674" y="2498596"/>
                <a:ext cx="1708723" cy="3520614"/>
                <a:chOff x="350075" y="2328843"/>
                <a:chExt cx="1708723" cy="3520614"/>
              </a:xfrm>
            </p:grpSpPr>
            <p:pic>
              <p:nvPicPr>
                <p:cNvPr id="795" name="Google Shape;795;p3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33695" t="4825" r="37500" b="6131"/>
                <a:stretch/>
              </p:blipFill>
              <p:spPr>
                <a:xfrm>
                  <a:off x="350075" y="2328843"/>
                  <a:ext cx="1708723" cy="352061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" name="Google Shape;591;p34"/>
                <p:cNvSpPr/>
                <p:nvPr/>
              </p:nvSpPr>
              <p:spPr>
                <a:xfrm flipH="1">
                  <a:off x="1558353" y="4034498"/>
                  <a:ext cx="277369" cy="545034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345583" y="5970806"/>
                <a:ext cx="1699814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89179647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Owen Strickland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1108833" y="4471500"/>
            <a:ext cx="2740621" cy="2230610"/>
            <a:chOff x="2388023" y="4651516"/>
            <a:chExt cx="2740621" cy="2230610"/>
          </a:xfrm>
        </p:grpSpPr>
        <p:sp>
          <p:nvSpPr>
            <p:cNvPr id="33" name="Google Shape;794;p38"/>
            <p:cNvSpPr/>
            <p:nvPr/>
          </p:nvSpPr>
          <p:spPr>
            <a:xfrm>
              <a:off x="2388209" y="6605167"/>
              <a:ext cx="274043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Geocoris bullatus</a:t>
              </a:r>
              <a:endParaRPr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388023" y="4651516"/>
              <a:ext cx="2740621" cy="2005476"/>
              <a:chOff x="2388023" y="4651516"/>
              <a:chExt cx="2740621" cy="200547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090" t="26190" r="29239" b="39726"/>
              <a:stretch/>
            </p:blipFill>
            <p:spPr>
              <a:xfrm>
                <a:off x="2388209" y="4651516"/>
                <a:ext cx="2740435" cy="1697699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2388023" y="6349215"/>
                <a:ext cx="274062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11492724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Thomas Barbin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118334" y="2601442"/>
            <a:ext cx="2482742" cy="3146081"/>
            <a:chOff x="3773679" y="2011280"/>
            <a:chExt cx="2482742" cy="314608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6" t="30441" r="28500" b="33123"/>
            <a:stretch/>
          </p:blipFill>
          <p:spPr>
            <a:xfrm>
              <a:off x="4488862" y="2011280"/>
              <a:ext cx="1767559" cy="2128854"/>
            </a:xfrm>
            <a:prstGeom prst="rect">
              <a:avLst/>
            </a:prstGeom>
          </p:spPr>
        </p:pic>
        <p:sp>
          <p:nvSpPr>
            <p:cNvPr id="810" name="Google Shape;810;p38"/>
            <p:cNvSpPr txBox="1"/>
            <p:nvPr/>
          </p:nvSpPr>
          <p:spPr>
            <a:xfrm>
              <a:off x="3773679" y="2766047"/>
              <a:ext cx="712054" cy="33855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CA" sz="16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clavus</a:t>
              </a:r>
              <a:endParaRPr sz="16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13" name="Google Shape;813;p38"/>
            <p:cNvSpPr/>
            <p:nvPr/>
          </p:nvSpPr>
          <p:spPr>
            <a:xfrm>
              <a:off x="4152786" y="3068126"/>
              <a:ext cx="835278" cy="158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815" name="Google Shape;815;p38"/>
            <p:cNvSpPr/>
            <p:nvPr/>
          </p:nvSpPr>
          <p:spPr>
            <a:xfrm rot="16200000">
              <a:off x="5043820" y="3628380"/>
              <a:ext cx="419731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504243" y="4634141"/>
              <a:ext cx="175217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claval commissure</a:t>
              </a:r>
            </a:p>
            <a:p>
              <a:pPr algn="ctr"/>
              <a:r>
                <a:rPr lang="en-CA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absent here)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482603" y="4140269"/>
              <a:ext cx="177381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1"/>
                </a:rPr>
                <a:t>Photo 9675004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Tracey Fandre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colour overlay added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Google Shape;678;p44">
            <a:extLst>
              <a:ext uri="{FF2B5EF4-FFF2-40B4-BE49-F238E27FC236}">
                <a16:creationId xmlns:a16="http://schemas.microsoft.com/office/drawing/2014/main" id="{3C0BFABA-F426-4A76-82EE-CA5FA488C0E0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" name="Google Shape;99;p31">
            <a:extLst>
              <a:ext uri="{FF2B5EF4-FFF2-40B4-BE49-F238E27FC236}">
                <a16:creationId xmlns:a16="http://schemas.microsoft.com/office/drawing/2014/main" id="{5A8B4B4F-2BE0-49B9-A9A8-7B5A7B3BB5EE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27A24C-4BFB-4917-855D-5C14B3F933B2}"/>
              </a:ext>
            </a:extLst>
          </p:cNvPr>
          <p:cNvGrpSpPr/>
          <p:nvPr/>
        </p:nvGrpSpPr>
        <p:grpSpPr>
          <a:xfrm>
            <a:off x="9719877" y="1179202"/>
            <a:ext cx="2068751" cy="4566270"/>
            <a:chOff x="9136350" y="1193890"/>
            <a:chExt cx="2068751" cy="4566270"/>
          </a:xfrm>
        </p:grpSpPr>
        <p:grpSp>
          <p:nvGrpSpPr>
            <p:cNvPr id="3" name="Group 2"/>
            <p:cNvGrpSpPr/>
            <p:nvPr/>
          </p:nvGrpSpPr>
          <p:grpSpPr>
            <a:xfrm>
              <a:off x="9136350" y="1582272"/>
              <a:ext cx="2068751" cy="3564649"/>
              <a:chOff x="6961218" y="1351722"/>
              <a:chExt cx="2068751" cy="356464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6961219" y="1351722"/>
                <a:ext cx="2044169" cy="3143187"/>
                <a:chOff x="6961219" y="1351722"/>
                <a:chExt cx="2044169" cy="3143187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987" t="14003" r="37741" b="27708"/>
                <a:stretch/>
              </p:blipFill>
              <p:spPr>
                <a:xfrm>
                  <a:off x="6961219" y="1351722"/>
                  <a:ext cx="2044169" cy="314318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37" name="Google Shape;815;p38"/>
                <p:cNvSpPr/>
                <p:nvPr/>
              </p:nvSpPr>
              <p:spPr>
                <a:xfrm rot="16200000">
                  <a:off x="7709790" y="3955298"/>
                  <a:ext cx="419731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tx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6961218" y="4500873"/>
                <a:ext cx="2068751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Photo 35692234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Bob McDougall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colour overlay added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387BF3C-B586-4090-8610-9CFB30453EE8}"/>
                </a:ext>
              </a:extLst>
            </p:cNvPr>
            <p:cNvSpPr txBox="1"/>
            <p:nvPr/>
          </p:nvSpPr>
          <p:spPr>
            <a:xfrm>
              <a:off x="9136350" y="5236940"/>
              <a:ext cx="20441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>
                  <a:solidFill>
                    <a:srgbClr val="00B0F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claval commissure</a:t>
              </a:r>
            </a:p>
            <a:p>
              <a:pPr algn="ctr"/>
              <a:r>
                <a:rPr lang="en-CA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(pre</a:t>
              </a:r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sent here)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8A9D148-8D24-48A9-879B-780AE71942D9}"/>
                </a:ext>
              </a:extLst>
            </p:cNvPr>
            <p:cNvSpPr txBox="1"/>
            <p:nvPr/>
          </p:nvSpPr>
          <p:spPr>
            <a:xfrm>
              <a:off x="9136350" y="1193890"/>
              <a:ext cx="206875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1800" b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Lygaeidae</a:t>
              </a:r>
              <a:endParaRPr lang="en-CA" sz="1800" dirty="0"/>
            </a:p>
          </p:txBody>
        </p:sp>
      </p:grpSp>
      <p:sp>
        <p:nvSpPr>
          <p:cNvPr id="39" name="Google Shape;548;p41">
            <a:extLst>
              <a:ext uri="{FF2B5EF4-FFF2-40B4-BE49-F238E27FC236}">
                <a16:creationId xmlns:a16="http://schemas.microsoft.com/office/drawing/2014/main" id="{E539739B-DA11-4006-A6D2-005319763CBA}"/>
              </a:ext>
            </a:extLst>
          </p:cNvPr>
          <p:cNvSpPr/>
          <p:nvPr/>
        </p:nvSpPr>
        <p:spPr>
          <a:xfrm>
            <a:off x="765175" y="659913"/>
            <a:ext cx="8159750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2"/>
          <p:cNvSpPr txBox="1"/>
          <p:nvPr/>
        </p:nvSpPr>
        <p:spPr>
          <a:xfrm>
            <a:off x="8042656" y="1757268"/>
            <a:ext cx="3358566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Cydnidae</a:t>
            </a:r>
            <a:r>
              <a:rPr lang="en-CA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(burrowing bugs)</a:t>
            </a:r>
          </a:p>
          <a:p>
            <a:pPr>
              <a:buSzPts val="15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tibiae have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strong spines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3-segmented tarsi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usually &lt; 7 mm long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3" name="Google Shape;603;p42"/>
          <p:cNvSpPr txBox="1"/>
          <p:nvPr/>
        </p:nvSpPr>
        <p:spPr>
          <a:xfrm>
            <a:off x="4162040" y="1754338"/>
            <a:ext cx="3489850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5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Pentatomidae</a:t>
            </a:r>
            <a:r>
              <a:rPr lang="en-CA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(stink bugs)</a:t>
            </a:r>
          </a:p>
          <a:p>
            <a:pPr>
              <a:buSzPts val="15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tibiae do not have strong spines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3-segmented tarsi</a:t>
            </a: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usually &gt; 7 mm long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4" name="Google Shape;604;p42"/>
          <p:cNvSpPr/>
          <p:nvPr/>
        </p:nvSpPr>
        <p:spPr>
          <a:xfrm>
            <a:off x="7989717" y="1723095"/>
            <a:ext cx="3428113" cy="50041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05" name="Google Shape;605;p42"/>
          <p:cNvSpPr/>
          <p:nvPr/>
        </p:nvSpPr>
        <p:spPr>
          <a:xfrm>
            <a:off x="4126248" y="1723095"/>
            <a:ext cx="3590675" cy="50041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14" name="Google Shape;614;p42"/>
          <p:cNvSpPr txBox="1"/>
          <p:nvPr/>
        </p:nvSpPr>
        <p:spPr>
          <a:xfrm>
            <a:off x="787604" y="1744948"/>
            <a:ext cx="3075865" cy="133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Acanthosomatidae</a:t>
            </a:r>
            <a:r>
              <a:rPr lang="en-CA" sz="15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(shield bugs)</a:t>
            </a:r>
          </a:p>
          <a:p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5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tibiae do not have strong spines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5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2-segmented tarsi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15" name="Google Shape;615;p42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Acanthosomatidae, Cydnidae, and Pentatomidae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16" name="Google Shape;616;p42"/>
          <p:cNvSpPr txBox="1"/>
          <p:nvPr/>
        </p:nvSpPr>
        <p:spPr>
          <a:xfrm>
            <a:off x="780519" y="678901"/>
            <a:ext cx="89460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5-segmented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large, triangular or slightly rounded,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≥ half-way but not all way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20" name="Google Shape;620;p42"/>
          <p:cNvSpPr/>
          <p:nvPr/>
        </p:nvSpPr>
        <p:spPr>
          <a:xfrm>
            <a:off x="754557" y="1724025"/>
            <a:ext cx="3097078" cy="50041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46997" y="3200779"/>
            <a:ext cx="2051579" cy="3501538"/>
            <a:chOff x="747039" y="2708068"/>
            <a:chExt cx="2051579" cy="3501538"/>
          </a:xfrm>
        </p:grpSpPr>
        <p:sp>
          <p:nvSpPr>
            <p:cNvPr id="619" name="Google Shape;619;p42"/>
            <p:cNvSpPr/>
            <p:nvPr/>
          </p:nvSpPr>
          <p:spPr>
            <a:xfrm>
              <a:off x="747039" y="5932647"/>
              <a:ext cx="187669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Elasmostethus cruciatus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63341" y="2708068"/>
              <a:ext cx="2035277" cy="3262016"/>
              <a:chOff x="763341" y="2708068"/>
              <a:chExt cx="2035277" cy="3262016"/>
            </a:xfrm>
          </p:grpSpPr>
          <p:pic>
            <p:nvPicPr>
              <p:cNvPr id="618" name="Google Shape;618;p42"/>
              <p:cNvPicPr preferRelativeResize="0"/>
              <p:nvPr/>
            </p:nvPicPr>
            <p:blipFill rotWithShape="1">
              <a:blip r:embed="rId3">
                <a:alphaModFix/>
              </a:blip>
              <a:srcRect l="7960" t="15920" r="5736" b="11637"/>
              <a:stretch/>
            </p:blipFill>
            <p:spPr>
              <a:xfrm rot="5400000">
                <a:off x="215981" y="3255429"/>
                <a:ext cx="2955118" cy="18603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8" name="Google Shape;591;p34"/>
              <p:cNvSpPr/>
              <p:nvPr/>
            </p:nvSpPr>
            <p:spPr>
              <a:xfrm rot="10800000" flipH="1">
                <a:off x="1262095" y="3843950"/>
                <a:ext cx="277369" cy="764538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763341" y="5662307"/>
                <a:ext cx="203527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45910416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026515" y="4094004"/>
            <a:ext cx="1867872" cy="2589263"/>
            <a:chOff x="6216150" y="3950391"/>
            <a:chExt cx="1867872" cy="2589263"/>
          </a:xfrm>
        </p:grpSpPr>
        <p:sp>
          <p:nvSpPr>
            <p:cNvPr id="601" name="Google Shape;601;p42"/>
            <p:cNvSpPr/>
            <p:nvPr/>
          </p:nvSpPr>
          <p:spPr>
            <a:xfrm>
              <a:off x="6454276" y="6262695"/>
              <a:ext cx="1338789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Banasa dimidiata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216150" y="3950391"/>
              <a:ext cx="1867872" cy="2354814"/>
              <a:chOff x="6216150" y="3950391"/>
              <a:chExt cx="1867872" cy="2354814"/>
            </a:xfrm>
          </p:grpSpPr>
          <p:pic>
            <p:nvPicPr>
              <p:cNvPr id="600" name="Google Shape;600;p42"/>
              <p:cNvPicPr preferRelativeResize="0"/>
              <p:nvPr/>
            </p:nvPicPr>
            <p:blipFill rotWithShape="1">
              <a:blip r:embed="rId7">
                <a:alphaModFix/>
              </a:blip>
              <a:srcRect l="4775"/>
              <a:stretch/>
            </p:blipFill>
            <p:spPr>
              <a:xfrm>
                <a:off x="6454276" y="3950391"/>
                <a:ext cx="1338789" cy="20445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Google Shape;591;p34"/>
              <p:cNvSpPr/>
              <p:nvPr/>
            </p:nvSpPr>
            <p:spPr>
              <a:xfrm flipH="1">
                <a:off x="7429803" y="4950746"/>
                <a:ext cx="277369" cy="560337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216150" y="5997428"/>
                <a:ext cx="186787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55232320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Christian Grenier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5683761" y="3212987"/>
            <a:ext cx="2095577" cy="2056958"/>
            <a:chOff x="6499718" y="2689354"/>
            <a:chExt cx="2095577" cy="2056958"/>
          </a:xfrm>
        </p:grpSpPr>
        <p:sp>
          <p:nvSpPr>
            <p:cNvPr id="609" name="Google Shape;609;p42"/>
            <p:cNvSpPr txBox="1"/>
            <p:nvPr/>
          </p:nvSpPr>
          <p:spPr>
            <a:xfrm>
              <a:off x="6499719" y="4469353"/>
              <a:ext cx="2007552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Cosmopepla lintneriana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499718" y="2689354"/>
              <a:ext cx="2095577" cy="1828493"/>
              <a:chOff x="6499718" y="2689354"/>
              <a:chExt cx="2095577" cy="1828493"/>
            </a:xfrm>
          </p:grpSpPr>
          <p:pic>
            <p:nvPicPr>
              <p:cNvPr id="608" name="Google Shape;608;p42"/>
              <p:cNvPicPr preferRelativeResize="0"/>
              <p:nvPr/>
            </p:nvPicPr>
            <p:blipFill rotWithShape="1">
              <a:blip r:embed="rId9">
                <a:alphaModFix/>
              </a:blip>
              <a:srcRect l="13791" t="25360" r="11568" b="12549"/>
              <a:stretch/>
            </p:blipFill>
            <p:spPr>
              <a:xfrm>
                <a:off x="6560444" y="2689354"/>
                <a:ext cx="1833810" cy="1525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Rectangle 8"/>
              <p:cNvSpPr/>
              <p:nvPr/>
            </p:nvSpPr>
            <p:spPr>
              <a:xfrm>
                <a:off x="6499718" y="4210070"/>
                <a:ext cx="209557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57885617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Reiner Jakubowski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25C008-EF72-4330-88A3-62070BCAA76B}"/>
              </a:ext>
            </a:extLst>
          </p:cNvPr>
          <p:cNvGrpSpPr/>
          <p:nvPr/>
        </p:nvGrpSpPr>
        <p:grpSpPr>
          <a:xfrm>
            <a:off x="9265741" y="3215917"/>
            <a:ext cx="2046507" cy="2339889"/>
            <a:chOff x="9265741" y="3196867"/>
            <a:chExt cx="2046507" cy="2339889"/>
          </a:xfrm>
        </p:grpSpPr>
        <p:sp>
          <p:nvSpPr>
            <p:cNvPr id="606" name="Google Shape;606;p42"/>
            <p:cNvSpPr/>
            <p:nvPr/>
          </p:nvSpPr>
          <p:spPr>
            <a:xfrm>
              <a:off x="9265741" y="5259797"/>
              <a:ext cx="2046177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Sehirus cinctus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9265742" y="3196867"/>
              <a:ext cx="2046506" cy="2101030"/>
              <a:chOff x="3463946" y="2687863"/>
              <a:chExt cx="2046506" cy="2101030"/>
            </a:xfrm>
          </p:grpSpPr>
          <p:grpSp>
            <p:nvGrpSpPr>
              <p:cNvPr id="611" name="Google Shape;611;p42"/>
              <p:cNvGrpSpPr/>
              <p:nvPr/>
            </p:nvGrpSpPr>
            <p:grpSpPr>
              <a:xfrm>
                <a:off x="3464275" y="2687863"/>
                <a:ext cx="2046177" cy="1794275"/>
                <a:chOff x="279275" y="3497901"/>
                <a:chExt cx="1987717" cy="1743013"/>
              </a:xfrm>
            </p:grpSpPr>
            <p:pic>
              <p:nvPicPr>
                <p:cNvPr id="612" name="Google Shape;612;p42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l="16806" t="28724" r="30737" b="25277"/>
                <a:stretch/>
              </p:blipFill>
              <p:spPr>
                <a:xfrm>
                  <a:off x="279275" y="3497901"/>
                  <a:ext cx="1987717" cy="17430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13" name="Google Shape;613;p42"/>
                <p:cNvSpPr/>
                <p:nvPr/>
              </p:nvSpPr>
              <p:spPr>
                <a:xfrm rot="2145198">
                  <a:off x="544748" y="4666306"/>
                  <a:ext cx="465168" cy="153875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3463946" y="4481116"/>
                <a:ext cx="204650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4"/>
                  </a:rPr>
                  <a:t>Photo 57669766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bob15noble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9" name="Google Shape;678;p44">
            <a:extLst>
              <a:ext uri="{FF2B5EF4-FFF2-40B4-BE49-F238E27FC236}">
                <a16:creationId xmlns:a16="http://schemas.microsoft.com/office/drawing/2014/main" id="{E0CD5535-2E65-4E96-9C15-FEF4A9DF7714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40" name="Google Shape;99;p31">
            <a:extLst>
              <a:ext uri="{FF2B5EF4-FFF2-40B4-BE49-F238E27FC236}">
                <a16:creationId xmlns:a16="http://schemas.microsoft.com/office/drawing/2014/main" id="{90F845BF-1068-428A-83E2-A07D31D44148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C8999E-A7F9-4508-B7EB-2403173CE288}"/>
              </a:ext>
            </a:extLst>
          </p:cNvPr>
          <p:cNvGrpSpPr/>
          <p:nvPr/>
        </p:nvGrpSpPr>
        <p:grpSpPr>
          <a:xfrm>
            <a:off x="8011015" y="4414713"/>
            <a:ext cx="1790210" cy="2146893"/>
            <a:chOff x="8011015" y="4414713"/>
            <a:chExt cx="1790210" cy="2146893"/>
          </a:xfrm>
        </p:grpSpPr>
        <p:grpSp>
          <p:nvGrpSpPr>
            <p:cNvPr id="12" name="Group 11"/>
            <p:cNvGrpSpPr/>
            <p:nvPr/>
          </p:nvGrpSpPr>
          <p:grpSpPr>
            <a:xfrm>
              <a:off x="8011015" y="4414713"/>
              <a:ext cx="1790210" cy="1919627"/>
              <a:chOff x="4429002" y="4893557"/>
              <a:chExt cx="1790210" cy="1919627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519992" y="4893557"/>
                <a:ext cx="1051449" cy="1596153"/>
                <a:chOff x="1479789" y="4965935"/>
                <a:chExt cx="1051449" cy="1596153"/>
              </a:xfrm>
            </p:grpSpPr>
            <p:pic>
              <p:nvPicPr>
                <p:cNvPr id="610" name="Google Shape;610;p42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l="40068" t="37083" r="42366" b="27359"/>
                <a:stretch/>
              </p:blipFill>
              <p:spPr>
                <a:xfrm>
                  <a:off x="1479789" y="4965935"/>
                  <a:ext cx="1051449" cy="159615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0" name="Google Shape;591;p34"/>
                <p:cNvSpPr/>
                <p:nvPr/>
              </p:nvSpPr>
              <p:spPr>
                <a:xfrm flipH="1">
                  <a:off x="2206767" y="5602205"/>
                  <a:ext cx="277369" cy="361274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" name="Rectangle 9"/>
              <p:cNvSpPr/>
              <p:nvPr/>
            </p:nvSpPr>
            <p:spPr>
              <a:xfrm>
                <a:off x="4429002" y="6505407"/>
                <a:ext cx="17902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Photo 77636126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8"/>
                  </a:rPr>
                  <a:t>lpbateman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Google Shape;606;p42">
              <a:extLst>
                <a:ext uri="{FF2B5EF4-FFF2-40B4-BE49-F238E27FC236}">
                  <a16:creationId xmlns:a16="http://schemas.microsoft.com/office/drawing/2014/main" id="{5D808C1C-7219-4019-849A-13DF39AC85AF}"/>
                </a:ext>
              </a:extLst>
            </p:cNvPr>
            <p:cNvSpPr/>
            <p:nvPr/>
          </p:nvSpPr>
          <p:spPr>
            <a:xfrm>
              <a:off x="8102006" y="6284647"/>
              <a:ext cx="1164066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5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Sehirus cinctus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7"/>
          <p:cNvSpPr txBox="1"/>
          <p:nvPr/>
        </p:nvSpPr>
        <p:spPr>
          <a:xfrm>
            <a:off x="0" y="38100"/>
            <a:ext cx="1218882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Rhopalidae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33" name="Google Shape;733;p37"/>
          <p:cNvSpPr txBox="1"/>
          <p:nvPr/>
        </p:nvSpPr>
        <p:spPr>
          <a:xfrm>
            <a:off x="803082" y="692202"/>
            <a:ext cx="8432716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Rhopalidae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(scentless plant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have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5 longitudinal veins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scent gland openings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absent, or greatly reduced and not visible</a:t>
            </a:r>
            <a:endParaRPr lang="en-CA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hind leg femora may be enlarged compared to other legs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577239" y="2906112"/>
            <a:ext cx="2048079" cy="3804279"/>
            <a:chOff x="557052" y="2770742"/>
            <a:chExt cx="2048079" cy="3804279"/>
          </a:xfrm>
        </p:grpSpPr>
        <p:sp>
          <p:nvSpPr>
            <p:cNvPr id="736" name="Google Shape;736;p37"/>
            <p:cNvSpPr txBox="1"/>
            <p:nvPr/>
          </p:nvSpPr>
          <p:spPr>
            <a:xfrm>
              <a:off x="587781" y="6298062"/>
              <a:ext cx="197843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Boisea trivittata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57052" y="2770742"/>
              <a:ext cx="2048079" cy="3582477"/>
              <a:chOff x="557052" y="2815038"/>
              <a:chExt cx="2048079" cy="3582477"/>
            </a:xfrm>
          </p:grpSpPr>
          <p:pic>
            <p:nvPicPr>
              <p:cNvPr id="737" name="Google Shape;737;p37"/>
              <p:cNvPicPr preferRelativeResize="0"/>
              <p:nvPr/>
            </p:nvPicPr>
            <p:blipFill rotWithShape="1">
              <a:blip r:embed="rId3">
                <a:alphaModFix/>
              </a:blip>
              <a:srcRect l="19020" t="16470" r="7056" b="24312"/>
              <a:stretch/>
            </p:blipFill>
            <p:spPr>
              <a:xfrm rot="5400000">
                <a:off x="-69515" y="3472334"/>
                <a:ext cx="3293029" cy="19784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557052" y="6089738"/>
                <a:ext cx="204807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38100188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jonathan_mack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488116" y="2906112"/>
            <a:ext cx="3376014" cy="2631985"/>
            <a:chOff x="3075831" y="3014205"/>
            <a:chExt cx="3376014" cy="2631985"/>
          </a:xfrm>
        </p:grpSpPr>
        <p:sp>
          <p:nvSpPr>
            <p:cNvPr id="740" name="Google Shape;740;p37"/>
            <p:cNvSpPr txBox="1"/>
            <p:nvPr/>
          </p:nvSpPr>
          <p:spPr>
            <a:xfrm>
              <a:off x="3130829" y="5369231"/>
              <a:ext cx="317050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Harmostes reflexulus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3075831" y="3014205"/>
              <a:ext cx="3376014" cy="2392662"/>
              <a:chOff x="3075831" y="3014205"/>
              <a:chExt cx="3376014" cy="239266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3130828" y="3014205"/>
                <a:ext cx="3170509" cy="2198303"/>
                <a:chOff x="3130828" y="3014205"/>
                <a:chExt cx="3170509" cy="2198303"/>
              </a:xfrm>
            </p:grpSpPr>
            <p:pic>
              <p:nvPicPr>
                <p:cNvPr id="739" name="Google Shape;739;p37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l="5596" t="6135" r="7131" b="13181"/>
                <a:stretch/>
              </p:blipFill>
              <p:spPr>
                <a:xfrm>
                  <a:off x="3130828" y="3014205"/>
                  <a:ext cx="3170509" cy="219830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" name="Google Shape;591;p34"/>
                <p:cNvSpPr/>
                <p:nvPr/>
              </p:nvSpPr>
              <p:spPr>
                <a:xfrm rot="14387961" flipH="1">
                  <a:off x="4665545" y="3640932"/>
                  <a:ext cx="277369" cy="322433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3075831" y="5206812"/>
                <a:ext cx="3376014" cy="200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10792265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kens18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8529070" y="2602083"/>
            <a:ext cx="2129267" cy="4123412"/>
            <a:chOff x="6454860" y="2477127"/>
            <a:chExt cx="2129267" cy="4123412"/>
          </a:xfrm>
        </p:grpSpPr>
        <p:sp>
          <p:nvSpPr>
            <p:cNvPr id="20" name="Google Shape;740;p37"/>
            <p:cNvSpPr txBox="1"/>
            <p:nvPr/>
          </p:nvSpPr>
          <p:spPr>
            <a:xfrm>
              <a:off x="6691629" y="6323580"/>
              <a:ext cx="1795218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Harmostes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sp.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454860" y="2477127"/>
              <a:ext cx="2129267" cy="3890760"/>
              <a:chOff x="6454860" y="2379949"/>
              <a:chExt cx="2129267" cy="389076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40" t="22335" r="4653" b="12789"/>
              <a:stretch/>
            </p:blipFill>
            <p:spPr>
              <a:xfrm rot="16200000">
                <a:off x="5796719" y="3274861"/>
                <a:ext cx="3585040" cy="179521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6454860" y="5962932"/>
                <a:ext cx="212926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Photo 4995899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Google Shape;715;p45"/>
          <p:cNvSpPr/>
          <p:nvPr/>
        </p:nvSpPr>
        <p:spPr>
          <a:xfrm>
            <a:off x="8825701" y="761137"/>
            <a:ext cx="2497141" cy="461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n-CA" sz="1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Similar family: 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Coreidae, but they have enlarged hind tibiae (see 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4" action="ppaction://hlinksldjump"/>
              </a:rPr>
              <a:t>p. 22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678;p44">
            <a:extLst>
              <a:ext uri="{FF2B5EF4-FFF2-40B4-BE49-F238E27FC236}">
                <a16:creationId xmlns:a16="http://schemas.microsoft.com/office/drawing/2014/main" id="{0E249356-BD02-461D-AB9B-831DACF52549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" name="Google Shape;99;p31">
            <a:extLst>
              <a:ext uri="{FF2B5EF4-FFF2-40B4-BE49-F238E27FC236}">
                <a16:creationId xmlns:a16="http://schemas.microsoft.com/office/drawing/2014/main" id="{61578648-FFB2-4997-A63D-AD1C3D320E08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Google Shape;771;p47">
            <a:extLst>
              <a:ext uri="{FF2B5EF4-FFF2-40B4-BE49-F238E27FC236}">
                <a16:creationId xmlns:a16="http://schemas.microsoft.com/office/drawing/2014/main" id="{72E2665E-A780-49E2-ADFF-2ADA482A5A23}"/>
              </a:ext>
            </a:extLst>
          </p:cNvPr>
          <p:cNvSpPr/>
          <p:nvPr/>
        </p:nvSpPr>
        <p:spPr>
          <a:xfrm>
            <a:off x="765174" y="657225"/>
            <a:ext cx="10658476" cy="606827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45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Lygaeidae and Rhyparochromidae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0" name="Google Shape;710;p45"/>
          <p:cNvSpPr txBox="1"/>
          <p:nvPr/>
        </p:nvSpPr>
        <p:spPr>
          <a:xfrm>
            <a:off x="6669661" y="2206441"/>
            <a:ext cx="467027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Rhyparochromidae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(dirt-coloured seed bugs)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used to be included in Lygaeidae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trichobothria on head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(need a microscope to see)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lateral edges of pronotum may have a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keel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1" name="Google Shape;711;p45"/>
          <p:cNvSpPr/>
          <p:nvPr/>
        </p:nvSpPr>
        <p:spPr>
          <a:xfrm>
            <a:off x="6414645" y="2183010"/>
            <a:ext cx="4996115" cy="454479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2" name="Google Shape;712;p45"/>
          <p:cNvSpPr txBox="1"/>
          <p:nvPr/>
        </p:nvSpPr>
        <p:spPr>
          <a:xfrm>
            <a:off x="820228" y="2218598"/>
            <a:ext cx="3913894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Lygaeidae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(seed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lateral edges of pronotum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rounded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3" name="Google Shape;713;p45"/>
          <p:cNvSpPr/>
          <p:nvPr/>
        </p:nvSpPr>
        <p:spPr>
          <a:xfrm>
            <a:off x="778066" y="2183011"/>
            <a:ext cx="5025284" cy="454479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5" name="Google Shape;715;p45"/>
          <p:cNvSpPr/>
          <p:nvPr/>
        </p:nvSpPr>
        <p:spPr>
          <a:xfrm>
            <a:off x="9434085" y="661811"/>
            <a:ext cx="2327450" cy="8309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200"/>
            </a:pP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^ also in Alydidae (</a:t>
            </a:r>
            <a:r>
              <a:rPr lang="en-CA" sz="12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22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), Coreidae (</a:t>
            </a:r>
            <a:r>
              <a:rPr lang="en-CA" sz="12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22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), and Nabidae (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/>
              </a:rPr>
              <a:t>p. 18</a:t>
            </a:r>
            <a:r>
              <a:rPr lang="en-CA"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), but they all have &gt; 5 longitudinal veins in membranous part of forewings</a:t>
            </a:r>
            <a:endParaRPr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17" name="Google Shape;717;p45"/>
          <p:cNvSpPr txBox="1"/>
          <p:nvPr/>
        </p:nvSpPr>
        <p:spPr>
          <a:xfrm>
            <a:off x="778065" y="679668"/>
            <a:ext cx="638743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4-segmented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extends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less than half-way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to end of abdomen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membranous parts of forewings have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 or 5 longitudinal veins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CC00CC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scent gland openings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conspicuous on metapleuron^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  <a:endParaRPr sz="1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6CC8345-9837-40EC-A24C-DF88405FAA61}"/>
              </a:ext>
            </a:extLst>
          </p:cNvPr>
          <p:cNvGrpSpPr/>
          <p:nvPr/>
        </p:nvGrpSpPr>
        <p:grpSpPr>
          <a:xfrm>
            <a:off x="877752" y="3689078"/>
            <a:ext cx="2716872" cy="1915285"/>
            <a:chOff x="857907" y="2832648"/>
            <a:chExt cx="2716872" cy="1915285"/>
          </a:xfrm>
        </p:grpSpPr>
        <p:sp>
          <p:nvSpPr>
            <p:cNvPr id="714" name="Google Shape;714;p45"/>
            <p:cNvSpPr/>
            <p:nvPr/>
          </p:nvSpPr>
          <p:spPr>
            <a:xfrm>
              <a:off x="857907" y="4470974"/>
              <a:ext cx="2714254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Kleidocerys resedae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60525" y="2832648"/>
              <a:ext cx="2714254" cy="1675808"/>
              <a:chOff x="189415" y="2772465"/>
              <a:chExt cx="2714254" cy="1675808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89415" y="2772465"/>
                <a:ext cx="2714254" cy="1369655"/>
                <a:chOff x="175872" y="2491273"/>
                <a:chExt cx="2714254" cy="1369655"/>
              </a:xfrm>
            </p:grpSpPr>
            <p:pic>
              <p:nvPicPr>
                <p:cNvPr id="27" name="Google Shape;296;p3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34174" t="47041" r="26859" b="28389"/>
                <a:stretch/>
              </p:blipFill>
              <p:spPr>
                <a:xfrm>
                  <a:off x="175872" y="2491273"/>
                  <a:ext cx="2714254" cy="136965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4" name="Google Shape;299;p30"/>
                <p:cNvSpPr/>
                <p:nvPr/>
              </p:nvSpPr>
              <p:spPr>
                <a:xfrm rot="13338677">
                  <a:off x="792771" y="3453333"/>
                  <a:ext cx="463884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CC00CC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189415" y="4140496"/>
                <a:ext cx="194457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Photo 67556539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7"/>
                  </a:rPr>
                  <a:t>mrmacro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753425" y="3693187"/>
            <a:ext cx="2214715" cy="3034621"/>
            <a:chOff x="4354080" y="3766807"/>
            <a:chExt cx="2214715" cy="3034621"/>
          </a:xfrm>
        </p:grpSpPr>
        <p:sp>
          <p:nvSpPr>
            <p:cNvPr id="718" name="Google Shape;718;p45"/>
            <p:cNvSpPr/>
            <p:nvPr/>
          </p:nvSpPr>
          <p:spPr>
            <a:xfrm>
              <a:off x="4354081" y="6524469"/>
              <a:ext cx="221471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Sphragisticus nebulosus</a:t>
              </a:r>
              <a:endParaRPr sz="11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354080" y="3766807"/>
              <a:ext cx="2214715" cy="2812221"/>
              <a:chOff x="4354080" y="3766807"/>
              <a:chExt cx="2214715" cy="2812221"/>
            </a:xfrm>
          </p:grpSpPr>
          <p:pic>
            <p:nvPicPr>
              <p:cNvPr id="720" name="Google Shape;720;p45"/>
              <p:cNvPicPr preferRelativeResize="0"/>
              <p:nvPr/>
            </p:nvPicPr>
            <p:blipFill rotWithShape="1">
              <a:blip r:embed="rId9">
                <a:alphaModFix/>
              </a:blip>
              <a:srcRect l="23736" t="8410" r="26703" b="7502"/>
              <a:stretch/>
            </p:blipFill>
            <p:spPr>
              <a:xfrm>
                <a:off x="4354081" y="3766807"/>
                <a:ext cx="2214714" cy="250444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" name="Google Shape;591;p34"/>
              <p:cNvSpPr/>
              <p:nvPr/>
            </p:nvSpPr>
            <p:spPr>
              <a:xfrm flipH="1">
                <a:off x="5746370" y="4779190"/>
                <a:ext cx="277369" cy="368141"/>
              </a:xfrm>
              <a:prstGeom prst="leftBracket">
                <a:avLst>
                  <a:gd name="adj" fmla="val 0"/>
                </a:avLst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400"/>
                </a:pP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354080" y="6271251"/>
                <a:ext cx="221471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Photo 66077097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1"/>
                  </a:rPr>
                  <a:t>Owen Strickland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9096940" y="3693187"/>
            <a:ext cx="2185020" cy="1590925"/>
            <a:chOff x="6708703" y="3246184"/>
            <a:chExt cx="2185020" cy="1590925"/>
          </a:xfrm>
        </p:grpSpPr>
        <p:grpSp>
          <p:nvGrpSpPr>
            <p:cNvPr id="721" name="Google Shape;721;p45"/>
            <p:cNvGrpSpPr/>
            <p:nvPr/>
          </p:nvGrpSpPr>
          <p:grpSpPr>
            <a:xfrm>
              <a:off x="6708703" y="3246184"/>
              <a:ext cx="2185020" cy="1285875"/>
              <a:chOff x="6705600" y="2652140"/>
              <a:chExt cx="2185020" cy="1285875"/>
            </a:xfrm>
          </p:grpSpPr>
          <p:pic>
            <p:nvPicPr>
              <p:cNvPr id="722" name="Google Shape;722;p45" descr="164-Hemiptera-Rhyparochromidae.jpg"/>
              <p:cNvPicPr preferRelativeResize="0"/>
              <p:nvPr/>
            </p:nvPicPr>
            <p:blipFill rotWithShape="1">
              <a:blip r:embed="rId12">
                <a:alphaModFix/>
              </a:blip>
              <a:srcRect l="40000" t="38347" r="29866" b="35046"/>
              <a:stretch/>
            </p:blipFill>
            <p:spPr>
              <a:xfrm>
                <a:off x="6705600" y="2652140"/>
                <a:ext cx="2185020" cy="12858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23" name="Google Shape;723;p45"/>
              <p:cNvSpPr/>
              <p:nvPr/>
            </p:nvSpPr>
            <p:spPr>
              <a:xfrm rot="-3523060">
                <a:off x="7087756" y="3319286"/>
                <a:ext cx="432000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rgbClr val="00B0F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6718344" y="4529332"/>
              <a:ext cx="217537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Photo 70024850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mrmacro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Google Shape;678;p44">
            <a:extLst>
              <a:ext uri="{FF2B5EF4-FFF2-40B4-BE49-F238E27FC236}">
                <a16:creationId xmlns:a16="http://schemas.microsoft.com/office/drawing/2014/main" id="{88BFE7E8-91F3-4C9A-AD2A-7F2062AD57B8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8" name="Google Shape;99;p31">
            <a:extLst>
              <a:ext uri="{FF2B5EF4-FFF2-40B4-BE49-F238E27FC236}">
                <a16:creationId xmlns:a16="http://schemas.microsoft.com/office/drawing/2014/main" id="{2A9195C3-DDD7-4B88-9970-40043516D990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26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D9D654-2591-481C-9A14-FA1159ED613A}"/>
              </a:ext>
            </a:extLst>
          </p:cNvPr>
          <p:cNvGrpSpPr/>
          <p:nvPr/>
        </p:nvGrpSpPr>
        <p:grpSpPr>
          <a:xfrm>
            <a:off x="3495335" y="3693187"/>
            <a:ext cx="2158713" cy="2965833"/>
            <a:chOff x="3476625" y="3540553"/>
            <a:chExt cx="2158713" cy="2965833"/>
          </a:xfrm>
        </p:grpSpPr>
        <p:grpSp>
          <p:nvGrpSpPr>
            <p:cNvPr id="10" name="Group 9"/>
            <p:cNvGrpSpPr/>
            <p:nvPr/>
          </p:nvGrpSpPr>
          <p:grpSpPr>
            <a:xfrm>
              <a:off x="3476625" y="3540553"/>
              <a:ext cx="2158713" cy="2745498"/>
              <a:chOff x="1672558" y="4203628"/>
              <a:chExt cx="2158713" cy="2745498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911792" y="4203628"/>
                <a:ext cx="1673480" cy="2428905"/>
                <a:chOff x="1911792" y="4203628"/>
                <a:chExt cx="1673480" cy="2428905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911792" y="4203628"/>
                  <a:ext cx="1673480" cy="2428905"/>
                  <a:chOff x="1911792" y="4203628"/>
                  <a:chExt cx="1673480" cy="2428905"/>
                </a:xfrm>
              </p:grpSpPr>
              <p:pic>
                <p:nvPicPr>
                  <p:cNvPr id="719" name="Google Shape;719;p45"/>
                  <p:cNvPicPr preferRelativeResize="0"/>
                  <p:nvPr/>
                </p:nvPicPr>
                <p:blipFill rotWithShape="1">
                  <a:blip r:embed="rId14">
                    <a:alphaModFix/>
                  </a:blip>
                  <a:srcRect l="32637" t="13366" r="31978" b="9598"/>
                  <a:stretch/>
                </p:blipFill>
                <p:spPr>
                  <a:xfrm>
                    <a:off x="1911792" y="4203628"/>
                    <a:ext cx="1673480" cy="24289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2" name="Google Shape;299;p30"/>
                  <p:cNvSpPr/>
                  <p:nvPr/>
                </p:nvSpPr>
                <p:spPr>
                  <a:xfrm rot="13338677">
                    <a:off x="2810503" y="5202041"/>
                    <a:ext cx="463884" cy="158400"/>
                  </a:xfrm>
                  <a:prstGeom prst="rightArrow">
                    <a:avLst>
                      <a:gd name="adj1" fmla="val 50000"/>
                      <a:gd name="adj2" fmla="val 50000"/>
                    </a:avLst>
                  </a:prstGeom>
                  <a:solidFill>
                    <a:srgbClr val="00B0F0"/>
                  </a:solidFill>
                  <a:ln w="12700" cap="flat" cmpd="sng">
                    <a:solidFill>
                      <a:schemeClr val="dk1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algn="ctr">
                      <a:buSzPts val="1800"/>
                    </a:pPr>
                    <a:endParaRPr sz="1800" dirty="0">
                      <a:solidFill>
                        <a:schemeClr val="lt1"/>
                      </a:solidFill>
                      <a:latin typeface="Calibri" panose="020F0502020204030204" pitchFamily="34" charset="0"/>
                      <a:ea typeface="Calibri"/>
                      <a:cs typeface="Calibri" panose="020F0502020204030204" pitchFamily="34" charset="0"/>
                      <a:sym typeface="Calibri"/>
                    </a:endParaRPr>
                  </a:p>
                </p:txBody>
              </p:sp>
            </p:grpSp>
            <p:sp>
              <p:nvSpPr>
                <p:cNvPr id="35" name="Google Shape;591;p34"/>
                <p:cNvSpPr/>
                <p:nvPr/>
              </p:nvSpPr>
              <p:spPr>
                <a:xfrm rot="12687144" flipH="1">
                  <a:off x="2157252" y="4877623"/>
                  <a:ext cx="277369" cy="327234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" name="Rectangle 8"/>
              <p:cNvSpPr/>
              <p:nvPr/>
            </p:nvSpPr>
            <p:spPr>
              <a:xfrm>
                <a:off x="1672558" y="6641349"/>
                <a:ext cx="215871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Photo 35692246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Bob McDougall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Google Shape;714;p45">
              <a:extLst>
                <a:ext uri="{FF2B5EF4-FFF2-40B4-BE49-F238E27FC236}">
                  <a16:creationId xmlns:a16="http://schemas.microsoft.com/office/drawing/2014/main" id="{127DB87A-7569-479D-A612-F3F0119D9489}"/>
                </a:ext>
              </a:extLst>
            </p:cNvPr>
            <p:cNvSpPr/>
            <p:nvPr/>
          </p:nvSpPr>
          <p:spPr>
            <a:xfrm>
              <a:off x="3715859" y="6229427"/>
              <a:ext cx="1673480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Kleidocerys resedae</a:t>
              </a:r>
              <a:endParaRPr sz="1200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5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Heteroptera: Scutelleridae and Thyreocoridae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26" name="Google Shape;626;p35"/>
          <p:cNvSpPr txBox="1"/>
          <p:nvPr/>
        </p:nvSpPr>
        <p:spPr>
          <a:xfrm>
            <a:off x="6433695" y="1755809"/>
            <a:ext cx="487889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Thyreocoridae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(ebony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body shiny and black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tibiae with </a:t>
            </a: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visible thick spines</a:t>
            </a:r>
            <a:endParaRPr lang="en-CA"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&lt; 8 mm long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7" name="Google Shape;627;p35"/>
          <p:cNvSpPr txBox="1"/>
          <p:nvPr/>
        </p:nvSpPr>
        <p:spPr>
          <a:xfrm>
            <a:off x="780144" y="1751777"/>
            <a:ext cx="468733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Scutelleridae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(jewel bugs)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body usually brownish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(or if black then not shiny)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tibiae have barely visible, thin spines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&gt; 8 mm long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8" name="Google Shape;628;p35"/>
          <p:cNvSpPr/>
          <p:nvPr/>
        </p:nvSpPr>
        <p:spPr>
          <a:xfrm>
            <a:off x="6414645" y="1722016"/>
            <a:ext cx="4994036" cy="5004159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29" name="Google Shape;629;p35"/>
          <p:cNvSpPr/>
          <p:nvPr/>
        </p:nvSpPr>
        <p:spPr>
          <a:xfrm>
            <a:off x="765175" y="1724026"/>
            <a:ext cx="5038174" cy="50041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38" name="Google Shape;638;p35"/>
          <p:cNvSpPr txBox="1"/>
          <p:nvPr/>
        </p:nvSpPr>
        <p:spPr>
          <a:xfrm>
            <a:off x="787400" y="674283"/>
            <a:ext cx="725888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5-segmented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large, rounded, and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almost reaches end of abdomen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(or does reach)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ocelli present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52036" y="3310951"/>
            <a:ext cx="2504324" cy="2373178"/>
            <a:chOff x="253807" y="2889438"/>
            <a:chExt cx="2504324" cy="2373178"/>
          </a:xfrm>
        </p:grpSpPr>
        <p:sp>
          <p:nvSpPr>
            <p:cNvPr id="636" name="Google Shape;636;p35"/>
            <p:cNvSpPr/>
            <p:nvPr/>
          </p:nvSpPr>
          <p:spPr>
            <a:xfrm>
              <a:off x="253807" y="4985657"/>
              <a:ext cx="2504323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Homaemus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53809" y="2889438"/>
              <a:ext cx="2504322" cy="2145272"/>
              <a:chOff x="253809" y="2889438"/>
              <a:chExt cx="2504322" cy="2145272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53809" y="2889438"/>
                <a:ext cx="2504322" cy="1832022"/>
                <a:chOff x="253809" y="2889438"/>
                <a:chExt cx="2504322" cy="1832022"/>
              </a:xfrm>
            </p:grpSpPr>
            <p:pic>
              <p:nvPicPr>
                <p:cNvPr id="637" name="Google Shape;637;p35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28333" t="30972" r="16482" b="38750"/>
                <a:stretch/>
              </p:blipFill>
              <p:spPr>
                <a:xfrm>
                  <a:off x="253809" y="2889438"/>
                  <a:ext cx="2504322" cy="183202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2" name="Google Shape;591;p34"/>
                <p:cNvSpPr/>
                <p:nvPr/>
              </p:nvSpPr>
              <p:spPr>
                <a:xfrm rot="4405216" flipH="1">
                  <a:off x="911996" y="3934726"/>
                  <a:ext cx="277369" cy="985490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253809" y="4726933"/>
                <a:ext cx="250432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50356822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Joseph Langlois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704437" y="4256378"/>
            <a:ext cx="1870071" cy="2435519"/>
            <a:chOff x="2889061" y="4515173"/>
            <a:chExt cx="1870071" cy="2435519"/>
          </a:xfrm>
        </p:grpSpPr>
        <p:sp>
          <p:nvSpPr>
            <p:cNvPr id="634" name="Google Shape;634;p35"/>
            <p:cNvSpPr txBox="1"/>
            <p:nvPr/>
          </p:nvSpPr>
          <p:spPr>
            <a:xfrm>
              <a:off x="2889061" y="6673733"/>
              <a:ext cx="1867385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Eurygaster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 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889061" y="4515173"/>
              <a:ext cx="1870071" cy="2208470"/>
              <a:chOff x="2878588" y="4376488"/>
              <a:chExt cx="1870071" cy="2208470"/>
            </a:xfrm>
          </p:grpSpPr>
          <p:pic>
            <p:nvPicPr>
              <p:cNvPr id="633" name="Google Shape;633;p35"/>
              <p:cNvPicPr preferRelativeResize="0"/>
              <p:nvPr/>
            </p:nvPicPr>
            <p:blipFill rotWithShape="1">
              <a:blip r:embed="rId7">
                <a:alphaModFix/>
              </a:blip>
              <a:srcRect l="14596" t="15798" r="4042" b="12875"/>
              <a:stretch/>
            </p:blipFill>
            <p:spPr>
              <a:xfrm>
                <a:off x="2878590" y="4376488"/>
                <a:ext cx="1870069" cy="19091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878588" y="6277181"/>
                <a:ext cx="1867385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10789906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Scott Loarie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3DF4D75-F608-472F-A0F2-460F2D4135EA}"/>
              </a:ext>
            </a:extLst>
          </p:cNvPr>
          <p:cNvGrpSpPr/>
          <p:nvPr/>
        </p:nvGrpSpPr>
        <p:grpSpPr>
          <a:xfrm>
            <a:off x="6498309" y="3310951"/>
            <a:ext cx="2351421" cy="2275003"/>
            <a:chOff x="6502669" y="3429000"/>
            <a:chExt cx="2351421" cy="2275003"/>
          </a:xfrm>
        </p:grpSpPr>
        <p:sp>
          <p:nvSpPr>
            <p:cNvPr id="631" name="Google Shape;631;p35"/>
            <p:cNvSpPr/>
            <p:nvPr/>
          </p:nvSpPr>
          <p:spPr>
            <a:xfrm>
              <a:off x="6570528" y="5427044"/>
              <a:ext cx="227378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Corimelaena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502669" y="3429000"/>
              <a:ext cx="2351421" cy="2045138"/>
              <a:chOff x="5063969" y="2797360"/>
              <a:chExt cx="2351421" cy="2045138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131830" y="2797360"/>
                <a:ext cx="2283560" cy="1742551"/>
                <a:chOff x="287428" y="2767654"/>
                <a:chExt cx="2283560" cy="1742551"/>
              </a:xfrm>
            </p:grpSpPr>
            <p:pic>
              <p:nvPicPr>
                <p:cNvPr id="630" name="Google Shape;630;p35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l="15358" t="8779" r="21924" b="9093"/>
                <a:stretch/>
              </p:blipFill>
              <p:spPr>
                <a:xfrm rot="-5400000">
                  <a:off x="557932" y="2497150"/>
                  <a:ext cx="1742551" cy="228356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3" name="Google Shape;591;p34"/>
                <p:cNvSpPr/>
                <p:nvPr/>
              </p:nvSpPr>
              <p:spPr>
                <a:xfrm rot="5400000" flipH="1">
                  <a:off x="730711" y="3935852"/>
                  <a:ext cx="277369" cy="804514"/>
                </a:xfrm>
                <a:prstGeom prst="leftBracket">
                  <a:avLst>
                    <a:gd name="adj" fmla="val 0"/>
                  </a:avLst>
                </a:prstGeom>
                <a:noFill/>
                <a:ln w="38100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400"/>
                  </a:pPr>
                  <a:endParaRPr dirty="0">
                    <a:solidFill>
                      <a:schemeClr val="dk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6" name="Rectangle 5"/>
              <p:cNvSpPr/>
              <p:nvPr/>
            </p:nvSpPr>
            <p:spPr>
              <a:xfrm>
                <a:off x="5063969" y="4534721"/>
                <a:ext cx="2351421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Photo 3024865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Jason Michael Crockwell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4"/>
                  </a:rPr>
                  <a:t>CC BY-NC-ND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32" name="Google Shape;678;p44">
            <a:extLst>
              <a:ext uri="{FF2B5EF4-FFF2-40B4-BE49-F238E27FC236}">
                <a16:creationId xmlns:a16="http://schemas.microsoft.com/office/drawing/2014/main" id="{84BA4DF4-C2D1-4BC5-92DF-9E8D07BBCEF2}"/>
              </a:ext>
            </a:extLst>
          </p:cNvPr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" name="Google Shape;99;p31">
            <a:extLst>
              <a:ext uri="{FF2B5EF4-FFF2-40B4-BE49-F238E27FC236}">
                <a16:creationId xmlns:a16="http://schemas.microsoft.com/office/drawing/2014/main" id="{924F04EB-1D83-43B6-965F-E6E9FEA9768A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C3C722-C56D-44CB-8D20-1779A39BFBBF}"/>
              </a:ext>
            </a:extLst>
          </p:cNvPr>
          <p:cNvGrpSpPr/>
          <p:nvPr/>
        </p:nvGrpSpPr>
        <p:grpSpPr>
          <a:xfrm>
            <a:off x="8822484" y="4367557"/>
            <a:ext cx="2437934" cy="2328505"/>
            <a:chOff x="8844310" y="4423552"/>
            <a:chExt cx="2437934" cy="2328505"/>
          </a:xfrm>
        </p:grpSpPr>
        <p:grpSp>
          <p:nvGrpSpPr>
            <p:cNvPr id="13" name="Group 12"/>
            <p:cNvGrpSpPr/>
            <p:nvPr/>
          </p:nvGrpSpPr>
          <p:grpSpPr>
            <a:xfrm>
              <a:off x="8844310" y="4423552"/>
              <a:ext cx="2437934" cy="2101172"/>
              <a:chOff x="6451157" y="4648701"/>
              <a:chExt cx="2437934" cy="2101172"/>
            </a:xfrm>
          </p:grpSpPr>
          <p:grpSp>
            <p:nvGrpSpPr>
              <p:cNvPr id="639" name="Google Shape;639;p35"/>
              <p:cNvGrpSpPr/>
              <p:nvPr/>
            </p:nvGrpSpPr>
            <p:grpSpPr>
              <a:xfrm>
                <a:off x="6645716" y="4648701"/>
                <a:ext cx="2243375" cy="1793395"/>
                <a:chOff x="1812599" y="4727302"/>
                <a:chExt cx="2243375" cy="1793395"/>
              </a:xfrm>
            </p:grpSpPr>
            <p:pic>
              <p:nvPicPr>
                <p:cNvPr id="640" name="Google Shape;640;p35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l="16640" t="21639" r="25401" b="16584"/>
                <a:stretch/>
              </p:blipFill>
              <p:spPr>
                <a:xfrm>
                  <a:off x="1812599" y="4727302"/>
                  <a:ext cx="2243375" cy="17933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41" name="Google Shape;641;p35"/>
                <p:cNvSpPr/>
                <p:nvPr/>
              </p:nvSpPr>
              <p:spPr>
                <a:xfrm rot="-9315728">
                  <a:off x="3202897" y="6136798"/>
                  <a:ext cx="478849" cy="158400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rgbClr val="00B0F0"/>
                </a:solidFill>
                <a:ln w="127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algn="ctr">
                    <a:buSzPts val="1800"/>
                  </a:pPr>
                  <a:endParaRPr sz="1800" dirty="0">
                    <a:solidFill>
                      <a:schemeClr val="lt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endParaRPr>
                </a:p>
              </p:txBody>
            </p:sp>
          </p:grpSp>
          <p:sp>
            <p:nvSpPr>
              <p:cNvPr id="7" name="Rectangle 6"/>
              <p:cNvSpPr/>
              <p:nvPr/>
            </p:nvSpPr>
            <p:spPr>
              <a:xfrm>
                <a:off x="6451157" y="6442096"/>
                <a:ext cx="188031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5875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Photo 6332871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7"/>
                  </a:rPr>
                  <a:t>Eric Knopf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" name="Google Shape;631;p35">
              <a:extLst>
                <a:ext uri="{FF2B5EF4-FFF2-40B4-BE49-F238E27FC236}">
                  <a16:creationId xmlns:a16="http://schemas.microsoft.com/office/drawing/2014/main" id="{7E78D82D-03AC-46E4-8136-D4EC997DC6AC}"/>
                </a:ext>
              </a:extLst>
            </p:cNvPr>
            <p:cNvSpPr/>
            <p:nvPr/>
          </p:nvSpPr>
          <p:spPr>
            <a:xfrm>
              <a:off x="9056453" y="6475098"/>
              <a:ext cx="2225791" cy="2769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200"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Corimelaena </a:t>
              </a: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sp.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Glossary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20" name="Google Shape;220;p28"/>
          <p:cNvSpPr txBox="1"/>
          <p:nvPr/>
        </p:nvSpPr>
        <p:spPr>
          <a:xfrm>
            <a:off x="765175" y="780612"/>
            <a:ext cx="10420350" cy="6001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beak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mandibles and maxillae modified to form a piercing stylet, which is sheathed by a modified labium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cells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area of wings completely surrounded by veins (also called “closed cells”)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cornicles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paired tubes on postero-dorsal abdomen of Aphididae that exude defensive fluid (also called “siphuncles”)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clavus: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the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art of the forewing that lies next to the scutellum when the wings are folded</a:t>
            </a:r>
          </a:p>
          <a:p>
            <a:pPr lvl="0">
              <a:buSzPts val="1400"/>
            </a:pP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cuneus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a visibly distinct triangular-shaped region at distal end of hardened portion of forewing</a:t>
            </a:r>
            <a:endParaRPr sz="16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metapleuron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exoskeletal plate covering the lateral surface of the metathorax (posterior thoracic segment)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pronotum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exoskeletal plate covering dorsal surface of the prothorax (anterior-most thoracic segment)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prosternal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groove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short longitudinal groove along midline of prosternum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prosternum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exoskeletal plate covering ventral surface of the prothorax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setae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hardened hair- or bristle-like structures</a:t>
            </a: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400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tarsus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: distal segment of the leg; has 1 or more segments (plural: tarsi)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4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trichobothria: 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elongated sensory setae arising from enlarged pits; base of setae connected to flexible membrane; detect vibrations or air currents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99;p31">
            <a:extLst>
              <a:ext uri="{FF2B5EF4-FFF2-40B4-BE49-F238E27FC236}">
                <a16:creationId xmlns:a16="http://schemas.microsoft.com/office/drawing/2014/main" id="{9F7905E9-AB72-42DF-B586-10E6BC7C15D0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44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9"/>
          <p:cNvGrpSpPr/>
          <p:nvPr/>
        </p:nvGrpSpPr>
        <p:grpSpPr>
          <a:xfrm>
            <a:off x="1693394" y="1376830"/>
            <a:ext cx="9043416" cy="4984538"/>
            <a:chOff x="100584" y="1058778"/>
            <a:chExt cx="9081950" cy="4984538"/>
          </a:xfrm>
        </p:grpSpPr>
        <p:grpSp>
          <p:nvGrpSpPr>
            <p:cNvPr id="238" name="Google Shape;238;p29"/>
            <p:cNvGrpSpPr/>
            <p:nvPr/>
          </p:nvGrpSpPr>
          <p:grpSpPr>
            <a:xfrm>
              <a:off x="100584" y="1058778"/>
              <a:ext cx="9081950" cy="4984538"/>
              <a:chOff x="100584" y="1058778"/>
              <a:chExt cx="9081950" cy="4984538"/>
            </a:xfrm>
          </p:grpSpPr>
          <p:pic>
            <p:nvPicPr>
              <p:cNvPr id="239" name="Google Shape;239;p2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376731" y="1058778"/>
                <a:ext cx="5212587" cy="498453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0" name="Google Shape;240;p29"/>
              <p:cNvSpPr txBox="1"/>
              <p:nvPr/>
            </p:nvSpPr>
            <p:spPr>
              <a:xfrm>
                <a:off x="1076234" y="3011681"/>
                <a:ext cx="1066858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pronotum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1" name="Google Shape;241;p29"/>
              <p:cNvSpPr txBox="1"/>
              <p:nvPr/>
            </p:nvSpPr>
            <p:spPr>
              <a:xfrm>
                <a:off x="1147919" y="3649016"/>
                <a:ext cx="995173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scutellum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2" name="Google Shape;242;p29"/>
              <p:cNvSpPr txBox="1"/>
              <p:nvPr/>
            </p:nvSpPr>
            <p:spPr>
              <a:xfrm>
                <a:off x="7987712" y="3011681"/>
                <a:ext cx="1194822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forewing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3" name="Google Shape;243;p29"/>
              <p:cNvSpPr txBox="1"/>
              <p:nvPr/>
            </p:nvSpPr>
            <p:spPr>
              <a:xfrm>
                <a:off x="7499195" y="3889188"/>
                <a:ext cx="1223702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hindwing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4" name="Google Shape;244;p29"/>
              <p:cNvSpPr txBox="1"/>
              <p:nvPr/>
            </p:nvSpPr>
            <p:spPr>
              <a:xfrm>
                <a:off x="1583971" y="4812237"/>
                <a:ext cx="558687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tibia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5" name="Google Shape;245;p29"/>
              <p:cNvSpPr txBox="1"/>
              <p:nvPr/>
            </p:nvSpPr>
            <p:spPr>
              <a:xfrm>
                <a:off x="1432854" y="4155002"/>
                <a:ext cx="709804" cy="3385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femur</a:t>
                </a:r>
                <a:endParaRPr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6" name="Google Shape;246;p29"/>
              <p:cNvSpPr/>
              <p:nvPr/>
            </p:nvSpPr>
            <p:spPr>
              <a:xfrm>
                <a:off x="100584" y="5427063"/>
                <a:ext cx="2042075" cy="553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r"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tarsus</a:t>
                </a:r>
              </a:p>
              <a:p>
                <a:pPr algn="r">
                  <a:buSzPts val="1600"/>
                </a:pPr>
                <a:r>
                  <a:rPr lang="en-CA" dirty="0">
                    <a:latin typeface="Calibri" panose="020F0502020204030204" pitchFamily="34" charset="0"/>
                    <a:cs typeface="Calibri" panose="020F0502020204030204" pitchFamily="34" charset="0"/>
                    <a:sym typeface="Calibri"/>
                  </a:rPr>
                  <a:t>(this one is 2-segmented)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Google Shape;247;p29"/>
              <p:cNvSpPr txBox="1"/>
              <p:nvPr/>
            </p:nvSpPr>
            <p:spPr>
              <a:xfrm>
                <a:off x="6845143" y="1169164"/>
                <a:ext cx="2033681" cy="5539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6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antennae </a:t>
                </a:r>
              </a:p>
              <a:p>
                <a:pPr>
                  <a:buSzPts val="1600"/>
                </a:pPr>
                <a:r>
                  <a:rPr lang="en-CA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(this one is 5-segmented)</a:t>
                </a:r>
                <a:endParaRPr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48" name="Google Shape;248;p29"/>
              <p:cNvSpPr txBox="1"/>
              <p:nvPr/>
            </p:nvSpPr>
            <p:spPr>
              <a:xfrm>
                <a:off x="5173535" y="2562383"/>
                <a:ext cx="135806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SzPts val="1400"/>
                </a:pPr>
                <a:r>
                  <a:rPr lang="en-CA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compound eye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Google Shape;249;p29"/>
              <p:cNvSpPr/>
              <p:nvPr/>
            </p:nvSpPr>
            <p:spPr>
              <a:xfrm>
                <a:off x="2145421" y="3111417"/>
                <a:ext cx="1039906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5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0" name="Google Shape;250;p29"/>
              <p:cNvSpPr/>
              <p:nvPr/>
            </p:nvSpPr>
            <p:spPr>
              <a:xfrm>
                <a:off x="2143092" y="3748859"/>
                <a:ext cx="1554701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101C3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2143092" y="4264852"/>
                <a:ext cx="801073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70C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2" name="Google Shape;252;p29"/>
              <p:cNvSpPr/>
              <p:nvPr/>
            </p:nvSpPr>
            <p:spPr>
              <a:xfrm>
                <a:off x="2142658" y="4902294"/>
                <a:ext cx="811556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7030A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3" name="Google Shape;253;p29"/>
              <p:cNvSpPr/>
              <p:nvPr/>
            </p:nvSpPr>
            <p:spPr>
              <a:xfrm>
                <a:off x="2142658" y="5533529"/>
                <a:ext cx="590493" cy="158619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accent2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4" name="Google Shape;254;p29"/>
              <p:cNvSpPr/>
              <p:nvPr/>
            </p:nvSpPr>
            <p:spPr>
              <a:xfrm rot="10800000">
                <a:off x="7147165" y="3131513"/>
                <a:ext cx="840547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 rot="10800000">
                <a:off x="5805238" y="1289386"/>
                <a:ext cx="1039906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6" name="Google Shape;256;p29"/>
              <p:cNvSpPr/>
              <p:nvPr/>
            </p:nvSpPr>
            <p:spPr>
              <a:xfrm rot="10800000">
                <a:off x="7147165" y="3111417"/>
                <a:ext cx="840547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257" name="Google Shape;257;p29"/>
              <p:cNvSpPr/>
              <p:nvPr/>
            </p:nvSpPr>
            <p:spPr>
              <a:xfrm rot="10800000">
                <a:off x="6468099" y="3996602"/>
                <a:ext cx="1031096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chemeClr val="dk1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258" name="Google Shape;258;p29"/>
            <p:cNvSpPr/>
            <p:nvPr/>
          </p:nvSpPr>
          <p:spPr>
            <a:xfrm rot="10800000">
              <a:off x="4431203" y="2654217"/>
              <a:ext cx="749808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dk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09308" y="6670118"/>
            <a:ext cx="479266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CA" sz="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Birch Leaf </a:t>
            </a:r>
            <a:r>
              <a:rPr lang="en-CA" sz="700" i="1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Elasmucha grisea </a:t>
            </a:r>
            <a:r>
              <a:rPr lang="en-CA" sz="700" u="sng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(Linnaeus, 1758)</a:t>
            </a:r>
            <a:r>
              <a:rPr lang="en-CA" sz="700" dirty="0">
                <a:latin typeface="Calibri" panose="020F0502020204030204" pitchFamily="34" charset="0"/>
                <a:cs typeface="Calibri" panose="020F0502020204030204" pitchFamily="34" charset="0"/>
              </a:rPr>
              <a:t>” by </a:t>
            </a:r>
            <a:r>
              <a:rPr lang="en-CA" sz="700" u="sng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Hallvard Elven</a:t>
            </a:r>
            <a:r>
              <a:rPr lang="en-CA" sz="700" dirty="0">
                <a:latin typeface="Calibri" panose="020F0502020204030204" pitchFamily="34" charset="0"/>
                <a:cs typeface="Calibri" panose="020F0502020204030204" pitchFamily="34" charset="0"/>
              </a:rPr>
              <a:t> is licensed under </a:t>
            </a:r>
            <a:r>
              <a:rPr lang="en-CA" sz="700" u="sng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CC BY 3.0</a:t>
            </a:r>
            <a:r>
              <a:rPr lang="en-CA" sz="700" dirty="0">
                <a:latin typeface="Calibri" panose="020F0502020204030204" pitchFamily="34" charset="0"/>
                <a:cs typeface="Calibri" panose="020F0502020204030204" pitchFamily="34" charset="0"/>
              </a:rPr>
              <a:t> / colour overlay added to original</a:t>
            </a:r>
            <a:endParaRPr lang="en-US" sz="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3394" y="830438"/>
            <a:ext cx="1963310" cy="1804699"/>
            <a:chOff x="170982" y="830437"/>
            <a:chExt cx="1963310" cy="1804699"/>
          </a:xfrm>
        </p:grpSpPr>
        <p:pic>
          <p:nvPicPr>
            <p:cNvPr id="227" name="Google Shape;227;p29"/>
            <p:cNvPicPr preferRelativeResize="0"/>
            <p:nvPr/>
          </p:nvPicPr>
          <p:blipFill rotWithShape="1">
            <a:blip r:embed="rId7">
              <a:alphaModFix/>
            </a:blip>
            <a:srcRect l="24988" t="26279" r="57902" b="60417"/>
            <a:stretch/>
          </p:blipFill>
          <p:spPr>
            <a:xfrm>
              <a:off x="170982" y="830437"/>
              <a:ext cx="1963310" cy="1466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9"/>
            <p:cNvSpPr txBox="1"/>
            <p:nvPr/>
          </p:nvSpPr>
          <p:spPr>
            <a:xfrm>
              <a:off x="842814" y="2296582"/>
              <a:ext cx="61964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ocelli</a:t>
              </a:r>
              <a:endParaRPr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4" name="Google Shape;284;p30"/>
            <p:cNvSpPr/>
            <p:nvPr/>
          </p:nvSpPr>
          <p:spPr>
            <a:xfrm rot="17386937">
              <a:off x="1028829" y="1918561"/>
              <a:ext cx="462703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5" name="Google Shape;284;p30"/>
            <p:cNvSpPr/>
            <p:nvPr/>
          </p:nvSpPr>
          <p:spPr>
            <a:xfrm rot="14914985">
              <a:off x="744677" y="1931350"/>
              <a:ext cx="462703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36" name="Google Shape;99;p31">
            <a:extLst>
              <a:ext uri="{FF2B5EF4-FFF2-40B4-BE49-F238E27FC236}">
                <a16:creationId xmlns:a16="http://schemas.microsoft.com/office/drawing/2014/main" id="{2BD0D187-90FB-4298-863A-87C90C1DC2C6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29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Google Shape;219;p28">
            <a:extLst>
              <a:ext uri="{FF2B5EF4-FFF2-40B4-BE49-F238E27FC236}">
                <a16:creationId xmlns:a16="http://schemas.microsoft.com/office/drawing/2014/main" id="{9B884FCA-3346-4F3E-8B28-E86693E2B06F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Glossary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1963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178;p15">
            <a:extLst>
              <a:ext uri="{FF2B5EF4-FFF2-40B4-BE49-F238E27FC236}">
                <a16:creationId xmlns:a16="http://schemas.microsoft.com/office/drawing/2014/main" id="{206968C9-961D-4265-AC01-1B3EDC983D0E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35" name="Google Shape;135;p12"/>
          <p:cNvSpPr txBox="1"/>
          <p:nvPr/>
        </p:nvSpPr>
        <p:spPr>
          <a:xfrm>
            <a:off x="0" y="37729"/>
            <a:ext cx="121888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Homoptera families you can identify with this guide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1" name="Google Shape;121;p12"/>
          <p:cNvSpPr txBox="1"/>
          <p:nvPr/>
        </p:nvSpPr>
        <p:spPr>
          <a:xfrm>
            <a:off x="781050" y="716736"/>
            <a:ext cx="65198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Auchenorrhyncha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22" name="Google Shape;122;p12"/>
          <p:cNvSpPr/>
          <p:nvPr/>
        </p:nvSpPr>
        <p:spPr>
          <a:xfrm>
            <a:off x="781050" y="678490"/>
            <a:ext cx="6519831" cy="605316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39930" y="1079685"/>
            <a:ext cx="1877555" cy="2614452"/>
            <a:chOff x="808461" y="556167"/>
            <a:chExt cx="1877555" cy="2614452"/>
          </a:xfrm>
        </p:grpSpPr>
        <p:grpSp>
          <p:nvGrpSpPr>
            <p:cNvPr id="123" name="Google Shape;123;p12"/>
            <p:cNvGrpSpPr/>
            <p:nvPr/>
          </p:nvGrpSpPr>
          <p:grpSpPr>
            <a:xfrm>
              <a:off x="808461" y="556167"/>
              <a:ext cx="1877555" cy="2311987"/>
              <a:chOff x="-760955" y="649289"/>
              <a:chExt cx="1877555" cy="2311987"/>
            </a:xfrm>
          </p:grpSpPr>
          <p:sp>
            <p:nvSpPr>
              <p:cNvPr id="124" name="Google Shape;124;p12"/>
              <p:cNvSpPr txBox="1"/>
              <p:nvPr/>
            </p:nvSpPr>
            <p:spPr>
              <a:xfrm>
                <a:off x="-760955" y="649289"/>
                <a:ext cx="1877555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Aphrophoridae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(true spittlebugs)</a:t>
                </a:r>
              </a:p>
            </p:txBody>
          </p:sp>
          <p:pic>
            <p:nvPicPr>
              <p:cNvPr id="125" name="Google Shape;125;p12"/>
              <p:cNvPicPr preferRelativeResize="0"/>
              <p:nvPr/>
            </p:nvPicPr>
            <p:blipFill rotWithShape="1">
              <a:blip r:embed="rId3">
                <a:alphaModFix/>
              </a:blip>
              <a:srcRect l="33749" t="24406" r="40208" b="38871"/>
              <a:stretch/>
            </p:blipFill>
            <p:spPr>
              <a:xfrm rot="5400000">
                <a:off x="-708162" y="1136514"/>
                <a:ext cx="1775060" cy="18744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08461" y="2862842"/>
              <a:ext cx="187692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6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5266606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James Bailey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90777" y="1094672"/>
            <a:ext cx="1692679" cy="2700137"/>
            <a:chOff x="2568524" y="893952"/>
            <a:chExt cx="1692679" cy="2700137"/>
          </a:xfrm>
        </p:grpSpPr>
        <p:grpSp>
          <p:nvGrpSpPr>
            <p:cNvPr id="3" name="Group 2"/>
            <p:cNvGrpSpPr/>
            <p:nvPr/>
          </p:nvGrpSpPr>
          <p:grpSpPr>
            <a:xfrm>
              <a:off x="2568524" y="893952"/>
              <a:ext cx="1692679" cy="2294555"/>
              <a:chOff x="1828772" y="810171"/>
              <a:chExt cx="1692679" cy="2294555"/>
            </a:xfrm>
          </p:grpSpPr>
          <p:pic>
            <p:nvPicPr>
              <p:cNvPr id="137" name="Google Shape;137;p12"/>
              <p:cNvPicPr preferRelativeResize="0"/>
              <p:nvPr/>
            </p:nvPicPr>
            <p:blipFill rotWithShape="1">
              <a:blip r:embed="rId7">
                <a:alphaModFix/>
              </a:blip>
              <a:srcRect l="11947" t="2319" r="3032" b="8116"/>
              <a:stretch/>
            </p:blipFill>
            <p:spPr>
              <a:xfrm>
                <a:off x="2117970" y="1343529"/>
                <a:ext cx="1114284" cy="17611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8" name="Google Shape;138;p12"/>
              <p:cNvSpPr txBox="1"/>
              <p:nvPr/>
            </p:nvSpPr>
            <p:spPr>
              <a:xfrm>
                <a:off x="1828772" y="810171"/>
                <a:ext cx="169267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Cercopidae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(froghoppers)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2756686" y="3178591"/>
              <a:ext cx="135256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6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50356533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Judy Gallagher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09657" y="1094672"/>
            <a:ext cx="1421722" cy="2706262"/>
            <a:chOff x="4052260" y="559197"/>
            <a:chExt cx="1421722" cy="2706262"/>
          </a:xfrm>
        </p:grpSpPr>
        <p:grpSp>
          <p:nvGrpSpPr>
            <p:cNvPr id="132" name="Google Shape;132;p12"/>
            <p:cNvGrpSpPr/>
            <p:nvPr/>
          </p:nvGrpSpPr>
          <p:grpSpPr>
            <a:xfrm>
              <a:off x="4052260" y="559197"/>
              <a:ext cx="1257885" cy="2289408"/>
              <a:chOff x="4819953" y="-37506"/>
              <a:chExt cx="1257885" cy="2289408"/>
            </a:xfrm>
          </p:grpSpPr>
          <p:sp>
            <p:nvSpPr>
              <p:cNvPr id="133" name="Google Shape;133;p12"/>
              <p:cNvSpPr txBox="1"/>
              <p:nvPr/>
            </p:nvSpPr>
            <p:spPr>
              <a:xfrm>
                <a:off x="4819953" y="-37506"/>
                <a:ext cx="1257885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Cicadellidae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(leafhoppers)</a:t>
                </a:r>
              </a:p>
            </p:txBody>
          </p:sp>
          <p:pic>
            <p:nvPicPr>
              <p:cNvPr id="134" name="Google Shape;134;p12"/>
              <p:cNvPicPr preferRelativeResize="0"/>
              <p:nvPr/>
            </p:nvPicPr>
            <p:blipFill rotWithShape="1">
              <a:blip r:embed="rId10">
                <a:alphaModFix/>
              </a:blip>
              <a:srcRect l="43208" t="19322" r="37679" b="24566"/>
              <a:stretch/>
            </p:blipFill>
            <p:spPr>
              <a:xfrm>
                <a:off x="5102438" y="485702"/>
                <a:ext cx="725716" cy="17662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4097814" y="2849961"/>
              <a:ext cx="137616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6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1"/>
                </a:rPr>
                <a:t>Photo 5487159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James Bailey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65283" y="3863539"/>
            <a:ext cx="1429852" cy="2696974"/>
            <a:chOff x="2486308" y="3189935"/>
            <a:chExt cx="1429852" cy="2696974"/>
          </a:xfrm>
        </p:grpSpPr>
        <p:grpSp>
          <p:nvGrpSpPr>
            <p:cNvPr id="129" name="Google Shape;129;p12"/>
            <p:cNvGrpSpPr/>
            <p:nvPr/>
          </p:nvGrpSpPr>
          <p:grpSpPr>
            <a:xfrm>
              <a:off x="2553917" y="3189935"/>
              <a:ext cx="1296220" cy="2286465"/>
              <a:chOff x="3913115" y="645"/>
              <a:chExt cx="1296220" cy="2286465"/>
            </a:xfrm>
          </p:grpSpPr>
          <p:sp>
            <p:nvSpPr>
              <p:cNvPr id="130" name="Google Shape;130;p12"/>
              <p:cNvSpPr txBox="1"/>
              <p:nvPr/>
            </p:nvSpPr>
            <p:spPr>
              <a:xfrm>
                <a:off x="3981145" y="645"/>
                <a:ext cx="1160159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Cicadidae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(cicadas)</a:t>
                </a:r>
              </a:p>
            </p:txBody>
          </p:sp>
          <p:pic>
            <p:nvPicPr>
              <p:cNvPr id="131" name="Google Shape;131;p12"/>
              <p:cNvPicPr preferRelativeResize="0"/>
              <p:nvPr/>
            </p:nvPicPr>
            <p:blipFill rotWithShape="1">
              <a:blip r:embed="rId12">
                <a:alphaModFix/>
              </a:blip>
              <a:srcRect l="16173" t="36666" r="33702" b="25137"/>
              <a:stretch/>
            </p:blipFill>
            <p:spPr>
              <a:xfrm>
                <a:off x="3913115" y="531147"/>
                <a:ext cx="1296220" cy="17559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Rectangle 9"/>
            <p:cNvSpPr/>
            <p:nvPr/>
          </p:nvSpPr>
          <p:spPr>
            <a:xfrm>
              <a:off x="2486308" y="5471411"/>
              <a:ext cx="142985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Photo 83190875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Doug Macaulay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433703" y="3873268"/>
            <a:ext cx="1606826" cy="2705126"/>
            <a:chOff x="3812060" y="3174782"/>
            <a:chExt cx="1606826" cy="2705126"/>
          </a:xfrm>
        </p:grpSpPr>
        <p:grpSp>
          <p:nvGrpSpPr>
            <p:cNvPr id="126" name="Google Shape;126;p12"/>
            <p:cNvGrpSpPr/>
            <p:nvPr/>
          </p:nvGrpSpPr>
          <p:grpSpPr>
            <a:xfrm>
              <a:off x="3911748" y="3174782"/>
              <a:ext cx="1401978" cy="2280983"/>
              <a:chOff x="2584864" y="-4254"/>
              <a:chExt cx="1401978" cy="2280983"/>
            </a:xfrm>
          </p:grpSpPr>
          <p:sp>
            <p:nvSpPr>
              <p:cNvPr id="127" name="Google Shape;127;p12"/>
              <p:cNvSpPr txBox="1"/>
              <p:nvPr/>
            </p:nvSpPr>
            <p:spPr>
              <a:xfrm>
                <a:off x="2584864" y="-4254"/>
                <a:ext cx="140197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Clastopteridae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(“spittlebugs”)</a:t>
                </a:r>
              </a:p>
            </p:txBody>
          </p:sp>
          <p:pic>
            <p:nvPicPr>
              <p:cNvPr id="128" name="Google Shape;128;p12"/>
              <p:cNvPicPr preferRelativeResize="0"/>
              <p:nvPr/>
            </p:nvPicPr>
            <p:blipFill rotWithShape="1">
              <a:blip r:embed="rId15">
                <a:alphaModFix/>
              </a:blip>
              <a:srcRect l="16667" t="25150" r="23229" b="18115"/>
              <a:stretch/>
            </p:blipFill>
            <p:spPr>
              <a:xfrm rot="16200000">
                <a:off x="2405191" y="842029"/>
                <a:ext cx="1761323" cy="11080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3812060" y="5464410"/>
              <a:ext cx="160682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Photo 84450286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7"/>
                </a:rPr>
                <a:t>Riley Walsh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330564" y="3873268"/>
            <a:ext cx="1616070" cy="2718369"/>
            <a:chOff x="6428743" y="3441800"/>
            <a:chExt cx="1616070" cy="2718369"/>
          </a:xfrm>
        </p:grpSpPr>
        <p:grpSp>
          <p:nvGrpSpPr>
            <p:cNvPr id="118" name="Google Shape;118;p12"/>
            <p:cNvGrpSpPr/>
            <p:nvPr/>
          </p:nvGrpSpPr>
          <p:grpSpPr>
            <a:xfrm>
              <a:off x="6469694" y="3441800"/>
              <a:ext cx="1515330" cy="2302871"/>
              <a:chOff x="7640585" y="-671944"/>
              <a:chExt cx="1515330" cy="2302871"/>
            </a:xfrm>
          </p:grpSpPr>
          <p:sp>
            <p:nvSpPr>
              <p:cNvPr id="119" name="Google Shape;119;p12"/>
              <p:cNvSpPr txBox="1"/>
              <p:nvPr/>
            </p:nvSpPr>
            <p:spPr>
              <a:xfrm>
                <a:off x="7640585" y="-671944"/>
                <a:ext cx="1490253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Membracidae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(treehoppers)</a:t>
                </a:r>
              </a:p>
            </p:txBody>
          </p:sp>
          <p:pic>
            <p:nvPicPr>
              <p:cNvPr id="120" name="Google Shape;120;p12" descr="https://static.inaturalist.org/photos/66363830/original.jpeg?1586527770"/>
              <p:cNvPicPr preferRelativeResize="0"/>
              <p:nvPr/>
            </p:nvPicPr>
            <p:blipFill rotWithShape="1">
              <a:blip r:embed="rId18">
                <a:alphaModFix/>
              </a:blip>
              <a:srcRect l="43332" t="26222" r="17084" b="11555"/>
              <a:stretch/>
            </p:blipFill>
            <p:spPr>
              <a:xfrm>
                <a:off x="7652560" y="-141442"/>
                <a:ext cx="1503355" cy="17723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6428743" y="5744671"/>
              <a:ext cx="161607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9"/>
                </a:rPr>
                <a:t>Photo 66363830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0"/>
                </a:rPr>
                <a:t>Christian Grenier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0" name="Google Shape;110;p12"/>
          <p:cNvSpPr/>
          <p:nvPr/>
        </p:nvSpPr>
        <p:spPr>
          <a:xfrm>
            <a:off x="7691429" y="678490"/>
            <a:ext cx="3716092" cy="6065890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8581976" y="1093800"/>
            <a:ext cx="1952169" cy="2627273"/>
            <a:chOff x="2190542" y="1127652"/>
            <a:chExt cx="1952169" cy="2627273"/>
          </a:xfrm>
        </p:grpSpPr>
        <p:grpSp>
          <p:nvGrpSpPr>
            <p:cNvPr id="52" name="Google Shape;114;p12"/>
            <p:cNvGrpSpPr/>
            <p:nvPr/>
          </p:nvGrpSpPr>
          <p:grpSpPr>
            <a:xfrm>
              <a:off x="2190542" y="1127652"/>
              <a:ext cx="1934998" cy="2295427"/>
              <a:chOff x="-1889760" y="4371247"/>
              <a:chExt cx="1934998" cy="2295427"/>
            </a:xfrm>
          </p:grpSpPr>
          <p:pic>
            <p:nvPicPr>
              <p:cNvPr id="54" name="Google Shape;115;p12"/>
              <p:cNvPicPr preferRelativeResize="0"/>
              <p:nvPr/>
            </p:nvPicPr>
            <p:blipFill rotWithShape="1">
              <a:blip r:embed="rId22">
                <a:alphaModFix/>
              </a:blip>
              <a:srcRect l="18553" t="20393" r="46449" b="41568"/>
              <a:stretch/>
            </p:blipFill>
            <p:spPr>
              <a:xfrm>
                <a:off x="-1764221" y="4905477"/>
                <a:ext cx="1670413" cy="176119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" name="Google Shape;116;p12"/>
              <p:cNvSpPr txBox="1"/>
              <p:nvPr/>
            </p:nvSpPr>
            <p:spPr>
              <a:xfrm>
                <a:off x="-1889760" y="4371247"/>
                <a:ext cx="1934998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Aleyrodidae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(whiteflies)</a:t>
                </a:r>
              </a:p>
            </p:txBody>
          </p:sp>
        </p:grpSp>
        <p:sp>
          <p:nvSpPr>
            <p:cNvPr id="53" name="Rectangle 52"/>
            <p:cNvSpPr/>
            <p:nvPr/>
          </p:nvSpPr>
          <p:spPr>
            <a:xfrm>
              <a:off x="2310042" y="3447148"/>
              <a:ext cx="183266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6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3"/>
                </a:rPr>
                <a:t>Photo 13813069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4"/>
                </a:rPr>
                <a:t>Jesse Rorabaugh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634765" y="3868037"/>
            <a:ext cx="1761625" cy="2819176"/>
            <a:chOff x="4832434" y="1070502"/>
            <a:chExt cx="1761625" cy="2819176"/>
          </a:xfrm>
        </p:grpSpPr>
        <p:grpSp>
          <p:nvGrpSpPr>
            <p:cNvPr id="57" name="Google Shape;107;p12"/>
            <p:cNvGrpSpPr/>
            <p:nvPr/>
          </p:nvGrpSpPr>
          <p:grpSpPr>
            <a:xfrm>
              <a:off x="4832435" y="1070502"/>
              <a:ext cx="1761624" cy="2511402"/>
              <a:chOff x="148180" y="1828889"/>
              <a:chExt cx="1761624" cy="2511402"/>
            </a:xfrm>
          </p:grpSpPr>
          <p:pic>
            <p:nvPicPr>
              <p:cNvPr id="59" name="Google Shape;108;p12" descr="https://static.inaturalist.org/photos/49953352/original.jpeg?1567297746"/>
              <p:cNvPicPr preferRelativeResize="0"/>
              <p:nvPr/>
            </p:nvPicPr>
            <p:blipFill rotWithShape="1">
              <a:blip r:embed="rId25">
                <a:alphaModFix/>
              </a:blip>
              <a:srcRect l="29260" t="28238" r="33111" b="39937"/>
              <a:stretch/>
            </p:blipFill>
            <p:spPr>
              <a:xfrm>
                <a:off x="148180" y="2353779"/>
                <a:ext cx="1761624" cy="198651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0" name="Google Shape;109;p12"/>
              <p:cNvSpPr txBox="1"/>
              <p:nvPr/>
            </p:nvSpPr>
            <p:spPr>
              <a:xfrm>
                <a:off x="306033" y="1828889"/>
                <a:ext cx="1485871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Aphididae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(aphids)</a:t>
                </a: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4832434" y="3581901"/>
              <a:ext cx="17431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6"/>
                </a:rPr>
                <a:t>Photo 49953352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7"/>
                </a:rPr>
                <a:t>pbulman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" name="Google Shape;121;p12"/>
          <p:cNvSpPr txBox="1"/>
          <p:nvPr/>
        </p:nvSpPr>
        <p:spPr>
          <a:xfrm>
            <a:off x="7691429" y="719447"/>
            <a:ext cx="371609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Sternorrhyncha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2" name="Google Shape;99;p31">
            <a:extLst>
              <a:ext uri="{FF2B5EF4-FFF2-40B4-BE49-F238E27FC236}">
                <a16:creationId xmlns:a16="http://schemas.microsoft.com/office/drawing/2014/main" id="{CDF24680-36F9-4D67-B3D9-CFB3286106D7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696435" y="4198251"/>
            <a:ext cx="1804979" cy="2456609"/>
            <a:chOff x="174022" y="4198250"/>
            <a:chExt cx="1804979" cy="245660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307" y="4198250"/>
              <a:ext cx="1762694" cy="1899054"/>
              <a:chOff x="216307" y="4198250"/>
              <a:chExt cx="1762694" cy="18990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307" y="4198250"/>
                <a:ext cx="1762694" cy="189905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163208" y="5278719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694027" y="603945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1-segmented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4022" y="6454804"/>
              <a:ext cx="98456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Drawings by Gabi Gee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715951" y="680674"/>
            <a:ext cx="5294174" cy="2721231"/>
            <a:chOff x="192235" y="466231"/>
            <a:chExt cx="5294174" cy="2721231"/>
          </a:xfrm>
        </p:grpSpPr>
        <p:pic>
          <p:nvPicPr>
            <p:cNvPr id="269" name="Google Shape;269;p30"/>
            <p:cNvPicPr preferRelativeResize="0"/>
            <p:nvPr/>
          </p:nvPicPr>
          <p:blipFill rotWithShape="1">
            <a:blip r:embed="rId4">
              <a:alphaModFix/>
            </a:blip>
            <a:srcRect l="17416" t="27628" r="22308" b="11209"/>
            <a:stretch/>
          </p:blipFill>
          <p:spPr>
            <a:xfrm>
              <a:off x="278295" y="895114"/>
              <a:ext cx="5208114" cy="20922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0" name="Google Shape;270;p30"/>
            <p:cNvSpPr txBox="1"/>
            <p:nvPr/>
          </p:nvSpPr>
          <p:spPr>
            <a:xfrm>
              <a:off x="1000357" y="466231"/>
              <a:ext cx="146410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b="1" dirty="0">
                  <a:solidFill>
                    <a:srgbClr val="0070C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metapleuron</a:t>
              </a:r>
              <a:endParaRPr sz="1600" b="1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1" name="Google Shape;271;p30"/>
            <p:cNvSpPr txBox="1"/>
            <p:nvPr/>
          </p:nvSpPr>
          <p:spPr>
            <a:xfrm>
              <a:off x="3884855" y="466231"/>
              <a:ext cx="146410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b="1" dirty="0">
                  <a:solidFill>
                    <a:srgbClr val="7030A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propleuron</a:t>
              </a:r>
              <a:endParaRPr sz="1600" b="1" dirty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2" name="Google Shape;272;p30"/>
            <p:cNvSpPr txBox="1"/>
            <p:nvPr/>
          </p:nvSpPr>
          <p:spPr>
            <a:xfrm>
              <a:off x="2403464" y="469687"/>
              <a:ext cx="146410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b="1" dirty="0">
                  <a:solidFill>
                    <a:srgbClr val="00B05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mesopleuron</a:t>
              </a:r>
              <a:endParaRPr sz="1600" b="1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3" name="Google Shape;273;p30"/>
            <p:cNvSpPr/>
            <p:nvPr/>
          </p:nvSpPr>
          <p:spPr>
            <a:xfrm rot="4576725">
              <a:off x="2670363" y="1070171"/>
              <a:ext cx="790090" cy="165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4" name="Google Shape;274;p30"/>
            <p:cNvSpPr/>
            <p:nvPr/>
          </p:nvSpPr>
          <p:spPr>
            <a:xfrm rot="7719424">
              <a:off x="3674378" y="1107546"/>
              <a:ext cx="986492" cy="15802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7030A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75" name="Google Shape;275;p30"/>
            <p:cNvSpPr/>
            <p:nvPr/>
          </p:nvSpPr>
          <p:spPr>
            <a:xfrm rot="2967886">
              <a:off x="1856018" y="1092826"/>
              <a:ext cx="100800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235" y="2987407"/>
              <a:ext cx="4411785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Photo 52232342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Reiner Jakubowski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colour overlay added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7283" y="953553"/>
            <a:ext cx="2617699" cy="1976034"/>
            <a:chOff x="5984870" y="889299"/>
            <a:chExt cx="2617699" cy="1976034"/>
          </a:xfrm>
        </p:grpSpPr>
        <p:pic>
          <p:nvPicPr>
            <p:cNvPr id="278" name="Google Shape;278;p30"/>
            <p:cNvPicPr preferRelativeResize="0"/>
            <p:nvPr/>
          </p:nvPicPr>
          <p:blipFill rotWithShape="1">
            <a:blip r:embed="rId8">
              <a:alphaModFix/>
            </a:blip>
            <a:srcRect l="27784" t="29709" r="40530" b="43786"/>
            <a:stretch/>
          </p:blipFill>
          <p:spPr>
            <a:xfrm>
              <a:off x="6097494" y="889299"/>
              <a:ext cx="2505075" cy="1571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9" name="Google Shape;279;p30"/>
            <p:cNvSpPr txBox="1"/>
            <p:nvPr/>
          </p:nvSpPr>
          <p:spPr>
            <a:xfrm>
              <a:off x="5984870" y="2526779"/>
              <a:ext cx="66036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beak</a:t>
              </a:r>
              <a:endParaRPr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0" name="Google Shape;280;p30"/>
            <p:cNvSpPr/>
            <p:nvPr/>
          </p:nvSpPr>
          <p:spPr>
            <a:xfrm rot="17088462">
              <a:off x="6169123" y="2078327"/>
              <a:ext cx="796530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6645236" y="2465025"/>
              <a:ext cx="195733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Photo 7137488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Richard Barnes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911446" y="3323872"/>
            <a:ext cx="2356509" cy="3275377"/>
            <a:chOff x="6383380" y="3110517"/>
            <a:chExt cx="2362524" cy="3275377"/>
          </a:xfrm>
        </p:grpSpPr>
        <p:pic>
          <p:nvPicPr>
            <p:cNvPr id="282" name="Google Shape;282;p30"/>
            <p:cNvPicPr preferRelativeResize="0"/>
            <p:nvPr/>
          </p:nvPicPr>
          <p:blipFill rotWithShape="1">
            <a:blip r:embed="rId11">
              <a:alphaModFix/>
            </a:blip>
            <a:srcRect l="52407" t="33704" r="25000" b="22961"/>
            <a:stretch/>
          </p:blipFill>
          <p:spPr>
            <a:xfrm>
              <a:off x="7053169" y="3110517"/>
              <a:ext cx="1549400" cy="2971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30"/>
            <p:cNvSpPr txBox="1"/>
            <p:nvPr/>
          </p:nvSpPr>
          <p:spPr>
            <a:xfrm>
              <a:off x="6383380" y="4373866"/>
              <a:ext cx="73069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setae</a:t>
              </a:r>
              <a:endParaRPr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4" name="Google Shape;284;p30"/>
            <p:cNvSpPr/>
            <p:nvPr/>
          </p:nvSpPr>
          <p:spPr>
            <a:xfrm rot="19233987">
              <a:off x="7205536" y="4098373"/>
              <a:ext cx="463884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5" name="Google Shape;285;p30"/>
            <p:cNvSpPr/>
            <p:nvPr/>
          </p:nvSpPr>
          <p:spPr>
            <a:xfrm rot="19233987">
              <a:off x="7111583" y="4459047"/>
              <a:ext cx="463884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286" name="Google Shape;286;p30"/>
            <p:cNvSpPr/>
            <p:nvPr/>
          </p:nvSpPr>
          <p:spPr>
            <a:xfrm rot="19233987">
              <a:off x="7044237" y="4832195"/>
              <a:ext cx="463884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69731" y="6078117"/>
              <a:ext cx="177617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Photo 83893233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kellyhofer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87067" y="3808367"/>
            <a:ext cx="3621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Number of tarsal segments (tarsomeres):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706099" y="4184335"/>
            <a:ext cx="1367176" cy="2162893"/>
            <a:chOff x="2183687" y="4184334"/>
            <a:chExt cx="1367176" cy="2162893"/>
          </a:xfrm>
        </p:grpSpPr>
        <p:grpSp>
          <p:nvGrpSpPr>
            <p:cNvPr id="20" name="Group 19"/>
            <p:cNvGrpSpPr/>
            <p:nvPr/>
          </p:nvGrpSpPr>
          <p:grpSpPr>
            <a:xfrm>
              <a:off x="2183687" y="4184334"/>
              <a:ext cx="1237275" cy="1942546"/>
              <a:chOff x="2183687" y="4184334"/>
              <a:chExt cx="1237275" cy="194254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87620">
                <a:off x="2183687" y="4184334"/>
                <a:ext cx="1237275" cy="1942546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2733310" y="5163595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015175" y="5358729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402792" y="603945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2-segmented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73774" y="4299487"/>
            <a:ext cx="1648069" cy="2047741"/>
            <a:chOff x="3751361" y="4299486"/>
            <a:chExt cx="1648069" cy="2047741"/>
          </a:xfrm>
        </p:grpSpPr>
        <p:grpSp>
          <p:nvGrpSpPr>
            <p:cNvPr id="21" name="Group 20"/>
            <p:cNvGrpSpPr/>
            <p:nvPr/>
          </p:nvGrpSpPr>
          <p:grpSpPr>
            <a:xfrm>
              <a:off x="3751361" y="4299486"/>
              <a:ext cx="1648069" cy="1715045"/>
              <a:chOff x="3751361" y="4299486"/>
              <a:chExt cx="1648069" cy="171504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1361" y="4299486"/>
                <a:ext cx="1648069" cy="1715045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4398280" y="5034608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680145" y="5202847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947274" y="5317326"/>
                <a:ext cx="264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215426" y="6039450"/>
              <a:ext cx="11480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>
                  <a:latin typeface="Calibri" panose="020F0502020204030204" pitchFamily="34" charset="0"/>
                  <a:cs typeface="Calibri" panose="020F0502020204030204" pitchFamily="34" charset="0"/>
                </a:rPr>
                <a:t>3-segmented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38719" y="3707697"/>
            <a:ext cx="5541942" cy="296495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Google Shape;99;p31">
            <a:extLst>
              <a:ext uri="{FF2B5EF4-FFF2-40B4-BE49-F238E27FC236}">
                <a16:creationId xmlns:a16="http://schemas.microsoft.com/office/drawing/2014/main" id="{0510B42F-EF35-4DA2-B8A0-0976751C55A2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Google Shape;219;p28">
            <a:extLst>
              <a:ext uri="{FF2B5EF4-FFF2-40B4-BE49-F238E27FC236}">
                <a16:creationId xmlns:a16="http://schemas.microsoft.com/office/drawing/2014/main" id="{C02EADF0-FB97-45F4-881A-24535A316623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Glossary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854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3750" y="677309"/>
            <a:ext cx="106299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American Museum of Natural History.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Keys to common families of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Heteroptera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 (true bugs)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Retrieved September, 2020, from </a:t>
            </a:r>
          </a:p>
          <a:p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https://www.amnh.org/learn/biodiversity_counts/ident_help/Text_Keys/heteroptera.htm</a:t>
            </a:r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Borror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, D.J., &amp; White, R.E. (1998).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A field guide to insects: America north of Mexico.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Houghton Mifflin. 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Cannings, R.A., &amp; Scudder, G.G.E.  (2005).  The families of true bugs (Hemiptera) of British Columbia.  Klinkenberg, Brian. (Editor) 2020. E-Fauna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BC: Electronic Atlas of the Fauna of British Columbia [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www.efauna.bc.ca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]. Lab for Advanced Spatial Analysis, Department of Geography, </a:t>
            </a:r>
          </a:p>
          <a:p>
            <a:pPr marL="442913"/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University of British Columbia, Vancouver.  Retrieved September, 2020, from </a:t>
            </a:r>
          </a:p>
          <a:p>
            <a:pPr marL="442913"/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https://ibis.geog.ubc.ca/biodiversity/efauna/FamiliesofHemipteraofBritishColumbia.html</a:t>
            </a:r>
            <a:r>
              <a:rPr lang="en-CA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Cymru, A.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Leafhopper, planthopper &amp; psyllid vectors of plant disease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National Museum Wales, Department of Biodiversity and Systematic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Biology. Retrieved September, 2020, from </a:t>
            </a:r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https://naturalhistory.museumwales.ac.uk/vectors/Families.php</a:t>
            </a:r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Dietrich, C. H. (2009). Chapter 15 - Auchenorrhyncha: (Cicadas, Spittlebugs, Leafhoppers, Treehoppers, and Planthoppers). In V. H. Resh, &amp; R. T.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Carde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(Eds.),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Encyclopedia of insects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 (2nd ed.). Elsevier Science &amp; Technology. </a:t>
            </a:r>
            <a:r>
              <a:rPr lang="en-CA" b="0" i="0" u="none" strike="noStrike" dirty="0">
                <a:solidFill>
                  <a:srgbClr val="0070C0"/>
                </a:solidFill>
                <a:effectLst/>
                <a:latin typeface="NexusSans"/>
                <a:hlinkClick r:id="rId6" tooltip="Persistent link using digital object identifier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https://doi.org/10.1016/B978-0-12-374144-8.00015-1</a:t>
            </a:r>
            <a:endParaRPr lang="en-CA" b="0" i="0" u="none" strike="noStrike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Iowa State University Department of Entomology. (2003-2020)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Order Hemiptera – true bugs, cicadas, hoppers, aphids and allies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BugGuide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Retrieved September, 2020, from </a:t>
            </a:r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https://bugguide.net/node/view/63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99;p31">
            <a:extLst>
              <a:ext uri="{FF2B5EF4-FFF2-40B4-BE49-F238E27FC236}">
                <a16:creationId xmlns:a16="http://schemas.microsoft.com/office/drawing/2014/main" id="{803962EB-6F15-4CB3-960C-30FB8BC6C91D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219;p28">
            <a:extLst>
              <a:ext uri="{FF2B5EF4-FFF2-40B4-BE49-F238E27FC236}">
                <a16:creationId xmlns:a16="http://schemas.microsoft.com/office/drawing/2014/main" id="{A1EE370B-5097-415C-A275-473987ECDF9D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References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63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3750" y="677309"/>
            <a:ext cx="106299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Lambdin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 P. (2004). Scale Insects and Mealybugs (Hemiptera: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Coccoidea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). In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Encyclopedia of Entomology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Kluwer Academic Publishers. </a:t>
            </a:r>
          </a:p>
          <a:p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https://doi.org/10.1007/0-306-48380-7_3773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Larson, D.J., Scudder, G.G.E. (2018). Seed Bugs and their allies (Hemiptera: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Heteroptera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Lygaeoidea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) of the Canadian Prairie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Provinces.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Canadian Journal of Arthropod Identification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 34. </a:t>
            </a:r>
            <a:r>
              <a:rPr lang="en-CA" b="0" i="0" u="sng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https://doi.org/10.3752/cjai.2018.34</a:t>
            </a:r>
            <a:endParaRPr lang="en-CA" b="0" i="0" u="sng" strike="noStrike" dirty="0">
              <a:solidFill>
                <a:srgbClr val="0070C0"/>
              </a:solidFill>
              <a:effectLst/>
              <a:latin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Miller, D., Rung, A., Parikh, G., Venable, G., Redford, A.J., Evans, G.A., &amp; Gill, R.J.  (2014, April).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Scale families key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Scale Insects. Retrieved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September, 2020, from </a:t>
            </a:r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http://idtools.org/id/scales/key.php?families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Missouri Department of Conservation.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Family: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Aphrophoridae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Clastopteridae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Cercopidae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, in superfamily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Cercopoidea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 Spittlebugs and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froghoppers: About 60 species in North America north of Mexico. Retrieved September, 2020, from</a:t>
            </a:r>
          </a:p>
          <a:p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https://nature.mdc.mo.gov/discover-nature/field-guide/spittlebugs-and-froghoppers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NC State Agriculture and Life Sciences. (2015).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ENT 425 – General Entomology.  Hemiptera, suborder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Heteroptera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Retrieved September, 2020,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https://genent.cals.ncsu.edu/insect-identification/order-hemiptera-suborder-heteroptera/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NC State Agriculture and Life Sciences. (2015).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 ENT 425 – General Entomology.  Hemiptera, suborder </a:t>
            </a:r>
            <a:r>
              <a:rPr lang="en-CA" i="1" dirty="0" err="1">
                <a:latin typeface="Calibri" panose="020F0502020204030204" pitchFamily="34" charset="0"/>
                <a:cs typeface="Calibri" panose="020F0502020204030204" pitchFamily="34" charset="0"/>
              </a:rPr>
              <a:t>Homoptera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Retrieved September, 2020,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https://genent.cals.ncsu.edu/insect-identification/order-hemiptera-suborder-homoptera/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99;p31">
            <a:extLst>
              <a:ext uri="{FF2B5EF4-FFF2-40B4-BE49-F238E27FC236}">
                <a16:creationId xmlns:a16="http://schemas.microsoft.com/office/drawing/2014/main" id="{803962EB-6F15-4CB3-960C-30FB8BC6C91D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219;p28">
            <a:extLst>
              <a:ext uri="{FF2B5EF4-FFF2-40B4-BE49-F238E27FC236}">
                <a16:creationId xmlns:a16="http://schemas.microsoft.com/office/drawing/2014/main" id="{A1EE370B-5097-415C-A275-473987ECDF9D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References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081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4224" y="677382"/>
            <a:ext cx="1063942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err="1">
                <a:latin typeface="Calibri" panose="020F0502020204030204" pitchFamily="34" charset="0"/>
                <a:cs typeface="Calibri" panose="020F0502020204030204" pitchFamily="34" charset="0"/>
              </a:rPr>
              <a:t>Paiero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, S.M., Marshall, S.A., McPherson, J.E., &amp; Ma, M.-S. (2013). Stink bugs (Pentatomidae) and parent bugs (Acanthosomatidae) of Ontario and </a:t>
            </a: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42913"/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adjacent areas: A key to species and a review of the fauna.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Canadian Journal of Arthropod Identification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, 24. </a:t>
            </a:r>
          </a:p>
          <a:p>
            <a:endParaRPr lang="en-CA" b="0" i="0" u="sng" strike="noStrike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b="0" i="0" u="sng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https://doi.org/10.3752/cjai.2013.24</a:t>
            </a:r>
            <a:r>
              <a:rPr lang="en-CA" b="0" i="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University of Delaware. (2020). 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Key to planthopper families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 Planthoppers of North America. Retrieved September, 2020, from </a:t>
            </a:r>
          </a:p>
          <a:p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https://sites.udel.edu/planthoppers/north-america/family-identification/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Watson, L., &amp; Dallwitz, M.J. (2019, July 27).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Nabidae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Insects of Britain and Ireland: the families of Hemiptera.  Retrieved September, 2020, from </a:t>
            </a:r>
          </a:p>
          <a:p>
            <a:endParaRPr lang="en-CA" u="sng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https://www.delta-intkey.com/britin/hem/www/nabidae.htm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Woodbury, N. </a:t>
            </a:r>
            <a:r>
              <a:rPr lang="en-CA" i="1" dirty="0">
                <a:latin typeface="Calibri" panose="020F0502020204030204" pitchFamily="34" charset="0"/>
                <a:cs typeface="Calibri" panose="020F0502020204030204" pitchFamily="34" charset="0"/>
              </a:rPr>
              <a:t>Week 8: Taxonomy of Odonata, Orthoptera &amp; Hemiptera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. BISC 317 Insect biology laboratory. Retrieved September, 2020, from </a:t>
            </a:r>
          </a:p>
          <a:p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42913"/>
            <a:r>
              <a:rPr lang="en-CA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http://www.sfu.ca/biology/courses/bisc317/week8.html</a:t>
            </a:r>
            <a:endParaRPr lang="en-CA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99;p31">
            <a:extLst>
              <a:ext uri="{FF2B5EF4-FFF2-40B4-BE49-F238E27FC236}">
                <a16:creationId xmlns:a16="http://schemas.microsoft.com/office/drawing/2014/main" id="{176334EE-8B3C-42B0-A1C8-81B9F38B9CC9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33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219;p28">
            <a:extLst>
              <a:ext uri="{FF2B5EF4-FFF2-40B4-BE49-F238E27FC236}">
                <a16:creationId xmlns:a16="http://schemas.microsoft.com/office/drawing/2014/main" id="{B1BC194C-87FD-474B-9D20-D38794C15E49}"/>
              </a:ext>
            </a:extLst>
          </p:cNvPr>
          <p:cNvSpPr txBox="1"/>
          <p:nvPr/>
        </p:nvSpPr>
        <p:spPr>
          <a:xfrm>
            <a:off x="784225" y="47210"/>
            <a:ext cx="106394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3200"/>
            </a:pPr>
            <a:r>
              <a:rPr lang="en-CA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References</a:t>
            </a:r>
            <a:endParaRPr sz="32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147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78;p15">
            <a:extLst>
              <a:ext uri="{FF2B5EF4-FFF2-40B4-BE49-F238E27FC236}">
                <a16:creationId xmlns:a16="http://schemas.microsoft.com/office/drawing/2014/main" id="{87144A28-2F48-497B-8BF3-1A444ADA0D21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3" name="Google Shape;143;p32"/>
          <p:cNvSpPr txBox="1"/>
          <p:nvPr/>
        </p:nvSpPr>
        <p:spPr>
          <a:xfrm>
            <a:off x="1990950" y="853192"/>
            <a:ext cx="3122481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Cimicomorpha</a:t>
            </a:r>
            <a:endParaRPr sz="18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Anthocoridae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16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Cimicidae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21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Lasiochilidae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Lyctocoridae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Microphysidae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Miridae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17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Nabidae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18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Reduviidae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19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Tingidae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Dipsocoromorpha</a:t>
            </a:r>
            <a:endParaRPr sz="18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Ceratocombidae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Schizopteridae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Enicocephalomorpha</a:t>
            </a:r>
            <a:endParaRPr sz="18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Aenictopecheidae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 	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Enicocephalidae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4" name="Google Shape;144;p32"/>
          <p:cNvSpPr txBox="1"/>
          <p:nvPr/>
        </p:nvSpPr>
        <p:spPr>
          <a:xfrm>
            <a:off x="6686400" y="835086"/>
            <a:ext cx="4358828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800"/>
            </a:pPr>
            <a:r>
              <a:rPr lang="en-CA" sz="1800" dirty="0">
                <a:solidFill>
                  <a:srgbClr val="7030A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Pentatomomorpha</a:t>
            </a:r>
            <a:endParaRPr sz="1800" dirty="0">
              <a:solidFill>
                <a:srgbClr val="7030A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Acanthosomatidae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24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lvl="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Alydidae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22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</a:p>
          <a:p>
            <a:pPr lvl="0"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Aradidae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21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Artheneidae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Berytidae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Blissidae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Coreidae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22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Cydnidae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Cymidae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Geocoridae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Heterogastridae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Lygaeidae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6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Oxycarenidae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Pachygronthidae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Pentatomidae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24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Piesmatidae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endParaRPr sz="18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Rhopalidae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25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Rhyparochromidae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26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Scutelleridae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27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800"/>
            </a:pP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Thyreocoridae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(</a:t>
            </a:r>
            <a:r>
              <a:rPr lang="en-CA" sz="1800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 27</a:t>
            </a:r>
            <a:r>
              <a:rPr lang="en-CA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)</a:t>
            </a:r>
            <a:endParaRPr sz="1800"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5" name="Google Shape;145;p32"/>
          <p:cNvSpPr/>
          <p:nvPr/>
        </p:nvSpPr>
        <p:spPr>
          <a:xfrm>
            <a:off x="16303" y="47189"/>
            <a:ext cx="121562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800"/>
            </a:pPr>
            <a:r>
              <a:rPr lang="en-CA" sz="30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 terrestrial families found in Alberta</a:t>
            </a:r>
            <a:endParaRPr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99;p31">
            <a:extLst>
              <a:ext uri="{FF2B5EF4-FFF2-40B4-BE49-F238E27FC236}">
                <a16:creationId xmlns:a16="http://schemas.microsoft.com/office/drawing/2014/main" id="{8380572A-3471-4BF8-80AB-4345E46EFEB0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99;p31">
            <a:extLst>
              <a:ext uri="{FF2B5EF4-FFF2-40B4-BE49-F238E27FC236}">
                <a16:creationId xmlns:a16="http://schemas.microsoft.com/office/drawing/2014/main" id="{A8EEB357-D618-4A1A-ACAE-DCE887221AC6}"/>
              </a:ext>
            </a:extLst>
          </p:cNvPr>
          <p:cNvSpPr txBox="1"/>
          <p:nvPr/>
        </p:nvSpPr>
        <p:spPr>
          <a:xfrm>
            <a:off x="1474195" y="5650826"/>
            <a:ext cx="3754314" cy="107717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black text = families</a:t>
            </a:r>
          </a:p>
          <a:p>
            <a:pPr>
              <a:buSzPts val="1800"/>
            </a:pPr>
            <a:r>
              <a:rPr lang="en-CA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purple text </a:t>
            </a:r>
            <a:r>
              <a:rPr lang="en-CA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other taxonomic levels</a:t>
            </a:r>
          </a:p>
          <a:p>
            <a:pPr lvl="0">
              <a:buSzPts val="1800"/>
            </a:pPr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</a:rPr>
              <a:t>bold </a:t>
            </a:r>
            <a:r>
              <a:rPr lang="en-CA" sz="1600" dirty="0">
                <a:latin typeface="Calibri" panose="020F0502020204030204" pitchFamily="34" charset="0"/>
                <a:cs typeface="Calibri" panose="020F0502020204030204" pitchFamily="34" charset="0"/>
              </a:rPr>
              <a:t>text = included in identification guide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buSzPts val="1800"/>
            </a:pPr>
            <a:r>
              <a:rPr lang="en-CA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= family unlikely to be found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/>
          <p:nvPr/>
        </p:nvSpPr>
        <p:spPr>
          <a:xfrm>
            <a:off x="16302" y="43523"/>
            <a:ext cx="121562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 families you can identify with this guide – page 1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4" name="Google Shape;154;p14"/>
          <p:cNvSpPr txBox="1"/>
          <p:nvPr/>
        </p:nvSpPr>
        <p:spPr>
          <a:xfrm>
            <a:off x="730250" y="706827"/>
            <a:ext cx="10693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Cimicomorpha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5" name="Google Shape;155;p14"/>
          <p:cNvSpPr/>
          <p:nvPr/>
        </p:nvSpPr>
        <p:spPr>
          <a:xfrm>
            <a:off x="765175" y="657225"/>
            <a:ext cx="10658473" cy="605812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5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27173" y="1156769"/>
            <a:ext cx="2485610" cy="2565175"/>
            <a:chOff x="1194204" y="846086"/>
            <a:chExt cx="2485610" cy="2565175"/>
          </a:xfrm>
        </p:grpSpPr>
        <p:grpSp>
          <p:nvGrpSpPr>
            <p:cNvPr id="171" name="Google Shape;171;p14"/>
            <p:cNvGrpSpPr/>
            <p:nvPr/>
          </p:nvGrpSpPr>
          <p:grpSpPr>
            <a:xfrm>
              <a:off x="1194204" y="846086"/>
              <a:ext cx="2485610" cy="2260048"/>
              <a:chOff x="841052" y="2148713"/>
              <a:chExt cx="2485610" cy="2260048"/>
            </a:xfrm>
          </p:grpSpPr>
          <p:pic>
            <p:nvPicPr>
              <p:cNvPr id="172" name="Google Shape;172;p14"/>
              <p:cNvPicPr preferRelativeResize="0"/>
              <p:nvPr/>
            </p:nvPicPr>
            <p:blipFill rotWithShape="1">
              <a:blip r:embed="rId3">
                <a:alphaModFix/>
              </a:blip>
              <a:srcRect l="2155" t="6015" r="2982" b="1467"/>
              <a:stretch/>
            </p:blipFill>
            <p:spPr>
              <a:xfrm>
                <a:off x="841052" y="2672628"/>
                <a:ext cx="2485610" cy="173613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3" name="Google Shape;173;p14"/>
              <p:cNvSpPr/>
              <p:nvPr/>
            </p:nvSpPr>
            <p:spPr>
              <a:xfrm>
                <a:off x="841052" y="2148713"/>
                <a:ext cx="2482464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4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Anthocoridae</a:t>
                </a:r>
                <a:endParaRPr i="1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400"/>
                </a:pPr>
                <a:r>
                  <a:rPr lang="en-CA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(minute pirate bugs)</a:t>
                </a:r>
                <a:endParaRPr lang="en-CA" sz="8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194204" y="3103484"/>
              <a:ext cx="24824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4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9402994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Jesse Rorabaugh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14934" y="1159559"/>
            <a:ext cx="3210487" cy="2442612"/>
            <a:chOff x="3609020" y="848127"/>
            <a:chExt cx="3210487" cy="2442612"/>
          </a:xfrm>
        </p:grpSpPr>
        <p:grpSp>
          <p:nvGrpSpPr>
            <p:cNvPr id="168" name="Google Shape;168;p14"/>
            <p:cNvGrpSpPr/>
            <p:nvPr/>
          </p:nvGrpSpPr>
          <p:grpSpPr>
            <a:xfrm>
              <a:off x="3609020" y="848127"/>
              <a:ext cx="3201837" cy="2269441"/>
              <a:chOff x="-632085" y="1869226"/>
              <a:chExt cx="3201837" cy="2269441"/>
            </a:xfrm>
          </p:grpSpPr>
          <p:pic>
            <p:nvPicPr>
              <p:cNvPr id="169" name="Google Shape;169;p14"/>
              <p:cNvPicPr preferRelativeResize="0"/>
              <p:nvPr/>
            </p:nvPicPr>
            <p:blipFill rotWithShape="1">
              <a:blip r:embed="rId7">
                <a:alphaModFix/>
              </a:blip>
              <a:srcRect l="24146" t="22529" r="10328" b="29772"/>
              <a:stretch/>
            </p:blipFill>
            <p:spPr>
              <a:xfrm>
                <a:off x="-632085" y="2390587"/>
                <a:ext cx="3201837" cy="174808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0" name="Google Shape;170;p14"/>
              <p:cNvSpPr txBox="1"/>
              <p:nvPr/>
            </p:nvSpPr>
            <p:spPr>
              <a:xfrm>
                <a:off x="-623435" y="1869226"/>
                <a:ext cx="3115467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400"/>
                </a:pPr>
                <a:r>
                  <a:rPr lang="en-CA" sz="16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Cimicidae</a:t>
                </a:r>
                <a:endParaRPr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>
                  <a:buSzPts val="1400"/>
                </a:pPr>
                <a:r>
                  <a:rPr lang="en-CA" sz="1200" dirty="0"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(bed bugs)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617670" y="3090684"/>
              <a:ext cx="3201837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6171466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Eric Knopf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172450" y="1150034"/>
            <a:ext cx="2619375" cy="2559859"/>
            <a:chOff x="6344262" y="782431"/>
            <a:chExt cx="2619375" cy="2559859"/>
          </a:xfrm>
        </p:grpSpPr>
        <p:grpSp>
          <p:nvGrpSpPr>
            <p:cNvPr id="3" name="Group 2"/>
            <p:cNvGrpSpPr/>
            <p:nvPr/>
          </p:nvGrpSpPr>
          <p:grpSpPr>
            <a:xfrm>
              <a:off x="6352873" y="782431"/>
              <a:ext cx="2610764" cy="2284385"/>
              <a:chOff x="6141757" y="1072123"/>
              <a:chExt cx="2610764" cy="2284385"/>
            </a:xfrm>
          </p:grpSpPr>
          <p:sp>
            <p:nvSpPr>
              <p:cNvPr id="157" name="Google Shape;157;p14"/>
              <p:cNvSpPr txBox="1"/>
              <p:nvPr/>
            </p:nvSpPr>
            <p:spPr>
              <a:xfrm>
                <a:off x="6141757" y="1072123"/>
                <a:ext cx="2610764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Miridae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(plant bugs)</a:t>
                </a: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84" t="4462" r="2526" b="3348"/>
              <a:stretch/>
            </p:blipFill>
            <p:spPr>
              <a:xfrm rot="16200000">
                <a:off x="6563356" y="1167344"/>
                <a:ext cx="1767565" cy="2610764"/>
              </a:xfrm>
              <a:prstGeom prst="rect">
                <a:avLst/>
              </a:prstGeom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6344262" y="3034513"/>
              <a:ext cx="26193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Photo 2987524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27173" y="3884975"/>
            <a:ext cx="2482463" cy="2501245"/>
            <a:chOff x="1028566" y="3884133"/>
            <a:chExt cx="2482463" cy="2501245"/>
          </a:xfrm>
        </p:grpSpPr>
        <p:grpSp>
          <p:nvGrpSpPr>
            <p:cNvPr id="162" name="Google Shape;162;p14"/>
            <p:cNvGrpSpPr/>
            <p:nvPr/>
          </p:nvGrpSpPr>
          <p:grpSpPr>
            <a:xfrm>
              <a:off x="1028566" y="3884133"/>
              <a:ext cx="2482463" cy="2198813"/>
              <a:chOff x="2708460" y="966239"/>
              <a:chExt cx="2482463" cy="2198813"/>
            </a:xfrm>
          </p:grpSpPr>
          <p:sp>
            <p:nvSpPr>
              <p:cNvPr id="163" name="Google Shape;163;p14"/>
              <p:cNvSpPr txBox="1"/>
              <p:nvPr/>
            </p:nvSpPr>
            <p:spPr>
              <a:xfrm>
                <a:off x="2708461" y="966239"/>
                <a:ext cx="2482462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Nabidae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(damsel bugs)</a:t>
                </a:r>
              </a:p>
            </p:txBody>
          </p:sp>
          <p:pic>
            <p:nvPicPr>
              <p:cNvPr id="164" name="Google Shape;164;p14"/>
              <p:cNvPicPr preferRelativeResize="0"/>
              <p:nvPr/>
            </p:nvPicPr>
            <p:blipFill rotWithShape="1">
              <a:blip r:embed="rId15">
                <a:alphaModFix/>
              </a:blip>
              <a:srcRect l="6118" t="6349" r="14328" b="6032"/>
              <a:stretch/>
            </p:blipFill>
            <p:spPr>
              <a:xfrm rot="16200000">
                <a:off x="3107215" y="1081343"/>
                <a:ext cx="1684954" cy="248246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0" name="Rectangle 29"/>
            <p:cNvSpPr/>
            <p:nvPr/>
          </p:nvSpPr>
          <p:spPr>
            <a:xfrm>
              <a:off x="1028566" y="6077601"/>
              <a:ext cx="248246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Photo 11211889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89302" y="3901170"/>
            <a:ext cx="2739575" cy="2479991"/>
            <a:chOff x="3038860" y="3566835"/>
            <a:chExt cx="2739575" cy="2479991"/>
          </a:xfrm>
        </p:grpSpPr>
        <p:grpSp>
          <p:nvGrpSpPr>
            <p:cNvPr id="165" name="Google Shape;165;p14"/>
            <p:cNvGrpSpPr/>
            <p:nvPr/>
          </p:nvGrpSpPr>
          <p:grpSpPr>
            <a:xfrm>
              <a:off x="3038860" y="3566835"/>
              <a:ext cx="2739575" cy="2193468"/>
              <a:chOff x="3879171" y="996866"/>
              <a:chExt cx="2739575" cy="2193468"/>
            </a:xfrm>
          </p:grpSpPr>
          <p:sp>
            <p:nvSpPr>
              <p:cNvPr id="166" name="Google Shape;166;p14"/>
              <p:cNvSpPr txBox="1"/>
              <p:nvPr/>
            </p:nvSpPr>
            <p:spPr>
              <a:xfrm>
                <a:off x="3879171" y="996866"/>
                <a:ext cx="2739573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Reduviidae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(assassin bugs)</a:t>
                </a:r>
              </a:p>
            </p:txBody>
          </p:sp>
          <p:pic>
            <p:nvPicPr>
              <p:cNvPr id="167" name="Google Shape;167;p14"/>
              <p:cNvPicPr preferRelativeResize="0"/>
              <p:nvPr/>
            </p:nvPicPr>
            <p:blipFill rotWithShape="1">
              <a:blip r:embed="rId17">
                <a:alphaModFix/>
              </a:blip>
              <a:srcRect l="29682" t="25051" r="27143" b="27738"/>
              <a:stretch/>
            </p:blipFill>
            <p:spPr>
              <a:xfrm>
                <a:off x="3879172" y="1508317"/>
                <a:ext cx="2739574" cy="16820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" name="Rectangle 30"/>
            <p:cNvSpPr/>
            <p:nvPr/>
          </p:nvSpPr>
          <p:spPr>
            <a:xfrm>
              <a:off x="3038860" y="5739049"/>
              <a:ext cx="273957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6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8"/>
                </a:rPr>
                <a:t>Photo 39724701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9"/>
                </a:rPr>
                <a:t>patrickbarks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CA" sz="7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73342" y="3901170"/>
            <a:ext cx="2226199" cy="2501245"/>
            <a:chOff x="5637924" y="3554770"/>
            <a:chExt cx="2226199" cy="2501245"/>
          </a:xfrm>
        </p:grpSpPr>
        <p:grpSp>
          <p:nvGrpSpPr>
            <p:cNvPr id="159" name="Google Shape;159;p14"/>
            <p:cNvGrpSpPr/>
            <p:nvPr/>
          </p:nvGrpSpPr>
          <p:grpSpPr>
            <a:xfrm>
              <a:off x="5637924" y="3554770"/>
              <a:ext cx="2226199" cy="2193468"/>
              <a:chOff x="5152058" y="955450"/>
              <a:chExt cx="2226199" cy="2193468"/>
            </a:xfrm>
          </p:grpSpPr>
          <p:sp>
            <p:nvSpPr>
              <p:cNvPr id="160" name="Google Shape;160;p14"/>
              <p:cNvSpPr txBox="1"/>
              <p:nvPr/>
            </p:nvSpPr>
            <p:spPr>
              <a:xfrm>
                <a:off x="5152058" y="955450"/>
                <a:ext cx="2226197" cy="5231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algn="ctr">
                  <a:buSzPts val="1600"/>
                </a:pPr>
                <a:r>
                  <a:rPr lang="en-CA" sz="16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Tingidae</a:t>
                </a:r>
                <a:endParaRPr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algn="ctr">
                  <a:buSzPts val="1600"/>
                </a:pPr>
                <a:r>
                  <a:rPr lang="en-CA" sz="1200" dirty="0">
                    <a:solidFill>
                      <a:schemeClr val="dk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(lace bugs)</a:t>
                </a:r>
              </a:p>
            </p:txBody>
          </p:sp>
          <p:pic>
            <p:nvPicPr>
              <p:cNvPr id="161" name="Google Shape;161;p14"/>
              <p:cNvPicPr preferRelativeResize="0"/>
              <p:nvPr/>
            </p:nvPicPr>
            <p:blipFill rotWithShape="1">
              <a:blip r:embed="rId20">
                <a:alphaModFix/>
              </a:blip>
              <a:srcRect l="31110" t="20529" r="41904" b="31851"/>
              <a:stretch/>
            </p:blipFill>
            <p:spPr>
              <a:xfrm rot="5400000">
                <a:off x="5424151" y="1194811"/>
                <a:ext cx="1682016" cy="222619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3" name="Rectangle 32"/>
            <p:cNvSpPr/>
            <p:nvPr/>
          </p:nvSpPr>
          <p:spPr>
            <a:xfrm>
              <a:off x="5637925" y="5748238"/>
              <a:ext cx="222619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Photo 9060138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2"/>
                </a:rPr>
                <a:t>Ashley M Bradford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0" name="Google Shape;178;p15">
            <a:extLst>
              <a:ext uri="{FF2B5EF4-FFF2-40B4-BE49-F238E27FC236}">
                <a16:creationId xmlns:a16="http://schemas.microsoft.com/office/drawing/2014/main" id="{641F49FF-6D60-43B3-9B30-37D05CD43BB9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9" name="Google Shape;99;p31">
            <a:extLst>
              <a:ext uri="{FF2B5EF4-FFF2-40B4-BE49-F238E27FC236}">
                <a16:creationId xmlns:a16="http://schemas.microsoft.com/office/drawing/2014/main" id="{1785CA4E-7E07-408C-B82E-57BCEAEFAB57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79" name="Google Shape;179;p15"/>
          <p:cNvSpPr txBox="1"/>
          <p:nvPr/>
        </p:nvSpPr>
        <p:spPr>
          <a:xfrm>
            <a:off x="16302" y="43523"/>
            <a:ext cx="121562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 families you can identify with this guide – page 2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7" name="Google Shape;187;p15"/>
          <p:cNvSpPr/>
          <p:nvPr/>
        </p:nvSpPr>
        <p:spPr>
          <a:xfrm>
            <a:off x="765174" y="657225"/>
            <a:ext cx="10658475" cy="6055074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95435" y="1103193"/>
            <a:ext cx="1750119" cy="2749395"/>
            <a:chOff x="63598" y="1181016"/>
            <a:chExt cx="1750119" cy="2749395"/>
          </a:xfrm>
        </p:grpSpPr>
        <p:pic>
          <p:nvPicPr>
            <p:cNvPr id="201" name="Google Shape;201;p15"/>
            <p:cNvPicPr preferRelativeResize="0"/>
            <p:nvPr/>
          </p:nvPicPr>
          <p:blipFill rotWithShape="1">
            <a:blip r:embed="rId3">
              <a:alphaModFix/>
            </a:blip>
            <a:srcRect l="7960" t="15920" r="5736" b="11637"/>
            <a:stretch/>
          </p:blipFill>
          <p:spPr>
            <a:xfrm rot="5400000">
              <a:off x="74532" y="2027237"/>
              <a:ext cx="1692585" cy="10655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5"/>
            <p:cNvSpPr/>
            <p:nvPr/>
          </p:nvSpPr>
          <p:spPr>
            <a:xfrm>
              <a:off x="63598" y="1181016"/>
              <a:ext cx="175011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Acanthosomatidae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(shield bugs)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88116" y="3407191"/>
              <a:ext cx="130313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4"/>
                </a:rPr>
                <a:t>Photo 45910416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Christian Grenier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02659" y="1109651"/>
            <a:ext cx="1715534" cy="2645081"/>
            <a:chOff x="1627922" y="1187475"/>
            <a:chExt cx="1715534" cy="2645081"/>
          </a:xfrm>
        </p:grpSpPr>
        <p:pic>
          <p:nvPicPr>
            <p:cNvPr id="210" name="Google Shape;210;p15"/>
            <p:cNvPicPr preferRelativeResize="0"/>
            <p:nvPr/>
          </p:nvPicPr>
          <p:blipFill rotWithShape="1">
            <a:blip r:embed="rId7">
              <a:alphaModFix/>
            </a:blip>
            <a:srcRect l="10938" t="4212" r="19791" b="11940"/>
            <a:stretch/>
          </p:blipFill>
          <p:spPr>
            <a:xfrm rot="5400000">
              <a:off x="1633408" y="1824775"/>
              <a:ext cx="1704563" cy="14738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15"/>
            <p:cNvSpPr/>
            <p:nvPr/>
          </p:nvSpPr>
          <p:spPr>
            <a:xfrm>
              <a:off x="1627922" y="1187475"/>
              <a:ext cx="1715534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Alydidae</a:t>
              </a:r>
              <a:endParaRPr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/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(broad-headed bugs)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712081" y="3417058"/>
              <a:ext cx="149569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Photo 74335207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Karl Kroeker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22615" y="1109651"/>
            <a:ext cx="1259866" cy="2634337"/>
            <a:chOff x="3457353" y="1187475"/>
            <a:chExt cx="1259866" cy="2634337"/>
          </a:xfrm>
        </p:grpSpPr>
        <p:pic>
          <p:nvPicPr>
            <p:cNvPr id="204" name="Google Shape;204;p15"/>
            <p:cNvPicPr preferRelativeResize="0"/>
            <p:nvPr/>
          </p:nvPicPr>
          <p:blipFill rotWithShape="1">
            <a:blip r:embed="rId11">
              <a:alphaModFix/>
            </a:blip>
            <a:srcRect l="9239" t="2604" r="47962"/>
            <a:stretch/>
          </p:blipFill>
          <p:spPr>
            <a:xfrm>
              <a:off x="3510426" y="1703964"/>
              <a:ext cx="1119053" cy="16973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5"/>
            <p:cNvSpPr txBox="1"/>
            <p:nvPr/>
          </p:nvSpPr>
          <p:spPr>
            <a:xfrm>
              <a:off x="3510426" y="1187475"/>
              <a:ext cx="111905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4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Aradidae</a:t>
              </a:r>
              <a:endParaRPr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400"/>
              </a:pPr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(flat bugs)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457353" y="3406314"/>
              <a:ext cx="125986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Photo 8791115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Thomas Barbin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30552" y="1105226"/>
            <a:ext cx="1494320" cy="2747361"/>
            <a:chOff x="4670015" y="1183050"/>
            <a:chExt cx="1494320" cy="2747361"/>
          </a:xfrm>
        </p:grpSpPr>
        <p:pic>
          <p:nvPicPr>
            <p:cNvPr id="207" name="Google Shape;207;p15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5400000">
              <a:off x="4568415" y="2053677"/>
              <a:ext cx="1697520" cy="9951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8" name="Google Shape;208;p15"/>
            <p:cNvSpPr/>
            <p:nvPr/>
          </p:nvSpPr>
          <p:spPr>
            <a:xfrm>
              <a:off x="4670015" y="1183050"/>
              <a:ext cx="149432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Coreidae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(leaf-footed bugs)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44243" y="3407191"/>
              <a:ext cx="114586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5"/>
                </a:rPr>
                <a:t>Photo 70580476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John Sankey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138532" y="1108522"/>
            <a:ext cx="1602701" cy="2649454"/>
            <a:chOff x="6101769" y="1186345"/>
            <a:chExt cx="1602701" cy="2649454"/>
          </a:xfrm>
        </p:grpSpPr>
        <p:sp>
          <p:nvSpPr>
            <p:cNvPr id="189" name="Google Shape;189;p15"/>
            <p:cNvSpPr txBox="1"/>
            <p:nvPr/>
          </p:nvSpPr>
          <p:spPr>
            <a:xfrm>
              <a:off x="6101769" y="1186345"/>
              <a:ext cx="1602701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Cydnidae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(burrowing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90" name="Google Shape;190;p15"/>
            <p:cNvPicPr preferRelativeResize="0"/>
            <p:nvPr/>
          </p:nvPicPr>
          <p:blipFill rotWithShape="1">
            <a:blip r:embed="rId17">
              <a:alphaModFix/>
            </a:blip>
            <a:srcRect l="19683" t="7407" r="30952" b="12593"/>
            <a:stretch/>
          </p:blipFill>
          <p:spPr>
            <a:xfrm>
              <a:off x="6200776" y="1702540"/>
              <a:ext cx="1404689" cy="17073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6200776" y="3420301"/>
              <a:ext cx="1418222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8"/>
                </a:rPr>
                <a:t>Photo 42858328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9"/>
                </a:rPr>
                <a:t>Zygy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955035" y="1105226"/>
            <a:ext cx="1285929" cy="2747361"/>
            <a:chOff x="7670622" y="1183050"/>
            <a:chExt cx="1285929" cy="2747361"/>
          </a:xfrm>
        </p:grpSpPr>
        <p:pic>
          <p:nvPicPr>
            <p:cNvPr id="213" name="Google Shape;213;p15"/>
            <p:cNvPicPr preferRelativeResize="0"/>
            <p:nvPr/>
          </p:nvPicPr>
          <p:blipFill rotWithShape="1">
            <a:blip r:embed="rId20">
              <a:alphaModFix/>
            </a:blip>
            <a:srcRect l="33695" t="4825" r="37500" b="6131"/>
            <a:stretch/>
          </p:blipFill>
          <p:spPr>
            <a:xfrm>
              <a:off x="7898789" y="1697908"/>
              <a:ext cx="829597" cy="1709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15"/>
            <p:cNvSpPr/>
            <p:nvPr/>
          </p:nvSpPr>
          <p:spPr>
            <a:xfrm>
              <a:off x="7670622" y="1183050"/>
              <a:ext cx="1285929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Geocoridae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CA" sz="12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(big-eyed bugs)</a:t>
              </a:r>
              <a:endParaRPr sz="1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787413" y="3407191"/>
              <a:ext cx="11408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Photo 89179647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2"/>
                </a:rPr>
                <a:t>Owen Strickland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650650" y="3897236"/>
            <a:ext cx="1377962" cy="2770881"/>
            <a:chOff x="1492015" y="3984788"/>
            <a:chExt cx="1377962" cy="2770881"/>
          </a:xfrm>
        </p:grpSpPr>
        <p:sp>
          <p:nvSpPr>
            <p:cNvPr id="192" name="Google Shape;192;p15"/>
            <p:cNvSpPr txBox="1"/>
            <p:nvPr/>
          </p:nvSpPr>
          <p:spPr>
            <a:xfrm>
              <a:off x="1492015" y="3984788"/>
              <a:ext cx="1377962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Pentatomidae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(stink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93" name="Google Shape;193;p15"/>
            <p:cNvPicPr preferRelativeResize="0"/>
            <p:nvPr/>
          </p:nvPicPr>
          <p:blipFill rotWithShape="1">
            <a:blip r:embed="rId23">
              <a:alphaModFix/>
            </a:blip>
            <a:srcRect l="4527"/>
            <a:stretch/>
          </p:blipFill>
          <p:spPr>
            <a:xfrm>
              <a:off x="1627922" y="4528629"/>
              <a:ext cx="1120412" cy="1706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1506013" y="6234347"/>
              <a:ext cx="1326955" cy="52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4"/>
                </a:rPr>
                <a:t>Photo 55232320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Christian Grenier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CCF17B-A39B-47E0-BF17-47B4329AA468}"/>
              </a:ext>
            </a:extLst>
          </p:cNvPr>
          <p:cNvGrpSpPr/>
          <p:nvPr/>
        </p:nvGrpSpPr>
        <p:grpSpPr>
          <a:xfrm>
            <a:off x="4118076" y="3914819"/>
            <a:ext cx="1767937" cy="2760737"/>
            <a:chOff x="4118076" y="3914819"/>
            <a:chExt cx="1767937" cy="2760737"/>
          </a:xfrm>
        </p:grpSpPr>
        <p:sp>
          <p:nvSpPr>
            <p:cNvPr id="195" name="Google Shape;195;p15"/>
            <p:cNvSpPr txBox="1"/>
            <p:nvPr/>
          </p:nvSpPr>
          <p:spPr>
            <a:xfrm>
              <a:off x="4118076" y="3914819"/>
              <a:ext cx="176793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Rhopalidae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(scentless plant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4360360" y="4441079"/>
              <a:ext cx="1272767" cy="2234477"/>
              <a:chOff x="2906043" y="4528630"/>
              <a:chExt cx="1272767" cy="2234477"/>
            </a:xfrm>
          </p:grpSpPr>
          <p:pic>
            <p:nvPicPr>
              <p:cNvPr id="196" name="Google Shape;196;p15"/>
              <p:cNvPicPr preferRelativeResize="0"/>
              <p:nvPr/>
            </p:nvPicPr>
            <p:blipFill rotWithShape="1">
              <a:blip r:embed="rId25">
                <a:alphaModFix/>
              </a:blip>
              <a:srcRect l="11310" t="20340" r="4239" b="12230"/>
              <a:stretch/>
            </p:blipFill>
            <p:spPr>
              <a:xfrm rot="16200000">
                <a:off x="2686549" y="4936335"/>
                <a:ext cx="1705975" cy="89056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2906043" y="6239887"/>
                <a:ext cx="127276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6"/>
                  </a:rPr>
                  <a:t>Photo 4995899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7"/>
                  </a:rPr>
                  <a:t>Jesse Rorabaugh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CCO 1.0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 and rotated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8152697" y="3909729"/>
            <a:ext cx="1331221" cy="2758388"/>
            <a:chOff x="6041561" y="3997281"/>
            <a:chExt cx="1331221" cy="2758388"/>
          </a:xfrm>
        </p:grpSpPr>
        <p:sp>
          <p:nvSpPr>
            <p:cNvPr id="181" name="Google Shape;181;p15"/>
            <p:cNvSpPr txBox="1"/>
            <p:nvPr/>
          </p:nvSpPr>
          <p:spPr>
            <a:xfrm>
              <a:off x="6041561" y="3997281"/>
              <a:ext cx="132408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Scutelleridae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(jewel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82" name="Google Shape;182;p15" descr="https://static.inaturalist.org/photos/50356822/large.jpeg?1567630313"/>
            <p:cNvPicPr preferRelativeResize="0"/>
            <p:nvPr/>
          </p:nvPicPr>
          <p:blipFill rotWithShape="1">
            <a:blip r:embed="rId28">
              <a:alphaModFix/>
            </a:blip>
            <a:srcRect l="25825" t="28433" r="11501" b="34976"/>
            <a:stretch/>
          </p:blipFill>
          <p:spPr>
            <a:xfrm rot="16200000">
              <a:off x="5860214" y="4718073"/>
              <a:ext cx="1701049" cy="13240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055827" y="6232449"/>
              <a:ext cx="127883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9"/>
                </a:rPr>
                <a:t>Photo 50356822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0"/>
                </a:rPr>
                <a:t>Joseph Langlois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9906079" y="3922508"/>
            <a:ext cx="1383840" cy="2755551"/>
            <a:chOff x="7499060" y="4010059"/>
            <a:chExt cx="1383840" cy="2755551"/>
          </a:xfrm>
        </p:grpSpPr>
        <p:pic>
          <p:nvPicPr>
            <p:cNvPr id="185" name="Google Shape;185;p15"/>
            <p:cNvPicPr preferRelativeResize="0"/>
            <p:nvPr/>
          </p:nvPicPr>
          <p:blipFill rotWithShape="1">
            <a:blip r:embed="rId31">
              <a:alphaModFix/>
            </a:blip>
            <a:srcRect l="15358" t="8779" r="21924" b="9093"/>
            <a:stretch/>
          </p:blipFill>
          <p:spPr>
            <a:xfrm rot="10800000">
              <a:off x="7544648" y="4532896"/>
              <a:ext cx="1306272" cy="17118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p15"/>
            <p:cNvSpPr txBox="1"/>
            <p:nvPr/>
          </p:nvSpPr>
          <p:spPr>
            <a:xfrm>
              <a:off x="7499060" y="4010059"/>
              <a:ext cx="138384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Thyreocoridae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(ebony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05755" y="6242390"/>
              <a:ext cx="12809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2"/>
                </a:rPr>
                <a:t>Photo 3024865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3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4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071236" y="3920225"/>
            <a:ext cx="1183044" cy="2741069"/>
            <a:chOff x="264620" y="4007777"/>
            <a:chExt cx="1183044" cy="2741069"/>
          </a:xfrm>
        </p:grpSpPr>
        <p:sp>
          <p:nvSpPr>
            <p:cNvPr id="198" name="Google Shape;198;p15"/>
            <p:cNvSpPr txBox="1"/>
            <p:nvPr/>
          </p:nvSpPr>
          <p:spPr>
            <a:xfrm>
              <a:off x="281060" y="4007777"/>
              <a:ext cx="113465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Lygaeidae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(seed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199" name="Google Shape;199;p15"/>
            <p:cNvPicPr preferRelativeResize="0"/>
            <p:nvPr/>
          </p:nvPicPr>
          <p:blipFill rotWithShape="1">
            <a:blip r:embed="rId35">
              <a:alphaModFix/>
            </a:blip>
            <a:srcRect l="28889" t="6369" r="31904" b="6010"/>
            <a:stretch/>
          </p:blipFill>
          <p:spPr>
            <a:xfrm>
              <a:off x="281060" y="4529591"/>
              <a:ext cx="1141785" cy="1701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Rectangle 60"/>
            <p:cNvSpPr/>
            <p:nvPr/>
          </p:nvSpPr>
          <p:spPr>
            <a:xfrm>
              <a:off x="264620" y="6225626"/>
              <a:ext cx="118304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6"/>
                </a:rPr>
                <a:t>Photo 35692234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7"/>
                </a:rPr>
                <a:t>Bob McDougall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876177" y="3909853"/>
            <a:ext cx="1975315" cy="2652938"/>
            <a:chOff x="4118278" y="3997405"/>
            <a:chExt cx="1975315" cy="2652938"/>
          </a:xfrm>
        </p:grpSpPr>
        <p:sp>
          <p:nvSpPr>
            <p:cNvPr id="39" name="Google Shape;192;p15"/>
            <p:cNvSpPr txBox="1"/>
            <p:nvPr/>
          </p:nvSpPr>
          <p:spPr>
            <a:xfrm>
              <a:off x="4118278" y="3997405"/>
              <a:ext cx="1975315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Rhyparochromidae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  <a:p>
              <a:pPr algn="ctr">
                <a:buSzPts val="1600"/>
              </a:pPr>
              <a:r>
                <a:rPr lang="en-CA" sz="1200" dirty="0">
                  <a:solidFill>
                    <a:schemeClr val="dk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(dirt-colored seed bugs)</a:t>
              </a:r>
              <a:endParaRPr sz="1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10" t="10542" r="26928" b="8367"/>
            <a:stretch/>
          </p:blipFill>
          <p:spPr>
            <a:xfrm>
              <a:off x="4366380" y="4528630"/>
              <a:ext cx="1495255" cy="1699154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4380138" y="6234845"/>
              <a:ext cx="1481498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9"/>
                </a:rPr>
                <a:t>Photo 66077097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2"/>
                </a:rPr>
                <a:t>Owen Strickland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sp>
        <p:nvSpPr>
          <p:cNvPr id="56" name="Google Shape;99;p31">
            <a:extLst>
              <a:ext uri="{FF2B5EF4-FFF2-40B4-BE49-F238E27FC236}">
                <a16:creationId xmlns:a16="http://schemas.microsoft.com/office/drawing/2014/main" id="{7BBA49BE-D5AE-4FC4-9809-8C74CF0FBA3D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Google Shape;154;p14">
            <a:extLst>
              <a:ext uri="{FF2B5EF4-FFF2-40B4-BE49-F238E27FC236}">
                <a16:creationId xmlns:a16="http://schemas.microsoft.com/office/drawing/2014/main" id="{6212233C-663F-4B94-A8C1-652D2AC1347D}"/>
              </a:ext>
            </a:extLst>
          </p:cNvPr>
          <p:cNvSpPr txBox="1"/>
          <p:nvPr/>
        </p:nvSpPr>
        <p:spPr>
          <a:xfrm>
            <a:off x="730250" y="706827"/>
            <a:ext cx="10693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1800"/>
            </a:pPr>
            <a:r>
              <a:rPr lang="en-CA" sz="18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Pentatomomorpha</a:t>
            </a:r>
            <a:endParaRPr sz="18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"/>
          <p:cNvSpPr txBox="1"/>
          <p:nvPr/>
        </p:nvSpPr>
        <p:spPr>
          <a:xfrm>
            <a:off x="774699" y="684185"/>
            <a:ext cx="5735305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Homoptera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beak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arises further back on head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forewings: uniform texture; held tent-like over abdomen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forewing tips do not, or only barely, overlap</a:t>
            </a:r>
          </a:p>
        </p:txBody>
      </p:sp>
      <p:sp>
        <p:nvSpPr>
          <p:cNvPr id="305" name="Google Shape;305;p2"/>
          <p:cNvSpPr txBox="1"/>
          <p:nvPr/>
        </p:nvSpPr>
        <p:spPr>
          <a:xfrm>
            <a:off x="6776607" y="685537"/>
            <a:ext cx="467561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</a:t>
            </a:r>
          </a:p>
          <a:p>
            <a:pPr>
              <a:buSzPts val="1600"/>
            </a:pPr>
            <a:endParaRPr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beak</a:t>
            </a: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arises from front of head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forewings: thickened anteriorly and membranous posteriorly; held flat over abdomen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forewing tips overlap</a:t>
            </a:r>
          </a:p>
          <a:p>
            <a:pPr>
              <a:buClr>
                <a:schemeClr val="dk1"/>
              </a:buClr>
              <a:buSzPts val="1600"/>
            </a:pPr>
            <a:endParaRPr lang="en-CA" sz="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>
              <a:buClr>
                <a:schemeClr val="dk1"/>
              </a:buClr>
              <a:buSzPts val="1600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proceed to </a:t>
            </a:r>
            <a:r>
              <a:rPr lang="en-CA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15</a:t>
            </a:r>
            <a:endParaRPr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3" name="Google Shape;313;p2"/>
          <p:cNvSpPr/>
          <p:nvPr/>
        </p:nvSpPr>
        <p:spPr>
          <a:xfrm>
            <a:off x="6748034" y="657224"/>
            <a:ext cx="4675617" cy="6151080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14" name="Google Shape;314;p2"/>
          <p:cNvSpPr/>
          <p:nvPr/>
        </p:nvSpPr>
        <p:spPr>
          <a:xfrm>
            <a:off x="765173" y="657224"/>
            <a:ext cx="5735306" cy="6151079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" name="Google Shape;324;p3"/>
          <p:cNvSpPr txBox="1"/>
          <p:nvPr/>
        </p:nvSpPr>
        <p:spPr>
          <a:xfrm>
            <a:off x="880002" y="3688066"/>
            <a:ext cx="25510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Auchenorrhyncha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short, hair-like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3-segmented tarsi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/>
            <a:endParaRPr sz="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/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proceed to next page</a:t>
            </a:r>
            <a:endParaRPr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326;p3"/>
          <p:cNvSpPr txBox="1"/>
          <p:nvPr/>
        </p:nvSpPr>
        <p:spPr>
          <a:xfrm>
            <a:off x="3605619" y="3639456"/>
            <a:ext cx="276151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Sternorrhyncha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long, segmented</a:t>
            </a:r>
            <a:endParaRPr sz="16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Clr>
                <a:schemeClr val="dk1"/>
              </a:buClr>
              <a:buSzPts val="1600"/>
              <a:buFont typeface="Calibri"/>
              <a:buChar char="-"/>
            </a:pPr>
            <a:r>
              <a:rPr lang="en-CA" sz="16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1- or 2-segmented tarsi</a:t>
            </a:r>
            <a:endParaRPr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184150">
              <a:buClr>
                <a:schemeClr val="dk1"/>
              </a:buClr>
              <a:buSzPts val="1600"/>
            </a:pPr>
            <a:endParaRPr sz="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/>
            <a:r>
              <a:rPr lang="en-CA" sz="16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proceed to </a:t>
            </a:r>
            <a:r>
              <a:rPr lang="en-CA" sz="1600" b="1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13</a:t>
            </a:r>
            <a:endParaRPr sz="1600" dirty="0">
              <a:solidFill>
                <a:srgbClr val="0070C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6" name="Google Shape;314;p2"/>
          <p:cNvSpPr/>
          <p:nvPr/>
        </p:nvSpPr>
        <p:spPr>
          <a:xfrm>
            <a:off x="880003" y="3639456"/>
            <a:ext cx="2584708" cy="3106078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314;p2"/>
          <p:cNvSpPr/>
          <p:nvPr/>
        </p:nvSpPr>
        <p:spPr>
          <a:xfrm>
            <a:off x="3605619" y="3636282"/>
            <a:ext cx="2761510" cy="3109252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0571" y="2202291"/>
            <a:ext cx="3014738" cy="1390737"/>
            <a:chOff x="319547" y="2036702"/>
            <a:chExt cx="3014738" cy="1390737"/>
          </a:xfrm>
        </p:grpSpPr>
        <p:pic>
          <p:nvPicPr>
            <p:cNvPr id="318" name="Google Shape;318;p2"/>
            <p:cNvPicPr preferRelativeResize="0"/>
            <p:nvPr/>
          </p:nvPicPr>
          <p:blipFill rotWithShape="1">
            <a:blip r:embed="rId5">
              <a:alphaModFix/>
            </a:blip>
            <a:srcRect l="2778" t="8894" r="8410" b="7887"/>
            <a:stretch/>
          </p:blipFill>
          <p:spPr>
            <a:xfrm>
              <a:off x="319548" y="2036702"/>
              <a:ext cx="3014737" cy="10884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319547" y="3119662"/>
              <a:ext cx="301473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Photo 5487173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James Bailey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98909" y="1847666"/>
            <a:ext cx="1820620" cy="1748925"/>
            <a:chOff x="3450093" y="1975598"/>
            <a:chExt cx="1820620" cy="1748925"/>
          </a:xfrm>
        </p:grpSpPr>
        <p:grpSp>
          <p:nvGrpSpPr>
            <p:cNvPr id="310" name="Google Shape;310;p2"/>
            <p:cNvGrpSpPr/>
            <p:nvPr/>
          </p:nvGrpSpPr>
          <p:grpSpPr>
            <a:xfrm>
              <a:off x="3575649" y="1975598"/>
              <a:ext cx="1569509" cy="1460641"/>
              <a:chOff x="3188454" y="2834845"/>
              <a:chExt cx="1569509" cy="1460641"/>
            </a:xfrm>
          </p:grpSpPr>
          <p:pic>
            <p:nvPicPr>
              <p:cNvPr id="311" name="Google Shape;311;p2"/>
              <p:cNvPicPr preferRelativeResize="0"/>
              <p:nvPr/>
            </p:nvPicPr>
            <p:blipFill rotWithShape="1">
              <a:blip r:embed="rId9">
                <a:alphaModFix/>
              </a:blip>
              <a:srcRect l="37759" t="29439" r="37371" b="41309"/>
              <a:stretch/>
            </p:blipFill>
            <p:spPr>
              <a:xfrm>
                <a:off x="3188454" y="2834845"/>
                <a:ext cx="1569509" cy="146064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2" name="Google Shape;312;p2"/>
              <p:cNvSpPr/>
              <p:nvPr/>
            </p:nvSpPr>
            <p:spPr>
              <a:xfrm rot="19084543">
                <a:off x="3477763" y="3890679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3450093" y="3416746"/>
              <a:ext cx="182062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Photo 5487171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James Bailey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30711" y="4902515"/>
            <a:ext cx="2202037" cy="1825819"/>
            <a:chOff x="2936961" y="5018131"/>
            <a:chExt cx="2202037" cy="1825819"/>
          </a:xfrm>
        </p:grpSpPr>
        <p:pic>
          <p:nvPicPr>
            <p:cNvPr id="24" name="Google Shape;333;p3"/>
            <p:cNvPicPr preferRelativeResize="0"/>
            <p:nvPr/>
          </p:nvPicPr>
          <p:blipFill rotWithShape="1">
            <a:blip r:embed="rId11">
              <a:alphaModFix/>
            </a:blip>
            <a:srcRect l="19825" t="35464" r="53414" b="30741"/>
            <a:stretch/>
          </p:blipFill>
          <p:spPr>
            <a:xfrm rot="5400000">
              <a:off x="3250464" y="4818493"/>
              <a:ext cx="1518978" cy="19182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334;p3"/>
            <p:cNvSpPr/>
            <p:nvPr/>
          </p:nvSpPr>
          <p:spPr>
            <a:xfrm rot="11112357">
              <a:off x="3398065" y="5415931"/>
              <a:ext cx="507478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936961" y="6536173"/>
              <a:ext cx="220203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2"/>
                </a:rPr>
                <a:t>Photo18866702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Jesse Rorabaugh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27558" y="4998857"/>
            <a:ext cx="2097157" cy="1729072"/>
            <a:chOff x="267856" y="5024389"/>
            <a:chExt cx="2097157" cy="1729072"/>
          </a:xfrm>
        </p:grpSpPr>
        <p:grpSp>
          <p:nvGrpSpPr>
            <p:cNvPr id="19" name="Google Shape;329;p3"/>
            <p:cNvGrpSpPr/>
            <p:nvPr/>
          </p:nvGrpSpPr>
          <p:grpSpPr>
            <a:xfrm>
              <a:off x="267857" y="5024389"/>
              <a:ext cx="2097156" cy="1421295"/>
              <a:chOff x="755374" y="3319670"/>
              <a:chExt cx="2097156" cy="1421295"/>
            </a:xfrm>
          </p:grpSpPr>
          <p:pic>
            <p:nvPicPr>
              <p:cNvPr id="20" name="Google Shape;330;p3"/>
              <p:cNvPicPr preferRelativeResize="0"/>
              <p:nvPr/>
            </p:nvPicPr>
            <p:blipFill rotWithShape="1">
              <a:blip r:embed="rId15">
                <a:alphaModFix/>
              </a:blip>
              <a:srcRect l="29646" t="32720" r="53693" b="52224"/>
              <a:stretch/>
            </p:blipFill>
            <p:spPr>
              <a:xfrm>
                <a:off x="755374" y="3319670"/>
                <a:ext cx="2097156" cy="14212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" name="Google Shape;331;p3"/>
              <p:cNvSpPr/>
              <p:nvPr/>
            </p:nvSpPr>
            <p:spPr>
              <a:xfrm rot="17118720">
                <a:off x="723653" y="4313835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267856" y="6445684"/>
              <a:ext cx="209715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  <a:defRPr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6"/>
                </a:rPr>
                <a:t>Photo 68103004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7"/>
                </a:rPr>
                <a:t>Jason Headley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72395" y="4797025"/>
            <a:ext cx="3212450" cy="1879448"/>
            <a:chOff x="5676147" y="4878096"/>
            <a:chExt cx="3212450" cy="1879448"/>
          </a:xfrm>
        </p:grpSpPr>
        <p:pic>
          <p:nvPicPr>
            <p:cNvPr id="319" name="Google Shape;319;p2"/>
            <p:cNvPicPr preferRelativeResize="0"/>
            <p:nvPr/>
          </p:nvPicPr>
          <p:blipFill rotWithShape="1">
            <a:blip r:embed="rId18">
              <a:alphaModFix/>
            </a:blip>
            <a:srcRect l="10751" t="19202" r="3497" b="12231"/>
            <a:stretch/>
          </p:blipFill>
          <p:spPr>
            <a:xfrm>
              <a:off x="5676148" y="4878096"/>
              <a:ext cx="3212449" cy="16793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Rectangle 32"/>
            <p:cNvSpPr/>
            <p:nvPr/>
          </p:nvSpPr>
          <p:spPr>
            <a:xfrm>
              <a:off x="5676147" y="6557489"/>
              <a:ext cx="3212449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SzPts val="1100"/>
                <a:defRPr/>
              </a:pP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9"/>
                </a:rPr>
                <a:t>Photo 4995899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3"/>
                </a:rPr>
                <a:t>Jesse Rorabaugh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4"/>
                </a:rPr>
                <a:t>CCO 1.0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128158" y="2595031"/>
            <a:ext cx="1966868" cy="2048604"/>
            <a:chOff x="7000427" y="2740759"/>
            <a:chExt cx="1966868" cy="2048604"/>
          </a:xfrm>
        </p:grpSpPr>
        <p:grpSp>
          <p:nvGrpSpPr>
            <p:cNvPr id="315" name="Google Shape;315;p2"/>
            <p:cNvGrpSpPr/>
            <p:nvPr/>
          </p:nvGrpSpPr>
          <p:grpSpPr>
            <a:xfrm>
              <a:off x="7076490" y="2740759"/>
              <a:ext cx="1714745" cy="1744242"/>
              <a:chOff x="6302706" y="2530488"/>
              <a:chExt cx="1714745" cy="1744242"/>
            </a:xfrm>
          </p:grpSpPr>
          <p:pic>
            <p:nvPicPr>
              <p:cNvPr id="316" name="Google Shape;316;p2"/>
              <p:cNvPicPr preferRelativeResize="0"/>
              <p:nvPr/>
            </p:nvPicPr>
            <p:blipFill rotWithShape="1">
              <a:blip r:embed="rId20">
                <a:alphaModFix/>
              </a:blip>
              <a:srcRect l="37339" t="17207" r="31162" b="48109"/>
              <a:stretch/>
            </p:blipFill>
            <p:spPr>
              <a:xfrm>
                <a:off x="6302706" y="2530488"/>
                <a:ext cx="1714745" cy="174424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7" name="Google Shape;317;p2"/>
              <p:cNvSpPr/>
              <p:nvPr/>
            </p:nvSpPr>
            <p:spPr>
              <a:xfrm rot="13293741">
                <a:off x="7460468" y="3447759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000427" y="4481586"/>
              <a:ext cx="1966868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1"/>
                </a:rPr>
                <a:t>Photo 13469307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22"/>
                </a:rPr>
                <a:t>amoorehouse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8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</a:p>
          </p:txBody>
        </p:sp>
      </p:grpSp>
      <p:sp>
        <p:nvSpPr>
          <p:cNvPr id="37" name="Google Shape;99;p31">
            <a:extLst>
              <a:ext uri="{FF2B5EF4-FFF2-40B4-BE49-F238E27FC236}">
                <a16:creationId xmlns:a16="http://schemas.microsoft.com/office/drawing/2014/main" id="{0C929CB4-CC52-4BB0-9A29-BD451564986C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Google Shape;179;p15">
            <a:extLst>
              <a:ext uri="{FF2B5EF4-FFF2-40B4-BE49-F238E27FC236}">
                <a16:creationId xmlns:a16="http://schemas.microsoft.com/office/drawing/2014/main" id="{17DED080-476F-4C8F-8A84-06828ABCC31E}"/>
              </a:ext>
            </a:extLst>
          </p:cNvPr>
          <p:cNvSpPr txBox="1"/>
          <p:nvPr/>
        </p:nvSpPr>
        <p:spPr>
          <a:xfrm>
            <a:off x="16302" y="43523"/>
            <a:ext cx="1215621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600"/>
            </a:pP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Hemiptera: </a:t>
            </a:r>
            <a:r>
              <a:rPr lang="en-CA" sz="30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Homoptera</a:t>
            </a:r>
            <a:r>
              <a:rPr lang="en-CA" sz="30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vs. </a:t>
            </a:r>
            <a:r>
              <a:rPr lang="en-CA" sz="3000" b="1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Heteroptera</a:t>
            </a:r>
            <a:endParaRPr sz="30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8;p15">
            <a:extLst>
              <a:ext uri="{FF2B5EF4-FFF2-40B4-BE49-F238E27FC236}">
                <a16:creationId xmlns:a16="http://schemas.microsoft.com/office/drawing/2014/main" id="{6CBA4B10-9E80-49E5-AB4B-2227B90BDC93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39" name="Google Shape;339;p4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Auchenorrhyncha: Fulgoromorpha or Cicadomorpha?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7412499" y="682067"/>
            <a:ext cx="3866226" cy="184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Cicadomorpha</a:t>
            </a: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>
              <a:buSzPts val="1600"/>
            </a:pPr>
            <a:endParaRPr b="1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Calibri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arise in front of or between eyes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antennal pedicel small</a:t>
            </a:r>
            <a:endParaRPr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proceed to </a:t>
            </a:r>
            <a:r>
              <a:rPr lang="en-CA" sz="1600" b="1" dirty="0">
                <a:solidFill>
                  <a:srgbClr val="0070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10</a:t>
            </a:r>
            <a:endParaRPr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8" name="Google Shape;348;p4"/>
          <p:cNvSpPr/>
          <p:nvPr/>
        </p:nvSpPr>
        <p:spPr>
          <a:xfrm>
            <a:off x="7381875" y="657225"/>
            <a:ext cx="4041775" cy="5914397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1" name="Google Shape;341;p4"/>
          <p:cNvSpPr/>
          <p:nvPr/>
        </p:nvSpPr>
        <p:spPr>
          <a:xfrm>
            <a:off x="784225" y="689382"/>
            <a:ext cx="5545802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r>
              <a:rPr lang="en-CA" sz="18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Fulgoromorpha: Fulgoroidea (planthoppers)</a:t>
            </a:r>
          </a:p>
          <a:p>
            <a:pPr>
              <a:buSzPts val="1600"/>
            </a:pPr>
            <a:endParaRPr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ts val="1600"/>
              <a:buFont typeface="Calibri"/>
              <a:buChar char="-"/>
            </a:pPr>
            <a:r>
              <a:rPr lang="en-CA" sz="16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antennae arise on sides of head beneath eyes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Calibri"/>
              <a:buChar char="-"/>
            </a:pPr>
            <a:r>
              <a:rPr lang="en-CA" sz="1600" b="1" dirty="0">
                <a:solidFill>
                  <a:srgbClr val="00B0F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antennal pedicel round or oval with wart-like sensilla</a:t>
            </a: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hard to ID to family</a:t>
            </a:r>
            <a:endParaRPr lang="en-CA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SzPts val="1600"/>
              <a:buFont typeface="Arial"/>
              <a:buChar char="-"/>
            </a:pPr>
            <a:r>
              <a:rPr lang="en-CA" sz="1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very unlikely to collect or observe</a:t>
            </a:r>
          </a:p>
          <a:p>
            <a:pPr>
              <a:buSzPts val="1600"/>
            </a:pPr>
            <a:endParaRPr lang="en-CA"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600"/>
            </a:pPr>
            <a:r>
              <a:rPr lang="en-CA" sz="1600" b="1" dirty="0"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proceed to next page</a:t>
            </a:r>
            <a:endParaRPr lang="en-C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2" name="Google Shape;342;p4"/>
          <p:cNvSpPr/>
          <p:nvPr/>
        </p:nvSpPr>
        <p:spPr>
          <a:xfrm>
            <a:off x="765174" y="657225"/>
            <a:ext cx="5653089" cy="5914397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43" name="Google Shape;343;p4"/>
          <p:cNvSpPr/>
          <p:nvPr/>
        </p:nvSpPr>
        <p:spPr>
          <a:xfrm>
            <a:off x="947994" y="4143710"/>
            <a:ext cx="354106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16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buSzPts val="1600"/>
            </a:pPr>
            <a:endParaRPr sz="16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54867" y="3526443"/>
            <a:ext cx="4355061" cy="2543931"/>
            <a:chOff x="698724" y="1154218"/>
            <a:chExt cx="4355061" cy="2543931"/>
          </a:xfrm>
        </p:grpSpPr>
        <p:grpSp>
          <p:nvGrpSpPr>
            <p:cNvPr id="3" name="Group 2"/>
            <p:cNvGrpSpPr/>
            <p:nvPr/>
          </p:nvGrpSpPr>
          <p:grpSpPr>
            <a:xfrm>
              <a:off x="698724" y="1154218"/>
              <a:ext cx="4355061" cy="2325161"/>
              <a:chOff x="698724" y="1154218"/>
              <a:chExt cx="4355061" cy="2325161"/>
            </a:xfrm>
          </p:grpSpPr>
          <p:pic>
            <p:nvPicPr>
              <p:cNvPr id="345" name="Google Shape;345;p4"/>
              <p:cNvPicPr preferRelativeResize="0"/>
              <p:nvPr/>
            </p:nvPicPr>
            <p:blipFill rotWithShape="1">
              <a:blip r:embed="rId4">
                <a:alphaModFix/>
              </a:blip>
              <a:srcRect l="23062" t="49690" r="35552" b="28199"/>
              <a:stretch/>
            </p:blipFill>
            <p:spPr>
              <a:xfrm>
                <a:off x="698724" y="1154218"/>
                <a:ext cx="4355061" cy="23251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46" name="Google Shape;346;p4"/>
              <p:cNvSpPr/>
              <p:nvPr/>
            </p:nvSpPr>
            <p:spPr>
              <a:xfrm rot="17875952">
                <a:off x="1326877" y="2471504"/>
                <a:ext cx="507478" cy="1584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00B0F0"/>
              </a:solidFill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 dirty="0">
                  <a:solidFill>
                    <a:schemeClr val="lt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98725" y="3498094"/>
              <a:ext cx="435506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5"/>
                </a:rPr>
                <a:t>Photo 19623811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Jason Michael Crockwell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7"/>
                </a:rPr>
                <a:t>CC BY-NC-ND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72450" y="2752862"/>
            <a:ext cx="2493962" cy="3779475"/>
            <a:chOff x="6066015" y="2683734"/>
            <a:chExt cx="2493962" cy="3779475"/>
          </a:xfrm>
        </p:grpSpPr>
        <p:pic>
          <p:nvPicPr>
            <p:cNvPr id="350" name="Google Shape;350;p4"/>
            <p:cNvPicPr preferRelativeResize="0"/>
            <p:nvPr/>
          </p:nvPicPr>
          <p:blipFill rotWithShape="1">
            <a:blip r:embed="rId8">
              <a:alphaModFix/>
            </a:blip>
            <a:srcRect l="61519" t="1760" r="3182" b="49104"/>
            <a:stretch/>
          </p:blipFill>
          <p:spPr>
            <a:xfrm>
              <a:off x="6066015" y="2683734"/>
              <a:ext cx="2493962" cy="3471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4"/>
            <p:cNvSpPr/>
            <p:nvPr/>
          </p:nvSpPr>
          <p:spPr>
            <a:xfrm rot="13409346">
              <a:off x="7596074" y="4881372"/>
              <a:ext cx="507478" cy="1584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F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66015" y="6155432"/>
              <a:ext cx="249396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9"/>
                </a:rPr>
                <a:t>Photo 83893233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0"/>
                </a:rPr>
                <a:t>kellyhofer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11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" name="Google Shape;99;p31">
            <a:extLst>
              <a:ext uri="{FF2B5EF4-FFF2-40B4-BE49-F238E27FC236}">
                <a16:creationId xmlns:a16="http://schemas.microsoft.com/office/drawing/2014/main" id="{368D8ECA-C231-468D-A2E1-423CFF4596B1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178;p15">
            <a:extLst>
              <a:ext uri="{FF2B5EF4-FFF2-40B4-BE49-F238E27FC236}">
                <a16:creationId xmlns:a16="http://schemas.microsoft.com/office/drawing/2014/main" id="{B8F6D25F-3BD8-44D8-B9ED-968BF337414E}"/>
              </a:ext>
            </a:extLst>
          </p:cNvPr>
          <p:cNvSpPr/>
          <p:nvPr/>
        </p:nvSpPr>
        <p:spPr>
          <a:xfrm>
            <a:off x="16303" y="9525"/>
            <a:ext cx="12156219" cy="6848475"/>
          </a:xfrm>
          <a:prstGeom prst="rect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56" name="Google Shape;356;p5"/>
          <p:cNvSpPr txBox="1"/>
          <p:nvPr/>
        </p:nvSpPr>
        <p:spPr>
          <a:xfrm>
            <a:off x="0" y="38100"/>
            <a:ext cx="1217252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2400"/>
            </a:pPr>
            <a:r>
              <a:rPr lang="en-CA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Fulgoroidea (planthoppers)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455413" y="3946159"/>
            <a:ext cx="2201347" cy="2018034"/>
            <a:chOff x="6374256" y="4837768"/>
            <a:chExt cx="2201347" cy="2018034"/>
          </a:xfrm>
        </p:grpSpPr>
        <p:sp>
          <p:nvSpPr>
            <p:cNvPr id="386" name="Google Shape;386;p5"/>
            <p:cNvSpPr/>
            <p:nvPr/>
          </p:nvSpPr>
          <p:spPr>
            <a:xfrm>
              <a:off x="6374256" y="4837768"/>
              <a:ext cx="2188039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Kinnaridae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374256" y="5171579"/>
              <a:ext cx="2201347" cy="1684223"/>
              <a:chOff x="6374256" y="4905712"/>
              <a:chExt cx="2201347" cy="1684223"/>
            </a:xfrm>
          </p:grpSpPr>
          <p:pic>
            <p:nvPicPr>
              <p:cNvPr id="385" name="Google Shape;385;p5"/>
              <p:cNvPicPr preferRelativeResize="0"/>
              <p:nvPr/>
            </p:nvPicPr>
            <p:blipFill rotWithShape="1">
              <a:blip r:embed="rId3">
                <a:alphaModFix/>
              </a:blip>
              <a:srcRect l="3405" t="11953" r="4122" b="10680"/>
              <a:stretch/>
            </p:blipFill>
            <p:spPr>
              <a:xfrm>
                <a:off x="6374257" y="4905712"/>
                <a:ext cx="2201346" cy="13822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374256" y="6282158"/>
                <a:ext cx="218804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4"/>
                  </a:rPr>
                  <a:t>Photo 4687587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5"/>
                  </a:rPr>
                  <a:t>Chris Mallory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7729114" y="3928660"/>
            <a:ext cx="1293962" cy="2132586"/>
            <a:chOff x="4564987" y="4821047"/>
            <a:chExt cx="1293962" cy="2132586"/>
          </a:xfrm>
        </p:grpSpPr>
        <p:sp>
          <p:nvSpPr>
            <p:cNvPr id="374" name="Google Shape;374;p5"/>
            <p:cNvSpPr/>
            <p:nvPr/>
          </p:nvSpPr>
          <p:spPr>
            <a:xfrm>
              <a:off x="4564987" y="4821047"/>
              <a:ext cx="1293961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Issidae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564987" y="5164383"/>
              <a:ext cx="1293962" cy="1789250"/>
              <a:chOff x="4564987" y="4898516"/>
              <a:chExt cx="1293962" cy="1789250"/>
            </a:xfrm>
          </p:grpSpPr>
          <p:pic>
            <p:nvPicPr>
              <p:cNvPr id="373" name="Google Shape;373;p5"/>
              <p:cNvPicPr preferRelativeResize="0"/>
              <p:nvPr/>
            </p:nvPicPr>
            <p:blipFill rotWithShape="1">
              <a:blip r:embed="rId7">
                <a:alphaModFix/>
              </a:blip>
              <a:srcRect l="22254" t="6013" r="18920" b="10719"/>
              <a:stretch/>
            </p:blipFill>
            <p:spPr>
              <a:xfrm>
                <a:off x="4564990" y="4898516"/>
                <a:ext cx="1293958" cy="13737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Rectangle 4"/>
              <p:cNvSpPr/>
              <p:nvPr/>
            </p:nvSpPr>
            <p:spPr>
              <a:xfrm>
                <a:off x="4564987" y="6272268"/>
                <a:ext cx="129396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8"/>
                  </a:rPr>
                  <a:t>Photo 2669156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Katja Schulz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 BY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470068" y="3946159"/>
            <a:ext cx="1837954" cy="2008641"/>
            <a:chOff x="2154503" y="4836374"/>
            <a:chExt cx="1837954" cy="2008641"/>
          </a:xfrm>
        </p:grpSpPr>
        <p:sp>
          <p:nvSpPr>
            <p:cNvPr id="371" name="Google Shape;371;p5"/>
            <p:cNvSpPr/>
            <p:nvPr/>
          </p:nvSpPr>
          <p:spPr>
            <a:xfrm>
              <a:off x="2154503" y="4836374"/>
              <a:ext cx="183795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Flatidae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154505" y="5179710"/>
              <a:ext cx="1837951" cy="1665305"/>
              <a:chOff x="2154505" y="4913843"/>
              <a:chExt cx="1837951" cy="1665305"/>
            </a:xfrm>
          </p:grpSpPr>
          <p:pic>
            <p:nvPicPr>
              <p:cNvPr id="370" name="Google Shape;370;p5"/>
              <p:cNvPicPr preferRelativeResize="0"/>
              <p:nvPr/>
            </p:nvPicPr>
            <p:blipFill rotWithShape="1">
              <a:blip r:embed="rId11">
                <a:alphaModFix/>
              </a:blip>
              <a:srcRect l="15684" t="19945" r="20220" b="14357"/>
              <a:stretch/>
            </p:blipFill>
            <p:spPr>
              <a:xfrm>
                <a:off x="2154505" y="4913843"/>
                <a:ext cx="1837951" cy="13635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156909" y="6271371"/>
                <a:ext cx="1835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2"/>
                  </a:rPr>
                  <a:t>Photo 495517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3"/>
                  </a:rPr>
                  <a:t>Eric Jacob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r>
                  <a:rPr lang="en-US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n-CA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2" name="Group 351"/>
          <p:cNvGrpSpPr/>
          <p:nvPr/>
        </p:nvGrpSpPr>
        <p:grpSpPr>
          <a:xfrm>
            <a:off x="3530593" y="3933885"/>
            <a:ext cx="1908110" cy="2002704"/>
            <a:chOff x="87889" y="4859890"/>
            <a:chExt cx="1908110" cy="2002704"/>
          </a:xfrm>
        </p:grpSpPr>
        <p:sp>
          <p:nvSpPr>
            <p:cNvPr id="368" name="Google Shape;368;p5"/>
            <p:cNvSpPr/>
            <p:nvPr/>
          </p:nvSpPr>
          <p:spPr>
            <a:xfrm>
              <a:off x="300858" y="4859890"/>
              <a:ext cx="1482172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Dictyopharidae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7889" y="5201418"/>
              <a:ext cx="1908110" cy="1661176"/>
              <a:chOff x="87889" y="4935551"/>
              <a:chExt cx="1908110" cy="1661176"/>
            </a:xfrm>
          </p:grpSpPr>
          <p:pic>
            <p:nvPicPr>
              <p:cNvPr id="367" name="Google Shape;367;p5"/>
              <p:cNvPicPr preferRelativeResize="0"/>
              <p:nvPr/>
            </p:nvPicPr>
            <p:blipFill rotWithShape="1">
              <a:blip r:embed="rId14">
                <a:alphaModFix/>
              </a:blip>
              <a:srcRect l="18039" t="27420" r="40686" b="2412"/>
              <a:stretch/>
            </p:blipFill>
            <p:spPr>
              <a:xfrm>
                <a:off x="429831" y="4935551"/>
                <a:ext cx="1194377" cy="13532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87889" y="6288950"/>
                <a:ext cx="1908110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5"/>
                  </a:rPr>
                  <a:t>Photo 47583172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6"/>
                  </a:rPr>
                  <a:t>Miles Zhang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55" name="Group 354"/>
          <p:cNvGrpSpPr/>
          <p:nvPr/>
        </p:nvGrpSpPr>
        <p:grpSpPr>
          <a:xfrm>
            <a:off x="9212158" y="1183433"/>
            <a:ext cx="2102934" cy="1992167"/>
            <a:chOff x="2928891" y="2786469"/>
            <a:chExt cx="2102934" cy="1992167"/>
          </a:xfrm>
        </p:grpSpPr>
        <p:sp>
          <p:nvSpPr>
            <p:cNvPr id="379" name="Google Shape;379;p5"/>
            <p:cNvSpPr/>
            <p:nvPr/>
          </p:nvSpPr>
          <p:spPr>
            <a:xfrm>
              <a:off x="2928891" y="2786469"/>
              <a:ext cx="210293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Delphacidae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928891" y="3124328"/>
              <a:ext cx="2102934" cy="1654308"/>
              <a:chOff x="2928891" y="2899945"/>
              <a:chExt cx="2102934" cy="1654308"/>
            </a:xfrm>
          </p:grpSpPr>
          <p:pic>
            <p:nvPicPr>
              <p:cNvPr id="380" name="Google Shape;380;p5"/>
              <p:cNvPicPr preferRelativeResize="0"/>
              <p:nvPr/>
            </p:nvPicPr>
            <p:blipFill rotWithShape="1">
              <a:blip r:embed="rId17">
                <a:alphaModFix/>
              </a:blip>
              <a:srcRect l="14375" t="14165" r="13542" b="23750"/>
              <a:stretch/>
            </p:blipFill>
            <p:spPr>
              <a:xfrm>
                <a:off x="2932158" y="2899945"/>
                <a:ext cx="2099667" cy="13562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2928891" y="4246476"/>
                <a:ext cx="2102934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8"/>
                  </a:rPr>
                  <a:t>Photo 20871417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Katja Schulz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10"/>
                  </a:rPr>
                  <a:t>CC BY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</p:grpSp>
      </p:grpSp>
      <p:grpSp>
        <p:nvGrpSpPr>
          <p:cNvPr id="354" name="Group 353"/>
          <p:cNvGrpSpPr/>
          <p:nvPr/>
        </p:nvGrpSpPr>
        <p:grpSpPr>
          <a:xfrm>
            <a:off x="6878192" y="1179795"/>
            <a:ext cx="2053546" cy="2112997"/>
            <a:chOff x="274866" y="2732940"/>
            <a:chExt cx="2053546" cy="2112997"/>
          </a:xfrm>
        </p:grpSpPr>
        <p:sp>
          <p:nvSpPr>
            <p:cNvPr id="376" name="Google Shape;376;p5"/>
            <p:cNvSpPr/>
            <p:nvPr/>
          </p:nvSpPr>
          <p:spPr>
            <a:xfrm>
              <a:off x="283915" y="2732940"/>
              <a:ext cx="204449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Cixiidae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74866" y="3077049"/>
              <a:ext cx="2053546" cy="1768888"/>
              <a:chOff x="274866" y="2852666"/>
              <a:chExt cx="2053546" cy="1768888"/>
            </a:xfrm>
          </p:grpSpPr>
          <p:pic>
            <p:nvPicPr>
              <p:cNvPr id="377" name="Google Shape;377;p5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274866" y="2852666"/>
                <a:ext cx="2053545" cy="134476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83916" y="4206056"/>
                <a:ext cx="2044496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0"/>
                  </a:rPr>
                  <a:t>Photo 50195883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and 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1"/>
                  </a:rPr>
                  <a:t>Photo 50195881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2"/>
                  </a:rPr>
                  <a:t>Reiner Jakubowski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are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originals cropped and focus stacked</a:t>
                </a:r>
              </a:p>
            </p:txBody>
          </p:sp>
        </p:grpSp>
      </p:grpSp>
      <p:grpSp>
        <p:nvGrpSpPr>
          <p:cNvPr id="392" name="Group 391"/>
          <p:cNvGrpSpPr/>
          <p:nvPr/>
        </p:nvGrpSpPr>
        <p:grpSpPr>
          <a:xfrm>
            <a:off x="5120133" y="1193035"/>
            <a:ext cx="1607092" cy="2008463"/>
            <a:chOff x="7172322" y="649160"/>
            <a:chExt cx="1607092" cy="2008463"/>
          </a:xfrm>
        </p:grpSpPr>
        <p:sp>
          <p:nvSpPr>
            <p:cNvPr id="383" name="Google Shape;383;p5"/>
            <p:cNvSpPr/>
            <p:nvPr/>
          </p:nvSpPr>
          <p:spPr>
            <a:xfrm>
              <a:off x="7377961" y="649160"/>
              <a:ext cx="1231033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Caliscelidae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390" name="Group 389"/>
            <p:cNvGrpSpPr/>
            <p:nvPr/>
          </p:nvGrpSpPr>
          <p:grpSpPr>
            <a:xfrm>
              <a:off x="7172322" y="987200"/>
              <a:ext cx="1607092" cy="1670423"/>
              <a:chOff x="7172322" y="987200"/>
              <a:chExt cx="1607092" cy="1670423"/>
            </a:xfrm>
          </p:grpSpPr>
          <p:pic>
            <p:nvPicPr>
              <p:cNvPr id="382" name="Google Shape;382;p5"/>
              <p:cNvPicPr preferRelativeResize="0"/>
              <p:nvPr/>
            </p:nvPicPr>
            <p:blipFill rotWithShape="1">
              <a:blip r:embed="rId23">
                <a:alphaModFix/>
              </a:blip>
              <a:srcRect l="27842" t="33512" r="28481" b="25766"/>
              <a:stretch/>
            </p:blipFill>
            <p:spPr>
              <a:xfrm>
                <a:off x="7368521" y="987200"/>
                <a:ext cx="1240473" cy="136754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89" name="Rectangle 388"/>
              <p:cNvSpPr/>
              <p:nvPr/>
            </p:nvSpPr>
            <p:spPr>
              <a:xfrm>
                <a:off x="7172322" y="2349846"/>
                <a:ext cx="160709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4"/>
                  </a:rPr>
                  <a:t>Photo 24601755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5"/>
                  </a:rPr>
                  <a:t>leptim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</p:grpSp>
      </p:grpSp>
      <p:grpSp>
        <p:nvGrpSpPr>
          <p:cNvPr id="395" name="Group 394"/>
          <p:cNvGrpSpPr/>
          <p:nvPr/>
        </p:nvGrpSpPr>
        <p:grpSpPr>
          <a:xfrm>
            <a:off x="3084621" y="1193035"/>
            <a:ext cx="1901274" cy="1996742"/>
            <a:chOff x="5028330" y="668210"/>
            <a:chExt cx="1901274" cy="1996742"/>
          </a:xfrm>
        </p:grpSpPr>
        <p:sp>
          <p:nvSpPr>
            <p:cNvPr id="362" name="Google Shape;362;p5"/>
            <p:cNvSpPr/>
            <p:nvPr/>
          </p:nvSpPr>
          <p:spPr>
            <a:xfrm>
              <a:off x="5037770" y="668210"/>
              <a:ext cx="1882394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Achilidae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394" name="Group 393"/>
            <p:cNvGrpSpPr/>
            <p:nvPr/>
          </p:nvGrpSpPr>
          <p:grpSpPr>
            <a:xfrm>
              <a:off x="5028330" y="993458"/>
              <a:ext cx="1901274" cy="1671494"/>
              <a:chOff x="5028330" y="993458"/>
              <a:chExt cx="1901274" cy="1671494"/>
            </a:xfrm>
          </p:grpSpPr>
          <p:pic>
            <p:nvPicPr>
              <p:cNvPr id="361" name="Google Shape;361;p5"/>
              <p:cNvPicPr preferRelativeResize="0"/>
              <p:nvPr/>
            </p:nvPicPr>
            <p:blipFill rotWithShape="1">
              <a:blip r:embed="rId26">
                <a:alphaModFix/>
              </a:blip>
              <a:srcRect l="5098" t="4793" r="6764" b="8140"/>
              <a:stretch/>
            </p:blipFill>
            <p:spPr>
              <a:xfrm>
                <a:off x="5028330" y="993458"/>
                <a:ext cx="1901274" cy="136128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Rectangle 392"/>
              <p:cNvSpPr/>
              <p:nvPr/>
            </p:nvSpPr>
            <p:spPr>
              <a:xfrm>
                <a:off x="5069235" y="2357175"/>
                <a:ext cx="184677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buSzPts val="1100"/>
                </a:pP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7"/>
                  </a:rPr>
                  <a:t>Photo 4849235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9"/>
                  </a:rPr>
                  <a:t>Katja Schulz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</a:p>
            </p:txBody>
          </p:sp>
        </p:grpSp>
      </p:grpSp>
      <p:grpSp>
        <p:nvGrpSpPr>
          <p:cNvPr id="398" name="Group 397"/>
          <p:cNvGrpSpPr/>
          <p:nvPr/>
        </p:nvGrpSpPr>
        <p:grpSpPr>
          <a:xfrm>
            <a:off x="836048" y="1189567"/>
            <a:ext cx="1899256" cy="1994729"/>
            <a:chOff x="2789430" y="666672"/>
            <a:chExt cx="1899256" cy="1994729"/>
          </a:xfrm>
        </p:grpSpPr>
        <p:sp>
          <p:nvSpPr>
            <p:cNvPr id="359" name="Google Shape;359;p5"/>
            <p:cNvSpPr/>
            <p:nvPr/>
          </p:nvSpPr>
          <p:spPr>
            <a:xfrm>
              <a:off x="2789430" y="666672"/>
              <a:ext cx="189925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Acanaloniidae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grpSp>
          <p:nvGrpSpPr>
            <p:cNvPr id="397" name="Group 396"/>
            <p:cNvGrpSpPr/>
            <p:nvPr/>
          </p:nvGrpSpPr>
          <p:grpSpPr>
            <a:xfrm>
              <a:off x="2789430" y="1004523"/>
              <a:ext cx="1899256" cy="1656878"/>
              <a:chOff x="2789430" y="1004523"/>
              <a:chExt cx="1899256" cy="1656878"/>
            </a:xfrm>
          </p:grpSpPr>
          <p:pic>
            <p:nvPicPr>
              <p:cNvPr id="358" name="Google Shape;358;p5"/>
              <p:cNvPicPr preferRelativeResize="0"/>
              <p:nvPr/>
            </p:nvPicPr>
            <p:blipFill rotWithShape="1">
              <a:blip r:embed="rId28">
                <a:alphaModFix/>
              </a:blip>
              <a:srcRect l="9477" t="28757" r="26961" b="35032"/>
              <a:stretch/>
            </p:blipFill>
            <p:spPr>
              <a:xfrm>
                <a:off x="2789430" y="1004523"/>
                <a:ext cx="1899256" cy="13526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6" name="Rectangle 395"/>
              <p:cNvSpPr/>
              <p:nvPr/>
            </p:nvSpPr>
            <p:spPr>
              <a:xfrm>
                <a:off x="2789430" y="2353624"/>
                <a:ext cx="189925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29"/>
                  </a:rPr>
                  <a:t>Photo 51089607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” by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30"/>
                  </a:rPr>
                  <a:t>Hector Abreu Vargas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licensed under </a:t>
                </a:r>
                <a:r>
                  <a:rPr lang="en-CA" sz="700" u="sng" dirty="0">
                    <a:latin typeface="Calibri" panose="020F0502020204030204" pitchFamily="34" charset="0"/>
                    <a:cs typeface="Calibri" panose="020F0502020204030204" pitchFamily="34" charset="0"/>
                    <a:hlinkClick r:id="rId6"/>
                  </a:rPr>
                  <a:t>CC BY-NC 4.0</a:t>
                </a:r>
                <a:r>
                  <a:rPr lang="en-CA" sz="7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/ original cropped</a:t>
                </a:r>
                <a:endParaRPr lang="en-US" sz="7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42734" y="3933395"/>
            <a:ext cx="2923005" cy="1990904"/>
            <a:chOff x="5527413" y="2819630"/>
            <a:chExt cx="2923005" cy="1990904"/>
          </a:xfrm>
        </p:grpSpPr>
        <p:sp>
          <p:nvSpPr>
            <p:cNvPr id="365" name="Google Shape;365;p5"/>
            <p:cNvSpPr/>
            <p:nvPr/>
          </p:nvSpPr>
          <p:spPr>
            <a:xfrm>
              <a:off x="5527413" y="2819630"/>
              <a:ext cx="2923005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>
                <a:buSzPts val="1600"/>
              </a:pPr>
              <a:r>
                <a:rPr lang="en-CA" sz="1600" dirty="0"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rPr>
                <a:t>Derbidae</a:t>
              </a:r>
              <a:endParaRPr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59" t="5073" r="38406" b="7681"/>
            <a:stretch/>
          </p:blipFill>
          <p:spPr>
            <a:xfrm rot="16200000">
              <a:off x="6311575" y="2371306"/>
              <a:ext cx="1354681" cy="2923004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5527414" y="4502757"/>
              <a:ext cx="291831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“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2"/>
                </a:rPr>
                <a:t>Photo 14436747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” by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33"/>
                </a:rPr>
                <a:t>bob15noble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is licensed under </a:t>
              </a:r>
              <a:r>
                <a:rPr lang="en-CA" sz="700" u="sng" dirty="0">
                  <a:latin typeface="Calibri" panose="020F0502020204030204" pitchFamily="34" charset="0"/>
                  <a:cs typeface="Calibri" panose="020F0502020204030204" pitchFamily="34" charset="0"/>
                  <a:hlinkClick r:id="rId6"/>
                </a:rPr>
                <a:t>CC BY-NC 4.0</a:t>
              </a:r>
              <a:r>
                <a:rPr lang="en-CA" sz="700" dirty="0">
                  <a:latin typeface="Calibri" panose="020F0502020204030204" pitchFamily="34" charset="0"/>
                  <a:cs typeface="Calibri" panose="020F0502020204030204" pitchFamily="34" charset="0"/>
                </a:rPr>
                <a:t> / original cropped and rotated</a:t>
              </a:r>
              <a:endParaRPr lang="en-US" sz="7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6" name="Google Shape;99;p31">
            <a:extLst>
              <a:ext uri="{FF2B5EF4-FFF2-40B4-BE49-F238E27FC236}">
                <a16:creationId xmlns:a16="http://schemas.microsoft.com/office/drawing/2014/main" id="{642356D9-0C1E-4DEC-8B8A-EFCBB1E1617E}"/>
              </a:ext>
            </a:extLst>
          </p:cNvPr>
          <p:cNvSpPr txBox="1"/>
          <p:nvPr/>
        </p:nvSpPr>
        <p:spPr>
          <a:xfrm>
            <a:off x="11656760" y="6377326"/>
            <a:ext cx="515762" cy="461624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1800"/>
            </a:pPr>
            <a:r>
              <a:rPr lang="en-CA" sz="2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4435</TotalTime>
  <Words>7893</Words>
  <Application>Microsoft Macintosh PowerPoint</Application>
  <PresentationFormat>Custom</PresentationFormat>
  <Paragraphs>1149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NexusSans</vt:lpstr>
      <vt:lpstr>open_sansbold</vt:lpstr>
      <vt:lpstr>open_sansregular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Arminty Clarke</dc:creator>
  <cp:lastModifiedBy>Justine Doll</cp:lastModifiedBy>
  <cp:revision>1102</cp:revision>
  <dcterms:created xsi:type="dcterms:W3CDTF">2020-07-23T16:44:57Z</dcterms:created>
  <dcterms:modified xsi:type="dcterms:W3CDTF">2024-04-25T21:50:28Z</dcterms:modified>
</cp:coreProperties>
</file>