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qcDznxSwajeN79DxBqtLGn0Kq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AB12BF-A0EB-42CB-96A7-E3579447C0C3}">
  <a:tblStyle styleId="{E0AB12BF-A0EB-42CB-96A7-E3579447C0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A5A5A5">
              <a:alpha val="4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A5A5A5">
              <a:alpha val="4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A5A5A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134" d="100"/>
          <a:sy n="13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Doll" userId="478ffb2d-f67c-48e6-aca3-ff07fdfe9796" providerId="ADAL" clId="{5C40F811-65F9-1248-A485-BD3FB4DD0A8C}"/>
    <pc:docChg chg="custSel modSld">
      <pc:chgData name="Justine Doll" userId="478ffb2d-f67c-48e6-aca3-ff07fdfe9796" providerId="ADAL" clId="{5C40F811-65F9-1248-A485-BD3FB4DD0A8C}" dt="2024-04-17T20:21:17.741" v="12" actId="478"/>
      <pc:docMkLst>
        <pc:docMk/>
      </pc:docMkLst>
      <pc:sldChg chg="addSp delSp modSp mod">
        <pc:chgData name="Justine Doll" userId="478ffb2d-f67c-48e6-aca3-ff07fdfe9796" providerId="ADAL" clId="{5C40F811-65F9-1248-A485-BD3FB4DD0A8C}" dt="2024-04-17T20:21:17.741" v="12" actId="478"/>
        <pc:sldMkLst>
          <pc:docMk/>
          <pc:sldMk cId="0" sldId="256"/>
        </pc:sldMkLst>
        <pc:picChg chg="add mod">
          <ac:chgData name="Justine Doll" userId="478ffb2d-f67c-48e6-aca3-ff07fdfe9796" providerId="ADAL" clId="{5C40F811-65F9-1248-A485-BD3FB4DD0A8C}" dt="2024-04-17T20:21:16.440" v="11"/>
          <ac:picMkLst>
            <pc:docMk/>
            <pc:sldMk cId="0" sldId="256"/>
            <ac:picMk id="2" creationId="{D9DB426C-7E2B-0434-69A7-2F9DC7D64476}"/>
          </ac:picMkLst>
        </pc:picChg>
        <pc:picChg chg="add del mod">
          <ac:chgData name="Justine Doll" userId="478ffb2d-f67c-48e6-aca3-ff07fdfe9796" providerId="ADAL" clId="{5C40F811-65F9-1248-A485-BD3FB4DD0A8C}" dt="2024-04-17T20:21:17.741" v="12" actId="478"/>
          <ac:picMkLst>
            <pc:docMk/>
            <pc:sldMk cId="0" sldId="256"/>
            <ac:picMk id="3" creationId="{5BB0D582-BA4D-5719-E370-EFA1F8F3312E}"/>
          </ac:picMkLst>
        </pc:picChg>
      </pc:sldChg>
      <pc:sldChg chg="modSp mod">
        <pc:chgData name="Justine Doll" userId="478ffb2d-f67c-48e6-aca3-ff07fdfe9796" providerId="ADAL" clId="{5C40F811-65F9-1248-A485-BD3FB4DD0A8C}" dt="2024-04-16T18:02:13.515" v="0" actId="14100"/>
        <pc:sldMkLst>
          <pc:docMk/>
          <pc:sldMk cId="0" sldId="258"/>
        </pc:sldMkLst>
        <pc:spChg chg="mod">
          <ac:chgData name="Justine Doll" userId="478ffb2d-f67c-48e6-aca3-ff07fdfe9796" providerId="ADAL" clId="{5C40F811-65F9-1248-A485-BD3FB4DD0A8C}" dt="2024-04-16T18:02:13.515" v="0" actId="14100"/>
          <ac:spMkLst>
            <pc:docMk/>
            <pc:sldMk cId="0" sldId="258"/>
            <ac:spMk id="194" creationId="{00000000-0000-0000-0000-000000000000}"/>
          </ac:spMkLst>
        </pc:spChg>
      </pc:sldChg>
      <pc:sldChg chg="modSp mod">
        <pc:chgData name="Justine Doll" userId="478ffb2d-f67c-48e6-aca3-ff07fdfe9796" providerId="ADAL" clId="{5C40F811-65F9-1248-A485-BD3FB4DD0A8C}" dt="2024-04-16T18:02:36.017" v="1" actId="33524"/>
        <pc:sldMkLst>
          <pc:docMk/>
          <pc:sldMk cId="0" sldId="260"/>
        </pc:sldMkLst>
        <pc:spChg chg="mod">
          <ac:chgData name="Justine Doll" userId="478ffb2d-f67c-48e6-aca3-ff07fdfe9796" providerId="ADAL" clId="{5C40F811-65F9-1248-A485-BD3FB4DD0A8C}" dt="2024-04-16T18:02:36.017" v="1" actId="33524"/>
          <ac:spMkLst>
            <pc:docMk/>
            <pc:sldMk cId="0" sldId="260"/>
            <ac:spMk id="329" creationId="{00000000-0000-0000-0000-000000000000}"/>
          </ac:spMkLst>
        </pc:spChg>
      </pc:sldChg>
    </pc:docChg>
  </pc:docChgLst>
  <pc:docChgLst>
    <pc:chgData name="Justine Doll" userId="478ffb2d-f67c-48e6-aca3-ff07fdfe9796" providerId="ADAL" clId="{5065BE49-C454-C44A-970F-B44941EEEA9E}"/>
    <pc:docChg chg="modSld">
      <pc:chgData name="Justine Doll" userId="478ffb2d-f67c-48e6-aca3-ff07fdfe9796" providerId="ADAL" clId="{5065BE49-C454-C44A-970F-B44941EEEA9E}" dt="2024-04-25T21:54:31.814" v="7" actId="14100"/>
      <pc:docMkLst>
        <pc:docMk/>
      </pc:docMkLst>
      <pc:sldChg chg="modSp mod">
        <pc:chgData name="Justine Doll" userId="478ffb2d-f67c-48e6-aca3-ff07fdfe9796" providerId="ADAL" clId="{5065BE49-C454-C44A-970F-B44941EEEA9E}" dt="2024-04-25T21:54:31.814" v="7" actId="14100"/>
        <pc:sldMkLst>
          <pc:docMk/>
          <pc:sldMk cId="0" sldId="256"/>
        </pc:sldMkLst>
        <pc:spChg chg="mod">
          <ac:chgData name="Justine Doll" userId="478ffb2d-f67c-48e6-aca3-ff07fdfe9796" providerId="ADAL" clId="{5065BE49-C454-C44A-970F-B44941EEEA9E}" dt="2024-04-25T21:54:31.814" v="7" actId="14100"/>
          <ac:spMkLst>
            <pc:docMk/>
            <pc:sldMk cId="0" sldId="256"/>
            <ac:spMk id="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e6cce5c2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e6cce5c2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nt.cals.ncsu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inaturalist.ca/photos/93433147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hyperlink" Target="https://inaturalist.ca/photos/9513324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hyperlink" Target="https://inaturalist.ca/photos/9398941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inaturalist.ca/photos/91591649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7.png"/><Relationship Id="rId5" Type="http://schemas.openxmlformats.org/officeDocument/2006/relationships/image" Target="../media/image14.jpg"/><Relationship Id="rId15" Type="http://schemas.openxmlformats.org/officeDocument/2006/relationships/hyperlink" Target="https://inaturalist.ca/photos/81072636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3.jpg"/><Relationship Id="rId9" Type="http://schemas.openxmlformats.org/officeDocument/2006/relationships/image" Target="../media/image9.png"/><Relationship Id="rId14" Type="http://schemas.openxmlformats.org/officeDocument/2006/relationships/hyperlink" Target="https://inaturalist.ca/photos/9113235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inaturalist.ca/photos/8444826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s://inaturalist.ca/photos/936294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8.jpg"/><Relationship Id="rId5" Type="http://schemas.openxmlformats.org/officeDocument/2006/relationships/image" Target="../media/image7.png"/><Relationship Id="rId10" Type="http://schemas.openxmlformats.org/officeDocument/2006/relationships/image" Target="../media/image17.jpg"/><Relationship Id="rId4" Type="http://schemas.openxmlformats.org/officeDocument/2006/relationships/image" Target="../media/image6.png"/><Relationship Id="rId9" Type="http://schemas.openxmlformats.org/officeDocument/2006/relationships/image" Target="../media/image16.jpg"/><Relationship Id="rId14" Type="http://schemas.openxmlformats.org/officeDocument/2006/relationships/hyperlink" Target="https://inaturalist.ca/photos/7865747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inaturalist.ca/photos/1334727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2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inaturalist.ca/photos/8929881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7.png"/><Relationship Id="rId5" Type="http://schemas.openxmlformats.org/officeDocument/2006/relationships/image" Target="../media/image20.jpg"/><Relationship Id="rId15" Type="http://schemas.openxmlformats.org/officeDocument/2006/relationships/hyperlink" Target="https://inaturalist.ca/photos/89762167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9.jpg"/><Relationship Id="rId9" Type="http://schemas.openxmlformats.org/officeDocument/2006/relationships/image" Target="../media/image9.png"/><Relationship Id="rId14" Type="http://schemas.openxmlformats.org/officeDocument/2006/relationships/hyperlink" Target="https://inaturalist.ca/photos/9454567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inaturalist.ca/photos/60665102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hyperlink" Target="https://inaturalist.ca/photos/860217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24.jpg"/><Relationship Id="rId10" Type="http://schemas.openxmlformats.org/officeDocument/2006/relationships/image" Target="../media/image7.png"/><Relationship Id="rId4" Type="http://schemas.openxmlformats.org/officeDocument/2006/relationships/image" Target="../media/image23.jpg"/><Relationship Id="rId9" Type="http://schemas.openxmlformats.org/officeDocument/2006/relationships/image" Target="../media/image8.png"/><Relationship Id="rId14" Type="http://schemas.openxmlformats.org/officeDocument/2006/relationships/hyperlink" Target="https://inaturalist.ca/photos/9397792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inaturalist.ca/photos/8465220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s://inaturalist.ca/photos/8554752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8.jpg"/><Relationship Id="rId5" Type="http://schemas.openxmlformats.org/officeDocument/2006/relationships/image" Target="../media/image7.png"/><Relationship Id="rId10" Type="http://schemas.openxmlformats.org/officeDocument/2006/relationships/image" Target="../media/image27.jpg"/><Relationship Id="rId4" Type="http://schemas.openxmlformats.org/officeDocument/2006/relationships/image" Target="../media/image6.png"/><Relationship Id="rId9" Type="http://schemas.openxmlformats.org/officeDocument/2006/relationships/image" Target="../media/image26.jpg"/><Relationship Id="rId14" Type="http://schemas.openxmlformats.org/officeDocument/2006/relationships/hyperlink" Target="https://inaturalist.ca/photos/7403244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inaturalist.ca/photos/29619438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s://inaturalist.ca/photos/7403244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1.jpg"/><Relationship Id="rId5" Type="http://schemas.openxmlformats.org/officeDocument/2006/relationships/image" Target="../media/image7.png"/><Relationship Id="rId10" Type="http://schemas.openxmlformats.org/officeDocument/2006/relationships/image" Target="../media/image30.jpg"/><Relationship Id="rId4" Type="http://schemas.openxmlformats.org/officeDocument/2006/relationships/image" Target="../media/image6.png"/><Relationship Id="rId9" Type="http://schemas.openxmlformats.org/officeDocument/2006/relationships/image" Target="../media/image29.jpg"/><Relationship Id="rId14" Type="http://schemas.openxmlformats.org/officeDocument/2006/relationships/hyperlink" Target="https://inaturalist.ca/photos/4510564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5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inaturalist.ca/photos/8985594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3.jpg"/><Relationship Id="rId5" Type="http://schemas.openxmlformats.org/officeDocument/2006/relationships/image" Target="../media/image7.png"/><Relationship Id="rId15" Type="http://schemas.openxmlformats.org/officeDocument/2006/relationships/hyperlink" Target="https://inaturalist.ca/photos/93844031" TargetMode="External"/><Relationship Id="rId10" Type="http://schemas.openxmlformats.org/officeDocument/2006/relationships/image" Target="../media/image32.jpg"/><Relationship Id="rId4" Type="http://schemas.openxmlformats.org/officeDocument/2006/relationships/image" Target="../media/image6.png"/><Relationship Id="rId9" Type="http://schemas.openxmlformats.org/officeDocument/2006/relationships/hyperlink" Target="https://inaturalist.ca/photos/93969501" TargetMode="External"/><Relationship Id="rId14" Type="http://schemas.openxmlformats.org/officeDocument/2006/relationships/hyperlink" Target="https://commons.wikimedia.org/wiki/File:Mantophasma_zephyra_Zompro_et_al_200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e6cce5c28_0_22"/>
          <p:cNvSpPr txBox="1"/>
          <p:nvPr/>
        </p:nvSpPr>
        <p:spPr>
          <a:xfrm>
            <a:off x="1513625" y="876075"/>
            <a:ext cx="8790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Insects of Alberta: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Guide to Terrestrial Orders (Adults)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1be6cce5c28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50" y="6114275"/>
            <a:ext cx="1847208" cy="6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be6cce5c28_0_22"/>
          <p:cNvSpPr txBox="1"/>
          <p:nvPr/>
        </p:nvSpPr>
        <p:spPr>
          <a:xfrm>
            <a:off x="1997050" y="6038837"/>
            <a:ext cx="9566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fontAlgn="base"/>
            <a:r>
              <a:rPr lang="en-CA" sz="2000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open_sansregular"/>
              </a:rPr>
              <a:t>Gee, G., Summers, M. (2024). </a:t>
            </a:r>
            <a:r>
              <a:rPr lang="en-CA" sz="2000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open_sansbold"/>
              </a:rPr>
              <a:t>Insects of Alberta - Visual Guide to Terrestrial Orders Adults</a:t>
            </a:r>
            <a:r>
              <a:rPr lang="en-CA" sz="2000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open_sansregular"/>
              </a:rPr>
              <a:t>. QUBES Educational Resources.</a:t>
            </a:r>
            <a:endParaRPr lang="en-CA" sz="2000" dirty="0">
              <a:effectLst/>
            </a:endParaRPr>
          </a:p>
        </p:txBody>
      </p:sp>
      <p:sp>
        <p:nvSpPr>
          <p:cNvPr id="87" name="Google Shape;87;g1be6cce5c28_0_22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8" name="Google Shape;88;g1be6cce5c28_0_22"/>
          <p:cNvGraphicFramePr/>
          <p:nvPr/>
        </p:nvGraphicFramePr>
        <p:xfrm>
          <a:off x="3528501" y="2541690"/>
          <a:ext cx="5597450" cy="259595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D8D8D8"/>
                    </a:gs>
                    <a:gs pos="35000">
                      <a:srgbClr val="E3E3E3"/>
                    </a:gs>
                    <a:gs pos="100000">
                      <a:srgbClr val="F4F4F4"/>
                    </a:gs>
                  </a:gsLst>
                  <a:lin ang="16200038" scaled="0"/>
                </a:gradFill>
                <a:tableStyleId>{E0AB12BF-A0EB-42CB-96A7-E3579447C0C3}</a:tableStyleId>
              </a:tblPr>
              <a:tblGrid>
                <a:gridCol w="9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Page(s)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2-3</a:t>
                      </a:r>
                      <a:endParaRPr sz="16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common orders</a:t>
                      </a:r>
                      <a:r>
                        <a:rPr lang="en-CA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Alberta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4-6</a:t>
                      </a:r>
                      <a:endParaRPr sz="16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orders in Alberta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</a:t>
                      </a:r>
                      <a:endParaRPr sz="16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Uncommon orders</a:t>
                      </a:r>
                      <a:r>
                        <a:rPr lang="en-CA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Alberta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</a:t>
                      </a:r>
                      <a:endParaRPr sz="16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Rare orders in Alberta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</a:t>
                      </a:r>
                      <a:endParaRPr sz="16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Orders not recorded wild in Alberta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</a:t>
                      </a:r>
                      <a:endParaRPr sz="16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1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D9DB426C-7E2B-0434-69A7-2F9DC7D6447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9121600" y="82870"/>
            <a:ext cx="2793041" cy="882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"/>
          <p:cNvSpPr txBox="1"/>
          <p:nvPr/>
        </p:nvSpPr>
        <p:spPr>
          <a:xfrm>
            <a:off x="206537" y="313531"/>
            <a:ext cx="11778900" cy="6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7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0"/>
              <a:buFont typeface="Arial"/>
              <a:buNone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Gullan, P. J., and P. S. Cranston. The Insects: An Outline of Entomology. Fifth edition, John Wiley &amp; Sons, Inc, 2014.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0"/>
              <a:buFont typeface="Arial"/>
              <a:buNone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Iowa State University. (2020). Bugguide: Insects. Retrieved September, 2020, from </a:t>
            </a:r>
            <a:r>
              <a:rPr lang="en-CA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https://bugguide.net/node/view/52</a:t>
            </a:r>
            <a:r>
              <a:rPr lang="en-CA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 State Agriculture and Life Sciences. (2015). </a:t>
            </a:r>
            <a:r>
              <a:rPr lang="en-CA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 425 – General Entomology. </a:t>
            </a: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August, 2022, from </a:t>
            </a:r>
            <a:r>
              <a:rPr lang="en-CA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https://genent.cals.ncsu.edu/</a:t>
            </a:r>
            <a:r>
              <a:rPr lang="en-CA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9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392975" y="3359150"/>
            <a:ext cx="5418900" cy="3048900"/>
          </a:xfrm>
          <a:prstGeom prst="rect">
            <a:avLst/>
          </a:prstGeom>
          <a:solidFill>
            <a:srgbClr val="92D05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97075" y="3359150"/>
            <a:ext cx="5418900" cy="30330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375817" y="118686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396351" y="3364392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374075" y="3359150"/>
            <a:ext cx="5316900" cy="3033000"/>
          </a:xfrm>
          <a:prstGeom prst="rect">
            <a:avLst/>
          </a:prstGeom>
          <a:solidFill>
            <a:srgbClr val="92D05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6348625" y="107575"/>
            <a:ext cx="5344200" cy="3033000"/>
          </a:xfrm>
          <a:prstGeom prst="rect">
            <a:avLst/>
          </a:prstGeom>
          <a:solidFill>
            <a:srgbClr val="92D05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 descr="A insect on the gr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1134" t="6593" r="17020" b="9329"/>
          <a:stretch/>
        </p:blipFill>
        <p:spPr>
          <a:xfrm>
            <a:off x="6547001" y="3752323"/>
            <a:ext cx="1770072" cy="207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A insect on the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7441" t="14450" r="19914" b="13761"/>
          <a:stretch/>
        </p:blipFill>
        <p:spPr>
          <a:xfrm>
            <a:off x="6523225" y="550974"/>
            <a:ext cx="1841579" cy="2089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397075" y="107575"/>
            <a:ext cx="5418900" cy="11694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Orders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97075" y="1449700"/>
            <a:ext cx="5418900" cy="16920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 descr="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884148" y="155628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 descr="Book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1775" y="263769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Butterfl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2148" y="257149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Magnifying glas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775" y="207301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12148" y="2071012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2234214" y="1608105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Names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582392" y="2107824"/>
            <a:ext cx="15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2256547" y="2164624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Size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2234214" y="2699162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 Number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4287674" y="2150770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Mouthpart Type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4240507" y="2670638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Notable Features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858676" y="3442280"/>
            <a:ext cx="122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Hemiptera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7005416" y="3382991"/>
            <a:ext cx="89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Diptera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6686085" y="224272"/>
            <a:ext cx="15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Hymenoptera</a:t>
            </a:r>
            <a:endParaRPr/>
          </a:p>
        </p:txBody>
      </p:sp>
      <p:pic>
        <p:nvPicPr>
          <p:cNvPr id="117" name="Google Shape;117;p1" descr="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94859" y="5939012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 descr="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41597" y="5944332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 descr="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16147" y="2709690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40760" y="343248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 descr="Magnifying glas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2099" y="343248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 descr="Book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1212" y="418926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4104571" y="3500746"/>
            <a:ext cx="67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124" name="Google Shape;124;p1"/>
          <p:cNvSpPr txBox="1"/>
          <p:nvPr/>
        </p:nvSpPr>
        <p:spPr>
          <a:xfrm>
            <a:off x="2716248" y="3498754"/>
            <a:ext cx="151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– 100+ mm</a:t>
            </a:r>
            <a:endParaRPr/>
          </a:p>
        </p:txBody>
      </p:sp>
      <p:sp>
        <p:nvSpPr>
          <p:cNvPr id="125" name="Google Shape;125;p1"/>
          <p:cNvSpPr txBox="1"/>
          <p:nvPr/>
        </p:nvSpPr>
        <p:spPr>
          <a:xfrm>
            <a:off x="5029000" y="3413021"/>
            <a:ext cx="80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Piercing/Sucking</a:t>
            </a:r>
            <a:endParaRPr/>
          </a:p>
        </p:txBody>
      </p:sp>
      <p:sp>
        <p:nvSpPr>
          <p:cNvPr id="126" name="Google Shape;126;p1"/>
          <p:cNvSpPr txBox="1"/>
          <p:nvPr/>
        </p:nvSpPr>
        <p:spPr>
          <a:xfrm>
            <a:off x="2694150" y="3829275"/>
            <a:ext cx="3119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terrestrial and freshwater environments</a:t>
            </a:r>
            <a:endParaRPr sz="1200"/>
          </a:p>
        </p:txBody>
      </p:sp>
      <p:pic>
        <p:nvPicPr>
          <p:cNvPr id="127" name="Google Shape;127;p1" descr="A insect on the groun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9679" t="16235" r="7160" b="10760"/>
          <a:stretch/>
        </p:blipFill>
        <p:spPr>
          <a:xfrm>
            <a:off x="601510" y="3842274"/>
            <a:ext cx="1721510" cy="1967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2409250" y="4203875"/>
            <a:ext cx="34203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Rostrum (beak-like mouthparts with accompanying piercing structures)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Wings either cross at distal end of abdomen or are held above body in a tent-like manner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Forewings may be entirely leathery or hemelytra (wings that are leathery/hardened at the front and membranous/thin in the back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have prominent scutellum (triangular back plate)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3-13 antennal segments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 morphological differences among legs, mostly gressorial (walking/running), occasionally saltatorial (adapted for jumping)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" descr="Book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07268" y="106597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8587267" y="1004568"/>
            <a:ext cx="27996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Thorax and abdomen are connected by a thread thin waist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Females have an ovipositor modified into a stinger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Forewings are typically larger than hind wings, both have sparse venation that angle to form closed cells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3-60 segmented geniculate (elbowed) antennae, most having 10+ segments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have three ocelli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" descr="Book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4230" y="4256167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 txBox="1"/>
          <p:nvPr/>
        </p:nvSpPr>
        <p:spPr>
          <a:xfrm>
            <a:off x="8575648" y="4186242"/>
            <a:ext cx="317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forewings are membranous with moderate venation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Hindwings are reduced to halteres (small, club-shaped wing remnants) which serve to help balance during flight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compound eyes, no ocelli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Females lack a proper ovipositor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Antennae are filiform (thread-like), aristate (thin and connected to a platform), or stylate (similar to filiform but shorter and thicker)</a:t>
            </a:r>
            <a:endParaRPr/>
          </a:p>
        </p:txBody>
      </p:sp>
      <p:pic>
        <p:nvPicPr>
          <p:cNvPr id="133" name="Google Shape;133;p1" descr="Agricul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51775" y="1525626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/>
        </p:nvSpPr>
        <p:spPr>
          <a:xfrm>
            <a:off x="4319775" y="1608105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pic>
        <p:nvPicPr>
          <p:cNvPr id="135" name="Google Shape;135;p1" descr="Butterfl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0702" y="339063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 descr="Agricul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2414" y="3804367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/>
          <p:nvPr/>
        </p:nvSpPr>
        <p:spPr>
          <a:xfrm>
            <a:off x="810765" y="5884477"/>
            <a:ext cx="163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Bugs, Cicadas, Hoppers, &amp; Aphids </a:t>
            </a:r>
            <a:endParaRPr/>
          </a:p>
        </p:txBody>
      </p:sp>
      <p:pic>
        <p:nvPicPr>
          <p:cNvPr id="138" name="Google Shape;138;p1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07268" y="25650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 descr="Magnifying glas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74014" y="25650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"/>
          <p:cNvSpPr txBox="1"/>
          <p:nvPr/>
        </p:nvSpPr>
        <p:spPr>
          <a:xfrm>
            <a:off x="9929224" y="313826"/>
            <a:ext cx="91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0/2 pairs</a:t>
            </a:r>
            <a:endParaRPr/>
          </a:p>
        </p:txBody>
      </p:sp>
      <p:sp>
        <p:nvSpPr>
          <p:cNvPr id="141" name="Google Shape;141;p1"/>
          <p:cNvSpPr txBox="1"/>
          <p:nvPr/>
        </p:nvSpPr>
        <p:spPr>
          <a:xfrm>
            <a:off x="8643361" y="313827"/>
            <a:ext cx="151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0.2 - 115 mm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10951600" y="221500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Chewing/Lapping</a:t>
            </a:r>
            <a:endParaRPr/>
          </a:p>
        </p:txBody>
      </p:sp>
      <p:sp>
        <p:nvSpPr>
          <p:cNvPr id="143" name="Google Shape;143;p1"/>
          <p:cNvSpPr txBox="1"/>
          <p:nvPr/>
        </p:nvSpPr>
        <p:spPr>
          <a:xfrm>
            <a:off x="8729460" y="661151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Terrestrial and subterranean, flowers</a:t>
            </a:r>
            <a:endParaRPr sz="1200"/>
          </a:p>
        </p:txBody>
      </p:sp>
      <p:pic>
        <p:nvPicPr>
          <p:cNvPr id="144" name="Google Shape;144;p1" descr="Butterfl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09582" y="21066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 descr="Agricul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10866" y="617582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/>
          <p:nvPr/>
        </p:nvSpPr>
        <p:spPr>
          <a:xfrm>
            <a:off x="6744649" y="2678122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Bees, Wasps, Ants, &amp; Sawflies</a:t>
            </a:r>
            <a:endParaRPr/>
          </a:p>
        </p:txBody>
      </p:sp>
      <p:pic>
        <p:nvPicPr>
          <p:cNvPr id="147" name="Google Shape;147;p1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94230" y="342758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 descr="Magnifying glas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62830" y="3404997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9918040" y="3462318"/>
            <a:ext cx="91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pair</a:t>
            </a: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8632177" y="3462319"/>
            <a:ext cx="151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0.5 - 40 mm</a:t>
            </a:r>
            <a:endParaRPr/>
          </a:p>
        </p:txBody>
      </p:sp>
      <p:sp>
        <p:nvSpPr>
          <p:cNvPr id="151" name="Google Shape;151;p1"/>
          <p:cNvSpPr txBox="1"/>
          <p:nvPr/>
        </p:nvSpPr>
        <p:spPr>
          <a:xfrm>
            <a:off x="8718193" y="3852697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Virtually all environments </a:t>
            </a:r>
            <a:endParaRPr sz="1200"/>
          </a:p>
        </p:txBody>
      </p:sp>
      <p:pic>
        <p:nvPicPr>
          <p:cNvPr id="152" name="Google Shape;152;p1" descr="Butterfl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8398" y="335916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Agricul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99599" y="3809128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0949375" y="3448560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Sucking</a:t>
            </a:r>
            <a:endParaRPr/>
          </a:p>
        </p:txBody>
      </p:sp>
      <p:sp>
        <p:nvSpPr>
          <p:cNvPr id="155" name="Google Shape;155;p1"/>
          <p:cNvSpPr txBox="1"/>
          <p:nvPr/>
        </p:nvSpPr>
        <p:spPr>
          <a:xfrm>
            <a:off x="6784652" y="5894448"/>
            <a:ext cx="11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Flies &amp; Mosquitoes</a:t>
            </a:r>
            <a:endParaRPr/>
          </a:p>
        </p:txBody>
      </p:sp>
      <p:sp>
        <p:nvSpPr>
          <p:cNvPr id="156" name="Google Shape;156;p1"/>
          <p:cNvSpPr txBox="1"/>
          <p:nvPr/>
        </p:nvSpPr>
        <p:spPr>
          <a:xfrm rot="-5400000">
            <a:off x="-584065" y="4733677"/>
            <a:ext cx="224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95133249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Dan Johnson is licensed under CC BY-NC 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 txBox="1"/>
          <p:nvPr/>
        </p:nvSpPr>
        <p:spPr>
          <a:xfrm rot="-5400000">
            <a:off x="5364300" y="4641693"/>
            <a:ext cx="224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93433147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Jason Cooper is licensed under CC BY-NC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/>
          <p:nvPr/>
        </p:nvSpPr>
        <p:spPr>
          <a:xfrm rot="-5400000">
            <a:off x="5335452" y="1476107"/>
            <a:ext cx="224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93989410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richardbaxter is licensed under CC BY-NC 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/>
        </p:nvSpPr>
        <p:spPr>
          <a:xfrm>
            <a:off x="6390000" y="3405400"/>
            <a:ext cx="5335200" cy="2994000"/>
          </a:xfrm>
          <a:prstGeom prst="rect">
            <a:avLst/>
          </a:prstGeom>
          <a:solidFill>
            <a:srgbClr val="92D05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378158" y="115598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6407725" y="107575"/>
            <a:ext cx="5316900" cy="3024300"/>
          </a:xfrm>
          <a:prstGeom prst="rect">
            <a:avLst/>
          </a:prstGeom>
          <a:solidFill>
            <a:srgbClr val="92D05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6407730" y="3395547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6407730" y="119556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381650" y="3387400"/>
            <a:ext cx="5316900" cy="3024300"/>
          </a:xfrm>
          <a:prstGeom prst="rect">
            <a:avLst/>
          </a:prstGeom>
          <a:solidFill>
            <a:srgbClr val="92D05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360000" y="107575"/>
            <a:ext cx="5335200" cy="3024300"/>
          </a:xfrm>
          <a:prstGeom prst="rect">
            <a:avLst/>
          </a:prstGeom>
          <a:solidFill>
            <a:srgbClr val="92D05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" descr="A insect on the 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616" t="4323" r="5997" b="10360"/>
          <a:stretch/>
        </p:blipFill>
        <p:spPr>
          <a:xfrm>
            <a:off x="517712" y="604452"/>
            <a:ext cx="1665400" cy="193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 descr="A purple flower on a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3002" r="9711" b="15747"/>
          <a:stretch/>
        </p:blipFill>
        <p:spPr>
          <a:xfrm>
            <a:off x="6585355" y="3918113"/>
            <a:ext cx="1905939" cy="1674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"/>
          <p:cNvSpPr txBox="1"/>
          <p:nvPr/>
        </p:nvSpPr>
        <p:spPr>
          <a:xfrm>
            <a:off x="381646" y="3389517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" descr="A picture containing small, bird, sitting, perche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3738" t="26608" r="26010" b="25190"/>
          <a:stretch/>
        </p:blipFill>
        <p:spPr>
          <a:xfrm>
            <a:off x="606467" y="3762250"/>
            <a:ext cx="1494866" cy="215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 descr="A close up of a flow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42088" t="19312" r="1589"/>
          <a:stretch/>
        </p:blipFill>
        <p:spPr>
          <a:xfrm>
            <a:off x="6548886" y="597538"/>
            <a:ext cx="1921018" cy="18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 txBox="1"/>
          <p:nvPr/>
        </p:nvSpPr>
        <p:spPr>
          <a:xfrm>
            <a:off x="7026457" y="171687"/>
            <a:ext cx="103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Odonata</a:t>
            </a:r>
            <a:endParaRPr/>
          </a:p>
        </p:txBody>
      </p:sp>
      <p:sp>
        <p:nvSpPr>
          <p:cNvPr id="177" name="Google Shape;177;p2"/>
          <p:cNvSpPr txBox="1"/>
          <p:nvPr/>
        </p:nvSpPr>
        <p:spPr>
          <a:xfrm>
            <a:off x="6931822" y="3487586"/>
            <a:ext cx="132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Lepidoptera</a:t>
            </a:r>
            <a:endParaRPr/>
          </a:p>
        </p:txBody>
      </p:sp>
      <p:sp>
        <p:nvSpPr>
          <p:cNvPr id="178" name="Google Shape;178;p2"/>
          <p:cNvSpPr txBox="1"/>
          <p:nvPr/>
        </p:nvSpPr>
        <p:spPr>
          <a:xfrm>
            <a:off x="703386" y="3387389"/>
            <a:ext cx="122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Orthoptera</a:t>
            </a:r>
            <a:endParaRPr/>
          </a:p>
        </p:txBody>
      </p:sp>
      <p:sp>
        <p:nvSpPr>
          <p:cNvPr id="179" name="Google Shape;179;p2"/>
          <p:cNvSpPr txBox="1"/>
          <p:nvPr/>
        </p:nvSpPr>
        <p:spPr>
          <a:xfrm>
            <a:off x="762322" y="174845"/>
            <a:ext cx="122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Coleoptera</a:t>
            </a:r>
            <a:endParaRPr/>
          </a:p>
        </p:txBody>
      </p:sp>
      <p:pic>
        <p:nvPicPr>
          <p:cNvPr id="180" name="Google Shape;180;p2" descr="Speec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83663" y="5948390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" descr="Speec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408164" y="5865104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 descr="Speec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414235" y="2606865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 descr="Speec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78158" y="2694280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 descr="Bookma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82306" y="118308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"/>
          <p:cNvSpPr txBox="1"/>
          <p:nvPr/>
        </p:nvSpPr>
        <p:spPr>
          <a:xfrm>
            <a:off x="8671473" y="1122985"/>
            <a:ext cx="26400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compound eyes with 3 ocelli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Short, bristle antennae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Long, intricately veined fore and hindwings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Clasping sex organs at the apex (tip/end) of male abdomens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Forelegs adapted for grabbing and clasping during flight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" descr="Bookma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39123" y="4368538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"/>
          <p:cNvSpPr txBox="1"/>
          <p:nvPr/>
        </p:nvSpPr>
        <p:spPr>
          <a:xfrm>
            <a:off x="8723915" y="4312380"/>
            <a:ext cx="29286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Coiled proboscis (straw-like mouthparts)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Forewings are typically larger than the hindwings, both are covered in fine scales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Ocelli and/or other sensory organs are common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Multisegmented antennae, with variation in morphology used for identification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" descr="Bookma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3414" y="1180268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"/>
          <p:cNvSpPr txBox="1"/>
          <p:nvPr/>
        </p:nvSpPr>
        <p:spPr>
          <a:xfrm>
            <a:off x="2499851" y="1111717"/>
            <a:ext cx="29277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Elytra (hardened forewings which typically cover entirety of membranous hindwings when at rest)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 variation in morphology of antennae, &lt;11 segments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lack ocelli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 variation in leg morphology</a:t>
            </a:r>
            <a:endParaRPr/>
          </a:p>
        </p:txBody>
      </p:sp>
      <p:pic>
        <p:nvPicPr>
          <p:cNvPr id="190" name="Google Shape;190;p2" descr="Bookma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8252" y="4351928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"/>
          <p:cNvSpPr txBox="1"/>
          <p:nvPr/>
        </p:nvSpPr>
        <p:spPr>
          <a:xfrm>
            <a:off x="2392113" y="4299578"/>
            <a:ext cx="30387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compound eyes, some have ocelli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Tegmina (hardened forewings) cover membranous hindwings at rest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Hindwings are membranous and fan-shaped with many veins and fold like accordions under tegmen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 legs are saltatorial (adapted for jumping)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Females in some groups have cerci and/or an ovipositor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60635" y="17607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 descr="Magnifying glas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48541" y="17951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 txBox="1"/>
          <p:nvPr/>
        </p:nvSpPr>
        <p:spPr>
          <a:xfrm>
            <a:off x="10016348" y="240525"/>
            <a:ext cx="645296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 dirty="0"/>
          </a:p>
        </p:txBody>
      </p:sp>
      <p:sp>
        <p:nvSpPr>
          <p:cNvPr id="195" name="Google Shape;195;p2"/>
          <p:cNvSpPr txBox="1"/>
          <p:nvPr/>
        </p:nvSpPr>
        <p:spPr>
          <a:xfrm>
            <a:off x="8721861" y="240516"/>
            <a:ext cx="85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2 - 15 cm</a:t>
            </a:r>
            <a:endParaRPr/>
          </a:p>
        </p:txBody>
      </p:sp>
      <p:sp>
        <p:nvSpPr>
          <p:cNvPr id="196" name="Google Shape;196;p2"/>
          <p:cNvSpPr txBox="1"/>
          <p:nvPr/>
        </p:nvSpPr>
        <p:spPr>
          <a:xfrm>
            <a:off x="11007827" y="225675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197" name="Google Shape;197;p2"/>
          <p:cNvSpPr txBox="1"/>
          <p:nvPr/>
        </p:nvSpPr>
        <p:spPr>
          <a:xfrm>
            <a:off x="8800798" y="676598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Largely terrestrial, common on and around freshwater</a:t>
            </a:r>
            <a:endParaRPr sz="1200"/>
          </a:p>
        </p:txBody>
      </p:sp>
      <p:pic>
        <p:nvPicPr>
          <p:cNvPr id="198" name="Google Shape;198;p2" descr="Butterfl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58054" y="144685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 descr="Agricul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85994" y="69932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28769" y="3456166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 descr="Magnifying glas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05736" y="345920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"/>
          <p:cNvSpPr txBox="1"/>
          <p:nvPr/>
        </p:nvSpPr>
        <p:spPr>
          <a:xfrm>
            <a:off x="10046514" y="3512708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203" name="Google Shape;203;p2"/>
          <p:cNvSpPr txBox="1"/>
          <p:nvPr/>
        </p:nvSpPr>
        <p:spPr>
          <a:xfrm>
            <a:off x="8779928" y="3493852"/>
            <a:ext cx="151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2 - 250+ mm</a:t>
            </a:r>
            <a:endParaRPr/>
          </a:p>
        </p:txBody>
      </p:sp>
      <p:sp>
        <p:nvSpPr>
          <p:cNvPr id="204" name="Google Shape;204;p2"/>
          <p:cNvSpPr txBox="1"/>
          <p:nvPr/>
        </p:nvSpPr>
        <p:spPr>
          <a:xfrm>
            <a:off x="10958385" y="3504493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Siphoning</a:t>
            </a:r>
            <a:endParaRPr/>
          </a:p>
        </p:txBody>
      </p:sp>
      <p:sp>
        <p:nvSpPr>
          <p:cNvPr id="205" name="Google Shape;205;p2"/>
          <p:cNvSpPr txBox="1"/>
          <p:nvPr/>
        </p:nvSpPr>
        <p:spPr>
          <a:xfrm>
            <a:off x="8845776" y="3933118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Terrestrial</a:t>
            </a:r>
            <a:endParaRPr sz="1200"/>
          </a:p>
        </p:txBody>
      </p:sp>
      <p:pic>
        <p:nvPicPr>
          <p:cNvPr id="206" name="Google Shape;206;p2" descr="Butterfl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29989" y="3405389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 descr="Agricul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28769" y="390464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"/>
          <p:cNvSpPr txBox="1"/>
          <p:nvPr/>
        </p:nvSpPr>
        <p:spPr>
          <a:xfrm>
            <a:off x="6796358" y="2548260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Dragonflies &amp; Damselflies</a:t>
            </a:r>
            <a:endParaRPr/>
          </a:p>
        </p:txBody>
      </p:sp>
      <p:sp>
        <p:nvSpPr>
          <p:cNvPr id="209" name="Google Shape;209;p2"/>
          <p:cNvSpPr txBox="1"/>
          <p:nvPr/>
        </p:nvSpPr>
        <p:spPr>
          <a:xfrm>
            <a:off x="6802789" y="5812181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Butterflies &amp;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Moths</a:t>
            </a:r>
            <a:endParaRPr/>
          </a:p>
        </p:txBody>
      </p:sp>
      <p:pic>
        <p:nvPicPr>
          <p:cNvPr id="210" name="Google Shape;210;p2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98252" y="342447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 descr="Magnifying glas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45104" y="342727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"/>
          <p:cNvSpPr txBox="1"/>
          <p:nvPr/>
        </p:nvSpPr>
        <p:spPr>
          <a:xfrm>
            <a:off x="3751463" y="3481914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213" name="Google Shape;213;p2"/>
          <p:cNvSpPr txBox="1"/>
          <p:nvPr/>
        </p:nvSpPr>
        <p:spPr>
          <a:xfrm>
            <a:off x="2465791" y="3486493"/>
            <a:ext cx="85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12 cm</a:t>
            </a:r>
            <a:endParaRPr/>
          </a:p>
        </p:txBody>
      </p:sp>
      <p:sp>
        <p:nvSpPr>
          <p:cNvPr id="214" name="Google Shape;214;p2"/>
          <p:cNvSpPr txBox="1"/>
          <p:nvPr/>
        </p:nvSpPr>
        <p:spPr>
          <a:xfrm>
            <a:off x="4849575" y="3475852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215" name="Google Shape;215;p2"/>
          <p:cNvSpPr txBox="1"/>
          <p:nvPr/>
        </p:nvSpPr>
        <p:spPr>
          <a:xfrm>
            <a:off x="2532416" y="3926217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Terrestrial</a:t>
            </a:r>
            <a:endParaRPr sz="1200"/>
          </a:p>
        </p:txBody>
      </p:sp>
      <p:pic>
        <p:nvPicPr>
          <p:cNvPr id="216" name="Google Shape;216;p2" descr="Butterfl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08039" y="3381505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 descr="Agricul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03557" y="387436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/>
          <p:nvPr/>
        </p:nvSpPr>
        <p:spPr>
          <a:xfrm>
            <a:off x="703825" y="2725866"/>
            <a:ext cx="171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Beetles</a:t>
            </a:r>
            <a:endParaRPr/>
          </a:p>
        </p:txBody>
      </p:sp>
      <p:sp>
        <p:nvSpPr>
          <p:cNvPr id="219" name="Google Shape;219;p2"/>
          <p:cNvSpPr txBox="1"/>
          <p:nvPr/>
        </p:nvSpPr>
        <p:spPr>
          <a:xfrm>
            <a:off x="707313" y="5891397"/>
            <a:ext cx="171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Grasshoppers/Locusts, Katydids, &amp; Crickets</a:t>
            </a:r>
            <a:endParaRPr/>
          </a:p>
        </p:txBody>
      </p:sp>
      <p:pic>
        <p:nvPicPr>
          <p:cNvPr id="220" name="Google Shape;220;p2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1696" y="181019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" descr="Magnifying glas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93827" y="185114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"/>
          <p:cNvSpPr txBox="1"/>
          <p:nvPr/>
        </p:nvSpPr>
        <p:spPr>
          <a:xfrm>
            <a:off x="3995889" y="225676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223" name="Google Shape;223;p2"/>
          <p:cNvSpPr txBox="1"/>
          <p:nvPr/>
        </p:nvSpPr>
        <p:spPr>
          <a:xfrm>
            <a:off x="2611235" y="225677"/>
            <a:ext cx="10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0.3 - 200 mm</a:t>
            </a:r>
            <a:endParaRPr/>
          </a:p>
        </p:txBody>
      </p:sp>
      <p:sp>
        <p:nvSpPr>
          <p:cNvPr id="224" name="Google Shape;224;p2"/>
          <p:cNvSpPr txBox="1"/>
          <p:nvPr/>
        </p:nvSpPr>
        <p:spPr>
          <a:xfrm>
            <a:off x="4983510" y="225676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225" name="Google Shape;225;p2"/>
          <p:cNvSpPr txBox="1"/>
          <p:nvPr/>
        </p:nvSpPr>
        <p:spPr>
          <a:xfrm>
            <a:off x="2630442" y="636543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Majority of terrestrial and freshwater environments</a:t>
            </a:r>
            <a:endParaRPr sz="1200"/>
          </a:p>
        </p:txBody>
      </p:sp>
      <p:pic>
        <p:nvPicPr>
          <p:cNvPr id="226" name="Google Shape;226;p2" descr="Butterfl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3305" y="10758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" descr="Agricul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1696" y="6531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"/>
          <p:cNvSpPr txBox="1"/>
          <p:nvPr/>
        </p:nvSpPr>
        <p:spPr>
          <a:xfrm rot="-5400000">
            <a:off x="-609904" y="4634100"/>
            <a:ext cx="224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91591649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alex_wall is licensed under CC BY-NC </a:t>
            </a:r>
            <a:endParaRPr/>
          </a:p>
        </p:txBody>
      </p:sp>
      <p:sp>
        <p:nvSpPr>
          <p:cNvPr id="229" name="Google Shape;229;p2"/>
          <p:cNvSpPr txBox="1"/>
          <p:nvPr/>
        </p:nvSpPr>
        <p:spPr>
          <a:xfrm rot="-5400000">
            <a:off x="-669752" y="1468959"/>
            <a:ext cx="224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91132351”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Doug Macaulay is licensed under CC BY-NC </a:t>
            </a:r>
            <a:endParaRPr/>
          </a:p>
        </p:txBody>
      </p:sp>
      <p:sp>
        <p:nvSpPr>
          <p:cNvPr id="230" name="Google Shape;230;p2"/>
          <p:cNvSpPr txBox="1"/>
          <p:nvPr/>
        </p:nvSpPr>
        <p:spPr>
          <a:xfrm rot="-5400000">
            <a:off x="5355823" y="1404756"/>
            <a:ext cx="224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81072636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Maurice Raymond is licensed under CC BY</a:t>
            </a:r>
            <a:endParaRPr/>
          </a:p>
        </p:txBody>
      </p:sp>
      <p:sp>
        <p:nvSpPr>
          <p:cNvPr id="231" name="Google Shape;231;p2"/>
          <p:cNvSpPr txBox="1"/>
          <p:nvPr/>
        </p:nvSpPr>
        <p:spPr>
          <a:xfrm rot="-5400000">
            <a:off x="5389632" y="4635025"/>
            <a:ext cx="224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81072636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Maurice Raymond is licensed under CC BY</a:t>
            </a:r>
            <a:endParaRPr/>
          </a:p>
        </p:txBody>
      </p:sp>
      <p:sp>
        <p:nvSpPr>
          <p:cNvPr id="232" name="Google Shape;232;p2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/>
          <p:nvPr/>
        </p:nvSpPr>
        <p:spPr>
          <a:xfrm>
            <a:off x="6390000" y="159775"/>
            <a:ext cx="5372100" cy="30435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360000" y="3419175"/>
            <a:ext cx="5316900" cy="30435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360008" y="3414823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6409452" y="159773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6390000" y="3376550"/>
            <a:ext cx="5316900" cy="30435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6408164" y="3399505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6540535" y="122815"/>
            <a:ext cx="167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Archaeognatha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6434765" y="3382075"/>
            <a:ext cx="181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Ephemeroptera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526424" y="3419172"/>
            <a:ext cx="13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Dermaptera</a:t>
            </a:r>
            <a:endParaRPr/>
          </a:p>
        </p:txBody>
      </p:sp>
      <p:pic>
        <p:nvPicPr>
          <p:cNvPr id="246" name="Google Shape;246;p3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2026" y="5983065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08164" y="5982978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08164" y="2726201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"/>
          <p:cNvSpPr txBox="1"/>
          <p:nvPr/>
        </p:nvSpPr>
        <p:spPr>
          <a:xfrm>
            <a:off x="356197" y="125348"/>
            <a:ext cx="5316900" cy="11697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Orders</a:t>
            </a:r>
            <a:endParaRPr/>
          </a:p>
        </p:txBody>
      </p:sp>
      <p:sp>
        <p:nvSpPr>
          <p:cNvPr id="250" name="Google Shape;250;p3"/>
          <p:cNvSpPr txBox="1"/>
          <p:nvPr/>
        </p:nvSpPr>
        <p:spPr>
          <a:xfrm>
            <a:off x="359997" y="1502765"/>
            <a:ext cx="5316900" cy="1692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745123" y="160935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2750" y="2690765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3123" y="262456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2750" y="212608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3123" y="2124087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"/>
          <p:cNvSpPr txBox="1"/>
          <p:nvPr/>
        </p:nvSpPr>
        <p:spPr>
          <a:xfrm>
            <a:off x="2095189" y="1661180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Names</a:t>
            </a:r>
            <a:endParaRPr/>
          </a:p>
        </p:txBody>
      </p:sp>
      <p:sp>
        <p:nvSpPr>
          <p:cNvPr id="257" name="Google Shape;257;p3"/>
          <p:cNvSpPr txBox="1"/>
          <p:nvPr/>
        </p:nvSpPr>
        <p:spPr>
          <a:xfrm>
            <a:off x="443367" y="2160899"/>
            <a:ext cx="15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/>
          </a:p>
        </p:txBody>
      </p:sp>
      <p:sp>
        <p:nvSpPr>
          <p:cNvPr id="258" name="Google Shape;258;p3"/>
          <p:cNvSpPr txBox="1"/>
          <p:nvPr/>
        </p:nvSpPr>
        <p:spPr>
          <a:xfrm>
            <a:off x="2117522" y="2217699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Size</a:t>
            </a:r>
            <a:endParaRPr/>
          </a:p>
        </p:txBody>
      </p:sp>
      <p:sp>
        <p:nvSpPr>
          <p:cNvPr id="259" name="Google Shape;259;p3"/>
          <p:cNvSpPr txBox="1"/>
          <p:nvPr/>
        </p:nvSpPr>
        <p:spPr>
          <a:xfrm>
            <a:off x="2095189" y="2752237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 Number</a:t>
            </a:r>
            <a:endParaRPr/>
          </a:p>
        </p:txBody>
      </p:sp>
      <p:sp>
        <p:nvSpPr>
          <p:cNvPr id="260" name="Google Shape;260;p3"/>
          <p:cNvSpPr txBox="1"/>
          <p:nvPr/>
        </p:nvSpPr>
        <p:spPr>
          <a:xfrm>
            <a:off x="4148649" y="2203845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Mouthpart Type</a:t>
            </a:r>
            <a:endParaRPr/>
          </a:p>
        </p:txBody>
      </p:sp>
      <p:sp>
        <p:nvSpPr>
          <p:cNvPr id="261" name="Google Shape;261;p3"/>
          <p:cNvSpPr txBox="1"/>
          <p:nvPr/>
        </p:nvSpPr>
        <p:spPr>
          <a:xfrm>
            <a:off x="4101482" y="2723713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Notable Features</a:t>
            </a:r>
            <a:endParaRPr/>
          </a:p>
        </p:txBody>
      </p:sp>
      <p:pic>
        <p:nvPicPr>
          <p:cNvPr id="262" name="Google Shape;262;p3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12750" y="1578701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"/>
          <p:cNvSpPr txBox="1"/>
          <p:nvPr/>
        </p:nvSpPr>
        <p:spPr>
          <a:xfrm>
            <a:off x="4180750" y="1661180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pic>
        <p:nvPicPr>
          <p:cNvPr id="264" name="Google Shape;264;p3" descr="A picture containing standing, brown, wooden, pers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28787" t="2296" r="14714"/>
          <a:stretch/>
        </p:blipFill>
        <p:spPr>
          <a:xfrm>
            <a:off x="6724463" y="476857"/>
            <a:ext cx="1155334" cy="224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 descr="A insect on the groun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4136" t="4605" r="25998" b="13984"/>
          <a:stretch/>
        </p:blipFill>
        <p:spPr>
          <a:xfrm>
            <a:off x="674572" y="3809935"/>
            <a:ext cx="1005940" cy="218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 descr="A picture containing standing, holding, dirty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25399" t="16358" r="30197" b="14993"/>
          <a:stretch/>
        </p:blipFill>
        <p:spPr>
          <a:xfrm>
            <a:off x="6766075" y="3803714"/>
            <a:ext cx="1052117" cy="216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8885" y="441140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"/>
          <p:cNvSpPr txBox="1"/>
          <p:nvPr/>
        </p:nvSpPr>
        <p:spPr>
          <a:xfrm>
            <a:off x="8372779" y="4355921"/>
            <a:ext cx="31212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ocelli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Short, filiform (thread-like) antennae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medial caudal filament (thread-like appendage sitting in the middle of the tail end) with two equal length cerci on either side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 legs are often raised in front of the body when at rest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Triangular wing pairs with larger forewings and hindwings reduced or absent in males</a:t>
            </a:r>
            <a:endParaRPr/>
          </a:p>
        </p:txBody>
      </p:sp>
      <p:pic>
        <p:nvPicPr>
          <p:cNvPr id="269" name="Google Shape;269;p3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1842" y="345133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33243" y="3456488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"/>
          <p:cNvSpPr txBox="1"/>
          <p:nvPr/>
        </p:nvSpPr>
        <p:spPr>
          <a:xfrm>
            <a:off x="9774550" y="3498387"/>
            <a:ext cx="82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1/2 pairs</a:t>
            </a:r>
            <a:endParaRPr/>
          </a:p>
        </p:txBody>
      </p:sp>
      <p:sp>
        <p:nvSpPr>
          <p:cNvPr id="272" name="Google Shape;272;p3"/>
          <p:cNvSpPr txBox="1"/>
          <p:nvPr/>
        </p:nvSpPr>
        <p:spPr>
          <a:xfrm>
            <a:off x="8468290" y="3497989"/>
            <a:ext cx="85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1 - 30 mm</a:t>
            </a:r>
            <a:endParaRPr/>
          </a:p>
        </p:txBody>
      </p:sp>
      <p:sp>
        <p:nvSpPr>
          <p:cNvPr id="273" name="Google Shape;273;p3"/>
          <p:cNvSpPr txBox="1"/>
          <p:nvPr/>
        </p:nvSpPr>
        <p:spPr>
          <a:xfrm>
            <a:off x="10958385" y="3498192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</a:t>
            </a:r>
            <a:endParaRPr/>
          </a:p>
        </p:txBody>
      </p:sp>
      <p:sp>
        <p:nvSpPr>
          <p:cNvPr id="274" name="Google Shape;274;p3"/>
          <p:cNvSpPr txBox="1"/>
          <p:nvPr/>
        </p:nvSpPr>
        <p:spPr>
          <a:xfrm>
            <a:off x="8573803" y="3910874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Vegetation on and around freshwater</a:t>
            </a:r>
            <a:endParaRPr sz="1200"/>
          </a:p>
        </p:txBody>
      </p:sp>
      <p:pic>
        <p:nvPicPr>
          <p:cNvPr id="275" name="Google Shape;275;p3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5010" y="337655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61451" y="393137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0670" y="122284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"/>
          <p:cNvSpPr txBox="1"/>
          <p:nvPr/>
        </p:nvSpPr>
        <p:spPr>
          <a:xfrm>
            <a:off x="8456802" y="1165525"/>
            <a:ext cx="32667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compound eyes that connect dorsally (further back on the head) and 3 ocelli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medial caudal filament (thread-like appendage sitting in the middle of the tail end) with two shorter cerci on either side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Humped thorax tapers down through to 11 abdominal segments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Multisegmented antennae</a:t>
            </a:r>
            <a:endParaRPr/>
          </a:p>
        </p:txBody>
      </p:sp>
      <p:pic>
        <p:nvPicPr>
          <p:cNvPr id="279" name="Google Shape;279;p3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64226" y="21599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4832" y="22088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"/>
          <p:cNvSpPr txBox="1"/>
          <p:nvPr/>
        </p:nvSpPr>
        <p:spPr>
          <a:xfrm>
            <a:off x="9810189" y="262389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 pairs</a:t>
            </a:r>
            <a:endParaRPr/>
          </a:p>
        </p:txBody>
      </p:sp>
      <p:sp>
        <p:nvSpPr>
          <p:cNvPr id="282" name="Google Shape;282;p3"/>
          <p:cNvSpPr txBox="1"/>
          <p:nvPr/>
        </p:nvSpPr>
        <p:spPr>
          <a:xfrm>
            <a:off x="8518885" y="264621"/>
            <a:ext cx="99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6 - 25 mm</a:t>
            </a:r>
            <a:endParaRPr/>
          </a:p>
        </p:txBody>
      </p:sp>
      <p:sp>
        <p:nvSpPr>
          <p:cNvPr id="283" name="Google Shape;283;p3"/>
          <p:cNvSpPr txBox="1"/>
          <p:nvPr/>
        </p:nvSpPr>
        <p:spPr>
          <a:xfrm>
            <a:off x="10958385" y="255912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</a:t>
            </a:r>
            <a:endParaRPr/>
          </a:p>
        </p:txBody>
      </p:sp>
      <p:sp>
        <p:nvSpPr>
          <p:cNvPr id="284" name="Google Shape;284;p3"/>
          <p:cNvSpPr txBox="1"/>
          <p:nvPr/>
        </p:nvSpPr>
        <p:spPr>
          <a:xfrm>
            <a:off x="8560196" y="785967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Leaf litter, under tree bark</a:t>
            </a:r>
            <a:endParaRPr sz="1200"/>
          </a:p>
        </p:txBody>
      </p:sp>
      <p:pic>
        <p:nvPicPr>
          <p:cNvPr id="285" name="Google Shape;285;p3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8809" y="16912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57589" y="74008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846" y="450558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"/>
          <p:cNvSpPr txBox="1"/>
          <p:nvPr/>
        </p:nvSpPr>
        <p:spPr>
          <a:xfrm>
            <a:off x="2200083" y="4437809"/>
            <a:ext cx="32130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cerci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Dorsoventrally (back to underside) flattened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are apterous (wingless), but those with wings have tegmina (leathery/hardened forewings) and membranous fan shaped hindwings with fine venation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Eyes range from large to absent, ocelli absent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Filiform (thread-like) antennae</a:t>
            </a:r>
            <a:endParaRPr/>
          </a:p>
        </p:txBody>
      </p:sp>
      <p:pic>
        <p:nvPicPr>
          <p:cNvPr id="289" name="Google Shape;289;p3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14846" y="346543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1856" y="3468012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"/>
          <p:cNvSpPr txBox="1"/>
          <p:nvPr/>
        </p:nvSpPr>
        <p:spPr>
          <a:xfrm>
            <a:off x="3611323" y="3498937"/>
            <a:ext cx="94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0/4 pairs</a:t>
            </a:r>
            <a:endParaRPr/>
          </a:p>
        </p:txBody>
      </p:sp>
      <p:sp>
        <p:nvSpPr>
          <p:cNvPr id="292" name="Google Shape;292;p3"/>
          <p:cNvSpPr txBox="1"/>
          <p:nvPr/>
        </p:nvSpPr>
        <p:spPr>
          <a:xfrm>
            <a:off x="2329102" y="3498879"/>
            <a:ext cx="862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6 - 35 mm</a:t>
            </a:r>
            <a:endParaRPr/>
          </a:p>
        </p:txBody>
      </p:sp>
      <p:sp>
        <p:nvSpPr>
          <p:cNvPr id="293" name="Google Shape;293;p3"/>
          <p:cNvSpPr txBox="1"/>
          <p:nvPr/>
        </p:nvSpPr>
        <p:spPr>
          <a:xfrm>
            <a:off x="4801320" y="3492319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294" name="Google Shape;294;p3"/>
          <p:cNvSpPr txBox="1"/>
          <p:nvPr/>
        </p:nvSpPr>
        <p:spPr>
          <a:xfrm>
            <a:off x="2302560" y="3945208"/>
            <a:ext cx="3321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 &amp; dark places during the day, under leaves, rocks, and bark</a:t>
            </a:r>
            <a:endParaRPr sz="1200"/>
          </a:p>
        </p:txBody>
      </p:sp>
      <p:pic>
        <p:nvPicPr>
          <p:cNvPr id="295" name="Google Shape;295;p3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7971" y="340249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4858" y="398245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"/>
          <p:cNvSpPr txBox="1"/>
          <p:nvPr/>
        </p:nvSpPr>
        <p:spPr>
          <a:xfrm>
            <a:off x="740903" y="6031531"/>
            <a:ext cx="171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Earwigs</a:t>
            </a:r>
            <a:endParaRPr/>
          </a:p>
        </p:txBody>
      </p:sp>
      <p:sp>
        <p:nvSpPr>
          <p:cNvPr id="298" name="Google Shape;298;p3"/>
          <p:cNvSpPr txBox="1"/>
          <p:nvPr/>
        </p:nvSpPr>
        <p:spPr>
          <a:xfrm>
            <a:off x="6694565" y="6024866"/>
            <a:ext cx="171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Mayflies</a:t>
            </a:r>
            <a:endParaRPr/>
          </a:p>
        </p:txBody>
      </p:sp>
      <p:sp>
        <p:nvSpPr>
          <p:cNvPr id="299" name="Google Shape;299;p3"/>
          <p:cNvSpPr txBox="1"/>
          <p:nvPr/>
        </p:nvSpPr>
        <p:spPr>
          <a:xfrm>
            <a:off x="6695926" y="2753769"/>
            <a:ext cx="171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Bristletails</a:t>
            </a:r>
            <a:endParaRPr/>
          </a:p>
        </p:txBody>
      </p:sp>
      <p:sp>
        <p:nvSpPr>
          <p:cNvPr id="300" name="Google Shape;300;p3"/>
          <p:cNvSpPr txBox="1"/>
          <p:nvPr/>
        </p:nvSpPr>
        <p:spPr>
          <a:xfrm rot="-5400000">
            <a:off x="5471305" y="4722130"/>
            <a:ext cx="224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93629443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Blaire Smith is licensed under CC BY-NC</a:t>
            </a:r>
            <a:endParaRPr/>
          </a:p>
        </p:txBody>
      </p:sp>
      <p:sp>
        <p:nvSpPr>
          <p:cNvPr id="301" name="Google Shape;301;p3"/>
          <p:cNvSpPr txBox="1"/>
          <p:nvPr/>
        </p:nvSpPr>
        <p:spPr>
          <a:xfrm rot="-5400000">
            <a:off x="-600996" y="4722895"/>
            <a:ext cx="22464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84448264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CollinDJones is licensed under CC BY-NC </a:t>
            </a:r>
            <a:endParaRPr/>
          </a:p>
        </p:txBody>
      </p:sp>
      <p:sp>
        <p:nvSpPr>
          <p:cNvPr id="302" name="Google Shape;302;p3"/>
          <p:cNvSpPr txBox="1"/>
          <p:nvPr/>
        </p:nvSpPr>
        <p:spPr>
          <a:xfrm rot="-5400000">
            <a:off x="5424884" y="1266660"/>
            <a:ext cx="224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78657470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Ben Keen is licensed under CC BY-NC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/>
          <p:nvPr/>
        </p:nvSpPr>
        <p:spPr>
          <a:xfrm>
            <a:off x="360000" y="3442213"/>
            <a:ext cx="5316900" cy="29940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"/>
          <p:cNvSpPr txBox="1"/>
          <p:nvPr/>
        </p:nvSpPr>
        <p:spPr>
          <a:xfrm>
            <a:off x="360008" y="3405786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"/>
          <p:cNvSpPr txBox="1"/>
          <p:nvPr/>
        </p:nvSpPr>
        <p:spPr>
          <a:xfrm>
            <a:off x="360000" y="140487"/>
            <a:ext cx="5316900" cy="30459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"/>
          <p:cNvSpPr txBox="1"/>
          <p:nvPr/>
        </p:nvSpPr>
        <p:spPr>
          <a:xfrm>
            <a:off x="6414235" y="159773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"/>
          <p:cNvSpPr txBox="1"/>
          <p:nvPr/>
        </p:nvSpPr>
        <p:spPr>
          <a:xfrm>
            <a:off x="6395175" y="3375025"/>
            <a:ext cx="5316900" cy="30702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"/>
          <p:cNvSpPr txBox="1"/>
          <p:nvPr/>
        </p:nvSpPr>
        <p:spPr>
          <a:xfrm>
            <a:off x="360008" y="140485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"/>
          <p:cNvSpPr txBox="1"/>
          <p:nvPr/>
        </p:nvSpPr>
        <p:spPr>
          <a:xfrm>
            <a:off x="6395175" y="107575"/>
            <a:ext cx="5357400" cy="30981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"/>
          <p:cNvSpPr txBox="1"/>
          <p:nvPr/>
        </p:nvSpPr>
        <p:spPr>
          <a:xfrm>
            <a:off x="6408164" y="3399505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"/>
          <p:cNvSpPr txBox="1"/>
          <p:nvPr/>
        </p:nvSpPr>
        <p:spPr>
          <a:xfrm>
            <a:off x="6671821" y="170529"/>
            <a:ext cx="121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Plecoptera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"/>
          <p:cNvSpPr txBox="1"/>
          <p:nvPr/>
        </p:nvSpPr>
        <p:spPr>
          <a:xfrm>
            <a:off x="6578453" y="3385056"/>
            <a:ext cx="150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Siphonaptera</a:t>
            </a:r>
            <a:endParaRPr/>
          </a:p>
        </p:txBody>
      </p:sp>
      <p:sp>
        <p:nvSpPr>
          <p:cNvPr id="318" name="Google Shape;318;p4"/>
          <p:cNvSpPr txBox="1"/>
          <p:nvPr/>
        </p:nvSpPr>
        <p:spPr>
          <a:xfrm>
            <a:off x="779174" y="3384041"/>
            <a:ext cx="122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Psocodea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"/>
          <p:cNvSpPr txBox="1"/>
          <p:nvPr/>
        </p:nvSpPr>
        <p:spPr>
          <a:xfrm>
            <a:off x="771607" y="127156"/>
            <a:ext cx="127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Neuroptera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0008" y="6003968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08164" y="6011876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08164" y="2726201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0008" y="2719168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" descr="A insect on the 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6283" t="3842" r="4753" b="5981"/>
          <a:stretch/>
        </p:blipFill>
        <p:spPr>
          <a:xfrm>
            <a:off x="567445" y="516192"/>
            <a:ext cx="1726995" cy="203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" descr="A picture containing insect, banana, sitting, sma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9400" t="3969" r="29825" b="16228"/>
          <a:stretch/>
        </p:blipFill>
        <p:spPr>
          <a:xfrm>
            <a:off x="6578453" y="531649"/>
            <a:ext cx="1404102" cy="220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" descr="A insect on the 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4287" t="12375" r="20018" b="15830"/>
          <a:stretch/>
        </p:blipFill>
        <p:spPr>
          <a:xfrm>
            <a:off x="548970" y="3785630"/>
            <a:ext cx="1645935" cy="214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" descr="A close up of a shrimp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5290" t="5949" r="10750" b="3149"/>
          <a:stretch/>
        </p:blipFill>
        <p:spPr>
          <a:xfrm>
            <a:off x="6557844" y="3803419"/>
            <a:ext cx="1501835" cy="216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" descr="Bookma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7106" y="4372782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"/>
          <p:cNvSpPr txBox="1"/>
          <p:nvPr/>
        </p:nvSpPr>
        <p:spPr>
          <a:xfrm>
            <a:off x="8375193" y="4321970"/>
            <a:ext cx="33279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is laterally flattened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Saltatorial (adapted for jumping) hind legs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combs on head or thorax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compound eyes, instead well-formed ocelli or no visual sensory organs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Antennae sit in deep grooves</a:t>
            </a:r>
            <a:endParaRPr dirty="0"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4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77106" y="345360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" descr="Magnifying glas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44807" y="343647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"/>
          <p:cNvSpPr txBox="1"/>
          <p:nvPr/>
        </p:nvSpPr>
        <p:spPr>
          <a:xfrm>
            <a:off x="9791530" y="3524396"/>
            <a:ext cx="91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 pairs</a:t>
            </a:r>
            <a:endParaRPr/>
          </a:p>
        </p:txBody>
      </p:sp>
      <p:sp>
        <p:nvSpPr>
          <p:cNvPr id="333" name="Google Shape;333;p4"/>
          <p:cNvSpPr txBox="1"/>
          <p:nvPr/>
        </p:nvSpPr>
        <p:spPr>
          <a:xfrm>
            <a:off x="8461804" y="3502761"/>
            <a:ext cx="89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1 - 10 mm</a:t>
            </a:r>
            <a:endParaRPr/>
          </a:p>
        </p:txBody>
      </p:sp>
      <p:sp>
        <p:nvSpPr>
          <p:cNvPr id="334" name="Google Shape;334;p4"/>
          <p:cNvSpPr txBox="1"/>
          <p:nvPr/>
        </p:nvSpPr>
        <p:spPr>
          <a:xfrm>
            <a:off x="10856820" y="3513100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Piercing</a:t>
            </a:r>
            <a:endParaRPr/>
          </a:p>
        </p:txBody>
      </p:sp>
      <p:sp>
        <p:nvSpPr>
          <p:cNvPr id="335" name="Google Shape;335;p4"/>
          <p:cNvSpPr txBox="1"/>
          <p:nvPr/>
        </p:nvSpPr>
        <p:spPr>
          <a:xfrm>
            <a:off x="8463495" y="3850700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specific hosts or in the nest/bedding of these hosts</a:t>
            </a:r>
            <a:endParaRPr sz="1200"/>
          </a:p>
        </p:txBody>
      </p:sp>
      <p:pic>
        <p:nvPicPr>
          <p:cNvPr id="336" name="Google Shape;336;p4" descr="Butterfl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62455" y="340726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" descr="Agricul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66538" y="3887804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"/>
          <p:cNvSpPr txBox="1"/>
          <p:nvPr/>
        </p:nvSpPr>
        <p:spPr>
          <a:xfrm>
            <a:off x="6725987" y="6039684"/>
            <a:ext cx="151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Fleas</a:t>
            </a:r>
            <a:endParaRPr/>
          </a:p>
        </p:txBody>
      </p:sp>
      <p:pic>
        <p:nvPicPr>
          <p:cNvPr id="339" name="Google Shape;339;p4" descr="Bookma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25330" y="1093874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"/>
          <p:cNvSpPr txBox="1"/>
          <p:nvPr/>
        </p:nvSpPr>
        <p:spPr>
          <a:xfrm>
            <a:off x="8216747" y="1045300"/>
            <a:ext cx="33801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 and hind wings are similar in shape with the hind slightly larger at the base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multisegmented antennae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Prothorax (first thoracic segment) is not elongated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Ocelli are present in some groups</a:t>
            </a:r>
            <a:endParaRPr/>
          </a:p>
        </p:txBody>
      </p:sp>
      <p:pic>
        <p:nvPicPr>
          <p:cNvPr id="341" name="Google Shape;341;p4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8127" y="21781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" descr="Magnifying glas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82961" y="22102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"/>
          <p:cNvSpPr txBox="1"/>
          <p:nvPr/>
        </p:nvSpPr>
        <p:spPr>
          <a:xfrm>
            <a:off x="9730660" y="280077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344" name="Google Shape;344;p4"/>
          <p:cNvSpPr txBox="1"/>
          <p:nvPr/>
        </p:nvSpPr>
        <p:spPr>
          <a:xfrm>
            <a:off x="8328850" y="277643"/>
            <a:ext cx="151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4 - 60 mm</a:t>
            </a:r>
            <a:endParaRPr/>
          </a:p>
        </p:txBody>
      </p:sp>
      <p:sp>
        <p:nvSpPr>
          <p:cNvPr id="345" name="Google Shape;345;p4"/>
          <p:cNvSpPr txBox="1"/>
          <p:nvPr/>
        </p:nvSpPr>
        <p:spPr>
          <a:xfrm>
            <a:off x="10904807" y="271056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346" name="Google Shape;346;p4"/>
          <p:cNvSpPr txBox="1"/>
          <p:nvPr/>
        </p:nvSpPr>
        <p:spPr>
          <a:xfrm>
            <a:off x="8362855" y="694176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and around freshwater environments</a:t>
            </a:r>
            <a:endParaRPr sz="1200"/>
          </a:p>
        </p:txBody>
      </p:sp>
      <p:pic>
        <p:nvPicPr>
          <p:cNvPr id="347" name="Google Shape;347;p4" descr="Butterfl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53944" y="18197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" descr="Agricul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28127" y="637001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" descr="Bookma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3313" y="1138042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"/>
          <p:cNvSpPr txBox="1"/>
          <p:nvPr/>
        </p:nvSpPr>
        <p:spPr>
          <a:xfrm>
            <a:off x="2548314" y="1091395"/>
            <a:ext cx="2948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Multisegmented antennae with morphological variations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 and hindwings are similar in size, intricate venation, and membranous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cerci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Ocelli present in some groups</a:t>
            </a:r>
            <a:endParaRPr/>
          </a:p>
        </p:txBody>
      </p:sp>
      <p:pic>
        <p:nvPicPr>
          <p:cNvPr id="351" name="Google Shape;351;p4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3313" y="2069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" descr="Magnifying glas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30280" y="20996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"/>
          <p:cNvSpPr txBox="1"/>
          <p:nvPr/>
        </p:nvSpPr>
        <p:spPr>
          <a:xfrm>
            <a:off x="3871058" y="263468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354" name="Google Shape;354;p4"/>
          <p:cNvSpPr txBox="1"/>
          <p:nvPr/>
        </p:nvSpPr>
        <p:spPr>
          <a:xfrm>
            <a:off x="2604472" y="244612"/>
            <a:ext cx="151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3 - 80 mm</a:t>
            </a:r>
            <a:endParaRPr/>
          </a:p>
        </p:txBody>
      </p:sp>
      <p:sp>
        <p:nvSpPr>
          <p:cNvPr id="355" name="Google Shape;355;p4"/>
          <p:cNvSpPr txBox="1"/>
          <p:nvPr/>
        </p:nvSpPr>
        <p:spPr>
          <a:xfrm>
            <a:off x="4870889" y="168513"/>
            <a:ext cx="91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Piercing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Sucking</a:t>
            </a:r>
            <a:endParaRPr/>
          </a:p>
        </p:txBody>
      </p:sp>
      <p:sp>
        <p:nvSpPr>
          <p:cNvPr id="356" name="Google Shape;356;p4"/>
          <p:cNvSpPr txBox="1"/>
          <p:nvPr/>
        </p:nvSpPr>
        <p:spPr>
          <a:xfrm>
            <a:off x="2630661" y="698117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Terrestrial, soil, vegetation environments</a:t>
            </a:r>
            <a:endParaRPr sz="1200"/>
          </a:p>
        </p:txBody>
      </p:sp>
      <p:pic>
        <p:nvPicPr>
          <p:cNvPr id="357" name="Google Shape;357;p4" descr="Butterfl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54533" y="156149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" descr="Agricul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53313" y="65540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" descr="Bookma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47564" y="4415716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"/>
          <p:cNvSpPr txBox="1"/>
          <p:nvPr/>
        </p:nvSpPr>
        <p:spPr>
          <a:xfrm>
            <a:off x="2439862" y="4351855"/>
            <a:ext cx="3057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compound eyes and 3 ocelli among winged groups, but no ocelli if apterous (wingless)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segmented filiform (thread-like) antennae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Asymmetrical mouthparts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wings with sparse venation are coupled together and sit tent-like when at rest</a:t>
            </a:r>
            <a:endParaRPr/>
          </a:p>
        </p:txBody>
      </p:sp>
      <p:pic>
        <p:nvPicPr>
          <p:cNvPr id="361" name="Google Shape;361;p4" descr="Rul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2290" y="344548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" descr="Magnifying glas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70444" y="344362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"/>
          <p:cNvSpPr txBox="1"/>
          <p:nvPr/>
        </p:nvSpPr>
        <p:spPr>
          <a:xfrm>
            <a:off x="3812354" y="3508630"/>
            <a:ext cx="837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0/2 pairs</a:t>
            </a:r>
            <a:endParaRPr/>
          </a:p>
        </p:txBody>
      </p:sp>
      <p:sp>
        <p:nvSpPr>
          <p:cNvPr id="364" name="Google Shape;364;p4"/>
          <p:cNvSpPr txBox="1"/>
          <p:nvPr/>
        </p:nvSpPr>
        <p:spPr>
          <a:xfrm>
            <a:off x="2566015" y="3519802"/>
            <a:ext cx="84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1 - 10 mm</a:t>
            </a:r>
            <a:endParaRPr/>
          </a:p>
        </p:txBody>
      </p:sp>
      <p:sp>
        <p:nvSpPr>
          <p:cNvPr id="365" name="Google Shape;365;p4"/>
          <p:cNvSpPr txBox="1"/>
          <p:nvPr/>
        </p:nvSpPr>
        <p:spPr>
          <a:xfrm>
            <a:off x="4962157" y="3495161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366" name="Google Shape;366;p4"/>
          <p:cNvSpPr txBox="1"/>
          <p:nvPr/>
        </p:nvSpPr>
        <p:spPr>
          <a:xfrm>
            <a:off x="2548314" y="3879527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Leaf litter, under rocks, under bark, in human dwellings</a:t>
            </a:r>
            <a:endParaRPr sz="1200"/>
          </a:p>
        </p:txBody>
      </p:sp>
      <p:pic>
        <p:nvPicPr>
          <p:cNvPr id="367" name="Google Shape;367;p4" descr="Butterfl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19846" y="341473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" descr="Agricul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56716" y="39306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"/>
          <p:cNvSpPr txBox="1"/>
          <p:nvPr/>
        </p:nvSpPr>
        <p:spPr>
          <a:xfrm>
            <a:off x="702899" y="2585938"/>
            <a:ext cx="1645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Antlions, Owlflies, Lacewings, &amp; Mantidflies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"/>
          <p:cNvSpPr txBox="1"/>
          <p:nvPr/>
        </p:nvSpPr>
        <p:spPr>
          <a:xfrm>
            <a:off x="702912" y="5988305"/>
            <a:ext cx="151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Bark Lice, Book Lice, &amp; Parasitic Lice</a:t>
            </a:r>
            <a:endParaRPr/>
          </a:p>
        </p:txBody>
      </p:sp>
      <p:sp>
        <p:nvSpPr>
          <p:cNvPr id="371" name="Google Shape;371;p4"/>
          <p:cNvSpPr txBox="1"/>
          <p:nvPr/>
        </p:nvSpPr>
        <p:spPr>
          <a:xfrm>
            <a:off x="6735582" y="2775724"/>
            <a:ext cx="151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Stoneflies</a:t>
            </a:r>
            <a:endParaRPr/>
          </a:p>
        </p:txBody>
      </p:sp>
      <p:sp>
        <p:nvSpPr>
          <p:cNvPr id="372" name="Google Shape;372;p4"/>
          <p:cNvSpPr txBox="1"/>
          <p:nvPr/>
        </p:nvSpPr>
        <p:spPr>
          <a:xfrm rot="-5400000">
            <a:off x="5318174" y="4782178"/>
            <a:ext cx="2340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13347279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Carita Bergman is licensed under CC BY-NC-ND</a:t>
            </a:r>
            <a:endParaRPr/>
          </a:p>
        </p:txBody>
      </p:sp>
      <p:sp>
        <p:nvSpPr>
          <p:cNvPr id="373" name="Google Shape;373;p4"/>
          <p:cNvSpPr txBox="1"/>
          <p:nvPr/>
        </p:nvSpPr>
        <p:spPr>
          <a:xfrm rot="-5400000">
            <a:off x="5341831" y="1413270"/>
            <a:ext cx="2340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94545677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whrenwraith is licensed under CC BY-NC</a:t>
            </a:r>
            <a:endParaRPr/>
          </a:p>
        </p:txBody>
      </p:sp>
      <p:sp>
        <p:nvSpPr>
          <p:cNvPr id="374" name="Google Shape;374;p4"/>
          <p:cNvSpPr txBox="1"/>
          <p:nvPr/>
        </p:nvSpPr>
        <p:spPr>
          <a:xfrm rot="-5400000">
            <a:off x="-689284" y="1269347"/>
            <a:ext cx="2340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89762167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a_anctil is licensed under CC BY-NC</a:t>
            </a:r>
            <a:endParaRPr/>
          </a:p>
        </p:txBody>
      </p:sp>
      <p:sp>
        <p:nvSpPr>
          <p:cNvPr id="375" name="Google Shape;375;p4"/>
          <p:cNvSpPr txBox="1"/>
          <p:nvPr/>
        </p:nvSpPr>
        <p:spPr>
          <a:xfrm rot="-5400000">
            <a:off x="-764129" y="4765204"/>
            <a:ext cx="24498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89298814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Josh Vandermeulen is licensed under CC BY-NC-ND</a:t>
            </a:r>
            <a:endParaRPr/>
          </a:p>
        </p:txBody>
      </p:sp>
      <p:sp>
        <p:nvSpPr>
          <p:cNvPr id="376" name="Google Shape;376;p4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"/>
          <p:cNvSpPr txBox="1"/>
          <p:nvPr/>
        </p:nvSpPr>
        <p:spPr>
          <a:xfrm>
            <a:off x="366067" y="130450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"/>
          <p:cNvSpPr txBox="1"/>
          <p:nvPr/>
        </p:nvSpPr>
        <p:spPr>
          <a:xfrm>
            <a:off x="6414235" y="133773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5"/>
          <p:cNvSpPr txBox="1"/>
          <p:nvPr/>
        </p:nvSpPr>
        <p:spPr>
          <a:xfrm>
            <a:off x="3301725" y="3444400"/>
            <a:ext cx="5349000" cy="30093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"/>
          <p:cNvSpPr txBox="1"/>
          <p:nvPr/>
        </p:nvSpPr>
        <p:spPr>
          <a:xfrm>
            <a:off x="366075" y="124025"/>
            <a:ext cx="5349000" cy="30093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"/>
          <p:cNvSpPr txBox="1"/>
          <p:nvPr/>
        </p:nvSpPr>
        <p:spPr>
          <a:xfrm>
            <a:off x="6390000" y="122800"/>
            <a:ext cx="5362500" cy="3009300"/>
          </a:xfrm>
          <a:prstGeom prst="rect">
            <a:avLst/>
          </a:prstGeom>
          <a:solidFill>
            <a:srgbClr val="F4E30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 txBox="1"/>
          <p:nvPr/>
        </p:nvSpPr>
        <p:spPr>
          <a:xfrm>
            <a:off x="3309160" y="3444406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F4E3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 txBox="1"/>
          <p:nvPr/>
        </p:nvSpPr>
        <p:spPr>
          <a:xfrm>
            <a:off x="6699137" y="141000"/>
            <a:ext cx="130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Trichoptera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 txBox="1"/>
          <p:nvPr/>
        </p:nvSpPr>
        <p:spPr>
          <a:xfrm>
            <a:off x="3673738" y="3424910"/>
            <a:ext cx="132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Zygentoma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"/>
          <p:cNvSpPr txBox="1"/>
          <p:nvPr/>
        </p:nvSpPr>
        <p:spPr>
          <a:xfrm>
            <a:off x="493629" y="166035"/>
            <a:ext cx="152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Thysanoptera</a:t>
            </a:r>
            <a:endParaRPr/>
          </a:p>
        </p:txBody>
      </p:sp>
      <p:pic>
        <p:nvPicPr>
          <p:cNvPr id="390" name="Google Shape;390;p5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59996" y="2701426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21489" y="6050870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22177" y="2735966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" descr="A picture containing indoor, snow, sitting, do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5916" t="2388" r="26584" b="3068"/>
          <a:stretch/>
        </p:blipFill>
        <p:spPr>
          <a:xfrm>
            <a:off x="661951" y="535367"/>
            <a:ext cx="1102268" cy="219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" descr="A insect on the 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7262" t="2604" r="7310" b="10041"/>
          <a:stretch/>
        </p:blipFill>
        <p:spPr>
          <a:xfrm>
            <a:off x="6599590" y="503576"/>
            <a:ext cx="1430094" cy="21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" descr="A insect on the 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4057" t="5513" r="14091" b="1322"/>
          <a:stretch/>
        </p:blipFill>
        <p:spPr>
          <a:xfrm>
            <a:off x="3483488" y="3782650"/>
            <a:ext cx="1563287" cy="223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" descr="Bookmar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7854" y="1164306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"/>
          <p:cNvSpPr txBox="1"/>
          <p:nvPr/>
        </p:nvSpPr>
        <p:spPr>
          <a:xfrm>
            <a:off x="2297854" y="1105990"/>
            <a:ext cx="33618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wings are present, they are narrow little/no veins, and have long fringe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Antennae are short and have only 4-9 segments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 with wings also have three ocelli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forelegs may be raptorial (adapted for grasping) and the hindlegs may be saltatorial (adapted for jumping)</a:t>
            </a:r>
            <a:endParaRPr/>
          </a:p>
        </p:txBody>
      </p:sp>
      <p:pic>
        <p:nvPicPr>
          <p:cNvPr id="398" name="Google Shape;398;p5" descr="Rul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3140" y="191279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" descr="Magnifying glas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01064" y="21112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"/>
          <p:cNvSpPr txBox="1"/>
          <p:nvPr/>
        </p:nvSpPr>
        <p:spPr>
          <a:xfrm>
            <a:off x="3809012" y="252630"/>
            <a:ext cx="86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0/4 pairs</a:t>
            </a:r>
            <a:endParaRPr/>
          </a:p>
        </p:txBody>
      </p:sp>
      <p:sp>
        <p:nvSpPr>
          <p:cNvPr id="401" name="Google Shape;401;p5"/>
          <p:cNvSpPr txBox="1"/>
          <p:nvPr/>
        </p:nvSpPr>
        <p:spPr>
          <a:xfrm>
            <a:off x="2402414" y="255574"/>
            <a:ext cx="99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0.5 - 14 mm</a:t>
            </a:r>
            <a:endParaRPr/>
          </a:p>
        </p:txBody>
      </p:sp>
      <p:sp>
        <p:nvSpPr>
          <p:cNvPr id="402" name="Google Shape;402;p5"/>
          <p:cNvSpPr txBox="1"/>
          <p:nvPr/>
        </p:nvSpPr>
        <p:spPr>
          <a:xfrm>
            <a:off x="4889761" y="181880"/>
            <a:ext cx="80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Piercing/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Sucking</a:t>
            </a:r>
            <a:endParaRPr/>
          </a:p>
        </p:txBody>
      </p:sp>
      <p:sp>
        <p:nvSpPr>
          <p:cNvPr id="403" name="Google Shape;403;p5"/>
          <p:cNvSpPr txBox="1"/>
          <p:nvPr/>
        </p:nvSpPr>
        <p:spPr>
          <a:xfrm>
            <a:off x="2402414" y="679406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plants, some living in leaf litter or on dead branches</a:t>
            </a:r>
            <a:endParaRPr sz="1200"/>
          </a:p>
        </p:txBody>
      </p:sp>
      <p:pic>
        <p:nvPicPr>
          <p:cNvPr id="404" name="Google Shape;404;p5" descr="Butterfl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25937" y="163997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" descr="Agricul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09567" y="67844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" descr="Bookmar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7539" y="1141332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"/>
          <p:cNvSpPr txBox="1"/>
          <p:nvPr/>
        </p:nvSpPr>
        <p:spPr>
          <a:xfrm>
            <a:off x="8346602" y="1088050"/>
            <a:ext cx="32619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Forewings are typically dark, sturdy and held tightly above the body while the hind wings are delicate and membranous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Prominent palpi (mouth appendages)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groups have ocelli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setaceous (thread-like with successively smaller segments), multisegmented antennae</a:t>
            </a:r>
            <a:endParaRPr/>
          </a:p>
        </p:txBody>
      </p:sp>
      <p:pic>
        <p:nvPicPr>
          <p:cNvPr id="408" name="Google Shape;408;p5" descr="Rul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7539" y="19097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" descr="Magnifying glas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6651" y="18028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"/>
          <p:cNvSpPr txBox="1"/>
          <p:nvPr/>
        </p:nvSpPr>
        <p:spPr>
          <a:xfrm>
            <a:off x="9852152" y="248407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411" name="Google Shape;411;p5"/>
          <p:cNvSpPr txBox="1"/>
          <p:nvPr/>
        </p:nvSpPr>
        <p:spPr>
          <a:xfrm>
            <a:off x="8443539" y="257075"/>
            <a:ext cx="103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1.5 - 40 mm</a:t>
            </a:r>
            <a:endParaRPr/>
          </a:p>
        </p:txBody>
      </p:sp>
      <p:sp>
        <p:nvSpPr>
          <p:cNvPr id="412" name="Google Shape;412;p5"/>
          <p:cNvSpPr txBox="1"/>
          <p:nvPr/>
        </p:nvSpPr>
        <p:spPr>
          <a:xfrm>
            <a:off x="10938247" y="248407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 </a:t>
            </a:r>
            <a:endParaRPr/>
          </a:p>
        </p:txBody>
      </p:sp>
      <p:pic>
        <p:nvPicPr>
          <p:cNvPr id="413" name="Google Shape;413;p5" descr="Butterfl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74892" y="12279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" descr="Agricul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38902" y="648359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" descr="Bookmar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5933" y="457574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"/>
          <p:cNvSpPr txBox="1"/>
          <p:nvPr/>
        </p:nvSpPr>
        <p:spPr>
          <a:xfrm>
            <a:off x="5341425" y="4512675"/>
            <a:ext cx="3261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long medial caudal filament (thread-like appendage sitting in the middle of the tail end) with two equal length 2 cerci on either side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Eyes are either absent or greatly reduced to ommatidium (single visual-sensory unit)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Thorax tapers from humps into 11 segmented abdomen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Multisegmented antennae</a:t>
            </a:r>
            <a:endParaRPr/>
          </a:p>
        </p:txBody>
      </p:sp>
      <p:pic>
        <p:nvPicPr>
          <p:cNvPr id="417" name="Google Shape;417;p5" descr="Rul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5933" y="350452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" descr="Magnifying glas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32677" y="3473494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"/>
          <p:cNvSpPr txBox="1"/>
          <p:nvPr/>
        </p:nvSpPr>
        <p:spPr>
          <a:xfrm>
            <a:off x="6779443" y="3546238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 pairs</a:t>
            </a:r>
            <a:endParaRPr/>
          </a:p>
        </p:txBody>
      </p:sp>
      <p:sp>
        <p:nvSpPr>
          <p:cNvPr id="420" name="Google Shape;420;p5"/>
          <p:cNvSpPr txBox="1"/>
          <p:nvPr/>
        </p:nvSpPr>
        <p:spPr>
          <a:xfrm>
            <a:off x="5429578" y="3540178"/>
            <a:ext cx="99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8 - 10 mm</a:t>
            </a:r>
            <a:endParaRPr/>
          </a:p>
        </p:txBody>
      </p:sp>
      <p:sp>
        <p:nvSpPr>
          <p:cNvPr id="421" name="Google Shape;421;p5"/>
          <p:cNvSpPr txBox="1"/>
          <p:nvPr/>
        </p:nvSpPr>
        <p:spPr>
          <a:xfrm>
            <a:off x="5452829" y="4019601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Damp/warm indoor environments, outdoors in leaf litter, ant nests, under bark, in caves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5" descr="Butterfl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17812" y="344664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" descr="Agricul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50243" y="405504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"/>
          <p:cNvSpPr txBox="1"/>
          <p:nvPr/>
        </p:nvSpPr>
        <p:spPr>
          <a:xfrm>
            <a:off x="3673738" y="5976663"/>
            <a:ext cx="129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Silverfish &amp; Firebrats</a:t>
            </a:r>
            <a:endParaRPr/>
          </a:p>
        </p:txBody>
      </p:sp>
      <p:sp>
        <p:nvSpPr>
          <p:cNvPr id="425" name="Google Shape;425;p5"/>
          <p:cNvSpPr txBox="1"/>
          <p:nvPr/>
        </p:nvSpPr>
        <p:spPr>
          <a:xfrm>
            <a:off x="682469" y="2755346"/>
            <a:ext cx="1299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Thrips</a:t>
            </a:r>
            <a:endParaRPr/>
          </a:p>
        </p:txBody>
      </p:sp>
      <p:sp>
        <p:nvSpPr>
          <p:cNvPr id="426" name="Google Shape;426;p5"/>
          <p:cNvSpPr txBox="1"/>
          <p:nvPr/>
        </p:nvSpPr>
        <p:spPr>
          <a:xfrm>
            <a:off x="6769524" y="2754121"/>
            <a:ext cx="1299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Caddisflies</a:t>
            </a:r>
            <a:endParaRPr/>
          </a:p>
        </p:txBody>
      </p:sp>
      <p:sp>
        <p:nvSpPr>
          <p:cNvPr id="427" name="Google Shape;427;p5"/>
          <p:cNvSpPr txBox="1"/>
          <p:nvPr/>
        </p:nvSpPr>
        <p:spPr>
          <a:xfrm>
            <a:off x="7853254" y="3538979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428" name="Google Shape;428;p5"/>
          <p:cNvSpPr txBox="1"/>
          <p:nvPr/>
        </p:nvSpPr>
        <p:spPr>
          <a:xfrm>
            <a:off x="8425628" y="593530"/>
            <a:ext cx="311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Well-aerated streams, marshes, ponds, lakes, and the surrounding vegetation </a:t>
            </a:r>
            <a:endParaRPr/>
          </a:p>
        </p:txBody>
      </p:sp>
      <p:sp>
        <p:nvSpPr>
          <p:cNvPr id="429" name="Google Shape;429;p5"/>
          <p:cNvSpPr txBox="1"/>
          <p:nvPr/>
        </p:nvSpPr>
        <p:spPr>
          <a:xfrm rot="-5400000">
            <a:off x="-694999" y="1421030"/>
            <a:ext cx="24498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86021705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Mardon Erbland is licensed under CC BY-NC</a:t>
            </a:r>
            <a:endParaRPr/>
          </a:p>
        </p:txBody>
      </p:sp>
      <p:sp>
        <p:nvSpPr>
          <p:cNvPr id="430" name="Google Shape;430;p5"/>
          <p:cNvSpPr txBox="1"/>
          <p:nvPr/>
        </p:nvSpPr>
        <p:spPr>
          <a:xfrm rot="-5400000">
            <a:off x="2179817" y="4670523"/>
            <a:ext cx="24498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60665102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chantalsavard is licensed under CC BY-NC</a:t>
            </a:r>
            <a:endParaRPr/>
          </a:p>
        </p:txBody>
      </p:sp>
      <p:sp>
        <p:nvSpPr>
          <p:cNvPr id="431" name="Google Shape;431;p5"/>
          <p:cNvSpPr txBox="1"/>
          <p:nvPr/>
        </p:nvSpPr>
        <p:spPr>
          <a:xfrm rot="-5400000">
            <a:off x="5393330" y="1522820"/>
            <a:ext cx="2235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93977925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Brian Starzomski is licensed under CC BY-NC</a:t>
            </a:r>
            <a:endParaRPr/>
          </a:p>
        </p:txBody>
      </p:sp>
      <p:sp>
        <p:nvSpPr>
          <p:cNvPr id="432" name="Google Shape;432;p5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"/>
          <p:cNvSpPr txBox="1"/>
          <p:nvPr/>
        </p:nvSpPr>
        <p:spPr>
          <a:xfrm>
            <a:off x="6418375" y="3399500"/>
            <a:ext cx="5316900" cy="3045900"/>
          </a:xfrm>
          <a:prstGeom prst="rect">
            <a:avLst/>
          </a:prstGeom>
          <a:solidFill>
            <a:srgbClr val="EC9C3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"/>
          <p:cNvSpPr txBox="1"/>
          <p:nvPr/>
        </p:nvSpPr>
        <p:spPr>
          <a:xfrm>
            <a:off x="370225" y="3415775"/>
            <a:ext cx="5316900" cy="2994000"/>
          </a:xfrm>
          <a:prstGeom prst="rect">
            <a:avLst/>
          </a:prstGeom>
          <a:solidFill>
            <a:srgbClr val="EC9C3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"/>
          <p:cNvSpPr txBox="1"/>
          <p:nvPr/>
        </p:nvSpPr>
        <p:spPr>
          <a:xfrm>
            <a:off x="6411973" y="119748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EC9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"/>
          <p:cNvSpPr txBox="1"/>
          <p:nvPr/>
        </p:nvSpPr>
        <p:spPr>
          <a:xfrm>
            <a:off x="360008" y="3423443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EC9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"/>
          <p:cNvSpPr txBox="1"/>
          <p:nvPr/>
        </p:nvSpPr>
        <p:spPr>
          <a:xfrm>
            <a:off x="6386413" y="107575"/>
            <a:ext cx="5380800" cy="3045900"/>
          </a:xfrm>
          <a:prstGeom prst="rect">
            <a:avLst/>
          </a:prstGeom>
          <a:solidFill>
            <a:srgbClr val="EC9C3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"/>
          <p:cNvSpPr txBox="1"/>
          <p:nvPr/>
        </p:nvSpPr>
        <p:spPr>
          <a:xfrm>
            <a:off x="6408164" y="3399505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EC9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"/>
          <p:cNvSpPr txBox="1"/>
          <p:nvPr/>
        </p:nvSpPr>
        <p:spPr>
          <a:xfrm>
            <a:off x="6724913" y="251322"/>
            <a:ext cx="147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Megaloptera</a:t>
            </a:r>
            <a:endParaRPr/>
          </a:p>
        </p:txBody>
      </p:sp>
      <p:sp>
        <p:nvSpPr>
          <p:cNvPr id="444" name="Google Shape;444;p6"/>
          <p:cNvSpPr txBox="1"/>
          <p:nvPr/>
        </p:nvSpPr>
        <p:spPr>
          <a:xfrm>
            <a:off x="6970607" y="3495597"/>
            <a:ext cx="132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Blattodea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"/>
          <p:cNvSpPr txBox="1"/>
          <p:nvPr/>
        </p:nvSpPr>
        <p:spPr>
          <a:xfrm>
            <a:off x="560143" y="3415774"/>
            <a:ext cx="162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Raphidioptera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6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2143" y="6032765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08164" y="5891165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11973" y="2534513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"/>
          <p:cNvSpPr txBox="1"/>
          <p:nvPr/>
        </p:nvSpPr>
        <p:spPr>
          <a:xfrm>
            <a:off x="360000" y="109675"/>
            <a:ext cx="5380800" cy="1169700"/>
          </a:xfrm>
          <a:prstGeom prst="rect">
            <a:avLst/>
          </a:prstGeom>
          <a:noFill/>
          <a:ln w="63500" cap="flat" cmpd="sng">
            <a:solidFill>
              <a:srgbClr val="EC9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Uncommon Orders</a:t>
            </a:r>
            <a:endParaRPr/>
          </a:p>
        </p:txBody>
      </p:sp>
      <p:sp>
        <p:nvSpPr>
          <p:cNvPr id="450" name="Google Shape;450;p6"/>
          <p:cNvSpPr txBox="1"/>
          <p:nvPr/>
        </p:nvSpPr>
        <p:spPr>
          <a:xfrm>
            <a:off x="360000" y="1501563"/>
            <a:ext cx="5380800" cy="1692000"/>
          </a:xfrm>
          <a:prstGeom prst="rect">
            <a:avLst/>
          </a:prstGeom>
          <a:noFill/>
          <a:ln w="63500" cap="flat" cmpd="sng">
            <a:solidFill>
              <a:srgbClr val="EC9C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6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745123" y="160814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2750" y="268955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3123" y="262335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2750" y="212487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3123" y="2122874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"/>
          <p:cNvSpPr txBox="1"/>
          <p:nvPr/>
        </p:nvSpPr>
        <p:spPr>
          <a:xfrm>
            <a:off x="2095189" y="1659968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Names</a:t>
            </a:r>
            <a:endParaRPr/>
          </a:p>
        </p:txBody>
      </p:sp>
      <p:sp>
        <p:nvSpPr>
          <p:cNvPr id="457" name="Google Shape;457;p6"/>
          <p:cNvSpPr txBox="1"/>
          <p:nvPr/>
        </p:nvSpPr>
        <p:spPr>
          <a:xfrm>
            <a:off x="443367" y="2159687"/>
            <a:ext cx="15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/>
          </a:p>
        </p:txBody>
      </p:sp>
      <p:sp>
        <p:nvSpPr>
          <p:cNvPr id="458" name="Google Shape;458;p6"/>
          <p:cNvSpPr txBox="1"/>
          <p:nvPr/>
        </p:nvSpPr>
        <p:spPr>
          <a:xfrm>
            <a:off x="2117522" y="2216487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Size</a:t>
            </a:r>
            <a:endParaRPr/>
          </a:p>
        </p:txBody>
      </p:sp>
      <p:sp>
        <p:nvSpPr>
          <p:cNvPr id="459" name="Google Shape;459;p6"/>
          <p:cNvSpPr txBox="1"/>
          <p:nvPr/>
        </p:nvSpPr>
        <p:spPr>
          <a:xfrm>
            <a:off x="2095189" y="2751024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 Number</a:t>
            </a:r>
            <a:endParaRPr/>
          </a:p>
        </p:txBody>
      </p:sp>
      <p:sp>
        <p:nvSpPr>
          <p:cNvPr id="460" name="Google Shape;460;p6"/>
          <p:cNvSpPr txBox="1"/>
          <p:nvPr/>
        </p:nvSpPr>
        <p:spPr>
          <a:xfrm>
            <a:off x="4148649" y="2202632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Mouthpart Type</a:t>
            </a:r>
            <a:endParaRPr/>
          </a:p>
        </p:txBody>
      </p:sp>
      <p:sp>
        <p:nvSpPr>
          <p:cNvPr id="461" name="Google Shape;461;p6"/>
          <p:cNvSpPr txBox="1"/>
          <p:nvPr/>
        </p:nvSpPr>
        <p:spPr>
          <a:xfrm>
            <a:off x="4101482" y="2722501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Notable Features</a:t>
            </a:r>
            <a:endParaRPr/>
          </a:p>
        </p:txBody>
      </p:sp>
      <p:pic>
        <p:nvPicPr>
          <p:cNvPr id="462" name="Google Shape;462;p6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12750" y="1577488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"/>
          <p:cNvSpPr txBox="1"/>
          <p:nvPr/>
        </p:nvSpPr>
        <p:spPr>
          <a:xfrm>
            <a:off x="4180750" y="1659968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pic>
        <p:nvPicPr>
          <p:cNvPr id="464" name="Google Shape;464;p6" descr="A insect on the groun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12215" t="3921" r="13662" b="6615"/>
          <a:stretch/>
        </p:blipFill>
        <p:spPr>
          <a:xfrm>
            <a:off x="6543744" y="4056701"/>
            <a:ext cx="1981995" cy="159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" descr="A insect on the san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4951" t="2736" r="16903" b="21763"/>
          <a:stretch/>
        </p:blipFill>
        <p:spPr>
          <a:xfrm>
            <a:off x="6550152" y="807410"/>
            <a:ext cx="1949429" cy="145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" descr="A insect on the tabl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b="2360"/>
          <a:stretch/>
        </p:blipFill>
        <p:spPr>
          <a:xfrm>
            <a:off x="648542" y="3808043"/>
            <a:ext cx="1245792" cy="222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5342" y="4533068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"/>
          <p:cNvSpPr txBox="1"/>
          <p:nvPr/>
        </p:nvSpPr>
        <p:spPr>
          <a:xfrm>
            <a:off x="8728425" y="4468650"/>
            <a:ext cx="2845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Moderately large to small eyes with two ocelli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Dorsoventrally flattened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multisegmented antennae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Tegmina (hardened forewings) may be present, both pairs may be membranous, or apterous (wingless)</a:t>
            </a:r>
            <a:endParaRPr/>
          </a:p>
        </p:txBody>
      </p:sp>
      <p:pic>
        <p:nvPicPr>
          <p:cNvPr id="469" name="Google Shape;469;p6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48426" y="346953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1735" y="3454457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"/>
          <p:cNvSpPr txBox="1"/>
          <p:nvPr/>
        </p:nvSpPr>
        <p:spPr>
          <a:xfrm>
            <a:off x="10004639" y="3508545"/>
            <a:ext cx="91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0/4 pairs</a:t>
            </a:r>
            <a:endParaRPr/>
          </a:p>
        </p:txBody>
      </p:sp>
      <p:sp>
        <p:nvSpPr>
          <p:cNvPr id="472" name="Google Shape;472;p6"/>
          <p:cNvSpPr txBox="1"/>
          <p:nvPr/>
        </p:nvSpPr>
        <p:spPr>
          <a:xfrm>
            <a:off x="8788536" y="3527942"/>
            <a:ext cx="9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– 60+ mm</a:t>
            </a:r>
            <a:endParaRPr/>
          </a:p>
        </p:txBody>
      </p:sp>
      <p:sp>
        <p:nvSpPr>
          <p:cNvPr id="473" name="Google Shape;473;p6"/>
          <p:cNvSpPr txBox="1"/>
          <p:nvPr/>
        </p:nvSpPr>
        <p:spPr>
          <a:xfrm>
            <a:off x="10992813" y="3495858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474" name="Google Shape;474;p6"/>
          <p:cNvSpPr txBox="1"/>
          <p:nvPr/>
        </p:nvSpPr>
        <p:spPr>
          <a:xfrm>
            <a:off x="8835629" y="4035961"/>
            <a:ext cx="2934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Woodlands or human dwellings</a:t>
            </a:r>
            <a:endParaRPr sz="1200"/>
          </a:p>
        </p:txBody>
      </p:sp>
      <p:pic>
        <p:nvPicPr>
          <p:cNvPr id="475" name="Google Shape;475;p6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06815" y="3399189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35342" y="3993129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3491" y="116676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"/>
          <p:cNvSpPr txBox="1"/>
          <p:nvPr/>
        </p:nvSpPr>
        <p:spPr>
          <a:xfrm>
            <a:off x="8697230" y="1106353"/>
            <a:ext cx="264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have large mandibles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multisegmented antennae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pleated anal field on wings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Intricate wing venation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6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13491" y="18048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15601" y="18048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"/>
          <p:cNvSpPr txBox="1"/>
          <p:nvPr/>
        </p:nvSpPr>
        <p:spPr>
          <a:xfrm>
            <a:off x="10017260" y="245146"/>
            <a:ext cx="658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482" name="Google Shape;482;p6"/>
          <p:cNvSpPr txBox="1"/>
          <p:nvPr/>
        </p:nvSpPr>
        <p:spPr>
          <a:xfrm>
            <a:off x="8760790" y="242251"/>
            <a:ext cx="9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10 - 75 mm</a:t>
            </a:r>
            <a:endParaRPr/>
          </a:p>
        </p:txBody>
      </p:sp>
      <p:sp>
        <p:nvSpPr>
          <p:cNvPr id="483" name="Google Shape;483;p6"/>
          <p:cNvSpPr txBox="1"/>
          <p:nvPr/>
        </p:nvSpPr>
        <p:spPr>
          <a:xfrm>
            <a:off x="10981212" y="238191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484" name="Google Shape;484;p6"/>
          <p:cNvSpPr txBox="1"/>
          <p:nvPr/>
        </p:nvSpPr>
        <p:spPr>
          <a:xfrm>
            <a:off x="8796990" y="717352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and around freshwater environments</a:t>
            </a:r>
            <a:endParaRPr sz="1200"/>
          </a:p>
        </p:txBody>
      </p:sp>
      <p:pic>
        <p:nvPicPr>
          <p:cNvPr id="485" name="Google Shape;485;p6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030" y="1264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1723" y="66422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208" y="456448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"/>
          <p:cNvSpPr txBox="1"/>
          <p:nvPr/>
        </p:nvSpPr>
        <p:spPr>
          <a:xfrm>
            <a:off x="2416771" y="4509812"/>
            <a:ext cx="3175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 and hindwings are similarly shaped with intricate venation and eye spot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Females have a long, flexible ovipositor which resembles a snake’s tail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Elongated prothorax (first thoracic segment)</a:t>
            </a:r>
            <a:endParaRPr/>
          </a:p>
        </p:txBody>
      </p:sp>
      <p:pic>
        <p:nvPicPr>
          <p:cNvPr id="489" name="Google Shape;489;p6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3208" y="349127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58703" y="349127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"/>
          <p:cNvSpPr txBox="1"/>
          <p:nvPr/>
        </p:nvSpPr>
        <p:spPr>
          <a:xfrm>
            <a:off x="3735820" y="3554792"/>
            <a:ext cx="91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492" name="Google Shape;492;p6"/>
          <p:cNvSpPr txBox="1"/>
          <p:nvPr/>
        </p:nvSpPr>
        <p:spPr>
          <a:xfrm>
            <a:off x="2548633" y="3535395"/>
            <a:ext cx="9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mm</a:t>
            </a:r>
            <a:endParaRPr/>
          </a:p>
        </p:txBody>
      </p:sp>
      <p:sp>
        <p:nvSpPr>
          <p:cNvPr id="493" name="Google Shape;493;p6"/>
          <p:cNvSpPr txBox="1"/>
          <p:nvPr/>
        </p:nvSpPr>
        <p:spPr>
          <a:xfrm>
            <a:off x="4823508" y="3535395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494" name="Google Shape;494;p6"/>
          <p:cNvSpPr txBox="1"/>
          <p:nvPr/>
        </p:nvSpPr>
        <p:spPr>
          <a:xfrm>
            <a:off x="2484295" y="3996263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Coniferous temperate forests, west of Rocky Mountains only</a:t>
            </a:r>
            <a:endParaRPr sz="1200"/>
          </a:p>
        </p:txBody>
      </p:sp>
      <p:pic>
        <p:nvPicPr>
          <p:cNvPr id="495" name="Google Shape;495;p6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9728" y="344260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88633" y="4022647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"/>
          <p:cNvSpPr txBox="1"/>
          <p:nvPr/>
        </p:nvSpPr>
        <p:spPr>
          <a:xfrm>
            <a:off x="706866" y="6066710"/>
            <a:ext cx="151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Snakeflies</a:t>
            </a:r>
            <a:endParaRPr/>
          </a:p>
        </p:txBody>
      </p:sp>
      <p:sp>
        <p:nvSpPr>
          <p:cNvPr id="498" name="Google Shape;498;p6"/>
          <p:cNvSpPr txBox="1"/>
          <p:nvPr/>
        </p:nvSpPr>
        <p:spPr>
          <a:xfrm>
            <a:off x="6837464" y="5825500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Cockroaches &amp; Termites</a:t>
            </a:r>
            <a:endParaRPr/>
          </a:p>
        </p:txBody>
      </p:sp>
      <p:sp>
        <p:nvSpPr>
          <p:cNvPr id="499" name="Google Shape;499;p6"/>
          <p:cNvSpPr txBox="1"/>
          <p:nvPr/>
        </p:nvSpPr>
        <p:spPr>
          <a:xfrm>
            <a:off x="6836637" y="2460625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Alderflies, Dobsonflies </a:t>
            </a:r>
            <a:endParaRPr/>
          </a:p>
        </p:txBody>
      </p:sp>
      <p:sp>
        <p:nvSpPr>
          <p:cNvPr id="500" name="Google Shape;500;p6"/>
          <p:cNvSpPr txBox="1"/>
          <p:nvPr/>
        </p:nvSpPr>
        <p:spPr>
          <a:xfrm rot="-5400000">
            <a:off x="5381402" y="1269603"/>
            <a:ext cx="2235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85547526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Peter is licensed under CC BY-NC</a:t>
            </a:r>
            <a:endParaRPr/>
          </a:p>
        </p:txBody>
      </p:sp>
      <p:sp>
        <p:nvSpPr>
          <p:cNvPr id="501" name="Google Shape;501;p6"/>
          <p:cNvSpPr txBox="1"/>
          <p:nvPr/>
        </p:nvSpPr>
        <p:spPr>
          <a:xfrm rot="-5400000">
            <a:off x="5361913" y="4766816"/>
            <a:ext cx="2235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84652205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Quinten Wiegersma is licensed under CC BY</a:t>
            </a:r>
            <a:endParaRPr/>
          </a:p>
        </p:txBody>
      </p:sp>
      <p:sp>
        <p:nvSpPr>
          <p:cNvPr id="502" name="Google Shape;502;p6"/>
          <p:cNvSpPr txBox="1"/>
          <p:nvPr/>
        </p:nvSpPr>
        <p:spPr>
          <a:xfrm rot="-5400000">
            <a:off x="-598925" y="4684496"/>
            <a:ext cx="2235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73032442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megloops is licensed under CC BY-NC</a:t>
            </a:r>
            <a:endParaRPr/>
          </a:p>
        </p:txBody>
      </p:sp>
      <p:sp>
        <p:nvSpPr>
          <p:cNvPr id="503" name="Google Shape;503;p6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"/>
          <p:cNvSpPr txBox="1"/>
          <p:nvPr/>
        </p:nvSpPr>
        <p:spPr>
          <a:xfrm>
            <a:off x="360000" y="3392200"/>
            <a:ext cx="5316900" cy="2994000"/>
          </a:xfrm>
          <a:prstGeom prst="rect">
            <a:avLst/>
          </a:prstGeom>
          <a:solidFill>
            <a:srgbClr val="C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7"/>
          <p:cNvSpPr txBox="1"/>
          <p:nvPr/>
        </p:nvSpPr>
        <p:spPr>
          <a:xfrm>
            <a:off x="6400800" y="126275"/>
            <a:ext cx="5316900" cy="2994000"/>
          </a:xfrm>
          <a:prstGeom prst="rect">
            <a:avLst/>
          </a:prstGeom>
          <a:solidFill>
            <a:srgbClr val="C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7"/>
          <p:cNvSpPr txBox="1"/>
          <p:nvPr/>
        </p:nvSpPr>
        <p:spPr>
          <a:xfrm>
            <a:off x="6408164" y="3404230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7"/>
          <p:cNvSpPr txBox="1"/>
          <p:nvPr/>
        </p:nvSpPr>
        <p:spPr>
          <a:xfrm>
            <a:off x="361033" y="3393742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7"/>
          <p:cNvSpPr txBox="1"/>
          <p:nvPr/>
        </p:nvSpPr>
        <p:spPr>
          <a:xfrm>
            <a:off x="6390000" y="3403975"/>
            <a:ext cx="5316900" cy="2994000"/>
          </a:xfrm>
          <a:prstGeom prst="rect">
            <a:avLst/>
          </a:prstGeom>
          <a:solidFill>
            <a:srgbClr val="C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7"/>
          <p:cNvSpPr txBox="1"/>
          <p:nvPr/>
        </p:nvSpPr>
        <p:spPr>
          <a:xfrm>
            <a:off x="6408164" y="126278"/>
            <a:ext cx="5316900" cy="2994000"/>
          </a:xfrm>
          <a:prstGeom prst="rect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7"/>
          <p:cNvSpPr txBox="1"/>
          <p:nvPr/>
        </p:nvSpPr>
        <p:spPr>
          <a:xfrm>
            <a:off x="6829876" y="220839"/>
            <a:ext cx="137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Strepsiptera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"/>
          <p:cNvSpPr txBox="1"/>
          <p:nvPr/>
        </p:nvSpPr>
        <p:spPr>
          <a:xfrm>
            <a:off x="6491510" y="3453489"/>
            <a:ext cx="167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Grylloblattodea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7"/>
          <p:cNvSpPr txBox="1"/>
          <p:nvPr/>
        </p:nvSpPr>
        <p:spPr>
          <a:xfrm>
            <a:off x="629799" y="3392197"/>
            <a:ext cx="122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Mecoptera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7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0008" y="5979510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08164" y="5971115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08164" y="2650836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"/>
          <p:cNvSpPr txBox="1"/>
          <p:nvPr/>
        </p:nvSpPr>
        <p:spPr>
          <a:xfrm>
            <a:off x="356322" y="120023"/>
            <a:ext cx="5316900" cy="1169700"/>
          </a:xfrm>
          <a:prstGeom prst="rect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 Orders</a:t>
            </a:r>
            <a:endParaRPr/>
          </a:p>
        </p:txBody>
      </p:sp>
      <p:sp>
        <p:nvSpPr>
          <p:cNvPr id="521" name="Google Shape;521;p7"/>
          <p:cNvSpPr txBox="1"/>
          <p:nvPr/>
        </p:nvSpPr>
        <p:spPr>
          <a:xfrm>
            <a:off x="350997" y="1471303"/>
            <a:ext cx="5316900" cy="1692000"/>
          </a:xfrm>
          <a:prstGeom prst="rect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p7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736123" y="157789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7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3750" y="2659303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7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4123" y="259310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7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03750" y="209462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4123" y="2092624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"/>
          <p:cNvSpPr txBox="1"/>
          <p:nvPr/>
        </p:nvSpPr>
        <p:spPr>
          <a:xfrm>
            <a:off x="2086189" y="1629718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Names</a:t>
            </a:r>
            <a:endParaRPr/>
          </a:p>
        </p:txBody>
      </p:sp>
      <p:sp>
        <p:nvSpPr>
          <p:cNvPr id="528" name="Google Shape;528;p7"/>
          <p:cNvSpPr txBox="1"/>
          <p:nvPr/>
        </p:nvSpPr>
        <p:spPr>
          <a:xfrm>
            <a:off x="434367" y="2129437"/>
            <a:ext cx="151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/>
          </a:p>
        </p:txBody>
      </p:sp>
      <p:sp>
        <p:nvSpPr>
          <p:cNvPr id="529" name="Google Shape;529;p7"/>
          <p:cNvSpPr txBox="1"/>
          <p:nvPr/>
        </p:nvSpPr>
        <p:spPr>
          <a:xfrm>
            <a:off x="2108522" y="2186237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Size</a:t>
            </a:r>
            <a:endParaRPr/>
          </a:p>
        </p:txBody>
      </p:sp>
      <p:sp>
        <p:nvSpPr>
          <p:cNvPr id="530" name="Google Shape;530;p7"/>
          <p:cNvSpPr txBox="1"/>
          <p:nvPr/>
        </p:nvSpPr>
        <p:spPr>
          <a:xfrm>
            <a:off x="2086189" y="2720774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 Number</a:t>
            </a:r>
            <a:endParaRPr/>
          </a:p>
        </p:txBody>
      </p:sp>
      <p:sp>
        <p:nvSpPr>
          <p:cNvPr id="531" name="Google Shape;531;p7"/>
          <p:cNvSpPr txBox="1"/>
          <p:nvPr/>
        </p:nvSpPr>
        <p:spPr>
          <a:xfrm>
            <a:off x="4139649" y="2172382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Mouthpart Type</a:t>
            </a:r>
            <a:endParaRPr/>
          </a:p>
        </p:txBody>
      </p:sp>
      <p:sp>
        <p:nvSpPr>
          <p:cNvPr id="532" name="Google Shape;532;p7"/>
          <p:cNvSpPr txBox="1"/>
          <p:nvPr/>
        </p:nvSpPr>
        <p:spPr>
          <a:xfrm>
            <a:off x="4092482" y="2692251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Notable Features</a:t>
            </a:r>
            <a:endParaRPr/>
          </a:p>
        </p:txBody>
      </p:sp>
      <p:pic>
        <p:nvPicPr>
          <p:cNvPr id="533" name="Google Shape;533;p7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03750" y="1547238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7"/>
          <p:cNvSpPr txBox="1"/>
          <p:nvPr/>
        </p:nvSpPr>
        <p:spPr>
          <a:xfrm>
            <a:off x="4171750" y="1629718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pic>
        <p:nvPicPr>
          <p:cNvPr id="535" name="Google Shape;535;p7" descr="A picture containing indoor, cake, piece, chocolat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30829" t="17878" r="28720"/>
          <a:stretch/>
        </p:blipFill>
        <p:spPr>
          <a:xfrm>
            <a:off x="6559518" y="3851350"/>
            <a:ext cx="1516343" cy="205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7" descr="A green insect on a branch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3146" r="7946" b="12497"/>
          <a:stretch/>
        </p:blipFill>
        <p:spPr>
          <a:xfrm>
            <a:off x="540875" y="3768984"/>
            <a:ext cx="1407138" cy="220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" descr="A insect on the groun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15558" t="5681" r="16139" b="7253"/>
          <a:stretch/>
        </p:blipFill>
        <p:spPr>
          <a:xfrm>
            <a:off x="6606164" y="659067"/>
            <a:ext cx="1844306" cy="176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2512" y="441868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"/>
          <p:cNvSpPr txBox="1"/>
          <p:nvPr/>
        </p:nvSpPr>
        <p:spPr>
          <a:xfrm>
            <a:off x="8335816" y="4356772"/>
            <a:ext cx="3459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Antennae are long and filiform (thread-like) with 28-50 segments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Cerci with 8 segments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Females have a long sword-shaped ovipositor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both cricket and cockroach-like characteristics</a:t>
            </a:r>
            <a:endParaRPr/>
          </a:p>
        </p:txBody>
      </p:sp>
      <p:pic>
        <p:nvPicPr>
          <p:cNvPr id="540" name="Google Shape;540;p7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3020" y="346393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35092" y="345744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7"/>
          <p:cNvSpPr txBox="1"/>
          <p:nvPr/>
        </p:nvSpPr>
        <p:spPr>
          <a:xfrm>
            <a:off x="9803082" y="3517432"/>
            <a:ext cx="67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 pairs</a:t>
            </a:r>
            <a:endParaRPr/>
          </a:p>
        </p:txBody>
      </p:sp>
      <p:sp>
        <p:nvSpPr>
          <p:cNvPr id="543" name="Google Shape;543;p7"/>
          <p:cNvSpPr txBox="1"/>
          <p:nvPr/>
        </p:nvSpPr>
        <p:spPr>
          <a:xfrm>
            <a:off x="8466879" y="3517432"/>
            <a:ext cx="920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15 - 30 mm</a:t>
            </a:r>
            <a:endParaRPr/>
          </a:p>
        </p:txBody>
      </p:sp>
      <p:sp>
        <p:nvSpPr>
          <p:cNvPr id="544" name="Google Shape;544;p7"/>
          <p:cNvSpPr txBox="1"/>
          <p:nvPr/>
        </p:nvSpPr>
        <p:spPr>
          <a:xfrm>
            <a:off x="10838530" y="3513925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545" name="Google Shape;545;p7"/>
          <p:cNvSpPr txBox="1"/>
          <p:nvPr/>
        </p:nvSpPr>
        <p:spPr>
          <a:xfrm>
            <a:off x="8449555" y="3883928"/>
            <a:ext cx="293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elevations, under rocks, at the edge of snow fields, in ice caves or on moss</a:t>
            </a:r>
            <a:endParaRPr sz="1200"/>
          </a:p>
        </p:txBody>
      </p:sp>
      <p:pic>
        <p:nvPicPr>
          <p:cNvPr id="546" name="Google Shape;546;p7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106" y="3421931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62512" y="3918028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"/>
          <p:cNvSpPr txBox="1"/>
          <p:nvPr/>
        </p:nvSpPr>
        <p:spPr>
          <a:xfrm>
            <a:off x="6715357" y="5938282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Crawlers/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Crawlers</a:t>
            </a:r>
            <a:endParaRPr/>
          </a:p>
        </p:txBody>
      </p:sp>
      <p:pic>
        <p:nvPicPr>
          <p:cNvPr id="549" name="Google Shape;549;p7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1409" y="107270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7"/>
          <p:cNvSpPr txBox="1"/>
          <p:nvPr/>
        </p:nvSpPr>
        <p:spPr>
          <a:xfrm>
            <a:off x="8789083" y="1021922"/>
            <a:ext cx="264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forewings and fan shaped hindwings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Branched antennae with 4-7 segments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Raspberry-like eyes and no ocelli</a:t>
            </a:r>
            <a:endParaRPr/>
          </a:p>
        </p:txBody>
      </p:sp>
      <p:pic>
        <p:nvPicPr>
          <p:cNvPr id="551" name="Google Shape;551;p7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1409" y="17656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8491" y="192836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7"/>
          <p:cNvSpPr txBox="1"/>
          <p:nvPr/>
        </p:nvSpPr>
        <p:spPr>
          <a:xfrm>
            <a:off x="10078992" y="233934"/>
            <a:ext cx="91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pairs</a:t>
            </a:r>
            <a:endParaRPr/>
          </a:p>
        </p:txBody>
      </p:sp>
      <p:sp>
        <p:nvSpPr>
          <p:cNvPr id="554" name="Google Shape;554;p7"/>
          <p:cNvSpPr txBox="1"/>
          <p:nvPr/>
        </p:nvSpPr>
        <p:spPr>
          <a:xfrm>
            <a:off x="8853738" y="241402"/>
            <a:ext cx="9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0.5 - 4 mm</a:t>
            </a:r>
            <a:endParaRPr/>
          </a:p>
        </p:txBody>
      </p:sp>
      <p:sp>
        <p:nvSpPr>
          <p:cNvPr id="555" name="Google Shape;555;p7"/>
          <p:cNvSpPr txBox="1"/>
          <p:nvPr/>
        </p:nvSpPr>
        <p:spPr>
          <a:xfrm>
            <a:off x="11041536" y="155468"/>
            <a:ext cx="80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Chewing</a:t>
            </a:r>
            <a:endParaRPr/>
          </a:p>
        </p:txBody>
      </p:sp>
      <p:sp>
        <p:nvSpPr>
          <p:cNvPr id="556" name="Google Shape;556;p7"/>
          <p:cNvSpPr txBox="1"/>
          <p:nvPr/>
        </p:nvSpPr>
        <p:spPr>
          <a:xfrm>
            <a:off x="8957342" y="685615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Females spend entire life in host</a:t>
            </a:r>
            <a:endParaRPr sz="1200"/>
          </a:p>
        </p:txBody>
      </p:sp>
      <p:pic>
        <p:nvPicPr>
          <p:cNvPr id="557" name="Google Shape;557;p7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2224" y="139931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91409" y="61713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2109" y="4391666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"/>
          <p:cNvSpPr txBox="1"/>
          <p:nvPr/>
        </p:nvSpPr>
        <p:spPr>
          <a:xfrm>
            <a:off x="2354926" y="4337375"/>
            <a:ext cx="32001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Extended anteater-like snout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groups have males with large reproductive organs that fold over the top of the abdomen and look like a scorpion’s stinger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wing pairs are similar in size and patterning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Filiform (thread-like) antennae with 14+ segments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7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62109" y="342662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7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5439" y="3426624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7"/>
          <p:cNvSpPr txBox="1"/>
          <p:nvPr/>
        </p:nvSpPr>
        <p:spPr>
          <a:xfrm>
            <a:off x="3921710" y="3477051"/>
            <a:ext cx="91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pairs</a:t>
            </a:r>
            <a:endParaRPr/>
          </a:p>
        </p:txBody>
      </p:sp>
      <p:sp>
        <p:nvSpPr>
          <p:cNvPr id="564" name="Google Shape;564;p7"/>
          <p:cNvSpPr txBox="1"/>
          <p:nvPr/>
        </p:nvSpPr>
        <p:spPr>
          <a:xfrm>
            <a:off x="2491867" y="3479289"/>
            <a:ext cx="9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3 - 30 mm</a:t>
            </a:r>
            <a:endParaRPr/>
          </a:p>
        </p:txBody>
      </p:sp>
      <p:sp>
        <p:nvSpPr>
          <p:cNvPr id="565" name="Google Shape;565;p7"/>
          <p:cNvSpPr txBox="1"/>
          <p:nvPr/>
        </p:nvSpPr>
        <p:spPr>
          <a:xfrm>
            <a:off x="4936907" y="3462268"/>
            <a:ext cx="80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566" name="Google Shape;566;p7"/>
          <p:cNvSpPr txBox="1"/>
          <p:nvPr/>
        </p:nvSpPr>
        <p:spPr>
          <a:xfrm>
            <a:off x="2537883" y="3975672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Moist forest environments</a:t>
            </a:r>
            <a:endParaRPr sz="1200"/>
          </a:p>
        </p:txBody>
      </p:sp>
      <p:pic>
        <p:nvPicPr>
          <p:cNvPr id="567" name="Google Shape;567;p7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051" y="336752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62109" y="390509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"/>
          <p:cNvSpPr txBox="1"/>
          <p:nvPr/>
        </p:nvSpPr>
        <p:spPr>
          <a:xfrm>
            <a:off x="676793" y="5923056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Scorpionflies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Hangingflies</a:t>
            </a:r>
            <a:endParaRPr/>
          </a:p>
        </p:txBody>
      </p:sp>
      <p:sp>
        <p:nvSpPr>
          <p:cNvPr id="570" name="Google Shape;570;p7"/>
          <p:cNvSpPr txBox="1"/>
          <p:nvPr/>
        </p:nvSpPr>
        <p:spPr>
          <a:xfrm>
            <a:off x="6757248" y="2460978"/>
            <a:ext cx="1746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Twisted-wing Parasites/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Stylopids/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Strepsipterans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"/>
          <p:cNvSpPr txBox="1"/>
          <p:nvPr/>
        </p:nvSpPr>
        <p:spPr>
          <a:xfrm rot="-5400000">
            <a:off x="-652969" y="4675011"/>
            <a:ext cx="2235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73032442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megloops is licensed under CC BY-NC</a:t>
            </a:r>
            <a:endParaRPr/>
          </a:p>
        </p:txBody>
      </p:sp>
      <p:sp>
        <p:nvSpPr>
          <p:cNvPr id="572" name="Google Shape;572;p7"/>
          <p:cNvSpPr txBox="1"/>
          <p:nvPr/>
        </p:nvSpPr>
        <p:spPr>
          <a:xfrm rot="-5400000">
            <a:off x="5376305" y="4726880"/>
            <a:ext cx="2235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29619438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Tom Rickman is licensed under CC BY-NC</a:t>
            </a:r>
            <a:endParaRPr/>
          </a:p>
        </p:txBody>
      </p:sp>
      <p:sp>
        <p:nvSpPr>
          <p:cNvPr id="573" name="Google Shape;573;p7"/>
          <p:cNvSpPr txBox="1"/>
          <p:nvPr/>
        </p:nvSpPr>
        <p:spPr>
          <a:xfrm rot="-5400000">
            <a:off x="5254903" y="1386316"/>
            <a:ext cx="25080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45105641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Graeme Cocks is licensed under CC BY-NC-SA 4.0</a:t>
            </a:r>
            <a:endParaRPr/>
          </a:p>
        </p:txBody>
      </p:sp>
      <p:sp>
        <p:nvSpPr>
          <p:cNvPr id="574" name="Google Shape;574;p7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"/>
          <p:cNvSpPr txBox="1"/>
          <p:nvPr/>
        </p:nvSpPr>
        <p:spPr>
          <a:xfrm>
            <a:off x="7366825" y="918325"/>
            <a:ext cx="4374000" cy="2700000"/>
          </a:xfrm>
          <a:prstGeom prst="rect">
            <a:avLst/>
          </a:prstGeom>
          <a:solidFill>
            <a:srgbClr val="007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8"/>
          <p:cNvSpPr txBox="1"/>
          <p:nvPr/>
        </p:nvSpPr>
        <p:spPr>
          <a:xfrm>
            <a:off x="7366680" y="903282"/>
            <a:ext cx="4374000" cy="2700000"/>
          </a:xfrm>
          <a:prstGeom prst="rect">
            <a:avLst/>
          </a:prstGeom>
          <a:noFill/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8"/>
          <p:cNvSpPr txBox="1"/>
          <p:nvPr/>
        </p:nvSpPr>
        <p:spPr>
          <a:xfrm>
            <a:off x="2276775" y="134325"/>
            <a:ext cx="9475800" cy="630900"/>
          </a:xfrm>
          <a:prstGeom prst="rect">
            <a:avLst/>
          </a:prstGeom>
          <a:noFill/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Orders Not Recorded Wild In Alberta</a:t>
            </a:r>
            <a:endParaRPr/>
          </a:p>
        </p:txBody>
      </p:sp>
      <p:sp>
        <p:nvSpPr>
          <p:cNvPr id="582" name="Google Shape;582;p8"/>
          <p:cNvSpPr txBox="1"/>
          <p:nvPr/>
        </p:nvSpPr>
        <p:spPr>
          <a:xfrm>
            <a:off x="263000" y="1267474"/>
            <a:ext cx="1822500" cy="4391100"/>
          </a:xfrm>
          <a:prstGeom prst="rect">
            <a:avLst/>
          </a:prstGeom>
          <a:noFill/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8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9062" y="178935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8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346" y="503273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995" y="306409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9062" y="440052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9062" y="2426725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"/>
          <p:cNvSpPr txBox="1"/>
          <p:nvPr/>
        </p:nvSpPr>
        <p:spPr>
          <a:xfrm>
            <a:off x="722838" y="1841985"/>
            <a:ext cx="151634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Names</a:t>
            </a:r>
            <a:endParaRPr/>
          </a:p>
        </p:txBody>
      </p:sp>
      <p:sp>
        <p:nvSpPr>
          <p:cNvPr id="589" name="Google Shape;589;p8"/>
          <p:cNvSpPr txBox="1"/>
          <p:nvPr/>
        </p:nvSpPr>
        <p:spPr>
          <a:xfrm>
            <a:off x="797062" y="1308439"/>
            <a:ext cx="9946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/>
          </a:p>
        </p:txBody>
      </p:sp>
      <p:sp>
        <p:nvSpPr>
          <p:cNvPr id="590" name="Google Shape;590;p8"/>
          <p:cNvSpPr txBox="1"/>
          <p:nvPr/>
        </p:nvSpPr>
        <p:spPr>
          <a:xfrm>
            <a:off x="747487" y="2514999"/>
            <a:ext cx="85357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Size</a:t>
            </a:r>
            <a:endParaRPr/>
          </a:p>
        </p:txBody>
      </p:sp>
      <p:sp>
        <p:nvSpPr>
          <p:cNvPr id="591" name="Google Shape;591;p8"/>
          <p:cNvSpPr txBox="1"/>
          <p:nvPr/>
        </p:nvSpPr>
        <p:spPr>
          <a:xfrm>
            <a:off x="692513" y="3219213"/>
            <a:ext cx="151634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 Number</a:t>
            </a:r>
            <a:endParaRPr/>
          </a:p>
        </p:txBody>
      </p:sp>
      <p:sp>
        <p:nvSpPr>
          <p:cNvPr id="592" name="Google Shape;592;p8"/>
          <p:cNvSpPr txBox="1"/>
          <p:nvPr/>
        </p:nvSpPr>
        <p:spPr>
          <a:xfrm>
            <a:off x="743479" y="4488326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Mouthpart Type</a:t>
            </a:r>
            <a:endParaRPr/>
          </a:p>
        </p:txBody>
      </p:sp>
      <p:sp>
        <p:nvSpPr>
          <p:cNvPr id="593" name="Google Shape;593;p8"/>
          <p:cNvSpPr txBox="1"/>
          <p:nvPr/>
        </p:nvSpPr>
        <p:spPr>
          <a:xfrm>
            <a:off x="718027" y="5108983"/>
            <a:ext cx="151634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Notable Features</a:t>
            </a:r>
            <a:endParaRPr/>
          </a:p>
        </p:txBody>
      </p:sp>
      <p:pic>
        <p:nvPicPr>
          <p:cNvPr id="594" name="Google Shape;594;p8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9062" y="3768306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"/>
          <p:cNvSpPr txBox="1"/>
          <p:nvPr/>
        </p:nvSpPr>
        <p:spPr>
          <a:xfrm>
            <a:off x="737765" y="3871045"/>
            <a:ext cx="1516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</p:txBody>
      </p:sp>
      <p:sp>
        <p:nvSpPr>
          <p:cNvPr id="596" name="Google Shape;596;p8"/>
          <p:cNvSpPr txBox="1"/>
          <p:nvPr/>
        </p:nvSpPr>
        <p:spPr>
          <a:xfrm>
            <a:off x="7357488" y="3740800"/>
            <a:ext cx="4374000" cy="2706300"/>
          </a:xfrm>
          <a:prstGeom prst="rect">
            <a:avLst/>
          </a:prstGeom>
          <a:solidFill>
            <a:srgbClr val="007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8"/>
          <p:cNvSpPr txBox="1"/>
          <p:nvPr/>
        </p:nvSpPr>
        <p:spPr>
          <a:xfrm>
            <a:off x="7371392" y="3739169"/>
            <a:ext cx="4374000" cy="2700000"/>
          </a:xfrm>
          <a:prstGeom prst="rect">
            <a:avLst/>
          </a:prstGeom>
          <a:noFill/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8"/>
          <p:cNvSpPr txBox="1"/>
          <p:nvPr/>
        </p:nvSpPr>
        <p:spPr>
          <a:xfrm>
            <a:off x="2260425" y="926575"/>
            <a:ext cx="4374000" cy="2706300"/>
          </a:xfrm>
          <a:prstGeom prst="rect">
            <a:avLst/>
          </a:prstGeom>
          <a:solidFill>
            <a:srgbClr val="007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8"/>
          <p:cNvSpPr txBox="1"/>
          <p:nvPr/>
        </p:nvSpPr>
        <p:spPr>
          <a:xfrm>
            <a:off x="2260298" y="913155"/>
            <a:ext cx="4374000" cy="2700000"/>
          </a:xfrm>
          <a:prstGeom prst="rect">
            <a:avLst/>
          </a:prstGeom>
          <a:noFill/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8"/>
          <p:cNvSpPr txBox="1"/>
          <p:nvPr/>
        </p:nvSpPr>
        <p:spPr>
          <a:xfrm>
            <a:off x="2279950" y="3755038"/>
            <a:ext cx="4374000" cy="2706300"/>
          </a:xfrm>
          <a:prstGeom prst="rect">
            <a:avLst/>
          </a:prstGeom>
          <a:solidFill>
            <a:srgbClr val="007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8"/>
          <p:cNvSpPr txBox="1"/>
          <p:nvPr/>
        </p:nvSpPr>
        <p:spPr>
          <a:xfrm>
            <a:off x="2276773" y="3763830"/>
            <a:ext cx="4374000" cy="2700000"/>
          </a:xfrm>
          <a:prstGeom prst="rect">
            <a:avLst/>
          </a:prstGeom>
          <a:noFill/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8"/>
          <p:cNvSpPr txBox="1"/>
          <p:nvPr/>
        </p:nvSpPr>
        <p:spPr>
          <a:xfrm>
            <a:off x="2356250" y="889111"/>
            <a:ext cx="167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Phasmatodea</a:t>
            </a:r>
            <a:endParaRPr/>
          </a:p>
        </p:txBody>
      </p:sp>
      <p:pic>
        <p:nvPicPr>
          <p:cNvPr id="603" name="Google Shape;603;p8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63481" y="3191675"/>
            <a:ext cx="340508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8"/>
          <p:cNvSpPr txBox="1"/>
          <p:nvPr/>
        </p:nvSpPr>
        <p:spPr>
          <a:xfrm>
            <a:off x="2470317" y="3169476"/>
            <a:ext cx="197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Walkingsticks, Stick Insects,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Leaf Insects, &amp; Phasmids</a:t>
            </a:r>
            <a:endParaRPr sz="1100"/>
          </a:p>
        </p:txBody>
      </p:sp>
      <p:pic>
        <p:nvPicPr>
          <p:cNvPr id="605" name="Google Shape;605;p8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79956" y="6043280"/>
            <a:ext cx="340508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8"/>
          <p:cNvSpPr txBox="1"/>
          <p:nvPr/>
        </p:nvSpPr>
        <p:spPr>
          <a:xfrm>
            <a:off x="2502800" y="6012813"/>
            <a:ext cx="18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Embiidna/ Emboidea/ Embiopterans/ Webspinners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7" name="Google Shape;607;p8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383434" y="3183425"/>
            <a:ext cx="340508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"/>
          <p:cNvSpPr txBox="1"/>
          <p:nvPr/>
        </p:nvSpPr>
        <p:spPr>
          <a:xfrm>
            <a:off x="7634486" y="3135340"/>
            <a:ext cx="130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Mantids/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Praying Mantids</a:t>
            </a:r>
            <a:endParaRPr/>
          </a:p>
        </p:txBody>
      </p:sp>
      <p:pic>
        <p:nvPicPr>
          <p:cNvPr id="609" name="Google Shape;609;p8" descr="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382918" y="6020243"/>
            <a:ext cx="340508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"/>
          <p:cNvSpPr txBox="1"/>
          <p:nvPr/>
        </p:nvSpPr>
        <p:spPr>
          <a:xfrm>
            <a:off x="7661440" y="6052202"/>
            <a:ext cx="1303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Heelwalkers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8"/>
          <p:cNvSpPr txBox="1"/>
          <p:nvPr/>
        </p:nvSpPr>
        <p:spPr>
          <a:xfrm rot="-5400000">
            <a:off x="6200512" y="1924041"/>
            <a:ext cx="25080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93969501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 by colleencraig is licensed under CC BY-NC </a:t>
            </a:r>
            <a:endParaRPr/>
          </a:p>
        </p:txBody>
      </p:sp>
      <p:sp>
        <p:nvSpPr>
          <p:cNvPr id="612" name="Google Shape;612;p8"/>
          <p:cNvSpPr txBox="1"/>
          <p:nvPr/>
        </p:nvSpPr>
        <p:spPr>
          <a:xfrm>
            <a:off x="7508130" y="888311"/>
            <a:ext cx="137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Mantodea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8"/>
          <p:cNvSpPr txBox="1"/>
          <p:nvPr/>
        </p:nvSpPr>
        <p:spPr>
          <a:xfrm>
            <a:off x="7357487" y="3731994"/>
            <a:ext cx="209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Mantophasmatodea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8"/>
          <p:cNvSpPr txBox="1"/>
          <p:nvPr/>
        </p:nvSpPr>
        <p:spPr>
          <a:xfrm>
            <a:off x="2404242" y="3743632"/>
            <a:ext cx="209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Embioptera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p8" descr="A insect on the groun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6982" t="20223" r="10461" b="20957"/>
          <a:stretch/>
        </p:blipFill>
        <p:spPr>
          <a:xfrm rot="-5400000">
            <a:off x="2080041" y="4652882"/>
            <a:ext cx="1899203" cy="84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" descr="A insect on the groun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095" r="1893" b="4463"/>
          <a:stretch/>
        </p:blipFill>
        <p:spPr>
          <a:xfrm rot="-5400000">
            <a:off x="7382640" y="4329707"/>
            <a:ext cx="1920396" cy="139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" descr="A small bird perched on a tree branch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l="11438" t="2349" r="14319" b="8082"/>
          <a:stretch/>
        </p:blipFill>
        <p:spPr>
          <a:xfrm>
            <a:off x="7508244" y="1248703"/>
            <a:ext cx="1197190" cy="192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" descr="A close up of a bu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l="4925" r="23156" b="11475"/>
          <a:stretch/>
        </p:blipFill>
        <p:spPr>
          <a:xfrm rot="5400000">
            <a:off x="2128203" y="1560496"/>
            <a:ext cx="1884820" cy="1303853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"/>
          <p:cNvSpPr txBox="1"/>
          <p:nvPr/>
        </p:nvSpPr>
        <p:spPr>
          <a:xfrm>
            <a:off x="3927434" y="4495248"/>
            <a:ext cx="27120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Enlarged apical (tip/end) tarsal segment has glands which produce silk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Enlarged hind femur for backwards running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 segmented cerci, asymmetrical on males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Wings only occasionally present on males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Reniform (kidney-shaped) eyes without ocelli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Filiform (thread-like) antennae </a:t>
            </a:r>
            <a:endParaRPr/>
          </a:p>
        </p:txBody>
      </p:sp>
      <p:sp>
        <p:nvSpPr>
          <p:cNvPr id="620" name="Google Shape;620;p8"/>
          <p:cNvSpPr txBox="1"/>
          <p:nvPr/>
        </p:nvSpPr>
        <p:spPr>
          <a:xfrm>
            <a:off x="4043650" y="1614248"/>
            <a:ext cx="26400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 for one, North American species are wingless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Resemble sticks or leaves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compound eyes with ocelli present on winged males only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segmented cerci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Tegmina (leathery fore wings) protect membranous hindwings which have a hardened anterior (front) border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8-100 segmented antennae</a:t>
            </a:r>
            <a:endParaRPr/>
          </a:p>
        </p:txBody>
      </p:sp>
      <p:sp>
        <p:nvSpPr>
          <p:cNvPr id="621" name="Google Shape;621;p8"/>
          <p:cNvSpPr txBox="1"/>
          <p:nvPr/>
        </p:nvSpPr>
        <p:spPr>
          <a:xfrm>
            <a:off x="8894810" y="1625599"/>
            <a:ext cx="2640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Filiform (thread-like) antennae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Triangular head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 legs are raptorial (adapted for grasping), mid and hindlegs are gressorial (walking/running)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Forewings are thickened and more narrow than membranous hindwings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Short, multisegmented cerci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2" name="Google Shape;622;p8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9316" y="4550560"/>
            <a:ext cx="28800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"/>
          <p:cNvSpPr txBox="1"/>
          <p:nvPr/>
        </p:nvSpPr>
        <p:spPr>
          <a:xfrm>
            <a:off x="9539873" y="4481563"/>
            <a:ext cx="22509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antenna with 26-32 segments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Distal tarsal segment is held off the ground, called “heelwalkers”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clasping cerci on males, simple single segmented cerci on females </a:t>
            </a:r>
            <a:endParaRPr/>
          </a:p>
        </p:txBody>
      </p:sp>
      <p:pic>
        <p:nvPicPr>
          <p:cNvPr id="624" name="Google Shape;624;p8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6788" y="3809743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8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54330" y="3815800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"/>
          <p:cNvSpPr txBox="1"/>
          <p:nvPr/>
        </p:nvSpPr>
        <p:spPr>
          <a:xfrm>
            <a:off x="10398085" y="3812726"/>
            <a:ext cx="651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pairs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8"/>
          <p:cNvSpPr txBox="1"/>
          <p:nvPr/>
        </p:nvSpPr>
        <p:spPr>
          <a:xfrm>
            <a:off x="9553490" y="3828338"/>
            <a:ext cx="683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&lt;2.5 cm</a:t>
            </a:r>
            <a:endParaRPr/>
          </a:p>
        </p:txBody>
      </p:sp>
      <p:sp>
        <p:nvSpPr>
          <p:cNvPr id="628" name="Google Shape;628;p8"/>
          <p:cNvSpPr txBox="1"/>
          <p:nvPr/>
        </p:nvSpPr>
        <p:spPr>
          <a:xfrm>
            <a:off x="11089873" y="3820521"/>
            <a:ext cx="803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sp>
        <p:nvSpPr>
          <p:cNvPr id="629" name="Google Shape;629;p8"/>
          <p:cNvSpPr txBox="1"/>
          <p:nvPr/>
        </p:nvSpPr>
        <p:spPr>
          <a:xfrm>
            <a:off x="9686213" y="4153371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Crevices in southern Africa</a:t>
            </a:r>
            <a:endParaRPr/>
          </a:p>
        </p:txBody>
      </p:sp>
      <p:pic>
        <p:nvPicPr>
          <p:cNvPr id="630" name="Google Shape;630;p8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644" y="377192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8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5758" y="4168912"/>
            <a:ext cx="28800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"/>
          <p:cNvSpPr txBox="1"/>
          <p:nvPr/>
        </p:nvSpPr>
        <p:spPr>
          <a:xfrm rot="-5400000">
            <a:off x="6557606" y="4918055"/>
            <a:ext cx="19464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Mantophasma_zephyra_Zompro_et_al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P.E. Bragg is licensed under CC-BY-SA 3.0 </a:t>
            </a:r>
            <a:endParaRPr/>
          </a:p>
        </p:txBody>
      </p:sp>
      <p:sp>
        <p:nvSpPr>
          <p:cNvPr id="633" name="Google Shape;633;p8"/>
          <p:cNvSpPr txBox="1"/>
          <p:nvPr/>
        </p:nvSpPr>
        <p:spPr>
          <a:xfrm rot="-5400000">
            <a:off x="1096469" y="1950772"/>
            <a:ext cx="25080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93844031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Alyson Karson is licensed under CC BY-NC</a:t>
            </a:r>
            <a:endParaRPr/>
          </a:p>
        </p:txBody>
      </p:sp>
      <p:sp>
        <p:nvSpPr>
          <p:cNvPr id="634" name="Google Shape;634;p8"/>
          <p:cNvSpPr txBox="1"/>
          <p:nvPr/>
        </p:nvSpPr>
        <p:spPr>
          <a:xfrm rot="-5400000">
            <a:off x="1204667" y="4818416"/>
            <a:ext cx="25080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89855947</a:t>
            </a:r>
            <a:r>
              <a:rPr lang="en-CA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by Robby Deans is licensed under CC BY-NC</a:t>
            </a:r>
            <a:endParaRPr/>
          </a:p>
        </p:txBody>
      </p:sp>
      <p:pic>
        <p:nvPicPr>
          <p:cNvPr id="635" name="Google Shape;635;p8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7139" y="964445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8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4581" y="979000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8"/>
          <p:cNvSpPr txBox="1"/>
          <p:nvPr/>
        </p:nvSpPr>
        <p:spPr>
          <a:xfrm>
            <a:off x="10091813" y="966400"/>
            <a:ext cx="651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pairs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"/>
          <p:cNvSpPr txBox="1"/>
          <p:nvPr/>
        </p:nvSpPr>
        <p:spPr>
          <a:xfrm>
            <a:off x="8994576" y="981990"/>
            <a:ext cx="792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1 - 15 cm</a:t>
            </a:r>
            <a:endParaRPr/>
          </a:p>
        </p:txBody>
      </p:sp>
      <p:sp>
        <p:nvSpPr>
          <p:cNvPr id="639" name="Google Shape;639;p8"/>
          <p:cNvSpPr txBox="1"/>
          <p:nvPr/>
        </p:nvSpPr>
        <p:spPr>
          <a:xfrm>
            <a:off x="11016027" y="974195"/>
            <a:ext cx="803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pic>
        <p:nvPicPr>
          <p:cNvPr id="640" name="Google Shape;640;p8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8860" y="93140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8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57025" y="1331751"/>
            <a:ext cx="288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8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83126" y="3825813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8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9606" y="3832780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8"/>
          <p:cNvSpPr txBox="1"/>
          <p:nvPr/>
        </p:nvSpPr>
        <p:spPr>
          <a:xfrm>
            <a:off x="5046342" y="3837989"/>
            <a:ext cx="76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0/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pairs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8"/>
          <p:cNvSpPr txBox="1"/>
          <p:nvPr/>
        </p:nvSpPr>
        <p:spPr>
          <a:xfrm>
            <a:off x="3959551" y="3848641"/>
            <a:ext cx="909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4 - 20+ mm</a:t>
            </a:r>
            <a:endParaRPr/>
          </a:p>
        </p:txBody>
      </p:sp>
      <p:sp>
        <p:nvSpPr>
          <p:cNvPr id="646" name="Google Shape;646;p8"/>
          <p:cNvSpPr txBox="1"/>
          <p:nvPr/>
        </p:nvSpPr>
        <p:spPr>
          <a:xfrm>
            <a:off x="5980078" y="3843559"/>
            <a:ext cx="803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pic>
        <p:nvPicPr>
          <p:cNvPr id="647" name="Google Shape;647;p8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8461" y="378026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8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6941" y="4167811"/>
            <a:ext cx="288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8" descr="Rul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0198" y="963987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8" descr="Magnifying gla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2933" y="975609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8"/>
          <p:cNvSpPr txBox="1"/>
          <p:nvPr/>
        </p:nvSpPr>
        <p:spPr>
          <a:xfrm>
            <a:off x="4930693" y="968993"/>
            <a:ext cx="782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0/2 pairs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8"/>
          <p:cNvSpPr txBox="1"/>
          <p:nvPr/>
        </p:nvSpPr>
        <p:spPr>
          <a:xfrm>
            <a:off x="4032026" y="972795"/>
            <a:ext cx="683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&lt;30 cm</a:t>
            </a:r>
            <a:endParaRPr/>
          </a:p>
        </p:txBody>
      </p:sp>
      <p:sp>
        <p:nvSpPr>
          <p:cNvPr id="653" name="Google Shape;653;p8"/>
          <p:cNvSpPr txBox="1"/>
          <p:nvPr/>
        </p:nvSpPr>
        <p:spPr>
          <a:xfrm>
            <a:off x="5895718" y="975769"/>
            <a:ext cx="700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Chewing</a:t>
            </a:r>
            <a:endParaRPr/>
          </a:p>
        </p:txBody>
      </p:sp>
      <p:pic>
        <p:nvPicPr>
          <p:cNvPr id="654" name="Google Shape;654;p8" descr="Butterf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0387" y="92657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8" descr="Agricultu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39764" y="1300506"/>
            <a:ext cx="28800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8"/>
          <p:cNvSpPr txBox="1"/>
          <p:nvPr/>
        </p:nvSpPr>
        <p:spPr>
          <a:xfrm>
            <a:off x="4130799" y="1225325"/>
            <a:ext cx="2434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Trees/shrubs, areas that are warm and moist</a:t>
            </a:r>
            <a:endParaRPr sz="1200"/>
          </a:p>
        </p:txBody>
      </p:sp>
      <p:sp>
        <p:nvSpPr>
          <p:cNvPr id="657" name="Google Shape;657;p8"/>
          <p:cNvSpPr txBox="1"/>
          <p:nvPr/>
        </p:nvSpPr>
        <p:spPr>
          <a:xfrm>
            <a:off x="3975479" y="4091663"/>
            <a:ext cx="260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tunnels under leaf litter, bark, rocks, and soil</a:t>
            </a:r>
            <a:endParaRPr sz="1200"/>
          </a:p>
        </p:txBody>
      </p:sp>
      <p:sp>
        <p:nvSpPr>
          <p:cNvPr id="658" name="Google Shape;658;p8"/>
          <p:cNvSpPr txBox="1"/>
          <p:nvPr/>
        </p:nvSpPr>
        <p:spPr>
          <a:xfrm>
            <a:off x="8963143" y="1325303"/>
            <a:ext cx="29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Tropical and Subtropical</a:t>
            </a:r>
            <a:endParaRPr sz="1200"/>
          </a:p>
        </p:txBody>
      </p:sp>
      <p:pic>
        <p:nvPicPr>
          <p:cNvPr id="659" name="Google Shape;659;p8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7025" y="1708355"/>
            <a:ext cx="288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8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858" y="4570095"/>
            <a:ext cx="288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" descr="Boo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7233" y="1685605"/>
            <a:ext cx="28800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8"/>
          <p:cNvSpPr txBox="1"/>
          <p:nvPr/>
        </p:nvSpPr>
        <p:spPr>
          <a:xfrm>
            <a:off x="11656760" y="6377326"/>
            <a:ext cx="5157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2272</Words>
  <Application>Microsoft Macintosh PowerPoint</Application>
  <PresentationFormat>Widescreen</PresentationFormat>
  <Paragraphs>392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open_sansbold</vt:lpstr>
      <vt:lpstr>open_sansregular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 Gee</dc:creator>
  <cp:lastModifiedBy>Justine Doll</cp:lastModifiedBy>
  <cp:revision>1</cp:revision>
  <dcterms:created xsi:type="dcterms:W3CDTF">2020-09-10T00:49:44Z</dcterms:created>
  <dcterms:modified xsi:type="dcterms:W3CDTF">2024-04-25T21:54:35Z</dcterms:modified>
</cp:coreProperties>
</file>