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gO8loq18lm5N3u2HiO1KvlLuBm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53FDBE-DFEF-4BF9-A852-D1D2556AD848}">
  <a:tblStyle styleId="{D353FDBE-DFEF-4BF9-A852-D1D2556AD84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rgbClr val="A5A5A5">
              <a:alpha val="40000"/>
            </a:srgb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A5A5A5">
              <a:alpha val="40000"/>
            </a:srgb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A5A5A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8"/>
  </p:normalViewPr>
  <p:slideViewPr>
    <p:cSldViewPr snapToGrid="0">
      <p:cViewPr varScale="1">
        <p:scale>
          <a:sx n="117" d="100"/>
          <a:sy n="117" d="100"/>
        </p:scale>
        <p:origin x="36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e Doll" userId="478ffb2d-f67c-48e6-aca3-ff07fdfe9796" providerId="ADAL" clId="{FD2C0ADB-DAFD-864F-A17A-75968CC60C3A}"/>
    <pc:docChg chg="modSld">
      <pc:chgData name="Justine Doll" userId="478ffb2d-f67c-48e6-aca3-ff07fdfe9796" providerId="ADAL" clId="{FD2C0ADB-DAFD-864F-A17A-75968CC60C3A}" dt="2024-04-29T20:25:28.838" v="8" actId="14100"/>
      <pc:docMkLst>
        <pc:docMk/>
      </pc:docMkLst>
      <pc:sldChg chg="modSp mod">
        <pc:chgData name="Justine Doll" userId="478ffb2d-f67c-48e6-aca3-ff07fdfe9796" providerId="ADAL" clId="{FD2C0ADB-DAFD-864F-A17A-75968CC60C3A}" dt="2024-04-29T20:25:28.838" v="8" actId="14100"/>
        <pc:sldMkLst>
          <pc:docMk/>
          <pc:sldMk cId="0" sldId="256"/>
        </pc:sldMkLst>
        <pc:spChg chg="mod">
          <ac:chgData name="Justine Doll" userId="478ffb2d-f67c-48e6-aca3-ff07fdfe9796" providerId="ADAL" clId="{FD2C0ADB-DAFD-864F-A17A-75968CC60C3A}" dt="2024-04-29T20:25:28.838" v="8" actId="14100"/>
          <ac:spMkLst>
            <pc:docMk/>
            <pc:sldMk cId="0" sldId="256"/>
            <ac:spMk id="161" creationId="{00000000-0000-0000-0000-000000000000}"/>
          </ac:spMkLst>
        </pc:spChg>
      </pc:sldChg>
    </pc:docChg>
  </pc:docChgLst>
  <pc:docChgLst>
    <pc:chgData name="Justine Doll" userId="478ffb2d-f67c-48e6-aca3-ff07fdfe9796" providerId="ADAL" clId="{57310340-A788-E04F-879C-2F30160F9ACD}"/>
    <pc:docChg chg="modSld">
      <pc:chgData name="Justine Doll" userId="478ffb2d-f67c-48e6-aca3-ff07fdfe9796" providerId="ADAL" clId="{57310340-A788-E04F-879C-2F30160F9ACD}" dt="2024-04-16T18:05:19.011" v="6" actId="1076"/>
      <pc:docMkLst>
        <pc:docMk/>
      </pc:docMkLst>
      <pc:sldChg chg="addSp modSp mod">
        <pc:chgData name="Justine Doll" userId="478ffb2d-f67c-48e6-aca3-ff07fdfe9796" providerId="ADAL" clId="{57310340-A788-E04F-879C-2F30160F9ACD}" dt="2024-04-16T18:05:19.011" v="6" actId="1076"/>
        <pc:sldMkLst>
          <pc:docMk/>
          <pc:sldMk cId="0" sldId="256"/>
        </pc:sldMkLst>
        <pc:picChg chg="add mod">
          <ac:chgData name="Justine Doll" userId="478ffb2d-f67c-48e6-aca3-ff07fdfe9796" providerId="ADAL" clId="{57310340-A788-E04F-879C-2F30160F9ACD}" dt="2024-04-16T18:05:19.011" v="6" actId="1076"/>
          <ac:picMkLst>
            <pc:docMk/>
            <pc:sldMk cId="0" sldId="256"/>
            <ac:picMk id="3" creationId="{8039BFC0-0DF4-DC3E-67D7-44CC4D81C07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ba5dba058c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ba5dba058c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ba5dba058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g1ba5dba058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2059a4424b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g12059a4424b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059a4424b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6" name="Google Shape;216;g12059a4424b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5" name="Google Shape;2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1fbd846a1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6" name="Google Shape;276;g11fbd846a1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2059a4424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3" name="Google Shape;303;g12059a4424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ba5dba05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ba5dba05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7" name="Google Shape;3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ba5dba058c_0_1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1ba5dba058c_0_1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9" name="Google Shape;89;g1ba5dba058c_0_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ba5dba058c_0_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1ba5dba058c_0_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ba5dba058c_0_1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1ba5dba058c_0_1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g1ba5dba058c_0_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1ba5dba058c_0_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1ba5dba058c_0_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ba5dba058c_0_14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1ba5dba058c_0_14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g1ba5dba058c_0_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ba5dba058c_0_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1ba5dba058c_0_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ba5dba058c_0_1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1ba5dba058c_0_1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g1ba5dba058c_0_1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g1ba5dba058c_0_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1ba5dba058c_0_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ba5dba058c_0_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ba5dba058c_0_15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1ba5dba058c_0_15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g1ba5dba058c_0_15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ba5dba058c_0_15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g1ba5dba058c_0_15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g1ba5dba058c_0_1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ba5dba058c_0_1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1ba5dba058c_0_1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ba5dba058c_0_1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1ba5dba058c_0_1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1ba5dba058c_0_1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1ba5dba058c_0_1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ba5dba058c_0_1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ba5dba058c_0_1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1ba5dba058c_0_1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ba5dba058c_0_1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ba5dba058c_0_1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g1ba5dba058c_0_1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g1ba5dba058c_0_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1ba5dba058c_0_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ba5dba058c_0_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ba5dba058c_0_17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ba5dba058c_0_17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g1ba5dba058c_0_17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g1ba5dba058c_0_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1ba5dba058c_0_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ba5dba058c_0_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ba5dba058c_0_1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ba5dba058c_0_185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1ba5dba058c_0_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1ba5dba058c_0_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1ba5dba058c_0_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a5dba058c_0_191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ba5dba058c_0_191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1ba5dba058c_0_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1ba5dba058c_0_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1ba5dba058c_0_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ba5dba058c_0_1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g1ba5dba058c_0_1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1ba5dba058c_0_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g1ba5dba058c_0_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g1ba5dba058c_0_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.png"/><Relationship Id="rId7" Type="http://schemas.openxmlformats.org/officeDocument/2006/relationships/slide" Target="slide5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slide" Target="slide2.xml"/><Relationship Id="rId9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hyperlink" Target="https://inaturalist.ca/photos/142113386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hyperlink" Target="https://davidsuzuki.org/what-you-can-do/how-to-tell-bees-from-wasps-and-flies/?gclid=CjwKCAjwsJ6TBhAIEiwAfl4TWLiW5LalRvv-ST-8rByFf2ZeNBq3ej798rv-jfkBWQCI1ZnSQSPrJRoCJhUQAvD_BwE" TargetMode="External"/><Relationship Id="rId15" Type="http://schemas.openxmlformats.org/officeDocument/2006/relationships/hyperlink" Target="https://inaturalist.ca/photos/77931066" TargetMode="External"/><Relationship Id="rId10" Type="http://schemas.openxmlformats.org/officeDocument/2006/relationships/hyperlink" Target="https://inaturalist.ca/photos/152854077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hyperlink" Target="https://inaturalist.ca/photos/99852562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inaturalist.ca/photos/174097526" TargetMode="External"/><Relationship Id="rId3" Type="http://schemas.openxmlformats.org/officeDocument/2006/relationships/hyperlink" Target="https://inaturalist.ca/photos/167999184" TargetMode="External"/><Relationship Id="rId7" Type="http://schemas.openxmlformats.org/officeDocument/2006/relationships/image" Target="../media/image8.png"/><Relationship Id="rId12" Type="http://schemas.openxmlformats.org/officeDocument/2006/relationships/hyperlink" Target="https://inaturalist.ca/photos/147149121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hyperlink" Target="https://inaturalist.ca/photos/141802250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3" Type="http://schemas.openxmlformats.org/officeDocument/2006/relationships/image" Target="../media/image17.jpg"/><Relationship Id="rId7" Type="http://schemas.openxmlformats.org/officeDocument/2006/relationships/image" Target="../media/image5.png"/><Relationship Id="rId12" Type="http://schemas.openxmlformats.org/officeDocument/2006/relationships/hyperlink" Target="https://inaturalist.ca/photos/155056884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5" Type="http://schemas.openxmlformats.org/officeDocument/2006/relationships/hyperlink" Target="https://inaturalist.ca/photos/135641379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s://inaturalist.ca/photos/81072636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s://inaturalist.ca/photos/145727030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inaturalist.ca/photos/96368008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inaturalist.ca/photos/94541913" TargetMode="Externa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5" Type="http://schemas.openxmlformats.org/officeDocument/2006/relationships/hyperlink" Target="https://inaturalist.ca/photos/92677913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1.png"/><Relationship Id="rId14" Type="http://schemas.openxmlformats.org/officeDocument/2006/relationships/hyperlink" Target="https://inaturalist.ca/photos/140937961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hyperlink" Target="https://inaturalist.ca/photos/135639017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12" Type="http://schemas.openxmlformats.org/officeDocument/2006/relationships/hyperlink" Target="https://inaturalist.ca/photos/82308016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5.png"/><Relationship Id="rId15" Type="http://schemas.openxmlformats.org/officeDocument/2006/relationships/hyperlink" Target="https://inaturalist.ca/photos/132353871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hyperlink" Target="https://inaturalist.ca/photos/7433520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guides/1508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rism.ucalgary.ca/handle/1880/113505" TargetMode="External"/><Relationship Id="rId5" Type="http://schemas.openxmlformats.org/officeDocument/2006/relationships/hyperlink" Target="https://prism.ucalgary.ca/handle/1880/114223" TargetMode="External"/><Relationship Id="rId4" Type="http://schemas.openxmlformats.org/officeDocument/2006/relationships/hyperlink" Target="https://inaturalist.ca/projects/calgary-pollinators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genent.cals.ncsu.edu/" TargetMode="External"/><Relationship Id="rId3" Type="http://schemas.openxmlformats.org/officeDocument/2006/relationships/hyperlink" Target="https://bugguide.net/node/view/60" TargetMode="External"/><Relationship Id="rId7" Type="http://schemas.openxmlformats.org/officeDocument/2006/relationships/hyperlink" Target="https://bugguide.net/node/view/57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ugguide.net/node/view/59" TargetMode="External"/><Relationship Id="rId5" Type="http://schemas.openxmlformats.org/officeDocument/2006/relationships/hyperlink" Target="https://bugguide.net/node/view/63" TargetMode="External"/><Relationship Id="rId4" Type="http://schemas.openxmlformats.org/officeDocument/2006/relationships/hyperlink" Target="https://bugguide.net/node/view/5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ba5dba058c_0_114"/>
          <p:cNvSpPr txBox="1"/>
          <p:nvPr/>
        </p:nvSpPr>
        <p:spPr>
          <a:xfrm>
            <a:off x="990725" y="876075"/>
            <a:ext cx="101181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Pollinating Insects of Alberta: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Guide to Common Terrestrial Orders (Adults)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g1ba5dba058c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0" y="6114275"/>
            <a:ext cx="1847208" cy="6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1ba5dba058c_0_114"/>
          <p:cNvSpPr txBox="1"/>
          <p:nvPr/>
        </p:nvSpPr>
        <p:spPr>
          <a:xfrm>
            <a:off x="2023934" y="6034883"/>
            <a:ext cx="9406066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 fontAlgn="base"/>
            <a:r>
              <a:rPr lang="en-CA" sz="20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regular"/>
              </a:rPr>
              <a:t>Seal, M., Summers, M. (2024). </a:t>
            </a:r>
            <a:r>
              <a:rPr lang="en-CA" sz="20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bold"/>
              </a:rPr>
              <a:t>Pollinating Insects of Alberta: Visual Guide to Common Terrestrial Orders (Adults)</a:t>
            </a:r>
            <a:r>
              <a:rPr lang="en-CA" sz="20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regular"/>
              </a:rPr>
              <a:t>. QUBES Educational Resources.</a:t>
            </a:r>
          </a:p>
        </p:txBody>
      </p:sp>
      <p:sp>
        <p:nvSpPr>
          <p:cNvPr id="162" name="Google Shape;162;g1ba5dba058c_0_114"/>
          <p:cNvSpPr txBox="1"/>
          <p:nvPr/>
        </p:nvSpPr>
        <p:spPr>
          <a:xfrm>
            <a:off x="11656760" y="6377326"/>
            <a:ext cx="515700" cy="461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3" name="Google Shape;163;g1ba5dba058c_0_114"/>
          <p:cNvGraphicFramePr/>
          <p:nvPr/>
        </p:nvGraphicFramePr>
        <p:xfrm>
          <a:off x="3493551" y="2507815"/>
          <a:ext cx="5597450" cy="3337650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D8D8D8"/>
                    </a:gs>
                    <a:gs pos="35000">
                      <a:srgbClr val="E3E3E3"/>
                    </a:gs>
                    <a:gs pos="100000">
                      <a:srgbClr val="F4F4F4"/>
                    </a:gs>
                  </a:gsLst>
                  <a:lin ang="16200038" scaled="0"/>
                </a:gradFill>
                <a:tableStyleId>{D353FDBE-DFEF-4BF9-A852-D1D2556AD848}</a:tableStyleId>
              </a:tblPr>
              <a:tblGrid>
                <a:gridCol w="98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Page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Content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sng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endParaRPr sz="160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Legend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sng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endParaRPr sz="160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Hymenoptera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sng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</a:t>
                      </a:r>
                      <a:endParaRPr sz="160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Diptera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sng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</a:t>
                      </a:r>
                      <a:endParaRPr sz="160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Lepidoptera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sng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6</a:t>
                      </a:r>
                      <a:endParaRPr sz="160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Coleoptera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sng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7</a:t>
                      </a:r>
                      <a:endParaRPr sz="1600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Hemiptera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sng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0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8</a:t>
                      </a:r>
                      <a:endParaRPr sz="1600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Additional resources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sng">
                          <a:solidFill>
                            <a:srgbClr val="0000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11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9</a:t>
                      </a:r>
                      <a:endParaRPr sz="1600" u="none" strike="noStrike" cap="none">
                        <a:solidFill>
                          <a:srgbClr val="0000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CA" sz="160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References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8039BFC0-0DF4-DC3E-67D7-44CC4D81C0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38289" y="41625"/>
            <a:ext cx="2651891" cy="7950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ba5dba058c_0_7"/>
          <p:cNvSpPr/>
          <p:nvPr/>
        </p:nvSpPr>
        <p:spPr>
          <a:xfrm>
            <a:off x="2421850" y="1758175"/>
            <a:ext cx="6741600" cy="2457000"/>
          </a:xfrm>
          <a:prstGeom prst="rect">
            <a:avLst/>
          </a:prstGeom>
          <a:noFill/>
          <a:ln w="762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g1ba5dba058c_0_7" descr="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041098" y="2124396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1ba5dba058c_0_7" descr="Bookmar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2800" y="3228828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1ba5dba058c_0_7" descr="Butterfl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9098" y="3139603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1ba5dba058c_0_7" descr="Magnifying glas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2800" y="2664151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1ba5dba058c_0_7" descr="Rule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69098" y="2639125"/>
            <a:ext cx="468000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1ba5dba058c_0_7"/>
          <p:cNvSpPr txBox="1"/>
          <p:nvPr/>
        </p:nvSpPr>
        <p:spPr>
          <a:xfrm>
            <a:off x="4610452" y="2199250"/>
            <a:ext cx="172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CA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 Names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1ba5dba058c_0_7"/>
          <p:cNvSpPr txBox="1"/>
          <p:nvPr/>
        </p:nvSpPr>
        <p:spPr>
          <a:xfrm>
            <a:off x="2601642" y="2681349"/>
            <a:ext cx="151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800" b="1" i="0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Legend</a:t>
            </a:r>
            <a:endParaRPr sz="1400" b="1" i="0" strike="noStrike" cap="none">
              <a:solidFill>
                <a:srgbClr val="000000"/>
              </a:solidFill>
            </a:endParaRPr>
          </a:p>
        </p:txBody>
      </p:sp>
      <p:sp>
        <p:nvSpPr>
          <p:cNvPr id="176" name="Google Shape;176;g1ba5dba058c_0_7"/>
          <p:cNvSpPr txBox="1"/>
          <p:nvPr/>
        </p:nvSpPr>
        <p:spPr>
          <a:xfrm>
            <a:off x="4632772" y="2755762"/>
            <a:ext cx="151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CA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Body Size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1ba5dba058c_0_7"/>
          <p:cNvSpPr txBox="1"/>
          <p:nvPr/>
        </p:nvSpPr>
        <p:spPr>
          <a:xfrm>
            <a:off x="4610439" y="3290300"/>
            <a:ext cx="151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CA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Wing Number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1ba5dba058c_0_7"/>
          <p:cNvSpPr txBox="1"/>
          <p:nvPr/>
        </p:nvSpPr>
        <p:spPr>
          <a:xfrm>
            <a:off x="6968700" y="2741900"/>
            <a:ext cx="2069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CA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Mouthpart Type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1ba5dba058c_0_7"/>
          <p:cNvSpPr txBox="1"/>
          <p:nvPr/>
        </p:nvSpPr>
        <p:spPr>
          <a:xfrm>
            <a:off x="6997722" y="3261775"/>
            <a:ext cx="2069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CA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Notable Features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g1ba5dba058c_0_7" descr="Agricultur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32800" y="2116764"/>
            <a:ext cx="468000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1ba5dba058c_0_7"/>
          <p:cNvSpPr txBox="1"/>
          <p:nvPr/>
        </p:nvSpPr>
        <p:spPr>
          <a:xfrm>
            <a:off x="7000800" y="2199243"/>
            <a:ext cx="151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CA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Habitat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1ba5dba058c_0_7"/>
          <p:cNvSpPr txBox="1"/>
          <p:nvPr/>
        </p:nvSpPr>
        <p:spPr>
          <a:xfrm>
            <a:off x="11656760" y="6377326"/>
            <a:ext cx="515700" cy="461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2059a4424b_0_99"/>
          <p:cNvSpPr/>
          <p:nvPr/>
        </p:nvSpPr>
        <p:spPr>
          <a:xfrm>
            <a:off x="520450" y="368050"/>
            <a:ext cx="11310300" cy="6326700"/>
          </a:xfrm>
          <a:prstGeom prst="rect">
            <a:avLst/>
          </a:prstGeom>
          <a:solidFill>
            <a:srgbClr val="92D050">
              <a:alpha val="29409"/>
            </a:srgbClr>
          </a:solidFill>
          <a:ln w="762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12059a4424b_0_99"/>
          <p:cNvSpPr txBox="1"/>
          <p:nvPr/>
        </p:nvSpPr>
        <p:spPr>
          <a:xfrm>
            <a:off x="2322201" y="1116525"/>
            <a:ext cx="2027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2500" b="1" i="0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Hymenoptera</a:t>
            </a:r>
            <a:endParaRPr sz="2100" b="1" i="0" strike="noStrike" cap="none">
              <a:solidFill>
                <a:srgbClr val="000000"/>
              </a:solidFill>
            </a:endParaRPr>
          </a:p>
        </p:txBody>
      </p:sp>
      <p:pic>
        <p:nvPicPr>
          <p:cNvPr id="189" name="Google Shape;189;g12059a4424b_0_99" descr="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804801" y="411152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12059a4424b_0_99" descr="Bookmar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906" y="3024125"/>
            <a:ext cx="644500" cy="6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12059a4424b_0_99"/>
          <p:cNvSpPr txBox="1"/>
          <p:nvPr/>
        </p:nvSpPr>
        <p:spPr>
          <a:xfrm>
            <a:off x="1374400" y="3024125"/>
            <a:ext cx="44418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Thorax and abdomen are connected by a </a:t>
            </a:r>
            <a:r>
              <a:rPr lang="en-CA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thread thin waist</a:t>
            </a:r>
            <a:endParaRPr sz="1800" b="1" i="0" u="none" strike="noStrike" cap="none">
              <a:solidFill>
                <a:srgbClr val="000000"/>
              </a:solidFill>
            </a:endParaRPr>
          </a:p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Females have an ovipositor modified into a </a:t>
            </a:r>
            <a:r>
              <a:rPr lang="en-CA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stinger </a:t>
            </a:r>
            <a:endParaRPr sz="1800" b="1" i="0" u="none" strike="noStrike" cap="none">
              <a:solidFill>
                <a:srgbClr val="000000"/>
              </a:solidFill>
            </a:endParaRPr>
          </a:p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Forewings are typically larger than hind wings, both have sparse venation that angle to form closed cells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3-60 segmented </a:t>
            </a:r>
            <a:r>
              <a:rPr lang="en-CA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geniculate (elbowed) antennae</a:t>
            </a: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most having 10+ segments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Commonly have three </a:t>
            </a: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ocelli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18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How to tell bees from wasps and flies</a:t>
            </a:r>
            <a:r>
              <a:rPr lang="en-CA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g12059a4424b_0_99" descr="Rul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9631" y="2436618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12059a4424b_0_99" descr="Magnifying glas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81177" y="2436618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12059a4424b_0_99"/>
          <p:cNvSpPr txBox="1"/>
          <p:nvPr/>
        </p:nvSpPr>
        <p:spPr>
          <a:xfrm>
            <a:off x="3183987" y="2493939"/>
            <a:ext cx="912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0/2 pairs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12059a4424b_0_99"/>
          <p:cNvSpPr txBox="1"/>
          <p:nvPr/>
        </p:nvSpPr>
        <p:spPr>
          <a:xfrm>
            <a:off x="1745724" y="2493940"/>
            <a:ext cx="1516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0.2 - 115 mm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12059a4424b_0_99"/>
          <p:cNvSpPr txBox="1"/>
          <p:nvPr/>
        </p:nvSpPr>
        <p:spPr>
          <a:xfrm>
            <a:off x="4358766" y="2401605"/>
            <a:ext cx="80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Chewing/Lapping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12059a4424b_0_99"/>
          <p:cNvSpPr txBox="1"/>
          <p:nvPr/>
        </p:nvSpPr>
        <p:spPr>
          <a:xfrm>
            <a:off x="2157935" y="1824526"/>
            <a:ext cx="293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Terrestrial &amp; Subterranean, flowers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g12059a4424b_0_99" descr="Butterfl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64345" y="2382606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2059a4424b_0_99" descr="Agricultur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39341" y="1780957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12059a4424b_0_99"/>
          <p:cNvSpPr txBox="1"/>
          <p:nvPr/>
        </p:nvSpPr>
        <p:spPr>
          <a:xfrm>
            <a:off x="7272800" y="460500"/>
            <a:ext cx="34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Bees, </a:t>
            </a:r>
            <a:r>
              <a:rPr lang="en-CA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Wasps</a:t>
            </a:r>
            <a:r>
              <a:rPr lang="en-CA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Ants, &amp; Sawflies</a:t>
            </a:r>
            <a:endParaRPr sz="22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01" name="Google Shape;201;g12059a4424b_0_99"/>
          <p:cNvSpPr txBox="1"/>
          <p:nvPr/>
        </p:nvSpPr>
        <p:spPr>
          <a:xfrm rot="-5400000">
            <a:off x="5065013" y="5383050"/>
            <a:ext cx="227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Photo 152854077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Sarah Vermaak, licensed under CC BY</a:t>
            </a: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g12059a4424b_0_99"/>
          <p:cNvPicPr preferRelativeResize="0"/>
          <p:nvPr/>
        </p:nvPicPr>
        <p:blipFill rotWithShape="1">
          <a:blip r:embed="rId11">
            <a:alphaModFix/>
          </a:blip>
          <a:srcRect l="21851" t="36928" r="60219" b="32099"/>
          <a:stretch/>
        </p:blipFill>
        <p:spPr>
          <a:xfrm>
            <a:off x="6266468" y="3953275"/>
            <a:ext cx="2259607" cy="260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12059a4424b_0_99"/>
          <p:cNvPicPr preferRelativeResize="0"/>
          <p:nvPr/>
        </p:nvPicPr>
        <p:blipFill rotWithShape="1">
          <a:blip r:embed="rId12">
            <a:alphaModFix/>
          </a:blip>
          <a:srcRect l="28120" t="42828" r="43301" b="28428"/>
          <a:stretch/>
        </p:blipFill>
        <p:spPr>
          <a:xfrm>
            <a:off x="6307288" y="968950"/>
            <a:ext cx="2177975" cy="292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12059a4424b_0_99"/>
          <p:cNvPicPr preferRelativeResize="0"/>
          <p:nvPr/>
        </p:nvPicPr>
        <p:blipFill rotWithShape="1">
          <a:blip r:embed="rId13">
            <a:alphaModFix/>
          </a:blip>
          <a:srcRect l="52281" t="35868" r="24068" b="31374"/>
          <a:stretch/>
        </p:blipFill>
        <p:spPr>
          <a:xfrm>
            <a:off x="8860924" y="916130"/>
            <a:ext cx="2177976" cy="252759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12059a4424b_0_99"/>
          <p:cNvSpPr txBox="1"/>
          <p:nvPr/>
        </p:nvSpPr>
        <p:spPr>
          <a:xfrm rot="-5400000">
            <a:off x="5229425" y="2870200"/>
            <a:ext cx="1950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4"/>
              </a:rPr>
              <a:t>Photo 99852562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pbulman, licensed under CC BY-NC</a:t>
            </a: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12059a4424b_0_99"/>
          <p:cNvSpPr txBox="1"/>
          <p:nvPr/>
        </p:nvSpPr>
        <p:spPr>
          <a:xfrm rot="-5400000">
            <a:off x="7644338" y="2211625"/>
            <a:ext cx="227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5"/>
              </a:rPr>
              <a:t>Photo 77931066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Ricarda Pätsch, licensed under CC BY-NC-SA</a:t>
            </a: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g12059a4424b_0_99"/>
          <p:cNvPicPr preferRelativeResize="0"/>
          <p:nvPr/>
        </p:nvPicPr>
        <p:blipFill rotWithShape="1">
          <a:blip r:embed="rId16">
            <a:alphaModFix/>
          </a:blip>
          <a:srcRect l="27463" t="30346" r="23309" b="17404"/>
          <a:stretch/>
        </p:blipFill>
        <p:spPr>
          <a:xfrm>
            <a:off x="8876450" y="3480710"/>
            <a:ext cx="2177975" cy="308221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12059a4424b_0_99"/>
          <p:cNvSpPr txBox="1"/>
          <p:nvPr/>
        </p:nvSpPr>
        <p:spPr>
          <a:xfrm rot="-5400000">
            <a:off x="7644338" y="5383050"/>
            <a:ext cx="227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7"/>
              </a:rPr>
              <a:t>Photo 142113386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willratliffe, licensed under CC BY-NC</a:t>
            </a: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12059a4424b_0_99"/>
          <p:cNvSpPr txBox="1"/>
          <p:nvPr/>
        </p:nvSpPr>
        <p:spPr>
          <a:xfrm>
            <a:off x="6231100" y="3411550"/>
            <a:ext cx="1049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Wasp</a:t>
            </a:r>
            <a:endParaRPr sz="2400" b="1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12059a4424b_0_99"/>
          <p:cNvSpPr txBox="1"/>
          <p:nvPr/>
        </p:nvSpPr>
        <p:spPr>
          <a:xfrm>
            <a:off x="6170750" y="6154750"/>
            <a:ext cx="187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Bumble bee</a:t>
            </a:r>
            <a:endParaRPr sz="2400" b="1">
              <a:solidFill>
                <a:srgbClr val="EFEF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12059a4424b_0_99"/>
          <p:cNvSpPr txBox="1"/>
          <p:nvPr/>
        </p:nvSpPr>
        <p:spPr>
          <a:xfrm>
            <a:off x="8821900" y="2954350"/>
            <a:ext cx="1049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Ant</a:t>
            </a:r>
            <a:endParaRPr sz="2400" b="1">
              <a:solidFill>
                <a:srgbClr val="EFEF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2059a4424b_0_99"/>
          <p:cNvSpPr txBox="1"/>
          <p:nvPr/>
        </p:nvSpPr>
        <p:spPr>
          <a:xfrm>
            <a:off x="8826163" y="6154750"/>
            <a:ext cx="217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Solitary bee</a:t>
            </a: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12059a4424b_0_99"/>
          <p:cNvSpPr txBox="1"/>
          <p:nvPr/>
        </p:nvSpPr>
        <p:spPr>
          <a:xfrm>
            <a:off x="11656760" y="6377326"/>
            <a:ext cx="515700" cy="461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3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2059a4424b_0_138"/>
          <p:cNvSpPr/>
          <p:nvPr/>
        </p:nvSpPr>
        <p:spPr>
          <a:xfrm>
            <a:off x="520450" y="368050"/>
            <a:ext cx="11310300" cy="6326700"/>
          </a:xfrm>
          <a:prstGeom prst="rect">
            <a:avLst/>
          </a:prstGeom>
          <a:solidFill>
            <a:srgbClr val="92D050">
              <a:alpha val="29409"/>
            </a:srgbClr>
          </a:solidFill>
          <a:ln w="762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12059a4424b_0_138"/>
          <p:cNvSpPr txBox="1"/>
          <p:nvPr/>
        </p:nvSpPr>
        <p:spPr>
          <a:xfrm rot="-5400000">
            <a:off x="4937463" y="5385043"/>
            <a:ext cx="224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Photo 167999184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dannyoshea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BY-NC</a:t>
            </a: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12059a4424b_0_138"/>
          <p:cNvSpPr txBox="1"/>
          <p:nvPr/>
        </p:nvSpPr>
        <p:spPr>
          <a:xfrm>
            <a:off x="2612825" y="1045625"/>
            <a:ext cx="1294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Diptera</a:t>
            </a:r>
            <a:endParaRPr sz="2100" b="1" i="0" strike="noStrike" cap="none">
              <a:solidFill>
                <a:srgbClr val="000000"/>
              </a:solidFill>
            </a:endParaRPr>
          </a:p>
        </p:txBody>
      </p:sp>
      <p:pic>
        <p:nvPicPr>
          <p:cNvPr id="221" name="Google Shape;221;g12059a4424b_0_138" descr="Rul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7181" y="2384880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12059a4424b_0_138" descr="Magnifying glas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3927" y="2384880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12059a4424b_0_138"/>
          <p:cNvSpPr txBox="1"/>
          <p:nvPr/>
        </p:nvSpPr>
        <p:spPr>
          <a:xfrm>
            <a:off x="3105337" y="2442201"/>
            <a:ext cx="912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pair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12059a4424b_0_138"/>
          <p:cNvSpPr txBox="1"/>
          <p:nvPr/>
        </p:nvSpPr>
        <p:spPr>
          <a:xfrm>
            <a:off x="1743274" y="2442202"/>
            <a:ext cx="1516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</a:t>
            </a:r>
            <a:r>
              <a:rPr lang="en-CA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5 - 40</a:t>
            </a: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mm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12059a4424b_0_138"/>
          <p:cNvSpPr txBox="1"/>
          <p:nvPr/>
        </p:nvSpPr>
        <p:spPr>
          <a:xfrm>
            <a:off x="4051516" y="2426067"/>
            <a:ext cx="803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Sucking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12059a4424b_0_138"/>
          <p:cNvSpPr txBox="1"/>
          <p:nvPr/>
        </p:nvSpPr>
        <p:spPr>
          <a:xfrm>
            <a:off x="2306863" y="1831956"/>
            <a:ext cx="2139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CA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Virtually all environments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g12059a4424b_0_138" descr="Butterfl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5695" y="2330868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12059a4424b_0_138" descr="Agricultu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4585" y="1788388"/>
            <a:ext cx="262466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12059a4424b_0_138" descr="Bookmark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0081" y="3142025"/>
            <a:ext cx="644500" cy="6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12059a4424b_0_138"/>
          <p:cNvSpPr txBox="1"/>
          <p:nvPr/>
        </p:nvSpPr>
        <p:spPr>
          <a:xfrm>
            <a:off x="1298575" y="3142025"/>
            <a:ext cx="44418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forewings are membranous with moderate venation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Hindwings are reduced to </a:t>
            </a:r>
            <a:r>
              <a:rPr lang="en-CA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halteres</a:t>
            </a:r>
            <a:r>
              <a:rPr lang="en-CA" sz="18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CA" sz="18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18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(circled in blue)</a:t>
            </a: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(small, club-shaped wing remnants) which serve to help balance during flight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CA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compound eyes</a:t>
            </a: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may have ocelli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Females lack a proper ovipositor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Antennae are </a:t>
            </a:r>
            <a:r>
              <a:rPr lang="en-CA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filiform</a:t>
            </a: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(thread-like), </a:t>
            </a:r>
            <a:r>
              <a:rPr lang="en-CA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aristate</a:t>
            </a: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(thin and connected to a platform), or </a:t>
            </a:r>
            <a:r>
              <a:rPr lang="en-CA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stylate</a:t>
            </a: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(similar to filiform but shorter and thicker)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g12059a4424b_0_138"/>
          <p:cNvSpPr txBox="1"/>
          <p:nvPr/>
        </p:nvSpPr>
        <p:spPr>
          <a:xfrm>
            <a:off x="7384023" y="475800"/>
            <a:ext cx="244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Flies &amp; Mosquitoes</a:t>
            </a:r>
            <a:endParaRPr sz="22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32" name="Google Shape;232;g12059a4424b_0_138"/>
          <p:cNvPicPr preferRelativeResize="0"/>
          <p:nvPr/>
        </p:nvPicPr>
        <p:blipFill rotWithShape="1">
          <a:blip r:embed="rId9">
            <a:alphaModFix/>
          </a:blip>
          <a:srcRect l="23691" t="30231" r="39955" b="12084"/>
          <a:stretch/>
        </p:blipFill>
        <p:spPr>
          <a:xfrm>
            <a:off x="8972475" y="3958515"/>
            <a:ext cx="2348826" cy="2484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12059a4424b_0_138"/>
          <p:cNvPicPr preferRelativeResize="0"/>
          <p:nvPr/>
        </p:nvPicPr>
        <p:blipFill rotWithShape="1">
          <a:blip r:embed="rId10">
            <a:alphaModFix/>
          </a:blip>
          <a:srcRect l="30114" t="28376" r="29728" b="34675"/>
          <a:stretch/>
        </p:blipFill>
        <p:spPr>
          <a:xfrm>
            <a:off x="6128062" y="3881446"/>
            <a:ext cx="2653537" cy="263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12059a4424b_0_138"/>
          <p:cNvPicPr preferRelativeResize="0"/>
          <p:nvPr/>
        </p:nvPicPr>
        <p:blipFill rotWithShape="1">
          <a:blip r:embed="rId11">
            <a:alphaModFix/>
          </a:blip>
          <a:srcRect l="25674" t="27700" r="35753" b="34118"/>
          <a:stretch/>
        </p:blipFill>
        <p:spPr>
          <a:xfrm>
            <a:off x="9098250" y="925467"/>
            <a:ext cx="2249676" cy="296890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12059a4424b_0_138"/>
          <p:cNvSpPr txBox="1"/>
          <p:nvPr/>
        </p:nvSpPr>
        <p:spPr>
          <a:xfrm rot="-5400000">
            <a:off x="7791613" y="5300143"/>
            <a:ext cx="224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Photo 147149121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spacevet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BY-NC</a:t>
            </a: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12059a4424b_0_138"/>
          <p:cNvSpPr txBox="1"/>
          <p:nvPr/>
        </p:nvSpPr>
        <p:spPr>
          <a:xfrm rot="-5400000">
            <a:off x="7904100" y="2700225"/>
            <a:ext cx="2203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Photo 174097526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Sean Daniels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BY-NC</a:t>
            </a: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g12059a4424b_0_138"/>
          <p:cNvPicPr preferRelativeResize="0"/>
          <p:nvPr/>
        </p:nvPicPr>
        <p:blipFill rotWithShape="1">
          <a:blip r:embed="rId14">
            <a:alphaModFix/>
          </a:blip>
          <a:srcRect l="41840" t="13752" r="13534" b="44788"/>
          <a:stretch/>
        </p:blipFill>
        <p:spPr>
          <a:xfrm>
            <a:off x="5612049" y="982575"/>
            <a:ext cx="3286574" cy="284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12059a4424b_0_138"/>
          <p:cNvSpPr/>
          <p:nvPr/>
        </p:nvSpPr>
        <p:spPr>
          <a:xfrm>
            <a:off x="6870288" y="1431975"/>
            <a:ext cx="770100" cy="477000"/>
          </a:xfrm>
          <a:prstGeom prst="ellipse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9" name="Google Shape;239;g12059a4424b_0_138"/>
          <p:cNvCxnSpPr/>
          <p:nvPr/>
        </p:nvCxnSpPr>
        <p:spPr>
          <a:xfrm rot="10800000" flipH="1">
            <a:off x="4934300" y="2245300"/>
            <a:ext cx="2046600" cy="1659600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0" name="Google Shape;240;g12059a4424b_0_138"/>
          <p:cNvSpPr txBox="1"/>
          <p:nvPr/>
        </p:nvSpPr>
        <p:spPr>
          <a:xfrm rot="-5400000">
            <a:off x="4398900" y="1938225"/>
            <a:ext cx="2203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5"/>
              </a:rPr>
              <a:t>Photo 141802250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Sarah Vermaak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</a:t>
            </a: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g12059a4424b_0_138" descr="Speech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6881001" y="411152"/>
            <a:ext cx="468000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12059a4424b_0_138"/>
          <p:cNvSpPr txBox="1"/>
          <p:nvPr/>
        </p:nvSpPr>
        <p:spPr>
          <a:xfrm>
            <a:off x="11656760" y="6377326"/>
            <a:ext cx="515700" cy="461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4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"/>
          <p:cNvSpPr/>
          <p:nvPr/>
        </p:nvSpPr>
        <p:spPr>
          <a:xfrm>
            <a:off x="520450" y="368050"/>
            <a:ext cx="11310300" cy="6326700"/>
          </a:xfrm>
          <a:prstGeom prst="rect">
            <a:avLst/>
          </a:prstGeom>
          <a:solidFill>
            <a:srgbClr val="92D050">
              <a:alpha val="29409"/>
            </a:srgbClr>
          </a:solidFill>
          <a:ln w="762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2" descr="A purple flower on a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3002" r="9711" b="15746"/>
          <a:stretch/>
        </p:blipFill>
        <p:spPr>
          <a:xfrm>
            <a:off x="5868550" y="3825142"/>
            <a:ext cx="2934000" cy="257818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"/>
          <p:cNvSpPr txBox="1"/>
          <p:nvPr/>
        </p:nvSpPr>
        <p:spPr>
          <a:xfrm rot="-5400000">
            <a:off x="4668008" y="5192113"/>
            <a:ext cx="224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81072636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Maurice Raymond is licensed under CC BY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"/>
          <p:cNvSpPr txBox="1"/>
          <p:nvPr/>
        </p:nvSpPr>
        <p:spPr>
          <a:xfrm>
            <a:off x="2294975" y="938825"/>
            <a:ext cx="1905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Lepidoptera</a:t>
            </a:r>
            <a:endParaRPr sz="2100" b="1" i="0" strike="noStrike" cap="none">
              <a:solidFill>
                <a:srgbClr val="000000"/>
              </a:solidFill>
            </a:endParaRPr>
          </a:p>
        </p:txBody>
      </p:sp>
      <p:pic>
        <p:nvPicPr>
          <p:cNvPr id="251" name="Google Shape;251;p2" descr="Rul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2406" y="2634993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" descr="Magnifying glas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33952" y="2634993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"/>
          <p:cNvSpPr txBox="1"/>
          <p:nvPr/>
        </p:nvSpPr>
        <p:spPr>
          <a:xfrm>
            <a:off x="2812962" y="2692314"/>
            <a:ext cx="912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pairs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"/>
          <p:cNvSpPr txBox="1"/>
          <p:nvPr/>
        </p:nvSpPr>
        <p:spPr>
          <a:xfrm>
            <a:off x="1298499" y="2692315"/>
            <a:ext cx="1516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2 - 250+</a:t>
            </a: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mm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"/>
          <p:cNvSpPr txBox="1"/>
          <p:nvPr/>
        </p:nvSpPr>
        <p:spPr>
          <a:xfrm>
            <a:off x="3911551" y="2676188"/>
            <a:ext cx="912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Siphoning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"/>
          <p:cNvSpPr txBox="1"/>
          <p:nvPr/>
        </p:nvSpPr>
        <p:spPr>
          <a:xfrm>
            <a:off x="1760049" y="1774700"/>
            <a:ext cx="325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CA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Terrestrial, tend to remain in areas with larval food plants, some migrate great distances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2" descr="Butterfl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93320" y="2580981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" descr="Agricultur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65266" y="1807332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" descr="Bookmark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706" y="3130250"/>
            <a:ext cx="644500" cy="6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"/>
          <p:cNvSpPr txBox="1"/>
          <p:nvPr/>
        </p:nvSpPr>
        <p:spPr>
          <a:xfrm>
            <a:off x="1189200" y="3130250"/>
            <a:ext cx="4441800" cy="3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Coiled </a:t>
            </a:r>
            <a:r>
              <a:rPr lang="en-CA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proboscis </a:t>
            </a: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(straw-like mouthparts)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Forewings are typically larger than the hindwings, both are covered in </a:t>
            </a:r>
            <a:r>
              <a:rPr lang="en-CA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 scales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Ocelli and/or other sensory organs are common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CA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Multi-segmented antennae</a:t>
            </a: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, with variation in morphology used for identification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en-CA" sz="17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butterflies</a:t>
            </a:r>
            <a:r>
              <a:rPr lang="en-CA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thin antennae with small </a:t>
            </a:r>
            <a:r>
              <a:rPr lang="en-CA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ball or club</a:t>
            </a:r>
            <a:r>
              <a:rPr lang="en-CA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distal end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en-CA" sz="17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skippers</a:t>
            </a:r>
            <a:r>
              <a:rPr lang="en-CA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CA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hooked</a:t>
            </a:r>
            <a:r>
              <a:rPr lang="en-CA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antennae at end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○"/>
            </a:pPr>
            <a:r>
              <a:rPr lang="en-CA" sz="17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moths</a:t>
            </a:r>
            <a:r>
              <a:rPr lang="en-CA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thin and </a:t>
            </a:r>
            <a:r>
              <a:rPr lang="en-CA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feathery</a:t>
            </a:r>
            <a:r>
              <a:rPr lang="en-CA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antennae without ball or club at end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"/>
          <p:cNvSpPr txBox="1"/>
          <p:nvPr/>
        </p:nvSpPr>
        <p:spPr>
          <a:xfrm>
            <a:off x="7272800" y="411950"/>
            <a:ext cx="365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Butterflies, Skippers, &amp; Moths</a:t>
            </a:r>
            <a:endParaRPr sz="22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62" name="Google Shape;262;p2"/>
          <p:cNvPicPr preferRelativeResize="0"/>
          <p:nvPr/>
        </p:nvPicPr>
        <p:blipFill rotWithShape="1">
          <a:blip r:embed="rId10">
            <a:alphaModFix/>
          </a:blip>
          <a:srcRect l="33445" t="21561" r="8387" b="21787"/>
          <a:stretch/>
        </p:blipFill>
        <p:spPr>
          <a:xfrm>
            <a:off x="5817337" y="889913"/>
            <a:ext cx="2934000" cy="285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"/>
          <p:cNvPicPr preferRelativeResize="0"/>
          <p:nvPr/>
        </p:nvPicPr>
        <p:blipFill rotWithShape="1">
          <a:blip r:embed="rId11">
            <a:alphaModFix/>
          </a:blip>
          <a:srcRect l="9655" t="18691" r="12353" b="23866"/>
          <a:stretch/>
        </p:blipFill>
        <p:spPr>
          <a:xfrm>
            <a:off x="8963900" y="3825150"/>
            <a:ext cx="2625216" cy="257817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"/>
          <p:cNvSpPr txBox="1"/>
          <p:nvPr/>
        </p:nvSpPr>
        <p:spPr>
          <a:xfrm rot="-5400000">
            <a:off x="7792208" y="5192113"/>
            <a:ext cx="224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Photo 155056884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markeambard, no rights reserved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2"/>
          <p:cNvPicPr preferRelativeResize="0"/>
          <p:nvPr/>
        </p:nvPicPr>
        <p:blipFill rotWithShape="1">
          <a:blip r:embed="rId13">
            <a:alphaModFix/>
          </a:blip>
          <a:srcRect l="36441" t="33249" r="20344" b="34884"/>
          <a:stretch/>
        </p:blipFill>
        <p:spPr>
          <a:xfrm>
            <a:off x="8939125" y="1122788"/>
            <a:ext cx="2677782" cy="26328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"/>
          <p:cNvSpPr txBox="1"/>
          <p:nvPr/>
        </p:nvSpPr>
        <p:spPr>
          <a:xfrm rot="-5400000">
            <a:off x="7752933" y="2571850"/>
            <a:ext cx="224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4"/>
              </a:rPr>
              <a:t>Photo 145727030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clowness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"/>
          <p:cNvSpPr txBox="1"/>
          <p:nvPr/>
        </p:nvSpPr>
        <p:spPr>
          <a:xfrm rot="-5400000">
            <a:off x="4632595" y="2365425"/>
            <a:ext cx="224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5"/>
              </a:rPr>
              <a:t>Photo 135641379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by 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Jason Cooper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2" descr="Speech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6804801" y="411152"/>
            <a:ext cx="468000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"/>
          <p:cNvSpPr txBox="1"/>
          <p:nvPr/>
        </p:nvSpPr>
        <p:spPr>
          <a:xfrm>
            <a:off x="7517200" y="3259150"/>
            <a:ext cx="151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Butterfly</a:t>
            </a:r>
            <a:endParaRPr sz="24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"/>
          <p:cNvSpPr txBox="1"/>
          <p:nvPr/>
        </p:nvSpPr>
        <p:spPr>
          <a:xfrm>
            <a:off x="7670325" y="5926150"/>
            <a:ext cx="1210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Skipper</a:t>
            </a:r>
            <a:endParaRPr sz="2400" b="1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"/>
          <p:cNvSpPr txBox="1"/>
          <p:nvPr/>
        </p:nvSpPr>
        <p:spPr>
          <a:xfrm>
            <a:off x="8974300" y="3259150"/>
            <a:ext cx="1049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Moth</a:t>
            </a:r>
            <a:endParaRPr sz="2400" b="1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"/>
          <p:cNvSpPr txBox="1"/>
          <p:nvPr/>
        </p:nvSpPr>
        <p:spPr>
          <a:xfrm>
            <a:off x="8974300" y="5926150"/>
            <a:ext cx="1049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Moth</a:t>
            </a:r>
            <a:endParaRPr sz="2400" b="1"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"/>
          <p:cNvSpPr txBox="1"/>
          <p:nvPr/>
        </p:nvSpPr>
        <p:spPr>
          <a:xfrm>
            <a:off x="11656760" y="6377326"/>
            <a:ext cx="515700" cy="461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5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1fbd846a16_0_5"/>
          <p:cNvSpPr/>
          <p:nvPr/>
        </p:nvSpPr>
        <p:spPr>
          <a:xfrm>
            <a:off x="520450" y="368050"/>
            <a:ext cx="11310300" cy="6326700"/>
          </a:xfrm>
          <a:prstGeom prst="rect">
            <a:avLst/>
          </a:prstGeom>
          <a:solidFill>
            <a:srgbClr val="92D050">
              <a:alpha val="29409"/>
            </a:srgbClr>
          </a:solidFill>
          <a:ln w="762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11fbd846a16_0_5"/>
          <p:cNvSpPr txBox="1"/>
          <p:nvPr/>
        </p:nvSpPr>
        <p:spPr>
          <a:xfrm>
            <a:off x="1102012" y="3379125"/>
            <a:ext cx="46362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Elytra</a:t>
            </a: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(hardened forewings which typically cover entirety of membranous hindwings at rest)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Wide variation in morphology of antennae, &lt;11 segments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Commonly lack ocelli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Wide variation in leg morphology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g11fbd846a16_0_5" descr="Rul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971" y="2573019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11fbd846a16_0_5" descr="Magnifying glas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2502" y="2577114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11fbd846a16_0_5"/>
          <p:cNvSpPr txBox="1"/>
          <p:nvPr/>
        </p:nvSpPr>
        <p:spPr>
          <a:xfrm>
            <a:off x="2828364" y="2617676"/>
            <a:ext cx="679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 pairs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11fbd846a16_0_5"/>
          <p:cNvSpPr txBox="1"/>
          <p:nvPr/>
        </p:nvSpPr>
        <p:spPr>
          <a:xfrm>
            <a:off x="1367499" y="2617675"/>
            <a:ext cx="1076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0.3 - 200 mm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11fbd846a16_0_5"/>
          <p:cNvSpPr txBox="1"/>
          <p:nvPr/>
        </p:nvSpPr>
        <p:spPr>
          <a:xfrm>
            <a:off x="3892185" y="2617676"/>
            <a:ext cx="803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Chewing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11fbd846a16_0_5"/>
          <p:cNvSpPr txBox="1"/>
          <p:nvPr/>
        </p:nvSpPr>
        <p:spPr>
          <a:xfrm>
            <a:off x="1574292" y="1826556"/>
            <a:ext cx="293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Majority of terrestrial and freshwater environments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g11fbd846a16_0_5" descr="Butterfl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75780" y="2499586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11fbd846a16_0_5" descr="Agricultu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5546" y="1766913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11fbd846a16_0_5"/>
          <p:cNvSpPr txBox="1"/>
          <p:nvPr/>
        </p:nvSpPr>
        <p:spPr>
          <a:xfrm rot="-5400000">
            <a:off x="4620049" y="5086509"/>
            <a:ext cx="224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Photo 94541913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M.S. Newel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BY-NC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11fbd846a16_0_5"/>
          <p:cNvSpPr txBox="1"/>
          <p:nvPr/>
        </p:nvSpPr>
        <p:spPr>
          <a:xfrm>
            <a:off x="2371175" y="1091225"/>
            <a:ext cx="1905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Coleoptera</a:t>
            </a:r>
            <a:endParaRPr sz="2100" b="1" i="0" strike="noStrike" cap="none">
              <a:solidFill>
                <a:srgbClr val="000000"/>
              </a:solidFill>
            </a:endParaRPr>
          </a:p>
        </p:txBody>
      </p:sp>
      <p:pic>
        <p:nvPicPr>
          <p:cNvPr id="290" name="Google Shape;290;g11fbd846a16_0_5" descr="Bookmark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743" y="3379125"/>
            <a:ext cx="644500" cy="6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11fbd846a16_0_5"/>
          <p:cNvSpPr txBox="1"/>
          <p:nvPr/>
        </p:nvSpPr>
        <p:spPr>
          <a:xfrm>
            <a:off x="8141655" y="449135"/>
            <a:ext cx="184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Beetles</a:t>
            </a:r>
            <a:endParaRPr sz="22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292" name="Google Shape;292;g11fbd846a16_0_5"/>
          <p:cNvPicPr preferRelativeResize="0"/>
          <p:nvPr/>
        </p:nvPicPr>
        <p:blipFill rotWithShape="1">
          <a:blip r:embed="rId9">
            <a:alphaModFix/>
          </a:blip>
          <a:srcRect l="24449" t="34226" r="42985" b="37105"/>
          <a:stretch/>
        </p:blipFill>
        <p:spPr>
          <a:xfrm>
            <a:off x="8297625" y="942025"/>
            <a:ext cx="3368177" cy="24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11fbd846a16_0_5"/>
          <p:cNvPicPr preferRelativeResize="0"/>
          <p:nvPr/>
        </p:nvPicPr>
        <p:blipFill rotWithShape="1">
          <a:blip r:embed="rId10">
            <a:alphaModFix/>
          </a:blip>
          <a:srcRect l="30815" t="32002" r="34673" b="23592"/>
          <a:stretch/>
        </p:blipFill>
        <p:spPr>
          <a:xfrm>
            <a:off x="8855750" y="3568525"/>
            <a:ext cx="2818698" cy="272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11fbd846a16_0_5"/>
          <p:cNvPicPr preferRelativeResize="0"/>
          <p:nvPr/>
        </p:nvPicPr>
        <p:blipFill rotWithShape="1">
          <a:blip r:embed="rId11">
            <a:alphaModFix/>
          </a:blip>
          <a:srcRect l="33078" t="30203" r="24426" b="33822"/>
          <a:stretch/>
        </p:blipFill>
        <p:spPr>
          <a:xfrm>
            <a:off x="5914850" y="942026"/>
            <a:ext cx="2185774" cy="24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11fbd846a16_0_5"/>
          <p:cNvPicPr preferRelativeResize="0"/>
          <p:nvPr/>
        </p:nvPicPr>
        <p:blipFill rotWithShape="1">
          <a:blip r:embed="rId12">
            <a:alphaModFix/>
          </a:blip>
          <a:srcRect l="38173" t="33545" r="35964" b="33699"/>
          <a:stretch/>
        </p:blipFill>
        <p:spPr>
          <a:xfrm>
            <a:off x="5802525" y="3501715"/>
            <a:ext cx="2934001" cy="2787034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11fbd846a16_0_5"/>
          <p:cNvSpPr txBox="1"/>
          <p:nvPr/>
        </p:nvSpPr>
        <p:spPr>
          <a:xfrm rot="-5400000">
            <a:off x="7682349" y="5086509"/>
            <a:ext cx="224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Photo 96368008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M.S. Newel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BY-NC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11fbd846a16_0_5"/>
          <p:cNvSpPr txBox="1"/>
          <p:nvPr/>
        </p:nvSpPr>
        <p:spPr>
          <a:xfrm rot="-5400000">
            <a:off x="7110849" y="2193434"/>
            <a:ext cx="224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4"/>
              </a:rPr>
              <a:t>Photo 140937961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Michaela Seal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BY-NC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11fbd846a16_0_5"/>
          <p:cNvSpPr txBox="1"/>
          <p:nvPr/>
        </p:nvSpPr>
        <p:spPr>
          <a:xfrm rot="-5400000">
            <a:off x="4729599" y="2193434"/>
            <a:ext cx="224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5"/>
              </a:rPr>
              <a:t>Photo 92677913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Michaela Seal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BY-NC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g11fbd846a16_0_5" descr="Speech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7629001" y="457527"/>
            <a:ext cx="468000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11fbd846a16_0_5"/>
          <p:cNvSpPr txBox="1"/>
          <p:nvPr/>
        </p:nvSpPr>
        <p:spPr>
          <a:xfrm>
            <a:off x="11656760" y="6377326"/>
            <a:ext cx="515700" cy="461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6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2059a4424b_0_2"/>
          <p:cNvSpPr/>
          <p:nvPr/>
        </p:nvSpPr>
        <p:spPr>
          <a:xfrm>
            <a:off x="520450" y="368050"/>
            <a:ext cx="11310300" cy="6326700"/>
          </a:xfrm>
          <a:prstGeom prst="rect">
            <a:avLst/>
          </a:prstGeom>
          <a:solidFill>
            <a:srgbClr val="92D050">
              <a:alpha val="29409"/>
            </a:srgbClr>
          </a:solidFill>
          <a:ln w="762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6" name="Google Shape;306;g12059a4424b_0_2" descr="Rul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5522" y="2165107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12059a4424b_0_2" descr="Magnifying glas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9262" y="2165107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2059a4424b_0_2"/>
          <p:cNvSpPr txBox="1"/>
          <p:nvPr/>
        </p:nvSpPr>
        <p:spPr>
          <a:xfrm>
            <a:off x="3215534" y="2233371"/>
            <a:ext cx="675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 pairs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12059a4424b_0_2"/>
          <p:cNvSpPr txBox="1"/>
          <p:nvPr/>
        </p:nvSpPr>
        <p:spPr>
          <a:xfrm>
            <a:off x="1751011" y="2231379"/>
            <a:ext cx="1516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– 100+ mm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12059a4424b_0_2"/>
          <p:cNvSpPr txBox="1"/>
          <p:nvPr/>
        </p:nvSpPr>
        <p:spPr>
          <a:xfrm>
            <a:off x="4216163" y="2145646"/>
            <a:ext cx="803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Piercing/Sucking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12059a4424b_0_2"/>
          <p:cNvSpPr txBox="1"/>
          <p:nvPr/>
        </p:nvSpPr>
        <p:spPr>
          <a:xfrm>
            <a:off x="1855825" y="1644825"/>
            <a:ext cx="3314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CA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terrestrial and freshwater environments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12059a4424b_0_2"/>
          <p:cNvSpPr txBox="1"/>
          <p:nvPr/>
        </p:nvSpPr>
        <p:spPr>
          <a:xfrm>
            <a:off x="1088750" y="2803875"/>
            <a:ext cx="50673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Rostrum</a:t>
            </a: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(beak-like mouthparts with accompanying piercing structures)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Wings either cross at distal end of abdomen or are held above body in a tent-like manner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Forewings may be entirely </a:t>
            </a:r>
            <a:r>
              <a:rPr lang="en-CA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leathery</a:t>
            </a: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lang="en-CA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hemelytra </a:t>
            </a: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(wings that are leathery/hardened at the front and membranous/thin in the back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have a </a:t>
            </a:r>
            <a:r>
              <a:rPr lang="en-CA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prominent scutellum</a:t>
            </a: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(triangular back plate)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3-13 antennal segments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Minimal morphological differences among legs</a:t>
            </a: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ostly </a:t>
            </a:r>
            <a:r>
              <a:rPr lang="en-CA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gressorial</a:t>
            </a: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(walking/running), occasionally </a:t>
            </a:r>
            <a:r>
              <a:rPr lang="en-CA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saltatorial </a:t>
            </a:r>
            <a:r>
              <a:rPr lang="en-CA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(adapted for jumping)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g12059a4424b_0_2" descr="Butterfl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8864" y="2199461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12059a4424b_0_2" descr="Agricultu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6136" y="1611075"/>
            <a:ext cx="299716" cy="3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12059a4424b_0_2"/>
          <p:cNvSpPr txBox="1"/>
          <p:nvPr/>
        </p:nvSpPr>
        <p:spPr>
          <a:xfrm>
            <a:off x="2371475" y="967575"/>
            <a:ext cx="1783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Hemiptera</a:t>
            </a:r>
            <a:endParaRPr sz="2100" b="1" i="0" strike="noStrike" cap="none">
              <a:solidFill>
                <a:srgbClr val="000000"/>
              </a:solidFill>
            </a:endParaRPr>
          </a:p>
        </p:txBody>
      </p:sp>
      <p:pic>
        <p:nvPicPr>
          <p:cNvPr id="316" name="Google Shape;316;g12059a4424b_0_2" descr="Bookmark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0443" y="2803875"/>
            <a:ext cx="644500" cy="6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12059a4424b_0_2"/>
          <p:cNvPicPr preferRelativeResize="0"/>
          <p:nvPr/>
        </p:nvPicPr>
        <p:blipFill rotWithShape="1">
          <a:blip r:embed="rId8">
            <a:alphaModFix/>
          </a:blip>
          <a:srcRect l="35089" t="33332" r="18988" b="30765"/>
          <a:stretch/>
        </p:blipFill>
        <p:spPr>
          <a:xfrm>
            <a:off x="6521500" y="3469913"/>
            <a:ext cx="2519026" cy="295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12059a4424b_0_2"/>
          <p:cNvPicPr preferRelativeResize="0"/>
          <p:nvPr/>
        </p:nvPicPr>
        <p:blipFill rotWithShape="1">
          <a:blip r:embed="rId9">
            <a:alphaModFix/>
          </a:blip>
          <a:srcRect l="18553" t="19956" r="28407" b="15523"/>
          <a:stretch/>
        </p:blipFill>
        <p:spPr>
          <a:xfrm>
            <a:off x="9233425" y="3488800"/>
            <a:ext cx="2442600" cy="297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12059a4424b_0_2"/>
          <p:cNvPicPr preferRelativeResize="0"/>
          <p:nvPr/>
        </p:nvPicPr>
        <p:blipFill rotWithShape="1">
          <a:blip r:embed="rId10">
            <a:alphaModFix/>
          </a:blip>
          <a:srcRect l="36713" t="34941" r="32448" b="33276"/>
          <a:stretch/>
        </p:blipFill>
        <p:spPr>
          <a:xfrm>
            <a:off x="5703362" y="1023313"/>
            <a:ext cx="3024599" cy="233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12059a4424b_0_2"/>
          <p:cNvPicPr preferRelativeResize="0"/>
          <p:nvPr/>
        </p:nvPicPr>
        <p:blipFill rotWithShape="1">
          <a:blip r:embed="rId11">
            <a:alphaModFix/>
          </a:blip>
          <a:srcRect l="12525" t="5243" r="22476" b="14338"/>
          <a:stretch/>
        </p:blipFill>
        <p:spPr>
          <a:xfrm>
            <a:off x="8954250" y="933263"/>
            <a:ext cx="2746798" cy="242782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12059a4424b_0_2"/>
          <p:cNvSpPr txBox="1"/>
          <p:nvPr/>
        </p:nvSpPr>
        <p:spPr>
          <a:xfrm rot="-5400000">
            <a:off x="5300550" y="5215300"/>
            <a:ext cx="2304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Photo 82308016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Arminty Clarke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BY-NC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12059a4424b_0_2"/>
          <p:cNvSpPr txBox="1"/>
          <p:nvPr/>
        </p:nvSpPr>
        <p:spPr>
          <a:xfrm>
            <a:off x="7080918" y="428850"/>
            <a:ext cx="429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 Bugs, Cicadas, Hoppers, &amp; Aphids</a:t>
            </a:r>
            <a:endParaRPr sz="22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23" name="Google Shape;323;g12059a4424b_0_2"/>
          <p:cNvSpPr txBox="1"/>
          <p:nvPr/>
        </p:nvSpPr>
        <p:spPr>
          <a:xfrm rot="-5400000">
            <a:off x="7810500" y="5001100"/>
            <a:ext cx="2733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Photo 135639017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Jason Cooper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12059a4424b_0_2"/>
          <p:cNvSpPr txBox="1"/>
          <p:nvPr/>
        </p:nvSpPr>
        <p:spPr>
          <a:xfrm rot="-5400000">
            <a:off x="7534275" y="1882825"/>
            <a:ext cx="2733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4"/>
              </a:rPr>
              <a:t>Photo 74335207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Karl Kroeker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2059a4424b_0_2"/>
          <p:cNvSpPr txBox="1"/>
          <p:nvPr/>
        </p:nvSpPr>
        <p:spPr>
          <a:xfrm rot="-5400000">
            <a:off x="4281500" y="1806625"/>
            <a:ext cx="2733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CA" sz="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5"/>
              </a:rPr>
              <a:t>Photo 132353871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</a:t>
            </a:r>
            <a:r>
              <a:rPr lang="en-CA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M.S. Newel</a:t>
            </a:r>
            <a:r>
              <a:rPr lang="en-CA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licensed under CC BY-NC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g12059a4424b_0_2" descr="Speech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6576201" y="411152"/>
            <a:ext cx="468000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12059a4424b_0_2"/>
          <p:cNvSpPr txBox="1"/>
          <p:nvPr/>
        </p:nvSpPr>
        <p:spPr>
          <a:xfrm>
            <a:off x="11656760" y="6377326"/>
            <a:ext cx="515700" cy="461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7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ba5dba058c_0_0"/>
          <p:cNvSpPr/>
          <p:nvPr/>
        </p:nvSpPr>
        <p:spPr>
          <a:xfrm>
            <a:off x="2608125" y="767273"/>
            <a:ext cx="7527900" cy="5450400"/>
          </a:xfrm>
          <a:prstGeom prst="rect">
            <a:avLst/>
          </a:prstGeom>
          <a:solidFill>
            <a:srgbClr val="92D050">
              <a:alpha val="29409"/>
            </a:srgbClr>
          </a:solidFill>
          <a:ln w="762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1ba5dba058c_0_0"/>
          <p:cNvSpPr txBox="1"/>
          <p:nvPr/>
        </p:nvSpPr>
        <p:spPr>
          <a:xfrm>
            <a:off x="3143725" y="1273175"/>
            <a:ext cx="6415500" cy="4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 Resources:</a:t>
            </a: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en-CA" sz="18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iNaturalist Calgary Insect Pollinators Guide: </a:t>
            </a:r>
            <a:r>
              <a:rPr lang="en-CA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guide to pollinator species found in Calgary</a:t>
            </a:r>
            <a:br>
              <a:rPr lang="en-CA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16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https://inaturalist.ca/guides/15081</a:t>
            </a:r>
            <a:r>
              <a:rPr lang="en-CA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CA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iNaturalist Calgary Pollinators Project: </a:t>
            </a:r>
            <a:r>
              <a:rPr lang="en-CA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citizen scientist project for uploading observations of pollinators visiting flowers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6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https://inaturalist.ca/projects/calgary-pollinators</a:t>
            </a:r>
            <a:r>
              <a:rPr lang="en-CA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Native Bee Fauna and its Floral Relations in the City of Calgary, Alberta</a:t>
            </a:r>
            <a:br>
              <a:rPr lang="en-CA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16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https://prism.ucalgary.ca/handle/1880/114223</a:t>
            </a:r>
            <a:r>
              <a:rPr lang="en-CA" sz="1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Bumble Bees of Calgary: A key and illustrated guide for identification of the bumble bee species found in Calgary, Alberta</a:t>
            </a:r>
            <a:br>
              <a:rPr lang="en-CA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CA" sz="16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https://prism.ucalgary.ca/handle/1880/113505</a:t>
            </a:r>
            <a:r>
              <a:rPr lang="en-CA" sz="16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u="sng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1ba5dba058c_0_0"/>
          <p:cNvSpPr txBox="1"/>
          <p:nvPr/>
        </p:nvSpPr>
        <p:spPr>
          <a:xfrm>
            <a:off x="11656760" y="6377326"/>
            <a:ext cx="515700" cy="461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8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9"/>
          <p:cNvSpPr txBox="1"/>
          <p:nvPr/>
        </p:nvSpPr>
        <p:spPr>
          <a:xfrm>
            <a:off x="299712" y="365556"/>
            <a:ext cx="11778900" cy="4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CA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References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None/>
            </a:pP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Gullan, P. J., and P. S. Cranston. The Insects: An Outline of Entomology. Fifth edition, John Wiley &amp; Sons, Inc, 2014.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"/>
              <a:buFont typeface="Arial"/>
              <a:buNone/>
            </a:pP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Iowa State University. (2020). Bugguide: Coleoptera. Retrieved September, 2020, from </a:t>
            </a:r>
            <a:r>
              <a:rPr lang="en-CA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https://bugguide.net/node/view/60</a:t>
            </a:r>
            <a:r>
              <a:rPr lang="en-CA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"/>
              <a:buFont typeface="Arial"/>
              <a:buNone/>
            </a:pP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Iowa State University. (2020). Bugguide: Diptera. Retrieved September, 2020, from </a:t>
            </a:r>
            <a:r>
              <a:rPr lang="en-CA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https://bugguide.net/node/view/55</a:t>
            </a:r>
            <a:r>
              <a:rPr lang="en-CA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"/>
              <a:buFont typeface="Arial"/>
              <a:buNone/>
            </a:pPr>
            <a:endParaRPr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"/>
              <a:buFont typeface="Arial"/>
              <a:buNone/>
            </a:pP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Iowa State University. (2020). Bugguide: Hemiptera. Retrieved September, 2020, from </a:t>
            </a:r>
            <a:r>
              <a:rPr lang="en-CA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https://bugguide.net/node/view/63</a:t>
            </a:r>
            <a:r>
              <a:rPr lang="en-CA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"/>
              <a:buFont typeface="Arial"/>
              <a:buNone/>
            </a:pPr>
            <a:endParaRPr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None/>
            </a:pP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Iowa State University. (2020). </a:t>
            </a:r>
            <a:r>
              <a:rPr lang="en-CA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Bugguide: Hymenoptera. </a:t>
            </a: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September, 2020, from </a:t>
            </a:r>
            <a:r>
              <a:rPr lang="en-CA" b="0" i="0" u="sng" strike="noStrike" cap="non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https://bugguide.net/node/view/59</a:t>
            </a:r>
            <a:r>
              <a:rPr lang="en-CA" b="0" i="0" u="none" strike="noStrike" cap="non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u="none" strike="noStrike" cap="none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None/>
            </a:pPr>
            <a:endParaRPr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70"/>
              <a:buFont typeface="Arial"/>
              <a:buNone/>
            </a:pP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Iowa State University. (2020). Bugguide: Lepidoptera. Retrieved September, 2020, from </a:t>
            </a:r>
            <a:r>
              <a:rPr lang="en-CA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https://bugguide.net/node/view/57</a:t>
            </a:r>
            <a:r>
              <a:rPr lang="en-CA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4A86E8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None/>
            </a:pP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 State Agriculture and Life Sciences. (2015). </a:t>
            </a:r>
            <a:r>
              <a:rPr lang="en-CA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 425 – General Entomology. </a:t>
            </a:r>
            <a:r>
              <a:rPr lang="en-C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Retrieved August, 2022, from </a:t>
            </a:r>
            <a:r>
              <a:rPr lang="en-CA" u="sng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https://genent.cals.ncsu.edu/</a:t>
            </a:r>
            <a:r>
              <a:rPr lang="en-CA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b="0" i="0" u="none" strike="noStrike" cap="non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u="none" strike="noStrike" cap="none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0"/>
              <a:buFont typeface="Arial"/>
              <a:buNone/>
            </a:pPr>
            <a:endParaRPr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9"/>
          <p:cNvSpPr txBox="1"/>
          <p:nvPr/>
        </p:nvSpPr>
        <p:spPr>
          <a:xfrm>
            <a:off x="11656760" y="6377326"/>
            <a:ext cx="515700" cy="461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Calibri"/>
                <a:ea typeface="Calibri"/>
                <a:cs typeface="Calibri"/>
                <a:sym typeface="Calibri"/>
              </a:rPr>
              <a:t>9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1085</Words>
  <Application>Microsoft Macintosh PowerPoint</Application>
  <PresentationFormat>Widescreen</PresentationFormat>
  <Paragraphs>146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open_sansbold</vt:lpstr>
      <vt:lpstr>open_sansregular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Gabi Gee</dc:creator>
  <cp:lastModifiedBy>Justine Doll</cp:lastModifiedBy>
  <cp:revision>1</cp:revision>
  <dcterms:created xsi:type="dcterms:W3CDTF">2020-09-10T00:49:44Z</dcterms:created>
  <dcterms:modified xsi:type="dcterms:W3CDTF">2024-04-29T20:25:31Z</dcterms:modified>
</cp:coreProperties>
</file>