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51B4A0-CE32-474E-AB3F-6B7D072E0D1F}">
  <a:tblStyle styleId="{8651B4A0-CE32-474E-AB3F-6B7D072E0D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Doll" userId="478ffb2d-f67c-48e6-aca3-ff07fdfe9796" providerId="ADAL" clId="{5E5B531B-F10D-D047-9CD7-CFD31BE8E8A4}"/>
    <pc:docChg chg="undo custSel modSld">
      <pc:chgData name="Justine Doll" userId="478ffb2d-f67c-48e6-aca3-ff07fdfe9796" providerId="ADAL" clId="{5E5B531B-F10D-D047-9CD7-CFD31BE8E8A4}" dt="2024-04-29T20:36:06.711" v="9" actId="1076"/>
      <pc:docMkLst>
        <pc:docMk/>
      </pc:docMkLst>
      <pc:sldChg chg="modSp mod">
        <pc:chgData name="Justine Doll" userId="478ffb2d-f67c-48e6-aca3-ff07fdfe9796" providerId="ADAL" clId="{5E5B531B-F10D-D047-9CD7-CFD31BE8E8A4}" dt="2024-04-29T20:36:06.711" v="9" actId="1076"/>
        <pc:sldMkLst>
          <pc:docMk/>
          <pc:sldMk cId="0" sldId="256"/>
        </pc:sldMkLst>
        <pc:spChg chg="mod">
          <ac:chgData name="Justine Doll" userId="478ffb2d-f67c-48e6-aca3-ff07fdfe9796" providerId="ADAL" clId="{5E5B531B-F10D-D047-9CD7-CFD31BE8E8A4}" dt="2024-04-29T20:36:06.711" v="9" actId="1076"/>
          <ac:spMkLst>
            <pc:docMk/>
            <pc:sldMk cId="0" sldId="256"/>
            <ac:spMk id="61" creationId="{00000000-0000-0000-0000-000000000000}"/>
          </ac:spMkLst>
        </pc:spChg>
        <pc:picChg chg="mod">
          <ac:chgData name="Justine Doll" userId="478ffb2d-f67c-48e6-aca3-ff07fdfe9796" providerId="ADAL" clId="{5E5B531B-F10D-D047-9CD7-CFD31BE8E8A4}" dt="2024-04-29T20:36:02.472" v="8" actId="1076"/>
          <ac:picMkLst>
            <pc:docMk/>
            <pc:sldMk cId="0" sldId="256"/>
            <ac:picMk id="62" creationId="{00000000-0000-0000-0000-000000000000}"/>
          </ac:picMkLst>
        </pc:picChg>
      </pc:sldChg>
    </pc:docChg>
  </pc:docChgLst>
  <pc:docChgLst>
    <pc:chgData name="Justine Doll" userId="478ffb2d-f67c-48e6-aca3-ff07fdfe9796" providerId="ADAL" clId="{DF75BB04-B9AE-4E44-A0AA-5492255B998C}"/>
    <pc:docChg chg="undo custSel modSld">
      <pc:chgData name="Justine Doll" userId="478ffb2d-f67c-48e6-aca3-ff07fdfe9796" providerId="ADAL" clId="{DF75BB04-B9AE-4E44-A0AA-5492255B998C}" dt="2024-04-16T18:16:17.115" v="31" actId="1076"/>
      <pc:docMkLst>
        <pc:docMk/>
      </pc:docMkLst>
      <pc:sldChg chg="addSp delSp modSp mod">
        <pc:chgData name="Justine Doll" userId="478ffb2d-f67c-48e6-aca3-ff07fdfe9796" providerId="ADAL" clId="{DF75BB04-B9AE-4E44-A0AA-5492255B998C}" dt="2024-04-16T18:14:46.048" v="9" actId="1076"/>
        <pc:sldMkLst>
          <pc:docMk/>
          <pc:sldMk cId="0" sldId="256"/>
        </pc:sldMkLst>
        <pc:spChg chg="add del">
          <ac:chgData name="Justine Doll" userId="478ffb2d-f67c-48e6-aca3-ff07fdfe9796" providerId="ADAL" clId="{DF75BB04-B9AE-4E44-A0AA-5492255B998C}" dt="2024-04-16T18:14:28.288" v="1" actId="22"/>
          <ac:spMkLst>
            <pc:docMk/>
            <pc:sldMk cId="0" sldId="256"/>
            <ac:spMk id="3" creationId="{FBDF3304-73CE-CE80-ACA6-C00463B29731}"/>
          </ac:spMkLst>
        </pc:spChg>
        <pc:picChg chg="add mod">
          <ac:chgData name="Justine Doll" userId="478ffb2d-f67c-48e6-aca3-ff07fdfe9796" providerId="ADAL" clId="{DF75BB04-B9AE-4E44-A0AA-5492255B998C}" dt="2024-04-16T18:14:46.048" v="9" actId="1076"/>
          <ac:picMkLst>
            <pc:docMk/>
            <pc:sldMk cId="0" sldId="256"/>
            <ac:picMk id="5" creationId="{6E8A0910-E83E-AF4F-A07C-AC04E9318523}"/>
          </ac:picMkLst>
        </pc:picChg>
      </pc:sldChg>
      <pc:sldChg chg="modSp mod">
        <pc:chgData name="Justine Doll" userId="478ffb2d-f67c-48e6-aca3-ff07fdfe9796" providerId="ADAL" clId="{DF75BB04-B9AE-4E44-A0AA-5492255B998C}" dt="2024-04-16T18:14:38.956" v="3" actId="27636"/>
        <pc:sldMkLst>
          <pc:docMk/>
          <pc:sldMk cId="0" sldId="260"/>
        </pc:sldMkLst>
        <pc:spChg chg="mod">
          <ac:chgData name="Justine Doll" userId="478ffb2d-f67c-48e6-aca3-ff07fdfe9796" providerId="ADAL" clId="{DF75BB04-B9AE-4E44-A0AA-5492255B998C}" dt="2024-04-16T18:14:38.956" v="3" actId="27636"/>
          <ac:spMkLst>
            <pc:docMk/>
            <pc:sldMk cId="0" sldId="260"/>
            <ac:spMk id="88" creationId="{00000000-0000-0000-0000-000000000000}"/>
          </ac:spMkLst>
        </pc:spChg>
      </pc:sldChg>
      <pc:sldChg chg="modSp mod">
        <pc:chgData name="Justine Doll" userId="478ffb2d-f67c-48e6-aca3-ff07fdfe9796" providerId="ADAL" clId="{DF75BB04-B9AE-4E44-A0AA-5492255B998C}" dt="2024-04-16T18:14:39.057" v="4" actId="27636"/>
        <pc:sldMkLst>
          <pc:docMk/>
          <pc:sldMk cId="0" sldId="293"/>
        </pc:sldMkLst>
        <pc:spChg chg="mod">
          <ac:chgData name="Justine Doll" userId="478ffb2d-f67c-48e6-aca3-ff07fdfe9796" providerId="ADAL" clId="{DF75BB04-B9AE-4E44-A0AA-5492255B998C}" dt="2024-04-16T18:14:39.057" v="4" actId="27636"/>
          <ac:spMkLst>
            <pc:docMk/>
            <pc:sldMk cId="0" sldId="293"/>
            <ac:spMk id="432" creationId="{00000000-0000-0000-0000-000000000000}"/>
          </ac:spMkLst>
        </pc:spChg>
      </pc:sldChg>
      <pc:sldChg chg="modSp mod">
        <pc:chgData name="Justine Doll" userId="478ffb2d-f67c-48e6-aca3-ff07fdfe9796" providerId="ADAL" clId="{DF75BB04-B9AE-4E44-A0AA-5492255B998C}" dt="2024-04-16T18:14:39.081" v="5" actId="27636"/>
        <pc:sldMkLst>
          <pc:docMk/>
          <pc:sldMk cId="0" sldId="294"/>
        </pc:sldMkLst>
        <pc:spChg chg="mod">
          <ac:chgData name="Justine Doll" userId="478ffb2d-f67c-48e6-aca3-ff07fdfe9796" providerId="ADAL" clId="{DF75BB04-B9AE-4E44-A0AA-5492255B998C}" dt="2024-04-16T18:14:39.081" v="5" actId="27636"/>
          <ac:spMkLst>
            <pc:docMk/>
            <pc:sldMk cId="0" sldId="294"/>
            <ac:spMk id="447" creationId="{00000000-0000-0000-0000-000000000000}"/>
          </ac:spMkLst>
        </pc:spChg>
      </pc:sldChg>
      <pc:sldChg chg="modSp mod">
        <pc:chgData name="Justine Doll" userId="478ffb2d-f67c-48e6-aca3-ff07fdfe9796" providerId="ADAL" clId="{DF75BB04-B9AE-4E44-A0AA-5492255B998C}" dt="2024-04-16T18:16:02.921" v="29" actId="1038"/>
        <pc:sldMkLst>
          <pc:docMk/>
          <pc:sldMk cId="0" sldId="296"/>
        </pc:sldMkLst>
        <pc:picChg chg="mod">
          <ac:chgData name="Justine Doll" userId="478ffb2d-f67c-48e6-aca3-ff07fdfe9796" providerId="ADAL" clId="{DF75BB04-B9AE-4E44-A0AA-5492255B998C}" dt="2024-04-16T18:16:02.921" v="29" actId="1038"/>
          <ac:picMkLst>
            <pc:docMk/>
            <pc:sldMk cId="0" sldId="296"/>
            <ac:picMk id="469" creationId="{00000000-0000-0000-0000-000000000000}"/>
          </ac:picMkLst>
        </pc:picChg>
      </pc:sldChg>
      <pc:sldChg chg="modSp mod">
        <pc:chgData name="Justine Doll" userId="478ffb2d-f67c-48e6-aca3-ff07fdfe9796" providerId="ADAL" clId="{DF75BB04-B9AE-4E44-A0AA-5492255B998C}" dt="2024-04-16T18:16:17.115" v="31" actId="1076"/>
        <pc:sldMkLst>
          <pc:docMk/>
          <pc:sldMk cId="0" sldId="299"/>
        </pc:sldMkLst>
        <pc:picChg chg="mod">
          <ac:chgData name="Justine Doll" userId="478ffb2d-f67c-48e6-aca3-ff07fdfe9796" providerId="ADAL" clId="{DF75BB04-B9AE-4E44-A0AA-5492255B998C}" dt="2024-04-16T18:16:17.115" v="31" actId="1076"/>
          <ac:picMkLst>
            <pc:docMk/>
            <pc:sldMk cId="0" sldId="299"/>
            <ac:picMk id="50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llections.ucalgary.ca/asset-management/2R3BF1XQ78W?FR_=1&amp;W=1920&amp;H=955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llections.ucalgary.ca/asset-management/2R3BF1XQ78W?FR_=1&amp;W=1920&amp;H=955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collections.ucalgary.ca/Browse/Collections/Invertebrates/Alberta-Native-Bees/Osmia-cyaneonitens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oology.ubc.ca/entomology/main/Orthoptera/Acrididae/Arphia%20conspersa%20(1dorsal).jpg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72f64c55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72f64c55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3efe65f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3efe65f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72f64c55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72f64c55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ab02d549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ab02d549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ab02d549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ab02d549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72f64c55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72f64c55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ab02d549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ab02d549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64338d5e3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64338d5e3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ab02d549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ab02d549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ab02d549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ab02d5499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SLIDES_API55667364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SLIDES_API55667364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172f64c55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172f64c55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ab02d549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1ab02d549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1ab02d549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1ab02d549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3efe65fa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3efe65fa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72f64c558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72f64c558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72f64c55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72f64c55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ab02d5499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ab02d5499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773e5e7b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773e5e7b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ab02d5499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ab02d5499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3efe65fa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3efe65fa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diagram of leg morphology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6407b1ec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16407b1ec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3efe65fa9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13efe65fa9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Legend for colours?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773e5e7b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1773e5e7b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1ab02d5499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1ab02d5499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64338d5e3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164338d5e3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ab02d5499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1ab02d5499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3efe65fa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3efe65fa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13efe65fa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13efe65fa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 links to examples if possible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Crossveins and longitudinal veins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98cca494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98cca494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1ab02d5499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1ab02d5499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ab02d5499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1ab02d5499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6407b1ec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6407b1ec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3efe65fa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13efe65fa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https://digitalcollections.ucalgary.ca/asset-management/2R3BF1XQ78W?FR_=1&amp;W=1920&amp;H=955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Helophilus hybridus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Aeshna interrupta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ab02d549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1ab02d549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https://digitalcollections.ucalgary.ca/asset-management/2R3BF1XQ78W?FR_=1&amp;W=1920&amp;H=955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Helophilus hybridus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Aeshna interrupta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164338d5e3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164338d5e3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 courtesy of the Spencer Entomological Collection, Beaty Biodiversity Museum, UBC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164338d5e3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164338d5e3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https://digitalcollections.ucalgary.ca/Browse/Collections/Invertebrates/Alberta-Native-Bees/Osmia-cyaneonitens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b="1">
                <a:solidFill>
                  <a:schemeClr val="dk1"/>
                </a:solidFill>
              </a:rPr>
              <a:t>Myrmica incompleta</a:t>
            </a:r>
            <a:endParaRPr sz="2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73e2ee2f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73e2ee2f2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https://www.zoology.ubc.ca/entomology/main/Orthoptera/Acrididae/Arphia%20conspersa%20(1dorsal).jpg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 courtesy of the Spencer Entomological Collection, Beaty Biodiversity Museum, UBC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173e2ee2f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173e2ee2f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https://www.flickr.com/photos/nhm_beetle_id/9457188323/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73e2ee2f2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173e2ee2f2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1fc1e0c2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1fc1e0c2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3efe65f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3efe65f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172f64c5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172f64c5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6407b1ec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g116407b1ec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3efe65fa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3efe65fa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6407b1e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6407b1e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 up of the figure.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Eyes_and_ocelli_of_an_orchid_bee_(Apidae,_Euglossa_hansoni_(Moure))_(36522833083).jpg" TargetMode="External"/><Relationship Id="rId5" Type="http://schemas.openxmlformats.org/officeDocument/2006/relationships/hyperlink" Target="https://en.wikipedia.org/wiki/File:Calliphora_vicina,_u,_Face,_DC_2014-04-24_-17.46.02_ZS_PMax_-_USGS_Bee_Inventory_and_Monitoring_Laboratory.jpg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sect_antennae.svg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inaturalist.ca/photos/17239962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103061450" TargetMode="External"/><Relationship Id="rId5" Type="http://schemas.openxmlformats.org/officeDocument/2006/relationships/hyperlink" Target="https://sketchfab.com/3d-models/blatta-orientalis-e54a2630c2b7471c95a4e27206424a17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ommons.wikimedia.org/wiki/File:Insect_antennae.sv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inaturalist.ca/observations/103590872" TargetMode="External"/><Relationship Id="rId4" Type="http://schemas.openxmlformats.org/officeDocument/2006/relationships/hyperlink" Target="https://www.zoology.ubc.ca/entomology/main/Diptera/Tipulidae/Ctenophora%20vittata%20female%20(4front)%20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107337120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inaturalist.ca/observations/8650859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104606145" TargetMode="External"/><Relationship Id="rId11" Type="http://schemas.openxmlformats.org/officeDocument/2006/relationships/hyperlink" Target="https://inaturalist.ca/photos/180505421" TargetMode="External"/><Relationship Id="rId5" Type="http://schemas.openxmlformats.org/officeDocument/2006/relationships/hyperlink" Target="https://sketchfab.com/3d-models/grasshopper-7ec38e3f2a45496295efa41bd65ed975" TargetMode="External"/><Relationship Id="rId10" Type="http://schemas.openxmlformats.org/officeDocument/2006/relationships/hyperlink" Target="https://commons.wikimedia.org/wiki/File:Insect-antenna_filiform.svg" TargetMode="External"/><Relationship Id="rId4" Type="http://schemas.openxmlformats.org/officeDocument/2006/relationships/hyperlink" Target="https://sketchfab.com/3d-models/cicindela-campestris-b13a625c2e3b4b6aa26a27711a0cac39" TargetMode="Externa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49166325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31416363" TargetMode="External"/><Relationship Id="rId5" Type="http://schemas.openxmlformats.org/officeDocument/2006/relationships/hyperlink" Target="https://inaturalist.ca/observations/60251683" TargetMode="External"/><Relationship Id="rId4" Type="http://schemas.openxmlformats.org/officeDocument/2006/relationships/hyperlink" Target="https://sketchfab.com/3d-models/typhaeus-typhoeus-942948687b7b45a2a55b6591fa6270d0" TargetMode="External"/><Relationship Id="rId9" Type="http://schemas.openxmlformats.org/officeDocument/2006/relationships/hyperlink" Target="https://commons.wikimedia.org/wiki/File:Insect_antennae.sv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commons.wikimedia.org/wiki/File:Insect_antennae.sv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photos/20225275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inaturalist.ca/observations/1372625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sect_antennae.svg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oology.ubc.ca/entomology/main/Coleoptera/Buprestidae/Agrilus%20vittaticollis%20male%20(4front).jpg" TargetMode="External"/><Relationship Id="rId5" Type="http://schemas.openxmlformats.org/officeDocument/2006/relationships/hyperlink" Target="https://www.zoology.ubc.ca/entomology/main/Coleoptera/Buprestidae/Agrilus%20burkei%20(4front).jpg" TargetMode="External"/><Relationship Id="rId4" Type="http://schemas.openxmlformats.org/officeDocument/2006/relationships/hyperlink" Target="https://sketchfab.com/3d-models/agrilus-anxius-2fd91429bd54423cafea7d7ba22273c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commons.wikimedia.org/wiki/File:Insect_antennae.sv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hyperlink" Target="https://www.zoology.ubc.ca/entomology/main/Diptera/Bombyliidae/Geron%20sp.%20form%20B%20(4front).jpg" TargetMode="External"/><Relationship Id="rId4" Type="http://schemas.openxmlformats.org/officeDocument/2006/relationships/hyperlink" Target="https://www.zoology.ubc.ca/entomology/main/Diptera/Conopidae/Physocephala%20burgessi%20(4front)%20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hyperlink" Target="https://www.zoology.ubc.ca/entomology/main/Diptera/Calliphoridae/Phaenicia%20sericata%20(4front)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oology.ubc.ca/entomology/main/Diptera/Conopidae/Dalmannia%20blaisdelli%20(4front)%20.jpg" TargetMode="External"/><Relationship Id="rId5" Type="http://schemas.openxmlformats.org/officeDocument/2006/relationships/hyperlink" Target="https://sketchfab.com/3d-models/mutant-fruit-fly-09f8f0c50e8844ebaa6e6747039c5097" TargetMode="External"/><Relationship Id="rId4" Type="http://schemas.openxmlformats.org/officeDocument/2006/relationships/hyperlink" Target="https://sketchfab.com/3d-models/syrphus-ribesii-77e2b8c9032945248951e06bc7e209e0" TargetMode="External"/><Relationship Id="rId9" Type="http://schemas.openxmlformats.org/officeDocument/2006/relationships/hyperlink" Target="https://commons.wikimedia.org/wiki/File:Insect_antennae.sv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3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8.xml"/><Relationship Id="rId11" Type="http://schemas.openxmlformats.org/officeDocument/2006/relationships/slide" Target="slide29.xml"/><Relationship Id="rId5" Type="http://schemas.openxmlformats.org/officeDocument/2006/relationships/slide" Target="slide7.xml"/><Relationship Id="rId10" Type="http://schemas.openxmlformats.org/officeDocument/2006/relationships/slide" Target="slide23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89784456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zoology.ubc.ca/entomology/main/Diptera/Culicidae/Aedes%20aloponotum%20female%20(4front).jpg" TargetMode="External"/><Relationship Id="rId12" Type="http://schemas.openxmlformats.org/officeDocument/2006/relationships/hyperlink" Target="https://commons.wikimedia.org/wiki/File:Insect_antennae.sv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86218186" TargetMode="External"/><Relationship Id="rId11" Type="http://schemas.openxmlformats.org/officeDocument/2006/relationships/hyperlink" Target="https://inaturalist.ca/photos/148304586" TargetMode="External"/><Relationship Id="rId5" Type="http://schemas.openxmlformats.org/officeDocument/2006/relationships/hyperlink" Target="https://inaturalist.ca/observations/106407682" TargetMode="External"/><Relationship Id="rId10" Type="http://schemas.openxmlformats.org/officeDocument/2006/relationships/hyperlink" Target="https://inaturalist.ca/photos/141997657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ology.ubc.ca/entomology/main/Coleoptera/Agyrtidae/Agyrtes%20longulus%20(1dorsal)%20.jpg" TargetMode="External"/><Relationship Id="rId13" Type="http://schemas.openxmlformats.org/officeDocument/2006/relationships/hyperlink" Target="https://inaturalist.ca/photos/143330214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s://inaturalist.ca/observations/101800812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ketchfab.com/3d-models/lesser-marbled-fritillary-c412725443ce43f3abd096774048e1fe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sketchfab.com/3d-models/polyphylla-fullo-7b2b1df0b54648c98117f7b1a9609249" TargetMode="External"/><Relationship Id="rId10" Type="http://schemas.openxmlformats.org/officeDocument/2006/relationships/hyperlink" Target="https://inaturalist.ca/observations/86950278" TargetMode="External"/><Relationship Id="rId4" Type="http://schemas.openxmlformats.org/officeDocument/2006/relationships/hyperlink" Target="https://sketchfab.com/3d-models/leptinotarsa-decemlineata-4c23e2622a8749979f49ad1632cab94d" TargetMode="External"/><Relationship Id="rId9" Type="http://schemas.openxmlformats.org/officeDocument/2006/relationships/hyperlink" Target="https://inaturalist.ca/observations/85635534" TargetMode="External"/><Relationship Id="rId14" Type="http://schemas.openxmlformats.org/officeDocument/2006/relationships/hyperlink" Target="https://commons.wikimedia.org/wiki/File:Insect_antennae.sv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49032992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inaturalist.ca/observations/7238234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57684828" TargetMode="External"/><Relationship Id="rId11" Type="http://schemas.openxmlformats.org/officeDocument/2006/relationships/hyperlink" Target="https://commons.wikimedia.org/wiki/File:Insect_antennae.svg" TargetMode="External"/><Relationship Id="rId5" Type="http://schemas.openxmlformats.org/officeDocument/2006/relationships/hyperlink" Target="https://sketchfab.com/3d-models/blister-beetle-82625483e7f84c109404fa99fbb2f721" TargetMode="External"/><Relationship Id="rId10" Type="http://schemas.openxmlformats.org/officeDocument/2006/relationships/hyperlink" Target="https://inaturalist.ca/photos/77817270" TargetMode="External"/><Relationship Id="rId4" Type="http://schemas.openxmlformats.org/officeDocument/2006/relationships/hyperlink" Target="https://www2.ala.org.au/chuong/WheatWeevil-from-X3D.html" TargetMode="External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Evolution_insect_mouthparts_coloured_derivate.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ology.ubc.ca/entomology/main/Orthoptera/Acrididae/Melanoplus%20femurrubrum%20(4front).jpg" TargetMode="External"/><Relationship Id="rId13" Type="http://schemas.openxmlformats.org/officeDocument/2006/relationships/hyperlink" Target="https://inaturalist.ca/photos/172399520" TargetMode="External"/><Relationship Id="rId3" Type="http://schemas.openxmlformats.org/officeDocument/2006/relationships/hyperlink" Target="https://sketchfab.com/3d-models/formica-sp-head-f6ba78b151544330b97589d7c514871a" TargetMode="External"/><Relationship Id="rId7" Type="http://schemas.openxmlformats.org/officeDocument/2006/relationships/hyperlink" Target="https://www.zoology.ubc.ca/entomology/main/Hymenoptera/Formicidae/Lasius%20fallax%20(2ventral)%20SEM-UBC%20HYM-12706.jpg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97268617" TargetMode="External"/><Relationship Id="rId11" Type="http://schemas.openxmlformats.org/officeDocument/2006/relationships/hyperlink" Target="https://commons.wikimedia.org/wiki/File:Evolution_insect_mouthparts_coloured_derivate.png" TargetMode="External"/><Relationship Id="rId5" Type="http://schemas.openxmlformats.org/officeDocument/2006/relationships/hyperlink" Target="https://inaturalist.ca/observations/103788783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inaturalist.ca/observations/103061446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s://commons.wikimedia.org/wiki/File:Paranchus_albipes_front.jp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usgsbiml/14271462090" TargetMode="External"/><Relationship Id="rId3" Type="http://schemas.openxmlformats.org/officeDocument/2006/relationships/hyperlink" Target="https://sketchfab.com/3d-models/bee-9f4e65d9773b4f80bfca6ac8a9c8b952" TargetMode="External"/><Relationship Id="rId7" Type="http://schemas.openxmlformats.org/officeDocument/2006/relationships/hyperlink" Target="https://commons.wikimedia.org/wiki/File:Evolution_insect_mouthparts_coloured_derivate.p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hyperlink" Target="https://inaturalist.ca/observations/98853465" TargetMode="External"/><Relationship Id="rId4" Type="http://schemas.openxmlformats.org/officeDocument/2006/relationships/hyperlink" Target="https://www.zoology.ubc.ca/entomology/main/Hymenoptera/Apidae/Apinae/Anthophora%20bomboides%20male%20(4front).jpg" TargetMode="External"/><Relationship Id="rId9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105790312" TargetMode="External"/><Relationship Id="rId13" Type="http://schemas.openxmlformats.org/officeDocument/2006/relationships/hyperlink" Target="https://inaturalist.ca/photos/160542269" TargetMode="External"/><Relationship Id="rId3" Type="http://schemas.openxmlformats.org/officeDocument/2006/relationships/hyperlink" Target="https://sketchfab.com/3d-models/halyomorpha-halys-5249ec7d69f248f9aeab93dca339819d" TargetMode="External"/><Relationship Id="rId7" Type="http://schemas.openxmlformats.org/officeDocument/2006/relationships/hyperlink" Target="https://inaturalist.ca/observations/96625879" TargetMode="Externa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oology.ubc.ca/entomology/main/Hemiptera/Anthocoridae/Anthocoris%20tomentosus%20(3lateral)%20.jpg" TargetMode="External"/><Relationship Id="rId11" Type="http://schemas.openxmlformats.org/officeDocument/2006/relationships/hyperlink" Target="https://commons.wikimedia.org/wiki/File:Homo-frogghopper-sucing-mou.gif" TargetMode="External"/><Relationship Id="rId5" Type="http://schemas.openxmlformats.org/officeDocument/2006/relationships/hyperlink" Target="https://www.zoology.ubc.ca/entomology/main/Hemiptera/Pentatomidae/Antheminia%20eurynota%20remota%20(2ventral)%20.jpg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www.zoology.ubc.ca/entomology/main/Hemiptera/Miridae/Atractotomus%20magnicornis%20(4front).jpg" TargetMode="External"/><Relationship Id="rId9" Type="http://schemas.openxmlformats.org/officeDocument/2006/relationships/image" Target="../media/image43.png"/><Relationship Id="rId14" Type="http://schemas.openxmlformats.org/officeDocument/2006/relationships/hyperlink" Target="https://inaturalist.ca/photos/177579955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ep-moth-sucing-mouthparts.gif" TargetMode="External"/><Relationship Id="rId3" Type="http://schemas.openxmlformats.org/officeDocument/2006/relationships/hyperlink" Target="https://sketchfab.com/3d-models/amphipyra-pyramidea-9883797b8f2642beb0380e071438389d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100684835" TargetMode="External"/><Relationship Id="rId5" Type="http://schemas.openxmlformats.org/officeDocument/2006/relationships/hyperlink" Target="https://inaturalist.ca/observations/106006487" TargetMode="External"/><Relationship Id="rId4" Type="http://schemas.openxmlformats.org/officeDocument/2006/relationships/hyperlink" Target="https://sketchfab.com/3d-models/butterfly-head-41f9bd54c15548709c81b7408206810e" TargetMode="External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ep-moth-sucing-mouthparts.gif" TargetMode="External"/><Relationship Id="rId3" Type="http://schemas.openxmlformats.org/officeDocument/2006/relationships/hyperlink" Target="https://sketchfab.com/3d-models/mutant-fruit-fly-09f8f0c50e8844ebaa6e6747039c5097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ile:Tachina_fly_Gonia_capitata_feeding_honey.jpg" TargetMode="External"/><Relationship Id="rId5" Type="http://schemas.openxmlformats.org/officeDocument/2006/relationships/hyperlink" Target="https://inaturalist.ca/observations/107344984" TargetMode="External"/><Relationship Id="rId4" Type="http://schemas.openxmlformats.org/officeDocument/2006/relationships/hyperlink" Target="https://sketchfab.com/3d-models/musca-domestica-157900941156422fbd9dcdfc38a3be19" TargetMode="External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nsectLeg.sv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103065739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s://inaturalist.ca/observations/98913401" TargetMode="External"/><Relationship Id="rId12" Type="http://schemas.openxmlformats.org/officeDocument/2006/relationships/hyperlink" Target="https://wiki.bugwood.org/Insect_Biology#Insect_Leg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ketchfab.com/3d-models/musca-domestica-157900941156422fbd9dcdfc38a3be19" TargetMode="External"/><Relationship Id="rId11" Type="http://schemas.openxmlformats.org/officeDocument/2006/relationships/image" Target="../media/image52.png"/><Relationship Id="rId5" Type="http://schemas.openxmlformats.org/officeDocument/2006/relationships/hyperlink" Target="https://sketchfab.com/3d-models/blister-beetle-82625483e7f84c109404fa99fbb2f721" TargetMode="External"/><Relationship Id="rId10" Type="http://schemas.openxmlformats.org/officeDocument/2006/relationships/hyperlink" Target="https://inaturalist.ca/photos/164780841" TargetMode="External"/><Relationship Id="rId4" Type="http://schemas.openxmlformats.org/officeDocument/2006/relationships/hyperlink" Target="https://sketchfab.com/3d-models/halyomorpha-halys-5249ec7d69f248f9aeab93dca339819d" TargetMode="External"/><Relationship Id="rId9" Type="http://schemas.openxmlformats.org/officeDocument/2006/relationships/hyperlink" Target="https://inaturalist.ca/observations/10306576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observations/56355052" TargetMode="External"/><Relationship Id="rId7" Type="http://schemas.openxmlformats.org/officeDocument/2006/relationships/hyperlink" Target="https://wiki.bugwood.org/Insect_Biology#Insect_Leg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hyperlink" Target="https://inaturalist.ca/photos/89801395" TargetMode="Externa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sketchfab.com/3d-models/grasshopper-7ec38e3f2a45496295efa41bd65ed975" TargetMode="External"/><Relationship Id="rId7" Type="http://schemas.openxmlformats.org/officeDocument/2006/relationships/hyperlink" Target="https://inaturalist.ca/photos/18050542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inaturalist.ca/observations/93412687" TargetMode="External"/><Relationship Id="rId4" Type="http://schemas.openxmlformats.org/officeDocument/2006/relationships/hyperlink" Target="https://inaturalist.ca/observations/107337120" TargetMode="External"/><Relationship Id="rId9" Type="http://schemas.openxmlformats.org/officeDocument/2006/relationships/hyperlink" Target="https://wiki.bugwood.org/Insect_Biology#Insect_Legs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35078908" TargetMode="External"/><Relationship Id="rId3" Type="http://schemas.openxmlformats.org/officeDocument/2006/relationships/hyperlink" Target="https://sketchfab.com/3d-models/diving-beetle-c-t-orientalis-95c3db9bf741487d8ef80f6bfb6683f9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95778276" TargetMode="External"/><Relationship Id="rId5" Type="http://schemas.openxmlformats.org/officeDocument/2006/relationships/hyperlink" Target="https://inaturalist.ca/observations/93118383" TargetMode="External"/><Relationship Id="rId10" Type="http://schemas.openxmlformats.org/officeDocument/2006/relationships/hyperlink" Target="https://inaturalist.ca/photos/159043981" TargetMode="External"/><Relationship Id="rId4" Type="http://schemas.openxmlformats.org/officeDocument/2006/relationships/hyperlink" Target="https://inaturalist.ca/observations/82309734" TargetMode="External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sketchfab.com/3d-models/wheel-bug-e7db1ec2315d4ff583bd73f166332af2" TargetMode="External"/><Relationship Id="rId7" Type="http://schemas.openxmlformats.org/officeDocument/2006/relationships/hyperlink" Target="https://inaturalist.ca/photos/16684176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hyperlink" Target="https://inaturalist.ca/observations/105692311" TargetMode="External"/><Relationship Id="rId4" Type="http://schemas.openxmlformats.org/officeDocument/2006/relationships/hyperlink" Target="https://inaturalist.ca/observations/100004063" TargetMode="External"/><Relationship Id="rId9" Type="http://schemas.openxmlformats.org/officeDocument/2006/relationships/hyperlink" Target="https://wiki.bugwood.org/Insect_Biology#Insect_Leg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ugwood.org/Insect_Biology#Insect_Leg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o.biologists.org/content/8/10/bio04077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Venation_of_insect_wing.sv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lickr.com/photos/arenamontanus/2814553830" TargetMode="External"/><Relationship Id="rId4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Eupatorus_gracilicornis_Vol.jpg" TargetMode="External"/><Relationship Id="rId5" Type="http://schemas.openxmlformats.org/officeDocument/2006/relationships/image" Target="../media/image66.png"/><Relationship Id="rId4" Type="http://schemas.openxmlformats.org/officeDocument/2006/relationships/hyperlink" Target="https://commons.wikimedia.org/wiki/File:Dolycoris_baccarum_wings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bio.biologists.org/content/8/10/bio040774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84728044" TargetMode="External"/><Relationship Id="rId5" Type="http://schemas.openxmlformats.org/officeDocument/2006/relationships/hyperlink" Target="https://inaturalist.ca/observations/99797074" TargetMode="External"/><Relationship Id="rId4" Type="http://schemas.openxmlformats.org/officeDocument/2006/relationships/hyperlink" Target="https://sketchfab.com/3d-models/common-darter-sympetrum-striolatum-5bab6fb07ac545db8e14c4a4fea768e1" TargetMode="External"/><Relationship Id="rId9" Type="http://schemas.openxmlformats.org/officeDocument/2006/relationships/hyperlink" Target="https://digitalcollections.ucalgary.ca/asset-management/2R3BF1XQ78W?FR_=1&amp;W=1920&amp;H=955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talcollections.ucalgary.ca/asset-management/2R3BF1XQ78W?FR_=1&amp;W=1920&amp;H=955" TargetMode="External"/><Relationship Id="rId3" Type="http://schemas.openxmlformats.org/officeDocument/2006/relationships/image" Target="../media/image69.png"/><Relationship Id="rId7" Type="http://schemas.openxmlformats.org/officeDocument/2006/relationships/hyperlink" Target="https://bio.biologists.org/content/8/10/bio04077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g"/><Relationship Id="rId5" Type="http://schemas.openxmlformats.org/officeDocument/2006/relationships/hyperlink" Target="https://digitalcollections.ucalgary.ca/asset-management/2R3BF1SIFOH" TargetMode="External"/><Relationship Id="rId10" Type="http://schemas.openxmlformats.org/officeDocument/2006/relationships/hyperlink" Target="https://commons.wikimedia.org/wiki/File:Limoniidae_-_cf._Metalimnobia_quadrimaculata_(Linnaeus,_1761)_halteres_detail_-_BioLib.cz.jpg" TargetMode="External"/><Relationship Id="rId4" Type="http://schemas.openxmlformats.org/officeDocument/2006/relationships/hyperlink" Target="https://sketchfab.com/3d-models/myathropa-florea-meshroom-e6d039729a25424eb8b0c54c4c368609" TargetMode="External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oology.ubc.ca/entomology/main/Lepidoptera/" TargetMode="External"/><Relationship Id="rId5" Type="http://schemas.openxmlformats.org/officeDocument/2006/relationships/hyperlink" Target="https://sketchfab.com/3d-models/amphipyra-pyramidea-9883797b8f2642beb0380e071438389d" TargetMode="External"/><Relationship Id="rId4" Type="http://schemas.openxmlformats.org/officeDocument/2006/relationships/hyperlink" Target="https://sketchfab.com/3d-models/tiger-swallowtail-4119ac2975e84a659f164b37025c558e" TargetMode="External"/><Relationship Id="rId9" Type="http://schemas.openxmlformats.org/officeDocument/2006/relationships/hyperlink" Target="https://bio.biologists.org/content/8/10/bio040774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ology.ubc.ca/entomology/main/Hymenoptera/Vespidae/Vespinae/Dolichovespula%20albida%20worker%20(3lateral).jpg" TargetMode="External"/><Relationship Id="rId13" Type="http://schemas.openxmlformats.org/officeDocument/2006/relationships/hyperlink" Target="https://digitalcollections.ucalgary.ca/Browse/Collections/Invertebrates/Alberta-Native-Bees/Osmia-cyaneonitens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s://inaturalist.ca/observations/107138942" TargetMode="External"/><Relationship Id="rId12" Type="http://schemas.openxmlformats.org/officeDocument/2006/relationships/hyperlink" Target="https://bio.biologists.org/content/8/10/bio040774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49032992" TargetMode="External"/><Relationship Id="rId11" Type="http://schemas.openxmlformats.org/officeDocument/2006/relationships/image" Target="../media/image77.jpg"/><Relationship Id="rId5" Type="http://schemas.openxmlformats.org/officeDocument/2006/relationships/hyperlink" Target="https://sketchfab.com/3d-models/yellow-vented-hornet-vespa-analis-0951cc427987417e8ccffc6ed40e25e8" TargetMode="External"/><Relationship Id="rId10" Type="http://schemas.openxmlformats.org/officeDocument/2006/relationships/image" Target="../media/image76.png"/><Relationship Id="rId4" Type="http://schemas.openxmlformats.org/officeDocument/2006/relationships/hyperlink" Target="https://sketchfab.com/3d-models/streblognathus-peetersi-b92aacdc5e914d6aa15aadedb554513c" TargetMode="External"/><Relationship Id="rId9" Type="http://schemas.openxmlformats.org/officeDocument/2006/relationships/hyperlink" Target="https://inaturalist.ca/observations/109378593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bio.biologists.org/content/8/10/bio040774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92051255" TargetMode="External"/><Relationship Id="rId5" Type="http://schemas.openxmlformats.org/officeDocument/2006/relationships/hyperlink" Target="https://inaturalist.ca/observations/98239669" TargetMode="External"/><Relationship Id="rId4" Type="http://schemas.openxmlformats.org/officeDocument/2006/relationships/hyperlink" Target="https://www.zoology.ubc.ca/entomology/main/Orthoptera/Acrididae/Arphia%20conspersa%20(1dorsal).jp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86702783" TargetMode="External"/><Relationship Id="rId3" Type="http://schemas.openxmlformats.org/officeDocument/2006/relationships/image" Target="../media/image80.png"/><Relationship Id="rId7" Type="http://schemas.openxmlformats.org/officeDocument/2006/relationships/hyperlink" Target="https://inaturalist.ca/observations/93295651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98646966" TargetMode="External"/><Relationship Id="rId5" Type="http://schemas.openxmlformats.org/officeDocument/2006/relationships/hyperlink" Target="https://sketchfab.com/3d-models/polyphylla-fullo-7b2b1df0b54648c98117f7b1a9609249" TargetMode="External"/><Relationship Id="rId10" Type="http://schemas.openxmlformats.org/officeDocument/2006/relationships/hyperlink" Target="https://bio.biologists.org/content/8/10/bio040774" TargetMode="External"/><Relationship Id="rId4" Type="http://schemas.openxmlformats.org/officeDocument/2006/relationships/image" Target="../media/image81.png"/><Relationship Id="rId9" Type="http://schemas.openxmlformats.org/officeDocument/2006/relationships/hyperlink" Target="https://www.flickr.com/photos/nhm_beetle_id/9457188323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observations/72331927" TargetMode="External"/><Relationship Id="rId13" Type="http://schemas.openxmlformats.org/officeDocument/2006/relationships/hyperlink" Target="https://commons.wikimedia.org/wiki/File:Dolycoris_baccarum_wings.jpg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s://inaturalist.ca/observations/61502883" TargetMode="Externa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inaturalist.ca/observations/59703343" TargetMode="External"/><Relationship Id="rId11" Type="http://schemas.openxmlformats.org/officeDocument/2006/relationships/hyperlink" Target="https://bio.biologists.org/content/8/10/bio040774" TargetMode="External"/><Relationship Id="rId5" Type="http://schemas.openxmlformats.org/officeDocument/2006/relationships/hyperlink" Target="https://www.zoology.ubc.ca/entomology/main/Hemiptera/" TargetMode="External"/><Relationship Id="rId10" Type="http://schemas.openxmlformats.org/officeDocument/2006/relationships/hyperlink" Target="https://inaturalist.ca/observations/89817698" TargetMode="External"/><Relationship Id="rId4" Type="http://schemas.openxmlformats.org/officeDocument/2006/relationships/hyperlink" Target="https://sketchfab.com/3d-models/halyomorpha-halys-5249ec7d69f248f9aeab93dca339819d" TargetMode="External"/><Relationship Id="rId9" Type="http://schemas.openxmlformats.org/officeDocument/2006/relationships/hyperlink" Target="https://inaturalist.ca/observations/104440208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aturalist.ca/photos/94263615" TargetMode="External"/><Relationship Id="rId5" Type="http://schemas.openxmlformats.org/officeDocument/2006/relationships/hyperlink" Target="https://inaturalist.ca/photos/95102138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Hypostomal_bridge_in_insect_diagram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Visual Glossary of Insect Morphology</a:t>
            </a:r>
            <a:endParaRPr b="1"/>
          </a:p>
        </p:txBody>
      </p:sp>
      <p:sp>
        <p:nvSpPr>
          <p:cNvPr id="61" name="Google Shape;61;p14"/>
          <p:cNvSpPr txBox="1"/>
          <p:nvPr/>
        </p:nvSpPr>
        <p:spPr>
          <a:xfrm>
            <a:off x="1476286" y="4440069"/>
            <a:ext cx="664572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fontAlgn="base"/>
            <a:r>
              <a:rPr lang="en-CA" sz="16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Seal, M., Duclos, K., Carson, A., Summers, M. (2024). </a:t>
            </a:r>
            <a:r>
              <a:rPr lang="en-CA" sz="16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bold"/>
              </a:rPr>
              <a:t>Visual Glossary Of Insect Morphology</a:t>
            </a:r>
            <a:r>
              <a:rPr lang="en-CA" sz="16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. QUBES Educational Resources.</a:t>
            </a: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482" y="4564021"/>
            <a:ext cx="1218325" cy="42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E8A0910-E83E-AF4F-A07C-AC04E9318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31" y="0"/>
            <a:ext cx="1812069" cy="5432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4063950" y="56675"/>
            <a:ext cx="101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Eyes</a:t>
            </a:r>
            <a:endParaRPr b="1"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r="48799"/>
          <a:stretch/>
        </p:blipFill>
        <p:spPr>
          <a:xfrm>
            <a:off x="120775" y="939775"/>
            <a:ext cx="3924450" cy="3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r="47646" b="14726"/>
          <a:stretch/>
        </p:blipFill>
        <p:spPr>
          <a:xfrm>
            <a:off x="4423630" y="1110400"/>
            <a:ext cx="4160069" cy="32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847475" y="4511425"/>
            <a:ext cx="30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Pair of large compound eyes</a:t>
            </a:r>
            <a:endParaRPr/>
          </a:p>
        </p:txBody>
      </p:sp>
      <p:sp>
        <p:nvSpPr>
          <p:cNvPr id="135" name="Google Shape;135;p23"/>
          <p:cNvSpPr txBox="1"/>
          <p:nvPr/>
        </p:nvSpPr>
        <p:spPr>
          <a:xfrm>
            <a:off x="5299425" y="4403725"/>
            <a:ext cx="270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ocelli, 1-3 if present, on dorsal side of head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 rot="4440">
            <a:off x="120766" y="4314186"/>
            <a:ext cx="2090402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 u="sng">
                <a:solidFill>
                  <a:schemeClr val="hlink"/>
                </a:solidFill>
                <a:hlinkClick r:id="rId5"/>
              </a:rPr>
              <a:t>Photo</a:t>
            </a:r>
            <a:r>
              <a:rPr lang="en" sz="550"/>
              <a:t> by  Sam Droege, licensed under CC-BY-2.0</a:t>
            </a:r>
            <a:endParaRPr sz="550"/>
          </a:p>
        </p:txBody>
      </p:sp>
      <p:sp>
        <p:nvSpPr>
          <p:cNvPr id="137" name="Google Shape;137;p23"/>
          <p:cNvSpPr txBox="1"/>
          <p:nvPr/>
        </p:nvSpPr>
        <p:spPr>
          <a:xfrm>
            <a:off x="3219600" y="629375"/>
            <a:ext cx="270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Insects have two types of eyes:</a:t>
            </a:r>
            <a:endParaRPr/>
          </a:p>
        </p:txBody>
      </p:sp>
      <p:sp>
        <p:nvSpPr>
          <p:cNvPr id="138" name="Google Shape;138;p23"/>
          <p:cNvSpPr txBox="1"/>
          <p:nvPr/>
        </p:nvSpPr>
        <p:spPr>
          <a:xfrm>
            <a:off x="4423630" y="4242020"/>
            <a:ext cx="2090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 u="sng">
                <a:solidFill>
                  <a:schemeClr val="hlink"/>
                </a:solidFill>
                <a:hlinkClick r:id="rId6"/>
              </a:rPr>
              <a:t>Photo</a:t>
            </a:r>
            <a:r>
              <a:rPr lang="en" sz="550"/>
              <a:t> by  insectsunlocked, licensed under CC-Zero</a:t>
            </a:r>
            <a:endParaRPr sz="55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2575050" y="47175"/>
            <a:ext cx="399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morphology</a:t>
            </a:r>
            <a:endParaRPr b="1"/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l="2030" r="-2030"/>
          <a:stretch/>
        </p:blipFill>
        <p:spPr>
          <a:xfrm>
            <a:off x="2575016" y="1103325"/>
            <a:ext cx="3993969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Mindi Summers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" name="Google Shape;146;p24"/>
          <p:cNvCxnSpPr/>
          <p:nvPr/>
        </p:nvCxnSpPr>
        <p:spPr>
          <a:xfrm flipH="1">
            <a:off x="5713450" y="2903275"/>
            <a:ext cx="1089300" cy="3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24"/>
          <p:cNvCxnSpPr/>
          <p:nvPr/>
        </p:nvCxnSpPr>
        <p:spPr>
          <a:xfrm flipH="1">
            <a:off x="5573050" y="1454000"/>
            <a:ext cx="471900" cy="33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4"/>
          <p:cNvCxnSpPr/>
          <p:nvPr/>
        </p:nvCxnSpPr>
        <p:spPr>
          <a:xfrm rot="10800000" flipH="1">
            <a:off x="2833825" y="1870925"/>
            <a:ext cx="861900" cy="36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9" name="Google Shape;149;p24"/>
          <p:cNvSpPr txBox="1"/>
          <p:nvPr/>
        </p:nvSpPr>
        <p:spPr>
          <a:xfrm>
            <a:off x="6802750" y="2595975"/>
            <a:ext cx="7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scape</a:t>
            </a:r>
            <a:endParaRPr sz="1600" b="1"/>
          </a:p>
        </p:txBody>
      </p:sp>
      <p:sp>
        <p:nvSpPr>
          <p:cNvPr id="150" name="Google Shape;150;p24"/>
          <p:cNvSpPr txBox="1"/>
          <p:nvPr/>
        </p:nvSpPr>
        <p:spPr>
          <a:xfrm>
            <a:off x="6044950" y="1170275"/>
            <a:ext cx="108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pedicel</a:t>
            </a:r>
            <a:endParaRPr sz="1600" b="1"/>
          </a:p>
        </p:txBody>
      </p:sp>
      <p:sp>
        <p:nvSpPr>
          <p:cNvPr id="151" name="Google Shape;151;p24"/>
          <p:cNvSpPr txBox="1"/>
          <p:nvPr/>
        </p:nvSpPr>
        <p:spPr>
          <a:xfrm>
            <a:off x="2162950" y="2164875"/>
            <a:ext cx="108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flagellum</a:t>
            </a:r>
            <a:endParaRPr sz="16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75" y="1868338"/>
            <a:ext cx="25146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4">
            <a:alphaModFix/>
          </a:blip>
          <a:srcRect l="43557" t="24642" r="32695" b="35853"/>
          <a:stretch/>
        </p:blipFill>
        <p:spPr>
          <a:xfrm>
            <a:off x="6115650" y="1061393"/>
            <a:ext cx="2846049" cy="315795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3028350" y="7620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1"/>
          </p:nvPr>
        </p:nvSpPr>
        <p:spPr>
          <a:xfrm>
            <a:off x="526775" y="893625"/>
            <a:ext cx="19422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Setaceous</a:t>
            </a:r>
            <a:endParaRPr sz="2530" b="1" u="sng"/>
          </a:p>
        </p:txBody>
      </p:sp>
      <p:sp>
        <p:nvSpPr>
          <p:cNvPr id="160" name="Google Shape;160;p25"/>
          <p:cNvSpPr txBox="1"/>
          <p:nvPr/>
        </p:nvSpPr>
        <p:spPr>
          <a:xfrm>
            <a:off x="2695575" y="1441113"/>
            <a:ext cx="35859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Bristle-like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Size of segments decreases from base to tip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Hemiptera, Odonata, Blattodea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Blattodea (Cockroach)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Hemiptera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</p:txBody>
      </p:sp>
      <p:sp>
        <p:nvSpPr>
          <p:cNvPr id="161" name="Google Shape;161;p25"/>
          <p:cNvSpPr txBox="1"/>
          <p:nvPr/>
        </p:nvSpPr>
        <p:spPr>
          <a:xfrm rot="3703">
            <a:off x="6166810" y="4144061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7"/>
              </a:rPr>
              <a:t>Photo 172399621</a:t>
            </a:r>
            <a:r>
              <a:rPr lang="en" sz="400"/>
              <a:t> © Jason Headley,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162" name="Google Shape;162;p25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8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l="23326" t="3577" r="24663" b="28528"/>
          <a:stretch/>
        </p:blipFill>
        <p:spPr>
          <a:xfrm>
            <a:off x="5271298" y="943100"/>
            <a:ext cx="3434026" cy="33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169" name="Google Shape;169;p26"/>
          <p:cNvSpPr txBox="1"/>
          <p:nvPr/>
        </p:nvSpPr>
        <p:spPr>
          <a:xfrm>
            <a:off x="2820475" y="1598300"/>
            <a:ext cx="28761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Like beads on a string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Segments are spherical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Coleoptera, Diptera, </a:t>
            </a:r>
            <a:br>
              <a:rPr lang="en" sz="1300"/>
            </a:br>
            <a:r>
              <a:rPr lang="en" sz="1300"/>
              <a:t>Blattodea (Termites)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Diptera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Blattodea (Termite)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70" name="Google Shape;170;p26"/>
          <p:cNvSpPr txBox="1"/>
          <p:nvPr/>
        </p:nvSpPr>
        <p:spPr>
          <a:xfrm>
            <a:off x="5313038" y="4243600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800"/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963" y="1666527"/>
            <a:ext cx="1863825" cy="2433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526775" y="974600"/>
            <a:ext cx="19422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2530" b="1" u="sng"/>
              <a:t>Monoliform</a:t>
            </a:r>
            <a:endParaRPr sz="2530" b="1" u="sng"/>
          </a:p>
        </p:txBody>
      </p:sp>
      <p:sp>
        <p:nvSpPr>
          <p:cNvPr id="173" name="Google Shape;173;p26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7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l="23024" t="28655" r="52452" b="36504"/>
          <a:stretch/>
        </p:blipFill>
        <p:spPr>
          <a:xfrm>
            <a:off x="5732226" y="1225337"/>
            <a:ext cx="3238298" cy="306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180" name="Google Shape;180;p27"/>
          <p:cNvSpPr txBox="1"/>
          <p:nvPr/>
        </p:nvSpPr>
        <p:spPr>
          <a:xfrm>
            <a:off x="2690205" y="1632900"/>
            <a:ext cx="30873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Thread-like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Segments cylindrical, thickness of segments consistent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Coleoptera, Diptera, Orthoptera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Orthoptera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Coleoptera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Diptera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Orthoptera</a:t>
            </a:r>
            <a:r>
              <a:rPr lang="en" sz="1000"/>
              <a:t>  </a:t>
            </a:r>
            <a:endParaRPr sz="10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526775" y="974600"/>
            <a:ext cx="19422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Filiform</a:t>
            </a:r>
            <a:endParaRPr sz="2530" b="1" u="sng"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238" y="1677375"/>
            <a:ext cx="2162175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88175" y="4866600"/>
            <a:ext cx="270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0"/>
              </a:rPr>
              <a:t>Antennae illustration</a:t>
            </a:r>
            <a:r>
              <a:rPr lang="en" sz="600"/>
              <a:t>  by M. A. Broussard, licensed under CC-BY--SA</a:t>
            </a:r>
            <a:endParaRPr sz="600"/>
          </a:p>
        </p:txBody>
      </p:sp>
      <p:sp>
        <p:nvSpPr>
          <p:cNvPr id="184" name="Google Shape;184;p27"/>
          <p:cNvSpPr txBox="1"/>
          <p:nvPr/>
        </p:nvSpPr>
        <p:spPr>
          <a:xfrm rot="3703">
            <a:off x="5666735" y="4220261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1"/>
              </a:rPr>
              <a:t>Photo 180505421</a:t>
            </a:r>
            <a:r>
              <a:rPr lang="en" sz="400"/>
              <a:t> © allan5519,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l="28067" t="17204" r="41517" b="47554"/>
          <a:stretch/>
        </p:blipFill>
        <p:spPr>
          <a:xfrm>
            <a:off x="5774125" y="1168013"/>
            <a:ext cx="3237801" cy="28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191" name="Google Shape;191;p28"/>
          <p:cNvSpPr txBox="1"/>
          <p:nvPr/>
        </p:nvSpPr>
        <p:spPr>
          <a:xfrm>
            <a:off x="2788475" y="1376925"/>
            <a:ext cx="31323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Folded fan-like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Tip expanded laterally on one side to form fan shape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Minotaur beetle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Dung beetle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June beetle</a:t>
            </a:r>
            <a:endParaRPr sz="1300"/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7">
            <a:alphaModFix/>
          </a:blip>
          <a:srcRect b="14412"/>
          <a:stretch/>
        </p:blipFill>
        <p:spPr>
          <a:xfrm>
            <a:off x="576538" y="1678375"/>
            <a:ext cx="1723575" cy="236212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526775" y="974600"/>
            <a:ext cx="1723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Lamellate</a:t>
            </a:r>
            <a:endParaRPr sz="2530" b="1" u="sng"/>
          </a:p>
        </p:txBody>
      </p:sp>
      <p:sp>
        <p:nvSpPr>
          <p:cNvPr id="194" name="Google Shape;194;p28"/>
          <p:cNvSpPr txBox="1"/>
          <p:nvPr/>
        </p:nvSpPr>
        <p:spPr>
          <a:xfrm rot="3703">
            <a:off x="5731310" y="392464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8"/>
              </a:rPr>
              <a:t>Photo 49166325</a:t>
            </a:r>
            <a:r>
              <a:rPr lang="en" sz="400"/>
              <a:t> © David Punzalan,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195" name="Google Shape;195;p28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9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 l="24918" t="17177" r="38720" b="48413"/>
          <a:stretch/>
        </p:blipFill>
        <p:spPr>
          <a:xfrm>
            <a:off x="5842075" y="1131237"/>
            <a:ext cx="3207900" cy="28810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202" name="Google Shape;202;p29"/>
          <p:cNvSpPr txBox="1"/>
          <p:nvPr/>
        </p:nvSpPr>
        <p:spPr>
          <a:xfrm>
            <a:off x="2680875" y="1519325"/>
            <a:ext cx="29631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Comb-like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Segments with long slender projections on one or both sides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Coleoptera, Hymenoptera (Sawflies), Lepidoptera (Silkworm moths)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</a:t>
            </a:r>
            <a:endParaRPr sz="1300"/>
          </a:p>
        </p:txBody>
      </p:sp>
      <p:pic>
        <p:nvPicPr>
          <p:cNvPr id="203" name="Google Shape;2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530" y="1581230"/>
            <a:ext cx="2023975" cy="22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526775" y="974600"/>
            <a:ext cx="1723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Pectinate</a:t>
            </a:r>
            <a:endParaRPr sz="2530" b="1" u="sng"/>
          </a:p>
        </p:txBody>
      </p:sp>
      <p:sp>
        <p:nvSpPr>
          <p:cNvPr id="205" name="Google Shape;205;p29"/>
          <p:cNvSpPr txBox="1"/>
          <p:nvPr/>
        </p:nvSpPr>
        <p:spPr>
          <a:xfrm rot="3703">
            <a:off x="5842085" y="394844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6"/>
              </a:rPr>
              <a:t>Photo 20225275</a:t>
            </a:r>
            <a:r>
              <a:rPr lang="en" sz="400"/>
              <a:t> © christine123, </a:t>
            </a:r>
            <a:r>
              <a:rPr lang="en" sz="400">
                <a:solidFill>
                  <a:schemeClr val="dk1"/>
                </a:solidFill>
              </a:rPr>
              <a:t>licensed under CC BY</a:t>
            </a:r>
            <a:endParaRPr/>
          </a:p>
        </p:txBody>
      </p:sp>
      <p:sp>
        <p:nvSpPr>
          <p:cNvPr id="206" name="Google Shape;206;p29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7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 l="20850" t="15591" r="25048" b="29200"/>
          <a:stretch/>
        </p:blipFill>
        <p:spPr>
          <a:xfrm>
            <a:off x="5302600" y="1286026"/>
            <a:ext cx="3750374" cy="28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0"/>
          <p:cNvSpPr txBox="1"/>
          <p:nvPr/>
        </p:nvSpPr>
        <p:spPr>
          <a:xfrm>
            <a:off x="2557300" y="1580700"/>
            <a:ext cx="27453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Saw-like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Segments with triangular projections on one side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 (Jewel beetle)</a:t>
            </a:r>
            <a:r>
              <a:rPr lang="en" sz="1300"/>
              <a:t>; 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Coleoptera (Jewel beetle)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</p:txBody>
      </p:sp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767" y="1692500"/>
            <a:ext cx="1517108" cy="24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>
            <a:spLocks noGrp="1"/>
          </p:cNvSpPr>
          <p:nvPr>
            <p:ph type="body" idx="1"/>
          </p:nvPr>
        </p:nvSpPr>
        <p:spPr>
          <a:xfrm>
            <a:off x="755375" y="974600"/>
            <a:ext cx="13818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Serrate</a:t>
            </a:r>
            <a:endParaRPr sz="2530" b="1" u="sng"/>
          </a:p>
        </p:txBody>
      </p:sp>
      <p:sp>
        <p:nvSpPr>
          <p:cNvPr id="216" name="Google Shape;216;p30"/>
          <p:cNvSpPr txBox="1"/>
          <p:nvPr/>
        </p:nvSpPr>
        <p:spPr>
          <a:xfrm>
            <a:off x="5302588" y="4089325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800"/>
          </a:p>
        </p:txBody>
      </p:sp>
      <p:sp>
        <p:nvSpPr>
          <p:cNvPr id="217" name="Google Shape;217;p30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8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l="36954" t="12661" r="35268" b="48819"/>
          <a:stretch/>
        </p:blipFill>
        <p:spPr>
          <a:xfrm>
            <a:off x="5979450" y="1048034"/>
            <a:ext cx="2944800" cy="3062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224" name="Google Shape;224;p31"/>
          <p:cNvSpPr txBox="1"/>
          <p:nvPr/>
        </p:nvSpPr>
        <p:spPr>
          <a:xfrm>
            <a:off x="2940875" y="1486450"/>
            <a:ext cx="2944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Terminal segment pointed and slender, may have bristle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Diptera (Thick headed fly)</a:t>
            </a:r>
            <a:r>
              <a:rPr lang="en" sz="1300"/>
              <a:t>;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Diptera (Bee fly)</a:t>
            </a:r>
            <a:endParaRPr sz="1300"/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1"/>
          </p:nvPr>
        </p:nvSpPr>
        <p:spPr>
          <a:xfrm>
            <a:off x="755375" y="974600"/>
            <a:ext cx="13818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Stylate</a:t>
            </a:r>
            <a:endParaRPr sz="2530" b="1" u="sng"/>
          </a:p>
        </p:txBody>
      </p:sp>
      <p:pic>
        <p:nvPicPr>
          <p:cNvPr id="226" name="Google Shape;2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088" y="1803738"/>
            <a:ext cx="2468373" cy="15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/>
          <p:nvPr/>
        </p:nvSpPr>
        <p:spPr>
          <a:xfrm>
            <a:off x="5912188" y="4089325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800"/>
          </a:p>
        </p:txBody>
      </p:sp>
      <p:sp>
        <p:nvSpPr>
          <p:cNvPr id="228" name="Google Shape;228;p31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7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 rotWithShape="1">
          <a:blip r:embed="rId3">
            <a:alphaModFix/>
          </a:blip>
          <a:srcRect l="27491" t="8649" r="33657" b="48146"/>
          <a:stretch/>
        </p:blipFill>
        <p:spPr>
          <a:xfrm>
            <a:off x="5848175" y="1439950"/>
            <a:ext cx="3176701" cy="264938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235" name="Google Shape;235;p32"/>
          <p:cNvSpPr txBox="1"/>
          <p:nvPr/>
        </p:nvSpPr>
        <p:spPr>
          <a:xfrm>
            <a:off x="2875450" y="1488325"/>
            <a:ext cx="28464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Terminal segment enlarged with bristle called arista on end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Diptera (Hover fly)</a:t>
            </a:r>
            <a:r>
              <a:rPr lang="en" sz="1300"/>
              <a:t>; </a:t>
            </a:r>
            <a:br>
              <a:rPr lang="en" sz="1300"/>
            </a:b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Diptera (Fruit fly)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Diptera (Thick headed fly)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Diptera (Blow fly)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</p:txBody>
      </p:sp>
      <p:sp>
        <p:nvSpPr>
          <p:cNvPr id="236" name="Google Shape;236;p32"/>
          <p:cNvSpPr txBox="1">
            <a:spLocks noGrp="1"/>
          </p:cNvSpPr>
          <p:nvPr>
            <p:ph type="body" idx="1"/>
          </p:nvPr>
        </p:nvSpPr>
        <p:spPr>
          <a:xfrm>
            <a:off x="755375" y="974600"/>
            <a:ext cx="13818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Aristate</a:t>
            </a:r>
            <a:endParaRPr sz="2530" b="1" u="sng"/>
          </a:p>
        </p:txBody>
      </p:sp>
      <p:pic>
        <p:nvPicPr>
          <p:cNvPr id="237" name="Google Shape;23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200" y="1783550"/>
            <a:ext cx="1762125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/>
          <p:nvPr/>
        </p:nvSpPr>
        <p:spPr>
          <a:xfrm>
            <a:off x="5912188" y="4089325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800"/>
          </a:p>
        </p:txBody>
      </p:sp>
      <p:sp>
        <p:nvSpPr>
          <p:cNvPr id="239" name="Google Shape;239;p32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9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Google Shape;67;p15"/>
          <p:cNvGraphicFramePr/>
          <p:nvPr/>
        </p:nvGraphicFramePr>
        <p:xfrm>
          <a:off x="2138500" y="706100"/>
          <a:ext cx="4867000" cy="3731500"/>
        </p:xfrm>
        <a:graphic>
          <a:graphicData uri="http://schemas.openxmlformats.org/drawingml/2006/table">
            <a:tbl>
              <a:tblPr>
                <a:noFill/>
                <a:tableStyleId>{8651B4A0-CE32-474E-AB3F-6B7D072E0D1F}</a:tableStyleId>
              </a:tblPr>
              <a:tblGrid>
                <a:gridCol w="24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3" action="ppaction://hlinksldjump"/>
                        </a:rPr>
                        <a:t>Overall body plan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4" action="ppaction://hlinksldjump"/>
                        </a:rPr>
                        <a:t>Thorax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5" action="ppaction://hlinksldjump"/>
                        </a:rPr>
                        <a:t>Abdomen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6" action="ppaction://hlinksldjump"/>
                        </a:rPr>
                        <a:t>Head morphology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7" action="ppaction://hlinksldjump"/>
                        </a:rPr>
                        <a:t>Head orientation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8" action="ppaction://hlinksldjump"/>
                        </a:rPr>
                        <a:t>Eyes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9" action="ppaction://hlinksldjump"/>
                        </a:rPr>
                        <a:t>Antennae variations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0" action="ppaction://hlinksldjump"/>
                        </a:rPr>
                        <a:t>Mouthpart variations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23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1" action="ppaction://hlinksldjump"/>
                        </a:rPr>
                        <a:t>Leg variations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29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12" action="ppaction://hlinksldjump"/>
                        </a:rPr>
                        <a:t>Wing variations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36</a:t>
                      </a:r>
                      <a:endParaRPr sz="1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8" name="Google Shape;68;p15"/>
          <p:cNvSpPr txBox="1">
            <a:spLocks noGrp="1"/>
          </p:cNvSpPr>
          <p:nvPr>
            <p:ph type="title" idx="4294967295"/>
          </p:nvPr>
        </p:nvSpPr>
        <p:spPr>
          <a:xfrm>
            <a:off x="3688500" y="0"/>
            <a:ext cx="1767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Directory</a:t>
            </a:r>
            <a:endParaRPr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3"/>
          <p:cNvPicPr preferRelativeResize="0"/>
          <p:nvPr/>
        </p:nvPicPr>
        <p:blipFill rotWithShape="1">
          <a:blip r:embed="rId3">
            <a:alphaModFix/>
          </a:blip>
          <a:srcRect l="25930" t="30900" r="33514" b="36994"/>
          <a:stretch/>
        </p:blipFill>
        <p:spPr>
          <a:xfrm>
            <a:off x="5734200" y="2892075"/>
            <a:ext cx="2657152" cy="210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 rotWithShape="1">
          <a:blip r:embed="rId4">
            <a:alphaModFix/>
          </a:blip>
          <a:srcRect l="16784" t="15519" r="21118" b="47973"/>
          <a:stretch/>
        </p:blipFill>
        <p:spPr>
          <a:xfrm>
            <a:off x="5703650" y="572702"/>
            <a:ext cx="2756400" cy="2141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247" name="Google Shape;247;p33"/>
          <p:cNvSpPr txBox="1"/>
          <p:nvPr/>
        </p:nvSpPr>
        <p:spPr>
          <a:xfrm>
            <a:off x="3170763" y="1282825"/>
            <a:ext cx="28599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Pipe-cleaner like,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Feathery or hairy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Lepidoptera (moths);</a:t>
            </a:r>
            <a:br>
              <a:rPr lang="en" sz="1300"/>
            </a:br>
            <a:r>
              <a:rPr lang="en" sz="1300"/>
              <a:t>Diptera (Mosquitos, Midges)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Lepidoptera (Tiger moth)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Lepidoptera (Lappet moth)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Diptera (Mosquito)</a:t>
            </a:r>
            <a:r>
              <a:rPr lang="en" sz="1300"/>
              <a:t>;</a:t>
            </a:r>
            <a:br>
              <a:rPr lang="en" sz="1300"/>
            </a:b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Diptera (Midge)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</p:txBody>
      </p:sp>
      <p:sp>
        <p:nvSpPr>
          <p:cNvPr id="248" name="Google Shape;248;p33"/>
          <p:cNvSpPr txBox="1">
            <a:spLocks noGrp="1"/>
          </p:cNvSpPr>
          <p:nvPr>
            <p:ph type="body" idx="1"/>
          </p:nvPr>
        </p:nvSpPr>
        <p:spPr>
          <a:xfrm>
            <a:off x="147775" y="974600"/>
            <a:ext cx="3087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Plumose/Pilose</a:t>
            </a:r>
            <a:endParaRPr sz="2530" b="1" u="sng"/>
          </a:p>
        </p:txBody>
      </p:sp>
      <p:pic>
        <p:nvPicPr>
          <p:cNvPr id="249" name="Google Shape;249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1750700"/>
            <a:ext cx="2657150" cy="23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3"/>
          <p:cNvSpPr txBox="1"/>
          <p:nvPr/>
        </p:nvSpPr>
        <p:spPr>
          <a:xfrm rot="3536">
            <a:off x="5645599" y="2638700"/>
            <a:ext cx="17502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0"/>
              </a:rPr>
              <a:t>Photo 141997657</a:t>
            </a:r>
            <a:r>
              <a:rPr lang="en" sz="400"/>
              <a:t> © Carita Bergman, </a:t>
            </a:r>
            <a:r>
              <a:rPr lang="en" sz="400">
                <a:solidFill>
                  <a:schemeClr val="dk1"/>
                </a:solidFill>
              </a:rPr>
              <a:t>licensed under CC BY-NC-ND</a:t>
            </a:r>
            <a:endParaRPr/>
          </a:p>
        </p:txBody>
      </p:sp>
      <p:sp>
        <p:nvSpPr>
          <p:cNvPr id="251" name="Google Shape;251;p33"/>
          <p:cNvSpPr txBox="1"/>
          <p:nvPr/>
        </p:nvSpPr>
        <p:spPr>
          <a:xfrm rot="3703">
            <a:off x="5648485" y="4924873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1"/>
              </a:rPr>
              <a:t>Photo 148304586</a:t>
            </a:r>
            <a:r>
              <a:rPr lang="en" sz="400"/>
              <a:t> © Jason Cooper,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252" name="Google Shape;252;p33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2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 l="41932" t="16959" r="29209" b="52515"/>
          <a:stretch/>
        </p:blipFill>
        <p:spPr>
          <a:xfrm>
            <a:off x="5926762" y="2960050"/>
            <a:ext cx="2535598" cy="20116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sp>
        <p:nvSpPr>
          <p:cNvPr id="259" name="Google Shape;259;p34"/>
          <p:cNvSpPr txBox="1"/>
          <p:nvPr/>
        </p:nvSpPr>
        <p:spPr>
          <a:xfrm>
            <a:off x="2536325" y="1504025"/>
            <a:ext cx="3246000" cy="3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Clubbed or knobbed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Enlarges gradually or suddenly towards tip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Coleoptera;</a:t>
            </a:r>
            <a:br>
              <a:rPr lang="en" sz="1300"/>
            </a:br>
            <a:r>
              <a:rPr lang="en" sz="1300"/>
              <a:t>Lepidoptera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 (Leaf beetle)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 (Scarab beetle)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Lepidoptera</a:t>
            </a:r>
            <a:br>
              <a:rPr lang="en" sz="1300"/>
            </a:b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Coleoptera (Skin beetle)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Coleoptera (Carrion beetle)</a:t>
            </a:r>
            <a:r>
              <a:rPr lang="en" sz="1300"/>
              <a:t>;</a:t>
            </a:r>
            <a:br>
              <a:rPr lang="en" sz="1300"/>
            </a:br>
            <a:r>
              <a:rPr lang="en" sz="1300"/>
              <a:t>      </a:t>
            </a:r>
            <a:r>
              <a:rPr lang="en" sz="13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Lepidoptera (Brush-footed butterfly)</a:t>
            </a:r>
            <a:r>
              <a:rPr lang="en" sz="1300">
                <a:solidFill>
                  <a:schemeClr val="dk1"/>
                </a:solidFill>
              </a:rPr>
              <a:t>;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</a:t>
            </a:r>
            <a:r>
              <a:rPr lang="en" sz="13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Lepidoptera (Brush-footed butterfly)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11">
            <a:alphaModFix/>
          </a:blip>
          <a:srcRect l="3244" t="23554" r="52970" b="26350"/>
          <a:stretch/>
        </p:blipFill>
        <p:spPr>
          <a:xfrm>
            <a:off x="5900988" y="478425"/>
            <a:ext cx="2587126" cy="22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12">
            <a:alphaModFix/>
          </a:blip>
          <a:srcRect b="17293"/>
          <a:stretch/>
        </p:blipFill>
        <p:spPr>
          <a:xfrm>
            <a:off x="395375" y="1728125"/>
            <a:ext cx="2085900" cy="207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 txBox="1">
            <a:spLocks noGrp="1"/>
          </p:cNvSpPr>
          <p:nvPr>
            <p:ph type="body" idx="1"/>
          </p:nvPr>
        </p:nvSpPr>
        <p:spPr>
          <a:xfrm>
            <a:off x="147775" y="974600"/>
            <a:ext cx="3087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Clavate/Capitate</a:t>
            </a:r>
            <a:endParaRPr sz="2530" b="1" u="sng"/>
          </a:p>
        </p:txBody>
      </p:sp>
      <p:sp>
        <p:nvSpPr>
          <p:cNvPr id="263" name="Google Shape;263;p34"/>
          <p:cNvSpPr txBox="1"/>
          <p:nvPr/>
        </p:nvSpPr>
        <p:spPr>
          <a:xfrm>
            <a:off x="5835988" y="2641525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800"/>
          </a:p>
        </p:txBody>
      </p:sp>
      <p:sp>
        <p:nvSpPr>
          <p:cNvPr id="264" name="Google Shape;264;p34"/>
          <p:cNvSpPr txBox="1"/>
          <p:nvPr/>
        </p:nvSpPr>
        <p:spPr>
          <a:xfrm rot="3703">
            <a:off x="5872310" y="489629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3"/>
              </a:rPr>
              <a:t>Photo 143330214</a:t>
            </a:r>
            <a:r>
              <a:rPr lang="en" sz="400"/>
              <a:t> © Michaela Seal,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265" name="Google Shape;265;p34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4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5"/>
          <p:cNvPicPr preferRelativeResize="0"/>
          <p:nvPr/>
        </p:nvPicPr>
        <p:blipFill rotWithShape="1">
          <a:blip r:embed="rId3">
            <a:alphaModFix/>
          </a:blip>
          <a:srcRect l="5157" t="18193" r="19107" b="4191"/>
          <a:stretch/>
        </p:blipFill>
        <p:spPr>
          <a:xfrm>
            <a:off x="5711401" y="1317869"/>
            <a:ext cx="3040766" cy="31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2720250" y="1546750"/>
            <a:ext cx="29283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Antennae bent like an elbow joint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Hymenoptera (Ants, honey bees), Coleoptera (Weevils)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 (Weevil)</a:t>
            </a:r>
            <a:r>
              <a:rPr lang="en" sz="1300"/>
              <a:t>; 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 (Blister beetle)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Coleoptera (Weevil)</a:t>
            </a:r>
            <a:r>
              <a:rPr lang="en" sz="1300"/>
              <a:t>; 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Hymenoptera (Ant)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Hymenoptera (Ant)</a:t>
            </a:r>
            <a:endParaRPr sz="1300"/>
          </a:p>
        </p:txBody>
      </p:sp>
      <p:sp>
        <p:nvSpPr>
          <p:cNvPr id="272" name="Google Shape;272;p35"/>
          <p:cNvSpPr txBox="1">
            <a:spLocks noGrp="1"/>
          </p:cNvSpPr>
          <p:nvPr>
            <p:ph type="title"/>
          </p:nvPr>
        </p:nvSpPr>
        <p:spPr>
          <a:xfrm>
            <a:off x="3028350" y="0"/>
            <a:ext cx="308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Antennae variation</a:t>
            </a:r>
            <a:endParaRPr b="1"/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450" y="1811450"/>
            <a:ext cx="1864500" cy="212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 txBox="1">
            <a:spLocks noGrp="1"/>
          </p:cNvSpPr>
          <p:nvPr>
            <p:ph type="body" idx="1"/>
          </p:nvPr>
        </p:nvSpPr>
        <p:spPr>
          <a:xfrm>
            <a:off x="494450" y="974600"/>
            <a:ext cx="1864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Geniculate</a:t>
            </a:r>
            <a:endParaRPr sz="2530" b="1" u="sng"/>
          </a:p>
        </p:txBody>
      </p:sp>
      <p:sp>
        <p:nvSpPr>
          <p:cNvPr id="275" name="Google Shape;275;p35"/>
          <p:cNvSpPr txBox="1"/>
          <p:nvPr/>
        </p:nvSpPr>
        <p:spPr>
          <a:xfrm rot="3703">
            <a:off x="5635210" y="436764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0"/>
              </a:rPr>
              <a:t>Photo 77817270</a:t>
            </a:r>
            <a:r>
              <a:rPr lang="en" sz="400"/>
              <a:t> © Jason Cooper,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276" name="Google Shape;276;p35"/>
          <p:cNvSpPr txBox="1"/>
          <p:nvPr/>
        </p:nvSpPr>
        <p:spPr>
          <a:xfrm>
            <a:off x="88175" y="4866600"/>
            <a:ext cx="246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1"/>
              </a:rPr>
              <a:t>Antennae illustration</a:t>
            </a:r>
            <a:r>
              <a:rPr lang="en" sz="600"/>
              <a:t>  by L. Shyamal, licensed under CC-BY--2.5</a:t>
            </a:r>
            <a:endParaRPr sz="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6"/>
          <p:cNvSpPr txBox="1">
            <a:spLocks noGrp="1"/>
          </p:cNvSpPr>
          <p:nvPr>
            <p:ph type="title"/>
          </p:nvPr>
        </p:nvSpPr>
        <p:spPr>
          <a:xfrm>
            <a:off x="2701200" y="0"/>
            <a:ext cx="38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morphology</a:t>
            </a:r>
            <a:endParaRPr b="1"/>
          </a:p>
        </p:txBody>
      </p:sp>
      <p:pic>
        <p:nvPicPr>
          <p:cNvPr id="282" name="Google Shape;28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650" y="630175"/>
            <a:ext cx="6002706" cy="42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6"/>
          <p:cNvSpPr txBox="1"/>
          <p:nvPr/>
        </p:nvSpPr>
        <p:spPr>
          <a:xfrm>
            <a:off x="6993000" y="4819500"/>
            <a:ext cx="23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Illustration</a:t>
            </a:r>
            <a:r>
              <a:rPr lang="en" sz="600"/>
              <a:t> by Xavier Vázquez, licensed under CC BY-SA 3.0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 txBox="1">
            <a:spLocks noGrp="1"/>
          </p:cNvSpPr>
          <p:nvPr>
            <p:ph type="title"/>
          </p:nvPr>
        </p:nvSpPr>
        <p:spPr>
          <a:xfrm>
            <a:off x="2633675" y="0"/>
            <a:ext cx="31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variation</a:t>
            </a:r>
            <a:endParaRPr b="1"/>
          </a:p>
        </p:txBody>
      </p:sp>
      <p:sp>
        <p:nvSpPr>
          <p:cNvPr id="289" name="Google Shape;289;p37"/>
          <p:cNvSpPr txBox="1"/>
          <p:nvPr/>
        </p:nvSpPr>
        <p:spPr>
          <a:xfrm>
            <a:off x="2740825" y="1146575"/>
            <a:ext cx="3758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Basic form of mouthparts for chewing solid food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Hymenoptera, Coleoptera, Odonata, Orthoptera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Hymenoptera (Ant head)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 (Lady beetle)</a:t>
            </a:r>
            <a:r>
              <a:rPr lang="en" sz="1300"/>
              <a:t>; 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 (Diving beetle)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Coleoptera (Ground beetle)</a:t>
            </a:r>
            <a:r>
              <a:rPr lang="en" sz="1300"/>
              <a:t>;     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Hymenoptera (Ant)</a:t>
            </a:r>
            <a:r>
              <a:rPr lang="en" sz="1300"/>
              <a:t>; 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Orthoptera (Grasshopper)</a:t>
            </a:r>
            <a:r>
              <a:rPr lang="en" sz="1300"/>
              <a:t>  </a:t>
            </a:r>
            <a:r>
              <a:rPr lang="en" sz="1000"/>
              <a:t> 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</p:txBody>
      </p:sp>
      <p:pic>
        <p:nvPicPr>
          <p:cNvPr id="290" name="Google Shape;290;p37"/>
          <p:cNvPicPr preferRelativeResize="0"/>
          <p:nvPr/>
        </p:nvPicPr>
        <p:blipFill rotWithShape="1">
          <a:blip r:embed="rId9">
            <a:alphaModFix/>
          </a:blip>
          <a:srcRect l="41496" t="33532" r="32222" b="30402"/>
          <a:stretch/>
        </p:blipFill>
        <p:spPr>
          <a:xfrm>
            <a:off x="6467975" y="445849"/>
            <a:ext cx="2249774" cy="205910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 txBox="1">
            <a:spLocks noGrp="1"/>
          </p:cNvSpPr>
          <p:nvPr>
            <p:ph type="body" idx="1"/>
          </p:nvPr>
        </p:nvSpPr>
        <p:spPr>
          <a:xfrm>
            <a:off x="211600" y="974600"/>
            <a:ext cx="23571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Chewing</a:t>
            </a:r>
            <a:br>
              <a:rPr lang="en" sz="2530" b="1" u="sng"/>
            </a:br>
            <a:r>
              <a:rPr lang="en" sz="2530" b="1" u="sng"/>
              <a:t>(Mandibulate)</a:t>
            </a:r>
            <a:endParaRPr sz="2530" b="1" u="sng"/>
          </a:p>
        </p:txBody>
      </p:sp>
      <p:pic>
        <p:nvPicPr>
          <p:cNvPr id="292" name="Google Shape;292;p37"/>
          <p:cNvPicPr preferRelativeResize="0"/>
          <p:nvPr/>
        </p:nvPicPr>
        <p:blipFill rotWithShape="1">
          <a:blip r:embed="rId10">
            <a:alphaModFix/>
          </a:blip>
          <a:srcRect t="24667" r="63480" b="22781"/>
          <a:stretch/>
        </p:blipFill>
        <p:spPr>
          <a:xfrm>
            <a:off x="294088" y="2087125"/>
            <a:ext cx="2192126" cy="22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/>
          <p:nvPr/>
        </p:nvSpPr>
        <p:spPr>
          <a:xfrm>
            <a:off x="0" y="4817725"/>
            <a:ext cx="23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1"/>
              </a:rPr>
              <a:t>Illustration</a:t>
            </a:r>
            <a:r>
              <a:rPr lang="en" sz="600"/>
              <a:t> by Xavier Vázquez, licensed under CC BY-SA 3.0</a:t>
            </a:r>
            <a:r>
              <a:rPr lang="en"/>
              <a:t> 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 rotWithShape="1">
          <a:blip r:embed="rId12">
            <a:alphaModFix/>
          </a:blip>
          <a:srcRect l="10254" r="7576"/>
          <a:stretch/>
        </p:blipFill>
        <p:spPr>
          <a:xfrm>
            <a:off x="6467975" y="2653725"/>
            <a:ext cx="2491599" cy="23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 rot="3703">
            <a:off x="6429760" y="244859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3"/>
              </a:rPr>
              <a:t>Photo 172399520</a:t>
            </a:r>
            <a:r>
              <a:rPr lang="en" sz="400"/>
              <a:t> © Jason Headley,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296" name="Google Shape;296;p37"/>
          <p:cNvSpPr txBox="1"/>
          <p:nvPr/>
        </p:nvSpPr>
        <p:spPr>
          <a:xfrm rot="3703">
            <a:off x="6429760" y="496319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4"/>
              </a:rPr>
              <a:t>Photo</a:t>
            </a:r>
            <a:r>
              <a:rPr lang="en" sz="400"/>
              <a:t> © Siga, </a:t>
            </a:r>
            <a:r>
              <a:rPr lang="en" sz="400">
                <a:solidFill>
                  <a:schemeClr val="dk1"/>
                </a:solidFill>
              </a:rPr>
              <a:t>licensed under CC BY-SA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2633675" y="0"/>
            <a:ext cx="31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variation</a:t>
            </a:r>
            <a:endParaRPr b="1"/>
          </a:p>
        </p:txBody>
      </p:sp>
      <p:sp>
        <p:nvSpPr>
          <p:cNvPr id="302" name="Google Shape;302;p38"/>
          <p:cNvSpPr txBox="1"/>
          <p:nvPr/>
        </p:nvSpPr>
        <p:spPr>
          <a:xfrm>
            <a:off x="2743474" y="1169138"/>
            <a:ext cx="31278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Modified for collecting nectar and pollen, mouthparts modified to form tongue used for lapping liquid foods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Hymenoptera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Bee</a:t>
            </a:r>
            <a:br>
              <a:rPr lang="en" sz="1300"/>
            </a:b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Bee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Bee</a:t>
            </a:r>
            <a:r>
              <a:rPr lang="en" sz="1300"/>
              <a:t>  </a:t>
            </a:r>
            <a:endParaRPr sz="1500"/>
          </a:p>
        </p:txBody>
      </p:sp>
      <p:sp>
        <p:nvSpPr>
          <p:cNvPr id="303" name="Google Shape;303;p38"/>
          <p:cNvSpPr txBox="1">
            <a:spLocks noGrp="1"/>
          </p:cNvSpPr>
          <p:nvPr>
            <p:ph type="body" idx="1"/>
          </p:nvPr>
        </p:nvSpPr>
        <p:spPr>
          <a:xfrm>
            <a:off x="421125" y="9746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Lapping</a:t>
            </a:r>
            <a:endParaRPr sz="2530" b="1" u="sng"/>
          </a:p>
        </p:txBody>
      </p:sp>
      <p:pic>
        <p:nvPicPr>
          <p:cNvPr id="304" name="Google Shape;30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775" y="1509775"/>
            <a:ext cx="1802992" cy="32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8"/>
          <p:cNvSpPr txBox="1"/>
          <p:nvPr/>
        </p:nvSpPr>
        <p:spPr>
          <a:xfrm>
            <a:off x="0" y="4817725"/>
            <a:ext cx="270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Modified </a:t>
            </a:r>
            <a:r>
              <a:rPr lang="en" sz="600" u="sng">
                <a:solidFill>
                  <a:schemeClr val="hlink"/>
                </a:solidFill>
                <a:hlinkClick r:id="rId7"/>
              </a:rPr>
              <a:t>illustration</a:t>
            </a:r>
            <a:r>
              <a:rPr lang="en" sz="600"/>
              <a:t> by Siga, licensed under CC BY-SA 3.0</a:t>
            </a:r>
            <a:r>
              <a:rPr lang="en"/>
              <a:t> </a:t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5626438" y="4692925"/>
            <a:ext cx="3176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Photo</a:t>
            </a:r>
            <a:r>
              <a:rPr lang="en" sz="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by USGS Bee Inventory and Monitoring Lab, under Public Domain</a:t>
            </a:r>
            <a:endParaRPr sz="800"/>
          </a:p>
        </p:txBody>
      </p:sp>
      <p:pic>
        <p:nvPicPr>
          <p:cNvPr id="307" name="Google Shape;307;p38"/>
          <p:cNvPicPr preferRelativeResize="0"/>
          <p:nvPr/>
        </p:nvPicPr>
        <p:blipFill rotWithShape="1">
          <a:blip r:embed="rId9">
            <a:alphaModFix/>
          </a:blip>
          <a:srcRect t="12073" r="5338" b="1316"/>
          <a:stretch/>
        </p:blipFill>
        <p:spPr>
          <a:xfrm>
            <a:off x="5655175" y="974600"/>
            <a:ext cx="3357536" cy="3780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>
            <a:spLocks noGrp="1"/>
          </p:cNvSpPr>
          <p:nvPr>
            <p:ph type="title"/>
          </p:nvPr>
        </p:nvSpPr>
        <p:spPr>
          <a:xfrm>
            <a:off x="2633675" y="0"/>
            <a:ext cx="31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variation</a:t>
            </a:r>
            <a:endParaRPr b="1"/>
          </a:p>
        </p:txBody>
      </p:sp>
      <p:sp>
        <p:nvSpPr>
          <p:cNvPr id="313" name="Google Shape;313;p39"/>
          <p:cNvSpPr txBox="1"/>
          <p:nvPr/>
        </p:nvSpPr>
        <p:spPr>
          <a:xfrm>
            <a:off x="2739475" y="1156800"/>
            <a:ext cx="3366000" cy="3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br>
              <a:rPr lang="en" sz="1300" b="1"/>
            </a:br>
            <a:r>
              <a:rPr lang="en" sz="1300">
                <a:solidFill>
                  <a:schemeClr val="dk1"/>
                </a:solidFill>
              </a:rPr>
              <a:t>Modified for piercing plant or animal tissue to suck plant juice or blood</a:t>
            </a:r>
            <a:br>
              <a:rPr lang="en" sz="1300">
                <a:solidFill>
                  <a:schemeClr val="dk1"/>
                </a:solidFill>
              </a:rPr>
            </a:b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 Hemiptera, formed as beak-like mouthparts called a </a:t>
            </a:r>
            <a:r>
              <a:rPr lang="en" sz="1300" b="1"/>
              <a:t>rostrum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Hemiptera;</a:t>
            </a:r>
            <a:br>
              <a:rPr lang="en" sz="1300"/>
            </a:br>
            <a:r>
              <a:rPr lang="en" sz="1300"/>
              <a:t>Diptera (Mosquitos)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Hemiptera (Stink bug)</a:t>
            </a:r>
            <a:br>
              <a:rPr lang="en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Hemiptera (Plant bug)</a:t>
            </a:r>
            <a:r>
              <a:rPr lang="en" sz="1300">
                <a:solidFill>
                  <a:schemeClr val="dk1"/>
                </a:solidFill>
              </a:rPr>
              <a:t>;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Hemiptera (Stink bug)</a:t>
            </a:r>
            <a:r>
              <a:rPr lang="en" sz="1300">
                <a:solidFill>
                  <a:schemeClr val="dk1"/>
                </a:solidFill>
              </a:rPr>
              <a:t>;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Hemiptera (Pirate bug)</a:t>
            </a:r>
            <a:r>
              <a:rPr lang="en" sz="1300">
                <a:solidFill>
                  <a:schemeClr val="dk1"/>
                </a:solidFill>
              </a:rPr>
              <a:t>;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Hemiptera (Stink bug)</a:t>
            </a:r>
            <a:r>
              <a:rPr lang="en" sz="1300"/>
              <a:t>;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Diptera (Mosquito)</a:t>
            </a:r>
            <a:r>
              <a:rPr lang="en" sz="1300"/>
              <a:t> </a:t>
            </a:r>
            <a:endParaRPr sz="1300"/>
          </a:p>
        </p:txBody>
      </p:sp>
      <p:pic>
        <p:nvPicPr>
          <p:cNvPr id="314" name="Google Shape;314;p39"/>
          <p:cNvPicPr preferRelativeResize="0"/>
          <p:nvPr/>
        </p:nvPicPr>
        <p:blipFill rotWithShape="1">
          <a:blip r:embed="rId9">
            <a:alphaModFix/>
          </a:blip>
          <a:srcRect l="37800" t="35181" r="27762" b="17543"/>
          <a:stretch/>
        </p:blipFill>
        <p:spPr>
          <a:xfrm>
            <a:off x="6033100" y="49009"/>
            <a:ext cx="2704799" cy="247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900" y="1756025"/>
            <a:ext cx="2158525" cy="210456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>
            <a:spLocks noGrp="1"/>
          </p:cNvSpPr>
          <p:nvPr>
            <p:ph type="body" idx="1"/>
          </p:nvPr>
        </p:nvSpPr>
        <p:spPr>
          <a:xfrm>
            <a:off x="421125" y="9746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Piercing</a:t>
            </a:r>
            <a:endParaRPr sz="2530" b="1" u="sng"/>
          </a:p>
        </p:txBody>
      </p:sp>
      <p:sp>
        <p:nvSpPr>
          <p:cNvPr id="317" name="Google Shape;317;p39"/>
          <p:cNvSpPr txBox="1"/>
          <p:nvPr/>
        </p:nvSpPr>
        <p:spPr>
          <a:xfrm>
            <a:off x="-4125" y="4908250"/>
            <a:ext cx="270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1"/>
              </a:rPr>
              <a:t>Illustration</a:t>
            </a:r>
            <a:r>
              <a:rPr lang="en" sz="600"/>
              <a:t> by Halvard Hatlen, under Public Domain</a:t>
            </a:r>
            <a:endParaRPr/>
          </a:p>
        </p:txBody>
      </p:sp>
      <p:pic>
        <p:nvPicPr>
          <p:cNvPr id="318" name="Google Shape;318;p39"/>
          <p:cNvPicPr preferRelativeResize="0"/>
          <p:nvPr/>
        </p:nvPicPr>
        <p:blipFill rotWithShape="1">
          <a:blip r:embed="rId12">
            <a:alphaModFix/>
          </a:blip>
          <a:srcRect l="44817" t="9199" r="15084" b="34152"/>
          <a:stretch/>
        </p:blipFill>
        <p:spPr>
          <a:xfrm>
            <a:off x="5541099" y="2647950"/>
            <a:ext cx="3409751" cy="2406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/>
        </p:nvSpPr>
        <p:spPr>
          <a:xfrm rot="3703">
            <a:off x="5972560" y="244859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3"/>
              </a:rPr>
              <a:t>Photo 160542269</a:t>
            </a:r>
            <a:r>
              <a:rPr lang="en" sz="400"/>
              <a:t> © Jason Headley, </a:t>
            </a:r>
            <a:r>
              <a:rPr lang="en" sz="400">
                <a:solidFill>
                  <a:schemeClr val="dk1"/>
                </a:solidFill>
              </a:rPr>
              <a:t>licensed under CC BY-NC</a:t>
            </a:r>
            <a:endParaRPr/>
          </a:p>
        </p:txBody>
      </p:sp>
      <p:sp>
        <p:nvSpPr>
          <p:cNvPr id="320" name="Google Shape;320;p39"/>
          <p:cNvSpPr txBox="1"/>
          <p:nvPr/>
        </p:nvSpPr>
        <p:spPr>
          <a:xfrm rot="3703">
            <a:off x="5515360" y="4963198"/>
            <a:ext cx="1671001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4"/>
              </a:rPr>
              <a:t>Photo 177579955</a:t>
            </a:r>
            <a:r>
              <a:rPr lang="en" sz="400"/>
              <a:t> © ipat, </a:t>
            </a:r>
            <a:r>
              <a:rPr lang="en" sz="400">
                <a:solidFill>
                  <a:schemeClr val="dk1"/>
                </a:solidFill>
              </a:rPr>
              <a:t>licensed under CC BY-NC-ND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>
            <a:spLocks noGrp="1"/>
          </p:cNvSpPr>
          <p:nvPr>
            <p:ph type="title"/>
          </p:nvPr>
        </p:nvSpPr>
        <p:spPr>
          <a:xfrm>
            <a:off x="2633675" y="0"/>
            <a:ext cx="31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variation</a:t>
            </a:r>
            <a:endParaRPr b="1"/>
          </a:p>
        </p:txBody>
      </p:sp>
      <p:sp>
        <p:nvSpPr>
          <p:cNvPr id="326" name="Google Shape;326;p40"/>
          <p:cNvSpPr txBox="1"/>
          <p:nvPr/>
        </p:nvSpPr>
        <p:spPr>
          <a:xfrm>
            <a:off x="2739050" y="1178700"/>
            <a:ext cx="28842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Coiled, straw-like mouthparts called a </a:t>
            </a:r>
            <a:r>
              <a:rPr lang="en" sz="1300" b="1"/>
              <a:t>proboscis</a:t>
            </a:r>
            <a:r>
              <a:rPr lang="en" sz="1300"/>
              <a:t> for collecting nectar and fruit juice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Lepidoptera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Lepidoptera (Moth)</a:t>
            </a:r>
            <a:r>
              <a:rPr lang="en" sz="1300">
                <a:solidFill>
                  <a:schemeClr val="dk1"/>
                </a:solidFill>
              </a:rPr>
              <a:t>;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Lepidoptera (Butterfly)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Lepidoptera (Butterfly)</a:t>
            </a:r>
            <a:r>
              <a:rPr lang="en" sz="1300">
                <a:solidFill>
                  <a:schemeClr val="dk1"/>
                </a:solidFill>
              </a:rPr>
              <a:t>;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Lepidoptera (Butterfly)</a:t>
            </a:r>
            <a:r>
              <a:rPr lang="en" sz="1300">
                <a:solidFill>
                  <a:schemeClr val="dk1"/>
                </a:solidFill>
              </a:rPr>
              <a:t>  </a:t>
            </a:r>
            <a:endParaRPr sz="1300"/>
          </a:p>
        </p:txBody>
      </p:sp>
      <p:sp>
        <p:nvSpPr>
          <p:cNvPr id="327" name="Google Shape;327;p40"/>
          <p:cNvSpPr txBox="1">
            <a:spLocks noGrp="1"/>
          </p:cNvSpPr>
          <p:nvPr>
            <p:ph type="body" idx="1"/>
          </p:nvPr>
        </p:nvSpPr>
        <p:spPr>
          <a:xfrm>
            <a:off x="421125" y="9746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Siphoning</a:t>
            </a:r>
            <a:endParaRPr sz="2530" b="1" u="sng"/>
          </a:p>
        </p:txBody>
      </p:sp>
      <p:pic>
        <p:nvPicPr>
          <p:cNvPr id="328" name="Google Shape;32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25" y="1598300"/>
            <a:ext cx="2521712" cy="32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0"/>
          <p:cNvSpPr txBox="1"/>
          <p:nvPr/>
        </p:nvSpPr>
        <p:spPr>
          <a:xfrm>
            <a:off x="-4125" y="4908250"/>
            <a:ext cx="270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8"/>
              </a:rPr>
              <a:t>Illustration</a:t>
            </a:r>
            <a:r>
              <a:rPr lang="en" sz="600"/>
              <a:t> by Halvard Hatlen, under Public Domain</a:t>
            </a:r>
            <a:endParaRPr/>
          </a:p>
        </p:txBody>
      </p:sp>
      <p:sp>
        <p:nvSpPr>
          <p:cNvPr id="330" name="Google Shape;330;p40"/>
          <p:cNvSpPr txBox="1"/>
          <p:nvPr/>
        </p:nvSpPr>
        <p:spPr>
          <a:xfrm>
            <a:off x="5753165" y="4646650"/>
            <a:ext cx="731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latin typeface="Times New Roman"/>
                <a:ea typeface="Times New Roman"/>
                <a:cs typeface="Times New Roman"/>
                <a:sym typeface="Times New Roman"/>
              </a:rPr>
              <a:t>Photo from Pxfuel</a:t>
            </a:r>
            <a:endParaRPr sz="800"/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9">
            <a:alphaModFix/>
          </a:blip>
          <a:srcRect l="36914" t="28238" r="20640"/>
          <a:stretch/>
        </p:blipFill>
        <p:spPr>
          <a:xfrm>
            <a:off x="5753175" y="1273475"/>
            <a:ext cx="3335726" cy="33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>
            <a:spLocks noGrp="1"/>
          </p:cNvSpPr>
          <p:nvPr>
            <p:ph type="title"/>
          </p:nvPr>
        </p:nvSpPr>
        <p:spPr>
          <a:xfrm>
            <a:off x="2633675" y="0"/>
            <a:ext cx="319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Mouthpart variation</a:t>
            </a:r>
            <a:endParaRPr b="1"/>
          </a:p>
        </p:txBody>
      </p:sp>
      <p:sp>
        <p:nvSpPr>
          <p:cNvPr id="337" name="Google Shape;337;p41"/>
          <p:cNvSpPr txBox="1"/>
          <p:nvPr/>
        </p:nvSpPr>
        <p:spPr>
          <a:xfrm>
            <a:off x="2733325" y="1174825"/>
            <a:ext cx="31302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Modified to suck up liquid foods - labium modified as retractable proboscis for sucking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Fruit fly head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House fly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Diptera (Hover fly)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</p:txBody>
      </p:sp>
      <p:sp>
        <p:nvSpPr>
          <p:cNvPr id="338" name="Google Shape;338;p41"/>
          <p:cNvSpPr txBox="1"/>
          <p:nvPr/>
        </p:nvSpPr>
        <p:spPr>
          <a:xfrm>
            <a:off x="5932925" y="4821000"/>
            <a:ext cx="1461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6"/>
              </a:rPr>
              <a:t>Photo</a:t>
            </a:r>
            <a:r>
              <a:rPr lang="en" sz="400"/>
              <a:t> by Richard Bartz, licensed under CC BY-SA 2.5 </a:t>
            </a:r>
            <a:endParaRPr/>
          </a:p>
        </p:txBody>
      </p:sp>
      <p:pic>
        <p:nvPicPr>
          <p:cNvPr id="339" name="Google Shape;33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075" y="1541125"/>
            <a:ext cx="2358400" cy="31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1"/>
          <p:cNvSpPr txBox="1">
            <a:spLocks noGrp="1"/>
          </p:cNvSpPr>
          <p:nvPr>
            <p:ph type="body" idx="1"/>
          </p:nvPr>
        </p:nvSpPr>
        <p:spPr>
          <a:xfrm>
            <a:off x="421125" y="9746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Sponging</a:t>
            </a:r>
            <a:endParaRPr sz="2530" b="1" u="sng"/>
          </a:p>
        </p:txBody>
      </p:sp>
      <p:sp>
        <p:nvSpPr>
          <p:cNvPr id="341" name="Google Shape;341;p41"/>
          <p:cNvSpPr txBox="1"/>
          <p:nvPr/>
        </p:nvSpPr>
        <p:spPr>
          <a:xfrm>
            <a:off x="-4125" y="4908250"/>
            <a:ext cx="2704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8"/>
              </a:rPr>
              <a:t>Illustration</a:t>
            </a:r>
            <a:r>
              <a:rPr lang="en" sz="600"/>
              <a:t> by Halvard Hatlen, under Public Domain</a:t>
            </a:r>
            <a:endParaRPr/>
          </a:p>
        </p:txBody>
      </p:sp>
      <p:pic>
        <p:nvPicPr>
          <p:cNvPr id="342" name="Google Shape;342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89475" y="843400"/>
            <a:ext cx="2704800" cy="4053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2"/>
          <p:cNvSpPr txBox="1">
            <a:spLocks noGrp="1"/>
          </p:cNvSpPr>
          <p:nvPr>
            <p:ph type="title"/>
          </p:nvPr>
        </p:nvSpPr>
        <p:spPr>
          <a:xfrm>
            <a:off x="3207300" y="102125"/>
            <a:ext cx="272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morphology</a:t>
            </a:r>
            <a:endParaRPr b="1"/>
          </a:p>
        </p:txBody>
      </p:sp>
      <p:sp>
        <p:nvSpPr>
          <p:cNvPr id="348" name="Google Shape;348;p42"/>
          <p:cNvSpPr txBox="1"/>
          <p:nvPr/>
        </p:nvSpPr>
        <p:spPr>
          <a:xfrm>
            <a:off x="6848400" y="4914900"/>
            <a:ext cx="22956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/>
              <a:t>Modified </a:t>
            </a:r>
            <a:r>
              <a:rPr lang="en" sz="550" u="sng">
                <a:solidFill>
                  <a:schemeClr val="hlink"/>
                </a:solidFill>
                <a:hlinkClick r:id="rId3"/>
              </a:rPr>
              <a:t>illustration</a:t>
            </a:r>
            <a:r>
              <a:rPr lang="en" sz="550"/>
              <a:t> by Avelludo, licensed under CC BY-SA 4.0</a:t>
            </a:r>
            <a:endParaRPr sz="550"/>
          </a:p>
        </p:txBody>
      </p:sp>
      <p:pic>
        <p:nvPicPr>
          <p:cNvPr id="349" name="Google Shape;3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0750" y="754650"/>
            <a:ext cx="2902500" cy="41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2"/>
          <p:cNvSpPr/>
          <p:nvPr/>
        </p:nvSpPr>
        <p:spPr>
          <a:xfrm>
            <a:off x="5269225" y="3042275"/>
            <a:ext cx="180900" cy="1638300"/>
          </a:xfrm>
          <a:prstGeom prst="leftBracket">
            <a:avLst>
              <a:gd name="adj" fmla="val 8333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3010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Kevin Duclos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 idx="4294967295"/>
          </p:nvPr>
        </p:nvSpPr>
        <p:spPr>
          <a:xfrm>
            <a:off x="6040450" y="47625"/>
            <a:ext cx="292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Basic body plan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3"/>
          <p:cNvPicPr preferRelativeResize="0"/>
          <p:nvPr/>
        </p:nvPicPr>
        <p:blipFill rotWithShape="1">
          <a:blip r:embed="rId3">
            <a:alphaModFix/>
          </a:blip>
          <a:srcRect l="38071" t="24709" r="24475" b="15053"/>
          <a:stretch/>
        </p:blipFill>
        <p:spPr>
          <a:xfrm rot="5400000">
            <a:off x="5994012" y="1276113"/>
            <a:ext cx="2900050" cy="311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3"/>
          <p:cNvSpPr txBox="1">
            <a:spLocks noGrp="1"/>
          </p:cNvSpPr>
          <p:nvPr>
            <p:ph type="title"/>
          </p:nvPr>
        </p:nvSpPr>
        <p:spPr>
          <a:xfrm>
            <a:off x="3481350" y="0"/>
            <a:ext cx="21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variation</a:t>
            </a:r>
            <a:endParaRPr b="1"/>
          </a:p>
        </p:txBody>
      </p:sp>
      <p:sp>
        <p:nvSpPr>
          <p:cNvPr id="357" name="Google Shape;357;p43"/>
          <p:cNvSpPr txBox="1"/>
          <p:nvPr/>
        </p:nvSpPr>
        <p:spPr>
          <a:xfrm>
            <a:off x="2736875" y="1311963"/>
            <a:ext cx="31506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Walking and running</a:t>
            </a:r>
            <a:br>
              <a:rPr lang="en" sz="1300"/>
            </a:br>
            <a:r>
              <a:rPr lang="en" sz="1300"/>
              <a:t>Legs of equal size, usually long and narrow to allow fast movement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Hemiptera, Coleoptera, Diptera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Hemiptera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Diptera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Coleoptera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Diptera</a:t>
            </a:r>
            <a:r>
              <a:rPr lang="en" sz="1300"/>
              <a:t>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9"/>
              </a:rPr>
              <a:t>Hemiptera</a:t>
            </a:r>
            <a:r>
              <a:rPr lang="en" sz="1300"/>
              <a:t>  </a:t>
            </a:r>
            <a:endParaRPr sz="1300"/>
          </a:p>
        </p:txBody>
      </p:sp>
      <p:sp>
        <p:nvSpPr>
          <p:cNvPr id="358" name="Google Shape;358;p43"/>
          <p:cNvSpPr txBox="1"/>
          <p:nvPr/>
        </p:nvSpPr>
        <p:spPr>
          <a:xfrm>
            <a:off x="5887475" y="4243250"/>
            <a:ext cx="1576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0"/>
              </a:rPr>
              <a:t>Photo 164780841</a:t>
            </a:r>
            <a:r>
              <a:rPr lang="en" sz="400"/>
              <a:t> © Jason Headley, under license CC BY-NC</a:t>
            </a:r>
            <a:endParaRPr/>
          </a:p>
        </p:txBody>
      </p:sp>
      <p:pic>
        <p:nvPicPr>
          <p:cNvPr id="359" name="Google Shape;359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4388" y="1928075"/>
            <a:ext cx="104775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3"/>
          <p:cNvSpPr txBox="1">
            <a:spLocks noGrp="1"/>
          </p:cNvSpPr>
          <p:nvPr>
            <p:ph type="body" idx="1"/>
          </p:nvPr>
        </p:nvSpPr>
        <p:spPr>
          <a:xfrm>
            <a:off x="421125" y="8984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Gressorial/Cursorial</a:t>
            </a:r>
            <a:endParaRPr sz="2530" b="1" u="sng"/>
          </a:p>
        </p:txBody>
      </p:sp>
      <p:sp>
        <p:nvSpPr>
          <p:cNvPr id="361" name="Google Shape;361;p43"/>
          <p:cNvSpPr txBox="1"/>
          <p:nvPr/>
        </p:nvSpPr>
        <p:spPr>
          <a:xfrm>
            <a:off x="1" y="4873500"/>
            <a:ext cx="4360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Illustration m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odified from Folsom 1914, Insect Biology: Insect Legs  as found on the </a:t>
            </a:r>
            <a:r>
              <a:rPr lang="en" sz="8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BugwoodWiki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>
            <a:spLocks noGrp="1"/>
          </p:cNvSpPr>
          <p:nvPr>
            <p:ph type="title"/>
          </p:nvPr>
        </p:nvSpPr>
        <p:spPr>
          <a:xfrm>
            <a:off x="3481350" y="0"/>
            <a:ext cx="21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variation</a:t>
            </a:r>
            <a:endParaRPr b="1"/>
          </a:p>
        </p:txBody>
      </p:sp>
      <p:sp>
        <p:nvSpPr>
          <p:cNvPr id="367" name="Google Shape;367;p44"/>
          <p:cNvSpPr txBox="1"/>
          <p:nvPr/>
        </p:nvSpPr>
        <p:spPr>
          <a:xfrm>
            <a:off x="2728350" y="1315925"/>
            <a:ext cx="2934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Legs used for digging </a:t>
            </a:r>
            <a:br>
              <a:rPr lang="en" sz="1300"/>
            </a:br>
            <a:r>
              <a:rPr lang="en" sz="1300"/>
              <a:t>Forelegs enlarged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Orthoptera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Orthoptera (Mole cricket)</a:t>
            </a:r>
            <a:endParaRPr sz="1300"/>
          </a:p>
        </p:txBody>
      </p:sp>
      <p:pic>
        <p:nvPicPr>
          <p:cNvPr id="368" name="Google Shape;368;p44"/>
          <p:cNvPicPr preferRelativeResize="0"/>
          <p:nvPr/>
        </p:nvPicPr>
        <p:blipFill rotWithShape="1">
          <a:blip r:embed="rId4">
            <a:alphaModFix/>
          </a:blip>
          <a:srcRect l="17050" t="32049" r="46478" b="26489"/>
          <a:stretch/>
        </p:blipFill>
        <p:spPr>
          <a:xfrm>
            <a:off x="5250351" y="1375924"/>
            <a:ext cx="3420723" cy="2916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4"/>
          <p:cNvSpPr txBox="1"/>
          <p:nvPr/>
        </p:nvSpPr>
        <p:spPr>
          <a:xfrm>
            <a:off x="5213425" y="4225800"/>
            <a:ext cx="144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5"/>
              </a:rPr>
              <a:t>Photo 89801395</a:t>
            </a:r>
            <a:r>
              <a:rPr lang="en" sz="400"/>
              <a:t> © tinas90, licensed under CC BY-NC</a:t>
            </a:r>
            <a:endParaRPr/>
          </a:p>
        </p:txBody>
      </p:sp>
      <p:pic>
        <p:nvPicPr>
          <p:cNvPr id="370" name="Google Shape;37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351" y="1673754"/>
            <a:ext cx="1289750" cy="25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4"/>
          <p:cNvSpPr txBox="1">
            <a:spLocks noGrp="1"/>
          </p:cNvSpPr>
          <p:nvPr>
            <p:ph type="body" idx="1"/>
          </p:nvPr>
        </p:nvSpPr>
        <p:spPr>
          <a:xfrm>
            <a:off x="421125" y="8984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Fossorial</a:t>
            </a:r>
            <a:endParaRPr sz="2530" b="1" u="sng"/>
          </a:p>
        </p:txBody>
      </p:sp>
      <p:sp>
        <p:nvSpPr>
          <p:cNvPr id="372" name="Google Shape;372;p44"/>
          <p:cNvSpPr txBox="1"/>
          <p:nvPr/>
        </p:nvSpPr>
        <p:spPr>
          <a:xfrm>
            <a:off x="1" y="4873500"/>
            <a:ext cx="4360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Illustration m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odified from Folsom 1914, Insect Biology: Insect Legs  as found on the </a:t>
            </a:r>
            <a:r>
              <a:rPr lang="en" sz="8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BugwoodWiki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>
            <a:spLocks noGrp="1"/>
          </p:cNvSpPr>
          <p:nvPr>
            <p:ph type="title"/>
          </p:nvPr>
        </p:nvSpPr>
        <p:spPr>
          <a:xfrm>
            <a:off x="3481350" y="0"/>
            <a:ext cx="21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variation</a:t>
            </a:r>
            <a:endParaRPr b="1"/>
          </a:p>
        </p:txBody>
      </p:sp>
      <p:sp>
        <p:nvSpPr>
          <p:cNvPr id="378" name="Google Shape;378;p45"/>
          <p:cNvSpPr txBox="1"/>
          <p:nvPr/>
        </p:nvSpPr>
        <p:spPr>
          <a:xfrm>
            <a:off x="2730405" y="1313275"/>
            <a:ext cx="27048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Hind legs modified for jumping, femur enlarged and tibia lengthened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Orthoptera, Hemiptera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Orthoptera (Grasshopper)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/>
            </a:b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Orthoptera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Hemiptera</a:t>
            </a:r>
            <a:endParaRPr sz="1300"/>
          </a:p>
        </p:txBody>
      </p:sp>
      <p:pic>
        <p:nvPicPr>
          <p:cNvPr id="379" name="Google Shape;379;p45"/>
          <p:cNvPicPr preferRelativeResize="0"/>
          <p:nvPr/>
        </p:nvPicPr>
        <p:blipFill rotWithShape="1">
          <a:blip r:embed="rId6">
            <a:alphaModFix/>
          </a:blip>
          <a:srcRect l="31855" t="22624" r="24205" b="24229"/>
          <a:stretch/>
        </p:blipFill>
        <p:spPr>
          <a:xfrm>
            <a:off x="5806456" y="1493400"/>
            <a:ext cx="3278828" cy="26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5"/>
          <p:cNvSpPr txBox="1"/>
          <p:nvPr/>
        </p:nvSpPr>
        <p:spPr>
          <a:xfrm>
            <a:off x="5730250" y="4059025"/>
            <a:ext cx="1542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7"/>
              </a:rPr>
              <a:t>Photo 180505421</a:t>
            </a:r>
            <a:r>
              <a:rPr lang="en" sz="400"/>
              <a:t> © allan5519, licensed under CC BY-NC</a:t>
            </a:r>
            <a:endParaRPr/>
          </a:p>
        </p:txBody>
      </p:sp>
      <p:pic>
        <p:nvPicPr>
          <p:cNvPr id="381" name="Google Shape;381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646" y="1630850"/>
            <a:ext cx="2181275" cy="232915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5"/>
          <p:cNvSpPr txBox="1">
            <a:spLocks noGrp="1"/>
          </p:cNvSpPr>
          <p:nvPr>
            <p:ph type="body" idx="1"/>
          </p:nvPr>
        </p:nvSpPr>
        <p:spPr>
          <a:xfrm>
            <a:off x="421125" y="8984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Saltatorial</a:t>
            </a:r>
            <a:endParaRPr sz="2530" b="1" u="sng"/>
          </a:p>
        </p:txBody>
      </p:sp>
      <p:sp>
        <p:nvSpPr>
          <p:cNvPr id="383" name="Google Shape;383;p45"/>
          <p:cNvSpPr txBox="1"/>
          <p:nvPr/>
        </p:nvSpPr>
        <p:spPr>
          <a:xfrm>
            <a:off x="1" y="4873500"/>
            <a:ext cx="4360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Illustration m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odified from Folsom 1914, Insect Biology: Insect Legs  as found on the </a:t>
            </a:r>
            <a:r>
              <a:rPr lang="en" sz="8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BugwoodWiki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 txBox="1">
            <a:spLocks noGrp="1"/>
          </p:cNvSpPr>
          <p:nvPr>
            <p:ph type="title"/>
          </p:nvPr>
        </p:nvSpPr>
        <p:spPr>
          <a:xfrm>
            <a:off x="3481350" y="0"/>
            <a:ext cx="21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variation</a:t>
            </a:r>
            <a:endParaRPr b="1"/>
          </a:p>
        </p:txBody>
      </p:sp>
      <p:sp>
        <p:nvSpPr>
          <p:cNvPr id="389" name="Google Shape;389;p46"/>
          <p:cNvSpPr txBox="1"/>
          <p:nvPr/>
        </p:nvSpPr>
        <p:spPr>
          <a:xfrm>
            <a:off x="3190601" y="1333700"/>
            <a:ext cx="25617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Modified for swimming</a:t>
            </a:r>
            <a:br>
              <a:rPr lang="en" sz="1300"/>
            </a:br>
            <a:r>
              <a:rPr lang="en" sz="1300"/>
              <a:t>Elongated setae on tarsi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Coleoptera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Coleoptera (Diving beetle)</a:t>
            </a:r>
            <a:br>
              <a:rPr lang="en" sz="1300"/>
            </a:b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Coleoptera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Coleoptera</a:t>
            </a:r>
            <a:r>
              <a:rPr lang="en" sz="1300"/>
              <a:t>;</a:t>
            </a:r>
            <a:br>
              <a:rPr lang="en" sz="1300"/>
            </a:b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Coleoptera</a:t>
            </a:r>
            <a:r>
              <a:rPr lang="en" sz="1300"/>
              <a:t>  </a:t>
            </a:r>
            <a:endParaRPr sz="1300"/>
          </a:p>
        </p:txBody>
      </p:sp>
      <p:pic>
        <p:nvPicPr>
          <p:cNvPr id="390" name="Google Shape;390;p46"/>
          <p:cNvPicPr preferRelativeResize="0"/>
          <p:nvPr/>
        </p:nvPicPr>
        <p:blipFill rotWithShape="1">
          <a:blip r:embed="rId7">
            <a:alphaModFix/>
          </a:blip>
          <a:srcRect t="30060" r="10217" b="6050"/>
          <a:stretch/>
        </p:blipFill>
        <p:spPr>
          <a:xfrm>
            <a:off x="6038055" y="1704938"/>
            <a:ext cx="2919898" cy="25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6"/>
          <p:cNvSpPr txBox="1"/>
          <p:nvPr/>
        </p:nvSpPr>
        <p:spPr>
          <a:xfrm>
            <a:off x="6038055" y="4182950"/>
            <a:ext cx="1587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8"/>
              </a:rPr>
              <a:t>Photo 135078908</a:t>
            </a:r>
            <a:r>
              <a:rPr lang="en" sz="400">
                <a:solidFill>
                  <a:schemeClr val="accent2"/>
                </a:solidFill>
              </a:rPr>
              <a:t> © Matt Keevil, licensed under CC BY-NC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2" name="Google Shape;392;p46"/>
          <p:cNvSpPr txBox="1">
            <a:spLocks noGrp="1"/>
          </p:cNvSpPr>
          <p:nvPr>
            <p:ph type="body" idx="1"/>
          </p:nvPr>
        </p:nvSpPr>
        <p:spPr>
          <a:xfrm>
            <a:off x="421125" y="8984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Natatorial</a:t>
            </a:r>
            <a:endParaRPr sz="2530" b="1" u="sng"/>
          </a:p>
        </p:txBody>
      </p:sp>
      <p:pic>
        <p:nvPicPr>
          <p:cNvPr id="393" name="Google Shape;393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500" y="1522100"/>
            <a:ext cx="2919900" cy="29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 txBox="1"/>
          <p:nvPr/>
        </p:nvSpPr>
        <p:spPr>
          <a:xfrm>
            <a:off x="110505" y="4368675"/>
            <a:ext cx="1587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10"/>
              </a:rPr>
              <a:t>Photo 159043981</a:t>
            </a:r>
            <a:r>
              <a:rPr lang="en" sz="400">
                <a:solidFill>
                  <a:schemeClr val="accent2"/>
                </a:solidFill>
              </a:rPr>
              <a:t> © Stephen Luk, licensed under CC BY-NC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>
            <a:spLocks noGrp="1"/>
          </p:cNvSpPr>
          <p:nvPr>
            <p:ph type="title"/>
          </p:nvPr>
        </p:nvSpPr>
        <p:spPr>
          <a:xfrm>
            <a:off x="3481350" y="0"/>
            <a:ext cx="218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Leg variation</a:t>
            </a:r>
            <a:endParaRPr b="1"/>
          </a:p>
        </p:txBody>
      </p:sp>
      <p:sp>
        <p:nvSpPr>
          <p:cNvPr id="400" name="Google Shape;400;p47"/>
          <p:cNvSpPr txBox="1"/>
          <p:nvPr/>
        </p:nvSpPr>
        <p:spPr>
          <a:xfrm>
            <a:off x="2746225" y="1330050"/>
            <a:ext cx="2799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Modified for catching and grasping</a:t>
            </a:r>
            <a:br>
              <a:rPr lang="en" sz="1300"/>
            </a:br>
            <a:r>
              <a:rPr lang="en" sz="1300"/>
              <a:t>Coxae elongated, femur and tibia spiny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Related order(s):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Mantodea, </a:t>
            </a:r>
            <a:br>
              <a:rPr lang="en" sz="1300"/>
            </a:br>
            <a:r>
              <a:rPr lang="en" sz="1300"/>
              <a:t>Hemiptera (Assassin bugs)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Hemiptera (Assassin bug)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Mantodea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Hemiptera</a:t>
            </a:r>
            <a:r>
              <a:rPr lang="en" sz="1300"/>
              <a:t>  </a:t>
            </a:r>
            <a:endParaRPr sz="1300"/>
          </a:p>
        </p:txBody>
      </p:sp>
      <p:pic>
        <p:nvPicPr>
          <p:cNvPr id="401" name="Google Shape;401;p47"/>
          <p:cNvPicPr preferRelativeResize="0"/>
          <p:nvPr/>
        </p:nvPicPr>
        <p:blipFill rotWithShape="1">
          <a:blip r:embed="rId6">
            <a:alphaModFix/>
          </a:blip>
          <a:srcRect l="51818" t="14100" r="14312" b="36718"/>
          <a:stretch/>
        </p:blipFill>
        <p:spPr>
          <a:xfrm>
            <a:off x="5670013" y="1339601"/>
            <a:ext cx="3328323" cy="29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 txBox="1"/>
          <p:nvPr/>
        </p:nvSpPr>
        <p:spPr>
          <a:xfrm>
            <a:off x="5670025" y="4253525"/>
            <a:ext cx="1854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u="sng">
                <a:solidFill>
                  <a:schemeClr val="hlink"/>
                </a:solidFill>
                <a:hlinkClick r:id="rId7"/>
              </a:rPr>
              <a:t>Photo 166841764</a:t>
            </a:r>
            <a:r>
              <a:rPr lang="en" sz="400"/>
              <a:t> © Peter Blancher, licensed under CC BY-NC</a:t>
            </a:r>
            <a:endParaRPr/>
          </a:p>
        </p:txBody>
      </p:sp>
      <p:pic>
        <p:nvPicPr>
          <p:cNvPr id="403" name="Google Shape;40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036" y="1522100"/>
            <a:ext cx="1804481" cy="24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7"/>
          <p:cNvSpPr txBox="1">
            <a:spLocks noGrp="1"/>
          </p:cNvSpPr>
          <p:nvPr>
            <p:ph type="body" idx="1"/>
          </p:nvPr>
        </p:nvSpPr>
        <p:spPr>
          <a:xfrm>
            <a:off x="421125" y="8984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 u="sng"/>
              <a:t>Raptorial</a:t>
            </a:r>
            <a:endParaRPr sz="2530" b="1" u="sng"/>
          </a:p>
        </p:txBody>
      </p:sp>
      <p:sp>
        <p:nvSpPr>
          <p:cNvPr id="405" name="Google Shape;405;p47"/>
          <p:cNvSpPr txBox="1"/>
          <p:nvPr/>
        </p:nvSpPr>
        <p:spPr>
          <a:xfrm>
            <a:off x="1" y="4873500"/>
            <a:ext cx="43608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Illustration m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odified from Folsom 1914, Insect Biology: Insect Legs  as found on the </a:t>
            </a:r>
            <a:r>
              <a:rPr lang="en" sz="8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BugwoodWiki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8"/>
          <p:cNvSpPr txBox="1">
            <a:spLocks noGrp="1"/>
          </p:cNvSpPr>
          <p:nvPr>
            <p:ph type="title"/>
          </p:nvPr>
        </p:nvSpPr>
        <p:spPr>
          <a:xfrm>
            <a:off x="3019050" y="48050"/>
            <a:ext cx="310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More leg variations</a:t>
            </a:r>
            <a:endParaRPr b="1"/>
          </a:p>
        </p:txBody>
      </p:sp>
      <p:sp>
        <p:nvSpPr>
          <p:cNvPr id="411" name="Google Shape;411;p48"/>
          <p:cNvSpPr txBox="1"/>
          <p:nvPr/>
        </p:nvSpPr>
        <p:spPr>
          <a:xfrm>
            <a:off x="144625" y="1471075"/>
            <a:ext cx="3865200" cy="22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unning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umping /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alta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torial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fossorial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rasping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rasp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ing / c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atching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alking and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igging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educed;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alking and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igging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 - 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rasping mates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8"/>
          <p:cNvSpPr txBox="1"/>
          <p:nvPr/>
        </p:nvSpPr>
        <p:spPr>
          <a:xfrm>
            <a:off x="4391388" y="4893888"/>
            <a:ext cx="4136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Modified from Folsom 1914, Insect Biology: Insect Legs  as found on the </a:t>
            </a:r>
            <a:r>
              <a:rPr lang="en" sz="800" b="0" i="0" u="sng" strike="noStrike" cap="non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BugwoodWiki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223" y="620739"/>
            <a:ext cx="3942251" cy="42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5800" y="393525"/>
            <a:ext cx="6368576" cy="45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9"/>
          <p:cNvSpPr txBox="1"/>
          <p:nvPr/>
        </p:nvSpPr>
        <p:spPr>
          <a:xfrm>
            <a:off x="68696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Photo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9"/>
          <p:cNvSpPr txBox="1">
            <a:spLocks noGrp="1"/>
          </p:cNvSpPr>
          <p:nvPr>
            <p:ph type="title"/>
          </p:nvPr>
        </p:nvSpPr>
        <p:spPr>
          <a:xfrm>
            <a:off x="3019050" y="-28150"/>
            <a:ext cx="310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Wing variations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12" y="620750"/>
            <a:ext cx="8323368" cy="4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0"/>
          <p:cNvSpPr txBox="1">
            <a:spLocks noGrp="1"/>
          </p:cNvSpPr>
          <p:nvPr>
            <p:ph type="title"/>
          </p:nvPr>
        </p:nvSpPr>
        <p:spPr>
          <a:xfrm>
            <a:off x="1932150" y="48050"/>
            <a:ext cx="5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Wing morphology: venation</a:t>
            </a:r>
            <a:endParaRPr b="1"/>
          </a:p>
        </p:txBody>
      </p:sp>
      <p:sp>
        <p:nvSpPr>
          <p:cNvPr id="427" name="Google Shape;427;p50"/>
          <p:cNvSpPr txBox="1"/>
          <p:nvPr/>
        </p:nvSpPr>
        <p:spPr>
          <a:xfrm>
            <a:off x="7032475" y="4939325"/>
            <a:ext cx="2221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Illustration</a:t>
            </a:r>
            <a:r>
              <a:rPr lang="en" sz="600"/>
              <a:t> by Bugboy52.40, licensed under CC BY-SA 3.0</a:t>
            </a:r>
            <a:endParaRPr sz="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>
            <a:spLocks noGrp="1"/>
          </p:cNvSpPr>
          <p:nvPr>
            <p:ph type="body" idx="1"/>
          </p:nvPr>
        </p:nvSpPr>
        <p:spPr>
          <a:xfrm>
            <a:off x="3455100" y="620750"/>
            <a:ext cx="22338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Insect wings can be: </a:t>
            </a:r>
            <a:endParaRPr/>
          </a:p>
        </p:txBody>
      </p:sp>
      <p:sp>
        <p:nvSpPr>
          <p:cNvPr id="433" name="Google Shape;433;p51"/>
          <p:cNvSpPr txBox="1">
            <a:spLocks noGrp="1"/>
          </p:cNvSpPr>
          <p:nvPr>
            <p:ph type="title"/>
          </p:nvPr>
        </p:nvSpPr>
        <p:spPr>
          <a:xfrm>
            <a:off x="3019050" y="48050"/>
            <a:ext cx="310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Wing morphology</a:t>
            </a:r>
            <a:endParaRPr b="1"/>
          </a:p>
        </p:txBody>
      </p:sp>
      <p:sp>
        <p:nvSpPr>
          <p:cNvPr id="434" name="Google Shape;434;p51"/>
          <p:cNvSpPr txBox="1"/>
          <p:nvPr/>
        </p:nvSpPr>
        <p:spPr>
          <a:xfrm>
            <a:off x="1906875" y="1179550"/>
            <a:ext cx="143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Membranous </a:t>
            </a:r>
            <a:br>
              <a:rPr lang="en" b="1"/>
            </a:br>
            <a:r>
              <a:rPr lang="en" b="1"/>
              <a:t>(translucent)</a:t>
            </a:r>
            <a:endParaRPr b="1"/>
          </a:p>
        </p:txBody>
      </p:sp>
      <p:sp>
        <p:nvSpPr>
          <p:cNvPr id="435" name="Google Shape;435;p51"/>
          <p:cNvSpPr txBox="1"/>
          <p:nvPr/>
        </p:nvSpPr>
        <p:spPr>
          <a:xfrm>
            <a:off x="5361250" y="1287250"/>
            <a:ext cx="17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Covered in scales</a:t>
            </a:r>
            <a:endParaRPr b="1"/>
          </a:p>
        </p:txBody>
      </p:sp>
      <p:pic>
        <p:nvPicPr>
          <p:cNvPr id="436" name="Google Shape;436;p51"/>
          <p:cNvPicPr preferRelativeResize="0"/>
          <p:nvPr/>
        </p:nvPicPr>
        <p:blipFill rotWithShape="1">
          <a:blip r:embed="rId3">
            <a:alphaModFix/>
          </a:blip>
          <a:srcRect l="13036" t="6060" r="8997" b="15434"/>
          <a:stretch/>
        </p:blipFill>
        <p:spPr>
          <a:xfrm>
            <a:off x="1410750" y="1795150"/>
            <a:ext cx="2427449" cy="288077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1"/>
          <p:cNvSpPr txBox="1"/>
          <p:nvPr/>
        </p:nvSpPr>
        <p:spPr>
          <a:xfrm>
            <a:off x="2021844" y="4456525"/>
            <a:ext cx="997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Photo from Pixabay</a:t>
            </a:r>
            <a:endParaRPr sz="600"/>
          </a:p>
        </p:txBody>
      </p:sp>
      <p:pic>
        <p:nvPicPr>
          <p:cNvPr id="438" name="Google Shape;43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4174" y="1795150"/>
            <a:ext cx="3357446" cy="26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1"/>
          <p:cNvSpPr txBox="1"/>
          <p:nvPr/>
        </p:nvSpPr>
        <p:spPr>
          <a:xfrm>
            <a:off x="4612538" y="4456525"/>
            <a:ext cx="310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5"/>
              </a:rPr>
              <a:t>Photo</a:t>
            </a:r>
            <a:r>
              <a:rPr lang="en" sz="600"/>
              <a:t> by Anders Sandberg, licensed under CC BY 2.0</a:t>
            </a:r>
            <a:endParaRPr sz="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01" y="1576700"/>
            <a:ext cx="3695601" cy="310842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2"/>
          <p:cNvSpPr txBox="1"/>
          <p:nvPr/>
        </p:nvSpPr>
        <p:spPr>
          <a:xfrm>
            <a:off x="1259738" y="4685125"/>
            <a:ext cx="185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Photo</a:t>
            </a:r>
            <a:r>
              <a:rPr lang="en" sz="600"/>
              <a:t> by Siga, licensed under CC BY-SA 3.0</a:t>
            </a:r>
            <a:endParaRPr sz="600"/>
          </a:p>
        </p:txBody>
      </p:sp>
      <p:pic>
        <p:nvPicPr>
          <p:cNvPr id="446" name="Google Shape;44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3201" y="1492188"/>
            <a:ext cx="4079499" cy="327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2"/>
          <p:cNvSpPr txBox="1">
            <a:spLocks noGrp="1"/>
          </p:cNvSpPr>
          <p:nvPr>
            <p:ph type="body" idx="1"/>
          </p:nvPr>
        </p:nvSpPr>
        <p:spPr>
          <a:xfrm>
            <a:off x="3455100" y="620750"/>
            <a:ext cx="2233800" cy="4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Insect wings can be: </a:t>
            </a:r>
            <a:endParaRPr/>
          </a:p>
        </p:txBody>
      </p:sp>
      <p:sp>
        <p:nvSpPr>
          <p:cNvPr id="448" name="Google Shape;448;p52"/>
          <p:cNvSpPr txBox="1">
            <a:spLocks noGrp="1"/>
          </p:cNvSpPr>
          <p:nvPr>
            <p:ph type="title"/>
          </p:nvPr>
        </p:nvSpPr>
        <p:spPr>
          <a:xfrm>
            <a:off x="3019050" y="48050"/>
            <a:ext cx="310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Wing morphology</a:t>
            </a:r>
            <a:endParaRPr b="1"/>
          </a:p>
        </p:txBody>
      </p:sp>
      <p:sp>
        <p:nvSpPr>
          <p:cNvPr id="449" name="Google Shape;449;p52"/>
          <p:cNvSpPr txBox="1"/>
          <p:nvPr/>
        </p:nvSpPr>
        <p:spPr>
          <a:xfrm>
            <a:off x="5145938" y="4761325"/>
            <a:ext cx="310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6"/>
              </a:rPr>
              <a:t>Photo</a:t>
            </a:r>
            <a:r>
              <a:rPr lang="en" sz="600"/>
              <a:t> by Didier Descouens, licensed under CC BY-SA 4.0</a:t>
            </a:r>
            <a:endParaRPr sz="600"/>
          </a:p>
        </p:txBody>
      </p:sp>
      <p:sp>
        <p:nvSpPr>
          <p:cNvPr id="450" name="Google Shape;450;p52"/>
          <p:cNvSpPr txBox="1"/>
          <p:nvPr/>
        </p:nvSpPr>
        <p:spPr>
          <a:xfrm>
            <a:off x="2318788" y="1161475"/>
            <a:ext cx="14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Leathery</a:t>
            </a:r>
            <a:endParaRPr b="1"/>
          </a:p>
        </p:txBody>
      </p:sp>
      <p:sp>
        <p:nvSpPr>
          <p:cNvPr id="451" name="Google Shape;451;p52"/>
          <p:cNvSpPr txBox="1"/>
          <p:nvPr/>
        </p:nvSpPr>
        <p:spPr>
          <a:xfrm>
            <a:off x="6204988" y="1161475"/>
            <a:ext cx="14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Hardened</a:t>
            </a:r>
            <a:endParaRPr b="1"/>
          </a:p>
        </p:txBody>
      </p:sp>
      <p:cxnSp>
        <p:nvCxnSpPr>
          <p:cNvPr id="452" name="Google Shape;452;p52"/>
          <p:cNvCxnSpPr/>
          <p:nvPr/>
        </p:nvCxnSpPr>
        <p:spPr>
          <a:xfrm flipH="1">
            <a:off x="1604925" y="1576700"/>
            <a:ext cx="230400" cy="74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p52"/>
          <p:cNvCxnSpPr/>
          <p:nvPr/>
        </p:nvCxnSpPr>
        <p:spPr>
          <a:xfrm flipH="1">
            <a:off x="7475375" y="3348000"/>
            <a:ext cx="1014000" cy="246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3010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Kevin Duclos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4294967295"/>
          </p:nvPr>
        </p:nvSpPr>
        <p:spPr>
          <a:xfrm>
            <a:off x="6040450" y="47625"/>
            <a:ext cx="292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Basic body plan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37088" y="515138"/>
            <a:ext cx="114300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3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460" name="Google Shape;460;p53"/>
          <p:cNvSpPr txBox="1"/>
          <p:nvPr/>
        </p:nvSpPr>
        <p:spPr>
          <a:xfrm>
            <a:off x="281350" y="2231038"/>
            <a:ext cx="31593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2 pairs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Elongated and translucent wings with complex venation patterns. Forewings and hindwings are similar in morphology.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Dragonfly</a:t>
            </a:r>
            <a:endParaRPr sz="13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Dragonfly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Damselfly</a:t>
            </a:r>
            <a:r>
              <a:rPr lang="en" sz="1300"/>
              <a:t> </a:t>
            </a:r>
            <a:endParaRPr sz="1300"/>
          </a:p>
        </p:txBody>
      </p:sp>
      <p:pic>
        <p:nvPicPr>
          <p:cNvPr id="461" name="Google Shape;46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9037" y="961175"/>
            <a:ext cx="5204226" cy="35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3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body" idx="1"/>
          </p:nvPr>
        </p:nvSpPr>
        <p:spPr>
          <a:xfrm>
            <a:off x="410475" y="72665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Odonata</a:t>
            </a:r>
            <a:endParaRPr sz="2530" b="1"/>
          </a:p>
        </p:txBody>
      </p:sp>
      <p:sp>
        <p:nvSpPr>
          <p:cNvPr id="464" name="Google Shape;464;p53"/>
          <p:cNvSpPr txBox="1"/>
          <p:nvPr/>
        </p:nvSpPr>
        <p:spPr>
          <a:xfrm>
            <a:off x="3440650" y="4444325"/>
            <a:ext cx="53610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Photo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from Collection, Libraries and Cultural Resources Digital Collections, University of Calgary.,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43359">
            <a:off x="309525" y="416425"/>
            <a:ext cx="1933575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4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471" name="Google Shape;471;p54"/>
          <p:cNvSpPr txBox="1"/>
          <p:nvPr/>
        </p:nvSpPr>
        <p:spPr>
          <a:xfrm>
            <a:off x="167375" y="2399750"/>
            <a:ext cx="24408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1 pair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Pair of translucent, membranous forewings with moderate venation. Hindwings are reduced to </a:t>
            </a:r>
            <a:r>
              <a:rPr lang="en" sz="1300" b="1">
                <a:solidFill>
                  <a:srgbClr val="CC0000"/>
                </a:solidFill>
              </a:rPr>
              <a:t>halteres</a:t>
            </a:r>
            <a:endParaRPr sz="130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Hover fly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Hover fly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</p:txBody>
      </p:sp>
      <p:pic>
        <p:nvPicPr>
          <p:cNvPr id="472" name="Google Shape;47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7250" y="1466376"/>
            <a:ext cx="4150250" cy="277029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4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 txBox="1">
            <a:spLocks noGrp="1"/>
          </p:cNvSpPr>
          <p:nvPr>
            <p:ph type="body" idx="1"/>
          </p:nvPr>
        </p:nvSpPr>
        <p:spPr>
          <a:xfrm>
            <a:off x="421125" y="593600"/>
            <a:ext cx="1854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Diptera</a:t>
            </a:r>
            <a:endParaRPr sz="2530" b="1"/>
          </a:p>
        </p:txBody>
      </p:sp>
      <p:sp>
        <p:nvSpPr>
          <p:cNvPr id="475" name="Google Shape;475;p54"/>
          <p:cNvSpPr txBox="1"/>
          <p:nvPr/>
        </p:nvSpPr>
        <p:spPr>
          <a:xfrm>
            <a:off x="2608175" y="4183550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Photo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from Collection, Libraries and Cultural Resources Digital Collections, University of Calgary.,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9325" y="1304700"/>
            <a:ext cx="1954650" cy="29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4"/>
          <p:cNvSpPr txBox="1"/>
          <p:nvPr/>
        </p:nvSpPr>
        <p:spPr>
          <a:xfrm>
            <a:off x="7029800" y="4160475"/>
            <a:ext cx="224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0"/>
              </a:rPr>
              <a:t>Photo</a:t>
            </a:r>
            <a:r>
              <a:rPr lang="en" sz="600"/>
              <a:t> by Antušek, Ivo, licensed under CC BY-SA 4.0 </a:t>
            </a:r>
            <a:endParaRPr sz="600"/>
          </a:p>
        </p:txBody>
      </p:sp>
      <p:sp>
        <p:nvSpPr>
          <p:cNvPr id="478" name="Google Shape;478;p54"/>
          <p:cNvSpPr txBox="1"/>
          <p:nvPr/>
        </p:nvSpPr>
        <p:spPr>
          <a:xfrm>
            <a:off x="7250650" y="4361175"/>
            <a:ext cx="163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0000"/>
                </a:solidFill>
              </a:rPr>
              <a:t>halteres</a:t>
            </a:r>
            <a:r>
              <a:rPr lang="en">
                <a:solidFill>
                  <a:srgbClr val="CC0000"/>
                </a:solidFill>
              </a:rPr>
              <a:t> (circled)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625" y="1199400"/>
            <a:ext cx="1855275" cy="12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5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485" name="Google Shape;485;p55"/>
          <p:cNvSpPr txBox="1"/>
          <p:nvPr/>
        </p:nvSpPr>
        <p:spPr>
          <a:xfrm>
            <a:off x="474363" y="2266538"/>
            <a:ext cx="29436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2 pairs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Wings are covered in </a:t>
            </a:r>
            <a:r>
              <a:rPr lang="en" sz="1300" b="1"/>
              <a:t>scales </a:t>
            </a:r>
            <a:r>
              <a:rPr lang="en" sz="1300"/>
              <a:t>and usually </a:t>
            </a:r>
            <a:r>
              <a:rPr lang="en" sz="1300" b="1"/>
              <a:t>colourful</a:t>
            </a:r>
            <a:r>
              <a:rPr lang="en" sz="1300"/>
              <a:t>. Forewings are usually larger than hindwings.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Forewing and hindwing shapes may differ drastically.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Tiger Swallowtail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Moth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Butterfly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486" name="Google Shape;486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9975" y="610538"/>
            <a:ext cx="3846022" cy="301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7950" y="3439149"/>
            <a:ext cx="2272499" cy="170436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5"/>
          <p:cNvSpPr txBox="1"/>
          <p:nvPr/>
        </p:nvSpPr>
        <p:spPr>
          <a:xfrm>
            <a:off x="6397138" y="3852900"/>
            <a:ext cx="2272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Morphological exception: Sesiidae display transparent wings with scales located on the exterior margins of the wings.</a:t>
            </a:r>
            <a:endParaRPr sz="1000"/>
          </a:p>
        </p:txBody>
      </p:sp>
      <p:sp>
        <p:nvSpPr>
          <p:cNvPr id="489" name="Google Shape;489;p55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5"/>
          <p:cNvSpPr txBox="1">
            <a:spLocks noGrp="1"/>
          </p:cNvSpPr>
          <p:nvPr>
            <p:ph type="body" idx="1"/>
          </p:nvPr>
        </p:nvSpPr>
        <p:spPr>
          <a:xfrm>
            <a:off x="715313" y="667888"/>
            <a:ext cx="21579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Lepidoptera</a:t>
            </a:r>
            <a:endParaRPr sz="2530" b="1"/>
          </a:p>
        </p:txBody>
      </p:sp>
      <p:sp>
        <p:nvSpPr>
          <p:cNvPr id="491" name="Google Shape;491;p55"/>
          <p:cNvSpPr txBox="1"/>
          <p:nvPr/>
        </p:nvSpPr>
        <p:spPr>
          <a:xfrm>
            <a:off x="6413400" y="4805700"/>
            <a:ext cx="25767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6"/>
              </a:rPr>
              <a:t>Photos</a:t>
            </a:r>
            <a:r>
              <a:rPr lang="en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used with permission</a:t>
            </a:r>
            <a:endParaRPr sz="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198710">
            <a:off x="1525200" y="729063"/>
            <a:ext cx="810000" cy="170526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6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498" name="Google Shape;498;p56"/>
          <p:cNvSpPr txBox="1"/>
          <p:nvPr/>
        </p:nvSpPr>
        <p:spPr>
          <a:xfrm>
            <a:off x="793950" y="1830900"/>
            <a:ext cx="31125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Either absent wings or 2 pairs of wings.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Both forewings and hindwings are membranous and display sparse venation. Forewings are usually larger than hindwings.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Ant</a:t>
            </a:r>
            <a:r>
              <a:rPr lang="en" sz="1300"/>
              <a:t> (no wings);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Wasp</a:t>
            </a:r>
            <a:r>
              <a:rPr lang="en" sz="1300"/>
              <a:t> (two pairs of wings)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Ant</a:t>
            </a:r>
            <a:r>
              <a:rPr lang="en" sz="1300"/>
              <a:t> (no wings);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Bumble bee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Wasp</a:t>
            </a:r>
            <a:r>
              <a:rPr lang="en" sz="1300"/>
              <a:t>; </a:t>
            </a:r>
            <a:br>
              <a:rPr lang="en" sz="1300"/>
            </a:b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9"/>
              </a:rPr>
              <a:t>Bumble bee</a:t>
            </a:r>
            <a:r>
              <a:rPr lang="en" sz="1300"/>
              <a:t> </a:t>
            </a:r>
            <a:endParaRPr sz="1300"/>
          </a:p>
        </p:txBody>
      </p:sp>
      <p:pic>
        <p:nvPicPr>
          <p:cNvPr id="499" name="Google Shape;499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10152" y="572700"/>
            <a:ext cx="3979849" cy="26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0150" y="3286600"/>
            <a:ext cx="2693476" cy="17979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6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6"/>
          <p:cNvSpPr txBox="1">
            <a:spLocks noGrp="1"/>
          </p:cNvSpPr>
          <p:nvPr>
            <p:ph type="body" idx="1"/>
          </p:nvPr>
        </p:nvSpPr>
        <p:spPr>
          <a:xfrm>
            <a:off x="793950" y="669800"/>
            <a:ext cx="2272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Hymenoptera</a:t>
            </a:r>
            <a:endParaRPr sz="2530" b="1"/>
          </a:p>
        </p:txBody>
      </p:sp>
      <p:sp>
        <p:nvSpPr>
          <p:cNvPr id="503" name="Google Shape;503;p56"/>
          <p:cNvSpPr txBox="1"/>
          <p:nvPr/>
        </p:nvSpPr>
        <p:spPr>
          <a:xfrm>
            <a:off x="6807325" y="4512900"/>
            <a:ext cx="2336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Photos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from Collection, Libraries and Cultural Resources Digital Collections, University of Calgary.,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94434">
            <a:off x="198641" y="795706"/>
            <a:ext cx="2048067" cy="13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7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510" name="Google Shape;510;p57"/>
          <p:cNvSpPr txBox="1"/>
          <p:nvPr/>
        </p:nvSpPr>
        <p:spPr>
          <a:xfrm>
            <a:off x="571100" y="2281725"/>
            <a:ext cx="3138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2 pairs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Hardened opaque forewings (</a:t>
            </a:r>
            <a:r>
              <a:rPr lang="en" sz="1300" b="1">
                <a:solidFill>
                  <a:srgbClr val="CC0000"/>
                </a:solidFill>
              </a:rPr>
              <a:t>tegmina</a:t>
            </a:r>
            <a:r>
              <a:rPr lang="en" sz="1300"/>
              <a:t>) covering the hindwings.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Membranous folding hindwings with intricate venation.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Grasshopper</a:t>
            </a:r>
            <a:r>
              <a:rPr lang="en" sz="1300"/>
              <a:t> (Extended wings);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Grasshopper</a:t>
            </a:r>
            <a:r>
              <a:rPr lang="en" sz="1300"/>
              <a:t> (Extended wings);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Grasshopper</a:t>
            </a:r>
            <a:r>
              <a:rPr lang="en" sz="1300"/>
              <a:t> (Folded wings)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</p:txBody>
      </p:sp>
      <p:pic>
        <p:nvPicPr>
          <p:cNvPr id="511" name="Google Shape;511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8875" y="879850"/>
            <a:ext cx="5181901" cy="38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7"/>
          <p:cNvSpPr txBox="1"/>
          <p:nvPr/>
        </p:nvSpPr>
        <p:spPr>
          <a:xfrm>
            <a:off x="5533500" y="4805700"/>
            <a:ext cx="36105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Photo</a:t>
            </a:r>
            <a:r>
              <a:rPr lang="en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courtesy of the Spencer Entomological Collection, Beaty Biodiversity Museum, UBC, </a:t>
            </a:r>
            <a:br>
              <a:rPr lang="en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with permission</a:t>
            </a:r>
            <a:endParaRPr sz="600"/>
          </a:p>
        </p:txBody>
      </p:sp>
      <p:sp>
        <p:nvSpPr>
          <p:cNvPr id="513" name="Google Shape;513;p57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57"/>
          <p:cNvSpPr txBox="1">
            <a:spLocks noGrp="1"/>
          </p:cNvSpPr>
          <p:nvPr>
            <p:ph type="body" idx="1"/>
          </p:nvPr>
        </p:nvSpPr>
        <p:spPr>
          <a:xfrm>
            <a:off x="1222675" y="631250"/>
            <a:ext cx="2272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Orthoptera</a:t>
            </a:r>
            <a:endParaRPr sz="2530" b="1"/>
          </a:p>
        </p:txBody>
      </p:sp>
      <p:cxnSp>
        <p:nvCxnSpPr>
          <p:cNvPr id="515" name="Google Shape;515;p57"/>
          <p:cNvCxnSpPr/>
          <p:nvPr/>
        </p:nvCxnSpPr>
        <p:spPr>
          <a:xfrm>
            <a:off x="3563775" y="2876600"/>
            <a:ext cx="1812300" cy="4506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450" y="1119113"/>
            <a:ext cx="4667905" cy="347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1" name="Google Shape;521;p58"/>
          <p:cNvCxnSpPr/>
          <p:nvPr/>
        </p:nvCxnSpPr>
        <p:spPr>
          <a:xfrm>
            <a:off x="2542100" y="2725188"/>
            <a:ext cx="3362700" cy="2616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22" name="Google Shape;52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825" y="800200"/>
            <a:ext cx="245745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8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524" name="Google Shape;524;p58"/>
          <p:cNvSpPr txBox="1"/>
          <p:nvPr/>
        </p:nvSpPr>
        <p:spPr>
          <a:xfrm>
            <a:off x="341625" y="1915313"/>
            <a:ext cx="33003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2 pairs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Forewings are hardened and opaque and cover the hindwings </a:t>
            </a:r>
            <a:r>
              <a:rPr lang="en" sz="1300">
                <a:solidFill>
                  <a:schemeClr val="dk1"/>
                </a:solidFill>
              </a:rPr>
              <a:t>(</a:t>
            </a:r>
            <a:r>
              <a:rPr lang="en" sz="1300" b="1">
                <a:solidFill>
                  <a:srgbClr val="CC0000"/>
                </a:solidFill>
              </a:rPr>
              <a:t>elytra</a:t>
            </a:r>
            <a:r>
              <a:rPr lang="en" sz="1300">
                <a:solidFill>
                  <a:schemeClr val="dk1"/>
                </a:solidFill>
              </a:rPr>
              <a:t>)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Hindwings are membranous and display moderate venation.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5"/>
              </a:rPr>
              <a:t>Polyphylla fullo</a:t>
            </a:r>
            <a:r>
              <a:rPr lang="en" sz="1300"/>
              <a:t> (elytra are visible, hindwings extend a little bit past the elytra)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Jewel beetle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Carrion beetle</a:t>
            </a:r>
            <a:r>
              <a:rPr lang="en" sz="1300"/>
              <a:t>;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     </a:t>
            </a:r>
            <a:r>
              <a:rPr lang="en" sz="1300" u="sng">
                <a:solidFill>
                  <a:schemeClr val="hlink"/>
                </a:solidFill>
                <a:hlinkClick r:id="rId8"/>
              </a:rPr>
              <a:t>Longhorn beetle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9"/>
              </a:rPr>
              <a:t>Rhinoceros beetle</a:t>
            </a:r>
            <a:r>
              <a:rPr lang="en" sz="1300">
                <a:solidFill>
                  <a:schemeClr val="dk1"/>
                </a:solidFill>
              </a:rPr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</p:txBody>
      </p:sp>
      <p:sp>
        <p:nvSpPr>
          <p:cNvPr id="525" name="Google Shape;525;p58"/>
          <p:cNvSpPr txBox="1">
            <a:spLocks noGrp="1"/>
          </p:cNvSpPr>
          <p:nvPr>
            <p:ph type="body" idx="1"/>
          </p:nvPr>
        </p:nvSpPr>
        <p:spPr>
          <a:xfrm>
            <a:off x="530800" y="800213"/>
            <a:ext cx="19485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b="1"/>
              <a:t>Coleoptera</a:t>
            </a:r>
            <a:endParaRPr sz="2500" b="1"/>
          </a:p>
        </p:txBody>
      </p:sp>
      <p:sp>
        <p:nvSpPr>
          <p:cNvPr id="526" name="Google Shape;526;p58"/>
          <p:cNvSpPr txBox="1"/>
          <p:nvPr/>
        </p:nvSpPr>
        <p:spPr>
          <a:xfrm>
            <a:off x="4058249" y="4520513"/>
            <a:ext cx="245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9"/>
              </a:rPr>
              <a:t>Photo</a:t>
            </a:r>
            <a:r>
              <a:rPr lang="en" sz="600">
                <a:solidFill>
                  <a:schemeClr val="dk1"/>
                </a:solidFill>
              </a:rPr>
              <a:t> </a:t>
            </a:r>
            <a:r>
              <a:rPr lang="en" sz="600"/>
              <a:t>© Helena Maratheftis,licensed under CC BY 2.0</a:t>
            </a:r>
            <a:endParaRPr sz="600"/>
          </a:p>
        </p:txBody>
      </p:sp>
      <p:sp>
        <p:nvSpPr>
          <p:cNvPr id="527" name="Google Shape;527;p58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560125" y="438825"/>
            <a:ext cx="1296600" cy="1758514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9"/>
          <p:cNvSpPr txBox="1">
            <a:spLocks noGrp="1"/>
          </p:cNvSpPr>
          <p:nvPr>
            <p:ph type="title"/>
          </p:nvPr>
        </p:nvSpPr>
        <p:spPr>
          <a:xfrm>
            <a:off x="2080325" y="0"/>
            <a:ext cx="46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Order specific wing variation</a:t>
            </a:r>
            <a:endParaRPr b="1"/>
          </a:p>
        </p:txBody>
      </p:sp>
      <p:sp>
        <p:nvSpPr>
          <p:cNvPr id="534" name="Google Shape;534;p59"/>
          <p:cNvSpPr txBox="1">
            <a:spLocks noGrp="1"/>
          </p:cNvSpPr>
          <p:nvPr>
            <p:ph type="body" idx="1"/>
          </p:nvPr>
        </p:nvSpPr>
        <p:spPr>
          <a:xfrm>
            <a:off x="525875" y="849475"/>
            <a:ext cx="1803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530" b="1"/>
              <a:t>Hemiptera</a:t>
            </a:r>
            <a:endParaRPr sz="2530" b="1"/>
          </a:p>
        </p:txBody>
      </p:sp>
      <p:sp>
        <p:nvSpPr>
          <p:cNvPr id="535" name="Google Shape;535;p59"/>
          <p:cNvSpPr txBox="1"/>
          <p:nvPr/>
        </p:nvSpPr>
        <p:spPr>
          <a:xfrm>
            <a:off x="196075" y="1450675"/>
            <a:ext cx="40590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Description: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u="sng"/>
              <a:t>2 pairs of wings</a:t>
            </a:r>
            <a:endParaRPr sz="13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Forewings entirely hardened, or only hardened anteriorly and membranous posteriorly (</a:t>
            </a:r>
            <a:r>
              <a:rPr lang="en" sz="1300" b="1">
                <a:solidFill>
                  <a:srgbClr val="CC0000"/>
                </a:solidFill>
              </a:rPr>
              <a:t>hemelytra</a:t>
            </a:r>
            <a:r>
              <a:rPr lang="en" sz="1300"/>
              <a:t>) Hindwings are membranous and display intricate venation patterns.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Examples: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3D: </a:t>
            </a:r>
            <a:r>
              <a:rPr lang="en" sz="1300" u="sng">
                <a:solidFill>
                  <a:schemeClr val="hlink"/>
                </a:solidFill>
                <a:hlinkClick r:id="rId4"/>
              </a:rPr>
              <a:t>Stink bug</a:t>
            </a:r>
            <a:r>
              <a:rPr lang="en" sz="1300"/>
              <a:t> (hemelytra present)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2D: </a:t>
            </a:r>
            <a:br>
              <a:rPr lang="en" sz="1300"/>
            </a:br>
            <a:r>
              <a:rPr lang="en" sz="1300"/>
              <a:t>Hemelytra present:</a:t>
            </a:r>
            <a:br>
              <a:rPr lang="en" sz="1300"/>
            </a:br>
            <a:r>
              <a:rPr lang="en" sz="1300" u="sng">
                <a:solidFill>
                  <a:schemeClr val="hlink"/>
                </a:solidFill>
                <a:hlinkClick r:id="rId5"/>
              </a:rPr>
              <a:t>Hemiptera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6"/>
              </a:rPr>
              <a:t>Big-eyed bug</a:t>
            </a:r>
            <a:r>
              <a:rPr lang="en" sz="1300"/>
              <a:t>;</a:t>
            </a:r>
            <a:r>
              <a:rPr lang="en" sz="1300" u="sng">
                <a:solidFill>
                  <a:schemeClr val="hlink"/>
                </a:solidFill>
                <a:hlinkClick r:id="rId7"/>
              </a:rPr>
              <a:t>Broad-headed bug</a:t>
            </a:r>
            <a:r>
              <a:rPr lang="en" sz="1300"/>
              <a:t>; </a:t>
            </a:r>
            <a:br>
              <a:rPr lang="en" sz="1300"/>
            </a:br>
            <a:r>
              <a:rPr lang="en" sz="1300" u="sng">
                <a:solidFill>
                  <a:schemeClr val="hlink"/>
                </a:solidFill>
                <a:hlinkClick r:id="rId8"/>
              </a:rPr>
              <a:t>Water boatmen</a:t>
            </a:r>
            <a:r>
              <a:rPr lang="en" sz="1300"/>
              <a:t>; </a:t>
            </a:r>
            <a:r>
              <a:rPr lang="en" sz="1300" u="sng">
                <a:solidFill>
                  <a:schemeClr val="hlink"/>
                </a:solidFill>
                <a:hlinkClick r:id="rId9"/>
              </a:rPr>
              <a:t>Treehopper</a:t>
            </a:r>
            <a:r>
              <a:rPr lang="en" sz="1300"/>
              <a:t> </a:t>
            </a:r>
            <a:br>
              <a:rPr lang="en" sz="1300"/>
            </a:b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Hemelytra absent: </a:t>
            </a:r>
            <a:r>
              <a:rPr lang="en" sz="1300" u="sng">
                <a:solidFill>
                  <a:schemeClr val="hlink"/>
                </a:solidFill>
                <a:hlinkClick r:id="rId10"/>
              </a:rPr>
              <a:t>Cicada</a:t>
            </a:r>
            <a:r>
              <a:rPr lang="en" sz="1300"/>
              <a:t>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</a:t>
            </a:r>
            <a:endParaRPr sz="1000"/>
          </a:p>
        </p:txBody>
      </p:sp>
      <p:sp>
        <p:nvSpPr>
          <p:cNvPr id="536" name="Google Shape;536;p59"/>
          <p:cNvSpPr txBox="1"/>
          <p:nvPr/>
        </p:nvSpPr>
        <p:spPr>
          <a:xfrm>
            <a:off x="-64550" y="4901525"/>
            <a:ext cx="35676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Illustrations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by Salcedo et al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.,</a:t>
            </a:r>
            <a:r>
              <a:rPr lang="en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licensed under CC BY-SA 4.0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70250" y="892225"/>
            <a:ext cx="4682724" cy="39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9"/>
          <p:cNvSpPr txBox="1"/>
          <p:nvPr/>
        </p:nvSpPr>
        <p:spPr>
          <a:xfrm>
            <a:off x="5050038" y="4615675"/>
            <a:ext cx="1857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13"/>
              </a:rPr>
              <a:t>Photo</a:t>
            </a:r>
            <a:r>
              <a:rPr lang="en" sz="600"/>
              <a:t> by Siga, licensed under CC BY-SA 3.0</a:t>
            </a:r>
            <a:endParaRPr sz="600"/>
          </a:p>
        </p:txBody>
      </p:sp>
      <p:cxnSp>
        <p:nvCxnSpPr>
          <p:cNvPr id="539" name="Google Shape;539;p59"/>
          <p:cNvCxnSpPr/>
          <p:nvPr/>
        </p:nvCxnSpPr>
        <p:spPr>
          <a:xfrm rot="10800000" flipH="1">
            <a:off x="4129475" y="2164275"/>
            <a:ext cx="1152300" cy="1152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0"/>
          <p:cNvSpPr txBox="1">
            <a:spLocks noGrp="1"/>
          </p:cNvSpPr>
          <p:nvPr>
            <p:ph type="body" idx="1"/>
          </p:nvPr>
        </p:nvSpPr>
        <p:spPr>
          <a:xfrm>
            <a:off x="435900" y="627750"/>
            <a:ext cx="827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Antenna | animal appendage | britannica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https://www.britannica.com/science/antenna-animal-appendage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Antennae. (n.d.). </a:t>
            </a:r>
            <a:r>
              <a:rPr lang="en" sz="600" i="1">
                <a:solidFill>
                  <a:schemeClr val="dk1"/>
                </a:solidFill>
              </a:rPr>
              <a:t>ENT 425 - General Entomology</a:t>
            </a:r>
            <a:r>
              <a:rPr lang="en" sz="600">
                <a:solidFill>
                  <a:schemeClr val="dk1"/>
                </a:solidFill>
              </a:rPr>
              <a:t>. Retrieved April 1, 2022, from https://genent.cals.ncsu.edu/bug-bytes/head/antennae/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Cursorial—Entomologists’ glossary—Amateur entomologists’ society(Aes)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https://www.amentsoc.org/insects/glossary/terms/cursorial/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Diptera: Flies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https://www.insectsexplained.com/11Diptera.htm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legs</a:t>
            </a:r>
            <a:r>
              <a:rPr lang="en" sz="600">
                <a:solidFill>
                  <a:schemeClr val="dk1"/>
                </a:solidFill>
              </a:rPr>
              <a:t>. (2010, December 10). Friday 5: Five types of insect legs. </a:t>
            </a:r>
            <a:r>
              <a:rPr lang="en" sz="600" i="1">
                <a:solidFill>
                  <a:schemeClr val="dk1"/>
                </a:solidFill>
              </a:rPr>
              <a:t>The Dragonfly Woman</a:t>
            </a:r>
            <a:r>
              <a:rPr lang="en" sz="600">
                <a:solidFill>
                  <a:schemeClr val="dk1"/>
                </a:solidFill>
              </a:rPr>
              <a:t>. https://thedragonflywoman.com/2010/12/10/insect-legs/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Fundamentals of Entomology: Types of insect mouthparts</a:t>
            </a:r>
            <a:r>
              <a:rPr lang="en" sz="600">
                <a:solidFill>
                  <a:schemeClr val="dk1"/>
                </a:solidFill>
              </a:rPr>
              <a:t>. (n.d.). Retrieved April 1, 2022, from http://ecoursesonline.iasri.res.in/mod/page/view.php?id=101157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HCP 101: Types of antennae</a:t>
            </a:r>
            <a:r>
              <a:rPr lang="en" sz="600">
                <a:solidFill>
                  <a:schemeClr val="dk1"/>
                </a:solidFill>
              </a:rPr>
              <a:t>. (n.d.). Retrieved April 1, 2022, from http://ecoursesonline.iasri.res.in/mod/page/view.php?id=10759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HCP 101: Types of legs</a:t>
            </a:r>
            <a:r>
              <a:rPr lang="en" sz="600">
                <a:solidFill>
                  <a:schemeClr val="dk1"/>
                </a:solidFill>
              </a:rPr>
              <a:t>. (n.d.). Retrieved April 1, 2022, from http://ecoursesonline.iasri.res.in/mod/page/view.php?id=10779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HCP 101: Wing types</a:t>
            </a:r>
            <a:r>
              <a:rPr lang="en" sz="600">
                <a:solidFill>
                  <a:schemeClr val="dk1"/>
                </a:solidFill>
              </a:rPr>
              <a:t>. (n.d.). Retrieved April 1, 2022, from http://ecoursesonline.iasri.res.in/mod/page/view.php?id=10789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antenna forms</a:t>
            </a:r>
            <a:r>
              <a:rPr lang="en" sz="600">
                <a:solidFill>
                  <a:schemeClr val="dk1"/>
                </a:solidFill>
              </a:rPr>
              <a:t>. (n.d.). Retrieved April 1, 2022, from https://bugguide.net/node/view/110081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antennae—Amateur entomologists’ society(Aes)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https://www.amentsoc.org/insects/fact-files/antennae.html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biology—Bugwoodwiki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https://wiki.bugwood.org/Insect_Biology#Insect_Legs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glossary</a:t>
            </a:r>
            <a:r>
              <a:rPr lang="en" sz="600">
                <a:solidFill>
                  <a:schemeClr val="dk1"/>
                </a:solidFill>
              </a:rPr>
              <a:t>. (n.d.). Retrieved April 1, 2022, from https://ibis.geog.ubc.ca/biodiversity/efauna/InsectGlossary.html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Insect mouthparts. (2022). In </a:t>
            </a:r>
            <a:r>
              <a:rPr lang="en" sz="600" i="1">
                <a:solidFill>
                  <a:schemeClr val="dk1"/>
                </a:solidFill>
              </a:rPr>
              <a:t>Wikipedia</a:t>
            </a:r>
            <a:r>
              <a:rPr lang="en" sz="600">
                <a:solidFill>
                  <a:schemeClr val="dk1"/>
                </a:solidFill>
              </a:rPr>
              <a:t>. https://en.wikipedia.org/w/index.php?title=Insect_mouthparts&amp;oldid=1071656724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i="1">
                <a:solidFill>
                  <a:schemeClr val="dk1"/>
                </a:solidFill>
              </a:rPr>
              <a:t>Insect mouthparts—Amateur entomologists’ society(Aes)</a:t>
            </a:r>
            <a:r>
              <a:rPr lang="en" sz="600">
                <a:solidFill>
                  <a:schemeClr val="dk1"/>
                </a:solidFill>
              </a:rPr>
              <a:t>. (n.d.). Retrieved April 1, 2022, from https://www.amentsoc.org/insects/fact-files/mouthparts.html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Mouth parts in insects (With diagram). (2016, May 2). </a:t>
            </a:r>
            <a:r>
              <a:rPr lang="en" sz="600" i="1">
                <a:solidFill>
                  <a:schemeClr val="dk1"/>
                </a:solidFill>
              </a:rPr>
              <a:t>Biology Discussion</a:t>
            </a:r>
            <a:r>
              <a:rPr lang="en" sz="600">
                <a:solidFill>
                  <a:schemeClr val="dk1"/>
                </a:solidFill>
              </a:rPr>
              <a:t>. https://www.biologydiscussion.com/invertebrate-zoology/insects/mouth-parts-in-insects-with-diagram/27788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Mouthparts. (n.d.). </a:t>
            </a:r>
            <a:r>
              <a:rPr lang="en" sz="600" i="1">
                <a:solidFill>
                  <a:schemeClr val="dk1"/>
                </a:solidFill>
              </a:rPr>
              <a:t>ENT 425 - General Entomology</a:t>
            </a:r>
            <a:r>
              <a:rPr lang="en" sz="600">
                <a:solidFill>
                  <a:schemeClr val="dk1"/>
                </a:solidFill>
              </a:rPr>
              <a:t>. Retrieved April 1, 2022, from https://genent.cals.ncsu.edu/bug-bytes/mouthparts/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Mouthparts of insects: Types and their modifications - entomology. (2021, January 29). </a:t>
            </a:r>
            <a:r>
              <a:rPr lang="en" sz="600" i="1">
                <a:solidFill>
                  <a:schemeClr val="dk1"/>
                </a:solidFill>
              </a:rPr>
              <a:t>1 to Z</a:t>
            </a:r>
            <a:r>
              <a:rPr lang="en" sz="600">
                <a:solidFill>
                  <a:schemeClr val="dk1"/>
                </a:solidFill>
              </a:rPr>
              <a:t>. https://1toz.in/mouthparts-of-insects-types-and-their-modifications-entomology/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Salcedo, M. K., Hoffmann, J., Donoughe, S., &amp; Mahadevan, L. (2019). Computational analysis of size, shape and structure of insect wings. </a:t>
            </a:r>
            <a:r>
              <a:rPr lang="en" sz="600" i="1">
                <a:solidFill>
                  <a:schemeClr val="dk1"/>
                </a:solidFill>
              </a:rPr>
              <a:t>Biology Open</a:t>
            </a:r>
            <a:r>
              <a:rPr lang="en" sz="600">
                <a:solidFill>
                  <a:schemeClr val="dk1"/>
                </a:solidFill>
              </a:rPr>
              <a:t>, </a:t>
            </a:r>
            <a:r>
              <a:rPr lang="en" sz="600" i="1">
                <a:solidFill>
                  <a:schemeClr val="dk1"/>
                </a:solidFill>
              </a:rPr>
              <a:t>8</a:t>
            </a:r>
            <a:r>
              <a:rPr lang="en" sz="600">
                <a:solidFill>
                  <a:schemeClr val="dk1"/>
                </a:solidFill>
              </a:rPr>
              <a:t>(10), bio040774. https://doi.org/10.1242/bio.040774</a:t>
            </a:r>
            <a:endParaRPr sz="600">
              <a:solidFill>
                <a:schemeClr val="dk1"/>
              </a:solidFill>
            </a:endParaRPr>
          </a:p>
          <a:p>
            <a:pPr marL="2794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Vila, I. L. (n.d.). </a:t>
            </a:r>
            <a:r>
              <a:rPr lang="en" sz="600" i="1">
                <a:solidFill>
                  <a:schemeClr val="dk1"/>
                </a:solidFill>
              </a:rPr>
              <a:t>Stylate antennae</a:t>
            </a:r>
            <a:r>
              <a:rPr lang="en" sz="600">
                <a:solidFill>
                  <a:schemeClr val="dk1"/>
                </a:solidFill>
              </a:rPr>
              <a:t>. All you need is Biology. Retrieved April 1, 2022, from https://allyouneedisbiology.wordpress.com/tag/stylate-antennae/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600"/>
          </a:p>
        </p:txBody>
      </p:sp>
      <p:sp>
        <p:nvSpPr>
          <p:cNvPr id="545" name="Google Shape;545;p60"/>
          <p:cNvSpPr txBox="1">
            <a:spLocks noGrp="1"/>
          </p:cNvSpPr>
          <p:nvPr>
            <p:ph type="title"/>
          </p:nvPr>
        </p:nvSpPr>
        <p:spPr>
          <a:xfrm>
            <a:off x="3438300" y="0"/>
            <a:ext cx="226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Media Cited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0600" y="621274"/>
            <a:ext cx="3470026" cy="42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238550" y="883475"/>
            <a:ext cx="5263200" cy="3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Each insect body plan consists </a:t>
            </a:r>
            <a:br>
              <a:rPr lang="en" b="1"/>
            </a:br>
            <a:r>
              <a:rPr lang="en" b="1"/>
              <a:t>of three tagmata</a:t>
            </a:r>
            <a:r>
              <a:rPr lang="en"/>
              <a:t>:</a:t>
            </a:r>
            <a:endParaRPr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Head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Contains sensory organs and mouth parts</a:t>
            </a:r>
            <a:br>
              <a:rPr lang="en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Thorax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Contains limbs and wings: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Six legs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Between 0 to 2 pairs of wings</a:t>
            </a:r>
            <a:br>
              <a:rPr lang="en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Abdomen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Contains digestive system and reproductive organs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Kevin Duclos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238550" y="48575"/>
            <a:ext cx="292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Basic body plan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698" y="1048887"/>
            <a:ext cx="4378474" cy="36235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095575"/>
            <a:ext cx="465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thorax is divided into </a:t>
            </a:r>
            <a:r>
              <a:rPr lang="en" b="1"/>
              <a:t>three segments</a:t>
            </a:r>
            <a:r>
              <a:rPr lang="en"/>
              <a:t>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prothorax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mesothorax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metathorax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Each segments holds </a:t>
            </a:r>
            <a:r>
              <a:rPr lang="en" b="1"/>
              <a:t>a pair of legs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Wings</a:t>
            </a:r>
            <a:r>
              <a:rPr lang="en"/>
              <a:t> are located on the </a:t>
            </a:r>
            <a:r>
              <a:rPr lang="en" u="sng"/>
              <a:t>mesothorax</a:t>
            </a:r>
            <a:r>
              <a:rPr lang="en"/>
              <a:t> and </a:t>
            </a:r>
            <a:r>
              <a:rPr lang="en" u="sng"/>
              <a:t>metathorax</a:t>
            </a:r>
            <a:endParaRPr u="sng"/>
          </a:p>
        </p:txBody>
      </p:sp>
      <p:sp>
        <p:nvSpPr>
          <p:cNvPr id="97" name="Google Shape;97;p19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Kevin Duclos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867150" y="0"/>
            <a:ext cx="14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Thorax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661500" y="121450"/>
            <a:ext cx="18210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b="1"/>
              <a:t>Abdomen</a:t>
            </a:r>
            <a:endParaRPr b="1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661500" y="747850"/>
            <a:ext cx="25542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include: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6000" y="851425"/>
            <a:ext cx="1964356" cy="38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599" y="1676401"/>
            <a:ext cx="3885600" cy="29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314594" y="4582725"/>
            <a:ext cx="22290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7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Photo 95102138</a:t>
            </a:r>
            <a:r>
              <a:rPr lang="en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by Jonathan Fréchette is licensed under CC BY-NC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6978477" y="4673100"/>
            <a:ext cx="17685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" sz="7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Photo 94263615</a:t>
            </a:r>
            <a:r>
              <a:rPr lang="en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by gorehamster is licensed under CC BY 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230813" y="1242300"/>
            <a:ext cx="32805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B5394"/>
                </a:solidFill>
              </a:rPr>
              <a:t>Ovipositor</a:t>
            </a:r>
            <a:r>
              <a:rPr lang="en" sz="1800">
                <a:solidFill>
                  <a:schemeClr val="dk2"/>
                </a:solidFill>
              </a:rPr>
              <a:t>: Used to lay eggs </a:t>
            </a: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4424275" y="1482013"/>
            <a:ext cx="2554200" cy="2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E69138"/>
                </a:solidFill>
              </a:rPr>
              <a:t>Cerci</a:t>
            </a:r>
            <a:r>
              <a:rPr lang="en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Pair of appendages at end of abdomen that can function as sensory structures, reproductive aids, or may be vestigial and serve no function</a:t>
            </a:r>
            <a:endParaRPr/>
          </a:p>
        </p:txBody>
      </p:sp>
      <p:cxnSp>
        <p:nvCxnSpPr>
          <p:cNvPr id="111" name="Google Shape;111;p20"/>
          <p:cNvCxnSpPr/>
          <p:nvPr/>
        </p:nvCxnSpPr>
        <p:spPr>
          <a:xfrm>
            <a:off x="713825" y="2788500"/>
            <a:ext cx="765600" cy="733200"/>
          </a:xfrm>
          <a:prstGeom prst="straightConnector1">
            <a:avLst/>
          </a:prstGeom>
          <a:noFill/>
          <a:ln w="38100" cap="flat" cmpd="sng">
            <a:solidFill>
              <a:srgbClr val="0B539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12;p20"/>
          <p:cNvCxnSpPr/>
          <p:nvPr/>
        </p:nvCxnSpPr>
        <p:spPr>
          <a:xfrm flipH="1">
            <a:off x="7959950" y="804425"/>
            <a:ext cx="808800" cy="7332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887" y="294375"/>
            <a:ext cx="5928225" cy="484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02600" y="0"/>
            <a:ext cx="29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Head morphology</a:t>
            </a:r>
            <a:endParaRPr b="1"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6596075" y="4922875"/>
            <a:ext cx="2504100" cy="2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SzPts val="725"/>
              <a:buNone/>
            </a:pPr>
            <a:r>
              <a:rPr lang="en" sz="550"/>
              <a:t>Modified </a:t>
            </a:r>
            <a:r>
              <a:rPr lang="en" sz="550" u="sng">
                <a:solidFill>
                  <a:schemeClr val="hlink"/>
                </a:solidFill>
                <a:hlinkClick r:id="rId4"/>
              </a:rPr>
              <a:t>illustration</a:t>
            </a:r>
            <a:r>
              <a:rPr lang="en" sz="588"/>
              <a:t> by User:Bugboy52.40, licensed under CC-BY-SA</a:t>
            </a:r>
            <a:endParaRPr sz="588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orientation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2625"/>
            <a:ext cx="8839200" cy="266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7683675" y="4905500"/>
            <a:ext cx="1460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/>
              <a:t>Illustration by Kevin Duclos</a:t>
            </a:r>
            <a:endParaRPr sz="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3428</Words>
  <Application>Microsoft Macintosh PowerPoint</Application>
  <PresentationFormat>On-screen Show (16:9)</PresentationFormat>
  <Paragraphs>536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open_sansbold</vt:lpstr>
      <vt:lpstr>open_sansregular</vt:lpstr>
      <vt:lpstr>Times New Roman</vt:lpstr>
      <vt:lpstr>Simple Light</vt:lpstr>
      <vt:lpstr>Visual Glossary of Insect Morphology</vt:lpstr>
      <vt:lpstr>Directory</vt:lpstr>
      <vt:lpstr>Basic body plan</vt:lpstr>
      <vt:lpstr>Basic body plan</vt:lpstr>
      <vt:lpstr>Basic body plan</vt:lpstr>
      <vt:lpstr>Thorax</vt:lpstr>
      <vt:lpstr>Abdomen</vt:lpstr>
      <vt:lpstr>Head morphology</vt:lpstr>
      <vt:lpstr>Head orientation</vt:lpstr>
      <vt:lpstr>Eyes</vt:lpstr>
      <vt:lpstr>Antennae morphology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Antennae variation</vt:lpstr>
      <vt:lpstr>Mouthpart morphology</vt:lpstr>
      <vt:lpstr>Mouthpart variation</vt:lpstr>
      <vt:lpstr>Mouthpart variation</vt:lpstr>
      <vt:lpstr>Mouthpart variation</vt:lpstr>
      <vt:lpstr>Mouthpart variation</vt:lpstr>
      <vt:lpstr>Mouthpart variation</vt:lpstr>
      <vt:lpstr>Leg morphology</vt:lpstr>
      <vt:lpstr>Leg variation</vt:lpstr>
      <vt:lpstr>Leg variation</vt:lpstr>
      <vt:lpstr>Leg variation</vt:lpstr>
      <vt:lpstr>Leg variation</vt:lpstr>
      <vt:lpstr>Leg variation</vt:lpstr>
      <vt:lpstr>More leg variations</vt:lpstr>
      <vt:lpstr>Wing variations</vt:lpstr>
      <vt:lpstr>Wing morphology: venation</vt:lpstr>
      <vt:lpstr>Wing morphology</vt:lpstr>
      <vt:lpstr>Wing morphology</vt:lpstr>
      <vt:lpstr>Order specific wing variation</vt:lpstr>
      <vt:lpstr>Order specific wing variation</vt:lpstr>
      <vt:lpstr>Order specific wing variation</vt:lpstr>
      <vt:lpstr>Order specific wing variation</vt:lpstr>
      <vt:lpstr>Order specific wing variation</vt:lpstr>
      <vt:lpstr>Order specific wing variation</vt:lpstr>
      <vt:lpstr>Order specific wing variation</vt:lpstr>
      <vt:lpstr>Media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Glossary of Insect Morphology</dc:title>
  <cp:lastModifiedBy>Justine Doll</cp:lastModifiedBy>
  <cp:revision>1</cp:revision>
  <dcterms:modified xsi:type="dcterms:W3CDTF">2024-04-29T20:36:16Z</dcterms:modified>
</cp:coreProperties>
</file>