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UkWC1mOD+RExb0LQBlQWUVWe1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83E504-D10C-4BEF-828B-D7221904BF5C}">
  <a:tblStyle styleId="{8483E504-D10C-4BEF-828B-D7221904BF5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e Doll" userId="478ffb2d-f67c-48e6-aca3-ff07fdfe9796" providerId="ADAL" clId="{8E83498B-1067-7E4F-BD94-40F35EE3FAE1}"/>
    <pc:docChg chg="undo custSel modSld">
      <pc:chgData name="Justine Doll" userId="478ffb2d-f67c-48e6-aca3-ff07fdfe9796" providerId="ADAL" clId="{8E83498B-1067-7E4F-BD94-40F35EE3FAE1}" dt="2024-04-17T20:30:02.808" v="8" actId="20577"/>
      <pc:docMkLst>
        <pc:docMk/>
      </pc:docMkLst>
      <pc:sldChg chg="addSp modSp">
        <pc:chgData name="Justine Doll" userId="478ffb2d-f67c-48e6-aca3-ff07fdfe9796" providerId="ADAL" clId="{8E83498B-1067-7E4F-BD94-40F35EE3FAE1}" dt="2024-04-17T20:21:44.117" v="0"/>
        <pc:sldMkLst>
          <pc:docMk/>
          <pc:sldMk cId="0" sldId="256"/>
        </pc:sldMkLst>
        <pc:picChg chg="add mod">
          <ac:chgData name="Justine Doll" userId="478ffb2d-f67c-48e6-aca3-ff07fdfe9796" providerId="ADAL" clId="{8E83498B-1067-7E4F-BD94-40F35EE3FAE1}" dt="2024-04-17T20:21:44.117" v="0"/>
          <ac:picMkLst>
            <pc:docMk/>
            <pc:sldMk cId="0" sldId="256"/>
            <ac:picMk id="2" creationId="{DD02E3B4-4577-2D1B-7085-BA9DFC2D0F28}"/>
          </ac:picMkLst>
        </pc:picChg>
      </pc:sldChg>
      <pc:sldChg chg="modSp mod">
        <pc:chgData name="Justine Doll" userId="478ffb2d-f67c-48e6-aca3-ff07fdfe9796" providerId="ADAL" clId="{8E83498B-1067-7E4F-BD94-40F35EE3FAE1}" dt="2024-04-17T20:30:02.808" v="8" actId="20577"/>
        <pc:sldMkLst>
          <pc:docMk/>
          <pc:sldMk cId="0" sldId="258"/>
        </pc:sldMkLst>
        <pc:spChg chg="mod">
          <ac:chgData name="Justine Doll" userId="478ffb2d-f67c-48e6-aca3-ff07fdfe9796" providerId="ADAL" clId="{8E83498B-1067-7E4F-BD94-40F35EE3FAE1}" dt="2024-04-17T20:29:46.123" v="3" actId="20577"/>
          <ac:spMkLst>
            <pc:docMk/>
            <pc:sldMk cId="0" sldId="258"/>
            <ac:spMk id="181" creationId="{00000000-0000-0000-0000-000000000000}"/>
          </ac:spMkLst>
        </pc:spChg>
        <pc:spChg chg="mod">
          <ac:chgData name="Justine Doll" userId="478ffb2d-f67c-48e6-aca3-ff07fdfe9796" providerId="ADAL" clId="{8E83498B-1067-7E4F-BD94-40F35EE3FAE1}" dt="2024-04-17T20:30:02.808" v="8" actId="20577"/>
          <ac:spMkLst>
            <pc:docMk/>
            <pc:sldMk cId="0" sldId="258"/>
            <ac:spMk id="182" creationId="{00000000-0000-0000-0000-000000000000}"/>
          </ac:spMkLst>
        </pc:spChg>
      </pc:sldChg>
      <pc:sldChg chg="modSp mod">
        <pc:chgData name="Justine Doll" userId="478ffb2d-f67c-48e6-aca3-ff07fdfe9796" providerId="ADAL" clId="{8E83498B-1067-7E4F-BD94-40F35EE3FAE1}" dt="2024-04-17T20:21:44.367" v="1" actId="27636"/>
        <pc:sldMkLst>
          <pc:docMk/>
          <pc:sldMk cId="0" sldId="270"/>
        </pc:sldMkLst>
        <pc:spChg chg="mod">
          <ac:chgData name="Justine Doll" userId="478ffb2d-f67c-48e6-aca3-ff07fdfe9796" providerId="ADAL" clId="{8E83498B-1067-7E4F-BD94-40F35EE3FAE1}" dt="2024-04-17T20:21:44.367" v="1" actId="27636"/>
          <ac:spMkLst>
            <pc:docMk/>
            <pc:sldMk cId="0" sldId="270"/>
            <ac:spMk id="388" creationId="{00000000-0000-0000-0000-000000000000}"/>
          </ac:spMkLst>
        </pc:spChg>
      </pc:sldChg>
    </pc:docChg>
  </pc:docChgLst>
  <pc:docChgLst>
    <pc:chgData name="Justine Doll" userId="478ffb2d-f67c-48e6-aca3-ff07fdfe9796" providerId="ADAL" clId="{9BFB056C-C7E7-0C48-86A8-1807ABB24F1D}"/>
    <pc:docChg chg="modSld">
      <pc:chgData name="Justine Doll" userId="478ffb2d-f67c-48e6-aca3-ff07fdfe9796" providerId="ADAL" clId="{9BFB056C-C7E7-0C48-86A8-1807ABB24F1D}" dt="2024-04-25T21:58:05.179" v="12" actId="1076"/>
      <pc:docMkLst>
        <pc:docMk/>
      </pc:docMkLst>
      <pc:sldChg chg="modSp mod">
        <pc:chgData name="Justine Doll" userId="478ffb2d-f67c-48e6-aca3-ff07fdfe9796" providerId="ADAL" clId="{9BFB056C-C7E7-0C48-86A8-1807ABB24F1D}" dt="2024-04-25T21:58:05.179" v="12" actId="1076"/>
        <pc:sldMkLst>
          <pc:docMk/>
          <pc:sldMk cId="0" sldId="256"/>
        </pc:sldMkLst>
        <pc:spChg chg="mod">
          <ac:chgData name="Justine Doll" userId="478ffb2d-f67c-48e6-aca3-ff07fdfe9796" providerId="ADAL" clId="{9BFB056C-C7E7-0C48-86A8-1807ABB24F1D}" dt="2024-04-25T21:58:05.179" v="12" actId="1076"/>
          <ac:spMkLst>
            <pc:docMk/>
            <pc:sldMk cId="0" sldId="256"/>
            <ac:spMk id="16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be751c07c5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g1be751c07c5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a65302c1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g9a65302c1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7" name="Google Shape;3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9a65302c1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1" name="Google Shape;341;g9a65302c1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6" name="Google Shape;3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1" name="Google Shape;3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6" name="Google Shape;3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9b32f88d6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g9b32f88d6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9b32f88d6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6" name="Google Shape;416;g9b32f88d6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1" name="Google Shape;4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be751c07c5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1be751c07c5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794" y="685800"/>
            <a:ext cx="6094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a65302c1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g9a65302c1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a65302c1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g9a65302c1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8" name="Google Shape;2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be751c07c5_0_28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be751c07c5_0_28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be751c07c5_0_286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be751c07c5_0_29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be751c07c5_0_29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1be751c07c5_0_29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be751c07c5_0_290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be751c07c5_0_29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1be751c07c5_0_29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g1be751c07c5_0_29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be751c07c5_0_29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be751c07c5_0_295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be751c07c5_0_30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be751c07c5_0_30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1be751c07c5_0_30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be751c07c5_0_30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be751c07c5_0_301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be751c07c5_0_30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be751c07c5_0_307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g1be751c07c5_0_30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be751c07c5_0_30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1be751c07c5_0_307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be751c07c5_0_3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1be751c07c5_0_3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be751c07c5_0_313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1be751c07c5_0_31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be751c07c5_0_31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be751c07c5_0_313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be751c07c5_0_320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be751c07c5_0_320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g1be751c07c5_0_320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6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1be751c07c5_0_3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g1be751c07c5_0_3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g1be751c07c5_0_3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be751c07c5_0_32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be751c07c5_0_320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e751c07c5_0_3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be751c07c5_0_32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1be751c07c5_0_3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g1be751c07c5_0_3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be751c07c5_0_32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be751c07c5_0_329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be751c07c5_0_3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be751c07c5_0_336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be751c07c5_0_3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g1be751c07c5_0_3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be751c07c5_0_33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be751c07c5_0_336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be751c07c5_0_3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be751c07c5_0_343"/>
          <p:cNvSpPr txBox="1">
            <a:spLocks noGrp="1"/>
          </p:cNvSpPr>
          <p:nvPr>
            <p:ph type="body" idx="1"/>
          </p:nvPr>
        </p:nvSpPr>
        <p:spPr>
          <a:xfrm rot="5400000">
            <a:off x="3920401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be751c07c5_0_3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be751c07c5_0_34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1be751c07c5_0_343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e751c07c5_0_349"/>
          <p:cNvSpPr txBox="1">
            <a:spLocks noGrp="1"/>
          </p:cNvSpPr>
          <p:nvPr>
            <p:ph type="title"/>
          </p:nvPr>
        </p:nvSpPr>
        <p:spPr>
          <a:xfrm rot="5400000">
            <a:off x="7133399" y="1956626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be751c07c5_0_349"/>
          <p:cNvSpPr txBox="1">
            <a:spLocks noGrp="1"/>
          </p:cNvSpPr>
          <p:nvPr>
            <p:ph type="body" idx="1"/>
          </p:nvPr>
        </p:nvSpPr>
        <p:spPr>
          <a:xfrm rot="5400000">
            <a:off x="1799399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be751c07c5_0_34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be751c07c5_0_34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be751c07c5_0_349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be751c07c5_0_28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g1be751c07c5_0_2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be751c07c5_0_28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1be751c07c5_0_28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be751c07c5_0_280"/>
          <p:cNvSpPr txBox="1">
            <a:spLocks noGrp="1"/>
          </p:cNvSpPr>
          <p:nvPr>
            <p:ph type="sldNum" idx="12"/>
          </p:nvPr>
        </p:nvSpPr>
        <p:spPr>
          <a:xfrm>
            <a:off x="8610599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2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9.xml"/><Relationship Id="rId5" Type="http://schemas.openxmlformats.org/officeDocument/2006/relationships/slide" Target="slide13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commons.wikimedia.org/wiki/File:GomphusVulgatissimusMale2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aturalist.ca/photos/92278447" TargetMode="Externa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aturalist.ca/photos/92278447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8753637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commons.wikimedia.org/wiki/File:Nehallenia_irene_female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commons.wikimedia.org/wiki/File:Nehallenia_irene_female.JPG" TargetMode="External"/><Relationship Id="rId4" Type="http://schemas.openxmlformats.org/officeDocument/2006/relationships/hyperlink" Target="https://commons.wikimedia.org/wiki/File:Coenagrionidae_Wing%28loz%29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aturalist.org/photos/20792872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aturalist.org/photos/20792872" TargetMode="External"/><Relationship Id="rId5" Type="http://schemas.openxmlformats.org/officeDocument/2006/relationships/image" Target="../media/image27.jpg"/><Relationship Id="rId4" Type="http://schemas.openxmlformats.org/officeDocument/2006/relationships/hyperlink" Target="https://www.flickr.com/photos/31031835@N08/3478808213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atlas.cose.isu.edu/bio/insects/drgnfly/idkey/1.ht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sfu.ca/biology/courses/bisc317/week8.html" TargetMode="External"/><Relationship Id="rId5" Type="http://schemas.openxmlformats.org/officeDocument/2006/relationships/hyperlink" Target="https://digitalatlas.cose.isu.edu/bio/insects/drgnfly/dragfrm.htm" TargetMode="External"/><Relationship Id="rId4" Type="http://schemas.openxmlformats.org/officeDocument/2006/relationships/hyperlink" Target="https://genent.cals.ncsu.edu/insect-identification/order-odonat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Aeshna_cyanea_female_3.jpg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commons.wikimedia.org/wiki/File:Aeshna_cyanea_female_3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commons.wikimedia.org/wiki/File:Somatochlora_arctic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commons.wikimedia.org/wiki/File:Somatochlora_arctic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commons.wikimedia.org/wiki/File:GomphusVulgatissimusMale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oogle Shape;159;g1be751c07c5_0_88"/>
          <p:cNvGraphicFramePr/>
          <p:nvPr/>
        </p:nvGraphicFramePr>
        <p:xfrm>
          <a:off x="3083009" y="2852815"/>
          <a:ext cx="6218825" cy="2062525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D8D8D8"/>
                    </a:gs>
                    <a:gs pos="35000">
                      <a:srgbClr val="E3E3E3"/>
                    </a:gs>
                    <a:gs pos="100000">
                      <a:srgbClr val="F4F4F4"/>
                    </a:gs>
                  </a:gsLst>
                  <a:lin ang="16200038" scaled="0"/>
                </a:gradFill>
                <a:tableStyleId>{8483E504-D10C-4BEF-828B-D7221904BF5C}</a:tableStyleId>
              </a:tblPr>
              <a:tblGrid>
                <a:gridCol w="109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Pages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      </a:ext>
                          </a:extLst>
                        </a:rPr>
                        <a:t>Content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2-3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Dragonflies (Anisoptera) versus damselflies (Zygoptera)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4-12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Dragonfly (Anisoptera) families in Alberta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13-18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Damselfly (Zygoptera)</a:t>
                      </a:r>
                      <a:r>
                        <a:rPr lang="en-CA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families in Alberta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19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References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0" name="Google Shape;160;g1be751c07c5_0_88"/>
          <p:cNvSpPr txBox="1"/>
          <p:nvPr/>
        </p:nvSpPr>
        <p:spPr>
          <a:xfrm>
            <a:off x="1990130" y="6083502"/>
            <a:ext cx="96093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 fontAlgn="base"/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Gee, G., Summers, M. (2024). 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bold"/>
              </a:rPr>
              <a:t>Odonata of Alberta: Visual Guide to Common Terrestrial Families (Adults)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. QUBES Educational Resources.</a:t>
            </a:r>
            <a:endParaRPr lang="en-CA" sz="2000" dirty="0">
              <a:effectLst/>
            </a:endParaRPr>
          </a:p>
        </p:txBody>
      </p:sp>
      <p:sp>
        <p:nvSpPr>
          <p:cNvPr id="161" name="Google Shape;161;g1be751c07c5_0_88"/>
          <p:cNvSpPr txBox="1"/>
          <p:nvPr/>
        </p:nvSpPr>
        <p:spPr>
          <a:xfrm>
            <a:off x="12310" y="932532"/>
            <a:ext cx="12163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b="1" dirty="0">
                <a:latin typeface="Calibri"/>
                <a:ea typeface="Calibri"/>
                <a:cs typeface="Calibri"/>
                <a:sym typeface="Calibri"/>
              </a:rPr>
              <a:t>Odonata of Alberta: </a:t>
            </a:r>
            <a:endParaRPr sz="36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b="1" dirty="0">
                <a:latin typeface="Calibri"/>
                <a:ea typeface="Calibri"/>
                <a:cs typeface="Calibri"/>
                <a:sym typeface="Calibri"/>
              </a:rPr>
              <a:t>Visual Guide to Common Terrestrial Families (Adults)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be751c07c5_0_88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g1be751c07c5_0_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72" y="6114275"/>
            <a:ext cx="1847208" cy="6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Green text on a black background&#10;&#10;Description automatically generated">
            <a:extLst>
              <a:ext uri="{FF2B5EF4-FFF2-40B4-BE49-F238E27FC236}">
                <a16:creationId xmlns:a16="http://schemas.microsoft.com/office/drawing/2014/main" id="{DD02E3B4-4577-2D1B-7085-BA9DFC2D0F28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21600" y="82870"/>
            <a:ext cx="2793041" cy="8822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9a65302c1a_0_45"/>
          <p:cNvPicPr preferRelativeResize="0"/>
          <p:nvPr/>
        </p:nvPicPr>
        <p:blipFill rotWithShape="1">
          <a:blip r:embed="rId3">
            <a:alphaModFix/>
          </a:blip>
          <a:srcRect l="8550" t="6372" r="7039" b="3747"/>
          <a:stretch/>
        </p:blipFill>
        <p:spPr>
          <a:xfrm>
            <a:off x="118825" y="157250"/>
            <a:ext cx="4505929" cy="370955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9a65302c1a_0_45"/>
          <p:cNvSpPr txBox="1">
            <a:spLocks noGrp="1"/>
          </p:cNvSpPr>
          <p:nvPr>
            <p:ph type="body" idx="1"/>
          </p:nvPr>
        </p:nvSpPr>
        <p:spPr>
          <a:xfrm>
            <a:off x="8724775" y="2706700"/>
            <a:ext cx="3369900" cy="5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•"/>
            </a:pPr>
            <a:r>
              <a:rPr lang="en-CA" sz="20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Brace vein </a:t>
            </a:r>
            <a:r>
              <a:rPr lang="en-CA" sz="200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present at proximal end of the stigma</a:t>
            </a:r>
            <a:endParaRPr sz="2000"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</a:ext>
              </a:extLst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Forewing and hindwing have similar</a:t>
            </a:r>
            <a:r>
              <a:rPr lang="en-CA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triangles</a:t>
            </a:r>
            <a:endParaRPr sz="20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No anal loop in hindwing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17" name="Google Shape;317;g9a65302c1a_0_45"/>
          <p:cNvSpPr txBox="1"/>
          <p:nvPr/>
        </p:nvSpPr>
        <p:spPr>
          <a:xfrm>
            <a:off x="118825" y="3866800"/>
            <a:ext cx="21351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Gomphus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Vulgatissimus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Male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Chrsitian FIscher is licensed under CC BY-SA 3.0/ Cropped from original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9a65302c1a_0_45"/>
          <p:cNvSpPr txBox="1"/>
          <p:nvPr/>
        </p:nvSpPr>
        <p:spPr>
          <a:xfrm>
            <a:off x="188422" y="3559028"/>
            <a:ext cx="285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Gomphus vulgatissimus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g9a65302c1a_0_45"/>
          <p:cNvPicPr preferRelativeResize="0"/>
          <p:nvPr/>
        </p:nvPicPr>
        <p:blipFill rotWithShape="1">
          <a:blip r:embed="rId5">
            <a:alphaModFix/>
          </a:blip>
          <a:srcRect r="3984"/>
          <a:stretch/>
        </p:blipFill>
        <p:spPr>
          <a:xfrm>
            <a:off x="2551875" y="2706700"/>
            <a:ext cx="6170601" cy="3600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g9a65302c1a_0_45"/>
          <p:cNvCxnSpPr/>
          <p:nvPr/>
        </p:nvCxnSpPr>
        <p:spPr>
          <a:xfrm flipH="1">
            <a:off x="4442500" y="2887425"/>
            <a:ext cx="4403700" cy="79500"/>
          </a:xfrm>
          <a:prstGeom prst="straightConnector1">
            <a:avLst/>
          </a:prstGeom>
          <a:noFill/>
          <a:ln w="50800" cap="flat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g9a65302c1a_0_45"/>
          <p:cNvCxnSpPr/>
          <p:nvPr/>
        </p:nvCxnSpPr>
        <p:spPr>
          <a:xfrm flipH="1">
            <a:off x="7798450" y="4014375"/>
            <a:ext cx="1053600" cy="5577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2" name="Google Shape;322;g9a65302c1a_0_45"/>
          <p:cNvSpPr txBox="1"/>
          <p:nvPr/>
        </p:nvSpPr>
        <p:spPr>
          <a:xfrm>
            <a:off x="550675" y="5625900"/>
            <a:ext cx="21351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Gomphus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Vulgatissimus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Male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Chrsitian FIscher is licensed under CC BY-SA 3.0/ Cropped from original and drawn 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9a65302c1a_0_45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10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9a65302c1a_0_45"/>
          <p:cNvSpPr txBox="1">
            <a:spLocks noGrp="1"/>
          </p:cNvSpPr>
          <p:nvPr>
            <p:ph type="title"/>
          </p:nvPr>
        </p:nvSpPr>
        <p:spPr>
          <a:xfrm>
            <a:off x="6662050" y="162150"/>
            <a:ext cx="5529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Gomphidae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(c</a:t>
            </a: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lubtails</a:t>
            </a:r>
            <a:r>
              <a:rPr lang="en-CA"/>
              <a:t>)</a:t>
            </a:r>
            <a:endParaRPr u="sng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8" descr="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0575" y="3630737"/>
            <a:ext cx="3781525" cy="31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8"/>
          <p:cNvPicPr preferRelativeResize="0"/>
          <p:nvPr/>
        </p:nvPicPr>
        <p:blipFill rotWithShape="1">
          <a:blip r:embed="rId4">
            <a:alphaModFix/>
          </a:blip>
          <a:srcRect l="7166" r="18720"/>
          <a:stretch/>
        </p:blipFill>
        <p:spPr>
          <a:xfrm>
            <a:off x="97825" y="162150"/>
            <a:ext cx="3693820" cy="37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8"/>
          <p:cNvSpPr txBox="1">
            <a:spLocks noGrp="1"/>
          </p:cNvSpPr>
          <p:nvPr>
            <p:ph type="title"/>
          </p:nvPr>
        </p:nvSpPr>
        <p:spPr>
          <a:xfrm>
            <a:off x="6651750" y="162150"/>
            <a:ext cx="554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Libellulidae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(skim</a:t>
            </a: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mers)</a:t>
            </a:r>
            <a:endParaRPr u="sng"/>
          </a:p>
        </p:txBody>
      </p:sp>
      <p:sp>
        <p:nvSpPr>
          <p:cNvPr id="332" name="Google Shape;332;p8"/>
          <p:cNvSpPr txBox="1">
            <a:spLocks noGrp="1"/>
          </p:cNvSpPr>
          <p:nvPr>
            <p:ph type="body" idx="1"/>
          </p:nvPr>
        </p:nvSpPr>
        <p:spPr>
          <a:xfrm>
            <a:off x="6772100" y="2159999"/>
            <a:ext cx="5257800" cy="51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Char char="•"/>
            </a:pP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Notch on posterior side of </a:t>
            </a: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compound eye </a:t>
            </a: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yes meet 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briefly before separating in v shape)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Posterolateral margin of the eye is straight (not lobed)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 i="0" u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Char char="•"/>
            </a:pP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Short </a:t>
            </a: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abdomen </a:t>
            </a: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that is shorter than wings</a:t>
            </a:r>
            <a:endParaRPr sz="2000" b="0" u="none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Many have patterned wings and distinctive colours on thorax and abdomen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20-75 mm long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Wings are often patterned with spots or bands</a:t>
            </a:r>
            <a:endParaRPr/>
          </a:p>
        </p:txBody>
      </p:sp>
      <p:sp>
        <p:nvSpPr>
          <p:cNvPr id="333" name="Google Shape;333;p8"/>
          <p:cNvSpPr txBox="1"/>
          <p:nvPr/>
        </p:nvSpPr>
        <p:spPr>
          <a:xfrm>
            <a:off x="131776" y="3900300"/>
            <a:ext cx="288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92278447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aterpillerlover  is licensed under CC BY-NC/ Cropped from original and drawn on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8"/>
          <p:cNvSpPr txBox="1"/>
          <p:nvPr/>
        </p:nvSpPr>
        <p:spPr>
          <a:xfrm>
            <a:off x="199223" y="3317993"/>
            <a:ext cx="2883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Sympetrum danae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5" name="Google Shape;335;p8"/>
          <p:cNvCxnSpPr/>
          <p:nvPr/>
        </p:nvCxnSpPr>
        <p:spPr>
          <a:xfrm flipH="1">
            <a:off x="4909325" y="2371950"/>
            <a:ext cx="1959000" cy="16740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6" name="Google Shape;336;p8"/>
          <p:cNvCxnSpPr/>
          <p:nvPr/>
        </p:nvCxnSpPr>
        <p:spPr>
          <a:xfrm flipH="1">
            <a:off x="5016900" y="4300425"/>
            <a:ext cx="1841100" cy="14586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p8"/>
          <p:cNvSpPr txBox="1"/>
          <p:nvPr/>
        </p:nvSpPr>
        <p:spPr>
          <a:xfrm>
            <a:off x="5069475" y="628060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8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11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9a65302c1a_0_58"/>
          <p:cNvPicPr preferRelativeResize="0"/>
          <p:nvPr/>
        </p:nvPicPr>
        <p:blipFill rotWithShape="1">
          <a:blip r:embed="rId3">
            <a:alphaModFix/>
          </a:blip>
          <a:srcRect l="7166" r="18720"/>
          <a:stretch/>
        </p:blipFill>
        <p:spPr>
          <a:xfrm>
            <a:off x="97825" y="162150"/>
            <a:ext cx="3693820" cy="37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9a65302c1a_0_58"/>
          <p:cNvSpPr txBox="1">
            <a:spLocks noGrp="1"/>
          </p:cNvSpPr>
          <p:nvPr>
            <p:ph type="body" idx="1"/>
          </p:nvPr>
        </p:nvSpPr>
        <p:spPr>
          <a:xfrm>
            <a:off x="8479275" y="2413200"/>
            <a:ext cx="3550500" cy="4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Char char="•"/>
            </a:pPr>
            <a:r>
              <a:rPr lang="en-CA" sz="20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Triangles </a:t>
            </a:r>
            <a:r>
              <a:rPr lang="en-CA" sz="2000" b="0" u="none" strike="noStrike">
                <a:latin typeface="Arial"/>
                <a:ea typeface="Arial"/>
                <a:cs typeface="Arial"/>
                <a:sym typeface="Arial"/>
              </a:rPr>
              <a:t>in f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orewing</a:t>
            </a:r>
            <a:r>
              <a:rPr lang="en-CA" sz="2000" b="0" u="none" strike="noStrike">
                <a:latin typeface="Arial"/>
                <a:ea typeface="Arial"/>
                <a:cs typeface="Arial"/>
                <a:sym typeface="Arial"/>
              </a:rPr>
              <a:t> and hindwing dissimilar in size, shape, or orientation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 i="1" u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000"/>
              <a:buChar char="•"/>
            </a:pPr>
            <a:r>
              <a:rPr lang="en-CA" sz="2000" b="0" u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Anal loop </a:t>
            </a:r>
            <a:r>
              <a:rPr lang="en-CA" sz="2000" b="0" u="none" strike="noStrike">
                <a:latin typeface="Arial"/>
                <a:ea typeface="Arial"/>
                <a:cs typeface="Arial"/>
                <a:sym typeface="Arial"/>
              </a:rPr>
              <a:t>on hindwing has distinct “heel” and “toe” which extends to the wing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’s edge</a:t>
            </a:r>
            <a:endParaRPr sz="2000" b="0" u="none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No brace vein present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45" name="Google Shape;345;g9a65302c1a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5950" y="2371312"/>
            <a:ext cx="4435799" cy="4215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g9a65302c1a_0_58"/>
          <p:cNvCxnSpPr/>
          <p:nvPr/>
        </p:nvCxnSpPr>
        <p:spPr>
          <a:xfrm flipH="1">
            <a:off x="5056700" y="2598825"/>
            <a:ext cx="3492600" cy="5778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7" name="Google Shape;347;g9a65302c1a_0_58"/>
          <p:cNvCxnSpPr/>
          <p:nvPr/>
        </p:nvCxnSpPr>
        <p:spPr>
          <a:xfrm flipH="1">
            <a:off x="4437800" y="3702300"/>
            <a:ext cx="4111500" cy="408600"/>
          </a:xfrm>
          <a:prstGeom prst="straightConnector1">
            <a:avLst/>
          </a:prstGeom>
          <a:noFill/>
          <a:ln w="50800" cap="flat" cmpd="sng">
            <a:solidFill>
              <a:srgbClr val="9900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g9a65302c1a_0_58"/>
          <p:cNvCxnSpPr/>
          <p:nvPr/>
        </p:nvCxnSpPr>
        <p:spPr>
          <a:xfrm rot="10800000">
            <a:off x="7929725" y="4753100"/>
            <a:ext cx="640200" cy="258900"/>
          </a:xfrm>
          <a:prstGeom prst="straightConnector1">
            <a:avLst/>
          </a:prstGeom>
          <a:noFill/>
          <a:ln w="50800" cap="flat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g9a65302c1a_0_58"/>
          <p:cNvSpPr txBox="1"/>
          <p:nvPr/>
        </p:nvSpPr>
        <p:spPr>
          <a:xfrm>
            <a:off x="928375" y="6082075"/>
            <a:ext cx="2883900" cy="5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92278447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aterpillerlover  is licensed under CC BY-NC/ Cropped from original and drawn on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9a65302c1a_0_58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12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9a65302c1a_0_58"/>
          <p:cNvSpPr txBox="1">
            <a:spLocks noGrp="1"/>
          </p:cNvSpPr>
          <p:nvPr>
            <p:ph type="title"/>
          </p:nvPr>
        </p:nvSpPr>
        <p:spPr>
          <a:xfrm>
            <a:off x="6651750" y="162150"/>
            <a:ext cx="554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Libellulidae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(skim</a:t>
            </a: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mers)</a:t>
            </a:r>
            <a:endParaRPr u="sng"/>
          </a:p>
        </p:txBody>
      </p:sp>
      <p:sp>
        <p:nvSpPr>
          <p:cNvPr id="352" name="Google Shape;352;g9a65302c1a_0_58"/>
          <p:cNvSpPr txBox="1"/>
          <p:nvPr/>
        </p:nvSpPr>
        <p:spPr>
          <a:xfrm>
            <a:off x="131776" y="3900300"/>
            <a:ext cx="288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92278447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aterpillerlover  is licensed under CC BY-NC/ Cropped from original and drawn on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9a65302c1a_0_58"/>
          <p:cNvSpPr txBox="1"/>
          <p:nvPr/>
        </p:nvSpPr>
        <p:spPr>
          <a:xfrm>
            <a:off x="199223" y="3317993"/>
            <a:ext cx="2883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Sympetrum danae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0" y="195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Zygoptera : Three Alberta families</a:t>
            </a:r>
            <a:endParaRPr/>
          </a:p>
        </p:txBody>
      </p:sp>
      <p:sp>
        <p:nvSpPr>
          <p:cNvPr id="359" name="Google Shape;359;p9"/>
          <p:cNvSpPr txBox="1"/>
          <p:nvPr/>
        </p:nvSpPr>
        <p:spPr>
          <a:xfrm>
            <a:off x="5421079" y="1389104"/>
            <a:ext cx="197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0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Coenagrionidae</a:t>
            </a:r>
            <a:endParaRPr sz="1800" b="0" i="0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 txBox="1"/>
          <p:nvPr/>
        </p:nvSpPr>
        <p:spPr>
          <a:xfrm>
            <a:off x="1641122" y="1389101"/>
            <a:ext cx="197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0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Calopterygidae</a:t>
            </a:r>
            <a:endParaRPr sz="1800" b="0" i="0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 txBox="1"/>
          <p:nvPr/>
        </p:nvSpPr>
        <p:spPr>
          <a:xfrm>
            <a:off x="9404260" y="1340454"/>
            <a:ext cx="19770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0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Lestidae</a:t>
            </a:r>
            <a:endParaRPr sz="1800" b="0" i="0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 txBox="1"/>
          <p:nvPr/>
        </p:nvSpPr>
        <p:spPr>
          <a:xfrm>
            <a:off x="978325" y="5009775"/>
            <a:ext cx="3039000" cy="923400"/>
          </a:xfrm>
          <a:prstGeom prst="rect">
            <a:avLst/>
          </a:prstGeom>
          <a:noFill/>
          <a:ln w="381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least 10 antenodal veins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Wings held together above the body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9"/>
          <p:cNvSpPr txBox="1"/>
          <p:nvPr/>
        </p:nvSpPr>
        <p:spPr>
          <a:xfrm>
            <a:off x="4902275" y="5024450"/>
            <a:ext cx="2913000" cy="923400"/>
          </a:xfrm>
          <a:prstGeom prst="rect">
            <a:avLst/>
          </a:prstGeom>
          <a:noFill/>
          <a:ln w="381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antenodal veins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Wings held together above the body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9"/>
          <p:cNvSpPr txBox="1"/>
          <p:nvPr/>
        </p:nvSpPr>
        <p:spPr>
          <a:xfrm>
            <a:off x="8620649" y="5002400"/>
            <a:ext cx="2913000" cy="923400"/>
          </a:xfrm>
          <a:prstGeom prst="rect">
            <a:avLst/>
          </a:prstGeom>
          <a:noFill/>
          <a:ln w="381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antenodal veins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Wings are held at 45 degrees for the body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737" y="-1398098"/>
            <a:ext cx="146738" cy="10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9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551" y="1802379"/>
            <a:ext cx="10323704" cy="27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9"/>
          <p:cNvSpPr txBox="1"/>
          <p:nvPr/>
        </p:nvSpPr>
        <p:spPr>
          <a:xfrm>
            <a:off x="10861800" y="4552525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9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13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"/>
          <p:cNvSpPr txBox="1">
            <a:spLocks noGrp="1"/>
          </p:cNvSpPr>
          <p:nvPr>
            <p:ph type="title"/>
          </p:nvPr>
        </p:nvSpPr>
        <p:spPr>
          <a:xfrm>
            <a:off x="6651750" y="162150"/>
            <a:ext cx="5540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CA" sz="4000"/>
              <a:t>Calopterygidae </a:t>
            </a:r>
            <a:endParaRPr sz="4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CA" sz="4000"/>
              <a:t>(broad-winged damselfly)</a:t>
            </a:r>
            <a:endParaRPr/>
          </a:p>
        </p:txBody>
      </p:sp>
      <p:sp>
        <p:nvSpPr>
          <p:cNvPr id="374" name="Google Shape;374;p10"/>
          <p:cNvSpPr txBox="1">
            <a:spLocks noGrp="1"/>
          </p:cNvSpPr>
          <p:nvPr>
            <p:ph type="body" idx="1"/>
          </p:nvPr>
        </p:nvSpPr>
        <p:spPr>
          <a:xfrm>
            <a:off x="6096000" y="2379740"/>
            <a:ext cx="5137030" cy="580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Char char="•"/>
            </a:pP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Both </a:t>
            </a: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wings </a:t>
            </a: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are broad and have an almost uncountable number of tiny veins 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 i="1" u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Char char="•"/>
            </a:pPr>
            <a:r>
              <a:rPr lang="en-CA" sz="2000" b="0" u="none" strike="noStrike">
                <a:latin typeface="Arial"/>
                <a:ea typeface="Arial"/>
                <a:cs typeface="Arial"/>
                <a:sym typeface="Arial"/>
              </a:rPr>
              <a:t>Ten or more</a:t>
            </a:r>
            <a:r>
              <a:rPr lang="en-CA" sz="2000" b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antenodal cross veins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CA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Wings are often grey/black or red and/or have patterns, some have dark tips and bases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CA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have metallic coloured </a:t>
            </a:r>
            <a:r>
              <a:rPr lang="en-CA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CA" sz="20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odies</a:t>
            </a:r>
            <a:endParaRPr sz="20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75" name="Google Shape;375;p10"/>
          <p:cNvSpPr txBox="1"/>
          <p:nvPr/>
        </p:nvSpPr>
        <p:spPr>
          <a:xfrm>
            <a:off x="-49875" y="3139800"/>
            <a:ext cx="4583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87536371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Chantel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Cropped from original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10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000" y="3392900"/>
            <a:ext cx="3313601" cy="3313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p10"/>
          <p:cNvCxnSpPr/>
          <p:nvPr/>
        </p:nvCxnSpPr>
        <p:spPr>
          <a:xfrm flipH="1">
            <a:off x="2462450" y="2580875"/>
            <a:ext cx="3762000" cy="18867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8" name="Google Shape;378;p10"/>
          <p:cNvCxnSpPr/>
          <p:nvPr/>
        </p:nvCxnSpPr>
        <p:spPr>
          <a:xfrm flipH="1">
            <a:off x="3324575" y="3410025"/>
            <a:ext cx="2902800" cy="16650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9" name="Google Shape;379;p10"/>
          <p:cNvSpPr txBox="1"/>
          <p:nvPr/>
        </p:nvSpPr>
        <p:spPr>
          <a:xfrm>
            <a:off x="1069006" y="2626931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Calopteryx aequabilis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0"/>
          <p:cNvSpPr txBox="1"/>
          <p:nvPr/>
        </p:nvSpPr>
        <p:spPr>
          <a:xfrm>
            <a:off x="4310400" y="652585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10"/>
          <p:cNvPicPr preferRelativeResize="0"/>
          <p:nvPr/>
        </p:nvPicPr>
        <p:blipFill rotWithShape="1">
          <a:blip r:embed="rId5">
            <a:alphaModFix/>
          </a:blip>
          <a:srcRect l="5868" t="5829" r="11123"/>
          <a:stretch/>
        </p:blipFill>
        <p:spPr>
          <a:xfrm>
            <a:off x="77125" y="162150"/>
            <a:ext cx="3499491" cy="29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0"/>
          <p:cNvSpPr txBox="1"/>
          <p:nvPr/>
        </p:nvSpPr>
        <p:spPr>
          <a:xfrm>
            <a:off x="171731" y="2737744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Calopteryx aequabilis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0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14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1"/>
          <p:cNvSpPr txBox="1">
            <a:spLocks noGrp="1"/>
          </p:cNvSpPr>
          <p:nvPr>
            <p:ph type="title"/>
          </p:nvPr>
        </p:nvSpPr>
        <p:spPr>
          <a:xfrm>
            <a:off x="6661800" y="360000"/>
            <a:ext cx="5530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80"/>
              <a:buFont typeface="Calibri"/>
              <a:buNone/>
            </a:pPr>
            <a:r>
              <a:rPr lang="en-CA" sz="378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Coe</a:t>
            </a:r>
            <a:r>
              <a:rPr lang="en-CA" sz="3780"/>
              <a:t>nagrionidae </a:t>
            </a:r>
            <a:br>
              <a:rPr lang="en-CA" sz="3600"/>
            </a:br>
            <a:r>
              <a:rPr lang="en-CA" sz="3240"/>
              <a:t>(narrow-winged damselfly/</a:t>
            </a:r>
            <a:br>
              <a:rPr lang="en-CA" sz="3240"/>
            </a:br>
            <a:r>
              <a:rPr lang="en-CA" sz="3240"/>
              <a:t> pond damselfly)</a:t>
            </a:r>
            <a:endParaRPr/>
          </a:p>
        </p:txBody>
      </p:sp>
      <p:sp>
        <p:nvSpPr>
          <p:cNvPr id="389" name="Google Shape;389;p11"/>
          <p:cNvSpPr txBox="1">
            <a:spLocks noGrp="1"/>
          </p:cNvSpPr>
          <p:nvPr>
            <p:ph type="body" idx="1"/>
          </p:nvPr>
        </p:nvSpPr>
        <p:spPr>
          <a:xfrm>
            <a:off x="7077400" y="2330701"/>
            <a:ext cx="4605900" cy="51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900"/>
              <a:buChar char="•"/>
            </a:pPr>
            <a:r>
              <a:rPr lang="en-CA" sz="1900" b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Wings </a:t>
            </a: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lack colour, narrow and stalked, and transparent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900"/>
              <a:buChar char="•"/>
            </a:pP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Two </a:t>
            </a:r>
            <a:r>
              <a:rPr lang="en-CA" sz="1900" b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antenodal cross veins </a:t>
            </a: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in f</a:t>
            </a:r>
            <a:r>
              <a:rPr lang="en-CA" sz="1900">
                <a:latin typeface="Arial"/>
                <a:ea typeface="Arial"/>
                <a:cs typeface="Arial"/>
                <a:sym typeface="Arial"/>
              </a:rPr>
              <a:t>orewing</a:t>
            </a: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 and hindwing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CA"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Small, slender, with long abdomen</a:t>
            </a:r>
            <a:endParaRPr/>
          </a:p>
          <a:p>
            <a:pPr marL="228600" lvl="0" indent="-107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CA"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Pigmented in bright hues of blue, green, red, orange or yellow; “typical damselflies of Alberta”</a:t>
            </a:r>
            <a:endParaRPr/>
          </a:p>
          <a:p>
            <a:pPr marL="228600" lvl="0" indent="-107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CA"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Found perching on vegetation, rocks, or resting on ground; first damselflies of spring</a:t>
            </a: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90" name="Google Shape;390;p11"/>
          <p:cNvPicPr preferRelativeResize="0"/>
          <p:nvPr/>
        </p:nvPicPr>
        <p:blipFill rotWithShape="1">
          <a:blip r:embed="rId3">
            <a:alphaModFix/>
          </a:blip>
          <a:srcRect l="16982" t="15155" b="24804"/>
          <a:stretch/>
        </p:blipFill>
        <p:spPr>
          <a:xfrm>
            <a:off x="77586" y="174567"/>
            <a:ext cx="6325986" cy="23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1"/>
          <p:cNvSpPr txBox="1"/>
          <p:nvPr/>
        </p:nvSpPr>
        <p:spPr>
          <a:xfrm>
            <a:off x="33252" y="2502131"/>
            <a:ext cx="5214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Nehallenia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irene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female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Rsbernard is licensed under CC BY-SA 4.0/ Cropped from original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11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0699" y="2842150"/>
            <a:ext cx="3832676" cy="3808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"/>
          <p:cNvCxnSpPr/>
          <p:nvPr/>
        </p:nvCxnSpPr>
        <p:spPr>
          <a:xfrm flipH="1">
            <a:off x="3065075" y="2536950"/>
            <a:ext cx="4092000" cy="17298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4" name="Google Shape;394;p11"/>
          <p:cNvCxnSpPr/>
          <p:nvPr/>
        </p:nvCxnSpPr>
        <p:spPr>
          <a:xfrm flipH="1">
            <a:off x="4010375" y="3279475"/>
            <a:ext cx="3146700" cy="14739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5" name="Google Shape;395;p11"/>
          <p:cNvSpPr txBox="1"/>
          <p:nvPr/>
        </p:nvSpPr>
        <p:spPr>
          <a:xfrm>
            <a:off x="4859381" y="2069844"/>
            <a:ext cx="21096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Nahellenia irene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4999400" y="649080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1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15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9b32f88d6d_0_5"/>
          <p:cNvSpPr txBox="1">
            <a:spLocks noGrp="1"/>
          </p:cNvSpPr>
          <p:nvPr>
            <p:ph type="body" idx="1"/>
          </p:nvPr>
        </p:nvSpPr>
        <p:spPr>
          <a:xfrm>
            <a:off x="7077400" y="2258500"/>
            <a:ext cx="4605900" cy="52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34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Nodus</a:t>
            </a:r>
            <a:endParaRPr sz="20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34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Cu2 vein 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is long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34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CA" sz="20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M3 vein </a:t>
            </a:r>
            <a:r>
              <a:rPr lang="en-CA" sz="2000" b="0" u="none" strike="noStrike">
                <a:latin typeface="Arial"/>
                <a:ea typeface="Arial"/>
                <a:cs typeface="Arial"/>
                <a:sym typeface="Arial"/>
              </a:rPr>
              <a:t>sharply curved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, arising right under/ slightly more proximal than nodus</a:t>
            </a:r>
            <a:endParaRPr sz="2000"/>
          </a:p>
        </p:txBody>
      </p:sp>
      <p:sp>
        <p:nvSpPr>
          <p:cNvPr id="403" name="Google Shape;403;g9b32f88d6d_0_5"/>
          <p:cNvSpPr txBox="1"/>
          <p:nvPr/>
        </p:nvSpPr>
        <p:spPr>
          <a:xfrm>
            <a:off x="4859381" y="2069844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Nahellenia irene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g9b32f88d6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25" y="4266525"/>
            <a:ext cx="9706798" cy="24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g9b32f88d6d_0_5"/>
          <p:cNvCxnSpPr/>
          <p:nvPr/>
        </p:nvCxnSpPr>
        <p:spPr>
          <a:xfrm flipH="1">
            <a:off x="3696275" y="2444125"/>
            <a:ext cx="3460800" cy="2760300"/>
          </a:xfrm>
          <a:prstGeom prst="straightConnector1">
            <a:avLst/>
          </a:prstGeom>
          <a:noFill/>
          <a:ln w="50800" cap="flat" cmpd="sng">
            <a:solidFill>
              <a:srgbClr val="6AA84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6" name="Google Shape;406;g9b32f88d6d_0_5"/>
          <p:cNvCxnSpPr/>
          <p:nvPr/>
        </p:nvCxnSpPr>
        <p:spPr>
          <a:xfrm flipH="1">
            <a:off x="4836275" y="2967175"/>
            <a:ext cx="2271000" cy="3098400"/>
          </a:xfrm>
          <a:prstGeom prst="straightConnector1">
            <a:avLst/>
          </a:prstGeom>
          <a:noFill/>
          <a:ln w="50800" cap="flat" cmpd="sng">
            <a:solidFill>
              <a:srgbClr val="0B539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7" name="Google Shape;407;g9b32f88d6d_0_5"/>
          <p:cNvCxnSpPr/>
          <p:nvPr/>
        </p:nvCxnSpPr>
        <p:spPr>
          <a:xfrm flipH="1">
            <a:off x="6598575" y="3547600"/>
            <a:ext cx="568800" cy="22086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8" name="Google Shape;408;g9b32f88d6d_0_5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16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g9b32f88d6d_0_5"/>
          <p:cNvSpPr txBox="1"/>
          <p:nvPr/>
        </p:nvSpPr>
        <p:spPr>
          <a:xfrm>
            <a:off x="5613502" y="6592731"/>
            <a:ext cx="5214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Coenagrionidae Wing(loz)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 B. Tettenborn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BY-SA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.0/ Cropped from original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9b32f88d6d_0_5"/>
          <p:cNvSpPr txBox="1">
            <a:spLocks noGrp="1"/>
          </p:cNvSpPr>
          <p:nvPr>
            <p:ph type="title"/>
          </p:nvPr>
        </p:nvSpPr>
        <p:spPr>
          <a:xfrm>
            <a:off x="6661800" y="360000"/>
            <a:ext cx="5530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80"/>
              <a:buFont typeface="Calibri"/>
              <a:buNone/>
            </a:pPr>
            <a:r>
              <a:rPr lang="en-CA" sz="378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Coe</a:t>
            </a:r>
            <a:r>
              <a:rPr lang="en-CA" sz="3780"/>
              <a:t>nagrionidae </a:t>
            </a:r>
            <a:br>
              <a:rPr lang="en-CA" sz="3600"/>
            </a:br>
            <a:r>
              <a:rPr lang="en-CA" sz="3240"/>
              <a:t>(narrow-winged damselfly/</a:t>
            </a:r>
            <a:br>
              <a:rPr lang="en-CA" sz="3240"/>
            </a:br>
            <a:r>
              <a:rPr lang="en-CA" sz="3240"/>
              <a:t> pond damselfly)</a:t>
            </a:r>
            <a:endParaRPr/>
          </a:p>
        </p:txBody>
      </p:sp>
      <p:sp>
        <p:nvSpPr>
          <p:cNvPr id="411" name="Google Shape;411;g9b32f88d6d_0_5"/>
          <p:cNvSpPr txBox="1"/>
          <p:nvPr/>
        </p:nvSpPr>
        <p:spPr>
          <a:xfrm>
            <a:off x="33252" y="2502131"/>
            <a:ext cx="5214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Nehallenia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irene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female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Rsbernard is licensed under CC BY-SA 4.0/ Cropped from original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9b32f88d6d_0_5"/>
          <p:cNvPicPr preferRelativeResize="0"/>
          <p:nvPr/>
        </p:nvPicPr>
        <p:blipFill rotWithShape="1">
          <a:blip r:embed="rId6">
            <a:alphaModFix/>
          </a:blip>
          <a:srcRect l="16984" t="15154" b="24803"/>
          <a:stretch/>
        </p:blipFill>
        <p:spPr>
          <a:xfrm>
            <a:off x="77586" y="174567"/>
            <a:ext cx="6325986" cy="23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9b32f88d6d_0_5"/>
          <p:cNvSpPr txBox="1"/>
          <p:nvPr/>
        </p:nvSpPr>
        <p:spPr>
          <a:xfrm>
            <a:off x="4859381" y="2069844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Nahellenia irene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9b32f88d6d_0_17"/>
          <p:cNvSpPr txBox="1">
            <a:spLocks noGrp="1"/>
          </p:cNvSpPr>
          <p:nvPr>
            <p:ph type="title"/>
          </p:nvPr>
        </p:nvSpPr>
        <p:spPr>
          <a:xfrm>
            <a:off x="6651900" y="162150"/>
            <a:ext cx="554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Lestidae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(spreadwings)</a:t>
            </a:r>
            <a:endParaRPr/>
          </a:p>
        </p:txBody>
      </p:sp>
      <p:sp>
        <p:nvSpPr>
          <p:cNvPr id="419" name="Google Shape;419;g9b32f88d6d_0_17"/>
          <p:cNvSpPr txBox="1">
            <a:spLocks noGrp="1"/>
          </p:cNvSpPr>
          <p:nvPr>
            <p:ph type="body" idx="1"/>
          </p:nvPr>
        </p:nvSpPr>
        <p:spPr>
          <a:xfrm>
            <a:off x="6392025" y="2160001"/>
            <a:ext cx="5114100" cy="5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900"/>
              <a:buFont typeface="Arial"/>
              <a:buChar char="•"/>
            </a:pPr>
            <a:r>
              <a:rPr lang="en-CA" sz="1900" b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Wings </a:t>
            </a: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lack colour, narrowed at base to form stalk or “petiole”, and with fewer veins than Calopterygidae</a:t>
            </a:r>
            <a:endParaRPr sz="1900" b="0" u="none" strike="noStrike">
              <a:latin typeface="Arial"/>
              <a:ea typeface="Arial"/>
              <a:cs typeface="Arial"/>
              <a:sym typeface="Arial"/>
            </a:endParaRPr>
          </a:p>
          <a:p>
            <a:pPr marL="228600" lvl="0" indent="-107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u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Hold wings at 45</a:t>
            </a:r>
            <a:r>
              <a:rPr lang="en-CA" sz="1900" b="0" u="none" strike="noStrike">
                <a:latin typeface="Calibri"/>
                <a:ea typeface="Calibri"/>
                <a:cs typeface="Calibri"/>
                <a:sym typeface="Calibri"/>
              </a:rPr>
              <a:t>°</a:t>
            </a: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 to body</a:t>
            </a:r>
            <a:endParaRPr/>
          </a:p>
          <a:p>
            <a:pPr marL="228600" lvl="0" indent="-107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900"/>
              <a:buChar char="•"/>
            </a:pP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en-CA" sz="1900" b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antenodal cross veins </a:t>
            </a: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in f</a:t>
            </a:r>
            <a:r>
              <a:rPr lang="en-CA" sz="1900">
                <a:latin typeface="Arial"/>
                <a:ea typeface="Arial"/>
                <a:cs typeface="Arial"/>
                <a:sym typeface="Arial"/>
              </a:rPr>
              <a:t>orewing</a:t>
            </a:r>
            <a:r>
              <a:rPr lang="en-CA" sz="1900" b="0" u="none" strike="noStrike">
                <a:latin typeface="Arial"/>
                <a:ea typeface="Arial"/>
                <a:cs typeface="Arial"/>
                <a:sym typeface="Arial"/>
              </a:rPr>
              <a:t> and hindwing</a:t>
            </a:r>
            <a:endParaRPr sz="1900" b="0" u="none" strike="noStrike">
              <a:latin typeface="Arial"/>
              <a:ea typeface="Arial"/>
              <a:cs typeface="Arial"/>
              <a:sym typeface="Arial"/>
            </a:endParaRPr>
          </a:p>
          <a:p>
            <a:pPr marL="228600" lvl="0" indent="-107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CA"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Fairly large damselflies</a:t>
            </a:r>
            <a:endParaRPr/>
          </a:p>
          <a:p>
            <a:pPr marL="228600" lvl="0" indent="-107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CA"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Young can be brightly iridescent, but do not possess the brilliant blue, red, green, or yellow hues of the Coenagrionidae; Usually metallic bronze or green</a:t>
            </a:r>
            <a:endParaRPr/>
          </a:p>
          <a:p>
            <a:pPr marL="228600" lvl="0" indent="-107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CA" sz="1900" b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Perch on plant stems, holding the body at a 45 degree angle; fewer veins than Calopterygidae</a:t>
            </a: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20" name="Google Shape;420;g9b32f88d6d_0_17" descr="Med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85" y="162139"/>
            <a:ext cx="4577656" cy="343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9b32f88d6d_0_17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0121" y="3962606"/>
            <a:ext cx="4459853" cy="303838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9b32f88d6d_0_17"/>
          <p:cNvSpPr txBox="1"/>
          <p:nvPr/>
        </p:nvSpPr>
        <p:spPr>
          <a:xfrm>
            <a:off x="1" y="3589490"/>
            <a:ext cx="221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20792872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Sallysandpiper is licensed under CC BY-NC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g9b32f88d6d_0_17"/>
          <p:cNvCxnSpPr/>
          <p:nvPr/>
        </p:nvCxnSpPr>
        <p:spPr>
          <a:xfrm flipH="1">
            <a:off x="2829925" y="2320375"/>
            <a:ext cx="3646500" cy="22716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4" name="Google Shape;424;g9b32f88d6d_0_17"/>
          <p:cNvCxnSpPr/>
          <p:nvPr/>
        </p:nvCxnSpPr>
        <p:spPr>
          <a:xfrm flipH="1">
            <a:off x="4030800" y="3248525"/>
            <a:ext cx="2414700" cy="14271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5" name="Google Shape;425;g9b32f88d6d_0_17"/>
          <p:cNvCxnSpPr/>
          <p:nvPr/>
        </p:nvCxnSpPr>
        <p:spPr>
          <a:xfrm flipH="1">
            <a:off x="3951000" y="3733225"/>
            <a:ext cx="2494500" cy="15723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6" name="Google Shape;426;g9b32f88d6d_0_17"/>
          <p:cNvSpPr txBox="1"/>
          <p:nvPr/>
        </p:nvSpPr>
        <p:spPr>
          <a:xfrm>
            <a:off x="2605198" y="3226195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Lestes eurinus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9b32f88d6d_0_17"/>
          <p:cNvSpPr txBox="1"/>
          <p:nvPr/>
        </p:nvSpPr>
        <p:spPr>
          <a:xfrm>
            <a:off x="4976050" y="650250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9b32f88d6d_0_17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17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475" y="3841325"/>
            <a:ext cx="6640327" cy="2952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12"/>
          <p:cNvCxnSpPr/>
          <p:nvPr/>
        </p:nvCxnSpPr>
        <p:spPr>
          <a:xfrm flipH="1">
            <a:off x="4455700" y="2330700"/>
            <a:ext cx="2959200" cy="1825500"/>
          </a:xfrm>
          <a:prstGeom prst="straightConnector1">
            <a:avLst/>
          </a:prstGeom>
          <a:noFill/>
          <a:ln w="50800" cap="flat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5" name="Google Shape;435;p12"/>
          <p:cNvCxnSpPr/>
          <p:nvPr/>
        </p:nvCxnSpPr>
        <p:spPr>
          <a:xfrm flipH="1">
            <a:off x="5099675" y="2836025"/>
            <a:ext cx="2304900" cy="19743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6" name="Google Shape;436;p12"/>
          <p:cNvCxnSpPr/>
          <p:nvPr/>
        </p:nvCxnSpPr>
        <p:spPr>
          <a:xfrm flipH="1">
            <a:off x="6315700" y="3331025"/>
            <a:ext cx="1099200" cy="14793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7" name="Google Shape;437;p12"/>
          <p:cNvSpPr txBox="1"/>
          <p:nvPr/>
        </p:nvSpPr>
        <p:spPr>
          <a:xfrm>
            <a:off x="1991475" y="6161100"/>
            <a:ext cx="202590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900">
                <a:solidFill>
                  <a:schemeClr val="dk1"/>
                </a:solidFill>
              </a:rPr>
              <a:t>“</a:t>
            </a:r>
            <a:r>
              <a:rPr lang="en-CA" sz="900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Austrolestes io male wings</a:t>
            </a:r>
            <a:r>
              <a:rPr lang="en-CA" sz="900">
                <a:solidFill>
                  <a:schemeClr val="dk1"/>
                </a:solidFill>
              </a:rPr>
              <a:t>” by John Tann is licensed under CC BY </a:t>
            </a:r>
            <a:endParaRPr sz="9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2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18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2"/>
          <p:cNvSpPr txBox="1">
            <a:spLocks noGrp="1"/>
          </p:cNvSpPr>
          <p:nvPr>
            <p:ph type="title"/>
          </p:nvPr>
        </p:nvSpPr>
        <p:spPr>
          <a:xfrm>
            <a:off x="6651900" y="162150"/>
            <a:ext cx="554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Lestidae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(spreadwings)</a:t>
            </a:r>
            <a:endParaRPr/>
          </a:p>
        </p:txBody>
      </p:sp>
      <p:pic>
        <p:nvPicPr>
          <p:cNvPr id="440" name="Google Shape;440;p12" descr="Mediu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85" y="162139"/>
            <a:ext cx="4577656" cy="343324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2"/>
          <p:cNvSpPr txBox="1"/>
          <p:nvPr/>
        </p:nvSpPr>
        <p:spPr>
          <a:xfrm>
            <a:off x="1" y="3589490"/>
            <a:ext cx="221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20792872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Sallysandpiper is licensed under CC BY-NC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 txBox="1"/>
          <p:nvPr/>
        </p:nvSpPr>
        <p:spPr>
          <a:xfrm>
            <a:off x="2605198" y="3226195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Lestes eurinus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2"/>
          <p:cNvSpPr txBox="1">
            <a:spLocks noGrp="1"/>
          </p:cNvSpPr>
          <p:nvPr>
            <p:ph type="body" idx="1"/>
          </p:nvPr>
        </p:nvSpPr>
        <p:spPr>
          <a:xfrm>
            <a:off x="7332700" y="2160000"/>
            <a:ext cx="4859400" cy="49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34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Nodus</a:t>
            </a:r>
            <a:endParaRPr sz="20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34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Cu2 vein 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moderately long</a:t>
            </a:r>
            <a:endParaRPr sz="2000" b="0" u="none" strike="noStrike">
              <a:latin typeface="Arial"/>
              <a:ea typeface="Arial"/>
              <a:cs typeface="Arial"/>
              <a:sym typeface="Arial"/>
            </a:endParaRPr>
          </a:p>
          <a:p>
            <a:pPr marL="228600" lvl="0" indent="-107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000" b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34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CA" sz="2000" b="0" u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M3 vein </a:t>
            </a:r>
            <a:r>
              <a:rPr lang="en-CA" sz="2000" b="0" u="none" strike="noStrike">
                <a:latin typeface="Arial"/>
                <a:ea typeface="Arial"/>
                <a:cs typeface="Arial"/>
                <a:sym typeface="Arial"/>
              </a:rPr>
              <a:t>arises closer to 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the base of the wing (more proximal than nodus)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349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Pterostigma noticeably elongated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be751c07c5_0_274"/>
          <p:cNvSpPr txBox="1"/>
          <p:nvPr/>
        </p:nvSpPr>
        <p:spPr>
          <a:xfrm>
            <a:off x="793950" y="1099800"/>
            <a:ext cx="107781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Borror, D. J., &amp; White, R. E. (1998). </a:t>
            </a:r>
            <a:r>
              <a:rPr lang="en-CA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field guide to insects: America north of Mexico</a:t>
            </a: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Houghton Mifflin.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0" u="none" strike="noStrike" cap="non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Lung, M. &amp; &amp; Sommer, S. (2000). </a:t>
            </a:r>
            <a:r>
              <a:rPr lang="en-CA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Odonata Visual Key. </a:t>
            </a: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Atlas of Idaho. Retrieved August, 2022, from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https://digitalatlas.cose.isu.edu/bio/insects/drgnfly/idkey/1.htm</a:t>
            </a:r>
            <a:endParaRPr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 State Agriculture and Life Sciences. (2015). </a:t>
            </a:r>
            <a:r>
              <a:rPr lang="en-CA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 425 – General Entomology. </a:t>
            </a:r>
            <a:r>
              <a:rPr lang="en-CA" i="1">
                <a:latin typeface="Calibri"/>
                <a:ea typeface="Calibri"/>
                <a:cs typeface="Calibri"/>
                <a:sym typeface="Calibri"/>
              </a:rPr>
              <a:t>Odonata</a:t>
            </a:r>
            <a:r>
              <a:rPr lang="en-CA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August, 2022, from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https://genent.cals.ncsu.edu/insect-identification/order-odonata/</a:t>
            </a:r>
            <a:endParaRPr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0" u="sng" strike="noStrike" cap="none">
              <a:solidFill>
                <a:srgbClr val="0070C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Calibri"/>
                <a:ea typeface="Calibri"/>
                <a:cs typeface="Calibri"/>
                <a:sym typeface="Calibri"/>
              </a:rPr>
              <a:t>State of Idaho, Board of Education. (1998-2002). </a:t>
            </a:r>
            <a:r>
              <a:rPr lang="en-CA" i="1">
                <a:latin typeface="Calibri"/>
                <a:ea typeface="Calibri"/>
                <a:cs typeface="Calibri"/>
                <a:sym typeface="Calibri"/>
              </a:rPr>
              <a:t>Odonata: Overview. </a:t>
            </a: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Atlas of Idaho. Retrieved August, 2022, from</a:t>
            </a:r>
            <a:r>
              <a:rPr lang="en-CA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0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https://digitalatlas.cose.isu.edu/bio/insects/drgnfly/dragfrm.htm</a:t>
            </a:r>
            <a:endParaRPr u="sng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solidFill>
                <a:srgbClr val="0070C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Woodbury, N. </a:t>
            </a:r>
            <a:r>
              <a:rPr lang="en-CA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 8: Taxonomy of Odonata, Orthoptera &amp; Hemiptera</a:t>
            </a: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BISC 317 Insect biology laboratory. Retrieved September, 2020,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0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http://www.sfu.ca/biology/courses/bisc317/week8.html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1be751c07c5_0_274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19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1be751c07c5_0_274"/>
          <p:cNvSpPr txBox="1"/>
          <p:nvPr/>
        </p:nvSpPr>
        <p:spPr>
          <a:xfrm>
            <a:off x="784429" y="352010"/>
            <a:ext cx="10642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2094677" y="-13908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 b="1"/>
              <a:t>Anisoptera</a:t>
            </a:r>
            <a:r>
              <a:rPr lang="en-CA"/>
              <a:t>         vs         </a:t>
            </a:r>
            <a:r>
              <a:rPr lang="en-CA" b="1"/>
              <a:t>Zygoptera</a:t>
            </a:r>
            <a:endParaRPr b="1"/>
          </a:p>
        </p:txBody>
      </p:sp>
      <p:sp>
        <p:nvSpPr>
          <p:cNvPr id="169" name="Google Shape;169;p2"/>
          <p:cNvSpPr txBox="1"/>
          <p:nvPr/>
        </p:nvSpPr>
        <p:spPr>
          <a:xfrm>
            <a:off x="1507251" y="814882"/>
            <a:ext cx="3648300" cy="57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CA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Dragonflies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rest, </a:t>
            </a:r>
            <a:r>
              <a:rPr lang="en-C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ings are held outward and perpendicular to the body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Hindwing is more broad at its base than the f</a:t>
            </a:r>
            <a:r>
              <a:rPr lang="en-C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wing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Eyes are either connected, or slightly spaced apart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"/>
          <p:cNvSpPr txBox="1"/>
          <p:nvPr/>
        </p:nvSpPr>
        <p:spPr>
          <a:xfrm>
            <a:off x="6187962" y="814875"/>
            <a:ext cx="5013900" cy="57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CA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Damselflies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rest, wings are held upwards and closed or nearly closed</a:t>
            </a:r>
            <a:endParaRPr sz="1600"/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Forewing and hindwing are identical in size and shape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Wings are stalked (narrow at base)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Eyes are broadly separated, sitting on opposite sides of the head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2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7264" y="1331639"/>
            <a:ext cx="4552188" cy="259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1204" y="1207399"/>
            <a:ext cx="2031060" cy="284080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 txBox="1"/>
          <p:nvPr/>
        </p:nvSpPr>
        <p:spPr>
          <a:xfrm>
            <a:off x="9645000" y="392395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 txBox="1"/>
          <p:nvPr/>
        </p:nvSpPr>
        <p:spPr>
          <a:xfrm>
            <a:off x="4372425" y="392395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25" y="1430300"/>
            <a:ext cx="5584200" cy="333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"/>
          <p:cNvSpPr txBox="1"/>
          <p:nvPr/>
        </p:nvSpPr>
        <p:spPr>
          <a:xfrm>
            <a:off x="280850" y="4976725"/>
            <a:ext cx="5242500" cy="1739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Triangles			</a:t>
            </a:r>
            <a:r>
              <a:rPr lang="en-CA" sz="20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Nodus</a:t>
            </a:r>
            <a:endParaRPr sz="20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000" b="0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Arculus</a:t>
            </a:r>
            <a:r>
              <a:rPr lang="en-CA" sz="2000" b="0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CA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Stigma</a:t>
            </a:r>
            <a:endParaRPr sz="20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000" dirty="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Brace Vein</a:t>
            </a:r>
            <a:endParaRPr sz="2000" b="0" i="0" u="none" strike="noStrike" cap="none" dirty="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"/>
          <p:cNvSpPr txBox="1"/>
          <p:nvPr/>
        </p:nvSpPr>
        <p:spPr>
          <a:xfrm>
            <a:off x="6814100" y="4976750"/>
            <a:ext cx="5242500" cy="17397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000" b="0" i="0" u="none" strike="noStrike" cap="none" dirty="0" err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Antenodal</a:t>
            </a:r>
            <a:r>
              <a:rPr lang="en-CA" sz="2000" b="0" i="0" u="none" strike="noStrike" cap="none" dirty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 Veins		</a:t>
            </a:r>
            <a:r>
              <a:rPr lang="en-CA" sz="2000" b="0" i="0" u="none" strike="noStrike" cap="none" dirty="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M3 Vein</a:t>
            </a:r>
            <a:endParaRPr sz="2000" b="0" i="0" u="none" strike="noStrike" cap="none" dirty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000" b="0" i="0" u="none" strike="noStrike" cap="none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Arculus</a:t>
            </a:r>
            <a:r>
              <a:rPr lang="en-CA" sz="2000" b="0" i="0" u="none" strike="noStrike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CA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Stigma</a:t>
            </a:r>
            <a:endParaRPr sz="2000" b="0" i="0" u="none" strike="noStrike" cap="none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2000" b="0" i="0" u="none" strike="noStrike" cap="none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Nodus</a:t>
            </a:r>
            <a:endParaRPr sz="2000" b="0" i="0" u="none" strike="noStrike" cap="none" dirty="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 txBox="1">
            <a:spLocks noGrp="1"/>
          </p:cNvSpPr>
          <p:nvPr>
            <p:ph type="title"/>
          </p:nvPr>
        </p:nvSpPr>
        <p:spPr>
          <a:xfrm>
            <a:off x="991985" y="48638"/>
            <a:ext cx="11634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Anisoptera Wings              vs</a:t>
            </a:r>
            <a:r>
              <a:rPr lang="en-CA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</a:t>
            </a:r>
            <a:r>
              <a:rPr lang="en-CA" sz="3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            Zygoptera Wings</a:t>
            </a:r>
            <a:endParaRPr sz="3800"/>
          </a:p>
        </p:txBody>
      </p:sp>
      <p:sp>
        <p:nvSpPr>
          <p:cNvPr id="184" name="Google Shape;184;p3"/>
          <p:cNvSpPr txBox="1"/>
          <p:nvPr/>
        </p:nvSpPr>
        <p:spPr>
          <a:xfrm>
            <a:off x="1326675" y="934106"/>
            <a:ext cx="29859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CA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Dragonflies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8248773" y="934106"/>
            <a:ext cx="2985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CA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Damselflies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4940" y="1343838"/>
            <a:ext cx="6343235" cy="35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"/>
          <p:cNvSpPr/>
          <p:nvPr/>
        </p:nvSpPr>
        <p:spPr>
          <a:xfrm rot="4844129">
            <a:off x="6162089" y="2795519"/>
            <a:ext cx="257154" cy="1458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 rot="3574508">
            <a:off x="6487654" y="1788055"/>
            <a:ext cx="257105" cy="1457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 rot="3574508">
            <a:off x="6015929" y="1840555"/>
            <a:ext cx="257105" cy="1457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 rot="4844129">
            <a:off x="6611314" y="2923044"/>
            <a:ext cx="257154" cy="1458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 rot="-4011">
            <a:off x="7048389" y="5180497"/>
            <a:ext cx="257100" cy="15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559300" y="5773525"/>
            <a:ext cx="154800" cy="154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6538525" y="3297775"/>
            <a:ext cx="76200" cy="76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878650" y="3141350"/>
            <a:ext cx="76200" cy="76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973050" y="2081000"/>
            <a:ext cx="76200" cy="76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6578100" y="2179875"/>
            <a:ext cx="76200" cy="76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528275" y="3314050"/>
            <a:ext cx="76200" cy="762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7514775" y="1858150"/>
            <a:ext cx="76200" cy="762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2535500" y="3058400"/>
            <a:ext cx="76200" cy="762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2893575" y="1636975"/>
            <a:ext cx="76200" cy="762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 rot="5400000">
            <a:off x="1258250" y="3415300"/>
            <a:ext cx="90000" cy="90000"/>
          </a:xfrm>
          <a:prstGeom prst="rtTriangl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 rot="5400000">
            <a:off x="1363875" y="2276175"/>
            <a:ext cx="90000" cy="90000"/>
          </a:xfrm>
          <a:prstGeom prst="rtTriangl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2854275" y="5165700"/>
            <a:ext cx="154800" cy="1548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10914125" y="4743500"/>
            <a:ext cx="118800" cy="118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 txBox="1"/>
          <p:nvPr/>
        </p:nvSpPr>
        <p:spPr>
          <a:xfrm rot="-4488891">
            <a:off x="11201131" y="3168563"/>
            <a:ext cx="344737" cy="80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CA" sz="3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3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"/>
          <p:cNvSpPr txBox="1"/>
          <p:nvPr/>
        </p:nvSpPr>
        <p:spPr>
          <a:xfrm rot="-4922772">
            <a:off x="10888307" y="965863"/>
            <a:ext cx="344716" cy="80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CA" sz="3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3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"/>
          <p:cNvSpPr txBox="1"/>
          <p:nvPr/>
        </p:nvSpPr>
        <p:spPr>
          <a:xfrm rot="-4922772">
            <a:off x="4486632" y="1138863"/>
            <a:ext cx="344716" cy="801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CA" sz="5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5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"/>
          <p:cNvSpPr txBox="1"/>
          <p:nvPr/>
        </p:nvSpPr>
        <p:spPr>
          <a:xfrm rot="-4078024">
            <a:off x="4486668" y="3099954"/>
            <a:ext cx="344672" cy="801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CA" sz="4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4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"/>
          <p:cNvSpPr txBox="1"/>
          <p:nvPr/>
        </p:nvSpPr>
        <p:spPr>
          <a:xfrm>
            <a:off x="2813368" y="5485952"/>
            <a:ext cx="3447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CA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3"/>
          <p:cNvSpPr/>
          <p:nvPr/>
        </p:nvSpPr>
        <p:spPr>
          <a:xfrm rot="5400000">
            <a:off x="559300" y="5180500"/>
            <a:ext cx="154800" cy="154800"/>
          </a:xfrm>
          <a:prstGeom prst="rtTriangl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7099550" y="6366750"/>
            <a:ext cx="154800" cy="1548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"/>
          <p:cNvSpPr txBox="1"/>
          <p:nvPr/>
        </p:nvSpPr>
        <p:spPr>
          <a:xfrm>
            <a:off x="9768668" y="5485952"/>
            <a:ext cx="3447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CA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7099550" y="5769200"/>
            <a:ext cx="154800" cy="154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10941800" y="2589025"/>
            <a:ext cx="118800" cy="118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9836625" y="5111700"/>
            <a:ext cx="208800" cy="208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 txBox="1"/>
          <p:nvPr/>
        </p:nvSpPr>
        <p:spPr>
          <a:xfrm>
            <a:off x="11141675" y="467330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 txBox="1"/>
          <p:nvPr/>
        </p:nvSpPr>
        <p:spPr>
          <a:xfrm>
            <a:off x="4614175" y="467330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 rot="5745429">
            <a:off x="4243533" y="3367481"/>
            <a:ext cx="257197" cy="937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/>
          <p:nvPr/>
        </p:nvSpPr>
        <p:spPr>
          <a:xfrm rot="5745429">
            <a:off x="4290533" y="1492606"/>
            <a:ext cx="257197" cy="937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3465">
            <a:off x="487899" y="6287400"/>
            <a:ext cx="297600" cy="15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>
            <a:spLocks noGrp="1"/>
          </p:cNvSpPr>
          <p:nvPr>
            <p:ph type="title"/>
          </p:nvPr>
        </p:nvSpPr>
        <p:spPr>
          <a:xfrm>
            <a:off x="0" y="-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Anisoptera : Four Alberta families</a:t>
            </a:r>
            <a:endParaRPr/>
          </a:p>
        </p:txBody>
      </p:sp>
      <p:sp>
        <p:nvSpPr>
          <p:cNvPr id="227" name="Google Shape;227;p4"/>
          <p:cNvSpPr txBox="1"/>
          <p:nvPr/>
        </p:nvSpPr>
        <p:spPr>
          <a:xfrm>
            <a:off x="1410192" y="1268642"/>
            <a:ext cx="15193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1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Aeshnidae</a:t>
            </a:r>
            <a:endParaRPr sz="1800" b="1" i="0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 txBox="1"/>
          <p:nvPr/>
        </p:nvSpPr>
        <p:spPr>
          <a:xfrm>
            <a:off x="9421754" y="1261793"/>
            <a:ext cx="15193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1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Libellulidae </a:t>
            </a:r>
            <a:endParaRPr sz="1400" b="1" i="0" strike="noStrike" cap="none">
              <a:solidFill>
                <a:srgbClr val="000000"/>
              </a:solidFill>
            </a:endParaRPr>
          </a:p>
        </p:txBody>
      </p:sp>
      <p:sp>
        <p:nvSpPr>
          <p:cNvPr id="229" name="Google Shape;229;p4"/>
          <p:cNvSpPr txBox="1"/>
          <p:nvPr/>
        </p:nvSpPr>
        <p:spPr>
          <a:xfrm>
            <a:off x="4013891" y="1267768"/>
            <a:ext cx="15193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1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Corduliidae </a:t>
            </a:r>
            <a:endParaRPr sz="1400" b="1" i="0" strike="noStrike" cap="none">
              <a:solidFill>
                <a:srgbClr val="000000"/>
              </a:solidFill>
            </a:endParaRPr>
          </a:p>
        </p:txBody>
      </p:sp>
      <p:sp>
        <p:nvSpPr>
          <p:cNvPr id="230" name="Google Shape;230;p4"/>
          <p:cNvSpPr txBox="1"/>
          <p:nvPr/>
        </p:nvSpPr>
        <p:spPr>
          <a:xfrm>
            <a:off x="6818055" y="1261793"/>
            <a:ext cx="15193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1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Gomphidae </a:t>
            </a:r>
            <a:endParaRPr sz="1400" b="1" i="0" strike="noStrike" cap="none">
              <a:solidFill>
                <a:srgbClr val="000000"/>
              </a:solidFill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228612" y="4683195"/>
            <a:ext cx="2700900" cy="1477200"/>
          </a:xfrm>
          <a:prstGeom prst="rect">
            <a:avLst/>
          </a:prstGeom>
          <a:noFill/>
          <a:ln w="381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Eyes cover most of head and meet posteriorly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Abdomen is long and without tapering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"/>
          <p:cNvSpPr txBox="1"/>
          <p:nvPr/>
        </p:nvSpPr>
        <p:spPr>
          <a:xfrm>
            <a:off x="3233258" y="5220900"/>
            <a:ext cx="2700900" cy="646200"/>
          </a:xfrm>
          <a:prstGeom prst="rect">
            <a:avLst/>
          </a:prstGeom>
          <a:noFill/>
          <a:ln w="381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Emerald green eyes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Abdomen has a taper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"/>
          <p:cNvSpPr txBox="1"/>
          <p:nvPr/>
        </p:nvSpPr>
        <p:spPr>
          <a:xfrm>
            <a:off x="6084643" y="4683193"/>
            <a:ext cx="2700900" cy="1477200"/>
          </a:xfrm>
          <a:prstGeom prst="rect">
            <a:avLst/>
          </a:prstGeom>
          <a:noFill/>
          <a:ln w="381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between the eyes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Abdominal apex has a distinct widened area (club)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"/>
          <p:cNvSpPr txBox="1"/>
          <p:nvPr/>
        </p:nvSpPr>
        <p:spPr>
          <a:xfrm>
            <a:off x="9151750" y="4665801"/>
            <a:ext cx="2700000" cy="1512000"/>
          </a:xfrm>
          <a:prstGeom prst="rect">
            <a:avLst/>
          </a:prstGeom>
          <a:noFill/>
          <a:ln w="38100" cap="flat" cmpd="sng">
            <a:solidFill>
              <a:srgbClr val="0099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Eyes have v shaped notch where eyes separate posteriorly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Abdomen is thick and shorter than wings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4" descr="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Ink Drawings 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825" y="1721750"/>
            <a:ext cx="10634400" cy="26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"/>
          <p:cNvSpPr txBox="1"/>
          <p:nvPr/>
        </p:nvSpPr>
        <p:spPr>
          <a:xfrm>
            <a:off x="10861800" y="4008575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5"/>
          <p:cNvPicPr preferRelativeResize="0"/>
          <p:nvPr/>
        </p:nvPicPr>
        <p:blipFill rotWithShape="1">
          <a:blip r:embed="rId3">
            <a:alphaModFix/>
          </a:blip>
          <a:srcRect l="7407" t="8792" r="5544"/>
          <a:stretch/>
        </p:blipFill>
        <p:spPr>
          <a:xfrm>
            <a:off x="136200" y="162150"/>
            <a:ext cx="4507200" cy="327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3325" y="2221175"/>
            <a:ext cx="4024493" cy="429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"/>
          <p:cNvSpPr txBox="1"/>
          <p:nvPr/>
        </p:nvSpPr>
        <p:spPr>
          <a:xfrm>
            <a:off x="7367825" y="2072875"/>
            <a:ext cx="4507200" cy="4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Large compound eyes </a:t>
            </a:r>
            <a:r>
              <a:rPr lang="en-C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cover most of the head, and meet on the dorsal side of the head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Abdomen </a:t>
            </a:r>
            <a:r>
              <a:rPr lang="en-C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and without taper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(50-116 mm long), swift-flying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species have blue and/or green colouration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" name="Google Shape;245;p5"/>
          <p:cNvCxnSpPr/>
          <p:nvPr/>
        </p:nvCxnSpPr>
        <p:spPr>
          <a:xfrm flipH="1">
            <a:off x="5739250" y="2289450"/>
            <a:ext cx="1716900" cy="2073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5"/>
          <p:cNvCxnSpPr/>
          <p:nvPr/>
        </p:nvCxnSpPr>
        <p:spPr>
          <a:xfrm flipH="1">
            <a:off x="5528750" y="3382600"/>
            <a:ext cx="1937700" cy="19188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7" name="Google Shape;247;p5"/>
          <p:cNvSpPr txBox="1"/>
          <p:nvPr/>
        </p:nvSpPr>
        <p:spPr>
          <a:xfrm>
            <a:off x="298319" y="2674977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Aeshna cyanae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5"/>
          <p:cNvSpPr txBox="1"/>
          <p:nvPr/>
        </p:nvSpPr>
        <p:spPr>
          <a:xfrm>
            <a:off x="5772013" y="624355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"/>
          <p:cNvSpPr txBox="1">
            <a:spLocks noGrp="1"/>
          </p:cNvSpPr>
          <p:nvPr>
            <p:ph type="title"/>
          </p:nvPr>
        </p:nvSpPr>
        <p:spPr>
          <a:xfrm>
            <a:off x="6651750" y="162150"/>
            <a:ext cx="5523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A</a:t>
            </a:r>
            <a:r>
              <a:rPr lang="en-CA"/>
              <a:t>eshnidae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(d</a:t>
            </a: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arners</a:t>
            </a:r>
            <a:r>
              <a:rPr lang="en-CA"/>
              <a:t>)</a:t>
            </a:r>
            <a:endParaRPr u="sng"/>
          </a:p>
        </p:txBody>
      </p:sp>
      <p:sp>
        <p:nvSpPr>
          <p:cNvPr id="251" name="Google Shape;251;p5"/>
          <p:cNvSpPr txBox="1"/>
          <p:nvPr/>
        </p:nvSpPr>
        <p:spPr>
          <a:xfrm>
            <a:off x="76200" y="3432500"/>
            <a:ext cx="25455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Aeshna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_cyanea_female_3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Friedrich Böhringer is licensed under CC BY-SA 2.5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Cropped from original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9a65302c1a_0_20"/>
          <p:cNvPicPr preferRelativeResize="0"/>
          <p:nvPr/>
        </p:nvPicPr>
        <p:blipFill rotWithShape="1">
          <a:blip r:embed="rId3">
            <a:alphaModFix/>
          </a:blip>
          <a:srcRect l="7407" t="8792" r="5544"/>
          <a:stretch/>
        </p:blipFill>
        <p:spPr>
          <a:xfrm>
            <a:off x="136200" y="162150"/>
            <a:ext cx="4507200" cy="327034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9a65302c1a_0_20"/>
          <p:cNvSpPr txBox="1"/>
          <p:nvPr/>
        </p:nvSpPr>
        <p:spPr>
          <a:xfrm>
            <a:off x="76200" y="3432500"/>
            <a:ext cx="25455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Aeshna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_cyanea_female_3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Friedrich Böhringer is licensed under CC BY-SA 2.5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Cropped from original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9a65302c1a_0_20"/>
          <p:cNvSpPr txBox="1"/>
          <p:nvPr/>
        </p:nvSpPr>
        <p:spPr>
          <a:xfrm>
            <a:off x="8389800" y="2342625"/>
            <a:ext cx="3802200" cy="49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•"/>
            </a:pPr>
            <a:r>
              <a:rPr lang="en-CA" sz="1800">
                <a:solidFill>
                  <a:srgbClr val="1C4587"/>
                </a:solidFill>
              </a:rPr>
              <a:t>Brace vein present at proximal side of stigma</a:t>
            </a:r>
            <a:endParaRPr sz="1800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CA" sz="1800">
                <a:solidFill>
                  <a:schemeClr val="dk1"/>
                </a:solidFill>
              </a:rPr>
              <a:t>orewing</a:t>
            </a:r>
            <a:r>
              <a:rPr lang="en-C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hindwing have similar</a:t>
            </a:r>
            <a:r>
              <a:rPr lang="en-CA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triangles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Anal loop </a:t>
            </a:r>
            <a:r>
              <a:rPr lang="en-CA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shaped like a test tube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C4587"/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9a65302c1a_0_20"/>
          <p:cNvSpPr txBox="1"/>
          <p:nvPr/>
        </p:nvSpPr>
        <p:spPr>
          <a:xfrm>
            <a:off x="298319" y="2674977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Aeshna cyanae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g9a65302c1a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0176" y="2342625"/>
            <a:ext cx="5489415" cy="4367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9a65302c1a_0_20"/>
          <p:cNvSpPr txBox="1"/>
          <p:nvPr/>
        </p:nvSpPr>
        <p:spPr>
          <a:xfrm>
            <a:off x="421650" y="6126525"/>
            <a:ext cx="22680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Aeshna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_cyanea_female_3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Friedrich Böhringer is licensed under CC BY-SA 2.5 </a:t>
            </a:r>
            <a:r>
              <a:rPr lang="en-CA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Cropped from original and drawn on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g9a65302c1a_0_20"/>
          <p:cNvCxnSpPr/>
          <p:nvPr/>
        </p:nvCxnSpPr>
        <p:spPr>
          <a:xfrm flipH="1">
            <a:off x="4101950" y="2529775"/>
            <a:ext cx="4408500" cy="64500"/>
          </a:xfrm>
          <a:prstGeom prst="straightConnector1">
            <a:avLst/>
          </a:prstGeom>
          <a:noFill/>
          <a:ln w="50800" cap="flat" cmpd="sng">
            <a:solidFill>
              <a:srgbClr val="1C458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g9a65302c1a_0_20"/>
          <p:cNvCxnSpPr/>
          <p:nvPr/>
        </p:nvCxnSpPr>
        <p:spPr>
          <a:xfrm flipH="1">
            <a:off x="7409300" y="3379375"/>
            <a:ext cx="1107000" cy="5604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9a65302c1a_0_20"/>
          <p:cNvCxnSpPr/>
          <p:nvPr/>
        </p:nvCxnSpPr>
        <p:spPr>
          <a:xfrm flipH="1">
            <a:off x="7668650" y="4217275"/>
            <a:ext cx="853500" cy="922200"/>
          </a:xfrm>
          <a:prstGeom prst="straightConnector1">
            <a:avLst/>
          </a:prstGeom>
          <a:noFill/>
          <a:ln w="50800" cap="flat" cmpd="sng">
            <a:solidFill>
              <a:srgbClr val="9900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9a65302c1a_0_20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9a65302c1a_0_20"/>
          <p:cNvSpPr txBox="1">
            <a:spLocks noGrp="1"/>
          </p:cNvSpPr>
          <p:nvPr>
            <p:ph type="title"/>
          </p:nvPr>
        </p:nvSpPr>
        <p:spPr>
          <a:xfrm>
            <a:off x="6651750" y="162150"/>
            <a:ext cx="5523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A</a:t>
            </a:r>
            <a:r>
              <a:rPr lang="en-CA"/>
              <a:t>eshnidae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(d</a:t>
            </a: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arners</a:t>
            </a:r>
            <a:r>
              <a:rPr lang="en-CA"/>
              <a:t>)</a:t>
            </a:r>
            <a:endParaRPr u="sn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6"/>
          <p:cNvPicPr preferRelativeResize="0"/>
          <p:nvPr/>
        </p:nvPicPr>
        <p:blipFill rotWithShape="1">
          <a:blip r:embed="rId3">
            <a:alphaModFix/>
          </a:blip>
          <a:srcRect l="4562" t="9689" r="4553" b="1822"/>
          <a:stretch/>
        </p:blipFill>
        <p:spPr>
          <a:xfrm>
            <a:off x="81075" y="162150"/>
            <a:ext cx="4598603" cy="411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"/>
          <p:cNvSpPr txBox="1">
            <a:spLocks noGrp="1"/>
          </p:cNvSpPr>
          <p:nvPr>
            <p:ph type="title"/>
          </p:nvPr>
        </p:nvSpPr>
        <p:spPr>
          <a:xfrm>
            <a:off x="6644475" y="162150"/>
            <a:ext cx="553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CA" sz="4200"/>
              <a:t>Corduliidae</a:t>
            </a:r>
            <a:r>
              <a:rPr lang="en-CA" sz="4200" u="sng"/>
              <a:t> </a:t>
            </a:r>
            <a:endParaRPr sz="4200" u="sng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CA" sz="4200"/>
              <a:t>(emerald drago</a:t>
            </a:r>
            <a:r>
              <a:rPr lang="en-CA" sz="4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nflies</a:t>
            </a:r>
            <a:r>
              <a:rPr lang="en-CA" sz="4200"/>
              <a:t>)</a:t>
            </a:r>
            <a:endParaRPr sz="4200" u="sng"/>
          </a:p>
        </p:txBody>
      </p:sp>
      <p:sp>
        <p:nvSpPr>
          <p:cNvPr id="273" name="Google Shape;273;p6"/>
          <p:cNvSpPr txBox="1">
            <a:spLocks noGrp="1"/>
          </p:cNvSpPr>
          <p:nvPr>
            <p:ph type="body" idx="1"/>
          </p:nvPr>
        </p:nvSpPr>
        <p:spPr>
          <a:xfrm>
            <a:off x="7223790" y="2286501"/>
            <a:ext cx="3855600" cy="56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Char char="•"/>
            </a:pP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Bright green </a:t>
            </a: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eyes </a:t>
            </a: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when alive</a:t>
            </a:r>
            <a:endParaRPr sz="2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Posterolateral margin of eye is slightly lobed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Char char="•"/>
            </a:pP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Abdomen </a:t>
            </a: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thin, then widens and then tapers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colours mostly black or metallic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74" name="Google Shape;274;p6"/>
          <p:cNvSpPr txBox="1"/>
          <p:nvPr/>
        </p:nvSpPr>
        <p:spPr>
          <a:xfrm>
            <a:off x="0" y="4244348"/>
            <a:ext cx="397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Somatochlora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arctica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Piet Spaans is licensed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CC BY-SA 2.5/ Cropped from original and drawn 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6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0350" y="2580478"/>
            <a:ext cx="3855721" cy="41160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6"/>
          <p:cNvCxnSpPr/>
          <p:nvPr/>
        </p:nvCxnSpPr>
        <p:spPr>
          <a:xfrm flipH="1">
            <a:off x="5377875" y="2472850"/>
            <a:ext cx="1967700" cy="3546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6"/>
          <p:cNvCxnSpPr/>
          <p:nvPr/>
        </p:nvCxnSpPr>
        <p:spPr>
          <a:xfrm flipH="1">
            <a:off x="5160800" y="3868400"/>
            <a:ext cx="2190600" cy="13344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8" name="Google Shape;278;p6"/>
          <p:cNvSpPr txBox="1"/>
          <p:nvPr/>
        </p:nvSpPr>
        <p:spPr>
          <a:xfrm>
            <a:off x="155420" y="3898688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Somatochlora arctica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6"/>
          <p:cNvSpPr txBox="1"/>
          <p:nvPr/>
        </p:nvSpPr>
        <p:spPr>
          <a:xfrm>
            <a:off x="5314275" y="6495100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6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g9a65302c1a_0_33"/>
          <p:cNvPicPr preferRelativeResize="0"/>
          <p:nvPr/>
        </p:nvPicPr>
        <p:blipFill rotWithShape="1">
          <a:blip r:embed="rId3">
            <a:alphaModFix/>
          </a:blip>
          <a:srcRect l="4562" t="9689" r="4553" b="1822"/>
          <a:stretch/>
        </p:blipFill>
        <p:spPr>
          <a:xfrm>
            <a:off x="81075" y="162150"/>
            <a:ext cx="4598603" cy="411604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9a65302c1a_0_33"/>
          <p:cNvSpPr txBox="1">
            <a:spLocks noGrp="1"/>
          </p:cNvSpPr>
          <p:nvPr>
            <p:ph type="body" idx="1"/>
          </p:nvPr>
        </p:nvSpPr>
        <p:spPr>
          <a:xfrm>
            <a:off x="8650549" y="2576350"/>
            <a:ext cx="3330600" cy="56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Char char="•"/>
            </a:pPr>
            <a:r>
              <a:rPr lang="en-CA" sz="2000"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en-CA" sz="200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brace vein present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Triangles 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of forewing and hindwing are dissimilar in shape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Anal loop </a:t>
            </a:r>
            <a:r>
              <a:rPr lang="en-CA" sz="2000">
                <a:latin typeface="Arial"/>
                <a:ea typeface="Arial"/>
                <a:cs typeface="Arial"/>
                <a:sym typeface="Arial"/>
              </a:rPr>
              <a:t>is boot-shaped but does not extend to edge of wing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87" name="Google Shape;287;g9a65302c1a_0_33"/>
          <p:cNvSpPr txBox="1"/>
          <p:nvPr/>
        </p:nvSpPr>
        <p:spPr>
          <a:xfrm>
            <a:off x="0" y="4244350"/>
            <a:ext cx="2869500" cy="5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Somatochlora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arctica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Piet Spaans is licensed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CC BY-SA 2.5/ Cropped from original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9a65302c1a_0_33"/>
          <p:cNvSpPr txBox="1"/>
          <p:nvPr/>
        </p:nvSpPr>
        <p:spPr>
          <a:xfrm>
            <a:off x="155420" y="3898688"/>
            <a:ext cx="210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Somatochlora arctica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g9a65302c1a_0_33"/>
          <p:cNvPicPr preferRelativeResize="0"/>
          <p:nvPr/>
        </p:nvPicPr>
        <p:blipFill rotWithShape="1">
          <a:blip r:embed="rId5">
            <a:alphaModFix/>
          </a:blip>
          <a:srcRect r="3400"/>
          <a:stretch/>
        </p:blipFill>
        <p:spPr>
          <a:xfrm>
            <a:off x="2987788" y="2576350"/>
            <a:ext cx="5544461" cy="377869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9a65302c1a_0_33"/>
          <p:cNvSpPr txBox="1"/>
          <p:nvPr/>
        </p:nvSpPr>
        <p:spPr>
          <a:xfrm>
            <a:off x="81075" y="5954850"/>
            <a:ext cx="28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Somatochlora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arctica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Piet Spaans is licensed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 CC BY-SA 2.5/ Cropped from original and drawn 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1" name="Google Shape;291;g9a65302c1a_0_33"/>
          <p:cNvCxnSpPr/>
          <p:nvPr/>
        </p:nvCxnSpPr>
        <p:spPr>
          <a:xfrm flipH="1">
            <a:off x="4717850" y="2753125"/>
            <a:ext cx="4053900" cy="68100"/>
          </a:xfrm>
          <a:prstGeom prst="straightConnector1">
            <a:avLst/>
          </a:prstGeom>
          <a:noFill/>
          <a:ln w="50800" cap="flat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2" name="Google Shape;292;g9a65302c1a_0_33"/>
          <p:cNvCxnSpPr/>
          <p:nvPr/>
        </p:nvCxnSpPr>
        <p:spPr>
          <a:xfrm flipH="1">
            <a:off x="8138875" y="4449375"/>
            <a:ext cx="650400" cy="754800"/>
          </a:xfrm>
          <a:prstGeom prst="straightConnector1">
            <a:avLst/>
          </a:prstGeom>
          <a:noFill/>
          <a:ln w="50800" cap="flat" cmpd="sng">
            <a:solidFill>
              <a:srgbClr val="9900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3" name="Google Shape;293;g9a65302c1a_0_33"/>
          <p:cNvCxnSpPr/>
          <p:nvPr/>
        </p:nvCxnSpPr>
        <p:spPr>
          <a:xfrm flipH="1">
            <a:off x="7522625" y="3334125"/>
            <a:ext cx="1257900" cy="9948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4" name="Google Shape;294;g9a65302c1a_0_33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9a65302c1a_0_33"/>
          <p:cNvSpPr txBox="1">
            <a:spLocks noGrp="1"/>
          </p:cNvSpPr>
          <p:nvPr>
            <p:ph type="title"/>
          </p:nvPr>
        </p:nvSpPr>
        <p:spPr>
          <a:xfrm>
            <a:off x="6644475" y="162150"/>
            <a:ext cx="553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CA" sz="4200"/>
              <a:t>Corduliidae</a:t>
            </a:r>
            <a:r>
              <a:rPr lang="en-CA" sz="4200" u="sng"/>
              <a:t> </a:t>
            </a:r>
            <a:endParaRPr sz="4200" u="sng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CA" sz="4200"/>
              <a:t>(emerald drago</a:t>
            </a:r>
            <a:r>
              <a:rPr lang="en-CA" sz="4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nflies</a:t>
            </a:r>
            <a:r>
              <a:rPr lang="en-CA" sz="4200"/>
              <a:t>)</a:t>
            </a:r>
            <a:endParaRPr sz="4200" u="sn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7"/>
          <p:cNvPicPr preferRelativeResize="0"/>
          <p:nvPr/>
        </p:nvPicPr>
        <p:blipFill rotWithShape="1">
          <a:blip r:embed="rId3">
            <a:alphaModFix/>
          </a:blip>
          <a:srcRect l="8550" t="6372" r="7039" b="3747"/>
          <a:stretch/>
        </p:blipFill>
        <p:spPr>
          <a:xfrm>
            <a:off x="118825" y="157250"/>
            <a:ext cx="4505929" cy="370955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7"/>
          <p:cNvSpPr txBox="1">
            <a:spLocks noGrp="1"/>
          </p:cNvSpPr>
          <p:nvPr>
            <p:ph type="title"/>
          </p:nvPr>
        </p:nvSpPr>
        <p:spPr>
          <a:xfrm>
            <a:off x="6651750" y="162150"/>
            <a:ext cx="554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Gomphidae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CA"/>
              <a:t>(c</a:t>
            </a:r>
            <a:r>
              <a:rPr lang="en-CA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lubtails</a:t>
            </a:r>
            <a:r>
              <a:rPr lang="en-CA"/>
              <a:t>)</a:t>
            </a:r>
            <a:endParaRPr u="sng"/>
          </a:p>
        </p:txBody>
      </p:sp>
      <p:sp>
        <p:nvSpPr>
          <p:cNvPr id="302" name="Google Shape;302;p7"/>
          <p:cNvSpPr txBox="1">
            <a:spLocks noGrp="1"/>
          </p:cNvSpPr>
          <p:nvPr>
            <p:ph type="body" idx="1"/>
          </p:nvPr>
        </p:nvSpPr>
        <p:spPr>
          <a:xfrm>
            <a:off x="6855853" y="2237567"/>
            <a:ext cx="4869000" cy="5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Char char="•"/>
            </a:pP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Widely spaced compound </a:t>
            </a: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eyes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 i="0" u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Char char="•"/>
            </a:pP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No taper at the start of the</a:t>
            </a: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abdomen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0" i="0" u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000"/>
              <a:buChar char="•"/>
            </a:pP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Segments towards tip of </a:t>
            </a:r>
            <a:r>
              <a:rPr lang="en-CA" sz="2000" b="0" i="0" u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abdomen </a:t>
            </a:r>
            <a:r>
              <a:rPr lang="en-CA" sz="2000" b="0" i="0" u="none" strike="noStrike">
                <a:latin typeface="Arial"/>
                <a:ea typeface="Arial"/>
                <a:cs typeface="Arial"/>
                <a:sym typeface="Arial"/>
              </a:rPr>
              <a:t>often (but not always) enlarged (clubtail)</a:t>
            </a:r>
            <a:endParaRPr sz="2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CA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(30-90 mm)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03" name="Google Shape;303;p7"/>
          <p:cNvSpPr txBox="1"/>
          <p:nvPr/>
        </p:nvSpPr>
        <p:spPr>
          <a:xfrm>
            <a:off x="118825" y="3866800"/>
            <a:ext cx="257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Gomphus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Vulgatissimus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Male</a:t>
            </a:r>
            <a:r>
              <a:rPr lang="en-CA" sz="9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</a:t>
            </a:r>
            <a:r>
              <a:rPr lang="en-CA" sz="9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Chrsitian FIscher is licensed under CC BY-SA 3.0/ Cropped from original and drawn 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7" descr="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Ink Drawings&#10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5118" y="2590949"/>
            <a:ext cx="3580639" cy="38027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7"/>
          <p:cNvCxnSpPr/>
          <p:nvPr/>
        </p:nvCxnSpPr>
        <p:spPr>
          <a:xfrm flipH="1">
            <a:off x="4655250" y="2426150"/>
            <a:ext cx="2316600" cy="5277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6" name="Google Shape;306;p7"/>
          <p:cNvCxnSpPr/>
          <p:nvPr/>
        </p:nvCxnSpPr>
        <p:spPr>
          <a:xfrm flipH="1">
            <a:off x="4813950" y="2992525"/>
            <a:ext cx="2169600" cy="11463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7" name="Google Shape;307;p7"/>
          <p:cNvCxnSpPr/>
          <p:nvPr/>
        </p:nvCxnSpPr>
        <p:spPr>
          <a:xfrm flipH="1">
            <a:off x="4813775" y="3558925"/>
            <a:ext cx="2175600" cy="2489400"/>
          </a:xfrm>
          <a:prstGeom prst="straightConnector1">
            <a:avLst/>
          </a:prstGeom>
          <a:noFill/>
          <a:ln w="508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7"/>
          <p:cNvSpPr txBox="1"/>
          <p:nvPr/>
        </p:nvSpPr>
        <p:spPr>
          <a:xfrm>
            <a:off x="188422" y="3559028"/>
            <a:ext cx="285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Gomphus vulgatissimus</a:t>
            </a:r>
            <a:endParaRPr sz="16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7"/>
          <p:cNvSpPr txBox="1"/>
          <p:nvPr/>
        </p:nvSpPr>
        <p:spPr>
          <a:xfrm>
            <a:off x="4905550" y="6191475"/>
            <a:ext cx="1330200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CA"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Drawn by Gabi Gee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7"/>
          <p:cNvSpPr txBox="1"/>
          <p:nvPr/>
        </p:nvSpPr>
        <p:spPr>
          <a:xfrm>
            <a:off x="11659796" y="6377326"/>
            <a:ext cx="5157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9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1525</Words>
  <Application>Microsoft Macintosh PowerPoint</Application>
  <PresentationFormat>Widescreen</PresentationFormat>
  <Paragraphs>329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open_sansbold</vt:lpstr>
      <vt:lpstr>open_sansregular</vt:lpstr>
      <vt:lpstr>Office Theme</vt:lpstr>
      <vt:lpstr>Office Theme</vt:lpstr>
      <vt:lpstr>PowerPoint Presentation</vt:lpstr>
      <vt:lpstr>Anisoptera         vs         Zygoptera</vt:lpstr>
      <vt:lpstr>Anisoptera Wings              vs             Zygoptera Wings</vt:lpstr>
      <vt:lpstr>Anisoptera : Four Alberta families</vt:lpstr>
      <vt:lpstr>Aeshnidae (darners)</vt:lpstr>
      <vt:lpstr>Aeshnidae (darners)</vt:lpstr>
      <vt:lpstr>Corduliidae  (emerald dragonflies)</vt:lpstr>
      <vt:lpstr>Corduliidae  (emerald dragonflies)</vt:lpstr>
      <vt:lpstr>Gomphidae (clubtails)</vt:lpstr>
      <vt:lpstr>Gomphidae (clubtails)</vt:lpstr>
      <vt:lpstr>Libellulidae (skimmers)</vt:lpstr>
      <vt:lpstr>Libellulidae (skimmers)</vt:lpstr>
      <vt:lpstr>Zygoptera : Three Alberta families</vt:lpstr>
      <vt:lpstr>Calopterygidae  (broad-winged damselfly)</vt:lpstr>
      <vt:lpstr>Coenagrionidae  (narrow-winged damselfly/  pond damselfly)</vt:lpstr>
      <vt:lpstr>Coenagrionidae  (narrow-winged damselfly/  pond damselfly)</vt:lpstr>
      <vt:lpstr>Lestidae (spreadwings)</vt:lpstr>
      <vt:lpstr>Lestidae (spreadwings)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Gabi Gee</dc:creator>
  <cp:lastModifiedBy>Justine Doll</cp:lastModifiedBy>
  <cp:revision>1</cp:revision>
  <dcterms:created xsi:type="dcterms:W3CDTF">2020-08-07T02:49:23Z</dcterms:created>
  <dcterms:modified xsi:type="dcterms:W3CDTF">2024-04-25T21:58:12Z</dcterms:modified>
</cp:coreProperties>
</file>