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78" r:id="rId25"/>
    <p:sldId id="280" r:id="rId26"/>
    <p:sldId id="282" r:id="rId27"/>
    <p:sldId id="285" r:id="rId28"/>
    <p:sldId id="284" r:id="rId29"/>
    <p:sldId id="287" r:id="rId30"/>
    <p:sldId id="283" r:id="rId31"/>
    <p:sldId id="293" r:id="rId32"/>
    <p:sldId id="289" r:id="rId33"/>
    <p:sldId id="294" r:id="rId34"/>
    <p:sldId id="295" r:id="rId35"/>
    <p:sldId id="292" r:id="rId36"/>
    <p:sldId id="290" r:id="rId37"/>
    <p:sldId id="296" r:id="rId38"/>
    <p:sldId id="286" r:id="rId39"/>
    <p:sldId id="291" r:id="rId40"/>
    <p:sldId id="297" r:id="rId41"/>
    <p:sldId id="298" r:id="rId42"/>
    <p:sldId id="299" r:id="rId43"/>
    <p:sldId id="300" r:id="rId44"/>
    <p:sldId id="301" r:id="rId45"/>
    <p:sldId id="302" r:id="rId46"/>
    <p:sldId id="303" r:id="rId47"/>
    <p:sldId id="304" r:id="rId48"/>
    <p:sldId id="305" r:id="rId49"/>
    <p:sldId id="306" r:id="rId50"/>
    <p:sldId id="307" r:id="rId51"/>
    <p:sldId id="309" r:id="rId52"/>
    <p:sldId id="310" r:id="rId53"/>
    <p:sldId id="308" r:id="rId54"/>
    <p:sldId id="311" r:id="rId55"/>
    <p:sldId id="313" r:id="rId56"/>
    <p:sldId id="314" r:id="rId57"/>
    <p:sldId id="316" r:id="rId58"/>
    <p:sldId id="315" r:id="rId59"/>
    <p:sldId id="317" r:id="rId60"/>
    <p:sldId id="318" r:id="rId61"/>
    <p:sldId id="319" r:id="rId62"/>
    <p:sldId id="320" r:id="rId63"/>
    <p:sldId id="321" r:id="rId64"/>
    <p:sldId id="322" r:id="rId65"/>
    <p:sldId id="324" r:id="rId66"/>
    <p:sldId id="323" r:id="rId67"/>
    <p:sldId id="325" r:id="rId68"/>
    <p:sldId id="32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indam Mitra" initials="AM" lastIdx="1" clrIdx="0">
    <p:extLst>
      <p:ext uri="{19B8F6BF-5375-455C-9EA6-DF929625EA0E}">
        <p15:presenceInfo xmlns:p15="http://schemas.microsoft.com/office/powerpoint/2012/main" userId="ddbb73ace7e044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104" d="100"/>
          <a:sy n="104" d="100"/>
        </p:scale>
        <p:origin x="25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064F6-F0F1-4289-8322-200D342E5D48}" type="datetimeFigureOut">
              <a:rPr lang="en-IN" smtClean="0"/>
              <a:t>06-05-2024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CB3066-F90D-4B4D-B637-08C8BD94AED2}" type="slidenum">
              <a:rPr lang="en-IN" smtClean="0"/>
              <a:t>‹#›</a:t>
            </a:fld>
            <a:endParaRPr lang="en-IN"/>
          </a:p>
        </p:txBody>
      </p:sp>
    </p:spTree>
    <p:extLst>
      <p:ext uri="{BB962C8B-B14F-4D97-AF65-F5344CB8AC3E}">
        <p14:creationId xmlns:p14="http://schemas.microsoft.com/office/powerpoint/2010/main" val="3689767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3CB3066-F90D-4B4D-B637-08C8BD94AED2}" type="slidenum">
              <a:rPr lang="en-IN" smtClean="0"/>
              <a:t>67</a:t>
            </a:fld>
            <a:endParaRPr lang="en-IN"/>
          </a:p>
        </p:txBody>
      </p:sp>
    </p:spTree>
    <p:extLst>
      <p:ext uri="{BB962C8B-B14F-4D97-AF65-F5344CB8AC3E}">
        <p14:creationId xmlns:p14="http://schemas.microsoft.com/office/powerpoint/2010/main" val="215811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140FF-2E2F-F96B-07B9-F994BA0CC2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324EB89-A1DB-832E-76A2-F20E48175F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07301FC-05DC-A7FE-5163-3B0F3C18FEB4}"/>
              </a:ext>
            </a:extLst>
          </p:cNvPr>
          <p:cNvSpPr>
            <a:spLocks noGrp="1"/>
          </p:cNvSpPr>
          <p:nvPr>
            <p:ph type="dt" sz="half" idx="10"/>
          </p:nvPr>
        </p:nvSpPr>
        <p:spPr/>
        <p:txBody>
          <a:bodyPr/>
          <a:lstStyle/>
          <a:p>
            <a:fld id="{E4657F2D-53F8-49F7-84AC-04BDEB9DB5CE}" type="datetimeFigureOut">
              <a:rPr lang="en-IN" smtClean="0"/>
              <a:t>06-05-2024</a:t>
            </a:fld>
            <a:endParaRPr lang="en-IN"/>
          </a:p>
        </p:txBody>
      </p:sp>
      <p:sp>
        <p:nvSpPr>
          <p:cNvPr id="5" name="Footer Placeholder 4">
            <a:extLst>
              <a:ext uri="{FF2B5EF4-FFF2-40B4-BE49-F238E27FC236}">
                <a16:creationId xmlns:a16="http://schemas.microsoft.com/office/drawing/2014/main" id="{14013A1D-B8E9-21E9-0314-E7FBBE28152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2670EED-BCC4-42A6-E227-AFA71E22ADC1}"/>
              </a:ext>
            </a:extLst>
          </p:cNvPr>
          <p:cNvSpPr>
            <a:spLocks noGrp="1"/>
          </p:cNvSpPr>
          <p:nvPr>
            <p:ph type="sldNum" sz="quarter" idx="12"/>
          </p:nvPr>
        </p:nvSpPr>
        <p:spPr/>
        <p:txBody>
          <a:bodyPr/>
          <a:lstStyle/>
          <a:p>
            <a:fld id="{71695FD3-BBFF-4DF0-9577-9A54292D605F}" type="slidenum">
              <a:rPr lang="en-IN" smtClean="0"/>
              <a:t>‹#›</a:t>
            </a:fld>
            <a:endParaRPr lang="en-IN"/>
          </a:p>
        </p:txBody>
      </p:sp>
    </p:spTree>
    <p:extLst>
      <p:ext uri="{BB962C8B-B14F-4D97-AF65-F5344CB8AC3E}">
        <p14:creationId xmlns:p14="http://schemas.microsoft.com/office/powerpoint/2010/main" val="318449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D30C-A60C-CA50-A9B9-6E6FA1AD86F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E674144-36A3-F9C7-528E-5E046C6777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C3F8503-788C-117A-502D-6048997A9DC2}"/>
              </a:ext>
            </a:extLst>
          </p:cNvPr>
          <p:cNvSpPr>
            <a:spLocks noGrp="1"/>
          </p:cNvSpPr>
          <p:nvPr>
            <p:ph type="dt" sz="half" idx="10"/>
          </p:nvPr>
        </p:nvSpPr>
        <p:spPr/>
        <p:txBody>
          <a:bodyPr/>
          <a:lstStyle/>
          <a:p>
            <a:fld id="{E4657F2D-53F8-49F7-84AC-04BDEB9DB5CE}" type="datetimeFigureOut">
              <a:rPr lang="en-IN" smtClean="0"/>
              <a:t>06-05-2024</a:t>
            </a:fld>
            <a:endParaRPr lang="en-IN"/>
          </a:p>
        </p:txBody>
      </p:sp>
      <p:sp>
        <p:nvSpPr>
          <p:cNvPr id="5" name="Footer Placeholder 4">
            <a:extLst>
              <a:ext uri="{FF2B5EF4-FFF2-40B4-BE49-F238E27FC236}">
                <a16:creationId xmlns:a16="http://schemas.microsoft.com/office/drawing/2014/main" id="{F3CCAD50-885A-1205-A5A1-6CC51B9FA2B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206CE33-893B-26D7-BA01-24AF0684069F}"/>
              </a:ext>
            </a:extLst>
          </p:cNvPr>
          <p:cNvSpPr>
            <a:spLocks noGrp="1"/>
          </p:cNvSpPr>
          <p:nvPr>
            <p:ph type="sldNum" sz="quarter" idx="12"/>
          </p:nvPr>
        </p:nvSpPr>
        <p:spPr/>
        <p:txBody>
          <a:bodyPr/>
          <a:lstStyle/>
          <a:p>
            <a:fld id="{71695FD3-BBFF-4DF0-9577-9A54292D605F}" type="slidenum">
              <a:rPr lang="en-IN" smtClean="0"/>
              <a:t>‹#›</a:t>
            </a:fld>
            <a:endParaRPr lang="en-IN"/>
          </a:p>
        </p:txBody>
      </p:sp>
    </p:spTree>
    <p:extLst>
      <p:ext uri="{BB962C8B-B14F-4D97-AF65-F5344CB8AC3E}">
        <p14:creationId xmlns:p14="http://schemas.microsoft.com/office/powerpoint/2010/main" val="351657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FB2173-EB15-8359-AA32-0F332F159D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DBDBE0D-A64C-4B38-4345-95D8AF988A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292E63C-9B17-A8CF-F353-5F5F460FCB93}"/>
              </a:ext>
            </a:extLst>
          </p:cNvPr>
          <p:cNvSpPr>
            <a:spLocks noGrp="1"/>
          </p:cNvSpPr>
          <p:nvPr>
            <p:ph type="dt" sz="half" idx="10"/>
          </p:nvPr>
        </p:nvSpPr>
        <p:spPr/>
        <p:txBody>
          <a:bodyPr/>
          <a:lstStyle/>
          <a:p>
            <a:fld id="{E4657F2D-53F8-49F7-84AC-04BDEB9DB5CE}" type="datetimeFigureOut">
              <a:rPr lang="en-IN" smtClean="0"/>
              <a:t>06-05-2024</a:t>
            </a:fld>
            <a:endParaRPr lang="en-IN"/>
          </a:p>
        </p:txBody>
      </p:sp>
      <p:sp>
        <p:nvSpPr>
          <p:cNvPr id="5" name="Footer Placeholder 4">
            <a:extLst>
              <a:ext uri="{FF2B5EF4-FFF2-40B4-BE49-F238E27FC236}">
                <a16:creationId xmlns:a16="http://schemas.microsoft.com/office/drawing/2014/main" id="{1C0FD3D2-3014-CD97-3223-EA6E1181FC2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B0EDDBC-1536-7760-0B5C-E01B79B8E194}"/>
              </a:ext>
            </a:extLst>
          </p:cNvPr>
          <p:cNvSpPr>
            <a:spLocks noGrp="1"/>
          </p:cNvSpPr>
          <p:nvPr>
            <p:ph type="sldNum" sz="quarter" idx="12"/>
          </p:nvPr>
        </p:nvSpPr>
        <p:spPr/>
        <p:txBody>
          <a:bodyPr/>
          <a:lstStyle/>
          <a:p>
            <a:fld id="{71695FD3-BBFF-4DF0-9577-9A54292D605F}" type="slidenum">
              <a:rPr lang="en-IN" smtClean="0"/>
              <a:t>‹#›</a:t>
            </a:fld>
            <a:endParaRPr lang="en-IN"/>
          </a:p>
        </p:txBody>
      </p:sp>
    </p:spTree>
    <p:extLst>
      <p:ext uri="{BB962C8B-B14F-4D97-AF65-F5344CB8AC3E}">
        <p14:creationId xmlns:p14="http://schemas.microsoft.com/office/powerpoint/2010/main" val="152595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D42A0-CBB6-9FE2-A9CF-25DD2BA23D5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68471FC-F118-6BD3-574C-D6967AAB1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20CC2CC-B066-1F8B-BC68-CEC550F0F3C1}"/>
              </a:ext>
            </a:extLst>
          </p:cNvPr>
          <p:cNvSpPr>
            <a:spLocks noGrp="1"/>
          </p:cNvSpPr>
          <p:nvPr>
            <p:ph type="dt" sz="half" idx="10"/>
          </p:nvPr>
        </p:nvSpPr>
        <p:spPr/>
        <p:txBody>
          <a:bodyPr/>
          <a:lstStyle/>
          <a:p>
            <a:fld id="{E4657F2D-53F8-49F7-84AC-04BDEB9DB5CE}" type="datetimeFigureOut">
              <a:rPr lang="en-IN" smtClean="0"/>
              <a:t>06-05-2024</a:t>
            </a:fld>
            <a:endParaRPr lang="en-IN"/>
          </a:p>
        </p:txBody>
      </p:sp>
      <p:sp>
        <p:nvSpPr>
          <p:cNvPr id="5" name="Footer Placeholder 4">
            <a:extLst>
              <a:ext uri="{FF2B5EF4-FFF2-40B4-BE49-F238E27FC236}">
                <a16:creationId xmlns:a16="http://schemas.microsoft.com/office/drawing/2014/main" id="{D471915E-1631-AE56-3424-D501B230BA6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2DE09B4-11A1-5F6A-BF3A-8E279F76B4F3}"/>
              </a:ext>
            </a:extLst>
          </p:cNvPr>
          <p:cNvSpPr>
            <a:spLocks noGrp="1"/>
          </p:cNvSpPr>
          <p:nvPr>
            <p:ph type="sldNum" sz="quarter" idx="12"/>
          </p:nvPr>
        </p:nvSpPr>
        <p:spPr/>
        <p:txBody>
          <a:bodyPr/>
          <a:lstStyle/>
          <a:p>
            <a:fld id="{71695FD3-BBFF-4DF0-9577-9A54292D605F}" type="slidenum">
              <a:rPr lang="en-IN" smtClean="0"/>
              <a:t>‹#›</a:t>
            </a:fld>
            <a:endParaRPr lang="en-IN"/>
          </a:p>
        </p:txBody>
      </p:sp>
    </p:spTree>
    <p:extLst>
      <p:ext uri="{BB962C8B-B14F-4D97-AF65-F5344CB8AC3E}">
        <p14:creationId xmlns:p14="http://schemas.microsoft.com/office/powerpoint/2010/main" val="271070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7977-A721-2E23-167D-4B77C22DD4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95EBC52-4FEF-74D9-4B2B-EBC9D3810B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2A7147-06DB-0383-8970-1FBDA0390164}"/>
              </a:ext>
            </a:extLst>
          </p:cNvPr>
          <p:cNvSpPr>
            <a:spLocks noGrp="1"/>
          </p:cNvSpPr>
          <p:nvPr>
            <p:ph type="dt" sz="half" idx="10"/>
          </p:nvPr>
        </p:nvSpPr>
        <p:spPr/>
        <p:txBody>
          <a:bodyPr/>
          <a:lstStyle/>
          <a:p>
            <a:fld id="{E4657F2D-53F8-49F7-84AC-04BDEB9DB5CE}" type="datetimeFigureOut">
              <a:rPr lang="en-IN" smtClean="0"/>
              <a:t>06-05-2024</a:t>
            </a:fld>
            <a:endParaRPr lang="en-IN"/>
          </a:p>
        </p:txBody>
      </p:sp>
      <p:sp>
        <p:nvSpPr>
          <p:cNvPr id="5" name="Footer Placeholder 4">
            <a:extLst>
              <a:ext uri="{FF2B5EF4-FFF2-40B4-BE49-F238E27FC236}">
                <a16:creationId xmlns:a16="http://schemas.microsoft.com/office/drawing/2014/main" id="{CD46DCB6-E9C7-5FE9-2D48-5E169AD127F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30DF5E6-7C48-C73B-B8A5-D7A09750D832}"/>
              </a:ext>
            </a:extLst>
          </p:cNvPr>
          <p:cNvSpPr>
            <a:spLocks noGrp="1"/>
          </p:cNvSpPr>
          <p:nvPr>
            <p:ph type="sldNum" sz="quarter" idx="12"/>
          </p:nvPr>
        </p:nvSpPr>
        <p:spPr/>
        <p:txBody>
          <a:bodyPr/>
          <a:lstStyle/>
          <a:p>
            <a:fld id="{71695FD3-BBFF-4DF0-9577-9A54292D605F}" type="slidenum">
              <a:rPr lang="en-IN" smtClean="0"/>
              <a:t>‹#›</a:t>
            </a:fld>
            <a:endParaRPr lang="en-IN"/>
          </a:p>
        </p:txBody>
      </p:sp>
    </p:spTree>
    <p:extLst>
      <p:ext uri="{BB962C8B-B14F-4D97-AF65-F5344CB8AC3E}">
        <p14:creationId xmlns:p14="http://schemas.microsoft.com/office/powerpoint/2010/main" val="3065156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057C-9F6E-9B61-C794-7E08F538325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DC165C5-D784-7F21-082A-006686DE88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58BE486C-F61C-9A82-A9C3-A94C9874B1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9FEE295-5B6E-3133-945B-B91427E9E8AC}"/>
              </a:ext>
            </a:extLst>
          </p:cNvPr>
          <p:cNvSpPr>
            <a:spLocks noGrp="1"/>
          </p:cNvSpPr>
          <p:nvPr>
            <p:ph type="dt" sz="half" idx="10"/>
          </p:nvPr>
        </p:nvSpPr>
        <p:spPr/>
        <p:txBody>
          <a:bodyPr/>
          <a:lstStyle/>
          <a:p>
            <a:fld id="{E4657F2D-53F8-49F7-84AC-04BDEB9DB5CE}" type="datetimeFigureOut">
              <a:rPr lang="en-IN" smtClean="0"/>
              <a:t>06-05-2024</a:t>
            </a:fld>
            <a:endParaRPr lang="en-IN"/>
          </a:p>
        </p:txBody>
      </p:sp>
      <p:sp>
        <p:nvSpPr>
          <p:cNvPr id="6" name="Footer Placeholder 5">
            <a:extLst>
              <a:ext uri="{FF2B5EF4-FFF2-40B4-BE49-F238E27FC236}">
                <a16:creationId xmlns:a16="http://schemas.microsoft.com/office/drawing/2014/main" id="{5D65CEA6-2639-5543-C186-6AB3A89B75E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181BB07-5959-BC18-8538-E8A8485B846E}"/>
              </a:ext>
            </a:extLst>
          </p:cNvPr>
          <p:cNvSpPr>
            <a:spLocks noGrp="1"/>
          </p:cNvSpPr>
          <p:nvPr>
            <p:ph type="sldNum" sz="quarter" idx="12"/>
          </p:nvPr>
        </p:nvSpPr>
        <p:spPr/>
        <p:txBody>
          <a:bodyPr/>
          <a:lstStyle/>
          <a:p>
            <a:fld id="{71695FD3-BBFF-4DF0-9577-9A54292D605F}" type="slidenum">
              <a:rPr lang="en-IN" smtClean="0"/>
              <a:t>‹#›</a:t>
            </a:fld>
            <a:endParaRPr lang="en-IN"/>
          </a:p>
        </p:txBody>
      </p:sp>
    </p:spTree>
    <p:extLst>
      <p:ext uri="{BB962C8B-B14F-4D97-AF65-F5344CB8AC3E}">
        <p14:creationId xmlns:p14="http://schemas.microsoft.com/office/powerpoint/2010/main" val="3539610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B61F-67E2-3803-6F2D-4FF19D3F845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D03F373-28C2-E7D0-8D9C-1C58E75128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F65AB-CA95-384B-7A78-BD5A5313DB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94A1A1B-18DC-DEFC-9968-08EF3BD9C5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72B757-3424-DA52-4DB2-A1F8A02A13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8DAB8A6-5569-CD73-AE48-2A83CAEAE864}"/>
              </a:ext>
            </a:extLst>
          </p:cNvPr>
          <p:cNvSpPr>
            <a:spLocks noGrp="1"/>
          </p:cNvSpPr>
          <p:nvPr>
            <p:ph type="dt" sz="half" idx="10"/>
          </p:nvPr>
        </p:nvSpPr>
        <p:spPr/>
        <p:txBody>
          <a:bodyPr/>
          <a:lstStyle/>
          <a:p>
            <a:fld id="{E4657F2D-53F8-49F7-84AC-04BDEB9DB5CE}" type="datetimeFigureOut">
              <a:rPr lang="en-IN" smtClean="0"/>
              <a:t>06-05-2024</a:t>
            </a:fld>
            <a:endParaRPr lang="en-IN"/>
          </a:p>
        </p:txBody>
      </p:sp>
      <p:sp>
        <p:nvSpPr>
          <p:cNvPr id="8" name="Footer Placeholder 7">
            <a:extLst>
              <a:ext uri="{FF2B5EF4-FFF2-40B4-BE49-F238E27FC236}">
                <a16:creationId xmlns:a16="http://schemas.microsoft.com/office/drawing/2014/main" id="{1FB86520-98D4-87BF-DA2C-861632A0869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4DFB9E1-27C8-87A0-ED27-44AB9287B1AA}"/>
              </a:ext>
            </a:extLst>
          </p:cNvPr>
          <p:cNvSpPr>
            <a:spLocks noGrp="1"/>
          </p:cNvSpPr>
          <p:nvPr>
            <p:ph type="sldNum" sz="quarter" idx="12"/>
          </p:nvPr>
        </p:nvSpPr>
        <p:spPr/>
        <p:txBody>
          <a:bodyPr/>
          <a:lstStyle/>
          <a:p>
            <a:fld id="{71695FD3-BBFF-4DF0-9577-9A54292D605F}" type="slidenum">
              <a:rPr lang="en-IN" smtClean="0"/>
              <a:t>‹#›</a:t>
            </a:fld>
            <a:endParaRPr lang="en-IN"/>
          </a:p>
        </p:txBody>
      </p:sp>
    </p:spTree>
    <p:extLst>
      <p:ext uri="{BB962C8B-B14F-4D97-AF65-F5344CB8AC3E}">
        <p14:creationId xmlns:p14="http://schemas.microsoft.com/office/powerpoint/2010/main" val="919389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9269C-7782-E2B5-4CB7-73D3C8C7160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C8243AF-E42F-8468-2403-7B6BD25E82C6}"/>
              </a:ext>
            </a:extLst>
          </p:cNvPr>
          <p:cNvSpPr>
            <a:spLocks noGrp="1"/>
          </p:cNvSpPr>
          <p:nvPr>
            <p:ph type="dt" sz="half" idx="10"/>
          </p:nvPr>
        </p:nvSpPr>
        <p:spPr/>
        <p:txBody>
          <a:bodyPr/>
          <a:lstStyle/>
          <a:p>
            <a:fld id="{E4657F2D-53F8-49F7-84AC-04BDEB9DB5CE}" type="datetimeFigureOut">
              <a:rPr lang="en-IN" smtClean="0"/>
              <a:t>06-05-2024</a:t>
            </a:fld>
            <a:endParaRPr lang="en-IN"/>
          </a:p>
        </p:txBody>
      </p:sp>
      <p:sp>
        <p:nvSpPr>
          <p:cNvPr id="4" name="Footer Placeholder 3">
            <a:extLst>
              <a:ext uri="{FF2B5EF4-FFF2-40B4-BE49-F238E27FC236}">
                <a16:creationId xmlns:a16="http://schemas.microsoft.com/office/drawing/2014/main" id="{FFA74D64-F3BB-2B01-C6F4-93BF35FEB86A}"/>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3273A8BB-45ED-848C-8963-C5A05707B767}"/>
              </a:ext>
            </a:extLst>
          </p:cNvPr>
          <p:cNvSpPr>
            <a:spLocks noGrp="1"/>
          </p:cNvSpPr>
          <p:nvPr>
            <p:ph type="sldNum" sz="quarter" idx="12"/>
          </p:nvPr>
        </p:nvSpPr>
        <p:spPr/>
        <p:txBody>
          <a:bodyPr/>
          <a:lstStyle/>
          <a:p>
            <a:fld id="{71695FD3-BBFF-4DF0-9577-9A54292D605F}" type="slidenum">
              <a:rPr lang="en-IN" smtClean="0"/>
              <a:t>‹#›</a:t>
            </a:fld>
            <a:endParaRPr lang="en-IN"/>
          </a:p>
        </p:txBody>
      </p:sp>
    </p:spTree>
    <p:extLst>
      <p:ext uri="{BB962C8B-B14F-4D97-AF65-F5344CB8AC3E}">
        <p14:creationId xmlns:p14="http://schemas.microsoft.com/office/powerpoint/2010/main" val="3304726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F6F064-9995-679F-A356-E45B4BAE0298}"/>
              </a:ext>
            </a:extLst>
          </p:cNvPr>
          <p:cNvSpPr>
            <a:spLocks noGrp="1"/>
          </p:cNvSpPr>
          <p:nvPr>
            <p:ph type="dt" sz="half" idx="10"/>
          </p:nvPr>
        </p:nvSpPr>
        <p:spPr/>
        <p:txBody>
          <a:bodyPr/>
          <a:lstStyle/>
          <a:p>
            <a:fld id="{E4657F2D-53F8-49F7-84AC-04BDEB9DB5CE}" type="datetimeFigureOut">
              <a:rPr lang="en-IN" smtClean="0"/>
              <a:t>06-05-2024</a:t>
            </a:fld>
            <a:endParaRPr lang="en-IN"/>
          </a:p>
        </p:txBody>
      </p:sp>
      <p:sp>
        <p:nvSpPr>
          <p:cNvPr id="3" name="Footer Placeholder 2">
            <a:extLst>
              <a:ext uri="{FF2B5EF4-FFF2-40B4-BE49-F238E27FC236}">
                <a16:creationId xmlns:a16="http://schemas.microsoft.com/office/drawing/2014/main" id="{018A0F09-6CB9-BDFA-8EAC-1DD8D5A366B6}"/>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A7D6D47-6EB4-3E16-00B7-791FDB06A2DA}"/>
              </a:ext>
            </a:extLst>
          </p:cNvPr>
          <p:cNvSpPr>
            <a:spLocks noGrp="1"/>
          </p:cNvSpPr>
          <p:nvPr>
            <p:ph type="sldNum" sz="quarter" idx="12"/>
          </p:nvPr>
        </p:nvSpPr>
        <p:spPr/>
        <p:txBody>
          <a:bodyPr/>
          <a:lstStyle/>
          <a:p>
            <a:fld id="{71695FD3-BBFF-4DF0-9577-9A54292D605F}" type="slidenum">
              <a:rPr lang="en-IN" smtClean="0"/>
              <a:t>‹#›</a:t>
            </a:fld>
            <a:endParaRPr lang="en-IN"/>
          </a:p>
        </p:txBody>
      </p:sp>
    </p:spTree>
    <p:extLst>
      <p:ext uri="{BB962C8B-B14F-4D97-AF65-F5344CB8AC3E}">
        <p14:creationId xmlns:p14="http://schemas.microsoft.com/office/powerpoint/2010/main" val="2577467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B9F6-8B7A-3451-FDDB-3DC5B8CB6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1FFC31E-19F8-ED40-58E5-FF66D8C700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740E642-5A21-73C2-08A8-B79D6819E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D3147D-A4BB-E5F1-8DC6-FD82D0ECAA63}"/>
              </a:ext>
            </a:extLst>
          </p:cNvPr>
          <p:cNvSpPr>
            <a:spLocks noGrp="1"/>
          </p:cNvSpPr>
          <p:nvPr>
            <p:ph type="dt" sz="half" idx="10"/>
          </p:nvPr>
        </p:nvSpPr>
        <p:spPr/>
        <p:txBody>
          <a:bodyPr/>
          <a:lstStyle/>
          <a:p>
            <a:fld id="{E4657F2D-53F8-49F7-84AC-04BDEB9DB5CE}" type="datetimeFigureOut">
              <a:rPr lang="en-IN" smtClean="0"/>
              <a:t>06-05-2024</a:t>
            </a:fld>
            <a:endParaRPr lang="en-IN"/>
          </a:p>
        </p:txBody>
      </p:sp>
      <p:sp>
        <p:nvSpPr>
          <p:cNvPr id="6" name="Footer Placeholder 5">
            <a:extLst>
              <a:ext uri="{FF2B5EF4-FFF2-40B4-BE49-F238E27FC236}">
                <a16:creationId xmlns:a16="http://schemas.microsoft.com/office/drawing/2014/main" id="{7C893CFF-D4D5-9A5A-B785-69A4A6F6915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22DE084-E67B-4299-D391-FEC7A0653B60}"/>
              </a:ext>
            </a:extLst>
          </p:cNvPr>
          <p:cNvSpPr>
            <a:spLocks noGrp="1"/>
          </p:cNvSpPr>
          <p:nvPr>
            <p:ph type="sldNum" sz="quarter" idx="12"/>
          </p:nvPr>
        </p:nvSpPr>
        <p:spPr/>
        <p:txBody>
          <a:bodyPr/>
          <a:lstStyle/>
          <a:p>
            <a:fld id="{71695FD3-BBFF-4DF0-9577-9A54292D605F}" type="slidenum">
              <a:rPr lang="en-IN" smtClean="0"/>
              <a:t>‹#›</a:t>
            </a:fld>
            <a:endParaRPr lang="en-IN"/>
          </a:p>
        </p:txBody>
      </p:sp>
    </p:spTree>
    <p:extLst>
      <p:ext uri="{BB962C8B-B14F-4D97-AF65-F5344CB8AC3E}">
        <p14:creationId xmlns:p14="http://schemas.microsoft.com/office/powerpoint/2010/main" val="398620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3917-E491-620A-DB0E-9BFB2021AD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0556B4B-79BB-4AD4-ED3A-9D3C4E8B38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8F313E25-847B-D83D-46C8-802BEE84FB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54358-AFD8-9D1B-B74A-8B96F0314103}"/>
              </a:ext>
            </a:extLst>
          </p:cNvPr>
          <p:cNvSpPr>
            <a:spLocks noGrp="1"/>
          </p:cNvSpPr>
          <p:nvPr>
            <p:ph type="dt" sz="half" idx="10"/>
          </p:nvPr>
        </p:nvSpPr>
        <p:spPr/>
        <p:txBody>
          <a:bodyPr/>
          <a:lstStyle/>
          <a:p>
            <a:fld id="{E4657F2D-53F8-49F7-84AC-04BDEB9DB5CE}" type="datetimeFigureOut">
              <a:rPr lang="en-IN" smtClean="0"/>
              <a:t>06-05-2024</a:t>
            </a:fld>
            <a:endParaRPr lang="en-IN"/>
          </a:p>
        </p:txBody>
      </p:sp>
      <p:sp>
        <p:nvSpPr>
          <p:cNvPr id="6" name="Footer Placeholder 5">
            <a:extLst>
              <a:ext uri="{FF2B5EF4-FFF2-40B4-BE49-F238E27FC236}">
                <a16:creationId xmlns:a16="http://schemas.microsoft.com/office/drawing/2014/main" id="{AF7B0B3A-DA97-49B0-FD4C-E33249E344E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1EF430C-C8D3-6457-3465-70F5B7674091}"/>
              </a:ext>
            </a:extLst>
          </p:cNvPr>
          <p:cNvSpPr>
            <a:spLocks noGrp="1"/>
          </p:cNvSpPr>
          <p:nvPr>
            <p:ph type="sldNum" sz="quarter" idx="12"/>
          </p:nvPr>
        </p:nvSpPr>
        <p:spPr/>
        <p:txBody>
          <a:bodyPr/>
          <a:lstStyle/>
          <a:p>
            <a:fld id="{71695FD3-BBFF-4DF0-9577-9A54292D605F}" type="slidenum">
              <a:rPr lang="en-IN" smtClean="0"/>
              <a:t>‹#›</a:t>
            </a:fld>
            <a:endParaRPr lang="en-IN"/>
          </a:p>
        </p:txBody>
      </p:sp>
    </p:spTree>
    <p:extLst>
      <p:ext uri="{BB962C8B-B14F-4D97-AF65-F5344CB8AC3E}">
        <p14:creationId xmlns:p14="http://schemas.microsoft.com/office/powerpoint/2010/main" val="140792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FB4EEA-C5FD-E8DA-94A2-B03ACDEB84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C711661-CAD9-6422-E16E-8682E3D5B2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D0C985D-DB1B-ACB3-7AF8-894AFB2B4A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57F2D-53F8-49F7-84AC-04BDEB9DB5CE}" type="datetimeFigureOut">
              <a:rPr lang="en-IN" smtClean="0"/>
              <a:t>06-05-2024</a:t>
            </a:fld>
            <a:endParaRPr lang="en-IN"/>
          </a:p>
        </p:txBody>
      </p:sp>
      <p:sp>
        <p:nvSpPr>
          <p:cNvPr id="5" name="Footer Placeholder 4">
            <a:extLst>
              <a:ext uri="{FF2B5EF4-FFF2-40B4-BE49-F238E27FC236}">
                <a16:creationId xmlns:a16="http://schemas.microsoft.com/office/drawing/2014/main" id="{C81287D1-665A-7A57-E446-9CE2291B7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A9574C8-D75B-6338-17E4-2CB501FBD5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95FD3-BBFF-4DF0-9577-9A54292D605F}" type="slidenum">
              <a:rPr lang="en-IN" smtClean="0"/>
              <a:t>‹#›</a:t>
            </a:fld>
            <a:endParaRPr lang="en-IN"/>
          </a:p>
        </p:txBody>
      </p:sp>
    </p:spTree>
    <p:extLst>
      <p:ext uri="{BB962C8B-B14F-4D97-AF65-F5344CB8AC3E}">
        <p14:creationId xmlns:p14="http://schemas.microsoft.com/office/powerpoint/2010/main" val="2818870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FDC4C-3400-FCE7-CDF8-23C1E3F0EA17}"/>
              </a:ext>
            </a:extLst>
          </p:cNvPr>
          <p:cNvSpPr>
            <a:spLocks noGrp="1"/>
          </p:cNvSpPr>
          <p:nvPr>
            <p:ph type="ctrTitle"/>
          </p:nvPr>
        </p:nvSpPr>
        <p:spPr/>
        <p:txBody>
          <a:bodyPr>
            <a:noAutofit/>
          </a:bodyPr>
          <a:lstStyle/>
          <a:p>
            <a:r>
              <a:rPr lang="en-US" sz="2800" b="1" dirty="0">
                <a:solidFill>
                  <a:srgbClr val="000000"/>
                </a:solidFill>
                <a:effectLst/>
                <a:latin typeface="Arial" panose="020B0604020202020204" pitchFamily="34" charset="0"/>
                <a:ea typeface="Arial" panose="020B0604020202020204" pitchFamily="34" charset="0"/>
                <a:cs typeface="Arial" panose="020B0604020202020204" pitchFamily="34" charset="0"/>
              </a:rPr>
              <a:t>The role of plant-microbial mutualisms in tropical forest nutrient cycling and recovery</a:t>
            </a:r>
            <a:br>
              <a:rPr lang="en-IN" sz="2800" dirty="0">
                <a:effectLst/>
                <a:latin typeface="Arial" panose="020B0604020202020204" pitchFamily="34" charset="0"/>
                <a:ea typeface="Calibri" panose="020F0502020204030204" pitchFamily="34" charset="0"/>
                <a:cs typeface="Arial" panose="020B0604020202020204" pitchFamily="34" charset="0"/>
              </a:rPr>
            </a:br>
            <a:endParaRPr lang="en-IN" sz="28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127613B3-6A94-4847-53FD-21F655765DED}"/>
              </a:ext>
            </a:extLst>
          </p:cNvPr>
          <p:cNvSpPr>
            <a:spLocks noGrp="1"/>
          </p:cNvSpPr>
          <p:nvPr>
            <p:ph type="subTitle" idx="1"/>
          </p:nvPr>
        </p:nvSpPr>
        <p:spPr>
          <a:xfrm>
            <a:off x="1524000" y="3602038"/>
            <a:ext cx="9144000" cy="2807998"/>
          </a:xfrm>
        </p:spPr>
        <p:txBody>
          <a:bodyPr>
            <a:normAutofit/>
          </a:bodyPr>
          <a:lstStyle/>
          <a:p>
            <a:r>
              <a:rPr lang="en-US" b="1" dirty="0">
                <a:latin typeface="Arial" panose="020B0604020202020204" pitchFamily="34" charset="0"/>
                <a:cs typeface="Arial" panose="020B0604020202020204" pitchFamily="34" charset="0"/>
              </a:rPr>
              <a:t>Microbial Ecology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Fundamentals of Applied Microbiology</a:t>
            </a:r>
          </a:p>
          <a:p>
            <a:r>
              <a:rPr lang="en-US" dirty="0">
                <a:latin typeface="Arial" panose="020B0604020202020204" pitchFamily="34" charset="0"/>
                <a:cs typeface="Arial" panose="020B0604020202020204" pitchFamily="34" charset="0"/>
              </a:rPr>
              <a:t>MIB106</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April 23 &amp; 25, 2024</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219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2BA9-8177-67F1-6B56-9230182CA195}"/>
              </a:ext>
            </a:extLst>
          </p:cNvPr>
          <p:cNvSpPr>
            <a:spLocks noGrp="1"/>
          </p:cNvSpPr>
          <p:nvPr>
            <p:ph type="title"/>
          </p:nvPr>
        </p:nvSpPr>
        <p:spPr/>
        <p:txBody>
          <a:bodyPr>
            <a:noAutofit/>
          </a:bodyPr>
          <a:lstStyle/>
          <a:p>
            <a:pPr algn="ctr"/>
            <a:r>
              <a:rPr lang="en-IN" dirty="0">
                <a:effectLst/>
                <a:latin typeface="Arial" panose="020B0604020202020204" pitchFamily="34" charset="0"/>
                <a:ea typeface="Calibri" panose="020F0502020204030204" pitchFamily="34" charset="0"/>
                <a:cs typeface="Arial" panose="020B0604020202020204" pitchFamily="34" charset="0"/>
              </a:rPr>
              <a:t>Biotic factors</a:t>
            </a:r>
            <a:br>
              <a:rPr lang="en-IN" sz="3200" dirty="0">
                <a:effectLst/>
                <a:latin typeface="Arial" panose="020B0604020202020204" pitchFamily="34" charset="0"/>
                <a:ea typeface="Calibri" panose="020F0502020204030204" pitchFamily="34" charset="0"/>
                <a:cs typeface="Arial" panose="020B0604020202020204" pitchFamily="34" charset="0"/>
              </a:rPr>
            </a:br>
            <a:endParaRPr lang="en-IN"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B2A0F89-B598-2458-8A69-15C02FB57844}"/>
              </a:ext>
            </a:extLst>
          </p:cNvPr>
          <p:cNvSpPr>
            <a:spLocks noGrp="1"/>
          </p:cNvSpPr>
          <p:nvPr>
            <p:ph idx="1"/>
          </p:nvPr>
        </p:nvSpPr>
        <p:spPr/>
        <p:txBody>
          <a:bodyPr/>
          <a:lstStyle/>
          <a:p>
            <a:pPr marL="342900" lvl="0" indent="-342900">
              <a:lnSpc>
                <a:spcPct val="107000"/>
              </a:lnSpc>
              <a:buFont typeface="Symbol" panose="05050102010706020507" pitchFamily="18" charset="2"/>
              <a:buChar char=""/>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Species composition may have changed.</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Species interactions like pollination or seed dispersal may be altered during this time.</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Decomposition from soil microbes </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Quality and quantity of organic material decomposing</a:t>
            </a:r>
            <a:endParaRPr lang="en-IN"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2736163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D9E77-74C9-D3FE-E375-7FC7D4C4CD13}"/>
              </a:ext>
            </a:extLst>
          </p:cNvPr>
          <p:cNvSpPr>
            <a:spLocks noGrp="1"/>
          </p:cNvSpPr>
          <p:nvPr>
            <p:ph idx="1"/>
          </p:nvPr>
        </p:nvSpPr>
        <p:spPr>
          <a:xfrm>
            <a:off x="193965" y="1160607"/>
            <a:ext cx="11877962" cy="4351338"/>
          </a:xfrm>
        </p:spPr>
        <p:txBody>
          <a:bodyPr/>
          <a:lstStyle/>
          <a:p>
            <a:endParaRPr lang="en-US" dirty="0"/>
          </a:p>
          <a:p>
            <a:endParaRPr lang="en-IN" dirty="0"/>
          </a:p>
          <a:p>
            <a:endParaRPr lang="en-IN" dirty="0"/>
          </a:p>
          <a:p>
            <a:pPr marL="0" indent="0" algn="ctr">
              <a:buNone/>
            </a:pPr>
            <a: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t>Based on the reading of the two </a:t>
            </a:r>
            <a:r>
              <a:rPr lang="en-US" sz="2800" dirty="0" err="1">
                <a:solidFill>
                  <a:srgbClr val="01182D"/>
                </a:solidFill>
                <a:effectLst/>
                <a:latin typeface="Arial" panose="020B0604020202020204" pitchFamily="34" charset="0"/>
                <a:ea typeface="Arial" panose="020B0604020202020204" pitchFamily="34" charset="0"/>
                <a:cs typeface="Arial" panose="020B0604020202020204" pitchFamily="34" charset="0"/>
              </a:rPr>
              <a:t>edgenotes</a:t>
            </a:r>
            <a: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t> on the nitrogen and phosphorus cycle and these two paragraphs above, please write down 3 major differences between these nutrient cycles and 2 similarities.  </a:t>
            </a:r>
            <a:r>
              <a:rPr lang="en-US" sz="2800" b="1" dirty="0">
                <a:solidFill>
                  <a:srgbClr val="01182D"/>
                </a:solidFill>
                <a:effectLst/>
                <a:latin typeface="Arial" panose="020B0604020202020204" pitchFamily="34" charset="0"/>
                <a:ea typeface="Arial" panose="020B0604020202020204" pitchFamily="34" charset="0"/>
                <a:cs typeface="Arial" panose="020B0604020202020204" pitchFamily="34" charset="0"/>
              </a:rPr>
              <a:t> </a:t>
            </a:r>
            <a:br>
              <a:rPr lang="en-IN" sz="2800" b="1" dirty="0">
                <a:effectLst/>
                <a:latin typeface="Arial" panose="020B0604020202020204" pitchFamily="34" charset="0"/>
                <a:ea typeface="Calibri" panose="020F0502020204030204" pitchFamily="34" charset="0"/>
                <a:cs typeface="Arial" panose="020B0604020202020204" pitchFamily="34" charset="0"/>
              </a:rPr>
            </a:br>
            <a:endParaRPr lang="en-IN" dirty="0"/>
          </a:p>
        </p:txBody>
      </p:sp>
    </p:spTree>
    <p:extLst>
      <p:ext uri="{BB962C8B-B14F-4D97-AF65-F5344CB8AC3E}">
        <p14:creationId xmlns:p14="http://schemas.microsoft.com/office/powerpoint/2010/main" val="3033372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49C79-8EEB-C99F-1AB0-A37DEE147AEB}"/>
              </a:ext>
            </a:extLst>
          </p:cNvPr>
          <p:cNvSpPr>
            <a:spLocks noGrp="1"/>
          </p:cNvSpPr>
          <p:nvPr>
            <p:ph type="title"/>
          </p:nvPr>
        </p:nvSpPr>
        <p:spPr/>
        <p:txBody>
          <a:bodyPr>
            <a:noAutofit/>
          </a:bodyPr>
          <a:lstStyle/>
          <a:p>
            <a:pPr algn="ctr"/>
            <a: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t>Similarities and Differences between </a:t>
            </a:r>
            <a:b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br>
            <a: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t>Nitrogen and Phosphorus cycle</a:t>
            </a:r>
            <a:r>
              <a:rPr lang="en-US" sz="2800" dirty="0">
                <a:solidFill>
                  <a:srgbClr val="01182D"/>
                </a:solidFill>
                <a:latin typeface="Arial" panose="020B0604020202020204" pitchFamily="34" charset="0"/>
                <a:ea typeface="Arial" panose="020B0604020202020204" pitchFamily="34" charset="0"/>
                <a:cs typeface="Arial" panose="020B0604020202020204" pitchFamily="34" charset="0"/>
              </a:rPr>
              <a:t>s</a:t>
            </a:r>
            <a: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t>  </a:t>
            </a:r>
            <a:br>
              <a:rPr lang="en-IN" sz="2400" b="1" dirty="0">
                <a:effectLst/>
                <a:latin typeface="Arial" panose="020B0604020202020204" pitchFamily="34" charset="0"/>
                <a:ea typeface="Calibri" panose="020F0502020204030204" pitchFamily="34" charset="0"/>
                <a:cs typeface="Arial" panose="020B0604020202020204" pitchFamily="34" charset="0"/>
              </a:rPr>
            </a:br>
            <a:endParaRPr lang="en-IN" sz="2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E0D9E77-74C9-D3FE-E375-7FC7D4C4CD13}"/>
              </a:ext>
            </a:extLst>
          </p:cNvPr>
          <p:cNvSpPr>
            <a:spLocks noGrp="1"/>
          </p:cNvSpPr>
          <p:nvPr>
            <p:ph idx="1"/>
          </p:nvPr>
        </p:nvSpPr>
        <p:spPr/>
        <p:txBody>
          <a:bodyPr>
            <a:normAutofit lnSpcReduction="10000"/>
          </a:bodyPr>
          <a:lstStyle/>
          <a:p>
            <a:pPr marL="0" indent="0">
              <a:lnSpc>
                <a:spcPct val="107000"/>
              </a:lnSpc>
              <a:buNone/>
            </a:pPr>
            <a:r>
              <a:rPr lang="en-US" sz="2400" b="1" dirty="0">
                <a:solidFill>
                  <a:srgbClr val="01182D"/>
                </a:solidFill>
                <a:effectLst/>
                <a:latin typeface="Arial" panose="020B0604020202020204" pitchFamily="34" charset="0"/>
                <a:ea typeface="Arial" panose="020B0604020202020204" pitchFamily="34" charset="0"/>
                <a:cs typeface="Arial" panose="020B0604020202020204" pitchFamily="34" charset="0"/>
              </a:rPr>
              <a:t>Similarities: </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buNone/>
            </a:pPr>
            <a:r>
              <a:rPr lang="en-US" sz="2400" dirty="0">
                <a:solidFill>
                  <a:srgbClr val="01182D"/>
                </a:solidFill>
                <a:effectLst/>
                <a:latin typeface="Arial" panose="020B0604020202020204" pitchFamily="34" charset="0"/>
                <a:ea typeface="Arial" panose="020B0604020202020204" pitchFamily="34" charset="0"/>
                <a:cs typeface="Arial" panose="020B0604020202020204" pitchFamily="34" charset="0"/>
              </a:rPr>
              <a:t>Nutrients move through pools of plants and soil.  </a:t>
            </a:r>
            <a:endParaRPr lang="en-IN" sz="2400"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buNone/>
            </a:pPr>
            <a:r>
              <a:rPr lang="en-US" sz="2400" dirty="0">
                <a:solidFill>
                  <a:srgbClr val="01182D"/>
                </a:solidFill>
                <a:effectLst/>
                <a:latin typeface="Arial" panose="020B0604020202020204" pitchFamily="34" charset="0"/>
                <a:ea typeface="Arial" panose="020B0604020202020204" pitchFamily="34" charset="0"/>
                <a:cs typeface="Arial" panose="020B0604020202020204" pitchFamily="34" charset="0"/>
              </a:rPr>
              <a:t>Soil microbes play an important role in both nutrient cycles. </a:t>
            </a:r>
          </a:p>
          <a:p>
            <a:pPr marL="0" indent="0">
              <a:lnSpc>
                <a:spcPct val="107000"/>
              </a:lnSpc>
              <a:buNone/>
            </a:pPr>
            <a:endParaRPr lang="en-IN" sz="2400"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buNone/>
            </a:pPr>
            <a:r>
              <a:rPr lang="en-US" sz="2400" b="1" dirty="0">
                <a:solidFill>
                  <a:srgbClr val="01182D"/>
                </a:solidFill>
                <a:effectLst/>
                <a:latin typeface="Arial" panose="020B0604020202020204" pitchFamily="34" charset="0"/>
                <a:ea typeface="Arial" panose="020B0604020202020204" pitchFamily="34" charset="0"/>
                <a:cs typeface="Arial" panose="020B0604020202020204" pitchFamily="34" charset="0"/>
              </a:rPr>
              <a:t>Differences: </a:t>
            </a:r>
            <a:endParaRPr lang="en-IN" sz="2400" b="1"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buNone/>
            </a:pPr>
            <a:r>
              <a:rPr lang="en-US" sz="2400" dirty="0">
                <a:solidFill>
                  <a:srgbClr val="01182D"/>
                </a:solidFill>
                <a:effectLst/>
                <a:latin typeface="Arial" panose="020B0604020202020204" pitchFamily="34" charset="0"/>
                <a:ea typeface="Arial" panose="020B0604020202020204" pitchFamily="34" charset="0"/>
                <a:cs typeface="Arial" panose="020B0604020202020204" pitchFamily="34" charset="0"/>
              </a:rPr>
              <a:t>Phosphorus is rock-derived and is a finite resource, nitrogen is found primarily in the atmosphere and is infinite.</a:t>
            </a:r>
            <a:endParaRPr lang="en-IN" sz="2400"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buNone/>
            </a:pPr>
            <a:r>
              <a:rPr lang="en-US" sz="2400" dirty="0">
                <a:solidFill>
                  <a:srgbClr val="01182D"/>
                </a:solidFill>
                <a:effectLst/>
                <a:latin typeface="Arial" panose="020B0604020202020204" pitchFamily="34" charset="0"/>
                <a:ea typeface="Arial" panose="020B0604020202020204" pitchFamily="34" charset="0"/>
                <a:cs typeface="Arial" panose="020B0604020202020204" pitchFamily="34" charset="0"/>
              </a:rPr>
              <a:t>Phosphorus does not have a gas/atmospheric phase.</a:t>
            </a:r>
            <a:endParaRPr lang="en-IN" sz="2400"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buNone/>
            </a:pPr>
            <a:r>
              <a:rPr lang="en-US" sz="2400" dirty="0">
                <a:solidFill>
                  <a:srgbClr val="01182D"/>
                </a:solidFill>
                <a:effectLst/>
                <a:latin typeface="Arial" panose="020B0604020202020204" pitchFamily="34" charset="0"/>
                <a:ea typeface="Arial" panose="020B0604020202020204" pitchFamily="34" charset="0"/>
                <a:cs typeface="Arial" panose="020B0604020202020204" pitchFamily="34" charset="0"/>
              </a:rPr>
              <a:t>The phosphorus cycle has much lower turnover rates</a:t>
            </a:r>
            <a:endParaRPr lang="en-IN" sz="2400" dirty="0">
              <a:effectLst/>
              <a:latin typeface="Arial" panose="020B0604020202020204" pitchFamily="34" charset="0"/>
              <a:ea typeface="Times New Roman" panose="02020603050405020304" pitchFamily="18" charset="0"/>
              <a:cs typeface="Arial" panose="020B0604020202020204" pitchFamily="34" charset="0"/>
            </a:endParaRPr>
          </a:p>
          <a:p>
            <a:endParaRPr lang="en-IN" dirty="0"/>
          </a:p>
        </p:txBody>
      </p:sp>
    </p:spTree>
    <p:extLst>
      <p:ext uri="{BB962C8B-B14F-4D97-AF65-F5344CB8AC3E}">
        <p14:creationId xmlns:p14="http://schemas.microsoft.com/office/powerpoint/2010/main" val="937149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AB9BA-8D6F-5B49-7584-E5C20107D18F}"/>
              </a:ext>
            </a:extLst>
          </p:cNvPr>
          <p:cNvSpPr>
            <a:spLocks noGrp="1"/>
          </p:cNvSpPr>
          <p:nvPr>
            <p:ph type="title"/>
          </p:nvPr>
        </p:nvSpPr>
        <p:spPr>
          <a:xfrm>
            <a:off x="838200" y="831290"/>
            <a:ext cx="10515600" cy="1325563"/>
          </a:xfrm>
        </p:spPr>
        <p:txBody>
          <a:bodyPr>
            <a:normAutofit/>
          </a:bodyPr>
          <a:lstStyle/>
          <a:p>
            <a:pPr algn="ctr">
              <a:lnSpc>
                <a:spcPct val="107000"/>
              </a:lnSpc>
              <a:spcAft>
                <a:spcPts val="800"/>
              </a:spcAft>
            </a:pPr>
            <a:r>
              <a:rPr lang="en-US" sz="2700" dirty="0">
                <a:solidFill>
                  <a:srgbClr val="01182D"/>
                </a:solidFill>
                <a:effectLst/>
                <a:latin typeface="Arial" panose="020B0604020202020204" pitchFamily="34" charset="0"/>
                <a:ea typeface="Arial" panose="020B0604020202020204" pitchFamily="34" charset="0"/>
                <a:cs typeface="Arial" panose="020B0604020202020204" pitchFamily="34" charset="0"/>
              </a:rPr>
              <a:t> </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F5AC5BB1-090A-5126-9480-598B05912D90}"/>
              </a:ext>
            </a:extLst>
          </p:cNvPr>
          <p:cNvSpPr>
            <a:spLocks noGrp="1"/>
          </p:cNvSpPr>
          <p:nvPr>
            <p:ph idx="1"/>
          </p:nvPr>
        </p:nvSpPr>
        <p:spPr>
          <a:xfrm>
            <a:off x="745836" y="1567007"/>
            <a:ext cx="10515600" cy="4351338"/>
          </a:xfrm>
        </p:spPr>
        <p:txBody>
          <a:bodyPr/>
          <a:lstStyle/>
          <a:p>
            <a:endParaRPr lang="en-US" dirty="0"/>
          </a:p>
          <a:p>
            <a:endParaRPr lang="en-IN" dirty="0"/>
          </a:p>
          <a:p>
            <a:pPr algn="ctr"/>
            <a:endParaRPr lang="en-IN" dirty="0">
              <a:latin typeface="Arial" panose="020B0604020202020204" pitchFamily="34" charset="0"/>
              <a:cs typeface="Arial" panose="020B0604020202020204" pitchFamily="34" charset="0"/>
            </a:endParaRPr>
          </a:p>
          <a:p>
            <a:pPr marL="0" indent="0" algn="ctr">
              <a:buNone/>
            </a:pPr>
            <a: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t>Using the information that you already received from this module as a reference, think about: If you were a plant, what aspects of the environment do you think will influence your ability to grow?</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342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AB9BA-8D6F-5B49-7584-E5C20107D18F}"/>
              </a:ext>
            </a:extLst>
          </p:cNvPr>
          <p:cNvSpPr>
            <a:spLocks noGrp="1"/>
          </p:cNvSpPr>
          <p:nvPr>
            <p:ph type="title"/>
          </p:nvPr>
        </p:nvSpPr>
        <p:spPr>
          <a:xfrm>
            <a:off x="838200" y="831290"/>
            <a:ext cx="10515600" cy="1325563"/>
          </a:xfrm>
        </p:spPr>
        <p:txBody>
          <a:bodyPr>
            <a:normAutofit fontScale="90000"/>
          </a:bodyPr>
          <a:lstStyle/>
          <a:p>
            <a:pPr algn="ctr">
              <a:lnSpc>
                <a:spcPct val="107000"/>
              </a:lnSpc>
              <a:spcAft>
                <a:spcPts val="800"/>
              </a:spcAft>
            </a:pPr>
            <a:r>
              <a:rPr lang="en-US" sz="3600" dirty="0">
                <a:solidFill>
                  <a:srgbClr val="01182D"/>
                </a:solidFill>
                <a:effectLst/>
                <a:latin typeface="Arial" panose="020B0604020202020204" pitchFamily="34" charset="0"/>
                <a:ea typeface="Arial" panose="020B0604020202020204" pitchFamily="34" charset="0"/>
                <a:cs typeface="Arial" panose="020B0604020202020204" pitchFamily="34" charset="0"/>
              </a:rPr>
              <a:t>If you were a plant, what aspects of the environment </a:t>
            </a:r>
            <a:br>
              <a:rPr lang="en-US" sz="3600" dirty="0">
                <a:solidFill>
                  <a:srgbClr val="01182D"/>
                </a:solidFill>
                <a:effectLst/>
                <a:latin typeface="Arial" panose="020B0604020202020204" pitchFamily="34" charset="0"/>
                <a:ea typeface="Arial" panose="020B0604020202020204" pitchFamily="34" charset="0"/>
                <a:cs typeface="Arial" panose="020B0604020202020204" pitchFamily="34" charset="0"/>
              </a:rPr>
            </a:br>
            <a:r>
              <a:rPr lang="en-US" sz="3600" dirty="0">
                <a:solidFill>
                  <a:srgbClr val="01182D"/>
                </a:solidFill>
                <a:effectLst/>
                <a:latin typeface="Arial" panose="020B0604020202020204" pitchFamily="34" charset="0"/>
                <a:ea typeface="Arial" panose="020B0604020202020204" pitchFamily="34" charset="0"/>
                <a:cs typeface="Arial" panose="020B0604020202020204" pitchFamily="34" charset="0"/>
              </a:rPr>
              <a:t>that will influence your ability to grow? </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F5AC5BB1-090A-5126-9480-598B05912D90}"/>
              </a:ext>
            </a:extLst>
          </p:cNvPr>
          <p:cNvSpPr>
            <a:spLocks noGrp="1"/>
          </p:cNvSpPr>
          <p:nvPr>
            <p:ph idx="1"/>
          </p:nvPr>
        </p:nvSpPr>
        <p:spPr/>
        <p:txBody>
          <a:bodyPr/>
          <a:lstStyle/>
          <a:p>
            <a:pPr marL="0" lvl="0" indent="0">
              <a:lnSpc>
                <a:spcPct val="107000"/>
              </a:lnSpc>
              <a:buNone/>
            </a:pPr>
            <a:endParaRPr lang="en-US" sz="2400" b="1"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lvl="0" indent="0">
              <a:lnSpc>
                <a:spcPct val="107000"/>
              </a:lnSpc>
              <a:buNone/>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Light availability</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buNone/>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Soil nutrient availability (nitrogen and phosphorus)</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buNone/>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Temperature</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spcAft>
                <a:spcPts val="800"/>
              </a:spcAft>
              <a:buNone/>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Water availability</a:t>
            </a:r>
            <a:endParaRPr lang="en-IN"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47392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62C1-2E76-4B42-5B94-B3E628C6E266}"/>
              </a:ext>
            </a:extLst>
          </p:cNvPr>
          <p:cNvSpPr>
            <a:spLocks noGrp="1"/>
          </p:cNvSpPr>
          <p:nvPr>
            <p:ph type="title"/>
          </p:nvPr>
        </p:nvSpPr>
        <p:spPr>
          <a:xfrm>
            <a:off x="1099535" y="3082492"/>
            <a:ext cx="10515600" cy="1325563"/>
          </a:xfrm>
        </p:spPr>
        <p:txBody>
          <a:bodyPr>
            <a:noAutofit/>
          </a:bodyPr>
          <a:lstStyle/>
          <a:p>
            <a:pPr algn="ctr">
              <a:lnSpc>
                <a:spcPct val="107000"/>
              </a:lnSpc>
              <a:spcAft>
                <a:spcPts val="800"/>
              </a:spcAft>
            </a:pPr>
            <a:r>
              <a:rPr lang="en-US" sz="3200" dirty="0">
                <a:solidFill>
                  <a:srgbClr val="01182D"/>
                </a:solidFill>
                <a:effectLst/>
                <a:latin typeface="Arial" panose="020B0604020202020204" pitchFamily="34" charset="0"/>
                <a:ea typeface="Arial" panose="020B0604020202020204" pitchFamily="34" charset="0"/>
                <a:cs typeface="Arial" panose="020B0604020202020204" pitchFamily="34" charset="0"/>
              </a:rPr>
              <a:t>Based on what you have just learned, </a:t>
            </a:r>
            <a:br>
              <a:rPr lang="en-US" sz="3200" dirty="0">
                <a:solidFill>
                  <a:srgbClr val="01182D"/>
                </a:solidFill>
                <a:effectLst/>
                <a:latin typeface="Arial" panose="020B0604020202020204" pitchFamily="34" charset="0"/>
                <a:ea typeface="Arial" panose="020B0604020202020204" pitchFamily="34" charset="0"/>
                <a:cs typeface="Arial" panose="020B0604020202020204" pitchFamily="34" charset="0"/>
              </a:rPr>
            </a:br>
            <a:r>
              <a:rPr lang="en-US" sz="3200" dirty="0">
                <a:solidFill>
                  <a:srgbClr val="01182D"/>
                </a:solidFill>
                <a:effectLst/>
                <a:latin typeface="Arial" panose="020B0604020202020204" pitchFamily="34" charset="0"/>
                <a:ea typeface="Arial" panose="020B0604020202020204" pitchFamily="34" charset="0"/>
                <a:cs typeface="Arial" panose="020B0604020202020204" pitchFamily="34" charset="0"/>
              </a:rPr>
              <a:t>answer the following questions: </a:t>
            </a:r>
            <a:br>
              <a:rPr lang="en-US" sz="3200" dirty="0">
                <a:solidFill>
                  <a:srgbClr val="01182D"/>
                </a:solidFill>
                <a:effectLst/>
                <a:latin typeface="Arial" panose="020B0604020202020204" pitchFamily="34" charset="0"/>
                <a:ea typeface="Arial" panose="020B0604020202020204" pitchFamily="34" charset="0"/>
                <a:cs typeface="Arial" panose="020B0604020202020204" pitchFamily="34" charset="0"/>
              </a:rPr>
            </a:br>
            <a:br>
              <a:rPr lang="en-IN" sz="3200" dirty="0">
                <a:effectLst/>
                <a:latin typeface="Arial" panose="020B0604020202020204" pitchFamily="34" charset="0"/>
                <a:ea typeface="Calibri" panose="020F0502020204030204" pitchFamily="34" charset="0"/>
                <a:cs typeface="Arial" panose="020B0604020202020204" pitchFamily="34" charset="0"/>
              </a:rPr>
            </a:br>
            <a:r>
              <a:rPr lang="en-US" sz="3200" dirty="0">
                <a:solidFill>
                  <a:srgbClr val="01182D"/>
                </a:solidFill>
                <a:effectLst/>
                <a:latin typeface="Arial" panose="020B0604020202020204" pitchFamily="34" charset="0"/>
                <a:ea typeface="Arial" panose="020B0604020202020204" pitchFamily="34" charset="0"/>
                <a:cs typeface="Arial" panose="020B0604020202020204" pitchFamily="34" charset="0"/>
              </a:rPr>
              <a:t>Why is light so important for plant growth?  </a:t>
            </a:r>
            <a:br>
              <a:rPr lang="en-IN" sz="3200" dirty="0">
                <a:effectLst/>
                <a:latin typeface="Arial" panose="020B0604020202020204" pitchFamily="34" charset="0"/>
                <a:ea typeface="Calibri" panose="020F0502020204030204" pitchFamily="34" charset="0"/>
                <a:cs typeface="Arial" panose="020B0604020202020204" pitchFamily="34" charset="0"/>
              </a:rPr>
            </a:br>
            <a:endParaRPr lang="en-I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775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62C1-2E76-4B42-5B94-B3E628C6E266}"/>
              </a:ext>
            </a:extLst>
          </p:cNvPr>
          <p:cNvSpPr>
            <a:spLocks noGrp="1"/>
          </p:cNvSpPr>
          <p:nvPr>
            <p:ph type="title"/>
          </p:nvPr>
        </p:nvSpPr>
        <p:spPr/>
        <p:txBody>
          <a:bodyPr>
            <a:normAutofit/>
          </a:bodyPr>
          <a:lstStyle/>
          <a:p>
            <a:pPr algn="ctr">
              <a:lnSpc>
                <a:spcPct val="107000"/>
              </a:lnSpc>
              <a:spcAft>
                <a:spcPts val="800"/>
              </a:spcAft>
            </a:pPr>
            <a:r>
              <a:rPr lang="en-US" sz="3600" dirty="0">
                <a:solidFill>
                  <a:srgbClr val="01182D"/>
                </a:solidFill>
                <a:effectLst/>
                <a:latin typeface="Arial" panose="020B0604020202020204" pitchFamily="34" charset="0"/>
                <a:ea typeface="Arial" panose="020B0604020202020204" pitchFamily="34" charset="0"/>
                <a:cs typeface="Arial" panose="020B0604020202020204" pitchFamily="34" charset="0"/>
              </a:rPr>
              <a:t>Why is light so important for plant growth?  </a:t>
            </a:r>
            <a:br>
              <a:rPr lang="en-IN" sz="3600" dirty="0">
                <a:effectLst/>
                <a:latin typeface="Arial" panose="020B0604020202020204" pitchFamily="34" charset="0"/>
                <a:ea typeface="Calibri" panose="020F0502020204030204" pitchFamily="34" charset="0"/>
                <a:cs typeface="Arial" panose="020B0604020202020204" pitchFamily="34" charset="0"/>
              </a:rPr>
            </a:br>
            <a:endParaRPr lang="en-IN" sz="3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29A0AE3-D9EA-F9A5-1118-6302587D29F1}"/>
              </a:ext>
            </a:extLst>
          </p:cNvPr>
          <p:cNvSpPr>
            <a:spLocks noGrp="1"/>
          </p:cNvSpPr>
          <p:nvPr>
            <p:ph idx="1"/>
          </p:nvPr>
        </p:nvSpPr>
        <p:spPr/>
        <p:txBody>
          <a:bodyPr/>
          <a:lstStyle/>
          <a:p>
            <a:pPr>
              <a:lnSpc>
                <a:spcPct val="107000"/>
              </a:lnSpc>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Photosynthesis – light is needed to create sugars for the plant to preform what is necessary to make a living. </a:t>
            </a:r>
          </a:p>
          <a:p>
            <a:pPr>
              <a:lnSpc>
                <a:spcPct val="107000"/>
              </a:lnSpc>
            </a:pPr>
            <a:endParaRPr lang="en-IN"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Light is one of the biggest resources that plants in tropical forests compete for.</a:t>
            </a:r>
            <a:endParaRPr lang="en-IN" dirty="0">
              <a:effectLst/>
              <a:latin typeface="Arial" panose="020B0604020202020204" pitchFamily="34" charset="0"/>
              <a:ea typeface="Times New Roman" panose="02020603050405020304" pitchFamily="18" charset="0"/>
              <a:cs typeface="Arial" panose="020B0604020202020204" pitchFamily="34" charset="0"/>
            </a:endParaRPr>
          </a:p>
          <a:p>
            <a:endParaRPr lang="en-IN" dirty="0"/>
          </a:p>
        </p:txBody>
      </p:sp>
    </p:spTree>
    <p:extLst>
      <p:ext uri="{BB962C8B-B14F-4D97-AF65-F5344CB8AC3E}">
        <p14:creationId xmlns:p14="http://schemas.microsoft.com/office/powerpoint/2010/main" val="255281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8BDA-44E3-A527-A71B-E475FDF6694B}"/>
              </a:ext>
            </a:extLst>
          </p:cNvPr>
          <p:cNvSpPr>
            <a:spLocks noGrp="1"/>
          </p:cNvSpPr>
          <p:nvPr>
            <p:ph type="title"/>
          </p:nvPr>
        </p:nvSpPr>
        <p:spPr/>
        <p:txBody>
          <a:bodyPr>
            <a:normAutofit/>
          </a:bodyPr>
          <a:lstStyle/>
          <a:p>
            <a:pPr algn="ctr"/>
            <a: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t>Why do we think there is competition amongst plants </a:t>
            </a:r>
            <a:b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br>
            <a: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t>in canopy gaps? </a:t>
            </a:r>
            <a:br>
              <a:rPr lang="en-IN" sz="2800" dirty="0">
                <a:effectLst/>
                <a:latin typeface="Arial" panose="020B0604020202020204" pitchFamily="34" charset="0"/>
                <a:ea typeface="Calibri" panose="020F0502020204030204" pitchFamily="34" charset="0"/>
                <a:cs typeface="Arial" panose="020B0604020202020204" pitchFamily="34" charset="0"/>
              </a:rPr>
            </a:br>
            <a:endParaRPr lang="en-IN"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61E574C-1D02-66D6-22F5-8430808079CF}"/>
              </a:ext>
            </a:extLst>
          </p:cNvPr>
          <p:cNvSpPr>
            <a:spLocks noGrp="1"/>
          </p:cNvSpPr>
          <p:nvPr>
            <p:ph idx="1"/>
          </p:nvPr>
        </p:nvSpPr>
        <p:spPr/>
        <p:txBody>
          <a:bodyPr/>
          <a:lstStyle/>
          <a:p>
            <a:endParaRPr lang="en-IN"/>
          </a:p>
        </p:txBody>
      </p:sp>
    </p:spTree>
    <p:extLst>
      <p:ext uri="{BB962C8B-B14F-4D97-AF65-F5344CB8AC3E}">
        <p14:creationId xmlns:p14="http://schemas.microsoft.com/office/powerpoint/2010/main" val="4213578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8BDA-44E3-A527-A71B-E475FDF6694B}"/>
              </a:ext>
            </a:extLst>
          </p:cNvPr>
          <p:cNvSpPr>
            <a:spLocks noGrp="1"/>
          </p:cNvSpPr>
          <p:nvPr>
            <p:ph type="title"/>
          </p:nvPr>
        </p:nvSpPr>
        <p:spPr/>
        <p:txBody>
          <a:bodyPr>
            <a:normAutofit/>
          </a:bodyPr>
          <a:lstStyle/>
          <a:p>
            <a:pPr algn="ctr"/>
            <a: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t>Why do we think there is competition amongst plants </a:t>
            </a:r>
            <a:b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br>
            <a:r>
              <a:rPr lang="en-US" sz="2800" dirty="0">
                <a:solidFill>
                  <a:srgbClr val="01182D"/>
                </a:solidFill>
                <a:effectLst/>
                <a:latin typeface="Arial" panose="020B0604020202020204" pitchFamily="34" charset="0"/>
                <a:ea typeface="Arial" panose="020B0604020202020204" pitchFamily="34" charset="0"/>
                <a:cs typeface="Arial" panose="020B0604020202020204" pitchFamily="34" charset="0"/>
              </a:rPr>
              <a:t>in canopy gaps? </a:t>
            </a:r>
            <a:br>
              <a:rPr lang="en-IN" sz="2800" dirty="0">
                <a:effectLst/>
                <a:latin typeface="Arial" panose="020B0604020202020204" pitchFamily="34" charset="0"/>
                <a:ea typeface="Calibri" panose="020F0502020204030204" pitchFamily="34" charset="0"/>
                <a:cs typeface="Arial" panose="020B0604020202020204" pitchFamily="34" charset="0"/>
              </a:rPr>
            </a:br>
            <a:endParaRPr lang="en-IN"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61E574C-1D02-66D6-22F5-8430808079CF}"/>
              </a:ext>
            </a:extLst>
          </p:cNvPr>
          <p:cNvSpPr>
            <a:spLocks noGrp="1"/>
          </p:cNvSpPr>
          <p:nvPr>
            <p:ph idx="1"/>
          </p:nvPr>
        </p:nvSpPr>
        <p:spPr/>
        <p:txBody>
          <a:bodyPr/>
          <a:lstStyle/>
          <a:p>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There is all the sudden an abundance of the resource that is often the most limiting in tropical forests (light). This increases plants demand to grow into these light gaps to try and prevent being shaded by their neighbors.</a:t>
            </a:r>
            <a:endParaRPr lang="en-IN" sz="2400" dirty="0">
              <a:effectLst/>
              <a:latin typeface="Arial" panose="020B0604020202020204" pitchFamily="34" charset="0"/>
              <a:ea typeface="Times New Roman" panose="02020603050405020304" pitchFamily="18" charset="0"/>
              <a:cs typeface="Arial" panose="020B0604020202020204" pitchFamily="34" charset="0"/>
            </a:endParaRPr>
          </a:p>
          <a:p>
            <a:endParaRPr lang="en-IN" dirty="0"/>
          </a:p>
        </p:txBody>
      </p:sp>
    </p:spTree>
    <p:extLst>
      <p:ext uri="{BB962C8B-B14F-4D97-AF65-F5344CB8AC3E}">
        <p14:creationId xmlns:p14="http://schemas.microsoft.com/office/powerpoint/2010/main" val="2893162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17E96-DC8D-F68C-4873-DFDC8369B093}"/>
              </a:ext>
            </a:extLst>
          </p:cNvPr>
          <p:cNvSpPr>
            <a:spLocks noGrp="1"/>
          </p:cNvSpPr>
          <p:nvPr>
            <p:ph type="title"/>
          </p:nvPr>
        </p:nvSpPr>
        <p:spPr/>
        <p:txBody>
          <a:bodyPr>
            <a:normAutofit fontScale="90000"/>
          </a:bodyPr>
          <a:lstStyle/>
          <a:p>
            <a:pPr algn="ctr"/>
            <a:r>
              <a:rPr lang="en-US" sz="2800" dirty="0">
                <a:solidFill>
                  <a:srgbClr val="01182D"/>
                </a:solidFill>
                <a:effectLst/>
                <a:latin typeface="Arial" panose="020B0604020202020204" pitchFamily="34" charset="0"/>
                <a:ea typeface="Arial" panose="020B0604020202020204" pitchFamily="34" charset="0"/>
                <a:cs typeface="Times New Roman" panose="02020603050405020304" pitchFamily="18" charset="0"/>
              </a:rPr>
              <a:t>Make a prediction: why are soil microbes like N-fixing bacteria and fungi important for this plant competition? </a:t>
            </a:r>
            <a:br>
              <a:rPr lang="en-IN" sz="18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
        <p:nvSpPr>
          <p:cNvPr id="3" name="Content Placeholder 2">
            <a:extLst>
              <a:ext uri="{FF2B5EF4-FFF2-40B4-BE49-F238E27FC236}">
                <a16:creationId xmlns:a16="http://schemas.microsoft.com/office/drawing/2014/main" id="{58E51487-5738-1F0F-A7FC-C93C7D05540F}"/>
              </a:ext>
            </a:extLst>
          </p:cNvPr>
          <p:cNvSpPr>
            <a:spLocks noGrp="1"/>
          </p:cNvSpPr>
          <p:nvPr>
            <p:ph idx="1"/>
          </p:nvPr>
        </p:nvSpPr>
        <p:spPr/>
        <p:txBody>
          <a:bodyPr/>
          <a:lstStyle/>
          <a:p>
            <a:endParaRPr lang="en-IN" dirty="0"/>
          </a:p>
        </p:txBody>
      </p:sp>
    </p:spTree>
    <p:extLst>
      <p:ext uri="{BB962C8B-B14F-4D97-AF65-F5344CB8AC3E}">
        <p14:creationId xmlns:p14="http://schemas.microsoft.com/office/powerpoint/2010/main" val="4072896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4BF71-8117-D524-39EF-31DFDDD00CDC}"/>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Outline of this module</a:t>
            </a:r>
            <a:endParaRPr lang="en-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58DFFFC-F3CB-9B65-3A10-737AAF493EC2}"/>
              </a:ext>
            </a:extLst>
          </p:cNvPr>
          <p:cNvSpPr>
            <a:spLocks noGrp="1"/>
          </p:cNvSpPr>
          <p:nvPr>
            <p:ph idx="1"/>
          </p:nvPr>
        </p:nvSpPr>
        <p:spPr/>
        <p:txBody>
          <a:bodyPr>
            <a:normAutofit lnSpcReduction="10000"/>
          </a:bodyPr>
          <a:lstStyle/>
          <a:p>
            <a:r>
              <a:rPr lang="en-US" sz="2400" dirty="0">
                <a:solidFill>
                  <a:srgbClr val="01182D"/>
                </a:solidFill>
                <a:effectLst/>
                <a:latin typeface="Arial" panose="020B0604020202020204" pitchFamily="34" charset="0"/>
                <a:ea typeface="Arial" panose="020B0604020202020204" pitchFamily="34" charset="0"/>
                <a:cs typeface="Times New Roman" panose="02020603050405020304" pitchFamily="18" charset="0"/>
              </a:rPr>
              <a:t>This module will explore the role that mutualism plays between plants, bacteria, and fungi in helping tropical forests recover after naturally occurring disturbances such as canopy gaps. </a:t>
            </a:r>
          </a:p>
          <a:p>
            <a:endParaRPr lang="en-US" sz="2400" dirty="0">
              <a:solidFill>
                <a:srgbClr val="01182D"/>
              </a:solidFill>
              <a:latin typeface="Arial" panose="020B0604020202020204" pitchFamily="34" charset="0"/>
              <a:ea typeface="Arial" panose="020B0604020202020204" pitchFamily="34" charset="0"/>
              <a:cs typeface="Times New Roman" panose="02020603050405020304" pitchFamily="18" charset="0"/>
            </a:endParaRPr>
          </a:p>
          <a:p>
            <a:r>
              <a:rPr lang="en-US" sz="2400" dirty="0">
                <a:solidFill>
                  <a:srgbClr val="01182D"/>
                </a:solidFill>
                <a:effectLst/>
                <a:latin typeface="Arial" panose="020B0604020202020204" pitchFamily="34" charset="0"/>
                <a:ea typeface="Arial" panose="020B0604020202020204" pitchFamily="34" charset="0"/>
                <a:cs typeface="Times New Roman" panose="02020603050405020304" pitchFamily="18" charset="0"/>
              </a:rPr>
              <a:t>We use data from two publicly available datasets derived from a field-based manipulative study examining how environmental factors (light and soil nutrients) affect seedling investment in nitrogen-fixing bacteria and mycorrhizal fungi. </a:t>
            </a:r>
          </a:p>
          <a:p>
            <a:endParaRPr lang="en-US" sz="2400" dirty="0">
              <a:solidFill>
                <a:srgbClr val="01182D"/>
              </a:solidFill>
              <a:latin typeface="Arial" panose="020B0604020202020204" pitchFamily="34" charset="0"/>
              <a:ea typeface="Arial" panose="020B0604020202020204" pitchFamily="34" charset="0"/>
              <a:cs typeface="Times New Roman" panose="02020603050405020304" pitchFamily="18" charset="0"/>
            </a:endParaRPr>
          </a:p>
          <a:p>
            <a:r>
              <a:rPr lang="en-US" sz="2400" dirty="0">
                <a:solidFill>
                  <a:srgbClr val="01182D"/>
                </a:solidFill>
                <a:effectLst/>
                <a:latin typeface="Arial" panose="020B0604020202020204" pitchFamily="34" charset="0"/>
                <a:ea typeface="Arial" panose="020B0604020202020204" pitchFamily="34" charset="0"/>
                <a:cs typeface="Times New Roman" panose="02020603050405020304" pitchFamily="18" charset="0"/>
              </a:rPr>
              <a:t>We explore ideas about disturbance ecology and the role of humans in changing gap dynamic, while deepening our understanding of how soil microbes influence nutrient and carbon cycling in tropical forests.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177766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17E96-DC8D-F68C-4873-DFDC8369B093}"/>
              </a:ext>
            </a:extLst>
          </p:cNvPr>
          <p:cNvSpPr>
            <a:spLocks noGrp="1"/>
          </p:cNvSpPr>
          <p:nvPr>
            <p:ph type="title"/>
          </p:nvPr>
        </p:nvSpPr>
        <p:spPr/>
        <p:txBody>
          <a:bodyPr>
            <a:noAutofit/>
          </a:bodyPr>
          <a:lstStyle/>
          <a:p>
            <a:pPr algn="ctr"/>
            <a:r>
              <a:rPr lang="en-US" sz="3200" dirty="0">
                <a:solidFill>
                  <a:srgbClr val="01182D"/>
                </a:solidFill>
                <a:latin typeface="Arial" panose="020B0604020202020204" pitchFamily="34" charset="0"/>
                <a:ea typeface="Arial" panose="020B0604020202020204" pitchFamily="34" charset="0"/>
                <a:cs typeface="Times New Roman" panose="02020603050405020304" pitchFamily="18" charset="0"/>
              </a:rPr>
              <a:t>W</a:t>
            </a:r>
            <a:r>
              <a:rPr lang="en-US" sz="3200" dirty="0">
                <a:solidFill>
                  <a:srgbClr val="01182D"/>
                </a:solidFill>
                <a:effectLst/>
                <a:latin typeface="Arial" panose="020B0604020202020204" pitchFamily="34" charset="0"/>
                <a:ea typeface="Arial" panose="020B0604020202020204" pitchFamily="34" charset="0"/>
                <a:cs typeface="Times New Roman" panose="02020603050405020304" pitchFamily="18" charset="0"/>
              </a:rPr>
              <a:t>hy are soil microbes like N-fixing bacteria and fungi important for this plant competition? </a:t>
            </a:r>
            <a:br>
              <a:rPr lang="en-IN" sz="3200" dirty="0">
                <a:effectLst/>
                <a:latin typeface="Calibri" panose="020F0502020204030204" pitchFamily="34" charset="0"/>
                <a:ea typeface="Calibri" panose="020F0502020204030204" pitchFamily="34" charset="0"/>
                <a:cs typeface="Times New Roman" panose="02020603050405020304" pitchFamily="18" charset="0"/>
              </a:rPr>
            </a:br>
            <a:endParaRPr lang="en-IN" sz="3200" dirty="0"/>
          </a:p>
        </p:txBody>
      </p:sp>
      <p:sp>
        <p:nvSpPr>
          <p:cNvPr id="3" name="Content Placeholder 2">
            <a:extLst>
              <a:ext uri="{FF2B5EF4-FFF2-40B4-BE49-F238E27FC236}">
                <a16:creationId xmlns:a16="http://schemas.microsoft.com/office/drawing/2014/main" id="{58E51487-5738-1F0F-A7FC-C93C7D05540F}"/>
              </a:ext>
            </a:extLst>
          </p:cNvPr>
          <p:cNvSpPr>
            <a:spLocks noGrp="1"/>
          </p:cNvSpPr>
          <p:nvPr>
            <p:ph idx="1"/>
          </p:nvPr>
        </p:nvSpPr>
        <p:spPr/>
        <p:txBody>
          <a:bodyPr/>
          <a:lstStyle/>
          <a:p>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Soil nutrients are essential for plant growth and make up the building blocks for important proteins like RUBISCO that are needed for photosynthesis.</a:t>
            </a:r>
          </a:p>
          <a:p>
            <a:endPar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Therefore, these soil microbes are important to plants to have access to the nutrients they need to be competitive in their environment. </a:t>
            </a:r>
            <a:endParaRPr lang="en-IN" dirty="0">
              <a:effectLst/>
              <a:latin typeface="Arial" panose="020B0604020202020204" pitchFamily="34" charset="0"/>
              <a:ea typeface="Times New Roman" panose="02020603050405020304" pitchFamily="18" charset="0"/>
              <a:cs typeface="Arial" panose="020B0604020202020204" pitchFamily="34" charset="0"/>
            </a:endParaRPr>
          </a:p>
          <a:p>
            <a:endParaRPr lang="en-IN" dirty="0"/>
          </a:p>
        </p:txBody>
      </p:sp>
    </p:spTree>
    <p:extLst>
      <p:ext uri="{BB962C8B-B14F-4D97-AF65-F5344CB8AC3E}">
        <p14:creationId xmlns:p14="http://schemas.microsoft.com/office/powerpoint/2010/main" val="2952191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67A6-CE8D-98AB-23F2-74176B115E67}"/>
              </a:ext>
            </a:extLst>
          </p:cNvPr>
          <p:cNvSpPr>
            <a:spLocks noGrp="1"/>
          </p:cNvSpPr>
          <p:nvPr>
            <p:ph type="title"/>
          </p:nvPr>
        </p:nvSpPr>
        <p:spPr>
          <a:xfrm>
            <a:off x="838200" y="2943225"/>
            <a:ext cx="10515600" cy="1325563"/>
          </a:xfrm>
        </p:spPr>
        <p:txBody>
          <a:bodyPr>
            <a:noAutofit/>
          </a:bodyPr>
          <a:lstStyle/>
          <a:p>
            <a:pPr algn="ctr"/>
            <a:r>
              <a:rPr lang="en-US" sz="3200" dirty="0">
                <a:solidFill>
                  <a:srgbClr val="01182D"/>
                </a:solidFill>
                <a:effectLst/>
                <a:latin typeface="Arial" panose="020B0604020202020204" pitchFamily="34" charset="0"/>
                <a:ea typeface="Arial" panose="020B0604020202020204" pitchFamily="34" charset="0"/>
                <a:cs typeface="Arial" panose="020B0604020202020204" pitchFamily="34" charset="0"/>
              </a:rPr>
              <a:t>A lot of what we measure in science is a proxy for the process or thing we are interested in measuring. What might be a shortcoming of this measurement of “Percent Root Colonization” to quantify this symbiotic relationship. Take 3–5 minutes to write down your thoughts. How might be a better way to measure this relationship? </a:t>
            </a:r>
            <a:br>
              <a:rPr lang="en-IN" sz="3200" dirty="0">
                <a:effectLst/>
                <a:latin typeface="Arial" panose="020B0604020202020204" pitchFamily="34" charset="0"/>
                <a:ea typeface="Calibri" panose="020F0502020204030204" pitchFamily="34" charset="0"/>
                <a:cs typeface="Arial" panose="020B0604020202020204" pitchFamily="34" charset="0"/>
              </a:rPr>
            </a:br>
            <a:endParaRPr lang="en-I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1366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599A-B893-3ABE-6A82-3F9842DA59E3}"/>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Measurements in Science</a:t>
            </a:r>
            <a:endParaRPr lang="en-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1FA735-B8D3-26AA-C49D-450378D2FCE5}"/>
              </a:ext>
            </a:extLst>
          </p:cNvPr>
          <p:cNvSpPr>
            <a:spLocks noGrp="1"/>
          </p:cNvSpPr>
          <p:nvPr>
            <p:ph idx="1"/>
          </p:nvPr>
        </p:nvSpPr>
        <p:spPr/>
        <p:txBody>
          <a:bodyPr>
            <a:normAutofit fontScale="92500" lnSpcReduction="20000"/>
          </a:bodyPr>
          <a:lstStyle/>
          <a:p>
            <a:pPr algn="just"/>
            <a:r>
              <a:rPr lang="en-US" sz="2400" dirty="0">
                <a:solidFill>
                  <a:srgbClr val="01182D"/>
                </a:solidFill>
                <a:effectLst/>
                <a:latin typeface="Arial" panose="020B0604020202020204" pitchFamily="34" charset="0"/>
                <a:ea typeface="Arial" panose="020B0604020202020204" pitchFamily="34" charset="0"/>
                <a:cs typeface="Arial" panose="020B0604020202020204" pitchFamily="34" charset="0"/>
              </a:rPr>
              <a:t>The biggest critic of this method is that the investigator is just measuring the presence of the fungi in the root, but is not measuring any exchange of nutrients or carbon. Here, we assume that more root colonization means that the plant and fungi are working together to exchange more nutrients. However, there are other explanations for this pattern. Fungi could be more parasitic to some plants and colonize more roots but provide less soil nutrients or the relationship between some plants and fungi may be inefficient – meaning they need more root colonized to have the same exchange of carbon and nutrients. </a:t>
            </a:r>
          </a:p>
          <a:p>
            <a:pPr algn="just"/>
            <a:endParaRPr lang="en-US" sz="2400" dirty="0">
              <a:solidFill>
                <a:srgbClr val="01182D"/>
              </a:solidFill>
              <a:latin typeface="Arial" panose="020B0604020202020204" pitchFamily="34" charset="0"/>
              <a:ea typeface="Arial" panose="020B0604020202020204" pitchFamily="34" charset="0"/>
              <a:cs typeface="Arial" panose="020B0604020202020204" pitchFamily="34" charset="0"/>
            </a:endParaRPr>
          </a:p>
          <a:p>
            <a:pPr algn="just"/>
            <a:r>
              <a:rPr lang="en-US" sz="2400" dirty="0">
                <a:solidFill>
                  <a:srgbClr val="01182D"/>
                </a:solidFill>
                <a:effectLst/>
                <a:latin typeface="Arial" panose="020B0604020202020204" pitchFamily="34" charset="0"/>
                <a:ea typeface="Arial" panose="020B0604020202020204" pitchFamily="34" charset="0"/>
                <a:cs typeface="Arial" panose="020B0604020202020204" pitchFamily="34" charset="0"/>
              </a:rPr>
              <a:t>A better way to measure this relationship is to directly measure nutrients and carbon being exchanged – but this is difficult to do. The best way to do this is use isotopes, but these isotopes are radioactive and dangerous to use. Many students may not arrive at this idea but the idea of this question to get students thinking about what they are </a:t>
            </a:r>
            <a:r>
              <a:rPr lang="en-US" sz="2400" i="1" dirty="0">
                <a:solidFill>
                  <a:srgbClr val="01182D"/>
                </a:solidFill>
                <a:effectLst/>
                <a:latin typeface="Arial" panose="020B0604020202020204" pitchFamily="34" charset="0"/>
                <a:ea typeface="Arial" panose="020B0604020202020204" pitchFamily="34" charset="0"/>
                <a:cs typeface="Arial" panose="020B0604020202020204" pitchFamily="34" charset="0"/>
              </a:rPr>
              <a:t>really</a:t>
            </a:r>
            <a:r>
              <a:rPr lang="en-US" sz="2400" dirty="0">
                <a:solidFill>
                  <a:srgbClr val="01182D"/>
                </a:solidFill>
                <a:effectLst/>
                <a:latin typeface="Arial" panose="020B0604020202020204" pitchFamily="34" charset="0"/>
                <a:ea typeface="Arial" panose="020B0604020202020204" pitchFamily="34" charset="0"/>
                <a:cs typeface="Arial" panose="020B0604020202020204" pitchFamily="34" charset="0"/>
              </a:rPr>
              <a:t> measuring versus what process they are </a:t>
            </a:r>
            <a:r>
              <a:rPr lang="en-US" sz="2400" i="1" dirty="0">
                <a:solidFill>
                  <a:srgbClr val="01182D"/>
                </a:solidFill>
                <a:effectLst/>
                <a:latin typeface="Arial" panose="020B0604020202020204" pitchFamily="34" charset="0"/>
                <a:ea typeface="Arial" panose="020B0604020202020204" pitchFamily="34" charset="0"/>
                <a:cs typeface="Arial" panose="020B0604020202020204" pitchFamily="34" charset="0"/>
              </a:rPr>
              <a:t>really</a:t>
            </a:r>
            <a:r>
              <a:rPr lang="en-US" sz="2400" dirty="0">
                <a:solidFill>
                  <a:srgbClr val="01182D"/>
                </a:solidFill>
                <a:effectLst/>
                <a:latin typeface="Arial" panose="020B0604020202020204" pitchFamily="34" charset="0"/>
                <a:ea typeface="Arial" panose="020B0604020202020204" pitchFamily="34" charset="0"/>
                <a:cs typeface="Arial" panose="020B0604020202020204" pitchFamily="34" charset="0"/>
              </a:rPr>
              <a:t> trying to understand. Any creative ideas for measuring this relationship should be accepted.</a:t>
            </a:r>
            <a:endParaRPr lang="en-IN" sz="2400"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606804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AC04-BC71-8BCF-26C0-F88F32051EA3}"/>
              </a:ext>
            </a:extLst>
          </p:cNvPr>
          <p:cNvSpPr>
            <a:spLocks noGrp="1"/>
          </p:cNvSpPr>
          <p:nvPr>
            <p:ph type="ctrTitle"/>
          </p:nvPr>
        </p:nvSpPr>
        <p:spPr/>
        <p:txBody>
          <a:bodyPr/>
          <a:lstStyle/>
          <a:p>
            <a:r>
              <a:rPr lang="en-US" dirty="0"/>
              <a:t>Graphs</a:t>
            </a:r>
            <a:endParaRPr lang="en-IN" dirty="0"/>
          </a:p>
        </p:txBody>
      </p:sp>
      <p:sp>
        <p:nvSpPr>
          <p:cNvPr id="3" name="Subtitle 2">
            <a:extLst>
              <a:ext uri="{FF2B5EF4-FFF2-40B4-BE49-F238E27FC236}">
                <a16:creationId xmlns:a16="http://schemas.microsoft.com/office/drawing/2014/main" id="{3E500727-FF9F-A842-C9D6-C28BFF9F45A9}"/>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169139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E6CC-76D8-2A65-D91A-B7D26A980797}"/>
              </a:ext>
            </a:extLst>
          </p:cNvPr>
          <p:cNvSpPr>
            <a:spLocks noGrp="1"/>
          </p:cNvSpPr>
          <p:nvPr>
            <p:ph type="title"/>
          </p:nvPr>
        </p:nvSpPr>
        <p:spPr/>
        <p:txBody>
          <a:bodyPr/>
          <a:lstStyle/>
          <a:p>
            <a:r>
              <a:rPr lang="en-US" dirty="0"/>
              <a:t>Figure 1</a:t>
            </a:r>
            <a:endParaRPr lang="en-IN" dirty="0"/>
          </a:p>
        </p:txBody>
      </p:sp>
      <p:sp>
        <p:nvSpPr>
          <p:cNvPr id="3" name="Content Placeholder 2">
            <a:extLst>
              <a:ext uri="{FF2B5EF4-FFF2-40B4-BE49-F238E27FC236}">
                <a16:creationId xmlns:a16="http://schemas.microsoft.com/office/drawing/2014/main" id="{EE9C4F7B-4ECC-1E07-79D1-686DE1F61F64}"/>
              </a:ext>
            </a:extLst>
          </p:cNvPr>
          <p:cNvSpPr>
            <a:spLocks noGrp="1"/>
          </p:cNvSpPr>
          <p:nvPr>
            <p:ph idx="1"/>
          </p:nvPr>
        </p:nvSpPr>
        <p:spPr/>
        <p:txBody>
          <a:bodyPr/>
          <a:lstStyle/>
          <a:p>
            <a:pPr marL="0" indent="0" algn="just">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Q1. What is the y-axis showing? What is the x-axis showing? What are the units of both of these axes? Are both the axes continuous variables? Or is one or both axes discrete (or categorical)? </a:t>
            </a:r>
            <a:endParaRPr lang="en-IN"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3153760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C1A34-BA3A-CC53-3C9C-049622FB4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900" y="0"/>
            <a:ext cx="6172200" cy="6858000"/>
          </a:xfrm>
          <a:prstGeom prst="rect">
            <a:avLst/>
          </a:prstGeom>
        </p:spPr>
      </p:pic>
      <p:sp>
        <p:nvSpPr>
          <p:cNvPr id="2" name="TextBox 1">
            <a:extLst>
              <a:ext uri="{FF2B5EF4-FFF2-40B4-BE49-F238E27FC236}">
                <a16:creationId xmlns:a16="http://schemas.microsoft.com/office/drawing/2014/main" id="{AE4BCE5C-3841-9DCE-0B92-AD28D3C42C44}"/>
              </a:ext>
            </a:extLst>
          </p:cNvPr>
          <p:cNvSpPr txBox="1"/>
          <p:nvPr/>
        </p:nvSpPr>
        <p:spPr>
          <a:xfrm>
            <a:off x="770965" y="3083859"/>
            <a:ext cx="936667" cy="369332"/>
          </a:xfrm>
          <a:prstGeom prst="rect">
            <a:avLst/>
          </a:prstGeom>
          <a:noFill/>
        </p:spPr>
        <p:txBody>
          <a:bodyPr wrap="none" rtlCol="0">
            <a:spAutoFit/>
          </a:bodyPr>
          <a:lstStyle/>
          <a:p>
            <a:r>
              <a:rPr lang="en-US" b="1" dirty="0"/>
              <a:t>Figure 1</a:t>
            </a:r>
            <a:endParaRPr lang="en-IN" b="1" dirty="0"/>
          </a:p>
        </p:txBody>
      </p:sp>
    </p:spTree>
    <p:extLst>
      <p:ext uri="{BB962C8B-B14F-4D97-AF65-F5344CB8AC3E}">
        <p14:creationId xmlns:p14="http://schemas.microsoft.com/office/powerpoint/2010/main" val="2872702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E6CC-76D8-2A65-D91A-B7D26A980797}"/>
              </a:ext>
            </a:extLst>
          </p:cNvPr>
          <p:cNvSpPr>
            <a:spLocks noGrp="1"/>
          </p:cNvSpPr>
          <p:nvPr>
            <p:ph type="title"/>
          </p:nvPr>
        </p:nvSpPr>
        <p:spPr/>
        <p:txBody>
          <a:bodyPr/>
          <a:lstStyle/>
          <a:p>
            <a:r>
              <a:rPr lang="en-US" dirty="0"/>
              <a:t>Figure 1</a:t>
            </a:r>
            <a:endParaRPr lang="en-IN" dirty="0"/>
          </a:p>
        </p:txBody>
      </p:sp>
      <p:sp>
        <p:nvSpPr>
          <p:cNvPr id="3" name="Content Placeholder 2">
            <a:extLst>
              <a:ext uri="{FF2B5EF4-FFF2-40B4-BE49-F238E27FC236}">
                <a16:creationId xmlns:a16="http://schemas.microsoft.com/office/drawing/2014/main" id="{EE9C4F7B-4ECC-1E07-79D1-686DE1F61F64}"/>
              </a:ext>
            </a:extLst>
          </p:cNvPr>
          <p:cNvSpPr>
            <a:spLocks noGrp="1"/>
          </p:cNvSpPr>
          <p:nvPr>
            <p:ph idx="1"/>
          </p:nvPr>
        </p:nvSpPr>
        <p:spPr/>
        <p:txBody>
          <a:bodyPr>
            <a:normAutofit fontScale="92500"/>
          </a:bodyPr>
          <a:lstStyle/>
          <a:p>
            <a:pPr marL="0" indent="0" algn="just">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Q1. What is the y-axis showing? What is the x-axis showing? What are the units of both of these axes? Are both the axes continuous variables? Or is one or both axes discrete (or categorical)? </a:t>
            </a:r>
            <a:endParaRPr lang="en-US" sz="2000" dirty="0">
              <a:solidFill>
                <a:srgbClr val="01182D"/>
              </a:solidFill>
              <a:latin typeface="Arial" panose="020B0604020202020204" pitchFamily="34" charset="0"/>
              <a:ea typeface="Arial" panose="020B0604020202020204" pitchFamily="34" charset="0"/>
              <a:cs typeface="Arial" panose="020B0604020202020204" pitchFamily="34" charset="0"/>
            </a:endParaRPr>
          </a:p>
          <a:p>
            <a:pPr algn="just"/>
            <a:endParaRPr lang="en-US" sz="2000" b="1" dirty="0">
              <a:solidFill>
                <a:srgbClr val="01182D"/>
              </a:solidFill>
              <a:effectLst/>
              <a:latin typeface="Arial" panose="020B0604020202020204" pitchFamily="34" charset="0"/>
              <a:ea typeface="Arial" panose="020B0604020202020204" pitchFamily="34" charset="0"/>
              <a:cs typeface="Arial" panose="020B0604020202020204" pitchFamily="34" charset="0"/>
            </a:endParaRPr>
          </a:p>
          <a:p>
            <a:pPr algn="just"/>
            <a:r>
              <a:rPr lang="en-US" sz="2000" b="1" dirty="0">
                <a:solidFill>
                  <a:srgbClr val="01182D"/>
                </a:solidFill>
                <a:effectLst/>
                <a:latin typeface="Arial" panose="020B0604020202020204" pitchFamily="34" charset="0"/>
                <a:ea typeface="Arial" panose="020B0604020202020204" pitchFamily="34" charset="0"/>
                <a:cs typeface="Arial" panose="020B0604020202020204" pitchFamily="34" charset="0"/>
              </a:rPr>
              <a:t>Y-axis: A) Total biomass in grams, B) nodule biomass in grams, C) nodule allocation (grams of nodule per gram of seedling) this is a relative investment in this symbiosis compared to all plant growth, D) Total N fixed (grams of nitrogen per plant per hour</a:t>
            </a:r>
            <a:r>
              <a:rPr lang="en-US" sz="2000" b="1" dirty="0">
                <a:solidFill>
                  <a:srgbClr val="01182D"/>
                </a:solidFill>
                <a:latin typeface="Arial" panose="020B0604020202020204" pitchFamily="34" charset="0"/>
                <a:ea typeface="Arial" panose="020B0604020202020204" pitchFamily="34" charset="0"/>
                <a:cs typeface="Arial" panose="020B0604020202020204" pitchFamily="34" charset="0"/>
              </a:rPr>
              <a:t>) –rate that is created through incubations using isotopes. </a:t>
            </a:r>
          </a:p>
          <a:p>
            <a:pPr algn="just"/>
            <a:endParaRPr lang="en-US" sz="2000" b="1" dirty="0">
              <a:solidFill>
                <a:srgbClr val="01182D"/>
              </a:solidFill>
              <a:latin typeface="Arial" panose="020B0604020202020204" pitchFamily="34" charset="0"/>
              <a:ea typeface="Arial" panose="020B0604020202020204" pitchFamily="34" charset="0"/>
              <a:cs typeface="Arial" panose="020B0604020202020204" pitchFamily="34" charset="0"/>
            </a:endParaRPr>
          </a:p>
          <a:p>
            <a:pPr algn="just"/>
            <a:r>
              <a:rPr lang="en-US" sz="2000" b="1" dirty="0">
                <a:solidFill>
                  <a:srgbClr val="000000"/>
                </a:solidFill>
                <a:latin typeface="Arial" panose="020B0604020202020204" pitchFamily="34" charset="0"/>
                <a:ea typeface="Arial" panose="020B0604020202020204" pitchFamily="34" charset="0"/>
                <a:cs typeface="Arial" panose="020B0604020202020204" pitchFamily="34" charset="0"/>
              </a:rPr>
              <a:t>X-axis: Environment type (gap or understory) </a:t>
            </a:r>
          </a:p>
          <a:p>
            <a:pPr algn="just"/>
            <a:endParaRPr lang="en-US" sz="2000" b="1"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gn="just"/>
            <a:r>
              <a:rPr lang="en-US" sz="2000" b="1" dirty="0">
                <a:solidFill>
                  <a:srgbClr val="000000"/>
                </a:solidFill>
                <a:latin typeface="Arial" panose="020B0604020202020204" pitchFamily="34" charset="0"/>
                <a:ea typeface="Arial" panose="020B0604020202020204" pitchFamily="34" charset="0"/>
                <a:cs typeface="Arial" panose="020B0604020202020204" pitchFamily="34" charset="0"/>
              </a:rPr>
              <a:t>Y axis is continuous and X axis is discrete</a:t>
            </a:r>
            <a:endParaRPr lang="en-IN" sz="2000" dirty="0">
              <a:latin typeface="Arial" panose="020B0604020202020204" pitchFamily="34" charset="0"/>
              <a:ea typeface="Calibri" panose="020F0502020204030204" pitchFamily="34" charset="0"/>
              <a:cs typeface="Arial" panose="020B0604020202020204" pitchFamily="34" charset="0"/>
            </a:endParaRPr>
          </a:p>
          <a:p>
            <a:pPr algn="just"/>
            <a:endParaRPr lang="en-IN" dirty="0"/>
          </a:p>
        </p:txBody>
      </p:sp>
    </p:spTree>
    <p:extLst>
      <p:ext uri="{BB962C8B-B14F-4D97-AF65-F5344CB8AC3E}">
        <p14:creationId xmlns:p14="http://schemas.microsoft.com/office/powerpoint/2010/main" val="406243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3198-981D-0408-7570-9BDEA6D4C9B9}"/>
              </a:ext>
            </a:extLst>
          </p:cNvPr>
          <p:cNvSpPr>
            <a:spLocks noGrp="1"/>
          </p:cNvSpPr>
          <p:nvPr>
            <p:ph type="title"/>
          </p:nvPr>
        </p:nvSpPr>
        <p:spPr>
          <a:xfrm>
            <a:off x="551873" y="500062"/>
            <a:ext cx="10515600" cy="1325563"/>
          </a:xfrm>
        </p:spPr>
        <p:txBody>
          <a:bodyPr/>
          <a:lstStyle/>
          <a:p>
            <a:pPr algn="ctr"/>
            <a:r>
              <a:rPr lang="en-US" dirty="0"/>
              <a:t> </a:t>
            </a:r>
            <a:r>
              <a:rPr lang="en-US" dirty="0">
                <a:latin typeface="Arial" panose="020B0604020202020204" pitchFamily="34" charset="0"/>
                <a:cs typeface="Arial" panose="020B0604020202020204" pitchFamily="34" charset="0"/>
              </a:rPr>
              <a:t>Boxplot</a:t>
            </a:r>
            <a:endParaRPr lang="en-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E8F93D5-8157-5E12-8947-71295C021079}"/>
              </a:ext>
            </a:extLst>
          </p:cNvPr>
          <p:cNvSpPr>
            <a:spLocks noGrp="1"/>
          </p:cNvSpPr>
          <p:nvPr>
            <p:ph sz="half" idx="1"/>
          </p:nvPr>
        </p:nvSpPr>
        <p:spPr>
          <a:xfrm>
            <a:off x="551873" y="1825625"/>
            <a:ext cx="5181600" cy="4351338"/>
          </a:xfrm>
        </p:spPr>
        <p:txBody>
          <a:bodyPr/>
          <a:lstStyle/>
          <a:p>
            <a:r>
              <a:rPr lang="en-IN" dirty="0"/>
              <a:t>A box and whisker plot or diagram (otherwise known as a boxplot), is </a:t>
            </a:r>
            <a:r>
              <a:rPr lang="en-IN" b="1" dirty="0"/>
              <a:t>a graph summarising a set of data</a:t>
            </a:r>
            <a:r>
              <a:rPr lang="en-IN" dirty="0"/>
              <a:t>. The shape of the boxplot shows how the data is distributed and it also shows any outliers. It is a useful way to compare different sets of data as you can draw more than one boxplot per graph.</a:t>
            </a:r>
          </a:p>
          <a:p>
            <a:endParaRPr lang="en-IN" dirty="0"/>
          </a:p>
        </p:txBody>
      </p:sp>
      <p:pic>
        <p:nvPicPr>
          <p:cNvPr id="13" name="Graphic 12">
            <a:extLst>
              <a:ext uri="{FF2B5EF4-FFF2-40B4-BE49-F238E27FC236}">
                <a16:creationId xmlns:a16="http://schemas.microsoft.com/office/drawing/2014/main" id="{C29C2F5D-B5DC-507D-E62D-547241D96C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73518" y="1857156"/>
            <a:ext cx="4114800" cy="4114800"/>
          </a:xfrm>
          <a:prstGeom prst="rect">
            <a:avLst/>
          </a:prstGeom>
        </p:spPr>
      </p:pic>
      <p:sp>
        <p:nvSpPr>
          <p:cNvPr id="15" name="TextBox 14">
            <a:extLst>
              <a:ext uri="{FF2B5EF4-FFF2-40B4-BE49-F238E27FC236}">
                <a16:creationId xmlns:a16="http://schemas.microsoft.com/office/drawing/2014/main" id="{F1599D95-CE8D-2240-F322-E608299FF649}"/>
              </a:ext>
            </a:extLst>
          </p:cNvPr>
          <p:cNvSpPr txBox="1"/>
          <p:nvPr/>
        </p:nvSpPr>
        <p:spPr>
          <a:xfrm>
            <a:off x="2104522" y="6211669"/>
            <a:ext cx="7982955" cy="646331"/>
          </a:xfrm>
          <a:prstGeom prst="rect">
            <a:avLst/>
          </a:prstGeom>
          <a:noFill/>
        </p:spPr>
        <p:txBody>
          <a:bodyPr wrap="none" rtlCol="0">
            <a:spAutoFit/>
          </a:bodyPr>
          <a:lstStyle/>
          <a:p>
            <a:r>
              <a:rPr lang="en-US" dirty="0"/>
              <a:t>Source: https://www.ncl.ac.uk/webtemplate/ask-assets/external/maths-resources/</a:t>
            </a:r>
          </a:p>
          <a:p>
            <a:r>
              <a:rPr lang="en-US" dirty="0"/>
              <a:t>statistics/data-presentation/box-and-whisker-plots.html</a:t>
            </a:r>
            <a:endParaRPr lang="en-IN" dirty="0"/>
          </a:p>
        </p:txBody>
      </p:sp>
    </p:spTree>
    <p:extLst>
      <p:ext uri="{BB962C8B-B14F-4D97-AF65-F5344CB8AC3E}">
        <p14:creationId xmlns:p14="http://schemas.microsoft.com/office/powerpoint/2010/main" val="2646708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A586F-8984-50A5-DEEC-FB4759ACE712}"/>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Scatter</a:t>
            </a:r>
            <a:r>
              <a:rPr lang="en-US" dirty="0"/>
              <a:t> </a:t>
            </a:r>
            <a:r>
              <a:rPr lang="en-US" dirty="0">
                <a:latin typeface="Arial" panose="020B0604020202020204" pitchFamily="34" charset="0"/>
                <a:cs typeface="Arial" panose="020B0604020202020204" pitchFamily="34" charset="0"/>
              </a:rPr>
              <a:t>plot</a:t>
            </a:r>
            <a:endParaRPr lang="en-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032D91-D346-F6E6-D1F6-5F6C0F7F838C}"/>
              </a:ext>
            </a:extLst>
          </p:cNvPr>
          <p:cNvSpPr>
            <a:spLocks noGrp="1"/>
          </p:cNvSpPr>
          <p:nvPr>
            <p:ph sz="half" idx="1"/>
          </p:nvPr>
        </p:nvSpPr>
        <p:spPr/>
        <p:txBody>
          <a:bodyPr>
            <a:normAutofit lnSpcReduction="10000"/>
          </a:bodyPr>
          <a:lstStyle/>
          <a:p>
            <a:r>
              <a:rPr lang="en-IN" dirty="0"/>
              <a:t>A scatter plot (aka scatter chart, scatter graph) </a:t>
            </a:r>
            <a:r>
              <a:rPr lang="en-IN" b="1" dirty="0"/>
              <a:t>uses dots to represent values for two different numeric variables</a:t>
            </a:r>
            <a:r>
              <a:rPr lang="en-IN" dirty="0"/>
              <a:t>. The position of each dot on the horizontal and vertical axis indicates values for an individual data point. Scatter plots are used to observe relationships between variables.</a:t>
            </a:r>
          </a:p>
          <a:p>
            <a:pPr marL="0" indent="0">
              <a:buNone/>
            </a:pPr>
            <a:r>
              <a:rPr lang="en-IN" dirty="0"/>
              <a:t>                     </a:t>
            </a:r>
          </a:p>
        </p:txBody>
      </p:sp>
      <p:pic>
        <p:nvPicPr>
          <p:cNvPr id="8" name="Content Placeholder 7">
            <a:extLst>
              <a:ext uri="{FF2B5EF4-FFF2-40B4-BE49-F238E27FC236}">
                <a16:creationId xmlns:a16="http://schemas.microsoft.com/office/drawing/2014/main" id="{B5F33C8A-5A97-BEED-E1CF-6444EC39A2BF}"/>
              </a:ext>
            </a:extLst>
          </p:cNvPr>
          <p:cNvPicPr>
            <a:picLocks noGrp="1" noChangeAspect="1"/>
          </p:cNvPicPr>
          <p:nvPr>
            <p:ph sz="half" idx="2"/>
          </p:nvPr>
        </p:nvPicPr>
        <p:blipFill>
          <a:blip r:embed="rId2"/>
          <a:stretch>
            <a:fillRect/>
          </a:stretch>
        </p:blipFill>
        <p:spPr>
          <a:xfrm>
            <a:off x="6391275" y="2236426"/>
            <a:ext cx="4743450" cy="2790825"/>
          </a:xfrm>
          <a:prstGeom prst="rect">
            <a:avLst/>
          </a:prstGeom>
        </p:spPr>
      </p:pic>
      <p:sp>
        <p:nvSpPr>
          <p:cNvPr id="9" name="TextBox 8">
            <a:extLst>
              <a:ext uri="{FF2B5EF4-FFF2-40B4-BE49-F238E27FC236}">
                <a16:creationId xmlns:a16="http://schemas.microsoft.com/office/drawing/2014/main" id="{C2E8E0CC-7F5E-F985-8DBB-7379F9F1A48B}"/>
              </a:ext>
            </a:extLst>
          </p:cNvPr>
          <p:cNvSpPr txBox="1"/>
          <p:nvPr/>
        </p:nvSpPr>
        <p:spPr>
          <a:xfrm>
            <a:off x="1809058" y="6076370"/>
            <a:ext cx="9505487" cy="646331"/>
          </a:xfrm>
          <a:prstGeom prst="rect">
            <a:avLst/>
          </a:prstGeom>
          <a:noFill/>
        </p:spPr>
        <p:txBody>
          <a:bodyPr wrap="none" rtlCol="0">
            <a:spAutoFit/>
          </a:bodyPr>
          <a:lstStyle/>
          <a:p>
            <a:r>
              <a:rPr lang="en-US" dirty="0"/>
              <a:t>Source: https://www.atlassian.com/data/charts/what-is-a-scatter-plot#:~:text=</a:t>
            </a:r>
          </a:p>
          <a:p>
            <a:r>
              <a:rPr lang="en-US" dirty="0"/>
              <a:t>A%20scatter%20plot%20(aka%20scatter,to%20observe%20relationships%20between%20variables. </a:t>
            </a:r>
            <a:endParaRPr lang="en-IN" dirty="0"/>
          </a:p>
        </p:txBody>
      </p:sp>
    </p:spTree>
    <p:extLst>
      <p:ext uri="{BB962C8B-B14F-4D97-AF65-F5344CB8AC3E}">
        <p14:creationId xmlns:p14="http://schemas.microsoft.com/office/powerpoint/2010/main" val="3255359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C1A34-BA3A-CC53-3C9C-049622FB4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900" y="0"/>
            <a:ext cx="6172200" cy="6858000"/>
          </a:xfrm>
          <a:prstGeom prst="rect">
            <a:avLst/>
          </a:prstGeom>
        </p:spPr>
      </p:pic>
      <p:sp>
        <p:nvSpPr>
          <p:cNvPr id="2" name="TextBox 1">
            <a:extLst>
              <a:ext uri="{FF2B5EF4-FFF2-40B4-BE49-F238E27FC236}">
                <a16:creationId xmlns:a16="http://schemas.microsoft.com/office/drawing/2014/main" id="{AE4BCE5C-3841-9DCE-0B92-AD28D3C42C44}"/>
              </a:ext>
            </a:extLst>
          </p:cNvPr>
          <p:cNvSpPr txBox="1"/>
          <p:nvPr/>
        </p:nvSpPr>
        <p:spPr>
          <a:xfrm>
            <a:off x="770965" y="3083859"/>
            <a:ext cx="936667" cy="369332"/>
          </a:xfrm>
          <a:prstGeom prst="rect">
            <a:avLst/>
          </a:prstGeom>
          <a:noFill/>
        </p:spPr>
        <p:txBody>
          <a:bodyPr wrap="none" rtlCol="0">
            <a:spAutoFit/>
          </a:bodyPr>
          <a:lstStyle/>
          <a:p>
            <a:r>
              <a:rPr lang="en-US" b="1" dirty="0"/>
              <a:t>Figure 1</a:t>
            </a:r>
            <a:endParaRPr lang="en-IN" b="1" dirty="0"/>
          </a:p>
        </p:txBody>
      </p:sp>
    </p:spTree>
    <p:extLst>
      <p:ext uri="{BB962C8B-B14F-4D97-AF65-F5344CB8AC3E}">
        <p14:creationId xmlns:p14="http://schemas.microsoft.com/office/powerpoint/2010/main" val="2290653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08DD-604E-A80E-84F7-D5CBE1724695}"/>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Learning goals</a:t>
            </a:r>
            <a:endParaRPr lang="en-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9B19679-F590-E6D7-812D-841F87F5335C}"/>
              </a:ext>
            </a:extLst>
          </p:cNvPr>
          <p:cNvSpPr>
            <a:spLocks noGrp="1"/>
          </p:cNvSpPr>
          <p:nvPr>
            <p:ph idx="1"/>
          </p:nvPr>
        </p:nvSpPr>
        <p:spPr/>
        <p:txBody>
          <a:bodyPr/>
          <a:lstStyle/>
          <a:p>
            <a:pPr marL="342900" lvl="0" indent="-342900" fontAlgn="base">
              <a:buSzPts val="1000"/>
              <a:buFont typeface="Symbol" panose="05050102010706020507" pitchFamily="18" charset="2"/>
              <a:buChar char=""/>
              <a:tabLst>
                <a:tab pos="457200" algn="l"/>
              </a:tabLs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Explore the principles of disturbance ecology and gain insights into how human activities can influence gap dynamics in tropical forests.</a:t>
            </a:r>
          </a:p>
          <a:p>
            <a:pPr marL="342900" lvl="0" indent="-342900" fontAlgn="base">
              <a:buSzPts val="1000"/>
              <a:buFont typeface="Symbol" panose="05050102010706020507" pitchFamily="18" charset="2"/>
              <a:buChar char=""/>
              <a:tabLst>
                <a:tab pos="457200" algn="l"/>
              </a:tabLst>
            </a:pPr>
            <a:endParaRPr lang="en-IN"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fontAlgn="base">
              <a:buSzPts val="1000"/>
              <a:buFont typeface="Symbol" panose="05050102010706020507" pitchFamily="18" charset="2"/>
              <a:buChar char=""/>
              <a:tabLst>
                <a:tab pos="457200" algn="l"/>
              </a:tabLst>
            </a:pPr>
            <a:r>
              <a:rPr lang="en-IN" sz="2400" dirty="0">
                <a:effectLst/>
                <a:latin typeface="Arial" panose="020B0604020202020204" pitchFamily="34" charset="0"/>
                <a:ea typeface="Times New Roman" panose="02020603050405020304" pitchFamily="18" charset="0"/>
                <a:cs typeface="Arial" panose="020B0604020202020204" pitchFamily="34" charset="0"/>
              </a:rPr>
              <a:t>Understand how data on plant-microbial interactions are collected and </a:t>
            </a:r>
            <a:r>
              <a:rPr lang="en-IN" sz="2400" dirty="0" err="1">
                <a:effectLst/>
                <a:latin typeface="Arial" panose="020B0604020202020204" pitchFamily="34" charset="0"/>
                <a:ea typeface="Times New Roman" panose="02020603050405020304" pitchFamily="18" charset="0"/>
                <a:cs typeface="Arial" panose="020B0604020202020204" pitchFamily="34" charset="0"/>
              </a:rPr>
              <a:t>analyzed</a:t>
            </a:r>
            <a:r>
              <a:rPr lang="en-IN" sz="2400" dirty="0">
                <a:effectLst/>
                <a:latin typeface="Arial" panose="020B0604020202020204" pitchFamily="34" charset="0"/>
                <a:ea typeface="Times New Roman" panose="02020603050405020304" pitchFamily="18" charset="0"/>
                <a:cs typeface="Arial" panose="020B0604020202020204" pitchFamily="34" charset="0"/>
              </a:rPr>
              <a:t> in the lab. </a:t>
            </a:r>
          </a:p>
          <a:p>
            <a:pPr marL="342900" lvl="0" indent="-342900" fontAlgn="base">
              <a:buSzPts val="1000"/>
              <a:buFont typeface="Symbol" panose="05050102010706020507" pitchFamily="18" charset="2"/>
              <a:buChar char=""/>
              <a:tabLst>
                <a:tab pos="457200" algn="l"/>
              </a:tabLst>
            </a:pPr>
            <a:endParaRPr lang="en-IN" sz="2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fontAlgn="base">
              <a:buSzPts val="1000"/>
              <a:buFont typeface="Symbol" panose="05050102010706020507" pitchFamily="18" charset="2"/>
              <a:buChar char=""/>
              <a:tabLst>
                <a:tab pos="457200" algn="l"/>
              </a:tabLst>
            </a:pPr>
            <a:r>
              <a:rPr lang="en-IN" sz="2400" dirty="0">
                <a:effectLst/>
                <a:latin typeface="Arial" panose="020B0604020202020204" pitchFamily="34" charset="0"/>
                <a:ea typeface="Times New Roman" panose="02020603050405020304" pitchFamily="18" charset="0"/>
                <a:cs typeface="Arial" panose="020B0604020202020204" pitchFamily="34" charset="0"/>
              </a:rPr>
              <a:t>Develop hypotheses about how changes in disturbance and the climate will affect how plants interact with their microbial soil symbionts. </a:t>
            </a:r>
          </a:p>
          <a:p>
            <a:pPr marL="342900" lvl="0" indent="-342900" fontAlgn="base">
              <a:buSzPts val="1000"/>
              <a:buFont typeface="Symbol" panose="05050102010706020507" pitchFamily="18" charset="2"/>
              <a:buChar char=""/>
              <a:tabLst>
                <a:tab pos="457200" algn="l"/>
              </a:tabLst>
            </a:pPr>
            <a:endParaRPr lang="en-IN" sz="2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fontAlgn="base">
              <a:buSzPts val="1000"/>
              <a:buFont typeface="Symbol" panose="05050102010706020507" pitchFamily="18" charset="2"/>
              <a:buChar char=""/>
              <a:tabLst>
                <a:tab pos="457200" algn="l"/>
              </a:tabLst>
            </a:pPr>
            <a:r>
              <a:rPr lang="en-I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Interpret figures from the primary scientific literature.</a:t>
            </a:r>
            <a:endParaRPr lang="en-IN"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1397909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3D2-2E05-27C7-B708-8D33040E37B0}"/>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74FD245B-8DAB-25B8-05E6-2CC5AA33192B}"/>
              </a:ext>
            </a:extLst>
          </p:cNvPr>
          <p:cNvSpPr>
            <a:spLocks noGrp="1"/>
          </p:cNvSpPr>
          <p:nvPr>
            <p:ph idx="1"/>
          </p:nvPr>
        </p:nvSpPr>
        <p:spPr/>
        <p:txBody>
          <a:bodyPr/>
          <a:lstStyle/>
          <a:p>
            <a:pPr marL="0" lvl="0" indent="0">
              <a:lnSpc>
                <a:spcPct val="107000"/>
              </a:lnSpc>
              <a:buNone/>
            </a:pPr>
            <a:r>
              <a:rPr lang="en-US" sz="3600" dirty="0">
                <a:solidFill>
                  <a:srgbClr val="01182D"/>
                </a:solidFill>
                <a:effectLst/>
                <a:latin typeface="Arial" panose="020B0604020202020204" pitchFamily="34" charset="0"/>
                <a:ea typeface="Arial" panose="020B0604020202020204" pitchFamily="34" charset="0"/>
                <a:cs typeface="Arial" panose="020B0604020202020204" pitchFamily="34" charset="0"/>
              </a:rPr>
              <a:t>Q2. What kind of figure is this? Is it a scatterplot? Boxplot?  </a:t>
            </a:r>
            <a:endParaRPr lang="en-IN"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6855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FD245B-8DAB-25B8-05E6-2CC5AA33192B}"/>
              </a:ext>
            </a:extLst>
          </p:cNvPr>
          <p:cNvSpPr>
            <a:spLocks noGrp="1"/>
          </p:cNvSpPr>
          <p:nvPr>
            <p:ph idx="1"/>
          </p:nvPr>
        </p:nvSpPr>
        <p:spPr/>
        <p:txBody>
          <a:bodyPr/>
          <a:lstStyle/>
          <a:p>
            <a:pPr marL="0" lvl="0" indent="0">
              <a:lnSpc>
                <a:spcPct val="107000"/>
              </a:lnSpc>
              <a:buNone/>
            </a:pPr>
            <a:r>
              <a:rPr lang="en-US" sz="3600" dirty="0">
                <a:solidFill>
                  <a:srgbClr val="01182D"/>
                </a:solidFill>
                <a:effectLst/>
                <a:latin typeface="Arial" panose="020B0604020202020204" pitchFamily="34" charset="0"/>
                <a:ea typeface="Arial" panose="020B0604020202020204" pitchFamily="34" charset="0"/>
                <a:cs typeface="Arial" panose="020B0604020202020204" pitchFamily="34" charset="0"/>
              </a:rPr>
              <a:t>Q2. What kind of figure is this? Is it a scatterplot? Boxplot?  </a:t>
            </a:r>
          </a:p>
          <a:p>
            <a:pPr marL="0" lvl="0" indent="0">
              <a:lnSpc>
                <a:spcPct val="107000"/>
              </a:lnSpc>
              <a:buNone/>
            </a:pPr>
            <a:endParaRPr lang="en-IN" sz="3600" dirty="0">
              <a:effectLst/>
              <a:latin typeface="Arial" panose="020B0604020202020204" pitchFamily="34" charset="0"/>
              <a:ea typeface="Calibri" panose="020F0502020204030204" pitchFamily="34" charset="0"/>
              <a:cs typeface="Arial" panose="020B0604020202020204" pitchFamily="34" charset="0"/>
            </a:endParaRPr>
          </a:p>
          <a:p>
            <a:pPr marL="1143000" lvl="2" indent="-228600">
              <a:lnSpc>
                <a:spcPct val="107000"/>
              </a:lnSpc>
              <a:spcAft>
                <a:spcPts val="800"/>
              </a:spcAft>
              <a:buFont typeface="Wingdings" panose="05000000000000000000" pitchFamily="2" charset="2"/>
              <a:buChar char=""/>
            </a:pPr>
            <a:r>
              <a:rPr lang="en-US" sz="3600" b="1" dirty="0">
                <a:solidFill>
                  <a:srgbClr val="01182D"/>
                </a:solidFill>
                <a:effectLst/>
                <a:latin typeface="Arial" panose="020B0604020202020204" pitchFamily="34" charset="0"/>
                <a:ea typeface="Arial" panose="020B0604020202020204" pitchFamily="34" charset="0"/>
                <a:cs typeface="Arial" panose="020B0604020202020204" pitchFamily="34" charset="0"/>
              </a:rPr>
              <a:t>Boxplot</a:t>
            </a:r>
            <a:endParaRPr lang="en-IN"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76366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846D-01AA-84C8-B25B-9674C7B3F7E4}"/>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38FA0B82-6D0C-2FAE-BE62-76693798FED8}"/>
              </a:ext>
            </a:extLst>
          </p:cNvPr>
          <p:cNvSpPr>
            <a:spLocks noGrp="1"/>
          </p:cNvSpPr>
          <p:nvPr>
            <p:ph idx="1"/>
          </p:nvPr>
        </p:nvSpPr>
        <p:spPr/>
        <p:txBody>
          <a:bodyPr/>
          <a:lstStyle/>
          <a:p>
            <a:pPr marL="0" indent="0">
              <a:buNone/>
            </a:pPr>
            <a:r>
              <a:rPr kumimoji="0" lang="en-US" altLang="en-US" sz="2800" b="0" i="0" u="none" strike="noStrike" cap="none" normalizeH="0" baseline="0" dirty="0">
                <a:ln>
                  <a:noFill/>
                </a:ln>
                <a:solidFill>
                  <a:schemeClr val="tx1"/>
                </a:solidFill>
                <a:effectLst/>
                <a:latin typeface="Arial" panose="020B0604020202020204" pitchFamily="34" charset="0"/>
              </a:rPr>
              <a:t>Q3. What patterns jump out at you when looking at this figure? What conclusions might you draw from these results? </a:t>
            </a:r>
          </a:p>
          <a:p>
            <a:endParaRPr lang="en-IN" dirty="0"/>
          </a:p>
          <a:p>
            <a:endParaRPr lang="en-IN" dirty="0"/>
          </a:p>
        </p:txBody>
      </p:sp>
    </p:spTree>
    <p:extLst>
      <p:ext uri="{BB962C8B-B14F-4D97-AF65-F5344CB8AC3E}">
        <p14:creationId xmlns:p14="http://schemas.microsoft.com/office/powerpoint/2010/main" val="1945218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C1A34-BA3A-CC53-3C9C-049622FB4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900" y="0"/>
            <a:ext cx="6172200" cy="6858000"/>
          </a:xfrm>
          <a:prstGeom prst="rect">
            <a:avLst/>
          </a:prstGeom>
        </p:spPr>
      </p:pic>
      <p:sp>
        <p:nvSpPr>
          <p:cNvPr id="2" name="TextBox 1">
            <a:extLst>
              <a:ext uri="{FF2B5EF4-FFF2-40B4-BE49-F238E27FC236}">
                <a16:creationId xmlns:a16="http://schemas.microsoft.com/office/drawing/2014/main" id="{AE4BCE5C-3841-9DCE-0B92-AD28D3C42C44}"/>
              </a:ext>
            </a:extLst>
          </p:cNvPr>
          <p:cNvSpPr txBox="1"/>
          <p:nvPr/>
        </p:nvSpPr>
        <p:spPr>
          <a:xfrm>
            <a:off x="770965" y="3083859"/>
            <a:ext cx="936667" cy="369332"/>
          </a:xfrm>
          <a:prstGeom prst="rect">
            <a:avLst/>
          </a:prstGeom>
          <a:noFill/>
        </p:spPr>
        <p:txBody>
          <a:bodyPr wrap="none" rtlCol="0">
            <a:spAutoFit/>
          </a:bodyPr>
          <a:lstStyle/>
          <a:p>
            <a:r>
              <a:rPr lang="en-US" b="1" dirty="0"/>
              <a:t>Figure 1</a:t>
            </a:r>
            <a:endParaRPr lang="en-IN" b="1" dirty="0"/>
          </a:p>
        </p:txBody>
      </p:sp>
    </p:spTree>
    <p:extLst>
      <p:ext uri="{BB962C8B-B14F-4D97-AF65-F5344CB8AC3E}">
        <p14:creationId xmlns:p14="http://schemas.microsoft.com/office/powerpoint/2010/main" val="1250083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846D-01AA-84C8-B25B-9674C7B3F7E4}"/>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38FA0B82-6D0C-2FAE-BE62-76693798FED8}"/>
              </a:ext>
            </a:extLst>
          </p:cNvPr>
          <p:cNvSpPr>
            <a:spLocks noGrp="1"/>
          </p:cNvSpPr>
          <p:nvPr>
            <p:ph idx="1"/>
          </p:nvPr>
        </p:nvSpPr>
        <p:spPr/>
        <p:txBody>
          <a:bodyPr/>
          <a:lstStyle/>
          <a:p>
            <a:pPr marL="0" indent="0">
              <a:buNone/>
            </a:pPr>
            <a:r>
              <a:rPr kumimoji="0" lang="en-US" altLang="en-US" sz="2800" b="0" i="0" u="none" strike="noStrike" cap="none" normalizeH="0" baseline="0" dirty="0">
                <a:ln>
                  <a:noFill/>
                </a:ln>
                <a:solidFill>
                  <a:schemeClr val="tx1"/>
                </a:solidFill>
                <a:effectLst/>
                <a:latin typeface="Arial" panose="020B0604020202020204" pitchFamily="34" charset="0"/>
              </a:rPr>
              <a:t>Q3. What patterns jump out at you when looking at this figure? What conclusions might you draw from these results? </a:t>
            </a:r>
          </a:p>
          <a:p>
            <a:pPr marL="0" indent="0">
              <a:buNone/>
            </a:pPr>
            <a:endParaRPr lang="en-US" b="1" dirty="0">
              <a:solidFill>
                <a:srgbClr val="01182D"/>
              </a:solidFill>
              <a:effectLst/>
              <a:latin typeface="Arial" panose="020B0604020202020204" pitchFamily="34" charset="0"/>
              <a:ea typeface="Arial" panose="020B0604020202020204" pitchFamily="34" charset="0"/>
              <a:cs typeface="Arial" panose="020B0604020202020204" pitchFamily="34" charset="0"/>
            </a:endParaRPr>
          </a:p>
          <a:p>
            <a:pPr marL="0" indent="0">
              <a:buNone/>
            </a:pPr>
            <a:r>
              <a:rPr lang="en-US" b="1" dirty="0">
                <a:solidFill>
                  <a:srgbClr val="01182D"/>
                </a:solidFill>
                <a:effectLst/>
                <a:latin typeface="Arial" panose="020B0604020202020204" pitchFamily="34" charset="0"/>
                <a:ea typeface="Arial" panose="020B0604020202020204" pitchFamily="34" charset="0"/>
                <a:cs typeface="Arial" panose="020B0604020202020204" pitchFamily="34" charset="0"/>
              </a:rPr>
              <a:t>There are no different colors, the differences between groups can be seen by comparing the x-axis. Symbols like *** are used to show significant differences between the two groups of gap and understory. Insets are used to better show the pattern of data. </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kumimoji="0" lang="en-US" altLang="en-US" sz="2800" b="0" i="0" u="none" strike="noStrike" cap="none" normalizeH="0" baseline="0" dirty="0">
              <a:ln>
                <a:noFill/>
              </a:ln>
              <a:solidFill>
                <a:schemeClr val="tx1"/>
              </a:solidFill>
              <a:effectLst/>
              <a:latin typeface="Arial" panose="020B0604020202020204" pitchFamily="34" charset="0"/>
            </a:endParaRPr>
          </a:p>
          <a:p>
            <a:endParaRPr lang="en-IN" dirty="0"/>
          </a:p>
          <a:p>
            <a:endParaRPr lang="en-IN" dirty="0"/>
          </a:p>
        </p:txBody>
      </p:sp>
    </p:spTree>
    <p:extLst>
      <p:ext uri="{BB962C8B-B14F-4D97-AF65-F5344CB8AC3E}">
        <p14:creationId xmlns:p14="http://schemas.microsoft.com/office/powerpoint/2010/main" val="1339869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846D-01AA-84C8-B25B-9674C7B3F7E4}"/>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38FA0B82-6D0C-2FAE-BE62-76693798FED8}"/>
              </a:ext>
            </a:extLst>
          </p:cNvPr>
          <p:cNvSpPr>
            <a:spLocks noGrp="1"/>
          </p:cNvSpPr>
          <p:nvPr>
            <p:ph idx="1"/>
          </p:nvPr>
        </p:nvSpPr>
        <p:spPr/>
        <p:txBody>
          <a:bodyPr/>
          <a:lstStyle/>
          <a:p>
            <a:pPr marL="0" indent="0">
              <a:buNone/>
            </a:pPr>
            <a:r>
              <a:rPr kumimoji="0" lang="en-US" altLang="en-US" sz="2800" b="0" i="0" u="none" strike="noStrike" cap="none" normalizeH="0" baseline="0" dirty="0">
                <a:ln>
                  <a:noFill/>
                </a:ln>
                <a:solidFill>
                  <a:schemeClr val="tx1"/>
                </a:solidFill>
                <a:effectLst/>
                <a:latin typeface="Arial" panose="020B0604020202020204" pitchFamily="34" charset="0"/>
              </a:rPr>
              <a:t>Q4. </a:t>
            </a: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What patterns jump out at you when looking at this figure? What conclusions might you draw from these results? </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kumimoji="0" lang="en-US" altLang="en-US" sz="2800" b="0" i="0" u="none" strike="noStrike" cap="none" normalizeH="0" baseline="0" dirty="0">
              <a:ln>
                <a:noFill/>
              </a:ln>
              <a:solidFill>
                <a:schemeClr val="tx1"/>
              </a:solidFill>
              <a:effectLst/>
              <a:latin typeface="Arial" panose="020B0604020202020204" pitchFamily="34" charset="0"/>
            </a:endParaRPr>
          </a:p>
          <a:p>
            <a:endParaRPr kumimoji="0" lang="en-US" altLang="en-US" sz="2800" b="0" i="0" u="none" strike="noStrike" cap="none" normalizeH="0" baseline="0" dirty="0">
              <a:ln>
                <a:noFill/>
              </a:ln>
              <a:solidFill>
                <a:schemeClr val="tx1"/>
              </a:solidFill>
              <a:effectLst/>
              <a:latin typeface="Arial" panose="020B0604020202020204" pitchFamily="34" charset="0"/>
            </a:endParaRPr>
          </a:p>
          <a:p>
            <a:endParaRPr kumimoji="0" lang="en-US" altLang="en-US" sz="2800" b="0" i="0" u="none" strike="noStrike" cap="none" normalizeH="0" baseline="0" dirty="0">
              <a:ln>
                <a:noFill/>
              </a:ln>
              <a:solidFill>
                <a:schemeClr val="tx1"/>
              </a:solidFill>
              <a:effectLst/>
              <a:latin typeface="Arial" panose="020B0604020202020204" pitchFamily="34" charset="0"/>
            </a:endParaRPr>
          </a:p>
          <a:p>
            <a:endParaRPr lang="en-IN" dirty="0"/>
          </a:p>
        </p:txBody>
      </p:sp>
    </p:spTree>
    <p:extLst>
      <p:ext uri="{BB962C8B-B14F-4D97-AF65-F5344CB8AC3E}">
        <p14:creationId xmlns:p14="http://schemas.microsoft.com/office/powerpoint/2010/main" val="773272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C1A34-BA3A-CC53-3C9C-049622FB4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900" y="0"/>
            <a:ext cx="6172200" cy="6858000"/>
          </a:xfrm>
          <a:prstGeom prst="rect">
            <a:avLst/>
          </a:prstGeom>
        </p:spPr>
      </p:pic>
      <p:sp>
        <p:nvSpPr>
          <p:cNvPr id="2" name="TextBox 1">
            <a:extLst>
              <a:ext uri="{FF2B5EF4-FFF2-40B4-BE49-F238E27FC236}">
                <a16:creationId xmlns:a16="http://schemas.microsoft.com/office/drawing/2014/main" id="{AE4BCE5C-3841-9DCE-0B92-AD28D3C42C44}"/>
              </a:ext>
            </a:extLst>
          </p:cNvPr>
          <p:cNvSpPr txBox="1"/>
          <p:nvPr/>
        </p:nvSpPr>
        <p:spPr>
          <a:xfrm>
            <a:off x="770965" y="3083859"/>
            <a:ext cx="936667" cy="369332"/>
          </a:xfrm>
          <a:prstGeom prst="rect">
            <a:avLst/>
          </a:prstGeom>
          <a:noFill/>
        </p:spPr>
        <p:txBody>
          <a:bodyPr wrap="none" rtlCol="0">
            <a:spAutoFit/>
          </a:bodyPr>
          <a:lstStyle/>
          <a:p>
            <a:r>
              <a:rPr lang="en-US" b="1" dirty="0"/>
              <a:t>Figure 1</a:t>
            </a:r>
            <a:endParaRPr lang="en-IN" b="1" dirty="0"/>
          </a:p>
        </p:txBody>
      </p:sp>
    </p:spTree>
    <p:extLst>
      <p:ext uri="{BB962C8B-B14F-4D97-AF65-F5344CB8AC3E}">
        <p14:creationId xmlns:p14="http://schemas.microsoft.com/office/powerpoint/2010/main" val="2226320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846D-01AA-84C8-B25B-9674C7B3F7E4}"/>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38FA0B82-6D0C-2FAE-BE62-76693798FED8}"/>
              </a:ext>
            </a:extLst>
          </p:cNvPr>
          <p:cNvSpPr>
            <a:spLocks noGrp="1"/>
          </p:cNvSpPr>
          <p:nvPr>
            <p:ph idx="1"/>
          </p:nvPr>
        </p:nvSpPr>
        <p:spPr/>
        <p:txBody>
          <a:bodyPr/>
          <a:lstStyle/>
          <a:p>
            <a:pPr marL="0" indent="0">
              <a:buNone/>
            </a:pPr>
            <a:r>
              <a:rPr kumimoji="0" lang="en-US" altLang="en-US" b="0" i="0" u="none" strike="noStrike" cap="none" normalizeH="0" baseline="0" dirty="0">
                <a:ln>
                  <a:noFill/>
                </a:ln>
                <a:solidFill>
                  <a:schemeClr val="tx1"/>
                </a:solidFill>
                <a:effectLst/>
                <a:latin typeface="Arial" panose="020B0604020202020204" pitchFamily="34" charset="0"/>
              </a:rPr>
              <a:t>Q4. </a:t>
            </a: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What patterns jump out at you when looking at this figure? What conclusions might you draw from these results? </a:t>
            </a:r>
          </a:p>
          <a:p>
            <a:pPr marL="0" indent="0">
              <a:buNone/>
            </a:pPr>
            <a:endParaRPr lang="en-US" b="1" dirty="0">
              <a:solidFill>
                <a:srgbClr val="01182D"/>
              </a:solidFill>
              <a:effectLst/>
              <a:latin typeface="Arial" panose="020B0604020202020204" pitchFamily="34" charset="0"/>
              <a:ea typeface="Arial" panose="020B0604020202020204" pitchFamily="34" charset="0"/>
              <a:cs typeface="Arial" panose="020B0604020202020204" pitchFamily="34" charset="0"/>
            </a:endParaRPr>
          </a:p>
          <a:p>
            <a:pPr marL="0" indent="0">
              <a:buNone/>
            </a:pPr>
            <a:r>
              <a:rPr lang="en-US" b="1" dirty="0">
                <a:solidFill>
                  <a:srgbClr val="01182D"/>
                </a:solidFill>
                <a:effectLst/>
                <a:latin typeface="Arial" panose="020B0604020202020204" pitchFamily="34" charset="0"/>
                <a:ea typeface="Arial" panose="020B0604020202020204" pitchFamily="34" charset="0"/>
                <a:cs typeface="Arial" panose="020B0604020202020204" pitchFamily="34" charset="0"/>
              </a:rPr>
              <a:t>In all the panels, the values of gaps are higher than in the understory. This suggests that seedlings grew more, had more nodule biomass, investment more in symbiotic nitrogen fixation, and had higher N fixation rates when they are grown in the gap compared to the understory. This suggests that gaps are important environments for this symbiotic nitrogen fixation. </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kumimoji="0" lang="en-US" altLang="en-US" sz="2800" b="0" i="0" u="none" strike="noStrike" cap="none" normalizeH="0" baseline="0" dirty="0">
              <a:ln>
                <a:noFill/>
              </a:ln>
              <a:solidFill>
                <a:schemeClr val="tx1"/>
              </a:solidFill>
              <a:effectLst/>
              <a:latin typeface="Arial" panose="020B0604020202020204" pitchFamily="34" charset="0"/>
            </a:endParaRPr>
          </a:p>
          <a:p>
            <a:endParaRPr kumimoji="0" lang="en-US" altLang="en-US" sz="2800" b="0" i="0" u="none" strike="noStrike" cap="none" normalizeH="0" baseline="0" dirty="0">
              <a:ln>
                <a:noFill/>
              </a:ln>
              <a:solidFill>
                <a:schemeClr val="tx1"/>
              </a:solidFill>
              <a:effectLst/>
              <a:latin typeface="Arial" panose="020B0604020202020204" pitchFamily="34" charset="0"/>
            </a:endParaRPr>
          </a:p>
          <a:p>
            <a:endParaRPr kumimoji="0" lang="en-US" altLang="en-US" sz="2800" b="0" i="0" u="none" strike="noStrike" cap="none" normalizeH="0" baseline="0" dirty="0">
              <a:ln>
                <a:noFill/>
              </a:ln>
              <a:solidFill>
                <a:schemeClr val="tx1"/>
              </a:solidFill>
              <a:effectLst/>
              <a:latin typeface="Arial" panose="020B0604020202020204" pitchFamily="34" charset="0"/>
            </a:endParaRPr>
          </a:p>
          <a:p>
            <a:endParaRPr lang="en-IN" dirty="0"/>
          </a:p>
        </p:txBody>
      </p:sp>
    </p:spTree>
    <p:extLst>
      <p:ext uri="{BB962C8B-B14F-4D97-AF65-F5344CB8AC3E}">
        <p14:creationId xmlns:p14="http://schemas.microsoft.com/office/powerpoint/2010/main" val="55129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8D6EE-32C3-C1C7-EDEE-59DF49610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12" y="1133475"/>
            <a:ext cx="8686800" cy="5200650"/>
          </a:xfrm>
          <a:prstGeom prst="rect">
            <a:avLst/>
          </a:prstGeom>
        </p:spPr>
      </p:pic>
      <p:sp>
        <p:nvSpPr>
          <p:cNvPr id="4" name="TextBox 3">
            <a:extLst>
              <a:ext uri="{FF2B5EF4-FFF2-40B4-BE49-F238E27FC236}">
                <a16:creationId xmlns:a16="http://schemas.microsoft.com/office/drawing/2014/main" id="{08340192-5512-4661-68F7-61F6F94EC4FD}"/>
              </a:ext>
            </a:extLst>
          </p:cNvPr>
          <p:cNvSpPr txBox="1"/>
          <p:nvPr/>
        </p:nvSpPr>
        <p:spPr>
          <a:xfrm>
            <a:off x="448235" y="3364468"/>
            <a:ext cx="936667" cy="369332"/>
          </a:xfrm>
          <a:prstGeom prst="rect">
            <a:avLst/>
          </a:prstGeom>
          <a:noFill/>
        </p:spPr>
        <p:txBody>
          <a:bodyPr wrap="none" rtlCol="0">
            <a:spAutoFit/>
          </a:bodyPr>
          <a:lstStyle/>
          <a:p>
            <a:r>
              <a:rPr lang="en-US" dirty="0"/>
              <a:t>Figure 2</a:t>
            </a:r>
            <a:endParaRPr lang="en-IN" dirty="0"/>
          </a:p>
        </p:txBody>
      </p:sp>
    </p:spTree>
    <p:extLst>
      <p:ext uri="{BB962C8B-B14F-4D97-AF65-F5344CB8AC3E}">
        <p14:creationId xmlns:p14="http://schemas.microsoft.com/office/powerpoint/2010/main" val="2122366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922373-915E-0D9F-B200-903B52EEFADE}"/>
              </a:ext>
            </a:extLst>
          </p:cNvPr>
          <p:cNvSpPr>
            <a:spLocks noGrp="1"/>
          </p:cNvSpPr>
          <p:nvPr>
            <p:ph idx="1"/>
          </p:nvPr>
        </p:nvSpPr>
        <p:spPr/>
        <p:txBody>
          <a:bodyPr/>
          <a:lstStyle/>
          <a:p>
            <a:pPr marL="0" indent="0">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Q1. What is the y-axis showing? What is the x-axis showing? What are the units of both of these axes? Are both the axes continuous variables? Or is one or both axes discrete (or categorical)? </a:t>
            </a:r>
            <a:endParaRPr lang="en-IN"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2573681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E2D0-8C75-2F14-96D1-95C24254F9EB}"/>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Key Concepts</a:t>
            </a:r>
            <a:endParaRPr lang="en-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F6368C5-24B5-66C9-16E5-8E69E739A193}"/>
              </a:ext>
            </a:extLst>
          </p:cNvPr>
          <p:cNvSpPr>
            <a:spLocks noGrp="1"/>
          </p:cNvSpPr>
          <p:nvPr>
            <p:ph idx="1"/>
          </p:nvPr>
        </p:nvSpPr>
        <p:spPr/>
        <p:txBody>
          <a:bodyPr/>
          <a:lstStyle/>
          <a:p>
            <a:pPr marL="800100" indent="-342900">
              <a:lnSpc>
                <a:spcPct val="107000"/>
              </a:lnSpc>
              <a:spcAft>
                <a:spcPts val="80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Biogeochemical cycles are used to understand how nutrients and carbon move through ecosystems.</a:t>
            </a:r>
            <a:endParaRPr lang="en-IN" sz="2400" dirty="0">
              <a:effectLst/>
              <a:latin typeface="Arial" panose="020B0604020202020204" pitchFamily="34" charset="0"/>
              <a:ea typeface="Calibri" panose="020F0502020204030204" pitchFamily="34" charset="0"/>
              <a:cs typeface="Arial" panose="020B0604020202020204" pitchFamily="34" charset="0"/>
            </a:endParaRPr>
          </a:p>
          <a:p>
            <a:pPr marL="800100" indent="-342900">
              <a:lnSpc>
                <a:spcPct val="107000"/>
              </a:lnSpc>
              <a:spcAft>
                <a:spcPts val="80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Context dependence of species interactions.</a:t>
            </a:r>
            <a:endParaRPr lang="en-IN" sz="2400" dirty="0">
              <a:effectLst/>
              <a:latin typeface="Arial" panose="020B0604020202020204" pitchFamily="34" charset="0"/>
              <a:ea typeface="Calibri" panose="020F0502020204030204" pitchFamily="34" charset="0"/>
              <a:cs typeface="Arial" panose="020B0604020202020204" pitchFamily="34" charset="0"/>
            </a:endParaRPr>
          </a:p>
          <a:p>
            <a:pPr marL="800100" indent="-342900">
              <a:lnSpc>
                <a:spcPct val="107000"/>
              </a:lnSpc>
              <a:spcAft>
                <a:spcPts val="80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Disturbance ecology including definitions of disturbance, causes of disturbance, and disturbance outcomes</a:t>
            </a:r>
            <a:endParaRPr lang="en-IN" sz="2400" dirty="0">
              <a:effectLst/>
              <a:latin typeface="Arial" panose="020B0604020202020204" pitchFamily="34" charset="0"/>
              <a:ea typeface="Calibri" panose="020F0502020204030204" pitchFamily="34" charset="0"/>
              <a:cs typeface="Arial" panose="020B0604020202020204" pitchFamily="34" charset="0"/>
            </a:endParaRPr>
          </a:p>
          <a:p>
            <a:pPr marL="800100" indent="-342900">
              <a:lnSpc>
                <a:spcPct val="110000"/>
              </a:lnSpc>
              <a:spcAft>
                <a:spcPts val="800"/>
              </a:spcAft>
            </a:pPr>
            <a:r>
              <a:rPr lang="en-US" sz="2400" dirty="0">
                <a:solidFill>
                  <a:srgbClr val="000000"/>
                </a:solidFill>
                <a:effectLst/>
                <a:latin typeface="Arial" panose="020B0604020202020204" pitchFamily="34" charset="0"/>
                <a:ea typeface="Arial" panose="020B0604020202020204" pitchFamily="34" charset="0"/>
                <a:cs typeface="Arial" panose="020B0604020202020204" pitchFamily="34" charset="0"/>
              </a:rPr>
              <a:t>Applying the three above concepts to understand how soil microbes influence these ecosystem ecology level concepts: biogeochemical cycling, species interactions, and disturbance ecology.</a:t>
            </a:r>
            <a:endParaRPr lang="en-IN" sz="2400"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589553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8D6EE-32C3-C1C7-EDEE-59DF49610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12" y="1133475"/>
            <a:ext cx="8686800" cy="5200650"/>
          </a:xfrm>
          <a:prstGeom prst="rect">
            <a:avLst/>
          </a:prstGeom>
        </p:spPr>
      </p:pic>
      <p:sp>
        <p:nvSpPr>
          <p:cNvPr id="4" name="TextBox 3">
            <a:extLst>
              <a:ext uri="{FF2B5EF4-FFF2-40B4-BE49-F238E27FC236}">
                <a16:creationId xmlns:a16="http://schemas.microsoft.com/office/drawing/2014/main" id="{08340192-5512-4661-68F7-61F6F94EC4FD}"/>
              </a:ext>
            </a:extLst>
          </p:cNvPr>
          <p:cNvSpPr txBox="1"/>
          <p:nvPr/>
        </p:nvSpPr>
        <p:spPr>
          <a:xfrm>
            <a:off x="448235" y="3364468"/>
            <a:ext cx="936667" cy="369332"/>
          </a:xfrm>
          <a:prstGeom prst="rect">
            <a:avLst/>
          </a:prstGeom>
          <a:noFill/>
        </p:spPr>
        <p:txBody>
          <a:bodyPr wrap="none" rtlCol="0">
            <a:spAutoFit/>
          </a:bodyPr>
          <a:lstStyle/>
          <a:p>
            <a:r>
              <a:rPr lang="en-US" dirty="0"/>
              <a:t>Figure 2</a:t>
            </a:r>
            <a:endParaRPr lang="en-IN" dirty="0"/>
          </a:p>
        </p:txBody>
      </p:sp>
    </p:spTree>
    <p:extLst>
      <p:ext uri="{BB962C8B-B14F-4D97-AF65-F5344CB8AC3E}">
        <p14:creationId xmlns:p14="http://schemas.microsoft.com/office/powerpoint/2010/main" val="3956004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DA26-3E42-ABE9-1A73-99D73396BB4F}"/>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B0922373-915E-0D9F-B200-903B52EEFADE}"/>
              </a:ext>
            </a:extLst>
          </p:cNvPr>
          <p:cNvSpPr>
            <a:spLocks noGrp="1"/>
          </p:cNvSpPr>
          <p:nvPr>
            <p:ph idx="1"/>
          </p:nvPr>
        </p:nvSpPr>
        <p:spPr/>
        <p:txBody>
          <a:bodyPr>
            <a:normAutofit lnSpcReduction="10000"/>
          </a:bodyPr>
          <a:lstStyle/>
          <a:p>
            <a:pPr marL="0" indent="0">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Q1. What is the y-axis showing? What is the x-axis showing? What are the units of both of these axes? Are both the axes continuous variables? Or is one or both axes discrete (or categorical)? </a:t>
            </a:r>
          </a:p>
          <a:p>
            <a:pPr marL="0" indent="0">
              <a:buNone/>
            </a:pPr>
            <a:endPar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endParaRPr>
          </a:p>
          <a:p>
            <a:r>
              <a:rPr lang="en-US" sz="2400" b="1" dirty="0">
                <a:solidFill>
                  <a:srgbClr val="01182D"/>
                </a:solidFill>
                <a:effectLst/>
                <a:latin typeface="Arial" panose="020B0604020202020204" pitchFamily="34" charset="0"/>
                <a:ea typeface="Arial" panose="020B0604020202020204" pitchFamily="34" charset="0"/>
                <a:cs typeface="Arial" panose="020B0604020202020204" pitchFamily="34" charset="0"/>
              </a:rPr>
              <a:t>Y-axis: A) AMF root colonization in percentages, B) AMF root colonization (%) per gram of seedling. This is the amount of the root that is colonized controlling for the biomass of the seedling. </a:t>
            </a:r>
            <a:endParaRPr lang="en-IN" sz="2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2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X-axis: Environment type (gap or understory)</a:t>
            </a:r>
            <a:endParaRPr lang="en-IN" sz="24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2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Y axis is continuous and X axis is discrete</a:t>
            </a:r>
            <a:endParaRPr lang="en-IN" sz="24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2400" dirty="0">
                <a:solidFill>
                  <a:srgbClr val="01182D"/>
                </a:solidFill>
                <a:effectLst/>
                <a:latin typeface="Arial" panose="020B0604020202020204" pitchFamily="34" charset="0"/>
                <a:ea typeface="Arial" panose="020B0604020202020204" pitchFamily="34" charset="0"/>
                <a:cs typeface="Arial" panose="020B0604020202020204" pitchFamily="34" charset="0"/>
              </a:rPr>
              <a:t> </a:t>
            </a:r>
            <a:endParaRPr lang="en-IN" sz="2400"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2582115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3E21F-46D0-0548-9693-B9B535523708}"/>
              </a:ext>
            </a:extLst>
          </p:cNvPr>
          <p:cNvSpPr>
            <a:spLocks noGrp="1"/>
          </p:cNvSpPr>
          <p:nvPr>
            <p:ph idx="1"/>
          </p:nvPr>
        </p:nvSpPr>
        <p:spPr/>
        <p:txBody>
          <a:bodyPr/>
          <a:lstStyle/>
          <a:p>
            <a:pPr marL="0" indent="0">
              <a:buNone/>
            </a:pPr>
            <a:r>
              <a:rPr lang="en-US" dirty="0"/>
              <a:t>Q2. </a:t>
            </a: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What kind of figure is this? Is it a scatterplot? Boxplot?  </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dirty="0"/>
          </a:p>
        </p:txBody>
      </p:sp>
    </p:spTree>
    <p:extLst>
      <p:ext uri="{BB962C8B-B14F-4D97-AF65-F5344CB8AC3E}">
        <p14:creationId xmlns:p14="http://schemas.microsoft.com/office/powerpoint/2010/main" val="815634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8D6EE-32C3-C1C7-EDEE-59DF49610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12" y="1133475"/>
            <a:ext cx="8686800" cy="5200650"/>
          </a:xfrm>
          <a:prstGeom prst="rect">
            <a:avLst/>
          </a:prstGeom>
        </p:spPr>
      </p:pic>
      <p:sp>
        <p:nvSpPr>
          <p:cNvPr id="4" name="TextBox 3">
            <a:extLst>
              <a:ext uri="{FF2B5EF4-FFF2-40B4-BE49-F238E27FC236}">
                <a16:creationId xmlns:a16="http://schemas.microsoft.com/office/drawing/2014/main" id="{08340192-5512-4661-68F7-61F6F94EC4FD}"/>
              </a:ext>
            </a:extLst>
          </p:cNvPr>
          <p:cNvSpPr txBox="1"/>
          <p:nvPr/>
        </p:nvSpPr>
        <p:spPr>
          <a:xfrm>
            <a:off x="448235" y="3364468"/>
            <a:ext cx="936667" cy="369332"/>
          </a:xfrm>
          <a:prstGeom prst="rect">
            <a:avLst/>
          </a:prstGeom>
          <a:noFill/>
        </p:spPr>
        <p:txBody>
          <a:bodyPr wrap="none" rtlCol="0">
            <a:spAutoFit/>
          </a:bodyPr>
          <a:lstStyle/>
          <a:p>
            <a:r>
              <a:rPr lang="en-US" dirty="0"/>
              <a:t>Figure 2</a:t>
            </a:r>
            <a:endParaRPr lang="en-IN" dirty="0"/>
          </a:p>
        </p:txBody>
      </p:sp>
    </p:spTree>
    <p:extLst>
      <p:ext uri="{BB962C8B-B14F-4D97-AF65-F5344CB8AC3E}">
        <p14:creationId xmlns:p14="http://schemas.microsoft.com/office/powerpoint/2010/main" val="167575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3E21F-46D0-0548-9693-B9B535523708}"/>
              </a:ext>
            </a:extLst>
          </p:cNvPr>
          <p:cNvSpPr>
            <a:spLocks noGrp="1"/>
          </p:cNvSpPr>
          <p:nvPr>
            <p:ph idx="1"/>
          </p:nvPr>
        </p:nvSpPr>
        <p:spPr/>
        <p:txBody>
          <a:bodyPr/>
          <a:lstStyle/>
          <a:p>
            <a:pPr marL="0" indent="0">
              <a:buNone/>
            </a:pPr>
            <a:r>
              <a:rPr lang="en-US" dirty="0"/>
              <a:t>Q2. </a:t>
            </a: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What kind of figure is this? Is it a scatterplot? Boxplot?</a:t>
            </a:r>
          </a:p>
          <a:p>
            <a:pPr marL="0" indent="0">
              <a:buNone/>
            </a:pPr>
            <a:r>
              <a:rPr lang="en-US" dirty="0">
                <a:solidFill>
                  <a:srgbClr val="01182D"/>
                </a:solidFill>
                <a:latin typeface="Arial" panose="020B0604020202020204" pitchFamily="34" charset="0"/>
                <a:ea typeface="Arial" panose="020B0604020202020204" pitchFamily="34" charset="0"/>
                <a:cs typeface="Arial" panose="020B0604020202020204" pitchFamily="34" charset="0"/>
              </a:rPr>
              <a:t>  </a:t>
            </a:r>
            <a:r>
              <a:rPr lang="en-US" b="1" dirty="0">
                <a:solidFill>
                  <a:srgbClr val="01182D"/>
                </a:solidFill>
                <a:latin typeface="Arial" panose="020B0604020202020204" pitchFamily="34" charset="0"/>
                <a:ea typeface="Arial" panose="020B0604020202020204" pitchFamily="34" charset="0"/>
                <a:cs typeface="Arial" panose="020B0604020202020204" pitchFamily="34" charset="0"/>
              </a:rPr>
              <a:t>Boxplot</a:t>
            </a: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  </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dirty="0"/>
          </a:p>
        </p:txBody>
      </p:sp>
    </p:spTree>
    <p:extLst>
      <p:ext uri="{BB962C8B-B14F-4D97-AF65-F5344CB8AC3E}">
        <p14:creationId xmlns:p14="http://schemas.microsoft.com/office/powerpoint/2010/main" val="4118244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98033-56B3-E4D0-7875-FA464555891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039F84C-CDEF-F61B-3A1E-CE112228C76E}"/>
              </a:ext>
            </a:extLst>
          </p:cNvPr>
          <p:cNvSpPr>
            <a:spLocks noGrp="1"/>
          </p:cNvSpPr>
          <p:nvPr>
            <p:ph idx="1"/>
          </p:nvPr>
        </p:nvSpPr>
        <p:spPr/>
        <p:txBody>
          <a:bodyPr/>
          <a:lstStyle/>
          <a:p>
            <a:pPr marL="0" indent="0">
              <a:buNone/>
            </a:pPr>
            <a:r>
              <a:rPr lang="en-US" dirty="0"/>
              <a:t>Q3.</a:t>
            </a:r>
            <a:r>
              <a:rPr lang="en-US" sz="1800" dirty="0">
                <a:solidFill>
                  <a:srgbClr val="01182D"/>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Are there different colors or symbols? What do they represent? </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dirty="0"/>
          </a:p>
        </p:txBody>
      </p:sp>
    </p:spTree>
    <p:extLst>
      <p:ext uri="{BB962C8B-B14F-4D97-AF65-F5344CB8AC3E}">
        <p14:creationId xmlns:p14="http://schemas.microsoft.com/office/powerpoint/2010/main" val="1598322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8D6EE-32C3-C1C7-EDEE-59DF49610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12" y="1133475"/>
            <a:ext cx="8686800" cy="5200650"/>
          </a:xfrm>
          <a:prstGeom prst="rect">
            <a:avLst/>
          </a:prstGeom>
        </p:spPr>
      </p:pic>
      <p:sp>
        <p:nvSpPr>
          <p:cNvPr id="4" name="TextBox 3">
            <a:extLst>
              <a:ext uri="{FF2B5EF4-FFF2-40B4-BE49-F238E27FC236}">
                <a16:creationId xmlns:a16="http://schemas.microsoft.com/office/drawing/2014/main" id="{08340192-5512-4661-68F7-61F6F94EC4FD}"/>
              </a:ext>
            </a:extLst>
          </p:cNvPr>
          <p:cNvSpPr txBox="1"/>
          <p:nvPr/>
        </p:nvSpPr>
        <p:spPr>
          <a:xfrm>
            <a:off x="448235" y="3364468"/>
            <a:ext cx="936667" cy="369332"/>
          </a:xfrm>
          <a:prstGeom prst="rect">
            <a:avLst/>
          </a:prstGeom>
          <a:noFill/>
        </p:spPr>
        <p:txBody>
          <a:bodyPr wrap="none" rtlCol="0">
            <a:spAutoFit/>
          </a:bodyPr>
          <a:lstStyle/>
          <a:p>
            <a:r>
              <a:rPr lang="en-US" dirty="0"/>
              <a:t>Figure 2</a:t>
            </a:r>
            <a:endParaRPr lang="en-IN" dirty="0"/>
          </a:p>
        </p:txBody>
      </p:sp>
    </p:spTree>
    <p:extLst>
      <p:ext uri="{BB962C8B-B14F-4D97-AF65-F5344CB8AC3E}">
        <p14:creationId xmlns:p14="http://schemas.microsoft.com/office/powerpoint/2010/main" val="49638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98033-56B3-E4D0-7875-FA464555891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039F84C-CDEF-F61B-3A1E-CE112228C76E}"/>
              </a:ext>
            </a:extLst>
          </p:cNvPr>
          <p:cNvSpPr>
            <a:spLocks noGrp="1"/>
          </p:cNvSpPr>
          <p:nvPr>
            <p:ph idx="1"/>
          </p:nvPr>
        </p:nvSpPr>
        <p:spPr/>
        <p:txBody>
          <a:bodyPr/>
          <a:lstStyle/>
          <a:p>
            <a:pPr marL="0" indent="0">
              <a:buNone/>
            </a:pPr>
            <a:r>
              <a:rPr lang="en-US" dirty="0"/>
              <a:t>Q3.</a:t>
            </a:r>
            <a:r>
              <a:rPr lang="en-US" sz="1800" dirty="0">
                <a:solidFill>
                  <a:srgbClr val="01182D"/>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Are there different colors or symbols? What do they represent? </a:t>
            </a:r>
          </a:p>
          <a:p>
            <a:pPr marL="0" indent="0">
              <a:buNone/>
            </a:pP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US" sz="3200" b="1" dirty="0">
                <a:solidFill>
                  <a:srgbClr val="01182D"/>
                </a:solidFill>
                <a:latin typeface="Arial" panose="020B0604020202020204" pitchFamily="34" charset="0"/>
                <a:ea typeface="Arial" panose="020B0604020202020204" pitchFamily="34" charset="0"/>
                <a:cs typeface="Arial" panose="020B0604020202020204" pitchFamily="34" charset="0"/>
              </a:rPr>
              <a:t>Different </a:t>
            </a:r>
            <a:r>
              <a:rPr lang="en-US" sz="3200" b="1" dirty="0">
                <a:solidFill>
                  <a:srgbClr val="01182D"/>
                </a:solidFill>
                <a:effectLst/>
                <a:latin typeface="Arial" panose="020B0604020202020204" pitchFamily="34" charset="0"/>
                <a:ea typeface="Arial" panose="020B0604020202020204" pitchFamily="34" charset="0"/>
                <a:cs typeface="Arial" panose="020B0604020202020204" pitchFamily="34" charset="0"/>
              </a:rPr>
              <a:t>groups can be seen by comparing the x-axis, and they are shown in different colors. </a:t>
            </a:r>
            <a:endParaRPr lang="en-IN" sz="32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dirty="0"/>
          </a:p>
        </p:txBody>
      </p:sp>
    </p:spTree>
    <p:extLst>
      <p:ext uri="{BB962C8B-B14F-4D97-AF65-F5344CB8AC3E}">
        <p14:creationId xmlns:p14="http://schemas.microsoft.com/office/powerpoint/2010/main" val="4108252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AC5D9-C8D5-2E99-CEAE-EE7A072B499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A733333-DAC9-8A05-A100-D8C6A92981C8}"/>
              </a:ext>
            </a:extLst>
          </p:cNvPr>
          <p:cNvSpPr>
            <a:spLocks noGrp="1"/>
          </p:cNvSpPr>
          <p:nvPr>
            <p:ph idx="1"/>
          </p:nvPr>
        </p:nvSpPr>
        <p:spPr/>
        <p:txBody>
          <a:bodyPr/>
          <a:lstStyle/>
          <a:p>
            <a:pPr marL="0" indent="0">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Q4. What patterns jump out at you when looking at this figure? What conclusions might you draw from these results? </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dirty="0"/>
          </a:p>
        </p:txBody>
      </p:sp>
    </p:spTree>
    <p:extLst>
      <p:ext uri="{BB962C8B-B14F-4D97-AF65-F5344CB8AC3E}">
        <p14:creationId xmlns:p14="http://schemas.microsoft.com/office/powerpoint/2010/main" val="2993917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E8D6EE-32C3-C1C7-EDEE-59DF49610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12" y="1133475"/>
            <a:ext cx="8686800" cy="5200650"/>
          </a:xfrm>
          <a:prstGeom prst="rect">
            <a:avLst/>
          </a:prstGeom>
        </p:spPr>
      </p:pic>
      <p:sp>
        <p:nvSpPr>
          <p:cNvPr id="4" name="TextBox 3">
            <a:extLst>
              <a:ext uri="{FF2B5EF4-FFF2-40B4-BE49-F238E27FC236}">
                <a16:creationId xmlns:a16="http://schemas.microsoft.com/office/drawing/2014/main" id="{08340192-5512-4661-68F7-61F6F94EC4FD}"/>
              </a:ext>
            </a:extLst>
          </p:cNvPr>
          <p:cNvSpPr txBox="1"/>
          <p:nvPr/>
        </p:nvSpPr>
        <p:spPr>
          <a:xfrm>
            <a:off x="448235" y="3364468"/>
            <a:ext cx="936667" cy="369332"/>
          </a:xfrm>
          <a:prstGeom prst="rect">
            <a:avLst/>
          </a:prstGeom>
          <a:noFill/>
        </p:spPr>
        <p:txBody>
          <a:bodyPr wrap="none" rtlCol="0">
            <a:spAutoFit/>
          </a:bodyPr>
          <a:lstStyle/>
          <a:p>
            <a:r>
              <a:rPr lang="en-US" dirty="0"/>
              <a:t>Figure 2</a:t>
            </a:r>
            <a:endParaRPr lang="en-IN" dirty="0"/>
          </a:p>
        </p:txBody>
      </p:sp>
    </p:spTree>
    <p:extLst>
      <p:ext uri="{BB962C8B-B14F-4D97-AF65-F5344CB8AC3E}">
        <p14:creationId xmlns:p14="http://schemas.microsoft.com/office/powerpoint/2010/main" val="2767261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06F9-0687-EAFD-CD6E-56F6807547E3}"/>
              </a:ext>
            </a:extLst>
          </p:cNvPr>
          <p:cNvSpPr>
            <a:spLocks noGrp="1"/>
          </p:cNvSpPr>
          <p:nvPr>
            <p:ph type="title"/>
          </p:nvPr>
        </p:nvSpPr>
        <p:spPr>
          <a:xfrm>
            <a:off x="0" y="603587"/>
            <a:ext cx="12192000" cy="1325563"/>
          </a:xfrm>
        </p:spPr>
        <p:txBody>
          <a:bodyPr>
            <a:normAutofit fontScale="90000"/>
          </a:bodyPr>
          <a:lstStyle/>
          <a:p>
            <a:pPr algn="ctr">
              <a:lnSpc>
                <a:spcPct val="107000"/>
              </a:lnSpc>
              <a:spcAft>
                <a:spcPts val="800"/>
              </a:spcAft>
            </a:pPr>
            <a:r>
              <a:rPr lang="en-IN" sz="3100" dirty="0">
                <a:solidFill>
                  <a:srgbClr val="01182D"/>
                </a:solidFill>
                <a:effectLst/>
                <a:latin typeface="Arial" panose="020B0604020202020204" pitchFamily="34" charset="0"/>
                <a:ea typeface="Arial" panose="020B0604020202020204" pitchFamily="34" charset="0"/>
                <a:cs typeface="Arial" panose="020B0604020202020204" pitchFamily="34" charset="0"/>
              </a:rPr>
              <a:t>Take a moment to examine the picture below </a:t>
            </a:r>
            <a:br>
              <a:rPr lang="en-IN" sz="3100" dirty="0">
                <a:solidFill>
                  <a:srgbClr val="01182D"/>
                </a:solidFill>
                <a:effectLst/>
                <a:latin typeface="Arial" panose="020B0604020202020204" pitchFamily="34" charset="0"/>
                <a:ea typeface="Arial" panose="020B0604020202020204" pitchFamily="34" charset="0"/>
                <a:cs typeface="Arial" panose="020B0604020202020204" pitchFamily="34" charset="0"/>
              </a:rPr>
            </a:br>
            <a:r>
              <a:rPr lang="en-IN" sz="3100" dirty="0">
                <a:solidFill>
                  <a:srgbClr val="01182D"/>
                </a:solidFill>
                <a:effectLst/>
                <a:latin typeface="Arial" panose="020B0604020202020204" pitchFamily="34" charset="0"/>
                <a:ea typeface="Arial" panose="020B0604020202020204" pitchFamily="34" charset="0"/>
                <a:cs typeface="Arial" panose="020B0604020202020204" pitchFamily="34" charset="0"/>
              </a:rPr>
              <a:t>showing the impact of windthrow on the environment. </a:t>
            </a:r>
            <a:br>
              <a:rPr lang="en-IN" sz="3100" dirty="0">
                <a:solidFill>
                  <a:srgbClr val="01182D"/>
                </a:solidFill>
                <a:effectLst/>
                <a:latin typeface="Arial" panose="020B0604020202020204" pitchFamily="34" charset="0"/>
                <a:ea typeface="Arial" panose="020B0604020202020204" pitchFamily="34" charset="0"/>
                <a:cs typeface="Arial" panose="020B0604020202020204" pitchFamily="34" charset="0"/>
              </a:rPr>
            </a:br>
            <a:br>
              <a:rPr lang="en-IN" sz="3100" dirty="0">
                <a:solidFill>
                  <a:srgbClr val="01182D"/>
                </a:solidFill>
                <a:effectLst/>
                <a:latin typeface="Arial" panose="020B0604020202020204" pitchFamily="34" charset="0"/>
                <a:ea typeface="Arial" panose="020B0604020202020204" pitchFamily="34" charset="0"/>
                <a:cs typeface="Arial" panose="020B0604020202020204" pitchFamily="34" charset="0"/>
              </a:rPr>
            </a:br>
            <a:r>
              <a:rPr lang="en-IN" sz="3100" dirty="0">
                <a:solidFill>
                  <a:srgbClr val="01182D"/>
                </a:solidFill>
                <a:effectLst/>
                <a:latin typeface="Arial" panose="020B0604020202020204" pitchFamily="34" charset="0"/>
                <a:ea typeface="Arial" panose="020B0604020202020204" pitchFamily="34" charset="0"/>
                <a:cs typeface="Arial" panose="020B0604020202020204" pitchFamily="34" charset="0"/>
              </a:rPr>
              <a:t>Consider what changes may have occurred.</a:t>
            </a:r>
            <a:endParaRPr lang="en-IN" dirty="0"/>
          </a:p>
        </p:txBody>
      </p:sp>
      <p:graphicFrame>
        <p:nvGraphicFramePr>
          <p:cNvPr id="4" name="Content Placeholder 3">
            <a:extLst>
              <a:ext uri="{FF2B5EF4-FFF2-40B4-BE49-F238E27FC236}">
                <a16:creationId xmlns:a16="http://schemas.microsoft.com/office/drawing/2014/main" id="{02F15D55-B7D9-7784-51A7-C95CE3E1BCFA}"/>
              </a:ext>
            </a:extLst>
          </p:cNvPr>
          <p:cNvGraphicFramePr>
            <a:graphicFrameLocks noGrp="1" noChangeAspect="1"/>
          </p:cNvGraphicFramePr>
          <p:nvPr>
            <p:ph idx="1"/>
            <p:extLst>
              <p:ext uri="{D42A27DB-BD31-4B8C-83A1-F6EECF244321}">
                <p14:modId xmlns:p14="http://schemas.microsoft.com/office/powerpoint/2010/main" val="3706179010"/>
              </p:ext>
            </p:extLst>
          </p:nvPr>
        </p:nvGraphicFramePr>
        <p:xfrm>
          <a:off x="5443538" y="3690938"/>
          <a:ext cx="1304925" cy="619125"/>
        </p:xfrm>
        <a:graphic>
          <a:graphicData uri="http://schemas.openxmlformats.org/presentationml/2006/ole">
            <mc:AlternateContent xmlns:mc="http://schemas.openxmlformats.org/markup-compatibility/2006">
              <mc:Choice xmlns:v="urn:schemas-microsoft-com:vml" Requires="v">
                <p:oleObj name="Packager Shell Object" showAsIcon="1" r:id="rId2" imgW="1304857" imgH="618996" progId="Package">
                  <p:embed/>
                </p:oleObj>
              </mc:Choice>
              <mc:Fallback>
                <p:oleObj name="Packager Shell Object" showAsIcon="1" r:id="rId2" imgW="1304857" imgH="618996" progId="Package">
                  <p:embed/>
                  <p:pic>
                    <p:nvPicPr>
                      <p:cNvPr id="4" name="Content Placeholder 3">
                        <a:extLst>
                          <a:ext uri="{FF2B5EF4-FFF2-40B4-BE49-F238E27FC236}">
                            <a16:creationId xmlns:a16="http://schemas.microsoft.com/office/drawing/2014/main" id="{02F15D55-B7D9-7784-51A7-C95CE3E1BCFA}"/>
                          </a:ext>
                        </a:extLst>
                      </p:cNvPr>
                      <p:cNvPicPr/>
                      <p:nvPr/>
                    </p:nvPicPr>
                    <p:blipFill>
                      <a:blip r:embed="rId3"/>
                      <a:stretch>
                        <a:fillRect/>
                      </a:stretch>
                    </p:blipFill>
                    <p:spPr>
                      <a:xfrm>
                        <a:off x="5443538" y="3690938"/>
                        <a:ext cx="1304925" cy="619125"/>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B84DA1D6-41FE-9436-9926-7017A93E1777}"/>
              </a:ext>
            </a:extLst>
          </p:cNvPr>
          <p:cNvPicPr>
            <a:picLocks noChangeAspect="1"/>
          </p:cNvPicPr>
          <p:nvPr/>
        </p:nvPicPr>
        <p:blipFill>
          <a:blip r:embed="rId4"/>
          <a:stretch>
            <a:fillRect/>
          </a:stretch>
        </p:blipFill>
        <p:spPr>
          <a:xfrm>
            <a:off x="0" y="2516413"/>
            <a:ext cx="12192000" cy="3907191"/>
          </a:xfrm>
          <a:prstGeom prst="rect">
            <a:avLst/>
          </a:prstGeom>
        </p:spPr>
      </p:pic>
    </p:spTree>
    <p:extLst>
      <p:ext uri="{BB962C8B-B14F-4D97-AF65-F5344CB8AC3E}">
        <p14:creationId xmlns:p14="http://schemas.microsoft.com/office/powerpoint/2010/main" val="3767859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AC5D9-C8D5-2E99-CEAE-EE7A072B499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A733333-DAC9-8A05-A100-D8C6A92981C8}"/>
              </a:ext>
            </a:extLst>
          </p:cNvPr>
          <p:cNvSpPr>
            <a:spLocks noGrp="1"/>
          </p:cNvSpPr>
          <p:nvPr>
            <p:ph idx="1"/>
          </p:nvPr>
        </p:nvSpPr>
        <p:spPr/>
        <p:txBody>
          <a:bodyPr/>
          <a:lstStyle/>
          <a:p>
            <a:pPr marL="0" indent="0">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Q4. What patterns jump out at you when looking at this figure? What conclusions might you draw from these results? </a:t>
            </a:r>
          </a:p>
          <a:p>
            <a:pPr marL="0" indent="0">
              <a:buNone/>
            </a:pPr>
            <a:endParaRPr lang="en-US" sz="1200" b="1" dirty="0">
              <a:solidFill>
                <a:srgbClr val="01182D"/>
              </a:solidFill>
              <a:latin typeface="Arial" panose="020B0604020202020204" pitchFamily="34" charset="0"/>
              <a:ea typeface="Arial" panose="020B0604020202020204" pitchFamily="34" charset="0"/>
              <a:cs typeface="Arial" panose="020B0604020202020204" pitchFamily="34" charset="0"/>
            </a:endParaRPr>
          </a:p>
          <a:p>
            <a:pPr marL="0" indent="0">
              <a:buNone/>
            </a:pPr>
            <a:r>
              <a:rPr lang="en-US" sz="2400" b="1" dirty="0">
                <a:solidFill>
                  <a:srgbClr val="01182D"/>
                </a:solidFill>
                <a:effectLst/>
                <a:latin typeface="Arial" panose="020B0604020202020204" pitchFamily="34" charset="0"/>
                <a:ea typeface="Arial" panose="020B0604020202020204" pitchFamily="34" charset="0"/>
                <a:cs typeface="Arial" panose="020B0604020202020204" pitchFamily="34" charset="0"/>
              </a:rPr>
              <a:t>AMF root colonization is higher in the gap compared to the understory, but the pattern is reversed when the seedling size is controlled for. This is because seedlings grew more in the canopy gap compared to the understory. It is possible that seedlings were more dependent on their mycorrhizal patterns in the understory compared to the gap. Another explanation is that this relationship is more parasitic when the seedlings are smaller and in a low light environment like the understory. More studies are needed to disentangle this pattern.</a:t>
            </a:r>
            <a:endParaRPr lang="en-IN" sz="2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solidFill>
                  <a:srgbClr val="01182D"/>
                </a:solidFill>
                <a:effectLst/>
                <a:latin typeface="Arial" panose="020B0604020202020204" pitchFamily="34" charset="0"/>
                <a:ea typeface="Arial" panose="020B0604020202020204" pitchFamily="34" charset="0"/>
                <a:cs typeface="Times New Roman" panose="02020603050405020304" pitchFamily="18" charset="0"/>
              </a:rPr>
              <a:t> </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2031464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4C07-A947-6708-BBA8-52C297A3C86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Reflections</a:t>
            </a:r>
            <a:endParaRPr lang="en-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E816B29-F17D-B690-2AA4-715EE7FE6A9E}"/>
              </a:ext>
            </a:extLst>
          </p:cNvPr>
          <p:cNvSpPr>
            <a:spLocks noGrp="1"/>
          </p:cNvSpPr>
          <p:nvPr>
            <p:ph idx="1"/>
          </p:nvPr>
        </p:nvSpPr>
        <p:spPr/>
        <p:txBody>
          <a:bodyPr>
            <a:normAutofit fontScale="92500" lnSpcReduction="20000"/>
          </a:bodyPr>
          <a:lstStyle/>
          <a:p>
            <a:pPr>
              <a:lnSpc>
                <a:spcPct val="107000"/>
              </a:lnSpc>
              <a:spcAft>
                <a:spcPts val="800"/>
              </a:spcAft>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Together, these figures show us that plants are investing more in their belowground microbial symbionts, like nitrogen-fixing bacteria and mycorrhizal fungi, when they are growing in gaps compared to the intact forests. However, these data do not tell us about </a:t>
            </a:r>
            <a:r>
              <a:rPr lang="en-US" i="1" dirty="0">
                <a:solidFill>
                  <a:srgbClr val="01182D"/>
                </a:solidFill>
                <a:effectLst/>
                <a:latin typeface="Arial" panose="020B0604020202020204" pitchFamily="34" charset="0"/>
                <a:ea typeface="Arial" panose="020B0604020202020204" pitchFamily="34" charset="0"/>
                <a:cs typeface="Arial" panose="020B0604020202020204" pitchFamily="34" charset="0"/>
              </a:rPr>
              <a:t>what</a:t>
            </a: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 is </a:t>
            </a:r>
            <a:r>
              <a:rPr lang="en-US" i="1" dirty="0">
                <a:solidFill>
                  <a:srgbClr val="01182D"/>
                </a:solidFill>
                <a:effectLst/>
                <a:latin typeface="Arial" panose="020B0604020202020204" pitchFamily="34" charset="0"/>
                <a:ea typeface="Arial" panose="020B0604020202020204" pitchFamily="34" charset="0"/>
                <a:cs typeface="Arial" panose="020B0604020202020204" pitchFamily="34" charset="0"/>
              </a:rPr>
              <a:t>mechanistically driving </a:t>
            </a: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these changes in plant investment. </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n-IN"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Think back to the beginning of this module in some of the abiotic and biotic factors we discussed might change when there is a disturbance that causes a canopy gap. Which of these do you think might affect the relationships shown in the two above figures? </a:t>
            </a:r>
            <a:endParaRPr lang="en-IN"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41460650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4C07-A947-6708-BBA8-52C297A3C86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Reflections</a:t>
            </a:r>
            <a:endParaRPr lang="en-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E816B29-F17D-B690-2AA4-715EE7FE6A9E}"/>
              </a:ext>
            </a:extLst>
          </p:cNvPr>
          <p:cNvSpPr>
            <a:spLocks noGrp="1"/>
          </p:cNvSpPr>
          <p:nvPr>
            <p:ph idx="1"/>
          </p:nvPr>
        </p:nvSpPr>
        <p:spPr/>
        <p:txBody>
          <a:bodyPr>
            <a:normAutofit fontScale="62500" lnSpcReduction="20000"/>
          </a:bodyPr>
          <a:lstStyle/>
          <a:p>
            <a:pPr>
              <a:lnSpc>
                <a:spcPct val="107000"/>
              </a:lnSpc>
              <a:spcAft>
                <a:spcPts val="800"/>
              </a:spcAft>
            </a:pPr>
            <a:r>
              <a:rPr lang="en-US" sz="3100" dirty="0">
                <a:solidFill>
                  <a:srgbClr val="01182D"/>
                </a:solidFill>
                <a:effectLst/>
                <a:latin typeface="Arial" panose="020B0604020202020204" pitchFamily="34" charset="0"/>
                <a:ea typeface="Arial" panose="020B0604020202020204" pitchFamily="34" charset="0"/>
                <a:cs typeface="Arial" panose="020B0604020202020204" pitchFamily="34" charset="0"/>
              </a:rPr>
              <a:t>Together, these figures show us that plants are investing more in their belowground microbial symbionts, like nitrogen-fixing bacteria and mycorrhizal fungi, when they are growing in gaps compared to the intact forests. However, these data do not tell us about </a:t>
            </a:r>
            <a:r>
              <a:rPr lang="en-US" sz="3100" i="1" dirty="0">
                <a:solidFill>
                  <a:srgbClr val="01182D"/>
                </a:solidFill>
                <a:effectLst/>
                <a:latin typeface="Arial" panose="020B0604020202020204" pitchFamily="34" charset="0"/>
                <a:ea typeface="Arial" panose="020B0604020202020204" pitchFamily="34" charset="0"/>
                <a:cs typeface="Arial" panose="020B0604020202020204" pitchFamily="34" charset="0"/>
              </a:rPr>
              <a:t>what</a:t>
            </a:r>
            <a:r>
              <a:rPr lang="en-US" sz="3100" dirty="0">
                <a:solidFill>
                  <a:srgbClr val="01182D"/>
                </a:solidFill>
                <a:effectLst/>
                <a:latin typeface="Arial" panose="020B0604020202020204" pitchFamily="34" charset="0"/>
                <a:ea typeface="Arial" panose="020B0604020202020204" pitchFamily="34" charset="0"/>
                <a:cs typeface="Arial" panose="020B0604020202020204" pitchFamily="34" charset="0"/>
              </a:rPr>
              <a:t> is </a:t>
            </a:r>
            <a:r>
              <a:rPr lang="en-US" sz="3100" i="1" dirty="0">
                <a:solidFill>
                  <a:srgbClr val="01182D"/>
                </a:solidFill>
                <a:effectLst/>
                <a:latin typeface="Arial" panose="020B0604020202020204" pitchFamily="34" charset="0"/>
                <a:ea typeface="Arial" panose="020B0604020202020204" pitchFamily="34" charset="0"/>
                <a:cs typeface="Arial" panose="020B0604020202020204" pitchFamily="34" charset="0"/>
              </a:rPr>
              <a:t>mechanistically driving </a:t>
            </a:r>
            <a:r>
              <a:rPr lang="en-US" sz="3100" dirty="0">
                <a:solidFill>
                  <a:srgbClr val="01182D"/>
                </a:solidFill>
                <a:effectLst/>
                <a:latin typeface="Arial" panose="020B0604020202020204" pitchFamily="34" charset="0"/>
                <a:ea typeface="Arial" panose="020B0604020202020204" pitchFamily="34" charset="0"/>
                <a:cs typeface="Arial" panose="020B0604020202020204" pitchFamily="34" charset="0"/>
              </a:rPr>
              <a:t>these changes in plant investment. </a:t>
            </a:r>
            <a:endParaRPr lang="en-IN" sz="3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Think back to the beginning of this module in some of the abiotic and biotic factors we discussed might change when there is a disturbance that causes a canopy gap. Which of these do you think might affect the relationships shown in the two above figures? </a:t>
            </a:r>
            <a:endParaRPr lang="en-IN"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3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Light availability</a:t>
            </a:r>
            <a:endParaRPr lang="en-IN" sz="3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3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Soil nutrient availability</a:t>
            </a:r>
            <a:endParaRPr lang="en-IN" sz="3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3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Soil moisture</a:t>
            </a:r>
            <a:endParaRPr lang="en-IN" sz="3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3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Soil temperature</a:t>
            </a:r>
            <a:endParaRPr lang="en-IN" sz="3000" dirty="0">
              <a:effectLst/>
              <a:latin typeface="Arial" panose="020B0604020202020204" pitchFamily="34" charset="0"/>
              <a:ea typeface="Times New Roman" panose="02020603050405020304" pitchFamily="18" charset="0"/>
              <a:cs typeface="Arial" panose="020B0604020202020204" pitchFamily="34" charset="0"/>
            </a:endParaRPr>
          </a:p>
          <a:p>
            <a:endParaRPr lang="en-IN" dirty="0"/>
          </a:p>
        </p:txBody>
      </p:sp>
    </p:spTree>
    <p:extLst>
      <p:ext uri="{BB962C8B-B14F-4D97-AF65-F5344CB8AC3E}">
        <p14:creationId xmlns:p14="http://schemas.microsoft.com/office/powerpoint/2010/main" val="229416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E59B-1449-0E8B-83AB-3AECA7589DB0}"/>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75A65BA7-E9C4-8CF2-1E84-EA9AE7672E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7614" y="227408"/>
            <a:ext cx="3492645" cy="6403183"/>
          </a:xfrm>
        </p:spPr>
      </p:pic>
      <p:sp>
        <p:nvSpPr>
          <p:cNvPr id="6" name="TextBox 5">
            <a:extLst>
              <a:ext uri="{FF2B5EF4-FFF2-40B4-BE49-F238E27FC236}">
                <a16:creationId xmlns:a16="http://schemas.microsoft.com/office/drawing/2014/main" id="{23CDE3DF-8E5C-F770-1BF5-BBC1D5F42339}"/>
              </a:ext>
            </a:extLst>
          </p:cNvPr>
          <p:cNvSpPr txBox="1"/>
          <p:nvPr/>
        </p:nvSpPr>
        <p:spPr>
          <a:xfrm>
            <a:off x="1828800" y="3429000"/>
            <a:ext cx="936667" cy="369332"/>
          </a:xfrm>
          <a:prstGeom prst="rect">
            <a:avLst/>
          </a:prstGeom>
          <a:noFill/>
        </p:spPr>
        <p:txBody>
          <a:bodyPr wrap="none" rtlCol="0">
            <a:spAutoFit/>
          </a:bodyPr>
          <a:lstStyle/>
          <a:p>
            <a:r>
              <a:rPr lang="en-US" dirty="0"/>
              <a:t>Figure 3</a:t>
            </a:r>
            <a:endParaRPr lang="en-IN" dirty="0"/>
          </a:p>
        </p:txBody>
      </p:sp>
    </p:spTree>
    <p:extLst>
      <p:ext uri="{BB962C8B-B14F-4D97-AF65-F5344CB8AC3E}">
        <p14:creationId xmlns:p14="http://schemas.microsoft.com/office/powerpoint/2010/main" val="2204953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5D5B-2BAC-D868-C127-5F8A5064A8D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838DE19-4674-1E0F-035E-F29BACBB04C1}"/>
              </a:ext>
            </a:extLst>
          </p:cNvPr>
          <p:cNvSpPr>
            <a:spLocks noGrp="1"/>
          </p:cNvSpPr>
          <p:nvPr>
            <p:ph idx="1"/>
          </p:nvPr>
        </p:nvSpPr>
        <p:spPr/>
        <p:txBody>
          <a:bodyPr/>
          <a:lstStyle/>
          <a:p>
            <a:pPr marL="0" indent="0">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Q1. What is the y-axis showing? What is the x-axis showing? What are the units of both of these axes? Are both the axes continuous variables? Or is one or both axes discrete (or categorical)? </a:t>
            </a:r>
            <a:endParaRPr lang="en-IN"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399440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E59B-1449-0E8B-83AB-3AECA7589DB0}"/>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75A65BA7-E9C4-8CF2-1E84-EA9AE7672E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7614" y="227408"/>
            <a:ext cx="3492645" cy="6403183"/>
          </a:xfrm>
        </p:spPr>
      </p:pic>
      <p:sp>
        <p:nvSpPr>
          <p:cNvPr id="6" name="TextBox 5">
            <a:extLst>
              <a:ext uri="{FF2B5EF4-FFF2-40B4-BE49-F238E27FC236}">
                <a16:creationId xmlns:a16="http://schemas.microsoft.com/office/drawing/2014/main" id="{23CDE3DF-8E5C-F770-1BF5-BBC1D5F42339}"/>
              </a:ext>
            </a:extLst>
          </p:cNvPr>
          <p:cNvSpPr txBox="1"/>
          <p:nvPr/>
        </p:nvSpPr>
        <p:spPr>
          <a:xfrm>
            <a:off x="1828800" y="3429000"/>
            <a:ext cx="936667" cy="369332"/>
          </a:xfrm>
          <a:prstGeom prst="rect">
            <a:avLst/>
          </a:prstGeom>
          <a:noFill/>
        </p:spPr>
        <p:txBody>
          <a:bodyPr wrap="none" rtlCol="0">
            <a:spAutoFit/>
          </a:bodyPr>
          <a:lstStyle/>
          <a:p>
            <a:r>
              <a:rPr lang="en-US" dirty="0"/>
              <a:t>Figure 3</a:t>
            </a:r>
            <a:endParaRPr lang="en-IN" dirty="0"/>
          </a:p>
        </p:txBody>
      </p:sp>
    </p:spTree>
    <p:extLst>
      <p:ext uri="{BB962C8B-B14F-4D97-AF65-F5344CB8AC3E}">
        <p14:creationId xmlns:p14="http://schemas.microsoft.com/office/powerpoint/2010/main" val="1794986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5D5B-2BAC-D868-C127-5F8A5064A8D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838DE19-4674-1E0F-035E-F29BACBB04C1}"/>
              </a:ext>
            </a:extLst>
          </p:cNvPr>
          <p:cNvSpPr>
            <a:spLocks noGrp="1"/>
          </p:cNvSpPr>
          <p:nvPr>
            <p:ph idx="1"/>
          </p:nvPr>
        </p:nvSpPr>
        <p:spPr>
          <a:xfrm>
            <a:off x="838200" y="1825625"/>
            <a:ext cx="10515600" cy="4806084"/>
          </a:xfrm>
        </p:spPr>
        <p:txBody>
          <a:bodyPr>
            <a:normAutofit fontScale="85000" lnSpcReduction="20000"/>
          </a:bodyPr>
          <a:lstStyle/>
          <a:p>
            <a:pPr marL="0" indent="0">
              <a:buNone/>
            </a:pPr>
            <a:r>
              <a:rPr lang="en-US" sz="3000" dirty="0">
                <a:solidFill>
                  <a:srgbClr val="01182D"/>
                </a:solidFill>
                <a:effectLst/>
                <a:latin typeface="Arial" panose="020B0604020202020204" pitchFamily="34" charset="0"/>
                <a:ea typeface="Arial" panose="020B0604020202020204" pitchFamily="34" charset="0"/>
                <a:cs typeface="Arial" panose="020B0604020202020204" pitchFamily="34" charset="0"/>
              </a:rPr>
              <a:t>Q1. What is the y-axis showing? What is the x-axis showing? What are the units of both of these axes? Are both the axes continuous variables? Or is one or both axes discrete (or categorical)?     </a:t>
            </a:r>
          </a:p>
          <a:p>
            <a:endParaRPr lang="en-US" sz="3000" b="1" dirty="0">
              <a:solidFill>
                <a:srgbClr val="01182D"/>
              </a:solidFill>
              <a:latin typeface="Arial" panose="020B0604020202020204" pitchFamily="34" charset="0"/>
              <a:ea typeface="Arial" panose="020B0604020202020204" pitchFamily="34" charset="0"/>
              <a:cs typeface="Arial" panose="020B0604020202020204" pitchFamily="34" charset="0"/>
            </a:endParaRPr>
          </a:p>
          <a:p>
            <a:endParaRPr lang="en-US" sz="3000" b="1" dirty="0">
              <a:solidFill>
                <a:srgbClr val="01182D"/>
              </a:solidFill>
              <a:effectLst/>
              <a:latin typeface="Arial" panose="020B0604020202020204" pitchFamily="34" charset="0"/>
              <a:ea typeface="Arial" panose="020B0604020202020204" pitchFamily="34" charset="0"/>
              <a:cs typeface="Arial" panose="020B0604020202020204" pitchFamily="34" charset="0"/>
            </a:endParaRPr>
          </a:p>
          <a:p>
            <a:r>
              <a:rPr lang="en-US" sz="3000" b="1" dirty="0">
                <a:solidFill>
                  <a:srgbClr val="01182D"/>
                </a:solidFill>
                <a:effectLst/>
                <a:latin typeface="Arial" panose="020B0604020202020204" pitchFamily="34" charset="0"/>
                <a:ea typeface="Arial" panose="020B0604020202020204" pitchFamily="34" charset="0"/>
                <a:cs typeface="Arial" panose="020B0604020202020204" pitchFamily="34" charset="0"/>
              </a:rPr>
              <a:t>Y-axis: A) nodule biomass in grams, B) Total N fixed (grams of nitrogen per plant per hour) – this is a rate that is created through incubations using isotopes.</a:t>
            </a:r>
            <a:endParaRPr lang="en-IN" sz="3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3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X-axis: Light availability (Percent Light Transmittance)</a:t>
            </a:r>
            <a:endParaRPr lang="en-IN" sz="3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pPr>
            <a:r>
              <a:rPr lang="en-US" sz="3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Y axis is continuous and X axis is continuous, but the light (discrete) treatments can be seen below the x-axis.</a:t>
            </a:r>
            <a:endParaRPr lang="en-IN" sz="30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             </a:t>
            </a:r>
            <a:endParaRPr lang="en-IN"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2973655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9211-D6E2-4928-8706-A031E298F432}"/>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FAF37DFA-0407-9E4F-EEA6-2D6B63BB0619}"/>
              </a:ext>
            </a:extLst>
          </p:cNvPr>
          <p:cNvSpPr>
            <a:spLocks noGrp="1"/>
          </p:cNvSpPr>
          <p:nvPr>
            <p:ph idx="1"/>
          </p:nvPr>
        </p:nvSpPr>
        <p:spPr/>
        <p:txBody>
          <a:bodyPr/>
          <a:lstStyle/>
          <a:p>
            <a:pPr marL="0" indent="0">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Q2. What kind of figure is this? Is it a scatterplot? Boxplot?  </a:t>
            </a:r>
            <a:endParaRPr lang="en-IN"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10612358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E59B-1449-0E8B-83AB-3AECA7589DB0}"/>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75A65BA7-E9C4-8CF2-1E84-EA9AE7672E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7614" y="227408"/>
            <a:ext cx="3492645" cy="6403183"/>
          </a:xfrm>
        </p:spPr>
      </p:pic>
      <p:sp>
        <p:nvSpPr>
          <p:cNvPr id="6" name="TextBox 5">
            <a:extLst>
              <a:ext uri="{FF2B5EF4-FFF2-40B4-BE49-F238E27FC236}">
                <a16:creationId xmlns:a16="http://schemas.microsoft.com/office/drawing/2014/main" id="{23CDE3DF-8E5C-F770-1BF5-BBC1D5F42339}"/>
              </a:ext>
            </a:extLst>
          </p:cNvPr>
          <p:cNvSpPr txBox="1"/>
          <p:nvPr/>
        </p:nvSpPr>
        <p:spPr>
          <a:xfrm>
            <a:off x="1828800" y="3429000"/>
            <a:ext cx="936667" cy="369332"/>
          </a:xfrm>
          <a:prstGeom prst="rect">
            <a:avLst/>
          </a:prstGeom>
          <a:noFill/>
        </p:spPr>
        <p:txBody>
          <a:bodyPr wrap="none" rtlCol="0">
            <a:spAutoFit/>
          </a:bodyPr>
          <a:lstStyle/>
          <a:p>
            <a:r>
              <a:rPr lang="en-US" dirty="0"/>
              <a:t>Figure 3</a:t>
            </a:r>
            <a:endParaRPr lang="en-IN" dirty="0"/>
          </a:p>
        </p:txBody>
      </p:sp>
    </p:spTree>
    <p:extLst>
      <p:ext uri="{BB962C8B-B14F-4D97-AF65-F5344CB8AC3E}">
        <p14:creationId xmlns:p14="http://schemas.microsoft.com/office/powerpoint/2010/main" val="281261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9211-D6E2-4928-8706-A031E298F43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AF37DFA-0407-9E4F-EEA6-2D6B63BB0619}"/>
              </a:ext>
            </a:extLst>
          </p:cNvPr>
          <p:cNvSpPr>
            <a:spLocks noGrp="1"/>
          </p:cNvSpPr>
          <p:nvPr>
            <p:ph idx="1"/>
          </p:nvPr>
        </p:nvSpPr>
        <p:spPr/>
        <p:txBody>
          <a:bodyPr/>
          <a:lstStyle/>
          <a:p>
            <a:pPr marL="0" indent="0">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Q2. What kind of figure is this? Is it a scatterplot? Boxplot?</a:t>
            </a:r>
          </a:p>
          <a:p>
            <a:pPr marL="0" indent="0">
              <a:buNone/>
            </a:pPr>
            <a:r>
              <a:rPr lang="en-US" b="1" dirty="0">
                <a:solidFill>
                  <a:srgbClr val="01182D"/>
                </a:solidFill>
                <a:effectLst/>
                <a:latin typeface="Arial" panose="020B0604020202020204" pitchFamily="34" charset="0"/>
                <a:ea typeface="Arial" panose="020B0604020202020204" pitchFamily="34" charset="0"/>
                <a:cs typeface="Arial" panose="020B0604020202020204" pitchFamily="34" charset="0"/>
              </a:rPr>
              <a:t>Scatterplot  with trendlines</a:t>
            </a:r>
            <a:endParaRPr lang="en-IN" b="1"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234967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AEA6A-3B49-4352-10EB-926F0F331B16}"/>
              </a:ext>
            </a:extLst>
          </p:cNvPr>
          <p:cNvSpPr>
            <a:spLocks noGrp="1"/>
          </p:cNvSpPr>
          <p:nvPr>
            <p:ph type="title"/>
          </p:nvPr>
        </p:nvSpPr>
        <p:spPr/>
        <p:txBody>
          <a:bodyPr/>
          <a:lstStyle/>
          <a:p>
            <a:pPr algn="ctr"/>
            <a:r>
              <a:rPr lang="en-US" dirty="0"/>
              <a:t> </a:t>
            </a:r>
            <a:r>
              <a:rPr lang="en-US" dirty="0">
                <a:latin typeface="Arial" panose="020B0604020202020204" pitchFamily="34" charset="0"/>
                <a:cs typeface="Arial" panose="020B0604020202020204" pitchFamily="34" charset="0"/>
              </a:rPr>
              <a:t>Environmental changes</a:t>
            </a:r>
            <a:endParaRPr lang="en-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C20018E-A426-B7AD-0731-3B203EABF56C}"/>
              </a:ext>
            </a:extLst>
          </p:cNvPr>
          <p:cNvSpPr>
            <a:spLocks noGrp="1"/>
          </p:cNvSpPr>
          <p:nvPr>
            <p:ph idx="1"/>
          </p:nvPr>
        </p:nvSpPr>
        <p:spPr/>
        <p:txBody>
          <a:bodyPr/>
          <a:lstStyle/>
          <a:p>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The environment is much more disturbed and many of the belowground dynamics have changed. </a:t>
            </a:r>
          </a:p>
          <a:p>
            <a:endParaRPr lang="en-US" dirty="0">
              <a:solidFill>
                <a:srgbClr val="01182D"/>
              </a:solidFill>
              <a:latin typeface="Arial" panose="020B0604020202020204" pitchFamily="34" charset="0"/>
              <a:ea typeface="Arial" panose="020B0604020202020204" pitchFamily="34" charset="0"/>
              <a:cs typeface="Arial" panose="020B0604020202020204" pitchFamily="34" charset="0"/>
            </a:endParaRPr>
          </a:p>
          <a:p>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Now much of the forest canopy is on the forest floor altering this environment in many different ways.</a:t>
            </a:r>
            <a:endParaRPr lang="en-IN"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30147718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E6F9A-0FF3-0637-9603-0B7BA8D86AA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346A1D4-267A-DBAB-B1AE-5D8DF3E006DA}"/>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Q3. </a:t>
            </a: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Are there different colors or symbols? What do they represent? </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dirty="0"/>
          </a:p>
        </p:txBody>
      </p:sp>
    </p:spTree>
    <p:extLst>
      <p:ext uri="{BB962C8B-B14F-4D97-AF65-F5344CB8AC3E}">
        <p14:creationId xmlns:p14="http://schemas.microsoft.com/office/powerpoint/2010/main" val="7630545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E59B-1449-0E8B-83AB-3AECA7589DB0}"/>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75A65BA7-E9C4-8CF2-1E84-EA9AE7672E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7614" y="227408"/>
            <a:ext cx="3492645" cy="6403183"/>
          </a:xfrm>
        </p:spPr>
      </p:pic>
      <p:sp>
        <p:nvSpPr>
          <p:cNvPr id="6" name="TextBox 5">
            <a:extLst>
              <a:ext uri="{FF2B5EF4-FFF2-40B4-BE49-F238E27FC236}">
                <a16:creationId xmlns:a16="http://schemas.microsoft.com/office/drawing/2014/main" id="{23CDE3DF-8E5C-F770-1BF5-BBC1D5F42339}"/>
              </a:ext>
            </a:extLst>
          </p:cNvPr>
          <p:cNvSpPr txBox="1"/>
          <p:nvPr/>
        </p:nvSpPr>
        <p:spPr>
          <a:xfrm>
            <a:off x="1828800" y="3429000"/>
            <a:ext cx="936667" cy="369332"/>
          </a:xfrm>
          <a:prstGeom prst="rect">
            <a:avLst/>
          </a:prstGeom>
          <a:noFill/>
        </p:spPr>
        <p:txBody>
          <a:bodyPr wrap="none" rtlCol="0">
            <a:spAutoFit/>
          </a:bodyPr>
          <a:lstStyle/>
          <a:p>
            <a:r>
              <a:rPr lang="en-US" dirty="0"/>
              <a:t>Figure 3</a:t>
            </a:r>
            <a:endParaRPr lang="en-IN" dirty="0"/>
          </a:p>
        </p:txBody>
      </p:sp>
    </p:spTree>
    <p:extLst>
      <p:ext uri="{BB962C8B-B14F-4D97-AF65-F5344CB8AC3E}">
        <p14:creationId xmlns:p14="http://schemas.microsoft.com/office/powerpoint/2010/main" val="3360253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E6F9A-0FF3-0637-9603-0B7BA8D86AA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346A1D4-267A-DBAB-B1AE-5D8DF3E006DA}"/>
              </a:ext>
            </a:extLst>
          </p:cNvPr>
          <p:cNvSpPr>
            <a:spLocks noGrp="1"/>
          </p:cNvSpPr>
          <p:nvPr>
            <p:ph idx="1"/>
          </p:nvPr>
        </p:nvSpPr>
        <p:spPr/>
        <p:txBody>
          <a:bodyPr>
            <a:normAutofit lnSpcReduction="10000"/>
          </a:bodyPr>
          <a:lstStyle/>
          <a:p>
            <a:pPr marL="0" indent="0">
              <a:buNone/>
            </a:pPr>
            <a:r>
              <a:rPr lang="en-US" dirty="0">
                <a:latin typeface="Arial" panose="020B0604020202020204" pitchFamily="34" charset="0"/>
                <a:cs typeface="Arial" panose="020B0604020202020204" pitchFamily="34" charset="0"/>
              </a:rPr>
              <a:t>Q3. </a:t>
            </a: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Are there different colors or symbols? What do they represent? </a:t>
            </a:r>
          </a:p>
          <a:p>
            <a:pPr marL="0" indent="0">
              <a:buNone/>
            </a:pPr>
            <a:endParaRPr lang="en-US" sz="1800" b="1" dirty="0">
              <a:solidFill>
                <a:srgbClr val="01182D"/>
              </a:solidFill>
              <a:latin typeface="Arial" panose="020B0604020202020204" pitchFamily="34" charset="0"/>
              <a:ea typeface="Arial" panose="020B0604020202020204" pitchFamily="34" charset="0"/>
              <a:cs typeface="Arial" panose="020B0604020202020204" pitchFamily="34" charset="0"/>
            </a:endParaRPr>
          </a:p>
          <a:p>
            <a:pPr marL="0" indent="0">
              <a:buNone/>
            </a:pPr>
            <a:r>
              <a:rPr lang="en-US" b="1" dirty="0">
                <a:solidFill>
                  <a:srgbClr val="01182D"/>
                </a:solidFill>
                <a:effectLst/>
                <a:latin typeface="Arial" panose="020B0604020202020204" pitchFamily="34" charset="0"/>
                <a:ea typeface="Arial" panose="020B0604020202020204" pitchFamily="34" charset="0"/>
                <a:cs typeface="Arial" panose="020B0604020202020204" pitchFamily="34" charset="0"/>
              </a:rPr>
              <a:t>A) Dark green shows seedlings that received N fertilizer and light green shows data points from seedlings that did not receive fertilizer. There are individual trendlines for each treatment. B) all the symbols are in black and there is only one black trend line. Both A and B have grey bars below the x-axis that show the three different light treatments from this experiment and where the continuous light transmittance falls into these three treatments.</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dirty="0"/>
          </a:p>
        </p:txBody>
      </p:sp>
    </p:spTree>
    <p:extLst>
      <p:ext uri="{BB962C8B-B14F-4D97-AF65-F5344CB8AC3E}">
        <p14:creationId xmlns:p14="http://schemas.microsoft.com/office/powerpoint/2010/main" val="2642721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6F58D-E6BA-B2F0-5690-EDDA7545DC4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914251B-C2ED-B2B2-E693-7CA2D43C2CC0}"/>
              </a:ext>
            </a:extLst>
          </p:cNvPr>
          <p:cNvSpPr>
            <a:spLocks noGrp="1"/>
          </p:cNvSpPr>
          <p:nvPr>
            <p:ph idx="1"/>
          </p:nvPr>
        </p:nvSpPr>
        <p:spPr/>
        <p:txBody>
          <a:bodyPr/>
          <a:lstStyle/>
          <a:p>
            <a:pPr marL="0" indent="0">
              <a:buNone/>
            </a:pPr>
            <a:r>
              <a:rPr lang="en-US" dirty="0">
                <a:latin typeface="Arial" panose="020B0604020202020204" pitchFamily="34" charset="0"/>
                <a:cs typeface="Arial" panose="020B0604020202020204" pitchFamily="34" charset="0"/>
              </a:rPr>
              <a:t>Q4. </a:t>
            </a: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What patterns jump out at you when looking at this figure? What conclusions might you draw from these results? </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US" dirty="0"/>
              <a:t> </a:t>
            </a:r>
            <a:endParaRPr lang="en-IN" dirty="0"/>
          </a:p>
        </p:txBody>
      </p:sp>
    </p:spTree>
    <p:extLst>
      <p:ext uri="{BB962C8B-B14F-4D97-AF65-F5344CB8AC3E}">
        <p14:creationId xmlns:p14="http://schemas.microsoft.com/office/powerpoint/2010/main" val="38193654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0E59B-1449-0E8B-83AB-3AECA7589DB0}"/>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75A65BA7-E9C4-8CF2-1E84-EA9AE7672E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7614" y="227408"/>
            <a:ext cx="3492645" cy="6403183"/>
          </a:xfrm>
        </p:spPr>
      </p:pic>
      <p:sp>
        <p:nvSpPr>
          <p:cNvPr id="6" name="TextBox 5">
            <a:extLst>
              <a:ext uri="{FF2B5EF4-FFF2-40B4-BE49-F238E27FC236}">
                <a16:creationId xmlns:a16="http://schemas.microsoft.com/office/drawing/2014/main" id="{23CDE3DF-8E5C-F770-1BF5-BBC1D5F42339}"/>
              </a:ext>
            </a:extLst>
          </p:cNvPr>
          <p:cNvSpPr txBox="1"/>
          <p:nvPr/>
        </p:nvSpPr>
        <p:spPr>
          <a:xfrm>
            <a:off x="1828800" y="3429000"/>
            <a:ext cx="936667" cy="369332"/>
          </a:xfrm>
          <a:prstGeom prst="rect">
            <a:avLst/>
          </a:prstGeom>
          <a:noFill/>
        </p:spPr>
        <p:txBody>
          <a:bodyPr wrap="none" rtlCol="0">
            <a:spAutoFit/>
          </a:bodyPr>
          <a:lstStyle/>
          <a:p>
            <a:r>
              <a:rPr lang="en-US" dirty="0"/>
              <a:t>Figure 3</a:t>
            </a:r>
            <a:endParaRPr lang="en-IN" dirty="0"/>
          </a:p>
        </p:txBody>
      </p:sp>
    </p:spTree>
    <p:extLst>
      <p:ext uri="{BB962C8B-B14F-4D97-AF65-F5344CB8AC3E}">
        <p14:creationId xmlns:p14="http://schemas.microsoft.com/office/powerpoint/2010/main" val="38263764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6F58D-E6BA-B2F0-5690-EDDA7545DC4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914251B-C2ED-B2B2-E693-7CA2D43C2CC0}"/>
              </a:ext>
            </a:extLst>
          </p:cNvPr>
          <p:cNvSpPr>
            <a:spLocks noGrp="1"/>
          </p:cNvSpPr>
          <p:nvPr>
            <p:ph idx="1"/>
          </p:nvPr>
        </p:nvSpPr>
        <p:spPr/>
        <p:txBody>
          <a:bodyPr>
            <a:normAutofit fontScale="85000" lnSpcReduction="10000"/>
          </a:bodyPr>
          <a:lstStyle/>
          <a:p>
            <a:pPr marL="0" indent="0">
              <a:buNone/>
            </a:pPr>
            <a:r>
              <a:rPr lang="en-US" sz="3000" dirty="0">
                <a:latin typeface="Arial" panose="020B0604020202020204" pitchFamily="34" charset="0"/>
                <a:cs typeface="Arial" panose="020B0604020202020204" pitchFamily="34" charset="0"/>
              </a:rPr>
              <a:t>Q4. </a:t>
            </a:r>
            <a:r>
              <a:rPr lang="en-US" sz="3000" dirty="0">
                <a:solidFill>
                  <a:srgbClr val="01182D"/>
                </a:solidFill>
                <a:effectLst/>
                <a:latin typeface="Arial" panose="020B0604020202020204" pitchFamily="34" charset="0"/>
                <a:ea typeface="Arial" panose="020B0604020202020204" pitchFamily="34" charset="0"/>
                <a:cs typeface="Arial" panose="020B0604020202020204" pitchFamily="34" charset="0"/>
              </a:rPr>
              <a:t>What patterns jump out at you when looking at this figure? What conclusions might you draw from these results? </a:t>
            </a:r>
          </a:p>
          <a:p>
            <a:pPr marL="0" indent="0">
              <a:buNone/>
            </a:pPr>
            <a:endParaRPr lang="en-US" sz="3000" dirty="0">
              <a:solidFill>
                <a:srgbClr val="01182D"/>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US" sz="3000" b="1" dirty="0">
                <a:solidFill>
                  <a:srgbClr val="01182D"/>
                </a:solidFill>
                <a:effectLst/>
                <a:latin typeface="Arial" panose="020B0604020202020204" pitchFamily="34" charset="0"/>
                <a:ea typeface="Arial" panose="020B0604020202020204" pitchFamily="34" charset="0"/>
                <a:cs typeface="Arial" panose="020B0604020202020204" pitchFamily="34" charset="0"/>
              </a:rPr>
              <a:t>A and B both have a positive relationship with light – meaning both nodule biomass and total N fix increase with the amount of the light that a seedling is exposed to. This relationship, however, is lower in the N fertilized treatment in A. This light-N fertilizer treatment means that the light effect is not as stronger when soil N availability is high. Soil N availability does not have a significant effect on total N fixed (B). </a:t>
            </a:r>
            <a:endParaRPr lang="en-IN" sz="30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IN" sz="24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US" dirty="0"/>
              <a:t> </a:t>
            </a:r>
            <a:endParaRPr lang="en-IN" dirty="0"/>
          </a:p>
        </p:txBody>
      </p:sp>
    </p:spTree>
    <p:extLst>
      <p:ext uri="{BB962C8B-B14F-4D97-AF65-F5344CB8AC3E}">
        <p14:creationId xmlns:p14="http://schemas.microsoft.com/office/powerpoint/2010/main" val="4218065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C35D-A376-9E75-833A-90F4CF18663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B4EC972-D8DF-6734-10F3-61B151F0EF8A}"/>
              </a:ext>
            </a:extLst>
          </p:cNvPr>
          <p:cNvSpPr>
            <a:spLocks noGrp="1"/>
          </p:cNvSpPr>
          <p:nvPr>
            <p:ph idx="1"/>
          </p:nvPr>
        </p:nvSpPr>
        <p:spPr/>
        <p:txBody>
          <a:bodyPr/>
          <a:lstStyle/>
          <a:p>
            <a:pPr marL="0" indent="0">
              <a:lnSpc>
                <a:spcPct val="107000"/>
              </a:lnSpc>
              <a:spcAft>
                <a:spcPts val="800"/>
              </a:spcAft>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Q5. In addition to the 4-prompting question above, how is this figure different than the first two?  </a:t>
            </a:r>
            <a:endParaRPr lang="en-IN"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15038293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C35D-A376-9E75-833A-90F4CF18663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B4EC972-D8DF-6734-10F3-61B151F0EF8A}"/>
              </a:ext>
            </a:extLst>
          </p:cNvPr>
          <p:cNvSpPr>
            <a:spLocks noGrp="1"/>
          </p:cNvSpPr>
          <p:nvPr>
            <p:ph idx="1"/>
          </p:nvPr>
        </p:nvSpPr>
        <p:spPr/>
        <p:txBody>
          <a:bodyPr/>
          <a:lstStyle/>
          <a:p>
            <a:pPr marL="0" indent="0">
              <a:lnSpc>
                <a:spcPct val="107000"/>
              </a:lnSpc>
              <a:spcAft>
                <a:spcPts val="800"/>
              </a:spcAft>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Q5.In addition to the 4-prompting question above, how is this figure different than the first two?</a:t>
            </a:r>
          </a:p>
          <a:p>
            <a:pPr>
              <a:lnSpc>
                <a:spcPct val="107000"/>
              </a:lnSpc>
              <a:spcAft>
                <a:spcPts val="800"/>
              </a:spcAft>
            </a:pPr>
            <a:endParaRPr lang="en-US" dirty="0">
              <a:solidFill>
                <a:srgbClr val="01182D"/>
              </a:solidFill>
              <a:latin typeface="Arial" panose="020B0604020202020204" pitchFamily="34" charset="0"/>
              <a:ea typeface="Arial" panose="020B0604020202020204" pitchFamily="34" charset="0"/>
              <a:cs typeface="Arial" panose="020B0604020202020204" pitchFamily="34" charset="0"/>
            </a:endParaRPr>
          </a:p>
          <a:p>
            <a:pPr marL="0" indent="0">
              <a:lnSpc>
                <a:spcPct val="107000"/>
              </a:lnSpc>
              <a:spcAft>
                <a:spcPts val="800"/>
              </a:spcAft>
              <a:buNone/>
            </a:pPr>
            <a:r>
              <a:rPr lang="en-US" b="1" dirty="0">
                <a:solidFill>
                  <a:srgbClr val="000000"/>
                </a:solidFill>
                <a:effectLst/>
                <a:latin typeface="Arial" panose="020B0604020202020204" pitchFamily="34" charset="0"/>
                <a:ea typeface="Arial" panose="020B0604020202020204" pitchFamily="34" charset="0"/>
                <a:cs typeface="Arial" panose="020B0604020202020204" pitchFamily="34" charset="0"/>
              </a:rPr>
              <a:t>This figure is looking at how two treatments interact to affect the response variable. The figure is a scatterplot with trendlines instead of boxplots, which means that the authors are looking at relationships between two continuous variables. </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8766521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147D-4ABC-B0A8-80B7-C7D25E7314F8}"/>
              </a:ext>
            </a:extLst>
          </p:cNvPr>
          <p:cNvSpPr>
            <a:spLocks noGrp="1"/>
          </p:cNvSpPr>
          <p:nvPr>
            <p:ph type="title"/>
          </p:nvPr>
        </p:nvSpPr>
        <p:spPr>
          <a:xfrm>
            <a:off x="838200" y="500062"/>
            <a:ext cx="10515600" cy="1325563"/>
          </a:xfrm>
        </p:spPr>
        <p:txBody>
          <a:bodyPr>
            <a:normAutofit fontScale="90000"/>
          </a:bodyPr>
          <a:lstStyle/>
          <a:p>
            <a:pPr algn="ctr"/>
            <a:r>
              <a:rPr lang="en-US" b="1" dirty="0"/>
              <a:t>OCELOTS </a:t>
            </a:r>
            <a:br>
              <a:rPr lang="en-US" b="1" dirty="0"/>
            </a:br>
            <a:r>
              <a:rPr lang="en-IN" dirty="0"/>
              <a:t>Online Content for Experiential Learning of Tropical Systems</a:t>
            </a:r>
            <a:endParaRPr lang="en-IN" b="1" dirty="0"/>
          </a:p>
        </p:txBody>
      </p:sp>
      <p:sp>
        <p:nvSpPr>
          <p:cNvPr id="3" name="Content Placeholder 2">
            <a:extLst>
              <a:ext uri="{FF2B5EF4-FFF2-40B4-BE49-F238E27FC236}">
                <a16:creationId xmlns:a16="http://schemas.microsoft.com/office/drawing/2014/main" id="{DD4DFB89-E364-C68C-BDC0-FE13A920E72C}"/>
              </a:ext>
            </a:extLst>
          </p:cNvPr>
          <p:cNvSpPr>
            <a:spLocks noGrp="1"/>
          </p:cNvSpPr>
          <p:nvPr>
            <p:ph idx="1"/>
          </p:nvPr>
        </p:nvSpPr>
        <p:spPr/>
        <p:txBody>
          <a:bodyPr/>
          <a:lstStyle/>
          <a:p>
            <a:pPr marL="0" indent="0">
              <a:buNone/>
            </a:pPr>
            <a:endParaRPr lang="en-US" dirty="0"/>
          </a:p>
          <a:p>
            <a:pPr marL="0" indent="0">
              <a:buNone/>
            </a:pPr>
            <a:r>
              <a:rPr lang="en-US" dirty="0"/>
              <a:t>Thank you!</a:t>
            </a:r>
          </a:p>
          <a:p>
            <a:endParaRPr lang="en-US" dirty="0"/>
          </a:p>
          <a:p>
            <a:endParaRPr lang="en-US" dirty="0"/>
          </a:p>
          <a:p>
            <a:endParaRPr lang="en-US" dirty="0"/>
          </a:p>
          <a:p>
            <a:endParaRPr lang="en-US" dirty="0"/>
          </a:p>
          <a:p>
            <a:endParaRPr lang="en-US" dirty="0"/>
          </a:p>
          <a:p>
            <a:pPr marL="0" indent="0">
              <a:buNone/>
            </a:pPr>
            <a:r>
              <a:rPr lang="en-US" dirty="0"/>
              <a:t>Questions? </a:t>
            </a:r>
            <a:endParaRPr lang="en-IN" dirty="0"/>
          </a:p>
        </p:txBody>
      </p:sp>
      <p:pic>
        <p:nvPicPr>
          <p:cNvPr id="5" name="Picture 4">
            <a:extLst>
              <a:ext uri="{FF2B5EF4-FFF2-40B4-BE49-F238E27FC236}">
                <a16:creationId xmlns:a16="http://schemas.microsoft.com/office/drawing/2014/main" id="{40782DE1-D376-6B99-DE13-9BFF44210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763" y="2396373"/>
            <a:ext cx="8648706" cy="3459482"/>
          </a:xfrm>
          <a:prstGeom prst="rect">
            <a:avLst/>
          </a:prstGeom>
        </p:spPr>
      </p:pic>
    </p:spTree>
    <p:extLst>
      <p:ext uri="{BB962C8B-B14F-4D97-AF65-F5344CB8AC3E}">
        <p14:creationId xmlns:p14="http://schemas.microsoft.com/office/powerpoint/2010/main" val="229703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2873-D68D-B563-7746-05F95E31E139}"/>
              </a:ext>
            </a:extLst>
          </p:cNvPr>
          <p:cNvSpPr>
            <a:spLocks noGrp="1"/>
          </p:cNvSpPr>
          <p:nvPr>
            <p:ph type="title"/>
          </p:nvPr>
        </p:nvSpPr>
        <p:spPr>
          <a:xfrm>
            <a:off x="838200" y="3102480"/>
            <a:ext cx="10515600" cy="1325563"/>
          </a:xfrm>
        </p:spPr>
        <p:txBody>
          <a:bodyPr>
            <a:normAutofit fontScale="90000"/>
          </a:bodyPr>
          <a:lstStyle/>
          <a:p>
            <a:pPr algn="ctr"/>
            <a:r>
              <a:rPr lang="en-US" sz="4400" dirty="0">
                <a:solidFill>
                  <a:srgbClr val="01182D"/>
                </a:solidFill>
                <a:effectLst/>
                <a:latin typeface="Arial" panose="020B0604020202020204" pitchFamily="34" charset="0"/>
                <a:ea typeface="Arial" panose="020B0604020202020204" pitchFamily="34" charset="0"/>
                <a:cs typeface="Times New Roman" panose="02020603050405020304" pitchFamily="18" charset="0"/>
              </a:rPr>
              <a:t>Specifically, what abiotic factors do you think might be different in this gap compared to the surrounding intact forests?  </a:t>
            </a:r>
            <a:br>
              <a:rPr lang="en-IN" sz="4400" dirty="0">
                <a:effectLst/>
                <a:latin typeface="Calibri" panose="020F0502020204030204" pitchFamily="34" charset="0"/>
                <a:ea typeface="Calibri" panose="020F0502020204030204" pitchFamily="34" charset="0"/>
                <a:cs typeface="Times New Roman" panose="02020603050405020304" pitchFamily="18" charset="0"/>
              </a:rPr>
            </a:br>
            <a:endParaRPr lang="en-IN" dirty="0"/>
          </a:p>
        </p:txBody>
      </p:sp>
    </p:spTree>
    <p:extLst>
      <p:ext uri="{BB962C8B-B14F-4D97-AF65-F5344CB8AC3E}">
        <p14:creationId xmlns:p14="http://schemas.microsoft.com/office/powerpoint/2010/main" val="1685142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2873-D68D-B563-7746-05F95E31E139}"/>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Abiotic Factors</a:t>
            </a:r>
            <a:endParaRPr lang="en-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4A0250D-AAFD-D12D-E8CE-DBA79889C6D8}"/>
              </a:ext>
            </a:extLst>
          </p:cNvPr>
          <p:cNvSpPr>
            <a:spLocks noGrp="1"/>
          </p:cNvSpPr>
          <p:nvPr>
            <p:ph idx="1"/>
          </p:nvPr>
        </p:nvSpPr>
        <p:spPr/>
        <p:txBody>
          <a:bodyPr/>
          <a:lstStyle/>
          <a:p>
            <a:pPr marL="0" lvl="0" indent="0">
              <a:lnSpc>
                <a:spcPct val="107000"/>
              </a:lnSpc>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Light availability</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Temperature</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Soil moisture</a:t>
            </a:r>
            <a:endParaRPr lang="en-IN" dirty="0">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spcAft>
                <a:spcPts val="800"/>
              </a:spcAft>
              <a:buNone/>
            </a:pPr>
            <a:r>
              <a:rPr lang="en-US" dirty="0">
                <a:solidFill>
                  <a:srgbClr val="01182D"/>
                </a:solidFill>
                <a:effectLst/>
                <a:latin typeface="Arial" panose="020B0604020202020204" pitchFamily="34" charset="0"/>
                <a:ea typeface="Arial" panose="020B0604020202020204" pitchFamily="34" charset="0"/>
                <a:cs typeface="Arial" panose="020B0604020202020204" pitchFamily="34" charset="0"/>
              </a:rPr>
              <a:t>Nutrient availability</a:t>
            </a:r>
            <a:endParaRPr lang="en-IN" dirty="0">
              <a:effectLst/>
              <a:latin typeface="Arial" panose="020B0604020202020204" pitchFamily="34" charset="0"/>
              <a:ea typeface="Calibri" panose="020F0502020204030204" pitchFamily="34" charset="0"/>
              <a:cs typeface="Arial" panose="020B0604020202020204" pitchFamily="34" charset="0"/>
            </a:endParaRPr>
          </a:p>
          <a:p>
            <a:endParaRPr lang="en-IN" dirty="0"/>
          </a:p>
        </p:txBody>
      </p:sp>
    </p:spTree>
    <p:extLst>
      <p:ext uri="{BB962C8B-B14F-4D97-AF65-F5344CB8AC3E}">
        <p14:creationId xmlns:p14="http://schemas.microsoft.com/office/powerpoint/2010/main" val="3811787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635999A-F26C-596A-E989-3A534CB85751}"/>
              </a:ext>
            </a:extLst>
          </p:cNvPr>
          <p:cNvSpPr>
            <a:spLocks noGrp="1"/>
          </p:cNvSpPr>
          <p:nvPr>
            <p:ph idx="1"/>
          </p:nvPr>
        </p:nvSpPr>
        <p:spPr>
          <a:xfrm>
            <a:off x="838200" y="1409988"/>
            <a:ext cx="10515600" cy="4351338"/>
          </a:xfrm>
        </p:spPr>
        <p:txBody>
          <a:bodyPr/>
          <a:lstStyle/>
          <a:p>
            <a:endParaRPr lang="en-US" dirty="0"/>
          </a:p>
          <a:p>
            <a:pPr marL="0" indent="0" algn="ctr">
              <a:buNone/>
            </a:pPr>
            <a:endParaRPr lang="en-IN" dirty="0"/>
          </a:p>
          <a:p>
            <a:pPr marL="0" indent="0" algn="ctr">
              <a:buNone/>
            </a:pPr>
            <a:endParaRPr lang="en-IN" sz="4400" dirty="0">
              <a:solidFill>
                <a:srgbClr val="01182D"/>
              </a:solidFill>
              <a:effectLst/>
              <a:latin typeface="Arial" panose="020B0604020202020204" pitchFamily="34" charset="0"/>
              <a:ea typeface="Arial" panose="020B0604020202020204" pitchFamily="34" charset="0"/>
              <a:cs typeface="Arial" panose="020B0604020202020204" pitchFamily="34" charset="0"/>
            </a:endParaRPr>
          </a:p>
          <a:p>
            <a:pPr marL="0" indent="0" algn="ctr">
              <a:buNone/>
            </a:pPr>
            <a:r>
              <a:rPr lang="en-US" sz="4400" dirty="0">
                <a:solidFill>
                  <a:srgbClr val="01182D"/>
                </a:solidFill>
                <a:effectLst/>
                <a:latin typeface="Arial" panose="020B0604020202020204" pitchFamily="34" charset="0"/>
                <a:ea typeface="Arial" panose="020B0604020202020204" pitchFamily="34" charset="0"/>
                <a:cs typeface="Arial" panose="020B0604020202020204" pitchFamily="34" charset="0"/>
              </a:rPr>
              <a:t>Do you think there are biotic conditions </a:t>
            </a:r>
            <a:br>
              <a:rPr lang="en-US" sz="4400" dirty="0">
                <a:solidFill>
                  <a:srgbClr val="01182D"/>
                </a:solidFill>
                <a:effectLst/>
                <a:latin typeface="Arial" panose="020B0604020202020204" pitchFamily="34" charset="0"/>
                <a:ea typeface="Arial" panose="020B0604020202020204" pitchFamily="34" charset="0"/>
                <a:cs typeface="Arial" panose="020B0604020202020204" pitchFamily="34" charset="0"/>
              </a:rPr>
            </a:br>
            <a:r>
              <a:rPr lang="en-US" sz="4400" dirty="0">
                <a:solidFill>
                  <a:srgbClr val="01182D"/>
                </a:solidFill>
                <a:effectLst/>
                <a:latin typeface="Arial" panose="020B0604020202020204" pitchFamily="34" charset="0"/>
                <a:ea typeface="Arial" panose="020B0604020202020204" pitchFamily="34" charset="0"/>
                <a:cs typeface="Arial" panose="020B0604020202020204" pitchFamily="34" charset="0"/>
              </a:rPr>
              <a:t>that might change too? </a:t>
            </a:r>
            <a:br>
              <a:rPr lang="en-IN" sz="2800" dirty="0">
                <a:effectLst/>
                <a:latin typeface="Arial" panose="020B0604020202020204" pitchFamily="34" charset="0"/>
                <a:ea typeface="Calibri" panose="020F0502020204030204" pitchFamily="34" charset="0"/>
                <a:cs typeface="Arial" panose="020B0604020202020204" pitchFamily="34" charset="0"/>
              </a:rPr>
            </a:br>
            <a:endParaRPr lang="en-IN" dirty="0"/>
          </a:p>
        </p:txBody>
      </p:sp>
    </p:spTree>
    <p:extLst>
      <p:ext uri="{BB962C8B-B14F-4D97-AF65-F5344CB8AC3E}">
        <p14:creationId xmlns:p14="http://schemas.microsoft.com/office/powerpoint/2010/main" val="3834052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TotalTime>
  <Words>2805</Words>
  <Application>Microsoft Office PowerPoint</Application>
  <PresentationFormat>Widescreen</PresentationFormat>
  <Paragraphs>207</Paragraphs>
  <Slides>68</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5" baseType="lpstr">
      <vt:lpstr>Arial</vt:lpstr>
      <vt:lpstr>Calibri</vt:lpstr>
      <vt:lpstr>Calibri Light</vt:lpstr>
      <vt:lpstr>Symbol</vt:lpstr>
      <vt:lpstr>Wingdings</vt:lpstr>
      <vt:lpstr>Office Theme</vt:lpstr>
      <vt:lpstr>Packager Shell Object</vt:lpstr>
      <vt:lpstr>The role of plant-microbial mutualisms in tropical forest nutrient cycling and recovery </vt:lpstr>
      <vt:lpstr>Outline of this module</vt:lpstr>
      <vt:lpstr>Learning goals</vt:lpstr>
      <vt:lpstr>Key Concepts</vt:lpstr>
      <vt:lpstr>Take a moment to examine the picture below  showing the impact of windthrow on the environment.   Consider what changes may have occurred.</vt:lpstr>
      <vt:lpstr> Environmental changes</vt:lpstr>
      <vt:lpstr>Specifically, what abiotic factors do you think might be different in this gap compared to the surrounding intact forests?   </vt:lpstr>
      <vt:lpstr>Abiotic Factors</vt:lpstr>
      <vt:lpstr>PowerPoint Presentation</vt:lpstr>
      <vt:lpstr>Biotic factors </vt:lpstr>
      <vt:lpstr>PowerPoint Presentation</vt:lpstr>
      <vt:lpstr>Similarities and Differences between  Nitrogen and Phosphorus cycles   </vt:lpstr>
      <vt:lpstr>  </vt:lpstr>
      <vt:lpstr>If you were a plant, what aspects of the environment  that will influence your ability to grow?  </vt:lpstr>
      <vt:lpstr>Based on what you have just learned,  answer the following questions:   Why is light so important for plant growth?   </vt:lpstr>
      <vt:lpstr>Why is light so important for plant growth?   </vt:lpstr>
      <vt:lpstr>Why do we think there is competition amongst plants  in canopy gaps?  </vt:lpstr>
      <vt:lpstr>Why do we think there is competition amongst plants  in canopy gaps?  </vt:lpstr>
      <vt:lpstr>Make a prediction: why are soil microbes like N-fixing bacteria and fungi important for this plant competition?  </vt:lpstr>
      <vt:lpstr>Why are soil microbes like N-fixing bacteria and fungi important for this plant competition?  </vt:lpstr>
      <vt:lpstr>A lot of what we measure in science is a proxy for the process or thing we are interested in measuring. What might be a shortcoming of this measurement of “Percent Root Colonization” to quantify this symbiotic relationship. Take 3–5 minutes to write down your thoughts. How might be a better way to measure this relationship?  </vt:lpstr>
      <vt:lpstr>Measurements in Science</vt:lpstr>
      <vt:lpstr>Graphs</vt:lpstr>
      <vt:lpstr>Figure 1</vt:lpstr>
      <vt:lpstr>PowerPoint Presentation</vt:lpstr>
      <vt:lpstr>Figure 1</vt:lpstr>
      <vt:lpstr> Boxplot</vt:lpstr>
      <vt:lpstr>Scatter plot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vt:lpstr>
      <vt:lpstr>Reflections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OCELOTS  Online Content for Experiential Learning of Tropical Systems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plant-microbial mutualisms in tropical forest nutrient cycling and recovery</dc:title>
  <dc:creator>Arindam Mitra</dc:creator>
  <cp:lastModifiedBy>Arindam Mitra</cp:lastModifiedBy>
  <cp:revision>74</cp:revision>
  <dcterms:created xsi:type="dcterms:W3CDTF">2024-03-11T21:34:42Z</dcterms:created>
  <dcterms:modified xsi:type="dcterms:W3CDTF">2024-05-06T01:29:33Z</dcterms:modified>
</cp:coreProperties>
</file>