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348" r:id="rId2"/>
    <p:sldId id="350" r:id="rId3"/>
    <p:sldId id="351" r:id="rId4"/>
    <p:sldId id="363" r:id="rId5"/>
    <p:sldId id="352" r:id="rId6"/>
    <p:sldId id="353" r:id="rId7"/>
    <p:sldId id="354" r:id="rId8"/>
    <p:sldId id="355" r:id="rId9"/>
    <p:sldId id="356" r:id="rId10"/>
    <p:sldId id="318" r:id="rId11"/>
    <p:sldId id="317" r:id="rId12"/>
    <p:sldId id="268" r:id="rId13"/>
    <p:sldId id="269" r:id="rId14"/>
    <p:sldId id="376" r:id="rId15"/>
    <p:sldId id="377" r:id="rId16"/>
    <p:sldId id="378" r:id="rId17"/>
    <p:sldId id="379" r:id="rId18"/>
    <p:sldId id="380" r:id="rId19"/>
    <p:sldId id="381" r:id="rId20"/>
    <p:sldId id="382" r:id="rId21"/>
    <p:sldId id="383" r:id="rId22"/>
    <p:sldId id="384" r:id="rId23"/>
    <p:sldId id="313" r:id="rId24"/>
    <p:sldId id="311" r:id="rId25"/>
    <p:sldId id="367" r:id="rId26"/>
    <p:sldId id="368" r:id="rId27"/>
    <p:sldId id="364" r:id="rId28"/>
    <p:sldId id="365" r:id="rId29"/>
    <p:sldId id="366" r:id="rId30"/>
    <p:sldId id="333" r:id="rId31"/>
    <p:sldId id="330" r:id="rId32"/>
    <p:sldId id="331" r:id="rId33"/>
    <p:sldId id="332" r:id="rId34"/>
    <p:sldId id="357" r:id="rId35"/>
    <p:sldId id="358" r:id="rId36"/>
    <p:sldId id="257" r:id="rId37"/>
    <p:sldId id="290" r:id="rId38"/>
    <p:sldId id="258" r:id="rId39"/>
    <p:sldId id="324" r:id="rId40"/>
    <p:sldId id="323" r:id="rId41"/>
    <p:sldId id="326" r:id="rId42"/>
    <p:sldId id="325" r:id="rId43"/>
    <p:sldId id="359" r:id="rId44"/>
    <p:sldId id="360" r:id="rId45"/>
    <p:sldId id="337" r:id="rId46"/>
    <p:sldId id="338" r:id="rId47"/>
    <p:sldId id="320" r:id="rId48"/>
    <p:sldId id="319" r:id="rId49"/>
    <p:sldId id="256" r:id="rId50"/>
    <p:sldId id="309" r:id="rId51"/>
    <p:sldId id="303" r:id="rId52"/>
    <p:sldId id="304" r:id="rId53"/>
    <p:sldId id="299" r:id="rId54"/>
    <p:sldId id="294" r:id="rId55"/>
    <p:sldId id="295" r:id="rId56"/>
    <p:sldId id="300" r:id="rId57"/>
    <p:sldId id="293" r:id="rId58"/>
    <p:sldId id="292" r:id="rId59"/>
    <p:sldId id="361" r:id="rId60"/>
    <p:sldId id="362" r:id="rId61"/>
    <p:sldId id="374" r:id="rId62"/>
    <p:sldId id="343" r:id="rId63"/>
    <p:sldId id="372" r:id="rId64"/>
    <p:sldId id="267" r:id="rId65"/>
    <p:sldId id="266" r:id="rId66"/>
    <p:sldId id="344" r:id="rId67"/>
    <p:sldId id="371" r:id="rId68"/>
    <p:sldId id="373" r:id="rId69"/>
    <p:sldId id="284" r:id="rId70"/>
    <p:sldId id="285" r:id="rId71"/>
    <p:sldId id="286" r:id="rId72"/>
    <p:sldId id="287" r:id="rId73"/>
    <p:sldId id="288" r:id="rId74"/>
    <p:sldId id="385"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2A30"/>
    <a:srgbClr val="0E1118"/>
    <a:srgbClr val="222B30"/>
    <a:srgbClr val="161616"/>
    <a:srgbClr val="2D2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4" autoAdjust="0"/>
    <p:restoredTop sz="81675" autoAdjust="0"/>
  </p:normalViewPr>
  <p:slideViewPr>
    <p:cSldViewPr snapToGrid="0">
      <p:cViewPr>
        <p:scale>
          <a:sx n="40" d="100"/>
          <a:sy n="40" d="100"/>
        </p:scale>
        <p:origin x="1620" y="392"/>
      </p:cViewPr>
      <p:guideLst/>
    </p:cSldViewPr>
  </p:slideViewPr>
  <p:notesTextViewPr>
    <p:cViewPr>
      <p:scale>
        <a:sx n="1" d="1"/>
        <a:sy n="1" d="1"/>
      </p:scale>
      <p:origin x="0" y="0"/>
    </p:cViewPr>
  </p:notesTextViewPr>
  <p:sorterViewPr>
    <p:cViewPr>
      <p:scale>
        <a:sx n="43" d="100"/>
        <a:sy n="4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7FA192-756D-4107-820E-732106B0BD23}" type="datetimeFigureOut">
              <a:rPr lang="en-US" smtClean="0"/>
              <a:t>1/17/2018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066B94-239C-4F43-8B12-E793F1DF5B66}" type="slidenum">
              <a:rPr lang="en-US" smtClean="0"/>
              <a:t>‹#›</a:t>
            </a:fld>
            <a:endParaRPr lang="en-US"/>
          </a:p>
        </p:txBody>
      </p:sp>
    </p:spTree>
    <p:extLst>
      <p:ext uri="{BB962C8B-B14F-4D97-AF65-F5344CB8AC3E}">
        <p14:creationId xmlns:p14="http://schemas.microsoft.com/office/powerpoint/2010/main" val="3575039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fivethirtyeight.com/features/dear-data-and-fivethirtyeight-want-you-to-visualize-your-podcast-habits/"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fivethirtyeight.com/features/dear-data-and-fivethirtyeight-want-you-to-visualize-your-podcast-habits/"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baseline="0" dirty="0" smtClean="0"/>
              <a:t>Also see our collection of community-contributed Figures of the Day at https://qubeshub.org/groups/biomaap/collections/figure-of-the-day.  Please </a:t>
            </a:r>
            <a:r>
              <a:rPr lang="en-US" b="1" i="1" baseline="0" dirty="0" smtClean="0"/>
              <a:t>contact aflemingdavies@sandiego.edu with any </a:t>
            </a:r>
            <a:r>
              <a:rPr lang="en-US" b="1" i="1" baseline="0" dirty="0" smtClean="0"/>
              <a:t>questions, or feel free to directly contribute your own figures to that collection.</a:t>
            </a:r>
            <a:endParaRPr lang="en-US" b="1" i="1" dirty="0" smtClean="0"/>
          </a:p>
          <a:p>
            <a:endParaRPr lang="en-US" i="1" dirty="0" smtClean="0"/>
          </a:p>
          <a:p>
            <a:r>
              <a:rPr lang="en-US" i="1" dirty="0" smtClean="0"/>
              <a:t>Instructors:  Ideas</a:t>
            </a:r>
            <a:r>
              <a:rPr lang="en-US" i="1" baseline="0" dirty="0" smtClean="0"/>
              <a:t> meant for you are in italics. Ideas that might be spoken to the class are in regular text.  This presentation is part of the “Figure of the Day” material, and can be used in conjunction with the Figure of the Day instruction guide. </a:t>
            </a:r>
          </a:p>
          <a:p>
            <a:endParaRPr lang="en-US" i="1" baseline="0" dirty="0" smtClean="0"/>
          </a:p>
          <a:p>
            <a:r>
              <a:rPr lang="en-US" i="1" baseline="0" dirty="0" smtClean="0"/>
              <a:t>Figures are roughly ordered by difficulty, and are intended to be incorporated one at a time into different classes over the course of the semester.  The notes section for each figure gives some ideas for potential student responses or interesting features of the graphs.</a:t>
            </a:r>
          </a:p>
          <a:p>
            <a:endParaRPr lang="en-US" i="1" baseline="0" dirty="0" smtClean="0"/>
          </a:p>
          <a:p>
            <a:r>
              <a:rPr lang="en-US" i="1" baseline="0" dirty="0" smtClean="0"/>
              <a:t>Presentation by AE Fleming-Davies and JM </a:t>
            </a:r>
            <a:r>
              <a:rPr lang="en-US" i="1" baseline="0" dirty="0" err="1" smtClean="0"/>
              <a:t>Wojdak</a:t>
            </a:r>
            <a:r>
              <a:rPr lang="en-US" i="1" baseline="0" dirty="0" smtClean="0"/>
              <a:t> as part of the NSF-funded BIOMAAP project.  For more information and materials, see www.biomaap.org or contact aflemingdavies@sandiego.edu .  Updated </a:t>
            </a:r>
            <a:r>
              <a:rPr lang="en-US" i="1" baseline="0" dirty="0" smtClean="0"/>
              <a:t>1/17/2018.</a:t>
            </a:r>
            <a:endParaRPr lang="en-US" i="1" baseline="0" dirty="0" smtClean="0"/>
          </a:p>
          <a:p>
            <a:endParaRPr lang="en-US" i="0" baseline="0" dirty="0" smtClean="0"/>
          </a:p>
          <a:p>
            <a:endParaRPr lang="en-US" i="1" baseline="0" dirty="0" smtClean="0"/>
          </a:p>
        </p:txBody>
      </p:sp>
      <p:sp>
        <p:nvSpPr>
          <p:cNvPr id="4" name="Slide Number Placeholder 3"/>
          <p:cNvSpPr>
            <a:spLocks noGrp="1"/>
          </p:cNvSpPr>
          <p:nvPr>
            <p:ph type="sldNum" sz="quarter" idx="10"/>
          </p:nvPr>
        </p:nvSpPr>
        <p:spPr/>
        <p:txBody>
          <a:bodyPr/>
          <a:lstStyle/>
          <a:p>
            <a:fld id="{EB455EB8-F874-4774-86C1-035BB672C380}" type="slidenum">
              <a:rPr lang="en-US" smtClean="0"/>
              <a:t>1</a:t>
            </a:fld>
            <a:endParaRPr lang="en-US"/>
          </a:p>
        </p:txBody>
      </p:sp>
    </p:spTree>
    <p:extLst>
      <p:ext uri="{BB962C8B-B14F-4D97-AF65-F5344CB8AC3E}">
        <p14:creationId xmlns:p14="http://schemas.microsoft.com/office/powerpoint/2010/main" val="1500719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The online version is an interactive tool.</a:t>
            </a:r>
            <a:endParaRPr lang="en-US" i="1" dirty="0"/>
          </a:p>
        </p:txBody>
      </p:sp>
      <p:sp>
        <p:nvSpPr>
          <p:cNvPr id="4" name="Slide Number Placeholder 3"/>
          <p:cNvSpPr>
            <a:spLocks noGrp="1"/>
          </p:cNvSpPr>
          <p:nvPr>
            <p:ph type="sldNum" sz="quarter" idx="10"/>
          </p:nvPr>
        </p:nvSpPr>
        <p:spPr/>
        <p:txBody>
          <a:bodyPr/>
          <a:lstStyle/>
          <a:p>
            <a:fld id="{9B066B94-239C-4F43-8B12-E793F1DF5B66}" type="slidenum">
              <a:rPr lang="en-US" smtClean="0"/>
              <a:t>11</a:t>
            </a:fld>
            <a:endParaRPr lang="en-US"/>
          </a:p>
        </p:txBody>
      </p:sp>
    </p:spTree>
    <p:extLst>
      <p:ext uri="{BB962C8B-B14F-4D97-AF65-F5344CB8AC3E}">
        <p14:creationId xmlns:p14="http://schemas.microsoft.com/office/powerpoint/2010/main" val="4057086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Some features:</a:t>
            </a:r>
          </a:p>
          <a:p>
            <a:pPr marL="171450" indent="-171450">
              <a:buFont typeface="Arial" panose="020B0604020202020204" pitchFamily="34" charset="0"/>
              <a:buChar char="•"/>
            </a:pPr>
            <a:r>
              <a:rPr lang="en-US" i="1" baseline="0" dirty="0" smtClean="0"/>
              <a:t>Independent (explanatory) variable: Categorical nominal (vehicle type) </a:t>
            </a:r>
          </a:p>
          <a:p>
            <a:pPr marL="171450" indent="-171450">
              <a:buFont typeface="Arial" panose="020B0604020202020204" pitchFamily="34" charset="0"/>
              <a:buChar char="•"/>
            </a:pPr>
            <a:r>
              <a:rPr lang="en-US" i="1" baseline="0" dirty="0" smtClean="0"/>
              <a:t>Dependent (response) variable: Continuous numerical (miles per gallon)</a:t>
            </a:r>
          </a:p>
          <a:p>
            <a:pPr marL="171450" indent="-171450">
              <a:buFont typeface="Arial" panose="020B0604020202020204" pitchFamily="34" charset="0"/>
              <a:buChar char="•"/>
            </a:pPr>
            <a:r>
              <a:rPr lang="en-US" i="1" baseline="0" dirty="0" smtClean="0"/>
              <a:t>This is a good one to point out that students have more intuitive ‘number sense’ than they might think—they already know what a reasonable range is for miles per gallon</a:t>
            </a:r>
          </a:p>
          <a:p>
            <a:pPr marL="171450" indent="-171450">
              <a:buFont typeface="Arial" panose="020B0604020202020204" pitchFamily="34" charset="0"/>
              <a:buChar char="•"/>
            </a:pPr>
            <a:r>
              <a:rPr lang="en-US" i="1" baseline="0" dirty="0" smtClean="0"/>
              <a:t>Another common guess for the y-axis is something related to vehicle speeds (miles per hour).  Again, this can be used to emphasize students’ existing number sense as above. </a:t>
            </a:r>
          </a:p>
          <a:p>
            <a:pPr marL="171450" indent="-171450">
              <a:buFont typeface="Arial" panose="020B0604020202020204" pitchFamily="34" charset="0"/>
              <a:buChar char="•"/>
            </a:pPr>
            <a:r>
              <a:rPr lang="en-US" i="1" baseline="0" dirty="0" smtClean="0"/>
              <a:t>Three categories or colors plotted</a:t>
            </a:r>
          </a:p>
          <a:p>
            <a:pPr marL="171450" indent="-171450">
              <a:buFont typeface="Arial" panose="020B0604020202020204" pitchFamily="34" charset="0"/>
              <a:buChar char="•"/>
            </a:pPr>
            <a:r>
              <a:rPr lang="en-US" i="1" baseline="0" dirty="0" smtClean="0"/>
              <a:t>Students might not be familiar or comfortable with boxplots. See the following slides for one way to help students connect boxplots with statistical distributions and histograms.</a:t>
            </a:r>
            <a:endParaRPr lang="en-US" i="1" dirty="0" smtClean="0"/>
          </a:p>
          <a:p>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12</a:t>
            </a:fld>
            <a:endParaRPr lang="en-US"/>
          </a:p>
        </p:txBody>
      </p:sp>
    </p:spTree>
    <p:extLst>
      <p:ext uri="{BB962C8B-B14F-4D97-AF65-F5344CB8AC3E}">
        <p14:creationId xmlns:p14="http://schemas.microsoft.com/office/powerpoint/2010/main" val="1108837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Option</a:t>
            </a:r>
            <a:r>
              <a:rPr lang="en-US" i="1" baseline="0" dirty="0" smtClean="0"/>
              <a:t>al additional slides connecting boxplots to histograms.</a:t>
            </a:r>
          </a:p>
          <a:p>
            <a:endParaRPr lang="en-US" i="1" baseline="0" dirty="0" smtClean="0"/>
          </a:p>
          <a:p>
            <a:r>
              <a:rPr lang="en-US" i="0" baseline="0" dirty="0" smtClean="0"/>
              <a:t>Let’s choose one vehicle type and origin and look at its distribution.</a:t>
            </a:r>
            <a:endParaRPr lang="en-US" i="0" dirty="0"/>
          </a:p>
        </p:txBody>
      </p:sp>
      <p:sp>
        <p:nvSpPr>
          <p:cNvPr id="4" name="Slide Number Placeholder 3"/>
          <p:cNvSpPr>
            <a:spLocks noGrp="1"/>
          </p:cNvSpPr>
          <p:nvPr>
            <p:ph type="sldNum" sz="quarter" idx="10"/>
          </p:nvPr>
        </p:nvSpPr>
        <p:spPr/>
        <p:txBody>
          <a:bodyPr/>
          <a:lstStyle/>
          <a:p>
            <a:fld id="{9B066B94-239C-4F43-8B12-E793F1DF5B66}" type="slidenum">
              <a:rPr lang="en-US" smtClean="0"/>
              <a:t>14</a:t>
            </a:fld>
            <a:endParaRPr lang="en-US"/>
          </a:p>
        </p:txBody>
      </p:sp>
    </p:spTree>
    <p:extLst>
      <p:ext uri="{BB962C8B-B14F-4D97-AF65-F5344CB8AC3E}">
        <p14:creationId xmlns:p14="http://schemas.microsoft.com/office/powerpoint/2010/main" val="328254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Taking our chosen distribution,</a:t>
            </a:r>
            <a:r>
              <a:rPr lang="en-US" baseline="0" dirty="0" smtClean="0"/>
              <a:t> we will flip it… </a:t>
            </a:r>
            <a:r>
              <a:rPr lang="en-US" i="1" baseline="0" dirty="0" smtClean="0"/>
              <a:t>[next slide]</a:t>
            </a:r>
            <a:endParaRPr lang="en-US" i="1" dirty="0"/>
          </a:p>
        </p:txBody>
      </p:sp>
      <p:sp>
        <p:nvSpPr>
          <p:cNvPr id="4" name="Slide Number Placeholder 3"/>
          <p:cNvSpPr>
            <a:spLocks noGrp="1"/>
          </p:cNvSpPr>
          <p:nvPr>
            <p:ph type="sldNum" sz="quarter" idx="10"/>
          </p:nvPr>
        </p:nvSpPr>
        <p:spPr/>
        <p:txBody>
          <a:bodyPr/>
          <a:lstStyle/>
          <a:p>
            <a:fld id="{9B066B94-239C-4F43-8B12-E793F1DF5B66}" type="slidenum">
              <a:rPr lang="en-US" smtClean="0"/>
              <a:t>15</a:t>
            </a:fld>
            <a:endParaRPr lang="en-US"/>
          </a:p>
        </p:txBody>
      </p:sp>
    </p:spTree>
    <p:extLst>
      <p:ext uri="{BB962C8B-B14F-4D97-AF65-F5344CB8AC3E}">
        <p14:creationId xmlns:p14="http://schemas.microsoft.com/office/powerpoint/2010/main" val="1280607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a:t>
            </a:r>
            <a:r>
              <a:rPr lang="en-US" baseline="0" dirty="0" smtClean="0"/>
              <a:t> this.</a:t>
            </a:r>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16</a:t>
            </a:fld>
            <a:endParaRPr lang="en-US"/>
          </a:p>
        </p:txBody>
      </p:sp>
    </p:spTree>
    <p:extLst>
      <p:ext uri="{BB962C8B-B14F-4D97-AF65-F5344CB8AC3E}">
        <p14:creationId xmlns:p14="http://schemas.microsoft.com/office/powerpoint/2010/main" val="3045166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add back our dependent/response</a:t>
            </a:r>
            <a:r>
              <a:rPr lang="en-US" baseline="0" dirty="0" smtClean="0"/>
              <a:t> variable, noting that it is now on the horizontal axis as is typical in a histogram.</a:t>
            </a:r>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17</a:t>
            </a:fld>
            <a:endParaRPr lang="en-US"/>
          </a:p>
        </p:txBody>
      </p:sp>
    </p:spTree>
    <p:extLst>
      <p:ext uri="{BB962C8B-B14F-4D97-AF65-F5344CB8AC3E}">
        <p14:creationId xmlns:p14="http://schemas.microsoft.com/office/powerpoint/2010/main" val="60359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plotted the data as a histogram instead, it</a:t>
            </a:r>
            <a:r>
              <a:rPr lang="en-US" baseline="0" dirty="0" smtClean="0"/>
              <a:t> would look like this.</a:t>
            </a:r>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18</a:t>
            </a:fld>
            <a:endParaRPr lang="en-US"/>
          </a:p>
        </p:txBody>
      </p:sp>
    </p:spTree>
    <p:extLst>
      <p:ext uri="{BB962C8B-B14F-4D97-AF65-F5344CB8AC3E}">
        <p14:creationId xmlns:p14="http://schemas.microsoft.com/office/powerpoint/2010/main" val="1161063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find some features of the data: the median lines up to the center</a:t>
            </a:r>
            <a:r>
              <a:rPr lang="en-US" baseline="0" dirty="0" smtClean="0"/>
              <a:t> line </a:t>
            </a:r>
            <a:r>
              <a:rPr lang="en-US" i="1" baseline="0" dirty="0" smtClean="0"/>
              <a:t>(note to students that some boxplot formats do vary, and might actually use the mean instead of median as the center line).</a:t>
            </a:r>
            <a:endParaRPr lang="en-US" i="1" dirty="0"/>
          </a:p>
        </p:txBody>
      </p:sp>
      <p:sp>
        <p:nvSpPr>
          <p:cNvPr id="4" name="Slide Number Placeholder 3"/>
          <p:cNvSpPr>
            <a:spLocks noGrp="1"/>
          </p:cNvSpPr>
          <p:nvPr>
            <p:ph type="sldNum" sz="quarter" idx="10"/>
          </p:nvPr>
        </p:nvSpPr>
        <p:spPr/>
        <p:txBody>
          <a:bodyPr/>
          <a:lstStyle/>
          <a:p>
            <a:fld id="{9B066B94-239C-4F43-8B12-E793F1DF5B66}" type="slidenum">
              <a:rPr lang="en-US" smtClean="0"/>
              <a:t>19</a:t>
            </a:fld>
            <a:endParaRPr lang="en-US"/>
          </a:p>
        </p:txBody>
      </p:sp>
    </p:spTree>
    <p:extLst>
      <p:ext uri="{BB962C8B-B14F-4D97-AF65-F5344CB8AC3E}">
        <p14:creationId xmlns:p14="http://schemas.microsoft.com/office/powerpoint/2010/main" val="756025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box lines up with the interquartile range: the middle 50% of the data are in between those lines.</a:t>
            </a:r>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20</a:t>
            </a:fld>
            <a:endParaRPr lang="en-US"/>
          </a:p>
        </p:txBody>
      </p:sp>
    </p:spTree>
    <p:extLst>
      <p:ext uri="{BB962C8B-B14F-4D97-AF65-F5344CB8AC3E}">
        <p14:creationId xmlns:p14="http://schemas.microsoft.com/office/powerpoint/2010/main" val="2204510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 whiskers are showing</a:t>
            </a:r>
            <a:r>
              <a:rPr lang="en-US" baseline="0" dirty="0" smtClean="0"/>
              <a:t> the 95% range of the data (</a:t>
            </a:r>
            <a:r>
              <a:rPr lang="en-US" i="1" baseline="0" dirty="0" smtClean="0"/>
              <a:t>note that this is a very approximate histogram</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21</a:t>
            </a:fld>
            <a:endParaRPr lang="en-US"/>
          </a:p>
        </p:txBody>
      </p:sp>
    </p:spTree>
    <p:extLst>
      <p:ext uri="{BB962C8B-B14F-4D97-AF65-F5344CB8AC3E}">
        <p14:creationId xmlns:p14="http://schemas.microsoft.com/office/powerpoint/2010/main" val="2735127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Notes for faculty reference</a:t>
            </a:r>
            <a:r>
              <a:rPr lang="en-US" i="1" baseline="0" dirty="0" smtClean="0"/>
              <a:t> only, not to share with students.</a:t>
            </a:r>
            <a:endParaRPr lang="en-US" i="1" dirty="0"/>
          </a:p>
        </p:txBody>
      </p:sp>
      <p:sp>
        <p:nvSpPr>
          <p:cNvPr id="4" name="Slide Number Placeholder 3"/>
          <p:cNvSpPr>
            <a:spLocks noGrp="1"/>
          </p:cNvSpPr>
          <p:nvPr>
            <p:ph type="sldNum" sz="quarter" idx="10"/>
          </p:nvPr>
        </p:nvSpPr>
        <p:spPr/>
        <p:txBody>
          <a:bodyPr/>
          <a:lstStyle/>
          <a:p>
            <a:fld id="{9B066B94-239C-4F43-8B12-E793F1DF5B66}" type="slidenum">
              <a:rPr lang="en-US" smtClean="0"/>
              <a:t>2</a:t>
            </a:fld>
            <a:endParaRPr lang="en-US"/>
          </a:p>
        </p:txBody>
      </p:sp>
    </p:spTree>
    <p:extLst>
      <p:ext uri="{BB962C8B-B14F-4D97-AF65-F5344CB8AC3E}">
        <p14:creationId xmlns:p14="http://schemas.microsoft.com/office/powerpoint/2010/main" val="7024212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As a follow up</a:t>
            </a:r>
            <a:r>
              <a:rPr lang="en-US" i="1" baseline="0" dirty="0" smtClean="0"/>
              <a:t> exercise, ask the students to draw (‘eyeballing’ rather than making exact calculations) their own histogram for the green </a:t>
            </a:r>
            <a:r>
              <a:rPr lang="en-US" i="1" baseline="0" dirty="0" err="1" smtClean="0"/>
              <a:t>barplot</a:t>
            </a:r>
            <a:r>
              <a:rPr lang="en-US" i="1" baseline="0" dirty="0" smtClean="0"/>
              <a:t>, paying attention to where the median is, whether the data are skewed, etc.</a:t>
            </a:r>
            <a:endParaRPr lang="en-US" i="1" dirty="0"/>
          </a:p>
        </p:txBody>
      </p:sp>
      <p:sp>
        <p:nvSpPr>
          <p:cNvPr id="4" name="Slide Number Placeholder 3"/>
          <p:cNvSpPr>
            <a:spLocks noGrp="1"/>
          </p:cNvSpPr>
          <p:nvPr>
            <p:ph type="sldNum" sz="quarter" idx="10"/>
          </p:nvPr>
        </p:nvSpPr>
        <p:spPr/>
        <p:txBody>
          <a:bodyPr/>
          <a:lstStyle/>
          <a:p>
            <a:fld id="{9B066B94-239C-4F43-8B12-E793F1DF5B66}" type="slidenum">
              <a:rPr lang="en-US" smtClean="0"/>
              <a:t>22</a:t>
            </a:fld>
            <a:endParaRPr lang="en-US"/>
          </a:p>
        </p:txBody>
      </p:sp>
    </p:spTree>
    <p:extLst>
      <p:ext uri="{BB962C8B-B14F-4D97-AF65-F5344CB8AC3E}">
        <p14:creationId xmlns:p14="http://schemas.microsoft.com/office/powerpoint/2010/main" val="78367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Some features:</a:t>
            </a:r>
          </a:p>
          <a:p>
            <a:pPr marL="171450" indent="-171450">
              <a:buFont typeface="Arial" panose="020B0604020202020204" pitchFamily="34" charset="0"/>
              <a:buChar char="•"/>
            </a:pPr>
            <a:r>
              <a:rPr lang="en-US" i="1" baseline="0" dirty="0" smtClean="0"/>
              <a:t>Independent (explanatory) variable: Continuous numerical (age in years)</a:t>
            </a:r>
          </a:p>
          <a:p>
            <a:pPr marL="171450" indent="-171450">
              <a:buFont typeface="Arial" panose="020B0604020202020204" pitchFamily="34" charset="0"/>
              <a:buChar char="•"/>
            </a:pPr>
            <a:r>
              <a:rPr lang="en-US" i="1" baseline="0" dirty="0" smtClean="0"/>
              <a:t>Dependent (response) variable: Binomial data (two possible outcomes, green or blue.  Students should notice blue plus green adds up to 100).</a:t>
            </a:r>
          </a:p>
          <a:p>
            <a:pPr marL="171450" indent="-171450">
              <a:buFont typeface="Arial" panose="020B0604020202020204" pitchFamily="34" charset="0"/>
              <a:buChar char="•"/>
            </a:pPr>
            <a:r>
              <a:rPr lang="en-US" i="1" baseline="0" dirty="0" smtClean="0"/>
              <a:t>Good for discussions of binomial distributions</a:t>
            </a:r>
            <a:endParaRPr lang="en-US" dirty="0" smtClean="0"/>
          </a:p>
          <a:p>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23</a:t>
            </a:fld>
            <a:endParaRPr lang="en-US"/>
          </a:p>
        </p:txBody>
      </p:sp>
    </p:spTree>
    <p:extLst>
      <p:ext uri="{BB962C8B-B14F-4D97-AF65-F5344CB8AC3E}">
        <p14:creationId xmlns:p14="http://schemas.microsoft.com/office/powerpoint/2010/main" val="28976675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This can also be a good opportunity to discuss the biases in self-reported </a:t>
            </a:r>
            <a:r>
              <a:rPr lang="en-US" i="1" dirty="0" smtClean="0"/>
              <a:t>data—the</a:t>
            </a:r>
            <a:r>
              <a:rPr lang="en-US" i="1" baseline="0" dirty="0" smtClean="0"/>
              <a:t> steep jump in the late teens suggests that there might be underreporting among the younger teens and </a:t>
            </a:r>
            <a:r>
              <a:rPr lang="en-US" i="1" baseline="0" dirty="0" err="1" smtClean="0"/>
              <a:t>overreporting</a:t>
            </a:r>
            <a:r>
              <a:rPr lang="en-US" i="1" baseline="0" dirty="0" smtClean="0"/>
              <a:t> in the late teens/early twenties.</a:t>
            </a:r>
            <a:endParaRPr lang="en-US" i="1" dirty="0"/>
          </a:p>
        </p:txBody>
      </p:sp>
      <p:sp>
        <p:nvSpPr>
          <p:cNvPr id="4" name="Slide Number Placeholder 3"/>
          <p:cNvSpPr>
            <a:spLocks noGrp="1"/>
          </p:cNvSpPr>
          <p:nvPr>
            <p:ph type="sldNum" sz="quarter" idx="10"/>
          </p:nvPr>
        </p:nvSpPr>
        <p:spPr/>
        <p:txBody>
          <a:bodyPr/>
          <a:lstStyle/>
          <a:p>
            <a:fld id="{9B066B94-239C-4F43-8B12-E793F1DF5B66}" type="slidenum">
              <a:rPr lang="en-US" smtClean="0"/>
              <a:t>24</a:t>
            </a:fld>
            <a:endParaRPr lang="en-US"/>
          </a:p>
        </p:txBody>
      </p:sp>
    </p:spTree>
    <p:extLst>
      <p:ext uri="{BB962C8B-B14F-4D97-AF65-F5344CB8AC3E}">
        <p14:creationId xmlns:p14="http://schemas.microsoft.com/office/powerpoint/2010/main" val="2031745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Features</a:t>
            </a:r>
          </a:p>
          <a:p>
            <a:pPr marL="171450" indent="-171450">
              <a:buFont typeface="Arial" panose="020B0604020202020204" pitchFamily="34" charset="0"/>
              <a:buChar char="•"/>
            </a:pPr>
            <a:r>
              <a:rPr lang="en-US" i="1" baseline="0" dirty="0" smtClean="0"/>
              <a:t>Independent (explanatory) variable: Clearly continuous numerical; by this point (if they have seen multiple Figures of the Day by now) students might suspect time because of the line graph.</a:t>
            </a:r>
          </a:p>
          <a:p>
            <a:pPr marL="171450" indent="-171450">
              <a:buFont typeface="Arial" panose="020B0604020202020204" pitchFamily="34" charset="0"/>
              <a:buChar char="•"/>
            </a:pPr>
            <a:r>
              <a:rPr lang="en-US" i="1" baseline="0" dirty="0" smtClean="0"/>
              <a:t>Dependent (response) variable: Continuous numerical, for two different categories (green and black)</a:t>
            </a:r>
          </a:p>
          <a:p>
            <a:pPr marL="171450" indent="-171450">
              <a:buFont typeface="Arial" panose="020B0604020202020204" pitchFamily="34" charset="0"/>
              <a:buChar char="•"/>
            </a:pPr>
            <a:r>
              <a:rPr lang="en-US" i="1" baseline="0" dirty="0" smtClean="0"/>
              <a:t>Can tell students that top and bottom graphs are plotting the same y-axis</a:t>
            </a:r>
          </a:p>
          <a:p>
            <a:pPr marL="171450" indent="-171450">
              <a:buFont typeface="Arial" panose="020B0604020202020204" pitchFamily="34" charset="0"/>
              <a:buChar char="•"/>
            </a:pPr>
            <a:r>
              <a:rPr lang="en-US" i="1" baseline="0" dirty="0" smtClean="0"/>
              <a:t>Dots are 95% confidence intervals around line</a:t>
            </a:r>
          </a:p>
          <a:p>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25</a:t>
            </a:fld>
            <a:endParaRPr lang="en-US"/>
          </a:p>
        </p:txBody>
      </p:sp>
    </p:spTree>
    <p:extLst>
      <p:ext uri="{BB962C8B-B14F-4D97-AF65-F5344CB8AC3E}">
        <p14:creationId xmlns:p14="http://schemas.microsoft.com/office/powerpoint/2010/main" val="7419134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Good</a:t>
            </a:r>
            <a:r>
              <a:rPr lang="en-US" i="1" baseline="0" dirty="0" smtClean="0"/>
              <a:t> for discussing the usefulness of models. We can see that the predictions of the “Natural Factors alone” model do not match up very well with the observed temperature change, whereas the “Greenhouse Gases” model is a better fit.</a:t>
            </a:r>
            <a:endParaRPr lang="en-US" i="1" dirty="0"/>
          </a:p>
        </p:txBody>
      </p:sp>
      <p:sp>
        <p:nvSpPr>
          <p:cNvPr id="4" name="Slide Number Placeholder 3"/>
          <p:cNvSpPr>
            <a:spLocks noGrp="1"/>
          </p:cNvSpPr>
          <p:nvPr>
            <p:ph type="sldNum" sz="quarter" idx="10"/>
          </p:nvPr>
        </p:nvSpPr>
        <p:spPr/>
        <p:txBody>
          <a:bodyPr/>
          <a:lstStyle/>
          <a:p>
            <a:fld id="{9B066B94-239C-4F43-8B12-E793F1DF5B66}" type="slidenum">
              <a:rPr lang="en-US" smtClean="0"/>
              <a:t>26</a:t>
            </a:fld>
            <a:endParaRPr lang="en-US"/>
          </a:p>
        </p:txBody>
      </p:sp>
    </p:spTree>
    <p:extLst>
      <p:ext uri="{BB962C8B-B14F-4D97-AF65-F5344CB8AC3E}">
        <p14:creationId xmlns:p14="http://schemas.microsoft.com/office/powerpoint/2010/main" val="26385585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Features</a:t>
            </a:r>
          </a:p>
          <a:p>
            <a:pPr marL="171450" indent="-171450">
              <a:buFont typeface="Arial" panose="020B0604020202020204" pitchFamily="34" charset="0"/>
              <a:buChar char="•"/>
            </a:pPr>
            <a:r>
              <a:rPr lang="en-US" i="1" baseline="0" dirty="0" smtClean="0"/>
              <a:t>Independent (explanatory) variable: Students might say categorical ordinal (traits on left), or 8 different graphs plotting the distributions of 8 different variables. </a:t>
            </a:r>
          </a:p>
          <a:p>
            <a:pPr marL="171450" indent="-171450">
              <a:buFont typeface="Arial" panose="020B0604020202020204" pitchFamily="34" charset="0"/>
              <a:buChar char="•"/>
            </a:pPr>
            <a:r>
              <a:rPr lang="en-US" i="1" baseline="0" dirty="0" smtClean="0"/>
              <a:t>Dependent (response) variable: Continuous numerical</a:t>
            </a:r>
          </a:p>
          <a:p>
            <a:pPr marL="171450" indent="-171450">
              <a:buFont typeface="Arial" panose="020B0604020202020204" pitchFamily="34" charset="0"/>
              <a:buChar char="•"/>
            </a:pPr>
            <a:r>
              <a:rPr lang="en-US" i="1" baseline="0" dirty="0" smtClean="0"/>
              <a:t>Students might notice that the plots are distributions</a:t>
            </a:r>
          </a:p>
          <a:p>
            <a:pPr marL="171450" indent="-171450">
              <a:buFont typeface="Arial" panose="020B0604020202020204" pitchFamily="34" charset="0"/>
              <a:buChar char="•"/>
            </a:pPr>
            <a:r>
              <a:rPr lang="en-US" i="1" baseline="0" dirty="0" smtClean="0"/>
              <a:t>Yellow lines mark some measure of central tendency (like mean)</a:t>
            </a:r>
          </a:p>
          <a:p>
            <a:pPr marL="171450" indent="-171450">
              <a:buFont typeface="Arial" panose="020B0604020202020204" pitchFamily="34" charset="0"/>
              <a:buChar char="•"/>
            </a:pPr>
            <a:r>
              <a:rPr lang="en-US" i="1" baseline="0" dirty="0" smtClean="0"/>
              <a:t>How can the graphs compare such different variables in the same plot?</a:t>
            </a:r>
          </a:p>
          <a:p>
            <a:pPr marL="171450" indent="-171450">
              <a:buFont typeface="Arial" panose="020B0604020202020204" pitchFamily="34" charset="0"/>
              <a:buChar char="•"/>
            </a:pPr>
            <a:endParaRPr lang="en-US" i="1" baseline="0" dirty="0" smtClean="0"/>
          </a:p>
          <a:p>
            <a:endParaRPr lang="en-US" dirty="0" smtClean="0"/>
          </a:p>
        </p:txBody>
      </p:sp>
      <p:sp>
        <p:nvSpPr>
          <p:cNvPr id="4" name="Slide Number Placeholder 3"/>
          <p:cNvSpPr>
            <a:spLocks noGrp="1"/>
          </p:cNvSpPr>
          <p:nvPr>
            <p:ph type="sldNum" sz="quarter" idx="10"/>
          </p:nvPr>
        </p:nvSpPr>
        <p:spPr/>
        <p:txBody>
          <a:bodyPr/>
          <a:lstStyle/>
          <a:p>
            <a:fld id="{9B066B94-239C-4F43-8B12-E793F1DF5B66}" type="slidenum">
              <a:rPr lang="en-US" smtClean="0"/>
              <a:t>27</a:t>
            </a:fld>
            <a:endParaRPr lang="en-US"/>
          </a:p>
        </p:txBody>
      </p:sp>
    </p:spTree>
    <p:extLst>
      <p:ext uri="{BB962C8B-B14F-4D97-AF65-F5344CB8AC3E}">
        <p14:creationId xmlns:p14="http://schemas.microsoft.com/office/powerpoint/2010/main" val="6579932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t>This works</a:t>
            </a:r>
            <a:r>
              <a:rPr lang="en-US" i="1" baseline="0" dirty="0" smtClean="0"/>
              <a:t> well to reinforce normal distributions and the idea of histograms.  You can tell students to think of it as viewing histograms from the top.   </a:t>
            </a:r>
            <a:r>
              <a:rPr lang="en-US" i="1" dirty="0" smtClean="0"/>
              <a:t>Ask</a:t>
            </a:r>
            <a:r>
              <a:rPr lang="en-US" i="1" baseline="0" dirty="0" smtClean="0"/>
              <a:t> different groups to draw a histogram for different variables.  Which are normally distributed?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baseline="0" dirty="0" smtClean="0"/>
          </a:p>
          <a:p>
            <a:r>
              <a:rPr lang="en-US" i="1" baseline="0" dirty="0" smtClean="0"/>
              <a:t>The plotted distributions use z-scores to standardize each </a:t>
            </a:r>
            <a:r>
              <a:rPr lang="en-US" i="1" baseline="0" dirty="0" err="1" smtClean="0"/>
              <a:t>varible</a:t>
            </a:r>
            <a:r>
              <a:rPr lang="en-US" i="1" baseline="0" dirty="0" smtClean="0"/>
              <a:t>.  This allow us to compare across traits that are measured very differently (people versus dollars versus </a:t>
            </a:r>
            <a:r>
              <a:rPr lang="en-US" i="1" baseline="0" dirty="0" err="1" smtClean="0"/>
              <a:t>percents</a:t>
            </a:r>
            <a:r>
              <a:rPr lang="en-US" i="1" baseline="0" dirty="0" smtClean="0"/>
              <a:t>, etc.)</a:t>
            </a:r>
            <a:endParaRPr lang="en-US" dirty="0" smtClean="0"/>
          </a:p>
        </p:txBody>
      </p:sp>
      <p:sp>
        <p:nvSpPr>
          <p:cNvPr id="4" name="Slide Number Placeholder 3"/>
          <p:cNvSpPr>
            <a:spLocks noGrp="1"/>
          </p:cNvSpPr>
          <p:nvPr>
            <p:ph type="sldNum" sz="quarter" idx="10"/>
          </p:nvPr>
        </p:nvSpPr>
        <p:spPr/>
        <p:txBody>
          <a:bodyPr/>
          <a:lstStyle/>
          <a:p>
            <a:fld id="{9B066B94-239C-4F43-8B12-E793F1DF5B66}" type="slidenum">
              <a:rPr lang="en-US" smtClean="0"/>
              <a:t>28</a:t>
            </a:fld>
            <a:endParaRPr lang="en-US"/>
          </a:p>
        </p:txBody>
      </p:sp>
    </p:spTree>
    <p:extLst>
      <p:ext uri="{BB962C8B-B14F-4D97-AF65-F5344CB8AC3E}">
        <p14:creationId xmlns:p14="http://schemas.microsoft.com/office/powerpoint/2010/main" val="32312070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If you happen to live</a:t>
            </a:r>
            <a:r>
              <a:rPr lang="en-US" i="1" baseline="0" dirty="0" smtClean="0"/>
              <a:t> near Lynchburg, VA, this could help students connect personally to the material.</a:t>
            </a:r>
            <a:endParaRPr lang="en-US" i="1" dirty="0"/>
          </a:p>
        </p:txBody>
      </p:sp>
      <p:sp>
        <p:nvSpPr>
          <p:cNvPr id="4" name="Slide Number Placeholder 3"/>
          <p:cNvSpPr>
            <a:spLocks noGrp="1"/>
          </p:cNvSpPr>
          <p:nvPr>
            <p:ph type="sldNum" sz="quarter" idx="10"/>
          </p:nvPr>
        </p:nvSpPr>
        <p:spPr/>
        <p:txBody>
          <a:bodyPr/>
          <a:lstStyle/>
          <a:p>
            <a:fld id="{9B066B94-239C-4F43-8B12-E793F1DF5B66}" type="slidenum">
              <a:rPr lang="en-US" smtClean="0"/>
              <a:t>29</a:t>
            </a:fld>
            <a:endParaRPr lang="en-US"/>
          </a:p>
        </p:txBody>
      </p:sp>
    </p:spTree>
    <p:extLst>
      <p:ext uri="{BB962C8B-B14F-4D97-AF65-F5344CB8AC3E}">
        <p14:creationId xmlns:p14="http://schemas.microsoft.com/office/powerpoint/2010/main" val="26899745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This graph works well to reinforce</a:t>
            </a:r>
            <a:r>
              <a:rPr lang="en-US" i="1" baseline="0" dirty="0" smtClean="0"/>
              <a:t> the idea of normal distributions, since it plots a bivariate normal.  It can take a bit longer than others, particularly if you incorporate the two follow-up maps.</a:t>
            </a:r>
          </a:p>
          <a:p>
            <a:endParaRPr lang="en-US" i="1" baseline="0" dirty="0" smtClean="0"/>
          </a:p>
          <a:p>
            <a:r>
              <a:rPr lang="en-US" i="1" baseline="0" dirty="0" smtClean="0"/>
              <a:t>Some features:</a:t>
            </a:r>
          </a:p>
          <a:p>
            <a:pPr marL="171450" indent="-171450">
              <a:buFont typeface="Arial" panose="020B0604020202020204" pitchFamily="34" charset="0"/>
              <a:buChar char="•"/>
            </a:pPr>
            <a:r>
              <a:rPr lang="en-US" i="1" baseline="0" dirty="0" smtClean="0"/>
              <a:t>Independent (explanatory) variable: There are two: Time of day (numerical continuous but binned into categories) and time of year (again, numerical continuous but binned in months) </a:t>
            </a:r>
          </a:p>
          <a:p>
            <a:pPr marL="171450" indent="-171450">
              <a:buFont typeface="Arial" panose="020B0604020202020204" pitchFamily="34" charset="0"/>
              <a:buChar char="•"/>
            </a:pPr>
            <a:r>
              <a:rPr lang="en-US" i="1" baseline="0" dirty="0" smtClean="0"/>
              <a:t>Dependent (response) variable: Continuous numerical, scaled as density</a:t>
            </a:r>
          </a:p>
          <a:p>
            <a:pPr marL="171450" indent="-171450">
              <a:buFont typeface="Arial" panose="020B0604020202020204" pitchFamily="34" charset="0"/>
              <a:buChar char="•"/>
            </a:pPr>
            <a:r>
              <a:rPr lang="en-US" i="1" baseline="0" dirty="0" smtClean="0"/>
              <a:t>Brightness of green scales with the size of the percent value</a:t>
            </a:r>
          </a:p>
          <a:p>
            <a:pPr marL="171450" indent="-171450">
              <a:buFont typeface="Arial" panose="020B0604020202020204" pitchFamily="34" charset="0"/>
              <a:buChar char="•"/>
            </a:pPr>
            <a:r>
              <a:rPr lang="en-US" i="1" baseline="0" dirty="0" smtClean="0"/>
              <a:t>Some odd hybrid of a table and </a:t>
            </a:r>
            <a:r>
              <a:rPr lang="en-US" i="1" baseline="0" dirty="0" err="1" smtClean="0"/>
              <a:t>heatmap</a:t>
            </a:r>
            <a:endParaRPr lang="en-US" i="1" baseline="0" dirty="0" smtClean="0"/>
          </a:p>
          <a:p>
            <a:pPr marL="171450" indent="-171450">
              <a:buFont typeface="Arial" panose="020B0604020202020204" pitchFamily="34" charset="0"/>
              <a:buChar char="•"/>
            </a:pPr>
            <a:r>
              <a:rPr lang="en-US" i="1" baseline="0" dirty="0" smtClean="0"/>
              <a:t>Each row sums to 100%</a:t>
            </a:r>
          </a:p>
          <a:p>
            <a:pPr marL="171450" indent="-171450">
              <a:buFont typeface="Arial" panose="020B0604020202020204" pitchFamily="34" charset="0"/>
              <a:buChar char="•"/>
            </a:pPr>
            <a:r>
              <a:rPr lang="en-US" i="1" baseline="0" dirty="0" smtClean="0"/>
              <a:t>Marginal distributions (histograms) on top and side sum across rows for a given column, or across columns for a given row</a:t>
            </a:r>
          </a:p>
          <a:p>
            <a:pPr marL="171450" indent="-171450">
              <a:buFont typeface="Arial" panose="020B0604020202020204" pitchFamily="34" charset="0"/>
              <a:buChar char="•"/>
            </a:pPr>
            <a:r>
              <a:rPr lang="en-US" i="1" baseline="0" dirty="0" smtClean="0"/>
              <a:t>Certain times of day and year are brighter or darker</a:t>
            </a:r>
          </a:p>
          <a:p>
            <a:pPr marL="171450" indent="-171450">
              <a:buFont typeface="Arial" panose="020B0604020202020204" pitchFamily="34" charset="0"/>
              <a:buChar char="•"/>
            </a:pPr>
            <a:r>
              <a:rPr lang="en-US" i="1" baseline="0" dirty="0" smtClean="0"/>
              <a:t>What is behind the color choice?  Students might say it reminds them of ‘glow in the dark’ </a:t>
            </a:r>
          </a:p>
          <a:p>
            <a:pPr marL="171450" indent="-171450">
              <a:buFont typeface="Arial" panose="020B0604020202020204" pitchFamily="34" charset="0"/>
              <a:buChar char="•"/>
            </a:pPr>
            <a:endParaRPr lang="en-US" i="1" baseline="0" dirty="0" smtClean="0"/>
          </a:p>
          <a:p>
            <a:endParaRPr lang="en-US" i="1" dirty="0"/>
          </a:p>
        </p:txBody>
      </p:sp>
      <p:sp>
        <p:nvSpPr>
          <p:cNvPr id="4" name="Slide Number Placeholder 3"/>
          <p:cNvSpPr>
            <a:spLocks noGrp="1"/>
          </p:cNvSpPr>
          <p:nvPr>
            <p:ph type="sldNum" sz="quarter" idx="10"/>
          </p:nvPr>
        </p:nvSpPr>
        <p:spPr/>
        <p:txBody>
          <a:bodyPr/>
          <a:lstStyle/>
          <a:p>
            <a:fld id="{9B066B94-239C-4F43-8B12-E793F1DF5B66}" type="slidenum">
              <a:rPr lang="en-US" smtClean="0"/>
              <a:t>30</a:t>
            </a:fld>
            <a:endParaRPr lang="en-US"/>
          </a:p>
        </p:txBody>
      </p:sp>
    </p:spTree>
    <p:extLst>
      <p:ext uri="{BB962C8B-B14F-4D97-AF65-F5344CB8AC3E}">
        <p14:creationId xmlns:p14="http://schemas.microsoft.com/office/powerpoint/2010/main" val="15305599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This graph can be a good opportunity to talk about confounding factors and correlation versus causation.</a:t>
            </a:r>
            <a:r>
              <a:rPr lang="en-US" i="1" baseline="0" dirty="0" smtClean="0"/>
              <a:t>  Ask students what factors (other than true seasonal differences in extraterrestrial activity) could explain this pattern.  They might mention things like length of day, and probability that people are outside to observe the sky (more frequent in the summer when it is warm), etc.  You can then follow up with the next slide showing geographical differences.</a:t>
            </a:r>
            <a:endParaRPr lang="en-US" i="1" dirty="0"/>
          </a:p>
        </p:txBody>
      </p:sp>
      <p:sp>
        <p:nvSpPr>
          <p:cNvPr id="4" name="Slide Number Placeholder 3"/>
          <p:cNvSpPr>
            <a:spLocks noGrp="1"/>
          </p:cNvSpPr>
          <p:nvPr>
            <p:ph type="sldNum" sz="quarter" idx="10"/>
          </p:nvPr>
        </p:nvSpPr>
        <p:spPr/>
        <p:txBody>
          <a:bodyPr/>
          <a:lstStyle/>
          <a:p>
            <a:fld id="{9B066B94-239C-4F43-8B12-E793F1DF5B66}" type="slidenum">
              <a:rPr lang="en-US" smtClean="0"/>
              <a:t>31</a:t>
            </a:fld>
            <a:endParaRPr lang="en-US"/>
          </a:p>
        </p:txBody>
      </p:sp>
    </p:spTree>
    <p:extLst>
      <p:ext uri="{BB962C8B-B14F-4D97-AF65-F5344CB8AC3E}">
        <p14:creationId xmlns:p14="http://schemas.microsoft.com/office/powerpoint/2010/main" val="122679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Notes for faculty reference</a:t>
            </a:r>
            <a:r>
              <a:rPr lang="en-US" i="1" baseline="0" dirty="0" smtClean="0"/>
              <a:t> only, not to share with students.</a:t>
            </a:r>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3</a:t>
            </a:fld>
            <a:endParaRPr lang="en-US"/>
          </a:p>
        </p:txBody>
      </p:sp>
    </p:spTree>
    <p:extLst>
      <p:ext uri="{BB962C8B-B14F-4D97-AF65-F5344CB8AC3E}">
        <p14:creationId xmlns:p14="http://schemas.microsoft.com/office/powerpoint/2010/main" val="26495293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Ask the students what is going on here?  Are there more UFOs</a:t>
            </a:r>
            <a:r>
              <a:rPr lang="en-US" i="1" baseline="0" dirty="0" smtClean="0"/>
              <a:t> in the west?  Or could there be confounding factors?  Once students have mentioned light pollution, move on to the next slide.</a:t>
            </a:r>
            <a:endParaRPr lang="en-US" i="1" dirty="0"/>
          </a:p>
        </p:txBody>
      </p:sp>
      <p:sp>
        <p:nvSpPr>
          <p:cNvPr id="4" name="Slide Number Placeholder 3"/>
          <p:cNvSpPr>
            <a:spLocks noGrp="1"/>
          </p:cNvSpPr>
          <p:nvPr>
            <p:ph type="sldNum" sz="quarter" idx="10"/>
          </p:nvPr>
        </p:nvSpPr>
        <p:spPr/>
        <p:txBody>
          <a:bodyPr/>
          <a:lstStyle/>
          <a:p>
            <a:fld id="{9B066B94-239C-4F43-8B12-E793F1DF5B66}" type="slidenum">
              <a:rPr lang="en-US" smtClean="0"/>
              <a:t>32</a:t>
            </a:fld>
            <a:endParaRPr lang="en-US"/>
          </a:p>
        </p:txBody>
      </p:sp>
    </p:spTree>
    <p:extLst>
      <p:ext uri="{BB962C8B-B14F-4D97-AF65-F5344CB8AC3E}">
        <p14:creationId xmlns:p14="http://schemas.microsoft.com/office/powerpoint/2010/main" val="31695488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map looks like almost a mirror image of the last.  Where the sky is darker, more objects are visible in the night sky, and there are more “UFO observations”</a:t>
            </a:r>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33</a:t>
            </a:fld>
            <a:endParaRPr lang="en-US"/>
          </a:p>
        </p:txBody>
      </p:sp>
    </p:spTree>
    <p:extLst>
      <p:ext uri="{BB962C8B-B14F-4D97-AF65-F5344CB8AC3E}">
        <p14:creationId xmlns:p14="http://schemas.microsoft.com/office/powerpoint/2010/main" val="15147984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Some features:</a:t>
            </a:r>
          </a:p>
          <a:p>
            <a:pPr marL="171450" indent="-171450">
              <a:buFont typeface="Arial" panose="020B0604020202020204" pitchFamily="34" charset="0"/>
              <a:buChar char="•"/>
            </a:pPr>
            <a:r>
              <a:rPr lang="en-US" i="1" baseline="0" dirty="0" smtClean="0"/>
              <a:t>Independent (explanatory) variable: There are two: Categorical ordinal (states) and continuous numerical (time in years).</a:t>
            </a:r>
          </a:p>
          <a:p>
            <a:pPr marL="171450" indent="-171450">
              <a:buFont typeface="Arial" panose="020B0604020202020204" pitchFamily="34" charset="0"/>
              <a:buChar char="•"/>
            </a:pPr>
            <a:r>
              <a:rPr lang="en-US" i="1" baseline="0" dirty="0" smtClean="0"/>
              <a:t>Dependent (response) variable: Continuous numerical, shown as colors on </a:t>
            </a:r>
            <a:r>
              <a:rPr lang="en-US" i="1" baseline="0" dirty="0" err="1" smtClean="0"/>
              <a:t>heatmap</a:t>
            </a:r>
            <a:endParaRPr lang="en-US" i="1" baseline="0" dirty="0" smtClean="0"/>
          </a:p>
          <a:p>
            <a:pPr marL="171450" indent="-171450">
              <a:buFont typeface="Arial" panose="020B0604020202020204" pitchFamily="34" charset="0"/>
              <a:buChar char="•"/>
            </a:pPr>
            <a:r>
              <a:rPr lang="en-US" i="1" baseline="0" dirty="0" smtClean="0"/>
              <a:t>Response variable is in thousands</a:t>
            </a:r>
          </a:p>
          <a:p>
            <a:pPr marL="171450" indent="-171450">
              <a:buFont typeface="Arial" panose="020B0604020202020204" pitchFamily="34" charset="0"/>
              <a:buChar char="•"/>
            </a:pPr>
            <a:r>
              <a:rPr lang="en-US" i="1" baseline="0" dirty="0" smtClean="0"/>
              <a:t>Something happened in early to mid 60s.  Students will probably use their knowledge of that era to make guesses as to what historical event is represented by the black line</a:t>
            </a:r>
          </a:p>
          <a:p>
            <a:pPr marL="171450" indent="-171450">
              <a:buFont typeface="Arial" panose="020B0604020202020204" pitchFamily="34" charset="0"/>
              <a:buChar char="•"/>
            </a:pPr>
            <a:endParaRPr lang="en-US" i="1" baseline="0" dirty="0" smtClean="0"/>
          </a:p>
          <a:p>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34</a:t>
            </a:fld>
            <a:endParaRPr lang="en-US"/>
          </a:p>
        </p:txBody>
      </p:sp>
    </p:spTree>
    <p:extLst>
      <p:ext uri="{BB962C8B-B14F-4D97-AF65-F5344CB8AC3E}">
        <p14:creationId xmlns:p14="http://schemas.microsoft.com/office/powerpoint/2010/main" val="18114480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i="1" baseline="0" dirty="0" smtClean="0"/>
              <a:t>Features:</a:t>
            </a:r>
          </a:p>
          <a:p>
            <a:pPr marL="171450" indent="-171450">
              <a:buFont typeface="Arial" panose="020B0604020202020204" pitchFamily="34" charset="0"/>
              <a:buChar char="•"/>
            </a:pPr>
            <a:r>
              <a:rPr lang="en-US" i="1" baseline="0" dirty="0" smtClean="0"/>
              <a:t>Independent (explanatory) variable: Continuous numerical (time)</a:t>
            </a:r>
          </a:p>
          <a:p>
            <a:pPr marL="171450" indent="-171450">
              <a:buFont typeface="Arial" panose="020B0604020202020204" pitchFamily="34" charset="0"/>
              <a:buChar char="•"/>
            </a:pPr>
            <a:r>
              <a:rPr lang="en-US" i="1" baseline="0" dirty="0" smtClean="0"/>
              <a:t>Dependent (response) variable: Binomial (either pink or blue)</a:t>
            </a:r>
          </a:p>
          <a:p>
            <a:pPr marL="171450" indent="-171450">
              <a:buFont typeface="Arial" panose="020B0604020202020204" pitchFamily="34" charset="0"/>
              <a:buChar char="•"/>
            </a:pPr>
            <a:r>
              <a:rPr lang="en-US" i="1" baseline="0" dirty="0" smtClean="0"/>
              <a:t>White dot marks the point where the proportion is closest to 50% pink, 50% blue</a:t>
            </a:r>
          </a:p>
          <a:p>
            <a:pPr marL="171450" indent="-171450">
              <a:buFont typeface="Arial" panose="020B0604020202020204" pitchFamily="34" charset="0"/>
              <a:buChar char="•"/>
            </a:pPr>
            <a:r>
              <a:rPr lang="en-US" i="1" baseline="0" dirty="0" smtClean="0"/>
              <a:t>Pink and blue are often associated with female and male babies in U.S. culture</a:t>
            </a:r>
          </a:p>
          <a:p>
            <a:pPr marL="171450" indent="-171450">
              <a:buFont typeface="Arial" panose="020B0604020202020204" pitchFamily="34" charset="0"/>
              <a:buChar char="•"/>
            </a:pPr>
            <a:r>
              <a:rPr lang="en-US" i="1" baseline="0" dirty="0" smtClean="0"/>
              <a:t>Each panel is plotting similar </a:t>
            </a:r>
            <a:r>
              <a:rPr lang="en-US" i="1" baseline="0" dirty="0" smtClean="0"/>
              <a:t>data</a:t>
            </a:r>
            <a:endParaRPr lang="en-US" i="1" baseline="0" dirty="0" smtClean="0"/>
          </a:p>
          <a:p>
            <a:pPr marL="0" indent="0">
              <a:buFont typeface="Arial" panose="020B0604020202020204" pitchFamily="34" charset="0"/>
              <a:buNone/>
            </a:pPr>
            <a:endParaRPr lang="en-US" i="1" baseline="0" dirty="0" smtClean="0"/>
          </a:p>
          <a:p>
            <a:pPr marL="171450" indent="-171450">
              <a:buFont typeface="Arial" panose="020B0604020202020204" pitchFamily="34" charset="0"/>
              <a:buChar char="•"/>
            </a:pPr>
            <a:endParaRPr lang="en-US" i="1" baseline="0" dirty="0" smtClean="0"/>
          </a:p>
          <a:p>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36</a:t>
            </a:fld>
            <a:endParaRPr lang="en-US"/>
          </a:p>
        </p:txBody>
      </p:sp>
    </p:spTree>
    <p:extLst>
      <p:ext uri="{BB962C8B-B14F-4D97-AF65-F5344CB8AC3E}">
        <p14:creationId xmlns:p14="http://schemas.microsoft.com/office/powerpoint/2010/main" val="40236664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plot is</a:t>
            </a:r>
            <a:r>
              <a:rPr lang="en-US" baseline="0" dirty="0" smtClean="0"/>
              <a:t> showing the frequency of male and female babies born in the U.S. with that name in a particular year. </a:t>
            </a:r>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37</a:t>
            </a:fld>
            <a:endParaRPr lang="en-US"/>
          </a:p>
        </p:txBody>
      </p:sp>
    </p:spTree>
    <p:extLst>
      <p:ext uri="{BB962C8B-B14F-4D97-AF65-F5344CB8AC3E}">
        <p14:creationId xmlns:p14="http://schemas.microsoft.com/office/powerpoint/2010/main" val="22220766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https://flowingdata.com/2013/09/25/the-most-unisex-names-in-us-history/</a:t>
            </a:r>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38</a:t>
            </a:fld>
            <a:endParaRPr lang="en-US"/>
          </a:p>
        </p:txBody>
      </p:sp>
    </p:spTree>
    <p:extLst>
      <p:ext uri="{BB962C8B-B14F-4D97-AF65-F5344CB8AC3E}">
        <p14:creationId xmlns:p14="http://schemas.microsoft.com/office/powerpoint/2010/main" val="19677326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i="1" baseline="0" dirty="0" smtClean="0"/>
              <a:t>Features:</a:t>
            </a:r>
          </a:p>
          <a:p>
            <a:pPr marL="171450" indent="-171450">
              <a:buFont typeface="Arial" panose="020B0604020202020204" pitchFamily="34" charset="0"/>
              <a:buChar char="•"/>
            </a:pPr>
            <a:r>
              <a:rPr lang="en-US" i="1" baseline="0" dirty="0" smtClean="0"/>
              <a:t>Axes are swapped here: Independent (explanatory) variable (on vertical): Continuous numerical (time)</a:t>
            </a:r>
          </a:p>
          <a:p>
            <a:pPr marL="171450" indent="-171450">
              <a:buFont typeface="Arial" panose="020B0604020202020204" pitchFamily="34" charset="0"/>
              <a:buChar char="•"/>
            </a:pPr>
            <a:r>
              <a:rPr lang="en-US" i="1" baseline="0" dirty="0" smtClean="0"/>
              <a:t>Dependent (response) variable: Binomial (percent black students per district); binomial because students are placed into two categories only, ‘black’ or ‘not black’</a:t>
            </a:r>
          </a:p>
          <a:p>
            <a:pPr marL="171450" indent="-171450">
              <a:buFont typeface="Arial" panose="020B0604020202020204" pitchFamily="34" charset="0"/>
              <a:buChar char="•"/>
            </a:pPr>
            <a:r>
              <a:rPr lang="en-US" i="1" baseline="0" dirty="0" smtClean="0"/>
              <a:t>Colors of lines match/reinforce dependent variable</a:t>
            </a:r>
          </a:p>
          <a:p>
            <a:pPr marL="171450" indent="-171450">
              <a:buFont typeface="Arial" panose="020B0604020202020204" pitchFamily="34" charset="0"/>
              <a:buChar char="•"/>
            </a:pPr>
            <a:r>
              <a:rPr lang="en-US" i="1" baseline="0" dirty="0" smtClean="0"/>
              <a:t>Lines go from more similar (clustered around 50%) to more dissimilar (spread out from 10% to 90%) over time, i.e., variance increases</a:t>
            </a:r>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39</a:t>
            </a:fld>
            <a:endParaRPr lang="en-US"/>
          </a:p>
        </p:txBody>
      </p:sp>
    </p:spTree>
    <p:extLst>
      <p:ext uri="{BB962C8B-B14F-4D97-AF65-F5344CB8AC3E}">
        <p14:creationId xmlns:p14="http://schemas.microsoft.com/office/powerpoint/2010/main" val="13899833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Data</a:t>
            </a:r>
            <a:r>
              <a:rPr lang="en-US" i="1" baseline="0" dirty="0" smtClean="0"/>
              <a:t> from Florida schools showing increased segregation of public schools after busing laws ended (see article for more info).</a:t>
            </a:r>
            <a:endParaRPr lang="en-US" i="1" dirty="0"/>
          </a:p>
        </p:txBody>
      </p:sp>
      <p:sp>
        <p:nvSpPr>
          <p:cNvPr id="4" name="Slide Number Placeholder 3"/>
          <p:cNvSpPr>
            <a:spLocks noGrp="1"/>
          </p:cNvSpPr>
          <p:nvPr>
            <p:ph type="sldNum" sz="quarter" idx="10"/>
          </p:nvPr>
        </p:nvSpPr>
        <p:spPr/>
        <p:txBody>
          <a:bodyPr/>
          <a:lstStyle/>
          <a:p>
            <a:fld id="{9B066B94-239C-4F43-8B12-E793F1DF5B66}" type="slidenum">
              <a:rPr lang="en-US" smtClean="0"/>
              <a:t>40</a:t>
            </a:fld>
            <a:endParaRPr lang="en-US"/>
          </a:p>
        </p:txBody>
      </p:sp>
    </p:spTree>
    <p:extLst>
      <p:ext uri="{BB962C8B-B14F-4D97-AF65-F5344CB8AC3E}">
        <p14:creationId xmlns:p14="http://schemas.microsoft.com/office/powerpoint/2010/main" val="33567776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i="1" baseline="0" dirty="0" smtClean="0"/>
              <a:t>Features:</a:t>
            </a:r>
          </a:p>
          <a:p>
            <a:pPr marL="171450" indent="-171450">
              <a:buFont typeface="Arial" panose="020B0604020202020204" pitchFamily="34" charset="0"/>
              <a:buChar char="•"/>
            </a:pPr>
            <a:r>
              <a:rPr lang="en-US" i="1" baseline="0" dirty="0" smtClean="0"/>
              <a:t>Independent (explanatory) variable: Binomial (percent black students per school)</a:t>
            </a:r>
          </a:p>
          <a:p>
            <a:pPr marL="171450" indent="-171450">
              <a:buFont typeface="Arial" panose="020B0604020202020204" pitchFamily="34" charset="0"/>
              <a:buChar char="•"/>
            </a:pPr>
            <a:r>
              <a:rPr lang="en-US" i="1" baseline="0" dirty="0" smtClean="0"/>
              <a:t>Dependent (response) variable: Binomial (percent of students passing state reading and math exams; two categories: students pass or fail)</a:t>
            </a:r>
          </a:p>
          <a:p>
            <a:pPr marL="171450" indent="-171450">
              <a:buFont typeface="Arial" panose="020B0604020202020204" pitchFamily="34" charset="0"/>
              <a:buChar char="•"/>
            </a:pPr>
            <a:r>
              <a:rPr lang="en-US" i="1" baseline="0" dirty="0" smtClean="0"/>
              <a:t>Color scheme is same as previous plot; showing same data</a:t>
            </a:r>
          </a:p>
          <a:p>
            <a:pPr marL="171450" indent="-171450">
              <a:buFont typeface="Arial" panose="020B0604020202020204" pitchFamily="34" charset="0"/>
              <a:buChar char="•"/>
            </a:pPr>
            <a:endParaRPr lang="en-US" i="1" baseline="0" dirty="0" smtClean="0"/>
          </a:p>
        </p:txBody>
      </p:sp>
      <p:sp>
        <p:nvSpPr>
          <p:cNvPr id="4" name="Slide Number Placeholder 3"/>
          <p:cNvSpPr>
            <a:spLocks noGrp="1"/>
          </p:cNvSpPr>
          <p:nvPr>
            <p:ph type="sldNum" sz="quarter" idx="10"/>
          </p:nvPr>
        </p:nvSpPr>
        <p:spPr/>
        <p:txBody>
          <a:bodyPr/>
          <a:lstStyle/>
          <a:p>
            <a:fld id="{9B066B94-239C-4F43-8B12-E793F1DF5B66}" type="slidenum">
              <a:rPr lang="en-US" smtClean="0"/>
              <a:t>41</a:t>
            </a:fld>
            <a:endParaRPr lang="en-US"/>
          </a:p>
        </p:txBody>
      </p:sp>
    </p:spTree>
    <p:extLst>
      <p:ext uri="{BB962C8B-B14F-4D97-AF65-F5344CB8AC3E}">
        <p14:creationId xmlns:p14="http://schemas.microsoft.com/office/powerpoint/2010/main" val="40472091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42</a:t>
            </a:fld>
            <a:endParaRPr lang="en-US"/>
          </a:p>
        </p:txBody>
      </p:sp>
    </p:spTree>
    <p:extLst>
      <p:ext uri="{BB962C8B-B14F-4D97-AF65-F5344CB8AC3E}">
        <p14:creationId xmlns:p14="http://schemas.microsoft.com/office/powerpoint/2010/main" val="1923909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Notes for faculty reference</a:t>
            </a:r>
            <a:r>
              <a:rPr lang="en-US" i="1" baseline="0" dirty="0" smtClean="0"/>
              <a:t> only, not to share with students.</a:t>
            </a:r>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4</a:t>
            </a:fld>
            <a:endParaRPr lang="en-US"/>
          </a:p>
        </p:txBody>
      </p:sp>
    </p:spTree>
    <p:extLst>
      <p:ext uri="{BB962C8B-B14F-4D97-AF65-F5344CB8AC3E}">
        <p14:creationId xmlns:p14="http://schemas.microsoft.com/office/powerpoint/2010/main" val="1767800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Some features:</a:t>
            </a:r>
          </a:p>
          <a:p>
            <a:pPr marL="171450" indent="-171450">
              <a:buFont typeface="Arial" panose="020B0604020202020204" pitchFamily="34" charset="0"/>
              <a:buChar char="•"/>
            </a:pPr>
            <a:r>
              <a:rPr lang="en-US" i="1" dirty="0" smtClean="0"/>
              <a:t>This</a:t>
            </a:r>
            <a:r>
              <a:rPr lang="en-US" i="1" baseline="0" dirty="0" smtClean="0"/>
              <a:t> is actually 4 different graphs; some students might guess 4 seasons </a:t>
            </a:r>
            <a:r>
              <a:rPr lang="en-US" i="1" baseline="0" dirty="0" err="1" smtClean="0"/>
              <a:t>etc</a:t>
            </a:r>
            <a:r>
              <a:rPr lang="en-US" i="1" baseline="0" dirty="0" smtClean="0"/>
              <a:t> and should be encouraged in this</a:t>
            </a:r>
            <a:endParaRPr lang="en-US" i="1" dirty="0" smtClean="0"/>
          </a:p>
          <a:p>
            <a:pPr marL="171450" indent="-171450">
              <a:buFont typeface="Arial" panose="020B0604020202020204" pitchFamily="34" charset="0"/>
              <a:buChar char="•"/>
            </a:pPr>
            <a:r>
              <a:rPr lang="en-US" i="1" baseline="0" dirty="0" smtClean="0"/>
              <a:t>Independent (explanatory) variable: Along the horizontal axis, probably continuous numerical.  Guesses might be time or distance (along a gene, street, river, etc.) </a:t>
            </a:r>
          </a:p>
          <a:p>
            <a:pPr marL="171450" indent="-171450">
              <a:buFont typeface="Arial" panose="020B0604020202020204" pitchFamily="34" charset="0"/>
              <a:buChar char="•"/>
            </a:pPr>
            <a:r>
              <a:rPr lang="en-US" i="1" baseline="0" dirty="0" smtClean="0"/>
              <a:t>Dependent (response) variable: Shown as colors on </a:t>
            </a:r>
            <a:r>
              <a:rPr lang="en-US" i="1" baseline="0" dirty="0" err="1" smtClean="0"/>
              <a:t>heatmap</a:t>
            </a:r>
            <a:r>
              <a:rPr lang="en-US" i="1" baseline="0" dirty="0" smtClean="0"/>
              <a:t>.  Students might need some coaxing to observe that there are actually only four colors (dark and light blue, white, and light and dark red).  This suggests a categorical ordinal variable like temperature (cold to hot) or political spectrum (liberal to conservative)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43</a:t>
            </a:fld>
            <a:endParaRPr lang="en-US"/>
          </a:p>
        </p:txBody>
      </p:sp>
    </p:spTree>
    <p:extLst>
      <p:ext uri="{BB962C8B-B14F-4D97-AF65-F5344CB8AC3E}">
        <p14:creationId xmlns:p14="http://schemas.microsoft.com/office/powerpoint/2010/main" val="29031385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Some features:</a:t>
            </a:r>
          </a:p>
          <a:p>
            <a:pPr marL="171450" indent="-171450">
              <a:buFont typeface="Arial" panose="020B0604020202020204" pitchFamily="34" charset="0"/>
              <a:buChar char="•"/>
            </a:pPr>
            <a:r>
              <a:rPr lang="en-US" i="1" dirty="0" smtClean="0"/>
              <a:t>Basically</a:t>
            </a:r>
            <a:r>
              <a:rPr lang="en-US" i="1" baseline="0" dirty="0" smtClean="0"/>
              <a:t> a square pie graph; size of areas correspond to numbers listed inside boxes</a:t>
            </a:r>
          </a:p>
          <a:p>
            <a:pPr marL="171450" indent="-171450">
              <a:buFont typeface="Arial" panose="020B0604020202020204" pitchFamily="34" charset="0"/>
              <a:buChar char="•"/>
            </a:pPr>
            <a:r>
              <a:rPr lang="en-US" i="1" baseline="0" dirty="0" smtClean="0"/>
              <a:t>Two categories—purple/grey versus yellow.  Students might recognize ‘clean’ versus fossil fuel energy sources. </a:t>
            </a:r>
          </a:p>
          <a:p>
            <a:pPr marL="171450" indent="-171450">
              <a:buFont typeface="Arial" panose="020B0604020202020204" pitchFamily="34" charset="0"/>
              <a:buChar char="•"/>
            </a:pPr>
            <a:r>
              <a:rPr lang="en-US" i="1" baseline="0" dirty="0" smtClean="0"/>
              <a:t>Independent (explanatory) variable: categorical nominal</a:t>
            </a:r>
          </a:p>
          <a:p>
            <a:pPr marL="171450" indent="-171450">
              <a:buFont typeface="Arial" panose="020B0604020202020204" pitchFamily="34" charset="0"/>
              <a:buChar char="•"/>
            </a:pPr>
            <a:r>
              <a:rPr lang="en-US" i="1" baseline="0" dirty="0" smtClean="0"/>
              <a:t>Dependent (response) variable: continuous numerical. Students might guess production, dollars, etc.</a:t>
            </a:r>
          </a:p>
        </p:txBody>
      </p:sp>
      <p:sp>
        <p:nvSpPr>
          <p:cNvPr id="4" name="Slide Number Placeholder 3"/>
          <p:cNvSpPr>
            <a:spLocks noGrp="1"/>
          </p:cNvSpPr>
          <p:nvPr>
            <p:ph type="sldNum" sz="quarter" idx="10"/>
          </p:nvPr>
        </p:nvSpPr>
        <p:spPr/>
        <p:txBody>
          <a:bodyPr/>
          <a:lstStyle/>
          <a:p>
            <a:fld id="{9B066B94-239C-4F43-8B12-E793F1DF5B66}" type="slidenum">
              <a:rPr lang="en-US" smtClean="0"/>
              <a:t>45</a:t>
            </a:fld>
            <a:endParaRPr lang="en-US"/>
          </a:p>
        </p:txBody>
      </p:sp>
    </p:spTree>
    <p:extLst>
      <p:ext uri="{BB962C8B-B14F-4D97-AF65-F5344CB8AC3E}">
        <p14:creationId xmlns:p14="http://schemas.microsoft.com/office/powerpoint/2010/main" val="25984976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i="1" baseline="0" dirty="0" smtClean="0"/>
              <a:t>Features:</a:t>
            </a:r>
          </a:p>
          <a:p>
            <a:pPr marL="171450" indent="-171450">
              <a:buFont typeface="Arial" panose="020B0604020202020204" pitchFamily="34" charset="0"/>
              <a:buChar char="•"/>
            </a:pPr>
            <a:r>
              <a:rPr lang="en-US" i="1" baseline="0" dirty="0" smtClean="0"/>
              <a:t>Independent (explanatory) variable: Categorical nominal (tech companies)</a:t>
            </a:r>
          </a:p>
          <a:p>
            <a:pPr marL="171450" indent="-171450">
              <a:buFont typeface="Arial" panose="020B0604020202020204" pitchFamily="34" charset="0"/>
              <a:buChar char="•"/>
            </a:pPr>
            <a:r>
              <a:rPr lang="en-US" i="1" baseline="0" dirty="0" smtClean="0"/>
              <a:t>Dependent (response) variable: multiple response variables, one binomial in first two columns (red or yellow), and then another series of binomial variables (each in a column) each in a color versus grey.  </a:t>
            </a:r>
          </a:p>
          <a:p>
            <a:pPr marL="171450" indent="-171450">
              <a:buFont typeface="Arial" panose="020B0604020202020204" pitchFamily="34" charset="0"/>
              <a:buChar char="•"/>
            </a:pPr>
            <a:r>
              <a:rPr lang="en-US" i="1" baseline="0" dirty="0" smtClean="0"/>
              <a:t>Vertical white lines mark 50% in some plots (leftmost) and 25% in others (helpful to point out after axis labels are revealed)</a:t>
            </a:r>
          </a:p>
          <a:p>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47</a:t>
            </a:fld>
            <a:endParaRPr lang="en-US"/>
          </a:p>
        </p:txBody>
      </p:sp>
    </p:spTree>
    <p:extLst>
      <p:ext uri="{BB962C8B-B14F-4D97-AF65-F5344CB8AC3E}">
        <p14:creationId xmlns:p14="http://schemas.microsoft.com/office/powerpoint/2010/main" val="2726345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i="1" baseline="0" dirty="0" smtClean="0"/>
              <a:t>Features:</a:t>
            </a:r>
          </a:p>
          <a:p>
            <a:pPr marL="171450" indent="-171450">
              <a:buFont typeface="Arial" panose="020B0604020202020204" pitchFamily="34" charset="0"/>
              <a:buChar char="•"/>
            </a:pPr>
            <a:r>
              <a:rPr lang="en-US" i="1" baseline="0" dirty="0" smtClean="0"/>
              <a:t>Independent (explanatory) variable: Categorical nominal (types of oils)</a:t>
            </a:r>
          </a:p>
          <a:p>
            <a:pPr marL="171450" indent="-171450">
              <a:buFont typeface="Arial" panose="020B0604020202020204" pitchFamily="34" charset="0"/>
              <a:buChar char="•"/>
            </a:pPr>
            <a:r>
              <a:rPr lang="en-US" i="1" baseline="0" dirty="0" smtClean="0"/>
              <a:t>Dependent (response) variable: multiple response variables, all less than 100 suggesting </a:t>
            </a:r>
            <a:r>
              <a:rPr lang="en-US" i="1" baseline="0" dirty="0" err="1" smtClean="0"/>
              <a:t>percents</a:t>
            </a:r>
            <a:r>
              <a:rPr lang="en-US" i="1" baseline="0" dirty="0" smtClean="0"/>
              <a:t>.  Students might notice that colors (red plus yellow plus green) roughly add up to 100.</a:t>
            </a:r>
          </a:p>
          <a:p>
            <a:pPr marL="171450" indent="-171450">
              <a:buFont typeface="Arial" panose="020B0604020202020204" pitchFamily="34" charset="0"/>
              <a:buChar char="•"/>
            </a:pPr>
            <a:r>
              <a:rPr lang="en-US" i="1" baseline="0" dirty="0" smtClean="0"/>
              <a:t>Second, textured, yellow column appears to be a different type of data than the others (ratio)</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49</a:t>
            </a:fld>
            <a:endParaRPr lang="en-US"/>
          </a:p>
        </p:txBody>
      </p:sp>
    </p:spTree>
    <p:extLst>
      <p:ext uri="{BB962C8B-B14F-4D97-AF65-F5344CB8AC3E}">
        <p14:creationId xmlns:p14="http://schemas.microsoft.com/office/powerpoint/2010/main" val="3512081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i="1" baseline="0" dirty="0" smtClean="0"/>
              <a:t>Features:</a:t>
            </a:r>
          </a:p>
          <a:p>
            <a:pPr marL="171450" indent="-171450">
              <a:buFont typeface="Arial" panose="020B0604020202020204" pitchFamily="34" charset="0"/>
              <a:buChar char="•"/>
            </a:pPr>
            <a:r>
              <a:rPr lang="en-US" i="1" baseline="0" dirty="0" smtClean="0"/>
              <a:t>Independent (explanatory) variable: Categorical numerical down left side of graph (perhaps fields of work?).  Additional categorical variable in colors (purple and green dots).</a:t>
            </a:r>
          </a:p>
          <a:p>
            <a:pPr marL="171450" indent="-171450">
              <a:buFont typeface="Arial" panose="020B0604020202020204" pitchFamily="34" charset="0"/>
              <a:buChar char="•"/>
            </a:pPr>
            <a:r>
              <a:rPr lang="en-US" i="1" baseline="0" dirty="0" smtClean="0"/>
              <a:t>Dependent (response) variable: continuous numerical. Students often guess hours worked per week or some measure of salary (per hour or year).  These are both good examples of number sense—a range of values around 40 to 50 makes sense as hours per week.  You can ask them if the trends by career would make sense for hours per week—do nurses only work 25 hours?  Do lawyers work fewer hours than physical therapists? Etc.</a:t>
            </a:r>
          </a:p>
          <a:p>
            <a:pPr marL="171450" indent="-171450">
              <a:buFont typeface="Arial" panose="020B0604020202020204" pitchFamily="34" charset="0"/>
              <a:buChar char="•"/>
            </a:pPr>
            <a:r>
              <a:rPr lang="en-US" i="1" baseline="0" dirty="0" smtClean="0"/>
              <a:t>Guesses for the two colors of dots often include: interquartile range, or starting versus experienced employees, etc.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51</a:t>
            </a:fld>
            <a:endParaRPr lang="en-US"/>
          </a:p>
        </p:txBody>
      </p:sp>
    </p:spTree>
    <p:extLst>
      <p:ext uri="{BB962C8B-B14F-4D97-AF65-F5344CB8AC3E}">
        <p14:creationId xmlns:p14="http://schemas.microsoft.com/office/powerpoint/2010/main" val="33407100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http://www.informationisbeautiful.net/visualizations/gender-pay-gap/</a:t>
            </a:r>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52</a:t>
            </a:fld>
            <a:endParaRPr lang="en-US"/>
          </a:p>
        </p:txBody>
      </p:sp>
    </p:spTree>
    <p:extLst>
      <p:ext uri="{BB962C8B-B14F-4D97-AF65-F5344CB8AC3E}">
        <p14:creationId xmlns:p14="http://schemas.microsoft.com/office/powerpoint/2010/main" val="18342256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i="1" baseline="0" dirty="0" smtClean="0"/>
              <a:t>Features:</a:t>
            </a:r>
          </a:p>
          <a:p>
            <a:pPr marL="171450" indent="-171450">
              <a:buFont typeface="Arial" panose="020B0604020202020204" pitchFamily="34" charset="0"/>
              <a:buChar char="•"/>
            </a:pPr>
            <a:r>
              <a:rPr lang="en-US" i="1" baseline="0" dirty="0" smtClean="0"/>
              <a:t>Independent (explanatory) variable: Continuous numerical (age in years)</a:t>
            </a:r>
          </a:p>
          <a:p>
            <a:pPr marL="171450" indent="-171450">
              <a:buFont typeface="Arial" panose="020B0604020202020204" pitchFamily="34" charset="0"/>
              <a:buChar char="•"/>
            </a:pPr>
            <a:r>
              <a:rPr lang="en-US" i="1" baseline="0" dirty="0" smtClean="0"/>
              <a:t>Dependent (response) variable: Continuous numerical, four different responses plotted (colored lines plus grey area)</a:t>
            </a:r>
          </a:p>
          <a:p>
            <a:pPr marL="171450" indent="-171450">
              <a:buFont typeface="Arial" panose="020B0604020202020204" pitchFamily="34" charset="0"/>
              <a:buChar char="•"/>
            </a:pPr>
            <a:r>
              <a:rPr lang="en-US" i="1" baseline="0" dirty="0" smtClean="0"/>
              <a:t>Colored lines fall below grey area at lower x values (younger ages) but mostly above at higher ages</a:t>
            </a:r>
          </a:p>
          <a:p>
            <a:pPr marL="171450" indent="-171450">
              <a:buFont typeface="Arial" panose="020B0604020202020204" pitchFamily="34" charset="0"/>
              <a:buChar char="•"/>
            </a:pPr>
            <a:r>
              <a:rPr lang="en-US" i="1" baseline="0" dirty="0" smtClean="0"/>
              <a:t>Green is always higher than orange than pink</a:t>
            </a:r>
          </a:p>
          <a:p>
            <a:pPr marL="171450" indent="-171450">
              <a:buFont typeface="Arial" panose="020B0604020202020204" pitchFamily="34" charset="0"/>
              <a:buChar char="•"/>
            </a:pPr>
            <a:r>
              <a:rPr lang="en-US" i="1" baseline="0" dirty="0" smtClean="0"/>
              <a:t>Why is the grey variable shown as area instead of lines?</a:t>
            </a:r>
          </a:p>
          <a:p>
            <a:pPr marL="171450"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53</a:t>
            </a:fld>
            <a:endParaRPr lang="en-US"/>
          </a:p>
        </p:txBody>
      </p:sp>
    </p:spTree>
    <p:extLst>
      <p:ext uri="{BB962C8B-B14F-4D97-AF65-F5344CB8AC3E}">
        <p14:creationId xmlns:p14="http://schemas.microsoft.com/office/powerpoint/2010/main" val="27761513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Lines</a:t>
            </a:r>
            <a:r>
              <a:rPr lang="en-US" baseline="0" dirty="0" smtClean="0"/>
              <a:t> show energetic output (in Calories) for three activity levels, and grey area shows average energy intake (in Calories).</a:t>
            </a:r>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54</a:t>
            </a:fld>
            <a:endParaRPr lang="en-US"/>
          </a:p>
        </p:txBody>
      </p:sp>
    </p:spTree>
    <p:extLst>
      <p:ext uri="{BB962C8B-B14F-4D97-AF65-F5344CB8AC3E}">
        <p14:creationId xmlns:p14="http://schemas.microsoft.com/office/powerpoint/2010/main" val="41825098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i="1" baseline="0" dirty="0" smtClean="0"/>
              <a:t>Features:</a:t>
            </a:r>
          </a:p>
          <a:p>
            <a:pPr marL="171450" indent="-171450">
              <a:buFont typeface="Arial" panose="020B0604020202020204" pitchFamily="34" charset="0"/>
              <a:buChar char="•"/>
            </a:pPr>
            <a:r>
              <a:rPr lang="en-US" i="1" baseline="0" dirty="0" smtClean="0"/>
              <a:t>Independent (explanatory) variable: Continuous numerical (age in years)</a:t>
            </a:r>
          </a:p>
          <a:p>
            <a:pPr marL="171450" indent="-171450">
              <a:buFont typeface="Arial" panose="020B0604020202020204" pitchFamily="34" charset="0"/>
              <a:buChar char="•"/>
            </a:pPr>
            <a:r>
              <a:rPr lang="en-US" i="1" baseline="0" dirty="0" smtClean="0"/>
              <a:t>Dependent (response) variable: Continuous numerical or binomial  (talk about ways of representing a categorical binomial variable—i.e. % of ‘successes’ )</a:t>
            </a:r>
          </a:p>
          <a:p>
            <a:pPr marL="171450" indent="-171450">
              <a:buFont typeface="Arial" panose="020B0604020202020204" pitchFamily="34" charset="0"/>
              <a:buChar char="•"/>
            </a:pPr>
            <a:r>
              <a:rPr lang="en-US" i="1" baseline="0" dirty="0" smtClean="0"/>
              <a:t>Color show two categories</a:t>
            </a:r>
          </a:p>
          <a:p>
            <a:pPr marL="171450" indent="-171450">
              <a:buFont typeface="Arial" panose="020B0604020202020204" pitchFamily="34" charset="0"/>
              <a:buChar char="•"/>
            </a:pPr>
            <a:r>
              <a:rPr lang="en-US" i="1" baseline="0" dirty="0" smtClean="0"/>
              <a:t>Both lines seem to level off but not at 100% like we would expect for logistic regression</a:t>
            </a:r>
          </a:p>
          <a:p>
            <a:pPr marL="171450" indent="-171450">
              <a:buFont typeface="Arial" panose="020B0604020202020204" pitchFamily="34" charset="0"/>
              <a:buChar char="•"/>
            </a:pPr>
            <a:r>
              <a:rPr lang="en-US" i="1" baseline="0" dirty="0" smtClean="0"/>
              <a:t>Curves are superficially similar to logistic growth—is there something that is limiting the max value?</a:t>
            </a:r>
          </a:p>
          <a:p>
            <a:pPr marL="171450" indent="-171450">
              <a:buFont typeface="Arial" panose="020B0604020202020204" pitchFamily="34" charset="0"/>
              <a:buChar char="•"/>
            </a:pPr>
            <a:r>
              <a:rPr lang="en-US" i="1" baseline="0" dirty="0" smtClean="0"/>
              <a:t>Make comparison to </a:t>
            </a:r>
            <a:r>
              <a:rPr lang="en-US" i="1" baseline="0" dirty="0" err="1" smtClean="0"/>
              <a:t>cdfs</a:t>
            </a:r>
            <a:r>
              <a:rPr lang="en-US" i="1" baseline="0" dirty="0" smtClean="0"/>
              <a:t> if using in a </a:t>
            </a:r>
            <a:r>
              <a:rPr lang="en-US" i="1" baseline="0" dirty="0" err="1" smtClean="0"/>
              <a:t>biostats</a:t>
            </a:r>
            <a:r>
              <a:rPr lang="en-US" i="1" baseline="0" dirty="0" smtClean="0"/>
              <a:t> course and/or students are familiar with these</a:t>
            </a:r>
            <a:endParaRPr lang="en-US" dirty="0" smtClean="0"/>
          </a:p>
          <a:p>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56</a:t>
            </a:fld>
            <a:endParaRPr lang="en-US"/>
          </a:p>
        </p:txBody>
      </p:sp>
    </p:spTree>
    <p:extLst>
      <p:ext uri="{BB962C8B-B14F-4D97-AF65-F5344CB8AC3E}">
        <p14:creationId xmlns:p14="http://schemas.microsoft.com/office/powerpoint/2010/main" val="6801959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The online version</a:t>
            </a:r>
            <a:r>
              <a:rPr lang="en-US" i="1" baseline="0" dirty="0" smtClean="0"/>
              <a:t> of this figure is an interactive tool.</a:t>
            </a:r>
            <a:endParaRPr lang="en-US" i="1" dirty="0"/>
          </a:p>
        </p:txBody>
      </p:sp>
      <p:sp>
        <p:nvSpPr>
          <p:cNvPr id="4" name="Slide Number Placeholder 3"/>
          <p:cNvSpPr>
            <a:spLocks noGrp="1"/>
          </p:cNvSpPr>
          <p:nvPr>
            <p:ph type="sldNum" sz="quarter" idx="10"/>
          </p:nvPr>
        </p:nvSpPr>
        <p:spPr/>
        <p:txBody>
          <a:bodyPr/>
          <a:lstStyle/>
          <a:p>
            <a:fld id="{9B066B94-239C-4F43-8B12-E793F1DF5B66}" type="slidenum">
              <a:rPr lang="en-US" smtClean="0"/>
              <a:t>58</a:t>
            </a:fld>
            <a:endParaRPr lang="en-US"/>
          </a:p>
        </p:txBody>
      </p:sp>
    </p:spTree>
    <p:extLst>
      <p:ext uri="{BB962C8B-B14F-4D97-AF65-F5344CB8AC3E}">
        <p14:creationId xmlns:p14="http://schemas.microsoft.com/office/powerpoint/2010/main" val="2409692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You can show this</a:t>
            </a:r>
            <a:r>
              <a:rPr lang="en-US" i="1" baseline="0" dirty="0" smtClean="0"/>
              <a:t> slide to your students before the first time you use Figure of the Day.</a:t>
            </a:r>
            <a:endParaRPr lang="en-US" i="1" dirty="0"/>
          </a:p>
        </p:txBody>
      </p:sp>
      <p:sp>
        <p:nvSpPr>
          <p:cNvPr id="4" name="Slide Number Placeholder 3"/>
          <p:cNvSpPr>
            <a:spLocks noGrp="1"/>
          </p:cNvSpPr>
          <p:nvPr>
            <p:ph type="sldNum" sz="quarter" idx="10"/>
          </p:nvPr>
        </p:nvSpPr>
        <p:spPr/>
        <p:txBody>
          <a:bodyPr/>
          <a:lstStyle/>
          <a:p>
            <a:fld id="{9B066B94-239C-4F43-8B12-E793F1DF5B66}" type="slidenum">
              <a:rPr lang="en-US" smtClean="0"/>
              <a:t>5</a:t>
            </a:fld>
            <a:endParaRPr lang="en-US"/>
          </a:p>
        </p:txBody>
      </p:sp>
    </p:spTree>
    <p:extLst>
      <p:ext uri="{BB962C8B-B14F-4D97-AF65-F5344CB8AC3E}">
        <p14:creationId xmlns:p14="http://schemas.microsoft.com/office/powerpoint/2010/main" val="3190956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You might tell students</a:t>
            </a:r>
            <a:r>
              <a:rPr lang="en-US" i="1" baseline="0" dirty="0" smtClean="0"/>
              <a:t> ahead of time that the left and right graphs plot the same variables in different formats.  This is a challenging one so it might require more prompting and encouragement to make observations about what they do know</a:t>
            </a:r>
            <a:r>
              <a:rPr lang="en-US" i="1" baseline="0" dirty="0" smtClean="0"/>
              <a:t>.  I suggest saving this for the end of the course. You will be surprised at how far the students will get if you allow them enough time (all of the observations below are items I’ve heard from students)!</a:t>
            </a:r>
            <a:endParaRPr lang="en-US" i="1" baseline="0" dirty="0" smtClean="0"/>
          </a:p>
          <a:p>
            <a:endParaRPr lang="en-US" i="1" dirty="0" smtClean="0"/>
          </a:p>
          <a:p>
            <a:r>
              <a:rPr lang="en-US" i="1" dirty="0" smtClean="0"/>
              <a:t>Some features</a:t>
            </a:r>
            <a:r>
              <a:rPr lang="en-US" i="1" dirty="0" smtClean="0"/>
              <a:t>:</a:t>
            </a:r>
          </a:p>
          <a:p>
            <a:pPr marL="171450" indent="-171450">
              <a:buFont typeface="Arial" panose="020B0604020202020204" pitchFamily="34" charset="0"/>
              <a:buChar char="•"/>
            </a:pPr>
            <a:r>
              <a:rPr lang="en-US" i="1" baseline="0" dirty="0" smtClean="0"/>
              <a:t>Tell students that the two cards plot the same data (not the exact same data points, but the same variables) </a:t>
            </a:r>
          </a:p>
          <a:p>
            <a:pPr marL="171450" indent="-171450">
              <a:buFont typeface="Arial" panose="020B0604020202020204" pitchFamily="34" charset="0"/>
              <a:buChar char="•"/>
            </a:pPr>
            <a:r>
              <a:rPr lang="en-US" i="1" baseline="0" dirty="0" smtClean="0"/>
              <a:t>Independent </a:t>
            </a:r>
            <a:r>
              <a:rPr lang="en-US" i="1" baseline="0" dirty="0" smtClean="0"/>
              <a:t>(explanatory) variable</a:t>
            </a:r>
            <a:r>
              <a:rPr lang="en-US" i="1" baseline="0" dirty="0" smtClean="0"/>
              <a:t>: At least one categorical variable (colors in each postcard)</a:t>
            </a:r>
            <a:endParaRPr lang="en-US" i="1" baseline="0" dirty="0" smtClean="0"/>
          </a:p>
          <a:p>
            <a:pPr marL="171450" indent="-171450">
              <a:buFont typeface="Arial" panose="020B0604020202020204" pitchFamily="34" charset="0"/>
              <a:buChar char="•"/>
            </a:pPr>
            <a:r>
              <a:rPr lang="en-US" i="1" baseline="0" dirty="0" smtClean="0"/>
              <a:t>Dependent (response) variable</a:t>
            </a:r>
            <a:r>
              <a:rPr lang="en-US" i="1" baseline="0" dirty="0" smtClean="0"/>
              <a:t>: ? Looks like it might be continuous discrete?  Number of circles on the right, number of blobs on the left?  Events—could be Poisson?</a:t>
            </a:r>
          </a:p>
          <a:p>
            <a:pPr marL="171450" indent="-171450">
              <a:buFont typeface="Arial" panose="020B0604020202020204" pitchFamily="34" charset="0"/>
              <a:buChar char="•"/>
            </a:pPr>
            <a:r>
              <a:rPr lang="en-US" i="1" baseline="0" dirty="0" smtClean="0"/>
              <a:t>Students might notice that there are seven rows in both the left and right—seven days of the week?</a:t>
            </a:r>
          </a:p>
          <a:p>
            <a:pPr marL="171450" indent="-171450">
              <a:buFont typeface="Arial" panose="020B0604020202020204" pitchFamily="34" charset="0"/>
              <a:buChar char="•"/>
            </a:pPr>
            <a:r>
              <a:rPr lang="en-US" i="1" baseline="0" dirty="0" smtClean="0"/>
              <a:t>On the right, each of the seven rows has 24 horizontal points—hours in a day?  </a:t>
            </a:r>
          </a:p>
          <a:p>
            <a:pPr marL="171450" indent="-171450">
              <a:buFont typeface="Arial" panose="020B0604020202020204" pitchFamily="34" charset="0"/>
              <a:buChar char="•"/>
            </a:pPr>
            <a:r>
              <a:rPr lang="en-US" i="1" baseline="0" dirty="0" smtClean="0"/>
              <a:t>Students might notice that the points seem to wrap around on the right by noticing the red box starts in line 6 and continues in line, suggesting that it is indeed being plotted over time.  Once they have figured out that it is days of the week, they might even connect that the red box appears on Saturday night, until the early hours of Sunday morning…hmmm….</a:t>
            </a:r>
          </a:p>
          <a:p>
            <a:pPr marL="171450" indent="-171450">
              <a:buFont typeface="Arial" panose="020B0604020202020204" pitchFamily="34" charset="0"/>
              <a:buChar char="•"/>
            </a:pPr>
            <a:r>
              <a:rPr lang="en-US" i="1" baseline="0" dirty="0" smtClean="0"/>
              <a:t>On the left, students might notice that the small tick marks seems to plot some additional response variable.  Very observant students might see that the bright pink blob only appears once, and that after it appears, the upper left tick mark symbol no longer appears.</a:t>
            </a:r>
          </a:p>
          <a:p>
            <a:pPr marL="171450" indent="-171450">
              <a:buFont typeface="Arial" panose="020B0604020202020204" pitchFamily="34" charset="0"/>
              <a:buChar char="•"/>
            </a:pPr>
            <a:r>
              <a:rPr lang="en-US" i="1" baseline="0" dirty="0" smtClean="0"/>
              <a:t>On the left, the light blue and grey blobs seem to appear more on the left and right than in the middle—some event that happens more at the beginning and end of the day than in the middle?</a:t>
            </a:r>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59</a:t>
            </a:fld>
            <a:endParaRPr lang="en-US"/>
          </a:p>
        </p:txBody>
      </p:sp>
    </p:spTree>
    <p:extLst>
      <p:ext uri="{BB962C8B-B14F-4D97-AF65-F5344CB8AC3E}">
        <p14:creationId xmlns:p14="http://schemas.microsoft.com/office/powerpoint/2010/main" val="40078771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This is also a fun project to do with your students in a biostatistics</a:t>
            </a:r>
            <a:r>
              <a:rPr lang="en-US" i="1" baseline="0" dirty="0" smtClean="0"/>
              <a:t> course.  See  </a:t>
            </a:r>
            <a:r>
              <a:rPr lang="en-US" i="1" dirty="0" smtClean="0"/>
              <a:t>http://www.dear-data.com/theproject/</a:t>
            </a:r>
            <a:r>
              <a:rPr lang="en-US" i="1" baseline="0" dirty="0" smtClean="0"/>
              <a:t> for the origins and background and  </a:t>
            </a:r>
            <a:r>
              <a:rPr lang="en-US" i="1" dirty="0" smtClean="0">
                <a:hlinkClick r:id="rId3"/>
              </a:rPr>
              <a:t>http://fivethirtyeight.com/features/dear-data-and-fivethirtyeight-want-you-to-visualize-your-podcast-habits/</a:t>
            </a:r>
            <a:r>
              <a:rPr lang="en-US" i="1" dirty="0" smtClean="0"/>
              <a:t> for some ways to get started with your students.</a:t>
            </a:r>
          </a:p>
          <a:p>
            <a:endParaRPr lang="en-US" i="1" dirty="0"/>
          </a:p>
        </p:txBody>
      </p:sp>
      <p:sp>
        <p:nvSpPr>
          <p:cNvPr id="4" name="Slide Number Placeholder 3"/>
          <p:cNvSpPr>
            <a:spLocks noGrp="1"/>
          </p:cNvSpPr>
          <p:nvPr>
            <p:ph type="sldNum" sz="quarter" idx="10"/>
          </p:nvPr>
        </p:nvSpPr>
        <p:spPr/>
        <p:txBody>
          <a:bodyPr/>
          <a:lstStyle/>
          <a:p>
            <a:fld id="{9B066B94-239C-4F43-8B12-E793F1DF5B66}" type="slidenum">
              <a:rPr lang="en-US" smtClean="0"/>
              <a:t>60</a:t>
            </a:fld>
            <a:endParaRPr lang="en-US"/>
          </a:p>
        </p:txBody>
      </p:sp>
    </p:spTree>
    <p:extLst>
      <p:ext uri="{BB962C8B-B14F-4D97-AF65-F5344CB8AC3E}">
        <p14:creationId xmlns:p14="http://schemas.microsoft.com/office/powerpoint/2010/main" val="7355251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You might tell students</a:t>
            </a:r>
            <a:r>
              <a:rPr lang="en-US" i="1" baseline="0" dirty="0" smtClean="0"/>
              <a:t> ahead of time that the left and right graphs plot the same variables in different formats.  This is a challenging one so it might require more prompting and encouragement to make observations about what they do know.  I suggest saving this for the end of the course. You will be surprised at how far the students will get if you allow them enough time (all of the observations below are items I’ve heard from students)!</a:t>
            </a:r>
          </a:p>
          <a:p>
            <a:endParaRPr lang="en-US" i="1" dirty="0" smtClean="0"/>
          </a:p>
          <a:p>
            <a:r>
              <a:rPr lang="en-US" i="1" dirty="0" smtClean="0"/>
              <a:t>Some features:</a:t>
            </a:r>
          </a:p>
          <a:p>
            <a:pPr marL="171450" indent="-171450">
              <a:buFont typeface="Arial" panose="020B0604020202020204" pitchFamily="34" charset="0"/>
              <a:buChar char="•"/>
            </a:pPr>
            <a:r>
              <a:rPr lang="en-US" i="1" baseline="0" dirty="0" smtClean="0"/>
              <a:t>Tell students that the two cards plot the same data (not the exact same data points, but the same variables) </a:t>
            </a:r>
          </a:p>
          <a:p>
            <a:pPr marL="171450" indent="-171450">
              <a:buFont typeface="Arial" panose="020B0604020202020204" pitchFamily="34" charset="0"/>
              <a:buChar char="•"/>
            </a:pPr>
            <a:r>
              <a:rPr lang="en-US" i="1" baseline="0" dirty="0" smtClean="0"/>
              <a:t>Independent (explanatory) variable: At least one categorical variable (colors in each postcard)</a:t>
            </a:r>
          </a:p>
          <a:p>
            <a:pPr marL="171450" indent="-171450">
              <a:buFont typeface="Arial" panose="020B0604020202020204" pitchFamily="34" charset="0"/>
              <a:buChar char="•"/>
            </a:pPr>
            <a:r>
              <a:rPr lang="en-US" i="1" baseline="0" dirty="0" smtClean="0"/>
              <a:t>Dependent (response) variable: ? Looks like it might be continuous discrete?  Number of lines on the right, number of </a:t>
            </a:r>
            <a:r>
              <a:rPr lang="en-US" i="1" baseline="0" dirty="0" err="1" smtClean="0"/>
              <a:t>tickmarks</a:t>
            </a:r>
            <a:r>
              <a:rPr lang="en-US" i="1" baseline="0" dirty="0" smtClean="0"/>
              <a:t> in each circle on the left? </a:t>
            </a:r>
          </a:p>
          <a:p>
            <a:pPr marL="171450" indent="-171450">
              <a:buFont typeface="Arial" panose="020B0604020202020204" pitchFamily="34" charset="0"/>
              <a:buChar char="•"/>
            </a:pPr>
            <a:r>
              <a:rPr lang="en-US" i="1" baseline="0" dirty="0" smtClean="0"/>
              <a:t>Students might notice that there are seven columns on the right—seven days of the week?  But why nine on the left?</a:t>
            </a:r>
          </a:p>
          <a:p>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61</a:t>
            </a:fld>
            <a:endParaRPr lang="en-US"/>
          </a:p>
        </p:txBody>
      </p:sp>
    </p:spTree>
    <p:extLst>
      <p:ext uri="{BB962C8B-B14F-4D97-AF65-F5344CB8AC3E}">
        <p14:creationId xmlns:p14="http://schemas.microsoft.com/office/powerpoint/2010/main" val="26467203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This is also a fun project to do with your students in a biostatistics</a:t>
            </a:r>
            <a:r>
              <a:rPr lang="en-US" i="1" baseline="0" dirty="0" smtClean="0"/>
              <a:t> course.  See  </a:t>
            </a:r>
            <a:r>
              <a:rPr lang="en-US" i="1" dirty="0" smtClean="0"/>
              <a:t>http://www.dear-data.com/theproject/</a:t>
            </a:r>
            <a:r>
              <a:rPr lang="en-US" i="1" baseline="0" dirty="0" smtClean="0"/>
              <a:t> for the origins and background and  </a:t>
            </a:r>
            <a:r>
              <a:rPr lang="en-US" i="1" dirty="0" smtClean="0">
                <a:hlinkClick r:id="rId3"/>
              </a:rPr>
              <a:t>http://fivethirtyeight.com/features/dear-data-and-fivethirtyeight-want-you-to-visualize-your-podcast-habits/</a:t>
            </a:r>
            <a:r>
              <a:rPr lang="en-US" i="1" dirty="0" smtClean="0"/>
              <a:t> for some ways to get started with your students.</a:t>
            </a:r>
          </a:p>
          <a:p>
            <a:endParaRPr lang="en-US" i="1" dirty="0" smtClean="0"/>
          </a:p>
          <a:p>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62</a:t>
            </a:fld>
            <a:endParaRPr lang="en-US"/>
          </a:p>
        </p:txBody>
      </p:sp>
    </p:spTree>
    <p:extLst>
      <p:ext uri="{BB962C8B-B14F-4D97-AF65-F5344CB8AC3E}">
        <p14:creationId xmlns:p14="http://schemas.microsoft.com/office/powerpoint/2010/main" val="28805502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This figure</a:t>
            </a:r>
            <a:r>
              <a:rPr lang="en-US" i="1" baseline="0" dirty="0" smtClean="0"/>
              <a:t> can</a:t>
            </a:r>
            <a:r>
              <a:rPr lang="en-US" i="1" dirty="0" smtClean="0"/>
              <a:t> be used </a:t>
            </a:r>
            <a:r>
              <a:rPr lang="en-US" i="1" baseline="0" dirty="0" smtClean="0"/>
              <a:t>to discuss misleading graphs.  Ask the students if they can also find the problems with how the data were collected and displayed. </a:t>
            </a:r>
          </a:p>
          <a:p>
            <a:endParaRPr lang="en-US" i="1" baseline="0" dirty="0" smtClean="0"/>
          </a:p>
          <a:p>
            <a:r>
              <a:rPr lang="en-US" i="1" baseline="0" dirty="0" smtClean="0"/>
              <a:t>Problems:</a:t>
            </a:r>
          </a:p>
          <a:p>
            <a:pPr marL="171450" indent="-171450">
              <a:buFont typeface="Arial" panose="020B0604020202020204" pitchFamily="34" charset="0"/>
              <a:buChar char="•"/>
            </a:pPr>
            <a:r>
              <a:rPr lang="en-US" i="1" baseline="0" dirty="0" smtClean="0"/>
              <a:t>Y axis starts above 0</a:t>
            </a:r>
          </a:p>
          <a:p>
            <a:pPr marL="171450" indent="-171450">
              <a:buFont typeface="Arial" panose="020B0604020202020204" pitchFamily="34" charset="0"/>
              <a:buChar char="•"/>
            </a:pPr>
            <a:r>
              <a:rPr lang="en-US" i="1" baseline="0" dirty="0" smtClean="0"/>
              <a:t>Categorical independent variable so a line graph is inappropriate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baseline="0" dirty="0" smtClean="0"/>
              <a:t>Data collection:  Response is age at death, and there is a huge survivorship bias as some genres are much newer than others. This example was borrowed from callingbullshit.org and a detailed case study is available on their website:  </a:t>
            </a:r>
            <a:r>
              <a:rPr lang="en-US" dirty="0" smtClean="0"/>
              <a:t>http://callingbullshit.org/case_studies/case_study_musician_mortality.html</a:t>
            </a:r>
          </a:p>
          <a:p>
            <a:pPr marL="171450" indent="-171450">
              <a:buFont typeface="Arial" panose="020B0604020202020204" pitchFamily="34" charset="0"/>
              <a:buChar char="•"/>
            </a:pPr>
            <a:endParaRPr lang="en-US" i="1" baseline="0" dirty="0" smtClean="0"/>
          </a:p>
          <a:p>
            <a:endParaRPr lang="en-US" i="1" baseline="0" dirty="0" smtClean="0"/>
          </a:p>
          <a:p>
            <a:endParaRPr lang="en-US" i="1" baseline="0" dirty="0" smtClean="0"/>
          </a:p>
          <a:p>
            <a:endParaRPr lang="en-US" i="1" dirty="0"/>
          </a:p>
        </p:txBody>
      </p:sp>
      <p:sp>
        <p:nvSpPr>
          <p:cNvPr id="4" name="Slide Number Placeholder 3"/>
          <p:cNvSpPr>
            <a:spLocks noGrp="1"/>
          </p:cNvSpPr>
          <p:nvPr>
            <p:ph type="sldNum" sz="quarter" idx="10"/>
          </p:nvPr>
        </p:nvSpPr>
        <p:spPr/>
        <p:txBody>
          <a:bodyPr/>
          <a:lstStyle/>
          <a:p>
            <a:fld id="{9B066B94-239C-4F43-8B12-E793F1DF5B66}" type="slidenum">
              <a:rPr lang="en-US" smtClean="0"/>
              <a:t>64</a:t>
            </a:fld>
            <a:endParaRPr lang="en-US"/>
          </a:p>
        </p:txBody>
      </p:sp>
    </p:spTree>
    <p:extLst>
      <p:ext uri="{BB962C8B-B14F-4D97-AF65-F5344CB8AC3E}">
        <p14:creationId xmlns:p14="http://schemas.microsoft.com/office/powerpoint/2010/main" val="4932471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This</a:t>
            </a:r>
            <a:r>
              <a:rPr lang="en-US" i="1" baseline="0" dirty="0" smtClean="0"/>
              <a:t> is another example of terrible data visualization decisions.  Ask students to figure out what is wrong with the graph.</a:t>
            </a:r>
          </a:p>
          <a:p>
            <a:endParaRPr lang="en-US" i="1" baseline="0" dirty="0" smtClean="0"/>
          </a:p>
          <a:p>
            <a:r>
              <a:rPr lang="en-US" i="1" dirty="0" smtClean="0"/>
              <a:t>Some features:</a:t>
            </a:r>
          </a:p>
          <a:p>
            <a:pPr marL="171450" indent="-171450">
              <a:buFont typeface="Arial" panose="020B0604020202020204" pitchFamily="34" charset="0"/>
              <a:buChar char="•"/>
            </a:pPr>
            <a:r>
              <a:rPr lang="en-US" i="1" dirty="0" smtClean="0"/>
              <a:t>Response variable</a:t>
            </a:r>
          </a:p>
          <a:p>
            <a:pPr marL="171450" indent="-171450">
              <a:buFont typeface="Arial" panose="020B0604020202020204" pitchFamily="34" charset="0"/>
              <a:buChar char="•"/>
            </a:pPr>
            <a:r>
              <a:rPr lang="en-US" i="1" dirty="0" smtClean="0"/>
              <a:t>The wedges</a:t>
            </a:r>
            <a:r>
              <a:rPr lang="en-US" i="1" baseline="0" dirty="0" smtClean="0"/>
              <a:t> in the pie do not actually represent the percentages (this is easiest to notice with the blue 7% taking up a quarter of the pie)</a:t>
            </a:r>
          </a:p>
          <a:p>
            <a:pPr marL="171450" indent="-171450">
              <a:buFont typeface="Arial" panose="020B0604020202020204" pitchFamily="34" charset="0"/>
              <a:buChar char="•"/>
            </a:pPr>
            <a:r>
              <a:rPr lang="en-US" i="1" baseline="0" dirty="0" smtClean="0"/>
              <a:t>The main pie chart does not sum to 100%</a:t>
            </a:r>
          </a:p>
          <a:p>
            <a:pPr marL="171450" indent="-171450">
              <a:buFont typeface="Arial" panose="020B0604020202020204" pitchFamily="34" charset="0"/>
              <a:buChar char="•"/>
            </a:pPr>
            <a:r>
              <a:rPr lang="en-US" i="1" baseline="0" dirty="0" smtClean="0"/>
              <a:t>The wedges are actually dividing up the minutes on a clock, not the percentages (students may not get this one)</a:t>
            </a:r>
          </a:p>
          <a:p>
            <a:pPr marL="171450" indent="-171450">
              <a:buFont typeface="Arial" panose="020B0604020202020204" pitchFamily="34" charset="0"/>
              <a:buChar char="•"/>
            </a:pPr>
            <a:endParaRPr lang="en-US" i="1" dirty="0" smtClean="0"/>
          </a:p>
        </p:txBody>
      </p:sp>
      <p:sp>
        <p:nvSpPr>
          <p:cNvPr id="4" name="Slide Number Placeholder 3"/>
          <p:cNvSpPr>
            <a:spLocks noGrp="1"/>
          </p:cNvSpPr>
          <p:nvPr>
            <p:ph type="sldNum" sz="quarter" idx="10"/>
          </p:nvPr>
        </p:nvSpPr>
        <p:spPr/>
        <p:txBody>
          <a:bodyPr/>
          <a:lstStyle/>
          <a:p>
            <a:fld id="{9B066B94-239C-4F43-8B12-E793F1DF5B66}" type="slidenum">
              <a:rPr lang="en-US" smtClean="0"/>
              <a:t>66</a:t>
            </a:fld>
            <a:endParaRPr lang="en-US"/>
          </a:p>
        </p:txBody>
      </p:sp>
    </p:spTree>
    <p:extLst>
      <p:ext uri="{BB962C8B-B14F-4D97-AF65-F5344CB8AC3E}">
        <p14:creationId xmlns:p14="http://schemas.microsoft.com/office/powerpoint/2010/main" val="9647532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67</a:t>
            </a:fld>
            <a:endParaRPr lang="en-US"/>
          </a:p>
        </p:txBody>
      </p:sp>
    </p:spTree>
    <p:extLst>
      <p:ext uri="{BB962C8B-B14F-4D97-AF65-F5344CB8AC3E}">
        <p14:creationId xmlns:p14="http://schemas.microsoft.com/office/powerpoint/2010/main" val="34701846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The following 5 slides</a:t>
            </a:r>
            <a:r>
              <a:rPr lang="en-US" i="1" baseline="0" dirty="0" smtClean="0"/>
              <a:t> are an interactive figure of the day illustrating the problems with displaying data in a pie chart.  </a:t>
            </a:r>
          </a:p>
          <a:p>
            <a:endParaRPr lang="en-US" i="1" baseline="0" dirty="0" smtClean="0"/>
          </a:p>
          <a:p>
            <a:r>
              <a:rPr lang="en-US" i="1" baseline="0" dirty="0" smtClean="0"/>
              <a:t>Divide the class in half and say that you will show two graphs, the first to the left half (if facing the blackboard; the right if facing the class from the front), and the second to the right half.  First the right half (from the student’s perspective) covers their eyes.</a:t>
            </a:r>
            <a:endParaRPr lang="en-US" i="1" dirty="0"/>
          </a:p>
        </p:txBody>
      </p:sp>
      <p:sp>
        <p:nvSpPr>
          <p:cNvPr id="4" name="Slide Number Placeholder 3"/>
          <p:cNvSpPr>
            <a:spLocks noGrp="1"/>
          </p:cNvSpPr>
          <p:nvPr>
            <p:ph type="sldNum" sz="quarter" idx="10"/>
          </p:nvPr>
        </p:nvSpPr>
        <p:spPr/>
        <p:txBody>
          <a:bodyPr/>
          <a:lstStyle/>
          <a:p>
            <a:fld id="{9B066B94-239C-4F43-8B12-E793F1DF5B66}" type="slidenum">
              <a:rPr lang="en-US" smtClean="0"/>
              <a:t>68</a:t>
            </a:fld>
            <a:endParaRPr lang="en-US"/>
          </a:p>
        </p:txBody>
      </p:sp>
    </p:spTree>
    <p:extLst>
      <p:ext uri="{BB962C8B-B14F-4D97-AF65-F5344CB8AC3E}">
        <p14:creationId xmlns:p14="http://schemas.microsoft.com/office/powerpoint/2010/main" val="32369739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This graph</a:t>
            </a:r>
            <a:r>
              <a:rPr lang="en-US" i="1" baseline="0" dirty="0" smtClean="0"/>
              <a:t> is shown to the left (from the student’s perspective) half only.</a:t>
            </a:r>
            <a:endParaRPr lang="en-US" i="1" dirty="0"/>
          </a:p>
        </p:txBody>
      </p:sp>
      <p:sp>
        <p:nvSpPr>
          <p:cNvPr id="4" name="Slide Number Placeholder 3"/>
          <p:cNvSpPr>
            <a:spLocks noGrp="1"/>
          </p:cNvSpPr>
          <p:nvPr>
            <p:ph type="sldNum" sz="quarter" idx="10"/>
          </p:nvPr>
        </p:nvSpPr>
        <p:spPr/>
        <p:txBody>
          <a:bodyPr/>
          <a:lstStyle/>
          <a:p>
            <a:fld id="{9B066B94-239C-4F43-8B12-E793F1DF5B66}" type="slidenum">
              <a:rPr lang="en-US" smtClean="0"/>
              <a:t>69</a:t>
            </a:fld>
            <a:endParaRPr lang="en-US"/>
          </a:p>
        </p:txBody>
      </p:sp>
    </p:spTree>
    <p:extLst>
      <p:ext uri="{BB962C8B-B14F-4D97-AF65-F5344CB8AC3E}">
        <p14:creationId xmlns:p14="http://schemas.microsoft.com/office/powerpoint/2010/main" val="29478942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t>This graph</a:t>
            </a:r>
            <a:r>
              <a:rPr lang="en-US" i="1" baseline="0" dirty="0" smtClean="0"/>
              <a:t> is shown to the right (from the student’s perspective) half only.</a:t>
            </a:r>
            <a:endParaRPr lang="en-US" i="1" dirty="0" smtClean="0"/>
          </a:p>
          <a:p>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71</a:t>
            </a:fld>
            <a:endParaRPr lang="en-US"/>
          </a:p>
        </p:txBody>
      </p:sp>
    </p:spTree>
    <p:extLst>
      <p:ext uri="{BB962C8B-B14F-4D97-AF65-F5344CB8AC3E}">
        <p14:creationId xmlns:p14="http://schemas.microsoft.com/office/powerpoint/2010/main" val="1479202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Some</a:t>
            </a:r>
            <a:r>
              <a:rPr lang="en-US" i="1" baseline="0" dirty="0" smtClean="0"/>
              <a:t> features:</a:t>
            </a:r>
          </a:p>
          <a:p>
            <a:pPr marL="171450" indent="-171450">
              <a:buFont typeface="Arial" panose="020B0604020202020204" pitchFamily="34" charset="0"/>
              <a:buChar char="•"/>
            </a:pPr>
            <a:r>
              <a:rPr lang="en-US" i="1" baseline="0" dirty="0" smtClean="0"/>
              <a:t>Large peaks in late Feb/early March and again in late November</a:t>
            </a:r>
          </a:p>
          <a:p>
            <a:pPr marL="171450" indent="-171450">
              <a:buFont typeface="Arial" panose="020B0604020202020204" pitchFamily="34" charset="0"/>
              <a:buChar char="•"/>
            </a:pPr>
            <a:r>
              <a:rPr lang="en-US" i="1" baseline="0" dirty="0" smtClean="0"/>
              <a:t>Low in summer</a:t>
            </a:r>
          </a:p>
          <a:p>
            <a:pPr marL="171450" indent="-171450">
              <a:buFont typeface="Arial" panose="020B0604020202020204" pitchFamily="34" charset="0"/>
              <a:buChar char="•"/>
            </a:pPr>
            <a:r>
              <a:rPr lang="en-US" i="1" baseline="0" dirty="0" smtClean="0"/>
              <a:t>Smaller peak on each Monday</a:t>
            </a:r>
          </a:p>
          <a:p>
            <a:pPr marL="171450" indent="-171450">
              <a:buFont typeface="Arial" panose="020B0604020202020204" pitchFamily="34" charset="0"/>
              <a:buChar char="•"/>
            </a:pPr>
            <a:r>
              <a:rPr lang="en-US" i="1" baseline="0" dirty="0" smtClean="0"/>
              <a:t>Independent (explanatory) variable: Continuous numerical (time) even though labeled as categories (months)</a:t>
            </a:r>
          </a:p>
          <a:p>
            <a:pPr marL="171450" indent="-171450">
              <a:buFont typeface="Arial" panose="020B0604020202020204" pitchFamily="34" charset="0"/>
              <a:buChar char="•"/>
            </a:pPr>
            <a:r>
              <a:rPr lang="en-US" i="1" baseline="0" dirty="0" smtClean="0"/>
              <a:t>Dependent (response) variable: Continuous numerical</a:t>
            </a:r>
            <a:endParaRPr lang="en-US" i="1" dirty="0"/>
          </a:p>
        </p:txBody>
      </p:sp>
      <p:sp>
        <p:nvSpPr>
          <p:cNvPr id="4" name="Slide Number Placeholder 3"/>
          <p:cNvSpPr>
            <a:spLocks noGrp="1"/>
          </p:cNvSpPr>
          <p:nvPr>
            <p:ph type="sldNum" sz="quarter" idx="10"/>
          </p:nvPr>
        </p:nvSpPr>
        <p:spPr/>
        <p:txBody>
          <a:bodyPr/>
          <a:lstStyle/>
          <a:p>
            <a:fld id="{9B066B94-239C-4F43-8B12-E793F1DF5B66}" type="slidenum">
              <a:rPr lang="en-US" smtClean="0"/>
              <a:t>6</a:t>
            </a:fld>
            <a:endParaRPr lang="en-US"/>
          </a:p>
        </p:txBody>
      </p:sp>
    </p:spTree>
    <p:extLst>
      <p:ext uri="{BB962C8B-B14F-4D97-AF65-F5344CB8AC3E}">
        <p14:creationId xmlns:p14="http://schemas.microsoft.com/office/powerpoint/2010/main" val="41277925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Collect the student responses and compare the orders.  Responses can be collected on slips</a:t>
            </a:r>
            <a:r>
              <a:rPr lang="en-US" i="1" baseline="0" dirty="0" smtClean="0"/>
              <a:t> of paper or through a course management system.  Correct order is 4, 2, 1, 3.  There will typically be many more correct answers from the side that saw the bar graph.</a:t>
            </a:r>
            <a:endParaRPr lang="en-US" i="1" dirty="0"/>
          </a:p>
        </p:txBody>
      </p:sp>
      <p:sp>
        <p:nvSpPr>
          <p:cNvPr id="4" name="Slide Number Placeholder 3"/>
          <p:cNvSpPr>
            <a:spLocks noGrp="1"/>
          </p:cNvSpPr>
          <p:nvPr>
            <p:ph type="sldNum" sz="quarter" idx="10"/>
          </p:nvPr>
        </p:nvSpPr>
        <p:spPr/>
        <p:txBody>
          <a:bodyPr/>
          <a:lstStyle/>
          <a:p>
            <a:fld id="{9B066B94-239C-4F43-8B12-E793F1DF5B66}" type="slidenum">
              <a:rPr lang="en-US" smtClean="0"/>
              <a:t>72</a:t>
            </a:fld>
            <a:endParaRPr lang="en-US"/>
          </a:p>
        </p:txBody>
      </p:sp>
    </p:spTree>
    <p:extLst>
      <p:ext uri="{BB962C8B-B14F-4D97-AF65-F5344CB8AC3E}">
        <p14:creationId xmlns:p14="http://schemas.microsoft.com/office/powerpoint/2010/main" val="13030500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Show the students both figures together.</a:t>
            </a:r>
            <a:r>
              <a:rPr lang="en-US" i="1" baseline="0" dirty="0" smtClean="0"/>
              <a:t>  Most will agree that the right graph is easier to read.</a:t>
            </a:r>
            <a:endParaRPr lang="en-US" i="1" dirty="0"/>
          </a:p>
        </p:txBody>
      </p:sp>
      <p:sp>
        <p:nvSpPr>
          <p:cNvPr id="4" name="Slide Number Placeholder 3"/>
          <p:cNvSpPr>
            <a:spLocks noGrp="1"/>
          </p:cNvSpPr>
          <p:nvPr>
            <p:ph type="sldNum" sz="quarter" idx="10"/>
          </p:nvPr>
        </p:nvSpPr>
        <p:spPr/>
        <p:txBody>
          <a:bodyPr/>
          <a:lstStyle/>
          <a:p>
            <a:fld id="{9B066B94-239C-4F43-8B12-E793F1DF5B66}" type="slidenum">
              <a:rPr lang="en-US" smtClean="0"/>
              <a:t>73</a:t>
            </a:fld>
            <a:endParaRPr lang="en-US"/>
          </a:p>
        </p:txBody>
      </p:sp>
    </p:spTree>
    <p:extLst>
      <p:ext uri="{BB962C8B-B14F-4D97-AF65-F5344CB8AC3E}">
        <p14:creationId xmlns:p14="http://schemas.microsoft.com/office/powerpoint/2010/main" val="3386494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Some features:</a:t>
            </a:r>
          </a:p>
          <a:p>
            <a:pPr marL="171450" indent="-171450">
              <a:buFont typeface="Arial" panose="020B0604020202020204" pitchFamily="34" charset="0"/>
              <a:buChar char="•"/>
            </a:pPr>
            <a:r>
              <a:rPr lang="en-US" i="1" baseline="0" dirty="0" smtClean="0"/>
              <a:t>Independent (explanatory) variable: Categorical ordinal (countries) </a:t>
            </a:r>
          </a:p>
          <a:p>
            <a:pPr marL="171450" indent="-171450">
              <a:buFont typeface="Arial" panose="020B0604020202020204" pitchFamily="34" charset="0"/>
              <a:buChar char="•"/>
            </a:pPr>
            <a:r>
              <a:rPr lang="en-US" i="1" baseline="0" dirty="0" smtClean="0"/>
              <a:t>Dependent (response) variable: Continuous numerical (measured in square centimeters)</a:t>
            </a:r>
          </a:p>
          <a:p>
            <a:pPr marL="171450" indent="-171450">
              <a:buFont typeface="Arial" panose="020B0604020202020204" pitchFamily="34" charset="0"/>
              <a:buChar char="•"/>
            </a:pPr>
            <a:r>
              <a:rPr lang="en-US" i="1" baseline="0" dirty="0" smtClean="0"/>
              <a:t>Note that unlike most graphs, the response is on the horizontal axis and the explanatory variable on the vertical axis</a:t>
            </a:r>
          </a:p>
          <a:p>
            <a:pPr marL="171450" indent="-171450">
              <a:buFont typeface="Arial" panose="020B0604020202020204" pitchFamily="34" charset="0"/>
              <a:buChar char="•"/>
            </a:pPr>
            <a:r>
              <a:rPr lang="en-US" i="1" baseline="0" dirty="0" smtClean="0"/>
              <a:t>Students might not have a good sense of how big 10,000 square cm is, so this could be a good time to reinforce number sense</a:t>
            </a:r>
          </a:p>
          <a:p>
            <a:pPr marL="171450" indent="-171450">
              <a:buFont typeface="Arial" panose="020B0604020202020204" pitchFamily="34" charset="0"/>
              <a:buChar char="•"/>
            </a:pPr>
            <a:r>
              <a:rPr lang="en-US" i="1" baseline="0" dirty="0" smtClean="0"/>
              <a:t>The size of the squares also contains information: the squares to the right are also larger</a:t>
            </a:r>
          </a:p>
          <a:p>
            <a:pPr marL="171450" indent="-171450">
              <a:buFont typeface="Arial" panose="020B0604020202020204" pitchFamily="34" charset="0"/>
              <a:buChar char="•"/>
            </a:pPr>
            <a:r>
              <a:rPr lang="en-US" i="1" baseline="0" dirty="0" smtClean="0"/>
              <a:t>Four categories or colors plotted</a:t>
            </a:r>
            <a:endParaRPr lang="en-US" i="1" dirty="0" smtClean="0"/>
          </a:p>
          <a:p>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8</a:t>
            </a:fld>
            <a:endParaRPr lang="en-US"/>
          </a:p>
        </p:txBody>
      </p:sp>
    </p:spTree>
    <p:extLst>
      <p:ext uri="{BB962C8B-B14F-4D97-AF65-F5344CB8AC3E}">
        <p14:creationId xmlns:p14="http://schemas.microsoft.com/office/powerpoint/2010/main" val="1868460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9</a:t>
            </a:fld>
            <a:endParaRPr lang="en-US"/>
          </a:p>
        </p:txBody>
      </p:sp>
    </p:spTree>
    <p:extLst>
      <p:ext uri="{BB962C8B-B14F-4D97-AF65-F5344CB8AC3E}">
        <p14:creationId xmlns:p14="http://schemas.microsoft.com/office/powerpoint/2010/main" val="4006567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Some features:</a:t>
            </a:r>
          </a:p>
          <a:p>
            <a:pPr marL="171450" indent="-171450">
              <a:buFont typeface="Arial" panose="020B0604020202020204" pitchFamily="34" charset="0"/>
              <a:buChar char="•"/>
            </a:pPr>
            <a:r>
              <a:rPr lang="en-US" i="1" baseline="0" dirty="0" smtClean="0"/>
              <a:t>Independent (explanatory) variable: Continuous numerical (age in years)</a:t>
            </a:r>
          </a:p>
          <a:p>
            <a:pPr marL="171450" indent="-171450">
              <a:buFont typeface="Arial" panose="020B0604020202020204" pitchFamily="34" charset="0"/>
              <a:buChar char="•"/>
            </a:pPr>
            <a:r>
              <a:rPr lang="en-US" i="1" baseline="0" dirty="0" smtClean="0"/>
              <a:t>Dependent (response) variable: Categorical nominal (cause of death); for more advanced students can point out that this is multinomial data (multiple mutually exclusive outcomes)</a:t>
            </a:r>
          </a:p>
          <a:p>
            <a:pPr marL="171450" indent="-171450">
              <a:buFont typeface="Arial" panose="020B0604020202020204" pitchFamily="34" charset="0"/>
              <a:buChar char="•"/>
            </a:pPr>
            <a:r>
              <a:rPr lang="en-US" i="1" baseline="0" dirty="0" smtClean="0"/>
              <a:t>Note that it is scaled out of total deaths for each age—although the absolute numbers of deaths also change between ages, those differences are not presented here.</a:t>
            </a:r>
          </a:p>
          <a:p>
            <a:pPr marL="171450" indent="-171450">
              <a:buFont typeface="Arial" panose="020B0604020202020204" pitchFamily="34" charset="0"/>
              <a:buChar char="•"/>
            </a:pPr>
            <a:r>
              <a:rPr lang="en-US" i="1" baseline="0" dirty="0" smtClean="0"/>
              <a:t>Can point out age range of college students—”External causes” is large, mostly car accidents, drug related deaths, etc. (being aware that these are sensitive topics that might have directly affected your students)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10</a:t>
            </a:fld>
            <a:endParaRPr lang="en-US"/>
          </a:p>
        </p:txBody>
      </p:sp>
    </p:spTree>
    <p:extLst>
      <p:ext uri="{BB962C8B-B14F-4D97-AF65-F5344CB8AC3E}">
        <p14:creationId xmlns:p14="http://schemas.microsoft.com/office/powerpoint/2010/main" val="1748320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34960F-3A22-403A-A621-EE5FD2649080}"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1F2B1-4807-427C-B0F2-5382417CD4C1}" type="slidenum">
              <a:rPr lang="en-US" smtClean="0"/>
              <a:t>‹#›</a:t>
            </a:fld>
            <a:endParaRPr lang="en-US"/>
          </a:p>
        </p:txBody>
      </p:sp>
    </p:spTree>
    <p:extLst>
      <p:ext uri="{BB962C8B-B14F-4D97-AF65-F5344CB8AC3E}">
        <p14:creationId xmlns:p14="http://schemas.microsoft.com/office/powerpoint/2010/main" val="4163899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34960F-3A22-403A-A621-EE5FD2649080}"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1F2B1-4807-427C-B0F2-5382417CD4C1}" type="slidenum">
              <a:rPr lang="en-US" smtClean="0"/>
              <a:t>‹#›</a:t>
            </a:fld>
            <a:endParaRPr lang="en-US"/>
          </a:p>
        </p:txBody>
      </p:sp>
    </p:spTree>
    <p:extLst>
      <p:ext uri="{BB962C8B-B14F-4D97-AF65-F5344CB8AC3E}">
        <p14:creationId xmlns:p14="http://schemas.microsoft.com/office/powerpoint/2010/main" val="209999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34960F-3A22-403A-A621-EE5FD2649080}"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1F2B1-4807-427C-B0F2-5382417CD4C1}" type="slidenum">
              <a:rPr lang="en-US" smtClean="0"/>
              <a:t>‹#›</a:t>
            </a:fld>
            <a:endParaRPr lang="en-US"/>
          </a:p>
        </p:txBody>
      </p:sp>
    </p:spTree>
    <p:extLst>
      <p:ext uri="{BB962C8B-B14F-4D97-AF65-F5344CB8AC3E}">
        <p14:creationId xmlns:p14="http://schemas.microsoft.com/office/powerpoint/2010/main" val="2963755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34960F-3A22-403A-A621-EE5FD2649080}"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1F2B1-4807-427C-B0F2-5382417CD4C1}" type="slidenum">
              <a:rPr lang="en-US" smtClean="0"/>
              <a:t>‹#›</a:t>
            </a:fld>
            <a:endParaRPr lang="en-US"/>
          </a:p>
        </p:txBody>
      </p:sp>
    </p:spTree>
    <p:extLst>
      <p:ext uri="{BB962C8B-B14F-4D97-AF65-F5344CB8AC3E}">
        <p14:creationId xmlns:p14="http://schemas.microsoft.com/office/powerpoint/2010/main" val="3071878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D34960F-3A22-403A-A621-EE5FD2649080}"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1F2B1-4807-427C-B0F2-5382417CD4C1}" type="slidenum">
              <a:rPr lang="en-US" smtClean="0"/>
              <a:t>‹#›</a:t>
            </a:fld>
            <a:endParaRPr lang="en-US"/>
          </a:p>
        </p:txBody>
      </p:sp>
    </p:spTree>
    <p:extLst>
      <p:ext uri="{BB962C8B-B14F-4D97-AF65-F5344CB8AC3E}">
        <p14:creationId xmlns:p14="http://schemas.microsoft.com/office/powerpoint/2010/main" val="4082353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34960F-3A22-403A-A621-EE5FD2649080}" type="datetimeFigureOut">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C1F2B1-4807-427C-B0F2-5382417CD4C1}" type="slidenum">
              <a:rPr lang="en-US" smtClean="0"/>
              <a:t>‹#›</a:t>
            </a:fld>
            <a:endParaRPr lang="en-US"/>
          </a:p>
        </p:txBody>
      </p:sp>
    </p:spTree>
    <p:extLst>
      <p:ext uri="{BB962C8B-B14F-4D97-AF65-F5344CB8AC3E}">
        <p14:creationId xmlns:p14="http://schemas.microsoft.com/office/powerpoint/2010/main" val="3203377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34960F-3A22-403A-A621-EE5FD2649080}" type="datetimeFigureOut">
              <a:rPr lang="en-US" smtClean="0"/>
              <a:t>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C1F2B1-4807-427C-B0F2-5382417CD4C1}" type="slidenum">
              <a:rPr lang="en-US" smtClean="0"/>
              <a:t>‹#›</a:t>
            </a:fld>
            <a:endParaRPr lang="en-US"/>
          </a:p>
        </p:txBody>
      </p:sp>
    </p:spTree>
    <p:extLst>
      <p:ext uri="{BB962C8B-B14F-4D97-AF65-F5344CB8AC3E}">
        <p14:creationId xmlns:p14="http://schemas.microsoft.com/office/powerpoint/2010/main" val="435985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34960F-3A22-403A-A621-EE5FD2649080}" type="datetimeFigureOut">
              <a:rPr lang="en-US" smtClean="0"/>
              <a:t>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C1F2B1-4807-427C-B0F2-5382417CD4C1}" type="slidenum">
              <a:rPr lang="en-US" smtClean="0"/>
              <a:t>‹#›</a:t>
            </a:fld>
            <a:endParaRPr lang="en-US"/>
          </a:p>
        </p:txBody>
      </p:sp>
    </p:spTree>
    <p:extLst>
      <p:ext uri="{BB962C8B-B14F-4D97-AF65-F5344CB8AC3E}">
        <p14:creationId xmlns:p14="http://schemas.microsoft.com/office/powerpoint/2010/main" val="2562128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34960F-3A22-403A-A621-EE5FD2649080}" type="datetimeFigureOut">
              <a:rPr lang="en-US" smtClean="0"/>
              <a:t>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C1F2B1-4807-427C-B0F2-5382417CD4C1}" type="slidenum">
              <a:rPr lang="en-US" smtClean="0"/>
              <a:t>‹#›</a:t>
            </a:fld>
            <a:endParaRPr lang="en-US"/>
          </a:p>
        </p:txBody>
      </p:sp>
    </p:spTree>
    <p:extLst>
      <p:ext uri="{BB962C8B-B14F-4D97-AF65-F5344CB8AC3E}">
        <p14:creationId xmlns:p14="http://schemas.microsoft.com/office/powerpoint/2010/main" val="650896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D34960F-3A22-403A-A621-EE5FD2649080}" type="datetimeFigureOut">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C1F2B1-4807-427C-B0F2-5382417CD4C1}" type="slidenum">
              <a:rPr lang="en-US" smtClean="0"/>
              <a:t>‹#›</a:t>
            </a:fld>
            <a:endParaRPr lang="en-US"/>
          </a:p>
        </p:txBody>
      </p:sp>
    </p:spTree>
    <p:extLst>
      <p:ext uri="{BB962C8B-B14F-4D97-AF65-F5344CB8AC3E}">
        <p14:creationId xmlns:p14="http://schemas.microsoft.com/office/powerpoint/2010/main" val="2067063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D34960F-3A22-403A-A621-EE5FD2649080}" type="datetimeFigureOut">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C1F2B1-4807-427C-B0F2-5382417CD4C1}" type="slidenum">
              <a:rPr lang="en-US" smtClean="0"/>
              <a:t>‹#›</a:t>
            </a:fld>
            <a:endParaRPr lang="en-US"/>
          </a:p>
        </p:txBody>
      </p:sp>
    </p:spTree>
    <p:extLst>
      <p:ext uri="{BB962C8B-B14F-4D97-AF65-F5344CB8AC3E}">
        <p14:creationId xmlns:p14="http://schemas.microsoft.com/office/powerpoint/2010/main" val="1950460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34960F-3A22-403A-A621-EE5FD2649080}" type="datetimeFigureOut">
              <a:rPr lang="en-US" smtClean="0"/>
              <a:t>1/17/2018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C1F2B1-4807-427C-B0F2-5382417CD4C1}" type="slidenum">
              <a:rPr lang="en-US" smtClean="0"/>
              <a:t>‹#›</a:t>
            </a:fld>
            <a:endParaRPr lang="en-US"/>
          </a:p>
        </p:txBody>
      </p:sp>
    </p:spTree>
    <p:extLst>
      <p:ext uri="{BB962C8B-B14F-4D97-AF65-F5344CB8AC3E}">
        <p14:creationId xmlns:p14="http://schemas.microsoft.com/office/powerpoint/2010/main" val="1452608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4818" y="1468581"/>
            <a:ext cx="9144000" cy="1096814"/>
          </a:xfrm>
        </p:spPr>
        <p:txBody>
          <a:bodyPr>
            <a:normAutofit/>
          </a:bodyPr>
          <a:lstStyle/>
          <a:p>
            <a:r>
              <a:rPr lang="en-US" dirty="0" smtClean="0">
                <a:cs typeface="Arial" panose="020B0604020202020204" pitchFamily="34" charset="0"/>
              </a:rPr>
              <a:t>Figure of the Day</a:t>
            </a:r>
            <a:endParaRPr lang="en-US" dirty="0">
              <a:cs typeface="Arial" panose="020B0604020202020204" pitchFamily="34"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994" t="5947" r="53757" b="7817"/>
          <a:stretch/>
        </p:blipFill>
        <p:spPr>
          <a:xfrm>
            <a:off x="3002201" y="4570403"/>
            <a:ext cx="6449235" cy="1424295"/>
          </a:xfrm>
          <a:prstGeom prst="rect">
            <a:avLst/>
          </a:prstGeom>
        </p:spPr>
      </p:pic>
    </p:spTree>
    <p:extLst>
      <p:ext uri="{BB962C8B-B14F-4D97-AF65-F5344CB8AC3E}">
        <p14:creationId xmlns:p14="http://schemas.microsoft.com/office/powerpoint/2010/main" val="3280997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rotWithShape="1">
          <a:blip r:embed="rId3"/>
          <a:srcRect l="1507" t="6360"/>
          <a:stretch/>
        </p:blipFill>
        <p:spPr>
          <a:xfrm>
            <a:off x="344129" y="491613"/>
            <a:ext cx="9330813" cy="5920617"/>
          </a:xfrm>
          <a:prstGeom prst="rect">
            <a:avLst/>
          </a:prstGeom>
        </p:spPr>
      </p:pic>
      <p:sp>
        <p:nvSpPr>
          <p:cNvPr id="6" name="Rectangle 5"/>
          <p:cNvSpPr/>
          <p:nvPr/>
        </p:nvSpPr>
        <p:spPr>
          <a:xfrm>
            <a:off x="717756" y="6236223"/>
            <a:ext cx="629264" cy="18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68940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201335" y="89443"/>
            <a:ext cx="9473607" cy="6322787"/>
          </a:xfrm>
          <a:prstGeom prst="rect">
            <a:avLst/>
          </a:prstGeom>
        </p:spPr>
      </p:pic>
      <p:sp>
        <p:nvSpPr>
          <p:cNvPr id="5" name="Rectangle 4"/>
          <p:cNvSpPr/>
          <p:nvPr/>
        </p:nvSpPr>
        <p:spPr>
          <a:xfrm>
            <a:off x="7772666" y="6412230"/>
            <a:ext cx="4193192" cy="307777"/>
          </a:xfrm>
          <a:prstGeom prst="rect">
            <a:avLst/>
          </a:prstGeom>
        </p:spPr>
        <p:txBody>
          <a:bodyPr wrap="square">
            <a:spAutoFit/>
          </a:bodyPr>
          <a:lstStyle/>
          <a:p>
            <a:r>
              <a:rPr lang="en-US" sz="1400" dirty="0"/>
              <a:t>http://flowingdata.com/2016/01/05/causes-of-death/</a:t>
            </a:r>
          </a:p>
        </p:txBody>
      </p:sp>
    </p:spTree>
    <p:extLst>
      <p:ext uri="{BB962C8B-B14F-4D97-AF65-F5344CB8AC3E}">
        <p14:creationId xmlns:p14="http://schemas.microsoft.com/office/powerpoint/2010/main" val="11479469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4990" t="7817" b="10037"/>
          <a:stretch/>
        </p:blipFill>
        <p:spPr>
          <a:xfrm>
            <a:off x="1605280" y="833119"/>
            <a:ext cx="9479282" cy="4917441"/>
          </a:xfrm>
        </p:spPr>
      </p:pic>
    </p:spTree>
    <p:extLst>
      <p:ext uri="{BB962C8B-B14F-4D97-AF65-F5344CB8AC3E}">
        <p14:creationId xmlns:p14="http://schemas.microsoft.com/office/powerpoint/2010/main" val="32882337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t="8157"/>
          <a:stretch/>
        </p:blipFill>
        <p:spPr>
          <a:xfrm>
            <a:off x="1107437" y="853439"/>
            <a:ext cx="9977125" cy="5497959"/>
          </a:xfrm>
        </p:spPr>
      </p:pic>
      <p:sp>
        <p:nvSpPr>
          <p:cNvPr id="3" name="Rectangle 2"/>
          <p:cNvSpPr/>
          <p:nvPr/>
        </p:nvSpPr>
        <p:spPr>
          <a:xfrm>
            <a:off x="2022300" y="6351398"/>
            <a:ext cx="8147398" cy="369332"/>
          </a:xfrm>
          <a:prstGeom prst="rect">
            <a:avLst/>
          </a:prstGeom>
        </p:spPr>
        <p:txBody>
          <a:bodyPr wrap="square">
            <a:spAutoFit/>
          </a:bodyPr>
          <a:lstStyle/>
          <a:p>
            <a:r>
              <a:rPr lang="en-US" dirty="0"/>
              <a:t>http://blogs.sas.com/content/graphicallyspeaking/2013/03/24/custom-box-plots/</a:t>
            </a:r>
          </a:p>
        </p:txBody>
      </p:sp>
    </p:spTree>
    <p:extLst>
      <p:ext uri="{BB962C8B-B14F-4D97-AF65-F5344CB8AC3E}">
        <p14:creationId xmlns:p14="http://schemas.microsoft.com/office/powerpoint/2010/main" val="2233679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t="8157"/>
          <a:stretch/>
        </p:blipFill>
        <p:spPr>
          <a:xfrm>
            <a:off x="1107437" y="853439"/>
            <a:ext cx="9977125" cy="5497959"/>
          </a:xfrm>
        </p:spPr>
      </p:pic>
      <p:sp>
        <p:nvSpPr>
          <p:cNvPr id="3" name="Rectangle 2"/>
          <p:cNvSpPr/>
          <p:nvPr/>
        </p:nvSpPr>
        <p:spPr>
          <a:xfrm>
            <a:off x="4185920" y="1087120"/>
            <a:ext cx="508000" cy="34848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91260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31466" t="12910" r="64563" b="30743"/>
          <a:stretch/>
        </p:blipFill>
        <p:spPr>
          <a:xfrm>
            <a:off x="4246880" y="1137920"/>
            <a:ext cx="396240" cy="3373120"/>
          </a:xfrm>
        </p:spPr>
      </p:pic>
      <p:sp>
        <p:nvSpPr>
          <p:cNvPr id="3" name="Rectangle 2"/>
          <p:cNvSpPr/>
          <p:nvPr/>
        </p:nvSpPr>
        <p:spPr>
          <a:xfrm>
            <a:off x="4185920" y="1087120"/>
            <a:ext cx="508000" cy="34848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4329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31466" t="12910" r="64563" b="30743"/>
          <a:stretch/>
        </p:blipFill>
        <p:spPr>
          <a:xfrm rot="5400000">
            <a:off x="4246880" y="1137920"/>
            <a:ext cx="396240" cy="3373120"/>
          </a:xfrm>
        </p:spPr>
      </p:pic>
      <p:sp>
        <p:nvSpPr>
          <p:cNvPr id="3" name="Rectangle 2"/>
          <p:cNvSpPr/>
          <p:nvPr/>
        </p:nvSpPr>
        <p:spPr>
          <a:xfrm rot="5400000">
            <a:off x="4185920" y="1087120"/>
            <a:ext cx="508000" cy="34848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9868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31466" t="12910" r="64563" b="30743"/>
          <a:stretch/>
        </p:blipFill>
        <p:spPr>
          <a:xfrm rot="5400000">
            <a:off x="4246880" y="1137920"/>
            <a:ext cx="396240" cy="3373120"/>
          </a:xfrm>
        </p:spPr>
      </p:pic>
      <p:sp>
        <p:nvSpPr>
          <p:cNvPr id="3" name="Rectangle 2"/>
          <p:cNvSpPr/>
          <p:nvPr/>
        </p:nvSpPr>
        <p:spPr>
          <a:xfrm rot="5400000">
            <a:off x="4185920" y="1087120"/>
            <a:ext cx="508000" cy="34848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4"/>
          <a:srcRect t="52617" r="29004" b="38499"/>
          <a:stretch/>
        </p:blipFill>
        <p:spPr>
          <a:xfrm>
            <a:off x="2258568" y="3312160"/>
            <a:ext cx="4248243" cy="386080"/>
          </a:xfrm>
          <a:prstGeom prst="rect">
            <a:avLst/>
          </a:prstGeom>
        </p:spPr>
      </p:pic>
      <p:sp>
        <p:nvSpPr>
          <p:cNvPr id="8" name="TextBox 7"/>
          <p:cNvSpPr txBox="1"/>
          <p:nvPr/>
        </p:nvSpPr>
        <p:spPr>
          <a:xfrm>
            <a:off x="3423920" y="3742174"/>
            <a:ext cx="3749040" cy="369332"/>
          </a:xfrm>
          <a:prstGeom prst="rect">
            <a:avLst/>
          </a:prstGeom>
          <a:noFill/>
        </p:spPr>
        <p:txBody>
          <a:bodyPr wrap="square" rtlCol="0">
            <a:spAutoFit/>
          </a:bodyPr>
          <a:lstStyle/>
          <a:p>
            <a:r>
              <a:rPr lang="en-US" dirty="0" smtClean="0"/>
              <a:t>Miles per gallon</a:t>
            </a:r>
            <a:endParaRPr lang="en-US" dirty="0"/>
          </a:p>
        </p:txBody>
      </p:sp>
    </p:spTree>
    <p:extLst>
      <p:ext uri="{BB962C8B-B14F-4D97-AF65-F5344CB8AC3E}">
        <p14:creationId xmlns:p14="http://schemas.microsoft.com/office/powerpoint/2010/main" val="1714669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31466" t="12910" r="64563" b="30743"/>
          <a:stretch/>
        </p:blipFill>
        <p:spPr>
          <a:xfrm rot="5400000">
            <a:off x="4246880" y="1137920"/>
            <a:ext cx="396240" cy="3373120"/>
          </a:xfrm>
        </p:spPr>
      </p:pic>
      <p:sp>
        <p:nvSpPr>
          <p:cNvPr id="3" name="Rectangle 2"/>
          <p:cNvSpPr/>
          <p:nvPr/>
        </p:nvSpPr>
        <p:spPr>
          <a:xfrm rot="5400000">
            <a:off x="4185920" y="1087120"/>
            <a:ext cx="508000" cy="34848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4"/>
          <a:srcRect r="29004" b="46448"/>
          <a:stretch/>
        </p:blipFill>
        <p:spPr>
          <a:xfrm>
            <a:off x="2254157" y="222885"/>
            <a:ext cx="4248243" cy="2327275"/>
          </a:xfrm>
          <a:prstGeom prst="rect">
            <a:avLst/>
          </a:prstGeom>
        </p:spPr>
      </p:pic>
      <p:pic>
        <p:nvPicPr>
          <p:cNvPr id="7" name="Picture 6"/>
          <p:cNvPicPr>
            <a:picLocks noChangeAspect="1"/>
          </p:cNvPicPr>
          <p:nvPr/>
        </p:nvPicPr>
        <p:blipFill rotWithShape="1">
          <a:blip r:embed="rId4"/>
          <a:srcRect t="52617" r="29004" b="38499"/>
          <a:stretch/>
        </p:blipFill>
        <p:spPr>
          <a:xfrm>
            <a:off x="2258568" y="3312160"/>
            <a:ext cx="4248243" cy="386080"/>
          </a:xfrm>
          <a:prstGeom prst="rect">
            <a:avLst/>
          </a:prstGeom>
        </p:spPr>
      </p:pic>
      <p:sp>
        <p:nvSpPr>
          <p:cNvPr id="8" name="TextBox 7"/>
          <p:cNvSpPr txBox="1"/>
          <p:nvPr/>
        </p:nvSpPr>
        <p:spPr>
          <a:xfrm>
            <a:off x="3423920" y="3742174"/>
            <a:ext cx="3749040" cy="369332"/>
          </a:xfrm>
          <a:prstGeom prst="rect">
            <a:avLst/>
          </a:prstGeom>
          <a:noFill/>
        </p:spPr>
        <p:txBody>
          <a:bodyPr wrap="square" rtlCol="0">
            <a:spAutoFit/>
          </a:bodyPr>
          <a:lstStyle/>
          <a:p>
            <a:r>
              <a:rPr lang="en-US" dirty="0" smtClean="0"/>
              <a:t>Miles per gallon</a:t>
            </a:r>
            <a:endParaRPr lang="en-US" dirty="0"/>
          </a:p>
        </p:txBody>
      </p:sp>
    </p:spTree>
    <p:extLst>
      <p:ext uri="{BB962C8B-B14F-4D97-AF65-F5344CB8AC3E}">
        <p14:creationId xmlns:p14="http://schemas.microsoft.com/office/powerpoint/2010/main" val="3015720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31466" t="12910" r="64563" b="30743"/>
          <a:stretch/>
        </p:blipFill>
        <p:spPr>
          <a:xfrm rot="5400000">
            <a:off x="4246880" y="1137920"/>
            <a:ext cx="396240" cy="3373120"/>
          </a:xfrm>
        </p:spPr>
      </p:pic>
      <p:sp>
        <p:nvSpPr>
          <p:cNvPr id="3" name="Rectangle 2"/>
          <p:cNvSpPr/>
          <p:nvPr/>
        </p:nvSpPr>
        <p:spPr>
          <a:xfrm rot="5400000">
            <a:off x="4185920" y="1087120"/>
            <a:ext cx="508000" cy="34848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4"/>
          <a:srcRect r="29004" b="46448"/>
          <a:stretch/>
        </p:blipFill>
        <p:spPr>
          <a:xfrm>
            <a:off x="2254157" y="222885"/>
            <a:ext cx="4248243" cy="2327275"/>
          </a:xfrm>
          <a:prstGeom prst="rect">
            <a:avLst/>
          </a:prstGeom>
        </p:spPr>
      </p:pic>
      <p:pic>
        <p:nvPicPr>
          <p:cNvPr id="7" name="Picture 6"/>
          <p:cNvPicPr>
            <a:picLocks noChangeAspect="1"/>
          </p:cNvPicPr>
          <p:nvPr/>
        </p:nvPicPr>
        <p:blipFill rotWithShape="1">
          <a:blip r:embed="rId4"/>
          <a:srcRect t="52617" r="29004" b="38499"/>
          <a:stretch/>
        </p:blipFill>
        <p:spPr>
          <a:xfrm>
            <a:off x="2258568" y="3312160"/>
            <a:ext cx="4248243" cy="386080"/>
          </a:xfrm>
          <a:prstGeom prst="rect">
            <a:avLst/>
          </a:prstGeom>
        </p:spPr>
      </p:pic>
      <p:sp>
        <p:nvSpPr>
          <p:cNvPr id="8" name="TextBox 7"/>
          <p:cNvSpPr txBox="1"/>
          <p:nvPr/>
        </p:nvSpPr>
        <p:spPr>
          <a:xfrm>
            <a:off x="3423920" y="3742174"/>
            <a:ext cx="3749040" cy="369332"/>
          </a:xfrm>
          <a:prstGeom prst="rect">
            <a:avLst/>
          </a:prstGeom>
          <a:noFill/>
        </p:spPr>
        <p:txBody>
          <a:bodyPr wrap="square" rtlCol="0">
            <a:spAutoFit/>
          </a:bodyPr>
          <a:lstStyle/>
          <a:p>
            <a:r>
              <a:rPr lang="en-US" dirty="0" smtClean="0"/>
              <a:t>Miles per gallon</a:t>
            </a:r>
            <a:endParaRPr lang="en-US" dirty="0"/>
          </a:p>
        </p:txBody>
      </p:sp>
      <p:cxnSp>
        <p:nvCxnSpPr>
          <p:cNvPr id="6" name="Straight Connector 5"/>
          <p:cNvCxnSpPr/>
          <p:nvPr/>
        </p:nvCxnSpPr>
        <p:spPr>
          <a:xfrm>
            <a:off x="3759197" y="581891"/>
            <a:ext cx="0" cy="31163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4811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Faculty notes</a:t>
            </a:r>
            <a:endParaRPr lang="en-US" dirty="0"/>
          </a:p>
        </p:txBody>
      </p:sp>
      <p:sp>
        <p:nvSpPr>
          <p:cNvPr id="3" name="Content Placeholder 2"/>
          <p:cNvSpPr>
            <a:spLocks noGrp="1"/>
          </p:cNvSpPr>
          <p:nvPr>
            <p:ph idx="1"/>
          </p:nvPr>
        </p:nvSpPr>
        <p:spPr/>
        <p:txBody>
          <a:bodyPr>
            <a:normAutofit fontScale="92500"/>
          </a:bodyPr>
          <a:lstStyle/>
          <a:p>
            <a:r>
              <a:rPr lang="en-US" dirty="0" smtClean="0"/>
              <a:t>Each figure is presented as a pair of slides, the first with all axis labels and legends removed, and the second as the original figure </a:t>
            </a:r>
          </a:p>
          <a:p>
            <a:endParaRPr lang="en-US" dirty="0" smtClean="0"/>
          </a:p>
          <a:p>
            <a:r>
              <a:rPr lang="en-US" dirty="0" smtClean="0"/>
              <a:t>Students are asked to make observations about the unlabeled version and guess what pattern is represented.  Give students a few minutes to discuss in groups or partners, then call on groups to share with the class.</a:t>
            </a:r>
          </a:p>
          <a:p>
            <a:endParaRPr lang="en-US" dirty="0" smtClean="0"/>
          </a:p>
          <a:p>
            <a:r>
              <a:rPr lang="en-US" dirty="0" smtClean="0"/>
              <a:t>The figures in this presentation are very roughly ordered by difficulty or complexity, although this will of course vary with student backgrounds.  This exercise works well as a ‘warm up’ at the beginning of each class</a:t>
            </a: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6202680" y="6118860"/>
            <a:ext cx="5918200" cy="685800"/>
          </a:xfrm>
          <a:prstGeom prst="rect">
            <a:avLst/>
          </a:prstGeom>
        </p:spPr>
      </p:pic>
      <p:sp>
        <p:nvSpPr>
          <p:cNvPr id="5" name="TextBox 4"/>
          <p:cNvSpPr txBox="1"/>
          <p:nvPr/>
        </p:nvSpPr>
        <p:spPr>
          <a:xfrm>
            <a:off x="8934679" y="6176963"/>
            <a:ext cx="3007605" cy="523220"/>
          </a:xfrm>
          <a:prstGeom prst="rect">
            <a:avLst/>
          </a:prstGeom>
          <a:noFill/>
        </p:spPr>
        <p:txBody>
          <a:bodyPr wrap="square" rtlCol="0">
            <a:spAutoFit/>
          </a:bodyPr>
          <a:lstStyle/>
          <a:p>
            <a:r>
              <a:rPr lang="en-US" sz="2800" b="1" dirty="0" smtClean="0"/>
              <a:t>www.biomaap.org</a:t>
            </a:r>
            <a:endParaRPr lang="en-US" sz="2800" b="1" dirty="0"/>
          </a:p>
        </p:txBody>
      </p:sp>
    </p:spTree>
    <p:extLst>
      <p:ext uri="{BB962C8B-B14F-4D97-AF65-F5344CB8AC3E}">
        <p14:creationId xmlns:p14="http://schemas.microsoft.com/office/powerpoint/2010/main" val="20530581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31466" t="12910" r="64563" b="30743"/>
          <a:stretch/>
        </p:blipFill>
        <p:spPr>
          <a:xfrm rot="5400000">
            <a:off x="4246880" y="1137920"/>
            <a:ext cx="396240" cy="3373120"/>
          </a:xfrm>
        </p:spPr>
      </p:pic>
      <p:sp>
        <p:nvSpPr>
          <p:cNvPr id="3" name="Rectangle 2"/>
          <p:cNvSpPr/>
          <p:nvPr/>
        </p:nvSpPr>
        <p:spPr>
          <a:xfrm rot="5400000">
            <a:off x="4185920" y="1087120"/>
            <a:ext cx="508000" cy="34848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4"/>
          <a:srcRect r="29004" b="46448"/>
          <a:stretch/>
        </p:blipFill>
        <p:spPr>
          <a:xfrm>
            <a:off x="2254157" y="222885"/>
            <a:ext cx="4248243" cy="2327275"/>
          </a:xfrm>
          <a:prstGeom prst="rect">
            <a:avLst/>
          </a:prstGeom>
        </p:spPr>
      </p:pic>
      <p:pic>
        <p:nvPicPr>
          <p:cNvPr id="7" name="Picture 6"/>
          <p:cNvPicPr>
            <a:picLocks noChangeAspect="1"/>
          </p:cNvPicPr>
          <p:nvPr/>
        </p:nvPicPr>
        <p:blipFill rotWithShape="1">
          <a:blip r:embed="rId4"/>
          <a:srcRect t="52617" r="29004" b="38499"/>
          <a:stretch/>
        </p:blipFill>
        <p:spPr>
          <a:xfrm>
            <a:off x="2258568" y="3312160"/>
            <a:ext cx="4248243" cy="386080"/>
          </a:xfrm>
          <a:prstGeom prst="rect">
            <a:avLst/>
          </a:prstGeom>
        </p:spPr>
      </p:pic>
      <p:sp>
        <p:nvSpPr>
          <p:cNvPr id="8" name="TextBox 7"/>
          <p:cNvSpPr txBox="1"/>
          <p:nvPr/>
        </p:nvSpPr>
        <p:spPr>
          <a:xfrm>
            <a:off x="3423920" y="3742174"/>
            <a:ext cx="3749040" cy="369332"/>
          </a:xfrm>
          <a:prstGeom prst="rect">
            <a:avLst/>
          </a:prstGeom>
          <a:noFill/>
        </p:spPr>
        <p:txBody>
          <a:bodyPr wrap="square" rtlCol="0">
            <a:spAutoFit/>
          </a:bodyPr>
          <a:lstStyle/>
          <a:p>
            <a:r>
              <a:rPr lang="en-US" dirty="0" smtClean="0"/>
              <a:t>Miles per gallon</a:t>
            </a:r>
            <a:endParaRPr lang="en-US" dirty="0"/>
          </a:p>
        </p:txBody>
      </p:sp>
      <p:cxnSp>
        <p:nvCxnSpPr>
          <p:cNvPr id="6" name="Straight Connector 5"/>
          <p:cNvCxnSpPr/>
          <p:nvPr/>
        </p:nvCxnSpPr>
        <p:spPr>
          <a:xfrm>
            <a:off x="3484877" y="581891"/>
            <a:ext cx="0" cy="31163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470397" y="605505"/>
            <a:ext cx="0" cy="31163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881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31466" t="12910" r="64563" b="30743"/>
          <a:stretch/>
        </p:blipFill>
        <p:spPr>
          <a:xfrm rot="5400000">
            <a:off x="4246880" y="1137920"/>
            <a:ext cx="396240" cy="3373120"/>
          </a:xfrm>
        </p:spPr>
      </p:pic>
      <p:sp>
        <p:nvSpPr>
          <p:cNvPr id="3" name="Rectangle 2"/>
          <p:cNvSpPr/>
          <p:nvPr/>
        </p:nvSpPr>
        <p:spPr>
          <a:xfrm rot="5400000">
            <a:off x="4185920" y="1087120"/>
            <a:ext cx="508000" cy="34848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4"/>
          <a:srcRect r="29004" b="46448"/>
          <a:stretch/>
        </p:blipFill>
        <p:spPr>
          <a:xfrm>
            <a:off x="2254157" y="222885"/>
            <a:ext cx="4248243" cy="2327275"/>
          </a:xfrm>
          <a:prstGeom prst="rect">
            <a:avLst/>
          </a:prstGeom>
        </p:spPr>
      </p:pic>
      <p:pic>
        <p:nvPicPr>
          <p:cNvPr id="7" name="Picture 6"/>
          <p:cNvPicPr>
            <a:picLocks noChangeAspect="1"/>
          </p:cNvPicPr>
          <p:nvPr/>
        </p:nvPicPr>
        <p:blipFill rotWithShape="1">
          <a:blip r:embed="rId4"/>
          <a:srcRect t="52617" r="29004" b="38499"/>
          <a:stretch/>
        </p:blipFill>
        <p:spPr>
          <a:xfrm>
            <a:off x="2258568" y="3312160"/>
            <a:ext cx="4248243" cy="386080"/>
          </a:xfrm>
          <a:prstGeom prst="rect">
            <a:avLst/>
          </a:prstGeom>
        </p:spPr>
      </p:pic>
      <p:sp>
        <p:nvSpPr>
          <p:cNvPr id="8" name="TextBox 7"/>
          <p:cNvSpPr txBox="1"/>
          <p:nvPr/>
        </p:nvSpPr>
        <p:spPr>
          <a:xfrm>
            <a:off x="3423920" y="3742174"/>
            <a:ext cx="3749040" cy="369332"/>
          </a:xfrm>
          <a:prstGeom prst="rect">
            <a:avLst/>
          </a:prstGeom>
          <a:noFill/>
        </p:spPr>
        <p:txBody>
          <a:bodyPr wrap="square" rtlCol="0">
            <a:spAutoFit/>
          </a:bodyPr>
          <a:lstStyle/>
          <a:p>
            <a:r>
              <a:rPr lang="en-US" dirty="0" smtClean="0"/>
              <a:t>Miles per gallon</a:t>
            </a:r>
            <a:endParaRPr lang="en-US" dirty="0"/>
          </a:p>
        </p:txBody>
      </p:sp>
    </p:spTree>
    <p:extLst>
      <p:ext uri="{BB962C8B-B14F-4D97-AF65-F5344CB8AC3E}">
        <p14:creationId xmlns:p14="http://schemas.microsoft.com/office/powerpoint/2010/main" val="4127773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31466" t="12910" r="64563" b="30743"/>
          <a:stretch/>
        </p:blipFill>
        <p:spPr>
          <a:xfrm rot="5400000">
            <a:off x="4246880" y="1137920"/>
            <a:ext cx="396240" cy="3373120"/>
          </a:xfrm>
        </p:spPr>
      </p:pic>
      <p:pic>
        <p:nvPicPr>
          <p:cNvPr id="4" name="Picture 3"/>
          <p:cNvPicPr>
            <a:picLocks noChangeAspect="1"/>
          </p:cNvPicPr>
          <p:nvPr/>
        </p:nvPicPr>
        <p:blipFill rotWithShape="1">
          <a:blip r:embed="rId4"/>
          <a:srcRect r="29004" b="46448"/>
          <a:stretch/>
        </p:blipFill>
        <p:spPr>
          <a:xfrm>
            <a:off x="2254157" y="222885"/>
            <a:ext cx="4248243" cy="2327275"/>
          </a:xfrm>
          <a:prstGeom prst="rect">
            <a:avLst/>
          </a:prstGeom>
        </p:spPr>
      </p:pic>
      <p:pic>
        <p:nvPicPr>
          <p:cNvPr id="7" name="Picture 6"/>
          <p:cNvPicPr>
            <a:picLocks noChangeAspect="1"/>
          </p:cNvPicPr>
          <p:nvPr/>
        </p:nvPicPr>
        <p:blipFill rotWithShape="1">
          <a:blip r:embed="rId4"/>
          <a:srcRect t="52617" r="29004" b="38499"/>
          <a:stretch/>
        </p:blipFill>
        <p:spPr>
          <a:xfrm>
            <a:off x="2254157" y="4003041"/>
            <a:ext cx="4248243" cy="386080"/>
          </a:xfrm>
          <a:prstGeom prst="rect">
            <a:avLst/>
          </a:prstGeom>
        </p:spPr>
      </p:pic>
      <p:sp>
        <p:nvSpPr>
          <p:cNvPr id="8" name="TextBox 7"/>
          <p:cNvSpPr txBox="1"/>
          <p:nvPr/>
        </p:nvSpPr>
        <p:spPr>
          <a:xfrm>
            <a:off x="3419509" y="4433055"/>
            <a:ext cx="3749040" cy="369332"/>
          </a:xfrm>
          <a:prstGeom prst="rect">
            <a:avLst/>
          </a:prstGeom>
          <a:noFill/>
        </p:spPr>
        <p:txBody>
          <a:bodyPr wrap="square" rtlCol="0">
            <a:spAutoFit/>
          </a:bodyPr>
          <a:lstStyle/>
          <a:p>
            <a:r>
              <a:rPr lang="en-US" dirty="0" smtClean="0"/>
              <a:t>Miles per gallon</a:t>
            </a:r>
            <a:endParaRPr lang="en-US" dirty="0"/>
          </a:p>
        </p:txBody>
      </p:sp>
      <p:pic>
        <p:nvPicPr>
          <p:cNvPr id="9" name="Content Placeholder 4"/>
          <p:cNvPicPr>
            <a:picLocks noChangeAspect="1"/>
          </p:cNvPicPr>
          <p:nvPr/>
        </p:nvPicPr>
        <p:blipFill rotWithShape="1">
          <a:blip r:embed="rId3">
            <a:extLst>
              <a:ext uri="{28A0092B-C50C-407E-A947-70E740481C1C}">
                <a14:useLocalDpi xmlns:a14="http://schemas.microsoft.com/office/drawing/2010/main" val="0"/>
              </a:ext>
            </a:extLst>
          </a:blip>
          <a:srcRect l="39511" t="29882" r="56416" b="26669"/>
          <a:stretch/>
        </p:blipFill>
        <p:spPr>
          <a:xfrm rot="5400000">
            <a:off x="3611880" y="2169160"/>
            <a:ext cx="406400" cy="2600960"/>
          </a:xfrm>
          <a:prstGeom prst="rect">
            <a:avLst/>
          </a:prstGeom>
        </p:spPr>
      </p:pic>
      <p:sp>
        <p:nvSpPr>
          <p:cNvPr id="10" name="Rectangle 9"/>
          <p:cNvSpPr/>
          <p:nvPr/>
        </p:nvSpPr>
        <p:spPr>
          <a:xfrm rot="5400000">
            <a:off x="3731260" y="2164081"/>
            <a:ext cx="508000" cy="257556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1294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a:srcRect l="17831" t="7085" b="6117"/>
          <a:stretch/>
        </p:blipFill>
        <p:spPr>
          <a:xfrm>
            <a:off x="2549236" y="461818"/>
            <a:ext cx="8597984" cy="5957455"/>
          </a:xfrm>
          <a:prstGeom prst="rect">
            <a:avLst/>
          </a:prstGeom>
        </p:spPr>
      </p:pic>
      <p:sp>
        <p:nvSpPr>
          <p:cNvPr id="5" name="Rectangle 4"/>
          <p:cNvSpPr/>
          <p:nvPr/>
        </p:nvSpPr>
        <p:spPr>
          <a:xfrm>
            <a:off x="4257963" y="6469759"/>
            <a:ext cx="8044873" cy="369332"/>
          </a:xfrm>
          <a:prstGeom prst="rect">
            <a:avLst/>
          </a:prstGeom>
        </p:spPr>
        <p:txBody>
          <a:bodyPr wrap="square">
            <a:spAutoFit/>
          </a:bodyPr>
          <a:lstStyle/>
          <a:p>
            <a:r>
              <a:rPr lang="en-US" dirty="0">
                <a:solidFill>
                  <a:schemeClr val="bg1"/>
                </a:solidFill>
              </a:rPr>
              <a:t>http://flowingdata.com/2017/03/17/when-americans-lost-their-virginity/</a:t>
            </a:r>
          </a:p>
        </p:txBody>
      </p:sp>
      <p:sp>
        <p:nvSpPr>
          <p:cNvPr id="6" name="Rectangle 5"/>
          <p:cNvSpPr/>
          <p:nvPr/>
        </p:nvSpPr>
        <p:spPr>
          <a:xfrm>
            <a:off x="7989454" y="3648364"/>
            <a:ext cx="1995055" cy="1477818"/>
          </a:xfrm>
          <a:prstGeom prst="rect">
            <a:avLst/>
          </a:prstGeom>
          <a:solidFill>
            <a:srgbClr val="2D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490720" y="4582160"/>
            <a:ext cx="1744749" cy="1366982"/>
          </a:xfrm>
          <a:prstGeom prst="rect">
            <a:avLst/>
          </a:prstGeom>
          <a:solidFill>
            <a:srgbClr val="2D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516283" y="971202"/>
            <a:ext cx="741680" cy="612113"/>
          </a:xfrm>
          <a:prstGeom prst="rect">
            <a:avLst/>
          </a:prstGeom>
          <a:solidFill>
            <a:srgbClr val="2D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90413" y="1087120"/>
            <a:ext cx="741680" cy="445709"/>
          </a:xfrm>
          <a:prstGeom prst="rect">
            <a:avLst/>
          </a:prstGeom>
          <a:solidFill>
            <a:srgbClr val="2D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11607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683491" y="-24552"/>
            <a:ext cx="10463729" cy="6863643"/>
          </a:xfrm>
          <a:prstGeom prst="rect">
            <a:avLst/>
          </a:prstGeom>
        </p:spPr>
      </p:pic>
      <p:sp>
        <p:nvSpPr>
          <p:cNvPr id="5" name="Rectangle 4"/>
          <p:cNvSpPr/>
          <p:nvPr/>
        </p:nvSpPr>
        <p:spPr>
          <a:xfrm>
            <a:off x="4257963" y="6469759"/>
            <a:ext cx="8044873" cy="369332"/>
          </a:xfrm>
          <a:prstGeom prst="rect">
            <a:avLst/>
          </a:prstGeom>
        </p:spPr>
        <p:txBody>
          <a:bodyPr wrap="square">
            <a:spAutoFit/>
          </a:bodyPr>
          <a:lstStyle/>
          <a:p>
            <a:r>
              <a:rPr lang="en-US" dirty="0">
                <a:solidFill>
                  <a:schemeClr val="bg1"/>
                </a:solidFill>
              </a:rPr>
              <a:t>http://flowingdata.com/2017/03/17/when-americans-lost-their-virginity/</a:t>
            </a:r>
          </a:p>
        </p:txBody>
      </p:sp>
    </p:spTree>
    <p:extLst>
      <p:ext uri="{BB962C8B-B14F-4D97-AF65-F5344CB8AC3E}">
        <p14:creationId xmlns:p14="http://schemas.microsoft.com/office/powerpoint/2010/main" val="19071160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211" t="10574" r="3440" b="8004"/>
          <a:stretch/>
        </p:blipFill>
        <p:spPr>
          <a:xfrm>
            <a:off x="477520" y="13247"/>
            <a:ext cx="11265842" cy="3280084"/>
          </a:xfrm>
          <a:prstGeom prst="rect">
            <a:avLst/>
          </a:prstGeom>
        </p:spPr>
      </p:pic>
      <p:sp>
        <p:nvSpPr>
          <p:cNvPr id="5" name="Rectangle 4"/>
          <p:cNvSpPr/>
          <p:nvPr/>
        </p:nvSpPr>
        <p:spPr>
          <a:xfrm>
            <a:off x="4953108" y="3210224"/>
            <a:ext cx="2753143" cy="1067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294732" y="2720600"/>
            <a:ext cx="2153264" cy="1672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4"/>
          <a:srcRect l="1620" t="9474" r="4830" b="6213"/>
          <a:stretch/>
        </p:blipFill>
        <p:spPr>
          <a:xfrm>
            <a:off x="477520" y="3303605"/>
            <a:ext cx="11145520" cy="3584875"/>
          </a:xfrm>
          <a:prstGeom prst="rect">
            <a:avLst/>
          </a:prstGeom>
        </p:spPr>
      </p:pic>
      <p:sp>
        <p:nvSpPr>
          <p:cNvPr id="8" name="TextBox 7"/>
          <p:cNvSpPr txBox="1"/>
          <p:nvPr/>
        </p:nvSpPr>
        <p:spPr>
          <a:xfrm>
            <a:off x="668020" y="0"/>
            <a:ext cx="477520" cy="369332"/>
          </a:xfrm>
          <a:prstGeom prst="rect">
            <a:avLst/>
          </a:prstGeom>
          <a:solidFill>
            <a:schemeClr val="bg1"/>
          </a:solidFill>
        </p:spPr>
        <p:txBody>
          <a:bodyPr wrap="square" rtlCol="0">
            <a:spAutoFit/>
          </a:bodyPr>
          <a:lstStyle/>
          <a:p>
            <a:r>
              <a:rPr lang="en-US" dirty="0" smtClean="0"/>
              <a:t>+2</a:t>
            </a:r>
            <a:endParaRPr lang="en-US" dirty="0"/>
          </a:p>
        </p:txBody>
      </p:sp>
      <p:sp>
        <p:nvSpPr>
          <p:cNvPr id="9" name="Rectangle 8"/>
          <p:cNvSpPr/>
          <p:nvPr/>
        </p:nvSpPr>
        <p:spPr>
          <a:xfrm>
            <a:off x="5196948" y="2219723"/>
            <a:ext cx="2153264" cy="1075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253047" y="5185936"/>
            <a:ext cx="2153264" cy="1672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53000" y="3328628"/>
            <a:ext cx="477520" cy="369332"/>
          </a:xfrm>
          <a:prstGeom prst="rect">
            <a:avLst/>
          </a:prstGeom>
          <a:solidFill>
            <a:schemeClr val="bg1"/>
          </a:solidFill>
        </p:spPr>
        <p:txBody>
          <a:bodyPr wrap="square" rtlCol="0">
            <a:spAutoFit/>
          </a:bodyPr>
          <a:lstStyle/>
          <a:p>
            <a:r>
              <a:rPr lang="en-US" dirty="0" smtClean="0"/>
              <a:t>+2</a:t>
            </a:r>
            <a:endParaRPr lang="en-US" dirty="0"/>
          </a:p>
        </p:txBody>
      </p:sp>
      <p:sp>
        <p:nvSpPr>
          <p:cNvPr id="13" name="TextBox 12"/>
          <p:cNvSpPr txBox="1"/>
          <p:nvPr/>
        </p:nvSpPr>
        <p:spPr>
          <a:xfrm>
            <a:off x="731520" y="6488668"/>
            <a:ext cx="477520" cy="369332"/>
          </a:xfrm>
          <a:prstGeom prst="rect">
            <a:avLst/>
          </a:prstGeom>
          <a:solidFill>
            <a:schemeClr val="bg1"/>
          </a:solidFill>
        </p:spPr>
        <p:txBody>
          <a:bodyPr wrap="square" rtlCol="0">
            <a:spAutoFit/>
          </a:bodyPr>
          <a:lstStyle/>
          <a:p>
            <a:r>
              <a:rPr lang="en-US" dirty="0"/>
              <a:t>-</a:t>
            </a:r>
            <a:r>
              <a:rPr lang="en-US" dirty="0" smtClean="0"/>
              <a:t>2</a:t>
            </a:r>
            <a:endParaRPr lang="en-US" dirty="0"/>
          </a:p>
        </p:txBody>
      </p:sp>
      <p:sp>
        <p:nvSpPr>
          <p:cNvPr id="14" name="TextBox 13"/>
          <p:cNvSpPr txBox="1"/>
          <p:nvPr/>
        </p:nvSpPr>
        <p:spPr>
          <a:xfrm>
            <a:off x="1336040" y="11263"/>
            <a:ext cx="524182" cy="369332"/>
          </a:xfrm>
          <a:prstGeom prst="rect">
            <a:avLst/>
          </a:prstGeom>
          <a:noFill/>
        </p:spPr>
        <p:txBody>
          <a:bodyPr wrap="square" rtlCol="0">
            <a:spAutoFit/>
          </a:bodyPr>
          <a:lstStyle/>
          <a:p>
            <a:r>
              <a:rPr lang="en-US" dirty="0" smtClean="0"/>
              <a:t>A)</a:t>
            </a:r>
            <a:endParaRPr lang="en-US" dirty="0"/>
          </a:p>
        </p:txBody>
      </p:sp>
      <p:sp>
        <p:nvSpPr>
          <p:cNvPr id="15" name="TextBox 14"/>
          <p:cNvSpPr txBox="1"/>
          <p:nvPr/>
        </p:nvSpPr>
        <p:spPr>
          <a:xfrm>
            <a:off x="1336040" y="3371966"/>
            <a:ext cx="524182" cy="369332"/>
          </a:xfrm>
          <a:prstGeom prst="rect">
            <a:avLst/>
          </a:prstGeom>
          <a:noFill/>
        </p:spPr>
        <p:txBody>
          <a:bodyPr wrap="square" rtlCol="0">
            <a:spAutoFit/>
          </a:bodyPr>
          <a:lstStyle/>
          <a:p>
            <a:r>
              <a:rPr lang="en-US" dirty="0" smtClean="0"/>
              <a:t>B)</a:t>
            </a:r>
            <a:endParaRPr lang="en-US" dirty="0"/>
          </a:p>
        </p:txBody>
      </p:sp>
      <p:sp>
        <p:nvSpPr>
          <p:cNvPr id="16" name="TextBox 15"/>
          <p:cNvSpPr txBox="1"/>
          <p:nvPr/>
        </p:nvSpPr>
        <p:spPr>
          <a:xfrm>
            <a:off x="653000" y="3002634"/>
            <a:ext cx="477520" cy="369332"/>
          </a:xfrm>
          <a:prstGeom prst="rect">
            <a:avLst/>
          </a:prstGeom>
          <a:solidFill>
            <a:schemeClr val="bg1"/>
          </a:solidFill>
        </p:spPr>
        <p:txBody>
          <a:bodyPr wrap="square" rtlCol="0">
            <a:spAutoFit/>
          </a:bodyPr>
          <a:lstStyle/>
          <a:p>
            <a:r>
              <a:rPr lang="en-US" dirty="0"/>
              <a:t>-</a:t>
            </a:r>
            <a:r>
              <a:rPr lang="en-US" dirty="0" smtClean="0"/>
              <a:t>2</a:t>
            </a:r>
            <a:endParaRPr lang="en-US" dirty="0"/>
          </a:p>
        </p:txBody>
      </p:sp>
      <p:sp>
        <p:nvSpPr>
          <p:cNvPr id="17" name="Rectangle 16"/>
          <p:cNvSpPr/>
          <p:nvPr/>
        </p:nvSpPr>
        <p:spPr>
          <a:xfrm>
            <a:off x="10003541" y="1089061"/>
            <a:ext cx="1205565" cy="500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0537797" y="50751"/>
            <a:ext cx="1205565" cy="500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847716" y="3138092"/>
            <a:ext cx="1453857" cy="500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0564370" y="3371966"/>
            <a:ext cx="1205565" cy="500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91912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211" t="10574" r="3440" b="8004"/>
          <a:stretch/>
        </p:blipFill>
        <p:spPr>
          <a:xfrm>
            <a:off x="477520" y="13247"/>
            <a:ext cx="11265842" cy="3280084"/>
          </a:xfrm>
          <a:prstGeom prst="rect">
            <a:avLst/>
          </a:prstGeom>
        </p:spPr>
      </p:pic>
      <p:sp>
        <p:nvSpPr>
          <p:cNvPr id="5" name="Rectangle 4"/>
          <p:cNvSpPr/>
          <p:nvPr/>
        </p:nvSpPr>
        <p:spPr>
          <a:xfrm>
            <a:off x="4953108" y="3210224"/>
            <a:ext cx="2753143" cy="1067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294732" y="2720600"/>
            <a:ext cx="2153264" cy="1672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4"/>
          <a:srcRect l="1620" t="9474" r="4830" b="6213"/>
          <a:stretch/>
        </p:blipFill>
        <p:spPr>
          <a:xfrm>
            <a:off x="477520" y="3303605"/>
            <a:ext cx="11145520" cy="3584875"/>
          </a:xfrm>
          <a:prstGeom prst="rect">
            <a:avLst/>
          </a:prstGeom>
        </p:spPr>
      </p:pic>
      <p:sp>
        <p:nvSpPr>
          <p:cNvPr id="9" name="Rectangle 8"/>
          <p:cNvSpPr/>
          <p:nvPr/>
        </p:nvSpPr>
        <p:spPr>
          <a:xfrm>
            <a:off x="5196948" y="2219723"/>
            <a:ext cx="2153264" cy="1075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253047" y="6585734"/>
            <a:ext cx="2153264" cy="1147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336040" y="11263"/>
            <a:ext cx="524182" cy="369332"/>
          </a:xfrm>
          <a:prstGeom prst="rect">
            <a:avLst/>
          </a:prstGeom>
          <a:noFill/>
        </p:spPr>
        <p:txBody>
          <a:bodyPr wrap="square" rtlCol="0">
            <a:spAutoFit/>
          </a:bodyPr>
          <a:lstStyle/>
          <a:p>
            <a:r>
              <a:rPr lang="en-US" dirty="0" smtClean="0"/>
              <a:t>A)</a:t>
            </a:r>
            <a:endParaRPr lang="en-US" dirty="0"/>
          </a:p>
        </p:txBody>
      </p:sp>
      <p:sp>
        <p:nvSpPr>
          <p:cNvPr id="15" name="TextBox 14"/>
          <p:cNvSpPr txBox="1"/>
          <p:nvPr/>
        </p:nvSpPr>
        <p:spPr>
          <a:xfrm>
            <a:off x="1336040" y="3371966"/>
            <a:ext cx="524182" cy="369332"/>
          </a:xfrm>
          <a:prstGeom prst="rect">
            <a:avLst/>
          </a:prstGeom>
          <a:noFill/>
        </p:spPr>
        <p:txBody>
          <a:bodyPr wrap="square" rtlCol="0">
            <a:spAutoFit/>
          </a:bodyPr>
          <a:lstStyle/>
          <a:p>
            <a:r>
              <a:rPr lang="en-US" dirty="0" smtClean="0"/>
              <a:t>B)</a:t>
            </a:r>
            <a:endParaRPr lang="en-US" dirty="0"/>
          </a:p>
        </p:txBody>
      </p:sp>
      <p:sp>
        <p:nvSpPr>
          <p:cNvPr id="12" name="Rectangle 11"/>
          <p:cNvSpPr/>
          <p:nvPr/>
        </p:nvSpPr>
        <p:spPr>
          <a:xfrm>
            <a:off x="5196948" y="5556747"/>
            <a:ext cx="6949440" cy="369332"/>
          </a:xfrm>
          <a:prstGeom prst="rect">
            <a:avLst/>
          </a:prstGeom>
        </p:spPr>
        <p:txBody>
          <a:bodyPr wrap="square">
            <a:spAutoFit/>
          </a:bodyPr>
          <a:lstStyle/>
          <a:p>
            <a:r>
              <a:rPr lang="en-US" dirty="0"/>
              <a:t>https://www.bloomberg.com/graphics/2015-whats-warming-the-world/</a:t>
            </a:r>
          </a:p>
        </p:txBody>
      </p:sp>
    </p:spTree>
    <p:extLst>
      <p:ext uri="{BB962C8B-B14F-4D97-AF65-F5344CB8AC3E}">
        <p14:creationId xmlns:p14="http://schemas.microsoft.com/office/powerpoint/2010/main" val="18338192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a:srcRect t="28915"/>
          <a:stretch/>
        </p:blipFill>
        <p:spPr>
          <a:xfrm>
            <a:off x="107758" y="1818640"/>
            <a:ext cx="11976483" cy="4122898"/>
          </a:xfrm>
          <a:prstGeom prst="rect">
            <a:avLst/>
          </a:prstGeom>
        </p:spPr>
      </p:pic>
    </p:spTree>
    <p:extLst>
      <p:ext uri="{BB962C8B-B14F-4D97-AF65-F5344CB8AC3E}">
        <p14:creationId xmlns:p14="http://schemas.microsoft.com/office/powerpoint/2010/main" val="20075367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07758" y="141606"/>
            <a:ext cx="11976483" cy="5799932"/>
          </a:xfrm>
          <a:prstGeom prst="rect">
            <a:avLst/>
          </a:prstGeom>
        </p:spPr>
      </p:pic>
      <p:sp>
        <p:nvSpPr>
          <p:cNvPr id="5" name="Rectangle 4"/>
          <p:cNvSpPr/>
          <p:nvPr/>
        </p:nvSpPr>
        <p:spPr>
          <a:xfrm>
            <a:off x="365760" y="6311900"/>
            <a:ext cx="11826240" cy="369332"/>
          </a:xfrm>
          <a:prstGeom prst="rect">
            <a:avLst/>
          </a:prstGeom>
        </p:spPr>
        <p:txBody>
          <a:bodyPr wrap="square">
            <a:spAutoFit/>
          </a:bodyPr>
          <a:lstStyle/>
          <a:p>
            <a:r>
              <a:rPr lang="en-US" dirty="0"/>
              <a:t>https://shift.newco.co/lynchburg-virginia-the-most-typical-city-in-america-eedfc45412a2#.4wona7y3r</a:t>
            </a:r>
          </a:p>
        </p:txBody>
      </p:sp>
    </p:spTree>
    <p:extLst>
      <p:ext uri="{BB962C8B-B14F-4D97-AF65-F5344CB8AC3E}">
        <p14:creationId xmlns:p14="http://schemas.microsoft.com/office/powerpoint/2010/main" val="6237929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71120" y="84000"/>
            <a:ext cx="11998960" cy="6513964"/>
          </a:xfrm>
          <a:prstGeom prst="rect">
            <a:avLst/>
          </a:prstGeom>
        </p:spPr>
      </p:pic>
    </p:spTree>
    <p:extLst>
      <p:ext uri="{BB962C8B-B14F-4D97-AF65-F5344CB8AC3E}">
        <p14:creationId xmlns:p14="http://schemas.microsoft.com/office/powerpoint/2010/main" val="2050139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3274"/>
            <a:ext cx="10515600" cy="1325563"/>
          </a:xfrm>
        </p:spPr>
        <p:txBody>
          <a:bodyPr>
            <a:normAutofit/>
          </a:bodyPr>
          <a:lstStyle/>
          <a:p>
            <a:r>
              <a:rPr lang="en-US" sz="4000" dirty="0" smtClean="0"/>
              <a:t>Faculty Notes: Other tips for student engagement</a:t>
            </a:r>
            <a:endParaRPr lang="en-US" sz="4000" dirty="0"/>
          </a:p>
        </p:txBody>
      </p:sp>
      <p:sp>
        <p:nvSpPr>
          <p:cNvPr id="3" name="Content Placeholder 2"/>
          <p:cNvSpPr>
            <a:spLocks noGrp="1"/>
          </p:cNvSpPr>
          <p:nvPr>
            <p:ph idx="1"/>
          </p:nvPr>
        </p:nvSpPr>
        <p:spPr>
          <a:xfrm>
            <a:off x="838200" y="1102290"/>
            <a:ext cx="10836058" cy="5086476"/>
          </a:xfrm>
        </p:spPr>
        <p:txBody>
          <a:bodyPr>
            <a:normAutofit/>
          </a:bodyPr>
          <a:lstStyle/>
          <a:p>
            <a:r>
              <a:rPr lang="en-US" dirty="0" smtClean="0"/>
              <a:t>Try to respond positively (or neutrally) to each student suggestion or guess, pulling out key observations and asking for their reasoning even if the guess is ‘wrong.’  This should NOT be a game of hot/cold (“Is it precipitation? “ “No” “Is it temperature?” “No” is not how this should go).  See the Instruction Guide for more on this</a:t>
            </a:r>
          </a:p>
          <a:p>
            <a:endParaRPr lang="en-US" dirty="0" smtClean="0"/>
          </a:p>
          <a:p>
            <a:r>
              <a:rPr lang="en-US" dirty="0" smtClean="0"/>
              <a:t>You can give hints, but don’t tell students the answer until discussion has petered out. Even if the first response has correctly guessed the figure, don’t stop!  Continue to take further guesses and observations (“Did anyone come up with a different guess?”).  This helps the students enjoy the process of figuring out the puzzle rather than focusing on ‘the right answer’</a:t>
            </a:r>
          </a:p>
        </p:txBody>
      </p:sp>
    </p:spTree>
    <p:extLst>
      <p:ext uri="{BB962C8B-B14F-4D97-AF65-F5344CB8AC3E}">
        <p14:creationId xmlns:p14="http://schemas.microsoft.com/office/powerpoint/2010/main" val="27558933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666" t="29226" r="1314"/>
          <a:stretch/>
        </p:blipFill>
        <p:spPr>
          <a:xfrm>
            <a:off x="-13034" y="1561672"/>
            <a:ext cx="12205034" cy="4869609"/>
          </a:xfrm>
        </p:spPr>
      </p:pic>
      <p:sp>
        <p:nvSpPr>
          <p:cNvPr id="3" name="Rectangle 2"/>
          <p:cNvSpPr/>
          <p:nvPr/>
        </p:nvSpPr>
        <p:spPr>
          <a:xfrm>
            <a:off x="6879119" y="1690688"/>
            <a:ext cx="4389120" cy="721360"/>
          </a:xfrm>
          <a:prstGeom prst="rect">
            <a:avLst/>
          </a:prstGeom>
          <a:solidFill>
            <a:srgbClr val="212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3263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8936" y="1"/>
            <a:ext cx="11880823" cy="6431280"/>
          </a:xfrm>
        </p:spPr>
      </p:pic>
      <p:sp>
        <p:nvSpPr>
          <p:cNvPr id="7" name="Rectangle 6"/>
          <p:cNvSpPr/>
          <p:nvPr/>
        </p:nvSpPr>
        <p:spPr>
          <a:xfrm>
            <a:off x="4426489" y="6488668"/>
            <a:ext cx="5371022" cy="369332"/>
          </a:xfrm>
          <a:prstGeom prst="rect">
            <a:avLst/>
          </a:prstGeom>
        </p:spPr>
        <p:txBody>
          <a:bodyPr wrap="none">
            <a:spAutoFit/>
          </a:bodyPr>
          <a:lstStyle/>
          <a:p>
            <a:r>
              <a:rPr lang="en-US" dirty="0"/>
              <a:t>http://uxblog.idvsolutions.com/2015/06/sightings.html</a:t>
            </a:r>
          </a:p>
        </p:txBody>
      </p:sp>
    </p:spTree>
    <p:extLst>
      <p:ext uri="{BB962C8B-B14F-4D97-AF65-F5344CB8AC3E}">
        <p14:creationId xmlns:p14="http://schemas.microsoft.com/office/powerpoint/2010/main" val="41915359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2045" b="34783"/>
          <a:stretch/>
        </p:blipFill>
        <p:spPr>
          <a:xfrm>
            <a:off x="736612" y="92284"/>
            <a:ext cx="10297148" cy="6680741"/>
          </a:xfrm>
        </p:spPr>
      </p:pic>
    </p:spTree>
    <p:extLst>
      <p:ext uri="{BB962C8B-B14F-4D97-AF65-F5344CB8AC3E}">
        <p14:creationId xmlns:p14="http://schemas.microsoft.com/office/powerpoint/2010/main" val="36240370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b="6161"/>
          <a:stretch/>
        </p:blipFill>
        <p:spPr>
          <a:xfrm>
            <a:off x="838200" y="248551"/>
            <a:ext cx="9890760" cy="6192889"/>
          </a:xfrm>
        </p:spPr>
      </p:pic>
      <p:sp>
        <p:nvSpPr>
          <p:cNvPr id="5" name="Rectangle 4"/>
          <p:cNvSpPr/>
          <p:nvPr/>
        </p:nvSpPr>
        <p:spPr>
          <a:xfrm>
            <a:off x="2936240" y="6488668"/>
            <a:ext cx="9255760" cy="369332"/>
          </a:xfrm>
          <a:prstGeom prst="rect">
            <a:avLst/>
          </a:prstGeom>
        </p:spPr>
        <p:txBody>
          <a:bodyPr wrap="square">
            <a:spAutoFit/>
          </a:bodyPr>
          <a:lstStyle/>
          <a:p>
            <a:r>
              <a:rPr lang="en-US" dirty="0"/>
              <a:t>http://www.pnnl.gov/science/images/highlights/atmospheric/dnb_united_states-580.jpg</a:t>
            </a:r>
          </a:p>
        </p:txBody>
      </p:sp>
    </p:spTree>
    <p:extLst>
      <p:ext uri="{BB962C8B-B14F-4D97-AF65-F5344CB8AC3E}">
        <p14:creationId xmlns:p14="http://schemas.microsoft.com/office/powerpoint/2010/main" val="38712120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a:srcRect t="10037"/>
          <a:stretch/>
        </p:blipFill>
        <p:spPr>
          <a:xfrm>
            <a:off x="299720" y="760288"/>
            <a:ext cx="9484360" cy="5994972"/>
          </a:xfrm>
          <a:prstGeom prst="rect">
            <a:avLst/>
          </a:prstGeom>
        </p:spPr>
      </p:pic>
    </p:spTree>
    <p:extLst>
      <p:ext uri="{BB962C8B-B14F-4D97-AF65-F5344CB8AC3E}">
        <p14:creationId xmlns:p14="http://schemas.microsoft.com/office/powerpoint/2010/main" val="8672007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99720" y="91439"/>
            <a:ext cx="9484360" cy="6663821"/>
          </a:xfrm>
          <a:prstGeom prst="rect">
            <a:avLst/>
          </a:prstGeom>
        </p:spPr>
      </p:pic>
      <p:sp>
        <p:nvSpPr>
          <p:cNvPr id="5" name="Rectangle 4"/>
          <p:cNvSpPr/>
          <p:nvPr/>
        </p:nvSpPr>
        <p:spPr>
          <a:xfrm>
            <a:off x="6421120" y="6176397"/>
            <a:ext cx="6096000" cy="523220"/>
          </a:xfrm>
          <a:prstGeom prst="rect">
            <a:avLst/>
          </a:prstGeom>
        </p:spPr>
        <p:txBody>
          <a:bodyPr>
            <a:spAutoFit/>
          </a:bodyPr>
          <a:lstStyle/>
          <a:p>
            <a:r>
              <a:rPr lang="en-US" sz="1400" dirty="0"/>
              <a:t>http://www.informationisbeautiful.net/2015/information-is-beautiful-awards-winners-2015/</a:t>
            </a:r>
          </a:p>
        </p:txBody>
      </p:sp>
    </p:spTree>
    <p:extLst>
      <p:ext uri="{BB962C8B-B14F-4D97-AF65-F5344CB8AC3E}">
        <p14:creationId xmlns:p14="http://schemas.microsoft.com/office/powerpoint/2010/main" val="5838853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a:srcRect l="43856" t="28977" b="-2302"/>
          <a:stretch/>
        </p:blipFill>
        <p:spPr>
          <a:xfrm>
            <a:off x="1309035" y="365125"/>
            <a:ext cx="9269129" cy="6615121"/>
          </a:xfrm>
          <a:prstGeom prst="rect">
            <a:avLst/>
          </a:prstGeom>
        </p:spPr>
      </p:pic>
      <p:sp>
        <p:nvSpPr>
          <p:cNvPr id="6" name="Rectangle 5"/>
          <p:cNvSpPr/>
          <p:nvPr/>
        </p:nvSpPr>
        <p:spPr>
          <a:xfrm>
            <a:off x="1395663" y="2146434"/>
            <a:ext cx="8547234" cy="490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309035" y="4432434"/>
            <a:ext cx="8547234" cy="490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68754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rotWithShape="1">
          <a:blip r:embed="rId3"/>
          <a:srcRect l="43856" t="25570" b="-2302"/>
          <a:stretch/>
        </p:blipFill>
        <p:spPr>
          <a:xfrm>
            <a:off x="1309035" y="57753"/>
            <a:ext cx="9269129" cy="6922494"/>
          </a:xfrm>
          <a:prstGeom prst="rect">
            <a:avLst/>
          </a:prstGeom>
        </p:spPr>
      </p:pic>
      <p:pic>
        <p:nvPicPr>
          <p:cNvPr id="8" name="Picture 7"/>
          <p:cNvPicPr>
            <a:picLocks noChangeAspect="1"/>
          </p:cNvPicPr>
          <p:nvPr/>
        </p:nvPicPr>
        <p:blipFill rotWithShape="1">
          <a:blip r:embed="rId3"/>
          <a:srcRect r="96196" b="27983"/>
          <a:stretch/>
        </p:blipFill>
        <p:spPr>
          <a:xfrm>
            <a:off x="692216" y="143743"/>
            <a:ext cx="616819" cy="6382185"/>
          </a:xfrm>
          <a:prstGeom prst="rect">
            <a:avLst/>
          </a:prstGeom>
        </p:spPr>
      </p:pic>
      <p:sp>
        <p:nvSpPr>
          <p:cNvPr id="5" name="Rectangle 4"/>
          <p:cNvSpPr/>
          <p:nvPr/>
        </p:nvSpPr>
        <p:spPr>
          <a:xfrm rot="16200000">
            <a:off x="8370451" y="3089960"/>
            <a:ext cx="6096000" cy="646331"/>
          </a:xfrm>
          <a:prstGeom prst="rect">
            <a:avLst/>
          </a:prstGeom>
        </p:spPr>
        <p:txBody>
          <a:bodyPr>
            <a:spAutoFit/>
          </a:bodyPr>
          <a:lstStyle/>
          <a:p>
            <a:r>
              <a:rPr lang="en-US" dirty="0"/>
              <a:t>https://flowingdata.com/2013/09/25/the-most-unisex-names-in-us-history/</a:t>
            </a:r>
          </a:p>
        </p:txBody>
      </p:sp>
    </p:spTree>
    <p:extLst>
      <p:ext uri="{BB962C8B-B14F-4D97-AF65-F5344CB8AC3E}">
        <p14:creationId xmlns:p14="http://schemas.microsoft.com/office/powerpoint/2010/main" val="35256844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 y="67375"/>
            <a:ext cx="12400339" cy="6776185"/>
          </a:xfrm>
          <a:prstGeom prst="rect">
            <a:avLst/>
          </a:prstGeom>
        </p:spPr>
      </p:pic>
    </p:spTree>
    <p:extLst>
      <p:ext uri="{BB962C8B-B14F-4D97-AF65-F5344CB8AC3E}">
        <p14:creationId xmlns:p14="http://schemas.microsoft.com/office/powerpoint/2010/main" val="19525398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rotWithShape="1">
          <a:blip r:embed="rId3"/>
          <a:srcRect r="1476" b="7080"/>
          <a:stretch/>
        </p:blipFill>
        <p:spPr>
          <a:xfrm>
            <a:off x="47068" y="473279"/>
            <a:ext cx="12097864" cy="4904966"/>
          </a:xfrm>
          <a:prstGeom prst="rect">
            <a:avLst/>
          </a:prstGeom>
        </p:spPr>
      </p:pic>
      <p:sp>
        <p:nvSpPr>
          <p:cNvPr id="6" name="Rectangle 5"/>
          <p:cNvSpPr/>
          <p:nvPr/>
        </p:nvSpPr>
        <p:spPr>
          <a:xfrm>
            <a:off x="9743768" y="473279"/>
            <a:ext cx="2401164" cy="2112605"/>
          </a:xfrm>
          <a:prstGeom prst="rect">
            <a:avLst/>
          </a:prstGeom>
          <a:solidFill>
            <a:srgbClr val="161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75534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3274"/>
            <a:ext cx="10515600" cy="1325563"/>
          </a:xfrm>
        </p:spPr>
        <p:txBody>
          <a:bodyPr>
            <a:normAutofit/>
          </a:bodyPr>
          <a:lstStyle/>
          <a:p>
            <a:r>
              <a:rPr lang="en-US" sz="4000" dirty="0" smtClean="0"/>
              <a:t>Faculty Notes: Other tips for student engagement</a:t>
            </a:r>
            <a:endParaRPr lang="en-US" sz="4000" dirty="0"/>
          </a:p>
        </p:txBody>
      </p:sp>
      <p:sp>
        <p:nvSpPr>
          <p:cNvPr id="3" name="Content Placeholder 2"/>
          <p:cNvSpPr>
            <a:spLocks noGrp="1"/>
          </p:cNvSpPr>
          <p:nvPr>
            <p:ph idx="1"/>
          </p:nvPr>
        </p:nvSpPr>
        <p:spPr>
          <a:xfrm>
            <a:off x="838200" y="1102289"/>
            <a:ext cx="10836058" cy="5949863"/>
          </a:xfrm>
        </p:spPr>
        <p:txBody>
          <a:bodyPr>
            <a:normAutofit/>
          </a:bodyPr>
          <a:lstStyle/>
          <a:p>
            <a:r>
              <a:rPr lang="en-US" dirty="0" smtClean="0"/>
              <a:t>It can be helpful to ask about certain features every time (suggestions below).  This reinforces key graphing skills and also gives the students a starting point to go to if the are stuck.  You can also prompt for these features when the class reports back.  These features could include:</a:t>
            </a:r>
          </a:p>
          <a:p>
            <a:endParaRPr lang="en-US" dirty="0" smtClean="0"/>
          </a:p>
          <a:p>
            <a:pPr lvl="1"/>
            <a:r>
              <a:rPr lang="en-US" dirty="0" smtClean="0"/>
              <a:t>Independent (explanatory) variable</a:t>
            </a:r>
          </a:p>
          <a:p>
            <a:pPr lvl="1"/>
            <a:r>
              <a:rPr lang="en-US" dirty="0" smtClean="0"/>
              <a:t>Dependent (response) variable</a:t>
            </a:r>
          </a:p>
          <a:p>
            <a:pPr lvl="1"/>
            <a:r>
              <a:rPr lang="en-US" dirty="0" smtClean="0"/>
              <a:t>Variable types: numerical (discrete or continuous) vs. categorical (ordinal vs. nominal)</a:t>
            </a:r>
          </a:p>
          <a:p>
            <a:pPr lvl="1"/>
            <a:r>
              <a:rPr lang="en-US" dirty="0" smtClean="0"/>
              <a:t>More than two variables plotted? (i.e. with colors, patterns, etc.)</a:t>
            </a:r>
          </a:p>
          <a:p>
            <a:pPr lvl="1"/>
            <a:r>
              <a:rPr lang="en-US" dirty="0" smtClean="0"/>
              <a:t>What is the scale of any numerical variables?  Can you use your knowledge of the world to contextualize those?  (e.g., if the numbers range from 0 to 100 then it might be percent but it’s probably not total population of countries)</a:t>
            </a:r>
          </a:p>
        </p:txBody>
      </p:sp>
    </p:spTree>
    <p:extLst>
      <p:ext uri="{BB962C8B-B14F-4D97-AF65-F5344CB8AC3E}">
        <p14:creationId xmlns:p14="http://schemas.microsoft.com/office/powerpoint/2010/main" val="33858856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a:srcRect r="1476"/>
          <a:stretch/>
        </p:blipFill>
        <p:spPr>
          <a:xfrm>
            <a:off x="47068" y="473279"/>
            <a:ext cx="12097864" cy="5278694"/>
          </a:xfrm>
          <a:prstGeom prst="rect">
            <a:avLst/>
          </a:prstGeom>
        </p:spPr>
      </p:pic>
      <p:sp>
        <p:nvSpPr>
          <p:cNvPr id="5" name="Rectangle 4"/>
          <p:cNvSpPr/>
          <p:nvPr/>
        </p:nvSpPr>
        <p:spPr>
          <a:xfrm>
            <a:off x="766916" y="6311900"/>
            <a:ext cx="12034684" cy="369332"/>
          </a:xfrm>
          <a:prstGeom prst="rect">
            <a:avLst/>
          </a:prstGeom>
        </p:spPr>
        <p:txBody>
          <a:bodyPr wrap="square">
            <a:spAutoFit/>
          </a:bodyPr>
          <a:lstStyle/>
          <a:p>
            <a:r>
              <a:rPr lang="en-US" dirty="0"/>
              <a:t>http://www.tampabay.com/projects/2015/investigations/pinellas-failure-factories/chart-failing-black-students/#</a:t>
            </a:r>
          </a:p>
        </p:txBody>
      </p:sp>
    </p:spTree>
    <p:extLst>
      <p:ext uri="{BB962C8B-B14F-4D97-AF65-F5344CB8AC3E}">
        <p14:creationId xmlns:p14="http://schemas.microsoft.com/office/powerpoint/2010/main" val="39293154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a:srcRect t="7163" r="3271" b="7572"/>
          <a:stretch/>
        </p:blipFill>
        <p:spPr>
          <a:xfrm>
            <a:off x="233680" y="308225"/>
            <a:ext cx="10515600" cy="5845996"/>
          </a:xfrm>
          <a:prstGeom prst="rect">
            <a:avLst/>
          </a:prstGeom>
        </p:spPr>
      </p:pic>
    </p:spTree>
    <p:extLst>
      <p:ext uri="{BB962C8B-B14F-4D97-AF65-F5344CB8AC3E}">
        <p14:creationId xmlns:p14="http://schemas.microsoft.com/office/powerpoint/2010/main" val="8761844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a:srcRect t="3853" r="3271"/>
          <a:stretch/>
        </p:blipFill>
        <p:spPr>
          <a:xfrm>
            <a:off x="233680" y="81280"/>
            <a:ext cx="10515600" cy="6592108"/>
          </a:xfrm>
          <a:prstGeom prst="rect">
            <a:avLst/>
          </a:prstGeom>
        </p:spPr>
      </p:pic>
      <p:sp>
        <p:nvSpPr>
          <p:cNvPr id="5" name="Rectangle 4"/>
          <p:cNvSpPr/>
          <p:nvPr/>
        </p:nvSpPr>
        <p:spPr>
          <a:xfrm>
            <a:off x="448420" y="6476284"/>
            <a:ext cx="12034684" cy="369332"/>
          </a:xfrm>
          <a:prstGeom prst="rect">
            <a:avLst/>
          </a:prstGeom>
        </p:spPr>
        <p:txBody>
          <a:bodyPr wrap="square">
            <a:spAutoFit/>
          </a:bodyPr>
          <a:lstStyle/>
          <a:p>
            <a:r>
              <a:rPr lang="en-US" dirty="0"/>
              <a:t>http://www.tampabay.com/projects/2015/investigations/pinellas-failure-factories/chart-failing-black-students/#</a:t>
            </a:r>
          </a:p>
        </p:txBody>
      </p:sp>
    </p:spTree>
    <p:extLst>
      <p:ext uri="{BB962C8B-B14F-4D97-AF65-F5344CB8AC3E}">
        <p14:creationId xmlns:p14="http://schemas.microsoft.com/office/powerpoint/2010/main" val="6342375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618838" y="365125"/>
            <a:ext cx="10891982" cy="6349172"/>
          </a:xfrm>
          <a:prstGeom prst="rect">
            <a:avLst/>
          </a:prstGeom>
        </p:spPr>
      </p:pic>
      <p:sp>
        <p:nvSpPr>
          <p:cNvPr id="6" name="Rectangle 5"/>
          <p:cNvSpPr/>
          <p:nvPr/>
        </p:nvSpPr>
        <p:spPr>
          <a:xfrm>
            <a:off x="838200" y="365125"/>
            <a:ext cx="4103255" cy="567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19480" y="1960245"/>
            <a:ext cx="4103255" cy="567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38199" y="3507990"/>
            <a:ext cx="4103255" cy="567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60137" y="5085931"/>
            <a:ext cx="4103255" cy="567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0338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18838" y="365125"/>
            <a:ext cx="10891982" cy="6349172"/>
          </a:xfrm>
          <a:prstGeom prst="rect">
            <a:avLst/>
          </a:prstGeom>
        </p:spPr>
      </p:pic>
      <p:pic>
        <p:nvPicPr>
          <p:cNvPr id="5" name="Picture 4"/>
          <p:cNvPicPr>
            <a:picLocks noChangeAspect="1"/>
          </p:cNvPicPr>
          <p:nvPr/>
        </p:nvPicPr>
        <p:blipFill>
          <a:blip r:embed="rId3"/>
          <a:stretch>
            <a:fillRect/>
          </a:stretch>
        </p:blipFill>
        <p:spPr>
          <a:xfrm>
            <a:off x="6966960" y="0"/>
            <a:ext cx="5000625" cy="895350"/>
          </a:xfrm>
          <a:prstGeom prst="rect">
            <a:avLst/>
          </a:prstGeom>
        </p:spPr>
      </p:pic>
      <p:sp>
        <p:nvSpPr>
          <p:cNvPr id="6" name="Rectangle 5"/>
          <p:cNvSpPr/>
          <p:nvPr/>
        </p:nvSpPr>
        <p:spPr>
          <a:xfrm rot="16200000">
            <a:off x="-2623019" y="2939581"/>
            <a:ext cx="6096000" cy="646331"/>
          </a:xfrm>
          <a:prstGeom prst="rect">
            <a:avLst/>
          </a:prstGeom>
        </p:spPr>
        <p:txBody>
          <a:bodyPr>
            <a:spAutoFit/>
          </a:bodyPr>
          <a:lstStyle/>
          <a:p>
            <a:r>
              <a:rPr lang="en-US" dirty="0"/>
              <a:t>http://www.informationisbeautiful.net/visualizations/based-on-a-true-true-story/</a:t>
            </a:r>
          </a:p>
        </p:txBody>
      </p:sp>
    </p:spTree>
    <p:extLst>
      <p:ext uri="{BB962C8B-B14F-4D97-AF65-F5344CB8AC3E}">
        <p14:creationId xmlns:p14="http://schemas.microsoft.com/office/powerpoint/2010/main" val="24829776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a:srcRect b="8087"/>
          <a:stretch/>
        </p:blipFill>
        <p:spPr>
          <a:xfrm>
            <a:off x="838200" y="836422"/>
            <a:ext cx="10347613" cy="5150492"/>
          </a:xfrm>
          <a:prstGeom prst="rect">
            <a:avLst/>
          </a:prstGeom>
        </p:spPr>
      </p:pic>
    </p:spTree>
    <p:extLst>
      <p:ext uri="{BB962C8B-B14F-4D97-AF65-F5344CB8AC3E}">
        <p14:creationId xmlns:p14="http://schemas.microsoft.com/office/powerpoint/2010/main" val="2761131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38200" y="836422"/>
            <a:ext cx="10347613" cy="5603630"/>
          </a:xfrm>
          <a:prstGeom prst="rect">
            <a:avLst/>
          </a:prstGeom>
        </p:spPr>
      </p:pic>
      <p:pic>
        <p:nvPicPr>
          <p:cNvPr id="5" name="Picture 4"/>
          <p:cNvPicPr>
            <a:picLocks noChangeAspect="1"/>
          </p:cNvPicPr>
          <p:nvPr/>
        </p:nvPicPr>
        <p:blipFill>
          <a:blip r:embed="rId3"/>
          <a:stretch>
            <a:fillRect/>
          </a:stretch>
        </p:blipFill>
        <p:spPr>
          <a:xfrm>
            <a:off x="4119707" y="0"/>
            <a:ext cx="3638550" cy="1000125"/>
          </a:xfrm>
          <a:prstGeom prst="rect">
            <a:avLst/>
          </a:prstGeom>
        </p:spPr>
      </p:pic>
      <p:sp>
        <p:nvSpPr>
          <p:cNvPr id="6" name="Rectangle 5"/>
          <p:cNvSpPr/>
          <p:nvPr/>
        </p:nvSpPr>
        <p:spPr>
          <a:xfrm>
            <a:off x="3863328" y="6522281"/>
            <a:ext cx="7934036" cy="307777"/>
          </a:xfrm>
          <a:prstGeom prst="rect">
            <a:avLst/>
          </a:prstGeom>
        </p:spPr>
        <p:txBody>
          <a:bodyPr wrap="square">
            <a:spAutoFit/>
          </a:bodyPr>
          <a:lstStyle/>
          <a:p>
            <a:r>
              <a:rPr lang="en-US" sz="1400" dirty="0" smtClean="0"/>
              <a:t>https://www.nytimes.com/interactive/2017/04/25/climate/todays-energy-jobs-are-in-solar-not-coal.html</a:t>
            </a:r>
            <a:endParaRPr lang="en-US" sz="1400" dirty="0"/>
          </a:p>
        </p:txBody>
      </p:sp>
    </p:spTree>
    <p:extLst>
      <p:ext uri="{BB962C8B-B14F-4D97-AF65-F5344CB8AC3E}">
        <p14:creationId xmlns:p14="http://schemas.microsoft.com/office/powerpoint/2010/main" val="13092099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a:srcRect t="8689"/>
          <a:stretch/>
        </p:blipFill>
        <p:spPr>
          <a:xfrm>
            <a:off x="181759" y="589280"/>
            <a:ext cx="11172042" cy="5356155"/>
          </a:xfrm>
          <a:prstGeom prst="rect">
            <a:avLst/>
          </a:prstGeom>
        </p:spPr>
      </p:pic>
    </p:spTree>
    <p:extLst>
      <p:ext uri="{BB962C8B-B14F-4D97-AF65-F5344CB8AC3E}">
        <p14:creationId xmlns:p14="http://schemas.microsoft.com/office/powerpoint/2010/main" val="28061004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81759" y="79620"/>
            <a:ext cx="11172042" cy="5865815"/>
          </a:xfrm>
          <a:prstGeom prst="rect">
            <a:avLst/>
          </a:prstGeom>
        </p:spPr>
      </p:pic>
      <p:pic>
        <p:nvPicPr>
          <p:cNvPr id="5" name="Picture 4"/>
          <p:cNvPicPr>
            <a:picLocks noChangeAspect="1"/>
          </p:cNvPicPr>
          <p:nvPr/>
        </p:nvPicPr>
        <p:blipFill rotWithShape="1">
          <a:blip r:embed="rId3"/>
          <a:srcRect t="13474" r="2828" b="8246"/>
          <a:stretch/>
        </p:blipFill>
        <p:spPr>
          <a:xfrm>
            <a:off x="294775" y="5957904"/>
            <a:ext cx="11068443" cy="607283"/>
          </a:xfrm>
          <a:prstGeom prst="rect">
            <a:avLst/>
          </a:prstGeom>
        </p:spPr>
      </p:pic>
      <p:sp>
        <p:nvSpPr>
          <p:cNvPr id="6" name="Rectangle 5"/>
          <p:cNvSpPr/>
          <p:nvPr/>
        </p:nvSpPr>
        <p:spPr>
          <a:xfrm>
            <a:off x="5597361" y="6519446"/>
            <a:ext cx="8219440" cy="338554"/>
          </a:xfrm>
          <a:prstGeom prst="rect">
            <a:avLst/>
          </a:prstGeom>
        </p:spPr>
        <p:txBody>
          <a:bodyPr wrap="square">
            <a:spAutoFit/>
          </a:bodyPr>
          <a:lstStyle/>
          <a:p>
            <a:r>
              <a:rPr lang="en-US" sz="1600" dirty="0"/>
              <a:t>http://www.informationisbeautiful.net/visualizations/diversity-in-tech-static/</a:t>
            </a:r>
          </a:p>
        </p:txBody>
      </p:sp>
    </p:spTree>
    <p:extLst>
      <p:ext uri="{BB962C8B-B14F-4D97-AF65-F5344CB8AC3E}">
        <p14:creationId xmlns:p14="http://schemas.microsoft.com/office/powerpoint/2010/main" val="42704631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rotWithShape="1">
          <a:blip r:embed="rId3"/>
          <a:srcRect l="10365" t="5714" r="14329"/>
          <a:stretch/>
        </p:blipFill>
        <p:spPr>
          <a:xfrm>
            <a:off x="1330036" y="895926"/>
            <a:ext cx="9125528" cy="5371439"/>
          </a:xfrm>
          <a:prstGeom prst="rect">
            <a:avLst/>
          </a:prstGeom>
        </p:spPr>
      </p:pic>
    </p:spTree>
    <p:extLst>
      <p:ext uri="{BB962C8B-B14F-4D97-AF65-F5344CB8AC3E}">
        <p14:creationId xmlns:p14="http://schemas.microsoft.com/office/powerpoint/2010/main" val="23795218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of the Day “Rules”</a:t>
            </a:r>
            <a:endParaRPr lang="en-US" dirty="0"/>
          </a:p>
        </p:txBody>
      </p:sp>
      <p:sp>
        <p:nvSpPr>
          <p:cNvPr id="3" name="Content Placeholder 2"/>
          <p:cNvSpPr>
            <a:spLocks noGrp="1"/>
          </p:cNvSpPr>
          <p:nvPr>
            <p:ph idx="1"/>
          </p:nvPr>
        </p:nvSpPr>
        <p:spPr/>
        <p:txBody>
          <a:bodyPr/>
          <a:lstStyle/>
          <a:p>
            <a:r>
              <a:rPr lang="en-US" dirty="0" smtClean="0"/>
              <a:t>If you have already seen the graph, don’t give it away!  Let your classmates enjoy figuring it out</a:t>
            </a:r>
          </a:p>
          <a:p>
            <a:endParaRPr lang="en-US" dirty="0" smtClean="0"/>
          </a:p>
          <a:p>
            <a:r>
              <a:rPr lang="en-US" dirty="0" smtClean="0"/>
              <a:t>Start with observations: what </a:t>
            </a:r>
            <a:r>
              <a:rPr lang="en-US" b="1" dirty="0" smtClean="0"/>
              <a:t>do</a:t>
            </a:r>
            <a:r>
              <a:rPr lang="en-US" dirty="0" smtClean="0"/>
              <a:t> you know?  Variable types? Are the colors or numbers typically used in a certain context? </a:t>
            </a:r>
          </a:p>
          <a:p>
            <a:endParaRPr lang="en-US" dirty="0"/>
          </a:p>
          <a:p>
            <a:r>
              <a:rPr lang="en-US" dirty="0" smtClean="0"/>
              <a:t>Enjoy the puzzle!</a:t>
            </a: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6202680" y="6118860"/>
            <a:ext cx="5918200" cy="685800"/>
          </a:xfrm>
          <a:prstGeom prst="rect">
            <a:avLst/>
          </a:prstGeom>
        </p:spPr>
      </p:pic>
      <p:sp>
        <p:nvSpPr>
          <p:cNvPr id="5" name="TextBox 4"/>
          <p:cNvSpPr txBox="1"/>
          <p:nvPr/>
        </p:nvSpPr>
        <p:spPr>
          <a:xfrm>
            <a:off x="8934679" y="6176963"/>
            <a:ext cx="3007605" cy="523220"/>
          </a:xfrm>
          <a:prstGeom prst="rect">
            <a:avLst/>
          </a:prstGeom>
          <a:noFill/>
        </p:spPr>
        <p:txBody>
          <a:bodyPr wrap="square" rtlCol="0">
            <a:spAutoFit/>
          </a:bodyPr>
          <a:lstStyle/>
          <a:p>
            <a:r>
              <a:rPr lang="en-US" sz="2800" b="1" dirty="0" smtClean="0"/>
              <a:t>www.biomaap.org</a:t>
            </a:r>
            <a:endParaRPr lang="en-US" sz="2800" b="1" dirty="0"/>
          </a:p>
        </p:txBody>
      </p:sp>
    </p:spTree>
    <p:extLst>
      <p:ext uri="{BB962C8B-B14F-4D97-AF65-F5344CB8AC3E}">
        <p14:creationId xmlns:p14="http://schemas.microsoft.com/office/powerpoint/2010/main" val="5443611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74046" y="542662"/>
            <a:ext cx="12117954" cy="5696995"/>
          </a:xfrm>
          <a:prstGeom prst="rect">
            <a:avLst/>
          </a:prstGeom>
        </p:spPr>
      </p:pic>
      <p:sp>
        <p:nvSpPr>
          <p:cNvPr id="5" name="Rectangle 4"/>
          <p:cNvSpPr/>
          <p:nvPr/>
        </p:nvSpPr>
        <p:spPr>
          <a:xfrm>
            <a:off x="5403272" y="6450026"/>
            <a:ext cx="6954982" cy="369332"/>
          </a:xfrm>
          <a:prstGeom prst="rect">
            <a:avLst/>
          </a:prstGeom>
        </p:spPr>
        <p:txBody>
          <a:bodyPr wrap="square">
            <a:spAutoFit/>
          </a:bodyPr>
          <a:lstStyle/>
          <a:p>
            <a:r>
              <a:rPr lang="en-US" dirty="0"/>
              <a:t>http://www.informationisbeautiful.net/visualizations/oil-well-static/</a:t>
            </a:r>
          </a:p>
        </p:txBody>
      </p:sp>
    </p:spTree>
    <p:extLst>
      <p:ext uri="{BB962C8B-B14F-4D97-AF65-F5344CB8AC3E}">
        <p14:creationId xmlns:p14="http://schemas.microsoft.com/office/powerpoint/2010/main" val="6273304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a:srcRect t="3995" r="3602"/>
          <a:stretch/>
        </p:blipFill>
        <p:spPr>
          <a:xfrm>
            <a:off x="153071" y="619760"/>
            <a:ext cx="11673169" cy="6119494"/>
          </a:xfrm>
          <a:prstGeom prst="rect">
            <a:avLst/>
          </a:prstGeom>
        </p:spPr>
      </p:pic>
      <p:sp>
        <p:nvSpPr>
          <p:cNvPr id="6" name="Rectangle 5"/>
          <p:cNvSpPr/>
          <p:nvPr/>
        </p:nvSpPr>
        <p:spPr>
          <a:xfrm>
            <a:off x="153071" y="365125"/>
            <a:ext cx="1462369" cy="5797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29360" y="365125"/>
            <a:ext cx="528320" cy="498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57919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a:srcRect r="3602"/>
          <a:stretch/>
        </p:blipFill>
        <p:spPr>
          <a:xfrm>
            <a:off x="153071" y="365125"/>
            <a:ext cx="11673169" cy="6374129"/>
          </a:xfrm>
          <a:prstGeom prst="rect">
            <a:avLst/>
          </a:prstGeom>
        </p:spPr>
      </p:pic>
      <p:pic>
        <p:nvPicPr>
          <p:cNvPr id="5" name="Picture 4"/>
          <p:cNvPicPr>
            <a:picLocks noChangeAspect="1"/>
          </p:cNvPicPr>
          <p:nvPr/>
        </p:nvPicPr>
        <p:blipFill>
          <a:blip r:embed="rId4"/>
          <a:stretch>
            <a:fillRect/>
          </a:stretch>
        </p:blipFill>
        <p:spPr>
          <a:xfrm>
            <a:off x="9681210" y="107157"/>
            <a:ext cx="2381250" cy="381000"/>
          </a:xfrm>
          <a:prstGeom prst="rect">
            <a:avLst/>
          </a:prstGeom>
        </p:spPr>
      </p:pic>
      <p:sp>
        <p:nvSpPr>
          <p:cNvPr id="6" name="Rectangle 5"/>
          <p:cNvSpPr/>
          <p:nvPr/>
        </p:nvSpPr>
        <p:spPr>
          <a:xfrm>
            <a:off x="153071" y="0"/>
            <a:ext cx="7315200" cy="369332"/>
          </a:xfrm>
          <a:prstGeom prst="rect">
            <a:avLst/>
          </a:prstGeom>
        </p:spPr>
        <p:txBody>
          <a:bodyPr wrap="square">
            <a:spAutoFit/>
          </a:bodyPr>
          <a:lstStyle/>
          <a:p>
            <a:r>
              <a:rPr lang="en-US" dirty="0"/>
              <a:t>http://www.informationisbeautiful.net/visualizations/gender-pay-gap/</a:t>
            </a:r>
          </a:p>
        </p:txBody>
      </p:sp>
    </p:spTree>
    <p:extLst>
      <p:ext uri="{BB962C8B-B14F-4D97-AF65-F5344CB8AC3E}">
        <p14:creationId xmlns:p14="http://schemas.microsoft.com/office/powerpoint/2010/main" val="42468351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a:srcRect l="705" t="4671"/>
          <a:stretch/>
        </p:blipFill>
        <p:spPr>
          <a:xfrm>
            <a:off x="985519" y="609600"/>
            <a:ext cx="10109201" cy="5990583"/>
          </a:xfrm>
          <a:prstGeom prst="rect">
            <a:avLst/>
          </a:prstGeom>
        </p:spPr>
      </p:pic>
      <p:sp>
        <p:nvSpPr>
          <p:cNvPr id="6" name="Rectangle 5"/>
          <p:cNvSpPr/>
          <p:nvPr/>
        </p:nvSpPr>
        <p:spPr>
          <a:xfrm>
            <a:off x="5801360" y="1117600"/>
            <a:ext cx="873760" cy="162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801360" y="1595597"/>
            <a:ext cx="873760" cy="162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801360" y="2036128"/>
            <a:ext cx="873760" cy="162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879600" y="6340158"/>
            <a:ext cx="873760" cy="162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803497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705" t="306" b="1"/>
          <a:stretch/>
        </p:blipFill>
        <p:spPr>
          <a:xfrm>
            <a:off x="985519" y="335280"/>
            <a:ext cx="10109201" cy="6264903"/>
          </a:xfrm>
          <a:prstGeom prst="rect">
            <a:avLst/>
          </a:prstGeom>
        </p:spPr>
      </p:pic>
      <p:sp>
        <p:nvSpPr>
          <p:cNvPr id="5" name="Rectangle 4"/>
          <p:cNvSpPr/>
          <p:nvPr/>
        </p:nvSpPr>
        <p:spPr>
          <a:xfrm>
            <a:off x="4701310" y="5063945"/>
            <a:ext cx="6096000" cy="646331"/>
          </a:xfrm>
          <a:prstGeom prst="rect">
            <a:avLst/>
          </a:prstGeom>
        </p:spPr>
        <p:txBody>
          <a:bodyPr>
            <a:spAutoFit/>
          </a:bodyPr>
          <a:lstStyle/>
          <a:p>
            <a:r>
              <a:rPr lang="en-US"/>
              <a:t>http://flowingdata.com/2016/06/07/calorie-needs-against-consumption/</a:t>
            </a:r>
          </a:p>
        </p:txBody>
      </p:sp>
      <p:sp>
        <p:nvSpPr>
          <p:cNvPr id="4" name="TextBox 3"/>
          <p:cNvSpPr txBox="1"/>
          <p:nvPr/>
        </p:nvSpPr>
        <p:spPr>
          <a:xfrm>
            <a:off x="8922327" y="775256"/>
            <a:ext cx="2272146" cy="369332"/>
          </a:xfrm>
          <a:prstGeom prst="rect">
            <a:avLst/>
          </a:prstGeom>
          <a:noFill/>
        </p:spPr>
        <p:txBody>
          <a:bodyPr wrap="square" rtlCol="0">
            <a:spAutoFit/>
          </a:bodyPr>
          <a:lstStyle/>
          <a:p>
            <a:r>
              <a:rPr lang="en-US" dirty="0" smtClean="0"/>
              <a:t>Females</a:t>
            </a:r>
            <a:endParaRPr lang="en-US" dirty="0"/>
          </a:p>
        </p:txBody>
      </p:sp>
    </p:spTree>
    <p:extLst>
      <p:ext uri="{BB962C8B-B14F-4D97-AF65-F5344CB8AC3E}">
        <p14:creationId xmlns:p14="http://schemas.microsoft.com/office/powerpoint/2010/main" val="17751598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80291" y="82233"/>
            <a:ext cx="10714182" cy="6775767"/>
          </a:xfrm>
          <a:prstGeom prst="rect">
            <a:avLst/>
          </a:prstGeom>
        </p:spPr>
      </p:pic>
      <p:sp>
        <p:nvSpPr>
          <p:cNvPr id="5" name="TextBox 4"/>
          <p:cNvSpPr txBox="1"/>
          <p:nvPr/>
        </p:nvSpPr>
        <p:spPr>
          <a:xfrm>
            <a:off x="8922327" y="775256"/>
            <a:ext cx="2272146" cy="369332"/>
          </a:xfrm>
          <a:prstGeom prst="rect">
            <a:avLst/>
          </a:prstGeom>
          <a:noFill/>
        </p:spPr>
        <p:txBody>
          <a:bodyPr wrap="square" rtlCol="0">
            <a:spAutoFit/>
          </a:bodyPr>
          <a:lstStyle/>
          <a:p>
            <a:r>
              <a:rPr lang="en-US" dirty="0" smtClean="0"/>
              <a:t>Males</a:t>
            </a:r>
            <a:endParaRPr lang="en-US" dirty="0"/>
          </a:p>
        </p:txBody>
      </p:sp>
    </p:spTree>
    <p:extLst>
      <p:ext uri="{BB962C8B-B14F-4D97-AF65-F5344CB8AC3E}">
        <p14:creationId xmlns:p14="http://schemas.microsoft.com/office/powerpoint/2010/main" val="477058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a:srcRect t="5682" b="6943"/>
          <a:stretch/>
        </p:blipFill>
        <p:spPr>
          <a:xfrm>
            <a:off x="682986" y="401782"/>
            <a:ext cx="10826028" cy="6179127"/>
          </a:xfrm>
          <a:prstGeom prst="rect">
            <a:avLst/>
          </a:prstGeom>
        </p:spPr>
      </p:pic>
    </p:spTree>
    <p:extLst>
      <p:ext uri="{BB962C8B-B14F-4D97-AF65-F5344CB8AC3E}">
        <p14:creationId xmlns:p14="http://schemas.microsoft.com/office/powerpoint/2010/main" val="205351507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82986" y="0"/>
            <a:ext cx="10826028" cy="7071914"/>
          </a:xfrm>
          <a:prstGeom prst="rect">
            <a:avLst/>
          </a:prstGeom>
        </p:spPr>
      </p:pic>
    </p:spTree>
    <p:extLst>
      <p:ext uri="{BB962C8B-B14F-4D97-AF65-F5344CB8AC3E}">
        <p14:creationId xmlns:p14="http://schemas.microsoft.com/office/powerpoint/2010/main" val="30951582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595746" y="0"/>
            <a:ext cx="10266218" cy="6892006"/>
          </a:xfrm>
          <a:prstGeom prst="rect">
            <a:avLst/>
          </a:prstGeom>
        </p:spPr>
      </p:pic>
    </p:spTree>
    <p:extLst>
      <p:ext uri="{BB962C8B-B14F-4D97-AF65-F5344CB8AC3E}">
        <p14:creationId xmlns:p14="http://schemas.microsoft.com/office/powerpoint/2010/main" val="421233263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a:stretch>
            <a:fillRect/>
          </a:stretch>
        </p:blipFill>
        <p:spPr>
          <a:xfrm>
            <a:off x="-115508" y="729673"/>
            <a:ext cx="12401506" cy="3990109"/>
          </a:xfrm>
          <a:prstGeom prst="rect">
            <a:avLst/>
          </a:prstGeom>
        </p:spPr>
      </p:pic>
    </p:spTree>
    <p:extLst>
      <p:ext uri="{BB962C8B-B14F-4D97-AF65-F5344CB8AC3E}">
        <p14:creationId xmlns:p14="http://schemas.microsoft.com/office/powerpoint/2010/main" val="6483445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040" y="365125"/>
            <a:ext cx="10515600" cy="1325563"/>
          </a:xfrm>
        </p:spPr>
        <p:txBody>
          <a:bodyPr/>
          <a:lstStyle/>
          <a:p>
            <a:endParaRPr lang="en-US"/>
          </a:p>
        </p:txBody>
      </p:sp>
      <p:pic>
        <p:nvPicPr>
          <p:cNvPr id="4" name="Picture 3"/>
          <p:cNvPicPr>
            <a:picLocks noChangeAspect="1"/>
          </p:cNvPicPr>
          <p:nvPr/>
        </p:nvPicPr>
        <p:blipFill rotWithShape="1">
          <a:blip r:embed="rId3"/>
          <a:srcRect b="22626"/>
          <a:stretch/>
        </p:blipFill>
        <p:spPr>
          <a:xfrm>
            <a:off x="877252" y="376237"/>
            <a:ext cx="10925175" cy="4724083"/>
          </a:xfrm>
          <a:prstGeom prst="rect">
            <a:avLst/>
          </a:prstGeom>
        </p:spPr>
      </p:pic>
      <p:sp>
        <p:nvSpPr>
          <p:cNvPr id="5" name="TextBox 4"/>
          <p:cNvSpPr txBox="1"/>
          <p:nvPr/>
        </p:nvSpPr>
        <p:spPr>
          <a:xfrm>
            <a:off x="1483360" y="5019040"/>
            <a:ext cx="772160" cy="369332"/>
          </a:xfrm>
          <a:prstGeom prst="rect">
            <a:avLst/>
          </a:prstGeom>
          <a:noFill/>
        </p:spPr>
        <p:txBody>
          <a:bodyPr wrap="square" rtlCol="0">
            <a:spAutoFit/>
          </a:bodyPr>
          <a:lstStyle/>
          <a:p>
            <a:r>
              <a:rPr lang="en-US" dirty="0" smtClean="0"/>
              <a:t>JAN</a:t>
            </a:r>
            <a:endParaRPr lang="en-US" dirty="0"/>
          </a:p>
        </p:txBody>
      </p:sp>
      <p:sp>
        <p:nvSpPr>
          <p:cNvPr id="6" name="TextBox 5"/>
          <p:cNvSpPr txBox="1"/>
          <p:nvPr/>
        </p:nvSpPr>
        <p:spPr>
          <a:xfrm>
            <a:off x="6530340" y="5019040"/>
            <a:ext cx="772160" cy="369332"/>
          </a:xfrm>
          <a:prstGeom prst="rect">
            <a:avLst/>
          </a:prstGeom>
          <a:noFill/>
        </p:spPr>
        <p:txBody>
          <a:bodyPr wrap="square" rtlCol="0">
            <a:spAutoFit/>
          </a:bodyPr>
          <a:lstStyle/>
          <a:p>
            <a:r>
              <a:rPr lang="en-US" dirty="0" smtClean="0"/>
              <a:t>JUL</a:t>
            </a:r>
            <a:endParaRPr lang="en-US" dirty="0"/>
          </a:p>
        </p:txBody>
      </p:sp>
      <p:sp>
        <p:nvSpPr>
          <p:cNvPr id="7" name="TextBox 6"/>
          <p:cNvSpPr txBox="1"/>
          <p:nvPr/>
        </p:nvSpPr>
        <p:spPr>
          <a:xfrm>
            <a:off x="2352040" y="5019040"/>
            <a:ext cx="772160" cy="369332"/>
          </a:xfrm>
          <a:prstGeom prst="rect">
            <a:avLst/>
          </a:prstGeom>
          <a:noFill/>
        </p:spPr>
        <p:txBody>
          <a:bodyPr wrap="square" rtlCol="0">
            <a:spAutoFit/>
          </a:bodyPr>
          <a:lstStyle/>
          <a:p>
            <a:r>
              <a:rPr lang="en-US" dirty="0" smtClean="0"/>
              <a:t>FEB</a:t>
            </a:r>
            <a:endParaRPr lang="en-US" dirty="0"/>
          </a:p>
        </p:txBody>
      </p:sp>
      <p:sp>
        <p:nvSpPr>
          <p:cNvPr id="8" name="TextBox 7"/>
          <p:cNvSpPr txBox="1"/>
          <p:nvPr/>
        </p:nvSpPr>
        <p:spPr>
          <a:xfrm>
            <a:off x="3196590" y="5019040"/>
            <a:ext cx="772160" cy="369332"/>
          </a:xfrm>
          <a:prstGeom prst="rect">
            <a:avLst/>
          </a:prstGeom>
          <a:noFill/>
        </p:spPr>
        <p:txBody>
          <a:bodyPr wrap="square" rtlCol="0">
            <a:spAutoFit/>
          </a:bodyPr>
          <a:lstStyle/>
          <a:p>
            <a:r>
              <a:rPr lang="en-US" dirty="0" smtClean="0"/>
              <a:t>MAR</a:t>
            </a:r>
            <a:endParaRPr lang="en-US" dirty="0"/>
          </a:p>
        </p:txBody>
      </p:sp>
      <p:sp>
        <p:nvSpPr>
          <p:cNvPr id="9" name="TextBox 8"/>
          <p:cNvSpPr txBox="1"/>
          <p:nvPr/>
        </p:nvSpPr>
        <p:spPr>
          <a:xfrm>
            <a:off x="4065270" y="5019040"/>
            <a:ext cx="772160" cy="369332"/>
          </a:xfrm>
          <a:prstGeom prst="rect">
            <a:avLst/>
          </a:prstGeom>
          <a:noFill/>
        </p:spPr>
        <p:txBody>
          <a:bodyPr wrap="square" rtlCol="0">
            <a:spAutoFit/>
          </a:bodyPr>
          <a:lstStyle/>
          <a:p>
            <a:r>
              <a:rPr lang="en-US" dirty="0" smtClean="0"/>
              <a:t>APR</a:t>
            </a:r>
            <a:endParaRPr lang="en-US" dirty="0"/>
          </a:p>
        </p:txBody>
      </p:sp>
      <p:sp>
        <p:nvSpPr>
          <p:cNvPr id="10" name="TextBox 9"/>
          <p:cNvSpPr txBox="1"/>
          <p:nvPr/>
        </p:nvSpPr>
        <p:spPr>
          <a:xfrm>
            <a:off x="4792980" y="5019040"/>
            <a:ext cx="772160" cy="369332"/>
          </a:xfrm>
          <a:prstGeom prst="rect">
            <a:avLst/>
          </a:prstGeom>
          <a:noFill/>
        </p:spPr>
        <p:txBody>
          <a:bodyPr wrap="square" rtlCol="0">
            <a:spAutoFit/>
          </a:bodyPr>
          <a:lstStyle/>
          <a:p>
            <a:r>
              <a:rPr lang="en-US" dirty="0" smtClean="0"/>
              <a:t>MAY</a:t>
            </a:r>
            <a:endParaRPr lang="en-US" dirty="0"/>
          </a:p>
        </p:txBody>
      </p:sp>
      <p:sp>
        <p:nvSpPr>
          <p:cNvPr id="11" name="TextBox 10"/>
          <p:cNvSpPr txBox="1"/>
          <p:nvPr/>
        </p:nvSpPr>
        <p:spPr>
          <a:xfrm>
            <a:off x="5661660" y="5019040"/>
            <a:ext cx="772160" cy="369332"/>
          </a:xfrm>
          <a:prstGeom prst="rect">
            <a:avLst/>
          </a:prstGeom>
          <a:noFill/>
        </p:spPr>
        <p:txBody>
          <a:bodyPr wrap="square" rtlCol="0">
            <a:spAutoFit/>
          </a:bodyPr>
          <a:lstStyle/>
          <a:p>
            <a:r>
              <a:rPr lang="en-US" dirty="0" smtClean="0"/>
              <a:t>JUN</a:t>
            </a:r>
            <a:endParaRPr lang="en-US" dirty="0"/>
          </a:p>
        </p:txBody>
      </p:sp>
      <p:sp>
        <p:nvSpPr>
          <p:cNvPr id="12" name="TextBox 11"/>
          <p:cNvSpPr txBox="1"/>
          <p:nvPr/>
        </p:nvSpPr>
        <p:spPr>
          <a:xfrm>
            <a:off x="7302500" y="5019040"/>
            <a:ext cx="772160" cy="369332"/>
          </a:xfrm>
          <a:prstGeom prst="rect">
            <a:avLst/>
          </a:prstGeom>
          <a:noFill/>
        </p:spPr>
        <p:txBody>
          <a:bodyPr wrap="square" rtlCol="0">
            <a:spAutoFit/>
          </a:bodyPr>
          <a:lstStyle/>
          <a:p>
            <a:r>
              <a:rPr lang="en-US" dirty="0" smtClean="0"/>
              <a:t>AUG</a:t>
            </a:r>
            <a:endParaRPr lang="en-US" dirty="0"/>
          </a:p>
        </p:txBody>
      </p:sp>
      <p:sp>
        <p:nvSpPr>
          <p:cNvPr id="13" name="TextBox 12"/>
          <p:cNvSpPr txBox="1"/>
          <p:nvPr/>
        </p:nvSpPr>
        <p:spPr>
          <a:xfrm>
            <a:off x="8171180" y="5019040"/>
            <a:ext cx="772160" cy="369332"/>
          </a:xfrm>
          <a:prstGeom prst="rect">
            <a:avLst/>
          </a:prstGeom>
          <a:noFill/>
        </p:spPr>
        <p:txBody>
          <a:bodyPr wrap="square" rtlCol="0">
            <a:spAutoFit/>
          </a:bodyPr>
          <a:lstStyle/>
          <a:p>
            <a:r>
              <a:rPr lang="en-US" dirty="0" smtClean="0"/>
              <a:t>SEP</a:t>
            </a:r>
            <a:endParaRPr lang="en-US" dirty="0"/>
          </a:p>
        </p:txBody>
      </p:sp>
      <p:sp>
        <p:nvSpPr>
          <p:cNvPr id="14" name="TextBox 13"/>
          <p:cNvSpPr txBox="1"/>
          <p:nvPr/>
        </p:nvSpPr>
        <p:spPr>
          <a:xfrm>
            <a:off x="9039860" y="5019040"/>
            <a:ext cx="772160" cy="369332"/>
          </a:xfrm>
          <a:prstGeom prst="rect">
            <a:avLst/>
          </a:prstGeom>
          <a:noFill/>
        </p:spPr>
        <p:txBody>
          <a:bodyPr wrap="square" rtlCol="0">
            <a:spAutoFit/>
          </a:bodyPr>
          <a:lstStyle/>
          <a:p>
            <a:r>
              <a:rPr lang="en-US" dirty="0" smtClean="0"/>
              <a:t>OCT</a:t>
            </a:r>
            <a:endParaRPr lang="en-US" dirty="0"/>
          </a:p>
        </p:txBody>
      </p:sp>
      <p:sp>
        <p:nvSpPr>
          <p:cNvPr id="15" name="TextBox 14"/>
          <p:cNvSpPr txBox="1"/>
          <p:nvPr/>
        </p:nvSpPr>
        <p:spPr>
          <a:xfrm>
            <a:off x="10680382" y="5019040"/>
            <a:ext cx="772160" cy="369332"/>
          </a:xfrm>
          <a:prstGeom prst="rect">
            <a:avLst/>
          </a:prstGeom>
          <a:noFill/>
        </p:spPr>
        <p:txBody>
          <a:bodyPr wrap="square" rtlCol="0">
            <a:spAutoFit/>
          </a:bodyPr>
          <a:lstStyle/>
          <a:p>
            <a:r>
              <a:rPr lang="en-US" dirty="0" smtClean="0"/>
              <a:t>DEC</a:t>
            </a:r>
            <a:endParaRPr lang="en-US" dirty="0"/>
          </a:p>
        </p:txBody>
      </p:sp>
      <p:sp>
        <p:nvSpPr>
          <p:cNvPr id="16" name="TextBox 15"/>
          <p:cNvSpPr txBox="1"/>
          <p:nvPr/>
        </p:nvSpPr>
        <p:spPr>
          <a:xfrm>
            <a:off x="9800906" y="5019040"/>
            <a:ext cx="772160" cy="369332"/>
          </a:xfrm>
          <a:prstGeom prst="rect">
            <a:avLst/>
          </a:prstGeom>
          <a:noFill/>
        </p:spPr>
        <p:txBody>
          <a:bodyPr wrap="square" rtlCol="0">
            <a:spAutoFit/>
          </a:bodyPr>
          <a:lstStyle/>
          <a:p>
            <a:r>
              <a:rPr lang="en-US" dirty="0" smtClean="0"/>
              <a:t>NOV</a:t>
            </a:r>
            <a:endParaRPr lang="en-US" dirty="0"/>
          </a:p>
        </p:txBody>
      </p:sp>
      <p:sp>
        <p:nvSpPr>
          <p:cNvPr id="19" name="TextBox 18"/>
          <p:cNvSpPr txBox="1"/>
          <p:nvPr/>
        </p:nvSpPr>
        <p:spPr>
          <a:xfrm>
            <a:off x="877252" y="2275860"/>
            <a:ext cx="701040" cy="523220"/>
          </a:xfrm>
          <a:prstGeom prst="rect">
            <a:avLst/>
          </a:prstGeom>
          <a:noFill/>
        </p:spPr>
        <p:txBody>
          <a:bodyPr wrap="square" rtlCol="0">
            <a:spAutoFit/>
          </a:bodyPr>
          <a:lstStyle/>
          <a:p>
            <a:r>
              <a:rPr lang="en-US" sz="2800" dirty="0" smtClean="0"/>
              <a:t>?</a:t>
            </a:r>
            <a:endParaRPr lang="en-US" dirty="0"/>
          </a:p>
        </p:txBody>
      </p:sp>
      <p:cxnSp>
        <p:nvCxnSpPr>
          <p:cNvPr id="23" name="Straight Connector 22"/>
          <p:cNvCxnSpPr/>
          <p:nvPr/>
        </p:nvCxnSpPr>
        <p:spPr>
          <a:xfrm flipV="1">
            <a:off x="1395412" y="629920"/>
            <a:ext cx="0" cy="43891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5494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838200" y="0"/>
            <a:ext cx="10610656" cy="6858000"/>
          </a:xfrm>
          <a:prstGeom prst="rect">
            <a:avLst/>
          </a:prstGeom>
        </p:spPr>
      </p:pic>
      <p:sp>
        <p:nvSpPr>
          <p:cNvPr id="5" name="Rectangle 4"/>
          <p:cNvSpPr/>
          <p:nvPr/>
        </p:nvSpPr>
        <p:spPr>
          <a:xfrm rot="16200000">
            <a:off x="-1535264" y="4768334"/>
            <a:ext cx="3624710" cy="369332"/>
          </a:xfrm>
          <a:prstGeom prst="rect">
            <a:avLst/>
          </a:prstGeom>
        </p:spPr>
        <p:txBody>
          <a:bodyPr wrap="none">
            <a:spAutoFit/>
          </a:bodyPr>
          <a:lstStyle/>
          <a:p>
            <a:r>
              <a:rPr lang="en-US" dirty="0" smtClean="0"/>
              <a:t>http://www.dear-data.com/week-04</a:t>
            </a:r>
            <a:endParaRPr lang="en-US" dirty="0"/>
          </a:p>
        </p:txBody>
      </p:sp>
    </p:spTree>
    <p:extLst>
      <p:ext uri="{BB962C8B-B14F-4D97-AF65-F5344CB8AC3E}">
        <p14:creationId xmlns:p14="http://schemas.microsoft.com/office/powerpoint/2010/main" val="1967707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3594" r="3522" b="50673"/>
          <a:stretch/>
        </p:blipFill>
        <p:spPr>
          <a:xfrm>
            <a:off x="0" y="831272"/>
            <a:ext cx="12169737" cy="4045527"/>
          </a:xfrm>
          <a:prstGeom prst="rect">
            <a:avLst/>
          </a:prstGeom>
        </p:spPr>
      </p:pic>
    </p:spTree>
    <p:extLst>
      <p:ext uri="{BB962C8B-B14F-4D97-AF65-F5344CB8AC3E}">
        <p14:creationId xmlns:p14="http://schemas.microsoft.com/office/powerpoint/2010/main" val="92695020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443345" y="0"/>
            <a:ext cx="11230394" cy="7029980"/>
          </a:xfrm>
          <a:prstGeom prst="rect">
            <a:avLst/>
          </a:prstGeom>
        </p:spPr>
      </p:pic>
      <p:sp>
        <p:nvSpPr>
          <p:cNvPr id="5" name="Rectangle 4"/>
          <p:cNvSpPr/>
          <p:nvPr/>
        </p:nvSpPr>
        <p:spPr>
          <a:xfrm rot="16200000">
            <a:off x="-1530973" y="4086166"/>
            <a:ext cx="3812262" cy="369332"/>
          </a:xfrm>
          <a:prstGeom prst="rect">
            <a:avLst/>
          </a:prstGeom>
        </p:spPr>
        <p:txBody>
          <a:bodyPr wrap="none">
            <a:spAutoFit/>
          </a:bodyPr>
          <a:lstStyle/>
          <a:p>
            <a:r>
              <a:rPr lang="en-US" dirty="0"/>
              <a:t>http://www.dear-data.com/week-08-1</a:t>
            </a:r>
          </a:p>
        </p:txBody>
      </p:sp>
    </p:spTree>
    <p:extLst>
      <p:ext uri="{BB962C8B-B14F-4D97-AF65-F5344CB8AC3E}">
        <p14:creationId xmlns:p14="http://schemas.microsoft.com/office/powerpoint/2010/main" val="361215772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Bad Graphs	</a:t>
            </a:r>
            <a:endParaRPr lang="en-US" dirty="0"/>
          </a:p>
        </p:txBody>
      </p:sp>
      <p:sp>
        <p:nvSpPr>
          <p:cNvPr id="3" name="Content Placeholder 2"/>
          <p:cNvSpPr>
            <a:spLocks noGrp="1"/>
          </p:cNvSpPr>
          <p:nvPr>
            <p:ph idx="1"/>
          </p:nvPr>
        </p:nvSpPr>
        <p:spPr/>
        <p:txBody>
          <a:bodyPr/>
          <a:lstStyle/>
          <a:p>
            <a:r>
              <a:rPr lang="en-US" dirty="0" smtClean="0"/>
              <a:t>The figures on the </a:t>
            </a:r>
            <a:r>
              <a:rPr lang="en-US" dirty="0"/>
              <a:t>following </a:t>
            </a:r>
            <a:r>
              <a:rPr lang="en-US" dirty="0" smtClean="0"/>
              <a:t>slides are misleading and particularly bad examples of data visualization</a:t>
            </a:r>
            <a:endParaRPr lang="en-US" dirty="0"/>
          </a:p>
        </p:txBody>
      </p:sp>
    </p:spTree>
    <p:extLst>
      <p:ext uri="{BB962C8B-B14F-4D97-AF65-F5344CB8AC3E}">
        <p14:creationId xmlns:p14="http://schemas.microsoft.com/office/powerpoint/2010/main" val="390256194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16982" b="13695"/>
          <a:stretch/>
        </p:blipFill>
        <p:spPr>
          <a:xfrm>
            <a:off x="2295958" y="1145203"/>
            <a:ext cx="6658261" cy="4903396"/>
          </a:xfrm>
        </p:spPr>
      </p:pic>
      <p:pic>
        <p:nvPicPr>
          <p:cNvPr id="6"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55599" t="11957" b="83812"/>
          <a:stretch/>
        </p:blipFill>
        <p:spPr>
          <a:xfrm>
            <a:off x="6142007" y="1155939"/>
            <a:ext cx="2812211" cy="284671"/>
          </a:xfrm>
          <a:prstGeom prst="rect">
            <a:avLst/>
          </a:prstGeom>
        </p:spPr>
      </p:pic>
      <p:pic>
        <p:nvPicPr>
          <p:cNvPr id="7"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55599" t="11957" r="20627" b="84577"/>
          <a:stretch/>
        </p:blipFill>
        <p:spPr>
          <a:xfrm>
            <a:off x="7191555" y="3364300"/>
            <a:ext cx="1503871" cy="232913"/>
          </a:xfrm>
          <a:prstGeom prst="rect">
            <a:avLst/>
          </a:prstGeom>
        </p:spPr>
      </p:pic>
      <p:pic>
        <p:nvPicPr>
          <p:cNvPr id="8"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55599" t="11957" r="20627" b="84577"/>
          <a:stretch/>
        </p:blipFill>
        <p:spPr>
          <a:xfrm>
            <a:off x="5625088" y="3965274"/>
            <a:ext cx="1503871" cy="232913"/>
          </a:xfrm>
          <a:prstGeom prst="rect">
            <a:avLst/>
          </a:prstGeom>
        </p:spPr>
      </p:pic>
      <p:pic>
        <p:nvPicPr>
          <p:cNvPr id="9"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64826" t="35073" r="6808" b="61462"/>
          <a:stretch/>
        </p:blipFill>
        <p:spPr>
          <a:xfrm>
            <a:off x="6823487" y="2191109"/>
            <a:ext cx="1794294" cy="232913"/>
          </a:xfrm>
          <a:prstGeom prst="rect">
            <a:avLst/>
          </a:prstGeom>
        </p:spPr>
      </p:pic>
    </p:spTree>
    <p:extLst>
      <p:ext uri="{BB962C8B-B14F-4D97-AF65-F5344CB8AC3E}">
        <p14:creationId xmlns:p14="http://schemas.microsoft.com/office/powerpoint/2010/main" val="228601517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0440" t="11797" b="82126"/>
          <a:stretch/>
        </p:blipFill>
        <p:spPr>
          <a:xfrm rot="16200000">
            <a:off x="190578" y="3639820"/>
            <a:ext cx="4405746" cy="408861"/>
          </a:xfrm>
          <a:prstGeom prst="rect">
            <a:avLst/>
          </a:prstGeom>
        </p:spPr>
      </p:pic>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6982" b="9999"/>
          <a:stretch/>
        </p:blipFill>
        <p:spPr>
          <a:xfrm>
            <a:off x="2597882" y="1134075"/>
            <a:ext cx="6333681" cy="4913048"/>
          </a:xfrm>
        </p:spPr>
      </p:pic>
      <p:sp>
        <p:nvSpPr>
          <p:cNvPr id="5" name="Rectangle 4"/>
          <p:cNvSpPr/>
          <p:nvPr/>
        </p:nvSpPr>
        <p:spPr>
          <a:xfrm>
            <a:off x="4014857" y="6203874"/>
            <a:ext cx="7518660" cy="369332"/>
          </a:xfrm>
          <a:prstGeom prst="rect">
            <a:avLst/>
          </a:prstGeom>
        </p:spPr>
        <p:txBody>
          <a:bodyPr wrap="square">
            <a:spAutoFit/>
          </a:bodyPr>
          <a:lstStyle/>
          <a:p>
            <a:r>
              <a:rPr lang="en-US" dirty="0"/>
              <a:t>http://callingbullshit.org/case_studies/case_study_musician_mortality.html</a:t>
            </a:r>
          </a:p>
        </p:txBody>
      </p:sp>
      <p:pic>
        <p:nvPicPr>
          <p:cNvPr id="6" name="Content Placeholder 3"/>
          <p:cNvPicPr>
            <a:picLocks noChangeAspect="1"/>
          </p:cNvPicPr>
          <p:nvPr/>
        </p:nvPicPr>
        <p:blipFill rotWithShape="1">
          <a:blip r:embed="rId2">
            <a:extLst>
              <a:ext uri="{28A0092B-C50C-407E-A947-70E740481C1C}">
                <a14:useLocalDpi xmlns:a14="http://schemas.microsoft.com/office/drawing/2010/main" val="0"/>
              </a:ext>
            </a:extLst>
          </a:blip>
          <a:srcRect t="11797" r="52187" b="81326"/>
          <a:stretch/>
        </p:blipFill>
        <p:spPr>
          <a:xfrm rot="16200000">
            <a:off x="906245" y="2412846"/>
            <a:ext cx="3028294" cy="462742"/>
          </a:xfrm>
          <a:prstGeom prst="rect">
            <a:avLst/>
          </a:prstGeom>
        </p:spPr>
      </p:pic>
    </p:spTree>
    <p:extLst>
      <p:ext uri="{BB962C8B-B14F-4D97-AF65-F5344CB8AC3E}">
        <p14:creationId xmlns:p14="http://schemas.microsoft.com/office/powerpoint/2010/main" val="5235652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r5dymrsxhdzh.cloudfront.net/files/876443607938/images/other/seo/commute/pie_chart_for_what_will_my_commute_be2.png"/>
          <p:cNvPicPr>
            <a:picLocks noChangeAspect="1" noChangeArrowheads="1"/>
          </p:cNvPicPr>
          <p:nvPr/>
        </p:nvPicPr>
        <p:blipFill rotWithShape="1">
          <a:blip r:embed="rId3">
            <a:extLst>
              <a:ext uri="{28A0092B-C50C-407E-A947-70E740481C1C}">
                <a14:useLocalDpi xmlns:a14="http://schemas.microsoft.com/office/drawing/2010/main" val="0"/>
              </a:ext>
            </a:extLst>
          </a:blip>
          <a:srcRect t="7866"/>
          <a:stretch/>
        </p:blipFill>
        <p:spPr bwMode="auto">
          <a:xfrm>
            <a:off x="1901310" y="768625"/>
            <a:ext cx="8077577" cy="541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24053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r5dymrsxhdzh.cloudfront.net/files/876443607938/images/other/seo/commute/pie_chart_for_what_will_my_commute_be2.png"/>
          <p:cNvPicPr>
            <a:picLocks noChangeAspect="1" noChangeArrowheads="1"/>
          </p:cNvPicPr>
          <p:nvPr/>
        </p:nvPicPr>
        <p:blipFill rotWithShape="1">
          <a:blip r:embed="rId3">
            <a:extLst>
              <a:ext uri="{28A0092B-C50C-407E-A947-70E740481C1C}">
                <a14:useLocalDpi xmlns:a14="http://schemas.microsoft.com/office/drawing/2010/main" val="0"/>
              </a:ext>
            </a:extLst>
          </a:blip>
          <a:srcRect t="-2731"/>
          <a:stretch/>
        </p:blipFill>
        <p:spPr bwMode="auto">
          <a:xfrm>
            <a:off x="1901310" y="145775"/>
            <a:ext cx="8077577" cy="60381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697497" y="6335989"/>
            <a:ext cx="5961568" cy="369332"/>
          </a:xfrm>
          <a:prstGeom prst="rect">
            <a:avLst/>
          </a:prstGeom>
        </p:spPr>
        <p:txBody>
          <a:bodyPr wrap="none">
            <a:spAutoFit/>
          </a:bodyPr>
          <a:lstStyle/>
          <a:p>
            <a:r>
              <a:rPr lang="en-US" dirty="0"/>
              <a:t>https://smartasset.com/mortgage/what-will-my-commute-be</a:t>
            </a:r>
          </a:p>
        </p:txBody>
      </p:sp>
    </p:spTree>
    <p:extLst>
      <p:ext uri="{BB962C8B-B14F-4D97-AF65-F5344CB8AC3E}">
        <p14:creationId xmlns:p14="http://schemas.microsoft.com/office/powerpoint/2010/main" val="404717241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Pie charts versus bar graphs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0461590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609144" y="1825625"/>
            <a:ext cx="4744656" cy="4351338"/>
          </a:xfrm>
        </p:spPr>
        <p:txBody>
          <a:bodyPr/>
          <a:lstStyle/>
          <a:p>
            <a:r>
              <a:rPr lang="en-US" dirty="0" smtClean="0"/>
              <a:t>Write down numbers in order from highest to lowest percentage</a:t>
            </a:r>
            <a:endParaRPr lang="en-US" dirty="0"/>
          </a:p>
        </p:txBody>
      </p:sp>
      <p:pic>
        <p:nvPicPr>
          <p:cNvPr id="4" name="Picture 3"/>
          <p:cNvPicPr>
            <a:picLocks noChangeAspect="1"/>
          </p:cNvPicPr>
          <p:nvPr/>
        </p:nvPicPr>
        <p:blipFill>
          <a:blip r:embed="rId3"/>
          <a:stretch>
            <a:fillRect/>
          </a:stretch>
        </p:blipFill>
        <p:spPr>
          <a:xfrm>
            <a:off x="562794" y="1342663"/>
            <a:ext cx="5532282" cy="3325255"/>
          </a:xfrm>
          <a:prstGeom prst="rect">
            <a:avLst/>
          </a:prstGeom>
        </p:spPr>
      </p:pic>
      <p:sp>
        <p:nvSpPr>
          <p:cNvPr id="8" name="TextBox 7"/>
          <p:cNvSpPr txBox="1"/>
          <p:nvPr/>
        </p:nvSpPr>
        <p:spPr>
          <a:xfrm>
            <a:off x="1435261" y="1942823"/>
            <a:ext cx="335666" cy="369332"/>
          </a:xfrm>
          <a:prstGeom prst="rect">
            <a:avLst/>
          </a:prstGeom>
          <a:noFill/>
        </p:spPr>
        <p:txBody>
          <a:bodyPr wrap="square" rtlCol="0">
            <a:spAutoFit/>
          </a:bodyPr>
          <a:lstStyle/>
          <a:p>
            <a:r>
              <a:rPr lang="en-US" dirty="0" smtClean="0"/>
              <a:t>4</a:t>
            </a:r>
            <a:endParaRPr lang="en-US" dirty="0"/>
          </a:p>
        </p:txBody>
      </p:sp>
      <p:sp>
        <p:nvSpPr>
          <p:cNvPr id="9" name="TextBox 8"/>
          <p:cNvSpPr txBox="1"/>
          <p:nvPr/>
        </p:nvSpPr>
        <p:spPr>
          <a:xfrm>
            <a:off x="4458183" y="1573491"/>
            <a:ext cx="335666" cy="369332"/>
          </a:xfrm>
          <a:prstGeom prst="rect">
            <a:avLst/>
          </a:prstGeom>
          <a:noFill/>
        </p:spPr>
        <p:txBody>
          <a:bodyPr wrap="square" rtlCol="0">
            <a:spAutoFit/>
          </a:bodyPr>
          <a:lstStyle/>
          <a:p>
            <a:r>
              <a:rPr lang="en-US" dirty="0" smtClean="0"/>
              <a:t>1</a:t>
            </a:r>
            <a:endParaRPr lang="en-US" dirty="0"/>
          </a:p>
        </p:txBody>
      </p:sp>
      <p:sp>
        <p:nvSpPr>
          <p:cNvPr id="10" name="TextBox 9"/>
          <p:cNvSpPr txBox="1"/>
          <p:nvPr/>
        </p:nvSpPr>
        <p:spPr>
          <a:xfrm>
            <a:off x="1905249" y="4185960"/>
            <a:ext cx="335666" cy="369332"/>
          </a:xfrm>
          <a:prstGeom prst="rect">
            <a:avLst/>
          </a:prstGeom>
          <a:noFill/>
        </p:spPr>
        <p:txBody>
          <a:bodyPr wrap="square" rtlCol="0">
            <a:spAutoFit/>
          </a:bodyPr>
          <a:lstStyle/>
          <a:p>
            <a:r>
              <a:rPr lang="en-US" dirty="0" smtClean="0"/>
              <a:t>3</a:t>
            </a:r>
            <a:endParaRPr lang="en-US" dirty="0"/>
          </a:p>
        </p:txBody>
      </p:sp>
      <p:sp>
        <p:nvSpPr>
          <p:cNvPr id="11" name="TextBox 10"/>
          <p:cNvSpPr txBox="1"/>
          <p:nvPr/>
        </p:nvSpPr>
        <p:spPr>
          <a:xfrm>
            <a:off x="4793849" y="3816628"/>
            <a:ext cx="335666" cy="369332"/>
          </a:xfrm>
          <a:prstGeom prst="rect">
            <a:avLst/>
          </a:prstGeom>
          <a:noFill/>
        </p:spPr>
        <p:txBody>
          <a:bodyPr wrap="square" rtlCol="0">
            <a:spAutoFit/>
          </a:bodyPr>
          <a:lstStyle/>
          <a:p>
            <a:r>
              <a:rPr lang="en-US" dirty="0" smtClean="0"/>
              <a:t>2</a:t>
            </a:r>
            <a:endParaRPr lang="en-US" dirty="0"/>
          </a:p>
        </p:txBody>
      </p:sp>
    </p:spTree>
    <p:extLst>
      <p:ext uri="{BB962C8B-B14F-4D97-AF65-F5344CB8AC3E}">
        <p14:creationId xmlns:p14="http://schemas.microsoft.com/office/powerpoint/2010/main" val="39850838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6940" y="121284"/>
            <a:ext cx="10358120" cy="6177207"/>
          </a:xfrm>
        </p:spPr>
      </p:pic>
      <p:sp>
        <p:nvSpPr>
          <p:cNvPr id="3" name="Rectangle 2"/>
          <p:cNvSpPr/>
          <p:nvPr/>
        </p:nvSpPr>
        <p:spPr>
          <a:xfrm>
            <a:off x="2877040" y="6389223"/>
            <a:ext cx="6709594" cy="400110"/>
          </a:xfrm>
          <a:prstGeom prst="rect">
            <a:avLst/>
          </a:prstGeom>
        </p:spPr>
        <p:txBody>
          <a:bodyPr wrap="none">
            <a:spAutoFit/>
          </a:bodyPr>
          <a:lstStyle/>
          <a:p>
            <a:r>
              <a:rPr lang="en-US" sz="2000" i="1" dirty="0" smtClean="0"/>
              <a:t>TED Talk: “The beauty of data visualization,” David McCandless</a:t>
            </a:r>
          </a:p>
        </p:txBody>
      </p:sp>
    </p:spTree>
    <p:extLst>
      <p:ext uri="{BB962C8B-B14F-4D97-AF65-F5344CB8AC3E}">
        <p14:creationId xmlns:p14="http://schemas.microsoft.com/office/powerpoint/2010/main" val="342319547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4350217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stretch>
            <a:fillRect/>
          </a:stretch>
        </p:blipFill>
        <p:spPr>
          <a:xfrm>
            <a:off x="5994368" y="1690688"/>
            <a:ext cx="5524926" cy="3325255"/>
          </a:xfrm>
          <a:prstGeom prst="rect">
            <a:avLst/>
          </a:prstGeom>
        </p:spPr>
      </p:pic>
      <p:sp>
        <p:nvSpPr>
          <p:cNvPr id="5" name="Content Placeholder 2"/>
          <p:cNvSpPr txBox="1">
            <a:spLocks/>
          </p:cNvSpPr>
          <p:nvPr/>
        </p:nvSpPr>
        <p:spPr>
          <a:xfrm>
            <a:off x="838200" y="1825625"/>
            <a:ext cx="474465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Write down numbers in order from highest to lowest amount</a:t>
            </a:r>
            <a:endParaRPr lang="en-US" dirty="0"/>
          </a:p>
        </p:txBody>
      </p:sp>
    </p:spTree>
    <p:extLst>
      <p:ext uri="{BB962C8B-B14F-4D97-AF65-F5344CB8AC3E}">
        <p14:creationId xmlns:p14="http://schemas.microsoft.com/office/powerpoint/2010/main" val="20383685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responses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03045474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562794" y="1342663"/>
            <a:ext cx="5532282" cy="3325255"/>
          </a:xfrm>
          <a:prstGeom prst="rect">
            <a:avLst/>
          </a:prstGeom>
        </p:spPr>
      </p:pic>
      <p:pic>
        <p:nvPicPr>
          <p:cNvPr id="7" name="Picture 6"/>
          <p:cNvPicPr>
            <a:picLocks noChangeAspect="1"/>
          </p:cNvPicPr>
          <p:nvPr/>
        </p:nvPicPr>
        <p:blipFill>
          <a:blip r:embed="rId4"/>
          <a:stretch>
            <a:fillRect/>
          </a:stretch>
        </p:blipFill>
        <p:spPr>
          <a:xfrm>
            <a:off x="6330034" y="1342663"/>
            <a:ext cx="5524926" cy="3325255"/>
          </a:xfrm>
          <a:prstGeom prst="rect">
            <a:avLst/>
          </a:prstGeom>
        </p:spPr>
      </p:pic>
    </p:spTree>
    <p:extLst>
      <p:ext uri="{BB962C8B-B14F-4D97-AF65-F5344CB8AC3E}">
        <p14:creationId xmlns:p14="http://schemas.microsoft.com/office/powerpoint/2010/main" val="180506110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19795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475528" y="233680"/>
            <a:ext cx="11037743" cy="6400168"/>
          </a:xfrm>
          <a:prstGeom prst="rect">
            <a:avLst/>
          </a:prstGeom>
        </p:spPr>
      </p:pic>
      <p:sp>
        <p:nvSpPr>
          <p:cNvPr id="6" name="Rectangle 5"/>
          <p:cNvSpPr/>
          <p:nvPr/>
        </p:nvSpPr>
        <p:spPr>
          <a:xfrm>
            <a:off x="7980218" y="3660371"/>
            <a:ext cx="3343564" cy="2272145"/>
          </a:xfrm>
          <a:prstGeom prst="rect">
            <a:avLst/>
          </a:prstGeom>
          <a:solidFill>
            <a:srgbClr val="2D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29178" y="6011707"/>
            <a:ext cx="1570182" cy="459740"/>
          </a:xfrm>
          <a:prstGeom prst="rect">
            <a:avLst/>
          </a:prstGeom>
          <a:solidFill>
            <a:srgbClr val="2D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783840" y="3771424"/>
            <a:ext cx="792480" cy="587216"/>
          </a:xfrm>
          <a:prstGeom prst="rect">
            <a:avLst/>
          </a:prstGeom>
          <a:solidFill>
            <a:srgbClr val="2D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63511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577128" y="0"/>
            <a:ext cx="11037743" cy="6400168"/>
          </a:xfrm>
          <a:prstGeom prst="rect">
            <a:avLst/>
          </a:prstGeom>
        </p:spPr>
      </p:pic>
      <p:sp>
        <p:nvSpPr>
          <p:cNvPr id="5" name="Rectangle 4"/>
          <p:cNvSpPr/>
          <p:nvPr/>
        </p:nvSpPr>
        <p:spPr>
          <a:xfrm>
            <a:off x="3860800" y="6432495"/>
            <a:ext cx="7188200" cy="369332"/>
          </a:xfrm>
          <a:prstGeom prst="rect">
            <a:avLst/>
          </a:prstGeom>
        </p:spPr>
        <p:txBody>
          <a:bodyPr wrap="square">
            <a:spAutoFit/>
          </a:bodyPr>
          <a:lstStyle/>
          <a:p>
            <a:r>
              <a:rPr lang="en-US" dirty="0"/>
              <a:t>http://flowingdata.com/2016/12/14/bed-sizes-around-the-world/</a:t>
            </a:r>
          </a:p>
        </p:txBody>
      </p:sp>
    </p:spTree>
    <p:extLst>
      <p:ext uri="{BB962C8B-B14F-4D97-AF65-F5344CB8AC3E}">
        <p14:creationId xmlns:p14="http://schemas.microsoft.com/office/powerpoint/2010/main" val="17264891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24827</TotalTime>
  <Words>4235</Words>
  <Application>Microsoft Office PowerPoint</Application>
  <PresentationFormat>Widescreen</PresentationFormat>
  <Paragraphs>337</Paragraphs>
  <Slides>74</Slides>
  <Notes>61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74</vt:i4>
      </vt:variant>
    </vt:vector>
  </HeadingPairs>
  <TitlesOfParts>
    <vt:vector size="78" baseType="lpstr">
      <vt:lpstr>Arial</vt:lpstr>
      <vt:lpstr>Calibri</vt:lpstr>
      <vt:lpstr>Calibri Light</vt:lpstr>
      <vt:lpstr>Office Theme</vt:lpstr>
      <vt:lpstr>Figure of the Day</vt:lpstr>
      <vt:lpstr>Faculty notes</vt:lpstr>
      <vt:lpstr>Faculty Notes: Other tips for student engagement</vt:lpstr>
      <vt:lpstr>Faculty Notes: Other tips for student engagement</vt:lpstr>
      <vt:lpstr>Figure of the Day “Rules”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Bad Graphs </vt:lpstr>
      <vt:lpstr>PowerPoint Presentation</vt:lpstr>
      <vt:lpstr>PowerPoint Presentation</vt:lpstr>
      <vt:lpstr>PowerPoint Presentation</vt:lpstr>
      <vt:lpstr>PowerPoint Presentation</vt:lpstr>
      <vt:lpstr>Pie charts versus bar graphs</vt:lpstr>
      <vt:lpstr>PowerPoint Presentation</vt:lpstr>
      <vt:lpstr>PowerPoint Presentation</vt:lpstr>
      <vt:lpstr>PowerPoint Presentation</vt:lpstr>
      <vt:lpstr>Class responses</vt:lpstr>
      <vt:lpstr>PowerPoint Presentation</vt:lpstr>
      <vt:lpstr>PowerPoint Presentation</vt:lpstr>
    </vt:vector>
  </TitlesOfParts>
  <Company>Radford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Fleming-Davies, Arietta</dc:creator>
  <cp:lastModifiedBy>Arietta E Fleming-Davies</cp:lastModifiedBy>
  <cp:revision>114</cp:revision>
  <dcterms:created xsi:type="dcterms:W3CDTF">2017-02-01T16:50:53Z</dcterms:created>
  <dcterms:modified xsi:type="dcterms:W3CDTF">2018-01-17T20:56:59Z</dcterms:modified>
</cp:coreProperties>
</file>