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sldIdLst>
    <p:sldId id="257" r:id="rId2"/>
    <p:sldId id="1116" r:id="rId3"/>
    <p:sldId id="1115" r:id="rId4"/>
    <p:sldId id="1114" r:id="rId5"/>
    <p:sldId id="259" r:id="rId6"/>
    <p:sldId id="1144" r:id="rId7"/>
    <p:sldId id="1117" r:id="rId8"/>
    <p:sldId id="1120" r:id="rId9"/>
    <p:sldId id="1128" r:id="rId10"/>
    <p:sldId id="1130" r:id="rId11"/>
    <p:sldId id="1131" r:id="rId12"/>
    <p:sldId id="1119" r:id="rId13"/>
    <p:sldId id="1132" r:id="rId14"/>
    <p:sldId id="1118" r:id="rId15"/>
    <p:sldId id="1121" r:id="rId16"/>
    <p:sldId id="1133" r:id="rId17"/>
    <p:sldId id="1135" r:id="rId18"/>
    <p:sldId id="1134" r:id="rId19"/>
    <p:sldId id="1122" r:id="rId20"/>
    <p:sldId id="1136" r:id="rId21"/>
    <p:sldId id="1137" r:id="rId22"/>
    <p:sldId id="1138" r:id="rId23"/>
    <p:sldId id="1139" r:id="rId24"/>
    <p:sldId id="1140" r:id="rId25"/>
    <p:sldId id="1141" r:id="rId26"/>
    <p:sldId id="1143" r:id="rId27"/>
    <p:sldId id="1142" r:id="rId28"/>
    <p:sldId id="1124" r:id="rId29"/>
    <p:sldId id="1145" r:id="rId30"/>
    <p:sldId id="1146" r:id="rId31"/>
    <p:sldId id="1125" r:id="rId32"/>
    <p:sldId id="1147" r:id="rId33"/>
    <p:sldId id="1149" r:id="rId34"/>
    <p:sldId id="1150" r:id="rId35"/>
    <p:sldId id="1126" r:id="rId36"/>
    <p:sldId id="1162" r:id="rId37"/>
    <p:sldId id="1163" r:id="rId38"/>
    <p:sldId id="1164" r:id="rId39"/>
    <p:sldId id="1152" r:id="rId40"/>
    <p:sldId id="1153" r:id="rId41"/>
    <p:sldId id="1154" r:id="rId42"/>
    <p:sldId id="1155" r:id="rId43"/>
    <p:sldId id="1156" r:id="rId44"/>
    <p:sldId id="1157" r:id="rId45"/>
    <p:sldId id="1158" r:id="rId46"/>
    <p:sldId id="1159" r:id="rId47"/>
    <p:sldId id="1148" r:id="rId48"/>
    <p:sldId id="1161" r:id="rId49"/>
    <p:sldId id="1127" r:id="rId50"/>
    <p:sldId id="1160" r:id="rId5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182" autoAdjust="0"/>
    <p:restoredTop sz="86394" autoAdjust="0"/>
  </p:normalViewPr>
  <p:slideViewPr>
    <p:cSldViewPr snapToGrid="0">
      <p:cViewPr varScale="1">
        <p:scale>
          <a:sx n="54" d="100"/>
          <a:sy n="54" d="100"/>
        </p:scale>
        <p:origin x="96" y="1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microsoft.com/office/2016/11/relationships/changesInfo" Target="changesInfos/changesInfo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im Komatsu (She/Her/Hers)" userId="e952f7cb-b562-464a-91ae-af01a1fc11ea" providerId="ADAL" clId="{BBB81F26-B89C-4119-B582-B2DACF98C8DE}"/>
    <pc:docChg chg="delSld delMainMaster">
      <pc:chgData name="Kim Komatsu (She/Her/Hers)" userId="e952f7cb-b562-464a-91ae-af01a1fc11ea" providerId="ADAL" clId="{BBB81F26-B89C-4119-B582-B2DACF98C8DE}" dt="2024-08-19T17:48:45.915" v="0" actId="47"/>
      <pc:docMkLst>
        <pc:docMk/>
      </pc:docMkLst>
      <pc:sldChg chg="del">
        <pc:chgData name="Kim Komatsu (She/Her/Hers)" userId="e952f7cb-b562-464a-91ae-af01a1fc11ea" providerId="ADAL" clId="{BBB81F26-B89C-4119-B582-B2DACF98C8DE}" dt="2024-08-19T17:48:45.915" v="0" actId="47"/>
        <pc:sldMkLst>
          <pc:docMk/>
          <pc:sldMk cId="2261234288" sldId="355"/>
        </pc:sldMkLst>
      </pc:sldChg>
      <pc:sldChg chg="del">
        <pc:chgData name="Kim Komatsu (She/Her/Hers)" userId="e952f7cb-b562-464a-91ae-af01a1fc11ea" providerId="ADAL" clId="{BBB81F26-B89C-4119-B582-B2DACF98C8DE}" dt="2024-08-19T17:48:45.915" v="0" actId="47"/>
        <pc:sldMkLst>
          <pc:docMk/>
          <pc:sldMk cId="3702605890" sldId="1165"/>
        </pc:sldMkLst>
      </pc:sldChg>
      <pc:sldMasterChg chg="del delSldLayout">
        <pc:chgData name="Kim Komatsu (She/Her/Hers)" userId="e952f7cb-b562-464a-91ae-af01a1fc11ea" providerId="ADAL" clId="{BBB81F26-B89C-4119-B582-B2DACF98C8DE}" dt="2024-08-19T17:48:45.915" v="0" actId="47"/>
        <pc:sldMasterMkLst>
          <pc:docMk/>
          <pc:sldMasterMk cId="2439562574" sldId="2147483660"/>
        </pc:sldMasterMkLst>
        <pc:sldLayoutChg chg="del">
          <pc:chgData name="Kim Komatsu (She/Her/Hers)" userId="e952f7cb-b562-464a-91ae-af01a1fc11ea" providerId="ADAL" clId="{BBB81F26-B89C-4119-B582-B2DACF98C8DE}" dt="2024-08-19T17:48:45.915" v="0" actId="47"/>
          <pc:sldLayoutMkLst>
            <pc:docMk/>
            <pc:sldMasterMk cId="2439562574" sldId="2147483660"/>
            <pc:sldLayoutMk cId="2291511318" sldId="2147483661"/>
          </pc:sldLayoutMkLst>
        </pc:sldLayoutChg>
        <pc:sldLayoutChg chg="del">
          <pc:chgData name="Kim Komatsu (She/Her/Hers)" userId="e952f7cb-b562-464a-91ae-af01a1fc11ea" providerId="ADAL" clId="{BBB81F26-B89C-4119-B582-B2DACF98C8DE}" dt="2024-08-19T17:48:45.915" v="0" actId="47"/>
          <pc:sldLayoutMkLst>
            <pc:docMk/>
            <pc:sldMasterMk cId="2439562574" sldId="2147483660"/>
            <pc:sldLayoutMk cId="2910190108" sldId="2147483662"/>
          </pc:sldLayoutMkLst>
        </pc:sldLayoutChg>
        <pc:sldLayoutChg chg="del">
          <pc:chgData name="Kim Komatsu (She/Her/Hers)" userId="e952f7cb-b562-464a-91ae-af01a1fc11ea" providerId="ADAL" clId="{BBB81F26-B89C-4119-B582-B2DACF98C8DE}" dt="2024-08-19T17:48:45.915" v="0" actId="47"/>
          <pc:sldLayoutMkLst>
            <pc:docMk/>
            <pc:sldMasterMk cId="2439562574" sldId="2147483660"/>
            <pc:sldLayoutMk cId="706560538" sldId="2147483663"/>
          </pc:sldLayoutMkLst>
        </pc:sldLayoutChg>
        <pc:sldLayoutChg chg="del">
          <pc:chgData name="Kim Komatsu (She/Her/Hers)" userId="e952f7cb-b562-464a-91ae-af01a1fc11ea" providerId="ADAL" clId="{BBB81F26-B89C-4119-B582-B2DACF98C8DE}" dt="2024-08-19T17:48:45.915" v="0" actId="47"/>
          <pc:sldLayoutMkLst>
            <pc:docMk/>
            <pc:sldMasterMk cId="2439562574" sldId="2147483660"/>
            <pc:sldLayoutMk cId="3357936810" sldId="2147483664"/>
          </pc:sldLayoutMkLst>
        </pc:sldLayoutChg>
        <pc:sldLayoutChg chg="del">
          <pc:chgData name="Kim Komatsu (She/Her/Hers)" userId="e952f7cb-b562-464a-91ae-af01a1fc11ea" providerId="ADAL" clId="{BBB81F26-B89C-4119-B582-B2DACF98C8DE}" dt="2024-08-19T17:48:45.915" v="0" actId="47"/>
          <pc:sldLayoutMkLst>
            <pc:docMk/>
            <pc:sldMasterMk cId="2439562574" sldId="2147483660"/>
            <pc:sldLayoutMk cId="2084840401" sldId="2147483665"/>
          </pc:sldLayoutMkLst>
        </pc:sldLayoutChg>
        <pc:sldLayoutChg chg="del">
          <pc:chgData name="Kim Komatsu (She/Her/Hers)" userId="e952f7cb-b562-464a-91ae-af01a1fc11ea" providerId="ADAL" clId="{BBB81F26-B89C-4119-B582-B2DACF98C8DE}" dt="2024-08-19T17:48:45.915" v="0" actId="47"/>
          <pc:sldLayoutMkLst>
            <pc:docMk/>
            <pc:sldMasterMk cId="2439562574" sldId="2147483660"/>
            <pc:sldLayoutMk cId="269457728" sldId="2147483666"/>
          </pc:sldLayoutMkLst>
        </pc:sldLayoutChg>
        <pc:sldLayoutChg chg="del">
          <pc:chgData name="Kim Komatsu (She/Her/Hers)" userId="e952f7cb-b562-464a-91ae-af01a1fc11ea" providerId="ADAL" clId="{BBB81F26-B89C-4119-B582-B2DACF98C8DE}" dt="2024-08-19T17:48:45.915" v="0" actId="47"/>
          <pc:sldLayoutMkLst>
            <pc:docMk/>
            <pc:sldMasterMk cId="2439562574" sldId="2147483660"/>
            <pc:sldLayoutMk cId="3669621822" sldId="2147483667"/>
          </pc:sldLayoutMkLst>
        </pc:sldLayoutChg>
        <pc:sldLayoutChg chg="del">
          <pc:chgData name="Kim Komatsu (She/Her/Hers)" userId="e952f7cb-b562-464a-91ae-af01a1fc11ea" providerId="ADAL" clId="{BBB81F26-B89C-4119-B582-B2DACF98C8DE}" dt="2024-08-19T17:48:45.915" v="0" actId="47"/>
          <pc:sldLayoutMkLst>
            <pc:docMk/>
            <pc:sldMasterMk cId="2439562574" sldId="2147483660"/>
            <pc:sldLayoutMk cId="2540120045" sldId="2147483668"/>
          </pc:sldLayoutMkLst>
        </pc:sldLayoutChg>
        <pc:sldLayoutChg chg="del">
          <pc:chgData name="Kim Komatsu (She/Her/Hers)" userId="e952f7cb-b562-464a-91ae-af01a1fc11ea" providerId="ADAL" clId="{BBB81F26-B89C-4119-B582-B2DACF98C8DE}" dt="2024-08-19T17:48:45.915" v="0" actId="47"/>
          <pc:sldLayoutMkLst>
            <pc:docMk/>
            <pc:sldMasterMk cId="2439562574" sldId="2147483660"/>
            <pc:sldLayoutMk cId="3319628722" sldId="2147483669"/>
          </pc:sldLayoutMkLst>
        </pc:sldLayoutChg>
        <pc:sldLayoutChg chg="del">
          <pc:chgData name="Kim Komatsu (She/Her/Hers)" userId="e952f7cb-b562-464a-91ae-af01a1fc11ea" providerId="ADAL" clId="{BBB81F26-B89C-4119-B582-B2DACF98C8DE}" dt="2024-08-19T17:48:45.915" v="0" actId="47"/>
          <pc:sldLayoutMkLst>
            <pc:docMk/>
            <pc:sldMasterMk cId="2439562574" sldId="2147483660"/>
            <pc:sldLayoutMk cId="1423996110" sldId="2147483670"/>
          </pc:sldLayoutMkLst>
        </pc:sldLayoutChg>
        <pc:sldLayoutChg chg="del">
          <pc:chgData name="Kim Komatsu (She/Her/Hers)" userId="e952f7cb-b562-464a-91ae-af01a1fc11ea" providerId="ADAL" clId="{BBB81F26-B89C-4119-B582-B2DACF98C8DE}" dt="2024-08-19T17:48:45.915" v="0" actId="47"/>
          <pc:sldLayoutMkLst>
            <pc:docMk/>
            <pc:sldMasterMk cId="2439562574" sldId="2147483660"/>
            <pc:sldLayoutMk cId="2256886641" sldId="2147483671"/>
          </pc:sldLayoutMkLst>
        </pc:sldLayoutChg>
        <pc:sldLayoutChg chg="del">
          <pc:chgData name="Kim Komatsu (She/Her/Hers)" userId="e952f7cb-b562-464a-91ae-af01a1fc11ea" providerId="ADAL" clId="{BBB81F26-B89C-4119-B582-B2DACF98C8DE}" dt="2024-08-19T17:48:45.915" v="0" actId="47"/>
          <pc:sldLayoutMkLst>
            <pc:docMk/>
            <pc:sldMasterMk cId="2439562574" sldId="2147483660"/>
            <pc:sldLayoutMk cId="3203039463" sldId="2147483672"/>
          </pc:sldLayoutMkLst>
        </pc:sldLayoutChg>
        <pc:sldLayoutChg chg="del">
          <pc:chgData name="Kim Komatsu (She/Her/Hers)" userId="e952f7cb-b562-464a-91ae-af01a1fc11ea" providerId="ADAL" clId="{BBB81F26-B89C-4119-B582-B2DACF98C8DE}" dt="2024-08-19T17:48:45.915" v="0" actId="47"/>
          <pc:sldLayoutMkLst>
            <pc:docMk/>
            <pc:sldMasterMk cId="2439562574" sldId="2147483660"/>
            <pc:sldLayoutMk cId="1989552911" sldId="2147483673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B0E829-A0DA-48BB-8DA4-049CA7ECE702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D47C3C-3BCD-47A7-9887-4F2B261902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9505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Styli (projecting points)</a:t>
            </a:r>
          </a:p>
          <a:p>
            <a:endParaRPr lang="en-US" dirty="0"/>
          </a:p>
          <a:p>
            <a:r>
              <a:rPr lang="en-US" dirty="0"/>
              <a:t>Photo 1: scales, vesicles</a:t>
            </a:r>
          </a:p>
          <a:p>
            <a:r>
              <a:rPr lang="en-US" dirty="0"/>
              <a:t>Photo 2: median caudal filament, eyes touching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D47C3C-3BCD-47A7-9887-4F2B2619027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9122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D47C3C-3BCD-47A7-9887-4F2B2619027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502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D47C3C-3BCD-47A7-9887-4F2B2619027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3957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Recently discovered, after only having been seen in amber fossils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D47C3C-3BCD-47A7-9887-4F2B2619027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1680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D47C3C-3BCD-47A7-9887-4F2B2619027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0777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D47C3C-3BCD-47A7-9887-4F2B26190271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9908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D47C3C-3BCD-47A7-9887-4F2B26190271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1732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D47C3C-3BCD-47A7-9887-4F2B26190271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3854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D47C3C-3BCD-47A7-9887-4F2B26190271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2049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D47C3C-3BCD-47A7-9887-4F2B26190271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2628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D47C3C-3BCD-47A7-9887-4F2B26190271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8039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D47C3C-3BCD-47A7-9887-4F2B2619027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20688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D47C3C-3BCD-47A7-9887-4F2B26190271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6269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D47C3C-3BCD-47A7-9887-4F2B26190271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90274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D47C3C-3BCD-47A7-9887-4F2B26190271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97471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D47C3C-3BCD-47A7-9887-4F2B26190271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96533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D47C3C-3BCD-47A7-9887-4F2B26190271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14713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D47C3C-3BCD-47A7-9887-4F2B26190271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33746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D47C3C-3BCD-47A7-9887-4F2B26190271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78469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D47C3C-3BCD-47A7-9887-4F2B26190271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22297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D47C3C-3BCD-47A7-9887-4F2B26190271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40594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Break to play drawing game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D47C3C-3BCD-47A7-9887-4F2B26190271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9389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D47C3C-3BCD-47A7-9887-4F2B2619027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58354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Week 4 quiz will be closed book, you’ll be given materials needed to identify any non-bolded orders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D64AB0-5BF4-4564-A484-3DE52B0EF23B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50738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D47C3C-3BCD-47A7-9887-4F2B26190271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706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D47C3C-3BCD-47A7-9887-4F2B2619027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8984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D47C3C-3BCD-47A7-9887-4F2B2619027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5928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D47C3C-3BCD-47A7-9887-4F2B2619027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4285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D47C3C-3BCD-47A7-9887-4F2B2619027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5822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D47C3C-3BCD-47A7-9887-4F2B2619027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1020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D47C3C-3BCD-47A7-9887-4F2B2619027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6609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503D2-9F89-50C0-18D3-D15B01ED82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478B29-AB4E-6F5F-06DA-59E4174402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B88FB9-D999-BA2E-E996-BD61BFC87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C2B30-9D88-4561-9908-5AD579B953C9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BBC7C4-89C6-C9A2-8CD9-91E9D926F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09B765-B805-E26E-B471-91031C59A9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CCCED-777D-4B12-B063-6C4079C615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6464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90F77C-5949-B609-0879-D872ED00DB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732B0D-8F77-296B-E924-686D79876D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5142E7-0971-2AEA-B5FF-81848FBEE2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C2B30-9D88-4561-9908-5AD579B953C9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79953C-0E0B-F440-2208-886D604ABC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8E96C6-3B7D-3726-3048-5F43E49F3A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CCCED-777D-4B12-B063-6C4079C615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9962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75D3AE2-D07A-401C-01D8-2AE5B5011DD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F68475-6D95-BE81-2207-595F8D9970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D1DEB6-88EA-EDBD-8173-975AD756F2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C2B30-9D88-4561-9908-5AD579B953C9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CBC395-8286-029A-0920-BD6CC49FE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43BF42-536E-2A9F-0633-890D0056B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CCCED-777D-4B12-B063-6C4079C615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7444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F4206-4D4D-BA22-6729-8406D68837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284A63-7E14-7E58-46D6-9353D8A939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67A8E1-029C-6A52-843B-7EC349B426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C2B30-9D88-4561-9908-5AD579B953C9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E85F02-5907-4452-94F1-382634322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855F54-E4E0-A4CE-728C-601F34DDC1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CCCED-777D-4B12-B063-6C4079C615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8324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395CEC-2AF1-53F3-B616-667B03098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642122-1A17-0E5F-FCF4-59DA225C09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786895-0550-A046-EBC9-143483D941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C2B30-9D88-4561-9908-5AD579B953C9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1B2679-0C4F-79AC-3DA3-62E1076A1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CCD47D-210E-1D7B-FE41-8CF10DE1C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CCCED-777D-4B12-B063-6C4079C615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3041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6D7C74-BCFD-F7B7-BEFB-7B69FC3E5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F462DE-5F16-9EE1-88E2-9707ED5AE8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B5628D-0380-4B7E-6083-2E76EBCC9D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FE1D01-83F5-473E-A372-FA2C6B418C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C2B30-9D88-4561-9908-5AD579B953C9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618E6A-E8DD-1DA2-7787-94809BAB1F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D05122-2765-D707-E15C-744E53D86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CCCED-777D-4B12-B063-6C4079C615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9408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A8D83-25F6-F949-0FE7-767A78231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B2E994-85D2-D820-66CB-CEA326A1F7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173965-A7A8-DFE8-E8A6-BC686AC7B4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B4A670-0B70-7DDB-799E-E6688D2B0A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AD4D62E-BAEA-F70F-604D-69BAE2A290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2DA3F2A-096F-5C7E-4EF6-E66812FEC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C2B30-9D88-4561-9908-5AD579B953C9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F403173-564E-A991-55F6-2D0CE2D705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C10F02-A41C-04DE-9071-24C5A4099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CCCED-777D-4B12-B063-6C4079C615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045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F3FF9-CADC-D5D7-BC93-2C88CFEFEA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D67BD8-CA6D-373F-D208-B785C2A297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C2B30-9D88-4561-9908-5AD579B953C9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D38F1D-3D93-0531-A120-64F85B7F07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307C85-C2C2-18B7-4C84-1D36F712A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CCCED-777D-4B12-B063-6C4079C615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4532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A98393-246E-38BC-A71F-ECC6B7EA3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C2B30-9D88-4561-9908-5AD579B953C9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90E0555-2E65-2961-7006-BC359D77B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37A4BE-21CD-9480-8B76-0738B6E94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CCCED-777D-4B12-B063-6C4079C615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188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29E14A-3315-9CD9-87D0-3EABB29E6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4586C4-6FCC-40F1-D2C7-9EFCEBD23B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042FCA-8A38-C5C6-CACE-1999DF8634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16547A-BE66-9C34-81F8-63A531684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C2B30-9D88-4561-9908-5AD579B953C9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CA7CE4-743C-E41F-874A-E7F158929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E3B529-09A7-9D0B-12D2-10710236D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CCCED-777D-4B12-B063-6C4079C615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4099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6941C-48FF-7C89-6583-4A2CF7591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D987E15-2CC6-E9F8-8C28-913DDC4D2B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408E38-EEC5-CF05-E1FA-00128F97EA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5798BF-C296-998A-E2B9-AF0902ED19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C2B30-9D88-4561-9908-5AD579B953C9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094AFC-A9C7-6467-A14A-EE2A8B636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13D03F-DBE7-34C5-626C-18C14611F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CCCED-777D-4B12-B063-6C4079C615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27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BF4C12A-FBBB-2D64-A37B-34CE06E32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89693B-0920-6468-D8F1-6627E7BEC9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80655B-F3BE-15A3-3A6F-8A6B011822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2C2B30-9D88-4561-9908-5AD579B953C9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FE385D-63F6-BC52-AC69-72E233C04B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D4B452-AE20-1783-8A64-B847BAC140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5CCCED-777D-4B12-B063-6C4079C615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392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5.pn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8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5BAFB6-6E43-2FC7-303D-5BAB954097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1657" y="1843461"/>
            <a:ext cx="5925989" cy="3167510"/>
          </a:xfrm>
        </p:spPr>
        <p:txBody>
          <a:bodyPr anchor="b">
            <a:normAutofit/>
          </a:bodyPr>
          <a:lstStyle/>
          <a:p>
            <a:r>
              <a:rPr lang="en-US" sz="7400" b="1" dirty="0"/>
              <a:t>Taxonomy</a:t>
            </a:r>
            <a:br>
              <a:rPr lang="en-US" sz="7400" b="1" dirty="0"/>
            </a:br>
            <a:r>
              <a:rPr lang="en-US" sz="7400" b="1" dirty="0"/>
              <a:t>and Systematics</a:t>
            </a:r>
          </a:p>
        </p:txBody>
      </p:sp>
      <p:pic>
        <p:nvPicPr>
          <p:cNvPr id="6" name="Graphic 5" descr="Hierarchy">
            <a:extLst>
              <a:ext uri="{FF2B5EF4-FFF2-40B4-BE49-F238E27FC236}">
                <a16:creationId xmlns:a16="http://schemas.microsoft.com/office/drawing/2014/main" id="{2B7ADEA6-ED42-3D57-4671-AF4D14F137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99140" y="2209474"/>
            <a:ext cx="2489416" cy="2489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7455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326BF-8D04-DA6D-3DB8-878CB17C6B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Collembola: </a:t>
            </a:r>
            <a:r>
              <a:rPr lang="en-US" dirty="0"/>
              <a:t>Springtails (3,600 species)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56C3CA-888E-B54E-BC75-B93DD518E9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0490" y="1825624"/>
            <a:ext cx="5649310" cy="4869465"/>
          </a:xfrm>
        </p:spPr>
        <p:txBody>
          <a:bodyPr>
            <a:normAutofit/>
          </a:bodyPr>
          <a:lstStyle/>
          <a:p>
            <a:r>
              <a:rPr lang="en-US" dirty="0"/>
              <a:t>Class of hexapods with 4 orders</a:t>
            </a:r>
          </a:p>
          <a:p>
            <a:r>
              <a:rPr lang="en-US" dirty="0"/>
              <a:t>Key characteristics:</a:t>
            </a:r>
          </a:p>
          <a:p>
            <a:pPr lvl="1"/>
            <a:r>
              <a:rPr lang="en-US" dirty="0"/>
              <a:t>Smallish bodies (typically &lt; 6 mm)</a:t>
            </a:r>
          </a:p>
          <a:p>
            <a:pPr lvl="1"/>
            <a:r>
              <a:rPr lang="en-US" dirty="0"/>
              <a:t>Most have </a:t>
            </a:r>
            <a:r>
              <a:rPr lang="en-US" dirty="0" err="1"/>
              <a:t>furca</a:t>
            </a:r>
            <a:r>
              <a:rPr lang="en-US" dirty="0"/>
              <a:t> (tail-like appendage for springing)</a:t>
            </a:r>
          </a:p>
          <a:p>
            <a:pPr lvl="1"/>
            <a:r>
              <a:rPr lang="en-US" dirty="0"/>
              <a:t>Can be globular or elongate</a:t>
            </a:r>
          </a:p>
          <a:p>
            <a:pPr lvl="1"/>
            <a:r>
              <a:rPr lang="en-US" dirty="0"/>
              <a:t>4-segmented antenna</a:t>
            </a:r>
          </a:p>
          <a:p>
            <a:pPr lvl="1"/>
            <a:r>
              <a:rPr lang="en-US" dirty="0"/>
              <a:t>No cerci</a:t>
            </a:r>
          </a:p>
        </p:txBody>
      </p:sp>
      <p:pic>
        <p:nvPicPr>
          <p:cNvPr id="7172" name="Picture 4" descr="Class Collembola – ENT 425 – General Entomology">
            <a:extLst>
              <a:ext uri="{FF2B5EF4-FFF2-40B4-BE49-F238E27FC236}">
                <a16:creationId xmlns:a16="http://schemas.microsoft.com/office/drawing/2014/main" id="{7ACA1F79-CEFB-CF32-1D17-885D136221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2801" y="4024369"/>
            <a:ext cx="4037944" cy="271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Springtails (Subclass Collembola) · iNaturalist">
            <a:extLst>
              <a:ext uri="{FF2B5EF4-FFF2-40B4-BE49-F238E27FC236}">
                <a16:creationId xmlns:a16="http://schemas.microsoft.com/office/drawing/2014/main" id="{F0EFBE95-A537-B264-4303-EAD6AFD81C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5382" y="1541903"/>
            <a:ext cx="4037944" cy="2854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68061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326BF-8D04-DA6D-3DB8-878CB17C6B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Diplura</a:t>
            </a:r>
            <a:r>
              <a:rPr lang="en-US" b="1" dirty="0"/>
              <a:t>: </a:t>
            </a:r>
            <a:r>
              <a:rPr lang="en-US" dirty="0"/>
              <a:t>Diplurans (800 species)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56C3CA-888E-B54E-BC75-B93DD518E9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0490" y="1825624"/>
            <a:ext cx="4285594" cy="4869465"/>
          </a:xfrm>
        </p:spPr>
        <p:txBody>
          <a:bodyPr>
            <a:normAutofit/>
          </a:bodyPr>
          <a:lstStyle/>
          <a:p>
            <a:r>
              <a:rPr lang="en-US" dirty="0"/>
              <a:t>Key characteristics:</a:t>
            </a:r>
          </a:p>
          <a:p>
            <a:pPr lvl="1"/>
            <a:r>
              <a:rPr lang="en-US" dirty="0"/>
              <a:t>Smallish bodies (typically 2-50 mm)</a:t>
            </a:r>
          </a:p>
          <a:p>
            <a:pPr lvl="1"/>
            <a:r>
              <a:rPr lang="en-US" dirty="0"/>
              <a:t>Elongate bodies</a:t>
            </a:r>
          </a:p>
          <a:p>
            <a:pPr lvl="1"/>
            <a:r>
              <a:rPr lang="en-US" dirty="0"/>
              <a:t>Short legs</a:t>
            </a:r>
          </a:p>
          <a:p>
            <a:pPr lvl="1"/>
            <a:r>
              <a:rPr lang="en-US" dirty="0"/>
              <a:t>Weakly developed thorax</a:t>
            </a:r>
          </a:p>
          <a:p>
            <a:pPr lvl="1"/>
            <a:r>
              <a:rPr lang="en-US" dirty="0"/>
              <a:t>Pair of either multi-articulate or short pincer-like cerci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8194" name="Picture 2" descr="Diplura - Wikipedia">
            <a:extLst>
              <a:ext uri="{FF2B5EF4-FFF2-40B4-BE49-F238E27FC236}">
                <a16:creationId xmlns:a16="http://schemas.microsoft.com/office/drawing/2014/main" id="{450A8C32-767C-451A-494B-53F452D6E0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6421821" y="1437609"/>
            <a:ext cx="4496018" cy="3001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Diplura">
            <a:extLst>
              <a:ext uri="{FF2B5EF4-FFF2-40B4-BE49-F238E27FC236}">
                <a16:creationId xmlns:a16="http://schemas.microsoft.com/office/drawing/2014/main" id="{9E2E04A9-565C-0DD2-07E8-5C7E5D57F3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8185" y="4185580"/>
            <a:ext cx="7143750" cy="2486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42132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41E443-1A88-67E6-D55C-601A158FAF9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err="1"/>
              <a:t>Archaeognatha</a:t>
            </a:r>
            <a:r>
              <a:rPr lang="en-US" dirty="0"/>
              <a:t> (Bristletails)</a:t>
            </a:r>
          </a:p>
          <a:p>
            <a:r>
              <a:rPr lang="en-US" dirty="0" err="1"/>
              <a:t>Zygentoma</a:t>
            </a:r>
            <a:r>
              <a:rPr lang="en-US" dirty="0"/>
              <a:t> (Silverfish)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8E78248-C35B-4656-80EA-0B321A7A496E}"/>
              </a:ext>
            </a:extLst>
          </p:cNvPr>
          <p:cNvSpPr txBox="1">
            <a:spLocks/>
          </p:cNvSpPr>
          <p:nvPr/>
        </p:nvSpPr>
        <p:spPr>
          <a:xfrm>
            <a:off x="272108" y="302063"/>
            <a:ext cx="63899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Non-Winged Insects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EB5D573-EC53-7832-D89C-99A5067A4C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2093" y="0"/>
            <a:ext cx="5529907" cy="68580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440A9AD-AD1C-B302-CCCE-A0E7E5DEB5E9}"/>
              </a:ext>
            </a:extLst>
          </p:cNvPr>
          <p:cNvSpPr/>
          <p:nvPr/>
        </p:nvSpPr>
        <p:spPr>
          <a:xfrm>
            <a:off x="9216107" y="5034456"/>
            <a:ext cx="2975893" cy="1142508"/>
          </a:xfrm>
          <a:prstGeom prst="roundRect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5496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326BF-8D04-DA6D-3DB8-878CB17C6B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Archaeognatha</a:t>
            </a:r>
            <a:r>
              <a:rPr lang="en-US" b="1" dirty="0"/>
              <a:t>: </a:t>
            </a:r>
            <a:r>
              <a:rPr lang="en-US" dirty="0"/>
              <a:t>Bristletails (550 species)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13F4E0E-77BD-9FDD-174C-0C0804202504}"/>
              </a:ext>
            </a:extLst>
          </p:cNvPr>
          <p:cNvSpPr txBox="1">
            <a:spLocks/>
          </p:cNvSpPr>
          <p:nvPr/>
        </p:nvSpPr>
        <p:spPr>
          <a:xfrm>
            <a:off x="473403" y="1690686"/>
            <a:ext cx="4495800" cy="516731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Earliest branch of true insects</a:t>
            </a:r>
          </a:p>
          <a:p>
            <a:r>
              <a:rPr lang="en-US" dirty="0"/>
              <a:t>Key characteristics:</a:t>
            </a:r>
          </a:p>
          <a:p>
            <a:pPr lvl="1"/>
            <a:r>
              <a:rPr lang="en-US" b="1" dirty="0"/>
              <a:t>Thoracic hump!</a:t>
            </a:r>
          </a:p>
          <a:p>
            <a:pPr marL="457200" lvl="1" indent="0">
              <a:buNone/>
            </a:pPr>
            <a:r>
              <a:rPr lang="en-US" dirty="0"/>
              <a:t>	(helps with jumping)</a:t>
            </a:r>
          </a:p>
          <a:p>
            <a:pPr lvl="1"/>
            <a:r>
              <a:rPr lang="en-US" dirty="0"/>
              <a:t>Styli (plural of style)</a:t>
            </a:r>
          </a:p>
          <a:p>
            <a:pPr lvl="1"/>
            <a:r>
              <a:rPr lang="en-US" dirty="0"/>
              <a:t>Eversible vesicles (small, paired, sac-like appendages on abdomen)</a:t>
            </a:r>
          </a:p>
          <a:p>
            <a:pPr lvl="1"/>
            <a:r>
              <a:rPr lang="en-US" dirty="0"/>
              <a:t>Covered in scales</a:t>
            </a:r>
          </a:p>
          <a:p>
            <a:pPr lvl="1"/>
            <a:r>
              <a:rPr lang="en-US" dirty="0"/>
              <a:t>Large, compound eyes that touch each other</a:t>
            </a:r>
          </a:p>
          <a:p>
            <a:pPr lvl="1"/>
            <a:r>
              <a:rPr lang="en-US" dirty="0"/>
              <a:t>Long antennae</a:t>
            </a:r>
          </a:p>
          <a:p>
            <a:pPr lvl="1"/>
            <a:r>
              <a:rPr lang="en-US" dirty="0"/>
              <a:t>Long cerci</a:t>
            </a:r>
          </a:p>
          <a:p>
            <a:pPr lvl="1"/>
            <a:r>
              <a:rPr lang="en-US" dirty="0"/>
              <a:t>Median caudal filament</a:t>
            </a:r>
          </a:p>
        </p:txBody>
      </p:sp>
      <p:pic>
        <p:nvPicPr>
          <p:cNvPr id="9218" name="Picture 2" descr="Bristletails (Order Archaeognatha) · iNaturalist">
            <a:extLst>
              <a:ext uri="{FF2B5EF4-FFF2-40B4-BE49-F238E27FC236}">
                <a16:creationId xmlns:a16="http://schemas.microsoft.com/office/drawing/2014/main" id="{28F88D29-77C5-1550-E5AB-96AA74608D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8538" y="3987526"/>
            <a:ext cx="6390289" cy="2695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Bristletails (Order Archaeognatha) · iNaturalist">
            <a:extLst>
              <a:ext uri="{FF2B5EF4-FFF2-40B4-BE49-F238E27FC236}">
                <a16:creationId xmlns:a16="http://schemas.microsoft.com/office/drawing/2014/main" id="{1CDE05C1-F310-3DEE-79A7-2BDDFCE4B9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37" t="27566" r="42832" b="22401"/>
          <a:stretch/>
        </p:blipFill>
        <p:spPr bwMode="auto">
          <a:xfrm>
            <a:off x="8860877" y="1409798"/>
            <a:ext cx="3052161" cy="3439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Bristletails (Order Archaeognatha) · iNaturalist">
            <a:extLst>
              <a:ext uri="{FF2B5EF4-FFF2-40B4-BE49-F238E27FC236}">
                <a16:creationId xmlns:a16="http://schemas.microsoft.com/office/drawing/2014/main" id="{2FCF5E85-EC09-5B2E-790A-292E09979F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5003" y="1690688"/>
            <a:ext cx="5549462" cy="287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9278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326BF-8D04-DA6D-3DB8-878CB17C6B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Zygentoma</a:t>
            </a:r>
            <a:r>
              <a:rPr lang="en-US" b="1" dirty="0"/>
              <a:t>: </a:t>
            </a:r>
            <a:r>
              <a:rPr lang="en-US"/>
              <a:t>Silverfish (600 </a:t>
            </a:r>
            <a:r>
              <a:rPr lang="en-US" dirty="0"/>
              <a:t>species)</a:t>
            </a:r>
          </a:p>
        </p:txBody>
      </p:sp>
      <p:pic>
        <p:nvPicPr>
          <p:cNvPr id="10242" name="Picture 2" descr="EENY-705/IN1211: Silverfish Lepisma saccharina Linnaeus (Insecta: Zygentoma:  Lepismatidae)">
            <a:extLst>
              <a:ext uri="{FF2B5EF4-FFF2-40B4-BE49-F238E27FC236}">
                <a16:creationId xmlns:a16="http://schemas.microsoft.com/office/drawing/2014/main" id="{4167BBA1-21B1-F8E1-7832-A2E0DA7EBC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6" r="18883"/>
          <a:stretch/>
        </p:blipFill>
        <p:spPr bwMode="auto">
          <a:xfrm>
            <a:off x="8807669" y="1320198"/>
            <a:ext cx="3069020" cy="301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Zygentoma-Lepismatidae-Silverfish (G) - Urban Programs - El Paso County">
            <a:extLst>
              <a:ext uri="{FF2B5EF4-FFF2-40B4-BE49-F238E27FC236}">
                <a16:creationId xmlns:a16="http://schemas.microsoft.com/office/drawing/2014/main" id="{6E4D8168-293A-1A1F-B509-E75E1EDC57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71" b="27308"/>
          <a:stretch/>
        </p:blipFill>
        <p:spPr bwMode="auto">
          <a:xfrm>
            <a:off x="6172202" y="4674585"/>
            <a:ext cx="5763610" cy="1818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Zygentoma">
            <a:extLst>
              <a:ext uri="{FF2B5EF4-FFF2-40B4-BE49-F238E27FC236}">
                <a16:creationId xmlns:a16="http://schemas.microsoft.com/office/drawing/2014/main" id="{00241B58-E45B-CFEE-01BE-2C6F36771D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82" b="22717"/>
          <a:stretch/>
        </p:blipFill>
        <p:spPr bwMode="auto">
          <a:xfrm rot="16200000">
            <a:off x="6242684" y="2179097"/>
            <a:ext cx="2806217" cy="1672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95D9F6E-73C1-F9F6-CCEF-D3D7A9184C65}"/>
              </a:ext>
            </a:extLst>
          </p:cNvPr>
          <p:cNvSpPr txBox="1">
            <a:spLocks/>
          </p:cNvSpPr>
          <p:nvPr/>
        </p:nvSpPr>
        <p:spPr>
          <a:xfrm>
            <a:off x="473403" y="1690687"/>
            <a:ext cx="4495800" cy="48021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Key characteristics:</a:t>
            </a:r>
          </a:p>
          <a:p>
            <a:pPr lvl="1"/>
            <a:r>
              <a:rPr lang="en-US" dirty="0"/>
              <a:t>No thoracic hump! </a:t>
            </a:r>
          </a:p>
          <a:p>
            <a:pPr marL="457200" lvl="1" indent="0">
              <a:buNone/>
            </a:pPr>
            <a:r>
              <a:rPr lang="en-US" dirty="0"/>
              <a:t>	(not a jumper)</a:t>
            </a:r>
          </a:p>
          <a:p>
            <a:pPr lvl="1"/>
            <a:r>
              <a:rPr lang="en-US" dirty="0"/>
              <a:t>Styli</a:t>
            </a:r>
          </a:p>
          <a:p>
            <a:pPr lvl="1"/>
            <a:r>
              <a:rPr lang="en-US" dirty="0"/>
              <a:t>Eversible vesicles (small, paired, sac-like appendages on abdomen) </a:t>
            </a:r>
          </a:p>
          <a:p>
            <a:pPr lvl="1"/>
            <a:r>
              <a:rPr lang="en-US" dirty="0"/>
              <a:t>Small compound eyes widely separated (or absent)</a:t>
            </a:r>
          </a:p>
          <a:p>
            <a:pPr lvl="1"/>
            <a:r>
              <a:rPr lang="en-US" dirty="0"/>
              <a:t>Long antennae</a:t>
            </a:r>
          </a:p>
          <a:p>
            <a:pPr lvl="1"/>
            <a:r>
              <a:rPr lang="en-US" dirty="0"/>
              <a:t>Long cerci</a:t>
            </a:r>
          </a:p>
          <a:p>
            <a:pPr lvl="1"/>
            <a:r>
              <a:rPr lang="en-US" dirty="0"/>
              <a:t>Median caudal filament</a:t>
            </a:r>
          </a:p>
        </p:txBody>
      </p:sp>
    </p:spTree>
    <p:extLst>
      <p:ext uri="{BB962C8B-B14F-4D97-AF65-F5344CB8AC3E}">
        <p14:creationId xmlns:p14="http://schemas.microsoft.com/office/powerpoint/2010/main" val="9385472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41E443-1A88-67E6-D55C-601A158FAF9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Ephemeroptera (Mayflies)</a:t>
            </a:r>
          </a:p>
          <a:p>
            <a:r>
              <a:rPr lang="en-US" dirty="0" err="1"/>
              <a:t>Odonada</a:t>
            </a:r>
            <a:r>
              <a:rPr lang="en-US" dirty="0"/>
              <a:t> (Dragonflies and Damselflies)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346CB6-EBFD-F6E5-B9EC-A5FAEE125B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2093" y="0"/>
            <a:ext cx="5529907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4561E508-09C6-F965-7305-EB105FB9E28F}"/>
              </a:ext>
            </a:extLst>
          </p:cNvPr>
          <p:cNvSpPr txBox="1">
            <a:spLocks/>
          </p:cNvSpPr>
          <p:nvPr/>
        </p:nvSpPr>
        <p:spPr>
          <a:xfrm>
            <a:off x="272108" y="302063"/>
            <a:ext cx="63899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Early Winged Insects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E954695-0A5E-4FCD-B551-04CE8BC7E5A5}"/>
              </a:ext>
            </a:extLst>
          </p:cNvPr>
          <p:cNvSpPr/>
          <p:nvPr/>
        </p:nvSpPr>
        <p:spPr>
          <a:xfrm>
            <a:off x="6662093" y="4424855"/>
            <a:ext cx="5529907" cy="693683"/>
          </a:xfrm>
          <a:prstGeom prst="roundRect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9742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326BF-8D04-DA6D-3DB8-878CB17C6B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Ephemeroptera: </a:t>
            </a:r>
            <a:r>
              <a:rPr lang="en-US" dirty="0"/>
              <a:t>Mayflies (3,600 species)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95D9F6E-73C1-F9F6-CCEF-D3D7A9184C65}"/>
              </a:ext>
            </a:extLst>
          </p:cNvPr>
          <p:cNvSpPr txBox="1">
            <a:spLocks/>
          </p:cNvSpPr>
          <p:nvPr/>
        </p:nvSpPr>
        <p:spPr>
          <a:xfrm>
            <a:off x="380999" y="1699721"/>
            <a:ext cx="4495800" cy="504167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First winged insects!</a:t>
            </a:r>
          </a:p>
          <a:p>
            <a:r>
              <a:rPr lang="en-US" dirty="0"/>
              <a:t>Ephemera = short-lived,    </a:t>
            </a:r>
            <a:r>
              <a:rPr lang="en-US" dirty="0" err="1"/>
              <a:t>ptera</a:t>
            </a:r>
            <a:r>
              <a:rPr lang="en-US" dirty="0"/>
              <a:t> = wings</a:t>
            </a:r>
          </a:p>
          <a:p>
            <a:r>
              <a:rPr lang="en-US" dirty="0"/>
              <a:t>Key characteristics:</a:t>
            </a:r>
          </a:p>
          <a:p>
            <a:pPr lvl="1"/>
            <a:r>
              <a:rPr lang="en-US" dirty="0"/>
              <a:t>Aquatic nymphs, terrestrial adults</a:t>
            </a:r>
          </a:p>
          <a:p>
            <a:pPr lvl="1"/>
            <a:r>
              <a:rPr lang="en-US" dirty="0"/>
              <a:t>Adults:</a:t>
            </a:r>
          </a:p>
          <a:p>
            <a:pPr lvl="2"/>
            <a:r>
              <a:rPr lang="en-US" dirty="0"/>
              <a:t>Wings project vertically, fore wing much larger than hind wing</a:t>
            </a:r>
          </a:p>
          <a:p>
            <a:pPr lvl="2"/>
            <a:r>
              <a:rPr lang="en-US" dirty="0"/>
              <a:t>Small head</a:t>
            </a:r>
          </a:p>
          <a:p>
            <a:pPr lvl="2"/>
            <a:r>
              <a:rPr lang="en-US" dirty="0"/>
              <a:t>Large compound eyes</a:t>
            </a:r>
          </a:p>
          <a:p>
            <a:pPr lvl="2"/>
            <a:r>
              <a:rPr lang="en-US" dirty="0"/>
              <a:t>Non-feeding (vestigial) mouthparts</a:t>
            </a:r>
          </a:p>
          <a:p>
            <a:pPr lvl="2"/>
            <a:r>
              <a:rPr lang="en-US" dirty="0"/>
              <a:t>Slender abdomen</a:t>
            </a:r>
          </a:p>
          <a:p>
            <a:pPr lvl="2"/>
            <a:r>
              <a:rPr lang="en-US" dirty="0"/>
              <a:t>Two long cerci and sometimes median filament</a:t>
            </a:r>
          </a:p>
          <a:p>
            <a:pPr lvl="1"/>
            <a:endParaRPr lang="en-US" dirty="0"/>
          </a:p>
        </p:txBody>
      </p:sp>
      <p:pic>
        <p:nvPicPr>
          <p:cNvPr id="11266" name="Picture 2" descr="Nature Studies: Mayflies offer gripping scenes of mass birth, mass sex and  violent death | The Independent | The Independent">
            <a:extLst>
              <a:ext uri="{FF2B5EF4-FFF2-40B4-BE49-F238E27FC236}">
                <a16:creationId xmlns:a16="http://schemas.microsoft.com/office/drawing/2014/main" id="{AF0B5FDF-2B40-7D71-F1F8-D05E52E37A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799" y="1412517"/>
            <a:ext cx="5398760" cy="4032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Mayflies Take to the Air for End of Life Fling | Outdoors | theworldlink.com">
            <a:extLst>
              <a:ext uri="{FF2B5EF4-FFF2-40B4-BE49-F238E27FC236}">
                <a16:creationId xmlns:a16="http://schemas.microsoft.com/office/drawing/2014/main" id="{28FBFDF2-073F-1971-508A-51E78AC7F0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0009" y="3016469"/>
            <a:ext cx="2489649" cy="3715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33037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326BF-8D04-DA6D-3DB8-878CB17C6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103" y="70207"/>
            <a:ext cx="12086897" cy="1325563"/>
          </a:xfrm>
        </p:spPr>
        <p:txBody>
          <a:bodyPr/>
          <a:lstStyle/>
          <a:p>
            <a:r>
              <a:rPr lang="en-US" b="1" dirty="0"/>
              <a:t>Odonata: </a:t>
            </a:r>
            <a:r>
              <a:rPr lang="en-US" dirty="0"/>
              <a:t>Dragonflies and Damselflies (6,000 species)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95D9F6E-73C1-F9F6-CCEF-D3D7A9184C65}"/>
              </a:ext>
            </a:extLst>
          </p:cNvPr>
          <p:cNvSpPr txBox="1">
            <a:spLocks/>
          </p:cNvSpPr>
          <p:nvPr/>
        </p:nvSpPr>
        <p:spPr>
          <a:xfrm>
            <a:off x="231666" y="1390530"/>
            <a:ext cx="4495800" cy="5067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Odon = tooth (fierce predators)</a:t>
            </a:r>
          </a:p>
          <a:p>
            <a:r>
              <a:rPr lang="en-US" dirty="0"/>
              <a:t>Key characteristics:</a:t>
            </a:r>
          </a:p>
          <a:p>
            <a:pPr lvl="1"/>
            <a:r>
              <a:rPr lang="en-US" dirty="0"/>
              <a:t>Aquatic nymphs, terrestrial adults</a:t>
            </a:r>
          </a:p>
          <a:p>
            <a:pPr lvl="1"/>
            <a:r>
              <a:rPr lang="en-US" dirty="0"/>
              <a:t>Adults:</a:t>
            </a:r>
          </a:p>
          <a:p>
            <a:pPr lvl="2"/>
            <a:r>
              <a:rPr lang="en-US" dirty="0"/>
              <a:t>Large bodied, long slender abdomen</a:t>
            </a:r>
          </a:p>
          <a:p>
            <a:pPr lvl="2"/>
            <a:r>
              <a:rPr lang="en-US" dirty="0"/>
              <a:t>Large compound eyes</a:t>
            </a:r>
          </a:p>
          <a:p>
            <a:pPr lvl="2"/>
            <a:r>
              <a:rPr lang="en-US" dirty="0"/>
              <a:t>Chewing mandibles (predators)</a:t>
            </a:r>
          </a:p>
          <a:p>
            <a:pPr lvl="2"/>
            <a:r>
              <a:rPr lang="en-US" dirty="0"/>
              <a:t>Tiny antennae</a:t>
            </a:r>
          </a:p>
          <a:p>
            <a:pPr lvl="2"/>
            <a:r>
              <a:rPr lang="en-US" dirty="0"/>
              <a:t>Large, veined wings</a:t>
            </a:r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1"/>
            <a:endParaRPr lang="en-US" dirty="0"/>
          </a:p>
        </p:txBody>
      </p:sp>
      <p:pic>
        <p:nvPicPr>
          <p:cNvPr id="12290" name="Picture 2" descr="Dragonflies are the Perfect Model for Future Aerial Drones | Latest Science  News and Articles | Discovery">
            <a:extLst>
              <a:ext uri="{FF2B5EF4-FFF2-40B4-BE49-F238E27FC236}">
                <a16:creationId xmlns:a16="http://schemas.microsoft.com/office/drawing/2014/main" id="{BA2D80F8-B3F1-4CEA-713A-479D124C60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37" t="13179" r="8774" b="5325"/>
          <a:stretch/>
        </p:blipFill>
        <p:spPr bwMode="auto">
          <a:xfrm>
            <a:off x="4727466" y="1144159"/>
            <a:ext cx="3891244" cy="4240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The Difference Between Dragonflies and Damselflies">
            <a:extLst>
              <a:ext uri="{FF2B5EF4-FFF2-40B4-BE49-F238E27FC236}">
                <a16:creationId xmlns:a16="http://schemas.microsoft.com/office/drawing/2014/main" id="{72550697-44C3-5A82-9FCD-81539D3249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275" y="4193628"/>
            <a:ext cx="3891245" cy="2594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Damselfly larvae (Circle B Bar Reserve Freshwater Macros Field Guide) ·  iNaturalist">
            <a:extLst>
              <a:ext uri="{FF2B5EF4-FFF2-40B4-BE49-F238E27FC236}">
                <a16:creationId xmlns:a16="http://schemas.microsoft.com/office/drawing/2014/main" id="{5F09BCC8-242D-B362-5ABC-F20CB62DCC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307189" y="3229305"/>
            <a:ext cx="2036907" cy="1513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Dragonfly nymph - BugGuide.Net">
            <a:extLst>
              <a:ext uri="{FF2B5EF4-FFF2-40B4-BE49-F238E27FC236}">
                <a16:creationId xmlns:a16="http://schemas.microsoft.com/office/drawing/2014/main" id="{C191B5BA-58C7-EBDE-F57A-8FD573F362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139538" y="1434786"/>
            <a:ext cx="1824013" cy="1214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87141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41E443-1A88-67E6-D55C-601A158FAF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27626"/>
            <a:ext cx="5181600" cy="5130525"/>
          </a:xfrm>
        </p:spPr>
        <p:txBody>
          <a:bodyPr>
            <a:normAutofit/>
          </a:bodyPr>
          <a:lstStyle/>
          <a:p>
            <a:r>
              <a:rPr lang="en-US" dirty="0"/>
              <a:t>Wings folded like a pleated fan</a:t>
            </a:r>
          </a:p>
          <a:p>
            <a:r>
              <a:rPr lang="en-US" dirty="0"/>
              <a:t>Fly primarily with hind wings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346CB6-EBFD-F6E5-B9EC-A5FAEE125B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2093" y="0"/>
            <a:ext cx="5529907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4561E508-09C6-F965-7305-EB105FB9E28F}"/>
              </a:ext>
            </a:extLst>
          </p:cNvPr>
          <p:cNvSpPr txBox="1">
            <a:spLocks/>
          </p:cNvSpPr>
          <p:nvPr/>
        </p:nvSpPr>
        <p:spPr>
          <a:xfrm>
            <a:off x="272108" y="302063"/>
            <a:ext cx="63899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/>
              <a:t>Polyneoptera</a:t>
            </a:r>
            <a:endParaRPr lang="en-US" b="1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E954695-0A5E-4FCD-B551-04CE8BC7E5A5}"/>
              </a:ext>
            </a:extLst>
          </p:cNvPr>
          <p:cNvSpPr/>
          <p:nvPr/>
        </p:nvSpPr>
        <p:spPr>
          <a:xfrm>
            <a:off x="6662094" y="1093077"/>
            <a:ext cx="2629052" cy="2837792"/>
          </a:xfrm>
          <a:prstGeom prst="roundRect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445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41E443-1A88-67E6-D55C-601A158FAF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27626"/>
            <a:ext cx="5181600" cy="5130525"/>
          </a:xfrm>
        </p:spPr>
        <p:txBody>
          <a:bodyPr>
            <a:normAutofit/>
          </a:bodyPr>
          <a:lstStyle/>
          <a:p>
            <a:r>
              <a:rPr lang="en-US" dirty="0" err="1"/>
              <a:t>Zoraptera</a:t>
            </a:r>
            <a:endParaRPr lang="en-US" dirty="0"/>
          </a:p>
          <a:p>
            <a:r>
              <a:rPr lang="en-US" dirty="0"/>
              <a:t>Dermaptera (Earwigs)</a:t>
            </a:r>
          </a:p>
          <a:p>
            <a:r>
              <a:rPr lang="en-US" dirty="0" err="1"/>
              <a:t>Plecoptera</a:t>
            </a:r>
            <a:r>
              <a:rPr lang="en-US" dirty="0"/>
              <a:t> (Stoneflies)</a:t>
            </a:r>
          </a:p>
          <a:p>
            <a:r>
              <a:rPr lang="en-US" dirty="0"/>
              <a:t>Orthoptera (Grasshoppers, Katydids, Crickets)</a:t>
            </a:r>
          </a:p>
          <a:p>
            <a:r>
              <a:rPr lang="en-US" dirty="0" err="1"/>
              <a:t>Embioptera</a:t>
            </a:r>
            <a:r>
              <a:rPr lang="en-US" dirty="0"/>
              <a:t> (</a:t>
            </a:r>
            <a:r>
              <a:rPr lang="en-US" dirty="0" err="1"/>
              <a:t>Webspinners</a:t>
            </a:r>
            <a:r>
              <a:rPr lang="en-US" dirty="0"/>
              <a:t>)</a:t>
            </a:r>
          </a:p>
          <a:p>
            <a:r>
              <a:rPr lang="en-US" dirty="0"/>
              <a:t>Phasmatodea (</a:t>
            </a:r>
            <a:r>
              <a:rPr lang="en-US" dirty="0" err="1"/>
              <a:t>Stickbugs</a:t>
            </a:r>
            <a:r>
              <a:rPr lang="en-US" dirty="0"/>
              <a:t> and </a:t>
            </a:r>
            <a:r>
              <a:rPr lang="en-US" dirty="0" err="1"/>
              <a:t>Leafbugs</a:t>
            </a:r>
            <a:r>
              <a:rPr lang="en-US" dirty="0"/>
              <a:t>)</a:t>
            </a:r>
          </a:p>
          <a:p>
            <a:r>
              <a:rPr lang="en-US" dirty="0" err="1"/>
              <a:t>Mantophasmatodea</a:t>
            </a:r>
            <a:r>
              <a:rPr lang="en-US" dirty="0"/>
              <a:t> (Gladiators)</a:t>
            </a:r>
          </a:p>
          <a:p>
            <a:r>
              <a:rPr lang="en-US" dirty="0" err="1"/>
              <a:t>Grylloblattodea</a:t>
            </a:r>
            <a:r>
              <a:rPr lang="en-US" dirty="0"/>
              <a:t> (Ice Crawlers)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346CB6-EBFD-F6E5-B9EC-A5FAEE125B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2093" y="0"/>
            <a:ext cx="5529907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4561E508-09C6-F965-7305-EB105FB9E28F}"/>
              </a:ext>
            </a:extLst>
          </p:cNvPr>
          <p:cNvSpPr txBox="1">
            <a:spLocks/>
          </p:cNvSpPr>
          <p:nvPr/>
        </p:nvSpPr>
        <p:spPr>
          <a:xfrm>
            <a:off x="272108" y="302063"/>
            <a:ext cx="63899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/>
              <a:t>Polyneoptera</a:t>
            </a:r>
            <a:endParaRPr lang="en-US" b="1" dirty="0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CE422C8-28DD-A0AD-D2F7-DE24B6E09AC9}"/>
              </a:ext>
            </a:extLst>
          </p:cNvPr>
          <p:cNvSpPr/>
          <p:nvPr/>
        </p:nvSpPr>
        <p:spPr>
          <a:xfrm>
            <a:off x="6662094" y="1093077"/>
            <a:ext cx="2629052" cy="2837792"/>
          </a:xfrm>
          <a:prstGeom prst="roundRect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8457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>
            <a:extLst>
              <a:ext uri="{FF2B5EF4-FFF2-40B4-BE49-F238E27FC236}">
                <a16:creationId xmlns:a16="http://schemas.microsoft.com/office/drawing/2014/main" id="{D41A2703-A684-884D-D651-E1AC5E9ED8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949"/>
          <a:stretch/>
        </p:blipFill>
        <p:spPr bwMode="auto">
          <a:xfrm>
            <a:off x="1348292" y="420332"/>
            <a:ext cx="9495416" cy="6017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06628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8" name="Picture 6" descr="Zoraptera - Wikipedia">
            <a:extLst>
              <a:ext uri="{FF2B5EF4-FFF2-40B4-BE49-F238E27FC236}">
                <a16:creationId xmlns:a16="http://schemas.microsoft.com/office/drawing/2014/main" id="{992AE6D5-C723-C731-A0BB-DF82E6CB8C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77" b="18860"/>
          <a:stretch/>
        </p:blipFill>
        <p:spPr bwMode="auto">
          <a:xfrm>
            <a:off x="4727466" y="4265309"/>
            <a:ext cx="5145087" cy="2522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>
            <a:extLst>
              <a:ext uri="{FF2B5EF4-FFF2-40B4-BE49-F238E27FC236}">
                <a16:creationId xmlns:a16="http://schemas.microsoft.com/office/drawing/2014/main" id="{93B9D66B-A2F8-E681-88BC-7B18F7A6DF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48458"/>
            <a:ext cx="5943600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C9326BF-8D04-DA6D-3DB8-878CB17C6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455" y="70207"/>
            <a:ext cx="11729545" cy="1325563"/>
          </a:xfrm>
        </p:spPr>
        <p:txBody>
          <a:bodyPr/>
          <a:lstStyle/>
          <a:p>
            <a:r>
              <a:rPr lang="en-US" b="1" dirty="0" err="1"/>
              <a:t>Zoraptera</a:t>
            </a:r>
            <a:r>
              <a:rPr lang="en-US" b="1" dirty="0"/>
              <a:t>: </a:t>
            </a:r>
            <a:r>
              <a:rPr lang="en-US" dirty="0" err="1"/>
              <a:t>Zorapterans</a:t>
            </a:r>
            <a:r>
              <a:rPr lang="en-US" dirty="0"/>
              <a:t> (40 species)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95D9F6E-73C1-F9F6-CCEF-D3D7A9184C65}"/>
              </a:ext>
            </a:extLst>
          </p:cNvPr>
          <p:cNvSpPr txBox="1">
            <a:spLocks/>
          </p:cNvSpPr>
          <p:nvPr/>
        </p:nvSpPr>
        <p:spPr>
          <a:xfrm>
            <a:off x="231666" y="1790238"/>
            <a:ext cx="4495800" cy="42401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“Angel insects”</a:t>
            </a:r>
          </a:p>
          <a:p>
            <a:r>
              <a:rPr lang="en-US" dirty="0"/>
              <a:t>Zoro=pure, </a:t>
            </a:r>
            <a:r>
              <a:rPr lang="en-US" dirty="0" err="1"/>
              <a:t>ptera</a:t>
            </a:r>
            <a:r>
              <a:rPr lang="en-US" dirty="0"/>
              <a:t>=wing</a:t>
            </a:r>
          </a:p>
          <a:p>
            <a:r>
              <a:rPr lang="en-US" dirty="0"/>
              <a:t>Key characteristics:</a:t>
            </a:r>
          </a:p>
          <a:p>
            <a:pPr lvl="1"/>
            <a:r>
              <a:rPr lang="en-US" dirty="0"/>
              <a:t>Narrow wings (or absent), simple venation</a:t>
            </a:r>
          </a:p>
          <a:p>
            <a:pPr lvl="1"/>
            <a:r>
              <a:rPr lang="en-US" dirty="0"/>
              <a:t>9-segmented antennae (bead-like filaments)</a:t>
            </a:r>
          </a:p>
          <a:p>
            <a:pPr lvl="1"/>
            <a:r>
              <a:rPr lang="en-US" dirty="0"/>
              <a:t>Small cerci</a:t>
            </a:r>
          </a:p>
          <a:p>
            <a:pPr lvl="1"/>
            <a:r>
              <a:rPr lang="en-US" dirty="0"/>
              <a:t>Hind femora have spines</a:t>
            </a:r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29359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326BF-8D04-DA6D-3DB8-878CB17C6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455" y="70207"/>
            <a:ext cx="11729545" cy="1325563"/>
          </a:xfrm>
        </p:spPr>
        <p:txBody>
          <a:bodyPr/>
          <a:lstStyle/>
          <a:p>
            <a:r>
              <a:rPr lang="en-US" b="1" dirty="0"/>
              <a:t>Dermaptera: </a:t>
            </a:r>
            <a:r>
              <a:rPr lang="en-US" dirty="0"/>
              <a:t>Earwigs (2,000 species)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95D9F6E-73C1-F9F6-CCEF-D3D7A9184C65}"/>
              </a:ext>
            </a:extLst>
          </p:cNvPr>
          <p:cNvSpPr txBox="1">
            <a:spLocks/>
          </p:cNvSpPr>
          <p:nvPr/>
        </p:nvSpPr>
        <p:spPr>
          <a:xfrm>
            <a:off x="231666" y="1790238"/>
            <a:ext cx="4495800" cy="42401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Derma = skin, </a:t>
            </a:r>
            <a:r>
              <a:rPr lang="en-US" dirty="0" err="1"/>
              <a:t>ptera</a:t>
            </a:r>
            <a:r>
              <a:rPr lang="en-US" dirty="0"/>
              <a:t> = wing</a:t>
            </a:r>
          </a:p>
          <a:p>
            <a:r>
              <a:rPr lang="en-US" dirty="0"/>
              <a:t>Key characteristics:</a:t>
            </a:r>
          </a:p>
          <a:p>
            <a:pPr lvl="1"/>
            <a:r>
              <a:rPr lang="en-US" dirty="0" err="1"/>
              <a:t>Forcep</a:t>
            </a:r>
            <a:r>
              <a:rPr lang="en-US" dirty="0"/>
              <a:t>-like cerci (pinchers)</a:t>
            </a:r>
          </a:p>
          <a:p>
            <a:pPr lvl="1"/>
            <a:r>
              <a:rPr lang="en-US" dirty="0"/>
              <a:t>Short, leathery fore wings</a:t>
            </a:r>
          </a:p>
          <a:p>
            <a:pPr lvl="1"/>
            <a:r>
              <a:rPr lang="en-US" dirty="0"/>
              <a:t>Fan-like hind wings</a:t>
            </a:r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1"/>
            <a:endParaRPr lang="en-US" dirty="0"/>
          </a:p>
        </p:txBody>
      </p:sp>
      <p:pic>
        <p:nvPicPr>
          <p:cNvPr id="14340" name="Picture 4" descr="Earwigs (Order Dermaptera) · iNaturalist United Kingdom">
            <a:extLst>
              <a:ext uri="{FF2B5EF4-FFF2-40B4-BE49-F238E27FC236}">
                <a16:creationId xmlns:a16="http://schemas.microsoft.com/office/drawing/2014/main" id="{5396DC34-5E7E-07F8-B15E-F92D731F91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14" b="19833"/>
          <a:stretch/>
        </p:blipFill>
        <p:spPr bwMode="auto">
          <a:xfrm>
            <a:off x="5474311" y="1146051"/>
            <a:ext cx="5833241" cy="2312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Catalogue of Organisms: Wigs and Wings and Other Things">
            <a:extLst>
              <a:ext uri="{FF2B5EF4-FFF2-40B4-BE49-F238E27FC236}">
                <a16:creationId xmlns:a16="http://schemas.microsoft.com/office/drawing/2014/main" id="{46DE691D-2E3C-6EBE-7AE0-8CA65782AC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4199" y="3458326"/>
            <a:ext cx="3986135" cy="333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Photos of Earwigs (Order Dermaptera) · iNaturalist">
            <a:extLst>
              <a:ext uri="{FF2B5EF4-FFF2-40B4-BE49-F238E27FC236}">
                <a16:creationId xmlns:a16="http://schemas.microsoft.com/office/drawing/2014/main" id="{83B9C297-0A65-2D52-E8EC-7A06544796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466" y="3454440"/>
            <a:ext cx="3333353" cy="333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44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326BF-8D04-DA6D-3DB8-878CB17C6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455" y="70207"/>
            <a:ext cx="11729545" cy="1325563"/>
          </a:xfrm>
        </p:spPr>
        <p:txBody>
          <a:bodyPr/>
          <a:lstStyle/>
          <a:p>
            <a:r>
              <a:rPr lang="en-US" b="1" dirty="0" err="1"/>
              <a:t>Plecoptera</a:t>
            </a:r>
            <a:r>
              <a:rPr lang="en-US" b="1" dirty="0"/>
              <a:t>: </a:t>
            </a:r>
            <a:r>
              <a:rPr lang="en-US" dirty="0"/>
              <a:t>Stoneflies (3,700 species)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95D9F6E-73C1-F9F6-CCEF-D3D7A9184C65}"/>
              </a:ext>
            </a:extLst>
          </p:cNvPr>
          <p:cNvSpPr txBox="1">
            <a:spLocks/>
          </p:cNvSpPr>
          <p:nvPr/>
        </p:nvSpPr>
        <p:spPr>
          <a:xfrm>
            <a:off x="231666" y="1790238"/>
            <a:ext cx="4495800" cy="424018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Pleco = folded, </a:t>
            </a:r>
            <a:r>
              <a:rPr lang="en-US" dirty="0" err="1"/>
              <a:t>ptera</a:t>
            </a:r>
            <a:r>
              <a:rPr lang="en-US" dirty="0"/>
              <a:t> = wing</a:t>
            </a:r>
          </a:p>
          <a:p>
            <a:r>
              <a:rPr lang="en-US" dirty="0"/>
              <a:t>Key characteristics:</a:t>
            </a:r>
          </a:p>
          <a:p>
            <a:pPr lvl="1"/>
            <a:r>
              <a:rPr lang="en-US" dirty="0"/>
              <a:t>Aquatic nymphs, terrestrial adults</a:t>
            </a:r>
          </a:p>
          <a:p>
            <a:pPr lvl="1"/>
            <a:r>
              <a:rPr lang="en-US" dirty="0"/>
              <a:t>Adults:</a:t>
            </a:r>
          </a:p>
          <a:p>
            <a:pPr lvl="2"/>
            <a:r>
              <a:rPr lang="en-US" dirty="0"/>
              <a:t>Flattened bodies</a:t>
            </a:r>
          </a:p>
          <a:p>
            <a:pPr lvl="2"/>
            <a:r>
              <a:rPr lang="en-US" dirty="0"/>
              <a:t>Wide heads with compound eyes on sides</a:t>
            </a:r>
          </a:p>
          <a:p>
            <a:pPr lvl="2"/>
            <a:r>
              <a:rPr lang="en-US" dirty="0"/>
              <a:t>Long antennae</a:t>
            </a:r>
          </a:p>
          <a:p>
            <a:pPr lvl="2"/>
            <a:r>
              <a:rPr lang="en-US" dirty="0"/>
              <a:t>Broad wings overlap back at rest</a:t>
            </a:r>
          </a:p>
          <a:p>
            <a:pPr lvl="2"/>
            <a:r>
              <a:rPr lang="en-US" dirty="0"/>
              <a:t>Hind wings fold in pleats under fore wings at rest</a:t>
            </a:r>
          </a:p>
          <a:p>
            <a:pPr lvl="2"/>
            <a:endParaRPr lang="en-US" dirty="0"/>
          </a:p>
          <a:p>
            <a:pPr lvl="1"/>
            <a:endParaRPr lang="en-US" dirty="0"/>
          </a:p>
        </p:txBody>
      </p:sp>
      <p:pic>
        <p:nvPicPr>
          <p:cNvPr id="21506" name="Picture 2" descr="Order Plecoptera – ENT 425 – General Entomology">
            <a:extLst>
              <a:ext uri="{FF2B5EF4-FFF2-40B4-BE49-F238E27FC236}">
                <a16:creationId xmlns:a16="http://schemas.microsoft.com/office/drawing/2014/main" id="{80FA89C3-F45F-7214-4048-5006568C5A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9184" y="1395770"/>
            <a:ext cx="539115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Stonefly Larvae - BugGuide.Net">
            <a:extLst>
              <a:ext uri="{FF2B5EF4-FFF2-40B4-BE49-F238E27FC236}">
                <a16:creationId xmlns:a16="http://schemas.microsoft.com/office/drawing/2014/main" id="{5096DCAB-05FB-0778-4074-6C754541F1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3742" y="4522665"/>
            <a:ext cx="3891017" cy="2265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DCEC1CC0-D921-79C0-C6AE-76133E6B82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4" b="59921"/>
          <a:stretch/>
        </p:blipFill>
        <p:spPr bwMode="auto">
          <a:xfrm>
            <a:off x="9804782" y="70207"/>
            <a:ext cx="2271385" cy="2175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24670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8" name="Picture 8" descr="Maryland Biodiversity Project - Handsome Meadow Katydid (Orchelimum  pulchellum)">
            <a:extLst>
              <a:ext uri="{FF2B5EF4-FFF2-40B4-BE49-F238E27FC236}">
                <a16:creationId xmlns:a16="http://schemas.microsoft.com/office/drawing/2014/main" id="{31148A56-17C6-2EE3-9440-E6C452A396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2105" y="4023701"/>
            <a:ext cx="3697400" cy="2648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Grasshoppers: The Family Acrididae">
            <a:extLst>
              <a:ext uri="{FF2B5EF4-FFF2-40B4-BE49-F238E27FC236}">
                <a16:creationId xmlns:a16="http://schemas.microsoft.com/office/drawing/2014/main" id="{DA3C6457-7B57-55F4-4BAD-4FD5F28E8E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9843" y="617374"/>
            <a:ext cx="5943704" cy="3946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C9326BF-8D04-DA6D-3DB8-878CB17C6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455" y="70207"/>
            <a:ext cx="11729545" cy="1325563"/>
          </a:xfrm>
        </p:spPr>
        <p:txBody>
          <a:bodyPr/>
          <a:lstStyle/>
          <a:p>
            <a:r>
              <a:rPr lang="en-US" b="1" dirty="0"/>
              <a:t>Orthoptera: </a:t>
            </a:r>
            <a:r>
              <a:rPr lang="en-US" dirty="0"/>
              <a:t>Grasshoppers, Katydids, Crickets (23,000 species)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95D9F6E-73C1-F9F6-CCEF-D3D7A9184C65}"/>
              </a:ext>
            </a:extLst>
          </p:cNvPr>
          <p:cNvSpPr txBox="1">
            <a:spLocks/>
          </p:cNvSpPr>
          <p:nvPr/>
        </p:nvSpPr>
        <p:spPr>
          <a:xfrm>
            <a:off x="231666" y="1790238"/>
            <a:ext cx="4495800" cy="42401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Ortho = straight,            </a:t>
            </a:r>
            <a:r>
              <a:rPr lang="en-US" dirty="0" err="1"/>
              <a:t>ptera</a:t>
            </a:r>
            <a:r>
              <a:rPr lang="en-US" dirty="0"/>
              <a:t> = wing</a:t>
            </a:r>
          </a:p>
          <a:p>
            <a:r>
              <a:rPr lang="en-US" dirty="0"/>
              <a:t>Key characteristics:</a:t>
            </a:r>
          </a:p>
          <a:p>
            <a:pPr lvl="1"/>
            <a:r>
              <a:rPr lang="en-US" dirty="0"/>
              <a:t>Large hind femora (jumpers)</a:t>
            </a:r>
          </a:p>
          <a:p>
            <a:pPr lvl="1"/>
            <a:r>
              <a:rPr lang="en-US" dirty="0"/>
              <a:t>Leathery wings folded over back at rest</a:t>
            </a:r>
          </a:p>
          <a:p>
            <a:pPr lvl="2"/>
            <a:endParaRPr lang="en-US" dirty="0"/>
          </a:p>
          <a:p>
            <a:pPr lvl="1"/>
            <a:endParaRPr lang="en-US" dirty="0"/>
          </a:p>
        </p:txBody>
      </p:sp>
      <p:pic>
        <p:nvPicPr>
          <p:cNvPr id="20490" name="Picture 10" descr="The Cricket Life Cycle | The Bug Master Pest Control and Disinfecting">
            <a:extLst>
              <a:ext uri="{FF2B5EF4-FFF2-40B4-BE49-F238E27FC236}">
                <a16:creationId xmlns:a16="http://schemas.microsoft.com/office/drawing/2014/main" id="{F899F5B0-7C13-3648-4926-C9DA4B75E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7352" y="4393067"/>
            <a:ext cx="3697400" cy="2464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09573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326BF-8D04-DA6D-3DB8-878CB17C6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455" y="70207"/>
            <a:ext cx="11729545" cy="1325563"/>
          </a:xfrm>
        </p:spPr>
        <p:txBody>
          <a:bodyPr/>
          <a:lstStyle/>
          <a:p>
            <a:r>
              <a:rPr lang="en-US" b="1" dirty="0" err="1"/>
              <a:t>Embioptera</a:t>
            </a:r>
            <a:r>
              <a:rPr lang="en-US" b="1" dirty="0"/>
              <a:t>: </a:t>
            </a:r>
            <a:r>
              <a:rPr lang="en-US" dirty="0" err="1"/>
              <a:t>Webspinners</a:t>
            </a:r>
            <a:r>
              <a:rPr lang="en-US" dirty="0"/>
              <a:t> (400 species)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95D9F6E-73C1-F9F6-CCEF-D3D7A9184C65}"/>
              </a:ext>
            </a:extLst>
          </p:cNvPr>
          <p:cNvSpPr txBox="1">
            <a:spLocks/>
          </p:cNvSpPr>
          <p:nvPr/>
        </p:nvSpPr>
        <p:spPr>
          <a:xfrm>
            <a:off x="231666" y="1790238"/>
            <a:ext cx="4495800" cy="42401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Key characteristics:</a:t>
            </a:r>
          </a:p>
          <a:p>
            <a:pPr lvl="1"/>
            <a:r>
              <a:rPr lang="en-US" dirty="0"/>
              <a:t>Enlarged front basitarsi (front leg end) that produces silk</a:t>
            </a:r>
          </a:p>
          <a:p>
            <a:pPr lvl="1"/>
            <a:r>
              <a:rPr lang="en-US" dirty="0"/>
              <a:t>Females wingless, males winged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19458" name="Picture 2" descr="Order Embioptera – ENT 425 – General Entomology">
            <a:extLst>
              <a:ext uri="{FF2B5EF4-FFF2-40B4-BE49-F238E27FC236}">
                <a16:creationId xmlns:a16="http://schemas.microsoft.com/office/drawing/2014/main" id="{6A1255BB-27C1-4636-BCBB-92016D3454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798367" y="2335880"/>
            <a:ext cx="5372058" cy="3491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Embioptera - Wikipedia">
            <a:extLst>
              <a:ext uri="{FF2B5EF4-FFF2-40B4-BE49-F238E27FC236}">
                <a16:creationId xmlns:a16="http://schemas.microsoft.com/office/drawing/2014/main" id="{866615E8-306C-2E2B-878E-B8E479589C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267309" y="2905582"/>
            <a:ext cx="4727466" cy="2658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72162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326BF-8D04-DA6D-3DB8-878CB17C6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455" y="70207"/>
            <a:ext cx="11729545" cy="1325563"/>
          </a:xfrm>
        </p:spPr>
        <p:txBody>
          <a:bodyPr/>
          <a:lstStyle/>
          <a:p>
            <a:r>
              <a:rPr lang="en-US" b="1" dirty="0"/>
              <a:t>Phasmatodea: </a:t>
            </a:r>
            <a:r>
              <a:rPr lang="en-US" dirty="0" err="1"/>
              <a:t>Leafbugs</a:t>
            </a:r>
            <a:r>
              <a:rPr lang="en-US" dirty="0"/>
              <a:t> and </a:t>
            </a:r>
            <a:r>
              <a:rPr lang="en-US" dirty="0" err="1"/>
              <a:t>Stickbugs</a:t>
            </a:r>
            <a:br>
              <a:rPr lang="en-US" dirty="0"/>
            </a:br>
            <a:r>
              <a:rPr lang="en-US" dirty="0"/>
              <a:t>(3,000 species)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95D9F6E-73C1-F9F6-CCEF-D3D7A9184C65}"/>
              </a:ext>
            </a:extLst>
          </p:cNvPr>
          <p:cNvSpPr txBox="1">
            <a:spLocks/>
          </p:cNvSpPr>
          <p:nvPr/>
        </p:nvSpPr>
        <p:spPr>
          <a:xfrm>
            <a:off x="231666" y="1790238"/>
            <a:ext cx="4495800" cy="42401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/>
              <a:t>Phasm</a:t>
            </a:r>
            <a:r>
              <a:rPr lang="en-US" dirty="0"/>
              <a:t> = phantom</a:t>
            </a:r>
          </a:p>
          <a:p>
            <a:r>
              <a:rPr lang="en-US" dirty="0"/>
              <a:t>Key characteristics:</a:t>
            </a:r>
          </a:p>
          <a:p>
            <a:pPr lvl="1"/>
            <a:r>
              <a:rPr lang="en-US" dirty="0"/>
              <a:t>Bodies resemble sticks or leaves</a:t>
            </a:r>
          </a:p>
          <a:p>
            <a:pPr lvl="1"/>
            <a:r>
              <a:rPr lang="en-US" dirty="0"/>
              <a:t>Often wingless</a:t>
            </a:r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1"/>
            <a:endParaRPr lang="en-US" dirty="0"/>
          </a:p>
        </p:txBody>
      </p:sp>
      <p:pic>
        <p:nvPicPr>
          <p:cNvPr id="18436" name="Picture 4" descr="Order Phasmatodea – ENT 425 – General Entomology">
            <a:extLst>
              <a:ext uri="{FF2B5EF4-FFF2-40B4-BE49-F238E27FC236}">
                <a16:creationId xmlns:a16="http://schemas.microsoft.com/office/drawing/2014/main" id="{E700DA65-3C7F-57A4-AB2D-8ACD5D68C7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535" y="804783"/>
            <a:ext cx="4606103" cy="3697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 descr="Order Phasmatodea – ENT 425 – General Entomology">
            <a:extLst>
              <a:ext uri="{FF2B5EF4-FFF2-40B4-BE49-F238E27FC236}">
                <a16:creationId xmlns:a16="http://schemas.microsoft.com/office/drawing/2014/main" id="{04316B30-90FB-AFB4-8D39-9F6AC6D17F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18" b="14050"/>
          <a:stretch/>
        </p:blipFill>
        <p:spPr bwMode="auto">
          <a:xfrm>
            <a:off x="4639415" y="4179593"/>
            <a:ext cx="4994603" cy="2441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50449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326BF-8D04-DA6D-3DB8-878CB17C6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455" y="70207"/>
            <a:ext cx="11729545" cy="1325563"/>
          </a:xfrm>
        </p:spPr>
        <p:txBody>
          <a:bodyPr/>
          <a:lstStyle/>
          <a:p>
            <a:r>
              <a:rPr lang="en-US" b="1" dirty="0" err="1"/>
              <a:t>Grylloblattodea</a:t>
            </a:r>
            <a:r>
              <a:rPr lang="en-US" b="1" dirty="0"/>
              <a:t>: </a:t>
            </a:r>
            <a:r>
              <a:rPr lang="en-US" dirty="0"/>
              <a:t>Ice Crawlers (33 species)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95D9F6E-73C1-F9F6-CCEF-D3D7A9184C65}"/>
              </a:ext>
            </a:extLst>
          </p:cNvPr>
          <p:cNvSpPr txBox="1">
            <a:spLocks/>
          </p:cNvSpPr>
          <p:nvPr/>
        </p:nvSpPr>
        <p:spPr>
          <a:xfrm>
            <a:off x="231666" y="1790238"/>
            <a:ext cx="4495800" cy="42401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/>
              <a:t>Gryll</a:t>
            </a:r>
            <a:r>
              <a:rPr lang="en-US" dirty="0"/>
              <a:t> = cricket,                </a:t>
            </a:r>
            <a:r>
              <a:rPr lang="en-US" dirty="0" err="1"/>
              <a:t>blatta</a:t>
            </a:r>
            <a:r>
              <a:rPr lang="en-US" dirty="0"/>
              <a:t> = roach</a:t>
            </a:r>
          </a:p>
          <a:p>
            <a:r>
              <a:rPr lang="en-US" dirty="0"/>
              <a:t>Key characteristics:</a:t>
            </a:r>
          </a:p>
          <a:p>
            <a:pPr lvl="1"/>
            <a:r>
              <a:rPr lang="en-US" dirty="0"/>
              <a:t>Elongate bodies</a:t>
            </a:r>
          </a:p>
          <a:p>
            <a:pPr lvl="1"/>
            <a:r>
              <a:rPr lang="en-US" dirty="0"/>
              <a:t>Wings absent</a:t>
            </a:r>
          </a:p>
          <a:p>
            <a:pPr lvl="1"/>
            <a:r>
              <a:rPr lang="en-US" dirty="0"/>
              <a:t>Morphologically ambiguous </a:t>
            </a:r>
            <a:r>
              <a:rPr lang="en-US" dirty="0">
                <a:sym typeface="Wingdings" panose="05000000000000000000" pitchFamily="2" charset="2"/>
              </a:rPr>
              <a:t></a:t>
            </a:r>
            <a:endParaRPr lang="en-US" dirty="0"/>
          </a:p>
          <a:p>
            <a:pPr lvl="2"/>
            <a:endParaRPr lang="en-US" dirty="0"/>
          </a:p>
          <a:p>
            <a:pPr lvl="1"/>
            <a:endParaRPr lang="en-US" dirty="0"/>
          </a:p>
        </p:txBody>
      </p:sp>
      <p:pic>
        <p:nvPicPr>
          <p:cNvPr id="16386" name="Picture 2" descr="Order Grylloblattodea – ENT 425 – General Entomology">
            <a:extLst>
              <a:ext uri="{FF2B5EF4-FFF2-40B4-BE49-F238E27FC236}">
                <a16:creationId xmlns:a16="http://schemas.microsoft.com/office/drawing/2014/main" id="{B2A498DD-C354-20FE-24EC-9E3D18B0B7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466" y="1581477"/>
            <a:ext cx="7234052" cy="4448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68538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326BF-8D04-DA6D-3DB8-878CB17C6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455" y="70207"/>
            <a:ext cx="11729545" cy="1325563"/>
          </a:xfrm>
        </p:spPr>
        <p:txBody>
          <a:bodyPr/>
          <a:lstStyle/>
          <a:p>
            <a:r>
              <a:rPr lang="en-US" b="1" dirty="0" err="1"/>
              <a:t>Mantophasmatodea</a:t>
            </a:r>
            <a:r>
              <a:rPr lang="en-US" b="1" dirty="0"/>
              <a:t>: </a:t>
            </a:r>
            <a:r>
              <a:rPr lang="en-US" dirty="0"/>
              <a:t>Gladiators (20 species)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95D9F6E-73C1-F9F6-CCEF-D3D7A9184C65}"/>
              </a:ext>
            </a:extLst>
          </p:cNvPr>
          <p:cNvSpPr txBox="1">
            <a:spLocks/>
          </p:cNvSpPr>
          <p:nvPr/>
        </p:nvSpPr>
        <p:spPr>
          <a:xfrm>
            <a:off x="231666" y="1790238"/>
            <a:ext cx="4495800" cy="42401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Most recently named order (late 1990s)</a:t>
            </a:r>
          </a:p>
          <a:p>
            <a:r>
              <a:rPr lang="en-US" dirty="0"/>
              <a:t>Key characteristics:</a:t>
            </a:r>
          </a:p>
          <a:p>
            <a:pPr lvl="1"/>
            <a:r>
              <a:rPr lang="en-US" dirty="0"/>
              <a:t>Elongate bodies</a:t>
            </a:r>
          </a:p>
          <a:p>
            <a:pPr lvl="1"/>
            <a:r>
              <a:rPr lang="en-US" dirty="0"/>
              <a:t>Wings absent</a:t>
            </a:r>
          </a:p>
          <a:p>
            <a:pPr lvl="1"/>
            <a:r>
              <a:rPr lang="en-US" dirty="0"/>
              <a:t>Morphologically ambiguous </a:t>
            </a:r>
            <a:r>
              <a:rPr lang="en-US" dirty="0">
                <a:sym typeface="Wingdings" panose="05000000000000000000" pitchFamily="2" charset="2"/>
              </a:rPr>
              <a:t></a:t>
            </a:r>
            <a:endParaRPr lang="en-US" dirty="0"/>
          </a:p>
          <a:p>
            <a:pPr lvl="1"/>
            <a:r>
              <a:rPr lang="en-US" dirty="0"/>
              <a:t>“living fossil”</a:t>
            </a:r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1"/>
            <a:endParaRPr lang="en-US" dirty="0"/>
          </a:p>
        </p:txBody>
      </p:sp>
      <p:pic>
        <p:nvPicPr>
          <p:cNvPr id="17410" name="Picture 2" descr="Heelwalkers (Family Mantophasmatidae) · iNaturalist">
            <a:extLst>
              <a:ext uri="{FF2B5EF4-FFF2-40B4-BE49-F238E27FC236}">
                <a16:creationId xmlns:a16="http://schemas.microsoft.com/office/drawing/2014/main" id="{7FCA406B-63F6-4ECB-D787-A057E9715F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4026" y="2044371"/>
            <a:ext cx="7086308" cy="3986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41223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41E443-1A88-67E6-D55C-601A158FAF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27626"/>
            <a:ext cx="5181600" cy="5130525"/>
          </a:xfrm>
        </p:spPr>
        <p:txBody>
          <a:bodyPr>
            <a:normAutofit/>
          </a:bodyPr>
          <a:lstStyle/>
          <a:p>
            <a:r>
              <a:rPr lang="en-US" dirty="0"/>
              <a:t>Reduced ovipositor</a:t>
            </a:r>
          </a:p>
          <a:p>
            <a:r>
              <a:rPr lang="en-US" dirty="0"/>
              <a:t>Eggs laid in sacs called </a:t>
            </a:r>
            <a:r>
              <a:rPr lang="en-US" dirty="0" err="1"/>
              <a:t>oothecae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Mantodea</a:t>
            </a:r>
            <a:r>
              <a:rPr lang="en-US" dirty="0"/>
              <a:t> (mantises)</a:t>
            </a:r>
          </a:p>
          <a:p>
            <a:r>
              <a:rPr lang="en-US" dirty="0" err="1"/>
              <a:t>Blattodea</a:t>
            </a:r>
            <a:r>
              <a:rPr lang="en-US" dirty="0"/>
              <a:t> (roaches and termites)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346CB6-EBFD-F6E5-B9EC-A5FAEE125B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2093" y="0"/>
            <a:ext cx="5529907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4561E508-09C6-F965-7305-EB105FB9E28F}"/>
              </a:ext>
            </a:extLst>
          </p:cNvPr>
          <p:cNvSpPr txBox="1">
            <a:spLocks/>
          </p:cNvSpPr>
          <p:nvPr/>
        </p:nvSpPr>
        <p:spPr>
          <a:xfrm>
            <a:off x="272108" y="302063"/>
            <a:ext cx="63899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/>
              <a:t>Dictyoptera</a:t>
            </a:r>
            <a:endParaRPr lang="en-US" b="1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E954695-0A5E-4FCD-B551-04CE8BC7E5A5}"/>
              </a:ext>
            </a:extLst>
          </p:cNvPr>
          <p:cNvSpPr/>
          <p:nvPr/>
        </p:nvSpPr>
        <p:spPr>
          <a:xfrm>
            <a:off x="6662093" y="557048"/>
            <a:ext cx="2366293" cy="609600"/>
          </a:xfrm>
          <a:prstGeom prst="roundRect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5885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326BF-8D04-DA6D-3DB8-878CB17C6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455" y="70207"/>
            <a:ext cx="11729545" cy="1325563"/>
          </a:xfrm>
        </p:spPr>
        <p:txBody>
          <a:bodyPr/>
          <a:lstStyle/>
          <a:p>
            <a:r>
              <a:rPr lang="en-US" b="1" dirty="0" err="1"/>
              <a:t>Mantodea</a:t>
            </a:r>
            <a:r>
              <a:rPr lang="en-US" b="1" dirty="0"/>
              <a:t>: </a:t>
            </a:r>
            <a:r>
              <a:rPr lang="en-US" dirty="0"/>
              <a:t>Mantises (2,500 species)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95D9F6E-73C1-F9F6-CCEF-D3D7A9184C65}"/>
              </a:ext>
            </a:extLst>
          </p:cNvPr>
          <p:cNvSpPr txBox="1">
            <a:spLocks/>
          </p:cNvSpPr>
          <p:nvPr/>
        </p:nvSpPr>
        <p:spPr>
          <a:xfrm>
            <a:off x="231666" y="1790238"/>
            <a:ext cx="4495800" cy="42401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Mantis = prophet</a:t>
            </a:r>
          </a:p>
          <a:p>
            <a:r>
              <a:rPr lang="en-US" dirty="0"/>
              <a:t>Key characteristics:</a:t>
            </a:r>
          </a:p>
          <a:p>
            <a:pPr lvl="1"/>
            <a:r>
              <a:rPr lang="en-US" dirty="0"/>
              <a:t>Large, raptorial fore legs</a:t>
            </a:r>
          </a:p>
          <a:p>
            <a:pPr lvl="1"/>
            <a:r>
              <a:rPr lang="en-US" dirty="0"/>
              <a:t>Small triangular head</a:t>
            </a:r>
          </a:p>
          <a:p>
            <a:pPr lvl="1"/>
            <a:r>
              <a:rPr lang="en-US" dirty="0"/>
              <a:t>Large, widely-spaced compound eyes</a:t>
            </a:r>
          </a:p>
          <a:p>
            <a:pPr lvl="1"/>
            <a:r>
              <a:rPr lang="en-US" dirty="0"/>
              <a:t>Long, slender body</a:t>
            </a:r>
          </a:p>
          <a:p>
            <a:pPr lvl="1"/>
            <a:r>
              <a:rPr lang="en-US" dirty="0"/>
              <a:t>Hardened fore wings cover pleated (fan-like) hind wings</a:t>
            </a:r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1"/>
            <a:endParaRPr lang="en-US" dirty="0"/>
          </a:p>
        </p:txBody>
      </p:sp>
      <p:pic>
        <p:nvPicPr>
          <p:cNvPr id="22530" name="Picture 2" descr="Five fast facts about easy-to-miss praying mantises | Forest Preserve  District of Will County">
            <a:extLst>
              <a:ext uri="{FF2B5EF4-FFF2-40B4-BE49-F238E27FC236}">
                <a16:creationId xmlns:a16="http://schemas.microsoft.com/office/drawing/2014/main" id="{94282AC6-3B01-4B47-FAB0-76EBC21CD0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466" y="2292569"/>
            <a:ext cx="6140669" cy="4093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4" name="Picture 6" descr="7,462 Praying Mantis Wings Images, Stock Photos, 3D objects, &amp; Vectors |  Shutterstock">
            <a:extLst>
              <a:ext uri="{FF2B5EF4-FFF2-40B4-BE49-F238E27FC236}">
                <a16:creationId xmlns:a16="http://schemas.microsoft.com/office/drawing/2014/main" id="{4EE9A787-C2AE-DEB2-FB50-6033BFECEE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92"/>
          <a:stretch/>
        </p:blipFill>
        <p:spPr bwMode="auto">
          <a:xfrm>
            <a:off x="7929727" y="1471448"/>
            <a:ext cx="3861510" cy="2517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58575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D176F1-8AC8-0E26-2E63-A16840571D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0550" y="365124"/>
            <a:ext cx="3238500" cy="1325563"/>
          </a:xfrm>
        </p:spPr>
        <p:txBody>
          <a:bodyPr>
            <a:noAutofit/>
          </a:bodyPr>
          <a:lstStyle/>
          <a:p>
            <a:pPr algn="ctr"/>
            <a:r>
              <a:rPr lang="en-US" sz="3600" dirty="0"/>
              <a:t>Hexapods (Subphylum: </a:t>
            </a:r>
            <a:r>
              <a:rPr lang="en-US" sz="3600" dirty="0" err="1"/>
              <a:t>Hexapoda</a:t>
            </a:r>
            <a:r>
              <a:rPr lang="en-US" sz="3600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AE853A-EB86-BEC9-EA94-443099BB4A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00550" y="1844674"/>
            <a:ext cx="3514724" cy="4927599"/>
          </a:xfrm>
        </p:spPr>
        <p:txBody>
          <a:bodyPr>
            <a:normAutofit/>
          </a:bodyPr>
          <a:lstStyle/>
          <a:p>
            <a:r>
              <a:rPr lang="en-US" dirty="0"/>
              <a:t>Defining features:</a:t>
            </a:r>
          </a:p>
          <a:p>
            <a:pPr lvl="1"/>
            <a:r>
              <a:rPr lang="en-US" sz="2000" dirty="0"/>
              <a:t>3 segmented body (head, thorax, abdomen)</a:t>
            </a:r>
          </a:p>
          <a:p>
            <a:pPr lvl="1"/>
            <a:r>
              <a:rPr lang="en-US" sz="2000" dirty="0"/>
              <a:t>3 pairs of legs (6 legs total)</a:t>
            </a:r>
          </a:p>
          <a:p>
            <a:pPr lvl="1"/>
            <a:r>
              <a:rPr lang="en-US" sz="2000" dirty="0"/>
              <a:t>3 segments of thorax (one for each pair of legs)</a:t>
            </a:r>
          </a:p>
          <a:p>
            <a:pPr lvl="1"/>
            <a:r>
              <a:rPr lang="en-US" sz="2000" dirty="0"/>
              <a:t>1 pair antennae on head</a:t>
            </a:r>
          </a:p>
          <a:p>
            <a:pPr lvl="1"/>
            <a:r>
              <a:rPr lang="en-US" sz="2000" dirty="0"/>
              <a:t>1 pair cerci on last abdominal segment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9D30BDC-4216-8C47-943D-8AEEED2F2B2D}"/>
              </a:ext>
            </a:extLst>
          </p:cNvPr>
          <p:cNvSpPr txBox="1">
            <a:spLocks/>
          </p:cNvSpPr>
          <p:nvPr/>
        </p:nvSpPr>
        <p:spPr>
          <a:xfrm>
            <a:off x="8115300" y="365125"/>
            <a:ext cx="32385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/>
              <a:t>Insects</a:t>
            </a:r>
          </a:p>
          <a:p>
            <a:pPr algn="ctr"/>
            <a:r>
              <a:rPr lang="en-US" sz="3600" dirty="0"/>
              <a:t>(Class:</a:t>
            </a:r>
          </a:p>
          <a:p>
            <a:pPr algn="ctr"/>
            <a:r>
              <a:rPr lang="en-US" sz="3600" dirty="0" err="1"/>
              <a:t>Insecta</a:t>
            </a:r>
            <a:r>
              <a:rPr lang="en-US" sz="3600" dirty="0"/>
              <a:t>)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C0DDB8E-75D4-67A6-0364-C0446B23E24E}"/>
              </a:ext>
            </a:extLst>
          </p:cNvPr>
          <p:cNvSpPr txBox="1">
            <a:spLocks/>
          </p:cNvSpPr>
          <p:nvPr/>
        </p:nvSpPr>
        <p:spPr>
          <a:xfrm>
            <a:off x="381000" y="365124"/>
            <a:ext cx="32385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/>
              <a:t>Arthropods (Phylum: Arthropoda)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D49F6E7-C53A-E8E5-C49A-0271C6E06D32}"/>
              </a:ext>
            </a:extLst>
          </p:cNvPr>
          <p:cNvCxnSpPr/>
          <p:nvPr/>
        </p:nvCxnSpPr>
        <p:spPr>
          <a:xfrm>
            <a:off x="4143375" y="1362075"/>
            <a:ext cx="0" cy="5172075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AA3906E-65EA-AC18-2E5D-C1D9D86FAC91}"/>
              </a:ext>
            </a:extLst>
          </p:cNvPr>
          <p:cNvSpPr txBox="1">
            <a:spLocks/>
          </p:cNvSpPr>
          <p:nvPr/>
        </p:nvSpPr>
        <p:spPr>
          <a:xfrm>
            <a:off x="8315325" y="1844675"/>
            <a:ext cx="351472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Defining features:</a:t>
            </a:r>
          </a:p>
          <a:p>
            <a:pPr lvl="1"/>
            <a:r>
              <a:rPr lang="en-US" sz="2000" dirty="0"/>
              <a:t>Exposed mouthparts</a:t>
            </a:r>
          </a:p>
          <a:p>
            <a:pPr lvl="1"/>
            <a:r>
              <a:rPr lang="en-US" sz="2000" dirty="0"/>
              <a:t>1 pair compound eyes and 3 ocelli (eyespots) on head</a:t>
            </a:r>
          </a:p>
          <a:p>
            <a:pPr lvl="1"/>
            <a:r>
              <a:rPr lang="en-US" sz="2000" dirty="0"/>
              <a:t>Segmented, grasping tarsi (hands?)</a:t>
            </a:r>
          </a:p>
          <a:p>
            <a:pPr lvl="1"/>
            <a:r>
              <a:rPr lang="en-US" sz="2000" dirty="0"/>
              <a:t>Ovipositor (egg-laying) in females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BF7122C-0176-3877-5583-F02CE62CB1B5}"/>
              </a:ext>
            </a:extLst>
          </p:cNvPr>
          <p:cNvCxnSpPr/>
          <p:nvPr/>
        </p:nvCxnSpPr>
        <p:spPr>
          <a:xfrm>
            <a:off x="8058150" y="1362075"/>
            <a:ext cx="0" cy="5172075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DB70B92-147B-8B42-589F-6AD295018BC5}"/>
              </a:ext>
            </a:extLst>
          </p:cNvPr>
          <p:cNvCxnSpPr/>
          <p:nvPr/>
        </p:nvCxnSpPr>
        <p:spPr>
          <a:xfrm>
            <a:off x="3543300" y="762000"/>
            <a:ext cx="1028700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8611626-0E58-0CC8-7E9A-B4B20540B8E6}"/>
              </a:ext>
            </a:extLst>
          </p:cNvPr>
          <p:cNvCxnSpPr/>
          <p:nvPr/>
        </p:nvCxnSpPr>
        <p:spPr>
          <a:xfrm>
            <a:off x="7572375" y="762000"/>
            <a:ext cx="1028700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687FA26-66A9-D1A4-BC4E-2CAC74740A6A}"/>
              </a:ext>
            </a:extLst>
          </p:cNvPr>
          <p:cNvSpPr txBox="1">
            <a:spLocks/>
          </p:cNvSpPr>
          <p:nvPr/>
        </p:nvSpPr>
        <p:spPr>
          <a:xfrm>
            <a:off x="361951" y="1844675"/>
            <a:ext cx="351472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Defining features:</a:t>
            </a:r>
          </a:p>
          <a:p>
            <a:pPr lvl="1"/>
            <a:r>
              <a:rPr lang="en-US" sz="2000" dirty="0"/>
              <a:t>Exoskeleton</a:t>
            </a:r>
          </a:p>
          <a:p>
            <a:pPr lvl="1"/>
            <a:r>
              <a:rPr lang="en-US" sz="2000" dirty="0"/>
              <a:t>Body with differentiated segments</a:t>
            </a:r>
          </a:p>
          <a:p>
            <a:pPr lvl="1"/>
            <a:r>
              <a:rPr lang="en-US" sz="2000" dirty="0"/>
              <a:t>Paired, jointed legs</a:t>
            </a:r>
          </a:p>
        </p:txBody>
      </p:sp>
    </p:spTree>
    <p:extLst>
      <p:ext uri="{BB962C8B-B14F-4D97-AF65-F5344CB8AC3E}">
        <p14:creationId xmlns:p14="http://schemas.microsoft.com/office/powerpoint/2010/main" val="17783943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326BF-8D04-DA6D-3DB8-878CB17C6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455" y="70207"/>
            <a:ext cx="11729545" cy="1325563"/>
          </a:xfrm>
        </p:spPr>
        <p:txBody>
          <a:bodyPr/>
          <a:lstStyle/>
          <a:p>
            <a:r>
              <a:rPr lang="en-US" b="1" dirty="0" err="1"/>
              <a:t>Blattodea</a:t>
            </a:r>
            <a:r>
              <a:rPr lang="en-US" b="1" dirty="0"/>
              <a:t>: </a:t>
            </a:r>
            <a:r>
              <a:rPr lang="en-US" dirty="0"/>
              <a:t>Roaches and Termites (7,000 species)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95D9F6E-73C1-F9F6-CCEF-D3D7A9184C65}"/>
              </a:ext>
            </a:extLst>
          </p:cNvPr>
          <p:cNvSpPr txBox="1">
            <a:spLocks/>
          </p:cNvSpPr>
          <p:nvPr/>
        </p:nvSpPr>
        <p:spPr>
          <a:xfrm>
            <a:off x="231666" y="1790238"/>
            <a:ext cx="4495800" cy="424018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/>
              <a:t>Blatta</a:t>
            </a:r>
            <a:r>
              <a:rPr lang="en-US" dirty="0"/>
              <a:t> = roach</a:t>
            </a:r>
          </a:p>
          <a:p>
            <a:r>
              <a:rPr lang="en-US" dirty="0"/>
              <a:t>Key characteristics:</a:t>
            </a:r>
          </a:p>
          <a:p>
            <a:pPr lvl="1"/>
            <a:r>
              <a:rPr lang="en-US" dirty="0"/>
              <a:t>Roaches</a:t>
            </a:r>
          </a:p>
          <a:p>
            <a:pPr lvl="2"/>
            <a:r>
              <a:rPr lang="en-US" dirty="0"/>
              <a:t>Broad and flattened bodies</a:t>
            </a:r>
          </a:p>
          <a:p>
            <a:pPr lvl="2"/>
            <a:r>
              <a:rPr lang="en-US" dirty="0"/>
              <a:t>Hardened fore wings, pleated hind wings</a:t>
            </a:r>
          </a:p>
          <a:p>
            <a:pPr lvl="2"/>
            <a:r>
              <a:rPr lang="en-US" dirty="0"/>
              <a:t>Wings folded over back at rest</a:t>
            </a:r>
          </a:p>
          <a:p>
            <a:pPr lvl="2"/>
            <a:r>
              <a:rPr lang="en-US" dirty="0"/>
              <a:t>Large compound eyes</a:t>
            </a:r>
          </a:p>
          <a:p>
            <a:pPr lvl="2"/>
            <a:r>
              <a:rPr lang="en-US" dirty="0"/>
              <a:t>Stout legs with long coxae, often spiny</a:t>
            </a:r>
          </a:p>
          <a:p>
            <a:pPr lvl="1"/>
            <a:r>
              <a:rPr lang="en-US" dirty="0"/>
              <a:t>Termites</a:t>
            </a:r>
          </a:p>
          <a:p>
            <a:pPr lvl="2"/>
            <a:r>
              <a:rPr lang="en-US" dirty="0"/>
              <a:t>Somewhat flattened bodies</a:t>
            </a:r>
          </a:p>
          <a:p>
            <a:pPr lvl="2"/>
            <a:r>
              <a:rPr lang="en-US" dirty="0"/>
              <a:t>Wings membranous or absent</a:t>
            </a:r>
          </a:p>
        </p:txBody>
      </p:sp>
      <p:pic>
        <p:nvPicPr>
          <p:cNvPr id="23554" name="Picture 2" descr="5 Signs Of Cockroach Infestation | Horne's Pest Control">
            <a:extLst>
              <a:ext uri="{FF2B5EF4-FFF2-40B4-BE49-F238E27FC236}">
                <a16:creationId xmlns:a16="http://schemas.microsoft.com/office/drawing/2014/main" id="{BC4009B1-0378-2C86-5817-D8B138961E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79" r="4598"/>
          <a:stretch/>
        </p:blipFill>
        <p:spPr bwMode="auto">
          <a:xfrm>
            <a:off x="6547506" y="1229709"/>
            <a:ext cx="5412828" cy="3953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Termites: Facts, Photos, &amp; Extermination">
            <a:extLst>
              <a:ext uri="{FF2B5EF4-FFF2-40B4-BE49-F238E27FC236}">
                <a16:creationId xmlns:a16="http://schemas.microsoft.com/office/drawing/2014/main" id="{628AF565-CC0E-88B3-F447-9E225A25A1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8648" y="4366733"/>
            <a:ext cx="3206638" cy="2404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8" name="Picture 6" descr="Termites - Biology and Control | NC State Extension Publications">
            <a:extLst>
              <a:ext uri="{FF2B5EF4-FFF2-40B4-BE49-F238E27FC236}">
                <a16:creationId xmlns:a16="http://schemas.microsoft.com/office/drawing/2014/main" id="{A1AE6416-8667-0F88-E0A5-5D18A38492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7846" y="2308456"/>
            <a:ext cx="2546690" cy="2241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045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41E443-1A88-67E6-D55C-601A158FAF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27626"/>
            <a:ext cx="5181600" cy="5130525"/>
          </a:xfrm>
        </p:spPr>
        <p:txBody>
          <a:bodyPr>
            <a:normAutofit/>
          </a:bodyPr>
          <a:lstStyle/>
          <a:p>
            <a:r>
              <a:rPr lang="en-US" dirty="0"/>
              <a:t>Cerci lost</a:t>
            </a:r>
          </a:p>
          <a:p>
            <a:r>
              <a:rPr lang="en-US" dirty="0"/>
              <a:t>Labial palps reduced/lost</a:t>
            </a:r>
          </a:p>
          <a:p>
            <a:r>
              <a:rPr lang="en-US" dirty="0"/>
              <a:t>Large clypeus and muscular suction pump to feed on fluids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Thysanoptera (Thrips)</a:t>
            </a:r>
          </a:p>
          <a:p>
            <a:r>
              <a:rPr lang="en-US" dirty="0" err="1"/>
              <a:t>Psocodea</a:t>
            </a:r>
            <a:r>
              <a:rPr lang="en-US" dirty="0"/>
              <a:t> (bark lice, book lice, parasitic lice)</a:t>
            </a:r>
          </a:p>
          <a:p>
            <a:r>
              <a:rPr lang="en-US" dirty="0"/>
              <a:t>Hemiptera (true bugs)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346CB6-EBFD-F6E5-B9EC-A5FAEE125B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2093" y="0"/>
            <a:ext cx="5529907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4561E508-09C6-F965-7305-EB105FB9E28F}"/>
              </a:ext>
            </a:extLst>
          </p:cNvPr>
          <p:cNvSpPr txBox="1">
            <a:spLocks/>
          </p:cNvSpPr>
          <p:nvPr/>
        </p:nvSpPr>
        <p:spPr>
          <a:xfrm>
            <a:off x="272108" y="302063"/>
            <a:ext cx="63899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/>
              <a:t>Paraneoptera</a:t>
            </a:r>
            <a:endParaRPr lang="en-US" b="1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E954695-0A5E-4FCD-B551-04CE8BC7E5A5}"/>
              </a:ext>
            </a:extLst>
          </p:cNvPr>
          <p:cNvSpPr/>
          <p:nvPr/>
        </p:nvSpPr>
        <p:spPr>
          <a:xfrm>
            <a:off x="9731114" y="3331778"/>
            <a:ext cx="2366293" cy="1114097"/>
          </a:xfrm>
          <a:prstGeom prst="roundRect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8280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326BF-8D04-DA6D-3DB8-878CB17C6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455" y="70207"/>
            <a:ext cx="11729545" cy="1325563"/>
          </a:xfrm>
        </p:spPr>
        <p:txBody>
          <a:bodyPr/>
          <a:lstStyle/>
          <a:p>
            <a:r>
              <a:rPr lang="en-US" b="1" dirty="0"/>
              <a:t>Thysanoptera: </a:t>
            </a:r>
            <a:r>
              <a:rPr lang="en-US" dirty="0"/>
              <a:t>Thrips (6,200 species)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95D9F6E-73C1-F9F6-CCEF-D3D7A9184C65}"/>
              </a:ext>
            </a:extLst>
          </p:cNvPr>
          <p:cNvSpPr txBox="1">
            <a:spLocks/>
          </p:cNvSpPr>
          <p:nvPr/>
        </p:nvSpPr>
        <p:spPr>
          <a:xfrm>
            <a:off x="231666" y="1790238"/>
            <a:ext cx="4495800" cy="424018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/>
              <a:t>Thysan</a:t>
            </a:r>
            <a:r>
              <a:rPr lang="en-US" dirty="0"/>
              <a:t> = tassel,               </a:t>
            </a:r>
            <a:r>
              <a:rPr lang="en-US" dirty="0" err="1"/>
              <a:t>ptera</a:t>
            </a:r>
            <a:r>
              <a:rPr lang="en-US" dirty="0"/>
              <a:t> = wing</a:t>
            </a:r>
          </a:p>
          <a:p>
            <a:r>
              <a:rPr lang="en-US" dirty="0"/>
              <a:t>Key characteristics:</a:t>
            </a:r>
          </a:p>
          <a:p>
            <a:pPr lvl="1"/>
            <a:r>
              <a:rPr lang="en-US" dirty="0"/>
              <a:t>Small, elongate bodies</a:t>
            </a:r>
          </a:p>
          <a:p>
            <a:pPr lvl="1"/>
            <a:r>
              <a:rPr lang="en-US" dirty="0"/>
              <a:t>Fringe of long fine hair on wing margins (or wings absent)</a:t>
            </a:r>
          </a:p>
          <a:p>
            <a:pPr lvl="1"/>
            <a:r>
              <a:rPr lang="en-US" dirty="0"/>
              <a:t>Compound eyes</a:t>
            </a:r>
          </a:p>
          <a:p>
            <a:pPr lvl="1"/>
            <a:r>
              <a:rPr lang="en-US" dirty="0"/>
              <a:t>Short legs with small sacs on tips</a:t>
            </a:r>
          </a:p>
          <a:p>
            <a:pPr lvl="1"/>
            <a:r>
              <a:rPr lang="en-US" dirty="0"/>
              <a:t>Asymmetrical piercing mouthparts</a:t>
            </a:r>
          </a:p>
          <a:p>
            <a:pPr lvl="2"/>
            <a:endParaRPr lang="en-US" dirty="0"/>
          </a:p>
          <a:p>
            <a:pPr lvl="1"/>
            <a:endParaRPr lang="en-US" dirty="0"/>
          </a:p>
        </p:txBody>
      </p:sp>
      <p:pic>
        <p:nvPicPr>
          <p:cNvPr id="25602" name="Picture 2" descr="How to Get Rid of Thrips | HGTV">
            <a:extLst>
              <a:ext uri="{FF2B5EF4-FFF2-40B4-BE49-F238E27FC236}">
                <a16:creationId xmlns:a16="http://schemas.microsoft.com/office/drawing/2014/main" id="{4622B911-3495-A3D2-1FFD-D94A006BC4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293002" y="2387624"/>
            <a:ext cx="5406257" cy="3045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 descr="A new species of Psephenothrips (Thysanoptera:Phlaeothripidae) with one new  record from India | Zootaxa">
            <a:extLst>
              <a:ext uri="{FF2B5EF4-FFF2-40B4-BE49-F238E27FC236}">
                <a16:creationId xmlns:a16="http://schemas.microsoft.com/office/drawing/2014/main" id="{AE2101C3-DB9A-E35D-72F7-B0E773A768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875" y="2322130"/>
            <a:ext cx="4048125" cy="278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8506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326BF-8D04-DA6D-3DB8-878CB17C6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455" y="70207"/>
            <a:ext cx="11729545" cy="1325563"/>
          </a:xfrm>
        </p:spPr>
        <p:txBody>
          <a:bodyPr/>
          <a:lstStyle/>
          <a:p>
            <a:r>
              <a:rPr lang="en-US" b="1" dirty="0" err="1"/>
              <a:t>Psocodea</a:t>
            </a:r>
            <a:r>
              <a:rPr lang="en-US" b="1" dirty="0"/>
              <a:t>: </a:t>
            </a:r>
            <a:r>
              <a:rPr lang="en-US" dirty="0"/>
              <a:t>Lice (11,000 species)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95D9F6E-73C1-F9F6-CCEF-D3D7A9184C65}"/>
              </a:ext>
            </a:extLst>
          </p:cNvPr>
          <p:cNvSpPr txBox="1">
            <a:spLocks/>
          </p:cNvSpPr>
          <p:nvPr/>
        </p:nvSpPr>
        <p:spPr>
          <a:xfrm>
            <a:off x="231666" y="1395770"/>
            <a:ext cx="4495800" cy="538192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/>
              <a:t>Psoco</a:t>
            </a:r>
            <a:r>
              <a:rPr lang="en-US" dirty="0"/>
              <a:t>=gnawing</a:t>
            </a:r>
          </a:p>
          <a:p>
            <a:r>
              <a:rPr lang="en-US" dirty="0"/>
              <a:t>Key characteristics:</a:t>
            </a:r>
          </a:p>
          <a:p>
            <a:pPr lvl="1"/>
            <a:r>
              <a:rPr lang="en-US" dirty="0"/>
              <a:t>Book and Bark Lice</a:t>
            </a:r>
          </a:p>
          <a:p>
            <a:pPr lvl="2"/>
            <a:r>
              <a:rPr lang="en-US" dirty="0"/>
              <a:t>Small bodied</a:t>
            </a:r>
          </a:p>
          <a:p>
            <a:pPr lvl="2"/>
            <a:r>
              <a:rPr lang="en-US" dirty="0"/>
              <a:t>Large heads</a:t>
            </a:r>
          </a:p>
          <a:p>
            <a:pPr lvl="2"/>
            <a:r>
              <a:rPr lang="en-US" dirty="0"/>
              <a:t>Large compound eyes</a:t>
            </a:r>
          </a:p>
          <a:p>
            <a:pPr lvl="2"/>
            <a:r>
              <a:rPr lang="en-US" dirty="0"/>
              <a:t>Threadlike antennae</a:t>
            </a:r>
          </a:p>
          <a:p>
            <a:pPr lvl="2"/>
            <a:r>
              <a:rPr lang="en-US" dirty="0"/>
              <a:t>Small, collar-like prothorax</a:t>
            </a:r>
          </a:p>
          <a:p>
            <a:pPr lvl="2"/>
            <a:r>
              <a:rPr lang="en-US" dirty="0"/>
              <a:t>Wings transparent/translucent, simply veined, extend beyond abdomen</a:t>
            </a:r>
          </a:p>
          <a:p>
            <a:pPr lvl="1"/>
            <a:r>
              <a:rPr lang="en-US" dirty="0"/>
              <a:t>Parasitic Lice</a:t>
            </a:r>
          </a:p>
          <a:p>
            <a:pPr lvl="2"/>
            <a:r>
              <a:rPr lang="en-US" dirty="0"/>
              <a:t>Small, flattened bodies</a:t>
            </a:r>
          </a:p>
          <a:p>
            <a:pPr lvl="2"/>
            <a:r>
              <a:rPr lang="en-US" dirty="0"/>
              <a:t>Wingless</a:t>
            </a:r>
          </a:p>
          <a:p>
            <a:pPr lvl="2"/>
            <a:r>
              <a:rPr lang="en-US" dirty="0"/>
              <a:t>Greatly reduced eyes</a:t>
            </a:r>
          </a:p>
          <a:p>
            <a:pPr lvl="2"/>
            <a:r>
              <a:rPr lang="en-US" dirty="0"/>
              <a:t>Modified tarsi to cling to host</a:t>
            </a:r>
          </a:p>
        </p:txBody>
      </p:sp>
      <p:pic>
        <p:nvPicPr>
          <p:cNvPr id="48130" name="Picture 2" descr="Learn about booklice, the causes of their presence and ways to get rid of  them - ستورم Storm">
            <a:extLst>
              <a:ext uri="{FF2B5EF4-FFF2-40B4-BE49-F238E27FC236}">
                <a16:creationId xmlns:a16="http://schemas.microsoft.com/office/drawing/2014/main" id="{91B70FA5-2B04-7276-DAAB-B200FA2B78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023"/>
          <a:stretch/>
        </p:blipFill>
        <p:spPr bwMode="auto">
          <a:xfrm flipH="1">
            <a:off x="5486399" y="1103781"/>
            <a:ext cx="2666125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2" name="Picture 4" descr="Barklouse - Graphopsocus cruciatus - BugGuide.Net">
            <a:extLst>
              <a:ext uri="{FF2B5EF4-FFF2-40B4-BE49-F238E27FC236}">
                <a16:creationId xmlns:a16="http://schemas.microsoft.com/office/drawing/2014/main" id="{7B613EC2-92E1-0F4E-AF11-5BA152895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1072" y="2429344"/>
            <a:ext cx="3949262" cy="2630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4" name="Picture 6" descr="Head louse - Wikipedia">
            <a:extLst>
              <a:ext uri="{FF2B5EF4-FFF2-40B4-BE49-F238E27FC236}">
                <a16:creationId xmlns:a16="http://schemas.microsoft.com/office/drawing/2014/main" id="{D18CF67A-8571-6982-1F48-43F5678501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1684" y="4438305"/>
            <a:ext cx="3495553" cy="2339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4104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Picture 4" descr="Hemiptera - True Bugs | Wildlife Journal Junior">
            <a:extLst>
              <a:ext uri="{FF2B5EF4-FFF2-40B4-BE49-F238E27FC236}">
                <a16:creationId xmlns:a16="http://schemas.microsoft.com/office/drawing/2014/main" id="{41FD1672-71F1-3D3E-B8EC-4BB45BC0CA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7436" y="4053616"/>
            <a:ext cx="3997872" cy="2734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C9326BF-8D04-DA6D-3DB8-878CB17C6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455" y="70207"/>
            <a:ext cx="11729545" cy="1325563"/>
          </a:xfrm>
        </p:spPr>
        <p:txBody>
          <a:bodyPr/>
          <a:lstStyle/>
          <a:p>
            <a:r>
              <a:rPr lang="en-US" b="1" dirty="0"/>
              <a:t>Hemiptera: </a:t>
            </a:r>
            <a:r>
              <a:rPr lang="en-US" dirty="0"/>
              <a:t>True Bugs (107,000 species)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95D9F6E-73C1-F9F6-CCEF-D3D7A9184C65}"/>
              </a:ext>
            </a:extLst>
          </p:cNvPr>
          <p:cNvSpPr txBox="1">
            <a:spLocks/>
          </p:cNvSpPr>
          <p:nvPr/>
        </p:nvSpPr>
        <p:spPr>
          <a:xfrm>
            <a:off x="231666" y="1395771"/>
            <a:ext cx="4495800" cy="539202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Hemi = half, </a:t>
            </a:r>
            <a:r>
              <a:rPr lang="en-US" dirty="0" err="1"/>
              <a:t>ptera</a:t>
            </a:r>
            <a:r>
              <a:rPr lang="en-US" dirty="0"/>
              <a:t> = wing</a:t>
            </a:r>
          </a:p>
          <a:p>
            <a:r>
              <a:rPr lang="en-US" dirty="0"/>
              <a:t>Key characteristics:</a:t>
            </a:r>
          </a:p>
          <a:p>
            <a:pPr lvl="1"/>
            <a:r>
              <a:rPr lang="en-US" dirty="0"/>
              <a:t>Piercing mouthparts</a:t>
            </a:r>
          </a:p>
          <a:p>
            <a:pPr lvl="1"/>
            <a:r>
              <a:rPr lang="en-US" dirty="0"/>
              <a:t>Sclerotized head</a:t>
            </a:r>
          </a:p>
          <a:p>
            <a:pPr lvl="1"/>
            <a:r>
              <a:rPr lang="en-US" dirty="0"/>
              <a:t>Compound eyes, usually large</a:t>
            </a:r>
          </a:p>
          <a:p>
            <a:pPr lvl="1"/>
            <a:r>
              <a:rPr lang="en-US" dirty="0"/>
              <a:t>Fore wings larger than hind wings, both laying flat over abdomen at rest</a:t>
            </a:r>
          </a:p>
          <a:p>
            <a:pPr lvl="1"/>
            <a:r>
              <a:rPr lang="en-US" dirty="0"/>
              <a:t>Dorsal mesothorax with large triangular scutellum</a:t>
            </a:r>
          </a:p>
          <a:p>
            <a:pPr lvl="1"/>
            <a:r>
              <a:rPr lang="en-US" dirty="0"/>
              <a:t>Three main suborders (</a:t>
            </a:r>
            <a:r>
              <a:rPr lang="en-US" dirty="0" err="1"/>
              <a:t>Auchenorrhyncha</a:t>
            </a:r>
            <a:r>
              <a:rPr lang="en-US" dirty="0"/>
              <a:t> [</a:t>
            </a:r>
            <a:r>
              <a:rPr lang="en-US" dirty="0" err="1"/>
              <a:t>cicaidas</a:t>
            </a:r>
            <a:r>
              <a:rPr lang="en-US" dirty="0"/>
              <a:t> and hoppers], </a:t>
            </a:r>
            <a:r>
              <a:rPr lang="en-US" dirty="0" err="1"/>
              <a:t>Heteroptera</a:t>
            </a:r>
            <a:r>
              <a:rPr lang="en-US" dirty="0"/>
              <a:t> [shield and assassin bugs], </a:t>
            </a:r>
            <a:r>
              <a:rPr lang="en-US" dirty="0" err="1"/>
              <a:t>Sternorrhyncha</a:t>
            </a:r>
            <a:r>
              <a:rPr lang="en-US" dirty="0"/>
              <a:t> [aphids])</a:t>
            </a:r>
          </a:p>
          <a:p>
            <a:pPr lvl="1"/>
            <a:r>
              <a:rPr lang="en-US" dirty="0"/>
              <a:t>For suborder </a:t>
            </a:r>
            <a:r>
              <a:rPr lang="en-US" dirty="0" err="1"/>
              <a:t>Heteroptera</a:t>
            </a:r>
            <a:r>
              <a:rPr lang="en-US" dirty="0"/>
              <a:t>, wings thick and leathery near the body and thin and membranous at the tip</a:t>
            </a:r>
          </a:p>
          <a:p>
            <a:pPr lvl="1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1"/>
            <a:endParaRPr lang="en-US" dirty="0"/>
          </a:p>
        </p:txBody>
      </p:sp>
      <p:pic>
        <p:nvPicPr>
          <p:cNvPr id="47110" name="Picture 6" descr="Hemiptera">
            <a:extLst>
              <a:ext uri="{FF2B5EF4-FFF2-40B4-BE49-F238E27FC236}">
                <a16:creationId xmlns:a16="http://schemas.microsoft.com/office/drawing/2014/main" id="{C8292176-36EF-CFBD-9500-6506A6C340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13" r="21421" b="16466"/>
          <a:stretch/>
        </p:blipFill>
        <p:spPr bwMode="auto">
          <a:xfrm>
            <a:off x="8177048" y="1113392"/>
            <a:ext cx="3888828" cy="3332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12" name="Picture 8" descr="Leafhoppers - Prevention and Control">
            <a:extLst>
              <a:ext uri="{FF2B5EF4-FFF2-40B4-BE49-F238E27FC236}">
                <a16:creationId xmlns:a16="http://schemas.microsoft.com/office/drawing/2014/main" id="{BDCC9508-A02D-6107-B038-9F071A0B9E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21" b="5554"/>
          <a:stretch/>
        </p:blipFill>
        <p:spPr bwMode="auto">
          <a:xfrm>
            <a:off x="5006868" y="1113392"/>
            <a:ext cx="3044056" cy="3332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337962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41E443-1A88-67E6-D55C-601A158FAF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27626"/>
            <a:ext cx="5181600" cy="5130525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Complete metamorphosis!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err="1"/>
              <a:t>Neuroptera</a:t>
            </a:r>
            <a:r>
              <a:rPr lang="en-US" dirty="0"/>
              <a:t> (lacewings, antlions)</a:t>
            </a:r>
          </a:p>
          <a:p>
            <a:r>
              <a:rPr lang="en-US" dirty="0" err="1"/>
              <a:t>Raphidioptera</a:t>
            </a:r>
            <a:r>
              <a:rPr lang="en-US" dirty="0"/>
              <a:t> (snakeflies)</a:t>
            </a:r>
          </a:p>
          <a:p>
            <a:r>
              <a:rPr lang="en-US" dirty="0"/>
              <a:t>Megaloptera (Alderflies, dobsonflies)</a:t>
            </a:r>
          </a:p>
          <a:p>
            <a:r>
              <a:rPr lang="en-US" dirty="0"/>
              <a:t>Coleoptera (beetles)</a:t>
            </a:r>
          </a:p>
          <a:p>
            <a:r>
              <a:rPr lang="en-US" dirty="0" err="1"/>
              <a:t>Strepsiptera</a:t>
            </a:r>
            <a:r>
              <a:rPr lang="en-US" dirty="0"/>
              <a:t> (twisted-wing parasites)</a:t>
            </a:r>
          </a:p>
          <a:p>
            <a:r>
              <a:rPr lang="en-US" dirty="0"/>
              <a:t>Diptera (true flies)</a:t>
            </a:r>
          </a:p>
          <a:p>
            <a:r>
              <a:rPr lang="en-US" dirty="0"/>
              <a:t>Siphonaptera (fleas)</a:t>
            </a:r>
          </a:p>
          <a:p>
            <a:r>
              <a:rPr lang="en-US" dirty="0" err="1"/>
              <a:t>Mecoptera</a:t>
            </a:r>
            <a:r>
              <a:rPr lang="en-US" dirty="0"/>
              <a:t> (</a:t>
            </a:r>
            <a:r>
              <a:rPr lang="en-US" dirty="0" err="1"/>
              <a:t>scorpionflies</a:t>
            </a:r>
            <a:r>
              <a:rPr lang="en-US" dirty="0"/>
              <a:t>)</a:t>
            </a:r>
          </a:p>
          <a:p>
            <a:r>
              <a:rPr lang="en-US" dirty="0"/>
              <a:t>Lepidoptera (butterflies and moths)</a:t>
            </a:r>
          </a:p>
          <a:p>
            <a:r>
              <a:rPr lang="en-US" dirty="0" err="1"/>
              <a:t>Trichoptera</a:t>
            </a:r>
            <a:r>
              <a:rPr lang="en-US" dirty="0"/>
              <a:t> (caddisflies)</a:t>
            </a:r>
          </a:p>
          <a:p>
            <a:r>
              <a:rPr lang="en-US" dirty="0"/>
              <a:t>Hymenoptera (ants, wasps, bees)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346CB6-EBFD-F6E5-B9EC-A5FAEE125B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2093" y="0"/>
            <a:ext cx="5529907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4561E508-09C6-F965-7305-EB105FB9E28F}"/>
              </a:ext>
            </a:extLst>
          </p:cNvPr>
          <p:cNvSpPr txBox="1">
            <a:spLocks/>
          </p:cNvSpPr>
          <p:nvPr/>
        </p:nvSpPr>
        <p:spPr>
          <a:xfrm>
            <a:off x="272108" y="302063"/>
            <a:ext cx="63899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Holometabola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E954695-0A5E-4FCD-B551-04CE8BC7E5A5}"/>
              </a:ext>
            </a:extLst>
          </p:cNvPr>
          <p:cNvSpPr/>
          <p:nvPr/>
        </p:nvSpPr>
        <p:spPr>
          <a:xfrm>
            <a:off x="9459310" y="302064"/>
            <a:ext cx="2638098" cy="3050736"/>
          </a:xfrm>
          <a:prstGeom prst="roundRect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4942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326BF-8D04-DA6D-3DB8-878CB17C6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455" y="70208"/>
            <a:ext cx="11729545" cy="1334050"/>
          </a:xfrm>
        </p:spPr>
        <p:txBody>
          <a:bodyPr>
            <a:normAutofit/>
          </a:bodyPr>
          <a:lstStyle/>
          <a:p>
            <a:r>
              <a:rPr lang="en-US" b="1" dirty="0" err="1"/>
              <a:t>Neuroptera</a:t>
            </a:r>
            <a:r>
              <a:rPr lang="en-US" b="1" dirty="0"/>
              <a:t>: </a:t>
            </a:r>
            <a:r>
              <a:rPr lang="en-US" dirty="0"/>
              <a:t>Lacewings, Antlions (5,800 species)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95D9F6E-73C1-F9F6-CCEF-D3D7A9184C65}"/>
              </a:ext>
            </a:extLst>
          </p:cNvPr>
          <p:cNvSpPr txBox="1">
            <a:spLocks/>
          </p:cNvSpPr>
          <p:nvPr/>
        </p:nvSpPr>
        <p:spPr>
          <a:xfrm>
            <a:off x="231666" y="1611087"/>
            <a:ext cx="4495800" cy="51767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Neuro=veined, </a:t>
            </a:r>
            <a:r>
              <a:rPr lang="en-US" dirty="0" err="1"/>
              <a:t>ptera</a:t>
            </a:r>
            <a:r>
              <a:rPr lang="en-US" dirty="0"/>
              <a:t>=wing</a:t>
            </a:r>
          </a:p>
          <a:p>
            <a:r>
              <a:rPr lang="en-US" dirty="0"/>
              <a:t>Key characteristics:</a:t>
            </a:r>
          </a:p>
          <a:p>
            <a:pPr lvl="1"/>
            <a:r>
              <a:rPr lang="en-US" dirty="0"/>
              <a:t>Predators (strong mouthparts)</a:t>
            </a:r>
          </a:p>
          <a:p>
            <a:pPr lvl="1"/>
            <a:r>
              <a:rPr lang="en-US" dirty="0"/>
              <a:t>Membranous, strongly veined wings</a:t>
            </a:r>
          </a:p>
          <a:p>
            <a:pPr lvl="1"/>
            <a:r>
              <a:rPr lang="en-US" dirty="0"/>
              <a:t>Fore and hind wings similar in size, fold over abdomen at rest</a:t>
            </a:r>
          </a:p>
          <a:p>
            <a:pPr lvl="1"/>
            <a:r>
              <a:rPr lang="en-US" dirty="0"/>
              <a:t>Elongated abdomen</a:t>
            </a:r>
          </a:p>
          <a:p>
            <a:pPr lvl="1"/>
            <a:r>
              <a:rPr lang="en-US" dirty="0"/>
              <a:t>Large compound eyes</a:t>
            </a:r>
          </a:p>
          <a:p>
            <a:pPr lvl="1"/>
            <a:endParaRPr lang="en-US" dirty="0"/>
          </a:p>
        </p:txBody>
      </p:sp>
      <p:pic>
        <p:nvPicPr>
          <p:cNvPr id="57346" name="Picture 2" descr="An Introduction to Green Lacewings — Bee Better Naturally with Helen Yoest">
            <a:extLst>
              <a:ext uri="{FF2B5EF4-FFF2-40B4-BE49-F238E27FC236}">
                <a16:creationId xmlns:a16="http://schemas.microsoft.com/office/drawing/2014/main" id="{39BE4B25-2068-8E75-EFF0-F718BF1E8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4859" y="1404258"/>
            <a:ext cx="3554686" cy="3008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50" name="Picture 6" descr="Ant Lion, from larva to adult | The Backyard Arthropod Project">
            <a:extLst>
              <a:ext uri="{FF2B5EF4-FFF2-40B4-BE49-F238E27FC236}">
                <a16:creationId xmlns:a16="http://schemas.microsoft.com/office/drawing/2014/main" id="{EE8C3C9D-821D-B0A5-B650-AE6620CEC7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2068" y="4085146"/>
            <a:ext cx="3540671" cy="2301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363204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326BF-8D04-DA6D-3DB8-878CB17C6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455" y="70208"/>
            <a:ext cx="11729545" cy="1262834"/>
          </a:xfrm>
        </p:spPr>
        <p:txBody>
          <a:bodyPr>
            <a:normAutofit/>
          </a:bodyPr>
          <a:lstStyle/>
          <a:p>
            <a:r>
              <a:rPr lang="en-US" b="1" dirty="0" err="1"/>
              <a:t>Raphidioptera</a:t>
            </a:r>
            <a:r>
              <a:rPr lang="en-US" b="1" dirty="0"/>
              <a:t>: </a:t>
            </a:r>
            <a:r>
              <a:rPr lang="en-US" dirty="0"/>
              <a:t>Snakeflies (250 species)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95D9F6E-73C1-F9F6-CCEF-D3D7A9184C65}"/>
              </a:ext>
            </a:extLst>
          </p:cNvPr>
          <p:cNvSpPr txBox="1">
            <a:spLocks/>
          </p:cNvSpPr>
          <p:nvPr/>
        </p:nvSpPr>
        <p:spPr>
          <a:xfrm>
            <a:off x="231666" y="1333043"/>
            <a:ext cx="4495800" cy="54547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/>
              <a:t>Raphi</a:t>
            </a:r>
            <a:r>
              <a:rPr lang="en-US" dirty="0"/>
              <a:t>=needle, </a:t>
            </a:r>
            <a:r>
              <a:rPr lang="en-US" dirty="0" err="1"/>
              <a:t>ptera</a:t>
            </a:r>
            <a:r>
              <a:rPr lang="en-US" dirty="0"/>
              <a:t>=wing</a:t>
            </a:r>
          </a:p>
          <a:p>
            <a:r>
              <a:rPr lang="en-US" dirty="0"/>
              <a:t>Key characteristics:</a:t>
            </a:r>
          </a:p>
          <a:p>
            <a:pPr lvl="1"/>
            <a:r>
              <a:rPr lang="en-US" dirty="0"/>
              <a:t>Elongated thorax</a:t>
            </a:r>
          </a:p>
          <a:p>
            <a:pPr lvl="1"/>
            <a:r>
              <a:rPr lang="en-US" dirty="0"/>
              <a:t>Long, needle-like ovipositor</a:t>
            </a:r>
          </a:p>
          <a:p>
            <a:pPr lvl="1"/>
            <a:r>
              <a:rPr lang="en-US" dirty="0"/>
              <a:t>Predators (strong mouthparts)</a:t>
            </a:r>
          </a:p>
          <a:p>
            <a:pPr lvl="1"/>
            <a:r>
              <a:rPr lang="en-US" dirty="0"/>
              <a:t>Membranous, strongly veined wings</a:t>
            </a:r>
          </a:p>
          <a:p>
            <a:pPr lvl="1"/>
            <a:r>
              <a:rPr lang="en-US" dirty="0"/>
              <a:t>Fore and hind wings similar in size, fold over abdomen at rest</a:t>
            </a:r>
          </a:p>
          <a:p>
            <a:pPr lvl="1"/>
            <a:r>
              <a:rPr lang="en-US" dirty="0"/>
              <a:t>Elongated abdomen</a:t>
            </a:r>
          </a:p>
          <a:p>
            <a:pPr lvl="1"/>
            <a:r>
              <a:rPr lang="en-US" dirty="0"/>
              <a:t>Large compound eyes</a:t>
            </a:r>
          </a:p>
          <a:p>
            <a:pPr lvl="1"/>
            <a:endParaRPr lang="en-US" dirty="0"/>
          </a:p>
        </p:txBody>
      </p:sp>
      <p:pic>
        <p:nvPicPr>
          <p:cNvPr id="57348" name="Picture 4" descr="Snakefly - Wikipedia">
            <a:extLst>
              <a:ext uri="{FF2B5EF4-FFF2-40B4-BE49-F238E27FC236}">
                <a16:creationId xmlns:a16="http://schemas.microsoft.com/office/drawing/2014/main" id="{6FC11A64-CE9E-9E8A-6CFC-99A70DD3D7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062" y="1571867"/>
            <a:ext cx="5956947" cy="4839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844248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326BF-8D04-DA6D-3DB8-878CB17C6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455" y="70208"/>
            <a:ext cx="11729545" cy="1148992"/>
          </a:xfrm>
        </p:spPr>
        <p:txBody>
          <a:bodyPr>
            <a:normAutofit/>
          </a:bodyPr>
          <a:lstStyle/>
          <a:p>
            <a:r>
              <a:rPr lang="en-US" b="1" dirty="0"/>
              <a:t>Megaloptera</a:t>
            </a:r>
            <a:r>
              <a:rPr lang="en-US" b="1"/>
              <a:t>: </a:t>
            </a:r>
            <a:r>
              <a:rPr lang="en-US"/>
              <a:t>Alderflies, Dobsonflies </a:t>
            </a:r>
            <a:r>
              <a:rPr lang="en-US" dirty="0"/>
              <a:t>(400 species)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95D9F6E-73C1-F9F6-CCEF-D3D7A9184C65}"/>
              </a:ext>
            </a:extLst>
          </p:cNvPr>
          <p:cNvSpPr txBox="1">
            <a:spLocks/>
          </p:cNvSpPr>
          <p:nvPr/>
        </p:nvSpPr>
        <p:spPr>
          <a:xfrm>
            <a:off x="231666" y="1611087"/>
            <a:ext cx="4495800" cy="51767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Mega=large, </a:t>
            </a:r>
            <a:r>
              <a:rPr lang="en-US" dirty="0" err="1"/>
              <a:t>ptera</a:t>
            </a:r>
            <a:r>
              <a:rPr lang="en-US" dirty="0"/>
              <a:t>=wing</a:t>
            </a:r>
          </a:p>
          <a:p>
            <a:r>
              <a:rPr lang="en-US" dirty="0"/>
              <a:t>Key characteristics:</a:t>
            </a:r>
          </a:p>
          <a:p>
            <a:pPr lvl="1"/>
            <a:r>
              <a:rPr lang="en-US" dirty="0"/>
              <a:t>Thick, elongated thorax</a:t>
            </a:r>
          </a:p>
          <a:p>
            <a:pPr lvl="1"/>
            <a:r>
              <a:rPr lang="en-US" dirty="0"/>
              <a:t>Predators (strong mouthparts)</a:t>
            </a:r>
          </a:p>
          <a:p>
            <a:pPr lvl="1"/>
            <a:r>
              <a:rPr lang="en-US" dirty="0"/>
              <a:t>Membranous, strongly veined wings</a:t>
            </a:r>
          </a:p>
          <a:p>
            <a:pPr lvl="1"/>
            <a:r>
              <a:rPr lang="en-US" dirty="0"/>
              <a:t>Fore and hind wings similar in size, fold over abdomen at rest</a:t>
            </a:r>
          </a:p>
          <a:p>
            <a:pPr lvl="1"/>
            <a:r>
              <a:rPr lang="en-US" dirty="0"/>
              <a:t>Elongated abdomen</a:t>
            </a:r>
          </a:p>
          <a:p>
            <a:pPr lvl="1"/>
            <a:r>
              <a:rPr lang="en-US" dirty="0"/>
              <a:t>Large compound eyes</a:t>
            </a:r>
          </a:p>
          <a:p>
            <a:pPr lvl="2"/>
            <a:endParaRPr lang="en-US" dirty="0"/>
          </a:p>
          <a:p>
            <a:pPr lvl="1"/>
            <a:endParaRPr lang="en-US" dirty="0"/>
          </a:p>
        </p:txBody>
      </p:sp>
      <p:pic>
        <p:nvPicPr>
          <p:cNvPr id="57352" name="Picture 8" descr="Eastern Dobsonflies Emerging | Naturally Curious with Mary Holland">
            <a:extLst>
              <a:ext uri="{FF2B5EF4-FFF2-40B4-BE49-F238E27FC236}">
                <a16:creationId xmlns:a16="http://schemas.microsoft.com/office/drawing/2014/main" id="{6D916D4D-0B40-6A4E-8E50-1FA962DA00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15"/>
          <a:stretch/>
        </p:blipFill>
        <p:spPr bwMode="auto">
          <a:xfrm>
            <a:off x="5998028" y="2039517"/>
            <a:ext cx="5620899" cy="3468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267813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326BF-8D04-DA6D-3DB8-878CB17C6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455" y="70207"/>
            <a:ext cx="11729545" cy="1325563"/>
          </a:xfrm>
        </p:spPr>
        <p:txBody>
          <a:bodyPr/>
          <a:lstStyle/>
          <a:p>
            <a:r>
              <a:rPr lang="en-US" b="1" dirty="0"/>
              <a:t>Coleoptera: </a:t>
            </a:r>
            <a:r>
              <a:rPr lang="en-US" dirty="0"/>
              <a:t>Beetles (400,000 species)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95D9F6E-73C1-F9F6-CCEF-D3D7A9184C65}"/>
              </a:ext>
            </a:extLst>
          </p:cNvPr>
          <p:cNvSpPr txBox="1">
            <a:spLocks/>
          </p:cNvSpPr>
          <p:nvPr/>
        </p:nvSpPr>
        <p:spPr>
          <a:xfrm>
            <a:off x="231666" y="1395770"/>
            <a:ext cx="4495800" cy="536711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/>
              <a:t>Coleo</a:t>
            </a:r>
            <a:r>
              <a:rPr lang="en-US" dirty="0"/>
              <a:t> = sheath,               </a:t>
            </a:r>
            <a:r>
              <a:rPr lang="en-US" dirty="0" err="1"/>
              <a:t>ptera</a:t>
            </a:r>
            <a:r>
              <a:rPr lang="en-US" dirty="0"/>
              <a:t> = wing</a:t>
            </a:r>
          </a:p>
          <a:p>
            <a:r>
              <a:rPr lang="en-US" dirty="0"/>
              <a:t>Key characteristics:</a:t>
            </a:r>
          </a:p>
          <a:p>
            <a:pPr lvl="1"/>
            <a:r>
              <a:rPr lang="en-US" b="1" dirty="0"/>
              <a:t>Hardened fore wings (elytra) encase folded hind wings</a:t>
            </a:r>
          </a:p>
          <a:p>
            <a:pPr lvl="1"/>
            <a:r>
              <a:rPr lang="en-US" dirty="0"/>
              <a:t>Fused meso- and metathoracic segments (</a:t>
            </a:r>
            <a:r>
              <a:rPr lang="en-US" dirty="0" err="1"/>
              <a:t>pterothorax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Compound eyes</a:t>
            </a:r>
          </a:p>
          <a:p>
            <a:pPr lvl="1"/>
            <a:r>
              <a:rPr lang="en-US" dirty="0"/>
              <a:t>Ocelli absent</a:t>
            </a:r>
          </a:p>
          <a:p>
            <a:pPr lvl="1"/>
            <a:r>
              <a:rPr lang="en-US" dirty="0"/>
              <a:t>Mesonotum external scutellum</a:t>
            </a:r>
          </a:p>
          <a:p>
            <a:pPr lvl="1"/>
            <a:r>
              <a:rPr lang="en-US" dirty="0"/>
              <a:t>Strongly sclerotized abdominal segments</a:t>
            </a:r>
          </a:p>
          <a:p>
            <a:pPr lvl="1"/>
            <a:r>
              <a:rPr lang="en-US" dirty="0"/>
              <a:t>Cerci absent</a:t>
            </a:r>
          </a:p>
          <a:p>
            <a:pPr lvl="2"/>
            <a:endParaRPr lang="en-US" dirty="0"/>
          </a:p>
          <a:p>
            <a:pPr lvl="1"/>
            <a:endParaRPr lang="en-US" dirty="0"/>
          </a:p>
        </p:txBody>
      </p:sp>
      <p:pic>
        <p:nvPicPr>
          <p:cNvPr id="56322" name="Picture 2" descr="Beetle Information for Kids: Beetle Facts for Students">
            <a:extLst>
              <a:ext uri="{FF2B5EF4-FFF2-40B4-BE49-F238E27FC236}">
                <a16:creationId xmlns:a16="http://schemas.microsoft.com/office/drawing/2014/main" id="{78351EE9-17D8-8205-362A-DE725F4837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8830" y="1395771"/>
            <a:ext cx="4024149" cy="2682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24" name="Picture 4" descr="Stag Beetles - Insect ID">
            <a:extLst>
              <a:ext uri="{FF2B5EF4-FFF2-40B4-BE49-F238E27FC236}">
                <a16:creationId xmlns:a16="http://schemas.microsoft.com/office/drawing/2014/main" id="{94C8B195-CB2C-FA57-B237-5711A0FA64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1920" y="4161573"/>
            <a:ext cx="3468414" cy="2601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26" name="Picture 6" descr="How to Identify and Control Asparagus Beetles">
            <a:extLst>
              <a:ext uri="{FF2B5EF4-FFF2-40B4-BE49-F238E27FC236}">
                <a16:creationId xmlns:a16="http://schemas.microsoft.com/office/drawing/2014/main" id="{CBC50EA3-33EA-92E1-B430-F393276E71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95" t="27" r="18291" b="-27"/>
          <a:stretch/>
        </p:blipFill>
        <p:spPr bwMode="auto">
          <a:xfrm>
            <a:off x="9217572" y="1395770"/>
            <a:ext cx="2742761" cy="2682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28" name="Picture 8" descr="Elytra and hind wings unfolding in a beetle, Cockchafer Melolontha... |  Download Scientific Diagram">
            <a:extLst>
              <a:ext uri="{FF2B5EF4-FFF2-40B4-BE49-F238E27FC236}">
                <a16:creationId xmlns:a16="http://schemas.microsoft.com/office/drawing/2014/main" id="{BFAC757E-D2EC-3922-F133-71E393BD3F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8830" y="4157316"/>
            <a:ext cx="3214853" cy="2605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90718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6B4831A-652D-0EF2-2425-518124E45C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85"/>
          <a:stretch/>
        </p:blipFill>
        <p:spPr>
          <a:xfrm>
            <a:off x="3216300" y="0"/>
            <a:ext cx="57594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8565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326BF-8D04-DA6D-3DB8-878CB17C6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455" y="70207"/>
            <a:ext cx="11729545" cy="1325563"/>
          </a:xfrm>
        </p:spPr>
        <p:txBody>
          <a:bodyPr/>
          <a:lstStyle/>
          <a:p>
            <a:r>
              <a:rPr lang="en-US" b="1" dirty="0" err="1"/>
              <a:t>Strepsiptera</a:t>
            </a:r>
            <a:r>
              <a:rPr lang="en-US" b="1" dirty="0"/>
              <a:t>: </a:t>
            </a:r>
            <a:r>
              <a:rPr lang="en-US" dirty="0"/>
              <a:t>Twisted-Wing Parasites (600 species)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95D9F6E-73C1-F9F6-CCEF-D3D7A9184C65}"/>
              </a:ext>
            </a:extLst>
          </p:cNvPr>
          <p:cNvSpPr txBox="1">
            <a:spLocks/>
          </p:cNvSpPr>
          <p:nvPr/>
        </p:nvSpPr>
        <p:spPr>
          <a:xfrm>
            <a:off x="231666" y="1790238"/>
            <a:ext cx="4495800" cy="42401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/>
              <a:t>Strepsi</a:t>
            </a:r>
            <a:r>
              <a:rPr lang="en-US" dirty="0"/>
              <a:t> = twisted,           </a:t>
            </a:r>
            <a:r>
              <a:rPr lang="en-US" dirty="0" err="1"/>
              <a:t>ptera</a:t>
            </a:r>
            <a:r>
              <a:rPr lang="en-US" dirty="0"/>
              <a:t> = wing</a:t>
            </a:r>
          </a:p>
          <a:p>
            <a:r>
              <a:rPr lang="en-US" dirty="0"/>
              <a:t>Key characteristics:</a:t>
            </a:r>
          </a:p>
          <a:p>
            <a:pPr lvl="1"/>
            <a:r>
              <a:rPr lang="en-US" dirty="0"/>
              <a:t>Males:</a:t>
            </a:r>
          </a:p>
          <a:p>
            <a:pPr lvl="2"/>
            <a:r>
              <a:rPr lang="en-US" dirty="0"/>
              <a:t>Club-like fore wings</a:t>
            </a:r>
          </a:p>
          <a:p>
            <a:pPr lvl="2"/>
            <a:r>
              <a:rPr lang="en-US" dirty="0"/>
              <a:t>Hind wings fan-like and sparsely veined</a:t>
            </a:r>
          </a:p>
          <a:p>
            <a:pPr lvl="2"/>
            <a:r>
              <a:rPr lang="en-US" dirty="0"/>
              <a:t>Bulging compound eyes</a:t>
            </a:r>
          </a:p>
          <a:p>
            <a:pPr lvl="1"/>
            <a:r>
              <a:rPr lang="en-US" dirty="0"/>
              <a:t>Females:</a:t>
            </a:r>
          </a:p>
          <a:p>
            <a:pPr lvl="2"/>
            <a:r>
              <a:rPr lang="en-US" dirty="0"/>
              <a:t>Wingless</a:t>
            </a:r>
          </a:p>
          <a:p>
            <a:pPr lvl="2"/>
            <a:r>
              <a:rPr lang="en-US" dirty="0" err="1"/>
              <a:t>Larviform</a:t>
            </a:r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1"/>
            <a:endParaRPr lang="en-US" dirty="0"/>
          </a:p>
        </p:txBody>
      </p:sp>
      <p:pic>
        <p:nvPicPr>
          <p:cNvPr id="55302" name="Picture 6" descr="Strepsiptera - Royal Entomological Society">
            <a:extLst>
              <a:ext uri="{FF2B5EF4-FFF2-40B4-BE49-F238E27FC236}">
                <a16:creationId xmlns:a16="http://schemas.microsoft.com/office/drawing/2014/main" id="{1BE49480-5B6D-9CB7-59EA-A76C1850A4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9" r="15603" b="4207"/>
          <a:stretch/>
        </p:blipFill>
        <p:spPr bwMode="auto">
          <a:xfrm>
            <a:off x="6611006" y="1209331"/>
            <a:ext cx="5118539" cy="3541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4A600CDF-A99A-EFA6-E265-DB7759848ED5}"/>
              </a:ext>
            </a:extLst>
          </p:cNvPr>
          <p:cNvCxnSpPr/>
          <p:nvPr/>
        </p:nvCxnSpPr>
        <p:spPr>
          <a:xfrm>
            <a:off x="7956331" y="2144110"/>
            <a:ext cx="557048" cy="430924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768CC58-4A1F-FB11-F6B4-C1E315F3A02F}"/>
              </a:ext>
            </a:extLst>
          </p:cNvPr>
          <p:cNvCxnSpPr>
            <a:cxnSpLocks/>
          </p:cNvCxnSpPr>
          <p:nvPr/>
        </p:nvCxnSpPr>
        <p:spPr>
          <a:xfrm flipH="1">
            <a:off x="9858704" y="1815662"/>
            <a:ext cx="394139" cy="656896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5304" name="Picture 8" descr="Xenos vesparum - Wikipedia">
            <a:extLst>
              <a:ext uri="{FF2B5EF4-FFF2-40B4-BE49-F238E27FC236}">
                <a16:creationId xmlns:a16="http://schemas.microsoft.com/office/drawing/2014/main" id="{5A605EE1-A2F0-2E27-3A0E-09A9A89350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466" y="4370017"/>
            <a:ext cx="3604920" cy="2408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937732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326BF-8D04-DA6D-3DB8-878CB17C6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455" y="70207"/>
            <a:ext cx="11729545" cy="1325563"/>
          </a:xfrm>
        </p:spPr>
        <p:txBody>
          <a:bodyPr/>
          <a:lstStyle/>
          <a:p>
            <a:r>
              <a:rPr lang="en-US" b="1" dirty="0"/>
              <a:t>Diptera: </a:t>
            </a:r>
            <a:r>
              <a:rPr lang="en-US" dirty="0"/>
              <a:t>True Flies (158,000 species)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95D9F6E-73C1-F9F6-CCEF-D3D7A9184C65}"/>
              </a:ext>
            </a:extLst>
          </p:cNvPr>
          <p:cNvSpPr txBox="1">
            <a:spLocks/>
          </p:cNvSpPr>
          <p:nvPr/>
        </p:nvSpPr>
        <p:spPr>
          <a:xfrm>
            <a:off x="231666" y="1790238"/>
            <a:ext cx="4214210" cy="42401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Di = two, </a:t>
            </a:r>
            <a:r>
              <a:rPr lang="en-US" dirty="0" err="1"/>
              <a:t>ptera</a:t>
            </a:r>
            <a:r>
              <a:rPr lang="en-US" dirty="0"/>
              <a:t> = wing</a:t>
            </a:r>
          </a:p>
          <a:p>
            <a:r>
              <a:rPr lang="en-US" dirty="0"/>
              <a:t>Key characteristics:</a:t>
            </a:r>
          </a:p>
          <a:p>
            <a:pPr lvl="1"/>
            <a:r>
              <a:rPr lang="en-US" dirty="0"/>
              <a:t>Club-like hind wing (haltere)</a:t>
            </a:r>
          </a:p>
          <a:p>
            <a:pPr lvl="1"/>
            <a:r>
              <a:rPr lang="en-US" dirty="0"/>
              <a:t>Mouthparts modified into sponge-like or piercing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1"/>
            <a:endParaRPr lang="en-US" dirty="0"/>
          </a:p>
        </p:txBody>
      </p:sp>
      <p:pic>
        <p:nvPicPr>
          <p:cNvPr id="54274" name="Picture 2" descr="The Diptera Site">
            <a:extLst>
              <a:ext uri="{FF2B5EF4-FFF2-40B4-BE49-F238E27FC236}">
                <a16:creationId xmlns:a16="http://schemas.microsoft.com/office/drawing/2014/main" id="{5F6E7A99-5E25-4883-B496-B409E46195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7862" y="1126008"/>
            <a:ext cx="4083105" cy="3054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76" name="Picture 4" descr="Dipteran | Definition, Life Cycle, Habitat, &amp; Classification | Britannica">
            <a:extLst>
              <a:ext uri="{FF2B5EF4-FFF2-40B4-BE49-F238E27FC236}">
                <a16:creationId xmlns:a16="http://schemas.microsoft.com/office/drawing/2014/main" id="{704B029A-2FAF-E683-310F-917004F1B9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326" y="1395770"/>
            <a:ext cx="3789143" cy="2089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78" name="Picture 6" descr="The natural word: Halteres - Animalogic">
            <a:extLst>
              <a:ext uri="{FF2B5EF4-FFF2-40B4-BE49-F238E27FC236}">
                <a16:creationId xmlns:a16="http://schemas.microsoft.com/office/drawing/2014/main" id="{278184BA-C1E5-68FA-0175-473E317DBA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9865" y="3661195"/>
            <a:ext cx="4721207" cy="3196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506454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326BF-8D04-DA6D-3DB8-878CB17C6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455" y="70207"/>
            <a:ext cx="11729545" cy="1325563"/>
          </a:xfrm>
        </p:spPr>
        <p:txBody>
          <a:bodyPr/>
          <a:lstStyle/>
          <a:p>
            <a:r>
              <a:rPr lang="en-US" b="1" dirty="0"/>
              <a:t>Siphonaptera: </a:t>
            </a:r>
            <a:r>
              <a:rPr lang="en-US" dirty="0"/>
              <a:t>Fleas (2,200 species)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95D9F6E-73C1-F9F6-CCEF-D3D7A9184C65}"/>
              </a:ext>
            </a:extLst>
          </p:cNvPr>
          <p:cNvSpPr txBox="1">
            <a:spLocks/>
          </p:cNvSpPr>
          <p:nvPr/>
        </p:nvSpPr>
        <p:spPr>
          <a:xfrm>
            <a:off x="231666" y="1790238"/>
            <a:ext cx="4495800" cy="424018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Siphon = tube,               aptera = wingless</a:t>
            </a:r>
          </a:p>
          <a:p>
            <a:r>
              <a:rPr lang="en-US" dirty="0"/>
              <a:t>Key characteristics:</a:t>
            </a:r>
          </a:p>
          <a:p>
            <a:pPr lvl="1"/>
            <a:r>
              <a:rPr lang="en-US" dirty="0"/>
              <a:t>Piercing mouthparts</a:t>
            </a:r>
          </a:p>
          <a:p>
            <a:pPr lvl="1"/>
            <a:r>
              <a:rPr lang="en-US" dirty="0"/>
              <a:t>Wings absent</a:t>
            </a:r>
          </a:p>
          <a:p>
            <a:pPr lvl="1"/>
            <a:r>
              <a:rPr lang="en-US" dirty="0"/>
              <a:t>Compound eyes absent, small lateral ocelli</a:t>
            </a:r>
          </a:p>
          <a:p>
            <a:pPr lvl="1"/>
            <a:r>
              <a:rPr lang="en-US" dirty="0"/>
              <a:t>Laterally flattened</a:t>
            </a:r>
          </a:p>
          <a:p>
            <a:pPr lvl="1"/>
            <a:r>
              <a:rPr lang="en-US" dirty="0"/>
              <a:t>Spiny</a:t>
            </a:r>
          </a:p>
          <a:p>
            <a:pPr lvl="1"/>
            <a:r>
              <a:rPr lang="en-US" dirty="0"/>
              <a:t>Enlarged hind legs for jumping</a:t>
            </a:r>
          </a:p>
          <a:p>
            <a:pPr lvl="1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1"/>
            <a:endParaRPr lang="en-US" dirty="0"/>
          </a:p>
        </p:txBody>
      </p:sp>
      <p:pic>
        <p:nvPicPr>
          <p:cNvPr id="53252" name="Picture 4">
            <a:extLst>
              <a:ext uri="{FF2B5EF4-FFF2-40B4-BE49-F238E27FC236}">
                <a16:creationId xmlns:a16="http://schemas.microsoft.com/office/drawing/2014/main" id="{2C1D3645-A07F-9907-9072-BFA8F62D53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07"/>
          <a:stretch/>
        </p:blipFill>
        <p:spPr bwMode="auto">
          <a:xfrm flipH="1">
            <a:off x="4589436" y="1282262"/>
            <a:ext cx="7140109" cy="4915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884154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326BF-8D04-DA6D-3DB8-878CB17C6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455" y="70207"/>
            <a:ext cx="11729545" cy="1325563"/>
          </a:xfrm>
        </p:spPr>
        <p:txBody>
          <a:bodyPr/>
          <a:lstStyle/>
          <a:p>
            <a:r>
              <a:rPr lang="en-US" b="1" dirty="0" err="1"/>
              <a:t>Mecoptera</a:t>
            </a:r>
            <a:r>
              <a:rPr lang="en-US" b="1" dirty="0"/>
              <a:t>: </a:t>
            </a:r>
            <a:r>
              <a:rPr lang="en-US" dirty="0" err="1"/>
              <a:t>Scorpionflies</a:t>
            </a:r>
            <a:r>
              <a:rPr lang="en-US" dirty="0"/>
              <a:t> (750 species)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95D9F6E-73C1-F9F6-CCEF-D3D7A9184C65}"/>
              </a:ext>
            </a:extLst>
          </p:cNvPr>
          <p:cNvSpPr txBox="1">
            <a:spLocks/>
          </p:cNvSpPr>
          <p:nvPr/>
        </p:nvSpPr>
        <p:spPr>
          <a:xfrm>
            <a:off x="231666" y="1790238"/>
            <a:ext cx="4495800" cy="459488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/>
              <a:t>Meco</a:t>
            </a:r>
            <a:r>
              <a:rPr lang="en-US" dirty="0"/>
              <a:t> = long, </a:t>
            </a:r>
            <a:r>
              <a:rPr lang="en-US" dirty="0" err="1"/>
              <a:t>ptera</a:t>
            </a:r>
            <a:r>
              <a:rPr lang="en-US" dirty="0"/>
              <a:t> = wing</a:t>
            </a:r>
          </a:p>
          <a:p>
            <a:r>
              <a:rPr lang="en-US" dirty="0"/>
              <a:t>Key characteristics:</a:t>
            </a:r>
          </a:p>
          <a:p>
            <a:pPr lvl="1"/>
            <a:r>
              <a:rPr lang="en-US" dirty="0"/>
              <a:t>Elongate head (face like a horse)</a:t>
            </a:r>
          </a:p>
          <a:p>
            <a:pPr lvl="1"/>
            <a:r>
              <a:rPr lang="en-US" dirty="0"/>
              <a:t>Large compound eyes</a:t>
            </a:r>
          </a:p>
          <a:p>
            <a:pPr lvl="1"/>
            <a:r>
              <a:rPr lang="en-US" dirty="0"/>
              <a:t>Long, spindly legs</a:t>
            </a:r>
          </a:p>
          <a:p>
            <a:pPr lvl="1"/>
            <a:r>
              <a:rPr lang="en-US" dirty="0"/>
              <a:t>Narrow, long wings with numerous cross-veins</a:t>
            </a:r>
          </a:p>
          <a:p>
            <a:pPr lvl="1"/>
            <a:r>
              <a:rPr lang="en-US" dirty="0"/>
              <a:t>Fore and hind wings are similar sized</a:t>
            </a:r>
          </a:p>
          <a:p>
            <a:pPr lvl="1"/>
            <a:r>
              <a:rPr lang="en-US" dirty="0"/>
              <a:t>Male: Abdomen curled over back and bulbous end (looks like a scorpion)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1"/>
            <a:endParaRPr lang="en-US" dirty="0"/>
          </a:p>
        </p:txBody>
      </p:sp>
      <p:pic>
        <p:nvPicPr>
          <p:cNvPr id="52226" name="Picture 2" descr="🔥 Scorpionflies are completely harmless. What looks like a terrifying  stinger is actually his penis. : r/NatureIsFuckingLit">
            <a:extLst>
              <a:ext uri="{FF2B5EF4-FFF2-40B4-BE49-F238E27FC236}">
                <a16:creationId xmlns:a16="http://schemas.microsoft.com/office/drawing/2014/main" id="{558B05BC-DD4B-259A-26A0-F54CEE6D3E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5" r="12612"/>
          <a:stretch/>
        </p:blipFill>
        <p:spPr bwMode="auto">
          <a:xfrm>
            <a:off x="5536763" y="1435536"/>
            <a:ext cx="6266356" cy="4594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269179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8" name="Picture 8" descr="Caterpillar Venom May Unlock the Key to Lifesaving Drugs | Technology  Networks">
            <a:extLst>
              <a:ext uri="{FF2B5EF4-FFF2-40B4-BE49-F238E27FC236}">
                <a16:creationId xmlns:a16="http://schemas.microsoft.com/office/drawing/2014/main" id="{30E38089-0824-6C23-0901-DE135C7E08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95" t="13352" r="22340" b="-855"/>
          <a:stretch/>
        </p:blipFill>
        <p:spPr bwMode="auto">
          <a:xfrm>
            <a:off x="10263636" y="39292"/>
            <a:ext cx="1880396" cy="2639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C9326BF-8D04-DA6D-3DB8-878CB17C6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455" y="70207"/>
            <a:ext cx="11729545" cy="1325563"/>
          </a:xfrm>
        </p:spPr>
        <p:txBody>
          <a:bodyPr/>
          <a:lstStyle/>
          <a:p>
            <a:r>
              <a:rPr lang="en-US" b="1" dirty="0"/>
              <a:t>Lepidoptera: </a:t>
            </a:r>
            <a:r>
              <a:rPr lang="en-US" dirty="0"/>
              <a:t>Butterflies and Moths </a:t>
            </a:r>
            <a:br>
              <a:rPr lang="en-US" dirty="0"/>
            </a:br>
            <a:r>
              <a:rPr lang="en-US" dirty="0"/>
              <a:t>(180,000 species)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95D9F6E-73C1-F9F6-CCEF-D3D7A9184C65}"/>
              </a:ext>
            </a:extLst>
          </p:cNvPr>
          <p:cNvSpPr txBox="1">
            <a:spLocks/>
          </p:cNvSpPr>
          <p:nvPr/>
        </p:nvSpPr>
        <p:spPr>
          <a:xfrm>
            <a:off x="231666" y="1790238"/>
            <a:ext cx="4495800" cy="424018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/>
              <a:t>Lepid</a:t>
            </a:r>
            <a:r>
              <a:rPr lang="en-US" dirty="0"/>
              <a:t> = scale, </a:t>
            </a:r>
            <a:r>
              <a:rPr lang="en-US" dirty="0" err="1"/>
              <a:t>ptera</a:t>
            </a:r>
            <a:r>
              <a:rPr lang="en-US" dirty="0"/>
              <a:t> = wing</a:t>
            </a:r>
          </a:p>
          <a:p>
            <a:r>
              <a:rPr lang="en-US" dirty="0"/>
              <a:t>Key characteristics:</a:t>
            </a:r>
          </a:p>
          <a:p>
            <a:pPr lvl="1"/>
            <a:r>
              <a:rPr lang="en-US" dirty="0"/>
              <a:t>Large wings, hind wing smaller than fore wing</a:t>
            </a:r>
          </a:p>
          <a:p>
            <a:pPr lvl="1"/>
            <a:r>
              <a:rPr lang="en-US" dirty="0"/>
              <a:t>Scales cover wings and bodies</a:t>
            </a:r>
          </a:p>
          <a:p>
            <a:pPr lvl="1"/>
            <a:r>
              <a:rPr lang="en-US" dirty="0"/>
              <a:t>Siphoning (straw-like) mouthparts</a:t>
            </a:r>
          </a:p>
          <a:p>
            <a:pPr lvl="1"/>
            <a:r>
              <a:rPr lang="en-US" dirty="0"/>
              <a:t>Prominent legs and antenna</a:t>
            </a:r>
          </a:p>
          <a:p>
            <a:pPr lvl="1"/>
            <a:r>
              <a:rPr lang="en-US" dirty="0"/>
              <a:t>Butterflies: wings held above body at rest</a:t>
            </a:r>
          </a:p>
          <a:p>
            <a:pPr lvl="1"/>
            <a:r>
              <a:rPr lang="en-US" dirty="0"/>
              <a:t>Moths: wings tent-like at rest</a:t>
            </a:r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1"/>
            <a:endParaRPr lang="en-US" dirty="0"/>
          </a:p>
        </p:txBody>
      </p:sp>
      <p:pic>
        <p:nvPicPr>
          <p:cNvPr id="51202" name="Picture 2" descr="Journal for June 6, 2010 | Prairie Haven">
            <a:extLst>
              <a:ext uri="{FF2B5EF4-FFF2-40B4-BE49-F238E27FC236}">
                <a16:creationId xmlns:a16="http://schemas.microsoft.com/office/drawing/2014/main" id="{712830EB-1442-DC08-2253-10052588CD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790" y="997497"/>
            <a:ext cx="5238750" cy="379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4" name="Picture 4" descr="The Miller (Moth) | NatureSpot">
            <a:extLst>
              <a:ext uri="{FF2B5EF4-FFF2-40B4-BE49-F238E27FC236}">
                <a16:creationId xmlns:a16="http://schemas.microsoft.com/office/drawing/2014/main" id="{38ACBD6A-6399-583A-A63C-3E4F72B26A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3" t="4828" r="15535" b="14253"/>
          <a:stretch/>
        </p:blipFill>
        <p:spPr bwMode="auto">
          <a:xfrm>
            <a:off x="9143999" y="3756544"/>
            <a:ext cx="2742245" cy="3016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6" name="Picture 6" descr="Moth Silkworm Bombyx Mori Macro Close Stock Photo 1369736093 | Shutterstock">
            <a:extLst>
              <a:ext uri="{FF2B5EF4-FFF2-40B4-BE49-F238E27FC236}">
                <a16:creationId xmlns:a16="http://schemas.microsoft.com/office/drawing/2014/main" id="{6AA03BCD-C5D1-C389-8E95-6B387E1C70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6" b="16749"/>
          <a:stretch/>
        </p:blipFill>
        <p:spPr bwMode="auto">
          <a:xfrm>
            <a:off x="5299020" y="4755027"/>
            <a:ext cx="3714750" cy="2017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222746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326BF-8D04-DA6D-3DB8-878CB17C6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455" y="70207"/>
            <a:ext cx="11729545" cy="1325563"/>
          </a:xfrm>
        </p:spPr>
        <p:txBody>
          <a:bodyPr/>
          <a:lstStyle/>
          <a:p>
            <a:r>
              <a:rPr lang="en-US" b="1" dirty="0" err="1"/>
              <a:t>Trichoptera</a:t>
            </a:r>
            <a:r>
              <a:rPr lang="en-US" b="1" dirty="0"/>
              <a:t>: </a:t>
            </a:r>
            <a:r>
              <a:rPr lang="en-US" dirty="0"/>
              <a:t>Caddisflies (16,000 species)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95D9F6E-73C1-F9F6-CCEF-D3D7A9184C65}"/>
              </a:ext>
            </a:extLst>
          </p:cNvPr>
          <p:cNvSpPr txBox="1">
            <a:spLocks/>
          </p:cNvSpPr>
          <p:nvPr/>
        </p:nvSpPr>
        <p:spPr>
          <a:xfrm>
            <a:off x="231666" y="1790238"/>
            <a:ext cx="5093484" cy="469464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/>
              <a:t>Tricho</a:t>
            </a:r>
            <a:r>
              <a:rPr lang="en-US" dirty="0"/>
              <a:t> = hair, </a:t>
            </a:r>
            <a:r>
              <a:rPr lang="en-US" dirty="0" err="1"/>
              <a:t>ptera</a:t>
            </a:r>
            <a:r>
              <a:rPr lang="en-US" dirty="0"/>
              <a:t> = wing</a:t>
            </a:r>
          </a:p>
          <a:p>
            <a:r>
              <a:rPr lang="en-US" dirty="0"/>
              <a:t>Aquatic larvae, terrestrial adults</a:t>
            </a:r>
          </a:p>
          <a:p>
            <a:r>
              <a:rPr lang="en-US" dirty="0"/>
              <a:t>Key characteristics:</a:t>
            </a:r>
          </a:p>
          <a:p>
            <a:pPr lvl="1"/>
            <a:r>
              <a:rPr lang="en-US" dirty="0"/>
              <a:t>Larvae create cases for protection</a:t>
            </a:r>
          </a:p>
          <a:p>
            <a:pPr lvl="1"/>
            <a:r>
              <a:rPr lang="en-US" dirty="0"/>
              <a:t>Adults:</a:t>
            </a:r>
          </a:p>
          <a:p>
            <a:pPr lvl="2"/>
            <a:r>
              <a:rPr lang="en-US" dirty="0"/>
              <a:t>Large compound eyes</a:t>
            </a:r>
          </a:p>
          <a:p>
            <a:pPr lvl="2"/>
            <a:r>
              <a:rPr lang="en-US" dirty="0"/>
              <a:t>Long, filiform antennae</a:t>
            </a:r>
          </a:p>
          <a:p>
            <a:pPr lvl="2"/>
            <a:r>
              <a:rPr lang="en-US" dirty="0"/>
              <a:t>Collar-like prothorax</a:t>
            </a:r>
          </a:p>
          <a:p>
            <a:pPr lvl="2"/>
            <a:r>
              <a:rPr lang="en-US" dirty="0"/>
              <a:t>Wings held tent-like over body at rest</a:t>
            </a:r>
          </a:p>
          <a:p>
            <a:pPr lvl="2"/>
            <a:r>
              <a:rPr lang="en-US" dirty="0"/>
              <a:t>Wings covered in hairs</a:t>
            </a:r>
          </a:p>
          <a:p>
            <a:pPr lvl="2"/>
            <a:r>
              <a:rPr lang="en-US" dirty="0"/>
              <a:t>Wing veins mostly longitudinal (few cross-veins)</a:t>
            </a:r>
          </a:p>
          <a:p>
            <a:pPr lvl="1"/>
            <a:endParaRPr lang="en-US" dirty="0"/>
          </a:p>
        </p:txBody>
      </p:sp>
      <p:pic>
        <p:nvPicPr>
          <p:cNvPr id="50178" name="Picture 2" descr="Caddisfly | Aquatic Insects, Larvae &amp; Life Cycle | Britannica">
            <a:extLst>
              <a:ext uri="{FF2B5EF4-FFF2-40B4-BE49-F238E27FC236}">
                <a16:creationId xmlns:a16="http://schemas.microsoft.com/office/drawing/2014/main" id="{BE9950FD-8C20-378B-FE36-96D6927518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7605" y="1395770"/>
            <a:ext cx="5941940" cy="3557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80" name="Picture 4">
            <a:extLst>
              <a:ext uri="{FF2B5EF4-FFF2-40B4-BE49-F238E27FC236}">
                <a16:creationId xmlns:a16="http://schemas.microsoft.com/office/drawing/2014/main" id="{E48A4597-9499-32A5-E304-591B2469C7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84" r="10882" b="28321"/>
          <a:stretch/>
        </p:blipFill>
        <p:spPr bwMode="auto">
          <a:xfrm>
            <a:off x="5787605" y="4803227"/>
            <a:ext cx="5941940" cy="1881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463321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8" name="Picture 6" descr="Solenopsis invicta: Red fire ants, an invasive species with a painful  sting, have spread to Europe | CNN">
            <a:extLst>
              <a:ext uri="{FF2B5EF4-FFF2-40B4-BE49-F238E27FC236}">
                <a16:creationId xmlns:a16="http://schemas.microsoft.com/office/drawing/2014/main" id="{486C832E-6D17-3790-2FAF-1177904D18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6781" y="4625708"/>
            <a:ext cx="3675446" cy="2068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56" name="Picture 4" descr="This beautiful wasp is a parasitic killer - Australian Geographic">
            <a:extLst>
              <a:ext uri="{FF2B5EF4-FFF2-40B4-BE49-F238E27FC236}">
                <a16:creationId xmlns:a16="http://schemas.microsoft.com/office/drawing/2014/main" id="{3EA88EE9-02EF-6950-D971-0B1DBBCD5D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61"/>
          <a:stretch/>
        </p:blipFill>
        <p:spPr bwMode="auto">
          <a:xfrm>
            <a:off x="5221453" y="3164043"/>
            <a:ext cx="3439072" cy="2230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C9326BF-8D04-DA6D-3DB8-878CB17C6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455" y="70207"/>
            <a:ext cx="11729545" cy="1325563"/>
          </a:xfrm>
        </p:spPr>
        <p:txBody>
          <a:bodyPr/>
          <a:lstStyle/>
          <a:p>
            <a:r>
              <a:rPr lang="en-US" b="1" dirty="0"/>
              <a:t>Hymenoptera: </a:t>
            </a:r>
            <a:r>
              <a:rPr lang="en-US" dirty="0"/>
              <a:t>Ants, Wasps, Bees (150,000 species)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95D9F6E-73C1-F9F6-CCEF-D3D7A9184C65}"/>
              </a:ext>
            </a:extLst>
          </p:cNvPr>
          <p:cNvSpPr txBox="1">
            <a:spLocks/>
          </p:cNvSpPr>
          <p:nvPr/>
        </p:nvSpPr>
        <p:spPr>
          <a:xfrm>
            <a:off x="231666" y="1790238"/>
            <a:ext cx="4495800" cy="499755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Hymen = membrane,        </a:t>
            </a:r>
            <a:r>
              <a:rPr lang="en-US" dirty="0" err="1"/>
              <a:t>ptera</a:t>
            </a:r>
            <a:r>
              <a:rPr lang="en-US" dirty="0"/>
              <a:t> = wing</a:t>
            </a:r>
          </a:p>
          <a:p>
            <a:r>
              <a:rPr lang="en-US" dirty="0"/>
              <a:t>Key characteristics:</a:t>
            </a:r>
          </a:p>
          <a:p>
            <a:pPr lvl="1"/>
            <a:r>
              <a:rPr lang="en-US" dirty="0"/>
              <a:t>Minute to large body sizes</a:t>
            </a:r>
          </a:p>
          <a:p>
            <a:pPr lvl="1"/>
            <a:r>
              <a:rPr lang="en-US" dirty="0"/>
              <a:t>Fore wing significantly larger than hind wing</a:t>
            </a:r>
          </a:p>
          <a:p>
            <a:pPr lvl="1"/>
            <a:r>
              <a:rPr lang="en-US" dirty="0"/>
              <a:t>Wings hooked together with hamuli!</a:t>
            </a:r>
          </a:p>
          <a:p>
            <a:pPr lvl="1"/>
            <a:r>
              <a:rPr lang="en-US" dirty="0"/>
              <a:t>Antennae moderate length</a:t>
            </a:r>
          </a:p>
          <a:p>
            <a:pPr lvl="1"/>
            <a:r>
              <a:rPr lang="en-US" dirty="0"/>
              <a:t>Well-developed ovipositor</a:t>
            </a:r>
          </a:p>
          <a:p>
            <a:pPr lvl="1"/>
            <a:r>
              <a:rPr lang="en-US" dirty="0"/>
              <a:t>First abdominal segment fused into the thorax (mesosoma)</a:t>
            </a:r>
          </a:p>
          <a:p>
            <a:pPr lvl="1"/>
            <a:r>
              <a:rPr lang="en-US" dirty="0"/>
              <a:t>Slender waist</a:t>
            </a:r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1"/>
            <a:endParaRPr lang="en-US" dirty="0"/>
          </a:p>
        </p:txBody>
      </p:sp>
      <p:pic>
        <p:nvPicPr>
          <p:cNvPr id="49154" name="Picture 2" descr="A Little Love for Wasps - Loudoun Wildlife Conservancy">
            <a:extLst>
              <a:ext uri="{FF2B5EF4-FFF2-40B4-BE49-F238E27FC236}">
                <a16:creationId xmlns:a16="http://schemas.microsoft.com/office/drawing/2014/main" id="{6D53C152-295A-C975-7999-2A4A93A510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7965" y="1463775"/>
            <a:ext cx="3794262" cy="2232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932051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Phew Obama | WHEN YOU HAVE TO LEARN; ALL THE INSECT ORDERS | image tagged in phew obama | made w/ Imgflip meme maker">
            <a:extLst>
              <a:ext uri="{FF2B5EF4-FFF2-40B4-BE49-F238E27FC236}">
                <a16:creationId xmlns:a16="http://schemas.microsoft.com/office/drawing/2014/main" id="{C7D7F1D2-BBE4-5526-82EB-3C57DEBA72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51701" y="643466"/>
            <a:ext cx="6088597" cy="5571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764403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F65341-0EAF-1A3E-74C5-1A689928EC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play a game!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60A8F6-85FE-3D27-90B0-A66A727B95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Everyone will get a card with an insect order</a:t>
            </a:r>
          </a:p>
          <a:p>
            <a:r>
              <a:rPr lang="en-US" dirty="0"/>
              <a:t>Partner up!</a:t>
            </a:r>
          </a:p>
          <a:p>
            <a:r>
              <a:rPr lang="en-US" dirty="0"/>
              <a:t>Describe to your partner what your insect looks like verbally (without saying what the order is), while they draw the insect</a:t>
            </a:r>
          </a:p>
          <a:p>
            <a:r>
              <a:rPr lang="en-US" dirty="0"/>
              <a:t>Once the drawing is done, have them guess what the insect order is</a:t>
            </a:r>
          </a:p>
          <a:p>
            <a:r>
              <a:rPr lang="en-US" dirty="0"/>
              <a:t>Switch who is drawing and who is describing</a:t>
            </a:r>
          </a:p>
          <a:p>
            <a:r>
              <a:rPr lang="en-US" dirty="0"/>
              <a:t>Bonus: show your drawing to a third person and see if they can guess the order</a:t>
            </a:r>
          </a:p>
        </p:txBody>
      </p:sp>
    </p:spTree>
    <p:extLst>
      <p:ext uri="{BB962C8B-B14F-4D97-AF65-F5344CB8AC3E}">
        <p14:creationId xmlns:p14="http://schemas.microsoft.com/office/powerpoint/2010/main" val="145468151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07A75E-CBE1-2A2E-D122-419AF5486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234" y="217980"/>
            <a:ext cx="10515600" cy="1325563"/>
          </a:xfrm>
        </p:spPr>
        <p:txBody>
          <a:bodyPr/>
          <a:lstStyle/>
          <a:p>
            <a:r>
              <a:rPr lang="en-US" b="1" dirty="0"/>
              <a:t>Summary – What to Know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0FA6A4-8BC8-9961-4660-DF62CEAA5D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45668" y="2318735"/>
            <a:ext cx="4043855" cy="4351338"/>
          </a:xfrm>
        </p:spPr>
        <p:txBody>
          <a:bodyPr>
            <a:normAutofit fontScale="55000" lnSpcReduction="20000"/>
          </a:bodyPr>
          <a:lstStyle/>
          <a:p>
            <a:r>
              <a:rPr lang="en-US" dirty="0" err="1"/>
              <a:t>Psocodea</a:t>
            </a:r>
            <a:r>
              <a:rPr lang="en-US" dirty="0"/>
              <a:t> (Lice)</a:t>
            </a:r>
          </a:p>
          <a:p>
            <a:r>
              <a:rPr lang="en-US" b="1" dirty="0"/>
              <a:t>Hemiptera (True Bugs)</a:t>
            </a:r>
          </a:p>
          <a:p>
            <a:r>
              <a:rPr lang="en-US" dirty="0" err="1"/>
              <a:t>Neuroptera</a:t>
            </a:r>
            <a:r>
              <a:rPr lang="en-US" dirty="0"/>
              <a:t> (Lacewings, Antlions)</a:t>
            </a:r>
          </a:p>
          <a:p>
            <a:r>
              <a:rPr lang="en-US" dirty="0" err="1"/>
              <a:t>Raphidioptera</a:t>
            </a:r>
            <a:r>
              <a:rPr lang="en-US" dirty="0"/>
              <a:t> (Snakeflies)</a:t>
            </a:r>
          </a:p>
          <a:p>
            <a:r>
              <a:rPr lang="en-US" dirty="0"/>
              <a:t>Megaloptera (Alderflies, Dobsonflies)</a:t>
            </a:r>
          </a:p>
          <a:p>
            <a:r>
              <a:rPr lang="en-US" b="1" dirty="0"/>
              <a:t>Coleoptera (Beetles)</a:t>
            </a:r>
          </a:p>
          <a:p>
            <a:r>
              <a:rPr lang="en-US" dirty="0" err="1"/>
              <a:t>Strepsiptera</a:t>
            </a:r>
            <a:r>
              <a:rPr lang="en-US" dirty="0"/>
              <a:t> (Twisted-Wing Parasites)</a:t>
            </a:r>
          </a:p>
          <a:p>
            <a:r>
              <a:rPr lang="en-US" b="1" dirty="0"/>
              <a:t>Diptera (True Flies)</a:t>
            </a:r>
          </a:p>
          <a:p>
            <a:r>
              <a:rPr lang="en-US" dirty="0"/>
              <a:t>Siphonaptera (Fleas)</a:t>
            </a:r>
          </a:p>
          <a:p>
            <a:r>
              <a:rPr lang="en-US" dirty="0" err="1"/>
              <a:t>Mecoptera</a:t>
            </a:r>
            <a:r>
              <a:rPr lang="en-US" dirty="0"/>
              <a:t> (</a:t>
            </a:r>
            <a:r>
              <a:rPr lang="en-US" dirty="0" err="1"/>
              <a:t>Scorpionflies</a:t>
            </a:r>
            <a:r>
              <a:rPr lang="en-US" dirty="0"/>
              <a:t>)</a:t>
            </a:r>
          </a:p>
          <a:p>
            <a:r>
              <a:rPr lang="en-US" b="1" dirty="0"/>
              <a:t>Lepidoptera (Butterflies and Moths)</a:t>
            </a:r>
          </a:p>
          <a:p>
            <a:r>
              <a:rPr lang="en-US" dirty="0" err="1"/>
              <a:t>Trichoptera</a:t>
            </a:r>
            <a:r>
              <a:rPr lang="en-US" dirty="0"/>
              <a:t> (Caddisflies)</a:t>
            </a:r>
          </a:p>
          <a:p>
            <a:r>
              <a:rPr lang="en-US" b="1" dirty="0"/>
              <a:t>Hymenoptera (Ants, Wasps, Bees)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940316B-C1A2-02F1-55BB-E8038D9E34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962397" y="2318735"/>
            <a:ext cx="4043855" cy="4351338"/>
          </a:xfrm>
        </p:spPr>
        <p:txBody>
          <a:bodyPr>
            <a:normAutofit fontScale="55000" lnSpcReduction="20000"/>
          </a:bodyPr>
          <a:lstStyle/>
          <a:p>
            <a:r>
              <a:rPr lang="en-US" dirty="0" err="1"/>
              <a:t>Archaeognatha</a:t>
            </a:r>
            <a:r>
              <a:rPr lang="en-US" dirty="0"/>
              <a:t> (Bristletails)</a:t>
            </a:r>
          </a:p>
          <a:p>
            <a:r>
              <a:rPr lang="en-US" dirty="0" err="1"/>
              <a:t>Zygentoma</a:t>
            </a:r>
            <a:r>
              <a:rPr lang="en-US" dirty="0"/>
              <a:t> (Silverfish)</a:t>
            </a:r>
          </a:p>
          <a:p>
            <a:r>
              <a:rPr lang="en-US" dirty="0"/>
              <a:t>Ephemeroptera (Mayflies)</a:t>
            </a:r>
          </a:p>
          <a:p>
            <a:r>
              <a:rPr lang="en-US" b="1" dirty="0"/>
              <a:t>Odonata (Dragonflies, Damselflies)</a:t>
            </a:r>
          </a:p>
          <a:p>
            <a:r>
              <a:rPr lang="en-US" dirty="0" err="1"/>
              <a:t>Zoraptera</a:t>
            </a:r>
            <a:endParaRPr lang="en-US" dirty="0"/>
          </a:p>
          <a:p>
            <a:r>
              <a:rPr lang="en-US" dirty="0"/>
              <a:t>Dermaptera (Earwigs)</a:t>
            </a:r>
          </a:p>
          <a:p>
            <a:r>
              <a:rPr lang="en-US" dirty="0" err="1"/>
              <a:t>Plecoptera</a:t>
            </a:r>
            <a:r>
              <a:rPr lang="en-US" dirty="0"/>
              <a:t> (Stoneflies)</a:t>
            </a:r>
          </a:p>
          <a:p>
            <a:r>
              <a:rPr lang="en-US" b="1" dirty="0"/>
              <a:t>Orthoptera (Grasshoppers, Katydids, Crickets)</a:t>
            </a:r>
          </a:p>
          <a:p>
            <a:r>
              <a:rPr lang="en-US" dirty="0" err="1"/>
              <a:t>Embioptera</a:t>
            </a:r>
            <a:r>
              <a:rPr lang="en-US" dirty="0"/>
              <a:t> (</a:t>
            </a:r>
            <a:r>
              <a:rPr lang="en-US" dirty="0" err="1"/>
              <a:t>Webspinners</a:t>
            </a:r>
            <a:r>
              <a:rPr lang="en-US" dirty="0"/>
              <a:t>)</a:t>
            </a:r>
          </a:p>
          <a:p>
            <a:r>
              <a:rPr lang="en-US" b="1" dirty="0"/>
              <a:t>Phasmatodea (</a:t>
            </a:r>
            <a:r>
              <a:rPr lang="en-US" b="1" dirty="0" err="1"/>
              <a:t>Stickbugs</a:t>
            </a:r>
            <a:r>
              <a:rPr lang="en-US" b="1" dirty="0"/>
              <a:t> and </a:t>
            </a:r>
            <a:r>
              <a:rPr lang="en-US" b="1" dirty="0" err="1"/>
              <a:t>Leafbugs</a:t>
            </a:r>
            <a:r>
              <a:rPr lang="en-US" b="1" dirty="0"/>
              <a:t>)</a:t>
            </a:r>
          </a:p>
          <a:p>
            <a:r>
              <a:rPr lang="en-US" dirty="0" err="1"/>
              <a:t>Mantophasmatodea</a:t>
            </a:r>
            <a:r>
              <a:rPr lang="en-US" dirty="0"/>
              <a:t> (Rock Crawlers)</a:t>
            </a:r>
          </a:p>
          <a:p>
            <a:r>
              <a:rPr lang="en-US" dirty="0" err="1"/>
              <a:t>Grylloblattodea</a:t>
            </a:r>
            <a:r>
              <a:rPr lang="en-US" dirty="0"/>
              <a:t> (Ice Crawlers)</a:t>
            </a:r>
          </a:p>
          <a:p>
            <a:r>
              <a:rPr lang="en-US" b="1" dirty="0" err="1"/>
              <a:t>Mantodea</a:t>
            </a:r>
            <a:r>
              <a:rPr lang="en-US" b="1" dirty="0"/>
              <a:t> (Mantises)</a:t>
            </a:r>
          </a:p>
          <a:p>
            <a:r>
              <a:rPr lang="en-US" b="1" dirty="0" err="1"/>
              <a:t>Blattodea</a:t>
            </a:r>
            <a:r>
              <a:rPr lang="en-US" b="1" dirty="0"/>
              <a:t> (Roaches and Termites)</a:t>
            </a:r>
          </a:p>
          <a:p>
            <a:r>
              <a:rPr lang="en-US" dirty="0"/>
              <a:t>Thysanoptera (Thrips)</a:t>
            </a:r>
          </a:p>
          <a:p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5D06311-FD56-FFD9-9AA7-67D55B7E76A2}"/>
              </a:ext>
            </a:extLst>
          </p:cNvPr>
          <p:cNvSpPr txBox="1">
            <a:spLocks/>
          </p:cNvSpPr>
          <p:nvPr/>
        </p:nvSpPr>
        <p:spPr>
          <a:xfrm>
            <a:off x="3962397" y="1181538"/>
            <a:ext cx="812712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u="sng" dirty="0">
                <a:latin typeface="+mn-lt"/>
              </a:rPr>
              <a:t>Scientific names, common names, key characteristics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D2368AB-32F4-2428-3BB6-28C7F2CADD6B}"/>
              </a:ext>
            </a:extLst>
          </p:cNvPr>
          <p:cNvSpPr txBox="1">
            <a:spLocks/>
          </p:cNvSpPr>
          <p:nvPr/>
        </p:nvSpPr>
        <p:spPr>
          <a:xfrm>
            <a:off x="141888" y="1857456"/>
            <a:ext cx="3326525" cy="478256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Global insect trends</a:t>
            </a:r>
          </a:p>
          <a:p>
            <a:r>
              <a:rPr lang="en-US" dirty="0"/>
              <a:t>Key causes of declines</a:t>
            </a:r>
          </a:p>
          <a:p>
            <a:r>
              <a:rPr lang="en-US" dirty="0"/>
              <a:t>Scientific names, common names, and key characteristics of 10 insect orders (bolded)</a:t>
            </a:r>
          </a:p>
          <a:p>
            <a:r>
              <a:rPr lang="en-US" dirty="0"/>
              <a:t>Be able to identify </a:t>
            </a:r>
            <a:r>
              <a:rPr lang="en-US"/>
              <a:t>all 28 </a:t>
            </a:r>
            <a:r>
              <a:rPr lang="en-US" dirty="0"/>
              <a:t>orders using a dichotomous key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35052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CE5294-3C00-5C7A-7443-4893E695B0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225" y="127165"/>
            <a:ext cx="10515600" cy="1325563"/>
          </a:xfrm>
        </p:spPr>
        <p:txBody>
          <a:bodyPr/>
          <a:lstStyle/>
          <a:p>
            <a:r>
              <a:rPr lang="en-US" b="1" dirty="0"/>
              <a:t>Insect Common Names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6F7DC0-701E-E05B-B412-7E429A781C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2450"/>
            <a:ext cx="5181600" cy="1127125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dirty="0"/>
              <a:t>If the name accurately describes the insect, write the two words separately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74C6B3-5C02-DD5C-84B2-5AC8D685C6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19900" y="1784349"/>
            <a:ext cx="5181600" cy="1203325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dirty="0"/>
              <a:t>If the name does not describe the insect accurately, squish them together</a:t>
            </a:r>
          </a:p>
        </p:txBody>
      </p:sp>
      <p:pic>
        <p:nvPicPr>
          <p:cNvPr id="1026" name="Picture 2" descr="Lesser house fly - Wikipedia">
            <a:extLst>
              <a:ext uri="{FF2B5EF4-FFF2-40B4-BE49-F238E27FC236}">
                <a16:creationId xmlns:a16="http://schemas.microsoft.com/office/drawing/2014/main" id="{1C69C05C-B0CC-4F02-720C-D9BF794312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60" y="3429000"/>
            <a:ext cx="3205990" cy="252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1C8A998-7319-9699-7066-79619C5E1809}"/>
              </a:ext>
            </a:extLst>
          </p:cNvPr>
          <p:cNvSpPr txBox="1"/>
          <p:nvPr/>
        </p:nvSpPr>
        <p:spPr>
          <a:xfrm>
            <a:off x="127760" y="5978010"/>
            <a:ext cx="3205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House Fly (Diptera)</a:t>
            </a:r>
          </a:p>
        </p:txBody>
      </p:sp>
      <p:pic>
        <p:nvPicPr>
          <p:cNvPr id="1028" name="Picture 4" descr="Winged Wonders - Bug Squad - ANR Blogs">
            <a:extLst>
              <a:ext uri="{FF2B5EF4-FFF2-40B4-BE49-F238E27FC236}">
                <a16:creationId xmlns:a16="http://schemas.microsoft.com/office/drawing/2014/main" id="{712B13BB-604B-5700-F82C-8765D35D16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8062" y="3429085"/>
            <a:ext cx="2805113" cy="2524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C3A4FCF-A253-9351-F41B-16E1CDEFA862}"/>
              </a:ext>
            </a:extLst>
          </p:cNvPr>
          <p:cNvSpPr txBox="1"/>
          <p:nvPr/>
        </p:nvSpPr>
        <p:spPr>
          <a:xfrm>
            <a:off x="3518660" y="5978010"/>
            <a:ext cx="3205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Honey Bee (Hymenoptera)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585B6E8-0779-E43A-46F5-486D6831572F}"/>
              </a:ext>
            </a:extLst>
          </p:cNvPr>
          <p:cNvCxnSpPr/>
          <p:nvPr/>
        </p:nvCxnSpPr>
        <p:spPr>
          <a:xfrm>
            <a:off x="6515100" y="1619250"/>
            <a:ext cx="0" cy="5172075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30" name="Picture 6" descr="Dragonflies are the Perfect Model for Future Aerial Drones | Latest Science  News and Articles | Discovery">
            <a:extLst>
              <a:ext uri="{FF2B5EF4-FFF2-40B4-BE49-F238E27FC236}">
                <a16:creationId xmlns:a16="http://schemas.microsoft.com/office/drawing/2014/main" id="{90BD6590-45F8-863F-ECFB-BB096BA278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49" t="12479" r="6536" b="5818"/>
          <a:stretch/>
        </p:blipFill>
        <p:spPr bwMode="auto">
          <a:xfrm>
            <a:off x="6819900" y="3429000"/>
            <a:ext cx="2501136" cy="261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5DC1264-702F-6E6E-FEB6-77B95B786D37}"/>
              </a:ext>
            </a:extLst>
          </p:cNvPr>
          <p:cNvSpPr txBox="1"/>
          <p:nvPr/>
        </p:nvSpPr>
        <p:spPr>
          <a:xfrm>
            <a:off x="6819900" y="6073260"/>
            <a:ext cx="2600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Dragonfly (Odonata)</a:t>
            </a:r>
          </a:p>
        </p:txBody>
      </p:sp>
      <p:pic>
        <p:nvPicPr>
          <p:cNvPr id="1032" name="Picture 8" descr="Create a Butterfly Garden | HGTV">
            <a:extLst>
              <a:ext uri="{FF2B5EF4-FFF2-40B4-BE49-F238E27FC236}">
                <a16:creationId xmlns:a16="http://schemas.microsoft.com/office/drawing/2014/main" id="{4A738775-2FEA-3101-8BDB-B3D6DC94FA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80" t="9805" r="18281" b="15030"/>
          <a:stretch/>
        </p:blipFill>
        <p:spPr bwMode="auto">
          <a:xfrm>
            <a:off x="9582151" y="3438010"/>
            <a:ext cx="2419349" cy="2626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3E7C614-9E9B-F7DA-28AA-4B398EB5898C}"/>
              </a:ext>
            </a:extLst>
          </p:cNvPr>
          <p:cNvSpPr txBox="1"/>
          <p:nvPr/>
        </p:nvSpPr>
        <p:spPr>
          <a:xfrm>
            <a:off x="9511541" y="6064991"/>
            <a:ext cx="2680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Butterfly (Lepidoptera)</a:t>
            </a:r>
          </a:p>
        </p:txBody>
      </p:sp>
    </p:spTree>
    <p:extLst>
      <p:ext uri="{BB962C8B-B14F-4D97-AF65-F5344CB8AC3E}">
        <p14:creationId xmlns:p14="http://schemas.microsoft.com/office/powerpoint/2010/main" val="2995234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  <p:bldP spid="10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979C3D-FB1B-F543-B2C2-8AD98D2FE14F}"/>
              </a:ext>
            </a:extLst>
          </p:cNvPr>
          <p:cNvSpPr txBox="1">
            <a:spLocks/>
          </p:cNvSpPr>
          <p:nvPr/>
        </p:nvSpPr>
        <p:spPr>
          <a:xfrm>
            <a:off x="462456" y="472966"/>
            <a:ext cx="11372192" cy="92280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Dichotomous Key: </a:t>
            </a:r>
            <a:r>
              <a:rPr lang="en-US" sz="3200" dirty="0">
                <a:latin typeface="+mn-lt"/>
              </a:rPr>
              <a:t>Tool to identify a species by answering a series of yes/no questions.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656A86-3ED2-A35F-E57A-6B8CA97D39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423" y="2009117"/>
            <a:ext cx="7143750" cy="4095750"/>
          </a:xfrm>
          <a:prstGeom prst="rect">
            <a:avLst/>
          </a:prstGeom>
          <a:ln w="76200">
            <a:solidFill>
              <a:schemeClr val="accent2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C8560B3-9A93-0372-0BD2-6BD9B964A0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3837" y="1673772"/>
            <a:ext cx="3866218" cy="4766441"/>
          </a:xfrm>
          <a:prstGeom prst="rect">
            <a:avLst/>
          </a:prstGeom>
          <a:ln w="762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3328677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CE5294-3C00-5C7A-7443-4893E695B0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225" y="127165"/>
            <a:ext cx="10515600" cy="1325563"/>
          </a:xfrm>
        </p:spPr>
        <p:txBody>
          <a:bodyPr/>
          <a:lstStyle/>
          <a:p>
            <a:r>
              <a:rPr lang="en-US" b="1" dirty="0"/>
              <a:t>Insect Scientific Naming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6F7DC0-701E-E05B-B412-7E429A781C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60181" y="1834462"/>
            <a:ext cx="5347138" cy="112712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dirty="0"/>
              <a:t>Orders end in –a</a:t>
            </a:r>
          </a:p>
          <a:p>
            <a:pPr marL="0" indent="0" algn="ctr">
              <a:buNone/>
            </a:pPr>
            <a:r>
              <a:rPr lang="en-US" dirty="0"/>
              <a:t>(-</a:t>
            </a:r>
            <a:r>
              <a:rPr lang="en-US" dirty="0" err="1"/>
              <a:t>ptera</a:t>
            </a:r>
            <a:r>
              <a:rPr lang="en-US" dirty="0"/>
              <a:t>, -</a:t>
            </a:r>
            <a:r>
              <a:rPr lang="en-US" dirty="0" err="1"/>
              <a:t>tha</a:t>
            </a:r>
            <a:r>
              <a:rPr lang="en-US" dirty="0"/>
              <a:t>, -</a:t>
            </a:r>
            <a:r>
              <a:rPr lang="en-US" dirty="0" err="1"/>
              <a:t>oma</a:t>
            </a:r>
            <a:r>
              <a:rPr lang="en-US" dirty="0"/>
              <a:t>, -</a:t>
            </a:r>
            <a:r>
              <a:rPr lang="en-US" dirty="0" err="1"/>
              <a:t>ata</a:t>
            </a:r>
            <a:r>
              <a:rPr lang="en-US" dirty="0"/>
              <a:t>, -</a:t>
            </a:r>
            <a:r>
              <a:rPr lang="en-US" dirty="0" err="1"/>
              <a:t>dea</a:t>
            </a:r>
            <a:r>
              <a:rPr lang="en-US" dirty="0"/>
              <a:t>, -</a:t>
            </a:r>
            <a:r>
              <a:rPr lang="en-US" dirty="0" err="1"/>
              <a:t>ida</a:t>
            </a:r>
            <a:r>
              <a:rPr lang="en-US" dirty="0"/>
              <a:t>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74C6B3-5C02-DD5C-84B2-5AC8D685C6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19900" y="1784349"/>
            <a:ext cx="5181600" cy="120332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dirty="0"/>
              <a:t>Families end in -</a:t>
            </a:r>
            <a:r>
              <a:rPr lang="en-US" b="1" dirty="0" err="1"/>
              <a:t>idae</a:t>
            </a:r>
            <a:endParaRPr lang="en-US" b="1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585B6E8-0779-E43A-46F5-486D6831572F}"/>
              </a:ext>
            </a:extLst>
          </p:cNvPr>
          <p:cNvCxnSpPr/>
          <p:nvPr/>
        </p:nvCxnSpPr>
        <p:spPr>
          <a:xfrm>
            <a:off x="6304895" y="1685925"/>
            <a:ext cx="0" cy="5172075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57A71EF1-1B8A-3F08-4F74-2B0358B6F7FA}"/>
              </a:ext>
            </a:extLst>
          </p:cNvPr>
          <p:cNvSpPr txBox="1"/>
          <p:nvPr/>
        </p:nvSpPr>
        <p:spPr>
          <a:xfrm>
            <a:off x="635219" y="6082270"/>
            <a:ext cx="2600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Order Hemi</a:t>
            </a:r>
            <a:r>
              <a:rPr lang="en-US" b="1" dirty="0"/>
              <a:t>ptera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14D3CF1-25C7-5610-E7B4-B96E084EFBA9}"/>
              </a:ext>
            </a:extLst>
          </p:cNvPr>
          <p:cNvSpPr txBox="1"/>
          <p:nvPr/>
        </p:nvSpPr>
        <p:spPr>
          <a:xfrm>
            <a:off x="3326860" y="6074001"/>
            <a:ext cx="2680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Order </a:t>
            </a:r>
            <a:r>
              <a:rPr lang="en-US" dirty="0" err="1"/>
              <a:t>Blatto</a:t>
            </a:r>
            <a:r>
              <a:rPr lang="en-US" b="1" dirty="0" err="1"/>
              <a:t>dea</a:t>
            </a:r>
            <a:endParaRPr lang="en-US" b="1" dirty="0"/>
          </a:p>
        </p:txBody>
      </p:sp>
      <p:pic>
        <p:nvPicPr>
          <p:cNvPr id="15362" name="Picture 2" descr="Hemiptera - Wikipedia, la enciclopedia libre">
            <a:extLst>
              <a:ext uri="{FF2B5EF4-FFF2-40B4-BE49-F238E27FC236}">
                <a16:creationId xmlns:a16="http://schemas.microsoft.com/office/drawing/2014/main" id="{94D7784D-84F7-1DF2-5A62-3064F8F1FC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677" y="3447020"/>
            <a:ext cx="2532030" cy="2626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F4B3309-ACE0-B0B3-E405-A1FE0C69224D}"/>
              </a:ext>
            </a:extLst>
          </p:cNvPr>
          <p:cNvSpPr txBox="1"/>
          <p:nvPr/>
        </p:nvSpPr>
        <p:spPr>
          <a:xfrm>
            <a:off x="6567704" y="6064250"/>
            <a:ext cx="2600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Family Pentatom</a:t>
            </a:r>
            <a:r>
              <a:rPr lang="en-US" b="1" dirty="0"/>
              <a:t>idae</a:t>
            </a:r>
          </a:p>
        </p:txBody>
      </p:sp>
      <p:pic>
        <p:nvPicPr>
          <p:cNvPr id="20" name="Picture 2" descr="Hemiptera - Wikipedia, la enciclopedia libre">
            <a:extLst>
              <a:ext uri="{FF2B5EF4-FFF2-40B4-BE49-F238E27FC236}">
                <a16:creationId xmlns:a16="http://schemas.microsoft.com/office/drawing/2014/main" id="{2238EC82-50D1-250C-C931-FF7DCF766B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4162" y="3429000"/>
            <a:ext cx="2532030" cy="2626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0" name="Picture 10" descr="American Cockroach vs German Cockroach: What's the Difference? - Pest  Control Services">
            <a:extLst>
              <a:ext uri="{FF2B5EF4-FFF2-40B4-BE49-F238E27FC236}">
                <a16:creationId xmlns:a16="http://schemas.microsoft.com/office/drawing/2014/main" id="{EA60B7C8-5570-726D-51DD-B209DE7AFD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19" r="5147"/>
          <a:stretch/>
        </p:blipFill>
        <p:spPr bwMode="auto">
          <a:xfrm>
            <a:off x="3171119" y="3457152"/>
            <a:ext cx="2997144" cy="2616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2A4E06C-4995-6EDC-4095-ACA8C0F84A40}"/>
              </a:ext>
            </a:extLst>
          </p:cNvPr>
          <p:cNvSpPr txBox="1"/>
          <p:nvPr/>
        </p:nvSpPr>
        <p:spPr>
          <a:xfrm>
            <a:off x="9280097" y="6045849"/>
            <a:ext cx="2680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Family Blatt</a:t>
            </a:r>
            <a:r>
              <a:rPr lang="en-US" b="1" dirty="0"/>
              <a:t>idae</a:t>
            </a:r>
          </a:p>
        </p:txBody>
      </p:sp>
      <p:pic>
        <p:nvPicPr>
          <p:cNvPr id="23" name="Picture 10" descr="American Cockroach vs German Cockroach: What's the Difference? - Pest  Control Services">
            <a:extLst>
              <a:ext uri="{FF2B5EF4-FFF2-40B4-BE49-F238E27FC236}">
                <a16:creationId xmlns:a16="http://schemas.microsoft.com/office/drawing/2014/main" id="{C5844965-E657-1983-F009-DE2DB783AB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19" r="5147"/>
          <a:stretch/>
        </p:blipFill>
        <p:spPr bwMode="auto">
          <a:xfrm>
            <a:off x="9124356" y="3429000"/>
            <a:ext cx="2997144" cy="2616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07458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Dragonfly on a bud">
            <a:extLst>
              <a:ext uri="{FF2B5EF4-FFF2-40B4-BE49-F238E27FC236}">
                <a16:creationId xmlns:a16="http://schemas.microsoft.com/office/drawing/2014/main" id="{F22EAFDE-8824-95D9-BA38-0D13C3D20D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07" r="3693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85BAFB6-6E43-2FC7-303D-5BAB954097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36187" y="220717"/>
            <a:ext cx="5081991" cy="2140346"/>
          </a:xfrm>
        </p:spPr>
        <p:txBody>
          <a:bodyPr anchor="b">
            <a:normAutofit/>
          </a:bodyPr>
          <a:lstStyle/>
          <a:p>
            <a:pPr algn="l"/>
            <a:r>
              <a:rPr lang="en-US" sz="6600" b="1" dirty="0">
                <a:solidFill>
                  <a:schemeClr val="bg1"/>
                </a:solidFill>
              </a:rPr>
              <a:t>Let’s learn the Insect Orders!</a:t>
            </a:r>
          </a:p>
        </p:txBody>
      </p:sp>
    </p:spTree>
    <p:extLst>
      <p:ext uri="{BB962C8B-B14F-4D97-AF65-F5344CB8AC3E}">
        <p14:creationId xmlns:p14="http://schemas.microsoft.com/office/powerpoint/2010/main" val="10403909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6505C9-8547-5B50-22B5-A457E9463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108" y="302063"/>
            <a:ext cx="6389985" cy="1325563"/>
          </a:xfrm>
        </p:spPr>
        <p:txBody>
          <a:bodyPr/>
          <a:lstStyle/>
          <a:p>
            <a:r>
              <a:rPr lang="en-US" b="1" dirty="0"/>
              <a:t>Insect Allies (</a:t>
            </a:r>
            <a:r>
              <a:rPr lang="en-US" b="1" dirty="0" err="1"/>
              <a:t>Entognatha</a:t>
            </a:r>
            <a:r>
              <a:rPr lang="en-US" b="1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41E443-1A88-67E6-D55C-601A158FAF9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err="1"/>
              <a:t>Protura</a:t>
            </a:r>
            <a:r>
              <a:rPr lang="en-US" dirty="0"/>
              <a:t> (Proturans)</a:t>
            </a:r>
          </a:p>
          <a:p>
            <a:r>
              <a:rPr lang="en-US" dirty="0"/>
              <a:t>Collembola (Springtails)</a:t>
            </a:r>
          </a:p>
          <a:p>
            <a:r>
              <a:rPr lang="en-US" dirty="0" err="1"/>
              <a:t>Diplura</a:t>
            </a:r>
            <a:r>
              <a:rPr lang="en-US" dirty="0"/>
              <a:t> (Diplurans)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7D9CB2-5106-1B57-5564-9F3658CD65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2093" y="0"/>
            <a:ext cx="5529907" cy="6858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F9B8DA1-D5C2-67DB-72E3-907BBFCA830B}"/>
              </a:ext>
            </a:extLst>
          </p:cNvPr>
          <p:cNvSpPr/>
          <p:nvPr/>
        </p:nvSpPr>
        <p:spPr>
          <a:xfrm>
            <a:off x="6662093" y="5391807"/>
            <a:ext cx="2534459" cy="1466193"/>
          </a:xfrm>
          <a:prstGeom prst="roundRect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2020C36-550D-B41F-EA9D-E6FBD93A96FC}"/>
              </a:ext>
            </a:extLst>
          </p:cNvPr>
          <p:cNvSpPr txBox="1">
            <a:spLocks/>
          </p:cNvSpPr>
          <p:nvPr/>
        </p:nvSpPr>
        <p:spPr>
          <a:xfrm>
            <a:off x="97937" y="4341828"/>
            <a:ext cx="63899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Just an FYI about other six-legged beings (no need to memorize)</a:t>
            </a:r>
          </a:p>
        </p:txBody>
      </p:sp>
    </p:spTree>
    <p:extLst>
      <p:ext uri="{BB962C8B-B14F-4D97-AF65-F5344CB8AC3E}">
        <p14:creationId xmlns:p14="http://schemas.microsoft.com/office/powerpoint/2010/main" val="17102847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326BF-8D04-DA6D-3DB8-878CB17C6B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Protura</a:t>
            </a:r>
            <a:r>
              <a:rPr lang="en-US" b="1" dirty="0"/>
              <a:t>: </a:t>
            </a:r>
            <a:r>
              <a:rPr lang="en-US" dirty="0"/>
              <a:t>Proturans (800 species)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56C3CA-888E-B54E-BC75-B93DD518E9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0490" y="1825624"/>
            <a:ext cx="5649310" cy="4869465"/>
          </a:xfrm>
        </p:spPr>
        <p:txBody>
          <a:bodyPr>
            <a:normAutofit/>
          </a:bodyPr>
          <a:lstStyle/>
          <a:p>
            <a:r>
              <a:rPr lang="en-US" dirty="0"/>
              <a:t>So inconspicuous, not discovered until the 20</a:t>
            </a:r>
            <a:r>
              <a:rPr lang="en-US" baseline="30000" dirty="0"/>
              <a:t>th</a:t>
            </a:r>
            <a:r>
              <a:rPr lang="en-US" dirty="0"/>
              <a:t> century!</a:t>
            </a:r>
          </a:p>
          <a:p>
            <a:r>
              <a:rPr lang="en-US" dirty="0"/>
              <a:t>Key characteristics:</a:t>
            </a:r>
          </a:p>
          <a:p>
            <a:pPr lvl="1"/>
            <a:r>
              <a:rPr lang="en-US" dirty="0"/>
              <a:t>Small bodies (&lt; 2 mm long)</a:t>
            </a:r>
          </a:p>
          <a:p>
            <a:pPr lvl="1"/>
            <a:r>
              <a:rPr lang="en-US" dirty="0"/>
              <a:t>Elongate body</a:t>
            </a:r>
          </a:p>
          <a:p>
            <a:pPr lvl="1"/>
            <a:r>
              <a:rPr lang="en-US" dirty="0"/>
              <a:t>Cone heads</a:t>
            </a:r>
          </a:p>
          <a:p>
            <a:pPr lvl="1"/>
            <a:r>
              <a:rPr lang="en-US" dirty="0"/>
              <a:t>Recessed piercing mouthparts</a:t>
            </a:r>
          </a:p>
          <a:p>
            <a:pPr lvl="1"/>
            <a:r>
              <a:rPr lang="en-US" dirty="0"/>
              <a:t>No antenna, no compound eyes, no cerci</a:t>
            </a:r>
          </a:p>
          <a:p>
            <a:pPr lvl="1"/>
            <a:r>
              <a:rPr lang="en-US" dirty="0"/>
              <a:t>Weakly developed thorax</a:t>
            </a:r>
          </a:p>
          <a:p>
            <a:pPr lvl="1"/>
            <a:r>
              <a:rPr lang="en-US" dirty="0"/>
              <a:t>Often sparsely hairy</a:t>
            </a:r>
          </a:p>
        </p:txBody>
      </p:sp>
      <p:pic>
        <p:nvPicPr>
          <p:cNvPr id="6148" name="Picture 4" descr="All about Protura - A Chaos of Delight">
            <a:extLst>
              <a:ext uri="{FF2B5EF4-FFF2-40B4-BE49-F238E27FC236}">
                <a16:creationId xmlns:a16="http://schemas.microsoft.com/office/drawing/2014/main" id="{C05BCA67-C787-B47C-1619-B84B1D3078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431628"/>
            <a:ext cx="5801710" cy="3263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All about Protura - A Chaos of Delight">
            <a:extLst>
              <a:ext uri="{FF2B5EF4-FFF2-40B4-BE49-F238E27FC236}">
                <a16:creationId xmlns:a16="http://schemas.microsoft.com/office/drawing/2014/main" id="{2F33B0AE-AED7-30C7-2CFB-6D88A95E8B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4579" y="1486800"/>
            <a:ext cx="5403631" cy="305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4550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a2761ec8-7198-4440-bea0-e9dd2af28b51}" enabled="1" method="Standard" siteId="{73e15cf5-5dbb-46af-a862-753916269d73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3703</TotalTime>
  <Words>2190</Words>
  <Application>Microsoft Office PowerPoint</Application>
  <PresentationFormat>Widescreen</PresentationFormat>
  <Paragraphs>462</Paragraphs>
  <Slides>50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4" baseType="lpstr">
      <vt:lpstr>Arial</vt:lpstr>
      <vt:lpstr>Calibri</vt:lpstr>
      <vt:lpstr>Calibri Light</vt:lpstr>
      <vt:lpstr>Office Theme</vt:lpstr>
      <vt:lpstr>Taxonomy and Systematics</vt:lpstr>
      <vt:lpstr>PowerPoint Presentation</vt:lpstr>
      <vt:lpstr>Hexapods (Subphylum: Hexapoda)</vt:lpstr>
      <vt:lpstr>PowerPoint Presentation</vt:lpstr>
      <vt:lpstr>Insect Common Names</vt:lpstr>
      <vt:lpstr>Insect Scientific Naming</vt:lpstr>
      <vt:lpstr>Let’s learn the Insect Orders!</vt:lpstr>
      <vt:lpstr>Insect Allies (Entognatha)</vt:lpstr>
      <vt:lpstr>Protura: Proturans (800 species)</vt:lpstr>
      <vt:lpstr>Collembola: Springtails (3,600 species)</vt:lpstr>
      <vt:lpstr>Diplura: Diplurans (800 species)</vt:lpstr>
      <vt:lpstr>PowerPoint Presentation</vt:lpstr>
      <vt:lpstr>Archaeognatha: Bristletails (550 species)</vt:lpstr>
      <vt:lpstr>Zygentoma: Silverfish (600 species)</vt:lpstr>
      <vt:lpstr>PowerPoint Presentation</vt:lpstr>
      <vt:lpstr>Ephemeroptera: Mayflies (3,600 species)</vt:lpstr>
      <vt:lpstr>Odonata: Dragonflies and Damselflies (6,000 species)</vt:lpstr>
      <vt:lpstr>PowerPoint Presentation</vt:lpstr>
      <vt:lpstr>PowerPoint Presentation</vt:lpstr>
      <vt:lpstr>Zoraptera: Zorapterans (40 species)</vt:lpstr>
      <vt:lpstr>Dermaptera: Earwigs (2,000 species)</vt:lpstr>
      <vt:lpstr>Plecoptera: Stoneflies (3,700 species)</vt:lpstr>
      <vt:lpstr>Orthoptera: Grasshoppers, Katydids, Crickets (23,000 species)</vt:lpstr>
      <vt:lpstr>Embioptera: Webspinners (400 species)</vt:lpstr>
      <vt:lpstr>Phasmatodea: Leafbugs and Stickbugs (3,000 species)</vt:lpstr>
      <vt:lpstr>Grylloblattodea: Ice Crawlers (33 species)</vt:lpstr>
      <vt:lpstr>Mantophasmatodea: Gladiators (20 species)</vt:lpstr>
      <vt:lpstr>PowerPoint Presentation</vt:lpstr>
      <vt:lpstr>Mantodea: Mantises (2,500 species)</vt:lpstr>
      <vt:lpstr>Blattodea: Roaches and Termites (7,000 species)</vt:lpstr>
      <vt:lpstr>PowerPoint Presentation</vt:lpstr>
      <vt:lpstr>Thysanoptera: Thrips (6,200 species)</vt:lpstr>
      <vt:lpstr>Psocodea: Lice (11,000 species)</vt:lpstr>
      <vt:lpstr>Hemiptera: True Bugs (107,000 species)</vt:lpstr>
      <vt:lpstr>PowerPoint Presentation</vt:lpstr>
      <vt:lpstr>Neuroptera: Lacewings, Antlions (5,800 species)</vt:lpstr>
      <vt:lpstr>Raphidioptera: Snakeflies (250 species)</vt:lpstr>
      <vt:lpstr>Megaloptera: Alderflies, Dobsonflies (400 species)</vt:lpstr>
      <vt:lpstr>Coleoptera: Beetles (400,000 species)</vt:lpstr>
      <vt:lpstr>Strepsiptera: Twisted-Wing Parasites (600 species)</vt:lpstr>
      <vt:lpstr>Diptera: True Flies (158,000 species)</vt:lpstr>
      <vt:lpstr>Siphonaptera: Fleas (2,200 species)</vt:lpstr>
      <vt:lpstr>Mecoptera: Scorpionflies (750 species)</vt:lpstr>
      <vt:lpstr>Lepidoptera: Butterflies and Moths  (180,000 species)</vt:lpstr>
      <vt:lpstr>Trichoptera: Caddisflies (16,000 species)</vt:lpstr>
      <vt:lpstr>Hymenoptera: Ants, Wasps, Bees (150,000 species)</vt:lpstr>
      <vt:lpstr>PowerPoint Presentation</vt:lpstr>
      <vt:lpstr>Let’s play a game!</vt:lpstr>
      <vt:lpstr>Summary – What to Know</vt:lpstr>
      <vt:lpstr>PowerPoint Presentation</vt:lpstr>
    </vt:vector>
  </TitlesOfParts>
  <Company>The University of North Carolina at Greensboro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Global Trends</dc:title>
  <dc:creator>Kim Komatsu (She/Her/Hers)</dc:creator>
  <cp:lastModifiedBy>Kim Komatsu (She/Her/Hers)</cp:lastModifiedBy>
  <cp:revision>2</cp:revision>
  <dcterms:created xsi:type="dcterms:W3CDTF">2024-06-11T16:21:30Z</dcterms:created>
  <dcterms:modified xsi:type="dcterms:W3CDTF">2024-08-19T17:48:51Z</dcterms:modified>
</cp:coreProperties>
</file>