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8" r:id="rId3"/>
    <p:sldId id="265" r:id="rId4"/>
    <p:sldId id="269" r:id="rId5"/>
    <p:sldId id="270" r:id="rId6"/>
    <p:sldId id="271" r:id="rId7"/>
    <p:sldId id="1088" r:id="rId8"/>
    <p:sldId id="1111" r:id="rId9"/>
    <p:sldId id="264" r:id="rId10"/>
    <p:sldId id="1112" r:id="rId11"/>
    <p:sldId id="1113" r:id="rId12"/>
    <p:sldId id="260" r:id="rId13"/>
    <p:sldId id="1107" r:id="rId14"/>
    <p:sldId id="266" r:id="rId15"/>
    <p:sldId id="262" r:id="rId16"/>
    <p:sldId id="261" r:id="rId17"/>
    <p:sldId id="1110" r:id="rId18"/>
    <p:sldId id="267" r:id="rId19"/>
    <p:sldId id="1106" r:id="rId20"/>
    <p:sldId id="1108" r:id="rId21"/>
    <p:sldId id="11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7F0F7-278D-4DD9-9A27-A5FA765DF5E1}" v="1" dt="2024-06-21T22:43:1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E3201-4C79-49BC-9591-4CCF63130B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34AA96-A75B-4F1B-B4AE-2B9B14015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Habitat degradation and loss</a:t>
          </a:r>
        </a:p>
      </dgm:t>
    </dgm:pt>
    <dgm:pt modelId="{F261840B-9CBA-4E79-B84A-A10637EB63C5}" type="parTrans" cxnId="{884CE2B7-2B26-4AC0-92E0-5A4E807F70EB}">
      <dgm:prSet/>
      <dgm:spPr/>
      <dgm:t>
        <a:bodyPr/>
        <a:lstStyle/>
        <a:p>
          <a:endParaRPr lang="en-US"/>
        </a:p>
      </dgm:t>
    </dgm:pt>
    <dgm:pt modelId="{8D346D9B-744F-4BBB-8B63-E0083486548E}" type="sibTrans" cxnId="{884CE2B7-2B26-4AC0-92E0-5A4E807F70EB}">
      <dgm:prSet/>
      <dgm:spPr/>
      <dgm:t>
        <a:bodyPr/>
        <a:lstStyle/>
        <a:p>
          <a:endParaRPr lang="en-US"/>
        </a:p>
      </dgm:t>
    </dgm:pt>
    <dgm:pt modelId="{F98818B5-517D-4766-B21A-6F7E332B89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Elevated CO</a:t>
          </a:r>
          <a:r>
            <a:rPr lang="en-US" baseline="-25000" dirty="0"/>
            <a:t>2</a:t>
          </a:r>
          <a:endParaRPr lang="en-US" dirty="0"/>
        </a:p>
      </dgm:t>
    </dgm:pt>
    <dgm:pt modelId="{42BEA3BB-8733-45E5-A7E3-A151262463A7}" type="parTrans" cxnId="{4063AD15-AACF-4FF3-AE04-6F3C2BBC6BB8}">
      <dgm:prSet/>
      <dgm:spPr/>
      <dgm:t>
        <a:bodyPr/>
        <a:lstStyle/>
        <a:p>
          <a:endParaRPr lang="en-US"/>
        </a:p>
      </dgm:t>
    </dgm:pt>
    <dgm:pt modelId="{66A5EBDF-533F-4E39-BFBB-22F063518689}" type="sibTrans" cxnId="{4063AD15-AACF-4FF3-AE04-6F3C2BBC6BB8}">
      <dgm:prSet/>
      <dgm:spPr/>
      <dgm:t>
        <a:bodyPr/>
        <a:lstStyle/>
        <a:p>
          <a:endParaRPr lang="en-US"/>
        </a:p>
      </dgm:t>
    </dgm:pt>
    <dgm:pt modelId="{535F51CB-A915-45F4-92F2-8C450C311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Climate change</a:t>
          </a:r>
        </a:p>
      </dgm:t>
    </dgm:pt>
    <dgm:pt modelId="{53FA0ED1-0B3D-4632-9558-B8F4D3EA295C}" type="parTrans" cxnId="{828B84A0-02B0-4298-9AE5-3ED81750B740}">
      <dgm:prSet/>
      <dgm:spPr/>
      <dgm:t>
        <a:bodyPr/>
        <a:lstStyle/>
        <a:p>
          <a:endParaRPr lang="en-US"/>
        </a:p>
      </dgm:t>
    </dgm:pt>
    <dgm:pt modelId="{C695BC41-A1EF-4934-8621-01587E314D60}" type="sibTrans" cxnId="{828B84A0-02B0-4298-9AE5-3ED81750B740}">
      <dgm:prSet/>
      <dgm:spPr/>
      <dgm:t>
        <a:bodyPr/>
        <a:lstStyle/>
        <a:p>
          <a:endParaRPr lang="en-US"/>
        </a:p>
      </dgm:t>
    </dgm:pt>
    <dgm:pt modelId="{82846EBD-0A2B-4B3C-91C5-06D5EDEA03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Invasive species</a:t>
          </a:r>
        </a:p>
      </dgm:t>
    </dgm:pt>
    <dgm:pt modelId="{D3BE3C86-7A04-40A2-8283-9BE2E8F38BFA}" type="parTrans" cxnId="{22959CB3-BFCF-4586-A02C-3AEF3EE86883}">
      <dgm:prSet/>
      <dgm:spPr/>
      <dgm:t>
        <a:bodyPr/>
        <a:lstStyle/>
        <a:p>
          <a:endParaRPr lang="en-US"/>
        </a:p>
      </dgm:t>
    </dgm:pt>
    <dgm:pt modelId="{DAC01C96-8A1F-4975-835B-50D89E1E9A2D}" type="sibTrans" cxnId="{22959CB3-BFCF-4586-A02C-3AEF3EE86883}">
      <dgm:prSet/>
      <dgm:spPr/>
      <dgm:t>
        <a:bodyPr/>
        <a:lstStyle/>
        <a:p>
          <a:endParaRPr lang="en-US"/>
        </a:p>
      </dgm:t>
    </dgm:pt>
    <dgm:pt modelId="{74BCA9D4-A6CB-4D91-B838-BBABC30194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Light pollution</a:t>
          </a:r>
        </a:p>
      </dgm:t>
    </dgm:pt>
    <dgm:pt modelId="{E78FFD5D-395B-4E1F-A311-D693F47F4666}" type="parTrans" cxnId="{AFA378F4-461F-458C-9E5E-554988BC01FF}">
      <dgm:prSet/>
      <dgm:spPr/>
      <dgm:t>
        <a:bodyPr/>
        <a:lstStyle/>
        <a:p>
          <a:endParaRPr lang="en-US"/>
        </a:p>
      </dgm:t>
    </dgm:pt>
    <dgm:pt modelId="{11730CD0-43FF-4E5A-B927-B03AF422DA23}" type="sibTrans" cxnId="{AFA378F4-461F-458C-9E5E-554988BC01FF}">
      <dgm:prSet/>
      <dgm:spPr/>
      <dgm:t>
        <a:bodyPr/>
        <a:lstStyle/>
        <a:p>
          <a:endParaRPr lang="en-US"/>
        </a:p>
      </dgm:t>
    </dgm:pt>
    <dgm:pt modelId="{381FA005-54FE-40B2-932F-0370280EF2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Insecticide use</a:t>
          </a:r>
          <a:endParaRPr lang="en-US" baseline="-25000" dirty="0"/>
        </a:p>
      </dgm:t>
    </dgm:pt>
    <dgm:pt modelId="{672CD195-353C-4AF7-BB90-CF7DBBF30898}" type="parTrans" cxnId="{BB117C4D-4279-4B4D-ADC0-0BFD407FC77C}">
      <dgm:prSet/>
      <dgm:spPr/>
      <dgm:t>
        <a:bodyPr/>
        <a:lstStyle/>
        <a:p>
          <a:endParaRPr lang="en-US"/>
        </a:p>
      </dgm:t>
    </dgm:pt>
    <dgm:pt modelId="{96491FBC-53FD-4422-B3F1-96E7650B461A}" type="sibTrans" cxnId="{BB117C4D-4279-4B4D-ADC0-0BFD407FC77C}">
      <dgm:prSet/>
      <dgm:spPr/>
      <dgm:t>
        <a:bodyPr/>
        <a:lstStyle/>
        <a:p>
          <a:endParaRPr lang="en-US"/>
        </a:p>
      </dgm:t>
    </dgm:pt>
    <dgm:pt modelId="{1062526D-663A-42E4-9D91-ABC9621DD05B}" type="pres">
      <dgm:prSet presAssocID="{059E3201-4C79-49BC-9591-4CCF63130B10}" presName="root" presStyleCnt="0">
        <dgm:presLayoutVars>
          <dgm:dir/>
          <dgm:resizeHandles val="exact"/>
        </dgm:presLayoutVars>
      </dgm:prSet>
      <dgm:spPr/>
    </dgm:pt>
    <dgm:pt modelId="{8C153821-AF60-4E7B-B55A-AF790643C401}" type="pres">
      <dgm:prSet presAssocID="{7234AA96-A75B-4F1B-B4AE-2B9B14015C93}" presName="compNode" presStyleCnt="0"/>
      <dgm:spPr/>
    </dgm:pt>
    <dgm:pt modelId="{DCAD568D-5853-4000-96AA-2E313C7E9678}" type="pres">
      <dgm:prSet presAssocID="{7234AA96-A75B-4F1B-B4AE-2B9B14015C93}" presName="bgRect" presStyleLbl="bgShp" presStyleIdx="0" presStyleCnt="6"/>
      <dgm:spPr/>
    </dgm:pt>
    <dgm:pt modelId="{48BC80D3-4868-42C0-BCDA-ED9D293BA003}" type="pres">
      <dgm:prSet presAssocID="{7234AA96-A75B-4F1B-B4AE-2B9B14015C9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72E35A9-2B7C-42DB-8F1F-87152DA494AB}" type="pres">
      <dgm:prSet presAssocID="{7234AA96-A75B-4F1B-B4AE-2B9B14015C93}" presName="spaceRect" presStyleCnt="0"/>
      <dgm:spPr/>
    </dgm:pt>
    <dgm:pt modelId="{E52EA4F2-3E46-48B3-887A-25A09332BFC9}" type="pres">
      <dgm:prSet presAssocID="{7234AA96-A75B-4F1B-B4AE-2B9B14015C93}" presName="parTx" presStyleLbl="revTx" presStyleIdx="0" presStyleCnt="6">
        <dgm:presLayoutVars>
          <dgm:chMax val="0"/>
          <dgm:chPref val="0"/>
        </dgm:presLayoutVars>
      </dgm:prSet>
      <dgm:spPr/>
    </dgm:pt>
    <dgm:pt modelId="{BEF3E732-A934-4153-842B-8583242BE00C}" type="pres">
      <dgm:prSet presAssocID="{8D346D9B-744F-4BBB-8B63-E0083486548E}" presName="sibTrans" presStyleCnt="0"/>
      <dgm:spPr/>
    </dgm:pt>
    <dgm:pt modelId="{6E4CE0CC-005A-471E-B804-E99EF809999A}" type="pres">
      <dgm:prSet presAssocID="{F98818B5-517D-4766-B21A-6F7E332B891F}" presName="compNode" presStyleCnt="0"/>
      <dgm:spPr/>
    </dgm:pt>
    <dgm:pt modelId="{66E0D66B-3F10-4111-845C-B73C80539A24}" type="pres">
      <dgm:prSet presAssocID="{F98818B5-517D-4766-B21A-6F7E332B891F}" presName="bgRect" presStyleLbl="bgShp" presStyleIdx="1" presStyleCnt="6"/>
      <dgm:spPr/>
    </dgm:pt>
    <dgm:pt modelId="{D9916E62-1128-4E4D-B6DD-98ADDEAC652B}" type="pres">
      <dgm:prSet presAssocID="{F98818B5-517D-4766-B21A-6F7E332B891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Up with solid fill"/>
        </a:ext>
      </dgm:extLst>
    </dgm:pt>
    <dgm:pt modelId="{D25A0076-0C3E-4027-82DA-3F91A66F8FFB}" type="pres">
      <dgm:prSet presAssocID="{F98818B5-517D-4766-B21A-6F7E332B891F}" presName="spaceRect" presStyleCnt="0"/>
      <dgm:spPr/>
    </dgm:pt>
    <dgm:pt modelId="{D4676C25-936E-472F-B62A-94A2F7FBF62A}" type="pres">
      <dgm:prSet presAssocID="{F98818B5-517D-4766-B21A-6F7E332B891F}" presName="parTx" presStyleLbl="revTx" presStyleIdx="1" presStyleCnt="6">
        <dgm:presLayoutVars>
          <dgm:chMax val="0"/>
          <dgm:chPref val="0"/>
        </dgm:presLayoutVars>
      </dgm:prSet>
      <dgm:spPr/>
    </dgm:pt>
    <dgm:pt modelId="{BA177424-49E4-4BCF-814B-FCA746FBD3C4}" type="pres">
      <dgm:prSet presAssocID="{66A5EBDF-533F-4E39-BFBB-22F063518689}" presName="sibTrans" presStyleCnt="0"/>
      <dgm:spPr/>
    </dgm:pt>
    <dgm:pt modelId="{CC0CC685-7A83-4C62-A682-537EBDFBD6C6}" type="pres">
      <dgm:prSet presAssocID="{535F51CB-A915-45F4-92F2-8C450C31103F}" presName="compNode" presStyleCnt="0"/>
      <dgm:spPr/>
    </dgm:pt>
    <dgm:pt modelId="{34DFB62D-FCE1-462B-8926-19617AF66635}" type="pres">
      <dgm:prSet presAssocID="{535F51CB-A915-45F4-92F2-8C450C31103F}" presName="bgRect" presStyleLbl="bgShp" presStyleIdx="2" presStyleCnt="6"/>
      <dgm:spPr/>
    </dgm:pt>
    <dgm:pt modelId="{8694C5FD-3B82-457D-9A81-D088813551AF}" type="pres">
      <dgm:prSet presAssocID="{535F51CB-A915-45F4-92F2-8C450C31103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D7FDF54C-ADF8-4D3D-9B52-353A51B8A474}" type="pres">
      <dgm:prSet presAssocID="{535F51CB-A915-45F4-92F2-8C450C31103F}" presName="spaceRect" presStyleCnt="0"/>
      <dgm:spPr/>
    </dgm:pt>
    <dgm:pt modelId="{EDBBA8DE-78DD-43F2-94AA-0BCC3417F7A3}" type="pres">
      <dgm:prSet presAssocID="{535F51CB-A915-45F4-92F2-8C450C31103F}" presName="parTx" presStyleLbl="revTx" presStyleIdx="2" presStyleCnt="6">
        <dgm:presLayoutVars>
          <dgm:chMax val="0"/>
          <dgm:chPref val="0"/>
        </dgm:presLayoutVars>
      </dgm:prSet>
      <dgm:spPr/>
    </dgm:pt>
    <dgm:pt modelId="{B2DCBA9B-DC5C-431A-B01D-4B2F2554BE31}" type="pres">
      <dgm:prSet presAssocID="{C695BC41-A1EF-4934-8621-01587E314D60}" presName="sibTrans" presStyleCnt="0"/>
      <dgm:spPr/>
    </dgm:pt>
    <dgm:pt modelId="{13015049-71A9-4B6B-A5DF-845E64A55C5C}" type="pres">
      <dgm:prSet presAssocID="{82846EBD-0A2B-4B3C-91C5-06D5EDEA032F}" presName="compNode" presStyleCnt="0"/>
      <dgm:spPr/>
    </dgm:pt>
    <dgm:pt modelId="{E884FB3C-1680-4343-A45D-17DA4B0725B3}" type="pres">
      <dgm:prSet presAssocID="{82846EBD-0A2B-4B3C-91C5-06D5EDEA032F}" presName="bgRect" presStyleLbl="bgShp" presStyleIdx="3" presStyleCnt="6"/>
      <dgm:spPr/>
    </dgm:pt>
    <dgm:pt modelId="{F5B6105C-A479-4D22-81B8-02E762DB4CBD}" type="pres">
      <dgm:prSet presAssocID="{82846EBD-0A2B-4B3C-91C5-06D5EDEA032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A6DE9137-51FD-4666-BD62-CD716630CC55}" type="pres">
      <dgm:prSet presAssocID="{82846EBD-0A2B-4B3C-91C5-06D5EDEA032F}" presName="spaceRect" presStyleCnt="0"/>
      <dgm:spPr/>
    </dgm:pt>
    <dgm:pt modelId="{91A9F083-8532-46EE-BC60-6C557C0DF312}" type="pres">
      <dgm:prSet presAssocID="{82846EBD-0A2B-4B3C-91C5-06D5EDEA032F}" presName="parTx" presStyleLbl="revTx" presStyleIdx="3" presStyleCnt="6">
        <dgm:presLayoutVars>
          <dgm:chMax val="0"/>
          <dgm:chPref val="0"/>
        </dgm:presLayoutVars>
      </dgm:prSet>
      <dgm:spPr/>
    </dgm:pt>
    <dgm:pt modelId="{0FE8D141-50F0-4475-867F-EC2B8B33B86E}" type="pres">
      <dgm:prSet presAssocID="{DAC01C96-8A1F-4975-835B-50D89E1E9A2D}" presName="sibTrans" presStyleCnt="0"/>
      <dgm:spPr/>
    </dgm:pt>
    <dgm:pt modelId="{14670E91-A4A7-4684-861A-CF9A9E66B64F}" type="pres">
      <dgm:prSet presAssocID="{74BCA9D4-A6CB-4D91-B838-BBABC30194EB}" presName="compNode" presStyleCnt="0"/>
      <dgm:spPr/>
    </dgm:pt>
    <dgm:pt modelId="{75D2F481-6BBD-4360-B548-AFA029FE6753}" type="pres">
      <dgm:prSet presAssocID="{74BCA9D4-A6CB-4D91-B838-BBABC30194EB}" presName="bgRect" presStyleLbl="bgShp" presStyleIdx="4" presStyleCnt="6"/>
      <dgm:spPr/>
    </dgm:pt>
    <dgm:pt modelId="{DDF852B5-54EF-4509-8837-16A5CACD5183}" type="pres">
      <dgm:prSet presAssocID="{74BCA9D4-A6CB-4D91-B838-BBABC30194E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88AEFC4-0475-492D-9555-F368EB1C7EE9}" type="pres">
      <dgm:prSet presAssocID="{74BCA9D4-A6CB-4D91-B838-BBABC30194EB}" presName="spaceRect" presStyleCnt="0"/>
      <dgm:spPr/>
    </dgm:pt>
    <dgm:pt modelId="{FF12F589-1992-4547-B96F-C96BA2528879}" type="pres">
      <dgm:prSet presAssocID="{74BCA9D4-A6CB-4D91-B838-BBABC30194EB}" presName="parTx" presStyleLbl="revTx" presStyleIdx="4" presStyleCnt="6">
        <dgm:presLayoutVars>
          <dgm:chMax val="0"/>
          <dgm:chPref val="0"/>
        </dgm:presLayoutVars>
      </dgm:prSet>
      <dgm:spPr/>
    </dgm:pt>
    <dgm:pt modelId="{3F6EEFE1-9423-4B96-BE05-D43065DE8B0E}" type="pres">
      <dgm:prSet presAssocID="{11730CD0-43FF-4E5A-B927-B03AF422DA23}" presName="sibTrans" presStyleCnt="0"/>
      <dgm:spPr/>
    </dgm:pt>
    <dgm:pt modelId="{EE02D022-002C-4FFC-89DD-FD444324E520}" type="pres">
      <dgm:prSet presAssocID="{381FA005-54FE-40B2-932F-0370280EF26F}" presName="compNode" presStyleCnt="0"/>
      <dgm:spPr/>
    </dgm:pt>
    <dgm:pt modelId="{91303F89-3C1C-44F4-82D2-C2DFB7182BA6}" type="pres">
      <dgm:prSet presAssocID="{381FA005-54FE-40B2-932F-0370280EF26F}" presName="bgRect" presStyleLbl="bgShp" presStyleIdx="5" presStyleCnt="6"/>
      <dgm:spPr/>
    </dgm:pt>
    <dgm:pt modelId="{200E8E6C-F355-43E0-9262-5003B8AAD933}" type="pres">
      <dgm:prSet presAssocID="{381FA005-54FE-40B2-932F-0370280EF26F}" presName="iconRect" presStyleLbl="node1" presStyleIdx="5" presStyleCnt="6" custAng="0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47B75AF-DF10-4B31-9293-CB0A851B064D}" type="pres">
      <dgm:prSet presAssocID="{381FA005-54FE-40B2-932F-0370280EF26F}" presName="spaceRect" presStyleCnt="0"/>
      <dgm:spPr/>
    </dgm:pt>
    <dgm:pt modelId="{7875E2A4-5F43-456C-8578-5007301CAD50}" type="pres">
      <dgm:prSet presAssocID="{381FA005-54FE-40B2-932F-0370280EF26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063AD15-AACF-4FF3-AE04-6F3C2BBC6BB8}" srcId="{059E3201-4C79-49BC-9591-4CCF63130B10}" destId="{F98818B5-517D-4766-B21A-6F7E332B891F}" srcOrd="1" destOrd="0" parTransId="{42BEA3BB-8733-45E5-A7E3-A151262463A7}" sibTransId="{66A5EBDF-533F-4E39-BFBB-22F063518689}"/>
    <dgm:cxn modelId="{BBD9D028-C84A-4AF9-BDE2-B5AA6737F7B1}" type="presOf" srcId="{F98818B5-517D-4766-B21A-6F7E332B891F}" destId="{D4676C25-936E-472F-B62A-94A2F7FBF62A}" srcOrd="0" destOrd="0" presId="urn:microsoft.com/office/officeart/2018/2/layout/IconVerticalSolidList"/>
    <dgm:cxn modelId="{BB117C4D-4279-4B4D-ADC0-0BFD407FC77C}" srcId="{059E3201-4C79-49BC-9591-4CCF63130B10}" destId="{381FA005-54FE-40B2-932F-0370280EF26F}" srcOrd="5" destOrd="0" parTransId="{672CD195-353C-4AF7-BB90-CF7DBBF30898}" sibTransId="{96491FBC-53FD-4422-B3F1-96E7650B461A}"/>
    <dgm:cxn modelId="{E2134D73-C3C0-4586-A279-A95C11723F5B}" type="presOf" srcId="{74BCA9D4-A6CB-4D91-B838-BBABC30194EB}" destId="{FF12F589-1992-4547-B96F-C96BA2528879}" srcOrd="0" destOrd="0" presId="urn:microsoft.com/office/officeart/2018/2/layout/IconVerticalSolidList"/>
    <dgm:cxn modelId="{0E536084-D7B0-4EE2-A22A-628ED28E3AA0}" type="presOf" srcId="{82846EBD-0A2B-4B3C-91C5-06D5EDEA032F}" destId="{91A9F083-8532-46EE-BC60-6C557C0DF312}" srcOrd="0" destOrd="0" presId="urn:microsoft.com/office/officeart/2018/2/layout/IconVerticalSolidList"/>
    <dgm:cxn modelId="{5C25B68B-9FEC-472E-95B9-34674D8E320F}" type="presOf" srcId="{535F51CB-A915-45F4-92F2-8C450C31103F}" destId="{EDBBA8DE-78DD-43F2-94AA-0BCC3417F7A3}" srcOrd="0" destOrd="0" presId="urn:microsoft.com/office/officeart/2018/2/layout/IconVerticalSolidList"/>
    <dgm:cxn modelId="{828B84A0-02B0-4298-9AE5-3ED81750B740}" srcId="{059E3201-4C79-49BC-9591-4CCF63130B10}" destId="{535F51CB-A915-45F4-92F2-8C450C31103F}" srcOrd="2" destOrd="0" parTransId="{53FA0ED1-0B3D-4632-9558-B8F4D3EA295C}" sibTransId="{C695BC41-A1EF-4934-8621-01587E314D60}"/>
    <dgm:cxn modelId="{91C9A6A0-F723-401D-AE75-BFE406B9CA99}" type="presOf" srcId="{381FA005-54FE-40B2-932F-0370280EF26F}" destId="{7875E2A4-5F43-456C-8578-5007301CAD50}" srcOrd="0" destOrd="0" presId="urn:microsoft.com/office/officeart/2018/2/layout/IconVerticalSolidList"/>
    <dgm:cxn modelId="{22959CB3-BFCF-4586-A02C-3AEF3EE86883}" srcId="{059E3201-4C79-49BC-9591-4CCF63130B10}" destId="{82846EBD-0A2B-4B3C-91C5-06D5EDEA032F}" srcOrd="3" destOrd="0" parTransId="{D3BE3C86-7A04-40A2-8283-9BE2E8F38BFA}" sibTransId="{DAC01C96-8A1F-4975-835B-50D89E1E9A2D}"/>
    <dgm:cxn modelId="{884CE2B7-2B26-4AC0-92E0-5A4E807F70EB}" srcId="{059E3201-4C79-49BC-9591-4CCF63130B10}" destId="{7234AA96-A75B-4F1B-B4AE-2B9B14015C93}" srcOrd="0" destOrd="0" parTransId="{F261840B-9CBA-4E79-B84A-A10637EB63C5}" sibTransId="{8D346D9B-744F-4BBB-8B63-E0083486548E}"/>
    <dgm:cxn modelId="{4AD927C4-1296-419D-A717-F52DBB9FF633}" type="presOf" srcId="{7234AA96-A75B-4F1B-B4AE-2B9B14015C93}" destId="{E52EA4F2-3E46-48B3-887A-25A09332BFC9}" srcOrd="0" destOrd="0" presId="urn:microsoft.com/office/officeart/2018/2/layout/IconVerticalSolidList"/>
    <dgm:cxn modelId="{AFA378F4-461F-458C-9E5E-554988BC01FF}" srcId="{059E3201-4C79-49BC-9591-4CCF63130B10}" destId="{74BCA9D4-A6CB-4D91-B838-BBABC30194EB}" srcOrd="4" destOrd="0" parTransId="{E78FFD5D-395B-4E1F-A311-D693F47F4666}" sibTransId="{11730CD0-43FF-4E5A-B927-B03AF422DA23}"/>
    <dgm:cxn modelId="{361A7FFD-7653-468E-9390-97A34DD9C17D}" type="presOf" srcId="{059E3201-4C79-49BC-9591-4CCF63130B10}" destId="{1062526D-663A-42E4-9D91-ABC9621DD05B}" srcOrd="0" destOrd="0" presId="urn:microsoft.com/office/officeart/2018/2/layout/IconVerticalSolidList"/>
    <dgm:cxn modelId="{691F7EF0-6D36-41A1-94BA-D77316B69306}" type="presParOf" srcId="{1062526D-663A-42E4-9D91-ABC9621DD05B}" destId="{8C153821-AF60-4E7B-B55A-AF790643C401}" srcOrd="0" destOrd="0" presId="urn:microsoft.com/office/officeart/2018/2/layout/IconVerticalSolidList"/>
    <dgm:cxn modelId="{4C6EFCF4-F09A-4234-84CC-4DCF70FAA931}" type="presParOf" srcId="{8C153821-AF60-4E7B-B55A-AF790643C401}" destId="{DCAD568D-5853-4000-96AA-2E313C7E9678}" srcOrd="0" destOrd="0" presId="urn:microsoft.com/office/officeart/2018/2/layout/IconVerticalSolidList"/>
    <dgm:cxn modelId="{61FB1272-808C-42FC-B9E6-02EB399933EE}" type="presParOf" srcId="{8C153821-AF60-4E7B-B55A-AF790643C401}" destId="{48BC80D3-4868-42C0-BCDA-ED9D293BA003}" srcOrd="1" destOrd="0" presId="urn:microsoft.com/office/officeart/2018/2/layout/IconVerticalSolidList"/>
    <dgm:cxn modelId="{1E787B39-2C58-4B80-A31C-5F19ED065DE8}" type="presParOf" srcId="{8C153821-AF60-4E7B-B55A-AF790643C401}" destId="{772E35A9-2B7C-42DB-8F1F-87152DA494AB}" srcOrd="2" destOrd="0" presId="urn:microsoft.com/office/officeart/2018/2/layout/IconVerticalSolidList"/>
    <dgm:cxn modelId="{F666DBFD-C459-4D45-8553-5C56C4D024C8}" type="presParOf" srcId="{8C153821-AF60-4E7B-B55A-AF790643C401}" destId="{E52EA4F2-3E46-48B3-887A-25A09332BFC9}" srcOrd="3" destOrd="0" presId="urn:microsoft.com/office/officeart/2018/2/layout/IconVerticalSolidList"/>
    <dgm:cxn modelId="{DD3A0355-319A-4BC1-BBD1-48D80366D8B3}" type="presParOf" srcId="{1062526D-663A-42E4-9D91-ABC9621DD05B}" destId="{BEF3E732-A934-4153-842B-8583242BE00C}" srcOrd="1" destOrd="0" presId="urn:microsoft.com/office/officeart/2018/2/layout/IconVerticalSolidList"/>
    <dgm:cxn modelId="{1044E31A-32CB-4662-BED4-69252FF31F9F}" type="presParOf" srcId="{1062526D-663A-42E4-9D91-ABC9621DD05B}" destId="{6E4CE0CC-005A-471E-B804-E99EF809999A}" srcOrd="2" destOrd="0" presId="urn:microsoft.com/office/officeart/2018/2/layout/IconVerticalSolidList"/>
    <dgm:cxn modelId="{01C63F8C-BB3A-4A81-AF18-5BDD654E6F79}" type="presParOf" srcId="{6E4CE0CC-005A-471E-B804-E99EF809999A}" destId="{66E0D66B-3F10-4111-845C-B73C80539A24}" srcOrd="0" destOrd="0" presId="urn:microsoft.com/office/officeart/2018/2/layout/IconVerticalSolidList"/>
    <dgm:cxn modelId="{8862A684-A9BF-4D6D-A95D-5D5137461635}" type="presParOf" srcId="{6E4CE0CC-005A-471E-B804-E99EF809999A}" destId="{D9916E62-1128-4E4D-B6DD-98ADDEAC652B}" srcOrd="1" destOrd="0" presId="urn:microsoft.com/office/officeart/2018/2/layout/IconVerticalSolidList"/>
    <dgm:cxn modelId="{9B5F5CBB-383A-4409-B7E4-7D308D396E50}" type="presParOf" srcId="{6E4CE0CC-005A-471E-B804-E99EF809999A}" destId="{D25A0076-0C3E-4027-82DA-3F91A66F8FFB}" srcOrd="2" destOrd="0" presId="urn:microsoft.com/office/officeart/2018/2/layout/IconVerticalSolidList"/>
    <dgm:cxn modelId="{A64113E1-25FE-4D89-B468-12CA9D67AAE5}" type="presParOf" srcId="{6E4CE0CC-005A-471E-B804-E99EF809999A}" destId="{D4676C25-936E-472F-B62A-94A2F7FBF62A}" srcOrd="3" destOrd="0" presId="urn:microsoft.com/office/officeart/2018/2/layout/IconVerticalSolidList"/>
    <dgm:cxn modelId="{28577BD4-E1AC-4EDD-9F95-ABED3569825B}" type="presParOf" srcId="{1062526D-663A-42E4-9D91-ABC9621DD05B}" destId="{BA177424-49E4-4BCF-814B-FCA746FBD3C4}" srcOrd="3" destOrd="0" presId="urn:microsoft.com/office/officeart/2018/2/layout/IconVerticalSolidList"/>
    <dgm:cxn modelId="{D5B0F7C4-75AA-4CC8-A12C-8AB524C68440}" type="presParOf" srcId="{1062526D-663A-42E4-9D91-ABC9621DD05B}" destId="{CC0CC685-7A83-4C62-A682-537EBDFBD6C6}" srcOrd="4" destOrd="0" presId="urn:microsoft.com/office/officeart/2018/2/layout/IconVerticalSolidList"/>
    <dgm:cxn modelId="{00EEB45D-0815-4B8B-9082-45C349278B4B}" type="presParOf" srcId="{CC0CC685-7A83-4C62-A682-537EBDFBD6C6}" destId="{34DFB62D-FCE1-462B-8926-19617AF66635}" srcOrd="0" destOrd="0" presId="urn:microsoft.com/office/officeart/2018/2/layout/IconVerticalSolidList"/>
    <dgm:cxn modelId="{761175DD-08C2-4397-9AA9-646AEEAA09E2}" type="presParOf" srcId="{CC0CC685-7A83-4C62-A682-537EBDFBD6C6}" destId="{8694C5FD-3B82-457D-9A81-D088813551AF}" srcOrd="1" destOrd="0" presId="urn:microsoft.com/office/officeart/2018/2/layout/IconVerticalSolidList"/>
    <dgm:cxn modelId="{9FB557C2-51A5-4EA7-B8EA-037A4332D5EB}" type="presParOf" srcId="{CC0CC685-7A83-4C62-A682-537EBDFBD6C6}" destId="{D7FDF54C-ADF8-4D3D-9B52-353A51B8A474}" srcOrd="2" destOrd="0" presId="urn:microsoft.com/office/officeart/2018/2/layout/IconVerticalSolidList"/>
    <dgm:cxn modelId="{0DA36147-D9B3-4767-A35C-C30294A74956}" type="presParOf" srcId="{CC0CC685-7A83-4C62-A682-537EBDFBD6C6}" destId="{EDBBA8DE-78DD-43F2-94AA-0BCC3417F7A3}" srcOrd="3" destOrd="0" presId="urn:microsoft.com/office/officeart/2018/2/layout/IconVerticalSolidList"/>
    <dgm:cxn modelId="{C95F6EC0-523E-4819-9B03-C00F1DC4A3AF}" type="presParOf" srcId="{1062526D-663A-42E4-9D91-ABC9621DD05B}" destId="{B2DCBA9B-DC5C-431A-B01D-4B2F2554BE31}" srcOrd="5" destOrd="0" presId="urn:microsoft.com/office/officeart/2018/2/layout/IconVerticalSolidList"/>
    <dgm:cxn modelId="{EEE67384-28EF-4321-8763-69FF8228368A}" type="presParOf" srcId="{1062526D-663A-42E4-9D91-ABC9621DD05B}" destId="{13015049-71A9-4B6B-A5DF-845E64A55C5C}" srcOrd="6" destOrd="0" presId="urn:microsoft.com/office/officeart/2018/2/layout/IconVerticalSolidList"/>
    <dgm:cxn modelId="{D7ECBFD1-6187-49EB-9156-062459AEF474}" type="presParOf" srcId="{13015049-71A9-4B6B-A5DF-845E64A55C5C}" destId="{E884FB3C-1680-4343-A45D-17DA4B0725B3}" srcOrd="0" destOrd="0" presId="urn:microsoft.com/office/officeart/2018/2/layout/IconVerticalSolidList"/>
    <dgm:cxn modelId="{223D868A-6B4F-44A3-BF63-CC18AC1CC683}" type="presParOf" srcId="{13015049-71A9-4B6B-A5DF-845E64A55C5C}" destId="{F5B6105C-A479-4D22-81B8-02E762DB4CBD}" srcOrd="1" destOrd="0" presId="urn:microsoft.com/office/officeart/2018/2/layout/IconVerticalSolidList"/>
    <dgm:cxn modelId="{EA324AE1-F5BA-4AB6-AA9B-D09738CB0C02}" type="presParOf" srcId="{13015049-71A9-4B6B-A5DF-845E64A55C5C}" destId="{A6DE9137-51FD-4666-BD62-CD716630CC55}" srcOrd="2" destOrd="0" presId="urn:microsoft.com/office/officeart/2018/2/layout/IconVerticalSolidList"/>
    <dgm:cxn modelId="{CCC0B3B7-28C8-46C9-B798-01E36191C67B}" type="presParOf" srcId="{13015049-71A9-4B6B-A5DF-845E64A55C5C}" destId="{91A9F083-8532-46EE-BC60-6C557C0DF312}" srcOrd="3" destOrd="0" presId="urn:microsoft.com/office/officeart/2018/2/layout/IconVerticalSolidList"/>
    <dgm:cxn modelId="{670D51E2-8D2E-4F48-BC10-FF72748647EE}" type="presParOf" srcId="{1062526D-663A-42E4-9D91-ABC9621DD05B}" destId="{0FE8D141-50F0-4475-867F-EC2B8B33B86E}" srcOrd="7" destOrd="0" presId="urn:microsoft.com/office/officeart/2018/2/layout/IconVerticalSolidList"/>
    <dgm:cxn modelId="{E8070DA4-4FA3-4AD4-9926-8645BBC1E858}" type="presParOf" srcId="{1062526D-663A-42E4-9D91-ABC9621DD05B}" destId="{14670E91-A4A7-4684-861A-CF9A9E66B64F}" srcOrd="8" destOrd="0" presId="urn:microsoft.com/office/officeart/2018/2/layout/IconVerticalSolidList"/>
    <dgm:cxn modelId="{EC0799E8-75FF-4560-B19F-819CF1BE0B01}" type="presParOf" srcId="{14670E91-A4A7-4684-861A-CF9A9E66B64F}" destId="{75D2F481-6BBD-4360-B548-AFA029FE6753}" srcOrd="0" destOrd="0" presId="urn:microsoft.com/office/officeart/2018/2/layout/IconVerticalSolidList"/>
    <dgm:cxn modelId="{877CC9E0-3EB9-475D-8741-E6E7BFC34E1F}" type="presParOf" srcId="{14670E91-A4A7-4684-861A-CF9A9E66B64F}" destId="{DDF852B5-54EF-4509-8837-16A5CACD5183}" srcOrd="1" destOrd="0" presId="urn:microsoft.com/office/officeart/2018/2/layout/IconVerticalSolidList"/>
    <dgm:cxn modelId="{8026ABD9-AE92-42CE-8908-4D495EBAE87D}" type="presParOf" srcId="{14670E91-A4A7-4684-861A-CF9A9E66B64F}" destId="{788AEFC4-0475-492D-9555-F368EB1C7EE9}" srcOrd="2" destOrd="0" presId="urn:microsoft.com/office/officeart/2018/2/layout/IconVerticalSolidList"/>
    <dgm:cxn modelId="{956678C6-F977-4BE0-A38E-EA7C48E58BE9}" type="presParOf" srcId="{14670E91-A4A7-4684-861A-CF9A9E66B64F}" destId="{FF12F589-1992-4547-B96F-C96BA2528879}" srcOrd="3" destOrd="0" presId="urn:microsoft.com/office/officeart/2018/2/layout/IconVerticalSolidList"/>
    <dgm:cxn modelId="{D3CE39EB-6F3D-4CD7-8D5E-9922C29CC9D0}" type="presParOf" srcId="{1062526D-663A-42E4-9D91-ABC9621DD05B}" destId="{3F6EEFE1-9423-4B96-BE05-D43065DE8B0E}" srcOrd="9" destOrd="0" presId="urn:microsoft.com/office/officeart/2018/2/layout/IconVerticalSolidList"/>
    <dgm:cxn modelId="{A82B6E60-17FE-40AE-80E6-DA5359FD22C6}" type="presParOf" srcId="{1062526D-663A-42E4-9D91-ABC9621DD05B}" destId="{EE02D022-002C-4FFC-89DD-FD444324E520}" srcOrd="10" destOrd="0" presId="urn:microsoft.com/office/officeart/2018/2/layout/IconVerticalSolidList"/>
    <dgm:cxn modelId="{4231A7DA-2A61-4D58-9C12-E85FF352EF4C}" type="presParOf" srcId="{EE02D022-002C-4FFC-89DD-FD444324E520}" destId="{91303F89-3C1C-44F4-82D2-C2DFB7182BA6}" srcOrd="0" destOrd="0" presId="urn:microsoft.com/office/officeart/2018/2/layout/IconVerticalSolidList"/>
    <dgm:cxn modelId="{B96FC25B-07B4-4ACD-92CF-04BEB5E7A10A}" type="presParOf" srcId="{EE02D022-002C-4FFC-89DD-FD444324E520}" destId="{200E8E6C-F355-43E0-9262-5003B8AAD933}" srcOrd="1" destOrd="0" presId="urn:microsoft.com/office/officeart/2018/2/layout/IconVerticalSolidList"/>
    <dgm:cxn modelId="{04286094-E635-4321-9718-21DAFD7FA88E}" type="presParOf" srcId="{EE02D022-002C-4FFC-89DD-FD444324E520}" destId="{E47B75AF-DF10-4B31-9293-CB0A851B064D}" srcOrd="2" destOrd="0" presId="urn:microsoft.com/office/officeart/2018/2/layout/IconVerticalSolidList"/>
    <dgm:cxn modelId="{4BB1FF37-FB67-424E-B0BD-C65E3B22A713}" type="presParOf" srcId="{EE02D022-002C-4FFC-89DD-FD444324E520}" destId="{7875E2A4-5F43-456C-8578-5007301CAD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D568D-5853-4000-96AA-2E313C7E9678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80D3-4868-42C0-BCDA-ED9D293BA003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EA4F2-3E46-48B3-887A-25A09332BFC9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Habitat degradation and loss</a:t>
          </a:r>
        </a:p>
      </dsp:txBody>
      <dsp:txXfrm>
        <a:off x="877842" y="1783"/>
        <a:ext cx="5486381" cy="760036"/>
      </dsp:txXfrm>
    </dsp:sp>
    <dsp:sp modelId="{66E0D66B-3F10-4111-845C-B73C80539A24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16E62-1128-4E4D-B6DD-98ADDEAC652B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6C25-936E-472F-B62A-94A2F7FBF62A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Elevated CO</a:t>
          </a:r>
          <a:r>
            <a:rPr lang="en-US" sz="1900" kern="1200" baseline="-25000" dirty="0"/>
            <a:t>2</a:t>
          </a:r>
          <a:endParaRPr lang="en-US" sz="1900" kern="1200" dirty="0"/>
        </a:p>
      </dsp:txBody>
      <dsp:txXfrm>
        <a:off x="877842" y="951829"/>
        <a:ext cx="5486381" cy="760036"/>
      </dsp:txXfrm>
    </dsp:sp>
    <dsp:sp modelId="{34DFB62D-FCE1-462B-8926-19617AF66635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4C5FD-3B82-457D-9A81-D088813551AF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BA8DE-78DD-43F2-94AA-0BCC3417F7A3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Climate change</a:t>
          </a:r>
        </a:p>
      </dsp:txBody>
      <dsp:txXfrm>
        <a:off x="877842" y="1901874"/>
        <a:ext cx="5486381" cy="760036"/>
      </dsp:txXfrm>
    </dsp:sp>
    <dsp:sp modelId="{E884FB3C-1680-4343-A45D-17DA4B0725B3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6105C-A479-4D22-81B8-02E762DB4CBD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9F083-8532-46EE-BC60-6C557C0DF312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Invasive species</a:t>
          </a:r>
        </a:p>
      </dsp:txBody>
      <dsp:txXfrm>
        <a:off x="877842" y="2851920"/>
        <a:ext cx="5486381" cy="760036"/>
      </dsp:txXfrm>
    </dsp:sp>
    <dsp:sp modelId="{75D2F481-6BBD-4360-B548-AFA029FE6753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852B5-54EF-4509-8837-16A5CACD5183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2F589-1992-4547-B96F-C96BA2528879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Light pollution</a:t>
          </a:r>
        </a:p>
      </dsp:txBody>
      <dsp:txXfrm>
        <a:off x="877842" y="3801966"/>
        <a:ext cx="5486381" cy="760036"/>
      </dsp:txXfrm>
    </dsp:sp>
    <dsp:sp modelId="{91303F89-3C1C-44F4-82D2-C2DFB7182BA6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E8E6C-F355-43E0-9262-5003B8AAD933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5E2A4-5F43-456C-8578-5007301CAD50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Insecticide use</a:t>
          </a:r>
          <a:endParaRPr lang="en-US" sz="1900" kern="1200" baseline="-25000" dirty="0"/>
        </a:p>
      </dsp:txBody>
      <dsp:txXfrm>
        <a:off x="877842" y="4752011"/>
        <a:ext cx="5486381" cy="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BD18-26E1-4045-AD7E-1478CDEA9CC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64AB0-5BF4-4564-A484-3DE52B0E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insects in the world</a:t>
            </a:r>
          </a:p>
          <a:p>
            <a:endParaRPr lang="en-US" dirty="0"/>
          </a:p>
          <a:p>
            <a:r>
              <a:rPr lang="en-US" dirty="0"/>
              <a:t>¾ of all known animals are insects</a:t>
            </a:r>
          </a:p>
          <a:p>
            <a:endParaRPr lang="en-US" dirty="0"/>
          </a:p>
          <a:p>
            <a:r>
              <a:rPr lang="en-US" dirty="0"/>
              <a:t>1 million named insects</a:t>
            </a:r>
          </a:p>
          <a:p>
            <a:r>
              <a:rPr lang="en-US" dirty="0"/>
              <a:t>5.5-30 million estimated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third of moths that circle light bulbs at night will die by morning (confuse it for the moon, die of exhaustion </a:t>
            </a:r>
            <a:r>
              <a:rPr lang="en-US"/>
              <a:t>or predators)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Tobacco horn worm and neonicotinoids</a:t>
            </a:r>
          </a:p>
          <a:p>
            <a:r>
              <a:rPr lang="en-US" dirty="0"/>
              <a:t>“new-nicotine like insecticide” = meaning of neonicotinoid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Systemic (floods plant tissues)</a:t>
            </a:r>
          </a:p>
          <a:p>
            <a:r>
              <a:rPr lang="en-US" dirty="0"/>
              <a:t>Water soluble</a:t>
            </a:r>
          </a:p>
          <a:p>
            <a:r>
              <a:rPr lang="en-US" dirty="0" err="1"/>
              <a:t>Ubiqitously</a:t>
            </a:r>
            <a:r>
              <a:rPr lang="en-US" dirty="0"/>
              <a:t> used in ag</a:t>
            </a:r>
          </a:p>
          <a:p>
            <a:r>
              <a:rPr lang="en-US" dirty="0"/>
              <a:t>Accumulate</a:t>
            </a:r>
          </a:p>
          <a:p>
            <a:r>
              <a:rPr lang="en-US" dirty="0"/>
              <a:t>Often don’t even work!</a:t>
            </a:r>
          </a:p>
          <a:p>
            <a:r>
              <a:rPr lang="en-US" dirty="0"/>
              <a:t>Even if they survive, the insects are brain-damaged (behavior changes)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Birds lose weight after eating plants/insects with neonics, appetite suppressant, lethargy = migration delays, issues with reproduction,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impact on aquatic invertebrates = collapse of fisheries</a:t>
            </a:r>
          </a:p>
          <a:p>
            <a:r>
              <a:rPr lang="en-US" dirty="0"/>
              <a:t>(pictured: rainbow smelt)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5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of NC is 48,711 sq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Week 4 quiz will be closed book, you’ll be given materials needed to identify any non-bolded orders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64AB0-5BF4-4564-A484-3DE52B0EF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5-10% of insects have gone extinct since mass industrialization (250-500K species!)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Each square represents a single study, with the base of each stacked bar positioned over the country where a given study was conducted. Reports from China and Australia are based on managed honeybee colonies.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7C3C-3BCD-47A7-9887-4F2B26190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in nutrient composition affects insects (</a:t>
            </a:r>
            <a:r>
              <a:rPr lang="en-US" dirty="0" err="1"/>
              <a:t>welti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E82AA-815B-4CCF-994D-F8A3473AD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Drumming abdomen to find mates</a:t>
            </a:r>
          </a:p>
          <a:p>
            <a:r>
              <a:rPr lang="en-US" dirty="0"/>
              <a:t>Too 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 in cone shaped flowers and trap sun’s rays to warm up</a:t>
            </a:r>
          </a:p>
          <a:p>
            <a:r>
              <a:rPr lang="en-US" dirty="0"/>
              <a:t>Also very furry</a:t>
            </a:r>
          </a:p>
          <a:p>
            <a:r>
              <a:rPr lang="en-US" dirty="0"/>
              <a:t>Too 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CC281-609B-45CC-8D6E-02D99D2E4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3CF-C78A-2057-5338-EA213526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158DB-5923-1879-45C1-6CB0096A4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544F-3D40-F18F-F365-C761DDDF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A1F5B-1F44-636C-5B4C-2A4CDFCF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F5D57-822D-B623-1047-B4FB648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FE17-E7F9-9910-169D-09A1ABE5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909B-C831-F2D1-4865-0648A1EBC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C677-219B-7305-C2FF-3C3B4765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89FB-65B0-AE95-E364-19EC23F3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45DC-AD31-7985-5AEE-FD196416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5E3D2-CB23-CC57-4F9D-2B7B9C89E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EB153-7B4D-28A4-33B8-0E241E25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459A4-D625-E371-2829-5B43DC8D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5ADB-B538-6386-CB90-D3FC7568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2728A-17E8-13F9-83FD-36C234C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E924-2A4A-4E9D-42BD-AD11CE46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4412-8A44-5580-8418-CAA69CEF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4427-6220-A1DB-BDBB-A17733D4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29EE7-77DD-E54C-B06D-113F2D98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2683-D6AD-E23B-2809-8B4933C1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FE18-5950-97AC-FAA9-DD587216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F88D-07A9-7B35-8410-9AA621AA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4901-330F-3F28-D8A3-5E1A1C3C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4560-8930-EC32-1192-BF913031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F000-296C-CFE5-325B-8E64B8C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9115-3FD4-32B5-E119-4BC75217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4879-D55B-6D0B-E6DD-E7B3640E7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C1005-1FB9-ED21-895A-0F88D050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D982-49DE-3A5C-3D95-62C1302D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7FA24-CC3F-2DBD-5268-92BEF307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7169-3E54-4CE1-814E-5C91CD26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42F6-A731-8A97-77B6-BFFB46B6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EE16D-0962-CCC9-7BBB-0E16EEC06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4B8F7-A97A-C2B1-7976-5CBF80D4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6515B-5298-9E32-F010-DB91CEDA7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489E-EA20-E6C6-A7C9-92BA2BB1E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7378C-F150-56A4-7158-80C53796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5319C-7426-6A47-8B02-179C7D5F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B5D31-093E-41ED-06EF-9CDCC9FF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211A-3339-6749-A7B3-168EDB3D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D9B40-EBD2-B9D5-1703-150627B6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F5EE4-0B87-309B-89EF-6A0F70DD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5BC0F-3764-7FAB-D6D9-ECF5AB94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1E9B1-750A-F930-B5C7-2F25BDB0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45E89-C656-19B6-F05A-56DE2C22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7CFE2-6016-0619-159C-FABB7E25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9A66-BD3A-BBAF-69C5-3ECA3C48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44DF-9422-9597-2B2B-E5CE1550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712D8-D83E-74D5-A1C1-C020BA98A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83DED-8949-1A00-C885-3ACAE8E8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B5175-92E5-F9CB-D779-8D242B92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00118-7C8A-C1BD-866B-6DD6F2D0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95A7-8B45-1F5D-6E35-0C45FB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BA56A-1ABF-0DCD-775C-F9E65140D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CA88F-F1F3-1C69-6099-A5CE4B355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6C7B3-8621-96F0-86A3-C5D42BDE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7BF9A-F269-84FF-C0F2-A5870FD4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4408E-9F11-BB89-A874-D3FB0389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594EA-257A-52CA-1DBE-DAC11B23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9E528-49CB-401F-1C3E-15AF757D0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BBFC-A5FB-6B06-C488-FEBA98A3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F917-3395-4320-A4DE-19D0C899C69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4E8E-ECDE-A900-F68E-216852DD0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9FE84-1593-4E10-8153-CD4C2E45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FDD7-AC22-46B9-AC00-595D6F6D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rld map made of pins and strings">
            <a:extLst>
              <a:ext uri="{FF2B5EF4-FFF2-40B4-BE49-F238E27FC236}">
                <a16:creationId xmlns:a16="http://schemas.microsoft.com/office/drawing/2014/main" id="{DA45DF1F-DF92-0EF0-A00E-59CEB932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" t="16486" r="1" b="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483647-0AB3-8565-C55D-7B723EA6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bg1"/>
                </a:solidFill>
              </a:rPr>
              <a:t>Global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E155-E043-03A7-917F-E64C58E9C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What we know and how we know it</a:t>
            </a:r>
          </a:p>
        </p:txBody>
      </p:sp>
    </p:spTree>
    <p:extLst>
      <p:ext uri="{BB962C8B-B14F-4D97-AF65-F5344CB8AC3E}">
        <p14:creationId xmlns:p14="http://schemas.microsoft.com/office/powerpoint/2010/main" val="178261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ABE6DF-D2FD-F573-D555-8F0E4C9671E3}"/>
              </a:ext>
            </a:extLst>
          </p:cNvPr>
          <p:cNvSpPr txBox="1"/>
          <p:nvPr/>
        </p:nvSpPr>
        <p:spPr>
          <a:xfrm>
            <a:off x="101600" y="772471"/>
            <a:ext cx="3421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Invasive Species</a:t>
            </a:r>
          </a:p>
          <a:p>
            <a:endParaRPr lang="en-US" sz="3600" b="1" dirty="0"/>
          </a:p>
          <a:p>
            <a:r>
              <a:rPr lang="en-US" sz="3600" dirty="0"/>
              <a:t>Disrupt food webs</a:t>
            </a:r>
          </a:p>
          <a:p>
            <a:endParaRPr lang="en-US" sz="3600" dirty="0"/>
          </a:p>
          <a:p>
            <a:r>
              <a:rPr lang="en-US" sz="3600" dirty="0"/>
              <a:t>Billions in economic losses</a:t>
            </a:r>
          </a:p>
        </p:txBody>
      </p:sp>
      <p:pic>
        <p:nvPicPr>
          <p:cNvPr id="3074" name="Picture 2" descr="U.S. Forest Service Makes Learning about Invasive Species Easy for Kids |  USDA">
            <a:extLst>
              <a:ext uri="{FF2B5EF4-FFF2-40B4-BE49-F238E27FC236}">
                <a16:creationId xmlns:a16="http://schemas.microsoft.com/office/drawing/2014/main" id="{02BB5E96-4DE7-60E2-10EB-F39A69F7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22" y="772471"/>
            <a:ext cx="4196443" cy="54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vasive Species &amp; Resources | Greenwich, CT">
            <a:extLst>
              <a:ext uri="{FF2B5EF4-FFF2-40B4-BE49-F238E27FC236}">
                <a16:creationId xmlns:a16="http://schemas.microsoft.com/office/drawing/2014/main" id="{B2727435-E161-7B5C-0B4D-AE7D3C78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3" y="772471"/>
            <a:ext cx="4076855" cy="54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3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ABE6DF-D2FD-F573-D555-8F0E4C9671E3}"/>
              </a:ext>
            </a:extLst>
          </p:cNvPr>
          <p:cNvSpPr txBox="1"/>
          <p:nvPr/>
        </p:nvSpPr>
        <p:spPr>
          <a:xfrm>
            <a:off x="101600" y="772471"/>
            <a:ext cx="3421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Invasive Species</a:t>
            </a:r>
          </a:p>
          <a:p>
            <a:endParaRPr lang="en-US" sz="3600" b="1" dirty="0"/>
          </a:p>
          <a:p>
            <a:r>
              <a:rPr lang="en-US" sz="3600" dirty="0"/>
              <a:t>Disrupt food webs</a:t>
            </a:r>
          </a:p>
          <a:p>
            <a:endParaRPr lang="en-US" sz="3600" dirty="0"/>
          </a:p>
          <a:p>
            <a:r>
              <a:rPr lang="en-US" sz="3600" dirty="0"/>
              <a:t>Billions in economic losses</a:t>
            </a:r>
          </a:p>
        </p:txBody>
      </p:sp>
      <p:pic>
        <p:nvPicPr>
          <p:cNvPr id="4098" name="Picture 2" descr="The magnitude, diversity, and distribution of the economic costs of  invasive terrestrial invertebrates worldwide - ScienceDirect">
            <a:extLst>
              <a:ext uri="{FF2B5EF4-FFF2-40B4-BE49-F238E27FC236}">
                <a16:creationId xmlns:a16="http://schemas.microsoft.com/office/drawing/2014/main" id="{E177B6BB-7B11-6A40-18CC-BF10F3973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4"/>
          <a:stretch/>
        </p:blipFill>
        <p:spPr bwMode="auto">
          <a:xfrm>
            <a:off x="4682694" y="91287"/>
            <a:ext cx="5313004" cy="66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1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lert: Electricity supplier sales scam - David Robinson Blog">
            <a:extLst>
              <a:ext uri="{FF2B5EF4-FFF2-40B4-BE49-F238E27FC236}">
                <a16:creationId xmlns:a16="http://schemas.microsoft.com/office/drawing/2014/main" id="{54291016-17EF-59C8-AA13-CA6609F2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3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w to Use Street Lights to Improve Your Night Street Photography |  PetaPixel">
            <a:extLst>
              <a:ext uri="{FF2B5EF4-FFF2-40B4-BE49-F238E27FC236}">
                <a16:creationId xmlns:a16="http://schemas.microsoft.com/office/drawing/2014/main" id="{31675BD7-6098-ACE8-6F4A-375AEA0B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7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69F70F0-9379-3DB8-9F5A-7BBADAA5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0" y="3429000"/>
            <a:ext cx="9390183" cy="33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g Tobacco's Environmental Impact Is Shocking | The ASEAN Post">
            <a:extLst>
              <a:ext uri="{FF2B5EF4-FFF2-40B4-BE49-F238E27FC236}">
                <a16:creationId xmlns:a16="http://schemas.microsoft.com/office/drawing/2014/main" id="{7F460401-B60C-4449-A2F3-27DF446A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47" y="0"/>
            <a:ext cx="6473553" cy="33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his Week in Science | Science">
            <a:extLst>
              <a:ext uri="{FF2B5EF4-FFF2-40B4-BE49-F238E27FC236}">
                <a16:creationId xmlns:a16="http://schemas.microsoft.com/office/drawing/2014/main" id="{FCBBECFB-248F-7E96-652C-5A4D9A2F5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5"/>
          <a:stretch/>
        </p:blipFill>
        <p:spPr bwMode="auto">
          <a:xfrm>
            <a:off x="0" y="-10885"/>
            <a:ext cx="599440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22D93F-E0B0-E38E-A089-D6C4A71D9510}"/>
              </a:ext>
            </a:extLst>
          </p:cNvPr>
          <p:cNvSpPr txBox="1"/>
          <p:nvPr/>
        </p:nvSpPr>
        <p:spPr>
          <a:xfrm rot="16200000">
            <a:off x="-893113" y="4791872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Neonicotinoids</a:t>
            </a:r>
          </a:p>
        </p:txBody>
      </p:sp>
    </p:spTree>
    <p:extLst>
      <p:ext uri="{BB962C8B-B14F-4D97-AF65-F5344CB8AC3E}">
        <p14:creationId xmlns:p14="http://schemas.microsoft.com/office/powerpoint/2010/main" val="349059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Facts About Neonicotinoids - A\J">
            <a:extLst>
              <a:ext uri="{FF2B5EF4-FFF2-40B4-BE49-F238E27FC236}">
                <a16:creationId xmlns:a16="http://schemas.microsoft.com/office/drawing/2014/main" id="{1869076F-F774-3315-B332-A55D7F59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4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93D08-3854-C11B-0188-8E37CD5DF18E}"/>
              </a:ext>
            </a:extLst>
          </p:cNvPr>
          <p:cNvSpPr txBox="1"/>
          <p:nvPr/>
        </p:nvSpPr>
        <p:spPr>
          <a:xfrm>
            <a:off x="54858" y="5551714"/>
            <a:ext cx="12038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Estimated that only 5% of applied neonicotinoids</a:t>
            </a:r>
          </a:p>
          <a:p>
            <a:pPr algn="ctr"/>
            <a:r>
              <a:rPr lang="en-US" sz="3600" dirty="0"/>
              <a:t>stay within the target plants</a:t>
            </a:r>
          </a:p>
        </p:txBody>
      </p:sp>
    </p:spTree>
    <p:extLst>
      <p:ext uri="{BB962C8B-B14F-4D97-AF65-F5344CB8AC3E}">
        <p14:creationId xmlns:p14="http://schemas.microsoft.com/office/powerpoint/2010/main" val="351842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onicotinoids May Harm Birds">
            <a:extLst>
              <a:ext uri="{FF2B5EF4-FFF2-40B4-BE49-F238E27FC236}">
                <a16:creationId xmlns:a16="http://schemas.microsoft.com/office/drawing/2014/main" id="{120FFC43-70DC-2C39-5E53-4CE69DBB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214312"/>
            <a:ext cx="812482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1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 the Weweantic River, scientists search for rainbow smelt - Buzzards Bay  Coalition">
            <a:extLst>
              <a:ext uri="{FF2B5EF4-FFF2-40B4-BE49-F238E27FC236}">
                <a16:creationId xmlns:a16="http://schemas.microsoft.com/office/drawing/2014/main" id="{BEACE524-A0B9-52C3-A900-A9040F81C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38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PERSE, a trait database to assess the dispersal potential of European  aquatic macroinvertebrates | Scientific Data">
            <a:extLst>
              <a:ext uri="{FF2B5EF4-FFF2-40B4-BE49-F238E27FC236}">
                <a16:creationId xmlns:a16="http://schemas.microsoft.com/office/drawing/2014/main" id="{F0E31800-D946-C7FA-128D-72B00CCF1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9420" b="2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9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Aerial view panorama of a Clinton small town city of residential district  at suburban development in Oklahoma US - Stock Photo - Dissolve">
            <a:extLst>
              <a:ext uri="{FF2B5EF4-FFF2-40B4-BE49-F238E27FC236}">
                <a16:creationId xmlns:a16="http://schemas.microsoft.com/office/drawing/2014/main" id="{1840225F-0637-9B19-9FEC-C6FB2E55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Aerial view panorama of a Clinton small town city of residential district  at suburban development in Oklahoma US - Stock Photo - Dissolve">
            <a:extLst>
              <a:ext uri="{FF2B5EF4-FFF2-40B4-BE49-F238E27FC236}">
                <a16:creationId xmlns:a16="http://schemas.microsoft.com/office/drawing/2014/main" id="{1840225F-0637-9B19-9FEC-C6FB2E55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56482D-CBA9-029B-FFDE-942CC6721CB5}"/>
              </a:ext>
            </a:extLst>
          </p:cNvPr>
          <p:cNvSpPr txBox="1"/>
          <p:nvPr/>
        </p:nvSpPr>
        <p:spPr>
          <a:xfrm>
            <a:off x="952500" y="0"/>
            <a:ext cx="10287000" cy="686341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US lawns cover 49,431 square miles</a:t>
            </a:r>
          </a:p>
          <a:p>
            <a:pPr algn="ctr"/>
            <a:r>
              <a:rPr lang="en-US" sz="4400" dirty="0"/>
              <a:t>(bigger than land area of North Carolina)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7 billion gallons of water daily</a:t>
            </a:r>
          </a:p>
          <a:p>
            <a:pPr algn="ctr"/>
            <a:r>
              <a:rPr lang="en-US" sz="4400" dirty="0"/>
              <a:t>(87 million bathtubs or </a:t>
            </a:r>
          </a:p>
          <a:p>
            <a:pPr algn="ctr"/>
            <a:r>
              <a:rPr lang="en-US" sz="4400" dirty="0"/>
              <a:t>10,700 Olympic swimming pools)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59 millions pounds of pesticides yearly</a:t>
            </a:r>
          </a:p>
          <a:p>
            <a:pPr algn="ctr"/>
            <a:r>
              <a:rPr lang="en-US" sz="4400" dirty="0"/>
              <a:t>(4500 African elephants or</a:t>
            </a:r>
          </a:p>
          <a:p>
            <a:pPr algn="ctr"/>
            <a:r>
              <a:rPr lang="en-US" sz="4400" dirty="0"/>
              <a:t>1100 excavators) </a:t>
            </a:r>
          </a:p>
        </p:txBody>
      </p:sp>
    </p:spTree>
    <p:extLst>
      <p:ext uri="{BB962C8B-B14F-4D97-AF65-F5344CB8AC3E}">
        <p14:creationId xmlns:p14="http://schemas.microsoft.com/office/powerpoint/2010/main" val="384701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Do Gnats Swarm? | Live Science">
            <a:extLst>
              <a:ext uri="{FF2B5EF4-FFF2-40B4-BE49-F238E27FC236}">
                <a16:creationId xmlns:a16="http://schemas.microsoft.com/office/drawing/2014/main" id="{8B0519F3-5E57-088C-E40D-68F123B3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15D098-D3C8-502C-D4EC-C0A468CE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10,000,000,000,000,000,000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(10 quintillion)</a:t>
            </a:r>
          </a:p>
        </p:txBody>
      </p:sp>
    </p:spTree>
    <p:extLst>
      <p:ext uri="{BB962C8B-B14F-4D97-AF65-F5344CB8AC3E}">
        <p14:creationId xmlns:p14="http://schemas.microsoft.com/office/powerpoint/2010/main" val="98726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8A2A-739D-04A4-8472-0B9F42D9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39" y="1854881"/>
            <a:ext cx="9095921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“You can’t personally help tigers, whales, and elephants but you really can do something for the insects, birds, and plants that are local to you”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F2EA9-7948-8998-BE84-D844CF8B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6114" y="5373236"/>
            <a:ext cx="3611336" cy="54859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- Dr. Jane Memmott</a:t>
            </a:r>
          </a:p>
        </p:txBody>
      </p:sp>
    </p:spTree>
    <p:extLst>
      <p:ext uri="{BB962C8B-B14F-4D97-AF65-F5344CB8AC3E}">
        <p14:creationId xmlns:p14="http://schemas.microsoft.com/office/powerpoint/2010/main" val="374764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A75E-CBE1-2A2E-D122-419AF548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4" y="217980"/>
            <a:ext cx="10515600" cy="1325563"/>
          </a:xfrm>
        </p:spPr>
        <p:txBody>
          <a:bodyPr/>
          <a:lstStyle/>
          <a:p>
            <a:r>
              <a:rPr lang="en-US" b="1" dirty="0"/>
              <a:t>Summary – What to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FA6A4-8BC8-9961-4660-DF62CEAA5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5668" y="2318735"/>
            <a:ext cx="4043855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Psocodea</a:t>
            </a:r>
            <a:r>
              <a:rPr lang="en-US" dirty="0"/>
              <a:t> (Lice)</a:t>
            </a:r>
          </a:p>
          <a:p>
            <a:r>
              <a:rPr lang="en-US" b="1" dirty="0"/>
              <a:t>Hemiptera (True Bugs)</a:t>
            </a:r>
          </a:p>
          <a:p>
            <a:r>
              <a:rPr lang="en-US" dirty="0" err="1"/>
              <a:t>Neuropterida</a:t>
            </a:r>
            <a:r>
              <a:rPr lang="en-US" dirty="0"/>
              <a:t> (Lacewings, Snakeflies, Antlions, Dobsonflies)</a:t>
            </a:r>
          </a:p>
          <a:p>
            <a:r>
              <a:rPr lang="en-US" b="1" dirty="0"/>
              <a:t>Coleoptera (Beetles)</a:t>
            </a:r>
          </a:p>
          <a:p>
            <a:r>
              <a:rPr lang="en-US" dirty="0" err="1"/>
              <a:t>Strepsiptera</a:t>
            </a:r>
            <a:r>
              <a:rPr lang="en-US" dirty="0"/>
              <a:t> (Twisted-Wing Parasites)</a:t>
            </a:r>
          </a:p>
          <a:p>
            <a:r>
              <a:rPr lang="en-US" b="1" dirty="0"/>
              <a:t>Diptera (True Flies)</a:t>
            </a:r>
          </a:p>
          <a:p>
            <a:r>
              <a:rPr lang="en-US" dirty="0"/>
              <a:t>Siphonaptera (Fleas)</a:t>
            </a:r>
          </a:p>
          <a:p>
            <a:r>
              <a:rPr lang="en-US" dirty="0" err="1"/>
              <a:t>Mecoptera</a:t>
            </a:r>
            <a:r>
              <a:rPr lang="en-US" dirty="0"/>
              <a:t> (</a:t>
            </a:r>
            <a:r>
              <a:rPr lang="en-US" dirty="0" err="1"/>
              <a:t>Scorpionflies</a:t>
            </a:r>
            <a:r>
              <a:rPr lang="en-US" dirty="0"/>
              <a:t>)</a:t>
            </a:r>
          </a:p>
          <a:p>
            <a:r>
              <a:rPr lang="en-US" b="1" dirty="0"/>
              <a:t>Lepidoptera (Butterflies and Moths)</a:t>
            </a:r>
          </a:p>
          <a:p>
            <a:r>
              <a:rPr lang="en-US" dirty="0" err="1"/>
              <a:t>Trichoptera</a:t>
            </a:r>
            <a:r>
              <a:rPr lang="en-US" dirty="0"/>
              <a:t> (Caddisflies)</a:t>
            </a:r>
          </a:p>
          <a:p>
            <a:r>
              <a:rPr lang="en-US" b="1" dirty="0"/>
              <a:t>Hymenoptera (Ants, Wasps, Bees)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40316B-C1A2-02F1-55BB-E8038D9E3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397" y="2318735"/>
            <a:ext cx="4043855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Archaeognatha</a:t>
            </a:r>
            <a:r>
              <a:rPr lang="en-US" dirty="0"/>
              <a:t> (Bristletails)</a:t>
            </a:r>
          </a:p>
          <a:p>
            <a:r>
              <a:rPr lang="en-US" dirty="0" err="1"/>
              <a:t>Zygentoma</a:t>
            </a:r>
            <a:r>
              <a:rPr lang="en-US" dirty="0"/>
              <a:t> (Silverfish)</a:t>
            </a:r>
          </a:p>
          <a:p>
            <a:r>
              <a:rPr lang="en-US" dirty="0"/>
              <a:t>Ephemeroptera (Mayflies)</a:t>
            </a:r>
          </a:p>
          <a:p>
            <a:r>
              <a:rPr lang="en-US" b="1" dirty="0"/>
              <a:t>Odonata (Dragonflies, Damselflies)</a:t>
            </a:r>
          </a:p>
          <a:p>
            <a:r>
              <a:rPr lang="en-US" dirty="0" err="1"/>
              <a:t>Zoraptera</a:t>
            </a:r>
            <a:endParaRPr lang="en-US" dirty="0"/>
          </a:p>
          <a:p>
            <a:r>
              <a:rPr lang="en-US" dirty="0"/>
              <a:t>Dermaptera (Earwigs)</a:t>
            </a:r>
          </a:p>
          <a:p>
            <a:r>
              <a:rPr lang="en-US" dirty="0" err="1"/>
              <a:t>Plecoptera</a:t>
            </a:r>
            <a:r>
              <a:rPr lang="en-US" dirty="0"/>
              <a:t> (Stoneflies)</a:t>
            </a:r>
          </a:p>
          <a:p>
            <a:r>
              <a:rPr lang="en-US" b="1" dirty="0"/>
              <a:t>Orthoptera (Grasshoppers, Katydids, Crickets)</a:t>
            </a:r>
          </a:p>
          <a:p>
            <a:r>
              <a:rPr lang="en-US" dirty="0" err="1"/>
              <a:t>Embioptera</a:t>
            </a:r>
            <a:r>
              <a:rPr lang="en-US" dirty="0"/>
              <a:t> (</a:t>
            </a:r>
            <a:r>
              <a:rPr lang="en-US" dirty="0" err="1"/>
              <a:t>Webspinners</a:t>
            </a:r>
            <a:r>
              <a:rPr lang="en-US" dirty="0"/>
              <a:t>)</a:t>
            </a:r>
          </a:p>
          <a:p>
            <a:r>
              <a:rPr lang="en-US" b="1" dirty="0"/>
              <a:t>Phasmatodea (</a:t>
            </a:r>
            <a:r>
              <a:rPr lang="en-US" b="1" dirty="0" err="1"/>
              <a:t>Stickbugs</a:t>
            </a:r>
            <a:r>
              <a:rPr lang="en-US" b="1" dirty="0"/>
              <a:t> and </a:t>
            </a:r>
            <a:r>
              <a:rPr lang="en-US" b="1" dirty="0" err="1"/>
              <a:t>Leafbugs</a:t>
            </a:r>
            <a:r>
              <a:rPr lang="en-US" b="1" dirty="0"/>
              <a:t>)</a:t>
            </a:r>
          </a:p>
          <a:p>
            <a:r>
              <a:rPr lang="en-US" dirty="0" err="1"/>
              <a:t>Mantophasmatodea</a:t>
            </a:r>
            <a:r>
              <a:rPr lang="en-US" dirty="0"/>
              <a:t> (Rock Crawlers)</a:t>
            </a:r>
          </a:p>
          <a:p>
            <a:r>
              <a:rPr lang="en-US" dirty="0" err="1"/>
              <a:t>Grylloblattodea</a:t>
            </a:r>
            <a:r>
              <a:rPr lang="en-US" dirty="0"/>
              <a:t> (Ice Crawlers)</a:t>
            </a:r>
          </a:p>
          <a:p>
            <a:r>
              <a:rPr lang="en-US" b="1" dirty="0" err="1"/>
              <a:t>Mantodea</a:t>
            </a:r>
            <a:r>
              <a:rPr lang="en-US" b="1" dirty="0"/>
              <a:t> (Mantises)</a:t>
            </a:r>
          </a:p>
          <a:p>
            <a:r>
              <a:rPr lang="en-US" b="1" dirty="0" err="1"/>
              <a:t>Blattodea</a:t>
            </a:r>
            <a:r>
              <a:rPr lang="en-US" b="1" dirty="0"/>
              <a:t> (Roaches and Termites)</a:t>
            </a:r>
          </a:p>
          <a:p>
            <a:r>
              <a:rPr lang="en-US" dirty="0"/>
              <a:t>Thysanoptera (Thrips)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06311-FD56-FFD9-9AA7-67D55B7E76A2}"/>
              </a:ext>
            </a:extLst>
          </p:cNvPr>
          <p:cNvSpPr txBox="1">
            <a:spLocks/>
          </p:cNvSpPr>
          <p:nvPr/>
        </p:nvSpPr>
        <p:spPr>
          <a:xfrm>
            <a:off x="3962397" y="1181538"/>
            <a:ext cx="8127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latin typeface="+mn-lt"/>
              </a:rPr>
              <a:t>Scientific names, common names, key characteristics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2368AB-32F4-2428-3BB6-28C7F2CADD6B}"/>
              </a:ext>
            </a:extLst>
          </p:cNvPr>
          <p:cNvSpPr txBox="1">
            <a:spLocks/>
          </p:cNvSpPr>
          <p:nvPr/>
        </p:nvSpPr>
        <p:spPr>
          <a:xfrm>
            <a:off x="141888" y="1857456"/>
            <a:ext cx="3326525" cy="4782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insect trends</a:t>
            </a:r>
          </a:p>
          <a:p>
            <a:r>
              <a:rPr lang="en-US" dirty="0"/>
              <a:t>Key causes of declines</a:t>
            </a:r>
          </a:p>
          <a:p>
            <a:r>
              <a:rPr lang="en-US" dirty="0"/>
              <a:t>Scientific names, common names, and key characteristics of 10 insect orders (bolded)</a:t>
            </a:r>
          </a:p>
          <a:p>
            <a:r>
              <a:rPr lang="en-US" dirty="0"/>
              <a:t>Be able to identify all 29 orders using a dichotomous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0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cording to the first global scientific review, published in the journal  Biological Conservation, the world's insects are going down the path to  extinction, threatening a “catastrophic collapse of nature's ecosystems”.">
            <a:extLst>
              <a:ext uri="{FF2B5EF4-FFF2-40B4-BE49-F238E27FC236}">
                <a16:creationId xmlns:a16="http://schemas.microsoft.com/office/drawing/2014/main" id="{6E9EB59B-3C14-D80B-7772-E8F73A70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763"/>
            <a:ext cx="93345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26DCC-D703-65BD-FED5-1C92810C0FDA}"/>
              </a:ext>
            </a:extLst>
          </p:cNvPr>
          <p:cNvSpPr txBox="1"/>
          <p:nvPr/>
        </p:nvSpPr>
        <p:spPr>
          <a:xfrm>
            <a:off x="10432026" y="5781367"/>
            <a:ext cx="165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Biological Conservation 2019</a:t>
            </a:r>
          </a:p>
        </p:txBody>
      </p:sp>
    </p:spTree>
    <p:extLst>
      <p:ext uri="{BB962C8B-B14F-4D97-AF65-F5344CB8AC3E}">
        <p14:creationId xmlns:p14="http://schemas.microsoft.com/office/powerpoint/2010/main" val="9507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>
            <a:extLst>
              <a:ext uri="{FF2B5EF4-FFF2-40B4-BE49-F238E27FC236}">
                <a16:creationId xmlns:a16="http://schemas.microsoft.com/office/drawing/2014/main" id="{1761B504-762A-9415-5D71-14E04DE4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241118"/>
            <a:ext cx="10638971" cy="64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93242E-7122-BAD3-019E-6159B24B2776}"/>
              </a:ext>
            </a:extLst>
          </p:cNvPr>
          <p:cNvSpPr txBox="1">
            <a:spLocks/>
          </p:cNvSpPr>
          <p:nvPr/>
        </p:nvSpPr>
        <p:spPr>
          <a:xfrm>
            <a:off x="4829628" y="5863771"/>
            <a:ext cx="5181600" cy="994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Our understanding is based on relatively few studies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50EC-CFF4-C84D-7069-BE9E4249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5400" b="1" dirty="0"/>
              <a:t>Threats to Insect Populations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13759A-4395-716F-76E1-8B93D9DE31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14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California can solve its water woes by flooding its farmland | Grist">
            <a:extLst>
              <a:ext uri="{FF2B5EF4-FFF2-40B4-BE49-F238E27FC236}">
                <a16:creationId xmlns:a16="http://schemas.microsoft.com/office/drawing/2014/main" id="{635D0DC4-3AD0-30EA-7CAA-CE8AB113F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b="126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B1635B-6D36-B682-EE19-BD2361DE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957" y="5416096"/>
            <a:ext cx="7072086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Agricultural Intensification and Land Use Change</a:t>
            </a:r>
          </a:p>
        </p:txBody>
      </p:sp>
    </p:spTree>
    <p:extLst>
      <p:ext uri="{BB962C8B-B14F-4D97-AF65-F5344CB8AC3E}">
        <p14:creationId xmlns:p14="http://schemas.microsoft.com/office/powerpoint/2010/main" val="279398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FF8791-5183-588D-C5D0-35D02C66C0B7}"/>
              </a:ext>
            </a:extLst>
          </p:cNvPr>
          <p:cNvSpPr txBox="1"/>
          <p:nvPr/>
        </p:nvSpPr>
        <p:spPr>
          <a:xfrm>
            <a:off x="9689874" y="6392131"/>
            <a:ext cx="250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Welti</a:t>
            </a:r>
            <a:r>
              <a:rPr lang="en-US" sz="2000" dirty="0"/>
              <a:t> et al 2020 PNAS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B2ADC826-C75B-502C-BFB6-A74BF2BB6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8" b="50873"/>
          <a:stretch/>
        </p:blipFill>
        <p:spPr bwMode="auto">
          <a:xfrm>
            <a:off x="3467406" y="119618"/>
            <a:ext cx="5957793" cy="31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388EAD1B-CC7C-F0AC-8342-8EDB3B378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9" t="50763" r="-1240" b="110"/>
          <a:stretch/>
        </p:blipFill>
        <p:spPr bwMode="auto">
          <a:xfrm>
            <a:off x="3510949" y="3401591"/>
            <a:ext cx="5633045" cy="33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Why Taller Grass Can Be Bad News For Grasshoppers : The Salt : NPR">
            <a:extLst>
              <a:ext uri="{FF2B5EF4-FFF2-40B4-BE49-F238E27FC236}">
                <a16:creationId xmlns:a16="http://schemas.microsoft.com/office/drawing/2014/main" id="{2E6C2E4A-EC93-CCA2-B670-F2F8C8F7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6" y="230083"/>
            <a:ext cx="1946456" cy="12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110;p1">
            <a:extLst>
              <a:ext uri="{FF2B5EF4-FFF2-40B4-BE49-F238E27FC236}">
                <a16:creationId xmlns:a16="http://schemas.microsoft.com/office/drawing/2014/main" id="{99EEB99E-F026-2AF2-8B32-6BE2C259A320}"/>
              </a:ext>
            </a:extLst>
          </p:cNvPr>
          <p:cNvSpPr txBox="1"/>
          <p:nvPr/>
        </p:nvSpPr>
        <p:spPr>
          <a:xfrm>
            <a:off x="305861" y="1683658"/>
            <a:ext cx="2637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Interruption</a:t>
            </a:r>
            <a:endParaRPr dirty="0"/>
          </a:p>
        </p:txBody>
      </p:sp>
      <p:pic>
        <p:nvPicPr>
          <p:cNvPr id="73" name="Picture 6">
            <a:extLst>
              <a:ext uri="{FF2B5EF4-FFF2-40B4-BE49-F238E27FC236}">
                <a16:creationId xmlns:a16="http://schemas.microsoft.com/office/drawing/2014/main" id="{19B714D2-5C00-1118-13A2-36E076DE0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2139" r="26310" b="24127"/>
          <a:stretch/>
        </p:blipFill>
        <p:spPr bwMode="auto">
          <a:xfrm>
            <a:off x="10202179" y="4681842"/>
            <a:ext cx="1477516" cy="1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538C4-E2A0-21B9-C4CC-9806DAC3C2E8}"/>
              </a:ext>
            </a:extLst>
          </p:cNvPr>
          <p:cNvSpPr txBox="1"/>
          <p:nvPr/>
        </p:nvSpPr>
        <p:spPr>
          <a:xfrm>
            <a:off x="-112652" y="6178068"/>
            <a:ext cx="305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Increased CO</a:t>
            </a:r>
            <a:r>
              <a:rPr lang="en-US" sz="36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89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C46A4-8095-7E59-1B10-47FBC6110359}"/>
              </a:ext>
            </a:extLst>
          </p:cNvPr>
          <p:cNvSpPr txBox="1"/>
          <p:nvPr/>
        </p:nvSpPr>
        <p:spPr>
          <a:xfrm>
            <a:off x="438665" y="4803521"/>
            <a:ext cx="222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Western</a:t>
            </a:r>
          </a:p>
          <a:p>
            <a:pPr algn="r"/>
            <a:r>
              <a:rPr lang="en-US" sz="3600" dirty="0"/>
              <a:t>Glacier</a:t>
            </a:r>
          </a:p>
          <a:p>
            <a:pPr algn="r"/>
            <a:r>
              <a:rPr lang="en-US" sz="3600" dirty="0"/>
              <a:t>Stonefly</a:t>
            </a:r>
          </a:p>
        </p:txBody>
      </p:sp>
      <p:pic>
        <p:nvPicPr>
          <p:cNvPr id="3" name="Picture 4" descr="In Glacier National Park, Ice Isn't the Only Thing That's Disappearing |  NRDC">
            <a:extLst>
              <a:ext uri="{FF2B5EF4-FFF2-40B4-BE49-F238E27FC236}">
                <a16:creationId xmlns:a16="http://schemas.microsoft.com/office/drawing/2014/main" id="{D902931E-6A6B-BDC8-4AE0-2A8A12893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1" b="2581"/>
          <a:stretch/>
        </p:blipFill>
        <p:spPr bwMode="auto">
          <a:xfrm>
            <a:off x="2666999" y="-176982"/>
            <a:ext cx="7034981" cy="70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6C735-91B3-D748-3025-0D62259DB264}"/>
              </a:ext>
            </a:extLst>
          </p:cNvPr>
          <p:cNvSpPr txBox="1"/>
          <p:nvPr/>
        </p:nvSpPr>
        <p:spPr>
          <a:xfrm>
            <a:off x="9525001" y="4803521"/>
            <a:ext cx="222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Meltwater </a:t>
            </a:r>
            <a:r>
              <a:rPr lang="en-US" sz="3600" dirty="0" err="1"/>
              <a:t>Lednian</a:t>
            </a:r>
            <a:r>
              <a:rPr lang="en-US" sz="3600" dirty="0"/>
              <a:t> Stonefly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B747D-CE1C-1AE6-29E4-108931DE2FAD}"/>
              </a:ext>
            </a:extLst>
          </p:cNvPr>
          <p:cNvSpPr txBox="1"/>
          <p:nvPr/>
        </p:nvSpPr>
        <p:spPr>
          <a:xfrm>
            <a:off x="10091682" y="300153"/>
            <a:ext cx="183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https://www.youtube.com/watch?v=EYh2Z0bcunE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AF2B4-7238-9779-17A2-6684ED945F8C}"/>
              </a:ext>
            </a:extLst>
          </p:cNvPr>
          <p:cNvSpPr txBox="1"/>
          <p:nvPr/>
        </p:nvSpPr>
        <p:spPr>
          <a:xfrm>
            <a:off x="48963" y="0"/>
            <a:ext cx="169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9465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ABE6DF-D2FD-F573-D555-8F0E4C9671E3}"/>
              </a:ext>
            </a:extLst>
          </p:cNvPr>
          <p:cNvSpPr txBox="1"/>
          <p:nvPr/>
        </p:nvSpPr>
        <p:spPr>
          <a:xfrm>
            <a:off x="0" y="772471"/>
            <a:ext cx="3522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Arctic bumblebee</a:t>
            </a:r>
          </a:p>
          <a:p>
            <a:endParaRPr lang="en-US" sz="3600" dirty="0"/>
          </a:p>
          <a:p>
            <a:r>
              <a:rPr lang="en-US" sz="3600" dirty="0"/>
              <a:t>(it’s too hot for this fuzzy sweater!)</a:t>
            </a:r>
          </a:p>
        </p:txBody>
      </p:sp>
      <p:pic>
        <p:nvPicPr>
          <p:cNvPr id="2" name="Picture 2" descr="The Arctic Bumblebee">
            <a:extLst>
              <a:ext uri="{FF2B5EF4-FFF2-40B4-BE49-F238E27FC236}">
                <a16:creationId xmlns:a16="http://schemas.microsoft.com/office/drawing/2014/main" id="{786A3BBA-EC3A-13F7-A9EF-CDE83F3F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3" y="190500"/>
            <a:ext cx="80962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4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640</Words>
  <Application>Microsoft Office PowerPoint</Application>
  <PresentationFormat>Widescreen</PresentationFormat>
  <Paragraphs>128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Office Theme</vt:lpstr>
      <vt:lpstr>Global Trends</vt:lpstr>
      <vt:lpstr>10,000,000,000,000,000,000 (10 quintillion)</vt:lpstr>
      <vt:lpstr>PowerPoint Presentation</vt:lpstr>
      <vt:lpstr>PowerPoint Presentation</vt:lpstr>
      <vt:lpstr>Threats to Insect Populations</vt:lpstr>
      <vt:lpstr>Agricultural Intensification and Land Use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“You can’t personally help tigers, whales, and elephants but you really can do something for the insects, birds, and plants that are local to you”</vt:lpstr>
      <vt:lpstr>Summary – What to Know</vt:lpstr>
    </vt:vector>
  </TitlesOfParts>
  <Company>The University of North Carolina at Greensboro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Trends</dc:title>
  <dc:creator>Kim Komatsu (She/Her/Hers)</dc:creator>
  <cp:lastModifiedBy>Kim Komatsu (She/Her/Hers)</cp:lastModifiedBy>
  <cp:revision>2</cp:revision>
  <dcterms:created xsi:type="dcterms:W3CDTF">2024-06-21T22:42:41Z</dcterms:created>
  <dcterms:modified xsi:type="dcterms:W3CDTF">2024-08-19T17:49:16Z</dcterms:modified>
</cp:coreProperties>
</file>