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Arial Black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2135452e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d2135452e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1W Slide 4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2135452ef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d2135452ef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6M Slide 7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2135452ef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d2135452ef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5M Slide 8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2135452ef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d2135452ef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6W Slide 6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2135452ef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2135452ef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6W Slide 16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2135452ef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d2135452ef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7 M SLide 8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2135452ef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d2135452ef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7 M SLide 8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2135452ef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d2135452ef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8 M Data Viz Slide 4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2135452ef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d2135452ef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8 M Data Viz Slide 15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2135452ef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d2135452ef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9 M Publication bias slide 6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2135452ef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d2135452ef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9 M Publication bias slide 10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2135452e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d2135452e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1W Slide 8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2135452ef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d2135452ef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9 W PHacking slide 4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2135452ef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d2135452ef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9 W PHacking slide 7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2135452e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2135452e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2M Slide 5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2135452e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d2135452e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2M Slide 12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d2135452e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d2135452e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3M Slide 7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2135452e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d2135452e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3M Slide 11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2135452e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2135452e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4M Slide 5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2135452ef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d2135452ef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5M Slide 8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2135452ef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d2135452ef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F23 Wk 5M Slide 8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jamboard.google.com/d/1Jdl0hQI6ZUoxbwMSr5XIDEQgAdy8onOZJ6mHBe0I5oc/edit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hyperlink" Target="http://www.poetofcode.com/" TargetMode="External"/><Relationship Id="rId5" Type="http://schemas.openxmlformats.org/officeDocument/2006/relationships/hyperlink" Target="https://jamboard.google.com/d/1Jdl0hQI6ZUoxbwMSr5XIDEQgAdy8onOZJ6mHBe0I5oc/edit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jamboard.google.com/d/1Jdl0hQI6ZUoxbwMSr5XIDEQgAdy8onOZJ6mHBe0I5oc/edit" TargetMode="External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jamboard.google.com/d/1Jdl0hQI6ZUoxbwMSr5XIDEQgAdy8onOZJ6mHBe0I5oc/viewer?f=4" TargetMode="External"/><Relationship Id="rId4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document/d/1wLfn0jxz249VKEz29dzh_686HizOb4szrkg0ln3PP_c/edit?usp=sharin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ocs.google.com/document/d/1wLfn0jxz249VKEz29dzh_686HizOb4szrkg0ln3PP_c/edit" TargetMode="External"/><Relationship Id="rId4" Type="http://schemas.openxmlformats.org/officeDocument/2006/relationships/image" Target="../media/image5.jpg"/><Relationship Id="rId5" Type="http://schemas.openxmlformats.org/officeDocument/2006/relationships/hyperlink" Target="https://cz.pinterest.com/pin/167829523583727375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projects.fivethirtyeight.com/p-hacking/" TargetMode="External"/><Relationship Id="rId4" Type="http://schemas.openxmlformats.org/officeDocument/2006/relationships/hyperlink" Target="https://jamboard.google.com/d/1WW4kTf8SePeuUMAMyTWLY4kloTzl5_-MYfE6No5JQZE/edit?usp=sharing" TargetMode="External"/><Relationship Id="rId5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jamboard.google.com/d/1oVxM4f6HJf7fNXpYb1B0fd2XFMXY0w4wh2RhDXvsdVE/edit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jamboard.google.com/d/1oVxM4f6HJf7fNXpYb1B0fd2XFMXY0w4wh2RhDXvsdVE/edit?usp=shar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jamboard.google.com/d/1sJ9GchvNEih8XSWtVQpJBUG4n6hc7q18LLJ_XUMVn4Y/viewer?f=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tylervigen.com/spurious-correlations" TargetMode="External"/><Relationship Id="rId4" Type="http://schemas.openxmlformats.org/officeDocument/2006/relationships/hyperlink" Target="https://jamboard.google.com/d/1SGkXALuJ-H-f_E1EMiaDvSHrN_dFCwz_S-3K5SeuIAE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Breakout Groups 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yourselves, what class(es) are you taking?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 min)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do about 2 breakouts each day with different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mixes of people so that you get to know each other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better. Within a class, usually the same breakout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525" y="1463900"/>
            <a:ext cx="3743902" cy="2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896475" y="39592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981328"/>
                </a:solidFill>
                <a:latin typeface="Calibri"/>
                <a:ea typeface="Calibri"/>
                <a:cs typeface="Calibri"/>
                <a:sym typeface="Calibri"/>
              </a:rPr>
              <a:t>Calling Bull Winter 2019, Phyllis Graber Jensen/Bates College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Breakout Groups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5" name="Google Shape;115;p22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Pick at least one of the 3 readings and post on Jamboard: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reading your group discussed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ways that research which uses machine learning is used to perpetuate bias/cause harm (case studies) or to work to uncover it (journal article)?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Jamboard link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Breakout Groups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1" name="Google Shape;121;p23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 Business Use Cases of Data Visualization: Solving Tough Problems | Emerj  Artificial Intelligence Research"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25" y="1750350"/>
            <a:ext cx="3506707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4457700" y="2131725"/>
            <a:ext cx="4118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with whoever you want today :)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yourselves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5 major insights from videos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these insights about big data manifest in the readings?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team be ready to report out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>
                <a:latin typeface="Arial Black"/>
                <a:ea typeface="Arial Black"/>
                <a:cs typeface="Arial Black"/>
                <a:sym typeface="Arial Black"/>
              </a:rPr>
              <a:t>Breakout Groups - Storytelling with Dr. Buolamwini</a:t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9" name="Google Shape;129;p24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e Poet Of Code"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450" y="1408475"/>
            <a:ext cx="2265336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3267075" y="1408475"/>
            <a:ext cx="54519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By Poet of Code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Joy </a:t>
            </a:r>
            <a:r>
              <a:rPr lang="en" sz="1600">
                <a:solidFill>
                  <a:srgbClr val="201F20"/>
                </a:solidFill>
                <a:latin typeface="Calibri"/>
                <a:ea typeface="Calibri"/>
                <a:cs typeface="Calibri"/>
                <a:sym typeface="Calibri"/>
              </a:rPr>
              <a:t>Buolamwini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Coded Gaze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 Shades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Ain’t I a Woman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Discussion: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key take home messages?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the use of poetry enhance the computer science work?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Jamboard link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>
                <a:latin typeface="Arial Black"/>
                <a:ea typeface="Arial Black"/>
                <a:cs typeface="Arial Black"/>
                <a:sym typeface="Arial Black"/>
              </a:rPr>
              <a:t>Breakout Groups - The Coded Gaze</a:t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7" name="Google Shape;137;p25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Coded Gaze, Gender Shades, and Ain’t I a Woman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Discussion: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key take home messages?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the use of poetry enhance the computer science work?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Jamboard link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oy Buolamwini - Wikipedia"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1102" y="1477688"/>
            <a:ext cx="2074775" cy="29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>
                <a:latin typeface="Arial Black"/>
                <a:ea typeface="Arial Black"/>
                <a:cs typeface="Arial Black"/>
                <a:sym typeface="Arial Black"/>
              </a:rPr>
              <a:t>Breakout Groups - Generative AI</a:t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a podcast or audiobook recommendation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readings and video. Consider the following questions: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L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what ways might generative AI change the nature of work?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L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what ways is generative AI invoking discussions of developer ethics?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L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what ways is generative AI invoking discussions of user ethics?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list of at least 5 big ideas related to these questions and be ready to share!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>
                <a:latin typeface="Arial Black"/>
                <a:ea typeface="Arial Black"/>
                <a:cs typeface="Arial Black"/>
                <a:sym typeface="Arial Black"/>
              </a:rPr>
              <a:t>Breakout Groups - Generative AI</a:t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group will be assigned one of the big ideas above.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should we do about it?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developer? As a user? As a policy maker?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to the </a:t>
            </a:r>
            <a:r>
              <a:rPr lang="en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Jamboard link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(Change and Ethics                                                                         header)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oup Discussion Flat Style Design Vector illustration. Stock illustration  28286221 Vector Art at Vecteezy" id="151" name="Google Shape;151;p27"/>
          <p:cNvPicPr preferRelativeResize="0"/>
          <p:nvPr/>
        </p:nvPicPr>
        <p:blipFill rotWithShape="1">
          <a:blip r:embed="rId4">
            <a:alphaModFix/>
          </a:blip>
          <a:srcRect b="19941" l="10052" r="9780" t="11743"/>
          <a:stretch/>
        </p:blipFill>
        <p:spPr>
          <a:xfrm>
            <a:off x="5537650" y="1781175"/>
            <a:ext cx="2809875" cy="23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>
                <a:latin typeface="Arial Black"/>
                <a:ea typeface="Arial Black"/>
                <a:cs typeface="Arial Black"/>
                <a:sym typeface="Arial Black"/>
              </a:rPr>
              <a:t>Breakout Groups - Dessert</a:t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2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502" y="1392975"/>
            <a:ext cx="2636826" cy="307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3743400" y="1455075"/>
            <a:ext cx="5088900" cy="24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by dessert preference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 a bit about hallmarks of a good (or bad) visualization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ready to share ^^ with the class.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visualization fits those criteria?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latin typeface="Arial Black"/>
                <a:ea typeface="Arial Black"/>
                <a:cs typeface="Arial Black"/>
                <a:sym typeface="Arial Black"/>
              </a:rPr>
              <a:t>Breakout Groups - What makes a good </a:t>
            </a:r>
            <a:r>
              <a:rPr lang="en" sz="2020">
                <a:latin typeface="Arial Black"/>
                <a:ea typeface="Arial Black"/>
                <a:cs typeface="Arial Black"/>
                <a:sym typeface="Arial Black"/>
              </a:rPr>
              <a:t>data</a:t>
            </a:r>
            <a:r>
              <a:rPr lang="en" sz="202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" sz="2020">
                <a:latin typeface="Arial Black"/>
                <a:ea typeface="Arial Black"/>
                <a:cs typeface="Arial Black"/>
                <a:sym typeface="Arial Black"/>
              </a:rPr>
              <a:t>visualization?</a:t>
            </a:r>
            <a:endParaRPr sz="20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5" name="Google Shape;165;p29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Calibri"/>
                <a:ea typeface="Calibri"/>
                <a:cs typeface="Calibri"/>
                <a:sym typeface="Calibri"/>
              </a:rPr>
              <a:t>Imagine you are “grading” a graph or figure out of 10 points - such as in our class final project.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categories would you have and how would they be weighted? 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Reflect on your list from earlier in class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Reflect on other discussions from class &amp; readings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Make sure the categories add to 10 (additive credit instead of deduction).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Add your visualization rubric here: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Doc Link</a:t>
            </a:r>
            <a:r>
              <a:rPr lang="en"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latin typeface="Arial Black"/>
                <a:ea typeface="Arial Black"/>
                <a:cs typeface="Arial Black"/>
                <a:sym typeface="Arial Black"/>
              </a:rPr>
              <a:t>Breakout Groups - What makes a good data visualization?</a:t>
            </a:r>
            <a:endParaRPr sz="20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1" name="Google Shape;171;p30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tagged in bullshit,boy,here we go | made w/ Imgflip meme maker"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625" y="1808186"/>
            <a:ext cx="3068550" cy="224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/>
          <p:nvPr/>
        </p:nvSpPr>
        <p:spPr>
          <a:xfrm>
            <a:off x="3946975" y="1362075"/>
            <a:ext cx="48006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Think-group-share.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are most studies wrong? Explain risks and ways to see through.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have industries exploited faults of science?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problems, but what good practices are a part of science?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be “healthily” skeptical: skeptical, but not at the risk public health?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latin typeface="Arial Black"/>
                <a:ea typeface="Arial Black"/>
                <a:cs typeface="Arial Black"/>
                <a:sym typeface="Arial Black"/>
              </a:rPr>
              <a:t>Breakout Groups - FoTD</a:t>
            </a:r>
            <a:endParaRPr sz="20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9" name="Google Shape;179;p31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3946975" y="1362075"/>
            <a:ext cx="4800600" cy="21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Discuss and grade the visualization from the figure of the day.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-"/>
            </a:pPr>
            <a:r>
              <a:rPr lang="en" sz="1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Visualization rubric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-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When you come back from breakout, vote</a:t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atistical Jokes (13): 3-D Graphs | Graphing, Jokes, Visualizations" id="181" name="Google Shape;1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675" y="1638000"/>
            <a:ext cx="2643575" cy="26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1"/>
          <p:cNvSpPr txBox="1"/>
          <p:nvPr/>
        </p:nvSpPr>
        <p:spPr>
          <a:xfrm>
            <a:off x="836675" y="42866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Contributed by former class member </a:t>
            </a:r>
            <a:r>
              <a:rPr lang="en" sz="5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source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Breakout Groups 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Two Truths and a Lie - Each person takes turns sharing two things that are true and one thing that is false about themselves, while the others guess which is the lie.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down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know? How could you tell? What make it easy or hard to guess?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anyone guess all of them correctly? Any tips or tricks?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Anyone BS the lie well enough to get away with it from all guessers? Any tips or tricks?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do group report outs this time so make sure there is someone from your group that will report out.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896475" y="39592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latin typeface="Arial Black"/>
                <a:ea typeface="Arial Black"/>
                <a:cs typeface="Arial Black"/>
                <a:sym typeface="Arial Black"/>
              </a:rPr>
              <a:t>Breakout Groups - Final Project</a:t>
            </a:r>
            <a:endParaRPr sz="20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8" name="Google Shape;188;p32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your data visualization candidate for the final 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each other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person should share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 BS Visualization,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you picked it (is this worth refuting)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grade you gave it and why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you want to do better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person should try to provide critical and helpful feedback for their peers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agree it is a good choice?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the same or different interpretation/concerns?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other ideas for improving.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latin typeface="Arial Black"/>
                <a:ea typeface="Arial Black"/>
                <a:cs typeface="Arial Black"/>
                <a:sym typeface="Arial Black"/>
              </a:rPr>
              <a:t>Breakout Groups - Final Project</a:t>
            </a:r>
            <a:endParaRPr sz="20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2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4" name="Google Shape;194;p33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the 538 </a:t>
            </a:r>
            <a:r>
              <a:rPr lang="en" sz="1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p-hacking tool</a:t>
            </a:r>
            <a:r>
              <a:rPr lang="en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Breakouts -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Hack your way to a 0.05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results to the class </a:t>
            </a:r>
            <a:r>
              <a:rPr lang="en" sz="1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jamboard</a:t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6725" y="1538375"/>
            <a:ext cx="2946450" cy="29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Breakout Groups - </a:t>
            </a:r>
            <a:r>
              <a:rPr lang="en" sz="2688">
                <a:latin typeface="Arial Black"/>
                <a:ea typeface="Arial Black"/>
                <a:cs typeface="Arial Black"/>
                <a:sym typeface="Arial Black"/>
              </a:rPr>
              <a:t>So what is bullshit anyways??</a:t>
            </a:r>
            <a:endParaRPr sz="2688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Breakout instructions: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yourself &amp; share something that is an example of BS that you observed this week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 “reporter” - perhaps the person with the most interesting BS example?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 come up with a shared definition of bullshit based on the videos and readings.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one person should write the group definition of bullshit on this </a:t>
            </a:r>
            <a:r>
              <a:rPr lang="en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Jamboard</a:t>
            </a:r>
            <a:r>
              <a:rPr lang="en" sz="17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2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Breakout Groups - How do you know if it is BS?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Breakout: How do you know if it is BS? What strategies did you learn from the video and readings?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Rotate to a new written reporter and verbal reporter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topic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reporter add to page 2 of the </a:t>
            </a:r>
            <a:r>
              <a:rPr lang="en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Jamboard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verbal reporter should be ready to share something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896475" y="39592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Breakout Groups - BS INVENTORY 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Breakout instructions: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yourselves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Spend ~2 min on each person,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your data viz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you approach the assignment?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you learn?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Pick a reporter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about something a group member did well and/or considered something that others hadn’t thought about (&amp; pick a reporter).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2350" y="1843550"/>
            <a:ext cx="3207649" cy="17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Breakout Groups - OPEN SCIENCE 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0" name="Google Shape;90;p18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Breakout instructions: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following: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open?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open?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do open?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Pick a reporter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on something you talked about - new or add to something that was already said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e questionnaire: UNESCO Open Science Recommendation - International  Science Council"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0375" y="1493175"/>
            <a:ext cx="3580399" cy="18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Breakout Groups - Themes &amp; Questions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7" name="Google Shape;97;p19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Breakout instructions: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yourselves!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list of 5 key things as a group that you learned about in the video and/or readings that are potential Statistical Trick or Treats.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questions did you have about any of these? Work out what you can as a group, then add one question to the class </a:t>
            </a:r>
            <a:r>
              <a:rPr lang="en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Jamboard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Breakout Groups - </a:t>
            </a:r>
            <a:r>
              <a:rPr lang="en" sz="1466">
                <a:latin typeface="Arial Black"/>
                <a:ea typeface="Arial Black"/>
                <a:cs typeface="Arial Black"/>
                <a:sym typeface="Arial Black"/>
              </a:rPr>
              <a:t>Critical Conversations About the History of Statistics</a:t>
            </a:r>
            <a:endParaRPr sz="1466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for breakout groups - starting heavy: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was the social context at the time the field of statistics was developed by people like Galton and Pearson?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"race science" bullshit?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of the branches/common techniques used in this "bullshit science"?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the development of legitimate statistical techniques serve to legitimize bullshit "science"?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Black"/>
                <a:ea typeface="Arial Black"/>
                <a:cs typeface="Arial Black"/>
                <a:sym typeface="Arial Black"/>
              </a:rPr>
              <a:t>Breakout Groups - Correlation v. Causation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9" name="Google Shape;109;p21"/>
          <p:cNvSpPr/>
          <p:nvPr/>
        </p:nvSpPr>
        <p:spPr>
          <a:xfrm>
            <a:off x="311700" y="1224275"/>
            <a:ext cx="8520600" cy="3416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Spurious Correlations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group, pick one of the spurious correlations &amp; examine the following: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relationship just a coincidence?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be fooled by “post hoc ergo propter hoc”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 Mapping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causation might be at play, which way might causation go?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or mediated by a common cause (aka confounding variable)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the most important cause/alternative explanations?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fun with it &amp; have fun with inventing alternative explanations - I give you permission to BS on this!  Report on </a:t>
            </a:r>
            <a:r>
              <a:rPr lang="en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Jamboard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