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Lst>
  <p:sldSz cy="5143500" cx="9144000"/>
  <p:notesSz cx="6858000" cy="9144000"/>
  <p:embeddedFontLst>
    <p:embeddedFont>
      <p:font typeface="Arial Black"/>
      <p:regular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ArialBlack-regular.fntdata"/><Relationship Id="rId83" Type="http://schemas.openxmlformats.org/officeDocument/2006/relationships/slide" Target="slides/slide77.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e4fc14f8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e4fc14f8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e4a4b1bec3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e4a4b1bec3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4a4b1bec3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e4a4b1bec3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e4a4b1bec3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e4a4b1bec3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e4a4b1bec3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e4a4b1bec3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4a4b1bec3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e4a4b1bec3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e4a4b1bec3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e4a4b1bec3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e4a4b1bec3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e4a4b1bec3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e4a4b1bec3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e4a4b1bec3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e4a4b1bec3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e4a4b1bec3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e4a4b1bec3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e4a4b1bec3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4a4b1bec3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4a4b1bec3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e4a4b1bec3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e4a4b1bec3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2M Slide 5</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e4a4b1bec3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e4a4b1bec3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4a4b1bec3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e4a4b1bec3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e4a4b1bec3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e4a4b1bec3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4a4b1bec3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e4a4b1bec3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e4a4b1bec3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e4a4b1bec3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e4a4b1bec3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e4a4b1bec3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e4a4b1bec3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e4a4b1bec3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2M Slide 12</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e4a4b1bec3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e4a4b1bec3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e4a4b1bec3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e4a4b1bec3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e4a4b1bec3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e4a4b1bec3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e4a4b1bec3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e4a4b1bec3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e4a4b1bec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e4a4b1bec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2W</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e4a4b1bec3_0_9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e4a4b1bec3_0_9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e4a4b1bec3_0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e4a4b1bec3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e4a4b1bec3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e4a4b1bec3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e4a4b1bec3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e4a4b1bec3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e4a4b1bec3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e4a4b1bec3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e4a4b1bec3_0_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e4a4b1bec3_0_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e4a4b1bec3_0_9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e4a4b1bec3_0_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e4a4b1bec3_0_10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e4a4b1bec3_0_10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e4a4b1bec3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e4a4b1bec3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e4a4b1bec3_0_10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e4a4b1bec3_0_10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F24 Wk 3M</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e4a4b1bec3_0_10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e4a4b1bec3_0_10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e4a4b1bec3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e4a4b1bec3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e4a4b1bec3_0_10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e4a4b1bec3_0_1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e4a4b1bec3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e4a4b1bec3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e4a4b1bec3_0_1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e4a4b1bec3_0_1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e4a4b1bec3_0_1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e4a4b1bec3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e4a4b1bec3_0_10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e4a4b1bec3_0_1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e4a4b1bec3_0_10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e4a4b1bec3_0_1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e4a4b1bec3_0_10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e4a4b1bec3_0_1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e4a4b1bec3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e4a4b1bec3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e4a4b1bec3_0_10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e4a4b1bec3_0_10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e4a4b1bec3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e4a4b1bec3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e4a4b1bec3_0_1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e4a4b1bec3_0_1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e4a4b1bec3_0_1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e4a4b1bec3_0_1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e4a4b1bec3_0_1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e4a4b1bec3_0_1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e4a4b1bec3_0_1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e4a4b1bec3_0_1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e4a4b1bec3_0_1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e4a4b1bec3_0_1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3M Slide 7</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e4a4b1bec3_0_1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e4a4b1bec3_0_1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e4a4b1bec3_0_1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e4a4b1bec3_0_1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e4a4b1bec3_0_1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e4a4b1bec3_0_1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e4a4b1bec3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e4a4b1bec3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e4a4b1bec3_0_1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e4a4b1bec3_0_1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3M Slide 11</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e4a4b1bec3_0_1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e4a4b1bec3_0_1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e4a4b1bec3_0_1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e4a4b1bec3_0_1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e4a4b1bec3_0_1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e4a4b1bec3_0_1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F24 Wk 3M</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e4a4b1bec3_0_1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e4a4b1bec3_0_1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e4a4b1bec3_0_1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e4a4b1bec3_0_1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e4a4b1bec3_0_1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e4a4b1bec3_0_1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e4a4b1bec3_0_1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e4a4b1bec3_0_1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3W</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e4a4b1bec3_0_1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e4a4b1bec3_0_1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e4a4b1bec3_0_1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e4a4b1bec3_0_1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3w Slide 5</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e4a4b1bec3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e4a4b1bec3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e4a4b1bec3_0_1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e4a4b1bec3_0_1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e4a4b1bec3_0_1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e4a4b1bec3_0_1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e4a4b1bec3_0_1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e4a4b1bec3_0_1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e4a4b1bec3_0_1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e4a4b1bec3_0_1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3w Slide 5</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e4a4b1bec3_0_1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e4a4b1bec3_0_1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e4a4b1bec3_0_1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e4a4b1bec3_0_1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e4a4b1bec3_0_1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e4a4b1bec3_0_1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e4a4b1bec3_0_1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e4a4b1bec3_0_1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4a4b1bec3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e4a4b1bec3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e4a4b1bec3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e4a4b1bec3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1W Slide 8</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hyperlink" Target="https://www.datacamp.com/groups/shared_links/4c178af889cd81f6d0fbdc22662f555a3152f332fe1436e2679dd8a57b3ef1e7"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jamboard.google.com/d/1oVxM4f6HJf7fNXpYb1B0fd2XFMXY0w4wh2RhDXvsdVE/edit?usp=shar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jamboard.google.com/d/1oVxM4f6HJf7fNXpYb1B0fd2XFMXY0w4wh2RhDXvsdVE/edit?usp=shar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hyperlink" Target="https://www.tutorialspoint.com/programming_methodologies/programming_methodologies_flowchart_elements.ht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hyperlink" Target="http://www.youtube.com/watch?v=nqZMoVFjej4" TargetMode="External"/><Relationship Id="rId4" Type="http://schemas.openxmlformats.org/officeDocument/2006/relationships/image" Target="../media/image1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4.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4.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24.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11.png"/><Relationship Id="rId4" Type="http://schemas.openxmlformats.org/officeDocument/2006/relationships/hyperlink" Target="https://www.facebook.com/545775132233909/posts/1679746858836725/"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hyperlink" Target="https://www.dailymail.co.uk/femail/article-3180161/Maddening-online-debate-cost-Obamacare-turns-simple-math-question-complex-equation-able-solve.html" TargetMode="External"/><Relationship Id="rId4" Type="http://schemas.openxmlformats.org/officeDocument/2006/relationships/hyperlink" Target="https://callingbullshit.org/case_studies/case_study_foodstamp_fraud.html" TargetMode="External"/><Relationship Id="rId5" Type="http://schemas.openxmlformats.org/officeDocument/2006/relationships/image" Target="../media/image23.png"/><Relationship Id="rId6"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hyperlink" Target="https://en.wikipedia.org/wiki/J._Robert_Oppenheimer" TargetMode="External"/><Relationship Id="rId4" Type="http://schemas.openxmlformats.org/officeDocument/2006/relationships/hyperlink" Target="https://en.wikipedia.org/wiki/United_States_Atomic_Energy_Commission" TargetMode="External"/><Relationship Id="rId5" Type="http://schemas.openxmlformats.org/officeDocument/2006/relationships/hyperlink" Target="https://en.wikipedia.org/wiki/RDS-1" TargetMode="External"/><Relationship Id="rId6" Type="http://schemas.openxmlformats.org/officeDocument/2006/relationships/hyperlink" Target="https://en.wikipedia.org/wiki/Oppenheimer_security_hearing" TargetMode="External"/><Relationship Id="rId7" Type="http://schemas.openxmlformats.org/officeDocument/2006/relationships/hyperlink" Target="https://en.wikipedia.org/wiki/Enrico_Fermi" TargetMode="External"/><Relationship Id="rId8"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hyperlink" Target="https://callingbullshit.org/case_studies/case_study_foodstamp_fraud.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2.jp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42.jp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hyperlink" Target="https://docs.google.com/document/d/1x57M6qLERMI8H4FLUxK06DV2kWQDI8xxTpkOYUJL3UI/edit?usp=sharing" TargetMode="External"/><Relationship Id="rId4" Type="http://schemas.openxmlformats.org/officeDocument/2006/relationships/image" Target="../media/image32.jpg"/><Relationship Id="rId5"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2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2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3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3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33.png"/><Relationship Id="rId4" Type="http://schemas.openxmlformats.org/officeDocument/2006/relationships/hyperlink" Target="https://bmcmedresmethodol.biomedcentral.com/articles/10.1186/s12874-021-01304-y" TargetMode="External"/><Relationship Id="rId5" Type="http://schemas.openxmlformats.org/officeDocument/2006/relationships/hyperlink" Target="https://theconversation.com/corbevax-a-new-patent-free-covid-19-vaccine-could-be-a-pandemic-game-changer-globally-174672" TargetMode="External"/><Relationship Id="rId6" Type="http://schemas.openxmlformats.org/officeDocument/2006/relationships/hyperlink" Target="https://bmcmedresmethodol.biomedcentral.com/articles/10.1186/s12874-021-01304-y#auth-Lonni-Besan_on-Aff1-Aff2"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hyperlink" Target="https://earthlab.colorado.edu/blog/what-scientific-programming-and-why-it-rock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3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4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27.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4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4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4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hyperlink" Target="https://jamboard.google.com/d/17pZQ9Wh191B6g8VhxPvhezm9OD-zdpa2XHu7Qflpu8Y/viewer?f=1"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hyperlink" Target="https://callingbullshit.org/case_studies/case_study_caffeine_free.html" TargetMode="External"/><Relationship Id="rId4" Type="http://schemas.openxmlformats.org/officeDocument/2006/relationships/hyperlink" Target="https://docs.google.com/document/d/1v90mPh2a-G-oH3IBZuGbN9ECOLWOuIvJJjjGHEsvx-s/edit" TargetMode="External"/><Relationship Id="rId5" Type="http://schemas.openxmlformats.org/officeDocument/2006/relationships/hyperlink" Target="https://colab.research.google.com/drive/1vbz2bnCKg4M7kmT1-pFbXJM01lt5GGr7?usp=sharing"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image" Target="../media/image4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6.xml"/><Relationship Id="rId3" Type="http://schemas.openxmlformats.org/officeDocument/2006/relationships/hyperlink" Target="https://www.tutorialspoint.com/programming_methodologies/programming_methodologies_flowchart_elements.htm"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Arial Black"/>
                <a:ea typeface="Arial Black"/>
                <a:cs typeface="Arial Black"/>
                <a:sym typeface="Arial Black"/>
              </a:rPr>
              <a:t>WEEKS 1-3</a:t>
            </a:r>
            <a:endParaRPr>
              <a:latin typeface="Arial Black"/>
              <a:ea typeface="Arial Black"/>
              <a:cs typeface="Arial Black"/>
              <a:sym typeface="Arial Black"/>
            </a:endParaRPr>
          </a:p>
        </p:txBody>
      </p:sp>
      <p:sp>
        <p:nvSpPr>
          <p:cNvPr id="100" name="Google Shape;100;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480">
                <a:latin typeface="Arial Black"/>
                <a:ea typeface="Arial Black"/>
                <a:cs typeface="Arial Black"/>
                <a:sym typeface="Arial Black"/>
              </a:rPr>
              <a:t>Bates College DCS 105 Calling Bull: Data Literacy and Information Science</a:t>
            </a:r>
            <a:endParaRPr sz="1480">
              <a:latin typeface="Arial Black"/>
              <a:ea typeface="Arial Black"/>
              <a:cs typeface="Arial Black"/>
              <a:sym typeface="Arial Black"/>
            </a:endParaRPr>
          </a:p>
          <a:p>
            <a:pPr indent="0" lvl="0" marL="0" rtl="0" algn="ctr">
              <a:lnSpc>
                <a:spcPct val="80000"/>
              </a:lnSpc>
              <a:spcBef>
                <a:spcPts val="0"/>
              </a:spcBef>
              <a:spcAft>
                <a:spcPts val="0"/>
              </a:spcAft>
              <a:buSzPts val="935"/>
              <a:buNone/>
            </a:pPr>
            <a:r>
              <a:rPr lang="en" sz="1480">
                <a:latin typeface="Arial Black"/>
                <a:ea typeface="Arial Black"/>
                <a:cs typeface="Arial Black"/>
                <a:sym typeface="Arial Black"/>
              </a:rPr>
              <a:t>Professor Carrie Diaz Eaton </a:t>
            </a:r>
            <a:endParaRPr sz="1480">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Introduction to R as a language and tool</a:t>
            </a:r>
            <a:endParaRPr>
              <a:latin typeface="Arial Black"/>
              <a:ea typeface="Arial Black"/>
              <a:cs typeface="Arial Black"/>
              <a:sym typeface="Arial Black"/>
            </a:endParaRPr>
          </a:p>
        </p:txBody>
      </p:sp>
      <p:sp>
        <p:nvSpPr>
          <p:cNvPr id="160" name="Google Shape;160;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course gives an introduction to data science topics using the programming language R. Some goals:</a:t>
            </a:r>
            <a:endParaRPr/>
          </a:p>
          <a:p>
            <a:pPr indent="-342900" lvl="0" marL="457200" rtl="0" algn="l">
              <a:spcBef>
                <a:spcPts val="1600"/>
              </a:spcBef>
              <a:spcAft>
                <a:spcPts val="0"/>
              </a:spcAft>
              <a:buSzPts val="1800"/>
              <a:buChar char="-"/>
            </a:pPr>
            <a:r>
              <a:rPr lang="en"/>
              <a:t>You will have comfortability using RStudio/Colab as an IDE (integrated development environment) for the R programming language.</a:t>
            </a:r>
            <a:endParaRPr/>
          </a:p>
          <a:p>
            <a:pPr indent="-342900" lvl="0" marL="457200" rtl="0" algn="l">
              <a:spcBef>
                <a:spcPts val="0"/>
              </a:spcBef>
              <a:spcAft>
                <a:spcPts val="0"/>
              </a:spcAft>
              <a:buSzPts val="1800"/>
              <a:buChar char="-"/>
            </a:pPr>
            <a:r>
              <a:rPr lang="en"/>
              <a:t>You will be able to read basics of code and understand some professional programming practice planning and writing/commenting code</a:t>
            </a:r>
            <a:endParaRPr/>
          </a:p>
          <a:p>
            <a:pPr indent="-342900" lvl="0" marL="457200" rtl="0" algn="l">
              <a:spcBef>
                <a:spcPts val="0"/>
              </a:spcBef>
              <a:spcAft>
                <a:spcPts val="0"/>
              </a:spcAft>
              <a:buSzPts val="1800"/>
              <a:buChar char="-"/>
            </a:pPr>
            <a:r>
              <a:rPr lang="en"/>
              <a:t>You will carry out a particular task reproducing a study without being given any code to start from.</a:t>
            </a:r>
            <a:endParaRPr/>
          </a:p>
          <a:p>
            <a:pPr indent="-342900" lvl="0" marL="457200" rtl="0" algn="l">
              <a:spcBef>
                <a:spcPts val="0"/>
              </a:spcBef>
              <a:spcAft>
                <a:spcPts val="0"/>
              </a:spcAft>
              <a:buSzPts val="1800"/>
              <a:buChar char="-"/>
            </a:pPr>
            <a:r>
              <a:rPr lang="en"/>
              <a:t>You will plan and carry out BS investigation of your own using R.</a:t>
            </a:r>
            <a:endParaRPr/>
          </a:p>
          <a:p>
            <a:pPr indent="0" lvl="0" marL="0" rtl="0" algn="l">
              <a:spcBef>
                <a:spcPts val="1600"/>
              </a:spcBef>
              <a:spcAft>
                <a:spcPts val="1600"/>
              </a:spcAft>
              <a:buNone/>
            </a:pPr>
            <a:r>
              <a:rPr lang="en"/>
              <a:t>DataCamp tutorials, in class exercise, and projects - do a bit 20-30 min each day. Register for DataCamp with Bates email for free access and </a:t>
            </a:r>
            <a:r>
              <a:rPr lang="en" u="sng">
                <a:solidFill>
                  <a:schemeClr val="hlink"/>
                </a:solidFill>
                <a:hlinkClick r:id="rId3"/>
              </a:rPr>
              <a:t>Join the class here</a:t>
            </a:r>
            <a:r>
              <a:rPr lang="en"/>
              <a:t>.</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empty" id="165" name="Google Shape;165;p35"/>
          <p:cNvPicPr preferRelativeResize="0"/>
          <p:nvPr/>
        </p:nvPicPr>
        <p:blipFill>
          <a:blip r:embed="rId3">
            <a:alphaModFix/>
          </a:blip>
          <a:stretch>
            <a:fillRect/>
          </a:stretch>
        </p:blipFill>
        <p:spPr>
          <a:xfrm>
            <a:off x="5509875" y="0"/>
            <a:ext cx="3497176" cy="2624800"/>
          </a:xfrm>
          <a:prstGeom prst="rect">
            <a:avLst/>
          </a:prstGeom>
          <a:noFill/>
          <a:ln>
            <a:noFill/>
          </a:ln>
        </p:spPr>
      </p:pic>
      <p:sp>
        <p:nvSpPr>
          <p:cNvPr id="166" name="Google Shape;166;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Taking notes</a:t>
            </a:r>
            <a:endParaRPr>
              <a:latin typeface="Arial Black"/>
              <a:ea typeface="Arial Black"/>
              <a:cs typeface="Arial Black"/>
              <a:sym typeface="Arial Black"/>
            </a:endParaRPr>
          </a:p>
        </p:txBody>
      </p:sp>
      <p:sp>
        <p:nvSpPr>
          <p:cNvPr id="167" name="Google Shape;167;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remote/CS tips</a:t>
            </a:r>
            <a:endParaRPr/>
          </a:p>
          <a:p>
            <a:pPr indent="0" lvl="0" marL="0" rtl="0" algn="l">
              <a:spcBef>
                <a:spcPts val="1600"/>
              </a:spcBef>
              <a:spcAft>
                <a:spcPts val="0"/>
              </a:spcAft>
              <a:buNone/>
            </a:pPr>
            <a:r>
              <a:rPr lang="en"/>
              <a:t>Keep a notebook </a:t>
            </a:r>
            <a:endParaRPr/>
          </a:p>
          <a:p>
            <a:pPr indent="-342900" lvl="0" marL="457200" rtl="0" algn="l">
              <a:spcBef>
                <a:spcPts val="1600"/>
              </a:spcBef>
              <a:spcAft>
                <a:spcPts val="0"/>
              </a:spcAft>
              <a:buSzPts val="1800"/>
              <a:buChar char="●"/>
            </a:pPr>
            <a:r>
              <a:rPr lang="en"/>
              <a:t>In class activities, such as breakouts and drawing </a:t>
            </a:r>
            <a:endParaRPr/>
          </a:p>
          <a:p>
            <a:pPr indent="-342900" lvl="0" marL="457200" rtl="0" algn="l">
              <a:spcBef>
                <a:spcPts val="0"/>
              </a:spcBef>
              <a:spcAft>
                <a:spcPts val="0"/>
              </a:spcAft>
              <a:buSzPts val="1800"/>
              <a:buChar char="●"/>
            </a:pPr>
            <a:r>
              <a:rPr lang="en"/>
              <a:t>Video and reading key definitions and insights for class discussion</a:t>
            </a:r>
            <a:endParaRPr/>
          </a:p>
          <a:p>
            <a:pPr indent="-342900" lvl="0" marL="457200" rtl="0" algn="l">
              <a:spcBef>
                <a:spcPts val="0"/>
              </a:spcBef>
              <a:spcAft>
                <a:spcPts val="0"/>
              </a:spcAft>
              <a:buSzPts val="1800"/>
              <a:buChar char="●"/>
            </a:pPr>
            <a:r>
              <a:rPr lang="en"/>
              <a:t>R steps and commands (I recommend keeping a electronic doc for data camp commands &amp; a quick reference guide in the last page of your notebook)</a:t>
            </a:r>
            <a:endParaRPr/>
          </a:p>
          <a:p>
            <a:pPr indent="-342900" lvl="0" marL="457200" rtl="0" algn="l">
              <a:spcBef>
                <a:spcPts val="0"/>
              </a:spcBef>
              <a:spcAft>
                <a:spcPts val="0"/>
              </a:spcAft>
              <a:buSzPts val="1800"/>
              <a:buChar char="●"/>
            </a:pPr>
            <a:r>
              <a:rPr lang="en"/>
              <a:t>Organize your file structure on your computer - see one of us (course support folx) if you need help.  I recommend setting up a file folder specifically for this class.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Some FAQ</a:t>
            </a:r>
            <a:endParaRPr>
              <a:latin typeface="Arial Black"/>
              <a:ea typeface="Arial Black"/>
              <a:cs typeface="Arial Black"/>
              <a:sym typeface="Arial Black"/>
            </a:endParaRPr>
          </a:p>
        </p:txBody>
      </p:sp>
      <p:sp>
        <p:nvSpPr>
          <p:cNvPr id="173" name="Google Shape;173;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How much hands-on and how much discussion?</a:t>
            </a:r>
            <a:r>
              <a:rPr lang="en"/>
              <a:t> About 50-50! </a:t>
            </a:r>
            <a:endParaRPr/>
          </a:p>
          <a:p>
            <a:pPr indent="-342900" lvl="0" marL="457200" rtl="0" algn="l">
              <a:spcBef>
                <a:spcPts val="1600"/>
              </a:spcBef>
              <a:spcAft>
                <a:spcPts val="0"/>
              </a:spcAft>
              <a:buSzPts val="1800"/>
              <a:buChar char="●"/>
            </a:pPr>
            <a:r>
              <a:rPr lang="en"/>
              <a:t>Mondays - mostly discussion of topic for the week. </a:t>
            </a:r>
            <a:endParaRPr/>
          </a:p>
          <a:p>
            <a:pPr indent="-342900" lvl="0" marL="457200" rtl="0" algn="l">
              <a:spcBef>
                <a:spcPts val="0"/>
              </a:spcBef>
              <a:spcAft>
                <a:spcPts val="0"/>
              </a:spcAft>
              <a:buSzPts val="1800"/>
              <a:buChar char="●"/>
            </a:pPr>
            <a:r>
              <a:rPr lang="en"/>
              <a:t>Wednesdays, some preamble, but then diver into hands on programming/case study. </a:t>
            </a:r>
            <a:endParaRPr/>
          </a:p>
          <a:p>
            <a:pPr indent="-342900" lvl="0" marL="457200" rtl="0" algn="l">
              <a:spcBef>
                <a:spcPts val="0"/>
              </a:spcBef>
              <a:spcAft>
                <a:spcPts val="0"/>
              </a:spcAft>
              <a:buSzPts val="1800"/>
              <a:buChar char="●"/>
            </a:pPr>
            <a:r>
              <a:rPr lang="en"/>
              <a:t>Fridays will be lab days with integrated support for coding.</a:t>
            </a:r>
            <a:endParaRPr/>
          </a:p>
          <a:p>
            <a:pPr indent="-342900" lvl="0" marL="457200" rtl="0" algn="l">
              <a:spcBef>
                <a:spcPts val="0"/>
              </a:spcBef>
              <a:spcAft>
                <a:spcPts val="0"/>
              </a:spcAft>
              <a:buSzPts val="1800"/>
              <a:buChar char="●"/>
            </a:pPr>
            <a:r>
              <a:rPr lang="en"/>
              <a:t>Homework - about half will be readings, videos, reflections, and the other half DataCamp, Labs and Projects with coding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Some FAQ</a:t>
            </a:r>
            <a:endParaRPr>
              <a:latin typeface="Arial Black"/>
              <a:ea typeface="Arial Black"/>
              <a:cs typeface="Arial Black"/>
              <a:sym typeface="Arial Black"/>
            </a:endParaRPr>
          </a:p>
        </p:txBody>
      </p:sp>
      <p:sp>
        <p:nvSpPr>
          <p:cNvPr id="179" name="Google Shape;179;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from the survey</a:t>
            </a:r>
            <a:endParaRPr/>
          </a:p>
          <a:p>
            <a:pPr indent="0" lvl="0" marL="0" rtl="0" algn="l">
              <a:spcBef>
                <a:spcPts val="1600"/>
              </a:spcBef>
              <a:spcAft>
                <a:spcPts val="0"/>
              </a:spcAft>
              <a:buNone/>
            </a:pPr>
            <a:r>
              <a:rPr b="1" lang="en"/>
              <a:t>Are we meeting Fridays?</a:t>
            </a:r>
            <a:r>
              <a:rPr lang="en"/>
              <a:t> Fridays will be lab days with integrated support. This will be a time to receive support and help as well as have your projects marked as complete. Also, if you are a collaborative worker, these are the times I encourage you to meet with classmates.</a:t>
            </a:r>
            <a:endParaRPr/>
          </a:p>
          <a:p>
            <a:pPr indent="0" lvl="0" marL="0" rtl="0" algn="l">
              <a:spcBef>
                <a:spcPts val="1600"/>
              </a:spcBef>
              <a:spcAft>
                <a:spcPts val="1600"/>
              </a:spcAft>
              <a:buNone/>
            </a:pPr>
            <a:r>
              <a:rPr b="1" lang="en"/>
              <a:t>What if I am “bad at math” or “worried about programming”?</a:t>
            </a:r>
            <a:r>
              <a:rPr lang="en"/>
              <a:t> Don’t worry, you aren’t the only one with this worry - this class is for everyone. I expect different folx to be good at different things, and I encourage everyone to leverage what they are good at to help others in the class no matter where they are - not do for others, but help each other.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a:t>
            </a:r>
            <a:r>
              <a:rPr lang="en">
                <a:latin typeface="Arial Black"/>
                <a:ea typeface="Arial Black"/>
                <a:cs typeface="Arial Black"/>
                <a:sym typeface="Arial Black"/>
              </a:rPr>
              <a:t>FAQ</a:t>
            </a:r>
            <a:endParaRPr>
              <a:latin typeface="Arial Black"/>
              <a:ea typeface="Arial Black"/>
              <a:cs typeface="Arial Black"/>
              <a:sym typeface="Arial Black"/>
            </a:endParaRPr>
          </a:p>
        </p:txBody>
      </p:sp>
      <p:sp>
        <p:nvSpPr>
          <p:cNvPr id="185" name="Google Shape;185;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from the survey</a:t>
            </a:r>
            <a:endParaRPr/>
          </a:p>
          <a:p>
            <a:pPr indent="0" lvl="0" marL="0" rtl="0" algn="l">
              <a:spcBef>
                <a:spcPts val="1600"/>
              </a:spcBef>
              <a:spcAft>
                <a:spcPts val="0"/>
              </a:spcAft>
              <a:buNone/>
            </a:pPr>
            <a:r>
              <a:rPr b="1" lang="en"/>
              <a:t>Can we work on HW together?</a:t>
            </a:r>
            <a:r>
              <a:rPr lang="en"/>
              <a:t> I always allow collaboration, as long as it is clear who you are collaborating with, as long as credit for collaboration is mutually assigned, and as long as free responses, comments are in your own words. It is on the academic integrity system that your work is an accurate reflection of your understanding - don’t bullshit it!</a:t>
            </a:r>
            <a:endParaRPr/>
          </a:p>
          <a:p>
            <a:pPr indent="0" lvl="0" marL="0" rtl="0" algn="l">
              <a:spcBef>
                <a:spcPts val="1600"/>
              </a:spcBef>
              <a:spcAft>
                <a:spcPts val="1600"/>
              </a:spcAft>
              <a:buNone/>
            </a:pPr>
            <a:r>
              <a:rPr lang="en"/>
              <a:t>Exception: There are 3 independent projects throughout the semester at the beginning, midpoint, and end. I still encourage feedback/peer review from others - even if you are undertaking the project yourself as a reflection of your understanding.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For next class</a:t>
            </a:r>
            <a:endParaRPr>
              <a:latin typeface="Arial Black"/>
              <a:ea typeface="Arial Black"/>
              <a:cs typeface="Arial Black"/>
              <a:sym typeface="Arial Black"/>
            </a:endParaRPr>
          </a:p>
        </p:txBody>
      </p:sp>
      <p:sp>
        <p:nvSpPr>
          <p:cNvPr id="191" name="Google Shape;191;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Pay attention to Lyceum - lots of written tips and hints in the first week to help</a:t>
            </a:r>
            <a:endParaRPr>
              <a:solidFill>
                <a:schemeClr val="dk1"/>
              </a:solidFill>
            </a:endParaRPr>
          </a:p>
          <a:p>
            <a:pPr indent="0" lvl="0" marL="0" rtl="0" algn="l">
              <a:spcBef>
                <a:spcPts val="1000"/>
              </a:spcBef>
              <a:spcAft>
                <a:spcPts val="0"/>
              </a:spcAft>
              <a:buNone/>
            </a:pPr>
            <a:r>
              <a:t/>
            </a:r>
            <a:endParaRPr sz="200">
              <a:solidFill>
                <a:schemeClr val="dk1"/>
              </a:solidFill>
            </a:endParaRPr>
          </a:p>
          <a:p>
            <a:pPr indent="0" lvl="0" marL="0" rtl="0" algn="l">
              <a:spcBef>
                <a:spcPts val="1000"/>
              </a:spcBef>
              <a:spcAft>
                <a:spcPts val="0"/>
              </a:spcAft>
              <a:buNone/>
            </a:pPr>
            <a:r>
              <a:rPr lang="en">
                <a:solidFill>
                  <a:schemeClr val="dk1"/>
                </a:solidFill>
              </a:rPr>
              <a:t>Homework:</a:t>
            </a:r>
            <a:endParaRPr>
              <a:solidFill>
                <a:schemeClr val="dk1"/>
              </a:solidFill>
            </a:endParaRPr>
          </a:p>
          <a:p>
            <a:pPr indent="-330200" lvl="0" marL="457200" rtl="0" algn="l">
              <a:spcBef>
                <a:spcPts val="1000"/>
              </a:spcBef>
              <a:spcAft>
                <a:spcPts val="0"/>
              </a:spcAft>
              <a:buClr>
                <a:schemeClr val="dk1"/>
              </a:buClr>
              <a:buSzPts val="1600"/>
              <a:buAutoNum type="arabicPeriod"/>
            </a:pPr>
            <a:r>
              <a:rPr lang="en" sz="1600">
                <a:solidFill>
                  <a:schemeClr val="dk1"/>
                </a:solidFill>
              </a:rPr>
              <a:t>Due today - Pre-class course overview, first day questions Google Assignment</a:t>
            </a:r>
            <a:endParaRPr sz="1600">
              <a:solidFill>
                <a:schemeClr val="dk1"/>
              </a:solidFill>
            </a:endParaRPr>
          </a:p>
          <a:p>
            <a:pPr indent="-330200" lvl="0" marL="457200" rtl="0" algn="l">
              <a:spcBef>
                <a:spcPts val="1000"/>
              </a:spcBef>
              <a:spcAft>
                <a:spcPts val="0"/>
              </a:spcAft>
              <a:buClr>
                <a:schemeClr val="dk1"/>
              </a:buClr>
              <a:buSzPts val="1600"/>
              <a:buAutoNum type="arabicPeriod"/>
            </a:pPr>
            <a:r>
              <a:rPr lang="en" sz="1600">
                <a:solidFill>
                  <a:schemeClr val="dk1"/>
                </a:solidFill>
              </a:rPr>
              <a:t>Due Friday - Self-assessment (note to Carrie to go over how to fill it out)</a:t>
            </a:r>
            <a:endParaRPr sz="1600">
              <a:solidFill>
                <a:schemeClr val="dk1"/>
              </a:solidFill>
            </a:endParaRPr>
          </a:p>
          <a:p>
            <a:pPr indent="0" lvl="0" marL="0" rtl="0" algn="l">
              <a:spcBef>
                <a:spcPts val="1000"/>
              </a:spcBef>
              <a:spcAft>
                <a:spcPts val="0"/>
              </a:spcAft>
              <a:buNone/>
            </a:pPr>
            <a:r>
              <a:rPr lang="en">
                <a:solidFill>
                  <a:schemeClr val="dk1"/>
                </a:solidFill>
              </a:rPr>
              <a:t>Friday Lab - Enroll in the DataCamp course &amp; complete first 2 chapters (you have permission to skip lab if DataCamp and the self assessment are complete before class)</a:t>
            </a:r>
            <a:endParaRPr>
              <a:solidFill>
                <a:schemeClr val="dk1"/>
              </a:solidFill>
            </a:endParaRPr>
          </a:p>
          <a:p>
            <a:pPr indent="-330200" lvl="0" marL="457200" rtl="0" algn="l">
              <a:spcBef>
                <a:spcPts val="1000"/>
              </a:spcBef>
              <a:spcAft>
                <a:spcPts val="0"/>
              </a:spcAft>
              <a:buClr>
                <a:schemeClr val="dk1"/>
              </a:buClr>
              <a:buSzPts val="1600"/>
              <a:buAutoNum type="arabicPeriod"/>
            </a:pPr>
            <a:r>
              <a:rPr lang="en" sz="1600">
                <a:solidFill>
                  <a:schemeClr val="dk1"/>
                </a:solidFill>
              </a:rPr>
              <a:t>Due Monday - After Friday Lab work on videos/readings.</a:t>
            </a:r>
            <a:endParaRPr sz="1600">
              <a:solidFill>
                <a:schemeClr val="dk1"/>
              </a:solidFill>
            </a:endParaRPr>
          </a:p>
          <a:p>
            <a:pPr indent="0" lvl="0" marL="0" rtl="0" algn="l">
              <a:spcBef>
                <a:spcPts val="1000"/>
              </a:spcBef>
              <a:spcAft>
                <a:spcPts val="1000"/>
              </a:spcAft>
              <a:buNone/>
            </a:pPr>
            <a:r>
              <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highland cow standing in the brush overlooking the sea " id="202" name="Google Shape;202;p41"/>
          <p:cNvPicPr preferRelativeResize="0"/>
          <p:nvPr/>
        </p:nvPicPr>
        <p:blipFill>
          <a:blip r:embed="rId3">
            <a:alphaModFix/>
          </a:blip>
          <a:stretch>
            <a:fillRect/>
          </a:stretch>
        </p:blipFill>
        <p:spPr>
          <a:xfrm>
            <a:off x="0" y="0"/>
            <a:ext cx="9234924" cy="5482751"/>
          </a:xfrm>
          <a:prstGeom prst="rect">
            <a:avLst/>
          </a:prstGeom>
          <a:noFill/>
          <a:ln>
            <a:noFill/>
          </a:ln>
        </p:spPr>
      </p:pic>
      <p:sp>
        <p:nvSpPr>
          <p:cNvPr id="203" name="Google Shape;203;p41"/>
          <p:cNvSpPr txBox="1"/>
          <p:nvPr>
            <p:ph idx="1" type="subTitle"/>
          </p:nvPr>
        </p:nvSpPr>
        <p:spPr>
          <a:xfrm>
            <a:off x="184325" y="163350"/>
            <a:ext cx="6627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2 - Spotting a Wild Bull</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Preview</a:t>
            </a:r>
            <a:endParaRPr>
              <a:latin typeface="Arial Black"/>
              <a:ea typeface="Arial Black"/>
              <a:cs typeface="Arial Black"/>
              <a:sym typeface="Arial Black"/>
            </a:endParaRPr>
          </a:p>
        </p:txBody>
      </p:sp>
      <p:sp>
        <p:nvSpPr>
          <p:cNvPr id="209" name="Google Shape;209;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FoTD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Defining BS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week only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Wednesday SASC hour -&gt;</a:t>
            </a:r>
            <a:endParaRPr>
              <a:solidFill>
                <a:schemeClr val="dk1"/>
              </a:solidFill>
            </a:endParaRPr>
          </a:p>
          <a:p>
            <a:pPr indent="0" lvl="0" marL="457200" rtl="0" algn="l">
              <a:spcBef>
                <a:spcPts val="0"/>
              </a:spcBef>
              <a:spcAft>
                <a:spcPts val="0"/>
              </a:spcAft>
              <a:buNone/>
            </a:pPr>
            <a:r>
              <a:rPr lang="en">
                <a:solidFill>
                  <a:schemeClr val="dk1"/>
                </a:solidFill>
              </a:rPr>
              <a:t>Today the Den 11-11:50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Upcoming for Wednesday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Videos and Perusall</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Have a look at Week 2 Lab</a:t>
            </a:r>
            <a:endParaRPr>
              <a:solidFill>
                <a:schemeClr val="dk1"/>
              </a:solidFill>
            </a:endParaRPr>
          </a:p>
        </p:txBody>
      </p:sp>
      <p:pic>
        <p:nvPicPr>
          <p:cNvPr descr="#empty" id="210" name="Google Shape;210;p42"/>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Announcements and Questions</a:t>
            </a:r>
            <a:endParaRPr>
              <a:latin typeface="Arial Black"/>
              <a:ea typeface="Arial Black"/>
              <a:cs typeface="Arial Black"/>
              <a:sym typeface="Arial Black"/>
            </a:endParaRPr>
          </a:p>
        </p:txBody>
      </p:sp>
      <p:sp>
        <p:nvSpPr>
          <p:cNvPr id="216" name="Google Shape;216;p43"/>
          <p:cNvSpPr txBox="1"/>
          <p:nvPr>
            <p:ph idx="1" type="body"/>
          </p:nvPr>
        </p:nvSpPr>
        <p:spPr>
          <a:xfrm>
            <a:off x="311700" y="1152475"/>
            <a:ext cx="39999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From first day questions:</a:t>
            </a:r>
            <a:endParaRPr b="1" sz="1800"/>
          </a:p>
          <a:p>
            <a:pPr indent="-342900" lvl="0" marL="457200" rtl="0" algn="l">
              <a:spcBef>
                <a:spcPts val="1600"/>
              </a:spcBef>
              <a:spcAft>
                <a:spcPts val="0"/>
              </a:spcAft>
              <a:buSzPts val="1800"/>
              <a:buChar char="●"/>
            </a:pPr>
            <a:r>
              <a:rPr lang="en" sz="1800"/>
              <a:t>When do I go to you for help vs TA/grader, etc.?</a:t>
            </a:r>
            <a:endParaRPr sz="1800"/>
          </a:p>
          <a:p>
            <a:pPr indent="-330200" lvl="1" marL="914400" rtl="0" algn="l">
              <a:spcBef>
                <a:spcPts val="0"/>
              </a:spcBef>
              <a:spcAft>
                <a:spcPts val="0"/>
              </a:spcAft>
              <a:buSzPts val="1600"/>
              <a:buChar char="○"/>
            </a:pPr>
            <a:r>
              <a:rPr lang="en" sz="1600"/>
              <a:t>Questions about the class</a:t>
            </a:r>
            <a:endParaRPr sz="1600"/>
          </a:p>
          <a:p>
            <a:pPr indent="-330200" lvl="2" marL="1371600" rtl="0" algn="l">
              <a:spcBef>
                <a:spcPts val="0"/>
              </a:spcBef>
              <a:spcAft>
                <a:spcPts val="0"/>
              </a:spcAft>
              <a:buSzPts val="1600"/>
              <a:buChar char="■"/>
            </a:pPr>
            <a:r>
              <a:rPr lang="en" sz="1600"/>
              <a:t>Slack chat - fastest reply from me, CATs, peers</a:t>
            </a:r>
            <a:endParaRPr sz="1600"/>
          </a:p>
          <a:p>
            <a:pPr indent="-330200" lvl="2" marL="1371600" rtl="0" algn="l">
              <a:spcBef>
                <a:spcPts val="0"/>
              </a:spcBef>
              <a:spcAft>
                <a:spcPts val="0"/>
              </a:spcAft>
              <a:buSzPts val="1600"/>
              <a:buChar char="■"/>
            </a:pPr>
            <a:r>
              <a:rPr lang="en" sz="1600"/>
              <a:t>CAT sessions, office hours</a:t>
            </a:r>
            <a:endParaRPr sz="1600"/>
          </a:p>
          <a:p>
            <a:pPr indent="-330200" lvl="1" marL="914400" rtl="0" algn="l">
              <a:spcBef>
                <a:spcPts val="0"/>
              </a:spcBef>
              <a:spcAft>
                <a:spcPts val="0"/>
              </a:spcAft>
              <a:buSzPts val="1600"/>
              <a:buChar char="○"/>
            </a:pPr>
            <a:r>
              <a:rPr lang="en" sz="1600"/>
              <a:t>Personal questions (eg. about a grade)</a:t>
            </a:r>
            <a:endParaRPr sz="1600"/>
          </a:p>
          <a:p>
            <a:pPr indent="-330200" lvl="2" marL="1371600" rtl="0" algn="l">
              <a:spcBef>
                <a:spcPts val="0"/>
              </a:spcBef>
              <a:spcAft>
                <a:spcPts val="0"/>
              </a:spcAft>
              <a:buSzPts val="1600"/>
              <a:buChar char="■"/>
            </a:pPr>
            <a:r>
              <a:rPr lang="en" sz="1600"/>
              <a:t>Office hours</a:t>
            </a:r>
            <a:endParaRPr sz="1600"/>
          </a:p>
          <a:p>
            <a:pPr indent="-330200" lvl="2" marL="1371600" rtl="0" algn="l">
              <a:spcBef>
                <a:spcPts val="0"/>
              </a:spcBef>
              <a:spcAft>
                <a:spcPts val="0"/>
              </a:spcAft>
              <a:buSzPts val="1600"/>
              <a:buChar char="■"/>
            </a:pPr>
            <a:r>
              <a:rPr lang="en" sz="1600"/>
              <a:t>DM me on Slack</a:t>
            </a:r>
            <a:endParaRPr sz="1600"/>
          </a:p>
        </p:txBody>
      </p:sp>
      <p:sp>
        <p:nvSpPr>
          <p:cNvPr id="217" name="Google Shape;217;p43"/>
          <p:cNvSpPr txBox="1"/>
          <p:nvPr>
            <p:ph idx="2" type="body"/>
          </p:nvPr>
        </p:nvSpPr>
        <p:spPr>
          <a:xfrm>
            <a:off x="4832400" y="1152475"/>
            <a:ext cx="3999900" cy="3695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Brand laptop &amp; Operating system</a:t>
            </a:r>
            <a:endParaRPr sz="1600"/>
          </a:p>
          <a:p>
            <a:pPr indent="-330200" lvl="1" marL="914400" rtl="0" algn="l">
              <a:spcBef>
                <a:spcPts val="0"/>
              </a:spcBef>
              <a:spcAft>
                <a:spcPts val="0"/>
              </a:spcAft>
              <a:buSzPts val="1600"/>
              <a:buChar char="○"/>
            </a:pPr>
            <a:r>
              <a:rPr lang="en" sz="1600"/>
              <a:t>PC brand &amp; Windows</a:t>
            </a:r>
            <a:endParaRPr sz="1600"/>
          </a:p>
          <a:p>
            <a:pPr indent="-330200" lvl="1" marL="914400" rtl="0" algn="l">
              <a:spcBef>
                <a:spcPts val="0"/>
              </a:spcBef>
              <a:spcAft>
                <a:spcPts val="0"/>
              </a:spcAft>
              <a:buSzPts val="1600"/>
              <a:buChar char="○"/>
            </a:pPr>
            <a:r>
              <a:rPr lang="en" sz="1600"/>
              <a:t>Mac type &amp; OS</a:t>
            </a:r>
            <a:endParaRPr sz="1600"/>
          </a:p>
          <a:p>
            <a:pPr indent="-330200" lvl="0" marL="457200" rtl="0" algn="l">
              <a:spcBef>
                <a:spcPts val="0"/>
              </a:spcBef>
              <a:spcAft>
                <a:spcPts val="0"/>
              </a:spcAft>
              <a:buSzPts val="1600"/>
              <a:buChar char="●"/>
            </a:pPr>
            <a:r>
              <a:rPr lang="en" sz="1600"/>
              <a:t>IDEs for R: Colab and R Studio</a:t>
            </a:r>
            <a:endParaRPr sz="1600"/>
          </a:p>
          <a:p>
            <a:pPr indent="-330200" lvl="1" marL="914400" rtl="0" algn="l">
              <a:spcBef>
                <a:spcPts val="0"/>
              </a:spcBef>
              <a:spcAft>
                <a:spcPts val="0"/>
              </a:spcAft>
              <a:buSzPts val="1600"/>
              <a:buChar char="○"/>
            </a:pPr>
            <a:r>
              <a:rPr lang="en" sz="1600"/>
              <a:t>Part of Week 2 lab</a:t>
            </a:r>
            <a:endParaRPr sz="1600"/>
          </a:p>
          <a:p>
            <a:pPr indent="-330200" lvl="1" marL="914400" rtl="0" algn="l">
              <a:spcBef>
                <a:spcPts val="0"/>
              </a:spcBef>
              <a:spcAft>
                <a:spcPts val="0"/>
              </a:spcAft>
              <a:buSzPts val="1600"/>
              <a:buChar char="○"/>
            </a:pPr>
            <a:r>
              <a:rPr lang="en" sz="1600"/>
              <a:t>Encourage you to have a look now at it - will start using Wednesday</a:t>
            </a:r>
            <a:endParaRPr sz="1600"/>
          </a:p>
          <a:p>
            <a:pPr indent="-330200" lvl="0" marL="457200" rtl="0" algn="l">
              <a:spcBef>
                <a:spcPts val="0"/>
              </a:spcBef>
              <a:spcAft>
                <a:spcPts val="0"/>
              </a:spcAft>
              <a:buSzPts val="1600"/>
              <a:buChar char="●"/>
            </a:pPr>
            <a:r>
              <a:rPr lang="en" sz="1600"/>
              <a:t>Strategies for success</a:t>
            </a:r>
            <a:endParaRPr sz="1600"/>
          </a:p>
          <a:p>
            <a:pPr indent="-330200" lvl="1" marL="914400" rtl="0" algn="l">
              <a:spcBef>
                <a:spcPts val="0"/>
              </a:spcBef>
              <a:spcAft>
                <a:spcPts val="0"/>
              </a:spcAft>
              <a:buSzPts val="1600"/>
              <a:buChar char="○"/>
            </a:pPr>
            <a:r>
              <a:rPr lang="en" sz="1600"/>
              <a:t>Stay on top of things</a:t>
            </a:r>
            <a:endParaRPr sz="1600"/>
          </a:p>
          <a:p>
            <a:pPr indent="-330200" lvl="1" marL="914400" rtl="0" algn="l">
              <a:spcBef>
                <a:spcPts val="0"/>
              </a:spcBef>
              <a:spcAft>
                <a:spcPts val="0"/>
              </a:spcAft>
              <a:buSzPts val="1600"/>
              <a:buChar char="○"/>
            </a:pPr>
            <a:r>
              <a:rPr lang="en" sz="1600"/>
              <a:t>Make use of all resources available</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1 - Introduction to DCS 105</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106" name="Google Shape;106;p26"/>
          <p:cNvPicPr preferRelativeResize="0"/>
          <p:nvPr/>
        </p:nvPicPr>
        <p:blipFill>
          <a:blip r:embed="rId3">
            <a:alphaModFix/>
          </a:blip>
          <a:stretch>
            <a:fillRect/>
          </a:stretch>
        </p:blipFill>
        <p:spPr>
          <a:xfrm>
            <a:off x="3351063" y="205150"/>
            <a:ext cx="2529325" cy="2529325"/>
          </a:xfrm>
          <a:prstGeom prst="rect">
            <a:avLst/>
          </a:prstGeom>
          <a:noFill/>
          <a:ln>
            <a:noFill/>
          </a:ln>
        </p:spPr>
      </p:pic>
      <p:sp>
        <p:nvSpPr>
          <p:cNvPr id="107" name="Google Shape;107;p26"/>
          <p:cNvSpPr txBox="1"/>
          <p:nvPr/>
        </p:nvSpPr>
        <p:spPr>
          <a:xfrm>
            <a:off x="2468175" y="4008775"/>
            <a:ext cx="4295100" cy="16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981328"/>
                </a:solidFill>
              </a:rPr>
              <a:t>I will open each class with a data viz task while waiting for everyone.</a:t>
            </a:r>
            <a:endParaRPr b="1" sz="1600">
              <a:solidFill>
                <a:srgbClr val="981328"/>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Breakout Groups - </a:t>
            </a:r>
            <a:r>
              <a:rPr lang="en" sz="2688">
                <a:latin typeface="Arial Black"/>
                <a:ea typeface="Arial Black"/>
                <a:cs typeface="Arial Black"/>
                <a:sym typeface="Arial Black"/>
              </a:rPr>
              <a:t>So what is bullshit anyways??</a:t>
            </a:r>
            <a:endParaRPr sz="2688">
              <a:latin typeface="Arial Black"/>
              <a:ea typeface="Arial Black"/>
              <a:cs typeface="Arial Black"/>
              <a:sym typeface="Arial Black"/>
            </a:endParaRPr>
          </a:p>
          <a:p>
            <a:pPr indent="0" lvl="0" marL="0" rtl="0" algn="l">
              <a:spcBef>
                <a:spcPts val="0"/>
              </a:spcBef>
              <a:spcAft>
                <a:spcPts val="0"/>
              </a:spcAft>
              <a:buClr>
                <a:schemeClr val="dk1"/>
              </a:buClr>
              <a:buSzPct val="39285"/>
              <a:buFont typeface="Arial"/>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223" name="Google Shape;223;p44"/>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Breakout instructions:</a:t>
            </a:r>
            <a:endParaRPr b="1" sz="18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Introduce yourself &amp; share something that is an example of BS that you observed this week</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Choose a “reporter” - perhaps the person with the most interesting BS example?</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Together come up with a shared definition of bullshit based on the videos and readings.</a:t>
            </a:r>
            <a:endParaRPr sz="17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AutoNum type="arabicPeriod"/>
            </a:pPr>
            <a:r>
              <a:rPr lang="en" sz="1700">
                <a:solidFill>
                  <a:schemeClr val="dk1"/>
                </a:solidFill>
                <a:latin typeface="Calibri"/>
                <a:ea typeface="Calibri"/>
                <a:cs typeface="Calibri"/>
                <a:sym typeface="Calibri"/>
              </a:rPr>
              <a:t>Then one person should write the group definition of bullshit on this </a:t>
            </a:r>
            <a:r>
              <a:rPr lang="en" sz="1700" u="sng">
                <a:solidFill>
                  <a:schemeClr val="hlink"/>
                </a:solidFill>
                <a:latin typeface="Calibri"/>
                <a:ea typeface="Calibri"/>
                <a:cs typeface="Calibri"/>
                <a:sym typeface="Calibri"/>
                <a:hlinkClick r:id="rId3"/>
              </a:rPr>
              <a:t>Jamboard</a:t>
            </a:r>
            <a:r>
              <a:rPr lang="en" sz="1700">
                <a:solidFill>
                  <a:schemeClr val="accent5"/>
                </a:solidFill>
                <a:latin typeface="Calibri"/>
                <a:ea typeface="Calibri"/>
                <a:cs typeface="Calibri"/>
                <a:sym typeface="Calibri"/>
              </a:rPr>
              <a:t> </a:t>
            </a:r>
            <a:r>
              <a:rPr lang="en" sz="1100">
                <a:solidFill>
                  <a:schemeClr val="accent5"/>
                </a:solidFill>
                <a:latin typeface="Calibri"/>
                <a:ea typeface="Calibri"/>
                <a:cs typeface="Calibri"/>
                <a:sym typeface="Calibri"/>
              </a:rPr>
              <a:t> </a:t>
            </a:r>
            <a:endParaRPr b="1" sz="1200">
              <a:solidFill>
                <a:schemeClr val="accent5"/>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 Common features of definitions of BS</a:t>
            </a:r>
            <a:endParaRPr>
              <a:latin typeface="Arial Black"/>
              <a:ea typeface="Arial Black"/>
              <a:cs typeface="Arial Black"/>
              <a:sym typeface="Arial Black"/>
            </a:endParaRPr>
          </a:p>
        </p:txBody>
      </p:sp>
      <p:sp>
        <p:nvSpPr>
          <p:cNvPr id="229" name="Google Shape;229;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Disregard for truth</a:t>
            </a:r>
            <a:endParaRPr/>
          </a:p>
          <a:p>
            <a:pPr indent="-342900" lvl="0" marL="457200" rtl="0" algn="l">
              <a:spcBef>
                <a:spcPts val="0"/>
              </a:spcBef>
              <a:spcAft>
                <a:spcPts val="0"/>
              </a:spcAft>
              <a:buSzPts val="1800"/>
              <a:buChar char="●"/>
            </a:pPr>
            <a:r>
              <a:rPr lang="en"/>
              <a:t>Intention or unintentionally created, shared</a:t>
            </a:r>
            <a:endParaRPr/>
          </a:p>
          <a:p>
            <a:pPr indent="-342900" lvl="0" marL="457200" rtl="0" algn="l">
              <a:spcBef>
                <a:spcPts val="0"/>
              </a:spcBef>
              <a:spcAft>
                <a:spcPts val="0"/>
              </a:spcAft>
              <a:buSzPts val="1800"/>
              <a:buChar char="●"/>
            </a:pPr>
            <a:r>
              <a:rPr lang="en"/>
              <a:t>Can interfere with truth</a:t>
            </a:r>
            <a:endParaRPr/>
          </a:p>
          <a:p>
            <a:pPr indent="-342900" lvl="0" marL="457200" rtl="0" algn="l">
              <a:spcBef>
                <a:spcPts val="0"/>
              </a:spcBef>
              <a:spcAft>
                <a:spcPts val="0"/>
              </a:spcAft>
              <a:buSzPts val="1800"/>
              <a:buChar char="●"/>
            </a:pPr>
            <a:r>
              <a:rPr lang="en"/>
              <a:t>Complexity - could be half truth or perceived as truth by some</a:t>
            </a:r>
            <a:endParaRPr/>
          </a:p>
          <a:p>
            <a:pPr indent="-342900" lvl="0" marL="457200" rtl="0" algn="l">
              <a:spcBef>
                <a:spcPts val="0"/>
              </a:spcBef>
              <a:spcAft>
                <a:spcPts val="0"/>
              </a:spcAft>
              <a:buSzPts val="1800"/>
              <a:buChar char="●"/>
            </a:pPr>
            <a:r>
              <a:rPr lang="en"/>
              <a:t>Oversimplified truth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 Common features of definitions of BS</a:t>
            </a:r>
            <a:endParaRPr>
              <a:latin typeface="Arial Black"/>
              <a:ea typeface="Arial Black"/>
              <a:cs typeface="Arial Black"/>
              <a:sym typeface="Arial Black"/>
            </a:endParaRPr>
          </a:p>
        </p:txBody>
      </p:sp>
      <p:sp>
        <p:nvSpPr>
          <p:cNvPr id="235" name="Google Shape;235;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Disregard for truth</a:t>
            </a:r>
            <a:endParaRPr/>
          </a:p>
          <a:p>
            <a:pPr indent="-342900" lvl="0" marL="457200" rtl="0" algn="l">
              <a:spcBef>
                <a:spcPts val="0"/>
              </a:spcBef>
              <a:spcAft>
                <a:spcPts val="0"/>
              </a:spcAft>
              <a:buSzPts val="1800"/>
              <a:buChar char="●"/>
            </a:pPr>
            <a:r>
              <a:rPr lang="en"/>
              <a:t>Can be in various forms: language, graphics, data, and other representations</a:t>
            </a:r>
            <a:endParaRPr/>
          </a:p>
          <a:p>
            <a:pPr indent="-342900" lvl="0" marL="457200" rtl="0" algn="l">
              <a:spcBef>
                <a:spcPts val="0"/>
              </a:spcBef>
              <a:spcAft>
                <a:spcPts val="0"/>
              </a:spcAft>
              <a:buSzPts val="1800"/>
              <a:buChar char="●"/>
            </a:pPr>
            <a:r>
              <a:rPr lang="en"/>
              <a:t>Can be involved in dissemination and spread</a:t>
            </a:r>
            <a:endParaRPr/>
          </a:p>
          <a:p>
            <a:pPr indent="-342900" lvl="0" marL="457200" rtl="0" algn="l">
              <a:spcBef>
                <a:spcPts val="0"/>
              </a:spcBef>
              <a:spcAft>
                <a:spcPts val="0"/>
              </a:spcAft>
              <a:buSzPts val="1800"/>
              <a:buChar char="●"/>
            </a:pPr>
            <a:r>
              <a:rPr lang="en"/>
              <a:t>The why can be complicated - lying or bluffing or perception of bullshit is not neutral</a:t>
            </a:r>
            <a:endParaRPr/>
          </a:p>
          <a:p>
            <a:pPr indent="-342900" lvl="0" marL="457200" rtl="0" algn="l">
              <a:spcBef>
                <a:spcPts val="0"/>
              </a:spcBef>
              <a:spcAft>
                <a:spcPts val="0"/>
              </a:spcAft>
              <a:buSzPts val="1800"/>
              <a:buChar char="●"/>
            </a:pPr>
            <a:r>
              <a:rPr lang="en"/>
              <a:t>The why can be because there is so much information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Ethics of BS</a:t>
            </a:r>
            <a:endParaRPr>
              <a:latin typeface="Arial Black"/>
              <a:ea typeface="Arial Black"/>
              <a:cs typeface="Arial Black"/>
              <a:sym typeface="Arial Black"/>
            </a:endParaRPr>
          </a:p>
        </p:txBody>
      </p:sp>
      <p:sp>
        <p:nvSpPr>
          <p:cNvPr id="241" name="Google Shape;241;p47"/>
          <p:cNvSpPr txBox="1"/>
          <p:nvPr>
            <p:ph idx="1" type="body"/>
          </p:nvPr>
        </p:nvSpPr>
        <p:spPr>
          <a:xfrm>
            <a:off x="311700" y="1152475"/>
            <a:ext cx="3800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Is BS ever okay?</a:t>
            </a:r>
            <a:endParaRPr sz="1800">
              <a:solidFill>
                <a:schemeClr val="dk1"/>
              </a:solidFill>
            </a:endParaRPr>
          </a:p>
          <a:p>
            <a:pPr indent="-342900" lvl="1" marL="914400" rtl="0" algn="l">
              <a:spcBef>
                <a:spcPts val="0"/>
              </a:spcBef>
              <a:spcAft>
                <a:spcPts val="0"/>
              </a:spcAft>
              <a:buSzPts val="1800"/>
              <a:buChar char="○"/>
            </a:pPr>
            <a:r>
              <a:t/>
            </a:r>
            <a:endParaRPr sz="1800"/>
          </a:p>
        </p:txBody>
      </p:sp>
      <p:pic>
        <p:nvPicPr>
          <p:cNvPr descr="Image depicts a New York Times Article, published February 3, 2023 with the title &quot;Memes that look like news stories being mistaken for real news&quot; the subline reads &quot;According to a recent study, as many as one out of every hundred users can no longer spot the difference between internet memes and real news stories.&quot; Below there is a meme with a text overlay &quot;one does not simply blur the line between satire and reality&quot;." id="242" name="Google Shape;242;p47"/>
          <p:cNvPicPr preferRelativeResize="0"/>
          <p:nvPr/>
        </p:nvPicPr>
        <p:blipFill>
          <a:blip r:embed="rId3">
            <a:alphaModFix/>
          </a:blip>
          <a:stretch>
            <a:fillRect/>
          </a:stretch>
        </p:blipFill>
        <p:spPr>
          <a:xfrm>
            <a:off x="5204299" y="0"/>
            <a:ext cx="3939701" cy="51434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 Ethics of BS</a:t>
            </a:r>
            <a:endParaRPr>
              <a:latin typeface="Arial Black"/>
              <a:ea typeface="Arial Black"/>
              <a:cs typeface="Arial Black"/>
              <a:sym typeface="Arial Black"/>
            </a:endParaRPr>
          </a:p>
        </p:txBody>
      </p:sp>
      <p:sp>
        <p:nvSpPr>
          <p:cNvPr id="248" name="Google Shape;248;p48"/>
          <p:cNvSpPr txBox="1"/>
          <p:nvPr>
            <p:ph idx="1" type="body"/>
          </p:nvPr>
        </p:nvSpPr>
        <p:spPr>
          <a:xfrm>
            <a:off x="311700" y="1152475"/>
            <a:ext cx="3800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Is BS ever okay?</a:t>
            </a:r>
            <a:endParaRPr sz="1800">
              <a:solidFill>
                <a:schemeClr val="dk1"/>
              </a:solidFill>
            </a:endParaRPr>
          </a:p>
          <a:p>
            <a:pPr indent="-342900" lvl="1" marL="914400" rtl="0" algn="l">
              <a:spcBef>
                <a:spcPts val="0"/>
              </a:spcBef>
              <a:spcAft>
                <a:spcPts val="0"/>
              </a:spcAft>
              <a:buSzPts val="1800"/>
              <a:buChar char="○"/>
            </a:pPr>
            <a:r>
              <a:rPr lang="en" sz="1800"/>
              <a:t>Art, literature, heightened sense of emotion, embellishment</a:t>
            </a:r>
            <a:endParaRPr sz="1800"/>
          </a:p>
          <a:p>
            <a:pPr indent="-342900" lvl="1" marL="914400" rtl="0" algn="l">
              <a:spcBef>
                <a:spcPts val="0"/>
              </a:spcBef>
              <a:spcAft>
                <a:spcPts val="0"/>
              </a:spcAft>
              <a:buSzPts val="1800"/>
              <a:buChar char="○"/>
            </a:pPr>
            <a:r>
              <a:rPr lang="en" sz="1800"/>
              <a:t>Simplification for understanding (a species exists)</a:t>
            </a:r>
            <a:endParaRPr sz="1800"/>
          </a:p>
          <a:p>
            <a:pPr indent="-342900" lvl="1" marL="914400" rtl="0" algn="l">
              <a:spcBef>
                <a:spcPts val="0"/>
              </a:spcBef>
              <a:spcAft>
                <a:spcPts val="0"/>
              </a:spcAft>
              <a:buSzPts val="1800"/>
              <a:buChar char="○"/>
            </a:pPr>
            <a:r>
              <a:rPr lang="en" sz="1800"/>
              <a:t>Birds don’t exist/Earth is Flat</a:t>
            </a:r>
            <a:endParaRPr sz="1800"/>
          </a:p>
          <a:p>
            <a:pPr indent="-342900" lvl="1" marL="914400" rtl="0" algn="l">
              <a:spcBef>
                <a:spcPts val="0"/>
              </a:spcBef>
              <a:spcAft>
                <a:spcPts val="0"/>
              </a:spcAft>
              <a:buSzPts val="1800"/>
              <a:buChar char="○"/>
            </a:pPr>
            <a:r>
              <a:rPr lang="en" sz="1800"/>
              <a:t>Satire “/s”</a:t>
            </a:r>
            <a:endParaRPr sz="1800"/>
          </a:p>
          <a:p>
            <a:pPr indent="-342900" lvl="1" marL="914400" rtl="0" algn="l">
              <a:spcBef>
                <a:spcPts val="0"/>
              </a:spcBef>
              <a:spcAft>
                <a:spcPts val="0"/>
              </a:spcAft>
              <a:buSzPts val="1800"/>
              <a:buChar char="○"/>
            </a:pPr>
            <a:r>
              <a:rPr lang="en" sz="1800"/>
              <a:t>Thinking outside the box</a:t>
            </a:r>
            <a:endParaRPr sz="1800"/>
          </a:p>
        </p:txBody>
      </p:sp>
      <p:pic>
        <p:nvPicPr>
          <p:cNvPr id="249" name="Google Shape;249;p48"/>
          <p:cNvPicPr preferRelativeResize="0"/>
          <p:nvPr/>
        </p:nvPicPr>
        <p:blipFill rotWithShape="1">
          <a:blip r:embed="rId3">
            <a:alphaModFix/>
          </a:blip>
          <a:srcRect b="6083" l="14972" r="16594" t="4718"/>
          <a:stretch/>
        </p:blipFill>
        <p:spPr>
          <a:xfrm>
            <a:off x="4155275" y="1322525"/>
            <a:ext cx="4760125" cy="3272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 Ethics of BS</a:t>
            </a:r>
            <a:endParaRPr>
              <a:latin typeface="Arial Black"/>
              <a:ea typeface="Arial Black"/>
              <a:cs typeface="Arial Black"/>
              <a:sym typeface="Arial Black"/>
            </a:endParaRPr>
          </a:p>
        </p:txBody>
      </p:sp>
      <p:sp>
        <p:nvSpPr>
          <p:cNvPr id="255" name="Google Shape;255;p49"/>
          <p:cNvSpPr txBox="1"/>
          <p:nvPr>
            <p:ph idx="1" type="body"/>
          </p:nvPr>
        </p:nvSpPr>
        <p:spPr>
          <a:xfrm>
            <a:off x="311700" y="1152475"/>
            <a:ext cx="3800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Is BS ever okay?</a:t>
            </a:r>
            <a:endParaRPr sz="1800">
              <a:solidFill>
                <a:schemeClr val="dk1"/>
              </a:solidFill>
            </a:endParaRPr>
          </a:p>
          <a:p>
            <a:pPr indent="-342900" lvl="1" marL="914400" rtl="0" algn="l">
              <a:spcBef>
                <a:spcPts val="0"/>
              </a:spcBef>
              <a:spcAft>
                <a:spcPts val="0"/>
              </a:spcAft>
              <a:buSzPts val="1800"/>
              <a:buChar char="○"/>
            </a:pPr>
            <a:r>
              <a:rPr lang="en" sz="1800"/>
              <a:t>Frankfurt tonsils - “sick as a dog”</a:t>
            </a:r>
            <a:endParaRPr sz="1800"/>
          </a:p>
          <a:p>
            <a:pPr indent="-342900" lvl="1" marL="914400" rtl="0" algn="l">
              <a:spcBef>
                <a:spcPts val="0"/>
              </a:spcBef>
              <a:spcAft>
                <a:spcPts val="0"/>
              </a:spcAft>
              <a:buSzPts val="1800"/>
              <a:buChar char="○"/>
            </a:pPr>
            <a:r>
              <a:rPr lang="en" sz="1800"/>
              <a:t>Greater good?</a:t>
            </a:r>
            <a:endParaRPr sz="1800"/>
          </a:p>
          <a:p>
            <a:pPr indent="-342900" lvl="1" marL="914400" rtl="0" algn="l">
              <a:spcBef>
                <a:spcPts val="0"/>
              </a:spcBef>
              <a:spcAft>
                <a:spcPts val="0"/>
              </a:spcAft>
              <a:buSzPts val="1800"/>
              <a:buChar char="○"/>
            </a:pPr>
            <a:r>
              <a:rPr lang="en" sz="1800"/>
              <a:t>To make a statement - i.e. Hamilton casting, Birds are fake</a:t>
            </a:r>
            <a:endParaRPr sz="1800"/>
          </a:p>
          <a:p>
            <a:pPr indent="-342900" lvl="1" marL="914400" rtl="0" algn="l">
              <a:spcBef>
                <a:spcPts val="0"/>
              </a:spcBef>
              <a:spcAft>
                <a:spcPts val="0"/>
              </a:spcAft>
              <a:buSzPts val="1800"/>
              <a:buChar char="○"/>
            </a:pPr>
            <a:r>
              <a:rPr lang="en" sz="1800"/>
              <a:t>Humor? “/s”</a:t>
            </a:r>
            <a:endParaRPr sz="1800"/>
          </a:p>
          <a:p>
            <a:pPr indent="-342900" lvl="1" marL="914400" rtl="0" algn="l">
              <a:spcBef>
                <a:spcPts val="0"/>
              </a:spcBef>
              <a:spcAft>
                <a:spcPts val="0"/>
              </a:spcAft>
              <a:buSzPts val="1800"/>
              <a:buChar char="○"/>
            </a:pPr>
            <a:r>
              <a:rPr lang="en" sz="1800"/>
              <a:t>Santa</a:t>
            </a:r>
            <a:endParaRPr sz="1800"/>
          </a:p>
          <a:p>
            <a:pPr indent="-342900" lvl="1" marL="914400" rtl="0" algn="l">
              <a:spcBef>
                <a:spcPts val="0"/>
              </a:spcBef>
              <a:spcAft>
                <a:spcPts val="0"/>
              </a:spcAft>
              <a:buSzPts val="1800"/>
              <a:buChar char="○"/>
            </a:pPr>
            <a:r>
              <a:rPr lang="en" sz="1800"/>
              <a:t>Reduce panic</a:t>
            </a:r>
            <a:endParaRPr sz="1800"/>
          </a:p>
          <a:p>
            <a:pPr indent="-342900" lvl="1" marL="914400" rtl="0" algn="l">
              <a:spcBef>
                <a:spcPts val="0"/>
              </a:spcBef>
              <a:spcAft>
                <a:spcPts val="0"/>
              </a:spcAft>
              <a:buSzPts val="1800"/>
              <a:buChar char="○"/>
            </a:pPr>
            <a:r>
              <a:rPr lang="en" sz="1800"/>
              <a:t>Is everything bullshit?</a:t>
            </a:r>
            <a:endParaRPr sz="1800"/>
          </a:p>
        </p:txBody>
      </p:sp>
      <p:pic>
        <p:nvPicPr>
          <p:cNvPr id="256" name="Google Shape;256;p49"/>
          <p:cNvPicPr preferRelativeResize="0"/>
          <p:nvPr/>
        </p:nvPicPr>
        <p:blipFill rotWithShape="1">
          <a:blip r:embed="rId3">
            <a:alphaModFix/>
          </a:blip>
          <a:srcRect b="6083" l="14972" r="16594" t="4718"/>
          <a:stretch/>
        </p:blipFill>
        <p:spPr>
          <a:xfrm>
            <a:off x="4155275" y="1322525"/>
            <a:ext cx="4760125" cy="3272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What happens if you observe BS?</a:t>
            </a:r>
            <a:endParaRPr>
              <a:latin typeface="Arial Black"/>
              <a:ea typeface="Arial Black"/>
              <a:cs typeface="Arial Black"/>
              <a:sym typeface="Arial Black"/>
            </a:endParaRPr>
          </a:p>
        </p:txBody>
      </p:sp>
      <p:sp>
        <p:nvSpPr>
          <p:cNvPr id="262" name="Google Shape;262;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 respectful - Call BS on claims not people will get you a long way</a:t>
            </a:r>
            <a:endParaRPr/>
          </a:p>
          <a:p>
            <a:pPr indent="0" lvl="0" marL="0" rtl="0" algn="l">
              <a:spcBef>
                <a:spcPts val="1600"/>
              </a:spcBef>
              <a:spcAft>
                <a:spcPts val="0"/>
              </a:spcAft>
              <a:buNone/>
            </a:pPr>
            <a:r>
              <a:rPr lang="en"/>
              <a:t>Might not always be worth it to call out (for example trolls feed on it)</a:t>
            </a:r>
            <a:endParaRPr/>
          </a:p>
          <a:p>
            <a:pPr indent="0" lvl="0" marL="0" rtl="0" algn="l">
              <a:spcBef>
                <a:spcPts val="1600"/>
              </a:spcBef>
              <a:spcAft>
                <a:spcPts val="1600"/>
              </a:spcAft>
              <a:buNone/>
            </a:pPr>
            <a:r>
              <a:rPr lang="en"/>
              <a:t>When might calling it out have the most impact?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Breakout Groups - How do you know if it is BS?</a:t>
            </a:r>
            <a:endParaRPr>
              <a:latin typeface="Arial Black"/>
              <a:ea typeface="Arial Black"/>
              <a:cs typeface="Arial Black"/>
              <a:sym typeface="Arial Black"/>
            </a:endParaRPr>
          </a:p>
          <a:p>
            <a:pPr indent="0" lvl="0" marL="0" rtl="0" algn="l">
              <a:spcBef>
                <a:spcPts val="0"/>
              </a:spcBef>
              <a:spcAft>
                <a:spcPts val="0"/>
              </a:spcAft>
              <a:buClr>
                <a:schemeClr val="dk1"/>
              </a:buClr>
              <a:buSzPct val="39285"/>
              <a:buFont typeface="Arial"/>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268" name="Google Shape;268;p51"/>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Breakout: How do you know if it is BS? What strategies did you learn from the video and readings?</a:t>
            </a:r>
            <a:endParaRPr b="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8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Rotate to a new written reporter and verbal reporter</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Discuss topic</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Have reporter add to page 2 of the </a:t>
            </a:r>
            <a:r>
              <a:rPr lang="en" sz="1500" u="sng">
                <a:solidFill>
                  <a:schemeClr val="hlink"/>
                </a:solidFill>
                <a:latin typeface="Calibri"/>
                <a:ea typeface="Calibri"/>
                <a:cs typeface="Calibri"/>
                <a:sym typeface="Calibri"/>
                <a:hlinkClick r:id="rId3"/>
              </a:rPr>
              <a:t>Jamboard</a:t>
            </a:r>
            <a:r>
              <a:rPr lang="en" sz="15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The verbal reporter should be ready to share something</a:t>
            </a:r>
            <a:endParaRPr sz="1500">
              <a:solidFill>
                <a:schemeClr val="dk1"/>
              </a:solidFill>
              <a:latin typeface="Calibri"/>
              <a:ea typeface="Calibri"/>
              <a:cs typeface="Calibri"/>
              <a:sym typeface="Calibri"/>
            </a:endParaRPr>
          </a:p>
        </p:txBody>
      </p:sp>
      <p:sp>
        <p:nvSpPr>
          <p:cNvPr id="269" name="Google Shape;269;p51"/>
          <p:cNvSpPr txBox="1"/>
          <p:nvPr/>
        </p:nvSpPr>
        <p:spPr>
          <a:xfrm>
            <a:off x="4896475" y="3959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BS Inventory Assignment</a:t>
            </a:r>
            <a:endParaRPr>
              <a:latin typeface="Arial Black"/>
              <a:ea typeface="Arial Black"/>
              <a:cs typeface="Arial Black"/>
              <a:sym typeface="Arial Black"/>
            </a:endParaRPr>
          </a:p>
        </p:txBody>
      </p:sp>
      <p:sp>
        <p:nvSpPr>
          <p:cNvPr id="275" name="Google Shape;275;p52"/>
          <p:cNvSpPr txBox="1"/>
          <p:nvPr>
            <p:ph idx="1" type="body"/>
          </p:nvPr>
        </p:nvSpPr>
        <p:spPr>
          <a:xfrm>
            <a:off x="267900" y="1130575"/>
            <a:ext cx="1936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into Lyceum </a:t>
            </a:r>
            <a:endParaRPr/>
          </a:p>
          <a:p>
            <a:pPr indent="0" lvl="0" marL="0" rtl="0" algn="l">
              <a:spcBef>
                <a:spcPts val="1600"/>
              </a:spcBef>
              <a:spcAft>
                <a:spcPts val="0"/>
              </a:spcAft>
              <a:buNone/>
            </a:pPr>
            <a:r>
              <a:rPr lang="en"/>
              <a:t>Go over together</a:t>
            </a:r>
            <a:endParaRPr/>
          </a:p>
          <a:p>
            <a:pPr indent="0" lvl="0" marL="0" rtl="0" algn="l">
              <a:spcBef>
                <a:spcPts val="1600"/>
              </a:spcBef>
              <a:spcAft>
                <a:spcPts val="1600"/>
              </a:spcAft>
              <a:buNone/>
            </a:pPr>
            <a:r>
              <a:t/>
            </a:r>
            <a:endParaRPr/>
          </a:p>
        </p:txBody>
      </p:sp>
      <p:pic>
        <p:nvPicPr>
          <p:cNvPr id="276" name="Google Shape;276;p52"/>
          <p:cNvPicPr preferRelativeResize="0"/>
          <p:nvPr/>
        </p:nvPicPr>
        <p:blipFill>
          <a:blip r:embed="rId3">
            <a:alphaModFix/>
          </a:blip>
          <a:stretch>
            <a:fillRect/>
          </a:stretch>
        </p:blipFill>
        <p:spPr>
          <a:xfrm>
            <a:off x="2204100" y="1017725"/>
            <a:ext cx="3182981" cy="4125773"/>
          </a:xfrm>
          <a:prstGeom prst="rect">
            <a:avLst/>
          </a:prstGeom>
          <a:noFill/>
          <a:ln>
            <a:noFill/>
          </a:ln>
        </p:spPr>
      </p:pic>
      <p:pic>
        <p:nvPicPr>
          <p:cNvPr id="277" name="Google Shape;277;p52"/>
          <p:cNvPicPr preferRelativeResize="0"/>
          <p:nvPr/>
        </p:nvPicPr>
        <p:blipFill>
          <a:blip r:embed="rId4">
            <a:alphaModFix/>
          </a:blip>
          <a:stretch>
            <a:fillRect/>
          </a:stretch>
        </p:blipFill>
        <p:spPr>
          <a:xfrm>
            <a:off x="6110925" y="1017725"/>
            <a:ext cx="3020786" cy="39733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Homework</a:t>
            </a:r>
            <a:endParaRPr>
              <a:latin typeface="Arial Black"/>
              <a:ea typeface="Arial Black"/>
              <a:cs typeface="Arial Black"/>
              <a:sym typeface="Arial Black"/>
            </a:endParaRPr>
          </a:p>
        </p:txBody>
      </p:sp>
      <p:sp>
        <p:nvSpPr>
          <p:cNvPr id="283" name="Google Shape;283;p53"/>
          <p:cNvSpPr txBox="1"/>
          <p:nvPr>
            <p:ph idx="1" type="body"/>
          </p:nvPr>
        </p:nvSpPr>
        <p:spPr>
          <a:xfrm>
            <a:off x="311700" y="1152475"/>
            <a:ext cx="3468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00000"/>
                </a:solidFill>
              </a:rPr>
              <a:t>After class</a:t>
            </a:r>
            <a:endParaRPr>
              <a:solidFill>
                <a:srgbClr val="000000"/>
              </a:solidFill>
            </a:endParaRPr>
          </a:p>
          <a:p>
            <a:pPr indent="-342900" lvl="0" marL="457200" rtl="0" algn="l">
              <a:spcBef>
                <a:spcPts val="0"/>
              </a:spcBef>
              <a:spcAft>
                <a:spcPts val="0"/>
              </a:spcAft>
              <a:buClr>
                <a:schemeClr val="dk1"/>
              </a:buClr>
              <a:buSzPts val="1800"/>
              <a:buAutoNum type="arabicPeriod"/>
            </a:pPr>
            <a:r>
              <a:rPr lang="en">
                <a:solidFill>
                  <a:schemeClr val="dk1"/>
                </a:solidFill>
              </a:rPr>
              <a:t>BS Inventory (due next Monday) - Make sure you have a plan of attack</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New set of readings/videos for Wednesday</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Continue working on Data Camp (I recommend 10-15 min/day)</a:t>
            </a:r>
            <a:endParaRPr>
              <a:solidFill>
                <a:schemeClr val="dk1"/>
              </a:solidFill>
            </a:endParaRPr>
          </a:p>
        </p:txBody>
      </p:sp>
      <p:pic>
        <p:nvPicPr>
          <p:cNvPr descr="#empty" id="284" name="Google Shape;284;p53"/>
          <p:cNvPicPr preferRelativeResize="0"/>
          <p:nvPr/>
        </p:nvPicPr>
        <p:blipFill>
          <a:blip r:embed="rId3">
            <a:alphaModFix/>
          </a:blip>
          <a:stretch>
            <a:fillRect/>
          </a:stretch>
        </p:blipFill>
        <p:spPr>
          <a:xfrm>
            <a:off x="4029403" y="1727100"/>
            <a:ext cx="5114596" cy="3416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Plan for today</a:t>
            </a:r>
            <a:endParaRPr>
              <a:latin typeface="Arial Black"/>
              <a:ea typeface="Arial Black"/>
              <a:cs typeface="Arial Black"/>
              <a:sym typeface="Arial Black"/>
            </a:endParaRPr>
          </a:p>
        </p:txBody>
      </p:sp>
      <p:sp>
        <p:nvSpPr>
          <p:cNvPr id="113" name="Google Shape;113;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Introductions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Course Philosophy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Course Components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Calling Bull</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 Visualization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Introduction to R programming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 look ahead</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Welcome, displayed in a variety of different languages " id="114" name="Google Shape;114;p27"/>
          <p:cNvPicPr preferRelativeResize="0"/>
          <p:nvPr/>
        </p:nvPicPr>
        <p:blipFill>
          <a:blip r:embed="rId3">
            <a:alphaModFix/>
          </a:blip>
          <a:stretch>
            <a:fillRect/>
          </a:stretch>
        </p:blipFill>
        <p:spPr>
          <a:xfrm>
            <a:off x="4089950" y="380663"/>
            <a:ext cx="5054051" cy="4382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VIZ - Exploring</a:t>
            </a:r>
            <a:endParaRPr>
              <a:latin typeface="Arial Black"/>
              <a:ea typeface="Arial Black"/>
              <a:cs typeface="Arial Black"/>
              <a:sym typeface="Arial Black"/>
            </a:endParaRPr>
          </a:p>
        </p:txBody>
      </p:sp>
      <p:sp>
        <p:nvSpPr>
          <p:cNvPr id="296" name="Google Shape;296;p55"/>
          <p:cNvSpPr/>
          <p:nvPr/>
        </p:nvSpPr>
        <p:spPr>
          <a:xfrm>
            <a:off x="311700" y="1224275"/>
            <a:ext cx="8520600" cy="34164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Calibri"/>
                <a:ea typeface="Calibri"/>
                <a:cs typeface="Calibri"/>
                <a:sym typeface="Calibri"/>
              </a:rPr>
              <a:t>Test your drawing materials - make clusters in which you draw:</a:t>
            </a:r>
            <a:endParaRPr sz="1800">
              <a:solidFill>
                <a:schemeClr val="dk1"/>
              </a:solidFill>
              <a:latin typeface="Calibri"/>
              <a:ea typeface="Calibri"/>
              <a:cs typeface="Calibri"/>
              <a:sym typeface="Calibri"/>
            </a:endParaRPr>
          </a:p>
          <a:p>
            <a:pPr indent="0" lvl="0" marL="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Dots</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Pressing softly, pressing hard</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Thick lines, thin lines</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Loops</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Shading</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Geometric shapes Stars, Curvy shapes</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Crosshatching, patterns</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Scribbles</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Handwriting</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Be ready to share your creations with others!</a:t>
            </a:r>
            <a:endParaRPr sz="1800">
              <a:solidFill>
                <a:schemeClr val="dk1"/>
              </a:solidFill>
              <a:latin typeface="Calibri"/>
              <a:ea typeface="Calibri"/>
              <a:cs typeface="Calibri"/>
              <a:sym typeface="Calibri"/>
            </a:endParaRPr>
          </a:p>
          <a:p>
            <a:pPr indent="0" lvl="0" marL="0" rtl="0" algn="ctr">
              <a:spcBef>
                <a:spcPts val="1600"/>
              </a:spcBef>
              <a:spcAft>
                <a:spcPts val="0"/>
              </a:spcAft>
              <a:buNone/>
            </a:pPr>
            <a:r>
              <a:t/>
            </a:r>
            <a:endParaRPr>
              <a:latin typeface="Calibri"/>
              <a:ea typeface="Calibri"/>
              <a:cs typeface="Calibri"/>
              <a:sym typeface="Calibri"/>
            </a:endParaRPr>
          </a:p>
        </p:txBody>
      </p:sp>
      <p:pic>
        <p:nvPicPr>
          <p:cNvPr id="297" name="Google Shape;297;p55"/>
          <p:cNvPicPr preferRelativeResize="0"/>
          <p:nvPr/>
        </p:nvPicPr>
        <p:blipFill>
          <a:blip r:embed="rId3">
            <a:alphaModFix/>
          </a:blip>
          <a:stretch>
            <a:fillRect/>
          </a:stretch>
        </p:blipFill>
        <p:spPr>
          <a:xfrm>
            <a:off x="5710550" y="1466850"/>
            <a:ext cx="2895600" cy="2514600"/>
          </a:xfrm>
          <a:prstGeom prst="rect">
            <a:avLst/>
          </a:prstGeom>
          <a:noFill/>
          <a:ln>
            <a:noFill/>
          </a:ln>
        </p:spPr>
      </p:pic>
      <p:pic>
        <p:nvPicPr>
          <p:cNvPr descr="Colored Pencils PNGs for Free Download" id="298" name="Google Shape;298;p55"/>
          <p:cNvPicPr preferRelativeResize="0"/>
          <p:nvPr/>
        </p:nvPicPr>
        <p:blipFill>
          <a:blip r:embed="rId4">
            <a:alphaModFix/>
          </a:blip>
          <a:stretch>
            <a:fillRect/>
          </a:stretch>
        </p:blipFill>
        <p:spPr>
          <a:xfrm rot="5400000">
            <a:off x="-502765" y="2426635"/>
            <a:ext cx="2762400" cy="1133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6"/>
          <p:cNvSpPr txBox="1"/>
          <p:nvPr>
            <p:ph idx="1" type="subTitle"/>
          </p:nvPr>
        </p:nvSpPr>
        <p:spPr>
          <a:xfrm>
            <a:off x="1597800" y="2703000"/>
            <a:ext cx="61737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2 - Spotting Bullshit</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304" name="Google Shape;304;p56"/>
          <p:cNvPicPr preferRelativeResize="0"/>
          <p:nvPr/>
        </p:nvPicPr>
        <p:blipFill>
          <a:blip r:embed="rId3">
            <a:alphaModFix/>
          </a:blip>
          <a:stretch>
            <a:fillRect/>
          </a:stretch>
        </p:blipFill>
        <p:spPr>
          <a:xfrm>
            <a:off x="3307338" y="126025"/>
            <a:ext cx="2529325" cy="2529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Preview</a:t>
            </a:r>
            <a:endParaRPr>
              <a:latin typeface="Arial Black"/>
              <a:ea typeface="Arial Black"/>
              <a:cs typeface="Arial Black"/>
              <a:sym typeface="Arial Black"/>
            </a:endParaRPr>
          </a:p>
        </p:txBody>
      </p:sp>
      <p:sp>
        <p:nvSpPr>
          <p:cNvPr id="310" name="Google Shape;310;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 Viz Byte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Spotting Bull techniques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Fermi estimation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Upcoming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Friday - Week 2 lab check off, Reflection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Monday - BS Inventory &amp; Cool podcast</a:t>
            </a:r>
            <a:endParaRPr>
              <a:solidFill>
                <a:schemeClr val="dk1"/>
              </a:solidFill>
            </a:endParaRPr>
          </a:p>
        </p:txBody>
      </p:sp>
      <p:pic>
        <p:nvPicPr>
          <p:cNvPr descr="3empty" id="311" name="Google Shape;311;p57"/>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Announcements and Questions</a:t>
            </a:r>
            <a:endParaRPr>
              <a:latin typeface="Arial Black"/>
              <a:ea typeface="Arial Black"/>
              <a:cs typeface="Arial Black"/>
              <a:sym typeface="Arial Black"/>
            </a:endParaRPr>
          </a:p>
        </p:txBody>
      </p:sp>
      <p:sp>
        <p:nvSpPr>
          <p:cNvPr id="317" name="Google Shape;317;p58"/>
          <p:cNvSpPr txBox="1"/>
          <p:nvPr>
            <p:ph idx="1" type="body"/>
          </p:nvPr>
        </p:nvSpPr>
        <p:spPr>
          <a:xfrm>
            <a:off x="311700" y="1152475"/>
            <a:ext cx="78831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From first day questions:</a:t>
            </a:r>
            <a:endParaRPr b="1" sz="1800"/>
          </a:p>
          <a:p>
            <a:pPr indent="-342900" lvl="0" marL="457200" rtl="0" algn="l">
              <a:spcBef>
                <a:spcPts val="1600"/>
              </a:spcBef>
              <a:spcAft>
                <a:spcPts val="0"/>
              </a:spcAft>
              <a:buSzPts val="1800"/>
              <a:buChar char="●"/>
            </a:pPr>
            <a:r>
              <a:rPr lang="en" sz="1800"/>
              <a:t>What is a “check off” or “check in” or just “check”</a:t>
            </a:r>
            <a:endParaRPr sz="1800"/>
          </a:p>
          <a:p>
            <a:pPr indent="-330200" lvl="1" marL="914400" rtl="0" algn="l">
              <a:spcBef>
                <a:spcPts val="0"/>
              </a:spcBef>
              <a:spcAft>
                <a:spcPts val="0"/>
              </a:spcAft>
              <a:buSzPts val="1600"/>
              <a:buChar char="○"/>
            </a:pPr>
            <a:r>
              <a:rPr lang="en" sz="1600"/>
              <a:t>For the Wednesday labs/case studies, you will be required to “check in” with Sadie or I when you are complete</a:t>
            </a:r>
            <a:endParaRPr sz="1600"/>
          </a:p>
          <a:p>
            <a:pPr indent="-330200" lvl="1" marL="914400" rtl="0" algn="l">
              <a:spcBef>
                <a:spcPts val="0"/>
              </a:spcBef>
              <a:spcAft>
                <a:spcPts val="0"/>
              </a:spcAft>
              <a:buSzPts val="1600"/>
              <a:buChar char="○"/>
            </a:pPr>
            <a:r>
              <a:rPr lang="en" sz="1600"/>
              <a:t>Each person must do this, even if working in groups, since each person should have their own copy of the lab</a:t>
            </a:r>
            <a:endParaRPr sz="1600"/>
          </a:p>
          <a:p>
            <a:pPr indent="-342900" lvl="0" marL="457200" rtl="0" algn="l">
              <a:spcBef>
                <a:spcPts val="0"/>
              </a:spcBef>
              <a:spcAft>
                <a:spcPts val="0"/>
              </a:spcAft>
              <a:buSzPts val="1800"/>
              <a:buChar char="●"/>
            </a:pPr>
            <a:r>
              <a:rPr lang="en" sz="1800"/>
              <a:t>What is a “Challenge Accepted” and can you get an A without completing them?</a:t>
            </a:r>
            <a:endParaRPr sz="1800"/>
          </a:p>
          <a:p>
            <a:pPr indent="-330200" lvl="1" marL="914400" rtl="0" algn="l">
              <a:spcBef>
                <a:spcPts val="0"/>
              </a:spcBef>
              <a:spcAft>
                <a:spcPts val="0"/>
              </a:spcAft>
              <a:buSzPts val="1600"/>
              <a:buChar char="○"/>
            </a:pPr>
            <a:r>
              <a:rPr lang="en" sz="1600"/>
              <a:t>If you do not do a challenge accepted, you are getting a 93% (A)</a:t>
            </a:r>
            <a:endParaRPr sz="1600"/>
          </a:p>
          <a:p>
            <a:pPr indent="-330200" lvl="1" marL="914400" rtl="0" algn="l">
              <a:spcBef>
                <a:spcPts val="0"/>
              </a:spcBef>
              <a:spcAft>
                <a:spcPts val="0"/>
              </a:spcAft>
              <a:buSzPts val="1600"/>
              <a:buChar char="○"/>
            </a:pPr>
            <a:r>
              <a:rPr lang="en" sz="1600"/>
              <a:t>“Challenge Accepted” completion is 100% (A+)</a:t>
            </a:r>
            <a:endParaRPr sz="1600"/>
          </a:p>
          <a:p>
            <a:pPr indent="-330200" lvl="1" marL="914400" rtl="0" algn="l">
              <a:spcBef>
                <a:spcPts val="0"/>
              </a:spcBef>
              <a:spcAft>
                <a:spcPts val="0"/>
              </a:spcAft>
              <a:buSzPts val="1600"/>
              <a:buChar char="○"/>
            </a:pPr>
            <a:r>
              <a:rPr lang="en" sz="1600"/>
              <a:t>“Challenge Accepted”s are optional and can be checked off on Sunday</a:t>
            </a:r>
            <a:endParaRPr sz="16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9"/>
          <p:cNvSpPr txBox="1"/>
          <p:nvPr>
            <p:ph type="title"/>
          </p:nvPr>
        </p:nvSpPr>
        <p:spPr>
          <a:xfrm>
            <a:off x="166250" y="79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u="sng">
                <a:solidFill>
                  <a:schemeClr val="hlink"/>
                </a:solidFill>
                <a:latin typeface="Arial Black"/>
                <a:ea typeface="Arial Black"/>
                <a:cs typeface="Arial Black"/>
                <a:sym typeface="Arial Black"/>
                <a:hlinkClick r:id="rId3"/>
              </a:rPr>
              <a:t>Programming Flowchart</a:t>
            </a:r>
            <a:r>
              <a:rPr lang="en" sz="2600">
                <a:latin typeface="Arial Black"/>
                <a:ea typeface="Arial Black"/>
                <a:cs typeface="Arial Black"/>
                <a:sym typeface="Arial Black"/>
              </a:rPr>
              <a:t>:</a:t>
            </a:r>
            <a:endParaRPr sz="2600">
              <a:latin typeface="Arial Black"/>
              <a:ea typeface="Arial Black"/>
              <a:cs typeface="Arial Black"/>
              <a:sym typeface="Arial Black"/>
            </a:endParaRPr>
          </a:p>
          <a:p>
            <a:pPr indent="0" lvl="0" marL="0" rtl="0" algn="l">
              <a:spcBef>
                <a:spcPts val="0"/>
              </a:spcBef>
              <a:spcAft>
                <a:spcPts val="0"/>
              </a:spcAft>
              <a:buNone/>
            </a:pPr>
            <a:r>
              <a:rPr lang="en" sz="2600">
                <a:latin typeface="Arial Black"/>
                <a:ea typeface="Arial Black"/>
                <a:cs typeface="Arial Black"/>
                <a:sym typeface="Arial Black"/>
              </a:rPr>
              <a:t>Should you attend Friday Support Lab?</a:t>
            </a:r>
            <a:endParaRPr sz="2600">
              <a:latin typeface="Arial Black"/>
              <a:ea typeface="Arial Black"/>
              <a:cs typeface="Arial Black"/>
              <a:sym typeface="Arial Black"/>
            </a:endParaRPr>
          </a:p>
        </p:txBody>
      </p:sp>
      <p:sp>
        <p:nvSpPr>
          <p:cNvPr id="323" name="Google Shape;323;p59"/>
          <p:cNvSpPr/>
          <p:nvPr/>
        </p:nvSpPr>
        <p:spPr>
          <a:xfrm>
            <a:off x="6849627" y="141700"/>
            <a:ext cx="1301454" cy="287820"/>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Start</a:t>
            </a:r>
            <a:endParaRPr/>
          </a:p>
        </p:txBody>
      </p:sp>
      <p:sp>
        <p:nvSpPr>
          <p:cNvPr id="324" name="Google Shape;324;p59"/>
          <p:cNvSpPr/>
          <p:nvPr/>
        </p:nvSpPr>
        <p:spPr>
          <a:xfrm>
            <a:off x="5735600" y="4599877"/>
            <a:ext cx="1301454" cy="287820"/>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Stop</a:t>
            </a:r>
            <a:endParaRPr/>
          </a:p>
        </p:txBody>
      </p:sp>
      <p:sp>
        <p:nvSpPr>
          <p:cNvPr id="325" name="Google Shape;325;p59"/>
          <p:cNvSpPr/>
          <p:nvPr/>
        </p:nvSpPr>
        <p:spPr>
          <a:xfrm>
            <a:off x="5948450" y="838350"/>
            <a:ext cx="3103800" cy="1336200"/>
          </a:xfrm>
          <a:prstGeom prst="diamond">
            <a:avLst/>
          </a:prstGeom>
          <a:solidFill>
            <a:srgbClr val="FFFF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Was your lab/case study checked off during Wednesday class?</a:t>
            </a:r>
            <a:endParaRPr sz="1200"/>
          </a:p>
        </p:txBody>
      </p:sp>
      <p:sp>
        <p:nvSpPr>
          <p:cNvPr id="326" name="Google Shape;326;p59"/>
          <p:cNvSpPr txBox="1"/>
          <p:nvPr/>
        </p:nvSpPr>
        <p:spPr>
          <a:xfrm>
            <a:off x="7500350" y="2261025"/>
            <a:ext cx="5373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a:t>
            </a:r>
            <a:endParaRPr/>
          </a:p>
        </p:txBody>
      </p:sp>
      <p:sp>
        <p:nvSpPr>
          <p:cNvPr id="327" name="Google Shape;327;p59"/>
          <p:cNvSpPr/>
          <p:nvPr/>
        </p:nvSpPr>
        <p:spPr>
          <a:xfrm>
            <a:off x="1004975" y="1747875"/>
            <a:ext cx="2580300" cy="1226400"/>
          </a:xfrm>
          <a:prstGeom prst="diamond">
            <a:avLst/>
          </a:pr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Is all other work due Friday </a:t>
            </a:r>
            <a:r>
              <a:rPr b="1" lang="en" sz="1200"/>
              <a:t>or earlier </a:t>
            </a:r>
            <a:r>
              <a:rPr lang="en" sz="1200"/>
              <a:t>complete?</a:t>
            </a:r>
            <a:endParaRPr sz="1200"/>
          </a:p>
        </p:txBody>
      </p:sp>
      <p:sp>
        <p:nvSpPr>
          <p:cNvPr id="328" name="Google Shape;328;p59"/>
          <p:cNvSpPr/>
          <p:nvPr/>
        </p:nvSpPr>
        <p:spPr>
          <a:xfrm>
            <a:off x="5813925" y="3697338"/>
            <a:ext cx="1144800" cy="433800"/>
          </a:xfrm>
          <a:prstGeom prst="rect">
            <a:avLst/>
          </a:prstGeom>
          <a:solidFill>
            <a:srgbClr val="00FF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Come Friday!</a:t>
            </a:r>
            <a:endParaRPr/>
          </a:p>
        </p:txBody>
      </p:sp>
      <p:cxnSp>
        <p:nvCxnSpPr>
          <p:cNvPr id="329" name="Google Shape;329;p59"/>
          <p:cNvCxnSpPr>
            <a:stCxn id="328" idx="2"/>
            <a:endCxn id="324" idx="0"/>
          </p:cNvCxnSpPr>
          <p:nvPr/>
        </p:nvCxnSpPr>
        <p:spPr>
          <a:xfrm>
            <a:off x="6386325" y="4131138"/>
            <a:ext cx="0" cy="468600"/>
          </a:xfrm>
          <a:prstGeom prst="straightConnector1">
            <a:avLst/>
          </a:prstGeom>
          <a:noFill/>
          <a:ln cap="flat" cmpd="sng" w="19050">
            <a:solidFill>
              <a:schemeClr val="dk2"/>
            </a:solidFill>
            <a:prstDash val="solid"/>
            <a:round/>
            <a:headEnd len="med" w="med" type="none"/>
            <a:tailEnd len="med" w="med" type="triangle"/>
          </a:ln>
        </p:spPr>
      </p:cxnSp>
      <p:sp>
        <p:nvSpPr>
          <p:cNvPr id="330" name="Google Shape;330;p59"/>
          <p:cNvSpPr/>
          <p:nvPr/>
        </p:nvSpPr>
        <p:spPr>
          <a:xfrm>
            <a:off x="1004975" y="3228600"/>
            <a:ext cx="2580300" cy="1371300"/>
          </a:xfrm>
          <a:prstGeom prst="diamond">
            <a:avLst/>
          </a:prstGeom>
          <a:noFill/>
          <a:ln cap="flat" cmpd="sng" w="19050">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Do you want to hang out with cool people and get caught up on work?</a:t>
            </a:r>
            <a:endParaRPr sz="1200"/>
          </a:p>
        </p:txBody>
      </p:sp>
      <p:sp>
        <p:nvSpPr>
          <p:cNvPr id="331" name="Google Shape;331;p59"/>
          <p:cNvSpPr/>
          <p:nvPr/>
        </p:nvSpPr>
        <p:spPr>
          <a:xfrm>
            <a:off x="3783375" y="4526888"/>
            <a:ext cx="1144800" cy="433800"/>
          </a:xfrm>
          <a:prstGeom prst="rect">
            <a:avLst/>
          </a:prstGeom>
          <a:solidFill>
            <a:srgbClr val="FF6CA9"/>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Okay, you can sleep in</a:t>
            </a:r>
            <a:endParaRPr/>
          </a:p>
        </p:txBody>
      </p:sp>
      <p:sp>
        <p:nvSpPr>
          <p:cNvPr id="332" name="Google Shape;332;p59"/>
          <p:cNvSpPr txBox="1"/>
          <p:nvPr/>
        </p:nvSpPr>
        <p:spPr>
          <a:xfrm>
            <a:off x="4872300" y="1091350"/>
            <a:ext cx="6006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YES</a:t>
            </a:r>
            <a:endParaRPr/>
          </a:p>
        </p:txBody>
      </p:sp>
      <p:cxnSp>
        <p:nvCxnSpPr>
          <p:cNvPr id="333" name="Google Shape;333;p59"/>
          <p:cNvCxnSpPr>
            <a:stCxn id="330" idx="2"/>
            <a:endCxn id="331" idx="1"/>
          </p:cNvCxnSpPr>
          <p:nvPr/>
        </p:nvCxnSpPr>
        <p:spPr>
          <a:xfrm flipH="1" rot="-5400000">
            <a:off x="2967275" y="3927750"/>
            <a:ext cx="144000" cy="1488300"/>
          </a:xfrm>
          <a:prstGeom prst="bentConnector2">
            <a:avLst/>
          </a:prstGeom>
          <a:noFill/>
          <a:ln cap="flat" cmpd="sng" w="19050">
            <a:solidFill>
              <a:schemeClr val="dk2"/>
            </a:solidFill>
            <a:prstDash val="solid"/>
            <a:round/>
            <a:headEnd len="med" w="med" type="none"/>
            <a:tailEnd len="med" w="med" type="none"/>
          </a:ln>
        </p:spPr>
      </p:cxnSp>
      <p:cxnSp>
        <p:nvCxnSpPr>
          <p:cNvPr id="334" name="Google Shape;334;p59"/>
          <p:cNvCxnSpPr>
            <a:stCxn id="331" idx="3"/>
            <a:endCxn id="324" idx="1"/>
          </p:cNvCxnSpPr>
          <p:nvPr/>
        </p:nvCxnSpPr>
        <p:spPr>
          <a:xfrm>
            <a:off x="4928175" y="4743788"/>
            <a:ext cx="807300" cy="0"/>
          </a:xfrm>
          <a:prstGeom prst="straightConnector1">
            <a:avLst/>
          </a:prstGeom>
          <a:noFill/>
          <a:ln cap="flat" cmpd="sng" w="19050">
            <a:solidFill>
              <a:schemeClr val="dk2"/>
            </a:solidFill>
            <a:prstDash val="solid"/>
            <a:round/>
            <a:headEnd len="med" w="med" type="none"/>
            <a:tailEnd len="med" w="med" type="triangle"/>
          </a:ln>
        </p:spPr>
      </p:cxnSp>
      <p:sp>
        <p:nvSpPr>
          <p:cNvPr id="335" name="Google Shape;335;p59"/>
          <p:cNvSpPr txBox="1"/>
          <p:nvPr/>
        </p:nvSpPr>
        <p:spPr>
          <a:xfrm>
            <a:off x="3783425" y="2091363"/>
            <a:ext cx="5907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a:t>
            </a:r>
            <a:endParaRPr/>
          </a:p>
        </p:txBody>
      </p:sp>
      <p:cxnSp>
        <p:nvCxnSpPr>
          <p:cNvPr id="336" name="Google Shape;336;p59"/>
          <p:cNvCxnSpPr>
            <a:stCxn id="327" idx="1"/>
            <a:endCxn id="330" idx="1"/>
          </p:cNvCxnSpPr>
          <p:nvPr/>
        </p:nvCxnSpPr>
        <p:spPr>
          <a:xfrm>
            <a:off x="1004975" y="2361075"/>
            <a:ext cx="600" cy="1553100"/>
          </a:xfrm>
          <a:prstGeom prst="bentConnector3">
            <a:avLst>
              <a:gd fmla="val -39687500" name="adj1"/>
            </a:avLst>
          </a:prstGeom>
          <a:noFill/>
          <a:ln cap="flat" cmpd="sng" w="19050">
            <a:solidFill>
              <a:schemeClr val="dk2"/>
            </a:solidFill>
            <a:prstDash val="solid"/>
            <a:round/>
            <a:headEnd len="med" w="med" type="none"/>
            <a:tailEnd len="med" w="med" type="triangle"/>
          </a:ln>
        </p:spPr>
      </p:cxnSp>
      <p:sp>
        <p:nvSpPr>
          <p:cNvPr id="337" name="Google Shape;337;p59"/>
          <p:cNvSpPr txBox="1"/>
          <p:nvPr/>
        </p:nvSpPr>
        <p:spPr>
          <a:xfrm>
            <a:off x="166250" y="3024075"/>
            <a:ext cx="6006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YES</a:t>
            </a:r>
            <a:endParaRPr/>
          </a:p>
        </p:txBody>
      </p:sp>
      <p:cxnSp>
        <p:nvCxnSpPr>
          <p:cNvPr id="338" name="Google Shape;338;p59"/>
          <p:cNvCxnSpPr>
            <a:stCxn id="327" idx="3"/>
            <a:endCxn id="328" idx="0"/>
          </p:cNvCxnSpPr>
          <p:nvPr/>
        </p:nvCxnSpPr>
        <p:spPr>
          <a:xfrm>
            <a:off x="3585275" y="2361075"/>
            <a:ext cx="2801100" cy="1336200"/>
          </a:xfrm>
          <a:prstGeom prst="bentConnector2">
            <a:avLst/>
          </a:prstGeom>
          <a:noFill/>
          <a:ln cap="flat" cmpd="sng" w="19050">
            <a:solidFill>
              <a:schemeClr val="dk2"/>
            </a:solidFill>
            <a:prstDash val="solid"/>
            <a:round/>
            <a:headEnd len="med" w="med" type="none"/>
            <a:tailEnd len="med" w="med" type="triangle"/>
          </a:ln>
        </p:spPr>
      </p:cxnSp>
      <p:sp>
        <p:nvSpPr>
          <p:cNvPr id="339" name="Google Shape;339;p59"/>
          <p:cNvSpPr txBox="1"/>
          <p:nvPr/>
        </p:nvSpPr>
        <p:spPr>
          <a:xfrm>
            <a:off x="2757375" y="4456100"/>
            <a:ext cx="775800" cy="2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a:t>
            </a:r>
            <a:endParaRPr/>
          </a:p>
        </p:txBody>
      </p:sp>
      <p:cxnSp>
        <p:nvCxnSpPr>
          <p:cNvPr id="340" name="Google Shape;340;p59"/>
          <p:cNvCxnSpPr>
            <a:stCxn id="325" idx="2"/>
            <a:endCxn id="328" idx="3"/>
          </p:cNvCxnSpPr>
          <p:nvPr/>
        </p:nvCxnSpPr>
        <p:spPr>
          <a:xfrm rot="5400000">
            <a:off x="6359750" y="2773650"/>
            <a:ext cx="1739700" cy="541500"/>
          </a:xfrm>
          <a:prstGeom prst="bentConnector2">
            <a:avLst/>
          </a:prstGeom>
          <a:noFill/>
          <a:ln cap="flat" cmpd="sng" w="19050">
            <a:solidFill>
              <a:schemeClr val="dk2"/>
            </a:solidFill>
            <a:prstDash val="solid"/>
            <a:round/>
            <a:headEnd len="med" w="med" type="none"/>
            <a:tailEnd len="med" w="med" type="triangle"/>
          </a:ln>
        </p:spPr>
      </p:cxnSp>
      <p:cxnSp>
        <p:nvCxnSpPr>
          <p:cNvPr id="341" name="Google Shape;341;p59"/>
          <p:cNvCxnSpPr>
            <a:stCxn id="325" idx="1"/>
            <a:endCxn id="327" idx="0"/>
          </p:cNvCxnSpPr>
          <p:nvPr/>
        </p:nvCxnSpPr>
        <p:spPr>
          <a:xfrm flipH="1">
            <a:off x="2295050" y="1506450"/>
            <a:ext cx="3653400" cy="241500"/>
          </a:xfrm>
          <a:prstGeom prst="bentConnector2">
            <a:avLst/>
          </a:prstGeom>
          <a:noFill/>
          <a:ln cap="flat" cmpd="sng" w="19050">
            <a:solidFill>
              <a:schemeClr val="dk2"/>
            </a:solidFill>
            <a:prstDash val="solid"/>
            <a:round/>
            <a:headEnd len="med" w="med" type="none"/>
            <a:tailEnd len="med" w="med" type="triangle"/>
          </a:ln>
        </p:spPr>
      </p:cxnSp>
      <p:cxnSp>
        <p:nvCxnSpPr>
          <p:cNvPr id="342" name="Google Shape;342;p59"/>
          <p:cNvCxnSpPr>
            <a:stCxn id="330" idx="3"/>
            <a:endCxn id="328" idx="1"/>
          </p:cNvCxnSpPr>
          <p:nvPr/>
        </p:nvCxnSpPr>
        <p:spPr>
          <a:xfrm>
            <a:off x="3585275" y="3914250"/>
            <a:ext cx="2228700" cy="0"/>
          </a:xfrm>
          <a:prstGeom prst="straightConnector1">
            <a:avLst/>
          </a:prstGeom>
          <a:noFill/>
          <a:ln cap="flat" cmpd="sng" w="19050">
            <a:solidFill>
              <a:schemeClr val="dk2"/>
            </a:solidFill>
            <a:prstDash val="solid"/>
            <a:round/>
            <a:headEnd len="med" w="med" type="none"/>
            <a:tailEnd len="med" w="med" type="triangle"/>
          </a:ln>
        </p:spPr>
      </p:cxnSp>
      <p:cxnSp>
        <p:nvCxnSpPr>
          <p:cNvPr id="343" name="Google Shape;343;p59"/>
          <p:cNvCxnSpPr>
            <a:stCxn id="323" idx="2"/>
            <a:endCxn id="325" idx="0"/>
          </p:cNvCxnSpPr>
          <p:nvPr/>
        </p:nvCxnSpPr>
        <p:spPr>
          <a:xfrm>
            <a:off x="7500354" y="429520"/>
            <a:ext cx="0" cy="408900"/>
          </a:xfrm>
          <a:prstGeom prst="straightConnector1">
            <a:avLst/>
          </a:prstGeom>
          <a:noFill/>
          <a:ln cap="flat" cmpd="sng" w="19050">
            <a:solidFill>
              <a:schemeClr val="dk2"/>
            </a:solidFill>
            <a:prstDash val="solid"/>
            <a:round/>
            <a:headEnd len="med" w="med" type="none"/>
            <a:tailEnd len="med" w="med" type="triangle"/>
          </a:ln>
        </p:spPr>
      </p:cxnSp>
      <p:sp>
        <p:nvSpPr>
          <p:cNvPr id="344" name="Google Shape;344;p59"/>
          <p:cNvSpPr txBox="1"/>
          <p:nvPr/>
        </p:nvSpPr>
        <p:spPr>
          <a:xfrm>
            <a:off x="3778475" y="3624150"/>
            <a:ext cx="6006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YES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Tactics for spotting bull</a:t>
            </a:r>
            <a:endParaRPr>
              <a:latin typeface="Arial Black"/>
              <a:ea typeface="Arial Black"/>
              <a:cs typeface="Arial Black"/>
              <a:sym typeface="Arial Black"/>
            </a:endParaRPr>
          </a:p>
        </p:txBody>
      </p:sp>
      <p:sp>
        <p:nvSpPr>
          <p:cNvPr id="350" name="Google Shape;350;p60"/>
          <p:cNvSpPr txBox="1"/>
          <p:nvPr>
            <p:ph idx="1" type="body"/>
          </p:nvPr>
        </p:nvSpPr>
        <p:spPr>
          <a:xfrm>
            <a:off x="482875" y="1330650"/>
            <a:ext cx="2476800" cy="124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only BS was this easy to spot...</a:t>
            </a:r>
            <a:endParaRPr/>
          </a:p>
          <a:p>
            <a:pPr indent="0" lvl="0" marL="0" rtl="0" algn="l">
              <a:spcBef>
                <a:spcPts val="1600"/>
              </a:spcBef>
              <a:spcAft>
                <a:spcPts val="1600"/>
              </a:spcAft>
              <a:buNone/>
            </a:pPr>
            <a:r>
              <a:t/>
            </a:r>
            <a:endParaRPr/>
          </a:p>
        </p:txBody>
      </p:sp>
      <p:pic>
        <p:nvPicPr>
          <p:cNvPr descr="Pinocchio on a Blind Date as 'Pete Nocchio', Geico 2020 Sequel Commercial" id="351" name="Google Shape;351;p60" title="Pinocchio on a Blind Date as 'Pete Nocchio', Geico 2020 Sequel Commercial">
            <a:hlinkClick r:id="rId3"/>
          </p:cNvPr>
          <p:cNvPicPr preferRelativeResize="0"/>
          <p:nvPr/>
        </p:nvPicPr>
        <p:blipFill>
          <a:blip r:embed="rId4">
            <a:alphaModFix/>
          </a:blip>
          <a:stretch>
            <a:fillRect/>
          </a:stretch>
        </p:blipFill>
        <p:spPr>
          <a:xfrm>
            <a:off x="3762325" y="1148600"/>
            <a:ext cx="5012458" cy="3759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Tactics for spotting bull</a:t>
            </a:r>
            <a:endParaRPr>
              <a:latin typeface="Arial Black"/>
              <a:ea typeface="Arial Black"/>
              <a:cs typeface="Arial Black"/>
              <a:sym typeface="Arial Black"/>
            </a:endParaRPr>
          </a:p>
        </p:txBody>
      </p:sp>
      <p:pic>
        <p:nvPicPr>
          <p:cNvPr descr="#empty" id="357" name="Google Shape;357;p61"/>
          <p:cNvPicPr preferRelativeResize="0"/>
          <p:nvPr/>
        </p:nvPicPr>
        <p:blipFill>
          <a:blip r:embed="rId3">
            <a:alphaModFix/>
          </a:blip>
          <a:stretch>
            <a:fillRect/>
          </a:stretch>
        </p:blipFill>
        <p:spPr>
          <a:xfrm>
            <a:off x="214450" y="1555700"/>
            <a:ext cx="3209324" cy="1671650"/>
          </a:xfrm>
          <a:prstGeom prst="rect">
            <a:avLst/>
          </a:prstGeom>
          <a:noFill/>
          <a:ln>
            <a:noFill/>
          </a:ln>
        </p:spPr>
      </p:pic>
      <p:pic>
        <p:nvPicPr>
          <p:cNvPr descr="#empty" id="358" name="Google Shape;358;p61"/>
          <p:cNvPicPr preferRelativeResize="0"/>
          <p:nvPr/>
        </p:nvPicPr>
        <p:blipFill>
          <a:blip r:embed="rId4">
            <a:alphaModFix/>
          </a:blip>
          <a:stretch>
            <a:fillRect/>
          </a:stretch>
        </p:blipFill>
        <p:spPr>
          <a:xfrm flipH="1">
            <a:off x="5875076" y="680950"/>
            <a:ext cx="3268925" cy="3268925"/>
          </a:xfrm>
          <a:prstGeom prst="rect">
            <a:avLst/>
          </a:prstGeom>
          <a:noFill/>
          <a:ln>
            <a:noFill/>
          </a:ln>
        </p:spPr>
      </p:pic>
      <p:sp>
        <p:nvSpPr>
          <p:cNvPr id="359" name="Google Shape;359;p61"/>
          <p:cNvSpPr txBox="1"/>
          <p:nvPr>
            <p:ph idx="1" type="body"/>
          </p:nvPr>
        </p:nvSpPr>
        <p:spPr>
          <a:xfrm>
            <a:off x="2657150" y="2121125"/>
            <a:ext cx="4044000" cy="288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What are the tactics we’ve learned for spotting bull from the reading/videos?</a:t>
            </a:r>
            <a:endParaRPr sz="13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 Tactics for spotting bull</a:t>
            </a:r>
            <a:endParaRPr>
              <a:latin typeface="Arial Black"/>
              <a:ea typeface="Arial Black"/>
              <a:cs typeface="Arial Black"/>
              <a:sym typeface="Arial Black"/>
            </a:endParaRPr>
          </a:p>
        </p:txBody>
      </p:sp>
      <p:pic>
        <p:nvPicPr>
          <p:cNvPr descr="#empty" id="365" name="Google Shape;365;p62"/>
          <p:cNvPicPr preferRelativeResize="0"/>
          <p:nvPr/>
        </p:nvPicPr>
        <p:blipFill>
          <a:blip r:embed="rId3">
            <a:alphaModFix/>
          </a:blip>
          <a:stretch>
            <a:fillRect/>
          </a:stretch>
        </p:blipFill>
        <p:spPr>
          <a:xfrm>
            <a:off x="214450" y="1555700"/>
            <a:ext cx="3209324" cy="1671650"/>
          </a:xfrm>
          <a:prstGeom prst="rect">
            <a:avLst/>
          </a:prstGeom>
          <a:noFill/>
          <a:ln>
            <a:noFill/>
          </a:ln>
        </p:spPr>
      </p:pic>
      <p:pic>
        <p:nvPicPr>
          <p:cNvPr descr="#empty" id="366" name="Google Shape;366;p62"/>
          <p:cNvPicPr preferRelativeResize="0"/>
          <p:nvPr/>
        </p:nvPicPr>
        <p:blipFill>
          <a:blip r:embed="rId4">
            <a:alphaModFix/>
          </a:blip>
          <a:stretch>
            <a:fillRect/>
          </a:stretch>
        </p:blipFill>
        <p:spPr>
          <a:xfrm flipH="1">
            <a:off x="5875076" y="680950"/>
            <a:ext cx="3268925" cy="3268925"/>
          </a:xfrm>
          <a:prstGeom prst="rect">
            <a:avLst/>
          </a:prstGeom>
          <a:noFill/>
          <a:ln>
            <a:noFill/>
          </a:ln>
        </p:spPr>
      </p:pic>
      <p:sp>
        <p:nvSpPr>
          <p:cNvPr id="367" name="Google Shape;367;p62"/>
          <p:cNvSpPr txBox="1"/>
          <p:nvPr>
            <p:ph idx="1" type="body"/>
          </p:nvPr>
        </p:nvSpPr>
        <p:spPr>
          <a:xfrm>
            <a:off x="2657150" y="2121125"/>
            <a:ext cx="4430400" cy="288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the tactics we’ve learned for spotting bull from the reading/videos?</a:t>
            </a:r>
            <a:endParaRPr/>
          </a:p>
          <a:p>
            <a:pPr indent="-311150" lvl="0" marL="457200" rtl="0" algn="l">
              <a:spcBef>
                <a:spcPts val="1600"/>
              </a:spcBef>
              <a:spcAft>
                <a:spcPts val="0"/>
              </a:spcAft>
              <a:buSzPts val="1300"/>
              <a:buChar char="●"/>
            </a:pPr>
            <a:r>
              <a:rPr lang="en" sz="1300"/>
              <a:t>Can the data be double checked?/source declared?</a:t>
            </a:r>
            <a:endParaRPr sz="1300"/>
          </a:p>
          <a:p>
            <a:pPr indent="-311150" lvl="0" marL="457200" rtl="0" algn="l">
              <a:spcBef>
                <a:spcPts val="0"/>
              </a:spcBef>
              <a:spcAft>
                <a:spcPts val="0"/>
              </a:spcAft>
              <a:buSzPts val="1300"/>
              <a:buChar char="●"/>
            </a:pPr>
            <a:r>
              <a:rPr lang="en" sz="1300"/>
              <a:t>Take source into consideration</a:t>
            </a:r>
            <a:endParaRPr sz="1300"/>
          </a:p>
          <a:p>
            <a:pPr indent="-311150" lvl="0" marL="457200" rtl="0" algn="l">
              <a:spcBef>
                <a:spcPts val="0"/>
              </a:spcBef>
              <a:spcAft>
                <a:spcPts val="0"/>
              </a:spcAft>
              <a:buSzPts val="1300"/>
              <a:buChar char="●"/>
            </a:pPr>
            <a:r>
              <a:rPr lang="en" sz="1300"/>
              <a:t>Unfair comparisons</a:t>
            </a:r>
            <a:endParaRPr sz="1300"/>
          </a:p>
          <a:p>
            <a:pPr indent="-311150" lvl="0" marL="457200" rtl="0" algn="l">
              <a:spcBef>
                <a:spcPts val="0"/>
              </a:spcBef>
              <a:spcAft>
                <a:spcPts val="0"/>
              </a:spcAft>
              <a:buSzPts val="1300"/>
              <a:buChar char="●"/>
            </a:pPr>
            <a:r>
              <a:rPr lang="en" sz="1300"/>
              <a:t>Stat methods for quick check</a:t>
            </a:r>
            <a:endParaRPr sz="1300"/>
          </a:p>
          <a:p>
            <a:pPr indent="-311150" lvl="0" marL="457200" rtl="0" algn="l">
              <a:spcBef>
                <a:spcPts val="0"/>
              </a:spcBef>
              <a:spcAft>
                <a:spcPts val="0"/>
              </a:spcAft>
              <a:buSzPts val="1300"/>
              <a:buChar char="●"/>
            </a:pPr>
            <a:r>
              <a:rPr lang="en" sz="1300"/>
              <a:t>Too good to be true (or too bad)</a:t>
            </a:r>
            <a:endParaRPr sz="1300"/>
          </a:p>
          <a:p>
            <a:pPr indent="-311150" lvl="0" marL="457200" rtl="0" algn="l">
              <a:spcBef>
                <a:spcPts val="0"/>
              </a:spcBef>
              <a:spcAft>
                <a:spcPts val="0"/>
              </a:spcAft>
              <a:buSzPts val="1300"/>
              <a:buChar char="●"/>
            </a:pPr>
            <a:r>
              <a:rPr lang="en" sz="1300"/>
              <a:t>Other explanations?</a:t>
            </a:r>
            <a:endParaRPr sz="1300"/>
          </a:p>
          <a:p>
            <a:pPr indent="-311150" lvl="0" marL="457200" rtl="0" algn="l">
              <a:spcBef>
                <a:spcPts val="0"/>
              </a:spcBef>
              <a:spcAft>
                <a:spcPts val="0"/>
              </a:spcAft>
              <a:buSzPts val="1300"/>
              <a:buChar char="●"/>
            </a:pPr>
            <a:r>
              <a:rPr lang="en" sz="1300"/>
              <a:t>Does the logic work?</a:t>
            </a:r>
            <a:endParaRPr sz="1300"/>
          </a:p>
          <a:p>
            <a:pPr indent="-311150" lvl="0" marL="457200" rtl="0" algn="l">
              <a:spcBef>
                <a:spcPts val="0"/>
              </a:spcBef>
              <a:spcAft>
                <a:spcPts val="0"/>
              </a:spcAft>
              <a:buSzPts val="1300"/>
              <a:buChar char="●"/>
            </a:pPr>
            <a:r>
              <a:rPr lang="en" sz="1300"/>
              <a:t>Fermi/order of magnitude</a:t>
            </a:r>
            <a:endParaRPr sz="13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 Tactics for spotting bull</a:t>
            </a:r>
            <a:endParaRPr>
              <a:latin typeface="Arial Black"/>
              <a:ea typeface="Arial Black"/>
              <a:cs typeface="Arial Black"/>
              <a:sym typeface="Arial Black"/>
            </a:endParaRPr>
          </a:p>
        </p:txBody>
      </p:sp>
      <p:pic>
        <p:nvPicPr>
          <p:cNvPr descr="#empty" id="373" name="Google Shape;373;p63"/>
          <p:cNvPicPr preferRelativeResize="0"/>
          <p:nvPr/>
        </p:nvPicPr>
        <p:blipFill>
          <a:blip r:embed="rId3">
            <a:alphaModFix/>
          </a:blip>
          <a:stretch>
            <a:fillRect/>
          </a:stretch>
        </p:blipFill>
        <p:spPr>
          <a:xfrm>
            <a:off x="214450" y="1555700"/>
            <a:ext cx="3209324" cy="1671650"/>
          </a:xfrm>
          <a:prstGeom prst="rect">
            <a:avLst/>
          </a:prstGeom>
          <a:noFill/>
          <a:ln>
            <a:noFill/>
          </a:ln>
        </p:spPr>
      </p:pic>
      <p:pic>
        <p:nvPicPr>
          <p:cNvPr descr="#empty" id="374" name="Google Shape;374;p63"/>
          <p:cNvPicPr preferRelativeResize="0"/>
          <p:nvPr/>
        </p:nvPicPr>
        <p:blipFill>
          <a:blip r:embed="rId4">
            <a:alphaModFix/>
          </a:blip>
          <a:stretch>
            <a:fillRect/>
          </a:stretch>
        </p:blipFill>
        <p:spPr>
          <a:xfrm flipH="1">
            <a:off x="5875076" y="680950"/>
            <a:ext cx="3268925" cy="3268925"/>
          </a:xfrm>
          <a:prstGeom prst="rect">
            <a:avLst/>
          </a:prstGeom>
          <a:noFill/>
          <a:ln>
            <a:noFill/>
          </a:ln>
        </p:spPr>
      </p:pic>
      <p:sp>
        <p:nvSpPr>
          <p:cNvPr id="375" name="Google Shape;375;p63"/>
          <p:cNvSpPr txBox="1"/>
          <p:nvPr>
            <p:ph idx="1" type="body"/>
          </p:nvPr>
        </p:nvSpPr>
        <p:spPr>
          <a:xfrm>
            <a:off x="2444525" y="2121125"/>
            <a:ext cx="4492800" cy="288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the tactics we’ve learned for spotting bull from the reading/videos?</a:t>
            </a:r>
            <a:endParaRPr/>
          </a:p>
          <a:p>
            <a:pPr indent="-311150" lvl="0" marL="457200" rtl="0" algn="l">
              <a:spcBef>
                <a:spcPts val="1600"/>
              </a:spcBef>
              <a:spcAft>
                <a:spcPts val="0"/>
              </a:spcAft>
              <a:buSzPts val="1300"/>
              <a:buChar char="●"/>
            </a:pPr>
            <a:r>
              <a:rPr lang="en" sz="1300"/>
              <a:t>Too good to be true &amp; feeding confirmation bias</a:t>
            </a:r>
            <a:endParaRPr sz="1300"/>
          </a:p>
          <a:p>
            <a:pPr indent="-311150" lvl="0" marL="457200" rtl="0" algn="l">
              <a:spcBef>
                <a:spcPts val="0"/>
              </a:spcBef>
              <a:spcAft>
                <a:spcPts val="0"/>
              </a:spcAft>
              <a:buSzPts val="1300"/>
              <a:buChar char="●"/>
            </a:pPr>
            <a:r>
              <a:rPr lang="en" sz="1300"/>
              <a:t>Ad hominem - attacking people</a:t>
            </a:r>
            <a:endParaRPr sz="1300"/>
          </a:p>
          <a:p>
            <a:pPr indent="-311150" lvl="0" marL="457200" rtl="0" algn="l">
              <a:spcBef>
                <a:spcPts val="0"/>
              </a:spcBef>
              <a:spcAft>
                <a:spcPts val="0"/>
              </a:spcAft>
              <a:buSzPts val="1300"/>
              <a:buChar char="●"/>
            </a:pPr>
            <a:r>
              <a:rPr lang="en" sz="1300"/>
              <a:t>Extreme</a:t>
            </a:r>
            <a:endParaRPr sz="1300"/>
          </a:p>
          <a:p>
            <a:pPr indent="-311150" lvl="0" marL="457200" rtl="0" algn="l">
              <a:spcBef>
                <a:spcPts val="0"/>
              </a:spcBef>
              <a:spcAft>
                <a:spcPts val="0"/>
              </a:spcAft>
              <a:buSzPts val="1300"/>
              <a:buChar char="●"/>
            </a:pPr>
            <a:r>
              <a:rPr lang="en" sz="1300"/>
              <a:t>Too specific or too fluffy</a:t>
            </a:r>
            <a:endParaRPr sz="1300"/>
          </a:p>
          <a:p>
            <a:pPr indent="-311150" lvl="0" marL="457200" rtl="0" algn="l">
              <a:spcBef>
                <a:spcPts val="0"/>
              </a:spcBef>
              <a:spcAft>
                <a:spcPts val="0"/>
              </a:spcAft>
              <a:buSzPts val="1300"/>
              <a:buChar char="●"/>
            </a:pPr>
            <a:r>
              <a:rPr lang="en" sz="1300"/>
              <a:t>GRIM - mean impossible, missing raw data</a:t>
            </a:r>
            <a:endParaRPr sz="1300"/>
          </a:p>
          <a:p>
            <a:pPr indent="-311150" lvl="0" marL="457200" rtl="0" algn="l">
              <a:spcBef>
                <a:spcPts val="0"/>
              </a:spcBef>
              <a:spcAft>
                <a:spcPts val="0"/>
              </a:spcAft>
              <a:buSzPts val="1300"/>
              <a:buChar char="●"/>
            </a:pPr>
            <a:r>
              <a:rPr lang="en" sz="1300"/>
              <a:t>Unfair comparisons</a:t>
            </a:r>
            <a:endParaRPr sz="1300"/>
          </a:p>
          <a:p>
            <a:pPr indent="-311150" lvl="0" marL="457200" rtl="0" algn="l">
              <a:spcBef>
                <a:spcPts val="0"/>
              </a:spcBef>
              <a:spcAft>
                <a:spcPts val="0"/>
              </a:spcAft>
              <a:buSzPts val="1300"/>
              <a:buChar char="●"/>
            </a:pPr>
            <a:r>
              <a:rPr lang="en" sz="1300"/>
              <a:t>Lack of follow-up, original source does not support</a:t>
            </a:r>
            <a:endParaRPr sz="1300"/>
          </a:p>
          <a:p>
            <a:pPr indent="-311150" lvl="0" marL="457200" rtl="0" algn="l">
              <a:spcBef>
                <a:spcPts val="0"/>
              </a:spcBef>
              <a:spcAft>
                <a:spcPts val="0"/>
              </a:spcAft>
              <a:buSzPts val="1300"/>
              <a:buChar char="●"/>
            </a:pPr>
            <a:r>
              <a:rPr lang="en" sz="1300"/>
              <a:t>Orders of magnitude</a:t>
            </a:r>
            <a:endParaRPr sz="1300"/>
          </a:p>
          <a:p>
            <a:pPr indent="-311150" lvl="0" marL="457200" rtl="0" algn="l">
              <a:spcBef>
                <a:spcPts val="0"/>
              </a:spcBef>
              <a:spcAft>
                <a:spcPts val="0"/>
              </a:spcAft>
              <a:buSzPts val="1300"/>
              <a:buChar char="●"/>
            </a:pPr>
            <a:r>
              <a:rPr lang="en" sz="1300"/>
              <a:t>Other simple explanation</a:t>
            </a:r>
            <a:endParaRPr sz="1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Introductions</a:t>
            </a:r>
            <a:endParaRPr>
              <a:latin typeface="Arial Black"/>
              <a:ea typeface="Arial Black"/>
              <a:cs typeface="Arial Black"/>
              <a:sym typeface="Arial Black"/>
            </a:endParaRPr>
          </a:p>
        </p:txBody>
      </p:sp>
      <p:sp>
        <p:nvSpPr>
          <p:cNvPr id="120" name="Google Shape;120;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4"/>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381" name="Google Shape;381;p64"/>
          <p:cNvSpPr txBox="1"/>
          <p:nvPr>
            <p:ph type="title"/>
          </p:nvPr>
        </p:nvSpPr>
        <p:spPr>
          <a:xfrm>
            <a:off x="311700" y="26461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Arial Black"/>
                <a:ea typeface="Arial Black"/>
                <a:cs typeface="Arial Black"/>
                <a:sym typeface="Arial Black"/>
              </a:rPr>
              <a:t>RByte: Pennies to the Moon Fermi Estimation</a:t>
            </a:r>
            <a:endParaRPr>
              <a:latin typeface="Arial Black"/>
              <a:ea typeface="Arial Black"/>
              <a:cs typeface="Arial Black"/>
              <a:sym typeface="Arial Black"/>
            </a:endParaRPr>
          </a:p>
          <a:p>
            <a:pPr indent="0" lvl="0" marL="0" rtl="0" algn="ctr">
              <a:spcBef>
                <a:spcPts val="0"/>
              </a:spcBef>
              <a:spcAft>
                <a:spcPts val="0"/>
              </a:spcAft>
              <a:buNone/>
            </a:pPr>
            <a:r>
              <a:t/>
            </a:r>
            <a:endParaRPr>
              <a:latin typeface="Arial Black"/>
              <a:ea typeface="Arial Black"/>
              <a:cs typeface="Arial Black"/>
              <a:sym typeface="Arial Black"/>
            </a:endParaRPr>
          </a:p>
          <a:p>
            <a:pPr indent="0" lvl="0" marL="0" rtl="0" algn="ctr">
              <a:spcBef>
                <a:spcPts val="0"/>
              </a:spcBef>
              <a:spcAft>
                <a:spcPts val="0"/>
              </a:spcAft>
              <a:buNone/>
            </a:pPr>
            <a:r>
              <a:t/>
            </a:r>
            <a:endParaRPr>
              <a:latin typeface="Arial Black"/>
              <a:ea typeface="Arial Black"/>
              <a:cs typeface="Arial Black"/>
              <a:sym typeface="Arial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GRIM and other number “red flags”</a:t>
            </a:r>
            <a:endParaRPr>
              <a:latin typeface="Arial Black"/>
              <a:ea typeface="Arial Black"/>
              <a:cs typeface="Arial Black"/>
              <a:sym typeface="Arial Black"/>
            </a:endParaRPr>
          </a:p>
        </p:txBody>
      </p:sp>
      <p:sp>
        <p:nvSpPr>
          <p:cNvPr id="387" name="Google Shape;387;p65"/>
          <p:cNvSpPr txBox="1"/>
          <p:nvPr>
            <p:ph idx="1" type="body"/>
          </p:nvPr>
        </p:nvSpPr>
        <p:spPr>
          <a:xfrm>
            <a:off x="311700" y="1152475"/>
            <a:ext cx="5475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GRIM - discuss averages and #</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Number anomalies in datasets and in findings</a:t>
            </a:r>
            <a:endParaRPr sz="1800">
              <a:solidFill>
                <a:schemeClr val="dk1"/>
              </a:solidFill>
            </a:endParaRPr>
          </a:p>
          <a:p>
            <a:pPr indent="-342900" lvl="2" marL="1371600" rtl="0" algn="l">
              <a:spcBef>
                <a:spcPts val="0"/>
              </a:spcBef>
              <a:spcAft>
                <a:spcPts val="0"/>
              </a:spcAft>
              <a:buClr>
                <a:schemeClr val="dk1"/>
              </a:buClr>
              <a:buSzPts val="1800"/>
              <a:buChar char="■"/>
            </a:pPr>
            <a:r>
              <a:rPr lang="en" sz="1800">
                <a:solidFill>
                  <a:schemeClr val="dk1"/>
                </a:solidFill>
              </a:rPr>
              <a:t>Too specific, too general</a:t>
            </a:r>
            <a:endParaRPr sz="1800">
              <a:solidFill>
                <a:schemeClr val="dk1"/>
              </a:solidFill>
            </a:endParaRPr>
          </a:p>
          <a:p>
            <a:pPr indent="-342900" lvl="2" marL="1371600" rtl="0" algn="l">
              <a:spcBef>
                <a:spcPts val="0"/>
              </a:spcBef>
              <a:spcAft>
                <a:spcPts val="0"/>
              </a:spcAft>
              <a:buClr>
                <a:schemeClr val="dk1"/>
              </a:buClr>
              <a:buSzPts val="1800"/>
              <a:buChar char="■"/>
            </a:pPr>
            <a:r>
              <a:rPr lang="en" sz="1800">
                <a:solidFill>
                  <a:schemeClr val="dk1"/>
                </a:solidFill>
              </a:rPr>
              <a:t>Too often rounded</a:t>
            </a:r>
            <a:endParaRPr sz="1800">
              <a:solidFill>
                <a:schemeClr val="dk1"/>
              </a:solidFill>
            </a:endParaRPr>
          </a:p>
          <a:p>
            <a:pPr indent="-342900" lvl="2" marL="1371600" rtl="0" algn="l">
              <a:spcBef>
                <a:spcPts val="0"/>
              </a:spcBef>
              <a:spcAft>
                <a:spcPts val="0"/>
              </a:spcAft>
              <a:buClr>
                <a:schemeClr val="dk1"/>
              </a:buClr>
              <a:buSzPts val="1800"/>
              <a:buChar char="■"/>
            </a:pPr>
            <a:r>
              <a:rPr lang="en" sz="1800">
                <a:solidFill>
                  <a:schemeClr val="dk1"/>
                </a:solidFill>
              </a:rPr>
              <a:t>Not possible - Whole number ages, n=40, average 65.33</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B&amp;W Finding: 1 in 2 papers that we checked reported at least one impossible value. 1 in 5 papers that we checked reported multiple impossible values.</a:t>
            </a:r>
            <a:endParaRPr sz="1800"/>
          </a:p>
        </p:txBody>
      </p:sp>
      <p:pic>
        <p:nvPicPr>
          <p:cNvPr descr="Tweet from The Late Show With Stephen Colbert. Post reads Our numbers are 132.6% accurate! #LSSC in response to tweet by Donald Trump which states &quot; There are at least 25,772,342 illegal aliens, not the 11,000,000 that have been reported for years, in our country. So ridiculous! DHS&quot; and Stephen COlbert Responding; &quot; Those are some really specific numbers. In fact, that tweet scores 4,394,907 on my bull-crap-o-meter&quot;" id="388" name="Google Shape;388;p65"/>
          <p:cNvPicPr preferRelativeResize="0"/>
          <p:nvPr/>
        </p:nvPicPr>
        <p:blipFill>
          <a:blip r:embed="rId3">
            <a:alphaModFix/>
          </a:blip>
          <a:stretch>
            <a:fillRect/>
          </a:stretch>
        </p:blipFill>
        <p:spPr>
          <a:xfrm>
            <a:off x="5615125" y="972700"/>
            <a:ext cx="3521725" cy="3694776"/>
          </a:xfrm>
          <a:prstGeom prst="rect">
            <a:avLst/>
          </a:prstGeom>
          <a:noFill/>
          <a:ln>
            <a:noFill/>
          </a:ln>
        </p:spPr>
      </p:pic>
      <p:sp>
        <p:nvSpPr>
          <p:cNvPr descr="Tweet from the Late Show With Stephen Colbert, January 2019. &#10;Our numbers are 132.6% accurate! #LSSC&#10;" id="389" name="Google Shape;389;p65"/>
          <p:cNvSpPr txBox="1"/>
          <p:nvPr/>
        </p:nvSpPr>
        <p:spPr>
          <a:xfrm>
            <a:off x="6461675" y="4669175"/>
            <a:ext cx="21216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900" u="sng">
                <a:solidFill>
                  <a:srgbClr val="1155CC"/>
                </a:solidFill>
                <a:hlinkClick r:id="rId4">
                  <a:extLst>
                    <a:ext uri="{A12FA001-AC4F-418D-AE19-62706E023703}">
                      <ahyp:hlinkClr val="tx"/>
                    </a:ext>
                  </a:extLst>
                </a:hlinkClick>
              </a:rPr>
              <a:t>https://www.facebook.com/545775132233909/posts/1679746858836725/</a:t>
            </a:r>
            <a:endParaRPr sz="5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Fermi estimation</a:t>
            </a:r>
            <a:endParaRPr>
              <a:latin typeface="Arial Black"/>
              <a:ea typeface="Arial Black"/>
              <a:cs typeface="Arial Black"/>
              <a:sym typeface="Arial Black"/>
            </a:endParaRPr>
          </a:p>
        </p:txBody>
      </p:sp>
      <p:sp>
        <p:nvSpPr>
          <p:cNvPr id="395" name="Google Shape;395;p66"/>
          <p:cNvSpPr txBox="1"/>
          <p:nvPr>
            <p:ph idx="1" type="body"/>
          </p:nvPr>
        </p:nvSpPr>
        <p:spPr>
          <a:xfrm>
            <a:off x="311700" y="1152475"/>
            <a:ext cx="5485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Sometimes spotting BS is easy</a:t>
            </a:r>
            <a:endParaRPr/>
          </a:p>
          <a:p>
            <a:pPr indent="0" lvl="0" marL="0" rtl="0" algn="l">
              <a:spcBef>
                <a:spcPts val="0"/>
              </a:spcBef>
              <a:spcAft>
                <a:spcPts val="0"/>
              </a:spcAft>
              <a:buNone/>
            </a:pPr>
            <a:r>
              <a:rPr lang="en" sz="1100" u="sng">
                <a:solidFill>
                  <a:srgbClr val="1155CC"/>
                </a:solidFill>
                <a:hlinkClick r:id="rId3">
                  <a:extLst>
                    <a:ext uri="{A12FA001-AC4F-418D-AE19-62706E023703}">
                      <ahyp:hlinkClr val="tx"/>
                    </a:ext>
                  </a:extLst>
                </a:hlinkClick>
              </a:rPr>
              <a:t>Fermi Obamacare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Sometimes it takes a bit of work</a:t>
            </a:r>
            <a:endParaRPr/>
          </a:p>
          <a:p>
            <a:pPr indent="0" lvl="0" marL="0" rtl="0" algn="l">
              <a:spcBef>
                <a:spcPts val="0"/>
              </a:spcBef>
              <a:spcAft>
                <a:spcPts val="0"/>
              </a:spcAft>
              <a:buNone/>
            </a:pPr>
            <a:r>
              <a:rPr lang="en" sz="1100" u="sng">
                <a:solidFill>
                  <a:schemeClr val="hlink"/>
                </a:solidFill>
                <a:hlinkClick r:id="rId4"/>
              </a:rPr>
              <a:t>Foodstamp Case Study</a:t>
            </a:r>
            <a:endParaRPr/>
          </a:p>
          <a:p>
            <a:pPr indent="0" lvl="0" marL="0" rtl="0" algn="l">
              <a:spcBef>
                <a:spcPts val="0"/>
              </a:spcBef>
              <a:spcAft>
                <a:spcPts val="0"/>
              </a:spcAft>
              <a:buNone/>
            </a:pPr>
            <a:r>
              <a:t/>
            </a:r>
            <a:endParaRPr sz="1800"/>
          </a:p>
        </p:txBody>
      </p:sp>
      <p:pic>
        <p:nvPicPr>
          <p:cNvPr descr="'Worse than The Dress!' Maddening online debate over the cost of Obamacare turns a simple math question into a complex equation nobody seems able to solve &#10;An anonymous Facebook user posted a 'meme' about Obamacare online, pointing out an inaccuracy in the math equation used in the image&#10;His friend then claimed that the calculations in the meme were correct - and tried to prove it with a complicated explanation&#10;The debate continued for over an hour - with the original poster's mother even joining in to try and settle it - before it was then posted on Reddit " id="396" name="Google Shape;396;p66" title="Headline on DailyMail article w/summary"/>
          <p:cNvPicPr preferRelativeResize="0"/>
          <p:nvPr/>
        </p:nvPicPr>
        <p:blipFill>
          <a:blip r:embed="rId5">
            <a:alphaModFix/>
          </a:blip>
          <a:stretch>
            <a:fillRect/>
          </a:stretch>
        </p:blipFill>
        <p:spPr>
          <a:xfrm>
            <a:off x="441249" y="1775825"/>
            <a:ext cx="3645974" cy="2065575"/>
          </a:xfrm>
          <a:prstGeom prst="rect">
            <a:avLst/>
          </a:prstGeom>
          <a:noFill/>
          <a:ln>
            <a:noFill/>
          </a:ln>
        </p:spPr>
      </p:pic>
      <p:pic>
        <p:nvPicPr>
          <p:cNvPr descr="The share caption is &quot;You do understand this makes no sense, right? If he gave our 360 million dollars...he could only give a million dollars to 360 people...&#10;&#10;The meme says: 317 million people in America and you spend 360 million on just introducing Obamacare? Just give each citizen a million bucks." id="397" name="Google Shape;397;p66" title="Facebook post"/>
          <p:cNvPicPr preferRelativeResize="0"/>
          <p:nvPr/>
        </p:nvPicPr>
        <p:blipFill>
          <a:blip r:embed="rId6">
            <a:alphaModFix/>
          </a:blip>
          <a:stretch>
            <a:fillRect/>
          </a:stretch>
        </p:blipFill>
        <p:spPr>
          <a:xfrm>
            <a:off x="4377400" y="130075"/>
            <a:ext cx="4690399" cy="48895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7"/>
          <p:cNvSpPr txBox="1"/>
          <p:nvPr>
            <p:ph type="title"/>
          </p:nvPr>
        </p:nvSpPr>
        <p:spPr>
          <a:xfrm>
            <a:off x="311700" y="445025"/>
            <a:ext cx="3496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Fermi estimation</a:t>
            </a:r>
            <a:endParaRPr>
              <a:latin typeface="Arial Black"/>
              <a:ea typeface="Arial Black"/>
              <a:cs typeface="Arial Black"/>
              <a:sym typeface="Arial Black"/>
            </a:endParaRPr>
          </a:p>
        </p:txBody>
      </p:sp>
      <p:sp>
        <p:nvSpPr>
          <p:cNvPr id="403" name="Google Shape;403;p67"/>
          <p:cNvSpPr txBox="1"/>
          <p:nvPr>
            <p:ph idx="1" type="body"/>
          </p:nvPr>
        </p:nvSpPr>
        <p:spPr>
          <a:xfrm>
            <a:off x="311700" y="1152475"/>
            <a:ext cx="3597000" cy="341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Sometimes spotting bullshit takes a bit of work. We can make this work easier with “Fermi estimation” - some rounding/”back of the envelope calculations.”</a:t>
            </a:r>
            <a:endParaRPr/>
          </a:p>
          <a:p>
            <a:pPr indent="0" lvl="0" marL="0" rtl="0" algn="l">
              <a:lnSpc>
                <a:spcPct val="115000"/>
              </a:lnSpc>
              <a:spcBef>
                <a:spcPts val="700"/>
              </a:spcBef>
              <a:spcAft>
                <a:spcPts val="0"/>
              </a:spcAft>
              <a:buNone/>
            </a:pPr>
            <a:r>
              <a:rPr lang="en"/>
              <a:t>Enrico Fermi was an Italian physicist that immigrated to America. On the Manhattan project and won a Nobel Prize for nuclear physics.</a:t>
            </a:r>
            <a:endParaRPr sz="800"/>
          </a:p>
          <a:p>
            <a:pPr indent="0" lvl="0" marL="0" rtl="0" algn="l">
              <a:lnSpc>
                <a:spcPct val="115000"/>
              </a:lnSpc>
              <a:spcBef>
                <a:spcPts val="700"/>
              </a:spcBef>
              <a:spcAft>
                <a:spcPts val="700"/>
              </a:spcAft>
              <a:buClr>
                <a:schemeClr val="dk1"/>
              </a:buClr>
              <a:buSzPts val="1100"/>
              <a:buFont typeface="Arial"/>
              <a:buNone/>
            </a:pPr>
            <a:r>
              <a:rPr lang="en">
                <a:highlight>
                  <a:srgbClr val="FFFFFF"/>
                </a:highlight>
              </a:rPr>
              <a:t>Fermi method</a:t>
            </a:r>
            <a:r>
              <a:rPr lang="en">
                <a:solidFill>
                  <a:srgbClr val="202122"/>
                </a:solidFill>
                <a:highlight>
                  <a:srgbClr val="FFFFFF"/>
                </a:highlight>
              </a:rPr>
              <a:t> was used to estimate the bomb's impact when it was tested in New Mexico which had a devastating impact on Native tribes and the environment.</a:t>
            </a:r>
            <a:endParaRPr/>
          </a:p>
        </p:txBody>
      </p:sp>
      <p:sp>
        <p:nvSpPr>
          <p:cNvPr id="404" name="Google Shape;404;p67"/>
          <p:cNvSpPr txBox="1"/>
          <p:nvPr>
            <p:ph idx="2" type="body"/>
          </p:nvPr>
        </p:nvSpPr>
        <p:spPr>
          <a:xfrm>
            <a:off x="6311525" y="1165100"/>
            <a:ext cx="2520900" cy="349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a:t>
            </a:r>
            <a:r>
              <a:rPr lang="en" sz="1200">
                <a:solidFill>
                  <a:srgbClr val="202122"/>
                </a:solidFill>
                <a:highlight>
                  <a:srgbClr val="FFFFFF"/>
                </a:highlight>
              </a:rPr>
              <a:t>After the war, Fermi served under </a:t>
            </a:r>
            <a:r>
              <a:rPr lang="en" sz="1200">
                <a:solidFill>
                  <a:srgbClr val="3366CC"/>
                </a:solidFill>
                <a:highlight>
                  <a:srgbClr val="FFFFFF"/>
                </a:highlight>
                <a:uFill>
                  <a:noFill/>
                </a:uFill>
                <a:hlinkClick r:id="rId3">
                  <a:extLst>
                    <a:ext uri="{A12FA001-AC4F-418D-AE19-62706E023703}">
                      <ahyp:hlinkClr val="tx"/>
                    </a:ext>
                  </a:extLst>
                </a:hlinkClick>
              </a:rPr>
              <a:t>J. Robert Oppenheimer</a:t>
            </a:r>
            <a:r>
              <a:rPr lang="en" sz="1200">
                <a:solidFill>
                  <a:srgbClr val="202122"/>
                </a:solidFill>
                <a:highlight>
                  <a:srgbClr val="FFFFFF"/>
                </a:highlight>
              </a:rPr>
              <a:t> on the General Advisory Committee, which advised the </a:t>
            </a:r>
            <a:r>
              <a:rPr lang="en" sz="1200">
                <a:solidFill>
                  <a:srgbClr val="3366CC"/>
                </a:solidFill>
                <a:highlight>
                  <a:srgbClr val="FFFFFF"/>
                </a:highlight>
                <a:uFill>
                  <a:noFill/>
                </a:uFill>
                <a:hlinkClick r:id="rId4">
                  <a:extLst>
                    <a:ext uri="{A12FA001-AC4F-418D-AE19-62706E023703}">
                      <ahyp:hlinkClr val="tx"/>
                    </a:ext>
                  </a:extLst>
                </a:hlinkClick>
              </a:rPr>
              <a:t>Atomic Energy Commission</a:t>
            </a:r>
            <a:r>
              <a:rPr lang="en" sz="1200">
                <a:solidFill>
                  <a:srgbClr val="202122"/>
                </a:solidFill>
                <a:highlight>
                  <a:srgbClr val="FFFFFF"/>
                </a:highlight>
              </a:rPr>
              <a:t> on nuclear matters. After </a:t>
            </a:r>
            <a:r>
              <a:rPr lang="en" sz="1200">
                <a:solidFill>
                  <a:srgbClr val="3366CC"/>
                </a:solidFill>
                <a:highlight>
                  <a:srgbClr val="FFFFFF"/>
                </a:highlight>
                <a:uFill>
                  <a:noFill/>
                </a:uFill>
                <a:hlinkClick r:id="rId5">
                  <a:extLst>
                    <a:ext uri="{A12FA001-AC4F-418D-AE19-62706E023703}">
                      <ahyp:hlinkClr val="tx"/>
                    </a:ext>
                  </a:extLst>
                </a:hlinkClick>
              </a:rPr>
              <a:t>the detonation of the first Soviet fission bomb</a:t>
            </a:r>
            <a:r>
              <a:rPr lang="en" sz="1200">
                <a:solidFill>
                  <a:srgbClr val="202122"/>
                </a:solidFill>
                <a:highlight>
                  <a:srgbClr val="FFFFFF"/>
                </a:highlight>
              </a:rPr>
              <a:t> in August 1949, he strongly opposed the development of a hydrogen bomb on both moral and technical grounds. He was among the scientists who testified on Oppenheimer's behalf at the 1954 </a:t>
            </a:r>
            <a:r>
              <a:rPr lang="en" sz="1200">
                <a:solidFill>
                  <a:srgbClr val="3366CC"/>
                </a:solidFill>
                <a:highlight>
                  <a:srgbClr val="FFFFFF"/>
                </a:highlight>
                <a:uFill>
                  <a:noFill/>
                </a:uFill>
                <a:hlinkClick r:id="rId6">
                  <a:extLst>
                    <a:ext uri="{A12FA001-AC4F-418D-AE19-62706E023703}">
                      <ahyp:hlinkClr val="tx"/>
                    </a:ext>
                  </a:extLst>
                </a:hlinkClick>
              </a:rPr>
              <a:t>hearing</a:t>
            </a:r>
            <a:r>
              <a:rPr lang="en" sz="1200">
                <a:solidFill>
                  <a:srgbClr val="202122"/>
                </a:solidFill>
                <a:highlight>
                  <a:srgbClr val="FFFFFF"/>
                </a:highlight>
              </a:rPr>
              <a:t> that resulted in the denial of Oppenheimer's security clearance.”</a:t>
            </a:r>
            <a:endParaRPr sz="1200"/>
          </a:p>
        </p:txBody>
      </p:sp>
      <p:sp>
        <p:nvSpPr>
          <p:cNvPr id="405" name="Google Shape;405;p67"/>
          <p:cNvSpPr txBox="1"/>
          <p:nvPr>
            <p:ph type="title"/>
          </p:nvPr>
        </p:nvSpPr>
        <p:spPr>
          <a:xfrm>
            <a:off x="4972475" y="365225"/>
            <a:ext cx="34968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latin typeface="Arial Black"/>
                <a:ea typeface="Arial Black"/>
                <a:cs typeface="Arial Black"/>
                <a:sym typeface="Arial Black"/>
              </a:rPr>
              <a:t>Who was Fermi?</a:t>
            </a:r>
            <a:endParaRPr>
              <a:latin typeface="Arial Black"/>
              <a:ea typeface="Arial Black"/>
              <a:cs typeface="Arial Black"/>
              <a:sym typeface="Arial Black"/>
            </a:endParaRPr>
          </a:p>
        </p:txBody>
      </p:sp>
      <p:sp>
        <p:nvSpPr>
          <p:cNvPr id="406" name="Google Shape;406;p67"/>
          <p:cNvSpPr txBox="1"/>
          <p:nvPr/>
        </p:nvSpPr>
        <p:spPr>
          <a:xfrm>
            <a:off x="4972475" y="4811375"/>
            <a:ext cx="4282800" cy="1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Wikipedia: </a:t>
            </a:r>
            <a:r>
              <a:rPr lang="en" sz="1200" u="sng">
                <a:solidFill>
                  <a:schemeClr val="hlink"/>
                </a:solidFill>
                <a:hlinkClick r:id="rId7"/>
              </a:rPr>
              <a:t>https://en.wikipedia.org/wiki/Enrico_Fermi</a:t>
            </a:r>
            <a:r>
              <a:rPr lang="en" sz="1200"/>
              <a:t> </a:t>
            </a:r>
            <a:endParaRPr sz="1200"/>
          </a:p>
        </p:txBody>
      </p:sp>
      <p:pic>
        <p:nvPicPr>
          <p:cNvPr descr="Image of Enrico Fermi" id="407" name="Google Shape;407;p67"/>
          <p:cNvPicPr preferRelativeResize="0"/>
          <p:nvPr/>
        </p:nvPicPr>
        <p:blipFill rotWithShape="1">
          <a:blip r:embed="rId8">
            <a:alphaModFix/>
          </a:blip>
          <a:srcRect b="0" l="7868" r="0" t="0"/>
          <a:stretch/>
        </p:blipFill>
        <p:spPr>
          <a:xfrm>
            <a:off x="3908725" y="1312450"/>
            <a:ext cx="2322500" cy="3124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Fermi estimation</a:t>
            </a:r>
            <a:endParaRPr>
              <a:latin typeface="Arial Black"/>
              <a:ea typeface="Arial Black"/>
              <a:cs typeface="Arial Black"/>
              <a:sym typeface="Arial Black"/>
            </a:endParaRPr>
          </a:p>
        </p:txBody>
      </p:sp>
      <p:sp>
        <p:nvSpPr>
          <p:cNvPr id="413" name="Google Shape;413;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spotting bullshit takes a bit of work, you can make it a little easier:</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sz="1600" u="sng">
                <a:solidFill>
                  <a:schemeClr val="hlink"/>
                </a:solidFill>
                <a:hlinkClick r:id="rId3"/>
              </a:rPr>
              <a:t>Food Stamp Fraud Case Study</a:t>
            </a:r>
            <a:endParaRPr b="1" sz="2300"/>
          </a:p>
          <a:p>
            <a:pPr indent="-323850" lvl="1" marL="914400" rtl="0" algn="l">
              <a:spcBef>
                <a:spcPts val="0"/>
              </a:spcBef>
              <a:spcAft>
                <a:spcPts val="0"/>
              </a:spcAft>
              <a:buClr>
                <a:schemeClr val="dk1"/>
              </a:buClr>
              <a:buSzPts val="1500"/>
              <a:buChar char="○"/>
            </a:pPr>
            <a:r>
              <a:rPr lang="en" sz="1500">
                <a:solidFill>
                  <a:schemeClr val="dk1"/>
                </a:solidFill>
              </a:rPr>
              <a:t>$70 million dollars of loss</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Suppose 300 million Americans &amp; 10% use food assistance (pick a power of 10 &amp; the actual is closer to 10% than 1% or 100%) -&gt; 30 million people get benefits</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Suppose benefits are $1000/year -&gt; 30 billion in benefits</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Then loss = 70 million/30 billion = 7/3000  </a:t>
            </a:r>
            <a:r>
              <a:rPr b="1" lang="en" sz="1500">
                <a:solidFill>
                  <a:schemeClr val="dk1"/>
                </a:solidFill>
              </a:rPr>
              <a:t>(UNITS ARE IMPORTANT!)</a:t>
            </a:r>
            <a:endParaRPr b="1" sz="1500">
              <a:solidFill>
                <a:schemeClr val="dk1"/>
              </a:solidFill>
            </a:endParaRPr>
          </a:p>
          <a:p>
            <a:pPr indent="0" lvl="0" marL="1371600" rtl="0" algn="l">
              <a:spcBef>
                <a:spcPts val="0"/>
              </a:spcBef>
              <a:spcAft>
                <a:spcPts val="0"/>
              </a:spcAft>
              <a:buNone/>
            </a:pPr>
            <a:r>
              <a:rPr lang="en">
                <a:solidFill>
                  <a:schemeClr val="dk1"/>
                </a:solidFill>
              </a:rPr>
              <a:t>= really tiny % loss, like &lt;1%</a:t>
            </a:r>
            <a:endParaRPr>
              <a:solidFill>
                <a:schemeClr val="dk1"/>
              </a:solidFill>
            </a:endParaRPr>
          </a:p>
          <a:p>
            <a:pPr indent="0" lvl="0" marL="91440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1500">
                <a:solidFill>
                  <a:schemeClr val="dk1"/>
                </a:solidFill>
              </a:rPr>
              <a:t>USDA said later the loss rate went up from 1.0 to 1.3%, which is down from 4% in the 90s.</a:t>
            </a:r>
            <a:endParaRPr sz="19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69"/>
          <p:cNvPicPr preferRelativeResize="0"/>
          <p:nvPr/>
        </p:nvPicPr>
        <p:blipFill rotWithShape="1">
          <a:blip r:embed="rId3">
            <a:alphaModFix amt="15000"/>
          </a:blip>
          <a:srcRect b="0" l="0" r="0" t="55851"/>
          <a:stretch/>
        </p:blipFill>
        <p:spPr>
          <a:xfrm>
            <a:off x="0" y="2452205"/>
            <a:ext cx="9143997" cy="2691292"/>
          </a:xfrm>
          <a:prstGeom prst="rect">
            <a:avLst/>
          </a:prstGeom>
          <a:noFill/>
          <a:ln>
            <a:noFill/>
          </a:ln>
        </p:spPr>
      </p:pic>
      <p:sp>
        <p:nvSpPr>
          <p:cNvPr id="419" name="Google Shape;419;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Fermi estimation</a:t>
            </a:r>
            <a:endParaRPr>
              <a:latin typeface="Arial Black"/>
              <a:ea typeface="Arial Black"/>
              <a:cs typeface="Arial Black"/>
              <a:sym typeface="Arial Black"/>
            </a:endParaRPr>
          </a:p>
        </p:txBody>
      </p:sp>
      <p:sp>
        <p:nvSpPr>
          <p:cNvPr id="420" name="Google Shape;420;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Here’s some possible bullshit - </a:t>
            </a:r>
            <a:endParaRPr>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A Bill Gates fortune in pennies would be enough pennies to go from the earth to the moon and back when lined up next to each other in a path.</a:t>
            </a:r>
            <a:endParaRPr sz="1800">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Is this bullshit? More specifically, is it false?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Make a guess!!  </a:t>
            </a:r>
            <a:endParaRPr b="1">
              <a:solidFill>
                <a:schemeClr val="dk1"/>
              </a:solidFill>
            </a:endParaRPr>
          </a:p>
          <a:p>
            <a:pPr indent="0" lvl="0" marL="0" rtl="0" algn="l">
              <a:spcBef>
                <a:spcPts val="0"/>
              </a:spcBef>
              <a:spcAft>
                <a:spcPts val="0"/>
              </a:spcAft>
              <a:buNone/>
            </a:pPr>
            <a:r>
              <a:t/>
            </a:r>
            <a:endParaRPr>
              <a:solidFill>
                <a:schemeClr val="dk1"/>
              </a:solidFill>
            </a:endParaRPr>
          </a:p>
        </p:txBody>
      </p:sp>
      <p:pic>
        <p:nvPicPr>
          <p:cNvPr descr="QR Code and Link " id="421" name="Google Shape;421;p69"/>
          <p:cNvPicPr preferRelativeResize="0"/>
          <p:nvPr/>
        </p:nvPicPr>
        <p:blipFill>
          <a:blip r:embed="rId4">
            <a:alphaModFix/>
          </a:blip>
          <a:stretch>
            <a:fillRect/>
          </a:stretch>
        </p:blipFill>
        <p:spPr>
          <a:xfrm>
            <a:off x="2195400" y="2642439"/>
            <a:ext cx="6636900" cy="23108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70"/>
          <p:cNvPicPr preferRelativeResize="0"/>
          <p:nvPr/>
        </p:nvPicPr>
        <p:blipFill rotWithShape="1">
          <a:blip r:embed="rId3">
            <a:alphaModFix amt="15000"/>
          </a:blip>
          <a:srcRect b="0" l="0" r="0" t="55851"/>
          <a:stretch/>
        </p:blipFill>
        <p:spPr>
          <a:xfrm>
            <a:off x="0" y="2452205"/>
            <a:ext cx="9143997" cy="2691292"/>
          </a:xfrm>
          <a:prstGeom prst="rect">
            <a:avLst/>
          </a:prstGeom>
          <a:noFill/>
          <a:ln>
            <a:noFill/>
          </a:ln>
        </p:spPr>
      </p:pic>
      <p:sp>
        <p:nvSpPr>
          <p:cNvPr id="427" name="Google Shape;427;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Fermi estimation</a:t>
            </a:r>
            <a:endParaRPr>
              <a:latin typeface="Arial Black"/>
              <a:ea typeface="Arial Black"/>
              <a:cs typeface="Arial Black"/>
              <a:sym typeface="Arial Black"/>
            </a:endParaRPr>
          </a:p>
        </p:txBody>
      </p:sp>
      <p:sp>
        <p:nvSpPr>
          <p:cNvPr id="428" name="Google Shape;428;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Here’s some possible bullshit -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 Bill Gates fortune in pennies would be enough pennies to go from the earth to the moon and back when lined up next to each other in a path.</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Bullshit or not?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You try:</a:t>
            </a:r>
            <a:endParaRPr b="1"/>
          </a:p>
          <a:p>
            <a:pPr indent="-342900" lvl="0" marL="457200" rtl="0" algn="l">
              <a:spcBef>
                <a:spcPts val="0"/>
              </a:spcBef>
              <a:spcAft>
                <a:spcPts val="0"/>
              </a:spcAft>
              <a:buClr>
                <a:schemeClr val="dk1"/>
              </a:buClr>
              <a:buSzPts val="1800"/>
              <a:buChar char="●"/>
            </a:pPr>
            <a:r>
              <a:rPr lang="en">
                <a:solidFill>
                  <a:schemeClr val="dk1"/>
                </a:solidFill>
              </a:rPr>
              <a:t>Work in groups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Use Fermi estimation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Remember - not perfect, reasonable</a:t>
            </a:r>
            <a:endParaRPr>
              <a:solidFill>
                <a:schemeClr val="dk1"/>
              </a:solidFill>
            </a:endParaRPr>
          </a:p>
          <a:p>
            <a:pPr indent="0" lvl="0" marL="457200" rtl="0" algn="l">
              <a:spcBef>
                <a:spcPts val="0"/>
              </a:spcBef>
              <a:spcAft>
                <a:spcPts val="0"/>
              </a:spcAft>
              <a:buNone/>
            </a:pPr>
            <a:r>
              <a:rPr lang="en">
                <a:solidFill>
                  <a:schemeClr val="dk1"/>
                </a:solidFill>
              </a:rPr>
              <a:t>&amp; approximate!!!</a:t>
            </a:r>
            <a:endParaRPr>
              <a:solidFill>
                <a:schemeClr val="dk1"/>
              </a:solidFill>
            </a:endParaRPr>
          </a:p>
        </p:txBody>
      </p:sp>
      <p:pic>
        <p:nvPicPr>
          <p:cNvPr descr="#empty" id="429" name="Google Shape;429;p70"/>
          <p:cNvPicPr preferRelativeResize="0"/>
          <p:nvPr/>
        </p:nvPicPr>
        <p:blipFill>
          <a:blip r:embed="rId4">
            <a:alphaModFix/>
          </a:blip>
          <a:stretch>
            <a:fillRect/>
          </a:stretch>
        </p:blipFill>
        <p:spPr>
          <a:xfrm>
            <a:off x="5106053" y="2452200"/>
            <a:ext cx="4037944" cy="26912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71"/>
          <p:cNvPicPr preferRelativeResize="0"/>
          <p:nvPr/>
        </p:nvPicPr>
        <p:blipFill rotWithShape="1">
          <a:blip r:embed="rId3">
            <a:alphaModFix amt="15000"/>
          </a:blip>
          <a:srcRect b="0" l="0" r="0" t="55851"/>
          <a:stretch/>
        </p:blipFill>
        <p:spPr>
          <a:xfrm>
            <a:off x="0" y="2452205"/>
            <a:ext cx="9143997" cy="2691292"/>
          </a:xfrm>
          <a:prstGeom prst="rect">
            <a:avLst/>
          </a:prstGeom>
          <a:noFill/>
          <a:ln>
            <a:noFill/>
          </a:ln>
        </p:spPr>
      </p:pic>
      <p:sp>
        <p:nvSpPr>
          <p:cNvPr id="435" name="Google Shape;435;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Fermi estimation</a:t>
            </a:r>
            <a:endParaRPr>
              <a:latin typeface="Arial Black"/>
              <a:ea typeface="Arial Black"/>
              <a:cs typeface="Arial Black"/>
              <a:sym typeface="Arial Black"/>
            </a:endParaRPr>
          </a:p>
        </p:txBody>
      </p:sp>
      <p:sp>
        <p:nvSpPr>
          <p:cNvPr id="436" name="Google Shape;436;p7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Here’s some possible bullshit -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 Bill Gates fortune in pennies would be enough pennies to go from the earth to the moon and back when lined up next to each other in a path.</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Bullshit or not?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Extensions:</a:t>
            </a:r>
            <a:endParaRPr b="1"/>
          </a:p>
          <a:p>
            <a:pPr indent="-342900" lvl="0" marL="457200" rtl="0" algn="l">
              <a:spcBef>
                <a:spcPts val="0"/>
              </a:spcBef>
              <a:spcAft>
                <a:spcPts val="0"/>
              </a:spcAft>
              <a:buClr>
                <a:schemeClr val="dk1"/>
              </a:buClr>
              <a:buSzPts val="1800"/>
              <a:buChar char="●"/>
            </a:pPr>
            <a:r>
              <a:rPr lang="en" sz="1800">
                <a:solidFill>
                  <a:schemeClr val="dk1"/>
                </a:solidFill>
              </a:rPr>
              <a:t>What about Nickels?</a:t>
            </a:r>
            <a:endParaRPr>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Dimes?</a:t>
            </a:r>
            <a:endParaRPr sz="18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72"/>
          <p:cNvPicPr preferRelativeResize="0"/>
          <p:nvPr/>
        </p:nvPicPr>
        <p:blipFill rotWithShape="1">
          <a:blip r:embed="rId3">
            <a:alphaModFix amt="15000"/>
          </a:blip>
          <a:srcRect b="0" l="0" r="0" t="55851"/>
          <a:stretch/>
        </p:blipFill>
        <p:spPr>
          <a:xfrm>
            <a:off x="0" y="2452205"/>
            <a:ext cx="9143997" cy="2691292"/>
          </a:xfrm>
          <a:prstGeom prst="rect">
            <a:avLst/>
          </a:prstGeom>
          <a:noFill/>
          <a:ln>
            <a:noFill/>
          </a:ln>
        </p:spPr>
      </p:pic>
      <p:sp>
        <p:nvSpPr>
          <p:cNvPr id="442" name="Google Shape;442;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Motivation: (we do this in full on Monday)</a:t>
            </a:r>
            <a:endParaRPr>
              <a:latin typeface="Arial Black"/>
              <a:ea typeface="Arial Black"/>
              <a:cs typeface="Arial Black"/>
              <a:sym typeface="Arial Black"/>
            </a:endParaRPr>
          </a:p>
        </p:txBody>
      </p:sp>
      <p:sp>
        <p:nvSpPr>
          <p:cNvPr id="443" name="Google Shape;443;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 Bill Gates fortune in pennies would be enough pennies to go from the earth to the moon and back when lined up next to each other.</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Could you use R to figure it out faster? Or more exact?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You try:</a:t>
            </a:r>
            <a:endParaRPr b="1"/>
          </a:p>
          <a:p>
            <a:pPr indent="-342900" lvl="0" marL="457200" rtl="0" algn="l">
              <a:spcBef>
                <a:spcPts val="0"/>
              </a:spcBef>
              <a:spcAft>
                <a:spcPts val="0"/>
              </a:spcAft>
              <a:buClr>
                <a:schemeClr val="dk1"/>
              </a:buClr>
              <a:buSzPts val="1800"/>
              <a:buChar char="●"/>
            </a:pPr>
            <a:r>
              <a:rPr lang="en"/>
              <a:t>Start with pennies - you know the answer already</a:t>
            </a:r>
            <a:endParaRPr/>
          </a:p>
          <a:p>
            <a:pPr indent="-342900" lvl="0" marL="457200" rtl="0" algn="l">
              <a:spcBef>
                <a:spcPts val="0"/>
              </a:spcBef>
              <a:spcAft>
                <a:spcPts val="0"/>
              </a:spcAft>
              <a:buClr>
                <a:schemeClr val="dk1"/>
              </a:buClr>
              <a:buSzPts val="1800"/>
              <a:buChar char="●"/>
            </a:pPr>
            <a:r>
              <a:rPr lang="en"/>
              <a:t>Then ask, what would you have to change to make it dimes or nickels?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What if you had exact figures for some calculations instead of just estimates?</a:t>
            </a:r>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Arial Black"/>
                <a:ea typeface="Arial Black"/>
                <a:cs typeface="Arial Black"/>
                <a:sym typeface="Arial Black"/>
                <a:hlinkClick r:id="rId3"/>
              </a:rPr>
              <a:t>Week 2 Lab: Using Colab, R &amp; R Studio</a:t>
            </a:r>
            <a:endParaRPr>
              <a:latin typeface="Arial Black"/>
              <a:ea typeface="Arial Black"/>
              <a:cs typeface="Arial Black"/>
              <a:sym typeface="Arial Black"/>
            </a:endParaRPr>
          </a:p>
        </p:txBody>
      </p:sp>
      <p:pic>
        <p:nvPicPr>
          <p:cNvPr descr="Image of the R Studio Interface Console " id="449" name="Google Shape;449;p73"/>
          <p:cNvPicPr preferRelativeResize="0"/>
          <p:nvPr/>
        </p:nvPicPr>
        <p:blipFill>
          <a:blip r:embed="rId4">
            <a:alphaModFix/>
          </a:blip>
          <a:stretch>
            <a:fillRect/>
          </a:stretch>
        </p:blipFill>
        <p:spPr>
          <a:xfrm>
            <a:off x="461787" y="1181050"/>
            <a:ext cx="8220424" cy="3962451"/>
          </a:xfrm>
          <a:prstGeom prst="rect">
            <a:avLst/>
          </a:prstGeom>
          <a:noFill/>
          <a:ln>
            <a:noFill/>
          </a:ln>
        </p:spPr>
      </p:pic>
      <p:pic>
        <p:nvPicPr>
          <p:cNvPr id="450" name="Google Shape;450;p73"/>
          <p:cNvPicPr preferRelativeResize="0"/>
          <p:nvPr/>
        </p:nvPicPr>
        <p:blipFill>
          <a:blip r:embed="rId5">
            <a:alphaModFix/>
          </a:blip>
          <a:stretch>
            <a:fillRect/>
          </a:stretch>
        </p:blipFill>
        <p:spPr>
          <a:xfrm>
            <a:off x="1903300" y="2051175"/>
            <a:ext cx="2969774" cy="1041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Breakout Groups </a:t>
            </a:r>
            <a:endParaRPr>
              <a:latin typeface="Arial Black"/>
              <a:ea typeface="Arial Black"/>
              <a:cs typeface="Arial Black"/>
              <a:sym typeface="Arial Black"/>
            </a:endParaRPr>
          </a:p>
        </p:txBody>
      </p:sp>
      <p:sp>
        <p:nvSpPr>
          <p:cNvPr id="126" name="Google Shape;126;p29"/>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Calibri"/>
                <a:ea typeface="Calibri"/>
                <a:cs typeface="Calibri"/>
                <a:sym typeface="Calibri"/>
              </a:rPr>
              <a:t>Introduce yourselves, what class(es) are you taking?</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a:solidFill>
                  <a:schemeClr val="dk1"/>
                </a:solidFill>
                <a:latin typeface="Calibri"/>
                <a:ea typeface="Calibri"/>
                <a:cs typeface="Calibri"/>
                <a:sym typeface="Calibri"/>
              </a:rPr>
              <a:t>(5 min)</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I will do about 2 breakouts each day with different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mixes of people so that you get to know each other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better. Within a class, usually the same breakout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group.</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p:txBody>
      </p:sp>
      <p:pic>
        <p:nvPicPr>
          <p:cNvPr id="127" name="Google Shape;127;p29"/>
          <p:cNvPicPr preferRelativeResize="0"/>
          <p:nvPr/>
        </p:nvPicPr>
        <p:blipFill>
          <a:blip r:embed="rId3">
            <a:alphaModFix/>
          </a:blip>
          <a:stretch>
            <a:fillRect/>
          </a:stretch>
        </p:blipFill>
        <p:spPr>
          <a:xfrm>
            <a:off x="4524525" y="1463900"/>
            <a:ext cx="3743902" cy="2495300"/>
          </a:xfrm>
          <a:prstGeom prst="rect">
            <a:avLst/>
          </a:prstGeom>
          <a:noFill/>
          <a:ln>
            <a:noFill/>
          </a:ln>
        </p:spPr>
      </p:pic>
      <p:sp>
        <p:nvSpPr>
          <p:cNvPr id="128" name="Google Shape;128;p29"/>
          <p:cNvSpPr txBox="1"/>
          <p:nvPr/>
        </p:nvSpPr>
        <p:spPr>
          <a:xfrm>
            <a:off x="4896475" y="395920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rgbClr val="981328"/>
                </a:solidFill>
                <a:latin typeface="Calibri"/>
                <a:ea typeface="Calibri"/>
                <a:cs typeface="Calibri"/>
                <a:sym typeface="Calibri"/>
              </a:rPr>
              <a:t>Calling Bull Winter 2019, Phyllis Graber Jensen/Bates College</a:t>
            </a:r>
            <a:endParaRPr sz="1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Homework</a:t>
            </a:r>
            <a:endParaRPr>
              <a:latin typeface="Arial Black"/>
              <a:ea typeface="Arial Black"/>
              <a:cs typeface="Arial Black"/>
              <a:sym typeface="Arial Black"/>
            </a:endParaRPr>
          </a:p>
        </p:txBody>
      </p:sp>
      <p:sp>
        <p:nvSpPr>
          <p:cNvPr id="456" name="Google Shape;456;p74"/>
          <p:cNvSpPr txBox="1"/>
          <p:nvPr>
            <p:ph idx="1" type="body"/>
          </p:nvPr>
        </p:nvSpPr>
        <p:spPr>
          <a:xfrm>
            <a:off x="3407100" y="929400"/>
            <a:ext cx="5626500" cy="328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Homework for Friday: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Make sure you know what is going on in the pennies to the moon exercise and can reproduce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Week 2 reflection</a:t>
            </a:r>
            <a:endParaRPr>
              <a:solidFill>
                <a:schemeClr val="dk1"/>
              </a:solidFill>
            </a:endParaRPr>
          </a:p>
          <a:p>
            <a:pPr indent="0" lvl="0" marL="0" rtl="0" algn="l">
              <a:spcBef>
                <a:spcPts val="1000"/>
              </a:spcBef>
              <a:spcAft>
                <a:spcPts val="0"/>
              </a:spcAft>
              <a:buNone/>
            </a:pPr>
            <a:r>
              <a:rPr b="1" lang="en">
                <a:solidFill>
                  <a:schemeClr val="dk1"/>
                </a:solidFill>
              </a:rPr>
              <a:t>Friday Lab: Finish Wk 2 lab on Colab and RStudio:</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You are exempt from Friday class if the lab and all prior assignments are complete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Section B check-offs will be on Zoom</a:t>
            </a:r>
            <a:endParaRPr>
              <a:solidFill>
                <a:schemeClr val="dk1"/>
              </a:solidFill>
            </a:endParaRPr>
          </a:p>
          <a:p>
            <a:pPr indent="0" lvl="0" marL="0" rtl="0" algn="l">
              <a:spcBef>
                <a:spcPts val="1000"/>
              </a:spcBef>
              <a:spcAft>
                <a:spcPts val="0"/>
              </a:spcAft>
              <a:buNone/>
            </a:pPr>
            <a:r>
              <a:rPr b="1" lang="en">
                <a:solidFill>
                  <a:schemeClr val="dk1"/>
                </a:solidFill>
              </a:rPr>
              <a:t>Homework for Monday: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BS Inventory due, bring to class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Podcast (~1 hr)</a:t>
            </a:r>
            <a:endParaRPr>
              <a:solidFill>
                <a:schemeClr val="dk1"/>
              </a:solidFill>
            </a:endParaRPr>
          </a:p>
        </p:txBody>
      </p:sp>
      <p:pic>
        <p:nvPicPr>
          <p:cNvPr descr="#empty" id="457" name="Google Shape;457;p74"/>
          <p:cNvPicPr preferRelativeResize="0"/>
          <p:nvPr/>
        </p:nvPicPr>
        <p:blipFill rotWithShape="1">
          <a:blip r:embed="rId3">
            <a:alphaModFix/>
          </a:blip>
          <a:srcRect b="10261" l="23714" r="19074" t="9002"/>
          <a:stretch/>
        </p:blipFill>
        <p:spPr>
          <a:xfrm>
            <a:off x="0" y="1355725"/>
            <a:ext cx="3205924" cy="296905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7" name="Shape 467"/>
        <p:cNvGrpSpPr/>
        <p:nvPr/>
      </p:nvGrpSpPr>
      <p:grpSpPr>
        <a:xfrm>
          <a:off x="0" y="0"/>
          <a:ext cx="0" cy="0"/>
          <a:chOff x="0" y="0"/>
          <a:chExt cx="0" cy="0"/>
        </a:xfrm>
      </p:grpSpPr>
      <p:sp>
        <p:nvSpPr>
          <p:cNvPr id="468" name="Google Shape;468;p76"/>
          <p:cNvSpPr txBox="1"/>
          <p:nvPr>
            <p:ph idx="1" type="subTitle"/>
          </p:nvPr>
        </p:nvSpPr>
        <p:spPr>
          <a:xfrm>
            <a:off x="1056025" y="2672450"/>
            <a:ext cx="6742500" cy="115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3 - #OpenAsResistance</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sp>
        <p:nvSpPr>
          <p:cNvPr id="469" name="Google Shape;469;p76"/>
          <p:cNvSpPr txBox="1"/>
          <p:nvPr/>
        </p:nvSpPr>
        <p:spPr>
          <a:xfrm>
            <a:off x="7753075" y="263875"/>
            <a:ext cx="1211700" cy="4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Picture of a bull, shitting, with a cancel sign over it. " id="470" name="Google Shape;470;p76"/>
          <p:cNvPicPr preferRelativeResize="0"/>
          <p:nvPr/>
        </p:nvPicPr>
        <p:blipFill>
          <a:blip r:embed="rId3">
            <a:alphaModFix/>
          </a:blip>
          <a:stretch>
            <a:fillRect/>
          </a:stretch>
        </p:blipFill>
        <p:spPr>
          <a:xfrm>
            <a:off x="3307338" y="143125"/>
            <a:ext cx="2529325" cy="25293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Preview</a:t>
            </a:r>
            <a:endParaRPr>
              <a:latin typeface="Arial Black"/>
              <a:ea typeface="Arial Black"/>
              <a:cs typeface="Arial Black"/>
              <a:sym typeface="Arial Black"/>
            </a:endParaRPr>
          </a:p>
        </p:txBody>
      </p:sp>
      <p:sp>
        <p:nvSpPr>
          <p:cNvPr id="476" name="Google Shape;476;p7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FoTD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BS Inventory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Open as Resistance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Connecting R &amp; Calling BS!!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Upcoming for Wednesday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Perusall reading for Week 3 Case Study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Keep working on DataCamp (Intro course due Friday)</a:t>
            </a:r>
            <a:endParaRPr>
              <a:solidFill>
                <a:schemeClr val="dk1"/>
              </a:solidFill>
            </a:endParaRPr>
          </a:p>
        </p:txBody>
      </p:sp>
      <p:pic>
        <p:nvPicPr>
          <p:cNvPr descr="#empty" id="477" name="Google Shape;477;p77"/>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Announcements and Questions</a:t>
            </a:r>
            <a:endParaRPr>
              <a:latin typeface="Arial Black"/>
              <a:ea typeface="Arial Black"/>
              <a:cs typeface="Arial Black"/>
              <a:sym typeface="Arial Black"/>
            </a:endParaRPr>
          </a:p>
        </p:txBody>
      </p:sp>
      <p:sp>
        <p:nvSpPr>
          <p:cNvPr id="483" name="Google Shape;483;p78"/>
          <p:cNvSpPr txBox="1"/>
          <p:nvPr>
            <p:ph idx="1" type="body"/>
          </p:nvPr>
        </p:nvSpPr>
        <p:spPr>
          <a:xfrm>
            <a:off x="311700" y="1152475"/>
            <a:ext cx="30063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We have done a lot so far!</a:t>
            </a:r>
            <a:endParaRPr b="1" sz="1800"/>
          </a:p>
          <a:p>
            <a:pPr indent="0" lvl="0" marL="0" rtl="0" algn="l">
              <a:spcBef>
                <a:spcPts val="1600"/>
              </a:spcBef>
              <a:spcAft>
                <a:spcPts val="0"/>
              </a:spcAft>
              <a:buNone/>
            </a:pPr>
            <a:r>
              <a:rPr lang="en" sz="1800"/>
              <a:t>Every software, every tool (Lyceum, Google, Perusall), every fun morning activity :).  </a:t>
            </a:r>
            <a:r>
              <a:rPr b="1" lang="en" sz="1800">
                <a:solidFill>
                  <a:srgbClr val="9900FF"/>
                </a:solidFill>
              </a:rPr>
              <a:t>Thank you for hanging in there!</a:t>
            </a:r>
            <a:endParaRPr b="1" sz="1800">
              <a:solidFill>
                <a:srgbClr val="9900FF"/>
              </a:solidFill>
            </a:endParaRPr>
          </a:p>
          <a:p>
            <a:pPr indent="0" lvl="0" marL="0" rtl="0" algn="l">
              <a:spcBef>
                <a:spcPts val="1600"/>
              </a:spcBef>
              <a:spcAft>
                <a:spcPts val="0"/>
              </a:spcAft>
              <a:buNone/>
            </a:pPr>
            <a:r>
              <a:rPr lang="en" sz="1800"/>
              <a:t>Tech issue updates:</a:t>
            </a:r>
            <a:endParaRPr sz="1800"/>
          </a:p>
          <a:p>
            <a:pPr indent="-342900" lvl="0" marL="457200" rtl="0" algn="l">
              <a:spcBef>
                <a:spcPts val="0"/>
              </a:spcBef>
              <a:spcAft>
                <a:spcPts val="0"/>
              </a:spcAft>
              <a:buSzPts val="1800"/>
              <a:buChar char="●"/>
            </a:pPr>
            <a:r>
              <a:rPr lang="en" sz="1800"/>
              <a:t>Perusall update</a:t>
            </a:r>
            <a:endParaRPr sz="1800"/>
          </a:p>
          <a:p>
            <a:pPr indent="-342900" lvl="0" marL="457200" rtl="0" algn="l">
              <a:spcBef>
                <a:spcPts val="0"/>
              </a:spcBef>
              <a:spcAft>
                <a:spcPts val="0"/>
              </a:spcAft>
              <a:buSzPts val="1800"/>
              <a:buChar char="●"/>
            </a:pPr>
            <a:r>
              <a:rPr lang="en" sz="1800"/>
              <a:t>Self assessment </a:t>
            </a:r>
            <a:endParaRPr sz="1800"/>
          </a:p>
        </p:txBody>
      </p:sp>
      <p:sp>
        <p:nvSpPr>
          <p:cNvPr id="484" name="Google Shape;484;p78"/>
          <p:cNvSpPr txBox="1"/>
          <p:nvPr>
            <p:ph idx="2" type="body"/>
          </p:nvPr>
        </p:nvSpPr>
        <p:spPr>
          <a:xfrm>
            <a:off x="3765925" y="1152475"/>
            <a:ext cx="50664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If you missed anything - especially because of add/drop &amp; tech issues - just communicate with me. </a:t>
            </a:r>
            <a:endParaRPr sz="1600"/>
          </a:p>
        </p:txBody>
      </p:sp>
      <p:pic>
        <p:nvPicPr>
          <p:cNvPr descr="#empty" id="485" name="Google Shape;485;p78"/>
          <p:cNvPicPr preferRelativeResize="0"/>
          <p:nvPr/>
        </p:nvPicPr>
        <p:blipFill rotWithShape="1">
          <a:blip r:embed="rId3">
            <a:alphaModFix/>
          </a:blip>
          <a:srcRect b="20063" l="0" r="0" t="0"/>
          <a:stretch/>
        </p:blipFill>
        <p:spPr>
          <a:xfrm>
            <a:off x="3765925" y="2278652"/>
            <a:ext cx="5378074" cy="28648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79"/>
          <p:cNvPicPr preferRelativeResize="0"/>
          <p:nvPr/>
        </p:nvPicPr>
        <p:blipFill rotWithShape="1">
          <a:blip r:embed="rId3">
            <a:alphaModFix amt="15000"/>
          </a:blip>
          <a:srcRect b="0" l="0" r="0" t="20363"/>
          <a:stretch/>
        </p:blipFill>
        <p:spPr>
          <a:xfrm>
            <a:off x="-201075" y="0"/>
            <a:ext cx="9546134" cy="5143501"/>
          </a:xfrm>
          <a:prstGeom prst="rect">
            <a:avLst/>
          </a:prstGeom>
          <a:noFill/>
          <a:ln>
            <a:noFill/>
          </a:ln>
        </p:spPr>
      </p:pic>
      <p:sp>
        <p:nvSpPr>
          <p:cNvPr id="491" name="Google Shape;491;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Reflections</a:t>
            </a:r>
            <a:endParaRPr>
              <a:latin typeface="Arial Black"/>
              <a:ea typeface="Arial Black"/>
              <a:cs typeface="Arial Black"/>
              <a:sym typeface="Arial Black"/>
            </a:endParaRPr>
          </a:p>
        </p:txBody>
      </p:sp>
      <p:sp>
        <p:nvSpPr>
          <p:cNvPr id="492" name="Google Shape;492;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chemeClr val="dk1"/>
                </a:solidFill>
                <a:latin typeface="Calibri"/>
                <a:ea typeface="Calibri"/>
                <a:cs typeface="Calibri"/>
                <a:sym typeface="Calibri"/>
              </a:rPr>
              <a:t>Love for:</a:t>
            </a:r>
            <a:r>
              <a:rPr lang="en">
                <a:solidFill>
                  <a:schemeClr val="dk1"/>
                </a:solidFill>
                <a:latin typeface="Calibri"/>
                <a:ea typeface="Calibri"/>
                <a:cs typeface="Calibri"/>
                <a:sym typeface="Calibri"/>
              </a:rPr>
              <a:t> videos, drawing, fall sports, DataCamp, peer conversation</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a:solidFill>
                  <a:schemeClr val="dk1"/>
                </a:solidFill>
                <a:latin typeface="Calibri"/>
                <a:ea typeface="Calibri"/>
                <a:cs typeface="Calibri"/>
                <a:sym typeface="Calibri"/>
              </a:rPr>
              <a:t>Struggles: </a:t>
            </a:r>
            <a:r>
              <a:rPr lang="en">
                <a:solidFill>
                  <a:schemeClr val="dk1"/>
                </a:solidFill>
                <a:latin typeface="Calibri"/>
                <a:ea typeface="Calibri"/>
                <a:cs typeface="Calibri"/>
                <a:sym typeface="Calibri"/>
              </a:rPr>
              <a:t>managing due dates,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a:solidFill>
                  <a:schemeClr val="dk1"/>
                </a:solidFill>
                <a:latin typeface="Calibri"/>
                <a:ea typeface="Calibri"/>
                <a:cs typeface="Calibri"/>
                <a:sym typeface="Calibri"/>
              </a:rPr>
              <a:t>BS spotting: </a:t>
            </a:r>
            <a:r>
              <a:rPr lang="en">
                <a:solidFill>
                  <a:schemeClr val="dk1"/>
                </a:solidFill>
                <a:latin typeface="Calibri"/>
                <a:ea typeface="Calibri"/>
                <a:cs typeface="Calibri"/>
                <a:sym typeface="Calibri"/>
              </a:rPr>
              <a:t>aliens in Mexico, peers were BSing the readings - just be honest, don’t BS!</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a:solidFill>
                  <a:schemeClr val="dk1"/>
                </a:solidFill>
                <a:latin typeface="Calibri"/>
                <a:ea typeface="Calibri"/>
                <a:cs typeface="Calibri"/>
                <a:sym typeface="Calibri"/>
              </a:rPr>
              <a:t>Wins:</a:t>
            </a:r>
            <a:r>
              <a:rPr lang="en">
                <a:solidFill>
                  <a:schemeClr val="dk1"/>
                </a:solidFill>
                <a:latin typeface="Calibri"/>
                <a:ea typeface="Calibri"/>
                <a:cs typeface="Calibri"/>
                <a:sym typeface="Calibri"/>
              </a:rPr>
              <a:t> daily to-do list or early start is very successful</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solidFill>
                <a:schemeClr val="dk1"/>
              </a:solidFill>
              <a:latin typeface="Calibri"/>
              <a:ea typeface="Calibri"/>
              <a:cs typeface="Calibri"/>
              <a:sym typeface="Calibri"/>
            </a:endParaRPr>
          </a:p>
          <a:p>
            <a:pPr indent="-330200" lvl="0" marL="457200" rtl="0" algn="l">
              <a:lnSpc>
                <a:spcPct val="100000"/>
              </a:lnSpc>
              <a:spcBef>
                <a:spcPts val="0"/>
              </a:spcBef>
              <a:spcAft>
                <a:spcPts val="0"/>
              </a:spcAft>
              <a:buClr>
                <a:schemeClr val="dk1"/>
              </a:buClr>
              <a:buSzPts val="1600"/>
              <a:buChar char="●"/>
            </a:pPr>
            <a:r>
              <a:rPr lang="en" sz="1600">
                <a:solidFill>
                  <a:schemeClr val="dk1"/>
                </a:solidFill>
                <a:latin typeface="Cambria"/>
                <a:ea typeface="Cambria"/>
                <a:cs typeface="Cambria"/>
                <a:sym typeface="Cambria"/>
              </a:rPr>
              <a:t>“To manage course assignments I have started marking out time physically in my Google Calendar to sit down and do the assignments. “</a:t>
            </a:r>
            <a:endParaRPr sz="1600">
              <a:solidFill>
                <a:schemeClr val="dk1"/>
              </a:solidFill>
              <a:latin typeface="Cambria"/>
              <a:ea typeface="Cambria"/>
              <a:cs typeface="Cambria"/>
              <a:sym typeface="Cambria"/>
            </a:endParaRPr>
          </a:p>
          <a:p>
            <a:pPr indent="-330200" lvl="0" marL="457200" rtl="0" algn="l">
              <a:lnSpc>
                <a:spcPct val="100000"/>
              </a:lnSpc>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“I liked rearranging the groups the other day in class, I met some new people who were all really kind!”</a:t>
            </a:r>
            <a:endParaRPr sz="1600">
              <a:solidFill>
                <a:schemeClr val="dk1"/>
              </a:solidFill>
              <a:latin typeface="Cambria"/>
              <a:ea typeface="Cambria"/>
              <a:cs typeface="Cambria"/>
              <a:sym typeface="Cambria"/>
            </a:endParaRPr>
          </a:p>
          <a:p>
            <a:pPr indent="-330200" lvl="0" marL="457200" rtl="0" algn="l">
              <a:lnSpc>
                <a:spcPct val="100000"/>
              </a:lnSpc>
              <a:spcBef>
                <a:spcPts val="0"/>
              </a:spcBef>
              <a:spcAft>
                <a:spcPts val="0"/>
              </a:spcAft>
              <a:buClr>
                <a:schemeClr val="dk1"/>
              </a:buClr>
              <a:buSzPts val="1600"/>
              <a:buChar char="●"/>
            </a:pPr>
            <a:r>
              <a:rPr lang="en" sz="1600">
                <a:solidFill>
                  <a:schemeClr val="dk1"/>
                </a:solidFill>
                <a:latin typeface="Cambria"/>
                <a:ea typeface="Cambria"/>
                <a:cs typeface="Cambria"/>
                <a:sym typeface="Cambria"/>
              </a:rPr>
              <a:t>“I was talking to my mom on the phone, when she told me that there was going to be a dangerous hurricane in Maine and that we will have to stay inside all day. She had gathered this information solely from people saying this on the bates parents group on facebook. “</a:t>
            </a:r>
            <a:endParaRPr sz="1600">
              <a:solidFill>
                <a:schemeClr val="dk1"/>
              </a:solidFill>
              <a:latin typeface="Cambria"/>
              <a:ea typeface="Cambria"/>
              <a:cs typeface="Cambria"/>
              <a:sym typeface="Cambria"/>
            </a:endParaRPr>
          </a:p>
          <a:p>
            <a:pPr indent="-330200" lvl="0" marL="457200" rtl="0" algn="l">
              <a:lnSpc>
                <a:spcPct val="100000"/>
              </a:lnSpc>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 When writing in R, one wrong letter, one extra space, etc can bring you to a completely different output, so really paying attention is super key for success. “</a:t>
            </a:r>
            <a:endParaRPr>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Breakout Groups - BS INVENTORY </a:t>
            </a:r>
            <a:endParaRPr>
              <a:latin typeface="Arial Black"/>
              <a:ea typeface="Arial Black"/>
              <a:cs typeface="Arial Black"/>
              <a:sym typeface="Arial Black"/>
            </a:endParaRPr>
          </a:p>
          <a:p>
            <a:pPr indent="0" lvl="0" marL="0" rtl="0" algn="l">
              <a:spcBef>
                <a:spcPts val="0"/>
              </a:spcBef>
              <a:spcAft>
                <a:spcPts val="0"/>
              </a:spcAft>
              <a:buClr>
                <a:schemeClr val="dk1"/>
              </a:buClr>
              <a:buSzPts val="1100"/>
              <a:buFont typeface="Arial"/>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498" name="Google Shape;498;p80"/>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Breakout instructions:</a:t>
            </a:r>
            <a:endParaRPr b="1" sz="18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Introduce yourselves</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Spend ~2 min on each person, </a:t>
            </a:r>
            <a:endParaRPr sz="1500">
              <a:solidFill>
                <a:schemeClr val="dk1"/>
              </a:solidFill>
              <a:latin typeface="Calibri"/>
              <a:ea typeface="Calibri"/>
              <a:cs typeface="Calibri"/>
              <a:sym typeface="Calibri"/>
            </a:endParaRPr>
          </a:p>
          <a:p>
            <a:pPr indent="-330200" lvl="1" marL="914400" rtl="0" algn="l">
              <a:lnSpc>
                <a:spcPct val="115000"/>
              </a:lnSpc>
              <a:spcBef>
                <a:spcPts val="0"/>
              </a:spcBef>
              <a:spcAft>
                <a:spcPts val="0"/>
              </a:spcAft>
              <a:buClr>
                <a:schemeClr val="dk1"/>
              </a:buClr>
              <a:buSzPts val="1600"/>
              <a:buFont typeface="Calibri"/>
              <a:buAutoNum type="alphaLcPeriod"/>
            </a:pPr>
            <a:r>
              <a:rPr lang="en" sz="1500">
                <a:solidFill>
                  <a:schemeClr val="dk1"/>
                </a:solidFill>
                <a:latin typeface="Calibri"/>
                <a:ea typeface="Calibri"/>
                <a:cs typeface="Calibri"/>
                <a:sym typeface="Calibri"/>
              </a:rPr>
              <a:t>show your data viz</a:t>
            </a:r>
            <a:endParaRPr sz="1500">
              <a:solidFill>
                <a:schemeClr val="dk1"/>
              </a:solidFill>
              <a:latin typeface="Calibri"/>
              <a:ea typeface="Calibri"/>
              <a:cs typeface="Calibri"/>
              <a:sym typeface="Calibri"/>
            </a:endParaRPr>
          </a:p>
          <a:p>
            <a:pPr indent="-330200" lvl="1" marL="914400" rtl="0" algn="l">
              <a:lnSpc>
                <a:spcPct val="115000"/>
              </a:lnSpc>
              <a:spcBef>
                <a:spcPts val="0"/>
              </a:spcBef>
              <a:spcAft>
                <a:spcPts val="0"/>
              </a:spcAft>
              <a:buClr>
                <a:schemeClr val="dk1"/>
              </a:buClr>
              <a:buSzPts val="1600"/>
              <a:buFont typeface="Calibri"/>
              <a:buAutoNum type="alphaLcPeriod"/>
            </a:pPr>
            <a:r>
              <a:rPr lang="en" sz="1500">
                <a:solidFill>
                  <a:schemeClr val="dk1"/>
                </a:solidFill>
                <a:latin typeface="Calibri"/>
                <a:ea typeface="Calibri"/>
                <a:cs typeface="Calibri"/>
                <a:sym typeface="Calibri"/>
              </a:rPr>
              <a:t>how did you approach the assignment?</a:t>
            </a:r>
            <a:endParaRPr sz="1500">
              <a:solidFill>
                <a:schemeClr val="dk1"/>
              </a:solidFill>
              <a:latin typeface="Calibri"/>
              <a:ea typeface="Calibri"/>
              <a:cs typeface="Calibri"/>
              <a:sym typeface="Calibri"/>
            </a:endParaRPr>
          </a:p>
          <a:p>
            <a:pPr indent="-330200" lvl="1" marL="914400" rtl="0" algn="l">
              <a:lnSpc>
                <a:spcPct val="115000"/>
              </a:lnSpc>
              <a:spcBef>
                <a:spcPts val="0"/>
              </a:spcBef>
              <a:spcAft>
                <a:spcPts val="0"/>
              </a:spcAft>
              <a:buClr>
                <a:schemeClr val="dk1"/>
              </a:buClr>
              <a:buSzPts val="1600"/>
              <a:buFont typeface="Calibri"/>
              <a:buAutoNum type="alphaLcPeriod"/>
            </a:pPr>
            <a:r>
              <a:rPr lang="en" sz="1500">
                <a:solidFill>
                  <a:schemeClr val="dk1"/>
                </a:solidFill>
                <a:latin typeface="Calibri"/>
                <a:ea typeface="Calibri"/>
                <a:cs typeface="Calibri"/>
                <a:sym typeface="Calibri"/>
              </a:rPr>
              <a:t>what did you learn?</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Pick a reporter</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Report about something a group member did well and/or considered something that others hadn’t thought about (&amp; pick a reporter).</a:t>
            </a:r>
            <a:endParaRPr sz="1500">
              <a:solidFill>
                <a:schemeClr val="dk1"/>
              </a:solidFill>
              <a:latin typeface="Calibri"/>
              <a:ea typeface="Calibri"/>
              <a:cs typeface="Calibri"/>
              <a:sym typeface="Calibri"/>
            </a:endParaRPr>
          </a:p>
        </p:txBody>
      </p:sp>
      <p:pic>
        <p:nvPicPr>
          <p:cNvPr id="499" name="Google Shape;499;p80"/>
          <p:cNvPicPr preferRelativeResize="0"/>
          <p:nvPr/>
        </p:nvPicPr>
        <p:blipFill>
          <a:blip r:embed="rId3">
            <a:alphaModFix/>
          </a:blip>
          <a:stretch>
            <a:fillRect/>
          </a:stretch>
        </p:blipFill>
        <p:spPr>
          <a:xfrm>
            <a:off x="5042350" y="1843550"/>
            <a:ext cx="3207649" cy="1748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 BS Inventory takehomes</a:t>
            </a:r>
            <a:endParaRPr>
              <a:latin typeface="Arial Black"/>
              <a:ea typeface="Arial Black"/>
              <a:cs typeface="Arial Black"/>
              <a:sym typeface="Arial Black"/>
            </a:endParaRPr>
          </a:p>
        </p:txBody>
      </p:sp>
      <p:sp>
        <p:nvSpPr>
          <p:cNvPr id="505" name="Google Shape;505;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Felt like you encountered more than created</a:t>
            </a:r>
            <a:endParaRPr/>
          </a:p>
          <a:p>
            <a:pPr indent="-342900" lvl="0" marL="457200" rtl="0" algn="l">
              <a:spcBef>
                <a:spcPts val="0"/>
              </a:spcBef>
              <a:spcAft>
                <a:spcPts val="0"/>
              </a:spcAft>
              <a:buSzPts val="1800"/>
              <a:buChar char="●"/>
            </a:pPr>
            <a:r>
              <a:rPr lang="en"/>
              <a:t>Magnitude used in data viz</a:t>
            </a:r>
            <a:endParaRPr/>
          </a:p>
          <a:p>
            <a:pPr indent="-342900" lvl="0" marL="457200" rtl="0" algn="l">
              <a:spcBef>
                <a:spcPts val="0"/>
              </a:spcBef>
              <a:spcAft>
                <a:spcPts val="0"/>
              </a:spcAft>
              <a:buSzPts val="1800"/>
              <a:buChar char="●"/>
            </a:pPr>
            <a:r>
              <a:rPr lang="en"/>
              <a:t>Magnitude of impact</a:t>
            </a:r>
            <a:endParaRPr/>
          </a:p>
          <a:p>
            <a:pPr indent="-342900" lvl="0" marL="457200" rtl="0" algn="l">
              <a:spcBef>
                <a:spcPts val="0"/>
              </a:spcBef>
              <a:spcAft>
                <a:spcPts val="0"/>
              </a:spcAft>
              <a:buSzPts val="1800"/>
              <a:buChar char="●"/>
            </a:pPr>
            <a:r>
              <a:rPr lang="en"/>
              <a:t>Different viz approaches</a:t>
            </a:r>
            <a:endParaRPr/>
          </a:p>
          <a:p>
            <a:pPr indent="-342900" lvl="0" marL="457200" rtl="0" algn="l">
              <a:spcBef>
                <a:spcPts val="0"/>
              </a:spcBef>
              <a:spcAft>
                <a:spcPts val="0"/>
              </a:spcAft>
              <a:buSzPts val="1800"/>
              <a:buChar char="●"/>
            </a:pPr>
            <a:r>
              <a:rPr lang="en"/>
              <a:t>Some small samples might be hard to draw conclusions</a:t>
            </a:r>
            <a:endParaRPr/>
          </a:p>
          <a:p>
            <a:pPr indent="-342900" lvl="0" marL="457200" rtl="0" algn="l">
              <a:spcBef>
                <a:spcPts val="0"/>
              </a:spcBef>
              <a:spcAft>
                <a:spcPts val="0"/>
              </a:spcAft>
              <a:buSzPts val="1800"/>
              <a:buChar char="●"/>
            </a:pPr>
            <a:r>
              <a:rPr lang="en"/>
              <a:t>Lots of different interpretations</a:t>
            </a:r>
            <a:endParaRPr/>
          </a:p>
          <a:p>
            <a:pPr indent="-342900" lvl="0" marL="457200" rtl="0" algn="l">
              <a:spcBef>
                <a:spcPts val="0"/>
              </a:spcBef>
              <a:spcAft>
                <a:spcPts val="0"/>
              </a:spcAft>
              <a:buSzPts val="1800"/>
              <a:buChar char="●"/>
            </a:pPr>
            <a:r>
              <a:rPr lang="en"/>
              <a:t>Context - social settings</a:t>
            </a:r>
            <a:endParaRPr/>
          </a:p>
          <a:p>
            <a:pPr indent="-342900" lvl="0" marL="457200" rtl="0" algn="l">
              <a:spcBef>
                <a:spcPts val="0"/>
              </a:spcBef>
              <a:spcAft>
                <a:spcPts val="0"/>
              </a:spcAft>
              <a:buSzPts val="1800"/>
              <a:buChar char="●"/>
            </a:pPr>
            <a:r>
              <a:rPr lang="en"/>
              <a:t>Became more aware over time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 BS Inventory takehomes</a:t>
            </a:r>
            <a:endParaRPr>
              <a:latin typeface="Arial Black"/>
              <a:ea typeface="Arial Black"/>
              <a:cs typeface="Arial Black"/>
              <a:sym typeface="Arial Black"/>
            </a:endParaRPr>
          </a:p>
        </p:txBody>
      </p:sp>
      <p:sp>
        <p:nvSpPr>
          <p:cNvPr id="511" name="Google Shape;511;p8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Everyone had a different approach</a:t>
            </a:r>
            <a:endParaRPr/>
          </a:p>
          <a:p>
            <a:pPr indent="-342900" lvl="0" marL="457200" rtl="0" algn="l">
              <a:spcBef>
                <a:spcPts val="0"/>
              </a:spcBef>
              <a:spcAft>
                <a:spcPts val="0"/>
              </a:spcAft>
              <a:buSzPts val="1800"/>
              <a:buChar char="●"/>
            </a:pPr>
            <a:r>
              <a:rPr lang="en"/>
              <a:t>Different aspects of BS tracked</a:t>
            </a:r>
            <a:endParaRPr/>
          </a:p>
          <a:p>
            <a:pPr indent="-342900" lvl="0" marL="457200" rtl="0" algn="l">
              <a:spcBef>
                <a:spcPts val="0"/>
              </a:spcBef>
              <a:spcAft>
                <a:spcPts val="0"/>
              </a:spcAft>
              <a:buSzPts val="1800"/>
              <a:buChar char="●"/>
            </a:pPr>
            <a:r>
              <a:rPr lang="en"/>
              <a:t>Different approaches to visualizing</a:t>
            </a:r>
            <a:endParaRPr/>
          </a:p>
          <a:p>
            <a:pPr indent="-342900" lvl="0" marL="457200" rtl="0" algn="l">
              <a:spcBef>
                <a:spcPts val="0"/>
              </a:spcBef>
              <a:spcAft>
                <a:spcPts val="0"/>
              </a:spcAft>
              <a:buSzPts val="1800"/>
              <a:buChar char="●"/>
            </a:pPr>
            <a:r>
              <a:rPr lang="en"/>
              <a:t>Use of color, etc for storytelling</a:t>
            </a:r>
            <a:endParaRPr/>
          </a:p>
          <a:p>
            <a:pPr indent="-342900" lvl="0" marL="457200" rtl="0" algn="l">
              <a:spcBef>
                <a:spcPts val="0"/>
              </a:spcBef>
              <a:spcAft>
                <a:spcPts val="0"/>
              </a:spcAft>
              <a:buSzPts val="1800"/>
              <a:buChar char="●"/>
            </a:pPr>
            <a:r>
              <a:rPr lang="en"/>
              <a:t>Clear definition of BS</a:t>
            </a:r>
            <a:endParaRPr/>
          </a:p>
          <a:p>
            <a:pPr indent="-342900" lvl="0" marL="457200" rtl="0" algn="l">
              <a:spcBef>
                <a:spcPts val="0"/>
              </a:spcBef>
              <a:spcAft>
                <a:spcPts val="0"/>
              </a:spcAft>
              <a:buSzPts val="1800"/>
              <a:buChar char="●"/>
            </a:pPr>
            <a:r>
              <a:rPr lang="en"/>
              <a:t>Clear explanation of methods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Some thoughts on methods</a:t>
            </a:r>
            <a:endParaRPr>
              <a:latin typeface="Arial Black"/>
              <a:ea typeface="Arial Black"/>
              <a:cs typeface="Arial Black"/>
              <a:sym typeface="Arial Black"/>
            </a:endParaRPr>
          </a:p>
        </p:txBody>
      </p:sp>
      <p:sp>
        <p:nvSpPr>
          <p:cNvPr id="517" name="Google Shape;517;p83"/>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Personal perspective</a:t>
            </a:r>
            <a:endParaRPr/>
          </a:p>
          <a:p>
            <a:pPr indent="-342900" lvl="0" marL="457200" rtl="0" algn="l">
              <a:spcBef>
                <a:spcPts val="0"/>
              </a:spcBef>
              <a:spcAft>
                <a:spcPts val="0"/>
              </a:spcAft>
              <a:buSzPts val="1800"/>
              <a:buChar char="●"/>
            </a:pPr>
            <a:r>
              <a:rPr lang="en"/>
              <a:t>Creativity</a:t>
            </a:r>
            <a:endParaRPr/>
          </a:p>
          <a:p>
            <a:pPr indent="-342900" lvl="0" marL="457200" rtl="0" algn="l">
              <a:spcBef>
                <a:spcPts val="0"/>
              </a:spcBef>
              <a:spcAft>
                <a:spcPts val="0"/>
              </a:spcAft>
              <a:buSzPts val="1800"/>
              <a:buChar char="●"/>
            </a:pPr>
            <a:r>
              <a:rPr lang="en"/>
              <a:t>Bias?</a:t>
            </a:r>
            <a:endParaRPr/>
          </a:p>
          <a:p>
            <a:pPr indent="-342900" lvl="0" marL="457200" rtl="0" algn="l">
              <a:spcBef>
                <a:spcPts val="0"/>
              </a:spcBef>
              <a:spcAft>
                <a:spcPts val="0"/>
              </a:spcAft>
              <a:buSzPts val="1800"/>
              <a:buChar char="●"/>
            </a:pPr>
            <a:r>
              <a:rPr lang="en"/>
              <a:t>Where does “bias” happen in the process?</a:t>
            </a:r>
            <a:endParaRPr/>
          </a:p>
        </p:txBody>
      </p:sp>
      <p:pic>
        <p:nvPicPr>
          <p:cNvPr descr="#empty" id="518" name="Google Shape;518;p83"/>
          <p:cNvPicPr preferRelativeResize="0"/>
          <p:nvPr/>
        </p:nvPicPr>
        <p:blipFill>
          <a:blip r:embed="rId3">
            <a:alphaModFix/>
          </a:blip>
          <a:stretch>
            <a:fillRect/>
          </a:stretch>
        </p:blipFill>
        <p:spPr>
          <a:xfrm>
            <a:off x="5602900" y="690388"/>
            <a:ext cx="2933150" cy="3762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Course Overview</a:t>
            </a:r>
            <a:endParaRPr>
              <a:latin typeface="Arial Black"/>
              <a:ea typeface="Arial Black"/>
              <a:cs typeface="Arial Black"/>
              <a:sym typeface="Arial Black"/>
            </a:endParaRPr>
          </a:p>
        </p:txBody>
      </p:sp>
      <p:sp>
        <p:nvSpPr>
          <p:cNvPr id="134" name="Google Shape;134;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How did this course come about?</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rPr>
              <a:t>Course content components - highly structured 100-level course w/high support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Calling Bull</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 Visualization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Introduction to R programming</a:t>
            </a:r>
            <a:endParaRPr sz="2000">
              <a:solidFill>
                <a:schemeClr val="dk1"/>
              </a:solidFill>
            </a:endParaRPr>
          </a:p>
          <a:p>
            <a:pPr indent="0" lvl="0" marL="0" rtl="0" algn="l">
              <a:spcBef>
                <a:spcPts val="1000"/>
              </a:spcBef>
              <a:spcAft>
                <a:spcPts val="0"/>
              </a:spcAft>
              <a:buNone/>
            </a:pPr>
            <a:r>
              <a:rPr lang="en">
                <a:solidFill>
                  <a:schemeClr val="dk1"/>
                </a:solidFill>
              </a:rPr>
              <a:t>Other goals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Reflective &amp; analytical thinker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Digital citizenship - Understanding of the interaction of computing and information in your world/community ad your place in it, ethically contributing to that community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Empowered to use technology to understand/vet/correct information</a:t>
            </a:r>
            <a:endParaRPr>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Breakout Groups - OPEN SCIENCE </a:t>
            </a:r>
            <a:endParaRPr>
              <a:latin typeface="Arial Black"/>
              <a:ea typeface="Arial Black"/>
              <a:cs typeface="Arial Black"/>
              <a:sym typeface="Arial Black"/>
            </a:endParaRPr>
          </a:p>
          <a:p>
            <a:pPr indent="0" lvl="0" marL="0" rtl="0" algn="l">
              <a:spcBef>
                <a:spcPts val="0"/>
              </a:spcBef>
              <a:spcAft>
                <a:spcPts val="0"/>
              </a:spcAft>
              <a:buClr>
                <a:schemeClr val="dk1"/>
              </a:buClr>
              <a:buSzPts val="1100"/>
              <a:buFont typeface="Arial"/>
              <a:buNone/>
            </a:pPr>
            <a:r>
              <a:t/>
            </a:r>
            <a:endParaRPr>
              <a:latin typeface="Arial Black"/>
              <a:ea typeface="Arial Black"/>
              <a:cs typeface="Arial Black"/>
              <a:sym typeface="Arial Black"/>
            </a:endParaRPr>
          </a:p>
          <a:p>
            <a:pPr indent="0" lvl="0" marL="0" rtl="0" algn="l">
              <a:spcBef>
                <a:spcPts val="0"/>
              </a:spcBef>
              <a:spcAft>
                <a:spcPts val="0"/>
              </a:spcAft>
              <a:buClr>
                <a:schemeClr val="dk1"/>
              </a:buClr>
              <a:buSzPts val="1100"/>
              <a:buFont typeface="Arial"/>
              <a:buNone/>
            </a:pPr>
            <a:r>
              <a:t/>
            </a:r>
            <a:endParaRPr>
              <a:latin typeface="Arial Black"/>
              <a:ea typeface="Arial Black"/>
              <a:cs typeface="Arial Black"/>
              <a:sym typeface="Arial Black"/>
            </a:endParaRPr>
          </a:p>
          <a:p>
            <a:pPr indent="0" lvl="0" marL="0" rtl="0" algn="l">
              <a:spcBef>
                <a:spcPts val="0"/>
              </a:spcBef>
              <a:spcAft>
                <a:spcPts val="0"/>
              </a:spcAft>
              <a:buNone/>
            </a:pPr>
            <a:r>
              <a:rPr lang="en">
                <a:latin typeface="Arial Black"/>
                <a:ea typeface="Arial Black"/>
                <a:cs typeface="Arial Black"/>
                <a:sym typeface="Arial Black"/>
              </a:rPr>
              <a:t> </a:t>
            </a:r>
            <a:endParaRPr>
              <a:latin typeface="Arial Black"/>
              <a:ea typeface="Arial Black"/>
              <a:cs typeface="Arial Black"/>
              <a:sym typeface="Arial Black"/>
            </a:endParaRPr>
          </a:p>
        </p:txBody>
      </p:sp>
      <p:sp>
        <p:nvSpPr>
          <p:cNvPr id="524" name="Google Shape;524;p84"/>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Breakout instructions:</a:t>
            </a:r>
            <a:endParaRPr b="1" sz="18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Discuss the following:</a:t>
            </a:r>
            <a:endParaRPr sz="1500">
              <a:solidFill>
                <a:schemeClr val="dk1"/>
              </a:solidFill>
              <a:latin typeface="Calibri"/>
              <a:ea typeface="Calibri"/>
              <a:cs typeface="Calibri"/>
              <a:sym typeface="Calibri"/>
            </a:endParaRPr>
          </a:p>
          <a:p>
            <a:pPr indent="-330200" lvl="1" marL="914400" rtl="0" algn="l">
              <a:lnSpc>
                <a:spcPct val="115000"/>
              </a:lnSpc>
              <a:spcBef>
                <a:spcPts val="0"/>
              </a:spcBef>
              <a:spcAft>
                <a:spcPts val="0"/>
              </a:spcAft>
              <a:buClr>
                <a:schemeClr val="dk1"/>
              </a:buClr>
              <a:buSzPts val="1600"/>
              <a:buFont typeface="Calibri"/>
              <a:buAutoNum type="alphaLcPeriod"/>
            </a:pPr>
            <a:r>
              <a:rPr lang="en" sz="1500">
                <a:solidFill>
                  <a:schemeClr val="dk1"/>
                </a:solidFill>
                <a:latin typeface="Calibri"/>
                <a:ea typeface="Calibri"/>
                <a:cs typeface="Calibri"/>
                <a:sym typeface="Calibri"/>
              </a:rPr>
              <a:t>What is open?</a:t>
            </a:r>
            <a:endParaRPr sz="1500">
              <a:solidFill>
                <a:schemeClr val="dk1"/>
              </a:solidFill>
              <a:latin typeface="Calibri"/>
              <a:ea typeface="Calibri"/>
              <a:cs typeface="Calibri"/>
              <a:sym typeface="Calibri"/>
            </a:endParaRPr>
          </a:p>
          <a:p>
            <a:pPr indent="-330200" lvl="1" marL="914400" rtl="0" algn="l">
              <a:lnSpc>
                <a:spcPct val="115000"/>
              </a:lnSpc>
              <a:spcBef>
                <a:spcPts val="0"/>
              </a:spcBef>
              <a:spcAft>
                <a:spcPts val="0"/>
              </a:spcAft>
              <a:buClr>
                <a:schemeClr val="dk1"/>
              </a:buClr>
              <a:buSzPts val="1600"/>
              <a:buFont typeface="Calibri"/>
              <a:buAutoNum type="alphaLcPeriod"/>
            </a:pPr>
            <a:r>
              <a:rPr lang="en" sz="1500">
                <a:solidFill>
                  <a:schemeClr val="dk1"/>
                </a:solidFill>
                <a:latin typeface="Calibri"/>
                <a:ea typeface="Calibri"/>
                <a:cs typeface="Calibri"/>
                <a:sym typeface="Calibri"/>
              </a:rPr>
              <a:t>Why open?</a:t>
            </a:r>
            <a:endParaRPr sz="1500">
              <a:solidFill>
                <a:schemeClr val="dk1"/>
              </a:solidFill>
              <a:latin typeface="Calibri"/>
              <a:ea typeface="Calibri"/>
              <a:cs typeface="Calibri"/>
              <a:sym typeface="Calibri"/>
            </a:endParaRPr>
          </a:p>
          <a:p>
            <a:pPr indent="-330200" lvl="1" marL="914400" rtl="0" algn="l">
              <a:lnSpc>
                <a:spcPct val="115000"/>
              </a:lnSpc>
              <a:spcBef>
                <a:spcPts val="0"/>
              </a:spcBef>
              <a:spcAft>
                <a:spcPts val="0"/>
              </a:spcAft>
              <a:buClr>
                <a:schemeClr val="dk1"/>
              </a:buClr>
              <a:buSzPts val="1600"/>
              <a:buFont typeface="Calibri"/>
              <a:buAutoNum type="alphaLcPeriod"/>
            </a:pPr>
            <a:r>
              <a:rPr lang="en" sz="1500">
                <a:solidFill>
                  <a:schemeClr val="dk1"/>
                </a:solidFill>
                <a:latin typeface="Calibri"/>
                <a:ea typeface="Calibri"/>
                <a:cs typeface="Calibri"/>
                <a:sym typeface="Calibri"/>
              </a:rPr>
              <a:t>How do we do open?</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Pick a reporter</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Report on something you talked about - new or add to something that was already said</a:t>
            </a:r>
            <a:endParaRPr sz="1500">
              <a:solidFill>
                <a:schemeClr val="dk1"/>
              </a:solidFill>
              <a:latin typeface="Calibri"/>
              <a:ea typeface="Calibri"/>
              <a:cs typeface="Calibri"/>
              <a:sym typeface="Calibri"/>
            </a:endParaRPr>
          </a:p>
        </p:txBody>
      </p:sp>
      <p:pic>
        <p:nvPicPr>
          <p:cNvPr descr="The questionnaire: UNESCO Open Science Recommendation - International  Science Council" id="525" name="Google Shape;525;p84"/>
          <p:cNvPicPr preferRelativeResize="0"/>
          <p:nvPr/>
        </p:nvPicPr>
        <p:blipFill>
          <a:blip r:embed="rId3">
            <a:alphaModFix/>
          </a:blip>
          <a:stretch>
            <a:fillRect/>
          </a:stretch>
        </p:blipFill>
        <p:spPr>
          <a:xfrm>
            <a:off x="4480375" y="1493175"/>
            <a:ext cx="3580399" cy="1887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empty" id="530" name="Google Shape;530;p85"/>
          <p:cNvPicPr preferRelativeResize="0"/>
          <p:nvPr/>
        </p:nvPicPr>
        <p:blipFill>
          <a:blip r:embed="rId3">
            <a:alphaModFix/>
          </a:blip>
          <a:stretch>
            <a:fillRect/>
          </a:stretch>
        </p:blipFill>
        <p:spPr>
          <a:xfrm>
            <a:off x="4373025" y="1236325"/>
            <a:ext cx="4986875" cy="2680225"/>
          </a:xfrm>
          <a:prstGeom prst="rect">
            <a:avLst/>
          </a:prstGeom>
          <a:noFill/>
          <a:ln>
            <a:noFill/>
          </a:ln>
        </p:spPr>
      </p:pic>
      <p:sp>
        <p:nvSpPr>
          <p:cNvPr id="531" name="Google Shape;531;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Arial Black"/>
                <a:ea typeface="Arial Black"/>
                <a:cs typeface="Arial Black"/>
                <a:sym typeface="Arial Black"/>
              </a:rPr>
              <a:t>Some thoughts on Open</a:t>
            </a:r>
            <a:endParaRPr>
              <a:latin typeface="Arial Black"/>
              <a:ea typeface="Arial Black"/>
              <a:cs typeface="Arial Black"/>
              <a:sym typeface="Arial Black"/>
            </a:endParaRPr>
          </a:p>
        </p:txBody>
      </p:sp>
      <p:sp>
        <p:nvSpPr>
          <p:cNvPr id="532" name="Google Shape;532;p85"/>
          <p:cNvSpPr txBox="1"/>
          <p:nvPr>
            <p:ph idx="1" type="body"/>
          </p:nvPr>
        </p:nvSpPr>
        <p:spPr>
          <a:xfrm>
            <a:off x="311700" y="1152475"/>
            <a:ext cx="4061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open?</a:t>
            </a:r>
            <a:endParaRPr/>
          </a:p>
          <a:p>
            <a:pPr indent="-342900" lvl="0" marL="457200" rtl="0" algn="l">
              <a:spcBef>
                <a:spcPts val="1600"/>
              </a:spcBef>
              <a:spcAft>
                <a:spcPts val="0"/>
              </a:spcAft>
              <a:buSzPts val="1800"/>
              <a:buChar char="●"/>
            </a:pPr>
            <a:r>
              <a:rPr lang="en"/>
              <a:t>Democratizing knowledge</a:t>
            </a:r>
            <a:endParaRPr/>
          </a:p>
          <a:p>
            <a:pPr indent="-342900" lvl="0" marL="457200" rtl="0" algn="l">
              <a:spcBef>
                <a:spcPts val="0"/>
              </a:spcBef>
              <a:spcAft>
                <a:spcPts val="0"/>
              </a:spcAft>
              <a:buSzPts val="1800"/>
              <a:buChar char="●"/>
            </a:pPr>
            <a:r>
              <a:rPr lang="en"/>
              <a:t>Transparency and integrity</a:t>
            </a:r>
            <a:endParaRPr/>
          </a:p>
          <a:p>
            <a:pPr indent="0" lvl="0" marL="0" rtl="0" algn="l">
              <a:spcBef>
                <a:spcPts val="1600"/>
              </a:spcBef>
              <a:spcAft>
                <a:spcPts val="0"/>
              </a:spcAft>
              <a:buNone/>
            </a:pPr>
            <a:r>
              <a:rPr lang="en"/>
              <a:t>Why open?</a:t>
            </a:r>
            <a:endParaRPr/>
          </a:p>
          <a:p>
            <a:pPr indent="-342900" lvl="0" marL="457200" rtl="0" algn="l">
              <a:spcBef>
                <a:spcPts val="1600"/>
              </a:spcBef>
              <a:spcAft>
                <a:spcPts val="0"/>
              </a:spcAft>
              <a:buSzPts val="1800"/>
              <a:buChar char="●"/>
            </a:pPr>
            <a:r>
              <a:rPr lang="en"/>
              <a:t>Open avoids publication of BS</a:t>
            </a:r>
            <a:endParaRPr/>
          </a:p>
          <a:p>
            <a:pPr indent="-342900" lvl="0" marL="457200" rtl="0" algn="l">
              <a:spcBef>
                <a:spcPts val="0"/>
              </a:spcBef>
              <a:spcAft>
                <a:spcPts val="0"/>
              </a:spcAft>
              <a:buSzPts val="1800"/>
              <a:buChar char="●"/>
            </a:pPr>
            <a:r>
              <a:rPr lang="en"/>
              <a:t>Open saves lives (see article about </a:t>
            </a:r>
            <a:r>
              <a:rPr lang="en" u="sng">
                <a:solidFill>
                  <a:schemeClr val="hlink"/>
                </a:solidFill>
                <a:hlinkClick r:id="rId4"/>
              </a:rPr>
              <a:t>COVID-19</a:t>
            </a:r>
            <a:r>
              <a:rPr lang="en"/>
              <a:t>)</a:t>
            </a:r>
            <a:endParaRPr/>
          </a:p>
          <a:p>
            <a:pPr indent="-342900" lvl="0" marL="457200" rtl="0" algn="l">
              <a:spcBef>
                <a:spcPts val="0"/>
              </a:spcBef>
              <a:spcAft>
                <a:spcPts val="0"/>
              </a:spcAft>
              <a:buSzPts val="1800"/>
              <a:buChar char="●"/>
            </a:pPr>
            <a:r>
              <a:rPr lang="en"/>
              <a:t>Open as resistance (</a:t>
            </a:r>
            <a:r>
              <a:rPr lang="en" u="sng">
                <a:solidFill>
                  <a:schemeClr val="hlink"/>
                </a:solidFill>
                <a:hlinkClick r:id="rId5"/>
              </a:rPr>
              <a:t>Corbevax</a:t>
            </a:r>
            <a:r>
              <a:rPr lang="en"/>
              <a:t>)</a:t>
            </a:r>
            <a:endParaRPr/>
          </a:p>
          <a:p>
            <a:pPr indent="0" lvl="0" marL="0" rtl="0" algn="l">
              <a:spcBef>
                <a:spcPts val="1600"/>
              </a:spcBef>
              <a:spcAft>
                <a:spcPts val="1600"/>
              </a:spcAft>
              <a:buNone/>
            </a:pPr>
            <a:r>
              <a:rPr lang="en"/>
              <a:t>How do we do open?</a:t>
            </a:r>
            <a:endParaRPr/>
          </a:p>
        </p:txBody>
      </p:sp>
      <p:sp>
        <p:nvSpPr>
          <p:cNvPr id="533" name="Google Shape;533;p85"/>
          <p:cNvSpPr txBox="1"/>
          <p:nvPr/>
        </p:nvSpPr>
        <p:spPr>
          <a:xfrm>
            <a:off x="4804800" y="2432050"/>
            <a:ext cx="4339200" cy="23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700">
                <a:latin typeface="Cambria"/>
                <a:ea typeface="Cambria"/>
                <a:cs typeface="Cambria"/>
                <a:sym typeface="Cambria"/>
              </a:rPr>
              <a:t>“</a:t>
            </a:r>
            <a:r>
              <a:rPr i="1" lang="en" sz="1700">
                <a:solidFill>
                  <a:srgbClr val="333333"/>
                </a:solidFill>
                <a:highlight>
                  <a:srgbClr val="FFFFFF"/>
                </a:highlight>
                <a:latin typeface="Cambria"/>
                <a:ea typeface="Cambria"/>
                <a:cs typeface="Cambria"/>
                <a:sym typeface="Cambria"/>
              </a:rPr>
              <a:t>Open Science aims to optimize scientific conduct and communication by exposing the scientific process, and results thereof, to the scientific community and broader public.”</a:t>
            </a:r>
            <a:endParaRPr i="1" sz="1700">
              <a:solidFill>
                <a:srgbClr val="333333"/>
              </a:solidFill>
              <a:highlight>
                <a:srgbClr val="FFFFFF"/>
              </a:highlight>
              <a:latin typeface="Cambria"/>
              <a:ea typeface="Cambria"/>
              <a:cs typeface="Cambria"/>
              <a:sym typeface="Cambria"/>
            </a:endParaRPr>
          </a:p>
          <a:p>
            <a:pPr indent="0" lvl="0" marL="0" rtl="0" algn="l">
              <a:spcBef>
                <a:spcPts val="0"/>
              </a:spcBef>
              <a:spcAft>
                <a:spcPts val="0"/>
              </a:spcAft>
              <a:buNone/>
            </a:pPr>
            <a:r>
              <a:rPr i="1" lang="en" sz="1700">
                <a:solidFill>
                  <a:srgbClr val="333333"/>
                </a:solidFill>
                <a:highlight>
                  <a:srgbClr val="FFFFFF"/>
                </a:highlight>
                <a:latin typeface="Cambria"/>
                <a:ea typeface="Cambria"/>
                <a:cs typeface="Cambria"/>
                <a:sym typeface="Cambria"/>
              </a:rPr>
              <a:t> </a:t>
            </a:r>
            <a:endParaRPr i="1" sz="1700">
              <a:solidFill>
                <a:srgbClr val="333333"/>
              </a:solidFill>
              <a:highlight>
                <a:srgbClr val="FFFFFF"/>
              </a:highlight>
              <a:latin typeface="Cambria"/>
              <a:ea typeface="Cambria"/>
              <a:cs typeface="Cambria"/>
              <a:sym typeface="Cambria"/>
            </a:endParaRPr>
          </a:p>
          <a:p>
            <a:pPr indent="0" lvl="0" marL="0" rtl="0" algn="l">
              <a:spcBef>
                <a:spcPts val="0"/>
              </a:spcBef>
              <a:spcAft>
                <a:spcPts val="0"/>
              </a:spcAft>
              <a:buNone/>
            </a:pPr>
            <a:r>
              <a:t/>
            </a:r>
            <a:endParaRPr i="1" sz="1700">
              <a:solidFill>
                <a:srgbClr val="333333"/>
              </a:solidFill>
              <a:highlight>
                <a:srgbClr val="FFFFFF"/>
              </a:highlight>
              <a:latin typeface="Cambria"/>
              <a:ea typeface="Cambria"/>
              <a:cs typeface="Cambria"/>
              <a:sym typeface="Cambria"/>
            </a:endParaRPr>
          </a:p>
          <a:p>
            <a:pPr indent="0" lvl="0" marL="0" rtl="0" algn="l">
              <a:spcBef>
                <a:spcPts val="0"/>
              </a:spcBef>
              <a:spcAft>
                <a:spcPts val="0"/>
              </a:spcAft>
              <a:buNone/>
            </a:pPr>
            <a:r>
              <a:rPr i="1" lang="en" sz="1700">
                <a:solidFill>
                  <a:srgbClr val="333333"/>
                </a:solidFill>
                <a:highlight>
                  <a:srgbClr val="FFFFFF"/>
                </a:highlight>
                <a:latin typeface="Cambria"/>
                <a:ea typeface="Cambria"/>
                <a:cs typeface="Cambria"/>
                <a:sym typeface="Cambria"/>
              </a:rPr>
              <a:t>- </a:t>
            </a:r>
            <a:r>
              <a:rPr i="1" lang="en" sz="1700" u="sng">
                <a:solidFill>
                  <a:srgbClr val="0061A9"/>
                </a:solidFill>
                <a:highlight>
                  <a:srgbClr val="FFFFFF"/>
                </a:highlight>
                <a:latin typeface="Cambria"/>
                <a:ea typeface="Cambria"/>
                <a:cs typeface="Cambria"/>
                <a:sym typeface="Cambria"/>
                <a:hlinkClick r:id="rId6">
                  <a:extLst>
                    <a:ext uri="{A12FA001-AC4F-418D-AE19-62706E023703}">
                      <ahyp:hlinkClr val="tx"/>
                    </a:ext>
                  </a:extLst>
                </a:hlinkClick>
              </a:rPr>
              <a:t>Besançon</a:t>
            </a:r>
            <a:r>
              <a:rPr i="1" lang="en" sz="1700">
                <a:latin typeface="Cambria"/>
                <a:ea typeface="Cambria"/>
                <a:cs typeface="Cambria"/>
                <a:sym typeface="Cambria"/>
              </a:rPr>
              <a:t> et al 2021</a:t>
            </a:r>
            <a:endParaRPr i="1" sz="1700">
              <a:latin typeface="Cambria"/>
              <a:ea typeface="Cambria"/>
              <a:cs typeface="Cambria"/>
              <a:sym typeface="Cambria"/>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Scientific Programming</a:t>
            </a:r>
            <a:endParaRPr>
              <a:latin typeface="Arial Black"/>
              <a:ea typeface="Arial Black"/>
              <a:cs typeface="Arial Black"/>
              <a:sym typeface="Arial Black"/>
            </a:endParaRPr>
          </a:p>
        </p:txBody>
      </p:sp>
      <p:sp>
        <p:nvSpPr>
          <p:cNvPr id="539" name="Google Shape;539;p8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lnSpc>
                <a:spcPct val="137000"/>
              </a:lnSpc>
              <a:spcBef>
                <a:spcPts val="0"/>
              </a:spcBef>
              <a:spcAft>
                <a:spcPts val="0"/>
              </a:spcAft>
              <a:buClr>
                <a:schemeClr val="dk1"/>
              </a:buClr>
              <a:buSzPts val="1600"/>
              <a:buAutoNum type="arabicPeriod"/>
            </a:pPr>
            <a:r>
              <a:rPr b="1" lang="en" sz="1600">
                <a:solidFill>
                  <a:schemeClr val="dk1"/>
                </a:solidFill>
                <a:highlight>
                  <a:srgbClr val="FFFFFF"/>
                </a:highlight>
              </a:rPr>
              <a:t>Automate time-intensive tasks</a:t>
            </a:r>
            <a:endParaRPr b="1" sz="1600">
              <a:solidFill>
                <a:schemeClr val="dk1"/>
              </a:solidFill>
              <a:highlight>
                <a:srgbClr val="FFFFFF"/>
              </a:highlight>
            </a:endParaRPr>
          </a:p>
          <a:p>
            <a:pPr indent="-330200" lvl="0" marL="457200" rtl="0" algn="l">
              <a:lnSpc>
                <a:spcPct val="137000"/>
              </a:lnSpc>
              <a:spcBef>
                <a:spcPts val="0"/>
              </a:spcBef>
              <a:spcAft>
                <a:spcPts val="0"/>
              </a:spcAft>
              <a:buClr>
                <a:schemeClr val="dk1"/>
              </a:buClr>
              <a:buSzPts val="1600"/>
              <a:buAutoNum type="arabicPeriod"/>
            </a:pPr>
            <a:r>
              <a:rPr b="1" lang="en" sz="1600">
                <a:solidFill>
                  <a:schemeClr val="dk1"/>
                </a:solidFill>
                <a:highlight>
                  <a:srgbClr val="FFFFFF"/>
                </a:highlight>
              </a:rPr>
              <a:t>Modify and update research:</a:t>
            </a:r>
            <a:r>
              <a:rPr lang="en" sz="1600">
                <a:solidFill>
                  <a:schemeClr val="dk1"/>
                </a:solidFill>
                <a:highlight>
                  <a:srgbClr val="FFFFFF"/>
                </a:highlight>
              </a:rPr>
              <a:t> If you write clean code, it can be modified and rerun over and over.</a:t>
            </a:r>
            <a:endParaRPr sz="1600">
              <a:solidFill>
                <a:schemeClr val="dk1"/>
              </a:solidFill>
              <a:highlight>
                <a:srgbClr val="FFFFFF"/>
              </a:highlight>
            </a:endParaRPr>
          </a:p>
          <a:p>
            <a:pPr indent="-330200" lvl="0" marL="457200" rtl="0" algn="l">
              <a:lnSpc>
                <a:spcPct val="137000"/>
              </a:lnSpc>
              <a:spcBef>
                <a:spcPts val="0"/>
              </a:spcBef>
              <a:spcAft>
                <a:spcPts val="0"/>
              </a:spcAft>
              <a:buClr>
                <a:schemeClr val="dk1"/>
              </a:buClr>
              <a:buSzPts val="1600"/>
              <a:buAutoNum type="arabicPeriod"/>
            </a:pPr>
            <a:r>
              <a:rPr b="1" lang="en" sz="1600">
                <a:solidFill>
                  <a:schemeClr val="dk1"/>
                </a:solidFill>
                <a:highlight>
                  <a:srgbClr val="FFFFFF"/>
                </a:highlight>
              </a:rPr>
              <a:t>Share methods with the public and other researchers:</a:t>
            </a:r>
            <a:r>
              <a:rPr lang="en" sz="1600">
                <a:solidFill>
                  <a:schemeClr val="dk1"/>
                </a:solidFill>
                <a:highlight>
                  <a:srgbClr val="FFFFFF"/>
                </a:highlight>
              </a:rPr>
              <a:t> Code is easy to share, making science more open and reproducible. </a:t>
            </a:r>
            <a:endParaRPr sz="1600">
              <a:solidFill>
                <a:schemeClr val="dk1"/>
              </a:solidFill>
              <a:highlight>
                <a:srgbClr val="FFFFFF"/>
              </a:highlight>
            </a:endParaRPr>
          </a:p>
          <a:p>
            <a:pPr indent="-330200" lvl="0" marL="457200" rtl="0" algn="l">
              <a:lnSpc>
                <a:spcPct val="137000"/>
              </a:lnSpc>
              <a:spcBef>
                <a:spcPts val="0"/>
              </a:spcBef>
              <a:spcAft>
                <a:spcPts val="0"/>
              </a:spcAft>
              <a:buClr>
                <a:schemeClr val="dk1"/>
              </a:buClr>
              <a:buSzPts val="1600"/>
              <a:buAutoNum type="arabicPeriod"/>
            </a:pPr>
            <a:r>
              <a:rPr b="1" lang="en" sz="1600">
                <a:solidFill>
                  <a:schemeClr val="dk1"/>
                </a:solidFill>
                <a:highlight>
                  <a:srgbClr val="FFFFFF"/>
                </a:highlight>
              </a:rPr>
              <a:t>Document workflows: </a:t>
            </a:r>
            <a:r>
              <a:rPr lang="en" sz="1600">
                <a:solidFill>
                  <a:schemeClr val="dk1"/>
                </a:solidFill>
                <a:highlight>
                  <a:srgbClr val="FFFFFF"/>
                </a:highlight>
              </a:rPr>
              <a:t>Code allows you to easily document your workflow. You can use comments to explain every step of the process (to your future self or to others), so if you need to update or change something later, it is fast and simple. </a:t>
            </a:r>
            <a:endParaRPr sz="1600">
              <a:solidFill>
                <a:schemeClr val="dk1"/>
              </a:solidFill>
              <a:highlight>
                <a:srgbClr val="FFFFFF"/>
              </a:highlight>
            </a:endParaRPr>
          </a:p>
          <a:p>
            <a:pPr indent="-330200" lvl="0" marL="457200" rtl="0" algn="l">
              <a:lnSpc>
                <a:spcPct val="137000"/>
              </a:lnSpc>
              <a:spcBef>
                <a:spcPts val="0"/>
              </a:spcBef>
              <a:spcAft>
                <a:spcPts val="0"/>
              </a:spcAft>
              <a:buClr>
                <a:schemeClr val="dk1"/>
              </a:buClr>
              <a:buSzPts val="1600"/>
              <a:buAutoNum type="arabicPeriod"/>
            </a:pPr>
            <a:r>
              <a:rPr b="1" lang="en" sz="1600">
                <a:solidFill>
                  <a:schemeClr val="dk1"/>
                </a:solidFill>
                <a:highlight>
                  <a:srgbClr val="FFFFFF"/>
                </a:highlight>
              </a:rPr>
              <a:t>Enable collaboration:</a:t>
            </a:r>
            <a:r>
              <a:rPr lang="en" sz="1600">
                <a:solidFill>
                  <a:schemeClr val="dk1"/>
                </a:solidFill>
                <a:highlight>
                  <a:srgbClr val="FFFFFF"/>
                </a:highlight>
              </a:rPr>
              <a:t> Code makes collaborating easier. </a:t>
            </a:r>
            <a:endParaRPr sz="1600">
              <a:solidFill>
                <a:schemeClr val="dk1"/>
              </a:solidFill>
              <a:highlight>
                <a:srgbClr val="FFFFFF"/>
              </a:highlight>
            </a:endParaRPr>
          </a:p>
          <a:p>
            <a:pPr indent="0" lvl="0" marL="0" rtl="0" algn="l">
              <a:spcBef>
                <a:spcPts val="0"/>
              </a:spcBef>
              <a:spcAft>
                <a:spcPts val="1600"/>
              </a:spcAft>
              <a:buNone/>
            </a:pPr>
            <a:r>
              <a:t/>
            </a:r>
            <a:endParaRPr/>
          </a:p>
        </p:txBody>
      </p:sp>
      <p:sp>
        <p:nvSpPr>
          <p:cNvPr id="540" name="Google Shape;540;p86"/>
          <p:cNvSpPr txBox="1"/>
          <p:nvPr/>
        </p:nvSpPr>
        <p:spPr>
          <a:xfrm>
            <a:off x="6913025" y="4703625"/>
            <a:ext cx="21081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3"/>
              </a:rPr>
              <a:t>Earthlab</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RByte: Colab and RStudio</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546" name="Google Shape;546;p87"/>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Get out the pennies to the moon calculations from last Wednesday</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Use scientific programming to</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“Show all steps”</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Mix comments and commands to help take someone through                                                                              your process.</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Opening the “black box” of thinking and reasoning</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Modify code</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pic>
        <p:nvPicPr>
          <p:cNvPr descr="#empty" id="547" name="Google Shape;547;p87"/>
          <p:cNvPicPr preferRelativeResize="0"/>
          <p:nvPr/>
        </p:nvPicPr>
        <p:blipFill>
          <a:blip r:embed="rId3">
            <a:alphaModFix/>
          </a:blip>
          <a:stretch>
            <a:fillRect/>
          </a:stretch>
        </p:blipFill>
        <p:spPr>
          <a:xfrm>
            <a:off x="5638833" y="2059025"/>
            <a:ext cx="2858544" cy="19049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88"/>
          <p:cNvPicPr preferRelativeResize="0"/>
          <p:nvPr/>
        </p:nvPicPr>
        <p:blipFill rotWithShape="1">
          <a:blip r:embed="rId3">
            <a:alphaModFix amt="15000"/>
          </a:blip>
          <a:srcRect b="0" l="0" r="0" t="55851"/>
          <a:stretch/>
        </p:blipFill>
        <p:spPr>
          <a:xfrm>
            <a:off x="0" y="2452205"/>
            <a:ext cx="9143997" cy="2691292"/>
          </a:xfrm>
          <a:prstGeom prst="rect">
            <a:avLst/>
          </a:prstGeom>
          <a:noFill/>
          <a:ln>
            <a:noFill/>
          </a:ln>
        </p:spPr>
      </p:pic>
      <p:sp>
        <p:nvSpPr>
          <p:cNvPr id="553" name="Google Shape;553;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Pennies to the Moon</a:t>
            </a:r>
            <a:endParaRPr>
              <a:latin typeface="Arial Black"/>
              <a:ea typeface="Arial Black"/>
              <a:cs typeface="Arial Black"/>
              <a:sym typeface="Arial Black"/>
            </a:endParaRPr>
          </a:p>
        </p:txBody>
      </p:sp>
      <p:sp>
        <p:nvSpPr>
          <p:cNvPr id="554" name="Google Shape;554;p8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 Bill Gates fortune in pennies would be enough pennies to go from the earth to the moon and back when lined up next to each other.</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use R to figure it out &amp; more exact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Lets try:</a:t>
            </a:r>
            <a:endParaRPr b="1"/>
          </a:p>
          <a:p>
            <a:pPr indent="-342900" lvl="0" marL="457200" rtl="0" algn="l">
              <a:spcBef>
                <a:spcPts val="0"/>
              </a:spcBef>
              <a:spcAft>
                <a:spcPts val="0"/>
              </a:spcAft>
              <a:buClr>
                <a:schemeClr val="dk1"/>
              </a:buClr>
              <a:buSzPts val="1800"/>
              <a:buChar char="●"/>
            </a:pPr>
            <a:r>
              <a:rPr lang="en">
                <a:solidFill>
                  <a:schemeClr val="dk1"/>
                </a:solidFill>
              </a:rPr>
              <a:t>Start with pennies - you know the answer already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Then ask, what would you have to change to make it dimes or nickels?</a:t>
            </a:r>
            <a:endParaRPr>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a:t>
            </a:r>
            <a:endParaRPr>
              <a:latin typeface="Arial Black"/>
              <a:ea typeface="Arial Black"/>
              <a:cs typeface="Arial Black"/>
              <a:sym typeface="Arial Black"/>
            </a:endParaRPr>
          </a:p>
        </p:txBody>
      </p:sp>
      <p:sp>
        <p:nvSpPr>
          <p:cNvPr id="560" name="Google Shape;560;p89"/>
          <p:cNvSpPr txBox="1"/>
          <p:nvPr>
            <p:ph idx="1" type="body"/>
          </p:nvPr>
        </p:nvSpPr>
        <p:spPr>
          <a:xfrm>
            <a:off x="311700" y="1152475"/>
            <a:ext cx="3705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Upcoming for Wednesday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Perusall reading for Week 3 Case Study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Keep working on DataCamp (Intro course due Friday)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561" name="Google Shape;561;p89"/>
          <p:cNvPicPr preferRelativeResize="0"/>
          <p:nvPr/>
        </p:nvPicPr>
        <p:blipFill>
          <a:blip r:embed="rId3">
            <a:alphaModFix/>
          </a:blip>
          <a:stretch>
            <a:fillRect/>
          </a:stretch>
        </p:blipFill>
        <p:spPr>
          <a:xfrm>
            <a:off x="4017300" y="1152475"/>
            <a:ext cx="4616151" cy="302935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VIZ - Variability </a:t>
            </a:r>
            <a:endParaRPr>
              <a:latin typeface="Arial Black"/>
              <a:ea typeface="Arial Black"/>
              <a:cs typeface="Arial Black"/>
              <a:sym typeface="Arial Black"/>
            </a:endParaRPr>
          </a:p>
        </p:txBody>
      </p:sp>
      <p:sp>
        <p:nvSpPr>
          <p:cNvPr id="573" name="Google Shape;573;p91"/>
          <p:cNvSpPr/>
          <p:nvPr/>
        </p:nvSpPr>
        <p:spPr>
          <a:xfrm>
            <a:off x="311700" y="1233100"/>
            <a:ext cx="8520600" cy="3416400"/>
          </a:xfrm>
          <a:prstGeom prst="roundRect">
            <a:avLst>
              <a:gd fmla="val 16667" name="adj"/>
            </a:avLst>
          </a:prstGeom>
          <a:solidFill>
            <a:srgbClr val="CFE2F3"/>
          </a:solidFill>
          <a:ln>
            <a:noFill/>
          </a:ln>
        </p:spPr>
        <p:txBody>
          <a:bodyPr anchorCtr="0" anchor="b"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Example: the line gets thicker as the number increases.</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Use color, pattern, and shape to:</a:t>
            </a:r>
            <a:endParaRPr sz="1800">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Draw circles getting darker as the number increases</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A face becoming happier as the number increases</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Draw 5 different rectangles</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Decorate 5 different lines</a:t>
            </a:r>
            <a:endParaRPr>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t/>
            </a:r>
            <a:endParaRPr>
              <a:solidFill>
                <a:schemeClr val="dk2"/>
              </a:solidFill>
              <a:latin typeface="Calibri"/>
              <a:ea typeface="Calibri"/>
              <a:cs typeface="Calibri"/>
              <a:sym typeface="Calibri"/>
            </a:endParaRPr>
          </a:p>
          <a:p>
            <a:pPr indent="0" lvl="0" marL="0" rtl="0" algn="ctr">
              <a:lnSpc>
                <a:spcPct val="115000"/>
              </a:lnSpc>
              <a:spcBef>
                <a:spcPts val="1600"/>
              </a:spcBef>
              <a:spcAft>
                <a:spcPts val="1600"/>
              </a:spcAft>
              <a:buNone/>
            </a:pPr>
            <a:r>
              <a:t/>
            </a:r>
            <a:endParaRPr>
              <a:solidFill>
                <a:schemeClr val="dk1"/>
              </a:solidFill>
              <a:latin typeface="Calibri"/>
              <a:ea typeface="Calibri"/>
              <a:cs typeface="Calibri"/>
              <a:sym typeface="Calibri"/>
            </a:endParaRPr>
          </a:p>
        </p:txBody>
      </p:sp>
      <p:cxnSp>
        <p:nvCxnSpPr>
          <p:cNvPr id="574" name="Google Shape;574;p91"/>
          <p:cNvCxnSpPr/>
          <p:nvPr/>
        </p:nvCxnSpPr>
        <p:spPr>
          <a:xfrm flipH="1" rot="10800000">
            <a:off x="6239350" y="2097825"/>
            <a:ext cx="2533500" cy="11700"/>
          </a:xfrm>
          <a:prstGeom prst="straightConnector1">
            <a:avLst/>
          </a:prstGeom>
          <a:noFill/>
          <a:ln cap="flat" cmpd="sng" w="38100">
            <a:solidFill>
              <a:schemeClr val="dk1"/>
            </a:solidFill>
            <a:prstDash val="solid"/>
            <a:round/>
            <a:headEnd len="med" w="med" type="none"/>
            <a:tailEnd len="med" w="med" type="triangle"/>
          </a:ln>
        </p:spPr>
      </p:cxnSp>
      <p:sp>
        <p:nvSpPr>
          <p:cNvPr id="575" name="Google Shape;575;p91"/>
          <p:cNvSpPr txBox="1"/>
          <p:nvPr/>
        </p:nvSpPr>
        <p:spPr>
          <a:xfrm>
            <a:off x="6355500" y="1635600"/>
            <a:ext cx="27966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1	2	3	4	5</a:t>
            </a:r>
            <a:endParaRPr b="1">
              <a:latin typeface="Calibri"/>
              <a:ea typeface="Calibri"/>
              <a:cs typeface="Calibri"/>
              <a:sym typeface="Calibri"/>
            </a:endParaRPr>
          </a:p>
        </p:txBody>
      </p:sp>
      <p:cxnSp>
        <p:nvCxnSpPr>
          <p:cNvPr id="576" name="Google Shape;576;p91"/>
          <p:cNvCxnSpPr/>
          <p:nvPr/>
        </p:nvCxnSpPr>
        <p:spPr>
          <a:xfrm>
            <a:off x="6481025" y="2283150"/>
            <a:ext cx="0" cy="288600"/>
          </a:xfrm>
          <a:prstGeom prst="straightConnector1">
            <a:avLst/>
          </a:prstGeom>
          <a:noFill/>
          <a:ln cap="flat" cmpd="sng" w="9525">
            <a:solidFill>
              <a:schemeClr val="dk1"/>
            </a:solidFill>
            <a:prstDash val="solid"/>
            <a:round/>
            <a:headEnd len="med" w="med" type="none"/>
            <a:tailEnd len="med" w="med" type="none"/>
          </a:ln>
        </p:spPr>
      </p:cxnSp>
      <p:cxnSp>
        <p:nvCxnSpPr>
          <p:cNvPr id="577" name="Google Shape;577;p91"/>
          <p:cNvCxnSpPr/>
          <p:nvPr/>
        </p:nvCxnSpPr>
        <p:spPr>
          <a:xfrm>
            <a:off x="6939475" y="2283150"/>
            <a:ext cx="0" cy="288600"/>
          </a:xfrm>
          <a:prstGeom prst="straightConnector1">
            <a:avLst/>
          </a:prstGeom>
          <a:noFill/>
          <a:ln cap="flat" cmpd="sng" w="28575">
            <a:solidFill>
              <a:schemeClr val="dk1"/>
            </a:solidFill>
            <a:prstDash val="solid"/>
            <a:round/>
            <a:headEnd len="med" w="med" type="none"/>
            <a:tailEnd len="med" w="med" type="none"/>
          </a:ln>
        </p:spPr>
      </p:cxnSp>
      <p:cxnSp>
        <p:nvCxnSpPr>
          <p:cNvPr id="578" name="Google Shape;578;p91"/>
          <p:cNvCxnSpPr/>
          <p:nvPr/>
        </p:nvCxnSpPr>
        <p:spPr>
          <a:xfrm>
            <a:off x="7397925" y="2283150"/>
            <a:ext cx="0" cy="288600"/>
          </a:xfrm>
          <a:prstGeom prst="straightConnector1">
            <a:avLst/>
          </a:prstGeom>
          <a:noFill/>
          <a:ln cap="flat" cmpd="sng" w="76200">
            <a:solidFill>
              <a:schemeClr val="dk1"/>
            </a:solidFill>
            <a:prstDash val="solid"/>
            <a:round/>
            <a:headEnd len="med" w="med" type="none"/>
            <a:tailEnd len="med" w="med" type="none"/>
          </a:ln>
        </p:spPr>
      </p:cxnSp>
      <p:cxnSp>
        <p:nvCxnSpPr>
          <p:cNvPr id="579" name="Google Shape;579;p91"/>
          <p:cNvCxnSpPr/>
          <p:nvPr/>
        </p:nvCxnSpPr>
        <p:spPr>
          <a:xfrm>
            <a:off x="7856375" y="2283150"/>
            <a:ext cx="0" cy="288600"/>
          </a:xfrm>
          <a:prstGeom prst="straightConnector1">
            <a:avLst/>
          </a:prstGeom>
          <a:noFill/>
          <a:ln cap="flat" cmpd="sng" w="114300">
            <a:solidFill>
              <a:schemeClr val="dk1"/>
            </a:solidFill>
            <a:prstDash val="solid"/>
            <a:round/>
            <a:headEnd len="med" w="med" type="none"/>
            <a:tailEnd len="med" w="med" type="none"/>
          </a:ln>
        </p:spPr>
      </p:cxnSp>
      <p:cxnSp>
        <p:nvCxnSpPr>
          <p:cNvPr id="580" name="Google Shape;580;p91"/>
          <p:cNvCxnSpPr/>
          <p:nvPr/>
        </p:nvCxnSpPr>
        <p:spPr>
          <a:xfrm>
            <a:off x="8314825" y="2283150"/>
            <a:ext cx="0" cy="288600"/>
          </a:xfrm>
          <a:prstGeom prst="straightConnector1">
            <a:avLst/>
          </a:prstGeom>
          <a:noFill/>
          <a:ln cap="flat" cmpd="sng" w="152400">
            <a:solidFill>
              <a:schemeClr val="dk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92"/>
          <p:cNvSpPr txBox="1"/>
          <p:nvPr>
            <p:ph idx="1" type="subTitle"/>
          </p:nvPr>
        </p:nvSpPr>
        <p:spPr>
          <a:xfrm>
            <a:off x="311700" y="286630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3 - 99.9% BS-free</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586" name="Google Shape;586;p92"/>
          <p:cNvPicPr preferRelativeResize="0"/>
          <p:nvPr/>
        </p:nvPicPr>
        <p:blipFill>
          <a:blip r:embed="rId3">
            <a:alphaModFix/>
          </a:blip>
          <a:stretch>
            <a:fillRect/>
          </a:stretch>
        </p:blipFill>
        <p:spPr>
          <a:xfrm>
            <a:off x="3307338" y="266700"/>
            <a:ext cx="2529325" cy="2529325"/>
          </a:xfrm>
          <a:prstGeom prst="rect">
            <a:avLst/>
          </a:prstGeom>
          <a:noFill/>
          <a:ln>
            <a:noFill/>
          </a:ln>
        </p:spPr>
      </p:pic>
      <p:sp>
        <p:nvSpPr>
          <p:cNvPr id="587" name="Google Shape;587;p92"/>
          <p:cNvSpPr txBox="1"/>
          <p:nvPr/>
        </p:nvSpPr>
        <p:spPr>
          <a:xfrm>
            <a:off x="1731175" y="4488575"/>
            <a:ext cx="1013700" cy="5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Breakout Groups - Data Viz Byte </a:t>
            </a:r>
            <a:endParaRPr>
              <a:latin typeface="Arial Black"/>
              <a:ea typeface="Arial Black"/>
              <a:cs typeface="Arial Black"/>
              <a:sym typeface="Arial Black"/>
            </a:endParaRPr>
          </a:p>
          <a:p>
            <a:pPr indent="0" lvl="0" marL="0" rtl="0" algn="l">
              <a:spcBef>
                <a:spcPts val="0"/>
              </a:spcBef>
              <a:spcAft>
                <a:spcPts val="0"/>
              </a:spcAft>
              <a:buClr>
                <a:schemeClr val="dk1"/>
              </a:buClr>
              <a:buSzPct val="39285"/>
              <a:buFont typeface="Arial"/>
              <a:buNone/>
            </a:pPr>
            <a:r>
              <a:t/>
            </a:r>
            <a:endParaRPr>
              <a:latin typeface="Arial Black"/>
              <a:ea typeface="Arial Black"/>
              <a:cs typeface="Arial Black"/>
              <a:sym typeface="Arial Black"/>
            </a:endParaRPr>
          </a:p>
          <a:p>
            <a:pPr indent="0" lvl="0" marL="0" rtl="0" algn="l">
              <a:spcBef>
                <a:spcPts val="0"/>
              </a:spcBef>
              <a:spcAft>
                <a:spcPts val="0"/>
              </a:spcAft>
              <a:buNone/>
            </a:pPr>
            <a:r>
              <a:rPr lang="en">
                <a:latin typeface="Arial Black"/>
                <a:ea typeface="Arial Black"/>
                <a:cs typeface="Arial Black"/>
                <a:sym typeface="Arial Black"/>
              </a:rPr>
              <a:t> </a:t>
            </a:r>
            <a:endParaRPr>
              <a:latin typeface="Arial Black"/>
              <a:ea typeface="Arial Black"/>
              <a:cs typeface="Arial Black"/>
              <a:sym typeface="Arial Black"/>
            </a:endParaRPr>
          </a:p>
        </p:txBody>
      </p:sp>
      <p:sp>
        <p:nvSpPr>
          <p:cNvPr id="593" name="Google Shape;593;p93"/>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Breakout instructions:</a:t>
            </a:r>
            <a:endParaRPr b="1" sz="18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Introduce yourself</a:t>
            </a:r>
            <a:endParaRPr sz="15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500">
                <a:solidFill>
                  <a:schemeClr val="dk1"/>
                </a:solidFill>
                <a:latin typeface="Calibri"/>
                <a:ea typeface="Calibri"/>
                <a:cs typeface="Calibri"/>
                <a:sym typeface="Calibri"/>
              </a:rPr>
              <a:t>Show off your drawings! What did you learn?</a:t>
            </a:r>
            <a:endParaRPr sz="15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5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DATA VISUALIZATION ACTIVITY OVERVIEW </a:t>
            </a:r>
            <a:endParaRPr>
              <a:latin typeface="Arial Black"/>
              <a:ea typeface="Arial Black"/>
              <a:cs typeface="Arial Black"/>
              <a:sym typeface="Arial Black"/>
            </a:endParaRPr>
          </a:p>
        </p:txBody>
      </p:sp>
      <p:sp>
        <p:nvSpPr>
          <p:cNvPr id="140" name="Google Shape;140;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solidFill>
                  <a:schemeClr val="dk1"/>
                </a:solidFill>
                <a:latin typeface="Calibri"/>
                <a:ea typeface="Calibri"/>
                <a:cs typeface="Calibri"/>
                <a:sym typeface="Calibri"/>
              </a:rPr>
              <a:t>Grounding activity: Each class we will open with FotD or this journal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61111"/>
              <a:buFont typeface="Arial"/>
              <a:buNone/>
            </a:pPr>
            <a:r>
              <a:rPr lang="en">
                <a:solidFill>
                  <a:schemeClr val="dk1"/>
                </a:solidFill>
                <a:latin typeface="Calibri"/>
                <a:ea typeface="Calibri"/>
                <a:cs typeface="Calibri"/>
                <a:sym typeface="Calibri"/>
              </a:rPr>
              <a:t>Figure of the day</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61111"/>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61111"/>
              <a:buFont typeface="Arial"/>
              <a:buNone/>
            </a:pPr>
            <a:r>
              <a:rPr lang="en">
                <a:solidFill>
                  <a:schemeClr val="dk1"/>
                </a:solidFill>
                <a:latin typeface="Calibri"/>
                <a:ea typeface="Calibri"/>
                <a:cs typeface="Calibri"/>
                <a:sym typeface="Calibri"/>
              </a:rPr>
              <a:t>We be completing activities from “Observe Collect Draw” in the form of a data viz journal</a:t>
            </a:r>
            <a:endParaRPr>
              <a:solidFill>
                <a:schemeClr val="dk1"/>
              </a:solidFill>
              <a:latin typeface="Calibri"/>
              <a:ea typeface="Calibri"/>
              <a:cs typeface="Calibri"/>
              <a:sym typeface="Calibri"/>
            </a:endParaRPr>
          </a:p>
          <a:p>
            <a:pPr indent="-334327" lvl="0" marL="457200" rtl="0" algn="l">
              <a:spcBef>
                <a:spcPts val="0"/>
              </a:spcBef>
              <a:spcAft>
                <a:spcPts val="0"/>
              </a:spcAft>
              <a:buClr>
                <a:schemeClr val="dk1"/>
              </a:buClr>
              <a:buSzPct val="100000"/>
              <a:buFont typeface="Calibri"/>
              <a:buChar char="-"/>
            </a:pPr>
            <a:r>
              <a:rPr lang="en">
                <a:solidFill>
                  <a:schemeClr val="dk1"/>
                </a:solidFill>
                <a:latin typeface="Calibri"/>
                <a:ea typeface="Calibri"/>
                <a:cs typeface="Calibri"/>
                <a:sym typeface="Calibri"/>
              </a:rPr>
              <a:t>This will always be at the start of class on Wednesday </a:t>
            </a:r>
            <a:endParaRPr>
              <a:solidFill>
                <a:schemeClr val="dk1"/>
              </a:solidFill>
              <a:latin typeface="Calibri"/>
              <a:ea typeface="Calibri"/>
              <a:cs typeface="Calibri"/>
              <a:sym typeface="Calibri"/>
            </a:endParaRPr>
          </a:p>
          <a:p>
            <a:pPr indent="-334327" lvl="0" marL="457200" rtl="0" algn="l">
              <a:spcBef>
                <a:spcPts val="0"/>
              </a:spcBef>
              <a:spcAft>
                <a:spcPts val="0"/>
              </a:spcAft>
              <a:buClr>
                <a:schemeClr val="dk1"/>
              </a:buClr>
              <a:buSzPct val="100000"/>
              <a:buFont typeface="Calibri"/>
              <a:buChar char="-"/>
            </a:pPr>
            <a:r>
              <a:rPr lang="en">
                <a:solidFill>
                  <a:schemeClr val="dk1"/>
                </a:solidFill>
                <a:latin typeface="Calibri"/>
                <a:ea typeface="Calibri"/>
                <a:cs typeface="Calibri"/>
                <a:sym typeface="Calibri"/>
              </a:rPr>
              <a:t>If you have some markers, colored pencils, and paper (or a tablet or the book if you bought it) bring those to class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61111"/>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61111"/>
              <a:buFont typeface="Arial"/>
              <a:buNone/>
            </a:pPr>
            <a:r>
              <a:rPr lang="en">
                <a:solidFill>
                  <a:schemeClr val="dk1"/>
                </a:solidFill>
                <a:latin typeface="Calibri"/>
                <a:ea typeface="Calibri"/>
                <a:cs typeface="Calibri"/>
                <a:sym typeface="Calibri"/>
              </a:rPr>
              <a:t>Goals</a:t>
            </a:r>
            <a:endParaRPr>
              <a:solidFill>
                <a:schemeClr val="dk1"/>
              </a:solidFill>
              <a:latin typeface="Calibri"/>
              <a:ea typeface="Calibri"/>
              <a:cs typeface="Calibri"/>
              <a:sym typeface="Calibri"/>
            </a:endParaRPr>
          </a:p>
          <a:p>
            <a:pPr indent="-334327" lvl="0" marL="457200" rtl="0" algn="l">
              <a:spcBef>
                <a:spcPts val="0"/>
              </a:spcBef>
              <a:spcAft>
                <a:spcPts val="0"/>
              </a:spcAft>
              <a:buClr>
                <a:schemeClr val="dk1"/>
              </a:buClr>
              <a:buSzPct val="100000"/>
              <a:buFont typeface="Calibri"/>
              <a:buChar char="-"/>
            </a:pPr>
            <a:r>
              <a:rPr lang="en">
                <a:solidFill>
                  <a:schemeClr val="dk1"/>
                </a:solidFill>
                <a:latin typeface="Calibri"/>
                <a:ea typeface="Calibri"/>
                <a:cs typeface="Calibri"/>
                <a:sym typeface="Calibri"/>
              </a:rPr>
              <a:t>Spot and correct visual BS</a:t>
            </a:r>
            <a:endParaRPr>
              <a:solidFill>
                <a:schemeClr val="dk1"/>
              </a:solidFill>
              <a:latin typeface="Calibri"/>
              <a:ea typeface="Calibri"/>
              <a:cs typeface="Calibri"/>
              <a:sym typeface="Calibri"/>
            </a:endParaRPr>
          </a:p>
          <a:p>
            <a:pPr indent="-334327" lvl="0" marL="457200" rtl="0" algn="l">
              <a:spcBef>
                <a:spcPts val="0"/>
              </a:spcBef>
              <a:spcAft>
                <a:spcPts val="0"/>
              </a:spcAft>
              <a:buClr>
                <a:schemeClr val="dk1"/>
              </a:buClr>
              <a:buSzPct val="100000"/>
              <a:buFont typeface="Calibri"/>
              <a:buChar char="-"/>
            </a:pPr>
            <a:r>
              <a:rPr lang="en">
                <a:solidFill>
                  <a:schemeClr val="dk1"/>
                </a:solidFill>
                <a:latin typeface="Calibri"/>
                <a:ea typeface="Calibri"/>
                <a:cs typeface="Calibri"/>
                <a:sym typeface="Calibri"/>
              </a:rPr>
              <a:t>Be creative - think about how visualizations tell stories</a:t>
            </a:r>
            <a:endParaRPr>
              <a:solidFill>
                <a:schemeClr val="dk1"/>
              </a:solidFill>
              <a:latin typeface="Calibri"/>
              <a:ea typeface="Calibri"/>
              <a:cs typeface="Calibri"/>
              <a:sym typeface="Calibri"/>
            </a:endParaRPr>
          </a:p>
          <a:p>
            <a:pPr indent="0" lvl="0" marL="0" rtl="0" algn="l">
              <a:spcBef>
                <a:spcPts val="0"/>
              </a:spcBef>
              <a:spcAft>
                <a:spcPts val="1200"/>
              </a:spcAft>
              <a:buNone/>
            </a:pPr>
            <a:r>
              <a:t/>
            </a:r>
            <a:endParaRPr>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The 5 Ws of BS</a:t>
            </a:r>
            <a:endParaRPr>
              <a:latin typeface="Arial Black"/>
              <a:ea typeface="Arial Black"/>
              <a:cs typeface="Arial Black"/>
              <a:sym typeface="Arial Black"/>
            </a:endParaRPr>
          </a:p>
        </p:txBody>
      </p:sp>
      <p:sp>
        <p:nvSpPr>
          <p:cNvPr id="599" name="Google Shape;599;p9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a:t>
            </a:r>
            <a:endParaRPr/>
          </a:p>
          <a:p>
            <a:pPr indent="0" lvl="0" marL="0" rtl="0" algn="l">
              <a:spcBef>
                <a:spcPts val="1600"/>
              </a:spcBef>
              <a:spcAft>
                <a:spcPts val="0"/>
              </a:spcAft>
              <a:buNone/>
            </a:pPr>
            <a:r>
              <a:rPr lang="en"/>
              <a:t>What:</a:t>
            </a:r>
            <a:endParaRPr/>
          </a:p>
          <a:p>
            <a:pPr indent="0" lvl="0" marL="0" rtl="0" algn="l">
              <a:spcBef>
                <a:spcPts val="1600"/>
              </a:spcBef>
              <a:spcAft>
                <a:spcPts val="0"/>
              </a:spcAft>
              <a:buNone/>
            </a:pPr>
            <a:r>
              <a:rPr lang="en"/>
              <a:t>Where:</a:t>
            </a:r>
            <a:endParaRPr/>
          </a:p>
          <a:p>
            <a:pPr indent="0" lvl="0" marL="0" rtl="0" algn="l">
              <a:spcBef>
                <a:spcPts val="1600"/>
              </a:spcBef>
              <a:spcAft>
                <a:spcPts val="0"/>
              </a:spcAft>
              <a:buNone/>
            </a:pPr>
            <a:r>
              <a:rPr lang="en"/>
              <a:t>When:</a:t>
            </a:r>
            <a:endParaRPr/>
          </a:p>
          <a:p>
            <a:pPr indent="0" lvl="0" marL="0" rtl="0" algn="l">
              <a:spcBef>
                <a:spcPts val="1600"/>
              </a:spcBef>
              <a:spcAft>
                <a:spcPts val="1600"/>
              </a:spcAft>
              <a:buNone/>
            </a:pPr>
            <a:r>
              <a:rPr lang="en"/>
              <a:t>Why:</a:t>
            </a:r>
            <a:endParaRPr/>
          </a:p>
        </p:txBody>
      </p:sp>
      <p:pic>
        <p:nvPicPr>
          <p:cNvPr descr="Image of Nestle Hot Cocoa Mix, Package states: Dark Chocolate Flavor,  Made with Real Nestle Cocoa, 99.99% Caffeine-free and Low Fat, the package is Net WT 0.71 oz" id="600" name="Google Shape;600;p94"/>
          <p:cNvPicPr preferRelativeResize="0"/>
          <p:nvPr/>
        </p:nvPicPr>
        <p:blipFill>
          <a:blip r:embed="rId3">
            <a:alphaModFix/>
          </a:blip>
          <a:stretch>
            <a:fillRect/>
          </a:stretch>
        </p:blipFill>
        <p:spPr>
          <a:xfrm>
            <a:off x="4998748" y="0"/>
            <a:ext cx="4145255" cy="51435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 The 5 Ws of BS</a:t>
            </a:r>
            <a:endParaRPr>
              <a:latin typeface="Arial Black"/>
              <a:ea typeface="Arial Black"/>
              <a:cs typeface="Arial Black"/>
              <a:sym typeface="Arial Black"/>
            </a:endParaRPr>
          </a:p>
        </p:txBody>
      </p:sp>
      <p:sp>
        <p:nvSpPr>
          <p:cNvPr id="606" name="Google Shape;606;p95"/>
          <p:cNvSpPr txBox="1"/>
          <p:nvPr>
            <p:ph idx="1" type="body"/>
          </p:nvPr>
        </p:nvSpPr>
        <p:spPr>
          <a:xfrm>
            <a:off x="311700" y="1152475"/>
            <a:ext cx="4635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Nestle and other producers (carl as storyteller)</a:t>
            </a:r>
            <a:endParaRPr/>
          </a:p>
          <a:p>
            <a:pPr indent="0" lvl="0" marL="0" rtl="0" algn="l">
              <a:spcBef>
                <a:spcPts val="1600"/>
              </a:spcBef>
              <a:spcAft>
                <a:spcPts val="0"/>
              </a:spcAft>
              <a:buNone/>
            </a:pPr>
            <a:r>
              <a:rPr lang="en"/>
              <a:t>What: meaningless but also misleading about caffeine content in hot cocoa mix</a:t>
            </a:r>
            <a:endParaRPr/>
          </a:p>
          <a:p>
            <a:pPr indent="0" lvl="0" marL="0" rtl="0" algn="l">
              <a:spcBef>
                <a:spcPts val="1600"/>
              </a:spcBef>
              <a:spcAft>
                <a:spcPts val="0"/>
              </a:spcAft>
              <a:buNone/>
            </a:pPr>
            <a:r>
              <a:rPr lang="en"/>
              <a:t>Where: hotel/kitchenette</a:t>
            </a:r>
            <a:endParaRPr/>
          </a:p>
          <a:p>
            <a:pPr indent="0" lvl="0" marL="0" rtl="0" algn="l">
              <a:spcBef>
                <a:spcPts val="1600"/>
              </a:spcBef>
              <a:spcAft>
                <a:spcPts val="0"/>
              </a:spcAft>
              <a:buNone/>
            </a:pPr>
            <a:r>
              <a:rPr lang="en"/>
              <a:t>When: at night with jet lag</a:t>
            </a:r>
            <a:endParaRPr/>
          </a:p>
          <a:p>
            <a:pPr indent="0" lvl="0" marL="0" rtl="0" algn="l">
              <a:spcBef>
                <a:spcPts val="1600"/>
              </a:spcBef>
              <a:spcAft>
                <a:spcPts val="1600"/>
              </a:spcAft>
              <a:buNone/>
            </a:pPr>
            <a:r>
              <a:rPr lang="en"/>
              <a:t>Why: appeal to people (carls) who don’t want too much caffeine, $</a:t>
            </a:r>
            <a:endParaRPr/>
          </a:p>
        </p:txBody>
      </p:sp>
      <p:pic>
        <p:nvPicPr>
          <p:cNvPr descr="Image of Nestle Hot Cocoa Mix, Package states: Dark Chocolate Flavor,  Made with Real Nestle Cocoa, 99.99% Caffeine-free and Low Fat, the package is Net WT 0.71 oz" id="607" name="Google Shape;607;p95"/>
          <p:cNvPicPr preferRelativeResize="0"/>
          <p:nvPr/>
        </p:nvPicPr>
        <p:blipFill>
          <a:blip r:embed="rId3">
            <a:alphaModFix/>
          </a:blip>
          <a:stretch>
            <a:fillRect/>
          </a:stretch>
        </p:blipFill>
        <p:spPr>
          <a:xfrm>
            <a:off x="4998748" y="0"/>
            <a:ext cx="4145255" cy="51435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 The 5 Ws of BS</a:t>
            </a:r>
            <a:endParaRPr>
              <a:latin typeface="Arial Black"/>
              <a:ea typeface="Arial Black"/>
              <a:cs typeface="Arial Black"/>
              <a:sym typeface="Arial Black"/>
            </a:endParaRPr>
          </a:p>
        </p:txBody>
      </p:sp>
      <p:sp>
        <p:nvSpPr>
          <p:cNvPr id="613" name="Google Shape;613;p96"/>
          <p:cNvSpPr txBox="1"/>
          <p:nvPr>
            <p:ph idx="1" type="body"/>
          </p:nvPr>
        </p:nvSpPr>
        <p:spPr>
          <a:xfrm>
            <a:off x="311700" y="1152475"/>
            <a:ext cx="4686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Nestle (Carl is telling us)</a:t>
            </a:r>
            <a:endParaRPr/>
          </a:p>
          <a:p>
            <a:pPr indent="0" lvl="0" marL="0" rtl="0" algn="l">
              <a:spcBef>
                <a:spcPts val="1600"/>
              </a:spcBef>
              <a:spcAft>
                <a:spcPts val="0"/>
              </a:spcAft>
              <a:buNone/>
            </a:pPr>
            <a:r>
              <a:rPr lang="en"/>
              <a:t>What: 99.9 % caffeine free meaningless</a:t>
            </a:r>
            <a:endParaRPr/>
          </a:p>
          <a:p>
            <a:pPr indent="0" lvl="0" marL="0" rtl="0" algn="l">
              <a:spcBef>
                <a:spcPts val="1600"/>
              </a:spcBef>
              <a:spcAft>
                <a:spcPts val="0"/>
              </a:spcAft>
              <a:buNone/>
            </a:pPr>
            <a:r>
              <a:rPr lang="en"/>
              <a:t>Where: motel/kitchenette</a:t>
            </a:r>
            <a:endParaRPr/>
          </a:p>
          <a:p>
            <a:pPr indent="0" lvl="0" marL="0" rtl="0" algn="l">
              <a:spcBef>
                <a:spcPts val="1600"/>
              </a:spcBef>
              <a:spcAft>
                <a:spcPts val="0"/>
              </a:spcAft>
              <a:buNone/>
            </a:pPr>
            <a:r>
              <a:rPr lang="en"/>
              <a:t>When: night</a:t>
            </a:r>
            <a:endParaRPr/>
          </a:p>
          <a:p>
            <a:pPr indent="0" lvl="0" marL="0" rtl="0" algn="l">
              <a:spcBef>
                <a:spcPts val="1600"/>
              </a:spcBef>
              <a:spcAft>
                <a:spcPts val="0"/>
              </a:spcAft>
              <a:buNone/>
            </a:pPr>
            <a:r>
              <a:rPr lang="en"/>
              <a:t>Why: Carl - alternative to coffee because he didn’t want to stay up</a:t>
            </a:r>
            <a:endParaRPr/>
          </a:p>
          <a:p>
            <a:pPr indent="0" lvl="0" marL="0" rtl="0" algn="l">
              <a:spcBef>
                <a:spcPts val="1600"/>
              </a:spcBef>
              <a:spcAft>
                <a:spcPts val="1600"/>
              </a:spcAft>
              <a:buNone/>
            </a:pPr>
            <a:r>
              <a:rPr lang="en"/>
              <a:t>Nestle - specific #, credibility, comfort in indicator, target the Carls</a:t>
            </a:r>
            <a:endParaRPr/>
          </a:p>
        </p:txBody>
      </p:sp>
      <p:pic>
        <p:nvPicPr>
          <p:cNvPr descr="Image of Nestle Hot Cocoa Mix, Package states: Dark Chocolate Flavor,  Made with Real Nestle Cocoa, 99.99% Caffeine-free and Low Fat, the package is Net WT 0.71 oz" id="614" name="Google Shape;614;p96"/>
          <p:cNvPicPr preferRelativeResize="0"/>
          <p:nvPr/>
        </p:nvPicPr>
        <p:blipFill>
          <a:blip r:embed="rId3">
            <a:alphaModFix/>
          </a:blip>
          <a:stretch>
            <a:fillRect/>
          </a:stretch>
        </p:blipFill>
        <p:spPr>
          <a:xfrm>
            <a:off x="4998748" y="0"/>
            <a:ext cx="4145255" cy="51435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Breakout Groups - </a:t>
            </a:r>
            <a:r>
              <a:rPr lang="en" sz="1611">
                <a:latin typeface="Arial Black"/>
                <a:ea typeface="Arial Black"/>
                <a:cs typeface="Arial Black"/>
                <a:sym typeface="Arial Black"/>
              </a:rPr>
              <a:t>who, what, where, when, why of bullshit</a:t>
            </a:r>
            <a:endParaRPr sz="1611">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Clr>
                <a:schemeClr val="dk1"/>
              </a:buClr>
              <a:buSzPts val="1100"/>
              <a:buFont typeface="Arial"/>
              <a:buNone/>
            </a:pPr>
            <a:r>
              <a:t/>
            </a:r>
            <a:endParaRPr>
              <a:latin typeface="Arial Black"/>
              <a:ea typeface="Arial Black"/>
              <a:cs typeface="Arial Black"/>
              <a:sym typeface="Arial Black"/>
            </a:endParaRPr>
          </a:p>
          <a:p>
            <a:pPr indent="0" lvl="0" marL="0" rtl="0" algn="l">
              <a:spcBef>
                <a:spcPts val="0"/>
              </a:spcBef>
              <a:spcAft>
                <a:spcPts val="0"/>
              </a:spcAft>
              <a:buNone/>
            </a:pPr>
            <a:r>
              <a:rPr lang="en">
                <a:latin typeface="Arial Black"/>
                <a:ea typeface="Arial Black"/>
                <a:cs typeface="Arial Black"/>
                <a:sym typeface="Arial Black"/>
              </a:rPr>
              <a:t> </a:t>
            </a:r>
            <a:endParaRPr>
              <a:latin typeface="Arial Black"/>
              <a:ea typeface="Arial Black"/>
              <a:cs typeface="Arial Black"/>
              <a:sym typeface="Arial Black"/>
            </a:endParaRPr>
          </a:p>
        </p:txBody>
      </p:sp>
      <p:sp>
        <p:nvSpPr>
          <p:cNvPr id="620" name="Google Shape;620;p97"/>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Breakout instructions:</a:t>
            </a:r>
            <a:endParaRPr b="1" sz="18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2"/>
              </a:buClr>
              <a:buSzPts val="1600"/>
              <a:buFont typeface="Calibri"/>
              <a:buAutoNum type="arabicPeriod"/>
            </a:pPr>
            <a:r>
              <a:rPr lang="en" sz="1600">
                <a:solidFill>
                  <a:schemeClr val="dk2"/>
                </a:solidFill>
                <a:latin typeface="Calibri"/>
                <a:ea typeface="Calibri"/>
                <a:cs typeface="Calibri"/>
                <a:sym typeface="Calibri"/>
              </a:rPr>
              <a:t>Introductions </a:t>
            </a:r>
            <a:endParaRPr sz="1600">
              <a:solidFill>
                <a:schemeClr val="dk2"/>
              </a:solidFill>
              <a:latin typeface="Calibri"/>
              <a:ea typeface="Calibri"/>
              <a:cs typeface="Calibri"/>
              <a:sym typeface="Calibri"/>
            </a:endParaRPr>
          </a:p>
          <a:p>
            <a:pPr indent="-330200" lvl="0" marL="457200" rtl="0" algn="l">
              <a:lnSpc>
                <a:spcPct val="115000"/>
              </a:lnSpc>
              <a:spcBef>
                <a:spcPts val="0"/>
              </a:spcBef>
              <a:spcAft>
                <a:spcPts val="0"/>
              </a:spcAft>
              <a:buClr>
                <a:schemeClr val="dk2"/>
              </a:buClr>
              <a:buSzPts val="1600"/>
              <a:buFont typeface="Calibri"/>
              <a:buAutoNum type="arabicPeriod"/>
            </a:pPr>
            <a:r>
              <a:rPr lang="en" sz="1600">
                <a:solidFill>
                  <a:schemeClr val="dk2"/>
                </a:solidFill>
                <a:latin typeface="Calibri"/>
                <a:ea typeface="Calibri"/>
                <a:cs typeface="Calibri"/>
                <a:sym typeface="Calibri"/>
              </a:rPr>
              <a:t>Each think of a piece of BS you experienced &amp; answer:</a:t>
            </a:r>
            <a:endParaRPr sz="1600">
              <a:solidFill>
                <a:schemeClr val="dk2"/>
              </a:solidFill>
              <a:latin typeface="Calibri"/>
              <a:ea typeface="Calibri"/>
              <a:cs typeface="Calibri"/>
              <a:sym typeface="Calibri"/>
            </a:endParaRPr>
          </a:p>
          <a:p>
            <a:pPr indent="0" lvl="0" marL="914400" rtl="0" algn="l">
              <a:lnSpc>
                <a:spcPct val="115000"/>
              </a:lnSpc>
              <a:spcBef>
                <a:spcPts val="1600"/>
              </a:spcBef>
              <a:spcAft>
                <a:spcPts val="0"/>
              </a:spcAft>
              <a:buNone/>
            </a:pPr>
            <a:r>
              <a:rPr lang="en" sz="1600">
                <a:solidFill>
                  <a:schemeClr val="dk2"/>
                </a:solidFill>
                <a:latin typeface="Calibri"/>
                <a:ea typeface="Calibri"/>
                <a:cs typeface="Calibri"/>
                <a:sym typeface="Calibri"/>
              </a:rPr>
              <a:t>Who:</a:t>
            </a:r>
            <a:endParaRPr sz="1600">
              <a:solidFill>
                <a:schemeClr val="dk2"/>
              </a:solidFill>
              <a:latin typeface="Calibri"/>
              <a:ea typeface="Calibri"/>
              <a:cs typeface="Calibri"/>
              <a:sym typeface="Calibri"/>
            </a:endParaRPr>
          </a:p>
          <a:p>
            <a:pPr indent="0" lvl="0" marL="914400" rtl="0" algn="l">
              <a:lnSpc>
                <a:spcPct val="115000"/>
              </a:lnSpc>
              <a:spcBef>
                <a:spcPts val="0"/>
              </a:spcBef>
              <a:spcAft>
                <a:spcPts val="0"/>
              </a:spcAft>
              <a:buNone/>
            </a:pPr>
            <a:r>
              <a:rPr lang="en" sz="1600">
                <a:solidFill>
                  <a:schemeClr val="dk2"/>
                </a:solidFill>
                <a:latin typeface="Calibri"/>
                <a:ea typeface="Calibri"/>
                <a:cs typeface="Calibri"/>
                <a:sym typeface="Calibri"/>
              </a:rPr>
              <a:t>What:</a:t>
            </a:r>
            <a:endParaRPr sz="1600">
              <a:solidFill>
                <a:schemeClr val="dk2"/>
              </a:solidFill>
              <a:latin typeface="Calibri"/>
              <a:ea typeface="Calibri"/>
              <a:cs typeface="Calibri"/>
              <a:sym typeface="Calibri"/>
            </a:endParaRPr>
          </a:p>
          <a:p>
            <a:pPr indent="0" lvl="0" marL="914400" rtl="0" algn="l">
              <a:lnSpc>
                <a:spcPct val="115000"/>
              </a:lnSpc>
              <a:spcBef>
                <a:spcPts val="0"/>
              </a:spcBef>
              <a:spcAft>
                <a:spcPts val="0"/>
              </a:spcAft>
              <a:buNone/>
            </a:pPr>
            <a:r>
              <a:rPr lang="en" sz="1600">
                <a:solidFill>
                  <a:schemeClr val="dk2"/>
                </a:solidFill>
                <a:latin typeface="Calibri"/>
                <a:ea typeface="Calibri"/>
                <a:cs typeface="Calibri"/>
                <a:sym typeface="Calibri"/>
              </a:rPr>
              <a:t>Where:</a:t>
            </a:r>
            <a:endParaRPr sz="1600">
              <a:solidFill>
                <a:schemeClr val="dk2"/>
              </a:solidFill>
              <a:latin typeface="Calibri"/>
              <a:ea typeface="Calibri"/>
              <a:cs typeface="Calibri"/>
              <a:sym typeface="Calibri"/>
            </a:endParaRPr>
          </a:p>
          <a:p>
            <a:pPr indent="0" lvl="0" marL="914400" rtl="0" algn="l">
              <a:lnSpc>
                <a:spcPct val="115000"/>
              </a:lnSpc>
              <a:spcBef>
                <a:spcPts val="0"/>
              </a:spcBef>
              <a:spcAft>
                <a:spcPts val="0"/>
              </a:spcAft>
              <a:buNone/>
            </a:pPr>
            <a:r>
              <a:rPr lang="en" sz="1600">
                <a:solidFill>
                  <a:schemeClr val="dk2"/>
                </a:solidFill>
                <a:latin typeface="Calibri"/>
                <a:ea typeface="Calibri"/>
                <a:cs typeface="Calibri"/>
                <a:sym typeface="Calibri"/>
              </a:rPr>
              <a:t>When:</a:t>
            </a:r>
            <a:endParaRPr sz="1600">
              <a:solidFill>
                <a:schemeClr val="dk2"/>
              </a:solidFill>
              <a:latin typeface="Calibri"/>
              <a:ea typeface="Calibri"/>
              <a:cs typeface="Calibri"/>
              <a:sym typeface="Calibri"/>
            </a:endParaRPr>
          </a:p>
          <a:p>
            <a:pPr indent="0" lvl="0" marL="914400" rtl="0" algn="l">
              <a:lnSpc>
                <a:spcPct val="115000"/>
              </a:lnSpc>
              <a:spcBef>
                <a:spcPts val="0"/>
              </a:spcBef>
              <a:spcAft>
                <a:spcPts val="0"/>
              </a:spcAft>
              <a:buNone/>
            </a:pPr>
            <a:r>
              <a:rPr lang="en" sz="1600">
                <a:solidFill>
                  <a:schemeClr val="dk2"/>
                </a:solidFill>
                <a:latin typeface="Calibri"/>
                <a:ea typeface="Calibri"/>
                <a:cs typeface="Calibri"/>
                <a:sym typeface="Calibri"/>
              </a:rPr>
              <a:t>Why:</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chemeClr val="dk2"/>
              </a:solidFill>
              <a:latin typeface="Calibri"/>
              <a:ea typeface="Calibri"/>
              <a:cs typeface="Calibri"/>
              <a:sym typeface="Calibri"/>
            </a:endParaRPr>
          </a:p>
          <a:p>
            <a:pPr indent="-342900" lvl="0" marL="457200" rtl="0" algn="l">
              <a:lnSpc>
                <a:spcPct val="115000"/>
              </a:lnSpc>
              <a:spcBef>
                <a:spcPts val="0"/>
              </a:spcBef>
              <a:spcAft>
                <a:spcPts val="0"/>
              </a:spcAft>
              <a:buClr>
                <a:schemeClr val="dk2"/>
              </a:buClr>
              <a:buSzPts val="1800"/>
              <a:buFont typeface="Calibri"/>
              <a:buAutoNum type="arabicPeriod"/>
            </a:pPr>
            <a:r>
              <a:rPr lang="en" sz="1600">
                <a:solidFill>
                  <a:schemeClr val="dk2"/>
                </a:solidFill>
                <a:latin typeface="Calibri"/>
                <a:ea typeface="Calibri"/>
                <a:cs typeface="Calibri"/>
                <a:sym typeface="Calibri"/>
              </a:rPr>
              <a:t>Report 1 example/ group: </a:t>
            </a:r>
            <a:r>
              <a:rPr lang="en" sz="1800" u="sng">
                <a:solidFill>
                  <a:schemeClr val="hlink"/>
                </a:solidFill>
                <a:latin typeface="Calibri"/>
                <a:ea typeface="Calibri"/>
                <a:cs typeface="Calibri"/>
                <a:sym typeface="Calibri"/>
                <a:hlinkClick r:id="rId3"/>
              </a:rPr>
              <a:t>Link</a:t>
            </a:r>
            <a:endParaRPr sz="19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500">
              <a:solidFill>
                <a:schemeClr val="dk1"/>
              </a:solidFill>
              <a:latin typeface="Calibri"/>
              <a:ea typeface="Calibri"/>
              <a:cs typeface="Calibri"/>
              <a:sym typeface="Calibri"/>
            </a:endParaRPr>
          </a:p>
        </p:txBody>
      </p:sp>
      <p:sp>
        <p:nvSpPr>
          <p:cNvPr id="621" name="Google Shape;621;p97"/>
          <p:cNvSpPr/>
          <p:nvPr/>
        </p:nvSpPr>
        <p:spPr>
          <a:xfrm>
            <a:off x="4408727" y="2975850"/>
            <a:ext cx="3680908" cy="1219154"/>
          </a:xfrm>
          <a:prstGeom prst="rect">
            <a:avLst/>
          </a:prstGeom>
        </p:spPr>
        <p:txBody>
          <a:bodyPr>
            <a:prstTxWarp prst="textPlain"/>
          </a:bodyPr>
          <a:lstStyle/>
          <a:p>
            <a:pPr lvl="0" algn="ctr"/>
            <a:r>
              <a:rPr b="0" i="0">
                <a:ln cap="flat" cmpd="sng" w="9525">
                  <a:solidFill>
                    <a:srgbClr val="595959"/>
                  </a:solidFill>
                  <a:prstDash val="solid"/>
                  <a:round/>
                  <a:headEnd len="sm" w="sm" type="none"/>
                  <a:tailEnd len="sm" w="sm" type="none"/>
                </a:ln>
                <a:solidFill>
                  <a:srgbClr val="0097A7"/>
                </a:solidFill>
                <a:latin typeface="Arial"/>
              </a:rPr>
              <a:t>5 Ws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9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Caffeine Case-study</a:t>
            </a:r>
            <a:endParaRPr>
              <a:latin typeface="Arial Black"/>
              <a:ea typeface="Arial Black"/>
              <a:cs typeface="Arial Black"/>
              <a:sym typeface="Arial Black"/>
            </a:endParaRPr>
          </a:p>
        </p:txBody>
      </p:sp>
      <p:sp>
        <p:nvSpPr>
          <p:cNvPr id="627" name="Google Shape;627;p9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AutoNum type="arabicPeriod"/>
            </a:pPr>
            <a:r>
              <a:rPr lang="en">
                <a:solidFill>
                  <a:schemeClr val="dk1"/>
                </a:solidFill>
              </a:rPr>
              <a:t>Open RStudio, </a:t>
            </a:r>
            <a:r>
              <a:rPr lang="en" u="sng">
                <a:solidFill>
                  <a:srgbClr val="1155CC"/>
                </a:solidFill>
                <a:hlinkClick r:id="rId3">
                  <a:extLst>
                    <a:ext uri="{A12FA001-AC4F-418D-AE19-62706E023703}">
                      <ahyp:hlinkClr val="tx"/>
                    </a:ext>
                  </a:extLst>
                </a:hlinkClick>
              </a:rPr>
              <a:t>Caffeine Case Study</a:t>
            </a:r>
            <a:r>
              <a:rPr lang="en">
                <a:solidFill>
                  <a:schemeClr val="dk1"/>
                </a:solidFill>
              </a:rPr>
              <a:t> for reference, </a:t>
            </a:r>
            <a:r>
              <a:rPr lang="en" u="sng">
                <a:solidFill>
                  <a:srgbClr val="1155CC"/>
                </a:solidFill>
                <a:hlinkClick r:id="rId4">
                  <a:extLst>
                    <a:ext uri="{A12FA001-AC4F-418D-AE19-62706E023703}">
                      <ahyp:hlinkClr val="tx"/>
                    </a:ext>
                  </a:extLst>
                </a:hlinkClick>
              </a:rPr>
              <a:t>RStudio version of Caffeine-Free in R</a:t>
            </a:r>
            <a:r>
              <a:rPr lang="en"/>
              <a:t> case-study or </a:t>
            </a:r>
            <a:r>
              <a:rPr lang="en" u="sng">
                <a:solidFill>
                  <a:schemeClr val="hlink"/>
                </a:solidFill>
                <a:hlinkClick r:id="rId5"/>
              </a:rPr>
              <a:t>Colab version</a:t>
            </a:r>
            <a:endParaRPr/>
          </a:p>
          <a:p>
            <a:pPr indent="-342900" lvl="0" marL="457200" rtl="0" algn="l">
              <a:spcBef>
                <a:spcPts val="1000"/>
              </a:spcBef>
              <a:spcAft>
                <a:spcPts val="0"/>
              </a:spcAft>
              <a:buClr>
                <a:schemeClr val="dk1"/>
              </a:buClr>
              <a:buSzPts val="1800"/>
              <a:buAutoNum type="arabicPeriod"/>
            </a:pPr>
            <a:r>
              <a:rPr lang="en"/>
              <a:t>Collaborative group work that empowers each individual - think about the co-leadership goals in the course. </a:t>
            </a:r>
            <a:endParaRPr/>
          </a:p>
          <a:p>
            <a:pPr indent="-317500" lvl="1" marL="914400" rtl="0" algn="l">
              <a:spcBef>
                <a:spcPts val="0"/>
              </a:spcBef>
              <a:spcAft>
                <a:spcPts val="0"/>
              </a:spcAft>
              <a:buClr>
                <a:schemeClr val="dk1"/>
              </a:buClr>
              <a:buSzPts val="1400"/>
              <a:buAutoNum type="alphaLcPeriod"/>
            </a:pPr>
            <a:r>
              <a:rPr lang="en"/>
              <a:t>Assign roles, project manager (identify tasks and stay on task), a question asker - is everyone on board, does it look right?, an R command-looker upper, someone who makes sure everyone is understanding.  </a:t>
            </a:r>
            <a:endParaRPr/>
          </a:p>
          <a:p>
            <a:pPr indent="-317500" lvl="1" marL="914400" rtl="0" algn="l">
              <a:spcBef>
                <a:spcPts val="0"/>
              </a:spcBef>
              <a:spcAft>
                <a:spcPts val="0"/>
              </a:spcAft>
              <a:buClr>
                <a:schemeClr val="dk1"/>
              </a:buClr>
              <a:buSzPts val="1400"/>
              <a:buAutoNum type="alphaLcPeriod"/>
            </a:pPr>
            <a:r>
              <a:rPr lang="en"/>
              <a:t>Each person will need to type their own R script in RStudio or Colab, make sure it works, &amp; be able to answer any of the questions</a:t>
            </a:r>
            <a:endParaRPr/>
          </a:p>
          <a:p>
            <a:pPr indent="-342900" lvl="0" marL="457200" rtl="0" algn="l">
              <a:spcBef>
                <a:spcPts val="1000"/>
              </a:spcBef>
              <a:spcAft>
                <a:spcPts val="1000"/>
              </a:spcAft>
              <a:buClr>
                <a:schemeClr val="dk1"/>
              </a:buClr>
              <a:buSzPts val="1800"/>
              <a:buAutoNum type="arabicPeriod"/>
            </a:pPr>
            <a:r>
              <a:rPr lang="en"/>
              <a:t>It may take you longer than this class period - that is okay, we still have Friday.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 then look ahead</a:t>
            </a:r>
            <a:endParaRPr>
              <a:latin typeface="Arial Black"/>
              <a:ea typeface="Arial Black"/>
              <a:cs typeface="Arial Black"/>
              <a:sym typeface="Arial Black"/>
            </a:endParaRPr>
          </a:p>
        </p:txBody>
      </p:sp>
      <p:sp>
        <p:nvSpPr>
          <p:cNvPr id="633" name="Google Shape;633;p99"/>
          <p:cNvSpPr txBox="1"/>
          <p:nvPr>
            <p:ph idx="1" type="body"/>
          </p:nvPr>
        </p:nvSpPr>
        <p:spPr>
          <a:xfrm>
            <a:off x="311700" y="1152475"/>
            <a:ext cx="4773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Reflect</a:t>
            </a:r>
            <a:endParaRPr/>
          </a:p>
          <a:p>
            <a:pPr indent="-342900" lvl="0" marL="457200" rtl="0" algn="l">
              <a:spcBef>
                <a:spcPts val="0"/>
              </a:spcBef>
              <a:spcAft>
                <a:spcPts val="0"/>
              </a:spcAft>
              <a:buSzPts val="1800"/>
              <a:buChar char="●"/>
            </a:pPr>
            <a:r>
              <a:rPr lang="en"/>
              <a:t>What did you learn?</a:t>
            </a:r>
            <a:endParaRPr/>
          </a:p>
          <a:p>
            <a:pPr indent="-342900" lvl="0" marL="457200" rtl="0" algn="l">
              <a:spcBef>
                <a:spcPts val="0"/>
              </a:spcBef>
              <a:spcAft>
                <a:spcPts val="0"/>
              </a:spcAft>
              <a:buSzPts val="1800"/>
              <a:buChar char="●"/>
            </a:pPr>
            <a:r>
              <a:rPr lang="en"/>
              <a:t>Did you meet the learning goals and objectives?</a:t>
            </a:r>
            <a:endParaRPr/>
          </a:p>
          <a:p>
            <a:pPr indent="-342900" lvl="0" marL="457200" rtl="0" algn="l">
              <a:spcBef>
                <a:spcPts val="0"/>
              </a:spcBef>
              <a:spcAft>
                <a:spcPts val="0"/>
              </a:spcAft>
              <a:buSzPts val="1800"/>
              <a:buChar char="●"/>
            </a:pPr>
            <a:r>
              <a:rPr lang="en"/>
              <a:t>If not, why? Seek help!</a:t>
            </a:r>
            <a:endParaRPr/>
          </a:p>
          <a:p>
            <a:pPr indent="-342900" lvl="0" marL="457200" rtl="0" algn="l">
              <a:spcBef>
                <a:spcPts val="0"/>
              </a:spcBef>
              <a:spcAft>
                <a:spcPts val="0"/>
              </a:spcAft>
              <a:buSzPts val="1800"/>
              <a:buChar char="●"/>
            </a:pPr>
            <a:r>
              <a:rPr lang="en"/>
              <a:t>Think about continuing to work in groups to finish the project (though each person still needs to individually “check-in” with Sadie or I once complete)</a:t>
            </a:r>
            <a:endParaRPr/>
          </a:p>
        </p:txBody>
      </p:sp>
      <p:pic>
        <p:nvPicPr>
          <p:cNvPr descr="#empty" id="634" name="Google Shape;634;p99"/>
          <p:cNvPicPr preferRelativeResize="0"/>
          <p:nvPr/>
        </p:nvPicPr>
        <p:blipFill>
          <a:blip r:embed="rId3">
            <a:alphaModFix/>
          </a:blip>
          <a:stretch>
            <a:fillRect/>
          </a:stretch>
        </p:blipFill>
        <p:spPr>
          <a:xfrm>
            <a:off x="5237400" y="0"/>
            <a:ext cx="3841574" cy="51435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100"/>
          <p:cNvSpPr txBox="1"/>
          <p:nvPr>
            <p:ph type="title"/>
          </p:nvPr>
        </p:nvSpPr>
        <p:spPr>
          <a:xfrm>
            <a:off x="166250" y="79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u="sng">
                <a:solidFill>
                  <a:schemeClr val="hlink"/>
                </a:solidFill>
                <a:latin typeface="Arial Black"/>
                <a:ea typeface="Arial Black"/>
                <a:cs typeface="Arial Black"/>
                <a:sym typeface="Arial Black"/>
                <a:hlinkClick r:id="rId3"/>
              </a:rPr>
              <a:t>Programming Flowchart</a:t>
            </a:r>
            <a:r>
              <a:rPr lang="en" sz="2600">
                <a:latin typeface="Arial Black"/>
                <a:ea typeface="Arial Black"/>
                <a:cs typeface="Arial Black"/>
                <a:sym typeface="Arial Black"/>
              </a:rPr>
              <a:t>:</a:t>
            </a:r>
            <a:endParaRPr sz="2600">
              <a:latin typeface="Arial Black"/>
              <a:ea typeface="Arial Black"/>
              <a:cs typeface="Arial Black"/>
              <a:sym typeface="Arial Black"/>
            </a:endParaRPr>
          </a:p>
          <a:p>
            <a:pPr indent="0" lvl="0" marL="0" rtl="0" algn="l">
              <a:spcBef>
                <a:spcPts val="0"/>
              </a:spcBef>
              <a:spcAft>
                <a:spcPts val="0"/>
              </a:spcAft>
              <a:buNone/>
            </a:pPr>
            <a:r>
              <a:rPr lang="en" sz="2600">
                <a:latin typeface="Arial Black"/>
                <a:ea typeface="Arial Black"/>
                <a:cs typeface="Arial Black"/>
                <a:sym typeface="Arial Black"/>
              </a:rPr>
              <a:t>Should you attend Friday Support Lab?</a:t>
            </a:r>
            <a:endParaRPr sz="2600">
              <a:latin typeface="Arial Black"/>
              <a:ea typeface="Arial Black"/>
              <a:cs typeface="Arial Black"/>
              <a:sym typeface="Arial Black"/>
            </a:endParaRPr>
          </a:p>
        </p:txBody>
      </p:sp>
      <p:sp>
        <p:nvSpPr>
          <p:cNvPr id="640" name="Google Shape;640;p100"/>
          <p:cNvSpPr/>
          <p:nvPr/>
        </p:nvSpPr>
        <p:spPr>
          <a:xfrm>
            <a:off x="6849627" y="141700"/>
            <a:ext cx="1301454" cy="287820"/>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Start</a:t>
            </a:r>
            <a:endParaRPr/>
          </a:p>
        </p:txBody>
      </p:sp>
      <p:sp>
        <p:nvSpPr>
          <p:cNvPr id="641" name="Google Shape;641;p100"/>
          <p:cNvSpPr/>
          <p:nvPr/>
        </p:nvSpPr>
        <p:spPr>
          <a:xfrm>
            <a:off x="5735600" y="4599877"/>
            <a:ext cx="1301454" cy="287820"/>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Stop</a:t>
            </a:r>
            <a:endParaRPr/>
          </a:p>
        </p:txBody>
      </p:sp>
      <p:sp>
        <p:nvSpPr>
          <p:cNvPr id="642" name="Google Shape;642;p100"/>
          <p:cNvSpPr/>
          <p:nvPr/>
        </p:nvSpPr>
        <p:spPr>
          <a:xfrm>
            <a:off x="5948450" y="838350"/>
            <a:ext cx="3103800" cy="1336200"/>
          </a:xfrm>
          <a:prstGeom prst="diamond">
            <a:avLst/>
          </a:prstGeom>
          <a:solidFill>
            <a:srgbClr val="FFFF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Was your lab/case study checked off during Wednesday class?</a:t>
            </a:r>
            <a:endParaRPr sz="1200"/>
          </a:p>
        </p:txBody>
      </p:sp>
      <p:sp>
        <p:nvSpPr>
          <p:cNvPr id="643" name="Google Shape;643;p100"/>
          <p:cNvSpPr txBox="1"/>
          <p:nvPr/>
        </p:nvSpPr>
        <p:spPr>
          <a:xfrm>
            <a:off x="7500350" y="2261025"/>
            <a:ext cx="5373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a:t>
            </a:r>
            <a:endParaRPr/>
          </a:p>
        </p:txBody>
      </p:sp>
      <p:sp>
        <p:nvSpPr>
          <p:cNvPr id="644" name="Google Shape;644;p100"/>
          <p:cNvSpPr/>
          <p:nvPr/>
        </p:nvSpPr>
        <p:spPr>
          <a:xfrm>
            <a:off x="1004975" y="1747875"/>
            <a:ext cx="2580300" cy="1226400"/>
          </a:xfrm>
          <a:prstGeom prst="diamond">
            <a:avLst/>
          </a:pr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Is all other work due Friday </a:t>
            </a:r>
            <a:r>
              <a:rPr b="1" lang="en" sz="1200"/>
              <a:t>or earlier </a:t>
            </a:r>
            <a:r>
              <a:rPr lang="en" sz="1200"/>
              <a:t>complete?</a:t>
            </a:r>
            <a:endParaRPr sz="1200"/>
          </a:p>
        </p:txBody>
      </p:sp>
      <p:sp>
        <p:nvSpPr>
          <p:cNvPr id="645" name="Google Shape;645;p100"/>
          <p:cNvSpPr/>
          <p:nvPr/>
        </p:nvSpPr>
        <p:spPr>
          <a:xfrm>
            <a:off x="5813925" y="3697338"/>
            <a:ext cx="1144800" cy="433800"/>
          </a:xfrm>
          <a:prstGeom prst="rect">
            <a:avLst/>
          </a:prstGeom>
          <a:solidFill>
            <a:srgbClr val="00FF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Come Friday!</a:t>
            </a:r>
            <a:endParaRPr/>
          </a:p>
        </p:txBody>
      </p:sp>
      <p:cxnSp>
        <p:nvCxnSpPr>
          <p:cNvPr id="646" name="Google Shape;646;p100"/>
          <p:cNvCxnSpPr>
            <a:stCxn id="645" idx="2"/>
            <a:endCxn id="641" idx="0"/>
          </p:cNvCxnSpPr>
          <p:nvPr/>
        </p:nvCxnSpPr>
        <p:spPr>
          <a:xfrm>
            <a:off x="6386325" y="4131138"/>
            <a:ext cx="0" cy="468600"/>
          </a:xfrm>
          <a:prstGeom prst="straightConnector1">
            <a:avLst/>
          </a:prstGeom>
          <a:noFill/>
          <a:ln cap="flat" cmpd="sng" w="19050">
            <a:solidFill>
              <a:schemeClr val="dk2"/>
            </a:solidFill>
            <a:prstDash val="solid"/>
            <a:round/>
            <a:headEnd len="med" w="med" type="none"/>
            <a:tailEnd len="med" w="med" type="triangle"/>
          </a:ln>
        </p:spPr>
      </p:cxnSp>
      <p:sp>
        <p:nvSpPr>
          <p:cNvPr id="647" name="Google Shape;647;p100"/>
          <p:cNvSpPr/>
          <p:nvPr/>
        </p:nvSpPr>
        <p:spPr>
          <a:xfrm>
            <a:off x="1004975" y="3228600"/>
            <a:ext cx="2580300" cy="1371300"/>
          </a:xfrm>
          <a:prstGeom prst="diamond">
            <a:avLst/>
          </a:prstGeom>
          <a:noFill/>
          <a:ln cap="flat" cmpd="sng" w="19050">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Do you want to hang out with cool people and get caught up on work?</a:t>
            </a:r>
            <a:endParaRPr sz="1200"/>
          </a:p>
        </p:txBody>
      </p:sp>
      <p:sp>
        <p:nvSpPr>
          <p:cNvPr id="648" name="Google Shape;648;p100"/>
          <p:cNvSpPr/>
          <p:nvPr/>
        </p:nvSpPr>
        <p:spPr>
          <a:xfrm>
            <a:off x="3783375" y="4526888"/>
            <a:ext cx="1144800" cy="433800"/>
          </a:xfrm>
          <a:prstGeom prst="rect">
            <a:avLst/>
          </a:prstGeom>
          <a:solidFill>
            <a:srgbClr val="FF6CA9"/>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Okay, you can sleep in</a:t>
            </a:r>
            <a:endParaRPr/>
          </a:p>
        </p:txBody>
      </p:sp>
      <p:sp>
        <p:nvSpPr>
          <p:cNvPr id="649" name="Google Shape;649;p100"/>
          <p:cNvSpPr txBox="1"/>
          <p:nvPr/>
        </p:nvSpPr>
        <p:spPr>
          <a:xfrm>
            <a:off x="4872300" y="1091350"/>
            <a:ext cx="6006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YES</a:t>
            </a:r>
            <a:endParaRPr/>
          </a:p>
        </p:txBody>
      </p:sp>
      <p:cxnSp>
        <p:nvCxnSpPr>
          <p:cNvPr id="650" name="Google Shape;650;p100"/>
          <p:cNvCxnSpPr>
            <a:stCxn id="647" idx="2"/>
            <a:endCxn id="648" idx="1"/>
          </p:cNvCxnSpPr>
          <p:nvPr/>
        </p:nvCxnSpPr>
        <p:spPr>
          <a:xfrm flipH="1" rot="-5400000">
            <a:off x="2967275" y="3927750"/>
            <a:ext cx="144000" cy="1488300"/>
          </a:xfrm>
          <a:prstGeom prst="bentConnector2">
            <a:avLst/>
          </a:prstGeom>
          <a:noFill/>
          <a:ln cap="flat" cmpd="sng" w="19050">
            <a:solidFill>
              <a:schemeClr val="dk2"/>
            </a:solidFill>
            <a:prstDash val="solid"/>
            <a:round/>
            <a:headEnd len="med" w="med" type="none"/>
            <a:tailEnd len="med" w="med" type="none"/>
          </a:ln>
        </p:spPr>
      </p:cxnSp>
      <p:cxnSp>
        <p:nvCxnSpPr>
          <p:cNvPr id="651" name="Google Shape;651;p100"/>
          <p:cNvCxnSpPr>
            <a:stCxn id="648" idx="3"/>
            <a:endCxn id="641" idx="1"/>
          </p:cNvCxnSpPr>
          <p:nvPr/>
        </p:nvCxnSpPr>
        <p:spPr>
          <a:xfrm>
            <a:off x="4928175" y="4743788"/>
            <a:ext cx="807300" cy="0"/>
          </a:xfrm>
          <a:prstGeom prst="straightConnector1">
            <a:avLst/>
          </a:prstGeom>
          <a:noFill/>
          <a:ln cap="flat" cmpd="sng" w="19050">
            <a:solidFill>
              <a:schemeClr val="dk2"/>
            </a:solidFill>
            <a:prstDash val="solid"/>
            <a:round/>
            <a:headEnd len="med" w="med" type="none"/>
            <a:tailEnd len="med" w="med" type="triangle"/>
          </a:ln>
        </p:spPr>
      </p:cxnSp>
      <p:sp>
        <p:nvSpPr>
          <p:cNvPr id="652" name="Google Shape;652;p100"/>
          <p:cNvSpPr txBox="1"/>
          <p:nvPr/>
        </p:nvSpPr>
        <p:spPr>
          <a:xfrm>
            <a:off x="3783425" y="2091363"/>
            <a:ext cx="590700" cy="2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a:t>
            </a:r>
            <a:endParaRPr/>
          </a:p>
        </p:txBody>
      </p:sp>
      <p:cxnSp>
        <p:nvCxnSpPr>
          <p:cNvPr id="653" name="Google Shape;653;p100"/>
          <p:cNvCxnSpPr>
            <a:stCxn id="644" idx="1"/>
            <a:endCxn id="647" idx="1"/>
          </p:cNvCxnSpPr>
          <p:nvPr/>
        </p:nvCxnSpPr>
        <p:spPr>
          <a:xfrm>
            <a:off x="1004975" y="2361075"/>
            <a:ext cx="600" cy="1553100"/>
          </a:xfrm>
          <a:prstGeom prst="bentConnector3">
            <a:avLst>
              <a:gd fmla="val -39687500" name="adj1"/>
            </a:avLst>
          </a:prstGeom>
          <a:noFill/>
          <a:ln cap="flat" cmpd="sng" w="19050">
            <a:solidFill>
              <a:schemeClr val="dk2"/>
            </a:solidFill>
            <a:prstDash val="solid"/>
            <a:round/>
            <a:headEnd len="med" w="med" type="none"/>
            <a:tailEnd len="med" w="med" type="triangle"/>
          </a:ln>
        </p:spPr>
      </p:cxnSp>
      <p:sp>
        <p:nvSpPr>
          <p:cNvPr id="654" name="Google Shape;654;p100"/>
          <p:cNvSpPr txBox="1"/>
          <p:nvPr/>
        </p:nvSpPr>
        <p:spPr>
          <a:xfrm>
            <a:off x="166250" y="3024075"/>
            <a:ext cx="6006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YES</a:t>
            </a:r>
            <a:endParaRPr/>
          </a:p>
        </p:txBody>
      </p:sp>
      <p:cxnSp>
        <p:nvCxnSpPr>
          <p:cNvPr id="655" name="Google Shape;655;p100"/>
          <p:cNvCxnSpPr>
            <a:stCxn id="644" idx="3"/>
            <a:endCxn id="645" idx="0"/>
          </p:cNvCxnSpPr>
          <p:nvPr/>
        </p:nvCxnSpPr>
        <p:spPr>
          <a:xfrm>
            <a:off x="3585275" y="2361075"/>
            <a:ext cx="2801100" cy="1336200"/>
          </a:xfrm>
          <a:prstGeom prst="bentConnector2">
            <a:avLst/>
          </a:prstGeom>
          <a:noFill/>
          <a:ln cap="flat" cmpd="sng" w="19050">
            <a:solidFill>
              <a:schemeClr val="dk2"/>
            </a:solidFill>
            <a:prstDash val="solid"/>
            <a:round/>
            <a:headEnd len="med" w="med" type="none"/>
            <a:tailEnd len="med" w="med" type="triangle"/>
          </a:ln>
        </p:spPr>
      </p:cxnSp>
      <p:sp>
        <p:nvSpPr>
          <p:cNvPr id="656" name="Google Shape;656;p100"/>
          <p:cNvSpPr txBox="1"/>
          <p:nvPr/>
        </p:nvSpPr>
        <p:spPr>
          <a:xfrm>
            <a:off x="2757375" y="4456100"/>
            <a:ext cx="775800" cy="2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a:t>
            </a:r>
            <a:endParaRPr/>
          </a:p>
        </p:txBody>
      </p:sp>
      <p:cxnSp>
        <p:nvCxnSpPr>
          <p:cNvPr id="657" name="Google Shape;657;p100"/>
          <p:cNvCxnSpPr>
            <a:stCxn id="642" idx="2"/>
            <a:endCxn id="645" idx="3"/>
          </p:cNvCxnSpPr>
          <p:nvPr/>
        </p:nvCxnSpPr>
        <p:spPr>
          <a:xfrm rot="5400000">
            <a:off x="6359750" y="2773650"/>
            <a:ext cx="1739700" cy="541500"/>
          </a:xfrm>
          <a:prstGeom prst="bentConnector2">
            <a:avLst/>
          </a:prstGeom>
          <a:noFill/>
          <a:ln cap="flat" cmpd="sng" w="19050">
            <a:solidFill>
              <a:schemeClr val="dk2"/>
            </a:solidFill>
            <a:prstDash val="solid"/>
            <a:round/>
            <a:headEnd len="med" w="med" type="none"/>
            <a:tailEnd len="med" w="med" type="triangle"/>
          </a:ln>
        </p:spPr>
      </p:cxnSp>
      <p:cxnSp>
        <p:nvCxnSpPr>
          <p:cNvPr id="658" name="Google Shape;658;p100"/>
          <p:cNvCxnSpPr>
            <a:stCxn id="642" idx="1"/>
            <a:endCxn id="644" idx="0"/>
          </p:cNvCxnSpPr>
          <p:nvPr/>
        </p:nvCxnSpPr>
        <p:spPr>
          <a:xfrm flipH="1">
            <a:off x="2295050" y="1506450"/>
            <a:ext cx="3653400" cy="241500"/>
          </a:xfrm>
          <a:prstGeom prst="bentConnector2">
            <a:avLst/>
          </a:prstGeom>
          <a:noFill/>
          <a:ln cap="flat" cmpd="sng" w="19050">
            <a:solidFill>
              <a:schemeClr val="dk2"/>
            </a:solidFill>
            <a:prstDash val="solid"/>
            <a:round/>
            <a:headEnd len="med" w="med" type="none"/>
            <a:tailEnd len="med" w="med" type="triangle"/>
          </a:ln>
        </p:spPr>
      </p:cxnSp>
      <p:cxnSp>
        <p:nvCxnSpPr>
          <p:cNvPr id="659" name="Google Shape;659;p100"/>
          <p:cNvCxnSpPr>
            <a:stCxn id="647" idx="3"/>
            <a:endCxn id="645" idx="1"/>
          </p:cNvCxnSpPr>
          <p:nvPr/>
        </p:nvCxnSpPr>
        <p:spPr>
          <a:xfrm>
            <a:off x="3585275" y="3914250"/>
            <a:ext cx="2228700" cy="0"/>
          </a:xfrm>
          <a:prstGeom prst="straightConnector1">
            <a:avLst/>
          </a:prstGeom>
          <a:noFill/>
          <a:ln cap="flat" cmpd="sng" w="19050">
            <a:solidFill>
              <a:schemeClr val="dk2"/>
            </a:solidFill>
            <a:prstDash val="solid"/>
            <a:round/>
            <a:headEnd len="med" w="med" type="none"/>
            <a:tailEnd len="med" w="med" type="triangle"/>
          </a:ln>
        </p:spPr>
      </p:cxnSp>
      <p:cxnSp>
        <p:nvCxnSpPr>
          <p:cNvPr id="660" name="Google Shape;660;p100"/>
          <p:cNvCxnSpPr>
            <a:stCxn id="640" idx="2"/>
            <a:endCxn id="642" idx="0"/>
          </p:cNvCxnSpPr>
          <p:nvPr/>
        </p:nvCxnSpPr>
        <p:spPr>
          <a:xfrm>
            <a:off x="7500354" y="429520"/>
            <a:ext cx="0" cy="408900"/>
          </a:xfrm>
          <a:prstGeom prst="straightConnector1">
            <a:avLst/>
          </a:prstGeom>
          <a:noFill/>
          <a:ln cap="flat" cmpd="sng" w="19050">
            <a:solidFill>
              <a:schemeClr val="dk2"/>
            </a:solidFill>
            <a:prstDash val="solid"/>
            <a:round/>
            <a:headEnd len="med" w="med" type="none"/>
            <a:tailEnd len="med" w="med" type="triangle"/>
          </a:ln>
        </p:spPr>
      </p:cxnSp>
      <p:sp>
        <p:nvSpPr>
          <p:cNvPr id="661" name="Google Shape;661;p100"/>
          <p:cNvSpPr txBox="1"/>
          <p:nvPr/>
        </p:nvSpPr>
        <p:spPr>
          <a:xfrm>
            <a:off x="3778475" y="3624150"/>
            <a:ext cx="6006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YES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Keeping track</a:t>
            </a:r>
            <a:endParaRPr>
              <a:latin typeface="Arial Black"/>
              <a:ea typeface="Arial Black"/>
              <a:cs typeface="Arial Black"/>
              <a:sym typeface="Arial Black"/>
            </a:endParaRPr>
          </a:p>
        </p:txBody>
      </p:sp>
      <p:sp>
        <p:nvSpPr>
          <p:cNvPr id="667" name="Google Shape;667;p101"/>
          <p:cNvSpPr txBox="1"/>
          <p:nvPr>
            <p:ph idx="1" type="body"/>
          </p:nvPr>
        </p:nvSpPr>
        <p:spPr>
          <a:xfrm>
            <a:off x="311700" y="1152475"/>
            <a:ext cx="6200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Upcoming for Friday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Office hours at 11 in SASC, CAT session tonight &amp; Thursday night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Introduction to R course due Friday</a:t>
            </a:r>
            <a:endParaRPr>
              <a:solidFill>
                <a:schemeClr val="dk1"/>
              </a:solidFill>
            </a:endParaRPr>
          </a:p>
          <a:p>
            <a:pPr indent="0" lvl="0" marL="0" rtl="0" algn="l">
              <a:spcBef>
                <a:spcPts val="1600"/>
              </a:spcBef>
              <a:spcAft>
                <a:spcPts val="0"/>
              </a:spcAft>
              <a:buClr>
                <a:schemeClr val="dk1"/>
              </a:buClr>
              <a:buSzPts val="1100"/>
              <a:buFont typeface="Arial"/>
              <a:buNone/>
            </a:pPr>
            <a:r>
              <a:rPr b="1" lang="en">
                <a:solidFill>
                  <a:schemeClr val="dk1"/>
                </a:solidFill>
              </a:rPr>
              <a:t>Friday Support Lab</a:t>
            </a:r>
            <a:r>
              <a:rPr lang="en">
                <a:solidFill>
                  <a:schemeClr val="dk1"/>
                </a:solidFill>
              </a:rPr>
              <a:t> in person with support team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Help and check offs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 for next Monday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Videos and readings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Sunday session for any checks</a:t>
            </a:r>
            <a:endParaRPr>
              <a:solidFill>
                <a:schemeClr val="dk1"/>
              </a:solidFill>
            </a:endParaRPr>
          </a:p>
        </p:txBody>
      </p:sp>
      <p:pic>
        <p:nvPicPr>
          <p:cNvPr descr="#empty" id="668" name="Google Shape;668;p101"/>
          <p:cNvPicPr preferRelativeResize="0"/>
          <p:nvPr/>
        </p:nvPicPr>
        <p:blipFill rotWithShape="1">
          <a:blip r:embed="rId3">
            <a:alphaModFix/>
          </a:blip>
          <a:srcRect b="10261" l="23714" r="19074" t="9002"/>
          <a:stretch/>
        </p:blipFill>
        <p:spPr>
          <a:xfrm>
            <a:off x="6082500" y="125150"/>
            <a:ext cx="2873774" cy="26614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Calling Bull</a:t>
            </a:r>
            <a:endParaRPr>
              <a:latin typeface="Arial Black"/>
              <a:ea typeface="Arial Black"/>
              <a:cs typeface="Arial Black"/>
              <a:sym typeface="Arial Black"/>
            </a:endParaRPr>
          </a:p>
        </p:txBody>
      </p:sp>
      <p:sp>
        <p:nvSpPr>
          <p:cNvPr id="146" name="Google Shape;146;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Calling Bullshit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Lyceum Walkthrough (daily schedule)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Example video (show on Lyceum)</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Calling Bull videos, Perusall readings, and case studies before class &amp; class discussion during class</a:t>
            </a:r>
            <a:endParaRPr>
              <a:solidFill>
                <a:schemeClr val="dk1"/>
              </a:solidFill>
            </a:endParaRPr>
          </a:p>
          <a:p>
            <a:pPr indent="0" lvl="0" marL="0" rtl="0" algn="l">
              <a:spcBef>
                <a:spcPts val="1000"/>
              </a:spcBef>
              <a:spcAft>
                <a:spcPts val="0"/>
              </a:spcAft>
              <a:buNone/>
            </a:pPr>
            <a:r>
              <a:rPr lang="en">
                <a:solidFill>
                  <a:schemeClr val="dk1"/>
                </a:solidFill>
              </a:rPr>
              <a:t>Goals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Spot bullshit, and know why bullshit propagates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Deal with some of the trickiest BS based in an understanding of probability and uncertainty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Counter bullshit responsibly and effectively</a:t>
            </a:r>
            <a:endParaRPr>
              <a:solidFill>
                <a:schemeClr val="dk1"/>
              </a:solidFill>
            </a:endParaRPr>
          </a:p>
        </p:txBody>
      </p:sp>
      <p:pic>
        <p:nvPicPr>
          <p:cNvPr descr="Picture of a bull, shitting, with a cancel sign over it. " id="147" name="Google Shape;147;p32"/>
          <p:cNvPicPr preferRelativeResize="0"/>
          <p:nvPr/>
        </p:nvPicPr>
        <p:blipFill>
          <a:blip r:embed="rId3">
            <a:alphaModFix/>
          </a:blip>
          <a:stretch>
            <a:fillRect/>
          </a:stretch>
        </p:blipFill>
        <p:spPr>
          <a:xfrm>
            <a:off x="7010400" y="0"/>
            <a:ext cx="2126700" cy="2126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Breakout Groups </a:t>
            </a:r>
            <a:endParaRPr>
              <a:latin typeface="Arial Black"/>
              <a:ea typeface="Arial Black"/>
              <a:cs typeface="Arial Black"/>
              <a:sym typeface="Arial Black"/>
            </a:endParaRPr>
          </a:p>
        </p:txBody>
      </p:sp>
      <p:sp>
        <p:nvSpPr>
          <p:cNvPr id="153" name="Google Shape;153;p33"/>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Calibri"/>
                <a:ea typeface="Calibri"/>
                <a:cs typeface="Calibri"/>
                <a:sym typeface="Calibri"/>
              </a:rPr>
              <a:t>Play Two Truths and a Lie - Each person takes turns sharing two things that are true and one thing that is false about themselves, while the others guess which is the lie.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Write down </a:t>
            </a:r>
            <a:endParaRPr sz="1600">
              <a:solidFill>
                <a:schemeClr val="dk1"/>
              </a:solidFill>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AutoNum type="alphaLcPeriod"/>
            </a:pPr>
            <a:r>
              <a:rPr lang="en" sz="1200">
                <a:solidFill>
                  <a:schemeClr val="dk1"/>
                </a:solidFill>
                <a:latin typeface="Calibri"/>
                <a:ea typeface="Calibri"/>
                <a:cs typeface="Calibri"/>
                <a:sym typeface="Calibri"/>
              </a:rPr>
              <a:t>Did you know? How could you tell? What make it easy or hard to guess? </a:t>
            </a:r>
            <a:endParaRPr sz="1200">
              <a:solidFill>
                <a:schemeClr val="dk1"/>
              </a:solidFill>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AutoNum type="alphaLcPeriod"/>
            </a:pPr>
            <a:r>
              <a:rPr lang="en" sz="1200">
                <a:solidFill>
                  <a:schemeClr val="dk1"/>
                </a:solidFill>
                <a:latin typeface="Calibri"/>
                <a:ea typeface="Calibri"/>
                <a:cs typeface="Calibri"/>
                <a:sym typeface="Calibri"/>
              </a:rPr>
              <a:t>Did anyone guess all of them correctly? Any tips or tricks? </a:t>
            </a:r>
            <a:endParaRPr sz="1200">
              <a:solidFill>
                <a:schemeClr val="dk1"/>
              </a:solidFill>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AutoNum type="alphaLcPeriod"/>
            </a:pPr>
            <a:r>
              <a:rPr lang="en" sz="1200">
                <a:solidFill>
                  <a:schemeClr val="dk1"/>
                </a:solidFill>
                <a:latin typeface="Calibri"/>
                <a:ea typeface="Calibri"/>
                <a:cs typeface="Calibri"/>
                <a:sym typeface="Calibri"/>
              </a:rPr>
              <a:t>Anyone BS the lie well enough to get away with it from all guessers? Any tips or tricks?</a:t>
            </a:r>
            <a:endParaRPr sz="1200">
              <a:solidFill>
                <a:schemeClr val="dk1"/>
              </a:solidFill>
              <a:latin typeface="Calibri"/>
              <a:ea typeface="Calibri"/>
              <a:cs typeface="Calibri"/>
              <a:sym typeface="Calibri"/>
            </a:endParaRPr>
          </a:p>
          <a:p>
            <a:pPr indent="-330200" lvl="0" marL="457200" rtl="0" algn="l">
              <a:lnSpc>
                <a:spcPct val="115000"/>
              </a:lnSpc>
              <a:spcBef>
                <a:spcPts val="1000"/>
              </a:spcBef>
              <a:spcAft>
                <a:spcPts val="1600"/>
              </a:spcAft>
              <a:buClr>
                <a:schemeClr val="dk1"/>
              </a:buClr>
              <a:buSzPts val="1600"/>
              <a:buFont typeface="Calibri"/>
              <a:buAutoNum type="arabicPeriod"/>
            </a:pPr>
            <a:r>
              <a:rPr lang="en" sz="1600">
                <a:solidFill>
                  <a:schemeClr val="dk1"/>
                </a:solidFill>
                <a:latin typeface="Calibri"/>
                <a:ea typeface="Calibri"/>
                <a:cs typeface="Calibri"/>
                <a:sym typeface="Calibri"/>
              </a:rPr>
              <a:t>We will do group report outs this time so make sure there is someone from your group that will report out.</a:t>
            </a:r>
            <a:endParaRPr b="1" sz="1200">
              <a:solidFill>
                <a:schemeClr val="dk1"/>
              </a:solidFill>
              <a:latin typeface="Calibri"/>
              <a:ea typeface="Calibri"/>
              <a:cs typeface="Calibri"/>
              <a:sym typeface="Calibri"/>
            </a:endParaRPr>
          </a:p>
        </p:txBody>
      </p:sp>
      <p:sp>
        <p:nvSpPr>
          <p:cNvPr id="154" name="Google Shape;154;p33"/>
          <p:cNvSpPr txBox="1"/>
          <p:nvPr/>
        </p:nvSpPr>
        <p:spPr>
          <a:xfrm>
            <a:off x="4896475" y="3959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