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Lst>
  <p:sldSz cy="5143500" cx="9144000"/>
  <p:notesSz cx="6858000" cy="9144000"/>
  <p:embeddedFontLst>
    <p:embeddedFont>
      <p:font typeface="Roboto"/>
      <p:regular r:id="rId105"/>
      <p:bold r:id="rId106"/>
      <p:italic r:id="rId107"/>
      <p:boldItalic r:id="rId108"/>
    </p:embeddedFont>
    <p:embeddedFont>
      <p:font typeface="Arial Black"/>
      <p:regular r:id="rId109"/>
    </p:embeddedFont>
    <p:embeddedFont>
      <p:font typeface="Open Sans"/>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Roboto-italic.fntdata"/><Relationship Id="rId106" Type="http://schemas.openxmlformats.org/officeDocument/2006/relationships/font" Target="fonts/Roboto-bold.fntdata"/><Relationship Id="rId105" Type="http://schemas.openxmlformats.org/officeDocument/2006/relationships/font" Target="fonts/Roboto-regular.fntdata"/><Relationship Id="rId104" Type="http://schemas.openxmlformats.org/officeDocument/2006/relationships/slide" Target="slides/slide98.xml"/><Relationship Id="rId109" Type="http://schemas.openxmlformats.org/officeDocument/2006/relationships/font" Target="fonts/ArialBlack-regular.fntdata"/><Relationship Id="rId108" Type="http://schemas.openxmlformats.org/officeDocument/2006/relationships/font" Target="fonts/Roboto-bold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10" Type="http://schemas.openxmlformats.org/officeDocument/2006/relationships/font" Target="fonts/OpenSans-regular.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3" Type="http://schemas.openxmlformats.org/officeDocument/2006/relationships/font" Target="fonts/OpenSans-boldItalic.fntdata"/><Relationship Id="rId112" Type="http://schemas.openxmlformats.org/officeDocument/2006/relationships/font" Target="fonts/OpenSans-italic.fntdata"/><Relationship Id="rId111" Type="http://schemas.openxmlformats.org/officeDocument/2006/relationships/font" Target="fonts/OpenSans-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11c17410a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11c17410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11c17410a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11c17410a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11c17410ae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11c17410ae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11c17410ae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11c17410ae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CB F23 Wk 10 Predatory Publishing Rbyte 12</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11c17410ae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11c17410ae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CB F23 Wk 10 Predatory Publishing Rbyte 13</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11c17410ae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11c17410ae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CB F23 Wk 10 Predatory Publishing Rbyte 14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11c17410ae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11c17410ae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10 Predatory Publishing Rbyte 15</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11c17410ae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11c17410ae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11c17410ae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11c17410ae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11c17410ae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11c17410ae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11c17410ae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11c17410ae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11c17410a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11c17410a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11c17410ae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11c17410ae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10 W</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11c17410ae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11c17410ae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11c17410ae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11c17410ae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11c17410ae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11c17410ae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11c17410ae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11c17410ae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11c17410ae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11c17410ae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11c17410ae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11c17410ae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11c17410ae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11c17410ae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11c17410ae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11c17410ae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11c17410ae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11c17410ae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11c17410a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11c17410a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11c17410ae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11c17410ae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11c17410ae_0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11c17410ae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11c17410ae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11c17410ae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11c17410ae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11c17410ae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11c17410ae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11c17410ae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11c17410ae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11c17410ae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11c17410ae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11c17410ae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11c17410ae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11c17410ae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11c17410ae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11c17410ae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11c17410ae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11c17410ae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11c17410ae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11c17410ae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11c17410ae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11c17410ae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11c17410ae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11c17410ae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11c17410ae_0_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11c17410ae_0_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11c17410ae_0_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11c17410ae_0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11 W</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11c17410ae_0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11c17410ae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11c17410ae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11c17410ae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11c17410ae_0_9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11c17410ae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11c17410ae_0_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11c17410ae_0_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11c17410ae_0_9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11c17410ae_0_9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11c17410ae_0_9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11c17410ae_0_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11c17410a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11c17410a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11c17410ae_0_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11c17410ae_0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11c17410ae_0_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11c17410ae_0_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11c17410ae_0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11c17410ae_0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11c17410ae_0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11c17410ae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11c17410ae_0_1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11c17410ae_0_1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11c17410ae_0_1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11c17410ae_0_1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11c17410ae_0_1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11c17410ae_0_1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11c17410ae_0_1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11c17410ae_0_1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11c17410ae_0_1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11c17410ae_0_1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11c17410ae_0_1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11c17410ae_0_1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11c17410ae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11c17410ae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11c17410ae_0_1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11c17410ae_0_1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11c17410ae_0_1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11c17410ae_0_1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11c17410ae_0_1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11c17410ae_0_1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11c17410ae_0_1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11c17410ae_0_1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11c17410ae_0_1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11c17410ae_0_1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11c17410ae_0_1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11c17410ae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11c17410ae_0_1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11c17410ae_0_1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11c17410ae_0_1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11c17410ae_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11c17410ae_0_1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11c17410ae_0_1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11c17410ae_0_1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11c17410ae_0_1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11c17410a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11c17410a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11c17410ae_0_1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11c17410ae_0_1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11c17410ae_0_1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11c17410ae_0_1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12 W</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11c17410ae_0_1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11c17410ae_0_1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11c17410ae_0_1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11c17410ae_0_1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11c17410ae_0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11c17410ae_0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11c17410ae_0_1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11c17410ae_0_1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11c17410ae_0_1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11c17410ae_0_1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11c17410ae_0_1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11c17410ae_0_1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11c17410ae_0_1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11c17410ae_0_1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11c17410ae_0_1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11c17410ae_0_1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11c17410ae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11c17410ae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11c17410ae_0_1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11c17410ae_0_1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11c17410ae_0_1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211c17410ae_0_1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11c17410ae_0_1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11c17410ae_0_1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11c17410ae_0_1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11c17410ae_0_1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11c17410ae_0_1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11c17410ae_0_1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11c17410ae_0_1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11c17410ae_0_1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11c17410ae_0_1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11c17410ae_0_1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11c17410ae_0_1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11c17410ae_0_1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11c17410ae_0_1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11c17410ae_0_1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11c17410ae_0_1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11c17410ae_0_1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11c17410ae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11c17410ae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11c17410ae_0_1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211c17410ae_0_1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11c17410ae_0_1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211c17410ae_0_1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11c17410ae_0_1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11c17410ae_0_1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11c17410ae_0_1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11c17410ae_0_1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11c17410ae_0_1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211c17410ae_0_1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12 W</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11c17410ae_0_1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211c17410ae_0_1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11c17410ae_0_1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211c17410ae_0_1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11c17410ae_0_1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11c17410ae_0_1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12 W</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11c17410ae_0_1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211c17410ae_0_1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amazon.com/al-Because-research-deserves-Nobel/dp/183763257X/ref=asc_df_183763257X/?tag=hyprod-20&amp;linkCode=df0&amp;hvadid=658807330722&amp;hvpos=&amp;hvnetw=g&amp;hvrand=14016599411527968338&amp;hvpone=&amp;hvptwo=&amp;hvqmt=&amp;hvdev=c&amp;hvdvcmdl=&amp;hvlocint=&amp;hvlocphy=9002517&amp;hvtargid=pla-2188017467433&amp;psc=1"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nature.com/articles/431525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colab.research.google.com/drive/1J2j2LmoGPcynF9rSpXj4vOGmHpfoe6an?usp=sharing" TargetMode="External"/><Relationship Id="rId4" Type="http://schemas.openxmlformats.org/officeDocument/2006/relationships/hyperlink" Target="https://colab.research.google.com/drive/1J2j2LmoGPcynF9rSpXj4vOGmHpfoe6an?usp=shar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docs.google.com/document/d/1v90mPh2a-G-oH3IBZuGbN9ECOLWOuIvJJjjGHEsvx-s/edit" TargetMode="External"/><Relationship Id="rId4" Type="http://schemas.openxmlformats.org/officeDocument/2006/relationships/hyperlink" Target="https://docs.google.com/document/d/1SZjkhepznXkET9bIWzoQrfGzLp7cwsDhHnPI1_ewOVQ/edit?usp=sharing" TargetMode="External"/><Relationship Id="rId5" Type="http://schemas.openxmlformats.org/officeDocument/2006/relationships/hyperlink" Target="https://docs.google.com/document/d/1n8_63626nlwK8OV1L0eEKbOnOecn2L4W8DGfmw9hvko/edit?usp=sharing" TargetMode="External"/><Relationship Id="rId6" Type="http://schemas.openxmlformats.org/officeDocument/2006/relationships/hyperlink" Target="https://docs.google.com/document/d/1g_sgZdFzJvYmwZjGlFd_oZyStu1po2vAk14QlSn39Ww/edit?usp=sha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callingbullshit.org/case_studies/case_study_gender_gap_running.html" TargetMode="External"/><Relationship Id="rId4" Type="http://schemas.openxmlformats.org/officeDocument/2006/relationships/hyperlink" Target="https://www.nature.com/articles/431525a" TargetMode="External"/><Relationship Id="rId5" Type="http://schemas.openxmlformats.org/officeDocument/2006/relationships/hyperlink" Target="https://www.nature.com/articles/431525a" TargetMode="External"/><Relationship Id="rId6" Type="http://schemas.openxmlformats.org/officeDocument/2006/relationships/hyperlink" Target="https://www.nature.com/articles/431525a" TargetMode="External"/><Relationship Id="rId7"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callingbullshit.org/case_studies/case_study_gender_gap_running.html" TargetMode="External"/><Relationship Id="rId4" Type="http://schemas.openxmlformats.org/officeDocument/2006/relationships/hyperlink" Target="https://docs.google.com/document/d/1hF6o_z0CUWNrkZCGZlLJyy_hnFRsBHaSZT0GNQyxgmk/edit?usp=sharing" TargetMode="External"/><Relationship Id="rId5" Type="http://schemas.openxmlformats.org/officeDocument/2006/relationships/hyperlink" Target="https://www.nature.com/articles/431525a" TargetMode="External"/><Relationship Id="rId6" Type="http://schemas.openxmlformats.org/officeDocument/2006/relationships/hyperlink" Target="https://www.nature.com/articles/431525a" TargetMode="External"/><Relationship Id="rId7"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gif"/><Relationship Id="rId4" Type="http://schemas.openxmlformats.org/officeDocument/2006/relationships/hyperlink" Target="https://www.smbc-comics.com/index.php?db=comics&amp;id=2328#comic"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hyperlink" Target="https://docs.google.com/document/d/1v90mPh2a-G-oH3IBZuGbN9ECOLWOuIvJJjjGHEsvx-s/edit" TargetMode="External"/><Relationship Id="rId4" Type="http://schemas.openxmlformats.org/officeDocument/2006/relationships/hyperlink" Target="https://docs.google.com/document/d/1SZjkhepznXkET9bIWzoQrfGzLp7cwsDhHnPI1_ewOVQ/edit?usp=sharing" TargetMode="External"/><Relationship Id="rId5" Type="http://schemas.openxmlformats.org/officeDocument/2006/relationships/hyperlink" Target="https://docs.google.com/document/d/1n8_63626nlwK8OV1L0eEKbOnOecn2L4W8DGfmw9hvko/edit?usp=sharing" TargetMode="External"/><Relationship Id="rId6" Type="http://schemas.openxmlformats.org/officeDocument/2006/relationships/hyperlink" Target="https://docs.google.com/document/d/1g_sgZdFzJvYmwZjGlFd_oZyStu1po2vAk14QlSn39Ww/edit?usp=sharin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s://callingbullshit.org/case_studies/case_study_gender_gap_running.html" TargetMode="External"/><Relationship Id="rId4" Type="http://schemas.openxmlformats.org/officeDocument/2006/relationships/hyperlink" Target="https://www.nature.com/articles/431525a" TargetMode="External"/><Relationship Id="rId5" Type="http://schemas.openxmlformats.org/officeDocument/2006/relationships/hyperlink" Target="https://www.nature.com/articles/431525a" TargetMode="External"/><Relationship Id="rId6" Type="http://schemas.openxmlformats.org/officeDocument/2006/relationships/hyperlink" Target="https://www.nature.com/articles/431525a" TargetMode="External"/><Relationship Id="rId7" Type="http://schemas.openxmlformats.org/officeDocument/2006/relationships/hyperlink" Target="https://docs.google.com/document/d/1hF6o_z0CUWNrkZCGZlLJyy_hnFRsBHaSZT0GNQyxgmk/edit" TargetMode="External"/><Relationship Id="rId8"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hyperlink" Target="https://xkcd.com/605/"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2.jpg"/><Relationship Id="rId4" Type="http://schemas.openxmlformats.org/officeDocument/2006/relationships/hyperlink" Target="https://pixabay.com/users/stocksnap-894430/?utm_source=link-attribution&amp;utm_medium=referral&amp;utm_campaign=image&amp;utm_content=2569234" TargetMode="External"/><Relationship Id="rId5" Type="http://schemas.openxmlformats.org/officeDocument/2006/relationships/hyperlink" Target="https://pixabay.com//?utm_source=link-attribution&amp;utm_medium=referral&amp;utm_campaign=image&amp;utm_content=256923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hyperlink" Target="https://www.explainxkcd.com/wiki/index.php/2020:_Negative_Result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7.jpg"/><Relationship Id="rId4" Type="http://schemas.openxmlformats.org/officeDocument/2006/relationships/hyperlink" Target="https://pixabay.com/users/naassomz1-228013/?utm_source=link-attribution&amp;utm_medium=referral&amp;utm_campaign=image&amp;utm_content=6027028" TargetMode="External"/><Relationship Id="rId5" Type="http://schemas.openxmlformats.org/officeDocument/2006/relationships/hyperlink" Target="https://pixabay.com//?utm_source=link-attribution&amp;utm_medium=referral&amp;utm_campaign=image&amp;utm_content=6027028"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1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jamboard.google.com/d/1KmqXAokYpW2FeUXyShXNLW_FHtYJXTZRQzAuSX3wcvU/edit?usp=shar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hyperlink" Target="https://www.facebook.com/photo/?fbid=3774963189392421&amp;set=gm.3729978500661084&amp;idorvanity=3061150887543852"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hyperlink" Target="https://thehill.com/policy/technology/542707-youtube-removed-30000-videos-with-vaccine-misinformation" TargetMode="External"/><Relationship Id="rId4" Type="http://schemas.openxmlformats.org/officeDocument/2006/relationships/image" Target="../media/image25.png"/><Relationship Id="rId5" Type="http://schemas.openxmlformats.org/officeDocument/2006/relationships/hyperlink" Target="https://www.technologyreview.com/2021/03/11/1020600/facebook-responsible-ai-misinformation/" TargetMode="External"/><Relationship Id="rId6"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2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3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2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24.jpg"/><Relationship Id="rId4" Type="http://schemas.openxmlformats.org/officeDocument/2006/relationships/image" Target="../media/image64.jpg"/><Relationship Id="rId5" Type="http://schemas.openxmlformats.org/officeDocument/2006/relationships/image" Target="../media/image6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24.jpg"/><Relationship Id="rId4" Type="http://schemas.openxmlformats.org/officeDocument/2006/relationships/image" Target="../media/image64.jpg"/><Relationship Id="rId5" Type="http://schemas.openxmlformats.org/officeDocument/2006/relationships/image" Target="../media/image60.jpg"/><Relationship Id="rId6" Type="http://schemas.openxmlformats.org/officeDocument/2006/relationships/hyperlink" Target="https://en.wikipedia.org/wiki/Judicial_Watch" TargetMode="External"/><Relationship Id="rId7" Type="http://schemas.openxmlformats.org/officeDocument/2006/relationships/hyperlink" Target="https://en.wikipedia.org/wiki/List_of_fake_news_websit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2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5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1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24.jpg"/><Relationship Id="rId4" Type="http://schemas.openxmlformats.org/officeDocument/2006/relationships/image" Target="../media/image64.jpg"/><Relationship Id="rId5" Type="http://schemas.openxmlformats.org/officeDocument/2006/relationships/image" Target="../media/image60.jpg"/><Relationship Id="rId6" Type="http://schemas.openxmlformats.org/officeDocument/2006/relationships/hyperlink" Target="https://en.wikipedia.org/wiki/Judicial_Watch" TargetMode="External"/><Relationship Id="rId7" Type="http://schemas.openxmlformats.org/officeDocument/2006/relationships/hyperlink" Target="https://en.wikipedia.org/wiki/List_of_fake_news_websit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hyperlink" Target="https://twitter.com/PayGapApp" TargetMode="External"/><Relationship Id="rId4" Type="http://schemas.openxmlformats.org/officeDocument/2006/relationships/image" Target="../media/image34.png"/><Relationship Id="rId5" Type="http://schemas.openxmlformats.org/officeDocument/2006/relationships/image" Target="../media/image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hyperlink" Target="https://docs.google.com/document/d/1vISlgViSJiQjTP6hfHT6Us33wAzCOX7gTyaNzjqI1yU/edit"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hyperlink" Target="https://twitter.com/PayGapApp" TargetMode="External"/><Relationship Id="rId4" Type="http://schemas.openxmlformats.org/officeDocument/2006/relationships/image" Target="../media/image34.png"/><Relationship Id="rId5" Type="http://schemas.openxmlformats.org/officeDocument/2006/relationships/image" Target="../media/image3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hyperlink" Target="https://www.auburnpubliclibrary.org/event/calling-bull-building-agency-refute-information" TargetMode="Externa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hyperlink" Target="https://jamboard.google.com/d/162faful685QEPjntqsNBIpXAqp_l77y_1J-8dOZ5qTk/edit?usp=sharin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61.png"/><Relationship Id="rId4" Type="http://schemas.openxmlformats.org/officeDocument/2006/relationships/image" Target="../media/image59.png"/><Relationship Id="rId5"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4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1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hyperlink" Target="https://jamboard.google.com/d/12Sg1guRhvDPlnhhJDFxYWJpXUs6rZfMLqdp-OIWtBfU/edit?usp=sharing"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image" Target="../media/image43.png"/><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 Id="rId3" Type="http://schemas.openxmlformats.org/officeDocument/2006/relationships/hyperlink" Target="https://docs.google.com/document/d/1vISlgViSJiQjTP6hfHT6Us33wAzCOX7gTyaNzjqI1yU/edit" TargetMode="External"/><Relationship Id="rId4" Type="http://schemas.openxmlformats.org/officeDocument/2006/relationships/hyperlink" Target="https://twitter.com/callin_bull/status/1373002098585989121" TargetMode="External"/><Relationship Id="rId5" Type="http://schemas.openxmlformats.org/officeDocument/2006/relationships/image" Target="../media/image4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 Id="rId3" Type="http://schemas.openxmlformats.org/officeDocument/2006/relationships/hyperlink" Target="https://docs.google.com/document/d/1vISlgViSJiQjTP6hfHT6Us33wAzCOX7gTyaNzjqI1yU/edi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 Id="rId3" Type="http://schemas.openxmlformats.org/officeDocument/2006/relationships/image" Target="../media/image5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 Id="rId3" Type="http://schemas.openxmlformats.org/officeDocument/2006/relationships/image" Target="../media/image5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image" Target="../media/image1.png"/><Relationship Id="rId4" Type="http://schemas.openxmlformats.org/officeDocument/2006/relationships/image" Target="../media/image5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 Id="rId3" Type="http://schemas.openxmlformats.org/officeDocument/2006/relationships/image" Target="../media/image1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9.xml"/><Relationship Id="rId3"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hyperlink" Target="https://www.researchgate.net/publication/354219889_The_Double_Enclosure_of_Co-_Produced_Knowledge_Moving_Towards_Open-Access_Scholarly_Infrastructure_and_then_All_Good"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0.xml"/><Relationship Id="rId3" Type="http://schemas.openxmlformats.org/officeDocument/2006/relationships/image" Target="../media/image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 Id="rId3" Type="http://schemas.openxmlformats.org/officeDocument/2006/relationships/image" Target="../media/image62.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 Id="rId3" Type="http://schemas.openxmlformats.org/officeDocument/2006/relationships/hyperlink" Target="https://www.auburnpubliclibrary.org/event/calling-bull-building-agency-refute-information" TargetMode="External"/><Relationship Id="rId4" Type="http://schemas.openxmlformats.org/officeDocument/2006/relationships/image" Target="../media/image6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5.xml"/><Relationship Id="rId3" Type="http://schemas.openxmlformats.org/officeDocument/2006/relationships/image" Target="../media/image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6.xml"/><Relationship Id="rId3" Type="http://schemas.openxmlformats.org/officeDocument/2006/relationships/image" Target="../media/image5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8.xml"/><Relationship Id="rId3" Type="http://schemas.openxmlformats.org/officeDocument/2006/relationships/image" Target="../media/image5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Arial Black"/>
                <a:ea typeface="Arial Black"/>
                <a:cs typeface="Arial Black"/>
                <a:sym typeface="Arial Black"/>
              </a:rPr>
              <a:t>WEEKS 10-13</a:t>
            </a:r>
            <a:endParaRPr>
              <a:latin typeface="Arial Black"/>
              <a:ea typeface="Arial Black"/>
              <a:cs typeface="Arial Black"/>
              <a:sym typeface="Arial Black"/>
            </a:endParaRPr>
          </a:p>
        </p:txBody>
      </p:sp>
      <p:sp>
        <p:nvSpPr>
          <p:cNvPr id="100" name="Google Shape;100;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480">
                <a:latin typeface="Arial Black"/>
                <a:ea typeface="Arial Black"/>
                <a:cs typeface="Arial Black"/>
                <a:sym typeface="Arial Black"/>
              </a:rPr>
              <a:t>Bates College DCS 105 Calling Bull: Data Literacy and Information Science</a:t>
            </a:r>
            <a:endParaRPr sz="1480">
              <a:latin typeface="Arial Black"/>
              <a:ea typeface="Arial Black"/>
              <a:cs typeface="Arial Black"/>
              <a:sym typeface="Arial Black"/>
            </a:endParaRPr>
          </a:p>
          <a:p>
            <a:pPr indent="0" lvl="0" marL="0" rtl="0" algn="ctr">
              <a:lnSpc>
                <a:spcPct val="80000"/>
              </a:lnSpc>
              <a:spcBef>
                <a:spcPts val="0"/>
              </a:spcBef>
              <a:spcAft>
                <a:spcPts val="0"/>
              </a:spcAft>
              <a:buSzPts val="935"/>
              <a:buNone/>
            </a:pPr>
            <a:r>
              <a:rPr lang="en" sz="1480">
                <a:latin typeface="Arial Black"/>
                <a:ea typeface="Arial Black"/>
                <a:cs typeface="Arial Black"/>
                <a:sym typeface="Arial Black"/>
              </a:rPr>
              <a:t>Professor Carrie Diaz Eaton </a:t>
            </a:r>
            <a:endParaRPr sz="1480">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Legit?</a:t>
            </a:r>
            <a:endParaRPr>
              <a:latin typeface="Arial Black"/>
              <a:ea typeface="Arial Black"/>
              <a:cs typeface="Arial Black"/>
              <a:sym typeface="Arial Black"/>
            </a:endParaRPr>
          </a:p>
        </p:txBody>
      </p:sp>
      <p:sp>
        <p:nvSpPr>
          <p:cNvPr id="169" name="Google Shape;169;p34"/>
          <p:cNvSpPr txBox="1"/>
          <p:nvPr>
            <p:ph idx="1" type="body"/>
          </p:nvPr>
        </p:nvSpPr>
        <p:spPr>
          <a:xfrm>
            <a:off x="311700" y="1152475"/>
            <a:ext cx="2706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Banana shown for scale</a:t>
            </a:r>
            <a:endParaRPr/>
          </a:p>
          <a:p>
            <a:pPr indent="0" lvl="0" marL="0" rtl="0" algn="l">
              <a:spcBef>
                <a:spcPts val="1200"/>
              </a:spcBef>
              <a:spcAft>
                <a:spcPts val="0"/>
              </a:spcAft>
              <a:buNone/>
            </a:pPr>
            <a:r>
              <a:rPr lang="en"/>
              <a:t>Found on FB in the wild in a group called “Disgruntled Researchers”</a:t>
            </a:r>
            <a:endParaRPr/>
          </a:p>
          <a:p>
            <a:pPr indent="0" lvl="0" marL="0" rtl="0" algn="l">
              <a:spcBef>
                <a:spcPts val="1200"/>
              </a:spcBef>
              <a:spcAft>
                <a:spcPts val="0"/>
              </a:spcAft>
              <a:buNone/>
            </a:pPr>
            <a:r>
              <a:rPr lang="en"/>
              <a:t>It is on Amazon…</a:t>
            </a:r>
            <a:endParaRPr/>
          </a:p>
          <a:p>
            <a:pPr indent="0" lvl="0" marL="0" rtl="0" algn="l">
              <a:spcBef>
                <a:spcPts val="1200"/>
              </a:spcBef>
              <a:spcAft>
                <a:spcPts val="1200"/>
              </a:spcAft>
              <a:buNone/>
            </a:pPr>
            <a:r>
              <a:rPr lang="en" u="sng">
                <a:solidFill>
                  <a:schemeClr val="hlink"/>
                </a:solidFill>
                <a:hlinkClick r:id="rId3"/>
              </a:rPr>
              <a:t>Link</a:t>
            </a:r>
            <a:endParaRPr/>
          </a:p>
        </p:txBody>
      </p:sp>
      <p:pic>
        <p:nvPicPr>
          <p:cNvPr id="170" name="Google Shape;170;p34"/>
          <p:cNvPicPr preferRelativeResize="0"/>
          <p:nvPr/>
        </p:nvPicPr>
        <p:blipFill rotWithShape="1">
          <a:blip r:embed="rId4">
            <a:alphaModFix/>
          </a:blip>
          <a:srcRect b="0" l="0" r="0" t="15987"/>
          <a:stretch/>
        </p:blipFill>
        <p:spPr>
          <a:xfrm>
            <a:off x="4419400" y="83350"/>
            <a:ext cx="4412901" cy="49433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Nature - the good, the bad, the ugly</a:t>
            </a:r>
            <a:endParaRPr>
              <a:latin typeface="Arial Black"/>
              <a:ea typeface="Arial Black"/>
              <a:cs typeface="Arial Black"/>
              <a:sym typeface="Arial Black"/>
            </a:endParaRPr>
          </a:p>
        </p:txBody>
      </p:sp>
      <p:sp>
        <p:nvSpPr>
          <p:cNvPr id="176" name="Google Shape;176;p3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Remember this paper - look at some of the features of legitimacy:</a:t>
            </a:r>
            <a:endParaRPr sz="1700"/>
          </a:p>
          <a:p>
            <a:pPr indent="0" lvl="0" marL="0" rtl="0" algn="l">
              <a:spcBef>
                <a:spcPts val="1200"/>
              </a:spcBef>
              <a:spcAft>
                <a:spcPts val="1200"/>
              </a:spcAft>
              <a:buNone/>
            </a:pPr>
            <a:r>
              <a:rPr lang="en" u="sng">
                <a:solidFill>
                  <a:schemeClr val="hlink"/>
                </a:solidFill>
                <a:hlinkClick r:id="rId3"/>
              </a:rPr>
              <a:t>https://www.nature.com/articles/431525a</a:t>
            </a:r>
            <a:r>
              <a:rPr lang="en"/>
              <a:t> </a:t>
            </a:r>
            <a:endParaRPr/>
          </a:p>
        </p:txBody>
      </p:sp>
      <p:sp>
        <p:nvSpPr>
          <p:cNvPr id="177" name="Google Shape;177;p3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Subscription only, Nature added Open access options where authors pay - Nature Neuroscience is $11,690</a:t>
            </a:r>
            <a:endParaRPr sz="1600"/>
          </a:p>
          <a:p>
            <a:pPr indent="0" lvl="0" marL="0" rtl="0" algn="l">
              <a:spcBef>
                <a:spcPts val="1200"/>
              </a:spcBef>
              <a:spcAft>
                <a:spcPts val="1200"/>
              </a:spcAft>
              <a:buNone/>
            </a:pPr>
            <a:r>
              <a:rPr lang="en" sz="1600"/>
              <a:t>WHO gets to publish Open Access in journals of high-prestige? </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Activity: Planning to Execution Pt 2</a:t>
            </a:r>
            <a:endParaRPr>
              <a:latin typeface="Arial Black"/>
              <a:ea typeface="Arial Black"/>
              <a:cs typeface="Arial Black"/>
              <a:sym typeface="Arial Black"/>
            </a:endParaRPr>
          </a:p>
        </p:txBody>
      </p:sp>
      <p:sp>
        <p:nvSpPr>
          <p:cNvPr id="183" name="Google Shape;183;p36"/>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184" name="Google Shape;184;p36"/>
          <p:cNvSpPr txBox="1"/>
          <p:nvPr/>
        </p:nvSpPr>
        <p:spPr>
          <a:xfrm>
            <a:off x="719100" y="2608475"/>
            <a:ext cx="44565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chemeClr val="dk1"/>
                </a:solidFill>
                <a:latin typeface="Calibri"/>
                <a:ea typeface="Calibri"/>
                <a:cs typeface="Calibri"/>
                <a:sym typeface="Calibri"/>
              </a:rPr>
              <a:t>Let’s go through making a plan to implement code to plot new daily COVID cases in Maine</a:t>
            </a:r>
            <a:endParaRPr/>
          </a:p>
        </p:txBody>
      </p:sp>
      <p:sp>
        <p:nvSpPr>
          <p:cNvPr id="185" name="Google Shape;185;p36"/>
          <p:cNvSpPr txBox="1"/>
          <p:nvPr/>
        </p:nvSpPr>
        <p:spPr>
          <a:xfrm>
            <a:off x="5526675" y="1617275"/>
            <a:ext cx="31695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000">
              <a:solidFill>
                <a:schemeClr val="dk1"/>
              </a:solidFill>
              <a:latin typeface="Calibri"/>
              <a:ea typeface="Calibri"/>
              <a:cs typeface="Calibri"/>
              <a:sym typeface="Calibri"/>
            </a:endParaRPr>
          </a:p>
        </p:txBody>
      </p:sp>
      <p:pic>
        <p:nvPicPr>
          <p:cNvPr id="186" name="Google Shape;186;p36"/>
          <p:cNvPicPr preferRelativeResize="0"/>
          <p:nvPr/>
        </p:nvPicPr>
        <p:blipFill>
          <a:blip r:embed="rId3">
            <a:alphaModFix/>
          </a:blip>
          <a:stretch>
            <a:fillRect/>
          </a:stretch>
        </p:blipFill>
        <p:spPr>
          <a:xfrm>
            <a:off x="5175525" y="1514925"/>
            <a:ext cx="2835101" cy="2835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Activity: Planning to Execution Pt 2</a:t>
            </a:r>
            <a:endParaRPr>
              <a:latin typeface="Arial Black"/>
              <a:ea typeface="Arial Black"/>
              <a:cs typeface="Arial Black"/>
              <a:sym typeface="Arial Black"/>
            </a:endParaRPr>
          </a:p>
        </p:txBody>
      </p:sp>
      <p:sp>
        <p:nvSpPr>
          <p:cNvPr id="192" name="Google Shape;192;p37"/>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193" name="Google Shape;193;p37"/>
          <p:cNvSpPr txBox="1"/>
          <p:nvPr/>
        </p:nvSpPr>
        <p:spPr>
          <a:xfrm>
            <a:off x="719025" y="1617275"/>
            <a:ext cx="7711800" cy="2630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Plan in words (These become your comments that proceed a chunk of code)</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 sz="1700">
                <a:solidFill>
                  <a:schemeClr val="dk1"/>
                </a:solidFill>
                <a:latin typeface="Calibri"/>
                <a:ea typeface="Calibri"/>
                <a:cs typeface="Calibri"/>
                <a:sym typeface="Calibri"/>
              </a:rPr>
              <a:t>Find data</a:t>
            </a:r>
            <a:endParaRPr sz="17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 sz="1700">
                <a:solidFill>
                  <a:schemeClr val="dk1"/>
                </a:solidFill>
                <a:latin typeface="Calibri"/>
                <a:ea typeface="Calibri"/>
                <a:cs typeface="Calibri"/>
                <a:sym typeface="Calibri"/>
              </a:rPr>
              <a:t>Import the data</a:t>
            </a:r>
            <a:endParaRPr sz="17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 sz="1700">
                <a:solidFill>
                  <a:schemeClr val="dk1"/>
                </a:solidFill>
                <a:latin typeface="Calibri"/>
                <a:ea typeface="Calibri"/>
                <a:cs typeface="Calibri"/>
                <a:sym typeface="Calibri"/>
              </a:rPr>
              <a:t>Clean data</a:t>
            </a:r>
            <a:endParaRPr sz="17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 sz="1700">
                <a:solidFill>
                  <a:schemeClr val="dk1"/>
                </a:solidFill>
                <a:latin typeface="Calibri"/>
                <a:ea typeface="Calibri"/>
                <a:cs typeface="Calibri"/>
                <a:sym typeface="Calibri"/>
              </a:rPr>
              <a:t>Data frame days &amp; newcases</a:t>
            </a:r>
            <a:endParaRPr sz="17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 sz="1700">
                <a:solidFill>
                  <a:schemeClr val="dk1"/>
                </a:solidFill>
                <a:latin typeface="Calibri"/>
                <a:ea typeface="Calibri"/>
                <a:cs typeface="Calibri"/>
                <a:sym typeface="Calibri"/>
              </a:rPr>
              <a:t>Plot of days vs new cases</a:t>
            </a:r>
            <a:endParaRPr sz="1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2"/>
              </a:solidFill>
              <a:latin typeface="Calibri"/>
              <a:ea typeface="Calibri"/>
              <a:cs typeface="Calibri"/>
              <a:sym typeface="Calibri"/>
            </a:endParaRPr>
          </a:p>
          <a:p>
            <a:pPr indent="0" lvl="0" marL="0" rtl="0" algn="ctr">
              <a:lnSpc>
                <a:spcPct val="115000"/>
              </a:lnSpc>
              <a:spcBef>
                <a:spcPts val="0"/>
              </a:spcBef>
              <a:spcAft>
                <a:spcPts val="0"/>
              </a:spcAft>
              <a:buNone/>
            </a:pPr>
            <a:r>
              <a:t/>
            </a:r>
            <a:endParaRPr b="1">
              <a:solidFill>
                <a:schemeClr val="dk1"/>
              </a:solidFill>
              <a:latin typeface="Calibri"/>
              <a:ea typeface="Calibri"/>
              <a:cs typeface="Calibri"/>
              <a:sym typeface="Calibri"/>
            </a:endParaRPr>
          </a:p>
        </p:txBody>
      </p:sp>
      <p:sp>
        <p:nvSpPr>
          <p:cNvPr id="194" name="Google Shape;194;p37"/>
          <p:cNvSpPr txBox="1"/>
          <p:nvPr/>
        </p:nvSpPr>
        <p:spPr>
          <a:xfrm>
            <a:off x="5526675" y="1617275"/>
            <a:ext cx="31695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Activity: Planning to Execution Pt 2</a:t>
            </a:r>
            <a:endParaRPr>
              <a:latin typeface="Arial Black"/>
              <a:ea typeface="Arial Black"/>
              <a:cs typeface="Arial Black"/>
              <a:sym typeface="Arial Black"/>
            </a:endParaRPr>
          </a:p>
        </p:txBody>
      </p:sp>
      <p:sp>
        <p:nvSpPr>
          <p:cNvPr id="200" name="Google Shape;200;p38"/>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201" name="Google Shape;201;p38"/>
          <p:cNvSpPr txBox="1"/>
          <p:nvPr/>
        </p:nvSpPr>
        <p:spPr>
          <a:xfrm>
            <a:off x="719025" y="1617275"/>
            <a:ext cx="7711800" cy="29493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Plan in words (These become your comments that proceed a chunk of code)</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Find data of cases and day (new or cumulative, where?) &amp; save</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Import data (how many forever, copy and past or import from xls? If importing may need package)</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Clean data (may depend on what you want to do)</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Plot cases vs day (simple plot, quick ggplot - qplot, or ggplot - may need package)</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2"/>
              </a:solidFill>
              <a:latin typeface="Calibri"/>
              <a:ea typeface="Calibri"/>
              <a:cs typeface="Calibri"/>
              <a:sym typeface="Calibri"/>
            </a:endParaRPr>
          </a:p>
          <a:p>
            <a:pPr indent="0" lvl="0" marL="0" rtl="0" algn="ctr">
              <a:lnSpc>
                <a:spcPct val="115000"/>
              </a:lnSpc>
              <a:spcBef>
                <a:spcPts val="0"/>
              </a:spcBef>
              <a:spcAft>
                <a:spcPts val="0"/>
              </a:spcAft>
              <a:buNone/>
            </a:pPr>
            <a:r>
              <a:t/>
            </a:r>
            <a:endParaRPr b="1">
              <a:solidFill>
                <a:schemeClr val="dk1"/>
              </a:solidFill>
              <a:latin typeface="Calibri"/>
              <a:ea typeface="Calibri"/>
              <a:cs typeface="Calibri"/>
              <a:sym typeface="Calibri"/>
            </a:endParaRPr>
          </a:p>
        </p:txBody>
      </p:sp>
      <p:sp>
        <p:nvSpPr>
          <p:cNvPr id="202" name="Google Shape;202;p38"/>
          <p:cNvSpPr txBox="1"/>
          <p:nvPr/>
        </p:nvSpPr>
        <p:spPr>
          <a:xfrm>
            <a:off x="5526675" y="1617275"/>
            <a:ext cx="31695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Activity: Planning to Execution Pt 2</a:t>
            </a:r>
            <a:endParaRPr>
              <a:latin typeface="Arial Black"/>
              <a:ea typeface="Arial Black"/>
              <a:cs typeface="Arial Black"/>
              <a:sym typeface="Arial Black"/>
            </a:endParaRPr>
          </a:p>
        </p:txBody>
      </p:sp>
      <p:sp>
        <p:nvSpPr>
          <p:cNvPr id="208" name="Google Shape;208;p39"/>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209" name="Google Shape;209;p39"/>
          <p:cNvSpPr txBox="1"/>
          <p:nvPr/>
        </p:nvSpPr>
        <p:spPr>
          <a:xfrm>
            <a:off x="719025" y="1617275"/>
            <a:ext cx="7711800" cy="371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Calibri"/>
                <a:ea typeface="Calibri"/>
                <a:cs typeface="Calibri"/>
                <a:sym typeface="Calibri"/>
              </a:rPr>
              <a:t>IMPLEMENT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0" lvl="0" marL="0" rtl="0" algn="l">
              <a:lnSpc>
                <a:spcPct val="138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Implement! Plot new covid cases by day:</a:t>
            </a:r>
            <a:endParaRPr sz="16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Get started with </a:t>
            </a:r>
            <a:r>
              <a:rPr lang="en" u="sng">
                <a:solidFill>
                  <a:srgbClr val="1155CC"/>
                </a:solidFill>
                <a:latin typeface="Calibri"/>
                <a:ea typeface="Calibri"/>
                <a:cs typeface="Calibri"/>
                <a:sym typeface="Calibri"/>
                <a:hlinkClick r:id="rId3">
                  <a:extLst>
                    <a:ext uri="{A12FA001-AC4F-418D-AE19-62706E023703}">
                      <ahyp:hlinkClr val="tx"/>
                    </a:ext>
                  </a:extLst>
                </a:hlinkClick>
              </a:rPr>
              <a:t>CSV_import COVID.ipynb</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rgbClr val="333333"/>
                </a:solidFill>
                <a:latin typeface="Calibri"/>
                <a:ea typeface="Calibri"/>
                <a:cs typeface="Calibri"/>
                <a:sym typeface="Calibri"/>
              </a:rPr>
              <a:t>Starter</a:t>
            </a:r>
            <a:r>
              <a:rPr lang="en">
                <a:solidFill>
                  <a:schemeClr val="dk2"/>
                </a:solidFill>
                <a:latin typeface="Calibri"/>
                <a:ea typeface="Calibri"/>
                <a:cs typeface="Calibri"/>
                <a:sym typeface="Calibri"/>
              </a:rPr>
              <a:t> </a:t>
            </a:r>
            <a:r>
              <a:rPr lang="en" u="sng">
                <a:solidFill>
                  <a:schemeClr val="accent5"/>
                </a:solidFill>
                <a:latin typeface="Calibri"/>
                <a:ea typeface="Calibri"/>
                <a:cs typeface="Calibri"/>
                <a:sym typeface="Calibri"/>
                <a:hlinkClick r:id="rId4">
                  <a:extLst>
                    <a:ext uri="{A12FA001-AC4F-418D-AE19-62706E023703}">
                      <ahyp:hlinkClr val="tx"/>
                    </a:ext>
                  </a:extLst>
                </a:hlinkClick>
              </a:rPr>
              <a:t>Colab sheet here</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Difference between Colab and R</a:t>
            </a:r>
            <a:endParaRPr sz="16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Colab doesn’t “hold” uploaded data.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For mid-semester project/final, You should therefore include a pdf of your output and submit it with your xlsx/csv files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2"/>
              </a:solidFill>
              <a:latin typeface="Calibri"/>
              <a:ea typeface="Calibri"/>
              <a:cs typeface="Calibri"/>
              <a:sym typeface="Calibri"/>
            </a:endParaRPr>
          </a:p>
          <a:p>
            <a:pPr indent="0" lvl="0" marL="0" rtl="0" algn="ctr">
              <a:lnSpc>
                <a:spcPct val="115000"/>
              </a:lnSpc>
              <a:spcBef>
                <a:spcPts val="0"/>
              </a:spcBef>
              <a:spcAft>
                <a:spcPts val="0"/>
              </a:spcAft>
              <a:buNone/>
            </a:pPr>
            <a:r>
              <a:t/>
            </a:r>
            <a:endParaRPr b="1">
              <a:solidFill>
                <a:schemeClr val="dk1"/>
              </a:solidFill>
              <a:latin typeface="Calibri"/>
              <a:ea typeface="Calibri"/>
              <a:cs typeface="Calibri"/>
              <a:sym typeface="Calibri"/>
            </a:endParaRPr>
          </a:p>
        </p:txBody>
      </p:sp>
      <p:sp>
        <p:nvSpPr>
          <p:cNvPr id="210" name="Google Shape;210;p39"/>
          <p:cNvSpPr txBox="1"/>
          <p:nvPr/>
        </p:nvSpPr>
        <p:spPr>
          <a:xfrm>
            <a:off x="5526675" y="1617275"/>
            <a:ext cx="31695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R Projects and Review </a:t>
            </a:r>
            <a:endParaRPr>
              <a:latin typeface="Arial Black"/>
              <a:ea typeface="Arial Black"/>
              <a:cs typeface="Arial Black"/>
              <a:sym typeface="Arial Black"/>
            </a:endParaRPr>
          </a:p>
        </p:txBody>
      </p:sp>
      <p:sp>
        <p:nvSpPr>
          <p:cNvPr id="216" name="Google Shape;216;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322580" lvl="0" marL="457200" rtl="0" algn="l">
              <a:spcBef>
                <a:spcPts val="0"/>
              </a:spcBef>
              <a:spcAft>
                <a:spcPts val="0"/>
              </a:spcAft>
              <a:buClr>
                <a:srgbClr val="000000"/>
              </a:buClr>
              <a:buSzPct val="100000"/>
              <a:buChar char="●"/>
            </a:pPr>
            <a:r>
              <a:rPr lang="en" sz="1600">
                <a:solidFill>
                  <a:srgbClr val="333333"/>
                </a:solidFill>
                <a:highlight>
                  <a:srgbClr val="FFFFFF"/>
                </a:highlight>
              </a:rPr>
              <a:t>In Bill Gates goes to the moon, we practiced Fermi estimation and “back of the envelope calculations” using R.</a:t>
            </a:r>
            <a:endParaRPr sz="1600">
              <a:solidFill>
                <a:srgbClr val="333333"/>
              </a:solidFill>
              <a:highlight>
                <a:srgbClr val="FFFFFF"/>
              </a:highlight>
            </a:endParaRPr>
          </a:p>
          <a:p>
            <a:pPr indent="-322580" lvl="0" marL="457200" rtl="0" algn="l">
              <a:spcBef>
                <a:spcPts val="0"/>
              </a:spcBef>
              <a:spcAft>
                <a:spcPts val="0"/>
              </a:spcAft>
              <a:buClr>
                <a:srgbClr val="000000"/>
              </a:buClr>
              <a:buSzPct val="100000"/>
              <a:buChar char="●"/>
            </a:pPr>
            <a:r>
              <a:rPr lang="en" sz="1600">
                <a:solidFill>
                  <a:srgbClr val="333333"/>
                </a:solidFill>
                <a:highlight>
                  <a:srgbClr val="FFFFFF"/>
                </a:highlight>
              </a:rPr>
              <a:t>In </a:t>
            </a:r>
            <a:r>
              <a:rPr lang="en" sz="1600" u="sng">
                <a:solidFill>
                  <a:srgbClr val="1155CC"/>
                </a:solidFill>
                <a:hlinkClick r:id="rId3">
                  <a:extLst>
                    <a:ext uri="{A12FA001-AC4F-418D-AE19-62706E023703}">
                      <ahyp:hlinkClr val="tx"/>
                    </a:ext>
                  </a:extLst>
                </a:hlinkClick>
              </a:rPr>
              <a:t>Caffeine-Free in R</a:t>
            </a:r>
            <a:r>
              <a:rPr lang="en" sz="1600">
                <a:solidFill>
                  <a:srgbClr val="333333"/>
                </a:solidFill>
                <a:highlight>
                  <a:srgbClr val="FFFFFF"/>
                </a:highlight>
              </a:rPr>
              <a:t>, we practiced getting into R Studio, arithmetic, and assigning variables.</a:t>
            </a:r>
            <a:endParaRPr sz="1600">
              <a:solidFill>
                <a:srgbClr val="333333"/>
              </a:solidFill>
              <a:highlight>
                <a:srgbClr val="FFFFFF"/>
              </a:highlight>
            </a:endParaRPr>
          </a:p>
          <a:p>
            <a:pPr indent="-322580" lvl="0" marL="457200" rtl="0" algn="l">
              <a:spcBef>
                <a:spcPts val="0"/>
              </a:spcBef>
              <a:spcAft>
                <a:spcPts val="0"/>
              </a:spcAft>
              <a:buClr>
                <a:srgbClr val="000000"/>
              </a:buClr>
              <a:buSzPct val="100000"/>
              <a:buChar char="●"/>
            </a:pPr>
            <a:r>
              <a:rPr lang="en" sz="1600">
                <a:solidFill>
                  <a:srgbClr val="333333"/>
                </a:solidFill>
                <a:highlight>
                  <a:srgbClr val="FFFFFF"/>
                </a:highlight>
              </a:rPr>
              <a:t>In </a:t>
            </a:r>
            <a:r>
              <a:rPr lang="en" sz="1600" u="sng">
                <a:solidFill>
                  <a:srgbClr val="1155CC"/>
                </a:solidFill>
                <a:hlinkClick r:id="rId4">
                  <a:extLst>
                    <a:ext uri="{A12FA001-AC4F-418D-AE19-62706E023703}">
                      <ahyp:hlinkClr val="tx"/>
                    </a:ext>
                  </a:extLst>
                </a:hlinkClick>
              </a:rPr>
              <a:t>Storks and Babies in R</a:t>
            </a:r>
            <a:r>
              <a:rPr lang="en" sz="1600">
                <a:solidFill>
                  <a:srgbClr val="333333"/>
                </a:solidFill>
                <a:highlight>
                  <a:srgbClr val="FFFFFF"/>
                </a:highlight>
              </a:rPr>
              <a:t>, we practiced programming and model design, data.frames, plotting, and linear fitting.</a:t>
            </a:r>
            <a:endParaRPr sz="1600">
              <a:solidFill>
                <a:srgbClr val="333333"/>
              </a:solidFill>
              <a:highlight>
                <a:srgbClr val="FFFFFF"/>
              </a:highlight>
            </a:endParaRPr>
          </a:p>
          <a:p>
            <a:pPr indent="-322580" lvl="0" marL="457200" rtl="0" algn="l">
              <a:spcBef>
                <a:spcPts val="0"/>
              </a:spcBef>
              <a:spcAft>
                <a:spcPts val="0"/>
              </a:spcAft>
              <a:buClr>
                <a:srgbClr val="000000"/>
              </a:buClr>
              <a:buSzPct val="100000"/>
              <a:buChar char="●"/>
            </a:pPr>
            <a:r>
              <a:rPr lang="en" sz="1600">
                <a:solidFill>
                  <a:srgbClr val="333333"/>
                </a:solidFill>
                <a:highlight>
                  <a:srgbClr val="FFFFFF"/>
                </a:highlight>
              </a:rPr>
              <a:t>In </a:t>
            </a:r>
            <a:r>
              <a:rPr lang="en" sz="1600" u="sng">
                <a:solidFill>
                  <a:srgbClr val="1155CC"/>
                </a:solidFill>
                <a:hlinkClick r:id="rId5">
                  <a:extLst>
                    <a:ext uri="{A12FA001-AC4F-418D-AE19-62706E023703}">
                      <ahyp:hlinkClr val="tx"/>
                    </a:ext>
                  </a:extLst>
                </a:hlinkClick>
              </a:rPr>
              <a:t>Mammograms</a:t>
            </a:r>
            <a:r>
              <a:rPr lang="en" sz="1600">
                <a:solidFill>
                  <a:schemeClr val="dk1"/>
                </a:solidFill>
              </a:rPr>
              <a:t>, we practiced critiquing visualizations, the programming and modeling process, visual implementation design, using formulas, and verbal interpretation.</a:t>
            </a:r>
            <a:endParaRPr sz="1600">
              <a:solidFill>
                <a:schemeClr val="dk1"/>
              </a:solidFill>
            </a:endParaRPr>
          </a:p>
          <a:p>
            <a:pPr indent="-322580" lvl="0" marL="457200" rtl="0" algn="l">
              <a:spcBef>
                <a:spcPts val="0"/>
              </a:spcBef>
              <a:spcAft>
                <a:spcPts val="0"/>
              </a:spcAft>
              <a:buClr>
                <a:srgbClr val="000000"/>
              </a:buClr>
              <a:buSzPct val="100000"/>
              <a:buChar char="●"/>
            </a:pPr>
            <a:r>
              <a:rPr lang="en" sz="1600">
                <a:solidFill>
                  <a:srgbClr val="333333"/>
                </a:solidFill>
                <a:highlight>
                  <a:srgbClr val="FFFFFF"/>
                </a:highlight>
              </a:rPr>
              <a:t>In </a:t>
            </a:r>
            <a:r>
              <a:rPr lang="en" sz="1600" u="sng">
                <a:solidFill>
                  <a:srgbClr val="1155CC"/>
                </a:solidFill>
                <a:highlight>
                  <a:srgbClr val="FFFFFF"/>
                </a:highlight>
                <a:hlinkClick r:id="rId6">
                  <a:extLst>
                    <a:ext uri="{A12FA001-AC4F-418D-AE19-62706E023703}">
                      <ahyp:hlinkClr val="tx"/>
                    </a:ext>
                  </a:extLst>
                </a:hlinkClick>
              </a:rPr>
              <a:t>Track and Field in R</a:t>
            </a:r>
            <a:r>
              <a:rPr lang="en" sz="1600">
                <a:solidFill>
                  <a:srgbClr val="333333"/>
                </a:solidFill>
                <a:highlight>
                  <a:srgbClr val="FFFFFF"/>
                </a:highlight>
              </a:rPr>
              <a:t>, we practiced plotting, installing and loading packages.  We emphasized self-guided exploration of the design process and of working with new functions by using Google, ? and args().</a:t>
            </a:r>
            <a:endParaRPr sz="1600">
              <a:solidFill>
                <a:srgbClr val="333333"/>
              </a:solidFill>
              <a:highlight>
                <a:srgbClr val="FFFFFF"/>
              </a:highlight>
            </a:endParaRPr>
          </a:p>
          <a:p>
            <a:pPr indent="-322580" lvl="0" marL="457200" rtl="0" algn="l">
              <a:spcBef>
                <a:spcPts val="0"/>
              </a:spcBef>
              <a:spcAft>
                <a:spcPts val="0"/>
              </a:spcAft>
              <a:buClr>
                <a:srgbClr val="333333"/>
              </a:buClr>
              <a:buSzPct val="100000"/>
              <a:buChar char="●"/>
            </a:pPr>
            <a:r>
              <a:rPr lang="en" sz="1600">
                <a:solidFill>
                  <a:schemeClr val="dk1"/>
                </a:solidFill>
              </a:rPr>
              <a:t>In our “R bytes” refresher, we have practiced for loops, random variables, functions, utilizing the power of indices and vector structures, plotting with plot, qplot and ggplot, and </a:t>
            </a:r>
            <a:r>
              <a:rPr lang="en" sz="1600">
                <a:solidFill>
                  <a:srgbClr val="333333"/>
                </a:solidFill>
                <a:highlight>
                  <a:schemeClr val="lt1"/>
                </a:highlight>
              </a:rPr>
              <a:t>importing a csv/xls and plotting a scatterplot with line</a:t>
            </a:r>
            <a:endParaRPr sz="1600">
              <a:solidFill>
                <a:srgbClr val="333333"/>
              </a:solidFill>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Sneak Peek - Gender Gap Project</a:t>
            </a:r>
            <a:endParaRPr>
              <a:latin typeface="Arial Black"/>
              <a:ea typeface="Arial Black"/>
              <a:cs typeface="Arial Black"/>
              <a:sym typeface="Arial Black"/>
            </a:endParaRPr>
          </a:p>
        </p:txBody>
      </p:sp>
      <p:sp>
        <p:nvSpPr>
          <p:cNvPr id="222" name="Google Shape;222;p41"/>
          <p:cNvSpPr txBox="1"/>
          <p:nvPr>
            <p:ph idx="1" type="body"/>
          </p:nvPr>
        </p:nvSpPr>
        <p:spPr>
          <a:xfrm>
            <a:off x="311700" y="1152475"/>
            <a:ext cx="27201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Based on </a:t>
            </a:r>
            <a:r>
              <a:rPr lang="en" u="sng">
                <a:solidFill>
                  <a:schemeClr val="hlink"/>
                </a:solidFill>
                <a:hlinkClick r:id="rId3"/>
              </a:rPr>
              <a:t>Case Study</a:t>
            </a:r>
            <a:r>
              <a:rPr lang="en"/>
              <a:t> discussed in videos</a:t>
            </a:r>
            <a:endParaRPr/>
          </a:p>
          <a:p>
            <a:pPr indent="0" lvl="0" marL="0" rtl="0" algn="l">
              <a:spcBef>
                <a:spcPts val="1200"/>
              </a:spcBef>
              <a:spcAft>
                <a:spcPts val="0"/>
              </a:spcAft>
              <a:buNone/>
            </a:pPr>
            <a:r>
              <a:rPr lang="en"/>
              <a:t>Quick recap</a:t>
            </a:r>
            <a:endParaRPr/>
          </a:p>
          <a:p>
            <a:pPr indent="0" lvl="0" marL="0" rtl="0" algn="l">
              <a:spcBef>
                <a:spcPts val="1200"/>
              </a:spcBef>
              <a:spcAft>
                <a:spcPts val="0"/>
              </a:spcAft>
              <a:buNone/>
            </a:pPr>
            <a:r>
              <a:rPr lang="en"/>
              <a:t>Original Study - is it BS?  What is going on?</a:t>
            </a:r>
            <a:endParaRPr/>
          </a:p>
          <a:p>
            <a:pPr indent="0" lvl="0" marL="0" rtl="0" algn="l">
              <a:spcBef>
                <a:spcPts val="1200"/>
              </a:spcBef>
              <a:spcAft>
                <a:spcPts val="0"/>
              </a:spcAft>
              <a:buNone/>
            </a:pPr>
            <a:r>
              <a:rPr lang="en" u="sng">
                <a:solidFill>
                  <a:schemeClr val="accent5"/>
                </a:solidFill>
                <a:hlinkClick r:id="rId4">
                  <a:extLst>
                    <a:ext uri="{A12FA001-AC4F-418D-AE19-62706E023703}">
                      <ahyp:hlinkClr val="tx"/>
                    </a:ext>
                  </a:extLst>
                </a:hlinkClick>
              </a:rPr>
              <a:t>Tatem et al 2004 </a:t>
            </a:r>
            <a:r>
              <a:rPr i="1" lang="en" u="sng">
                <a:solidFill>
                  <a:schemeClr val="accent5"/>
                </a:solidFill>
                <a:hlinkClick r:id="rId5">
                  <a:extLst>
                    <a:ext uri="{A12FA001-AC4F-418D-AE19-62706E023703}">
                      <ahyp:hlinkClr val="tx"/>
                    </a:ext>
                  </a:extLst>
                </a:hlinkClick>
              </a:rPr>
              <a:t>Nature</a:t>
            </a:r>
            <a:r>
              <a:rPr lang="en" u="sng">
                <a:solidFill>
                  <a:schemeClr val="accent5"/>
                </a:solidFill>
                <a:hlinkClick r:id="rId6">
                  <a:extLst>
                    <a:ext uri="{A12FA001-AC4F-418D-AE19-62706E023703}">
                      <ahyp:hlinkClr val="tx"/>
                    </a:ext>
                  </a:extLst>
                </a:hlinkClick>
              </a:rPr>
              <a:t> paper</a:t>
            </a:r>
            <a:endParaRPr/>
          </a:p>
          <a:p>
            <a:pPr indent="0" lvl="0" marL="0" rtl="0" algn="l">
              <a:spcBef>
                <a:spcPts val="1200"/>
              </a:spcBef>
              <a:spcAft>
                <a:spcPts val="0"/>
              </a:spcAft>
              <a:buNone/>
            </a:pPr>
            <a:r>
              <a:rPr lang="en"/>
              <a:t>Data for original study?</a:t>
            </a:r>
            <a:endParaRPr/>
          </a:p>
          <a:p>
            <a:pPr indent="0" lvl="0" marL="0" rtl="0" algn="l">
              <a:spcBef>
                <a:spcPts val="1200"/>
              </a:spcBef>
              <a:spcAft>
                <a:spcPts val="1200"/>
              </a:spcAft>
              <a:buNone/>
            </a:pPr>
            <a:r>
              <a:t/>
            </a:r>
            <a:endParaRPr/>
          </a:p>
        </p:txBody>
      </p:sp>
      <p:pic>
        <p:nvPicPr>
          <p:cNvPr descr="Visualization - women versus men plotted against time " id="223" name="Google Shape;223;p41"/>
          <p:cNvPicPr preferRelativeResize="0"/>
          <p:nvPr/>
        </p:nvPicPr>
        <p:blipFill>
          <a:blip r:embed="rId7">
            <a:alphaModFix/>
          </a:blip>
          <a:stretch>
            <a:fillRect/>
          </a:stretch>
        </p:blipFill>
        <p:spPr>
          <a:xfrm>
            <a:off x="3252575" y="1170125"/>
            <a:ext cx="5739025" cy="3716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To prepare</a:t>
            </a:r>
            <a:endParaRPr>
              <a:latin typeface="Arial Black"/>
              <a:ea typeface="Arial Black"/>
              <a:cs typeface="Arial Black"/>
              <a:sym typeface="Arial Black"/>
            </a:endParaRPr>
          </a:p>
        </p:txBody>
      </p:sp>
      <p:sp>
        <p:nvSpPr>
          <p:cNvPr id="229" name="Google Shape;229;p42"/>
          <p:cNvSpPr txBox="1"/>
          <p:nvPr>
            <p:ph idx="1" type="body"/>
          </p:nvPr>
        </p:nvSpPr>
        <p:spPr>
          <a:xfrm>
            <a:off x="311700" y="1152475"/>
            <a:ext cx="4430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For Wednesday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Review past case studies with R (particularly storks and babies)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Readings (unperusalled)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Read the </a:t>
            </a:r>
            <a:r>
              <a:rPr lang="en" u="sng">
                <a:solidFill>
                  <a:schemeClr val="hlink"/>
                </a:solidFill>
                <a:hlinkClick r:id="rId3"/>
              </a:rPr>
              <a:t>upcoming case study</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Read the </a:t>
            </a:r>
            <a:r>
              <a:rPr lang="en" u="sng">
                <a:solidFill>
                  <a:schemeClr val="hlink"/>
                </a:solidFill>
                <a:hlinkClick r:id="rId4"/>
              </a:rPr>
              <a:t>related case study with 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Look through the original </a:t>
            </a:r>
            <a:r>
              <a:rPr i="1" lang="en" u="sng">
                <a:solidFill>
                  <a:schemeClr val="hlink"/>
                </a:solidFill>
                <a:hlinkClick r:id="rId5"/>
              </a:rPr>
              <a:t>Nature </a:t>
            </a:r>
            <a:r>
              <a:rPr lang="en" u="sng">
                <a:solidFill>
                  <a:schemeClr val="hlink"/>
                </a:solidFill>
                <a:hlinkClick r:id="rId6"/>
              </a:rPr>
              <a:t>paper</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Keep working on Data Camp</a:t>
            </a:r>
            <a:endParaRPr>
              <a:solidFill>
                <a:schemeClr val="dk1"/>
              </a:solidFill>
            </a:endParaRPr>
          </a:p>
        </p:txBody>
      </p:sp>
      <p:pic>
        <p:nvPicPr>
          <p:cNvPr descr="Checklist " id="230" name="Google Shape;230;p42"/>
          <p:cNvPicPr preferRelativeResize="0"/>
          <p:nvPr/>
        </p:nvPicPr>
        <p:blipFill>
          <a:blip r:embed="rId7">
            <a:alphaModFix/>
          </a:blip>
          <a:stretch>
            <a:fillRect/>
          </a:stretch>
        </p:blipFill>
        <p:spPr>
          <a:xfrm>
            <a:off x="4473900" y="280300"/>
            <a:ext cx="4572001" cy="3055441"/>
          </a:xfrm>
          <a:prstGeom prst="rect">
            <a:avLst/>
          </a:prstGeom>
          <a:noFill/>
          <a:ln>
            <a:noFill/>
          </a:ln>
        </p:spPr>
      </p:pic>
      <p:sp>
        <p:nvSpPr>
          <p:cNvPr id="231" name="Google Shape;231;p42"/>
          <p:cNvSpPr txBox="1"/>
          <p:nvPr>
            <p:ph idx="1" type="body"/>
          </p:nvPr>
        </p:nvSpPr>
        <p:spPr>
          <a:xfrm>
            <a:off x="311700" y="3499075"/>
            <a:ext cx="8634600" cy="1558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The upcoming case study will be our mid-term project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Not a “check off project”, Each person will individually submit.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Deadline flexible - you can take more time if you need it, you will just need to continue working on other regular work</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7" name="Google Shape;237;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6" name="Google Shape;106;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DATA VIZ - Mindfulness</a:t>
            </a:r>
            <a:endParaRPr>
              <a:latin typeface="Arial Black"/>
              <a:ea typeface="Arial Black"/>
              <a:cs typeface="Arial Black"/>
              <a:sym typeface="Arial Black"/>
            </a:endParaRPr>
          </a:p>
        </p:txBody>
      </p:sp>
      <p:sp>
        <p:nvSpPr>
          <p:cNvPr id="243" name="Google Shape;243;p44"/>
          <p:cNvSpPr/>
          <p:nvPr/>
        </p:nvSpPr>
        <p:spPr>
          <a:xfrm>
            <a:off x="311700" y="1233100"/>
            <a:ext cx="8520600" cy="3416400"/>
          </a:xfrm>
          <a:prstGeom prst="roundRect">
            <a:avLst>
              <a:gd fmla="val 16667" name="adj"/>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457200" lvl="0" marL="411480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44"/>
          <p:cNvSpPr txBox="1"/>
          <p:nvPr/>
        </p:nvSpPr>
        <p:spPr>
          <a:xfrm>
            <a:off x="2114550" y="4138425"/>
            <a:ext cx="491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44"/>
          <p:cNvSpPr txBox="1"/>
          <p:nvPr/>
        </p:nvSpPr>
        <p:spPr>
          <a:xfrm>
            <a:off x="516975" y="2899250"/>
            <a:ext cx="8003100" cy="244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chemeClr val="dk2"/>
                </a:solidFill>
                <a:latin typeface="Calibri"/>
                <a:ea typeface="Calibri"/>
                <a:cs typeface="Calibri"/>
                <a:sym typeface="Calibri"/>
              </a:rPr>
              <a:t>Follow your breath &amp; be in the moment without worrying about what bothered you before or what will happen next.</a:t>
            </a:r>
            <a:endParaRPr sz="1600">
              <a:solidFill>
                <a:schemeClr val="dk2"/>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600">
                <a:solidFill>
                  <a:schemeClr val="dk2"/>
                </a:solidFill>
                <a:latin typeface="Calibri"/>
                <a:ea typeface="Calibri"/>
                <a:cs typeface="Calibri"/>
                <a:sym typeface="Calibri"/>
              </a:rPr>
              <a:t>With your colored pencil in hand, draw a circle every time you catch your mind wandering. Then bring yourself back to your breath and to the present moment.</a:t>
            </a:r>
            <a:endParaRPr sz="1600">
              <a:solidFill>
                <a:schemeClr val="dk2"/>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600">
              <a:solidFill>
                <a:schemeClr val="dk2"/>
              </a:solidFill>
              <a:latin typeface="Calibri"/>
              <a:ea typeface="Calibri"/>
              <a:cs typeface="Calibri"/>
              <a:sym typeface="Calibri"/>
            </a:endParaRPr>
          </a:p>
          <a:p>
            <a:pPr indent="0" lvl="0" marL="0" rtl="0" algn="ctr">
              <a:spcBef>
                <a:spcPts val="0"/>
              </a:spcBef>
              <a:spcAft>
                <a:spcPts val="0"/>
              </a:spcAft>
              <a:buNone/>
            </a:pPr>
            <a:r>
              <a:t/>
            </a:r>
            <a:endParaRPr sz="1600">
              <a:solidFill>
                <a:schemeClr val="dk2"/>
              </a:solidFill>
              <a:latin typeface="Calibri"/>
              <a:ea typeface="Calibri"/>
              <a:cs typeface="Calibri"/>
              <a:sym typeface="Calibri"/>
            </a:endParaRPr>
          </a:p>
        </p:txBody>
      </p:sp>
      <p:pic>
        <p:nvPicPr>
          <p:cNvPr id="246" name="Google Shape;246;p44"/>
          <p:cNvPicPr preferRelativeResize="0"/>
          <p:nvPr/>
        </p:nvPicPr>
        <p:blipFill>
          <a:blip r:embed="rId3">
            <a:alphaModFix/>
          </a:blip>
          <a:stretch>
            <a:fillRect/>
          </a:stretch>
        </p:blipFill>
        <p:spPr>
          <a:xfrm>
            <a:off x="1381613" y="2713625"/>
            <a:ext cx="2677886" cy="1718650"/>
          </a:xfrm>
          <a:prstGeom prst="rect">
            <a:avLst/>
          </a:prstGeom>
          <a:noFill/>
          <a:ln cap="flat" cmpd="sng" w="19050">
            <a:solidFill>
              <a:srgbClr val="595959"/>
            </a:solidFill>
            <a:prstDash val="solid"/>
            <a:round/>
            <a:headEnd len="sm" w="sm" type="none"/>
            <a:tailEnd len="sm" w="sm" type="none"/>
          </a:ln>
        </p:spPr>
      </p:pic>
      <p:pic>
        <p:nvPicPr>
          <p:cNvPr id="247" name="Google Shape;247;p44"/>
          <p:cNvPicPr preferRelativeResize="0"/>
          <p:nvPr/>
        </p:nvPicPr>
        <p:blipFill>
          <a:blip r:embed="rId4">
            <a:alphaModFix/>
          </a:blip>
          <a:stretch>
            <a:fillRect/>
          </a:stretch>
        </p:blipFill>
        <p:spPr>
          <a:xfrm>
            <a:off x="4384000" y="2610447"/>
            <a:ext cx="3678274" cy="1925001"/>
          </a:xfrm>
          <a:prstGeom prst="rect">
            <a:avLst/>
          </a:prstGeom>
          <a:noFill/>
          <a:ln cap="flat" cmpd="sng" w="19050">
            <a:solidFill>
              <a:srgbClr val="595959"/>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Data Viz</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253" name="Google Shape;253;p45"/>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Add some notes now that you are done.</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Then share </a:t>
            </a:r>
            <a:endParaRPr sz="1800">
              <a:solidFill>
                <a:schemeClr val="dk1"/>
              </a:solidFill>
              <a:latin typeface="Calibri"/>
              <a:ea typeface="Calibri"/>
              <a:cs typeface="Calibri"/>
              <a:sym typeface="Calibri"/>
            </a:endParaRPr>
          </a:p>
          <a:p>
            <a:pPr indent="0" lvl="0" marL="457200" rtl="0" algn="l">
              <a:lnSpc>
                <a:spcPct val="115000"/>
              </a:lnSpc>
              <a:spcBef>
                <a:spcPts val="160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6"/>
          <p:cNvSpPr txBox="1"/>
          <p:nvPr>
            <p:ph idx="1" type="subTitle"/>
          </p:nvPr>
        </p:nvSpPr>
        <p:spPr>
          <a:xfrm>
            <a:off x="634038" y="1779150"/>
            <a:ext cx="3477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latin typeface="Arial Black"/>
                <a:ea typeface="Arial Black"/>
                <a:cs typeface="Arial Black"/>
                <a:sym typeface="Arial Black"/>
              </a:rPr>
              <a:t>Calling Bull (with R)</a:t>
            </a:r>
            <a:endParaRPr sz="2300">
              <a:latin typeface="Arial Black"/>
              <a:ea typeface="Arial Black"/>
              <a:cs typeface="Arial Black"/>
              <a:sym typeface="Arial Black"/>
            </a:endParaRPr>
          </a:p>
          <a:p>
            <a:pPr indent="0" lvl="0" marL="0" rtl="0" algn="ctr">
              <a:spcBef>
                <a:spcPts val="0"/>
              </a:spcBef>
              <a:spcAft>
                <a:spcPts val="0"/>
              </a:spcAft>
              <a:buNone/>
            </a:pPr>
            <a:r>
              <a:rPr lang="en" sz="2300">
                <a:latin typeface="Arial Black"/>
                <a:ea typeface="Arial Black"/>
                <a:cs typeface="Arial Black"/>
                <a:sym typeface="Arial Black"/>
              </a:rPr>
              <a:t>Week 10 - Mid-semester project</a:t>
            </a:r>
            <a:endParaRPr sz="2300">
              <a:latin typeface="Arial Black"/>
              <a:ea typeface="Arial Black"/>
              <a:cs typeface="Arial Black"/>
              <a:sym typeface="Arial Black"/>
            </a:endParaRPr>
          </a:p>
          <a:p>
            <a:pPr indent="0" lvl="0" marL="0" rtl="0" algn="ctr">
              <a:spcBef>
                <a:spcPts val="0"/>
              </a:spcBef>
              <a:spcAft>
                <a:spcPts val="0"/>
              </a:spcAft>
              <a:buNone/>
            </a:pPr>
            <a:r>
              <a:rPr lang="en" sz="600">
                <a:latin typeface="Arial Black"/>
                <a:ea typeface="Arial Black"/>
                <a:cs typeface="Arial Black"/>
                <a:sym typeface="Arial Black"/>
              </a:rPr>
              <a:t>DCS 105, Bates College, Diaz Eaton</a:t>
            </a:r>
            <a:endParaRPr sz="600">
              <a:latin typeface="Arial Black"/>
              <a:ea typeface="Arial Black"/>
              <a:cs typeface="Arial Black"/>
              <a:sym typeface="Arial Black"/>
            </a:endParaRPr>
          </a:p>
        </p:txBody>
      </p:sp>
      <p:pic>
        <p:nvPicPr>
          <p:cNvPr descr="Cartoon " id="259" name="Google Shape;259;p46"/>
          <p:cNvPicPr preferRelativeResize="0"/>
          <p:nvPr/>
        </p:nvPicPr>
        <p:blipFill>
          <a:blip r:embed="rId3">
            <a:alphaModFix/>
          </a:blip>
          <a:stretch>
            <a:fillRect/>
          </a:stretch>
        </p:blipFill>
        <p:spPr>
          <a:xfrm>
            <a:off x="4876800" y="0"/>
            <a:ext cx="4267200" cy="5143500"/>
          </a:xfrm>
          <a:prstGeom prst="rect">
            <a:avLst/>
          </a:prstGeom>
          <a:noFill/>
          <a:ln>
            <a:noFill/>
          </a:ln>
        </p:spPr>
      </p:pic>
      <p:sp>
        <p:nvSpPr>
          <p:cNvPr id="260" name="Google Shape;260;p46"/>
          <p:cNvSpPr txBox="1"/>
          <p:nvPr/>
        </p:nvSpPr>
        <p:spPr>
          <a:xfrm>
            <a:off x="4111050" y="4522175"/>
            <a:ext cx="765900" cy="501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4200"/>
              </a:spcBef>
              <a:spcAft>
                <a:spcPts val="0"/>
              </a:spcAft>
              <a:buNone/>
            </a:pPr>
            <a:r>
              <a:rPr lang="en" sz="1050" u="sng">
                <a:solidFill>
                  <a:schemeClr val="hlink"/>
                </a:solidFill>
                <a:highlight>
                  <a:srgbClr val="FFFFFF"/>
                </a:highlight>
                <a:hlinkClick r:id="rId4"/>
              </a:rPr>
              <a:t>link</a:t>
            </a:r>
            <a:endParaRPr sz="1050" u="sng">
              <a:solidFill>
                <a:schemeClr val="hlink"/>
              </a:solidFill>
              <a:highlight>
                <a:srgbClr val="FFFFFF"/>
              </a:highlight>
            </a:endParaRPr>
          </a:p>
          <a:p>
            <a:pPr indent="0" lvl="0" marL="0" rtl="0" algn="l">
              <a:lnSpc>
                <a:spcPct val="115000"/>
              </a:lnSpc>
              <a:spcBef>
                <a:spcPts val="4200"/>
              </a:spcBef>
              <a:spcAft>
                <a:spcPts val="0"/>
              </a:spcAft>
              <a:buNone/>
            </a:pPr>
            <a:r>
              <a:t/>
            </a:r>
            <a:endParaRPr sz="1100">
              <a:highlight>
                <a:srgbClr val="FFFFFF"/>
              </a:highlight>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The plan</a:t>
            </a:r>
            <a:endParaRPr>
              <a:latin typeface="Arial Black"/>
              <a:ea typeface="Arial Black"/>
              <a:cs typeface="Arial Black"/>
              <a:sym typeface="Arial Black"/>
            </a:endParaRPr>
          </a:p>
        </p:txBody>
      </p:sp>
      <p:sp>
        <p:nvSpPr>
          <p:cNvPr id="266" name="Google Shape;266;p47"/>
          <p:cNvSpPr txBox="1"/>
          <p:nvPr>
            <p:ph idx="1" type="body"/>
          </p:nvPr>
        </p:nvSpPr>
        <p:spPr>
          <a:xfrm>
            <a:off x="311700" y="1152475"/>
            <a:ext cx="3941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Today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Data Byte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Gender Gap mid-semester project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Go through some tips on attacking the project</a:t>
            </a:r>
            <a:endParaRPr>
              <a:solidFill>
                <a:schemeClr val="dk1"/>
              </a:solidFill>
            </a:endParaRPr>
          </a:p>
          <a:p>
            <a:pPr indent="-342900" lvl="0" marL="457200" rtl="0" algn="l">
              <a:spcBef>
                <a:spcPts val="0"/>
              </a:spcBef>
              <a:spcAft>
                <a:spcPts val="0"/>
              </a:spcAft>
              <a:buClr>
                <a:schemeClr val="dk1"/>
              </a:buClr>
              <a:buSzPts val="1800"/>
              <a:buChar char="-"/>
            </a:pPr>
            <a:r>
              <a:rPr b="1" lang="en">
                <a:solidFill>
                  <a:schemeClr val="dk1"/>
                </a:solidFill>
              </a:rPr>
              <a:t>Recommended due on Lyceum Sunday night</a:t>
            </a:r>
            <a:r>
              <a:rPr lang="en">
                <a:solidFill>
                  <a:schemeClr val="dk1"/>
                </a:solidFill>
              </a:rPr>
              <a:t>, however the final due date is next Saturday the 18th.</a:t>
            </a:r>
            <a:endParaRPr>
              <a:solidFill>
                <a:schemeClr val="dk1"/>
              </a:solidFill>
            </a:endParaRPr>
          </a:p>
        </p:txBody>
      </p:sp>
      <p:pic>
        <p:nvPicPr>
          <p:cNvPr descr="#empty" id="267" name="Google Shape;267;p47"/>
          <p:cNvPicPr preferRelativeResize="0"/>
          <p:nvPr/>
        </p:nvPicPr>
        <p:blipFill>
          <a:blip r:embed="rId3">
            <a:alphaModFix/>
          </a:blip>
          <a:stretch>
            <a:fillRect/>
          </a:stretch>
        </p:blipFill>
        <p:spPr>
          <a:xfrm>
            <a:off x="4253525" y="314525"/>
            <a:ext cx="4890475" cy="2738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 Projects and Review </a:t>
            </a:r>
            <a:endParaRPr>
              <a:latin typeface="Arial Black"/>
              <a:ea typeface="Arial Black"/>
              <a:cs typeface="Arial Black"/>
              <a:sym typeface="Arial Black"/>
            </a:endParaRPr>
          </a:p>
        </p:txBody>
      </p:sp>
      <p:sp>
        <p:nvSpPr>
          <p:cNvPr id="273" name="Google Shape;273;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Char char="●"/>
            </a:pPr>
            <a:r>
              <a:rPr lang="en" sz="1600">
                <a:solidFill>
                  <a:srgbClr val="333333"/>
                </a:solidFill>
                <a:highlight>
                  <a:srgbClr val="FFFFFF"/>
                </a:highlight>
              </a:rPr>
              <a:t>In Bill Gates goes to the moon, we practiced Fermi estimation and “back of the envelope calculations” using R.</a:t>
            </a:r>
            <a:endParaRPr sz="1600">
              <a:solidFill>
                <a:srgbClr val="333333"/>
              </a:solidFill>
              <a:highlight>
                <a:srgbClr val="FFFFFF"/>
              </a:highlight>
            </a:endParaRPr>
          </a:p>
          <a:p>
            <a:pPr indent="-330200" lvl="0" marL="457200" rtl="0" algn="l">
              <a:spcBef>
                <a:spcPts val="0"/>
              </a:spcBef>
              <a:spcAft>
                <a:spcPts val="0"/>
              </a:spcAft>
              <a:buClr>
                <a:srgbClr val="000000"/>
              </a:buClr>
              <a:buSzPts val="1600"/>
              <a:buChar char="●"/>
            </a:pPr>
            <a:r>
              <a:rPr lang="en" sz="1600">
                <a:solidFill>
                  <a:srgbClr val="333333"/>
                </a:solidFill>
                <a:highlight>
                  <a:srgbClr val="FFFFFF"/>
                </a:highlight>
              </a:rPr>
              <a:t>In </a:t>
            </a:r>
            <a:r>
              <a:rPr lang="en" sz="1600" u="sng">
                <a:solidFill>
                  <a:srgbClr val="1155CC"/>
                </a:solidFill>
                <a:hlinkClick r:id="rId3">
                  <a:extLst>
                    <a:ext uri="{A12FA001-AC4F-418D-AE19-62706E023703}">
                      <ahyp:hlinkClr val="tx"/>
                    </a:ext>
                  </a:extLst>
                </a:hlinkClick>
              </a:rPr>
              <a:t>Caffeine-Free in R</a:t>
            </a:r>
            <a:r>
              <a:rPr lang="en" sz="1600">
                <a:solidFill>
                  <a:srgbClr val="333333"/>
                </a:solidFill>
                <a:highlight>
                  <a:srgbClr val="FFFFFF"/>
                </a:highlight>
              </a:rPr>
              <a:t>, we practiced getting into R Studio, arithmetic, and assigning variables.</a:t>
            </a:r>
            <a:endParaRPr sz="1600">
              <a:solidFill>
                <a:srgbClr val="333333"/>
              </a:solidFill>
              <a:highlight>
                <a:srgbClr val="FFFFFF"/>
              </a:highlight>
            </a:endParaRPr>
          </a:p>
          <a:p>
            <a:pPr indent="-330200" lvl="0" marL="457200" rtl="0" algn="l">
              <a:spcBef>
                <a:spcPts val="0"/>
              </a:spcBef>
              <a:spcAft>
                <a:spcPts val="0"/>
              </a:spcAft>
              <a:buClr>
                <a:srgbClr val="000000"/>
              </a:buClr>
              <a:buSzPts val="1600"/>
              <a:buChar char="●"/>
            </a:pPr>
            <a:r>
              <a:rPr lang="en" sz="1600">
                <a:solidFill>
                  <a:srgbClr val="333333"/>
                </a:solidFill>
                <a:highlight>
                  <a:srgbClr val="FFFFFF"/>
                </a:highlight>
              </a:rPr>
              <a:t>In </a:t>
            </a:r>
            <a:r>
              <a:rPr lang="en" sz="1600" u="sng">
                <a:solidFill>
                  <a:srgbClr val="1155CC"/>
                </a:solidFill>
                <a:hlinkClick r:id="rId4">
                  <a:extLst>
                    <a:ext uri="{A12FA001-AC4F-418D-AE19-62706E023703}">
                      <ahyp:hlinkClr val="tx"/>
                    </a:ext>
                  </a:extLst>
                </a:hlinkClick>
              </a:rPr>
              <a:t>Storks and Babies in R</a:t>
            </a:r>
            <a:r>
              <a:rPr lang="en" sz="1600">
                <a:solidFill>
                  <a:srgbClr val="333333"/>
                </a:solidFill>
                <a:highlight>
                  <a:srgbClr val="FFFFFF"/>
                </a:highlight>
              </a:rPr>
              <a:t>, we practiced programming and model design, data.frames, plotting, and linear fitting.</a:t>
            </a:r>
            <a:endParaRPr sz="1600">
              <a:solidFill>
                <a:srgbClr val="333333"/>
              </a:solidFill>
              <a:highlight>
                <a:srgbClr val="FFFFFF"/>
              </a:highlight>
            </a:endParaRPr>
          </a:p>
          <a:p>
            <a:pPr indent="-330200" lvl="0" marL="457200" rtl="0" algn="l">
              <a:spcBef>
                <a:spcPts val="0"/>
              </a:spcBef>
              <a:spcAft>
                <a:spcPts val="0"/>
              </a:spcAft>
              <a:buClr>
                <a:srgbClr val="000000"/>
              </a:buClr>
              <a:buSzPts val="1600"/>
              <a:buChar char="●"/>
            </a:pPr>
            <a:r>
              <a:rPr lang="en" sz="1600">
                <a:solidFill>
                  <a:srgbClr val="333333"/>
                </a:solidFill>
                <a:highlight>
                  <a:srgbClr val="FFFFFF"/>
                </a:highlight>
              </a:rPr>
              <a:t>In </a:t>
            </a:r>
            <a:r>
              <a:rPr lang="en" sz="1600" u="sng">
                <a:solidFill>
                  <a:srgbClr val="1155CC"/>
                </a:solidFill>
                <a:hlinkClick r:id="rId5">
                  <a:extLst>
                    <a:ext uri="{A12FA001-AC4F-418D-AE19-62706E023703}">
                      <ahyp:hlinkClr val="tx"/>
                    </a:ext>
                  </a:extLst>
                </a:hlinkClick>
              </a:rPr>
              <a:t>Mammograms</a:t>
            </a:r>
            <a:r>
              <a:rPr lang="en" sz="1600">
                <a:solidFill>
                  <a:schemeClr val="dk1"/>
                </a:solidFill>
              </a:rPr>
              <a:t>, we practiced critiquing visualizations, the programming and modeling process, visual implementation design, using formulas, and verbal interpretation.</a:t>
            </a:r>
            <a:endParaRPr sz="1600">
              <a:solidFill>
                <a:schemeClr val="dk1"/>
              </a:solidFill>
            </a:endParaRPr>
          </a:p>
          <a:p>
            <a:pPr indent="-330200" lvl="0" marL="457200" rtl="0" algn="l">
              <a:spcBef>
                <a:spcPts val="0"/>
              </a:spcBef>
              <a:spcAft>
                <a:spcPts val="0"/>
              </a:spcAft>
              <a:buClr>
                <a:srgbClr val="000000"/>
              </a:buClr>
              <a:buSzPts val="1600"/>
              <a:buChar char="●"/>
            </a:pPr>
            <a:r>
              <a:rPr lang="en" sz="1600">
                <a:solidFill>
                  <a:schemeClr val="dk1"/>
                </a:solidFill>
              </a:rPr>
              <a:t>In our “R skills” refresher, we practiced for loops, random variables, and utilizing the power of indices and vector structures.</a:t>
            </a:r>
            <a:endParaRPr sz="1600">
              <a:solidFill>
                <a:schemeClr val="dk1"/>
              </a:solidFill>
            </a:endParaRPr>
          </a:p>
          <a:p>
            <a:pPr indent="-330200" lvl="0" marL="457200" rtl="0" algn="l">
              <a:spcBef>
                <a:spcPts val="0"/>
              </a:spcBef>
              <a:spcAft>
                <a:spcPts val="0"/>
              </a:spcAft>
              <a:buClr>
                <a:srgbClr val="000000"/>
              </a:buClr>
              <a:buSzPts val="1600"/>
              <a:buChar char="●"/>
            </a:pPr>
            <a:r>
              <a:rPr lang="en" sz="1600">
                <a:solidFill>
                  <a:srgbClr val="333333"/>
                </a:solidFill>
                <a:highlight>
                  <a:srgbClr val="FFFFFF"/>
                </a:highlight>
              </a:rPr>
              <a:t>In </a:t>
            </a:r>
            <a:r>
              <a:rPr lang="en" sz="1600" u="sng">
                <a:solidFill>
                  <a:srgbClr val="1155CC"/>
                </a:solidFill>
                <a:highlight>
                  <a:srgbClr val="FFFFFF"/>
                </a:highlight>
                <a:hlinkClick r:id="rId6">
                  <a:extLst>
                    <a:ext uri="{A12FA001-AC4F-418D-AE19-62706E023703}">
                      <ahyp:hlinkClr val="tx"/>
                    </a:ext>
                  </a:extLst>
                </a:hlinkClick>
              </a:rPr>
              <a:t>Track and Field in R</a:t>
            </a:r>
            <a:r>
              <a:rPr lang="en" sz="1600">
                <a:solidFill>
                  <a:srgbClr val="333333"/>
                </a:solidFill>
                <a:highlight>
                  <a:srgbClr val="FFFFFF"/>
                </a:highlight>
              </a:rPr>
              <a:t>, we practiced plotting, installing and loading packages.  We emphasized self-guided exploration of the design process and of working with new functions by using Google, ? and args().</a:t>
            </a:r>
            <a:endParaRPr sz="1600">
              <a:solidFill>
                <a:srgbClr val="333333"/>
              </a:solidFill>
              <a:highlight>
                <a:srgbClr val="FFFFFF"/>
              </a:highlight>
            </a:endParaRPr>
          </a:p>
          <a:p>
            <a:pPr indent="-330200" lvl="0" marL="457200" rtl="0" algn="l">
              <a:spcBef>
                <a:spcPts val="0"/>
              </a:spcBef>
              <a:spcAft>
                <a:spcPts val="0"/>
              </a:spcAft>
              <a:buClr>
                <a:srgbClr val="333333"/>
              </a:buClr>
              <a:buSzPts val="1600"/>
              <a:buChar char="●"/>
            </a:pPr>
            <a:r>
              <a:rPr lang="en" sz="1600">
                <a:solidFill>
                  <a:srgbClr val="333333"/>
                </a:solidFill>
                <a:highlight>
                  <a:srgbClr val="FFFFFF"/>
                </a:highlight>
              </a:rPr>
              <a:t>In our R Byte yesterday, we imported a csv/xls and plotted a scatterplot with line</a:t>
            </a:r>
            <a:endParaRPr sz="1600">
              <a:solidFill>
                <a:srgbClr val="333333"/>
              </a:solidFill>
              <a:highlight>
                <a:srgbClr val="FFFFFF"/>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Gender Gap</a:t>
            </a:r>
            <a:endParaRPr>
              <a:latin typeface="Arial Black"/>
              <a:ea typeface="Arial Black"/>
              <a:cs typeface="Arial Black"/>
              <a:sym typeface="Arial Black"/>
            </a:endParaRPr>
          </a:p>
        </p:txBody>
      </p:sp>
      <p:sp>
        <p:nvSpPr>
          <p:cNvPr id="279" name="Google Shape;279;p49"/>
          <p:cNvSpPr txBox="1"/>
          <p:nvPr>
            <p:ph idx="1" type="body"/>
          </p:nvPr>
        </p:nvSpPr>
        <p:spPr>
          <a:xfrm>
            <a:off x="311700" y="1152475"/>
            <a:ext cx="2650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Calling Bull Case Study</a:t>
            </a:r>
            <a:endParaRPr sz="1100"/>
          </a:p>
          <a:p>
            <a:pPr indent="0" lvl="0" marL="0" rtl="0" algn="l">
              <a:spcBef>
                <a:spcPts val="1600"/>
              </a:spcBef>
              <a:spcAft>
                <a:spcPts val="0"/>
              </a:spcAft>
              <a:buNone/>
            </a:pPr>
            <a:r>
              <a:rPr lang="en" u="sng">
                <a:solidFill>
                  <a:schemeClr val="hlink"/>
                </a:solidFill>
                <a:hlinkClick r:id="rId4"/>
              </a:rPr>
              <a:t>References this Tatem et al 2004 </a:t>
            </a:r>
            <a:r>
              <a:rPr i="1" lang="en" u="sng">
                <a:solidFill>
                  <a:schemeClr val="hlink"/>
                </a:solidFill>
                <a:hlinkClick r:id="rId5"/>
              </a:rPr>
              <a:t>Nature</a:t>
            </a:r>
            <a:r>
              <a:rPr lang="en" u="sng">
                <a:solidFill>
                  <a:schemeClr val="hlink"/>
                </a:solidFill>
                <a:hlinkClick r:id="rId6"/>
              </a:rPr>
              <a:t> paper</a:t>
            </a:r>
            <a:endParaRPr/>
          </a:p>
          <a:p>
            <a:pPr indent="-342900" lvl="0" marL="457200" rtl="0" algn="l">
              <a:spcBef>
                <a:spcPts val="1600"/>
              </a:spcBef>
              <a:spcAft>
                <a:spcPts val="0"/>
              </a:spcAft>
              <a:buSzPts val="1800"/>
              <a:buChar char="-"/>
            </a:pPr>
            <a:r>
              <a:rPr lang="en"/>
              <a:t>Supplementary files has the data</a:t>
            </a:r>
            <a:endParaRPr sz="1200"/>
          </a:p>
          <a:p>
            <a:pPr indent="0" lvl="0" marL="0" rtl="0" algn="l">
              <a:spcBef>
                <a:spcPts val="1600"/>
              </a:spcBef>
              <a:spcAft>
                <a:spcPts val="0"/>
              </a:spcAft>
              <a:buClr>
                <a:schemeClr val="dk1"/>
              </a:buClr>
              <a:buSzPts val="1100"/>
              <a:buFont typeface="Arial"/>
              <a:buNone/>
            </a:pPr>
            <a:r>
              <a:rPr lang="en" u="sng">
                <a:solidFill>
                  <a:schemeClr val="hlink"/>
                </a:solidFill>
                <a:hlinkClick r:id="rId7"/>
              </a:rPr>
              <a:t>Mid-semester project with RStudio</a:t>
            </a:r>
            <a:endParaRPr/>
          </a:p>
          <a:p>
            <a:pPr indent="0" lvl="0" marL="0" rtl="0" algn="l">
              <a:spcBef>
                <a:spcPts val="1600"/>
              </a:spcBef>
              <a:spcAft>
                <a:spcPts val="0"/>
              </a:spcAft>
              <a:buClr>
                <a:schemeClr val="dk1"/>
              </a:buClr>
              <a:buSzPts val="1100"/>
              <a:buFont typeface="Arial"/>
              <a:buNone/>
            </a:pPr>
            <a:r>
              <a:rPr lang="en" u="sng">
                <a:solidFill>
                  <a:schemeClr val="hlink"/>
                </a:solidFill>
              </a:rPr>
              <a:t>Colab Version</a:t>
            </a:r>
            <a:endParaRPr/>
          </a:p>
          <a:p>
            <a:pPr indent="0" lvl="0" marL="0" rtl="0" algn="l">
              <a:spcBef>
                <a:spcPts val="1600"/>
              </a:spcBef>
              <a:spcAft>
                <a:spcPts val="0"/>
              </a:spcAft>
              <a:buClr>
                <a:schemeClr val="dk1"/>
              </a:buClr>
              <a:buSzPts val="1100"/>
              <a:buFont typeface="Arial"/>
              <a:buNone/>
            </a:pPr>
            <a:r>
              <a:t/>
            </a:r>
            <a:endParaRPr sz="12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descr="Visualization of Gender Gap Case Study " id="280" name="Google Shape;280;p49"/>
          <p:cNvPicPr preferRelativeResize="0"/>
          <p:nvPr/>
        </p:nvPicPr>
        <p:blipFill rotWithShape="1">
          <a:blip r:embed="rId8">
            <a:alphaModFix/>
          </a:blip>
          <a:srcRect b="14530" l="6097" r="10596" t="12599"/>
          <a:stretch/>
        </p:blipFill>
        <p:spPr>
          <a:xfrm>
            <a:off x="2962200" y="907400"/>
            <a:ext cx="6181800" cy="399252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Cartoon of extrapolating " id="285" name="Google Shape;285;p50"/>
          <p:cNvPicPr preferRelativeResize="0"/>
          <p:nvPr/>
        </p:nvPicPr>
        <p:blipFill>
          <a:blip r:embed="rId3">
            <a:alphaModFix/>
          </a:blip>
          <a:stretch>
            <a:fillRect/>
          </a:stretch>
        </p:blipFill>
        <p:spPr>
          <a:xfrm>
            <a:off x="827814" y="175787"/>
            <a:ext cx="7488375" cy="4791925"/>
          </a:xfrm>
          <a:prstGeom prst="rect">
            <a:avLst/>
          </a:prstGeom>
          <a:noFill/>
          <a:ln>
            <a:noFill/>
          </a:ln>
        </p:spPr>
      </p:pic>
      <p:sp>
        <p:nvSpPr>
          <p:cNvPr id="286" name="Google Shape;286;p50"/>
          <p:cNvSpPr txBox="1"/>
          <p:nvPr/>
        </p:nvSpPr>
        <p:spPr>
          <a:xfrm>
            <a:off x="6649425" y="4526125"/>
            <a:ext cx="1701900" cy="3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u="sng">
                <a:solidFill>
                  <a:schemeClr val="hlink"/>
                </a:solidFill>
                <a:highlight>
                  <a:srgbClr val="FFFFFF"/>
                </a:highlight>
                <a:hlinkClick r:id="rId4"/>
              </a:rPr>
              <a:t>https://xkcd.com/605/</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Getting started</a:t>
            </a:r>
            <a:endParaRPr>
              <a:latin typeface="Arial Black"/>
              <a:ea typeface="Arial Black"/>
              <a:cs typeface="Arial Black"/>
              <a:sym typeface="Arial Black"/>
            </a:endParaRPr>
          </a:p>
        </p:txBody>
      </p:sp>
      <p:sp>
        <p:nvSpPr>
          <p:cNvPr id="292" name="Google Shape;292;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Each person should make a copy of the project and fill in responses in their own words. </a:t>
            </a:r>
            <a:r>
              <a:rPr b="1" lang="en"/>
              <a:t>Make sure your name is on yours and you acknowledge any collaborators/group members. </a:t>
            </a:r>
            <a:endParaRPr b="1"/>
          </a:p>
          <a:p>
            <a:pPr indent="-317500" lvl="1" marL="914400" rtl="0" algn="l">
              <a:spcBef>
                <a:spcPts val="0"/>
              </a:spcBef>
              <a:spcAft>
                <a:spcPts val="0"/>
              </a:spcAft>
              <a:buSzPts val="1400"/>
              <a:buAutoNum type="alphaLcPeriod"/>
            </a:pPr>
            <a:r>
              <a:rPr lang="en"/>
              <a:t>If you are doing the Colab version, you can submit the writeup in Colab. You will also need to submit your data file.</a:t>
            </a:r>
            <a:endParaRPr/>
          </a:p>
          <a:p>
            <a:pPr indent="-317500" lvl="1" marL="914400" rtl="0" algn="l">
              <a:spcBef>
                <a:spcPts val="0"/>
              </a:spcBef>
              <a:spcAft>
                <a:spcPts val="0"/>
              </a:spcAft>
              <a:buSzPts val="1400"/>
              <a:buAutoNum type="alphaLcPeriod"/>
            </a:pPr>
            <a:r>
              <a:rPr lang="en"/>
              <a:t>If you are doing the RStudio version, you will need to submit the Google Docs version with the data file and .r script.</a:t>
            </a:r>
            <a:endParaRPr/>
          </a:p>
          <a:p>
            <a:pPr indent="-342900" lvl="0" marL="457200" rtl="0" algn="l">
              <a:spcBef>
                <a:spcPts val="0"/>
              </a:spcBef>
              <a:spcAft>
                <a:spcPts val="0"/>
              </a:spcAft>
              <a:buSzPts val="1800"/>
              <a:buAutoNum type="arabicPeriod"/>
            </a:pPr>
            <a:r>
              <a:rPr lang="en"/>
              <a:t>You will need a folder on your desktop to keep the data. </a:t>
            </a:r>
            <a:endParaRPr/>
          </a:p>
          <a:p>
            <a:pPr indent="-317500" lvl="1" marL="914400" rtl="0" algn="l">
              <a:spcBef>
                <a:spcPts val="0"/>
              </a:spcBef>
              <a:spcAft>
                <a:spcPts val="0"/>
              </a:spcAft>
              <a:buSzPts val="1400"/>
              <a:buAutoNum type="alphaLcPeriod"/>
            </a:pPr>
            <a:r>
              <a:rPr lang="en"/>
              <a:t>In R Studio - make sure you have saved your code into a folder and your data into the same folder</a:t>
            </a:r>
            <a:endParaRPr/>
          </a:p>
          <a:p>
            <a:pPr indent="-317500" lvl="1" marL="914400" rtl="0" algn="l">
              <a:spcBef>
                <a:spcPts val="0"/>
              </a:spcBef>
              <a:spcAft>
                <a:spcPts val="0"/>
              </a:spcAft>
              <a:buSzPts val="1400"/>
              <a:buAutoNum type="alphaLcPeriod"/>
            </a:pPr>
            <a:r>
              <a:rPr lang="en"/>
              <a:t>In Colab, you will need to re-upload data each time you restart the runtime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Getting started cont.</a:t>
            </a:r>
            <a:endParaRPr>
              <a:latin typeface="Arial Black"/>
              <a:ea typeface="Arial Black"/>
              <a:cs typeface="Arial Black"/>
              <a:sym typeface="Arial Black"/>
            </a:endParaRPr>
          </a:p>
        </p:txBody>
      </p:sp>
      <p:sp>
        <p:nvSpPr>
          <p:cNvPr id="298" name="Google Shape;298;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Importing data</a:t>
            </a:r>
            <a:endParaRPr/>
          </a:p>
          <a:p>
            <a:pPr indent="-317500" lvl="1" marL="914400" rtl="0" algn="l">
              <a:spcBef>
                <a:spcPts val="1600"/>
              </a:spcBef>
              <a:spcAft>
                <a:spcPts val="0"/>
              </a:spcAft>
              <a:buSzPts val="1400"/>
              <a:buAutoNum type="alphaLcPeriod"/>
            </a:pPr>
            <a:r>
              <a:rPr lang="en"/>
              <a:t>Clean your data in a spreadsheet program (the supplementary file download is a .docx. Copy and paste the table into Google Spreadsheets/Excel).</a:t>
            </a:r>
            <a:endParaRPr/>
          </a:p>
          <a:p>
            <a:pPr indent="-317500" lvl="1" marL="914400" rtl="0" algn="l">
              <a:spcBef>
                <a:spcPts val="0"/>
              </a:spcBef>
              <a:spcAft>
                <a:spcPts val="0"/>
              </a:spcAft>
              <a:buSzPts val="1400"/>
              <a:buAutoNum type="alphaLcPeriod"/>
            </a:pPr>
            <a:r>
              <a:rPr lang="en"/>
              <a:t>Point and click interface.</a:t>
            </a:r>
            <a:endParaRPr/>
          </a:p>
          <a:p>
            <a:pPr indent="-317500" lvl="1" marL="914400" rtl="0" algn="l">
              <a:spcBef>
                <a:spcPts val="0"/>
              </a:spcBef>
              <a:spcAft>
                <a:spcPts val="0"/>
              </a:spcAft>
              <a:buSzPts val="1400"/>
              <a:buAutoNum type="alphaLcPeriod"/>
            </a:pPr>
            <a:r>
              <a:rPr lang="en"/>
              <a:t>Export your cleaned data (as either .csv or .xlsx) - If you are in Excel it’ll already be .xlsx</a:t>
            </a:r>
            <a:endParaRPr/>
          </a:p>
          <a:p>
            <a:pPr indent="-317500" lvl="1" marL="914400" rtl="0" algn="l">
              <a:spcBef>
                <a:spcPts val="0"/>
              </a:spcBef>
              <a:spcAft>
                <a:spcPts val="0"/>
              </a:spcAft>
              <a:buSzPts val="1400"/>
              <a:buAutoNum type="alphaLcPeriod"/>
            </a:pPr>
            <a:r>
              <a:rPr lang="en"/>
              <a:t>Import data into RStudio - Hint, store your data in a variable name that is easy to type.</a:t>
            </a:r>
            <a:endParaRPr/>
          </a:p>
          <a:p>
            <a:pPr indent="0" lvl="0" marL="0" rtl="0" algn="l">
              <a:spcBef>
                <a:spcPts val="1600"/>
              </a:spcBef>
              <a:spcAft>
                <a:spcPts val="0"/>
              </a:spcAft>
              <a:buNone/>
            </a:pPr>
            <a:r>
              <a:rPr lang="en"/>
              <a:t>4.    A note about plotting</a:t>
            </a:r>
            <a:endParaRPr/>
          </a:p>
          <a:p>
            <a:pPr indent="-317500" lvl="1" marL="914400" rtl="0" algn="l">
              <a:spcBef>
                <a:spcPts val="1600"/>
              </a:spcBef>
              <a:spcAft>
                <a:spcPts val="0"/>
              </a:spcAft>
              <a:buSzPts val="1400"/>
              <a:buAutoNum type="alphaLcPeriod"/>
            </a:pPr>
            <a:r>
              <a:rPr lang="en"/>
              <a:t>We’ve learned plot &amp; qplot(from ggplot2) </a:t>
            </a:r>
            <a:endParaRPr/>
          </a:p>
          <a:p>
            <a:pPr indent="-317500" lvl="1" marL="914400" rtl="0" algn="l">
              <a:spcBef>
                <a:spcPts val="0"/>
              </a:spcBef>
              <a:spcAft>
                <a:spcPts val="0"/>
              </a:spcAft>
              <a:buSzPts val="1400"/>
              <a:buAutoNum type="alphaLcPeriod"/>
            </a:pPr>
            <a:r>
              <a:rPr lang="en"/>
              <a:t>I linked to a helpful cheat sheet guide for base plots - no ggplot2 package required.</a:t>
            </a:r>
            <a:endParaRPr/>
          </a:p>
          <a:p>
            <a:pPr indent="-317500" lvl="1" marL="914400" rtl="0" algn="l">
              <a:spcBef>
                <a:spcPts val="0"/>
              </a:spcBef>
              <a:spcAft>
                <a:spcPts val="0"/>
              </a:spcAft>
              <a:buSzPts val="1400"/>
              <a:buAutoNum type="alphaLcPeriod"/>
            </a:pPr>
            <a:r>
              <a:rPr lang="en"/>
              <a:t>However, included in the challenge you can try ggplot2/advanced plotting skills.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Groups</a:t>
            </a:r>
            <a:endParaRPr>
              <a:latin typeface="Arial Black"/>
              <a:ea typeface="Arial Black"/>
              <a:cs typeface="Arial Black"/>
              <a:sym typeface="Arial Black"/>
            </a:endParaRPr>
          </a:p>
        </p:txBody>
      </p:sp>
      <p:sp>
        <p:nvSpPr>
          <p:cNvPr id="304" name="Google Shape;304;p53"/>
          <p:cNvSpPr txBox="1"/>
          <p:nvPr>
            <p:ph idx="1" type="body"/>
          </p:nvPr>
        </p:nvSpPr>
        <p:spPr>
          <a:xfrm>
            <a:off x="311700" y="1152475"/>
            <a:ext cx="5130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not “checked off” but rather individually submitted on Lyceum.</a:t>
            </a:r>
            <a:endParaRPr/>
          </a:p>
          <a:p>
            <a:pPr indent="0" lvl="0" marL="0" rtl="0" algn="l">
              <a:spcBef>
                <a:spcPts val="1600"/>
              </a:spcBef>
              <a:spcAft>
                <a:spcPts val="0"/>
              </a:spcAft>
              <a:buNone/>
            </a:pPr>
            <a:r>
              <a:rPr lang="en"/>
              <a:t>I will pause us when most groups are through planning and data cleaning have started plotting to discuss finding intersection points.</a:t>
            </a:r>
            <a:endParaRPr/>
          </a:p>
          <a:p>
            <a:pPr indent="0" lvl="0" marL="0" rtl="0" algn="l">
              <a:spcBef>
                <a:spcPts val="1600"/>
              </a:spcBef>
              <a:spcAft>
                <a:spcPts val="1600"/>
              </a:spcAft>
              <a:buNone/>
            </a:pPr>
            <a:r>
              <a:rPr lang="en"/>
              <a:t>5 minutes before class end, make sure that you have a plan for whether or not you will continue to work together (though all comments and write up are individual)</a:t>
            </a:r>
            <a:endParaRPr/>
          </a:p>
        </p:txBody>
      </p:sp>
      <p:pic>
        <p:nvPicPr>
          <p:cNvPr descr="#empty" id="305" name="Google Shape;305;p53"/>
          <p:cNvPicPr preferRelativeResize="0"/>
          <p:nvPr/>
        </p:nvPicPr>
        <p:blipFill>
          <a:blip r:embed="rId3">
            <a:alphaModFix/>
          </a:blip>
          <a:stretch>
            <a:fillRect/>
          </a:stretch>
        </p:blipFill>
        <p:spPr>
          <a:xfrm>
            <a:off x="5286925" y="203100"/>
            <a:ext cx="3718701" cy="2539175"/>
          </a:xfrm>
          <a:prstGeom prst="rect">
            <a:avLst/>
          </a:prstGeom>
          <a:noFill/>
          <a:ln>
            <a:noFill/>
          </a:ln>
        </p:spPr>
      </p:pic>
      <p:sp>
        <p:nvSpPr>
          <p:cNvPr id="306" name="Google Shape;306;p53"/>
          <p:cNvSpPr txBox="1"/>
          <p:nvPr/>
        </p:nvSpPr>
        <p:spPr>
          <a:xfrm>
            <a:off x="6745875" y="2938475"/>
            <a:ext cx="1934100" cy="3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91B26"/>
                </a:solidFill>
                <a:highlight>
                  <a:srgbClr val="FFFFFF"/>
                </a:highlight>
                <a:latin typeface="Open Sans"/>
                <a:ea typeface="Open Sans"/>
                <a:cs typeface="Open Sans"/>
                <a:sym typeface="Open Sans"/>
              </a:rPr>
              <a:t>Image by </a:t>
            </a:r>
            <a:r>
              <a:rPr lang="en" sz="1050" u="sng">
                <a:solidFill>
                  <a:srgbClr val="191B26"/>
                </a:solidFill>
                <a:highlight>
                  <a:srgbClr val="FFFFFF"/>
                </a:highlight>
                <a:latin typeface="Open Sans"/>
                <a:ea typeface="Open Sans"/>
                <a:cs typeface="Open Sans"/>
                <a:sym typeface="Open Sans"/>
                <a:hlinkClick r:id="rId4">
                  <a:extLst>
                    <a:ext uri="{A12FA001-AC4F-418D-AE19-62706E023703}">
                      <ahyp:hlinkClr val="tx"/>
                    </a:ext>
                  </a:extLst>
                </a:hlinkClick>
              </a:rPr>
              <a:t>StockSnap</a:t>
            </a:r>
            <a:r>
              <a:rPr lang="en" sz="1050">
                <a:solidFill>
                  <a:srgbClr val="191B26"/>
                </a:solidFill>
                <a:highlight>
                  <a:srgbClr val="FFFFFF"/>
                </a:highlight>
                <a:latin typeface="Open Sans"/>
                <a:ea typeface="Open Sans"/>
                <a:cs typeface="Open Sans"/>
                <a:sym typeface="Open Sans"/>
              </a:rPr>
              <a:t> from </a:t>
            </a:r>
            <a:r>
              <a:rPr lang="en" sz="1050" u="sng">
                <a:solidFill>
                  <a:srgbClr val="191B26"/>
                </a:solidFill>
                <a:highlight>
                  <a:srgbClr val="FFFFFF"/>
                </a:highlight>
                <a:latin typeface="Open Sans"/>
                <a:ea typeface="Open Sans"/>
                <a:cs typeface="Open Sans"/>
                <a:sym typeface="Open Sans"/>
                <a:hlinkClick r:id="rId5">
                  <a:extLst>
                    <a:ext uri="{A12FA001-AC4F-418D-AE19-62706E023703}">
                      <ahyp:hlinkClr val="tx"/>
                    </a:ext>
                  </a:extLst>
                </a:hlinkClick>
              </a:rPr>
              <a:t>Pixabay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7"/>
          <p:cNvSpPr txBox="1"/>
          <p:nvPr>
            <p:ph idx="1" type="subTitle"/>
          </p:nvPr>
        </p:nvSpPr>
        <p:spPr>
          <a:xfrm>
            <a:off x="311700" y="2834125"/>
            <a:ext cx="4074900" cy="7926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sz="2500">
                <a:latin typeface="Arial Black"/>
                <a:ea typeface="Arial Black"/>
                <a:cs typeface="Arial Black"/>
                <a:sym typeface="Arial Black"/>
              </a:rPr>
              <a:t>Calling Bull (with R)</a:t>
            </a:r>
            <a:endParaRPr sz="2500">
              <a:latin typeface="Arial Black"/>
              <a:ea typeface="Arial Black"/>
              <a:cs typeface="Arial Black"/>
              <a:sym typeface="Arial Black"/>
            </a:endParaRPr>
          </a:p>
          <a:p>
            <a:pPr indent="0" lvl="0" marL="0" rtl="0" algn="ctr">
              <a:spcBef>
                <a:spcPts val="0"/>
              </a:spcBef>
              <a:spcAft>
                <a:spcPts val="0"/>
              </a:spcAft>
              <a:buNone/>
            </a:pPr>
            <a:r>
              <a:rPr lang="en" sz="2500">
                <a:latin typeface="Arial Black"/>
                <a:ea typeface="Arial Black"/>
                <a:cs typeface="Arial Black"/>
                <a:sym typeface="Arial Black"/>
              </a:rPr>
              <a:t>Week 10 - Predatory Publishing and Scientific Misconduct</a:t>
            </a:r>
            <a:endParaRPr sz="2500">
              <a:latin typeface="Arial Black"/>
              <a:ea typeface="Arial Black"/>
              <a:cs typeface="Arial Black"/>
              <a:sym typeface="Arial Black"/>
            </a:endParaRPr>
          </a:p>
          <a:p>
            <a:pPr indent="0" lvl="0" marL="0" rtl="0" algn="ctr">
              <a:spcBef>
                <a:spcPts val="0"/>
              </a:spcBef>
              <a:spcAft>
                <a:spcPts val="0"/>
              </a:spcAft>
              <a:buNone/>
            </a:pPr>
            <a:r>
              <a:rPr lang="en" sz="800">
                <a:latin typeface="Arial Black"/>
                <a:ea typeface="Arial Black"/>
                <a:cs typeface="Arial Black"/>
                <a:sym typeface="Arial Black"/>
              </a:rPr>
              <a:t>DCS 105, Bates College, Diaz Eaton</a:t>
            </a:r>
            <a:endParaRPr sz="800">
              <a:latin typeface="Arial Black"/>
              <a:ea typeface="Arial Black"/>
              <a:cs typeface="Arial Black"/>
              <a:sym typeface="Arial Black"/>
            </a:endParaRPr>
          </a:p>
        </p:txBody>
      </p:sp>
      <p:pic>
        <p:nvPicPr>
          <p:cNvPr descr="Picture of a bull, shitting, with a cancel sign over it. " id="112" name="Google Shape;112;p27"/>
          <p:cNvPicPr preferRelativeResize="0"/>
          <p:nvPr/>
        </p:nvPicPr>
        <p:blipFill>
          <a:blip r:embed="rId3">
            <a:alphaModFix/>
          </a:blip>
          <a:stretch>
            <a:fillRect/>
          </a:stretch>
        </p:blipFill>
        <p:spPr>
          <a:xfrm>
            <a:off x="1161475" y="304800"/>
            <a:ext cx="2529325" cy="2529325"/>
          </a:xfrm>
          <a:prstGeom prst="rect">
            <a:avLst/>
          </a:prstGeom>
          <a:noFill/>
          <a:ln>
            <a:noFill/>
          </a:ln>
        </p:spPr>
      </p:pic>
      <p:pic>
        <p:nvPicPr>
          <p:cNvPr descr="Cartoon about predatory publishing " id="113" name="Google Shape;113;p27"/>
          <p:cNvPicPr preferRelativeResize="0"/>
          <p:nvPr/>
        </p:nvPicPr>
        <p:blipFill>
          <a:blip r:embed="rId4">
            <a:alphaModFix/>
          </a:blip>
          <a:stretch>
            <a:fillRect/>
          </a:stretch>
        </p:blipFill>
        <p:spPr>
          <a:xfrm>
            <a:off x="5004602" y="103002"/>
            <a:ext cx="4074875" cy="4937500"/>
          </a:xfrm>
          <a:prstGeom prst="rect">
            <a:avLst/>
          </a:prstGeom>
          <a:noFill/>
          <a:ln>
            <a:noFill/>
          </a:ln>
        </p:spPr>
      </p:pic>
      <p:sp>
        <p:nvSpPr>
          <p:cNvPr id="114" name="Google Shape;114;p27"/>
          <p:cNvSpPr txBox="1"/>
          <p:nvPr/>
        </p:nvSpPr>
        <p:spPr>
          <a:xfrm>
            <a:off x="4273200" y="4640300"/>
            <a:ext cx="73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source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 look ahead</a:t>
            </a:r>
            <a:endParaRPr>
              <a:latin typeface="Arial Black"/>
              <a:ea typeface="Arial Black"/>
              <a:cs typeface="Arial Black"/>
              <a:sym typeface="Arial Black"/>
            </a:endParaRPr>
          </a:p>
        </p:txBody>
      </p:sp>
      <p:sp>
        <p:nvSpPr>
          <p:cNvPr id="312" name="Google Shape;312;p54"/>
          <p:cNvSpPr txBox="1"/>
          <p:nvPr>
            <p:ph idx="1" type="body"/>
          </p:nvPr>
        </p:nvSpPr>
        <p:spPr>
          <a:xfrm>
            <a:off x="311700" y="1152475"/>
            <a:ext cx="7744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000000"/>
                </a:solidFill>
              </a:rPr>
              <a:t>Support</a:t>
            </a:r>
            <a:endParaRPr b="1">
              <a:solidFill>
                <a:srgbClr val="000000"/>
              </a:solidFill>
            </a:endParaRPr>
          </a:p>
          <a:p>
            <a:pPr indent="-342900" lvl="0" marL="457200" rtl="0" algn="l">
              <a:spcBef>
                <a:spcPts val="0"/>
              </a:spcBef>
              <a:spcAft>
                <a:spcPts val="0"/>
              </a:spcAft>
              <a:buClr>
                <a:srgbClr val="000000"/>
              </a:buClr>
              <a:buSzPts val="1800"/>
              <a:buChar char="-"/>
            </a:pPr>
            <a:r>
              <a:rPr lang="en">
                <a:solidFill>
                  <a:schemeClr val="dk1"/>
                </a:solidFill>
              </a:rPr>
              <a:t>I’ll be in SASC 11 - 11:50 today</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CAT sessions Wednesday and Thursday on Zoom</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Friday support day - for all the things</a:t>
            </a:r>
            <a:endParaRPr>
              <a:solidFill>
                <a:srgbClr val="000000"/>
              </a:solidFill>
            </a:endParaRPr>
          </a:p>
          <a:p>
            <a:pPr indent="0" lvl="0" marL="457200" rtl="0" algn="l">
              <a:spcBef>
                <a:spcPts val="0"/>
              </a:spcBef>
              <a:spcAft>
                <a:spcPts val="0"/>
              </a:spcAft>
              <a:buNone/>
            </a:pPr>
            <a:r>
              <a:t/>
            </a:r>
            <a:endParaRPr>
              <a:solidFill>
                <a:srgbClr val="000000"/>
              </a:solidFill>
            </a:endParaRPr>
          </a:p>
          <a:p>
            <a:pPr indent="0" lvl="0" marL="0" rtl="0" algn="l">
              <a:spcBef>
                <a:spcPts val="0"/>
              </a:spcBef>
              <a:spcAft>
                <a:spcPts val="0"/>
              </a:spcAft>
              <a:buClr>
                <a:schemeClr val="dk1"/>
              </a:buClr>
              <a:buSzPts val="1100"/>
              <a:buFont typeface="Arial"/>
              <a:buNone/>
            </a:pPr>
            <a:r>
              <a:rPr b="1" lang="en">
                <a:solidFill>
                  <a:srgbClr val="000000"/>
                </a:solidFill>
              </a:rPr>
              <a:t>Upcoming for Sunday</a:t>
            </a:r>
            <a:endParaRPr b="1">
              <a:solidFill>
                <a:srgbClr val="000000"/>
              </a:solidFill>
            </a:endParaRPr>
          </a:p>
          <a:p>
            <a:pPr indent="-342900" lvl="0" marL="457200" rtl="0" algn="l">
              <a:spcBef>
                <a:spcPts val="0"/>
              </a:spcBef>
              <a:spcAft>
                <a:spcPts val="0"/>
              </a:spcAft>
              <a:buClr>
                <a:srgbClr val="000000"/>
              </a:buClr>
              <a:buSzPts val="1800"/>
              <a:buChar char="-"/>
            </a:pPr>
            <a:r>
              <a:rPr lang="en">
                <a:solidFill>
                  <a:schemeClr val="dk1"/>
                </a:solidFill>
              </a:rPr>
              <a:t>Gender Gap project </a:t>
            </a:r>
            <a:r>
              <a:rPr b="1" lang="en">
                <a:solidFill>
                  <a:schemeClr val="dk1"/>
                </a:solidFill>
              </a:rPr>
              <a:t>recommended due on Lyceum Sunday night</a:t>
            </a:r>
            <a:r>
              <a:rPr lang="en">
                <a:solidFill>
                  <a:schemeClr val="dk1"/>
                </a:solidFill>
              </a:rPr>
              <a:t>, however I am deadline flexible if you need a bit more time.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Keep plugging away on DataCamp (again deadline flexible)</a:t>
            </a:r>
            <a:endParaRPr>
              <a:solidFill>
                <a:schemeClr val="dk1"/>
              </a:solidFill>
            </a:endParaRPr>
          </a:p>
          <a:p>
            <a:pPr indent="-342900" lvl="0" marL="457200" rtl="0" algn="l">
              <a:spcBef>
                <a:spcPts val="0"/>
              </a:spcBef>
              <a:spcAft>
                <a:spcPts val="0"/>
              </a:spcAft>
              <a:buClr>
                <a:srgbClr val="000000"/>
              </a:buClr>
              <a:buSzPts val="1800"/>
              <a:buChar char="-"/>
            </a:pPr>
            <a:r>
              <a:rPr lang="en">
                <a:solidFill>
                  <a:schemeClr val="dk1"/>
                </a:solidFill>
              </a:rPr>
              <a:t>Videos and (non-Perusall) Readings - mix of things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MONDAY</a:t>
            </a:r>
            <a:r>
              <a:rPr lang="en">
                <a:solidFill>
                  <a:schemeClr val="dk1"/>
                </a:solidFill>
              </a:rPr>
              <a:t> - Evaluators in class. Please be ready to make me look good! :P</a:t>
            </a:r>
            <a:endParaRPr>
              <a:solidFill>
                <a:schemeClr val="dk1"/>
              </a:solidFill>
            </a:endParaRPr>
          </a:p>
          <a:p>
            <a:pPr indent="0" lvl="0" marL="0" rtl="0" algn="l">
              <a:spcBef>
                <a:spcPts val="0"/>
              </a:spcBef>
              <a:spcAft>
                <a:spcPts val="1600"/>
              </a:spcAft>
              <a:buNone/>
            </a:pPr>
            <a:r>
              <a:t/>
            </a:r>
            <a:endParaRPr>
              <a:solidFill>
                <a:schemeClr val="dk1"/>
              </a:solidFill>
            </a:endParaRPr>
          </a:p>
        </p:txBody>
      </p:sp>
      <p:pic>
        <p:nvPicPr>
          <p:cNvPr descr="#empty" id="313" name="Google Shape;313;p54"/>
          <p:cNvPicPr preferRelativeResize="0"/>
          <p:nvPr/>
        </p:nvPicPr>
        <p:blipFill rotWithShape="1">
          <a:blip r:embed="rId3">
            <a:alphaModFix/>
          </a:blip>
          <a:srcRect b="11176" l="26415" r="21192" t="8650"/>
          <a:stretch/>
        </p:blipFill>
        <p:spPr>
          <a:xfrm>
            <a:off x="6140100" y="290875"/>
            <a:ext cx="2692201" cy="27036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Fact replaced by &quot;Fake&quot;" id="324" name="Google Shape;324;p56"/>
          <p:cNvPicPr preferRelativeResize="0"/>
          <p:nvPr/>
        </p:nvPicPr>
        <p:blipFill>
          <a:blip r:embed="rId3">
            <a:alphaModFix/>
          </a:blip>
          <a:stretch>
            <a:fillRect/>
          </a:stretch>
        </p:blipFill>
        <p:spPr>
          <a:xfrm>
            <a:off x="264450" y="461025"/>
            <a:ext cx="6329101" cy="4221461"/>
          </a:xfrm>
          <a:prstGeom prst="rect">
            <a:avLst/>
          </a:prstGeom>
          <a:noFill/>
          <a:ln>
            <a:noFill/>
          </a:ln>
        </p:spPr>
      </p:pic>
      <p:sp>
        <p:nvSpPr>
          <p:cNvPr id="325" name="Google Shape;325;p56"/>
          <p:cNvSpPr txBox="1"/>
          <p:nvPr>
            <p:ph idx="1" type="subTitle"/>
          </p:nvPr>
        </p:nvSpPr>
        <p:spPr>
          <a:xfrm>
            <a:off x="4408299" y="841975"/>
            <a:ext cx="4683000" cy="80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(with R)</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11 - </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Fake News</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The plan</a:t>
            </a:r>
            <a:endParaRPr>
              <a:latin typeface="Arial Black"/>
              <a:ea typeface="Arial Black"/>
              <a:cs typeface="Arial Black"/>
              <a:sym typeface="Arial Black"/>
            </a:endParaRPr>
          </a:p>
        </p:txBody>
      </p:sp>
      <p:sp>
        <p:nvSpPr>
          <p:cNvPr id="331" name="Google Shape;331;p57"/>
          <p:cNvSpPr txBox="1"/>
          <p:nvPr>
            <p:ph idx="1" type="body"/>
          </p:nvPr>
        </p:nvSpPr>
        <p:spPr>
          <a:xfrm>
            <a:off x="311700" y="1152475"/>
            <a:ext cx="7267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Class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FotD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Announcements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Reflections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Fake News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HW for Wednesday</a:t>
            </a:r>
            <a:endParaRPr>
              <a:solidFill>
                <a:schemeClr val="dk1"/>
              </a:solidFill>
            </a:endParaRPr>
          </a:p>
          <a:p>
            <a:pPr indent="0" lvl="0" marL="0" rtl="0" algn="l">
              <a:spcBef>
                <a:spcPts val="0"/>
              </a:spcBef>
              <a:spcAft>
                <a:spcPts val="0"/>
              </a:spcAft>
              <a:buNone/>
            </a:pPr>
            <a:r>
              <a:rPr lang="en">
                <a:solidFill>
                  <a:schemeClr val="dk1"/>
                </a:solidFill>
              </a:rPr>
              <a:t>- Continue Data Camp and Gender Gap Case Study</a:t>
            </a:r>
            <a:endParaRPr>
              <a:solidFill>
                <a:schemeClr val="dk1"/>
              </a:solidFill>
            </a:endParaRPr>
          </a:p>
          <a:p>
            <a:pPr indent="0" lvl="0" marL="0" rtl="0" algn="l">
              <a:spcBef>
                <a:spcPts val="0"/>
              </a:spcBef>
              <a:spcAft>
                <a:spcPts val="0"/>
              </a:spcAft>
              <a:buNone/>
            </a:pPr>
            <a:r>
              <a:rPr lang="en">
                <a:solidFill>
                  <a:schemeClr val="dk1"/>
                </a:solidFill>
              </a:rPr>
              <a:t>- Bring another piece of bull - one you think you can debunk with R</a:t>
            </a:r>
            <a:endParaRPr>
              <a:solidFill>
                <a:schemeClr val="dk1"/>
              </a:solidFill>
            </a:endParaRPr>
          </a:p>
        </p:txBody>
      </p:sp>
      <p:pic>
        <p:nvPicPr>
          <p:cNvPr descr="#empty" id="332" name="Google Shape;332;p57"/>
          <p:cNvPicPr preferRelativeResize="0"/>
          <p:nvPr/>
        </p:nvPicPr>
        <p:blipFill>
          <a:blip r:embed="rId3">
            <a:alphaModFix/>
          </a:blip>
          <a:stretch>
            <a:fillRect/>
          </a:stretch>
        </p:blipFill>
        <p:spPr>
          <a:xfrm>
            <a:off x="4277675" y="445025"/>
            <a:ext cx="4422800" cy="2476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Some announcements</a:t>
            </a:r>
            <a:endParaRPr>
              <a:latin typeface="Arial Black"/>
              <a:ea typeface="Arial Black"/>
              <a:cs typeface="Arial Black"/>
              <a:sym typeface="Arial Black"/>
            </a:endParaRPr>
          </a:p>
        </p:txBody>
      </p:sp>
      <p:sp>
        <p:nvSpPr>
          <p:cNvPr id="338" name="Google Shape;338;p58"/>
          <p:cNvSpPr txBox="1"/>
          <p:nvPr>
            <p:ph idx="1" type="body"/>
          </p:nvPr>
        </p:nvSpPr>
        <p:spPr>
          <a:xfrm>
            <a:off x="4237200" y="1130200"/>
            <a:ext cx="4595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Submission of Mid-term case study</a:t>
            </a:r>
            <a:endParaRPr/>
          </a:p>
          <a:p>
            <a:pPr indent="-317500" lvl="1" marL="914400" rtl="0" algn="l">
              <a:spcBef>
                <a:spcPts val="0"/>
              </a:spcBef>
              <a:spcAft>
                <a:spcPts val="0"/>
              </a:spcAft>
              <a:buSzPts val="1400"/>
              <a:buChar char="○"/>
            </a:pPr>
            <a:r>
              <a:rPr lang="en"/>
              <a:t>Submit to Lyceum</a:t>
            </a:r>
            <a:endParaRPr/>
          </a:p>
          <a:p>
            <a:pPr indent="-317500" lvl="1" marL="914400" rtl="0" algn="l">
              <a:spcBef>
                <a:spcPts val="0"/>
              </a:spcBef>
              <a:spcAft>
                <a:spcPts val="0"/>
              </a:spcAft>
              <a:buSzPts val="1400"/>
              <a:buChar char="○"/>
            </a:pPr>
            <a:r>
              <a:rPr lang="en"/>
              <a:t>3 files</a:t>
            </a:r>
            <a:endParaRPr/>
          </a:p>
          <a:p>
            <a:pPr indent="-317500" lvl="1" marL="914400" rtl="0" algn="l">
              <a:spcBef>
                <a:spcPts val="0"/>
              </a:spcBef>
              <a:spcAft>
                <a:spcPts val="0"/>
              </a:spcAft>
              <a:buSzPts val="1400"/>
              <a:buChar char="○"/>
            </a:pPr>
            <a:r>
              <a:rPr lang="en"/>
              <a:t>Deadline flexible, but you must attend class Friday if it is not submitted</a:t>
            </a:r>
            <a:endParaRPr/>
          </a:p>
          <a:p>
            <a:pPr indent="-342900" lvl="0" marL="457200" rtl="0" algn="l">
              <a:spcBef>
                <a:spcPts val="0"/>
              </a:spcBef>
              <a:spcAft>
                <a:spcPts val="0"/>
              </a:spcAft>
              <a:buSzPts val="1800"/>
              <a:buChar char="●"/>
            </a:pPr>
            <a:r>
              <a:rPr lang="en"/>
              <a:t>Perusall</a:t>
            </a:r>
            <a:endParaRPr/>
          </a:p>
          <a:p>
            <a:pPr indent="-317500" lvl="1" marL="914400" rtl="0" algn="l">
              <a:spcBef>
                <a:spcPts val="0"/>
              </a:spcBef>
              <a:spcAft>
                <a:spcPts val="0"/>
              </a:spcAft>
              <a:buSzPts val="1400"/>
              <a:buChar char="○"/>
            </a:pPr>
            <a:r>
              <a:rPr lang="en"/>
              <a:t>Seems to by syncing twice</a:t>
            </a:r>
            <a:endParaRPr/>
          </a:p>
          <a:p>
            <a:pPr indent="-317500" lvl="1" marL="914400" rtl="0" algn="l">
              <a:spcBef>
                <a:spcPts val="0"/>
              </a:spcBef>
              <a:spcAft>
                <a:spcPts val="0"/>
              </a:spcAft>
              <a:buSzPts val="1400"/>
              <a:buChar char="○"/>
            </a:pPr>
            <a:r>
              <a:rPr lang="en"/>
              <a:t>Will dig in next week and try some things</a:t>
            </a:r>
            <a:endParaRPr/>
          </a:p>
          <a:p>
            <a:pPr indent="-342900" lvl="0" marL="457200" rtl="0" algn="l">
              <a:spcBef>
                <a:spcPts val="0"/>
              </a:spcBef>
              <a:spcAft>
                <a:spcPts val="0"/>
              </a:spcAft>
              <a:buSzPts val="1800"/>
              <a:buChar char="●"/>
            </a:pPr>
            <a:r>
              <a:rPr lang="en"/>
              <a:t>Courses</a:t>
            </a:r>
            <a:endParaRPr/>
          </a:p>
          <a:p>
            <a:pPr indent="-317500" lvl="1" marL="914400" rtl="0" algn="l">
              <a:spcBef>
                <a:spcPts val="0"/>
              </a:spcBef>
              <a:spcAft>
                <a:spcPts val="0"/>
              </a:spcAft>
              <a:buSzPts val="1400"/>
              <a:buChar char="○"/>
            </a:pPr>
            <a:r>
              <a:rPr lang="en"/>
              <a:t>DCS 109, 210, 206, 219 (and others depending on course experience elsewhere)</a:t>
            </a:r>
            <a:endParaRPr/>
          </a:p>
        </p:txBody>
      </p:sp>
      <p:pic>
        <p:nvPicPr>
          <p:cNvPr descr="Announcement " id="339" name="Google Shape;339;p58"/>
          <p:cNvPicPr preferRelativeResize="0"/>
          <p:nvPr/>
        </p:nvPicPr>
        <p:blipFill>
          <a:blip r:embed="rId3">
            <a:alphaModFix/>
          </a:blip>
          <a:stretch>
            <a:fillRect/>
          </a:stretch>
        </p:blipFill>
        <p:spPr>
          <a:xfrm>
            <a:off x="152400" y="1170125"/>
            <a:ext cx="3932401" cy="298770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 &amp; share</a:t>
            </a:r>
            <a:endParaRPr>
              <a:latin typeface="Arial Black"/>
              <a:ea typeface="Arial Black"/>
              <a:cs typeface="Arial Black"/>
              <a:sym typeface="Arial Black"/>
            </a:endParaRPr>
          </a:p>
        </p:txBody>
      </p:sp>
      <p:sp>
        <p:nvSpPr>
          <p:cNvPr id="345" name="Google Shape;345;p59"/>
          <p:cNvSpPr txBox="1"/>
          <p:nvPr>
            <p:ph idx="1" type="body"/>
          </p:nvPr>
        </p:nvSpPr>
        <p:spPr>
          <a:xfrm>
            <a:off x="311700" y="1152475"/>
            <a:ext cx="3022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was the take home message from the Gender Gap case study?</a:t>
            </a:r>
            <a:endParaRPr/>
          </a:p>
          <a:p>
            <a:pPr indent="0" lvl="0" marL="0" rtl="0" algn="l">
              <a:spcBef>
                <a:spcPts val="1600"/>
              </a:spcBef>
              <a:spcAft>
                <a:spcPts val="0"/>
              </a:spcAft>
              <a:buClr>
                <a:schemeClr val="dk1"/>
              </a:buClr>
              <a:buSzPts val="1100"/>
              <a:buFont typeface="Arial"/>
              <a:buNone/>
            </a:pPr>
            <a:r>
              <a:rPr lang="en"/>
              <a:t>How did you developing your own code plan? Share tips!</a:t>
            </a:r>
            <a:endParaRPr/>
          </a:p>
          <a:p>
            <a:pPr indent="0" lvl="0" marL="0" rtl="0" algn="l">
              <a:spcBef>
                <a:spcPts val="1600"/>
              </a:spcBef>
              <a:spcAft>
                <a:spcPts val="1600"/>
              </a:spcAft>
              <a:buClr>
                <a:schemeClr val="dk1"/>
              </a:buClr>
              <a:buSzPts val="1100"/>
              <a:buFont typeface="Arial"/>
              <a:buNone/>
            </a:pPr>
            <a:r>
              <a:rPr lang="en"/>
              <a:t>What did you do if you wanted to program something you hadn’t done before or didn’t remember?</a:t>
            </a:r>
            <a:endParaRPr/>
          </a:p>
        </p:txBody>
      </p:sp>
      <p:pic>
        <p:nvPicPr>
          <p:cNvPr descr="#empty" id="346" name="Google Shape;346;p59"/>
          <p:cNvPicPr preferRelativeResize="0"/>
          <p:nvPr/>
        </p:nvPicPr>
        <p:blipFill>
          <a:blip r:embed="rId3">
            <a:alphaModFix/>
          </a:blip>
          <a:stretch>
            <a:fillRect/>
          </a:stretch>
        </p:blipFill>
        <p:spPr>
          <a:xfrm>
            <a:off x="3486300" y="1017725"/>
            <a:ext cx="5505299" cy="3668766"/>
          </a:xfrm>
          <a:prstGeom prst="rect">
            <a:avLst/>
          </a:prstGeom>
          <a:noFill/>
          <a:ln>
            <a:noFill/>
          </a:ln>
        </p:spPr>
      </p:pic>
      <p:sp>
        <p:nvSpPr>
          <p:cNvPr id="347" name="Google Shape;347;p59"/>
          <p:cNvSpPr txBox="1"/>
          <p:nvPr/>
        </p:nvSpPr>
        <p:spPr>
          <a:xfrm>
            <a:off x="4370725" y="4765325"/>
            <a:ext cx="31743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191B26"/>
                </a:solidFill>
                <a:highlight>
                  <a:srgbClr val="FFFFFF"/>
                </a:highlight>
                <a:latin typeface="Open Sans"/>
                <a:ea typeface="Open Sans"/>
                <a:cs typeface="Open Sans"/>
                <a:sym typeface="Open Sans"/>
              </a:rPr>
              <a:t>Image by </a:t>
            </a:r>
            <a:r>
              <a:rPr lang="en" sz="1050" u="sng">
                <a:solidFill>
                  <a:srgbClr val="191B26"/>
                </a:solidFill>
                <a:highlight>
                  <a:srgbClr val="FFFFFF"/>
                </a:highlight>
                <a:latin typeface="Open Sans"/>
                <a:ea typeface="Open Sans"/>
                <a:cs typeface="Open Sans"/>
                <a:sym typeface="Open Sans"/>
                <a:hlinkClick r:id="rId4">
                  <a:extLst>
                    <a:ext uri="{A12FA001-AC4F-418D-AE19-62706E023703}">
                      <ahyp:hlinkClr val="tx"/>
                    </a:ext>
                  </a:extLst>
                </a:hlinkClick>
              </a:rPr>
              <a:t>Naassom Azevedo</a:t>
            </a:r>
            <a:r>
              <a:rPr lang="en" sz="1050">
                <a:solidFill>
                  <a:srgbClr val="191B26"/>
                </a:solidFill>
                <a:highlight>
                  <a:srgbClr val="FFFFFF"/>
                </a:highlight>
                <a:latin typeface="Open Sans"/>
                <a:ea typeface="Open Sans"/>
                <a:cs typeface="Open Sans"/>
                <a:sym typeface="Open Sans"/>
              </a:rPr>
              <a:t> from </a:t>
            </a:r>
            <a:r>
              <a:rPr lang="en" sz="1050" u="sng">
                <a:solidFill>
                  <a:srgbClr val="191B26"/>
                </a:solidFill>
                <a:highlight>
                  <a:srgbClr val="FFFFFF"/>
                </a:highlight>
                <a:latin typeface="Open Sans"/>
                <a:ea typeface="Open Sans"/>
                <a:cs typeface="Open Sans"/>
                <a:sym typeface="Open Sans"/>
                <a:hlinkClick r:id="rId5">
                  <a:extLst>
                    <a:ext uri="{A12FA001-AC4F-418D-AE19-62706E023703}">
                      <ahyp:hlinkClr val="tx"/>
                    </a:ext>
                  </a:extLst>
                </a:hlinkClick>
              </a:rPr>
              <a:t>Pixabay</a:t>
            </a:r>
            <a:endParaRPr sz="1800">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60"/>
          <p:cNvSpPr txBox="1"/>
          <p:nvPr>
            <p:ph type="title"/>
          </p:nvPr>
        </p:nvSpPr>
        <p:spPr>
          <a:xfrm>
            <a:off x="311700" y="406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Fake news recap</a:t>
            </a:r>
            <a:endParaRPr>
              <a:latin typeface="Arial Black"/>
              <a:ea typeface="Arial Black"/>
              <a:cs typeface="Arial Black"/>
              <a:sym typeface="Arial Black"/>
            </a:endParaRPr>
          </a:p>
        </p:txBody>
      </p:sp>
      <p:sp>
        <p:nvSpPr>
          <p:cNvPr id="353" name="Google Shape;353;p60"/>
          <p:cNvSpPr txBox="1"/>
          <p:nvPr>
            <p:ph idx="1" type="body"/>
          </p:nvPr>
        </p:nvSpPr>
        <p:spPr>
          <a:xfrm>
            <a:off x="311700" y="1152475"/>
            <a:ext cx="8277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Not new, but now amplified</a:t>
            </a:r>
            <a:endParaRPr/>
          </a:p>
          <a:p>
            <a:pPr indent="-317500" lvl="1" marL="914400" rtl="0" algn="l">
              <a:spcBef>
                <a:spcPts val="0"/>
              </a:spcBef>
              <a:spcAft>
                <a:spcPts val="0"/>
              </a:spcAft>
              <a:buSzPts val="1400"/>
              <a:buAutoNum type="alphaLcPeriod"/>
            </a:pPr>
            <a:r>
              <a:rPr lang="en"/>
              <a:t>reach</a:t>
            </a:r>
            <a:endParaRPr/>
          </a:p>
          <a:p>
            <a:pPr indent="-317500" lvl="1" marL="914400" rtl="0" algn="l">
              <a:spcBef>
                <a:spcPts val="0"/>
              </a:spcBef>
              <a:spcAft>
                <a:spcPts val="0"/>
              </a:spcAft>
              <a:buSzPts val="1400"/>
              <a:buAutoNum type="alphaLcPeriod"/>
            </a:pPr>
            <a:r>
              <a:rPr lang="en"/>
              <a:t>social media sharing technology</a:t>
            </a:r>
            <a:endParaRPr/>
          </a:p>
          <a:p>
            <a:pPr indent="-317500" lvl="1" marL="914400" rtl="0" algn="l">
              <a:spcBef>
                <a:spcPts val="0"/>
              </a:spcBef>
              <a:spcAft>
                <a:spcPts val="0"/>
              </a:spcAft>
              <a:buSzPts val="1400"/>
              <a:buAutoNum type="alphaLcPeriod"/>
            </a:pPr>
            <a:r>
              <a:rPr lang="en"/>
              <a:t>bots</a:t>
            </a:r>
            <a:endParaRPr/>
          </a:p>
          <a:p>
            <a:pPr indent="-342900" lvl="0" marL="457200" rtl="0" algn="l">
              <a:spcBef>
                <a:spcPts val="0"/>
              </a:spcBef>
              <a:spcAft>
                <a:spcPts val="0"/>
              </a:spcAft>
              <a:buSzPts val="1800"/>
              <a:buAutoNum type="arabicPeriod"/>
            </a:pPr>
            <a:r>
              <a:rPr lang="en"/>
              <a:t>Different kinds</a:t>
            </a:r>
            <a:endParaRPr/>
          </a:p>
          <a:p>
            <a:pPr indent="-317500" lvl="1" marL="914400" rtl="0" algn="l">
              <a:spcBef>
                <a:spcPts val="0"/>
              </a:spcBef>
              <a:spcAft>
                <a:spcPts val="0"/>
              </a:spcAft>
              <a:buSzPts val="1400"/>
              <a:buAutoNum type="alphaLcPeriod"/>
            </a:pPr>
            <a:r>
              <a:rPr lang="en"/>
              <a:t>straight up fake with malintent, </a:t>
            </a:r>
            <a:endParaRPr/>
          </a:p>
          <a:p>
            <a:pPr indent="-317500" lvl="1" marL="914400" rtl="0" algn="l">
              <a:spcBef>
                <a:spcPts val="0"/>
              </a:spcBef>
              <a:spcAft>
                <a:spcPts val="0"/>
              </a:spcAft>
              <a:buSzPts val="1400"/>
              <a:buAutoNum type="alphaLcPeriod"/>
            </a:pPr>
            <a:r>
              <a:rPr lang="en"/>
              <a:t>yellow journalism, </a:t>
            </a:r>
            <a:endParaRPr/>
          </a:p>
          <a:p>
            <a:pPr indent="-317500" lvl="1" marL="914400" rtl="0" algn="l">
              <a:spcBef>
                <a:spcPts val="0"/>
              </a:spcBef>
              <a:spcAft>
                <a:spcPts val="0"/>
              </a:spcAft>
              <a:buSzPts val="1400"/>
              <a:buAutoNum type="alphaLcPeriod"/>
            </a:pPr>
            <a:r>
              <a:rPr lang="en"/>
              <a:t>bad headlines</a:t>
            </a:r>
            <a:endParaRPr/>
          </a:p>
          <a:p>
            <a:pPr indent="-342900" lvl="0" marL="457200" rtl="0" algn="l">
              <a:spcBef>
                <a:spcPts val="0"/>
              </a:spcBef>
              <a:spcAft>
                <a:spcPts val="0"/>
              </a:spcAft>
              <a:buSzPts val="1800"/>
              <a:buAutoNum type="arabicPeriod"/>
            </a:pPr>
            <a:r>
              <a:rPr lang="en"/>
              <a:t>People share fake news</a:t>
            </a:r>
            <a:endParaRPr/>
          </a:p>
          <a:p>
            <a:pPr indent="-317500" lvl="1" marL="914400" rtl="0" algn="l">
              <a:spcBef>
                <a:spcPts val="0"/>
              </a:spcBef>
              <a:spcAft>
                <a:spcPts val="0"/>
              </a:spcAft>
              <a:buSzPts val="1400"/>
              <a:buAutoNum type="alphaLcPeriod"/>
            </a:pPr>
            <a:r>
              <a:rPr lang="en"/>
              <a:t>some actually believe it</a:t>
            </a:r>
            <a:endParaRPr/>
          </a:p>
          <a:p>
            <a:pPr indent="-317500" lvl="1" marL="914400" rtl="0" algn="l">
              <a:spcBef>
                <a:spcPts val="0"/>
              </a:spcBef>
              <a:spcAft>
                <a:spcPts val="0"/>
              </a:spcAft>
              <a:buSzPts val="1400"/>
              <a:buAutoNum type="alphaLcPeriod"/>
            </a:pPr>
            <a:r>
              <a:rPr lang="en"/>
              <a:t>sensationalistic headlines attract attention</a:t>
            </a:r>
            <a:endParaRPr/>
          </a:p>
          <a:p>
            <a:pPr indent="-317500" lvl="1" marL="914400" rtl="0" algn="l">
              <a:spcBef>
                <a:spcPts val="0"/>
              </a:spcBef>
              <a:spcAft>
                <a:spcPts val="0"/>
              </a:spcAft>
              <a:buSzPts val="1400"/>
              <a:buAutoNum type="alphaLcPeriod"/>
            </a:pPr>
            <a:r>
              <a:rPr lang="en"/>
              <a:t>people are looking for attention</a:t>
            </a:r>
            <a:endParaRPr/>
          </a:p>
          <a:p>
            <a:pPr indent="-342900" lvl="0" marL="457200" rtl="0" algn="l">
              <a:spcBef>
                <a:spcPts val="0"/>
              </a:spcBef>
              <a:spcAft>
                <a:spcPts val="0"/>
              </a:spcAft>
              <a:buSzPts val="1800"/>
              <a:buAutoNum type="arabicPeriod"/>
            </a:pPr>
            <a:r>
              <a:rPr lang="en"/>
              <a:t>A lot of money to be made (even cheaper with generative AI?)</a:t>
            </a:r>
            <a:endParaRPr/>
          </a:p>
        </p:txBody>
      </p:sp>
      <p:pic>
        <p:nvPicPr>
          <p:cNvPr descr="#empty " id="354" name="Google Shape;354;p60"/>
          <p:cNvPicPr preferRelativeResize="0"/>
          <p:nvPr/>
        </p:nvPicPr>
        <p:blipFill>
          <a:blip r:embed="rId3">
            <a:alphaModFix/>
          </a:blip>
          <a:stretch>
            <a:fillRect/>
          </a:stretch>
        </p:blipFill>
        <p:spPr>
          <a:xfrm>
            <a:off x="4186225" y="483325"/>
            <a:ext cx="4957776" cy="3259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Deep Dive</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360" name="Google Shape;360;p61"/>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10 minutes </a:t>
            </a:r>
            <a:endParaRPr sz="1800">
              <a:solidFill>
                <a:schemeClr val="dk1"/>
              </a:solidFill>
              <a:latin typeface="Calibri"/>
              <a:ea typeface="Calibri"/>
              <a:cs typeface="Calibri"/>
              <a:sym typeface="Calibri"/>
            </a:endParaRPr>
          </a:p>
          <a:p>
            <a:pPr indent="-342900" lvl="0" marL="457200" rtl="0" algn="l">
              <a:lnSpc>
                <a:spcPct val="115000"/>
              </a:lnSpc>
              <a:spcBef>
                <a:spcPts val="160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Pick either investigative journalism piece “A Gold Mine in Fake News”, “Operation InfeKtion”, or “The Agency”</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Discuss each with your group - some of the major fake news and/or disinformation issues</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Pick one major issue and use the framework of the 5 Ws to deconstruct the ecology of fake news:  Who, what, where, when, why, how?</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Pick one and share on </a:t>
            </a:r>
            <a:r>
              <a:rPr lang="en" sz="1800" u="sng">
                <a:solidFill>
                  <a:schemeClr val="accent1"/>
                </a:solidFill>
                <a:latin typeface="Calibri"/>
                <a:ea typeface="Calibri"/>
                <a:cs typeface="Calibri"/>
                <a:sym typeface="Calibri"/>
                <a:hlinkClick r:id="rId3">
                  <a:extLst>
                    <a:ext uri="{A12FA001-AC4F-418D-AE19-62706E023703}">
                      <ahyp:hlinkClr val="tx"/>
                    </a:ext>
                  </a:extLst>
                </a:hlinkClick>
              </a:rPr>
              <a:t>Jamboard</a:t>
            </a:r>
            <a:endParaRPr sz="1800">
              <a:solidFill>
                <a:schemeClr val="accent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What can we do?</a:t>
            </a:r>
            <a:endParaRPr>
              <a:latin typeface="Arial Black"/>
              <a:ea typeface="Arial Black"/>
              <a:cs typeface="Arial Black"/>
              <a:sym typeface="Arial Black"/>
            </a:endParaRPr>
          </a:p>
        </p:txBody>
      </p:sp>
      <p:sp>
        <p:nvSpPr>
          <p:cNvPr id="366" name="Google Shape;366;p62"/>
          <p:cNvSpPr txBox="1"/>
          <p:nvPr>
            <p:ph idx="1" type="body"/>
          </p:nvPr>
        </p:nvSpPr>
        <p:spPr>
          <a:xfrm>
            <a:off x="311700" y="1152475"/>
            <a:ext cx="4920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Upcoming for Wednesday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Whose responsibility is fake news?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Review “how to spot fake news”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Bring BS #2</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If you are not going to redo the viz BS #1 with R, it should be BS you can refute with 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If you are going to redo the viz BS #1 with R, it can be any BS at all</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Peer Review</a:t>
            </a:r>
            <a:endParaRPr>
              <a:solidFill>
                <a:schemeClr val="dk1"/>
              </a:solidFill>
            </a:endParaRPr>
          </a:p>
        </p:txBody>
      </p:sp>
      <p:pic>
        <p:nvPicPr>
          <p:cNvPr descr="Street sign &quot;fake news&quot;" id="367" name="Google Shape;367;p62"/>
          <p:cNvPicPr preferRelativeResize="0"/>
          <p:nvPr/>
        </p:nvPicPr>
        <p:blipFill>
          <a:blip r:embed="rId3">
            <a:alphaModFix/>
          </a:blip>
          <a:stretch>
            <a:fillRect/>
          </a:stretch>
        </p:blipFill>
        <p:spPr>
          <a:xfrm>
            <a:off x="5385000" y="1170125"/>
            <a:ext cx="3606600" cy="240139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Final Project Tips</a:t>
            </a:r>
            <a:endParaRPr>
              <a:latin typeface="Arial Black"/>
              <a:ea typeface="Arial Black"/>
              <a:cs typeface="Arial Black"/>
              <a:sym typeface="Arial Black"/>
            </a:endParaRPr>
          </a:p>
        </p:txBody>
      </p:sp>
      <p:sp>
        <p:nvSpPr>
          <p:cNvPr id="373" name="Google Shape;373;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a:t>Use these structure peer support times to get feedback</a:t>
            </a:r>
            <a:endParaRPr/>
          </a:p>
          <a:p>
            <a:pPr indent="-342900" lvl="0" marL="457200" rtl="0" algn="l">
              <a:spcBef>
                <a:spcPts val="0"/>
              </a:spcBef>
              <a:spcAft>
                <a:spcPts val="0"/>
              </a:spcAft>
              <a:buClr>
                <a:schemeClr val="dk2"/>
              </a:buClr>
              <a:buSzPts val="1800"/>
              <a:buChar char="●"/>
            </a:pPr>
            <a:r>
              <a:rPr lang="en"/>
              <a:t>Use this project as an opportunity to explore something you are interested in</a:t>
            </a:r>
            <a:endParaRPr/>
          </a:p>
          <a:p>
            <a:pPr indent="-342900" lvl="0" marL="457200" rtl="0" algn="l">
              <a:spcBef>
                <a:spcPts val="0"/>
              </a:spcBef>
              <a:spcAft>
                <a:spcPts val="0"/>
              </a:spcAft>
              <a:buClr>
                <a:schemeClr val="dk2"/>
              </a:buClr>
              <a:buSzPts val="1800"/>
              <a:buChar char="●"/>
            </a:pPr>
            <a:r>
              <a:rPr lang="en"/>
              <a:t>Do not just google fake news or try to find a bad visualization. It is much more interesting and relevant when questionable things come to you (and it makes your portfolio more engaging)</a:t>
            </a:r>
            <a:endParaRPr/>
          </a:p>
          <a:p>
            <a:pPr indent="-342900" lvl="0" marL="457200" rtl="0" algn="l">
              <a:spcBef>
                <a:spcPts val="0"/>
              </a:spcBef>
              <a:spcAft>
                <a:spcPts val="0"/>
              </a:spcAft>
              <a:buClr>
                <a:schemeClr val="dk2"/>
              </a:buClr>
              <a:buSzPts val="1800"/>
              <a:buChar char="●"/>
            </a:pPr>
            <a:r>
              <a:rPr lang="en"/>
              <a:t>Try not to change your BS choice last minute, give yourself time to chat with me or another support team person</a:t>
            </a:r>
            <a:endParaRPr/>
          </a:p>
          <a:p>
            <a:pPr indent="-342900" lvl="0" marL="457200" rtl="0" algn="l">
              <a:spcBef>
                <a:spcPts val="0"/>
              </a:spcBef>
              <a:spcAft>
                <a:spcPts val="0"/>
              </a:spcAft>
              <a:buClr>
                <a:schemeClr val="dk2"/>
              </a:buClr>
              <a:buSzPts val="1800"/>
              <a:buChar char="●"/>
            </a:pPr>
            <a:r>
              <a:rPr lang="en"/>
              <a:t>Challenge yourself, but this may be different things for different people.</a:t>
            </a:r>
            <a:endParaRPr/>
          </a:p>
          <a:p>
            <a:pPr indent="-342900" lvl="0" marL="457200" rtl="0" algn="l">
              <a:spcBef>
                <a:spcPts val="0"/>
              </a:spcBef>
              <a:spcAft>
                <a:spcPts val="0"/>
              </a:spcAft>
              <a:buClr>
                <a:schemeClr val="dk2"/>
              </a:buClr>
              <a:buSzPts val="1800"/>
              <a:buChar char="●"/>
            </a:pPr>
            <a:r>
              <a:rPr lang="en"/>
              <a:t>It is okay if you go to refute and it ends up being true. We find stuff out that way too.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The Plan</a:t>
            </a:r>
            <a:endParaRPr>
              <a:latin typeface="Arial Black"/>
              <a:ea typeface="Arial Black"/>
              <a:cs typeface="Arial Black"/>
              <a:sym typeface="Arial Black"/>
            </a:endParaRPr>
          </a:p>
        </p:txBody>
      </p:sp>
      <p:sp>
        <p:nvSpPr>
          <p:cNvPr id="120" name="Google Shape;120;p28"/>
          <p:cNvSpPr txBox="1"/>
          <p:nvPr>
            <p:ph idx="1" type="body"/>
          </p:nvPr>
        </p:nvSpPr>
        <p:spPr>
          <a:xfrm>
            <a:off x="311700" y="1152475"/>
            <a:ext cx="4570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rPr>
              <a:t>Today </a:t>
            </a:r>
            <a:endParaRPr>
              <a:solidFill>
                <a:schemeClr val="dk1"/>
              </a:solidFill>
            </a:endParaRPr>
          </a:p>
          <a:p>
            <a:pPr indent="-342900" lvl="0" marL="457200" rtl="0" algn="l">
              <a:spcBef>
                <a:spcPts val="0"/>
              </a:spcBef>
              <a:spcAft>
                <a:spcPts val="0"/>
              </a:spcAft>
              <a:buSzPts val="1800"/>
              <a:buChar char="-"/>
            </a:pPr>
            <a:r>
              <a:rPr lang="en"/>
              <a:t>Reflections</a:t>
            </a:r>
            <a:endParaRPr/>
          </a:p>
          <a:p>
            <a:pPr indent="-342900" lvl="0" marL="457200" rtl="0" algn="l">
              <a:spcBef>
                <a:spcPts val="0"/>
              </a:spcBef>
              <a:spcAft>
                <a:spcPts val="0"/>
              </a:spcAft>
              <a:buSzPts val="1800"/>
              <a:buChar char="-"/>
            </a:pPr>
            <a:r>
              <a:rPr lang="en"/>
              <a:t>5 Ws and Scientific misconduct</a:t>
            </a:r>
            <a:endParaRPr/>
          </a:p>
          <a:p>
            <a:pPr indent="-342900" lvl="0" marL="457200" rtl="0" algn="l">
              <a:spcBef>
                <a:spcPts val="0"/>
              </a:spcBef>
              <a:spcAft>
                <a:spcPts val="0"/>
              </a:spcAft>
              <a:buSzPts val="1800"/>
              <a:buChar char="-"/>
            </a:pPr>
            <a:r>
              <a:rPr lang="en"/>
              <a:t>5 Ws and Publication industry &amp; predatory publishing</a:t>
            </a:r>
            <a:endParaRPr/>
          </a:p>
          <a:p>
            <a:pPr indent="-342900" lvl="0" marL="457200" rtl="0" algn="l">
              <a:spcBef>
                <a:spcPts val="0"/>
              </a:spcBef>
              <a:spcAft>
                <a:spcPts val="0"/>
              </a:spcAft>
              <a:buSzPts val="1800"/>
              <a:buChar char="-"/>
            </a:pPr>
            <a:r>
              <a:rPr lang="en"/>
              <a:t>R Byte</a:t>
            </a:r>
            <a:endParaRPr/>
          </a:p>
          <a:p>
            <a:pPr indent="-342900" lvl="0" marL="457200" rtl="0" algn="l">
              <a:spcBef>
                <a:spcPts val="0"/>
              </a:spcBef>
              <a:spcAft>
                <a:spcPts val="0"/>
              </a:spcAft>
              <a:buSzPts val="1800"/>
              <a:buChar char="-"/>
            </a:pPr>
            <a:r>
              <a:rPr lang="en"/>
              <a:t>Look ahead to case study</a:t>
            </a:r>
            <a:endParaRPr/>
          </a:p>
          <a:p>
            <a:pPr indent="0" lvl="0" marL="0" rtl="0" algn="l">
              <a:spcBef>
                <a:spcPts val="1200"/>
              </a:spcBef>
              <a:spcAft>
                <a:spcPts val="0"/>
              </a:spcAft>
              <a:buNone/>
            </a:pPr>
            <a:r>
              <a:rPr lang="en">
                <a:solidFill>
                  <a:schemeClr val="dk1"/>
                </a:solidFill>
              </a:rPr>
              <a:t>Wednesday</a:t>
            </a:r>
            <a:endParaRPr>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Mid-semester case study</a:t>
            </a:r>
            <a:endParaRPr>
              <a:solidFill>
                <a:schemeClr val="dk1"/>
              </a:solidFill>
            </a:endParaRPr>
          </a:p>
        </p:txBody>
      </p:sp>
      <p:pic>
        <p:nvPicPr>
          <p:cNvPr id="121" name="Google Shape;121;p28"/>
          <p:cNvPicPr preferRelativeResize="0"/>
          <p:nvPr/>
        </p:nvPicPr>
        <p:blipFill>
          <a:blip r:embed="rId3">
            <a:alphaModFix/>
          </a:blip>
          <a:stretch>
            <a:fillRect/>
          </a:stretch>
        </p:blipFill>
        <p:spPr>
          <a:xfrm>
            <a:off x="4500900" y="0"/>
            <a:ext cx="3141100" cy="4860125"/>
          </a:xfrm>
          <a:prstGeom prst="rect">
            <a:avLst/>
          </a:prstGeom>
          <a:noFill/>
          <a:ln>
            <a:noFill/>
          </a:ln>
        </p:spPr>
      </p:pic>
      <p:sp>
        <p:nvSpPr>
          <p:cNvPr descr="found on the Darker side of Science FB group - Posted Nov 3, 2023" id="122" name="Google Shape;122;p28"/>
          <p:cNvSpPr txBox="1"/>
          <p:nvPr/>
        </p:nvSpPr>
        <p:spPr>
          <a:xfrm>
            <a:off x="7726925" y="1739450"/>
            <a:ext cx="1233300" cy="250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hlink"/>
                </a:solidFill>
                <a:hlinkClick r:id="rId4"/>
              </a:rPr>
              <a:t>Source</a:t>
            </a:r>
            <a:endParaRPr sz="1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Whose responsibility is fake news?</a:t>
            </a:r>
            <a:endParaRPr>
              <a:latin typeface="Arial Black"/>
              <a:ea typeface="Arial Black"/>
              <a:cs typeface="Arial Black"/>
              <a:sym typeface="Arial Black"/>
            </a:endParaRPr>
          </a:p>
        </p:txBody>
      </p:sp>
      <p:sp>
        <p:nvSpPr>
          <p:cNvPr id="379" name="Google Shape;379;p64"/>
          <p:cNvSpPr txBox="1"/>
          <p:nvPr>
            <p:ph idx="1" type="body"/>
          </p:nvPr>
        </p:nvSpPr>
        <p:spPr>
          <a:xfrm>
            <a:off x="311700" y="3726850"/>
            <a:ext cx="2233500" cy="938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u="sng">
                <a:solidFill>
                  <a:schemeClr val="hlink"/>
                </a:solidFill>
                <a:hlinkClick r:id="rId3"/>
              </a:rPr>
              <a:t>Public platforms are private companies</a:t>
            </a:r>
            <a:endParaRPr/>
          </a:p>
        </p:txBody>
      </p:sp>
      <p:pic>
        <p:nvPicPr>
          <p:cNvPr descr="Example from Technology Reveiw " id="380" name="Google Shape;380;p64"/>
          <p:cNvPicPr preferRelativeResize="0"/>
          <p:nvPr/>
        </p:nvPicPr>
        <p:blipFill>
          <a:blip r:embed="rId4">
            <a:alphaModFix/>
          </a:blip>
          <a:stretch>
            <a:fillRect/>
          </a:stretch>
        </p:blipFill>
        <p:spPr>
          <a:xfrm>
            <a:off x="0" y="990548"/>
            <a:ext cx="7130350" cy="2466000"/>
          </a:xfrm>
          <a:prstGeom prst="rect">
            <a:avLst/>
          </a:prstGeom>
          <a:noFill/>
          <a:ln>
            <a:noFill/>
          </a:ln>
        </p:spPr>
      </p:pic>
      <p:sp>
        <p:nvSpPr>
          <p:cNvPr id="381" name="Google Shape;381;p64"/>
          <p:cNvSpPr txBox="1"/>
          <p:nvPr/>
        </p:nvSpPr>
        <p:spPr>
          <a:xfrm>
            <a:off x="7420275" y="1074550"/>
            <a:ext cx="13209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hlink"/>
                </a:solidFill>
                <a:hlinkClick r:id="rId5"/>
              </a:rPr>
              <a:t>Facebook and respon- sibility for the spread of fake news</a:t>
            </a:r>
            <a:endParaRPr sz="1800"/>
          </a:p>
        </p:txBody>
      </p:sp>
      <p:pic>
        <p:nvPicPr>
          <p:cNvPr descr="Example from The Hill " id="382" name="Google Shape;382;p64"/>
          <p:cNvPicPr preferRelativeResize="0"/>
          <p:nvPr/>
        </p:nvPicPr>
        <p:blipFill>
          <a:blip r:embed="rId6">
            <a:alphaModFix/>
          </a:blip>
          <a:stretch>
            <a:fillRect/>
          </a:stretch>
        </p:blipFill>
        <p:spPr>
          <a:xfrm>
            <a:off x="2974750" y="3674375"/>
            <a:ext cx="6169251" cy="808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Upcoming</a:t>
            </a:r>
            <a:endParaRPr>
              <a:latin typeface="Arial Black"/>
              <a:ea typeface="Arial Black"/>
              <a:cs typeface="Arial Black"/>
              <a:sym typeface="Arial Black"/>
            </a:endParaRPr>
          </a:p>
        </p:txBody>
      </p:sp>
      <p:sp>
        <p:nvSpPr>
          <p:cNvPr id="388" name="Google Shape;388;p65"/>
          <p:cNvSpPr txBox="1"/>
          <p:nvPr>
            <p:ph idx="1" type="body"/>
          </p:nvPr>
        </p:nvSpPr>
        <p:spPr>
          <a:xfrm>
            <a:off x="311700" y="1152475"/>
            <a:ext cx="3350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Today</a:t>
            </a:r>
            <a:endParaRPr b="1">
              <a:solidFill>
                <a:schemeClr val="dk1"/>
              </a:solidFill>
            </a:endParaRPr>
          </a:p>
          <a:p>
            <a:pPr indent="0" lvl="0" marL="0" rtl="0" algn="l">
              <a:spcBef>
                <a:spcPts val="0"/>
              </a:spcBef>
              <a:spcAft>
                <a:spcPts val="0"/>
              </a:spcAft>
              <a:buNone/>
            </a:pPr>
            <a:r>
              <a:rPr lang="en">
                <a:solidFill>
                  <a:schemeClr val="dk1"/>
                </a:solidFill>
              </a:rPr>
              <a:t> - Office hours 2:40 - 3:30 PGill G19</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For Wednesday</a:t>
            </a:r>
            <a:endParaRPr b="1">
              <a:solidFill>
                <a:schemeClr val="dk1"/>
              </a:solidFill>
            </a:endParaRPr>
          </a:p>
          <a:p>
            <a:pPr indent="0" lvl="0" marL="0" rtl="0" algn="l">
              <a:spcBef>
                <a:spcPts val="0"/>
              </a:spcBef>
              <a:spcAft>
                <a:spcPts val="0"/>
              </a:spcAft>
              <a:buNone/>
            </a:pPr>
            <a:r>
              <a:rPr lang="en">
                <a:solidFill>
                  <a:schemeClr val="dk1"/>
                </a:solidFill>
              </a:rPr>
              <a:t>- Review “How to spot fake news” reading &amp; Bring BS #2 to class Wednesday</a:t>
            </a:r>
            <a:endParaRPr>
              <a:solidFill>
                <a:schemeClr val="dk1"/>
              </a:solidFill>
            </a:endParaRPr>
          </a:p>
          <a:p>
            <a:pPr indent="0" lvl="0" marL="0" rtl="0" algn="l">
              <a:spcBef>
                <a:spcPts val="0"/>
              </a:spcBef>
              <a:spcAft>
                <a:spcPts val="0"/>
              </a:spcAft>
              <a:buNone/>
            </a:pPr>
            <a:r>
              <a:rPr lang="en">
                <a:solidFill>
                  <a:schemeClr val="dk1"/>
                </a:solidFill>
              </a:rPr>
              <a:t>- Keep working on Gender Gap Case Study &amp; Data Camp</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descr="#empty " id="389" name="Google Shape;389;p65"/>
          <p:cNvPicPr preferRelativeResize="0"/>
          <p:nvPr/>
        </p:nvPicPr>
        <p:blipFill rotWithShape="1">
          <a:blip r:embed="rId3">
            <a:alphaModFix/>
          </a:blip>
          <a:srcRect b="5587" l="23153" r="20196" t="5587"/>
          <a:stretch/>
        </p:blipFill>
        <p:spPr>
          <a:xfrm>
            <a:off x="4496225" y="287325"/>
            <a:ext cx="4440251" cy="45688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DATA VIZ - Birthdays</a:t>
            </a:r>
            <a:endParaRPr>
              <a:latin typeface="Arial Black"/>
              <a:ea typeface="Arial Black"/>
              <a:cs typeface="Arial Black"/>
              <a:sym typeface="Arial Black"/>
            </a:endParaRPr>
          </a:p>
        </p:txBody>
      </p:sp>
      <p:sp>
        <p:nvSpPr>
          <p:cNvPr id="401" name="Google Shape;401;p67"/>
          <p:cNvSpPr/>
          <p:nvPr/>
        </p:nvSpPr>
        <p:spPr>
          <a:xfrm>
            <a:off x="311700" y="1233100"/>
            <a:ext cx="8520600" cy="3416400"/>
          </a:xfrm>
          <a:prstGeom prst="roundRect">
            <a:avLst>
              <a:gd fmla="val 16667" name="adj"/>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457200" lvl="0" marL="411480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67"/>
          <p:cNvSpPr txBox="1"/>
          <p:nvPr/>
        </p:nvSpPr>
        <p:spPr>
          <a:xfrm>
            <a:off x="2114550" y="4138425"/>
            <a:ext cx="491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67"/>
          <p:cNvSpPr txBox="1"/>
          <p:nvPr/>
        </p:nvSpPr>
        <p:spPr>
          <a:xfrm>
            <a:off x="5625250" y="3070525"/>
            <a:ext cx="2881800" cy="244500"/>
          </a:xfrm>
          <a:prstGeom prst="rect">
            <a:avLst/>
          </a:prstGeom>
          <a:noFill/>
          <a:ln>
            <a:noFill/>
          </a:ln>
        </p:spPr>
        <p:txBody>
          <a:bodyPr anchorCtr="0" anchor="b" bIns="91425" lIns="91425" spcFirstLastPara="1" rIns="91425" wrap="square" tIns="91425">
            <a:noAutofit/>
          </a:bodyPr>
          <a:lstStyle/>
          <a:p>
            <a:pPr indent="-311150" lvl="0" marL="457200" rtl="0" algn="l">
              <a:lnSpc>
                <a:spcPct val="115000"/>
              </a:lnSpc>
              <a:spcBef>
                <a:spcPts val="0"/>
              </a:spcBef>
              <a:spcAft>
                <a:spcPts val="0"/>
              </a:spcAft>
              <a:buClr>
                <a:schemeClr val="dk2"/>
              </a:buClr>
              <a:buSzPts val="1300"/>
              <a:buFont typeface="Calibri"/>
              <a:buAutoNum type="arabicPeriod"/>
            </a:pPr>
            <a:r>
              <a:rPr lang="en" sz="1300">
                <a:solidFill>
                  <a:schemeClr val="dk2"/>
                </a:solidFill>
                <a:latin typeface="Calibri"/>
                <a:ea typeface="Calibri"/>
                <a:cs typeface="Calibri"/>
                <a:sym typeface="Calibri"/>
              </a:rPr>
              <a:t>Make 12 lines, one for each month</a:t>
            </a:r>
            <a:endParaRPr sz="1300">
              <a:solidFill>
                <a:schemeClr val="dk2"/>
              </a:solidFill>
              <a:latin typeface="Calibri"/>
              <a:ea typeface="Calibri"/>
              <a:cs typeface="Calibri"/>
              <a:sym typeface="Calibri"/>
            </a:endParaRPr>
          </a:p>
          <a:p>
            <a:pPr indent="-311150" lvl="0" marL="457200" rtl="0" algn="l">
              <a:lnSpc>
                <a:spcPct val="115000"/>
              </a:lnSpc>
              <a:spcBef>
                <a:spcPts val="0"/>
              </a:spcBef>
              <a:spcAft>
                <a:spcPts val="0"/>
              </a:spcAft>
              <a:buClr>
                <a:schemeClr val="dk2"/>
              </a:buClr>
              <a:buSzPts val="1300"/>
              <a:buFont typeface="Calibri"/>
              <a:buAutoNum type="arabicPeriod"/>
            </a:pPr>
            <a:r>
              <a:rPr lang="en" sz="1300">
                <a:solidFill>
                  <a:schemeClr val="dk2"/>
                </a:solidFill>
                <a:latin typeface="Calibri"/>
                <a:ea typeface="Calibri"/>
                <a:cs typeface="Calibri"/>
                <a:sym typeface="Calibri"/>
              </a:rPr>
              <a:t>Shade top with color to indicate relationship type</a:t>
            </a:r>
            <a:endParaRPr sz="1300">
              <a:solidFill>
                <a:schemeClr val="dk2"/>
              </a:solidFill>
              <a:latin typeface="Calibri"/>
              <a:ea typeface="Calibri"/>
              <a:cs typeface="Calibri"/>
              <a:sym typeface="Calibri"/>
            </a:endParaRPr>
          </a:p>
          <a:p>
            <a:pPr indent="-311150" lvl="0" marL="457200" rtl="0" algn="l">
              <a:lnSpc>
                <a:spcPct val="115000"/>
              </a:lnSpc>
              <a:spcBef>
                <a:spcPts val="0"/>
              </a:spcBef>
              <a:spcAft>
                <a:spcPts val="0"/>
              </a:spcAft>
              <a:buClr>
                <a:schemeClr val="dk2"/>
              </a:buClr>
              <a:buSzPts val="1300"/>
              <a:buFont typeface="Calibri"/>
              <a:buAutoNum type="arabicPeriod"/>
            </a:pPr>
            <a:r>
              <a:rPr lang="en" sz="1300">
                <a:solidFill>
                  <a:schemeClr val="dk2"/>
                </a:solidFill>
                <a:latin typeface="Calibri"/>
                <a:ea typeface="Calibri"/>
                <a:cs typeface="Calibri"/>
                <a:sym typeface="Calibri"/>
              </a:rPr>
              <a:t>Use bottom to indicate day </a:t>
            </a:r>
            <a:endParaRPr sz="1300">
              <a:solidFill>
                <a:schemeClr val="dk2"/>
              </a:solidFill>
              <a:latin typeface="Calibri"/>
              <a:ea typeface="Calibri"/>
              <a:cs typeface="Calibri"/>
              <a:sym typeface="Calibri"/>
            </a:endParaRPr>
          </a:p>
        </p:txBody>
      </p:sp>
      <p:pic>
        <p:nvPicPr>
          <p:cNvPr id="404" name="Google Shape;404;p67"/>
          <p:cNvPicPr preferRelativeResize="0"/>
          <p:nvPr/>
        </p:nvPicPr>
        <p:blipFill>
          <a:blip r:embed="rId3">
            <a:alphaModFix/>
          </a:blip>
          <a:stretch>
            <a:fillRect/>
          </a:stretch>
        </p:blipFill>
        <p:spPr>
          <a:xfrm>
            <a:off x="1433400" y="1442200"/>
            <a:ext cx="3478824" cy="2904399"/>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Data Viz</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410" name="Google Shape;410;p68"/>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lnSpc>
                <a:spcPct val="115000"/>
              </a:lnSpc>
              <a:spcBef>
                <a:spcPts val="1600"/>
              </a:spcBef>
              <a:spcAft>
                <a:spcPts val="0"/>
              </a:spcAft>
              <a:buNone/>
            </a:pPr>
            <a:r>
              <a:t/>
            </a:r>
            <a:endParaRPr sz="1800">
              <a:solidFill>
                <a:schemeClr val="dk1"/>
              </a:solidFill>
              <a:latin typeface="Calibri"/>
              <a:ea typeface="Calibri"/>
              <a:cs typeface="Calibri"/>
              <a:sym typeface="Calibri"/>
            </a:endParaRPr>
          </a:p>
          <a:p>
            <a:pPr indent="0" lvl="0" marL="457200" rtl="0" algn="l">
              <a:lnSpc>
                <a:spcPct val="115000"/>
              </a:lnSpc>
              <a:spcBef>
                <a:spcPts val="1600"/>
              </a:spcBef>
              <a:spcAft>
                <a:spcPts val="0"/>
              </a:spcAft>
              <a:buNone/>
            </a:pPr>
            <a:r>
              <a:t/>
            </a:r>
            <a:endParaRPr sz="1800">
              <a:solidFill>
                <a:schemeClr val="dk1"/>
              </a:solidFill>
              <a:latin typeface="Calibri"/>
              <a:ea typeface="Calibri"/>
              <a:cs typeface="Calibri"/>
              <a:sym typeface="Calibri"/>
            </a:endParaRPr>
          </a:p>
          <a:p>
            <a:pPr indent="-342900" lvl="0" marL="457200" rtl="0" algn="l">
              <a:lnSpc>
                <a:spcPct val="115000"/>
              </a:lnSpc>
              <a:spcBef>
                <a:spcPts val="160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Share with a neighbor or few!</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What observations did you make?</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Did you remember everyone’s birthday?</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Are there any people you now want to figure out their birthday?</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Anyone have a birthday?</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t/>
            </a:r>
            <a:endParaRPr sz="1800">
              <a:solidFill>
                <a:schemeClr val="dk1"/>
              </a:solidFill>
              <a:latin typeface="Calibri"/>
              <a:ea typeface="Calibri"/>
              <a:cs typeface="Calibri"/>
              <a:sym typeface="Calibri"/>
            </a:endParaRPr>
          </a:p>
          <a:p>
            <a:pPr indent="0" lvl="0" marL="457200" rtl="0" algn="l">
              <a:lnSpc>
                <a:spcPct val="115000"/>
              </a:lnSpc>
              <a:spcBef>
                <a:spcPts val="160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9"/>
          <p:cNvSpPr txBox="1"/>
          <p:nvPr>
            <p:ph idx="1" type="subTitle"/>
          </p:nvPr>
        </p:nvSpPr>
        <p:spPr>
          <a:xfrm>
            <a:off x="277750" y="3054800"/>
            <a:ext cx="4464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(with R)</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11 Wednesday - Spotting Fake News</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Picture of a bull, shitting, with a cancel sign over it. " id="416" name="Google Shape;416;p69"/>
          <p:cNvPicPr preferRelativeResize="0"/>
          <p:nvPr/>
        </p:nvPicPr>
        <p:blipFill>
          <a:blip r:embed="rId3">
            <a:alphaModFix/>
          </a:blip>
          <a:stretch>
            <a:fillRect/>
          </a:stretch>
        </p:blipFill>
        <p:spPr>
          <a:xfrm>
            <a:off x="1245088" y="237275"/>
            <a:ext cx="2529325" cy="2529325"/>
          </a:xfrm>
          <a:prstGeom prst="rect">
            <a:avLst/>
          </a:prstGeom>
          <a:noFill/>
          <a:ln>
            <a:noFill/>
          </a:ln>
        </p:spPr>
      </p:pic>
      <p:pic>
        <p:nvPicPr>
          <p:cNvPr id="417" name="Google Shape;417;p69"/>
          <p:cNvPicPr preferRelativeResize="0"/>
          <p:nvPr/>
        </p:nvPicPr>
        <p:blipFill>
          <a:blip r:embed="rId4">
            <a:alphaModFix/>
          </a:blip>
          <a:stretch>
            <a:fillRect/>
          </a:stretch>
        </p:blipFill>
        <p:spPr>
          <a:xfrm>
            <a:off x="4925425" y="730850"/>
            <a:ext cx="4097449" cy="322914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Class plan for the day</a:t>
            </a:r>
            <a:endParaRPr>
              <a:latin typeface="Arial Black"/>
              <a:ea typeface="Arial Black"/>
              <a:cs typeface="Arial Black"/>
              <a:sym typeface="Arial Black"/>
            </a:endParaRPr>
          </a:p>
        </p:txBody>
      </p:sp>
      <p:sp>
        <p:nvSpPr>
          <p:cNvPr id="423" name="Google Shape;423;p70"/>
          <p:cNvSpPr txBox="1"/>
          <p:nvPr>
            <p:ph idx="1" type="body"/>
          </p:nvPr>
        </p:nvSpPr>
        <p:spPr>
          <a:xfrm>
            <a:off x="311700" y="1152475"/>
            <a:ext cx="7267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Class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Data Viz Byte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Fake News cont.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Sharing BS piece #2</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Mini-lab: Start working on refuting BS with 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Support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Wednesday SASC 11 - 11:50, PGill G19 2:40 - 3:30</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CAT Sessions Wednesday &amp; Thursday evening on Zoom</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Friday during class time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Spot Fake News</a:t>
            </a:r>
            <a:endParaRPr>
              <a:latin typeface="Arial Black"/>
              <a:ea typeface="Arial Black"/>
              <a:cs typeface="Arial Black"/>
              <a:sym typeface="Arial Black"/>
            </a:endParaRPr>
          </a:p>
        </p:txBody>
      </p:sp>
      <p:pic>
        <p:nvPicPr>
          <p:cNvPr descr="How to spot fake news:&#10;1) Consider the source, 2) read beyond the headline, 3) check the author, 4) are the supporting sources actually supporting?, 5) check the date, 6) is it satire, 7) check your biases, 8) ask the experts" id="429" name="Google Shape;429;p71"/>
          <p:cNvPicPr preferRelativeResize="0"/>
          <p:nvPr/>
        </p:nvPicPr>
        <p:blipFill>
          <a:blip r:embed="rId3">
            <a:alphaModFix/>
          </a:blip>
          <a:stretch>
            <a:fillRect/>
          </a:stretch>
        </p:blipFill>
        <p:spPr>
          <a:xfrm>
            <a:off x="5286388" y="0"/>
            <a:ext cx="3857625" cy="5143500"/>
          </a:xfrm>
          <a:prstGeom prst="rect">
            <a:avLst/>
          </a:prstGeom>
          <a:noFill/>
          <a:ln>
            <a:noFill/>
          </a:ln>
        </p:spPr>
      </p:pic>
      <p:sp>
        <p:nvSpPr>
          <p:cNvPr id="430" name="Google Shape;430;p71"/>
          <p:cNvSpPr txBox="1"/>
          <p:nvPr/>
        </p:nvSpPr>
        <p:spPr>
          <a:xfrm>
            <a:off x="1224650" y="4763075"/>
            <a:ext cx="38577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https://www.factcheck.org/2016/11/how-to-spot-fake-news/</a:t>
            </a:r>
            <a:endParaRPr sz="1000">
              <a:solidFill>
                <a:schemeClr val="dk2"/>
              </a:solidFill>
            </a:endParaRPr>
          </a:p>
        </p:txBody>
      </p:sp>
      <p:sp>
        <p:nvSpPr>
          <p:cNvPr id="431" name="Google Shape;431;p71"/>
          <p:cNvSpPr/>
          <p:nvPr/>
        </p:nvSpPr>
        <p:spPr>
          <a:xfrm>
            <a:off x="943225" y="1949000"/>
            <a:ext cx="3533100" cy="687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descr="TIPS" id="432" name="Google Shape;432;p71"/>
          <p:cNvSpPr/>
          <p:nvPr/>
        </p:nvSpPr>
        <p:spPr>
          <a:xfrm>
            <a:off x="1066750" y="1292401"/>
            <a:ext cx="2878177" cy="78782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Arial"/>
              </a:rPr>
              <a:t>TIPS</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How to spot fake news:&#10;1) Consider the source, 2) read beyond the headline, 3) check the author, 4) are the supporting sources actually supporting?, 5) check the date, 6) is it satire, 7) check your biases, 8) ask the experts" id="437" name="Google Shape;437;p72"/>
          <p:cNvPicPr preferRelativeResize="0"/>
          <p:nvPr/>
        </p:nvPicPr>
        <p:blipFill>
          <a:blip r:embed="rId3">
            <a:alphaModFix/>
          </a:blip>
          <a:stretch>
            <a:fillRect/>
          </a:stretch>
        </p:blipFill>
        <p:spPr>
          <a:xfrm>
            <a:off x="5286388" y="0"/>
            <a:ext cx="3857625" cy="5143500"/>
          </a:xfrm>
          <a:prstGeom prst="rect">
            <a:avLst/>
          </a:prstGeom>
          <a:noFill/>
          <a:ln>
            <a:noFill/>
          </a:ln>
        </p:spPr>
      </p:pic>
      <p:pic>
        <p:nvPicPr>
          <p:cNvPr id="438" name="Google Shape;438;p72"/>
          <p:cNvPicPr preferRelativeResize="0"/>
          <p:nvPr/>
        </p:nvPicPr>
        <p:blipFill rotWithShape="1">
          <a:blip r:embed="rId4">
            <a:alphaModFix/>
          </a:blip>
          <a:srcRect b="29533" l="3362" r="0" t="9052"/>
          <a:stretch/>
        </p:blipFill>
        <p:spPr>
          <a:xfrm>
            <a:off x="224075" y="234500"/>
            <a:ext cx="2848524" cy="3630078"/>
          </a:xfrm>
          <a:prstGeom prst="rect">
            <a:avLst/>
          </a:prstGeom>
          <a:noFill/>
          <a:ln>
            <a:noFill/>
          </a:ln>
        </p:spPr>
      </p:pic>
      <p:pic>
        <p:nvPicPr>
          <p:cNvPr id="439" name="Google Shape;439;p72"/>
          <p:cNvPicPr preferRelativeResize="0"/>
          <p:nvPr/>
        </p:nvPicPr>
        <p:blipFill rotWithShape="1">
          <a:blip r:embed="rId5">
            <a:alphaModFix/>
          </a:blip>
          <a:srcRect b="4734" l="0" r="0" t="49299"/>
          <a:stretch/>
        </p:blipFill>
        <p:spPr>
          <a:xfrm>
            <a:off x="3072600" y="2668150"/>
            <a:ext cx="2112024" cy="21574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How to spot fake news:&#10;1) Consider the source, 2) read beyond the headline, 3) check the author, 4) are the supporting sources actually supporting?, 5) check the date, 6) is it satire, 7) check your biases, 8) ask the experts" id="444" name="Google Shape;444;p73"/>
          <p:cNvPicPr preferRelativeResize="0"/>
          <p:nvPr/>
        </p:nvPicPr>
        <p:blipFill>
          <a:blip r:embed="rId3">
            <a:alphaModFix/>
          </a:blip>
          <a:stretch>
            <a:fillRect/>
          </a:stretch>
        </p:blipFill>
        <p:spPr>
          <a:xfrm>
            <a:off x="5286388" y="0"/>
            <a:ext cx="3857625" cy="5143500"/>
          </a:xfrm>
          <a:prstGeom prst="rect">
            <a:avLst/>
          </a:prstGeom>
          <a:noFill/>
          <a:ln>
            <a:noFill/>
          </a:ln>
        </p:spPr>
      </p:pic>
      <p:pic>
        <p:nvPicPr>
          <p:cNvPr id="445" name="Google Shape;445;p73"/>
          <p:cNvPicPr preferRelativeResize="0"/>
          <p:nvPr/>
        </p:nvPicPr>
        <p:blipFill rotWithShape="1">
          <a:blip r:embed="rId4">
            <a:alphaModFix/>
          </a:blip>
          <a:srcRect b="29533" l="3362" r="0" t="9052"/>
          <a:stretch/>
        </p:blipFill>
        <p:spPr>
          <a:xfrm>
            <a:off x="224075" y="234500"/>
            <a:ext cx="2848524" cy="3630078"/>
          </a:xfrm>
          <a:prstGeom prst="rect">
            <a:avLst/>
          </a:prstGeom>
          <a:noFill/>
          <a:ln>
            <a:noFill/>
          </a:ln>
        </p:spPr>
      </p:pic>
      <p:pic>
        <p:nvPicPr>
          <p:cNvPr id="446" name="Google Shape;446;p73"/>
          <p:cNvPicPr preferRelativeResize="0"/>
          <p:nvPr/>
        </p:nvPicPr>
        <p:blipFill rotWithShape="1">
          <a:blip r:embed="rId5">
            <a:alphaModFix/>
          </a:blip>
          <a:srcRect b="4734" l="0" r="0" t="49299"/>
          <a:stretch/>
        </p:blipFill>
        <p:spPr>
          <a:xfrm>
            <a:off x="3072600" y="2668150"/>
            <a:ext cx="2112024" cy="2157474"/>
          </a:xfrm>
          <a:prstGeom prst="rect">
            <a:avLst/>
          </a:prstGeom>
          <a:noFill/>
          <a:ln>
            <a:noFill/>
          </a:ln>
        </p:spPr>
      </p:pic>
      <p:sp>
        <p:nvSpPr>
          <p:cNvPr id="447" name="Google Shape;447;p73"/>
          <p:cNvSpPr txBox="1"/>
          <p:nvPr/>
        </p:nvSpPr>
        <p:spPr>
          <a:xfrm>
            <a:off x="380425" y="3997025"/>
            <a:ext cx="22824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Judicial Watch Wikipedia</a:t>
            </a:r>
            <a:endParaRPr>
              <a:solidFill>
                <a:schemeClr val="dk2"/>
              </a:solidFill>
            </a:endParaRPr>
          </a:p>
        </p:txBody>
      </p:sp>
      <p:sp>
        <p:nvSpPr>
          <p:cNvPr id="448" name="Google Shape;448;p73"/>
          <p:cNvSpPr txBox="1"/>
          <p:nvPr/>
        </p:nvSpPr>
        <p:spPr>
          <a:xfrm>
            <a:off x="380425" y="4356725"/>
            <a:ext cx="1985400" cy="1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u="sng">
                <a:solidFill>
                  <a:schemeClr val="hlink"/>
                </a:solidFill>
                <a:hlinkClick r:id="rId7"/>
              </a:rPr>
              <a:t>Fake Newsite List Wikipedia</a:t>
            </a:r>
            <a:endParaRPr sz="11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Reflections</a:t>
            </a:r>
            <a:endParaRPr>
              <a:latin typeface="Arial Black"/>
              <a:ea typeface="Arial Black"/>
              <a:cs typeface="Arial Black"/>
              <a:sym typeface="Arial Black"/>
            </a:endParaRPr>
          </a:p>
        </p:txBody>
      </p:sp>
      <p:sp>
        <p:nvSpPr>
          <p:cNvPr id="128" name="Google Shape;128;p29"/>
          <p:cNvSpPr/>
          <p:nvPr/>
        </p:nvSpPr>
        <p:spPr>
          <a:xfrm>
            <a:off x="3151000" y="921125"/>
            <a:ext cx="5512800" cy="3411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29"/>
          <p:cNvSpPr txBox="1"/>
          <p:nvPr>
            <p:ph idx="1" type="body"/>
          </p:nvPr>
        </p:nvSpPr>
        <p:spPr>
          <a:xfrm>
            <a:off x="3308650" y="1017725"/>
            <a:ext cx="5197500" cy="3411300"/>
          </a:xfrm>
          <a:prstGeom prst="rect">
            <a:avLst/>
          </a:prstGeom>
        </p:spPr>
        <p:txBody>
          <a:bodyPr anchorCtr="0" anchor="t" bIns="91425" lIns="91425" spcFirstLastPara="1" rIns="91425" wrap="square" tIns="91425">
            <a:normAutofit/>
          </a:bodyPr>
          <a:lstStyle/>
          <a:p>
            <a:pPr indent="-298450" lvl="0" marL="457200" rtl="0" algn="l">
              <a:spcBef>
                <a:spcPts val="0"/>
              </a:spcBef>
              <a:spcAft>
                <a:spcPts val="0"/>
              </a:spcAft>
              <a:buClr>
                <a:schemeClr val="dk1"/>
              </a:buClr>
              <a:buSzPts val="1100"/>
              <a:buFont typeface="Open Sans"/>
              <a:buChar char="●"/>
            </a:pPr>
            <a:r>
              <a:rPr i="1" lang="en" sz="1100">
                <a:solidFill>
                  <a:schemeClr val="dk1"/>
                </a:solidFill>
                <a:latin typeface="Open Sans"/>
                <a:ea typeface="Open Sans"/>
                <a:cs typeface="Open Sans"/>
                <a:sym typeface="Open Sans"/>
              </a:rPr>
              <a:t>A LOT Really like the amount of in-class “doing”</a:t>
            </a:r>
            <a:endParaRPr i="1" sz="1100">
              <a:solidFill>
                <a:schemeClr val="dk1"/>
              </a:solidFill>
              <a:latin typeface="Open Sans"/>
              <a:ea typeface="Open Sans"/>
              <a:cs typeface="Open Sans"/>
              <a:sym typeface="Open Sans"/>
            </a:endParaRPr>
          </a:p>
          <a:p>
            <a:pPr indent="-298450" lvl="0" marL="457200" rtl="0" algn="l">
              <a:spcBef>
                <a:spcPts val="500"/>
              </a:spcBef>
              <a:spcAft>
                <a:spcPts val="0"/>
              </a:spcAft>
              <a:buClr>
                <a:schemeClr val="dk1"/>
              </a:buClr>
              <a:buSzPts val="1100"/>
              <a:buFont typeface="Open Sans"/>
              <a:buChar char="●"/>
            </a:pPr>
            <a:r>
              <a:rPr i="1" lang="en" sz="1100">
                <a:solidFill>
                  <a:schemeClr val="dk1"/>
                </a:solidFill>
                <a:latin typeface="Open Sans"/>
                <a:ea typeface="Open Sans"/>
                <a:cs typeface="Open Sans"/>
                <a:sym typeface="Open Sans"/>
              </a:rPr>
              <a:t>A LOT mentioned peers, group work (including Perusall comments)</a:t>
            </a:r>
            <a:endParaRPr i="1" sz="1100">
              <a:solidFill>
                <a:schemeClr val="dk1"/>
              </a:solidFill>
              <a:latin typeface="Open Sans"/>
              <a:ea typeface="Open Sans"/>
              <a:cs typeface="Open Sans"/>
              <a:sym typeface="Open Sans"/>
            </a:endParaRPr>
          </a:p>
          <a:p>
            <a:pPr indent="-298450" lvl="0" marL="457200" rtl="0" algn="l">
              <a:spcBef>
                <a:spcPts val="500"/>
              </a:spcBef>
              <a:spcAft>
                <a:spcPts val="0"/>
              </a:spcAft>
              <a:buClr>
                <a:schemeClr val="dk1"/>
              </a:buClr>
              <a:buSzPts val="1100"/>
              <a:buFont typeface="Open Sans"/>
              <a:buChar char="●"/>
            </a:pPr>
            <a:r>
              <a:rPr i="1" lang="en" sz="1100">
                <a:solidFill>
                  <a:schemeClr val="dk1"/>
                </a:solidFill>
                <a:latin typeface="Open Sans"/>
                <a:ea typeface="Open Sans"/>
                <a:cs typeface="Open Sans"/>
                <a:sym typeface="Open Sans"/>
              </a:rPr>
              <a:t>A LOT cite overall support from the whole instructional team (w/special shoutouts to helpful and kind CATs/TAs)</a:t>
            </a:r>
            <a:endParaRPr i="1" sz="1100">
              <a:solidFill>
                <a:schemeClr val="dk1"/>
              </a:solidFill>
              <a:latin typeface="Open Sans"/>
              <a:ea typeface="Open Sans"/>
              <a:cs typeface="Open Sans"/>
              <a:sym typeface="Open Sans"/>
            </a:endParaRPr>
          </a:p>
          <a:p>
            <a:pPr indent="-298450" lvl="0" marL="457200" rtl="0" algn="l">
              <a:spcBef>
                <a:spcPts val="500"/>
              </a:spcBef>
              <a:spcAft>
                <a:spcPts val="0"/>
              </a:spcAft>
              <a:buClr>
                <a:schemeClr val="dk1"/>
              </a:buClr>
              <a:buSzPts val="1100"/>
              <a:buFont typeface="Open Sans"/>
              <a:buChar char="●"/>
            </a:pPr>
            <a:r>
              <a:rPr i="1" lang="en" sz="1100">
                <a:solidFill>
                  <a:schemeClr val="dk1"/>
                </a:solidFill>
                <a:latin typeface="Open Sans"/>
                <a:ea typeface="Open Sans"/>
                <a:cs typeface="Open Sans"/>
                <a:sym typeface="Open Sans"/>
              </a:rPr>
              <a:t>MANY cited how important the real-world connections were</a:t>
            </a:r>
            <a:endParaRPr i="1" sz="1100">
              <a:solidFill>
                <a:schemeClr val="dk1"/>
              </a:solidFill>
              <a:latin typeface="Open Sans"/>
              <a:ea typeface="Open Sans"/>
              <a:cs typeface="Open Sans"/>
              <a:sym typeface="Open Sans"/>
            </a:endParaRPr>
          </a:p>
          <a:p>
            <a:pPr indent="-298450" lvl="0" marL="457200" rtl="0" algn="l">
              <a:spcBef>
                <a:spcPts val="500"/>
              </a:spcBef>
              <a:spcAft>
                <a:spcPts val="0"/>
              </a:spcAft>
              <a:buClr>
                <a:schemeClr val="dk1"/>
              </a:buClr>
              <a:buSzPts val="1100"/>
              <a:buFont typeface="Open Sans"/>
              <a:buChar char="●"/>
            </a:pPr>
            <a:r>
              <a:rPr i="1" lang="en" sz="1100">
                <a:solidFill>
                  <a:schemeClr val="dk1"/>
                </a:solidFill>
                <a:latin typeface="Open Sans"/>
                <a:ea typeface="Open Sans"/>
                <a:cs typeface="Open Sans"/>
                <a:sym typeface="Open Sans"/>
              </a:rPr>
              <a:t>MANY shared satisfaction with the overall structure</a:t>
            </a:r>
            <a:endParaRPr i="1" sz="1100">
              <a:solidFill>
                <a:schemeClr val="dk1"/>
              </a:solidFill>
              <a:latin typeface="Open Sans"/>
              <a:ea typeface="Open Sans"/>
              <a:cs typeface="Open Sans"/>
              <a:sym typeface="Open Sans"/>
            </a:endParaRPr>
          </a:p>
          <a:p>
            <a:pPr indent="-298450" lvl="0" marL="457200" rtl="0" algn="l">
              <a:spcBef>
                <a:spcPts val="500"/>
              </a:spcBef>
              <a:spcAft>
                <a:spcPts val="0"/>
              </a:spcAft>
              <a:buClr>
                <a:schemeClr val="dk1"/>
              </a:buClr>
              <a:buSzPts val="1100"/>
              <a:buFont typeface="Open Sans"/>
              <a:buChar char="●"/>
            </a:pPr>
            <a:r>
              <a:rPr i="1" lang="en" sz="1100">
                <a:solidFill>
                  <a:schemeClr val="dk1"/>
                </a:solidFill>
                <a:latin typeface="Open Sans"/>
                <a:ea typeface="Open Sans"/>
                <a:cs typeface="Open Sans"/>
                <a:sym typeface="Open Sans"/>
              </a:rPr>
              <a:t>Shared tips - go to class, ask support team for help, go to library to study, dedicate time for readings</a:t>
            </a:r>
            <a:endParaRPr i="1" sz="1100">
              <a:solidFill>
                <a:schemeClr val="dk1"/>
              </a:solidFill>
              <a:latin typeface="Open Sans"/>
              <a:ea typeface="Open Sans"/>
              <a:cs typeface="Open Sans"/>
              <a:sym typeface="Open Sans"/>
            </a:endParaRPr>
          </a:p>
          <a:p>
            <a:pPr indent="-298450" lvl="0" marL="457200" rtl="0" algn="l">
              <a:spcBef>
                <a:spcPts val="500"/>
              </a:spcBef>
              <a:spcAft>
                <a:spcPts val="0"/>
              </a:spcAft>
              <a:buClr>
                <a:schemeClr val="dk1"/>
              </a:buClr>
              <a:buSzPts val="1100"/>
              <a:buFont typeface="Open Sans"/>
              <a:buChar char="●"/>
            </a:pPr>
            <a:r>
              <a:rPr i="1" lang="en" sz="1100">
                <a:solidFill>
                  <a:schemeClr val="dk1"/>
                </a:solidFill>
                <a:latin typeface="Open Sans"/>
                <a:ea typeface="Open Sans"/>
                <a:cs typeface="Open Sans"/>
                <a:sym typeface="Open Sans"/>
              </a:rPr>
              <a:t>SOME feel a little behind - not necessarily this class, just life</a:t>
            </a:r>
            <a:endParaRPr i="1" sz="1100">
              <a:solidFill>
                <a:schemeClr val="dk1"/>
              </a:solidFill>
              <a:latin typeface="Open Sans"/>
              <a:ea typeface="Open Sans"/>
              <a:cs typeface="Open Sans"/>
              <a:sym typeface="Open Sans"/>
            </a:endParaRPr>
          </a:p>
          <a:p>
            <a:pPr indent="-298450" lvl="0" marL="457200" rtl="0" algn="l">
              <a:spcBef>
                <a:spcPts val="500"/>
              </a:spcBef>
              <a:spcAft>
                <a:spcPts val="0"/>
              </a:spcAft>
              <a:buClr>
                <a:schemeClr val="dk1"/>
              </a:buClr>
              <a:buSzPts val="1100"/>
              <a:buFont typeface="Open Sans"/>
              <a:buChar char="●"/>
            </a:pPr>
            <a:r>
              <a:rPr i="1" lang="en" sz="1100">
                <a:solidFill>
                  <a:schemeClr val="dk1"/>
                </a:solidFill>
                <a:latin typeface="Open Sans"/>
                <a:ea typeface="Open Sans"/>
                <a:cs typeface="Open Sans"/>
                <a:sym typeface="Open Sans"/>
              </a:rPr>
              <a:t>1 idea for a case study preview &amp; 1 more “R bytes” in class</a:t>
            </a:r>
            <a:endParaRPr i="1" sz="1100">
              <a:solidFill>
                <a:schemeClr val="dk1"/>
              </a:solidFill>
              <a:latin typeface="Open Sans"/>
              <a:ea typeface="Open Sans"/>
              <a:cs typeface="Open Sans"/>
              <a:sym typeface="Open Sans"/>
            </a:endParaRPr>
          </a:p>
          <a:p>
            <a:pPr indent="-298450" lvl="0" marL="457200" rtl="0" algn="l">
              <a:spcBef>
                <a:spcPts val="500"/>
              </a:spcBef>
              <a:spcAft>
                <a:spcPts val="0"/>
              </a:spcAft>
              <a:buClr>
                <a:schemeClr val="dk1"/>
              </a:buClr>
              <a:buSzPts val="1100"/>
              <a:buFont typeface="Open Sans"/>
              <a:buChar char="●"/>
            </a:pPr>
            <a:r>
              <a:rPr i="1" lang="en" sz="1100">
                <a:solidFill>
                  <a:schemeClr val="dk1"/>
                </a:solidFill>
                <a:latin typeface="Open Sans"/>
                <a:ea typeface="Open Sans"/>
                <a:cs typeface="Open Sans"/>
                <a:sym typeface="Open Sans"/>
              </a:rPr>
              <a:t>1 felt group was not collaborative during labs - move groups!!</a:t>
            </a:r>
            <a:endParaRPr i="1" sz="1100">
              <a:solidFill>
                <a:schemeClr val="dk1"/>
              </a:solidFill>
              <a:latin typeface="Open Sans"/>
              <a:ea typeface="Open Sans"/>
              <a:cs typeface="Open Sans"/>
              <a:sym typeface="Open Sans"/>
            </a:endParaRPr>
          </a:p>
          <a:p>
            <a:pPr indent="-298450" lvl="0" marL="457200" rtl="0" algn="l">
              <a:spcBef>
                <a:spcPts val="500"/>
              </a:spcBef>
              <a:spcAft>
                <a:spcPts val="500"/>
              </a:spcAft>
              <a:buClr>
                <a:schemeClr val="dk1"/>
              </a:buClr>
              <a:buSzPts val="1100"/>
              <a:buFont typeface="Open Sans"/>
              <a:buChar char="●"/>
            </a:pPr>
            <a:r>
              <a:rPr i="1" lang="en" sz="1100">
                <a:solidFill>
                  <a:schemeClr val="dk1"/>
                </a:solidFill>
                <a:latin typeface="Open Sans"/>
                <a:ea typeface="Open Sans"/>
                <a:cs typeface="Open Sans"/>
                <a:sym typeface="Open Sans"/>
              </a:rPr>
              <a:t>1 uncomfortable with the flipped format - lectures/readings in-class instead of out-of-class &amp; 1 readings in class is repetitive</a:t>
            </a:r>
            <a:endParaRPr sz="1100">
              <a:solidFill>
                <a:schemeClr val="dk1"/>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Share your #2 BS candidate</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454" name="Google Shape;454;p74"/>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t/>
            </a:r>
            <a:endParaRPr sz="15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lang="en" sz="1500">
                <a:solidFill>
                  <a:schemeClr val="dk1"/>
                </a:solidFill>
                <a:latin typeface="Calibri"/>
                <a:ea typeface="Calibri"/>
                <a:cs typeface="Calibri"/>
                <a:sym typeface="Calibri"/>
              </a:rPr>
              <a:t>Take turns showing BS - spend ~3 min/person</a:t>
            </a:r>
            <a:endParaRPr sz="1500">
              <a:solidFill>
                <a:schemeClr val="dk1"/>
              </a:solidFill>
              <a:latin typeface="Calibri"/>
              <a:ea typeface="Calibri"/>
              <a:cs typeface="Calibri"/>
              <a:sym typeface="Calibri"/>
            </a:endParaRPr>
          </a:p>
          <a:p>
            <a:pPr indent="-323850" lvl="0" marL="457200" rtl="0" algn="l">
              <a:lnSpc>
                <a:spcPct val="115000"/>
              </a:lnSpc>
              <a:spcBef>
                <a:spcPts val="1600"/>
              </a:spcBef>
              <a:spcAft>
                <a:spcPts val="0"/>
              </a:spcAft>
              <a:buClr>
                <a:schemeClr val="dk1"/>
              </a:buClr>
              <a:buSzPts val="1500"/>
              <a:buFont typeface="Calibri"/>
              <a:buAutoNum type="arabicPeriod"/>
            </a:pPr>
            <a:r>
              <a:rPr lang="en" sz="1500">
                <a:solidFill>
                  <a:schemeClr val="dk1"/>
                </a:solidFill>
                <a:latin typeface="Calibri"/>
                <a:ea typeface="Calibri"/>
                <a:cs typeface="Calibri"/>
                <a:sym typeface="Calibri"/>
              </a:rPr>
              <a:t>Share your BS, where you found it, why you picked it</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 sz="1500">
                <a:solidFill>
                  <a:schemeClr val="dk1"/>
                </a:solidFill>
                <a:latin typeface="Calibri"/>
                <a:ea typeface="Calibri"/>
                <a:cs typeface="Calibri"/>
                <a:sym typeface="Calibri"/>
              </a:rPr>
              <a:t>Share how you think you might use R to refute it (if applicable)</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 sz="1500">
                <a:solidFill>
                  <a:schemeClr val="dk1"/>
                </a:solidFill>
                <a:latin typeface="Calibri"/>
                <a:ea typeface="Calibri"/>
                <a:cs typeface="Calibri"/>
                <a:sym typeface="Calibri"/>
              </a:rPr>
              <a:t>Act as “peer reviewers” for your colleagues - is this BS worth refuting, is it recent, is it refutable?</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 sz="1500">
                <a:solidFill>
                  <a:schemeClr val="dk1"/>
                </a:solidFill>
                <a:latin typeface="Calibri"/>
                <a:ea typeface="Calibri"/>
                <a:cs typeface="Calibri"/>
                <a:sym typeface="Calibri"/>
              </a:rPr>
              <a:t>Be helpful colleagues - do you have any advice for the refutation plan? </a:t>
            </a:r>
            <a:endParaRPr sz="15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rPr lang="en" sz="1500">
                <a:solidFill>
                  <a:schemeClr val="dk1"/>
                </a:solidFill>
                <a:latin typeface="Calibri"/>
                <a:ea typeface="Calibri"/>
                <a:cs typeface="Calibri"/>
                <a:sym typeface="Calibri"/>
              </a:rPr>
              <a:t>Will circulate to provide some feedback - raise your hand if you have questions!</a:t>
            </a:r>
            <a:endParaRPr sz="15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rPr lang="en" sz="1500">
                <a:solidFill>
                  <a:schemeClr val="dk1"/>
                </a:solidFill>
                <a:latin typeface="Calibri"/>
                <a:ea typeface="Calibri"/>
                <a:cs typeface="Calibri"/>
                <a:sym typeface="Calibri"/>
              </a:rPr>
              <a:t>When done sharing, you can begin work on the BS refutation</a:t>
            </a:r>
            <a:endParaRPr sz="1500">
              <a:solidFill>
                <a:schemeClr val="dk1"/>
              </a:solidFill>
              <a:latin typeface="Calibri"/>
              <a:ea typeface="Calibri"/>
              <a:cs typeface="Calibri"/>
              <a:sym typeface="Calibri"/>
            </a:endParaRPr>
          </a:p>
          <a:p>
            <a:pPr indent="0" lvl="0" marL="457200" rtl="0" algn="l">
              <a:lnSpc>
                <a:spcPct val="115000"/>
              </a:lnSpc>
              <a:spcBef>
                <a:spcPts val="160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9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Mini-lab</a:t>
            </a:r>
            <a:endParaRPr>
              <a:latin typeface="Arial Black"/>
              <a:ea typeface="Arial Black"/>
              <a:cs typeface="Arial Black"/>
              <a:sym typeface="Arial Black"/>
            </a:endParaRPr>
          </a:p>
        </p:txBody>
      </p:sp>
      <p:sp>
        <p:nvSpPr>
          <p:cNvPr id="460" name="Google Shape;460;p75"/>
          <p:cNvSpPr txBox="1"/>
          <p:nvPr>
            <p:ph idx="1" type="body"/>
          </p:nvPr>
        </p:nvSpPr>
        <p:spPr>
          <a:xfrm>
            <a:off x="311700" y="1152475"/>
            <a:ext cx="4790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some progress</a:t>
            </a:r>
            <a:endParaRPr/>
          </a:p>
          <a:p>
            <a:pPr indent="-342900" lvl="0" marL="457200" rtl="0" algn="l">
              <a:spcBef>
                <a:spcPts val="1600"/>
              </a:spcBef>
              <a:spcAft>
                <a:spcPts val="0"/>
              </a:spcAft>
              <a:buSzPts val="1800"/>
              <a:buAutoNum type="arabicPeriod"/>
            </a:pPr>
            <a:r>
              <a:rPr lang="en"/>
              <a:t>Open your Bi-weekly Reflection and add your 2 pieces of BS to the reflection</a:t>
            </a:r>
            <a:endParaRPr/>
          </a:p>
          <a:p>
            <a:pPr indent="-342900" lvl="0" marL="457200" rtl="0" algn="l">
              <a:spcBef>
                <a:spcPts val="0"/>
              </a:spcBef>
              <a:spcAft>
                <a:spcPts val="0"/>
              </a:spcAft>
              <a:buSzPts val="1800"/>
              <a:buAutoNum type="arabicPeriod"/>
            </a:pPr>
            <a:r>
              <a:rPr lang="en"/>
              <a:t>Work on your refutations. Or If you have other work for the course, you can work on that.</a:t>
            </a:r>
            <a:endParaRPr/>
          </a:p>
          <a:p>
            <a:pPr indent="-342900" lvl="0" marL="457200" rtl="0" algn="l">
              <a:spcBef>
                <a:spcPts val="0"/>
              </a:spcBef>
              <a:spcAft>
                <a:spcPts val="0"/>
              </a:spcAft>
              <a:buSzPts val="1800"/>
              <a:buAutoNum type="arabicPeriod"/>
            </a:pPr>
            <a:r>
              <a:rPr lang="en"/>
              <a:t>Check in with groupmates or me as needed!</a:t>
            </a:r>
            <a:endParaRPr/>
          </a:p>
        </p:txBody>
      </p:sp>
      <p:pic>
        <p:nvPicPr>
          <p:cNvPr descr="Check-off " id="461" name="Google Shape;461;p75"/>
          <p:cNvPicPr preferRelativeResize="0"/>
          <p:nvPr/>
        </p:nvPicPr>
        <p:blipFill>
          <a:blip r:embed="rId3">
            <a:alphaModFix/>
          </a:blip>
          <a:stretch>
            <a:fillRect/>
          </a:stretch>
        </p:blipFill>
        <p:spPr>
          <a:xfrm>
            <a:off x="5362725" y="1525400"/>
            <a:ext cx="3581972" cy="238915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Homework and Support</a:t>
            </a:r>
            <a:endParaRPr>
              <a:latin typeface="Arial Black"/>
              <a:ea typeface="Arial Black"/>
              <a:cs typeface="Arial Black"/>
              <a:sym typeface="Arial Black"/>
            </a:endParaRPr>
          </a:p>
        </p:txBody>
      </p:sp>
      <p:sp>
        <p:nvSpPr>
          <p:cNvPr id="467" name="Google Shape;467;p76"/>
          <p:cNvSpPr txBox="1"/>
          <p:nvPr>
            <p:ph idx="1" type="body"/>
          </p:nvPr>
        </p:nvSpPr>
        <p:spPr>
          <a:xfrm>
            <a:off x="311700" y="1152475"/>
            <a:ext cx="5415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Upcoming for Friday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Gender Gap Project &amp; DC: Intro to TidyVerse, and Reflection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Friday attendance mandatory for an extension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Upcoming for Sunday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Perusall Readings and Videos - will use to make refutation rubric on Monday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Resources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SASC 11 - 11:50, PGill G19 2:40 - 3:20</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CAT hours tonight and tomorrow on Zoom</a:t>
            </a:r>
            <a:endParaRPr>
              <a:solidFill>
                <a:schemeClr val="dk1"/>
              </a:solidFill>
            </a:endParaRPr>
          </a:p>
        </p:txBody>
      </p:sp>
      <p:pic>
        <p:nvPicPr>
          <p:cNvPr descr="Tweet about data prediction based on information we know " id="468" name="Google Shape;468;p76"/>
          <p:cNvPicPr preferRelativeResize="0"/>
          <p:nvPr/>
        </p:nvPicPr>
        <p:blipFill>
          <a:blip r:embed="rId3">
            <a:alphaModFix/>
          </a:blip>
          <a:stretch>
            <a:fillRect/>
          </a:stretch>
        </p:blipFill>
        <p:spPr>
          <a:xfrm>
            <a:off x="5835375" y="445025"/>
            <a:ext cx="3308626" cy="4132426"/>
          </a:xfrm>
          <a:prstGeom prst="rect">
            <a:avLst/>
          </a:prstGeom>
          <a:noFill/>
          <a:ln>
            <a:noFill/>
          </a:ln>
        </p:spPr>
      </p:pic>
      <p:sp>
        <p:nvSpPr>
          <p:cNvPr id="469" name="Google Shape;469;p76"/>
          <p:cNvSpPr txBox="1"/>
          <p:nvPr/>
        </p:nvSpPr>
        <p:spPr>
          <a:xfrm>
            <a:off x="7023775" y="4568875"/>
            <a:ext cx="19182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Shared by Miles</a:t>
            </a:r>
            <a:endParaRPr sz="180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7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78"/>
          <p:cNvSpPr txBox="1"/>
          <p:nvPr>
            <p:ph idx="1" type="subTitle"/>
          </p:nvPr>
        </p:nvSpPr>
        <p:spPr>
          <a:xfrm>
            <a:off x="504000" y="3138550"/>
            <a:ext cx="4725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(with R)</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12 -Effective refutation</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Picture of a bull, shitting, with a cancel sign over it. " id="481" name="Google Shape;481;p78"/>
          <p:cNvPicPr preferRelativeResize="0"/>
          <p:nvPr/>
        </p:nvPicPr>
        <p:blipFill>
          <a:blip r:embed="rId3">
            <a:alphaModFix/>
          </a:blip>
          <a:stretch>
            <a:fillRect/>
          </a:stretch>
        </p:blipFill>
        <p:spPr>
          <a:xfrm>
            <a:off x="1705938" y="360700"/>
            <a:ext cx="2529325" cy="2529325"/>
          </a:xfrm>
          <a:prstGeom prst="rect">
            <a:avLst/>
          </a:prstGeom>
          <a:noFill/>
          <a:ln>
            <a:noFill/>
          </a:ln>
        </p:spPr>
      </p:pic>
      <p:pic>
        <p:nvPicPr>
          <p:cNvPr descr="Fact --&gt; warn about myth --&gt; explain fallacy --&gt; fact" id="482" name="Google Shape;482;p78"/>
          <p:cNvPicPr preferRelativeResize="0"/>
          <p:nvPr/>
        </p:nvPicPr>
        <p:blipFill rotWithShape="1">
          <a:blip r:embed="rId4">
            <a:alphaModFix/>
          </a:blip>
          <a:srcRect b="0" l="0" r="62452" t="0"/>
          <a:stretch/>
        </p:blipFill>
        <p:spPr>
          <a:xfrm>
            <a:off x="5600075" y="158738"/>
            <a:ext cx="2657300" cy="48260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The Plan</a:t>
            </a:r>
            <a:endParaRPr>
              <a:latin typeface="Arial Black"/>
              <a:ea typeface="Arial Black"/>
              <a:cs typeface="Arial Black"/>
              <a:sym typeface="Arial Black"/>
            </a:endParaRPr>
          </a:p>
        </p:txBody>
      </p:sp>
      <p:sp>
        <p:nvSpPr>
          <p:cNvPr id="488" name="Google Shape;488;p79"/>
          <p:cNvSpPr txBox="1"/>
          <p:nvPr>
            <p:ph idx="1" type="body"/>
          </p:nvPr>
        </p:nvSpPr>
        <p:spPr>
          <a:xfrm>
            <a:off x="311700" y="1152475"/>
            <a:ext cx="7267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Class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FoTD &amp; Check in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Why refutate?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Effective refutation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Refutation rubric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Homework</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Reading choice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Bring last piece of BS to class tomorrow</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Questions? Office hours at 2:40 - 3:30 PGill G19</a:t>
            </a:r>
            <a:endParaRPr>
              <a:solidFill>
                <a:schemeClr val="dk1"/>
              </a:solidFill>
            </a:endParaRPr>
          </a:p>
        </p:txBody>
      </p:sp>
      <p:pic>
        <p:nvPicPr>
          <p:cNvPr descr="#empty" id="489" name="Google Shape;489;p79"/>
          <p:cNvPicPr preferRelativeResize="0"/>
          <p:nvPr/>
        </p:nvPicPr>
        <p:blipFill>
          <a:blip r:embed="rId3">
            <a:alphaModFix/>
          </a:blip>
          <a:stretch>
            <a:fillRect/>
          </a:stretch>
        </p:blipFill>
        <p:spPr>
          <a:xfrm>
            <a:off x="4261650" y="445025"/>
            <a:ext cx="4422800" cy="24767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Reflections</a:t>
            </a:r>
            <a:endParaRPr>
              <a:latin typeface="Arial Black"/>
              <a:ea typeface="Arial Black"/>
              <a:cs typeface="Arial Black"/>
              <a:sym typeface="Arial Black"/>
            </a:endParaRPr>
          </a:p>
        </p:txBody>
      </p:sp>
      <p:sp>
        <p:nvSpPr>
          <p:cNvPr id="495" name="Google Shape;495;p80"/>
          <p:cNvSpPr txBox="1"/>
          <p:nvPr>
            <p:ph idx="1" type="body"/>
          </p:nvPr>
        </p:nvSpPr>
        <p:spPr>
          <a:xfrm>
            <a:off x="311700" y="1152475"/>
            <a:ext cx="450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 few people forgot to submit - please do ASAP</a:t>
            </a:r>
            <a:endParaRPr/>
          </a:p>
          <a:p>
            <a:pPr indent="-342900" lvl="0" marL="457200" rtl="0" algn="l">
              <a:spcBef>
                <a:spcPts val="0"/>
              </a:spcBef>
              <a:spcAft>
                <a:spcPts val="0"/>
              </a:spcAft>
              <a:buSzPts val="1800"/>
              <a:buChar char="●"/>
            </a:pPr>
            <a:r>
              <a:rPr lang="en"/>
              <a:t>Proud of work on Gender Gap project - challenge, but success, real test of independence, took organization and planning, working with peers, but doing alone was great &amp; help us understand past case studies better!</a:t>
            </a:r>
            <a:endParaRPr/>
          </a:p>
          <a:p>
            <a:pPr indent="-342900" lvl="0" marL="457200" rtl="0" algn="l">
              <a:spcBef>
                <a:spcPts val="0"/>
              </a:spcBef>
              <a:spcAft>
                <a:spcPts val="0"/>
              </a:spcAft>
              <a:buSzPts val="1800"/>
              <a:buChar char="●"/>
            </a:pPr>
            <a:r>
              <a:rPr lang="en"/>
              <a:t>Peer feedback on final project helpful</a:t>
            </a:r>
            <a:endParaRPr/>
          </a:p>
          <a:p>
            <a:pPr indent="-342900" lvl="0" marL="457200" rtl="0" algn="l">
              <a:spcBef>
                <a:spcPts val="0"/>
              </a:spcBef>
              <a:spcAft>
                <a:spcPts val="0"/>
              </a:spcAft>
              <a:buSzPts val="1800"/>
              <a:buChar char="●"/>
            </a:pPr>
            <a:r>
              <a:rPr lang="en"/>
              <a:t>Where are peers finding their BS?</a:t>
            </a:r>
            <a:endParaRPr/>
          </a:p>
          <a:p>
            <a:pPr indent="-342900" lvl="0" marL="457200" rtl="0" algn="l">
              <a:spcBef>
                <a:spcPts val="0"/>
              </a:spcBef>
              <a:spcAft>
                <a:spcPts val="0"/>
              </a:spcAft>
              <a:buSzPts val="1800"/>
              <a:buChar char="●"/>
            </a:pPr>
            <a:r>
              <a:rPr lang="en"/>
              <a:t>Liked in class time for peer review/working on refutation</a:t>
            </a:r>
            <a:endParaRPr i="1"/>
          </a:p>
        </p:txBody>
      </p:sp>
      <p:sp>
        <p:nvSpPr>
          <p:cNvPr id="496" name="Google Shape;496;p80"/>
          <p:cNvSpPr/>
          <p:nvPr/>
        </p:nvSpPr>
        <p:spPr>
          <a:xfrm>
            <a:off x="5357150" y="363200"/>
            <a:ext cx="3621300" cy="46146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7" name="Google Shape;497;p80"/>
          <p:cNvSpPr txBox="1"/>
          <p:nvPr/>
        </p:nvSpPr>
        <p:spPr>
          <a:xfrm>
            <a:off x="5517375" y="507400"/>
            <a:ext cx="3315000" cy="439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i="1" lang="en" sz="1900">
                <a:solidFill>
                  <a:schemeClr val="dk2"/>
                </a:solidFill>
              </a:rPr>
              <a:t>“</a:t>
            </a:r>
            <a:r>
              <a:rPr i="1" lang="en" sz="1900">
                <a:solidFill>
                  <a:schemeClr val="dk1"/>
                </a:solidFill>
                <a:latin typeface="Cambria"/>
                <a:ea typeface="Cambria"/>
                <a:cs typeface="Cambria"/>
                <a:sym typeface="Cambria"/>
              </a:rPr>
              <a:t>I am interested in refuting some bs of my own. I feel like this whole class has been a build up to this project and now we can put our skills to work. I am not sure if I am going to 100% stick with the visualizations that I have currently, but I will keep working because this is a project that I enjoy doing, and I want to find data that I am interested in. “</a:t>
            </a:r>
            <a:endParaRPr sz="1900">
              <a:solidFill>
                <a:schemeClr val="dk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Ethics of calling bull</a:t>
            </a:r>
            <a:endParaRPr>
              <a:latin typeface="Arial Black"/>
              <a:ea typeface="Arial Black"/>
              <a:cs typeface="Arial Black"/>
              <a:sym typeface="Arial Black"/>
            </a:endParaRPr>
          </a:p>
        </p:txBody>
      </p:sp>
      <p:sp>
        <p:nvSpPr>
          <p:cNvPr id="503" name="Google Shape;503;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all BS is worth calling out</a:t>
            </a:r>
            <a:endParaRPr/>
          </a:p>
          <a:p>
            <a:pPr indent="0" lvl="0" marL="0" rtl="0" algn="l">
              <a:spcBef>
                <a:spcPts val="1600"/>
              </a:spcBef>
              <a:spcAft>
                <a:spcPts val="0"/>
              </a:spcAft>
              <a:buNone/>
            </a:pPr>
            <a:r>
              <a:rPr lang="en"/>
              <a:t>Who, what, where, when, why, (and how) of calling BS matters.</a:t>
            </a:r>
            <a:endParaRPr/>
          </a:p>
          <a:p>
            <a:pPr indent="0" lvl="0" marL="0" rtl="0" algn="l">
              <a:spcBef>
                <a:spcPts val="1600"/>
              </a:spcBef>
              <a:spcAft>
                <a:spcPts val="0"/>
              </a:spcAft>
              <a:buNone/>
            </a:pPr>
            <a:r>
              <a:rPr lang="en"/>
              <a:t>Who - relationships matter, not just preserving them, but leveraging them</a:t>
            </a:r>
            <a:endParaRPr/>
          </a:p>
          <a:p>
            <a:pPr indent="0" lvl="0" marL="0" rtl="0" algn="l">
              <a:spcBef>
                <a:spcPts val="1600"/>
              </a:spcBef>
              <a:spcAft>
                <a:spcPts val="0"/>
              </a:spcAft>
              <a:buNone/>
            </a:pPr>
            <a:r>
              <a:rPr lang="en"/>
              <a:t>What - is this important BS, embarrassing BS, etc?</a:t>
            </a:r>
            <a:endParaRPr/>
          </a:p>
          <a:p>
            <a:pPr indent="0" lvl="0" marL="0" rtl="0" algn="l">
              <a:spcBef>
                <a:spcPts val="1600"/>
              </a:spcBef>
              <a:spcAft>
                <a:spcPts val="0"/>
              </a:spcAft>
              <a:buNone/>
            </a:pPr>
            <a:r>
              <a:rPr lang="en"/>
              <a:t>Where - publicly, privately, within the context, in the moment, later?</a:t>
            </a:r>
            <a:endParaRPr/>
          </a:p>
          <a:p>
            <a:pPr indent="0" lvl="0" marL="0" rtl="0" algn="l">
              <a:spcBef>
                <a:spcPts val="1600"/>
              </a:spcBef>
              <a:spcAft>
                <a:spcPts val="0"/>
              </a:spcAft>
              <a:buNone/>
            </a:pPr>
            <a:r>
              <a:rPr lang="en"/>
              <a:t>Why - to show off, to be a good digital citizen?</a:t>
            </a:r>
            <a:endParaRPr/>
          </a:p>
          <a:p>
            <a:pPr indent="0" lvl="0" marL="0" rtl="0" algn="l">
              <a:spcBef>
                <a:spcPts val="1600"/>
              </a:spcBef>
              <a:spcAft>
                <a:spcPts val="1600"/>
              </a:spcAft>
              <a:buNone/>
            </a:pPr>
            <a:r>
              <a:rPr lang="en"/>
              <a:t>How - call BS on BS, not people, assume the best (though there may be good reason not to)</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Social Media Research on Refutation</a:t>
            </a:r>
            <a:endParaRPr>
              <a:latin typeface="Arial Black"/>
              <a:ea typeface="Arial Black"/>
              <a:cs typeface="Arial Black"/>
              <a:sym typeface="Arial Black"/>
            </a:endParaRPr>
          </a:p>
        </p:txBody>
      </p:sp>
      <p:sp>
        <p:nvSpPr>
          <p:cNvPr id="509" name="Google Shape;509;p82"/>
          <p:cNvSpPr txBox="1"/>
          <p:nvPr>
            <p:ph idx="1" type="body"/>
          </p:nvPr>
        </p:nvSpPr>
        <p:spPr>
          <a:xfrm>
            <a:off x="5428500" y="3172750"/>
            <a:ext cx="3715500" cy="124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Searching snopes.com and posting the link helps</a:t>
            </a:r>
            <a:endParaRPr/>
          </a:p>
        </p:txBody>
      </p:sp>
      <p:pic>
        <p:nvPicPr>
          <p:cNvPr descr="Snope visualized  " id="510" name="Google Shape;510;p82"/>
          <p:cNvPicPr preferRelativeResize="0"/>
          <p:nvPr/>
        </p:nvPicPr>
        <p:blipFill>
          <a:blip r:embed="rId3">
            <a:alphaModFix/>
          </a:blip>
          <a:stretch>
            <a:fillRect/>
          </a:stretch>
        </p:blipFill>
        <p:spPr>
          <a:xfrm>
            <a:off x="136400" y="945800"/>
            <a:ext cx="4732100" cy="2910500"/>
          </a:xfrm>
          <a:prstGeom prst="rect">
            <a:avLst/>
          </a:prstGeom>
          <a:noFill/>
          <a:ln>
            <a:noFill/>
          </a:ln>
        </p:spPr>
      </p:pic>
      <p:pic>
        <p:nvPicPr>
          <p:cNvPr id="511" name="Google Shape;511;p82"/>
          <p:cNvPicPr preferRelativeResize="0"/>
          <p:nvPr/>
        </p:nvPicPr>
        <p:blipFill>
          <a:blip r:embed="rId4">
            <a:alphaModFix/>
          </a:blip>
          <a:stretch>
            <a:fillRect/>
          </a:stretch>
        </p:blipFill>
        <p:spPr>
          <a:xfrm>
            <a:off x="136400" y="3920400"/>
            <a:ext cx="6120301" cy="1076100"/>
          </a:xfrm>
          <a:prstGeom prst="rect">
            <a:avLst/>
          </a:prstGeom>
          <a:noFill/>
          <a:ln>
            <a:noFill/>
          </a:ln>
        </p:spPr>
      </p:pic>
      <p:pic>
        <p:nvPicPr>
          <p:cNvPr descr="Snope visualized  " id="512" name="Google Shape;512;p82"/>
          <p:cNvPicPr preferRelativeResize="0"/>
          <p:nvPr/>
        </p:nvPicPr>
        <p:blipFill>
          <a:blip r:embed="rId5">
            <a:alphaModFix/>
          </a:blip>
          <a:stretch>
            <a:fillRect/>
          </a:stretch>
        </p:blipFill>
        <p:spPr>
          <a:xfrm>
            <a:off x="4917513" y="1172500"/>
            <a:ext cx="3914775" cy="20002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descr="How to spot fake news:&#10;1) Consider the source, 2) read beyond the headline, 3) check the author, 4) are the supporting sources actually supporting?, 5) check the date, 6) is it satire, 7) check your biases, 8) ask the experts" id="517" name="Google Shape;517;p83"/>
          <p:cNvPicPr preferRelativeResize="0"/>
          <p:nvPr/>
        </p:nvPicPr>
        <p:blipFill>
          <a:blip r:embed="rId3">
            <a:alphaModFix/>
          </a:blip>
          <a:stretch>
            <a:fillRect/>
          </a:stretch>
        </p:blipFill>
        <p:spPr>
          <a:xfrm>
            <a:off x="5286388" y="0"/>
            <a:ext cx="3857625" cy="5143500"/>
          </a:xfrm>
          <a:prstGeom prst="rect">
            <a:avLst/>
          </a:prstGeom>
          <a:noFill/>
          <a:ln>
            <a:noFill/>
          </a:ln>
        </p:spPr>
      </p:pic>
      <p:pic>
        <p:nvPicPr>
          <p:cNvPr id="518" name="Google Shape;518;p83"/>
          <p:cNvPicPr preferRelativeResize="0"/>
          <p:nvPr/>
        </p:nvPicPr>
        <p:blipFill rotWithShape="1">
          <a:blip r:embed="rId4">
            <a:alphaModFix/>
          </a:blip>
          <a:srcRect b="29533" l="3362" r="0" t="9052"/>
          <a:stretch/>
        </p:blipFill>
        <p:spPr>
          <a:xfrm>
            <a:off x="224075" y="234500"/>
            <a:ext cx="2848524" cy="3630078"/>
          </a:xfrm>
          <a:prstGeom prst="rect">
            <a:avLst/>
          </a:prstGeom>
          <a:noFill/>
          <a:ln>
            <a:noFill/>
          </a:ln>
        </p:spPr>
      </p:pic>
      <p:pic>
        <p:nvPicPr>
          <p:cNvPr id="519" name="Google Shape;519;p83"/>
          <p:cNvPicPr preferRelativeResize="0"/>
          <p:nvPr/>
        </p:nvPicPr>
        <p:blipFill rotWithShape="1">
          <a:blip r:embed="rId5">
            <a:alphaModFix/>
          </a:blip>
          <a:srcRect b="4734" l="0" r="0" t="49299"/>
          <a:stretch/>
        </p:blipFill>
        <p:spPr>
          <a:xfrm>
            <a:off x="3072600" y="2668150"/>
            <a:ext cx="2112024" cy="2157474"/>
          </a:xfrm>
          <a:prstGeom prst="rect">
            <a:avLst/>
          </a:prstGeom>
          <a:noFill/>
          <a:ln>
            <a:noFill/>
          </a:ln>
        </p:spPr>
      </p:pic>
      <p:sp>
        <p:nvSpPr>
          <p:cNvPr id="520" name="Google Shape;520;p83"/>
          <p:cNvSpPr txBox="1"/>
          <p:nvPr/>
        </p:nvSpPr>
        <p:spPr>
          <a:xfrm>
            <a:off x="380425" y="3997025"/>
            <a:ext cx="22824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Judicial Watch Wikipedia</a:t>
            </a:r>
            <a:endParaRPr>
              <a:solidFill>
                <a:schemeClr val="dk2"/>
              </a:solidFill>
            </a:endParaRPr>
          </a:p>
        </p:txBody>
      </p:sp>
      <p:sp>
        <p:nvSpPr>
          <p:cNvPr id="521" name="Google Shape;521;p83"/>
          <p:cNvSpPr txBox="1"/>
          <p:nvPr/>
        </p:nvSpPr>
        <p:spPr>
          <a:xfrm>
            <a:off x="380425" y="4356725"/>
            <a:ext cx="1985400" cy="1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u="sng">
                <a:solidFill>
                  <a:schemeClr val="hlink"/>
                </a:solidFill>
                <a:hlinkClick r:id="rId7"/>
              </a:rPr>
              <a:t>Fake Newsite List Wikipedia</a:t>
            </a:r>
            <a:endParaRPr sz="11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Scientific Misconduct</a:t>
            </a:r>
            <a:endParaRPr>
              <a:latin typeface="Arial Black"/>
              <a:ea typeface="Arial Black"/>
              <a:cs typeface="Arial Black"/>
              <a:sym typeface="Arial Black"/>
            </a:endParaRPr>
          </a:p>
        </p:txBody>
      </p:sp>
      <p:sp>
        <p:nvSpPr>
          <p:cNvPr id="135" name="Google Shape;135;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Remember the 5 Ws</a:t>
            </a:r>
            <a:endParaRPr/>
          </a:p>
          <a:p>
            <a:pPr indent="0" lvl="0" marL="0" rtl="0" algn="l">
              <a:spcBef>
                <a:spcPts val="1200"/>
              </a:spcBef>
              <a:spcAft>
                <a:spcPts val="0"/>
              </a:spcAft>
              <a:buNone/>
            </a:pPr>
            <a:r>
              <a:rPr lang="en"/>
              <a:t>Who: Scientist</a:t>
            </a:r>
            <a:endParaRPr/>
          </a:p>
          <a:p>
            <a:pPr indent="0" lvl="0" marL="0" rtl="0" algn="l">
              <a:spcBef>
                <a:spcPts val="1200"/>
              </a:spcBef>
              <a:spcAft>
                <a:spcPts val="0"/>
              </a:spcAft>
              <a:buNone/>
            </a:pPr>
            <a:r>
              <a:rPr lang="en"/>
              <a:t>What: Fudging data, p-hacking, not following IRB processes, not declaring COIs, selective reporting of results</a:t>
            </a:r>
            <a:endParaRPr/>
          </a:p>
          <a:p>
            <a:pPr indent="0" lvl="0" marL="0" rtl="0" algn="l">
              <a:spcBef>
                <a:spcPts val="1200"/>
              </a:spcBef>
              <a:spcAft>
                <a:spcPts val="0"/>
              </a:spcAft>
              <a:buNone/>
            </a:pPr>
            <a:r>
              <a:rPr lang="en"/>
              <a:t>Where: Universities, pseudo-institutes, companies, non reputable journals</a:t>
            </a:r>
            <a:endParaRPr/>
          </a:p>
          <a:p>
            <a:pPr indent="0" lvl="0" marL="0" rtl="0" algn="l">
              <a:spcBef>
                <a:spcPts val="1200"/>
              </a:spcBef>
              <a:spcAft>
                <a:spcPts val="0"/>
              </a:spcAft>
              <a:buNone/>
            </a:pPr>
            <a:r>
              <a:rPr lang="en"/>
              <a:t>When: Been around a long time</a:t>
            </a:r>
            <a:endParaRPr/>
          </a:p>
          <a:p>
            <a:pPr indent="0" lvl="0" marL="0" rtl="0" algn="l">
              <a:spcBef>
                <a:spcPts val="1200"/>
              </a:spcBef>
              <a:spcAft>
                <a:spcPts val="1200"/>
              </a:spcAft>
              <a:buNone/>
            </a:pPr>
            <a:r>
              <a:rPr lang="en"/>
              <a:t>Why: Fame, gain, tenure, grants, pressure to produce, lack of ethics courses - structural reinforcements: reward paper, results, hiding proprietary information, low job security without fame/results, future tied to a oversimplified metric</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Next level refutation</a:t>
            </a:r>
            <a:endParaRPr>
              <a:latin typeface="Arial Black"/>
              <a:ea typeface="Arial Black"/>
              <a:cs typeface="Arial Black"/>
              <a:sym typeface="Arial Black"/>
            </a:endParaRPr>
          </a:p>
        </p:txBody>
      </p:sp>
      <p:sp>
        <p:nvSpPr>
          <p:cNvPr id="527" name="Google Shape;527;p84"/>
          <p:cNvSpPr txBox="1"/>
          <p:nvPr>
            <p:ph idx="1" type="body"/>
          </p:nvPr>
        </p:nvSpPr>
        <p:spPr>
          <a:xfrm>
            <a:off x="311700" y="1152475"/>
            <a:ext cx="3972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Refuting BS - is more than just the research, it is about changing minds</a:t>
            </a:r>
            <a:endParaRPr/>
          </a:p>
          <a:p>
            <a:pPr indent="-342900" lvl="0" marL="457200" rtl="0" algn="l">
              <a:spcBef>
                <a:spcPts val="0"/>
              </a:spcBef>
              <a:spcAft>
                <a:spcPts val="0"/>
              </a:spcAft>
              <a:buSzPts val="1800"/>
              <a:buChar char="●"/>
            </a:pPr>
            <a:r>
              <a:rPr lang="en"/>
              <a:t>It is hard when we are deconstructing disinformation</a:t>
            </a:r>
            <a:endParaRPr/>
          </a:p>
          <a:p>
            <a:pPr indent="-342900" lvl="0" marL="457200" rtl="0" algn="l">
              <a:spcBef>
                <a:spcPts val="0"/>
              </a:spcBef>
              <a:spcAft>
                <a:spcPts val="0"/>
              </a:spcAft>
              <a:buSzPts val="1800"/>
              <a:buChar char="●"/>
            </a:pPr>
            <a:r>
              <a:rPr lang="en"/>
              <a:t>What do we know about people’s exposure to misinformation and how that shapes their receptivity?</a:t>
            </a:r>
            <a:endParaRPr/>
          </a:p>
          <a:p>
            <a:pPr indent="-342900" lvl="0" marL="457200" rtl="0" algn="l">
              <a:spcBef>
                <a:spcPts val="0"/>
              </a:spcBef>
              <a:spcAft>
                <a:spcPts val="0"/>
              </a:spcAft>
              <a:buSzPts val="1800"/>
              <a:buChar char="●"/>
            </a:pPr>
            <a:r>
              <a:rPr lang="en"/>
              <a:t>How do you change culture or a system?</a:t>
            </a:r>
            <a:endParaRPr/>
          </a:p>
        </p:txBody>
      </p:sp>
      <p:pic>
        <p:nvPicPr>
          <p:cNvPr descr="Fact - lead with the fact if it's clear, pithy, and sticky - make it simple, concrete, and plausible. It must &quot;fit&quot; with the story. &#10;Warn about the myth - warn beforehand that a myth is coming, mention it only once. &#10;Explain fallacy - explain how the myth misleads. &#10;Fact - finish by reinforcing the fact - multiple times if possible. make sure it provides an alternative causal explanation. " id="528" name="Google Shape;528;p84"/>
          <p:cNvPicPr preferRelativeResize="0"/>
          <p:nvPr/>
        </p:nvPicPr>
        <p:blipFill>
          <a:blip r:embed="rId3">
            <a:alphaModFix/>
          </a:blip>
          <a:stretch>
            <a:fillRect/>
          </a:stretch>
        </p:blipFill>
        <p:spPr>
          <a:xfrm>
            <a:off x="4487832" y="1017725"/>
            <a:ext cx="4656168" cy="31750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5"/>
          <p:cNvSpPr txBox="1"/>
          <p:nvPr>
            <p:ph type="title"/>
          </p:nvPr>
        </p:nvSpPr>
        <p:spPr>
          <a:xfrm>
            <a:off x="311700" y="445025"/>
            <a:ext cx="280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One recent refutation</a:t>
            </a:r>
            <a:endParaRPr>
              <a:latin typeface="Arial Black"/>
              <a:ea typeface="Arial Black"/>
              <a:cs typeface="Arial Black"/>
              <a:sym typeface="Arial Black"/>
            </a:endParaRPr>
          </a:p>
        </p:txBody>
      </p:sp>
      <p:sp>
        <p:nvSpPr>
          <p:cNvPr id="534" name="Google Shape;534;p85"/>
          <p:cNvSpPr txBox="1"/>
          <p:nvPr>
            <p:ph idx="1" type="body"/>
          </p:nvPr>
        </p:nvSpPr>
        <p:spPr>
          <a:xfrm>
            <a:off x="311700" y="2028575"/>
            <a:ext cx="2804400" cy="254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u="sng">
                <a:solidFill>
                  <a:schemeClr val="hlink"/>
                </a:solidFill>
                <a:hlinkClick r:id="rId3"/>
              </a:rPr>
              <a:t>Gender Pay Gap Bot</a:t>
            </a:r>
            <a:r>
              <a:rPr lang="en"/>
              <a:t> </a:t>
            </a:r>
            <a:endParaRPr/>
          </a:p>
        </p:txBody>
      </p:sp>
      <p:pic>
        <p:nvPicPr>
          <p:cNvPr descr="Example Refutation " id="535" name="Google Shape;535;p85"/>
          <p:cNvPicPr preferRelativeResize="0"/>
          <p:nvPr/>
        </p:nvPicPr>
        <p:blipFill>
          <a:blip r:embed="rId4">
            <a:alphaModFix/>
          </a:blip>
          <a:stretch>
            <a:fillRect/>
          </a:stretch>
        </p:blipFill>
        <p:spPr>
          <a:xfrm>
            <a:off x="3166811" y="0"/>
            <a:ext cx="5977179" cy="5143500"/>
          </a:xfrm>
          <a:prstGeom prst="rect">
            <a:avLst/>
          </a:prstGeom>
          <a:noFill/>
          <a:ln>
            <a:noFill/>
          </a:ln>
        </p:spPr>
      </p:pic>
      <p:pic>
        <p:nvPicPr>
          <p:cNvPr id="536" name="Google Shape;536;p85"/>
          <p:cNvPicPr preferRelativeResize="0"/>
          <p:nvPr/>
        </p:nvPicPr>
        <p:blipFill>
          <a:blip r:embed="rId5">
            <a:alphaModFix/>
          </a:blip>
          <a:stretch>
            <a:fillRect/>
          </a:stretch>
        </p:blipFill>
        <p:spPr>
          <a:xfrm>
            <a:off x="0" y="3747200"/>
            <a:ext cx="4713200" cy="13963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542" name="Google Shape;542;p86"/>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solidFill>
                <a:schemeClr val="dk2"/>
              </a:solidFill>
              <a:latin typeface="Calibri"/>
              <a:ea typeface="Calibri"/>
              <a:cs typeface="Calibri"/>
              <a:sym typeface="Calibri"/>
            </a:endParaRPr>
          </a:p>
          <a:p>
            <a:pPr indent="0" lvl="0" marL="0" rtl="0" algn="l">
              <a:spcBef>
                <a:spcPts val="1000"/>
              </a:spcBef>
              <a:spcAft>
                <a:spcPts val="0"/>
              </a:spcAft>
              <a:buNone/>
            </a:pPr>
            <a:r>
              <a:t/>
            </a:r>
            <a:endParaRPr sz="1600">
              <a:solidFill>
                <a:schemeClr val="dk2"/>
              </a:solidFill>
              <a:latin typeface="Calibri"/>
              <a:ea typeface="Calibri"/>
              <a:cs typeface="Calibri"/>
              <a:sym typeface="Calibri"/>
            </a:endParaRPr>
          </a:p>
          <a:p>
            <a:pPr indent="-330200" lvl="0" marL="457200" rtl="0" algn="l">
              <a:spcBef>
                <a:spcPts val="1000"/>
              </a:spcBef>
              <a:spcAft>
                <a:spcPts val="0"/>
              </a:spcAft>
              <a:buClr>
                <a:schemeClr val="dk2"/>
              </a:buClr>
              <a:buSzPts val="1600"/>
              <a:buFont typeface="Calibri"/>
              <a:buAutoNum type="arabicPeriod"/>
            </a:pPr>
            <a:r>
              <a:rPr lang="en" sz="1600">
                <a:solidFill>
                  <a:schemeClr val="dk2"/>
                </a:solidFill>
                <a:latin typeface="Calibri"/>
                <a:ea typeface="Calibri"/>
                <a:cs typeface="Calibri"/>
                <a:sym typeface="Calibri"/>
              </a:rPr>
              <a:t>Appoint someone as moderator, someone as scribe and someone as reporter</a:t>
            </a:r>
            <a:endParaRPr sz="1600">
              <a:solidFill>
                <a:schemeClr val="dk2"/>
              </a:solidFill>
              <a:latin typeface="Calibri"/>
              <a:ea typeface="Calibri"/>
              <a:cs typeface="Calibri"/>
              <a:sym typeface="Calibri"/>
            </a:endParaRPr>
          </a:p>
          <a:p>
            <a:pPr indent="-330200" lvl="0" marL="457200" rtl="0" algn="l">
              <a:spcBef>
                <a:spcPts val="1000"/>
              </a:spcBef>
              <a:spcAft>
                <a:spcPts val="0"/>
              </a:spcAft>
              <a:buClr>
                <a:schemeClr val="dk2"/>
              </a:buClr>
              <a:buSzPts val="1600"/>
              <a:buFont typeface="Calibri"/>
              <a:buAutoNum type="arabicPeriod"/>
            </a:pPr>
            <a:r>
              <a:rPr b="1" lang="en" sz="1600">
                <a:solidFill>
                  <a:schemeClr val="dk2"/>
                </a:solidFill>
                <a:latin typeface="Calibri"/>
                <a:ea typeface="Calibri"/>
                <a:cs typeface="Calibri"/>
                <a:sym typeface="Calibri"/>
              </a:rPr>
              <a:t>Based on both the video and the readings, chat a bit about hallmarks of a good (or bad) refutation</a:t>
            </a:r>
            <a:endParaRPr b="1" sz="1600">
              <a:solidFill>
                <a:schemeClr val="dk2"/>
              </a:solidFill>
              <a:latin typeface="Calibri"/>
              <a:ea typeface="Calibri"/>
              <a:cs typeface="Calibri"/>
              <a:sym typeface="Calibri"/>
            </a:endParaRPr>
          </a:p>
          <a:p>
            <a:pPr indent="-330200" lvl="0" marL="457200" rtl="0" algn="l">
              <a:spcBef>
                <a:spcPts val="1000"/>
              </a:spcBef>
              <a:spcAft>
                <a:spcPts val="0"/>
              </a:spcAft>
              <a:buClr>
                <a:schemeClr val="dk2"/>
              </a:buClr>
              <a:buSzPts val="1600"/>
              <a:buFont typeface="Calibri"/>
              <a:buAutoNum type="arabicPeriod"/>
            </a:pPr>
            <a:r>
              <a:rPr lang="en" sz="1600">
                <a:solidFill>
                  <a:schemeClr val="dk2"/>
                </a:solidFill>
                <a:latin typeface="Calibri"/>
                <a:ea typeface="Calibri"/>
                <a:cs typeface="Calibri"/>
                <a:sym typeface="Calibri"/>
              </a:rPr>
              <a:t>Have a list of a few things to share</a:t>
            </a:r>
            <a:endParaRPr sz="1600">
              <a:solidFill>
                <a:schemeClr val="dk2"/>
              </a:solidFill>
              <a:latin typeface="Calibri"/>
              <a:ea typeface="Calibri"/>
              <a:cs typeface="Calibri"/>
              <a:sym typeface="Calibri"/>
            </a:endParaRPr>
          </a:p>
          <a:p>
            <a:pPr indent="-330200" lvl="0" marL="457200" rtl="0" algn="l">
              <a:spcBef>
                <a:spcPts val="1000"/>
              </a:spcBef>
              <a:spcAft>
                <a:spcPts val="0"/>
              </a:spcAft>
              <a:buClr>
                <a:schemeClr val="dk2"/>
              </a:buClr>
              <a:buSzPts val="1600"/>
              <a:buFont typeface="Calibri"/>
              <a:buAutoNum type="arabicPeriod"/>
            </a:pPr>
            <a:r>
              <a:rPr lang="en" sz="1600">
                <a:solidFill>
                  <a:schemeClr val="dk2"/>
                </a:solidFill>
                <a:latin typeface="Calibri"/>
                <a:ea typeface="Calibri"/>
                <a:cs typeface="Calibri"/>
                <a:sym typeface="Calibri"/>
              </a:rPr>
              <a:t>Each group will make a report out</a:t>
            </a:r>
            <a:endParaRPr sz="1600">
              <a:solidFill>
                <a:schemeClr val="dk2"/>
              </a:solidFill>
              <a:latin typeface="Calibri"/>
              <a:ea typeface="Calibri"/>
              <a:cs typeface="Calibri"/>
              <a:sym typeface="Calibri"/>
            </a:endParaRPr>
          </a:p>
          <a:p>
            <a:pPr indent="-330200" lvl="0" marL="457200" rtl="0" algn="l">
              <a:spcBef>
                <a:spcPts val="1000"/>
              </a:spcBef>
              <a:spcAft>
                <a:spcPts val="0"/>
              </a:spcAft>
              <a:buClr>
                <a:schemeClr val="dk2"/>
              </a:buClr>
              <a:buSzPts val="1600"/>
              <a:buFont typeface="Calibri"/>
              <a:buAutoNum type="arabicPeriod"/>
            </a:pPr>
            <a:r>
              <a:rPr lang="en" sz="1600">
                <a:solidFill>
                  <a:schemeClr val="dk2"/>
                </a:solidFill>
                <a:latin typeface="Calibri"/>
                <a:ea typeface="Calibri"/>
                <a:cs typeface="Calibri"/>
                <a:sym typeface="Calibri"/>
              </a:rPr>
              <a:t>When it is your group’s turn to report, try to pick something that hasn’t been talked about yet</a:t>
            </a:r>
            <a:endParaRPr sz="1600">
              <a:solidFill>
                <a:schemeClr val="dk2"/>
              </a:solidFill>
              <a:latin typeface="Calibri"/>
              <a:ea typeface="Calibri"/>
              <a:cs typeface="Calibri"/>
              <a:sym typeface="Calibri"/>
            </a:endParaRPr>
          </a:p>
          <a:p>
            <a:pPr indent="0" lvl="0" marL="0" rtl="0" algn="l">
              <a:lnSpc>
                <a:spcPct val="115000"/>
              </a:lnSpc>
              <a:spcBef>
                <a:spcPts val="1000"/>
              </a:spcBef>
              <a:spcAft>
                <a:spcPts val="0"/>
              </a:spcAft>
              <a:buNone/>
            </a:pPr>
            <a:r>
              <a:t/>
            </a:r>
            <a:endParaRPr>
              <a:solidFill>
                <a:schemeClr val="dk2"/>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1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500">
                <a:latin typeface="Arial Black"/>
                <a:ea typeface="Arial Black"/>
                <a:cs typeface="Arial Black"/>
                <a:sym typeface="Arial Black"/>
              </a:rPr>
              <a:t>B: Report out! Key features of a good refutation</a:t>
            </a:r>
            <a:endParaRPr sz="2500">
              <a:latin typeface="Arial Black"/>
              <a:ea typeface="Arial Black"/>
              <a:cs typeface="Arial Black"/>
              <a:sym typeface="Arial Black"/>
            </a:endParaRPr>
          </a:p>
          <a:p>
            <a:pPr indent="0" lvl="0" marL="0" rtl="0" algn="l">
              <a:spcBef>
                <a:spcPts val="0"/>
              </a:spcBef>
              <a:spcAft>
                <a:spcPts val="0"/>
              </a:spcAft>
              <a:buNone/>
            </a:pPr>
            <a:r>
              <a:t/>
            </a:r>
            <a:endParaRPr sz="2500">
              <a:latin typeface="Arial Black"/>
              <a:ea typeface="Arial Black"/>
              <a:cs typeface="Arial Black"/>
              <a:sym typeface="Arial Black"/>
            </a:endParaRPr>
          </a:p>
        </p:txBody>
      </p:sp>
      <p:sp>
        <p:nvSpPr>
          <p:cNvPr id="548" name="Google Shape;548;p8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Re-emphasizing facts, but not in a way to undermine what they believ but to help them gain a better understanding</a:t>
            </a:r>
            <a:endParaRPr sz="1700"/>
          </a:p>
          <a:p>
            <a:pPr indent="-336550" lvl="0" marL="457200" rtl="0" algn="l">
              <a:spcBef>
                <a:spcPts val="0"/>
              </a:spcBef>
              <a:spcAft>
                <a:spcPts val="0"/>
              </a:spcAft>
              <a:buSzPts val="1700"/>
              <a:buChar char="●"/>
            </a:pPr>
            <a:r>
              <a:rPr lang="en" sz="1700"/>
              <a:t>Establish shared ground - for what a fact is even</a:t>
            </a:r>
            <a:endParaRPr sz="1700"/>
          </a:p>
          <a:p>
            <a:pPr indent="-336550" lvl="0" marL="457200" rtl="0" algn="l">
              <a:spcBef>
                <a:spcPts val="0"/>
              </a:spcBef>
              <a:spcAft>
                <a:spcPts val="0"/>
              </a:spcAft>
              <a:buSzPts val="1700"/>
              <a:buChar char="●"/>
            </a:pPr>
            <a:r>
              <a:rPr lang="en" sz="1700"/>
              <a:t>Pick your battles - pick something worth refuting &amp; people are already battling with/not introducing new fake into the world</a:t>
            </a:r>
            <a:endParaRPr sz="1700"/>
          </a:p>
          <a:p>
            <a:pPr indent="-336550" lvl="0" marL="457200" rtl="0" algn="l">
              <a:spcBef>
                <a:spcPts val="0"/>
              </a:spcBef>
              <a:spcAft>
                <a:spcPts val="0"/>
              </a:spcAft>
              <a:buSzPts val="1700"/>
              <a:buChar char="●"/>
            </a:pPr>
            <a:r>
              <a:rPr lang="en" sz="1700"/>
              <a:t>Call BS on the info, not the source</a:t>
            </a:r>
            <a:endParaRPr sz="1700"/>
          </a:p>
          <a:p>
            <a:pPr indent="-336550" lvl="0" marL="457200" rtl="0" algn="l">
              <a:spcBef>
                <a:spcPts val="0"/>
              </a:spcBef>
              <a:spcAft>
                <a:spcPts val="0"/>
              </a:spcAft>
              <a:buSzPts val="1700"/>
              <a:buChar char="●"/>
            </a:pPr>
            <a:r>
              <a:rPr lang="en" sz="1700"/>
              <a:t>Positively formulate refutation - don’t just shut it down</a:t>
            </a:r>
            <a:endParaRPr sz="1700"/>
          </a:p>
          <a:p>
            <a:pPr indent="-336550" lvl="0" marL="457200" rtl="0" algn="l">
              <a:spcBef>
                <a:spcPts val="0"/>
              </a:spcBef>
              <a:spcAft>
                <a:spcPts val="0"/>
              </a:spcAft>
              <a:buSzPts val="1700"/>
              <a:buChar char="●"/>
            </a:pPr>
            <a:r>
              <a:rPr lang="en" sz="1700"/>
              <a:t>Avoid using jargon</a:t>
            </a:r>
            <a:endParaRPr sz="1700"/>
          </a:p>
          <a:p>
            <a:pPr indent="-336550" lvl="0" marL="457200" rtl="0" algn="l">
              <a:spcBef>
                <a:spcPts val="0"/>
              </a:spcBef>
              <a:spcAft>
                <a:spcPts val="0"/>
              </a:spcAft>
              <a:buSzPts val="1700"/>
              <a:buChar char="●"/>
            </a:pPr>
            <a:r>
              <a:rPr lang="en" sz="1700"/>
              <a:t>What exactly are you refuting - where is it wrong</a:t>
            </a:r>
            <a:endParaRPr sz="1700"/>
          </a:p>
          <a:p>
            <a:pPr indent="-336550" lvl="0" marL="457200" rtl="0" algn="l">
              <a:spcBef>
                <a:spcPts val="0"/>
              </a:spcBef>
              <a:spcAft>
                <a:spcPts val="0"/>
              </a:spcAft>
              <a:buSzPts val="1700"/>
              <a:buChar char="●"/>
            </a:pPr>
            <a:r>
              <a:rPr lang="en" sz="1700"/>
              <a:t>Importance of education on critical thinking/reading around information</a:t>
            </a:r>
            <a:endParaRPr sz="1700"/>
          </a:p>
          <a:p>
            <a:pPr indent="-336550" lvl="0" marL="457200" rtl="0" algn="l">
              <a:spcBef>
                <a:spcPts val="0"/>
              </a:spcBef>
              <a:spcAft>
                <a:spcPts val="0"/>
              </a:spcAft>
              <a:buSzPts val="1700"/>
              <a:buChar char="●"/>
            </a:pPr>
            <a:r>
              <a:rPr lang="en" sz="1700"/>
              <a:t>Structure of refutation - refutation sandwich “fact-myth-fallacy-fact” keep the fact fresh “recency effect”</a:t>
            </a:r>
            <a:endParaRPr sz="17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latin typeface="Arial Black"/>
                <a:ea typeface="Arial Black"/>
                <a:cs typeface="Arial Black"/>
                <a:sym typeface="Arial Black"/>
              </a:rPr>
              <a:t>A: Report out! Key features of a good refutation</a:t>
            </a:r>
            <a:endParaRPr sz="2400">
              <a:latin typeface="Arial Black"/>
              <a:ea typeface="Arial Black"/>
              <a:cs typeface="Arial Black"/>
              <a:sym typeface="Arial Black"/>
            </a:endParaRPr>
          </a:p>
          <a:p>
            <a:pPr indent="0" lvl="0" marL="0" rtl="0" algn="l">
              <a:spcBef>
                <a:spcPts val="0"/>
              </a:spcBef>
              <a:spcAft>
                <a:spcPts val="0"/>
              </a:spcAft>
              <a:buNone/>
            </a:pPr>
            <a:r>
              <a:t/>
            </a:r>
            <a:endParaRPr sz="2400">
              <a:latin typeface="Arial Black"/>
              <a:ea typeface="Arial Black"/>
              <a:cs typeface="Arial Black"/>
              <a:sym typeface="Arial Black"/>
            </a:endParaRPr>
          </a:p>
        </p:txBody>
      </p:sp>
      <p:sp>
        <p:nvSpPr>
          <p:cNvPr id="554" name="Google Shape;554;p8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Make sure you are actually correct!</a:t>
            </a:r>
            <a:endParaRPr sz="1700"/>
          </a:p>
          <a:p>
            <a:pPr indent="-336550" lvl="0" marL="457200" rtl="0" algn="l">
              <a:spcBef>
                <a:spcPts val="0"/>
              </a:spcBef>
              <a:spcAft>
                <a:spcPts val="0"/>
              </a:spcAft>
              <a:buSzPts val="1700"/>
              <a:buChar char="●"/>
            </a:pPr>
            <a:r>
              <a:rPr lang="en" sz="1700"/>
              <a:t>Clear and concise</a:t>
            </a:r>
            <a:endParaRPr sz="1700"/>
          </a:p>
          <a:p>
            <a:pPr indent="-336550" lvl="0" marL="457200" rtl="0" algn="l">
              <a:spcBef>
                <a:spcPts val="0"/>
              </a:spcBef>
              <a:spcAft>
                <a:spcPts val="0"/>
              </a:spcAft>
              <a:buSzPts val="1700"/>
              <a:buChar char="●"/>
            </a:pPr>
            <a:r>
              <a:rPr lang="en" sz="1700"/>
              <a:t>Respectful - do not attack person/assume the best intention (or they may shut down)</a:t>
            </a:r>
            <a:endParaRPr sz="1700"/>
          </a:p>
          <a:p>
            <a:pPr indent="-336550" lvl="0" marL="457200" rtl="0" algn="l">
              <a:spcBef>
                <a:spcPts val="0"/>
              </a:spcBef>
              <a:spcAft>
                <a:spcPts val="0"/>
              </a:spcAft>
              <a:buSzPts val="1700"/>
              <a:buChar char="●"/>
            </a:pPr>
            <a:r>
              <a:rPr lang="en" sz="1700"/>
              <a:t>Get to the root of the issue</a:t>
            </a:r>
            <a:endParaRPr sz="1700"/>
          </a:p>
          <a:p>
            <a:pPr indent="-336550" lvl="0" marL="457200" rtl="0" algn="l">
              <a:spcBef>
                <a:spcPts val="0"/>
              </a:spcBef>
              <a:spcAft>
                <a:spcPts val="0"/>
              </a:spcAft>
              <a:buSzPts val="1700"/>
              <a:buChar char="●"/>
            </a:pPr>
            <a:r>
              <a:rPr lang="en" sz="1700"/>
              <a:t>State misinformation once (so the wrong doesn’t get in there more) - Fact/Truth first, then misinformation, then debunk, then truth “refutation sandwich”</a:t>
            </a:r>
            <a:endParaRPr sz="1700"/>
          </a:p>
          <a:p>
            <a:pPr indent="-336550" lvl="0" marL="457200" rtl="0" algn="l">
              <a:spcBef>
                <a:spcPts val="0"/>
              </a:spcBef>
              <a:spcAft>
                <a:spcPts val="0"/>
              </a:spcAft>
              <a:buSzPts val="1700"/>
              <a:buChar char="●"/>
            </a:pPr>
            <a:r>
              <a:rPr lang="en" sz="1700"/>
              <a:t>Be careful of the backfire effect, but make the attempt</a:t>
            </a:r>
            <a:endParaRPr sz="1700"/>
          </a:p>
          <a:p>
            <a:pPr indent="-336550" lvl="0" marL="457200" rtl="0" algn="l">
              <a:spcBef>
                <a:spcPts val="0"/>
              </a:spcBef>
              <a:spcAft>
                <a:spcPts val="0"/>
              </a:spcAft>
              <a:buSzPts val="1700"/>
              <a:buChar char="●"/>
            </a:pPr>
            <a:r>
              <a:rPr lang="en" sz="1700"/>
              <a:t>Possible techniques: Reducto ad absurdium, null model, counterexample </a:t>
            </a:r>
            <a:endParaRPr sz="1700"/>
          </a:p>
          <a:p>
            <a:pPr indent="-336550" lvl="0" marL="457200" rtl="0" algn="l">
              <a:spcBef>
                <a:spcPts val="0"/>
              </a:spcBef>
              <a:spcAft>
                <a:spcPts val="0"/>
              </a:spcAft>
              <a:buSzPts val="1700"/>
              <a:buChar char="●"/>
            </a:pPr>
            <a:r>
              <a:rPr lang="en" sz="1700"/>
              <a:t>Know when to not further engage/limits &amp; pick your battles</a:t>
            </a:r>
            <a:endParaRPr sz="17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What makes a good bullshit refutation?</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560" name="Google Shape;560;p89"/>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Based on the readings, prior knowledge, and other learning in the class, </a:t>
            </a:r>
            <a:r>
              <a:rPr b="1" lang="en">
                <a:solidFill>
                  <a:schemeClr val="dk1"/>
                </a:solidFill>
                <a:latin typeface="Calibri"/>
                <a:ea typeface="Calibri"/>
                <a:cs typeface="Calibri"/>
                <a:sym typeface="Calibri"/>
              </a:rPr>
              <a:t>how would you grade a refutation of BS</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As we did with our visualization grading rubric, out of 10 points for consistency - what categories would you have and how would they be weighted?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AutoNum type="arabicPeriod"/>
            </a:pPr>
            <a:r>
              <a:rPr lang="en">
                <a:solidFill>
                  <a:schemeClr val="dk1"/>
                </a:solidFill>
                <a:latin typeface="Calibri"/>
                <a:ea typeface="Calibri"/>
                <a:cs typeface="Calibri"/>
                <a:sym typeface="Calibri"/>
              </a:rPr>
              <a:t>Look at others’ categories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AutoNum type="arabicPeriod"/>
            </a:pPr>
            <a:r>
              <a:rPr lang="en">
                <a:solidFill>
                  <a:schemeClr val="dk1"/>
                </a:solidFill>
                <a:latin typeface="Calibri"/>
                <a:ea typeface="Calibri"/>
                <a:cs typeface="Calibri"/>
                <a:sym typeface="Calibri"/>
              </a:rPr>
              <a:t>Revise your categories list on the board if necessary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AutoNum type="arabicPeriod"/>
            </a:pPr>
            <a:r>
              <a:rPr lang="en">
                <a:solidFill>
                  <a:schemeClr val="dk1"/>
                </a:solidFill>
                <a:latin typeface="Calibri"/>
                <a:ea typeface="Calibri"/>
                <a:cs typeface="Calibri"/>
                <a:sym typeface="Calibri"/>
              </a:rPr>
              <a:t>Make sure the categories add to 10.</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Add your refutation rubric here: </a:t>
            </a:r>
            <a:r>
              <a:rPr lang="en" u="sng">
                <a:solidFill>
                  <a:schemeClr val="hlink"/>
                </a:solidFill>
                <a:latin typeface="Calibri"/>
                <a:ea typeface="Calibri"/>
                <a:cs typeface="Calibri"/>
                <a:sym typeface="Calibri"/>
                <a:hlinkClick r:id="rId3"/>
              </a:rPr>
              <a:t>LINK</a:t>
            </a:r>
            <a:r>
              <a:rPr lang="en">
                <a:solidFill>
                  <a:schemeClr val="dk2"/>
                </a:solidFill>
                <a:latin typeface="Calibri"/>
                <a:ea typeface="Calibri"/>
                <a:cs typeface="Calibri"/>
                <a:sym typeface="Calibri"/>
              </a:rPr>
              <a:t> </a:t>
            </a:r>
            <a:endParaRPr sz="2100">
              <a:solidFill>
                <a:schemeClr val="dk2"/>
              </a:solidFill>
              <a:latin typeface="Calibri"/>
              <a:ea typeface="Calibri"/>
              <a:cs typeface="Calibri"/>
              <a:sym typeface="Calibri"/>
            </a:endParaRPr>
          </a:p>
          <a:p>
            <a:pPr indent="0" lvl="0" marL="0" rtl="0" algn="l">
              <a:lnSpc>
                <a:spcPct val="115000"/>
              </a:lnSpc>
              <a:spcBef>
                <a:spcPts val="0"/>
              </a:spcBef>
              <a:spcAft>
                <a:spcPts val="1600"/>
              </a:spcAft>
              <a:buNone/>
            </a:pPr>
            <a:r>
              <a:t/>
            </a:r>
            <a:endParaRPr sz="1200">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90"/>
          <p:cNvSpPr txBox="1"/>
          <p:nvPr>
            <p:ph type="title"/>
          </p:nvPr>
        </p:nvSpPr>
        <p:spPr>
          <a:xfrm>
            <a:off x="311700" y="445025"/>
            <a:ext cx="280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Grade this</a:t>
            </a:r>
            <a:endParaRPr>
              <a:latin typeface="Arial Black"/>
              <a:ea typeface="Arial Black"/>
              <a:cs typeface="Arial Black"/>
              <a:sym typeface="Arial Black"/>
            </a:endParaRPr>
          </a:p>
        </p:txBody>
      </p:sp>
      <p:sp>
        <p:nvSpPr>
          <p:cNvPr id="566" name="Google Shape;566;p90"/>
          <p:cNvSpPr txBox="1"/>
          <p:nvPr>
            <p:ph idx="1" type="body"/>
          </p:nvPr>
        </p:nvSpPr>
        <p:spPr>
          <a:xfrm>
            <a:off x="311700" y="2028575"/>
            <a:ext cx="2804400" cy="254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u="sng">
                <a:solidFill>
                  <a:schemeClr val="hlink"/>
                </a:solidFill>
                <a:hlinkClick r:id="rId3"/>
              </a:rPr>
              <a:t>Gender Pay Gap Bot</a:t>
            </a:r>
            <a:r>
              <a:rPr lang="en"/>
              <a:t> </a:t>
            </a:r>
            <a:endParaRPr/>
          </a:p>
        </p:txBody>
      </p:sp>
      <p:pic>
        <p:nvPicPr>
          <p:cNvPr descr="Example Refutation " id="567" name="Google Shape;567;p90"/>
          <p:cNvPicPr preferRelativeResize="0"/>
          <p:nvPr/>
        </p:nvPicPr>
        <p:blipFill>
          <a:blip r:embed="rId4">
            <a:alphaModFix/>
          </a:blip>
          <a:stretch>
            <a:fillRect/>
          </a:stretch>
        </p:blipFill>
        <p:spPr>
          <a:xfrm>
            <a:off x="3166811" y="0"/>
            <a:ext cx="5977179" cy="5143500"/>
          </a:xfrm>
          <a:prstGeom prst="rect">
            <a:avLst/>
          </a:prstGeom>
          <a:noFill/>
          <a:ln>
            <a:noFill/>
          </a:ln>
        </p:spPr>
      </p:pic>
      <p:pic>
        <p:nvPicPr>
          <p:cNvPr id="568" name="Google Shape;568;p90"/>
          <p:cNvPicPr preferRelativeResize="0"/>
          <p:nvPr/>
        </p:nvPicPr>
        <p:blipFill>
          <a:blip r:embed="rId5">
            <a:alphaModFix/>
          </a:blip>
          <a:stretch>
            <a:fillRect/>
          </a:stretch>
        </p:blipFill>
        <p:spPr>
          <a:xfrm>
            <a:off x="0" y="3747200"/>
            <a:ext cx="4713200" cy="13963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91"/>
          <p:cNvSpPr/>
          <p:nvPr/>
        </p:nvSpPr>
        <p:spPr>
          <a:xfrm>
            <a:off x="311700" y="2305000"/>
            <a:ext cx="631500" cy="572700"/>
          </a:xfrm>
          <a:prstGeom prst="ellipse">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91"/>
          <p:cNvSpPr/>
          <p:nvPr/>
        </p:nvSpPr>
        <p:spPr>
          <a:xfrm>
            <a:off x="311700" y="1771600"/>
            <a:ext cx="631500" cy="572700"/>
          </a:xfrm>
          <a:prstGeom prst="ellipse">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91"/>
          <p:cNvSpPr/>
          <p:nvPr/>
        </p:nvSpPr>
        <p:spPr>
          <a:xfrm>
            <a:off x="311700" y="1238200"/>
            <a:ext cx="631500" cy="5727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Final Project - Four components</a:t>
            </a:r>
            <a:endParaRPr>
              <a:latin typeface="Arial Black"/>
              <a:ea typeface="Arial Black"/>
              <a:cs typeface="Arial Black"/>
              <a:sym typeface="Arial Black"/>
            </a:endParaRPr>
          </a:p>
        </p:txBody>
      </p:sp>
      <p:sp>
        <p:nvSpPr>
          <p:cNvPr id="577" name="Google Shape;577;p91"/>
          <p:cNvSpPr txBox="1"/>
          <p:nvPr>
            <p:ph idx="1" type="body"/>
          </p:nvPr>
        </p:nvSpPr>
        <p:spPr>
          <a:xfrm>
            <a:off x="311700" y="12810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BS 1 &lt;- Visual: Grade original, Fix it, Grade “fixed”</a:t>
            </a:r>
            <a:endParaRPr/>
          </a:p>
          <a:p>
            <a:pPr indent="0" lvl="0" marL="0" rtl="0" algn="l">
              <a:spcBef>
                <a:spcPts val="1600"/>
              </a:spcBef>
              <a:spcAft>
                <a:spcPts val="0"/>
              </a:spcAft>
              <a:buNone/>
            </a:pPr>
            <a:r>
              <a:rPr lang="en"/>
              <a:t>BS 2 &lt;- Use R: Use R to refute</a:t>
            </a:r>
            <a:endParaRPr/>
          </a:p>
          <a:p>
            <a:pPr indent="0" lvl="0" marL="0" rtl="0" algn="l">
              <a:spcBef>
                <a:spcPts val="1600"/>
              </a:spcBef>
              <a:spcAft>
                <a:spcPts val="0"/>
              </a:spcAft>
              <a:buNone/>
            </a:pPr>
            <a:r>
              <a:rPr lang="en"/>
              <a:t>BS 3 &lt;- Public refutation</a:t>
            </a:r>
            <a:endParaRPr/>
          </a:p>
          <a:p>
            <a:pPr indent="0" lvl="0" marL="0" rtl="0" algn="l">
              <a:spcBef>
                <a:spcPts val="1600"/>
              </a:spcBef>
              <a:spcAft>
                <a:spcPts val="0"/>
              </a:spcAft>
              <a:buNone/>
            </a:pPr>
            <a:r>
              <a:rPr lang="en"/>
              <a:t>3 pieces total, 3 displays of learning with respect to BS - can be mapped onto each other flexibly</a:t>
            </a:r>
            <a:endParaRPr/>
          </a:p>
          <a:p>
            <a:pPr indent="0" lvl="0" marL="0" rtl="0" algn="l">
              <a:spcBef>
                <a:spcPts val="1600"/>
              </a:spcBef>
              <a:spcAft>
                <a:spcPts val="1600"/>
              </a:spcAft>
              <a:buNone/>
            </a:pPr>
            <a:r>
              <a:rPr lang="en"/>
              <a:t>4th - the wrapper - summation of learning experience, portfolio assembly process, final self-assessment, and eportfolio/website “house”</a:t>
            </a:r>
            <a:endParaRPr/>
          </a:p>
        </p:txBody>
      </p:sp>
      <p:sp>
        <p:nvSpPr>
          <p:cNvPr id="578" name="Google Shape;578;p91"/>
          <p:cNvSpPr/>
          <p:nvPr/>
        </p:nvSpPr>
        <p:spPr>
          <a:xfrm>
            <a:off x="6026700" y="2381200"/>
            <a:ext cx="631500" cy="572700"/>
          </a:xfrm>
          <a:prstGeom prst="ellipse">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BS 3</a:t>
            </a:r>
            <a:endParaRPr/>
          </a:p>
        </p:txBody>
      </p:sp>
      <p:sp>
        <p:nvSpPr>
          <p:cNvPr id="579" name="Google Shape;579;p91"/>
          <p:cNvSpPr/>
          <p:nvPr/>
        </p:nvSpPr>
        <p:spPr>
          <a:xfrm>
            <a:off x="6026700" y="1847800"/>
            <a:ext cx="631500" cy="572700"/>
          </a:xfrm>
          <a:prstGeom prst="ellipse">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BS 2</a:t>
            </a:r>
            <a:endParaRPr/>
          </a:p>
        </p:txBody>
      </p:sp>
      <p:sp>
        <p:nvSpPr>
          <p:cNvPr id="580" name="Google Shape;580;p91"/>
          <p:cNvSpPr/>
          <p:nvPr/>
        </p:nvSpPr>
        <p:spPr>
          <a:xfrm>
            <a:off x="6026700" y="1314400"/>
            <a:ext cx="631500" cy="5727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BS 1</a:t>
            </a:r>
            <a:endParaRPr/>
          </a:p>
        </p:txBody>
      </p:sp>
      <p:cxnSp>
        <p:nvCxnSpPr>
          <p:cNvPr id="581" name="Google Shape;581;p91"/>
          <p:cNvCxnSpPr>
            <a:endCxn id="580" idx="2"/>
          </p:cNvCxnSpPr>
          <p:nvPr/>
        </p:nvCxnSpPr>
        <p:spPr>
          <a:xfrm>
            <a:off x="5497500" y="1532950"/>
            <a:ext cx="529200" cy="67800"/>
          </a:xfrm>
          <a:prstGeom prst="straightConnector1">
            <a:avLst/>
          </a:prstGeom>
          <a:noFill/>
          <a:ln cap="flat" cmpd="sng" w="9525">
            <a:solidFill>
              <a:schemeClr val="dk2"/>
            </a:solidFill>
            <a:prstDash val="solid"/>
            <a:round/>
            <a:headEnd len="med" w="med" type="none"/>
            <a:tailEnd len="med" w="med" type="triangle"/>
          </a:ln>
        </p:spPr>
      </p:cxnSp>
      <p:cxnSp>
        <p:nvCxnSpPr>
          <p:cNvPr id="582" name="Google Shape;582;p91"/>
          <p:cNvCxnSpPr>
            <a:endCxn id="580" idx="2"/>
          </p:cNvCxnSpPr>
          <p:nvPr/>
        </p:nvCxnSpPr>
        <p:spPr>
          <a:xfrm flipH="1" rot="10800000">
            <a:off x="3654300" y="1600750"/>
            <a:ext cx="2372400" cy="435900"/>
          </a:xfrm>
          <a:prstGeom prst="straightConnector1">
            <a:avLst/>
          </a:prstGeom>
          <a:noFill/>
          <a:ln cap="flat" cmpd="sng" w="9525">
            <a:solidFill>
              <a:schemeClr val="dk2"/>
            </a:solidFill>
            <a:prstDash val="solid"/>
            <a:round/>
            <a:headEnd len="med" w="med" type="none"/>
            <a:tailEnd len="med" w="med" type="triangle"/>
          </a:ln>
        </p:spPr>
      </p:cxnSp>
      <p:cxnSp>
        <p:nvCxnSpPr>
          <p:cNvPr id="583" name="Google Shape;583;p91"/>
          <p:cNvCxnSpPr>
            <a:endCxn id="578" idx="2"/>
          </p:cNvCxnSpPr>
          <p:nvPr/>
        </p:nvCxnSpPr>
        <p:spPr>
          <a:xfrm>
            <a:off x="2861400" y="2561650"/>
            <a:ext cx="3165300" cy="1059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Homework</a:t>
            </a:r>
            <a:endParaRPr>
              <a:latin typeface="Arial Black"/>
              <a:ea typeface="Arial Black"/>
              <a:cs typeface="Arial Black"/>
              <a:sym typeface="Arial Black"/>
            </a:endParaRPr>
          </a:p>
        </p:txBody>
      </p:sp>
      <p:sp>
        <p:nvSpPr>
          <p:cNvPr id="589" name="Google Shape;589;p92"/>
          <p:cNvSpPr txBox="1"/>
          <p:nvPr>
            <p:ph idx="1" type="body"/>
          </p:nvPr>
        </p:nvSpPr>
        <p:spPr>
          <a:xfrm>
            <a:off x="311700" y="1152475"/>
            <a:ext cx="2145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Wednesday</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Reading choice (see Lyceum - it is not on Perusall)</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Bring your last piece of Bullshit to next class to publicly refute</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descr="Internet platform icons " id="590" name="Google Shape;590;p92"/>
          <p:cNvPicPr preferRelativeResize="0"/>
          <p:nvPr/>
        </p:nvPicPr>
        <p:blipFill>
          <a:blip r:embed="rId3">
            <a:alphaModFix/>
          </a:blip>
          <a:stretch>
            <a:fillRect/>
          </a:stretch>
        </p:blipFill>
        <p:spPr>
          <a:xfrm>
            <a:off x="2456925" y="792550"/>
            <a:ext cx="7491475" cy="42119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Announcements</a:t>
            </a:r>
            <a:endParaRPr>
              <a:latin typeface="Arial Black"/>
              <a:ea typeface="Arial Black"/>
              <a:cs typeface="Arial Black"/>
              <a:sym typeface="Arial Black"/>
            </a:endParaRPr>
          </a:p>
        </p:txBody>
      </p:sp>
      <p:sp>
        <p:nvSpPr>
          <p:cNvPr id="596" name="Google Shape;596;p93"/>
          <p:cNvSpPr txBox="1"/>
          <p:nvPr>
            <p:ph idx="1" type="body"/>
          </p:nvPr>
        </p:nvSpPr>
        <p:spPr>
          <a:xfrm>
            <a:off x="311700" y="1152475"/>
            <a:ext cx="5317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spcBef>
                <a:spcPts val="1600"/>
              </a:spcBef>
              <a:spcAft>
                <a:spcPts val="0"/>
              </a:spcAft>
              <a:buSzPts val="1800"/>
              <a:buChar char="●"/>
            </a:pPr>
            <a:r>
              <a:rPr lang="en"/>
              <a:t>Final Exam time - Auburn library event</a:t>
            </a:r>
            <a:endParaRPr/>
          </a:p>
          <a:p>
            <a:pPr indent="-317500" lvl="1" marL="914400" rtl="0" algn="l">
              <a:spcBef>
                <a:spcPts val="0"/>
              </a:spcBef>
              <a:spcAft>
                <a:spcPts val="0"/>
              </a:spcAft>
              <a:buSzPts val="1400"/>
              <a:buChar char="○"/>
            </a:pPr>
            <a:r>
              <a:rPr lang="en"/>
              <a:t>Optional - looking for volunteers to present on Zoom virtually. </a:t>
            </a:r>
            <a:endParaRPr/>
          </a:p>
          <a:p>
            <a:pPr indent="-317500" lvl="1" marL="914400" rtl="0" algn="l">
              <a:spcBef>
                <a:spcPts val="0"/>
              </a:spcBef>
              <a:spcAft>
                <a:spcPts val="0"/>
              </a:spcAft>
              <a:buSzPts val="1400"/>
              <a:buChar char="○"/>
            </a:pPr>
            <a:r>
              <a:rPr lang="en"/>
              <a:t>You must have your refutation done by Wednesday Dec 6 - email me to express your interest and share your refutation.</a:t>
            </a:r>
            <a:endParaRPr/>
          </a:p>
          <a:p>
            <a:pPr indent="-317500" lvl="1" marL="914400" rtl="0" algn="l">
              <a:spcBef>
                <a:spcPts val="0"/>
              </a:spcBef>
              <a:spcAft>
                <a:spcPts val="0"/>
              </a:spcAft>
              <a:buSzPts val="1400"/>
              <a:buChar char="○"/>
            </a:pPr>
            <a:r>
              <a:rPr lang="en"/>
              <a:t>Register here to attend (even if not presenting and just supporting):</a:t>
            </a:r>
            <a:endParaRPr/>
          </a:p>
          <a:p>
            <a:pPr indent="0" lvl="0" marL="914400" rtl="0" algn="l">
              <a:spcBef>
                <a:spcPts val="1600"/>
              </a:spcBef>
              <a:spcAft>
                <a:spcPts val="1600"/>
              </a:spcAft>
              <a:buNone/>
            </a:pPr>
            <a:r>
              <a:rPr lang="en" sz="1100" u="sng">
                <a:solidFill>
                  <a:srgbClr val="1155CC"/>
                </a:solidFill>
                <a:highlight>
                  <a:srgbClr val="FFFFFF"/>
                </a:highlight>
                <a:hlinkClick r:id="rId3">
                  <a:extLst>
                    <a:ext uri="{A12FA001-AC4F-418D-AE19-62706E023703}">
                      <ahyp:hlinkClr val="tx"/>
                    </a:ext>
                  </a:extLst>
                </a:hlinkClick>
              </a:rPr>
              <a:t>https://www.auburnpubliclibrary.org/event/calling-bull-building-agency-refute-information</a:t>
            </a:r>
            <a:endParaRPr/>
          </a:p>
        </p:txBody>
      </p:sp>
      <p:pic>
        <p:nvPicPr>
          <p:cNvPr descr="Announcement symbol " id="597" name="Google Shape;597;p93"/>
          <p:cNvPicPr preferRelativeResize="0"/>
          <p:nvPr/>
        </p:nvPicPr>
        <p:blipFill>
          <a:blip r:embed="rId4">
            <a:alphaModFix/>
          </a:blip>
          <a:stretch>
            <a:fillRect/>
          </a:stretch>
        </p:blipFill>
        <p:spPr>
          <a:xfrm>
            <a:off x="5781900" y="1170125"/>
            <a:ext cx="2143125" cy="214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Predatory Publishing</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141" name="Google Shape;141;p31"/>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t/>
            </a:r>
            <a:endParaRPr sz="1500">
              <a:solidFill>
                <a:schemeClr val="dk1"/>
              </a:solidFill>
              <a:latin typeface="Calibri"/>
              <a:ea typeface="Calibri"/>
              <a:cs typeface="Calibri"/>
              <a:sym typeface="Calibri"/>
            </a:endParaRPr>
          </a:p>
        </p:txBody>
      </p:sp>
      <p:pic>
        <p:nvPicPr>
          <p:cNvPr descr="5 W's" id="142" name="Google Shape;142;p31"/>
          <p:cNvPicPr preferRelativeResize="0"/>
          <p:nvPr/>
        </p:nvPicPr>
        <p:blipFill>
          <a:blip r:embed="rId3">
            <a:alphaModFix/>
          </a:blip>
          <a:stretch>
            <a:fillRect/>
          </a:stretch>
        </p:blipFill>
        <p:spPr>
          <a:xfrm>
            <a:off x="2585499" y="1488487"/>
            <a:ext cx="4409501" cy="2887975"/>
          </a:xfrm>
          <a:prstGeom prst="rect">
            <a:avLst/>
          </a:prstGeom>
          <a:noFill/>
          <a:ln>
            <a:noFill/>
          </a:ln>
        </p:spPr>
      </p:pic>
      <p:sp>
        <p:nvSpPr>
          <p:cNvPr id="143" name="Google Shape;143;p31"/>
          <p:cNvSpPr txBox="1"/>
          <p:nvPr/>
        </p:nvSpPr>
        <p:spPr>
          <a:xfrm>
            <a:off x="35175" y="2489363"/>
            <a:ext cx="3000000" cy="886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500">
                <a:solidFill>
                  <a:schemeClr val="dk2"/>
                </a:solidFill>
                <a:latin typeface="Calibri"/>
                <a:ea typeface="Calibri"/>
                <a:cs typeface="Calibri"/>
                <a:sym typeface="Calibri"/>
              </a:rPr>
              <a:t>Remember the 5 Ws</a:t>
            </a:r>
            <a:endParaRPr sz="1500">
              <a:solidFill>
                <a:schemeClr val="dk2"/>
              </a:solidFill>
              <a:latin typeface="Calibri"/>
              <a:ea typeface="Calibri"/>
              <a:cs typeface="Calibri"/>
              <a:sym typeface="Calibri"/>
            </a:endParaRPr>
          </a:p>
          <a:p>
            <a:pPr indent="0" lvl="0" marL="0" rtl="0" algn="ctr">
              <a:lnSpc>
                <a:spcPct val="115000"/>
              </a:lnSpc>
              <a:spcBef>
                <a:spcPts val="1600"/>
              </a:spcBef>
              <a:spcAft>
                <a:spcPts val="1600"/>
              </a:spcAft>
              <a:buNone/>
            </a:pPr>
            <a:r>
              <a:rPr lang="en" sz="1500" u="sng">
                <a:solidFill>
                  <a:schemeClr val="accent5"/>
                </a:solidFill>
                <a:latin typeface="Calibri"/>
                <a:ea typeface="Calibri"/>
                <a:cs typeface="Calibri"/>
                <a:sym typeface="Calibri"/>
                <a:hlinkClick r:id="rId4">
                  <a:extLst>
                    <a:ext uri="{A12FA001-AC4F-418D-AE19-62706E023703}">
                      <ahyp:hlinkClr val="tx"/>
                    </a:ext>
                  </a:extLst>
                </a:hlinkClick>
              </a:rPr>
              <a:t>link</a:t>
            </a:r>
            <a:endParaRPr sz="15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9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DATA VIZ - Worries</a:t>
            </a:r>
            <a:endParaRPr>
              <a:latin typeface="Arial Black"/>
              <a:ea typeface="Arial Black"/>
              <a:cs typeface="Arial Black"/>
              <a:sym typeface="Arial Black"/>
            </a:endParaRPr>
          </a:p>
        </p:txBody>
      </p:sp>
      <p:sp>
        <p:nvSpPr>
          <p:cNvPr id="609" name="Google Shape;609;p95"/>
          <p:cNvSpPr/>
          <p:nvPr/>
        </p:nvSpPr>
        <p:spPr>
          <a:xfrm>
            <a:off x="311700" y="1233100"/>
            <a:ext cx="8520600" cy="3416400"/>
          </a:xfrm>
          <a:prstGeom prst="roundRect">
            <a:avLst>
              <a:gd fmla="val 16667" name="adj"/>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457200" lvl="0" marL="411480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0" name="Google Shape;610;p95"/>
          <p:cNvSpPr txBox="1"/>
          <p:nvPr/>
        </p:nvSpPr>
        <p:spPr>
          <a:xfrm>
            <a:off x="2114550" y="4138425"/>
            <a:ext cx="491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11" name="Google Shape;611;p95"/>
          <p:cNvSpPr txBox="1"/>
          <p:nvPr/>
        </p:nvSpPr>
        <p:spPr>
          <a:xfrm>
            <a:off x="503600" y="2100000"/>
            <a:ext cx="8003100" cy="244500"/>
          </a:xfrm>
          <a:prstGeom prst="rect">
            <a:avLst/>
          </a:prstGeom>
          <a:noFill/>
          <a:ln>
            <a:noFill/>
          </a:ln>
        </p:spPr>
        <p:txBody>
          <a:bodyPr anchorCtr="0" anchor="b" bIns="91425" lIns="91425" spcFirstLastPara="1" rIns="91425" wrap="square" tIns="91425">
            <a:noAutofit/>
          </a:bodyPr>
          <a:lstStyle/>
          <a:p>
            <a:pPr indent="0" lvl="0" marL="457200" rtl="0" algn="ctr">
              <a:lnSpc>
                <a:spcPct val="115000"/>
              </a:lnSpc>
              <a:spcBef>
                <a:spcPts val="0"/>
              </a:spcBef>
              <a:spcAft>
                <a:spcPts val="1600"/>
              </a:spcAft>
              <a:buNone/>
            </a:pPr>
            <a:r>
              <a:t/>
            </a:r>
            <a:endParaRPr sz="1800">
              <a:solidFill>
                <a:schemeClr val="dk2"/>
              </a:solidFill>
              <a:latin typeface="Calibri"/>
              <a:ea typeface="Calibri"/>
              <a:cs typeface="Calibri"/>
              <a:sym typeface="Calibri"/>
            </a:endParaRPr>
          </a:p>
        </p:txBody>
      </p:sp>
      <p:pic>
        <p:nvPicPr>
          <p:cNvPr id="612" name="Google Shape;612;p95"/>
          <p:cNvPicPr preferRelativeResize="0"/>
          <p:nvPr/>
        </p:nvPicPr>
        <p:blipFill rotWithShape="1">
          <a:blip r:embed="rId3">
            <a:alphaModFix/>
          </a:blip>
          <a:srcRect b="0" l="9344" r="15052" t="0"/>
          <a:stretch/>
        </p:blipFill>
        <p:spPr>
          <a:xfrm>
            <a:off x="503600" y="2014425"/>
            <a:ext cx="1630649" cy="1853750"/>
          </a:xfrm>
          <a:prstGeom prst="rect">
            <a:avLst/>
          </a:prstGeom>
          <a:noFill/>
          <a:ln cap="flat" cmpd="sng" w="19050">
            <a:solidFill>
              <a:schemeClr val="dk2"/>
            </a:solidFill>
            <a:prstDash val="solid"/>
            <a:round/>
            <a:headEnd len="sm" w="sm" type="none"/>
            <a:tailEnd len="sm" w="sm" type="none"/>
          </a:ln>
        </p:spPr>
      </p:pic>
      <p:pic>
        <p:nvPicPr>
          <p:cNvPr id="613" name="Google Shape;613;p95"/>
          <p:cNvPicPr preferRelativeResize="0"/>
          <p:nvPr/>
        </p:nvPicPr>
        <p:blipFill>
          <a:blip r:embed="rId4">
            <a:alphaModFix/>
          </a:blip>
          <a:stretch>
            <a:fillRect/>
          </a:stretch>
        </p:blipFill>
        <p:spPr>
          <a:xfrm>
            <a:off x="2346776" y="1848788"/>
            <a:ext cx="1962825" cy="2185024"/>
          </a:xfrm>
          <a:prstGeom prst="rect">
            <a:avLst/>
          </a:prstGeom>
          <a:noFill/>
          <a:ln cap="flat" cmpd="sng" w="19050">
            <a:solidFill>
              <a:schemeClr val="dk2"/>
            </a:solidFill>
            <a:prstDash val="solid"/>
            <a:round/>
            <a:headEnd len="sm" w="sm" type="none"/>
            <a:tailEnd len="sm" w="sm" type="none"/>
          </a:ln>
        </p:spPr>
      </p:pic>
      <p:pic>
        <p:nvPicPr>
          <p:cNvPr id="614" name="Google Shape;614;p95"/>
          <p:cNvPicPr preferRelativeResize="0"/>
          <p:nvPr/>
        </p:nvPicPr>
        <p:blipFill>
          <a:blip r:embed="rId5">
            <a:alphaModFix/>
          </a:blip>
          <a:stretch>
            <a:fillRect/>
          </a:stretch>
        </p:blipFill>
        <p:spPr>
          <a:xfrm>
            <a:off x="4522125" y="1907387"/>
            <a:ext cx="4090701" cy="2067825"/>
          </a:xfrm>
          <a:prstGeom prst="rect">
            <a:avLst/>
          </a:prstGeom>
          <a:noFill/>
          <a:ln cap="flat" cmpd="sng" w="19050">
            <a:solidFill>
              <a:schemeClr val="dk2"/>
            </a:solidFill>
            <a:prstDash val="solid"/>
            <a:round/>
            <a:headEnd len="sm" w="sm" type="none"/>
            <a:tailEnd len="sm" w="sm" type="none"/>
          </a:ln>
        </p:spPr>
      </p:pic>
      <p:sp>
        <p:nvSpPr>
          <p:cNvPr id="615" name="Google Shape;615;p95"/>
          <p:cNvSpPr txBox="1"/>
          <p:nvPr/>
        </p:nvSpPr>
        <p:spPr>
          <a:xfrm>
            <a:off x="917150" y="4138425"/>
            <a:ext cx="7695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alibri"/>
                <a:ea typeface="Calibri"/>
                <a:cs typeface="Calibri"/>
                <a:sym typeface="Calibri"/>
              </a:rPr>
              <a:t>Be in the moment - get out paper and pencil!!  Work until class starts.</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Data Viz</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621" name="Google Shape;621;p96"/>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Add some notes now that you are done.</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Then share </a:t>
            </a:r>
            <a:endParaRPr sz="1800">
              <a:solidFill>
                <a:schemeClr val="dk1"/>
              </a:solidFill>
              <a:latin typeface="Calibri"/>
              <a:ea typeface="Calibri"/>
              <a:cs typeface="Calibri"/>
              <a:sym typeface="Calibri"/>
            </a:endParaRPr>
          </a:p>
          <a:p>
            <a:pPr indent="0" lvl="0" marL="457200" rtl="0" algn="l">
              <a:lnSpc>
                <a:spcPct val="115000"/>
              </a:lnSpc>
              <a:spcBef>
                <a:spcPts val="160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descr="bulls in the grass" id="626" name="Google Shape;626;p97"/>
          <p:cNvPicPr preferRelativeResize="0"/>
          <p:nvPr/>
        </p:nvPicPr>
        <p:blipFill>
          <a:blip r:embed="rId3">
            <a:alphaModFix/>
          </a:blip>
          <a:stretch>
            <a:fillRect/>
          </a:stretch>
        </p:blipFill>
        <p:spPr>
          <a:xfrm>
            <a:off x="38525" y="-69874"/>
            <a:ext cx="9105475" cy="5143499"/>
          </a:xfrm>
          <a:prstGeom prst="rect">
            <a:avLst/>
          </a:prstGeom>
          <a:noFill/>
          <a:ln>
            <a:noFill/>
          </a:ln>
        </p:spPr>
      </p:pic>
      <p:sp>
        <p:nvSpPr>
          <p:cNvPr id="627" name="Google Shape;627;p97"/>
          <p:cNvSpPr txBox="1"/>
          <p:nvPr>
            <p:ph idx="1" type="subTitle"/>
          </p:nvPr>
        </p:nvSpPr>
        <p:spPr>
          <a:xfrm>
            <a:off x="182650" y="3391300"/>
            <a:ext cx="39507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chemeClr val="lt1"/>
                </a:solidFill>
                <a:latin typeface="Arial Black"/>
                <a:ea typeface="Arial Black"/>
                <a:cs typeface="Arial Black"/>
                <a:sym typeface="Arial Black"/>
              </a:rPr>
              <a:t>Calling Bull (with R)</a:t>
            </a:r>
            <a:endParaRPr sz="2600">
              <a:solidFill>
                <a:schemeClr val="lt1"/>
              </a:solidFill>
              <a:latin typeface="Arial Black"/>
              <a:ea typeface="Arial Black"/>
              <a:cs typeface="Arial Black"/>
              <a:sym typeface="Arial Black"/>
            </a:endParaRPr>
          </a:p>
          <a:p>
            <a:pPr indent="0" lvl="0" marL="0" rtl="0" algn="ctr">
              <a:spcBef>
                <a:spcPts val="0"/>
              </a:spcBef>
              <a:spcAft>
                <a:spcPts val="0"/>
              </a:spcAft>
              <a:buNone/>
            </a:pPr>
            <a:r>
              <a:rPr lang="en" sz="2600">
                <a:solidFill>
                  <a:schemeClr val="lt1"/>
                </a:solidFill>
                <a:latin typeface="Arial Black"/>
                <a:ea typeface="Arial Black"/>
                <a:cs typeface="Arial Black"/>
                <a:sym typeface="Arial Black"/>
              </a:rPr>
              <a:t>Week 12-Refutation in the Wild</a:t>
            </a:r>
            <a:endParaRPr sz="2600">
              <a:solidFill>
                <a:schemeClr val="lt1"/>
              </a:solidFill>
              <a:latin typeface="Arial Black"/>
              <a:ea typeface="Arial Black"/>
              <a:cs typeface="Arial Black"/>
              <a:sym typeface="Arial Black"/>
            </a:endParaRPr>
          </a:p>
          <a:p>
            <a:pPr indent="0" lvl="0" marL="0" rtl="0" algn="ctr">
              <a:spcBef>
                <a:spcPts val="0"/>
              </a:spcBef>
              <a:spcAft>
                <a:spcPts val="0"/>
              </a:spcAft>
              <a:buNone/>
            </a:pPr>
            <a:r>
              <a:rPr lang="en" sz="900">
                <a:solidFill>
                  <a:schemeClr val="lt1"/>
                </a:solidFill>
                <a:latin typeface="Arial Black"/>
                <a:ea typeface="Arial Black"/>
                <a:cs typeface="Arial Black"/>
                <a:sym typeface="Arial Black"/>
              </a:rPr>
              <a:t>DCS 105, Bates College, Diaz Eaton</a:t>
            </a:r>
            <a:endParaRPr sz="900">
              <a:solidFill>
                <a:schemeClr val="lt1"/>
              </a:solidFill>
              <a:latin typeface="Arial Black"/>
              <a:ea typeface="Arial Black"/>
              <a:cs typeface="Arial Black"/>
              <a:sym typeface="Arial Black"/>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9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The plan</a:t>
            </a:r>
            <a:endParaRPr>
              <a:latin typeface="Arial Black"/>
              <a:ea typeface="Arial Black"/>
              <a:cs typeface="Arial Black"/>
              <a:sym typeface="Arial Black"/>
            </a:endParaRPr>
          </a:p>
        </p:txBody>
      </p:sp>
      <p:sp>
        <p:nvSpPr>
          <p:cNvPr id="633" name="Google Shape;633;p98"/>
          <p:cNvSpPr txBox="1"/>
          <p:nvPr>
            <p:ph idx="1" type="body"/>
          </p:nvPr>
        </p:nvSpPr>
        <p:spPr>
          <a:xfrm>
            <a:off x="311700" y="1152475"/>
            <a:ext cx="4422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Class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Drawing data viz byte!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Real stories of calling BS in the wild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Refutation rubric practice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BS #3 peer review</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Homework</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Short DataCamp tutorial</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For Monday: Readings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Continue final project</a:t>
            </a:r>
            <a:endParaRPr>
              <a:solidFill>
                <a:schemeClr val="dk1"/>
              </a:solidFill>
            </a:endParaRPr>
          </a:p>
        </p:txBody>
      </p:sp>
      <p:pic>
        <p:nvPicPr>
          <p:cNvPr descr="#empty" id="634" name="Google Shape;634;p98"/>
          <p:cNvPicPr preferRelativeResize="0"/>
          <p:nvPr/>
        </p:nvPicPr>
        <p:blipFill>
          <a:blip r:embed="rId3">
            <a:alphaModFix/>
          </a:blip>
          <a:stretch>
            <a:fillRect/>
          </a:stretch>
        </p:blipFill>
        <p:spPr>
          <a:xfrm>
            <a:off x="4721200" y="0"/>
            <a:ext cx="4422800" cy="24767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Reflections</a:t>
            </a:r>
            <a:endParaRPr>
              <a:latin typeface="Arial Black"/>
              <a:ea typeface="Arial Black"/>
              <a:cs typeface="Arial Black"/>
              <a:sym typeface="Arial Black"/>
            </a:endParaRPr>
          </a:p>
        </p:txBody>
      </p:sp>
      <p:sp>
        <p:nvSpPr>
          <p:cNvPr id="640" name="Google Shape;640;p9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Liked the birthday exercise</a:t>
            </a:r>
            <a:endParaRPr/>
          </a:p>
          <a:p>
            <a:pPr indent="-342900" lvl="0" marL="457200" rtl="0" algn="l">
              <a:spcBef>
                <a:spcPts val="0"/>
              </a:spcBef>
              <a:spcAft>
                <a:spcPts val="0"/>
              </a:spcAft>
              <a:buSzPts val="1800"/>
              <a:buChar char="●"/>
            </a:pPr>
            <a:r>
              <a:rPr lang="en"/>
              <a:t>Felt really accomplished after finishing DataCamp</a:t>
            </a:r>
            <a:endParaRPr/>
          </a:p>
          <a:p>
            <a:pPr indent="-342900" lvl="0" marL="457200" rtl="0" algn="l">
              <a:spcBef>
                <a:spcPts val="0"/>
              </a:spcBef>
              <a:spcAft>
                <a:spcPts val="0"/>
              </a:spcAft>
              <a:buSzPts val="1800"/>
              <a:buChar char="●"/>
            </a:pPr>
            <a:r>
              <a:rPr lang="en"/>
              <a:t>Felt really accomplished after finishing Gender Gap Mid-term project</a:t>
            </a:r>
            <a:endParaRPr/>
          </a:p>
          <a:p>
            <a:pPr indent="-342900" lvl="0" marL="457200" rtl="0" algn="l">
              <a:spcBef>
                <a:spcPts val="0"/>
              </a:spcBef>
              <a:spcAft>
                <a:spcPts val="0"/>
              </a:spcAft>
              <a:buSzPts val="1800"/>
              <a:buChar char="●"/>
            </a:pPr>
            <a:r>
              <a:rPr lang="en"/>
              <a:t>Liked seeing other visualizations and project ideas from groups</a:t>
            </a:r>
            <a:endParaRPr/>
          </a:p>
          <a:p>
            <a:pPr indent="-342900" lvl="0" marL="457200" rtl="0" algn="l">
              <a:spcBef>
                <a:spcPts val="0"/>
              </a:spcBef>
              <a:spcAft>
                <a:spcPts val="0"/>
              </a:spcAft>
              <a:buSzPts val="1800"/>
              <a:buChar char="●"/>
            </a:pPr>
            <a:r>
              <a:rPr lang="en"/>
              <a:t>Liked Jamboard activities</a:t>
            </a:r>
            <a:endParaRPr/>
          </a:p>
          <a:p>
            <a:pPr indent="-342900" lvl="0" marL="457200" rtl="0" algn="l">
              <a:spcBef>
                <a:spcPts val="0"/>
              </a:spcBef>
              <a:spcAft>
                <a:spcPts val="0"/>
              </a:spcAft>
              <a:buSzPts val="1800"/>
              <a:buChar char="●"/>
            </a:pPr>
            <a:r>
              <a:rPr lang="en"/>
              <a:t>A group that had a really good discussion on the academic bullshit readings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BS in the wild</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646" name="Google Shape;646;p100"/>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dk2"/>
                </a:solidFill>
                <a:latin typeface="Calibri"/>
                <a:ea typeface="Calibri"/>
                <a:cs typeface="Calibri"/>
                <a:sym typeface="Calibri"/>
              </a:rPr>
              <a:t>Group A - Physics</a:t>
            </a:r>
            <a:endParaRPr sz="16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lang="en" sz="1600">
                <a:solidFill>
                  <a:schemeClr val="dk2"/>
                </a:solidFill>
                <a:latin typeface="Calibri"/>
                <a:ea typeface="Calibri"/>
                <a:cs typeface="Calibri"/>
                <a:sym typeface="Calibri"/>
              </a:rPr>
              <a:t>Group B - Psychology</a:t>
            </a:r>
            <a:endParaRPr sz="16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lang="en" sz="1600">
                <a:solidFill>
                  <a:schemeClr val="dk2"/>
                </a:solidFill>
                <a:latin typeface="Calibri"/>
                <a:ea typeface="Calibri"/>
                <a:cs typeface="Calibri"/>
                <a:sym typeface="Calibri"/>
              </a:rPr>
              <a:t>Group C - Math</a:t>
            </a:r>
            <a:endParaRPr sz="16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lang="en" sz="1600">
                <a:solidFill>
                  <a:schemeClr val="dk2"/>
                </a:solidFill>
                <a:latin typeface="Calibri"/>
                <a:ea typeface="Calibri"/>
                <a:cs typeface="Calibri"/>
                <a:sym typeface="Calibri"/>
              </a:rPr>
              <a:t>Questions:  Answer the 5 W’s of the BS. How was the calling BS done? Was it actually BS? How did people respond to the calling out of BS? </a:t>
            </a:r>
            <a:endParaRPr sz="16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lang="en" sz="1600">
                <a:solidFill>
                  <a:schemeClr val="dk2"/>
                </a:solidFill>
                <a:latin typeface="Calibri"/>
                <a:ea typeface="Calibri"/>
                <a:cs typeface="Calibri"/>
                <a:sym typeface="Calibri"/>
              </a:rPr>
              <a:t>In the </a:t>
            </a:r>
            <a:r>
              <a:rPr lang="en" sz="1600" u="sng">
                <a:solidFill>
                  <a:schemeClr val="accent5"/>
                </a:solidFill>
                <a:latin typeface="Calibri"/>
                <a:ea typeface="Calibri"/>
                <a:cs typeface="Calibri"/>
                <a:sym typeface="Calibri"/>
                <a:hlinkClick r:id="rId3">
                  <a:extLst>
                    <a:ext uri="{A12FA001-AC4F-418D-AE19-62706E023703}">
                      <ahyp:hlinkClr val="tx"/>
                    </a:ext>
                  </a:extLst>
                </a:hlinkClick>
              </a:rPr>
              <a:t>Jamboard</a:t>
            </a:r>
            <a:r>
              <a:rPr lang="en" sz="1600">
                <a:solidFill>
                  <a:schemeClr val="dk2"/>
                </a:solidFill>
                <a:latin typeface="Calibri"/>
                <a:ea typeface="Calibri"/>
                <a:cs typeface="Calibri"/>
                <a:sym typeface="Calibri"/>
              </a:rPr>
              <a:t> answer: Was the calling BS effective? Why or why not? </a:t>
            </a:r>
            <a:endParaRPr sz="1600">
              <a:solidFill>
                <a:schemeClr val="dk2"/>
              </a:solidFill>
              <a:latin typeface="Calibri"/>
              <a:ea typeface="Calibri"/>
              <a:cs typeface="Calibri"/>
              <a:sym typeface="Calibri"/>
            </a:endParaRPr>
          </a:p>
          <a:p>
            <a:pPr indent="0" lvl="0" marL="0" rtl="0" algn="l">
              <a:lnSpc>
                <a:spcPct val="115000"/>
              </a:lnSpc>
              <a:spcBef>
                <a:spcPts val="1600"/>
              </a:spcBef>
              <a:spcAft>
                <a:spcPts val="1600"/>
              </a:spcAft>
              <a:buNone/>
            </a:pPr>
            <a:r>
              <a:t/>
            </a:r>
            <a:endParaRPr>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1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BS debunking</a:t>
            </a:r>
            <a:endParaRPr>
              <a:latin typeface="Arial Black"/>
              <a:ea typeface="Arial Black"/>
              <a:cs typeface="Arial Black"/>
              <a:sym typeface="Arial Black"/>
            </a:endParaRPr>
          </a:p>
        </p:txBody>
      </p:sp>
      <p:sp>
        <p:nvSpPr>
          <p:cNvPr id="652" name="Google Shape;652;p101"/>
          <p:cNvSpPr txBox="1"/>
          <p:nvPr>
            <p:ph idx="1" type="body"/>
          </p:nvPr>
        </p:nvSpPr>
        <p:spPr>
          <a:xfrm>
            <a:off x="311700" y="1152475"/>
            <a:ext cx="4617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the tools you have learned</a:t>
            </a:r>
            <a:endParaRPr/>
          </a:p>
          <a:p>
            <a:pPr indent="0" lvl="0" marL="0" rtl="0" algn="l">
              <a:spcBef>
                <a:spcPts val="1600"/>
              </a:spcBef>
              <a:spcAft>
                <a:spcPts val="0"/>
              </a:spcAft>
              <a:buNone/>
            </a:pPr>
            <a:r>
              <a:rPr lang="en"/>
              <a:t>Is this bullshit?</a:t>
            </a:r>
            <a:endParaRPr sz="14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descr="Tweet from CTV News Canada; public health and COVID statistics " id="653" name="Google Shape;653;p101"/>
          <p:cNvPicPr preferRelativeResize="0"/>
          <p:nvPr/>
        </p:nvPicPr>
        <p:blipFill>
          <a:blip r:embed="rId3">
            <a:alphaModFix/>
          </a:blip>
          <a:stretch>
            <a:fillRect/>
          </a:stretch>
        </p:blipFill>
        <p:spPr>
          <a:xfrm>
            <a:off x="4782925" y="1026245"/>
            <a:ext cx="4361076" cy="4117255"/>
          </a:xfrm>
          <a:prstGeom prst="rect">
            <a:avLst/>
          </a:prstGeom>
          <a:noFill/>
          <a:ln>
            <a:noFill/>
          </a:ln>
        </p:spPr>
      </p:pic>
      <p:pic>
        <p:nvPicPr>
          <p:cNvPr descr="CTV News Twitter profile " id="654" name="Google Shape;654;p101"/>
          <p:cNvPicPr preferRelativeResize="0"/>
          <p:nvPr/>
        </p:nvPicPr>
        <p:blipFill>
          <a:blip r:embed="rId4">
            <a:alphaModFix/>
          </a:blip>
          <a:stretch>
            <a:fillRect/>
          </a:stretch>
        </p:blipFill>
        <p:spPr>
          <a:xfrm>
            <a:off x="51274" y="2626075"/>
            <a:ext cx="4679250" cy="25174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10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Using what you know for now </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660" name="Google Shape;660;p102"/>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2"/>
                </a:solidFill>
              </a:rPr>
              <a:t>With the skills you have so far - </a:t>
            </a:r>
            <a:endParaRPr sz="1500">
              <a:solidFill>
                <a:schemeClr val="dk2"/>
              </a:solidFill>
            </a:endParaRPr>
          </a:p>
          <a:p>
            <a:pPr indent="-323850" lvl="0" marL="457200" rtl="0" algn="l">
              <a:lnSpc>
                <a:spcPct val="115000"/>
              </a:lnSpc>
              <a:spcBef>
                <a:spcPts val="1600"/>
              </a:spcBef>
              <a:spcAft>
                <a:spcPts val="0"/>
              </a:spcAft>
              <a:buClr>
                <a:schemeClr val="dk2"/>
              </a:buClr>
              <a:buSzPts val="1500"/>
              <a:buChar char="●"/>
            </a:pPr>
            <a:r>
              <a:rPr lang="en" sz="1500">
                <a:solidFill>
                  <a:schemeClr val="dk2"/>
                </a:solidFill>
              </a:rPr>
              <a:t>How would you publicly refute?</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How would you talk to your family?</a:t>
            </a:r>
            <a:endParaRPr sz="1500">
              <a:solidFill>
                <a:schemeClr val="dk2"/>
              </a:solidFill>
            </a:endParaRPr>
          </a:p>
          <a:p>
            <a:pPr indent="0" lvl="0" marL="457200" rtl="0" algn="l">
              <a:lnSpc>
                <a:spcPct val="115000"/>
              </a:lnSpc>
              <a:spcBef>
                <a:spcPts val="0"/>
              </a:spcBef>
              <a:spcAft>
                <a:spcPts val="0"/>
              </a:spcAft>
              <a:buNone/>
            </a:pPr>
            <a:r>
              <a:rPr lang="en" sz="1500">
                <a:solidFill>
                  <a:schemeClr val="dk2"/>
                </a:solidFill>
              </a:rPr>
              <a:t>(Audience matters)</a:t>
            </a:r>
            <a:endParaRPr sz="1500">
              <a:solidFill>
                <a:schemeClr val="dk2"/>
              </a:solidFill>
            </a:endParaRPr>
          </a:p>
          <a:p>
            <a:pPr indent="0" lvl="0" marL="457200" rtl="0" algn="l">
              <a:lnSpc>
                <a:spcPct val="115000"/>
              </a:lnSpc>
              <a:spcBef>
                <a:spcPts val="1600"/>
              </a:spcBef>
              <a:spcAft>
                <a:spcPts val="0"/>
              </a:spcAft>
              <a:buNone/>
            </a:pPr>
            <a:r>
              <a:rPr lang="en" sz="1500" u="sng">
                <a:solidFill>
                  <a:schemeClr val="accent5"/>
                </a:solidFill>
                <a:hlinkClick r:id="rId3">
                  <a:extLst>
                    <a:ext uri="{A12FA001-AC4F-418D-AE19-62706E023703}">
                      <ahyp:hlinkClr val="tx"/>
                    </a:ext>
                  </a:extLst>
                </a:hlinkClick>
              </a:rPr>
              <a:t>Rubric</a:t>
            </a:r>
            <a:endParaRPr sz="1100">
              <a:solidFill>
                <a:schemeClr val="dk2"/>
              </a:solidFill>
            </a:endParaRPr>
          </a:p>
          <a:p>
            <a:pPr indent="0" lvl="0" marL="0" rtl="0" algn="l">
              <a:lnSpc>
                <a:spcPct val="115000"/>
              </a:lnSpc>
              <a:spcBef>
                <a:spcPts val="1600"/>
              </a:spcBef>
              <a:spcAft>
                <a:spcPts val="1600"/>
              </a:spcAft>
              <a:buNone/>
            </a:pPr>
            <a:r>
              <a:rPr lang="en" sz="1100">
                <a:solidFill>
                  <a:schemeClr val="dk2"/>
                </a:solidFill>
              </a:rPr>
              <a:t>Source: </a:t>
            </a:r>
            <a:r>
              <a:rPr lang="en" sz="1100" u="sng">
                <a:solidFill>
                  <a:schemeClr val="accent5"/>
                </a:solidFill>
                <a:hlinkClick r:id="rId4">
                  <a:extLst>
                    <a:ext uri="{A12FA001-AC4F-418D-AE19-62706E023703}">
                      <ahyp:hlinkClr val="tx"/>
                    </a:ext>
                  </a:extLst>
                </a:hlinkClick>
              </a:rPr>
              <a:t>@CallingBull</a:t>
            </a:r>
            <a:endParaRPr sz="1300">
              <a:solidFill>
                <a:schemeClr val="dk2"/>
              </a:solidFill>
              <a:latin typeface="Calibri"/>
              <a:ea typeface="Calibri"/>
              <a:cs typeface="Calibri"/>
              <a:sym typeface="Calibri"/>
            </a:endParaRPr>
          </a:p>
        </p:txBody>
      </p:sp>
      <p:pic>
        <p:nvPicPr>
          <p:cNvPr descr="Tweet from CTV News Canada; public health and COVID statistics " id="661" name="Google Shape;661;p102"/>
          <p:cNvPicPr preferRelativeResize="0"/>
          <p:nvPr/>
        </p:nvPicPr>
        <p:blipFill>
          <a:blip r:embed="rId5">
            <a:alphaModFix/>
          </a:blip>
          <a:stretch>
            <a:fillRect/>
          </a:stretch>
        </p:blipFill>
        <p:spPr>
          <a:xfrm>
            <a:off x="4694075" y="1401436"/>
            <a:ext cx="3243426" cy="30620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1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Now Grade </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667" name="Google Shape;667;p103"/>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2"/>
                </a:solidFill>
              </a:rPr>
              <a:t>Use your rubric</a:t>
            </a:r>
            <a:endParaRPr sz="1800">
              <a:solidFill>
                <a:schemeClr val="dk2"/>
              </a:solidFill>
            </a:endParaRPr>
          </a:p>
          <a:p>
            <a:pPr indent="0" lvl="0" marL="0" rtl="0" algn="l">
              <a:lnSpc>
                <a:spcPct val="115000"/>
              </a:lnSpc>
              <a:spcBef>
                <a:spcPts val="1600"/>
              </a:spcBef>
              <a:spcAft>
                <a:spcPts val="0"/>
              </a:spcAft>
              <a:buNone/>
            </a:pPr>
            <a:r>
              <a:rPr lang="en" sz="1800" u="sng">
                <a:solidFill>
                  <a:schemeClr val="accent5"/>
                </a:solidFill>
                <a:hlinkClick r:id="rId3">
                  <a:extLst>
                    <a:ext uri="{A12FA001-AC4F-418D-AE19-62706E023703}">
                      <ahyp:hlinkClr val="tx"/>
                    </a:ext>
                  </a:extLst>
                </a:hlinkClick>
              </a:rPr>
              <a:t>Rubrics</a:t>
            </a:r>
            <a:endParaRPr sz="1800">
              <a:solidFill>
                <a:schemeClr val="dk2"/>
              </a:solidFill>
            </a:endParaRPr>
          </a:p>
          <a:p>
            <a:pPr indent="0" lvl="0" marL="0" rtl="0" algn="l">
              <a:lnSpc>
                <a:spcPct val="115000"/>
              </a:lnSpc>
              <a:spcBef>
                <a:spcPts val="1600"/>
              </a:spcBef>
              <a:spcAft>
                <a:spcPts val="0"/>
              </a:spcAft>
              <a:buNone/>
            </a:pPr>
            <a:r>
              <a:rPr lang="en" sz="1800">
                <a:solidFill>
                  <a:schemeClr val="dk2"/>
                </a:solidFill>
              </a:rPr>
              <a:t>To grade how well you did.  How did you stack up? What could you improve?</a:t>
            </a:r>
            <a:endParaRPr sz="1800">
              <a:solidFill>
                <a:schemeClr val="dk2"/>
              </a:solidFill>
            </a:endParaRPr>
          </a:p>
          <a:p>
            <a:pPr indent="0" lvl="0" marL="0" rtl="0" algn="l">
              <a:lnSpc>
                <a:spcPct val="115000"/>
              </a:lnSpc>
              <a:spcBef>
                <a:spcPts val="1600"/>
              </a:spcBef>
              <a:spcAft>
                <a:spcPts val="1600"/>
              </a:spcAft>
              <a:buNone/>
            </a:pPr>
            <a:r>
              <a:t/>
            </a:r>
            <a:endParaRPr sz="15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9" name="Google Shape;149;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Phishing Email " id="150" name="Google Shape;150;p32"/>
          <p:cNvPicPr preferRelativeResize="0"/>
          <p:nvPr/>
        </p:nvPicPr>
        <p:blipFill>
          <a:blip r:embed="rId3">
            <a:alphaModFix/>
          </a:blip>
          <a:stretch>
            <a:fillRect/>
          </a:stretch>
        </p:blipFill>
        <p:spPr>
          <a:xfrm>
            <a:off x="0" y="229248"/>
            <a:ext cx="9144001" cy="4526104"/>
          </a:xfrm>
          <a:prstGeom prst="rect">
            <a:avLst/>
          </a:prstGeom>
          <a:noFill/>
          <a:ln>
            <a:noFill/>
          </a:ln>
        </p:spPr>
      </p:pic>
      <p:sp>
        <p:nvSpPr>
          <p:cNvPr id="151" name="Google Shape;151;p32"/>
          <p:cNvSpPr txBox="1"/>
          <p:nvPr/>
        </p:nvSpPr>
        <p:spPr>
          <a:xfrm>
            <a:off x="4799650" y="2406975"/>
            <a:ext cx="3854100" cy="21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Arial Black"/>
                <a:ea typeface="Arial Black"/>
                <a:cs typeface="Arial Black"/>
                <a:sym typeface="Arial Black"/>
              </a:rPr>
              <a:t>Is this predatory or legit?</a:t>
            </a:r>
            <a:endParaRPr sz="2200">
              <a:latin typeface="Arial Black"/>
              <a:ea typeface="Arial Black"/>
              <a:cs typeface="Arial Black"/>
              <a:sym typeface="Arial Black"/>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920">
                <a:latin typeface="Arial Black"/>
                <a:ea typeface="Arial Black"/>
                <a:cs typeface="Arial Black"/>
                <a:sym typeface="Arial Black"/>
              </a:rPr>
              <a:t>Breakout Groups - Share Final Project BS#3 public Refutation</a:t>
            </a:r>
            <a:endParaRPr sz="1920">
              <a:latin typeface="Arial Black"/>
              <a:ea typeface="Arial Black"/>
              <a:cs typeface="Arial Black"/>
              <a:sym typeface="Arial Black"/>
            </a:endParaRPr>
          </a:p>
          <a:p>
            <a:pPr indent="0" lvl="0" marL="0" rtl="0" algn="l">
              <a:spcBef>
                <a:spcPts val="0"/>
              </a:spcBef>
              <a:spcAft>
                <a:spcPts val="0"/>
              </a:spcAft>
              <a:buSzPts val="1100"/>
              <a:buNone/>
            </a:pPr>
            <a:r>
              <a:t/>
            </a:r>
            <a:endParaRPr sz="1920">
              <a:latin typeface="Arial Black"/>
              <a:ea typeface="Arial Black"/>
              <a:cs typeface="Arial Black"/>
              <a:sym typeface="Arial Black"/>
            </a:endParaRPr>
          </a:p>
          <a:p>
            <a:pPr indent="0" lvl="0" marL="0" rtl="0" algn="l">
              <a:spcBef>
                <a:spcPts val="0"/>
              </a:spcBef>
              <a:spcAft>
                <a:spcPts val="0"/>
              </a:spcAft>
              <a:buSzPts val="990"/>
              <a:buNone/>
            </a:pPr>
            <a:r>
              <a:t/>
            </a:r>
            <a:endParaRPr sz="1920">
              <a:latin typeface="Arial Black"/>
              <a:ea typeface="Arial Black"/>
              <a:cs typeface="Arial Black"/>
              <a:sym typeface="Arial Black"/>
            </a:endParaRPr>
          </a:p>
          <a:p>
            <a:pPr indent="0" lvl="0" marL="0" rtl="0" algn="l">
              <a:spcBef>
                <a:spcPts val="0"/>
              </a:spcBef>
              <a:spcAft>
                <a:spcPts val="0"/>
              </a:spcAft>
              <a:buSzPts val="990"/>
              <a:buNone/>
            </a:pPr>
            <a:r>
              <a:t/>
            </a:r>
            <a:endParaRPr sz="2120">
              <a:latin typeface="Arial Black"/>
              <a:ea typeface="Arial Black"/>
              <a:cs typeface="Arial Black"/>
              <a:sym typeface="Arial Black"/>
            </a:endParaRPr>
          </a:p>
          <a:p>
            <a:pPr indent="0" lvl="0" marL="0" rtl="0" algn="l">
              <a:spcBef>
                <a:spcPts val="0"/>
              </a:spcBef>
              <a:spcAft>
                <a:spcPts val="0"/>
              </a:spcAft>
              <a:buSzPts val="990"/>
              <a:buNone/>
            </a:pPr>
            <a:r>
              <a:t/>
            </a:r>
            <a:endParaRPr sz="2120">
              <a:latin typeface="Arial Black"/>
              <a:ea typeface="Arial Black"/>
              <a:cs typeface="Arial Black"/>
              <a:sym typeface="Arial Black"/>
            </a:endParaRPr>
          </a:p>
          <a:p>
            <a:pPr indent="0" lvl="0" marL="0" rtl="0" algn="l">
              <a:spcBef>
                <a:spcPts val="0"/>
              </a:spcBef>
              <a:spcAft>
                <a:spcPts val="0"/>
              </a:spcAft>
              <a:buSzPts val="990"/>
              <a:buNone/>
            </a:pPr>
            <a:r>
              <a:t/>
            </a:r>
            <a:endParaRPr sz="2120">
              <a:latin typeface="Arial Black"/>
              <a:ea typeface="Arial Black"/>
              <a:cs typeface="Arial Black"/>
              <a:sym typeface="Arial Black"/>
            </a:endParaRPr>
          </a:p>
        </p:txBody>
      </p:sp>
      <p:sp>
        <p:nvSpPr>
          <p:cNvPr id="673" name="Google Shape;673;p104"/>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Share your third piece of BS you propose to use. </a:t>
            </a:r>
            <a:endParaRPr sz="1800">
              <a:solidFill>
                <a:schemeClr val="dk1"/>
              </a:solidFill>
              <a:latin typeface="Calibri"/>
              <a:ea typeface="Calibri"/>
              <a:cs typeface="Calibri"/>
              <a:sym typeface="Calibri"/>
            </a:endParaRPr>
          </a:p>
          <a:p>
            <a:pPr indent="-342900" lvl="0" marL="457200" rtl="0" algn="l">
              <a:lnSpc>
                <a:spcPct val="115000"/>
              </a:lnSpc>
              <a:spcBef>
                <a:spcPts val="16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This is likely your public refutation piece</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However, if you are using BS #1 or #2 to also do a public refutation, this can be any 3rd piece of BS you would like to investigate.</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rPr lang="en" sz="1800">
                <a:solidFill>
                  <a:schemeClr val="dk1"/>
                </a:solidFill>
                <a:latin typeface="Calibri"/>
                <a:ea typeface="Calibri"/>
                <a:cs typeface="Calibri"/>
                <a:sym typeface="Calibri"/>
              </a:rPr>
              <a:t>Get feedback!</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rPr lang="en" sz="1800">
                <a:solidFill>
                  <a:schemeClr val="dk1"/>
                </a:solidFill>
                <a:latin typeface="Calibri"/>
                <a:ea typeface="Calibri"/>
                <a:cs typeface="Calibri"/>
                <a:sym typeface="Calibri"/>
              </a:rPr>
              <a:t>If you have additional time, you can work on your refutations.</a:t>
            </a:r>
            <a:endParaRPr sz="15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Final project clarifications/Q&amp;A</a:t>
            </a:r>
            <a:endParaRPr>
              <a:latin typeface="Arial Black"/>
              <a:ea typeface="Arial Black"/>
              <a:cs typeface="Arial Black"/>
              <a:sym typeface="Arial Black"/>
            </a:endParaRPr>
          </a:p>
        </p:txBody>
      </p:sp>
      <p:sp>
        <p:nvSpPr>
          <p:cNvPr id="679" name="Google Shape;679;p10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Question Mark " id="680" name="Google Shape;680;p105"/>
          <p:cNvPicPr preferRelativeResize="0"/>
          <p:nvPr/>
        </p:nvPicPr>
        <p:blipFill>
          <a:blip r:embed="rId3">
            <a:alphaModFix/>
          </a:blip>
          <a:stretch>
            <a:fillRect/>
          </a:stretch>
        </p:blipFill>
        <p:spPr>
          <a:xfrm>
            <a:off x="2394350" y="1197973"/>
            <a:ext cx="3874575" cy="33709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Homework and Resources</a:t>
            </a:r>
            <a:endParaRPr>
              <a:latin typeface="Arial Black"/>
              <a:ea typeface="Arial Black"/>
              <a:cs typeface="Arial Black"/>
              <a:sym typeface="Arial Black"/>
            </a:endParaRPr>
          </a:p>
        </p:txBody>
      </p:sp>
      <p:sp>
        <p:nvSpPr>
          <p:cNvPr id="686" name="Google Shape;686;p106"/>
          <p:cNvSpPr txBox="1"/>
          <p:nvPr>
            <p:ph idx="1" type="body"/>
          </p:nvPr>
        </p:nvSpPr>
        <p:spPr>
          <a:xfrm>
            <a:off x="311700" y="1152475"/>
            <a:ext cx="7131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Upcoming for Monday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Goalpost - finish BS refutations, or at least make significant progress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Data Camp Data Literacy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Perusall readings on Lyceum (no videos)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Support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Today 11 SASC, 2:40 - 3:30 Office PGill G19</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Wednesday &amp; Thursday 7-9 CAT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Friday in-class CAT support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Sunday TA support</a:t>
            </a:r>
            <a:endParaRPr>
              <a:solidFill>
                <a:schemeClr val="dk1"/>
              </a:solidFill>
            </a:endParaRPr>
          </a:p>
        </p:txBody>
      </p:sp>
      <p:pic>
        <p:nvPicPr>
          <p:cNvPr descr="#empty" id="687" name="Google Shape;687;p106"/>
          <p:cNvPicPr preferRelativeResize="0"/>
          <p:nvPr/>
        </p:nvPicPr>
        <p:blipFill rotWithShape="1">
          <a:blip r:embed="rId3">
            <a:alphaModFix/>
          </a:blip>
          <a:srcRect b="0" l="0" r="20848" t="0"/>
          <a:stretch/>
        </p:blipFill>
        <p:spPr>
          <a:xfrm>
            <a:off x="5901250" y="1897525"/>
            <a:ext cx="3211499" cy="32459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1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0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108"/>
          <p:cNvSpPr txBox="1"/>
          <p:nvPr>
            <p:ph idx="1" type="subTitle"/>
          </p:nvPr>
        </p:nvSpPr>
        <p:spPr>
          <a:xfrm>
            <a:off x="403215" y="3021438"/>
            <a:ext cx="3600000" cy="74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Arial Black"/>
                <a:ea typeface="Arial Black"/>
                <a:cs typeface="Arial Black"/>
                <a:sym typeface="Arial Black"/>
              </a:rPr>
              <a:t>Calling Bull (with R)</a:t>
            </a:r>
            <a:endParaRPr sz="2400">
              <a:latin typeface="Arial Black"/>
              <a:ea typeface="Arial Black"/>
              <a:cs typeface="Arial Black"/>
              <a:sym typeface="Arial Black"/>
            </a:endParaRPr>
          </a:p>
          <a:p>
            <a:pPr indent="0" lvl="0" marL="0" rtl="0" algn="ctr">
              <a:spcBef>
                <a:spcPts val="0"/>
              </a:spcBef>
              <a:spcAft>
                <a:spcPts val="0"/>
              </a:spcAft>
              <a:buNone/>
            </a:pPr>
            <a:r>
              <a:rPr lang="en" sz="2400">
                <a:latin typeface="Arial Black"/>
                <a:ea typeface="Arial Black"/>
                <a:cs typeface="Arial Black"/>
                <a:sym typeface="Arial Black"/>
              </a:rPr>
              <a:t>Week 13 -Putting it all together</a:t>
            </a:r>
            <a:endParaRPr sz="2400">
              <a:latin typeface="Arial Black"/>
              <a:ea typeface="Arial Black"/>
              <a:cs typeface="Arial Black"/>
              <a:sym typeface="Arial Black"/>
            </a:endParaRPr>
          </a:p>
          <a:p>
            <a:pPr indent="0" lvl="0" marL="0" rtl="0" algn="ctr">
              <a:spcBef>
                <a:spcPts val="0"/>
              </a:spcBef>
              <a:spcAft>
                <a:spcPts val="0"/>
              </a:spcAft>
              <a:buNone/>
            </a:pPr>
            <a:r>
              <a:rPr lang="en" sz="700">
                <a:latin typeface="Arial Black"/>
                <a:ea typeface="Arial Black"/>
                <a:cs typeface="Arial Black"/>
                <a:sym typeface="Arial Black"/>
              </a:rPr>
              <a:t>DCS 105, Bates College, Diaz Eaton</a:t>
            </a:r>
            <a:endParaRPr sz="700">
              <a:latin typeface="Arial Black"/>
              <a:ea typeface="Arial Black"/>
              <a:cs typeface="Arial Black"/>
              <a:sym typeface="Arial Black"/>
            </a:endParaRPr>
          </a:p>
        </p:txBody>
      </p:sp>
      <p:pic>
        <p:nvPicPr>
          <p:cNvPr descr="Picture of a bull, shitting, with a cancel sign over it. " id="699" name="Google Shape;699;p108"/>
          <p:cNvPicPr preferRelativeResize="0"/>
          <p:nvPr/>
        </p:nvPicPr>
        <p:blipFill>
          <a:blip r:embed="rId3">
            <a:alphaModFix/>
          </a:blip>
          <a:stretch>
            <a:fillRect/>
          </a:stretch>
        </p:blipFill>
        <p:spPr>
          <a:xfrm>
            <a:off x="938556" y="492136"/>
            <a:ext cx="2529325" cy="2529325"/>
          </a:xfrm>
          <a:prstGeom prst="rect">
            <a:avLst/>
          </a:prstGeom>
          <a:noFill/>
          <a:ln>
            <a:noFill/>
          </a:ln>
        </p:spPr>
      </p:pic>
      <p:pic>
        <p:nvPicPr>
          <p:cNvPr descr="#empty" id="700" name="Google Shape;700;p108"/>
          <p:cNvPicPr preferRelativeResize="0"/>
          <p:nvPr/>
        </p:nvPicPr>
        <p:blipFill>
          <a:blip r:embed="rId4">
            <a:alphaModFix/>
          </a:blip>
          <a:stretch>
            <a:fillRect/>
          </a:stretch>
        </p:blipFill>
        <p:spPr>
          <a:xfrm>
            <a:off x="4111050" y="1170125"/>
            <a:ext cx="4880551" cy="32537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The Plan</a:t>
            </a:r>
            <a:endParaRPr>
              <a:latin typeface="Arial Black"/>
              <a:ea typeface="Arial Black"/>
              <a:cs typeface="Arial Black"/>
              <a:sym typeface="Arial Black"/>
            </a:endParaRPr>
          </a:p>
        </p:txBody>
      </p:sp>
      <p:sp>
        <p:nvSpPr>
          <p:cNvPr id="706" name="Google Shape;706;p109"/>
          <p:cNvSpPr txBox="1"/>
          <p:nvPr>
            <p:ph idx="1" type="body"/>
          </p:nvPr>
        </p:nvSpPr>
        <p:spPr>
          <a:xfrm>
            <a:off x="311700" y="1152475"/>
            <a:ext cx="7267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Class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FoTD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Final synthesis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Putting into an ePortfolio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Homework</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Bring draft of website to class tomorrow</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Questions? Office hours at 2:40 - 3:30 PGill G19</a:t>
            </a:r>
            <a:endParaRPr>
              <a:solidFill>
                <a:schemeClr val="dk1"/>
              </a:solidFill>
            </a:endParaRPr>
          </a:p>
        </p:txBody>
      </p:sp>
      <p:pic>
        <p:nvPicPr>
          <p:cNvPr descr="#empty" id="707" name="Google Shape;707;p109"/>
          <p:cNvPicPr preferRelativeResize="0"/>
          <p:nvPr/>
        </p:nvPicPr>
        <p:blipFill>
          <a:blip r:embed="rId3">
            <a:alphaModFix/>
          </a:blip>
          <a:stretch>
            <a:fillRect/>
          </a:stretch>
        </p:blipFill>
        <p:spPr>
          <a:xfrm>
            <a:off x="4261650" y="445025"/>
            <a:ext cx="4422800" cy="247677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1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Quick check-in</a:t>
            </a:r>
            <a:endParaRPr>
              <a:latin typeface="Arial Black"/>
              <a:ea typeface="Arial Black"/>
              <a:cs typeface="Arial Black"/>
              <a:sym typeface="Arial Black"/>
            </a:endParaRPr>
          </a:p>
        </p:txBody>
      </p:sp>
      <p:sp>
        <p:nvSpPr>
          <p:cNvPr id="713" name="Google Shape;713;p11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Check in with your neighbor - how is it going? Good break? Any challenges in the class -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720">
                <a:latin typeface="Arial Black"/>
                <a:ea typeface="Arial Black"/>
                <a:cs typeface="Arial Black"/>
                <a:sym typeface="Arial Black"/>
              </a:rPr>
              <a:t>Breakout Groups - Readings on the threat of BS and misinformation</a:t>
            </a:r>
            <a:endParaRPr sz="1720">
              <a:latin typeface="Arial Black"/>
              <a:ea typeface="Arial Black"/>
              <a:cs typeface="Arial Black"/>
              <a:sym typeface="Arial Black"/>
            </a:endParaRPr>
          </a:p>
          <a:p>
            <a:pPr indent="0" lvl="0" marL="0" rtl="0" algn="l">
              <a:spcBef>
                <a:spcPts val="0"/>
              </a:spcBef>
              <a:spcAft>
                <a:spcPts val="0"/>
              </a:spcAft>
              <a:buSzPts val="1100"/>
              <a:buNone/>
            </a:pPr>
            <a:r>
              <a:t/>
            </a:r>
            <a:endParaRPr sz="1720">
              <a:latin typeface="Arial Black"/>
              <a:ea typeface="Arial Black"/>
              <a:cs typeface="Arial Black"/>
              <a:sym typeface="Arial Black"/>
            </a:endParaRPr>
          </a:p>
          <a:p>
            <a:pPr indent="0" lvl="0" marL="0" rtl="0" algn="l">
              <a:spcBef>
                <a:spcPts val="0"/>
              </a:spcBef>
              <a:spcAft>
                <a:spcPts val="0"/>
              </a:spcAft>
              <a:buSzPts val="990"/>
              <a:buNone/>
            </a:pPr>
            <a:r>
              <a:t/>
            </a:r>
            <a:endParaRPr sz="1720">
              <a:latin typeface="Arial Black"/>
              <a:ea typeface="Arial Black"/>
              <a:cs typeface="Arial Black"/>
              <a:sym typeface="Arial Black"/>
            </a:endParaRPr>
          </a:p>
          <a:p>
            <a:pPr indent="0" lvl="0" marL="0" rtl="0" algn="l">
              <a:spcBef>
                <a:spcPts val="0"/>
              </a:spcBef>
              <a:spcAft>
                <a:spcPts val="0"/>
              </a:spcAft>
              <a:buSzPts val="990"/>
              <a:buNone/>
            </a:pPr>
            <a:r>
              <a:t/>
            </a:r>
            <a:endParaRPr sz="1920">
              <a:latin typeface="Arial Black"/>
              <a:ea typeface="Arial Black"/>
              <a:cs typeface="Arial Black"/>
              <a:sym typeface="Arial Black"/>
            </a:endParaRPr>
          </a:p>
          <a:p>
            <a:pPr indent="0" lvl="0" marL="0" rtl="0" algn="l">
              <a:spcBef>
                <a:spcPts val="0"/>
              </a:spcBef>
              <a:spcAft>
                <a:spcPts val="0"/>
              </a:spcAft>
              <a:buSzPts val="990"/>
              <a:buNone/>
            </a:pPr>
            <a:r>
              <a:t/>
            </a:r>
            <a:endParaRPr sz="1920">
              <a:latin typeface="Arial Black"/>
              <a:ea typeface="Arial Black"/>
              <a:cs typeface="Arial Black"/>
              <a:sym typeface="Arial Black"/>
            </a:endParaRPr>
          </a:p>
          <a:p>
            <a:pPr indent="0" lvl="0" marL="0" rtl="0" algn="l">
              <a:spcBef>
                <a:spcPts val="0"/>
              </a:spcBef>
              <a:spcAft>
                <a:spcPts val="0"/>
              </a:spcAft>
              <a:buSzPts val="990"/>
              <a:buNone/>
            </a:pPr>
            <a:r>
              <a:t/>
            </a:r>
            <a:endParaRPr sz="1920">
              <a:latin typeface="Arial Black"/>
              <a:ea typeface="Arial Black"/>
              <a:cs typeface="Arial Black"/>
              <a:sym typeface="Arial Black"/>
            </a:endParaRPr>
          </a:p>
        </p:txBody>
      </p:sp>
      <p:sp>
        <p:nvSpPr>
          <p:cNvPr id="719" name="Google Shape;719;p111"/>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Questions to consider</a:t>
            </a:r>
            <a:endParaRPr sz="1800">
              <a:solidFill>
                <a:schemeClr val="dk1"/>
              </a:solidFill>
              <a:latin typeface="Calibri"/>
              <a:ea typeface="Calibri"/>
              <a:cs typeface="Calibri"/>
              <a:sym typeface="Calibri"/>
            </a:endParaRPr>
          </a:p>
          <a:p>
            <a:pPr indent="-342900" lvl="0" marL="457200" rtl="0" algn="l">
              <a:lnSpc>
                <a:spcPct val="115000"/>
              </a:lnSpc>
              <a:spcBef>
                <a:spcPts val="16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What were the positive ways Twitter and other social media were used in the pandemic? What about the negative ways?</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What is the </a:t>
            </a:r>
            <a:r>
              <a:rPr i="1" lang="en" sz="1800">
                <a:solidFill>
                  <a:schemeClr val="dk1"/>
                </a:solidFill>
                <a:latin typeface="Calibri"/>
                <a:ea typeface="Calibri"/>
                <a:cs typeface="Calibri"/>
                <a:sym typeface="Calibri"/>
              </a:rPr>
              <a:t>impact</a:t>
            </a:r>
            <a:r>
              <a:rPr lang="en" sz="1800">
                <a:solidFill>
                  <a:schemeClr val="dk1"/>
                </a:solidFill>
                <a:latin typeface="Calibri"/>
                <a:ea typeface="Calibri"/>
                <a:cs typeface="Calibri"/>
                <a:sym typeface="Calibri"/>
              </a:rPr>
              <a:t> of sharing misinformation?</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What about public health misinformation in particular?</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720">
                <a:latin typeface="Arial Black"/>
                <a:ea typeface="Arial Black"/>
                <a:cs typeface="Arial Black"/>
                <a:sym typeface="Arial Black"/>
              </a:rPr>
              <a:t>Breakout Groups</a:t>
            </a:r>
            <a:endParaRPr sz="1720">
              <a:latin typeface="Arial Black"/>
              <a:ea typeface="Arial Black"/>
              <a:cs typeface="Arial Black"/>
              <a:sym typeface="Arial Black"/>
            </a:endParaRPr>
          </a:p>
          <a:p>
            <a:pPr indent="0" lvl="0" marL="0" rtl="0" algn="l">
              <a:spcBef>
                <a:spcPts val="0"/>
              </a:spcBef>
              <a:spcAft>
                <a:spcPts val="0"/>
              </a:spcAft>
              <a:buSzPts val="990"/>
              <a:buNone/>
            </a:pPr>
            <a:r>
              <a:t/>
            </a:r>
            <a:endParaRPr sz="1720">
              <a:latin typeface="Arial Black"/>
              <a:ea typeface="Arial Black"/>
              <a:cs typeface="Arial Black"/>
              <a:sym typeface="Arial Black"/>
            </a:endParaRPr>
          </a:p>
          <a:p>
            <a:pPr indent="0" lvl="0" marL="0" rtl="0" algn="l">
              <a:spcBef>
                <a:spcPts val="0"/>
              </a:spcBef>
              <a:spcAft>
                <a:spcPts val="0"/>
              </a:spcAft>
              <a:buSzPts val="990"/>
              <a:buNone/>
            </a:pPr>
            <a:r>
              <a:t/>
            </a:r>
            <a:endParaRPr sz="1920">
              <a:latin typeface="Arial Black"/>
              <a:ea typeface="Arial Black"/>
              <a:cs typeface="Arial Black"/>
              <a:sym typeface="Arial Black"/>
            </a:endParaRPr>
          </a:p>
          <a:p>
            <a:pPr indent="0" lvl="0" marL="0" rtl="0" algn="l">
              <a:spcBef>
                <a:spcPts val="0"/>
              </a:spcBef>
              <a:spcAft>
                <a:spcPts val="0"/>
              </a:spcAft>
              <a:buSzPts val="990"/>
              <a:buNone/>
            </a:pPr>
            <a:r>
              <a:t/>
            </a:r>
            <a:endParaRPr sz="1920">
              <a:latin typeface="Arial Black"/>
              <a:ea typeface="Arial Black"/>
              <a:cs typeface="Arial Black"/>
              <a:sym typeface="Arial Black"/>
            </a:endParaRPr>
          </a:p>
          <a:p>
            <a:pPr indent="0" lvl="0" marL="0" rtl="0" algn="l">
              <a:spcBef>
                <a:spcPts val="0"/>
              </a:spcBef>
              <a:spcAft>
                <a:spcPts val="0"/>
              </a:spcAft>
              <a:buSzPts val="990"/>
              <a:buNone/>
            </a:pPr>
            <a:r>
              <a:t/>
            </a:r>
            <a:endParaRPr sz="1920">
              <a:latin typeface="Arial Black"/>
              <a:ea typeface="Arial Black"/>
              <a:cs typeface="Arial Black"/>
              <a:sym typeface="Arial Black"/>
            </a:endParaRPr>
          </a:p>
        </p:txBody>
      </p:sp>
      <p:sp>
        <p:nvSpPr>
          <p:cNvPr id="725" name="Google Shape;725;p112"/>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How does education fit into combating the negative effects of sharing BS/misinformation?</a:t>
            </a:r>
            <a:endParaRPr sz="1800">
              <a:solidFill>
                <a:schemeClr val="dk1"/>
              </a:solidFill>
              <a:latin typeface="Calibri"/>
              <a:ea typeface="Calibri"/>
              <a:cs typeface="Calibri"/>
              <a:sym typeface="Calibri"/>
            </a:endParaRPr>
          </a:p>
          <a:p>
            <a:pPr indent="-342900" lvl="0" marL="457200" rtl="0" algn="l">
              <a:lnSpc>
                <a:spcPct val="115000"/>
              </a:lnSpc>
              <a:spcBef>
                <a:spcPts val="16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K-12+ education</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Public health education (officials, government)</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This class as education</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Public refutation as education (digital citizenship)</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Arial Black"/>
                <a:ea typeface="Arial Black"/>
                <a:cs typeface="Arial Black"/>
                <a:sym typeface="Arial Black"/>
              </a:rPr>
              <a:t>Putting together your ePortfolio: Story</a:t>
            </a:r>
            <a:endParaRPr>
              <a:latin typeface="Arial Black"/>
              <a:ea typeface="Arial Black"/>
              <a:cs typeface="Arial Black"/>
              <a:sym typeface="Arial Black"/>
            </a:endParaRPr>
          </a:p>
          <a:p>
            <a:pPr indent="0" lvl="0" marL="0" rtl="0" algn="l">
              <a:spcBef>
                <a:spcPts val="0"/>
              </a:spcBef>
              <a:spcAft>
                <a:spcPts val="0"/>
              </a:spcAft>
              <a:buNone/>
            </a:pPr>
            <a:r>
              <a:t/>
            </a:r>
            <a:endParaRPr/>
          </a:p>
        </p:txBody>
      </p:sp>
      <p:sp>
        <p:nvSpPr>
          <p:cNvPr id="731" name="Google Shape;731;p113"/>
          <p:cNvSpPr txBox="1"/>
          <p:nvPr>
            <p:ph idx="1" type="body"/>
          </p:nvPr>
        </p:nvSpPr>
        <p:spPr>
          <a:xfrm>
            <a:off x="311700" y="1152475"/>
            <a:ext cx="3527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1D2125"/>
              </a:buClr>
              <a:buSzPts val="1800"/>
              <a:buFont typeface="Roboto"/>
              <a:buChar char="●"/>
            </a:pPr>
            <a:r>
              <a:rPr lang="en">
                <a:solidFill>
                  <a:srgbClr val="1D2125"/>
                </a:solidFill>
                <a:latin typeface="Roboto"/>
                <a:ea typeface="Roboto"/>
                <a:cs typeface="Roboto"/>
                <a:sym typeface="Roboto"/>
              </a:rPr>
              <a:t>What technology will you use for your ePortfolio?</a:t>
            </a:r>
            <a:endParaRPr>
              <a:solidFill>
                <a:srgbClr val="1D2125"/>
              </a:solidFill>
              <a:latin typeface="Roboto"/>
              <a:ea typeface="Roboto"/>
              <a:cs typeface="Roboto"/>
              <a:sym typeface="Roboto"/>
            </a:endParaRPr>
          </a:p>
          <a:p>
            <a:pPr indent="-342900" lvl="0" marL="457200" rtl="0" algn="l">
              <a:spcBef>
                <a:spcPts val="0"/>
              </a:spcBef>
              <a:spcAft>
                <a:spcPts val="0"/>
              </a:spcAft>
              <a:buClr>
                <a:srgbClr val="1D2125"/>
              </a:buClr>
              <a:buSzPts val="1800"/>
              <a:buFont typeface="Roboto"/>
              <a:buChar char="●"/>
            </a:pPr>
            <a:r>
              <a:rPr lang="en">
                <a:solidFill>
                  <a:srgbClr val="1D2125"/>
                </a:solidFill>
                <a:latin typeface="Roboto"/>
                <a:ea typeface="Roboto"/>
                <a:cs typeface="Roboto"/>
                <a:sym typeface="Roboto"/>
              </a:rPr>
              <a:t>What story/stories are you telling - 1 story with three parts or 3 different stories? </a:t>
            </a:r>
            <a:endParaRPr>
              <a:solidFill>
                <a:srgbClr val="1D2125"/>
              </a:solidFill>
              <a:latin typeface="Roboto"/>
              <a:ea typeface="Roboto"/>
              <a:cs typeface="Roboto"/>
              <a:sym typeface="Roboto"/>
            </a:endParaRPr>
          </a:p>
          <a:p>
            <a:pPr indent="-342900" lvl="0" marL="457200" rtl="0" algn="l">
              <a:spcBef>
                <a:spcPts val="0"/>
              </a:spcBef>
              <a:spcAft>
                <a:spcPts val="0"/>
              </a:spcAft>
              <a:buClr>
                <a:srgbClr val="1D2125"/>
              </a:buClr>
              <a:buSzPts val="1800"/>
              <a:buFont typeface="Roboto"/>
              <a:buChar char="●"/>
            </a:pPr>
            <a:r>
              <a:rPr lang="en">
                <a:solidFill>
                  <a:srgbClr val="1D2125"/>
                </a:solidFill>
                <a:latin typeface="Roboto"/>
                <a:ea typeface="Roboto"/>
                <a:cs typeface="Roboto"/>
                <a:sym typeface="Roboto"/>
              </a:rPr>
              <a:t>How will you set up your ePortfolio? </a:t>
            </a:r>
            <a:endParaRPr>
              <a:solidFill>
                <a:srgbClr val="1D2125"/>
              </a:solidFill>
              <a:latin typeface="Roboto"/>
              <a:ea typeface="Roboto"/>
              <a:cs typeface="Roboto"/>
              <a:sym typeface="Roboto"/>
            </a:endParaRPr>
          </a:p>
          <a:p>
            <a:pPr indent="-317500" lvl="1" marL="914400" rtl="0" algn="l">
              <a:spcBef>
                <a:spcPts val="0"/>
              </a:spcBef>
              <a:spcAft>
                <a:spcPts val="0"/>
              </a:spcAft>
              <a:buClr>
                <a:srgbClr val="1D2125"/>
              </a:buClr>
              <a:buSzPts val="1400"/>
              <a:buFont typeface="Roboto"/>
              <a:buChar char="○"/>
            </a:pPr>
            <a:r>
              <a:rPr lang="en">
                <a:solidFill>
                  <a:srgbClr val="1D2125"/>
                </a:solidFill>
                <a:latin typeface="Roboto"/>
                <a:ea typeface="Roboto"/>
                <a:cs typeface="Roboto"/>
                <a:sym typeface="Roboto"/>
              </a:rPr>
              <a:t>Will you use different pages (Google Sites)? </a:t>
            </a:r>
            <a:endParaRPr>
              <a:solidFill>
                <a:srgbClr val="1D2125"/>
              </a:solidFill>
              <a:latin typeface="Roboto"/>
              <a:ea typeface="Roboto"/>
              <a:cs typeface="Roboto"/>
              <a:sym typeface="Roboto"/>
            </a:endParaRPr>
          </a:p>
          <a:p>
            <a:pPr indent="-317500" lvl="1" marL="914400" rtl="0" algn="l">
              <a:spcBef>
                <a:spcPts val="0"/>
              </a:spcBef>
              <a:spcAft>
                <a:spcPts val="0"/>
              </a:spcAft>
              <a:buClr>
                <a:srgbClr val="1D2125"/>
              </a:buClr>
              <a:buSzPts val="1400"/>
              <a:buFont typeface="Roboto"/>
              <a:buChar char="○"/>
            </a:pPr>
            <a:r>
              <a:rPr lang="en">
                <a:solidFill>
                  <a:srgbClr val="1D2125"/>
                </a:solidFill>
                <a:latin typeface="Roboto"/>
                <a:ea typeface="Roboto"/>
                <a:cs typeface="Roboto"/>
                <a:sym typeface="Roboto"/>
              </a:rPr>
              <a:t>All on one page (Google Sites or Adobe Spark)? </a:t>
            </a:r>
            <a:endParaRPr/>
          </a:p>
        </p:txBody>
      </p:sp>
      <p:pic>
        <p:nvPicPr>
          <p:cNvPr descr="#empty" id="732" name="Google Shape;732;p113"/>
          <p:cNvPicPr preferRelativeResize="0"/>
          <p:nvPr/>
        </p:nvPicPr>
        <p:blipFill>
          <a:blip r:embed="rId3">
            <a:alphaModFix/>
          </a:blip>
          <a:stretch>
            <a:fillRect/>
          </a:stretch>
        </p:blipFill>
        <p:spPr>
          <a:xfrm>
            <a:off x="4111050" y="1170125"/>
            <a:ext cx="4880551" cy="3253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700">
                <a:latin typeface="Arial Black"/>
                <a:ea typeface="Arial Black"/>
                <a:cs typeface="Arial Black"/>
                <a:sym typeface="Arial Black"/>
              </a:rPr>
              <a:t>Publishing isn’t just about science</a:t>
            </a:r>
            <a:endParaRPr sz="2700">
              <a:latin typeface="Arial Black"/>
              <a:ea typeface="Arial Black"/>
              <a:cs typeface="Arial Black"/>
              <a:sym typeface="Arial Black"/>
            </a:endParaRPr>
          </a:p>
        </p:txBody>
      </p:sp>
      <p:sp>
        <p:nvSpPr>
          <p:cNvPr id="157" name="Google Shape;157;p33"/>
          <p:cNvSpPr txBox="1"/>
          <p:nvPr>
            <p:ph idx="1" type="body"/>
          </p:nvPr>
        </p:nvSpPr>
        <p:spPr>
          <a:xfrm>
            <a:off x="311700" y="1152475"/>
            <a:ext cx="3000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Ecosystem - systems thinking</a:t>
            </a:r>
            <a:endParaRPr/>
          </a:p>
          <a:p>
            <a:pPr indent="0" lvl="0" marL="0" rtl="0" algn="l">
              <a:spcBef>
                <a:spcPts val="1200"/>
              </a:spcBef>
              <a:spcAft>
                <a:spcPts val="0"/>
              </a:spcAft>
              <a:buNone/>
            </a:pPr>
            <a:r>
              <a:rPr lang="en"/>
              <a:t>People</a:t>
            </a:r>
            <a:endParaRPr/>
          </a:p>
          <a:p>
            <a:pPr indent="0" lvl="0" marL="0" rtl="0" algn="l">
              <a:spcBef>
                <a:spcPts val="1200"/>
              </a:spcBef>
              <a:spcAft>
                <a:spcPts val="0"/>
              </a:spcAft>
              <a:buNone/>
            </a:pPr>
            <a:r>
              <a:rPr lang="en"/>
              <a:t>Money</a:t>
            </a:r>
            <a:endParaRPr/>
          </a:p>
          <a:p>
            <a:pPr indent="0" lvl="0" marL="0" rtl="0" algn="l">
              <a:spcBef>
                <a:spcPts val="1200"/>
              </a:spcBef>
              <a:spcAft>
                <a:spcPts val="0"/>
              </a:spcAft>
              <a:buNone/>
            </a:pPr>
            <a:r>
              <a:rPr lang="en"/>
              <a:t>Not just science</a:t>
            </a:r>
            <a:endParaRPr/>
          </a:p>
          <a:p>
            <a:pPr indent="-342900" lvl="0" marL="457200" rtl="0" algn="l">
              <a:spcBef>
                <a:spcPts val="1200"/>
              </a:spcBef>
              <a:spcAft>
                <a:spcPts val="0"/>
              </a:spcAft>
              <a:buSzPts val="1800"/>
              <a:buChar char="-"/>
            </a:pPr>
            <a:r>
              <a:rPr lang="en"/>
              <a:t>Education - Open Education</a:t>
            </a:r>
            <a:endParaRPr/>
          </a:p>
        </p:txBody>
      </p:sp>
      <p:sp>
        <p:nvSpPr>
          <p:cNvPr id="158" name="Google Shape;158;p3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159" name="Google Shape;159;p33"/>
          <p:cNvSpPr txBox="1"/>
          <p:nvPr/>
        </p:nvSpPr>
        <p:spPr>
          <a:xfrm>
            <a:off x="152400" y="15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160" name="Google Shape;160;p3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161" name="Google Shape;161;p33"/>
          <p:cNvSpPr txBox="1"/>
          <p:nvPr/>
        </p:nvSpPr>
        <p:spPr>
          <a:xfrm>
            <a:off x="152400" y="15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descr="Visualized Publishing Process " id="162" name="Google Shape;162;p33"/>
          <p:cNvPicPr preferRelativeResize="0"/>
          <p:nvPr/>
        </p:nvPicPr>
        <p:blipFill>
          <a:blip r:embed="rId3">
            <a:alphaModFix/>
          </a:blip>
          <a:stretch>
            <a:fillRect/>
          </a:stretch>
        </p:blipFill>
        <p:spPr>
          <a:xfrm>
            <a:off x="2987283" y="1152475"/>
            <a:ext cx="6156718" cy="3991025"/>
          </a:xfrm>
          <a:prstGeom prst="rect">
            <a:avLst/>
          </a:prstGeom>
          <a:noFill/>
          <a:ln>
            <a:noFill/>
          </a:ln>
        </p:spPr>
      </p:pic>
      <p:sp>
        <p:nvSpPr>
          <p:cNvPr id="163" name="Google Shape;163;p33"/>
          <p:cNvSpPr txBox="1"/>
          <p:nvPr/>
        </p:nvSpPr>
        <p:spPr>
          <a:xfrm>
            <a:off x="1195950" y="4690350"/>
            <a:ext cx="16539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Ouma, 2021</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500">
                <a:latin typeface="Arial Black"/>
                <a:ea typeface="Arial Black"/>
                <a:cs typeface="Arial Black"/>
                <a:sym typeface="Arial Black"/>
              </a:rPr>
              <a:t>Putting together your ePortfolio: Considerations</a:t>
            </a:r>
            <a:endParaRPr sz="2500">
              <a:latin typeface="Arial Black"/>
              <a:ea typeface="Arial Black"/>
              <a:cs typeface="Arial Black"/>
              <a:sym typeface="Arial Black"/>
            </a:endParaRPr>
          </a:p>
          <a:p>
            <a:pPr indent="0" lvl="0" marL="0" rtl="0" algn="l">
              <a:spcBef>
                <a:spcPts val="0"/>
              </a:spcBef>
              <a:spcAft>
                <a:spcPts val="0"/>
              </a:spcAft>
              <a:buNone/>
            </a:pPr>
            <a:r>
              <a:t/>
            </a:r>
            <a:endParaRPr/>
          </a:p>
        </p:txBody>
      </p:sp>
      <p:sp>
        <p:nvSpPr>
          <p:cNvPr id="738" name="Google Shape;738;p114"/>
          <p:cNvSpPr txBox="1"/>
          <p:nvPr>
            <p:ph idx="1" type="body"/>
          </p:nvPr>
        </p:nvSpPr>
        <p:spPr>
          <a:xfrm>
            <a:off x="4709825" y="1152475"/>
            <a:ext cx="4122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1D2125"/>
              </a:buClr>
              <a:buSzPts val="1800"/>
              <a:buFont typeface="Roboto"/>
              <a:buChar char="●"/>
            </a:pPr>
            <a:r>
              <a:rPr lang="en">
                <a:solidFill>
                  <a:srgbClr val="1D2125"/>
                </a:solidFill>
                <a:latin typeface="Roboto"/>
                <a:ea typeface="Roboto"/>
                <a:cs typeface="Roboto"/>
                <a:sym typeface="Roboto"/>
              </a:rPr>
              <a:t>Consider visual appeal</a:t>
            </a:r>
            <a:endParaRPr>
              <a:solidFill>
                <a:srgbClr val="1D2125"/>
              </a:solidFill>
              <a:latin typeface="Roboto"/>
              <a:ea typeface="Roboto"/>
              <a:cs typeface="Roboto"/>
              <a:sym typeface="Roboto"/>
            </a:endParaRPr>
          </a:p>
          <a:p>
            <a:pPr indent="-342900" lvl="0" marL="457200" rtl="0" algn="l">
              <a:spcBef>
                <a:spcPts val="0"/>
              </a:spcBef>
              <a:spcAft>
                <a:spcPts val="0"/>
              </a:spcAft>
              <a:buClr>
                <a:srgbClr val="1D2125"/>
              </a:buClr>
              <a:buSzPts val="1800"/>
              <a:buFont typeface="Roboto"/>
              <a:buChar char="●"/>
            </a:pPr>
            <a:r>
              <a:rPr lang="en">
                <a:solidFill>
                  <a:srgbClr val="1D2125"/>
                </a:solidFill>
                <a:latin typeface="Roboto"/>
                <a:ea typeface="Roboto"/>
                <a:cs typeface="Roboto"/>
                <a:sym typeface="Roboto"/>
              </a:rPr>
              <a:t>How will you present information so that your work is reproducible? </a:t>
            </a:r>
            <a:endParaRPr>
              <a:solidFill>
                <a:srgbClr val="1D2125"/>
              </a:solidFill>
              <a:latin typeface="Roboto"/>
              <a:ea typeface="Roboto"/>
              <a:cs typeface="Roboto"/>
              <a:sym typeface="Roboto"/>
            </a:endParaRPr>
          </a:p>
          <a:p>
            <a:pPr indent="-330200" lvl="1" marL="914400" rtl="0" algn="l">
              <a:spcBef>
                <a:spcPts val="0"/>
              </a:spcBef>
              <a:spcAft>
                <a:spcPts val="0"/>
              </a:spcAft>
              <a:buClr>
                <a:srgbClr val="1D2125"/>
              </a:buClr>
              <a:buSzPts val="1600"/>
              <a:buFont typeface="Roboto"/>
              <a:buChar char="○"/>
            </a:pPr>
            <a:r>
              <a:rPr lang="en" sz="1600">
                <a:solidFill>
                  <a:srgbClr val="1D2125"/>
                </a:solidFill>
                <a:latin typeface="Roboto"/>
                <a:ea typeface="Roboto"/>
                <a:cs typeface="Roboto"/>
                <a:sym typeface="Roboto"/>
              </a:rPr>
              <a:t>Google drive shared with R files? </a:t>
            </a:r>
            <a:endParaRPr sz="1600">
              <a:solidFill>
                <a:srgbClr val="1D2125"/>
              </a:solidFill>
              <a:latin typeface="Roboto"/>
              <a:ea typeface="Roboto"/>
              <a:cs typeface="Roboto"/>
              <a:sym typeface="Roboto"/>
            </a:endParaRPr>
          </a:p>
          <a:p>
            <a:pPr indent="-330200" lvl="1" marL="914400" rtl="0" algn="l">
              <a:spcBef>
                <a:spcPts val="0"/>
              </a:spcBef>
              <a:spcAft>
                <a:spcPts val="0"/>
              </a:spcAft>
              <a:buClr>
                <a:srgbClr val="1D2125"/>
              </a:buClr>
              <a:buSzPts val="1600"/>
              <a:buFont typeface="Roboto"/>
              <a:buChar char="○"/>
            </a:pPr>
            <a:r>
              <a:rPr lang="en" sz="1600">
                <a:solidFill>
                  <a:srgbClr val="1D2125"/>
                </a:solidFill>
                <a:latin typeface="Roboto"/>
                <a:ea typeface="Roboto"/>
                <a:cs typeface="Roboto"/>
                <a:sym typeface="Roboto"/>
              </a:rPr>
              <a:t>Supplementary files page on your website? </a:t>
            </a:r>
            <a:endParaRPr sz="1600">
              <a:solidFill>
                <a:srgbClr val="1D2125"/>
              </a:solidFill>
              <a:latin typeface="Roboto"/>
              <a:ea typeface="Roboto"/>
              <a:cs typeface="Roboto"/>
              <a:sym typeface="Roboto"/>
            </a:endParaRPr>
          </a:p>
          <a:p>
            <a:pPr indent="-330200" lvl="1" marL="914400" rtl="0" algn="l">
              <a:spcBef>
                <a:spcPts val="0"/>
              </a:spcBef>
              <a:spcAft>
                <a:spcPts val="0"/>
              </a:spcAft>
              <a:buClr>
                <a:srgbClr val="1D2125"/>
              </a:buClr>
              <a:buSzPts val="1600"/>
              <a:buFont typeface="Roboto"/>
              <a:buChar char="○"/>
            </a:pPr>
            <a:r>
              <a:rPr lang="en" sz="1600">
                <a:solidFill>
                  <a:srgbClr val="1D2125"/>
                </a:solidFill>
                <a:latin typeface="Roboto"/>
                <a:ea typeface="Roboto"/>
                <a:cs typeface="Roboto"/>
                <a:sym typeface="Roboto"/>
              </a:rPr>
              <a:t>Something else? </a:t>
            </a:r>
            <a:endParaRPr sz="1600">
              <a:solidFill>
                <a:srgbClr val="1D2125"/>
              </a:solidFill>
              <a:latin typeface="Roboto"/>
              <a:ea typeface="Roboto"/>
              <a:cs typeface="Roboto"/>
              <a:sym typeface="Roboto"/>
            </a:endParaRPr>
          </a:p>
          <a:p>
            <a:pPr indent="-342900" lvl="0" marL="457200" rtl="0" algn="l">
              <a:spcBef>
                <a:spcPts val="0"/>
              </a:spcBef>
              <a:spcAft>
                <a:spcPts val="0"/>
              </a:spcAft>
              <a:buClr>
                <a:srgbClr val="1D2125"/>
              </a:buClr>
              <a:buSzPts val="1800"/>
              <a:buFont typeface="Roboto"/>
              <a:buChar char="●"/>
            </a:pPr>
            <a:r>
              <a:rPr lang="en">
                <a:solidFill>
                  <a:srgbClr val="1D2125"/>
                </a:solidFill>
                <a:latin typeface="Roboto"/>
                <a:ea typeface="Roboto"/>
                <a:cs typeface="Roboto"/>
                <a:sym typeface="Roboto"/>
              </a:rPr>
              <a:t>Privacy and Permissions</a:t>
            </a:r>
            <a:endParaRPr>
              <a:solidFill>
                <a:srgbClr val="1D2125"/>
              </a:solidFill>
              <a:latin typeface="Roboto"/>
              <a:ea typeface="Roboto"/>
              <a:cs typeface="Roboto"/>
              <a:sym typeface="Roboto"/>
            </a:endParaRPr>
          </a:p>
          <a:p>
            <a:pPr indent="-317500" lvl="1" marL="914400" rtl="0" algn="l">
              <a:spcBef>
                <a:spcPts val="0"/>
              </a:spcBef>
              <a:spcAft>
                <a:spcPts val="0"/>
              </a:spcAft>
              <a:buClr>
                <a:srgbClr val="1D2125"/>
              </a:buClr>
              <a:buSzPts val="1400"/>
              <a:buFont typeface="Roboto"/>
              <a:buChar char="○"/>
            </a:pPr>
            <a:r>
              <a:rPr lang="en">
                <a:solidFill>
                  <a:srgbClr val="1D2125"/>
                </a:solidFill>
                <a:latin typeface="Roboto"/>
                <a:ea typeface="Roboto"/>
                <a:cs typeface="Roboto"/>
                <a:sym typeface="Roboto"/>
              </a:rPr>
              <a:t>Website</a:t>
            </a:r>
            <a:endParaRPr>
              <a:solidFill>
                <a:srgbClr val="1D2125"/>
              </a:solidFill>
              <a:latin typeface="Roboto"/>
              <a:ea typeface="Roboto"/>
              <a:cs typeface="Roboto"/>
              <a:sym typeface="Roboto"/>
            </a:endParaRPr>
          </a:p>
          <a:p>
            <a:pPr indent="-317500" lvl="1" marL="914400" rtl="0" algn="l">
              <a:spcBef>
                <a:spcPts val="0"/>
              </a:spcBef>
              <a:spcAft>
                <a:spcPts val="0"/>
              </a:spcAft>
              <a:buClr>
                <a:srgbClr val="1D2125"/>
              </a:buClr>
              <a:buSzPts val="1400"/>
              <a:buFont typeface="Roboto"/>
              <a:buChar char="○"/>
            </a:pPr>
            <a:r>
              <a:rPr lang="en">
                <a:solidFill>
                  <a:srgbClr val="1D2125"/>
                </a:solidFill>
                <a:latin typeface="Roboto"/>
                <a:ea typeface="Roboto"/>
                <a:cs typeface="Roboto"/>
                <a:sym typeface="Roboto"/>
              </a:rPr>
              <a:t>Final semester reflection? </a:t>
            </a:r>
            <a:endParaRPr>
              <a:solidFill>
                <a:srgbClr val="1D2125"/>
              </a:solidFill>
              <a:latin typeface="Roboto"/>
              <a:ea typeface="Roboto"/>
              <a:cs typeface="Roboto"/>
              <a:sym typeface="Roboto"/>
            </a:endParaRPr>
          </a:p>
          <a:p>
            <a:pPr indent="-317500" lvl="1" marL="914400" rtl="0" algn="l">
              <a:spcBef>
                <a:spcPts val="0"/>
              </a:spcBef>
              <a:spcAft>
                <a:spcPts val="0"/>
              </a:spcAft>
              <a:buClr>
                <a:srgbClr val="1D2125"/>
              </a:buClr>
              <a:buSzPts val="1400"/>
              <a:buFont typeface="Roboto"/>
              <a:buChar char="○"/>
            </a:pPr>
            <a:r>
              <a:rPr lang="en">
                <a:solidFill>
                  <a:srgbClr val="1D2125"/>
                </a:solidFill>
                <a:latin typeface="Roboto"/>
                <a:ea typeface="Roboto"/>
                <a:cs typeface="Roboto"/>
                <a:sym typeface="Roboto"/>
              </a:rPr>
              <a:t>Everything should be shared at minimum with me and Ben van Paassen</a:t>
            </a:r>
            <a:endParaRPr>
              <a:solidFill>
                <a:srgbClr val="1D2125"/>
              </a:solidFill>
              <a:latin typeface="Roboto"/>
              <a:ea typeface="Roboto"/>
              <a:cs typeface="Roboto"/>
              <a:sym typeface="Roboto"/>
            </a:endParaRPr>
          </a:p>
        </p:txBody>
      </p:sp>
      <p:pic>
        <p:nvPicPr>
          <p:cNvPr descr="#empty" id="739" name="Google Shape;739;p114"/>
          <p:cNvPicPr preferRelativeResize="0"/>
          <p:nvPr/>
        </p:nvPicPr>
        <p:blipFill>
          <a:blip r:embed="rId3">
            <a:alphaModFix/>
          </a:blip>
          <a:stretch>
            <a:fillRect/>
          </a:stretch>
        </p:blipFill>
        <p:spPr>
          <a:xfrm>
            <a:off x="152400" y="1170125"/>
            <a:ext cx="4405025" cy="294384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1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Homework</a:t>
            </a:r>
            <a:endParaRPr>
              <a:latin typeface="Arial Black"/>
              <a:ea typeface="Arial Black"/>
              <a:cs typeface="Arial Black"/>
              <a:sym typeface="Arial Black"/>
            </a:endParaRPr>
          </a:p>
        </p:txBody>
      </p:sp>
      <p:sp>
        <p:nvSpPr>
          <p:cNvPr id="745" name="Google Shape;745;p115"/>
          <p:cNvSpPr txBox="1"/>
          <p:nvPr>
            <p:ph idx="1" type="body"/>
          </p:nvPr>
        </p:nvSpPr>
        <p:spPr>
          <a:xfrm>
            <a:off x="311700" y="1152475"/>
            <a:ext cx="3640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Wednesday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Start working on plugging in your BS information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Bring a draft with as much as you can for Wednesday’s class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Will reserve for peer review and additional work </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descr="#empty" id="746" name="Google Shape;746;p115"/>
          <p:cNvPicPr preferRelativeResize="0"/>
          <p:nvPr/>
        </p:nvPicPr>
        <p:blipFill>
          <a:blip r:embed="rId3">
            <a:alphaModFix/>
          </a:blip>
          <a:stretch>
            <a:fillRect/>
          </a:stretch>
        </p:blipFill>
        <p:spPr>
          <a:xfrm>
            <a:off x="4943975" y="1322525"/>
            <a:ext cx="4200033" cy="382097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Announcements</a:t>
            </a:r>
            <a:endParaRPr>
              <a:latin typeface="Arial Black"/>
              <a:ea typeface="Arial Black"/>
              <a:cs typeface="Arial Black"/>
              <a:sym typeface="Arial Black"/>
            </a:endParaRPr>
          </a:p>
        </p:txBody>
      </p:sp>
      <p:sp>
        <p:nvSpPr>
          <p:cNvPr id="752" name="Google Shape;752;p116"/>
          <p:cNvSpPr txBox="1"/>
          <p:nvPr>
            <p:ph idx="1" type="body"/>
          </p:nvPr>
        </p:nvSpPr>
        <p:spPr>
          <a:xfrm>
            <a:off x="311700" y="1152475"/>
            <a:ext cx="53178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Speaker from Meta coming 4:15 PM Wednesday, Dec 6 - Keck PGill</a:t>
            </a:r>
            <a:endParaRPr/>
          </a:p>
          <a:p>
            <a:pPr indent="-342900" lvl="0" marL="457200" rtl="0" algn="l">
              <a:spcBef>
                <a:spcPts val="0"/>
              </a:spcBef>
              <a:spcAft>
                <a:spcPts val="0"/>
              </a:spcAft>
              <a:buSzPts val="1800"/>
              <a:buChar char="●"/>
            </a:pPr>
            <a:r>
              <a:rPr lang="en"/>
              <a:t>Final Exam time - Auburn library event</a:t>
            </a:r>
            <a:endParaRPr/>
          </a:p>
          <a:p>
            <a:pPr indent="-317500" lvl="1" marL="914400" rtl="0" algn="l">
              <a:spcBef>
                <a:spcPts val="0"/>
              </a:spcBef>
              <a:spcAft>
                <a:spcPts val="0"/>
              </a:spcAft>
              <a:buSzPts val="1400"/>
              <a:buChar char="○"/>
            </a:pPr>
            <a:r>
              <a:rPr lang="en"/>
              <a:t>Optional - looking for volunteers to present on Zoom virtually. Please let me know next class.</a:t>
            </a:r>
            <a:endParaRPr/>
          </a:p>
          <a:p>
            <a:pPr indent="-317500" lvl="1" marL="914400" rtl="0" algn="l">
              <a:spcBef>
                <a:spcPts val="0"/>
              </a:spcBef>
              <a:spcAft>
                <a:spcPts val="0"/>
              </a:spcAft>
              <a:buSzPts val="1400"/>
              <a:buChar char="○"/>
            </a:pPr>
            <a:r>
              <a:rPr lang="en"/>
              <a:t>You must have your refutation done by Wednesday Dec 6 - email me to express your interest and share your refutation.</a:t>
            </a:r>
            <a:endParaRPr/>
          </a:p>
          <a:p>
            <a:pPr indent="-317500" lvl="1" marL="914400" rtl="0" algn="l">
              <a:spcBef>
                <a:spcPts val="0"/>
              </a:spcBef>
              <a:spcAft>
                <a:spcPts val="0"/>
              </a:spcAft>
              <a:buSzPts val="1400"/>
              <a:buChar char="○"/>
            </a:pPr>
            <a:r>
              <a:rPr lang="en"/>
              <a:t>Register here to attend (even if not presenting and just supporting):</a:t>
            </a:r>
            <a:endParaRPr/>
          </a:p>
          <a:p>
            <a:pPr indent="0" lvl="0" marL="914400" rtl="0" algn="l">
              <a:spcBef>
                <a:spcPts val="1600"/>
              </a:spcBef>
              <a:spcAft>
                <a:spcPts val="1600"/>
              </a:spcAft>
              <a:buNone/>
            </a:pPr>
            <a:r>
              <a:rPr lang="en" sz="1100" u="sng">
                <a:solidFill>
                  <a:schemeClr val="hlink"/>
                </a:solidFill>
                <a:highlight>
                  <a:srgbClr val="FFFFFF"/>
                </a:highlight>
                <a:hlinkClick r:id="rId3"/>
              </a:rPr>
              <a:t>Event Information Link </a:t>
            </a:r>
            <a:endParaRPr/>
          </a:p>
        </p:txBody>
      </p:sp>
      <p:pic>
        <p:nvPicPr>
          <p:cNvPr descr="poster for DCS department " id="753" name="Google Shape;753;p116"/>
          <p:cNvPicPr preferRelativeResize="0"/>
          <p:nvPr/>
        </p:nvPicPr>
        <p:blipFill>
          <a:blip r:embed="rId4">
            <a:alphaModFix/>
          </a:blip>
          <a:stretch>
            <a:fillRect/>
          </a:stretch>
        </p:blipFill>
        <p:spPr>
          <a:xfrm>
            <a:off x="5781900" y="0"/>
            <a:ext cx="3327851" cy="51435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1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1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DATA VIZ - Final Portfolio Exercise</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765" name="Google Shape;765;p118"/>
          <p:cNvSpPr/>
          <p:nvPr/>
        </p:nvSpPr>
        <p:spPr>
          <a:xfrm>
            <a:off x="311700" y="1183725"/>
            <a:ext cx="8520600" cy="3416400"/>
          </a:xfrm>
          <a:prstGeom prst="roundRect">
            <a:avLst>
              <a:gd fmla="val 16667" name="adj"/>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457200" lvl="0" marL="411480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6" name="Google Shape;766;p118"/>
          <p:cNvSpPr txBox="1"/>
          <p:nvPr/>
        </p:nvSpPr>
        <p:spPr>
          <a:xfrm>
            <a:off x="2114550" y="4138425"/>
            <a:ext cx="491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67" name="Google Shape;767;p118"/>
          <p:cNvSpPr txBox="1"/>
          <p:nvPr/>
        </p:nvSpPr>
        <p:spPr>
          <a:xfrm>
            <a:off x="503600" y="2100000"/>
            <a:ext cx="8003100" cy="244500"/>
          </a:xfrm>
          <a:prstGeom prst="rect">
            <a:avLst/>
          </a:prstGeom>
          <a:noFill/>
          <a:ln>
            <a:noFill/>
          </a:ln>
        </p:spPr>
        <p:txBody>
          <a:bodyPr anchorCtr="0" anchor="b" bIns="91425" lIns="91425" spcFirstLastPara="1" rIns="91425" wrap="square" tIns="91425">
            <a:noAutofit/>
          </a:bodyPr>
          <a:lstStyle/>
          <a:p>
            <a:pPr indent="0" lvl="0" marL="457200" rtl="0" algn="ctr">
              <a:lnSpc>
                <a:spcPct val="115000"/>
              </a:lnSpc>
              <a:spcBef>
                <a:spcPts val="0"/>
              </a:spcBef>
              <a:spcAft>
                <a:spcPts val="1600"/>
              </a:spcAft>
              <a:buNone/>
            </a:pPr>
            <a:r>
              <a:t/>
            </a:r>
            <a:endParaRPr sz="1800">
              <a:solidFill>
                <a:schemeClr val="dk2"/>
              </a:solidFill>
              <a:latin typeface="Calibri"/>
              <a:ea typeface="Calibri"/>
              <a:cs typeface="Calibri"/>
              <a:sym typeface="Calibri"/>
            </a:endParaRPr>
          </a:p>
        </p:txBody>
      </p:sp>
      <p:sp>
        <p:nvSpPr>
          <p:cNvPr id="768" name="Google Shape;768;p118"/>
          <p:cNvSpPr txBox="1"/>
          <p:nvPr/>
        </p:nvSpPr>
        <p:spPr>
          <a:xfrm>
            <a:off x="908425" y="2106975"/>
            <a:ext cx="76956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alibri"/>
                <a:ea typeface="Calibri"/>
                <a:cs typeface="Calibri"/>
                <a:sym typeface="Calibri"/>
              </a:rPr>
              <a:t>Draw your ePortfolio!</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 sz="1800">
                <a:solidFill>
                  <a:schemeClr val="dk1"/>
                </a:solidFill>
                <a:latin typeface="Calibri"/>
                <a:ea typeface="Calibri"/>
                <a:cs typeface="Calibri"/>
                <a:sym typeface="Calibri"/>
              </a:rPr>
              <a:t>Sketch your website plan - what does the front page look like? Where will you have pictures? etc.</a:t>
            </a:r>
            <a:endParaRPr sz="1800">
              <a:solidFill>
                <a:schemeClr val="dk1"/>
              </a:solidFill>
              <a:latin typeface="Calibri"/>
              <a:ea typeface="Calibri"/>
              <a:cs typeface="Calibri"/>
              <a:sym typeface="Calibri"/>
            </a:endParaRPr>
          </a:p>
          <a:p>
            <a:pPr indent="0" lvl="0" marL="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119"/>
          <p:cNvSpPr txBox="1"/>
          <p:nvPr>
            <p:ph idx="1" type="subTitle"/>
          </p:nvPr>
        </p:nvSpPr>
        <p:spPr>
          <a:xfrm>
            <a:off x="311700" y="354647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(with R)</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13 W - Feedback and Peer Review</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Picture of a bull, shitting, with a cancel sign over it. " id="774" name="Google Shape;774;p119"/>
          <p:cNvPicPr preferRelativeResize="0"/>
          <p:nvPr/>
        </p:nvPicPr>
        <p:blipFill>
          <a:blip r:embed="rId3">
            <a:alphaModFix/>
          </a:blip>
          <a:stretch>
            <a:fillRect/>
          </a:stretch>
        </p:blipFill>
        <p:spPr>
          <a:xfrm>
            <a:off x="3307338" y="710150"/>
            <a:ext cx="2529325" cy="2529325"/>
          </a:xfrm>
          <a:prstGeom prst="rect">
            <a:avLst/>
          </a:prstGeom>
          <a:noFill/>
          <a:ln>
            <a:noFill/>
          </a:ln>
        </p:spPr>
      </p:pic>
      <p:sp>
        <p:nvSpPr>
          <p:cNvPr id="775" name="Google Shape;775;p119"/>
          <p:cNvSpPr txBox="1"/>
          <p:nvPr/>
        </p:nvSpPr>
        <p:spPr>
          <a:xfrm>
            <a:off x="6036100" y="4820925"/>
            <a:ext cx="3009000" cy="2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The Plan</a:t>
            </a:r>
            <a:endParaRPr>
              <a:latin typeface="Arial Black"/>
              <a:ea typeface="Arial Black"/>
              <a:cs typeface="Arial Black"/>
              <a:sym typeface="Arial Black"/>
            </a:endParaRPr>
          </a:p>
        </p:txBody>
      </p:sp>
      <p:sp>
        <p:nvSpPr>
          <p:cNvPr id="781" name="Google Shape;781;p120"/>
          <p:cNvSpPr txBox="1"/>
          <p:nvPr>
            <p:ph idx="1" type="body"/>
          </p:nvPr>
        </p:nvSpPr>
        <p:spPr>
          <a:xfrm>
            <a:off x="311700" y="1152475"/>
            <a:ext cx="3855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Class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Peer review discussion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ePortfolio peer review</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Auburn library registration/interest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Resources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Homework</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Submit peer review by the end of class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Submit ePortfolio Tuesday</a:t>
            </a:r>
            <a:endParaRPr>
              <a:solidFill>
                <a:schemeClr val="dk1"/>
              </a:solidFill>
            </a:endParaRPr>
          </a:p>
        </p:txBody>
      </p:sp>
      <p:pic>
        <p:nvPicPr>
          <p:cNvPr descr="#empty" id="782" name="Google Shape;782;p120"/>
          <p:cNvPicPr preferRelativeResize="0"/>
          <p:nvPr/>
        </p:nvPicPr>
        <p:blipFill>
          <a:blip r:embed="rId3">
            <a:alphaModFix/>
          </a:blip>
          <a:stretch>
            <a:fillRect/>
          </a:stretch>
        </p:blipFill>
        <p:spPr>
          <a:xfrm>
            <a:off x="4111050" y="1170125"/>
            <a:ext cx="4880551" cy="325370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DATA VIZ - Final Portfolio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788" name="Google Shape;788;p121"/>
          <p:cNvSpPr/>
          <p:nvPr/>
        </p:nvSpPr>
        <p:spPr>
          <a:xfrm>
            <a:off x="311700" y="1183725"/>
            <a:ext cx="8520600" cy="3416400"/>
          </a:xfrm>
          <a:prstGeom prst="roundRect">
            <a:avLst>
              <a:gd fmla="val 16667" name="adj"/>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457200" lvl="0" marL="411480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121"/>
          <p:cNvSpPr txBox="1"/>
          <p:nvPr/>
        </p:nvSpPr>
        <p:spPr>
          <a:xfrm>
            <a:off x="2114550" y="4138425"/>
            <a:ext cx="491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90" name="Google Shape;790;p121"/>
          <p:cNvSpPr txBox="1"/>
          <p:nvPr/>
        </p:nvSpPr>
        <p:spPr>
          <a:xfrm>
            <a:off x="503600" y="2100000"/>
            <a:ext cx="8003100" cy="244500"/>
          </a:xfrm>
          <a:prstGeom prst="rect">
            <a:avLst/>
          </a:prstGeom>
          <a:noFill/>
          <a:ln>
            <a:noFill/>
          </a:ln>
        </p:spPr>
        <p:txBody>
          <a:bodyPr anchorCtr="0" anchor="b" bIns="91425" lIns="91425" spcFirstLastPara="1" rIns="91425" wrap="square" tIns="91425">
            <a:noAutofit/>
          </a:bodyPr>
          <a:lstStyle/>
          <a:p>
            <a:pPr indent="0" lvl="0" marL="457200" rtl="0" algn="ctr">
              <a:lnSpc>
                <a:spcPct val="115000"/>
              </a:lnSpc>
              <a:spcBef>
                <a:spcPts val="0"/>
              </a:spcBef>
              <a:spcAft>
                <a:spcPts val="1600"/>
              </a:spcAft>
              <a:buNone/>
            </a:pPr>
            <a:r>
              <a:t/>
            </a:r>
            <a:endParaRPr sz="1800">
              <a:solidFill>
                <a:schemeClr val="dk2"/>
              </a:solidFill>
              <a:latin typeface="Calibri"/>
              <a:ea typeface="Calibri"/>
              <a:cs typeface="Calibri"/>
              <a:sym typeface="Calibri"/>
            </a:endParaRPr>
          </a:p>
        </p:txBody>
      </p:sp>
      <p:sp>
        <p:nvSpPr>
          <p:cNvPr id="791" name="Google Shape;791;p121"/>
          <p:cNvSpPr txBox="1"/>
          <p:nvPr/>
        </p:nvSpPr>
        <p:spPr>
          <a:xfrm>
            <a:off x="724200" y="1552875"/>
            <a:ext cx="76956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Take turns sharing and providing feedback &amp; fill out Google Assignment as you go along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Share what you want out of the peer review</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Share the link</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Provide individual feedback</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Discuss as a group</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Reflect on changes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95" name="Shape 795"/>
        <p:cNvGrpSpPr/>
        <p:nvPr/>
      </p:nvGrpSpPr>
      <p:grpSpPr>
        <a:xfrm>
          <a:off x="0" y="0"/>
          <a:ext cx="0" cy="0"/>
          <a:chOff x="0" y="0"/>
          <a:chExt cx="0" cy="0"/>
        </a:xfrm>
      </p:grpSpPr>
      <p:sp>
        <p:nvSpPr>
          <p:cNvPr id="796" name="Google Shape;796;p122"/>
          <p:cNvSpPr txBox="1"/>
          <p:nvPr>
            <p:ph type="title"/>
          </p:nvPr>
        </p:nvSpPr>
        <p:spPr>
          <a:xfrm>
            <a:off x="265500" y="1233175"/>
            <a:ext cx="4045200" cy="186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400">
                <a:latin typeface="Arial Black"/>
                <a:ea typeface="Arial Black"/>
                <a:cs typeface="Arial Black"/>
                <a:sym typeface="Arial Black"/>
              </a:rPr>
              <a:t>Great job! Thank you for a great semester!</a:t>
            </a:r>
            <a:endParaRPr sz="3400">
              <a:latin typeface="Arial Black"/>
              <a:ea typeface="Arial Black"/>
              <a:cs typeface="Arial Black"/>
              <a:sym typeface="Arial Black"/>
            </a:endParaRPr>
          </a:p>
        </p:txBody>
      </p:sp>
      <p:pic>
        <p:nvPicPr>
          <p:cNvPr descr="You did it - Congratulations !" id="797" name="Google Shape;797;p122"/>
          <p:cNvPicPr preferRelativeResize="0"/>
          <p:nvPr/>
        </p:nvPicPr>
        <p:blipFill rotWithShape="1">
          <a:blip r:embed="rId3">
            <a:alphaModFix/>
          </a:blip>
          <a:srcRect b="2011" l="3145" r="2112" t="2184"/>
          <a:stretch/>
        </p:blipFill>
        <p:spPr>
          <a:xfrm>
            <a:off x="4527050" y="0"/>
            <a:ext cx="4616951" cy="5157775"/>
          </a:xfrm>
          <a:prstGeom prst="rect">
            <a:avLst/>
          </a:prstGeom>
          <a:noFill/>
          <a:ln>
            <a:noFill/>
          </a:ln>
        </p:spPr>
      </p:pic>
      <p:sp>
        <p:nvSpPr>
          <p:cNvPr id="798" name="Google Shape;798;p122"/>
          <p:cNvSpPr txBox="1"/>
          <p:nvPr>
            <p:ph idx="1" type="subTitle"/>
          </p:nvPr>
        </p:nvSpPr>
        <p:spPr>
          <a:xfrm>
            <a:off x="265500" y="3322950"/>
            <a:ext cx="4045200" cy="71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HAVE A GREAT BREAK!</a:t>
            </a:r>
            <a:endParaRPr>
              <a:latin typeface="Arial Black"/>
              <a:ea typeface="Arial Black"/>
              <a:cs typeface="Arial Black"/>
              <a:sym typeface="Arial Black"/>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