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76.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8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77.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56.xml"/>
  <Override ContentType="application/vnd.openxmlformats-officedocument.presentationml.notesSlide+xml" PartName="/ppt/notesSlides/notesSlide81.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80.xml"/>
  <Override ContentType="application/vnd.openxmlformats-officedocument.presentationml.notesSlide+xml" PartName="/ppt/notesSlides/notesSlide61.xml"/>
  <Override ContentType="application/vnd.openxmlformats-officedocument.presentationml.notesSlide+xml" PartName="/ppt/notesSlides/notesSlide74.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75.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78.xml"/>
  <Override ContentType="application/vnd.openxmlformats-officedocument.presentationml.notesSlide+xml" PartName="/ppt/notesSlides/notesSlide79.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83.xml"/>
  <Override ContentType="application/vnd.openxmlformats-officedocument.presentationml.notesSlide+xml" PartName="/ppt/notesSlides/notesSlide71.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78.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69.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77.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6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67.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66.xml"/>
  <Override ContentType="application/vnd.openxmlformats-officedocument.presentationml.slide+xml" PartName="/ppt/slides/slide79.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83.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7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82.xml"/>
  <Override ContentType="application/vnd.openxmlformats-officedocument.presentationml.slide+xml" PartName="/ppt/slides/slide39.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72.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1.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75.xml"/>
  <Override ContentType="application/vnd.openxmlformats-officedocument.presentationml.slide+xml" PartName="/ppt/slides/slide76.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80.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74.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70" r:id="rId4"/>
    <p:sldMasterId id="2147483671"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00" r:id="rId51"/>
    <p:sldId id="301" r:id="rId52"/>
    <p:sldId id="302" r:id="rId53"/>
    <p:sldId id="303" r:id="rId54"/>
    <p:sldId id="304" r:id="rId55"/>
    <p:sldId id="305" r:id="rId56"/>
    <p:sldId id="306" r:id="rId57"/>
    <p:sldId id="307" r:id="rId58"/>
    <p:sldId id="308" r:id="rId59"/>
    <p:sldId id="309" r:id="rId60"/>
    <p:sldId id="310" r:id="rId61"/>
    <p:sldId id="311" r:id="rId62"/>
    <p:sldId id="312" r:id="rId63"/>
    <p:sldId id="313" r:id="rId64"/>
    <p:sldId id="314" r:id="rId65"/>
    <p:sldId id="315" r:id="rId66"/>
    <p:sldId id="316" r:id="rId67"/>
    <p:sldId id="317" r:id="rId68"/>
    <p:sldId id="318" r:id="rId69"/>
    <p:sldId id="319" r:id="rId70"/>
    <p:sldId id="320" r:id="rId71"/>
    <p:sldId id="321" r:id="rId72"/>
    <p:sldId id="322" r:id="rId73"/>
    <p:sldId id="323" r:id="rId74"/>
    <p:sldId id="324" r:id="rId75"/>
    <p:sldId id="325" r:id="rId76"/>
    <p:sldId id="326" r:id="rId77"/>
    <p:sldId id="327" r:id="rId78"/>
    <p:sldId id="328" r:id="rId79"/>
    <p:sldId id="329" r:id="rId80"/>
    <p:sldId id="330" r:id="rId81"/>
    <p:sldId id="331" r:id="rId82"/>
    <p:sldId id="332" r:id="rId83"/>
    <p:sldId id="333" r:id="rId84"/>
    <p:sldId id="334" r:id="rId85"/>
    <p:sldId id="335" r:id="rId86"/>
    <p:sldId id="336" r:id="rId87"/>
    <p:sldId id="337" r:id="rId88"/>
    <p:sldId id="338" r:id="rId89"/>
  </p:sldIdLst>
  <p:sldSz cy="5143500" cx="9144000"/>
  <p:notesSz cx="6858000" cy="9144000"/>
  <p:embeddedFontLst>
    <p:embeddedFont>
      <p:font typeface="Roboto"/>
      <p:regular r:id="rId90"/>
      <p:bold r:id="rId91"/>
      <p:italic r:id="rId92"/>
      <p:boldItalic r:id="rId93"/>
    </p:embeddedFont>
    <p:embeddedFont>
      <p:font typeface="Arial Black"/>
      <p:regular r:id="rId94"/>
    </p:embeddedFont>
    <p:embeddedFont>
      <p:font typeface="Open Sans"/>
      <p:regular r:id="rId95"/>
      <p:bold r:id="rId96"/>
      <p:italic r:id="rId97"/>
      <p:boldItalic r:id="rId9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42" Type="http://schemas.openxmlformats.org/officeDocument/2006/relationships/slide" Target="slides/slide36.xml"/><Relationship Id="rId41" Type="http://schemas.openxmlformats.org/officeDocument/2006/relationships/slide" Target="slides/slide35.xml"/><Relationship Id="rId44" Type="http://schemas.openxmlformats.org/officeDocument/2006/relationships/slide" Target="slides/slide38.xml"/><Relationship Id="rId43" Type="http://schemas.openxmlformats.org/officeDocument/2006/relationships/slide" Target="slides/slide37.xml"/><Relationship Id="rId46" Type="http://schemas.openxmlformats.org/officeDocument/2006/relationships/slide" Target="slides/slide40.xml"/><Relationship Id="rId45" Type="http://schemas.openxmlformats.org/officeDocument/2006/relationships/slide" Target="slides/slide39.xml"/><Relationship Id="rId48" Type="http://schemas.openxmlformats.org/officeDocument/2006/relationships/slide" Target="slides/slide42.xml"/><Relationship Id="rId47" Type="http://schemas.openxmlformats.org/officeDocument/2006/relationships/slide" Target="slides/slide41.xml"/><Relationship Id="rId49" Type="http://schemas.openxmlformats.org/officeDocument/2006/relationships/slide" Target="slides/slide43.xml"/><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32" Type="http://schemas.openxmlformats.org/officeDocument/2006/relationships/slide" Target="slides/slide26.xml"/><Relationship Id="rId35" Type="http://schemas.openxmlformats.org/officeDocument/2006/relationships/slide" Target="slides/slide29.xml"/><Relationship Id="rId34" Type="http://schemas.openxmlformats.org/officeDocument/2006/relationships/slide" Target="slides/slide28.xml"/><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95" Type="http://schemas.openxmlformats.org/officeDocument/2006/relationships/font" Target="fonts/OpenSans-regular.fntdata"/><Relationship Id="rId94" Type="http://schemas.openxmlformats.org/officeDocument/2006/relationships/font" Target="fonts/ArialBlack-regular.fntdata"/><Relationship Id="rId97" Type="http://schemas.openxmlformats.org/officeDocument/2006/relationships/font" Target="fonts/OpenSans-italic.fntdata"/><Relationship Id="rId96" Type="http://schemas.openxmlformats.org/officeDocument/2006/relationships/font" Target="fonts/OpenSans-bold.fntdata"/><Relationship Id="rId11" Type="http://schemas.openxmlformats.org/officeDocument/2006/relationships/slide" Target="slides/slide5.xml"/><Relationship Id="rId10" Type="http://schemas.openxmlformats.org/officeDocument/2006/relationships/slide" Target="slides/slide4.xml"/><Relationship Id="rId98" Type="http://schemas.openxmlformats.org/officeDocument/2006/relationships/font" Target="fonts/OpenSans-boldItalic.fntdata"/><Relationship Id="rId13" Type="http://schemas.openxmlformats.org/officeDocument/2006/relationships/slide" Target="slides/slide7.xml"/><Relationship Id="rId12" Type="http://schemas.openxmlformats.org/officeDocument/2006/relationships/slide" Target="slides/slide6.xml"/><Relationship Id="rId91" Type="http://schemas.openxmlformats.org/officeDocument/2006/relationships/font" Target="fonts/Roboto-bold.fntdata"/><Relationship Id="rId90" Type="http://schemas.openxmlformats.org/officeDocument/2006/relationships/font" Target="fonts/Roboto-regular.fntdata"/><Relationship Id="rId93" Type="http://schemas.openxmlformats.org/officeDocument/2006/relationships/font" Target="fonts/Roboto-boldItalic.fntdata"/><Relationship Id="rId92" Type="http://schemas.openxmlformats.org/officeDocument/2006/relationships/font" Target="fonts/Roboto-italic.fntdata"/><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 Id="rId84" Type="http://schemas.openxmlformats.org/officeDocument/2006/relationships/slide" Target="slides/slide78.xml"/><Relationship Id="rId83" Type="http://schemas.openxmlformats.org/officeDocument/2006/relationships/slide" Target="slides/slide77.xml"/><Relationship Id="rId86" Type="http://schemas.openxmlformats.org/officeDocument/2006/relationships/slide" Target="slides/slide80.xml"/><Relationship Id="rId85" Type="http://schemas.openxmlformats.org/officeDocument/2006/relationships/slide" Target="slides/slide79.xml"/><Relationship Id="rId88" Type="http://schemas.openxmlformats.org/officeDocument/2006/relationships/slide" Target="slides/slide82.xml"/><Relationship Id="rId87" Type="http://schemas.openxmlformats.org/officeDocument/2006/relationships/slide" Target="slides/slide81.xml"/><Relationship Id="rId89" Type="http://schemas.openxmlformats.org/officeDocument/2006/relationships/slide" Target="slides/slide83.xml"/><Relationship Id="rId80" Type="http://schemas.openxmlformats.org/officeDocument/2006/relationships/slide" Target="slides/slide74.xml"/><Relationship Id="rId82" Type="http://schemas.openxmlformats.org/officeDocument/2006/relationships/slide" Target="slides/slide76.xml"/><Relationship Id="rId81" Type="http://schemas.openxmlformats.org/officeDocument/2006/relationships/slide" Target="slides/slide75.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5" Type="http://schemas.openxmlformats.org/officeDocument/2006/relationships/slideMaster" Target="slideMasters/slideMaster2.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73" Type="http://schemas.openxmlformats.org/officeDocument/2006/relationships/slide" Target="slides/slide67.xml"/><Relationship Id="rId72" Type="http://schemas.openxmlformats.org/officeDocument/2006/relationships/slide" Target="slides/slide66.xml"/><Relationship Id="rId75" Type="http://schemas.openxmlformats.org/officeDocument/2006/relationships/slide" Target="slides/slide69.xml"/><Relationship Id="rId74" Type="http://schemas.openxmlformats.org/officeDocument/2006/relationships/slide" Target="slides/slide68.xml"/><Relationship Id="rId77" Type="http://schemas.openxmlformats.org/officeDocument/2006/relationships/slide" Target="slides/slide71.xml"/><Relationship Id="rId76" Type="http://schemas.openxmlformats.org/officeDocument/2006/relationships/slide" Target="slides/slide70.xml"/><Relationship Id="rId79" Type="http://schemas.openxmlformats.org/officeDocument/2006/relationships/slide" Target="slides/slide73.xml"/><Relationship Id="rId78" Type="http://schemas.openxmlformats.org/officeDocument/2006/relationships/slide" Target="slides/slide72.xml"/><Relationship Id="rId71" Type="http://schemas.openxmlformats.org/officeDocument/2006/relationships/slide" Target="slides/slide65.xml"/><Relationship Id="rId70" Type="http://schemas.openxmlformats.org/officeDocument/2006/relationships/slide" Target="slides/slide64.xml"/><Relationship Id="rId62" Type="http://schemas.openxmlformats.org/officeDocument/2006/relationships/slide" Target="slides/slide56.xml"/><Relationship Id="rId61" Type="http://schemas.openxmlformats.org/officeDocument/2006/relationships/slide" Target="slides/slide55.xml"/><Relationship Id="rId64" Type="http://schemas.openxmlformats.org/officeDocument/2006/relationships/slide" Target="slides/slide58.xml"/><Relationship Id="rId63" Type="http://schemas.openxmlformats.org/officeDocument/2006/relationships/slide" Target="slides/slide57.xml"/><Relationship Id="rId66" Type="http://schemas.openxmlformats.org/officeDocument/2006/relationships/slide" Target="slides/slide60.xml"/><Relationship Id="rId65" Type="http://schemas.openxmlformats.org/officeDocument/2006/relationships/slide" Target="slides/slide59.xml"/><Relationship Id="rId68" Type="http://schemas.openxmlformats.org/officeDocument/2006/relationships/slide" Target="slides/slide62.xml"/><Relationship Id="rId67" Type="http://schemas.openxmlformats.org/officeDocument/2006/relationships/slide" Target="slides/slide61.xml"/><Relationship Id="rId60" Type="http://schemas.openxmlformats.org/officeDocument/2006/relationships/slide" Target="slides/slide54.xml"/><Relationship Id="rId69" Type="http://schemas.openxmlformats.org/officeDocument/2006/relationships/slide" Target="slides/slide63.xml"/><Relationship Id="rId51" Type="http://schemas.openxmlformats.org/officeDocument/2006/relationships/slide" Target="slides/slide45.xml"/><Relationship Id="rId50" Type="http://schemas.openxmlformats.org/officeDocument/2006/relationships/slide" Target="slides/slide44.xml"/><Relationship Id="rId53" Type="http://schemas.openxmlformats.org/officeDocument/2006/relationships/slide" Target="slides/slide47.xml"/><Relationship Id="rId52" Type="http://schemas.openxmlformats.org/officeDocument/2006/relationships/slide" Target="slides/slide46.xml"/><Relationship Id="rId55" Type="http://schemas.openxmlformats.org/officeDocument/2006/relationships/slide" Target="slides/slide49.xml"/><Relationship Id="rId54" Type="http://schemas.openxmlformats.org/officeDocument/2006/relationships/slide" Target="slides/slide48.xml"/><Relationship Id="rId57" Type="http://schemas.openxmlformats.org/officeDocument/2006/relationships/slide" Target="slides/slide51.xml"/><Relationship Id="rId56" Type="http://schemas.openxmlformats.org/officeDocument/2006/relationships/slide" Target="slides/slide50.xml"/><Relationship Id="rId59" Type="http://schemas.openxmlformats.org/officeDocument/2006/relationships/slide" Target="slides/slide53.xml"/><Relationship Id="rId58" Type="http://schemas.openxmlformats.org/officeDocument/2006/relationships/slide" Target="slides/slide5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ocs.google.com/presentation/d/1562mZp6f6Js5CexI-4RGoZZ5gv8BTCeIsdoNNIrbSzs/edit#slide=id.g282ff94415a_0_108" TargetMode="Externa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ocs.google.com/presentation/d/1562mZp6f6Js5CexI-4RGoZZ5gv8BTCeIsdoNNIrbSzs/edit#slide=id.g282ff94415a_0_108" TargetMode="Externa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ocs.google.com/presentation/d/1562mZp6f6Js5CexI-4RGoZZ5gv8BTCeIsdoNNIrbSzs/edit#slide=id.g282ff94415a_0_108" TargetMode="Externa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 name="Shape 95"/>
        <p:cNvGrpSpPr/>
        <p:nvPr/>
      </p:nvGrpSpPr>
      <p:grpSpPr>
        <a:xfrm>
          <a:off x="0" y="0"/>
          <a:ext cx="0" cy="0"/>
          <a:chOff x="0" y="0"/>
          <a:chExt cx="0" cy="0"/>
        </a:xfrm>
      </p:grpSpPr>
      <p:sp>
        <p:nvSpPr>
          <p:cNvPr id="96" name="Google Shape;96;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97" name="Google Shape;97;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8" name="Shape 158"/>
        <p:cNvGrpSpPr/>
        <p:nvPr/>
      </p:nvGrpSpPr>
      <p:grpSpPr>
        <a:xfrm>
          <a:off x="0" y="0"/>
          <a:ext cx="0" cy="0"/>
          <a:chOff x="0" y="0"/>
          <a:chExt cx="0" cy="0"/>
        </a:xfrm>
      </p:grpSpPr>
      <p:sp>
        <p:nvSpPr>
          <p:cNvPr id="159" name="Google Shape;159;g211c14b639f_0_2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0" name="Google Shape;160;g211c14b639f_0_2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This is the “Rbyte” from  CB F23 Wk 4 M </a:t>
            </a:r>
            <a:r>
              <a:rPr lang="en" u="sng">
                <a:solidFill>
                  <a:schemeClr val="hlink"/>
                </a:solidFill>
                <a:hlinkClick r:id="rId2"/>
              </a:rPr>
              <a:t>https://docs.google.com/presentation/d/1562mZp6f6Js5CexI-4RGoZZ5gv8BTCeIsdoNNIrbSzs/edit#slide=id.g282ff94415a_0_108</a:t>
            </a:r>
            <a:r>
              <a:rPr lang="en"/>
              <a:t>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4" name="Shape 164"/>
        <p:cNvGrpSpPr/>
        <p:nvPr/>
      </p:nvGrpSpPr>
      <p:grpSpPr>
        <a:xfrm>
          <a:off x="0" y="0"/>
          <a:ext cx="0" cy="0"/>
          <a:chOff x="0" y="0"/>
          <a:chExt cx="0" cy="0"/>
        </a:xfrm>
      </p:grpSpPr>
      <p:sp>
        <p:nvSpPr>
          <p:cNvPr id="165" name="Google Shape;165;g211c14b639f_0_2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6" name="Google Shape;166;g211c14b639f_0_2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This is the “Rbyte” from  CB F23 Wk 4 M </a:t>
            </a:r>
            <a:r>
              <a:rPr lang="en" u="sng">
                <a:solidFill>
                  <a:schemeClr val="hlink"/>
                </a:solidFill>
                <a:hlinkClick r:id="rId2"/>
              </a:rPr>
              <a:t>https://docs.google.com/presentation/d/1562mZp6f6Js5CexI-4RGoZZ5gv8BTCeIsdoNNIrbSzs/edit#slide=id.g282ff94415a_0_108</a:t>
            </a:r>
            <a:r>
              <a:rPr lang="en"/>
              <a:t>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1" name="Shape 171"/>
        <p:cNvGrpSpPr/>
        <p:nvPr/>
      </p:nvGrpSpPr>
      <p:grpSpPr>
        <a:xfrm>
          <a:off x="0" y="0"/>
          <a:ext cx="0" cy="0"/>
          <a:chOff x="0" y="0"/>
          <a:chExt cx="0" cy="0"/>
        </a:xfrm>
      </p:grpSpPr>
      <p:sp>
        <p:nvSpPr>
          <p:cNvPr id="172" name="Google Shape;172;g211c14b639f_0_2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3" name="Google Shape;173;g211c14b639f_0_2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This is the “Rbyte” from  CB F23 Wk 4 M </a:t>
            </a:r>
            <a:r>
              <a:rPr lang="en" u="sng">
                <a:solidFill>
                  <a:schemeClr val="hlink"/>
                </a:solidFill>
                <a:hlinkClick r:id="rId2"/>
              </a:rPr>
              <a:t>https://docs.google.com/presentation/d/1562mZp6f6Js5CexI-4RGoZZ5gv8BTCeIsdoNNIrbSzs/edit#slide=id.g282ff94415a_0_108</a:t>
            </a:r>
            <a:r>
              <a:rPr lang="en"/>
              <a:t>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7" name="Shape 177"/>
        <p:cNvGrpSpPr/>
        <p:nvPr/>
      </p:nvGrpSpPr>
      <p:grpSpPr>
        <a:xfrm>
          <a:off x="0" y="0"/>
          <a:ext cx="0" cy="0"/>
          <a:chOff x="0" y="0"/>
          <a:chExt cx="0" cy="0"/>
        </a:xfrm>
      </p:grpSpPr>
      <p:sp>
        <p:nvSpPr>
          <p:cNvPr id="178" name="Google Shape;178;g211c14b639f_0_2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9" name="Google Shape;179;g211c14b639f_0_2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4" name="Shape 184"/>
        <p:cNvGrpSpPr/>
        <p:nvPr/>
      </p:nvGrpSpPr>
      <p:grpSpPr>
        <a:xfrm>
          <a:off x="0" y="0"/>
          <a:ext cx="0" cy="0"/>
          <a:chOff x="0" y="0"/>
          <a:chExt cx="0" cy="0"/>
        </a:xfrm>
      </p:grpSpPr>
      <p:sp>
        <p:nvSpPr>
          <p:cNvPr id="185" name="Google Shape;185;g211c14b639f_0_2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6" name="Google Shape;186;g211c14b639f_0_2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1" name="Shape 191"/>
        <p:cNvGrpSpPr/>
        <p:nvPr/>
      </p:nvGrpSpPr>
      <p:grpSpPr>
        <a:xfrm>
          <a:off x="0" y="0"/>
          <a:ext cx="0" cy="0"/>
          <a:chOff x="0" y="0"/>
          <a:chExt cx="0" cy="0"/>
        </a:xfrm>
      </p:grpSpPr>
      <p:sp>
        <p:nvSpPr>
          <p:cNvPr id="192" name="Google Shape;192;g211c14b639f_0_3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3" name="Google Shape;193;g211c14b639f_0_3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7" name="Shape 197"/>
        <p:cNvGrpSpPr/>
        <p:nvPr/>
      </p:nvGrpSpPr>
      <p:grpSpPr>
        <a:xfrm>
          <a:off x="0" y="0"/>
          <a:ext cx="0" cy="0"/>
          <a:chOff x="0" y="0"/>
          <a:chExt cx="0" cy="0"/>
        </a:xfrm>
      </p:grpSpPr>
      <p:sp>
        <p:nvSpPr>
          <p:cNvPr id="198" name="Google Shape;198;g211c14b639f_0_5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9" name="Google Shape;199;g211c14b639f_0_5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CB F23 Wk 4 W</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2" name="Shape 212"/>
        <p:cNvGrpSpPr/>
        <p:nvPr/>
      </p:nvGrpSpPr>
      <p:grpSpPr>
        <a:xfrm>
          <a:off x="0" y="0"/>
          <a:ext cx="0" cy="0"/>
          <a:chOff x="0" y="0"/>
          <a:chExt cx="0" cy="0"/>
        </a:xfrm>
      </p:grpSpPr>
      <p:sp>
        <p:nvSpPr>
          <p:cNvPr id="213" name="Google Shape;213;g211c14b639f_0_57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4" name="Google Shape;214;g211c14b639f_0_5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8" name="Shape 218"/>
        <p:cNvGrpSpPr/>
        <p:nvPr/>
      </p:nvGrpSpPr>
      <p:grpSpPr>
        <a:xfrm>
          <a:off x="0" y="0"/>
          <a:ext cx="0" cy="0"/>
          <a:chOff x="0" y="0"/>
          <a:chExt cx="0" cy="0"/>
        </a:xfrm>
      </p:grpSpPr>
      <p:sp>
        <p:nvSpPr>
          <p:cNvPr id="219" name="Google Shape;219;g211c14b639f_0_57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0" name="Google Shape;220;g211c14b639f_0_5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5" name="Shape 225"/>
        <p:cNvGrpSpPr/>
        <p:nvPr/>
      </p:nvGrpSpPr>
      <p:grpSpPr>
        <a:xfrm>
          <a:off x="0" y="0"/>
          <a:ext cx="0" cy="0"/>
          <a:chOff x="0" y="0"/>
          <a:chExt cx="0" cy="0"/>
        </a:xfrm>
      </p:grpSpPr>
      <p:sp>
        <p:nvSpPr>
          <p:cNvPr id="226" name="Google Shape;226;g211c14b639f_0_58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7" name="Google Shape;227;g211c14b639f_0_5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CB F23 Wk 4 W</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 name="Shape 101"/>
        <p:cNvGrpSpPr/>
        <p:nvPr/>
      </p:nvGrpSpPr>
      <p:grpSpPr>
        <a:xfrm>
          <a:off x="0" y="0"/>
          <a:ext cx="0" cy="0"/>
          <a:chOff x="0" y="0"/>
          <a:chExt cx="0" cy="0"/>
        </a:xfrm>
      </p:grpSpPr>
      <p:sp>
        <p:nvSpPr>
          <p:cNvPr id="102" name="Google Shape;102;g211c14b639f_0_1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3" name="Google Shape;103;g211c14b639f_0_1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1" name="Shape 241"/>
        <p:cNvGrpSpPr/>
        <p:nvPr/>
      </p:nvGrpSpPr>
      <p:grpSpPr>
        <a:xfrm>
          <a:off x="0" y="0"/>
          <a:ext cx="0" cy="0"/>
          <a:chOff x="0" y="0"/>
          <a:chExt cx="0" cy="0"/>
        </a:xfrm>
      </p:grpSpPr>
      <p:sp>
        <p:nvSpPr>
          <p:cNvPr id="242" name="Google Shape;242;g211c14b639f_0_60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3" name="Google Shape;243;g211c14b639f_0_6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7" name="Shape 247"/>
        <p:cNvGrpSpPr/>
        <p:nvPr/>
      </p:nvGrpSpPr>
      <p:grpSpPr>
        <a:xfrm>
          <a:off x="0" y="0"/>
          <a:ext cx="0" cy="0"/>
          <a:chOff x="0" y="0"/>
          <a:chExt cx="0" cy="0"/>
        </a:xfrm>
      </p:grpSpPr>
      <p:sp>
        <p:nvSpPr>
          <p:cNvPr id="248" name="Google Shape;248;g211c14b639f_0_60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9" name="Google Shape;249;g211c14b639f_0_6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4" name="Shape 254"/>
        <p:cNvGrpSpPr/>
        <p:nvPr/>
      </p:nvGrpSpPr>
      <p:grpSpPr>
        <a:xfrm>
          <a:off x="0" y="0"/>
          <a:ext cx="0" cy="0"/>
          <a:chOff x="0" y="0"/>
          <a:chExt cx="0" cy="0"/>
        </a:xfrm>
      </p:grpSpPr>
      <p:sp>
        <p:nvSpPr>
          <p:cNvPr id="255" name="Google Shape;255;g211c14b639f_0_6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6" name="Google Shape;256;g211c14b639f_0_6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0" name="Shape 260"/>
        <p:cNvGrpSpPr/>
        <p:nvPr/>
      </p:nvGrpSpPr>
      <p:grpSpPr>
        <a:xfrm>
          <a:off x="0" y="0"/>
          <a:ext cx="0" cy="0"/>
          <a:chOff x="0" y="0"/>
          <a:chExt cx="0" cy="0"/>
        </a:xfrm>
      </p:grpSpPr>
      <p:sp>
        <p:nvSpPr>
          <p:cNvPr id="261" name="Google Shape;261;g211c14b639f_0_6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2" name="Google Shape;262;g211c14b639f_0_6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7" name="Shape 267"/>
        <p:cNvGrpSpPr/>
        <p:nvPr/>
      </p:nvGrpSpPr>
      <p:grpSpPr>
        <a:xfrm>
          <a:off x="0" y="0"/>
          <a:ext cx="0" cy="0"/>
          <a:chOff x="0" y="0"/>
          <a:chExt cx="0" cy="0"/>
        </a:xfrm>
      </p:grpSpPr>
      <p:sp>
        <p:nvSpPr>
          <p:cNvPr id="268" name="Google Shape;268;g211c14b639f_0_6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9" name="Google Shape;269;g211c14b639f_0_6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3" name="Shape 273"/>
        <p:cNvGrpSpPr/>
        <p:nvPr/>
      </p:nvGrpSpPr>
      <p:grpSpPr>
        <a:xfrm>
          <a:off x="0" y="0"/>
          <a:ext cx="0" cy="0"/>
          <a:chOff x="0" y="0"/>
          <a:chExt cx="0" cy="0"/>
        </a:xfrm>
      </p:grpSpPr>
      <p:sp>
        <p:nvSpPr>
          <p:cNvPr id="274" name="Google Shape;274;g211c14b639f_0_6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5" name="Google Shape;275;g211c14b639f_0_6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0" name="Shape 280"/>
        <p:cNvGrpSpPr/>
        <p:nvPr/>
      </p:nvGrpSpPr>
      <p:grpSpPr>
        <a:xfrm>
          <a:off x="0" y="0"/>
          <a:ext cx="0" cy="0"/>
          <a:chOff x="0" y="0"/>
          <a:chExt cx="0" cy="0"/>
        </a:xfrm>
      </p:grpSpPr>
      <p:sp>
        <p:nvSpPr>
          <p:cNvPr id="281" name="Google Shape;281;g211c14b639f_0_6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2" name="Google Shape;282;g211c14b639f_0_6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0" name="Shape 290"/>
        <p:cNvGrpSpPr/>
        <p:nvPr/>
      </p:nvGrpSpPr>
      <p:grpSpPr>
        <a:xfrm>
          <a:off x="0" y="0"/>
          <a:ext cx="0" cy="0"/>
          <a:chOff x="0" y="0"/>
          <a:chExt cx="0" cy="0"/>
        </a:xfrm>
      </p:grpSpPr>
      <p:sp>
        <p:nvSpPr>
          <p:cNvPr id="291" name="Google Shape;291;g211c14b639f_0_6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2" name="Google Shape;292;g211c14b639f_0_6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7" name="Shape 297"/>
        <p:cNvGrpSpPr/>
        <p:nvPr/>
      </p:nvGrpSpPr>
      <p:grpSpPr>
        <a:xfrm>
          <a:off x="0" y="0"/>
          <a:ext cx="0" cy="0"/>
          <a:chOff x="0" y="0"/>
          <a:chExt cx="0" cy="0"/>
        </a:xfrm>
      </p:grpSpPr>
      <p:sp>
        <p:nvSpPr>
          <p:cNvPr id="298" name="Google Shape;298;g211c14b639f_0_6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9" name="Google Shape;299;g211c14b639f_0_6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4" name="Shape 304"/>
        <p:cNvGrpSpPr/>
        <p:nvPr/>
      </p:nvGrpSpPr>
      <p:grpSpPr>
        <a:xfrm>
          <a:off x="0" y="0"/>
          <a:ext cx="0" cy="0"/>
          <a:chOff x="0" y="0"/>
          <a:chExt cx="0" cy="0"/>
        </a:xfrm>
      </p:grpSpPr>
      <p:sp>
        <p:nvSpPr>
          <p:cNvPr id="305" name="Google Shape;305;g211c14b639f_0_6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6" name="Google Shape;306;g211c14b639f_0_6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 name="Shape 108"/>
        <p:cNvGrpSpPr/>
        <p:nvPr/>
      </p:nvGrpSpPr>
      <p:grpSpPr>
        <a:xfrm>
          <a:off x="0" y="0"/>
          <a:ext cx="0" cy="0"/>
          <a:chOff x="0" y="0"/>
          <a:chExt cx="0" cy="0"/>
        </a:xfrm>
      </p:grpSpPr>
      <p:sp>
        <p:nvSpPr>
          <p:cNvPr id="109" name="Google Shape;109;g211c14b639f_0_1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0" name="Google Shape;110;g211c14b639f_0_1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1" name="Shape 331"/>
        <p:cNvGrpSpPr/>
        <p:nvPr/>
      </p:nvGrpSpPr>
      <p:grpSpPr>
        <a:xfrm>
          <a:off x="0" y="0"/>
          <a:ext cx="0" cy="0"/>
          <a:chOff x="0" y="0"/>
          <a:chExt cx="0" cy="0"/>
        </a:xfrm>
      </p:grpSpPr>
      <p:sp>
        <p:nvSpPr>
          <p:cNvPr id="332" name="Google Shape;332;g211c14b639f_0_6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3" name="Google Shape;333;g211c14b639f_0_6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8" name="Shape 338"/>
        <p:cNvGrpSpPr/>
        <p:nvPr/>
      </p:nvGrpSpPr>
      <p:grpSpPr>
        <a:xfrm>
          <a:off x="0" y="0"/>
          <a:ext cx="0" cy="0"/>
          <a:chOff x="0" y="0"/>
          <a:chExt cx="0" cy="0"/>
        </a:xfrm>
      </p:grpSpPr>
      <p:sp>
        <p:nvSpPr>
          <p:cNvPr id="339" name="Google Shape;339;g211c14b639f_0_77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0" name="Google Shape;340;g211c14b639f_0_7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4" name="Shape 344"/>
        <p:cNvGrpSpPr/>
        <p:nvPr/>
      </p:nvGrpSpPr>
      <p:grpSpPr>
        <a:xfrm>
          <a:off x="0" y="0"/>
          <a:ext cx="0" cy="0"/>
          <a:chOff x="0" y="0"/>
          <a:chExt cx="0" cy="0"/>
        </a:xfrm>
      </p:grpSpPr>
      <p:sp>
        <p:nvSpPr>
          <p:cNvPr id="345" name="Google Shape;345;g211c14b639f_0_78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6" name="Google Shape;346;g211c14b639f_0_7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1" name="Shape 351"/>
        <p:cNvGrpSpPr/>
        <p:nvPr/>
      </p:nvGrpSpPr>
      <p:grpSpPr>
        <a:xfrm>
          <a:off x="0" y="0"/>
          <a:ext cx="0" cy="0"/>
          <a:chOff x="0" y="0"/>
          <a:chExt cx="0" cy="0"/>
        </a:xfrm>
      </p:grpSpPr>
      <p:sp>
        <p:nvSpPr>
          <p:cNvPr id="352" name="Google Shape;352;g211c14b639f_0_78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3" name="Google Shape;353;g211c14b639f_0_7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8" name="Shape 358"/>
        <p:cNvGrpSpPr/>
        <p:nvPr/>
      </p:nvGrpSpPr>
      <p:grpSpPr>
        <a:xfrm>
          <a:off x="0" y="0"/>
          <a:ext cx="0" cy="0"/>
          <a:chOff x="0" y="0"/>
          <a:chExt cx="0" cy="0"/>
        </a:xfrm>
      </p:grpSpPr>
      <p:sp>
        <p:nvSpPr>
          <p:cNvPr id="359" name="Google Shape;359;g211c14b639f_0_79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0" name="Google Shape;360;g211c14b639f_0_7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6" name="Shape 366"/>
        <p:cNvGrpSpPr/>
        <p:nvPr/>
      </p:nvGrpSpPr>
      <p:grpSpPr>
        <a:xfrm>
          <a:off x="0" y="0"/>
          <a:ext cx="0" cy="0"/>
          <a:chOff x="0" y="0"/>
          <a:chExt cx="0" cy="0"/>
        </a:xfrm>
      </p:grpSpPr>
      <p:sp>
        <p:nvSpPr>
          <p:cNvPr id="367" name="Google Shape;367;g211c14b639f_0_80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8" name="Google Shape;368;g211c14b639f_0_8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3" name="Shape 373"/>
        <p:cNvGrpSpPr/>
        <p:nvPr/>
      </p:nvGrpSpPr>
      <p:grpSpPr>
        <a:xfrm>
          <a:off x="0" y="0"/>
          <a:ext cx="0" cy="0"/>
          <a:chOff x="0" y="0"/>
          <a:chExt cx="0" cy="0"/>
        </a:xfrm>
      </p:grpSpPr>
      <p:sp>
        <p:nvSpPr>
          <p:cNvPr id="374" name="Google Shape;374;g211c14b639f_0_80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5" name="Google Shape;375;g211c14b639f_0_80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2" name="Shape 382"/>
        <p:cNvGrpSpPr/>
        <p:nvPr/>
      </p:nvGrpSpPr>
      <p:grpSpPr>
        <a:xfrm>
          <a:off x="0" y="0"/>
          <a:ext cx="0" cy="0"/>
          <a:chOff x="0" y="0"/>
          <a:chExt cx="0" cy="0"/>
        </a:xfrm>
      </p:grpSpPr>
      <p:sp>
        <p:nvSpPr>
          <p:cNvPr id="383" name="Google Shape;383;g211c14b639f_0_8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4" name="Google Shape;384;g211c14b639f_0_8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CB F23 Wk 5M Slide 8</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8" name="Shape 388"/>
        <p:cNvGrpSpPr/>
        <p:nvPr/>
      </p:nvGrpSpPr>
      <p:grpSpPr>
        <a:xfrm>
          <a:off x="0" y="0"/>
          <a:ext cx="0" cy="0"/>
          <a:chOff x="0" y="0"/>
          <a:chExt cx="0" cy="0"/>
        </a:xfrm>
      </p:grpSpPr>
      <p:sp>
        <p:nvSpPr>
          <p:cNvPr id="389" name="Google Shape;389;g211c14b639f_0_8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0" name="Google Shape;390;g211c14b639f_0_8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5" name="Shape 395"/>
        <p:cNvGrpSpPr/>
        <p:nvPr/>
      </p:nvGrpSpPr>
      <p:grpSpPr>
        <a:xfrm>
          <a:off x="0" y="0"/>
          <a:ext cx="0" cy="0"/>
          <a:chOff x="0" y="0"/>
          <a:chExt cx="0" cy="0"/>
        </a:xfrm>
      </p:grpSpPr>
      <p:sp>
        <p:nvSpPr>
          <p:cNvPr id="396" name="Google Shape;396;g211c14b639f_0_8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7" name="Google Shape;397;g211c14b639f_0_8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 name="Shape 115"/>
        <p:cNvGrpSpPr/>
        <p:nvPr/>
      </p:nvGrpSpPr>
      <p:grpSpPr>
        <a:xfrm>
          <a:off x="0" y="0"/>
          <a:ext cx="0" cy="0"/>
          <a:chOff x="0" y="0"/>
          <a:chExt cx="0" cy="0"/>
        </a:xfrm>
      </p:grpSpPr>
      <p:sp>
        <p:nvSpPr>
          <p:cNvPr id="116" name="Google Shape;116;g211c14b639f_0_18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7" name="Google Shape;117;g211c14b639f_0_1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CB F23 Wk 4M Slide 5</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1" name="Shape 401"/>
        <p:cNvGrpSpPr/>
        <p:nvPr/>
      </p:nvGrpSpPr>
      <p:grpSpPr>
        <a:xfrm>
          <a:off x="0" y="0"/>
          <a:ext cx="0" cy="0"/>
          <a:chOff x="0" y="0"/>
          <a:chExt cx="0" cy="0"/>
        </a:xfrm>
      </p:grpSpPr>
      <p:sp>
        <p:nvSpPr>
          <p:cNvPr id="402" name="Google Shape;402;g211c14b639f_0_8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3" name="Google Shape;403;g211c14b639f_0_8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7" name="Shape 407"/>
        <p:cNvGrpSpPr/>
        <p:nvPr/>
      </p:nvGrpSpPr>
      <p:grpSpPr>
        <a:xfrm>
          <a:off x="0" y="0"/>
          <a:ext cx="0" cy="0"/>
          <a:chOff x="0" y="0"/>
          <a:chExt cx="0" cy="0"/>
        </a:xfrm>
      </p:grpSpPr>
      <p:sp>
        <p:nvSpPr>
          <p:cNvPr id="408" name="Google Shape;408;g211c14b639f_0_8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9" name="Google Shape;409;g211c14b639f_0_8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4" name="Shape 414"/>
        <p:cNvGrpSpPr/>
        <p:nvPr/>
      </p:nvGrpSpPr>
      <p:grpSpPr>
        <a:xfrm>
          <a:off x="0" y="0"/>
          <a:ext cx="0" cy="0"/>
          <a:chOff x="0" y="0"/>
          <a:chExt cx="0" cy="0"/>
        </a:xfrm>
      </p:grpSpPr>
      <p:sp>
        <p:nvSpPr>
          <p:cNvPr id="415" name="Google Shape;415;g211c14b639f_0_8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6" name="Google Shape;416;g211c14b639f_0_8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CB F23 Wk 5M Slide 8</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0" name="Shape 420"/>
        <p:cNvGrpSpPr/>
        <p:nvPr/>
      </p:nvGrpSpPr>
      <p:grpSpPr>
        <a:xfrm>
          <a:off x="0" y="0"/>
          <a:ext cx="0" cy="0"/>
          <a:chOff x="0" y="0"/>
          <a:chExt cx="0" cy="0"/>
        </a:xfrm>
      </p:grpSpPr>
      <p:sp>
        <p:nvSpPr>
          <p:cNvPr id="421" name="Google Shape;421;g211c14b639f_0_8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2" name="Google Shape;422;g211c14b639f_0_8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7" name="Shape 427"/>
        <p:cNvGrpSpPr/>
        <p:nvPr/>
      </p:nvGrpSpPr>
      <p:grpSpPr>
        <a:xfrm>
          <a:off x="0" y="0"/>
          <a:ext cx="0" cy="0"/>
          <a:chOff x="0" y="0"/>
          <a:chExt cx="0" cy="0"/>
        </a:xfrm>
      </p:grpSpPr>
      <p:sp>
        <p:nvSpPr>
          <p:cNvPr id="428" name="Google Shape;428;g211c14b639f_0_8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9" name="Google Shape;429;g211c14b639f_0_8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5" name="Shape 435"/>
        <p:cNvGrpSpPr/>
        <p:nvPr/>
      </p:nvGrpSpPr>
      <p:grpSpPr>
        <a:xfrm>
          <a:off x="0" y="0"/>
          <a:ext cx="0" cy="0"/>
          <a:chOff x="0" y="0"/>
          <a:chExt cx="0" cy="0"/>
        </a:xfrm>
      </p:grpSpPr>
      <p:sp>
        <p:nvSpPr>
          <p:cNvPr id="436" name="Google Shape;436;g211c14b639f_0_8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7" name="Google Shape;437;g211c14b639f_0_8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2" name="Shape 442"/>
        <p:cNvGrpSpPr/>
        <p:nvPr/>
      </p:nvGrpSpPr>
      <p:grpSpPr>
        <a:xfrm>
          <a:off x="0" y="0"/>
          <a:ext cx="0" cy="0"/>
          <a:chOff x="0" y="0"/>
          <a:chExt cx="0" cy="0"/>
        </a:xfrm>
      </p:grpSpPr>
      <p:sp>
        <p:nvSpPr>
          <p:cNvPr id="443" name="Google Shape;443;g211c14b639f_0_9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4" name="Google Shape;444;g211c14b639f_0_9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8" name="Shape 448"/>
        <p:cNvGrpSpPr/>
        <p:nvPr/>
      </p:nvGrpSpPr>
      <p:grpSpPr>
        <a:xfrm>
          <a:off x="0" y="0"/>
          <a:ext cx="0" cy="0"/>
          <a:chOff x="0" y="0"/>
          <a:chExt cx="0" cy="0"/>
        </a:xfrm>
      </p:grpSpPr>
      <p:sp>
        <p:nvSpPr>
          <p:cNvPr id="449" name="Google Shape;449;g211c14b639f_0_109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0" name="Google Shape;450;g211c14b639f_0_10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CB F23 Wk 5 W</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6" name="Shape 456"/>
        <p:cNvGrpSpPr/>
        <p:nvPr/>
      </p:nvGrpSpPr>
      <p:grpSpPr>
        <a:xfrm>
          <a:off x="0" y="0"/>
          <a:ext cx="0" cy="0"/>
          <a:chOff x="0" y="0"/>
          <a:chExt cx="0" cy="0"/>
        </a:xfrm>
      </p:grpSpPr>
      <p:sp>
        <p:nvSpPr>
          <p:cNvPr id="457" name="Google Shape;457;g211c14b639f_0_110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8" name="Google Shape;458;g211c14b639f_0_11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3" name="Shape 463"/>
        <p:cNvGrpSpPr/>
        <p:nvPr/>
      </p:nvGrpSpPr>
      <p:grpSpPr>
        <a:xfrm>
          <a:off x="0" y="0"/>
          <a:ext cx="0" cy="0"/>
          <a:chOff x="0" y="0"/>
          <a:chExt cx="0" cy="0"/>
        </a:xfrm>
      </p:grpSpPr>
      <p:sp>
        <p:nvSpPr>
          <p:cNvPr id="464" name="Google Shape;464;g211c14b639f_0_11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5" name="Google Shape;465;g211c14b639f_0_11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 name="Shape 121"/>
        <p:cNvGrpSpPr/>
        <p:nvPr/>
      </p:nvGrpSpPr>
      <p:grpSpPr>
        <a:xfrm>
          <a:off x="0" y="0"/>
          <a:ext cx="0" cy="0"/>
          <a:chOff x="0" y="0"/>
          <a:chExt cx="0" cy="0"/>
        </a:xfrm>
      </p:grpSpPr>
      <p:sp>
        <p:nvSpPr>
          <p:cNvPr id="122" name="Google Shape;122;g211c14b639f_0_18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3" name="Google Shape;123;g211c14b639f_0_1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0" name="Shape 470"/>
        <p:cNvGrpSpPr/>
        <p:nvPr/>
      </p:nvGrpSpPr>
      <p:grpSpPr>
        <a:xfrm>
          <a:off x="0" y="0"/>
          <a:ext cx="0" cy="0"/>
          <a:chOff x="0" y="0"/>
          <a:chExt cx="0" cy="0"/>
        </a:xfrm>
      </p:grpSpPr>
      <p:sp>
        <p:nvSpPr>
          <p:cNvPr id="471" name="Google Shape;471;g211c14b639f_0_11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2" name="Google Shape;472;g211c14b639f_0_11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6" name="Shape 476"/>
        <p:cNvGrpSpPr/>
        <p:nvPr/>
      </p:nvGrpSpPr>
      <p:grpSpPr>
        <a:xfrm>
          <a:off x="0" y="0"/>
          <a:ext cx="0" cy="0"/>
          <a:chOff x="0" y="0"/>
          <a:chExt cx="0" cy="0"/>
        </a:xfrm>
      </p:grpSpPr>
      <p:sp>
        <p:nvSpPr>
          <p:cNvPr id="477" name="Google Shape;477;g211c14b639f_0_11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8" name="Google Shape;478;g211c14b639f_0_11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CB F23 Wk 3w Slide 5</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4" name="Shape 484"/>
        <p:cNvGrpSpPr/>
        <p:nvPr/>
      </p:nvGrpSpPr>
      <p:grpSpPr>
        <a:xfrm>
          <a:off x="0" y="0"/>
          <a:ext cx="0" cy="0"/>
          <a:chOff x="0" y="0"/>
          <a:chExt cx="0" cy="0"/>
        </a:xfrm>
      </p:grpSpPr>
      <p:sp>
        <p:nvSpPr>
          <p:cNvPr id="485" name="Google Shape;485;g211c14b639f_0_11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6" name="Google Shape;486;g211c14b639f_0_11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0" name="Shape 490"/>
        <p:cNvGrpSpPr/>
        <p:nvPr/>
      </p:nvGrpSpPr>
      <p:grpSpPr>
        <a:xfrm>
          <a:off x="0" y="0"/>
          <a:ext cx="0" cy="0"/>
          <a:chOff x="0" y="0"/>
          <a:chExt cx="0" cy="0"/>
        </a:xfrm>
      </p:grpSpPr>
      <p:sp>
        <p:nvSpPr>
          <p:cNvPr id="491" name="Google Shape;491;g211c14b639f_0_11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2" name="Google Shape;492;g211c14b639f_0_11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7" name="Shape 497"/>
        <p:cNvGrpSpPr/>
        <p:nvPr/>
      </p:nvGrpSpPr>
      <p:grpSpPr>
        <a:xfrm>
          <a:off x="0" y="0"/>
          <a:ext cx="0" cy="0"/>
          <a:chOff x="0" y="0"/>
          <a:chExt cx="0" cy="0"/>
        </a:xfrm>
      </p:grpSpPr>
      <p:sp>
        <p:nvSpPr>
          <p:cNvPr id="498" name="Google Shape;498;g211c14b639f_0_11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9" name="Google Shape;499;g211c14b639f_0_11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4" name="Shape 504"/>
        <p:cNvGrpSpPr/>
        <p:nvPr/>
      </p:nvGrpSpPr>
      <p:grpSpPr>
        <a:xfrm>
          <a:off x="0" y="0"/>
          <a:ext cx="0" cy="0"/>
          <a:chOff x="0" y="0"/>
          <a:chExt cx="0" cy="0"/>
        </a:xfrm>
      </p:grpSpPr>
      <p:sp>
        <p:nvSpPr>
          <p:cNvPr id="505" name="Google Shape;505;g211c14b639f_0_12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6" name="Google Shape;506;g211c14b639f_0_12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0" name="Shape 510"/>
        <p:cNvGrpSpPr/>
        <p:nvPr/>
      </p:nvGrpSpPr>
      <p:grpSpPr>
        <a:xfrm>
          <a:off x="0" y="0"/>
          <a:ext cx="0" cy="0"/>
          <a:chOff x="0" y="0"/>
          <a:chExt cx="0" cy="0"/>
        </a:xfrm>
      </p:grpSpPr>
      <p:sp>
        <p:nvSpPr>
          <p:cNvPr id="511" name="Google Shape;511;g211c14b639f_0_12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2" name="Google Shape;512;g211c14b639f_0_12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6" name="Shape 516"/>
        <p:cNvGrpSpPr/>
        <p:nvPr/>
      </p:nvGrpSpPr>
      <p:grpSpPr>
        <a:xfrm>
          <a:off x="0" y="0"/>
          <a:ext cx="0" cy="0"/>
          <a:chOff x="0" y="0"/>
          <a:chExt cx="0" cy="0"/>
        </a:xfrm>
      </p:grpSpPr>
      <p:sp>
        <p:nvSpPr>
          <p:cNvPr id="517" name="Google Shape;517;g211c14b639f_0_12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8" name="Google Shape;518;g211c14b639f_0_12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3" name="Shape 523"/>
        <p:cNvGrpSpPr/>
        <p:nvPr/>
      </p:nvGrpSpPr>
      <p:grpSpPr>
        <a:xfrm>
          <a:off x="0" y="0"/>
          <a:ext cx="0" cy="0"/>
          <a:chOff x="0" y="0"/>
          <a:chExt cx="0" cy="0"/>
        </a:xfrm>
      </p:grpSpPr>
      <p:sp>
        <p:nvSpPr>
          <p:cNvPr id="524" name="Google Shape;524;g211c14b639f_0_12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5" name="Google Shape;525;g211c14b639f_0_12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1" name="Shape 531"/>
        <p:cNvGrpSpPr/>
        <p:nvPr/>
      </p:nvGrpSpPr>
      <p:grpSpPr>
        <a:xfrm>
          <a:off x="0" y="0"/>
          <a:ext cx="0" cy="0"/>
          <a:chOff x="0" y="0"/>
          <a:chExt cx="0" cy="0"/>
        </a:xfrm>
      </p:grpSpPr>
      <p:sp>
        <p:nvSpPr>
          <p:cNvPr id="532" name="Google Shape;532;g211c14b639f_0_12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33" name="Google Shape;533;g211c14b639f_0_12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 name="Shape 127"/>
        <p:cNvGrpSpPr/>
        <p:nvPr/>
      </p:nvGrpSpPr>
      <p:grpSpPr>
        <a:xfrm>
          <a:off x="0" y="0"/>
          <a:ext cx="0" cy="0"/>
          <a:chOff x="0" y="0"/>
          <a:chExt cx="0" cy="0"/>
        </a:xfrm>
      </p:grpSpPr>
      <p:sp>
        <p:nvSpPr>
          <p:cNvPr id="128" name="Google Shape;128;g211c14b639f_0_19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9" name="Google Shape;129;g211c14b639f_0_19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8" name="Shape 538"/>
        <p:cNvGrpSpPr/>
        <p:nvPr/>
      </p:nvGrpSpPr>
      <p:grpSpPr>
        <a:xfrm>
          <a:off x="0" y="0"/>
          <a:ext cx="0" cy="0"/>
          <a:chOff x="0" y="0"/>
          <a:chExt cx="0" cy="0"/>
        </a:xfrm>
      </p:grpSpPr>
      <p:sp>
        <p:nvSpPr>
          <p:cNvPr id="539" name="Google Shape;539;g211c14b639f_0_12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40" name="Google Shape;540;g211c14b639f_0_12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6" name="Shape 546"/>
        <p:cNvGrpSpPr/>
        <p:nvPr/>
      </p:nvGrpSpPr>
      <p:grpSpPr>
        <a:xfrm>
          <a:off x="0" y="0"/>
          <a:ext cx="0" cy="0"/>
          <a:chOff x="0" y="0"/>
          <a:chExt cx="0" cy="0"/>
        </a:xfrm>
      </p:grpSpPr>
      <p:sp>
        <p:nvSpPr>
          <p:cNvPr id="547" name="Google Shape;547;g211c14b639f_0_12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48" name="Google Shape;548;g211c14b639f_0_12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4" name="Shape 554"/>
        <p:cNvGrpSpPr/>
        <p:nvPr/>
      </p:nvGrpSpPr>
      <p:grpSpPr>
        <a:xfrm>
          <a:off x="0" y="0"/>
          <a:ext cx="0" cy="0"/>
          <a:chOff x="0" y="0"/>
          <a:chExt cx="0" cy="0"/>
        </a:xfrm>
      </p:grpSpPr>
      <p:sp>
        <p:nvSpPr>
          <p:cNvPr id="555" name="Google Shape;555;g211c14b639f_0_127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56" name="Google Shape;556;g211c14b639f_0_12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CB F23 Wk 5M Slide 8</a:t>
            </a: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2" name="Shape 562"/>
        <p:cNvGrpSpPr/>
        <p:nvPr/>
      </p:nvGrpSpPr>
      <p:grpSpPr>
        <a:xfrm>
          <a:off x="0" y="0"/>
          <a:ext cx="0" cy="0"/>
          <a:chOff x="0" y="0"/>
          <a:chExt cx="0" cy="0"/>
        </a:xfrm>
      </p:grpSpPr>
      <p:sp>
        <p:nvSpPr>
          <p:cNvPr id="563" name="Google Shape;563;g211c14b639f_0_128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64" name="Google Shape;564;g211c14b639f_0_12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8" name="Shape 568"/>
        <p:cNvGrpSpPr/>
        <p:nvPr/>
      </p:nvGrpSpPr>
      <p:grpSpPr>
        <a:xfrm>
          <a:off x="0" y="0"/>
          <a:ext cx="0" cy="0"/>
          <a:chOff x="0" y="0"/>
          <a:chExt cx="0" cy="0"/>
        </a:xfrm>
      </p:grpSpPr>
      <p:sp>
        <p:nvSpPr>
          <p:cNvPr id="569" name="Google Shape;569;g211c14b639f_0_129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70" name="Google Shape;570;g211c14b639f_0_12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4" name="Shape 574"/>
        <p:cNvGrpSpPr/>
        <p:nvPr/>
      </p:nvGrpSpPr>
      <p:grpSpPr>
        <a:xfrm>
          <a:off x="0" y="0"/>
          <a:ext cx="0" cy="0"/>
          <a:chOff x="0" y="0"/>
          <a:chExt cx="0" cy="0"/>
        </a:xfrm>
      </p:grpSpPr>
      <p:sp>
        <p:nvSpPr>
          <p:cNvPr id="575" name="Google Shape;575;g211c14b639f_0_129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76" name="Google Shape;576;g211c14b639f_0_12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2" name="Shape 582"/>
        <p:cNvGrpSpPr/>
        <p:nvPr/>
      </p:nvGrpSpPr>
      <p:grpSpPr>
        <a:xfrm>
          <a:off x="0" y="0"/>
          <a:ext cx="0" cy="0"/>
          <a:chOff x="0" y="0"/>
          <a:chExt cx="0" cy="0"/>
        </a:xfrm>
      </p:grpSpPr>
      <p:sp>
        <p:nvSpPr>
          <p:cNvPr id="583" name="Google Shape;583;g211c14b639f_0_130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4" name="Google Shape;584;g211c14b639f_0_13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9" name="Shape 589"/>
        <p:cNvGrpSpPr/>
        <p:nvPr/>
      </p:nvGrpSpPr>
      <p:grpSpPr>
        <a:xfrm>
          <a:off x="0" y="0"/>
          <a:ext cx="0" cy="0"/>
          <a:chOff x="0" y="0"/>
          <a:chExt cx="0" cy="0"/>
        </a:xfrm>
      </p:grpSpPr>
      <p:sp>
        <p:nvSpPr>
          <p:cNvPr id="590" name="Google Shape;590;g211c14b639f_0_130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1" name="Google Shape;591;g211c14b639f_0_130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CB F23 Wk 6M Slide 7</a:t>
            </a: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5" name="Shape 595"/>
        <p:cNvGrpSpPr/>
        <p:nvPr/>
      </p:nvGrpSpPr>
      <p:grpSpPr>
        <a:xfrm>
          <a:off x="0" y="0"/>
          <a:ext cx="0" cy="0"/>
          <a:chOff x="0" y="0"/>
          <a:chExt cx="0" cy="0"/>
        </a:xfrm>
      </p:grpSpPr>
      <p:sp>
        <p:nvSpPr>
          <p:cNvPr id="596" name="Google Shape;596;g211c14b639f_0_13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7" name="Google Shape;597;g211c14b639f_0_13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1" name="Shape 601"/>
        <p:cNvGrpSpPr/>
        <p:nvPr/>
      </p:nvGrpSpPr>
      <p:grpSpPr>
        <a:xfrm>
          <a:off x="0" y="0"/>
          <a:ext cx="0" cy="0"/>
          <a:chOff x="0" y="0"/>
          <a:chExt cx="0" cy="0"/>
        </a:xfrm>
      </p:grpSpPr>
      <p:sp>
        <p:nvSpPr>
          <p:cNvPr id="602" name="Google Shape;602;g211c14b639f_0_13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3" name="Google Shape;603;g211c14b639f_0_13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 name="Shape 134"/>
        <p:cNvGrpSpPr/>
        <p:nvPr/>
      </p:nvGrpSpPr>
      <p:grpSpPr>
        <a:xfrm>
          <a:off x="0" y="0"/>
          <a:ext cx="0" cy="0"/>
          <a:chOff x="0" y="0"/>
          <a:chExt cx="0" cy="0"/>
        </a:xfrm>
      </p:grpSpPr>
      <p:sp>
        <p:nvSpPr>
          <p:cNvPr id="135" name="Google Shape;135;g211c14b639f_0_20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6" name="Google Shape;136;g211c14b639f_0_2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Game from CB F23 Wk 4 M Slide 8/9</a:t>
            </a:r>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7" name="Shape 607"/>
        <p:cNvGrpSpPr/>
        <p:nvPr/>
      </p:nvGrpSpPr>
      <p:grpSpPr>
        <a:xfrm>
          <a:off x="0" y="0"/>
          <a:ext cx="0" cy="0"/>
          <a:chOff x="0" y="0"/>
          <a:chExt cx="0" cy="0"/>
        </a:xfrm>
      </p:grpSpPr>
      <p:sp>
        <p:nvSpPr>
          <p:cNvPr id="608" name="Google Shape;608;g211c14b639f_0_13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9" name="Google Shape;609;g211c14b639f_0_13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5" name="Shape 615"/>
        <p:cNvGrpSpPr/>
        <p:nvPr/>
      </p:nvGrpSpPr>
      <p:grpSpPr>
        <a:xfrm>
          <a:off x="0" y="0"/>
          <a:ext cx="0" cy="0"/>
          <a:chOff x="0" y="0"/>
          <a:chExt cx="0" cy="0"/>
        </a:xfrm>
      </p:grpSpPr>
      <p:sp>
        <p:nvSpPr>
          <p:cNvPr id="616" name="Google Shape;616;g211c14b639f_0_14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17" name="Google Shape;617;g211c14b639f_0_14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1" name="Shape 621"/>
        <p:cNvGrpSpPr/>
        <p:nvPr/>
      </p:nvGrpSpPr>
      <p:grpSpPr>
        <a:xfrm>
          <a:off x="0" y="0"/>
          <a:ext cx="0" cy="0"/>
          <a:chOff x="0" y="0"/>
          <a:chExt cx="0" cy="0"/>
        </a:xfrm>
      </p:grpSpPr>
      <p:sp>
        <p:nvSpPr>
          <p:cNvPr id="622" name="Google Shape;622;g211c14b639f_0_14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23" name="Google Shape;623;g211c14b639f_0_14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CB F23 Wk 7 W</a:t>
            </a:r>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5" name="Shape 635"/>
        <p:cNvGrpSpPr/>
        <p:nvPr/>
      </p:nvGrpSpPr>
      <p:grpSpPr>
        <a:xfrm>
          <a:off x="0" y="0"/>
          <a:ext cx="0" cy="0"/>
          <a:chOff x="0" y="0"/>
          <a:chExt cx="0" cy="0"/>
        </a:xfrm>
      </p:grpSpPr>
      <p:sp>
        <p:nvSpPr>
          <p:cNvPr id="636" name="Google Shape;636;g211c14b639f_0_14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37" name="Google Shape;637;g211c14b639f_0_14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2" name="Shape 642"/>
        <p:cNvGrpSpPr/>
        <p:nvPr/>
      </p:nvGrpSpPr>
      <p:grpSpPr>
        <a:xfrm>
          <a:off x="0" y="0"/>
          <a:ext cx="0" cy="0"/>
          <a:chOff x="0" y="0"/>
          <a:chExt cx="0" cy="0"/>
        </a:xfrm>
      </p:grpSpPr>
      <p:sp>
        <p:nvSpPr>
          <p:cNvPr id="643" name="Google Shape;643;g211c14b639f_0_14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44" name="Google Shape;644;g211c14b639f_0_14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9" name="Shape 649"/>
        <p:cNvGrpSpPr/>
        <p:nvPr/>
      </p:nvGrpSpPr>
      <p:grpSpPr>
        <a:xfrm>
          <a:off x="0" y="0"/>
          <a:ext cx="0" cy="0"/>
          <a:chOff x="0" y="0"/>
          <a:chExt cx="0" cy="0"/>
        </a:xfrm>
      </p:grpSpPr>
      <p:sp>
        <p:nvSpPr>
          <p:cNvPr id="650" name="Google Shape;650;g211c14b639f_0_14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51" name="Google Shape;651;g211c14b639f_0_14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Game from CB F23 Wk 4 M Slide 8/9</a:t>
            </a:r>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7" name="Shape 657"/>
        <p:cNvGrpSpPr/>
        <p:nvPr/>
      </p:nvGrpSpPr>
      <p:grpSpPr>
        <a:xfrm>
          <a:off x="0" y="0"/>
          <a:ext cx="0" cy="0"/>
          <a:chOff x="0" y="0"/>
          <a:chExt cx="0" cy="0"/>
        </a:xfrm>
      </p:grpSpPr>
      <p:sp>
        <p:nvSpPr>
          <p:cNvPr id="658" name="Google Shape;658;g211c14b639f_0_14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59" name="Google Shape;659;g211c14b639f_0_14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4" name="Shape 664"/>
        <p:cNvGrpSpPr/>
        <p:nvPr/>
      </p:nvGrpSpPr>
      <p:grpSpPr>
        <a:xfrm>
          <a:off x="0" y="0"/>
          <a:ext cx="0" cy="0"/>
          <a:chOff x="0" y="0"/>
          <a:chExt cx="0" cy="0"/>
        </a:xfrm>
      </p:grpSpPr>
      <p:sp>
        <p:nvSpPr>
          <p:cNvPr id="665" name="Google Shape;665;g211c14b639f_0_14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66" name="Google Shape;666;g211c14b639f_0_14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CB F23 Wk 6W Slide 6</a:t>
            </a:r>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2" name="Shape 672"/>
        <p:cNvGrpSpPr/>
        <p:nvPr/>
      </p:nvGrpSpPr>
      <p:grpSpPr>
        <a:xfrm>
          <a:off x="0" y="0"/>
          <a:ext cx="0" cy="0"/>
          <a:chOff x="0" y="0"/>
          <a:chExt cx="0" cy="0"/>
        </a:xfrm>
      </p:grpSpPr>
      <p:sp>
        <p:nvSpPr>
          <p:cNvPr id="673" name="Google Shape;673;g211c14b639f_0_14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74" name="Google Shape;674;g211c14b639f_0_14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9" name="Shape 679"/>
        <p:cNvGrpSpPr/>
        <p:nvPr/>
      </p:nvGrpSpPr>
      <p:grpSpPr>
        <a:xfrm>
          <a:off x="0" y="0"/>
          <a:ext cx="0" cy="0"/>
          <a:chOff x="0" y="0"/>
          <a:chExt cx="0" cy="0"/>
        </a:xfrm>
      </p:grpSpPr>
      <p:sp>
        <p:nvSpPr>
          <p:cNvPr id="680" name="Google Shape;680;g211c14b639f_0_14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81" name="Google Shape;681;g211c14b639f_0_14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 name="Shape 142"/>
        <p:cNvGrpSpPr/>
        <p:nvPr/>
      </p:nvGrpSpPr>
      <p:grpSpPr>
        <a:xfrm>
          <a:off x="0" y="0"/>
          <a:ext cx="0" cy="0"/>
          <a:chOff x="0" y="0"/>
          <a:chExt cx="0" cy="0"/>
        </a:xfrm>
      </p:grpSpPr>
      <p:sp>
        <p:nvSpPr>
          <p:cNvPr id="143" name="Google Shape;143;g211c14b639f_0_20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4" name="Google Shape;144;g211c14b639f_0_20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Game from CB F23 Wk 4 M Slide 8/9</a:t>
            </a:r>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6" name="Shape 686"/>
        <p:cNvGrpSpPr/>
        <p:nvPr/>
      </p:nvGrpSpPr>
      <p:grpSpPr>
        <a:xfrm>
          <a:off x="0" y="0"/>
          <a:ext cx="0" cy="0"/>
          <a:chOff x="0" y="0"/>
          <a:chExt cx="0" cy="0"/>
        </a:xfrm>
      </p:grpSpPr>
      <p:sp>
        <p:nvSpPr>
          <p:cNvPr id="687" name="Google Shape;687;g211c14b639f_0_148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88" name="Google Shape;688;g211c14b639f_0_14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3" name="Shape 693"/>
        <p:cNvGrpSpPr/>
        <p:nvPr/>
      </p:nvGrpSpPr>
      <p:grpSpPr>
        <a:xfrm>
          <a:off x="0" y="0"/>
          <a:ext cx="0" cy="0"/>
          <a:chOff x="0" y="0"/>
          <a:chExt cx="0" cy="0"/>
        </a:xfrm>
      </p:grpSpPr>
      <p:sp>
        <p:nvSpPr>
          <p:cNvPr id="694" name="Google Shape;694;g211c14b639f_0_148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95" name="Google Shape;695;g211c14b639f_0_14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CB F23 Wk 6W Slide 16</a:t>
            </a:r>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0" name="Shape 700"/>
        <p:cNvGrpSpPr/>
        <p:nvPr/>
      </p:nvGrpSpPr>
      <p:grpSpPr>
        <a:xfrm>
          <a:off x="0" y="0"/>
          <a:ext cx="0" cy="0"/>
          <a:chOff x="0" y="0"/>
          <a:chExt cx="0" cy="0"/>
        </a:xfrm>
      </p:grpSpPr>
      <p:sp>
        <p:nvSpPr>
          <p:cNvPr id="701" name="Google Shape;701;g211c14b639f_0_149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02" name="Google Shape;702;g211c14b639f_0_14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7" name="Shape 707"/>
        <p:cNvGrpSpPr/>
        <p:nvPr/>
      </p:nvGrpSpPr>
      <p:grpSpPr>
        <a:xfrm>
          <a:off x="0" y="0"/>
          <a:ext cx="0" cy="0"/>
          <a:chOff x="0" y="0"/>
          <a:chExt cx="0" cy="0"/>
        </a:xfrm>
      </p:grpSpPr>
      <p:sp>
        <p:nvSpPr>
          <p:cNvPr id="708" name="Google Shape;708;g211c14b639f_0_150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09" name="Google Shape;709;g211c14b639f_0_15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 name="Shape 150"/>
        <p:cNvGrpSpPr/>
        <p:nvPr/>
      </p:nvGrpSpPr>
      <p:grpSpPr>
        <a:xfrm>
          <a:off x="0" y="0"/>
          <a:ext cx="0" cy="0"/>
          <a:chOff x="0" y="0"/>
          <a:chExt cx="0" cy="0"/>
        </a:xfrm>
      </p:grpSpPr>
      <p:sp>
        <p:nvSpPr>
          <p:cNvPr id="151" name="Google Shape;151;g211c14b639f_0_2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2" name="Google Shape;152;g211c14b639f_0_2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54" name="Shape 54"/>
        <p:cNvGrpSpPr/>
        <p:nvPr/>
      </p:nvGrpSpPr>
      <p:grpSpPr>
        <a:xfrm>
          <a:off x="0" y="0"/>
          <a:ext cx="0" cy="0"/>
          <a:chOff x="0" y="0"/>
          <a:chExt cx="0" cy="0"/>
        </a:xfrm>
      </p:grpSpPr>
      <p:sp>
        <p:nvSpPr>
          <p:cNvPr id="55" name="Google Shape;55;p14"/>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5200"/>
              <a:buNone/>
              <a:defRPr sz="52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56" name="Google Shape;56;p14"/>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57" name="Google Shape;57;p1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58" name="Shape 58"/>
        <p:cNvGrpSpPr/>
        <p:nvPr/>
      </p:nvGrpSpPr>
      <p:grpSpPr>
        <a:xfrm>
          <a:off x="0" y="0"/>
          <a:ext cx="0" cy="0"/>
          <a:chOff x="0" y="0"/>
          <a:chExt cx="0" cy="0"/>
        </a:xfrm>
      </p:grpSpPr>
      <p:sp>
        <p:nvSpPr>
          <p:cNvPr id="59" name="Google Shape;59;p15"/>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60" name="Google Shape;60;p1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61" name="Shape 61"/>
        <p:cNvGrpSpPr/>
        <p:nvPr/>
      </p:nvGrpSpPr>
      <p:grpSpPr>
        <a:xfrm>
          <a:off x="0" y="0"/>
          <a:ext cx="0" cy="0"/>
          <a:chOff x="0" y="0"/>
          <a:chExt cx="0" cy="0"/>
        </a:xfrm>
      </p:grpSpPr>
      <p:sp>
        <p:nvSpPr>
          <p:cNvPr id="62" name="Google Shape;62;p1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63" name="Google Shape;63;p16"/>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64" name="Google Shape;64;p1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65" name="Shape 65"/>
        <p:cNvGrpSpPr/>
        <p:nvPr/>
      </p:nvGrpSpPr>
      <p:grpSpPr>
        <a:xfrm>
          <a:off x="0" y="0"/>
          <a:ext cx="0" cy="0"/>
          <a:chOff x="0" y="0"/>
          <a:chExt cx="0" cy="0"/>
        </a:xfrm>
      </p:grpSpPr>
      <p:sp>
        <p:nvSpPr>
          <p:cNvPr id="66" name="Google Shape;66;p17"/>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67" name="Google Shape;67;p17"/>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68" name="Google Shape;68;p17"/>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69" name="Google Shape;69;p1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70" name="Shape 70"/>
        <p:cNvGrpSpPr/>
        <p:nvPr/>
      </p:nvGrpSpPr>
      <p:grpSpPr>
        <a:xfrm>
          <a:off x="0" y="0"/>
          <a:ext cx="0" cy="0"/>
          <a:chOff x="0" y="0"/>
          <a:chExt cx="0" cy="0"/>
        </a:xfrm>
      </p:grpSpPr>
      <p:sp>
        <p:nvSpPr>
          <p:cNvPr id="71" name="Google Shape;71;p18"/>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72" name="Google Shape;72;p1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73" name="Shape 73"/>
        <p:cNvGrpSpPr/>
        <p:nvPr/>
      </p:nvGrpSpPr>
      <p:grpSpPr>
        <a:xfrm>
          <a:off x="0" y="0"/>
          <a:ext cx="0" cy="0"/>
          <a:chOff x="0" y="0"/>
          <a:chExt cx="0" cy="0"/>
        </a:xfrm>
      </p:grpSpPr>
      <p:sp>
        <p:nvSpPr>
          <p:cNvPr id="74" name="Google Shape;74;p19"/>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75" name="Google Shape;75;p19"/>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rtl="0">
              <a:spcBef>
                <a:spcPts val="0"/>
              </a:spcBef>
              <a:spcAft>
                <a:spcPts val="0"/>
              </a:spcAft>
              <a:buSzPts val="1200"/>
              <a:buChar char="●"/>
              <a:defRPr sz="12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76" name="Google Shape;76;p1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77" name="Shape 77"/>
        <p:cNvGrpSpPr/>
        <p:nvPr/>
      </p:nvGrpSpPr>
      <p:grpSpPr>
        <a:xfrm>
          <a:off x="0" y="0"/>
          <a:ext cx="0" cy="0"/>
          <a:chOff x="0" y="0"/>
          <a:chExt cx="0" cy="0"/>
        </a:xfrm>
      </p:grpSpPr>
      <p:sp>
        <p:nvSpPr>
          <p:cNvPr id="78" name="Google Shape;78;p20"/>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79" name="Google Shape;79;p2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80" name="Shape 80"/>
        <p:cNvGrpSpPr/>
        <p:nvPr/>
      </p:nvGrpSpPr>
      <p:grpSpPr>
        <a:xfrm>
          <a:off x="0" y="0"/>
          <a:ext cx="0" cy="0"/>
          <a:chOff x="0" y="0"/>
          <a:chExt cx="0" cy="0"/>
        </a:xfrm>
      </p:grpSpPr>
      <p:sp>
        <p:nvSpPr>
          <p:cNvPr id="81" name="Google Shape;81;p21"/>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21"/>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4200"/>
              <a:buNone/>
              <a:defRPr sz="42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83" name="Google Shape;83;p21"/>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84" name="Google Shape;84;p21"/>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85" name="Google Shape;85;p2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86" name="Shape 86"/>
        <p:cNvGrpSpPr/>
        <p:nvPr/>
      </p:nvGrpSpPr>
      <p:grpSpPr>
        <a:xfrm>
          <a:off x="0" y="0"/>
          <a:ext cx="0" cy="0"/>
          <a:chOff x="0" y="0"/>
          <a:chExt cx="0" cy="0"/>
        </a:xfrm>
      </p:grpSpPr>
      <p:sp>
        <p:nvSpPr>
          <p:cNvPr id="87" name="Google Shape;87;p22"/>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rtl="0">
              <a:lnSpc>
                <a:spcPct val="100000"/>
              </a:lnSpc>
              <a:spcBef>
                <a:spcPts val="0"/>
              </a:spcBef>
              <a:spcAft>
                <a:spcPts val="0"/>
              </a:spcAft>
              <a:buSzPts val="1800"/>
              <a:buNone/>
              <a:defRPr/>
            </a:lvl1pPr>
          </a:lstStyle>
          <a:p/>
        </p:txBody>
      </p:sp>
      <p:sp>
        <p:nvSpPr>
          <p:cNvPr id="88" name="Google Shape;88;p2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89" name="Shape 89"/>
        <p:cNvGrpSpPr/>
        <p:nvPr/>
      </p:nvGrpSpPr>
      <p:grpSpPr>
        <a:xfrm>
          <a:off x="0" y="0"/>
          <a:ext cx="0" cy="0"/>
          <a:chOff x="0" y="0"/>
          <a:chExt cx="0" cy="0"/>
        </a:xfrm>
      </p:grpSpPr>
      <p:sp>
        <p:nvSpPr>
          <p:cNvPr id="90" name="Google Shape;90;p23"/>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12000"/>
              <a:buNone/>
              <a:defRPr sz="120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91" name="Google Shape;91;p23"/>
          <p:cNvSpPr txBox="1"/>
          <p:nvPr>
            <p:ph idx="1" type="body"/>
          </p:nvPr>
        </p:nvSpPr>
        <p:spPr>
          <a:xfrm>
            <a:off x="311700" y="3152225"/>
            <a:ext cx="8520600" cy="1300800"/>
          </a:xfrm>
          <a:prstGeom prst="rect">
            <a:avLst/>
          </a:prstGeom>
        </p:spPr>
        <p:txBody>
          <a:bodyPr anchorCtr="0" anchor="t" bIns="91425" lIns="91425" spcFirstLastPara="1" rIns="91425" wrap="square" tIns="91425">
            <a:noAutofit/>
          </a:bodyPr>
          <a:lstStyle>
            <a:lvl1pPr indent="-342900" lvl="0" marL="457200" rtl="0" algn="ctr">
              <a:spcBef>
                <a:spcPts val="0"/>
              </a:spcBef>
              <a:spcAft>
                <a:spcPts val="0"/>
              </a:spcAft>
              <a:buSzPts val="1800"/>
              <a:buChar char="●"/>
              <a:defRPr/>
            </a:lvl1pPr>
            <a:lvl2pPr indent="-317500" lvl="1" marL="914400" rtl="0" algn="ctr">
              <a:spcBef>
                <a:spcPts val="1600"/>
              </a:spcBef>
              <a:spcAft>
                <a:spcPts val="0"/>
              </a:spcAft>
              <a:buSzPts val="1400"/>
              <a:buChar char="○"/>
              <a:defRPr/>
            </a:lvl2pPr>
            <a:lvl3pPr indent="-317500" lvl="2" marL="1371600" rtl="0" algn="ctr">
              <a:spcBef>
                <a:spcPts val="1600"/>
              </a:spcBef>
              <a:spcAft>
                <a:spcPts val="0"/>
              </a:spcAft>
              <a:buSzPts val="1400"/>
              <a:buChar char="■"/>
              <a:defRPr/>
            </a:lvl3pPr>
            <a:lvl4pPr indent="-317500" lvl="3" marL="1828800" rtl="0" algn="ctr">
              <a:spcBef>
                <a:spcPts val="1600"/>
              </a:spcBef>
              <a:spcAft>
                <a:spcPts val="0"/>
              </a:spcAft>
              <a:buSzPts val="1400"/>
              <a:buChar char="●"/>
              <a:defRPr/>
            </a:lvl4pPr>
            <a:lvl5pPr indent="-317500" lvl="4" marL="2286000" rtl="0" algn="ctr">
              <a:spcBef>
                <a:spcPts val="1600"/>
              </a:spcBef>
              <a:spcAft>
                <a:spcPts val="0"/>
              </a:spcAft>
              <a:buSzPts val="1400"/>
              <a:buChar char="○"/>
              <a:defRPr/>
            </a:lvl5pPr>
            <a:lvl6pPr indent="-317500" lvl="5" marL="2743200" rtl="0" algn="ctr">
              <a:spcBef>
                <a:spcPts val="1600"/>
              </a:spcBef>
              <a:spcAft>
                <a:spcPts val="0"/>
              </a:spcAft>
              <a:buSzPts val="1400"/>
              <a:buChar char="■"/>
              <a:defRPr/>
            </a:lvl6pPr>
            <a:lvl7pPr indent="-317500" lvl="6" marL="3200400" rtl="0" algn="ctr">
              <a:spcBef>
                <a:spcPts val="1600"/>
              </a:spcBef>
              <a:spcAft>
                <a:spcPts val="0"/>
              </a:spcAft>
              <a:buSzPts val="1400"/>
              <a:buChar char="●"/>
              <a:defRPr/>
            </a:lvl7pPr>
            <a:lvl8pPr indent="-317500" lvl="7" marL="3657600" rtl="0" algn="ctr">
              <a:spcBef>
                <a:spcPts val="1600"/>
              </a:spcBef>
              <a:spcAft>
                <a:spcPts val="0"/>
              </a:spcAft>
              <a:buSzPts val="1400"/>
              <a:buChar char="○"/>
              <a:defRPr/>
            </a:lvl8pPr>
            <a:lvl9pPr indent="-317500" lvl="8" marL="4114800" rtl="0" algn="ctr">
              <a:spcBef>
                <a:spcPts val="1600"/>
              </a:spcBef>
              <a:spcAft>
                <a:spcPts val="1600"/>
              </a:spcAft>
              <a:buSzPts val="1400"/>
              <a:buChar char="■"/>
              <a:defRPr/>
            </a:lvl9pPr>
          </a:lstStyle>
          <a:p/>
        </p:txBody>
      </p:sp>
      <p:sp>
        <p:nvSpPr>
          <p:cNvPr id="92" name="Google Shape;92;p2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93" name="Shape 93"/>
        <p:cNvGrpSpPr/>
        <p:nvPr/>
      </p:nvGrpSpPr>
      <p:grpSpPr>
        <a:xfrm>
          <a:off x="0" y="0"/>
          <a:ext cx="0" cy="0"/>
          <a:chOff x="0" y="0"/>
          <a:chExt cx="0" cy="0"/>
        </a:xfrm>
      </p:grpSpPr>
      <p:sp>
        <p:nvSpPr>
          <p:cNvPr id="94" name="Google Shape;94;p2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2" Type="http://schemas.openxmlformats.org/officeDocument/2006/relationships/theme" Target="../theme/theme2.xml"/><Relationship Id="rId9" Type="http://schemas.openxmlformats.org/officeDocument/2006/relationships/slideLayout" Target="../slideLayouts/slideLayout20.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0" name="Shape 50"/>
        <p:cNvGrpSpPr/>
        <p:nvPr/>
      </p:nvGrpSpPr>
      <p:grpSpPr>
        <a:xfrm>
          <a:off x="0" y="0"/>
          <a:ext cx="0" cy="0"/>
          <a:chOff x="0" y="0"/>
          <a:chExt cx="0" cy="0"/>
        </a:xfrm>
      </p:grpSpPr>
      <p:sp>
        <p:nvSpPr>
          <p:cNvPr id="51" name="Google Shape;51;p13"/>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p:txBody>
      </p:sp>
      <p:sp>
        <p:nvSpPr>
          <p:cNvPr id="52" name="Google Shape;52;p13"/>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rtl="0">
              <a:lnSpc>
                <a:spcPct val="115000"/>
              </a:lnSpc>
              <a:spcBef>
                <a:spcPts val="0"/>
              </a:spcBef>
              <a:spcAft>
                <a:spcPts val="0"/>
              </a:spcAft>
              <a:buClr>
                <a:schemeClr val="dk2"/>
              </a:buClr>
              <a:buSzPts val="1800"/>
              <a:buChar char="●"/>
              <a:defRPr sz="1800">
                <a:solidFill>
                  <a:schemeClr val="dk2"/>
                </a:solidFill>
              </a:defRPr>
            </a:lvl1pPr>
            <a:lvl2pPr indent="-317500" lvl="1" marL="914400" rtl="0">
              <a:lnSpc>
                <a:spcPct val="115000"/>
              </a:lnSpc>
              <a:spcBef>
                <a:spcPts val="1600"/>
              </a:spcBef>
              <a:spcAft>
                <a:spcPts val="0"/>
              </a:spcAft>
              <a:buClr>
                <a:schemeClr val="dk2"/>
              </a:buClr>
              <a:buSzPts val="1400"/>
              <a:buChar char="○"/>
              <a:defRPr>
                <a:solidFill>
                  <a:schemeClr val="dk2"/>
                </a:solidFill>
              </a:defRPr>
            </a:lvl2pPr>
            <a:lvl3pPr indent="-317500" lvl="2" marL="1371600" rtl="0">
              <a:lnSpc>
                <a:spcPct val="115000"/>
              </a:lnSpc>
              <a:spcBef>
                <a:spcPts val="1600"/>
              </a:spcBef>
              <a:spcAft>
                <a:spcPts val="0"/>
              </a:spcAft>
              <a:buClr>
                <a:schemeClr val="dk2"/>
              </a:buClr>
              <a:buSzPts val="1400"/>
              <a:buChar char="■"/>
              <a:defRPr>
                <a:solidFill>
                  <a:schemeClr val="dk2"/>
                </a:solidFill>
              </a:defRPr>
            </a:lvl3pPr>
            <a:lvl4pPr indent="-317500" lvl="3" marL="1828800" rtl="0">
              <a:lnSpc>
                <a:spcPct val="115000"/>
              </a:lnSpc>
              <a:spcBef>
                <a:spcPts val="1600"/>
              </a:spcBef>
              <a:spcAft>
                <a:spcPts val="0"/>
              </a:spcAft>
              <a:buClr>
                <a:schemeClr val="dk2"/>
              </a:buClr>
              <a:buSzPts val="1400"/>
              <a:buChar char="●"/>
              <a:defRPr>
                <a:solidFill>
                  <a:schemeClr val="dk2"/>
                </a:solidFill>
              </a:defRPr>
            </a:lvl4pPr>
            <a:lvl5pPr indent="-317500" lvl="4" marL="2286000" rtl="0">
              <a:lnSpc>
                <a:spcPct val="115000"/>
              </a:lnSpc>
              <a:spcBef>
                <a:spcPts val="1600"/>
              </a:spcBef>
              <a:spcAft>
                <a:spcPts val="0"/>
              </a:spcAft>
              <a:buClr>
                <a:schemeClr val="dk2"/>
              </a:buClr>
              <a:buSzPts val="1400"/>
              <a:buChar char="○"/>
              <a:defRPr>
                <a:solidFill>
                  <a:schemeClr val="dk2"/>
                </a:solidFill>
              </a:defRPr>
            </a:lvl5pPr>
            <a:lvl6pPr indent="-317500" lvl="5" marL="2743200" rtl="0">
              <a:lnSpc>
                <a:spcPct val="115000"/>
              </a:lnSpc>
              <a:spcBef>
                <a:spcPts val="1600"/>
              </a:spcBef>
              <a:spcAft>
                <a:spcPts val="0"/>
              </a:spcAft>
              <a:buClr>
                <a:schemeClr val="dk2"/>
              </a:buClr>
              <a:buSzPts val="1400"/>
              <a:buChar char="■"/>
              <a:defRPr>
                <a:solidFill>
                  <a:schemeClr val="dk2"/>
                </a:solidFill>
              </a:defRPr>
            </a:lvl6pPr>
            <a:lvl7pPr indent="-317500" lvl="6" marL="3200400" rtl="0">
              <a:lnSpc>
                <a:spcPct val="115000"/>
              </a:lnSpc>
              <a:spcBef>
                <a:spcPts val="1600"/>
              </a:spcBef>
              <a:spcAft>
                <a:spcPts val="0"/>
              </a:spcAft>
              <a:buClr>
                <a:schemeClr val="dk2"/>
              </a:buClr>
              <a:buSzPts val="1400"/>
              <a:buChar char="●"/>
              <a:defRPr>
                <a:solidFill>
                  <a:schemeClr val="dk2"/>
                </a:solidFill>
              </a:defRPr>
            </a:lvl7pPr>
            <a:lvl8pPr indent="-317500" lvl="7" marL="3657600" rtl="0">
              <a:lnSpc>
                <a:spcPct val="115000"/>
              </a:lnSpc>
              <a:spcBef>
                <a:spcPts val="1600"/>
              </a:spcBef>
              <a:spcAft>
                <a:spcPts val="0"/>
              </a:spcAft>
              <a:buClr>
                <a:schemeClr val="dk2"/>
              </a:buClr>
              <a:buSzPts val="1400"/>
              <a:buChar char="○"/>
              <a:defRPr>
                <a:solidFill>
                  <a:schemeClr val="dk2"/>
                </a:solidFill>
              </a:defRPr>
            </a:lvl8pPr>
            <a:lvl9pPr indent="-317500" lvl="8" marL="4114800" rtl="0">
              <a:lnSpc>
                <a:spcPct val="115000"/>
              </a:lnSpc>
              <a:spcBef>
                <a:spcPts val="1600"/>
              </a:spcBef>
              <a:spcAft>
                <a:spcPts val="1600"/>
              </a:spcAft>
              <a:buClr>
                <a:schemeClr val="dk2"/>
              </a:buClr>
              <a:buSzPts val="1400"/>
              <a:buChar char="■"/>
              <a:defRPr>
                <a:solidFill>
                  <a:schemeClr val="dk2"/>
                </a:solidFill>
              </a:defRPr>
            </a:lvl9pPr>
          </a:lstStyle>
          <a:p/>
        </p:txBody>
      </p:sp>
      <p:sp>
        <p:nvSpPr>
          <p:cNvPr id="53" name="Google Shape;53;p1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lgn="r">
              <a:buNone/>
              <a:defRPr sz="1000">
                <a:solidFill>
                  <a:schemeClr val="dk2"/>
                </a:solidFill>
              </a:defRPr>
            </a:lvl1pPr>
            <a:lvl2pPr lvl="1" rtl="0" algn="r">
              <a:buNone/>
              <a:defRPr sz="1000">
                <a:solidFill>
                  <a:schemeClr val="dk2"/>
                </a:solidFill>
              </a:defRPr>
            </a:lvl2pPr>
            <a:lvl3pPr lvl="2" rtl="0" algn="r">
              <a:buNone/>
              <a:defRPr sz="1000">
                <a:solidFill>
                  <a:schemeClr val="dk2"/>
                </a:solidFill>
              </a:defRPr>
            </a:lvl3pPr>
            <a:lvl4pPr lvl="3" rtl="0" algn="r">
              <a:buNone/>
              <a:defRPr sz="1000">
                <a:solidFill>
                  <a:schemeClr val="dk2"/>
                </a:solidFill>
              </a:defRPr>
            </a:lvl4pPr>
            <a:lvl5pPr lvl="4" rtl="0" algn="r">
              <a:buNone/>
              <a:defRPr sz="1000">
                <a:solidFill>
                  <a:schemeClr val="dk2"/>
                </a:solidFill>
              </a:defRPr>
            </a:lvl5pPr>
            <a:lvl6pPr lvl="5" rtl="0" algn="r">
              <a:buNone/>
              <a:defRPr sz="1000">
                <a:solidFill>
                  <a:schemeClr val="dk2"/>
                </a:solidFill>
              </a:defRPr>
            </a:lvl6pPr>
            <a:lvl7pPr lvl="6" rtl="0" algn="r">
              <a:buNone/>
              <a:defRPr sz="1000">
                <a:solidFill>
                  <a:schemeClr val="dk2"/>
                </a:solidFill>
              </a:defRPr>
            </a:lvl7pPr>
            <a:lvl8pPr lvl="7" rtl="0" algn="r">
              <a:buNone/>
              <a:defRPr sz="1000">
                <a:solidFill>
                  <a:schemeClr val="dk2"/>
                </a:solidFill>
              </a:defRPr>
            </a:lvl8pPr>
            <a:lvl9pPr lvl="8" rtl="0"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1.xml"/><Relationship Id="rId3" Type="http://schemas.openxmlformats.org/officeDocument/2006/relationships/image" Target="../media/image5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hyperlink" Target="https://docs.google.com/spreadsheets/d/14xTzcQJFaIc9mMBN4eMlsy3co38B-L5V2SHc69AaKjM/edit?usp=sharing"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3.xml"/><Relationship Id="rId3" Type="http://schemas.openxmlformats.org/officeDocument/2006/relationships/hyperlink" Target="https://en.wikipedia.org/wiki/Bootstrapping_(statistics)" TargetMode="External"/><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4.xml"/><Relationship Id="rId3" Type="http://schemas.openxmlformats.org/officeDocument/2006/relationships/image" Target="../media/image27.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6.xml"/><Relationship Id="rId3" Type="http://schemas.openxmlformats.org/officeDocument/2006/relationships/image" Target="../media/image16.png"/><Relationship Id="rId4" Type="http://schemas.openxmlformats.org/officeDocument/2006/relationships/image" Target="../media/image10.png"/><Relationship Id="rId5" Type="http://schemas.openxmlformats.org/officeDocument/2006/relationships/image" Target="../media/image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7.xml"/><Relationship Id="rId3" Type="http://schemas.openxmlformats.org/officeDocument/2006/relationships/image" Target="../media/image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8.xml"/><Relationship Id="rId3" Type="http://schemas.openxmlformats.org/officeDocument/2006/relationships/image" Target="../media/image3.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16.png"/><Relationship Id="rId4" Type="http://schemas.openxmlformats.org/officeDocument/2006/relationships/image" Target="../media/image10.png"/><Relationship Id="rId5" Type="http://schemas.openxmlformats.org/officeDocument/2006/relationships/image" Target="../media/image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xml"/><Relationship Id="rId3" Type="http://schemas.openxmlformats.org/officeDocument/2006/relationships/image" Target="../media/image1.png"/><Relationship Id="rId4" Type="http://schemas.openxmlformats.org/officeDocument/2006/relationships/image" Target="../media/image36.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0.xml"/><Relationship Id="rId3" Type="http://schemas.openxmlformats.org/officeDocument/2006/relationships/hyperlink" Target="https://drive.google.com/open?id=1n8_63626nlwK8OV1L0eEKbOnOecn2L4W8DGfmw9hvko" TargetMode="Externa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1.xml"/><Relationship Id="rId3" Type="http://schemas.openxmlformats.org/officeDocument/2006/relationships/hyperlink" Target="https://drive.google.com/open?id=1n8_63626nlwK8OV1L0eEKbOnOecn2L4W8DGfmw9hvko" TargetMode="External"/><Relationship Id="rId4" Type="http://schemas.openxmlformats.org/officeDocument/2006/relationships/image" Target="../media/image3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22.xml"/><Relationship Id="rId3" Type="http://schemas.openxmlformats.org/officeDocument/2006/relationships/hyperlink" Target="https://plus.maths.org/content/maths-minute-false-positives" TargetMode="External"/><Relationship Id="rId4" Type="http://schemas.openxmlformats.org/officeDocument/2006/relationships/image" Target="../media/image19.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23.xml"/><Relationship Id="rId3" Type="http://schemas.openxmlformats.org/officeDocument/2006/relationships/hyperlink" Target="https://canadiantaskforce.ca/tools-resources/breast-cancer-update/1000-person-tool/" TargetMode="External"/><Relationship Id="rId4" Type="http://schemas.openxmlformats.org/officeDocument/2006/relationships/image" Target="../media/image37.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24.xml"/><Relationship Id="rId3" Type="http://schemas.openxmlformats.org/officeDocument/2006/relationships/hyperlink" Target="https://www.npr.org/sections/health-shots/2014/12/17/371463999/what-happens-after-you-get-that-mammogram" TargetMode="External"/><Relationship Id="rId4" Type="http://schemas.openxmlformats.org/officeDocument/2006/relationships/image" Target="../media/image21.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5.xml"/><Relationship Id="rId3" Type="http://schemas.openxmlformats.org/officeDocument/2006/relationships/hyperlink" Target="https://docs.google.com/spreadsheets/d/1tTHkr7HNzcPQBm379oJkTti5HYDM129ZwsSBZBNMmjw/edit#gid=0" TargetMode="External"/><Relationship Id="rId4" Type="http://schemas.openxmlformats.org/officeDocument/2006/relationships/hyperlink" Target="https://drive.google.com/open?id=1n8_63626nlwK8OV1L0eEKbOnOecn2L4W8DGfmw9hvko" TargetMode="Externa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6.xml"/><Relationship Id="rId3" Type="http://schemas.openxmlformats.org/officeDocument/2006/relationships/image" Target="../media/image44.png"/><Relationship Id="rId4" Type="http://schemas.openxmlformats.org/officeDocument/2006/relationships/hyperlink" Target="https://www.maine.gov/dhhs/sites/maine.gov.dhhs/files/2021-02/Indicators%20of%20Severe%20COVID19%20Illness%202%2026%202021.pptx_.pdf?fbclid=IwAR0EizFqp_kdZ2PmJSx-Iw5X6ButHhmVRJYftxs97Bo9ZaZCILsiM3Ab71o" TargetMode="External"/><Relationship Id="rId5" Type="http://schemas.openxmlformats.org/officeDocument/2006/relationships/image" Target="../media/image47.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8.xml"/><Relationship Id="rId3" Type="http://schemas.openxmlformats.org/officeDocument/2006/relationships/hyperlink" Target="http://www.youtube.com/watch?v=alaen4fno20" TargetMode="External"/><Relationship Id="rId4" Type="http://schemas.openxmlformats.org/officeDocument/2006/relationships/image" Target="../media/image23.jpg"/><Relationship Id="rId5" Type="http://schemas.openxmlformats.org/officeDocument/2006/relationships/hyperlink" Target="https://www.youtube.com/watch?v=alaen4fno20" TargetMode="Externa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29.xml"/><Relationship Id="rId3" Type="http://schemas.openxmlformats.org/officeDocument/2006/relationships/hyperlink" Target="https://www.tutorialspoint.com/programming_methodologies/programming_methodologies_flowchart_elements.htm"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xml"/><Relationship Id="rId3" Type="http://schemas.openxmlformats.org/officeDocument/2006/relationships/image" Target="../media/image3.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0.xml"/><Relationship Id="rId3" Type="http://schemas.openxmlformats.org/officeDocument/2006/relationships/image" Target="../media/image27.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2.xml"/><Relationship Id="rId3" Type="http://schemas.openxmlformats.org/officeDocument/2006/relationships/image" Target="../media/image1.png"/><Relationship Id="rId4" Type="http://schemas.openxmlformats.org/officeDocument/2006/relationships/image" Target="../media/image22.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3.xml"/><Relationship Id="rId3" Type="http://schemas.openxmlformats.org/officeDocument/2006/relationships/image" Target="../media/image3.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4.xml"/><Relationship Id="rId3" Type="http://schemas.openxmlformats.org/officeDocument/2006/relationships/hyperlink" Target="https://pixabay.com/users/r-region-6314823/?utm_source=link-attribution&amp;utm_medium=referral&amp;utm_campaign=image&amp;utm_content=3396713" TargetMode="External"/><Relationship Id="rId4" Type="http://schemas.openxmlformats.org/officeDocument/2006/relationships/hyperlink" Target="https://pixabay.com//?utm_source=link-attribution&amp;utm_medium=referral&amp;utm_campaign=image&amp;utm_content=3396713" TargetMode="External"/><Relationship Id="rId5" Type="http://schemas.openxmlformats.org/officeDocument/2006/relationships/image" Target="../media/image38.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36.xml"/><Relationship Id="rId3" Type="http://schemas.openxmlformats.org/officeDocument/2006/relationships/image" Target="../media/image43.png"/><Relationship Id="rId4" Type="http://schemas.openxmlformats.org/officeDocument/2006/relationships/image" Target="../media/image45.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8.xml"/><Relationship Id="rId3" Type="http://schemas.openxmlformats.org/officeDocument/2006/relationships/hyperlink" Target="https://www.nature.com/articles/d41586-018-06912-1" TargetMode="External"/><Relationship Id="rId4" Type="http://schemas.openxmlformats.org/officeDocument/2006/relationships/image" Target="../media/image49.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hyperlink" Target="https://jamboard.google.com/d/1sJ9GchvNEih8XSWtVQpJBUG4n6hc7q18LLJ_XUMVn4Y/viewer?f=0" TargetMode="Externa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0.xml"/><Relationship Id="rId3" Type="http://schemas.openxmlformats.org/officeDocument/2006/relationships/hyperlink" Target="http://www.youtube.com/watch?v=VuEu3YfxKhw" TargetMode="External"/><Relationship Id="rId4" Type="http://schemas.openxmlformats.org/officeDocument/2006/relationships/image" Target="../media/image34.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1.xml"/><Relationship Id="rId3" Type="http://schemas.openxmlformats.org/officeDocument/2006/relationships/hyperlink" Target="http://www.tylervigen.com/spurious-correlations" TargetMode="External"/><Relationship Id="rId4" Type="http://schemas.openxmlformats.org/officeDocument/2006/relationships/image" Target="../media/image42.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2.xml"/><Relationship Id="rId3" Type="http://schemas.openxmlformats.org/officeDocument/2006/relationships/hyperlink" Target="http://www.tylervigen.com/spurious-correlations" TargetMode="External"/><Relationship Id="rId4" Type="http://schemas.openxmlformats.org/officeDocument/2006/relationships/hyperlink" Target="https://jamboard.google.com/d/1SGkXALuJ-H-f_E1EMiaDvSHrN_dFCwz_S-3K5SeuIAE/edit?usp=sharing" TargetMode="Externa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3.xml"/><Relationship Id="rId3" Type="http://schemas.openxmlformats.org/officeDocument/2006/relationships/image" Target="../media/image30.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4.xml"/><Relationship Id="rId3" Type="http://schemas.openxmlformats.org/officeDocument/2006/relationships/hyperlink" Target="https://colab.research.google.com/drive/14HkZ0xeavaWcsUYj60U7h2M8vJ0FfmXy#scrollTo=gJiqaX07_2_R" TargetMode="External"/><Relationship Id="rId4" Type="http://schemas.openxmlformats.org/officeDocument/2006/relationships/image" Target="../media/image32.png"/><Relationship Id="rId5" Type="http://schemas.openxmlformats.org/officeDocument/2006/relationships/hyperlink" Target="https://pixabay.com/users/grafikacesky-947552/?utm_source=link-attribution&amp;utm_medium=referral&amp;utm_campaign=image&amp;utm_content=1324371" TargetMode="External"/><Relationship Id="rId6" Type="http://schemas.openxmlformats.org/officeDocument/2006/relationships/hyperlink" Target="https://pixabay.com//?utm_source=link-attribution&amp;utm_medium=referral&amp;utm_campaign=image&amp;utm_content=1324371" TargetMode="Externa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5.xml"/><Relationship Id="rId3" Type="http://schemas.openxmlformats.org/officeDocument/2006/relationships/image" Target="../media/image27.jp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7.xml"/><Relationship Id="rId3" Type="http://schemas.openxmlformats.org/officeDocument/2006/relationships/image" Target="../media/image79.png"/><Relationship Id="rId4" Type="http://schemas.openxmlformats.org/officeDocument/2006/relationships/image" Target="../media/image77.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8.xml"/><Relationship Id="rId3" Type="http://schemas.openxmlformats.org/officeDocument/2006/relationships/image" Target="../media/image1.png"/><Relationship Id="rId4" Type="http://schemas.openxmlformats.org/officeDocument/2006/relationships/image" Target="../media/image32.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9.xml"/><Relationship Id="rId3" Type="http://schemas.openxmlformats.org/officeDocument/2006/relationships/image" Target="../media/image3.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1.xml"/><Relationship Id="rId3" Type="http://schemas.openxmlformats.org/officeDocument/2006/relationships/image" Target="../media/image77.png"/><Relationship Id="rId4" Type="http://schemas.openxmlformats.org/officeDocument/2006/relationships/image" Target="../media/image79.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2.xml"/><Relationship Id="rId3" Type="http://schemas.openxmlformats.org/officeDocument/2006/relationships/hyperlink" Target="https://historydaily.org/special-delivery-why-storks-bring-babies" TargetMode="External"/><Relationship Id="rId4" Type="http://schemas.openxmlformats.org/officeDocument/2006/relationships/hyperlink" Target="https://web.s.ebscohost.com/ehost/pdfviewer/pdfviewer?vid=0&amp;sid=59d8a711-86a1-4daa-b617-002586747833%40redis" TargetMode="External"/><Relationship Id="rId5" Type="http://schemas.openxmlformats.org/officeDocument/2006/relationships/hyperlink" Target="https://docs.google.com/document/d/1SZjkhepznXkET9bIWzoQrfGzLp7cwsDhHnPI1_ewOVQ/edit?usp=sharing" TargetMode="External"/><Relationship Id="rId6" Type="http://schemas.openxmlformats.org/officeDocument/2006/relationships/hyperlink" Target="https://colab.research.google.com/drive/1Da4JcNH7OGMs90VTGoQBT6iDDPntCIUs" TargetMode="Externa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3.xml"/><Relationship Id="rId3" Type="http://schemas.openxmlformats.org/officeDocument/2006/relationships/image" Target="../media/image52.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4.xml"/><Relationship Id="rId3" Type="http://schemas.openxmlformats.org/officeDocument/2006/relationships/image" Target="../media/image27.jp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6.xml"/><Relationship Id="rId3" Type="http://schemas.openxmlformats.org/officeDocument/2006/relationships/image" Target="../media/image51.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7.xml"/><Relationship Id="rId3" Type="http://schemas.openxmlformats.org/officeDocument/2006/relationships/image" Target="../media/image3.jp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8.xml"/><Relationship Id="rId3" Type="http://schemas.openxmlformats.org/officeDocument/2006/relationships/hyperlink" Target="https://www.teradata.com/Glossary/What-are-the-5-V-s-of-Big-Data" TargetMode="External"/><Relationship Id="rId4" Type="http://schemas.openxmlformats.org/officeDocument/2006/relationships/image" Target="../media/image69.jp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9.xml"/><Relationship Id="rId3" Type="http://schemas.openxmlformats.org/officeDocument/2006/relationships/image" Target="../media/image70.png"/><Relationship Id="rId4" Type="http://schemas.openxmlformats.org/officeDocument/2006/relationships/hyperlink" Target="http://www.r2d3.us/visual-intro-to-machine-learning-part-1/"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6.xml"/><Relationship Id="rId3" Type="http://schemas.openxmlformats.org/officeDocument/2006/relationships/hyperlink" Target="https://www.callingbullshit.org/case_studies/case_study_musician_mortality.html" TargetMode="External"/><Relationship Id="rId4" Type="http://schemas.openxmlformats.org/officeDocument/2006/relationships/image" Target="../media/image5.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60.xml"/><Relationship Id="rId3" Type="http://schemas.openxmlformats.org/officeDocument/2006/relationships/image" Target="../media/image50.png"/><Relationship Id="rId4" Type="http://schemas.openxmlformats.org/officeDocument/2006/relationships/hyperlink" Target="https://en.wikipedia.org/wiki/Cross-industry_standard_process_for_data_mining" TargetMode="Externa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61.xml"/><Relationship Id="rId3" Type="http://schemas.openxmlformats.org/officeDocument/2006/relationships/image" Target="../media/image48.png"/><Relationship Id="rId4" Type="http://schemas.openxmlformats.org/officeDocument/2006/relationships/hyperlink" Target="https://www.tandfonline.com/doi/full/10.1080/10511970.2018.1489318" TargetMode="Externa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62.xml"/><Relationship Id="rId3" Type="http://schemas.openxmlformats.org/officeDocument/2006/relationships/image" Target="../media/image74.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6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6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65.xml"/><Relationship Id="rId3" Type="http://schemas.openxmlformats.org/officeDocument/2006/relationships/image" Target="../media/image75.jpg"/><Relationship Id="rId4" Type="http://schemas.openxmlformats.org/officeDocument/2006/relationships/image" Target="../media/image76.jpg"/><Relationship Id="rId5" Type="http://schemas.openxmlformats.org/officeDocument/2006/relationships/hyperlink" Target="https://olympics-nbcsports-com.cdn.ampproject.org/v/s/olympics.nbcsports.com/2021/01/13/nathan-chen-dick-button-figure-skating/amp/?amp_js_v=a6&amp;amp_gsa=1&amp;usqp=mq331AQKKAFQArABIIACAw%3D%3D#aoh=16445525868280&amp;referrer=https%3A%2F%2Fwww.google.com&amp;amp_tf=From%20%251%24s&amp;ampshare=https%3A%2F%2Folympics.nbcsports.com%2F2021%2F01%2F13%2Fnathan-chen-dick-button-figure-skating%2F" TargetMode="Externa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66.xml"/><Relationship Id="rId3" Type="http://schemas.openxmlformats.org/officeDocument/2006/relationships/hyperlink" Target="https://callingbullshit.org/case_studies/case_study_criminal_machine_learning.html" TargetMode="External"/><Relationship Id="rId4" Type="http://schemas.openxmlformats.org/officeDocument/2006/relationships/hyperlink" Target="https://callingbullshit.org/case_studies/case_study_ml_sexual_orientation.html" TargetMode="External"/><Relationship Id="rId5" Type="http://schemas.openxmlformats.org/officeDocument/2006/relationships/image" Target="../media/image59.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67.xml"/><Relationship Id="rId3" Type="http://schemas.openxmlformats.org/officeDocument/2006/relationships/hyperlink" Target="https://jamboard.google.com/d/1Jdl0hQI6ZUoxbwMSr5XIDEQgAdy8onOZJ6mHBe0I5oc/edit?usp=sharing" TargetMode="Externa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68.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6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7.xml"/><Relationship Id="rId3" Type="http://schemas.openxmlformats.org/officeDocument/2006/relationships/image" Target="../media/image2.png"/><Relationship Id="rId4" Type="http://schemas.openxmlformats.org/officeDocument/2006/relationships/image" Target="../media/image28.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70.xml"/><Relationship Id="rId3" Type="http://schemas.openxmlformats.org/officeDocument/2006/relationships/image" Target="../media/image27.jpg"/><Relationship Id="rId4" Type="http://schemas.openxmlformats.org/officeDocument/2006/relationships/image" Target="../media/image82.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71.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72.xml"/><Relationship Id="rId3" Type="http://schemas.openxmlformats.org/officeDocument/2006/relationships/image" Target="../media/image54.png"/><Relationship Id="rId4" Type="http://schemas.openxmlformats.org/officeDocument/2006/relationships/image" Target="../media/image55.png"/><Relationship Id="rId5" Type="http://schemas.openxmlformats.org/officeDocument/2006/relationships/image" Target="../media/image56.png"/><Relationship Id="rId6" Type="http://schemas.openxmlformats.org/officeDocument/2006/relationships/image" Target="../media/image60.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3.xml"/><Relationship Id="rId3" Type="http://schemas.openxmlformats.org/officeDocument/2006/relationships/image" Target="../media/image1.png"/><Relationship Id="rId4" Type="http://schemas.openxmlformats.org/officeDocument/2006/relationships/image" Target="../media/image57.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74.xml"/><Relationship Id="rId3" Type="http://schemas.openxmlformats.org/officeDocument/2006/relationships/image" Target="../media/image3.jp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75.xml"/><Relationship Id="rId3" Type="http://schemas.openxmlformats.org/officeDocument/2006/relationships/hyperlink" Target="https://colab.research.google.com/drive/1yQZajCCY82qkdSxf_AZAHEIKpoZjR9yy?usp=sharing" TargetMode="External"/><Relationship Id="rId4" Type="http://schemas.openxmlformats.org/officeDocument/2006/relationships/image" Target="../media/image63.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76.xml"/><Relationship Id="rId3" Type="http://schemas.openxmlformats.org/officeDocument/2006/relationships/hyperlink" Target="http://www.poetofcode.com/" TargetMode="External"/><Relationship Id="rId4" Type="http://schemas.openxmlformats.org/officeDocument/2006/relationships/image" Target="../media/image66.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77.xml"/><Relationship Id="rId3" Type="http://schemas.openxmlformats.org/officeDocument/2006/relationships/image" Target="../media/image72.jpg"/><Relationship Id="rId4" Type="http://schemas.openxmlformats.org/officeDocument/2006/relationships/hyperlink" Target="http://www.poetofcode.com/" TargetMode="External"/><Relationship Id="rId5" Type="http://schemas.openxmlformats.org/officeDocument/2006/relationships/hyperlink" Target="https://jamboard.google.com/d/1Jdl0hQI6ZUoxbwMSr5XIDEQgAdy8onOZJ6mHBe0I5oc/edit" TargetMode="Externa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78.xml"/><Relationship Id="rId3" Type="http://schemas.openxmlformats.org/officeDocument/2006/relationships/hyperlink" Target="https://www.ted.com/talks/joy_buolamwini_how_i_m_fighting_bias_in_algorithms" TargetMode="External"/><Relationship Id="rId4" Type="http://schemas.openxmlformats.org/officeDocument/2006/relationships/hyperlink" Target="http://www.youtube.com/watch?v=UG_X_7g63rY" TargetMode="External"/><Relationship Id="rId5" Type="http://schemas.openxmlformats.org/officeDocument/2006/relationships/image" Target="../media/image67.jp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79.xml"/><Relationship Id="rId3" Type="http://schemas.openxmlformats.org/officeDocument/2006/relationships/hyperlink" Target="http://www.youtube.com/watch?v=TWWsW1w-BVo" TargetMode="External"/><Relationship Id="rId4" Type="http://schemas.openxmlformats.org/officeDocument/2006/relationships/image" Target="../media/image65.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8.xml"/><Relationship Id="rId3" Type="http://schemas.openxmlformats.org/officeDocument/2006/relationships/image" Target="../media/image4.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80.xml"/><Relationship Id="rId3" Type="http://schemas.openxmlformats.org/officeDocument/2006/relationships/hyperlink" Target="http://www.youtube.com/watch?v=QxuyfWoVV98" TargetMode="External"/><Relationship Id="rId4" Type="http://schemas.openxmlformats.org/officeDocument/2006/relationships/image" Target="../media/image64.jp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81.xml"/><Relationship Id="rId3" Type="http://schemas.openxmlformats.org/officeDocument/2006/relationships/hyperlink" Target="https://jamboard.google.com/d/1Jdl0hQI6ZUoxbwMSr5XIDEQgAdy8onOZJ6mHBe0I5oc/edit" TargetMode="External"/><Relationship Id="rId4" Type="http://schemas.openxmlformats.org/officeDocument/2006/relationships/image" Target="../media/image81.jp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82.xml"/><Relationship Id="rId3" Type="http://schemas.openxmlformats.org/officeDocument/2006/relationships/image" Target="../media/image68.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83.xml"/><Relationship Id="rId3" Type="http://schemas.openxmlformats.org/officeDocument/2006/relationships/image" Target="../media/image27.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9.xml"/><Relationship Id="rId3" Type="http://schemas.openxmlformats.org/officeDocument/2006/relationships/hyperlink" Target="https://www.tandfonline.com/doi/pdf/10.1080/10691898.2005.11910556" TargetMode="External"/><Relationship Id="rId4" Type="http://schemas.openxmlformats.org/officeDocument/2006/relationships/image" Target="../media/image24.png"/><Relationship Id="rId5" Type="http://schemas.openxmlformats.org/officeDocument/2006/relationships/hyperlink" Target="https://www.statisticshowto.datasciencecentral.com/pearson-mode-skewness/" TargetMode="Externa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 name="Shape 98"/>
        <p:cNvGrpSpPr/>
        <p:nvPr/>
      </p:nvGrpSpPr>
      <p:grpSpPr>
        <a:xfrm>
          <a:off x="0" y="0"/>
          <a:ext cx="0" cy="0"/>
          <a:chOff x="0" y="0"/>
          <a:chExt cx="0" cy="0"/>
        </a:xfrm>
      </p:grpSpPr>
      <p:sp>
        <p:nvSpPr>
          <p:cNvPr id="99" name="Google Shape;99;p25"/>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n">
                <a:latin typeface="Arial Black"/>
                <a:ea typeface="Arial Black"/>
                <a:cs typeface="Arial Black"/>
                <a:sym typeface="Arial Black"/>
              </a:rPr>
              <a:t>WEEKS 4-6</a:t>
            </a:r>
            <a:endParaRPr>
              <a:latin typeface="Arial Black"/>
              <a:ea typeface="Arial Black"/>
              <a:cs typeface="Arial Black"/>
              <a:sym typeface="Arial Black"/>
            </a:endParaRPr>
          </a:p>
        </p:txBody>
      </p:sp>
      <p:sp>
        <p:nvSpPr>
          <p:cNvPr id="100" name="Google Shape;100;p25"/>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p>
            <a:pPr indent="0" lvl="0" marL="0" rtl="0" algn="ctr">
              <a:lnSpc>
                <a:spcPct val="80000"/>
              </a:lnSpc>
              <a:spcBef>
                <a:spcPts val="0"/>
              </a:spcBef>
              <a:spcAft>
                <a:spcPts val="0"/>
              </a:spcAft>
              <a:buSzPts val="935"/>
              <a:buNone/>
            </a:pPr>
            <a:r>
              <a:rPr lang="en" sz="1480">
                <a:latin typeface="Arial Black"/>
                <a:ea typeface="Arial Black"/>
                <a:cs typeface="Arial Black"/>
                <a:sym typeface="Arial Black"/>
              </a:rPr>
              <a:t>Bates College DCS 105 Calling Bull: Data Literacy and Information Science</a:t>
            </a:r>
            <a:endParaRPr sz="1480">
              <a:latin typeface="Arial Black"/>
              <a:ea typeface="Arial Black"/>
              <a:cs typeface="Arial Black"/>
              <a:sym typeface="Arial Black"/>
            </a:endParaRPr>
          </a:p>
          <a:p>
            <a:pPr indent="0" lvl="0" marL="0" rtl="0" algn="ctr">
              <a:lnSpc>
                <a:spcPct val="80000"/>
              </a:lnSpc>
              <a:spcBef>
                <a:spcPts val="0"/>
              </a:spcBef>
              <a:spcAft>
                <a:spcPts val="0"/>
              </a:spcAft>
              <a:buSzPts val="935"/>
              <a:buNone/>
            </a:pPr>
            <a:r>
              <a:rPr lang="en" sz="1480">
                <a:latin typeface="Arial Black"/>
                <a:ea typeface="Arial Black"/>
                <a:cs typeface="Arial Black"/>
                <a:sym typeface="Arial Black"/>
              </a:rPr>
              <a:t>Professor Carrie Diaz Eaton </a:t>
            </a:r>
            <a:endParaRPr sz="1480">
              <a:latin typeface="Arial Black"/>
              <a:ea typeface="Arial Black"/>
              <a:cs typeface="Arial Black"/>
              <a:sym typeface="Arial Black"/>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1" name="Shape 161"/>
        <p:cNvGrpSpPr/>
        <p:nvPr/>
      </p:nvGrpSpPr>
      <p:grpSpPr>
        <a:xfrm>
          <a:off x="0" y="0"/>
          <a:ext cx="0" cy="0"/>
          <a:chOff x="0" y="0"/>
          <a:chExt cx="0" cy="0"/>
        </a:xfrm>
      </p:grpSpPr>
      <p:sp>
        <p:nvSpPr>
          <p:cNvPr id="162" name="Google Shape;162;p3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latin typeface="Arial Black"/>
                <a:ea typeface="Arial Black"/>
                <a:cs typeface="Arial Black"/>
                <a:sym typeface="Arial Black"/>
              </a:rPr>
              <a:t>Activity: Will Rogers’ Phenomenon</a:t>
            </a:r>
            <a:endParaRPr>
              <a:latin typeface="Arial Black"/>
              <a:ea typeface="Arial Black"/>
              <a:cs typeface="Arial Black"/>
              <a:sym typeface="Arial Black"/>
            </a:endParaRPr>
          </a:p>
        </p:txBody>
      </p:sp>
      <p:sp>
        <p:nvSpPr>
          <p:cNvPr id="163" name="Google Shape;163;p34"/>
          <p:cNvSpPr/>
          <p:nvPr/>
        </p:nvSpPr>
        <p:spPr>
          <a:xfrm>
            <a:off x="311700" y="1224275"/>
            <a:ext cx="8520600" cy="3416400"/>
          </a:xfrm>
          <a:prstGeom prst="roundRect">
            <a:avLst>
              <a:gd fmla="val 16667" name="adj"/>
            </a:avLst>
          </a:prstGeom>
          <a:solidFill>
            <a:srgbClr val="D9EAD3"/>
          </a:solid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i="1" lang="en" sz="1600">
                <a:solidFill>
                  <a:schemeClr val="dk2"/>
                </a:solidFill>
                <a:latin typeface="Calibri"/>
                <a:ea typeface="Calibri"/>
                <a:cs typeface="Calibri"/>
                <a:sym typeface="Calibri"/>
              </a:rPr>
              <a:t>“When Okies left OK and moved to CA, they raised the average intelligence in both states”</a:t>
            </a:r>
            <a:endParaRPr i="1" sz="1600">
              <a:solidFill>
                <a:schemeClr val="dk2"/>
              </a:solidFill>
              <a:latin typeface="Calibri"/>
              <a:ea typeface="Calibri"/>
              <a:cs typeface="Calibri"/>
              <a:sym typeface="Calibri"/>
            </a:endParaRPr>
          </a:p>
          <a:p>
            <a:pPr indent="0" lvl="0" marL="0" rtl="0" algn="l">
              <a:lnSpc>
                <a:spcPct val="115000"/>
              </a:lnSpc>
              <a:spcBef>
                <a:spcPts val="1600"/>
              </a:spcBef>
              <a:spcAft>
                <a:spcPts val="0"/>
              </a:spcAft>
              <a:buNone/>
            </a:pPr>
            <a:r>
              <a:rPr lang="en" sz="1600">
                <a:solidFill>
                  <a:schemeClr val="dk1"/>
                </a:solidFill>
                <a:latin typeface="Calibri"/>
                <a:ea typeface="Calibri"/>
                <a:cs typeface="Calibri"/>
                <a:sym typeface="Calibri"/>
              </a:rPr>
              <a:t>How is this possible?</a:t>
            </a:r>
            <a:endParaRPr sz="1600">
              <a:solidFill>
                <a:schemeClr val="dk1"/>
              </a:solidFill>
              <a:latin typeface="Calibri"/>
              <a:ea typeface="Calibri"/>
              <a:cs typeface="Calibri"/>
              <a:sym typeface="Calibri"/>
            </a:endParaRPr>
          </a:p>
          <a:p>
            <a:pPr indent="0" lvl="0" marL="0" rtl="0" algn="l">
              <a:lnSpc>
                <a:spcPct val="115000"/>
              </a:lnSpc>
              <a:spcBef>
                <a:spcPts val="1600"/>
              </a:spcBef>
              <a:spcAft>
                <a:spcPts val="0"/>
              </a:spcAft>
              <a:buNone/>
            </a:pPr>
            <a:r>
              <a:t/>
            </a:r>
            <a:endParaRPr sz="1600">
              <a:solidFill>
                <a:schemeClr val="dk1"/>
              </a:solidFill>
              <a:latin typeface="Calibri"/>
              <a:ea typeface="Calibri"/>
              <a:cs typeface="Calibri"/>
              <a:sym typeface="Calibri"/>
            </a:endParaRPr>
          </a:p>
          <a:p>
            <a:pPr indent="0" lvl="0" marL="0" rtl="0" algn="l">
              <a:lnSpc>
                <a:spcPct val="115000"/>
              </a:lnSpc>
              <a:spcBef>
                <a:spcPts val="1600"/>
              </a:spcBef>
              <a:spcAft>
                <a:spcPts val="1600"/>
              </a:spcAft>
              <a:buNone/>
            </a:pPr>
            <a:r>
              <a:rPr lang="en" sz="1600">
                <a:solidFill>
                  <a:schemeClr val="dk1"/>
                </a:solidFill>
                <a:latin typeface="Calibri"/>
                <a:ea typeface="Calibri"/>
                <a:cs typeface="Calibri"/>
                <a:sym typeface="Calibri"/>
              </a:rPr>
              <a:t>What does it have to do with Cancer treatments?</a:t>
            </a:r>
            <a:endParaRPr b="1" sz="1600">
              <a:solidFill>
                <a:schemeClr val="dk1"/>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6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7" name="Shape 167"/>
        <p:cNvGrpSpPr/>
        <p:nvPr/>
      </p:nvGrpSpPr>
      <p:grpSpPr>
        <a:xfrm>
          <a:off x="0" y="0"/>
          <a:ext cx="0" cy="0"/>
          <a:chOff x="0" y="0"/>
          <a:chExt cx="0" cy="0"/>
        </a:xfrm>
      </p:grpSpPr>
      <p:sp>
        <p:nvSpPr>
          <p:cNvPr id="168" name="Google Shape;168;p3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latin typeface="Arial Black"/>
                <a:ea typeface="Arial Black"/>
                <a:cs typeface="Arial Black"/>
                <a:sym typeface="Arial Black"/>
              </a:rPr>
              <a:t>Activity:</a:t>
            </a:r>
            <a:endParaRPr>
              <a:latin typeface="Arial Black"/>
              <a:ea typeface="Arial Black"/>
              <a:cs typeface="Arial Black"/>
              <a:sym typeface="Arial Black"/>
            </a:endParaRPr>
          </a:p>
        </p:txBody>
      </p:sp>
      <p:sp>
        <p:nvSpPr>
          <p:cNvPr id="169" name="Google Shape;169;p35"/>
          <p:cNvSpPr/>
          <p:nvPr/>
        </p:nvSpPr>
        <p:spPr>
          <a:xfrm>
            <a:off x="311700" y="1224275"/>
            <a:ext cx="8520600" cy="3416400"/>
          </a:xfrm>
          <a:prstGeom prst="roundRect">
            <a:avLst>
              <a:gd fmla="val 16667" name="adj"/>
            </a:avLst>
          </a:prstGeom>
          <a:solidFill>
            <a:srgbClr val="D9EAD3"/>
          </a:solid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b="1" lang="en">
                <a:solidFill>
                  <a:schemeClr val="dk1"/>
                </a:solidFill>
                <a:latin typeface="Calibri"/>
                <a:ea typeface="Calibri"/>
                <a:cs typeface="Calibri"/>
                <a:sym typeface="Calibri"/>
              </a:rPr>
              <a:t>Reflect</a:t>
            </a:r>
            <a:endParaRPr b="1">
              <a:solidFill>
                <a:schemeClr val="dk1"/>
              </a:solidFill>
              <a:latin typeface="Calibri"/>
              <a:ea typeface="Calibri"/>
              <a:cs typeface="Calibri"/>
              <a:sym typeface="Calibri"/>
            </a:endParaRPr>
          </a:p>
          <a:p>
            <a:pPr indent="-317500" lvl="0" marL="457200" rtl="0" algn="l">
              <a:lnSpc>
                <a:spcPct val="115000"/>
              </a:lnSpc>
              <a:spcBef>
                <a:spcPts val="0"/>
              </a:spcBef>
              <a:spcAft>
                <a:spcPts val="0"/>
              </a:spcAft>
              <a:buClr>
                <a:schemeClr val="dk1"/>
              </a:buClr>
              <a:buSzPts val="1400"/>
              <a:buFont typeface="Calibri"/>
              <a:buChar char="-"/>
            </a:pPr>
            <a:r>
              <a:rPr lang="en">
                <a:solidFill>
                  <a:schemeClr val="dk1"/>
                </a:solidFill>
                <a:latin typeface="Calibri"/>
                <a:ea typeface="Calibri"/>
                <a:cs typeface="Calibri"/>
                <a:sym typeface="Calibri"/>
              </a:rPr>
              <a:t>First case study with R</a:t>
            </a:r>
            <a:endParaRPr>
              <a:solidFill>
                <a:schemeClr val="dk1"/>
              </a:solidFill>
              <a:latin typeface="Calibri"/>
              <a:ea typeface="Calibri"/>
              <a:cs typeface="Calibri"/>
              <a:sym typeface="Calibri"/>
            </a:endParaRPr>
          </a:p>
          <a:p>
            <a:pPr indent="-317500" lvl="0" marL="457200" rtl="0" algn="l">
              <a:lnSpc>
                <a:spcPct val="115000"/>
              </a:lnSpc>
              <a:spcBef>
                <a:spcPts val="0"/>
              </a:spcBef>
              <a:spcAft>
                <a:spcPts val="0"/>
              </a:spcAft>
              <a:buClr>
                <a:schemeClr val="dk1"/>
              </a:buClr>
              <a:buSzPts val="1400"/>
              <a:buFont typeface="Calibri"/>
              <a:buChar char="-"/>
            </a:pPr>
            <a:r>
              <a:rPr lang="en">
                <a:solidFill>
                  <a:schemeClr val="dk1"/>
                </a:solidFill>
                <a:latin typeface="Calibri"/>
                <a:ea typeface="Calibri"/>
                <a:cs typeface="Calibri"/>
                <a:sym typeface="Calibri"/>
              </a:rPr>
              <a:t>First DataCamp module complete</a:t>
            </a:r>
            <a:endParaRPr>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t/>
            </a:r>
            <a:endParaRPr b="1">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b="1" lang="en">
                <a:solidFill>
                  <a:schemeClr val="dk1"/>
                </a:solidFill>
                <a:latin typeface="Calibri"/>
                <a:ea typeface="Calibri"/>
                <a:cs typeface="Calibri"/>
                <a:sym typeface="Calibri"/>
              </a:rPr>
              <a:t>Overview</a:t>
            </a:r>
            <a:endParaRPr b="1">
              <a:solidFill>
                <a:schemeClr val="dk1"/>
              </a:solidFill>
              <a:latin typeface="Calibri"/>
              <a:ea typeface="Calibri"/>
              <a:cs typeface="Calibri"/>
              <a:sym typeface="Calibri"/>
            </a:endParaRPr>
          </a:p>
          <a:p>
            <a:pPr indent="-317500" lvl="0" marL="457200" rtl="0" algn="l">
              <a:lnSpc>
                <a:spcPct val="115000"/>
              </a:lnSpc>
              <a:spcBef>
                <a:spcPts val="0"/>
              </a:spcBef>
              <a:spcAft>
                <a:spcPts val="0"/>
              </a:spcAft>
              <a:buClr>
                <a:schemeClr val="dk1"/>
              </a:buClr>
              <a:buSzPts val="1400"/>
              <a:buFont typeface="Calibri"/>
              <a:buChar char="-"/>
            </a:pPr>
            <a:r>
              <a:rPr lang="en">
                <a:solidFill>
                  <a:schemeClr val="dk1"/>
                </a:solidFill>
                <a:latin typeface="Calibri"/>
                <a:ea typeface="Calibri"/>
                <a:cs typeface="Calibri"/>
                <a:sym typeface="Calibri"/>
              </a:rPr>
              <a:t>How do you communicate in R?</a:t>
            </a:r>
            <a:endParaRPr>
              <a:solidFill>
                <a:schemeClr val="dk1"/>
              </a:solidFill>
              <a:latin typeface="Calibri"/>
              <a:ea typeface="Calibri"/>
              <a:cs typeface="Calibri"/>
              <a:sym typeface="Calibri"/>
            </a:endParaRPr>
          </a:p>
          <a:p>
            <a:pPr indent="-317500" lvl="0" marL="457200" rtl="0" algn="l">
              <a:lnSpc>
                <a:spcPct val="115000"/>
              </a:lnSpc>
              <a:spcBef>
                <a:spcPts val="0"/>
              </a:spcBef>
              <a:spcAft>
                <a:spcPts val="0"/>
              </a:spcAft>
              <a:buClr>
                <a:schemeClr val="dk1"/>
              </a:buClr>
              <a:buSzPts val="1400"/>
              <a:buFont typeface="Calibri"/>
              <a:buChar char="-"/>
            </a:pPr>
            <a:r>
              <a:rPr lang="en">
                <a:solidFill>
                  <a:schemeClr val="dk1"/>
                </a:solidFill>
                <a:latin typeface="Calibri"/>
                <a:ea typeface="Calibri"/>
                <a:cs typeface="Calibri"/>
                <a:sym typeface="Calibri"/>
              </a:rPr>
              <a:t>What can you do with R</a:t>
            </a:r>
            <a:endParaRPr>
              <a:solidFill>
                <a:schemeClr val="dk1"/>
              </a:solidFill>
              <a:latin typeface="Calibri"/>
              <a:ea typeface="Calibri"/>
              <a:cs typeface="Calibri"/>
              <a:sym typeface="Calibri"/>
            </a:endParaRPr>
          </a:p>
          <a:p>
            <a:pPr indent="-317500" lvl="1" marL="914400" rtl="0" algn="l">
              <a:lnSpc>
                <a:spcPct val="115000"/>
              </a:lnSpc>
              <a:spcBef>
                <a:spcPts val="0"/>
              </a:spcBef>
              <a:spcAft>
                <a:spcPts val="0"/>
              </a:spcAft>
              <a:buClr>
                <a:schemeClr val="dk1"/>
              </a:buClr>
              <a:buSzPts val="1400"/>
              <a:buFont typeface="Calibri"/>
              <a:buChar char="-"/>
            </a:pPr>
            <a:r>
              <a:rPr i="1" lang="en">
                <a:solidFill>
                  <a:schemeClr val="dk1"/>
                </a:solidFill>
                <a:latin typeface="Calibri"/>
                <a:ea typeface="Calibri"/>
                <a:cs typeface="Calibri"/>
                <a:sym typeface="Calibri"/>
              </a:rPr>
              <a:t>Math, comparisons</a:t>
            </a:r>
            <a:endParaRPr i="1">
              <a:solidFill>
                <a:schemeClr val="dk1"/>
              </a:solidFill>
              <a:latin typeface="Calibri"/>
              <a:ea typeface="Calibri"/>
              <a:cs typeface="Calibri"/>
              <a:sym typeface="Calibri"/>
            </a:endParaRPr>
          </a:p>
          <a:p>
            <a:pPr indent="-317500" lvl="0" marL="457200" rtl="0" algn="l">
              <a:lnSpc>
                <a:spcPct val="115000"/>
              </a:lnSpc>
              <a:spcBef>
                <a:spcPts val="0"/>
              </a:spcBef>
              <a:spcAft>
                <a:spcPts val="0"/>
              </a:spcAft>
              <a:buClr>
                <a:schemeClr val="dk1"/>
              </a:buClr>
              <a:buSzPts val="1400"/>
              <a:buFont typeface="Calibri"/>
              <a:buChar char="-"/>
            </a:pPr>
            <a:r>
              <a:rPr lang="en">
                <a:solidFill>
                  <a:schemeClr val="dk1"/>
                </a:solidFill>
                <a:latin typeface="Calibri"/>
                <a:ea typeface="Calibri"/>
                <a:cs typeface="Calibri"/>
                <a:sym typeface="Calibri"/>
              </a:rPr>
              <a:t>How does R store information</a:t>
            </a:r>
            <a:endParaRPr>
              <a:solidFill>
                <a:schemeClr val="dk1"/>
              </a:solidFill>
              <a:latin typeface="Calibri"/>
              <a:ea typeface="Calibri"/>
              <a:cs typeface="Calibri"/>
              <a:sym typeface="Calibri"/>
            </a:endParaRPr>
          </a:p>
          <a:p>
            <a:pPr indent="-317500" lvl="1" marL="914400" rtl="0" algn="l">
              <a:lnSpc>
                <a:spcPct val="115000"/>
              </a:lnSpc>
              <a:spcBef>
                <a:spcPts val="0"/>
              </a:spcBef>
              <a:spcAft>
                <a:spcPts val="0"/>
              </a:spcAft>
              <a:buClr>
                <a:schemeClr val="dk1"/>
              </a:buClr>
              <a:buSzPts val="1400"/>
              <a:buFont typeface="Calibri"/>
              <a:buChar char="-"/>
            </a:pPr>
            <a:r>
              <a:rPr i="1" lang="en">
                <a:solidFill>
                  <a:schemeClr val="dk1"/>
                </a:solidFill>
                <a:latin typeface="Calibri"/>
                <a:ea typeface="Calibri"/>
                <a:cs typeface="Calibri"/>
                <a:sym typeface="Calibri"/>
              </a:rPr>
              <a:t>Variables</a:t>
            </a:r>
            <a:endParaRPr i="1">
              <a:solidFill>
                <a:schemeClr val="dk1"/>
              </a:solidFill>
              <a:latin typeface="Calibri"/>
              <a:ea typeface="Calibri"/>
              <a:cs typeface="Calibri"/>
              <a:sym typeface="Calibri"/>
            </a:endParaRPr>
          </a:p>
          <a:p>
            <a:pPr indent="-317500" lvl="1" marL="914400" rtl="0" algn="l">
              <a:lnSpc>
                <a:spcPct val="115000"/>
              </a:lnSpc>
              <a:spcBef>
                <a:spcPts val="0"/>
              </a:spcBef>
              <a:spcAft>
                <a:spcPts val="0"/>
              </a:spcAft>
              <a:buClr>
                <a:schemeClr val="dk1"/>
              </a:buClr>
              <a:buSzPts val="1400"/>
              <a:buFont typeface="Calibri"/>
              <a:buChar char="-"/>
            </a:pPr>
            <a:r>
              <a:rPr i="1" lang="en">
                <a:solidFill>
                  <a:schemeClr val="dk1"/>
                </a:solidFill>
                <a:latin typeface="Calibri"/>
                <a:ea typeface="Calibri"/>
                <a:cs typeface="Calibri"/>
                <a:sym typeface="Calibri"/>
              </a:rPr>
              <a:t>Vectors, arrays, data frames</a:t>
            </a:r>
            <a:endParaRPr i="1">
              <a:solidFill>
                <a:schemeClr val="dk1"/>
              </a:solidFill>
              <a:latin typeface="Calibri"/>
              <a:ea typeface="Calibri"/>
              <a:cs typeface="Calibri"/>
              <a:sym typeface="Calibri"/>
            </a:endParaRPr>
          </a:p>
          <a:p>
            <a:pPr indent="-317500" lvl="0" marL="457200" rtl="0" algn="l">
              <a:lnSpc>
                <a:spcPct val="115000"/>
              </a:lnSpc>
              <a:spcBef>
                <a:spcPts val="0"/>
              </a:spcBef>
              <a:spcAft>
                <a:spcPts val="0"/>
              </a:spcAft>
              <a:buClr>
                <a:schemeClr val="dk1"/>
              </a:buClr>
              <a:buSzPts val="1400"/>
              <a:buFont typeface="Calibri"/>
              <a:buChar char="-"/>
            </a:pPr>
            <a:r>
              <a:rPr lang="en">
                <a:solidFill>
                  <a:schemeClr val="dk1"/>
                </a:solidFill>
                <a:latin typeface="Calibri"/>
                <a:ea typeface="Calibri"/>
                <a:cs typeface="Calibri"/>
                <a:sym typeface="Calibri"/>
              </a:rPr>
              <a:t>Use these structures to organize &amp; recall information</a:t>
            </a:r>
            <a:endParaRPr>
              <a:solidFill>
                <a:schemeClr val="dk1"/>
              </a:solidFill>
              <a:latin typeface="Calibri"/>
              <a:ea typeface="Calibri"/>
              <a:cs typeface="Calibri"/>
              <a:sym typeface="Calibri"/>
            </a:endParaRPr>
          </a:p>
        </p:txBody>
      </p:sp>
      <p:pic>
        <p:nvPicPr>
          <p:cNvPr id="170" name="Google Shape;170;p35"/>
          <p:cNvPicPr preferRelativeResize="0"/>
          <p:nvPr/>
        </p:nvPicPr>
        <p:blipFill>
          <a:blip r:embed="rId3">
            <a:alphaModFix/>
          </a:blip>
          <a:stretch>
            <a:fillRect/>
          </a:stretch>
        </p:blipFill>
        <p:spPr>
          <a:xfrm>
            <a:off x="4885276" y="1701000"/>
            <a:ext cx="2840550" cy="2201424"/>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6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4" name="Shape 174"/>
        <p:cNvGrpSpPr/>
        <p:nvPr/>
      </p:nvGrpSpPr>
      <p:grpSpPr>
        <a:xfrm>
          <a:off x="0" y="0"/>
          <a:ext cx="0" cy="0"/>
          <a:chOff x="0" y="0"/>
          <a:chExt cx="0" cy="0"/>
        </a:xfrm>
      </p:grpSpPr>
      <p:sp>
        <p:nvSpPr>
          <p:cNvPr id="175" name="Google Shape;175;p36"/>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latin typeface="Arial Black"/>
                <a:ea typeface="Arial Black"/>
                <a:cs typeface="Arial Black"/>
                <a:sym typeface="Arial Black"/>
              </a:rPr>
              <a:t>Activity: Will Rogers’ Phenomenon</a:t>
            </a:r>
            <a:endParaRPr>
              <a:latin typeface="Arial Black"/>
              <a:ea typeface="Arial Black"/>
              <a:cs typeface="Arial Black"/>
              <a:sym typeface="Arial Black"/>
            </a:endParaRPr>
          </a:p>
        </p:txBody>
      </p:sp>
      <p:sp>
        <p:nvSpPr>
          <p:cNvPr id="176" name="Google Shape;176;p36"/>
          <p:cNvSpPr/>
          <p:nvPr/>
        </p:nvSpPr>
        <p:spPr>
          <a:xfrm>
            <a:off x="311700" y="1224275"/>
            <a:ext cx="8520600" cy="3416400"/>
          </a:xfrm>
          <a:prstGeom prst="roundRect">
            <a:avLst>
              <a:gd fmla="val 16667" name="adj"/>
            </a:avLst>
          </a:prstGeom>
          <a:solidFill>
            <a:srgbClr val="D9EAD3"/>
          </a:solid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i="1" lang="en" sz="1600">
                <a:solidFill>
                  <a:schemeClr val="dk2"/>
                </a:solidFill>
                <a:latin typeface="Calibri"/>
                <a:ea typeface="Calibri"/>
                <a:cs typeface="Calibri"/>
                <a:sym typeface="Calibri"/>
              </a:rPr>
              <a:t>“When Okies left OK and moved to CA, they raised the average intelligence in both states”</a:t>
            </a:r>
            <a:endParaRPr i="1" sz="1600">
              <a:solidFill>
                <a:schemeClr val="dk2"/>
              </a:solidFill>
              <a:latin typeface="Calibri"/>
              <a:ea typeface="Calibri"/>
              <a:cs typeface="Calibri"/>
              <a:sym typeface="Calibri"/>
            </a:endParaRPr>
          </a:p>
          <a:p>
            <a:pPr indent="0" lvl="0" marL="0" rtl="0" algn="l">
              <a:lnSpc>
                <a:spcPct val="115000"/>
              </a:lnSpc>
              <a:spcBef>
                <a:spcPts val="1600"/>
              </a:spcBef>
              <a:spcAft>
                <a:spcPts val="0"/>
              </a:spcAft>
              <a:buNone/>
            </a:pPr>
            <a:r>
              <a:rPr lang="en" sz="1600">
                <a:solidFill>
                  <a:schemeClr val="dk1"/>
                </a:solidFill>
                <a:latin typeface="Calibri"/>
                <a:ea typeface="Calibri"/>
                <a:cs typeface="Calibri"/>
                <a:sym typeface="Calibri"/>
              </a:rPr>
              <a:t>How is this possible?</a:t>
            </a:r>
            <a:endParaRPr sz="1600">
              <a:solidFill>
                <a:schemeClr val="dk1"/>
              </a:solidFill>
              <a:latin typeface="Calibri"/>
              <a:ea typeface="Calibri"/>
              <a:cs typeface="Calibri"/>
              <a:sym typeface="Calibri"/>
            </a:endParaRPr>
          </a:p>
          <a:p>
            <a:pPr indent="0" lvl="0" marL="0" rtl="0" algn="l">
              <a:lnSpc>
                <a:spcPct val="115000"/>
              </a:lnSpc>
              <a:spcBef>
                <a:spcPts val="1600"/>
              </a:spcBef>
              <a:spcAft>
                <a:spcPts val="0"/>
              </a:spcAft>
              <a:buNone/>
            </a:pPr>
            <a:r>
              <a:rPr lang="en" sz="1600" u="sng">
                <a:solidFill>
                  <a:schemeClr val="hlink"/>
                </a:solidFill>
                <a:latin typeface="Calibri"/>
                <a:ea typeface="Calibri"/>
                <a:cs typeface="Calibri"/>
                <a:sym typeface="Calibri"/>
                <a:hlinkClick r:id="rId3"/>
              </a:rPr>
              <a:t>Link to Doc</a:t>
            </a:r>
            <a:r>
              <a:rPr lang="en" sz="1600">
                <a:solidFill>
                  <a:schemeClr val="dk1"/>
                </a:solidFill>
                <a:latin typeface="Calibri"/>
                <a:ea typeface="Calibri"/>
                <a:cs typeface="Calibri"/>
                <a:sym typeface="Calibri"/>
              </a:rPr>
              <a:t> </a:t>
            </a:r>
            <a:endParaRPr sz="1600">
              <a:solidFill>
                <a:schemeClr val="dk1"/>
              </a:solidFill>
              <a:latin typeface="Calibri"/>
              <a:ea typeface="Calibri"/>
              <a:cs typeface="Calibri"/>
              <a:sym typeface="Calibri"/>
            </a:endParaRPr>
          </a:p>
          <a:p>
            <a:pPr indent="0" lvl="0" marL="0" rtl="0" algn="l">
              <a:lnSpc>
                <a:spcPct val="115000"/>
              </a:lnSpc>
              <a:spcBef>
                <a:spcPts val="1600"/>
              </a:spcBef>
              <a:spcAft>
                <a:spcPts val="1600"/>
              </a:spcAft>
              <a:buNone/>
            </a:pPr>
            <a:r>
              <a:rPr lang="en" sz="1600">
                <a:solidFill>
                  <a:schemeClr val="dk1"/>
                </a:solidFill>
                <a:latin typeface="Calibri"/>
                <a:ea typeface="Calibri"/>
                <a:cs typeface="Calibri"/>
                <a:sym typeface="Calibri"/>
              </a:rPr>
              <a:t>What does it have to do with Cancer treatments?</a:t>
            </a:r>
            <a:endParaRPr b="1" sz="1600">
              <a:solidFill>
                <a:schemeClr val="dk1"/>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7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0" name="Shape 180"/>
        <p:cNvGrpSpPr/>
        <p:nvPr/>
      </p:nvGrpSpPr>
      <p:grpSpPr>
        <a:xfrm>
          <a:off x="0" y="0"/>
          <a:ext cx="0" cy="0"/>
          <a:chOff x="0" y="0"/>
          <a:chExt cx="0" cy="0"/>
        </a:xfrm>
      </p:grpSpPr>
      <p:sp>
        <p:nvSpPr>
          <p:cNvPr id="181" name="Google Shape;181;p37"/>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latin typeface="Arial Black"/>
                <a:ea typeface="Arial Black"/>
                <a:cs typeface="Arial Black"/>
                <a:sym typeface="Arial Black"/>
              </a:rPr>
              <a:t>Carl’s BS</a:t>
            </a:r>
            <a:endParaRPr>
              <a:latin typeface="Arial Black"/>
              <a:ea typeface="Arial Black"/>
              <a:cs typeface="Arial Black"/>
              <a:sym typeface="Arial Black"/>
            </a:endParaRPr>
          </a:p>
        </p:txBody>
      </p:sp>
      <p:sp>
        <p:nvSpPr>
          <p:cNvPr id="182" name="Google Shape;182;p37"/>
          <p:cNvSpPr txBox="1"/>
          <p:nvPr>
            <p:ph idx="1" type="body"/>
          </p:nvPr>
        </p:nvSpPr>
        <p:spPr>
          <a:xfrm>
            <a:off x="311700" y="1152475"/>
            <a:ext cx="34719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Sampling size and effect on size</a:t>
            </a:r>
            <a:endParaRPr/>
          </a:p>
          <a:p>
            <a:pPr indent="-342900" lvl="0" marL="457200" rtl="0" algn="l">
              <a:spcBef>
                <a:spcPts val="0"/>
              </a:spcBef>
              <a:spcAft>
                <a:spcPts val="0"/>
              </a:spcAft>
              <a:buSzPts val="1800"/>
              <a:buChar char="●"/>
            </a:pPr>
            <a:r>
              <a:rPr lang="en"/>
              <a:t>Will be in a future R case study</a:t>
            </a:r>
            <a:endParaRPr/>
          </a:p>
          <a:p>
            <a:pPr indent="-342900" lvl="0" marL="457200" rtl="0" algn="l">
              <a:spcBef>
                <a:spcPts val="0"/>
              </a:spcBef>
              <a:spcAft>
                <a:spcPts val="0"/>
              </a:spcAft>
              <a:buSzPts val="1800"/>
              <a:buChar char="●"/>
            </a:pPr>
            <a:r>
              <a:rPr lang="en"/>
              <a:t>How did he show it? What is bootstrapping? </a:t>
            </a:r>
            <a:r>
              <a:rPr lang="en" sz="1100" u="sng">
                <a:solidFill>
                  <a:srgbClr val="1155CC"/>
                </a:solidFill>
                <a:hlinkClick r:id="rId3">
                  <a:extLst>
                    <a:ext uri="{A12FA001-AC4F-418D-AE19-62706E023703}">
                      <ahyp:hlinkClr val="tx"/>
                    </a:ext>
                  </a:extLst>
                </a:hlinkClick>
              </a:rPr>
              <a:t>https://en.wikipedia.org/wiki/Bootstrapping_(statistics)</a:t>
            </a:r>
            <a:endParaRPr/>
          </a:p>
          <a:p>
            <a:pPr indent="-342900" lvl="0" marL="457200" rtl="0" algn="l">
              <a:spcBef>
                <a:spcPts val="0"/>
              </a:spcBef>
              <a:spcAft>
                <a:spcPts val="0"/>
              </a:spcAft>
              <a:buSzPts val="1800"/>
              <a:buChar char="●"/>
            </a:pPr>
            <a:r>
              <a:rPr lang="en"/>
              <a:t>Will require use of</a:t>
            </a:r>
            <a:endParaRPr/>
          </a:p>
          <a:p>
            <a:pPr indent="-317500" lvl="1" marL="914400" rtl="0" algn="l">
              <a:spcBef>
                <a:spcPts val="0"/>
              </a:spcBef>
              <a:spcAft>
                <a:spcPts val="0"/>
              </a:spcAft>
              <a:buSzPts val="1400"/>
              <a:buChar char="○"/>
            </a:pPr>
            <a:r>
              <a:rPr lang="en"/>
              <a:t>Use of for loops, </a:t>
            </a:r>
            <a:endParaRPr/>
          </a:p>
          <a:p>
            <a:pPr indent="-317500" lvl="1" marL="914400" rtl="0" algn="l">
              <a:spcBef>
                <a:spcPts val="0"/>
              </a:spcBef>
              <a:spcAft>
                <a:spcPts val="0"/>
              </a:spcAft>
              <a:buSzPts val="1400"/>
              <a:buChar char="○"/>
            </a:pPr>
            <a:r>
              <a:rPr lang="en"/>
              <a:t>Use of graphing</a:t>
            </a:r>
            <a:endParaRPr/>
          </a:p>
          <a:p>
            <a:pPr indent="-317500" lvl="1" marL="914400" rtl="0" algn="l">
              <a:spcBef>
                <a:spcPts val="0"/>
              </a:spcBef>
              <a:spcAft>
                <a:spcPts val="0"/>
              </a:spcAft>
              <a:buSzPts val="1400"/>
              <a:buChar char="○"/>
            </a:pPr>
            <a:r>
              <a:rPr lang="en"/>
              <a:t>Think about underlying distributions (just like we did in mean, median, mode) </a:t>
            </a:r>
            <a:endParaRPr/>
          </a:p>
        </p:txBody>
      </p:sp>
      <p:pic>
        <p:nvPicPr>
          <p:cNvPr descr="Data visualization, plots age in years against performance for three different categories. Shot put, long jump, and high jump. " id="183" name="Google Shape;183;p37"/>
          <p:cNvPicPr preferRelativeResize="0"/>
          <p:nvPr/>
        </p:nvPicPr>
        <p:blipFill>
          <a:blip r:embed="rId4">
            <a:alphaModFix/>
          </a:blip>
          <a:stretch>
            <a:fillRect/>
          </a:stretch>
        </p:blipFill>
        <p:spPr>
          <a:xfrm>
            <a:off x="4471875" y="150175"/>
            <a:ext cx="4672125" cy="4840926"/>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7" name="Shape 187"/>
        <p:cNvGrpSpPr/>
        <p:nvPr/>
      </p:nvGrpSpPr>
      <p:grpSpPr>
        <a:xfrm>
          <a:off x="0" y="0"/>
          <a:ext cx="0" cy="0"/>
          <a:chOff x="0" y="0"/>
          <a:chExt cx="0" cy="0"/>
        </a:xfrm>
      </p:grpSpPr>
      <p:sp>
        <p:nvSpPr>
          <p:cNvPr id="188" name="Google Shape;188;p38"/>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latin typeface="Arial Black"/>
                <a:ea typeface="Arial Black"/>
                <a:cs typeface="Arial Black"/>
                <a:sym typeface="Arial Black"/>
              </a:rPr>
              <a:t>Keeping track</a:t>
            </a:r>
            <a:endParaRPr>
              <a:latin typeface="Arial Black"/>
              <a:ea typeface="Arial Black"/>
              <a:cs typeface="Arial Black"/>
              <a:sym typeface="Arial Black"/>
            </a:endParaRPr>
          </a:p>
        </p:txBody>
      </p:sp>
      <p:sp>
        <p:nvSpPr>
          <p:cNvPr id="189" name="Google Shape;189;p38"/>
          <p:cNvSpPr txBox="1"/>
          <p:nvPr>
            <p:ph idx="1" type="body"/>
          </p:nvPr>
        </p:nvSpPr>
        <p:spPr>
          <a:xfrm>
            <a:off x="311700" y="1152475"/>
            <a:ext cx="54741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chemeClr val="dk1"/>
                </a:solidFill>
              </a:rPr>
              <a:t>Upcoming for next Wednesday</a:t>
            </a:r>
            <a:endParaRPr>
              <a:solidFill>
                <a:schemeClr val="dk1"/>
              </a:solidFill>
            </a:endParaRPr>
          </a:p>
          <a:p>
            <a:pPr indent="-342900" lvl="0" marL="457200" rtl="0" algn="l">
              <a:spcBef>
                <a:spcPts val="0"/>
              </a:spcBef>
              <a:spcAft>
                <a:spcPts val="0"/>
              </a:spcAft>
              <a:buClr>
                <a:schemeClr val="dk1"/>
              </a:buClr>
              <a:buSzPts val="1800"/>
              <a:buChar char="-"/>
            </a:pPr>
            <a:r>
              <a:rPr lang="en">
                <a:solidFill>
                  <a:schemeClr val="dk1"/>
                </a:solidFill>
              </a:rPr>
              <a:t>DataCamp - Start on Intermediate course 15 - 20 min/day</a:t>
            </a:r>
            <a:endParaRPr>
              <a:solidFill>
                <a:schemeClr val="dk1"/>
              </a:solidFill>
            </a:endParaRPr>
          </a:p>
          <a:p>
            <a:pPr indent="-342900" lvl="0" marL="457200" rtl="0" algn="l">
              <a:spcBef>
                <a:spcPts val="0"/>
              </a:spcBef>
              <a:spcAft>
                <a:spcPts val="0"/>
              </a:spcAft>
              <a:buClr>
                <a:schemeClr val="dk1"/>
              </a:buClr>
              <a:buSzPts val="1800"/>
              <a:buChar char="-"/>
            </a:pPr>
            <a:r>
              <a:rPr lang="en">
                <a:solidFill>
                  <a:schemeClr val="dk1"/>
                </a:solidFill>
              </a:rPr>
              <a:t>Read upcoming Mammograms lab on Perusall</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
                <a:solidFill>
                  <a:schemeClr val="dk1"/>
                </a:solidFill>
              </a:rPr>
              <a:t>Upcoming Mammograms case study </a:t>
            </a:r>
            <a:endParaRPr>
              <a:solidFill>
                <a:schemeClr val="dk1"/>
              </a:solidFill>
            </a:endParaRPr>
          </a:p>
          <a:p>
            <a:pPr indent="-342900" lvl="0" marL="457200" rtl="0" algn="l">
              <a:spcBef>
                <a:spcPts val="0"/>
              </a:spcBef>
              <a:spcAft>
                <a:spcPts val="0"/>
              </a:spcAft>
              <a:buClr>
                <a:schemeClr val="dk1"/>
              </a:buClr>
              <a:buSzPts val="1800"/>
              <a:buChar char="-"/>
            </a:pPr>
            <a:r>
              <a:rPr lang="en">
                <a:solidFill>
                  <a:schemeClr val="dk1"/>
                </a:solidFill>
              </a:rPr>
              <a:t>Study multiple ways to calculate risk in data</a:t>
            </a:r>
            <a:endParaRPr>
              <a:solidFill>
                <a:schemeClr val="dk1"/>
              </a:solidFill>
            </a:endParaRPr>
          </a:p>
          <a:p>
            <a:pPr indent="-342900" lvl="0" marL="457200" rtl="0" algn="l">
              <a:spcBef>
                <a:spcPts val="0"/>
              </a:spcBef>
              <a:spcAft>
                <a:spcPts val="0"/>
              </a:spcAft>
              <a:buClr>
                <a:schemeClr val="dk1"/>
              </a:buClr>
              <a:buSzPts val="1800"/>
              <a:buChar char="-"/>
            </a:pPr>
            <a:r>
              <a:rPr lang="en">
                <a:solidFill>
                  <a:schemeClr val="dk1"/>
                </a:solidFill>
              </a:rPr>
              <a:t>Use the simple programming of spreadsheets to get us used to thinking about where numbers are stored and use that to perform multiple calculations</a:t>
            </a:r>
            <a:endParaRPr>
              <a:solidFill>
                <a:schemeClr val="dk1"/>
              </a:solidFill>
            </a:endParaRPr>
          </a:p>
        </p:txBody>
      </p:sp>
      <p:pic>
        <p:nvPicPr>
          <p:cNvPr descr="#empty" id="190" name="Google Shape;190;p38"/>
          <p:cNvPicPr preferRelativeResize="0"/>
          <p:nvPr/>
        </p:nvPicPr>
        <p:blipFill rotWithShape="1">
          <a:blip r:embed="rId3">
            <a:alphaModFix/>
          </a:blip>
          <a:srcRect b="10261" l="23714" r="19074" t="9002"/>
          <a:stretch/>
        </p:blipFill>
        <p:spPr>
          <a:xfrm>
            <a:off x="6082500" y="125150"/>
            <a:ext cx="2873774" cy="2661426"/>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4" name="Shape 194"/>
        <p:cNvGrpSpPr/>
        <p:nvPr/>
      </p:nvGrpSpPr>
      <p:grpSpPr>
        <a:xfrm>
          <a:off x="0" y="0"/>
          <a:ext cx="0" cy="0"/>
          <a:chOff x="0" y="0"/>
          <a:chExt cx="0" cy="0"/>
        </a:xfrm>
      </p:grpSpPr>
      <p:sp>
        <p:nvSpPr>
          <p:cNvPr id="195" name="Google Shape;195;p39"/>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6" name="Google Shape;196;p39"/>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0" name="Shape 200"/>
        <p:cNvGrpSpPr/>
        <p:nvPr/>
      </p:nvGrpSpPr>
      <p:grpSpPr>
        <a:xfrm>
          <a:off x="0" y="0"/>
          <a:ext cx="0" cy="0"/>
          <a:chOff x="0" y="0"/>
          <a:chExt cx="0" cy="0"/>
        </a:xfrm>
      </p:grpSpPr>
      <p:sp>
        <p:nvSpPr>
          <p:cNvPr id="201" name="Google Shape;201;p40"/>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latin typeface="Arial Black"/>
                <a:ea typeface="Arial Black"/>
                <a:cs typeface="Arial Black"/>
                <a:sym typeface="Arial Black"/>
              </a:rPr>
              <a:t>DATA VIZ - Color </a:t>
            </a:r>
            <a:endParaRPr>
              <a:latin typeface="Arial Black"/>
              <a:ea typeface="Arial Black"/>
              <a:cs typeface="Arial Black"/>
              <a:sym typeface="Arial Black"/>
            </a:endParaRPr>
          </a:p>
        </p:txBody>
      </p:sp>
      <p:sp>
        <p:nvSpPr>
          <p:cNvPr id="202" name="Google Shape;202;p40"/>
          <p:cNvSpPr/>
          <p:nvPr/>
        </p:nvSpPr>
        <p:spPr>
          <a:xfrm>
            <a:off x="311700" y="1233100"/>
            <a:ext cx="8520600" cy="3416400"/>
          </a:xfrm>
          <a:prstGeom prst="roundRect">
            <a:avLst>
              <a:gd fmla="val 16667" name="adj"/>
            </a:avLst>
          </a:prstGeom>
          <a:solidFill>
            <a:srgbClr val="CFE2F3"/>
          </a:solid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lang="en" sz="1800">
                <a:solidFill>
                  <a:schemeClr val="dk1"/>
                </a:solidFill>
                <a:latin typeface="Calibri"/>
                <a:ea typeface="Calibri"/>
                <a:cs typeface="Calibri"/>
                <a:sym typeface="Calibri"/>
              </a:rPr>
              <a:t>Create your own color palettes based on these, be ready to share!</a:t>
            </a:r>
            <a:endParaRPr sz="1800">
              <a:solidFill>
                <a:schemeClr val="dk1"/>
              </a:solidFill>
              <a:latin typeface="Calibri"/>
              <a:ea typeface="Calibri"/>
              <a:cs typeface="Calibri"/>
              <a:sym typeface="Calibri"/>
            </a:endParaRPr>
          </a:p>
          <a:p>
            <a:pPr indent="0" lvl="0" marL="0" rtl="0" algn="ctr">
              <a:spcBef>
                <a:spcPts val="1600"/>
              </a:spcBef>
              <a:spcAft>
                <a:spcPts val="0"/>
              </a:spcAft>
              <a:buNone/>
            </a:pPr>
            <a:r>
              <a:t/>
            </a:r>
            <a:endParaRPr>
              <a:solidFill>
                <a:schemeClr val="dk1"/>
              </a:solidFill>
              <a:latin typeface="Calibri"/>
              <a:ea typeface="Calibri"/>
              <a:cs typeface="Calibri"/>
              <a:sym typeface="Calibri"/>
            </a:endParaRPr>
          </a:p>
        </p:txBody>
      </p:sp>
      <p:sp>
        <p:nvSpPr>
          <p:cNvPr id="203" name="Google Shape;203;p40"/>
          <p:cNvSpPr/>
          <p:nvPr/>
        </p:nvSpPr>
        <p:spPr>
          <a:xfrm>
            <a:off x="449575" y="1991850"/>
            <a:ext cx="2652300" cy="1464600"/>
          </a:xfrm>
          <a:prstGeom prst="roundRect">
            <a:avLst>
              <a:gd fmla="val 16667" name="adj"/>
            </a:avLst>
          </a:prstGeom>
          <a:solidFill>
            <a:schemeClr val="lt2"/>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204" name="Google Shape;204;p40"/>
          <p:cNvPicPr preferRelativeResize="0"/>
          <p:nvPr/>
        </p:nvPicPr>
        <p:blipFill rotWithShape="1">
          <a:blip r:embed="rId3">
            <a:alphaModFix/>
          </a:blip>
          <a:srcRect b="33823" l="0" r="37181" t="0"/>
          <a:stretch/>
        </p:blipFill>
        <p:spPr>
          <a:xfrm>
            <a:off x="518275" y="1995100"/>
            <a:ext cx="2652301" cy="794022"/>
          </a:xfrm>
          <a:prstGeom prst="rect">
            <a:avLst/>
          </a:prstGeom>
          <a:noFill/>
          <a:ln>
            <a:noFill/>
          </a:ln>
        </p:spPr>
      </p:pic>
      <p:sp>
        <p:nvSpPr>
          <p:cNvPr id="205" name="Google Shape;205;p40"/>
          <p:cNvSpPr/>
          <p:nvPr/>
        </p:nvSpPr>
        <p:spPr>
          <a:xfrm>
            <a:off x="3226100" y="1991850"/>
            <a:ext cx="2652300" cy="1464600"/>
          </a:xfrm>
          <a:prstGeom prst="roundRect">
            <a:avLst>
              <a:gd fmla="val 16667" name="adj"/>
            </a:avLst>
          </a:prstGeom>
          <a:solidFill>
            <a:schemeClr val="lt2"/>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206" name="Google Shape;206;p40"/>
          <p:cNvPicPr preferRelativeResize="0"/>
          <p:nvPr/>
        </p:nvPicPr>
        <p:blipFill rotWithShape="1">
          <a:blip r:embed="rId4">
            <a:alphaModFix/>
          </a:blip>
          <a:srcRect b="34305" l="0" r="38529" t="0"/>
          <a:stretch/>
        </p:blipFill>
        <p:spPr>
          <a:xfrm>
            <a:off x="3355501" y="2789125"/>
            <a:ext cx="2437275" cy="721064"/>
          </a:xfrm>
          <a:prstGeom prst="rect">
            <a:avLst/>
          </a:prstGeom>
          <a:noFill/>
          <a:ln>
            <a:noFill/>
          </a:ln>
        </p:spPr>
      </p:pic>
      <p:sp>
        <p:nvSpPr>
          <p:cNvPr id="207" name="Google Shape;207;p40"/>
          <p:cNvSpPr/>
          <p:nvPr/>
        </p:nvSpPr>
        <p:spPr>
          <a:xfrm>
            <a:off x="6039475" y="1991850"/>
            <a:ext cx="2652300" cy="1464600"/>
          </a:xfrm>
          <a:prstGeom prst="roundRect">
            <a:avLst>
              <a:gd fmla="val 16667" name="adj"/>
            </a:avLst>
          </a:prstGeom>
          <a:solidFill>
            <a:schemeClr val="lt2"/>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208" name="Google Shape;208;p40"/>
          <p:cNvPicPr preferRelativeResize="0"/>
          <p:nvPr/>
        </p:nvPicPr>
        <p:blipFill rotWithShape="1">
          <a:blip r:embed="rId5">
            <a:alphaModFix/>
          </a:blip>
          <a:srcRect b="32659" l="0" r="35291" t="0"/>
          <a:stretch/>
        </p:blipFill>
        <p:spPr>
          <a:xfrm>
            <a:off x="6090850" y="2068050"/>
            <a:ext cx="2638864" cy="721075"/>
          </a:xfrm>
          <a:prstGeom prst="rect">
            <a:avLst/>
          </a:prstGeom>
          <a:noFill/>
          <a:ln>
            <a:noFill/>
          </a:ln>
        </p:spPr>
      </p:pic>
      <p:pic>
        <p:nvPicPr>
          <p:cNvPr id="209" name="Google Shape;209;p40"/>
          <p:cNvPicPr preferRelativeResize="0"/>
          <p:nvPr/>
        </p:nvPicPr>
        <p:blipFill rotWithShape="1">
          <a:blip r:embed="rId3">
            <a:alphaModFix/>
          </a:blip>
          <a:srcRect b="42296" l="64068" r="-2489" t="0"/>
          <a:stretch/>
        </p:blipFill>
        <p:spPr>
          <a:xfrm>
            <a:off x="629750" y="2571750"/>
            <a:ext cx="2214424" cy="945150"/>
          </a:xfrm>
          <a:prstGeom prst="rect">
            <a:avLst/>
          </a:prstGeom>
          <a:noFill/>
          <a:ln>
            <a:noFill/>
          </a:ln>
        </p:spPr>
      </p:pic>
      <p:pic>
        <p:nvPicPr>
          <p:cNvPr id="210" name="Google Shape;210;p40"/>
          <p:cNvPicPr preferRelativeResize="0"/>
          <p:nvPr/>
        </p:nvPicPr>
        <p:blipFill rotWithShape="1">
          <a:blip r:embed="rId4">
            <a:alphaModFix/>
          </a:blip>
          <a:srcRect b="44806" l="62283" r="-388" t="0"/>
          <a:stretch/>
        </p:blipFill>
        <p:spPr>
          <a:xfrm>
            <a:off x="3523500" y="1948115"/>
            <a:ext cx="2214424" cy="887973"/>
          </a:xfrm>
          <a:prstGeom prst="rect">
            <a:avLst/>
          </a:prstGeom>
          <a:noFill/>
          <a:ln>
            <a:noFill/>
          </a:ln>
        </p:spPr>
      </p:pic>
      <p:pic>
        <p:nvPicPr>
          <p:cNvPr id="211" name="Google Shape;211;p40"/>
          <p:cNvPicPr preferRelativeResize="0"/>
          <p:nvPr/>
        </p:nvPicPr>
        <p:blipFill rotWithShape="1">
          <a:blip r:embed="rId5">
            <a:alphaModFix/>
          </a:blip>
          <a:srcRect b="38669" l="62446" r="0" t="0"/>
          <a:stretch/>
        </p:blipFill>
        <p:spPr>
          <a:xfrm>
            <a:off x="6307037" y="2551812"/>
            <a:ext cx="2297151" cy="9850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0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5" name="Shape 215"/>
        <p:cNvGrpSpPr/>
        <p:nvPr/>
      </p:nvGrpSpPr>
      <p:grpSpPr>
        <a:xfrm>
          <a:off x="0" y="0"/>
          <a:ext cx="0" cy="0"/>
          <a:chOff x="0" y="0"/>
          <a:chExt cx="0" cy="0"/>
        </a:xfrm>
      </p:grpSpPr>
      <p:sp>
        <p:nvSpPr>
          <p:cNvPr id="216" name="Google Shape;216;p41"/>
          <p:cNvSpPr txBox="1"/>
          <p:nvPr>
            <p:ph idx="1" type="subTitle"/>
          </p:nvPr>
        </p:nvSpPr>
        <p:spPr>
          <a:xfrm>
            <a:off x="1960950" y="2834125"/>
            <a:ext cx="5222100" cy="20925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latin typeface="Arial Black"/>
                <a:ea typeface="Arial Black"/>
                <a:cs typeface="Arial Black"/>
                <a:sym typeface="Arial Black"/>
              </a:rPr>
              <a:t>Calling Bull </a:t>
            </a:r>
            <a:endParaRPr>
              <a:latin typeface="Arial Black"/>
              <a:ea typeface="Arial Black"/>
              <a:cs typeface="Arial Black"/>
              <a:sym typeface="Arial Black"/>
            </a:endParaRPr>
          </a:p>
          <a:p>
            <a:pPr indent="0" lvl="0" marL="0" rtl="0" algn="ctr">
              <a:spcBef>
                <a:spcPts val="0"/>
              </a:spcBef>
              <a:spcAft>
                <a:spcPts val="0"/>
              </a:spcAft>
              <a:buNone/>
            </a:pPr>
            <a:r>
              <a:rPr lang="en">
                <a:latin typeface="Arial Black"/>
                <a:ea typeface="Arial Black"/>
                <a:cs typeface="Arial Black"/>
                <a:sym typeface="Arial Black"/>
              </a:rPr>
              <a:t>Week 4 Wednesday</a:t>
            </a:r>
            <a:endParaRPr>
              <a:latin typeface="Arial Black"/>
              <a:ea typeface="Arial Black"/>
              <a:cs typeface="Arial Black"/>
              <a:sym typeface="Arial Black"/>
            </a:endParaRPr>
          </a:p>
          <a:p>
            <a:pPr indent="0" lvl="0" marL="0" rtl="0" algn="ctr">
              <a:spcBef>
                <a:spcPts val="0"/>
              </a:spcBef>
              <a:spcAft>
                <a:spcPts val="0"/>
              </a:spcAft>
              <a:buNone/>
            </a:pPr>
            <a:r>
              <a:rPr lang="en">
                <a:latin typeface="Arial Black"/>
                <a:ea typeface="Arial Black"/>
                <a:cs typeface="Arial Black"/>
                <a:sym typeface="Arial Black"/>
              </a:rPr>
              <a:t>It’s a Trap!</a:t>
            </a:r>
            <a:endParaRPr>
              <a:latin typeface="Arial Black"/>
              <a:ea typeface="Arial Black"/>
              <a:cs typeface="Arial Black"/>
              <a:sym typeface="Arial Black"/>
            </a:endParaRPr>
          </a:p>
          <a:p>
            <a:pPr indent="0" lvl="0" marL="0" rtl="0" algn="ctr">
              <a:spcBef>
                <a:spcPts val="0"/>
              </a:spcBef>
              <a:spcAft>
                <a:spcPts val="0"/>
              </a:spcAft>
              <a:buNone/>
            </a:pPr>
            <a:r>
              <a:rPr lang="en" sz="1100">
                <a:latin typeface="Arial Black"/>
                <a:ea typeface="Arial Black"/>
                <a:cs typeface="Arial Black"/>
                <a:sym typeface="Arial Black"/>
              </a:rPr>
              <a:t>DCS 105, Bates College, Diaz Eaton</a:t>
            </a:r>
            <a:endParaRPr sz="1100">
              <a:latin typeface="Arial Black"/>
              <a:ea typeface="Arial Black"/>
              <a:cs typeface="Arial Black"/>
              <a:sym typeface="Arial Black"/>
            </a:endParaRPr>
          </a:p>
        </p:txBody>
      </p:sp>
      <p:pic>
        <p:nvPicPr>
          <p:cNvPr descr="Picture of a bull, shitting, with a cancel sign over it. " id="217" name="Google Shape;217;p41"/>
          <p:cNvPicPr preferRelativeResize="0"/>
          <p:nvPr/>
        </p:nvPicPr>
        <p:blipFill>
          <a:blip r:embed="rId3">
            <a:alphaModFix/>
          </a:blip>
          <a:stretch>
            <a:fillRect/>
          </a:stretch>
        </p:blipFill>
        <p:spPr>
          <a:xfrm>
            <a:off x="3307338" y="170000"/>
            <a:ext cx="2529325" cy="252932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1" name="Shape 221"/>
        <p:cNvGrpSpPr/>
        <p:nvPr/>
      </p:nvGrpSpPr>
      <p:grpSpPr>
        <a:xfrm>
          <a:off x="0" y="0"/>
          <a:ext cx="0" cy="0"/>
          <a:chOff x="0" y="0"/>
          <a:chExt cx="0" cy="0"/>
        </a:xfrm>
      </p:grpSpPr>
      <p:sp>
        <p:nvSpPr>
          <p:cNvPr id="222" name="Google Shape;222;p42"/>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latin typeface="Arial Black"/>
                <a:ea typeface="Arial Black"/>
                <a:cs typeface="Arial Black"/>
                <a:sym typeface="Arial Black"/>
              </a:rPr>
              <a:t>Preview</a:t>
            </a:r>
            <a:endParaRPr>
              <a:latin typeface="Arial Black"/>
              <a:ea typeface="Arial Black"/>
              <a:cs typeface="Arial Black"/>
              <a:sym typeface="Arial Black"/>
            </a:endParaRPr>
          </a:p>
        </p:txBody>
      </p:sp>
      <p:sp>
        <p:nvSpPr>
          <p:cNvPr id="223" name="Google Shape;223;p42"/>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Today</a:t>
            </a:r>
            <a:endParaRPr>
              <a:solidFill>
                <a:schemeClr val="dk1"/>
              </a:solidFill>
            </a:endParaRPr>
          </a:p>
          <a:p>
            <a:pPr indent="-342900" lvl="0" marL="457200" rtl="0" algn="l">
              <a:spcBef>
                <a:spcPts val="0"/>
              </a:spcBef>
              <a:spcAft>
                <a:spcPts val="0"/>
              </a:spcAft>
              <a:buClr>
                <a:schemeClr val="dk1"/>
              </a:buClr>
              <a:buSzPts val="1800"/>
              <a:buChar char="●"/>
            </a:pPr>
            <a:r>
              <a:rPr lang="en">
                <a:solidFill>
                  <a:schemeClr val="dk1"/>
                </a:solidFill>
              </a:rPr>
              <a:t>Discuss the Data Viz Byte</a:t>
            </a:r>
            <a:endParaRPr>
              <a:solidFill>
                <a:schemeClr val="dk1"/>
              </a:solidFill>
            </a:endParaRPr>
          </a:p>
          <a:p>
            <a:pPr indent="-342900" lvl="0" marL="457200" rtl="0" algn="l">
              <a:spcBef>
                <a:spcPts val="0"/>
              </a:spcBef>
              <a:spcAft>
                <a:spcPts val="0"/>
              </a:spcAft>
              <a:buClr>
                <a:schemeClr val="dk1"/>
              </a:buClr>
              <a:buSzPts val="1800"/>
              <a:buChar char="●"/>
            </a:pPr>
            <a:r>
              <a:rPr lang="en">
                <a:solidFill>
                  <a:schemeClr val="dk1"/>
                </a:solidFill>
              </a:rPr>
              <a:t>Prosecutor’s Fallacy</a:t>
            </a:r>
            <a:endParaRPr>
              <a:solidFill>
                <a:schemeClr val="dk1"/>
              </a:solidFill>
            </a:endParaRPr>
          </a:p>
          <a:p>
            <a:pPr indent="-342900" lvl="0" marL="457200" rtl="0" algn="l">
              <a:spcBef>
                <a:spcPts val="0"/>
              </a:spcBef>
              <a:spcAft>
                <a:spcPts val="0"/>
              </a:spcAft>
              <a:buClr>
                <a:schemeClr val="dk1"/>
              </a:buClr>
              <a:buSzPts val="1800"/>
              <a:buChar char="●"/>
            </a:pPr>
            <a:r>
              <a:rPr lang="en">
                <a:solidFill>
                  <a:schemeClr val="dk1"/>
                </a:solidFill>
              </a:rPr>
              <a:t>Conditional Probability</a:t>
            </a:r>
            <a:endParaRPr>
              <a:solidFill>
                <a:schemeClr val="dk1"/>
              </a:solidFill>
            </a:endParaRPr>
          </a:p>
          <a:p>
            <a:pPr indent="-342900" lvl="0" marL="457200" rtl="0" algn="l">
              <a:spcBef>
                <a:spcPts val="0"/>
              </a:spcBef>
              <a:spcAft>
                <a:spcPts val="0"/>
              </a:spcAft>
              <a:buClr>
                <a:schemeClr val="dk1"/>
              </a:buClr>
              <a:buSzPts val="1800"/>
              <a:buChar char="●"/>
            </a:pPr>
            <a:r>
              <a:rPr lang="en">
                <a:solidFill>
                  <a:schemeClr val="dk1"/>
                </a:solidFill>
              </a:rPr>
              <a:t>Mammograms</a:t>
            </a:r>
            <a:endParaRPr>
              <a:solidFill>
                <a:schemeClr val="dk1"/>
              </a:solidFill>
            </a:endParaRPr>
          </a:p>
          <a:p>
            <a:pPr indent="-342900" lvl="0" marL="457200" rtl="0" algn="l">
              <a:spcBef>
                <a:spcPts val="0"/>
              </a:spcBef>
              <a:spcAft>
                <a:spcPts val="0"/>
              </a:spcAft>
              <a:buClr>
                <a:schemeClr val="dk1"/>
              </a:buClr>
              <a:buSzPts val="1800"/>
              <a:buChar char="●"/>
            </a:pPr>
            <a:r>
              <a:rPr lang="en">
                <a:solidFill>
                  <a:schemeClr val="dk1"/>
                </a:solidFill>
              </a:rPr>
              <a:t>Case study</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Office hrs &amp; CAT support</a:t>
            </a:r>
            <a:endParaRPr>
              <a:solidFill>
                <a:schemeClr val="dk1"/>
              </a:solidFill>
            </a:endParaRPr>
          </a:p>
          <a:p>
            <a:pPr indent="0" lvl="0" marL="0" rtl="0" algn="l">
              <a:spcBef>
                <a:spcPts val="0"/>
              </a:spcBef>
              <a:spcAft>
                <a:spcPts val="0"/>
              </a:spcAft>
              <a:buClr>
                <a:schemeClr val="dk1"/>
              </a:buClr>
              <a:buSzPts val="1100"/>
              <a:buFont typeface="Arial"/>
              <a:buNone/>
            </a:pPr>
            <a:r>
              <a:t/>
            </a:r>
            <a:endParaRPr b="1">
              <a:solidFill>
                <a:schemeClr val="dk1"/>
              </a:solidFill>
            </a:endParaRPr>
          </a:p>
          <a:p>
            <a:pPr indent="0" lvl="0" marL="0" rtl="0" algn="l">
              <a:spcBef>
                <a:spcPts val="0"/>
              </a:spcBef>
              <a:spcAft>
                <a:spcPts val="0"/>
              </a:spcAft>
              <a:buClr>
                <a:schemeClr val="dk1"/>
              </a:buClr>
              <a:buSzPts val="1100"/>
              <a:buFont typeface="Arial"/>
              <a:buNone/>
            </a:pPr>
            <a:r>
              <a:rPr b="1" lang="en">
                <a:solidFill>
                  <a:schemeClr val="dk1"/>
                </a:solidFill>
              </a:rPr>
              <a:t>Upcoming</a:t>
            </a:r>
            <a:endParaRPr b="1">
              <a:solidFill>
                <a:schemeClr val="dk1"/>
              </a:solidFill>
            </a:endParaRPr>
          </a:p>
          <a:p>
            <a:pPr indent="-342900" lvl="0" marL="457200" rtl="0" algn="l">
              <a:spcBef>
                <a:spcPts val="0"/>
              </a:spcBef>
              <a:spcAft>
                <a:spcPts val="0"/>
              </a:spcAft>
              <a:buClr>
                <a:schemeClr val="dk1"/>
              </a:buClr>
              <a:buSzPts val="1800"/>
              <a:buChar char="-"/>
            </a:pPr>
            <a:r>
              <a:rPr lang="en">
                <a:solidFill>
                  <a:schemeClr val="dk1"/>
                </a:solidFill>
              </a:rPr>
              <a:t>Start a Case Study today - make sure get checked off!!!</a:t>
            </a:r>
            <a:endParaRPr>
              <a:solidFill>
                <a:schemeClr val="dk1"/>
              </a:solidFill>
            </a:endParaRPr>
          </a:p>
          <a:p>
            <a:pPr indent="-342900" lvl="0" marL="457200" rtl="0" algn="l">
              <a:spcBef>
                <a:spcPts val="0"/>
              </a:spcBef>
              <a:spcAft>
                <a:spcPts val="0"/>
              </a:spcAft>
              <a:buClr>
                <a:schemeClr val="dk1"/>
              </a:buClr>
              <a:buSzPts val="1800"/>
              <a:buChar char="-"/>
            </a:pPr>
            <a:r>
              <a:rPr lang="en">
                <a:solidFill>
                  <a:schemeClr val="dk1"/>
                </a:solidFill>
              </a:rPr>
              <a:t>Chapter 1&amp;2 of Intermediate due Friday</a:t>
            </a:r>
            <a:endParaRPr>
              <a:solidFill>
                <a:schemeClr val="dk1"/>
              </a:solidFill>
            </a:endParaRPr>
          </a:p>
          <a:p>
            <a:pPr indent="-342900" lvl="0" marL="457200" rtl="0" algn="l">
              <a:spcBef>
                <a:spcPts val="0"/>
              </a:spcBef>
              <a:spcAft>
                <a:spcPts val="0"/>
              </a:spcAft>
              <a:buClr>
                <a:schemeClr val="dk1"/>
              </a:buClr>
              <a:buSzPts val="1800"/>
              <a:buChar char="-"/>
            </a:pPr>
            <a:r>
              <a:rPr lang="en">
                <a:solidFill>
                  <a:schemeClr val="dk1"/>
                </a:solidFill>
              </a:rPr>
              <a:t>Videos and readings for Monday</a:t>
            </a:r>
            <a:endParaRPr>
              <a:solidFill>
                <a:schemeClr val="dk1"/>
              </a:solidFill>
            </a:endParaRPr>
          </a:p>
        </p:txBody>
      </p:sp>
      <p:pic>
        <p:nvPicPr>
          <p:cNvPr descr="#empty" id="224" name="Google Shape;224;p42"/>
          <p:cNvPicPr preferRelativeResize="0"/>
          <p:nvPr/>
        </p:nvPicPr>
        <p:blipFill>
          <a:blip r:embed="rId3">
            <a:alphaModFix/>
          </a:blip>
          <a:stretch>
            <a:fillRect/>
          </a:stretch>
        </p:blipFill>
        <p:spPr>
          <a:xfrm>
            <a:off x="4253525" y="314525"/>
            <a:ext cx="4890475" cy="273867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8" name="Shape 228"/>
        <p:cNvGrpSpPr/>
        <p:nvPr/>
      </p:nvGrpSpPr>
      <p:grpSpPr>
        <a:xfrm>
          <a:off x="0" y="0"/>
          <a:ext cx="0" cy="0"/>
          <a:chOff x="0" y="0"/>
          <a:chExt cx="0" cy="0"/>
        </a:xfrm>
      </p:grpSpPr>
      <p:sp>
        <p:nvSpPr>
          <p:cNvPr id="229" name="Google Shape;229;p43"/>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latin typeface="Arial Black"/>
                <a:ea typeface="Arial Black"/>
                <a:cs typeface="Arial Black"/>
                <a:sym typeface="Arial Black"/>
              </a:rPr>
              <a:t>Breakout Groups - DATA VIZ </a:t>
            </a:r>
            <a:endParaRPr>
              <a:latin typeface="Arial Black"/>
              <a:ea typeface="Arial Black"/>
              <a:cs typeface="Arial Black"/>
              <a:sym typeface="Arial Black"/>
            </a:endParaRPr>
          </a:p>
        </p:txBody>
      </p:sp>
      <p:sp>
        <p:nvSpPr>
          <p:cNvPr id="230" name="Google Shape;230;p43"/>
          <p:cNvSpPr/>
          <p:nvPr/>
        </p:nvSpPr>
        <p:spPr>
          <a:xfrm>
            <a:off x="311700" y="1233100"/>
            <a:ext cx="8520600" cy="3416400"/>
          </a:xfrm>
          <a:prstGeom prst="roundRect">
            <a:avLst>
              <a:gd fmla="val 16667" name="adj"/>
            </a:avLst>
          </a:prstGeom>
          <a:solidFill>
            <a:srgbClr val="D9D2E9"/>
          </a:solid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lang="en" sz="1800">
                <a:solidFill>
                  <a:schemeClr val="dk1"/>
                </a:solidFill>
                <a:latin typeface="Calibri"/>
                <a:ea typeface="Calibri"/>
                <a:cs typeface="Calibri"/>
                <a:sym typeface="Calibri"/>
              </a:rPr>
              <a:t>Create your own color palettes based on these, be ready to share!</a:t>
            </a:r>
            <a:endParaRPr sz="1800">
              <a:solidFill>
                <a:schemeClr val="dk1"/>
              </a:solidFill>
              <a:latin typeface="Calibri"/>
              <a:ea typeface="Calibri"/>
              <a:cs typeface="Calibri"/>
              <a:sym typeface="Calibri"/>
            </a:endParaRPr>
          </a:p>
          <a:p>
            <a:pPr indent="0" lvl="0" marL="0" rtl="0" algn="ctr">
              <a:spcBef>
                <a:spcPts val="1600"/>
              </a:spcBef>
              <a:spcAft>
                <a:spcPts val="0"/>
              </a:spcAft>
              <a:buNone/>
            </a:pPr>
            <a:r>
              <a:t/>
            </a:r>
            <a:endParaRPr>
              <a:solidFill>
                <a:schemeClr val="dk1"/>
              </a:solidFill>
              <a:latin typeface="Calibri"/>
              <a:ea typeface="Calibri"/>
              <a:cs typeface="Calibri"/>
              <a:sym typeface="Calibri"/>
            </a:endParaRPr>
          </a:p>
        </p:txBody>
      </p:sp>
      <p:sp>
        <p:nvSpPr>
          <p:cNvPr id="231" name="Google Shape;231;p43"/>
          <p:cNvSpPr/>
          <p:nvPr/>
        </p:nvSpPr>
        <p:spPr>
          <a:xfrm>
            <a:off x="449575" y="1991850"/>
            <a:ext cx="2652300" cy="1464600"/>
          </a:xfrm>
          <a:prstGeom prst="roundRect">
            <a:avLst>
              <a:gd fmla="val 16667" name="adj"/>
            </a:avLst>
          </a:prstGeom>
          <a:solidFill>
            <a:schemeClr val="lt2"/>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232" name="Google Shape;232;p43"/>
          <p:cNvPicPr preferRelativeResize="0"/>
          <p:nvPr/>
        </p:nvPicPr>
        <p:blipFill rotWithShape="1">
          <a:blip r:embed="rId3">
            <a:alphaModFix/>
          </a:blip>
          <a:srcRect b="33823" l="0" r="37181" t="0"/>
          <a:stretch/>
        </p:blipFill>
        <p:spPr>
          <a:xfrm>
            <a:off x="518275" y="1995100"/>
            <a:ext cx="2652301" cy="794022"/>
          </a:xfrm>
          <a:prstGeom prst="rect">
            <a:avLst/>
          </a:prstGeom>
          <a:noFill/>
          <a:ln>
            <a:noFill/>
          </a:ln>
        </p:spPr>
      </p:pic>
      <p:sp>
        <p:nvSpPr>
          <p:cNvPr id="233" name="Google Shape;233;p43"/>
          <p:cNvSpPr/>
          <p:nvPr/>
        </p:nvSpPr>
        <p:spPr>
          <a:xfrm>
            <a:off x="3226100" y="1991850"/>
            <a:ext cx="2652300" cy="1464600"/>
          </a:xfrm>
          <a:prstGeom prst="roundRect">
            <a:avLst>
              <a:gd fmla="val 16667" name="adj"/>
            </a:avLst>
          </a:prstGeom>
          <a:solidFill>
            <a:schemeClr val="lt2"/>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234" name="Google Shape;234;p43"/>
          <p:cNvPicPr preferRelativeResize="0"/>
          <p:nvPr/>
        </p:nvPicPr>
        <p:blipFill rotWithShape="1">
          <a:blip r:embed="rId4">
            <a:alphaModFix/>
          </a:blip>
          <a:srcRect b="34305" l="0" r="38529" t="0"/>
          <a:stretch/>
        </p:blipFill>
        <p:spPr>
          <a:xfrm>
            <a:off x="3355501" y="2789125"/>
            <a:ext cx="2437275" cy="721064"/>
          </a:xfrm>
          <a:prstGeom prst="rect">
            <a:avLst/>
          </a:prstGeom>
          <a:noFill/>
          <a:ln>
            <a:noFill/>
          </a:ln>
        </p:spPr>
      </p:pic>
      <p:sp>
        <p:nvSpPr>
          <p:cNvPr id="235" name="Google Shape;235;p43"/>
          <p:cNvSpPr/>
          <p:nvPr/>
        </p:nvSpPr>
        <p:spPr>
          <a:xfrm>
            <a:off x="6039475" y="1991850"/>
            <a:ext cx="2652300" cy="1464600"/>
          </a:xfrm>
          <a:prstGeom prst="roundRect">
            <a:avLst>
              <a:gd fmla="val 16667" name="adj"/>
            </a:avLst>
          </a:prstGeom>
          <a:solidFill>
            <a:schemeClr val="lt2"/>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236" name="Google Shape;236;p43"/>
          <p:cNvPicPr preferRelativeResize="0"/>
          <p:nvPr/>
        </p:nvPicPr>
        <p:blipFill rotWithShape="1">
          <a:blip r:embed="rId5">
            <a:alphaModFix/>
          </a:blip>
          <a:srcRect b="32659" l="0" r="35291" t="0"/>
          <a:stretch/>
        </p:blipFill>
        <p:spPr>
          <a:xfrm>
            <a:off x="6090850" y="2068050"/>
            <a:ext cx="2638864" cy="721075"/>
          </a:xfrm>
          <a:prstGeom prst="rect">
            <a:avLst/>
          </a:prstGeom>
          <a:noFill/>
          <a:ln>
            <a:noFill/>
          </a:ln>
        </p:spPr>
      </p:pic>
      <p:pic>
        <p:nvPicPr>
          <p:cNvPr id="237" name="Google Shape;237;p43"/>
          <p:cNvPicPr preferRelativeResize="0"/>
          <p:nvPr/>
        </p:nvPicPr>
        <p:blipFill rotWithShape="1">
          <a:blip r:embed="rId3">
            <a:alphaModFix/>
          </a:blip>
          <a:srcRect b="42296" l="64068" r="-2489" t="0"/>
          <a:stretch/>
        </p:blipFill>
        <p:spPr>
          <a:xfrm>
            <a:off x="629750" y="2571750"/>
            <a:ext cx="2214424" cy="945150"/>
          </a:xfrm>
          <a:prstGeom prst="rect">
            <a:avLst/>
          </a:prstGeom>
          <a:noFill/>
          <a:ln>
            <a:noFill/>
          </a:ln>
        </p:spPr>
      </p:pic>
      <p:pic>
        <p:nvPicPr>
          <p:cNvPr id="238" name="Google Shape;238;p43"/>
          <p:cNvPicPr preferRelativeResize="0"/>
          <p:nvPr/>
        </p:nvPicPr>
        <p:blipFill rotWithShape="1">
          <a:blip r:embed="rId4">
            <a:alphaModFix/>
          </a:blip>
          <a:srcRect b="44806" l="62283" r="-388" t="0"/>
          <a:stretch/>
        </p:blipFill>
        <p:spPr>
          <a:xfrm>
            <a:off x="3523500" y="1948115"/>
            <a:ext cx="2214424" cy="887973"/>
          </a:xfrm>
          <a:prstGeom prst="rect">
            <a:avLst/>
          </a:prstGeom>
          <a:noFill/>
          <a:ln>
            <a:noFill/>
          </a:ln>
        </p:spPr>
      </p:pic>
      <p:pic>
        <p:nvPicPr>
          <p:cNvPr id="239" name="Google Shape;239;p43"/>
          <p:cNvPicPr preferRelativeResize="0"/>
          <p:nvPr/>
        </p:nvPicPr>
        <p:blipFill rotWithShape="1">
          <a:blip r:embed="rId5">
            <a:alphaModFix/>
          </a:blip>
          <a:srcRect b="38669" l="62446" r="0" t="0"/>
          <a:stretch/>
        </p:blipFill>
        <p:spPr>
          <a:xfrm>
            <a:off x="6307037" y="2551812"/>
            <a:ext cx="2297151" cy="985025"/>
          </a:xfrm>
          <a:prstGeom prst="rect">
            <a:avLst/>
          </a:prstGeom>
          <a:noFill/>
          <a:ln>
            <a:noFill/>
          </a:ln>
        </p:spPr>
      </p:pic>
      <p:sp>
        <p:nvSpPr>
          <p:cNvPr id="240" name="Google Shape;240;p43"/>
          <p:cNvSpPr txBox="1"/>
          <p:nvPr/>
        </p:nvSpPr>
        <p:spPr>
          <a:xfrm>
            <a:off x="1078575" y="3832350"/>
            <a:ext cx="83679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800">
                <a:solidFill>
                  <a:srgbClr val="0000FF"/>
                </a:solidFill>
              </a:rPr>
              <a:t>Breakout - introductions… difference between color palettes - why?</a:t>
            </a:r>
            <a:endParaRPr b="1" sz="1800">
              <a:solidFill>
                <a:srgbClr val="0000FF"/>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3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 name="Shape 104"/>
        <p:cNvGrpSpPr/>
        <p:nvPr/>
      </p:nvGrpSpPr>
      <p:grpSpPr>
        <a:xfrm>
          <a:off x="0" y="0"/>
          <a:ext cx="0" cy="0"/>
          <a:chOff x="0" y="0"/>
          <a:chExt cx="0" cy="0"/>
        </a:xfrm>
      </p:grpSpPr>
      <p:sp>
        <p:nvSpPr>
          <p:cNvPr id="105" name="Google Shape;105;p26"/>
          <p:cNvSpPr txBox="1"/>
          <p:nvPr>
            <p:ph idx="1" type="subTitle"/>
          </p:nvPr>
        </p:nvSpPr>
        <p:spPr>
          <a:xfrm>
            <a:off x="311700" y="2834125"/>
            <a:ext cx="2458200" cy="20925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latin typeface="Arial Black"/>
                <a:ea typeface="Arial Black"/>
                <a:cs typeface="Arial Black"/>
                <a:sym typeface="Arial Black"/>
              </a:rPr>
              <a:t>Calling Bull </a:t>
            </a:r>
            <a:endParaRPr>
              <a:latin typeface="Arial Black"/>
              <a:ea typeface="Arial Black"/>
              <a:cs typeface="Arial Black"/>
              <a:sym typeface="Arial Black"/>
            </a:endParaRPr>
          </a:p>
          <a:p>
            <a:pPr indent="0" lvl="0" marL="0" rtl="0" algn="ctr">
              <a:spcBef>
                <a:spcPts val="0"/>
              </a:spcBef>
              <a:spcAft>
                <a:spcPts val="0"/>
              </a:spcAft>
              <a:buNone/>
            </a:pPr>
            <a:r>
              <a:rPr lang="en">
                <a:latin typeface="Arial Black"/>
                <a:ea typeface="Arial Black"/>
                <a:cs typeface="Arial Black"/>
                <a:sym typeface="Arial Black"/>
              </a:rPr>
              <a:t>Week 4 Monday</a:t>
            </a:r>
            <a:endParaRPr>
              <a:latin typeface="Arial Black"/>
              <a:ea typeface="Arial Black"/>
              <a:cs typeface="Arial Black"/>
              <a:sym typeface="Arial Black"/>
            </a:endParaRPr>
          </a:p>
          <a:p>
            <a:pPr indent="0" lvl="0" marL="0" rtl="0" algn="ctr">
              <a:spcBef>
                <a:spcPts val="0"/>
              </a:spcBef>
              <a:spcAft>
                <a:spcPts val="0"/>
              </a:spcAft>
              <a:buNone/>
            </a:pPr>
            <a:r>
              <a:rPr lang="en">
                <a:latin typeface="Arial Black"/>
                <a:ea typeface="Arial Black"/>
                <a:cs typeface="Arial Black"/>
                <a:sym typeface="Arial Black"/>
              </a:rPr>
              <a:t>It’s a Trap!</a:t>
            </a:r>
            <a:endParaRPr>
              <a:latin typeface="Arial Black"/>
              <a:ea typeface="Arial Black"/>
              <a:cs typeface="Arial Black"/>
              <a:sym typeface="Arial Black"/>
            </a:endParaRPr>
          </a:p>
          <a:p>
            <a:pPr indent="0" lvl="0" marL="0" rtl="0" algn="ctr">
              <a:spcBef>
                <a:spcPts val="0"/>
              </a:spcBef>
              <a:spcAft>
                <a:spcPts val="0"/>
              </a:spcAft>
              <a:buNone/>
            </a:pPr>
            <a:r>
              <a:rPr lang="en" sz="1100">
                <a:latin typeface="Arial Black"/>
                <a:ea typeface="Arial Black"/>
                <a:cs typeface="Arial Black"/>
                <a:sym typeface="Arial Black"/>
              </a:rPr>
              <a:t>DCS 105, Bates College, Diaz Eaton</a:t>
            </a:r>
            <a:endParaRPr sz="1100">
              <a:latin typeface="Arial Black"/>
              <a:ea typeface="Arial Black"/>
              <a:cs typeface="Arial Black"/>
              <a:sym typeface="Arial Black"/>
            </a:endParaRPr>
          </a:p>
        </p:txBody>
      </p:sp>
      <p:pic>
        <p:nvPicPr>
          <p:cNvPr descr="Picture of a bull, shitting, with a cancel sign over it. " id="106" name="Google Shape;106;p26"/>
          <p:cNvPicPr preferRelativeResize="0"/>
          <p:nvPr/>
        </p:nvPicPr>
        <p:blipFill>
          <a:blip r:embed="rId3">
            <a:alphaModFix/>
          </a:blip>
          <a:stretch>
            <a:fillRect/>
          </a:stretch>
        </p:blipFill>
        <p:spPr>
          <a:xfrm>
            <a:off x="152400" y="152400"/>
            <a:ext cx="2529325" cy="2529325"/>
          </a:xfrm>
          <a:prstGeom prst="rect">
            <a:avLst/>
          </a:prstGeom>
          <a:noFill/>
          <a:ln>
            <a:noFill/>
          </a:ln>
        </p:spPr>
      </p:pic>
      <p:pic>
        <p:nvPicPr>
          <p:cNvPr descr="Image with cation, &quot;it's a trap!&quot;" id="107" name="Google Shape;107;p26"/>
          <p:cNvPicPr preferRelativeResize="0"/>
          <p:nvPr/>
        </p:nvPicPr>
        <p:blipFill>
          <a:blip r:embed="rId4">
            <a:alphaModFix/>
          </a:blip>
          <a:stretch>
            <a:fillRect/>
          </a:stretch>
        </p:blipFill>
        <p:spPr>
          <a:xfrm>
            <a:off x="3616075" y="714425"/>
            <a:ext cx="4873000" cy="371465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4" name="Shape 244"/>
        <p:cNvGrpSpPr/>
        <p:nvPr/>
      </p:nvGrpSpPr>
      <p:grpSpPr>
        <a:xfrm>
          <a:off x="0" y="0"/>
          <a:ext cx="0" cy="0"/>
          <a:chOff x="0" y="0"/>
          <a:chExt cx="0" cy="0"/>
        </a:xfrm>
      </p:grpSpPr>
      <p:sp>
        <p:nvSpPr>
          <p:cNvPr id="245" name="Google Shape;245;p4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400">
                <a:latin typeface="Arial Black"/>
                <a:ea typeface="Arial Black"/>
                <a:cs typeface="Arial Black"/>
                <a:sym typeface="Arial Black"/>
              </a:rPr>
              <a:t>Prosecutor’s Fallacy and Probability and P-values</a:t>
            </a:r>
            <a:endParaRPr sz="2400">
              <a:latin typeface="Arial Black"/>
              <a:ea typeface="Arial Black"/>
              <a:cs typeface="Arial Black"/>
              <a:sym typeface="Arial Black"/>
            </a:endParaRPr>
          </a:p>
        </p:txBody>
      </p:sp>
      <p:sp>
        <p:nvSpPr>
          <p:cNvPr id="246" name="Google Shape;246;p44"/>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t>P-value: If the null hypothesis is true, what is the chance of rejecting it by mistake?</a:t>
            </a:r>
            <a:endParaRPr/>
          </a:p>
          <a:p>
            <a:pPr indent="0" lvl="0" marL="0" rtl="0" algn="l">
              <a:spcBef>
                <a:spcPts val="1600"/>
              </a:spcBef>
              <a:spcAft>
                <a:spcPts val="0"/>
              </a:spcAft>
              <a:buNone/>
            </a:pPr>
            <a:r>
              <a:t/>
            </a:r>
            <a:endParaRPr/>
          </a:p>
          <a:p>
            <a:pPr indent="0" lvl="0" marL="0" rtl="0" algn="l">
              <a:spcBef>
                <a:spcPts val="1600"/>
              </a:spcBef>
              <a:spcAft>
                <a:spcPts val="0"/>
              </a:spcAft>
              <a:buNone/>
            </a:pPr>
            <a:r>
              <a:rPr lang="en"/>
              <a:t>From project reading </a:t>
            </a:r>
            <a:r>
              <a:rPr lang="en" u="sng">
                <a:solidFill>
                  <a:schemeClr val="accent5"/>
                </a:solidFill>
                <a:hlinkClick r:id="rId3">
                  <a:extLst>
                    <a:ext uri="{A12FA001-AC4F-418D-AE19-62706E023703}">
                      <ahyp:hlinkClr val="tx"/>
                    </a:ext>
                  </a:extLst>
                </a:hlinkClick>
              </a:rPr>
              <a:t>Mammograms</a:t>
            </a:r>
            <a:endParaRPr/>
          </a:p>
          <a:p>
            <a:pPr indent="0" lvl="0" marL="0" rtl="0" algn="l">
              <a:spcBef>
                <a:spcPts val="1600"/>
              </a:spcBef>
              <a:spcAft>
                <a:spcPts val="0"/>
              </a:spcAft>
              <a:buNone/>
            </a:pPr>
            <a:r>
              <a:rPr lang="en"/>
              <a:t>What does umbrella usage and rain have to do with DNA match and guilt or innocence?</a:t>
            </a:r>
            <a:endParaRPr/>
          </a:p>
          <a:p>
            <a:pPr indent="0" lvl="0" marL="0" rtl="0" algn="l">
              <a:spcBef>
                <a:spcPts val="1600"/>
              </a:spcBef>
              <a:spcAft>
                <a:spcPts val="0"/>
              </a:spcAft>
              <a:buNone/>
            </a:pPr>
            <a:r>
              <a:t/>
            </a:r>
            <a:endParaRPr/>
          </a:p>
          <a:p>
            <a:pPr indent="0" lvl="0" marL="0" rtl="0" algn="l">
              <a:spcBef>
                <a:spcPts val="1600"/>
              </a:spcBef>
              <a:spcAft>
                <a:spcPts val="1600"/>
              </a:spcAft>
              <a:buNone/>
            </a:pPr>
            <a:r>
              <a:rPr lang="en"/>
              <a:t>What is a false positive/false negative and how does this relate to DNA matches and Mammograms?</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0" name="Shape 250"/>
        <p:cNvGrpSpPr/>
        <p:nvPr/>
      </p:nvGrpSpPr>
      <p:grpSpPr>
        <a:xfrm>
          <a:off x="0" y="0"/>
          <a:ext cx="0" cy="0"/>
          <a:chOff x="0" y="0"/>
          <a:chExt cx="0" cy="0"/>
        </a:xfrm>
      </p:grpSpPr>
      <p:sp>
        <p:nvSpPr>
          <p:cNvPr id="251" name="Google Shape;251;p4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latin typeface="Arial Black"/>
                <a:ea typeface="Arial Black"/>
                <a:cs typeface="Arial Black"/>
                <a:sym typeface="Arial Black"/>
              </a:rPr>
              <a:t>Mammograms</a:t>
            </a:r>
            <a:endParaRPr>
              <a:latin typeface="Arial Black"/>
              <a:ea typeface="Arial Black"/>
              <a:cs typeface="Arial Black"/>
              <a:sym typeface="Arial Black"/>
            </a:endParaRPr>
          </a:p>
        </p:txBody>
      </p:sp>
      <p:sp>
        <p:nvSpPr>
          <p:cNvPr id="252" name="Google Shape;252;p45"/>
          <p:cNvSpPr txBox="1"/>
          <p:nvPr>
            <p:ph idx="1" type="body"/>
          </p:nvPr>
        </p:nvSpPr>
        <p:spPr>
          <a:xfrm>
            <a:off x="311700" y="1152475"/>
            <a:ext cx="50667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Reading from Calculated Risks</a:t>
            </a:r>
            <a:endParaRPr/>
          </a:p>
          <a:p>
            <a:pPr indent="0" lvl="0" marL="0" rtl="0" algn="l">
              <a:spcBef>
                <a:spcPts val="1600"/>
              </a:spcBef>
              <a:spcAft>
                <a:spcPts val="0"/>
              </a:spcAft>
              <a:buNone/>
            </a:pPr>
            <a:r>
              <a:rPr lang="en"/>
              <a:t>From project reading </a:t>
            </a:r>
            <a:r>
              <a:rPr lang="en" u="sng">
                <a:solidFill>
                  <a:schemeClr val="accent5"/>
                </a:solidFill>
                <a:hlinkClick r:id="rId3">
                  <a:extLst>
                    <a:ext uri="{A12FA001-AC4F-418D-AE19-62706E023703}">
                      <ahyp:hlinkClr val="tx"/>
                    </a:ext>
                  </a:extLst>
                </a:hlinkClick>
              </a:rPr>
              <a:t>Mammograms</a:t>
            </a:r>
            <a:endParaRPr/>
          </a:p>
          <a:p>
            <a:pPr indent="0" lvl="0" marL="0" rtl="0" algn="l">
              <a:spcBef>
                <a:spcPts val="1600"/>
              </a:spcBef>
              <a:spcAft>
                <a:spcPts val="0"/>
              </a:spcAft>
              <a:buNone/>
            </a:pPr>
            <a:r>
              <a:rPr lang="en">
                <a:solidFill>
                  <a:srgbClr val="333333"/>
                </a:solidFill>
                <a:highlight>
                  <a:srgbClr val="FFFFFF"/>
                </a:highlight>
              </a:rPr>
              <a:t>How does the pink visualization makes you feel?</a:t>
            </a:r>
            <a:endParaRPr>
              <a:solidFill>
                <a:srgbClr val="333333"/>
              </a:solidFill>
              <a:highlight>
                <a:srgbClr val="FFFFFF"/>
              </a:highlight>
            </a:endParaRPr>
          </a:p>
          <a:p>
            <a:pPr indent="0" lvl="0" marL="0" rtl="0" algn="l">
              <a:spcBef>
                <a:spcPts val="0"/>
              </a:spcBef>
              <a:spcAft>
                <a:spcPts val="0"/>
              </a:spcAft>
              <a:buNone/>
            </a:pPr>
            <a:r>
              <a:t/>
            </a:r>
            <a:endParaRPr>
              <a:solidFill>
                <a:srgbClr val="333333"/>
              </a:solidFill>
              <a:highlight>
                <a:srgbClr val="FFFFFF"/>
              </a:highlight>
            </a:endParaRPr>
          </a:p>
          <a:p>
            <a:pPr indent="0" lvl="0" marL="0" rtl="0" algn="l">
              <a:spcBef>
                <a:spcPts val="0"/>
              </a:spcBef>
              <a:spcAft>
                <a:spcPts val="0"/>
              </a:spcAft>
              <a:buClr>
                <a:schemeClr val="dk1"/>
              </a:buClr>
              <a:buSzPts val="1100"/>
              <a:buFont typeface="Arial"/>
              <a:buNone/>
            </a:pPr>
            <a:r>
              <a:rPr lang="en">
                <a:solidFill>
                  <a:srgbClr val="333333"/>
                </a:solidFill>
                <a:highlight>
                  <a:srgbClr val="FFFFFF"/>
                </a:highlight>
              </a:rPr>
              <a:t>Look at the arguments and the data visualization techniques in the pink visualization - What did you learn (assuming the information here is true)? What are some questions you have? What are some criticisms you might have?</a:t>
            </a:r>
            <a:endParaRPr/>
          </a:p>
          <a:p>
            <a:pPr indent="0" lvl="0" marL="0" rtl="0" algn="l">
              <a:spcBef>
                <a:spcPts val="0"/>
              </a:spcBef>
              <a:spcAft>
                <a:spcPts val="1600"/>
              </a:spcAft>
              <a:buNone/>
            </a:pPr>
            <a:r>
              <a:t/>
            </a:r>
            <a:endParaRPr/>
          </a:p>
        </p:txBody>
      </p:sp>
      <p:pic>
        <p:nvPicPr>
          <p:cNvPr descr="visualization about breast cancer statistics " id="253" name="Google Shape;253;p45"/>
          <p:cNvPicPr preferRelativeResize="0"/>
          <p:nvPr/>
        </p:nvPicPr>
        <p:blipFill>
          <a:blip r:embed="rId4">
            <a:alphaModFix/>
          </a:blip>
          <a:stretch>
            <a:fillRect/>
          </a:stretch>
        </p:blipFill>
        <p:spPr>
          <a:xfrm>
            <a:off x="5740525" y="0"/>
            <a:ext cx="3403475" cy="514350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7" name="Shape 257"/>
        <p:cNvGrpSpPr/>
        <p:nvPr/>
      </p:nvGrpSpPr>
      <p:grpSpPr>
        <a:xfrm>
          <a:off x="0" y="0"/>
          <a:ext cx="0" cy="0"/>
          <a:chOff x="0" y="0"/>
          <a:chExt cx="0" cy="0"/>
        </a:xfrm>
      </p:grpSpPr>
      <p:sp>
        <p:nvSpPr>
          <p:cNvPr id="258" name="Google Shape;258;p46"/>
          <p:cNvSpPr txBox="1"/>
          <p:nvPr/>
        </p:nvSpPr>
        <p:spPr>
          <a:xfrm>
            <a:off x="0" y="0"/>
            <a:ext cx="5367900" cy="504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100" u="sng">
                <a:solidFill>
                  <a:schemeClr val="hlink"/>
                </a:solidFill>
                <a:hlinkClick r:id="rId3"/>
              </a:rPr>
              <a:t>https://plus.maths.org/content/maths-minute-false-positives</a:t>
            </a:r>
            <a:endParaRPr/>
          </a:p>
        </p:txBody>
      </p:sp>
      <p:pic>
        <p:nvPicPr>
          <p:cNvPr descr="visualization about breast cancer statistics " id="259" name="Google Shape;259;p46"/>
          <p:cNvPicPr preferRelativeResize="0"/>
          <p:nvPr/>
        </p:nvPicPr>
        <p:blipFill>
          <a:blip r:embed="rId4">
            <a:alphaModFix/>
          </a:blip>
          <a:stretch>
            <a:fillRect/>
          </a:stretch>
        </p:blipFill>
        <p:spPr>
          <a:xfrm>
            <a:off x="990600" y="657000"/>
            <a:ext cx="7179125" cy="4234225"/>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3" name="Shape 263"/>
        <p:cNvGrpSpPr/>
        <p:nvPr/>
      </p:nvGrpSpPr>
      <p:grpSpPr>
        <a:xfrm>
          <a:off x="0" y="0"/>
          <a:ext cx="0" cy="0"/>
          <a:chOff x="0" y="0"/>
          <a:chExt cx="0" cy="0"/>
        </a:xfrm>
      </p:grpSpPr>
      <p:sp>
        <p:nvSpPr>
          <p:cNvPr id="264" name="Google Shape;264;p47"/>
          <p:cNvSpPr txBox="1"/>
          <p:nvPr/>
        </p:nvSpPr>
        <p:spPr>
          <a:xfrm>
            <a:off x="0" y="0"/>
            <a:ext cx="7273800" cy="504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100" u="sng">
                <a:solidFill>
                  <a:schemeClr val="hlink"/>
                </a:solidFill>
                <a:hlinkClick r:id="rId3"/>
              </a:rPr>
              <a:t>https://canadiantaskforce.ca/tools-resources/breast-cancer-update/1000-person-tool/</a:t>
            </a:r>
            <a:endParaRPr/>
          </a:p>
        </p:txBody>
      </p:sp>
      <p:pic>
        <p:nvPicPr>
          <p:cNvPr descr="visualization about breast cancer statistics " id="265" name="Google Shape;265;p47"/>
          <p:cNvPicPr preferRelativeResize="0"/>
          <p:nvPr/>
        </p:nvPicPr>
        <p:blipFill rotWithShape="1">
          <a:blip r:embed="rId4">
            <a:alphaModFix/>
          </a:blip>
          <a:srcRect b="0" l="0" r="0" t="67323"/>
          <a:stretch/>
        </p:blipFill>
        <p:spPr>
          <a:xfrm>
            <a:off x="3572075" y="815450"/>
            <a:ext cx="5254099" cy="3433674"/>
          </a:xfrm>
          <a:prstGeom prst="rect">
            <a:avLst/>
          </a:prstGeom>
          <a:noFill/>
          <a:ln>
            <a:noFill/>
          </a:ln>
        </p:spPr>
      </p:pic>
      <p:pic>
        <p:nvPicPr>
          <p:cNvPr descr="visualization about breast cancer statistics " id="266" name="Google Shape;266;p47"/>
          <p:cNvPicPr preferRelativeResize="0"/>
          <p:nvPr/>
        </p:nvPicPr>
        <p:blipFill rotWithShape="1">
          <a:blip r:embed="rId4">
            <a:alphaModFix/>
          </a:blip>
          <a:srcRect b="31972" l="0" r="0" t="0"/>
          <a:stretch/>
        </p:blipFill>
        <p:spPr>
          <a:xfrm>
            <a:off x="0" y="313000"/>
            <a:ext cx="3454975" cy="4700675"/>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0" name="Shape 270"/>
        <p:cNvGrpSpPr/>
        <p:nvPr/>
      </p:nvGrpSpPr>
      <p:grpSpPr>
        <a:xfrm>
          <a:off x="0" y="0"/>
          <a:ext cx="0" cy="0"/>
          <a:chOff x="0" y="0"/>
          <a:chExt cx="0" cy="0"/>
        </a:xfrm>
      </p:grpSpPr>
      <p:sp>
        <p:nvSpPr>
          <p:cNvPr id="271" name="Google Shape;271;p48"/>
          <p:cNvSpPr txBox="1"/>
          <p:nvPr/>
        </p:nvSpPr>
        <p:spPr>
          <a:xfrm>
            <a:off x="0" y="0"/>
            <a:ext cx="7273800" cy="504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100" u="sng">
                <a:solidFill>
                  <a:schemeClr val="hlink"/>
                </a:solidFill>
                <a:hlinkClick r:id="rId3"/>
              </a:rPr>
              <a:t>https://www.npr.org/sections/health-shots/2014/12/17/371463999/what-happens-after-you-get-that-mammogram</a:t>
            </a:r>
            <a:endParaRPr/>
          </a:p>
        </p:txBody>
      </p:sp>
      <p:pic>
        <p:nvPicPr>
          <p:cNvPr descr="visualization about breast cancer statistics " id="272" name="Google Shape;272;p48"/>
          <p:cNvPicPr preferRelativeResize="0"/>
          <p:nvPr/>
        </p:nvPicPr>
        <p:blipFill>
          <a:blip r:embed="rId4">
            <a:alphaModFix/>
          </a:blip>
          <a:stretch>
            <a:fillRect/>
          </a:stretch>
        </p:blipFill>
        <p:spPr>
          <a:xfrm>
            <a:off x="2394800" y="317925"/>
            <a:ext cx="4563730" cy="4825575"/>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6" name="Shape 276"/>
        <p:cNvGrpSpPr/>
        <p:nvPr/>
      </p:nvGrpSpPr>
      <p:grpSpPr>
        <a:xfrm>
          <a:off x="0" y="0"/>
          <a:ext cx="0" cy="0"/>
          <a:chOff x="0" y="0"/>
          <a:chExt cx="0" cy="0"/>
        </a:xfrm>
      </p:grpSpPr>
      <p:sp>
        <p:nvSpPr>
          <p:cNvPr id="277" name="Google Shape;277;p49"/>
          <p:cNvSpPr/>
          <p:nvPr/>
        </p:nvSpPr>
        <p:spPr>
          <a:xfrm>
            <a:off x="240425" y="1178475"/>
            <a:ext cx="8520600" cy="3641700"/>
          </a:xfrm>
          <a:prstGeom prst="rect">
            <a:avLst/>
          </a:prstGeom>
          <a:solidFill>
            <a:srgbClr val="EAD1D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78" name="Google Shape;278;p49"/>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latin typeface="Arial Black"/>
                <a:ea typeface="Arial Black"/>
                <a:cs typeface="Arial Black"/>
                <a:sym typeface="Arial Black"/>
              </a:rPr>
              <a:t>Mammograms Case-study</a:t>
            </a:r>
            <a:endParaRPr>
              <a:latin typeface="Arial Black"/>
              <a:ea typeface="Arial Black"/>
              <a:cs typeface="Arial Black"/>
              <a:sym typeface="Arial Black"/>
            </a:endParaRPr>
          </a:p>
        </p:txBody>
      </p:sp>
      <p:sp>
        <p:nvSpPr>
          <p:cNvPr id="279" name="Google Shape;279;p49"/>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Group Directions</a:t>
            </a:r>
            <a:endParaRPr>
              <a:solidFill>
                <a:schemeClr val="dk1"/>
              </a:solidFill>
            </a:endParaRPr>
          </a:p>
          <a:p>
            <a:pPr indent="-342900" lvl="0" marL="457200" rtl="0" algn="l">
              <a:spcBef>
                <a:spcPts val="0"/>
              </a:spcBef>
              <a:spcAft>
                <a:spcPts val="0"/>
              </a:spcAft>
              <a:buClr>
                <a:schemeClr val="dk1"/>
              </a:buClr>
              <a:buSzPts val="1800"/>
              <a:buAutoNum type="arabicPeriod"/>
            </a:pPr>
            <a:r>
              <a:rPr lang="en">
                <a:solidFill>
                  <a:schemeClr val="dk1"/>
                </a:solidFill>
              </a:rPr>
              <a:t>Go through case study</a:t>
            </a:r>
            <a:endParaRPr>
              <a:solidFill>
                <a:schemeClr val="dk1"/>
              </a:solidFill>
            </a:endParaRPr>
          </a:p>
          <a:p>
            <a:pPr indent="0" lvl="0" marL="0" rtl="0" algn="l">
              <a:spcBef>
                <a:spcPts val="0"/>
              </a:spcBef>
              <a:spcAft>
                <a:spcPts val="0"/>
              </a:spcAft>
              <a:buNone/>
            </a:pPr>
            <a:r>
              <a:rPr lang="en">
                <a:solidFill>
                  <a:schemeClr val="dk1"/>
                </a:solidFill>
              </a:rPr>
              <a:t>  -  	Google Spreadsheets - </a:t>
            </a:r>
            <a:r>
              <a:rPr lang="en" u="sng">
                <a:solidFill>
                  <a:schemeClr val="accent5"/>
                </a:solidFill>
                <a:hlinkClick r:id="rId3">
                  <a:extLst>
                    <a:ext uri="{A12FA001-AC4F-418D-AE19-62706E023703}">
                      <ahyp:hlinkClr val="tx"/>
                    </a:ext>
                  </a:extLst>
                </a:hlinkClick>
              </a:rPr>
              <a:t>template</a:t>
            </a:r>
            <a:endParaRPr>
              <a:solidFill>
                <a:schemeClr val="dk1"/>
              </a:solidFill>
            </a:endParaRPr>
          </a:p>
          <a:p>
            <a:pPr indent="-342900" lvl="0" marL="457200" rtl="0" algn="l">
              <a:spcBef>
                <a:spcPts val="0"/>
              </a:spcBef>
              <a:spcAft>
                <a:spcPts val="0"/>
              </a:spcAft>
              <a:buSzPts val="1800"/>
              <a:buChar char="-"/>
            </a:pPr>
            <a:r>
              <a:rPr lang="en">
                <a:solidFill>
                  <a:schemeClr val="dk1"/>
                </a:solidFill>
              </a:rPr>
              <a:t>Exploring what it means to have a positive result</a:t>
            </a:r>
            <a:endParaRPr>
              <a:solidFill>
                <a:schemeClr val="dk1"/>
              </a:solidFill>
            </a:endParaRPr>
          </a:p>
          <a:p>
            <a:pPr indent="-342900" lvl="0" marL="457200" rtl="0" algn="l">
              <a:spcBef>
                <a:spcPts val="0"/>
              </a:spcBef>
              <a:spcAft>
                <a:spcPts val="0"/>
              </a:spcAft>
              <a:buSzPts val="1800"/>
              <a:buChar char="-"/>
            </a:pPr>
            <a:r>
              <a:rPr lang="en" u="sng">
                <a:solidFill>
                  <a:schemeClr val="accent5"/>
                </a:solidFill>
                <a:hlinkClick r:id="rId4">
                  <a:extLst>
                    <a:ext uri="{A12FA001-AC4F-418D-AE19-62706E023703}">
                      <ahyp:hlinkClr val="tx"/>
                    </a:ext>
                  </a:extLst>
                </a:hlinkClick>
              </a:rPr>
              <a:t>Mammograms</a:t>
            </a:r>
            <a:endParaRPr>
              <a:solidFill>
                <a:schemeClr val="dk1"/>
              </a:solidFill>
            </a:endParaRPr>
          </a:p>
          <a:p>
            <a:pPr indent="0" lvl="0" marL="0" rtl="0" algn="l">
              <a:spcBef>
                <a:spcPts val="0"/>
              </a:spcBef>
              <a:spcAft>
                <a:spcPts val="0"/>
              </a:spcAft>
              <a:buNone/>
            </a:pPr>
            <a:r>
              <a:t/>
            </a:r>
            <a:endParaRPr>
              <a:solidFill>
                <a:schemeClr val="dk1"/>
              </a:solidFill>
            </a:endParaRPr>
          </a:p>
          <a:p>
            <a:pPr indent="-342900" lvl="0" marL="457200" rtl="0" algn="l">
              <a:spcBef>
                <a:spcPts val="0"/>
              </a:spcBef>
              <a:spcAft>
                <a:spcPts val="0"/>
              </a:spcAft>
              <a:buClr>
                <a:schemeClr val="dk1"/>
              </a:buClr>
              <a:buSzPts val="1800"/>
              <a:buAutoNum type="arabicPeriod"/>
            </a:pPr>
            <a:r>
              <a:rPr lang="en">
                <a:solidFill>
                  <a:schemeClr val="dk1"/>
                </a:solidFill>
              </a:rPr>
              <a:t>I’ll give you a little bit to work, then I’ll do wrap up slides, then let you finish so that you can leave when you are done.</a:t>
            </a:r>
            <a:endParaRPr>
              <a:solidFill>
                <a:schemeClr val="dk1"/>
              </a:solidFill>
            </a:endParaRPr>
          </a:p>
          <a:p>
            <a:pPr indent="0" lvl="0" marL="457200" rtl="0" algn="l">
              <a:spcBef>
                <a:spcPts val="0"/>
              </a:spcBef>
              <a:spcAft>
                <a:spcPts val="0"/>
              </a:spcAft>
              <a:buNone/>
            </a:pPr>
            <a:r>
              <a:t/>
            </a:r>
            <a:endParaRPr>
              <a:solidFill>
                <a:schemeClr val="dk1"/>
              </a:solidFill>
            </a:endParaRPr>
          </a:p>
          <a:p>
            <a:pPr indent="-342900" lvl="0" marL="457200" rtl="0" algn="l">
              <a:spcBef>
                <a:spcPts val="0"/>
              </a:spcBef>
              <a:spcAft>
                <a:spcPts val="0"/>
              </a:spcAft>
              <a:buClr>
                <a:schemeClr val="dk1"/>
              </a:buClr>
              <a:buSzPts val="1800"/>
              <a:buAutoNum type="arabicPeriod"/>
            </a:pPr>
            <a:r>
              <a:rPr lang="en">
                <a:solidFill>
                  <a:schemeClr val="dk1"/>
                </a:solidFill>
              </a:rPr>
              <a:t>Stay for wrap-up please! :)</a:t>
            </a:r>
            <a:endParaRPr>
              <a:solidFill>
                <a:schemeClr val="dk1"/>
              </a:solidFill>
            </a:endParaRPr>
          </a:p>
          <a:p>
            <a:pPr indent="0" lvl="0" marL="0" rtl="0" algn="l">
              <a:lnSpc>
                <a:spcPct val="100000"/>
              </a:lnSpc>
              <a:spcBef>
                <a:spcPts val="0"/>
              </a:spcBef>
              <a:spcAft>
                <a:spcPts val="0"/>
              </a:spcAft>
              <a:buNone/>
            </a:pPr>
            <a:r>
              <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3" name="Shape 283"/>
        <p:cNvGrpSpPr/>
        <p:nvPr/>
      </p:nvGrpSpPr>
      <p:grpSpPr>
        <a:xfrm>
          <a:off x="0" y="0"/>
          <a:ext cx="0" cy="0"/>
          <a:chOff x="0" y="0"/>
          <a:chExt cx="0" cy="0"/>
        </a:xfrm>
      </p:grpSpPr>
      <p:sp>
        <p:nvSpPr>
          <p:cNvPr id="284" name="Google Shape;284;p50"/>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latin typeface="Arial Black"/>
                <a:ea typeface="Arial Black"/>
                <a:cs typeface="Arial Black"/>
                <a:sym typeface="Arial Black"/>
              </a:rPr>
              <a:t>Civic Engagement</a:t>
            </a:r>
            <a:endParaRPr>
              <a:latin typeface="Arial Black"/>
              <a:ea typeface="Arial Black"/>
              <a:cs typeface="Arial Black"/>
              <a:sym typeface="Arial Black"/>
            </a:endParaRPr>
          </a:p>
        </p:txBody>
      </p:sp>
      <p:sp>
        <p:nvSpPr>
          <p:cNvPr id="285" name="Google Shape;285;p50"/>
          <p:cNvSpPr txBox="1"/>
          <p:nvPr>
            <p:ph idx="1" type="body"/>
          </p:nvPr>
        </p:nvSpPr>
        <p:spPr>
          <a:xfrm>
            <a:off x="311700" y="1152475"/>
            <a:ext cx="68211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 different critique</a:t>
            </a:r>
            <a:endParaRPr/>
          </a:p>
          <a:p>
            <a:pPr indent="0" lvl="0" marL="0" rtl="0" algn="l">
              <a:spcBef>
                <a:spcPts val="1600"/>
              </a:spcBef>
              <a:spcAft>
                <a:spcPts val="0"/>
              </a:spcAft>
              <a:buNone/>
            </a:pPr>
            <a:r>
              <a:t/>
            </a:r>
            <a:endParaRPr/>
          </a:p>
          <a:p>
            <a:pPr indent="0" lvl="0" marL="0" rtl="0" algn="l">
              <a:spcBef>
                <a:spcPts val="1600"/>
              </a:spcBef>
              <a:spcAft>
                <a:spcPts val="0"/>
              </a:spcAft>
              <a:buNone/>
            </a:pPr>
            <a:r>
              <a:t/>
            </a:r>
            <a:endParaRPr/>
          </a:p>
          <a:p>
            <a:pPr indent="0" lvl="0" marL="0" rtl="0" algn="l">
              <a:spcBef>
                <a:spcPts val="1600"/>
              </a:spcBef>
              <a:spcAft>
                <a:spcPts val="0"/>
              </a:spcAft>
              <a:buNone/>
            </a:pPr>
            <a:r>
              <a:t/>
            </a:r>
            <a:endParaRPr/>
          </a:p>
          <a:p>
            <a:pPr indent="0" lvl="0" marL="0" rtl="0" algn="l">
              <a:spcBef>
                <a:spcPts val="1600"/>
              </a:spcBef>
              <a:spcAft>
                <a:spcPts val="0"/>
              </a:spcAft>
              <a:buNone/>
            </a:pPr>
            <a:r>
              <a:rPr lang="en"/>
              <a:t>More sophisticated conversations about the issues</a:t>
            </a:r>
            <a:endParaRPr/>
          </a:p>
          <a:p>
            <a:pPr indent="0" lvl="0" marL="0" rtl="0" algn="l">
              <a:spcBef>
                <a:spcPts val="1600"/>
              </a:spcBef>
              <a:spcAft>
                <a:spcPts val="0"/>
              </a:spcAft>
              <a:buNone/>
            </a:pPr>
            <a:r>
              <a:rPr lang="en"/>
              <a:t>P(death|COVID) might be much more for 60+, but what if </a:t>
            </a:r>
            <a:endParaRPr/>
          </a:p>
          <a:p>
            <a:pPr indent="-342900" lvl="0" marL="457200" rtl="0" algn="l">
              <a:spcBef>
                <a:spcPts val="0"/>
              </a:spcBef>
              <a:spcAft>
                <a:spcPts val="0"/>
              </a:spcAft>
              <a:buSzPts val="1800"/>
              <a:buChar char="●"/>
            </a:pPr>
            <a:r>
              <a:rPr lang="en"/>
              <a:t>P(COVID|60s in Maine)&lt;&lt;P(COVID|30s in Maine)?</a:t>
            </a:r>
            <a:endParaRPr/>
          </a:p>
          <a:p>
            <a:pPr indent="-342900" lvl="0" marL="457200" rtl="0" algn="l">
              <a:spcBef>
                <a:spcPts val="0"/>
              </a:spcBef>
              <a:spcAft>
                <a:spcPts val="0"/>
              </a:spcAft>
              <a:buSzPts val="1800"/>
              <a:buChar char="●"/>
            </a:pPr>
            <a:r>
              <a:rPr lang="en"/>
              <a:t>P(COVID|60s in Maine)&lt;&lt;P(COVID|Black in Maine)?</a:t>
            </a:r>
            <a:endParaRPr/>
          </a:p>
          <a:p>
            <a:pPr indent="0" lvl="0" marL="0" rtl="0" algn="l">
              <a:spcBef>
                <a:spcPts val="1600"/>
              </a:spcBef>
              <a:spcAft>
                <a:spcPts val="1600"/>
              </a:spcAft>
              <a:buNone/>
            </a:pPr>
            <a:r>
              <a:t/>
            </a:r>
            <a:endParaRPr/>
          </a:p>
        </p:txBody>
      </p:sp>
      <p:pic>
        <p:nvPicPr>
          <p:cNvPr descr="#empty" id="286" name="Google Shape;286;p50"/>
          <p:cNvPicPr preferRelativeResize="0"/>
          <p:nvPr/>
        </p:nvPicPr>
        <p:blipFill rotWithShape="1">
          <a:blip r:embed="rId3">
            <a:alphaModFix/>
          </a:blip>
          <a:srcRect b="42834" l="60043" r="0" t="0"/>
          <a:stretch/>
        </p:blipFill>
        <p:spPr>
          <a:xfrm>
            <a:off x="4572000" y="0"/>
            <a:ext cx="4572002" cy="2471824"/>
          </a:xfrm>
          <a:prstGeom prst="rect">
            <a:avLst/>
          </a:prstGeom>
          <a:noFill/>
          <a:ln>
            <a:noFill/>
          </a:ln>
        </p:spPr>
      </p:pic>
      <p:sp>
        <p:nvSpPr>
          <p:cNvPr id="287" name="Google Shape;287;p50"/>
          <p:cNvSpPr txBox="1"/>
          <p:nvPr/>
        </p:nvSpPr>
        <p:spPr>
          <a:xfrm>
            <a:off x="5769525" y="2431975"/>
            <a:ext cx="34791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https://www.maine.gov/covid19/vaccines</a:t>
            </a:r>
            <a:endParaRPr/>
          </a:p>
        </p:txBody>
      </p:sp>
      <p:sp>
        <p:nvSpPr>
          <p:cNvPr id="288" name="Google Shape;288;p50"/>
          <p:cNvSpPr txBox="1"/>
          <p:nvPr/>
        </p:nvSpPr>
        <p:spPr>
          <a:xfrm>
            <a:off x="5807275" y="2641775"/>
            <a:ext cx="2848200" cy="4926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1600"/>
              </a:spcAft>
              <a:buNone/>
            </a:pPr>
            <a:r>
              <a:rPr lang="en" sz="2000" u="sng">
                <a:solidFill>
                  <a:schemeClr val="accent5"/>
                </a:solidFill>
                <a:hlinkClick r:id="rId4">
                  <a:extLst>
                    <a:ext uri="{A12FA001-AC4F-418D-AE19-62706E023703}">
                      <ahyp:hlinkClr val="tx"/>
                    </a:ext>
                  </a:extLst>
                </a:hlinkClick>
              </a:rPr>
              <a:t>Dr. Shah presentation</a:t>
            </a:r>
            <a:endParaRPr sz="2400">
              <a:solidFill>
                <a:schemeClr val="dk2"/>
              </a:solidFill>
            </a:endParaRPr>
          </a:p>
        </p:txBody>
      </p:sp>
      <p:pic>
        <p:nvPicPr>
          <p:cNvPr descr="#empty" id="289" name="Google Shape;289;p50"/>
          <p:cNvPicPr preferRelativeResize="0"/>
          <p:nvPr/>
        </p:nvPicPr>
        <p:blipFill>
          <a:blip r:embed="rId5">
            <a:alphaModFix/>
          </a:blip>
          <a:stretch>
            <a:fillRect/>
          </a:stretch>
        </p:blipFill>
        <p:spPr>
          <a:xfrm>
            <a:off x="311688" y="1680888"/>
            <a:ext cx="5457825" cy="1590675"/>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3" name="Shape 293"/>
        <p:cNvGrpSpPr/>
        <p:nvPr/>
      </p:nvGrpSpPr>
      <p:grpSpPr>
        <a:xfrm>
          <a:off x="0" y="0"/>
          <a:ext cx="0" cy="0"/>
          <a:chOff x="0" y="0"/>
          <a:chExt cx="0" cy="0"/>
        </a:xfrm>
      </p:grpSpPr>
      <p:sp>
        <p:nvSpPr>
          <p:cNvPr id="294" name="Google Shape;294;p51"/>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latin typeface="Arial Black"/>
                <a:ea typeface="Arial Black"/>
                <a:cs typeface="Arial Black"/>
                <a:sym typeface="Arial Black"/>
              </a:rPr>
              <a:t>P-value</a:t>
            </a:r>
            <a:endParaRPr>
              <a:latin typeface="Arial Black"/>
              <a:ea typeface="Arial Black"/>
              <a:cs typeface="Arial Black"/>
              <a:sym typeface="Arial Black"/>
            </a:endParaRPr>
          </a:p>
        </p:txBody>
      </p:sp>
      <p:sp>
        <p:nvSpPr>
          <p:cNvPr id="295" name="Google Shape;295;p51"/>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t>P-value: If the null hypothesis is true, what is the chance of rejecting it by mistake? </a:t>
            </a:r>
            <a:r>
              <a:rPr lang="en" sz="1900">
                <a:solidFill>
                  <a:srgbClr val="202124"/>
                </a:solidFill>
                <a:highlight>
                  <a:srgbClr val="FFFFFF"/>
                </a:highlight>
                <a:latin typeface="Roboto"/>
                <a:ea typeface="Roboto"/>
                <a:cs typeface="Roboto"/>
                <a:sym typeface="Roboto"/>
              </a:rPr>
              <a:t>A </a:t>
            </a:r>
            <a:r>
              <a:rPr b="1" lang="en" sz="1900">
                <a:solidFill>
                  <a:srgbClr val="202124"/>
                </a:solidFill>
                <a:highlight>
                  <a:srgbClr val="FFFFFF"/>
                </a:highlight>
                <a:latin typeface="Roboto"/>
                <a:ea typeface="Roboto"/>
                <a:cs typeface="Roboto"/>
                <a:sym typeface="Roboto"/>
              </a:rPr>
              <a:t>p</a:t>
            </a:r>
            <a:r>
              <a:rPr lang="en" sz="1900">
                <a:solidFill>
                  <a:srgbClr val="202124"/>
                </a:solidFill>
                <a:highlight>
                  <a:srgbClr val="FFFFFF"/>
                </a:highlight>
                <a:latin typeface="Roboto"/>
                <a:ea typeface="Roboto"/>
                <a:cs typeface="Roboto"/>
                <a:sym typeface="Roboto"/>
              </a:rPr>
              <a:t>-</a:t>
            </a:r>
            <a:r>
              <a:rPr b="1" lang="en" sz="1900">
                <a:solidFill>
                  <a:srgbClr val="202124"/>
                </a:solidFill>
                <a:highlight>
                  <a:srgbClr val="FFFFFF"/>
                </a:highlight>
                <a:latin typeface="Roboto"/>
                <a:ea typeface="Roboto"/>
                <a:cs typeface="Roboto"/>
                <a:sym typeface="Roboto"/>
              </a:rPr>
              <a:t>value</a:t>
            </a:r>
            <a:r>
              <a:rPr lang="en" sz="1900">
                <a:solidFill>
                  <a:srgbClr val="202124"/>
                </a:solidFill>
                <a:highlight>
                  <a:srgbClr val="FFFFFF"/>
                </a:highlight>
                <a:latin typeface="Roboto"/>
                <a:ea typeface="Roboto"/>
                <a:cs typeface="Roboto"/>
                <a:sym typeface="Roboto"/>
              </a:rPr>
              <a:t> is the probability an observed difference could have occurred by random chance. Like getting a positive signal, but nothing is actually there.</a:t>
            </a:r>
            <a:endParaRPr sz="2500"/>
          </a:p>
          <a:p>
            <a:pPr indent="0" lvl="0" marL="0" rtl="0" algn="l">
              <a:spcBef>
                <a:spcPts val="1600"/>
              </a:spcBef>
              <a:spcAft>
                <a:spcPts val="0"/>
              </a:spcAft>
              <a:buNone/>
            </a:pPr>
            <a:r>
              <a:rPr lang="en"/>
              <a:t>H0 Null Hypothesis - no signal, no difference in underlying distribution</a:t>
            </a:r>
            <a:endParaRPr/>
          </a:p>
          <a:p>
            <a:pPr indent="0" lvl="0" marL="0" rtl="0" algn="l">
              <a:spcBef>
                <a:spcPts val="1600"/>
              </a:spcBef>
              <a:spcAft>
                <a:spcPts val="0"/>
              </a:spcAft>
              <a:buNone/>
            </a:pPr>
            <a:r>
              <a:rPr lang="en"/>
              <a:t>P-value = P(reject H0 | H0 no difference), sort of like a false positive</a:t>
            </a:r>
            <a:endParaRPr/>
          </a:p>
          <a:p>
            <a:pPr indent="0" lvl="0" marL="0" rtl="0" algn="l">
              <a:spcBef>
                <a:spcPts val="1600"/>
              </a:spcBef>
              <a:spcAft>
                <a:spcPts val="1600"/>
              </a:spcAft>
              <a:buNone/>
            </a:pPr>
            <a:r>
              <a:rPr lang="en"/>
              <a:t>Low p-values mean that there is a really low chance this could have just occurred randomly</a:t>
            </a:r>
            <a:endParaRPr/>
          </a:p>
        </p:txBody>
      </p:sp>
      <p:sp>
        <p:nvSpPr>
          <p:cNvPr id="296" name="Google Shape;296;p51"/>
          <p:cNvSpPr txBox="1"/>
          <p:nvPr/>
        </p:nvSpPr>
        <p:spPr>
          <a:xfrm>
            <a:off x="1525125" y="4242250"/>
            <a:ext cx="59811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600">
                <a:solidFill>
                  <a:srgbClr val="0000FF"/>
                </a:solidFill>
              </a:rPr>
              <a:t>Next week’s case study we will use R to calculate p-values!</a:t>
            </a:r>
            <a:endParaRPr b="1" sz="1600">
              <a:solidFill>
                <a:srgbClr val="0000FF"/>
              </a:solidFill>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B5394"/>
        </a:solidFill>
      </p:bgPr>
    </p:bg>
    <p:spTree>
      <p:nvGrpSpPr>
        <p:cNvPr id="300" name="Shape 300"/>
        <p:cNvGrpSpPr/>
        <p:nvPr/>
      </p:nvGrpSpPr>
      <p:grpSpPr>
        <a:xfrm>
          <a:off x="0" y="0"/>
          <a:ext cx="0" cy="0"/>
          <a:chOff x="0" y="0"/>
          <a:chExt cx="0" cy="0"/>
        </a:xfrm>
      </p:grpSpPr>
      <p:sp>
        <p:nvSpPr>
          <p:cNvPr id="301" name="Google Shape;301;p52"/>
          <p:cNvSpPr txBox="1"/>
          <p:nvPr>
            <p:ph type="title"/>
          </p:nvPr>
        </p:nvSpPr>
        <p:spPr>
          <a:xfrm>
            <a:off x="311700" y="445025"/>
            <a:ext cx="1901400" cy="1792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FFFFFF"/>
                </a:solidFill>
                <a:latin typeface="Arial Black"/>
                <a:ea typeface="Arial Black"/>
                <a:cs typeface="Arial Black"/>
                <a:sym typeface="Arial Black"/>
              </a:rPr>
              <a:t>Probability as a general theme - </a:t>
            </a:r>
            <a:endParaRPr>
              <a:solidFill>
                <a:srgbClr val="FFFFFF"/>
              </a:solidFill>
              <a:latin typeface="Arial Black"/>
              <a:ea typeface="Arial Black"/>
              <a:cs typeface="Arial Black"/>
              <a:sym typeface="Arial Black"/>
            </a:endParaRPr>
          </a:p>
          <a:p>
            <a:pPr indent="0" lvl="0" marL="0" rtl="0" algn="l">
              <a:spcBef>
                <a:spcPts val="0"/>
              </a:spcBef>
              <a:spcAft>
                <a:spcPts val="0"/>
              </a:spcAft>
              <a:buNone/>
            </a:pPr>
            <a:r>
              <a:rPr lang="en" sz="2500">
                <a:solidFill>
                  <a:srgbClr val="FFFFFF"/>
                </a:solidFill>
                <a:latin typeface="Arial Black"/>
                <a:ea typeface="Arial Black"/>
                <a:cs typeface="Arial Black"/>
                <a:sym typeface="Arial Black"/>
              </a:rPr>
              <a:t>it’s complicated</a:t>
            </a:r>
            <a:endParaRPr sz="2500">
              <a:solidFill>
                <a:srgbClr val="FFFFFF"/>
              </a:solidFill>
              <a:latin typeface="Arial Black"/>
              <a:ea typeface="Arial Black"/>
              <a:cs typeface="Arial Black"/>
              <a:sym typeface="Arial Black"/>
            </a:endParaRPr>
          </a:p>
        </p:txBody>
      </p:sp>
      <p:pic>
        <p:nvPicPr>
          <p:cNvPr descr="Joe Biden (Jim Carrey) delivers a special message on Halloween.&#10;&#10;Saturday Night Live.  Stream now on Peacock: https://bit.ly/3j1IRUk&#10;&#10;Subscribe to SNL: https://goo.gl/tUsXwM&#10;Stream Current Full Episodes: http://www.nbc.com/saturday-night-live&#10; &#10;WATCH PAST SNL SEASONS&#10;Google Play - http://bit.ly/SNLGooglePlay&#10;iTunes - http://bit.ly/SNLiTunes&#10; &#10;SNL ON SOCIAL&#10;SNL Instagram: http://instagram.com/nbcsnl&#10;SNL Facebook: https://www.facebook.com/snl&#10;SNL Twitter: https://twitter.com/nbcsnl&#10;SNL Tumblr: http://nbcsnl.tumblr.com/&#10;SNL Pinterest: http://www.pinterest.com/nbcsnl/&#10; &#10;GET MORE NBC&#10;Like NBC: http://Facebook.com/NBC&#10;Follow NBC: http://Twitter.com/NBC&#10;NBC Tumblr: http://NBCtv.tumblr.com/&#10;YouTube: http://www.youtube.com/nbc&#10;NBC Instagram: http://instagram.com/nbc&#10; &#10;#SNL #JohnMulaney #TheStrokes #SNL46" id="302" name="Google Shape;302;p52" title="Biden Halloween Cold Open - SNL">
            <a:hlinkClick r:id="rId3"/>
          </p:cNvPr>
          <p:cNvPicPr preferRelativeResize="0"/>
          <p:nvPr/>
        </p:nvPicPr>
        <p:blipFill>
          <a:blip r:embed="rId4">
            <a:alphaModFix/>
          </a:blip>
          <a:stretch>
            <a:fillRect/>
          </a:stretch>
        </p:blipFill>
        <p:spPr>
          <a:xfrm>
            <a:off x="2324400" y="28816"/>
            <a:ext cx="6819600" cy="5114685"/>
          </a:xfrm>
          <a:prstGeom prst="rect">
            <a:avLst/>
          </a:prstGeom>
          <a:noFill/>
          <a:ln>
            <a:noFill/>
          </a:ln>
        </p:spPr>
      </p:pic>
      <p:sp>
        <p:nvSpPr>
          <p:cNvPr id="303" name="Google Shape;303;p52"/>
          <p:cNvSpPr txBox="1"/>
          <p:nvPr/>
        </p:nvSpPr>
        <p:spPr>
          <a:xfrm>
            <a:off x="311700" y="4389275"/>
            <a:ext cx="2012700" cy="445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u="sng">
                <a:solidFill>
                  <a:schemeClr val="hlink"/>
                </a:solidFill>
                <a:hlinkClick r:id="rId5"/>
              </a:rPr>
              <a:t>link</a:t>
            </a:r>
            <a:endParaRPr sz="60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02"/>
                                        </p:tgtEl>
                                        <p:attrNameLst>
                                          <p:attrName>style.visibility</p:attrName>
                                        </p:attrNameLst>
                                      </p:cBhvr>
                                      <p:to>
                                        <p:strVal val="visible"/>
                                      </p:to>
                                    </p:set>
                                    <p:animEffect filter="fade" transition="in">
                                      <p:cBhvr>
                                        <p:cTn dur="1000"/>
                                        <p:tgtEl>
                                          <p:spTgt spid="30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7" name="Shape 307"/>
        <p:cNvGrpSpPr/>
        <p:nvPr/>
      </p:nvGrpSpPr>
      <p:grpSpPr>
        <a:xfrm>
          <a:off x="0" y="0"/>
          <a:ext cx="0" cy="0"/>
          <a:chOff x="0" y="0"/>
          <a:chExt cx="0" cy="0"/>
        </a:xfrm>
      </p:grpSpPr>
      <p:sp>
        <p:nvSpPr>
          <p:cNvPr id="308" name="Google Shape;308;p53"/>
          <p:cNvSpPr txBox="1"/>
          <p:nvPr>
            <p:ph type="title"/>
          </p:nvPr>
        </p:nvSpPr>
        <p:spPr>
          <a:xfrm>
            <a:off x="166250" y="791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600" u="sng">
                <a:solidFill>
                  <a:schemeClr val="hlink"/>
                </a:solidFill>
                <a:latin typeface="Arial Black"/>
                <a:ea typeface="Arial Black"/>
                <a:cs typeface="Arial Black"/>
                <a:sym typeface="Arial Black"/>
                <a:hlinkClick r:id="rId3"/>
              </a:rPr>
              <a:t>Programming Flowchart</a:t>
            </a:r>
            <a:r>
              <a:rPr lang="en" sz="2600">
                <a:latin typeface="Arial Black"/>
                <a:ea typeface="Arial Black"/>
                <a:cs typeface="Arial Black"/>
                <a:sym typeface="Arial Black"/>
              </a:rPr>
              <a:t>:</a:t>
            </a:r>
            <a:endParaRPr sz="2600">
              <a:latin typeface="Arial Black"/>
              <a:ea typeface="Arial Black"/>
              <a:cs typeface="Arial Black"/>
              <a:sym typeface="Arial Black"/>
            </a:endParaRPr>
          </a:p>
          <a:p>
            <a:pPr indent="0" lvl="0" marL="0" rtl="0" algn="l">
              <a:spcBef>
                <a:spcPts val="0"/>
              </a:spcBef>
              <a:spcAft>
                <a:spcPts val="0"/>
              </a:spcAft>
              <a:buNone/>
            </a:pPr>
            <a:r>
              <a:rPr lang="en" sz="2600">
                <a:latin typeface="Arial Black"/>
                <a:ea typeface="Arial Black"/>
                <a:cs typeface="Arial Black"/>
                <a:sym typeface="Arial Black"/>
              </a:rPr>
              <a:t>Should you attend Friday Support Lab?</a:t>
            </a:r>
            <a:endParaRPr sz="2600">
              <a:latin typeface="Arial Black"/>
              <a:ea typeface="Arial Black"/>
              <a:cs typeface="Arial Black"/>
              <a:sym typeface="Arial Black"/>
            </a:endParaRPr>
          </a:p>
        </p:txBody>
      </p:sp>
      <p:sp>
        <p:nvSpPr>
          <p:cNvPr id="309" name="Google Shape;309;p53"/>
          <p:cNvSpPr/>
          <p:nvPr/>
        </p:nvSpPr>
        <p:spPr>
          <a:xfrm>
            <a:off x="6849627" y="141700"/>
            <a:ext cx="1301454" cy="287820"/>
          </a:xfrm>
          <a:prstGeom prst="flowChartTerminator">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t>Start</a:t>
            </a:r>
            <a:endParaRPr/>
          </a:p>
        </p:txBody>
      </p:sp>
      <p:sp>
        <p:nvSpPr>
          <p:cNvPr id="310" name="Google Shape;310;p53"/>
          <p:cNvSpPr/>
          <p:nvPr/>
        </p:nvSpPr>
        <p:spPr>
          <a:xfrm>
            <a:off x="5735600" y="4599877"/>
            <a:ext cx="1301454" cy="287820"/>
          </a:xfrm>
          <a:prstGeom prst="flowChartTerminator">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t>Stop</a:t>
            </a:r>
            <a:endParaRPr/>
          </a:p>
        </p:txBody>
      </p:sp>
      <p:sp>
        <p:nvSpPr>
          <p:cNvPr id="311" name="Google Shape;311;p53"/>
          <p:cNvSpPr/>
          <p:nvPr/>
        </p:nvSpPr>
        <p:spPr>
          <a:xfrm>
            <a:off x="5948450" y="838350"/>
            <a:ext cx="3103800" cy="1336200"/>
          </a:xfrm>
          <a:prstGeom prst="diamond">
            <a:avLst/>
          </a:prstGeom>
          <a:solidFill>
            <a:srgbClr val="FFFF00"/>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t>Was your lab/case study checked off during Wednesday class?</a:t>
            </a:r>
            <a:endParaRPr sz="1200"/>
          </a:p>
        </p:txBody>
      </p:sp>
      <p:sp>
        <p:nvSpPr>
          <p:cNvPr id="312" name="Google Shape;312;p53"/>
          <p:cNvSpPr txBox="1"/>
          <p:nvPr/>
        </p:nvSpPr>
        <p:spPr>
          <a:xfrm>
            <a:off x="7500350" y="2261025"/>
            <a:ext cx="537300" cy="200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NO</a:t>
            </a:r>
            <a:endParaRPr/>
          </a:p>
        </p:txBody>
      </p:sp>
      <p:sp>
        <p:nvSpPr>
          <p:cNvPr id="313" name="Google Shape;313;p53"/>
          <p:cNvSpPr/>
          <p:nvPr/>
        </p:nvSpPr>
        <p:spPr>
          <a:xfrm>
            <a:off x="1004975" y="1747875"/>
            <a:ext cx="2580300" cy="1226400"/>
          </a:xfrm>
          <a:prstGeom prst="diamond">
            <a:avLst/>
          </a:prstGeom>
          <a:noFill/>
          <a:ln cap="flat" cmpd="sng" w="19050">
            <a:solidFill>
              <a:srgbClr val="38761D"/>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t>Is all other work due Friday </a:t>
            </a:r>
            <a:r>
              <a:rPr b="1" lang="en" sz="1200"/>
              <a:t>or earlier </a:t>
            </a:r>
            <a:r>
              <a:rPr lang="en" sz="1200"/>
              <a:t>complete?</a:t>
            </a:r>
            <a:endParaRPr sz="1200"/>
          </a:p>
        </p:txBody>
      </p:sp>
      <p:sp>
        <p:nvSpPr>
          <p:cNvPr id="314" name="Google Shape;314;p53"/>
          <p:cNvSpPr/>
          <p:nvPr/>
        </p:nvSpPr>
        <p:spPr>
          <a:xfrm>
            <a:off x="5813925" y="3697338"/>
            <a:ext cx="1144800" cy="433800"/>
          </a:xfrm>
          <a:prstGeom prst="rect">
            <a:avLst/>
          </a:prstGeom>
          <a:solidFill>
            <a:srgbClr val="00FF00"/>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t>Come Friday!</a:t>
            </a:r>
            <a:endParaRPr/>
          </a:p>
        </p:txBody>
      </p:sp>
      <p:cxnSp>
        <p:nvCxnSpPr>
          <p:cNvPr id="315" name="Google Shape;315;p53"/>
          <p:cNvCxnSpPr>
            <a:stCxn id="314" idx="2"/>
            <a:endCxn id="310" idx="0"/>
          </p:cNvCxnSpPr>
          <p:nvPr/>
        </p:nvCxnSpPr>
        <p:spPr>
          <a:xfrm>
            <a:off x="6386325" y="4131138"/>
            <a:ext cx="0" cy="468600"/>
          </a:xfrm>
          <a:prstGeom prst="straightConnector1">
            <a:avLst/>
          </a:prstGeom>
          <a:noFill/>
          <a:ln cap="flat" cmpd="sng" w="19050">
            <a:solidFill>
              <a:schemeClr val="dk2"/>
            </a:solidFill>
            <a:prstDash val="solid"/>
            <a:round/>
            <a:headEnd len="med" w="med" type="none"/>
            <a:tailEnd len="med" w="med" type="triangle"/>
          </a:ln>
        </p:spPr>
      </p:cxnSp>
      <p:sp>
        <p:nvSpPr>
          <p:cNvPr id="316" name="Google Shape;316;p53"/>
          <p:cNvSpPr/>
          <p:nvPr/>
        </p:nvSpPr>
        <p:spPr>
          <a:xfrm>
            <a:off x="1004975" y="3228600"/>
            <a:ext cx="2580300" cy="1371300"/>
          </a:xfrm>
          <a:prstGeom prst="diamond">
            <a:avLst/>
          </a:prstGeom>
          <a:noFill/>
          <a:ln cap="flat" cmpd="sng" w="19050">
            <a:solidFill>
              <a:srgbClr val="3366CC"/>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t>Do you want to hang out with cool people and get caught up on work?</a:t>
            </a:r>
            <a:endParaRPr sz="1200"/>
          </a:p>
        </p:txBody>
      </p:sp>
      <p:sp>
        <p:nvSpPr>
          <p:cNvPr id="317" name="Google Shape;317;p53"/>
          <p:cNvSpPr/>
          <p:nvPr/>
        </p:nvSpPr>
        <p:spPr>
          <a:xfrm>
            <a:off x="3783375" y="4526888"/>
            <a:ext cx="1144800" cy="433800"/>
          </a:xfrm>
          <a:prstGeom prst="rect">
            <a:avLst/>
          </a:prstGeom>
          <a:solidFill>
            <a:srgbClr val="FF6CA9"/>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t>Okay, you can sleep in</a:t>
            </a:r>
            <a:endParaRPr/>
          </a:p>
        </p:txBody>
      </p:sp>
      <p:sp>
        <p:nvSpPr>
          <p:cNvPr id="318" name="Google Shape;318;p53"/>
          <p:cNvSpPr txBox="1"/>
          <p:nvPr/>
        </p:nvSpPr>
        <p:spPr>
          <a:xfrm>
            <a:off x="4872300" y="1091350"/>
            <a:ext cx="600600" cy="290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YES</a:t>
            </a:r>
            <a:endParaRPr/>
          </a:p>
        </p:txBody>
      </p:sp>
      <p:cxnSp>
        <p:nvCxnSpPr>
          <p:cNvPr id="319" name="Google Shape;319;p53"/>
          <p:cNvCxnSpPr>
            <a:stCxn id="316" idx="2"/>
            <a:endCxn id="317" idx="1"/>
          </p:cNvCxnSpPr>
          <p:nvPr/>
        </p:nvCxnSpPr>
        <p:spPr>
          <a:xfrm flipH="1" rot="-5400000">
            <a:off x="2967275" y="3927750"/>
            <a:ext cx="144000" cy="1488300"/>
          </a:xfrm>
          <a:prstGeom prst="bentConnector2">
            <a:avLst/>
          </a:prstGeom>
          <a:noFill/>
          <a:ln cap="flat" cmpd="sng" w="19050">
            <a:solidFill>
              <a:schemeClr val="dk2"/>
            </a:solidFill>
            <a:prstDash val="solid"/>
            <a:round/>
            <a:headEnd len="med" w="med" type="none"/>
            <a:tailEnd len="med" w="med" type="none"/>
          </a:ln>
        </p:spPr>
      </p:cxnSp>
      <p:cxnSp>
        <p:nvCxnSpPr>
          <p:cNvPr id="320" name="Google Shape;320;p53"/>
          <p:cNvCxnSpPr>
            <a:stCxn id="317" idx="3"/>
            <a:endCxn id="310" idx="1"/>
          </p:cNvCxnSpPr>
          <p:nvPr/>
        </p:nvCxnSpPr>
        <p:spPr>
          <a:xfrm>
            <a:off x="4928175" y="4743788"/>
            <a:ext cx="807300" cy="0"/>
          </a:xfrm>
          <a:prstGeom prst="straightConnector1">
            <a:avLst/>
          </a:prstGeom>
          <a:noFill/>
          <a:ln cap="flat" cmpd="sng" w="19050">
            <a:solidFill>
              <a:schemeClr val="dk2"/>
            </a:solidFill>
            <a:prstDash val="solid"/>
            <a:round/>
            <a:headEnd len="med" w="med" type="none"/>
            <a:tailEnd len="med" w="med" type="triangle"/>
          </a:ln>
        </p:spPr>
      </p:cxnSp>
      <p:sp>
        <p:nvSpPr>
          <p:cNvPr id="321" name="Google Shape;321;p53"/>
          <p:cNvSpPr txBox="1"/>
          <p:nvPr/>
        </p:nvSpPr>
        <p:spPr>
          <a:xfrm>
            <a:off x="3783425" y="2091363"/>
            <a:ext cx="590700" cy="200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NO</a:t>
            </a:r>
            <a:endParaRPr/>
          </a:p>
        </p:txBody>
      </p:sp>
      <p:cxnSp>
        <p:nvCxnSpPr>
          <p:cNvPr id="322" name="Google Shape;322;p53"/>
          <p:cNvCxnSpPr>
            <a:stCxn id="313" idx="1"/>
            <a:endCxn id="316" idx="1"/>
          </p:cNvCxnSpPr>
          <p:nvPr/>
        </p:nvCxnSpPr>
        <p:spPr>
          <a:xfrm>
            <a:off x="1004975" y="2361075"/>
            <a:ext cx="600" cy="1553100"/>
          </a:xfrm>
          <a:prstGeom prst="bentConnector3">
            <a:avLst>
              <a:gd fmla="val -39687500" name="adj1"/>
            </a:avLst>
          </a:prstGeom>
          <a:noFill/>
          <a:ln cap="flat" cmpd="sng" w="19050">
            <a:solidFill>
              <a:schemeClr val="dk2"/>
            </a:solidFill>
            <a:prstDash val="solid"/>
            <a:round/>
            <a:headEnd len="med" w="med" type="none"/>
            <a:tailEnd len="med" w="med" type="triangle"/>
          </a:ln>
        </p:spPr>
      </p:cxnSp>
      <p:sp>
        <p:nvSpPr>
          <p:cNvPr id="323" name="Google Shape;323;p53"/>
          <p:cNvSpPr txBox="1"/>
          <p:nvPr/>
        </p:nvSpPr>
        <p:spPr>
          <a:xfrm>
            <a:off x="166250" y="3024075"/>
            <a:ext cx="600600" cy="290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YES</a:t>
            </a:r>
            <a:endParaRPr/>
          </a:p>
        </p:txBody>
      </p:sp>
      <p:cxnSp>
        <p:nvCxnSpPr>
          <p:cNvPr id="324" name="Google Shape;324;p53"/>
          <p:cNvCxnSpPr>
            <a:stCxn id="313" idx="3"/>
            <a:endCxn id="314" idx="0"/>
          </p:cNvCxnSpPr>
          <p:nvPr/>
        </p:nvCxnSpPr>
        <p:spPr>
          <a:xfrm>
            <a:off x="3585275" y="2361075"/>
            <a:ext cx="2801100" cy="1336200"/>
          </a:xfrm>
          <a:prstGeom prst="bentConnector2">
            <a:avLst/>
          </a:prstGeom>
          <a:noFill/>
          <a:ln cap="flat" cmpd="sng" w="19050">
            <a:solidFill>
              <a:schemeClr val="dk2"/>
            </a:solidFill>
            <a:prstDash val="solid"/>
            <a:round/>
            <a:headEnd len="med" w="med" type="none"/>
            <a:tailEnd len="med" w="med" type="triangle"/>
          </a:ln>
        </p:spPr>
      </p:cxnSp>
      <p:sp>
        <p:nvSpPr>
          <p:cNvPr id="325" name="Google Shape;325;p53"/>
          <p:cNvSpPr txBox="1"/>
          <p:nvPr/>
        </p:nvSpPr>
        <p:spPr>
          <a:xfrm>
            <a:off x="2757375" y="4456100"/>
            <a:ext cx="775800" cy="287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NO</a:t>
            </a:r>
            <a:endParaRPr/>
          </a:p>
        </p:txBody>
      </p:sp>
      <p:cxnSp>
        <p:nvCxnSpPr>
          <p:cNvPr id="326" name="Google Shape;326;p53"/>
          <p:cNvCxnSpPr>
            <a:stCxn id="311" idx="2"/>
            <a:endCxn id="314" idx="3"/>
          </p:cNvCxnSpPr>
          <p:nvPr/>
        </p:nvCxnSpPr>
        <p:spPr>
          <a:xfrm rot="5400000">
            <a:off x="6359750" y="2773650"/>
            <a:ext cx="1739700" cy="541500"/>
          </a:xfrm>
          <a:prstGeom prst="bentConnector2">
            <a:avLst/>
          </a:prstGeom>
          <a:noFill/>
          <a:ln cap="flat" cmpd="sng" w="19050">
            <a:solidFill>
              <a:schemeClr val="dk2"/>
            </a:solidFill>
            <a:prstDash val="solid"/>
            <a:round/>
            <a:headEnd len="med" w="med" type="none"/>
            <a:tailEnd len="med" w="med" type="triangle"/>
          </a:ln>
        </p:spPr>
      </p:cxnSp>
      <p:cxnSp>
        <p:nvCxnSpPr>
          <p:cNvPr id="327" name="Google Shape;327;p53"/>
          <p:cNvCxnSpPr>
            <a:stCxn id="311" idx="1"/>
            <a:endCxn id="313" idx="0"/>
          </p:cNvCxnSpPr>
          <p:nvPr/>
        </p:nvCxnSpPr>
        <p:spPr>
          <a:xfrm flipH="1">
            <a:off x="2295050" y="1506450"/>
            <a:ext cx="3653400" cy="241500"/>
          </a:xfrm>
          <a:prstGeom prst="bentConnector2">
            <a:avLst/>
          </a:prstGeom>
          <a:noFill/>
          <a:ln cap="flat" cmpd="sng" w="19050">
            <a:solidFill>
              <a:schemeClr val="dk2"/>
            </a:solidFill>
            <a:prstDash val="solid"/>
            <a:round/>
            <a:headEnd len="med" w="med" type="none"/>
            <a:tailEnd len="med" w="med" type="triangle"/>
          </a:ln>
        </p:spPr>
      </p:cxnSp>
      <p:cxnSp>
        <p:nvCxnSpPr>
          <p:cNvPr id="328" name="Google Shape;328;p53"/>
          <p:cNvCxnSpPr>
            <a:stCxn id="316" idx="3"/>
            <a:endCxn id="314" idx="1"/>
          </p:cNvCxnSpPr>
          <p:nvPr/>
        </p:nvCxnSpPr>
        <p:spPr>
          <a:xfrm>
            <a:off x="3585275" y="3914250"/>
            <a:ext cx="2228700" cy="0"/>
          </a:xfrm>
          <a:prstGeom prst="straightConnector1">
            <a:avLst/>
          </a:prstGeom>
          <a:noFill/>
          <a:ln cap="flat" cmpd="sng" w="19050">
            <a:solidFill>
              <a:schemeClr val="dk2"/>
            </a:solidFill>
            <a:prstDash val="solid"/>
            <a:round/>
            <a:headEnd len="med" w="med" type="none"/>
            <a:tailEnd len="med" w="med" type="triangle"/>
          </a:ln>
        </p:spPr>
      </p:cxnSp>
      <p:cxnSp>
        <p:nvCxnSpPr>
          <p:cNvPr id="329" name="Google Shape;329;p53"/>
          <p:cNvCxnSpPr>
            <a:stCxn id="309" idx="2"/>
            <a:endCxn id="311" idx="0"/>
          </p:cNvCxnSpPr>
          <p:nvPr/>
        </p:nvCxnSpPr>
        <p:spPr>
          <a:xfrm>
            <a:off x="7500354" y="429520"/>
            <a:ext cx="0" cy="408900"/>
          </a:xfrm>
          <a:prstGeom prst="straightConnector1">
            <a:avLst/>
          </a:prstGeom>
          <a:noFill/>
          <a:ln cap="flat" cmpd="sng" w="19050">
            <a:solidFill>
              <a:schemeClr val="dk2"/>
            </a:solidFill>
            <a:prstDash val="solid"/>
            <a:round/>
            <a:headEnd len="med" w="med" type="none"/>
            <a:tailEnd len="med" w="med" type="triangle"/>
          </a:ln>
        </p:spPr>
      </p:cxnSp>
      <p:sp>
        <p:nvSpPr>
          <p:cNvPr id="330" name="Google Shape;330;p53"/>
          <p:cNvSpPr txBox="1"/>
          <p:nvPr/>
        </p:nvSpPr>
        <p:spPr>
          <a:xfrm>
            <a:off x="3778475" y="3624150"/>
            <a:ext cx="600600" cy="290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YES</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 name="Shape 111"/>
        <p:cNvGrpSpPr/>
        <p:nvPr/>
      </p:nvGrpSpPr>
      <p:grpSpPr>
        <a:xfrm>
          <a:off x="0" y="0"/>
          <a:ext cx="0" cy="0"/>
          <a:chOff x="0" y="0"/>
          <a:chExt cx="0" cy="0"/>
        </a:xfrm>
      </p:grpSpPr>
      <p:sp>
        <p:nvSpPr>
          <p:cNvPr id="112" name="Google Shape;112;p27"/>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latin typeface="Arial Black"/>
                <a:ea typeface="Arial Black"/>
                <a:cs typeface="Arial Black"/>
                <a:sym typeface="Arial Black"/>
              </a:rPr>
              <a:t>General FYIs</a:t>
            </a:r>
            <a:endParaRPr>
              <a:latin typeface="Arial Black"/>
              <a:ea typeface="Arial Black"/>
              <a:cs typeface="Arial Black"/>
              <a:sym typeface="Arial Black"/>
            </a:endParaRPr>
          </a:p>
        </p:txBody>
      </p:sp>
      <p:sp>
        <p:nvSpPr>
          <p:cNvPr id="113" name="Google Shape;113;p27"/>
          <p:cNvSpPr txBox="1"/>
          <p:nvPr>
            <p:ph idx="1" type="body"/>
          </p:nvPr>
        </p:nvSpPr>
        <p:spPr>
          <a:xfrm>
            <a:off x="311700" y="1152475"/>
            <a:ext cx="81288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chemeClr val="dk1"/>
                </a:solidFill>
              </a:rPr>
              <a:t>Class</a:t>
            </a:r>
            <a:endParaRPr b="1">
              <a:solidFill>
                <a:schemeClr val="dk1"/>
              </a:solidFill>
            </a:endParaRPr>
          </a:p>
          <a:p>
            <a:pPr indent="-342900" lvl="0" marL="457200" rtl="0" algn="l">
              <a:spcBef>
                <a:spcPts val="0"/>
              </a:spcBef>
              <a:spcAft>
                <a:spcPts val="0"/>
              </a:spcAft>
              <a:buClr>
                <a:schemeClr val="dk1"/>
              </a:buClr>
              <a:buSzPts val="1800"/>
              <a:buChar char="-"/>
            </a:pPr>
            <a:r>
              <a:rPr lang="en">
                <a:solidFill>
                  <a:schemeClr val="dk1"/>
                </a:solidFill>
              </a:rPr>
              <a:t>FotD</a:t>
            </a:r>
            <a:endParaRPr>
              <a:solidFill>
                <a:schemeClr val="dk1"/>
              </a:solidFill>
            </a:endParaRPr>
          </a:p>
          <a:p>
            <a:pPr indent="-342900" lvl="0" marL="457200" rtl="0" algn="l">
              <a:spcBef>
                <a:spcPts val="0"/>
              </a:spcBef>
              <a:spcAft>
                <a:spcPts val="0"/>
              </a:spcAft>
              <a:buClr>
                <a:schemeClr val="dk1"/>
              </a:buClr>
              <a:buSzPts val="1800"/>
              <a:buChar char="-"/>
            </a:pPr>
            <a:r>
              <a:rPr lang="en">
                <a:solidFill>
                  <a:schemeClr val="dk1"/>
                </a:solidFill>
              </a:rPr>
              <a:t>Reflect</a:t>
            </a:r>
            <a:endParaRPr>
              <a:solidFill>
                <a:schemeClr val="dk1"/>
              </a:solidFill>
            </a:endParaRPr>
          </a:p>
          <a:p>
            <a:pPr indent="-342900" lvl="0" marL="457200" rtl="0" algn="l">
              <a:spcBef>
                <a:spcPts val="0"/>
              </a:spcBef>
              <a:spcAft>
                <a:spcPts val="0"/>
              </a:spcAft>
              <a:buClr>
                <a:schemeClr val="dk1"/>
              </a:buClr>
              <a:buSzPts val="1800"/>
              <a:buChar char="-"/>
            </a:pPr>
            <a:r>
              <a:rPr lang="en">
                <a:solidFill>
                  <a:schemeClr val="dk1"/>
                </a:solidFill>
              </a:rPr>
              <a:t>Statistical Traps </a:t>
            </a:r>
            <a:endParaRPr>
              <a:solidFill>
                <a:schemeClr val="dk1"/>
              </a:solidFill>
            </a:endParaRPr>
          </a:p>
          <a:p>
            <a:pPr indent="0" lvl="0" marL="457200" rtl="0" algn="l">
              <a:spcBef>
                <a:spcPts val="0"/>
              </a:spcBef>
              <a:spcAft>
                <a:spcPts val="0"/>
              </a:spcAft>
              <a:buNone/>
            </a:pPr>
            <a:r>
              <a:rPr lang="en">
                <a:solidFill>
                  <a:schemeClr val="dk1"/>
                </a:solidFill>
              </a:rPr>
              <a:t>Conceptual dive</a:t>
            </a:r>
            <a:endParaRPr>
              <a:solidFill>
                <a:schemeClr val="dk1"/>
              </a:solidFill>
            </a:endParaRPr>
          </a:p>
          <a:p>
            <a:pPr indent="-342900" lvl="0" marL="457200" rtl="0" algn="l">
              <a:spcBef>
                <a:spcPts val="0"/>
              </a:spcBef>
              <a:spcAft>
                <a:spcPts val="0"/>
              </a:spcAft>
              <a:buClr>
                <a:schemeClr val="dk1"/>
              </a:buClr>
              <a:buSzPts val="1800"/>
              <a:buChar char="-"/>
            </a:pPr>
            <a:r>
              <a:rPr lang="en">
                <a:solidFill>
                  <a:schemeClr val="dk1"/>
                </a:solidFill>
              </a:rPr>
              <a:t>Organizing data</a:t>
            </a:r>
            <a:endParaRPr sz="1200">
              <a:solidFill>
                <a:schemeClr val="dk1"/>
              </a:solidFill>
            </a:endParaRPr>
          </a:p>
          <a:p>
            <a:pPr indent="0" lvl="0" marL="0" rtl="0" algn="l">
              <a:spcBef>
                <a:spcPts val="0"/>
              </a:spcBef>
              <a:spcAft>
                <a:spcPts val="0"/>
              </a:spcAft>
              <a:buClr>
                <a:schemeClr val="dk1"/>
              </a:buClr>
              <a:buSzPts val="1100"/>
              <a:buFont typeface="Arial"/>
              <a:buNone/>
            </a:pPr>
            <a:r>
              <a:rPr b="1" lang="en">
                <a:solidFill>
                  <a:schemeClr val="dk1"/>
                </a:solidFill>
              </a:rPr>
              <a:t>Upcoming for Wednesday</a:t>
            </a:r>
            <a:endParaRPr b="1">
              <a:solidFill>
                <a:schemeClr val="dk1"/>
              </a:solidFill>
            </a:endParaRPr>
          </a:p>
          <a:p>
            <a:pPr indent="-342900" lvl="0" marL="457200" rtl="0" algn="l">
              <a:spcBef>
                <a:spcPts val="0"/>
              </a:spcBef>
              <a:spcAft>
                <a:spcPts val="0"/>
              </a:spcAft>
              <a:buClr>
                <a:schemeClr val="dk1"/>
              </a:buClr>
              <a:buSzPts val="1800"/>
              <a:buChar char="-"/>
            </a:pPr>
            <a:r>
              <a:rPr lang="en">
                <a:solidFill>
                  <a:schemeClr val="dk1"/>
                </a:solidFill>
              </a:rPr>
              <a:t>DataCamp - Start on Intermediate course, commit 15 - 20 min/day</a:t>
            </a:r>
            <a:endParaRPr>
              <a:solidFill>
                <a:schemeClr val="dk1"/>
              </a:solidFill>
            </a:endParaRPr>
          </a:p>
          <a:p>
            <a:pPr indent="-342900" lvl="0" marL="457200" rtl="0" algn="l">
              <a:spcBef>
                <a:spcPts val="0"/>
              </a:spcBef>
              <a:spcAft>
                <a:spcPts val="0"/>
              </a:spcAft>
              <a:buClr>
                <a:schemeClr val="dk1"/>
              </a:buClr>
              <a:buSzPts val="1800"/>
              <a:buChar char="-"/>
            </a:pPr>
            <a:r>
              <a:rPr lang="en">
                <a:solidFill>
                  <a:schemeClr val="dk1"/>
                </a:solidFill>
              </a:rPr>
              <a:t>Read upcoming Mammograms lab on Perusall</a:t>
            </a:r>
            <a:endParaRPr>
              <a:solidFill>
                <a:schemeClr val="dk1"/>
              </a:solidFill>
            </a:endParaRPr>
          </a:p>
          <a:p>
            <a:pPr indent="0" lvl="0" marL="0" rtl="0" algn="l">
              <a:spcBef>
                <a:spcPts val="0"/>
              </a:spcBef>
              <a:spcAft>
                <a:spcPts val="0"/>
              </a:spcAft>
              <a:buNone/>
            </a:pPr>
            <a:r>
              <a:t/>
            </a:r>
            <a:endParaRPr>
              <a:solidFill>
                <a:schemeClr val="dk1"/>
              </a:solidFill>
            </a:endParaRPr>
          </a:p>
        </p:txBody>
      </p:sp>
      <p:pic>
        <p:nvPicPr>
          <p:cNvPr descr="#empty" id="114" name="Google Shape;114;p27"/>
          <p:cNvPicPr preferRelativeResize="0"/>
          <p:nvPr/>
        </p:nvPicPr>
        <p:blipFill>
          <a:blip r:embed="rId3">
            <a:alphaModFix/>
          </a:blip>
          <a:stretch>
            <a:fillRect/>
          </a:stretch>
        </p:blipFill>
        <p:spPr>
          <a:xfrm>
            <a:off x="4253525" y="314525"/>
            <a:ext cx="4890475" cy="2738675"/>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4" name="Shape 334"/>
        <p:cNvGrpSpPr/>
        <p:nvPr/>
      </p:nvGrpSpPr>
      <p:grpSpPr>
        <a:xfrm>
          <a:off x="0" y="0"/>
          <a:ext cx="0" cy="0"/>
          <a:chOff x="0" y="0"/>
          <a:chExt cx="0" cy="0"/>
        </a:xfrm>
      </p:grpSpPr>
      <p:sp>
        <p:nvSpPr>
          <p:cNvPr id="335" name="Google Shape;335;p5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latin typeface="Arial Black"/>
                <a:ea typeface="Arial Black"/>
                <a:cs typeface="Arial Black"/>
                <a:sym typeface="Arial Black"/>
              </a:rPr>
              <a:t>Keeping track</a:t>
            </a:r>
            <a:endParaRPr>
              <a:latin typeface="Arial Black"/>
              <a:ea typeface="Arial Black"/>
              <a:cs typeface="Arial Black"/>
              <a:sym typeface="Arial Black"/>
            </a:endParaRPr>
          </a:p>
        </p:txBody>
      </p:sp>
      <p:sp>
        <p:nvSpPr>
          <p:cNvPr id="336" name="Google Shape;336;p54"/>
          <p:cNvSpPr txBox="1"/>
          <p:nvPr>
            <p:ph idx="1" type="body"/>
          </p:nvPr>
        </p:nvSpPr>
        <p:spPr>
          <a:xfrm>
            <a:off x="311700" y="1152475"/>
            <a:ext cx="62001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chemeClr val="dk1"/>
                </a:solidFill>
              </a:rPr>
              <a:t>Upcoming for Friday</a:t>
            </a:r>
            <a:endParaRPr b="1">
              <a:solidFill>
                <a:schemeClr val="dk1"/>
              </a:solidFill>
            </a:endParaRPr>
          </a:p>
          <a:p>
            <a:pPr indent="-342900" lvl="0" marL="457200" rtl="0" algn="l">
              <a:spcBef>
                <a:spcPts val="0"/>
              </a:spcBef>
              <a:spcAft>
                <a:spcPts val="0"/>
              </a:spcAft>
              <a:buClr>
                <a:schemeClr val="dk1"/>
              </a:buClr>
              <a:buSzPts val="1800"/>
              <a:buChar char="-"/>
            </a:pPr>
            <a:r>
              <a:rPr lang="en">
                <a:solidFill>
                  <a:schemeClr val="dk1"/>
                </a:solidFill>
              </a:rPr>
              <a:t>Office hours at 11 in SASC </a:t>
            </a:r>
            <a:endParaRPr>
              <a:solidFill>
                <a:schemeClr val="dk1"/>
              </a:solidFill>
            </a:endParaRPr>
          </a:p>
          <a:p>
            <a:pPr indent="-342900" lvl="0" marL="457200" rtl="0" algn="l">
              <a:spcBef>
                <a:spcPts val="0"/>
              </a:spcBef>
              <a:spcAft>
                <a:spcPts val="0"/>
              </a:spcAft>
              <a:buClr>
                <a:schemeClr val="dk1"/>
              </a:buClr>
              <a:buSzPts val="1800"/>
              <a:buChar char="-"/>
            </a:pPr>
            <a:r>
              <a:rPr lang="en">
                <a:solidFill>
                  <a:schemeClr val="dk1"/>
                </a:solidFill>
              </a:rPr>
              <a:t>CAT session tonight &amp; Thursday night</a:t>
            </a:r>
            <a:endParaRPr>
              <a:solidFill>
                <a:schemeClr val="dk1"/>
              </a:solidFill>
            </a:endParaRPr>
          </a:p>
          <a:p>
            <a:pPr indent="-342900" lvl="0" marL="457200" rtl="0" algn="l">
              <a:spcBef>
                <a:spcPts val="0"/>
              </a:spcBef>
              <a:spcAft>
                <a:spcPts val="0"/>
              </a:spcAft>
              <a:buClr>
                <a:schemeClr val="dk1"/>
              </a:buClr>
              <a:buSzPts val="1800"/>
              <a:buChar char="-"/>
            </a:pPr>
            <a:r>
              <a:rPr lang="en">
                <a:solidFill>
                  <a:schemeClr val="dk1"/>
                </a:solidFill>
              </a:rPr>
              <a:t>First 2 chapters of Intermediate R due Friday</a:t>
            </a:r>
            <a:endParaRPr>
              <a:solidFill>
                <a:schemeClr val="dk1"/>
              </a:solidFill>
            </a:endParaRPr>
          </a:p>
          <a:p>
            <a:pPr indent="0" lvl="0" marL="0" rtl="0" algn="l">
              <a:spcBef>
                <a:spcPts val="1600"/>
              </a:spcBef>
              <a:spcAft>
                <a:spcPts val="0"/>
              </a:spcAft>
              <a:buClr>
                <a:schemeClr val="dk1"/>
              </a:buClr>
              <a:buSzPts val="1100"/>
              <a:buFont typeface="Arial"/>
              <a:buNone/>
            </a:pPr>
            <a:r>
              <a:rPr b="1" lang="en">
                <a:solidFill>
                  <a:schemeClr val="dk1"/>
                </a:solidFill>
              </a:rPr>
              <a:t>Friday Support Lab</a:t>
            </a:r>
            <a:r>
              <a:rPr lang="en">
                <a:solidFill>
                  <a:schemeClr val="dk1"/>
                </a:solidFill>
              </a:rPr>
              <a:t> in person with support team </a:t>
            </a:r>
            <a:endParaRPr>
              <a:solidFill>
                <a:schemeClr val="dk1"/>
              </a:solidFill>
            </a:endParaRPr>
          </a:p>
          <a:p>
            <a:pPr indent="-342900" lvl="0" marL="457200" rtl="0" algn="l">
              <a:spcBef>
                <a:spcPts val="0"/>
              </a:spcBef>
              <a:spcAft>
                <a:spcPts val="0"/>
              </a:spcAft>
              <a:buClr>
                <a:schemeClr val="dk1"/>
              </a:buClr>
              <a:buSzPts val="1800"/>
              <a:buChar char="-"/>
            </a:pPr>
            <a:r>
              <a:rPr lang="en">
                <a:solidFill>
                  <a:schemeClr val="dk1"/>
                </a:solidFill>
              </a:rPr>
              <a:t>Help and check offs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b="1" lang="en">
                <a:solidFill>
                  <a:schemeClr val="dk1"/>
                </a:solidFill>
              </a:rPr>
              <a:t>Upcoming for next Monday</a:t>
            </a:r>
            <a:endParaRPr b="1">
              <a:solidFill>
                <a:schemeClr val="dk1"/>
              </a:solidFill>
            </a:endParaRPr>
          </a:p>
          <a:p>
            <a:pPr indent="-342900" lvl="0" marL="457200" rtl="0" algn="l">
              <a:spcBef>
                <a:spcPts val="0"/>
              </a:spcBef>
              <a:spcAft>
                <a:spcPts val="0"/>
              </a:spcAft>
              <a:buClr>
                <a:schemeClr val="dk1"/>
              </a:buClr>
              <a:buSzPts val="1800"/>
              <a:buChar char="-"/>
            </a:pPr>
            <a:r>
              <a:rPr lang="en">
                <a:solidFill>
                  <a:schemeClr val="dk1"/>
                </a:solidFill>
              </a:rPr>
              <a:t>Videos, readings, reflection</a:t>
            </a:r>
            <a:endParaRPr>
              <a:solidFill>
                <a:schemeClr val="dk1"/>
              </a:solidFill>
            </a:endParaRPr>
          </a:p>
          <a:p>
            <a:pPr indent="-342900" lvl="0" marL="457200" rtl="0" algn="l">
              <a:spcBef>
                <a:spcPts val="0"/>
              </a:spcBef>
              <a:spcAft>
                <a:spcPts val="0"/>
              </a:spcAft>
              <a:buClr>
                <a:schemeClr val="dk1"/>
              </a:buClr>
              <a:buSzPts val="1800"/>
              <a:buChar char="-"/>
            </a:pPr>
            <a:r>
              <a:rPr lang="en">
                <a:solidFill>
                  <a:schemeClr val="dk1"/>
                </a:solidFill>
              </a:rPr>
              <a:t>Sunday session for any checks</a:t>
            </a:r>
            <a:endParaRPr>
              <a:solidFill>
                <a:schemeClr val="dk1"/>
              </a:solidFill>
            </a:endParaRPr>
          </a:p>
        </p:txBody>
      </p:sp>
      <p:pic>
        <p:nvPicPr>
          <p:cNvPr descr="#empty" id="337" name="Google Shape;337;p54"/>
          <p:cNvPicPr preferRelativeResize="0"/>
          <p:nvPr/>
        </p:nvPicPr>
        <p:blipFill rotWithShape="1">
          <a:blip r:embed="rId3">
            <a:alphaModFix/>
          </a:blip>
          <a:srcRect b="10261" l="23714" r="19074" t="9002"/>
          <a:stretch/>
        </p:blipFill>
        <p:spPr>
          <a:xfrm>
            <a:off x="6082500" y="125150"/>
            <a:ext cx="2873774" cy="2661426"/>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1" name="Shape 341"/>
        <p:cNvGrpSpPr/>
        <p:nvPr/>
      </p:nvGrpSpPr>
      <p:grpSpPr>
        <a:xfrm>
          <a:off x="0" y="0"/>
          <a:ext cx="0" cy="0"/>
          <a:chOff x="0" y="0"/>
          <a:chExt cx="0" cy="0"/>
        </a:xfrm>
      </p:grpSpPr>
      <p:sp>
        <p:nvSpPr>
          <p:cNvPr id="342" name="Google Shape;342;p5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43" name="Google Shape;343;p55"/>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7" name="Shape 347"/>
        <p:cNvGrpSpPr/>
        <p:nvPr/>
      </p:nvGrpSpPr>
      <p:grpSpPr>
        <a:xfrm>
          <a:off x="0" y="0"/>
          <a:ext cx="0" cy="0"/>
          <a:chOff x="0" y="0"/>
          <a:chExt cx="0" cy="0"/>
        </a:xfrm>
      </p:grpSpPr>
      <p:sp>
        <p:nvSpPr>
          <p:cNvPr id="348" name="Google Shape;348;p56"/>
          <p:cNvSpPr txBox="1"/>
          <p:nvPr>
            <p:ph idx="1" type="subTitle"/>
          </p:nvPr>
        </p:nvSpPr>
        <p:spPr>
          <a:xfrm>
            <a:off x="311700" y="2834125"/>
            <a:ext cx="3972600" cy="792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2700">
                <a:latin typeface="Arial Black"/>
                <a:ea typeface="Arial Black"/>
                <a:cs typeface="Arial Black"/>
                <a:sym typeface="Arial Black"/>
              </a:rPr>
              <a:t>Calling Bull (with R)</a:t>
            </a:r>
            <a:endParaRPr sz="2700">
              <a:latin typeface="Arial Black"/>
              <a:ea typeface="Arial Black"/>
              <a:cs typeface="Arial Black"/>
              <a:sym typeface="Arial Black"/>
            </a:endParaRPr>
          </a:p>
          <a:p>
            <a:pPr indent="0" lvl="0" marL="0" rtl="0" algn="ctr">
              <a:spcBef>
                <a:spcPts val="0"/>
              </a:spcBef>
              <a:spcAft>
                <a:spcPts val="0"/>
              </a:spcAft>
              <a:buNone/>
            </a:pPr>
            <a:r>
              <a:rPr lang="en" sz="2700">
                <a:latin typeface="Arial Black"/>
                <a:ea typeface="Arial Black"/>
                <a:cs typeface="Arial Black"/>
                <a:sym typeface="Arial Black"/>
              </a:rPr>
              <a:t>Week 5 - Causality</a:t>
            </a:r>
            <a:endParaRPr sz="2700">
              <a:latin typeface="Arial Black"/>
              <a:ea typeface="Arial Black"/>
              <a:cs typeface="Arial Black"/>
              <a:sym typeface="Arial Black"/>
            </a:endParaRPr>
          </a:p>
          <a:p>
            <a:pPr indent="0" lvl="0" marL="0" rtl="0" algn="ctr">
              <a:spcBef>
                <a:spcPts val="0"/>
              </a:spcBef>
              <a:spcAft>
                <a:spcPts val="0"/>
              </a:spcAft>
              <a:buNone/>
            </a:pPr>
            <a:r>
              <a:rPr lang="en" sz="1000">
                <a:latin typeface="Arial Black"/>
                <a:ea typeface="Arial Black"/>
                <a:cs typeface="Arial Black"/>
                <a:sym typeface="Arial Black"/>
              </a:rPr>
              <a:t>DCS 105, Bates College, Diaz Eaton</a:t>
            </a:r>
            <a:endParaRPr sz="1000">
              <a:latin typeface="Arial Black"/>
              <a:ea typeface="Arial Black"/>
              <a:cs typeface="Arial Black"/>
              <a:sym typeface="Arial Black"/>
            </a:endParaRPr>
          </a:p>
        </p:txBody>
      </p:sp>
      <p:pic>
        <p:nvPicPr>
          <p:cNvPr descr="Picture of a bull, shitting, with a cancel sign over it. " id="349" name="Google Shape;349;p56"/>
          <p:cNvPicPr preferRelativeResize="0"/>
          <p:nvPr/>
        </p:nvPicPr>
        <p:blipFill>
          <a:blip r:embed="rId3">
            <a:alphaModFix/>
          </a:blip>
          <a:stretch>
            <a:fillRect/>
          </a:stretch>
        </p:blipFill>
        <p:spPr>
          <a:xfrm>
            <a:off x="1033338" y="161175"/>
            <a:ext cx="2529325" cy="2529325"/>
          </a:xfrm>
          <a:prstGeom prst="rect">
            <a:avLst/>
          </a:prstGeom>
          <a:noFill/>
          <a:ln>
            <a:noFill/>
          </a:ln>
        </p:spPr>
      </p:pic>
      <p:pic>
        <p:nvPicPr>
          <p:cNvPr descr="Tweet, cat sitting on caved in roof. Caption &quot;#correlation is not #causation&quot;" id="350" name="Google Shape;350;p56"/>
          <p:cNvPicPr preferRelativeResize="0"/>
          <p:nvPr/>
        </p:nvPicPr>
        <p:blipFill>
          <a:blip r:embed="rId4">
            <a:alphaModFix/>
          </a:blip>
          <a:stretch>
            <a:fillRect/>
          </a:stretch>
        </p:blipFill>
        <p:spPr>
          <a:xfrm>
            <a:off x="4572000" y="0"/>
            <a:ext cx="3650440" cy="514350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4" name="Shape 354"/>
        <p:cNvGrpSpPr/>
        <p:nvPr/>
      </p:nvGrpSpPr>
      <p:grpSpPr>
        <a:xfrm>
          <a:off x="0" y="0"/>
          <a:ext cx="0" cy="0"/>
          <a:chOff x="0" y="0"/>
          <a:chExt cx="0" cy="0"/>
        </a:xfrm>
      </p:grpSpPr>
      <p:sp>
        <p:nvSpPr>
          <p:cNvPr id="355" name="Google Shape;355;p57"/>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latin typeface="Arial Black"/>
                <a:ea typeface="Arial Black"/>
                <a:cs typeface="Arial Black"/>
                <a:sym typeface="Arial Black"/>
              </a:rPr>
              <a:t>Upcoming</a:t>
            </a:r>
            <a:endParaRPr>
              <a:latin typeface="Arial Black"/>
              <a:ea typeface="Arial Black"/>
              <a:cs typeface="Arial Black"/>
              <a:sym typeface="Arial Black"/>
            </a:endParaRPr>
          </a:p>
        </p:txBody>
      </p:sp>
      <p:sp>
        <p:nvSpPr>
          <p:cNvPr id="356" name="Google Shape;356;p57"/>
          <p:cNvSpPr txBox="1"/>
          <p:nvPr>
            <p:ph idx="1" type="body"/>
          </p:nvPr>
        </p:nvSpPr>
        <p:spPr>
          <a:xfrm>
            <a:off x="311700" y="1152475"/>
            <a:ext cx="81288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chemeClr val="dk1"/>
                </a:solidFill>
              </a:rPr>
              <a:t>Class</a:t>
            </a:r>
            <a:endParaRPr b="1">
              <a:solidFill>
                <a:schemeClr val="dk1"/>
              </a:solidFill>
            </a:endParaRPr>
          </a:p>
          <a:p>
            <a:pPr indent="-342900" lvl="0" marL="457200" rtl="0" algn="l">
              <a:spcBef>
                <a:spcPts val="0"/>
              </a:spcBef>
              <a:spcAft>
                <a:spcPts val="0"/>
              </a:spcAft>
              <a:buClr>
                <a:schemeClr val="dk1"/>
              </a:buClr>
              <a:buSzPts val="1800"/>
              <a:buChar char="-"/>
            </a:pPr>
            <a:r>
              <a:rPr lang="en">
                <a:solidFill>
                  <a:schemeClr val="dk1"/>
                </a:solidFill>
              </a:rPr>
              <a:t>Data Viz Byte</a:t>
            </a:r>
            <a:endParaRPr>
              <a:solidFill>
                <a:schemeClr val="dk1"/>
              </a:solidFill>
            </a:endParaRPr>
          </a:p>
          <a:p>
            <a:pPr indent="-342900" lvl="0" marL="457200" rtl="0" algn="l">
              <a:spcBef>
                <a:spcPts val="0"/>
              </a:spcBef>
              <a:spcAft>
                <a:spcPts val="0"/>
              </a:spcAft>
              <a:buClr>
                <a:schemeClr val="dk1"/>
              </a:buClr>
              <a:buSzPts val="1800"/>
              <a:buChar char="-"/>
            </a:pPr>
            <a:r>
              <a:rPr lang="en">
                <a:solidFill>
                  <a:schemeClr val="dk1"/>
                </a:solidFill>
              </a:rPr>
              <a:t>Reflection</a:t>
            </a:r>
            <a:endParaRPr>
              <a:solidFill>
                <a:schemeClr val="dk1"/>
              </a:solidFill>
            </a:endParaRPr>
          </a:p>
          <a:p>
            <a:pPr indent="-342900" lvl="0" marL="457200" rtl="0" algn="l">
              <a:spcBef>
                <a:spcPts val="0"/>
              </a:spcBef>
              <a:spcAft>
                <a:spcPts val="0"/>
              </a:spcAft>
              <a:buClr>
                <a:schemeClr val="dk1"/>
              </a:buClr>
              <a:buSzPts val="1800"/>
              <a:buChar char="-"/>
            </a:pPr>
            <a:r>
              <a:rPr lang="en">
                <a:solidFill>
                  <a:schemeClr val="dk1"/>
                </a:solidFill>
              </a:rPr>
              <a:t>Critical skills on Correlation</a:t>
            </a:r>
            <a:endParaRPr>
              <a:solidFill>
                <a:schemeClr val="dk1"/>
              </a:solidFill>
            </a:endParaRPr>
          </a:p>
          <a:p>
            <a:pPr indent="-317500" lvl="1" marL="914400" rtl="0" algn="l">
              <a:spcBef>
                <a:spcPts val="0"/>
              </a:spcBef>
              <a:spcAft>
                <a:spcPts val="0"/>
              </a:spcAft>
              <a:buClr>
                <a:schemeClr val="dk1"/>
              </a:buClr>
              <a:buSzPts val="1400"/>
              <a:buChar char="-"/>
            </a:pPr>
            <a:r>
              <a:rPr lang="en">
                <a:solidFill>
                  <a:schemeClr val="dk1"/>
                </a:solidFill>
              </a:rPr>
              <a:t>History of [bio]statistics</a:t>
            </a:r>
            <a:endParaRPr>
              <a:solidFill>
                <a:schemeClr val="dk1"/>
              </a:solidFill>
            </a:endParaRPr>
          </a:p>
          <a:p>
            <a:pPr indent="-317500" lvl="1" marL="914400" rtl="0" algn="l">
              <a:spcBef>
                <a:spcPts val="0"/>
              </a:spcBef>
              <a:spcAft>
                <a:spcPts val="0"/>
              </a:spcAft>
              <a:buClr>
                <a:schemeClr val="dk1"/>
              </a:buClr>
              <a:buSzPts val="1400"/>
              <a:buChar char="-"/>
            </a:pPr>
            <a:r>
              <a:rPr lang="en">
                <a:solidFill>
                  <a:schemeClr val="dk1"/>
                </a:solidFill>
              </a:rPr>
              <a:t>Correlation vs causation</a:t>
            </a:r>
            <a:endParaRPr>
              <a:solidFill>
                <a:schemeClr val="dk1"/>
              </a:solidFill>
            </a:endParaRPr>
          </a:p>
          <a:p>
            <a:pPr indent="-317500" lvl="1" marL="914400" rtl="0" algn="l">
              <a:spcBef>
                <a:spcPts val="0"/>
              </a:spcBef>
              <a:spcAft>
                <a:spcPts val="0"/>
              </a:spcAft>
              <a:buClr>
                <a:schemeClr val="dk1"/>
              </a:buClr>
              <a:buSzPts val="1400"/>
              <a:buChar char="-"/>
            </a:pPr>
            <a:r>
              <a:rPr lang="en">
                <a:solidFill>
                  <a:schemeClr val="dk1"/>
                </a:solidFill>
              </a:rPr>
              <a:t>Exploring alternative explanations</a:t>
            </a:r>
            <a:endParaRPr>
              <a:solidFill>
                <a:schemeClr val="dk1"/>
              </a:solidFill>
            </a:endParaRPr>
          </a:p>
          <a:p>
            <a:pPr indent="0" lvl="0" marL="0" rtl="0" algn="l">
              <a:spcBef>
                <a:spcPts val="0"/>
              </a:spcBef>
              <a:spcAft>
                <a:spcPts val="0"/>
              </a:spcAft>
              <a:buClr>
                <a:schemeClr val="dk1"/>
              </a:buClr>
              <a:buSzPts val="1100"/>
              <a:buFont typeface="Arial"/>
              <a:buNone/>
            </a:pPr>
            <a:r>
              <a:t/>
            </a:r>
            <a:endParaRPr b="1">
              <a:solidFill>
                <a:schemeClr val="dk1"/>
              </a:solidFill>
            </a:endParaRPr>
          </a:p>
          <a:p>
            <a:pPr indent="0" lvl="0" marL="0" rtl="0" algn="l">
              <a:spcBef>
                <a:spcPts val="0"/>
              </a:spcBef>
              <a:spcAft>
                <a:spcPts val="0"/>
              </a:spcAft>
              <a:buClr>
                <a:schemeClr val="dk1"/>
              </a:buClr>
              <a:buSzPts val="1100"/>
              <a:buFont typeface="Arial"/>
              <a:buNone/>
            </a:pPr>
            <a:r>
              <a:rPr b="1" lang="en">
                <a:solidFill>
                  <a:schemeClr val="dk1"/>
                </a:solidFill>
              </a:rPr>
              <a:t>Upcoming for Wednesday</a:t>
            </a:r>
            <a:endParaRPr b="1">
              <a:solidFill>
                <a:schemeClr val="dk1"/>
              </a:solidFill>
            </a:endParaRPr>
          </a:p>
          <a:p>
            <a:pPr indent="-342900" lvl="0" marL="457200" rtl="0" algn="l">
              <a:spcBef>
                <a:spcPts val="0"/>
              </a:spcBef>
              <a:spcAft>
                <a:spcPts val="0"/>
              </a:spcAft>
              <a:buClr>
                <a:schemeClr val="dk1"/>
              </a:buClr>
              <a:buSzPts val="1800"/>
              <a:buChar char="-"/>
            </a:pPr>
            <a:r>
              <a:rPr lang="en">
                <a:solidFill>
                  <a:schemeClr val="dk1"/>
                </a:solidFill>
              </a:rPr>
              <a:t>Pre-reading related to Storks and Babies Case Study on Perusall</a:t>
            </a:r>
            <a:endParaRPr>
              <a:solidFill>
                <a:schemeClr val="dk1"/>
              </a:solidFill>
            </a:endParaRPr>
          </a:p>
          <a:p>
            <a:pPr indent="-342900" lvl="0" marL="457200" rtl="0" algn="l">
              <a:spcBef>
                <a:spcPts val="0"/>
              </a:spcBef>
              <a:spcAft>
                <a:spcPts val="0"/>
              </a:spcAft>
              <a:buClr>
                <a:schemeClr val="dk1"/>
              </a:buClr>
              <a:buSzPts val="1800"/>
              <a:buChar char="-"/>
            </a:pPr>
            <a:r>
              <a:rPr lang="en">
                <a:solidFill>
                  <a:schemeClr val="dk1"/>
                </a:solidFill>
              </a:rPr>
              <a:t>Keep working on Intermediate R course</a:t>
            </a:r>
            <a:endParaRPr>
              <a:solidFill>
                <a:schemeClr val="dk1"/>
              </a:solidFill>
            </a:endParaRPr>
          </a:p>
          <a:p>
            <a:pPr indent="0" lvl="0" marL="0" rtl="0" algn="l">
              <a:spcBef>
                <a:spcPts val="0"/>
              </a:spcBef>
              <a:spcAft>
                <a:spcPts val="0"/>
              </a:spcAft>
              <a:buNone/>
            </a:pPr>
            <a:r>
              <a:t/>
            </a:r>
            <a:endParaRPr>
              <a:solidFill>
                <a:schemeClr val="dk1"/>
              </a:solidFill>
            </a:endParaRPr>
          </a:p>
        </p:txBody>
      </p:sp>
      <p:pic>
        <p:nvPicPr>
          <p:cNvPr descr="#empty " id="357" name="Google Shape;357;p57"/>
          <p:cNvPicPr preferRelativeResize="0"/>
          <p:nvPr/>
        </p:nvPicPr>
        <p:blipFill>
          <a:blip r:embed="rId3">
            <a:alphaModFix/>
          </a:blip>
          <a:stretch>
            <a:fillRect/>
          </a:stretch>
        </p:blipFill>
        <p:spPr>
          <a:xfrm>
            <a:off x="4253525" y="314525"/>
            <a:ext cx="4890475" cy="2738675"/>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1" name="Shape 361"/>
        <p:cNvGrpSpPr/>
        <p:nvPr/>
      </p:nvGrpSpPr>
      <p:grpSpPr>
        <a:xfrm>
          <a:off x="0" y="0"/>
          <a:ext cx="0" cy="0"/>
          <a:chOff x="0" y="0"/>
          <a:chExt cx="0" cy="0"/>
        </a:xfrm>
      </p:grpSpPr>
      <p:sp>
        <p:nvSpPr>
          <p:cNvPr id="362" name="Google Shape;362;p58"/>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latin typeface="Arial Black"/>
                <a:ea typeface="Arial Black"/>
                <a:cs typeface="Arial Black"/>
                <a:sym typeface="Arial Black"/>
              </a:rPr>
              <a:t>Perusall tips</a:t>
            </a:r>
            <a:endParaRPr>
              <a:latin typeface="Arial Black"/>
              <a:ea typeface="Arial Black"/>
              <a:cs typeface="Arial Black"/>
              <a:sym typeface="Arial Black"/>
            </a:endParaRPr>
          </a:p>
        </p:txBody>
      </p:sp>
      <p:sp>
        <p:nvSpPr>
          <p:cNvPr id="363" name="Google Shape;363;p58"/>
          <p:cNvSpPr txBox="1"/>
          <p:nvPr>
            <p:ph idx="1" type="body"/>
          </p:nvPr>
        </p:nvSpPr>
        <p:spPr>
          <a:xfrm>
            <a:off x="454700" y="1139975"/>
            <a:ext cx="8322300" cy="34164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a:t>3 full sentences gives a “high rated” comment</a:t>
            </a:r>
            <a:endParaRPr/>
          </a:p>
          <a:p>
            <a:pPr indent="-342900" lvl="0" marL="457200" rtl="0" algn="l">
              <a:spcBef>
                <a:spcPts val="0"/>
              </a:spcBef>
              <a:spcAft>
                <a:spcPts val="0"/>
              </a:spcAft>
              <a:buSzPts val="1800"/>
              <a:buChar char="●"/>
            </a:pPr>
            <a:r>
              <a:rPr lang="en"/>
              <a:t>1 annotation or reply / page seems to be enough</a:t>
            </a:r>
            <a:endParaRPr/>
          </a:p>
          <a:p>
            <a:pPr indent="-342900" lvl="0" marL="457200" rtl="0" algn="l">
              <a:spcBef>
                <a:spcPts val="0"/>
              </a:spcBef>
              <a:spcAft>
                <a:spcPts val="0"/>
              </a:spcAft>
              <a:buSzPts val="1800"/>
              <a:buChar char="●"/>
            </a:pPr>
            <a:r>
              <a:rPr lang="en"/>
              <a:t>Use your judgement - some pages have big pictures or big font</a:t>
            </a:r>
            <a:endParaRPr/>
          </a:p>
          <a:p>
            <a:pPr indent="-342900" lvl="0" marL="457200" rtl="0" algn="l">
              <a:spcBef>
                <a:spcPts val="0"/>
              </a:spcBef>
              <a:spcAft>
                <a:spcPts val="0"/>
              </a:spcAft>
              <a:buSzPts val="1800"/>
              <a:buChar char="●"/>
            </a:pPr>
            <a:r>
              <a:rPr lang="en"/>
              <a:t>Upvote &amp; reply to each other</a:t>
            </a:r>
            <a:endParaRPr/>
          </a:p>
          <a:p>
            <a:pPr indent="-342900" lvl="0" marL="457200" rtl="0" algn="l">
              <a:spcBef>
                <a:spcPts val="0"/>
              </a:spcBef>
              <a:spcAft>
                <a:spcPts val="0"/>
              </a:spcAft>
              <a:buSzPts val="1800"/>
              <a:buChar char="●"/>
            </a:pPr>
            <a:r>
              <a:rPr lang="en"/>
              <a:t>Goal - collaborative learning, not BS</a:t>
            </a:r>
            <a:endParaRPr/>
          </a:p>
          <a:p>
            <a:pPr indent="-342900" lvl="0" marL="457200" rtl="0" algn="l">
              <a:spcBef>
                <a:spcPts val="0"/>
              </a:spcBef>
              <a:spcAft>
                <a:spcPts val="0"/>
              </a:spcAft>
              <a:buSzPts val="1800"/>
              <a:buChar char="●"/>
            </a:pPr>
            <a:r>
              <a:rPr lang="en"/>
              <a:t>Pedagogical reasons</a:t>
            </a:r>
            <a:endParaRPr/>
          </a:p>
          <a:p>
            <a:pPr indent="0" lvl="0" marL="0" rtl="0" algn="l">
              <a:spcBef>
                <a:spcPts val="1600"/>
              </a:spcBef>
              <a:spcAft>
                <a:spcPts val="1600"/>
              </a:spcAft>
              <a:buNone/>
            </a:pPr>
            <a:r>
              <a:rPr lang="en"/>
              <a:t>Will discuss AI BS week 6 &amp; 7</a:t>
            </a:r>
            <a:endParaRPr/>
          </a:p>
        </p:txBody>
      </p:sp>
      <p:sp>
        <p:nvSpPr>
          <p:cNvPr id="364" name="Google Shape;364;p58"/>
          <p:cNvSpPr txBox="1"/>
          <p:nvPr/>
        </p:nvSpPr>
        <p:spPr>
          <a:xfrm>
            <a:off x="400450" y="4678625"/>
            <a:ext cx="3000000" cy="346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50">
                <a:solidFill>
                  <a:srgbClr val="191B26"/>
                </a:solidFill>
                <a:highlight>
                  <a:srgbClr val="FFFFFF"/>
                </a:highlight>
                <a:latin typeface="Open Sans"/>
                <a:ea typeface="Open Sans"/>
                <a:cs typeface="Open Sans"/>
                <a:sym typeface="Open Sans"/>
              </a:rPr>
              <a:t>Image by </a:t>
            </a:r>
            <a:r>
              <a:rPr lang="en" sz="1050" u="sng">
                <a:solidFill>
                  <a:srgbClr val="191B26"/>
                </a:solidFill>
                <a:highlight>
                  <a:srgbClr val="FFFFFF"/>
                </a:highlight>
                <a:latin typeface="Open Sans"/>
                <a:ea typeface="Open Sans"/>
                <a:cs typeface="Open Sans"/>
                <a:sym typeface="Open Sans"/>
                <a:hlinkClick r:id="rId3">
                  <a:extLst>
                    <a:ext uri="{A12FA001-AC4F-418D-AE19-62706E023703}">
                      <ahyp:hlinkClr val="tx"/>
                    </a:ext>
                  </a:extLst>
                </a:hlinkClick>
              </a:rPr>
              <a:t>thank you for 💙</a:t>
            </a:r>
            <a:r>
              <a:rPr lang="en" sz="1050">
                <a:solidFill>
                  <a:srgbClr val="191B26"/>
                </a:solidFill>
                <a:highlight>
                  <a:srgbClr val="FFFFFF"/>
                </a:highlight>
                <a:latin typeface="Open Sans"/>
                <a:ea typeface="Open Sans"/>
                <a:cs typeface="Open Sans"/>
                <a:sym typeface="Open Sans"/>
              </a:rPr>
              <a:t> from </a:t>
            </a:r>
            <a:r>
              <a:rPr lang="en" sz="1050" u="sng">
                <a:solidFill>
                  <a:srgbClr val="191B26"/>
                </a:solidFill>
                <a:highlight>
                  <a:srgbClr val="FFFFFF"/>
                </a:highlight>
                <a:latin typeface="Open Sans"/>
                <a:ea typeface="Open Sans"/>
                <a:cs typeface="Open Sans"/>
                <a:sym typeface="Open Sans"/>
                <a:hlinkClick r:id="rId4">
                  <a:extLst>
                    <a:ext uri="{A12FA001-AC4F-418D-AE19-62706E023703}">
                      <ahyp:hlinkClr val="tx"/>
                    </a:ext>
                  </a:extLst>
                </a:hlinkClick>
              </a:rPr>
              <a:t>Pixabay</a:t>
            </a:r>
            <a:endParaRPr/>
          </a:p>
        </p:txBody>
      </p:sp>
      <p:pic>
        <p:nvPicPr>
          <p:cNvPr descr="#empty" id="365" name="Google Shape;365;p58"/>
          <p:cNvPicPr preferRelativeResize="0"/>
          <p:nvPr/>
        </p:nvPicPr>
        <p:blipFill>
          <a:blip r:embed="rId5">
            <a:alphaModFix/>
          </a:blip>
          <a:stretch>
            <a:fillRect/>
          </a:stretch>
        </p:blipFill>
        <p:spPr>
          <a:xfrm>
            <a:off x="5010000" y="2391800"/>
            <a:ext cx="4134000" cy="275170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9" name="Shape 369"/>
        <p:cNvGrpSpPr/>
        <p:nvPr/>
      </p:nvGrpSpPr>
      <p:grpSpPr>
        <a:xfrm>
          <a:off x="0" y="0"/>
          <a:ext cx="0" cy="0"/>
          <a:chOff x="0" y="0"/>
          <a:chExt cx="0" cy="0"/>
        </a:xfrm>
      </p:grpSpPr>
      <p:sp>
        <p:nvSpPr>
          <p:cNvPr id="370" name="Google Shape;370;p59"/>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latin typeface="Arial Black"/>
                <a:ea typeface="Arial Black"/>
                <a:cs typeface="Arial Black"/>
                <a:sym typeface="Arial Black"/>
              </a:rPr>
              <a:t>Bi-weekly Reflections</a:t>
            </a:r>
            <a:endParaRPr>
              <a:latin typeface="Arial Black"/>
              <a:ea typeface="Arial Black"/>
              <a:cs typeface="Arial Black"/>
              <a:sym typeface="Arial Black"/>
            </a:endParaRPr>
          </a:p>
        </p:txBody>
      </p:sp>
      <p:sp>
        <p:nvSpPr>
          <p:cNvPr id="371" name="Google Shape;371;p59"/>
          <p:cNvSpPr txBox="1"/>
          <p:nvPr>
            <p:ph idx="1" type="body"/>
          </p:nvPr>
        </p:nvSpPr>
        <p:spPr>
          <a:xfrm>
            <a:off x="311700" y="1228675"/>
            <a:ext cx="4598100" cy="34164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Clr>
                <a:srgbClr val="434343"/>
              </a:buClr>
              <a:buSzPts val="1800"/>
              <a:buChar char="●"/>
            </a:pPr>
            <a:r>
              <a:rPr lang="en">
                <a:solidFill>
                  <a:srgbClr val="434343"/>
                </a:solidFill>
              </a:rPr>
              <a:t>Can I still trust medical information?</a:t>
            </a:r>
            <a:endParaRPr>
              <a:solidFill>
                <a:srgbClr val="434343"/>
              </a:solidFill>
            </a:endParaRPr>
          </a:p>
          <a:p>
            <a:pPr indent="-342900" lvl="0" marL="457200" rtl="0" algn="l">
              <a:spcBef>
                <a:spcPts val="0"/>
              </a:spcBef>
              <a:spcAft>
                <a:spcPts val="0"/>
              </a:spcAft>
              <a:buClr>
                <a:srgbClr val="434343"/>
              </a:buClr>
              <a:buSzPts val="1800"/>
              <a:buChar char="●"/>
            </a:pPr>
            <a:r>
              <a:rPr lang="en">
                <a:solidFill>
                  <a:srgbClr val="434343"/>
                </a:solidFill>
              </a:rPr>
              <a:t>Noticing more BS around you - friends</a:t>
            </a:r>
            <a:endParaRPr>
              <a:solidFill>
                <a:srgbClr val="434343"/>
              </a:solidFill>
            </a:endParaRPr>
          </a:p>
          <a:p>
            <a:pPr indent="-342900" lvl="0" marL="457200" rtl="0" algn="l">
              <a:lnSpc>
                <a:spcPct val="100000"/>
              </a:lnSpc>
              <a:spcBef>
                <a:spcPts val="0"/>
              </a:spcBef>
              <a:spcAft>
                <a:spcPts val="0"/>
              </a:spcAft>
              <a:buClr>
                <a:srgbClr val="434343"/>
              </a:buClr>
              <a:buSzPts val="1800"/>
              <a:buChar char="●"/>
            </a:pPr>
            <a:r>
              <a:rPr lang="en">
                <a:solidFill>
                  <a:srgbClr val="434343"/>
                </a:solidFill>
              </a:rPr>
              <a:t>“I really like our data viz exercises at the beginning of class! It’s a great way to ease into the day in a way that’s still relevant to the class.” </a:t>
            </a:r>
            <a:endParaRPr>
              <a:solidFill>
                <a:srgbClr val="434343"/>
              </a:solidFill>
            </a:endParaRPr>
          </a:p>
          <a:p>
            <a:pPr indent="-342900" lvl="0" marL="457200" rtl="0" algn="l">
              <a:spcBef>
                <a:spcPts val="0"/>
              </a:spcBef>
              <a:spcAft>
                <a:spcPts val="0"/>
              </a:spcAft>
              <a:buClr>
                <a:srgbClr val="434343"/>
              </a:buClr>
              <a:buSzPts val="1800"/>
              <a:buChar char="●"/>
            </a:pPr>
            <a:r>
              <a:rPr lang="en">
                <a:solidFill>
                  <a:srgbClr val="434343"/>
                </a:solidFill>
              </a:rPr>
              <a:t>Spacing out DataCamp</a:t>
            </a:r>
            <a:endParaRPr>
              <a:solidFill>
                <a:srgbClr val="434343"/>
              </a:solidFill>
            </a:endParaRPr>
          </a:p>
          <a:p>
            <a:pPr indent="-342900" lvl="0" marL="457200" rtl="0" algn="l">
              <a:spcBef>
                <a:spcPts val="0"/>
              </a:spcBef>
              <a:spcAft>
                <a:spcPts val="0"/>
              </a:spcAft>
              <a:buClr>
                <a:srgbClr val="434343"/>
              </a:buClr>
              <a:buSzPts val="1800"/>
              <a:buChar char="●"/>
            </a:pPr>
            <a:r>
              <a:rPr lang="en">
                <a:solidFill>
                  <a:srgbClr val="434343"/>
                </a:solidFill>
              </a:rPr>
              <a:t>Slowing down - asking questions, checking information</a:t>
            </a:r>
            <a:endParaRPr>
              <a:solidFill>
                <a:srgbClr val="434343"/>
              </a:solidFill>
            </a:endParaRPr>
          </a:p>
        </p:txBody>
      </p:sp>
      <p:sp>
        <p:nvSpPr>
          <p:cNvPr id="372" name="Google Shape;372;p59"/>
          <p:cNvSpPr/>
          <p:nvPr/>
        </p:nvSpPr>
        <p:spPr>
          <a:xfrm>
            <a:off x="5135150" y="0"/>
            <a:ext cx="4008900" cy="5143500"/>
          </a:xfrm>
          <a:prstGeom prst="rect">
            <a:avLst/>
          </a:prstGeom>
          <a:solidFill>
            <a:srgbClr val="D9EAD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a:solidFill>
                  <a:schemeClr val="dk1"/>
                </a:solidFill>
                <a:latin typeface="Cambria"/>
                <a:ea typeface="Cambria"/>
                <a:cs typeface="Cambria"/>
                <a:sym typeface="Cambria"/>
              </a:rPr>
              <a:t>“When scrolling on </a:t>
            </a:r>
            <a:r>
              <a:rPr b="1" lang="en">
                <a:solidFill>
                  <a:schemeClr val="dk1"/>
                </a:solidFill>
                <a:latin typeface="Cambria"/>
                <a:ea typeface="Cambria"/>
                <a:cs typeface="Cambria"/>
                <a:sym typeface="Cambria"/>
              </a:rPr>
              <a:t>Instagram</a:t>
            </a:r>
            <a:r>
              <a:rPr lang="en">
                <a:solidFill>
                  <a:schemeClr val="dk1"/>
                </a:solidFill>
                <a:latin typeface="Cambria"/>
                <a:ea typeface="Cambria"/>
                <a:cs typeface="Cambria"/>
                <a:sym typeface="Cambria"/>
              </a:rPr>
              <a:t> earlier last week, I saw a fitness account posting about weight loss and body transformations, including a before and after photograph. At first, I was about to keep scrolling and didn’t think much of the post, but then when I saw the </a:t>
            </a:r>
            <a:r>
              <a:rPr b="1" lang="en">
                <a:solidFill>
                  <a:schemeClr val="dk1"/>
                </a:solidFill>
                <a:latin typeface="Cambria"/>
                <a:ea typeface="Cambria"/>
                <a:cs typeface="Cambria"/>
                <a:sym typeface="Cambria"/>
              </a:rPr>
              <a:t>short time frame</a:t>
            </a:r>
            <a:r>
              <a:rPr lang="en">
                <a:solidFill>
                  <a:schemeClr val="dk1"/>
                </a:solidFill>
                <a:latin typeface="Cambria"/>
                <a:ea typeface="Cambria"/>
                <a:cs typeface="Cambria"/>
                <a:sym typeface="Cambria"/>
              </a:rPr>
              <a:t>(2 weeks) they listed with the </a:t>
            </a:r>
            <a:r>
              <a:rPr b="1" lang="en">
                <a:solidFill>
                  <a:schemeClr val="dk1"/>
                </a:solidFill>
                <a:latin typeface="Cambria"/>
                <a:ea typeface="Cambria"/>
                <a:cs typeface="Cambria"/>
                <a:sym typeface="Cambria"/>
              </a:rPr>
              <a:t>extremely significant results</a:t>
            </a:r>
            <a:r>
              <a:rPr lang="en">
                <a:solidFill>
                  <a:schemeClr val="dk1"/>
                </a:solidFill>
                <a:latin typeface="Cambria"/>
                <a:ea typeface="Cambria"/>
                <a:cs typeface="Cambria"/>
                <a:sym typeface="Cambria"/>
              </a:rPr>
              <a:t>, I felt that it was a bullshit claim in one way or another. I then saw a link to a de-bloating powder called Kiala greens that that they advertised putting in your water, claiming that if you drink it with your normal diet you’ll rapidly lose weight. Additionally, the after </a:t>
            </a:r>
            <a:r>
              <a:rPr b="1" lang="en">
                <a:solidFill>
                  <a:schemeClr val="dk1"/>
                </a:solidFill>
                <a:latin typeface="Cambria"/>
                <a:ea typeface="Cambria"/>
                <a:cs typeface="Cambria"/>
                <a:sym typeface="Cambria"/>
              </a:rPr>
              <a:t>photo</a:t>
            </a:r>
            <a:r>
              <a:rPr lang="en">
                <a:solidFill>
                  <a:schemeClr val="dk1"/>
                </a:solidFill>
                <a:latin typeface="Cambria"/>
                <a:ea typeface="Cambria"/>
                <a:cs typeface="Cambria"/>
                <a:sym typeface="Cambria"/>
              </a:rPr>
              <a:t> seemed to have different </a:t>
            </a:r>
            <a:r>
              <a:rPr b="1" lang="en">
                <a:solidFill>
                  <a:schemeClr val="dk1"/>
                </a:solidFill>
                <a:latin typeface="Cambria"/>
                <a:ea typeface="Cambria"/>
                <a:cs typeface="Cambria"/>
                <a:sym typeface="Cambria"/>
              </a:rPr>
              <a:t>filtering and editing</a:t>
            </a:r>
            <a:r>
              <a:rPr lang="en">
                <a:solidFill>
                  <a:schemeClr val="dk1"/>
                </a:solidFill>
                <a:latin typeface="Cambria"/>
                <a:ea typeface="Cambria"/>
                <a:cs typeface="Cambria"/>
                <a:sym typeface="Cambria"/>
              </a:rPr>
              <a:t>, which made me wonder if they had also edited the body to make it look more fit in the second photo. I then pressed the account to see that </a:t>
            </a:r>
            <a:r>
              <a:rPr b="1" lang="en">
                <a:solidFill>
                  <a:schemeClr val="dk1"/>
                </a:solidFill>
                <a:latin typeface="Cambria"/>
                <a:ea typeface="Cambria"/>
                <a:cs typeface="Cambria"/>
                <a:sym typeface="Cambria"/>
              </a:rPr>
              <a:t>the person who posted was an influencer for the brand</a:t>
            </a:r>
            <a:r>
              <a:rPr lang="en">
                <a:solidFill>
                  <a:schemeClr val="dk1"/>
                </a:solidFill>
                <a:latin typeface="Cambria"/>
                <a:ea typeface="Cambria"/>
                <a:cs typeface="Cambria"/>
                <a:sym typeface="Cambria"/>
              </a:rPr>
              <a:t> who received money when someone used their code when purchasing. .”</a:t>
            </a:r>
            <a:endParaRPr>
              <a:solidFill>
                <a:schemeClr val="dk1"/>
              </a:solidFill>
              <a:latin typeface="Cambria"/>
              <a:ea typeface="Cambria"/>
              <a:cs typeface="Cambria"/>
              <a:sym typeface="Cambria"/>
            </a:endParaRPr>
          </a:p>
          <a:p>
            <a:pPr indent="-330200" lvl="0" marL="2286000" rtl="0" algn="l">
              <a:spcBef>
                <a:spcPts val="0"/>
              </a:spcBef>
              <a:spcAft>
                <a:spcPts val="0"/>
              </a:spcAft>
              <a:buClr>
                <a:schemeClr val="dk1"/>
              </a:buClr>
              <a:buSzPts val="1600"/>
              <a:buFont typeface="Cambria"/>
              <a:buChar char="-"/>
            </a:pPr>
            <a:r>
              <a:rPr lang="en" sz="1600">
                <a:solidFill>
                  <a:schemeClr val="dk1"/>
                </a:solidFill>
                <a:latin typeface="Cambria"/>
                <a:ea typeface="Cambria"/>
                <a:cs typeface="Cambria"/>
                <a:sym typeface="Cambria"/>
              </a:rPr>
              <a:t>Lexi</a:t>
            </a:r>
            <a:endParaRPr sz="1600">
              <a:solidFill>
                <a:schemeClr val="dk1"/>
              </a:solidFill>
              <a:latin typeface="Cambria"/>
              <a:ea typeface="Cambria"/>
              <a:cs typeface="Cambria"/>
              <a:sym typeface="Cambria"/>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6" name="Shape 376"/>
        <p:cNvGrpSpPr/>
        <p:nvPr/>
      </p:nvGrpSpPr>
      <p:grpSpPr>
        <a:xfrm>
          <a:off x="0" y="0"/>
          <a:ext cx="0" cy="0"/>
          <a:chOff x="0" y="0"/>
          <a:chExt cx="0" cy="0"/>
        </a:xfrm>
      </p:grpSpPr>
      <p:sp>
        <p:nvSpPr>
          <p:cNvPr id="377" name="Google Shape;377;p60"/>
          <p:cNvSpPr txBox="1"/>
          <p:nvPr>
            <p:ph type="title"/>
          </p:nvPr>
        </p:nvSpPr>
        <p:spPr>
          <a:xfrm>
            <a:off x="311700" y="555600"/>
            <a:ext cx="5774700" cy="755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latin typeface="Arial Black"/>
                <a:ea typeface="Arial Black"/>
                <a:cs typeface="Arial Black"/>
                <a:sym typeface="Arial Black"/>
              </a:rPr>
              <a:t>Names behind math concepts</a:t>
            </a:r>
            <a:endParaRPr>
              <a:latin typeface="Arial Black"/>
              <a:ea typeface="Arial Black"/>
              <a:cs typeface="Arial Black"/>
              <a:sym typeface="Arial Black"/>
            </a:endParaRPr>
          </a:p>
          <a:p>
            <a:pPr indent="0" lvl="0" marL="0" rtl="0" algn="l">
              <a:spcBef>
                <a:spcPts val="0"/>
              </a:spcBef>
              <a:spcAft>
                <a:spcPts val="0"/>
              </a:spcAft>
              <a:buNone/>
            </a:pPr>
            <a:r>
              <a:t/>
            </a:r>
            <a:endParaRPr>
              <a:latin typeface="Arial Black"/>
              <a:ea typeface="Arial Black"/>
              <a:cs typeface="Arial Black"/>
              <a:sym typeface="Arial Black"/>
            </a:endParaRPr>
          </a:p>
        </p:txBody>
      </p:sp>
      <p:sp>
        <p:nvSpPr>
          <p:cNvPr id="378" name="Google Shape;378;p60"/>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descr="Correlation types " id="379" name="Google Shape;379;p60"/>
          <p:cNvPicPr preferRelativeResize="0"/>
          <p:nvPr/>
        </p:nvPicPr>
        <p:blipFill>
          <a:blip r:embed="rId3">
            <a:alphaModFix/>
          </a:blip>
          <a:stretch>
            <a:fillRect/>
          </a:stretch>
        </p:blipFill>
        <p:spPr>
          <a:xfrm>
            <a:off x="277100" y="1017725"/>
            <a:ext cx="6890174" cy="4125776"/>
          </a:xfrm>
          <a:prstGeom prst="rect">
            <a:avLst/>
          </a:prstGeom>
          <a:noFill/>
          <a:ln>
            <a:noFill/>
          </a:ln>
        </p:spPr>
      </p:pic>
      <p:pic>
        <p:nvPicPr>
          <p:cNvPr descr="Galton Board" id="380" name="Google Shape;380;p60"/>
          <p:cNvPicPr preferRelativeResize="0"/>
          <p:nvPr/>
        </p:nvPicPr>
        <p:blipFill>
          <a:blip r:embed="rId4">
            <a:alphaModFix/>
          </a:blip>
          <a:stretch>
            <a:fillRect/>
          </a:stretch>
        </p:blipFill>
        <p:spPr>
          <a:xfrm>
            <a:off x="6545494" y="1017725"/>
            <a:ext cx="2470931" cy="4125775"/>
          </a:xfrm>
          <a:prstGeom prst="rect">
            <a:avLst/>
          </a:prstGeom>
          <a:noFill/>
          <a:ln>
            <a:noFill/>
          </a:ln>
        </p:spPr>
      </p:pic>
      <p:sp>
        <p:nvSpPr>
          <p:cNvPr id="381" name="Google Shape;381;p60"/>
          <p:cNvSpPr txBox="1"/>
          <p:nvPr/>
        </p:nvSpPr>
        <p:spPr>
          <a:xfrm>
            <a:off x="6812123" y="617525"/>
            <a:ext cx="22764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Galton Board</a:t>
            </a:r>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5" name="Shape 385"/>
        <p:cNvGrpSpPr/>
        <p:nvPr/>
      </p:nvGrpSpPr>
      <p:grpSpPr>
        <a:xfrm>
          <a:off x="0" y="0"/>
          <a:ext cx="0" cy="0"/>
          <a:chOff x="0" y="0"/>
          <a:chExt cx="0" cy="0"/>
        </a:xfrm>
      </p:grpSpPr>
      <p:sp>
        <p:nvSpPr>
          <p:cNvPr id="386" name="Google Shape;386;p61"/>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latin typeface="Arial Black"/>
                <a:ea typeface="Arial Black"/>
                <a:cs typeface="Arial Black"/>
                <a:sym typeface="Arial Black"/>
              </a:rPr>
              <a:t>Breakout Groups - </a:t>
            </a:r>
            <a:r>
              <a:rPr lang="en" sz="1466">
                <a:latin typeface="Arial Black"/>
                <a:ea typeface="Arial Black"/>
                <a:cs typeface="Arial Black"/>
                <a:sym typeface="Arial Black"/>
              </a:rPr>
              <a:t>Critical Conversations About the History of Statistics</a:t>
            </a:r>
            <a:endParaRPr sz="1466">
              <a:latin typeface="Arial Black"/>
              <a:ea typeface="Arial Black"/>
              <a:cs typeface="Arial Black"/>
              <a:sym typeface="Arial Black"/>
            </a:endParaRPr>
          </a:p>
          <a:p>
            <a:pPr indent="0" lvl="0" marL="0" rtl="0" algn="l">
              <a:spcBef>
                <a:spcPts val="0"/>
              </a:spcBef>
              <a:spcAft>
                <a:spcPts val="0"/>
              </a:spcAft>
              <a:buClr>
                <a:schemeClr val="dk1"/>
              </a:buClr>
              <a:buSzPts val="1100"/>
              <a:buFont typeface="Arial"/>
              <a:buNone/>
            </a:pPr>
            <a:r>
              <a:t/>
            </a:r>
            <a:endParaRPr>
              <a:latin typeface="Arial Black"/>
              <a:ea typeface="Arial Black"/>
              <a:cs typeface="Arial Black"/>
              <a:sym typeface="Arial Black"/>
            </a:endParaRPr>
          </a:p>
          <a:p>
            <a:pPr indent="0" lvl="0" marL="0" rtl="0" algn="l">
              <a:spcBef>
                <a:spcPts val="0"/>
              </a:spcBef>
              <a:spcAft>
                <a:spcPts val="0"/>
              </a:spcAft>
              <a:buNone/>
            </a:pPr>
            <a:r>
              <a:t/>
            </a:r>
            <a:endParaRPr>
              <a:latin typeface="Arial Black"/>
              <a:ea typeface="Arial Black"/>
              <a:cs typeface="Arial Black"/>
              <a:sym typeface="Arial Black"/>
            </a:endParaRPr>
          </a:p>
        </p:txBody>
      </p:sp>
      <p:sp>
        <p:nvSpPr>
          <p:cNvPr id="387" name="Google Shape;387;p61"/>
          <p:cNvSpPr/>
          <p:nvPr/>
        </p:nvSpPr>
        <p:spPr>
          <a:xfrm>
            <a:off x="311700" y="1224275"/>
            <a:ext cx="8520600" cy="3416400"/>
          </a:xfrm>
          <a:prstGeom prst="roundRect">
            <a:avLst>
              <a:gd fmla="val 16667" name="adj"/>
            </a:avLst>
          </a:prstGeom>
          <a:solidFill>
            <a:srgbClr val="D9D2E9"/>
          </a:solid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t/>
            </a:r>
            <a:endParaRPr b="1" sz="1800">
              <a:solidFill>
                <a:schemeClr val="dk1"/>
              </a:solidFill>
              <a:latin typeface="Calibri"/>
              <a:ea typeface="Calibri"/>
              <a:cs typeface="Calibri"/>
              <a:sym typeface="Calibri"/>
            </a:endParaRPr>
          </a:p>
          <a:p>
            <a:pPr indent="0" lvl="0" marL="0" rtl="0" algn="l">
              <a:lnSpc>
                <a:spcPct val="115000"/>
              </a:lnSpc>
              <a:spcBef>
                <a:spcPts val="0"/>
              </a:spcBef>
              <a:spcAft>
                <a:spcPts val="0"/>
              </a:spcAft>
              <a:buNone/>
            </a:pPr>
            <a:r>
              <a:rPr b="1" lang="en" sz="1800">
                <a:solidFill>
                  <a:schemeClr val="dk1"/>
                </a:solidFill>
                <a:latin typeface="Calibri"/>
                <a:ea typeface="Calibri"/>
                <a:cs typeface="Calibri"/>
                <a:sym typeface="Calibri"/>
              </a:rPr>
              <a:t>Questions for breakout groups - starting heavy:</a:t>
            </a:r>
            <a:endParaRPr b="1" sz="1800">
              <a:solidFill>
                <a:schemeClr val="dk1"/>
              </a:solidFill>
              <a:latin typeface="Calibri"/>
              <a:ea typeface="Calibri"/>
              <a:cs typeface="Calibri"/>
              <a:sym typeface="Calibri"/>
            </a:endParaRPr>
          </a:p>
          <a:p>
            <a:pPr indent="-323850" lvl="0" marL="457200" rtl="0" algn="l">
              <a:lnSpc>
                <a:spcPct val="115000"/>
              </a:lnSpc>
              <a:spcBef>
                <a:spcPts val="0"/>
              </a:spcBef>
              <a:spcAft>
                <a:spcPts val="0"/>
              </a:spcAft>
              <a:buClr>
                <a:schemeClr val="dk1"/>
              </a:buClr>
              <a:buSzPts val="1500"/>
              <a:buFont typeface="Calibri"/>
              <a:buChar char="-"/>
            </a:pPr>
            <a:r>
              <a:rPr lang="en" sz="1500">
                <a:solidFill>
                  <a:schemeClr val="dk1"/>
                </a:solidFill>
                <a:latin typeface="Calibri"/>
                <a:ea typeface="Calibri"/>
                <a:cs typeface="Calibri"/>
                <a:sym typeface="Calibri"/>
              </a:rPr>
              <a:t>What was the social context at the time the field of statistics was developed by people like Galton and Pearson?</a:t>
            </a:r>
            <a:endParaRPr sz="1500">
              <a:solidFill>
                <a:schemeClr val="dk1"/>
              </a:solidFill>
              <a:latin typeface="Calibri"/>
              <a:ea typeface="Calibri"/>
              <a:cs typeface="Calibri"/>
              <a:sym typeface="Calibri"/>
            </a:endParaRPr>
          </a:p>
          <a:p>
            <a:pPr indent="-323850" lvl="0" marL="457200" rtl="0" algn="l">
              <a:lnSpc>
                <a:spcPct val="115000"/>
              </a:lnSpc>
              <a:spcBef>
                <a:spcPts val="0"/>
              </a:spcBef>
              <a:spcAft>
                <a:spcPts val="0"/>
              </a:spcAft>
              <a:buClr>
                <a:schemeClr val="dk1"/>
              </a:buClr>
              <a:buSzPts val="1500"/>
              <a:buFont typeface="Calibri"/>
              <a:buChar char="-"/>
            </a:pPr>
            <a:r>
              <a:rPr lang="en" sz="1500">
                <a:solidFill>
                  <a:schemeClr val="dk1"/>
                </a:solidFill>
                <a:latin typeface="Calibri"/>
                <a:ea typeface="Calibri"/>
                <a:cs typeface="Calibri"/>
                <a:sym typeface="Calibri"/>
              </a:rPr>
              <a:t>Why is "race science" bullshit? </a:t>
            </a:r>
            <a:endParaRPr sz="1500">
              <a:solidFill>
                <a:schemeClr val="dk1"/>
              </a:solidFill>
              <a:latin typeface="Calibri"/>
              <a:ea typeface="Calibri"/>
              <a:cs typeface="Calibri"/>
              <a:sym typeface="Calibri"/>
            </a:endParaRPr>
          </a:p>
          <a:p>
            <a:pPr indent="-323850" lvl="0" marL="457200" rtl="0" algn="l">
              <a:lnSpc>
                <a:spcPct val="115000"/>
              </a:lnSpc>
              <a:spcBef>
                <a:spcPts val="0"/>
              </a:spcBef>
              <a:spcAft>
                <a:spcPts val="0"/>
              </a:spcAft>
              <a:buClr>
                <a:schemeClr val="dk1"/>
              </a:buClr>
              <a:buSzPts val="1500"/>
              <a:buFont typeface="Calibri"/>
              <a:buChar char="-"/>
            </a:pPr>
            <a:r>
              <a:rPr lang="en" sz="1500">
                <a:solidFill>
                  <a:schemeClr val="dk1"/>
                </a:solidFill>
                <a:latin typeface="Calibri"/>
                <a:ea typeface="Calibri"/>
                <a:cs typeface="Calibri"/>
                <a:sym typeface="Calibri"/>
              </a:rPr>
              <a:t>What are some of the branches/common techniques used in this "bullshit science"?</a:t>
            </a:r>
            <a:endParaRPr sz="1500">
              <a:solidFill>
                <a:schemeClr val="dk1"/>
              </a:solidFill>
              <a:latin typeface="Calibri"/>
              <a:ea typeface="Calibri"/>
              <a:cs typeface="Calibri"/>
              <a:sym typeface="Calibri"/>
            </a:endParaRPr>
          </a:p>
          <a:p>
            <a:pPr indent="-323850" lvl="0" marL="457200" rtl="0" algn="l">
              <a:lnSpc>
                <a:spcPct val="115000"/>
              </a:lnSpc>
              <a:spcBef>
                <a:spcPts val="0"/>
              </a:spcBef>
              <a:spcAft>
                <a:spcPts val="0"/>
              </a:spcAft>
              <a:buClr>
                <a:schemeClr val="dk1"/>
              </a:buClr>
              <a:buSzPts val="1500"/>
              <a:buFont typeface="Calibri"/>
              <a:buChar char="-"/>
            </a:pPr>
            <a:r>
              <a:rPr lang="en" sz="1500">
                <a:solidFill>
                  <a:schemeClr val="dk1"/>
                </a:solidFill>
                <a:latin typeface="Calibri"/>
                <a:ea typeface="Calibri"/>
                <a:cs typeface="Calibri"/>
                <a:sym typeface="Calibri"/>
              </a:rPr>
              <a:t>How did the development of legitimate statistical techniques serve to legitimize bullshit "science"? </a:t>
            </a:r>
            <a:endParaRPr sz="1500">
              <a:solidFill>
                <a:schemeClr val="dk1"/>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8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1" name="Shape 391"/>
        <p:cNvGrpSpPr/>
        <p:nvPr/>
      </p:nvGrpSpPr>
      <p:grpSpPr>
        <a:xfrm>
          <a:off x="0" y="0"/>
          <a:ext cx="0" cy="0"/>
          <a:chOff x="0" y="0"/>
          <a:chExt cx="0" cy="0"/>
        </a:xfrm>
      </p:grpSpPr>
      <p:sp>
        <p:nvSpPr>
          <p:cNvPr id="392" name="Google Shape;392;p62"/>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latin typeface="Arial Black"/>
                <a:ea typeface="Arial Black"/>
                <a:cs typeface="Arial Black"/>
                <a:sym typeface="Arial Black"/>
              </a:rPr>
              <a:t>Correlation vs Causality</a:t>
            </a:r>
            <a:endParaRPr>
              <a:latin typeface="Arial Black"/>
              <a:ea typeface="Arial Black"/>
              <a:cs typeface="Arial Black"/>
              <a:sym typeface="Arial Black"/>
            </a:endParaRPr>
          </a:p>
        </p:txBody>
      </p:sp>
      <p:sp>
        <p:nvSpPr>
          <p:cNvPr id="393" name="Google Shape;393;p62"/>
          <p:cNvSpPr txBox="1"/>
          <p:nvPr>
            <p:ph idx="1" type="body"/>
          </p:nvPr>
        </p:nvSpPr>
        <p:spPr>
          <a:xfrm>
            <a:off x="311700" y="1152475"/>
            <a:ext cx="5853300" cy="34164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a:t>Correlation means…</a:t>
            </a:r>
            <a:endParaRPr/>
          </a:p>
          <a:p>
            <a:pPr indent="-317500" lvl="1" marL="914400" rtl="0" algn="l">
              <a:spcBef>
                <a:spcPts val="0"/>
              </a:spcBef>
              <a:spcAft>
                <a:spcPts val="0"/>
              </a:spcAft>
              <a:buSzPts val="1400"/>
              <a:buChar char="○"/>
            </a:pPr>
            <a:r>
              <a:rPr lang="en"/>
              <a:t>How do we measure it?</a:t>
            </a:r>
            <a:endParaRPr/>
          </a:p>
          <a:p>
            <a:pPr indent="-342900" lvl="0" marL="457200" rtl="0" algn="l">
              <a:spcBef>
                <a:spcPts val="0"/>
              </a:spcBef>
              <a:spcAft>
                <a:spcPts val="0"/>
              </a:spcAft>
              <a:buSzPts val="1800"/>
              <a:buChar char="●"/>
            </a:pPr>
            <a:r>
              <a:rPr lang="en"/>
              <a:t>Causation means…</a:t>
            </a:r>
            <a:endParaRPr/>
          </a:p>
          <a:p>
            <a:pPr indent="-317500" lvl="1" marL="914400" rtl="0" algn="l">
              <a:spcBef>
                <a:spcPts val="0"/>
              </a:spcBef>
              <a:spcAft>
                <a:spcPts val="0"/>
              </a:spcAft>
              <a:buSzPts val="1400"/>
              <a:buChar char="○"/>
            </a:pPr>
            <a:r>
              <a:rPr lang="en"/>
              <a:t>Implies independent variable and dependent variable</a:t>
            </a:r>
            <a:endParaRPr/>
          </a:p>
          <a:p>
            <a:pPr indent="-342900" lvl="0" marL="457200" rtl="0" algn="l">
              <a:spcBef>
                <a:spcPts val="0"/>
              </a:spcBef>
              <a:spcAft>
                <a:spcPts val="0"/>
              </a:spcAft>
              <a:buSzPts val="1800"/>
              <a:buChar char="●"/>
            </a:pPr>
            <a:r>
              <a:rPr lang="en"/>
              <a:t>Correlation is NOT slope</a:t>
            </a:r>
            <a:endParaRPr/>
          </a:p>
          <a:p>
            <a:pPr indent="-317500" lvl="1" marL="914400" rtl="0" algn="l">
              <a:spcBef>
                <a:spcPts val="0"/>
              </a:spcBef>
              <a:spcAft>
                <a:spcPts val="0"/>
              </a:spcAft>
              <a:buSzPts val="1400"/>
              <a:buChar char="○"/>
            </a:pPr>
            <a:r>
              <a:rPr lang="en"/>
              <a:t>Data can have a 0.7 correlation, but a linear relationship fit that data can have slope 0.2</a:t>
            </a:r>
            <a:endParaRPr/>
          </a:p>
          <a:p>
            <a:pPr indent="-342900" lvl="0" marL="457200" rtl="0" algn="l">
              <a:spcBef>
                <a:spcPts val="0"/>
              </a:spcBef>
              <a:spcAft>
                <a:spcPts val="0"/>
              </a:spcAft>
              <a:buSzPts val="1800"/>
              <a:buChar char="●"/>
            </a:pPr>
            <a:r>
              <a:rPr lang="en"/>
              <a:t>Correlation does NOT imply causation!!</a:t>
            </a:r>
            <a:endParaRPr/>
          </a:p>
          <a:p>
            <a:pPr indent="-317500" lvl="1" marL="914400" rtl="0" algn="l">
              <a:spcBef>
                <a:spcPts val="0"/>
              </a:spcBef>
              <a:spcAft>
                <a:spcPts val="0"/>
              </a:spcAft>
              <a:buSzPts val="1400"/>
              <a:buChar char="○"/>
            </a:pPr>
            <a:r>
              <a:rPr lang="en"/>
              <a:t>Be wary of 2nd, third hand reporting that claims causality</a:t>
            </a:r>
            <a:endParaRPr/>
          </a:p>
          <a:p>
            <a:pPr indent="-317500" lvl="1" marL="914400" rtl="0" algn="l">
              <a:spcBef>
                <a:spcPts val="0"/>
              </a:spcBef>
              <a:spcAft>
                <a:spcPts val="0"/>
              </a:spcAft>
              <a:buSzPts val="1400"/>
              <a:buChar char="○"/>
            </a:pPr>
            <a:r>
              <a:rPr lang="en"/>
              <a:t>Most studies are correlation studies</a:t>
            </a:r>
            <a:endParaRPr/>
          </a:p>
          <a:p>
            <a:pPr indent="-342900" lvl="0" marL="457200" rtl="0" algn="l">
              <a:spcBef>
                <a:spcPts val="0"/>
              </a:spcBef>
              <a:spcAft>
                <a:spcPts val="0"/>
              </a:spcAft>
              <a:buSzPts val="1800"/>
              <a:buChar char="●"/>
            </a:pPr>
            <a:r>
              <a:rPr lang="en"/>
              <a:t>Sometimes visuals add to this confusion</a:t>
            </a:r>
            <a:endParaRPr/>
          </a:p>
          <a:p>
            <a:pPr indent="-317500" lvl="1" marL="914400" rtl="0" algn="l">
              <a:spcBef>
                <a:spcPts val="0"/>
              </a:spcBef>
              <a:spcAft>
                <a:spcPts val="0"/>
              </a:spcAft>
              <a:buSzPts val="1400"/>
              <a:buChar char="○"/>
            </a:pPr>
            <a:r>
              <a:rPr lang="en" sz="1100" u="sng">
                <a:solidFill>
                  <a:schemeClr val="hlink"/>
                </a:solidFill>
                <a:hlinkClick r:id="rId3"/>
              </a:rPr>
              <a:t>https://www.nature.com/articles/d41586-018-06912-1</a:t>
            </a:r>
            <a:endParaRPr/>
          </a:p>
        </p:txBody>
      </p:sp>
      <p:pic>
        <p:nvPicPr>
          <p:cNvPr descr="Example of Correlation v Causation " id="394" name="Google Shape;394;p62"/>
          <p:cNvPicPr preferRelativeResize="0"/>
          <p:nvPr/>
        </p:nvPicPr>
        <p:blipFill>
          <a:blip r:embed="rId4">
            <a:alphaModFix/>
          </a:blip>
          <a:stretch>
            <a:fillRect/>
          </a:stretch>
        </p:blipFill>
        <p:spPr>
          <a:xfrm>
            <a:off x="6227760" y="0"/>
            <a:ext cx="2916230" cy="5143501"/>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8" name="Shape 398"/>
        <p:cNvGrpSpPr/>
        <p:nvPr/>
      </p:nvGrpSpPr>
      <p:grpSpPr>
        <a:xfrm>
          <a:off x="0" y="0"/>
          <a:ext cx="0" cy="0"/>
          <a:chOff x="0" y="0"/>
          <a:chExt cx="0" cy="0"/>
        </a:xfrm>
      </p:grpSpPr>
      <p:sp>
        <p:nvSpPr>
          <p:cNvPr id="399" name="Google Shape;399;p63"/>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latin typeface="Arial Black"/>
                <a:ea typeface="Arial Black"/>
                <a:cs typeface="Arial Black"/>
                <a:sym typeface="Arial Black"/>
              </a:rPr>
              <a:t>Causality</a:t>
            </a:r>
            <a:endParaRPr>
              <a:latin typeface="Arial Black"/>
              <a:ea typeface="Arial Black"/>
              <a:cs typeface="Arial Black"/>
              <a:sym typeface="Arial Black"/>
            </a:endParaRPr>
          </a:p>
        </p:txBody>
      </p:sp>
      <p:sp>
        <p:nvSpPr>
          <p:cNvPr id="400" name="Google Shape;400;p63"/>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Correlation does not imply Causation!</a:t>
            </a:r>
            <a:endParaRPr/>
          </a:p>
          <a:p>
            <a:pPr indent="0" lvl="0" marL="0" rtl="0" algn="l">
              <a:spcBef>
                <a:spcPts val="1600"/>
              </a:spcBef>
              <a:spcAft>
                <a:spcPts val="0"/>
              </a:spcAft>
              <a:buNone/>
            </a:pPr>
            <a:r>
              <a:rPr lang="en"/>
              <a:t>What is really going on? Ask yourselves these questions:</a:t>
            </a:r>
            <a:endParaRPr/>
          </a:p>
          <a:p>
            <a:pPr indent="-342900" lvl="0" marL="457200" rtl="0" algn="l">
              <a:spcBef>
                <a:spcPts val="1600"/>
              </a:spcBef>
              <a:spcAft>
                <a:spcPts val="0"/>
              </a:spcAft>
              <a:buSzPts val="1800"/>
              <a:buChar char="●"/>
            </a:pPr>
            <a:r>
              <a:rPr lang="en"/>
              <a:t>Have manipulative experiments to test for causality been done/could they be done?</a:t>
            </a:r>
            <a:endParaRPr/>
          </a:p>
          <a:p>
            <a:pPr indent="-342900" lvl="0" marL="457200" rtl="0" algn="l">
              <a:spcBef>
                <a:spcPts val="0"/>
              </a:spcBef>
              <a:spcAft>
                <a:spcPts val="0"/>
              </a:spcAft>
              <a:buSzPts val="1800"/>
              <a:buChar char="●"/>
            </a:pPr>
            <a:r>
              <a:rPr lang="en"/>
              <a:t>Is the relationship just a coincidence?</a:t>
            </a:r>
            <a:endParaRPr/>
          </a:p>
          <a:p>
            <a:pPr indent="-330200" lvl="1" marL="914400" rtl="0" algn="l">
              <a:spcBef>
                <a:spcPts val="0"/>
              </a:spcBef>
              <a:spcAft>
                <a:spcPts val="0"/>
              </a:spcAft>
              <a:buSzPts val="1600"/>
              <a:buChar char="○"/>
            </a:pPr>
            <a:r>
              <a:rPr lang="en" sz="1600"/>
              <a:t>Don’t be fooled by “post hoc ergo propter hoc”</a:t>
            </a:r>
            <a:endParaRPr sz="1600"/>
          </a:p>
          <a:p>
            <a:pPr indent="-342900" lvl="0" marL="457200" rtl="0" algn="l">
              <a:spcBef>
                <a:spcPts val="0"/>
              </a:spcBef>
              <a:spcAft>
                <a:spcPts val="0"/>
              </a:spcAft>
              <a:buSzPts val="1800"/>
              <a:buChar char="●"/>
            </a:pPr>
            <a:r>
              <a:rPr lang="en"/>
              <a:t>Visual Mapping</a:t>
            </a:r>
            <a:endParaRPr/>
          </a:p>
          <a:p>
            <a:pPr indent="-330200" lvl="1" marL="914400" rtl="0" algn="l">
              <a:spcBef>
                <a:spcPts val="0"/>
              </a:spcBef>
              <a:spcAft>
                <a:spcPts val="0"/>
              </a:spcAft>
              <a:buSzPts val="1600"/>
              <a:buChar char="○"/>
            </a:pPr>
            <a:r>
              <a:rPr lang="en" sz="1600"/>
              <a:t>If causation might be at play, which way might causation go? </a:t>
            </a:r>
            <a:endParaRPr sz="1600"/>
          </a:p>
          <a:p>
            <a:pPr indent="-330200" lvl="1" marL="914400" rtl="0" algn="l">
              <a:spcBef>
                <a:spcPts val="0"/>
              </a:spcBef>
              <a:spcAft>
                <a:spcPts val="0"/>
              </a:spcAft>
              <a:buSzPts val="1600"/>
              <a:buChar char="○"/>
            </a:pPr>
            <a:r>
              <a:rPr lang="en" sz="1600"/>
              <a:t>Direct or mediated by a common cause (aka confounding variable)</a:t>
            </a:r>
            <a:endParaRPr sz="1600"/>
          </a:p>
          <a:p>
            <a:pPr indent="-330200" lvl="1" marL="914400" rtl="0" algn="l">
              <a:spcBef>
                <a:spcPts val="0"/>
              </a:spcBef>
              <a:spcAft>
                <a:spcPts val="0"/>
              </a:spcAft>
              <a:buSzPts val="1600"/>
              <a:buChar char="○"/>
            </a:pPr>
            <a:r>
              <a:rPr lang="en" sz="1600"/>
              <a:t>Do you have the most important cause/alternative explanations?</a:t>
            </a:r>
            <a:endParaRPr sz="1600"/>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 name="Shape 118"/>
        <p:cNvGrpSpPr/>
        <p:nvPr/>
      </p:nvGrpSpPr>
      <p:grpSpPr>
        <a:xfrm>
          <a:off x="0" y="0"/>
          <a:ext cx="0" cy="0"/>
          <a:chOff x="0" y="0"/>
          <a:chExt cx="0" cy="0"/>
        </a:xfrm>
      </p:grpSpPr>
      <p:sp>
        <p:nvSpPr>
          <p:cNvPr id="119" name="Google Shape;119;p28"/>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latin typeface="Arial Black"/>
                <a:ea typeface="Arial Black"/>
                <a:cs typeface="Arial Black"/>
                <a:sym typeface="Arial Black"/>
              </a:rPr>
              <a:t>Breakout Groups - Themes &amp; Questions</a:t>
            </a:r>
            <a:endParaRPr>
              <a:latin typeface="Arial Black"/>
              <a:ea typeface="Arial Black"/>
              <a:cs typeface="Arial Black"/>
              <a:sym typeface="Arial Black"/>
            </a:endParaRPr>
          </a:p>
          <a:p>
            <a:pPr indent="0" lvl="0" marL="0" rtl="0" algn="l">
              <a:spcBef>
                <a:spcPts val="0"/>
              </a:spcBef>
              <a:spcAft>
                <a:spcPts val="0"/>
              </a:spcAft>
              <a:buClr>
                <a:schemeClr val="dk1"/>
              </a:buClr>
              <a:buSzPct val="39285"/>
              <a:buFont typeface="Arial"/>
              <a:buNone/>
            </a:pPr>
            <a:r>
              <a:t/>
            </a:r>
            <a:endParaRPr>
              <a:latin typeface="Arial Black"/>
              <a:ea typeface="Arial Black"/>
              <a:cs typeface="Arial Black"/>
              <a:sym typeface="Arial Black"/>
            </a:endParaRPr>
          </a:p>
          <a:p>
            <a:pPr indent="0" lvl="0" marL="0" rtl="0" algn="l">
              <a:spcBef>
                <a:spcPts val="0"/>
              </a:spcBef>
              <a:spcAft>
                <a:spcPts val="0"/>
              </a:spcAft>
              <a:buNone/>
            </a:pPr>
            <a:r>
              <a:rPr lang="en">
                <a:latin typeface="Arial Black"/>
                <a:ea typeface="Arial Black"/>
                <a:cs typeface="Arial Black"/>
                <a:sym typeface="Arial Black"/>
              </a:rPr>
              <a:t> </a:t>
            </a:r>
            <a:endParaRPr>
              <a:latin typeface="Arial Black"/>
              <a:ea typeface="Arial Black"/>
              <a:cs typeface="Arial Black"/>
              <a:sym typeface="Arial Black"/>
            </a:endParaRPr>
          </a:p>
        </p:txBody>
      </p:sp>
      <p:sp>
        <p:nvSpPr>
          <p:cNvPr id="120" name="Google Shape;120;p28"/>
          <p:cNvSpPr/>
          <p:nvPr/>
        </p:nvSpPr>
        <p:spPr>
          <a:xfrm>
            <a:off x="311700" y="1224275"/>
            <a:ext cx="8520600" cy="3416400"/>
          </a:xfrm>
          <a:prstGeom prst="roundRect">
            <a:avLst>
              <a:gd fmla="val 16667" name="adj"/>
            </a:avLst>
          </a:prstGeom>
          <a:solidFill>
            <a:srgbClr val="D9D2E9"/>
          </a:solid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t/>
            </a:r>
            <a:endParaRPr b="1" sz="1800">
              <a:solidFill>
                <a:schemeClr val="dk1"/>
              </a:solidFill>
              <a:latin typeface="Calibri"/>
              <a:ea typeface="Calibri"/>
              <a:cs typeface="Calibri"/>
              <a:sym typeface="Calibri"/>
            </a:endParaRPr>
          </a:p>
          <a:p>
            <a:pPr indent="0" lvl="0" marL="0" rtl="0" algn="l">
              <a:lnSpc>
                <a:spcPct val="115000"/>
              </a:lnSpc>
              <a:spcBef>
                <a:spcPts val="0"/>
              </a:spcBef>
              <a:spcAft>
                <a:spcPts val="0"/>
              </a:spcAft>
              <a:buNone/>
            </a:pPr>
            <a:r>
              <a:rPr b="1" lang="en" sz="1800">
                <a:solidFill>
                  <a:schemeClr val="dk1"/>
                </a:solidFill>
                <a:latin typeface="Calibri"/>
                <a:ea typeface="Calibri"/>
                <a:cs typeface="Calibri"/>
                <a:sym typeface="Calibri"/>
              </a:rPr>
              <a:t>Breakout instructions:</a:t>
            </a:r>
            <a:endParaRPr b="1" sz="1800">
              <a:solidFill>
                <a:schemeClr val="dk1"/>
              </a:solidFill>
              <a:latin typeface="Calibri"/>
              <a:ea typeface="Calibri"/>
              <a:cs typeface="Calibri"/>
              <a:sym typeface="Calibri"/>
            </a:endParaRPr>
          </a:p>
          <a:p>
            <a:pPr indent="-330200" lvl="0" marL="457200" rtl="0" algn="l">
              <a:lnSpc>
                <a:spcPct val="115000"/>
              </a:lnSpc>
              <a:spcBef>
                <a:spcPts val="0"/>
              </a:spcBef>
              <a:spcAft>
                <a:spcPts val="0"/>
              </a:spcAft>
              <a:buClr>
                <a:schemeClr val="dk1"/>
              </a:buClr>
              <a:buSzPts val="1600"/>
              <a:buFont typeface="Calibri"/>
              <a:buAutoNum type="arabicPeriod"/>
            </a:pPr>
            <a:r>
              <a:rPr lang="en" sz="1500">
                <a:solidFill>
                  <a:schemeClr val="dk1"/>
                </a:solidFill>
                <a:latin typeface="Calibri"/>
                <a:ea typeface="Calibri"/>
                <a:cs typeface="Calibri"/>
                <a:sym typeface="Calibri"/>
              </a:rPr>
              <a:t>Introduce yourselves!</a:t>
            </a:r>
            <a:endParaRPr sz="1500">
              <a:solidFill>
                <a:schemeClr val="dk1"/>
              </a:solidFill>
              <a:latin typeface="Calibri"/>
              <a:ea typeface="Calibri"/>
              <a:cs typeface="Calibri"/>
              <a:sym typeface="Calibri"/>
            </a:endParaRPr>
          </a:p>
          <a:p>
            <a:pPr indent="-330200" lvl="0" marL="457200" rtl="0" algn="l">
              <a:lnSpc>
                <a:spcPct val="115000"/>
              </a:lnSpc>
              <a:spcBef>
                <a:spcPts val="0"/>
              </a:spcBef>
              <a:spcAft>
                <a:spcPts val="0"/>
              </a:spcAft>
              <a:buClr>
                <a:schemeClr val="dk1"/>
              </a:buClr>
              <a:buSzPts val="1600"/>
              <a:buFont typeface="Calibri"/>
              <a:buAutoNum type="arabicPeriod"/>
            </a:pPr>
            <a:r>
              <a:rPr lang="en" sz="1500">
                <a:solidFill>
                  <a:schemeClr val="dk1"/>
                </a:solidFill>
                <a:latin typeface="Calibri"/>
                <a:ea typeface="Calibri"/>
                <a:cs typeface="Calibri"/>
                <a:sym typeface="Calibri"/>
              </a:rPr>
              <a:t>Create a list of 5 key things as a group that you learned about in the video and/or readings that are potential Statistical Trick or Treats.</a:t>
            </a:r>
            <a:endParaRPr sz="1500">
              <a:solidFill>
                <a:schemeClr val="dk1"/>
              </a:solidFill>
              <a:latin typeface="Calibri"/>
              <a:ea typeface="Calibri"/>
              <a:cs typeface="Calibri"/>
              <a:sym typeface="Calibri"/>
            </a:endParaRPr>
          </a:p>
          <a:p>
            <a:pPr indent="-330200" lvl="0" marL="457200" rtl="0" algn="l">
              <a:lnSpc>
                <a:spcPct val="115000"/>
              </a:lnSpc>
              <a:spcBef>
                <a:spcPts val="0"/>
              </a:spcBef>
              <a:spcAft>
                <a:spcPts val="0"/>
              </a:spcAft>
              <a:buClr>
                <a:schemeClr val="dk1"/>
              </a:buClr>
              <a:buSzPts val="1600"/>
              <a:buFont typeface="Calibri"/>
              <a:buAutoNum type="arabicPeriod"/>
            </a:pPr>
            <a:r>
              <a:rPr lang="en" sz="1500">
                <a:solidFill>
                  <a:schemeClr val="dk1"/>
                </a:solidFill>
                <a:latin typeface="Calibri"/>
                <a:ea typeface="Calibri"/>
                <a:cs typeface="Calibri"/>
                <a:sym typeface="Calibri"/>
              </a:rPr>
              <a:t>What questions did you have about any of these? Work out what you can as a group, then add one question to the class </a:t>
            </a:r>
            <a:r>
              <a:rPr lang="en" sz="1500" u="sng">
                <a:solidFill>
                  <a:schemeClr val="hlink"/>
                </a:solidFill>
                <a:latin typeface="Calibri"/>
                <a:ea typeface="Calibri"/>
                <a:cs typeface="Calibri"/>
                <a:sym typeface="Calibri"/>
                <a:hlinkClick r:id="rId3"/>
              </a:rPr>
              <a:t>Jamboard</a:t>
            </a:r>
            <a:r>
              <a:rPr lang="en" sz="1500">
                <a:solidFill>
                  <a:schemeClr val="dk1"/>
                </a:solidFill>
                <a:latin typeface="Calibri"/>
                <a:ea typeface="Calibri"/>
                <a:cs typeface="Calibri"/>
                <a:sym typeface="Calibri"/>
              </a:rPr>
              <a:t>.</a:t>
            </a:r>
            <a:endParaRPr sz="1500">
              <a:solidFill>
                <a:schemeClr val="dk1"/>
              </a:solidFill>
              <a:latin typeface="Calibri"/>
              <a:ea typeface="Calibri"/>
              <a:cs typeface="Calibri"/>
              <a:sym typeface="Calibri"/>
            </a:endParaRPr>
          </a:p>
          <a:p>
            <a:pPr indent="0" lvl="0" marL="0" rtl="0" algn="l">
              <a:lnSpc>
                <a:spcPct val="115000"/>
              </a:lnSpc>
              <a:spcBef>
                <a:spcPts val="1600"/>
              </a:spcBef>
              <a:spcAft>
                <a:spcPts val="1600"/>
              </a:spcAft>
              <a:buNone/>
            </a:pPr>
            <a:r>
              <a:t/>
            </a:r>
            <a:endParaRPr sz="1500">
              <a:solidFill>
                <a:schemeClr val="dk1"/>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4" name="Shape 404"/>
        <p:cNvGrpSpPr/>
        <p:nvPr/>
      </p:nvGrpSpPr>
      <p:grpSpPr>
        <a:xfrm>
          <a:off x="0" y="0"/>
          <a:ext cx="0" cy="0"/>
          <a:chOff x="0" y="0"/>
          <a:chExt cx="0" cy="0"/>
        </a:xfrm>
      </p:grpSpPr>
      <p:sp>
        <p:nvSpPr>
          <p:cNvPr id="405" name="Google Shape;405;p64"/>
          <p:cNvSpPr txBox="1"/>
          <p:nvPr>
            <p:ph type="title"/>
          </p:nvPr>
        </p:nvSpPr>
        <p:spPr>
          <a:xfrm>
            <a:off x="277325" y="1203950"/>
            <a:ext cx="1946100" cy="3213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latin typeface="Arial Black"/>
                <a:ea typeface="Arial Black"/>
                <a:cs typeface="Arial Black"/>
                <a:sym typeface="Arial Black"/>
              </a:rPr>
              <a:t>Post hoc, propter ergo hoc</a:t>
            </a:r>
            <a:endParaRPr>
              <a:latin typeface="Arial Black"/>
              <a:ea typeface="Arial Black"/>
              <a:cs typeface="Arial Black"/>
              <a:sym typeface="Arial Black"/>
            </a:endParaRPr>
          </a:p>
        </p:txBody>
      </p:sp>
      <p:pic>
        <p:nvPicPr>
          <p:cNvPr descr="President Joe Biden (James Austin Johnson) delivers an important message about the Omicron variant.&#10;&#10;Saturday Night Live. Stream now on Peacock: https://pck.tv/3uQxh4q&#10;&#10;Subscribe to SNL: https://goo.gl/tUsXwM&#10;Stream Current Full Episodes: http://www.nbc.com/saturday-night-live&#10;&#10;WATCH PAST SNL SEASONS&#10;Google Play - http://bit.ly/SNLGooglePlay&#10;iTunes - http://bit.ly/SNLiTunes&#10;&#10;SNL ON SOCIAL&#10;SNL Instagram: http://instagram.com/nbcsnl&#10;SNL Facebook: https://www.facebook.com/snl&#10;SNL Twitter: https://twitter.com/nbcsnl&#10;SNL TikTok: https://www.tiktok.com/@nbcsnl&#10;&#10;GET MORE NBC&#10;Like NBC: http://Facebook.com/NBC&#10;Follow NBC: http://Twitter.com/NBC&#10;NBC Tumblr: http://NBCtv.tumblr.com/&#10;YouTube: http://www.youtube.com/nbc&#10;NBC Instagram: http://instagram.com/nbc &#10; &#10;#SNL #ArianaDeBose #Bleachers #SNL47" id="406" name="Google Shape;406;p64" title="Biden Spider-Man Cold Open - SNL">
            <a:hlinkClick r:id="rId3"/>
          </p:cNvPr>
          <p:cNvPicPr preferRelativeResize="0"/>
          <p:nvPr/>
        </p:nvPicPr>
        <p:blipFill>
          <a:blip r:embed="rId4">
            <a:alphaModFix/>
          </a:blip>
          <a:stretch>
            <a:fillRect/>
          </a:stretch>
        </p:blipFill>
        <p:spPr>
          <a:xfrm>
            <a:off x="2286000" y="0"/>
            <a:ext cx="6858000" cy="51435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06"/>
                                        </p:tgtEl>
                                        <p:attrNameLst>
                                          <p:attrName>style.visibility</p:attrName>
                                        </p:attrNameLst>
                                      </p:cBhvr>
                                      <p:to>
                                        <p:strVal val="visible"/>
                                      </p:to>
                                    </p:set>
                                    <p:animEffect filter="fade" transition="in">
                                      <p:cBhvr>
                                        <p:cTn dur="1000"/>
                                        <p:tgtEl>
                                          <p:spTgt spid="40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0" name="Shape 410"/>
        <p:cNvGrpSpPr/>
        <p:nvPr/>
      </p:nvGrpSpPr>
      <p:grpSpPr>
        <a:xfrm>
          <a:off x="0" y="0"/>
          <a:ext cx="0" cy="0"/>
          <a:chOff x="0" y="0"/>
          <a:chExt cx="0" cy="0"/>
        </a:xfrm>
      </p:grpSpPr>
      <p:sp>
        <p:nvSpPr>
          <p:cNvPr id="411" name="Google Shape;411;p6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latin typeface="Arial Black"/>
                <a:ea typeface="Arial Black"/>
                <a:cs typeface="Arial Black"/>
                <a:sym typeface="Arial Black"/>
              </a:rPr>
              <a:t>Correlation vs Causation</a:t>
            </a:r>
            <a:endParaRPr>
              <a:latin typeface="Arial Black"/>
              <a:ea typeface="Arial Black"/>
              <a:cs typeface="Arial Black"/>
              <a:sym typeface="Arial Black"/>
            </a:endParaRPr>
          </a:p>
        </p:txBody>
      </p:sp>
      <p:sp>
        <p:nvSpPr>
          <p:cNvPr descr="Spurious Correlations" id="412" name="Google Shape;412;p65"/>
          <p:cNvSpPr txBox="1"/>
          <p:nvPr>
            <p:ph idx="1" type="body"/>
          </p:nvPr>
        </p:nvSpPr>
        <p:spPr>
          <a:xfrm>
            <a:off x="311700" y="1224050"/>
            <a:ext cx="8520600" cy="34164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u="sng">
                <a:solidFill>
                  <a:schemeClr val="hlink"/>
                </a:solidFill>
                <a:hlinkClick r:id="rId3"/>
              </a:rPr>
              <a:t>Spurious Correlations</a:t>
            </a:r>
            <a:endParaRPr/>
          </a:p>
        </p:txBody>
      </p:sp>
      <p:pic>
        <p:nvPicPr>
          <p:cNvPr id="413" name="Google Shape;413;p65"/>
          <p:cNvPicPr preferRelativeResize="0"/>
          <p:nvPr/>
        </p:nvPicPr>
        <p:blipFill rotWithShape="1">
          <a:blip r:embed="rId4">
            <a:alphaModFix/>
          </a:blip>
          <a:srcRect b="0" l="0" r="0" t="5401"/>
          <a:stretch/>
        </p:blipFill>
        <p:spPr>
          <a:xfrm>
            <a:off x="764300" y="1704250"/>
            <a:ext cx="7366205" cy="3416399"/>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7" name="Shape 417"/>
        <p:cNvGrpSpPr/>
        <p:nvPr/>
      </p:nvGrpSpPr>
      <p:grpSpPr>
        <a:xfrm>
          <a:off x="0" y="0"/>
          <a:ext cx="0" cy="0"/>
          <a:chOff x="0" y="0"/>
          <a:chExt cx="0" cy="0"/>
        </a:xfrm>
      </p:grpSpPr>
      <p:sp>
        <p:nvSpPr>
          <p:cNvPr id="418" name="Google Shape;418;p6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latin typeface="Arial Black"/>
                <a:ea typeface="Arial Black"/>
                <a:cs typeface="Arial Black"/>
                <a:sym typeface="Arial Black"/>
              </a:rPr>
              <a:t>Breakout Groups - Correlation v. Causation</a:t>
            </a:r>
            <a:endParaRPr>
              <a:latin typeface="Arial Black"/>
              <a:ea typeface="Arial Black"/>
              <a:cs typeface="Arial Black"/>
              <a:sym typeface="Arial Black"/>
            </a:endParaRPr>
          </a:p>
          <a:p>
            <a:pPr indent="0" lvl="0" marL="0" rtl="0" algn="l">
              <a:spcBef>
                <a:spcPts val="0"/>
              </a:spcBef>
              <a:spcAft>
                <a:spcPts val="0"/>
              </a:spcAft>
              <a:buNone/>
            </a:pPr>
            <a:r>
              <a:t/>
            </a:r>
            <a:endParaRPr>
              <a:latin typeface="Arial Black"/>
              <a:ea typeface="Arial Black"/>
              <a:cs typeface="Arial Black"/>
              <a:sym typeface="Arial Black"/>
            </a:endParaRPr>
          </a:p>
        </p:txBody>
      </p:sp>
      <p:sp>
        <p:nvSpPr>
          <p:cNvPr id="419" name="Google Shape;419;p66"/>
          <p:cNvSpPr/>
          <p:nvPr/>
        </p:nvSpPr>
        <p:spPr>
          <a:xfrm>
            <a:off x="311700" y="1224275"/>
            <a:ext cx="8520600" cy="3416400"/>
          </a:xfrm>
          <a:prstGeom prst="roundRect">
            <a:avLst>
              <a:gd fmla="val 16667" name="adj"/>
            </a:avLst>
          </a:prstGeom>
          <a:solidFill>
            <a:srgbClr val="D9D2E9"/>
          </a:solid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t/>
            </a:r>
            <a:endParaRPr b="1" sz="1600">
              <a:solidFill>
                <a:schemeClr val="dk1"/>
              </a:solidFill>
              <a:latin typeface="Calibri"/>
              <a:ea typeface="Calibri"/>
              <a:cs typeface="Calibri"/>
              <a:sym typeface="Calibri"/>
            </a:endParaRPr>
          </a:p>
          <a:p>
            <a:pPr indent="0" lvl="0" marL="0" rtl="0" algn="ctr">
              <a:lnSpc>
                <a:spcPct val="115000"/>
              </a:lnSpc>
              <a:spcBef>
                <a:spcPts val="0"/>
              </a:spcBef>
              <a:spcAft>
                <a:spcPts val="0"/>
              </a:spcAft>
              <a:buNone/>
            </a:pPr>
            <a:r>
              <a:t/>
            </a:r>
            <a:endParaRPr b="1" sz="1600">
              <a:solidFill>
                <a:schemeClr val="dk1"/>
              </a:solidFill>
              <a:latin typeface="Calibri"/>
              <a:ea typeface="Calibri"/>
              <a:cs typeface="Calibri"/>
              <a:sym typeface="Calibri"/>
            </a:endParaRPr>
          </a:p>
          <a:p>
            <a:pPr indent="0" lvl="0" marL="0" rtl="0" algn="ctr">
              <a:lnSpc>
                <a:spcPct val="115000"/>
              </a:lnSpc>
              <a:spcBef>
                <a:spcPts val="0"/>
              </a:spcBef>
              <a:spcAft>
                <a:spcPts val="0"/>
              </a:spcAft>
              <a:buNone/>
            </a:pPr>
            <a:r>
              <a:t/>
            </a:r>
            <a:endParaRPr b="1" sz="1600">
              <a:solidFill>
                <a:schemeClr val="dk1"/>
              </a:solidFill>
              <a:latin typeface="Calibri"/>
              <a:ea typeface="Calibri"/>
              <a:cs typeface="Calibri"/>
              <a:sym typeface="Calibri"/>
            </a:endParaRPr>
          </a:p>
          <a:p>
            <a:pPr indent="0" lvl="0" marL="0" rtl="0" algn="ctr">
              <a:lnSpc>
                <a:spcPct val="115000"/>
              </a:lnSpc>
              <a:spcBef>
                <a:spcPts val="0"/>
              </a:spcBef>
              <a:spcAft>
                <a:spcPts val="0"/>
              </a:spcAft>
              <a:buNone/>
            </a:pPr>
            <a:r>
              <a:t/>
            </a:r>
            <a:endParaRPr b="1" sz="1600">
              <a:solidFill>
                <a:schemeClr val="dk1"/>
              </a:solidFill>
              <a:latin typeface="Calibri"/>
              <a:ea typeface="Calibri"/>
              <a:cs typeface="Calibri"/>
              <a:sym typeface="Calibri"/>
            </a:endParaRPr>
          </a:p>
          <a:p>
            <a:pPr indent="0" lvl="0" marL="0" rtl="0" algn="ctr">
              <a:lnSpc>
                <a:spcPct val="115000"/>
              </a:lnSpc>
              <a:spcBef>
                <a:spcPts val="0"/>
              </a:spcBef>
              <a:spcAft>
                <a:spcPts val="0"/>
              </a:spcAft>
              <a:buNone/>
            </a:pPr>
            <a:r>
              <a:t/>
            </a:r>
            <a:endParaRPr b="1" sz="1600">
              <a:solidFill>
                <a:schemeClr val="dk1"/>
              </a:solidFill>
              <a:latin typeface="Calibri"/>
              <a:ea typeface="Calibri"/>
              <a:cs typeface="Calibri"/>
              <a:sym typeface="Calibri"/>
            </a:endParaRPr>
          </a:p>
          <a:p>
            <a:pPr indent="0" lvl="0" marL="0" rtl="0" algn="ctr">
              <a:lnSpc>
                <a:spcPct val="115000"/>
              </a:lnSpc>
              <a:spcBef>
                <a:spcPts val="0"/>
              </a:spcBef>
              <a:spcAft>
                <a:spcPts val="0"/>
              </a:spcAft>
              <a:buNone/>
            </a:pPr>
            <a:r>
              <a:rPr b="1" lang="en" sz="1600" u="sng">
                <a:solidFill>
                  <a:schemeClr val="hlink"/>
                </a:solidFill>
                <a:latin typeface="Calibri"/>
                <a:ea typeface="Calibri"/>
                <a:cs typeface="Calibri"/>
                <a:sym typeface="Calibri"/>
                <a:hlinkClick r:id="rId3"/>
              </a:rPr>
              <a:t>Spurious Correlations</a:t>
            </a:r>
            <a:endParaRPr b="1" sz="1600">
              <a:solidFill>
                <a:schemeClr val="dk1"/>
              </a:solidFill>
              <a:latin typeface="Calibri"/>
              <a:ea typeface="Calibri"/>
              <a:cs typeface="Calibri"/>
              <a:sym typeface="Calibri"/>
            </a:endParaRPr>
          </a:p>
          <a:p>
            <a:pPr indent="0" lvl="0" marL="0" rtl="0" algn="l">
              <a:lnSpc>
                <a:spcPct val="115000"/>
              </a:lnSpc>
              <a:spcBef>
                <a:spcPts val="1600"/>
              </a:spcBef>
              <a:spcAft>
                <a:spcPts val="0"/>
              </a:spcAft>
              <a:buClr>
                <a:schemeClr val="dk1"/>
              </a:buClr>
              <a:buSzPts val="1100"/>
              <a:buFont typeface="Arial"/>
              <a:buNone/>
            </a:pPr>
            <a:r>
              <a:rPr lang="en" sz="1600">
                <a:solidFill>
                  <a:schemeClr val="dk1"/>
                </a:solidFill>
                <a:latin typeface="Calibri"/>
                <a:ea typeface="Calibri"/>
                <a:cs typeface="Calibri"/>
                <a:sym typeface="Calibri"/>
              </a:rPr>
              <a:t>As a group, pick one of the spurious correlations &amp; examine the following:</a:t>
            </a:r>
            <a:endParaRPr sz="1600">
              <a:solidFill>
                <a:schemeClr val="dk2"/>
              </a:solidFill>
              <a:latin typeface="Calibri"/>
              <a:ea typeface="Calibri"/>
              <a:cs typeface="Calibri"/>
              <a:sym typeface="Calibri"/>
            </a:endParaRPr>
          </a:p>
          <a:p>
            <a:pPr indent="-330200" lvl="0" marL="457200" rtl="0" algn="l">
              <a:lnSpc>
                <a:spcPct val="115000"/>
              </a:lnSpc>
              <a:spcBef>
                <a:spcPts val="0"/>
              </a:spcBef>
              <a:spcAft>
                <a:spcPts val="0"/>
              </a:spcAft>
              <a:buClr>
                <a:schemeClr val="dk1"/>
              </a:buClr>
              <a:buSzPts val="1600"/>
              <a:buFont typeface="Calibri"/>
              <a:buChar char="●"/>
            </a:pPr>
            <a:r>
              <a:rPr lang="en" sz="1600">
                <a:solidFill>
                  <a:schemeClr val="dk1"/>
                </a:solidFill>
                <a:latin typeface="Calibri"/>
                <a:ea typeface="Calibri"/>
                <a:cs typeface="Calibri"/>
                <a:sym typeface="Calibri"/>
              </a:rPr>
              <a:t>Is the relationship just a coincidence?</a:t>
            </a:r>
            <a:endParaRPr sz="1600">
              <a:solidFill>
                <a:schemeClr val="dk1"/>
              </a:solidFill>
              <a:latin typeface="Calibri"/>
              <a:ea typeface="Calibri"/>
              <a:cs typeface="Calibri"/>
              <a:sym typeface="Calibri"/>
            </a:endParaRPr>
          </a:p>
          <a:p>
            <a:pPr indent="-317500" lvl="1" marL="914400" rtl="0" algn="l">
              <a:lnSpc>
                <a:spcPct val="115000"/>
              </a:lnSpc>
              <a:spcBef>
                <a:spcPts val="0"/>
              </a:spcBef>
              <a:spcAft>
                <a:spcPts val="0"/>
              </a:spcAft>
              <a:buClr>
                <a:schemeClr val="dk1"/>
              </a:buClr>
              <a:buSzPts val="1400"/>
              <a:buFont typeface="Calibri"/>
              <a:buChar char="○"/>
            </a:pPr>
            <a:r>
              <a:rPr lang="en">
                <a:solidFill>
                  <a:schemeClr val="dk1"/>
                </a:solidFill>
                <a:latin typeface="Calibri"/>
                <a:ea typeface="Calibri"/>
                <a:cs typeface="Calibri"/>
                <a:sym typeface="Calibri"/>
              </a:rPr>
              <a:t>Don’t be fooled by “post hoc ergo propter hoc”</a:t>
            </a:r>
            <a:endParaRPr>
              <a:solidFill>
                <a:schemeClr val="dk1"/>
              </a:solidFill>
              <a:latin typeface="Calibri"/>
              <a:ea typeface="Calibri"/>
              <a:cs typeface="Calibri"/>
              <a:sym typeface="Calibri"/>
            </a:endParaRPr>
          </a:p>
          <a:p>
            <a:pPr indent="-330200" lvl="0" marL="457200" rtl="0" algn="l">
              <a:lnSpc>
                <a:spcPct val="115000"/>
              </a:lnSpc>
              <a:spcBef>
                <a:spcPts val="0"/>
              </a:spcBef>
              <a:spcAft>
                <a:spcPts val="0"/>
              </a:spcAft>
              <a:buClr>
                <a:schemeClr val="dk1"/>
              </a:buClr>
              <a:buSzPts val="1600"/>
              <a:buFont typeface="Calibri"/>
              <a:buChar char="●"/>
            </a:pPr>
            <a:r>
              <a:rPr lang="en" sz="1600">
                <a:solidFill>
                  <a:schemeClr val="dk1"/>
                </a:solidFill>
                <a:latin typeface="Calibri"/>
                <a:ea typeface="Calibri"/>
                <a:cs typeface="Calibri"/>
                <a:sym typeface="Calibri"/>
              </a:rPr>
              <a:t>Visual Mapping</a:t>
            </a:r>
            <a:endParaRPr sz="1600">
              <a:solidFill>
                <a:schemeClr val="dk1"/>
              </a:solidFill>
              <a:latin typeface="Calibri"/>
              <a:ea typeface="Calibri"/>
              <a:cs typeface="Calibri"/>
              <a:sym typeface="Calibri"/>
            </a:endParaRPr>
          </a:p>
          <a:p>
            <a:pPr indent="-317500" lvl="1" marL="914400" rtl="0" algn="l">
              <a:lnSpc>
                <a:spcPct val="115000"/>
              </a:lnSpc>
              <a:spcBef>
                <a:spcPts val="0"/>
              </a:spcBef>
              <a:spcAft>
                <a:spcPts val="0"/>
              </a:spcAft>
              <a:buClr>
                <a:schemeClr val="dk1"/>
              </a:buClr>
              <a:buSzPts val="1400"/>
              <a:buFont typeface="Calibri"/>
              <a:buChar char="○"/>
            </a:pPr>
            <a:r>
              <a:rPr lang="en">
                <a:solidFill>
                  <a:schemeClr val="dk1"/>
                </a:solidFill>
                <a:latin typeface="Calibri"/>
                <a:ea typeface="Calibri"/>
                <a:cs typeface="Calibri"/>
                <a:sym typeface="Calibri"/>
              </a:rPr>
              <a:t>If causation might be at play, which way might causation go? </a:t>
            </a:r>
            <a:endParaRPr>
              <a:solidFill>
                <a:schemeClr val="dk1"/>
              </a:solidFill>
              <a:latin typeface="Calibri"/>
              <a:ea typeface="Calibri"/>
              <a:cs typeface="Calibri"/>
              <a:sym typeface="Calibri"/>
            </a:endParaRPr>
          </a:p>
          <a:p>
            <a:pPr indent="-317500" lvl="1" marL="914400" rtl="0" algn="l">
              <a:lnSpc>
                <a:spcPct val="115000"/>
              </a:lnSpc>
              <a:spcBef>
                <a:spcPts val="0"/>
              </a:spcBef>
              <a:spcAft>
                <a:spcPts val="0"/>
              </a:spcAft>
              <a:buClr>
                <a:schemeClr val="dk1"/>
              </a:buClr>
              <a:buSzPts val="1400"/>
              <a:buFont typeface="Calibri"/>
              <a:buChar char="○"/>
            </a:pPr>
            <a:r>
              <a:rPr lang="en">
                <a:solidFill>
                  <a:schemeClr val="dk1"/>
                </a:solidFill>
                <a:latin typeface="Calibri"/>
                <a:ea typeface="Calibri"/>
                <a:cs typeface="Calibri"/>
                <a:sym typeface="Calibri"/>
              </a:rPr>
              <a:t>Direct or mediated by a common cause (aka confounding variable)</a:t>
            </a:r>
            <a:endParaRPr>
              <a:solidFill>
                <a:schemeClr val="dk1"/>
              </a:solidFill>
              <a:latin typeface="Calibri"/>
              <a:ea typeface="Calibri"/>
              <a:cs typeface="Calibri"/>
              <a:sym typeface="Calibri"/>
            </a:endParaRPr>
          </a:p>
          <a:p>
            <a:pPr indent="-330200" lvl="0" marL="457200" rtl="0" algn="l">
              <a:lnSpc>
                <a:spcPct val="115000"/>
              </a:lnSpc>
              <a:spcBef>
                <a:spcPts val="0"/>
              </a:spcBef>
              <a:spcAft>
                <a:spcPts val="0"/>
              </a:spcAft>
              <a:buClr>
                <a:schemeClr val="dk1"/>
              </a:buClr>
              <a:buSzPts val="1600"/>
              <a:buFont typeface="Calibri"/>
              <a:buChar char="●"/>
            </a:pPr>
            <a:r>
              <a:rPr lang="en" sz="1600">
                <a:solidFill>
                  <a:schemeClr val="dk1"/>
                </a:solidFill>
                <a:latin typeface="Calibri"/>
                <a:ea typeface="Calibri"/>
                <a:cs typeface="Calibri"/>
                <a:sym typeface="Calibri"/>
              </a:rPr>
              <a:t>Do you have the most important cause/alternative explanations?</a:t>
            </a:r>
            <a:r>
              <a:rPr b="1" lang="en" sz="1600">
                <a:solidFill>
                  <a:schemeClr val="dk1"/>
                </a:solidFill>
                <a:latin typeface="Calibri"/>
                <a:ea typeface="Calibri"/>
                <a:cs typeface="Calibri"/>
                <a:sym typeface="Calibri"/>
              </a:rPr>
              <a:t> </a:t>
            </a:r>
            <a:endParaRPr b="1" sz="1600">
              <a:solidFill>
                <a:schemeClr val="dk1"/>
              </a:solidFill>
              <a:latin typeface="Calibri"/>
              <a:ea typeface="Calibri"/>
              <a:cs typeface="Calibri"/>
              <a:sym typeface="Calibri"/>
            </a:endParaRPr>
          </a:p>
          <a:p>
            <a:pPr indent="0" lvl="0" marL="0" rtl="0" algn="l">
              <a:lnSpc>
                <a:spcPct val="115000"/>
              </a:lnSpc>
              <a:spcBef>
                <a:spcPts val="1600"/>
              </a:spcBef>
              <a:spcAft>
                <a:spcPts val="0"/>
              </a:spcAft>
              <a:buClr>
                <a:schemeClr val="dk1"/>
              </a:buClr>
              <a:buSzPts val="1100"/>
              <a:buFont typeface="Arial"/>
              <a:buNone/>
            </a:pPr>
            <a:r>
              <a:rPr lang="en" sz="1500">
                <a:solidFill>
                  <a:schemeClr val="dk1"/>
                </a:solidFill>
                <a:latin typeface="Calibri"/>
                <a:ea typeface="Calibri"/>
                <a:cs typeface="Calibri"/>
                <a:sym typeface="Calibri"/>
              </a:rPr>
              <a:t>Have fun with it &amp; have fun with inventing alternative explanations - I give you permission to BS on this!  Report on </a:t>
            </a:r>
            <a:r>
              <a:rPr lang="en" sz="1500" u="sng">
                <a:solidFill>
                  <a:schemeClr val="hlink"/>
                </a:solidFill>
                <a:latin typeface="Calibri"/>
                <a:ea typeface="Calibri"/>
                <a:cs typeface="Calibri"/>
                <a:sym typeface="Calibri"/>
                <a:hlinkClick r:id="rId4"/>
              </a:rPr>
              <a:t>Jamboard</a:t>
            </a:r>
            <a:r>
              <a:rPr lang="en" sz="1500">
                <a:solidFill>
                  <a:schemeClr val="dk1"/>
                </a:solidFill>
                <a:latin typeface="Calibri"/>
                <a:ea typeface="Calibri"/>
                <a:cs typeface="Calibri"/>
                <a:sym typeface="Calibri"/>
              </a:rPr>
              <a:t> </a:t>
            </a:r>
            <a:endParaRPr sz="2300">
              <a:solidFill>
                <a:schemeClr val="accent5"/>
              </a:solidFill>
              <a:latin typeface="Calibri"/>
              <a:ea typeface="Calibri"/>
              <a:cs typeface="Calibri"/>
              <a:sym typeface="Calibri"/>
            </a:endParaRPr>
          </a:p>
          <a:p>
            <a:pPr indent="0" lvl="0" marL="0" rtl="0" algn="l">
              <a:lnSpc>
                <a:spcPct val="115000"/>
              </a:lnSpc>
              <a:spcBef>
                <a:spcPts val="1600"/>
              </a:spcBef>
              <a:spcAft>
                <a:spcPts val="0"/>
              </a:spcAft>
              <a:buNone/>
            </a:pPr>
            <a:r>
              <a:t/>
            </a:r>
            <a:endParaRPr b="1" sz="1600">
              <a:solidFill>
                <a:schemeClr val="dk1"/>
              </a:solidFill>
              <a:latin typeface="Calibri"/>
              <a:ea typeface="Calibri"/>
              <a:cs typeface="Calibri"/>
              <a:sym typeface="Calibri"/>
            </a:endParaRPr>
          </a:p>
          <a:p>
            <a:pPr indent="0" lvl="0" marL="457200" rtl="0" algn="l">
              <a:lnSpc>
                <a:spcPct val="115000"/>
              </a:lnSpc>
              <a:spcBef>
                <a:spcPts val="1600"/>
              </a:spcBef>
              <a:spcAft>
                <a:spcPts val="1600"/>
              </a:spcAft>
              <a:buNone/>
            </a:pPr>
            <a:r>
              <a:t/>
            </a:r>
            <a:endParaRPr b="1" sz="1800">
              <a:solidFill>
                <a:schemeClr val="dk1"/>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1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3" name="Shape 423"/>
        <p:cNvGrpSpPr/>
        <p:nvPr/>
      </p:nvGrpSpPr>
      <p:grpSpPr>
        <a:xfrm>
          <a:off x="0" y="0"/>
          <a:ext cx="0" cy="0"/>
          <a:chOff x="0" y="0"/>
          <a:chExt cx="0" cy="0"/>
        </a:xfrm>
      </p:grpSpPr>
      <p:sp>
        <p:nvSpPr>
          <p:cNvPr id="424" name="Google Shape;424;p67"/>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latin typeface="Arial Black"/>
                <a:ea typeface="Arial Black"/>
                <a:cs typeface="Arial Black"/>
                <a:sym typeface="Arial Black"/>
              </a:rPr>
              <a:t>What did we learn today?</a:t>
            </a:r>
            <a:endParaRPr>
              <a:latin typeface="Arial Black"/>
              <a:ea typeface="Arial Black"/>
              <a:cs typeface="Arial Black"/>
              <a:sym typeface="Arial Black"/>
            </a:endParaRPr>
          </a:p>
        </p:txBody>
      </p:sp>
      <p:sp>
        <p:nvSpPr>
          <p:cNvPr id="425" name="Google Shape;425;p67"/>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914400" rtl="0" algn="l">
              <a:spcBef>
                <a:spcPts val="0"/>
              </a:spcBef>
              <a:spcAft>
                <a:spcPts val="0"/>
              </a:spcAft>
              <a:buNone/>
            </a:pPr>
            <a:r>
              <a:t/>
            </a:r>
            <a:endParaRPr sz="1800"/>
          </a:p>
        </p:txBody>
      </p:sp>
      <p:pic>
        <p:nvPicPr>
          <p:cNvPr descr="Cartoon about causation v correlation" id="426" name="Google Shape;426;p67"/>
          <p:cNvPicPr preferRelativeResize="0"/>
          <p:nvPr/>
        </p:nvPicPr>
        <p:blipFill>
          <a:blip r:embed="rId3">
            <a:alphaModFix/>
          </a:blip>
          <a:stretch>
            <a:fillRect/>
          </a:stretch>
        </p:blipFill>
        <p:spPr>
          <a:xfrm>
            <a:off x="223025" y="1069775"/>
            <a:ext cx="8609275" cy="4014903"/>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0" name="Shape 430"/>
        <p:cNvGrpSpPr/>
        <p:nvPr/>
      </p:nvGrpSpPr>
      <p:grpSpPr>
        <a:xfrm>
          <a:off x="0" y="0"/>
          <a:ext cx="0" cy="0"/>
          <a:chOff x="0" y="0"/>
          <a:chExt cx="0" cy="0"/>
        </a:xfrm>
      </p:grpSpPr>
      <p:sp>
        <p:nvSpPr>
          <p:cNvPr id="431" name="Google Shape;431;p68"/>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latin typeface="Arial Black"/>
                <a:ea typeface="Arial Black"/>
                <a:cs typeface="Arial Black"/>
                <a:sym typeface="Arial Black"/>
              </a:rPr>
              <a:t>Upcoming for Wednesday</a:t>
            </a:r>
            <a:endParaRPr>
              <a:latin typeface="Arial Black"/>
              <a:ea typeface="Arial Black"/>
              <a:cs typeface="Arial Black"/>
              <a:sym typeface="Arial Black"/>
            </a:endParaRPr>
          </a:p>
        </p:txBody>
      </p:sp>
      <p:sp>
        <p:nvSpPr>
          <p:cNvPr id="432" name="Google Shape;432;p68"/>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Case study Wednesday</a:t>
            </a:r>
            <a:endParaRPr/>
          </a:p>
          <a:p>
            <a:pPr indent="-342900" lvl="0" marL="457200" rtl="0" algn="l">
              <a:spcBef>
                <a:spcPts val="1600"/>
              </a:spcBef>
              <a:spcAft>
                <a:spcPts val="0"/>
              </a:spcAft>
              <a:buSzPts val="1800"/>
              <a:buChar char="●"/>
            </a:pPr>
            <a:r>
              <a:rPr lang="en"/>
              <a:t>Vectors, Arrays/Matrices, and Data Frames</a:t>
            </a:r>
            <a:endParaRPr/>
          </a:p>
          <a:p>
            <a:pPr indent="-342900" lvl="0" marL="457200" rtl="0" algn="l">
              <a:spcBef>
                <a:spcPts val="0"/>
              </a:spcBef>
              <a:spcAft>
                <a:spcPts val="0"/>
              </a:spcAft>
              <a:buSzPts val="1800"/>
              <a:buChar char="●"/>
            </a:pPr>
            <a:r>
              <a:rPr lang="en"/>
              <a:t>Use some built in functions in R</a:t>
            </a:r>
            <a:endParaRPr/>
          </a:p>
          <a:p>
            <a:pPr indent="-342900" lvl="0" marL="457200" rtl="0" algn="l">
              <a:spcBef>
                <a:spcPts val="0"/>
              </a:spcBef>
              <a:spcAft>
                <a:spcPts val="0"/>
              </a:spcAft>
              <a:buSzPts val="1800"/>
              <a:buChar char="●"/>
            </a:pPr>
            <a:r>
              <a:rPr lang="en"/>
              <a:t>Base plotting</a:t>
            </a:r>
            <a:endParaRPr/>
          </a:p>
          <a:p>
            <a:pPr indent="0" lvl="0" marL="0" rtl="0" algn="l">
              <a:spcBef>
                <a:spcPts val="1600"/>
              </a:spcBef>
              <a:spcAft>
                <a:spcPts val="0"/>
              </a:spcAft>
              <a:buNone/>
            </a:pPr>
            <a:r>
              <a:rPr lang="en" u="sng">
                <a:solidFill>
                  <a:schemeClr val="hlink"/>
                </a:solidFill>
                <a:hlinkClick r:id="rId3"/>
              </a:rPr>
              <a:t>Example Colab notebook</a:t>
            </a:r>
            <a:endParaRPr/>
          </a:p>
          <a:p>
            <a:pPr indent="0" lvl="0" marL="0" rtl="0" algn="l">
              <a:spcBef>
                <a:spcPts val="1600"/>
              </a:spcBef>
              <a:spcAft>
                <a:spcPts val="1600"/>
              </a:spcAft>
              <a:buNone/>
            </a:pPr>
            <a:r>
              <a:t/>
            </a:r>
            <a:endParaRPr/>
          </a:p>
        </p:txBody>
      </p:sp>
      <p:pic>
        <p:nvPicPr>
          <p:cNvPr descr="#empty" id="433" name="Google Shape;433;p68"/>
          <p:cNvPicPr preferRelativeResize="0"/>
          <p:nvPr/>
        </p:nvPicPr>
        <p:blipFill>
          <a:blip r:embed="rId4">
            <a:alphaModFix/>
          </a:blip>
          <a:stretch>
            <a:fillRect/>
          </a:stretch>
        </p:blipFill>
        <p:spPr>
          <a:xfrm>
            <a:off x="5836450" y="1954500"/>
            <a:ext cx="3128054" cy="2529325"/>
          </a:xfrm>
          <a:prstGeom prst="rect">
            <a:avLst/>
          </a:prstGeom>
          <a:noFill/>
          <a:ln>
            <a:noFill/>
          </a:ln>
        </p:spPr>
      </p:pic>
      <p:sp>
        <p:nvSpPr>
          <p:cNvPr id="434" name="Google Shape;434;p68"/>
          <p:cNvSpPr txBox="1"/>
          <p:nvPr/>
        </p:nvSpPr>
        <p:spPr>
          <a:xfrm>
            <a:off x="6123800" y="4613725"/>
            <a:ext cx="2840700" cy="413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50">
                <a:solidFill>
                  <a:srgbClr val="191B26"/>
                </a:solidFill>
                <a:highlight>
                  <a:srgbClr val="FFFFFF"/>
                </a:highlight>
                <a:latin typeface="Open Sans"/>
                <a:ea typeface="Open Sans"/>
                <a:cs typeface="Open Sans"/>
                <a:sym typeface="Open Sans"/>
              </a:rPr>
              <a:t>Image by </a:t>
            </a:r>
            <a:r>
              <a:rPr lang="en" sz="1050" u="sng">
                <a:solidFill>
                  <a:srgbClr val="191B26"/>
                </a:solidFill>
                <a:highlight>
                  <a:srgbClr val="FFFFFF"/>
                </a:highlight>
                <a:latin typeface="Open Sans"/>
                <a:ea typeface="Open Sans"/>
                <a:cs typeface="Open Sans"/>
                <a:sym typeface="Open Sans"/>
                <a:hlinkClick r:id="rId5">
                  <a:extLst>
                    <a:ext uri="{A12FA001-AC4F-418D-AE19-62706E023703}">
                      <ahyp:hlinkClr val="tx"/>
                    </a:ext>
                  </a:extLst>
                </a:hlinkClick>
              </a:rPr>
              <a:t>grafikacesky</a:t>
            </a:r>
            <a:r>
              <a:rPr lang="en" sz="1050">
                <a:solidFill>
                  <a:srgbClr val="191B26"/>
                </a:solidFill>
                <a:highlight>
                  <a:srgbClr val="FFFFFF"/>
                </a:highlight>
                <a:latin typeface="Open Sans"/>
                <a:ea typeface="Open Sans"/>
                <a:cs typeface="Open Sans"/>
                <a:sym typeface="Open Sans"/>
              </a:rPr>
              <a:t> from </a:t>
            </a:r>
            <a:r>
              <a:rPr lang="en" sz="1050" u="sng">
                <a:solidFill>
                  <a:srgbClr val="191B26"/>
                </a:solidFill>
                <a:highlight>
                  <a:srgbClr val="FFFFFF"/>
                </a:highlight>
                <a:latin typeface="Open Sans"/>
                <a:ea typeface="Open Sans"/>
                <a:cs typeface="Open Sans"/>
                <a:sym typeface="Open Sans"/>
                <a:hlinkClick r:id="rId6">
                  <a:extLst>
                    <a:ext uri="{A12FA001-AC4F-418D-AE19-62706E023703}">
                      <ahyp:hlinkClr val="tx"/>
                    </a:ext>
                  </a:extLst>
                </a:hlinkClick>
              </a:rPr>
              <a:t>Pixabay</a:t>
            </a:r>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8" name="Shape 438"/>
        <p:cNvGrpSpPr/>
        <p:nvPr/>
      </p:nvGrpSpPr>
      <p:grpSpPr>
        <a:xfrm>
          <a:off x="0" y="0"/>
          <a:ext cx="0" cy="0"/>
          <a:chOff x="0" y="0"/>
          <a:chExt cx="0" cy="0"/>
        </a:xfrm>
      </p:grpSpPr>
      <p:sp>
        <p:nvSpPr>
          <p:cNvPr id="439" name="Google Shape;439;p69"/>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latin typeface="Arial Black"/>
                <a:ea typeface="Arial Black"/>
                <a:cs typeface="Arial Black"/>
                <a:sym typeface="Arial Black"/>
              </a:rPr>
              <a:t>Keeping track</a:t>
            </a:r>
            <a:endParaRPr>
              <a:latin typeface="Arial Black"/>
              <a:ea typeface="Arial Black"/>
              <a:cs typeface="Arial Black"/>
              <a:sym typeface="Arial Black"/>
            </a:endParaRPr>
          </a:p>
        </p:txBody>
      </p:sp>
      <p:sp>
        <p:nvSpPr>
          <p:cNvPr id="440" name="Google Shape;440;p69"/>
          <p:cNvSpPr txBox="1"/>
          <p:nvPr>
            <p:ph idx="1" type="body"/>
          </p:nvPr>
        </p:nvSpPr>
        <p:spPr>
          <a:xfrm>
            <a:off x="311700" y="1152475"/>
            <a:ext cx="46734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Upcoming for Wednesday</a:t>
            </a:r>
            <a:endParaRPr>
              <a:solidFill>
                <a:schemeClr val="dk1"/>
              </a:solidFill>
            </a:endParaRPr>
          </a:p>
          <a:p>
            <a:pPr indent="-342900" lvl="0" marL="457200" rtl="0" algn="l">
              <a:spcBef>
                <a:spcPts val="0"/>
              </a:spcBef>
              <a:spcAft>
                <a:spcPts val="0"/>
              </a:spcAft>
              <a:buClr>
                <a:schemeClr val="dk1"/>
              </a:buClr>
              <a:buSzPts val="1800"/>
              <a:buChar char="-"/>
            </a:pPr>
            <a:r>
              <a:rPr lang="en">
                <a:solidFill>
                  <a:schemeClr val="dk1"/>
                </a:solidFill>
              </a:rPr>
              <a:t>Pre-reading related to Storks and Babies Case Study</a:t>
            </a:r>
            <a:endParaRPr>
              <a:solidFill>
                <a:schemeClr val="dk1"/>
              </a:solidFill>
            </a:endParaRPr>
          </a:p>
          <a:p>
            <a:pPr indent="-342900" lvl="0" marL="457200" rtl="0" algn="l">
              <a:spcBef>
                <a:spcPts val="0"/>
              </a:spcBef>
              <a:spcAft>
                <a:spcPts val="0"/>
              </a:spcAft>
              <a:buClr>
                <a:schemeClr val="dk1"/>
              </a:buClr>
              <a:buSzPts val="1800"/>
              <a:buChar char="-"/>
            </a:pPr>
            <a:r>
              <a:rPr lang="en">
                <a:solidFill>
                  <a:schemeClr val="dk1"/>
                </a:solidFill>
              </a:rPr>
              <a:t>Keep working on Intermediate R course</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
                <a:solidFill>
                  <a:schemeClr val="dk1"/>
                </a:solidFill>
              </a:rPr>
              <a:t>FYI joint Math DCS Speaker on Tuesday, 10/16 1:10 pm. Stay tuned for more details!</a:t>
            </a:r>
            <a:endParaRPr>
              <a:solidFill>
                <a:schemeClr val="dk1"/>
              </a:solidFill>
            </a:endParaRPr>
          </a:p>
        </p:txBody>
      </p:sp>
      <p:pic>
        <p:nvPicPr>
          <p:cNvPr descr="#empty" id="441" name="Google Shape;441;p69"/>
          <p:cNvPicPr preferRelativeResize="0"/>
          <p:nvPr/>
        </p:nvPicPr>
        <p:blipFill rotWithShape="1">
          <a:blip r:embed="rId3">
            <a:alphaModFix/>
          </a:blip>
          <a:srcRect b="10261" l="23714" r="19074" t="9002"/>
          <a:stretch/>
        </p:blipFill>
        <p:spPr>
          <a:xfrm>
            <a:off x="6082500" y="125150"/>
            <a:ext cx="2873774" cy="2661426"/>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5" name="Shape 445"/>
        <p:cNvGrpSpPr/>
        <p:nvPr/>
      </p:nvGrpSpPr>
      <p:grpSpPr>
        <a:xfrm>
          <a:off x="0" y="0"/>
          <a:ext cx="0" cy="0"/>
          <a:chOff x="0" y="0"/>
          <a:chExt cx="0" cy="0"/>
        </a:xfrm>
      </p:grpSpPr>
      <p:sp>
        <p:nvSpPr>
          <p:cNvPr id="446" name="Google Shape;446;p70"/>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47" name="Google Shape;447;p70"/>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1" name="Shape 451"/>
        <p:cNvGrpSpPr/>
        <p:nvPr/>
      </p:nvGrpSpPr>
      <p:grpSpPr>
        <a:xfrm>
          <a:off x="0" y="0"/>
          <a:ext cx="0" cy="0"/>
          <a:chOff x="0" y="0"/>
          <a:chExt cx="0" cy="0"/>
        </a:xfrm>
      </p:grpSpPr>
      <p:sp>
        <p:nvSpPr>
          <p:cNvPr id="452" name="Google Shape;452;p71"/>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latin typeface="Arial Black"/>
                <a:ea typeface="Arial Black"/>
                <a:cs typeface="Arial Black"/>
                <a:sym typeface="Arial Black"/>
              </a:rPr>
              <a:t>DATA VIZ - Measuring  </a:t>
            </a:r>
            <a:endParaRPr>
              <a:latin typeface="Arial Black"/>
              <a:ea typeface="Arial Black"/>
              <a:cs typeface="Arial Black"/>
              <a:sym typeface="Arial Black"/>
            </a:endParaRPr>
          </a:p>
        </p:txBody>
      </p:sp>
      <p:sp>
        <p:nvSpPr>
          <p:cNvPr id="453" name="Google Shape;453;p71"/>
          <p:cNvSpPr/>
          <p:nvPr/>
        </p:nvSpPr>
        <p:spPr>
          <a:xfrm>
            <a:off x="311700" y="1233100"/>
            <a:ext cx="8520600" cy="3416400"/>
          </a:xfrm>
          <a:prstGeom prst="roundRect">
            <a:avLst>
              <a:gd fmla="val 16667" name="adj"/>
            </a:avLst>
          </a:prstGeom>
          <a:solidFill>
            <a:srgbClr val="CFE2F3"/>
          </a:solid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800">
                <a:solidFill>
                  <a:schemeClr val="dk1"/>
                </a:solidFill>
                <a:latin typeface="Calibri"/>
                <a:ea typeface="Calibri"/>
                <a:cs typeface="Calibri"/>
                <a:sym typeface="Calibri"/>
              </a:rPr>
              <a:t>Get a timer. Draw a growing spiral for </a:t>
            </a:r>
            <a:endParaRPr sz="1800">
              <a:solidFill>
                <a:schemeClr val="dk1"/>
              </a:solidFill>
              <a:latin typeface="Calibri"/>
              <a:ea typeface="Calibri"/>
              <a:cs typeface="Calibri"/>
              <a:sym typeface="Calibri"/>
            </a:endParaRPr>
          </a:p>
          <a:p>
            <a:pPr indent="0" lvl="0" marL="0" rtl="0" algn="l">
              <a:lnSpc>
                <a:spcPct val="115000"/>
              </a:lnSpc>
              <a:spcBef>
                <a:spcPts val="1600"/>
              </a:spcBef>
              <a:spcAft>
                <a:spcPts val="0"/>
              </a:spcAft>
              <a:buClr>
                <a:schemeClr val="dk1"/>
              </a:buClr>
              <a:buSzPts val="1100"/>
              <a:buFont typeface="Arial"/>
              <a:buNone/>
            </a:pPr>
            <a:r>
              <a:rPr lang="en" sz="1800">
                <a:solidFill>
                  <a:schemeClr val="dk1"/>
                </a:solidFill>
                <a:latin typeface="Calibri"/>
                <a:ea typeface="Calibri"/>
                <a:cs typeface="Calibri"/>
                <a:sym typeface="Calibri"/>
              </a:rPr>
              <a:t>5 seconds. </a:t>
            </a:r>
            <a:endParaRPr sz="1800">
              <a:solidFill>
                <a:schemeClr val="dk1"/>
              </a:solidFill>
              <a:latin typeface="Calibri"/>
              <a:ea typeface="Calibri"/>
              <a:cs typeface="Calibri"/>
              <a:sym typeface="Calibri"/>
            </a:endParaRPr>
          </a:p>
          <a:p>
            <a:pPr indent="0" lvl="0" marL="0" rtl="0" algn="l">
              <a:lnSpc>
                <a:spcPct val="115000"/>
              </a:lnSpc>
              <a:spcBef>
                <a:spcPts val="1600"/>
              </a:spcBef>
              <a:spcAft>
                <a:spcPts val="0"/>
              </a:spcAft>
              <a:buClr>
                <a:schemeClr val="dk1"/>
              </a:buClr>
              <a:buSzPts val="1100"/>
              <a:buFont typeface="Arial"/>
              <a:buNone/>
            </a:pPr>
            <a:r>
              <a:rPr lang="en" sz="1800">
                <a:solidFill>
                  <a:schemeClr val="dk1"/>
                </a:solidFill>
                <a:latin typeface="Calibri"/>
                <a:ea typeface="Calibri"/>
                <a:cs typeface="Calibri"/>
                <a:sym typeface="Calibri"/>
              </a:rPr>
              <a:t>30 seconds. </a:t>
            </a:r>
            <a:endParaRPr sz="1800">
              <a:solidFill>
                <a:schemeClr val="dk1"/>
              </a:solidFill>
              <a:latin typeface="Calibri"/>
              <a:ea typeface="Calibri"/>
              <a:cs typeface="Calibri"/>
              <a:sym typeface="Calibri"/>
            </a:endParaRPr>
          </a:p>
          <a:p>
            <a:pPr indent="0" lvl="0" marL="0" rtl="0" algn="l">
              <a:lnSpc>
                <a:spcPct val="115000"/>
              </a:lnSpc>
              <a:spcBef>
                <a:spcPts val="1600"/>
              </a:spcBef>
              <a:spcAft>
                <a:spcPts val="0"/>
              </a:spcAft>
              <a:buClr>
                <a:schemeClr val="dk1"/>
              </a:buClr>
              <a:buSzPts val="1100"/>
              <a:buFont typeface="Arial"/>
              <a:buNone/>
            </a:pPr>
            <a:r>
              <a:rPr lang="en" sz="1800">
                <a:solidFill>
                  <a:schemeClr val="dk1"/>
                </a:solidFill>
                <a:latin typeface="Calibri"/>
                <a:ea typeface="Calibri"/>
                <a:cs typeface="Calibri"/>
                <a:sym typeface="Calibri"/>
              </a:rPr>
              <a:t>1 minute. </a:t>
            </a:r>
            <a:endParaRPr sz="1800">
              <a:solidFill>
                <a:schemeClr val="dk1"/>
              </a:solidFill>
              <a:latin typeface="Calibri"/>
              <a:ea typeface="Calibri"/>
              <a:cs typeface="Calibri"/>
              <a:sym typeface="Calibri"/>
            </a:endParaRPr>
          </a:p>
          <a:p>
            <a:pPr indent="0" lvl="0" marL="0" rtl="0" algn="l">
              <a:lnSpc>
                <a:spcPct val="115000"/>
              </a:lnSpc>
              <a:spcBef>
                <a:spcPts val="1600"/>
              </a:spcBef>
              <a:spcAft>
                <a:spcPts val="0"/>
              </a:spcAft>
              <a:buClr>
                <a:schemeClr val="dk1"/>
              </a:buClr>
              <a:buSzPts val="1100"/>
              <a:buFont typeface="Arial"/>
              <a:buNone/>
            </a:pPr>
            <a:r>
              <a:rPr lang="en" sz="1800">
                <a:solidFill>
                  <a:schemeClr val="dk1"/>
                </a:solidFill>
                <a:latin typeface="Calibri"/>
                <a:ea typeface="Calibri"/>
                <a:cs typeface="Calibri"/>
                <a:sym typeface="Calibri"/>
              </a:rPr>
              <a:t>3 minutes.</a:t>
            </a:r>
            <a:endParaRPr sz="1800">
              <a:solidFill>
                <a:schemeClr val="dk1"/>
              </a:solidFill>
              <a:latin typeface="Calibri"/>
              <a:ea typeface="Calibri"/>
              <a:cs typeface="Calibri"/>
              <a:sym typeface="Calibri"/>
            </a:endParaRPr>
          </a:p>
          <a:p>
            <a:pPr indent="0" lvl="0" marL="0" rtl="0" algn="ctr">
              <a:lnSpc>
                <a:spcPct val="115000"/>
              </a:lnSpc>
              <a:spcBef>
                <a:spcPts val="1600"/>
              </a:spcBef>
              <a:spcAft>
                <a:spcPts val="0"/>
              </a:spcAft>
              <a:buClr>
                <a:schemeClr val="dk1"/>
              </a:buClr>
              <a:buSzPts val="1100"/>
              <a:buFont typeface="Arial"/>
              <a:buNone/>
            </a:pPr>
            <a:r>
              <a:t/>
            </a:r>
            <a:endParaRPr sz="1800">
              <a:solidFill>
                <a:schemeClr val="dk1"/>
              </a:solidFill>
              <a:latin typeface="Calibri"/>
              <a:ea typeface="Calibri"/>
              <a:cs typeface="Calibri"/>
              <a:sym typeface="Calibri"/>
            </a:endParaRPr>
          </a:p>
          <a:p>
            <a:pPr indent="0" lvl="0" marL="0" rtl="0" algn="ctr">
              <a:lnSpc>
                <a:spcPct val="115000"/>
              </a:lnSpc>
              <a:spcBef>
                <a:spcPts val="1600"/>
              </a:spcBef>
              <a:spcAft>
                <a:spcPts val="0"/>
              </a:spcAft>
              <a:buNone/>
            </a:pPr>
            <a:r>
              <a:t/>
            </a:r>
            <a:endParaRPr sz="1800">
              <a:solidFill>
                <a:schemeClr val="dk1"/>
              </a:solidFill>
              <a:latin typeface="Calibri"/>
              <a:ea typeface="Calibri"/>
              <a:cs typeface="Calibri"/>
              <a:sym typeface="Calibri"/>
            </a:endParaRPr>
          </a:p>
          <a:p>
            <a:pPr indent="0" lvl="0" marL="0" rtl="0" algn="ctr">
              <a:spcBef>
                <a:spcPts val="1600"/>
              </a:spcBef>
              <a:spcAft>
                <a:spcPts val="0"/>
              </a:spcAft>
              <a:buNone/>
            </a:pPr>
            <a:r>
              <a:t/>
            </a:r>
            <a:endParaRPr>
              <a:solidFill>
                <a:schemeClr val="dk1"/>
              </a:solidFill>
              <a:latin typeface="Calibri"/>
              <a:ea typeface="Calibri"/>
              <a:cs typeface="Calibri"/>
              <a:sym typeface="Calibri"/>
            </a:endParaRPr>
          </a:p>
        </p:txBody>
      </p:sp>
      <p:pic>
        <p:nvPicPr>
          <p:cNvPr id="454" name="Google Shape;454;p71"/>
          <p:cNvPicPr preferRelativeResize="0"/>
          <p:nvPr/>
        </p:nvPicPr>
        <p:blipFill>
          <a:blip r:embed="rId3">
            <a:alphaModFix/>
          </a:blip>
          <a:stretch>
            <a:fillRect/>
          </a:stretch>
        </p:blipFill>
        <p:spPr>
          <a:xfrm>
            <a:off x="3777025" y="2053625"/>
            <a:ext cx="1589951" cy="2198875"/>
          </a:xfrm>
          <a:prstGeom prst="rect">
            <a:avLst/>
          </a:prstGeom>
          <a:noFill/>
          <a:ln cap="flat" cmpd="sng" w="19050">
            <a:solidFill>
              <a:schemeClr val="dk2"/>
            </a:solidFill>
            <a:prstDash val="solid"/>
            <a:round/>
            <a:headEnd len="sm" w="sm" type="none"/>
            <a:tailEnd len="sm" w="sm" type="none"/>
          </a:ln>
        </p:spPr>
      </p:pic>
      <p:pic>
        <p:nvPicPr>
          <p:cNvPr id="455" name="Google Shape;455;p71"/>
          <p:cNvPicPr preferRelativeResize="0"/>
          <p:nvPr/>
        </p:nvPicPr>
        <p:blipFill>
          <a:blip r:embed="rId4">
            <a:alphaModFix/>
          </a:blip>
          <a:stretch>
            <a:fillRect/>
          </a:stretch>
        </p:blipFill>
        <p:spPr>
          <a:xfrm>
            <a:off x="5764450" y="2053625"/>
            <a:ext cx="2414003" cy="2198876"/>
          </a:xfrm>
          <a:prstGeom prst="rect">
            <a:avLst/>
          </a:prstGeom>
          <a:noFill/>
          <a:ln cap="flat" cmpd="sng" w="19050">
            <a:solidFill>
              <a:schemeClr val="dk2"/>
            </a:solidFill>
            <a:prstDash val="solid"/>
            <a:round/>
            <a:headEnd len="sm" w="sm" type="none"/>
            <a:tailEnd len="sm" w="sm" type="none"/>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5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9" name="Shape 459"/>
        <p:cNvGrpSpPr/>
        <p:nvPr/>
      </p:nvGrpSpPr>
      <p:grpSpPr>
        <a:xfrm>
          <a:off x="0" y="0"/>
          <a:ext cx="0" cy="0"/>
          <a:chOff x="0" y="0"/>
          <a:chExt cx="0" cy="0"/>
        </a:xfrm>
      </p:grpSpPr>
      <p:sp>
        <p:nvSpPr>
          <p:cNvPr id="460" name="Google Shape;460;p72"/>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latin typeface="Arial Black"/>
                <a:ea typeface="Arial Black"/>
                <a:cs typeface="Arial Black"/>
                <a:sym typeface="Arial Black"/>
              </a:rPr>
              <a:t>Calling Bull (with R)</a:t>
            </a:r>
            <a:endParaRPr>
              <a:latin typeface="Arial Black"/>
              <a:ea typeface="Arial Black"/>
              <a:cs typeface="Arial Black"/>
              <a:sym typeface="Arial Black"/>
            </a:endParaRPr>
          </a:p>
          <a:p>
            <a:pPr indent="0" lvl="0" marL="0" rtl="0" algn="ctr">
              <a:spcBef>
                <a:spcPts val="0"/>
              </a:spcBef>
              <a:spcAft>
                <a:spcPts val="0"/>
              </a:spcAft>
              <a:buNone/>
            </a:pPr>
            <a:r>
              <a:rPr lang="en">
                <a:latin typeface="Arial Black"/>
                <a:ea typeface="Arial Black"/>
                <a:cs typeface="Arial Black"/>
                <a:sym typeface="Arial Black"/>
              </a:rPr>
              <a:t>Week 5 - Causality</a:t>
            </a:r>
            <a:endParaRPr>
              <a:latin typeface="Arial Black"/>
              <a:ea typeface="Arial Black"/>
              <a:cs typeface="Arial Black"/>
              <a:sym typeface="Arial Black"/>
            </a:endParaRPr>
          </a:p>
          <a:p>
            <a:pPr indent="0" lvl="0" marL="0" rtl="0" algn="ctr">
              <a:spcBef>
                <a:spcPts val="0"/>
              </a:spcBef>
              <a:spcAft>
                <a:spcPts val="0"/>
              </a:spcAft>
              <a:buNone/>
            </a:pPr>
            <a:r>
              <a:rPr lang="en" sz="1100">
                <a:latin typeface="Arial Black"/>
                <a:ea typeface="Arial Black"/>
                <a:cs typeface="Arial Black"/>
                <a:sym typeface="Arial Black"/>
              </a:rPr>
              <a:t>DCS 105, Bates College, Diaz Eaton</a:t>
            </a:r>
            <a:endParaRPr sz="1100">
              <a:latin typeface="Arial Black"/>
              <a:ea typeface="Arial Black"/>
              <a:cs typeface="Arial Black"/>
              <a:sym typeface="Arial Black"/>
            </a:endParaRPr>
          </a:p>
        </p:txBody>
      </p:sp>
      <p:pic>
        <p:nvPicPr>
          <p:cNvPr descr="Picture of a bull, shitting, with a cancel sign over it. " id="461" name="Google Shape;461;p72"/>
          <p:cNvPicPr preferRelativeResize="0"/>
          <p:nvPr/>
        </p:nvPicPr>
        <p:blipFill>
          <a:blip r:embed="rId3">
            <a:alphaModFix/>
          </a:blip>
          <a:stretch>
            <a:fillRect/>
          </a:stretch>
        </p:blipFill>
        <p:spPr>
          <a:xfrm>
            <a:off x="3307338" y="196375"/>
            <a:ext cx="2529325" cy="2529325"/>
          </a:xfrm>
          <a:prstGeom prst="rect">
            <a:avLst/>
          </a:prstGeom>
          <a:noFill/>
          <a:ln>
            <a:noFill/>
          </a:ln>
        </p:spPr>
      </p:pic>
      <p:pic>
        <p:nvPicPr>
          <p:cNvPr descr="#empty" id="462" name="Google Shape;462;p72"/>
          <p:cNvPicPr preferRelativeResize="0"/>
          <p:nvPr/>
        </p:nvPicPr>
        <p:blipFill>
          <a:blip r:embed="rId4">
            <a:alphaModFix/>
          </a:blip>
          <a:stretch>
            <a:fillRect/>
          </a:stretch>
        </p:blipFill>
        <p:spPr>
          <a:xfrm>
            <a:off x="380975" y="3475875"/>
            <a:ext cx="2242474" cy="1813250"/>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6" name="Shape 466"/>
        <p:cNvGrpSpPr/>
        <p:nvPr/>
      </p:nvGrpSpPr>
      <p:grpSpPr>
        <a:xfrm>
          <a:off x="0" y="0"/>
          <a:ext cx="0" cy="0"/>
          <a:chOff x="0" y="0"/>
          <a:chExt cx="0" cy="0"/>
        </a:xfrm>
      </p:grpSpPr>
      <p:sp>
        <p:nvSpPr>
          <p:cNvPr id="467" name="Google Shape;467;p73"/>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latin typeface="Arial Black"/>
                <a:ea typeface="Arial Black"/>
                <a:cs typeface="Arial Black"/>
                <a:sym typeface="Arial Black"/>
              </a:rPr>
              <a:t>General FYIs</a:t>
            </a:r>
            <a:endParaRPr>
              <a:latin typeface="Arial Black"/>
              <a:ea typeface="Arial Black"/>
              <a:cs typeface="Arial Black"/>
              <a:sym typeface="Arial Black"/>
            </a:endParaRPr>
          </a:p>
        </p:txBody>
      </p:sp>
      <p:sp>
        <p:nvSpPr>
          <p:cNvPr id="468" name="Google Shape;468;p73"/>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chemeClr val="dk1"/>
                </a:solidFill>
              </a:rPr>
              <a:t>Class</a:t>
            </a:r>
            <a:endParaRPr b="1">
              <a:solidFill>
                <a:schemeClr val="dk1"/>
              </a:solidFill>
            </a:endParaRPr>
          </a:p>
          <a:p>
            <a:pPr indent="-342900" lvl="0" marL="457200" rtl="0" algn="l">
              <a:spcBef>
                <a:spcPts val="0"/>
              </a:spcBef>
              <a:spcAft>
                <a:spcPts val="0"/>
              </a:spcAft>
              <a:buClr>
                <a:schemeClr val="dk1"/>
              </a:buClr>
              <a:buSzPts val="1800"/>
              <a:buChar char="-"/>
            </a:pPr>
            <a:r>
              <a:rPr lang="en">
                <a:solidFill>
                  <a:schemeClr val="dk1"/>
                </a:solidFill>
              </a:rPr>
              <a:t>Data Viz Byte</a:t>
            </a:r>
            <a:endParaRPr>
              <a:solidFill>
                <a:schemeClr val="dk1"/>
              </a:solidFill>
            </a:endParaRPr>
          </a:p>
          <a:p>
            <a:pPr indent="-342900" lvl="0" marL="457200" rtl="0" algn="l">
              <a:spcBef>
                <a:spcPts val="0"/>
              </a:spcBef>
              <a:spcAft>
                <a:spcPts val="0"/>
              </a:spcAft>
              <a:buClr>
                <a:schemeClr val="dk1"/>
              </a:buClr>
              <a:buSzPts val="1800"/>
              <a:buChar char="-"/>
            </a:pPr>
            <a:r>
              <a:rPr lang="en">
                <a:solidFill>
                  <a:schemeClr val="dk1"/>
                </a:solidFill>
              </a:rPr>
              <a:t>Do Storks Deliver Babies?</a:t>
            </a:r>
            <a:endParaRPr>
              <a:solidFill>
                <a:schemeClr val="dk1"/>
              </a:solidFill>
            </a:endParaRPr>
          </a:p>
          <a:p>
            <a:pPr indent="0" lvl="0" marL="0" rtl="0" algn="l">
              <a:spcBef>
                <a:spcPts val="0"/>
              </a:spcBef>
              <a:spcAft>
                <a:spcPts val="0"/>
              </a:spcAft>
              <a:buClr>
                <a:schemeClr val="dk1"/>
              </a:buClr>
              <a:buSzPts val="1100"/>
              <a:buFont typeface="Arial"/>
              <a:buNone/>
            </a:pPr>
            <a:r>
              <a:t/>
            </a:r>
            <a:endParaRPr sz="1200">
              <a:solidFill>
                <a:schemeClr val="dk1"/>
              </a:solidFill>
            </a:endParaRPr>
          </a:p>
          <a:p>
            <a:pPr indent="0" lvl="0" marL="0" rtl="0" algn="l">
              <a:spcBef>
                <a:spcPts val="0"/>
              </a:spcBef>
              <a:spcAft>
                <a:spcPts val="0"/>
              </a:spcAft>
              <a:buClr>
                <a:schemeClr val="dk1"/>
              </a:buClr>
              <a:buSzPts val="1100"/>
              <a:buFont typeface="Arial"/>
              <a:buNone/>
            </a:pPr>
            <a:r>
              <a:rPr b="1" lang="en">
                <a:solidFill>
                  <a:schemeClr val="dk1"/>
                </a:solidFill>
              </a:rPr>
              <a:t>Upcoming for the week</a:t>
            </a:r>
            <a:endParaRPr>
              <a:solidFill>
                <a:schemeClr val="dk1"/>
              </a:solidFill>
            </a:endParaRPr>
          </a:p>
          <a:p>
            <a:pPr indent="-342900" lvl="0" marL="457200" rtl="0" algn="l">
              <a:spcBef>
                <a:spcPts val="0"/>
              </a:spcBef>
              <a:spcAft>
                <a:spcPts val="0"/>
              </a:spcAft>
              <a:buClr>
                <a:schemeClr val="dk1"/>
              </a:buClr>
              <a:buSzPts val="1800"/>
              <a:buChar char="-"/>
            </a:pPr>
            <a:r>
              <a:rPr lang="en">
                <a:solidFill>
                  <a:schemeClr val="dk1"/>
                </a:solidFill>
              </a:rPr>
              <a:t>Finish and Check off Storks Project w/me or Sadie </a:t>
            </a:r>
            <a:endParaRPr>
              <a:solidFill>
                <a:schemeClr val="dk1"/>
              </a:solidFill>
            </a:endParaRPr>
          </a:p>
          <a:p>
            <a:pPr indent="-342900" lvl="0" marL="457200" rtl="0" algn="l">
              <a:spcBef>
                <a:spcPts val="0"/>
              </a:spcBef>
              <a:spcAft>
                <a:spcPts val="0"/>
              </a:spcAft>
              <a:buClr>
                <a:schemeClr val="dk1"/>
              </a:buClr>
              <a:buSzPts val="1800"/>
              <a:buChar char="-"/>
            </a:pPr>
            <a:r>
              <a:rPr lang="en">
                <a:solidFill>
                  <a:schemeClr val="dk1"/>
                </a:solidFill>
              </a:rPr>
              <a:t>Videos, readings for Sunday</a:t>
            </a:r>
            <a:endParaRPr>
              <a:solidFill>
                <a:schemeClr val="dk1"/>
              </a:solidFill>
            </a:endParaRPr>
          </a:p>
          <a:p>
            <a:pPr indent="-342900" lvl="0" marL="457200" rtl="0" algn="l">
              <a:spcBef>
                <a:spcPts val="0"/>
              </a:spcBef>
              <a:spcAft>
                <a:spcPts val="0"/>
              </a:spcAft>
              <a:buClr>
                <a:schemeClr val="dk1"/>
              </a:buClr>
              <a:buSzPts val="1800"/>
              <a:buChar char="-"/>
            </a:pPr>
            <a:r>
              <a:rPr lang="en">
                <a:solidFill>
                  <a:schemeClr val="dk1"/>
                </a:solidFill>
              </a:rPr>
              <a:t>Keep working on Intermediate R</a:t>
            </a:r>
            <a:endParaRPr>
              <a:solidFill>
                <a:schemeClr val="dk1"/>
              </a:solidFill>
            </a:endParaRPr>
          </a:p>
          <a:p>
            <a:pPr indent="0" lvl="0" marL="0" rtl="0" algn="l">
              <a:spcBef>
                <a:spcPts val="0"/>
              </a:spcBef>
              <a:spcAft>
                <a:spcPts val="0"/>
              </a:spcAft>
              <a:buNone/>
            </a:pPr>
            <a:r>
              <a:t/>
            </a:r>
            <a:endParaRPr sz="1200">
              <a:solidFill>
                <a:schemeClr val="dk1"/>
              </a:solidFill>
            </a:endParaRPr>
          </a:p>
          <a:p>
            <a:pPr indent="0" lvl="0" marL="0" rtl="0" algn="l">
              <a:spcBef>
                <a:spcPts val="0"/>
              </a:spcBef>
              <a:spcAft>
                <a:spcPts val="0"/>
              </a:spcAft>
              <a:buNone/>
            </a:pPr>
            <a:r>
              <a:rPr b="1" lang="en">
                <a:solidFill>
                  <a:schemeClr val="dk1"/>
                </a:solidFill>
              </a:rPr>
              <a:t>Support</a:t>
            </a:r>
            <a:endParaRPr b="1">
              <a:solidFill>
                <a:schemeClr val="dk1"/>
              </a:solidFill>
            </a:endParaRPr>
          </a:p>
          <a:p>
            <a:pPr indent="-342900" lvl="0" marL="457200" rtl="0" algn="l">
              <a:spcBef>
                <a:spcPts val="0"/>
              </a:spcBef>
              <a:spcAft>
                <a:spcPts val="0"/>
              </a:spcAft>
              <a:buClr>
                <a:schemeClr val="dk1"/>
              </a:buClr>
              <a:buSzPts val="1800"/>
              <a:buChar char="-"/>
            </a:pPr>
            <a:r>
              <a:rPr lang="en">
                <a:solidFill>
                  <a:schemeClr val="dk1"/>
                </a:solidFill>
              </a:rPr>
              <a:t>MSW CAT support tonight &amp; Thursday Support hours</a:t>
            </a:r>
            <a:endParaRPr>
              <a:solidFill>
                <a:schemeClr val="dk1"/>
              </a:solidFill>
            </a:endParaRPr>
          </a:p>
          <a:p>
            <a:pPr indent="-342900" lvl="0" marL="457200" rtl="0" algn="l">
              <a:spcBef>
                <a:spcPts val="0"/>
              </a:spcBef>
              <a:spcAft>
                <a:spcPts val="0"/>
              </a:spcAft>
              <a:buClr>
                <a:schemeClr val="dk1"/>
              </a:buClr>
              <a:buSzPts val="1800"/>
              <a:buChar char="-"/>
            </a:pPr>
            <a:r>
              <a:rPr lang="en">
                <a:solidFill>
                  <a:schemeClr val="dk1"/>
                </a:solidFill>
              </a:rPr>
              <a:t>Check off: Friday &amp; Challenge on Sunday</a:t>
            </a:r>
            <a:endParaRPr>
              <a:solidFill>
                <a:schemeClr val="dk1"/>
              </a:solidFill>
            </a:endParaRPr>
          </a:p>
        </p:txBody>
      </p:sp>
      <p:pic>
        <p:nvPicPr>
          <p:cNvPr descr="#empty" id="469" name="Google Shape;469;p73"/>
          <p:cNvPicPr preferRelativeResize="0"/>
          <p:nvPr/>
        </p:nvPicPr>
        <p:blipFill>
          <a:blip r:embed="rId3">
            <a:alphaModFix/>
          </a:blip>
          <a:stretch>
            <a:fillRect/>
          </a:stretch>
        </p:blipFill>
        <p:spPr>
          <a:xfrm>
            <a:off x="4863700" y="174775"/>
            <a:ext cx="4280300" cy="239697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4" name="Shape 124"/>
        <p:cNvGrpSpPr/>
        <p:nvPr/>
      </p:nvGrpSpPr>
      <p:grpSpPr>
        <a:xfrm>
          <a:off x="0" y="0"/>
          <a:ext cx="0" cy="0"/>
          <a:chOff x="0" y="0"/>
          <a:chExt cx="0" cy="0"/>
        </a:xfrm>
      </p:grpSpPr>
      <p:sp>
        <p:nvSpPr>
          <p:cNvPr id="125" name="Google Shape;125;p29"/>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latin typeface="Arial Black"/>
                <a:ea typeface="Arial Black"/>
                <a:cs typeface="Arial Black"/>
                <a:sym typeface="Arial Black"/>
              </a:rPr>
              <a:t>Themes of the videos and papers</a:t>
            </a:r>
            <a:endParaRPr>
              <a:latin typeface="Arial Black"/>
              <a:ea typeface="Arial Black"/>
              <a:cs typeface="Arial Black"/>
              <a:sym typeface="Arial Black"/>
            </a:endParaRPr>
          </a:p>
        </p:txBody>
      </p:sp>
      <p:sp>
        <p:nvSpPr>
          <p:cNvPr id="126" name="Google Shape;126;p29"/>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368300" lvl="0" marL="457200" rtl="0" algn="l">
              <a:spcBef>
                <a:spcPts val="0"/>
              </a:spcBef>
              <a:spcAft>
                <a:spcPts val="0"/>
              </a:spcAft>
              <a:buSzPts val="2200"/>
              <a:buChar char="●"/>
            </a:pPr>
            <a:r>
              <a:rPr b="1" lang="en"/>
              <a:t>Musicians and Mortality Case Study</a:t>
            </a:r>
            <a:endParaRPr b="1" sz="2200"/>
          </a:p>
          <a:p>
            <a:pPr indent="-317500" lvl="1" marL="914400" rtl="0" algn="l">
              <a:spcBef>
                <a:spcPts val="0"/>
              </a:spcBef>
              <a:spcAft>
                <a:spcPts val="0"/>
              </a:spcAft>
              <a:buSzPts val="1400"/>
              <a:buChar char="○"/>
            </a:pPr>
            <a:r>
              <a:rPr lang="en"/>
              <a:t>Right censoring</a:t>
            </a:r>
            <a:endParaRPr/>
          </a:p>
          <a:p>
            <a:pPr indent="-317500" lvl="1" marL="914400" rtl="0" algn="l">
              <a:spcBef>
                <a:spcPts val="0"/>
              </a:spcBef>
              <a:spcAft>
                <a:spcPts val="0"/>
              </a:spcAft>
              <a:buSzPts val="1400"/>
              <a:buChar char="○"/>
            </a:pPr>
            <a:r>
              <a:rPr lang="en"/>
              <a:t>Game of Telephone</a:t>
            </a:r>
            <a:endParaRPr/>
          </a:p>
          <a:p>
            <a:pPr indent="-317500" lvl="1" marL="914400" rtl="0" algn="l">
              <a:spcBef>
                <a:spcPts val="0"/>
              </a:spcBef>
              <a:spcAft>
                <a:spcPts val="0"/>
              </a:spcAft>
              <a:buSzPts val="1400"/>
              <a:buChar char="○"/>
            </a:pPr>
            <a:r>
              <a:rPr lang="en"/>
              <a:t>Correlation and causation (more on this next week)</a:t>
            </a:r>
            <a:endParaRPr/>
          </a:p>
          <a:p>
            <a:pPr indent="-292100" lvl="1" marL="914400" rtl="0" algn="l">
              <a:spcBef>
                <a:spcPts val="0"/>
              </a:spcBef>
              <a:spcAft>
                <a:spcPts val="0"/>
              </a:spcAft>
              <a:buSzPts val="1000"/>
              <a:buChar char="○"/>
            </a:pPr>
            <a:r>
              <a:rPr lang="en"/>
              <a:t>Data Type abuses</a:t>
            </a:r>
            <a:endParaRPr sz="1000"/>
          </a:p>
          <a:p>
            <a:pPr indent="-342900" lvl="0" marL="457200" rtl="0" algn="l">
              <a:spcBef>
                <a:spcPts val="0"/>
              </a:spcBef>
              <a:spcAft>
                <a:spcPts val="0"/>
              </a:spcAft>
              <a:buSzPts val="1800"/>
              <a:buChar char="●"/>
            </a:pPr>
            <a:r>
              <a:rPr b="1" lang="en"/>
              <a:t>Mean, median, mode &amp; convenience sampling</a:t>
            </a:r>
            <a:endParaRPr b="1"/>
          </a:p>
          <a:p>
            <a:pPr indent="-342900" lvl="0" marL="457200" rtl="0" algn="l">
              <a:spcBef>
                <a:spcPts val="0"/>
              </a:spcBef>
              <a:spcAft>
                <a:spcPts val="0"/>
              </a:spcAft>
              <a:buSzPts val="1800"/>
              <a:buChar char="●"/>
            </a:pPr>
            <a:r>
              <a:rPr b="1" lang="en"/>
              <a:t>Will Rogers’ phenomenon</a:t>
            </a:r>
            <a:endParaRPr b="1"/>
          </a:p>
          <a:p>
            <a:pPr indent="-342900" lvl="0" marL="457200" rtl="0" algn="l">
              <a:spcBef>
                <a:spcPts val="0"/>
              </a:spcBef>
              <a:spcAft>
                <a:spcPts val="0"/>
              </a:spcAft>
              <a:buSzPts val="1800"/>
              <a:buChar char="●"/>
            </a:pPr>
            <a:r>
              <a:rPr lang="en"/>
              <a:t>P-values and Prosecutor's Fallacy (Wednesday’s case study)</a:t>
            </a:r>
            <a:endParaRPr/>
          </a:p>
          <a:p>
            <a:pPr indent="-317500" lvl="1" marL="914400" rtl="0" algn="l">
              <a:spcBef>
                <a:spcPts val="0"/>
              </a:spcBef>
              <a:spcAft>
                <a:spcPts val="0"/>
              </a:spcAft>
              <a:buSzPts val="1400"/>
              <a:buChar char="○"/>
            </a:pPr>
            <a:r>
              <a:rPr lang="en"/>
              <a:t>P-value</a:t>
            </a:r>
            <a:endParaRPr/>
          </a:p>
          <a:p>
            <a:pPr indent="-317500" lvl="1" marL="914400" rtl="0" algn="l">
              <a:spcBef>
                <a:spcPts val="0"/>
              </a:spcBef>
              <a:spcAft>
                <a:spcPts val="0"/>
              </a:spcAft>
              <a:buSzPts val="1400"/>
              <a:buChar char="○"/>
            </a:pPr>
            <a:r>
              <a:rPr lang="en"/>
              <a:t>Prosecutor’s Fallacy</a:t>
            </a:r>
            <a:endParaRPr/>
          </a:p>
          <a:p>
            <a:pPr indent="-317500" lvl="1" marL="914400" rtl="0" algn="l">
              <a:spcBef>
                <a:spcPts val="0"/>
              </a:spcBef>
              <a:spcAft>
                <a:spcPts val="0"/>
              </a:spcAft>
              <a:buSzPts val="1400"/>
              <a:buChar char="○"/>
            </a:pPr>
            <a:r>
              <a:rPr lang="en"/>
              <a:t>False positive, False negative</a:t>
            </a:r>
            <a:endParaRPr/>
          </a:p>
          <a:p>
            <a:pPr indent="-317500" lvl="1" marL="914400" rtl="0" algn="l">
              <a:spcBef>
                <a:spcPts val="0"/>
              </a:spcBef>
              <a:spcAft>
                <a:spcPts val="0"/>
              </a:spcAft>
              <a:buSzPts val="1400"/>
              <a:buChar char="○"/>
            </a:pPr>
            <a:r>
              <a:rPr lang="en"/>
              <a:t>Bayes Theorem</a:t>
            </a:r>
            <a:endParaRPr/>
          </a:p>
          <a:p>
            <a:pPr indent="-342900" lvl="0" marL="457200" rtl="0" algn="l">
              <a:spcBef>
                <a:spcPts val="0"/>
              </a:spcBef>
              <a:spcAft>
                <a:spcPts val="0"/>
              </a:spcAft>
              <a:buSzPts val="1800"/>
              <a:buChar char="●"/>
            </a:pPr>
            <a:r>
              <a:rPr lang="en"/>
              <a:t>BS in Carl’s book - we will do this as an R project later</a:t>
            </a:r>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3" name="Shape 473"/>
        <p:cNvGrpSpPr/>
        <p:nvPr/>
      </p:nvGrpSpPr>
      <p:grpSpPr>
        <a:xfrm>
          <a:off x="0" y="0"/>
          <a:ext cx="0" cy="0"/>
          <a:chOff x="0" y="0"/>
          <a:chExt cx="0" cy="0"/>
        </a:xfrm>
      </p:grpSpPr>
      <p:sp>
        <p:nvSpPr>
          <p:cNvPr id="474" name="Google Shape;474;p7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latin typeface="Arial Black"/>
                <a:ea typeface="Arial Black"/>
                <a:cs typeface="Arial Black"/>
                <a:sym typeface="Arial Black"/>
              </a:rPr>
              <a:t>More reflections</a:t>
            </a:r>
            <a:endParaRPr>
              <a:latin typeface="Arial Black"/>
              <a:ea typeface="Arial Black"/>
              <a:cs typeface="Arial Black"/>
              <a:sym typeface="Arial Black"/>
            </a:endParaRPr>
          </a:p>
        </p:txBody>
      </p:sp>
      <p:sp>
        <p:nvSpPr>
          <p:cNvPr id="475" name="Google Shape;475;p74"/>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a:t>False positive/false negative like ref calls</a:t>
            </a:r>
            <a:endParaRPr/>
          </a:p>
          <a:p>
            <a:pPr indent="-342900" lvl="0" marL="457200" rtl="0" algn="l">
              <a:spcBef>
                <a:spcPts val="0"/>
              </a:spcBef>
              <a:spcAft>
                <a:spcPts val="0"/>
              </a:spcAft>
              <a:buSzPts val="1800"/>
              <a:buChar char="●"/>
            </a:pPr>
            <a:r>
              <a:rPr lang="en"/>
              <a:t>Mysterious hole in the sand</a:t>
            </a:r>
            <a:endParaRPr/>
          </a:p>
          <a:p>
            <a:pPr indent="-342900" lvl="0" marL="457200" rtl="0" algn="l">
              <a:spcBef>
                <a:spcPts val="0"/>
              </a:spcBef>
              <a:spcAft>
                <a:spcPts val="0"/>
              </a:spcAft>
              <a:buSzPts val="1800"/>
              <a:buChar char="●"/>
            </a:pPr>
            <a:r>
              <a:rPr lang="en"/>
              <a:t>Calling BS on yourself (intentional BS in the Blind Tiger app), but actually a lot of students called BS on it! Great job!</a:t>
            </a:r>
            <a:endParaRPr/>
          </a:p>
          <a:p>
            <a:pPr indent="-342900" lvl="0" marL="457200" rtl="0" algn="l">
              <a:spcBef>
                <a:spcPts val="0"/>
              </a:spcBef>
              <a:spcAft>
                <a:spcPts val="0"/>
              </a:spcAft>
              <a:buSzPts val="1800"/>
              <a:buChar char="●"/>
            </a:pPr>
            <a:r>
              <a:rPr lang="en"/>
              <a:t>BS in commons - “vegan food is more healthy.” - Potato chips are vegan and a boiled egg is not. Which might be healthier to have 4 oz of?</a:t>
            </a:r>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9" name="Shape 479"/>
        <p:cNvGrpSpPr/>
        <p:nvPr/>
      </p:nvGrpSpPr>
      <p:grpSpPr>
        <a:xfrm>
          <a:off x="0" y="0"/>
          <a:ext cx="0" cy="0"/>
          <a:chOff x="0" y="0"/>
          <a:chExt cx="0" cy="0"/>
        </a:xfrm>
      </p:grpSpPr>
      <p:sp>
        <p:nvSpPr>
          <p:cNvPr id="480" name="Google Shape;480;p75"/>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latin typeface="Arial Black"/>
                <a:ea typeface="Arial Black"/>
                <a:cs typeface="Arial Black"/>
                <a:sym typeface="Arial Black"/>
              </a:rPr>
              <a:t>Breakout Groups - Data Viz Byte </a:t>
            </a:r>
            <a:endParaRPr>
              <a:latin typeface="Arial Black"/>
              <a:ea typeface="Arial Black"/>
              <a:cs typeface="Arial Black"/>
              <a:sym typeface="Arial Black"/>
            </a:endParaRPr>
          </a:p>
          <a:p>
            <a:pPr indent="0" lvl="0" marL="0" rtl="0" algn="l">
              <a:spcBef>
                <a:spcPts val="0"/>
              </a:spcBef>
              <a:spcAft>
                <a:spcPts val="0"/>
              </a:spcAft>
              <a:buClr>
                <a:schemeClr val="dk1"/>
              </a:buClr>
              <a:buSzPct val="39285"/>
              <a:buFont typeface="Arial"/>
              <a:buNone/>
            </a:pPr>
            <a:r>
              <a:t/>
            </a:r>
            <a:endParaRPr>
              <a:latin typeface="Arial Black"/>
              <a:ea typeface="Arial Black"/>
              <a:cs typeface="Arial Black"/>
              <a:sym typeface="Arial Black"/>
            </a:endParaRPr>
          </a:p>
          <a:p>
            <a:pPr indent="0" lvl="0" marL="0" rtl="0" algn="l">
              <a:spcBef>
                <a:spcPts val="0"/>
              </a:spcBef>
              <a:spcAft>
                <a:spcPts val="0"/>
              </a:spcAft>
              <a:buNone/>
            </a:pPr>
            <a:r>
              <a:rPr lang="en">
                <a:latin typeface="Arial Black"/>
                <a:ea typeface="Arial Black"/>
                <a:cs typeface="Arial Black"/>
                <a:sym typeface="Arial Black"/>
              </a:rPr>
              <a:t> </a:t>
            </a:r>
            <a:endParaRPr>
              <a:latin typeface="Arial Black"/>
              <a:ea typeface="Arial Black"/>
              <a:cs typeface="Arial Black"/>
              <a:sym typeface="Arial Black"/>
            </a:endParaRPr>
          </a:p>
        </p:txBody>
      </p:sp>
      <p:sp>
        <p:nvSpPr>
          <p:cNvPr id="481" name="Google Shape;481;p75"/>
          <p:cNvSpPr/>
          <p:nvPr/>
        </p:nvSpPr>
        <p:spPr>
          <a:xfrm>
            <a:off x="311700" y="1224275"/>
            <a:ext cx="8520600" cy="3416400"/>
          </a:xfrm>
          <a:prstGeom prst="roundRect">
            <a:avLst>
              <a:gd fmla="val 16667" name="adj"/>
            </a:avLst>
          </a:prstGeom>
          <a:solidFill>
            <a:srgbClr val="D9D2E9"/>
          </a:solid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t/>
            </a:r>
            <a:endParaRPr b="1" sz="1800">
              <a:solidFill>
                <a:schemeClr val="dk1"/>
              </a:solidFill>
              <a:latin typeface="Calibri"/>
              <a:ea typeface="Calibri"/>
              <a:cs typeface="Calibri"/>
              <a:sym typeface="Calibri"/>
            </a:endParaRPr>
          </a:p>
          <a:p>
            <a:pPr indent="0" lvl="0" marL="0" rtl="0" algn="l">
              <a:lnSpc>
                <a:spcPct val="115000"/>
              </a:lnSpc>
              <a:spcBef>
                <a:spcPts val="0"/>
              </a:spcBef>
              <a:spcAft>
                <a:spcPts val="0"/>
              </a:spcAft>
              <a:buNone/>
            </a:pPr>
            <a:r>
              <a:rPr b="1" lang="en" sz="1800">
                <a:solidFill>
                  <a:schemeClr val="dk1"/>
                </a:solidFill>
                <a:latin typeface="Calibri"/>
                <a:ea typeface="Calibri"/>
                <a:cs typeface="Calibri"/>
                <a:sym typeface="Calibri"/>
              </a:rPr>
              <a:t>Breakout instructions:</a:t>
            </a:r>
            <a:endParaRPr b="1" sz="1800">
              <a:solidFill>
                <a:schemeClr val="dk1"/>
              </a:solidFill>
              <a:latin typeface="Calibri"/>
              <a:ea typeface="Calibri"/>
              <a:cs typeface="Calibri"/>
              <a:sym typeface="Calibri"/>
            </a:endParaRPr>
          </a:p>
          <a:p>
            <a:pPr indent="-330200" lvl="0" marL="457200" rtl="0" algn="l">
              <a:lnSpc>
                <a:spcPct val="115000"/>
              </a:lnSpc>
              <a:spcBef>
                <a:spcPts val="0"/>
              </a:spcBef>
              <a:spcAft>
                <a:spcPts val="0"/>
              </a:spcAft>
              <a:buClr>
                <a:schemeClr val="dk1"/>
              </a:buClr>
              <a:buSzPts val="1600"/>
              <a:buFont typeface="Calibri"/>
              <a:buAutoNum type="arabicPeriod"/>
            </a:pPr>
            <a:r>
              <a:rPr lang="en" sz="1500">
                <a:solidFill>
                  <a:schemeClr val="dk1"/>
                </a:solidFill>
                <a:latin typeface="Calibri"/>
                <a:ea typeface="Calibri"/>
                <a:cs typeface="Calibri"/>
                <a:sym typeface="Calibri"/>
              </a:rPr>
              <a:t>Introduce yourself</a:t>
            </a:r>
            <a:endParaRPr sz="1500">
              <a:solidFill>
                <a:schemeClr val="dk1"/>
              </a:solidFill>
              <a:latin typeface="Calibri"/>
              <a:ea typeface="Calibri"/>
              <a:cs typeface="Calibri"/>
              <a:sym typeface="Calibri"/>
            </a:endParaRPr>
          </a:p>
          <a:p>
            <a:pPr indent="-330200" lvl="0" marL="457200" rtl="0" algn="l">
              <a:lnSpc>
                <a:spcPct val="115000"/>
              </a:lnSpc>
              <a:spcBef>
                <a:spcPts val="0"/>
              </a:spcBef>
              <a:spcAft>
                <a:spcPts val="0"/>
              </a:spcAft>
              <a:buClr>
                <a:schemeClr val="dk1"/>
              </a:buClr>
              <a:buSzPts val="1600"/>
              <a:buFont typeface="Calibri"/>
              <a:buAutoNum type="arabicPeriod"/>
            </a:pPr>
            <a:r>
              <a:rPr lang="en" sz="1500">
                <a:solidFill>
                  <a:schemeClr val="dk1"/>
                </a:solidFill>
                <a:latin typeface="Calibri"/>
                <a:ea typeface="Calibri"/>
                <a:cs typeface="Calibri"/>
                <a:sym typeface="Calibri"/>
              </a:rPr>
              <a:t>Show off your drawings! </a:t>
            </a:r>
            <a:endParaRPr sz="1500">
              <a:solidFill>
                <a:schemeClr val="dk1"/>
              </a:solidFill>
              <a:latin typeface="Calibri"/>
              <a:ea typeface="Calibri"/>
              <a:cs typeface="Calibri"/>
              <a:sym typeface="Calibri"/>
            </a:endParaRPr>
          </a:p>
          <a:p>
            <a:pPr indent="-330200" lvl="0" marL="457200" rtl="0" algn="l">
              <a:lnSpc>
                <a:spcPct val="115000"/>
              </a:lnSpc>
              <a:spcBef>
                <a:spcPts val="0"/>
              </a:spcBef>
              <a:spcAft>
                <a:spcPts val="0"/>
              </a:spcAft>
              <a:buClr>
                <a:schemeClr val="dk1"/>
              </a:buClr>
              <a:buSzPts val="1600"/>
              <a:buFont typeface="Calibri"/>
              <a:buAutoNum type="arabicPeriod"/>
            </a:pPr>
            <a:r>
              <a:rPr lang="en" sz="1500">
                <a:solidFill>
                  <a:schemeClr val="dk1"/>
                </a:solidFill>
                <a:latin typeface="Calibri"/>
                <a:ea typeface="Calibri"/>
                <a:cs typeface="Calibri"/>
                <a:sym typeface="Calibri"/>
              </a:rPr>
              <a:t>What did you learn and observe</a:t>
            </a:r>
            <a:endParaRPr sz="1500">
              <a:solidFill>
                <a:schemeClr val="dk1"/>
              </a:solidFill>
              <a:latin typeface="Calibri"/>
              <a:ea typeface="Calibri"/>
              <a:cs typeface="Calibri"/>
              <a:sym typeface="Calibri"/>
            </a:endParaRPr>
          </a:p>
          <a:p>
            <a:pPr indent="0" lvl="0" marL="0" rtl="0" algn="l">
              <a:lnSpc>
                <a:spcPct val="115000"/>
              </a:lnSpc>
              <a:spcBef>
                <a:spcPts val="1600"/>
              </a:spcBef>
              <a:spcAft>
                <a:spcPts val="1600"/>
              </a:spcAft>
              <a:buNone/>
            </a:pPr>
            <a:r>
              <a:t/>
            </a:r>
            <a:endParaRPr sz="1500">
              <a:solidFill>
                <a:schemeClr val="dk1"/>
              </a:solidFill>
              <a:latin typeface="Calibri"/>
              <a:ea typeface="Calibri"/>
              <a:cs typeface="Calibri"/>
              <a:sym typeface="Calibri"/>
            </a:endParaRPr>
          </a:p>
        </p:txBody>
      </p:sp>
      <p:pic>
        <p:nvPicPr>
          <p:cNvPr id="482" name="Google Shape;482;p75"/>
          <p:cNvPicPr preferRelativeResize="0"/>
          <p:nvPr/>
        </p:nvPicPr>
        <p:blipFill>
          <a:blip r:embed="rId3">
            <a:alphaModFix/>
          </a:blip>
          <a:stretch>
            <a:fillRect/>
          </a:stretch>
        </p:blipFill>
        <p:spPr>
          <a:xfrm>
            <a:off x="5764450" y="2053625"/>
            <a:ext cx="2414003" cy="2198876"/>
          </a:xfrm>
          <a:prstGeom prst="rect">
            <a:avLst/>
          </a:prstGeom>
          <a:noFill/>
          <a:ln cap="flat" cmpd="sng" w="19050">
            <a:solidFill>
              <a:srgbClr val="595959"/>
            </a:solidFill>
            <a:prstDash val="solid"/>
            <a:round/>
            <a:headEnd len="sm" w="sm" type="none"/>
            <a:tailEnd len="sm" w="sm" type="none"/>
          </a:ln>
        </p:spPr>
      </p:pic>
      <p:pic>
        <p:nvPicPr>
          <p:cNvPr id="483" name="Google Shape;483;p75"/>
          <p:cNvPicPr preferRelativeResize="0"/>
          <p:nvPr/>
        </p:nvPicPr>
        <p:blipFill>
          <a:blip r:embed="rId4">
            <a:alphaModFix/>
          </a:blip>
          <a:stretch>
            <a:fillRect/>
          </a:stretch>
        </p:blipFill>
        <p:spPr>
          <a:xfrm>
            <a:off x="3777025" y="2053625"/>
            <a:ext cx="1589951" cy="2198875"/>
          </a:xfrm>
          <a:prstGeom prst="rect">
            <a:avLst/>
          </a:prstGeom>
          <a:noFill/>
          <a:ln cap="flat" cmpd="sng" w="19050">
            <a:solidFill>
              <a:srgbClr val="595959"/>
            </a:solidFill>
            <a:prstDash val="solid"/>
            <a:round/>
            <a:headEnd len="sm" w="sm" type="none"/>
            <a:tailEnd len="sm" w="sm" type="none"/>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8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7" name="Shape 487"/>
        <p:cNvGrpSpPr/>
        <p:nvPr/>
      </p:nvGrpSpPr>
      <p:grpSpPr>
        <a:xfrm>
          <a:off x="0" y="0"/>
          <a:ext cx="0" cy="0"/>
          <a:chOff x="0" y="0"/>
          <a:chExt cx="0" cy="0"/>
        </a:xfrm>
      </p:grpSpPr>
      <p:sp>
        <p:nvSpPr>
          <p:cNvPr id="488" name="Google Shape;488;p7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Storks Bring Babies Case-study</a:t>
            </a:r>
            <a:endParaRPr b="1"/>
          </a:p>
        </p:txBody>
      </p:sp>
      <p:sp>
        <p:nvSpPr>
          <p:cNvPr id="489" name="Google Shape;489;p76"/>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Clr>
                <a:schemeClr val="dk1"/>
              </a:buClr>
              <a:buSzPts val="1800"/>
              <a:buChar char="-"/>
            </a:pPr>
            <a:r>
              <a:rPr lang="en" u="sng">
                <a:solidFill>
                  <a:schemeClr val="hlink"/>
                </a:solidFill>
                <a:hlinkClick r:id="rId3"/>
              </a:rPr>
              <a:t>Storks and babies mythology</a:t>
            </a:r>
            <a:endParaRPr>
              <a:solidFill>
                <a:schemeClr val="dk1"/>
              </a:solidFill>
            </a:endParaRPr>
          </a:p>
          <a:p>
            <a:pPr indent="-342900" lvl="0" marL="457200" rtl="0" algn="l">
              <a:spcBef>
                <a:spcPts val="0"/>
              </a:spcBef>
              <a:spcAft>
                <a:spcPts val="0"/>
              </a:spcAft>
              <a:buSzPts val="1800"/>
              <a:buChar char="-"/>
            </a:pPr>
            <a:r>
              <a:rPr lang="en">
                <a:solidFill>
                  <a:schemeClr val="dk1"/>
                </a:solidFill>
              </a:rPr>
              <a:t>Reproducible results</a:t>
            </a:r>
            <a:endParaRPr>
              <a:solidFill>
                <a:schemeClr val="dk1"/>
              </a:solidFill>
            </a:endParaRPr>
          </a:p>
          <a:p>
            <a:pPr indent="-342900" lvl="0" marL="457200" rtl="0" algn="l">
              <a:spcBef>
                <a:spcPts val="0"/>
              </a:spcBef>
              <a:spcAft>
                <a:spcPts val="0"/>
              </a:spcAft>
              <a:buSzPts val="1800"/>
              <a:buChar char="-"/>
            </a:pPr>
            <a:r>
              <a:rPr lang="en">
                <a:solidFill>
                  <a:schemeClr val="dk1"/>
                </a:solidFill>
              </a:rPr>
              <a:t>Linear correlation</a:t>
            </a:r>
            <a:endParaRPr>
              <a:solidFill>
                <a:schemeClr val="dk1"/>
              </a:solidFill>
            </a:endParaRPr>
          </a:p>
          <a:p>
            <a:pPr indent="-342900" lvl="0" marL="457200" rtl="0" algn="l">
              <a:spcBef>
                <a:spcPts val="0"/>
              </a:spcBef>
              <a:spcAft>
                <a:spcPts val="0"/>
              </a:spcAft>
              <a:buSzPts val="1800"/>
              <a:buChar char="-"/>
            </a:pPr>
            <a:r>
              <a:rPr lang="en" u="sng">
                <a:solidFill>
                  <a:schemeClr val="hlink"/>
                </a:solidFill>
                <a:hlinkClick r:id="rId4"/>
              </a:rPr>
              <a:t>Storks bring babies paper</a:t>
            </a:r>
            <a:endParaRPr>
              <a:solidFill>
                <a:schemeClr val="dk1"/>
              </a:solidFill>
            </a:endParaRPr>
          </a:p>
          <a:p>
            <a:pPr indent="-342900" lvl="0" marL="457200" rtl="0" algn="l">
              <a:lnSpc>
                <a:spcPct val="100000"/>
              </a:lnSpc>
              <a:spcBef>
                <a:spcPts val="0"/>
              </a:spcBef>
              <a:spcAft>
                <a:spcPts val="0"/>
              </a:spcAft>
              <a:buClr>
                <a:schemeClr val="dk1"/>
              </a:buClr>
              <a:buSzPts val="1800"/>
              <a:buChar char="-"/>
            </a:pPr>
            <a:r>
              <a:rPr lang="en" u="sng">
                <a:solidFill>
                  <a:schemeClr val="hlink"/>
                </a:solidFill>
                <a:hlinkClick r:id="rId5"/>
              </a:rPr>
              <a:t>Case study in Rstudio</a:t>
            </a:r>
            <a:r>
              <a:rPr lang="en"/>
              <a:t> or </a:t>
            </a:r>
            <a:r>
              <a:rPr lang="en" u="sng">
                <a:solidFill>
                  <a:schemeClr val="hlink"/>
                </a:solidFill>
                <a:hlinkClick r:id="rId6"/>
              </a:rPr>
              <a:t>Colab</a:t>
            </a:r>
            <a:endParaRPr/>
          </a:p>
          <a:p>
            <a:pPr indent="0" lvl="0" marL="0" rtl="0" algn="l">
              <a:lnSpc>
                <a:spcPct val="100000"/>
              </a:lnSpc>
              <a:spcBef>
                <a:spcPts val="0"/>
              </a:spcBef>
              <a:spcAft>
                <a:spcPts val="0"/>
              </a:spcAft>
              <a:buNone/>
            </a:pPr>
            <a:r>
              <a:t/>
            </a:r>
            <a:endParaRPr/>
          </a:p>
          <a:p>
            <a:pPr indent="0" lvl="0" marL="0" rtl="0" algn="l">
              <a:lnSpc>
                <a:spcPct val="100000"/>
              </a:lnSpc>
              <a:spcBef>
                <a:spcPts val="0"/>
              </a:spcBef>
              <a:spcAft>
                <a:spcPts val="0"/>
              </a:spcAft>
              <a:buNone/>
            </a:pPr>
            <a:r>
              <a:rPr lang="en"/>
              <a:t>Ask questions of each other, help each other!</a:t>
            </a:r>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3" name="Shape 493"/>
        <p:cNvGrpSpPr/>
        <p:nvPr/>
      </p:nvGrpSpPr>
      <p:grpSpPr>
        <a:xfrm>
          <a:off x="0" y="0"/>
          <a:ext cx="0" cy="0"/>
          <a:chOff x="0" y="0"/>
          <a:chExt cx="0" cy="0"/>
        </a:xfrm>
      </p:grpSpPr>
      <p:sp>
        <p:nvSpPr>
          <p:cNvPr id="494" name="Google Shape;494;p77"/>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descr="Cartoon depicting the importance of controlling confounding variables " id="495" name="Google Shape;495;p77"/>
          <p:cNvPicPr preferRelativeResize="0"/>
          <p:nvPr/>
        </p:nvPicPr>
        <p:blipFill>
          <a:blip r:embed="rId3">
            <a:alphaModFix/>
          </a:blip>
          <a:stretch>
            <a:fillRect/>
          </a:stretch>
        </p:blipFill>
        <p:spPr>
          <a:xfrm>
            <a:off x="0" y="598123"/>
            <a:ext cx="9144000" cy="3947252"/>
          </a:xfrm>
          <a:prstGeom prst="rect">
            <a:avLst/>
          </a:prstGeom>
          <a:noFill/>
          <a:ln>
            <a:noFill/>
          </a:ln>
        </p:spPr>
      </p:pic>
      <p:sp>
        <p:nvSpPr>
          <p:cNvPr id="496" name="Google Shape;496;p77"/>
          <p:cNvSpPr txBox="1"/>
          <p:nvPr/>
        </p:nvSpPr>
        <p:spPr>
          <a:xfrm>
            <a:off x="4834800" y="4776400"/>
            <a:ext cx="2427900" cy="37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https://xkcd.com/2560/</a:t>
            </a:r>
            <a:endParaRP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0" name="Shape 500"/>
        <p:cNvGrpSpPr/>
        <p:nvPr/>
      </p:nvGrpSpPr>
      <p:grpSpPr>
        <a:xfrm>
          <a:off x="0" y="0"/>
          <a:ext cx="0" cy="0"/>
          <a:chOff x="0" y="0"/>
          <a:chExt cx="0" cy="0"/>
        </a:xfrm>
      </p:grpSpPr>
      <p:sp>
        <p:nvSpPr>
          <p:cNvPr id="501" name="Google Shape;501;p78"/>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latin typeface="Arial Black"/>
                <a:ea typeface="Arial Black"/>
                <a:cs typeface="Arial Black"/>
                <a:sym typeface="Arial Black"/>
              </a:rPr>
              <a:t>Upcoming</a:t>
            </a:r>
            <a:endParaRPr>
              <a:latin typeface="Arial Black"/>
              <a:ea typeface="Arial Black"/>
              <a:cs typeface="Arial Black"/>
              <a:sym typeface="Arial Black"/>
            </a:endParaRPr>
          </a:p>
        </p:txBody>
      </p:sp>
      <p:sp>
        <p:nvSpPr>
          <p:cNvPr id="502" name="Google Shape;502;p78"/>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a:solidFill>
                  <a:schemeClr val="dk1"/>
                </a:solidFill>
              </a:rPr>
              <a:t>Upcoming for Friday</a:t>
            </a:r>
            <a:endParaRPr b="1">
              <a:solidFill>
                <a:schemeClr val="dk1"/>
              </a:solidFill>
            </a:endParaRPr>
          </a:p>
          <a:p>
            <a:pPr indent="-342900" lvl="0" marL="457200" rtl="0" algn="l">
              <a:spcBef>
                <a:spcPts val="0"/>
              </a:spcBef>
              <a:spcAft>
                <a:spcPts val="0"/>
              </a:spcAft>
              <a:buClr>
                <a:schemeClr val="dk1"/>
              </a:buClr>
              <a:buSzPts val="1800"/>
              <a:buChar char="-"/>
            </a:pPr>
            <a:r>
              <a:rPr lang="en">
                <a:solidFill>
                  <a:schemeClr val="dk1"/>
                </a:solidFill>
              </a:rPr>
              <a:t>Finish and Check off Storks Project</a:t>
            </a:r>
            <a:endParaRPr>
              <a:solidFill>
                <a:schemeClr val="dk1"/>
              </a:solidFill>
            </a:endParaRPr>
          </a:p>
          <a:p>
            <a:pPr indent="-342900" lvl="0" marL="457200" rtl="0" algn="l">
              <a:spcBef>
                <a:spcPts val="0"/>
              </a:spcBef>
              <a:spcAft>
                <a:spcPts val="0"/>
              </a:spcAft>
              <a:buClr>
                <a:schemeClr val="dk1"/>
              </a:buClr>
              <a:buSzPts val="1800"/>
              <a:buChar char="-"/>
            </a:pPr>
            <a:r>
              <a:rPr lang="en">
                <a:solidFill>
                  <a:schemeClr val="dk1"/>
                </a:solidFill>
              </a:rPr>
              <a:t>MSW CAT support tonight &amp; Thursday</a:t>
            </a:r>
            <a:endParaRPr>
              <a:solidFill>
                <a:schemeClr val="dk1"/>
              </a:solidFill>
            </a:endParaRPr>
          </a:p>
          <a:p>
            <a:pPr indent="-342900" lvl="0" marL="457200" rtl="0" algn="l">
              <a:spcBef>
                <a:spcPts val="0"/>
              </a:spcBef>
              <a:spcAft>
                <a:spcPts val="0"/>
              </a:spcAft>
              <a:buClr>
                <a:schemeClr val="dk1"/>
              </a:buClr>
              <a:buSzPts val="1800"/>
              <a:buChar char="-"/>
            </a:pPr>
            <a:r>
              <a:rPr lang="en">
                <a:solidFill>
                  <a:schemeClr val="dk1"/>
                </a:solidFill>
              </a:rPr>
              <a:t>Storks check Friday &amp; Challenge check on Sunday</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Clr>
                <a:schemeClr val="dk1"/>
              </a:buClr>
              <a:buSzPts val="1100"/>
              <a:buFont typeface="Arial"/>
              <a:buNone/>
            </a:pPr>
            <a:r>
              <a:rPr b="1" lang="en">
                <a:solidFill>
                  <a:schemeClr val="dk1"/>
                </a:solidFill>
              </a:rPr>
              <a:t> For Sunday</a:t>
            </a:r>
            <a:endParaRPr b="1">
              <a:solidFill>
                <a:schemeClr val="dk1"/>
              </a:solidFill>
            </a:endParaRPr>
          </a:p>
          <a:p>
            <a:pPr indent="-342900" lvl="0" marL="457200" rtl="0" algn="l">
              <a:spcBef>
                <a:spcPts val="0"/>
              </a:spcBef>
              <a:spcAft>
                <a:spcPts val="0"/>
              </a:spcAft>
              <a:buClr>
                <a:schemeClr val="dk1"/>
              </a:buClr>
              <a:buSzPts val="1800"/>
              <a:buChar char="-"/>
            </a:pPr>
            <a:r>
              <a:rPr lang="en">
                <a:solidFill>
                  <a:schemeClr val="dk1"/>
                </a:solidFill>
              </a:rPr>
              <a:t>Videos, readings for Week 6</a:t>
            </a:r>
            <a:endParaRPr>
              <a:solidFill>
                <a:schemeClr val="dk1"/>
              </a:solidFill>
            </a:endParaRPr>
          </a:p>
          <a:p>
            <a:pPr indent="-342900" lvl="0" marL="457200" rtl="0" algn="l">
              <a:spcBef>
                <a:spcPts val="0"/>
              </a:spcBef>
              <a:spcAft>
                <a:spcPts val="0"/>
              </a:spcAft>
              <a:buClr>
                <a:schemeClr val="dk1"/>
              </a:buClr>
              <a:buSzPts val="1800"/>
              <a:buChar char="-"/>
            </a:pPr>
            <a:r>
              <a:rPr lang="en">
                <a:solidFill>
                  <a:schemeClr val="dk1"/>
                </a:solidFill>
              </a:rPr>
              <a:t>Sadie check off (for those that came to Friday, or did challenge)</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
                <a:solidFill>
                  <a:schemeClr val="dk1"/>
                </a:solidFill>
              </a:rPr>
              <a:t>Keep working on Intermediate R - due early next week</a:t>
            </a:r>
            <a:endParaRPr>
              <a:solidFill>
                <a:schemeClr val="dk1"/>
              </a:solidFill>
            </a:endParaRPr>
          </a:p>
          <a:p>
            <a:pPr indent="0" lvl="0" marL="0" rtl="0" algn="l">
              <a:spcBef>
                <a:spcPts val="0"/>
              </a:spcBef>
              <a:spcAft>
                <a:spcPts val="0"/>
              </a:spcAft>
              <a:buNone/>
            </a:pPr>
            <a:r>
              <a:t/>
            </a:r>
            <a:endParaRPr>
              <a:solidFill>
                <a:schemeClr val="dk1"/>
              </a:solidFill>
            </a:endParaRPr>
          </a:p>
        </p:txBody>
      </p:sp>
      <p:pic>
        <p:nvPicPr>
          <p:cNvPr descr="#empty" id="503" name="Google Shape;503;p78"/>
          <p:cNvPicPr preferRelativeResize="0"/>
          <p:nvPr/>
        </p:nvPicPr>
        <p:blipFill rotWithShape="1">
          <a:blip r:embed="rId3">
            <a:alphaModFix/>
          </a:blip>
          <a:srcRect b="10261" l="23714" r="19074" t="9002"/>
          <a:stretch/>
        </p:blipFill>
        <p:spPr>
          <a:xfrm>
            <a:off x="6082500" y="125150"/>
            <a:ext cx="2873774" cy="2661426"/>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7" name="Shape 507"/>
        <p:cNvGrpSpPr/>
        <p:nvPr/>
      </p:nvGrpSpPr>
      <p:grpSpPr>
        <a:xfrm>
          <a:off x="0" y="0"/>
          <a:ext cx="0" cy="0"/>
          <a:chOff x="0" y="0"/>
          <a:chExt cx="0" cy="0"/>
        </a:xfrm>
      </p:grpSpPr>
      <p:sp>
        <p:nvSpPr>
          <p:cNvPr id="508" name="Google Shape;508;p79"/>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09" name="Google Shape;509;p79"/>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3" name="Shape 513"/>
        <p:cNvGrpSpPr/>
        <p:nvPr/>
      </p:nvGrpSpPr>
      <p:grpSpPr>
        <a:xfrm>
          <a:off x="0" y="0"/>
          <a:ext cx="0" cy="0"/>
          <a:chOff x="0" y="0"/>
          <a:chExt cx="0" cy="0"/>
        </a:xfrm>
      </p:grpSpPr>
      <p:sp>
        <p:nvSpPr>
          <p:cNvPr id="514" name="Google Shape;514;p80"/>
          <p:cNvSpPr txBox="1"/>
          <p:nvPr>
            <p:ph idx="1" type="subTitle"/>
          </p:nvPr>
        </p:nvSpPr>
        <p:spPr>
          <a:xfrm>
            <a:off x="299200" y="2846625"/>
            <a:ext cx="8565300" cy="792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latin typeface="Arial Black"/>
                <a:ea typeface="Arial Black"/>
                <a:cs typeface="Arial Black"/>
                <a:sym typeface="Arial Black"/>
              </a:rPr>
              <a:t>Calling Bull (with R)</a:t>
            </a:r>
            <a:endParaRPr>
              <a:latin typeface="Arial Black"/>
              <a:ea typeface="Arial Black"/>
              <a:cs typeface="Arial Black"/>
              <a:sym typeface="Arial Black"/>
            </a:endParaRPr>
          </a:p>
          <a:p>
            <a:pPr indent="0" lvl="0" marL="0" rtl="0" algn="ctr">
              <a:spcBef>
                <a:spcPts val="0"/>
              </a:spcBef>
              <a:spcAft>
                <a:spcPts val="0"/>
              </a:spcAft>
              <a:buNone/>
            </a:pPr>
            <a:r>
              <a:rPr lang="en">
                <a:latin typeface="Arial Black"/>
                <a:ea typeface="Arial Black"/>
                <a:cs typeface="Arial Black"/>
                <a:sym typeface="Arial Black"/>
              </a:rPr>
              <a:t>Week 6 Monday </a:t>
            </a:r>
            <a:endParaRPr>
              <a:latin typeface="Arial Black"/>
              <a:ea typeface="Arial Black"/>
              <a:cs typeface="Arial Black"/>
              <a:sym typeface="Arial Black"/>
            </a:endParaRPr>
          </a:p>
          <a:p>
            <a:pPr indent="0" lvl="0" marL="0" rtl="0" algn="ctr">
              <a:spcBef>
                <a:spcPts val="0"/>
              </a:spcBef>
              <a:spcAft>
                <a:spcPts val="0"/>
              </a:spcAft>
              <a:buNone/>
            </a:pPr>
            <a:r>
              <a:rPr lang="en">
                <a:latin typeface="Arial Black"/>
                <a:ea typeface="Arial Black"/>
                <a:cs typeface="Arial Black"/>
                <a:sym typeface="Arial Black"/>
              </a:rPr>
              <a:t>Big Data and Machine Learning</a:t>
            </a:r>
            <a:endParaRPr>
              <a:latin typeface="Arial Black"/>
              <a:ea typeface="Arial Black"/>
              <a:cs typeface="Arial Black"/>
              <a:sym typeface="Arial Black"/>
            </a:endParaRPr>
          </a:p>
          <a:p>
            <a:pPr indent="0" lvl="0" marL="0" rtl="0" algn="ctr">
              <a:spcBef>
                <a:spcPts val="0"/>
              </a:spcBef>
              <a:spcAft>
                <a:spcPts val="0"/>
              </a:spcAft>
              <a:buNone/>
            </a:pPr>
            <a:r>
              <a:rPr lang="en" sz="1100">
                <a:latin typeface="Arial Black"/>
                <a:ea typeface="Arial Black"/>
                <a:cs typeface="Arial Black"/>
                <a:sym typeface="Arial Black"/>
              </a:rPr>
              <a:t>DCS 105, Bates College, Diaz Eaton</a:t>
            </a:r>
            <a:endParaRPr sz="1100">
              <a:latin typeface="Arial Black"/>
              <a:ea typeface="Arial Black"/>
              <a:cs typeface="Arial Black"/>
              <a:sym typeface="Arial Black"/>
            </a:endParaRPr>
          </a:p>
        </p:txBody>
      </p:sp>
      <p:pic>
        <p:nvPicPr>
          <p:cNvPr descr="#empty" id="515" name="Google Shape;515;p80"/>
          <p:cNvPicPr preferRelativeResize="0"/>
          <p:nvPr/>
        </p:nvPicPr>
        <p:blipFill>
          <a:blip r:embed="rId3">
            <a:alphaModFix/>
          </a:blip>
          <a:stretch>
            <a:fillRect/>
          </a:stretch>
        </p:blipFill>
        <p:spPr>
          <a:xfrm>
            <a:off x="3118825" y="670200"/>
            <a:ext cx="2926050" cy="1950700"/>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9" name="Shape 519"/>
        <p:cNvGrpSpPr/>
        <p:nvPr/>
      </p:nvGrpSpPr>
      <p:grpSpPr>
        <a:xfrm>
          <a:off x="0" y="0"/>
          <a:ext cx="0" cy="0"/>
          <a:chOff x="0" y="0"/>
          <a:chExt cx="0" cy="0"/>
        </a:xfrm>
      </p:grpSpPr>
      <p:sp>
        <p:nvSpPr>
          <p:cNvPr id="520" name="Google Shape;520;p81"/>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latin typeface="Arial Black"/>
                <a:ea typeface="Arial Black"/>
                <a:cs typeface="Arial Black"/>
                <a:sym typeface="Arial Black"/>
              </a:rPr>
              <a:t>Upcoming</a:t>
            </a:r>
            <a:endParaRPr>
              <a:latin typeface="Arial Black"/>
              <a:ea typeface="Arial Black"/>
              <a:cs typeface="Arial Black"/>
              <a:sym typeface="Arial Black"/>
            </a:endParaRPr>
          </a:p>
        </p:txBody>
      </p:sp>
      <p:sp>
        <p:nvSpPr>
          <p:cNvPr id="521" name="Google Shape;521;p81"/>
          <p:cNvSpPr txBox="1"/>
          <p:nvPr>
            <p:ph idx="1" type="body"/>
          </p:nvPr>
        </p:nvSpPr>
        <p:spPr>
          <a:xfrm>
            <a:off x="311700" y="1152475"/>
            <a:ext cx="81288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chemeClr val="dk1"/>
                </a:solidFill>
              </a:rPr>
              <a:t>Class</a:t>
            </a:r>
            <a:endParaRPr b="1">
              <a:solidFill>
                <a:schemeClr val="dk1"/>
              </a:solidFill>
            </a:endParaRPr>
          </a:p>
          <a:p>
            <a:pPr indent="-342900" lvl="0" marL="457200" rtl="0" algn="l">
              <a:spcBef>
                <a:spcPts val="0"/>
              </a:spcBef>
              <a:spcAft>
                <a:spcPts val="0"/>
              </a:spcAft>
              <a:buClr>
                <a:schemeClr val="dk1"/>
              </a:buClr>
              <a:buSzPts val="1800"/>
              <a:buChar char="-"/>
            </a:pPr>
            <a:r>
              <a:rPr lang="en">
                <a:solidFill>
                  <a:schemeClr val="dk1"/>
                </a:solidFill>
              </a:rPr>
              <a:t>FoTD</a:t>
            </a:r>
            <a:endParaRPr>
              <a:solidFill>
                <a:schemeClr val="dk1"/>
              </a:solidFill>
            </a:endParaRPr>
          </a:p>
          <a:p>
            <a:pPr indent="-342900" lvl="0" marL="457200" rtl="0" algn="l">
              <a:spcBef>
                <a:spcPts val="0"/>
              </a:spcBef>
              <a:spcAft>
                <a:spcPts val="0"/>
              </a:spcAft>
              <a:buClr>
                <a:schemeClr val="dk1"/>
              </a:buClr>
              <a:buSzPts val="1800"/>
              <a:buChar char="-"/>
            </a:pPr>
            <a:r>
              <a:rPr lang="en">
                <a:solidFill>
                  <a:schemeClr val="dk1"/>
                </a:solidFill>
              </a:rPr>
              <a:t>Big Data &amp; Machine Learning</a:t>
            </a:r>
            <a:endParaRPr>
              <a:solidFill>
                <a:schemeClr val="dk1"/>
              </a:solidFill>
            </a:endParaRPr>
          </a:p>
          <a:p>
            <a:pPr indent="-342900" lvl="0" marL="457200" rtl="0" algn="l">
              <a:spcBef>
                <a:spcPts val="0"/>
              </a:spcBef>
              <a:spcAft>
                <a:spcPts val="0"/>
              </a:spcAft>
              <a:buClr>
                <a:schemeClr val="dk1"/>
              </a:buClr>
              <a:buSzPts val="1800"/>
              <a:buChar char="-"/>
            </a:pPr>
            <a:r>
              <a:rPr lang="en">
                <a:solidFill>
                  <a:schemeClr val="dk1"/>
                </a:solidFill>
              </a:rPr>
              <a:t>Critical skills</a:t>
            </a:r>
            <a:endParaRPr>
              <a:solidFill>
                <a:schemeClr val="dk1"/>
              </a:solidFill>
            </a:endParaRPr>
          </a:p>
          <a:p>
            <a:pPr indent="-317500" lvl="1" marL="914400" rtl="0" algn="l">
              <a:spcBef>
                <a:spcPts val="0"/>
              </a:spcBef>
              <a:spcAft>
                <a:spcPts val="0"/>
              </a:spcAft>
              <a:buClr>
                <a:schemeClr val="dk1"/>
              </a:buClr>
              <a:buSzPts val="1400"/>
              <a:buChar char="-"/>
            </a:pPr>
            <a:r>
              <a:rPr lang="en">
                <a:solidFill>
                  <a:schemeClr val="dk1"/>
                </a:solidFill>
              </a:rPr>
              <a:t>Case Studies</a:t>
            </a:r>
            <a:endParaRPr>
              <a:solidFill>
                <a:schemeClr val="dk1"/>
              </a:solidFill>
            </a:endParaRPr>
          </a:p>
          <a:p>
            <a:pPr indent="0" lvl="0" marL="0" rtl="0" algn="l">
              <a:spcBef>
                <a:spcPts val="0"/>
              </a:spcBef>
              <a:spcAft>
                <a:spcPts val="0"/>
              </a:spcAft>
              <a:buClr>
                <a:schemeClr val="dk1"/>
              </a:buClr>
              <a:buSzPts val="1100"/>
              <a:buFont typeface="Arial"/>
              <a:buNone/>
            </a:pPr>
            <a:r>
              <a:t/>
            </a:r>
            <a:endParaRPr b="1">
              <a:solidFill>
                <a:schemeClr val="dk1"/>
              </a:solidFill>
            </a:endParaRPr>
          </a:p>
          <a:p>
            <a:pPr indent="0" lvl="0" marL="0" rtl="0" algn="l">
              <a:spcBef>
                <a:spcPts val="0"/>
              </a:spcBef>
              <a:spcAft>
                <a:spcPts val="0"/>
              </a:spcAft>
              <a:buClr>
                <a:schemeClr val="dk1"/>
              </a:buClr>
              <a:buSzPts val="1100"/>
              <a:buFont typeface="Arial"/>
              <a:buNone/>
            </a:pPr>
            <a:r>
              <a:rPr b="1" lang="en">
                <a:solidFill>
                  <a:schemeClr val="dk1"/>
                </a:solidFill>
              </a:rPr>
              <a:t>Upcoming for Wednesday</a:t>
            </a:r>
            <a:endParaRPr b="1">
              <a:solidFill>
                <a:schemeClr val="dk1"/>
              </a:solidFill>
            </a:endParaRPr>
          </a:p>
          <a:p>
            <a:pPr indent="-342900" lvl="0" marL="457200" rtl="0" algn="l">
              <a:spcBef>
                <a:spcPts val="0"/>
              </a:spcBef>
              <a:spcAft>
                <a:spcPts val="0"/>
              </a:spcAft>
              <a:buClr>
                <a:schemeClr val="dk1"/>
              </a:buClr>
              <a:buSzPts val="1800"/>
              <a:buChar char="-"/>
            </a:pPr>
            <a:r>
              <a:rPr lang="en">
                <a:solidFill>
                  <a:schemeClr val="dk1"/>
                </a:solidFill>
              </a:rPr>
              <a:t>Finish Intermediate R course</a:t>
            </a:r>
            <a:endParaRPr>
              <a:solidFill>
                <a:schemeClr val="dk1"/>
              </a:solidFill>
            </a:endParaRPr>
          </a:p>
          <a:p>
            <a:pPr indent="0" lvl="0" marL="0" rtl="0" algn="l">
              <a:spcBef>
                <a:spcPts val="0"/>
              </a:spcBef>
              <a:spcAft>
                <a:spcPts val="0"/>
              </a:spcAft>
              <a:buNone/>
            </a:pPr>
            <a:r>
              <a:t/>
            </a:r>
            <a:endParaRPr>
              <a:solidFill>
                <a:schemeClr val="dk1"/>
              </a:solidFill>
            </a:endParaRPr>
          </a:p>
        </p:txBody>
      </p:sp>
      <p:pic>
        <p:nvPicPr>
          <p:cNvPr descr="#empty" id="522" name="Google Shape;522;p81"/>
          <p:cNvPicPr preferRelativeResize="0"/>
          <p:nvPr/>
        </p:nvPicPr>
        <p:blipFill>
          <a:blip r:embed="rId3">
            <a:alphaModFix/>
          </a:blip>
          <a:stretch>
            <a:fillRect/>
          </a:stretch>
        </p:blipFill>
        <p:spPr>
          <a:xfrm>
            <a:off x="4253525" y="314525"/>
            <a:ext cx="4890475" cy="2738675"/>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6" name="Shape 526"/>
        <p:cNvGrpSpPr/>
        <p:nvPr/>
      </p:nvGrpSpPr>
      <p:grpSpPr>
        <a:xfrm>
          <a:off x="0" y="0"/>
          <a:ext cx="0" cy="0"/>
          <a:chOff x="0" y="0"/>
          <a:chExt cx="0" cy="0"/>
        </a:xfrm>
      </p:grpSpPr>
      <p:sp>
        <p:nvSpPr>
          <p:cNvPr id="527" name="Google Shape;527;p82"/>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latin typeface="Arial Black"/>
                <a:ea typeface="Arial Black"/>
                <a:cs typeface="Arial Black"/>
                <a:sym typeface="Arial Black"/>
              </a:rPr>
              <a:t>Big Data</a:t>
            </a:r>
            <a:endParaRPr>
              <a:latin typeface="Arial Black"/>
              <a:ea typeface="Arial Black"/>
              <a:cs typeface="Arial Black"/>
              <a:sym typeface="Arial Black"/>
            </a:endParaRPr>
          </a:p>
        </p:txBody>
      </p:sp>
      <p:sp>
        <p:nvSpPr>
          <p:cNvPr id="528" name="Google Shape;528;p82"/>
          <p:cNvSpPr txBox="1"/>
          <p:nvPr>
            <p:ph idx="1" type="body"/>
          </p:nvPr>
        </p:nvSpPr>
        <p:spPr>
          <a:xfrm>
            <a:off x="311700" y="1152475"/>
            <a:ext cx="36720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Definition of big data</a:t>
            </a:r>
            <a:endParaRPr/>
          </a:p>
          <a:p>
            <a:pPr indent="-342900" lvl="0" marL="457200" rtl="0" algn="l">
              <a:spcBef>
                <a:spcPts val="1600"/>
              </a:spcBef>
              <a:spcAft>
                <a:spcPts val="0"/>
              </a:spcAft>
              <a:buSzPts val="1800"/>
              <a:buChar char="-"/>
            </a:pPr>
            <a:r>
              <a:rPr lang="en"/>
              <a:t>Sometimes describes data, sometimes a field</a:t>
            </a:r>
            <a:endParaRPr/>
          </a:p>
          <a:p>
            <a:pPr indent="0" lvl="0" marL="0" rtl="0" algn="l">
              <a:spcBef>
                <a:spcPts val="1600"/>
              </a:spcBef>
              <a:spcAft>
                <a:spcPts val="0"/>
              </a:spcAft>
              <a:buNone/>
            </a:pPr>
            <a:r>
              <a:rPr lang="en"/>
              <a:t>One set of criteria</a:t>
            </a:r>
            <a:endParaRPr/>
          </a:p>
          <a:p>
            <a:pPr indent="-330200" lvl="0" marL="457200" rtl="0" algn="l">
              <a:spcBef>
                <a:spcPts val="0"/>
              </a:spcBef>
              <a:spcAft>
                <a:spcPts val="0"/>
              </a:spcAft>
              <a:buClr>
                <a:srgbClr val="333A3E"/>
              </a:buClr>
              <a:buSzPts val="1600"/>
              <a:buChar char="●"/>
            </a:pPr>
            <a:r>
              <a:rPr lang="en" sz="1600">
                <a:solidFill>
                  <a:srgbClr val="333A3E"/>
                </a:solidFill>
                <a:highlight>
                  <a:srgbClr val="FFFFFF"/>
                </a:highlight>
              </a:rPr>
              <a:t>Volume</a:t>
            </a:r>
            <a:endParaRPr sz="1600">
              <a:solidFill>
                <a:srgbClr val="333A3E"/>
              </a:solidFill>
              <a:highlight>
                <a:srgbClr val="FFFFFF"/>
              </a:highlight>
            </a:endParaRPr>
          </a:p>
          <a:p>
            <a:pPr indent="-330200" lvl="0" marL="457200" rtl="0" algn="l">
              <a:spcBef>
                <a:spcPts val="0"/>
              </a:spcBef>
              <a:spcAft>
                <a:spcPts val="0"/>
              </a:spcAft>
              <a:buClr>
                <a:srgbClr val="333A3E"/>
              </a:buClr>
              <a:buSzPts val="1600"/>
              <a:buChar char="●"/>
            </a:pPr>
            <a:r>
              <a:rPr lang="en" sz="1600">
                <a:solidFill>
                  <a:srgbClr val="333A3E"/>
                </a:solidFill>
                <a:highlight>
                  <a:srgbClr val="FFFFFF"/>
                </a:highlight>
              </a:rPr>
              <a:t>Variety</a:t>
            </a:r>
            <a:endParaRPr sz="1600">
              <a:solidFill>
                <a:srgbClr val="333A3E"/>
              </a:solidFill>
              <a:highlight>
                <a:srgbClr val="FFFFFF"/>
              </a:highlight>
            </a:endParaRPr>
          </a:p>
          <a:p>
            <a:pPr indent="-330200" lvl="0" marL="457200" rtl="0" algn="l">
              <a:spcBef>
                <a:spcPts val="0"/>
              </a:spcBef>
              <a:spcAft>
                <a:spcPts val="0"/>
              </a:spcAft>
              <a:buClr>
                <a:srgbClr val="333A3E"/>
              </a:buClr>
              <a:buSzPts val="1600"/>
              <a:buChar char="●"/>
            </a:pPr>
            <a:r>
              <a:rPr lang="en" sz="1600">
                <a:solidFill>
                  <a:srgbClr val="333A3E"/>
                </a:solidFill>
                <a:highlight>
                  <a:srgbClr val="FFFFFF"/>
                </a:highlight>
              </a:rPr>
              <a:t>Velocity (speed)</a:t>
            </a:r>
            <a:endParaRPr sz="1600">
              <a:solidFill>
                <a:srgbClr val="333A3E"/>
              </a:solidFill>
              <a:highlight>
                <a:srgbClr val="FFFFFF"/>
              </a:highlight>
            </a:endParaRPr>
          </a:p>
          <a:p>
            <a:pPr indent="-330200" lvl="0" marL="457200" rtl="0" algn="l">
              <a:spcBef>
                <a:spcPts val="0"/>
              </a:spcBef>
              <a:spcAft>
                <a:spcPts val="0"/>
              </a:spcAft>
              <a:buClr>
                <a:srgbClr val="333A3E"/>
              </a:buClr>
              <a:buSzPts val="1600"/>
              <a:buChar char="●"/>
            </a:pPr>
            <a:r>
              <a:rPr lang="en" sz="1600">
                <a:solidFill>
                  <a:srgbClr val="333A3E"/>
                </a:solidFill>
                <a:highlight>
                  <a:srgbClr val="FFFFFF"/>
                </a:highlight>
              </a:rPr>
              <a:t>Veracity (truth/accuracy)</a:t>
            </a:r>
            <a:endParaRPr sz="1600">
              <a:solidFill>
                <a:srgbClr val="333A3E"/>
              </a:solidFill>
              <a:highlight>
                <a:srgbClr val="FFFFFF"/>
              </a:highlight>
            </a:endParaRPr>
          </a:p>
          <a:p>
            <a:pPr indent="-330200" lvl="0" marL="457200" rtl="0" algn="l">
              <a:spcBef>
                <a:spcPts val="0"/>
              </a:spcBef>
              <a:spcAft>
                <a:spcPts val="0"/>
              </a:spcAft>
              <a:buClr>
                <a:srgbClr val="333A3E"/>
              </a:buClr>
              <a:buSzPts val="1600"/>
              <a:buChar char="●"/>
            </a:pPr>
            <a:r>
              <a:rPr lang="en" sz="1600">
                <a:solidFill>
                  <a:srgbClr val="333A3E"/>
                </a:solidFill>
                <a:highlight>
                  <a:srgbClr val="FFFFFF"/>
                </a:highlight>
              </a:rPr>
              <a:t>Value</a:t>
            </a:r>
            <a:endParaRPr sz="1600">
              <a:solidFill>
                <a:srgbClr val="333A3E"/>
              </a:solidFill>
              <a:highlight>
                <a:srgbClr val="FFFFFF"/>
              </a:highlight>
            </a:endParaRPr>
          </a:p>
          <a:p>
            <a:pPr indent="-330200" lvl="0" marL="457200" rtl="0" algn="l">
              <a:spcBef>
                <a:spcPts val="0"/>
              </a:spcBef>
              <a:spcAft>
                <a:spcPts val="0"/>
              </a:spcAft>
              <a:buClr>
                <a:srgbClr val="333A3E"/>
              </a:buClr>
              <a:buSzPts val="1600"/>
              <a:buChar char="●"/>
            </a:pPr>
            <a:r>
              <a:rPr lang="en" sz="1600">
                <a:solidFill>
                  <a:srgbClr val="333A3E"/>
                </a:solidFill>
                <a:highlight>
                  <a:srgbClr val="FFFFFF"/>
                </a:highlight>
              </a:rPr>
              <a:t>Variability</a:t>
            </a:r>
            <a:endParaRPr sz="1600">
              <a:solidFill>
                <a:srgbClr val="333A3E"/>
              </a:solidFill>
              <a:highlight>
                <a:srgbClr val="FFFFFF"/>
              </a:highlight>
            </a:endParaRPr>
          </a:p>
          <a:p>
            <a:pPr indent="0" lvl="0" marL="0" rtl="0" algn="l">
              <a:spcBef>
                <a:spcPts val="1500"/>
              </a:spcBef>
              <a:spcAft>
                <a:spcPts val="0"/>
              </a:spcAft>
              <a:buClr>
                <a:schemeClr val="dk1"/>
              </a:buClr>
              <a:buSzPts val="1100"/>
              <a:buFont typeface="Arial"/>
              <a:buNone/>
            </a:pPr>
            <a:r>
              <a:t/>
            </a:r>
            <a:endParaRPr/>
          </a:p>
        </p:txBody>
      </p:sp>
      <p:sp>
        <p:nvSpPr>
          <p:cNvPr id="529" name="Google Shape;529;p82"/>
          <p:cNvSpPr txBox="1"/>
          <p:nvPr/>
        </p:nvSpPr>
        <p:spPr>
          <a:xfrm>
            <a:off x="311700" y="4663775"/>
            <a:ext cx="3334200" cy="350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000" u="sng">
                <a:solidFill>
                  <a:schemeClr val="hlink"/>
                </a:solidFill>
                <a:hlinkClick r:id="rId3"/>
              </a:rPr>
              <a:t>5 Vs of Big Data</a:t>
            </a:r>
            <a:endParaRPr sz="1000"/>
          </a:p>
        </p:txBody>
      </p:sp>
      <p:pic>
        <p:nvPicPr>
          <p:cNvPr descr="Cartoon about advertisements hearing us " id="530" name="Google Shape;530;p82"/>
          <p:cNvPicPr preferRelativeResize="0"/>
          <p:nvPr/>
        </p:nvPicPr>
        <p:blipFill>
          <a:blip r:embed="rId4">
            <a:alphaModFix/>
          </a:blip>
          <a:stretch>
            <a:fillRect/>
          </a:stretch>
        </p:blipFill>
        <p:spPr>
          <a:xfrm>
            <a:off x="3983700" y="0"/>
            <a:ext cx="5143500" cy="5143500"/>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4" name="Shape 534"/>
        <p:cNvGrpSpPr/>
        <p:nvPr/>
      </p:nvGrpSpPr>
      <p:grpSpPr>
        <a:xfrm>
          <a:off x="0" y="0"/>
          <a:ext cx="0" cy="0"/>
          <a:chOff x="0" y="0"/>
          <a:chExt cx="0" cy="0"/>
        </a:xfrm>
      </p:grpSpPr>
      <p:pic>
        <p:nvPicPr>
          <p:cNvPr descr="visualized machine learning " id="535" name="Google Shape;535;p83"/>
          <p:cNvPicPr preferRelativeResize="0"/>
          <p:nvPr/>
        </p:nvPicPr>
        <p:blipFill>
          <a:blip r:embed="rId3">
            <a:alphaModFix/>
          </a:blip>
          <a:stretch>
            <a:fillRect/>
          </a:stretch>
        </p:blipFill>
        <p:spPr>
          <a:xfrm>
            <a:off x="2136145" y="0"/>
            <a:ext cx="7007854" cy="5143500"/>
          </a:xfrm>
          <a:prstGeom prst="rect">
            <a:avLst/>
          </a:prstGeom>
          <a:noFill/>
          <a:ln>
            <a:noFill/>
          </a:ln>
        </p:spPr>
      </p:pic>
      <p:sp>
        <p:nvSpPr>
          <p:cNvPr id="536" name="Google Shape;536;p83"/>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latin typeface="Arial Black"/>
                <a:ea typeface="Arial Black"/>
                <a:cs typeface="Arial Black"/>
                <a:sym typeface="Arial Black"/>
              </a:rPr>
              <a:t>Machine Learning</a:t>
            </a:r>
            <a:endParaRPr>
              <a:latin typeface="Arial Black"/>
              <a:ea typeface="Arial Black"/>
              <a:cs typeface="Arial Black"/>
              <a:sym typeface="Arial Black"/>
            </a:endParaRPr>
          </a:p>
        </p:txBody>
      </p:sp>
      <p:sp>
        <p:nvSpPr>
          <p:cNvPr id="537" name="Google Shape;537;p83"/>
          <p:cNvSpPr txBox="1"/>
          <p:nvPr>
            <p:ph idx="1" type="body"/>
          </p:nvPr>
        </p:nvSpPr>
        <p:spPr>
          <a:xfrm>
            <a:off x="311700" y="1152475"/>
            <a:ext cx="23457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4"/>
              </a:rPr>
              <a:t>Visual Introduction</a:t>
            </a:r>
            <a:endParaRPr/>
          </a:p>
          <a:p>
            <a:pPr indent="0" lvl="0" marL="0" rtl="0" algn="l">
              <a:spcBef>
                <a:spcPts val="1600"/>
              </a:spcBef>
              <a:spcAft>
                <a:spcPts val="1600"/>
              </a:spcAft>
              <a:buNone/>
            </a:pPr>
            <a:r>
              <a:rPr lang="en"/>
              <a:t>(Classification algorithm)</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0" name="Shape 130"/>
        <p:cNvGrpSpPr/>
        <p:nvPr/>
      </p:nvGrpSpPr>
      <p:grpSpPr>
        <a:xfrm>
          <a:off x="0" y="0"/>
          <a:ext cx="0" cy="0"/>
          <a:chOff x="0" y="0"/>
          <a:chExt cx="0" cy="0"/>
        </a:xfrm>
      </p:grpSpPr>
      <p:sp>
        <p:nvSpPr>
          <p:cNvPr id="131" name="Google Shape;131;p30"/>
          <p:cNvSpPr txBox="1"/>
          <p:nvPr>
            <p:ph type="title"/>
          </p:nvPr>
        </p:nvSpPr>
        <p:spPr>
          <a:xfrm>
            <a:off x="311700" y="445025"/>
            <a:ext cx="38427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latin typeface="Arial Black"/>
                <a:ea typeface="Arial Black"/>
                <a:cs typeface="Arial Black"/>
                <a:sym typeface="Arial Black"/>
              </a:rPr>
              <a:t>Musicians and Mortality</a:t>
            </a:r>
            <a:endParaRPr>
              <a:latin typeface="Arial Black"/>
              <a:ea typeface="Arial Black"/>
              <a:cs typeface="Arial Black"/>
              <a:sym typeface="Arial Black"/>
            </a:endParaRPr>
          </a:p>
          <a:p>
            <a:pPr indent="0" lvl="0" marL="0" rtl="0" algn="l">
              <a:spcBef>
                <a:spcPts val="0"/>
              </a:spcBef>
              <a:spcAft>
                <a:spcPts val="0"/>
              </a:spcAft>
              <a:buNone/>
            </a:pPr>
            <a:r>
              <a:rPr lang="en"/>
              <a:t> </a:t>
            </a:r>
            <a:endParaRPr/>
          </a:p>
          <a:p>
            <a:pPr indent="0" lvl="0" marL="0" rtl="0" algn="l">
              <a:spcBef>
                <a:spcPts val="0"/>
              </a:spcBef>
              <a:spcAft>
                <a:spcPts val="0"/>
              </a:spcAft>
              <a:buNone/>
            </a:pPr>
            <a:r>
              <a:rPr lang="en" sz="1700">
                <a:latin typeface="Open Sans"/>
                <a:ea typeface="Open Sans"/>
                <a:cs typeface="Open Sans"/>
                <a:sym typeface="Open Sans"/>
              </a:rPr>
              <a:t>- data type abuses </a:t>
            </a:r>
            <a:endParaRPr sz="1700">
              <a:latin typeface="Open Sans"/>
              <a:ea typeface="Open Sans"/>
              <a:cs typeface="Open Sans"/>
              <a:sym typeface="Open Sans"/>
            </a:endParaRPr>
          </a:p>
          <a:p>
            <a:pPr indent="0" lvl="0" marL="0" rtl="0" algn="l">
              <a:spcBef>
                <a:spcPts val="0"/>
              </a:spcBef>
              <a:spcAft>
                <a:spcPts val="0"/>
              </a:spcAft>
              <a:buNone/>
            </a:pPr>
            <a:r>
              <a:rPr lang="en" sz="1700">
                <a:latin typeface="Open Sans"/>
                <a:ea typeface="Open Sans"/>
                <a:cs typeface="Open Sans"/>
                <a:sym typeface="Open Sans"/>
              </a:rPr>
              <a:t>- right censoring</a:t>
            </a:r>
            <a:endParaRPr sz="1700">
              <a:latin typeface="Open Sans"/>
              <a:ea typeface="Open Sans"/>
              <a:cs typeface="Open Sans"/>
              <a:sym typeface="Open Sans"/>
            </a:endParaRPr>
          </a:p>
          <a:p>
            <a:pPr indent="0" lvl="0" marL="0" rtl="0" algn="l">
              <a:spcBef>
                <a:spcPts val="0"/>
              </a:spcBef>
              <a:spcAft>
                <a:spcPts val="0"/>
              </a:spcAft>
              <a:buNone/>
            </a:pPr>
            <a:r>
              <a:rPr lang="en" sz="1700">
                <a:latin typeface="Open Sans"/>
                <a:ea typeface="Open Sans"/>
                <a:cs typeface="Open Sans"/>
                <a:sym typeface="Open Sans"/>
              </a:rPr>
              <a:t>- correlation vs causation</a:t>
            </a:r>
            <a:endParaRPr sz="1700">
              <a:latin typeface="Open Sans"/>
              <a:ea typeface="Open Sans"/>
              <a:cs typeface="Open Sans"/>
              <a:sym typeface="Open Sans"/>
            </a:endParaRPr>
          </a:p>
          <a:p>
            <a:pPr indent="0" lvl="0" marL="0" rtl="0" algn="l">
              <a:spcBef>
                <a:spcPts val="0"/>
              </a:spcBef>
              <a:spcAft>
                <a:spcPts val="0"/>
              </a:spcAft>
              <a:buNone/>
            </a:pPr>
            <a:r>
              <a:rPr lang="en" sz="1700">
                <a:latin typeface="Open Sans"/>
                <a:ea typeface="Open Sans"/>
                <a:cs typeface="Open Sans"/>
                <a:sym typeface="Open Sans"/>
              </a:rPr>
              <a:t>- game of telephone</a:t>
            </a:r>
            <a:endParaRPr sz="1700">
              <a:latin typeface="Open Sans"/>
              <a:ea typeface="Open Sans"/>
              <a:cs typeface="Open Sans"/>
              <a:sym typeface="Open Sans"/>
            </a:endParaRPr>
          </a:p>
        </p:txBody>
      </p:sp>
      <p:sp>
        <p:nvSpPr>
          <p:cNvPr id="132" name="Google Shape;132;p30"/>
          <p:cNvSpPr txBox="1"/>
          <p:nvPr>
            <p:ph idx="1" type="body"/>
          </p:nvPr>
        </p:nvSpPr>
        <p:spPr>
          <a:xfrm>
            <a:off x="311700" y="3506900"/>
            <a:ext cx="3088500" cy="1255200"/>
          </a:xfrm>
          <a:prstGeom prst="rect">
            <a:avLst/>
          </a:prstGeom>
        </p:spPr>
        <p:txBody>
          <a:bodyPr anchorCtr="0" anchor="t" bIns="91425" lIns="91425" spcFirstLastPara="1" rIns="91425" wrap="square" tIns="91425">
            <a:noAutofit/>
          </a:bodyPr>
          <a:lstStyle/>
          <a:p>
            <a:pPr indent="0" lvl="0" marL="0" rtl="0" algn="ctr">
              <a:spcBef>
                <a:spcPts val="0"/>
              </a:spcBef>
              <a:spcAft>
                <a:spcPts val="1600"/>
              </a:spcAft>
              <a:buNone/>
            </a:pPr>
            <a:r>
              <a:rPr lang="en" u="sng">
                <a:solidFill>
                  <a:schemeClr val="hlink"/>
                </a:solidFill>
                <a:hlinkClick r:id="rId3"/>
              </a:rPr>
              <a:t>Case Study Link</a:t>
            </a:r>
            <a:r>
              <a:rPr lang="en"/>
              <a:t> </a:t>
            </a:r>
            <a:endParaRPr/>
          </a:p>
        </p:txBody>
      </p:sp>
      <p:pic>
        <p:nvPicPr>
          <p:cNvPr descr="Image that depicts a line graph plotting the age of death and musical genre for male and female musicians against the US female and male life expectancy. " id="133" name="Google Shape;133;p30"/>
          <p:cNvPicPr preferRelativeResize="0"/>
          <p:nvPr/>
        </p:nvPicPr>
        <p:blipFill>
          <a:blip r:embed="rId4">
            <a:alphaModFix/>
          </a:blip>
          <a:stretch>
            <a:fillRect/>
          </a:stretch>
        </p:blipFill>
        <p:spPr>
          <a:xfrm>
            <a:off x="4300971" y="0"/>
            <a:ext cx="4841704" cy="5143499"/>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1" name="Shape 541"/>
        <p:cNvGrpSpPr/>
        <p:nvPr/>
      </p:nvGrpSpPr>
      <p:grpSpPr>
        <a:xfrm>
          <a:off x="0" y="0"/>
          <a:ext cx="0" cy="0"/>
          <a:chOff x="0" y="0"/>
          <a:chExt cx="0" cy="0"/>
        </a:xfrm>
      </p:grpSpPr>
      <p:sp>
        <p:nvSpPr>
          <p:cNvPr id="542" name="Google Shape;542;p8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latin typeface="Arial Black"/>
                <a:ea typeface="Arial Black"/>
                <a:cs typeface="Arial Black"/>
                <a:sym typeface="Arial Black"/>
              </a:rPr>
              <a:t>Data Science</a:t>
            </a:r>
            <a:endParaRPr>
              <a:latin typeface="Arial Black"/>
              <a:ea typeface="Arial Black"/>
              <a:cs typeface="Arial Black"/>
              <a:sym typeface="Arial Black"/>
            </a:endParaRPr>
          </a:p>
        </p:txBody>
      </p:sp>
      <p:sp>
        <p:nvSpPr>
          <p:cNvPr id="543" name="Google Shape;543;p84"/>
          <p:cNvSpPr txBox="1"/>
          <p:nvPr>
            <p:ph idx="1" type="body"/>
          </p:nvPr>
        </p:nvSpPr>
        <p:spPr>
          <a:xfrm>
            <a:off x="311700" y="1152475"/>
            <a:ext cx="42603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Definition: Set of tools and methods to gain insights in big data</a:t>
            </a:r>
            <a:endParaRPr/>
          </a:p>
          <a:p>
            <a:pPr indent="-330200" lvl="0" marL="457200" rtl="0" algn="l">
              <a:spcBef>
                <a:spcPts val="1600"/>
              </a:spcBef>
              <a:spcAft>
                <a:spcPts val="0"/>
              </a:spcAft>
              <a:buSzPts val="1600"/>
              <a:buChar char="●"/>
            </a:pPr>
            <a:r>
              <a:rPr lang="en" sz="1600"/>
              <a:t>More than machine learning</a:t>
            </a:r>
            <a:endParaRPr sz="1600"/>
          </a:p>
          <a:p>
            <a:pPr indent="-330200" lvl="0" marL="457200" rtl="0" algn="l">
              <a:spcBef>
                <a:spcPts val="0"/>
              </a:spcBef>
              <a:spcAft>
                <a:spcPts val="0"/>
              </a:spcAft>
              <a:buSzPts val="1600"/>
              <a:buChar char="●"/>
            </a:pPr>
            <a:r>
              <a:rPr lang="en" sz="1600"/>
              <a:t>Interdisciplinary</a:t>
            </a:r>
            <a:endParaRPr sz="1600"/>
          </a:p>
          <a:p>
            <a:pPr indent="-317500" lvl="1" marL="914400" rtl="0" algn="l">
              <a:spcBef>
                <a:spcPts val="0"/>
              </a:spcBef>
              <a:spcAft>
                <a:spcPts val="0"/>
              </a:spcAft>
              <a:buSzPts val="1400"/>
              <a:buChar char="○"/>
            </a:pPr>
            <a:r>
              <a:rPr lang="en"/>
              <a:t>Mathematical - underpinnings of statistical theory including linear algebra</a:t>
            </a:r>
            <a:endParaRPr/>
          </a:p>
          <a:p>
            <a:pPr indent="-317500" lvl="1" marL="914400" rtl="0" algn="l">
              <a:spcBef>
                <a:spcPts val="0"/>
              </a:spcBef>
              <a:spcAft>
                <a:spcPts val="0"/>
              </a:spcAft>
              <a:buSzPts val="1400"/>
              <a:buChar char="○"/>
            </a:pPr>
            <a:r>
              <a:rPr lang="en"/>
              <a:t>Statistical - PCA &amp; logistic regression (predictor variable is 0 or 1)</a:t>
            </a:r>
            <a:endParaRPr/>
          </a:p>
          <a:p>
            <a:pPr indent="-317500" lvl="1" marL="914400" rtl="0" algn="l">
              <a:spcBef>
                <a:spcPts val="0"/>
              </a:spcBef>
              <a:spcAft>
                <a:spcPts val="0"/>
              </a:spcAft>
              <a:buSzPts val="1400"/>
              <a:buChar char="○"/>
            </a:pPr>
            <a:r>
              <a:rPr lang="en"/>
              <a:t>Data mining, storage, interface (data engineering)</a:t>
            </a:r>
            <a:endParaRPr/>
          </a:p>
          <a:p>
            <a:pPr indent="-317500" lvl="1" marL="914400" rtl="0" algn="l">
              <a:spcBef>
                <a:spcPts val="0"/>
              </a:spcBef>
              <a:spcAft>
                <a:spcPts val="0"/>
              </a:spcAft>
              <a:buSzPts val="1400"/>
              <a:buChar char="○"/>
            </a:pPr>
            <a:r>
              <a:rPr lang="en"/>
              <a:t>Data visualization, insights, storytelling (data analytics)</a:t>
            </a:r>
            <a:endParaRPr/>
          </a:p>
          <a:p>
            <a:pPr indent="-317500" lvl="1" marL="914400" rtl="0" algn="l">
              <a:spcBef>
                <a:spcPts val="0"/>
              </a:spcBef>
              <a:spcAft>
                <a:spcPts val="0"/>
              </a:spcAft>
              <a:buSzPts val="1400"/>
              <a:buChar char="○"/>
            </a:pPr>
            <a:r>
              <a:rPr lang="en"/>
              <a:t>Content area expertise and insight</a:t>
            </a:r>
            <a:endParaRPr/>
          </a:p>
          <a:p>
            <a:pPr indent="0" lvl="0" marL="0" rtl="0" algn="l">
              <a:spcBef>
                <a:spcPts val="1600"/>
              </a:spcBef>
              <a:spcAft>
                <a:spcPts val="0"/>
              </a:spcAft>
              <a:buClr>
                <a:schemeClr val="dk1"/>
              </a:buClr>
              <a:buSzPts val="1100"/>
              <a:buFont typeface="Arial"/>
              <a:buNone/>
            </a:pPr>
            <a:r>
              <a:t/>
            </a:r>
            <a:endParaRPr/>
          </a:p>
        </p:txBody>
      </p:sp>
      <p:pic>
        <p:nvPicPr>
          <p:cNvPr descr="visualized machine learning " id="544" name="Google Shape;544;p84"/>
          <p:cNvPicPr preferRelativeResize="0"/>
          <p:nvPr/>
        </p:nvPicPr>
        <p:blipFill>
          <a:blip r:embed="rId3">
            <a:alphaModFix/>
          </a:blip>
          <a:stretch>
            <a:fillRect/>
          </a:stretch>
        </p:blipFill>
        <p:spPr>
          <a:xfrm>
            <a:off x="5026700" y="206500"/>
            <a:ext cx="3900501" cy="3906626"/>
          </a:xfrm>
          <a:prstGeom prst="rect">
            <a:avLst/>
          </a:prstGeom>
          <a:noFill/>
          <a:ln>
            <a:noFill/>
          </a:ln>
        </p:spPr>
      </p:pic>
      <p:sp>
        <p:nvSpPr>
          <p:cNvPr id="545" name="Google Shape;545;p84"/>
          <p:cNvSpPr txBox="1"/>
          <p:nvPr/>
        </p:nvSpPr>
        <p:spPr>
          <a:xfrm>
            <a:off x="5510575" y="4456250"/>
            <a:ext cx="3128700" cy="350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50" u="sng">
                <a:solidFill>
                  <a:schemeClr val="hlink"/>
                </a:solidFill>
                <a:highlight>
                  <a:srgbClr val="FFFFFF"/>
                </a:highlight>
                <a:hlinkClick r:id="rId4"/>
              </a:rPr>
              <a:t>Source</a:t>
            </a:r>
            <a:endParaRPr sz="1000"/>
          </a:p>
        </p:txBody>
      </p:sp>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9" name="Shape 549"/>
        <p:cNvGrpSpPr/>
        <p:nvPr/>
      </p:nvGrpSpPr>
      <p:grpSpPr>
        <a:xfrm>
          <a:off x="0" y="0"/>
          <a:ext cx="0" cy="0"/>
          <a:chOff x="0" y="0"/>
          <a:chExt cx="0" cy="0"/>
        </a:xfrm>
      </p:grpSpPr>
      <p:pic>
        <p:nvPicPr>
          <p:cNvPr descr="visualized machine learning " id="550" name="Google Shape;550;p85"/>
          <p:cNvPicPr preferRelativeResize="0"/>
          <p:nvPr/>
        </p:nvPicPr>
        <p:blipFill>
          <a:blip r:embed="rId3">
            <a:alphaModFix/>
          </a:blip>
          <a:stretch>
            <a:fillRect/>
          </a:stretch>
        </p:blipFill>
        <p:spPr>
          <a:xfrm>
            <a:off x="5634899" y="0"/>
            <a:ext cx="3487307" cy="5143500"/>
          </a:xfrm>
          <a:prstGeom prst="rect">
            <a:avLst/>
          </a:prstGeom>
          <a:noFill/>
          <a:ln>
            <a:noFill/>
          </a:ln>
        </p:spPr>
      </p:pic>
      <p:sp>
        <p:nvSpPr>
          <p:cNvPr id="551" name="Google Shape;551;p8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2500">
                <a:latin typeface="Arial Black"/>
                <a:ea typeface="Arial Black"/>
                <a:cs typeface="Arial Black"/>
                <a:sym typeface="Arial Black"/>
              </a:rPr>
              <a:t>Big data is changing our methodology</a:t>
            </a:r>
            <a:endParaRPr>
              <a:latin typeface="Arial Black"/>
              <a:ea typeface="Arial Black"/>
              <a:cs typeface="Arial Black"/>
              <a:sym typeface="Arial Black"/>
            </a:endParaRPr>
          </a:p>
        </p:txBody>
      </p:sp>
      <p:sp>
        <p:nvSpPr>
          <p:cNvPr id="552" name="Google Shape;552;p85"/>
          <p:cNvSpPr txBox="1"/>
          <p:nvPr>
            <p:ph idx="1" type="body"/>
          </p:nvPr>
        </p:nvSpPr>
        <p:spPr>
          <a:xfrm>
            <a:off x="306650" y="1152475"/>
            <a:ext cx="4390500" cy="34164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 sz="2100">
                <a:solidFill>
                  <a:schemeClr val="dk1"/>
                </a:solidFill>
              </a:rPr>
              <a:t>A modeling framework for data science</a:t>
            </a:r>
            <a:endParaRPr sz="2100">
              <a:solidFill>
                <a:schemeClr val="dk1"/>
              </a:solidFill>
            </a:endParaRPr>
          </a:p>
          <a:p>
            <a:pPr indent="0" lvl="0" marL="0" rtl="0" algn="l">
              <a:lnSpc>
                <a:spcPct val="100000"/>
              </a:lnSpc>
              <a:spcBef>
                <a:spcPts val="0"/>
              </a:spcBef>
              <a:spcAft>
                <a:spcPts val="0"/>
              </a:spcAft>
              <a:buNone/>
            </a:pPr>
            <a:r>
              <a:t/>
            </a:r>
            <a:endParaRPr sz="2100">
              <a:solidFill>
                <a:schemeClr val="dk1"/>
              </a:solidFill>
            </a:endParaRPr>
          </a:p>
          <a:p>
            <a:pPr indent="-342900" lvl="0" marL="457200" rtl="0" algn="l">
              <a:spcBef>
                <a:spcPts val="0"/>
              </a:spcBef>
              <a:spcAft>
                <a:spcPts val="0"/>
              </a:spcAft>
              <a:buSzPts val="1800"/>
              <a:buAutoNum type="arabicPeriod"/>
            </a:pPr>
            <a:r>
              <a:rPr lang="en"/>
              <a:t>Starts with an interest in relationships</a:t>
            </a:r>
            <a:endParaRPr/>
          </a:p>
          <a:p>
            <a:pPr indent="-342900" lvl="0" marL="457200" rtl="0" algn="l">
              <a:spcBef>
                <a:spcPts val="0"/>
              </a:spcBef>
              <a:spcAft>
                <a:spcPts val="0"/>
              </a:spcAft>
              <a:buSzPts val="1800"/>
              <a:buAutoNum type="arabicPeriod"/>
            </a:pPr>
            <a:r>
              <a:rPr lang="en"/>
              <a:t>Have, seek, or assemble a data set</a:t>
            </a:r>
            <a:endParaRPr/>
          </a:p>
          <a:p>
            <a:pPr indent="-342900" lvl="0" marL="457200" rtl="0" algn="l">
              <a:spcBef>
                <a:spcPts val="0"/>
              </a:spcBef>
              <a:spcAft>
                <a:spcPts val="0"/>
              </a:spcAft>
              <a:buSzPts val="1800"/>
              <a:buAutoNum type="arabicPeriod"/>
            </a:pPr>
            <a:r>
              <a:rPr lang="en"/>
              <a:t>Mine for statistical/ mathematical relationships from data set</a:t>
            </a:r>
            <a:endParaRPr/>
          </a:p>
          <a:p>
            <a:pPr indent="-342900" lvl="0" marL="457200" rtl="0" algn="l">
              <a:spcBef>
                <a:spcPts val="0"/>
              </a:spcBef>
              <a:spcAft>
                <a:spcPts val="0"/>
              </a:spcAft>
              <a:buSzPts val="1800"/>
              <a:buAutoNum type="arabicPeriod"/>
            </a:pPr>
            <a:r>
              <a:rPr lang="en"/>
              <a:t>Turn relationships into insights - make a story</a:t>
            </a:r>
            <a:endParaRPr/>
          </a:p>
        </p:txBody>
      </p:sp>
      <p:sp>
        <p:nvSpPr>
          <p:cNvPr id="553" name="Google Shape;553;p85"/>
          <p:cNvSpPr txBox="1"/>
          <p:nvPr/>
        </p:nvSpPr>
        <p:spPr>
          <a:xfrm>
            <a:off x="3708500" y="4701325"/>
            <a:ext cx="2402700" cy="325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Image source: </a:t>
            </a:r>
            <a:r>
              <a:rPr lang="en" u="sng">
                <a:solidFill>
                  <a:schemeClr val="hlink"/>
                </a:solidFill>
                <a:hlinkClick r:id="rId4"/>
              </a:rPr>
              <a:t>Rule-of-five</a:t>
            </a:r>
            <a:endParaRPr/>
          </a:p>
        </p:txBody>
      </p:sp>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7" name="Shape 557"/>
        <p:cNvGrpSpPr/>
        <p:nvPr/>
      </p:nvGrpSpPr>
      <p:grpSpPr>
        <a:xfrm>
          <a:off x="0" y="0"/>
          <a:ext cx="0" cy="0"/>
          <a:chOff x="0" y="0"/>
          <a:chExt cx="0" cy="0"/>
        </a:xfrm>
      </p:grpSpPr>
      <p:sp>
        <p:nvSpPr>
          <p:cNvPr id="558" name="Google Shape;558;p8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latin typeface="Arial Black"/>
                <a:ea typeface="Arial Black"/>
                <a:cs typeface="Arial Black"/>
                <a:sym typeface="Arial Black"/>
              </a:rPr>
              <a:t>Breakout Groups</a:t>
            </a:r>
            <a:endParaRPr>
              <a:latin typeface="Arial Black"/>
              <a:ea typeface="Arial Black"/>
              <a:cs typeface="Arial Black"/>
              <a:sym typeface="Arial Black"/>
            </a:endParaRPr>
          </a:p>
          <a:p>
            <a:pPr indent="0" lvl="0" marL="0" rtl="0" algn="l">
              <a:spcBef>
                <a:spcPts val="0"/>
              </a:spcBef>
              <a:spcAft>
                <a:spcPts val="0"/>
              </a:spcAft>
              <a:buNone/>
            </a:pPr>
            <a:r>
              <a:t/>
            </a:r>
            <a:endParaRPr>
              <a:latin typeface="Arial Black"/>
              <a:ea typeface="Arial Black"/>
              <a:cs typeface="Arial Black"/>
              <a:sym typeface="Arial Black"/>
            </a:endParaRPr>
          </a:p>
        </p:txBody>
      </p:sp>
      <p:sp>
        <p:nvSpPr>
          <p:cNvPr id="559" name="Google Shape;559;p86"/>
          <p:cNvSpPr/>
          <p:nvPr/>
        </p:nvSpPr>
        <p:spPr>
          <a:xfrm>
            <a:off x="311700" y="1224275"/>
            <a:ext cx="8520600" cy="3416400"/>
          </a:xfrm>
          <a:prstGeom prst="roundRect">
            <a:avLst>
              <a:gd fmla="val 16667" name="adj"/>
            </a:avLst>
          </a:prstGeom>
          <a:solidFill>
            <a:srgbClr val="D9D2E9"/>
          </a:solidFill>
          <a:ln>
            <a:noFill/>
          </a:ln>
        </p:spPr>
        <p:txBody>
          <a:bodyPr anchorCtr="0" anchor="ctr" bIns="91425" lIns="91425" spcFirstLastPara="1" rIns="91425" wrap="square" tIns="91425">
            <a:noAutofit/>
          </a:bodyPr>
          <a:lstStyle/>
          <a:p>
            <a:pPr indent="-330200" lvl="0" marL="457200" rtl="0" algn="l">
              <a:lnSpc>
                <a:spcPct val="115000"/>
              </a:lnSpc>
              <a:spcBef>
                <a:spcPts val="0"/>
              </a:spcBef>
              <a:spcAft>
                <a:spcPts val="0"/>
              </a:spcAft>
              <a:buClr>
                <a:schemeClr val="dk1"/>
              </a:buClr>
              <a:buSzPts val="1600"/>
              <a:buFont typeface="Calibri"/>
              <a:buAutoNum type="arabicPeriod"/>
            </a:pPr>
            <a:r>
              <a:t/>
            </a:r>
            <a:endParaRPr sz="1600">
              <a:solidFill>
                <a:schemeClr val="dk1"/>
              </a:solidFill>
              <a:latin typeface="Calibri"/>
              <a:ea typeface="Calibri"/>
              <a:cs typeface="Calibri"/>
              <a:sym typeface="Calibri"/>
            </a:endParaRPr>
          </a:p>
        </p:txBody>
      </p:sp>
      <p:pic>
        <p:nvPicPr>
          <p:cNvPr descr="2 Business Use Cases of Data Visualization: Solving Tough Problems | Emerj  Artificial Intelligence Research" id="560" name="Google Shape;560;p86"/>
          <p:cNvPicPr preferRelativeResize="0"/>
          <p:nvPr/>
        </p:nvPicPr>
        <p:blipFill>
          <a:blip r:embed="rId3">
            <a:alphaModFix/>
          </a:blip>
          <a:stretch>
            <a:fillRect/>
          </a:stretch>
        </p:blipFill>
        <p:spPr>
          <a:xfrm>
            <a:off x="689425" y="1750350"/>
            <a:ext cx="3506707" cy="2609850"/>
          </a:xfrm>
          <a:prstGeom prst="rect">
            <a:avLst/>
          </a:prstGeom>
          <a:noFill/>
          <a:ln>
            <a:noFill/>
          </a:ln>
        </p:spPr>
      </p:pic>
      <p:sp>
        <p:nvSpPr>
          <p:cNvPr id="561" name="Google Shape;561;p86"/>
          <p:cNvSpPr txBox="1"/>
          <p:nvPr/>
        </p:nvSpPr>
        <p:spPr>
          <a:xfrm>
            <a:off x="4457700" y="2131725"/>
            <a:ext cx="4118400" cy="1847100"/>
          </a:xfrm>
          <a:prstGeom prst="rect">
            <a:avLst/>
          </a:prstGeom>
          <a:noFill/>
          <a:ln>
            <a:noFill/>
          </a:ln>
        </p:spPr>
        <p:txBody>
          <a:bodyPr anchorCtr="0" anchor="t" bIns="91425" lIns="91425" spcFirstLastPara="1" rIns="91425" wrap="square" tIns="91425">
            <a:spAutoFit/>
          </a:bodyPr>
          <a:lstStyle/>
          <a:p>
            <a:pPr indent="-330200" lvl="0" marL="457200" rtl="0" algn="l">
              <a:lnSpc>
                <a:spcPct val="115000"/>
              </a:lnSpc>
              <a:spcBef>
                <a:spcPts val="0"/>
              </a:spcBef>
              <a:spcAft>
                <a:spcPts val="0"/>
              </a:spcAft>
              <a:buClr>
                <a:schemeClr val="dk1"/>
              </a:buClr>
              <a:buSzPts val="1600"/>
              <a:buFont typeface="Calibri"/>
              <a:buAutoNum type="arabicPeriod"/>
            </a:pPr>
            <a:r>
              <a:rPr lang="en" sz="1600">
                <a:solidFill>
                  <a:schemeClr val="dk1"/>
                </a:solidFill>
                <a:latin typeface="Calibri"/>
                <a:ea typeface="Calibri"/>
                <a:cs typeface="Calibri"/>
                <a:sym typeface="Calibri"/>
              </a:rPr>
              <a:t>Work with whoever you want today :)</a:t>
            </a:r>
            <a:endParaRPr sz="1600">
              <a:solidFill>
                <a:schemeClr val="dk1"/>
              </a:solidFill>
              <a:latin typeface="Calibri"/>
              <a:ea typeface="Calibri"/>
              <a:cs typeface="Calibri"/>
              <a:sym typeface="Calibri"/>
            </a:endParaRPr>
          </a:p>
          <a:p>
            <a:pPr indent="-330200" lvl="0" marL="457200" rtl="0" algn="l">
              <a:lnSpc>
                <a:spcPct val="115000"/>
              </a:lnSpc>
              <a:spcBef>
                <a:spcPts val="0"/>
              </a:spcBef>
              <a:spcAft>
                <a:spcPts val="0"/>
              </a:spcAft>
              <a:buClr>
                <a:schemeClr val="dk1"/>
              </a:buClr>
              <a:buSzPts val="1600"/>
              <a:buFont typeface="Calibri"/>
              <a:buAutoNum type="arabicPeriod"/>
            </a:pPr>
            <a:r>
              <a:rPr lang="en" sz="1600">
                <a:solidFill>
                  <a:schemeClr val="dk1"/>
                </a:solidFill>
                <a:latin typeface="Calibri"/>
                <a:ea typeface="Calibri"/>
                <a:cs typeface="Calibri"/>
                <a:sym typeface="Calibri"/>
              </a:rPr>
              <a:t>Introduce yourselves</a:t>
            </a:r>
            <a:endParaRPr sz="1600">
              <a:solidFill>
                <a:schemeClr val="dk1"/>
              </a:solidFill>
              <a:latin typeface="Calibri"/>
              <a:ea typeface="Calibri"/>
              <a:cs typeface="Calibri"/>
              <a:sym typeface="Calibri"/>
            </a:endParaRPr>
          </a:p>
          <a:p>
            <a:pPr indent="-330200" lvl="0" marL="457200" rtl="0" algn="l">
              <a:lnSpc>
                <a:spcPct val="115000"/>
              </a:lnSpc>
              <a:spcBef>
                <a:spcPts val="0"/>
              </a:spcBef>
              <a:spcAft>
                <a:spcPts val="0"/>
              </a:spcAft>
              <a:buClr>
                <a:schemeClr val="dk1"/>
              </a:buClr>
              <a:buSzPts val="1600"/>
              <a:buFont typeface="Calibri"/>
              <a:buAutoNum type="arabicPeriod"/>
            </a:pPr>
            <a:r>
              <a:rPr lang="en" sz="1600">
                <a:solidFill>
                  <a:schemeClr val="dk1"/>
                </a:solidFill>
                <a:latin typeface="Calibri"/>
                <a:ea typeface="Calibri"/>
                <a:cs typeface="Calibri"/>
                <a:sym typeface="Calibri"/>
              </a:rPr>
              <a:t>List 5 major insights from videos</a:t>
            </a:r>
            <a:endParaRPr sz="1600">
              <a:solidFill>
                <a:schemeClr val="dk1"/>
              </a:solidFill>
              <a:latin typeface="Calibri"/>
              <a:ea typeface="Calibri"/>
              <a:cs typeface="Calibri"/>
              <a:sym typeface="Calibri"/>
            </a:endParaRPr>
          </a:p>
          <a:p>
            <a:pPr indent="-330200" lvl="0" marL="457200" rtl="0" algn="l">
              <a:lnSpc>
                <a:spcPct val="115000"/>
              </a:lnSpc>
              <a:spcBef>
                <a:spcPts val="0"/>
              </a:spcBef>
              <a:spcAft>
                <a:spcPts val="0"/>
              </a:spcAft>
              <a:buClr>
                <a:schemeClr val="dk1"/>
              </a:buClr>
              <a:buSzPts val="1600"/>
              <a:buFont typeface="Calibri"/>
              <a:buAutoNum type="arabicPeriod"/>
            </a:pPr>
            <a:r>
              <a:rPr lang="en" sz="1600">
                <a:solidFill>
                  <a:schemeClr val="dk1"/>
                </a:solidFill>
                <a:latin typeface="Calibri"/>
                <a:ea typeface="Calibri"/>
                <a:cs typeface="Calibri"/>
                <a:sym typeface="Calibri"/>
              </a:rPr>
              <a:t>How did these insights about big data manifest in the readings?</a:t>
            </a:r>
            <a:endParaRPr sz="1600">
              <a:solidFill>
                <a:schemeClr val="dk1"/>
              </a:solidFill>
              <a:latin typeface="Calibri"/>
              <a:ea typeface="Calibri"/>
              <a:cs typeface="Calibri"/>
              <a:sym typeface="Calibri"/>
            </a:endParaRPr>
          </a:p>
          <a:p>
            <a:pPr indent="-330200" lvl="0" marL="457200" rtl="0" algn="l">
              <a:lnSpc>
                <a:spcPct val="115000"/>
              </a:lnSpc>
              <a:spcBef>
                <a:spcPts val="0"/>
              </a:spcBef>
              <a:spcAft>
                <a:spcPts val="0"/>
              </a:spcAft>
              <a:buClr>
                <a:schemeClr val="dk1"/>
              </a:buClr>
              <a:buSzPts val="1600"/>
              <a:buFont typeface="Calibri"/>
              <a:buAutoNum type="arabicPeriod"/>
            </a:pPr>
            <a:r>
              <a:rPr lang="en" sz="1600">
                <a:solidFill>
                  <a:schemeClr val="dk1"/>
                </a:solidFill>
                <a:latin typeface="Calibri"/>
                <a:ea typeface="Calibri"/>
                <a:cs typeface="Calibri"/>
                <a:sym typeface="Calibri"/>
              </a:rPr>
              <a:t>Each team be ready to report out  </a:t>
            </a:r>
            <a:endParaRPr sz="1600">
              <a:solidFill>
                <a:schemeClr val="dk1"/>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5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5" name="Shape 565"/>
        <p:cNvGrpSpPr/>
        <p:nvPr/>
      </p:nvGrpSpPr>
      <p:grpSpPr>
        <a:xfrm>
          <a:off x="0" y="0"/>
          <a:ext cx="0" cy="0"/>
          <a:chOff x="0" y="0"/>
          <a:chExt cx="0" cy="0"/>
        </a:xfrm>
      </p:grpSpPr>
      <p:sp>
        <p:nvSpPr>
          <p:cNvPr id="566" name="Google Shape;566;p87"/>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latin typeface="Arial Black"/>
                <a:ea typeface="Arial Black"/>
                <a:cs typeface="Arial Black"/>
                <a:sym typeface="Arial Black"/>
              </a:rPr>
              <a:t>B: Themes of the videos &amp; readings</a:t>
            </a:r>
            <a:endParaRPr>
              <a:latin typeface="Arial Black"/>
              <a:ea typeface="Arial Black"/>
              <a:cs typeface="Arial Black"/>
              <a:sym typeface="Arial Black"/>
            </a:endParaRPr>
          </a:p>
          <a:p>
            <a:pPr indent="0" lvl="0" marL="0" rtl="0" algn="l">
              <a:spcBef>
                <a:spcPts val="0"/>
              </a:spcBef>
              <a:spcAft>
                <a:spcPts val="0"/>
              </a:spcAft>
              <a:buNone/>
            </a:pPr>
            <a:r>
              <a:t/>
            </a:r>
            <a:endParaRPr>
              <a:latin typeface="Arial Black"/>
              <a:ea typeface="Arial Black"/>
              <a:cs typeface="Arial Black"/>
              <a:sym typeface="Arial Black"/>
            </a:endParaRPr>
          </a:p>
        </p:txBody>
      </p:sp>
      <p:sp>
        <p:nvSpPr>
          <p:cNvPr id="567" name="Google Shape;567;p87"/>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a:t>Biased facial recognition as “science”</a:t>
            </a:r>
            <a:endParaRPr/>
          </a:p>
          <a:p>
            <a:pPr indent="-342900" lvl="0" marL="457200" rtl="0" algn="l">
              <a:spcBef>
                <a:spcPts val="0"/>
              </a:spcBef>
              <a:spcAft>
                <a:spcPts val="0"/>
              </a:spcAft>
              <a:buSzPts val="1800"/>
              <a:buChar char="●"/>
            </a:pPr>
            <a:r>
              <a:rPr lang="en"/>
              <a:t>Trusting too much - the data/the model</a:t>
            </a:r>
            <a:endParaRPr/>
          </a:p>
          <a:p>
            <a:pPr indent="-342900" lvl="0" marL="457200" rtl="0" algn="l">
              <a:spcBef>
                <a:spcPts val="0"/>
              </a:spcBef>
              <a:spcAft>
                <a:spcPts val="0"/>
              </a:spcAft>
              <a:buSzPts val="1800"/>
              <a:buChar char="●"/>
            </a:pPr>
            <a:r>
              <a:rPr lang="en"/>
              <a:t>How are you training the data (the BS in and out)</a:t>
            </a:r>
            <a:endParaRPr/>
          </a:p>
          <a:p>
            <a:pPr indent="-342900" lvl="0" marL="457200" rtl="0" algn="l">
              <a:spcBef>
                <a:spcPts val="0"/>
              </a:spcBef>
              <a:spcAft>
                <a:spcPts val="0"/>
              </a:spcAft>
              <a:buSzPts val="1800"/>
              <a:buChar char="●"/>
            </a:pPr>
            <a:r>
              <a:rPr lang="en"/>
              <a:t>Can still critique even if you don’t know everything that happens in the black box</a:t>
            </a:r>
            <a:endParaRPr/>
          </a:p>
          <a:p>
            <a:pPr indent="-342900" lvl="0" marL="457200" rtl="0" algn="l">
              <a:spcBef>
                <a:spcPts val="0"/>
              </a:spcBef>
              <a:spcAft>
                <a:spcPts val="0"/>
              </a:spcAft>
              <a:buSzPts val="1800"/>
              <a:buChar char="●"/>
            </a:pPr>
            <a:r>
              <a:rPr lang="en"/>
              <a:t>How are the algorithms being used - the ethics</a:t>
            </a:r>
            <a:endParaRPr/>
          </a:p>
          <a:p>
            <a:pPr indent="-342900" lvl="0" marL="457200" rtl="0" algn="l">
              <a:spcBef>
                <a:spcPts val="0"/>
              </a:spcBef>
              <a:spcAft>
                <a:spcPts val="0"/>
              </a:spcAft>
              <a:buSzPts val="1800"/>
              <a:buChar char="●"/>
            </a:pPr>
            <a:r>
              <a:t/>
            </a:r>
            <a:endParaRPr/>
          </a:p>
          <a:p>
            <a:pPr indent="0" lvl="0" marL="0" rtl="0" algn="l">
              <a:spcBef>
                <a:spcPts val="1600"/>
              </a:spcBef>
              <a:spcAft>
                <a:spcPts val="1600"/>
              </a:spcAft>
              <a:buNone/>
            </a:pPr>
            <a:r>
              <a:t/>
            </a:r>
            <a:endParaRPr/>
          </a:p>
        </p:txBody>
      </p:sp>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1" name="Shape 571"/>
        <p:cNvGrpSpPr/>
        <p:nvPr/>
      </p:nvGrpSpPr>
      <p:grpSpPr>
        <a:xfrm>
          <a:off x="0" y="0"/>
          <a:ext cx="0" cy="0"/>
          <a:chOff x="0" y="0"/>
          <a:chExt cx="0" cy="0"/>
        </a:xfrm>
      </p:grpSpPr>
      <p:sp>
        <p:nvSpPr>
          <p:cNvPr id="572" name="Google Shape;572;p88"/>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latin typeface="Arial Black"/>
                <a:ea typeface="Arial Black"/>
                <a:cs typeface="Arial Black"/>
                <a:sym typeface="Arial Black"/>
              </a:rPr>
              <a:t>A: Themes of the videos &amp; readings</a:t>
            </a:r>
            <a:endParaRPr>
              <a:latin typeface="Arial Black"/>
              <a:ea typeface="Arial Black"/>
              <a:cs typeface="Arial Black"/>
              <a:sym typeface="Arial Black"/>
            </a:endParaRPr>
          </a:p>
          <a:p>
            <a:pPr indent="0" lvl="0" marL="0" rtl="0" algn="l">
              <a:spcBef>
                <a:spcPts val="0"/>
              </a:spcBef>
              <a:spcAft>
                <a:spcPts val="0"/>
              </a:spcAft>
              <a:buNone/>
            </a:pPr>
            <a:r>
              <a:t/>
            </a:r>
            <a:endParaRPr>
              <a:latin typeface="Arial Black"/>
              <a:ea typeface="Arial Black"/>
              <a:cs typeface="Arial Black"/>
              <a:sym typeface="Arial Black"/>
            </a:endParaRPr>
          </a:p>
        </p:txBody>
      </p:sp>
      <p:sp>
        <p:nvSpPr>
          <p:cNvPr id="573" name="Google Shape;573;p88"/>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a:t>Algorithm ethics - human nature and human emotions in complex ideas (trying to look at things like homosexuality in faces - one dimensional)</a:t>
            </a:r>
            <a:endParaRPr/>
          </a:p>
          <a:p>
            <a:pPr indent="-342900" lvl="0" marL="457200" rtl="0" algn="l">
              <a:spcBef>
                <a:spcPts val="0"/>
              </a:spcBef>
              <a:spcAft>
                <a:spcPts val="0"/>
              </a:spcAft>
              <a:buSzPts val="1800"/>
              <a:buChar char="●"/>
            </a:pPr>
            <a:r>
              <a:rPr lang="en"/>
              <a:t>Machine learning - even if you don’t know all the things, you can still spot the BS</a:t>
            </a:r>
            <a:endParaRPr/>
          </a:p>
          <a:p>
            <a:pPr indent="-342900" lvl="0" marL="457200" rtl="0" algn="l">
              <a:spcBef>
                <a:spcPts val="0"/>
              </a:spcBef>
              <a:spcAft>
                <a:spcPts val="0"/>
              </a:spcAft>
              <a:buSzPts val="1800"/>
              <a:buChar char="●"/>
            </a:pPr>
            <a:r>
              <a:rPr lang="en"/>
              <a:t>Fallibility of algorithms - good at identifying some things (baseballs), but not others (high false positive)</a:t>
            </a:r>
            <a:endParaRPr/>
          </a:p>
          <a:p>
            <a:pPr indent="-342900" lvl="0" marL="457200" rtl="0" algn="l">
              <a:spcBef>
                <a:spcPts val="0"/>
              </a:spcBef>
              <a:spcAft>
                <a:spcPts val="0"/>
              </a:spcAft>
              <a:buSzPts val="1800"/>
              <a:buChar char="●"/>
            </a:pPr>
            <a:r>
              <a:rPr lang="en"/>
              <a:t>Garbage in, garbage out - if you give it bad stuff (bad data, biased data), the algorithm will reflect that</a:t>
            </a:r>
            <a:endParaRPr/>
          </a:p>
          <a:p>
            <a:pPr indent="-342900" lvl="0" marL="457200" rtl="0" algn="l">
              <a:spcBef>
                <a:spcPts val="0"/>
              </a:spcBef>
              <a:spcAft>
                <a:spcPts val="0"/>
              </a:spcAft>
              <a:buSzPts val="1800"/>
              <a:buChar char="●"/>
            </a:pPr>
            <a:r>
              <a:rPr lang="en"/>
              <a:t>Need A LOT of data - how to gather that much (can make data quality low because it is available, but may not have your purpose in mind when collecting)</a:t>
            </a:r>
            <a:endParaRPr/>
          </a:p>
          <a:p>
            <a:pPr indent="-342900" lvl="0" marL="457200" rtl="0" algn="l">
              <a:spcBef>
                <a:spcPts val="0"/>
              </a:spcBef>
              <a:spcAft>
                <a:spcPts val="0"/>
              </a:spcAft>
              <a:buSzPts val="1800"/>
              <a:buChar char="●"/>
            </a:pPr>
            <a:r>
              <a:rPr lang="en"/>
              <a:t>Machines are seen as bias free, but not - created by people</a:t>
            </a:r>
            <a:endParaRPr/>
          </a:p>
          <a:p>
            <a:pPr indent="0" lvl="0" marL="0" rtl="0" algn="l">
              <a:spcBef>
                <a:spcPts val="1600"/>
              </a:spcBef>
              <a:spcAft>
                <a:spcPts val="1600"/>
              </a:spcAft>
              <a:buNone/>
            </a:pPr>
            <a:r>
              <a:t/>
            </a:r>
            <a:endParaRPr/>
          </a:p>
        </p:txBody>
      </p:sp>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7" name="Shape 577"/>
        <p:cNvGrpSpPr/>
        <p:nvPr/>
      </p:nvGrpSpPr>
      <p:grpSpPr>
        <a:xfrm>
          <a:off x="0" y="0"/>
          <a:ext cx="0" cy="0"/>
          <a:chOff x="0" y="0"/>
          <a:chExt cx="0" cy="0"/>
        </a:xfrm>
      </p:grpSpPr>
      <p:sp>
        <p:nvSpPr>
          <p:cNvPr id="578" name="Google Shape;578;p89"/>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latin typeface="Arial Black"/>
                <a:ea typeface="Arial Black"/>
                <a:cs typeface="Arial Black"/>
                <a:sym typeface="Arial Black"/>
              </a:rPr>
              <a:t>Reflections</a:t>
            </a:r>
            <a:endParaRPr>
              <a:latin typeface="Arial Black"/>
              <a:ea typeface="Arial Black"/>
              <a:cs typeface="Arial Black"/>
              <a:sym typeface="Arial Black"/>
            </a:endParaRPr>
          </a:p>
        </p:txBody>
      </p:sp>
      <p:pic>
        <p:nvPicPr>
          <p:cNvPr descr="#empty" id="579" name="Google Shape;579;p89"/>
          <p:cNvPicPr preferRelativeResize="0"/>
          <p:nvPr/>
        </p:nvPicPr>
        <p:blipFill rotWithShape="1">
          <a:blip r:embed="rId3">
            <a:alphaModFix/>
          </a:blip>
          <a:srcRect b="18589" l="0" r="0" t="8651"/>
          <a:stretch/>
        </p:blipFill>
        <p:spPr>
          <a:xfrm>
            <a:off x="5962999" y="0"/>
            <a:ext cx="3181002" cy="5143500"/>
          </a:xfrm>
          <a:prstGeom prst="rect">
            <a:avLst/>
          </a:prstGeom>
          <a:noFill/>
          <a:ln>
            <a:noFill/>
          </a:ln>
        </p:spPr>
      </p:pic>
      <p:pic>
        <p:nvPicPr>
          <p:cNvPr id="580" name="Google Shape;580;p89"/>
          <p:cNvPicPr preferRelativeResize="0"/>
          <p:nvPr/>
        </p:nvPicPr>
        <p:blipFill rotWithShape="1">
          <a:blip r:embed="rId4">
            <a:alphaModFix/>
          </a:blip>
          <a:srcRect b="22438" l="0" r="-10095" t="15646"/>
          <a:stretch/>
        </p:blipFill>
        <p:spPr>
          <a:xfrm>
            <a:off x="2511048" y="445025"/>
            <a:ext cx="3451953" cy="4314078"/>
          </a:xfrm>
          <a:prstGeom prst="rect">
            <a:avLst/>
          </a:prstGeom>
          <a:noFill/>
          <a:ln>
            <a:noFill/>
          </a:ln>
        </p:spPr>
      </p:pic>
      <p:sp>
        <p:nvSpPr>
          <p:cNvPr id="581" name="Google Shape;581;p89"/>
          <p:cNvSpPr txBox="1"/>
          <p:nvPr/>
        </p:nvSpPr>
        <p:spPr>
          <a:xfrm>
            <a:off x="3441045" y="4759095"/>
            <a:ext cx="20502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u="sng">
                <a:solidFill>
                  <a:schemeClr val="hlink"/>
                </a:solidFill>
                <a:hlinkClick r:id="rId5"/>
              </a:rPr>
              <a:t>Link to article</a:t>
            </a:r>
            <a:endParaRPr/>
          </a:p>
        </p:txBody>
      </p:sp>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5" name="Shape 585"/>
        <p:cNvGrpSpPr/>
        <p:nvPr/>
      </p:nvGrpSpPr>
      <p:grpSpPr>
        <a:xfrm>
          <a:off x="0" y="0"/>
          <a:ext cx="0" cy="0"/>
          <a:chOff x="0" y="0"/>
          <a:chExt cx="0" cy="0"/>
        </a:xfrm>
      </p:grpSpPr>
      <p:sp>
        <p:nvSpPr>
          <p:cNvPr id="586" name="Google Shape;586;p90"/>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latin typeface="Arial Black"/>
                <a:ea typeface="Arial Black"/>
                <a:cs typeface="Arial Black"/>
                <a:sym typeface="Arial Black"/>
              </a:rPr>
              <a:t>Case Studies</a:t>
            </a:r>
            <a:endParaRPr>
              <a:latin typeface="Arial Black"/>
              <a:ea typeface="Arial Black"/>
              <a:cs typeface="Arial Black"/>
              <a:sym typeface="Arial Black"/>
            </a:endParaRPr>
          </a:p>
        </p:txBody>
      </p:sp>
      <p:sp>
        <p:nvSpPr>
          <p:cNvPr id="587" name="Google Shape;587;p90"/>
          <p:cNvSpPr txBox="1"/>
          <p:nvPr>
            <p:ph idx="1" type="body"/>
          </p:nvPr>
        </p:nvSpPr>
        <p:spPr>
          <a:xfrm>
            <a:off x="395650" y="1199325"/>
            <a:ext cx="4376700" cy="3369600"/>
          </a:xfrm>
          <a:prstGeom prst="rect">
            <a:avLst/>
          </a:prstGeom>
        </p:spPr>
        <p:txBody>
          <a:bodyPr anchorCtr="0" anchor="t" bIns="91425" lIns="91425" spcFirstLastPara="1" rIns="91425" wrap="square" tIns="91425">
            <a:noAutofit/>
          </a:bodyPr>
          <a:lstStyle/>
          <a:p>
            <a:pPr indent="-342900" lvl="0" marL="457200" rtl="0" algn="l">
              <a:lnSpc>
                <a:spcPct val="200000"/>
              </a:lnSpc>
              <a:spcBef>
                <a:spcPts val="0"/>
              </a:spcBef>
              <a:spcAft>
                <a:spcPts val="0"/>
              </a:spcAft>
              <a:buSzPts val="1800"/>
              <a:buAutoNum type="arabicPeriod"/>
            </a:pPr>
            <a:r>
              <a:rPr lang="en" u="sng">
                <a:solidFill>
                  <a:schemeClr val="hlink"/>
                </a:solidFill>
                <a:hlinkClick r:id="rId3"/>
              </a:rPr>
              <a:t>Criminal Machine Learning Case Study</a:t>
            </a:r>
            <a:endParaRPr/>
          </a:p>
          <a:p>
            <a:pPr indent="-342900" lvl="0" marL="457200" rtl="0" algn="l">
              <a:lnSpc>
                <a:spcPct val="200000"/>
              </a:lnSpc>
              <a:spcBef>
                <a:spcPts val="0"/>
              </a:spcBef>
              <a:spcAft>
                <a:spcPts val="0"/>
              </a:spcAft>
              <a:buSzPts val="1800"/>
              <a:buAutoNum type="arabicPeriod"/>
            </a:pPr>
            <a:r>
              <a:rPr lang="en" u="sng">
                <a:solidFill>
                  <a:schemeClr val="hlink"/>
                </a:solidFill>
                <a:hlinkClick r:id="rId4"/>
              </a:rPr>
              <a:t>Sexual Orientation Case Study</a:t>
            </a:r>
            <a:endParaRPr/>
          </a:p>
          <a:p>
            <a:pPr indent="-342900" lvl="0" marL="457200" rtl="0" algn="l">
              <a:lnSpc>
                <a:spcPct val="200000"/>
              </a:lnSpc>
              <a:spcBef>
                <a:spcPts val="0"/>
              </a:spcBef>
              <a:spcAft>
                <a:spcPts val="0"/>
              </a:spcAft>
              <a:buSzPts val="1800"/>
              <a:buAutoNum type="arabicPeriod"/>
            </a:pPr>
            <a:r>
              <a:rPr lang="en"/>
              <a:t>Semantic bias and large language training databases</a:t>
            </a:r>
            <a:endParaRPr/>
          </a:p>
        </p:txBody>
      </p:sp>
      <p:pic>
        <p:nvPicPr>
          <p:cNvPr descr="Cartoon about machine learning systems " id="588" name="Google Shape;588;p90"/>
          <p:cNvPicPr preferRelativeResize="0"/>
          <p:nvPr/>
        </p:nvPicPr>
        <p:blipFill>
          <a:blip r:embed="rId5">
            <a:alphaModFix/>
          </a:blip>
          <a:stretch>
            <a:fillRect/>
          </a:stretch>
        </p:blipFill>
        <p:spPr>
          <a:xfrm>
            <a:off x="5050150" y="152400"/>
            <a:ext cx="4093861" cy="4838701"/>
          </a:xfrm>
          <a:prstGeom prst="rect">
            <a:avLst/>
          </a:prstGeom>
          <a:noFill/>
          <a:ln>
            <a:noFill/>
          </a:ln>
        </p:spPr>
      </p:pic>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2" name="Shape 592"/>
        <p:cNvGrpSpPr/>
        <p:nvPr/>
      </p:nvGrpSpPr>
      <p:grpSpPr>
        <a:xfrm>
          <a:off x="0" y="0"/>
          <a:ext cx="0" cy="0"/>
          <a:chOff x="0" y="0"/>
          <a:chExt cx="0" cy="0"/>
        </a:xfrm>
      </p:grpSpPr>
      <p:sp>
        <p:nvSpPr>
          <p:cNvPr id="593" name="Google Shape;593;p91"/>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latin typeface="Arial Black"/>
                <a:ea typeface="Arial Black"/>
                <a:cs typeface="Arial Black"/>
                <a:sym typeface="Arial Black"/>
              </a:rPr>
              <a:t>Breakout Groups</a:t>
            </a:r>
            <a:endParaRPr>
              <a:latin typeface="Arial Black"/>
              <a:ea typeface="Arial Black"/>
              <a:cs typeface="Arial Black"/>
              <a:sym typeface="Arial Black"/>
            </a:endParaRPr>
          </a:p>
          <a:p>
            <a:pPr indent="0" lvl="0" marL="0" rtl="0" algn="l">
              <a:spcBef>
                <a:spcPts val="0"/>
              </a:spcBef>
              <a:spcAft>
                <a:spcPts val="0"/>
              </a:spcAft>
              <a:buNone/>
            </a:pPr>
            <a:r>
              <a:t/>
            </a:r>
            <a:endParaRPr>
              <a:latin typeface="Arial Black"/>
              <a:ea typeface="Arial Black"/>
              <a:cs typeface="Arial Black"/>
              <a:sym typeface="Arial Black"/>
            </a:endParaRPr>
          </a:p>
        </p:txBody>
      </p:sp>
      <p:sp>
        <p:nvSpPr>
          <p:cNvPr id="594" name="Google Shape;594;p91"/>
          <p:cNvSpPr/>
          <p:nvPr/>
        </p:nvSpPr>
        <p:spPr>
          <a:xfrm>
            <a:off x="311700" y="1224275"/>
            <a:ext cx="8520600" cy="3416400"/>
          </a:xfrm>
          <a:prstGeom prst="roundRect">
            <a:avLst>
              <a:gd fmla="val 16667" name="adj"/>
            </a:avLst>
          </a:prstGeom>
          <a:solidFill>
            <a:srgbClr val="D9D2E9"/>
          </a:solid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t/>
            </a:r>
            <a:endParaRPr sz="1800">
              <a:solidFill>
                <a:schemeClr val="dk1"/>
              </a:solidFill>
              <a:latin typeface="Calibri"/>
              <a:ea typeface="Calibri"/>
              <a:cs typeface="Calibri"/>
              <a:sym typeface="Calibri"/>
            </a:endParaRPr>
          </a:p>
          <a:p>
            <a:pPr indent="0" lvl="0" marL="0" rtl="0" algn="l">
              <a:lnSpc>
                <a:spcPct val="115000"/>
              </a:lnSpc>
              <a:spcBef>
                <a:spcPts val="1600"/>
              </a:spcBef>
              <a:spcAft>
                <a:spcPts val="0"/>
              </a:spcAft>
              <a:buClr>
                <a:schemeClr val="dk1"/>
              </a:buClr>
              <a:buSzPts val="1100"/>
              <a:buFont typeface="Arial"/>
              <a:buNone/>
            </a:pPr>
            <a:r>
              <a:rPr lang="en" sz="1800">
                <a:solidFill>
                  <a:schemeClr val="dk1"/>
                </a:solidFill>
                <a:latin typeface="Calibri"/>
                <a:ea typeface="Calibri"/>
                <a:cs typeface="Calibri"/>
                <a:sym typeface="Calibri"/>
              </a:rPr>
              <a:t>Pick at least one of the 3 readings and post on Jamboard:</a:t>
            </a:r>
            <a:endParaRPr sz="1800">
              <a:solidFill>
                <a:schemeClr val="dk1"/>
              </a:solidFill>
              <a:latin typeface="Calibri"/>
              <a:ea typeface="Calibri"/>
              <a:cs typeface="Calibri"/>
              <a:sym typeface="Calibri"/>
            </a:endParaRPr>
          </a:p>
          <a:p>
            <a:pPr indent="-342900" lvl="0" marL="457200" rtl="0" algn="l">
              <a:lnSpc>
                <a:spcPct val="115000"/>
              </a:lnSpc>
              <a:spcBef>
                <a:spcPts val="1600"/>
              </a:spcBef>
              <a:spcAft>
                <a:spcPts val="0"/>
              </a:spcAft>
              <a:buClr>
                <a:schemeClr val="dk1"/>
              </a:buClr>
              <a:buSzPts val="1800"/>
              <a:buFont typeface="Calibri"/>
              <a:buAutoNum type="arabicPeriod"/>
            </a:pPr>
            <a:r>
              <a:rPr lang="en" sz="1800">
                <a:solidFill>
                  <a:schemeClr val="dk1"/>
                </a:solidFill>
                <a:latin typeface="Calibri"/>
                <a:ea typeface="Calibri"/>
                <a:cs typeface="Calibri"/>
                <a:sym typeface="Calibri"/>
              </a:rPr>
              <a:t>Which reading your group discussed</a:t>
            </a:r>
            <a:endParaRPr sz="1800">
              <a:solidFill>
                <a:schemeClr val="dk1"/>
              </a:solidFill>
              <a:latin typeface="Calibri"/>
              <a:ea typeface="Calibri"/>
              <a:cs typeface="Calibri"/>
              <a:sym typeface="Calibri"/>
            </a:endParaRPr>
          </a:p>
          <a:p>
            <a:pPr indent="-342900" lvl="0" marL="457200" rtl="0" algn="l">
              <a:lnSpc>
                <a:spcPct val="115000"/>
              </a:lnSpc>
              <a:spcBef>
                <a:spcPts val="1600"/>
              </a:spcBef>
              <a:spcAft>
                <a:spcPts val="0"/>
              </a:spcAft>
              <a:buClr>
                <a:schemeClr val="dk1"/>
              </a:buClr>
              <a:buSzPts val="1800"/>
              <a:buFont typeface="Calibri"/>
              <a:buAutoNum type="arabicPeriod"/>
            </a:pPr>
            <a:r>
              <a:rPr lang="en" sz="1800">
                <a:solidFill>
                  <a:schemeClr val="dk1"/>
                </a:solidFill>
                <a:latin typeface="Calibri"/>
                <a:ea typeface="Calibri"/>
                <a:cs typeface="Calibri"/>
                <a:sym typeface="Calibri"/>
              </a:rPr>
              <a:t>Two ways that research which uses machine learning is used to perpetuate bias/cause harm (case studies) or to work to uncover it (journal article)?</a:t>
            </a:r>
            <a:endParaRPr sz="1800">
              <a:solidFill>
                <a:schemeClr val="dk1"/>
              </a:solidFill>
              <a:latin typeface="Calibri"/>
              <a:ea typeface="Calibri"/>
              <a:cs typeface="Calibri"/>
              <a:sym typeface="Calibri"/>
            </a:endParaRPr>
          </a:p>
          <a:p>
            <a:pPr indent="0" lvl="0" marL="0" rtl="0" algn="l">
              <a:lnSpc>
                <a:spcPct val="115000"/>
              </a:lnSpc>
              <a:spcBef>
                <a:spcPts val="1600"/>
              </a:spcBef>
              <a:spcAft>
                <a:spcPts val="0"/>
              </a:spcAft>
              <a:buClr>
                <a:schemeClr val="dk1"/>
              </a:buClr>
              <a:buSzPts val="1100"/>
              <a:buFont typeface="Arial"/>
              <a:buNone/>
            </a:pPr>
            <a:r>
              <a:rPr lang="en" sz="1800">
                <a:solidFill>
                  <a:schemeClr val="accent5"/>
                </a:solidFill>
                <a:latin typeface="Calibri"/>
                <a:ea typeface="Calibri"/>
                <a:cs typeface="Calibri"/>
                <a:sym typeface="Calibri"/>
              </a:rPr>
              <a:t> </a:t>
            </a:r>
            <a:r>
              <a:rPr lang="en" sz="1800" u="sng">
                <a:solidFill>
                  <a:schemeClr val="accent5"/>
                </a:solidFill>
                <a:latin typeface="Calibri"/>
                <a:ea typeface="Calibri"/>
                <a:cs typeface="Calibri"/>
                <a:sym typeface="Calibri"/>
                <a:hlinkClick r:id="rId3">
                  <a:extLst>
                    <a:ext uri="{A12FA001-AC4F-418D-AE19-62706E023703}">
                      <ahyp:hlinkClr val="tx"/>
                    </a:ext>
                  </a:extLst>
                </a:hlinkClick>
              </a:rPr>
              <a:t>Jamboard link</a:t>
            </a:r>
            <a:endParaRPr sz="1800">
              <a:solidFill>
                <a:schemeClr val="accent5"/>
              </a:solidFill>
              <a:latin typeface="Calibri"/>
              <a:ea typeface="Calibri"/>
              <a:cs typeface="Calibri"/>
              <a:sym typeface="Calibri"/>
            </a:endParaRPr>
          </a:p>
          <a:p>
            <a:pPr indent="0" lvl="0" marL="0" rtl="0" algn="l">
              <a:lnSpc>
                <a:spcPct val="115000"/>
              </a:lnSpc>
              <a:spcBef>
                <a:spcPts val="1600"/>
              </a:spcBef>
              <a:spcAft>
                <a:spcPts val="1600"/>
              </a:spcAft>
              <a:buNone/>
            </a:pPr>
            <a:r>
              <a:t/>
            </a:r>
            <a:endParaRPr sz="1600">
              <a:solidFill>
                <a:schemeClr val="dk1"/>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9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8" name="Shape 598"/>
        <p:cNvGrpSpPr/>
        <p:nvPr/>
      </p:nvGrpSpPr>
      <p:grpSpPr>
        <a:xfrm>
          <a:off x="0" y="0"/>
          <a:ext cx="0" cy="0"/>
          <a:chOff x="0" y="0"/>
          <a:chExt cx="0" cy="0"/>
        </a:xfrm>
      </p:grpSpPr>
      <p:sp>
        <p:nvSpPr>
          <p:cNvPr id="599" name="Google Shape;599;p92"/>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latin typeface="Arial Black"/>
                <a:ea typeface="Arial Black"/>
                <a:cs typeface="Arial Black"/>
                <a:sym typeface="Arial Black"/>
              </a:rPr>
              <a:t>B: Reflect and connect</a:t>
            </a:r>
            <a:endParaRPr>
              <a:latin typeface="Arial Black"/>
              <a:ea typeface="Arial Black"/>
              <a:cs typeface="Arial Black"/>
              <a:sym typeface="Arial Black"/>
            </a:endParaRPr>
          </a:p>
        </p:txBody>
      </p:sp>
      <p:sp>
        <p:nvSpPr>
          <p:cNvPr id="600" name="Google Shape;600;p92"/>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Clr>
                <a:schemeClr val="dk1"/>
              </a:buClr>
              <a:buSzPts val="1800"/>
              <a:buChar char="●"/>
            </a:pPr>
            <a:r>
              <a:rPr lang="en">
                <a:solidFill>
                  <a:schemeClr val="dk1"/>
                </a:solidFill>
              </a:rPr>
              <a:t>Where do you see examples of big data being used to benefit your life?</a:t>
            </a:r>
            <a:endParaRPr>
              <a:solidFill>
                <a:schemeClr val="dk1"/>
              </a:solidFill>
            </a:endParaRPr>
          </a:p>
          <a:p>
            <a:pPr indent="-317500" lvl="1" marL="914400" rtl="0" algn="l">
              <a:spcBef>
                <a:spcPts val="0"/>
              </a:spcBef>
              <a:spcAft>
                <a:spcPts val="0"/>
              </a:spcAft>
              <a:buClr>
                <a:schemeClr val="dk1"/>
              </a:buClr>
              <a:buSzPts val="1400"/>
              <a:buChar char="○"/>
            </a:pPr>
            <a:r>
              <a:rPr lang="en">
                <a:solidFill>
                  <a:schemeClr val="dk1"/>
                </a:solidFill>
              </a:rPr>
              <a:t>Impossible by hand, </a:t>
            </a:r>
            <a:endParaRPr>
              <a:solidFill>
                <a:schemeClr val="dk1"/>
              </a:solidFill>
            </a:endParaRPr>
          </a:p>
          <a:p>
            <a:pPr indent="-317500" lvl="1" marL="914400" rtl="0" algn="l">
              <a:spcBef>
                <a:spcPts val="0"/>
              </a:spcBef>
              <a:spcAft>
                <a:spcPts val="0"/>
              </a:spcAft>
              <a:buClr>
                <a:schemeClr val="dk1"/>
              </a:buClr>
              <a:buSzPts val="1400"/>
              <a:buChar char="○"/>
            </a:pPr>
            <a:r>
              <a:rPr lang="en">
                <a:solidFill>
                  <a:schemeClr val="dk1"/>
                </a:solidFill>
              </a:rPr>
              <a:t>Bioinformatics, personalized medicine</a:t>
            </a:r>
            <a:endParaRPr>
              <a:solidFill>
                <a:schemeClr val="dk1"/>
              </a:solidFill>
            </a:endParaRPr>
          </a:p>
          <a:p>
            <a:pPr indent="-317500" lvl="1" marL="914400" rtl="0" algn="l">
              <a:spcBef>
                <a:spcPts val="0"/>
              </a:spcBef>
              <a:spcAft>
                <a:spcPts val="0"/>
              </a:spcAft>
              <a:buClr>
                <a:schemeClr val="dk1"/>
              </a:buClr>
              <a:buSzPts val="1400"/>
              <a:buChar char="○"/>
            </a:pPr>
            <a:r>
              <a:rPr lang="en">
                <a:solidFill>
                  <a:schemeClr val="dk1"/>
                </a:solidFill>
              </a:rPr>
              <a:t>Screenreaders</a:t>
            </a:r>
            <a:endParaRPr>
              <a:solidFill>
                <a:schemeClr val="dk1"/>
              </a:solidFill>
            </a:endParaRPr>
          </a:p>
          <a:p>
            <a:pPr indent="-317500" lvl="1" marL="914400" rtl="0" algn="l">
              <a:spcBef>
                <a:spcPts val="0"/>
              </a:spcBef>
              <a:spcAft>
                <a:spcPts val="0"/>
              </a:spcAft>
              <a:buClr>
                <a:schemeClr val="dk1"/>
              </a:buClr>
              <a:buSzPts val="1400"/>
              <a:buChar char="○"/>
            </a:pPr>
            <a:r>
              <a:rPr lang="en">
                <a:solidFill>
                  <a:schemeClr val="dk1"/>
                </a:solidFill>
              </a:rPr>
              <a:t>Personalized recommendations (movies, news, etc)</a:t>
            </a:r>
            <a:endParaRPr>
              <a:solidFill>
                <a:schemeClr val="dk1"/>
              </a:solidFill>
            </a:endParaRPr>
          </a:p>
          <a:p>
            <a:pPr indent="-342900" lvl="0" marL="457200" rtl="0" algn="l">
              <a:spcBef>
                <a:spcPts val="0"/>
              </a:spcBef>
              <a:spcAft>
                <a:spcPts val="0"/>
              </a:spcAft>
              <a:buClr>
                <a:schemeClr val="dk1"/>
              </a:buClr>
              <a:buSzPts val="1800"/>
              <a:buChar char="●"/>
            </a:pPr>
            <a:r>
              <a:rPr lang="en">
                <a:solidFill>
                  <a:schemeClr val="dk1"/>
                </a:solidFill>
              </a:rPr>
              <a:t>Where do you see examples of data or algorithms that are biased?</a:t>
            </a:r>
            <a:endParaRPr>
              <a:solidFill>
                <a:schemeClr val="dk1"/>
              </a:solidFill>
            </a:endParaRPr>
          </a:p>
          <a:p>
            <a:pPr indent="-317500" lvl="1" marL="914400" rtl="0" algn="l">
              <a:spcBef>
                <a:spcPts val="0"/>
              </a:spcBef>
              <a:spcAft>
                <a:spcPts val="0"/>
              </a:spcAft>
              <a:buClr>
                <a:schemeClr val="dk1"/>
              </a:buClr>
              <a:buSzPts val="1400"/>
              <a:buChar char="○"/>
            </a:pPr>
            <a:r>
              <a:rPr lang="en">
                <a:solidFill>
                  <a:schemeClr val="dk1"/>
                </a:solidFill>
              </a:rPr>
              <a:t>Personalized recommendations may be biased - sell you things predatory way, polarization of information</a:t>
            </a:r>
            <a:endParaRPr>
              <a:solidFill>
                <a:schemeClr val="dk1"/>
              </a:solidFill>
            </a:endParaRPr>
          </a:p>
          <a:p>
            <a:pPr indent="-317500" lvl="1" marL="914400" rtl="0" algn="l">
              <a:spcBef>
                <a:spcPts val="0"/>
              </a:spcBef>
              <a:spcAft>
                <a:spcPts val="0"/>
              </a:spcAft>
              <a:buClr>
                <a:schemeClr val="dk1"/>
              </a:buClr>
              <a:buSzPts val="1400"/>
              <a:buChar char="○"/>
            </a:pPr>
            <a:r>
              <a:rPr lang="en">
                <a:solidFill>
                  <a:schemeClr val="dk1"/>
                </a:solidFill>
              </a:rPr>
              <a:t>“Risk assessment” of personalized medicine data - when risk assessment is used to help “price” things</a:t>
            </a:r>
            <a:endParaRPr>
              <a:solidFill>
                <a:schemeClr val="dk1"/>
              </a:solidFill>
            </a:endParaRPr>
          </a:p>
        </p:txBody>
      </p:sp>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4" name="Shape 604"/>
        <p:cNvGrpSpPr/>
        <p:nvPr/>
      </p:nvGrpSpPr>
      <p:grpSpPr>
        <a:xfrm>
          <a:off x="0" y="0"/>
          <a:ext cx="0" cy="0"/>
          <a:chOff x="0" y="0"/>
          <a:chExt cx="0" cy="0"/>
        </a:xfrm>
      </p:grpSpPr>
      <p:sp>
        <p:nvSpPr>
          <p:cNvPr id="605" name="Google Shape;605;p93"/>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latin typeface="Arial Black"/>
                <a:ea typeface="Arial Black"/>
                <a:cs typeface="Arial Black"/>
                <a:sym typeface="Arial Black"/>
              </a:rPr>
              <a:t>A: Reflect and connect</a:t>
            </a:r>
            <a:endParaRPr>
              <a:latin typeface="Arial Black"/>
              <a:ea typeface="Arial Black"/>
              <a:cs typeface="Arial Black"/>
              <a:sym typeface="Arial Black"/>
            </a:endParaRPr>
          </a:p>
        </p:txBody>
      </p:sp>
      <p:sp>
        <p:nvSpPr>
          <p:cNvPr id="606" name="Google Shape;606;p93"/>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Clr>
                <a:schemeClr val="dk1"/>
              </a:buClr>
              <a:buSzPts val="1800"/>
              <a:buChar char="●"/>
            </a:pPr>
            <a:r>
              <a:rPr lang="en">
                <a:solidFill>
                  <a:schemeClr val="dk1"/>
                </a:solidFill>
              </a:rPr>
              <a:t>Where do you see examples of big data being used to benefit your life?</a:t>
            </a:r>
            <a:endParaRPr>
              <a:solidFill>
                <a:schemeClr val="dk1"/>
              </a:solidFill>
            </a:endParaRPr>
          </a:p>
          <a:p>
            <a:pPr indent="-317500" lvl="1" marL="914400" rtl="0" algn="l">
              <a:spcBef>
                <a:spcPts val="0"/>
              </a:spcBef>
              <a:spcAft>
                <a:spcPts val="0"/>
              </a:spcAft>
              <a:buClr>
                <a:schemeClr val="dk1"/>
              </a:buClr>
              <a:buSzPts val="1400"/>
              <a:buChar char="○"/>
            </a:pPr>
            <a:r>
              <a:rPr lang="en">
                <a:solidFill>
                  <a:schemeClr val="dk1"/>
                </a:solidFill>
              </a:rPr>
              <a:t>Shopping recommendations</a:t>
            </a:r>
            <a:endParaRPr>
              <a:solidFill>
                <a:schemeClr val="dk1"/>
              </a:solidFill>
            </a:endParaRPr>
          </a:p>
          <a:p>
            <a:pPr indent="-317500" lvl="1" marL="914400" rtl="0" algn="l">
              <a:spcBef>
                <a:spcPts val="0"/>
              </a:spcBef>
              <a:spcAft>
                <a:spcPts val="0"/>
              </a:spcAft>
              <a:buClr>
                <a:schemeClr val="dk1"/>
              </a:buClr>
              <a:buSzPts val="1400"/>
              <a:buChar char="○"/>
            </a:pPr>
            <a:r>
              <a:rPr lang="en">
                <a:solidFill>
                  <a:schemeClr val="dk1"/>
                </a:solidFill>
              </a:rPr>
              <a:t>Personalized recommendations of things that might interest you</a:t>
            </a:r>
            <a:endParaRPr>
              <a:solidFill>
                <a:schemeClr val="dk1"/>
              </a:solidFill>
            </a:endParaRPr>
          </a:p>
          <a:p>
            <a:pPr indent="-317500" lvl="1" marL="914400" rtl="0" algn="l">
              <a:spcBef>
                <a:spcPts val="0"/>
              </a:spcBef>
              <a:spcAft>
                <a:spcPts val="0"/>
              </a:spcAft>
              <a:buClr>
                <a:schemeClr val="dk1"/>
              </a:buClr>
              <a:buSzPts val="1400"/>
              <a:buChar char="○"/>
            </a:pPr>
            <a:r>
              <a:rPr lang="en">
                <a:solidFill>
                  <a:schemeClr val="dk1"/>
                </a:solidFill>
              </a:rPr>
              <a:t>Traffic patterns, predicted best routes</a:t>
            </a:r>
            <a:endParaRPr>
              <a:solidFill>
                <a:schemeClr val="dk1"/>
              </a:solidFill>
            </a:endParaRPr>
          </a:p>
          <a:p>
            <a:pPr indent="-317500" lvl="1" marL="914400" rtl="0" algn="l">
              <a:spcBef>
                <a:spcPts val="0"/>
              </a:spcBef>
              <a:spcAft>
                <a:spcPts val="0"/>
              </a:spcAft>
              <a:buClr>
                <a:schemeClr val="dk1"/>
              </a:buClr>
              <a:buSzPts val="1400"/>
              <a:buChar char="○"/>
            </a:pPr>
            <a:r>
              <a:rPr lang="en">
                <a:solidFill>
                  <a:schemeClr val="dk1"/>
                </a:solidFill>
              </a:rPr>
              <a:t>Rapid communication/communication platforms</a:t>
            </a:r>
            <a:endParaRPr>
              <a:solidFill>
                <a:schemeClr val="dk1"/>
              </a:solidFill>
            </a:endParaRPr>
          </a:p>
          <a:p>
            <a:pPr indent="-317500" lvl="1" marL="914400" rtl="0" algn="l">
              <a:spcBef>
                <a:spcPts val="0"/>
              </a:spcBef>
              <a:spcAft>
                <a:spcPts val="0"/>
              </a:spcAft>
              <a:buClr>
                <a:schemeClr val="dk1"/>
              </a:buClr>
              <a:buSzPts val="1400"/>
              <a:buChar char="○"/>
            </a:pPr>
            <a:r>
              <a:rPr lang="en">
                <a:solidFill>
                  <a:schemeClr val="dk1"/>
                </a:solidFill>
              </a:rPr>
              <a:t>Personalized medicine, risk assessment</a:t>
            </a:r>
            <a:endParaRPr>
              <a:solidFill>
                <a:schemeClr val="dk1"/>
              </a:solidFill>
            </a:endParaRPr>
          </a:p>
          <a:p>
            <a:pPr indent="-342900" lvl="0" marL="457200" rtl="0" algn="l">
              <a:spcBef>
                <a:spcPts val="0"/>
              </a:spcBef>
              <a:spcAft>
                <a:spcPts val="0"/>
              </a:spcAft>
              <a:buClr>
                <a:schemeClr val="dk1"/>
              </a:buClr>
              <a:buSzPts val="1800"/>
              <a:buChar char="●"/>
            </a:pPr>
            <a:r>
              <a:rPr lang="en">
                <a:solidFill>
                  <a:schemeClr val="dk1"/>
                </a:solidFill>
              </a:rPr>
              <a:t>Where do you see examples of data or algorithms that are biased?</a:t>
            </a:r>
            <a:endParaRPr>
              <a:solidFill>
                <a:schemeClr val="dk1"/>
              </a:solidFill>
            </a:endParaRPr>
          </a:p>
          <a:p>
            <a:pPr indent="-317500" lvl="1" marL="914400" rtl="0" algn="l">
              <a:spcBef>
                <a:spcPts val="0"/>
              </a:spcBef>
              <a:spcAft>
                <a:spcPts val="0"/>
              </a:spcAft>
              <a:buClr>
                <a:schemeClr val="dk1"/>
              </a:buClr>
              <a:buSzPts val="1400"/>
              <a:buChar char="○"/>
            </a:pPr>
            <a:r>
              <a:rPr lang="en">
                <a:solidFill>
                  <a:schemeClr val="dk1"/>
                </a:solidFill>
              </a:rPr>
              <a:t>Bail price, sentencing (proprietary algorithms that discriminate against PoC)</a:t>
            </a:r>
            <a:endParaRPr>
              <a:solidFill>
                <a:schemeClr val="dk1"/>
              </a:solidFill>
            </a:endParaRPr>
          </a:p>
          <a:p>
            <a:pPr indent="-317500" lvl="1" marL="914400" rtl="0" algn="l">
              <a:spcBef>
                <a:spcPts val="0"/>
              </a:spcBef>
              <a:spcAft>
                <a:spcPts val="0"/>
              </a:spcAft>
              <a:buClr>
                <a:schemeClr val="dk1"/>
              </a:buClr>
              <a:buSzPts val="1400"/>
              <a:buChar char="○"/>
            </a:pPr>
            <a:r>
              <a:rPr lang="en">
                <a:solidFill>
                  <a:schemeClr val="dk1"/>
                </a:solidFill>
              </a:rPr>
              <a:t>BMI or other measures that are biased informing medical decisions/algorithms</a:t>
            </a:r>
            <a:endParaRPr>
              <a:solidFill>
                <a:schemeClr val="dk1"/>
              </a:solidFill>
            </a:endParaRPr>
          </a:p>
          <a:p>
            <a:pPr indent="-317500" lvl="1" marL="914400" rtl="0" algn="l">
              <a:spcBef>
                <a:spcPts val="0"/>
              </a:spcBef>
              <a:spcAft>
                <a:spcPts val="0"/>
              </a:spcAft>
              <a:buClr>
                <a:schemeClr val="dk1"/>
              </a:buClr>
              <a:buSzPts val="1400"/>
              <a:buChar char="○"/>
            </a:pPr>
            <a:r>
              <a:rPr lang="en">
                <a:solidFill>
                  <a:schemeClr val="dk1"/>
                </a:solidFill>
              </a:rPr>
              <a:t>When “risk assessment” leads to setting costs</a:t>
            </a:r>
            <a:endParaRPr>
              <a:solidFill>
                <a:schemeClr val="dk1"/>
              </a:solidFill>
            </a:endParaRPr>
          </a:p>
          <a:p>
            <a:pPr indent="-317500" lvl="1" marL="914400" rtl="0" algn="l">
              <a:spcBef>
                <a:spcPts val="0"/>
              </a:spcBef>
              <a:spcAft>
                <a:spcPts val="0"/>
              </a:spcAft>
              <a:buClr>
                <a:schemeClr val="dk1"/>
              </a:buClr>
              <a:buSzPts val="1400"/>
              <a:buChar char="○"/>
            </a:pPr>
            <a:r>
              <a:rPr lang="en">
                <a:solidFill>
                  <a:schemeClr val="dk1"/>
                </a:solidFill>
              </a:rPr>
              <a:t>Algorithms which feed resource allocation - have potential to do more harm</a:t>
            </a:r>
            <a:endParaRPr>
              <a:solidFill>
                <a:schemeClr val="dk1"/>
              </a:solidFill>
            </a:endParaRPr>
          </a:p>
          <a:p>
            <a:pPr indent="-317500" lvl="1" marL="914400" rtl="0" algn="l">
              <a:spcBef>
                <a:spcPts val="0"/>
              </a:spcBef>
              <a:spcAft>
                <a:spcPts val="0"/>
              </a:spcAft>
              <a:buClr>
                <a:schemeClr val="dk1"/>
              </a:buClr>
              <a:buSzPts val="1400"/>
              <a:buChar char="○"/>
            </a:pPr>
            <a:r>
              <a:rPr lang="en">
                <a:solidFill>
                  <a:schemeClr val="dk1"/>
                </a:solidFill>
              </a:rPr>
              <a:t>Feeds recommendations that are biased/exploitive</a:t>
            </a:r>
            <a:endParaRPr>
              <a:solidFill>
                <a:schemeClr val="dk1"/>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7" name="Shape 137"/>
        <p:cNvGrpSpPr/>
        <p:nvPr/>
      </p:nvGrpSpPr>
      <p:grpSpPr>
        <a:xfrm>
          <a:off x="0" y="0"/>
          <a:ext cx="0" cy="0"/>
          <a:chOff x="0" y="0"/>
          <a:chExt cx="0" cy="0"/>
        </a:xfrm>
      </p:grpSpPr>
      <p:sp>
        <p:nvSpPr>
          <p:cNvPr id="138" name="Google Shape;138;p31"/>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latin typeface="Arial Black"/>
                <a:ea typeface="Arial Black"/>
                <a:cs typeface="Arial Black"/>
                <a:sym typeface="Arial Black"/>
              </a:rPr>
              <a:t>Activity:</a:t>
            </a:r>
            <a:endParaRPr>
              <a:latin typeface="Arial Black"/>
              <a:ea typeface="Arial Black"/>
              <a:cs typeface="Arial Black"/>
              <a:sym typeface="Arial Black"/>
            </a:endParaRPr>
          </a:p>
        </p:txBody>
      </p:sp>
      <p:sp>
        <p:nvSpPr>
          <p:cNvPr id="139" name="Google Shape;139;p31"/>
          <p:cNvSpPr/>
          <p:nvPr/>
        </p:nvSpPr>
        <p:spPr>
          <a:xfrm>
            <a:off x="311700" y="1224275"/>
            <a:ext cx="8520600" cy="3416400"/>
          </a:xfrm>
          <a:prstGeom prst="roundRect">
            <a:avLst>
              <a:gd fmla="val 16667" name="adj"/>
            </a:avLst>
          </a:prstGeom>
          <a:solidFill>
            <a:srgbClr val="D9EAD3"/>
          </a:solid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b="1" lang="en" sz="2400">
                <a:solidFill>
                  <a:schemeClr val="dk1"/>
                </a:solidFill>
                <a:latin typeface="Calibri"/>
                <a:ea typeface="Calibri"/>
                <a:cs typeface="Calibri"/>
                <a:sym typeface="Calibri"/>
              </a:rPr>
              <a:t>GAME OF TELEPHONE</a:t>
            </a:r>
            <a:endParaRPr b="1" sz="2400">
              <a:solidFill>
                <a:schemeClr val="dk1"/>
              </a:solidFill>
              <a:latin typeface="Calibri"/>
              <a:ea typeface="Calibri"/>
              <a:cs typeface="Calibri"/>
              <a:sym typeface="Calibri"/>
            </a:endParaRPr>
          </a:p>
          <a:p>
            <a:pPr indent="0" lvl="0" marL="0" rtl="0" algn="l">
              <a:lnSpc>
                <a:spcPct val="115000"/>
              </a:lnSpc>
              <a:spcBef>
                <a:spcPts val="0"/>
              </a:spcBef>
              <a:spcAft>
                <a:spcPts val="0"/>
              </a:spcAft>
              <a:buNone/>
            </a:pPr>
            <a:r>
              <a:t/>
            </a:r>
            <a:endParaRPr b="1">
              <a:solidFill>
                <a:schemeClr val="dk1"/>
              </a:solidFill>
              <a:latin typeface="Calibri"/>
              <a:ea typeface="Calibri"/>
              <a:cs typeface="Calibri"/>
              <a:sym typeface="Calibri"/>
            </a:endParaRPr>
          </a:p>
          <a:p>
            <a:pPr indent="0" lvl="0" marL="0" rtl="0" algn="l">
              <a:lnSpc>
                <a:spcPct val="115000"/>
              </a:lnSpc>
              <a:spcBef>
                <a:spcPts val="0"/>
              </a:spcBef>
              <a:spcAft>
                <a:spcPts val="0"/>
              </a:spcAft>
              <a:buNone/>
            </a:pPr>
            <a:r>
              <a:t/>
            </a:r>
            <a:endParaRPr b="1">
              <a:solidFill>
                <a:schemeClr val="dk1"/>
              </a:solidFill>
              <a:latin typeface="Calibri"/>
              <a:ea typeface="Calibri"/>
              <a:cs typeface="Calibri"/>
              <a:sym typeface="Calibri"/>
            </a:endParaRPr>
          </a:p>
          <a:p>
            <a:pPr indent="0" lvl="0" marL="0" rtl="0" algn="l">
              <a:lnSpc>
                <a:spcPct val="115000"/>
              </a:lnSpc>
              <a:spcBef>
                <a:spcPts val="0"/>
              </a:spcBef>
              <a:spcAft>
                <a:spcPts val="0"/>
              </a:spcAft>
              <a:buNone/>
            </a:pPr>
            <a:r>
              <a:rPr lang="en">
                <a:solidFill>
                  <a:schemeClr val="dk1"/>
                </a:solidFill>
                <a:latin typeface="Calibri"/>
                <a:ea typeface="Calibri"/>
                <a:cs typeface="Calibri"/>
                <a:sym typeface="Calibri"/>
              </a:rPr>
              <a:t>Gameplay Algorithm</a:t>
            </a:r>
            <a:endParaRPr>
              <a:solidFill>
                <a:schemeClr val="dk1"/>
              </a:solidFill>
              <a:latin typeface="Calibri"/>
              <a:ea typeface="Calibri"/>
              <a:cs typeface="Calibri"/>
              <a:sym typeface="Calibri"/>
            </a:endParaRPr>
          </a:p>
          <a:p>
            <a:pPr indent="-317500" lvl="0" marL="457200" rtl="0" algn="l">
              <a:lnSpc>
                <a:spcPct val="115000"/>
              </a:lnSpc>
              <a:spcBef>
                <a:spcPts val="0"/>
              </a:spcBef>
              <a:spcAft>
                <a:spcPts val="0"/>
              </a:spcAft>
              <a:buClr>
                <a:schemeClr val="dk1"/>
              </a:buClr>
              <a:buSzPts val="1400"/>
              <a:buFont typeface="Calibri"/>
              <a:buChar char="-"/>
            </a:pPr>
            <a:r>
              <a:rPr lang="en">
                <a:solidFill>
                  <a:schemeClr val="dk1"/>
                </a:solidFill>
                <a:latin typeface="Calibri"/>
                <a:ea typeface="Calibri"/>
                <a:cs typeface="Calibri"/>
                <a:sym typeface="Calibri"/>
              </a:rPr>
              <a:t>One person whispers a phrase</a:t>
            </a:r>
            <a:endParaRPr>
              <a:solidFill>
                <a:schemeClr val="dk1"/>
              </a:solidFill>
              <a:latin typeface="Calibri"/>
              <a:ea typeface="Calibri"/>
              <a:cs typeface="Calibri"/>
              <a:sym typeface="Calibri"/>
            </a:endParaRPr>
          </a:p>
          <a:p>
            <a:pPr indent="-317500" lvl="0" marL="457200" rtl="0" algn="l">
              <a:lnSpc>
                <a:spcPct val="115000"/>
              </a:lnSpc>
              <a:spcBef>
                <a:spcPts val="0"/>
              </a:spcBef>
              <a:spcAft>
                <a:spcPts val="0"/>
              </a:spcAft>
              <a:buClr>
                <a:schemeClr val="dk1"/>
              </a:buClr>
              <a:buSzPts val="1400"/>
              <a:buFont typeface="Calibri"/>
              <a:buChar char="-"/>
            </a:pPr>
            <a:r>
              <a:rPr lang="en">
                <a:solidFill>
                  <a:schemeClr val="dk1"/>
                </a:solidFill>
                <a:latin typeface="Calibri"/>
                <a:ea typeface="Calibri"/>
                <a:cs typeface="Calibri"/>
                <a:sym typeface="Calibri"/>
              </a:rPr>
              <a:t>Tell what you hear to the next person</a:t>
            </a:r>
            <a:endParaRPr>
              <a:solidFill>
                <a:schemeClr val="dk1"/>
              </a:solidFill>
              <a:latin typeface="Calibri"/>
              <a:ea typeface="Calibri"/>
              <a:cs typeface="Calibri"/>
              <a:sym typeface="Calibri"/>
            </a:endParaRPr>
          </a:p>
          <a:p>
            <a:pPr indent="-317500" lvl="0" marL="457200" rtl="0" algn="l">
              <a:lnSpc>
                <a:spcPct val="115000"/>
              </a:lnSpc>
              <a:spcBef>
                <a:spcPts val="0"/>
              </a:spcBef>
              <a:spcAft>
                <a:spcPts val="0"/>
              </a:spcAft>
              <a:buClr>
                <a:schemeClr val="dk1"/>
              </a:buClr>
              <a:buSzPts val="1400"/>
              <a:buFont typeface="Calibri"/>
              <a:buChar char="-"/>
            </a:pPr>
            <a:r>
              <a:rPr lang="en">
                <a:solidFill>
                  <a:schemeClr val="dk1"/>
                </a:solidFill>
                <a:latin typeface="Calibri"/>
                <a:ea typeface="Calibri"/>
                <a:cs typeface="Calibri"/>
                <a:sym typeface="Calibri"/>
              </a:rPr>
              <a:t>Repeat 2. until the last person</a:t>
            </a:r>
            <a:endParaRPr>
              <a:solidFill>
                <a:schemeClr val="dk1"/>
              </a:solidFill>
              <a:latin typeface="Calibri"/>
              <a:ea typeface="Calibri"/>
              <a:cs typeface="Calibri"/>
              <a:sym typeface="Calibri"/>
            </a:endParaRPr>
          </a:p>
          <a:p>
            <a:pPr indent="-317500" lvl="0" marL="457200" rtl="0" algn="l">
              <a:lnSpc>
                <a:spcPct val="115000"/>
              </a:lnSpc>
              <a:spcBef>
                <a:spcPts val="0"/>
              </a:spcBef>
              <a:spcAft>
                <a:spcPts val="0"/>
              </a:spcAft>
              <a:buClr>
                <a:schemeClr val="dk1"/>
              </a:buClr>
              <a:buSzPts val="1400"/>
              <a:buFont typeface="Calibri"/>
              <a:buChar char="-"/>
            </a:pPr>
            <a:r>
              <a:rPr lang="en">
                <a:solidFill>
                  <a:schemeClr val="dk1"/>
                </a:solidFill>
                <a:latin typeface="Calibri"/>
                <a:ea typeface="Calibri"/>
                <a:cs typeface="Calibri"/>
                <a:sym typeface="Calibri"/>
              </a:rPr>
              <a:t>The last person in the line/class says the phrase they heard out loud</a:t>
            </a:r>
            <a:endParaRPr>
              <a:solidFill>
                <a:schemeClr val="dk1"/>
              </a:solidFill>
              <a:latin typeface="Calibri"/>
              <a:ea typeface="Calibri"/>
              <a:cs typeface="Calibri"/>
              <a:sym typeface="Calibri"/>
            </a:endParaRPr>
          </a:p>
          <a:p>
            <a:pPr indent="0" lvl="0" marL="0" rtl="0" algn="l">
              <a:lnSpc>
                <a:spcPct val="115000"/>
              </a:lnSpc>
              <a:spcBef>
                <a:spcPts val="0"/>
              </a:spcBef>
              <a:spcAft>
                <a:spcPts val="0"/>
              </a:spcAft>
              <a:buNone/>
            </a:pPr>
            <a:r>
              <a:t/>
            </a:r>
            <a:endParaRPr>
              <a:solidFill>
                <a:schemeClr val="dk1"/>
              </a:solidFill>
              <a:latin typeface="Calibri"/>
              <a:ea typeface="Calibri"/>
              <a:cs typeface="Calibri"/>
              <a:sym typeface="Calibri"/>
            </a:endParaRPr>
          </a:p>
        </p:txBody>
      </p:sp>
      <p:pic>
        <p:nvPicPr>
          <p:cNvPr id="140" name="Google Shape;140;p31"/>
          <p:cNvPicPr preferRelativeResize="0"/>
          <p:nvPr/>
        </p:nvPicPr>
        <p:blipFill>
          <a:blip r:embed="rId3">
            <a:alphaModFix/>
          </a:blip>
          <a:stretch>
            <a:fillRect/>
          </a:stretch>
        </p:blipFill>
        <p:spPr>
          <a:xfrm>
            <a:off x="4572000" y="1284050"/>
            <a:ext cx="1867125" cy="2239775"/>
          </a:xfrm>
          <a:prstGeom prst="rect">
            <a:avLst/>
          </a:prstGeom>
          <a:noFill/>
          <a:ln>
            <a:noFill/>
          </a:ln>
        </p:spPr>
      </p:pic>
      <p:pic>
        <p:nvPicPr>
          <p:cNvPr id="141" name="Google Shape;141;p31"/>
          <p:cNvPicPr preferRelativeResize="0"/>
          <p:nvPr/>
        </p:nvPicPr>
        <p:blipFill>
          <a:blip r:embed="rId4">
            <a:alphaModFix/>
          </a:blip>
          <a:stretch>
            <a:fillRect/>
          </a:stretch>
        </p:blipFill>
        <p:spPr>
          <a:xfrm>
            <a:off x="6461575" y="2088700"/>
            <a:ext cx="2291899" cy="23429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3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0" name="Shape 610"/>
        <p:cNvGrpSpPr/>
        <p:nvPr/>
      </p:nvGrpSpPr>
      <p:grpSpPr>
        <a:xfrm>
          <a:off x="0" y="0"/>
          <a:ext cx="0" cy="0"/>
          <a:chOff x="0" y="0"/>
          <a:chExt cx="0" cy="0"/>
        </a:xfrm>
      </p:grpSpPr>
      <p:sp>
        <p:nvSpPr>
          <p:cNvPr id="611" name="Google Shape;611;p9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latin typeface="Arial Black"/>
                <a:ea typeface="Arial Black"/>
                <a:cs typeface="Arial Black"/>
                <a:sym typeface="Arial Black"/>
              </a:rPr>
              <a:t>Keeping track</a:t>
            </a:r>
            <a:endParaRPr>
              <a:latin typeface="Arial Black"/>
              <a:ea typeface="Arial Black"/>
              <a:cs typeface="Arial Black"/>
              <a:sym typeface="Arial Black"/>
            </a:endParaRPr>
          </a:p>
        </p:txBody>
      </p:sp>
      <p:sp>
        <p:nvSpPr>
          <p:cNvPr id="612" name="Google Shape;612;p94"/>
          <p:cNvSpPr txBox="1"/>
          <p:nvPr>
            <p:ph idx="1" type="body"/>
          </p:nvPr>
        </p:nvSpPr>
        <p:spPr>
          <a:xfrm>
            <a:off x="311700" y="1152475"/>
            <a:ext cx="46734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chemeClr val="dk1"/>
                </a:solidFill>
              </a:rPr>
              <a:t>Upcoming for Wednesday</a:t>
            </a:r>
            <a:endParaRPr b="1">
              <a:solidFill>
                <a:schemeClr val="dk1"/>
              </a:solidFill>
            </a:endParaRPr>
          </a:p>
          <a:p>
            <a:pPr indent="-342900" lvl="0" marL="457200" rtl="0" algn="l">
              <a:spcBef>
                <a:spcPts val="0"/>
              </a:spcBef>
              <a:spcAft>
                <a:spcPts val="0"/>
              </a:spcAft>
              <a:buClr>
                <a:schemeClr val="dk1"/>
              </a:buClr>
              <a:buSzPts val="1800"/>
              <a:buChar char="-"/>
            </a:pPr>
            <a:r>
              <a:rPr lang="en">
                <a:solidFill>
                  <a:schemeClr val="dk1"/>
                </a:solidFill>
              </a:rPr>
              <a:t>Finish Intermediate R course</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t/>
            </a:r>
            <a:endParaRPr>
              <a:solidFill>
                <a:schemeClr val="dk1"/>
              </a:solidFill>
            </a:endParaRPr>
          </a:p>
        </p:txBody>
      </p:sp>
      <p:pic>
        <p:nvPicPr>
          <p:cNvPr descr="#empty" id="613" name="Google Shape;613;p94"/>
          <p:cNvPicPr preferRelativeResize="0"/>
          <p:nvPr/>
        </p:nvPicPr>
        <p:blipFill rotWithShape="1">
          <a:blip r:embed="rId3">
            <a:alphaModFix/>
          </a:blip>
          <a:srcRect b="10261" l="23714" r="19074" t="9002"/>
          <a:stretch/>
        </p:blipFill>
        <p:spPr>
          <a:xfrm>
            <a:off x="549278" y="2237700"/>
            <a:ext cx="2921449" cy="2705574"/>
          </a:xfrm>
          <a:prstGeom prst="rect">
            <a:avLst/>
          </a:prstGeom>
          <a:noFill/>
          <a:ln>
            <a:noFill/>
          </a:ln>
        </p:spPr>
      </p:pic>
      <p:pic>
        <p:nvPicPr>
          <p:cNvPr id="614" name="Google Shape;614;p94"/>
          <p:cNvPicPr preferRelativeResize="0"/>
          <p:nvPr/>
        </p:nvPicPr>
        <p:blipFill>
          <a:blip r:embed="rId4">
            <a:alphaModFix/>
          </a:blip>
          <a:stretch>
            <a:fillRect/>
          </a:stretch>
        </p:blipFill>
        <p:spPr>
          <a:xfrm>
            <a:off x="4858946" y="0"/>
            <a:ext cx="3973354" cy="5143500"/>
          </a:xfrm>
          <a:prstGeom prst="rect">
            <a:avLst/>
          </a:prstGeom>
          <a:noFill/>
          <a:ln>
            <a:noFill/>
          </a:ln>
        </p:spPr>
      </p:pic>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8" name="Shape 618"/>
        <p:cNvGrpSpPr/>
        <p:nvPr/>
      </p:nvGrpSpPr>
      <p:grpSpPr>
        <a:xfrm>
          <a:off x="0" y="0"/>
          <a:ext cx="0" cy="0"/>
          <a:chOff x="0" y="0"/>
          <a:chExt cx="0" cy="0"/>
        </a:xfrm>
      </p:grpSpPr>
      <p:sp>
        <p:nvSpPr>
          <p:cNvPr id="619" name="Google Shape;619;p9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20" name="Google Shape;620;p95"/>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4" name="Shape 624"/>
        <p:cNvGrpSpPr/>
        <p:nvPr/>
      </p:nvGrpSpPr>
      <p:grpSpPr>
        <a:xfrm>
          <a:off x="0" y="0"/>
          <a:ext cx="0" cy="0"/>
          <a:chOff x="0" y="0"/>
          <a:chExt cx="0" cy="0"/>
        </a:xfrm>
      </p:grpSpPr>
      <p:sp>
        <p:nvSpPr>
          <p:cNvPr id="625" name="Google Shape;625;p9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latin typeface="Arial Black"/>
                <a:ea typeface="Arial Black"/>
                <a:cs typeface="Arial Black"/>
                <a:sym typeface="Arial Black"/>
              </a:rPr>
              <a:t>DATA VIZ - Rhythm   </a:t>
            </a:r>
            <a:endParaRPr>
              <a:latin typeface="Arial Black"/>
              <a:ea typeface="Arial Black"/>
              <a:cs typeface="Arial Black"/>
              <a:sym typeface="Arial Black"/>
            </a:endParaRPr>
          </a:p>
        </p:txBody>
      </p:sp>
      <p:sp>
        <p:nvSpPr>
          <p:cNvPr id="626" name="Google Shape;626;p96"/>
          <p:cNvSpPr/>
          <p:nvPr/>
        </p:nvSpPr>
        <p:spPr>
          <a:xfrm>
            <a:off x="311700" y="1233100"/>
            <a:ext cx="8520600" cy="3416400"/>
          </a:xfrm>
          <a:prstGeom prst="roundRect">
            <a:avLst>
              <a:gd fmla="val 16667" name="adj"/>
            </a:avLst>
          </a:prstGeom>
          <a:solidFill>
            <a:srgbClr val="CFE2F3"/>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800">
              <a:solidFill>
                <a:schemeClr val="dk1"/>
              </a:solidFill>
              <a:latin typeface="Calibri"/>
              <a:ea typeface="Calibri"/>
              <a:cs typeface="Calibri"/>
              <a:sym typeface="Calibri"/>
            </a:endParaRPr>
          </a:p>
          <a:p>
            <a:pPr indent="0" lvl="0" marL="0" rtl="0" algn="l">
              <a:spcBef>
                <a:spcPts val="0"/>
              </a:spcBef>
              <a:spcAft>
                <a:spcPts val="0"/>
              </a:spcAft>
              <a:buNone/>
            </a:pPr>
            <a:r>
              <a:t/>
            </a:r>
            <a:endParaRPr sz="1800">
              <a:solidFill>
                <a:schemeClr val="dk1"/>
              </a:solidFill>
              <a:latin typeface="Calibri"/>
              <a:ea typeface="Calibri"/>
              <a:cs typeface="Calibri"/>
              <a:sym typeface="Calibri"/>
            </a:endParaRPr>
          </a:p>
          <a:p>
            <a:pPr indent="0" lvl="0" marL="0" rtl="0" algn="l">
              <a:spcBef>
                <a:spcPts val="0"/>
              </a:spcBef>
              <a:spcAft>
                <a:spcPts val="0"/>
              </a:spcAft>
              <a:buNone/>
            </a:pPr>
            <a:r>
              <a:t/>
            </a:r>
            <a:endParaRPr sz="1800">
              <a:solidFill>
                <a:schemeClr val="dk1"/>
              </a:solidFill>
              <a:latin typeface="Calibri"/>
              <a:ea typeface="Calibri"/>
              <a:cs typeface="Calibri"/>
              <a:sym typeface="Calibri"/>
            </a:endParaRPr>
          </a:p>
          <a:p>
            <a:pPr indent="0" lvl="0" marL="0" rtl="0" algn="l">
              <a:spcBef>
                <a:spcPts val="0"/>
              </a:spcBef>
              <a:spcAft>
                <a:spcPts val="0"/>
              </a:spcAft>
              <a:buNone/>
            </a:pPr>
            <a:r>
              <a:t/>
            </a:r>
            <a:endParaRPr sz="1800">
              <a:solidFill>
                <a:schemeClr val="dk1"/>
              </a:solidFill>
              <a:latin typeface="Calibri"/>
              <a:ea typeface="Calibri"/>
              <a:cs typeface="Calibri"/>
              <a:sym typeface="Calibri"/>
            </a:endParaRPr>
          </a:p>
          <a:p>
            <a:pPr indent="457200" lvl="0" marL="411480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627" name="Google Shape;627;p96"/>
          <p:cNvPicPr preferRelativeResize="0"/>
          <p:nvPr/>
        </p:nvPicPr>
        <p:blipFill>
          <a:blip r:embed="rId3">
            <a:alphaModFix/>
          </a:blip>
          <a:stretch>
            <a:fillRect/>
          </a:stretch>
        </p:blipFill>
        <p:spPr>
          <a:xfrm>
            <a:off x="2995650" y="1537063"/>
            <a:ext cx="3244275" cy="953000"/>
          </a:xfrm>
          <a:prstGeom prst="rect">
            <a:avLst/>
          </a:prstGeom>
          <a:noFill/>
          <a:ln>
            <a:noFill/>
          </a:ln>
        </p:spPr>
      </p:pic>
      <p:sp>
        <p:nvSpPr>
          <p:cNvPr id="628" name="Google Shape;628;p96"/>
          <p:cNvSpPr/>
          <p:nvPr/>
        </p:nvSpPr>
        <p:spPr>
          <a:xfrm>
            <a:off x="449575" y="2636675"/>
            <a:ext cx="2652300" cy="1464600"/>
          </a:xfrm>
          <a:prstGeom prst="roundRect">
            <a:avLst>
              <a:gd fmla="val 16667" name="adj"/>
            </a:avLst>
          </a:prstGeom>
          <a:solidFill>
            <a:schemeClr val="lt2"/>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629" name="Google Shape;629;p96"/>
          <p:cNvPicPr preferRelativeResize="0"/>
          <p:nvPr/>
        </p:nvPicPr>
        <p:blipFill>
          <a:blip r:embed="rId4">
            <a:alphaModFix/>
          </a:blip>
          <a:stretch>
            <a:fillRect/>
          </a:stretch>
        </p:blipFill>
        <p:spPr>
          <a:xfrm>
            <a:off x="781050" y="2859426"/>
            <a:ext cx="1989354" cy="1255575"/>
          </a:xfrm>
          <a:prstGeom prst="rect">
            <a:avLst/>
          </a:prstGeom>
          <a:noFill/>
          <a:ln>
            <a:noFill/>
          </a:ln>
        </p:spPr>
      </p:pic>
      <p:sp>
        <p:nvSpPr>
          <p:cNvPr id="630" name="Google Shape;630;p96"/>
          <p:cNvSpPr/>
          <p:nvPr/>
        </p:nvSpPr>
        <p:spPr>
          <a:xfrm>
            <a:off x="6010150" y="2636675"/>
            <a:ext cx="2652300" cy="1464600"/>
          </a:xfrm>
          <a:prstGeom prst="roundRect">
            <a:avLst>
              <a:gd fmla="val 16667" name="adj"/>
            </a:avLst>
          </a:prstGeom>
          <a:solidFill>
            <a:schemeClr val="lt2"/>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631" name="Google Shape;631;p96"/>
          <p:cNvSpPr/>
          <p:nvPr/>
        </p:nvSpPr>
        <p:spPr>
          <a:xfrm>
            <a:off x="3229863" y="2636675"/>
            <a:ext cx="2652300" cy="1464600"/>
          </a:xfrm>
          <a:prstGeom prst="roundRect">
            <a:avLst>
              <a:gd fmla="val 16667" name="adj"/>
            </a:avLst>
          </a:prstGeom>
          <a:solidFill>
            <a:schemeClr val="lt2"/>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632" name="Google Shape;632;p96"/>
          <p:cNvPicPr preferRelativeResize="0"/>
          <p:nvPr/>
        </p:nvPicPr>
        <p:blipFill rotWithShape="1">
          <a:blip r:embed="rId5">
            <a:alphaModFix/>
          </a:blip>
          <a:srcRect b="0" l="0" r="0" t="15611"/>
          <a:stretch/>
        </p:blipFill>
        <p:spPr>
          <a:xfrm>
            <a:off x="6010150" y="2859425"/>
            <a:ext cx="2603449" cy="909660"/>
          </a:xfrm>
          <a:prstGeom prst="rect">
            <a:avLst/>
          </a:prstGeom>
          <a:noFill/>
          <a:ln>
            <a:noFill/>
          </a:ln>
        </p:spPr>
      </p:pic>
      <p:pic>
        <p:nvPicPr>
          <p:cNvPr id="633" name="Google Shape;633;p96"/>
          <p:cNvPicPr preferRelativeResize="0"/>
          <p:nvPr/>
        </p:nvPicPr>
        <p:blipFill rotWithShape="1">
          <a:blip r:embed="rId6">
            <a:alphaModFix/>
          </a:blip>
          <a:srcRect b="0" l="0" r="0" t="0"/>
          <a:stretch/>
        </p:blipFill>
        <p:spPr>
          <a:xfrm>
            <a:off x="3101863" y="2793050"/>
            <a:ext cx="2753475" cy="1151851"/>
          </a:xfrm>
          <a:prstGeom prst="rect">
            <a:avLst/>
          </a:prstGeom>
          <a:noFill/>
          <a:ln>
            <a:noFill/>
          </a:ln>
        </p:spPr>
      </p:pic>
      <p:sp>
        <p:nvSpPr>
          <p:cNvPr id="634" name="Google Shape;634;p96"/>
          <p:cNvSpPr txBox="1"/>
          <p:nvPr/>
        </p:nvSpPr>
        <p:spPr>
          <a:xfrm>
            <a:off x="2114550" y="4138425"/>
            <a:ext cx="4914900" cy="461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800">
                <a:solidFill>
                  <a:schemeClr val="dk1"/>
                </a:solidFill>
                <a:latin typeface="Calibri"/>
                <a:ea typeface="Calibri"/>
                <a:cs typeface="Calibri"/>
                <a:sym typeface="Calibri"/>
              </a:rPr>
              <a:t>Get out paper and pencil!!  Work until class starts.</a:t>
            </a:r>
            <a:endParaRPr sz="1800">
              <a:solidFill>
                <a:schemeClr val="dk1"/>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2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8" name="Shape 638"/>
        <p:cNvGrpSpPr/>
        <p:nvPr/>
      </p:nvGrpSpPr>
      <p:grpSpPr>
        <a:xfrm>
          <a:off x="0" y="0"/>
          <a:ext cx="0" cy="0"/>
          <a:chOff x="0" y="0"/>
          <a:chExt cx="0" cy="0"/>
        </a:xfrm>
      </p:grpSpPr>
      <p:sp>
        <p:nvSpPr>
          <p:cNvPr id="639" name="Google Shape;639;p97"/>
          <p:cNvSpPr txBox="1"/>
          <p:nvPr>
            <p:ph idx="1" type="subTitle"/>
          </p:nvPr>
        </p:nvSpPr>
        <p:spPr>
          <a:xfrm>
            <a:off x="311700" y="3447350"/>
            <a:ext cx="8520600" cy="792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latin typeface="Arial Black"/>
                <a:ea typeface="Arial Black"/>
                <a:cs typeface="Arial Black"/>
                <a:sym typeface="Arial Black"/>
              </a:rPr>
              <a:t>Calling Bull (with R)</a:t>
            </a:r>
            <a:endParaRPr>
              <a:latin typeface="Arial Black"/>
              <a:ea typeface="Arial Black"/>
              <a:cs typeface="Arial Black"/>
              <a:sym typeface="Arial Black"/>
            </a:endParaRPr>
          </a:p>
          <a:p>
            <a:pPr indent="0" lvl="0" marL="0" rtl="0" algn="ctr">
              <a:spcBef>
                <a:spcPts val="0"/>
              </a:spcBef>
              <a:spcAft>
                <a:spcPts val="0"/>
              </a:spcAft>
              <a:buNone/>
            </a:pPr>
            <a:r>
              <a:rPr lang="en">
                <a:latin typeface="Arial Black"/>
                <a:ea typeface="Arial Black"/>
                <a:cs typeface="Arial Black"/>
                <a:sym typeface="Arial Black"/>
              </a:rPr>
              <a:t>Week 6 Wednesday - Algorithmic justice</a:t>
            </a:r>
            <a:endParaRPr>
              <a:latin typeface="Arial Black"/>
              <a:ea typeface="Arial Black"/>
              <a:cs typeface="Arial Black"/>
              <a:sym typeface="Arial Black"/>
            </a:endParaRPr>
          </a:p>
          <a:p>
            <a:pPr indent="0" lvl="0" marL="0" rtl="0" algn="ctr">
              <a:spcBef>
                <a:spcPts val="0"/>
              </a:spcBef>
              <a:spcAft>
                <a:spcPts val="0"/>
              </a:spcAft>
              <a:buNone/>
            </a:pPr>
            <a:r>
              <a:rPr lang="en" sz="1100">
                <a:latin typeface="Arial Black"/>
                <a:ea typeface="Arial Black"/>
                <a:cs typeface="Arial Black"/>
                <a:sym typeface="Arial Black"/>
              </a:rPr>
              <a:t>DCS 105, Bates College, Diaz Eaton</a:t>
            </a:r>
            <a:endParaRPr sz="1100">
              <a:latin typeface="Arial Black"/>
              <a:ea typeface="Arial Black"/>
              <a:cs typeface="Arial Black"/>
              <a:sym typeface="Arial Black"/>
            </a:endParaRPr>
          </a:p>
        </p:txBody>
      </p:sp>
      <p:pic>
        <p:nvPicPr>
          <p:cNvPr descr="Picture of a bull, shitting, with a cancel sign over it. " id="640" name="Google Shape;640;p97"/>
          <p:cNvPicPr preferRelativeResize="0"/>
          <p:nvPr/>
        </p:nvPicPr>
        <p:blipFill>
          <a:blip r:embed="rId3">
            <a:alphaModFix/>
          </a:blip>
          <a:stretch>
            <a:fillRect/>
          </a:stretch>
        </p:blipFill>
        <p:spPr>
          <a:xfrm>
            <a:off x="1040925" y="427725"/>
            <a:ext cx="2529325" cy="2529325"/>
          </a:xfrm>
          <a:prstGeom prst="rect">
            <a:avLst/>
          </a:prstGeom>
          <a:noFill/>
          <a:ln>
            <a:noFill/>
          </a:ln>
        </p:spPr>
      </p:pic>
      <p:pic>
        <p:nvPicPr>
          <p:cNvPr id="641" name="Google Shape;641;p97"/>
          <p:cNvPicPr preferRelativeResize="0"/>
          <p:nvPr/>
        </p:nvPicPr>
        <p:blipFill>
          <a:blip r:embed="rId4">
            <a:alphaModFix/>
          </a:blip>
          <a:stretch>
            <a:fillRect/>
          </a:stretch>
        </p:blipFill>
        <p:spPr>
          <a:xfrm>
            <a:off x="5836275" y="352625"/>
            <a:ext cx="2295213" cy="2529324"/>
          </a:xfrm>
          <a:prstGeom prst="rect">
            <a:avLst/>
          </a:prstGeom>
          <a:noFill/>
          <a:ln>
            <a:noFill/>
          </a:ln>
        </p:spPr>
      </p:pic>
    </p:spTree>
  </p:cSld>
  <p:clrMapOvr>
    <a:masterClrMapping/>
  </p:clrMapOvr>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5" name="Shape 645"/>
        <p:cNvGrpSpPr/>
        <p:nvPr/>
      </p:nvGrpSpPr>
      <p:grpSpPr>
        <a:xfrm>
          <a:off x="0" y="0"/>
          <a:ext cx="0" cy="0"/>
          <a:chOff x="0" y="0"/>
          <a:chExt cx="0" cy="0"/>
        </a:xfrm>
      </p:grpSpPr>
      <p:sp>
        <p:nvSpPr>
          <p:cNvPr id="646" name="Google Shape;646;p98"/>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latin typeface="Arial Black"/>
                <a:ea typeface="Arial Black"/>
                <a:cs typeface="Arial Black"/>
                <a:sym typeface="Arial Black"/>
              </a:rPr>
              <a:t>Upcoming</a:t>
            </a:r>
            <a:endParaRPr>
              <a:latin typeface="Arial Black"/>
              <a:ea typeface="Arial Black"/>
              <a:cs typeface="Arial Black"/>
              <a:sym typeface="Arial Black"/>
            </a:endParaRPr>
          </a:p>
        </p:txBody>
      </p:sp>
      <p:sp>
        <p:nvSpPr>
          <p:cNvPr id="647" name="Google Shape;647;p98"/>
          <p:cNvSpPr txBox="1"/>
          <p:nvPr>
            <p:ph idx="1" type="body"/>
          </p:nvPr>
        </p:nvSpPr>
        <p:spPr>
          <a:xfrm>
            <a:off x="311700" y="1152475"/>
            <a:ext cx="81288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chemeClr val="dk1"/>
                </a:solidFill>
              </a:rPr>
              <a:t>Class</a:t>
            </a:r>
            <a:endParaRPr b="1">
              <a:solidFill>
                <a:schemeClr val="dk1"/>
              </a:solidFill>
            </a:endParaRPr>
          </a:p>
          <a:p>
            <a:pPr indent="-342900" lvl="0" marL="457200" rtl="0" algn="l">
              <a:spcBef>
                <a:spcPts val="0"/>
              </a:spcBef>
              <a:spcAft>
                <a:spcPts val="0"/>
              </a:spcAft>
              <a:buClr>
                <a:schemeClr val="dk1"/>
              </a:buClr>
              <a:buSzPts val="1800"/>
              <a:buChar char="-"/>
            </a:pPr>
            <a:r>
              <a:rPr lang="en">
                <a:solidFill>
                  <a:schemeClr val="dk1"/>
                </a:solidFill>
              </a:rPr>
              <a:t>Discuss the DataViz Byte</a:t>
            </a:r>
            <a:endParaRPr>
              <a:solidFill>
                <a:schemeClr val="dk1"/>
              </a:solidFill>
            </a:endParaRPr>
          </a:p>
          <a:p>
            <a:pPr indent="-342900" lvl="0" marL="457200" rtl="0" algn="l">
              <a:spcBef>
                <a:spcPts val="0"/>
              </a:spcBef>
              <a:spcAft>
                <a:spcPts val="0"/>
              </a:spcAft>
              <a:buClr>
                <a:schemeClr val="dk1"/>
              </a:buClr>
              <a:buSzPts val="1800"/>
              <a:buChar char="-"/>
            </a:pPr>
            <a:r>
              <a:rPr lang="en">
                <a:solidFill>
                  <a:schemeClr val="dk1"/>
                </a:solidFill>
              </a:rPr>
              <a:t>Programming Byte</a:t>
            </a:r>
            <a:endParaRPr>
              <a:solidFill>
                <a:schemeClr val="dk1"/>
              </a:solidFill>
            </a:endParaRPr>
          </a:p>
          <a:p>
            <a:pPr indent="-342900" lvl="0" marL="457200" rtl="0" algn="l">
              <a:spcBef>
                <a:spcPts val="0"/>
              </a:spcBef>
              <a:spcAft>
                <a:spcPts val="0"/>
              </a:spcAft>
              <a:buClr>
                <a:schemeClr val="dk1"/>
              </a:buClr>
              <a:buSzPts val="1800"/>
              <a:buChar char="-"/>
            </a:pPr>
            <a:r>
              <a:rPr lang="en">
                <a:solidFill>
                  <a:schemeClr val="dk1"/>
                </a:solidFill>
              </a:rPr>
              <a:t>Case Study: Joy Buolamwini</a:t>
            </a:r>
            <a:endParaRPr>
              <a:solidFill>
                <a:schemeClr val="dk1"/>
              </a:solidFill>
            </a:endParaRPr>
          </a:p>
          <a:p>
            <a:pPr indent="0" lvl="0" marL="0" rtl="0" algn="l">
              <a:spcBef>
                <a:spcPts val="0"/>
              </a:spcBef>
              <a:spcAft>
                <a:spcPts val="0"/>
              </a:spcAft>
              <a:buClr>
                <a:schemeClr val="dk1"/>
              </a:buClr>
              <a:buSzPts val="1100"/>
              <a:buFont typeface="Arial"/>
              <a:buNone/>
            </a:pPr>
            <a:r>
              <a:t/>
            </a:r>
            <a:endParaRPr b="1">
              <a:solidFill>
                <a:schemeClr val="dk1"/>
              </a:solidFill>
            </a:endParaRPr>
          </a:p>
          <a:p>
            <a:pPr indent="0" lvl="0" marL="0" rtl="0" algn="l">
              <a:spcBef>
                <a:spcPts val="0"/>
              </a:spcBef>
              <a:spcAft>
                <a:spcPts val="0"/>
              </a:spcAft>
              <a:buClr>
                <a:schemeClr val="dk1"/>
              </a:buClr>
              <a:buSzPts val="1100"/>
              <a:buFont typeface="Arial"/>
              <a:buNone/>
            </a:pPr>
            <a:r>
              <a:rPr b="1" lang="en">
                <a:solidFill>
                  <a:schemeClr val="dk1"/>
                </a:solidFill>
              </a:rPr>
              <a:t>Upcoming for Friday</a:t>
            </a:r>
            <a:endParaRPr>
              <a:solidFill>
                <a:schemeClr val="dk1"/>
              </a:solidFill>
            </a:endParaRPr>
          </a:p>
          <a:p>
            <a:pPr indent="-342900" lvl="0" marL="457200" rtl="0" algn="l">
              <a:spcBef>
                <a:spcPts val="0"/>
              </a:spcBef>
              <a:spcAft>
                <a:spcPts val="0"/>
              </a:spcAft>
              <a:buClr>
                <a:schemeClr val="dk1"/>
              </a:buClr>
              <a:buSzPts val="1800"/>
              <a:buChar char="-"/>
            </a:pPr>
            <a:r>
              <a:rPr lang="en">
                <a:solidFill>
                  <a:schemeClr val="dk1"/>
                </a:solidFill>
              </a:rPr>
              <a:t>Bi-weekly Reflection</a:t>
            </a:r>
            <a:endParaRPr>
              <a:solidFill>
                <a:schemeClr val="dk1"/>
              </a:solidFill>
            </a:endParaRPr>
          </a:p>
          <a:p>
            <a:pPr indent="-342900" lvl="0" marL="457200" rtl="0" algn="l">
              <a:spcBef>
                <a:spcPts val="0"/>
              </a:spcBef>
              <a:spcAft>
                <a:spcPts val="0"/>
              </a:spcAft>
              <a:buClr>
                <a:schemeClr val="dk1"/>
              </a:buClr>
              <a:buSzPts val="1800"/>
              <a:buChar char="-"/>
            </a:pPr>
            <a:r>
              <a:rPr lang="en">
                <a:solidFill>
                  <a:schemeClr val="dk1"/>
                </a:solidFill>
              </a:rPr>
              <a:t>Start </a:t>
            </a:r>
            <a:r>
              <a:rPr i="1" lang="en">
                <a:solidFill>
                  <a:schemeClr val="dk1"/>
                </a:solidFill>
              </a:rPr>
              <a:t>Introduction to Data </a:t>
            </a:r>
            <a:r>
              <a:rPr lang="en">
                <a:solidFill>
                  <a:schemeClr val="dk1"/>
                </a:solidFill>
              </a:rPr>
              <a:t>Course on DataCamp</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b="1" lang="en">
                <a:solidFill>
                  <a:schemeClr val="dk1"/>
                </a:solidFill>
              </a:rPr>
              <a:t>Upcoming for Monday</a:t>
            </a:r>
            <a:endParaRPr b="1">
              <a:solidFill>
                <a:schemeClr val="dk1"/>
              </a:solidFill>
            </a:endParaRPr>
          </a:p>
          <a:p>
            <a:pPr indent="-342900" lvl="0" marL="457200" rtl="0" algn="l">
              <a:spcBef>
                <a:spcPts val="0"/>
              </a:spcBef>
              <a:spcAft>
                <a:spcPts val="0"/>
              </a:spcAft>
              <a:buClr>
                <a:schemeClr val="dk1"/>
              </a:buClr>
              <a:buSzPts val="1800"/>
              <a:buChar char="-"/>
            </a:pPr>
            <a:r>
              <a:rPr lang="en">
                <a:solidFill>
                  <a:schemeClr val="dk1"/>
                </a:solidFill>
              </a:rPr>
              <a:t>Finish </a:t>
            </a:r>
            <a:r>
              <a:rPr i="1" lang="en">
                <a:solidFill>
                  <a:schemeClr val="dk1"/>
                </a:solidFill>
              </a:rPr>
              <a:t>Introduction to Data</a:t>
            </a:r>
            <a:r>
              <a:rPr lang="en">
                <a:solidFill>
                  <a:schemeClr val="dk1"/>
                </a:solidFill>
              </a:rPr>
              <a:t> Course</a:t>
            </a:r>
            <a:endParaRPr>
              <a:solidFill>
                <a:schemeClr val="dk1"/>
              </a:solidFill>
            </a:endParaRPr>
          </a:p>
          <a:p>
            <a:pPr indent="-342900" lvl="0" marL="457200" rtl="0" algn="l">
              <a:spcBef>
                <a:spcPts val="0"/>
              </a:spcBef>
              <a:spcAft>
                <a:spcPts val="0"/>
              </a:spcAft>
              <a:buClr>
                <a:schemeClr val="dk1"/>
              </a:buClr>
              <a:buSzPts val="1800"/>
              <a:buChar char="-"/>
            </a:pPr>
            <a:r>
              <a:rPr lang="en">
                <a:solidFill>
                  <a:schemeClr val="dk1"/>
                </a:solidFill>
              </a:rPr>
              <a:t>Videos and Readings on AI</a:t>
            </a:r>
            <a:endParaRPr>
              <a:solidFill>
                <a:schemeClr val="dk1"/>
              </a:solidFill>
            </a:endParaRPr>
          </a:p>
          <a:p>
            <a:pPr indent="0" lvl="0" marL="0" rtl="0" algn="l">
              <a:spcBef>
                <a:spcPts val="0"/>
              </a:spcBef>
              <a:spcAft>
                <a:spcPts val="0"/>
              </a:spcAft>
              <a:buNone/>
            </a:pPr>
            <a:r>
              <a:t/>
            </a:r>
            <a:endParaRPr>
              <a:solidFill>
                <a:schemeClr val="dk1"/>
              </a:solidFill>
            </a:endParaRPr>
          </a:p>
        </p:txBody>
      </p:sp>
      <p:pic>
        <p:nvPicPr>
          <p:cNvPr descr="#empty" id="648" name="Google Shape;648;p98"/>
          <p:cNvPicPr preferRelativeResize="0"/>
          <p:nvPr/>
        </p:nvPicPr>
        <p:blipFill>
          <a:blip r:embed="rId3">
            <a:alphaModFix/>
          </a:blip>
          <a:stretch>
            <a:fillRect/>
          </a:stretch>
        </p:blipFill>
        <p:spPr>
          <a:xfrm>
            <a:off x="4253525" y="314525"/>
            <a:ext cx="4890475" cy="2738675"/>
          </a:xfrm>
          <a:prstGeom prst="rect">
            <a:avLst/>
          </a:prstGeom>
          <a:noFill/>
          <a:ln>
            <a:noFill/>
          </a:ln>
        </p:spPr>
      </p:pic>
    </p:spTree>
  </p:cSld>
  <p:clrMapOvr>
    <a:masterClrMapping/>
  </p:clrMapOvr>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2" name="Shape 652"/>
        <p:cNvGrpSpPr/>
        <p:nvPr/>
      </p:nvGrpSpPr>
      <p:grpSpPr>
        <a:xfrm>
          <a:off x="0" y="0"/>
          <a:ext cx="0" cy="0"/>
          <a:chOff x="0" y="0"/>
          <a:chExt cx="0" cy="0"/>
        </a:xfrm>
      </p:grpSpPr>
      <p:sp>
        <p:nvSpPr>
          <p:cNvPr id="653" name="Google Shape;653;p99"/>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latin typeface="Arial Black"/>
                <a:ea typeface="Arial Black"/>
                <a:cs typeface="Arial Black"/>
                <a:sym typeface="Arial Black"/>
              </a:rPr>
              <a:t>Data Byte - Intermediate R skills</a:t>
            </a:r>
            <a:endParaRPr>
              <a:latin typeface="Arial Black"/>
              <a:ea typeface="Arial Black"/>
              <a:cs typeface="Arial Black"/>
              <a:sym typeface="Arial Black"/>
            </a:endParaRPr>
          </a:p>
          <a:p>
            <a:pPr indent="0" lvl="0" marL="0" rtl="0" algn="l">
              <a:spcBef>
                <a:spcPts val="0"/>
              </a:spcBef>
              <a:spcAft>
                <a:spcPts val="0"/>
              </a:spcAft>
              <a:buNone/>
            </a:pPr>
            <a:r>
              <a:t/>
            </a:r>
            <a:endParaRPr>
              <a:latin typeface="Arial Black"/>
              <a:ea typeface="Arial Black"/>
              <a:cs typeface="Arial Black"/>
              <a:sym typeface="Arial Black"/>
            </a:endParaRPr>
          </a:p>
          <a:p>
            <a:pPr indent="0" lvl="0" marL="0" rtl="0" algn="l">
              <a:spcBef>
                <a:spcPts val="0"/>
              </a:spcBef>
              <a:spcAft>
                <a:spcPts val="0"/>
              </a:spcAft>
              <a:buNone/>
            </a:pPr>
            <a:r>
              <a:t/>
            </a:r>
            <a:endParaRPr>
              <a:latin typeface="Arial Black"/>
              <a:ea typeface="Arial Black"/>
              <a:cs typeface="Arial Black"/>
              <a:sym typeface="Arial Black"/>
            </a:endParaRPr>
          </a:p>
        </p:txBody>
      </p:sp>
      <p:sp>
        <p:nvSpPr>
          <p:cNvPr id="654" name="Google Shape;654;p99"/>
          <p:cNvSpPr/>
          <p:nvPr/>
        </p:nvSpPr>
        <p:spPr>
          <a:xfrm>
            <a:off x="311700" y="1224275"/>
            <a:ext cx="8520600" cy="3416400"/>
          </a:xfrm>
          <a:prstGeom prst="roundRect">
            <a:avLst>
              <a:gd fmla="val 16667" name="adj"/>
            </a:avLst>
          </a:prstGeom>
          <a:solidFill>
            <a:srgbClr val="D9EAD3"/>
          </a:solidFill>
          <a:ln>
            <a:noFill/>
          </a:ln>
        </p:spPr>
        <p:txBody>
          <a:bodyPr anchorCtr="0" anchor="ctr" bIns="91425" lIns="91425" spcFirstLastPara="1" rIns="91425" wrap="square" tIns="91425">
            <a:noAutofit/>
          </a:bodyPr>
          <a:lstStyle/>
          <a:p>
            <a:pPr indent="0" lvl="0" marL="0" rtl="0" algn="r">
              <a:lnSpc>
                <a:spcPct val="115000"/>
              </a:lnSpc>
              <a:spcBef>
                <a:spcPts val="0"/>
              </a:spcBef>
              <a:spcAft>
                <a:spcPts val="0"/>
              </a:spcAft>
              <a:buNone/>
            </a:pPr>
            <a:r>
              <a:t/>
            </a:r>
            <a:endParaRPr>
              <a:solidFill>
                <a:schemeClr val="dk1"/>
              </a:solidFill>
              <a:latin typeface="Calibri"/>
              <a:ea typeface="Calibri"/>
              <a:cs typeface="Calibri"/>
              <a:sym typeface="Calibri"/>
            </a:endParaRPr>
          </a:p>
        </p:txBody>
      </p:sp>
      <p:sp>
        <p:nvSpPr>
          <p:cNvPr id="655" name="Google Shape;655;p99"/>
          <p:cNvSpPr txBox="1"/>
          <p:nvPr/>
        </p:nvSpPr>
        <p:spPr>
          <a:xfrm>
            <a:off x="779375" y="1617275"/>
            <a:ext cx="4662900" cy="22551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
                <a:solidFill>
                  <a:schemeClr val="dk2"/>
                </a:solidFill>
                <a:latin typeface="Calibri"/>
                <a:ea typeface="Calibri"/>
                <a:cs typeface="Calibri"/>
                <a:sym typeface="Calibri"/>
              </a:rPr>
              <a:t>Installing and using packages</a:t>
            </a:r>
            <a:endParaRPr b="1">
              <a:solidFill>
                <a:schemeClr val="dk2"/>
              </a:solidFill>
              <a:latin typeface="Calibri"/>
              <a:ea typeface="Calibri"/>
              <a:cs typeface="Calibri"/>
              <a:sym typeface="Calibri"/>
            </a:endParaRPr>
          </a:p>
          <a:p>
            <a:pPr indent="0" lvl="0" marL="0" rtl="0" algn="l">
              <a:lnSpc>
                <a:spcPct val="115000"/>
              </a:lnSpc>
              <a:spcBef>
                <a:spcPts val="1600"/>
              </a:spcBef>
              <a:spcAft>
                <a:spcPts val="0"/>
              </a:spcAft>
              <a:buNone/>
            </a:pPr>
            <a:r>
              <a:rPr b="1" lang="en">
                <a:solidFill>
                  <a:schemeClr val="dk2"/>
                </a:solidFill>
                <a:latin typeface="Calibri"/>
                <a:ea typeface="Calibri"/>
                <a:cs typeface="Calibri"/>
                <a:sym typeface="Calibri"/>
              </a:rPr>
              <a:t>Reading documentation for packages and functions</a:t>
            </a:r>
            <a:endParaRPr b="1">
              <a:solidFill>
                <a:schemeClr val="dk2"/>
              </a:solidFill>
              <a:latin typeface="Calibri"/>
              <a:ea typeface="Calibri"/>
              <a:cs typeface="Calibri"/>
              <a:sym typeface="Calibri"/>
            </a:endParaRPr>
          </a:p>
          <a:p>
            <a:pPr indent="0" lvl="0" marL="0" rtl="0" algn="l">
              <a:lnSpc>
                <a:spcPct val="115000"/>
              </a:lnSpc>
              <a:spcBef>
                <a:spcPts val="1600"/>
              </a:spcBef>
              <a:spcAft>
                <a:spcPts val="0"/>
              </a:spcAft>
              <a:buNone/>
            </a:pPr>
            <a:r>
              <a:rPr b="1" lang="en" u="sng">
                <a:solidFill>
                  <a:schemeClr val="accent5"/>
                </a:solidFill>
                <a:latin typeface="Calibri"/>
                <a:ea typeface="Calibri"/>
                <a:cs typeface="Calibri"/>
                <a:sym typeface="Calibri"/>
                <a:hlinkClick r:id="rId3">
                  <a:extLst>
                    <a:ext uri="{A12FA001-AC4F-418D-AE19-62706E023703}">
                      <ahyp:hlinkClr val="tx"/>
                    </a:ext>
                  </a:extLst>
                </a:hlinkClick>
              </a:rPr>
              <a:t>See Colab link</a:t>
            </a:r>
            <a:endParaRPr b="1">
              <a:solidFill>
                <a:schemeClr val="dk2"/>
              </a:solidFill>
              <a:latin typeface="Calibri"/>
              <a:ea typeface="Calibri"/>
              <a:cs typeface="Calibri"/>
              <a:sym typeface="Calibri"/>
            </a:endParaRPr>
          </a:p>
          <a:p>
            <a:pPr indent="0" lvl="0" marL="0" rtl="0" algn="l">
              <a:lnSpc>
                <a:spcPct val="115000"/>
              </a:lnSpc>
              <a:spcBef>
                <a:spcPts val="1600"/>
              </a:spcBef>
              <a:spcAft>
                <a:spcPts val="0"/>
              </a:spcAft>
              <a:buNone/>
            </a:pPr>
            <a:r>
              <a:rPr b="1" lang="en">
                <a:solidFill>
                  <a:schemeClr val="dk2"/>
                </a:solidFill>
                <a:latin typeface="Calibri"/>
                <a:ea typeface="Calibri"/>
                <a:cs typeface="Calibri"/>
                <a:sym typeface="Calibri"/>
              </a:rPr>
              <a:t>Build up using these structures to complex machine directions &amp; leverage built-in functions to do heavy lifting </a:t>
            </a:r>
            <a:endParaRPr b="1">
              <a:solidFill>
                <a:schemeClr val="dk2"/>
              </a:solidFill>
              <a:latin typeface="Calibri"/>
              <a:ea typeface="Calibri"/>
              <a:cs typeface="Calibri"/>
              <a:sym typeface="Calibri"/>
            </a:endParaRPr>
          </a:p>
          <a:p>
            <a:pPr indent="0" lvl="0" marL="0" rtl="0" algn="l">
              <a:lnSpc>
                <a:spcPct val="115000"/>
              </a:lnSpc>
              <a:spcBef>
                <a:spcPts val="0"/>
              </a:spcBef>
              <a:spcAft>
                <a:spcPts val="1600"/>
              </a:spcAft>
              <a:buNone/>
            </a:pPr>
            <a:r>
              <a:t/>
            </a:r>
            <a:endParaRPr b="1">
              <a:solidFill>
                <a:schemeClr val="dk1"/>
              </a:solidFill>
              <a:latin typeface="Calibri"/>
              <a:ea typeface="Calibri"/>
              <a:cs typeface="Calibri"/>
              <a:sym typeface="Calibri"/>
            </a:endParaRPr>
          </a:p>
        </p:txBody>
      </p:sp>
      <p:pic>
        <p:nvPicPr>
          <p:cNvPr id="656" name="Google Shape;656;p99"/>
          <p:cNvPicPr preferRelativeResize="0"/>
          <p:nvPr/>
        </p:nvPicPr>
        <p:blipFill>
          <a:blip r:embed="rId4">
            <a:alphaModFix/>
          </a:blip>
          <a:stretch>
            <a:fillRect/>
          </a:stretch>
        </p:blipFill>
        <p:spPr>
          <a:xfrm>
            <a:off x="5553975" y="1472612"/>
            <a:ext cx="2919725" cy="29197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5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0" name="Shape 660"/>
        <p:cNvGrpSpPr/>
        <p:nvPr/>
      </p:nvGrpSpPr>
      <p:grpSpPr>
        <a:xfrm>
          <a:off x="0" y="0"/>
          <a:ext cx="0" cy="0"/>
          <a:chOff x="0" y="0"/>
          <a:chExt cx="0" cy="0"/>
        </a:xfrm>
      </p:grpSpPr>
      <p:sp>
        <p:nvSpPr>
          <p:cNvPr id="661" name="Google Shape;661;p100"/>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300">
                <a:latin typeface="Arial Black"/>
                <a:ea typeface="Arial Black"/>
                <a:cs typeface="Arial Black"/>
                <a:sym typeface="Arial Black"/>
              </a:rPr>
              <a:t>Case Study: </a:t>
            </a:r>
            <a:endParaRPr sz="2300">
              <a:latin typeface="Arial Black"/>
              <a:ea typeface="Arial Black"/>
              <a:cs typeface="Arial Black"/>
              <a:sym typeface="Arial Black"/>
            </a:endParaRPr>
          </a:p>
          <a:p>
            <a:pPr indent="0" lvl="0" marL="0" rtl="0" algn="l">
              <a:spcBef>
                <a:spcPts val="0"/>
              </a:spcBef>
              <a:spcAft>
                <a:spcPts val="0"/>
              </a:spcAft>
              <a:buNone/>
            </a:pPr>
            <a:r>
              <a:rPr lang="en" sz="2300">
                <a:latin typeface="Arial Black"/>
                <a:ea typeface="Arial Black"/>
                <a:cs typeface="Arial Black"/>
                <a:sym typeface="Arial Black"/>
              </a:rPr>
              <a:t>Research by Computer Scientist Dr. Joy Buolamwini</a:t>
            </a:r>
            <a:endParaRPr sz="2300">
              <a:latin typeface="Arial Black"/>
              <a:ea typeface="Arial Black"/>
              <a:cs typeface="Arial Black"/>
              <a:sym typeface="Arial Black"/>
            </a:endParaRPr>
          </a:p>
        </p:txBody>
      </p:sp>
      <p:sp>
        <p:nvSpPr>
          <p:cNvPr id="662" name="Google Shape;662;p100"/>
          <p:cNvSpPr txBox="1"/>
          <p:nvPr>
            <p:ph idx="1" type="body"/>
          </p:nvPr>
        </p:nvSpPr>
        <p:spPr>
          <a:xfrm>
            <a:off x="311700" y="1488875"/>
            <a:ext cx="6250200" cy="3080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3"/>
              </a:rPr>
              <a:t>By Poet of Code</a:t>
            </a:r>
            <a:r>
              <a:rPr lang="en">
                <a:solidFill>
                  <a:schemeClr val="dk1"/>
                </a:solidFill>
              </a:rPr>
              <a:t> Joy </a:t>
            </a:r>
            <a:r>
              <a:rPr lang="en">
                <a:solidFill>
                  <a:srgbClr val="201F20"/>
                </a:solidFill>
                <a:highlight>
                  <a:srgbClr val="FFFFFF"/>
                </a:highlight>
              </a:rPr>
              <a:t>Buolamwini</a:t>
            </a:r>
            <a:r>
              <a:rPr lang="en">
                <a:solidFill>
                  <a:schemeClr val="dk1"/>
                </a:solidFill>
              </a:rPr>
              <a:t>, MIT and Oxford University</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
                <a:solidFill>
                  <a:schemeClr val="dk1"/>
                </a:solidFill>
              </a:rPr>
              <a:t>“</a:t>
            </a:r>
            <a:r>
              <a:rPr lang="en">
                <a:solidFill>
                  <a:srgbClr val="4D5156"/>
                </a:solidFill>
                <a:highlight>
                  <a:srgbClr val="FFFFFF"/>
                </a:highlight>
              </a:rPr>
              <a:t>Joy Adowaa Buolamwini is a Ghanaian-American-Canadian computer scientist and digital activist based at the MIT Media Lab.”</a:t>
            </a:r>
            <a:endParaRPr>
              <a:solidFill>
                <a:srgbClr val="4D5156"/>
              </a:solidFill>
              <a:highlight>
                <a:srgbClr val="FFFFFF"/>
              </a:highlight>
            </a:endParaRPr>
          </a:p>
          <a:p>
            <a:pPr indent="0" lvl="0" marL="0" rtl="0" algn="l">
              <a:spcBef>
                <a:spcPts val="0"/>
              </a:spcBef>
              <a:spcAft>
                <a:spcPts val="0"/>
              </a:spcAft>
              <a:buNone/>
            </a:pPr>
            <a:r>
              <a:t/>
            </a:r>
            <a:endParaRPr>
              <a:solidFill>
                <a:srgbClr val="4D5156"/>
              </a:solidFill>
              <a:highlight>
                <a:srgbClr val="FFFFFF"/>
              </a:highlight>
            </a:endParaRPr>
          </a:p>
          <a:p>
            <a:pPr indent="0" lvl="0" marL="0" rtl="0" algn="l">
              <a:spcBef>
                <a:spcPts val="0"/>
              </a:spcBef>
              <a:spcAft>
                <a:spcPts val="0"/>
              </a:spcAft>
              <a:buNone/>
            </a:pPr>
            <a:r>
              <a:rPr lang="en">
                <a:solidFill>
                  <a:srgbClr val="4D5156"/>
                </a:solidFill>
                <a:highlight>
                  <a:srgbClr val="FFFFFF"/>
                </a:highlight>
              </a:rPr>
              <a:t>Profiled in Forbes magazine, Time magazine, Rhodes Scholar, Fulbright Fellow, Founded the Algorithmic Justice League, featured in the documentary Coded Bias</a:t>
            </a:r>
            <a:endParaRPr>
              <a:solidFill>
                <a:srgbClr val="4D5156"/>
              </a:solidFill>
              <a:highlight>
                <a:srgbClr val="FFFFFF"/>
              </a:highlight>
            </a:endParaRPr>
          </a:p>
        </p:txBody>
      </p:sp>
      <p:pic>
        <p:nvPicPr>
          <p:cNvPr descr="Image of Unmasking AI Book Cover" id="663" name="Google Shape;663;p100"/>
          <p:cNvPicPr preferRelativeResize="0"/>
          <p:nvPr/>
        </p:nvPicPr>
        <p:blipFill>
          <a:blip r:embed="rId4">
            <a:alphaModFix/>
          </a:blip>
          <a:stretch>
            <a:fillRect/>
          </a:stretch>
        </p:blipFill>
        <p:spPr>
          <a:xfrm>
            <a:off x="6461775" y="1488875"/>
            <a:ext cx="2277300" cy="3438876"/>
          </a:xfrm>
          <a:prstGeom prst="rect">
            <a:avLst/>
          </a:prstGeom>
          <a:noFill/>
          <a:ln>
            <a:noFill/>
          </a:ln>
        </p:spPr>
      </p:pic>
    </p:spTree>
  </p:cSld>
  <p:clrMapOvr>
    <a:masterClrMapping/>
  </p:clrMapOvr>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7" name="Shape 667"/>
        <p:cNvGrpSpPr/>
        <p:nvPr/>
      </p:nvGrpSpPr>
      <p:grpSpPr>
        <a:xfrm>
          <a:off x="0" y="0"/>
          <a:ext cx="0" cy="0"/>
          <a:chOff x="0" y="0"/>
          <a:chExt cx="0" cy="0"/>
        </a:xfrm>
      </p:grpSpPr>
      <p:sp>
        <p:nvSpPr>
          <p:cNvPr id="668" name="Google Shape;668;p101"/>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lang="en" sz="2320">
                <a:latin typeface="Arial Black"/>
                <a:ea typeface="Arial Black"/>
                <a:cs typeface="Arial Black"/>
                <a:sym typeface="Arial Black"/>
              </a:rPr>
              <a:t>Breakout Groups - Storytelling with Dr. Buolamwini</a:t>
            </a:r>
            <a:endParaRPr sz="2320">
              <a:latin typeface="Arial Black"/>
              <a:ea typeface="Arial Black"/>
              <a:cs typeface="Arial Black"/>
              <a:sym typeface="Arial Black"/>
            </a:endParaRPr>
          </a:p>
          <a:p>
            <a:pPr indent="0" lvl="0" marL="0" rtl="0" algn="l">
              <a:spcBef>
                <a:spcPts val="0"/>
              </a:spcBef>
              <a:spcAft>
                <a:spcPts val="0"/>
              </a:spcAft>
              <a:buClr>
                <a:schemeClr val="dk1"/>
              </a:buClr>
              <a:buSzPts val="990"/>
              <a:buFont typeface="Arial"/>
              <a:buNone/>
            </a:pPr>
            <a:r>
              <a:t/>
            </a:r>
            <a:endParaRPr sz="2320">
              <a:latin typeface="Arial Black"/>
              <a:ea typeface="Arial Black"/>
              <a:cs typeface="Arial Black"/>
              <a:sym typeface="Arial Black"/>
            </a:endParaRPr>
          </a:p>
          <a:p>
            <a:pPr indent="0" lvl="0" marL="0" rtl="0" algn="l">
              <a:spcBef>
                <a:spcPts val="0"/>
              </a:spcBef>
              <a:spcAft>
                <a:spcPts val="0"/>
              </a:spcAft>
              <a:buSzPts val="990"/>
              <a:buNone/>
            </a:pPr>
            <a:r>
              <a:t/>
            </a:r>
            <a:endParaRPr sz="2320">
              <a:latin typeface="Arial Black"/>
              <a:ea typeface="Arial Black"/>
              <a:cs typeface="Arial Black"/>
              <a:sym typeface="Arial Black"/>
            </a:endParaRPr>
          </a:p>
          <a:p>
            <a:pPr indent="0" lvl="0" marL="0" rtl="0" algn="l">
              <a:spcBef>
                <a:spcPts val="0"/>
              </a:spcBef>
              <a:spcAft>
                <a:spcPts val="0"/>
              </a:spcAft>
              <a:buSzPts val="990"/>
              <a:buNone/>
            </a:pPr>
            <a:r>
              <a:t/>
            </a:r>
            <a:endParaRPr sz="2320">
              <a:latin typeface="Arial Black"/>
              <a:ea typeface="Arial Black"/>
              <a:cs typeface="Arial Black"/>
              <a:sym typeface="Arial Black"/>
            </a:endParaRPr>
          </a:p>
        </p:txBody>
      </p:sp>
      <p:sp>
        <p:nvSpPr>
          <p:cNvPr id="669" name="Google Shape;669;p101"/>
          <p:cNvSpPr/>
          <p:nvPr/>
        </p:nvSpPr>
        <p:spPr>
          <a:xfrm>
            <a:off x="311700" y="1224275"/>
            <a:ext cx="8520600" cy="3416400"/>
          </a:xfrm>
          <a:prstGeom prst="roundRect">
            <a:avLst>
              <a:gd fmla="val 16667" name="adj"/>
            </a:avLst>
          </a:prstGeom>
          <a:solidFill>
            <a:srgbClr val="D9D2E9"/>
          </a:solid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t/>
            </a:r>
            <a:endParaRPr b="1" sz="1600">
              <a:solidFill>
                <a:schemeClr val="dk1"/>
              </a:solidFill>
              <a:latin typeface="Calibri"/>
              <a:ea typeface="Calibri"/>
              <a:cs typeface="Calibri"/>
              <a:sym typeface="Calibri"/>
            </a:endParaRPr>
          </a:p>
        </p:txBody>
      </p:sp>
      <p:pic>
        <p:nvPicPr>
          <p:cNvPr descr="The Poet Of Code" id="670" name="Google Shape;670;p101"/>
          <p:cNvPicPr preferRelativeResize="0"/>
          <p:nvPr/>
        </p:nvPicPr>
        <p:blipFill>
          <a:blip r:embed="rId3">
            <a:alphaModFix/>
          </a:blip>
          <a:stretch>
            <a:fillRect/>
          </a:stretch>
        </p:blipFill>
        <p:spPr>
          <a:xfrm>
            <a:off x="889450" y="1408475"/>
            <a:ext cx="2265336" cy="3048000"/>
          </a:xfrm>
          <a:prstGeom prst="rect">
            <a:avLst/>
          </a:prstGeom>
          <a:noFill/>
          <a:ln>
            <a:noFill/>
          </a:ln>
        </p:spPr>
      </p:pic>
      <p:sp>
        <p:nvSpPr>
          <p:cNvPr id="671" name="Google Shape;671;p101"/>
          <p:cNvSpPr txBox="1"/>
          <p:nvPr/>
        </p:nvSpPr>
        <p:spPr>
          <a:xfrm>
            <a:off x="3267075" y="1408475"/>
            <a:ext cx="5451900" cy="29799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1600" u="sng">
                <a:solidFill>
                  <a:schemeClr val="accent5"/>
                </a:solidFill>
                <a:latin typeface="Calibri"/>
                <a:ea typeface="Calibri"/>
                <a:cs typeface="Calibri"/>
                <a:sym typeface="Calibri"/>
                <a:hlinkClick r:id="rId4">
                  <a:extLst>
                    <a:ext uri="{A12FA001-AC4F-418D-AE19-62706E023703}">
                      <ahyp:hlinkClr val="tx"/>
                    </a:ext>
                  </a:extLst>
                </a:hlinkClick>
              </a:rPr>
              <a:t>By Poet of Code</a:t>
            </a:r>
            <a:r>
              <a:rPr lang="en" sz="1600">
                <a:solidFill>
                  <a:schemeClr val="dk1"/>
                </a:solidFill>
                <a:latin typeface="Calibri"/>
                <a:ea typeface="Calibri"/>
                <a:cs typeface="Calibri"/>
                <a:sym typeface="Calibri"/>
              </a:rPr>
              <a:t> Joy </a:t>
            </a:r>
            <a:r>
              <a:rPr lang="en" sz="1600">
                <a:solidFill>
                  <a:srgbClr val="201F20"/>
                </a:solidFill>
                <a:latin typeface="Calibri"/>
                <a:ea typeface="Calibri"/>
                <a:cs typeface="Calibri"/>
                <a:sym typeface="Calibri"/>
              </a:rPr>
              <a:t>Buolamwini</a:t>
            </a:r>
            <a:r>
              <a:rPr lang="en" sz="1600">
                <a:solidFill>
                  <a:schemeClr val="dk1"/>
                </a:solidFill>
                <a:latin typeface="Calibri"/>
                <a:ea typeface="Calibri"/>
                <a:cs typeface="Calibri"/>
                <a:sym typeface="Calibri"/>
              </a:rPr>
              <a:t>, MIT</a:t>
            </a:r>
            <a:endParaRPr sz="1600">
              <a:solidFill>
                <a:schemeClr val="dk1"/>
              </a:solidFill>
              <a:latin typeface="Calibri"/>
              <a:ea typeface="Calibri"/>
              <a:cs typeface="Calibri"/>
              <a:sym typeface="Calibri"/>
            </a:endParaRPr>
          </a:p>
          <a:p>
            <a:pPr indent="-330200" lvl="0" marL="457200" rtl="0" algn="l">
              <a:lnSpc>
                <a:spcPct val="115000"/>
              </a:lnSpc>
              <a:spcBef>
                <a:spcPts val="0"/>
              </a:spcBef>
              <a:spcAft>
                <a:spcPts val="0"/>
              </a:spcAft>
              <a:buClr>
                <a:schemeClr val="dk1"/>
              </a:buClr>
              <a:buSzPts val="1600"/>
              <a:buFont typeface="Calibri"/>
              <a:buChar char="●"/>
            </a:pPr>
            <a:r>
              <a:rPr lang="en" sz="1600">
                <a:solidFill>
                  <a:schemeClr val="dk1"/>
                </a:solidFill>
                <a:latin typeface="Calibri"/>
                <a:ea typeface="Calibri"/>
                <a:cs typeface="Calibri"/>
                <a:sym typeface="Calibri"/>
              </a:rPr>
              <a:t>Coded Gaze</a:t>
            </a:r>
            <a:endParaRPr sz="1600">
              <a:solidFill>
                <a:schemeClr val="dk1"/>
              </a:solidFill>
              <a:latin typeface="Calibri"/>
              <a:ea typeface="Calibri"/>
              <a:cs typeface="Calibri"/>
              <a:sym typeface="Calibri"/>
            </a:endParaRPr>
          </a:p>
          <a:p>
            <a:pPr indent="-330200" lvl="0" marL="457200" rtl="0" algn="l">
              <a:lnSpc>
                <a:spcPct val="115000"/>
              </a:lnSpc>
              <a:spcBef>
                <a:spcPts val="0"/>
              </a:spcBef>
              <a:spcAft>
                <a:spcPts val="0"/>
              </a:spcAft>
              <a:buClr>
                <a:schemeClr val="dk1"/>
              </a:buClr>
              <a:buSzPts val="1600"/>
              <a:buFont typeface="Calibri"/>
              <a:buChar char="●"/>
            </a:pPr>
            <a:r>
              <a:rPr lang="en" sz="1600">
                <a:solidFill>
                  <a:schemeClr val="dk1"/>
                </a:solidFill>
                <a:latin typeface="Calibri"/>
                <a:ea typeface="Calibri"/>
                <a:cs typeface="Calibri"/>
                <a:sym typeface="Calibri"/>
              </a:rPr>
              <a:t>Gender Shades</a:t>
            </a:r>
            <a:endParaRPr sz="1600">
              <a:solidFill>
                <a:schemeClr val="dk1"/>
              </a:solidFill>
              <a:latin typeface="Calibri"/>
              <a:ea typeface="Calibri"/>
              <a:cs typeface="Calibri"/>
              <a:sym typeface="Calibri"/>
            </a:endParaRPr>
          </a:p>
          <a:p>
            <a:pPr indent="-330200" lvl="0" marL="457200" rtl="0" algn="l">
              <a:lnSpc>
                <a:spcPct val="115000"/>
              </a:lnSpc>
              <a:spcBef>
                <a:spcPts val="0"/>
              </a:spcBef>
              <a:spcAft>
                <a:spcPts val="0"/>
              </a:spcAft>
              <a:buClr>
                <a:schemeClr val="dk1"/>
              </a:buClr>
              <a:buSzPts val="1600"/>
              <a:buFont typeface="Calibri"/>
              <a:buChar char="●"/>
            </a:pPr>
            <a:r>
              <a:rPr lang="en" sz="1600">
                <a:solidFill>
                  <a:schemeClr val="dk1"/>
                </a:solidFill>
                <a:latin typeface="Calibri"/>
                <a:ea typeface="Calibri"/>
                <a:cs typeface="Calibri"/>
                <a:sym typeface="Calibri"/>
              </a:rPr>
              <a:t>Ain’t I a Woman</a:t>
            </a:r>
            <a:endParaRPr sz="1600">
              <a:solidFill>
                <a:schemeClr val="dk1"/>
              </a:solidFill>
              <a:latin typeface="Calibri"/>
              <a:ea typeface="Calibri"/>
              <a:cs typeface="Calibri"/>
              <a:sym typeface="Calibri"/>
            </a:endParaRPr>
          </a:p>
          <a:p>
            <a:pPr indent="0" lvl="0" marL="457200" rtl="0" algn="l">
              <a:lnSpc>
                <a:spcPct val="115000"/>
              </a:lnSpc>
              <a:spcBef>
                <a:spcPts val="0"/>
              </a:spcBef>
              <a:spcAft>
                <a:spcPts val="0"/>
              </a:spcAft>
              <a:buNone/>
            </a:pPr>
            <a:r>
              <a:t/>
            </a:r>
            <a:endParaRPr sz="1600">
              <a:solidFill>
                <a:schemeClr val="dk1"/>
              </a:solidFill>
              <a:latin typeface="Calibri"/>
              <a:ea typeface="Calibri"/>
              <a:cs typeface="Calibri"/>
              <a:sym typeface="Calibri"/>
            </a:endParaRPr>
          </a:p>
          <a:p>
            <a:pPr indent="0" lvl="0" marL="0" rtl="0" algn="l">
              <a:lnSpc>
                <a:spcPct val="115000"/>
              </a:lnSpc>
              <a:spcBef>
                <a:spcPts val="0"/>
              </a:spcBef>
              <a:spcAft>
                <a:spcPts val="0"/>
              </a:spcAft>
              <a:buNone/>
            </a:pPr>
            <a:r>
              <a:rPr lang="en" sz="1600">
                <a:solidFill>
                  <a:schemeClr val="dk1"/>
                </a:solidFill>
                <a:latin typeface="Calibri"/>
                <a:ea typeface="Calibri"/>
                <a:cs typeface="Calibri"/>
                <a:sym typeface="Calibri"/>
              </a:rPr>
              <a:t>Group Discussion: </a:t>
            </a:r>
            <a:endParaRPr sz="1600">
              <a:solidFill>
                <a:schemeClr val="dk1"/>
              </a:solidFill>
              <a:latin typeface="Calibri"/>
              <a:ea typeface="Calibri"/>
              <a:cs typeface="Calibri"/>
              <a:sym typeface="Calibri"/>
            </a:endParaRPr>
          </a:p>
          <a:p>
            <a:pPr indent="-330200" lvl="0" marL="457200" rtl="0" algn="l">
              <a:lnSpc>
                <a:spcPct val="115000"/>
              </a:lnSpc>
              <a:spcBef>
                <a:spcPts val="0"/>
              </a:spcBef>
              <a:spcAft>
                <a:spcPts val="0"/>
              </a:spcAft>
              <a:buClr>
                <a:schemeClr val="dk1"/>
              </a:buClr>
              <a:buSzPts val="1600"/>
              <a:buFont typeface="Calibri"/>
              <a:buChar char="-"/>
            </a:pPr>
            <a:r>
              <a:rPr lang="en" sz="1600">
                <a:solidFill>
                  <a:schemeClr val="dk1"/>
                </a:solidFill>
                <a:latin typeface="Calibri"/>
                <a:ea typeface="Calibri"/>
                <a:cs typeface="Calibri"/>
                <a:sym typeface="Calibri"/>
              </a:rPr>
              <a:t>What are the key take home messages?</a:t>
            </a:r>
            <a:endParaRPr sz="1600">
              <a:solidFill>
                <a:schemeClr val="dk1"/>
              </a:solidFill>
              <a:latin typeface="Calibri"/>
              <a:ea typeface="Calibri"/>
              <a:cs typeface="Calibri"/>
              <a:sym typeface="Calibri"/>
            </a:endParaRPr>
          </a:p>
          <a:p>
            <a:pPr indent="-330200" lvl="0" marL="457200" rtl="0" algn="l">
              <a:lnSpc>
                <a:spcPct val="115000"/>
              </a:lnSpc>
              <a:spcBef>
                <a:spcPts val="0"/>
              </a:spcBef>
              <a:spcAft>
                <a:spcPts val="0"/>
              </a:spcAft>
              <a:buClr>
                <a:schemeClr val="dk1"/>
              </a:buClr>
              <a:buSzPts val="1600"/>
              <a:buFont typeface="Calibri"/>
              <a:buChar char="-"/>
            </a:pPr>
            <a:r>
              <a:rPr lang="en" sz="1600">
                <a:solidFill>
                  <a:schemeClr val="dk1"/>
                </a:solidFill>
                <a:latin typeface="Calibri"/>
                <a:ea typeface="Calibri"/>
                <a:cs typeface="Calibri"/>
                <a:sym typeface="Calibri"/>
              </a:rPr>
              <a:t>How does the use of poetry enhance the computer science work?</a:t>
            </a:r>
            <a:endParaRPr sz="1600">
              <a:solidFill>
                <a:schemeClr val="dk1"/>
              </a:solidFill>
              <a:latin typeface="Calibri"/>
              <a:ea typeface="Calibri"/>
              <a:cs typeface="Calibri"/>
              <a:sym typeface="Calibri"/>
            </a:endParaRPr>
          </a:p>
          <a:p>
            <a:pPr indent="0" lvl="0" marL="0" rtl="0" algn="l">
              <a:lnSpc>
                <a:spcPct val="115000"/>
              </a:lnSpc>
              <a:spcBef>
                <a:spcPts val="0"/>
              </a:spcBef>
              <a:spcAft>
                <a:spcPts val="0"/>
              </a:spcAft>
              <a:buNone/>
            </a:pPr>
            <a:r>
              <a:rPr lang="en" sz="1600" u="sng">
                <a:solidFill>
                  <a:schemeClr val="accent5"/>
                </a:solidFill>
                <a:latin typeface="Calibri"/>
                <a:ea typeface="Calibri"/>
                <a:cs typeface="Calibri"/>
                <a:sym typeface="Calibri"/>
                <a:hlinkClick r:id="rId5">
                  <a:extLst>
                    <a:ext uri="{A12FA001-AC4F-418D-AE19-62706E023703}">
                      <ahyp:hlinkClr val="tx"/>
                    </a:ext>
                  </a:extLst>
                </a:hlinkClick>
              </a:rPr>
              <a:t>Jamboard link</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6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5" name="Shape 675"/>
        <p:cNvGrpSpPr/>
        <p:nvPr/>
      </p:nvGrpSpPr>
      <p:grpSpPr>
        <a:xfrm>
          <a:off x="0" y="0"/>
          <a:ext cx="0" cy="0"/>
          <a:chOff x="0" y="0"/>
          <a:chExt cx="0" cy="0"/>
        </a:xfrm>
      </p:grpSpPr>
      <p:sp>
        <p:nvSpPr>
          <p:cNvPr id="676" name="Google Shape;676;p102"/>
          <p:cNvSpPr txBox="1"/>
          <p:nvPr>
            <p:ph type="title"/>
          </p:nvPr>
        </p:nvSpPr>
        <p:spPr>
          <a:xfrm>
            <a:off x="311700" y="445025"/>
            <a:ext cx="12891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500">
                <a:latin typeface="Arial Black"/>
                <a:ea typeface="Arial Black"/>
                <a:cs typeface="Arial Black"/>
                <a:sym typeface="Arial Black"/>
              </a:rPr>
              <a:t>Coded Gaze</a:t>
            </a:r>
            <a:endParaRPr sz="2500">
              <a:latin typeface="Arial Black"/>
              <a:ea typeface="Arial Black"/>
              <a:cs typeface="Arial Black"/>
              <a:sym typeface="Arial Black"/>
            </a:endParaRPr>
          </a:p>
        </p:txBody>
      </p:sp>
      <p:sp>
        <p:nvSpPr>
          <p:cNvPr id="677" name="Google Shape;677;p102"/>
          <p:cNvSpPr txBox="1"/>
          <p:nvPr>
            <p:ph idx="1" type="body"/>
          </p:nvPr>
        </p:nvSpPr>
        <p:spPr>
          <a:xfrm>
            <a:off x="311700" y="1861375"/>
            <a:ext cx="1521900" cy="2707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1600"/>
              </a:spcBef>
              <a:spcAft>
                <a:spcPts val="0"/>
              </a:spcAft>
              <a:buNone/>
            </a:pPr>
            <a:r>
              <a:rPr lang="en"/>
              <a:t>Ted Talk</a:t>
            </a:r>
            <a:endParaRPr/>
          </a:p>
          <a:p>
            <a:pPr indent="0" lvl="0" marL="0" rtl="0" algn="l">
              <a:spcBef>
                <a:spcPts val="1600"/>
              </a:spcBef>
              <a:spcAft>
                <a:spcPts val="1600"/>
              </a:spcAft>
              <a:buNone/>
            </a:pPr>
            <a:r>
              <a:rPr lang="en" u="sng">
                <a:solidFill>
                  <a:schemeClr val="hlink"/>
                </a:solidFill>
                <a:hlinkClick r:id="rId3"/>
              </a:rPr>
              <a:t>link</a:t>
            </a:r>
            <a:endParaRPr/>
          </a:p>
        </p:txBody>
      </p:sp>
      <p:pic>
        <p:nvPicPr>
          <p:cNvPr descr="MIT grad student Joy Buolamwini was working with facial analysis software when she noticed a problem: the software didn't detect her face -- because the people who coded the algorithm hadn't taught it to identify a broad range of skin tones and facial structures. Now she's on a mission to fight bias in machine learning, a phenomenon she calls the &quot;coded gaze.&quot; It's an eye-opening talk about the need for accountability in coding ... as algorithms take over more and more aspects of our lives.&#10;&#10;TEDTalks is a daily video podcast of the best talks and performances from the TED Conference, where the world's leading thinkers and doers give the talk of their lives in 18 minutes (or less). Look for talks on Technology, Entertainment and Design -- plus science, business, global issues, the arts and much more.&#10;Find closed captions and translated subtitles in many languages at http://www.ted.com/translate&#10;&#10;Follow TED news on Twitter: http://www.twitter.com/tednews&#10;Like TED on Facebook: https://www.facebook.com/TED&#10;&#10;Subscribe to our channel: http://www.youtube.com/user/TEDtalksDirector" id="678" name="Google Shape;678;p102" title="How I'm fighting bias in algorithms | Joy Buolamwini">
            <a:hlinkClick r:id="rId4"/>
          </p:cNvPr>
          <p:cNvPicPr preferRelativeResize="0"/>
          <p:nvPr/>
        </p:nvPicPr>
        <p:blipFill>
          <a:blip r:embed="rId5">
            <a:alphaModFix/>
          </a:blip>
          <a:stretch>
            <a:fillRect/>
          </a:stretch>
        </p:blipFill>
        <p:spPr>
          <a:xfrm>
            <a:off x="2375933" y="0"/>
            <a:ext cx="6768067" cy="50760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78"/>
                                        </p:tgtEl>
                                        <p:attrNameLst>
                                          <p:attrName>style.visibility</p:attrName>
                                        </p:attrNameLst>
                                      </p:cBhvr>
                                      <p:to>
                                        <p:strVal val="visible"/>
                                      </p:to>
                                    </p:set>
                                    <p:animEffect filter="fade" transition="in">
                                      <p:cBhvr>
                                        <p:cTn dur="1000"/>
                                        <p:tgtEl>
                                          <p:spTgt spid="67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2" name="Shape 682"/>
        <p:cNvGrpSpPr/>
        <p:nvPr/>
      </p:nvGrpSpPr>
      <p:grpSpPr>
        <a:xfrm>
          <a:off x="0" y="0"/>
          <a:ext cx="0" cy="0"/>
          <a:chOff x="0" y="0"/>
          <a:chExt cx="0" cy="0"/>
        </a:xfrm>
      </p:grpSpPr>
      <p:sp>
        <p:nvSpPr>
          <p:cNvPr id="683" name="Google Shape;683;p103"/>
          <p:cNvSpPr txBox="1"/>
          <p:nvPr>
            <p:ph type="title"/>
          </p:nvPr>
        </p:nvSpPr>
        <p:spPr>
          <a:xfrm>
            <a:off x="311700" y="445025"/>
            <a:ext cx="14535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latin typeface="Arial Black"/>
                <a:ea typeface="Arial Black"/>
                <a:cs typeface="Arial Black"/>
                <a:sym typeface="Arial Black"/>
              </a:rPr>
              <a:t>Gender Shades</a:t>
            </a:r>
            <a:endParaRPr>
              <a:latin typeface="Arial Black"/>
              <a:ea typeface="Arial Black"/>
              <a:cs typeface="Arial Black"/>
              <a:sym typeface="Arial Black"/>
            </a:endParaRPr>
          </a:p>
        </p:txBody>
      </p:sp>
      <p:sp>
        <p:nvSpPr>
          <p:cNvPr id="684" name="Google Shape;684;p103"/>
          <p:cNvSpPr txBox="1"/>
          <p:nvPr>
            <p:ph idx="1" type="body"/>
          </p:nvPr>
        </p:nvSpPr>
        <p:spPr>
          <a:xfrm>
            <a:off x="311700" y="2571750"/>
            <a:ext cx="1603800" cy="19971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a:t>Thesis project at MIT</a:t>
            </a:r>
            <a:endParaRPr/>
          </a:p>
        </p:txBody>
      </p:sp>
      <p:pic>
        <p:nvPicPr>
          <p:cNvPr descr="The Gender Shades Project pilots an intersectional approach to inclusive product testing for AI.&#10;&#10;Gender Shades is a preliminary excavation of inadvertent negligence that will cripple the age of automation and further exacerbate inequality if left to fester. The deeper we dig, the more remnants of bias we will find in our technology. We cannot afford to look away this time, because the stakes are simply too high.  We risk losing the gains made with the civil rights movement and women's movement under the false assumption of machine neutrality. Automated systems are not inherently neutral. They reflect the priorities, preferences, and prejudices—the coded gaze—of those who have the power to mold artificial intelligence.&#10;&#10;Video produced by Joy Buolamwini and Jimmy Day&#10;&#10;Many thanks to the Natural Sciences and Engineering Research Council of Canada | Conseil de recherches en sciences naturelles et en génie du Canada for translating the captions into French. &#10;&#10;More information at: https://www.media.mit.edu/projects/gender-shades/overview/ &#10;License: Creative Commons Attribution-NonCommercial-NoDerivatives 4.0 International Public License (https://creativecommons.org/licenses/by-nc-nd/4.0/legalcode)" id="685" name="Google Shape;685;p103" title="Gender Shades">
            <a:hlinkClick r:id="rId3"/>
          </p:cNvPr>
          <p:cNvPicPr preferRelativeResize="0"/>
          <p:nvPr/>
        </p:nvPicPr>
        <p:blipFill>
          <a:blip r:embed="rId4">
            <a:alphaModFix/>
          </a:blip>
          <a:stretch>
            <a:fillRect/>
          </a:stretch>
        </p:blipFill>
        <p:spPr>
          <a:xfrm>
            <a:off x="2286000" y="0"/>
            <a:ext cx="6858000" cy="51435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85"/>
                                        </p:tgtEl>
                                        <p:attrNameLst>
                                          <p:attrName>style.visibility</p:attrName>
                                        </p:attrNameLst>
                                      </p:cBhvr>
                                      <p:to>
                                        <p:strVal val="visible"/>
                                      </p:to>
                                    </p:set>
                                    <p:animEffect filter="fade" transition="in">
                                      <p:cBhvr>
                                        <p:cTn dur="1000"/>
                                        <p:tgtEl>
                                          <p:spTgt spid="68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5" name="Shape 145"/>
        <p:cNvGrpSpPr/>
        <p:nvPr/>
      </p:nvGrpSpPr>
      <p:grpSpPr>
        <a:xfrm>
          <a:off x="0" y="0"/>
          <a:ext cx="0" cy="0"/>
          <a:chOff x="0" y="0"/>
          <a:chExt cx="0" cy="0"/>
        </a:xfrm>
      </p:grpSpPr>
      <p:sp>
        <p:nvSpPr>
          <p:cNvPr id="146" name="Google Shape;146;p32"/>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latin typeface="Arial Black"/>
                <a:ea typeface="Arial Black"/>
                <a:cs typeface="Arial Black"/>
                <a:sym typeface="Arial Black"/>
              </a:rPr>
              <a:t>Activity:</a:t>
            </a:r>
            <a:endParaRPr>
              <a:latin typeface="Arial Black"/>
              <a:ea typeface="Arial Black"/>
              <a:cs typeface="Arial Black"/>
              <a:sym typeface="Arial Black"/>
            </a:endParaRPr>
          </a:p>
        </p:txBody>
      </p:sp>
      <p:sp>
        <p:nvSpPr>
          <p:cNvPr id="147" name="Google Shape;147;p32"/>
          <p:cNvSpPr/>
          <p:nvPr/>
        </p:nvSpPr>
        <p:spPr>
          <a:xfrm>
            <a:off x="311700" y="1224275"/>
            <a:ext cx="8520600" cy="3416400"/>
          </a:xfrm>
          <a:prstGeom prst="roundRect">
            <a:avLst>
              <a:gd fmla="val 16667" name="adj"/>
            </a:avLst>
          </a:prstGeom>
          <a:solidFill>
            <a:srgbClr val="D9EAD3"/>
          </a:solid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b="1" lang="en" sz="2400">
                <a:solidFill>
                  <a:schemeClr val="dk1"/>
                </a:solidFill>
                <a:latin typeface="Calibri"/>
                <a:ea typeface="Calibri"/>
                <a:cs typeface="Calibri"/>
                <a:sym typeface="Calibri"/>
              </a:rPr>
              <a:t>                                     GAME OF TELEPHONE      </a:t>
            </a:r>
            <a:endParaRPr b="1" sz="2400">
              <a:solidFill>
                <a:schemeClr val="dk1"/>
              </a:solidFill>
              <a:latin typeface="Calibri"/>
              <a:ea typeface="Calibri"/>
              <a:cs typeface="Calibri"/>
              <a:sym typeface="Calibri"/>
            </a:endParaRPr>
          </a:p>
          <a:p>
            <a:pPr indent="0" lvl="0" marL="0" rtl="0" algn="r">
              <a:lnSpc>
                <a:spcPct val="115000"/>
              </a:lnSpc>
              <a:spcBef>
                <a:spcPts val="0"/>
              </a:spcBef>
              <a:spcAft>
                <a:spcPts val="0"/>
              </a:spcAft>
              <a:buNone/>
            </a:pPr>
            <a:r>
              <a:t/>
            </a:r>
            <a:endParaRPr b="1" sz="2400">
              <a:solidFill>
                <a:schemeClr val="dk1"/>
              </a:solidFill>
              <a:latin typeface="Calibri"/>
              <a:ea typeface="Calibri"/>
              <a:cs typeface="Calibri"/>
              <a:sym typeface="Calibri"/>
            </a:endParaRPr>
          </a:p>
          <a:p>
            <a:pPr indent="0" lvl="0" marL="0" rtl="0" algn="r">
              <a:lnSpc>
                <a:spcPct val="115000"/>
              </a:lnSpc>
              <a:spcBef>
                <a:spcPts val="0"/>
              </a:spcBef>
              <a:spcAft>
                <a:spcPts val="0"/>
              </a:spcAft>
              <a:buNone/>
            </a:pPr>
            <a:r>
              <a:t/>
            </a:r>
            <a:endParaRPr b="1" sz="2400">
              <a:solidFill>
                <a:schemeClr val="dk1"/>
              </a:solidFill>
              <a:latin typeface="Calibri"/>
              <a:ea typeface="Calibri"/>
              <a:cs typeface="Calibri"/>
              <a:sym typeface="Calibri"/>
            </a:endParaRPr>
          </a:p>
          <a:p>
            <a:pPr indent="0" lvl="0" marL="0" rtl="0" algn="r">
              <a:lnSpc>
                <a:spcPct val="115000"/>
              </a:lnSpc>
              <a:spcBef>
                <a:spcPts val="0"/>
              </a:spcBef>
              <a:spcAft>
                <a:spcPts val="0"/>
              </a:spcAft>
              <a:buNone/>
            </a:pPr>
            <a:r>
              <a:t/>
            </a:r>
            <a:endParaRPr b="1" sz="2400">
              <a:solidFill>
                <a:schemeClr val="dk1"/>
              </a:solidFill>
              <a:latin typeface="Calibri"/>
              <a:ea typeface="Calibri"/>
              <a:cs typeface="Calibri"/>
              <a:sym typeface="Calibri"/>
            </a:endParaRPr>
          </a:p>
          <a:p>
            <a:pPr indent="0" lvl="0" marL="0" rtl="0" algn="r">
              <a:lnSpc>
                <a:spcPct val="115000"/>
              </a:lnSpc>
              <a:spcBef>
                <a:spcPts val="0"/>
              </a:spcBef>
              <a:spcAft>
                <a:spcPts val="0"/>
              </a:spcAft>
              <a:buNone/>
            </a:pPr>
            <a:r>
              <a:t/>
            </a:r>
            <a:endParaRPr b="1">
              <a:solidFill>
                <a:schemeClr val="dk1"/>
              </a:solidFill>
              <a:latin typeface="Calibri"/>
              <a:ea typeface="Calibri"/>
              <a:cs typeface="Calibri"/>
              <a:sym typeface="Calibri"/>
            </a:endParaRPr>
          </a:p>
          <a:p>
            <a:pPr indent="0" lvl="0" marL="0" rtl="0" algn="r">
              <a:lnSpc>
                <a:spcPct val="115000"/>
              </a:lnSpc>
              <a:spcBef>
                <a:spcPts val="0"/>
              </a:spcBef>
              <a:spcAft>
                <a:spcPts val="0"/>
              </a:spcAft>
              <a:buNone/>
            </a:pPr>
            <a:r>
              <a:t/>
            </a:r>
            <a:endParaRPr b="1">
              <a:solidFill>
                <a:schemeClr val="dk1"/>
              </a:solidFill>
              <a:latin typeface="Calibri"/>
              <a:ea typeface="Calibri"/>
              <a:cs typeface="Calibri"/>
              <a:sym typeface="Calibri"/>
            </a:endParaRPr>
          </a:p>
          <a:p>
            <a:pPr indent="0" lvl="0" marL="0" rtl="0" algn="r">
              <a:lnSpc>
                <a:spcPct val="115000"/>
              </a:lnSpc>
              <a:spcBef>
                <a:spcPts val="0"/>
              </a:spcBef>
              <a:spcAft>
                <a:spcPts val="0"/>
              </a:spcAft>
              <a:buNone/>
            </a:pPr>
            <a:r>
              <a:t/>
            </a:r>
            <a:endParaRPr>
              <a:solidFill>
                <a:schemeClr val="dk1"/>
              </a:solidFill>
              <a:latin typeface="Calibri"/>
              <a:ea typeface="Calibri"/>
              <a:cs typeface="Calibri"/>
              <a:sym typeface="Calibri"/>
            </a:endParaRPr>
          </a:p>
        </p:txBody>
      </p:sp>
      <p:pic>
        <p:nvPicPr>
          <p:cNvPr id="148" name="Google Shape;148;p32"/>
          <p:cNvPicPr preferRelativeResize="0"/>
          <p:nvPr/>
        </p:nvPicPr>
        <p:blipFill>
          <a:blip r:embed="rId3">
            <a:alphaModFix/>
          </a:blip>
          <a:stretch>
            <a:fillRect/>
          </a:stretch>
        </p:blipFill>
        <p:spPr>
          <a:xfrm>
            <a:off x="790575" y="1603125"/>
            <a:ext cx="3080200" cy="2731800"/>
          </a:xfrm>
          <a:prstGeom prst="rect">
            <a:avLst/>
          </a:prstGeom>
          <a:noFill/>
          <a:ln>
            <a:noFill/>
          </a:ln>
        </p:spPr>
      </p:pic>
      <p:sp>
        <p:nvSpPr>
          <p:cNvPr id="149" name="Google Shape;149;p32"/>
          <p:cNvSpPr txBox="1"/>
          <p:nvPr/>
        </p:nvSpPr>
        <p:spPr>
          <a:xfrm>
            <a:off x="4347025" y="2074725"/>
            <a:ext cx="4224900" cy="22602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1800">
                <a:solidFill>
                  <a:schemeClr val="dk1"/>
                </a:solidFill>
                <a:latin typeface="Calibri"/>
                <a:ea typeface="Calibri"/>
                <a:cs typeface="Calibri"/>
                <a:sym typeface="Calibri"/>
              </a:rPr>
              <a:t>Transformation of News</a:t>
            </a:r>
            <a:endParaRPr sz="1800">
              <a:solidFill>
                <a:schemeClr val="dk1"/>
              </a:solidFill>
              <a:latin typeface="Calibri"/>
              <a:ea typeface="Calibri"/>
              <a:cs typeface="Calibri"/>
              <a:sym typeface="Calibri"/>
            </a:endParaRPr>
          </a:p>
          <a:p>
            <a:pPr indent="-342900" lvl="0" marL="457200" rtl="0" algn="l">
              <a:lnSpc>
                <a:spcPct val="115000"/>
              </a:lnSpc>
              <a:spcBef>
                <a:spcPts val="1600"/>
              </a:spcBef>
              <a:spcAft>
                <a:spcPts val="0"/>
              </a:spcAft>
              <a:buClr>
                <a:schemeClr val="dk1"/>
              </a:buClr>
              <a:buSzPts val="1800"/>
              <a:buFont typeface="Calibri"/>
              <a:buChar char="-"/>
            </a:pPr>
            <a:r>
              <a:rPr lang="en" sz="1800">
                <a:solidFill>
                  <a:schemeClr val="dk1"/>
                </a:solidFill>
                <a:latin typeface="Calibri"/>
                <a:ea typeface="Calibri"/>
                <a:cs typeface="Calibri"/>
                <a:sym typeface="Calibri"/>
              </a:rPr>
              <a:t>Sometime totally accidental</a:t>
            </a:r>
            <a:endParaRPr sz="1800">
              <a:solidFill>
                <a:schemeClr val="dk1"/>
              </a:solidFill>
              <a:latin typeface="Calibri"/>
              <a:ea typeface="Calibri"/>
              <a:cs typeface="Calibri"/>
              <a:sym typeface="Calibri"/>
            </a:endParaRPr>
          </a:p>
          <a:p>
            <a:pPr indent="-342900" lvl="0" marL="457200" rtl="0" algn="l">
              <a:lnSpc>
                <a:spcPct val="115000"/>
              </a:lnSpc>
              <a:spcBef>
                <a:spcPts val="0"/>
              </a:spcBef>
              <a:spcAft>
                <a:spcPts val="0"/>
              </a:spcAft>
              <a:buClr>
                <a:schemeClr val="dk1"/>
              </a:buClr>
              <a:buSzPts val="1800"/>
              <a:buFont typeface="Calibri"/>
              <a:buChar char="-"/>
            </a:pPr>
            <a:r>
              <a:rPr lang="en" sz="1800">
                <a:solidFill>
                  <a:schemeClr val="dk1"/>
                </a:solidFill>
                <a:latin typeface="Calibri"/>
                <a:ea typeface="Calibri"/>
                <a:cs typeface="Calibri"/>
                <a:sym typeface="Calibri"/>
              </a:rPr>
              <a:t>Sometimes transforms due to new information</a:t>
            </a:r>
            <a:endParaRPr sz="1800">
              <a:solidFill>
                <a:schemeClr val="dk1"/>
              </a:solidFill>
              <a:latin typeface="Calibri"/>
              <a:ea typeface="Calibri"/>
              <a:cs typeface="Calibri"/>
              <a:sym typeface="Calibri"/>
            </a:endParaRPr>
          </a:p>
          <a:p>
            <a:pPr indent="-342900" lvl="0" marL="457200" rtl="0" algn="l">
              <a:lnSpc>
                <a:spcPct val="115000"/>
              </a:lnSpc>
              <a:spcBef>
                <a:spcPts val="0"/>
              </a:spcBef>
              <a:spcAft>
                <a:spcPts val="0"/>
              </a:spcAft>
              <a:buClr>
                <a:schemeClr val="dk1"/>
              </a:buClr>
              <a:buSzPts val="1800"/>
              <a:buFont typeface="Calibri"/>
              <a:buChar char="-"/>
            </a:pPr>
            <a:r>
              <a:rPr lang="en" sz="1800">
                <a:solidFill>
                  <a:schemeClr val="dk1"/>
                </a:solidFill>
                <a:latin typeface="Calibri"/>
                <a:ea typeface="Calibri"/>
                <a:cs typeface="Calibri"/>
                <a:sym typeface="Calibri"/>
              </a:rPr>
              <a:t>Sometimes transforms due to sensationalism</a:t>
            </a:r>
            <a:endParaRPr>
              <a:solidFill>
                <a:schemeClr val="dk1"/>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4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9" name="Shape 689"/>
        <p:cNvGrpSpPr/>
        <p:nvPr/>
      </p:nvGrpSpPr>
      <p:grpSpPr>
        <a:xfrm>
          <a:off x="0" y="0"/>
          <a:ext cx="0" cy="0"/>
          <a:chOff x="0" y="0"/>
          <a:chExt cx="0" cy="0"/>
        </a:xfrm>
      </p:grpSpPr>
      <p:sp>
        <p:nvSpPr>
          <p:cNvPr id="690" name="Google Shape;690;p104"/>
          <p:cNvSpPr txBox="1"/>
          <p:nvPr>
            <p:ph type="title"/>
          </p:nvPr>
        </p:nvSpPr>
        <p:spPr>
          <a:xfrm>
            <a:off x="311700" y="445025"/>
            <a:ext cx="15219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500">
                <a:latin typeface="Arial Black"/>
                <a:ea typeface="Arial Black"/>
                <a:cs typeface="Arial Black"/>
                <a:sym typeface="Arial Black"/>
              </a:rPr>
              <a:t>Ain’t I a Woman</a:t>
            </a:r>
            <a:endParaRPr sz="2500">
              <a:latin typeface="Arial Black"/>
              <a:ea typeface="Arial Black"/>
              <a:cs typeface="Arial Black"/>
              <a:sym typeface="Arial Black"/>
            </a:endParaRPr>
          </a:p>
        </p:txBody>
      </p:sp>
      <p:sp>
        <p:nvSpPr>
          <p:cNvPr id="691" name="Google Shape;691;p104"/>
          <p:cNvSpPr txBox="1"/>
          <p:nvPr>
            <p:ph idx="1" type="body"/>
          </p:nvPr>
        </p:nvSpPr>
        <p:spPr>
          <a:xfrm>
            <a:off x="311700" y="1861375"/>
            <a:ext cx="1713300" cy="2707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Thesis project</a:t>
            </a:r>
            <a:endParaRPr/>
          </a:p>
          <a:p>
            <a:pPr indent="0" lvl="0" marL="0" rtl="0" algn="l">
              <a:spcBef>
                <a:spcPts val="1600"/>
              </a:spcBef>
              <a:spcAft>
                <a:spcPts val="0"/>
              </a:spcAft>
              <a:buNone/>
            </a:pPr>
            <a:r>
              <a:t/>
            </a:r>
            <a:endParaRPr/>
          </a:p>
          <a:p>
            <a:pPr indent="0" lvl="0" marL="0" rtl="0" algn="l">
              <a:spcBef>
                <a:spcPts val="1600"/>
              </a:spcBef>
              <a:spcAft>
                <a:spcPts val="1600"/>
              </a:spcAft>
              <a:buNone/>
            </a:pPr>
            <a:r>
              <a:rPr lang="en"/>
              <a:t>Notflawless.ai</a:t>
            </a:r>
            <a:endParaRPr/>
          </a:p>
        </p:txBody>
      </p:sp>
      <p:pic>
        <p:nvPicPr>
          <p:cNvPr descr="www.notflawless.ai&#10;Poet of Code shares &quot;AI, Ain't I A Woman &quot; - a spoken word piece that highlights the ways in which artificial intelligence can misinterpret the images of iconic black women: Oprah, Serena Williams, Michelle Obama,  Sojourner Truth, Ida B. Wells, and  Shirley Chisholm&#10;&#10;AI, Ain't I A Woman - Full Poem&#10;&#10;My heart smiles as I bask in their legacies&#10;Knowing their lives have altered many destinies&#10;In her eyes, I see my mother's poise&#10;In her face, I glimpse my auntie's grace&#10;In this case of deja vu &#10;A 19th century question comes into view&#10;In a time, when Sojourner truth asked&#10;&quot;Ain't I a woman?&quot;&#10;&#10;&#10;Today, we pose this question to new powers&#10;Making bets on artificial intelligence, hope towers&#10;The Amazonians peek through&#10;Windows blocking Deep Blues&#10;As Faces increment scars&#10;Old burns, new urns&#10;Collecting data chronicling our past &#10;Often forgetting to deal with &#10;Gender race and class, again I ask&#10;&quot;Ain't I a Woman?&quot;&#10;&#10;&#10;Face by face the answers seem uncertain&#10;Young and old, proud icons are dismissed&#10;Can machines ever see my queens as I view them?&#10;Can machines ever see our grandmothers as we knew them?&#10;&#10;&#10;Ida B. Wells, data science pioneer&#10;Hanging facts, stacking stats on the lynching of humanity&#10;Teaching truths hidden in data&#10;Each entry and omission, a person worthy of respect&#10;&#10;&#10;Shirley Chisholm, unbought and unbossed&#10;The first black congresswoman&#10;But not the first to be misunderstood by machines&#10;Well-versed in data drive mistakes&#10;&#10;&#10;Michelle Obama, unabashed and unafraid&#10;To wear her crown of history&#10;Yet her crown seems a mystery&#10;To systems unsure of her hair&#10;A wig, a bouffant, a toupee?&#10;May be not&#10;Are there no words for our braids and our locks?&#10;&#10;&#10;Does sunny skin and relaxed hair&#10;Make Oprah the first lady?&#10;Even for her face well-known&#10;Some algorithms fault her&#10;Echoing sentiments that strong women are men&#10;&#10;&#10;We laugh celebrating the successes &#10;Of our sisters with Serena smiles&#10;No label is worthy of our beauty." id="692" name="Google Shape;692;p104" title="AI, Ain't I A Woman? - Joy Buolamwini">
            <a:hlinkClick r:id="rId3"/>
          </p:cNvPr>
          <p:cNvPicPr preferRelativeResize="0"/>
          <p:nvPr/>
        </p:nvPicPr>
        <p:blipFill>
          <a:blip r:embed="rId4">
            <a:alphaModFix/>
          </a:blip>
          <a:stretch>
            <a:fillRect/>
          </a:stretch>
        </p:blipFill>
        <p:spPr>
          <a:xfrm>
            <a:off x="2286000" y="0"/>
            <a:ext cx="6858000" cy="51435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92"/>
                                        </p:tgtEl>
                                        <p:attrNameLst>
                                          <p:attrName>style.visibility</p:attrName>
                                        </p:attrNameLst>
                                      </p:cBhvr>
                                      <p:to>
                                        <p:strVal val="visible"/>
                                      </p:to>
                                    </p:set>
                                    <p:animEffect filter="fade" transition="in">
                                      <p:cBhvr>
                                        <p:cTn dur="1000"/>
                                        <p:tgtEl>
                                          <p:spTgt spid="69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6" name="Shape 696"/>
        <p:cNvGrpSpPr/>
        <p:nvPr/>
      </p:nvGrpSpPr>
      <p:grpSpPr>
        <a:xfrm>
          <a:off x="0" y="0"/>
          <a:ext cx="0" cy="0"/>
          <a:chOff x="0" y="0"/>
          <a:chExt cx="0" cy="0"/>
        </a:xfrm>
      </p:grpSpPr>
      <p:sp>
        <p:nvSpPr>
          <p:cNvPr id="697" name="Google Shape;697;p10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lang="en" sz="2320">
                <a:latin typeface="Arial Black"/>
                <a:ea typeface="Arial Black"/>
                <a:cs typeface="Arial Black"/>
                <a:sym typeface="Arial Black"/>
              </a:rPr>
              <a:t>Breakout Groups - The Coded Gaze</a:t>
            </a:r>
            <a:endParaRPr sz="2320">
              <a:latin typeface="Arial Black"/>
              <a:ea typeface="Arial Black"/>
              <a:cs typeface="Arial Black"/>
              <a:sym typeface="Arial Black"/>
            </a:endParaRPr>
          </a:p>
          <a:p>
            <a:pPr indent="0" lvl="0" marL="0" rtl="0" algn="l">
              <a:spcBef>
                <a:spcPts val="0"/>
              </a:spcBef>
              <a:spcAft>
                <a:spcPts val="0"/>
              </a:spcAft>
              <a:buSzPts val="990"/>
              <a:buNone/>
            </a:pPr>
            <a:r>
              <a:t/>
            </a:r>
            <a:endParaRPr sz="2320">
              <a:latin typeface="Arial Black"/>
              <a:ea typeface="Arial Black"/>
              <a:cs typeface="Arial Black"/>
              <a:sym typeface="Arial Black"/>
            </a:endParaRPr>
          </a:p>
          <a:p>
            <a:pPr indent="0" lvl="0" marL="0" rtl="0" algn="l">
              <a:spcBef>
                <a:spcPts val="0"/>
              </a:spcBef>
              <a:spcAft>
                <a:spcPts val="0"/>
              </a:spcAft>
              <a:buSzPts val="990"/>
              <a:buNone/>
            </a:pPr>
            <a:r>
              <a:t/>
            </a:r>
            <a:endParaRPr sz="2320">
              <a:latin typeface="Arial Black"/>
              <a:ea typeface="Arial Black"/>
              <a:cs typeface="Arial Black"/>
              <a:sym typeface="Arial Black"/>
            </a:endParaRPr>
          </a:p>
          <a:p>
            <a:pPr indent="0" lvl="0" marL="0" rtl="0" algn="l">
              <a:spcBef>
                <a:spcPts val="0"/>
              </a:spcBef>
              <a:spcAft>
                <a:spcPts val="0"/>
              </a:spcAft>
              <a:buSzPts val="990"/>
              <a:buNone/>
            </a:pPr>
            <a:r>
              <a:t/>
            </a:r>
            <a:endParaRPr sz="2320">
              <a:latin typeface="Arial Black"/>
              <a:ea typeface="Arial Black"/>
              <a:cs typeface="Arial Black"/>
              <a:sym typeface="Arial Black"/>
            </a:endParaRPr>
          </a:p>
        </p:txBody>
      </p:sp>
      <p:sp>
        <p:nvSpPr>
          <p:cNvPr id="698" name="Google Shape;698;p105"/>
          <p:cNvSpPr/>
          <p:nvPr/>
        </p:nvSpPr>
        <p:spPr>
          <a:xfrm>
            <a:off x="311700" y="1224275"/>
            <a:ext cx="8520600" cy="3416400"/>
          </a:xfrm>
          <a:prstGeom prst="roundRect">
            <a:avLst>
              <a:gd fmla="val 16667" name="adj"/>
            </a:avLst>
          </a:prstGeom>
          <a:solidFill>
            <a:srgbClr val="D9D2E9"/>
          </a:solid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b="1" lang="en" sz="1600">
                <a:solidFill>
                  <a:schemeClr val="dk1"/>
                </a:solidFill>
                <a:latin typeface="Calibri"/>
                <a:ea typeface="Calibri"/>
                <a:cs typeface="Calibri"/>
                <a:sym typeface="Calibri"/>
              </a:rPr>
              <a:t>Coded Gaze, Gender Shades, and Ain’t I a Woman</a:t>
            </a:r>
            <a:endParaRPr b="1" sz="1600">
              <a:solidFill>
                <a:schemeClr val="dk1"/>
              </a:solidFill>
              <a:latin typeface="Calibri"/>
              <a:ea typeface="Calibri"/>
              <a:cs typeface="Calibri"/>
              <a:sym typeface="Calibri"/>
            </a:endParaRPr>
          </a:p>
          <a:p>
            <a:pPr indent="0" lvl="0" marL="0" rtl="0" algn="l">
              <a:lnSpc>
                <a:spcPct val="115000"/>
              </a:lnSpc>
              <a:spcBef>
                <a:spcPts val="1600"/>
              </a:spcBef>
              <a:spcAft>
                <a:spcPts val="0"/>
              </a:spcAft>
              <a:buNone/>
            </a:pPr>
            <a:r>
              <a:rPr lang="en" sz="1600">
                <a:solidFill>
                  <a:schemeClr val="dk1"/>
                </a:solidFill>
                <a:latin typeface="Calibri"/>
                <a:ea typeface="Calibri"/>
                <a:cs typeface="Calibri"/>
                <a:sym typeface="Calibri"/>
              </a:rPr>
              <a:t>Group Discussion: </a:t>
            </a:r>
            <a:endParaRPr sz="1600">
              <a:solidFill>
                <a:schemeClr val="dk1"/>
              </a:solidFill>
              <a:latin typeface="Calibri"/>
              <a:ea typeface="Calibri"/>
              <a:cs typeface="Calibri"/>
              <a:sym typeface="Calibri"/>
            </a:endParaRPr>
          </a:p>
          <a:p>
            <a:pPr indent="-330200" lvl="0" marL="457200" rtl="0" algn="l">
              <a:lnSpc>
                <a:spcPct val="115000"/>
              </a:lnSpc>
              <a:spcBef>
                <a:spcPts val="1600"/>
              </a:spcBef>
              <a:spcAft>
                <a:spcPts val="0"/>
              </a:spcAft>
              <a:buClr>
                <a:schemeClr val="dk1"/>
              </a:buClr>
              <a:buSzPts val="1600"/>
              <a:buFont typeface="Calibri"/>
              <a:buChar char="-"/>
            </a:pPr>
            <a:r>
              <a:rPr lang="en" sz="1600">
                <a:solidFill>
                  <a:schemeClr val="dk1"/>
                </a:solidFill>
                <a:latin typeface="Calibri"/>
                <a:ea typeface="Calibri"/>
                <a:cs typeface="Calibri"/>
                <a:sym typeface="Calibri"/>
              </a:rPr>
              <a:t>What are the key take home messages?</a:t>
            </a:r>
            <a:endParaRPr sz="1600">
              <a:solidFill>
                <a:schemeClr val="dk1"/>
              </a:solidFill>
              <a:latin typeface="Calibri"/>
              <a:ea typeface="Calibri"/>
              <a:cs typeface="Calibri"/>
              <a:sym typeface="Calibri"/>
            </a:endParaRPr>
          </a:p>
          <a:p>
            <a:pPr indent="-330200" lvl="0" marL="457200" rtl="0" algn="l">
              <a:lnSpc>
                <a:spcPct val="115000"/>
              </a:lnSpc>
              <a:spcBef>
                <a:spcPts val="0"/>
              </a:spcBef>
              <a:spcAft>
                <a:spcPts val="0"/>
              </a:spcAft>
              <a:buClr>
                <a:schemeClr val="dk1"/>
              </a:buClr>
              <a:buSzPts val="1600"/>
              <a:buFont typeface="Calibri"/>
              <a:buChar char="-"/>
            </a:pPr>
            <a:r>
              <a:rPr lang="en" sz="1600">
                <a:solidFill>
                  <a:schemeClr val="dk1"/>
                </a:solidFill>
                <a:latin typeface="Calibri"/>
                <a:ea typeface="Calibri"/>
                <a:cs typeface="Calibri"/>
                <a:sym typeface="Calibri"/>
              </a:rPr>
              <a:t>How does the use of poetry enhance the computer science work?</a:t>
            </a:r>
            <a:endParaRPr sz="1600">
              <a:solidFill>
                <a:schemeClr val="dk1"/>
              </a:solidFill>
              <a:latin typeface="Calibri"/>
              <a:ea typeface="Calibri"/>
              <a:cs typeface="Calibri"/>
              <a:sym typeface="Calibri"/>
            </a:endParaRPr>
          </a:p>
          <a:p>
            <a:pPr indent="0" lvl="0" marL="0" rtl="0" algn="l">
              <a:lnSpc>
                <a:spcPct val="115000"/>
              </a:lnSpc>
              <a:spcBef>
                <a:spcPts val="1600"/>
              </a:spcBef>
              <a:spcAft>
                <a:spcPts val="1600"/>
              </a:spcAft>
              <a:buNone/>
            </a:pPr>
            <a:r>
              <a:rPr lang="en" sz="1600" u="sng">
                <a:solidFill>
                  <a:schemeClr val="accent5"/>
                </a:solidFill>
                <a:latin typeface="Calibri"/>
                <a:ea typeface="Calibri"/>
                <a:cs typeface="Calibri"/>
                <a:sym typeface="Calibri"/>
                <a:hlinkClick r:id="rId3">
                  <a:extLst>
                    <a:ext uri="{A12FA001-AC4F-418D-AE19-62706E023703}">
                      <ahyp:hlinkClr val="tx"/>
                    </a:ext>
                  </a:extLst>
                </a:hlinkClick>
              </a:rPr>
              <a:t>Jamboard link</a:t>
            </a:r>
            <a:r>
              <a:rPr lang="en" sz="1600">
                <a:solidFill>
                  <a:schemeClr val="dk1"/>
                </a:solidFill>
                <a:latin typeface="Calibri"/>
                <a:ea typeface="Calibri"/>
                <a:cs typeface="Calibri"/>
                <a:sym typeface="Calibri"/>
              </a:rPr>
              <a:t> </a:t>
            </a:r>
            <a:endParaRPr sz="1600">
              <a:solidFill>
                <a:schemeClr val="dk1"/>
              </a:solidFill>
              <a:latin typeface="Calibri"/>
              <a:ea typeface="Calibri"/>
              <a:cs typeface="Calibri"/>
              <a:sym typeface="Calibri"/>
            </a:endParaRPr>
          </a:p>
        </p:txBody>
      </p:sp>
      <p:pic>
        <p:nvPicPr>
          <p:cNvPr descr="Joy Buolamwini - Wikipedia" id="699" name="Google Shape;699;p105"/>
          <p:cNvPicPr preferRelativeResize="0"/>
          <p:nvPr/>
        </p:nvPicPr>
        <p:blipFill>
          <a:blip r:embed="rId4">
            <a:alphaModFix/>
          </a:blip>
          <a:stretch>
            <a:fillRect/>
          </a:stretch>
        </p:blipFill>
        <p:spPr>
          <a:xfrm>
            <a:off x="6471102" y="1477688"/>
            <a:ext cx="2074775" cy="29095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9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3" name="Shape 703"/>
        <p:cNvGrpSpPr/>
        <p:nvPr/>
      </p:nvGrpSpPr>
      <p:grpSpPr>
        <a:xfrm>
          <a:off x="0" y="0"/>
          <a:ext cx="0" cy="0"/>
          <a:chOff x="0" y="0"/>
          <a:chExt cx="0" cy="0"/>
        </a:xfrm>
      </p:grpSpPr>
      <p:sp>
        <p:nvSpPr>
          <p:cNvPr id="704" name="Google Shape;704;p10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latin typeface="Arial Black"/>
                <a:ea typeface="Arial Black"/>
                <a:cs typeface="Arial Black"/>
                <a:sym typeface="Arial Black"/>
              </a:rPr>
              <a:t>Case Study free week!</a:t>
            </a:r>
            <a:endParaRPr>
              <a:latin typeface="Arial Black"/>
              <a:ea typeface="Arial Black"/>
              <a:cs typeface="Arial Black"/>
              <a:sym typeface="Arial Black"/>
            </a:endParaRPr>
          </a:p>
        </p:txBody>
      </p:sp>
      <p:sp>
        <p:nvSpPr>
          <p:cNvPr id="705" name="Google Shape;705;p106"/>
          <p:cNvSpPr txBox="1"/>
          <p:nvPr>
            <p:ph idx="1" type="body"/>
          </p:nvPr>
        </p:nvSpPr>
        <p:spPr>
          <a:xfrm>
            <a:off x="311700" y="1152475"/>
            <a:ext cx="47484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THERE IS NO CASE STUDY CHECK OFF</a:t>
            </a:r>
            <a:r>
              <a:rPr lang="en"/>
              <a:t> - After class, please complete Week 6 Bi-weekly reflection </a:t>
            </a:r>
            <a:endParaRPr/>
          </a:p>
          <a:p>
            <a:pPr indent="0" lvl="0" marL="0" rtl="0" algn="l">
              <a:spcBef>
                <a:spcPts val="1600"/>
              </a:spcBef>
              <a:spcAft>
                <a:spcPts val="0"/>
              </a:spcAft>
              <a:buNone/>
            </a:pPr>
            <a:r>
              <a:t/>
            </a:r>
            <a:endParaRPr/>
          </a:p>
          <a:p>
            <a:pPr indent="0" lvl="0" marL="0" rtl="0" algn="l">
              <a:spcBef>
                <a:spcPts val="1600"/>
              </a:spcBef>
              <a:spcAft>
                <a:spcPts val="0"/>
              </a:spcAft>
              <a:buNone/>
            </a:pPr>
            <a:r>
              <a:rPr lang="en"/>
              <a:t>Friday will be general Q&amp;A &amp; work time for Data Camp.</a:t>
            </a:r>
            <a:endParaRPr/>
          </a:p>
          <a:p>
            <a:pPr indent="0" lvl="0" marL="0" rtl="0" algn="l">
              <a:spcBef>
                <a:spcPts val="1600"/>
              </a:spcBef>
              <a:spcAft>
                <a:spcPts val="1600"/>
              </a:spcAft>
              <a:buNone/>
            </a:pPr>
            <a:r>
              <a:rPr lang="en"/>
              <a:t>Come by if there is any assignment you want an extension on. Let’s just use the hour as a work session/get shit done. Feel good as you go into break.</a:t>
            </a:r>
            <a:endParaRPr/>
          </a:p>
        </p:txBody>
      </p:sp>
      <p:pic>
        <p:nvPicPr>
          <p:cNvPr descr="Don't Bullshit, Get Shit Done" id="706" name="Google Shape;706;p106"/>
          <p:cNvPicPr preferRelativeResize="0"/>
          <p:nvPr/>
        </p:nvPicPr>
        <p:blipFill>
          <a:blip r:embed="rId3">
            <a:alphaModFix/>
          </a:blip>
          <a:stretch>
            <a:fillRect/>
          </a:stretch>
        </p:blipFill>
        <p:spPr>
          <a:xfrm>
            <a:off x="6201150" y="1751225"/>
            <a:ext cx="1912475" cy="2249975"/>
          </a:xfrm>
          <a:prstGeom prst="rect">
            <a:avLst/>
          </a:prstGeom>
          <a:noFill/>
          <a:ln>
            <a:noFill/>
          </a:ln>
        </p:spPr>
      </p:pic>
    </p:spTree>
  </p:cSld>
  <p:clrMapOvr>
    <a:masterClrMapping/>
  </p:clrMapOvr>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0" name="Shape 710"/>
        <p:cNvGrpSpPr/>
        <p:nvPr/>
      </p:nvGrpSpPr>
      <p:grpSpPr>
        <a:xfrm>
          <a:off x="0" y="0"/>
          <a:ext cx="0" cy="0"/>
          <a:chOff x="0" y="0"/>
          <a:chExt cx="0" cy="0"/>
        </a:xfrm>
      </p:grpSpPr>
      <p:sp>
        <p:nvSpPr>
          <p:cNvPr id="711" name="Google Shape;711;p107"/>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latin typeface="Arial Black"/>
                <a:ea typeface="Arial Black"/>
                <a:cs typeface="Arial Black"/>
                <a:sym typeface="Arial Black"/>
              </a:rPr>
              <a:t>Reflect</a:t>
            </a:r>
            <a:endParaRPr>
              <a:latin typeface="Arial Black"/>
              <a:ea typeface="Arial Black"/>
              <a:cs typeface="Arial Black"/>
              <a:sym typeface="Arial Black"/>
            </a:endParaRPr>
          </a:p>
        </p:txBody>
      </p:sp>
      <p:sp>
        <p:nvSpPr>
          <p:cNvPr id="712" name="Google Shape;712;p107"/>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chemeClr val="dk1"/>
                </a:solidFill>
              </a:rPr>
              <a:t>Upcoming for Friday</a:t>
            </a:r>
            <a:endParaRPr>
              <a:solidFill>
                <a:schemeClr val="dk1"/>
              </a:solidFill>
            </a:endParaRPr>
          </a:p>
          <a:p>
            <a:pPr indent="-342900" lvl="0" marL="457200" rtl="0" algn="l">
              <a:spcBef>
                <a:spcPts val="0"/>
              </a:spcBef>
              <a:spcAft>
                <a:spcPts val="0"/>
              </a:spcAft>
              <a:buClr>
                <a:schemeClr val="dk1"/>
              </a:buClr>
              <a:buSzPts val="1800"/>
              <a:buChar char="-"/>
            </a:pPr>
            <a:r>
              <a:rPr lang="en">
                <a:solidFill>
                  <a:schemeClr val="dk1"/>
                </a:solidFill>
              </a:rPr>
              <a:t>Bi-weekly Reflection</a:t>
            </a:r>
            <a:endParaRPr>
              <a:solidFill>
                <a:schemeClr val="dk1"/>
              </a:solidFill>
            </a:endParaRPr>
          </a:p>
          <a:p>
            <a:pPr indent="-342900" lvl="0" marL="457200" rtl="0" algn="l">
              <a:spcBef>
                <a:spcPts val="0"/>
              </a:spcBef>
              <a:spcAft>
                <a:spcPts val="0"/>
              </a:spcAft>
              <a:buClr>
                <a:schemeClr val="dk1"/>
              </a:buClr>
              <a:buSzPts val="1800"/>
              <a:buChar char="-"/>
            </a:pPr>
            <a:r>
              <a:rPr lang="en">
                <a:solidFill>
                  <a:schemeClr val="dk1"/>
                </a:solidFill>
              </a:rPr>
              <a:t>Start </a:t>
            </a:r>
            <a:r>
              <a:rPr i="1" lang="en">
                <a:solidFill>
                  <a:schemeClr val="dk1"/>
                </a:solidFill>
              </a:rPr>
              <a:t>Introduction to Data </a:t>
            </a:r>
            <a:r>
              <a:rPr lang="en">
                <a:solidFill>
                  <a:schemeClr val="dk1"/>
                </a:solidFill>
              </a:rPr>
              <a:t>Course on DataCamp</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b="1" lang="en">
                <a:solidFill>
                  <a:schemeClr val="dk1"/>
                </a:solidFill>
              </a:rPr>
              <a:t>Upcoming for Monday</a:t>
            </a:r>
            <a:endParaRPr b="1">
              <a:solidFill>
                <a:schemeClr val="dk1"/>
              </a:solidFill>
            </a:endParaRPr>
          </a:p>
          <a:p>
            <a:pPr indent="-342900" lvl="0" marL="457200" rtl="0" algn="l">
              <a:spcBef>
                <a:spcPts val="0"/>
              </a:spcBef>
              <a:spcAft>
                <a:spcPts val="0"/>
              </a:spcAft>
              <a:buClr>
                <a:schemeClr val="dk1"/>
              </a:buClr>
              <a:buSzPts val="1800"/>
              <a:buChar char="-"/>
            </a:pPr>
            <a:r>
              <a:rPr lang="en">
                <a:solidFill>
                  <a:schemeClr val="dk1"/>
                </a:solidFill>
              </a:rPr>
              <a:t>Finish </a:t>
            </a:r>
            <a:r>
              <a:rPr i="1" lang="en">
                <a:solidFill>
                  <a:schemeClr val="dk1"/>
                </a:solidFill>
              </a:rPr>
              <a:t>Introduction to Data</a:t>
            </a:r>
            <a:r>
              <a:rPr lang="en">
                <a:solidFill>
                  <a:schemeClr val="dk1"/>
                </a:solidFill>
              </a:rPr>
              <a:t> Course</a:t>
            </a:r>
            <a:endParaRPr>
              <a:solidFill>
                <a:schemeClr val="dk1"/>
              </a:solidFill>
            </a:endParaRPr>
          </a:p>
          <a:p>
            <a:pPr indent="-342900" lvl="0" marL="457200" rtl="0" algn="l">
              <a:spcBef>
                <a:spcPts val="0"/>
              </a:spcBef>
              <a:spcAft>
                <a:spcPts val="0"/>
              </a:spcAft>
              <a:buClr>
                <a:schemeClr val="dk1"/>
              </a:buClr>
              <a:buSzPts val="1800"/>
              <a:buChar char="-"/>
            </a:pPr>
            <a:r>
              <a:rPr lang="en">
                <a:solidFill>
                  <a:schemeClr val="dk1"/>
                </a:solidFill>
              </a:rPr>
              <a:t>Videos and Readings on AI</a:t>
            </a:r>
            <a:endParaRPr>
              <a:solidFill>
                <a:schemeClr val="dk1"/>
              </a:solidFill>
            </a:endParaRPr>
          </a:p>
          <a:p>
            <a:pPr indent="0" lvl="0" marL="457200" rtl="0" algn="l">
              <a:spcBef>
                <a:spcPts val="0"/>
              </a:spcBef>
              <a:spcAft>
                <a:spcPts val="0"/>
              </a:spcAft>
              <a:buNone/>
            </a:pPr>
            <a:r>
              <a:t/>
            </a:r>
            <a:endParaRPr b="1">
              <a:solidFill>
                <a:schemeClr val="dk1"/>
              </a:solidFill>
            </a:endParaRPr>
          </a:p>
          <a:p>
            <a:pPr indent="0" lvl="0" marL="0" rtl="0" algn="l">
              <a:spcBef>
                <a:spcPts val="0"/>
              </a:spcBef>
              <a:spcAft>
                <a:spcPts val="0"/>
              </a:spcAft>
              <a:buNone/>
            </a:pPr>
            <a:r>
              <a:rPr b="1" lang="en">
                <a:solidFill>
                  <a:schemeClr val="dk1"/>
                </a:solidFill>
              </a:rPr>
              <a:t>Have questions?</a:t>
            </a:r>
            <a:endParaRPr b="1">
              <a:solidFill>
                <a:schemeClr val="dk1"/>
              </a:solidFill>
            </a:endParaRPr>
          </a:p>
          <a:p>
            <a:pPr indent="-342900" lvl="0" marL="457200" rtl="0" algn="l">
              <a:spcBef>
                <a:spcPts val="0"/>
              </a:spcBef>
              <a:spcAft>
                <a:spcPts val="0"/>
              </a:spcAft>
              <a:buClr>
                <a:schemeClr val="dk1"/>
              </a:buClr>
              <a:buSzPts val="1800"/>
              <a:buChar char="-"/>
            </a:pPr>
            <a:r>
              <a:rPr lang="en">
                <a:solidFill>
                  <a:schemeClr val="dk1"/>
                </a:solidFill>
              </a:rPr>
              <a:t>Office hours today at 11 in SASC</a:t>
            </a:r>
            <a:endParaRPr>
              <a:solidFill>
                <a:schemeClr val="dk1"/>
              </a:solidFill>
            </a:endParaRPr>
          </a:p>
          <a:p>
            <a:pPr indent="-342900" lvl="0" marL="457200" rtl="0" algn="l">
              <a:spcBef>
                <a:spcPts val="0"/>
              </a:spcBef>
              <a:spcAft>
                <a:spcPts val="0"/>
              </a:spcAft>
              <a:buClr>
                <a:schemeClr val="dk1"/>
              </a:buClr>
              <a:buSzPts val="1800"/>
              <a:buChar char="-"/>
            </a:pPr>
            <a:r>
              <a:rPr lang="en">
                <a:solidFill>
                  <a:schemeClr val="dk1"/>
                </a:solidFill>
              </a:rPr>
              <a:t>CAT sessions tonight</a:t>
            </a:r>
            <a:endParaRPr>
              <a:solidFill>
                <a:schemeClr val="dk1"/>
              </a:solidFill>
            </a:endParaRPr>
          </a:p>
        </p:txBody>
      </p:sp>
      <p:pic>
        <p:nvPicPr>
          <p:cNvPr descr="#empty" id="713" name="Google Shape;713;p107"/>
          <p:cNvPicPr preferRelativeResize="0"/>
          <p:nvPr/>
        </p:nvPicPr>
        <p:blipFill rotWithShape="1">
          <a:blip r:embed="rId3">
            <a:alphaModFix/>
          </a:blip>
          <a:srcRect b="10261" l="23714" r="19074" t="9002"/>
          <a:stretch/>
        </p:blipFill>
        <p:spPr>
          <a:xfrm>
            <a:off x="6082500" y="125150"/>
            <a:ext cx="2873774" cy="2661426"/>
          </a:xfrm>
          <a:prstGeom prst="rect">
            <a:avLst/>
          </a:prstGeom>
          <a:noFill/>
          <a:ln>
            <a:noFill/>
          </a:ln>
        </p:spPr>
      </p:pic>
      <p:sp>
        <p:nvSpPr>
          <p:cNvPr id="714" name="Google Shape;714;p107"/>
          <p:cNvSpPr txBox="1"/>
          <p:nvPr/>
        </p:nvSpPr>
        <p:spPr>
          <a:xfrm>
            <a:off x="6082538" y="3124475"/>
            <a:ext cx="2873700" cy="1138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800">
                <a:solidFill>
                  <a:schemeClr val="dk1"/>
                </a:solidFill>
              </a:rPr>
              <a:t>FYI joint Math DCS Speaker Dr. Nathan Alexander on Tuesday, 10/16 1:15 pm!</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3" name="Shape 153"/>
        <p:cNvGrpSpPr/>
        <p:nvPr/>
      </p:nvGrpSpPr>
      <p:grpSpPr>
        <a:xfrm>
          <a:off x="0" y="0"/>
          <a:ext cx="0" cy="0"/>
          <a:chOff x="0" y="0"/>
          <a:chExt cx="0" cy="0"/>
        </a:xfrm>
      </p:grpSpPr>
      <p:sp>
        <p:nvSpPr>
          <p:cNvPr id="154" name="Google Shape;154;p33"/>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Mean Median Mode</a:t>
            </a:r>
            <a:endParaRPr/>
          </a:p>
        </p:txBody>
      </p:sp>
      <p:sp>
        <p:nvSpPr>
          <p:cNvPr id="155" name="Google Shape;155;p33"/>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Mean</a:t>
            </a:r>
            <a:endParaRPr/>
          </a:p>
          <a:p>
            <a:pPr indent="0" lvl="0" marL="0" rtl="0" algn="l">
              <a:spcBef>
                <a:spcPts val="1600"/>
              </a:spcBef>
              <a:spcAft>
                <a:spcPts val="0"/>
              </a:spcAft>
              <a:buNone/>
            </a:pPr>
            <a:r>
              <a:rPr lang="en"/>
              <a:t>Median</a:t>
            </a:r>
            <a:endParaRPr/>
          </a:p>
          <a:p>
            <a:pPr indent="0" lvl="0" marL="0" rtl="0" algn="l">
              <a:spcBef>
                <a:spcPts val="1600"/>
              </a:spcBef>
              <a:spcAft>
                <a:spcPts val="0"/>
              </a:spcAft>
              <a:buNone/>
            </a:pPr>
            <a:r>
              <a:rPr lang="en"/>
              <a:t>Mode</a:t>
            </a:r>
            <a:endParaRPr/>
          </a:p>
          <a:p>
            <a:pPr indent="0" lvl="0" marL="0" rtl="0" algn="l">
              <a:spcBef>
                <a:spcPts val="1600"/>
              </a:spcBef>
              <a:spcAft>
                <a:spcPts val="0"/>
              </a:spcAft>
              <a:buNone/>
            </a:pPr>
            <a:r>
              <a:rPr lang="en"/>
              <a:t>Sometimes all the same. Sometimes all different - and skewness of the distribution can affect it. (What is a distribution?)</a:t>
            </a:r>
            <a:endParaRPr/>
          </a:p>
          <a:p>
            <a:pPr indent="-342900" lvl="0" marL="457200" rtl="0" algn="l">
              <a:spcBef>
                <a:spcPts val="1600"/>
              </a:spcBef>
              <a:spcAft>
                <a:spcPts val="0"/>
              </a:spcAft>
              <a:buSzPts val="1800"/>
              <a:buChar char="●"/>
            </a:pPr>
            <a:r>
              <a:rPr lang="en"/>
              <a:t>Apparently you can call BS on that pattern too </a:t>
            </a:r>
            <a:r>
              <a:rPr lang="en" sz="1100" u="sng">
                <a:solidFill>
                  <a:srgbClr val="1155CC"/>
                </a:solidFill>
                <a:hlinkClick r:id="rId3">
                  <a:extLst>
                    <a:ext uri="{A12FA001-AC4F-418D-AE19-62706E023703}">
                      <ahyp:hlinkClr val="tx"/>
                    </a:ext>
                  </a:extLst>
                </a:hlinkClick>
              </a:rPr>
              <a:t>https://www.tandfonline.com/doi/pdf/10.1080/10691898.2005.11910556</a:t>
            </a:r>
            <a:r>
              <a:rPr lang="en" sz="1100">
                <a:solidFill>
                  <a:schemeClr val="dk1"/>
                </a:solidFill>
              </a:rPr>
              <a:t> </a:t>
            </a:r>
            <a:endParaRPr/>
          </a:p>
          <a:p>
            <a:pPr indent="-342900" lvl="0" marL="457200" rtl="0" algn="l">
              <a:spcBef>
                <a:spcPts val="0"/>
              </a:spcBef>
              <a:spcAft>
                <a:spcPts val="0"/>
              </a:spcAft>
              <a:buSzPts val="1800"/>
              <a:buChar char="●"/>
            </a:pPr>
            <a:r>
              <a:rPr lang="en"/>
              <a:t>Oversimplification can lead to BS (intentional or unintentional?)</a:t>
            </a:r>
            <a:endParaRPr/>
          </a:p>
          <a:p>
            <a:pPr indent="0" lvl="0" marL="0" rtl="0" algn="l">
              <a:spcBef>
                <a:spcPts val="1600"/>
              </a:spcBef>
              <a:spcAft>
                <a:spcPts val="1600"/>
              </a:spcAft>
              <a:buNone/>
            </a:pPr>
            <a:r>
              <a:rPr lang="en"/>
              <a:t> </a:t>
            </a:r>
            <a:endParaRPr/>
          </a:p>
        </p:txBody>
      </p:sp>
      <p:pic>
        <p:nvPicPr>
          <p:cNvPr descr="Examples of Left-skewed and right-skewed distributions" id="156" name="Google Shape;156;p33"/>
          <p:cNvPicPr preferRelativeResize="0"/>
          <p:nvPr/>
        </p:nvPicPr>
        <p:blipFill>
          <a:blip r:embed="rId4">
            <a:alphaModFix/>
          </a:blip>
          <a:stretch>
            <a:fillRect/>
          </a:stretch>
        </p:blipFill>
        <p:spPr>
          <a:xfrm>
            <a:off x="4049425" y="393700"/>
            <a:ext cx="5094575" cy="2336957"/>
          </a:xfrm>
          <a:prstGeom prst="rect">
            <a:avLst/>
          </a:prstGeom>
          <a:noFill/>
          <a:ln>
            <a:noFill/>
          </a:ln>
        </p:spPr>
      </p:pic>
      <p:sp>
        <p:nvSpPr>
          <p:cNvPr id="157" name="Google Shape;157;p33"/>
          <p:cNvSpPr txBox="1"/>
          <p:nvPr/>
        </p:nvSpPr>
        <p:spPr>
          <a:xfrm>
            <a:off x="4049425" y="2374900"/>
            <a:ext cx="5018400" cy="2796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100" u="sng">
                <a:solidFill>
                  <a:srgbClr val="1155CC"/>
                </a:solidFill>
                <a:hlinkClick r:id="rId5">
                  <a:extLst>
                    <a:ext uri="{A12FA001-AC4F-418D-AE19-62706E023703}">
                      <ahyp:hlinkClr val="tx"/>
                    </a:ext>
                  </a:extLst>
                </a:hlinkClick>
              </a:rPr>
              <a:t>https://www.statisticshowto.datasciencecentral.com/pearson-mode-skewness/</a:t>
            </a:r>
            <a:r>
              <a:rPr lang="en" sz="1100">
                <a:solidFill>
                  <a:schemeClr val="dk1"/>
                </a:solidFill>
              </a:rPr>
              <a:t> </a:t>
            </a:r>
            <a:endParaRPr/>
          </a:p>
        </p:txBody>
      </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