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643" r:id="rId3"/>
    <p:sldId id="628" r:id="rId4"/>
    <p:sldId id="629" r:id="rId5"/>
    <p:sldId id="642" r:id="rId6"/>
    <p:sldId id="634" r:id="rId7"/>
    <p:sldId id="63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BD65-2B38-4AED-AD73-6B8393EA4162}" type="datetimeFigureOut">
              <a:rPr lang="en-US" smtClean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8AD6-CD6D-4C33-BB86-CFAE4A381D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62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BD65-2B38-4AED-AD73-6B8393EA4162}" type="datetimeFigureOut">
              <a:rPr lang="en-US" smtClean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8AD6-CD6D-4C33-BB86-CFAE4A381D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BD65-2B38-4AED-AD73-6B8393EA4162}" type="datetimeFigureOut">
              <a:rPr lang="en-US" smtClean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8AD6-CD6D-4C33-BB86-CFAE4A381D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78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BD65-2B38-4AED-AD73-6B8393EA4162}" type="datetimeFigureOut">
              <a:rPr lang="en-US" smtClean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8AD6-CD6D-4C33-BB86-CFAE4A381D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157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BD65-2B38-4AED-AD73-6B8393EA4162}" type="datetimeFigureOut">
              <a:rPr lang="en-US" smtClean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8AD6-CD6D-4C33-BB86-CFAE4A381D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729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BD65-2B38-4AED-AD73-6B8393EA4162}" type="datetimeFigureOut">
              <a:rPr lang="en-US" smtClean="0"/>
              <a:t>6/17/2024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8AD6-CD6D-4C33-BB86-CFAE4A381D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39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BD65-2B38-4AED-AD73-6B8393EA4162}" type="datetimeFigureOut">
              <a:rPr lang="en-US" smtClean="0"/>
              <a:t>6/17/2024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8AD6-CD6D-4C33-BB86-CFAE4A381D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1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BD65-2B38-4AED-AD73-6B8393EA4162}" type="datetimeFigureOut">
              <a:rPr lang="en-US" smtClean="0"/>
              <a:t>6/17/2024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8AD6-CD6D-4C33-BB86-CFAE4A381D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46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BD65-2B38-4AED-AD73-6B8393EA4162}" type="datetimeFigureOut">
              <a:rPr lang="en-US" smtClean="0"/>
              <a:t>6/17/2024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8AD6-CD6D-4C33-BB86-CFAE4A381D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89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061BD65-2B38-4AED-AD73-6B8393EA4162}" type="datetimeFigureOut">
              <a:rPr lang="en-US" smtClean="0"/>
              <a:t>6/17/2024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848AD6-CD6D-4C33-BB86-CFAE4A381D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936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BD65-2B38-4AED-AD73-6B8393EA4162}" type="datetimeFigureOut">
              <a:rPr lang="en-US" smtClean="0"/>
              <a:t>6/17/2024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8AD6-CD6D-4C33-BB86-CFAE4A381D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01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061BD65-2B38-4AED-AD73-6B8393EA4162}" type="datetimeFigureOut">
              <a:rPr lang="en-US" smtClean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848AD6-CD6D-4C33-BB86-CFAE4A381D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894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1E3BE-A1D0-417E-BE56-06CBED8B74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Concept Map Activity:</a:t>
            </a:r>
            <a:br>
              <a:rPr lang="en-US" dirty="0"/>
            </a:br>
            <a:r>
              <a:rPr lang="en-US" dirty="0"/>
              <a:t>Linking Together Temperature, Physiology, and Behavior</a:t>
            </a:r>
          </a:p>
        </p:txBody>
      </p:sp>
    </p:spTree>
    <p:extLst>
      <p:ext uri="{BB962C8B-B14F-4D97-AF65-F5344CB8AC3E}">
        <p14:creationId xmlns:p14="http://schemas.microsoft.com/office/powerpoint/2010/main" val="3611506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4AF27-71E1-4E5F-8571-DF4D775B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62CF5-4547-4DD9-AE08-42E8543EF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610626" cy="4023360"/>
          </a:xfrm>
        </p:spPr>
        <p:txBody>
          <a:bodyPr>
            <a:normAutofit fontScale="92500"/>
          </a:bodyPr>
          <a:lstStyle/>
          <a:p>
            <a:r>
              <a:rPr lang="en-US" sz="3600" u="sng" dirty="0"/>
              <a:t>Students will be able to: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Use critical thinking skills to link together the interdependencies of temperature, physiology, and behavior in an ectotherm </a:t>
            </a:r>
          </a:p>
          <a:p>
            <a:pPr marL="201168" lvl="1" indent="0">
              <a:buNone/>
            </a:pPr>
            <a:endParaRPr lang="en-US" sz="3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Work in a team </a:t>
            </a:r>
          </a:p>
          <a:p>
            <a:pPr marL="201168" lvl="1" indent="0">
              <a:buNone/>
            </a:pPr>
            <a:endParaRPr lang="en-US" sz="3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Understand and visually communicate how temperature, physiology, and behavior interact </a:t>
            </a:r>
          </a:p>
          <a:p>
            <a:pPr marL="201168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1936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537BAB-43FB-BDD9-AEDB-A3B642B08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406" y="446675"/>
            <a:ext cx="9692640" cy="132556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In-Class Activity: </a:t>
            </a:r>
            <a:r>
              <a:rPr lang="en-US" b="1" u="sng" dirty="0"/>
              <a:t>Concept Map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02389DE-B367-4E2E-9353-5A8E6FAC53F4}"/>
              </a:ext>
            </a:extLst>
          </p:cNvPr>
          <p:cNvCxnSpPr/>
          <p:nvPr/>
        </p:nvCxnSpPr>
        <p:spPr>
          <a:xfrm>
            <a:off x="1016531" y="2698376"/>
            <a:ext cx="1215680" cy="0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5D2E2E9-E42D-4DD1-8EB1-0AA79EF60E5F}"/>
              </a:ext>
            </a:extLst>
          </p:cNvPr>
          <p:cNvSpPr txBox="1"/>
          <p:nvPr/>
        </p:nvSpPr>
        <p:spPr>
          <a:xfrm>
            <a:off x="2393576" y="2393576"/>
            <a:ext cx="23039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Single arrow indicates one factor influences the next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CD7469-1176-4199-A0B6-868573253DAA}"/>
              </a:ext>
            </a:extLst>
          </p:cNvPr>
          <p:cNvSpPr txBox="1"/>
          <p:nvPr/>
        </p:nvSpPr>
        <p:spPr>
          <a:xfrm>
            <a:off x="7162799" y="2326359"/>
            <a:ext cx="23039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Double arrow indicates the factors influences each other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6ED3EECC-7413-415C-81FA-40129A503030}"/>
              </a:ext>
            </a:extLst>
          </p:cNvPr>
          <p:cNvSpPr/>
          <p:nvPr/>
        </p:nvSpPr>
        <p:spPr>
          <a:xfrm>
            <a:off x="12496800" y="1322589"/>
            <a:ext cx="73152" cy="914400"/>
          </a:xfrm>
          <a:prstGeom prst="leftBracket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40E95A7-CF42-42D8-AD0B-4E268ED59C67}"/>
              </a:ext>
            </a:extLst>
          </p:cNvPr>
          <p:cNvCxnSpPr>
            <a:cxnSpLocks/>
          </p:cNvCxnSpPr>
          <p:nvPr/>
        </p:nvCxnSpPr>
        <p:spPr>
          <a:xfrm>
            <a:off x="5611906" y="2698376"/>
            <a:ext cx="1272988" cy="0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EFC5503-C430-474E-B968-07323B6A3648}"/>
              </a:ext>
            </a:extLst>
          </p:cNvPr>
          <p:cNvSpPr txBox="1"/>
          <p:nvPr/>
        </p:nvSpPr>
        <p:spPr>
          <a:xfrm>
            <a:off x="732855" y="4361780"/>
            <a:ext cx="107262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Link together the terms provided with single or double arrows based how they interact with each other to influence reptiles and amphibians. Specifically, provide arrows for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 effects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not cascading effects.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u="sng" dirty="0">
                <a:solidFill>
                  <a:srgbClr val="000000"/>
                </a:solidFill>
                <a:latin typeface="Calibri" panose="020F0502020204030204"/>
              </a:rPr>
              <a:t>Note:</a:t>
            </a:r>
            <a:r>
              <a:rPr lang="en-US" sz="2800" dirty="0">
                <a:solidFill>
                  <a:srgbClr val="000000"/>
                </a:solidFill>
                <a:latin typeface="Calibri" panose="020F0502020204030204"/>
              </a:rPr>
              <a:t> some terms may have multiple arrows.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0980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1939961-BD44-42BC-93E6-7D2008856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Example: </a:t>
            </a:r>
            <a:r>
              <a:rPr lang="en-US" b="1" u="sng" dirty="0"/>
              <a:t>Concept Map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5A340E-10CA-4C04-881E-E854896F61FC}"/>
              </a:ext>
            </a:extLst>
          </p:cNvPr>
          <p:cNvSpPr txBox="1"/>
          <p:nvPr/>
        </p:nvSpPr>
        <p:spPr>
          <a:xfrm>
            <a:off x="2107985" y="1838325"/>
            <a:ext cx="7976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Terms: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Body Temperature, Daily Activity, Sprint Speed</a:t>
            </a:r>
          </a:p>
        </p:txBody>
      </p:sp>
    </p:spTree>
    <p:extLst>
      <p:ext uri="{BB962C8B-B14F-4D97-AF65-F5344CB8AC3E}">
        <p14:creationId xmlns:p14="http://schemas.microsoft.com/office/powerpoint/2010/main" val="2979352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1939961-BD44-42BC-93E6-7D2008856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Example: </a:t>
            </a:r>
            <a:r>
              <a:rPr lang="en-US" b="1" u="sng" dirty="0"/>
              <a:t>Concept Map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5A340E-10CA-4C04-881E-E854896F61FC}"/>
              </a:ext>
            </a:extLst>
          </p:cNvPr>
          <p:cNvSpPr txBox="1"/>
          <p:nvPr/>
        </p:nvSpPr>
        <p:spPr>
          <a:xfrm>
            <a:off x="2107985" y="1838325"/>
            <a:ext cx="7976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Terms: Body Temperature, Daily Activity, Sprint Speed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2C89C7-4471-4C26-9184-A396C9F9983A}"/>
              </a:ext>
            </a:extLst>
          </p:cNvPr>
          <p:cNvSpPr/>
          <p:nvPr/>
        </p:nvSpPr>
        <p:spPr>
          <a:xfrm>
            <a:off x="508418" y="3166852"/>
            <a:ext cx="2022504" cy="9144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B9547C-1553-426A-A715-2F8354C56191}"/>
              </a:ext>
            </a:extLst>
          </p:cNvPr>
          <p:cNvSpPr txBox="1"/>
          <p:nvPr/>
        </p:nvSpPr>
        <p:spPr>
          <a:xfrm>
            <a:off x="616490" y="3316558"/>
            <a:ext cx="1775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Body Temperature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BD6463-6F01-40D8-A8AF-02A7C427A2F6}"/>
              </a:ext>
            </a:extLst>
          </p:cNvPr>
          <p:cNvSpPr/>
          <p:nvPr/>
        </p:nvSpPr>
        <p:spPr>
          <a:xfrm>
            <a:off x="4928618" y="3166852"/>
            <a:ext cx="2022504" cy="9144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D72801F-E2BC-4CCE-A73C-777F2F8697D9}"/>
              </a:ext>
            </a:extLst>
          </p:cNvPr>
          <p:cNvCxnSpPr>
            <a:cxnSpLocks/>
          </p:cNvCxnSpPr>
          <p:nvPr/>
        </p:nvCxnSpPr>
        <p:spPr>
          <a:xfrm flipV="1">
            <a:off x="2638994" y="3624052"/>
            <a:ext cx="2079398" cy="15672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D1C141F-4FD8-4A6D-BF6B-F336180382C1}"/>
              </a:ext>
            </a:extLst>
          </p:cNvPr>
          <p:cNvSpPr/>
          <p:nvPr/>
        </p:nvSpPr>
        <p:spPr>
          <a:xfrm>
            <a:off x="9277098" y="3166852"/>
            <a:ext cx="2022504" cy="9144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7F54E9-4CBD-45BB-9297-C8E651FB111B}"/>
              </a:ext>
            </a:extLst>
          </p:cNvPr>
          <p:cNvSpPr txBox="1"/>
          <p:nvPr/>
        </p:nvSpPr>
        <p:spPr>
          <a:xfrm>
            <a:off x="5051907" y="3411123"/>
            <a:ext cx="177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Daily Activity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AB40C1D-5AE0-41C0-BE71-7BD1B9CBE6C4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6951122" y="3624052"/>
            <a:ext cx="219287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A97B88D-D22A-4914-AF92-9D6490E8856A}"/>
              </a:ext>
            </a:extLst>
          </p:cNvPr>
          <p:cNvSpPr txBox="1"/>
          <p:nvPr/>
        </p:nvSpPr>
        <p:spPr>
          <a:xfrm>
            <a:off x="9523676" y="3411123"/>
            <a:ext cx="177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Sprint Speed</a:t>
            </a: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3B491211-DF0C-49C3-A035-891BECE7B716}"/>
              </a:ext>
            </a:extLst>
          </p:cNvPr>
          <p:cNvCxnSpPr>
            <a:cxnSpLocks/>
          </p:cNvCxnSpPr>
          <p:nvPr/>
        </p:nvCxnSpPr>
        <p:spPr>
          <a:xfrm>
            <a:off x="1504453" y="2701065"/>
            <a:ext cx="8980667" cy="385078"/>
          </a:xfrm>
          <a:prstGeom prst="bentConnector3">
            <a:avLst>
              <a:gd name="adj1" fmla="val 100004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705FBC0-3704-416F-9B2E-6AE1B7EC36A4}"/>
              </a:ext>
            </a:extLst>
          </p:cNvPr>
          <p:cNvCxnSpPr>
            <a:endCxn id="4" idx="0"/>
          </p:cNvCxnSpPr>
          <p:nvPr/>
        </p:nvCxnSpPr>
        <p:spPr>
          <a:xfrm>
            <a:off x="1519670" y="2701065"/>
            <a:ext cx="0" cy="46578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826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9B6BF-410F-44C4-A8FA-55AB718C5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35975"/>
            <a:ext cx="10058400" cy="75482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Create a concept map linking together the following keywords: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9501C13-31C7-4E60-9430-765C1555EF4A}"/>
              </a:ext>
            </a:extLst>
          </p:cNvPr>
          <p:cNvSpPr txBox="1">
            <a:spLocks/>
          </p:cNvSpPr>
          <p:nvPr/>
        </p:nvSpPr>
        <p:spPr>
          <a:xfrm>
            <a:off x="1177896" y="-2973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-5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In-Class Activity: </a:t>
            </a:r>
            <a:r>
              <a:rPr kumimoji="0" lang="en-US" sz="4800" b="1" i="0" u="sng" strike="noStrike" kern="1200" cap="none" spc="-5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Concept Map</a:t>
            </a:r>
            <a:endParaRPr kumimoji="0" lang="en-US" sz="4800" b="1" i="0" u="sng" strike="noStrike" kern="1200" cap="none" spc="-5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66B52C-B0AE-4163-8A0B-640E3B865A5A}"/>
              </a:ext>
            </a:extLst>
          </p:cNvPr>
          <p:cNvSpPr txBox="1"/>
          <p:nvPr/>
        </p:nvSpPr>
        <p:spPr>
          <a:xfrm>
            <a:off x="1066800" y="2661920"/>
            <a:ext cx="437896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Body Temperature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Activity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Food Consumption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Sprint Speed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Mating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Foraging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742B95-F123-4413-8B7A-A8F7446F3D84}"/>
              </a:ext>
            </a:extLst>
          </p:cNvPr>
          <p:cNvSpPr txBox="1"/>
          <p:nvPr/>
        </p:nvSpPr>
        <p:spPr>
          <a:xfrm>
            <a:off x="6024216" y="2661920"/>
            <a:ext cx="437896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Digestion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Predator Attack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Energy Assimilation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Metabolism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Water loss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Reproductive Output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Growth Rate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2945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87E3ECA-40B5-4491-8769-D0612F090618}"/>
              </a:ext>
            </a:extLst>
          </p:cNvPr>
          <p:cNvSpPr/>
          <p:nvPr/>
        </p:nvSpPr>
        <p:spPr>
          <a:xfrm>
            <a:off x="193678" y="4219704"/>
            <a:ext cx="1956876" cy="53607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Body Temperature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3653DA-C51F-462F-88AC-5CABE48B6603}"/>
              </a:ext>
            </a:extLst>
          </p:cNvPr>
          <p:cNvSpPr/>
          <p:nvPr/>
        </p:nvSpPr>
        <p:spPr>
          <a:xfrm>
            <a:off x="2982308" y="3223366"/>
            <a:ext cx="1751383" cy="641866"/>
          </a:xfrm>
          <a:prstGeom prst="rect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Food Consumption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736B7-FB68-405B-9D7E-37CEA92DBEF1}"/>
              </a:ext>
            </a:extLst>
          </p:cNvPr>
          <p:cNvSpPr/>
          <p:nvPr/>
        </p:nvSpPr>
        <p:spPr>
          <a:xfrm>
            <a:off x="3117415" y="4353648"/>
            <a:ext cx="1589678" cy="308695"/>
          </a:xfrm>
          <a:prstGeom prst="rect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Digestion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1A473D-85FD-4CE3-A7F8-54A527BA7C2E}"/>
              </a:ext>
            </a:extLst>
          </p:cNvPr>
          <p:cNvSpPr/>
          <p:nvPr/>
        </p:nvSpPr>
        <p:spPr>
          <a:xfrm>
            <a:off x="2920509" y="236489"/>
            <a:ext cx="1778241" cy="532599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Activity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C9224B9-8238-47E9-A940-15841F310E38}"/>
              </a:ext>
            </a:extLst>
          </p:cNvPr>
          <p:cNvSpPr/>
          <p:nvPr/>
        </p:nvSpPr>
        <p:spPr>
          <a:xfrm>
            <a:off x="3079374" y="6351150"/>
            <a:ext cx="1617073" cy="382058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Sprint Speed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61F36B1-AD4E-438D-BF5D-B27A951BD6C1}"/>
              </a:ext>
            </a:extLst>
          </p:cNvPr>
          <p:cNvSpPr/>
          <p:nvPr/>
        </p:nvSpPr>
        <p:spPr>
          <a:xfrm>
            <a:off x="3053672" y="5253697"/>
            <a:ext cx="1761501" cy="569156"/>
          </a:xfrm>
          <a:prstGeom prst="rect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Energy Assimilated</a:t>
            </a:r>
          </a:p>
        </p:txBody>
      </p:sp>
      <p:sp>
        <p:nvSpPr>
          <p:cNvPr id="27" name="Left Bracket 26">
            <a:extLst>
              <a:ext uri="{FF2B5EF4-FFF2-40B4-BE49-F238E27FC236}">
                <a16:creationId xmlns:a16="http://schemas.microsoft.com/office/drawing/2014/main" id="{660CB9A7-DF4F-44FF-BF65-8776A9A455F1}"/>
              </a:ext>
            </a:extLst>
          </p:cNvPr>
          <p:cNvSpPr/>
          <p:nvPr/>
        </p:nvSpPr>
        <p:spPr>
          <a:xfrm>
            <a:off x="2714681" y="1739156"/>
            <a:ext cx="249760" cy="4860644"/>
          </a:xfrm>
          <a:prstGeom prst="leftBracket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5E96F1B-46D3-42D9-A81E-B5CE18FBAA5E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2150554" y="4487740"/>
            <a:ext cx="466165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1F09BA8-5330-4756-9FA0-00B9B64B049B}"/>
              </a:ext>
            </a:extLst>
          </p:cNvPr>
          <p:cNvCxnSpPr>
            <a:cxnSpLocks/>
          </p:cNvCxnSpPr>
          <p:nvPr/>
        </p:nvCxnSpPr>
        <p:spPr>
          <a:xfrm flipV="1">
            <a:off x="1255059" y="769088"/>
            <a:ext cx="1653824" cy="3292379"/>
          </a:xfrm>
          <a:prstGeom prst="straightConnector1">
            <a:avLst/>
          </a:prstGeom>
          <a:ln w="571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1FB0110D-58BC-45CE-8B88-8FB2B74393FD}"/>
              </a:ext>
            </a:extLst>
          </p:cNvPr>
          <p:cNvSpPr/>
          <p:nvPr/>
        </p:nvSpPr>
        <p:spPr>
          <a:xfrm>
            <a:off x="7464671" y="3578160"/>
            <a:ext cx="1720491" cy="449972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Foraging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F655471-F9AC-44F3-9BA7-D9CDBF8C61A8}"/>
              </a:ext>
            </a:extLst>
          </p:cNvPr>
          <p:cNvSpPr/>
          <p:nvPr/>
        </p:nvSpPr>
        <p:spPr>
          <a:xfrm>
            <a:off x="7387650" y="639614"/>
            <a:ext cx="1720491" cy="485934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Predator Attack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E775A6B-55C0-4FE3-848A-A5B179A11CC7}"/>
              </a:ext>
            </a:extLst>
          </p:cNvPr>
          <p:cNvSpPr/>
          <p:nvPr/>
        </p:nvSpPr>
        <p:spPr>
          <a:xfrm>
            <a:off x="7387650" y="2087749"/>
            <a:ext cx="1696667" cy="449972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Mating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73562E5-87E9-4C3E-A3A4-D5A3573785BD}"/>
              </a:ext>
            </a:extLst>
          </p:cNvPr>
          <p:cNvCxnSpPr>
            <a:cxnSpLocks/>
            <a:stCxn id="11" idx="3"/>
            <a:endCxn id="21" idx="1"/>
          </p:cNvCxnSpPr>
          <p:nvPr/>
        </p:nvCxnSpPr>
        <p:spPr>
          <a:xfrm>
            <a:off x="4698750" y="502789"/>
            <a:ext cx="2688900" cy="379792"/>
          </a:xfrm>
          <a:prstGeom prst="straightConnector1">
            <a:avLst/>
          </a:prstGeom>
          <a:ln w="571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B5AAF08D-7A9C-4215-A6BA-610E14FF0B75}"/>
              </a:ext>
            </a:extLst>
          </p:cNvPr>
          <p:cNvSpPr/>
          <p:nvPr/>
        </p:nvSpPr>
        <p:spPr>
          <a:xfrm>
            <a:off x="3002582" y="2333572"/>
            <a:ext cx="1623854" cy="385058"/>
          </a:xfrm>
          <a:prstGeom prst="rect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Metabolism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624218E-C494-430F-8523-CA014446B80A}"/>
              </a:ext>
            </a:extLst>
          </p:cNvPr>
          <p:cNvSpPr/>
          <p:nvPr/>
        </p:nvSpPr>
        <p:spPr>
          <a:xfrm>
            <a:off x="2996887" y="1424578"/>
            <a:ext cx="1644006" cy="385057"/>
          </a:xfrm>
          <a:prstGeom prst="rect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Water Loss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C9AE27E-695A-4986-AE1B-0C708644B77A}"/>
              </a:ext>
            </a:extLst>
          </p:cNvPr>
          <p:cNvSpPr/>
          <p:nvPr/>
        </p:nvSpPr>
        <p:spPr>
          <a:xfrm>
            <a:off x="7464671" y="4981894"/>
            <a:ext cx="1648657" cy="53259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/>
              </a:rPr>
              <a:t>Reproductive Output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Left Bracket 57">
            <a:extLst>
              <a:ext uri="{FF2B5EF4-FFF2-40B4-BE49-F238E27FC236}">
                <a16:creationId xmlns:a16="http://schemas.microsoft.com/office/drawing/2014/main" id="{C9BDF4A9-A7F5-4AF7-81EF-E2091861D2F2}"/>
              </a:ext>
            </a:extLst>
          </p:cNvPr>
          <p:cNvSpPr/>
          <p:nvPr/>
        </p:nvSpPr>
        <p:spPr>
          <a:xfrm flipH="1">
            <a:off x="4931998" y="2403247"/>
            <a:ext cx="311381" cy="3520374"/>
          </a:xfrm>
          <a:prstGeom prst="leftBracket">
            <a:avLst>
              <a:gd name="adj" fmla="val 0"/>
            </a:avLst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10BFCE1A-DFE4-455D-A838-27F6F3C5DEDF}"/>
              </a:ext>
            </a:extLst>
          </p:cNvPr>
          <p:cNvCxnSpPr>
            <a:cxnSpLocks/>
          </p:cNvCxnSpPr>
          <p:nvPr/>
        </p:nvCxnSpPr>
        <p:spPr>
          <a:xfrm>
            <a:off x="5260905" y="3769287"/>
            <a:ext cx="2177168" cy="42922"/>
          </a:xfrm>
          <a:prstGeom prst="straightConnector1">
            <a:avLst/>
          </a:prstGeom>
          <a:ln w="571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0D468F19-5E27-47EB-9295-AE92657CBCB3}"/>
              </a:ext>
            </a:extLst>
          </p:cNvPr>
          <p:cNvCxnSpPr>
            <a:cxnSpLocks/>
          </p:cNvCxnSpPr>
          <p:nvPr/>
        </p:nvCxnSpPr>
        <p:spPr>
          <a:xfrm flipH="1">
            <a:off x="9084317" y="2333572"/>
            <a:ext cx="604296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E85A2088-BBD3-4225-BB95-69723E35D48F}"/>
              </a:ext>
            </a:extLst>
          </p:cNvPr>
          <p:cNvCxnSpPr>
            <a:cxnSpLocks/>
          </p:cNvCxnSpPr>
          <p:nvPr/>
        </p:nvCxnSpPr>
        <p:spPr>
          <a:xfrm flipH="1">
            <a:off x="4894138" y="6599799"/>
            <a:ext cx="5370450" cy="3281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A4EC0FD8-3903-46C7-9784-A6EE11870FA4}"/>
              </a:ext>
            </a:extLst>
          </p:cNvPr>
          <p:cNvCxnSpPr/>
          <p:nvPr/>
        </p:nvCxnSpPr>
        <p:spPr>
          <a:xfrm flipV="1">
            <a:off x="10264588" y="882581"/>
            <a:ext cx="0" cy="571721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D4D09650-D292-4690-9D79-D3F240DC780C}"/>
              </a:ext>
            </a:extLst>
          </p:cNvPr>
          <p:cNvCxnSpPr>
            <a:cxnSpLocks/>
            <a:endCxn id="21" idx="3"/>
          </p:cNvCxnSpPr>
          <p:nvPr/>
        </p:nvCxnSpPr>
        <p:spPr>
          <a:xfrm flipH="1" flipV="1">
            <a:off x="9108141" y="882581"/>
            <a:ext cx="1156448" cy="554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0E6A4DF0-1270-49C7-8C6E-72E45B53ED20}"/>
              </a:ext>
            </a:extLst>
          </p:cNvPr>
          <p:cNvCxnSpPr>
            <a:cxnSpLocks/>
            <a:endCxn id="36" idx="1"/>
          </p:cNvCxnSpPr>
          <p:nvPr/>
        </p:nvCxnSpPr>
        <p:spPr>
          <a:xfrm flipV="1">
            <a:off x="5272788" y="5248194"/>
            <a:ext cx="2191883" cy="64032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56019E3-4160-45A6-A456-4770ACF28905}"/>
              </a:ext>
            </a:extLst>
          </p:cNvPr>
          <p:cNvCxnSpPr>
            <a:cxnSpLocks/>
          </p:cNvCxnSpPr>
          <p:nvPr/>
        </p:nvCxnSpPr>
        <p:spPr>
          <a:xfrm flipH="1" flipV="1">
            <a:off x="9668437" y="2333574"/>
            <a:ext cx="17526" cy="30523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099EDED0-F284-40F9-B14A-F1BDB48CBB8A}"/>
              </a:ext>
            </a:extLst>
          </p:cNvPr>
          <p:cNvCxnSpPr>
            <a:cxnSpLocks/>
          </p:cNvCxnSpPr>
          <p:nvPr/>
        </p:nvCxnSpPr>
        <p:spPr>
          <a:xfrm flipH="1" flipV="1">
            <a:off x="4751622" y="3365002"/>
            <a:ext cx="4916815" cy="4606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C4439FA4-D451-4655-9D45-AF6D1D20D923}"/>
              </a:ext>
            </a:extLst>
          </p:cNvPr>
          <p:cNvCxnSpPr>
            <a:cxnSpLocks/>
          </p:cNvCxnSpPr>
          <p:nvPr/>
        </p:nvCxnSpPr>
        <p:spPr>
          <a:xfrm flipV="1">
            <a:off x="3355662" y="2650056"/>
            <a:ext cx="3103" cy="659928"/>
          </a:xfrm>
          <a:prstGeom prst="straightConnector1">
            <a:avLst/>
          </a:prstGeom>
          <a:ln w="571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07874F8F-2BF8-4A14-BC6B-23E4978B910B}"/>
              </a:ext>
            </a:extLst>
          </p:cNvPr>
          <p:cNvCxnSpPr>
            <a:cxnSpLocks/>
          </p:cNvCxnSpPr>
          <p:nvPr/>
        </p:nvCxnSpPr>
        <p:spPr>
          <a:xfrm flipH="1">
            <a:off x="9108141" y="5358498"/>
            <a:ext cx="578224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B366FD8B-ACE2-4FE9-96D2-A2119B2DAB66}"/>
              </a:ext>
            </a:extLst>
          </p:cNvPr>
          <p:cNvSpPr/>
          <p:nvPr/>
        </p:nvSpPr>
        <p:spPr>
          <a:xfrm>
            <a:off x="7473743" y="4431379"/>
            <a:ext cx="1593048" cy="419366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Growth Rate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4AD7626F-5AF9-4BFA-A929-3F0C670D04D9}"/>
              </a:ext>
            </a:extLst>
          </p:cNvPr>
          <p:cNvCxnSpPr>
            <a:cxnSpLocks/>
            <a:endCxn id="118" idx="1"/>
          </p:cNvCxnSpPr>
          <p:nvPr/>
        </p:nvCxnSpPr>
        <p:spPr>
          <a:xfrm flipV="1">
            <a:off x="5250506" y="4641062"/>
            <a:ext cx="2223237" cy="21281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CC0AC254-FC2D-41FC-B27E-5DDE938FCF99}"/>
              </a:ext>
            </a:extLst>
          </p:cNvPr>
          <p:cNvCxnSpPr>
            <a:stCxn id="118" idx="3"/>
          </p:cNvCxnSpPr>
          <p:nvPr/>
        </p:nvCxnSpPr>
        <p:spPr>
          <a:xfrm>
            <a:off x="9066791" y="4641062"/>
            <a:ext cx="6366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097B938A-4D84-4186-B048-B955458980D3}"/>
              </a:ext>
            </a:extLst>
          </p:cNvPr>
          <p:cNvCxnSpPr>
            <a:cxnSpLocks/>
          </p:cNvCxnSpPr>
          <p:nvPr/>
        </p:nvCxnSpPr>
        <p:spPr>
          <a:xfrm flipH="1" flipV="1">
            <a:off x="9952324" y="1125548"/>
            <a:ext cx="6701" cy="3725197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4306F937-D34C-45AC-ACAC-7F9348F5A261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707093" y="634178"/>
            <a:ext cx="2680557" cy="1678557"/>
          </a:xfrm>
          <a:prstGeom prst="straightConnector1">
            <a:avLst/>
          </a:prstGeom>
          <a:ln w="571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A58C9238-1EC2-4D84-AAAF-62AEC5296714}"/>
              </a:ext>
            </a:extLst>
          </p:cNvPr>
          <p:cNvCxnSpPr>
            <a:cxnSpLocks/>
          </p:cNvCxnSpPr>
          <p:nvPr/>
        </p:nvCxnSpPr>
        <p:spPr>
          <a:xfrm>
            <a:off x="4456081" y="754689"/>
            <a:ext cx="0" cy="1578883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A729B745-5C71-4E60-9924-41B8895F1727}"/>
              </a:ext>
            </a:extLst>
          </p:cNvPr>
          <p:cNvCxnSpPr>
            <a:cxnSpLocks/>
          </p:cNvCxnSpPr>
          <p:nvPr/>
        </p:nvCxnSpPr>
        <p:spPr>
          <a:xfrm>
            <a:off x="4717329" y="769088"/>
            <a:ext cx="2756414" cy="2809072"/>
          </a:xfrm>
          <a:prstGeom prst="straightConnector1">
            <a:avLst/>
          </a:prstGeom>
          <a:ln w="571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84E81511-E88F-4D2C-8B04-9D3713BFB013}"/>
              </a:ext>
            </a:extLst>
          </p:cNvPr>
          <p:cNvCxnSpPr>
            <a:cxnSpLocks/>
          </p:cNvCxnSpPr>
          <p:nvPr/>
        </p:nvCxnSpPr>
        <p:spPr>
          <a:xfrm>
            <a:off x="4510807" y="3848763"/>
            <a:ext cx="25883" cy="139943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29B39A1E-C02B-4626-B8CE-71A0750C39A8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3912254" y="3865834"/>
            <a:ext cx="22790" cy="487814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BF8E729C-7CA3-4E54-AE93-BADE17BB81D3}"/>
              </a:ext>
            </a:extLst>
          </p:cNvPr>
          <p:cNvCxnSpPr>
            <a:cxnSpLocks/>
          </p:cNvCxnSpPr>
          <p:nvPr/>
        </p:nvCxnSpPr>
        <p:spPr>
          <a:xfrm flipV="1">
            <a:off x="2077070" y="2718630"/>
            <a:ext cx="913598" cy="1540851"/>
          </a:xfrm>
          <a:prstGeom prst="straightConnector1">
            <a:avLst/>
          </a:prstGeom>
          <a:ln w="571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id="{4877325E-9262-499D-9948-9AFCDB41710A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912254" y="4662343"/>
            <a:ext cx="32049" cy="622426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54A93664-7DEF-4755-BDFD-F5E901A84950}"/>
              </a:ext>
            </a:extLst>
          </p:cNvPr>
          <p:cNvCxnSpPr>
            <a:cxnSpLocks/>
          </p:cNvCxnSpPr>
          <p:nvPr/>
        </p:nvCxnSpPr>
        <p:spPr>
          <a:xfrm>
            <a:off x="9084317" y="4830160"/>
            <a:ext cx="874708" cy="20585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>
            <a:extLst>
              <a:ext uri="{FF2B5EF4-FFF2-40B4-BE49-F238E27FC236}">
                <a16:creationId xmlns:a16="http://schemas.microsoft.com/office/drawing/2014/main" id="{0BC6B6C9-ACF1-48E2-879E-B39F0331D3BA}"/>
              </a:ext>
            </a:extLst>
          </p:cNvPr>
          <p:cNvCxnSpPr>
            <a:cxnSpLocks/>
          </p:cNvCxnSpPr>
          <p:nvPr/>
        </p:nvCxnSpPr>
        <p:spPr>
          <a:xfrm flipH="1" flipV="1">
            <a:off x="9125239" y="1116881"/>
            <a:ext cx="833786" cy="14215"/>
          </a:xfrm>
          <a:prstGeom prst="straightConnector1">
            <a:avLst/>
          </a:prstGeom>
          <a:ln w="5715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E9E7788-2EC7-4B41-B22B-2F048C2B4C49}"/>
              </a:ext>
            </a:extLst>
          </p:cNvPr>
          <p:cNvSpPr txBox="1"/>
          <p:nvPr/>
        </p:nvSpPr>
        <p:spPr>
          <a:xfrm>
            <a:off x="166089" y="101603"/>
            <a:ext cx="19568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*You can argue more arrows with cascading effects, but this is focused on the direct effects.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36E6DB4-2003-4EBC-A94B-B85FC78305C4}"/>
              </a:ext>
            </a:extLst>
          </p:cNvPr>
          <p:cNvCxnSpPr>
            <a:cxnSpLocks/>
          </p:cNvCxnSpPr>
          <p:nvPr/>
        </p:nvCxnSpPr>
        <p:spPr>
          <a:xfrm flipV="1">
            <a:off x="4696447" y="6351150"/>
            <a:ext cx="5361953" cy="10974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59AD4D64-AA14-4FDC-8E97-83E25CBFDFD8}"/>
              </a:ext>
            </a:extLst>
          </p:cNvPr>
          <p:cNvCxnSpPr>
            <a:cxnSpLocks/>
          </p:cNvCxnSpPr>
          <p:nvPr/>
        </p:nvCxnSpPr>
        <p:spPr>
          <a:xfrm>
            <a:off x="10067629" y="3777163"/>
            <a:ext cx="0" cy="25739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FF8ED61-1344-48F7-B7E3-BBE19802A273}"/>
              </a:ext>
            </a:extLst>
          </p:cNvPr>
          <p:cNvCxnSpPr>
            <a:cxnSpLocks/>
            <a:endCxn id="20" idx="3"/>
          </p:cNvCxnSpPr>
          <p:nvPr/>
        </p:nvCxnSpPr>
        <p:spPr>
          <a:xfrm flipH="1" flipV="1">
            <a:off x="9185162" y="3803146"/>
            <a:ext cx="902180" cy="9064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C397147-F6EC-4984-A6B9-8F334359F50E}"/>
              </a:ext>
            </a:extLst>
          </p:cNvPr>
          <p:cNvSpPr txBox="1"/>
          <p:nvPr/>
        </p:nvSpPr>
        <p:spPr>
          <a:xfrm>
            <a:off x="10399059" y="51823"/>
            <a:ext cx="1302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Answer Key</a:t>
            </a:r>
          </a:p>
        </p:txBody>
      </p:sp>
    </p:spTree>
    <p:extLst>
      <p:ext uri="{BB962C8B-B14F-4D97-AF65-F5344CB8AC3E}">
        <p14:creationId xmlns:p14="http://schemas.microsoft.com/office/powerpoint/2010/main" val="38114336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575</TotalTime>
  <Words>234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Retrospect</vt:lpstr>
      <vt:lpstr>Concept Map Activity: Linking Together Temperature, Physiology, and Behavior</vt:lpstr>
      <vt:lpstr>Learning Objectives</vt:lpstr>
      <vt:lpstr>In-Class Activity: Concept Map</vt:lpstr>
      <vt:lpstr>Example: Concept Map</vt:lpstr>
      <vt:lpstr>Example: Concept Map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Rose Litmer</dc:creator>
  <cp:lastModifiedBy>Allison Rose Litmer</cp:lastModifiedBy>
  <cp:revision>16</cp:revision>
  <dcterms:created xsi:type="dcterms:W3CDTF">2024-03-27T13:36:42Z</dcterms:created>
  <dcterms:modified xsi:type="dcterms:W3CDTF">2024-06-17T19:15:10Z</dcterms:modified>
</cp:coreProperties>
</file>