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56" r:id="rId2"/>
    <p:sldId id="257" r:id="rId3"/>
    <p:sldId id="259" r:id="rId4"/>
    <p:sldId id="283" r:id="rId5"/>
    <p:sldId id="284" r:id="rId6"/>
    <p:sldId id="260" r:id="rId7"/>
    <p:sldId id="267" r:id="rId8"/>
    <p:sldId id="262" r:id="rId9"/>
    <p:sldId id="290" r:id="rId10"/>
    <p:sldId id="263" r:id="rId11"/>
    <p:sldId id="265" r:id="rId12"/>
    <p:sldId id="264" r:id="rId13"/>
    <p:sldId id="282" r:id="rId14"/>
    <p:sldId id="291" r:id="rId15"/>
    <p:sldId id="268" r:id="rId16"/>
    <p:sldId id="261" r:id="rId17"/>
    <p:sldId id="269" r:id="rId18"/>
    <p:sldId id="270" r:id="rId19"/>
    <p:sldId id="272" r:id="rId20"/>
    <p:sldId id="273" r:id="rId21"/>
    <p:sldId id="274" r:id="rId22"/>
    <p:sldId id="266" r:id="rId23"/>
    <p:sldId id="276" r:id="rId24"/>
    <p:sldId id="277" r:id="rId25"/>
    <p:sldId id="278" r:id="rId26"/>
    <p:sldId id="279" r:id="rId27"/>
    <p:sldId id="288" r:id="rId28"/>
    <p:sldId id="289" r:id="rId29"/>
    <p:sldId id="281" r:id="rId30"/>
    <p:sldId id="28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817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5165" autoAdjust="0"/>
  </p:normalViewPr>
  <p:slideViewPr>
    <p:cSldViewPr snapToGrid="0">
      <p:cViewPr varScale="1">
        <p:scale>
          <a:sx n="85" d="100"/>
          <a:sy n="85" d="100"/>
        </p:scale>
        <p:origin x="52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7F56F-BBB5-46CE-8AA2-429159D843B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4A16A-C08E-499B-AE77-F56B5EB8B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54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0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Discussion of heat balance – what influences temperature regulation?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43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Discussion of heat balance – what influences temperature regulation?</a:t>
            </a:r>
          </a:p>
          <a:p>
            <a:endParaRPr lang="en-US" dirty="0"/>
          </a:p>
          <a:p>
            <a:r>
              <a:rPr lang="en-US" dirty="0"/>
              <a:t>Steady state – balancing heat gains and loss to maintain a Tb range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41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they do this - reptilians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Amphibian thermoregulation – same idea, but a little different in water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86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Amphibian thermoregulation – same idea, but a little different in water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27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26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gigantothermy, how it works, who does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9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Examples of gigantothermy, how it works, who does 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42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Examples of gigantothermy, how it works, who does it</a:t>
            </a:r>
          </a:p>
          <a:p>
            <a:endParaRPr lang="en-US" dirty="0"/>
          </a:p>
          <a:p>
            <a:r>
              <a:rPr lang="en-US" dirty="0"/>
              <a:t>What is SA:V?  Why does body size matter?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42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SA:V – important for them to know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7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7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15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Methods – how do we measure performance and temperature?</a:t>
            </a:r>
          </a:p>
          <a:p>
            <a:endParaRPr lang="en-US" dirty="0"/>
          </a:p>
          <a:p>
            <a:r>
              <a:rPr lang="en-US" dirty="0"/>
              <a:t>Discuss stable and cycling temperature options – advancements in the field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34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16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how this has been done across </a:t>
            </a:r>
            <a:r>
              <a:rPr lang="en-US" dirty="0" err="1"/>
              <a:t>reptlies</a:t>
            </a:r>
            <a:r>
              <a:rPr lang="en-US" dirty="0"/>
              <a:t> and amphibians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8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Gradient studies – description, provide overview </a:t>
            </a:r>
          </a:p>
          <a:p>
            <a:r>
              <a:rPr lang="en-US" dirty="0" err="1"/>
              <a:t>Tpref</a:t>
            </a:r>
            <a:r>
              <a:rPr lang="en-US" dirty="0"/>
              <a:t>/</a:t>
            </a:r>
            <a:r>
              <a:rPr lang="en-US" dirty="0" err="1"/>
              <a:t>Tsel</a:t>
            </a:r>
            <a:r>
              <a:rPr lang="en-US" dirty="0"/>
              <a:t> – varying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03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Field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73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to answer this – then go to next slide. They can just raise hands and give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29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OTMs – why we do this, how it helps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22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OTMs to give a better idea of how this is 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95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Explanation of it can literally kill the animal – explain the balance of maintaining warm, efficient rates but not risking getting to close to the </a:t>
            </a:r>
            <a:r>
              <a:rPr lang="en-US" dirty="0" err="1"/>
              <a:t>Ctmax</a:t>
            </a:r>
            <a:r>
              <a:rPr lang="en-US" dirty="0"/>
              <a:t> </a:t>
            </a:r>
          </a:p>
          <a:p>
            <a:r>
              <a:rPr lang="en-US" dirty="0"/>
              <a:t>Suboptimal is optimal explanation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8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ectotherm – they’re familiar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44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of thermoregulation &amp; thermal conformity – who’s doing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43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animals thermoregulate?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85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animals thermoregulate?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6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of heat balance – what influences temperature regulation?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4A16A-C08E-499B-AE77-F56B5EB8BD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2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38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004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992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696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0535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36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725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95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482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72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516C6B55-48B5-4B59-8E8D-7F3E1E36FE4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672F6F2F-75F3-4A7E-AF49-BDCD97BEA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7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oone.org/journals/journal-of-herpetology/volume-47/issue-3/12-050/Revisiting-Python-Thermogenesis--Brooding-Burmese-Pythons-iPython-bivittatus-i/10.1670/12-050.ful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nature.com/articles/344858a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nature.com/articles/344858a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microsoft.com/office/2007/relationships/hdphoto" Target="../media/hdphoto8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7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0306456519300427" TargetMode="Externa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E2E54-2FF0-41A1-8391-D0BEB892C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732" y="1408176"/>
            <a:ext cx="9418320" cy="4041648"/>
          </a:xfrm>
        </p:spPr>
        <p:txBody>
          <a:bodyPr>
            <a:normAutofit/>
          </a:bodyPr>
          <a:lstStyle/>
          <a:p>
            <a:r>
              <a:rPr lang="en-US" sz="5400" dirty="0"/>
              <a:t>Temperature, Performance, and Thermoregulation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876A3A-127C-4D7A-A648-8E72B7492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37" y="440023"/>
            <a:ext cx="3911413" cy="2395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B6668-C370-44D4-AD35-839D65DE2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775" y="440023"/>
            <a:ext cx="3620621" cy="2405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7FD959-2754-4AAB-84EC-1DB4437B6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35" r="6929"/>
          <a:stretch/>
        </p:blipFill>
        <p:spPr>
          <a:xfrm>
            <a:off x="9596629" y="3202384"/>
            <a:ext cx="2249930" cy="1640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7258D2-877A-4C1D-9322-06EE9383D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190" y="440023"/>
            <a:ext cx="3522406" cy="2395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CEE76-865F-4EC7-8E93-C2E7D91B6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478" y="5150606"/>
            <a:ext cx="2576232" cy="147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45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174" y="-609789"/>
            <a:ext cx="9692640" cy="1397124"/>
          </a:xfrm>
        </p:spPr>
        <p:txBody>
          <a:bodyPr/>
          <a:lstStyle/>
          <a:p>
            <a:r>
              <a:rPr lang="en-US" dirty="0"/>
              <a:t>Heat Gain and Loss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C058DF-4800-4732-BA29-F52CC64BB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7384" l="9967" r="89869">
                        <a14:foregroundMark x1="52614" y1="63953" x2="40196" y2="56395"/>
                        <a14:foregroundMark x1="46569" y1="70930" x2="47386" y2="77035"/>
                        <a14:foregroundMark x1="44935" y1="54360" x2="44935" y2="54360"/>
                        <a14:foregroundMark x1="52683" y1="36019" x2="52880" y2="36439"/>
                        <a14:foregroundMark x1="62092" y1="50581" x2="62368" y2="51378"/>
                        <a14:foregroundMark x1="72059" y1="87209" x2="73039" y2="97384"/>
                        <a14:foregroundMark x1="39379" y1="21512" x2="39379" y2="21512"/>
                        <a14:foregroundMark x1="40686" y1="23256" x2="40686" y2="23256"/>
                        <a14:foregroundMark x1="43137" y1="25872" x2="43137" y2="25872"/>
                        <a14:foregroundMark x1="44444" y1="27035" x2="44444" y2="27035"/>
                        <a14:foregroundMark x1="42647" y1="26453" x2="42647" y2="26453"/>
                        <a14:foregroundMark x1="40850" y1="23547" x2="40850" y2="23547"/>
                        <a14:foregroundMark x1="41503" y1="25000" x2="42320" y2="27035"/>
                        <a14:foregroundMark x1="49183" y1="26744" x2="49771" y2="28488"/>
                        <a14:foregroundMark x1="55963" y1="39097" x2="62255" y2="50291"/>
                        <a14:foregroundMark x1="62255" y1="50291" x2="62518" y2="51226"/>
                        <a14:foregroundMark x1="59314" y1="44186" x2="60621" y2="47384"/>
                        <a14:foregroundMark x1="61111" y1="47384" x2="62354" y2="51392"/>
                        <a14:foregroundMark x1="58333" y1="42151" x2="62186" y2="51562"/>
                        <a14:foregroundMark x1="59477" y1="43895" x2="62414" y2="51331"/>
                        <a14:foregroundMark x1="59477" y1="44767" x2="62706" y2="51034"/>
                        <a14:foregroundMark x1="60294" y1="45640" x2="62867" y2="50871"/>
                        <a14:foregroundMark x1="59150" y1="43895" x2="62808" y2="50931"/>
                        <a14:foregroundMark x1="59967" y1="44477" x2="62838" y2="50901"/>
                        <a14:foregroundMark x1="47876" y1="25000" x2="48856" y2="29360"/>
                        <a14:foregroundMark x1="43954" y1="19767" x2="43954" y2="19767"/>
                        <a14:foregroundMark x1="44935" y1="19767" x2="44935" y2="19767"/>
                        <a14:foregroundMark x1="42974" y1="19186" x2="45425" y2="20640"/>
                        <a14:foregroundMark x1="42974" y1="65116" x2="44771" y2="68314"/>
                        <a14:foregroundMark x1="48529" y1="24128" x2="50195" y2="28080"/>
                        <a14:foregroundMark x1="56372" y1="38371" x2="57680" y2="40698"/>
                        <a14:foregroundMark x1="53980" y1="34115" x2="54085" y2="34302"/>
                        <a14:foregroundMark x1="55812" y1="39365" x2="63212" y2="50521"/>
                        <a14:foregroundMark x1="64052" y1="54651" x2="64052" y2="54651"/>
                        <a14:foregroundMark x1="64869" y1="58140" x2="64869" y2="58140"/>
                        <a14:foregroundMark x1="63399" y1="52326" x2="68464" y2="67151"/>
                        <a14:foregroundMark x1="50163" y1="29942" x2="52614" y2="34884"/>
                        <a14:foregroundMark x1="50000" y1="26744" x2="50980" y2="31977"/>
                        <a14:backgroundMark x1="39379" y1="84302" x2="39379" y2="84302"/>
                        <a14:backgroundMark x1="5229" y1="84302" x2="5229" y2="84302"/>
                        <a14:backgroundMark x1="12908" y1="86047" x2="12908" y2="86047"/>
                        <a14:backgroundMark x1="35294" y1="95058" x2="42157" y2="94767"/>
                        <a14:backgroundMark x1="52451" y1="91860" x2="50490" y2="91860"/>
                        <a14:backgroundMark x1="41013" y1="85756" x2="39052" y2="83430"/>
                        <a14:backgroundMark x1="33333" y1="86919" x2="20588" y2="88081"/>
                        <a14:backgroundMark x1="30065" y1="90698" x2="20588" y2="92442"/>
                        <a14:backgroundMark x1="34967" y1="87209" x2="37745" y2="87209"/>
                        <a14:backgroundMark x1="41013" y1="85756" x2="47876" y2="94186"/>
                        <a14:backgroundMark x1="36765" y1="88081" x2="39869" y2="91279"/>
                        <a14:backgroundMark x1="32680" y1="88372" x2="35131" y2="90698"/>
                        <a14:backgroundMark x1="57190" y1="90407" x2="60621" y2="96512"/>
                        <a14:backgroundMark x1="56863" y1="88953" x2="58824" y2="89535"/>
                        <a14:backgroundMark x1="50817" y1="87500" x2="54575" y2="89244"/>
                        <a14:backgroundMark x1="54902" y1="86919" x2="57026" y2="87209"/>
                        <a14:backgroundMark x1="56699" y1="86047" x2="56699" y2="86047"/>
                        <a14:backgroundMark x1="53928" y1="33195" x2="54248" y2="33721"/>
                        <a14:backgroundMark x1="53922" y1="34593" x2="56699" y2="37791"/>
                        <a14:backgroundMark x1="69537" y1="66109" x2="70752" y2="69477"/>
                        <a14:backgroundMark x1="63725" y1="50000" x2="64261" y2="51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5976" y="2884871"/>
            <a:ext cx="7068474" cy="397312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BDBD928-D445-49B5-B17E-67272E30DD89}"/>
              </a:ext>
            </a:extLst>
          </p:cNvPr>
          <p:cNvSpPr txBox="1"/>
          <p:nvPr/>
        </p:nvSpPr>
        <p:spPr>
          <a:xfrm>
            <a:off x="10063273" y="5455260"/>
            <a:ext cx="1313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Metabolic Heat Production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6DBE8E8-C2B2-4394-9B69-97444925C7E6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8761725" y="4792317"/>
            <a:ext cx="1301548" cy="112460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BA02632E-AC4F-49DC-8E63-24544DF286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750" y1="47750" x2="50750" y2="47750"/>
                        <a14:backgroundMark x1="56875" y1="43667" x2="56875" y2="43667"/>
                        <a14:backgroundMark x1="54500" y1="47333" x2="54500" y2="47333"/>
                        <a14:backgroundMark x1="53000" y1="47583" x2="53000" y2="47583"/>
                        <a14:backgroundMark x1="50250" y1="62750" x2="50250" y2="62750"/>
                        <a14:backgroundMark x1="51000" y1="65333" x2="51000" y2="65333"/>
                      </a14:backgroundRemoval>
                    </a14:imgEffect>
                  </a14:imgLayer>
                </a14:imgProps>
              </a:ext>
            </a:extLst>
          </a:blip>
          <a:srcRect l="8894" t="17758" r="8126" b="27887"/>
          <a:stretch/>
        </p:blipFill>
        <p:spPr>
          <a:xfrm>
            <a:off x="4580634" y="4843301"/>
            <a:ext cx="2230133" cy="2191190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9CC791F-751C-4852-BBAB-21C2E84122E0}"/>
              </a:ext>
            </a:extLst>
          </p:cNvPr>
          <p:cNvCxnSpPr>
            <a:cxnSpLocks/>
          </p:cNvCxnSpPr>
          <p:nvPr/>
        </p:nvCxnSpPr>
        <p:spPr>
          <a:xfrm flipV="1">
            <a:off x="6286449" y="4317600"/>
            <a:ext cx="1675024" cy="88538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2FECE29-FCF9-437E-A779-867B6BDB082C}"/>
              </a:ext>
            </a:extLst>
          </p:cNvPr>
          <p:cNvSpPr txBox="1"/>
          <p:nvPr/>
        </p:nvSpPr>
        <p:spPr>
          <a:xfrm>
            <a:off x="112277" y="682507"/>
            <a:ext cx="525282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Heat Gain: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b="0" i="0" u="sng" strike="noStrike" dirty="0">
                <a:solidFill>
                  <a:srgbClr val="0070C0"/>
                </a:solidFill>
                <a:effectLst/>
              </a:rPr>
              <a:t>Solar Radiation </a:t>
            </a:r>
            <a:r>
              <a:rPr lang="en-US" sz="2200" b="0" i="0" u="none" strike="noStrike" dirty="0">
                <a:solidFill>
                  <a:schemeClr val="tx1"/>
                </a:solidFill>
                <a:effectLst/>
              </a:rPr>
              <a:t>– directly from sun</a:t>
            </a:r>
          </a:p>
          <a:p>
            <a:pPr lvl="2"/>
            <a:endParaRPr lang="en-US" sz="2200" b="0" i="0" u="none" strike="noStrike" dirty="0">
              <a:solidFill>
                <a:schemeClr val="tx1"/>
              </a:solidFill>
              <a:effectLst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b="0" i="0" u="sng" strike="noStrike" dirty="0">
                <a:solidFill>
                  <a:srgbClr val="0070C0"/>
                </a:solidFill>
                <a:effectLst/>
              </a:rPr>
              <a:t>Infrared Radiation </a:t>
            </a:r>
            <a:r>
              <a:rPr lang="en-US" sz="2200" b="0" i="0" u="none" strike="noStrike" dirty="0">
                <a:solidFill>
                  <a:schemeClr val="tx1"/>
                </a:solidFill>
                <a:effectLst/>
              </a:rPr>
              <a:t>– long-wave radiation reflected from surroundings</a:t>
            </a:r>
          </a:p>
          <a:p>
            <a:pPr lvl="2"/>
            <a:endParaRPr lang="en-US" sz="2200" b="0" i="0" u="none" strike="noStrike" dirty="0">
              <a:solidFill>
                <a:schemeClr val="tx1"/>
              </a:solidFill>
              <a:effectLst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b="0" i="0" u="sng" strike="noStrike" dirty="0">
                <a:solidFill>
                  <a:srgbClr val="0070C0"/>
                </a:solidFill>
                <a:effectLst/>
              </a:rPr>
              <a:t>Metabolic heat production </a:t>
            </a:r>
            <a:r>
              <a:rPr lang="en-US" sz="2200" b="0" i="0" u="none" strike="noStrike" dirty="0">
                <a:solidFill>
                  <a:schemeClr val="tx1"/>
                </a:solidFill>
                <a:effectLst/>
              </a:rPr>
              <a:t>- heat produced from internal, metabolic </a:t>
            </a:r>
            <a:r>
              <a:rPr lang="en-US" sz="2200" dirty="0"/>
              <a:t>reactions</a:t>
            </a:r>
          </a:p>
          <a:p>
            <a:pPr lvl="2"/>
            <a:endParaRPr lang="en-US" sz="22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rgbClr val="0070C0"/>
                </a:solidFill>
              </a:rPr>
              <a:t>Convection</a:t>
            </a:r>
            <a:r>
              <a:rPr lang="en-US" sz="2200" dirty="0"/>
              <a:t> –heat from air to body</a:t>
            </a:r>
          </a:p>
          <a:p>
            <a:pPr lvl="2"/>
            <a:endParaRPr lang="en-US" sz="2200" u="sng" dirty="0">
              <a:solidFill>
                <a:srgbClr val="0070C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rgbClr val="0070C0"/>
                </a:solidFill>
              </a:rPr>
              <a:t>Conduction </a:t>
            </a:r>
            <a:r>
              <a:rPr lang="en-US" sz="2200" dirty="0"/>
              <a:t>– heat from </a:t>
            </a:r>
          </a:p>
          <a:p>
            <a:pPr lvl="2"/>
            <a:r>
              <a:rPr lang="en-US" sz="2200" dirty="0"/>
              <a:t>     substrate surface to body</a:t>
            </a:r>
            <a:endParaRPr lang="en-US" sz="2200" b="0" i="0" u="none" strike="noStrike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653317B-4C40-417C-9F1C-3942D6F78529}"/>
              </a:ext>
            </a:extLst>
          </p:cNvPr>
          <p:cNvCxnSpPr>
            <a:cxnSpLocks/>
          </p:cNvCxnSpPr>
          <p:nvPr/>
        </p:nvCxnSpPr>
        <p:spPr>
          <a:xfrm flipV="1">
            <a:off x="8201761" y="5005396"/>
            <a:ext cx="490725" cy="4706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F66F034-3F03-43D6-BBF6-2E00F822E233}"/>
              </a:ext>
            </a:extLst>
          </p:cNvPr>
          <p:cNvCxnSpPr>
            <a:cxnSpLocks/>
          </p:cNvCxnSpPr>
          <p:nvPr/>
        </p:nvCxnSpPr>
        <p:spPr>
          <a:xfrm flipH="1">
            <a:off x="8813820" y="3974403"/>
            <a:ext cx="394318" cy="4349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88A6F3BC-ADBD-40BD-B3B6-E0FF1EA69F29}"/>
              </a:ext>
            </a:extLst>
          </p:cNvPr>
          <p:cNvSpPr txBox="1"/>
          <p:nvPr/>
        </p:nvSpPr>
        <p:spPr>
          <a:xfrm>
            <a:off x="9291353" y="3683321"/>
            <a:ext cx="172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Convection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22D594-4100-4AB9-BCA7-ECD481F811B4}"/>
              </a:ext>
            </a:extLst>
          </p:cNvPr>
          <p:cNvSpPr txBox="1"/>
          <p:nvPr/>
        </p:nvSpPr>
        <p:spPr>
          <a:xfrm>
            <a:off x="7377097" y="5659083"/>
            <a:ext cx="172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Conduction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0648ACC-051E-4F6F-9BFF-9622E1CD6B8F}"/>
              </a:ext>
            </a:extLst>
          </p:cNvPr>
          <p:cNvSpPr txBox="1"/>
          <p:nvPr/>
        </p:nvSpPr>
        <p:spPr>
          <a:xfrm>
            <a:off x="9732979" y="12084"/>
            <a:ext cx="1724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Convection &amp; Conduction: </a:t>
            </a:r>
            <a:r>
              <a:rPr lang="en-US" dirty="0"/>
              <a:t>Heat moves from hotter to colder air or surface.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5B29451F-AD58-49AE-B2BC-9868364A1D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3421" y="584825"/>
            <a:ext cx="1961029" cy="1961029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FAB588E7-2E3F-4EB0-9AC3-FA86287534D8}"/>
              </a:ext>
            </a:extLst>
          </p:cNvPr>
          <p:cNvSpPr txBox="1"/>
          <p:nvPr/>
        </p:nvSpPr>
        <p:spPr>
          <a:xfrm>
            <a:off x="8380309" y="1045870"/>
            <a:ext cx="156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Solar Radiation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C3355EF-1FEF-40B4-89AE-59945676DED7}"/>
              </a:ext>
            </a:extLst>
          </p:cNvPr>
          <p:cNvCxnSpPr>
            <a:cxnSpLocks/>
          </p:cNvCxnSpPr>
          <p:nvPr/>
        </p:nvCxnSpPr>
        <p:spPr>
          <a:xfrm flipH="1">
            <a:off x="7977585" y="1876867"/>
            <a:ext cx="691987" cy="179897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3854134-944B-4B1C-A96F-A542B54D6952}"/>
              </a:ext>
            </a:extLst>
          </p:cNvPr>
          <p:cNvCxnSpPr>
            <a:cxnSpLocks/>
          </p:cNvCxnSpPr>
          <p:nvPr/>
        </p:nvCxnSpPr>
        <p:spPr>
          <a:xfrm flipH="1">
            <a:off x="6107825" y="2235532"/>
            <a:ext cx="1275642" cy="292500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03D6F66-77C7-4C10-85C4-DE100230201E}"/>
              </a:ext>
            </a:extLst>
          </p:cNvPr>
          <p:cNvSpPr txBox="1"/>
          <p:nvPr/>
        </p:nvSpPr>
        <p:spPr>
          <a:xfrm>
            <a:off x="5350242" y="2708380"/>
            <a:ext cx="156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Infrared Radiation</a:t>
            </a:r>
          </a:p>
        </p:txBody>
      </p:sp>
    </p:spTree>
    <p:extLst>
      <p:ext uri="{BB962C8B-B14F-4D97-AF65-F5344CB8AC3E}">
        <p14:creationId xmlns:p14="http://schemas.microsoft.com/office/powerpoint/2010/main" val="396376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174" y="-609789"/>
            <a:ext cx="9692640" cy="1397124"/>
          </a:xfrm>
        </p:spPr>
        <p:txBody>
          <a:bodyPr/>
          <a:lstStyle/>
          <a:p>
            <a:r>
              <a:rPr lang="en-US" dirty="0"/>
              <a:t>Heat Gain and Loss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C058DF-4800-4732-BA29-F52CC64BB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7384" l="9967" r="89869">
                        <a14:foregroundMark x1="52614" y1="63953" x2="40196" y2="56395"/>
                        <a14:foregroundMark x1="46569" y1="70930" x2="47386" y2="77035"/>
                        <a14:foregroundMark x1="44935" y1="54360" x2="44935" y2="54360"/>
                        <a14:foregroundMark x1="52683" y1="36019" x2="52880" y2="36439"/>
                        <a14:foregroundMark x1="62092" y1="50581" x2="62368" y2="51378"/>
                        <a14:foregroundMark x1="72059" y1="87209" x2="73039" y2="97384"/>
                        <a14:foregroundMark x1="39379" y1="21512" x2="39379" y2="21512"/>
                        <a14:foregroundMark x1="40686" y1="23256" x2="40686" y2="23256"/>
                        <a14:foregroundMark x1="43137" y1="25872" x2="43137" y2="25872"/>
                        <a14:foregroundMark x1="44444" y1="27035" x2="44444" y2="27035"/>
                        <a14:foregroundMark x1="42647" y1="26453" x2="42647" y2="26453"/>
                        <a14:foregroundMark x1="40850" y1="23547" x2="40850" y2="23547"/>
                        <a14:foregroundMark x1="41503" y1="25000" x2="42320" y2="27035"/>
                        <a14:foregroundMark x1="49183" y1="26744" x2="49771" y2="28488"/>
                        <a14:foregroundMark x1="55963" y1="39097" x2="62255" y2="50291"/>
                        <a14:foregroundMark x1="62255" y1="50291" x2="62518" y2="51226"/>
                        <a14:foregroundMark x1="59314" y1="44186" x2="60621" y2="47384"/>
                        <a14:foregroundMark x1="61111" y1="47384" x2="62354" y2="51392"/>
                        <a14:foregroundMark x1="58333" y1="42151" x2="62186" y2="51562"/>
                        <a14:foregroundMark x1="59477" y1="43895" x2="62414" y2="51331"/>
                        <a14:foregroundMark x1="59477" y1="44767" x2="62706" y2="51034"/>
                        <a14:foregroundMark x1="60294" y1="45640" x2="62867" y2="50871"/>
                        <a14:foregroundMark x1="59150" y1="43895" x2="62808" y2="50931"/>
                        <a14:foregroundMark x1="59967" y1="44477" x2="62838" y2="50901"/>
                        <a14:foregroundMark x1="47876" y1="25000" x2="48856" y2="29360"/>
                        <a14:foregroundMark x1="43954" y1="19767" x2="43954" y2="19767"/>
                        <a14:foregroundMark x1="44935" y1="19767" x2="44935" y2="19767"/>
                        <a14:foregroundMark x1="42974" y1="19186" x2="45425" y2="20640"/>
                        <a14:foregroundMark x1="42974" y1="65116" x2="44771" y2="68314"/>
                        <a14:foregroundMark x1="48529" y1="24128" x2="50195" y2="28080"/>
                        <a14:foregroundMark x1="56372" y1="38371" x2="57680" y2="40698"/>
                        <a14:foregroundMark x1="53980" y1="34115" x2="54085" y2="34302"/>
                        <a14:foregroundMark x1="55812" y1="39365" x2="63212" y2="50521"/>
                        <a14:foregroundMark x1="64052" y1="54651" x2="64052" y2="54651"/>
                        <a14:foregroundMark x1="64869" y1="58140" x2="64869" y2="58140"/>
                        <a14:foregroundMark x1="63399" y1="52326" x2="68464" y2="67151"/>
                        <a14:foregroundMark x1="50163" y1="29942" x2="52614" y2="34884"/>
                        <a14:foregroundMark x1="50000" y1="26744" x2="50980" y2="31977"/>
                        <a14:backgroundMark x1="39379" y1="84302" x2="39379" y2="84302"/>
                        <a14:backgroundMark x1="5229" y1="84302" x2="5229" y2="84302"/>
                        <a14:backgroundMark x1="12908" y1="86047" x2="12908" y2="86047"/>
                        <a14:backgroundMark x1="35294" y1="95058" x2="42157" y2="94767"/>
                        <a14:backgroundMark x1="52451" y1="91860" x2="50490" y2="91860"/>
                        <a14:backgroundMark x1="41013" y1="85756" x2="39052" y2="83430"/>
                        <a14:backgroundMark x1="33333" y1="86919" x2="20588" y2="88081"/>
                        <a14:backgroundMark x1="30065" y1="90698" x2="20588" y2="92442"/>
                        <a14:backgroundMark x1="34967" y1="87209" x2="37745" y2="87209"/>
                        <a14:backgroundMark x1="41013" y1="85756" x2="47876" y2="94186"/>
                        <a14:backgroundMark x1="36765" y1="88081" x2="39869" y2="91279"/>
                        <a14:backgroundMark x1="32680" y1="88372" x2="35131" y2="90698"/>
                        <a14:backgroundMark x1="57190" y1="90407" x2="60621" y2="96512"/>
                        <a14:backgroundMark x1="56863" y1="88953" x2="58824" y2="89535"/>
                        <a14:backgroundMark x1="50817" y1="87500" x2="54575" y2="89244"/>
                        <a14:backgroundMark x1="54902" y1="86919" x2="57026" y2="87209"/>
                        <a14:backgroundMark x1="56699" y1="86047" x2="56699" y2="86047"/>
                        <a14:backgroundMark x1="53928" y1="33195" x2="54248" y2="33721"/>
                        <a14:backgroundMark x1="53922" y1="34593" x2="56699" y2="37791"/>
                        <a14:backgroundMark x1="69537" y1="66109" x2="70752" y2="69477"/>
                        <a14:backgroundMark x1="63725" y1="50000" x2="64261" y2="51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5976" y="2884871"/>
            <a:ext cx="7068474" cy="3973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F61B7D-9772-4BC8-B7EC-010B06761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707" y="1258248"/>
            <a:ext cx="1961029" cy="1961029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9FE09E9B-414B-44F7-94BC-5423AD615B6D}"/>
              </a:ext>
            </a:extLst>
          </p:cNvPr>
          <p:cNvCxnSpPr>
            <a:cxnSpLocks/>
          </p:cNvCxnSpPr>
          <p:nvPr/>
        </p:nvCxnSpPr>
        <p:spPr>
          <a:xfrm flipV="1">
            <a:off x="9446134" y="4778313"/>
            <a:ext cx="770548" cy="227082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F357BAE-99BC-4E4D-8668-FF8CB93D1C2A}"/>
              </a:ext>
            </a:extLst>
          </p:cNvPr>
          <p:cNvCxnSpPr>
            <a:cxnSpLocks/>
          </p:cNvCxnSpPr>
          <p:nvPr/>
        </p:nvCxnSpPr>
        <p:spPr>
          <a:xfrm flipV="1">
            <a:off x="9522829" y="5097789"/>
            <a:ext cx="618148" cy="125488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338EBE0A-831A-41B3-AFBC-D8AE215E7CC4}"/>
              </a:ext>
            </a:extLst>
          </p:cNvPr>
          <p:cNvCxnSpPr>
            <a:cxnSpLocks/>
          </p:cNvCxnSpPr>
          <p:nvPr/>
        </p:nvCxnSpPr>
        <p:spPr>
          <a:xfrm flipV="1">
            <a:off x="9291353" y="4446104"/>
            <a:ext cx="894654" cy="288944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9C1450-A4A9-45A7-A492-670F41EB0738}"/>
              </a:ext>
            </a:extLst>
          </p:cNvPr>
          <p:cNvSpPr txBox="1"/>
          <p:nvPr/>
        </p:nvSpPr>
        <p:spPr>
          <a:xfrm>
            <a:off x="10269977" y="4317600"/>
            <a:ext cx="18643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Evaporative Heat Loss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A02632E-AC4F-49DC-8E63-24544DF28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0750" y1="47750" x2="50750" y2="47750"/>
                        <a14:backgroundMark x1="56875" y1="43667" x2="56875" y2="43667"/>
                        <a14:backgroundMark x1="54500" y1="47333" x2="54500" y2="47333"/>
                        <a14:backgroundMark x1="53000" y1="47583" x2="53000" y2="47583"/>
                        <a14:backgroundMark x1="50250" y1="62750" x2="50250" y2="62750"/>
                        <a14:backgroundMark x1="51000" y1="65333" x2="51000" y2="65333"/>
                      </a14:backgroundRemoval>
                    </a14:imgEffect>
                  </a14:imgLayer>
                </a14:imgProps>
              </a:ext>
            </a:extLst>
          </a:blip>
          <a:srcRect l="8894" t="17758" r="8126" b="27887"/>
          <a:stretch/>
        </p:blipFill>
        <p:spPr>
          <a:xfrm>
            <a:off x="4580634" y="4843301"/>
            <a:ext cx="2230133" cy="219119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C1511A1-3B30-4372-894C-B94B35AC4731}"/>
              </a:ext>
            </a:extLst>
          </p:cNvPr>
          <p:cNvSpPr txBox="1"/>
          <p:nvPr/>
        </p:nvSpPr>
        <p:spPr>
          <a:xfrm>
            <a:off x="9601" y="905355"/>
            <a:ext cx="544454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</a:rPr>
              <a:t>Heat Loss: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b="0" i="0" u="sng" strike="noStrike" dirty="0">
                <a:solidFill>
                  <a:srgbClr val="C00000"/>
                </a:solidFill>
                <a:effectLst/>
              </a:rPr>
              <a:t>Evaporative Heat Loss</a:t>
            </a:r>
            <a:r>
              <a:rPr lang="en-US" sz="2200" b="0" i="0" strike="noStrike" dirty="0">
                <a:effectLst/>
              </a:rPr>
              <a:t> – evaporation of water &amp; heat from the body surface and respiration </a:t>
            </a:r>
          </a:p>
          <a:p>
            <a:pPr lvl="2"/>
            <a:endParaRPr lang="en-US" sz="2200" b="0" i="0" strike="noStrike" dirty="0">
              <a:effectLst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rgbClr val="C00000"/>
                </a:solidFill>
              </a:rPr>
              <a:t>Infrared Radiation </a:t>
            </a:r>
            <a:r>
              <a:rPr lang="en-US" sz="2200" dirty="0"/>
              <a:t>– long wave heat radiation from body surface</a:t>
            </a:r>
          </a:p>
          <a:p>
            <a:pPr lvl="2"/>
            <a:endParaRPr lang="en-US" sz="22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rgbClr val="C00000"/>
                </a:solidFill>
              </a:rPr>
              <a:t>Convection</a:t>
            </a:r>
            <a:r>
              <a:rPr lang="en-US" sz="2200" dirty="0"/>
              <a:t> – heat from body to air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 u="sng" dirty="0">
              <a:solidFill>
                <a:srgbClr val="C0000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rgbClr val="C00000"/>
                </a:solidFill>
              </a:rPr>
              <a:t>Conduction </a:t>
            </a:r>
            <a:r>
              <a:rPr lang="en-US" sz="2200" dirty="0"/>
              <a:t>– heat from body to substrate surface</a:t>
            </a:r>
            <a:endParaRPr lang="en-US" sz="2200" u="sng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F148C6-BB3B-4471-9CC5-64322F20A719}"/>
              </a:ext>
            </a:extLst>
          </p:cNvPr>
          <p:cNvCxnSpPr>
            <a:cxnSpLocks/>
          </p:cNvCxnSpPr>
          <p:nvPr/>
        </p:nvCxnSpPr>
        <p:spPr>
          <a:xfrm flipV="1">
            <a:off x="9038241" y="4122593"/>
            <a:ext cx="484588" cy="45452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307FFCA-00BC-44F7-98C9-4C94DB882240}"/>
              </a:ext>
            </a:extLst>
          </p:cNvPr>
          <p:cNvCxnSpPr>
            <a:cxnSpLocks/>
          </p:cNvCxnSpPr>
          <p:nvPr/>
        </p:nvCxnSpPr>
        <p:spPr>
          <a:xfrm flipH="1">
            <a:off x="8414077" y="5233793"/>
            <a:ext cx="510990" cy="48450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7BF578-F264-4698-836E-43536BBF1472}"/>
              </a:ext>
            </a:extLst>
          </p:cNvPr>
          <p:cNvSpPr txBox="1"/>
          <p:nvPr/>
        </p:nvSpPr>
        <p:spPr>
          <a:xfrm>
            <a:off x="9291353" y="3683321"/>
            <a:ext cx="172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Convection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2723F7-5459-4FD9-B972-A7B837F6607C}"/>
              </a:ext>
            </a:extLst>
          </p:cNvPr>
          <p:cNvSpPr txBox="1"/>
          <p:nvPr/>
        </p:nvSpPr>
        <p:spPr>
          <a:xfrm>
            <a:off x="7377097" y="5659083"/>
            <a:ext cx="172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Conduction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E4FB155-C13E-4EAA-B714-889C65BF1B16}"/>
              </a:ext>
            </a:extLst>
          </p:cNvPr>
          <p:cNvCxnSpPr>
            <a:cxnSpLocks/>
          </p:cNvCxnSpPr>
          <p:nvPr/>
        </p:nvCxnSpPr>
        <p:spPr>
          <a:xfrm flipV="1">
            <a:off x="8415567" y="3202183"/>
            <a:ext cx="622674" cy="85714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10EFBDB-733D-474A-BF3A-F4DE42EE865C}"/>
              </a:ext>
            </a:extLst>
          </p:cNvPr>
          <p:cNvSpPr txBox="1"/>
          <p:nvPr/>
        </p:nvSpPr>
        <p:spPr>
          <a:xfrm>
            <a:off x="8874305" y="2314402"/>
            <a:ext cx="18643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Radiated Heat Loss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83FECB-B73E-4090-BD91-8B711BC9DEF0}"/>
              </a:ext>
            </a:extLst>
          </p:cNvPr>
          <p:cNvSpPr txBox="1"/>
          <p:nvPr/>
        </p:nvSpPr>
        <p:spPr>
          <a:xfrm>
            <a:off x="9652297" y="2545"/>
            <a:ext cx="1724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Convection &amp; Conduction: </a:t>
            </a:r>
            <a:r>
              <a:rPr lang="en-US" dirty="0"/>
              <a:t>Heat moves from hotter to colder air or surface.</a:t>
            </a:r>
          </a:p>
        </p:txBody>
      </p:sp>
    </p:spTree>
    <p:extLst>
      <p:ext uri="{BB962C8B-B14F-4D97-AF65-F5344CB8AC3E}">
        <p14:creationId xmlns:p14="http://schemas.microsoft.com/office/powerpoint/2010/main" val="2693148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174" y="-609789"/>
            <a:ext cx="9692640" cy="1397124"/>
          </a:xfrm>
        </p:spPr>
        <p:txBody>
          <a:bodyPr/>
          <a:lstStyle/>
          <a:p>
            <a:r>
              <a:rPr lang="en-US" dirty="0"/>
              <a:t>Heat Gain and Loss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C058DF-4800-4732-BA29-F52CC64BB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7384" l="9967" r="89869">
                        <a14:foregroundMark x1="52614" y1="63953" x2="40196" y2="56395"/>
                        <a14:foregroundMark x1="46569" y1="70930" x2="47386" y2="77035"/>
                        <a14:foregroundMark x1="44935" y1="54360" x2="44935" y2="54360"/>
                        <a14:foregroundMark x1="52683" y1="36019" x2="52880" y2="36439"/>
                        <a14:foregroundMark x1="62092" y1="50581" x2="62368" y2="51378"/>
                        <a14:foregroundMark x1="72059" y1="87209" x2="73039" y2="97384"/>
                        <a14:foregroundMark x1="39379" y1="21512" x2="39379" y2="21512"/>
                        <a14:foregroundMark x1="40686" y1="23256" x2="40686" y2="23256"/>
                        <a14:foregroundMark x1="43137" y1="25872" x2="43137" y2="25872"/>
                        <a14:foregroundMark x1="44444" y1="27035" x2="44444" y2="27035"/>
                        <a14:foregroundMark x1="42647" y1="26453" x2="42647" y2="26453"/>
                        <a14:foregroundMark x1="40850" y1="23547" x2="40850" y2="23547"/>
                        <a14:foregroundMark x1="41503" y1="25000" x2="42320" y2="27035"/>
                        <a14:foregroundMark x1="49183" y1="26744" x2="49771" y2="28488"/>
                        <a14:foregroundMark x1="55963" y1="39097" x2="62255" y2="50291"/>
                        <a14:foregroundMark x1="62255" y1="50291" x2="62518" y2="51226"/>
                        <a14:foregroundMark x1="59314" y1="44186" x2="60621" y2="47384"/>
                        <a14:foregroundMark x1="61111" y1="47384" x2="62354" y2="51392"/>
                        <a14:foregroundMark x1="58333" y1="42151" x2="62186" y2="51562"/>
                        <a14:foregroundMark x1="59477" y1="43895" x2="62414" y2="51331"/>
                        <a14:foregroundMark x1="59477" y1="44767" x2="62706" y2="51034"/>
                        <a14:foregroundMark x1="60294" y1="45640" x2="62867" y2="50871"/>
                        <a14:foregroundMark x1="59150" y1="43895" x2="62808" y2="50931"/>
                        <a14:foregroundMark x1="59967" y1="44477" x2="62838" y2="50901"/>
                        <a14:foregroundMark x1="47876" y1="25000" x2="48856" y2="29360"/>
                        <a14:foregroundMark x1="43954" y1="19767" x2="43954" y2="19767"/>
                        <a14:foregroundMark x1="44935" y1="19767" x2="44935" y2="19767"/>
                        <a14:foregroundMark x1="42974" y1="19186" x2="45425" y2="20640"/>
                        <a14:foregroundMark x1="42974" y1="65116" x2="44771" y2="68314"/>
                        <a14:foregroundMark x1="48529" y1="24128" x2="50195" y2="28080"/>
                        <a14:foregroundMark x1="56372" y1="38371" x2="57680" y2="40698"/>
                        <a14:foregroundMark x1="53980" y1="34115" x2="54085" y2="34302"/>
                        <a14:foregroundMark x1="55812" y1="39365" x2="63212" y2="50521"/>
                        <a14:foregroundMark x1="64052" y1="54651" x2="64052" y2="54651"/>
                        <a14:foregroundMark x1="64869" y1="58140" x2="64869" y2="58140"/>
                        <a14:foregroundMark x1="63399" y1="52326" x2="68464" y2="67151"/>
                        <a14:foregroundMark x1="50163" y1="29942" x2="52614" y2="34884"/>
                        <a14:foregroundMark x1="50000" y1="26744" x2="50980" y2="31977"/>
                        <a14:backgroundMark x1="39379" y1="84302" x2="39379" y2="84302"/>
                        <a14:backgroundMark x1="5229" y1="84302" x2="5229" y2="84302"/>
                        <a14:backgroundMark x1="12908" y1="86047" x2="12908" y2="86047"/>
                        <a14:backgroundMark x1="35294" y1="95058" x2="42157" y2="94767"/>
                        <a14:backgroundMark x1="52451" y1="91860" x2="50490" y2="91860"/>
                        <a14:backgroundMark x1="41013" y1="85756" x2="39052" y2="83430"/>
                        <a14:backgroundMark x1="33333" y1="86919" x2="20588" y2="88081"/>
                        <a14:backgroundMark x1="30065" y1="90698" x2="20588" y2="92442"/>
                        <a14:backgroundMark x1="34967" y1="87209" x2="37745" y2="87209"/>
                        <a14:backgroundMark x1="41013" y1="85756" x2="47876" y2="94186"/>
                        <a14:backgroundMark x1="36765" y1="88081" x2="39869" y2="91279"/>
                        <a14:backgroundMark x1="32680" y1="88372" x2="35131" y2="90698"/>
                        <a14:backgroundMark x1="57190" y1="90407" x2="60621" y2="96512"/>
                        <a14:backgroundMark x1="56863" y1="88953" x2="58824" y2="89535"/>
                        <a14:backgroundMark x1="50817" y1="87500" x2="54575" y2="89244"/>
                        <a14:backgroundMark x1="54902" y1="86919" x2="57026" y2="87209"/>
                        <a14:backgroundMark x1="56699" y1="86047" x2="56699" y2="86047"/>
                        <a14:backgroundMark x1="53928" y1="33195" x2="54248" y2="33721"/>
                        <a14:backgroundMark x1="53922" y1="34593" x2="56699" y2="37791"/>
                        <a14:backgroundMark x1="69537" y1="66109" x2="70752" y2="69477"/>
                        <a14:backgroundMark x1="63725" y1="50000" x2="64261" y2="51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5976" y="2884871"/>
            <a:ext cx="7068474" cy="3973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F61B7D-9772-4BC8-B7EC-010B06761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3421" y="584825"/>
            <a:ext cx="1961029" cy="19610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25A7F3-3064-42BC-A0A1-3C64662E06B7}"/>
              </a:ext>
            </a:extLst>
          </p:cNvPr>
          <p:cNvSpPr txBox="1"/>
          <p:nvPr/>
        </p:nvSpPr>
        <p:spPr>
          <a:xfrm>
            <a:off x="8380309" y="1045870"/>
            <a:ext cx="156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Solar Radiation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7B716D-9522-4E54-916E-F4B3E1653A60}"/>
              </a:ext>
            </a:extLst>
          </p:cNvPr>
          <p:cNvCxnSpPr>
            <a:cxnSpLocks/>
          </p:cNvCxnSpPr>
          <p:nvPr/>
        </p:nvCxnSpPr>
        <p:spPr>
          <a:xfrm flipH="1">
            <a:off x="8414077" y="5233793"/>
            <a:ext cx="510990" cy="48450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D4D6F99-BBEA-4705-95EB-081734CACCCC}"/>
              </a:ext>
            </a:extLst>
          </p:cNvPr>
          <p:cNvSpPr txBox="1"/>
          <p:nvPr/>
        </p:nvSpPr>
        <p:spPr>
          <a:xfrm>
            <a:off x="7448117" y="5595652"/>
            <a:ext cx="172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Conduction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DD5293-FE15-4F67-B81A-D1E041A64CE0}"/>
              </a:ext>
            </a:extLst>
          </p:cNvPr>
          <p:cNvCxnSpPr>
            <a:cxnSpLocks/>
          </p:cNvCxnSpPr>
          <p:nvPr/>
        </p:nvCxnSpPr>
        <p:spPr>
          <a:xfrm flipV="1">
            <a:off x="9038241" y="4122593"/>
            <a:ext cx="484588" cy="45452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84CADF-850D-41F9-90A9-557B46BA815E}"/>
              </a:ext>
            </a:extLst>
          </p:cNvPr>
          <p:cNvSpPr txBox="1"/>
          <p:nvPr/>
        </p:nvSpPr>
        <p:spPr>
          <a:xfrm>
            <a:off x="9291353" y="3683321"/>
            <a:ext cx="172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Convection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9FE09E9B-414B-44F7-94BC-5423AD615B6D}"/>
              </a:ext>
            </a:extLst>
          </p:cNvPr>
          <p:cNvCxnSpPr>
            <a:cxnSpLocks/>
          </p:cNvCxnSpPr>
          <p:nvPr/>
        </p:nvCxnSpPr>
        <p:spPr>
          <a:xfrm flipV="1">
            <a:off x="9446134" y="4778313"/>
            <a:ext cx="770548" cy="227082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F357BAE-99BC-4E4D-8668-FF8CB93D1C2A}"/>
              </a:ext>
            </a:extLst>
          </p:cNvPr>
          <p:cNvCxnSpPr>
            <a:cxnSpLocks/>
          </p:cNvCxnSpPr>
          <p:nvPr/>
        </p:nvCxnSpPr>
        <p:spPr>
          <a:xfrm flipV="1">
            <a:off x="9522829" y="5097789"/>
            <a:ext cx="618148" cy="125488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338EBE0A-831A-41B3-AFBC-D8AE215E7CC4}"/>
              </a:ext>
            </a:extLst>
          </p:cNvPr>
          <p:cNvCxnSpPr>
            <a:cxnSpLocks/>
          </p:cNvCxnSpPr>
          <p:nvPr/>
        </p:nvCxnSpPr>
        <p:spPr>
          <a:xfrm flipV="1">
            <a:off x="9291353" y="4446104"/>
            <a:ext cx="894654" cy="288944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9C1450-A4A9-45A7-A492-670F41EB0738}"/>
              </a:ext>
            </a:extLst>
          </p:cNvPr>
          <p:cNvSpPr txBox="1"/>
          <p:nvPr/>
        </p:nvSpPr>
        <p:spPr>
          <a:xfrm>
            <a:off x="10269977" y="4317600"/>
            <a:ext cx="18643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Evaporative Heat Loss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DBD928-D445-49B5-B17E-67272E30DD89}"/>
              </a:ext>
            </a:extLst>
          </p:cNvPr>
          <p:cNvSpPr txBox="1"/>
          <p:nvPr/>
        </p:nvSpPr>
        <p:spPr>
          <a:xfrm>
            <a:off x="10063273" y="5455260"/>
            <a:ext cx="1313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Metabolic Heat Production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793ECEA-1A7B-4704-B7B7-D597CA8673F0}"/>
              </a:ext>
            </a:extLst>
          </p:cNvPr>
          <p:cNvCxnSpPr>
            <a:cxnSpLocks/>
          </p:cNvCxnSpPr>
          <p:nvPr/>
        </p:nvCxnSpPr>
        <p:spPr>
          <a:xfrm flipH="1">
            <a:off x="7977585" y="1876867"/>
            <a:ext cx="691987" cy="179897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6DBE8E8-C2B2-4394-9B69-97444925C7E6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8761725" y="4792317"/>
            <a:ext cx="1301548" cy="112460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875D27-3E5F-402E-BCE3-A5EE51D0AE30}"/>
              </a:ext>
            </a:extLst>
          </p:cNvPr>
          <p:cNvCxnSpPr>
            <a:cxnSpLocks/>
          </p:cNvCxnSpPr>
          <p:nvPr/>
        </p:nvCxnSpPr>
        <p:spPr>
          <a:xfrm flipH="1">
            <a:off x="6107825" y="2235532"/>
            <a:ext cx="1275642" cy="292500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71788D4-70F1-4E0C-AD49-1E7FC35D73F3}"/>
              </a:ext>
            </a:extLst>
          </p:cNvPr>
          <p:cNvSpPr txBox="1"/>
          <p:nvPr/>
        </p:nvSpPr>
        <p:spPr>
          <a:xfrm>
            <a:off x="5350242" y="2708380"/>
            <a:ext cx="156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Infrared Radiation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A02632E-AC4F-49DC-8E63-24544DF28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0750" y1="47750" x2="50750" y2="47750"/>
                        <a14:backgroundMark x1="56875" y1="43667" x2="56875" y2="43667"/>
                        <a14:backgroundMark x1="54500" y1="47333" x2="54500" y2="47333"/>
                        <a14:backgroundMark x1="53000" y1="47583" x2="53000" y2="47583"/>
                        <a14:backgroundMark x1="50250" y1="62750" x2="50250" y2="62750"/>
                        <a14:backgroundMark x1="51000" y1="65333" x2="51000" y2="65333"/>
                      </a14:backgroundRemoval>
                    </a14:imgEffect>
                  </a14:imgLayer>
                </a14:imgProps>
              </a:ext>
            </a:extLst>
          </a:blip>
          <a:srcRect l="8894" t="17758" r="8126" b="27887"/>
          <a:stretch/>
        </p:blipFill>
        <p:spPr>
          <a:xfrm>
            <a:off x="4580634" y="4843301"/>
            <a:ext cx="2230133" cy="2191190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9CC791F-751C-4852-BBAB-21C2E84122E0}"/>
              </a:ext>
            </a:extLst>
          </p:cNvPr>
          <p:cNvCxnSpPr>
            <a:cxnSpLocks/>
          </p:cNvCxnSpPr>
          <p:nvPr/>
        </p:nvCxnSpPr>
        <p:spPr>
          <a:xfrm flipV="1">
            <a:off x="6286449" y="4317600"/>
            <a:ext cx="1675024" cy="88538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5C96313-C8A4-4263-84CD-30481B794EE5}"/>
              </a:ext>
            </a:extLst>
          </p:cNvPr>
          <p:cNvCxnSpPr>
            <a:cxnSpLocks/>
          </p:cNvCxnSpPr>
          <p:nvPr/>
        </p:nvCxnSpPr>
        <p:spPr>
          <a:xfrm flipV="1">
            <a:off x="8201761" y="5005396"/>
            <a:ext cx="490725" cy="4706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67BB4EB-9B70-48AF-B894-97CC15437796}"/>
              </a:ext>
            </a:extLst>
          </p:cNvPr>
          <p:cNvCxnSpPr>
            <a:cxnSpLocks/>
          </p:cNvCxnSpPr>
          <p:nvPr/>
        </p:nvCxnSpPr>
        <p:spPr>
          <a:xfrm flipH="1">
            <a:off x="8813820" y="3974403"/>
            <a:ext cx="394318" cy="4349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C93808-917B-427C-814E-E8245B86477F}"/>
              </a:ext>
            </a:extLst>
          </p:cNvPr>
          <p:cNvCxnSpPr>
            <a:cxnSpLocks/>
          </p:cNvCxnSpPr>
          <p:nvPr/>
        </p:nvCxnSpPr>
        <p:spPr>
          <a:xfrm flipV="1">
            <a:off x="8415567" y="3202183"/>
            <a:ext cx="622674" cy="85714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7CC1CF3-D5B3-401C-9016-92F0C7DA7B4D}"/>
              </a:ext>
            </a:extLst>
          </p:cNvPr>
          <p:cNvSpPr txBox="1"/>
          <p:nvPr/>
        </p:nvSpPr>
        <p:spPr>
          <a:xfrm>
            <a:off x="8874305" y="2314402"/>
            <a:ext cx="18643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Radiated Heat Loss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E8A31E7-D3F7-4B45-84F5-ECC8EF437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17" y="1399553"/>
            <a:ext cx="4425069" cy="50292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Thermoregulation</a:t>
            </a:r>
          </a:p>
          <a:p>
            <a:pPr marL="0" indent="0">
              <a:buNone/>
            </a:pPr>
            <a:endParaRPr lang="en-US" sz="1000" b="1" u="sng" dirty="0">
              <a:solidFill>
                <a:schemeClr val="accent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Achieve </a:t>
            </a:r>
            <a:r>
              <a:rPr lang="en-US" sz="2600" b="1" u="sng" dirty="0">
                <a:solidFill>
                  <a:srgbClr val="D34817"/>
                </a:solidFill>
              </a:rPr>
              <a:t>Steady State</a:t>
            </a:r>
            <a:r>
              <a:rPr lang="en-US" sz="2600" b="1" dirty="0">
                <a:solidFill>
                  <a:schemeClr val="tx1"/>
                </a:solidFill>
              </a:rPr>
              <a:t> -</a:t>
            </a:r>
            <a:endParaRPr lang="en-US" sz="2400" dirty="0">
              <a:solidFill>
                <a:schemeClr val="tx1"/>
              </a:solidFill>
            </a:endParaRP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Balancing heat loss with heat gain (equilibrium)</a:t>
            </a:r>
          </a:p>
          <a:p>
            <a:pPr lvl="2"/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Typically maintain body within a range of temperatures</a:t>
            </a:r>
          </a:p>
          <a:p>
            <a:pPr lvl="2"/>
            <a:endParaRPr lang="en-US" sz="2400" dirty="0">
              <a:solidFill>
                <a:schemeClr val="tx1"/>
              </a:solidFill>
            </a:endParaRPr>
          </a:p>
          <a:p>
            <a:pPr lvl="2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3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174" y="-609789"/>
            <a:ext cx="9692640" cy="1397124"/>
          </a:xfrm>
        </p:spPr>
        <p:txBody>
          <a:bodyPr/>
          <a:lstStyle/>
          <a:p>
            <a:r>
              <a:rPr lang="en-US" dirty="0"/>
              <a:t>Heat Gain and Loss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E8A31E7-D3F7-4B45-84F5-ECC8EF437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68" y="724112"/>
            <a:ext cx="7682422" cy="50292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Thermoregulation</a:t>
            </a:r>
            <a:endParaRPr lang="en-US" sz="1000" b="1" u="sng" dirty="0">
              <a:solidFill>
                <a:schemeClr val="accent1"/>
              </a:solidFill>
            </a:endParaRPr>
          </a:p>
          <a:p>
            <a:pPr lvl="1"/>
            <a:r>
              <a:rPr lang="en-US" sz="2600" u="sng" dirty="0">
                <a:solidFill>
                  <a:schemeClr val="tx1"/>
                </a:solidFill>
              </a:rPr>
              <a:t>Body adjustments </a:t>
            </a:r>
            <a:r>
              <a:rPr lang="en-US" sz="2600" dirty="0">
                <a:solidFill>
                  <a:schemeClr val="tx1"/>
                </a:solidFill>
              </a:rPr>
              <a:t>–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Increase/decrease contact with warm/cool surfaces 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Sunlight vs. shade 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Change position in wind vs. no wind</a:t>
            </a:r>
          </a:p>
          <a:p>
            <a:pPr lvl="2"/>
            <a:endParaRPr lang="en-US" sz="1000" dirty="0">
              <a:solidFill>
                <a:schemeClr val="tx1"/>
              </a:solidFill>
            </a:endParaRPr>
          </a:p>
          <a:p>
            <a:pPr lvl="1"/>
            <a:r>
              <a:rPr lang="en-US" sz="2800" u="sng" dirty="0">
                <a:solidFill>
                  <a:schemeClr val="tx1"/>
                </a:solidFill>
              </a:rPr>
              <a:t>Behavioral adjustments </a:t>
            </a:r>
            <a:r>
              <a:rPr lang="en-US" sz="2800" dirty="0">
                <a:solidFill>
                  <a:schemeClr val="tx1"/>
                </a:solidFill>
              </a:rPr>
              <a:t>–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Vary substrate use</a:t>
            </a:r>
          </a:p>
          <a:p>
            <a:pPr lvl="3"/>
            <a:r>
              <a:rPr lang="en-US" sz="2200" dirty="0">
                <a:solidFill>
                  <a:schemeClr val="tx1"/>
                </a:solidFill>
              </a:rPr>
              <a:t>Organic substrate or water is typically cooler 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Change activity periods </a:t>
            </a: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lvl="2"/>
            <a:endParaRPr lang="en-US" sz="2400" dirty="0">
              <a:solidFill>
                <a:schemeClr val="tx1"/>
              </a:solidFill>
            </a:endParaRPr>
          </a:p>
          <a:p>
            <a:pPr lvl="2"/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65156-877C-43D1-A867-9AB653ED6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18"/>
          <a:stretch/>
        </p:blipFill>
        <p:spPr>
          <a:xfrm>
            <a:off x="3410174" y="5140807"/>
            <a:ext cx="3752850" cy="1671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261A7-4583-429D-9B2E-125D09F74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0" t="33225" r="31076"/>
          <a:stretch/>
        </p:blipFill>
        <p:spPr>
          <a:xfrm>
            <a:off x="871537" y="5191125"/>
            <a:ext cx="1819276" cy="1571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EC8DE-3FB5-441C-8A14-0F83DF4EC88A}"/>
              </a:ext>
            </a:extLst>
          </p:cNvPr>
          <p:cNvSpPr txBox="1"/>
          <p:nvPr/>
        </p:nvSpPr>
        <p:spPr>
          <a:xfrm>
            <a:off x="645768" y="4821793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Raised off hot surface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DB61FE-834A-4C43-AC31-3996F101F9B3}"/>
              </a:ext>
            </a:extLst>
          </p:cNvPr>
          <p:cNvSpPr txBox="1"/>
          <p:nvPr/>
        </p:nvSpPr>
        <p:spPr>
          <a:xfrm>
            <a:off x="4170018" y="4721159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Flattened on hot surface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31841-5A28-47A1-A1D2-2D5FD8C1E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68" b="23151"/>
          <a:stretch/>
        </p:blipFill>
        <p:spPr>
          <a:xfrm>
            <a:off x="8785831" y="1005787"/>
            <a:ext cx="2179729" cy="28951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F97FA04-B96B-4C29-9327-E00F4948F83E}"/>
              </a:ext>
            </a:extLst>
          </p:cNvPr>
          <p:cNvSpPr txBox="1"/>
          <p:nvPr/>
        </p:nvSpPr>
        <p:spPr>
          <a:xfrm>
            <a:off x="8328190" y="3990947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Coiled Position out of Sun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DE116B-6C66-41E2-989D-02DED0283F38}"/>
              </a:ext>
            </a:extLst>
          </p:cNvPr>
          <p:cNvSpPr txBox="1"/>
          <p:nvPr/>
        </p:nvSpPr>
        <p:spPr>
          <a:xfrm>
            <a:off x="8558668" y="53944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Flattened on hot surface </a:t>
            </a:r>
          </a:p>
        </p:txBody>
      </p:sp>
      <p:pic>
        <p:nvPicPr>
          <p:cNvPr id="1026" name="Picture 2" descr="Western Diamondback Rattlesnake (Crotalus atrox) | February … | Flickr">
            <a:extLst>
              <a:ext uri="{FF2B5EF4-FFF2-40B4-BE49-F238E27FC236}">
                <a16:creationId xmlns:a16="http://schemas.microsoft.com/office/drawing/2014/main" id="{6BA5B3D0-E275-4177-8105-FB13F22F1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334" y="4412218"/>
            <a:ext cx="3221335" cy="234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69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174" y="-609789"/>
            <a:ext cx="9692640" cy="1397124"/>
          </a:xfrm>
        </p:spPr>
        <p:txBody>
          <a:bodyPr/>
          <a:lstStyle/>
          <a:p>
            <a:r>
              <a:rPr lang="en-US" dirty="0"/>
              <a:t>Heat Gain and Loss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A77BD-5682-4474-AF0C-A6B7488B6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75" y="1206781"/>
            <a:ext cx="9494725" cy="565121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22710-2E76-4168-A1A1-37FF83566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37" y="787334"/>
            <a:ext cx="4950669" cy="607066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Same mechanisms for amphibians</a:t>
            </a:r>
          </a:p>
          <a:p>
            <a:r>
              <a:rPr lang="en-US" sz="2400" i="1" dirty="0">
                <a:solidFill>
                  <a:schemeClr val="tx1"/>
                </a:solidFill>
              </a:rPr>
              <a:t>Evaporative heat loss doesn’t apply in fully aquatic amphibians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D4426-4EB1-4A25-B45F-6B5B6AFBB0BB}"/>
              </a:ext>
            </a:extLst>
          </p:cNvPr>
          <p:cNvSpPr txBox="1"/>
          <p:nvPr/>
        </p:nvSpPr>
        <p:spPr>
          <a:xfrm>
            <a:off x="9914964" y="638287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Chapter 7, Figure 7.4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E067C0-6D98-4B82-AE48-455EC978E72C}"/>
              </a:ext>
            </a:extLst>
          </p:cNvPr>
          <p:cNvSpPr txBox="1"/>
          <p:nvPr/>
        </p:nvSpPr>
        <p:spPr>
          <a:xfrm>
            <a:off x="661237" y="4197656"/>
            <a:ext cx="42514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rgbClr val="D34817"/>
                </a:solidFill>
              </a:rPr>
              <a:t>Thermoregulation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Still behaviorally &amp; physiologically adjust –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Swimming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Burrowing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Climbing trees (cooler)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Movement from sun to shade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5BDBA4-84FB-4D15-9D30-475E99759860}"/>
              </a:ext>
            </a:extLst>
          </p:cNvPr>
          <p:cNvSpPr/>
          <p:nvPr/>
        </p:nvSpPr>
        <p:spPr>
          <a:xfrm>
            <a:off x="448235" y="787334"/>
            <a:ext cx="11842377" cy="6205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How do you think this differs or remains the same for amphibians?</a:t>
            </a:r>
          </a:p>
        </p:txBody>
      </p:sp>
    </p:spTree>
    <p:extLst>
      <p:ext uri="{BB962C8B-B14F-4D97-AF65-F5344CB8AC3E}">
        <p14:creationId xmlns:p14="http://schemas.microsoft.com/office/powerpoint/2010/main" val="1198128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174" y="-609789"/>
            <a:ext cx="9692640" cy="1397124"/>
          </a:xfrm>
        </p:spPr>
        <p:txBody>
          <a:bodyPr/>
          <a:lstStyle/>
          <a:p>
            <a:r>
              <a:rPr lang="en-US" dirty="0"/>
              <a:t>Heat Gain and Loss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A77BD-5682-4474-AF0C-A6B7488B6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75" y="1206781"/>
            <a:ext cx="9494725" cy="565121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22710-2E76-4168-A1A1-37FF83566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37" y="787334"/>
            <a:ext cx="4950669" cy="607066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Same mechanisms for amphibians</a:t>
            </a:r>
          </a:p>
          <a:p>
            <a:r>
              <a:rPr lang="en-US" sz="2400" i="1" dirty="0">
                <a:solidFill>
                  <a:schemeClr val="tx1"/>
                </a:solidFill>
              </a:rPr>
              <a:t>Evaporative heat loss doesn’t apply in fully aquatic amphibians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D4426-4EB1-4A25-B45F-6B5B6AFBB0BB}"/>
              </a:ext>
            </a:extLst>
          </p:cNvPr>
          <p:cNvSpPr txBox="1"/>
          <p:nvPr/>
        </p:nvSpPr>
        <p:spPr>
          <a:xfrm>
            <a:off x="9914964" y="638287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Chapter 7, Figure 7.4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E067C0-6D98-4B82-AE48-455EC978E72C}"/>
              </a:ext>
            </a:extLst>
          </p:cNvPr>
          <p:cNvSpPr txBox="1"/>
          <p:nvPr/>
        </p:nvSpPr>
        <p:spPr>
          <a:xfrm>
            <a:off x="661237" y="4197656"/>
            <a:ext cx="42514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rgbClr val="D34817"/>
                </a:solidFill>
              </a:rPr>
              <a:t>Thermoregulation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Still behaviorally &amp; physiologically adjust –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Swimming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Burrowing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Climbing trees (cooler)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Movement from sun to shade</a:t>
            </a:r>
          </a:p>
        </p:txBody>
      </p:sp>
    </p:spTree>
    <p:extLst>
      <p:ext uri="{BB962C8B-B14F-4D97-AF65-F5344CB8AC3E}">
        <p14:creationId xmlns:p14="http://schemas.microsoft.com/office/powerpoint/2010/main" val="309155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and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10024693" cy="50292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Gigantothermy </a:t>
            </a:r>
            <a:r>
              <a:rPr lang="en-US" sz="2600" dirty="0">
                <a:solidFill>
                  <a:schemeClr val="tx1"/>
                </a:solidFill>
              </a:rPr>
              <a:t>- u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</a:rPr>
              <a:t>sing large body size, low metabolic rate, and circulatory changes to maintain body temperature (T</a:t>
            </a:r>
            <a:r>
              <a:rPr lang="en-US" sz="2800" baseline="-25000" dirty="0">
                <a:solidFill>
                  <a:schemeClr val="tx1"/>
                </a:solidFill>
              </a:rPr>
              <a:t>b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</a:rPr>
              <a:t> within a reasonably narrow range.</a:t>
            </a:r>
          </a:p>
          <a:p>
            <a:pPr marL="0" indent="0">
              <a:buNone/>
            </a:pPr>
            <a:endParaRPr lang="en-US" sz="1000" b="0" i="0" u="none" strike="noStrike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Large sea turtles, crocodiles, large snakes (ex. pythons), dinosaurs, large pre-historic reptiles, Komodo dragons  </a:t>
            </a:r>
            <a:endParaRPr lang="en-US" sz="2600" b="0" i="0" u="none" strike="noStrike" dirty="0">
              <a:solidFill>
                <a:schemeClr val="tx1"/>
              </a:solidFill>
              <a:effectLst/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E320C-FB09-4189-955A-A5E55BD68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54" y="4491318"/>
            <a:ext cx="3110670" cy="2072484"/>
          </a:xfrm>
          <a:prstGeom prst="rect">
            <a:avLst/>
          </a:prstGeom>
        </p:spPr>
      </p:pic>
      <p:pic>
        <p:nvPicPr>
          <p:cNvPr id="1026" name="Picture 2" descr="New Genetic Clues Could be Key to Saving Sea Turtles from Mysterious Disease">
            <a:extLst>
              <a:ext uri="{FF2B5EF4-FFF2-40B4-BE49-F238E27FC236}">
                <a16:creationId xmlns:a16="http://schemas.microsoft.com/office/drawing/2014/main" id="{54FF6703-4BBE-423E-BDF6-58353FCB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45" y="4500283"/>
            <a:ext cx="3141118" cy="209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A2B68-C42D-40F7-AE75-E0E29A675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999" y="4491318"/>
            <a:ext cx="3689882" cy="207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09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and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10867375" cy="50292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Gigantothermy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Brooding pythons produce heat through </a:t>
            </a:r>
            <a:r>
              <a:rPr lang="en-US" sz="2400" b="1" u="sng" dirty="0">
                <a:solidFill>
                  <a:schemeClr val="accent1"/>
                </a:solidFill>
              </a:rPr>
              <a:t>shivering thermogenesis</a:t>
            </a:r>
            <a:endParaRPr lang="en-US" sz="1000" b="1" u="sng" dirty="0">
              <a:solidFill>
                <a:schemeClr val="accent1"/>
              </a:solidFill>
            </a:endParaRP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Female shivers to increase her metabolism </a:t>
            </a:r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 produces more heat </a:t>
            </a:r>
          </a:p>
          <a:p>
            <a:pPr lvl="2"/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Warmer body and clutch independent of environmental temperature</a:t>
            </a:r>
            <a:endParaRPr lang="en-US" sz="22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334F23-F5F3-4647-85CC-AB31D4BD4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23"/>
          <a:stretch/>
        </p:blipFill>
        <p:spPr>
          <a:xfrm>
            <a:off x="3443549" y="3675528"/>
            <a:ext cx="5329285" cy="28882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4A028F-5D2D-40FD-ACB1-4B2E026F765F}"/>
              </a:ext>
            </a:extLst>
          </p:cNvPr>
          <p:cNvSpPr txBox="1"/>
          <p:nvPr/>
        </p:nvSpPr>
        <p:spPr>
          <a:xfrm>
            <a:off x="4995862" y="6526235"/>
            <a:ext cx="339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Temperature (C)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23C9E3-3882-4508-BA0E-B9AF2E204A9E}"/>
              </a:ext>
            </a:extLst>
          </p:cNvPr>
          <p:cNvCxnSpPr>
            <a:cxnSpLocks/>
          </p:cNvCxnSpPr>
          <p:nvPr/>
        </p:nvCxnSpPr>
        <p:spPr>
          <a:xfrm flipV="1">
            <a:off x="3155577" y="5765242"/>
            <a:ext cx="2196353" cy="6762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2B03CD-DB74-49AE-A829-38E39E121D0B}"/>
              </a:ext>
            </a:extLst>
          </p:cNvPr>
          <p:cNvSpPr txBox="1"/>
          <p:nvPr/>
        </p:nvSpPr>
        <p:spPr>
          <a:xfrm>
            <a:off x="1648460" y="5743046"/>
            <a:ext cx="1839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D34817"/>
                </a:solidFill>
              </a:rPr>
              <a:t>Temperature without shivering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5F10BC-5FB1-48E0-A3FC-2ABDE11417BA}"/>
              </a:ext>
            </a:extLst>
          </p:cNvPr>
          <p:cNvSpPr/>
          <p:nvPr/>
        </p:nvSpPr>
        <p:spPr>
          <a:xfrm>
            <a:off x="7548282" y="4849906"/>
            <a:ext cx="846972" cy="77096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580971-AF5A-4812-A570-53DC0E5FA614}"/>
              </a:ext>
            </a:extLst>
          </p:cNvPr>
          <p:cNvSpPr txBox="1"/>
          <p:nvPr/>
        </p:nvSpPr>
        <p:spPr>
          <a:xfrm>
            <a:off x="8395254" y="4849906"/>
            <a:ext cx="183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Temperature with shivering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B36F13-FB88-4AAA-8A5D-1B51A8B2044F}"/>
              </a:ext>
            </a:extLst>
          </p:cNvPr>
          <p:cNvSpPr txBox="1"/>
          <p:nvPr/>
        </p:nvSpPr>
        <p:spPr>
          <a:xfrm>
            <a:off x="435066" y="109304"/>
            <a:ext cx="6104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https://bioone.org/journals/journal-of-herpetology/volume-47/issue-3/12-050/Revisiting-Python-Thermogenesis--Brooding-Burmese-Pythons-iPython-bivittatus-i/10.1670/12-050.full</a:t>
            </a:r>
            <a:r>
              <a:rPr lang="en-US" sz="12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D01AF4-C6E7-4079-AFC0-BF4EC31DE1D1}"/>
              </a:ext>
            </a:extLst>
          </p:cNvPr>
          <p:cNvSpPr txBox="1"/>
          <p:nvPr/>
        </p:nvSpPr>
        <p:spPr>
          <a:xfrm>
            <a:off x="-38060" y="4146203"/>
            <a:ext cx="3373039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Python </a:t>
            </a:r>
            <a:r>
              <a:rPr lang="en-US" sz="1600" i="1" dirty="0" err="1"/>
              <a:t>bivittatus</a:t>
            </a:r>
            <a:r>
              <a:rPr lang="en-US" sz="1600" i="1" dirty="0"/>
              <a:t> </a:t>
            </a:r>
            <a:r>
              <a:rPr lang="en-US" sz="1600" dirty="0"/>
              <a:t>(Burmese Python)</a:t>
            </a:r>
          </a:p>
          <a:p>
            <a:pPr algn="ctr"/>
            <a:r>
              <a:rPr lang="en-US" sz="1600" dirty="0" err="1"/>
              <a:t>Brashears</a:t>
            </a:r>
            <a:r>
              <a:rPr lang="en-US" sz="1600" dirty="0"/>
              <a:t> and </a:t>
            </a:r>
            <a:r>
              <a:rPr lang="en-US" sz="1600" dirty="0" err="1"/>
              <a:t>DeNardo</a:t>
            </a:r>
            <a:r>
              <a:rPr lang="en-US" sz="1600" dirty="0"/>
              <a:t> 2013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First discovered: Hutchison et al. 1966</a:t>
            </a:r>
          </a:p>
        </p:txBody>
      </p:sp>
    </p:spTree>
    <p:extLst>
      <p:ext uri="{BB962C8B-B14F-4D97-AF65-F5344CB8AC3E}">
        <p14:creationId xmlns:p14="http://schemas.microsoft.com/office/powerpoint/2010/main" val="1803113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and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6" y="1828800"/>
            <a:ext cx="10676964" cy="32004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Gigantothermy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Leatherback sea turtles maintain body temperatures ~25.5˚C in Arctic waters (~7.5˚C)</a:t>
            </a:r>
          </a:p>
          <a:p>
            <a:pPr lvl="2"/>
            <a:r>
              <a:rPr lang="en-US" sz="2200" u="sng" dirty="0">
                <a:solidFill>
                  <a:schemeClr val="tx1"/>
                </a:solidFill>
              </a:rPr>
              <a:t>Low metabolic rate </a:t>
            </a:r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 losing less metabolic heat </a:t>
            </a:r>
          </a:p>
          <a:p>
            <a:pPr lvl="2"/>
            <a:r>
              <a:rPr lang="en-US" sz="2200" u="sng" dirty="0">
                <a:solidFill>
                  <a:schemeClr val="tx1"/>
                </a:solidFill>
                <a:sym typeface="Wingdings" panose="05000000000000000000" pitchFamily="2" charset="2"/>
              </a:rPr>
              <a:t>Thick layer of fat </a:t>
            </a:r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 insulation, prevents heat loss</a:t>
            </a:r>
          </a:p>
          <a:p>
            <a:pPr lvl="2"/>
            <a:r>
              <a:rPr lang="en-US" sz="2200" u="sng" dirty="0">
                <a:solidFill>
                  <a:schemeClr val="tx1"/>
                </a:solidFill>
                <a:sym typeface="Wingdings" panose="05000000000000000000" pitchFamily="2" charset="2"/>
              </a:rPr>
              <a:t>Alter blood flow </a:t>
            </a:r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 move warm blood from body towards extremities past cooler blood</a:t>
            </a:r>
          </a:p>
          <a:p>
            <a:pPr lvl="2"/>
            <a:r>
              <a:rPr lang="en-US" sz="2200" u="sng" dirty="0">
                <a:solidFill>
                  <a:schemeClr val="tx1"/>
                </a:solidFill>
                <a:sym typeface="Wingdings" panose="05000000000000000000" pitchFamily="2" charset="2"/>
              </a:rPr>
              <a:t>Large body size </a:t>
            </a:r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 lose less heat (lower surface area to volume ratio)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4D2A4-380F-4E22-8086-1B16FAB9D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039" y="4345921"/>
            <a:ext cx="3215341" cy="24115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10DD06-E87D-4401-9FAF-4B6E41A1B1E9}"/>
              </a:ext>
            </a:extLst>
          </p:cNvPr>
          <p:cNvSpPr txBox="1"/>
          <p:nvPr/>
        </p:nvSpPr>
        <p:spPr>
          <a:xfrm>
            <a:off x="416858" y="109532"/>
            <a:ext cx="6104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https://www.nature.com/articles/344858a0</a:t>
            </a:r>
            <a:r>
              <a:rPr lang="en-US" dirty="0"/>
              <a:t> </a:t>
            </a:r>
          </a:p>
          <a:p>
            <a:r>
              <a:rPr lang="en-US" dirty="0"/>
              <a:t>Paladino et al. 1990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BF351-40D6-4BA3-90FC-68DA79520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003" y="5029200"/>
            <a:ext cx="2598838" cy="17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79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and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9773681" cy="32004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Gigantothermy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Leatherback sea turtles maintain body temperatures ~25.5˚C in Arctic waters (~7.5˚C)</a:t>
            </a:r>
          </a:p>
          <a:p>
            <a:pPr lvl="2"/>
            <a:r>
              <a:rPr lang="en-US" sz="2200" u="sng" dirty="0">
                <a:solidFill>
                  <a:schemeClr val="tx1"/>
                </a:solidFill>
              </a:rPr>
              <a:t>Low metabolic rate </a:t>
            </a:r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 losing less metabolic heat </a:t>
            </a:r>
          </a:p>
          <a:p>
            <a:pPr lvl="2"/>
            <a:r>
              <a:rPr lang="en-US" sz="2200" u="sng" dirty="0">
                <a:solidFill>
                  <a:schemeClr val="tx1"/>
                </a:solidFill>
                <a:sym typeface="Wingdings" panose="05000000000000000000" pitchFamily="2" charset="2"/>
              </a:rPr>
              <a:t>Thick layer of fat </a:t>
            </a:r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 insulation, prevents heat loss</a:t>
            </a:r>
          </a:p>
          <a:p>
            <a:pPr lvl="2"/>
            <a:r>
              <a:rPr lang="en-US" sz="2200" u="sng" dirty="0">
                <a:solidFill>
                  <a:schemeClr val="tx1"/>
                </a:solidFill>
                <a:sym typeface="Wingdings" panose="05000000000000000000" pitchFamily="2" charset="2"/>
              </a:rPr>
              <a:t>Alter blood flow </a:t>
            </a:r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 move warm blood from body towards extremities past cooler blood</a:t>
            </a:r>
          </a:p>
          <a:p>
            <a:pPr lvl="2"/>
            <a:r>
              <a:rPr lang="en-US" sz="2200" u="sng" dirty="0">
                <a:solidFill>
                  <a:schemeClr val="tx1"/>
                </a:solidFill>
                <a:sym typeface="Wingdings" panose="05000000000000000000" pitchFamily="2" charset="2"/>
              </a:rPr>
              <a:t>Large body size </a:t>
            </a:r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 lose less heat (lower surface area to volume ratio)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4D2A4-380F-4E22-8086-1B16FAB9D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039" y="4345921"/>
            <a:ext cx="3215341" cy="24115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10DD06-E87D-4401-9FAF-4B6E41A1B1E9}"/>
              </a:ext>
            </a:extLst>
          </p:cNvPr>
          <p:cNvSpPr txBox="1"/>
          <p:nvPr/>
        </p:nvSpPr>
        <p:spPr>
          <a:xfrm>
            <a:off x="416858" y="109532"/>
            <a:ext cx="6104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https://www.nature.com/articles/344858a0</a:t>
            </a:r>
            <a:r>
              <a:rPr lang="en-US" dirty="0"/>
              <a:t> </a:t>
            </a:r>
          </a:p>
          <a:p>
            <a:r>
              <a:rPr lang="en-US" dirty="0"/>
              <a:t>Paladino et al. 1990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BF351-40D6-4BA3-90FC-68DA79520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003" y="5029200"/>
            <a:ext cx="2598838" cy="1728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6ECD5B-8C4D-43EF-8B7C-68D063EE0107}"/>
              </a:ext>
            </a:extLst>
          </p:cNvPr>
          <p:cNvSpPr/>
          <p:nvPr/>
        </p:nvSpPr>
        <p:spPr>
          <a:xfrm>
            <a:off x="1810871" y="4410635"/>
            <a:ext cx="8193741" cy="481087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5F775-7443-4C57-8481-126B7A74CF82}"/>
              </a:ext>
            </a:extLst>
          </p:cNvPr>
          <p:cNvSpPr txBox="1"/>
          <p:nvPr/>
        </p:nvSpPr>
        <p:spPr>
          <a:xfrm>
            <a:off x="10103025" y="4410635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D34817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277307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5F1CE-84AF-4F4F-BEFF-8B85DCB4D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90" y="-288508"/>
            <a:ext cx="9692640" cy="1397124"/>
          </a:xfrm>
        </p:spPr>
        <p:txBody>
          <a:bodyPr/>
          <a:lstStyle/>
          <a:p>
            <a:r>
              <a:rPr lang="en-US" dirty="0"/>
              <a:t>Learning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F4122-9CEA-46E6-8696-D56F031FA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64" y="1228165"/>
            <a:ext cx="11665236" cy="5540188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tx1"/>
                </a:solidFill>
              </a:rPr>
              <a:t>Students will be able to:</a:t>
            </a:r>
          </a:p>
          <a:p>
            <a:pPr marL="274320" lvl="1" indent="0">
              <a:buNone/>
            </a:pPr>
            <a:endParaRPr lang="en-US" sz="11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Explain why temperature is important for reptiles and amphibians 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Explain how temperature influences reptile and amphibian performance</a:t>
            </a:r>
          </a:p>
          <a:p>
            <a:pPr marL="274320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Define thermoregulation &amp; types of temperature regulation 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Know examples for certain types provided</a:t>
            </a: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Discuss how reptiles and amphibians thermoregulate &amp; SA:V ratio</a:t>
            </a:r>
          </a:p>
          <a:p>
            <a:pPr marL="274320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Explain and understand methods in thermal biology</a:t>
            </a: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Explain major approaches, findings, and implications from case studies presented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68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59" y="100573"/>
            <a:ext cx="10006763" cy="1397124"/>
          </a:xfrm>
        </p:spPr>
        <p:txBody>
          <a:bodyPr/>
          <a:lstStyle/>
          <a:p>
            <a:r>
              <a:rPr lang="en-US" dirty="0"/>
              <a:t>Surface Area to Volume Ratio (SA:V)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9773681" cy="3200400"/>
          </a:xfrm>
        </p:spPr>
        <p:txBody>
          <a:bodyPr>
            <a:normAutofit/>
          </a:bodyPr>
          <a:lstStyle/>
          <a:p>
            <a:r>
              <a:rPr lang="en-US" sz="2400" u="sng" dirty="0">
                <a:solidFill>
                  <a:schemeClr val="tx1"/>
                </a:solidFill>
              </a:rPr>
              <a:t>Surface Area </a:t>
            </a:r>
            <a:r>
              <a:rPr lang="en-US" sz="2400" dirty="0">
                <a:solidFill>
                  <a:schemeClr val="tx1"/>
                </a:solidFill>
              </a:rPr>
              <a:t>– surface of body exposed to environment </a:t>
            </a:r>
          </a:p>
          <a:p>
            <a:r>
              <a:rPr lang="en-US" sz="2400" u="sng" dirty="0">
                <a:solidFill>
                  <a:schemeClr val="tx1"/>
                </a:solidFill>
              </a:rPr>
              <a:t>Volume</a:t>
            </a:r>
            <a:r>
              <a:rPr lang="en-US" sz="2400" dirty="0">
                <a:solidFill>
                  <a:schemeClr val="tx1"/>
                </a:solidFill>
              </a:rPr>
              <a:t> – the size of body, or space occupied by the entire animal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More surface area = more space to lose or gain heat through skin </a:t>
            </a:r>
          </a:p>
          <a:p>
            <a:r>
              <a:rPr lang="en-US" sz="2400" dirty="0">
                <a:solidFill>
                  <a:schemeClr val="tx1"/>
                </a:solidFill>
              </a:rPr>
              <a:t>More volume = hold more heat for longer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49C18A-4F00-4348-BAFA-74C938972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211" y="4331603"/>
            <a:ext cx="4114800" cy="205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F26260-BA43-431E-A334-7FB5D732D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920" y="4542867"/>
            <a:ext cx="3704574" cy="21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06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59" y="100573"/>
            <a:ext cx="10006763" cy="1397124"/>
          </a:xfrm>
        </p:spPr>
        <p:txBody>
          <a:bodyPr/>
          <a:lstStyle/>
          <a:p>
            <a:r>
              <a:rPr lang="en-US" dirty="0"/>
              <a:t>Surface Area to Volume Ratio (SA:V)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25" y="2796396"/>
            <a:ext cx="9773681" cy="3200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Small animals lose heat quicker – </a:t>
            </a:r>
            <a:r>
              <a:rPr lang="en-US" sz="2400" b="1" dirty="0">
                <a:solidFill>
                  <a:schemeClr val="tx1"/>
                </a:solidFill>
              </a:rPr>
              <a:t>high SA:V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Small body compared to the surface area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Large animals lose heat slower – </a:t>
            </a:r>
            <a:r>
              <a:rPr lang="en-US" sz="2400" b="1" dirty="0">
                <a:solidFill>
                  <a:schemeClr val="tx1"/>
                </a:solidFill>
              </a:rPr>
              <a:t>low SA:V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Large body compared to surface area 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Giant reptiles hold a lot of heat!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3C2EC-04DB-40D3-A53A-83924177049F}"/>
              </a:ext>
            </a:extLst>
          </p:cNvPr>
          <p:cNvSpPr txBox="1"/>
          <p:nvPr/>
        </p:nvSpPr>
        <p:spPr>
          <a:xfrm>
            <a:off x="977313" y="1885436"/>
            <a:ext cx="9763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High Surface Area to Volume Ratio = Lose heat at a quicker rate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6F5D9-8937-4E32-9068-8873FBB4D78A}"/>
              </a:ext>
            </a:extLst>
          </p:cNvPr>
          <p:cNvSpPr/>
          <p:nvPr/>
        </p:nvSpPr>
        <p:spPr>
          <a:xfrm>
            <a:off x="734505" y="1810870"/>
            <a:ext cx="10006763" cy="672353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28DEF-7063-4BD6-83AE-78DFE145A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798" y="3063561"/>
            <a:ext cx="5232065" cy="34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2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Methods in Thermal Biology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171C-8275-43DB-AA84-571BAFBC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76" y="1283802"/>
            <a:ext cx="8595360" cy="5647044"/>
          </a:xfrm>
        </p:spPr>
        <p:txBody>
          <a:bodyPr/>
          <a:lstStyle/>
          <a:p>
            <a:pPr lvl="1"/>
            <a:r>
              <a:rPr lang="en-US" sz="2600" dirty="0">
                <a:solidFill>
                  <a:schemeClr val="tx1"/>
                </a:solidFill>
              </a:rPr>
              <a:t>A major focus of amphibian &amp; reptile research involves temperature</a:t>
            </a:r>
          </a:p>
          <a:p>
            <a:pPr lvl="1"/>
            <a:r>
              <a:rPr lang="en-US" sz="2600" b="1" u="sng" dirty="0">
                <a:solidFill>
                  <a:schemeClr val="tx1"/>
                </a:solidFill>
              </a:rPr>
              <a:t>Lab approaches:</a:t>
            </a:r>
          </a:p>
          <a:p>
            <a:pPr lvl="1"/>
            <a:endParaRPr lang="en-US" sz="4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1) Generate </a:t>
            </a:r>
            <a:r>
              <a:rPr lang="en-US" sz="2600" b="1" u="sng" dirty="0">
                <a:solidFill>
                  <a:schemeClr val="accent1"/>
                </a:solidFill>
              </a:rPr>
              <a:t>Thermal Performance Curves </a:t>
            </a:r>
            <a:r>
              <a:rPr lang="en-US" sz="2600" dirty="0">
                <a:solidFill>
                  <a:schemeClr val="tx1"/>
                </a:solidFill>
              </a:rPr>
              <a:t>(TPCs)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Quantify performance at different temperatures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Plot performance vs. temperature </a:t>
            </a: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Often find performance slowly increases, </a:t>
            </a:r>
          </a:p>
          <a:p>
            <a:pPr marL="27432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  peaks, and quickly decreases</a:t>
            </a:r>
          </a:p>
          <a:p>
            <a:pPr lvl="2"/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Performance traits can be many things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7F419-948C-40B7-9C53-A1B89ADC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764" y="3706903"/>
            <a:ext cx="7" cy="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D18D5E-217C-424B-A316-19C1CF702F5D}"/>
              </a:ext>
            </a:extLst>
          </p:cNvPr>
          <p:cNvCxnSpPr/>
          <p:nvPr/>
        </p:nvCxnSpPr>
        <p:spPr>
          <a:xfrm>
            <a:off x="7482788" y="3366339"/>
            <a:ext cx="0" cy="302311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6DADC6-1E7A-4DD7-9CB5-DC8002C8FC11}"/>
              </a:ext>
            </a:extLst>
          </p:cNvPr>
          <p:cNvCxnSpPr>
            <a:cxnSpLocks/>
          </p:cNvCxnSpPr>
          <p:nvPr/>
        </p:nvCxnSpPr>
        <p:spPr>
          <a:xfrm flipH="1">
            <a:off x="7476561" y="6380126"/>
            <a:ext cx="3281272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F01DA7-B78D-4B35-82CA-86A9A38CACE6}"/>
              </a:ext>
            </a:extLst>
          </p:cNvPr>
          <p:cNvSpPr txBox="1"/>
          <p:nvPr/>
        </p:nvSpPr>
        <p:spPr>
          <a:xfrm>
            <a:off x="5864605" y="4326502"/>
            <a:ext cx="161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Performance Trait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A930E-6629-4CF1-935F-789241CF29CA}"/>
              </a:ext>
            </a:extLst>
          </p:cNvPr>
          <p:cNvSpPr txBox="1"/>
          <p:nvPr/>
        </p:nvSpPr>
        <p:spPr>
          <a:xfrm>
            <a:off x="8266398" y="6397242"/>
            <a:ext cx="212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5E61E8-0B7E-48AD-A69E-274D430F333B}"/>
              </a:ext>
            </a:extLst>
          </p:cNvPr>
          <p:cNvSpPr/>
          <p:nvPr/>
        </p:nvSpPr>
        <p:spPr>
          <a:xfrm>
            <a:off x="7604086" y="3748881"/>
            <a:ext cx="2976466" cy="2537939"/>
          </a:xfrm>
          <a:custGeom>
            <a:avLst/>
            <a:gdLst>
              <a:gd name="connsiteX0" fmla="*/ 0 w 2976466"/>
              <a:gd name="connsiteY0" fmla="*/ 2537939 h 2537939"/>
              <a:gd name="connsiteX1" fmla="*/ 2006082 w 2976466"/>
              <a:gd name="connsiteY1" fmla="*/ 13 h 2537939"/>
              <a:gd name="connsiteX2" fmla="*/ 2976466 w 2976466"/>
              <a:gd name="connsiteY2" fmla="*/ 2500617 h 253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6466" h="2537939">
                <a:moveTo>
                  <a:pt x="0" y="2537939"/>
                </a:moveTo>
                <a:cubicBezTo>
                  <a:pt x="755002" y="1272086"/>
                  <a:pt x="1510004" y="6233"/>
                  <a:pt x="2006082" y="13"/>
                </a:cubicBezTo>
                <a:cubicBezTo>
                  <a:pt x="2502160" y="-6207"/>
                  <a:pt x="2862944" y="2113397"/>
                  <a:pt x="2976466" y="2500617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AB5B5-BB23-4C44-B438-5F63EDD34E93}"/>
              </a:ext>
            </a:extLst>
          </p:cNvPr>
          <p:cNvSpPr txBox="1"/>
          <p:nvPr/>
        </p:nvSpPr>
        <p:spPr>
          <a:xfrm>
            <a:off x="9100109" y="3208740"/>
            <a:ext cx="245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Optimum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793AD7-6D7F-4469-BCB1-116581BE13E5}"/>
              </a:ext>
            </a:extLst>
          </p:cNvPr>
          <p:cNvCxnSpPr>
            <a:cxnSpLocks/>
          </p:cNvCxnSpPr>
          <p:nvPr/>
        </p:nvCxnSpPr>
        <p:spPr>
          <a:xfrm flipH="1">
            <a:off x="9619499" y="3552951"/>
            <a:ext cx="9331" cy="195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196137-B7A4-4DDE-A599-2F98FD6805D5}"/>
              </a:ext>
            </a:extLst>
          </p:cNvPr>
          <p:cNvCxnSpPr>
            <a:cxnSpLocks/>
          </p:cNvCxnSpPr>
          <p:nvPr/>
        </p:nvCxnSpPr>
        <p:spPr>
          <a:xfrm flipH="1">
            <a:off x="7635188" y="4972833"/>
            <a:ext cx="183502" cy="1115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CB4167-B3E4-4440-B29C-477A011BEBCE}"/>
              </a:ext>
            </a:extLst>
          </p:cNvPr>
          <p:cNvCxnSpPr>
            <a:cxnSpLocks/>
          </p:cNvCxnSpPr>
          <p:nvPr/>
        </p:nvCxnSpPr>
        <p:spPr>
          <a:xfrm flipH="1">
            <a:off x="10589104" y="4923142"/>
            <a:ext cx="268255" cy="1165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810F4A-98D1-4FA7-BC56-0A06742AEC71}"/>
              </a:ext>
            </a:extLst>
          </p:cNvPr>
          <p:cNvSpPr txBox="1"/>
          <p:nvPr/>
        </p:nvSpPr>
        <p:spPr>
          <a:xfrm>
            <a:off x="10499687" y="4107324"/>
            <a:ext cx="1413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Critical Thermal Maximum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521559-791A-43F9-8AF2-A17746CA399F}"/>
              </a:ext>
            </a:extLst>
          </p:cNvPr>
          <p:cNvSpPr txBox="1"/>
          <p:nvPr/>
        </p:nvSpPr>
        <p:spPr>
          <a:xfrm>
            <a:off x="7451686" y="4076390"/>
            <a:ext cx="1413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Critical Thermal Minimum</a:t>
            </a:r>
          </a:p>
        </p:txBody>
      </p:sp>
    </p:spTree>
    <p:extLst>
      <p:ext uri="{BB962C8B-B14F-4D97-AF65-F5344CB8AC3E}">
        <p14:creationId xmlns:p14="http://schemas.microsoft.com/office/powerpoint/2010/main" val="1230847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Methods in Thermal Biology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171C-8275-43DB-AA84-571BAFBC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13" y="1154565"/>
            <a:ext cx="9263276" cy="4351337"/>
          </a:xfrm>
        </p:spPr>
        <p:txBody>
          <a:bodyPr/>
          <a:lstStyle/>
          <a:p>
            <a:pPr lvl="1"/>
            <a:r>
              <a:rPr lang="en-US" sz="2600" dirty="0">
                <a:solidFill>
                  <a:schemeClr val="tx1"/>
                </a:solidFill>
              </a:rPr>
              <a:t>Thermal Traits Commonly Quantified:</a:t>
            </a:r>
          </a:p>
          <a:p>
            <a:pPr lvl="2"/>
            <a:r>
              <a:rPr lang="en-US" sz="2400" u="sng" dirty="0">
                <a:solidFill>
                  <a:schemeClr val="accent1"/>
                </a:solidFill>
              </a:rPr>
              <a:t>Thermal Optimum </a:t>
            </a:r>
            <a:endParaRPr lang="en-US" sz="2400" dirty="0">
              <a:solidFill>
                <a:schemeClr val="tx1"/>
              </a:solidFill>
            </a:endParaRPr>
          </a:p>
          <a:p>
            <a:pPr lvl="3"/>
            <a:r>
              <a:rPr lang="en-US" sz="2200" dirty="0">
                <a:solidFill>
                  <a:schemeClr val="tx1"/>
                </a:solidFill>
              </a:rPr>
              <a:t>Varies among traits!!</a:t>
            </a:r>
          </a:p>
          <a:p>
            <a:pPr lvl="3"/>
            <a:r>
              <a:rPr lang="en-US" sz="2200" dirty="0">
                <a:solidFill>
                  <a:schemeClr val="tx1"/>
                </a:solidFill>
              </a:rPr>
              <a:t>Determined by repeating performance trials at different temperatures</a:t>
            </a:r>
          </a:p>
          <a:p>
            <a:pPr lvl="3"/>
            <a:r>
              <a:rPr lang="en-US" sz="2200" dirty="0">
                <a:solidFill>
                  <a:schemeClr val="tx1"/>
                </a:solidFill>
              </a:rPr>
              <a:t>Generate the curve to find peak</a:t>
            </a:r>
          </a:p>
          <a:p>
            <a:pPr lvl="3"/>
            <a:endParaRPr lang="en-US" sz="1500" dirty="0">
              <a:solidFill>
                <a:schemeClr val="tx1"/>
              </a:solidFill>
            </a:endParaRPr>
          </a:p>
          <a:p>
            <a:pPr lvl="2"/>
            <a:r>
              <a:rPr lang="en-US" sz="2400" u="sng" dirty="0">
                <a:solidFill>
                  <a:schemeClr val="accent1"/>
                </a:solidFill>
              </a:rPr>
              <a:t>Critical Thermal Minimum </a:t>
            </a:r>
            <a:endParaRPr lang="en-US" sz="2400" u="sng" dirty="0">
              <a:solidFill>
                <a:schemeClr val="tx1"/>
              </a:solidFill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Determined by slowing cooling an animal 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When animal cannot flip itself over – </a:t>
            </a:r>
            <a:r>
              <a:rPr lang="en-US" sz="2000" dirty="0" err="1">
                <a:solidFill>
                  <a:schemeClr val="tx1"/>
                </a:solidFill>
              </a:rPr>
              <a:t>Ctmin</a:t>
            </a:r>
            <a:endParaRPr lang="en-US" sz="2000" dirty="0">
              <a:solidFill>
                <a:schemeClr val="tx1"/>
              </a:solidFill>
            </a:endParaRPr>
          </a:p>
          <a:p>
            <a:pPr lvl="2"/>
            <a:endParaRPr lang="en-US" sz="24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7F419-948C-40B7-9C53-A1B89ADC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764" y="3706903"/>
            <a:ext cx="7" cy="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D18D5E-217C-424B-A316-19C1CF702F5D}"/>
              </a:ext>
            </a:extLst>
          </p:cNvPr>
          <p:cNvCxnSpPr/>
          <p:nvPr/>
        </p:nvCxnSpPr>
        <p:spPr>
          <a:xfrm>
            <a:off x="7482788" y="3366339"/>
            <a:ext cx="0" cy="302311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6DADC6-1E7A-4DD7-9CB5-DC8002C8FC11}"/>
              </a:ext>
            </a:extLst>
          </p:cNvPr>
          <p:cNvCxnSpPr>
            <a:cxnSpLocks/>
          </p:cNvCxnSpPr>
          <p:nvPr/>
        </p:nvCxnSpPr>
        <p:spPr>
          <a:xfrm flipH="1">
            <a:off x="7476561" y="6380126"/>
            <a:ext cx="3281272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F01DA7-B78D-4B35-82CA-86A9A38CACE6}"/>
              </a:ext>
            </a:extLst>
          </p:cNvPr>
          <p:cNvSpPr txBox="1"/>
          <p:nvPr/>
        </p:nvSpPr>
        <p:spPr>
          <a:xfrm>
            <a:off x="5864605" y="4326502"/>
            <a:ext cx="161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Performance Trait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A930E-6629-4CF1-935F-789241CF29CA}"/>
              </a:ext>
            </a:extLst>
          </p:cNvPr>
          <p:cNvSpPr txBox="1"/>
          <p:nvPr/>
        </p:nvSpPr>
        <p:spPr>
          <a:xfrm>
            <a:off x="8266398" y="6397242"/>
            <a:ext cx="212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5E61E8-0B7E-48AD-A69E-274D430F333B}"/>
              </a:ext>
            </a:extLst>
          </p:cNvPr>
          <p:cNvSpPr/>
          <p:nvPr/>
        </p:nvSpPr>
        <p:spPr>
          <a:xfrm>
            <a:off x="7604086" y="3748881"/>
            <a:ext cx="2976466" cy="2537939"/>
          </a:xfrm>
          <a:custGeom>
            <a:avLst/>
            <a:gdLst>
              <a:gd name="connsiteX0" fmla="*/ 0 w 2976466"/>
              <a:gd name="connsiteY0" fmla="*/ 2537939 h 2537939"/>
              <a:gd name="connsiteX1" fmla="*/ 2006082 w 2976466"/>
              <a:gd name="connsiteY1" fmla="*/ 13 h 2537939"/>
              <a:gd name="connsiteX2" fmla="*/ 2976466 w 2976466"/>
              <a:gd name="connsiteY2" fmla="*/ 2500617 h 253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6466" h="2537939">
                <a:moveTo>
                  <a:pt x="0" y="2537939"/>
                </a:moveTo>
                <a:cubicBezTo>
                  <a:pt x="755002" y="1272086"/>
                  <a:pt x="1510004" y="6233"/>
                  <a:pt x="2006082" y="13"/>
                </a:cubicBezTo>
                <a:cubicBezTo>
                  <a:pt x="2502160" y="-6207"/>
                  <a:pt x="2862944" y="2113397"/>
                  <a:pt x="2976466" y="2500617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AB5B5-BB23-4C44-B438-5F63EDD34E93}"/>
              </a:ext>
            </a:extLst>
          </p:cNvPr>
          <p:cNvSpPr txBox="1"/>
          <p:nvPr/>
        </p:nvSpPr>
        <p:spPr>
          <a:xfrm>
            <a:off x="9100109" y="3208740"/>
            <a:ext cx="245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Optimum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793AD7-6D7F-4469-BCB1-116581BE13E5}"/>
              </a:ext>
            </a:extLst>
          </p:cNvPr>
          <p:cNvCxnSpPr>
            <a:cxnSpLocks/>
          </p:cNvCxnSpPr>
          <p:nvPr/>
        </p:nvCxnSpPr>
        <p:spPr>
          <a:xfrm flipH="1">
            <a:off x="9619499" y="3552951"/>
            <a:ext cx="9331" cy="195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196137-B7A4-4DDE-A599-2F98FD6805D5}"/>
              </a:ext>
            </a:extLst>
          </p:cNvPr>
          <p:cNvCxnSpPr>
            <a:cxnSpLocks/>
          </p:cNvCxnSpPr>
          <p:nvPr/>
        </p:nvCxnSpPr>
        <p:spPr>
          <a:xfrm flipH="1">
            <a:off x="7635188" y="4972833"/>
            <a:ext cx="183502" cy="1115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CB4167-B3E4-4440-B29C-477A011BEBCE}"/>
              </a:ext>
            </a:extLst>
          </p:cNvPr>
          <p:cNvCxnSpPr>
            <a:cxnSpLocks/>
          </p:cNvCxnSpPr>
          <p:nvPr/>
        </p:nvCxnSpPr>
        <p:spPr>
          <a:xfrm flipH="1">
            <a:off x="10589104" y="4923142"/>
            <a:ext cx="268255" cy="1165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810F4A-98D1-4FA7-BC56-0A06742AEC71}"/>
              </a:ext>
            </a:extLst>
          </p:cNvPr>
          <p:cNvSpPr txBox="1"/>
          <p:nvPr/>
        </p:nvSpPr>
        <p:spPr>
          <a:xfrm>
            <a:off x="10499687" y="4107324"/>
            <a:ext cx="1413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Critical Thermal Maximum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521559-791A-43F9-8AF2-A17746CA399F}"/>
              </a:ext>
            </a:extLst>
          </p:cNvPr>
          <p:cNvSpPr txBox="1"/>
          <p:nvPr/>
        </p:nvSpPr>
        <p:spPr>
          <a:xfrm>
            <a:off x="7451686" y="4076390"/>
            <a:ext cx="1413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Critical Thermal Minimum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996188-A344-4B29-B501-713591B6F216}"/>
              </a:ext>
            </a:extLst>
          </p:cNvPr>
          <p:cNvSpPr txBox="1"/>
          <p:nvPr/>
        </p:nvSpPr>
        <p:spPr>
          <a:xfrm>
            <a:off x="-279553" y="5065851"/>
            <a:ext cx="63755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1"/>
                </a:solidFill>
              </a:rPr>
              <a:t>Critical Thermal Maximum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Determined by slowing warming an animal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Determined when animal cannot flip itself over - </a:t>
            </a:r>
            <a:r>
              <a:rPr lang="en-US" sz="2000" dirty="0" err="1">
                <a:solidFill>
                  <a:schemeClr val="tx1"/>
                </a:solidFill>
              </a:rPr>
              <a:t>CTmax</a:t>
            </a:r>
            <a:endParaRPr lang="en-US" sz="2000" dirty="0">
              <a:solidFill>
                <a:schemeClr val="tx1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400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08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Methods in Thermal Biology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ACF88B-1838-43EC-814A-DD16ED16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2331"/>
            <a:ext cx="4134787" cy="53956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0FF363-A605-4D7A-B0F8-7E0573AC53DB}"/>
              </a:ext>
            </a:extLst>
          </p:cNvPr>
          <p:cNvSpPr txBox="1"/>
          <p:nvPr/>
        </p:nvSpPr>
        <p:spPr>
          <a:xfrm>
            <a:off x="331694" y="882360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Xenopus tropicalis </a:t>
            </a:r>
            <a:r>
              <a:rPr lang="en-US" dirty="0"/>
              <a:t>(tropical clawed frog)</a:t>
            </a:r>
          </a:p>
          <a:p>
            <a:pPr algn="ctr"/>
            <a:r>
              <a:rPr lang="en-US" dirty="0" err="1"/>
              <a:t>Herrel</a:t>
            </a:r>
            <a:r>
              <a:rPr lang="en-US" dirty="0"/>
              <a:t> and </a:t>
            </a:r>
            <a:r>
              <a:rPr lang="en-US" dirty="0" err="1"/>
              <a:t>Bonneaud</a:t>
            </a:r>
            <a:r>
              <a:rPr lang="en-US" dirty="0"/>
              <a:t> 2012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80B89C-B795-45C6-99CC-CD8325D38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571" y="2231573"/>
            <a:ext cx="4130429" cy="28675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58CE59A-506B-4CF5-98B6-E11DB084DFEB}"/>
              </a:ext>
            </a:extLst>
          </p:cNvPr>
          <p:cNvSpPr txBox="1"/>
          <p:nvPr/>
        </p:nvSpPr>
        <p:spPr>
          <a:xfrm>
            <a:off x="8680081" y="1297420"/>
            <a:ext cx="3285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Elaphe </a:t>
            </a:r>
            <a:r>
              <a:rPr lang="en-US" i="1" dirty="0" err="1"/>
              <a:t>quadrivirgata</a:t>
            </a:r>
            <a:r>
              <a:rPr lang="en-US" i="1" dirty="0"/>
              <a:t> </a:t>
            </a:r>
            <a:r>
              <a:rPr lang="en-US" dirty="0"/>
              <a:t>(Japanese striped snake)</a:t>
            </a:r>
          </a:p>
          <a:p>
            <a:pPr algn="ctr"/>
            <a:r>
              <a:rPr lang="en-US" dirty="0"/>
              <a:t>Tanaka 2008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722CB9-D9AD-40C6-8038-B83040DC1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43" b="89617" l="9818" r="89818">
                        <a14:foregroundMark x1="25455" y1="8743" x2="25455" y2="8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2463" y="2450641"/>
            <a:ext cx="1470212" cy="9783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549579-D248-497A-879C-8FDFEE7E8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2" b="95472" l="2394" r="89894">
                        <a14:foregroundMark x1="8511" y1="74340" x2="8511" y2="74340"/>
                        <a14:foregroundMark x1="6383" y1="51698" x2="6383" y2="51698"/>
                        <a14:foregroundMark x1="4255" y1="55472" x2="4255" y2="55472"/>
                        <a14:foregroundMark x1="2394" y1="63019" x2="2394" y2="63019"/>
                        <a14:foregroundMark x1="14894" y1="95472" x2="14894" y2="95472"/>
                        <a14:foregroundMark x1="54255" y1="6792" x2="54255" y2="6792"/>
                        <a14:foregroundMark x1="71011" y1="87170" x2="70213" y2="84528"/>
                        <a14:foregroundMark x1="66223" y1="84151" x2="66755" y2="83774"/>
                        <a14:foregroundMark x1="62500" y1="89434" x2="60904" y2="87170"/>
                        <a14:foregroundMark x1="67021" y1="92830" x2="68617" y2="92830"/>
                        <a14:foregroundMark x1="57181" y1="7925" x2="58511" y2="16981"/>
                        <a14:backgroundMark x1="65426" y1="52453" x2="65426" y2="52453"/>
                        <a14:backgroundMark x1="62766" y1="44151" x2="62766" y2="44151"/>
                        <a14:backgroundMark x1="68617" y1="87170" x2="68617" y2="87170"/>
                        <a14:backgroundMark x1="68617" y1="88679" x2="68617" y2="88679"/>
                        <a14:backgroundMark x1="65160" y1="83774" x2="65160" y2="83774"/>
                        <a14:backgroundMark x1="68617" y1="82642" x2="68617" y2="82642"/>
                        <a14:backgroundMark x1="65160" y1="83019" x2="65160" y2="83019"/>
                        <a14:backgroundMark x1="66489" y1="45660" x2="66489" y2="45660"/>
                        <a14:backgroundMark x1="67021" y1="41887" x2="67021" y2="41887"/>
                        <a14:backgroundMark x1="76330" y1="33962" x2="72340" y2="51698"/>
                        <a14:backgroundMark x1="61436" y1="42264" x2="68883" y2="4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864" y="1462331"/>
            <a:ext cx="1091453" cy="7692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EB479A-8B65-467F-B5B2-15501AF5B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7920" y="2406359"/>
            <a:ext cx="4345854" cy="286757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4F8196F-8CD6-45EE-9CA7-C12B7D13DCF6}"/>
              </a:ext>
            </a:extLst>
          </p:cNvPr>
          <p:cNvSpPr txBox="1"/>
          <p:nvPr/>
        </p:nvSpPr>
        <p:spPr>
          <a:xfrm>
            <a:off x="4848577" y="1308243"/>
            <a:ext cx="2494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Lacerta </a:t>
            </a:r>
            <a:r>
              <a:rPr lang="en-US" i="1" dirty="0" err="1"/>
              <a:t>vivpara</a:t>
            </a:r>
            <a:r>
              <a:rPr lang="en-US" i="1" dirty="0"/>
              <a:t> </a:t>
            </a:r>
            <a:r>
              <a:rPr lang="en-US" dirty="0"/>
              <a:t>(Common Lizard)</a:t>
            </a:r>
          </a:p>
          <a:p>
            <a:pPr algn="ctr"/>
            <a:r>
              <a:rPr lang="en-US" dirty="0"/>
              <a:t>Van Damme et al. 1991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B6B79FC-9456-492E-ADF3-80B8E81A4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93455" l="7455" r="91091">
                        <a14:foregroundMark x1="86909" y1="70364" x2="86909" y2="70364"/>
                        <a14:foregroundMark x1="88545" y1="76000" x2="88545" y2="76000"/>
                        <a14:foregroundMark x1="90000" y1="83636" x2="90000" y2="83636"/>
                        <a14:foregroundMark x1="90545" y1="88727" x2="90545" y2="88727"/>
                        <a14:foregroundMark x1="90182" y1="81455" x2="90182" y2="81455"/>
                        <a14:foregroundMark x1="91091" y1="93636" x2="91091" y2="93636"/>
                        <a14:foregroundMark x1="27455" y1="9455" x2="36727" y2="10727"/>
                        <a14:foregroundMark x1="8182" y1="26000" x2="8545" y2="23273"/>
                        <a14:foregroundMark x1="7455" y1="26000" x2="7818" y2="24727"/>
                        <a14:foregroundMark x1="7818" y1="24000" x2="10545" y2="20909"/>
                        <a14:foregroundMark x1="14545" y1="16909" x2="18182" y2="14545"/>
                        <a14:foregroundMark x1="14182" y1="16182" x2="17636" y2="14182"/>
                        <a14:foregroundMark x1="44000" y1="41091" x2="44000" y2="41091"/>
                        <a14:foregroundMark x1="42727" y1="42545" x2="42727" y2="42545"/>
                        <a14:foregroundMark x1="40000" y1="41273" x2="40000" y2="41273"/>
                        <a14:foregroundMark x1="71455" y1="32000" x2="71455" y2="32000"/>
                        <a14:foregroundMark x1="70545" y1="32364" x2="71818" y2="32364"/>
                        <a14:foregroundMark x1="66727" y1="31818" x2="75091" y2="31818"/>
                        <a14:foregroundMark x1="67818" y1="29818" x2="69636" y2="28364"/>
                        <a14:foregroundMark x1="64364" y1="32545" x2="68000" y2="37091"/>
                        <a14:backgroundMark x1="91455" y1="77455" x2="91455" y2="77455"/>
                        <a14:backgroundMark x1="91273" y1="77818" x2="91273" y2="77818"/>
                        <a14:backgroundMark x1="90909" y1="74727" x2="90909" y2="74727"/>
                        <a14:backgroundMark x1="88364" y1="68727" x2="88364" y2="68727"/>
                        <a14:backgroundMark x1="91455" y1="79091" x2="91455" y2="79091"/>
                        <a14:backgroundMark x1="89818" y1="73273" x2="89818" y2="73273"/>
                        <a14:backgroundMark x1="68909" y1="30364" x2="68909" y2="30364"/>
                        <a14:backgroundMark x1="47091" y1="37091" x2="47091" y2="37091"/>
                        <a14:backgroundMark x1="58909" y1="33455" x2="58909" y2="33455"/>
                        <a14:backgroundMark x1="58182" y1="32364" x2="59273" y2="34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8131" y="3698500"/>
            <a:ext cx="923330" cy="9233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2AC8F93-683F-4022-A741-C1B303585088}"/>
              </a:ext>
            </a:extLst>
          </p:cNvPr>
          <p:cNvSpPr txBox="1"/>
          <p:nvPr/>
        </p:nvSpPr>
        <p:spPr>
          <a:xfrm>
            <a:off x="4951302" y="6020776"/>
            <a:ext cx="5995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Examples of TPCs in reptiles and amphibians</a:t>
            </a:r>
          </a:p>
        </p:txBody>
      </p:sp>
    </p:spTree>
    <p:extLst>
      <p:ext uri="{BB962C8B-B14F-4D97-AF65-F5344CB8AC3E}">
        <p14:creationId xmlns:p14="http://schemas.microsoft.com/office/powerpoint/2010/main" val="2041513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Methods in Thermal Biology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171C-8275-43DB-AA84-571BAFBC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13" y="1154565"/>
            <a:ext cx="7959687" cy="4351337"/>
          </a:xfrm>
        </p:spPr>
        <p:txBody>
          <a:bodyPr/>
          <a:lstStyle/>
          <a:p>
            <a:pPr lvl="1"/>
            <a:r>
              <a:rPr lang="en-US" sz="2600" dirty="0">
                <a:solidFill>
                  <a:schemeClr val="tx1"/>
                </a:solidFill>
              </a:rPr>
              <a:t>A major focus of amphibian &amp; reptile research involves temperature</a:t>
            </a:r>
          </a:p>
          <a:p>
            <a:pPr lvl="1"/>
            <a:r>
              <a:rPr lang="en-US" sz="2600" b="1" u="sng" dirty="0">
                <a:solidFill>
                  <a:schemeClr val="tx1"/>
                </a:solidFill>
              </a:rPr>
              <a:t>Lab approaches: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2) </a:t>
            </a:r>
            <a:r>
              <a:rPr lang="en-US" sz="2600" b="1" u="sng" dirty="0">
                <a:solidFill>
                  <a:schemeClr val="accent1"/>
                </a:solidFill>
              </a:rPr>
              <a:t>Thermal Gradients 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Place animal in an enclosure with a range of temperatures 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Animal can select which temperature they want </a:t>
            </a:r>
          </a:p>
          <a:p>
            <a:pPr lvl="2"/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Thermal Trait Commonly Quantified:</a:t>
            </a:r>
          </a:p>
          <a:p>
            <a:pPr lvl="2"/>
            <a:r>
              <a:rPr lang="en-US" sz="2400" u="sng" dirty="0">
                <a:solidFill>
                  <a:srgbClr val="C00000"/>
                </a:solidFill>
              </a:rPr>
              <a:t>Thermal preference </a:t>
            </a:r>
            <a:r>
              <a:rPr lang="en-US" sz="2400" dirty="0">
                <a:solidFill>
                  <a:srgbClr val="C00000"/>
                </a:solidFill>
              </a:rPr>
              <a:t>(</a:t>
            </a:r>
            <a:r>
              <a:rPr lang="en-US" sz="2400" dirty="0" err="1">
                <a:solidFill>
                  <a:srgbClr val="C00000"/>
                </a:solidFill>
              </a:rPr>
              <a:t>T</a:t>
            </a:r>
            <a:r>
              <a:rPr lang="en-US" sz="2400" baseline="-25000" dirty="0" err="1">
                <a:solidFill>
                  <a:srgbClr val="C00000"/>
                </a:solidFill>
              </a:rPr>
              <a:t>pref</a:t>
            </a:r>
            <a:r>
              <a:rPr lang="en-US" sz="2400" dirty="0">
                <a:solidFill>
                  <a:srgbClr val="C00000"/>
                </a:solidFill>
              </a:rPr>
              <a:t>)  </a:t>
            </a:r>
            <a:r>
              <a:rPr lang="en-US" sz="2400" dirty="0">
                <a:solidFill>
                  <a:schemeClr val="tx1"/>
                </a:solidFill>
              </a:rPr>
              <a:t>- various approaches,</a:t>
            </a:r>
          </a:p>
          <a:p>
            <a:pPr lvl="3"/>
            <a:r>
              <a:rPr lang="en-US" sz="2200" dirty="0">
                <a:solidFill>
                  <a:schemeClr val="tx1"/>
                </a:solidFill>
              </a:rPr>
              <a:t>Central 50% of temperatures selected in gradient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93DE1B-472E-47DF-B78C-FBB711D3E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373" y="4105586"/>
            <a:ext cx="3864017" cy="27105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63DA2C-E251-44ED-8A97-8074ACABB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7074" y="4726888"/>
            <a:ext cx="745279" cy="733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A19F89-6DD5-40B7-9CF6-22B50CF6D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2" b="96818" l="9524" r="89796">
                        <a14:foregroundMark x1="53741" y1="25000" x2="53061" y2="39545"/>
                        <a14:foregroundMark x1="53741" y1="27273" x2="70068" y2="35000"/>
                        <a14:foregroundMark x1="71429" y1="25000" x2="74284" y2="36128"/>
                        <a14:foregroundMark x1="74150" y1="34545" x2="74150" y2="36139"/>
                        <a14:foregroundMark x1="63265" y1="41018" x2="63265" y2="67273"/>
                        <a14:foregroundMark x1="63265" y1="28182" x2="63265" y2="37060"/>
                        <a14:foregroundMark x1="45578" y1="88636" x2="76871" y2="91364"/>
                        <a14:foregroundMark x1="78231" y1="83636" x2="71429" y2="74091"/>
                        <a14:foregroundMark x1="71429" y1="69545" x2="70068" y2="80000"/>
                        <a14:foregroundMark x1="54422" y1="43636" x2="65126" y2="50788"/>
                        <a14:foregroundMark x1="42857" y1="76818" x2="58503" y2="81818"/>
                        <a14:foregroundMark x1="59184" y1="70455" x2="70748" y2="75909"/>
                        <a14:foregroundMark x1="42177" y1="74091" x2="63437" y2="41920"/>
                        <a14:foregroundMark x1="56463" y1="25909" x2="61224" y2="25909"/>
                        <a14:foregroundMark x1="25170" y1="18636" x2="30612" y2="24091"/>
                        <a14:foregroundMark x1="40816" y1="10909" x2="40816" y2="10909"/>
                        <a14:foregroundMark x1="44898" y1="19091" x2="44898" y2="19091"/>
                        <a14:foregroundMark x1="41497" y1="26818" x2="41497" y2="26818"/>
                        <a14:foregroundMark x1="28571" y1="30000" x2="28571" y2="30000"/>
                        <a14:foregroundMark x1="16327" y1="26818" x2="16327" y2="26818"/>
                        <a14:foregroundMark x1="11565" y1="18636" x2="11565" y2="18636"/>
                        <a14:foregroundMark x1="17687" y1="10455" x2="17687" y2="10455"/>
                        <a14:foregroundMark x1="28571" y1="8182" x2="28571" y2="8182"/>
                        <a14:foregroundMark x1="59864" y1="25909" x2="67347" y2="27273"/>
                        <a14:foregroundMark x1="65379" y1="52116" x2="66667" y2="68182"/>
                        <a14:foregroundMark x1="66667" y1="68182" x2="70068" y2="71818"/>
                        <a14:foregroundMark x1="53061" y1="50909" x2="57823" y2="70909"/>
                        <a14:foregroundMark x1="74830" y1="92273" x2="51701" y2="91364"/>
                        <a14:foregroundMark x1="71429" y1="94091" x2="50340" y2="93636"/>
                        <a14:foregroundMark x1="72789" y1="92727" x2="52381" y2="94091"/>
                        <a14:foregroundMark x1="76190" y1="94091" x2="48980" y2="93636"/>
                        <a14:foregroundMark x1="53061" y1="96818" x2="72789" y2="96364"/>
                        <a14:foregroundMark x1="54422" y1="30909" x2="57823" y2="46364"/>
                        <a14:backgroundMark x1="76871" y1="35909" x2="81633" y2="60909"/>
                        <a14:backgroundMark x1="81633" y1="60909" x2="83673" y2="64091"/>
                        <a14:backgroundMark x1="85034" y1="64545" x2="78912" y2="5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0417" y="4726888"/>
            <a:ext cx="649270" cy="9716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58F480-F5BF-465A-AC55-47114E5D62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23" b="89474" l="8493" r="95068">
                        <a14:foregroundMark x1="92877" y1="59398" x2="92877" y2="59398"/>
                        <a14:foregroundMark x1="95342" y1="59398" x2="95342" y2="59398"/>
                        <a14:foregroundMark x1="8493" y1="58647" x2="8493" y2="58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1162" y="5967010"/>
            <a:ext cx="1245497" cy="4538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6799A1-640F-4428-B36F-B3BAD83EEA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6893" y="3329423"/>
            <a:ext cx="3061904" cy="9335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E9D081F-5C60-41BD-BA75-E767948C66DC}"/>
              </a:ext>
            </a:extLst>
          </p:cNvPr>
          <p:cNvSpPr txBox="1"/>
          <p:nvPr/>
        </p:nvSpPr>
        <p:spPr>
          <a:xfrm>
            <a:off x="721322" y="6067425"/>
            <a:ext cx="3890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Ethan will tell you more!</a:t>
            </a:r>
          </a:p>
        </p:txBody>
      </p:sp>
    </p:spTree>
    <p:extLst>
      <p:ext uri="{BB962C8B-B14F-4D97-AF65-F5344CB8AC3E}">
        <p14:creationId xmlns:p14="http://schemas.microsoft.com/office/powerpoint/2010/main" val="3874939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Methods in Thermal Biology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171C-8275-43DB-AA84-571BAFBC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13" y="1154565"/>
            <a:ext cx="7986581" cy="5057976"/>
          </a:xfrm>
        </p:spPr>
        <p:txBody>
          <a:bodyPr>
            <a:normAutofit/>
          </a:bodyPr>
          <a:lstStyle/>
          <a:p>
            <a:pPr lvl="1"/>
            <a:r>
              <a:rPr lang="en-US" sz="2600" dirty="0">
                <a:solidFill>
                  <a:schemeClr val="tx1"/>
                </a:solidFill>
              </a:rPr>
              <a:t>A major focus of amphibian &amp; reptile research involves temperature</a:t>
            </a:r>
          </a:p>
          <a:p>
            <a:pPr lvl="1"/>
            <a:r>
              <a:rPr lang="en-US" sz="2600" b="1" u="sng" dirty="0">
                <a:solidFill>
                  <a:schemeClr val="tx1"/>
                </a:solidFill>
              </a:rPr>
              <a:t>Field approaches: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1) </a:t>
            </a:r>
            <a:r>
              <a:rPr lang="en-US" sz="2600" b="1" u="sng" dirty="0">
                <a:solidFill>
                  <a:schemeClr val="accent1"/>
                </a:solidFill>
              </a:rPr>
              <a:t>Field-Active Body Temperature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Insert </a:t>
            </a:r>
            <a:r>
              <a:rPr lang="en-US" sz="2400" u="sng" dirty="0">
                <a:solidFill>
                  <a:schemeClr val="tx1"/>
                </a:solidFill>
              </a:rPr>
              <a:t>thermocouple into cloaca </a:t>
            </a:r>
            <a:r>
              <a:rPr lang="en-US" sz="2400" dirty="0">
                <a:solidFill>
                  <a:schemeClr val="tx1"/>
                </a:solidFill>
              </a:rPr>
              <a:t>immediately upon capture</a:t>
            </a:r>
          </a:p>
          <a:p>
            <a:pPr lvl="2"/>
            <a:r>
              <a:rPr lang="en-US" sz="2400" u="sng" dirty="0">
                <a:solidFill>
                  <a:schemeClr val="tx1"/>
                </a:solidFill>
              </a:rPr>
              <a:t>Thermal imaging camera</a:t>
            </a:r>
            <a:r>
              <a:rPr lang="en-US" sz="2400" dirty="0">
                <a:solidFill>
                  <a:schemeClr val="tx1"/>
                </a:solidFill>
              </a:rPr>
              <a:t> (surface temperature – may require calibrations)</a:t>
            </a:r>
          </a:p>
          <a:p>
            <a:pPr lvl="2"/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Thermal Trait Commonly Quantified:</a:t>
            </a:r>
          </a:p>
          <a:p>
            <a:pPr lvl="2"/>
            <a:r>
              <a:rPr lang="en-US" sz="2400" u="sng" dirty="0">
                <a:solidFill>
                  <a:srgbClr val="C00000"/>
                </a:solidFill>
              </a:rPr>
              <a:t>Body Temperature </a:t>
            </a:r>
            <a:r>
              <a:rPr lang="en-US" sz="2400" dirty="0">
                <a:solidFill>
                  <a:srgbClr val="C00000"/>
                </a:solidFill>
              </a:rPr>
              <a:t>(T</a:t>
            </a:r>
            <a:r>
              <a:rPr lang="en-US" sz="2400" baseline="-25000" dirty="0">
                <a:solidFill>
                  <a:srgbClr val="C00000"/>
                </a:solidFill>
              </a:rPr>
              <a:t>b</a:t>
            </a:r>
            <a:r>
              <a:rPr lang="en-US" sz="2400" dirty="0">
                <a:solidFill>
                  <a:srgbClr val="C00000"/>
                </a:solidFill>
              </a:rPr>
              <a:t>)  </a:t>
            </a:r>
            <a:r>
              <a:rPr lang="en-US" sz="2400" dirty="0">
                <a:solidFill>
                  <a:schemeClr val="tx1"/>
                </a:solidFill>
              </a:rPr>
              <a:t>- true body temperature of the animal in nature</a:t>
            </a:r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EB0E1-9238-471D-9EC7-FEB8B0548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30" r="28961" b="35201"/>
          <a:stretch/>
        </p:blipFill>
        <p:spPr>
          <a:xfrm>
            <a:off x="8546212" y="1154565"/>
            <a:ext cx="3375875" cy="3219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AE9C5-4929-4376-A7ED-6F45B86F2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854" y="4852903"/>
            <a:ext cx="1667108" cy="1209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70736-94EF-42E5-8C29-7C125F6EC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05" t="12402" r="4984"/>
          <a:stretch/>
        </p:blipFill>
        <p:spPr>
          <a:xfrm>
            <a:off x="7968979" y="4803238"/>
            <a:ext cx="2428875" cy="1981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7E2EA8-DFA9-4199-B5C4-BE6B33582139}"/>
              </a:ext>
            </a:extLst>
          </p:cNvPr>
          <p:cNvSpPr txBox="1"/>
          <p:nvPr/>
        </p:nvSpPr>
        <p:spPr>
          <a:xfrm>
            <a:off x="721322" y="6067425"/>
            <a:ext cx="3930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Logan will tell you more!</a:t>
            </a:r>
          </a:p>
        </p:txBody>
      </p:sp>
    </p:spTree>
    <p:extLst>
      <p:ext uri="{BB962C8B-B14F-4D97-AF65-F5344CB8AC3E}">
        <p14:creationId xmlns:p14="http://schemas.microsoft.com/office/powerpoint/2010/main" val="977261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Methods in Thermal Biology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171C-8275-43DB-AA84-571BAFBC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13" y="1154565"/>
            <a:ext cx="7986581" cy="5057976"/>
          </a:xfrm>
        </p:spPr>
        <p:txBody>
          <a:bodyPr>
            <a:normAutofit/>
          </a:bodyPr>
          <a:lstStyle/>
          <a:p>
            <a:pPr lvl="1"/>
            <a:r>
              <a:rPr lang="en-US" sz="2600" dirty="0">
                <a:solidFill>
                  <a:schemeClr val="tx1"/>
                </a:solidFill>
              </a:rPr>
              <a:t>A major focus of amphibian &amp; reptile research involves temperature</a:t>
            </a:r>
          </a:p>
          <a:p>
            <a:pPr lvl="1"/>
            <a:r>
              <a:rPr lang="en-US" sz="2600" b="1" u="sng" dirty="0">
                <a:solidFill>
                  <a:schemeClr val="tx1"/>
                </a:solidFill>
              </a:rPr>
              <a:t>Field approaches: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1) </a:t>
            </a:r>
            <a:r>
              <a:rPr lang="en-US" sz="2600" b="1" u="sng" dirty="0">
                <a:solidFill>
                  <a:schemeClr val="accent1"/>
                </a:solidFill>
              </a:rPr>
              <a:t>Field-Active Body Temperature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Insert </a:t>
            </a:r>
            <a:r>
              <a:rPr lang="en-US" sz="2400" u="sng" dirty="0">
                <a:solidFill>
                  <a:schemeClr val="tx1"/>
                </a:solidFill>
              </a:rPr>
              <a:t>thermocouple into cloaca </a:t>
            </a:r>
            <a:r>
              <a:rPr lang="en-US" sz="2400" dirty="0">
                <a:solidFill>
                  <a:schemeClr val="tx1"/>
                </a:solidFill>
              </a:rPr>
              <a:t>immediately upon capture</a:t>
            </a:r>
          </a:p>
          <a:p>
            <a:pPr lvl="2"/>
            <a:r>
              <a:rPr lang="en-US" sz="2400" u="sng" dirty="0">
                <a:solidFill>
                  <a:schemeClr val="tx1"/>
                </a:solidFill>
              </a:rPr>
              <a:t>Thermal imaging camera</a:t>
            </a:r>
            <a:r>
              <a:rPr lang="en-US" sz="2400" dirty="0">
                <a:solidFill>
                  <a:schemeClr val="tx1"/>
                </a:solidFill>
              </a:rPr>
              <a:t> (surface temperature – may require calibrations)</a:t>
            </a:r>
          </a:p>
          <a:p>
            <a:pPr lvl="2"/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Thermal Trait Commonly Quantified:</a:t>
            </a:r>
          </a:p>
          <a:p>
            <a:pPr lvl="2"/>
            <a:r>
              <a:rPr lang="en-US" sz="2400" u="sng" dirty="0">
                <a:solidFill>
                  <a:srgbClr val="C00000"/>
                </a:solidFill>
              </a:rPr>
              <a:t>Body Temperature </a:t>
            </a:r>
            <a:r>
              <a:rPr lang="en-US" sz="2400" dirty="0">
                <a:solidFill>
                  <a:srgbClr val="C00000"/>
                </a:solidFill>
              </a:rPr>
              <a:t>(T</a:t>
            </a:r>
            <a:r>
              <a:rPr lang="en-US" sz="2400" baseline="-25000" dirty="0">
                <a:solidFill>
                  <a:srgbClr val="C00000"/>
                </a:solidFill>
              </a:rPr>
              <a:t>b</a:t>
            </a:r>
            <a:r>
              <a:rPr lang="en-US" sz="2400" dirty="0">
                <a:solidFill>
                  <a:srgbClr val="C00000"/>
                </a:solidFill>
              </a:rPr>
              <a:t>)  </a:t>
            </a:r>
            <a:r>
              <a:rPr lang="en-US" sz="2400" dirty="0">
                <a:solidFill>
                  <a:schemeClr val="tx1"/>
                </a:solidFill>
              </a:rPr>
              <a:t>- true body temperature of the animal in nature</a:t>
            </a:r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EB0E1-9238-471D-9EC7-FEB8B0548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30" r="28961" b="35201"/>
          <a:stretch/>
        </p:blipFill>
        <p:spPr>
          <a:xfrm>
            <a:off x="8546212" y="1154565"/>
            <a:ext cx="3375875" cy="3219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AE9C5-4929-4376-A7ED-6F45B86F2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854" y="4852903"/>
            <a:ext cx="1667108" cy="1209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70736-94EF-42E5-8C29-7C125F6EC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05" t="12402" r="4984"/>
          <a:stretch/>
        </p:blipFill>
        <p:spPr>
          <a:xfrm>
            <a:off x="7968979" y="4803238"/>
            <a:ext cx="2428875" cy="1981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7E2EA8-DFA9-4199-B5C4-BE6B33582139}"/>
              </a:ext>
            </a:extLst>
          </p:cNvPr>
          <p:cNvSpPr txBox="1"/>
          <p:nvPr/>
        </p:nvSpPr>
        <p:spPr>
          <a:xfrm>
            <a:off x="721322" y="6067425"/>
            <a:ext cx="3930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Logan will tell you more!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1CF73-221D-46DF-A546-EEE36FC67963}"/>
              </a:ext>
            </a:extLst>
          </p:cNvPr>
          <p:cNvSpPr/>
          <p:nvPr/>
        </p:nvSpPr>
        <p:spPr>
          <a:xfrm>
            <a:off x="0" y="948720"/>
            <a:ext cx="12268199" cy="5909280"/>
          </a:xfrm>
          <a:prstGeom prst="rect">
            <a:avLst/>
          </a:prstGeom>
          <a:solidFill>
            <a:srgbClr val="D34817">
              <a:alpha val="8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B0DB1-3AB3-4C81-873B-D7E6C91EF003}"/>
              </a:ext>
            </a:extLst>
          </p:cNvPr>
          <p:cNvSpPr txBox="1"/>
          <p:nvPr/>
        </p:nvSpPr>
        <p:spPr>
          <a:xfrm>
            <a:off x="361950" y="1510216"/>
            <a:ext cx="11830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Why not just measure air temperature or use weather data?</a:t>
            </a:r>
          </a:p>
          <a:p>
            <a:pPr algn="ctr"/>
            <a:endParaRPr lang="en-US" sz="4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12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Methods in Thermal Biology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171C-8275-43DB-AA84-571BAFBC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13" y="1154565"/>
            <a:ext cx="7986581" cy="5057976"/>
          </a:xfrm>
        </p:spPr>
        <p:txBody>
          <a:bodyPr>
            <a:normAutofit/>
          </a:bodyPr>
          <a:lstStyle/>
          <a:p>
            <a:pPr lvl="1"/>
            <a:r>
              <a:rPr lang="en-US" sz="2600" dirty="0">
                <a:solidFill>
                  <a:schemeClr val="tx1"/>
                </a:solidFill>
              </a:rPr>
              <a:t>A major focus of amphibian &amp; reptile research involves temperature</a:t>
            </a:r>
          </a:p>
          <a:p>
            <a:pPr lvl="1"/>
            <a:r>
              <a:rPr lang="en-US" sz="2600" b="1" u="sng" dirty="0">
                <a:solidFill>
                  <a:schemeClr val="tx1"/>
                </a:solidFill>
              </a:rPr>
              <a:t>Field approaches: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1) </a:t>
            </a:r>
            <a:r>
              <a:rPr lang="en-US" sz="2600" b="1" u="sng" dirty="0">
                <a:solidFill>
                  <a:schemeClr val="accent1"/>
                </a:solidFill>
              </a:rPr>
              <a:t>Field-Active Body Temperature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Insert </a:t>
            </a:r>
            <a:r>
              <a:rPr lang="en-US" sz="2400" u="sng" dirty="0">
                <a:solidFill>
                  <a:schemeClr val="tx1"/>
                </a:solidFill>
              </a:rPr>
              <a:t>thermocouple into cloaca </a:t>
            </a:r>
            <a:r>
              <a:rPr lang="en-US" sz="2400" dirty="0">
                <a:solidFill>
                  <a:schemeClr val="tx1"/>
                </a:solidFill>
              </a:rPr>
              <a:t>immediately upon capture</a:t>
            </a:r>
          </a:p>
          <a:p>
            <a:pPr lvl="2"/>
            <a:r>
              <a:rPr lang="en-US" sz="2400" u="sng" dirty="0">
                <a:solidFill>
                  <a:schemeClr val="tx1"/>
                </a:solidFill>
              </a:rPr>
              <a:t>Thermal imaging camera</a:t>
            </a:r>
            <a:r>
              <a:rPr lang="en-US" sz="2400" dirty="0">
                <a:solidFill>
                  <a:schemeClr val="tx1"/>
                </a:solidFill>
              </a:rPr>
              <a:t> (surface temperature – may require calibrations)</a:t>
            </a:r>
          </a:p>
          <a:p>
            <a:pPr lvl="2"/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Thermal Trait Commonly Quantified:</a:t>
            </a:r>
          </a:p>
          <a:p>
            <a:pPr lvl="2"/>
            <a:r>
              <a:rPr lang="en-US" sz="2400" u="sng" dirty="0">
                <a:solidFill>
                  <a:srgbClr val="C00000"/>
                </a:solidFill>
              </a:rPr>
              <a:t>Body Temperature </a:t>
            </a:r>
            <a:r>
              <a:rPr lang="en-US" sz="2400" dirty="0">
                <a:solidFill>
                  <a:srgbClr val="C00000"/>
                </a:solidFill>
              </a:rPr>
              <a:t>(T</a:t>
            </a:r>
            <a:r>
              <a:rPr lang="en-US" sz="2400" baseline="-25000" dirty="0">
                <a:solidFill>
                  <a:srgbClr val="C00000"/>
                </a:solidFill>
              </a:rPr>
              <a:t>b</a:t>
            </a:r>
            <a:r>
              <a:rPr lang="en-US" sz="2400" dirty="0">
                <a:solidFill>
                  <a:srgbClr val="C00000"/>
                </a:solidFill>
              </a:rPr>
              <a:t>)  </a:t>
            </a:r>
            <a:r>
              <a:rPr lang="en-US" sz="2400" dirty="0">
                <a:solidFill>
                  <a:schemeClr val="tx1"/>
                </a:solidFill>
              </a:rPr>
              <a:t>- true body temperature of the animal in nature</a:t>
            </a:r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EB0E1-9238-471D-9EC7-FEB8B0548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0" r="28961" b="35201"/>
          <a:stretch/>
        </p:blipFill>
        <p:spPr>
          <a:xfrm>
            <a:off x="8546212" y="1154565"/>
            <a:ext cx="3375875" cy="3219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AE9C5-4929-4376-A7ED-6F45B86F2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854" y="4852903"/>
            <a:ext cx="1667108" cy="1209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70736-94EF-42E5-8C29-7C125F6EC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5" t="12402" r="4984"/>
          <a:stretch/>
        </p:blipFill>
        <p:spPr>
          <a:xfrm>
            <a:off x="7968979" y="4803238"/>
            <a:ext cx="2428875" cy="1981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7E2EA8-DFA9-4199-B5C4-BE6B33582139}"/>
              </a:ext>
            </a:extLst>
          </p:cNvPr>
          <p:cNvSpPr txBox="1"/>
          <p:nvPr/>
        </p:nvSpPr>
        <p:spPr>
          <a:xfrm>
            <a:off x="721322" y="6067425"/>
            <a:ext cx="3930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Logan will tell you more!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1CF73-221D-46DF-A546-EEE36FC67963}"/>
              </a:ext>
            </a:extLst>
          </p:cNvPr>
          <p:cNvSpPr/>
          <p:nvPr/>
        </p:nvSpPr>
        <p:spPr>
          <a:xfrm>
            <a:off x="0" y="948720"/>
            <a:ext cx="12268199" cy="5909280"/>
          </a:xfrm>
          <a:prstGeom prst="rect">
            <a:avLst/>
          </a:prstGeom>
          <a:solidFill>
            <a:srgbClr val="D34817">
              <a:alpha val="8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027D88-39C0-4E1E-98C9-0B7E7564E3FD}"/>
              </a:ext>
            </a:extLst>
          </p:cNvPr>
          <p:cNvSpPr txBox="1"/>
          <p:nvPr/>
        </p:nvSpPr>
        <p:spPr>
          <a:xfrm>
            <a:off x="361950" y="1510216"/>
            <a:ext cx="1183005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Why not just measure air temperature or use weather data?</a:t>
            </a:r>
          </a:p>
          <a:p>
            <a:pPr algn="ctr"/>
            <a:endParaRPr lang="en-US" sz="4800" b="1" i="1" dirty="0">
              <a:solidFill>
                <a:schemeClr val="bg1"/>
              </a:solidFill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bg1"/>
                </a:solidFill>
              </a:rPr>
              <a:t>Reptiles &amp; amphibians thermoregulate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bg1"/>
                </a:solidFill>
              </a:rPr>
              <a:t>Specific properties of heat gain/loss in animals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bg1"/>
                </a:solidFill>
              </a:rPr>
              <a:t>Microclimate differs from the climate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bg1"/>
                </a:solidFill>
              </a:rPr>
              <a:t>Small animals </a:t>
            </a:r>
            <a:r>
              <a:rPr lang="en-US" sz="4000" b="1" i="1" dirty="0">
                <a:solidFill>
                  <a:schemeClr val="bg1"/>
                </a:solidFill>
                <a:sym typeface="Wingdings" panose="05000000000000000000" pitchFamily="2" charset="2"/>
              </a:rPr>
              <a:t> big changes when making small adjustments in habitat, body position, etc.</a:t>
            </a:r>
            <a:endParaRPr lang="en-US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52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Methods in Thermal Biology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171C-8275-43DB-AA84-571BAFBC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13" y="1154564"/>
            <a:ext cx="10674312" cy="5703435"/>
          </a:xfrm>
        </p:spPr>
        <p:txBody>
          <a:bodyPr>
            <a:normAutofit/>
          </a:bodyPr>
          <a:lstStyle/>
          <a:p>
            <a:pPr lvl="1"/>
            <a:r>
              <a:rPr lang="en-US" sz="2600" dirty="0">
                <a:solidFill>
                  <a:schemeClr val="tx1"/>
                </a:solidFill>
              </a:rPr>
              <a:t>A major focus of amphibian &amp; reptile research involves temperature</a:t>
            </a:r>
          </a:p>
          <a:p>
            <a:pPr lvl="1"/>
            <a:r>
              <a:rPr lang="en-US" sz="2600" b="1" u="sng" dirty="0">
                <a:solidFill>
                  <a:schemeClr val="tx1"/>
                </a:solidFill>
              </a:rPr>
              <a:t>Field approaches: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2) </a:t>
            </a:r>
            <a:r>
              <a:rPr lang="en-US" sz="2600" b="1" u="sng" dirty="0">
                <a:solidFill>
                  <a:schemeClr val="accent1"/>
                </a:solidFill>
              </a:rPr>
              <a:t>Operative temperature models (OTMs) 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Animal models mimicking thermal properties of heat gain &amp; loss	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Calibrate with actual animal T</a:t>
            </a:r>
            <a:r>
              <a:rPr lang="en-US" sz="2200" baseline="-25000" dirty="0">
                <a:solidFill>
                  <a:schemeClr val="tx1"/>
                </a:solidFill>
              </a:rPr>
              <a:t>b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Place models in the environment</a:t>
            </a:r>
          </a:p>
          <a:p>
            <a:pPr marL="548640" lvl="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2"/>
            <a:endParaRPr lang="en-US" sz="10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Thermal Trait Commonly Quantified:</a:t>
            </a:r>
          </a:p>
          <a:p>
            <a:pPr lvl="2"/>
            <a:r>
              <a:rPr lang="en-US" sz="2200" u="sng" dirty="0">
                <a:solidFill>
                  <a:schemeClr val="accent1"/>
                </a:solidFill>
              </a:rPr>
              <a:t>Operative Environmental Temperature </a:t>
            </a:r>
            <a:r>
              <a:rPr lang="en-US" sz="2200" dirty="0">
                <a:solidFill>
                  <a:schemeClr val="accent1"/>
                </a:solidFill>
              </a:rPr>
              <a:t>(</a:t>
            </a:r>
            <a:r>
              <a:rPr lang="en-US" sz="2200" dirty="0" err="1">
                <a:solidFill>
                  <a:schemeClr val="accent1"/>
                </a:solidFill>
              </a:rPr>
              <a:t>T</a:t>
            </a:r>
            <a:r>
              <a:rPr lang="en-US" sz="2200" baseline="-25000" dirty="0" err="1">
                <a:solidFill>
                  <a:schemeClr val="accent1"/>
                </a:solidFill>
              </a:rPr>
              <a:t>e</a:t>
            </a:r>
            <a:r>
              <a:rPr lang="en-US" sz="2200" dirty="0">
                <a:solidFill>
                  <a:schemeClr val="accent1"/>
                </a:solidFill>
              </a:rPr>
              <a:t>) - </a:t>
            </a:r>
            <a:r>
              <a:rPr lang="en-US" sz="2200" dirty="0">
                <a:solidFill>
                  <a:schemeClr val="tx1"/>
                </a:solidFill>
              </a:rPr>
              <a:t>determines</a:t>
            </a:r>
            <a:r>
              <a:rPr lang="en-US" sz="2200" b="1" i="1" u="sng" dirty="0">
                <a:solidFill>
                  <a:srgbClr val="C00000"/>
                </a:solidFill>
              </a:rPr>
              <a:t> steady state temperature</a:t>
            </a:r>
            <a:r>
              <a:rPr lang="en-US" sz="2200" dirty="0">
                <a:solidFill>
                  <a:schemeClr val="tx1"/>
                </a:solidFill>
              </a:rPr>
              <a:t> if a real animal were sitting there</a:t>
            </a:r>
          </a:p>
          <a:p>
            <a:pPr lvl="2"/>
            <a:endParaRPr lang="en-US" sz="1000" dirty="0">
              <a:solidFill>
                <a:schemeClr val="tx1"/>
              </a:solidFill>
            </a:endParaRP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Create a map of the “thermal landscape” for your study animal</a:t>
            </a:r>
          </a:p>
          <a:p>
            <a:pPr lvl="3"/>
            <a:r>
              <a:rPr lang="en-US" sz="2000" dirty="0">
                <a:solidFill>
                  <a:schemeClr val="tx1"/>
                </a:solidFill>
              </a:rPr>
              <a:t>Quantifies microclimates, instead of climate of whole site</a:t>
            </a:r>
            <a:endParaRPr lang="en-US" sz="2000" dirty="0">
              <a:solidFill>
                <a:schemeClr val="accent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27A5C-6C73-46CE-8346-49BA1C4E5F8E}"/>
              </a:ext>
            </a:extLst>
          </p:cNvPr>
          <p:cNvSpPr txBox="1"/>
          <p:nvPr/>
        </p:nvSpPr>
        <p:spPr>
          <a:xfrm>
            <a:off x="9394747" y="65492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Bakken 1992</a:t>
            </a:r>
          </a:p>
        </p:txBody>
      </p:sp>
    </p:spTree>
    <p:extLst>
      <p:ext uri="{BB962C8B-B14F-4D97-AF65-F5344CB8AC3E}">
        <p14:creationId xmlns:p14="http://schemas.microsoft.com/office/powerpoint/2010/main" val="205119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-261387"/>
            <a:ext cx="9692640" cy="1397124"/>
          </a:xfrm>
        </p:spPr>
        <p:txBody>
          <a:bodyPr/>
          <a:lstStyle/>
          <a:p>
            <a:r>
              <a:rPr lang="en-US" dirty="0"/>
              <a:t>Temperature and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82" y="1273214"/>
            <a:ext cx="10023445" cy="517263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Temperature is one of the most limiting factors for reptiles and amphibians</a:t>
            </a:r>
          </a:p>
          <a:p>
            <a:r>
              <a:rPr lang="en-US" sz="2400" b="1" u="sng" dirty="0">
                <a:solidFill>
                  <a:schemeClr val="accent1"/>
                </a:solidFill>
              </a:rPr>
              <a:t>Temperature influences: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Ability and willingness to be active (seasonally or daily)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Sprint speed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Endurance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Food Consumption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Digestion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Metabolism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Prey capture efficiency/rate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Reproductive timing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Hydration State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Microbiome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And more!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483A4-93AD-46BC-B9D4-9CA0474D7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451" y="2260437"/>
            <a:ext cx="3090487" cy="2308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0E5294-E0BA-428D-8F86-CAD999128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860" y="4706471"/>
            <a:ext cx="2893987" cy="2033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A6F1A-8313-4C52-8EA7-4EC137D17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953" y="4722752"/>
            <a:ext cx="3612210" cy="20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88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Methods in Thermal Biology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A0F626-1B27-4CFB-9721-7CCE91FE3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63" y="1124106"/>
            <a:ext cx="6398707" cy="435133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>
                <a:solidFill>
                  <a:schemeClr val="tx1"/>
                </a:solidFill>
              </a:rPr>
              <a:t>Example of OTMs in Research</a:t>
            </a:r>
          </a:p>
          <a:p>
            <a:r>
              <a:rPr lang="en-US" i="1" u="sng" dirty="0">
                <a:solidFill>
                  <a:schemeClr val="tx1"/>
                </a:solidFill>
              </a:rPr>
              <a:t>Does posture influence body temperature? </a:t>
            </a:r>
          </a:p>
          <a:p>
            <a:r>
              <a:rPr lang="en-US" dirty="0">
                <a:solidFill>
                  <a:schemeClr val="tx1"/>
                </a:solidFill>
              </a:rPr>
              <a:t>Created OTMs in 3 lizard postures</a:t>
            </a:r>
          </a:p>
          <a:p>
            <a:r>
              <a:rPr lang="en-US" dirty="0">
                <a:solidFill>
                  <a:schemeClr val="tx1"/>
                </a:solidFill>
              </a:rPr>
              <a:t>Place in environment </a:t>
            </a:r>
          </a:p>
          <a:p>
            <a:r>
              <a:rPr lang="en-US" dirty="0">
                <a:solidFill>
                  <a:schemeClr val="tx1"/>
                </a:solidFill>
              </a:rPr>
              <a:t>Found drastic differences in temperature with posture </a:t>
            </a:r>
          </a:p>
          <a:p>
            <a:r>
              <a:rPr lang="en-US" dirty="0">
                <a:solidFill>
                  <a:schemeClr val="tx1"/>
                </a:solidFill>
              </a:rPr>
              <a:t>Compared OTM data to actual lizards in same postures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2A56C1-A395-49DD-9B8A-E7B147CA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47" y="4073604"/>
            <a:ext cx="3539439" cy="2645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9B507-634E-4FD1-820D-8BDCAD3A07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59"/>
          <a:stretch/>
        </p:blipFill>
        <p:spPr>
          <a:xfrm>
            <a:off x="6597921" y="1124106"/>
            <a:ext cx="4584611" cy="54520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A8F416-2739-442B-926A-C58DC89DCCF2}"/>
              </a:ext>
            </a:extLst>
          </p:cNvPr>
          <p:cNvSpPr txBox="1"/>
          <p:nvPr/>
        </p:nvSpPr>
        <p:spPr>
          <a:xfrm>
            <a:off x="8274859" y="25390"/>
            <a:ext cx="31100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https://www.sciencedirect.com/science/article/pii/S0306456519300427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453F63-BD01-482B-8280-60F2C78ADB5B}"/>
              </a:ext>
            </a:extLst>
          </p:cNvPr>
          <p:cNvSpPr txBox="1"/>
          <p:nvPr/>
        </p:nvSpPr>
        <p:spPr>
          <a:xfrm>
            <a:off x="4595020" y="5303903"/>
            <a:ext cx="226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Crotaphytus</a:t>
            </a:r>
            <a:r>
              <a:rPr lang="en-US" i="1" dirty="0"/>
              <a:t> </a:t>
            </a:r>
            <a:r>
              <a:rPr lang="en-US" i="1" dirty="0" err="1"/>
              <a:t>collaris</a:t>
            </a:r>
            <a:r>
              <a:rPr lang="en-US" i="1" dirty="0"/>
              <a:t> </a:t>
            </a:r>
            <a:r>
              <a:rPr lang="en-US" dirty="0"/>
              <a:t>(Collared Lizard)</a:t>
            </a:r>
          </a:p>
          <a:p>
            <a:pPr algn="ctr"/>
            <a:r>
              <a:rPr lang="en-US" dirty="0"/>
              <a:t>Brewster and Beaupre 2019</a:t>
            </a:r>
          </a:p>
        </p:txBody>
      </p:sp>
    </p:spTree>
    <p:extLst>
      <p:ext uri="{BB962C8B-B14F-4D97-AF65-F5344CB8AC3E}">
        <p14:creationId xmlns:p14="http://schemas.microsoft.com/office/powerpoint/2010/main" val="302128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Thermal Performance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171C-8275-43DB-AA84-571BAFBC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76" y="1283802"/>
            <a:ext cx="8595360" cy="5647044"/>
          </a:xfrm>
        </p:spPr>
        <p:txBody>
          <a:bodyPr/>
          <a:lstStyle/>
          <a:p>
            <a:pPr lvl="1"/>
            <a:r>
              <a:rPr lang="en-US" sz="2600" dirty="0">
                <a:solidFill>
                  <a:schemeClr val="tx1"/>
                </a:solidFill>
              </a:rPr>
              <a:t>Generally find performance to slowly increase with warming, peaks, and quickly drops</a:t>
            </a:r>
            <a:endParaRPr lang="en-US" sz="4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7F419-948C-40B7-9C53-A1B89ADC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764" y="3706903"/>
            <a:ext cx="7" cy="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D18D5E-217C-424B-A316-19C1CF702F5D}"/>
              </a:ext>
            </a:extLst>
          </p:cNvPr>
          <p:cNvCxnSpPr/>
          <p:nvPr/>
        </p:nvCxnSpPr>
        <p:spPr>
          <a:xfrm>
            <a:off x="7482788" y="3366339"/>
            <a:ext cx="0" cy="302311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6DADC6-1E7A-4DD7-9CB5-DC8002C8FC11}"/>
              </a:ext>
            </a:extLst>
          </p:cNvPr>
          <p:cNvCxnSpPr>
            <a:cxnSpLocks/>
          </p:cNvCxnSpPr>
          <p:nvPr/>
        </p:nvCxnSpPr>
        <p:spPr>
          <a:xfrm flipH="1">
            <a:off x="7476561" y="6380126"/>
            <a:ext cx="3281272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F01DA7-B78D-4B35-82CA-86A9A38CACE6}"/>
              </a:ext>
            </a:extLst>
          </p:cNvPr>
          <p:cNvSpPr txBox="1"/>
          <p:nvPr/>
        </p:nvSpPr>
        <p:spPr>
          <a:xfrm>
            <a:off x="5864605" y="4326502"/>
            <a:ext cx="161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Performance Trait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A930E-6629-4CF1-935F-789241CF29CA}"/>
              </a:ext>
            </a:extLst>
          </p:cNvPr>
          <p:cNvSpPr txBox="1"/>
          <p:nvPr/>
        </p:nvSpPr>
        <p:spPr>
          <a:xfrm>
            <a:off x="8266398" y="6397242"/>
            <a:ext cx="212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5E61E8-0B7E-48AD-A69E-274D430F333B}"/>
              </a:ext>
            </a:extLst>
          </p:cNvPr>
          <p:cNvSpPr/>
          <p:nvPr/>
        </p:nvSpPr>
        <p:spPr>
          <a:xfrm>
            <a:off x="7604086" y="3748881"/>
            <a:ext cx="2976466" cy="2537939"/>
          </a:xfrm>
          <a:custGeom>
            <a:avLst/>
            <a:gdLst>
              <a:gd name="connsiteX0" fmla="*/ 0 w 2976466"/>
              <a:gd name="connsiteY0" fmla="*/ 2537939 h 2537939"/>
              <a:gd name="connsiteX1" fmla="*/ 2006082 w 2976466"/>
              <a:gd name="connsiteY1" fmla="*/ 13 h 2537939"/>
              <a:gd name="connsiteX2" fmla="*/ 2976466 w 2976466"/>
              <a:gd name="connsiteY2" fmla="*/ 2500617 h 253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6466" h="2537939">
                <a:moveTo>
                  <a:pt x="0" y="2537939"/>
                </a:moveTo>
                <a:cubicBezTo>
                  <a:pt x="755002" y="1272086"/>
                  <a:pt x="1510004" y="6233"/>
                  <a:pt x="2006082" y="13"/>
                </a:cubicBezTo>
                <a:cubicBezTo>
                  <a:pt x="2502160" y="-6207"/>
                  <a:pt x="2862944" y="2113397"/>
                  <a:pt x="2976466" y="2500617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AB5B5-BB23-4C44-B438-5F63EDD34E93}"/>
              </a:ext>
            </a:extLst>
          </p:cNvPr>
          <p:cNvSpPr txBox="1"/>
          <p:nvPr/>
        </p:nvSpPr>
        <p:spPr>
          <a:xfrm>
            <a:off x="9100109" y="3208740"/>
            <a:ext cx="245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Optimum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793AD7-6D7F-4469-BCB1-116581BE13E5}"/>
              </a:ext>
            </a:extLst>
          </p:cNvPr>
          <p:cNvCxnSpPr>
            <a:cxnSpLocks/>
          </p:cNvCxnSpPr>
          <p:nvPr/>
        </p:nvCxnSpPr>
        <p:spPr>
          <a:xfrm flipH="1">
            <a:off x="9619499" y="3552951"/>
            <a:ext cx="9331" cy="195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196137-B7A4-4DDE-A599-2F98FD6805D5}"/>
              </a:ext>
            </a:extLst>
          </p:cNvPr>
          <p:cNvCxnSpPr>
            <a:cxnSpLocks/>
          </p:cNvCxnSpPr>
          <p:nvPr/>
        </p:nvCxnSpPr>
        <p:spPr>
          <a:xfrm flipH="1">
            <a:off x="7635188" y="4972833"/>
            <a:ext cx="183502" cy="1115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CB4167-B3E4-4440-B29C-477A011BEBCE}"/>
              </a:ext>
            </a:extLst>
          </p:cNvPr>
          <p:cNvCxnSpPr>
            <a:cxnSpLocks/>
          </p:cNvCxnSpPr>
          <p:nvPr/>
        </p:nvCxnSpPr>
        <p:spPr>
          <a:xfrm flipH="1">
            <a:off x="10589104" y="4923142"/>
            <a:ext cx="268255" cy="1165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810F4A-98D1-4FA7-BC56-0A06742AEC71}"/>
              </a:ext>
            </a:extLst>
          </p:cNvPr>
          <p:cNvSpPr txBox="1"/>
          <p:nvPr/>
        </p:nvSpPr>
        <p:spPr>
          <a:xfrm>
            <a:off x="10499687" y="4107324"/>
            <a:ext cx="1413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Critical Thermal Maximum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521559-791A-43F9-8AF2-A17746CA399F}"/>
              </a:ext>
            </a:extLst>
          </p:cNvPr>
          <p:cNvSpPr txBox="1"/>
          <p:nvPr/>
        </p:nvSpPr>
        <p:spPr>
          <a:xfrm>
            <a:off x="7451686" y="4076390"/>
            <a:ext cx="1413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Critical Thermal Minimum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CC52E9-FBBA-46E0-8906-449F668C84C6}"/>
              </a:ext>
            </a:extLst>
          </p:cNvPr>
          <p:cNvSpPr txBox="1"/>
          <p:nvPr/>
        </p:nvSpPr>
        <p:spPr>
          <a:xfrm>
            <a:off x="134481" y="2139216"/>
            <a:ext cx="7195907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2400" u="sng" dirty="0">
                <a:solidFill>
                  <a:schemeClr val="accent1"/>
                </a:solidFill>
              </a:rPr>
              <a:t>Thermal Optimum </a:t>
            </a:r>
            <a:r>
              <a:rPr lang="en-US" sz="2400" dirty="0">
                <a:solidFill>
                  <a:schemeClr val="tx1"/>
                </a:solidFill>
              </a:rPr>
              <a:t>– performance is maximized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Varies among traits!!</a:t>
            </a:r>
          </a:p>
          <a:p>
            <a:pPr lvl="3"/>
            <a:endParaRPr lang="en-US" sz="1500" dirty="0">
              <a:solidFill>
                <a:schemeClr val="tx1"/>
              </a:solidFill>
            </a:endParaRPr>
          </a:p>
          <a:p>
            <a:pPr lvl="2"/>
            <a:r>
              <a:rPr lang="en-US" sz="2400" u="sng" dirty="0">
                <a:solidFill>
                  <a:schemeClr val="accent1"/>
                </a:solidFill>
              </a:rPr>
              <a:t>Critical Thermal Minimum </a:t>
            </a:r>
            <a:r>
              <a:rPr lang="en-US" sz="2400" dirty="0">
                <a:solidFill>
                  <a:schemeClr val="tx1"/>
                </a:solidFill>
              </a:rPr>
              <a:t>– performance ceases due to cold temperatures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38460F-FB9A-4F95-9917-AB57C058F94F}"/>
              </a:ext>
            </a:extLst>
          </p:cNvPr>
          <p:cNvSpPr txBox="1"/>
          <p:nvPr/>
        </p:nvSpPr>
        <p:spPr>
          <a:xfrm>
            <a:off x="135322" y="4107324"/>
            <a:ext cx="6104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2400" u="sng" dirty="0">
                <a:solidFill>
                  <a:schemeClr val="accent1"/>
                </a:solidFill>
              </a:rPr>
              <a:t>Critical Thermal Maximum</a:t>
            </a:r>
            <a:r>
              <a:rPr lang="en-US" sz="2400" dirty="0">
                <a:solidFill>
                  <a:schemeClr val="tx1"/>
                </a:solidFill>
              </a:rPr>
              <a:t> – performance ceases due to hot temperatures</a:t>
            </a:r>
            <a:endParaRPr lang="en-US" sz="2400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81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A146-1C3F-4D71-9A00-0A75A6D2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47" y="-448404"/>
            <a:ext cx="9692640" cy="1397124"/>
          </a:xfrm>
        </p:spPr>
        <p:txBody>
          <a:bodyPr/>
          <a:lstStyle/>
          <a:p>
            <a:r>
              <a:rPr lang="en-US" dirty="0"/>
              <a:t>Thermal Performance Curve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7F419-948C-40B7-9C53-A1B89ADC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764" y="3706903"/>
            <a:ext cx="7" cy="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D18D5E-217C-424B-A316-19C1CF702F5D}"/>
              </a:ext>
            </a:extLst>
          </p:cNvPr>
          <p:cNvCxnSpPr/>
          <p:nvPr/>
        </p:nvCxnSpPr>
        <p:spPr>
          <a:xfrm>
            <a:off x="7482788" y="3366339"/>
            <a:ext cx="0" cy="302311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6DADC6-1E7A-4DD7-9CB5-DC8002C8FC11}"/>
              </a:ext>
            </a:extLst>
          </p:cNvPr>
          <p:cNvCxnSpPr>
            <a:cxnSpLocks/>
          </p:cNvCxnSpPr>
          <p:nvPr/>
        </p:nvCxnSpPr>
        <p:spPr>
          <a:xfrm flipH="1">
            <a:off x="7476561" y="6380126"/>
            <a:ext cx="3281272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F01DA7-B78D-4B35-82CA-86A9A38CACE6}"/>
              </a:ext>
            </a:extLst>
          </p:cNvPr>
          <p:cNvSpPr txBox="1"/>
          <p:nvPr/>
        </p:nvSpPr>
        <p:spPr>
          <a:xfrm>
            <a:off x="5864605" y="4326502"/>
            <a:ext cx="161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Performance Trait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A930E-6629-4CF1-935F-789241CF29CA}"/>
              </a:ext>
            </a:extLst>
          </p:cNvPr>
          <p:cNvSpPr txBox="1"/>
          <p:nvPr/>
        </p:nvSpPr>
        <p:spPr>
          <a:xfrm>
            <a:off x="8266398" y="6397242"/>
            <a:ext cx="212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5E61E8-0B7E-48AD-A69E-274D430F333B}"/>
              </a:ext>
            </a:extLst>
          </p:cNvPr>
          <p:cNvSpPr/>
          <p:nvPr/>
        </p:nvSpPr>
        <p:spPr>
          <a:xfrm>
            <a:off x="7604086" y="3748881"/>
            <a:ext cx="2976466" cy="2537939"/>
          </a:xfrm>
          <a:custGeom>
            <a:avLst/>
            <a:gdLst>
              <a:gd name="connsiteX0" fmla="*/ 0 w 2976466"/>
              <a:gd name="connsiteY0" fmla="*/ 2537939 h 2537939"/>
              <a:gd name="connsiteX1" fmla="*/ 2006082 w 2976466"/>
              <a:gd name="connsiteY1" fmla="*/ 13 h 2537939"/>
              <a:gd name="connsiteX2" fmla="*/ 2976466 w 2976466"/>
              <a:gd name="connsiteY2" fmla="*/ 2500617 h 253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6466" h="2537939">
                <a:moveTo>
                  <a:pt x="0" y="2537939"/>
                </a:moveTo>
                <a:cubicBezTo>
                  <a:pt x="755002" y="1272086"/>
                  <a:pt x="1510004" y="6233"/>
                  <a:pt x="2006082" y="13"/>
                </a:cubicBezTo>
                <a:cubicBezTo>
                  <a:pt x="2502160" y="-6207"/>
                  <a:pt x="2862944" y="2113397"/>
                  <a:pt x="2976466" y="2500617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AB5B5-BB23-4C44-B438-5F63EDD34E93}"/>
              </a:ext>
            </a:extLst>
          </p:cNvPr>
          <p:cNvSpPr txBox="1"/>
          <p:nvPr/>
        </p:nvSpPr>
        <p:spPr>
          <a:xfrm>
            <a:off x="9100109" y="3208740"/>
            <a:ext cx="245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Optimum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793AD7-6D7F-4469-BCB1-116581BE13E5}"/>
              </a:ext>
            </a:extLst>
          </p:cNvPr>
          <p:cNvCxnSpPr>
            <a:cxnSpLocks/>
          </p:cNvCxnSpPr>
          <p:nvPr/>
        </p:nvCxnSpPr>
        <p:spPr>
          <a:xfrm flipH="1">
            <a:off x="9619499" y="3552951"/>
            <a:ext cx="9331" cy="195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196137-B7A4-4DDE-A599-2F98FD6805D5}"/>
              </a:ext>
            </a:extLst>
          </p:cNvPr>
          <p:cNvCxnSpPr>
            <a:cxnSpLocks/>
          </p:cNvCxnSpPr>
          <p:nvPr/>
        </p:nvCxnSpPr>
        <p:spPr>
          <a:xfrm flipH="1">
            <a:off x="7635188" y="4972833"/>
            <a:ext cx="183502" cy="1115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CB4167-B3E4-4440-B29C-477A011BEBCE}"/>
              </a:ext>
            </a:extLst>
          </p:cNvPr>
          <p:cNvCxnSpPr>
            <a:cxnSpLocks/>
          </p:cNvCxnSpPr>
          <p:nvPr/>
        </p:nvCxnSpPr>
        <p:spPr>
          <a:xfrm flipH="1">
            <a:off x="10589104" y="4923142"/>
            <a:ext cx="268255" cy="1165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810F4A-98D1-4FA7-BC56-0A06742AEC71}"/>
              </a:ext>
            </a:extLst>
          </p:cNvPr>
          <p:cNvSpPr txBox="1"/>
          <p:nvPr/>
        </p:nvSpPr>
        <p:spPr>
          <a:xfrm>
            <a:off x="10499687" y="4107324"/>
            <a:ext cx="1413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Critical Thermal Maximum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521559-791A-43F9-8AF2-A17746CA399F}"/>
              </a:ext>
            </a:extLst>
          </p:cNvPr>
          <p:cNvSpPr txBox="1"/>
          <p:nvPr/>
        </p:nvSpPr>
        <p:spPr>
          <a:xfrm>
            <a:off x="7451686" y="4076390"/>
            <a:ext cx="1413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Critical Thermal Minimum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38460F-FB9A-4F95-9917-AB57C058F94F}"/>
              </a:ext>
            </a:extLst>
          </p:cNvPr>
          <p:cNvSpPr txBox="1"/>
          <p:nvPr/>
        </p:nvSpPr>
        <p:spPr>
          <a:xfrm>
            <a:off x="-164060" y="1560922"/>
            <a:ext cx="655866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Exceeding </a:t>
            </a:r>
            <a:r>
              <a:rPr lang="en-US" sz="2400" b="1" i="1" dirty="0" err="1"/>
              <a:t>Ct</a:t>
            </a:r>
            <a:r>
              <a:rPr lang="en-US" sz="2400" b="1" i="1" baseline="-25000" dirty="0" err="1"/>
              <a:t>min</a:t>
            </a:r>
            <a:r>
              <a:rPr lang="en-US" sz="2400" b="1" i="1" baseline="-25000" dirty="0"/>
              <a:t>  </a:t>
            </a:r>
            <a:r>
              <a:rPr lang="en-US" sz="2400" b="1" i="1" dirty="0"/>
              <a:t>or </a:t>
            </a:r>
            <a:r>
              <a:rPr lang="en-US" sz="2400" b="1" i="1" dirty="0" err="1"/>
              <a:t>Ct</a:t>
            </a:r>
            <a:r>
              <a:rPr lang="en-US" sz="2400" b="1" i="1" baseline="-25000" dirty="0" err="1"/>
              <a:t>max</a:t>
            </a:r>
            <a:r>
              <a:rPr lang="en-US" sz="2400" b="1" i="1" baseline="-25000" dirty="0"/>
              <a:t>  </a:t>
            </a:r>
            <a:r>
              <a:rPr lang="en-US" sz="2400" b="1" i="1" dirty="0"/>
              <a:t>leads to death.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b="1" i="1" u="sng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Temperature will determine how efficient an animal is at most functions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/>
              <a:t>Can have major effects on energy &amp; time use (and life history)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0734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7499-8592-4E0D-AFD6-FCCE2D34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90" y="-216790"/>
            <a:ext cx="9692640" cy="1397124"/>
          </a:xfrm>
        </p:spPr>
        <p:txBody>
          <a:bodyPr/>
          <a:lstStyle/>
          <a:p>
            <a:r>
              <a:rPr lang="en-US" dirty="0"/>
              <a:t>Temperature and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90" y="1428750"/>
            <a:ext cx="10024693" cy="50292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Ectotherms </a:t>
            </a:r>
            <a:r>
              <a:rPr lang="en-US" sz="2800" dirty="0">
                <a:solidFill>
                  <a:schemeClr val="tx1"/>
                </a:solidFill>
              </a:rPr>
              <a:t>– Dependence on external sources of heat to regulate body temperature 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</a:rPr>
              <a:t>(T</a:t>
            </a:r>
            <a:r>
              <a:rPr lang="en-US" sz="2800" baseline="-25000" dirty="0">
                <a:solidFill>
                  <a:schemeClr val="tx1"/>
                </a:solidFill>
              </a:rPr>
              <a:t>b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lvl="1"/>
            <a:r>
              <a:rPr lang="en-US" sz="2600" b="1" u="sng" dirty="0">
                <a:solidFill>
                  <a:schemeClr val="accent1"/>
                </a:solidFill>
              </a:rPr>
              <a:t>Poikilotherms </a:t>
            </a:r>
            <a:r>
              <a:rPr lang="en-US" sz="2600" dirty="0">
                <a:solidFill>
                  <a:schemeClr val="tx1"/>
                </a:solidFill>
              </a:rPr>
              <a:t>– wide variation of </a:t>
            </a:r>
            <a:r>
              <a:rPr lang="en-US" sz="2600" b="0" i="0" u="none" strike="noStrike" dirty="0">
                <a:solidFill>
                  <a:schemeClr val="tx1"/>
                </a:solidFill>
                <a:effectLst/>
              </a:rPr>
              <a:t>T</a:t>
            </a:r>
            <a:r>
              <a:rPr lang="en-US" sz="2600" baseline="-25000" dirty="0">
                <a:solidFill>
                  <a:schemeClr val="tx1"/>
                </a:solidFill>
              </a:rPr>
              <a:t>b </a:t>
            </a:r>
            <a:r>
              <a:rPr lang="en-US" sz="2600" dirty="0">
                <a:solidFill>
                  <a:schemeClr val="tx1"/>
                </a:solidFill>
              </a:rPr>
              <a:t>in response to environmental temperature</a:t>
            </a:r>
          </a:p>
          <a:p>
            <a:pPr marL="274320" lvl="1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Most reptiles and amphibians, aside from large reptiles</a:t>
            </a:r>
          </a:p>
          <a:p>
            <a:pPr lvl="1"/>
            <a:endParaRPr lang="en-US" sz="12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41AB14-98F1-4ADF-A593-3EF9E95E7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70" y="4451196"/>
            <a:ext cx="3286125" cy="2190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67971-D2D9-4F8D-9DD2-F4DC1DC0A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074" y="4386777"/>
            <a:ext cx="3479383" cy="231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5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90" y="1515035"/>
            <a:ext cx="10024693" cy="50292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Ectothermic reptiles &amp; amphibians often thermoregulate</a:t>
            </a:r>
          </a:p>
          <a:p>
            <a:pPr lvl="1"/>
            <a:r>
              <a:rPr lang="en-US" sz="2600" b="1" u="sng" dirty="0">
                <a:solidFill>
                  <a:schemeClr val="accent1"/>
                </a:solidFill>
              </a:rPr>
              <a:t>Thermoregulation</a:t>
            </a:r>
            <a:r>
              <a:rPr lang="en-US" sz="2600" dirty="0">
                <a:solidFill>
                  <a:schemeClr val="tx1"/>
                </a:solidFill>
              </a:rPr>
              <a:t> – Maintaining a </a:t>
            </a:r>
            <a:r>
              <a:rPr lang="en-US" sz="2600" b="1" u="sng" dirty="0">
                <a:solidFill>
                  <a:schemeClr val="tx1"/>
                </a:solidFill>
              </a:rPr>
              <a:t>relatively stable </a:t>
            </a:r>
            <a:r>
              <a:rPr lang="en-US" sz="2600" b="1" i="0" u="sng" strike="noStrike" dirty="0">
                <a:solidFill>
                  <a:schemeClr val="tx1"/>
                </a:solidFill>
                <a:effectLst/>
              </a:rPr>
              <a:t>T</a:t>
            </a:r>
            <a:r>
              <a:rPr lang="en-US" sz="2600" b="1" u="sng" baseline="-25000" dirty="0">
                <a:solidFill>
                  <a:schemeClr val="tx1"/>
                </a:solidFill>
              </a:rPr>
              <a:t>b </a:t>
            </a:r>
            <a:r>
              <a:rPr lang="en-US" sz="2600" b="1" u="sng" dirty="0">
                <a:solidFill>
                  <a:schemeClr val="tx1"/>
                </a:solidFill>
              </a:rPr>
              <a:t>range </a:t>
            </a:r>
            <a:r>
              <a:rPr lang="en-US" sz="2600" dirty="0">
                <a:solidFill>
                  <a:schemeClr val="tx1"/>
                </a:solidFill>
              </a:rPr>
              <a:t>even though environmental temperatures vary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Most reptiles &amp; amphibians</a:t>
            </a:r>
          </a:p>
          <a:p>
            <a:pPr marL="548640" lvl="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Sometimes they thermoconform </a:t>
            </a:r>
          </a:p>
          <a:p>
            <a:pPr lvl="1"/>
            <a:r>
              <a:rPr lang="en-US" sz="2600" b="1" u="sng" dirty="0">
                <a:solidFill>
                  <a:schemeClr val="accent1"/>
                </a:solidFill>
              </a:rPr>
              <a:t>Thermal conformity</a:t>
            </a:r>
            <a:r>
              <a:rPr lang="en-US" sz="2600" dirty="0">
                <a:solidFill>
                  <a:schemeClr val="tx1"/>
                </a:solidFill>
              </a:rPr>
              <a:t> - </a:t>
            </a:r>
            <a:r>
              <a:rPr lang="en-US" sz="2600" b="0" i="0" u="none" strike="noStrike" dirty="0">
                <a:solidFill>
                  <a:schemeClr val="tx1"/>
                </a:solidFill>
                <a:effectLst/>
              </a:rPr>
              <a:t>T</a:t>
            </a:r>
            <a:r>
              <a:rPr lang="en-US" sz="2600" baseline="-25000" dirty="0">
                <a:solidFill>
                  <a:schemeClr val="tx1"/>
                </a:solidFill>
              </a:rPr>
              <a:t>b </a:t>
            </a:r>
            <a:r>
              <a:rPr lang="en-US" sz="2600" dirty="0">
                <a:solidFill>
                  <a:schemeClr val="tx1"/>
                </a:solidFill>
              </a:rPr>
              <a:t>varies with environmental temperature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Some lizards, some freshwater turtles, some frogs/toads, some salamanders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454B4C-D85A-4D7D-A5EB-07EB68EA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90" y="-216790"/>
            <a:ext cx="9692640" cy="1397124"/>
          </a:xfrm>
        </p:spPr>
        <p:txBody>
          <a:bodyPr/>
          <a:lstStyle/>
          <a:p>
            <a:r>
              <a:rPr lang="en-US" dirty="0"/>
              <a:t>Temperature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125597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730" y="1317812"/>
            <a:ext cx="10024693" cy="50292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Thermoregulation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Behavioral </a:t>
            </a:r>
            <a:r>
              <a:rPr lang="en-US" sz="2800" dirty="0">
                <a:solidFill>
                  <a:schemeClr val="tx1"/>
                </a:solidFill>
              </a:rPr>
              <a:t>– move from warm to cool spots to regulate temperature, adjust posture, body position</a:t>
            </a:r>
          </a:p>
          <a:p>
            <a:pPr lvl="2"/>
            <a:r>
              <a:rPr lang="en-US" sz="2600" dirty="0">
                <a:solidFill>
                  <a:schemeClr val="tx1"/>
                </a:solidFill>
              </a:rPr>
              <a:t>Cease activity to avoid extreme cold or hot</a:t>
            </a:r>
          </a:p>
          <a:p>
            <a:pPr marL="548640" lvl="2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 lvl="1"/>
            <a:endParaRPr lang="en-US" sz="800" dirty="0">
              <a:solidFill>
                <a:schemeClr val="tx1"/>
              </a:solidFill>
            </a:endParaRP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Physiological</a:t>
            </a:r>
            <a:r>
              <a:rPr lang="en-US" sz="2800" dirty="0">
                <a:solidFill>
                  <a:schemeClr val="tx1"/>
                </a:solidFill>
              </a:rPr>
              <a:t> – changes in blood flow, metabolism, etc.</a:t>
            </a:r>
          </a:p>
          <a:p>
            <a:pPr lvl="2"/>
            <a:r>
              <a:rPr lang="en-US" sz="2600" dirty="0">
                <a:solidFill>
                  <a:schemeClr val="tx1"/>
                </a:solidFill>
              </a:rPr>
              <a:t>Increases or decreases heat loss </a:t>
            </a:r>
          </a:p>
          <a:p>
            <a:pPr lvl="1"/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FBC23-D5A1-4B09-B4A7-FE9CF43CD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62" y="4695664"/>
            <a:ext cx="3002191" cy="2000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ED837-9837-4B3B-8B4C-6D1BC943B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390" y="4695664"/>
            <a:ext cx="2667962" cy="2000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66BB28-AFF4-47D1-A8C1-ACF12A4B16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52" b="19219"/>
          <a:stretch/>
        </p:blipFill>
        <p:spPr>
          <a:xfrm>
            <a:off x="6893976" y="4695664"/>
            <a:ext cx="2239810" cy="2000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94CA2-92C5-43FE-9B4A-D8296AF8C2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425"/>
          <a:stretch/>
        </p:blipFill>
        <p:spPr>
          <a:xfrm>
            <a:off x="9337377" y="4695664"/>
            <a:ext cx="2645296" cy="20009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2E35D0F-72CD-4E84-84AD-E7034234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90" y="-216790"/>
            <a:ext cx="9692640" cy="1397124"/>
          </a:xfrm>
        </p:spPr>
        <p:txBody>
          <a:bodyPr/>
          <a:lstStyle/>
          <a:p>
            <a:r>
              <a:rPr lang="en-US" dirty="0"/>
              <a:t>Temperature and Performance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295890-DEFA-4D15-8AC7-672748CF2D4E}"/>
              </a:ext>
            </a:extLst>
          </p:cNvPr>
          <p:cNvSpPr/>
          <p:nvPr/>
        </p:nvSpPr>
        <p:spPr>
          <a:xfrm>
            <a:off x="466166" y="1828800"/>
            <a:ext cx="10856258" cy="286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Can you think of ways a reptile or amphibian may regulate body temperature?</a:t>
            </a:r>
          </a:p>
        </p:txBody>
      </p:sp>
    </p:spTree>
    <p:extLst>
      <p:ext uri="{BB962C8B-B14F-4D97-AF65-F5344CB8AC3E}">
        <p14:creationId xmlns:p14="http://schemas.microsoft.com/office/powerpoint/2010/main" val="1956608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5176-85E1-4340-BF10-7B89A388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730" y="1317812"/>
            <a:ext cx="10024693" cy="50292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Thermoregulation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Behavioral </a:t>
            </a:r>
            <a:r>
              <a:rPr lang="en-US" sz="2800" dirty="0">
                <a:solidFill>
                  <a:schemeClr val="tx1"/>
                </a:solidFill>
              </a:rPr>
              <a:t>– move from warm to cool spots to regulate temperature, adjust posture, body position</a:t>
            </a:r>
          </a:p>
          <a:p>
            <a:pPr lvl="2"/>
            <a:r>
              <a:rPr lang="en-US" sz="2600" dirty="0">
                <a:solidFill>
                  <a:schemeClr val="tx1"/>
                </a:solidFill>
              </a:rPr>
              <a:t>Cease activity to avoid extreme cold or hot</a:t>
            </a:r>
          </a:p>
          <a:p>
            <a:pPr marL="548640" lvl="2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 lvl="1"/>
            <a:endParaRPr lang="en-US" sz="800" dirty="0">
              <a:solidFill>
                <a:schemeClr val="tx1"/>
              </a:solidFill>
            </a:endParaRP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Physiological</a:t>
            </a:r>
            <a:r>
              <a:rPr lang="en-US" sz="2800" dirty="0">
                <a:solidFill>
                  <a:schemeClr val="tx1"/>
                </a:solidFill>
              </a:rPr>
              <a:t> – changes in blood flow, metabolism, etc.</a:t>
            </a:r>
          </a:p>
          <a:p>
            <a:pPr lvl="2"/>
            <a:r>
              <a:rPr lang="en-US" sz="2600" dirty="0">
                <a:solidFill>
                  <a:schemeClr val="tx1"/>
                </a:solidFill>
              </a:rPr>
              <a:t>Increases or decreases heat loss </a:t>
            </a:r>
          </a:p>
          <a:p>
            <a:pPr lvl="1"/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FBC23-D5A1-4B09-B4A7-FE9CF43CD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62" y="4695664"/>
            <a:ext cx="3002191" cy="2000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ED837-9837-4B3B-8B4C-6D1BC943B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390" y="4695664"/>
            <a:ext cx="2667962" cy="2000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66BB28-AFF4-47D1-A8C1-ACF12A4B16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52" b="19219"/>
          <a:stretch/>
        </p:blipFill>
        <p:spPr>
          <a:xfrm>
            <a:off x="6893976" y="4695664"/>
            <a:ext cx="2239810" cy="2000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94CA2-92C5-43FE-9B4A-D8296AF8C2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425"/>
          <a:stretch/>
        </p:blipFill>
        <p:spPr>
          <a:xfrm>
            <a:off x="9337377" y="4695664"/>
            <a:ext cx="2645296" cy="20009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2E35D0F-72CD-4E84-84AD-E7034234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90" y="-216790"/>
            <a:ext cx="9692640" cy="1397124"/>
          </a:xfrm>
        </p:spPr>
        <p:txBody>
          <a:bodyPr/>
          <a:lstStyle/>
          <a:p>
            <a:r>
              <a:rPr lang="en-US" dirty="0"/>
              <a:t>Temperature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69703269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Custom 37">
      <a:dk1>
        <a:srgbClr val="000000"/>
      </a:dk1>
      <a:lt1>
        <a:srgbClr val="FFFFFF"/>
      </a:lt1>
      <a:dk2>
        <a:srgbClr val="000000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000000"/>
      </a:accent5>
      <a:accent6>
        <a:srgbClr val="855D5D"/>
      </a:accent6>
      <a:hlink>
        <a:srgbClr val="CC9900"/>
      </a:hlink>
      <a:folHlink>
        <a:srgbClr val="96A9A9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354</TotalTime>
  <Words>2135</Words>
  <Application>Microsoft Office PowerPoint</Application>
  <PresentationFormat>Widescreen</PresentationFormat>
  <Paragraphs>397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 2</vt:lpstr>
      <vt:lpstr>View</vt:lpstr>
      <vt:lpstr>Temperature, Performance, and Thermoregulation </vt:lpstr>
      <vt:lpstr>Learning Objectives </vt:lpstr>
      <vt:lpstr>Temperature and Performance</vt:lpstr>
      <vt:lpstr>Thermal Performance Curve</vt:lpstr>
      <vt:lpstr>Thermal Performance Curve</vt:lpstr>
      <vt:lpstr>Temperature and Performance</vt:lpstr>
      <vt:lpstr>Temperature and Performance</vt:lpstr>
      <vt:lpstr>Temperature and Performance</vt:lpstr>
      <vt:lpstr>Temperature and Performance</vt:lpstr>
      <vt:lpstr>Heat Gain and Loss</vt:lpstr>
      <vt:lpstr>Heat Gain and Loss</vt:lpstr>
      <vt:lpstr>Heat Gain and Loss</vt:lpstr>
      <vt:lpstr>Heat Gain and Loss</vt:lpstr>
      <vt:lpstr>Heat Gain and Loss</vt:lpstr>
      <vt:lpstr>Heat Gain and Loss</vt:lpstr>
      <vt:lpstr>Temperature and Performance</vt:lpstr>
      <vt:lpstr>Temperature and Performance</vt:lpstr>
      <vt:lpstr>Temperature and Performance</vt:lpstr>
      <vt:lpstr>Temperature and Performance</vt:lpstr>
      <vt:lpstr>Surface Area to Volume Ratio (SA:V)</vt:lpstr>
      <vt:lpstr>Surface Area to Volume Ratio (SA:V)</vt:lpstr>
      <vt:lpstr>Methods in Thermal Biology </vt:lpstr>
      <vt:lpstr>Methods in Thermal Biology </vt:lpstr>
      <vt:lpstr>Methods in Thermal Biology </vt:lpstr>
      <vt:lpstr>Methods in Thermal Biology </vt:lpstr>
      <vt:lpstr>Methods in Thermal Biology </vt:lpstr>
      <vt:lpstr>Methods in Thermal Biology </vt:lpstr>
      <vt:lpstr>Methods in Thermal Biology </vt:lpstr>
      <vt:lpstr>Methods in Thermal Biology </vt:lpstr>
      <vt:lpstr>Methods in Thermal Biology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Herpetology Headlines</dc:title>
  <dc:creator>Allison Rose Litmer</dc:creator>
  <cp:lastModifiedBy>Allison Rose Litmer</cp:lastModifiedBy>
  <cp:revision>79</cp:revision>
  <dcterms:created xsi:type="dcterms:W3CDTF">2024-03-19T01:14:57Z</dcterms:created>
  <dcterms:modified xsi:type="dcterms:W3CDTF">2024-06-17T20:17:19Z</dcterms:modified>
</cp:coreProperties>
</file>