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7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CDEC85-77EB-48D0-84AD-1B71DCA1879A}">
  <a:tblStyle styleId="{59CDEC85-77EB-48D0-84AD-1B71DCA187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2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490988d75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c490988d75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490988d7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c490988d7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490988d75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c490988d75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490988d75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490988d75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490988d75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490988d75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490988d7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c490988d7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490988d75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490988d75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490988d75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c490988d75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490988d7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c490988d7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569214"/>
            <a:ext cx="7063740" cy="303123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3600450"/>
            <a:ext cx="7063740" cy="1268730"/>
          </a:xfrm>
        </p:spPr>
        <p:txBody>
          <a:bodyPr>
            <a:normAutofit/>
          </a:bodyPr>
          <a:lstStyle>
            <a:lvl1pPr marL="0" indent="0" algn="l">
              <a:buNone/>
              <a:defRPr sz="1650" spc="23" baseline="0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0284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61168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285750"/>
            <a:ext cx="1857375" cy="4423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85750"/>
            <a:ext cx="5800725" cy="44231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15840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3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33504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569214"/>
            <a:ext cx="7063740" cy="3031236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3600450"/>
            <a:ext cx="7063740" cy="1268730"/>
          </a:xfrm>
        </p:spPr>
        <p:txBody>
          <a:bodyPr anchor="t">
            <a:normAutofit/>
          </a:bodyPr>
          <a:lstStyle>
            <a:lvl1pPr marL="0" indent="0">
              <a:buNone/>
              <a:defRPr sz="1650" spc="23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360303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371600"/>
            <a:ext cx="3360420" cy="326350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371600"/>
            <a:ext cx="3360420" cy="326350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28889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285241"/>
            <a:ext cx="3360420" cy="54864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1880662"/>
            <a:ext cx="3360420" cy="27484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285241"/>
            <a:ext cx="3360420" cy="54864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1880662"/>
            <a:ext cx="3360420" cy="27484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8732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46025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070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400300" cy="1200148"/>
          </a:xfrm>
        </p:spPr>
        <p:txBody>
          <a:bodyPr anchor="b">
            <a:normAutofit/>
          </a:bodyPr>
          <a:lstStyle>
            <a:lvl1pPr>
              <a:defRPr sz="21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514350"/>
            <a:ext cx="4559300" cy="41148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74801"/>
            <a:ext cx="2400300" cy="28575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092018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29050"/>
            <a:ext cx="8469630" cy="1314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43350"/>
            <a:ext cx="7486650" cy="685800"/>
          </a:xfrm>
        </p:spPr>
        <p:txBody>
          <a:bodyPr anchor="b">
            <a:normAutofit/>
          </a:bodyPr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384669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581442"/>
            <a:ext cx="7486650" cy="44775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050" baseline="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819029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220649"/>
            <a:ext cx="7269480" cy="1047843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371600"/>
            <a:ext cx="644652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098157" y="748903"/>
            <a:ext cx="14287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469506" y="303490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4629150"/>
            <a:ext cx="685800" cy="445294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27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38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 spc="-38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1500" kern="1200" spc="8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28050" y="791607"/>
            <a:ext cx="8084700" cy="274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/>
              <a:t>Thermoregulation Activity Instructions</a:t>
            </a:r>
            <a:endParaRPr sz="8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A5B46-9C72-40AB-A1E9-5868A8187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Rate of Temperature Change Calculations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D1E9AE-71E4-49F6-AEF3-EDBD5FF34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268098"/>
              </p:ext>
            </p:extLst>
          </p:nvPr>
        </p:nvGraphicFramePr>
        <p:xfrm>
          <a:off x="1886653" y="3007232"/>
          <a:ext cx="4594860" cy="1698500"/>
        </p:xfrm>
        <a:graphic>
          <a:graphicData uri="http://schemas.openxmlformats.org/drawingml/2006/table">
            <a:tbl>
              <a:tblPr>
                <a:tableStyleId>{59CDEC85-77EB-48D0-84AD-1B71DCA1879A}</a:tableStyleId>
              </a:tblPr>
              <a:tblGrid>
                <a:gridCol w="1074420">
                  <a:extLst>
                    <a:ext uri="{9D8B030D-6E8A-4147-A177-3AD203B41FA5}">
                      <a16:colId xmlns:a16="http://schemas.microsoft.com/office/drawing/2014/main" val="4016437456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3779563813"/>
                    </a:ext>
                  </a:extLst>
                </a:gridCol>
                <a:gridCol w="1196340">
                  <a:extLst>
                    <a:ext uri="{9D8B030D-6E8A-4147-A177-3AD203B41FA5}">
                      <a16:colId xmlns:a16="http://schemas.microsoft.com/office/drawing/2014/main" val="270208932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814931482"/>
                    </a:ext>
                  </a:extLst>
                </a:gridCol>
              </a:tblGrid>
              <a:tr h="473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Temperature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anose="02020603050405020304" pitchFamily="18" charset="0"/>
                        </a:rPr>
                        <a:t>°</a:t>
                      </a:r>
                      <a:r>
                        <a:rPr lang="en-US" sz="1200" dirty="0">
                          <a:effectLst/>
                        </a:rPr>
                        <a:t>C)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Time Elapsed (min)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Temperature Change </a:t>
                      </a:r>
                      <a:r>
                        <a:rPr lang="en-US" sz="1100" dirty="0">
                          <a:effectLst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anose="02020603050405020304" pitchFamily="18" charset="0"/>
                        </a:rPr>
                        <a:t>°</a:t>
                      </a:r>
                      <a:r>
                        <a:rPr lang="en-US" sz="1100" dirty="0">
                          <a:effectLst/>
                        </a:rPr>
                        <a:t>C)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Rate of Heating (Degrees 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 New Roman" panose="02020603050405020304" pitchFamily="18" charset="0"/>
                        </a:rPr>
                        <a:t>°</a:t>
                      </a:r>
                      <a:r>
                        <a:rPr lang="en-US" sz="1200" dirty="0">
                          <a:effectLst/>
                        </a:rPr>
                        <a:t>C/Min)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70417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58885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9839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8957545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0FEC5C6-0115-4149-A041-539447B99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00" y="968650"/>
            <a:ext cx="7786355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Formula: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Rate of Heating (°</a:t>
            </a:r>
            <a:r>
              <a:rPr lang="en-US" sz="1600" b="1" dirty="0">
                <a:effectLst/>
              </a:rPr>
              <a:t>C/Min)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=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Temperature Change (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°</a:t>
            </a:r>
            <a:r>
              <a:rPr lang="en-US" sz="1600" i="1" dirty="0">
                <a:effectLst/>
              </a:rPr>
              <a:t>C)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/Time Elapsed (minutes)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3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Example Table: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Thermoregulation Activity</a:t>
            </a:r>
            <a:endParaRPr u="sng" dirty="0"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113675"/>
            <a:ext cx="8520600" cy="3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Form groups of 3 – 4 students. </a:t>
            </a:r>
            <a:r>
              <a:rPr lang="en-US" sz="2100" dirty="0">
                <a:solidFill>
                  <a:schemeClr val="dk1"/>
                </a:solidFill>
              </a:rPr>
              <a:t>Everyone should record all data collected.</a:t>
            </a:r>
          </a:p>
          <a:p>
            <a:pPr marL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Half of the groups will start on snakes, half will start on lizards. </a:t>
            </a:r>
          </a:p>
          <a:p>
            <a:pPr marL="952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Instructors will come around with camera and probes to help you.</a:t>
            </a:r>
            <a:endParaRPr sz="2100" dirty="0">
              <a:solidFill>
                <a:schemeClr val="dk1"/>
              </a:solidFill>
            </a:endParaRPr>
          </a:p>
          <a:p>
            <a:pPr marL="895350" lvl="1" indent="-342900">
              <a:lnSpc>
                <a:spcPct val="150000"/>
              </a:lnSpc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en" sz="2100" dirty="0">
                <a:solidFill>
                  <a:schemeClr val="dk1"/>
                </a:solidFill>
              </a:rPr>
              <a:t>Once you’ve made your models (snakes or lizards) you can start making models for the other activity.</a:t>
            </a:r>
          </a:p>
          <a:p>
            <a:pPr marL="552450" lvl="1" indent="0">
              <a:lnSpc>
                <a:spcPct val="150000"/>
              </a:lnSpc>
              <a:buClr>
                <a:schemeClr val="dk1"/>
              </a:buClr>
              <a:buSzPts val="2100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Data, Analyses, and Questions are due in one week.</a:t>
            </a:r>
            <a:endParaRPr sz="2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u="sng" dirty="0"/>
              <a:t>Learning Objectives </a:t>
            </a:r>
            <a:endParaRPr sz="4400"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241200" y="796875"/>
            <a:ext cx="8148057" cy="41597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Students will be able to:</a:t>
            </a:r>
            <a:endParaRPr sz="2400" dirty="0">
              <a:solidFill>
                <a:schemeClr val="dk1"/>
              </a:solidFill>
            </a:endParaRPr>
          </a:p>
          <a:p>
            <a:pPr marL="469900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en" sz="2000" dirty="0">
                <a:solidFill>
                  <a:schemeClr val="dk1"/>
                </a:solidFill>
              </a:rPr>
              <a:t>Measure body temperature of reptiles using different techniques</a:t>
            </a:r>
          </a:p>
          <a:p>
            <a:pPr marL="469900">
              <a:lnSpc>
                <a:spcPct val="100000"/>
              </a:lnSpc>
              <a:buClr>
                <a:schemeClr val="dk1"/>
              </a:buClr>
              <a:buSzPts val="1600"/>
            </a:pPr>
            <a:endParaRPr lang="en" sz="2000" dirty="0">
              <a:solidFill>
                <a:schemeClr val="dk1"/>
              </a:solidFill>
            </a:endParaRPr>
          </a:p>
          <a:p>
            <a:pPr marL="469900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en" sz="2000" dirty="0">
                <a:solidFill>
                  <a:schemeClr val="dk1"/>
                </a:solidFill>
              </a:rPr>
              <a:t>Visualize how surface area to volume ratio and body adjustments influence the rate of warming for a reptile</a:t>
            </a:r>
          </a:p>
          <a:p>
            <a:pPr marL="127000" indent="0">
              <a:lnSpc>
                <a:spcPct val="100000"/>
              </a:lnSpc>
              <a:buClr>
                <a:schemeClr val="dk1"/>
              </a:buClr>
              <a:buSzPts val="1600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69900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en" sz="2000" dirty="0">
                <a:solidFill>
                  <a:schemeClr val="dk1"/>
                </a:solidFill>
              </a:rPr>
              <a:t>Explain and visualize the differences in operative temperature models and other models lacking thermal properties of animals </a:t>
            </a:r>
          </a:p>
          <a:p>
            <a:pPr marL="127000" indent="0">
              <a:lnSpc>
                <a:spcPct val="100000"/>
              </a:lnSpc>
              <a:buClr>
                <a:schemeClr val="dk1"/>
              </a:buClr>
              <a:buSzPts val="1600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69900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en" sz="2000" dirty="0">
                <a:solidFill>
                  <a:schemeClr val="dk1"/>
                </a:solidFill>
              </a:rPr>
              <a:t>A</a:t>
            </a:r>
            <a:r>
              <a:rPr lang="en-US" sz="2000" dirty="0">
                <a:solidFill>
                  <a:schemeClr val="dk1"/>
                </a:solidFill>
              </a:rPr>
              <a:t>n</a:t>
            </a:r>
            <a:r>
              <a:rPr lang="en" sz="2000" dirty="0">
                <a:solidFill>
                  <a:schemeClr val="dk1"/>
                </a:solidFill>
              </a:rPr>
              <a:t>alyze and interpret rate of temperature change in reptile with varying size and postures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366825"/>
            <a:ext cx="85206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 u="sng" dirty="0"/>
              <a:t>Activity Overview</a:t>
            </a:r>
            <a:endParaRPr sz="3200" u="sng" dirty="0"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11700" y="939525"/>
            <a:ext cx="8248500" cy="41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dirty="0">
                <a:solidFill>
                  <a:schemeClr val="dk1"/>
                </a:solidFill>
              </a:rPr>
              <a:t>Open the activity handout containing instructions, data sheets, and questions </a:t>
            </a:r>
            <a:endParaRPr sz="2400" dirty="0"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lphaLcParenR"/>
            </a:pPr>
            <a:r>
              <a:rPr lang="en" sz="2400" dirty="0">
                <a:solidFill>
                  <a:schemeClr val="dk1"/>
                </a:solidFill>
              </a:rPr>
              <a:t>Two activities - Lizards &amp; Snakes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dirty="0">
                <a:solidFill>
                  <a:schemeClr val="dk1"/>
                </a:solidFill>
              </a:rPr>
              <a:t>Create models for each activity and take initial temperature</a:t>
            </a:r>
          </a:p>
          <a:p>
            <a:pPr marL="457200" lvl="0" indent="-3810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-US" sz="2400" dirty="0">
                <a:solidFill>
                  <a:schemeClr val="dk1"/>
                </a:solidFill>
              </a:rPr>
              <a:t>Place models under a heat lamp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dirty="0">
                <a:solidFill>
                  <a:schemeClr val="dk1"/>
                </a:solidFill>
              </a:rPr>
              <a:t>Repeatedly record body temperature and time elapsed </a:t>
            </a:r>
          </a:p>
          <a:p>
            <a:pPr marL="457200" lvl="0" indent="-3810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dirty="0">
                <a:solidFill>
                  <a:schemeClr val="dk1"/>
                </a:solidFill>
              </a:rPr>
              <a:t>Analyze rate of temperature change 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arenR"/>
            </a:pPr>
            <a:r>
              <a:rPr lang="en" sz="2400" dirty="0">
                <a:solidFill>
                  <a:schemeClr val="dk1"/>
                </a:solidFill>
              </a:rPr>
              <a:t>Interpret findings by answering questions</a:t>
            </a: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11696" y="40813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/>
              <a:t>Lizard Activity</a:t>
            </a:r>
            <a:endParaRPr sz="3200" u="sng" dirty="0"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0" y="1017725"/>
            <a:ext cx="8766900" cy="3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" sz="1600" dirty="0">
                <a:solidFill>
                  <a:schemeClr val="dk1"/>
                </a:solidFill>
              </a:rPr>
              <a:t>Divide Play Doh into 3 balls - two of the same size, one smaller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" sz="1600" dirty="0">
              <a:solidFill>
                <a:schemeClr val="dk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" sz="1600" dirty="0">
              <a:solidFill>
                <a:schemeClr val="dk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" sz="1600" dirty="0">
              <a:solidFill>
                <a:schemeClr val="dk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" sz="1600" dirty="0">
              <a:solidFill>
                <a:schemeClr val="dk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" sz="1600" dirty="0">
              <a:solidFill>
                <a:schemeClr val="dk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" sz="1600" dirty="0">
              <a:solidFill>
                <a:schemeClr val="dk1"/>
              </a:solidFill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" sz="1600" dirty="0">
                <a:solidFill>
                  <a:schemeClr val="dk1"/>
                </a:solidFill>
              </a:rPr>
              <a:t>Make three lizards using the balls. Flatten the body of one of the larger lizards, representing a thermoregulating animal. Obtain an operative temperature model (OTM).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l="38689" r="34960"/>
          <a:stretch/>
        </p:blipFill>
        <p:spPr>
          <a:xfrm rot="-5400000">
            <a:off x="4151287" y="586125"/>
            <a:ext cx="1030618" cy="265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 t="35900" b="22813"/>
          <a:stretch/>
        </p:blipFill>
        <p:spPr>
          <a:xfrm>
            <a:off x="3336887" y="3342004"/>
            <a:ext cx="2848617" cy="1567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3.  </a:t>
            </a:r>
            <a:r>
              <a:rPr lang="en" sz="1600" dirty="0">
                <a:solidFill>
                  <a:schemeClr val="dk1"/>
                </a:solidFill>
              </a:rPr>
              <a:t>Use the cloacal probe to take the body temperature of each model. For Play Doh - insert probe in center of back. For the OTM, there’s a hole on the left side.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4. </a:t>
            </a:r>
            <a:r>
              <a:rPr lang="en" sz="1600" dirty="0">
                <a:solidFill>
                  <a:schemeClr val="dk1"/>
                </a:solidFill>
              </a:rPr>
              <a:t>Record data in table for each model.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 r="23873"/>
          <a:stretch/>
        </p:blipFill>
        <p:spPr>
          <a:xfrm>
            <a:off x="4816150" y="2482817"/>
            <a:ext cx="1375900" cy="240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 rotWithShape="1">
          <a:blip r:embed="rId4">
            <a:alphaModFix/>
          </a:blip>
          <a:srcRect t="28739" b="11698"/>
          <a:stretch/>
        </p:blipFill>
        <p:spPr>
          <a:xfrm>
            <a:off x="6347918" y="2639293"/>
            <a:ext cx="2640250" cy="2096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3" name="Google Shape;83;p17"/>
          <p:cNvGraphicFramePr/>
          <p:nvPr>
            <p:extLst>
              <p:ext uri="{D42A27DB-BD31-4B8C-83A1-F6EECF244321}">
                <p14:modId xmlns:p14="http://schemas.microsoft.com/office/powerpoint/2010/main" val="1015773853"/>
              </p:ext>
            </p:extLst>
          </p:nvPr>
        </p:nvGraphicFramePr>
        <p:xfrm>
          <a:off x="239550" y="2914625"/>
          <a:ext cx="3880800" cy="1927940"/>
        </p:xfrm>
        <a:graphic>
          <a:graphicData uri="http://schemas.openxmlformats.org/drawingml/2006/table">
            <a:tbl>
              <a:tblPr>
                <a:noFill/>
                <a:tableStyleId>{59CDEC85-77EB-48D0-84AD-1B71DCA1879A}</a:tableStyleId>
              </a:tblPr>
              <a:tblGrid>
                <a:gridCol w="90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4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Temperature (C)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Time Elapsed (min)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Temperature Change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Rate of Heating (Degrees C/Min)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T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Google Shape;71;p16">
            <a:extLst>
              <a:ext uri="{FF2B5EF4-FFF2-40B4-BE49-F238E27FC236}">
                <a16:creationId xmlns:a16="http://schemas.microsoft.com/office/drawing/2014/main" id="{C69F9CA7-F3BF-47CD-A09C-4CAD536C7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96" y="40813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/>
              <a:t>Lizard Activity</a:t>
            </a:r>
            <a:endParaRPr sz="3200" u="sng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C8E730-0622-4678-BA6E-1AE1026D5BF1}"/>
              </a:ext>
            </a:extLst>
          </p:cNvPr>
          <p:cNvCxnSpPr>
            <a:cxnSpLocks/>
          </p:cNvCxnSpPr>
          <p:nvPr/>
        </p:nvCxnSpPr>
        <p:spPr>
          <a:xfrm>
            <a:off x="7467600" y="2242457"/>
            <a:ext cx="711201" cy="137885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8E6DC3-E30A-4009-AF4B-291CB9C62C32}"/>
              </a:ext>
            </a:extLst>
          </p:cNvPr>
          <p:cNvCxnSpPr>
            <a:cxnSpLocks/>
          </p:cNvCxnSpPr>
          <p:nvPr/>
        </p:nvCxnSpPr>
        <p:spPr>
          <a:xfrm flipH="1">
            <a:off x="6004232" y="2242457"/>
            <a:ext cx="1463368" cy="87811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98B261-3055-4BC2-85AE-BDFF8718E9FB}"/>
              </a:ext>
            </a:extLst>
          </p:cNvPr>
          <p:cNvSpPr txBox="1"/>
          <p:nvPr/>
        </p:nvSpPr>
        <p:spPr>
          <a:xfrm>
            <a:off x="6718978" y="1867412"/>
            <a:ext cx="14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Cloacal Probe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834900" cy="37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5. </a:t>
            </a:r>
            <a:r>
              <a:rPr lang="en" sz="1600" dirty="0">
                <a:solidFill>
                  <a:schemeClr val="dk1"/>
                </a:solidFill>
              </a:rPr>
              <a:t>Place models under a heat lamp. Models should be evenly placed under lamp, ~5 inches from lamp. </a:t>
            </a:r>
            <a:r>
              <a:rPr lang="en-US" sz="1600" dirty="0">
                <a:solidFill>
                  <a:schemeClr val="dk1"/>
                </a:solidFill>
              </a:rPr>
              <a:t>Start your timer.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6. </a:t>
            </a:r>
            <a:r>
              <a:rPr lang="en" sz="1600" dirty="0">
                <a:solidFill>
                  <a:schemeClr val="dk1"/>
                </a:solidFill>
              </a:rPr>
              <a:t>After 2+ minutes, use probe to determine body temperature of each model again. Record temperature and time elapsed. 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7. </a:t>
            </a:r>
            <a:r>
              <a:rPr lang="en" sz="1600" dirty="0">
                <a:solidFill>
                  <a:schemeClr val="dk1"/>
                </a:solidFill>
              </a:rPr>
              <a:t>After another 2+ minutes record temperature and time elapsed. You can repeat this processes as many times as desired.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8. </a:t>
            </a:r>
            <a:r>
              <a:rPr lang="en" sz="1600" dirty="0">
                <a:solidFill>
                  <a:schemeClr val="dk1"/>
                </a:solidFill>
              </a:rPr>
              <a:t>Analyze data and answer questions.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l="18579" r="21985" b="9041"/>
          <a:stretch/>
        </p:blipFill>
        <p:spPr>
          <a:xfrm>
            <a:off x="7255250" y="1017725"/>
            <a:ext cx="1642000" cy="33492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1;p16">
            <a:extLst>
              <a:ext uri="{FF2B5EF4-FFF2-40B4-BE49-F238E27FC236}">
                <a16:creationId xmlns:a16="http://schemas.microsoft.com/office/drawing/2014/main" id="{C3A22B0C-6D42-4C66-99E1-1FA1A2A13F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96" y="40813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/>
              <a:t>Lizard Activity</a:t>
            </a:r>
            <a:endParaRPr sz="3200" u="sng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54A43A-F316-4A2B-95FA-723F4B8001DB}"/>
              </a:ext>
            </a:extLst>
          </p:cNvPr>
          <p:cNvCxnSpPr>
            <a:cxnSpLocks/>
          </p:cNvCxnSpPr>
          <p:nvPr/>
        </p:nvCxnSpPr>
        <p:spPr>
          <a:xfrm>
            <a:off x="8048171" y="2322286"/>
            <a:ext cx="1" cy="134982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7F0C8F-6CEC-48DA-B0C8-9D18AF1B2C5D}"/>
              </a:ext>
            </a:extLst>
          </p:cNvPr>
          <p:cNvSpPr txBox="1"/>
          <p:nvPr/>
        </p:nvSpPr>
        <p:spPr>
          <a:xfrm>
            <a:off x="7977074" y="2627868"/>
            <a:ext cx="10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 inches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Snake Activity</a:t>
            </a:r>
            <a:endParaRPr u="sng" dirty="0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0" y="1017725"/>
            <a:ext cx="8766900" cy="3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 dirty="0">
                <a:solidFill>
                  <a:schemeClr val="dk1"/>
                </a:solidFill>
              </a:rPr>
              <a:t>1. </a:t>
            </a:r>
            <a:r>
              <a:rPr lang="en" sz="1600" dirty="0">
                <a:solidFill>
                  <a:schemeClr val="dk1"/>
                </a:solidFill>
              </a:rPr>
              <a:t>Divide Play Doh into 3 balls of equal size.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11430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 dirty="0">
                <a:solidFill>
                  <a:schemeClr val="dk1"/>
                </a:solidFill>
              </a:rPr>
              <a:t>2.  </a:t>
            </a:r>
            <a:r>
              <a:rPr lang="en" sz="1600" dirty="0">
                <a:solidFill>
                  <a:schemeClr val="dk1"/>
                </a:solidFill>
              </a:rPr>
              <a:t>Roll each ball out into a “snake” of equal length and thickness. Flatten the body of one of the snakes, and coil the body of another snake.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7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 t="38351" b="36700"/>
          <a:stretch/>
        </p:blipFill>
        <p:spPr>
          <a:xfrm>
            <a:off x="4439932" y="519088"/>
            <a:ext cx="3859050" cy="128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 rotWithShape="1">
          <a:blip r:embed="rId4">
            <a:alphaModFix/>
          </a:blip>
          <a:srcRect l="11327" t="25869" r="21886" b="13032"/>
          <a:stretch/>
        </p:blipFill>
        <p:spPr>
          <a:xfrm>
            <a:off x="1165725" y="3109075"/>
            <a:ext cx="1511500" cy="1843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9"/>
          <p:cNvCxnSpPr/>
          <p:nvPr/>
        </p:nvCxnSpPr>
        <p:spPr>
          <a:xfrm>
            <a:off x="3123075" y="4060425"/>
            <a:ext cx="1011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0" name="Google Shape;100;p19"/>
          <p:cNvPicPr preferRelativeResize="0"/>
          <p:nvPr/>
        </p:nvPicPr>
        <p:blipFill rotWithShape="1">
          <a:blip r:embed="rId5">
            <a:alphaModFix/>
          </a:blip>
          <a:srcRect l="1689" t="28830" r="-1690"/>
          <a:stretch/>
        </p:blipFill>
        <p:spPr>
          <a:xfrm>
            <a:off x="4752400" y="3177650"/>
            <a:ext cx="1861301" cy="17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Snake Activity</a:t>
            </a:r>
            <a:endParaRPr u="sng"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9367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3. </a:t>
            </a:r>
            <a:r>
              <a:rPr lang="en" sz="1600" dirty="0">
                <a:solidFill>
                  <a:schemeClr val="dk1"/>
                </a:solidFill>
              </a:rPr>
              <a:t>Use the thermal imaging camera to take the body temperature of each model. Record notes on the distribution of heat on each model. 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4. </a:t>
            </a:r>
            <a:r>
              <a:rPr lang="en" sz="1600" dirty="0">
                <a:solidFill>
                  <a:schemeClr val="dk1"/>
                </a:solidFill>
              </a:rPr>
              <a:t>Record data in table for each model.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9923" y="1994350"/>
            <a:ext cx="2685150" cy="2975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8" name="Google Shape;108;p20"/>
          <p:cNvGraphicFramePr/>
          <p:nvPr>
            <p:extLst>
              <p:ext uri="{D42A27DB-BD31-4B8C-83A1-F6EECF244321}">
                <p14:modId xmlns:p14="http://schemas.microsoft.com/office/powerpoint/2010/main" val="4100489305"/>
              </p:ext>
            </p:extLst>
          </p:nvPr>
        </p:nvGraphicFramePr>
        <p:xfrm>
          <a:off x="228675" y="2882000"/>
          <a:ext cx="5570625" cy="1915160"/>
        </p:xfrm>
        <a:graphic>
          <a:graphicData uri="http://schemas.openxmlformats.org/drawingml/2006/table">
            <a:tbl>
              <a:tblPr>
                <a:noFill/>
                <a:tableStyleId>{59CDEC85-77EB-48D0-84AD-1B71DCA1879A}</a:tableStyleId>
              </a:tblPr>
              <a:tblGrid>
                <a:gridCol w="9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5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0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Temperature (C)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Time Elapsed (min)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Temperature Change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Rate of Heating (Degrees C/Min)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Notes on Imaging &amp; Heat Distribution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row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T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DE831B43-AF6A-4D38-828E-B95946370FFF}"/>
              </a:ext>
            </a:extLst>
          </p:cNvPr>
          <p:cNvSpPr/>
          <p:nvPr/>
        </p:nvSpPr>
        <p:spPr>
          <a:xfrm>
            <a:off x="6168571" y="2518229"/>
            <a:ext cx="682172" cy="55154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Snake Activity</a:t>
            </a:r>
            <a:endParaRPr u="sng" dirty="0"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834900" cy="37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5. </a:t>
            </a:r>
            <a:r>
              <a:rPr lang="en-US" sz="1600" dirty="0">
                <a:solidFill>
                  <a:schemeClr val="dk1"/>
                </a:solidFill>
              </a:rPr>
              <a:t>Place models under a heat lamp. Models should be evenly placed under lamp, ~5 inches from lamp. Start your timer.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6. </a:t>
            </a:r>
            <a:r>
              <a:rPr lang="en-US" sz="1600" dirty="0">
                <a:solidFill>
                  <a:schemeClr val="dk1"/>
                </a:solidFill>
              </a:rPr>
              <a:t>After 2+ minutes, use thermal imaging camera to determine body temperature of each model again. Record temperature and time elapsed. Take notes on the heat distribution.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7. </a:t>
            </a:r>
            <a:r>
              <a:rPr lang="en-US" sz="1600" dirty="0">
                <a:solidFill>
                  <a:schemeClr val="dk1"/>
                </a:solidFill>
              </a:rPr>
              <a:t>After another 2+ minutes record temperature, time elapsed, and notes on heat distribution. You can repeat this processes as many times as desired.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8. </a:t>
            </a:r>
            <a:r>
              <a:rPr lang="en-US" sz="1600" dirty="0">
                <a:solidFill>
                  <a:schemeClr val="dk1"/>
                </a:solidFill>
              </a:rPr>
              <a:t>Analyze data and answer questions.</a:t>
            </a: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4325" y="1365875"/>
            <a:ext cx="1989024" cy="265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Custom 41">
      <a:dk1>
        <a:sysClr val="windowText" lastClr="000000"/>
      </a:dk1>
      <a:lt1>
        <a:sysClr val="window" lastClr="FFFFFF"/>
      </a:lt1>
      <a:dk2>
        <a:srgbClr val="934505"/>
      </a:dk2>
      <a:lt2>
        <a:srgbClr val="934505"/>
      </a:lt2>
      <a:accent1>
        <a:srgbClr val="C55D07"/>
      </a:accent1>
      <a:accent2>
        <a:srgbClr val="C55D07"/>
      </a:accent2>
      <a:accent3>
        <a:srgbClr val="FFFFFF"/>
      </a:accent3>
      <a:accent4>
        <a:srgbClr val="8064A2"/>
      </a:accent4>
      <a:accent5>
        <a:srgbClr val="4BACC6"/>
      </a:accent5>
      <a:accent6>
        <a:srgbClr val="AA510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48</TotalTime>
  <Words>688</Words>
  <Application>Microsoft Office PowerPoint</Application>
  <PresentationFormat>On-screen Show (16:9)</PresentationFormat>
  <Paragraphs>107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 2</vt:lpstr>
      <vt:lpstr>View</vt:lpstr>
      <vt:lpstr>Thermoregulation Activity Instructions</vt:lpstr>
      <vt:lpstr>Learning Objectives </vt:lpstr>
      <vt:lpstr>Activity Overview</vt:lpstr>
      <vt:lpstr>Lizard Activity</vt:lpstr>
      <vt:lpstr>Lizard Activity</vt:lpstr>
      <vt:lpstr>Lizard Activity</vt:lpstr>
      <vt:lpstr>Snake Activity</vt:lpstr>
      <vt:lpstr>Snake Activity</vt:lpstr>
      <vt:lpstr>Snake Activity</vt:lpstr>
      <vt:lpstr>Rate of Temperature Change Calculations</vt:lpstr>
      <vt:lpstr>Thermoregulation 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Thermoregulation Activity</dc:title>
  <dc:creator>Allison Rose Litmer</dc:creator>
  <cp:lastModifiedBy>Allison Rose Litmer</cp:lastModifiedBy>
  <cp:revision>6</cp:revision>
  <dcterms:modified xsi:type="dcterms:W3CDTF">2024-06-17T20:01:46Z</dcterms:modified>
</cp:coreProperties>
</file>