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15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Lst>
  <p:sldSz cx="9144000" cy="5143500" type="screen16x9"/>
  <p:notesSz cx="6858000" cy="9144000"/>
  <p:embeddedFontLst>
    <p:embeddedFont>
      <p:font typeface="Arial Black" panose="020B0604020202020204" pitchFamily="34" charset="0"/>
      <p:regular r:id="rId154"/>
      <p:bold r:id="rId155"/>
    </p:embeddedFont>
    <p:embeddedFont>
      <p:font typeface="Candara" panose="020E0502030303020204" pitchFamily="34" charset="0"/>
      <p:regular r:id="rId156"/>
      <p:bold r:id="rId157"/>
      <p:italic r:id="rId158"/>
      <p:boldItalic r:id="rId159"/>
    </p:embeddedFont>
    <p:embeddedFont>
      <p:font typeface="Georgia" panose="02040502050405020303" pitchFamily="18" charset="0"/>
      <p:regular r:id="rId160"/>
      <p:bold r:id="rId161"/>
      <p:italic r:id="rId162"/>
      <p:boldItalic r:id="rId163"/>
    </p:embeddedFont>
    <p:embeddedFont>
      <p:font typeface="Lato" panose="020F0502020204030203" pitchFamily="34" charset="0"/>
      <p:regular r:id="rId164"/>
      <p:bold r:id="rId165"/>
      <p:italic r:id="rId166"/>
      <p:boldItalic r:id="rId167"/>
    </p:embeddedFont>
    <p:embeddedFont>
      <p:font typeface="Open Sans" panose="020B0606030504020204" pitchFamily="34" charset="0"/>
      <p:regular r:id="rId168"/>
      <p:bold r:id="rId169"/>
      <p:italic r:id="rId170"/>
      <p:boldItalic r:id="rId171"/>
    </p:embeddedFont>
    <p:embeddedFont>
      <p:font typeface="Oswald" pitchFamily="2" charset="77"/>
      <p:regular r:id="rId172"/>
      <p:bold r:id="rId173"/>
    </p:embeddedFont>
    <p:embeddedFont>
      <p:font typeface="PT Sans Narrow" panose="020B0506020203020204" pitchFamily="34" charset="77"/>
      <p:regular r:id="rId174"/>
      <p:bold r:id="rId175"/>
    </p:embeddedFont>
    <p:embeddedFont>
      <p:font typeface="Source Code Pro" panose="020B0509030403020204" pitchFamily="49" charset="0"/>
      <p:regular r:id="rId176"/>
      <p:bold r:id="rId177"/>
      <p:italic r:id="rId178"/>
      <p:boldItalic r:id="rId1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51B289-45DC-4F8F-80FF-2B323BAE7561}">
  <a:tblStyle styleId="{E051B289-45DC-4F8F-80FF-2B323BAE75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font" Target="fonts/font6.fntdata"/><Relationship Id="rId170" Type="http://schemas.openxmlformats.org/officeDocument/2006/relationships/font" Target="fonts/font17.fntdata"/><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font" Target="fonts/font7.fntdata"/><Relationship Id="rId181" Type="http://schemas.openxmlformats.org/officeDocument/2006/relationships/viewProps" Target="viewProp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font" Target="fonts/font18.fntdata"/><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font" Target="fonts/font8.fntdata"/><Relationship Id="rId182" Type="http://schemas.openxmlformats.org/officeDocument/2006/relationships/theme" Target="theme/theme1.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font" Target="fonts/font3.fntdata"/><Relationship Id="rId177" Type="http://schemas.openxmlformats.org/officeDocument/2006/relationships/font" Target="fonts/font24.fntdata"/><Relationship Id="rId172" Type="http://schemas.openxmlformats.org/officeDocument/2006/relationships/font" Target="fonts/font19.fntdata"/><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font" Target="fonts/font14.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font" Target="fonts/font9.fntdata"/><Relationship Id="rId18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font" Target="fonts/font4.fntdata"/><Relationship Id="rId178" Type="http://schemas.openxmlformats.org/officeDocument/2006/relationships/font" Target="fonts/font25.fntdata"/><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font" Target="fonts/font20.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font" Target="fonts/font1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font" Target="fonts/font10.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notesMaster" Target="notesMasters/notesMaster1.xml"/><Relationship Id="rId174" Type="http://schemas.openxmlformats.org/officeDocument/2006/relationships/font" Target="fonts/font21.fntdata"/><Relationship Id="rId179" Type="http://schemas.openxmlformats.org/officeDocument/2006/relationships/font" Target="fonts/font26.fntdata"/><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font" Target="fonts/font11.fntdata"/><Relationship Id="rId169"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presProps" Target="presProps.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font" Target="fonts/font1.fntdata"/><Relationship Id="rId175" Type="http://schemas.openxmlformats.org/officeDocument/2006/relationships/font" Target="fonts/font22.fntdata"/><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font" Target="fonts/font12.fntdata"/><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font" Target="fonts/font2.fntdata"/><Relationship Id="rId176" Type="http://schemas.openxmlformats.org/officeDocument/2006/relationships/font" Target="fonts/font23.fntdata"/><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font" Target="fonts/font13.fntdata"/><Relationship Id="rId1" Type="http://schemas.openxmlformats.org/officeDocument/2006/relationships/slideMaster" Target="slideMasters/slideMaster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9ad8e150b2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9ad8e150b2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cbaaf07541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cbaaf0754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cbaaf07541_0_8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cbaaf07541_0_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cbaaf07541_0_8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2cbaaf07541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2cbaaf07541_0_8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2cbaaf07541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cbaaf07541_0_8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cbaaf07541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cbaaf07541_0_8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2cbaaf07541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2cbaaf07541_0_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2cbaaf07541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2cbaaf07541_0_8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2cbaaf07541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2cbaaf07541_0_8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cbaaf07541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cbaaf07541_0_8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2cbaaf07541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cbaaf07541_0_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2cbaaf07541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baaf07541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cbaaf0754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2cbaaf07541_0_9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2cbaaf07541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cbaaf07541_0_9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cbaaf07541_0_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2cbaaf07541_0_9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2cbaaf07541_0_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cbaaf07541_0_9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2cbaaf07541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2cbaaf07541_0_9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2cbaaf07541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cbaaf07541_0_9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2cbaaf07541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2cbaaf07541_0_9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2cbaaf07541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2cbaaf07541_0_9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2cbaaf07541_0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cbaaf07541_0_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2cbaaf07541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2cbaaf07541_0_9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2cbaaf07541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cbaaf07541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cbaaf07541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2cbaaf07541_0_9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2cbaaf07541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2cbaaf07541_0_9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2cbaaf07541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cbaaf07541_0_9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cbaaf07541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2cbaaf07541_0_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2cbaaf07541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cbaaf07541_0_9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2cbaaf07541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2cbaaf07541_0_9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2cbaaf07541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2cbaaf07541_0_9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2cbaaf07541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cbaaf07541_0_9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cbaaf07541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2cbaaf07541_0_9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2cbaaf07541_0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2cbaaf07541_0_10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2cbaaf07541_0_1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cbaaf07541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cbaaf0754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2cbaaf07541_0_10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2cbaaf07541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cbaaf07541_0_10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cbaaf07541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cbaaf07541_0_10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2cbaaf07541_0_1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2cbaaf07541_0_10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2cbaaf07541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cbaaf07541_0_10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cbaaf07541_0_1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2cbaaf07541_0_10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2cbaaf07541_0_1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2cbaaf07541_0_10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2cbaaf07541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2cbaaf07541_0_10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2cbaaf07541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cbaaf07541_0_10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2cbaaf07541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2cbaaf0754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2cbaaf0754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cbaaf07541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cbaaf0754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2cbaaf0754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2cbaaf0754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2cbaaf0754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2cbaaf0754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2cbaaf0754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2cbaaf0754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2cbaaf0754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2cbaaf0754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2cbaaf07541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2cbaaf0754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2cbaaf07541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2cbaaf0754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highlight>
                  <a:srgbClr val="F4F4F4"/>
                </a:highlight>
                <a:latin typeface="Georgia"/>
                <a:ea typeface="Georgia"/>
                <a:cs typeface="Georgia"/>
                <a:sym typeface="Georgia"/>
              </a:rPr>
              <a:t>Course-based undergraduate research experience (CURE)</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2cbaaf07541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2cbaaf0754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22222"/>
                </a:solidFill>
                <a:highlight>
                  <a:schemeClr val="lt1"/>
                </a:highlight>
              </a:rPr>
              <a:t>Henning JA, Ballen CJ, Molina SA and Cotner S (2019) Hidden Identities Shape Student Perceptions of Active Learning Environments. </a:t>
            </a:r>
            <a:r>
              <a:rPr lang="en" sz="1000" i="1">
                <a:solidFill>
                  <a:srgbClr val="222222"/>
                </a:solidFill>
                <a:highlight>
                  <a:schemeClr val="lt1"/>
                </a:highlight>
              </a:rPr>
              <a:t>Front. Educ. </a:t>
            </a:r>
            <a:r>
              <a:rPr lang="en" sz="1000">
                <a:solidFill>
                  <a:srgbClr val="222222"/>
                </a:solidFill>
                <a:highlight>
                  <a:schemeClr val="lt1"/>
                </a:highlight>
              </a:rPr>
              <a:t>4:129. doi: 10.3389/feduc.2019.00129</a:t>
            </a:r>
            <a:endParaRPr sz="1000">
              <a:solidFill>
                <a:srgbClr val="222222"/>
              </a:solidFill>
              <a:highlight>
                <a:schemeClr val="lt1"/>
              </a:highlight>
            </a:endParaRPr>
          </a:p>
          <a:p>
            <a:pPr marL="0" lvl="0" indent="0" algn="l" rtl="0">
              <a:lnSpc>
                <a:spcPct val="115000"/>
              </a:lnSpc>
              <a:spcBef>
                <a:spcPts val="1200"/>
              </a:spcBef>
              <a:spcAft>
                <a:spcPts val="0"/>
              </a:spcAft>
              <a:buNone/>
            </a:pPr>
            <a:r>
              <a:rPr lang="en" sz="1000">
                <a:solidFill>
                  <a:srgbClr val="222222"/>
                </a:solidFill>
                <a:highlight>
                  <a:schemeClr val="lt1"/>
                </a:highlight>
              </a:rPr>
              <a:t>Chen, S., &amp; Wei, B. (2022). Development and Validation of an Instrument to Measure High School Students' Science Identity in Science Learning. Research in Science Education, 52(1), 111-126. https://doi.org/10.1007/s11165-020-09932-y </a:t>
            </a:r>
            <a:endParaRPr sz="1000">
              <a:solidFill>
                <a:srgbClr val="222222"/>
              </a:solidFill>
              <a:highlight>
                <a:schemeClr val="lt1"/>
              </a:highlight>
            </a:endParaRPr>
          </a:p>
          <a:p>
            <a:pPr marL="0" lvl="0" indent="0" algn="l" rtl="0">
              <a:lnSpc>
                <a:spcPct val="115000"/>
              </a:lnSpc>
              <a:spcBef>
                <a:spcPts val="1200"/>
              </a:spcBef>
              <a:spcAft>
                <a:spcPts val="0"/>
              </a:spcAft>
              <a:buNone/>
            </a:pPr>
            <a:r>
              <a:rPr lang="en" sz="1000">
                <a:solidFill>
                  <a:srgbClr val="222222"/>
                </a:solidFill>
                <a:highlight>
                  <a:schemeClr val="lt1"/>
                </a:highlight>
              </a:rPr>
              <a:t>Sandrone S (2022) Science Identity and Its “Identity Crisis”: On Science Identity and Strategies to Foster Self-Efficacy and Sense of Belonging in STEM. Front. Educ. 7:871869. doi: 10.3389/feduc.2022.871869</a:t>
            </a:r>
            <a:endParaRPr sz="1000">
              <a:solidFill>
                <a:srgbClr val="222222"/>
              </a:solidFill>
              <a:highlight>
                <a:schemeClr val="lt1"/>
              </a:highlight>
            </a:endParaRPr>
          </a:p>
          <a:p>
            <a:pPr marL="0" lvl="0" indent="0" algn="l" rtl="0">
              <a:lnSpc>
                <a:spcPct val="115000"/>
              </a:lnSpc>
              <a:spcBef>
                <a:spcPts val="1200"/>
              </a:spcBef>
              <a:spcAft>
                <a:spcPts val="1200"/>
              </a:spcAft>
              <a:buClr>
                <a:schemeClr val="dk1"/>
              </a:buClr>
              <a:buSzPts val="1100"/>
              <a:buFont typeface="Arial"/>
              <a:buNone/>
            </a:pPr>
            <a:endParaRPr sz="1000">
              <a:solidFill>
                <a:srgbClr val="222222"/>
              </a:solidFill>
              <a:highlight>
                <a:schemeClr val="lt1"/>
              </a:highlight>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cbaaf07541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2cbaaf0754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2cbaaf07541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2cbaaf07541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e9aea756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2e9aea756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cbaaf07541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cbaaf07541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cbaaf07541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cbaaf0754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baaf07541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cbaaf07541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cbaaf07541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cbaaf07541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baaf07541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cbaaf0754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9ad8e150b2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9ad8e150b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cbaaf07541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cbaaf07541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cbaaf07541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cbaaf0754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cbaaf07541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cbaaf07541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baaf07541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cbaaf07541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cbaaf07541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cbaaf07541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cbaaf07541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cbaaf07541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cbaaf07541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cbaaf07541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cbaaf07541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cbaaf07541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cbaaf07541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cbaaf0754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cbaaf07541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cbaaf0754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ad8e150b2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9ad8e150b2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baaf07541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cbaaf07541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cbaaf07541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cbaaf07541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cbaaf07541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cbaaf0754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cbaaf07541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cbaaf07541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cbaaf07541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cbaaf07541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cbaaf07541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cbaaf07541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cbaaf07541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cbaaf07541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cbaaf07541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cbaaf07541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cbaaf07541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cbaaf07541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cbaaf07541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cbaaf07541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b6c44d605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9b6c44d605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cbaaf07541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cbaaf07541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cbaaf07541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cbaaf07541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cbaaf07541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cbaaf0754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cbaaf07541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cbaaf0754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cbaaf07541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cbaaf07541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cbaaf07541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cbaaf07541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cbaaf07541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cbaaf0754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cbaaf07541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cbaaf07541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cbaaf07541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cbaaf07541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cbaaf07541_0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cbaaf07541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9b6c44d605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9b6c44d605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cbaaf07541_0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cbaaf07541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cbaaf07541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cbaaf07541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cbaaf07541_0_5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cbaaf07541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cbaaf07541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cbaaf07541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cbaaf07541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cbaaf07541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cbaaf07541_0_5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cbaaf07541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cbaaf07541_0_5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cbaaf07541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cbaaf07541_0_5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cbaaf07541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cbaaf07541_0_5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cbaaf07541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cbaaf07541_0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cbaaf07541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9b6c44d605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9b6c44d60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cbaaf07541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cbaaf07541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cbaaf07541_0_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2cbaaf07541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cbaaf07541_0_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cbaaf0754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cbaaf07541_0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cbaaf07541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cbaaf07541_0_6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cbaaf07541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cbaaf07541_0_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cbaaf07541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cbaaf07541_0_6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2cbaaf07541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cbaaf07541_0_6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cbaaf07541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cbaaf07541_0_6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cbaaf07541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cbaaf07541_0_6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cbaaf07541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9b6c44d605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9b6c44d605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cbaaf07541_0_6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cbaaf07541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cbaaf07541_0_6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2cbaaf07541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cbaaf07541_0_6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2cbaaf07541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cbaaf07541_0_6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2cbaaf07541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cbaaf07541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2cbaaf07541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cbaaf07541_0_6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cbaaf07541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cbaaf07541_0_6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cbaaf07541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cbaaf07541_0_6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cbaaf07541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cbaaf07541_0_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cbaaf07541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cbaaf07541_0_6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cbaaf07541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9b6c44d605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9b6c44d605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cbaaf07541_0_6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cbaaf07541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cbaaf07541_0_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2cbaaf07541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cbaaf07541_0_7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2cbaaf07541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cbaaf07541_0_7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2cbaaf07541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cbaaf07541_0_7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2cbaaf07541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cbaaf07541_0_7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2cbaaf07541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cbaaf07541_0_7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cbaaf07541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cbaaf07541_0_7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2cbaaf07541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cbaaf07541_0_7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cbaaf07541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cbaaf07541_0_7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cbaaf07541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baaf07541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cbaaf07541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cbaaf07541_0_7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2cbaaf07541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2cbaaf07541_0_7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2cbaaf07541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cbaaf07541_0_7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2cbaaf07541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cbaaf07541_0_7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2cbaaf07541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2cbaaf07541_0_8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2cbaaf07541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cbaaf07541_0_8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cbaaf07541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cbaaf07541_0_8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cbaaf07541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cbaaf07541_0_8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2cbaaf07541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cbaaf07541_0_8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cbaaf07541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cbaaf07541_0_8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2cbaaf07541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457200" y="4629151"/>
            <a:ext cx="3429000" cy="228600"/>
          </a:xfrm>
          <a:prstGeom prst="rect">
            <a:avLst/>
          </a:prstGeom>
          <a:noFill/>
          <a:ln>
            <a:noFill/>
          </a:ln>
        </p:spPr>
        <p:txBody>
          <a:bodyPr spcFirstLastPara="1" wrap="square" lIns="91425" tIns="45700" rIns="91425"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57200" y="4869656"/>
            <a:ext cx="3429000" cy="213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13"/>
          <p:cNvSpPr txBox="1"/>
          <p:nvPr/>
        </p:nvSpPr>
        <p:spPr>
          <a:xfrm>
            <a:off x="0" y="592258"/>
            <a:ext cx="9144000" cy="53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 sz="1600" b="0" i="0" u="none" strike="noStrike" cap="none">
                <a:solidFill>
                  <a:schemeClr val="dk1"/>
                </a:solidFill>
                <a:latin typeface="Arial"/>
                <a:ea typeface="Arial"/>
                <a:cs typeface="Arial"/>
                <a:sym typeface="Arial"/>
              </a:rPr>
              <a:t>PowerPoint Image Slideshow</a:t>
            </a:r>
            <a:endParaRPr/>
          </a:p>
        </p:txBody>
      </p:sp>
      <p:pic>
        <p:nvPicPr>
          <p:cNvPr id="54" name="Google Shape;54;p13" descr="medium_covers_Page_2.png"/>
          <p:cNvPicPr preferRelativeResize="0"/>
          <p:nvPr/>
        </p:nvPicPr>
        <p:blipFill rotWithShape="1">
          <a:blip r:embed="rId2">
            <a:alphaModFix/>
          </a:blip>
          <a:srcRect/>
          <a:stretch/>
        </p:blipFill>
        <p:spPr>
          <a:xfrm>
            <a:off x="3562758" y="1888068"/>
            <a:ext cx="1508012" cy="1952877"/>
          </a:xfrm>
          <a:prstGeom prst="rect">
            <a:avLst/>
          </a:prstGeom>
          <a:noFill/>
          <a:ln>
            <a:noFill/>
          </a:ln>
          <a:effectLst>
            <a:reflection stA="52000" endA="300" endPos="35000" fadeDir="5400012" sy="-100000" algn="bl" rotWithShape="0"/>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57200" y="114539"/>
            <a:ext cx="5791200" cy="1028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6CB255"/>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14"/>
          <p:cNvSpPr txBox="1">
            <a:spLocks noGrp="1"/>
          </p:cNvSpPr>
          <p:nvPr>
            <p:ph type="body" idx="1"/>
          </p:nvPr>
        </p:nvSpPr>
        <p:spPr>
          <a:xfrm>
            <a:off x="457200" y="1314450"/>
            <a:ext cx="7620000" cy="3280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rgbClr val="007FA3"/>
              </a:buClr>
              <a:buSzPts val="2400"/>
              <a:buChar char="●"/>
              <a:defRPr sz="2400"/>
            </a:lvl1pPr>
            <a:lvl2pPr marL="914400" lvl="1" indent="-381000" algn="l" rtl="0">
              <a:spcBef>
                <a:spcPts val="600"/>
              </a:spcBef>
              <a:spcAft>
                <a:spcPts val="0"/>
              </a:spcAft>
              <a:buClr>
                <a:srgbClr val="007FA3"/>
              </a:buClr>
              <a:buSzPts val="2400"/>
              <a:buChar char="○"/>
              <a:defRPr sz="2400"/>
            </a:lvl2pPr>
            <a:lvl3pPr marL="1371600" lvl="2" indent="-381000" algn="l" rtl="0">
              <a:spcBef>
                <a:spcPts val="1200"/>
              </a:spcBef>
              <a:spcAft>
                <a:spcPts val="0"/>
              </a:spcAft>
              <a:buClr>
                <a:srgbClr val="007FA3"/>
              </a:buClr>
              <a:buSzPts val="2400"/>
              <a:buChar char="■"/>
              <a:defRPr sz="2400"/>
            </a:lvl3pPr>
            <a:lvl4pPr marL="1828800" lvl="3" indent="-381000" algn="l" rtl="0">
              <a:spcBef>
                <a:spcPts val="1200"/>
              </a:spcBef>
              <a:spcAft>
                <a:spcPts val="0"/>
              </a:spcAft>
              <a:buClr>
                <a:srgbClr val="007FA3"/>
              </a:buClr>
              <a:buSzPts val="2400"/>
              <a:buChar char="●"/>
              <a:defRPr sz="2400"/>
            </a:lvl4pPr>
            <a:lvl5pPr marL="2286000" lvl="4" indent="-381000" algn="l" rtl="0">
              <a:spcBef>
                <a:spcPts val="1200"/>
              </a:spcBef>
              <a:spcAft>
                <a:spcPts val="0"/>
              </a:spcAft>
              <a:buClr>
                <a:srgbClr val="007FA3"/>
              </a:buClr>
              <a:buSzPts val="2400"/>
              <a:buChar char="○"/>
              <a:defRPr sz="2400"/>
            </a:lvl5pPr>
            <a:lvl6pPr marL="2743200" lvl="5" indent="-381000" algn="l" rtl="0">
              <a:spcBef>
                <a:spcPts val="1200"/>
              </a:spcBef>
              <a:spcAft>
                <a:spcPts val="0"/>
              </a:spcAft>
              <a:buClr>
                <a:srgbClr val="007FA3"/>
              </a:buClr>
              <a:buSzPts val="2400"/>
              <a:buChar char="■"/>
              <a:defRPr sz="2400"/>
            </a:lvl6pPr>
            <a:lvl7pPr marL="3200400" lvl="6" indent="-381000" algn="l" rtl="0">
              <a:spcBef>
                <a:spcPts val="1200"/>
              </a:spcBef>
              <a:spcAft>
                <a:spcPts val="0"/>
              </a:spcAft>
              <a:buClr>
                <a:srgbClr val="007FA3"/>
              </a:buClr>
              <a:buSzPts val="2400"/>
              <a:buChar char="●"/>
              <a:defRPr sz="2400"/>
            </a:lvl7pPr>
            <a:lvl8pPr marL="3657600" lvl="7" indent="-381000" algn="l" rtl="0">
              <a:spcBef>
                <a:spcPts val="1200"/>
              </a:spcBef>
              <a:spcAft>
                <a:spcPts val="0"/>
              </a:spcAft>
              <a:buClr>
                <a:srgbClr val="007FA3"/>
              </a:buClr>
              <a:buSzPts val="2400"/>
              <a:buChar char="○"/>
              <a:defRPr sz="2400"/>
            </a:lvl8pPr>
            <a:lvl9pPr marL="4114800" lvl="8" indent="-381000" algn="l" rtl="0">
              <a:spcBef>
                <a:spcPts val="1200"/>
              </a:spcBef>
              <a:spcAft>
                <a:spcPts val="1200"/>
              </a:spcAft>
              <a:buClr>
                <a:srgbClr val="007FA3"/>
              </a:buClr>
              <a:buSzPts val="2400"/>
              <a:buChar char="■"/>
              <a:defRPr sz="2400"/>
            </a:lvl9pPr>
          </a:lstStyle>
          <a:p>
            <a:endParaRPr/>
          </a:p>
        </p:txBody>
      </p:sp>
      <p:sp>
        <p:nvSpPr>
          <p:cNvPr id="58" name="Google Shape;58;p14"/>
          <p:cNvSpPr txBox="1">
            <a:spLocks noGrp="1"/>
          </p:cNvSpPr>
          <p:nvPr>
            <p:ph type="ftr" idx="11"/>
          </p:nvPr>
        </p:nvSpPr>
        <p:spPr>
          <a:xfrm>
            <a:off x="93969" y="4629150"/>
            <a:ext cx="8595300" cy="176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4"/>
          <p:cNvSpPr txBox="1">
            <a:spLocks noGrp="1"/>
          </p:cNvSpPr>
          <p:nvPr>
            <p:ph type="dt" idx="10"/>
          </p:nvPr>
        </p:nvSpPr>
        <p:spPr>
          <a:xfrm>
            <a:off x="6335713" y="84804"/>
            <a:ext cx="2133600" cy="137400"/>
          </a:xfrm>
          <a:prstGeom prst="rect">
            <a:avLst/>
          </a:prstGeom>
          <a:noFill/>
          <a:ln>
            <a:noFill/>
          </a:ln>
        </p:spPr>
        <p:txBody>
          <a:bodyPr spcFirstLastPara="1" wrap="square" lIns="91425" tIns="45700" rIns="91425"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469312" y="84804"/>
            <a:ext cx="551700" cy="137400"/>
          </a:xfrm>
          <a:prstGeom prst="rect">
            <a:avLst/>
          </a:prstGeom>
          <a:noFill/>
          <a:ln>
            <a:noFill/>
          </a:ln>
        </p:spPr>
        <p:txBody>
          <a:bodyPr spcFirstLastPara="1" wrap="square" lIns="91425" tIns="45700" rIns="91425" bIns="45700" anchor="ctr" anchorCtr="0">
            <a:normAutofit fontScale="32500" lnSpcReduction="10000"/>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57200" y="114539"/>
            <a:ext cx="5791200" cy="1028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6CB255"/>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5"/>
          <p:cNvSpPr txBox="1">
            <a:spLocks noGrp="1"/>
          </p:cNvSpPr>
          <p:nvPr>
            <p:ph type="body" idx="1"/>
          </p:nvPr>
        </p:nvSpPr>
        <p:spPr>
          <a:xfrm>
            <a:off x="457200" y="1314450"/>
            <a:ext cx="7620000" cy="3280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rgbClr val="007FA3"/>
              </a:buClr>
              <a:buSzPts val="2400"/>
              <a:buChar char="●"/>
              <a:defRPr sz="2400"/>
            </a:lvl1pPr>
            <a:lvl2pPr marL="914400" lvl="1" indent="-381000" algn="l" rtl="0">
              <a:spcBef>
                <a:spcPts val="600"/>
              </a:spcBef>
              <a:spcAft>
                <a:spcPts val="0"/>
              </a:spcAft>
              <a:buClr>
                <a:srgbClr val="007FA3"/>
              </a:buClr>
              <a:buSzPts val="2400"/>
              <a:buChar char="○"/>
              <a:defRPr sz="2400"/>
            </a:lvl2pPr>
            <a:lvl3pPr marL="1371600" lvl="2" indent="-381000" algn="l" rtl="0">
              <a:spcBef>
                <a:spcPts val="1200"/>
              </a:spcBef>
              <a:spcAft>
                <a:spcPts val="0"/>
              </a:spcAft>
              <a:buClr>
                <a:srgbClr val="007FA3"/>
              </a:buClr>
              <a:buSzPts val="2400"/>
              <a:buChar char="■"/>
              <a:defRPr sz="2400"/>
            </a:lvl3pPr>
            <a:lvl4pPr marL="1828800" lvl="3" indent="-381000" algn="l" rtl="0">
              <a:spcBef>
                <a:spcPts val="1200"/>
              </a:spcBef>
              <a:spcAft>
                <a:spcPts val="0"/>
              </a:spcAft>
              <a:buClr>
                <a:srgbClr val="007FA3"/>
              </a:buClr>
              <a:buSzPts val="2400"/>
              <a:buChar char="●"/>
              <a:defRPr sz="2400"/>
            </a:lvl4pPr>
            <a:lvl5pPr marL="2286000" lvl="4" indent="-381000" algn="l" rtl="0">
              <a:spcBef>
                <a:spcPts val="1200"/>
              </a:spcBef>
              <a:spcAft>
                <a:spcPts val="0"/>
              </a:spcAft>
              <a:buClr>
                <a:srgbClr val="007FA3"/>
              </a:buClr>
              <a:buSzPts val="2400"/>
              <a:buChar char="○"/>
              <a:defRPr sz="2400"/>
            </a:lvl5pPr>
            <a:lvl6pPr marL="2743200" lvl="5" indent="-381000" algn="l" rtl="0">
              <a:spcBef>
                <a:spcPts val="1200"/>
              </a:spcBef>
              <a:spcAft>
                <a:spcPts val="0"/>
              </a:spcAft>
              <a:buClr>
                <a:srgbClr val="007FA3"/>
              </a:buClr>
              <a:buSzPts val="2400"/>
              <a:buChar char="■"/>
              <a:defRPr sz="2400"/>
            </a:lvl6pPr>
            <a:lvl7pPr marL="3200400" lvl="6" indent="-381000" algn="l" rtl="0">
              <a:spcBef>
                <a:spcPts val="1200"/>
              </a:spcBef>
              <a:spcAft>
                <a:spcPts val="0"/>
              </a:spcAft>
              <a:buClr>
                <a:srgbClr val="007FA3"/>
              </a:buClr>
              <a:buSzPts val="2400"/>
              <a:buChar char="●"/>
              <a:defRPr sz="2400"/>
            </a:lvl7pPr>
            <a:lvl8pPr marL="3657600" lvl="7" indent="-381000" algn="l" rtl="0">
              <a:spcBef>
                <a:spcPts val="1200"/>
              </a:spcBef>
              <a:spcAft>
                <a:spcPts val="0"/>
              </a:spcAft>
              <a:buClr>
                <a:srgbClr val="007FA3"/>
              </a:buClr>
              <a:buSzPts val="2400"/>
              <a:buChar char="○"/>
              <a:defRPr sz="2400"/>
            </a:lvl8pPr>
            <a:lvl9pPr marL="4114800" lvl="8" indent="-381000" algn="l" rtl="0">
              <a:spcBef>
                <a:spcPts val="1200"/>
              </a:spcBef>
              <a:spcAft>
                <a:spcPts val="1200"/>
              </a:spcAft>
              <a:buClr>
                <a:srgbClr val="007FA3"/>
              </a:buClr>
              <a:buSzPts val="2400"/>
              <a:buChar char="■"/>
              <a:defRPr sz="2400"/>
            </a:lvl9pPr>
          </a:lstStyle>
          <a:p>
            <a:endParaRPr/>
          </a:p>
        </p:txBody>
      </p:sp>
      <p:sp>
        <p:nvSpPr>
          <p:cNvPr id="64" name="Google Shape;64;p15"/>
          <p:cNvSpPr txBox="1">
            <a:spLocks noGrp="1"/>
          </p:cNvSpPr>
          <p:nvPr>
            <p:ph type="ftr" idx="11"/>
          </p:nvPr>
        </p:nvSpPr>
        <p:spPr>
          <a:xfrm>
            <a:off x="93969" y="4629150"/>
            <a:ext cx="8595300" cy="176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5"/>
          <p:cNvSpPr txBox="1">
            <a:spLocks noGrp="1"/>
          </p:cNvSpPr>
          <p:nvPr>
            <p:ph type="dt" idx="10"/>
          </p:nvPr>
        </p:nvSpPr>
        <p:spPr>
          <a:xfrm>
            <a:off x="6335713" y="84804"/>
            <a:ext cx="2133600" cy="137400"/>
          </a:xfrm>
          <a:prstGeom prst="rect">
            <a:avLst/>
          </a:prstGeom>
          <a:noFill/>
          <a:ln>
            <a:noFill/>
          </a:ln>
        </p:spPr>
        <p:txBody>
          <a:bodyPr spcFirstLastPara="1" wrap="square" lIns="91425" tIns="45700" rIns="91425"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8469312" y="84804"/>
            <a:ext cx="551700" cy="137400"/>
          </a:xfrm>
          <a:prstGeom prst="rect">
            <a:avLst/>
          </a:prstGeom>
          <a:noFill/>
          <a:ln>
            <a:noFill/>
          </a:ln>
        </p:spPr>
        <p:txBody>
          <a:bodyPr spcFirstLastPara="1" wrap="square" lIns="91425" tIns="45700" rIns="91425" bIns="45700" anchor="ctr" anchorCtr="0">
            <a:normAutofit fontScale="32500" lnSpcReduction="10000"/>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cxnSp>
        <p:nvCxnSpPr>
          <p:cNvPr id="72" name="Google Shape;72;p17"/>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73" name="Google Shape;73;p17"/>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74" name="Google Shape;74;p17"/>
          <p:cNvGrpSpPr/>
          <p:nvPr/>
        </p:nvGrpSpPr>
        <p:grpSpPr>
          <a:xfrm>
            <a:off x="1004144" y="1022025"/>
            <a:ext cx="7136668" cy="152400"/>
            <a:chOff x="1346429" y="1011300"/>
            <a:chExt cx="6452100" cy="152400"/>
          </a:xfrm>
        </p:grpSpPr>
        <p:cxnSp>
          <p:nvCxnSpPr>
            <p:cNvPr id="75" name="Google Shape;75;p17"/>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76" name="Google Shape;76;p17"/>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77" name="Google Shape;77;p17"/>
          <p:cNvGrpSpPr/>
          <p:nvPr/>
        </p:nvGrpSpPr>
        <p:grpSpPr>
          <a:xfrm>
            <a:off x="1004151" y="3969100"/>
            <a:ext cx="7136668" cy="152400"/>
            <a:chOff x="1346435" y="3969088"/>
            <a:chExt cx="6452100" cy="152400"/>
          </a:xfrm>
        </p:grpSpPr>
        <p:cxnSp>
          <p:nvCxnSpPr>
            <p:cNvPr id="78" name="Google Shape;78;p17"/>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79" name="Google Shape;79;p1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80" name="Google Shape;80;p17"/>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1" name="Google Shape;81;p17"/>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2" name="Google Shape;8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8"/>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86" name="Google Shape;8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19"/>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1" name="Google Shape;9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4" name="Google Shape;94;p20"/>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5" name="Google Shape;95;p20"/>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9" name="Google Shape;9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 name="Google Shape;102;p2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3" name="Google Shape;10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106" name="Google Shape;10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7"/>
        <p:cNvGrpSpPr/>
        <p:nvPr/>
      </p:nvGrpSpPr>
      <p:grpSpPr>
        <a:xfrm>
          <a:off x="0" y="0"/>
          <a:ext cx="0" cy="0"/>
          <a:chOff x="0" y="0"/>
          <a:chExt cx="0" cy="0"/>
        </a:xfrm>
      </p:grpSpPr>
      <p:sp>
        <p:nvSpPr>
          <p:cNvPr id="108" name="Google Shape;108;p24"/>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 name="Google Shape;109;p2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0" name="Google Shape;110;p24"/>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1" name="Google Shape;111;p24"/>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2" name="Google Shape;112;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3" name="Google Shape;11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4"/>
        <p:cNvGrpSpPr/>
        <p:nvPr/>
      </p:nvGrpSpPr>
      <p:grpSpPr>
        <a:xfrm>
          <a:off x="0" y="0"/>
          <a:ext cx="0" cy="0"/>
          <a:chOff x="0" y="0"/>
          <a:chExt cx="0" cy="0"/>
        </a:xfrm>
      </p:grpSpPr>
      <p:sp>
        <p:nvSpPr>
          <p:cNvPr id="115" name="Google Shape;115;p25"/>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116" name="Google Shape;11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7"/>
        <p:cNvGrpSpPr/>
        <p:nvPr/>
      </p:nvGrpSpPr>
      <p:grpSpPr>
        <a:xfrm>
          <a:off x="0" y="0"/>
          <a:ext cx="0" cy="0"/>
          <a:chOff x="0" y="0"/>
          <a:chExt cx="0" cy="0"/>
        </a:xfrm>
      </p:grpSpPr>
      <p:sp>
        <p:nvSpPr>
          <p:cNvPr id="118" name="Google Shape;118;p26"/>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120" name="Google Shape;120;p26"/>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8"/>
        <p:cNvGrpSpPr/>
        <p:nvPr/>
      </p:nvGrpSpPr>
      <p:grpSpPr>
        <a:xfrm>
          <a:off x="0" y="0"/>
          <a:ext cx="0" cy="0"/>
          <a:chOff x="0" y="0"/>
          <a:chExt cx="0" cy="0"/>
        </a:xfrm>
      </p:grpSpPr>
      <p:sp>
        <p:nvSpPr>
          <p:cNvPr id="129" name="Google Shape;129;p29"/>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9"/>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9"/>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132" name="Google Shape;132;p29"/>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33" name="Google Shape;13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30"/>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0"/>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7" name="Google Shape;13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8"/>
        <p:cNvGrpSpPr/>
        <p:nvPr/>
      </p:nvGrpSpPr>
      <p:grpSpPr>
        <a:xfrm>
          <a:off x="0" y="0"/>
          <a:ext cx="0" cy="0"/>
          <a:chOff x="0" y="0"/>
          <a:chExt cx="0" cy="0"/>
        </a:xfrm>
      </p:grpSpPr>
      <p:cxnSp>
        <p:nvCxnSpPr>
          <p:cNvPr id="139" name="Google Shape;139;p31"/>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140" name="Google Shape;140;p3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1" name="Google Shape;141;p3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2" name="Google Shape;14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3"/>
        <p:cNvGrpSpPr/>
        <p:nvPr/>
      </p:nvGrpSpPr>
      <p:grpSpPr>
        <a:xfrm>
          <a:off x="0" y="0"/>
          <a:ext cx="0" cy="0"/>
          <a:chOff x="0" y="0"/>
          <a:chExt cx="0" cy="0"/>
        </a:xfrm>
      </p:grpSpPr>
      <p:cxnSp>
        <p:nvCxnSpPr>
          <p:cNvPr id="144" name="Google Shape;144;p32"/>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145" name="Google Shape;145;p3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32"/>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32"/>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Lato"/>
              <a:buNone/>
              <a:defRPr>
                <a:latin typeface="Lato"/>
                <a:ea typeface="Lato"/>
                <a:cs typeface="Lato"/>
                <a:sym typeface="Lato"/>
              </a:defRPr>
            </a:lvl1pPr>
            <a:lvl2pPr lvl="1" rtl="0">
              <a:spcBef>
                <a:spcPts val="0"/>
              </a:spcBef>
              <a:spcAft>
                <a:spcPts val="0"/>
              </a:spcAft>
              <a:buSzPts val="2800"/>
              <a:buFont typeface="Lato"/>
              <a:buNone/>
              <a:defRPr>
                <a:latin typeface="Lato"/>
                <a:ea typeface="Lato"/>
                <a:cs typeface="Lato"/>
                <a:sym typeface="Lato"/>
              </a:defRPr>
            </a:lvl2pPr>
            <a:lvl3pPr lvl="2" rtl="0">
              <a:spcBef>
                <a:spcPts val="0"/>
              </a:spcBef>
              <a:spcAft>
                <a:spcPts val="0"/>
              </a:spcAft>
              <a:buSzPts val="2800"/>
              <a:buFont typeface="Lato"/>
              <a:buNone/>
              <a:defRPr>
                <a:latin typeface="Lato"/>
                <a:ea typeface="Lato"/>
                <a:cs typeface="Lato"/>
                <a:sym typeface="Lato"/>
              </a:defRPr>
            </a:lvl3pPr>
            <a:lvl4pPr lvl="3" rtl="0">
              <a:spcBef>
                <a:spcPts val="0"/>
              </a:spcBef>
              <a:spcAft>
                <a:spcPts val="0"/>
              </a:spcAft>
              <a:buSzPts val="2800"/>
              <a:buFont typeface="Lato"/>
              <a:buNone/>
              <a:defRPr>
                <a:latin typeface="Lato"/>
                <a:ea typeface="Lato"/>
                <a:cs typeface="Lato"/>
                <a:sym typeface="Lato"/>
              </a:defRPr>
            </a:lvl4pPr>
            <a:lvl5pPr lvl="4" rtl="0">
              <a:spcBef>
                <a:spcPts val="0"/>
              </a:spcBef>
              <a:spcAft>
                <a:spcPts val="0"/>
              </a:spcAft>
              <a:buSzPts val="2800"/>
              <a:buFont typeface="Lato"/>
              <a:buNone/>
              <a:defRPr>
                <a:latin typeface="Lato"/>
                <a:ea typeface="Lato"/>
                <a:cs typeface="Lato"/>
                <a:sym typeface="Lato"/>
              </a:defRPr>
            </a:lvl5pPr>
            <a:lvl6pPr lvl="5" rtl="0">
              <a:spcBef>
                <a:spcPts val="0"/>
              </a:spcBef>
              <a:spcAft>
                <a:spcPts val="0"/>
              </a:spcAft>
              <a:buSzPts val="2800"/>
              <a:buFont typeface="Lato"/>
              <a:buNone/>
              <a:defRPr>
                <a:latin typeface="Lato"/>
                <a:ea typeface="Lato"/>
                <a:cs typeface="Lato"/>
                <a:sym typeface="Lato"/>
              </a:defRPr>
            </a:lvl6pPr>
            <a:lvl7pPr lvl="6" rtl="0">
              <a:spcBef>
                <a:spcPts val="0"/>
              </a:spcBef>
              <a:spcAft>
                <a:spcPts val="0"/>
              </a:spcAft>
              <a:buSzPts val="2800"/>
              <a:buFont typeface="Lato"/>
              <a:buNone/>
              <a:defRPr>
                <a:latin typeface="Lato"/>
                <a:ea typeface="Lato"/>
                <a:cs typeface="Lato"/>
                <a:sym typeface="Lato"/>
              </a:defRPr>
            </a:lvl7pPr>
            <a:lvl8pPr lvl="7" rtl="0">
              <a:spcBef>
                <a:spcPts val="0"/>
              </a:spcBef>
              <a:spcAft>
                <a:spcPts val="0"/>
              </a:spcAft>
              <a:buSzPts val="2800"/>
              <a:buFont typeface="Lato"/>
              <a:buNone/>
              <a:defRPr>
                <a:latin typeface="Lato"/>
                <a:ea typeface="Lato"/>
                <a:cs typeface="Lato"/>
                <a:sym typeface="Lato"/>
              </a:defRPr>
            </a:lvl8pPr>
            <a:lvl9pPr lvl="8" rtl="0">
              <a:spcBef>
                <a:spcPts val="0"/>
              </a:spcBef>
              <a:spcAft>
                <a:spcPts val="0"/>
              </a:spcAft>
              <a:buSzPts val="2800"/>
              <a:buFont typeface="Lato"/>
              <a:buNone/>
              <a:defRPr>
                <a:latin typeface="Lato"/>
                <a:ea typeface="Lato"/>
                <a:cs typeface="Lato"/>
                <a:sym typeface="Lato"/>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Font typeface="Lato"/>
              <a:buChar char="●"/>
              <a:defRPr>
                <a:latin typeface="Lato"/>
                <a:ea typeface="Lato"/>
                <a:cs typeface="Lato"/>
                <a:sym typeface="Lato"/>
              </a:defRPr>
            </a:lvl1pPr>
            <a:lvl2pPr marL="914400" lvl="1" indent="-317500" rtl="0">
              <a:spcBef>
                <a:spcPts val="0"/>
              </a:spcBef>
              <a:spcAft>
                <a:spcPts val="0"/>
              </a:spcAft>
              <a:buSzPts val="1400"/>
              <a:buFont typeface="Lato"/>
              <a:buChar char="○"/>
              <a:defRPr>
                <a:latin typeface="Lato"/>
                <a:ea typeface="Lato"/>
                <a:cs typeface="Lato"/>
                <a:sym typeface="Lato"/>
              </a:defRPr>
            </a:lvl2pPr>
            <a:lvl3pPr marL="1371600" lvl="2" indent="-317500" rtl="0">
              <a:spcBef>
                <a:spcPts val="0"/>
              </a:spcBef>
              <a:spcAft>
                <a:spcPts val="0"/>
              </a:spcAft>
              <a:buSzPts val="1400"/>
              <a:buFont typeface="Lato"/>
              <a:buChar char="■"/>
              <a:defRPr>
                <a:latin typeface="Lato"/>
                <a:ea typeface="Lato"/>
                <a:cs typeface="Lato"/>
                <a:sym typeface="Lato"/>
              </a:defRPr>
            </a:lvl3pPr>
            <a:lvl4pPr marL="1828800" lvl="3" indent="-317500" rtl="0">
              <a:spcBef>
                <a:spcPts val="0"/>
              </a:spcBef>
              <a:spcAft>
                <a:spcPts val="0"/>
              </a:spcAft>
              <a:buSzPts val="1400"/>
              <a:buFont typeface="Lato"/>
              <a:buChar char="●"/>
              <a:defRPr>
                <a:latin typeface="Lato"/>
                <a:ea typeface="Lato"/>
                <a:cs typeface="Lato"/>
                <a:sym typeface="Lato"/>
              </a:defRPr>
            </a:lvl4pPr>
            <a:lvl5pPr marL="2286000" lvl="4" indent="-317500" rtl="0">
              <a:spcBef>
                <a:spcPts val="0"/>
              </a:spcBef>
              <a:spcAft>
                <a:spcPts val="0"/>
              </a:spcAft>
              <a:buSzPts val="1400"/>
              <a:buFont typeface="Lato"/>
              <a:buChar char="○"/>
              <a:defRPr>
                <a:latin typeface="Lato"/>
                <a:ea typeface="Lato"/>
                <a:cs typeface="Lato"/>
                <a:sym typeface="Lato"/>
              </a:defRPr>
            </a:lvl5pPr>
            <a:lvl6pPr marL="2743200" lvl="5" indent="-317500" rtl="0">
              <a:spcBef>
                <a:spcPts val="0"/>
              </a:spcBef>
              <a:spcAft>
                <a:spcPts val="0"/>
              </a:spcAft>
              <a:buSzPts val="1400"/>
              <a:buFont typeface="Lato"/>
              <a:buChar char="■"/>
              <a:defRPr>
                <a:latin typeface="Lato"/>
                <a:ea typeface="Lato"/>
                <a:cs typeface="Lato"/>
                <a:sym typeface="Lato"/>
              </a:defRPr>
            </a:lvl6pPr>
            <a:lvl7pPr marL="3200400" lvl="6" indent="-317500" rtl="0">
              <a:spcBef>
                <a:spcPts val="0"/>
              </a:spcBef>
              <a:spcAft>
                <a:spcPts val="0"/>
              </a:spcAft>
              <a:buSzPts val="1400"/>
              <a:buFont typeface="Lato"/>
              <a:buChar char="●"/>
              <a:defRPr>
                <a:latin typeface="Lato"/>
                <a:ea typeface="Lato"/>
                <a:cs typeface="Lato"/>
                <a:sym typeface="Lato"/>
              </a:defRPr>
            </a:lvl7pPr>
            <a:lvl8pPr marL="3657600" lvl="7" indent="-317500" rtl="0">
              <a:spcBef>
                <a:spcPts val="0"/>
              </a:spcBef>
              <a:spcAft>
                <a:spcPts val="0"/>
              </a:spcAft>
              <a:buSzPts val="1400"/>
              <a:buFont typeface="Lato"/>
              <a:buChar char="○"/>
              <a:defRPr>
                <a:latin typeface="Lato"/>
                <a:ea typeface="Lato"/>
                <a:cs typeface="Lato"/>
                <a:sym typeface="Lato"/>
              </a:defRPr>
            </a:lvl8pPr>
            <a:lvl9pPr marL="4114800" lvl="8" indent="-317500" rtl="0">
              <a:spcBef>
                <a:spcPts val="0"/>
              </a:spcBef>
              <a:spcAft>
                <a:spcPts val="0"/>
              </a:spcAft>
              <a:buSzPts val="1400"/>
              <a:buFont typeface="Lato"/>
              <a:buChar char="■"/>
              <a:defRPr>
                <a:latin typeface="Lato"/>
                <a:ea typeface="Lato"/>
                <a:cs typeface="Lato"/>
                <a:sym typeface="Lato"/>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p3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1" name="Google Shape;15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2"/>
        <p:cNvGrpSpPr/>
        <p:nvPr/>
      </p:nvGrpSpPr>
      <p:grpSpPr>
        <a:xfrm>
          <a:off x="0" y="0"/>
          <a:ext cx="0" cy="0"/>
          <a:chOff x="0" y="0"/>
          <a:chExt cx="0" cy="0"/>
        </a:xfrm>
      </p:grpSpPr>
      <p:cxnSp>
        <p:nvCxnSpPr>
          <p:cNvPr id="153" name="Google Shape;153;p34"/>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154" name="Google Shape;154;p34"/>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5" name="Google Shape;155;p34"/>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6" name="Google Shape;156;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57"/>
        <p:cNvGrpSpPr/>
        <p:nvPr/>
      </p:nvGrpSpPr>
      <p:grpSpPr>
        <a:xfrm>
          <a:off x="0" y="0"/>
          <a:ext cx="0" cy="0"/>
          <a:chOff x="0" y="0"/>
          <a:chExt cx="0" cy="0"/>
        </a:xfrm>
      </p:grpSpPr>
      <p:sp>
        <p:nvSpPr>
          <p:cNvPr id="158" name="Google Shape;158;p35"/>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59" name="Google Shape;15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160"/>
        <p:cNvGrpSpPr/>
        <p:nvPr/>
      </p:nvGrpSpPr>
      <p:grpSpPr>
        <a:xfrm>
          <a:off x="0" y="0"/>
          <a:ext cx="0" cy="0"/>
          <a:chOff x="0" y="0"/>
          <a:chExt cx="0" cy="0"/>
        </a:xfrm>
      </p:grpSpPr>
      <p:sp>
        <p:nvSpPr>
          <p:cNvPr id="161" name="Google Shape;161;p36"/>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36"/>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163" name="Google Shape;163;p36"/>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164" name="Google Shape;164;p36"/>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165" name="Google Shape;165;p3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6" name="Google Shape;166;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7"/>
        <p:cNvGrpSpPr/>
        <p:nvPr/>
      </p:nvGrpSpPr>
      <p:grpSpPr>
        <a:xfrm>
          <a:off x="0" y="0"/>
          <a:ext cx="0" cy="0"/>
          <a:chOff x="0" y="0"/>
          <a:chExt cx="0" cy="0"/>
        </a:xfrm>
      </p:grpSpPr>
      <p:sp>
        <p:nvSpPr>
          <p:cNvPr id="168" name="Google Shape;168;p3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169" name="Google Shape;16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0"/>
        <p:cNvGrpSpPr/>
        <p:nvPr/>
      </p:nvGrpSpPr>
      <p:grpSpPr>
        <a:xfrm>
          <a:off x="0" y="0"/>
          <a:ext cx="0" cy="0"/>
          <a:chOff x="0" y="0"/>
          <a:chExt cx="0" cy="0"/>
        </a:xfrm>
      </p:grpSpPr>
      <p:cxnSp>
        <p:nvCxnSpPr>
          <p:cNvPr id="171" name="Google Shape;171;p38"/>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172" name="Google Shape;172;p3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3" name="Google Shape;173;p3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4" name="Google Shape;17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
        <p:nvSpPr>
          <p:cNvPr id="176" name="Google Shape;176;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69" name="Google Shape;69;p16"/>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70" name="Google Shape;7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126" name="Google Shape;126;p28"/>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27" name="Google Shape;12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qubeshub.org/community/groups/biographi" TargetMode="External"/><Relationship Id="rId3" Type="http://schemas.openxmlformats.org/officeDocument/2006/relationships/image" Target="../media/image2.jpg"/><Relationship Id="rId7"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hyperlink" Target="https://nature.berkeley.edu/socialtools/" TargetMode="External"/><Relationship Id="rId5" Type="http://schemas.openxmlformats.org/officeDocument/2006/relationships/hyperlink" Target="https://docs.google.com/presentation/d/1VmJLY_KVaeVltWI8qmetFCy7f4m7GJkHGHqUwXo1Kf8/edit#slide=id.g23abf0a4db1_0_536"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1.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8.xml"/></Relationships>
</file>

<file path=ppt/slides/_rels/slide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7.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hyperlink" Target="https://doi.org/10.1016/j.marpolbul.2022.113684" TargetMode="External"/><Relationship Id="rId4" Type="http://schemas.openxmlformats.org/officeDocument/2006/relationships/image" Target="../media/image15.png"/></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59.xml"/><Relationship Id="rId18" Type="http://schemas.openxmlformats.org/officeDocument/2006/relationships/slide" Target="slide84.xml"/><Relationship Id="rId26" Type="http://schemas.openxmlformats.org/officeDocument/2006/relationships/slide" Target="slide129.xml"/><Relationship Id="rId3" Type="http://schemas.openxmlformats.org/officeDocument/2006/relationships/slide" Target="slide4.xml"/><Relationship Id="rId21" Type="http://schemas.openxmlformats.org/officeDocument/2006/relationships/slide" Target="slide104.xml"/><Relationship Id="rId7" Type="http://schemas.openxmlformats.org/officeDocument/2006/relationships/slide" Target="slide24.xml"/><Relationship Id="rId12" Type="http://schemas.openxmlformats.org/officeDocument/2006/relationships/slide" Target="slide54.xml"/><Relationship Id="rId17" Type="http://schemas.openxmlformats.org/officeDocument/2006/relationships/slide" Target="slide79.xml"/><Relationship Id="rId25" Type="http://schemas.openxmlformats.org/officeDocument/2006/relationships/slide" Target="slide124.xml"/><Relationship Id="rId2" Type="http://schemas.openxmlformats.org/officeDocument/2006/relationships/notesSlide" Target="../notesSlides/notesSlide3.xml"/><Relationship Id="rId16" Type="http://schemas.openxmlformats.org/officeDocument/2006/relationships/slide" Target="slide74.xml"/><Relationship Id="rId20" Type="http://schemas.openxmlformats.org/officeDocument/2006/relationships/slide" Target="slide99.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slide" Target="slide49.xml"/><Relationship Id="rId24" Type="http://schemas.openxmlformats.org/officeDocument/2006/relationships/slide" Target="slide119.xml"/><Relationship Id="rId5" Type="http://schemas.openxmlformats.org/officeDocument/2006/relationships/slide" Target="slide14.xml"/><Relationship Id="rId15" Type="http://schemas.openxmlformats.org/officeDocument/2006/relationships/slide" Target="slide69.xml"/><Relationship Id="rId23" Type="http://schemas.openxmlformats.org/officeDocument/2006/relationships/slide" Target="slide114.xml"/><Relationship Id="rId10" Type="http://schemas.openxmlformats.org/officeDocument/2006/relationships/slide" Target="slide39.xml"/><Relationship Id="rId19" Type="http://schemas.openxmlformats.org/officeDocument/2006/relationships/slide" Target="slide94.xml"/><Relationship Id="rId4" Type="http://schemas.openxmlformats.org/officeDocument/2006/relationships/slide" Target="slide9.xml"/><Relationship Id="rId9" Type="http://schemas.openxmlformats.org/officeDocument/2006/relationships/slide" Target="slide34.xml"/><Relationship Id="rId14" Type="http://schemas.openxmlformats.org/officeDocument/2006/relationships/slide" Target="slide64.xml"/><Relationship Id="rId22" Type="http://schemas.openxmlformats.org/officeDocument/2006/relationships/slide" Target="slide10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40" descr="An image of diverse scientists and a graph"/>
          <p:cNvPicPr preferRelativeResize="0"/>
          <p:nvPr/>
        </p:nvPicPr>
        <p:blipFill rotWithShape="1">
          <a:blip r:embed="rId3">
            <a:alphaModFix/>
          </a:blip>
          <a:srcRect l="1648" t="1861" r="2520" b="2700"/>
          <a:stretch/>
        </p:blipFill>
        <p:spPr>
          <a:xfrm>
            <a:off x="5020375" y="697125"/>
            <a:ext cx="3692600" cy="3677623"/>
          </a:xfrm>
          <a:prstGeom prst="rect">
            <a:avLst/>
          </a:prstGeom>
          <a:noFill/>
          <a:ln>
            <a:noFill/>
          </a:ln>
        </p:spPr>
      </p:pic>
      <p:sp>
        <p:nvSpPr>
          <p:cNvPr id="182" name="Google Shape;182;p40"/>
          <p:cNvSpPr txBox="1">
            <a:spLocks noGrp="1"/>
          </p:cNvSpPr>
          <p:nvPr>
            <p:ph type="title"/>
          </p:nvPr>
        </p:nvSpPr>
        <p:spPr>
          <a:xfrm>
            <a:off x="265500" y="1785925"/>
            <a:ext cx="4045200" cy="1675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rgbClr val="134F5C"/>
                </a:solidFill>
              </a:rPr>
              <a:t>Valuing diverse identities and fostering data literacy in biology curricula</a:t>
            </a:r>
            <a:endParaRPr>
              <a:solidFill>
                <a:srgbClr val="134F5C"/>
              </a:solidFill>
            </a:endParaRPr>
          </a:p>
        </p:txBody>
      </p:sp>
      <p:sp>
        <p:nvSpPr>
          <p:cNvPr id="183" name="Google Shape;183;p40"/>
          <p:cNvSpPr txBox="1"/>
          <p:nvPr/>
        </p:nvSpPr>
        <p:spPr>
          <a:xfrm>
            <a:off x="532950" y="4710750"/>
            <a:ext cx="86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Candara"/>
                <a:ea typeface="Candara"/>
                <a:cs typeface="Candara"/>
                <a:sym typeface="Candara"/>
              </a:rPr>
              <a:t>Award </a:t>
            </a:r>
            <a:r>
              <a:rPr lang="en" sz="800">
                <a:latin typeface="Candara"/>
                <a:ea typeface="Candara"/>
                <a:cs typeface="Candara"/>
                <a:sym typeface="Candara"/>
              </a:rPr>
              <a:t>#</a:t>
            </a:r>
            <a:r>
              <a:rPr lang="en" sz="800" b="0" i="0" u="none" strike="noStrike" cap="none">
                <a:solidFill>
                  <a:srgbClr val="000000"/>
                </a:solidFill>
                <a:latin typeface="Candara"/>
                <a:ea typeface="Candara"/>
                <a:cs typeface="Candara"/>
                <a:sym typeface="Candara"/>
              </a:rPr>
              <a:t>2120679</a:t>
            </a:r>
            <a:endParaRPr sz="800" b="0" i="0" u="none" strike="noStrike" cap="none">
              <a:solidFill>
                <a:srgbClr val="000000"/>
              </a:solidFill>
              <a:latin typeface="Candara"/>
              <a:ea typeface="Candara"/>
              <a:cs typeface="Candara"/>
              <a:sym typeface="Candara"/>
            </a:endParaRPr>
          </a:p>
        </p:txBody>
      </p:sp>
      <p:pic>
        <p:nvPicPr>
          <p:cNvPr id="184" name="Google Shape;184;p40"/>
          <p:cNvPicPr preferRelativeResize="0"/>
          <p:nvPr/>
        </p:nvPicPr>
        <p:blipFill rotWithShape="1">
          <a:blip r:embed="rId4">
            <a:alphaModFix/>
          </a:blip>
          <a:srcRect/>
          <a:stretch/>
        </p:blipFill>
        <p:spPr>
          <a:xfrm>
            <a:off x="0" y="4554879"/>
            <a:ext cx="588625" cy="588625"/>
          </a:xfrm>
          <a:prstGeom prst="rect">
            <a:avLst/>
          </a:prstGeom>
          <a:noFill/>
          <a:ln>
            <a:noFill/>
          </a:ln>
        </p:spPr>
      </p:pic>
      <p:sp>
        <p:nvSpPr>
          <p:cNvPr id="185" name="Google Shape;185;p40"/>
          <p:cNvSpPr/>
          <p:nvPr/>
        </p:nvSpPr>
        <p:spPr>
          <a:xfrm>
            <a:off x="4906100" y="4439700"/>
            <a:ext cx="868800" cy="282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6" name="Google Shape;186;p40"/>
          <p:cNvSpPr txBox="1"/>
          <p:nvPr/>
        </p:nvSpPr>
        <p:spPr>
          <a:xfrm>
            <a:off x="1121575" y="4589431"/>
            <a:ext cx="3450425" cy="6093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600" dirty="0">
                <a:latin typeface="Lato" panose="020F0502020204030203" pitchFamily="34" charset="0"/>
                <a:ea typeface="Lato" panose="020F0502020204030203" pitchFamily="34" charset="0"/>
                <a:cs typeface="Lato" panose="020F0502020204030203" pitchFamily="34" charset="0"/>
              </a:rPr>
              <a:t>This work, “Template </a:t>
            </a:r>
            <a:r>
              <a:rPr lang="en-US" sz="600" dirty="0" err="1">
                <a:latin typeface="Lato" panose="020F0502020204030203" pitchFamily="34" charset="0"/>
                <a:ea typeface="Lato" panose="020F0502020204030203" pitchFamily="34" charset="0"/>
                <a:cs typeface="Lato" panose="020F0502020204030203" pitchFamily="34" charset="0"/>
              </a:rPr>
              <a:t>BioGraphI</a:t>
            </a:r>
            <a:r>
              <a:rPr lang="en-US" sz="600" dirty="0">
                <a:latin typeface="Lato" panose="020F0502020204030203" pitchFamily="34" charset="0"/>
                <a:ea typeface="Lato" panose="020F0502020204030203" pitchFamily="34" charset="0"/>
                <a:cs typeface="Lato" panose="020F0502020204030203" pitchFamily="34" charset="0"/>
              </a:rPr>
              <a:t> FMN Flash Talks”, is adapted from "</a:t>
            </a:r>
            <a:r>
              <a:rPr lang="en-US" sz="600" dirty="0">
                <a:latin typeface="Lato" panose="020F0502020204030203" pitchFamily="34" charset="0"/>
                <a:ea typeface="Lato" panose="020F0502020204030203" pitchFamily="34" charset="0"/>
                <a:cs typeface="Lato" panose="020F0502020204030203" pitchFamily="34" charset="0"/>
                <a:hlinkClick r:id="rId5"/>
              </a:rPr>
              <a:t>Flash Talks Template</a:t>
            </a:r>
            <a:r>
              <a:rPr lang="en-US" sz="600" dirty="0">
                <a:latin typeface="Lato" panose="020F0502020204030203" pitchFamily="34" charset="0"/>
                <a:ea typeface="Lato" panose="020F0502020204030203" pitchFamily="34" charset="0"/>
                <a:cs typeface="Lato" panose="020F0502020204030203" pitchFamily="34" charset="0"/>
              </a:rPr>
              <a:t>" by </a:t>
            </a:r>
            <a:r>
              <a:rPr lang="en-US" sz="600" dirty="0">
                <a:latin typeface="Lato" panose="020F0502020204030203" pitchFamily="34" charset="0"/>
                <a:ea typeface="Lato" panose="020F0502020204030203" pitchFamily="34" charset="0"/>
                <a:cs typeface="Lato" panose="020F0502020204030203" pitchFamily="34" charset="0"/>
                <a:hlinkClick r:id="rId6"/>
              </a:rPr>
              <a:t>Social Tools for Bio</a:t>
            </a:r>
            <a:r>
              <a:rPr lang="en-US" sz="600" dirty="0">
                <a:latin typeface="Lato" panose="020F0502020204030203" pitchFamily="34" charset="0"/>
                <a:ea typeface="Lato" panose="020F0502020204030203" pitchFamily="34" charset="0"/>
                <a:cs typeface="Lato" panose="020F0502020204030203" pitchFamily="34" charset="0"/>
              </a:rPr>
              <a:t> Team used under </a:t>
            </a:r>
            <a:r>
              <a:rPr lang="en-US" sz="600" dirty="0">
                <a:latin typeface="Lato" panose="020F0502020204030203" pitchFamily="34" charset="0"/>
                <a:ea typeface="Lato" panose="020F0502020204030203" pitchFamily="34" charset="0"/>
                <a:cs typeface="Lato" panose="020F0502020204030203" pitchFamily="34" charset="0"/>
                <a:hlinkClick r:id="rId7"/>
              </a:rPr>
              <a:t>CC BY NC SA 4.0</a:t>
            </a:r>
            <a:r>
              <a:rPr lang="en-US" sz="600" dirty="0">
                <a:latin typeface="Lato" panose="020F0502020204030203" pitchFamily="34" charset="0"/>
                <a:ea typeface="Lato" panose="020F0502020204030203" pitchFamily="34" charset="0"/>
                <a:cs typeface="Lato" panose="020F0502020204030203" pitchFamily="34" charset="0"/>
              </a:rPr>
              <a:t>. "Template </a:t>
            </a:r>
            <a:r>
              <a:rPr lang="en-US" sz="600" dirty="0" err="1">
                <a:latin typeface="Lato" panose="020F0502020204030203" pitchFamily="34" charset="0"/>
                <a:ea typeface="Lato" panose="020F0502020204030203" pitchFamily="34" charset="0"/>
                <a:cs typeface="Lato" panose="020F0502020204030203" pitchFamily="34" charset="0"/>
              </a:rPr>
              <a:t>BioGraphI</a:t>
            </a:r>
            <a:r>
              <a:rPr lang="en-US" sz="600" dirty="0">
                <a:latin typeface="Lato" panose="020F0502020204030203" pitchFamily="34" charset="0"/>
                <a:ea typeface="Lato" panose="020F0502020204030203" pitchFamily="34" charset="0"/>
                <a:cs typeface="Lato" panose="020F0502020204030203" pitchFamily="34" charset="0"/>
              </a:rPr>
              <a:t> FMN Flash Talks" is licensed under </a:t>
            </a:r>
            <a:r>
              <a:rPr lang="en-US" sz="600" dirty="0">
                <a:latin typeface="Lato" panose="020F0502020204030203" pitchFamily="34" charset="0"/>
                <a:ea typeface="Lato" panose="020F0502020204030203" pitchFamily="34" charset="0"/>
                <a:cs typeface="Lato" panose="020F0502020204030203" pitchFamily="34" charset="0"/>
                <a:hlinkClick r:id="rId7"/>
              </a:rPr>
              <a:t>CC BY NC SA 4.0</a:t>
            </a:r>
            <a:r>
              <a:rPr lang="en-US" sz="600" dirty="0">
                <a:latin typeface="Lato" panose="020F0502020204030203" pitchFamily="34" charset="0"/>
                <a:ea typeface="Lato" panose="020F0502020204030203" pitchFamily="34" charset="0"/>
                <a:cs typeface="Lato" panose="020F0502020204030203" pitchFamily="34" charset="0"/>
              </a:rPr>
              <a:t> by Garcia-</a:t>
            </a:r>
            <a:r>
              <a:rPr lang="en-US" sz="600" dirty="0" err="1">
                <a:latin typeface="Lato" panose="020F0502020204030203" pitchFamily="34" charset="0"/>
                <a:ea typeface="Lato" panose="020F0502020204030203" pitchFamily="34" charset="0"/>
                <a:cs typeface="Lato" panose="020F0502020204030203" pitchFamily="34" charset="0"/>
              </a:rPr>
              <a:t>Vedrenne</a:t>
            </a:r>
            <a:r>
              <a:rPr lang="en-US" sz="600" dirty="0">
                <a:latin typeface="Lato" panose="020F0502020204030203" pitchFamily="34" charset="0"/>
                <a:ea typeface="Lato" panose="020F0502020204030203" pitchFamily="34" charset="0"/>
                <a:cs typeface="Lato" panose="020F0502020204030203" pitchFamily="34" charset="0"/>
              </a:rPr>
              <a:t>, A. E., Yang, S., Pigg, R. M., Forsythe, D., Knotts, E. of the </a:t>
            </a:r>
            <a:r>
              <a:rPr lang="en-US" sz="600" dirty="0">
                <a:latin typeface="Lato" panose="020F0502020204030203" pitchFamily="34" charset="0"/>
                <a:ea typeface="Lato" panose="020F0502020204030203" pitchFamily="34" charset="0"/>
                <a:cs typeface="Lato" panose="020F0502020204030203" pitchFamily="34" charset="0"/>
                <a:hlinkClick r:id="rId8"/>
              </a:rPr>
              <a:t>Biologists and Graph Interpretation Network</a:t>
            </a:r>
            <a:r>
              <a:rPr lang="en-US" sz="600" dirty="0">
                <a:latin typeface="Lato" panose="020F0502020204030203" pitchFamily="34" charset="0"/>
                <a:ea typeface="Lato" panose="020F0502020204030203" pitchFamily="34" charset="0"/>
                <a:cs typeface="Lato" panose="020F0502020204030203" pitchFamily="34" charset="0"/>
              </a:rPr>
              <a:t>.</a:t>
            </a:r>
            <a:endParaRPr sz="600" dirty="0">
              <a:latin typeface="Lato" panose="020F0502020204030203" pitchFamily="34" charset="0"/>
              <a:ea typeface="Lato" panose="020F0502020204030203" pitchFamily="34" charset="0"/>
              <a:cs typeface="Lato" panose="020F0502020204030203" pitchFamily="34" charset="0"/>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251" name="Google Shape;251;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809" name="Google Shape;809;p1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815" name="Google Shape;815;p1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821" name="Google Shape;821;p1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4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827" name="Google Shape;827;p14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43"/>
          <p:cNvSpPr/>
          <p:nvPr/>
        </p:nvSpPr>
        <p:spPr>
          <a:xfrm>
            <a:off x="0" y="0"/>
            <a:ext cx="9144000" cy="5143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iii - [Your Name]</a:t>
            </a:r>
            <a:endParaRPr/>
          </a:p>
        </p:txBody>
      </p:sp>
      <p:sp>
        <p:nvSpPr>
          <p:cNvPr id="834" name="Google Shape;834;p1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840" name="Google Shape;840;p1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846" name="Google Shape;846;p1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852" name="Google Shape;852;p1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4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858" name="Google Shape;858;p14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48"/>
          <p:cNvSpPr/>
          <p:nvPr/>
        </p:nvSpPr>
        <p:spPr>
          <a:xfrm>
            <a:off x="0" y="0"/>
            <a:ext cx="9144000" cy="5143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iv - [Your Name]</a:t>
            </a:r>
            <a:endParaRPr/>
          </a:p>
        </p:txBody>
      </p:sp>
      <p:sp>
        <p:nvSpPr>
          <p:cNvPr id="865" name="Google Shape;865;p1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257" name="Google Shape;257;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871" name="Google Shape;871;p1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877" name="Google Shape;877;p1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883" name="Google Shape;883;p1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5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889" name="Google Shape;889;p15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53"/>
          <p:cNvSpPr/>
          <p:nvPr/>
        </p:nvSpPr>
        <p:spPr>
          <a:xfrm>
            <a:off x="0" y="0"/>
            <a:ext cx="9144000" cy="5143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 - [Your Name]</a:t>
            </a:r>
            <a:endParaRPr/>
          </a:p>
        </p:txBody>
      </p:sp>
      <p:sp>
        <p:nvSpPr>
          <p:cNvPr id="896" name="Google Shape;896;p1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902" name="Google Shape;902;p1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908" name="Google Shape;908;p1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914" name="Google Shape;914;p1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5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920" name="Google Shape;920;p15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58"/>
          <p:cNvSpPr/>
          <p:nvPr/>
        </p:nvSpPr>
        <p:spPr>
          <a:xfrm>
            <a:off x="0" y="0"/>
            <a:ext cx="9144000" cy="5143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 - [Your Name]</a:t>
            </a:r>
            <a:endParaRPr/>
          </a:p>
        </p:txBody>
      </p:sp>
      <p:sp>
        <p:nvSpPr>
          <p:cNvPr id="927" name="Google Shape;927;p1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263" name="Google Shape;263;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933" name="Google Shape;933;p1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939" name="Google Shape;939;p1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945" name="Google Shape;945;p1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6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951" name="Google Shape;951;p16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63"/>
          <p:cNvSpPr/>
          <p:nvPr/>
        </p:nvSpPr>
        <p:spPr>
          <a:xfrm>
            <a:off x="0" y="0"/>
            <a:ext cx="9144000" cy="5143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vii - [Your Name]</a:t>
            </a:r>
            <a:endParaRPr/>
          </a:p>
        </p:txBody>
      </p:sp>
      <p:sp>
        <p:nvSpPr>
          <p:cNvPr id="958" name="Google Shape;958;p1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964" name="Google Shape;964;p1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970" name="Google Shape;970;p1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976" name="Google Shape;976;p1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6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982" name="Google Shape;982;p16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68"/>
          <p:cNvSpPr/>
          <p:nvPr/>
        </p:nvSpPr>
        <p:spPr>
          <a:xfrm>
            <a:off x="0" y="0"/>
            <a:ext cx="9144000" cy="5143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viii - [Your Name]</a:t>
            </a:r>
            <a:endParaRPr/>
          </a:p>
        </p:txBody>
      </p:sp>
      <p:sp>
        <p:nvSpPr>
          <p:cNvPr id="989" name="Google Shape;989;p1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269" name="Google Shape;269;p5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995" name="Google Shape;995;p1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1001" name="Google Shape;1001;p1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1007" name="Google Shape;1007;p1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7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1013" name="Google Shape;1013;p17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73"/>
          <p:cNvSpPr/>
          <p:nvPr/>
        </p:nvSpPr>
        <p:spPr>
          <a:xfrm>
            <a:off x="0" y="0"/>
            <a:ext cx="9144000" cy="5143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7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ix - [Your Name]</a:t>
            </a:r>
            <a:endParaRPr/>
          </a:p>
        </p:txBody>
      </p:sp>
      <p:sp>
        <p:nvSpPr>
          <p:cNvPr id="1020" name="Google Shape;1020;p1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1026" name="Google Shape;1026;p1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1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1032" name="Google Shape;1032;p1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1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1038" name="Google Shape;1038;p1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17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1044" name="Google Shape;1044;p17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178"/>
          <p:cNvSpPr txBox="1">
            <a:spLocks noGrp="1"/>
          </p:cNvSpPr>
          <p:nvPr>
            <p:ph type="ctrTitle"/>
          </p:nvPr>
        </p:nvSpPr>
        <p:spPr>
          <a:xfrm>
            <a:off x="411175" y="644300"/>
            <a:ext cx="6103500" cy="2109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Desiree Forsythe</a:t>
            </a:r>
            <a:endParaRPr/>
          </a:p>
          <a:p>
            <a:pPr marL="0" lvl="0" indent="0" algn="l" rtl="0">
              <a:spcBef>
                <a:spcPts val="0"/>
              </a:spcBef>
              <a:spcAft>
                <a:spcPts val="0"/>
              </a:spcAft>
              <a:buNone/>
            </a:pPr>
            <a:r>
              <a:rPr lang="en" sz="3100"/>
              <a:t>Chapman University</a:t>
            </a:r>
            <a:endParaRPr sz="3100"/>
          </a:p>
        </p:txBody>
      </p:sp>
      <p:sp>
        <p:nvSpPr>
          <p:cNvPr id="1050" name="Google Shape;1050;p178"/>
          <p:cNvSpPr txBox="1">
            <a:spLocks noGrp="1"/>
          </p:cNvSpPr>
          <p:nvPr>
            <p:ph type="subTitle" idx="1"/>
          </p:nvPr>
        </p:nvSpPr>
        <p:spPr>
          <a:xfrm>
            <a:off x="88400" y="3356600"/>
            <a:ext cx="5974500" cy="1260600"/>
          </a:xfrm>
          <a:prstGeom prst="rect">
            <a:avLst/>
          </a:prstGeom>
        </p:spPr>
        <p:txBody>
          <a:bodyPr spcFirstLastPara="1" wrap="square" lIns="91425" tIns="91425" rIns="91425" bIns="91425" anchor="ctr" anchorCtr="0">
            <a:normAutofit lnSpcReduction="10000"/>
          </a:bodyPr>
          <a:lstStyle/>
          <a:p>
            <a:pPr marL="0" lvl="0" indent="0" algn="l" rtl="0">
              <a:spcBef>
                <a:spcPts val="0"/>
              </a:spcBef>
              <a:spcAft>
                <a:spcPts val="0"/>
              </a:spcAft>
              <a:buNone/>
            </a:pPr>
            <a:r>
              <a:rPr lang="en"/>
              <a:t>The impact of climate change </a:t>
            </a:r>
            <a:endParaRPr/>
          </a:p>
          <a:p>
            <a:pPr marL="0" lvl="0" indent="0" algn="l" rtl="0">
              <a:spcBef>
                <a:spcPts val="0"/>
              </a:spcBef>
              <a:spcAft>
                <a:spcPts val="0"/>
              </a:spcAft>
              <a:buNone/>
            </a:pPr>
            <a:r>
              <a:rPr lang="en"/>
              <a:t>on Sea Hare Respiration</a:t>
            </a:r>
            <a:endParaRPr/>
          </a:p>
        </p:txBody>
      </p:sp>
      <p:pic>
        <p:nvPicPr>
          <p:cNvPr id="1051" name="Google Shape;1051;p178"/>
          <p:cNvPicPr preferRelativeResize="0"/>
          <p:nvPr/>
        </p:nvPicPr>
        <p:blipFill>
          <a:blip r:embed="rId3">
            <a:alphaModFix/>
          </a:blip>
          <a:stretch>
            <a:fillRect/>
          </a:stretch>
        </p:blipFill>
        <p:spPr>
          <a:xfrm>
            <a:off x="5282850" y="1335214"/>
            <a:ext cx="3708476" cy="2473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3"/>
          <p:cNvSpPr/>
          <p:nvPr/>
        </p:nvSpPr>
        <p:spPr>
          <a:xfrm>
            <a:off x="0" y="0"/>
            <a:ext cx="9102000" cy="5143500"/>
          </a:xfrm>
          <a:prstGeom prst="rect">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 [Your Name]</a:t>
            </a:r>
            <a:endParaRPr/>
          </a:p>
        </p:txBody>
      </p:sp>
      <p:sp>
        <p:nvSpPr>
          <p:cNvPr id="276" name="Google Shape;276;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7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Content Learning Outcomes</a:t>
            </a:r>
            <a:endParaRPr/>
          </a:p>
        </p:txBody>
      </p:sp>
      <p:sp>
        <p:nvSpPr>
          <p:cNvPr id="1057" name="Google Shape;1057;p179"/>
          <p:cNvSpPr txBox="1"/>
          <p:nvPr/>
        </p:nvSpPr>
        <p:spPr>
          <a:xfrm>
            <a:off x="8603025" y="66500"/>
            <a:ext cx="45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a:t>
            </a:r>
            <a:endParaRPr/>
          </a:p>
        </p:txBody>
      </p:sp>
      <p:sp>
        <p:nvSpPr>
          <p:cNvPr id="1058" name="Google Shape;1058;p179"/>
          <p:cNvSpPr txBox="1">
            <a:spLocks noGrp="1"/>
          </p:cNvSpPr>
          <p:nvPr>
            <p:ph type="body" idx="1"/>
          </p:nvPr>
        </p:nvSpPr>
        <p:spPr>
          <a:xfrm>
            <a:off x="311700" y="1468825"/>
            <a:ext cx="8520600" cy="3456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a:solidFill>
                  <a:srgbClr val="000000"/>
                </a:solidFill>
              </a:rPr>
              <a:t>Develop an understanding of how climate change impacts Sea Hare populations.</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Explore the connections between different organisms within the same environment.   </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Explore ways in which environmental research can (and should) incorporate aspects of environmental justice.</a:t>
            </a:r>
            <a:endParaRPr>
              <a:solidFill>
                <a:srgbClr val="000000"/>
              </a:solidFill>
            </a:endParaRPr>
          </a:p>
          <a:p>
            <a:pPr marL="0" lvl="0" indent="0" algn="l" rtl="0">
              <a:spcBef>
                <a:spcPts val="0"/>
              </a:spcBef>
              <a:spcAft>
                <a:spcPts val="1200"/>
              </a:spcAft>
              <a:buNone/>
            </a:pP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8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Dr. Richelle Tanner and Sea Hare respiration</a:t>
            </a:r>
            <a:endParaRPr/>
          </a:p>
        </p:txBody>
      </p:sp>
      <p:sp>
        <p:nvSpPr>
          <p:cNvPr id="1064" name="Google Shape;1064;p180"/>
          <p:cNvSpPr txBox="1"/>
          <p:nvPr/>
        </p:nvSpPr>
        <p:spPr>
          <a:xfrm>
            <a:off x="8603025" y="66500"/>
            <a:ext cx="45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a:t>
            </a:r>
            <a:endParaRPr/>
          </a:p>
        </p:txBody>
      </p:sp>
      <p:pic>
        <p:nvPicPr>
          <p:cNvPr id="1065" name="Google Shape;1065;p180"/>
          <p:cNvPicPr preferRelativeResize="0"/>
          <p:nvPr/>
        </p:nvPicPr>
        <p:blipFill>
          <a:blip r:embed="rId3">
            <a:alphaModFix/>
          </a:blip>
          <a:stretch>
            <a:fillRect/>
          </a:stretch>
        </p:blipFill>
        <p:spPr>
          <a:xfrm>
            <a:off x="-774275" y="1470425"/>
            <a:ext cx="4338251" cy="2892175"/>
          </a:xfrm>
          <a:prstGeom prst="rect">
            <a:avLst/>
          </a:prstGeom>
          <a:noFill/>
          <a:ln>
            <a:noFill/>
          </a:ln>
        </p:spPr>
      </p:pic>
      <p:pic>
        <p:nvPicPr>
          <p:cNvPr id="1066" name="Google Shape;1066;p180"/>
          <p:cNvPicPr preferRelativeResize="0"/>
          <p:nvPr/>
        </p:nvPicPr>
        <p:blipFill>
          <a:blip r:embed="rId4">
            <a:alphaModFix/>
          </a:blip>
          <a:stretch>
            <a:fillRect/>
          </a:stretch>
        </p:blipFill>
        <p:spPr>
          <a:xfrm>
            <a:off x="3772200" y="1185525"/>
            <a:ext cx="5512099" cy="3551925"/>
          </a:xfrm>
          <a:prstGeom prst="rect">
            <a:avLst/>
          </a:prstGeom>
          <a:noFill/>
          <a:ln>
            <a:noFill/>
          </a:ln>
        </p:spPr>
      </p:pic>
      <p:sp>
        <p:nvSpPr>
          <p:cNvPr id="1067" name="Google Shape;1067;p180"/>
          <p:cNvSpPr txBox="1"/>
          <p:nvPr/>
        </p:nvSpPr>
        <p:spPr>
          <a:xfrm>
            <a:off x="62475" y="4362600"/>
            <a:ext cx="3633900" cy="697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500" b="1">
                <a:solidFill>
                  <a:schemeClr val="dk2"/>
                </a:solidFill>
                <a:latin typeface="Source Code Pro"/>
                <a:ea typeface="Source Code Pro"/>
                <a:cs typeface="Source Code Pro"/>
                <a:sym typeface="Source Code Pro"/>
              </a:rPr>
              <a:t>climate change ecophysiologist</a:t>
            </a:r>
            <a:endParaRPr sz="1500" b="1">
              <a:solidFill>
                <a:schemeClr val="dk2"/>
              </a:solidFill>
              <a:latin typeface="Source Code Pro"/>
              <a:ea typeface="Source Code Pro"/>
              <a:cs typeface="Source Code Pro"/>
              <a:sym typeface="Source Code Pro"/>
            </a:endParaRPr>
          </a:p>
          <a:p>
            <a:pPr marL="0" lvl="0" indent="0" algn="l" rtl="0">
              <a:lnSpc>
                <a:spcPct val="100000"/>
              </a:lnSpc>
              <a:spcBef>
                <a:spcPts val="400"/>
              </a:spcBef>
              <a:spcAft>
                <a:spcPts val="400"/>
              </a:spcAft>
              <a:buNone/>
            </a:pPr>
            <a:r>
              <a:rPr lang="en" sz="1500" b="1">
                <a:solidFill>
                  <a:schemeClr val="dk2"/>
                </a:solidFill>
                <a:latin typeface="Source Code Pro"/>
                <a:ea typeface="Source Code Pro"/>
                <a:cs typeface="Source Code Pro"/>
                <a:sym typeface="Source Code Pro"/>
              </a:rPr>
              <a:t>&amp; science communicator</a:t>
            </a:r>
            <a:endParaRPr sz="1500" b="1">
              <a:solidFill>
                <a:schemeClr val="dk2"/>
              </a:solidFill>
              <a:latin typeface="Source Code Pro"/>
              <a:ea typeface="Source Code Pro"/>
              <a:cs typeface="Source Code Pro"/>
              <a:sym typeface="Source Code Pro"/>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8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Next Steps: Winter Break and Beyond</a:t>
            </a:r>
            <a:endParaRPr/>
          </a:p>
        </p:txBody>
      </p:sp>
      <p:sp>
        <p:nvSpPr>
          <p:cNvPr id="1073" name="Google Shape;1073;p18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Build powerpoint and edit videos (both the interview and the sea hare lab video)</a:t>
            </a:r>
            <a:endParaRPr/>
          </a:p>
          <a:p>
            <a:pPr marL="457200" lvl="0" indent="-342900" algn="l" rtl="0">
              <a:spcBef>
                <a:spcPts val="0"/>
              </a:spcBef>
              <a:spcAft>
                <a:spcPts val="0"/>
              </a:spcAft>
              <a:buSzPts val="1800"/>
              <a:buChar char="●"/>
            </a:pPr>
            <a:r>
              <a:rPr lang="en"/>
              <a:t>Brainstorm a few activities that meet the learning objectives for the module</a:t>
            </a:r>
            <a:endParaRPr/>
          </a:p>
          <a:p>
            <a:pPr marL="457200" lvl="0" indent="-342900" algn="l" rtl="0">
              <a:spcBef>
                <a:spcPts val="0"/>
              </a:spcBef>
              <a:spcAft>
                <a:spcPts val="0"/>
              </a:spcAft>
              <a:buSzPts val="1800"/>
              <a:buChar char="●"/>
            </a:pPr>
            <a:r>
              <a:rPr lang="en"/>
              <a:t>Run the class and incorporate any changes that need to happen (February)</a:t>
            </a:r>
            <a:endParaRPr/>
          </a:p>
          <a:p>
            <a:pPr marL="457200" lvl="0" indent="-342900" algn="l" rtl="0">
              <a:spcBef>
                <a:spcPts val="0"/>
              </a:spcBef>
              <a:spcAft>
                <a:spcPts val="0"/>
              </a:spcAft>
              <a:buSzPts val="1800"/>
              <a:buChar char="●"/>
            </a:pPr>
            <a:r>
              <a:rPr lang="en"/>
              <a:t>Publish on Qubes!</a:t>
            </a:r>
            <a:endParaRPr/>
          </a:p>
        </p:txBody>
      </p:sp>
      <p:sp>
        <p:nvSpPr>
          <p:cNvPr id="1074" name="Google Shape;1074;p181"/>
          <p:cNvSpPr txBox="1"/>
          <p:nvPr/>
        </p:nvSpPr>
        <p:spPr>
          <a:xfrm>
            <a:off x="8603025" y="66500"/>
            <a:ext cx="45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82"/>
          <p:cNvSpPr txBox="1">
            <a:spLocks noGrp="1"/>
          </p:cNvSpPr>
          <p:nvPr>
            <p:ph type="title"/>
          </p:nvPr>
        </p:nvSpPr>
        <p:spPr>
          <a:xfrm>
            <a:off x="311700" y="222450"/>
            <a:ext cx="8520600" cy="572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1080" name="Google Shape;1080;p18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r>
                        <a:rPr lang="en" sz="1000"/>
                        <a:t>I like your learning objectives-they seem accessible for a course with a lot of different majors </a:t>
                      </a:r>
                      <a:endParaRPr sz="1000"/>
                    </a:p>
                    <a:p>
                      <a:pPr marL="0" lvl="0" indent="0" algn="l" rtl="0">
                        <a:spcBef>
                          <a:spcPts val="0"/>
                        </a:spcBef>
                        <a:spcAft>
                          <a:spcPts val="0"/>
                        </a:spcAft>
                        <a:buNone/>
                      </a:pPr>
                      <a:r>
                        <a:rPr lang="en" sz="1000"/>
                        <a:t>I might change the verb explore to identify and explain… (but this is definitely a preference not a requirement)</a:t>
                      </a:r>
                      <a:endParaRPr sz="1000"/>
                    </a:p>
                  </a:txBody>
                  <a:tcPr marL="91425" marR="91425" marT="91425" marB="91425"/>
                </a:tc>
                <a:tc>
                  <a:txBody>
                    <a:bodyPr/>
                    <a:lstStyle/>
                    <a:p>
                      <a:pPr marL="0" lvl="0" indent="0" algn="l" rtl="0">
                        <a:spcBef>
                          <a:spcPts val="0"/>
                        </a:spcBef>
                        <a:spcAft>
                          <a:spcPts val="0"/>
                        </a:spcAft>
                        <a:buNone/>
                      </a:pPr>
                      <a:r>
                        <a:rPr lang="en" sz="1000"/>
                        <a:t>THEY GET TO SEE THE SEA HARES IN CLASSSSSS!!!!!!!! YAYAYAYAYAYAYAYAY</a:t>
                      </a: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r>
                        <a:rPr lang="en" sz="1000"/>
                        <a:t>Love the outreach and looking beyond the classroom and incorporating social justice!</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r>
                        <a:rPr lang="en" sz="1000"/>
                        <a:t>I love that you are including interdisciplinary activities!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r>
                        <a:rPr lang="en" sz="1000"/>
                        <a:t>Woooow so cool that you are able to go to her lab and get video footage. That is going to be so exciting!</a:t>
                      </a: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
        <p:nvSpPr>
          <p:cNvPr id="1081" name="Google Shape;1081;p182"/>
          <p:cNvSpPr txBox="1"/>
          <p:nvPr/>
        </p:nvSpPr>
        <p:spPr>
          <a:xfrm>
            <a:off x="8603025" y="66500"/>
            <a:ext cx="45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pic>
        <p:nvPicPr>
          <p:cNvPr id="1086" name="Google Shape;1086;p183"/>
          <p:cNvPicPr preferRelativeResize="0"/>
          <p:nvPr/>
        </p:nvPicPr>
        <p:blipFill>
          <a:blip r:embed="rId3">
            <a:alphaModFix amt="48000"/>
          </a:blip>
          <a:stretch>
            <a:fillRect/>
          </a:stretch>
        </p:blipFill>
        <p:spPr>
          <a:xfrm>
            <a:off x="0" y="0"/>
            <a:ext cx="9144000" cy="5143500"/>
          </a:xfrm>
          <a:prstGeom prst="rect">
            <a:avLst/>
          </a:prstGeom>
          <a:noFill/>
          <a:ln>
            <a:noFill/>
          </a:ln>
        </p:spPr>
      </p:pic>
      <p:sp>
        <p:nvSpPr>
          <p:cNvPr id="1087" name="Google Shape;1087;p183"/>
          <p:cNvSpPr txBox="1">
            <a:spLocks noGrp="1"/>
          </p:cNvSpPr>
          <p:nvPr>
            <p:ph type="ctrTitle"/>
          </p:nvPr>
        </p:nvSpPr>
        <p:spPr>
          <a:xfrm>
            <a:off x="1139375" y="3491400"/>
            <a:ext cx="8004900" cy="1652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SzPts val="990"/>
              <a:buNone/>
            </a:pPr>
            <a:r>
              <a:rPr lang="en" sz="4580" b="1"/>
              <a:t>Agents of Change:</a:t>
            </a:r>
            <a:r>
              <a:rPr lang="en" sz="4580"/>
              <a:t> Determining effects of pollution through data interpretation</a:t>
            </a:r>
            <a:endParaRPr sz="4580"/>
          </a:p>
        </p:txBody>
      </p:sp>
      <p:sp>
        <p:nvSpPr>
          <p:cNvPr id="1088" name="Google Shape;1088;p183"/>
          <p:cNvSpPr txBox="1">
            <a:spLocks noGrp="1"/>
          </p:cNvSpPr>
          <p:nvPr>
            <p:ph type="subTitle" idx="1"/>
          </p:nvPr>
        </p:nvSpPr>
        <p:spPr>
          <a:xfrm>
            <a:off x="0" y="4061100"/>
            <a:ext cx="3117000" cy="1082400"/>
          </a:xfrm>
          <a:prstGeom prst="rect">
            <a:avLst/>
          </a:prstGeom>
        </p:spPr>
        <p:txBody>
          <a:bodyPr spcFirstLastPara="1" wrap="square" lIns="91425" tIns="91425" rIns="91425" bIns="91425" anchor="t" anchorCtr="0">
            <a:normAutofit fontScale="62500"/>
          </a:bodyPr>
          <a:lstStyle/>
          <a:p>
            <a:pPr marL="0" lvl="0" indent="0" algn="l" rtl="0">
              <a:spcBef>
                <a:spcPts val="0"/>
              </a:spcBef>
              <a:spcAft>
                <a:spcPts val="0"/>
              </a:spcAft>
              <a:buNone/>
            </a:pPr>
            <a:r>
              <a:rPr lang="en">
                <a:solidFill>
                  <a:schemeClr val="dk1"/>
                </a:solidFill>
              </a:rPr>
              <a:t>Eilea Knotts</a:t>
            </a:r>
            <a:endParaRPr>
              <a:solidFill>
                <a:schemeClr val="dk1"/>
              </a:solidFill>
            </a:endParaRPr>
          </a:p>
          <a:p>
            <a:pPr marL="0" lvl="0" indent="0" algn="l" rtl="0">
              <a:spcBef>
                <a:spcPts val="0"/>
              </a:spcBef>
              <a:spcAft>
                <a:spcPts val="0"/>
              </a:spcAft>
              <a:buNone/>
            </a:pPr>
            <a:r>
              <a:rPr lang="en">
                <a:solidFill>
                  <a:schemeClr val="dk1"/>
                </a:solidFill>
              </a:rPr>
              <a:t>University of South Carolina</a:t>
            </a:r>
            <a:endParaRPr>
              <a:solidFill>
                <a:schemeClr val="dk1"/>
              </a:solidFill>
            </a:endParaRPr>
          </a:p>
          <a:p>
            <a:pPr marL="0" lvl="0" indent="0" algn="l" rtl="0">
              <a:spcBef>
                <a:spcPts val="0"/>
              </a:spcBef>
              <a:spcAft>
                <a:spcPts val="0"/>
              </a:spcAft>
              <a:buClr>
                <a:schemeClr val="dk1"/>
              </a:buClr>
              <a:buSzPct val="39285"/>
              <a:buFont typeface="Arial"/>
              <a:buNone/>
            </a:pPr>
            <a:r>
              <a:rPr lang="en">
                <a:solidFill>
                  <a:schemeClr val="dk1"/>
                </a:solidFill>
              </a:rPr>
              <a:t>Marine Ecology</a:t>
            </a:r>
            <a:endParaRPr>
              <a:solidFill>
                <a:schemeClr val="dk1"/>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What’s the purpose? </a:t>
            </a:r>
            <a:endParaRPr/>
          </a:p>
        </p:txBody>
      </p:sp>
      <p:sp>
        <p:nvSpPr>
          <p:cNvPr id="1094" name="Google Shape;1094;p184"/>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Clr>
                <a:schemeClr val="dk1"/>
              </a:buClr>
              <a:buSzPct val="100000"/>
              <a:buFont typeface="Arial"/>
              <a:buNone/>
            </a:pPr>
            <a:r>
              <a:rPr lang="en" sz="1100" b="1">
                <a:solidFill>
                  <a:schemeClr val="dk1"/>
                </a:solidFill>
              </a:rPr>
              <a:t>Content learning objective(s)</a:t>
            </a:r>
            <a:endParaRPr sz="1100" b="1">
              <a:solidFill>
                <a:schemeClr val="dk1"/>
              </a:solidFill>
            </a:endParaRPr>
          </a:p>
          <a:p>
            <a:pPr marL="114300" lvl="0" indent="0" algn="l" rtl="0">
              <a:spcBef>
                <a:spcPts val="1200"/>
              </a:spcBef>
              <a:spcAft>
                <a:spcPts val="0"/>
              </a:spcAft>
              <a:buClr>
                <a:schemeClr val="dk1"/>
              </a:buClr>
              <a:buSzPct val="100000"/>
              <a:buFont typeface="Arial"/>
              <a:buNone/>
            </a:pPr>
            <a:r>
              <a:rPr lang="en" sz="1100">
                <a:solidFill>
                  <a:schemeClr val="dk1"/>
                </a:solidFill>
              </a:rPr>
              <a:t>1.</a:t>
            </a:r>
            <a:r>
              <a:rPr lang="en" sz="700">
                <a:solidFill>
                  <a:schemeClr val="dk1"/>
                </a:solidFill>
              </a:rPr>
              <a:t>  	</a:t>
            </a:r>
            <a:r>
              <a:rPr lang="en" sz="1100">
                <a:solidFill>
                  <a:schemeClr val="dk1"/>
                </a:solidFill>
              </a:rPr>
              <a:t>Describe the ecological role of disturbances.</a:t>
            </a:r>
            <a:br>
              <a:rPr lang="en" sz="1100">
                <a:solidFill>
                  <a:schemeClr val="dk1"/>
                </a:solidFill>
              </a:rPr>
            </a:br>
            <a:r>
              <a:rPr lang="en" sz="1100">
                <a:solidFill>
                  <a:schemeClr val="dk1"/>
                </a:solidFill>
              </a:rPr>
              <a:t>2. 	Evaluate the anthropogenic impact of pollution on marine ecosystems and identify the consequences on the composition and diversity of biological communities.</a:t>
            </a:r>
            <a:br>
              <a:rPr lang="en" sz="1100">
                <a:solidFill>
                  <a:schemeClr val="dk1"/>
                </a:solidFill>
              </a:rPr>
            </a:br>
            <a:r>
              <a:rPr lang="en" sz="1100">
                <a:solidFill>
                  <a:schemeClr val="dk1"/>
                </a:solidFill>
              </a:rPr>
              <a:t>3. 	Compare conservation efforts employed to overcome anthropogenic effects of pollution in these systems.</a:t>
            </a:r>
            <a:endParaRPr sz="1100">
              <a:solidFill>
                <a:schemeClr val="dk1"/>
              </a:solidFill>
            </a:endParaRPr>
          </a:p>
          <a:p>
            <a:pPr marL="0" lvl="0" indent="0" algn="l" rtl="0">
              <a:spcBef>
                <a:spcPts val="1200"/>
              </a:spcBef>
              <a:spcAft>
                <a:spcPts val="0"/>
              </a:spcAft>
              <a:buClr>
                <a:schemeClr val="dk1"/>
              </a:buClr>
              <a:buSzPct val="100000"/>
              <a:buFont typeface="Arial"/>
              <a:buNone/>
            </a:pPr>
            <a:r>
              <a:rPr lang="en" sz="1100" b="1">
                <a:solidFill>
                  <a:schemeClr val="dk1"/>
                </a:solidFill>
              </a:rPr>
              <a:t>Quantitative learning objective(s)</a:t>
            </a:r>
            <a:endParaRPr sz="1100" b="1">
              <a:solidFill>
                <a:schemeClr val="dk1"/>
              </a:solidFill>
            </a:endParaRPr>
          </a:p>
          <a:p>
            <a:pPr marL="457200" lvl="0" indent="-293211" algn="l" rtl="0">
              <a:spcBef>
                <a:spcPts val="1200"/>
              </a:spcBef>
              <a:spcAft>
                <a:spcPts val="0"/>
              </a:spcAft>
              <a:buClr>
                <a:schemeClr val="dk1"/>
              </a:buClr>
              <a:buSzPct val="100000"/>
              <a:buAutoNum type="arabicPeriod" startAt="4"/>
            </a:pPr>
            <a:r>
              <a:rPr lang="en" sz="1100">
                <a:solidFill>
                  <a:schemeClr val="dk1"/>
                </a:solidFill>
              </a:rPr>
              <a:t>Interpret graphs and/or data figures related to the concepts from this lesson.</a:t>
            </a:r>
            <a:endParaRPr sz="1100">
              <a:solidFill>
                <a:schemeClr val="dk1"/>
              </a:solidFill>
            </a:endParaRPr>
          </a:p>
          <a:p>
            <a:pPr marL="457200" lvl="0" indent="-293211" algn="l" rtl="0">
              <a:spcBef>
                <a:spcPts val="0"/>
              </a:spcBef>
              <a:spcAft>
                <a:spcPts val="0"/>
              </a:spcAft>
              <a:buClr>
                <a:schemeClr val="dk1"/>
              </a:buClr>
              <a:buSzPct val="100000"/>
              <a:buAutoNum type="arabicPeriod" startAt="4"/>
            </a:pPr>
            <a:r>
              <a:rPr lang="en" sz="1100">
                <a:solidFill>
                  <a:schemeClr val="dk1"/>
                </a:solidFill>
              </a:rPr>
              <a:t>Reflect on your perceptions about using graphs or figures in biology.</a:t>
            </a:r>
            <a:endParaRPr sz="1100">
              <a:solidFill>
                <a:schemeClr val="dk1"/>
              </a:solidFill>
            </a:endParaRPr>
          </a:p>
          <a:p>
            <a:pPr marL="0" lvl="0" indent="0" algn="l" rtl="0">
              <a:spcBef>
                <a:spcPts val="1200"/>
              </a:spcBef>
              <a:spcAft>
                <a:spcPts val="0"/>
              </a:spcAft>
              <a:buClr>
                <a:schemeClr val="dk1"/>
              </a:buClr>
              <a:buSzPct val="100000"/>
              <a:buFont typeface="Arial"/>
              <a:buNone/>
            </a:pPr>
            <a:r>
              <a:rPr lang="en" sz="1100" b="1">
                <a:solidFill>
                  <a:schemeClr val="dk1"/>
                </a:solidFill>
              </a:rPr>
              <a:t>Diversity/equity/inclusion learning objective(s)</a:t>
            </a:r>
            <a:endParaRPr sz="1100" b="1">
              <a:solidFill>
                <a:schemeClr val="dk1"/>
              </a:solidFill>
            </a:endParaRPr>
          </a:p>
          <a:p>
            <a:pPr marL="457200" lvl="0" indent="-293211" algn="l" rtl="0">
              <a:spcBef>
                <a:spcPts val="1200"/>
              </a:spcBef>
              <a:spcAft>
                <a:spcPts val="0"/>
              </a:spcAft>
              <a:buClr>
                <a:schemeClr val="dk1"/>
              </a:buClr>
              <a:buSzPct val="100000"/>
              <a:buAutoNum type="arabicPeriod" startAt="6"/>
            </a:pPr>
            <a:r>
              <a:rPr lang="en" sz="1100">
                <a:solidFill>
                  <a:schemeClr val="dk1"/>
                </a:solidFill>
              </a:rPr>
              <a:t>Reflect on your perceptions of people who do biology.</a:t>
            </a:r>
            <a:endParaRPr sz="1100">
              <a:solidFill>
                <a:schemeClr val="dk1"/>
              </a:solidFill>
            </a:endParaRPr>
          </a:p>
          <a:p>
            <a:pPr marL="457200" lvl="0" indent="-293211" algn="l" rtl="0">
              <a:spcBef>
                <a:spcPts val="0"/>
              </a:spcBef>
              <a:spcAft>
                <a:spcPts val="0"/>
              </a:spcAft>
              <a:buClr>
                <a:schemeClr val="dk1"/>
              </a:buClr>
              <a:buSzPct val="100000"/>
              <a:buAutoNum type="arabicPeriod" startAt="6"/>
            </a:pPr>
            <a:r>
              <a:rPr lang="en" sz="1100">
                <a:solidFill>
                  <a:schemeClr val="dk1"/>
                </a:solidFill>
              </a:rPr>
              <a:t>Compare your own interests and/or identities to those of people who do biology.</a:t>
            </a:r>
            <a:endParaRPr/>
          </a:p>
        </p:txBody>
      </p:sp>
      <p:pic>
        <p:nvPicPr>
          <p:cNvPr id="1095" name="Google Shape;1095;p184"/>
          <p:cNvPicPr preferRelativeResize="0"/>
          <p:nvPr/>
        </p:nvPicPr>
        <p:blipFill>
          <a:blip r:embed="rId3">
            <a:alphaModFix/>
          </a:blip>
          <a:stretch>
            <a:fillRect/>
          </a:stretch>
        </p:blipFill>
        <p:spPr>
          <a:xfrm>
            <a:off x="4394270" y="0"/>
            <a:ext cx="3330679" cy="3416400"/>
          </a:xfrm>
          <a:prstGeom prst="rect">
            <a:avLst/>
          </a:prstGeom>
          <a:noFill/>
          <a:ln>
            <a:noFill/>
          </a:ln>
        </p:spPr>
      </p:pic>
      <p:pic>
        <p:nvPicPr>
          <p:cNvPr id="1096" name="Google Shape;1096;p184"/>
          <p:cNvPicPr preferRelativeResize="0"/>
          <p:nvPr/>
        </p:nvPicPr>
        <p:blipFill>
          <a:blip r:embed="rId4">
            <a:alphaModFix/>
          </a:blip>
          <a:stretch>
            <a:fillRect/>
          </a:stretch>
        </p:blipFill>
        <p:spPr>
          <a:xfrm>
            <a:off x="5612625" y="3113500"/>
            <a:ext cx="3531376" cy="2030000"/>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1101" name="Google Shape;1101;p185"/>
          <p:cNvPicPr preferRelativeResize="0"/>
          <p:nvPr/>
        </p:nvPicPr>
        <p:blipFill>
          <a:blip r:embed="rId3">
            <a:alphaModFix/>
          </a:blip>
          <a:stretch>
            <a:fillRect/>
          </a:stretch>
        </p:blipFill>
        <p:spPr>
          <a:xfrm>
            <a:off x="117725" y="0"/>
            <a:ext cx="2878676" cy="3001503"/>
          </a:xfrm>
          <a:prstGeom prst="rect">
            <a:avLst/>
          </a:prstGeom>
          <a:noFill/>
          <a:ln>
            <a:noFill/>
          </a:ln>
        </p:spPr>
      </p:pic>
      <p:pic>
        <p:nvPicPr>
          <p:cNvPr id="1102" name="Google Shape;1102;p185"/>
          <p:cNvPicPr preferRelativeResize="0"/>
          <p:nvPr/>
        </p:nvPicPr>
        <p:blipFill>
          <a:blip r:embed="rId4">
            <a:alphaModFix/>
          </a:blip>
          <a:stretch>
            <a:fillRect/>
          </a:stretch>
        </p:blipFill>
        <p:spPr>
          <a:xfrm>
            <a:off x="3132662" y="811575"/>
            <a:ext cx="2878676" cy="4272673"/>
          </a:xfrm>
          <a:prstGeom prst="rect">
            <a:avLst/>
          </a:prstGeom>
          <a:noFill/>
          <a:ln>
            <a:noFill/>
          </a:ln>
        </p:spPr>
      </p:pic>
      <p:pic>
        <p:nvPicPr>
          <p:cNvPr id="1103" name="Google Shape;1103;p185"/>
          <p:cNvPicPr preferRelativeResize="0"/>
          <p:nvPr/>
        </p:nvPicPr>
        <p:blipFill rotWithShape="1">
          <a:blip r:embed="rId5">
            <a:alphaModFix/>
          </a:blip>
          <a:srcRect l="-1688" t="-8220" r="-14753" b="-8220"/>
          <a:stretch/>
        </p:blipFill>
        <p:spPr>
          <a:xfrm>
            <a:off x="0" y="3004925"/>
            <a:ext cx="3532075" cy="2217975"/>
          </a:xfrm>
          <a:prstGeom prst="rect">
            <a:avLst/>
          </a:prstGeom>
          <a:noFill/>
          <a:ln>
            <a:noFill/>
          </a:ln>
        </p:spPr>
      </p:pic>
      <p:pic>
        <p:nvPicPr>
          <p:cNvPr id="1104" name="Google Shape;1104;p185"/>
          <p:cNvPicPr preferRelativeResize="0"/>
          <p:nvPr/>
        </p:nvPicPr>
        <p:blipFill>
          <a:blip r:embed="rId6">
            <a:alphaModFix/>
          </a:blip>
          <a:stretch>
            <a:fillRect/>
          </a:stretch>
        </p:blipFill>
        <p:spPr>
          <a:xfrm>
            <a:off x="6044501" y="1197637"/>
            <a:ext cx="3082100" cy="3004926"/>
          </a:xfrm>
          <a:prstGeom prst="rect">
            <a:avLst/>
          </a:prstGeom>
          <a:noFill/>
          <a:ln>
            <a:noFill/>
          </a:ln>
        </p:spPr>
      </p:pic>
      <p:sp>
        <p:nvSpPr>
          <p:cNvPr id="1105" name="Google Shape;1105;p185"/>
          <p:cNvSpPr txBox="1"/>
          <p:nvPr/>
        </p:nvSpPr>
        <p:spPr>
          <a:xfrm>
            <a:off x="2996400" y="0"/>
            <a:ext cx="61302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rgbClr val="980000"/>
                </a:solidFill>
              </a:rPr>
              <a:t>Who am I and how does that impact my participation in the classroom and my connection with science? </a:t>
            </a:r>
            <a:endParaRPr sz="1800" b="1" u="sng">
              <a:solidFill>
                <a:srgbClr val="980000"/>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18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endParaRPr sz="1100">
              <a:solidFill>
                <a:schemeClr val="dk1"/>
              </a:solidFill>
              <a:latin typeface="Lato"/>
              <a:ea typeface="Lato"/>
              <a:cs typeface="Lato"/>
              <a:sym typeface="Lato"/>
            </a:endParaRPr>
          </a:p>
          <a:p>
            <a:pPr marL="0" lvl="0" indent="0" algn="l" rtl="0">
              <a:spcBef>
                <a:spcPts val="1200"/>
              </a:spcBef>
              <a:spcAft>
                <a:spcPts val="1200"/>
              </a:spcAft>
              <a:buNone/>
            </a:pPr>
            <a:endParaRPr/>
          </a:p>
        </p:txBody>
      </p:sp>
      <p:grpSp>
        <p:nvGrpSpPr>
          <p:cNvPr id="1111" name="Google Shape;1111;p186"/>
          <p:cNvGrpSpPr/>
          <p:nvPr/>
        </p:nvGrpSpPr>
        <p:grpSpPr>
          <a:xfrm>
            <a:off x="4679955" y="452573"/>
            <a:ext cx="4399650" cy="2630075"/>
            <a:chOff x="5556803" y="559197"/>
            <a:chExt cx="5866200" cy="3506766"/>
          </a:xfrm>
        </p:grpSpPr>
        <p:sp>
          <p:nvSpPr>
            <p:cNvPr id="1112" name="Google Shape;1112;p186"/>
            <p:cNvSpPr txBox="1"/>
            <p:nvPr/>
          </p:nvSpPr>
          <p:spPr>
            <a:xfrm>
              <a:off x="5556803" y="559197"/>
              <a:ext cx="5866200" cy="523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Clr>
                  <a:srgbClr val="000000"/>
                </a:buClr>
                <a:buSzPts val="2100"/>
                <a:buFont typeface="Arial"/>
                <a:buNone/>
              </a:pPr>
              <a:r>
                <a:rPr lang="en" sz="2100">
                  <a:solidFill>
                    <a:srgbClr val="000000"/>
                  </a:solidFill>
                  <a:latin typeface="Arial"/>
                  <a:ea typeface="Arial"/>
                  <a:cs typeface="Arial"/>
                  <a:sym typeface="Arial"/>
                </a:rPr>
                <a:t>Interview with Dr. Rachel Leads</a:t>
              </a:r>
              <a:endParaRPr sz="2100">
                <a:solidFill>
                  <a:srgbClr val="000000"/>
                </a:solidFill>
                <a:latin typeface="Arial"/>
                <a:ea typeface="Arial"/>
                <a:cs typeface="Arial"/>
                <a:sym typeface="Arial"/>
              </a:endParaRPr>
            </a:p>
          </p:txBody>
        </p:sp>
        <p:pic>
          <p:nvPicPr>
            <p:cNvPr id="1113" name="Google Shape;1113;p186"/>
            <p:cNvPicPr preferRelativeResize="0"/>
            <p:nvPr/>
          </p:nvPicPr>
          <p:blipFill rotWithShape="1">
            <a:blip r:embed="rId3">
              <a:alphaModFix/>
            </a:blip>
            <a:srcRect/>
            <a:stretch/>
          </p:blipFill>
          <p:spPr>
            <a:xfrm>
              <a:off x="6533778" y="1131787"/>
              <a:ext cx="3912235" cy="2934176"/>
            </a:xfrm>
            <a:prstGeom prst="rect">
              <a:avLst/>
            </a:prstGeom>
            <a:noFill/>
            <a:ln>
              <a:noFill/>
            </a:ln>
          </p:spPr>
        </p:pic>
      </p:grpSp>
      <p:sp>
        <p:nvSpPr>
          <p:cNvPr id="1114" name="Google Shape;1114;p186"/>
          <p:cNvSpPr txBox="1"/>
          <p:nvPr/>
        </p:nvSpPr>
        <p:spPr>
          <a:xfrm>
            <a:off x="349894" y="4109908"/>
            <a:ext cx="4572000" cy="931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rgbClr val="000000"/>
                </a:solidFill>
              </a:rPr>
              <a:t>Fig. 2. Average (mean + standard error) fluorescence following TUNEL staining for cellular apoptosis in larval red drum (24–74 h post-fertilization). Fluorescence at 24 h (A) and 48 h (B) was compared between the outer tissue layer (0–22 μm) and inner tissues (&gt;22 μm) of controls (-UV-oil), UV exposure (+UV-oil), oil exposure (-UV + oil), and co-exposure to UV and oil (+UV + oil). Different letters indicate significant differences following linear mixed model analysis and post-hoc pairwise comparisons using estimated marginal means with Tukey adjustment. Asterisks indicate significant differences from the control: *p &lt; 0.05, **p &lt; 0.01, ***p &lt; 0.001, ****p &lt; 0.0001. </a:t>
            </a:r>
            <a:endParaRPr sz="1100"/>
          </a:p>
        </p:txBody>
      </p:sp>
      <p:pic>
        <p:nvPicPr>
          <p:cNvPr id="1115" name="Google Shape;1115;p186"/>
          <p:cNvPicPr preferRelativeResize="0"/>
          <p:nvPr/>
        </p:nvPicPr>
        <p:blipFill>
          <a:blip r:embed="rId4">
            <a:alphaModFix/>
          </a:blip>
          <a:stretch>
            <a:fillRect/>
          </a:stretch>
        </p:blipFill>
        <p:spPr>
          <a:xfrm>
            <a:off x="349900" y="756887"/>
            <a:ext cx="4330051" cy="3353025"/>
          </a:xfrm>
          <a:prstGeom prst="rect">
            <a:avLst/>
          </a:prstGeom>
          <a:noFill/>
          <a:ln>
            <a:noFill/>
          </a:ln>
        </p:spPr>
      </p:pic>
      <p:sp>
        <p:nvSpPr>
          <p:cNvPr id="1116" name="Google Shape;1116;p186"/>
          <p:cNvSpPr txBox="1"/>
          <p:nvPr/>
        </p:nvSpPr>
        <p:spPr>
          <a:xfrm>
            <a:off x="139500" y="17975"/>
            <a:ext cx="8865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222222"/>
                </a:solidFill>
              </a:rPr>
              <a:t>Leads, R. R., Magnuson, J. T., Lucero, J., Lund, A. K., Schlenk, D., Chavez, J. R., &amp; Roberts, A. P. (2022). Transcriptomic responses and apoptosis in larval red drum (</a:t>
            </a:r>
            <a:r>
              <a:rPr lang="en" sz="1000" i="1">
                <a:solidFill>
                  <a:srgbClr val="222222"/>
                </a:solidFill>
              </a:rPr>
              <a:t>Sciaenops ocellatus</a:t>
            </a:r>
            <a:r>
              <a:rPr lang="en" sz="1000">
                <a:solidFill>
                  <a:srgbClr val="222222"/>
                </a:solidFill>
              </a:rPr>
              <a:t>) co-exposed to crude oil and ultraviolet (UV) radiation. </a:t>
            </a:r>
            <a:r>
              <a:rPr lang="en" sz="1000" i="1">
                <a:solidFill>
                  <a:srgbClr val="222222"/>
                </a:solidFill>
              </a:rPr>
              <a:t>Marine Pollution Bulletin</a:t>
            </a:r>
            <a:r>
              <a:rPr lang="en" sz="1000">
                <a:solidFill>
                  <a:srgbClr val="222222"/>
                </a:solidFill>
              </a:rPr>
              <a:t>, </a:t>
            </a:r>
            <a:r>
              <a:rPr lang="en" sz="1000" i="1">
                <a:solidFill>
                  <a:srgbClr val="222222"/>
                </a:solidFill>
              </a:rPr>
              <a:t>179</a:t>
            </a:r>
            <a:r>
              <a:rPr lang="en" sz="1000">
                <a:solidFill>
                  <a:srgbClr val="222222"/>
                </a:solidFill>
              </a:rPr>
              <a:t>, 113684. </a:t>
            </a:r>
            <a:r>
              <a:rPr lang="en" sz="1000" u="sng">
                <a:solidFill>
                  <a:srgbClr val="222222"/>
                </a:solidFill>
                <a:hlinkClick r:id="rId5">
                  <a:extLst>
                    <a:ext uri="{A12FA001-AC4F-418D-AE19-62706E023703}">
                      <ahyp:hlinkClr xmlns:ahyp="http://schemas.microsoft.com/office/drawing/2018/hyperlinkcolor" val="tx"/>
                    </a:ext>
                  </a:extLst>
                </a:hlinkClick>
              </a:rPr>
              <a:t>https://doi.org/10.1016/j.marpolbul.2022.113684</a:t>
            </a:r>
            <a:r>
              <a:rPr lang="en" sz="1000">
                <a:solidFill>
                  <a:srgbClr val="222222"/>
                </a:solidFill>
              </a:rPr>
              <a:t>  </a:t>
            </a:r>
            <a:endParaRPr sz="700">
              <a:solidFill>
                <a:schemeClr val="dk1"/>
              </a:solidFill>
            </a:endParaRPr>
          </a:p>
        </p:txBody>
      </p:sp>
      <p:grpSp>
        <p:nvGrpSpPr>
          <p:cNvPr id="1117" name="Google Shape;1117;p186"/>
          <p:cNvGrpSpPr/>
          <p:nvPr/>
        </p:nvGrpSpPr>
        <p:grpSpPr>
          <a:xfrm>
            <a:off x="5786526" y="3180300"/>
            <a:ext cx="2186500" cy="1908425"/>
            <a:chOff x="5867801" y="3235075"/>
            <a:chExt cx="2186500" cy="1908425"/>
          </a:xfrm>
        </p:grpSpPr>
        <p:pic>
          <p:nvPicPr>
            <p:cNvPr id="1118" name="Google Shape;1118;p186"/>
            <p:cNvPicPr preferRelativeResize="0"/>
            <p:nvPr/>
          </p:nvPicPr>
          <p:blipFill>
            <a:blip r:embed="rId6">
              <a:alphaModFix/>
            </a:blip>
            <a:stretch>
              <a:fillRect/>
            </a:stretch>
          </p:blipFill>
          <p:spPr>
            <a:xfrm>
              <a:off x="5867801" y="3235075"/>
              <a:ext cx="2186500" cy="1631700"/>
            </a:xfrm>
            <a:prstGeom prst="rect">
              <a:avLst/>
            </a:prstGeom>
            <a:noFill/>
            <a:ln>
              <a:noFill/>
            </a:ln>
          </p:spPr>
        </p:pic>
        <p:sp>
          <p:nvSpPr>
            <p:cNvPr id="1119" name="Google Shape;1119;p186"/>
            <p:cNvSpPr txBox="1"/>
            <p:nvPr/>
          </p:nvSpPr>
          <p:spPr>
            <a:xfrm>
              <a:off x="5867850" y="4804800"/>
              <a:ext cx="2186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t>Larval red drum. Credit: Cypress Hansen and Lee A. Fuiman, courtesy of the University of Texas Fisheries and Mariculture Laboratory</a:t>
              </a:r>
              <a:endParaRPr sz="500"/>
            </a:p>
          </p:txBody>
        </p:sp>
      </p:gr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8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Eilea Knotts/Marine Ecology - Feedback Slide</a:t>
            </a:r>
            <a:endParaRPr/>
          </a:p>
        </p:txBody>
      </p:sp>
      <p:graphicFrame>
        <p:nvGraphicFramePr>
          <p:cNvPr id="1125" name="Google Shape;1125;p18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r>
                        <a:rPr lang="en" sz="1000"/>
                        <a:t>How did the students respond to the interview with the scientist? Considering their familiarity with graph/figure interpretation this would be a unique aspect.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I really like you talk about identity with your class AS A PART OF CLASS.</a:t>
                      </a:r>
                      <a:endParaRPr sz="1000"/>
                    </a:p>
                  </a:txBody>
                  <a:tcPr marL="91425" marR="91425" marT="91425" marB="91425"/>
                </a:tc>
                <a:tc>
                  <a:txBody>
                    <a:bodyPr/>
                    <a:lstStyle/>
                    <a:p>
                      <a:pPr marL="0" lvl="0" indent="0" algn="l" rtl="0">
                        <a:spcBef>
                          <a:spcPts val="0"/>
                        </a:spcBef>
                        <a:spcAft>
                          <a:spcPts val="0"/>
                        </a:spcAft>
                        <a:buNone/>
                      </a:pPr>
                      <a:r>
                        <a:rPr lang="en" sz="1000"/>
                        <a:t>← Response from Eilea: They really appreciated the identity portion (both my talk at the beginning of the class and the interviewee). Their own personal identity and connections to other scientists is not something that has been discussed in their science classes thus far.</a:t>
                      </a: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r>
                        <a:rPr lang="en" sz="1000"/>
                        <a:t>→ Response from Eilea: That caption is direct from her paper so they know the figure has been modified. </a:t>
                      </a:r>
                      <a:endParaRPr sz="1000"/>
                    </a:p>
                  </a:txBody>
                  <a:tcPr marL="91425" marR="91425" marT="91425" marB="91425"/>
                </a:tc>
                <a:tc>
                  <a:txBody>
                    <a:bodyPr/>
                    <a:lstStyle/>
                    <a:p>
                      <a:pPr marL="0" lvl="0" indent="0" algn="l" rtl="0">
                        <a:spcBef>
                          <a:spcPts val="0"/>
                        </a:spcBef>
                        <a:spcAft>
                          <a:spcPts val="0"/>
                        </a:spcAft>
                        <a:buNone/>
                      </a:pPr>
                      <a:r>
                        <a:rPr lang="en" sz="1000"/>
                        <a:t>I noticed your legend had something about * and p-values but I don’t think  I saw those in the graph? Ana GV</a:t>
                      </a: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r>
                        <a:rPr lang="en" sz="1000"/>
                        <a:t>It is so awesome that your course already has a big focus on data literacy and identities- Ana GV</a:t>
                      </a: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r>
                        <a:rPr lang="en" sz="1000"/>
                        <a:t>→ Response from Eilea: I have the DOI/citation of all the literature I used. But I will also link them in my lesson plan for future users of this OER.</a:t>
                      </a:r>
                      <a:endParaRPr sz="1000"/>
                    </a:p>
                  </a:txBody>
                  <a:tcPr marL="91425" marR="91425" marT="91425" marB="91425"/>
                </a:tc>
                <a:tc>
                  <a:txBody>
                    <a:bodyPr/>
                    <a:lstStyle/>
                    <a:p>
                      <a:pPr marL="0" lvl="0" indent="0" algn="l" rtl="0">
                        <a:spcBef>
                          <a:spcPts val="0"/>
                        </a:spcBef>
                        <a:spcAft>
                          <a:spcPts val="0"/>
                        </a:spcAft>
                        <a:buNone/>
                      </a:pPr>
                      <a:r>
                        <a:rPr lang="en" sz="1000"/>
                        <a:t>Are you sharing some of the resources you used in your class as part of your lesson? Maybe just linking them in your lesson plan as further resources would be incredibly useful - Ana GV</a:t>
                      </a:r>
                      <a:endParaRPr sz="1000"/>
                    </a:p>
                  </a:txBody>
                  <a:tcPr marL="91425" marR="91425" marT="91425" marB="91425"/>
                </a:tc>
                <a:extLst>
                  <a:ext uri="{0D108BD9-81ED-4DB2-BD59-A6C34878D82A}">
                    <a16:rowId xmlns:a16="http://schemas.microsoft.com/office/drawing/2014/main" val="10005"/>
                  </a:ext>
                </a:extLst>
              </a:tr>
            </a:tbl>
          </a:graphicData>
        </a:graphic>
      </p:graphicFrame>
      <p:sp>
        <p:nvSpPr>
          <p:cNvPr id="1126" name="Google Shape;1126;p187"/>
          <p:cNvSpPr txBox="1"/>
          <p:nvPr/>
        </p:nvSpPr>
        <p:spPr>
          <a:xfrm>
            <a:off x="8603025" y="66500"/>
            <a:ext cx="45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2000"/>
              </a:spcBef>
              <a:spcAft>
                <a:spcPts val="600"/>
              </a:spcAft>
              <a:buClr>
                <a:schemeClr val="dk1"/>
              </a:buClr>
              <a:buSzPct val="55000"/>
              <a:buFont typeface="Arial"/>
              <a:buNone/>
            </a:pPr>
            <a:r>
              <a:rPr lang="en" sz="2000"/>
              <a:t>Funding for BioGraphI</a:t>
            </a:r>
            <a:endParaRPr/>
          </a:p>
        </p:txBody>
      </p:sp>
      <p:sp>
        <p:nvSpPr>
          <p:cNvPr id="1132" name="Google Shape;1132;p1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100">
                <a:solidFill>
                  <a:schemeClr val="dk1"/>
                </a:solidFill>
              </a:rPr>
              <a:t>This project is funded by the Directorate for Biological Sciences, Division of Biological Infrastructure as part of efforts to address the challenges posed in Vision and Change in Undergraduate Biology Education: A Call to Action (http://visionandchange/finalreport/). Award number 2120679. </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This award reflects NSF's statutory mission and has been deemed worthy of support through evaluation using the Foundation's intellectual merit and broader impacts review criteria.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282" name="Google Shape;282;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288" name="Google Shape;288;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294" name="Google Shape;294;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300" name="Google Shape;300;p5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8"/>
          <p:cNvSpPr/>
          <p:nvPr/>
        </p:nvSpPr>
        <p:spPr>
          <a:xfrm>
            <a:off x="0" y="0"/>
            <a:ext cx="9102000" cy="5143500"/>
          </a:xfrm>
          <a:prstGeom prst="rect">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4 - [Your Name]</a:t>
            </a:r>
            <a:endParaRPr/>
          </a:p>
        </p:txBody>
      </p:sp>
      <p:sp>
        <p:nvSpPr>
          <p:cNvPr id="307" name="Google Shape;307;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1"/>
          <p:cNvSpPr/>
          <p:nvPr/>
        </p:nvSpPr>
        <p:spPr>
          <a:xfrm>
            <a:off x="0" y="0"/>
            <a:ext cx="3954900" cy="5143500"/>
          </a:xfrm>
          <a:prstGeom prst="rect">
            <a:avLst/>
          </a:prstGeom>
          <a:solidFill>
            <a:srgbClr val="4DB6AC">
              <a:alpha val="48750"/>
            </a:srgbClr>
          </a:solidFill>
          <a:ln w="9525" cap="flat" cmpd="sng">
            <a:solidFill>
              <a:srgbClr val="D9EA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92" name="Google Shape;192;p41"/>
          <p:cNvSpPr txBox="1">
            <a:spLocks noGrp="1"/>
          </p:cNvSpPr>
          <p:nvPr>
            <p:ph type="ctrTitle"/>
          </p:nvPr>
        </p:nvSpPr>
        <p:spPr>
          <a:xfrm>
            <a:off x="311700" y="112350"/>
            <a:ext cx="3493200" cy="490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600">
                <a:latin typeface="Lato"/>
                <a:ea typeface="Lato"/>
                <a:cs typeface="Lato"/>
                <a:sym typeface="Lato"/>
              </a:rPr>
              <a:t>Flash Talks!</a:t>
            </a:r>
            <a:endParaRPr sz="4600">
              <a:latin typeface="Lato"/>
              <a:ea typeface="Lato"/>
              <a:cs typeface="Lato"/>
              <a:sym typeface="Lato"/>
            </a:endParaRPr>
          </a:p>
        </p:txBody>
      </p:sp>
      <p:sp>
        <p:nvSpPr>
          <p:cNvPr id="193" name="Google Shape;193;p41"/>
          <p:cNvSpPr txBox="1">
            <a:spLocks noGrp="1"/>
          </p:cNvSpPr>
          <p:nvPr>
            <p:ph type="subTitle" idx="1"/>
          </p:nvPr>
        </p:nvSpPr>
        <p:spPr>
          <a:xfrm>
            <a:off x="116750" y="4223850"/>
            <a:ext cx="40395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Lato"/>
                <a:ea typeface="Lato"/>
                <a:cs typeface="Lato"/>
                <a:sym typeface="Lato"/>
              </a:rPr>
              <a:t>Week of [date goes here]</a:t>
            </a:r>
            <a:endParaRPr>
              <a:latin typeface="Lato"/>
              <a:ea typeface="Lato"/>
              <a:cs typeface="Lato"/>
              <a:sym typeface="Lato"/>
            </a:endParaRPr>
          </a:p>
        </p:txBody>
      </p:sp>
      <p:sp>
        <p:nvSpPr>
          <p:cNvPr id="194" name="Google Shape;194;p41"/>
          <p:cNvSpPr txBox="1">
            <a:spLocks noGrp="1"/>
          </p:cNvSpPr>
          <p:nvPr>
            <p:ph type="body" idx="4294967295"/>
          </p:nvPr>
        </p:nvSpPr>
        <p:spPr>
          <a:xfrm>
            <a:off x="4405975" y="956375"/>
            <a:ext cx="4426200" cy="387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Lato"/>
                <a:ea typeface="Lato"/>
                <a:cs typeface="Lato"/>
                <a:sym typeface="Lato"/>
              </a:rPr>
              <a:t>Add your name to a set of 5 slides below.  Each set is numbered so you can know which ones belong together.  </a:t>
            </a:r>
            <a:endParaRPr>
              <a:latin typeface="Lato"/>
              <a:ea typeface="Lato"/>
              <a:cs typeface="Lato"/>
              <a:sym typeface="Lato"/>
            </a:endParaRPr>
          </a:p>
          <a:p>
            <a:pPr marL="0" lvl="0" indent="0" algn="l" rtl="0">
              <a:spcBef>
                <a:spcPts val="1200"/>
              </a:spcBef>
              <a:spcAft>
                <a:spcPts val="0"/>
              </a:spcAft>
              <a:buNone/>
            </a:pPr>
            <a:r>
              <a:rPr lang="en">
                <a:latin typeface="Lato"/>
                <a:ea typeface="Lato"/>
                <a:cs typeface="Lato"/>
                <a:sym typeface="Lato"/>
              </a:rPr>
              <a:t>Make your slides for the flash talks.  Feel free to change colors, fonts, add screenshots, just don’t add any more slides.</a:t>
            </a:r>
            <a:endParaRPr>
              <a:latin typeface="Lato"/>
              <a:ea typeface="Lato"/>
              <a:cs typeface="Lato"/>
              <a:sym typeface="Lato"/>
            </a:endParaRPr>
          </a:p>
          <a:p>
            <a:pPr marL="0" lvl="0" indent="0" algn="l" rtl="0">
              <a:spcBef>
                <a:spcPts val="1200"/>
              </a:spcBef>
              <a:spcAft>
                <a:spcPts val="0"/>
              </a:spcAft>
              <a:buNone/>
            </a:pPr>
            <a:r>
              <a:rPr lang="en">
                <a:latin typeface="Lato"/>
                <a:ea typeface="Lato"/>
                <a:cs typeface="Lato"/>
                <a:sym typeface="Lato"/>
              </a:rPr>
              <a:t>You’ll have 5 minutes to present.</a:t>
            </a:r>
            <a:endParaRPr>
              <a:latin typeface="Lato"/>
              <a:ea typeface="Lato"/>
              <a:cs typeface="Lato"/>
              <a:sym typeface="Lato"/>
            </a:endParaRPr>
          </a:p>
          <a:p>
            <a:pPr marL="0" lvl="0" indent="0" algn="l" rtl="0">
              <a:spcBef>
                <a:spcPts val="1200"/>
              </a:spcBef>
              <a:spcAft>
                <a:spcPts val="1200"/>
              </a:spcAft>
              <a:buNone/>
            </a:pPr>
            <a:r>
              <a:rPr lang="en">
                <a:latin typeface="Lato"/>
                <a:ea typeface="Lato"/>
                <a:cs typeface="Lato"/>
                <a:sym typeface="Lato"/>
              </a:rPr>
              <a:t>Examples from past FMNs are at the very end of this slide deck.</a:t>
            </a:r>
            <a:endParaRPr>
              <a:latin typeface="Lato"/>
              <a:ea typeface="Lato"/>
              <a:cs typeface="Lato"/>
              <a:sym typeface="Lato"/>
            </a:endParaRPr>
          </a:p>
        </p:txBody>
      </p:sp>
      <p:sp>
        <p:nvSpPr>
          <p:cNvPr id="195" name="Google Shape;195;p41"/>
          <p:cNvSpPr txBox="1">
            <a:spLocks noGrp="1"/>
          </p:cNvSpPr>
          <p:nvPr>
            <p:ph type="title" idx="4294967295"/>
          </p:nvPr>
        </p:nvSpPr>
        <p:spPr>
          <a:xfrm>
            <a:off x="4405975" y="238875"/>
            <a:ext cx="4481100" cy="592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ato"/>
                <a:ea typeface="Lato"/>
                <a:cs typeface="Lato"/>
                <a:sym typeface="Lato"/>
              </a:rPr>
              <a:t>Instructions</a:t>
            </a:r>
            <a:endParaRPr>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313" name="Google Shape;313;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319" name="Google Shape;319;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325" name="Google Shape;325;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331" name="Google Shape;331;p6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3"/>
          <p:cNvSpPr/>
          <p:nvPr/>
        </p:nvSpPr>
        <p:spPr>
          <a:xfrm>
            <a:off x="0" y="0"/>
            <a:ext cx="9102000" cy="5143500"/>
          </a:xfrm>
          <a:prstGeom prst="rect">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5 - [Your Name]</a:t>
            </a:r>
            <a:endParaRPr/>
          </a:p>
        </p:txBody>
      </p:sp>
      <p:sp>
        <p:nvSpPr>
          <p:cNvPr id="338" name="Google Shape;338;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344" name="Google Shape;344;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350" name="Google Shape;350;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356" name="Google Shape;356;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362" name="Google Shape;362;p6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8"/>
          <p:cNvSpPr/>
          <p:nvPr/>
        </p:nvSpPr>
        <p:spPr>
          <a:xfrm>
            <a:off x="0" y="0"/>
            <a:ext cx="9102000" cy="5143500"/>
          </a:xfrm>
          <a:prstGeom prst="rect">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6 - [Your Name]</a:t>
            </a:r>
            <a:endParaRPr/>
          </a:p>
        </p:txBody>
      </p:sp>
      <p:sp>
        <p:nvSpPr>
          <p:cNvPr id="369" name="Google Shape;369;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2"/>
          <p:cNvSpPr/>
          <p:nvPr/>
        </p:nvSpPr>
        <p:spPr>
          <a:xfrm>
            <a:off x="0" y="0"/>
            <a:ext cx="9102000" cy="101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01" name="Google Shape;201;p42"/>
          <p:cNvSpPr txBox="1">
            <a:spLocks noGrp="1"/>
          </p:cNvSpPr>
          <p:nvPr>
            <p:ph type="title"/>
          </p:nvPr>
        </p:nvSpPr>
        <p:spPr>
          <a:xfrm>
            <a:off x="311700" y="47300"/>
            <a:ext cx="8618400" cy="954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 your name to one of the rows under your Cohort.</a:t>
            </a:r>
            <a:endParaRPr/>
          </a:p>
          <a:p>
            <a:pPr marL="0" lvl="0" indent="0" algn="l" rtl="0">
              <a:spcBef>
                <a:spcPts val="0"/>
              </a:spcBef>
              <a:spcAft>
                <a:spcPts val="0"/>
              </a:spcAft>
              <a:buNone/>
            </a:pPr>
            <a:r>
              <a:rPr lang="en"/>
              <a:t>Click on the number/letter to navigate to your slides.</a:t>
            </a:r>
            <a:endParaRPr/>
          </a:p>
        </p:txBody>
      </p:sp>
      <p:graphicFrame>
        <p:nvGraphicFramePr>
          <p:cNvPr id="202" name="Google Shape;202;p42"/>
          <p:cNvGraphicFramePr/>
          <p:nvPr/>
        </p:nvGraphicFramePr>
        <p:xfrm>
          <a:off x="49000" y="1539550"/>
          <a:ext cx="3000000" cy="3000000"/>
        </p:xfrm>
        <a:graphic>
          <a:graphicData uri="http://schemas.openxmlformats.org/drawingml/2006/table">
            <a:tbl>
              <a:tblPr>
                <a:noFill/>
                <a:tableStyleId>{E051B289-45DC-4F8F-80FF-2B323BAE7561}</a:tableStyleId>
              </a:tblPr>
              <a:tblGrid>
                <a:gridCol w="382850">
                  <a:extLst>
                    <a:ext uri="{9D8B030D-6E8A-4147-A177-3AD203B41FA5}">
                      <a16:colId xmlns:a16="http://schemas.microsoft.com/office/drawing/2014/main" val="20000"/>
                    </a:ext>
                  </a:extLst>
                </a:gridCol>
                <a:gridCol w="2499250">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3" action="ppaction://hlinksldjump"/>
                        </a:rPr>
                        <a:t>1</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4" action="ppaction://hlinksldjump"/>
                        </a:rPr>
                        <a:t>2</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5" action="ppaction://hlinksldjump"/>
                        </a:rPr>
                        <a:t>3</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6" action="ppaction://hlinksldjump"/>
                        </a:rPr>
                        <a:t>4</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7" action="ppaction://hlinksldjump"/>
                        </a:rPr>
                        <a:t>5</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8" action="ppaction://hlinksldjump"/>
                        </a:rPr>
                        <a:t>6</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9" action="ppaction://hlinksldjump"/>
                        </a:rPr>
                        <a:t>7</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10" action="ppaction://hlinksldjump"/>
                        </a:rPr>
                        <a:t>8</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7"/>
                  </a:ext>
                </a:extLst>
              </a:tr>
            </a:tbl>
          </a:graphicData>
        </a:graphic>
      </p:graphicFrame>
      <p:graphicFrame>
        <p:nvGraphicFramePr>
          <p:cNvPr id="203" name="Google Shape;203;p42"/>
          <p:cNvGraphicFramePr/>
          <p:nvPr/>
        </p:nvGraphicFramePr>
        <p:xfrm>
          <a:off x="3192125" y="1539550"/>
          <a:ext cx="3000000" cy="3000000"/>
        </p:xfrm>
        <a:graphic>
          <a:graphicData uri="http://schemas.openxmlformats.org/drawingml/2006/table">
            <a:tbl>
              <a:tblPr>
                <a:noFill/>
                <a:tableStyleId>{E051B289-45DC-4F8F-80FF-2B323BAE7561}</a:tableStyleId>
              </a:tblPr>
              <a:tblGrid>
                <a:gridCol w="384575">
                  <a:extLst>
                    <a:ext uri="{9D8B030D-6E8A-4147-A177-3AD203B41FA5}">
                      <a16:colId xmlns:a16="http://schemas.microsoft.com/office/drawing/2014/main" val="20000"/>
                    </a:ext>
                  </a:extLst>
                </a:gridCol>
                <a:gridCol w="237692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11" action="ppaction://hlinksldjump"/>
                        </a:rPr>
                        <a:t>A</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12" action="ppaction://hlinksldjump"/>
                        </a:rPr>
                        <a:t>B</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13" action="ppaction://hlinksldjump"/>
                        </a:rPr>
                        <a:t>C</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14" action="ppaction://hlinksldjump"/>
                        </a:rPr>
                        <a:t>D</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15" action="ppaction://hlinksldjump"/>
                        </a:rPr>
                        <a:t>E</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16" action="ppaction://hlinksldjump"/>
                        </a:rPr>
                        <a:t>F</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17" action="ppaction://hlinksldjump"/>
                        </a:rPr>
                        <a:t>G</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18" action="ppaction://hlinksldjump"/>
                        </a:rPr>
                        <a:t>H</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7"/>
                  </a:ext>
                </a:extLst>
              </a:tr>
            </a:tbl>
          </a:graphicData>
        </a:graphic>
      </p:graphicFrame>
      <p:sp>
        <p:nvSpPr>
          <p:cNvPr id="204" name="Google Shape;204;p42"/>
          <p:cNvSpPr txBox="1"/>
          <p:nvPr/>
        </p:nvSpPr>
        <p:spPr>
          <a:xfrm>
            <a:off x="49000" y="1084750"/>
            <a:ext cx="2761500" cy="4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Lato"/>
                <a:ea typeface="Lato"/>
                <a:cs typeface="Lato"/>
                <a:sym typeface="Lato"/>
                <a:hlinkClick r:id="rId3" action="ppaction://hlinksldjump"/>
              </a:rPr>
              <a:t>Cohort 1, [day]</a:t>
            </a:r>
            <a:endParaRPr sz="1800">
              <a:solidFill>
                <a:schemeClr val="dk2"/>
              </a:solidFill>
              <a:latin typeface="Lato"/>
              <a:ea typeface="Lato"/>
              <a:cs typeface="Lato"/>
              <a:sym typeface="Lato"/>
            </a:endParaRPr>
          </a:p>
        </p:txBody>
      </p:sp>
      <p:sp>
        <p:nvSpPr>
          <p:cNvPr id="205" name="Google Shape;205;p42"/>
          <p:cNvSpPr txBox="1"/>
          <p:nvPr/>
        </p:nvSpPr>
        <p:spPr>
          <a:xfrm>
            <a:off x="3192125" y="1084750"/>
            <a:ext cx="1895400" cy="4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Lato"/>
                <a:ea typeface="Lato"/>
                <a:cs typeface="Lato"/>
                <a:sym typeface="Lato"/>
                <a:hlinkClick r:id="rId11" action="ppaction://hlinksldjump"/>
              </a:rPr>
              <a:t>Cohort 2</a:t>
            </a:r>
            <a:r>
              <a:rPr lang="en" sz="1800" u="sng">
                <a:solidFill>
                  <a:schemeClr val="hlink"/>
                </a:solidFill>
                <a:latin typeface="Lato"/>
                <a:ea typeface="Lato"/>
                <a:cs typeface="Lato"/>
                <a:sym typeface="Lato"/>
                <a:hlinkClick r:id="rId11" action="ppaction://hlinksldjump"/>
              </a:rPr>
              <a:t>, [day]</a:t>
            </a:r>
            <a:endParaRPr sz="1800">
              <a:solidFill>
                <a:schemeClr val="dk2"/>
              </a:solidFill>
              <a:latin typeface="Lato"/>
              <a:ea typeface="Lato"/>
              <a:cs typeface="Lato"/>
              <a:sym typeface="Lato"/>
            </a:endParaRPr>
          </a:p>
        </p:txBody>
      </p:sp>
      <p:graphicFrame>
        <p:nvGraphicFramePr>
          <p:cNvPr id="206" name="Google Shape;206;p42"/>
          <p:cNvGraphicFramePr/>
          <p:nvPr/>
        </p:nvGraphicFramePr>
        <p:xfrm>
          <a:off x="6214650" y="1539550"/>
          <a:ext cx="3000000" cy="3000000"/>
        </p:xfrm>
        <a:graphic>
          <a:graphicData uri="http://schemas.openxmlformats.org/drawingml/2006/table">
            <a:tbl>
              <a:tblPr>
                <a:noFill/>
                <a:tableStyleId>{E051B289-45DC-4F8F-80FF-2B323BAE7561}</a:tableStyleId>
              </a:tblPr>
              <a:tblGrid>
                <a:gridCol w="411625">
                  <a:extLst>
                    <a:ext uri="{9D8B030D-6E8A-4147-A177-3AD203B41FA5}">
                      <a16:colId xmlns:a16="http://schemas.microsoft.com/office/drawing/2014/main" val="20000"/>
                    </a:ext>
                  </a:extLst>
                </a:gridCol>
                <a:gridCol w="246872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19" action="ppaction://hlinksldjump"/>
                        </a:rPr>
                        <a:t>i</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20" action="ppaction://hlinksldjump"/>
                        </a:rPr>
                        <a:t>ii</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21" action="ppaction://hlinksldjump"/>
                        </a:rPr>
                        <a:t>iii</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22" action="ppaction://hlinksldjump"/>
                        </a:rPr>
                        <a:t>iv</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23" action="ppaction://hlinksldjump"/>
                        </a:rPr>
                        <a:t>v</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24" action="ppaction://hlinksldjump"/>
                        </a:rPr>
                        <a:t>vi</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25" action="ppaction://hlinksldjump"/>
                        </a:rPr>
                        <a:t>vii</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26" action="ppaction://hlinksldjump"/>
                        </a:rPr>
                        <a:t>viii</a:t>
                      </a:r>
                      <a:endParaRPr>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a:latin typeface="Lato"/>
                        <a:ea typeface="Lato"/>
                        <a:cs typeface="Lato"/>
                        <a:sym typeface="Lato"/>
                      </a:endParaRPr>
                    </a:p>
                  </a:txBody>
                  <a:tcPr marL="91425" marR="91425" marT="91425" marB="91425"/>
                </a:tc>
                <a:extLst>
                  <a:ext uri="{0D108BD9-81ED-4DB2-BD59-A6C34878D82A}">
                    <a16:rowId xmlns:a16="http://schemas.microsoft.com/office/drawing/2014/main" val="10007"/>
                  </a:ext>
                </a:extLst>
              </a:tr>
            </a:tbl>
          </a:graphicData>
        </a:graphic>
      </p:graphicFrame>
      <p:sp>
        <p:nvSpPr>
          <p:cNvPr id="207" name="Google Shape;207;p42"/>
          <p:cNvSpPr txBox="1"/>
          <p:nvPr/>
        </p:nvSpPr>
        <p:spPr>
          <a:xfrm>
            <a:off x="6214650" y="1084750"/>
            <a:ext cx="1895400" cy="4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Lato"/>
                <a:ea typeface="Lato"/>
                <a:cs typeface="Lato"/>
                <a:sym typeface="Lato"/>
                <a:hlinkClick r:id="rId19" action="ppaction://hlinksldjump"/>
              </a:rPr>
              <a:t>Cohort 3</a:t>
            </a:r>
            <a:r>
              <a:rPr lang="en" sz="1800" u="sng">
                <a:solidFill>
                  <a:schemeClr val="hlink"/>
                </a:solidFill>
                <a:latin typeface="Lato"/>
                <a:ea typeface="Lato"/>
                <a:cs typeface="Lato"/>
                <a:sym typeface="Lato"/>
                <a:hlinkClick r:id="rId19" action="ppaction://hlinksldjump"/>
              </a:rPr>
              <a:t>, [day]</a:t>
            </a:r>
            <a:endParaRPr sz="1800">
              <a:solidFill>
                <a:schemeClr val="dk2"/>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375" name="Google Shape;375;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381" name="Google Shape;381;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387" name="Google Shape;387;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7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393" name="Google Shape;393;p7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3"/>
          <p:cNvSpPr/>
          <p:nvPr/>
        </p:nvSpPr>
        <p:spPr>
          <a:xfrm>
            <a:off x="0" y="0"/>
            <a:ext cx="9102000" cy="5143500"/>
          </a:xfrm>
          <a:prstGeom prst="rect">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7 - [Your Name]</a:t>
            </a:r>
            <a:endParaRPr/>
          </a:p>
        </p:txBody>
      </p:sp>
      <p:sp>
        <p:nvSpPr>
          <p:cNvPr id="400" name="Google Shape;400;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406" name="Google Shape;406;p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412" name="Google Shape;412;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418" name="Google Shape;418;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424" name="Google Shape;424;p7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8"/>
          <p:cNvSpPr/>
          <p:nvPr/>
        </p:nvSpPr>
        <p:spPr>
          <a:xfrm>
            <a:off x="0" y="0"/>
            <a:ext cx="9102000" cy="5143500"/>
          </a:xfrm>
          <a:prstGeom prst="rect">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8 - [Your Name]</a:t>
            </a:r>
            <a:endParaRPr/>
          </a:p>
        </p:txBody>
      </p:sp>
      <p:sp>
        <p:nvSpPr>
          <p:cNvPr id="431" name="Google Shape;431;p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3"/>
          <p:cNvSpPr/>
          <p:nvPr/>
        </p:nvSpPr>
        <p:spPr>
          <a:xfrm>
            <a:off x="0" y="0"/>
            <a:ext cx="9102000" cy="5143500"/>
          </a:xfrm>
          <a:prstGeom prst="rect">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1 - [Your Name]</a:t>
            </a:r>
            <a:endParaRPr/>
          </a:p>
        </p:txBody>
      </p:sp>
      <p:sp>
        <p:nvSpPr>
          <p:cNvPr id="214" name="Google Shape;214;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437" name="Google Shape;437;p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443" name="Google Shape;443;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449" name="Google Shape;449;p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8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455" name="Google Shape;455;p8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83"/>
          <p:cNvSpPr/>
          <p:nvPr/>
        </p:nvSpPr>
        <p:spPr>
          <a:xfrm>
            <a:off x="0" y="0"/>
            <a:ext cx="9102000" cy="5143500"/>
          </a:xfrm>
          <a:prstGeom prst="rect">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9 - [Your Name]</a:t>
            </a:r>
            <a:endParaRPr/>
          </a:p>
        </p:txBody>
      </p:sp>
      <p:sp>
        <p:nvSpPr>
          <p:cNvPr id="462" name="Google Shape;462;p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468" name="Google Shape;468;p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474" name="Google Shape;474;p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480" name="Google Shape;480;p8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486" name="Google Shape;486;p8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8"/>
          <p:cNvSpPr/>
          <p:nvPr/>
        </p:nvSpPr>
        <p:spPr>
          <a:xfrm>
            <a:off x="0" y="0"/>
            <a:ext cx="9102000" cy="5143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 [Your Name]</a:t>
            </a:r>
            <a:endParaRPr/>
          </a:p>
        </p:txBody>
      </p:sp>
      <p:sp>
        <p:nvSpPr>
          <p:cNvPr id="493" name="Google Shape;493;p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220" name="Google Shape;220;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499" name="Google Shape;499;p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505" name="Google Shape;505;p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511" name="Google Shape;511;p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9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517" name="Google Shape;517;p9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93"/>
          <p:cNvSpPr/>
          <p:nvPr/>
        </p:nvSpPr>
        <p:spPr>
          <a:xfrm>
            <a:off x="0" y="0"/>
            <a:ext cx="9102000" cy="5143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 - [Your Name]</a:t>
            </a:r>
            <a:endParaRPr/>
          </a:p>
        </p:txBody>
      </p:sp>
      <p:sp>
        <p:nvSpPr>
          <p:cNvPr id="524" name="Google Shape;524;p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530" name="Google Shape;530;p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536" name="Google Shape;536;p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542" name="Google Shape;542;p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548" name="Google Shape;548;p9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98"/>
          <p:cNvSpPr/>
          <p:nvPr/>
        </p:nvSpPr>
        <p:spPr>
          <a:xfrm>
            <a:off x="0" y="0"/>
            <a:ext cx="9102000" cy="5143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 - [Your Name]</a:t>
            </a:r>
            <a:endParaRPr/>
          </a:p>
        </p:txBody>
      </p:sp>
      <p:sp>
        <p:nvSpPr>
          <p:cNvPr id="555" name="Google Shape;555;p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226" name="Google Shape;226;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561" name="Google Shape;561;p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567" name="Google Shape;567;p1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573" name="Google Shape;573;p1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579" name="Google Shape;579;p10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03"/>
          <p:cNvSpPr/>
          <p:nvPr/>
        </p:nvSpPr>
        <p:spPr>
          <a:xfrm>
            <a:off x="0" y="0"/>
            <a:ext cx="9102000" cy="5143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 - [Your Name]</a:t>
            </a:r>
            <a:endParaRPr/>
          </a:p>
        </p:txBody>
      </p:sp>
      <p:sp>
        <p:nvSpPr>
          <p:cNvPr id="586" name="Google Shape;586;p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592" name="Google Shape;592;p1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598" name="Google Shape;598;p1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604" name="Google Shape;604;p1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0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610" name="Google Shape;610;p10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08"/>
          <p:cNvSpPr/>
          <p:nvPr/>
        </p:nvSpPr>
        <p:spPr>
          <a:xfrm>
            <a:off x="0" y="0"/>
            <a:ext cx="9102000" cy="5143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0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 - [Your Name]</a:t>
            </a:r>
            <a:endParaRPr/>
          </a:p>
        </p:txBody>
      </p:sp>
      <p:sp>
        <p:nvSpPr>
          <p:cNvPr id="617" name="Google Shape;617;p1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232" name="Google Shape;232;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623" name="Google Shape;623;p1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629" name="Google Shape;629;p1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635" name="Google Shape;635;p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11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641" name="Google Shape;641;p11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13"/>
          <p:cNvSpPr/>
          <p:nvPr/>
        </p:nvSpPr>
        <p:spPr>
          <a:xfrm>
            <a:off x="0" y="0"/>
            <a:ext cx="9102000" cy="5143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 - [Your Name]</a:t>
            </a:r>
            <a:endParaRPr/>
          </a:p>
        </p:txBody>
      </p:sp>
      <p:sp>
        <p:nvSpPr>
          <p:cNvPr id="648" name="Google Shape;648;p1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654" name="Google Shape;654;p1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660" name="Google Shape;660;p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666" name="Google Shape;666;p1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1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672" name="Google Shape;672;p11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18"/>
          <p:cNvSpPr/>
          <p:nvPr/>
        </p:nvSpPr>
        <p:spPr>
          <a:xfrm>
            <a:off x="0" y="0"/>
            <a:ext cx="9102000" cy="5143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 - [Your Name]</a:t>
            </a:r>
            <a:endParaRPr/>
          </a:p>
        </p:txBody>
      </p:sp>
      <p:sp>
        <p:nvSpPr>
          <p:cNvPr id="679" name="Google Shape;679;p1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238" name="Google Shape;238;p4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685" name="Google Shape;685;p1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691" name="Google Shape;691;p1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697" name="Google Shape;697;p1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2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703" name="Google Shape;703;p12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23"/>
          <p:cNvSpPr/>
          <p:nvPr/>
        </p:nvSpPr>
        <p:spPr>
          <a:xfrm>
            <a:off x="0" y="0"/>
            <a:ext cx="9102000" cy="5143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2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 - [Your Name]</a:t>
            </a:r>
            <a:endParaRPr/>
          </a:p>
        </p:txBody>
      </p:sp>
      <p:sp>
        <p:nvSpPr>
          <p:cNvPr id="710" name="Google Shape;710;p1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716" name="Google Shape;716;p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722" name="Google Shape;722;p1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728" name="Google Shape;728;p1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2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734" name="Google Shape;734;p12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28"/>
          <p:cNvSpPr/>
          <p:nvPr/>
        </p:nvSpPr>
        <p:spPr>
          <a:xfrm>
            <a:off x="0" y="0"/>
            <a:ext cx="9102000" cy="5143500"/>
          </a:xfrm>
          <a:prstGeom prst="rect">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2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 - [Your Name]</a:t>
            </a:r>
            <a:endParaRPr/>
          </a:p>
        </p:txBody>
      </p:sp>
      <p:sp>
        <p:nvSpPr>
          <p:cNvPr id="741" name="Google Shape;741;p1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8"/>
          <p:cNvSpPr/>
          <p:nvPr/>
        </p:nvSpPr>
        <p:spPr>
          <a:xfrm>
            <a:off x="0" y="0"/>
            <a:ext cx="9102000" cy="5143500"/>
          </a:xfrm>
          <a:prstGeom prst="rect">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2 - [Your Name]</a:t>
            </a:r>
            <a:endParaRPr/>
          </a:p>
        </p:txBody>
      </p:sp>
      <p:sp>
        <p:nvSpPr>
          <p:cNvPr id="245" name="Google Shape;245;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747" name="Google Shape;747;p1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753" name="Google Shape;753;p1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759" name="Google Shape;759;p1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32"/>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765" name="Google Shape;765;p132"/>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33"/>
          <p:cNvSpPr/>
          <p:nvPr/>
        </p:nvSpPr>
        <p:spPr>
          <a:xfrm>
            <a:off x="0" y="0"/>
            <a:ext cx="9144000" cy="5143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3"/>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 - [Your Name]</a:t>
            </a:r>
            <a:endParaRPr/>
          </a:p>
        </p:txBody>
      </p:sp>
      <p:sp>
        <p:nvSpPr>
          <p:cNvPr id="772" name="Google Shape;772;p1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1 title]</a:t>
            </a:r>
            <a:endParaRPr/>
          </a:p>
        </p:txBody>
      </p:sp>
      <p:sp>
        <p:nvSpPr>
          <p:cNvPr id="778" name="Google Shape;778;p1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2 title]</a:t>
            </a:r>
            <a:endParaRPr/>
          </a:p>
        </p:txBody>
      </p:sp>
      <p:sp>
        <p:nvSpPr>
          <p:cNvPr id="784" name="Google Shape;784;p1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 Slide 3 title]</a:t>
            </a:r>
            <a:endParaRPr/>
          </a:p>
        </p:txBody>
      </p:sp>
      <p:sp>
        <p:nvSpPr>
          <p:cNvPr id="790" name="Google Shape;790;p1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person gets a title slide, 3 content slides, and a slide for comments by the viewers.  You will have 5 minutes to talk, and 3 minutes for questions and feedback.</a:t>
            </a:r>
            <a:endParaRPr/>
          </a:p>
          <a:p>
            <a:pPr marL="0" lvl="0" indent="0" algn="l" rtl="0">
              <a:spcBef>
                <a:spcPts val="1200"/>
              </a:spcBef>
              <a:spcAft>
                <a:spcPts val="0"/>
              </a:spcAft>
              <a:buNone/>
            </a:pPr>
            <a:r>
              <a:rPr lang="en"/>
              <a:t>On these slides you should aim to cover:</a:t>
            </a:r>
            <a:endParaRPr/>
          </a:p>
          <a:p>
            <a:pPr marL="457200" lvl="0" indent="-342900" algn="l" rtl="0">
              <a:spcBef>
                <a:spcPts val="1200"/>
              </a:spcBef>
              <a:spcAft>
                <a:spcPts val="0"/>
              </a:spcAft>
              <a:buSzPts val="1800"/>
              <a:buChar char="●"/>
            </a:pPr>
            <a:r>
              <a:rPr lang="en"/>
              <a:t>What are the intended learning outcomes?</a:t>
            </a:r>
            <a:endParaRPr/>
          </a:p>
          <a:p>
            <a:pPr marL="457200" lvl="0" indent="-342900" algn="l" rtl="0">
              <a:spcBef>
                <a:spcPts val="0"/>
              </a:spcBef>
              <a:spcAft>
                <a:spcPts val="0"/>
              </a:spcAft>
              <a:buSzPts val="1800"/>
              <a:buChar char="●"/>
            </a:pPr>
            <a:r>
              <a:rPr lang="en"/>
              <a:t>Who are you interviewing?</a:t>
            </a:r>
            <a:endParaRPr/>
          </a:p>
          <a:p>
            <a:pPr marL="457200" lvl="0" indent="-342900" algn="l" rtl="0">
              <a:spcBef>
                <a:spcPts val="0"/>
              </a:spcBef>
              <a:spcAft>
                <a:spcPts val="0"/>
              </a:spcAft>
              <a:buSzPts val="1800"/>
              <a:buChar char="●"/>
            </a:pPr>
            <a:r>
              <a:rPr lang="en"/>
              <a:t>What figure(s) or table(s) will you use for your lesson?</a:t>
            </a:r>
            <a:endParaRPr/>
          </a:p>
          <a:p>
            <a:pPr marL="457200" lvl="0" indent="-342900" algn="l" rtl="0">
              <a:spcBef>
                <a:spcPts val="0"/>
              </a:spcBef>
              <a:spcAft>
                <a:spcPts val="0"/>
              </a:spcAft>
              <a:buSzPts val="1800"/>
              <a:buChar char="●"/>
            </a:pPr>
            <a:r>
              <a:rPr lang="en"/>
              <a:t>What are your next steps?</a:t>
            </a:r>
            <a:endParaRPr/>
          </a:p>
          <a:p>
            <a:pPr marL="0" lvl="0" indent="0" algn="l" rtl="0">
              <a:spcBef>
                <a:spcPts val="1200"/>
              </a:spcBef>
              <a:spcAft>
                <a:spcPts val="1200"/>
              </a:spcAft>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37"/>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Name] Feedback Slide</a:t>
            </a:r>
            <a:endParaRPr/>
          </a:p>
        </p:txBody>
      </p:sp>
      <p:graphicFrame>
        <p:nvGraphicFramePr>
          <p:cNvPr id="796" name="Google Shape;796;p137"/>
          <p:cNvGraphicFramePr/>
          <p:nvPr/>
        </p:nvGraphicFramePr>
        <p:xfrm>
          <a:off x="221150" y="1238250"/>
          <a:ext cx="3000000" cy="3000000"/>
        </p:xfrm>
        <a:graphic>
          <a:graphicData uri="http://schemas.openxmlformats.org/drawingml/2006/table">
            <a:tbl>
              <a:tblPr>
                <a:noFill/>
                <a:tableStyleId>{E051B289-45DC-4F8F-80FF-2B323BAE7561}</a:tableStyleId>
              </a:tblPr>
              <a:tblGrid>
                <a:gridCol w="4363650">
                  <a:extLst>
                    <a:ext uri="{9D8B030D-6E8A-4147-A177-3AD203B41FA5}">
                      <a16:colId xmlns:a16="http://schemas.microsoft.com/office/drawing/2014/main" val="20000"/>
                    </a:ext>
                  </a:extLst>
                </a:gridCol>
                <a:gridCol w="4363650">
                  <a:extLst>
                    <a:ext uri="{9D8B030D-6E8A-4147-A177-3AD203B41FA5}">
                      <a16:colId xmlns:a16="http://schemas.microsoft.com/office/drawing/2014/main" val="20001"/>
                    </a:ext>
                  </a:extLst>
                </a:gridCol>
              </a:tblGrid>
              <a:tr h="561125">
                <a:tc>
                  <a:txBody>
                    <a:bodyPr/>
                    <a:lstStyle/>
                    <a:p>
                      <a:pPr marL="0" lvl="0" indent="0" algn="l" rtl="0">
                        <a:spcBef>
                          <a:spcPts val="0"/>
                        </a:spcBef>
                        <a:spcAft>
                          <a:spcPts val="0"/>
                        </a:spcAft>
                        <a:buNone/>
                      </a:pPr>
                      <a:r>
                        <a:rPr lang="en" sz="1000"/>
                        <a:t>[Add comments in these boxes]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0"/>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1"/>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561125">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583500">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38"/>
          <p:cNvSpPr/>
          <p:nvPr/>
        </p:nvSpPr>
        <p:spPr>
          <a:xfrm>
            <a:off x="0" y="0"/>
            <a:ext cx="9144000" cy="5143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8"/>
          <p:cNvSpPr txBox="1">
            <a:spLocks noGrp="1"/>
          </p:cNvSpPr>
          <p:nvPr>
            <p:ph type="title"/>
          </p:nvPr>
        </p:nvSpPr>
        <p:spPr>
          <a:xfrm>
            <a:off x="311700" y="22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ii - [Your Name]</a:t>
            </a:r>
            <a:endParaRPr/>
          </a:p>
        </p:txBody>
      </p:sp>
      <p:sp>
        <p:nvSpPr>
          <p:cNvPr id="803" name="Google Shape;803;p1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Institution]</a:t>
            </a:r>
            <a:endParaRPr/>
          </a:p>
          <a:p>
            <a:pPr marL="0" lvl="0" indent="0" algn="l" rtl="0">
              <a:spcBef>
                <a:spcPts val="1200"/>
              </a:spcBef>
              <a:spcAft>
                <a:spcPts val="0"/>
              </a:spcAft>
              <a:buNone/>
            </a:pPr>
            <a:r>
              <a:rPr lang="en"/>
              <a:t>[Title of your project]</a:t>
            </a:r>
            <a:endParaRPr/>
          </a:p>
          <a:p>
            <a:pPr marL="0" lvl="0" indent="0" algn="l" rtl="0">
              <a:spcBef>
                <a:spcPts val="1200"/>
              </a:spcBef>
              <a:spcAft>
                <a:spcPts val="0"/>
              </a:spcAft>
              <a:buNone/>
            </a:pPr>
            <a:r>
              <a:rPr lang="en"/>
              <a:t>[Course it’s for]</a:t>
            </a:r>
            <a:endParaRPr/>
          </a:p>
          <a:p>
            <a:pPr marL="0" lvl="0" indent="0" algn="l" rtl="0">
              <a:spcBef>
                <a:spcPts val="1200"/>
              </a:spcBef>
              <a:spcAft>
                <a:spcPts val="1200"/>
              </a:spcAft>
              <a:buNone/>
            </a:pPr>
            <a:r>
              <a:rPr lang="en"/>
              <a:t>[Feel free to add any things you’d like to this cover-slide, add images, decorate it, make it your own!  Just don’t treat it like an extra content slide.]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10227</Words>
  <Application>Microsoft Macintosh PowerPoint</Application>
  <PresentationFormat>On-screen Show (16:9)</PresentationFormat>
  <Paragraphs>860</Paragraphs>
  <Slides>149</Slides>
  <Notes>149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149</vt:i4>
      </vt:variant>
    </vt:vector>
  </HeadingPairs>
  <TitlesOfParts>
    <vt:vector size="161" baseType="lpstr">
      <vt:lpstr>Candara</vt:lpstr>
      <vt:lpstr>PT Sans Narrow</vt:lpstr>
      <vt:lpstr>Arial Black</vt:lpstr>
      <vt:lpstr>Open Sans</vt:lpstr>
      <vt:lpstr>Source Code Pro</vt:lpstr>
      <vt:lpstr>Arial</vt:lpstr>
      <vt:lpstr>Oswald</vt:lpstr>
      <vt:lpstr>Georgia</vt:lpstr>
      <vt:lpstr>Lato</vt:lpstr>
      <vt:lpstr>Simple Light</vt:lpstr>
      <vt:lpstr>Tropic</vt:lpstr>
      <vt:lpstr>Modern Writer</vt:lpstr>
      <vt:lpstr>Valuing diverse identities and fostering data literacy in biology curricula</vt:lpstr>
      <vt:lpstr>Flash Talks!</vt:lpstr>
      <vt:lpstr>Add your name to one of the rows under your Cohort. Click on the number/letter to navigate to your slides.</vt:lpstr>
      <vt:lpstr>1 - [Your Name]</vt:lpstr>
      <vt:lpstr>[Name - Slide 1 title]</vt:lpstr>
      <vt:lpstr>[Name - Slide 2 title]</vt:lpstr>
      <vt:lpstr>[Name - Slide 3 title]</vt:lpstr>
      <vt:lpstr>[Your Name] Feedback Slide</vt:lpstr>
      <vt:lpstr>2 - [Your Name]</vt:lpstr>
      <vt:lpstr>[Name - Slide 1 title]</vt:lpstr>
      <vt:lpstr>[Name - Slide 2 title]</vt:lpstr>
      <vt:lpstr>[Name - Slide 3 title]</vt:lpstr>
      <vt:lpstr>[Your Name] Feedback Slide</vt:lpstr>
      <vt:lpstr>3 - [Your Name]</vt:lpstr>
      <vt:lpstr>[Name - Slide 1 title]</vt:lpstr>
      <vt:lpstr>[Name - Slide 2 title]</vt:lpstr>
      <vt:lpstr>[Name - Slide 3 title]</vt:lpstr>
      <vt:lpstr>[Your Name] Feedback Slide</vt:lpstr>
      <vt:lpstr>4 - [Your Name]</vt:lpstr>
      <vt:lpstr>[Name - Slide 1 title]</vt:lpstr>
      <vt:lpstr>[Name - Slide 2 title]</vt:lpstr>
      <vt:lpstr>[Name - Slide 3 title]</vt:lpstr>
      <vt:lpstr>[Your Name] Feedback Slide</vt:lpstr>
      <vt:lpstr>5 - [Your Name]</vt:lpstr>
      <vt:lpstr>[Name - Slide 1 title]</vt:lpstr>
      <vt:lpstr>[Name - Slide 2 title]</vt:lpstr>
      <vt:lpstr>[Name - Slide 3 title]</vt:lpstr>
      <vt:lpstr>[Your Name] Feedback Slide</vt:lpstr>
      <vt:lpstr>6 - [Your Name]</vt:lpstr>
      <vt:lpstr>[Name - Slide 1 title]</vt:lpstr>
      <vt:lpstr>[Name - Slide 2 title]</vt:lpstr>
      <vt:lpstr>[Name - Slide 3 title]</vt:lpstr>
      <vt:lpstr>[Your Name] Feedback Slide</vt:lpstr>
      <vt:lpstr>7 - [Your Name]</vt:lpstr>
      <vt:lpstr>[Name - Slide 1 title]</vt:lpstr>
      <vt:lpstr>[Name - Slide 2 title]</vt:lpstr>
      <vt:lpstr>[Name - Slide 3 title]</vt:lpstr>
      <vt:lpstr>[Your Name] Feedback Slide</vt:lpstr>
      <vt:lpstr>8 - [Your Name]</vt:lpstr>
      <vt:lpstr>[Name - Slide 1 title]</vt:lpstr>
      <vt:lpstr>[Name - Slide 2 title]</vt:lpstr>
      <vt:lpstr>[Name - Slide 3 title]</vt:lpstr>
      <vt:lpstr>[Your Name] Feedback Slide</vt:lpstr>
      <vt:lpstr>9 - [Your Name]</vt:lpstr>
      <vt:lpstr>[Name - Slide 1 title]</vt:lpstr>
      <vt:lpstr>[Name - Slide 2 title]</vt:lpstr>
      <vt:lpstr>[Name - Slide 3 title]</vt:lpstr>
      <vt:lpstr>[Your Name] Feedback Slide</vt:lpstr>
      <vt:lpstr>A - [Your Name]</vt:lpstr>
      <vt:lpstr>[Name - Slide 1 title]</vt:lpstr>
      <vt:lpstr>[Name - Slide 2 title]</vt:lpstr>
      <vt:lpstr>[Name - Slide 3 title]</vt:lpstr>
      <vt:lpstr>[Your Name] Feedback Slide</vt:lpstr>
      <vt:lpstr>B - [Your Name]</vt:lpstr>
      <vt:lpstr>[Name - Slide 1 title]</vt:lpstr>
      <vt:lpstr>[Name - Slide 2 title]</vt:lpstr>
      <vt:lpstr>[Name - Slide 3 title]</vt:lpstr>
      <vt:lpstr>[Your Name] Feedback Slide</vt:lpstr>
      <vt:lpstr>C - [Your Name]</vt:lpstr>
      <vt:lpstr>[Name - Slide 1 title]</vt:lpstr>
      <vt:lpstr>[Name - Slide 2 title]</vt:lpstr>
      <vt:lpstr>[Name - Slide 3 title]</vt:lpstr>
      <vt:lpstr>[Your Name] Feedback Slide</vt:lpstr>
      <vt:lpstr>D - [Your Name]</vt:lpstr>
      <vt:lpstr>[Name - Slide 1 title]</vt:lpstr>
      <vt:lpstr>[Name - Slide 2 title]</vt:lpstr>
      <vt:lpstr>[Name - Slide 3 title]</vt:lpstr>
      <vt:lpstr>[Your Name] Feedback Slide</vt:lpstr>
      <vt:lpstr>E - [Your Name]</vt:lpstr>
      <vt:lpstr>[Name - Slide 1 title]</vt:lpstr>
      <vt:lpstr>[Name - Slide 2 title]</vt:lpstr>
      <vt:lpstr>[Name - Slide 3 title]</vt:lpstr>
      <vt:lpstr>[Your Name] Feedback Slide</vt:lpstr>
      <vt:lpstr>F - [Your Name]</vt:lpstr>
      <vt:lpstr>[Name - Slide 1 title]</vt:lpstr>
      <vt:lpstr>[Name - Slide 2 title]</vt:lpstr>
      <vt:lpstr>[Name - Slide 3 title]</vt:lpstr>
      <vt:lpstr>[Your Name] Feedback Slide</vt:lpstr>
      <vt:lpstr>G - [Your Name]</vt:lpstr>
      <vt:lpstr>[Name - Slide 1 title]</vt:lpstr>
      <vt:lpstr>[Name - Slide 2 title]</vt:lpstr>
      <vt:lpstr>[Name - Slide 3 title]</vt:lpstr>
      <vt:lpstr>[Your Name] Feedback Slide</vt:lpstr>
      <vt:lpstr>H - [Your Name]</vt:lpstr>
      <vt:lpstr>[Name - Slide 1 title]</vt:lpstr>
      <vt:lpstr>[Name - Slide 2 title]</vt:lpstr>
      <vt:lpstr>[Name - Slide 3 title]</vt:lpstr>
      <vt:lpstr>[Your Name] Feedback Slide</vt:lpstr>
      <vt:lpstr>I - [Your Name]</vt:lpstr>
      <vt:lpstr>[Name - Slide 1 title]</vt:lpstr>
      <vt:lpstr>[Name - Slide 2 title]</vt:lpstr>
      <vt:lpstr>[Name - Slide 3 title]</vt:lpstr>
      <vt:lpstr>[Your Name] Feedback Slide</vt:lpstr>
      <vt:lpstr>i - [Your Name]</vt:lpstr>
      <vt:lpstr>[Name - Slide 1 title]</vt:lpstr>
      <vt:lpstr>[Name - Slide 2 title]</vt:lpstr>
      <vt:lpstr>[Name - Slide 3 title]</vt:lpstr>
      <vt:lpstr>[Your Name] Feedback Slide</vt:lpstr>
      <vt:lpstr>ii - [Your Name]</vt:lpstr>
      <vt:lpstr>[Name - Slide 1 title]</vt:lpstr>
      <vt:lpstr>[Name - Slide 2 title]</vt:lpstr>
      <vt:lpstr>[Name - Slide 3 title]</vt:lpstr>
      <vt:lpstr>[Your Name] Feedback Slide</vt:lpstr>
      <vt:lpstr>iii - [Your Name]</vt:lpstr>
      <vt:lpstr>[Name - Slide 1 title]</vt:lpstr>
      <vt:lpstr>[Name - Slide 2 title]</vt:lpstr>
      <vt:lpstr>[Name - Slide 3 title]</vt:lpstr>
      <vt:lpstr>[Your Name] Feedback Slide</vt:lpstr>
      <vt:lpstr>iv - [Your Name]</vt:lpstr>
      <vt:lpstr>[Name - Slide 1 title]</vt:lpstr>
      <vt:lpstr>[Name - Slide 2 title]</vt:lpstr>
      <vt:lpstr>[Name - Slide 3 title]</vt:lpstr>
      <vt:lpstr>[Your Name] Feedback Slide</vt:lpstr>
      <vt:lpstr>v - [Your Name]</vt:lpstr>
      <vt:lpstr>[Name - Slide 1 title]</vt:lpstr>
      <vt:lpstr>[Name - Slide 2 title]</vt:lpstr>
      <vt:lpstr>[Name - Slide 3 title]</vt:lpstr>
      <vt:lpstr>[Your Name] Feedback Slide</vt:lpstr>
      <vt:lpstr>vi - [Your Name]</vt:lpstr>
      <vt:lpstr>[Name - Slide 1 title]</vt:lpstr>
      <vt:lpstr>[Name - Slide 2 title]</vt:lpstr>
      <vt:lpstr>[Name - Slide 3 title]</vt:lpstr>
      <vt:lpstr>[Your Name] Feedback Slide</vt:lpstr>
      <vt:lpstr>vii - [Your Name]</vt:lpstr>
      <vt:lpstr>[Name - Slide 1 title]</vt:lpstr>
      <vt:lpstr>[Name - Slide 2 title]</vt:lpstr>
      <vt:lpstr>[Name - Slide 3 title]</vt:lpstr>
      <vt:lpstr>[Your Name] Feedback Slide</vt:lpstr>
      <vt:lpstr>viii - [Your Name]</vt:lpstr>
      <vt:lpstr>[Name - Slide 1 title]</vt:lpstr>
      <vt:lpstr>[Name - Slide 2 title]</vt:lpstr>
      <vt:lpstr>[Name - Slide 3 title]</vt:lpstr>
      <vt:lpstr>[Your Name] Feedback Slide</vt:lpstr>
      <vt:lpstr>ix - [Your Name]</vt:lpstr>
      <vt:lpstr>[Name - Slide 1 title]</vt:lpstr>
      <vt:lpstr>[Name - Slide 2 title]</vt:lpstr>
      <vt:lpstr>[Name - Slide 3 title]</vt:lpstr>
      <vt:lpstr>[Your Name] Feedback Slide</vt:lpstr>
      <vt:lpstr>Desiree Forsythe Chapman University</vt:lpstr>
      <vt:lpstr>Content Learning Outcomes</vt:lpstr>
      <vt:lpstr>Dr. Richelle Tanner and Sea Hare respiration</vt:lpstr>
      <vt:lpstr>Next Steps: Winter Break and Beyond</vt:lpstr>
      <vt:lpstr>[Your Name] Feedback Slide</vt:lpstr>
      <vt:lpstr>Agents of Change: Determining effects of pollution through data interpretation</vt:lpstr>
      <vt:lpstr>What’s the purpose? </vt:lpstr>
      <vt:lpstr>PowerPoint Presentation</vt:lpstr>
      <vt:lpstr>PowerPoint Presentation</vt:lpstr>
      <vt:lpstr>Eilea Knotts/Marine Ecology - Feedback Slide</vt:lpstr>
      <vt:lpstr>Funding for BioGraphI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Suann Yang</cp:lastModifiedBy>
  <cp:revision>1</cp:revision>
  <dcterms:modified xsi:type="dcterms:W3CDTF">2024-07-17T14:58:40Z</dcterms:modified>
</cp:coreProperties>
</file>