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Default Extension="fntdata" ContentType="application/x-fontdata"/>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Default Extension="gif" ContentType="image/gif"/>
  <Override PartName="/ppt/notesSlides/notesSlide24.xml" ContentType="application/vnd.openxmlformats-officedocument.presentationml.notesSlide+xml"/>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Layouts/slideLayout10.xml" ContentType="application/vnd.openxmlformats-officedocument.presentationml.slideLayout+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Roboto"/>
      <p:regular r:id="rId33"/>
      <p:bold r:id="rId34"/>
      <p:italic r:id="rId35"/>
      <p:boldItalic r:id="rId36"/>
    </p:embeddedFont>
    <p:embeddedFont>
      <p:font typeface="Amatic SC"/>
      <p:regular r:id="rId37"/>
      <p:bold r:id="rId38"/>
    </p:embeddedFont>
    <p:embeddedFont>
      <p:font typeface="Source Code Pro"/>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13" d="100"/>
          <a:sy n="113" d="100"/>
        </p:scale>
        <p:origin x="-496" y="-96"/>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font" Target="fonts/font1.fntdata"/><Relationship Id="rId34" Type="http://schemas.openxmlformats.org/officeDocument/2006/relationships/font" Target="fonts/font2.fntdata"/><Relationship Id="rId35" Type="http://schemas.openxmlformats.org/officeDocument/2006/relationships/font" Target="fonts/font3.fntdata"/><Relationship Id="rId36" Type="http://schemas.openxmlformats.org/officeDocument/2006/relationships/font" Target="fonts/font4.fntdata"/><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font" Target="fonts/font5.fntdata"/><Relationship Id="rId38" Type="http://schemas.openxmlformats.org/officeDocument/2006/relationships/font" Target="fonts/font6.fntdata"/><Relationship Id="rId39" Type="http://schemas.openxmlformats.org/officeDocument/2006/relationships/font" Target="fonts/font7.fntdata"/><Relationship Id="rId40" Type="http://schemas.openxmlformats.org/officeDocument/2006/relationships/font" Target="fonts/font8.fntdata"/><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a:t>1946-1958 Sixty-seven bombs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Videos and pictures of the culture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Shape 1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Shape 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ig number">
  <p:cSld name="BIG_NUMBER">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1240275"/>
            <a:ext cx="8520600" cy="19818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endParaRPr/>
          </a:p>
        </p:txBody>
      </p:sp>
      <p:sp>
        <p:nvSpPr>
          <p:cNvPr id="48" name="Shape 48"/>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lank" type="blank">
  <p:cSld name="BLANK">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Shape 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body" type="tx">
  <p:cSld name="TITLE_AND_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Shape 1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Shape 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and two columns" type="twoColTx">
  <p:cSld name="TITLE_AND_TWO_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Shape 23"/>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Shape 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only" type="titleOnly">
  <p:cSld name="TITLE_ONLY">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Shape 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One column text">
  <p:cSld name="ONE_COLUMN_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Shape 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Shape 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Shape 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tion title and description">
  <p:cSld name="SECTION_TITLE_AND_DESCRIPTION">
    <p:spTree>
      <p:nvGrpSpPr>
        <p:cNvPr id="1" name="Shape 36"/>
        <p:cNvGrpSpPr/>
        <p:nvPr/>
      </p:nvGrpSpPr>
      <p:grpSpPr>
        <a:xfrm>
          <a:off x="0" y="0"/>
          <a:ext cx="0" cy="0"/>
          <a:chOff x="0" y="0"/>
          <a:chExt cx="0" cy="0"/>
        </a:xfrm>
      </p:grpSpPr>
      <p:sp>
        <p:nvSpPr>
          <p:cNvPr id="37" name="Shape 37"/>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38" name="Shape 38"/>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Shape 3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Shape 40"/>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Shape 4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Shape 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Caption">
  <p:cSld name="CAPTION_ONLY">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Shape 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beach-day">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Shape 7"/>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jWcaR8s9utU" TargetMode="External"/><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MgD_TI5vQKY" TargetMode="External"/><Relationship Id="rId4" Type="http://schemas.openxmlformats.org/officeDocument/2006/relationships/image" Target="../media/image17.jpeg"/><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9" Type="http://schemas.openxmlformats.org/officeDocument/2006/relationships/hyperlink" Target="https://en.wikipedia.org/wiki/Ethnic_groups" TargetMode="External"/><Relationship Id="rId20" Type="http://schemas.openxmlformats.org/officeDocument/2006/relationships/hyperlink" Target="https://en.wikipedia.org/wiki/United_States" TargetMode="External"/><Relationship Id="rId21" Type="http://schemas.openxmlformats.org/officeDocument/2006/relationships/hyperlink" Target="https://en.wikipedia.org/wiki/Compact_of_Free_Association" TargetMode="External"/><Relationship Id="rId22" Type="http://schemas.openxmlformats.org/officeDocument/2006/relationships/hyperlink" Target="https://en.wikipedia.org/wiki/Marshall_Islands%23cite_note-autogenerated1-5" TargetMode="External"/><Relationship Id="rId10" Type="http://schemas.openxmlformats.org/officeDocument/2006/relationships/hyperlink" Target="https://en.wikipedia.org/wiki/Politics_of_Marshall_Islands" TargetMode="External"/><Relationship Id="rId11" Type="http://schemas.openxmlformats.org/officeDocument/2006/relationships/hyperlink" Target="https://en.wikipedia.org/wiki/Unitary_state" TargetMode="External"/><Relationship Id="rId12" Type="http://schemas.openxmlformats.org/officeDocument/2006/relationships/hyperlink" Target="https://en.wikipedia.org/wiki/Parliamentary_republic" TargetMode="External"/><Relationship Id="rId13" Type="http://schemas.openxmlformats.org/officeDocument/2006/relationships/hyperlink" Target="https://en.wikipedia.org/wiki/President_of_the_Marshall_Islands" TargetMode="External"/><Relationship Id="rId14" Type="http://schemas.openxmlformats.org/officeDocument/2006/relationships/hyperlink" Target="https://en.wikipedia.org/wiki/Hilda_Heine" TargetMode="External"/><Relationship Id="rId15" Type="http://schemas.openxmlformats.org/officeDocument/2006/relationships/hyperlink" Target="https://en.wikipedia.org/wiki/Speaker_(politics)" TargetMode="External"/><Relationship Id="rId16" Type="http://schemas.openxmlformats.org/officeDocument/2006/relationships/hyperlink" Target="https://en.wikipedia.org/wiki/Kenneth_Kedi" TargetMode="External"/><Relationship Id="rId17" Type="http://schemas.openxmlformats.org/officeDocument/2006/relationships/hyperlink" Target="https://en.wikipedia.org/wiki/Marshall_Islands%23cite_note-3" TargetMode="External"/><Relationship Id="rId18" Type="http://schemas.openxmlformats.org/officeDocument/2006/relationships/hyperlink" Target="https://en.wikipedia.org/wiki/Legislature_of_the_Marshall_Islands" TargetMode="External"/><Relationship Id="rId19" Type="http://schemas.openxmlformats.org/officeDocument/2006/relationships/hyperlink" Target="https://en.wikipedia.org/wiki/Independence" TargetMode="External"/><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 Id="rId4" Type="http://schemas.openxmlformats.org/officeDocument/2006/relationships/hyperlink" Target="https://en.wikipedia.org/wiki/Associated_state" TargetMode="External"/><Relationship Id="rId5" Type="http://schemas.openxmlformats.org/officeDocument/2006/relationships/hyperlink" Target="https://en.wikipedia.org/wiki/Majuro" TargetMode="External"/><Relationship Id="rId6" Type="http://schemas.openxmlformats.org/officeDocument/2006/relationships/hyperlink" Target="https://tools.wmflabs.org/geohack/geohack.php?pagename=Marshall_Islands&amp;params=7_7_N_171_4_E_type:city" TargetMode="External"/><Relationship Id="rId7" Type="http://schemas.openxmlformats.org/officeDocument/2006/relationships/hyperlink" Target="https://en.wikipedia.org/wiki/Marshallese_language" TargetMode="External"/><Relationship Id="rId8" Type="http://schemas.openxmlformats.org/officeDocument/2006/relationships/hyperlink" Target="https://en.wikipedia.org/wiki/English_languag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ncep.noaa.gov/" TargetMode="External"/><Relationship Id="rId4" Type="http://schemas.openxmlformats.org/officeDocument/2006/relationships/hyperlink" Target="http://polar.ncep.noaa.gov/sst/oper/Welcome.html" TargetMode="External"/><Relationship Id="rId5" Type="http://schemas.openxmlformats.org/officeDocument/2006/relationships/hyperlink" Target="http://polar.ncep.noaa.gov/sst/oper/global_sst_oper0.png" TargetMode="External"/><Relationship Id="rId6"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 Id="rId9" Type="http://schemas.openxmlformats.org/officeDocument/2006/relationships/image" Target="../media/image41.jpeg"/><Relationship Id="rId10" Type="http://schemas.openxmlformats.org/officeDocument/2006/relationships/image" Target="../media/image42.jpe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xvZEFBbVe-g" TargetMode="External"/><Relationship Id="rId4" Type="http://schemas.openxmlformats.org/officeDocument/2006/relationships/image" Target="../media/image43.jpe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mMpxs_8wB4" TargetMode="External"/><Relationship Id="rId4" Type="http://schemas.openxmlformats.org/officeDocument/2006/relationships/image" Target="../media/image44.jpe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xvZEFBbVe-g" TargetMode="External"/><Relationship Id="rId4" Type="http://schemas.openxmlformats.org/officeDocument/2006/relationships/hyperlink" Target="http://www.climate4you.com/SeaTemperatures.htm" TargetMode="External"/><Relationship Id="rId5" Type="http://schemas.openxmlformats.org/officeDocument/2006/relationships/hyperlink" Target="https://soundwaves.usgs.gov/2015/02/research4.html" TargetMode="External"/><Relationship Id="rId6" Type="http://schemas.openxmlformats.org/officeDocument/2006/relationships/hyperlink" Target="https://www.pri.org/stories/2017-06-01/rising-seas-are-washing-away-graves-marshall-islands" TargetMode="External"/><Relationship Id="rId7" Type="http://schemas.openxmlformats.org/officeDocument/2006/relationships/hyperlink" Target="https://www.theguardian.com/environment/2016/sep/15/marshall-islands-climate-change-springdale-arkansas" TargetMode="External"/><Relationship Id="rId8" Type="http://schemas.openxmlformats.org/officeDocument/2006/relationships/hyperlink" Target="https://en.wikipedia.org/wiki/Marshall_Islands" TargetMode="External"/><Relationship Id="rId9" Type="http://schemas.openxmlformats.org/officeDocument/2006/relationships/hyperlink" Target="https://www.huffingtonpost.com/2015/04/21/marshall-islands-micronesia_n_7132566.html" TargetMode="External"/><Relationship Id="rId10" Type="http://schemas.openxmlformats.org/officeDocument/2006/relationships/hyperlink" Target="https://www.nytimes.com/2012/07/05/us/for-marshall-islanders-hopes-and-troubles-in-arkansas.html" TargetMode="External"/><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GMqZt7Rjec0" TargetMode="External"/><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xQ0W2brn3Xs" TargetMode="External"/><Relationship Id="rId4" Type="http://schemas.openxmlformats.org/officeDocument/2006/relationships/image" Target="../media/image10.jpeg"/><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O0LHci_ZWkk" TargetMode="External"/><Relationship Id="rId4" Type="http://schemas.openxmlformats.org/officeDocument/2006/relationships/image" Target="../media/image11.jpeg"/><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5"/>
        <p:cNvGrpSpPr/>
        <p:nvPr/>
      </p:nvGrpSpPr>
      <p:grpSpPr>
        <a:xfrm>
          <a:off x="0" y="0"/>
          <a:ext cx="0" cy="0"/>
          <a:chOff x="0" y="0"/>
          <a:chExt cx="0" cy="0"/>
        </a:xfrm>
      </p:grpSpPr>
      <p:sp>
        <p:nvSpPr>
          <p:cNvPr id="56" name="Shape 56"/>
          <p:cNvSpPr txBox="1">
            <a:spLocks noGrp="1"/>
          </p:cNvSpPr>
          <p:nvPr>
            <p:ph type="ctrTitle"/>
          </p:nvPr>
        </p:nvSpPr>
        <p:spPr>
          <a:xfrm>
            <a:off x="311700" y="152400"/>
            <a:ext cx="4680000" cy="23304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4400" dirty="0" smtClean="0"/>
              <a:t>An ode to the marshallese</a:t>
            </a:r>
            <a:endParaRPr sz="4400" dirty="0"/>
          </a:p>
        </p:txBody>
      </p:sp>
      <p:sp>
        <p:nvSpPr>
          <p:cNvPr id="57" name="Shape 57"/>
          <p:cNvSpPr txBox="1">
            <a:spLocks noGrp="1"/>
          </p:cNvSpPr>
          <p:nvPr>
            <p:ph type="subTitle" idx="1"/>
          </p:nvPr>
        </p:nvSpPr>
        <p:spPr>
          <a:xfrm>
            <a:off x="106775" y="3205525"/>
            <a:ext cx="8725500" cy="2042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2400" i="1" dirty="0">
                <a:latin typeface="Amatic SC"/>
                <a:ea typeface="Amatic SC"/>
                <a:cs typeface="Amatic SC"/>
                <a:sym typeface="Amatic SC"/>
              </a:rPr>
              <a:t>Lakeisha Cameron &amp; Niiya matthews</a:t>
            </a:r>
            <a:endParaRPr sz="2400" i="1" dirty="0">
              <a:latin typeface="Amatic SC"/>
              <a:ea typeface="Amatic SC"/>
              <a:cs typeface="Amatic SC"/>
              <a:sym typeface="Amatic SC"/>
            </a:endParaRPr>
          </a:p>
          <a:p>
            <a:pPr marL="0" lvl="0" indent="0" algn="r" rtl="0">
              <a:spcBef>
                <a:spcPts val="0"/>
              </a:spcBef>
              <a:spcAft>
                <a:spcPts val="0"/>
              </a:spcAft>
              <a:buNone/>
            </a:pPr>
            <a:r>
              <a:rPr lang="en" sz="2400" i="1" dirty="0">
                <a:latin typeface="Amatic SC"/>
                <a:ea typeface="Amatic SC"/>
                <a:cs typeface="Amatic SC"/>
                <a:sym typeface="Amatic SC"/>
              </a:rPr>
              <a:t>Environmental science 101</a:t>
            </a:r>
            <a:endParaRPr sz="2400" i="1" dirty="0">
              <a:latin typeface="Amatic SC"/>
              <a:ea typeface="Amatic SC"/>
              <a:cs typeface="Amatic SC"/>
              <a:sym typeface="Amatic SC"/>
            </a:endParaRPr>
          </a:p>
          <a:p>
            <a:pPr marL="0" lvl="0" indent="0" algn="r" rtl="0">
              <a:spcBef>
                <a:spcPts val="0"/>
              </a:spcBef>
              <a:spcAft>
                <a:spcPts val="0"/>
              </a:spcAft>
              <a:buNone/>
            </a:pPr>
            <a:r>
              <a:rPr lang="en" sz="2400" i="1" dirty="0">
                <a:latin typeface="Amatic SC"/>
                <a:ea typeface="Amatic SC"/>
                <a:cs typeface="Amatic SC"/>
                <a:sym typeface="Amatic SC"/>
              </a:rPr>
              <a:t>Professor khavari</a:t>
            </a:r>
            <a:endParaRPr sz="2400" i="1" dirty="0">
              <a:latin typeface="Amatic SC"/>
              <a:ea typeface="Amatic SC"/>
              <a:cs typeface="Amatic SC"/>
              <a:sym typeface="Amatic SC"/>
            </a:endParaRPr>
          </a:p>
          <a:p>
            <a:pPr marL="0" lvl="0" indent="0" algn="r">
              <a:spcBef>
                <a:spcPts val="0"/>
              </a:spcBef>
              <a:spcAft>
                <a:spcPts val="0"/>
              </a:spcAft>
              <a:buNone/>
            </a:pPr>
            <a:r>
              <a:rPr lang="en" sz="2400" i="1" dirty="0">
                <a:latin typeface="Amatic SC"/>
                <a:ea typeface="Amatic SC"/>
                <a:cs typeface="Amatic SC"/>
                <a:sym typeface="Amatic SC"/>
              </a:rPr>
              <a:t>04 april 2018</a:t>
            </a:r>
            <a:endParaRPr sz="2400" i="1" dirty="0">
              <a:latin typeface="Amatic SC"/>
              <a:ea typeface="Amatic SC"/>
              <a:cs typeface="Amatic SC"/>
              <a:sym typeface="Amatic SC"/>
            </a:endParaRPr>
          </a:p>
        </p:txBody>
      </p:sp>
      <p:pic>
        <p:nvPicPr>
          <p:cNvPr id="58" name="Shape 58"/>
          <p:cNvPicPr preferRelativeResize="0"/>
          <p:nvPr/>
        </p:nvPicPr>
        <p:blipFill>
          <a:blip r:embed="rId3">
            <a:alphaModFix/>
          </a:blip>
          <a:stretch>
            <a:fillRect/>
          </a:stretch>
        </p:blipFill>
        <p:spPr>
          <a:xfrm>
            <a:off x="5144100" y="152400"/>
            <a:ext cx="3847500" cy="2980925"/>
          </a:xfrm>
          <a:prstGeom prst="rect">
            <a:avLst/>
          </a:prstGeom>
          <a:noFill/>
          <a:ln>
            <a:noFill/>
          </a:ln>
        </p:spPr>
      </p:pic>
      <p:sp>
        <p:nvSpPr>
          <p:cNvPr id="59" name="Shape 59"/>
          <p:cNvSpPr txBox="1"/>
          <p:nvPr/>
        </p:nvSpPr>
        <p:spPr>
          <a:xfrm>
            <a:off x="106775" y="2616250"/>
            <a:ext cx="4725300" cy="59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i="1">
                <a:solidFill>
                  <a:srgbClr val="9900FF"/>
                </a:solidFill>
              </a:rPr>
              <a:t>The Republic of Marshall Islands</a:t>
            </a:r>
            <a:endParaRPr sz="2400" i="1">
              <a:solidFill>
                <a:srgbClr val="99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2500"/>
                                        <p:tgtEl>
                                          <p:spTgt spid="56"/>
                                        </p:tgtEl>
                                        <p:attrNameLst>
                                          <p:attrName>ppt_y</p:attrName>
                                        </p:attrNameLst>
                                      </p:cBhvr>
                                      <p:tavLst>
                                        <p:tav tm="0">
                                          <p:val>
                                            <p:strVal val="#ppt_y-1"/>
                                          </p:val>
                                        </p:tav>
                                        <p:tav tm="100000">
                                          <p:val>
                                            <p:strVal val="#ppt_y"/>
                                          </p:val>
                                        </p:tav>
                                      </p:tavLst>
                                    </p:anim>
                                  </p:childTnLst>
                                </p:cTn>
                              </p:par>
                            </p:childTnLst>
                          </p:cTn>
                        </p:par>
                        <p:par>
                          <p:cTn id="8" fill="hold">
                            <p:stCondLst>
                              <p:cond delay="2500"/>
                            </p:stCondLst>
                            <p:childTnLst>
                              <p:par>
                                <p:cTn id="9" presetID="2" presetClass="entr" presetSubtype="1"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78950" y="357275"/>
            <a:ext cx="8186100" cy="40908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9600"/>
              <a:t>Nuclear ISsues</a:t>
            </a:r>
            <a:endParaRPr sz="9600"/>
          </a:p>
        </p:txBody>
      </p:sp>
      <p:sp>
        <p:nvSpPr>
          <p:cNvPr id="118" name="Shape 118"/>
          <p:cNvSpPr txBox="1"/>
          <p:nvPr/>
        </p:nvSpPr>
        <p:spPr>
          <a:xfrm>
            <a:off x="146675" y="4253075"/>
            <a:ext cx="7647300" cy="439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Shape 122"/>
        <p:cNvGrpSpPr/>
        <p:nvPr/>
      </p:nvGrpSpPr>
      <p:grpSpPr>
        <a:xfrm>
          <a:off x="0" y="0"/>
          <a:ext cx="0" cy="0"/>
          <a:chOff x="0" y="0"/>
          <a:chExt cx="0" cy="0"/>
        </a:xfrm>
      </p:grpSpPr>
      <p:pic>
        <p:nvPicPr>
          <p:cNvPr id="123" name="Shape 123"/>
          <p:cNvPicPr preferRelativeResize="0"/>
          <p:nvPr/>
        </p:nvPicPr>
        <p:blipFill>
          <a:blip r:embed="rId3">
            <a:alphaModFix/>
          </a:blip>
          <a:stretch>
            <a:fillRect/>
          </a:stretch>
        </p:blipFill>
        <p:spPr>
          <a:xfrm>
            <a:off x="421600" y="244850"/>
            <a:ext cx="8330775" cy="4653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141300" y="4230575"/>
            <a:ext cx="8991600" cy="9129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2200"/>
              <a:t>“Within hours, the atoll was covered with a fine, white, powder-like substance,” says Jeton Anjain, who led the eventual evacuation of Rongelap. “No one knew it was radioactive fallout. The children played in the snow. They ate it.”</a:t>
            </a:r>
            <a:endParaRPr sz="2200"/>
          </a:p>
        </p:txBody>
      </p:sp>
      <p:pic>
        <p:nvPicPr>
          <p:cNvPr id="129" name="Shape 129"/>
          <p:cNvPicPr preferRelativeResize="0"/>
          <p:nvPr/>
        </p:nvPicPr>
        <p:blipFill>
          <a:blip r:embed="rId3">
            <a:alphaModFix/>
          </a:blip>
          <a:stretch>
            <a:fillRect/>
          </a:stretch>
        </p:blipFill>
        <p:spPr>
          <a:xfrm>
            <a:off x="141300" y="117975"/>
            <a:ext cx="8991600" cy="4112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94275" y="80100"/>
            <a:ext cx="7165200" cy="758100"/>
          </a:xfrm>
          <a:prstGeom prst="rect">
            <a:avLst/>
          </a:prstGeom>
          <a:noFill/>
        </p:spPr>
        <p:txBody>
          <a:bodyPr spcFirstLastPara="1" wrap="square" lIns="91425" tIns="91425" rIns="91425" bIns="91425" anchor="ctr" anchorCtr="0">
            <a:noAutofit/>
          </a:bodyPr>
          <a:lstStyle/>
          <a:p>
            <a:pPr marL="0" lvl="0" indent="0">
              <a:spcBef>
                <a:spcPts val="0"/>
              </a:spcBef>
              <a:spcAft>
                <a:spcPts val="0"/>
              </a:spcAft>
              <a:buNone/>
            </a:pPr>
            <a:r>
              <a:rPr lang="en" sz="3000"/>
              <a:t>The effects of the Nuclear bomb</a:t>
            </a:r>
            <a:endParaRPr sz="3000"/>
          </a:p>
        </p:txBody>
      </p:sp>
      <p:sp>
        <p:nvSpPr>
          <p:cNvPr id="135" name="Shape 135" descr="&quot;Scientists have predicted that soon, my home will be uninhabitable,&quot; Selina Leem, a citizen of the Marshall Islands, said April 13, 2016 at the Skoll World Forum Opening Plenary in Oxford, England. “What we want is global justice.&quot;  The Skoll World Forum on Social Entrepreneurship is the premier international platform for advancing entrepreneurial approaches and solutions to the world's most pressing problems. Our mission is to accelerate the impact of the world's leading social entrepreneurs by uniting them with essential partners in a collaborative pursuit of learning, leverage and large-scale social change.  Each year, nearly 1,000 of the world’s most influential social entrepreneurs, key thought leaders and strategic partners gather at the University of Oxford’s Saïd Business School to exchange ideas, solutions and information.  http://skoll.org/skoll-world-forum/">
            <a:hlinkClick r:id="rId3"/>
          </p:cNvPr>
          <p:cNvSpPr/>
          <p:nvPr/>
        </p:nvSpPr>
        <p:spPr>
          <a:xfrm>
            <a:off x="94275" y="838050"/>
            <a:ext cx="5965325" cy="3927000"/>
          </a:xfrm>
          <a:prstGeom prst="rect">
            <a:avLst/>
          </a:prstGeom>
          <a:blipFill>
            <a:blip r:embed="rId4">
              <a:alphaModFix/>
            </a:blip>
            <a:stretch>
              <a:fillRect/>
            </a:stretch>
          </a:blipFill>
          <a:ln>
            <a:noFill/>
          </a:ln>
        </p:spPr>
      </p:sp>
      <p:sp>
        <p:nvSpPr>
          <p:cNvPr id="136" name="Shape 136"/>
          <p:cNvSpPr txBox="1"/>
          <p:nvPr/>
        </p:nvSpPr>
        <p:spPr>
          <a:xfrm>
            <a:off x="6148600" y="283325"/>
            <a:ext cx="2715000" cy="4230600"/>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Font typeface="Amatic SC"/>
              <a:buChar char="★"/>
            </a:pPr>
            <a:r>
              <a:rPr lang="en" sz="2400" b="1">
                <a:latin typeface="Amatic SC"/>
                <a:ea typeface="Amatic SC"/>
                <a:cs typeface="Amatic SC"/>
                <a:sym typeface="Amatic SC"/>
              </a:rPr>
              <a:t>More than 20,000 Marshallese people are now in the US with the largest Marshallese community in Springdale, Arkansas.</a:t>
            </a:r>
            <a:endParaRPr sz="2400" b="1">
              <a:latin typeface="Amatic SC"/>
              <a:ea typeface="Amatic SC"/>
              <a:cs typeface="Amatic SC"/>
              <a:sym typeface="Amatic SC"/>
            </a:endParaRPr>
          </a:p>
          <a:p>
            <a:pPr marL="457200" lvl="0" indent="-381000" rtl="0">
              <a:spcBef>
                <a:spcPts val="0"/>
              </a:spcBef>
              <a:spcAft>
                <a:spcPts val="0"/>
              </a:spcAft>
              <a:buSzPts val="2400"/>
              <a:buFont typeface="Amatic SC"/>
              <a:buChar char="★"/>
            </a:pPr>
            <a:r>
              <a:rPr lang="en" sz="2400" b="1">
                <a:latin typeface="Amatic SC"/>
                <a:ea typeface="Amatic SC"/>
                <a:cs typeface="Amatic SC"/>
                <a:sym typeface="Amatic SC"/>
              </a:rPr>
              <a:t>As the seas rise, the pathway to the US could be closing.</a:t>
            </a:r>
            <a:endParaRPr sz="2400" b="1">
              <a:latin typeface="Amatic SC"/>
              <a:ea typeface="Amatic SC"/>
              <a:cs typeface="Amatic SC"/>
              <a:sym typeface="Amatic SC"/>
            </a:endParaRPr>
          </a:p>
          <a:p>
            <a:pPr marL="0" lvl="0" indent="0">
              <a:spcBef>
                <a:spcPts val="0"/>
              </a:spcBef>
              <a:spcAft>
                <a:spcPts val="0"/>
              </a:spcAft>
              <a:buNone/>
            </a:pPr>
            <a:endParaRPr sz="1800" b="1">
              <a:latin typeface="Amatic SC"/>
              <a:ea typeface="Amatic SC"/>
              <a:cs typeface="Amatic SC"/>
              <a:sym typeface="Amatic S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highlight>
                  <a:srgbClr val="FF0000"/>
                </a:highlight>
              </a:rPr>
              <a:t>America intrudes...again</a:t>
            </a:r>
            <a:endParaRPr>
              <a:highlight>
                <a:srgbClr val="FF0000"/>
              </a:highlight>
            </a:endParaRPr>
          </a:p>
        </p:txBody>
      </p:sp>
      <p:sp>
        <p:nvSpPr>
          <p:cNvPr id="142" name="Shape 142"/>
          <p:cNvSpPr txBox="1">
            <a:spLocks noGrp="1"/>
          </p:cNvSpPr>
          <p:nvPr>
            <p:ph type="body" idx="1"/>
          </p:nvPr>
        </p:nvSpPr>
        <p:spPr>
          <a:xfrm>
            <a:off x="311700" y="1228675"/>
            <a:ext cx="8520600" cy="3624900"/>
          </a:xfrm>
          <a:prstGeom prst="rect">
            <a:avLst/>
          </a:prstGeom>
        </p:spPr>
        <p:txBody>
          <a:bodyPr spcFirstLastPara="1" wrap="square" lIns="91425" tIns="91425" rIns="91425" bIns="91425" anchor="t" anchorCtr="0">
            <a:noAutofit/>
          </a:bodyPr>
          <a:lstStyle/>
          <a:p>
            <a:pPr marL="457200" lvl="0" indent="-355600" rtl="0">
              <a:spcBef>
                <a:spcPts val="0"/>
              </a:spcBef>
              <a:spcAft>
                <a:spcPts val="0"/>
              </a:spcAft>
              <a:buClr>
                <a:srgbClr val="000000"/>
              </a:buClr>
              <a:buSzPts val="2000"/>
              <a:buFont typeface="Amatic SC"/>
              <a:buChar char="★"/>
            </a:pPr>
            <a:r>
              <a:rPr lang="en" sz="2000" b="1">
                <a:solidFill>
                  <a:srgbClr val="000000"/>
                </a:solidFill>
                <a:latin typeface="Amatic SC"/>
                <a:ea typeface="Amatic SC"/>
                <a:cs typeface="Amatic SC"/>
                <a:sym typeface="Amatic SC"/>
              </a:rPr>
              <a:t>From 1946- 1958, the united states of america used the marshall islands as a nuclear testing site setting off 23 bombs in seven different sites along the reef, in the air, or underwater at The bikini atoll.</a:t>
            </a:r>
            <a:endParaRPr sz="2000" b="1">
              <a:solidFill>
                <a:srgbClr val="000000"/>
              </a:solidFill>
              <a:latin typeface="Amatic SC"/>
              <a:ea typeface="Amatic SC"/>
              <a:cs typeface="Amatic SC"/>
              <a:sym typeface="Amatic SC"/>
            </a:endParaRPr>
          </a:p>
          <a:p>
            <a:pPr marL="457200" lvl="0" indent="-355600" rtl="0">
              <a:spcBef>
                <a:spcPts val="0"/>
              </a:spcBef>
              <a:spcAft>
                <a:spcPts val="0"/>
              </a:spcAft>
              <a:buClr>
                <a:srgbClr val="000000"/>
              </a:buClr>
              <a:buSzPts val="2000"/>
              <a:buFont typeface="Amatic SC"/>
              <a:buChar char="★"/>
            </a:pPr>
            <a:r>
              <a:rPr lang="en" sz="2000" b="1">
                <a:solidFill>
                  <a:srgbClr val="000000"/>
                </a:solidFill>
                <a:latin typeface="Amatic SC"/>
                <a:ea typeface="Amatic SC"/>
                <a:cs typeface="Amatic SC"/>
                <a:sym typeface="Amatic SC"/>
              </a:rPr>
              <a:t>Bikini's native residents agreed to evacuate the island, and were evacuated on board the LST-861, with most moving to the Rongerik Atoll.</a:t>
            </a:r>
            <a:endParaRPr sz="2000" b="1">
              <a:solidFill>
                <a:srgbClr val="000000"/>
              </a:solidFill>
              <a:latin typeface="Amatic SC"/>
              <a:ea typeface="Amatic SC"/>
              <a:cs typeface="Amatic SC"/>
              <a:sym typeface="Amatic SC"/>
            </a:endParaRPr>
          </a:p>
          <a:p>
            <a:pPr marL="457200" lvl="0" indent="-355600" rtl="0">
              <a:spcBef>
                <a:spcPts val="0"/>
              </a:spcBef>
              <a:spcAft>
                <a:spcPts val="0"/>
              </a:spcAft>
              <a:buClr>
                <a:srgbClr val="000000"/>
              </a:buClr>
              <a:buSzPts val="2000"/>
              <a:buFont typeface="Amatic SC"/>
              <a:buChar char="★"/>
            </a:pPr>
            <a:r>
              <a:rPr lang="en" sz="2000" b="1">
                <a:solidFill>
                  <a:srgbClr val="000000"/>
                </a:solidFill>
                <a:latin typeface="Amatic SC"/>
                <a:ea typeface="Amatic SC"/>
                <a:cs typeface="Amatic SC"/>
                <a:sym typeface="Amatic SC"/>
              </a:rPr>
              <a:t>Shortly after,  a series of large thermonuclear tests rendered Bikini unfit for subsistence farming and fishing because of radioactive contamination and Bikini remains uninhabited as of 2015.</a:t>
            </a:r>
            <a:endParaRPr sz="2000" b="1">
              <a:solidFill>
                <a:srgbClr val="000000"/>
              </a:solidFill>
              <a:latin typeface="Amatic SC"/>
              <a:ea typeface="Amatic SC"/>
              <a:cs typeface="Amatic SC"/>
              <a:sym typeface="Amatic SC"/>
            </a:endParaRPr>
          </a:p>
          <a:p>
            <a:pPr marL="457200" lvl="0" indent="-355600" rtl="0">
              <a:spcBef>
                <a:spcPts val="0"/>
              </a:spcBef>
              <a:spcAft>
                <a:spcPts val="0"/>
              </a:spcAft>
              <a:buClr>
                <a:srgbClr val="000000"/>
              </a:buClr>
              <a:buSzPts val="2000"/>
              <a:buFont typeface="Amatic SC"/>
              <a:buChar char="★"/>
            </a:pPr>
            <a:r>
              <a:rPr lang="en" sz="2000" b="1">
                <a:solidFill>
                  <a:srgbClr val="000000"/>
                </a:solidFill>
                <a:latin typeface="Amatic SC"/>
                <a:ea typeface="Amatic SC"/>
                <a:cs typeface="Amatic SC"/>
                <a:sym typeface="Amatic SC"/>
              </a:rPr>
              <a:t>The largest, known as the Bravo shot, </a:t>
            </a:r>
            <a:r>
              <a:rPr lang="en" sz="2000" b="1" u="sng">
                <a:solidFill>
                  <a:srgbClr val="000000"/>
                </a:solidFill>
                <a:latin typeface="Amatic SC"/>
                <a:ea typeface="Amatic SC"/>
                <a:cs typeface="Amatic SC"/>
                <a:sym typeface="Amatic SC"/>
              </a:rPr>
              <a:t>was 1,000 times more powerful</a:t>
            </a:r>
            <a:r>
              <a:rPr lang="en" sz="2000" b="1">
                <a:solidFill>
                  <a:srgbClr val="000000"/>
                </a:solidFill>
                <a:latin typeface="Amatic SC"/>
                <a:ea typeface="Amatic SC"/>
                <a:cs typeface="Amatic SC"/>
                <a:sym typeface="Amatic SC"/>
              </a:rPr>
              <a:t> than the Hiroshima bomb and vaporized three small islands.</a:t>
            </a:r>
            <a:endParaRPr sz="2000" b="1">
              <a:solidFill>
                <a:srgbClr val="000000"/>
              </a:solidFill>
              <a:latin typeface="Amatic SC"/>
              <a:ea typeface="Amatic SC"/>
              <a:cs typeface="Amatic SC"/>
              <a:sym typeface="Amatic SC"/>
            </a:endParaRPr>
          </a:p>
          <a:p>
            <a:pPr marL="457200" lvl="0" indent="-355600" rtl="0">
              <a:lnSpc>
                <a:spcPct val="100000"/>
              </a:lnSpc>
              <a:spcBef>
                <a:spcPts val="0"/>
              </a:spcBef>
              <a:spcAft>
                <a:spcPts val="0"/>
              </a:spcAft>
              <a:buClr>
                <a:srgbClr val="000000"/>
              </a:buClr>
              <a:buSzPts val="2000"/>
              <a:buFont typeface="Amatic SC"/>
              <a:buChar char="★"/>
            </a:pPr>
            <a:r>
              <a:rPr lang="en" sz="2000" b="1">
                <a:solidFill>
                  <a:srgbClr val="000000"/>
                </a:solidFill>
                <a:latin typeface="Amatic SC"/>
                <a:ea typeface="Amatic SC"/>
                <a:cs typeface="Amatic SC"/>
                <a:sym typeface="Amatic SC"/>
              </a:rPr>
              <a:t> A compact of free association, which allows Marshallese people to live and work in the US without a visa, ends in 2023 and there are no guarantees it will be extended.</a:t>
            </a:r>
            <a:endParaRPr sz="2000" b="1">
              <a:solidFill>
                <a:srgbClr val="000000"/>
              </a:solidFill>
              <a:latin typeface="Amatic SC"/>
              <a:ea typeface="Amatic SC"/>
              <a:cs typeface="Amatic SC"/>
              <a:sym typeface="Amatic S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311700" y="249175"/>
            <a:ext cx="8520600" cy="4609500"/>
          </a:xfrm>
          <a:prstGeom prst="rect">
            <a:avLst/>
          </a:prstGeom>
          <a:solidFill>
            <a:srgbClr val="8E7CC3"/>
          </a:solidFill>
          <a:ln>
            <a:noFill/>
          </a:ln>
        </p:spPr>
        <p:txBody>
          <a:bodyPr spcFirstLastPara="1" wrap="square" lIns="91425" tIns="91425" rIns="91425" bIns="91425" anchor="t" anchorCtr="0">
            <a:noAutofit/>
          </a:bodyPr>
          <a:lstStyle/>
          <a:p>
            <a:pPr marL="0" lvl="0" indent="0" algn="l">
              <a:spcBef>
                <a:spcPts val="0"/>
              </a:spcBef>
              <a:spcAft>
                <a:spcPts val="0"/>
              </a:spcAft>
              <a:buNone/>
            </a:pPr>
            <a:endParaRPr sz="6000"/>
          </a:p>
          <a:p>
            <a:pPr marL="0" lvl="0" indent="0" algn="ctr">
              <a:spcBef>
                <a:spcPts val="1600"/>
              </a:spcBef>
              <a:spcAft>
                <a:spcPts val="1600"/>
              </a:spcAft>
              <a:buNone/>
            </a:pPr>
            <a:r>
              <a:rPr lang="en" sz="6000"/>
              <a:t>Climate Issues</a:t>
            </a:r>
            <a:endParaRPr sz="6000"/>
          </a:p>
        </p:txBody>
      </p:sp>
      <p:sp>
        <p:nvSpPr>
          <p:cNvPr id="148" name="Shape 148"/>
          <p:cNvSpPr txBox="1"/>
          <p:nvPr/>
        </p:nvSpPr>
        <p:spPr>
          <a:xfrm>
            <a:off x="311750" y="249175"/>
            <a:ext cx="8520600" cy="46095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a:spcBef>
                <a:spcPts val="0"/>
              </a:spcBef>
              <a:spcAft>
                <a:spcPts val="0"/>
              </a:spcAft>
              <a:buNone/>
            </a:pPr>
            <a:r>
              <a:rPr lang="en" sz="9600">
                <a:solidFill>
                  <a:schemeClr val="lt1"/>
                </a:solidFill>
                <a:latin typeface="Amatic SC"/>
                <a:ea typeface="Amatic SC"/>
                <a:cs typeface="Amatic SC"/>
                <a:sym typeface="Amatic SC"/>
              </a:rPr>
              <a:t>Climate Issues</a:t>
            </a:r>
            <a:endParaRPr sz="9600">
              <a:solidFill>
                <a:schemeClr val="lt1"/>
              </a:solidFill>
              <a:latin typeface="Amatic SC"/>
              <a:ea typeface="Amatic SC"/>
              <a:cs typeface="Amatic SC"/>
              <a:sym typeface="Amatic S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How is CLimate control affecting Marshall Island?</a:t>
            </a:r>
            <a:endParaRPr/>
          </a:p>
        </p:txBody>
      </p:sp>
      <p:sp>
        <p:nvSpPr>
          <p:cNvPr id="154" name="Shape 154"/>
          <p:cNvSpPr txBox="1">
            <a:spLocks noGrp="1"/>
          </p:cNvSpPr>
          <p:nvPr>
            <p:ph type="body" idx="1"/>
          </p:nvPr>
        </p:nvSpPr>
        <p:spPr>
          <a:xfrm>
            <a:off x="311700" y="1165825"/>
            <a:ext cx="8520600" cy="334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200">
                <a:solidFill>
                  <a:srgbClr val="222222"/>
                </a:solidFill>
                <a:highlight>
                  <a:srgbClr val="FFFFFF"/>
                </a:highlight>
                <a:latin typeface="Arial"/>
                <a:ea typeface="Arial"/>
                <a:cs typeface="Arial"/>
                <a:sym typeface="Arial"/>
              </a:rPr>
              <a:t>Environment. Among Marshall Islands' more significant environmental problems are water pollution due to lack of adequate sanitation facilities, inadequate supplies of drinking water, and the rise of sea levels due to global warming.</a:t>
            </a:r>
            <a:r>
              <a:rPr lang="en" sz="1200">
                <a:solidFill>
                  <a:srgbClr val="121212"/>
                </a:solidFill>
                <a:highlight>
                  <a:srgbClr val="FFFFFF"/>
                </a:highlight>
                <a:latin typeface="Arial"/>
                <a:ea typeface="Arial"/>
                <a:cs typeface="Arial"/>
                <a:sym typeface="Arial"/>
              </a:rPr>
              <a:t> </a:t>
            </a:r>
            <a:endParaRPr sz="1200">
              <a:solidFill>
                <a:srgbClr val="121212"/>
              </a:solidFill>
              <a:highlight>
                <a:srgbClr val="FFFFFF"/>
              </a:highlight>
              <a:latin typeface="Arial"/>
              <a:ea typeface="Arial"/>
              <a:cs typeface="Arial"/>
              <a:sym typeface="Arial"/>
            </a:endParaRPr>
          </a:p>
          <a:p>
            <a:pPr marL="0" lvl="0" indent="0">
              <a:spcBef>
                <a:spcPts val="1600"/>
              </a:spcBef>
              <a:spcAft>
                <a:spcPts val="1600"/>
              </a:spcAft>
              <a:buNone/>
            </a:pPr>
            <a:r>
              <a:rPr lang="en" sz="1200">
                <a:solidFill>
                  <a:srgbClr val="121212"/>
                </a:solidFill>
                <a:highlight>
                  <a:srgbClr val="FFFFFF"/>
                </a:highlight>
                <a:latin typeface="Arial"/>
                <a:ea typeface="Arial"/>
                <a:cs typeface="Arial"/>
                <a:sym typeface="Arial"/>
              </a:rPr>
              <a:t>The tides are threatening to take away what they previously helped support: life.</a:t>
            </a:r>
            <a:endParaRPr sz="1200">
              <a:latin typeface="Arial"/>
              <a:ea typeface="Arial"/>
              <a:cs typeface="Arial"/>
              <a:sym typeface="Arial"/>
            </a:endParaRPr>
          </a:p>
        </p:txBody>
      </p:sp>
      <p:pic>
        <p:nvPicPr>
          <p:cNvPr id="155" name="Shape 155"/>
          <p:cNvPicPr preferRelativeResize="0"/>
          <p:nvPr/>
        </p:nvPicPr>
        <p:blipFill>
          <a:blip r:embed="rId3">
            <a:alphaModFix/>
          </a:blip>
          <a:stretch>
            <a:fillRect/>
          </a:stretch>
        </p:blipFill>
        <p:spPr>
          <a:xfrm>
            <a:off x="217400" y="2214025"/>
            <a:ext cx="3307150" cy="2845676"/>
          </a:xfrm>
          <a:prstGeom prst="rect">
            <a:avLst/>
          </a:prstGeom>
          <a:noFill/>
          <a:ln>
            <a:noFill/>
          </a:ln>
        </p:spPr>
      </p:pic>
      <p:pic>
        <p:nvPicPr>
          <p:cNvPr id="156" name="Shape 156"/>
          <p:cNvPicPr preferRelativeResize="0"/>
          <p:nvPr/>
        </p:nvPicPr>
        <p:blipFill>
          <a:blip r:embed="rId4">
            <a:alphaModFix/>
          </a:blip>
          <a:stretch>
            <a:fillRect/>
          </a:stretch>
        </p:blipFill>
        <p:spPr>
          <a:xfrm>
            <a:off x="5057350" y="2254750"/>
            <a:ext cx="3774951" cy="27642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560425" y="140050"/>
            <a:ext cx="5998800" cy="598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CLimate change, affecting us all</a:t>
            </a:r>
            <a:endParaRPr/>
          </a:p>
        </p:txBody>
      </p:sp>
      <p:sp>
        <p:nvSpPr>
          <p:cNvPr id="162" name="Shape 162" descr="The people who call the low lying Marshall Islands home see the impacts of climate change at their front door: more intense storms, higher tides, and surging water levels. Climate change for these islanders isn’t about modeling future scenarios. It’s about taking action now. Selina Leem was a clarion voice for the Marshall Islands at the COP21 climate talks in Paris, and continues to push for climate action with urgency.  LET'S GET SOCIAL Website: https://skoll.org Facebook: https://Facebook.com/SkollFoundation Twitter: https://twitter.com/SkollFoundation">
            <a:hlinkClick r:id="rId3"/>
          </p:cNvPr>
          <p:cNvSpPr/>
          <p:nvPr/>
        </p:nvSpPr>
        <p:spPr>
          <a:xfrm>
            <a:off x="324750" y="649600"/>
            <a:ext cx="8380450" cy="3927125"/>
          </a:xfrm>
          <a:prstGeom prst="rect">
            <a:avLst/>
          </a:prstGeom>
          <a:blipFill>
            <a:blip r:embed="rId4">
              <a:alphaModFix/>
            </a:blip>
            <a:stretch>
              <a:fillRect/>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2802750" y="152400"/>
            <a:ext cx="3538500" cy="1873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The effects….</a:t>
            </a:r>
            <a:endParaRPr/>
          </a:p>
        </p:txBody>
      </p:sp>
      <p:pic>
        <p:nvPicPr>
          <p:cNvPr id="168" name="Shape 168"/>
          <p:cNvPicPr preferRelativeResize="0"/>
          <p:nvPr/>
        </p:nvPicPr>
        <p:blipFill>
          <a:blip r:embed="rId3">
            <a:alphaModFix/>
          </a:blip>
          <a:stretch>
            <a:fillRect/>
          </a:stretch>
        </p:blipFill>
        <p:spPr>
          <a:xfrm>
            <a:off x="152400" y="152400"/>
            <a:ext cx="2497949" cy="1873930"/>
          </a:xfrm>
          <a:prstGeom prst="rect">
            <a:avLst/>
          </a:prstGeom>
          <a:noFill/>
          <a:ln>
            <a:noFill/>
          </a:ln>
        </p:spPr>
      </p:pic>
      <p:pic>
        <p:nvPicPr>
          <p:cNvPr id="169" name="Shape 169"/>
          <p:cNvPicPr preferRelativeResize="0"/>
          <p:nvPr/>
        </p:nvPicPr>
        <p:blipFill>
          <a:blip r:embed="rId4">
            <a:alphaModFix/>
          </a:blip>
          <a:stretch>
            <a:fillRect/>
          </a:stretch>
        </p:blipFill>
        <p:spPr>
          <a:xfrm>
            <a:off x="152400" y="2933275"/>
            <a:ext cx="2497951" cy="2005800"/>
          </a:xfrm>
          <a:prstGeom prst="rect">
            <a:avLst/>
          </a:prstGeom>
          <a:noFill/>
          <a:ln>
            <a:noFill/>
          </a:ln>
        </p:spPr>
      </p:pic>
      <p:pic>
        <p:nvPicPr>
          <p:cNvPr id="170" name="Shape 170"/>
          <p:cNvPicPr preferRelativeResize="0"/>
          <p:nvPr/>
        </p:nvPicPr>
        <p:blipFill>
          <a:blip r:embed="rId5">
            <a:alphaModFix/>
          </a:blip>
          <a:stretch>
            <a:fillRect/>
          </a:stretch>
        </p:blipFill>
        <p:spPr>
          <a:xfrm>
            <a:off x="6493650" y="152400"/>
            <a:ext cx="2495550" cy="1828800"/>
          </a:xfrm>
          <a:prstGeom prst="rect">
            <a:avLst/>
          </a:prstGeom>
          <a:noFill/>
          <a:ln>
            <a:noFill/>
          </a:ln>
        </p:spPr>
      </p:pic>
      <p:pic>
        <p:nvPicPr>
          <p:cNvPr id="171" name="Shape 171"/>
          <p:cNvPicPr preferRelativeResize="0"/>
          <p:nvPr/>
        </p:nvPicPr>
        <p:blipFill>
          <a:blip r:embed="rId6">
            <a:alphaModFix/>
          </a:blip>
          <a:stretch>
            <a:fillRect/>
          </a:stretch>
        </p:blipFill>
        <p:spPr>
          <a:xfrm>
            <a:off x="6493650" y="2873401"/>
            <a:ext cx="2497950" cy="2065675"/>
          </a:xfrm>
          <a:prstGeom prst="rect">
            <a:avLst/>
          </a:prstGeom>
          <a:noFill/>
          <a:ln>
            <a:noFill/>
          </a:ln>
        </p:spPr>
      </p:pic>
      <p:pic>
        <p:nvPicPr>
          <p:cNvPr id="172" name="Shape 172"/>
          <p:cNvPicPr preferRelativeResize="0"/>
          <p:nvPr/>
        </p:nvPicPr>
        <p:blipFill>
          <a:blip r:embed="rId7">
            <a:alphaModFix/>
          </a:blip>
          <a:stretch>
            <a:fillRect/>
          </a:stretch>
        </p:blipFill>
        <p:spPr>
          <a:xfrm>
            <a:off x="3053000" y="2225575"/>
            <a:ext cx="3213425" cy="26233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336350" y="4416075"/>
            <a:ext cx="5998800" cy="598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78" name="Shape 178"/>
          <p:cNvPicPr preferRelativeResize="0"/>
          <p:nvPr/>
        </p:nvPicPr>
        <p:blipFill>
          <a:blip r:embed="rId3">
            <a:alphaModFix/>
          </a:blip>
          <a:stretch>
            <a:fillRect/>
          </a:stretch>
        </p:blipFill>
        <p:spPr>
          <a:xfrm>
            <a:off x="640825" y="219850"/>
            <a:ext cx="7926050" cy="4196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3"/>
        <p:cNvGrpSpPr/>
        <p:nvPr/>
      </p:nvGrpSpPr>
      <p:grpSpPr>
        <a:xfrm>
          <a:off x="0" y="0"/>
          <a:ext cx="0" cy="0"/>
          <a:chOff x="0" y="0"/>
          <a:chExt cx="0" cy="0"/>
        </a:xfrm>
      </p:grpSpPr>
      <p:pic>
        <p:nvPicPr>
          <p:cNvPr id="64" name="Shape 64"/>
          <p:cNvPicPr preferRelativeResize="0"/>
          <p:nvPr/>
        </p:nvPicPr>
        <p:blipFill>
          <a:blip r:embed="rId3">
            <a:alphaModFix/>
          </a:blip>
          <a:stretch>
            <a:fillRect/>
          </a:stretch>
        </p:blipFill>
        <p:spPr>
          <a:xfrm>
            <a:off x="311700" y="115225"/>
            <a:ext cx="5478000" cy="3236950"/>
          </a:xfrm>
          <a:prstGeom prst="rect">
            <a:avLst/>
          </a:prstGeom>
          <a:noFill/>
          <a:ln>
            <a:noFill/>
          </a:ln>
        </p:spPr>
      </p:pic>
      <p:sp>
        <p:nvSpPr>
          <p:cNvPr id="65" name="Shape 65"/>
          <p:cNvSpPr txBox="1"/>
          <p:nvPr/>
        </p:nvSpPr>
        <p:spPr>
          <a:xfrm>
            <a:off x="5950125" y="106500"/>
            <a:ext cx="3017100" cy="4930500"/>
          </a:xfrm>
          <a:prstGeom prst="rect">
            <a:avLst/>
          </a:prstGeom>
          <a:solidFill>
            <a:schemeClr val="lt1"/>
          </a:solidFill>
          <a:ln>
            <a:noFill/>
          </a:ln>
        </p:spPr>
        <p:txBody>
          <a:bodyPr spcFirstLastPara="1" wrap="square" lIns="91425" tIns="91425" rIns="91425" bIns="91425" anchor="t" anchorCtr="0">
            <a:noAutofit/>
          </a:bodyPr>
          <a:lstStyle/>
          <a:p>
            <a:pPr marL="139700" marR="25400" lvl="0" indent="0" rtl="0">
              <a:lnSpc>
                <a:spcPct val="120000"/>
              </a:lnSpc>
              <a:spcBef>
                <a:spcPts val="500"/>
              </a:spcBef>
              <a:spcAft>
                <a:spcPts val="0"/>
              </a:spcAft>
              <a:buNone/>
            </a:pPr>
            <a:r>
              <a:rPr lang="en" sz="1100">
                <a:highlight>
                  <a:srgbClr val="F8F9FA"/>
                </a:highlight>
              </a:rPr>
              <a:t>Status: Sovereign state in </a:t>
            </a:r>
            <a:r>
              <a:rPr lang="en" sz="1100">
                <a:highlight>
                  <a:srgbClr val="F8F9FA"/>
                </a:highlight>
                <a:uFill>
                  <a:noFill/>
                </a:uFill>
                <a:hlinkClick r:id="rId4"/>
              </a:rPr>
              <a:t>free association</a:t>
            </a:r>
            <a:r>
              <a:rPr lang="en" sz="1100">
                <a:highlight>
                  <a:srgbClr val="F8F9FA"/>
                </a:highlight>
              </a:rPr>
              <a:t> with the United States.</a:t>
            </a:r>
            <a:endParaRPr sz="1100">
              <a:highlight>
                <a:srgbClr val="F8F9FA"/>
              </a:highlight>
            </a:endParaRPr>
          </a:p>
          <a:p>
            <a:pPr marL="139700" marR="25400" lvl="0" indent="0" rtl="0">
              <a:lnSpc>
                <a:spcPct val="120000"/>
              </a:lnSpc>
              <a:spcBef>
                <a:spcPts val="500"/>
              </a:spcBef>
              <a:spcAft>
                <a:spcPts val="0"/>
              </a:spcAft>
              <a:buNone/>
            </a:pPr>
            <a:r>
              <a:rPr lang="en" sz="1100">
                <a:highlight>
                  <a:srgbClr val="F8F9FA"/>
                </a:highlight>
              </a:rPr>
              <a:t>Capital and largest city </a:t>
            </a:r>
            <a:r>
              <a:rPr lang="en" sz="1100">
                <a:highlight>
                  <a:srgbClr val="F8F9FA"/>
                </a:highlight>
                <a:uFill>
                  <a:noFill/>
                </a:uFill>
                <a:hlinkClick r:id="rId5"/>
              </a:rPr>
              <a:t>Majuro</a:t>
            </a:r>
            <a:r>
              <a:rPr lang="en" sz="1100"/>
              <a:t>  </a:t>
            </a:r>
            <a:r>
              <a:rPr lang="en" sz="1100">
                <a:highlight>
                  <a:srgbClr val="F8F9FA"/>
                </a:highlight>
                <a:uFill>
                  <a:noFill/>
                </a:uFill>
                <a:hlinkClick r:id="rId6"/>
              </a:rPr>
              <a:t>7°7′N 171°4′E</a:t>
            </a:r>
            <a:endParaRPr sz="1100">
              <a:highlight>
                <a:srgbClr val="F8F9FA"/>
              </a:highlight>
              <a:uFill>
                <a:noFill/>
              </a:uFill>
              <a:hlinkClick r:id="rId6"/>
            </a:endParaRPr>
          </a:p>
          <a:p>
            <a:pPr marL="139700" marR="25400" lvl="0" indent="0" rtl="0">
              <a:lnSpc>
                <a:spcPct val="120000"/>
              </a:lnSpc>
              <a:spcBef>
                <a:spcPts val="500"/>
              </a:spcBef>
              <a:spcAft>
                <a:spcPts val="0"/>
              </a:spcAft>
              <a:buNone/>
            </a:pPr>
            <a:r>
              <a:rPr lang="en" sz="1100" b="1">
                <a:highlight>
                  <a:srgbClr val="F8F9FA"/>
                </a:highlight>
              </a:rPr>
              <a:t>Official languages:</a:t>
            </a:r>
            <a:r>
              <a:rPr lang="en" sz="1100">
                <a:highlight>
                  <a:srgbClr val="F8F9FA"/>
                </a:highlight>
              </a:rPr>
              <a:t>  </a:t>
            </a:r>
            <a:r>
              <a:rPr lang="en" sz="1100">
                <a:highlight>
                  <a:srgbClr val="F8F9FA"/>
                </a:highlight>
                <a:uFill>
                  <a:noFill/>
                </a:uFill>
                <a:hlinkClick r:id="rId7"/>
              </a:rPr>
              <a:t>Marshallese  </a:t>
            </a:r>
            <a:r>
              <a:rPr lang="en" sz="1100">
                <a:highlight>
                  <a:srgbClr val="F8F9FA"/>
                </a:highlight>
                <a:uFill>
                  <a:noFill/>
                </a:uFill>
                <a:hlinkClick r:id="rId7"/>
              </a:rPr>
              <a:t>and </a:t>
            </a:r>
            <a:r>
              <a:rPr lang="en" sz="1100"/>
              <a:t> </a:t>
            </a:r>
            <a:r>
              <a:rPr lang="en" sz="1100">
                <a:highlight>
                  <a:srgbClr val="F8F9FA"/>
                </a:highlight>
                <a:uFill>
                  <a:noFill/>
                </a:uFill>
                <a:hlinkClick r:id="rId8"/>
              </a:rPr>
              <a:t>English</a:t>
            </a:r>
            <a:endParaRPr sz="1100">
              <a:highlight>
                <a:srgbClr val="F8F9FA"/>
              </a:highlight>
              <a:uFill>
                <a:noFill/>
              </a:uFill>
              <a:hlinkClick r:id="rId8"/>
            </a:endParaRPr>
          </a:p>
          <a:p>
            <a:pPr marL="139700" marR="25400" lvl="0" indent="0" rtl="0">
              <a:lnSpc>
                <a:spcPct val="120000"/>
              </a:lnSpc>
              <a:spcBef>
                <a:spcPts val="500"/>
              </a:spcBef>
              <a:spcAft>
                <a:spcPts val="0"/>
              </a:spcAft>
              <a:buNone/>
            </a:pPr>
            <a:r>
              <a:rPr lang="en" sz="1100" b="1">
                <a:highlight>
                  <a:srgbClr val="F8F9FA"/>
                </a:highlight>
                <a:uFill>
                  <a:noFill/>
                </a:uFill>
                <a:hlinkClick r:id="rId9"/>
              </a:rPr>
              <a:t>Ethnic groups</a:t>
            </a:r>
            <a:r>
              <a:rPr lang="en" sz="1100" b="1">
                <a:highlight>
                  <a:srgbClr val="F8F9FA"/>
                </a:highlight>
              </a:rPr>
              <a:t>:</a:t>
            </a:r>
            <a:endParaRPr sz="1100" b="1">
              <a:highlight>
                <a:srgbClr val="F8F9FA"/>
              </a:highlight>
            </a:endParaRPr>
          </a:p>
          <a:p>
            <a:pPr marL="457200" marR="25400" lvl="0" indent="-298450" rtl="0">
              <a:lnSpc>
                <a:spcPct val="120000"/>
              </a:lnSpc>
              <a:spcBef>
                <a:spcPts val="500"/>
              </a:spcBef>
              <a:spcAft>
                <a:spcPts val="0"/>
              </a:spcAft>
              <a:buSzPts val="1100"/>
              <a:buChar char="●"/>
            </a:pPr>
            <a:r>
              <a:rPr lang="en" sz="1100">
                <a:highlight>
                  <a:srgbClr val="F8F9FA"/>
                </a:highlight>
              </a:rPr>
              <a:t>92.1% Marshallese</a:t>
            </a:r>
            <a:endParaRPr sz="1100">
              <a:highlight>
                <a:srgbClr val="F8F9FA"/>
              </a:highlight>
            </a:endParaRPr>
          </a:p>
          <a:p>
            <a:pPr marL="457200" lvl="0" indent="-298450" rtl="0">
              <a:lnSpc>
                <a:spcPct val="115000"/>
              </a:lnSpc>
              <a:spcBef>
                <a:spcPts val="0"/>
              </a:spcBef>
              <a:spcAft>
                <a:spcPts val="0"/>
              </a:spcAft>
              <a:buSzPts val="1100"/>
              <a:buChar char="●"/>
            </a:pPr>
            <a:r>
              <a:rPr lang="en" sz="1100">
                <a:highlight>
                  <a:srgbClr val="F8F9FA"/>
                </a:highlight>
              </a:rPr>
              <a:t>5.9% mixed Marshallese</a:t>
            </a:r>
            <a:endParaRPr sz="1100">
              <a:highlight>
                <a:srgbClr val="F8F9FA"/>
              </a:highlight>
            </a:endParaRPr>
          </a:p>
          <a:p>
            <a:pPr marL="457200" lvl="0" indent="-298450" rtl="0">
              <a:lnSpc>
                <a:spcPct val="115000"/>
              </a:lnSpc>
              <a:spcBef>
                <a:spcPts val="0"/>
              </a:spcBef>
              <a:spcAft>
                <a:spcPts val="0"/>
              </a:spcAft>
              <a:buSzPts val="1100"/>
              <a:buChar char="●"/>
            </a:pPr>
            <a:r>
              <a:rPr lang="en" sz="1100">
                <a:highlight>
                  <a:srgbClr val="F8F9FA"/>
                </a:highlight>
              </a:rPr>
              <a:t>2% others</a:t>
            </a:r>
            <a:endParaRPr sz="1100">
              <a:highlight>
                <a:srgbClr val="F8F9FA"/>
              </a:highlight>
            </a:endParaRPr>
          </a:p>
          <a:p>
            <a:pPr marL="0" lvl="0" indent="0" rtl="0">
              <a:lnSpc>
                <a:spcPct val="115000"/>
              </a:lnSpc>
              <a:spcBef>
                <a:spcPts val="0"/>
              </a:spcBef>
              <a:spcAft>
                <a:spcPts val="0"/>
              </a:spcAft>
              <a:buNone/>
            </a:pPr>
            <a:r>
              <a:rPr lang="en" sz="1100">
                <a:highlight>
                  <a:srgbClr val="F8F9FA"/>
                </a:highlight>
                <a:uFill>
                  <a:noFill/>
                </a:uFill>
                <a:hlinkClick r:id="rId10"/>
              </a:rPr>
              <a:t>Government</a:t>
            </a:r>
            <a:r>
              <a:rPr lang="en" sz="1100"/>
              <a:t> : </a:t>
            </a:r>
            <a:r>
              <a:rPr lang="en" sz="1100">
                <a:highlight>
                  <a:srgbClr val="F8F9FA"/>
                </a:highlight>
                <a:uFill>
                  <a:noFill/>
                </a:uFill>
                <a:hlinkClick r:id="rId11"/>
              </a:rPr>
              <a:t>Unitary</a:t>
            </a:r>
            <a:r>
              <a:rPr lang="en" sz="1100">
                <a:highlight>
                  <a:srgbClr val="F8F9FA"/>
                </a:highlight>
              </a:rPr>
              <a:t> </a:t>
            </a:r>
            <a:r>
              <a:rPr lang="en" sz="1100">
                <a:highlight>
                  <a:srgbClr val="F8F9FA"/>
                </a:highlight>
                <a:uFill>
                  <a:noFill/>
                </a:uFill>
                <a:hlinkClick r:id="rId12"/>
              </a:rPr>
              <a:t>parliamentary republic</a:t>
            </a:r>
            <a:endParaRPr sz="1100">
              <a:highlight>
                <a:srgbClr val="F8F9FA"/>
              </a:highlight>
              <a:uFill>
                <a:noFill/>
              </a:uFill>
              <a:hlinkClick r:id="rId12"/>
            </a:endParaRPr>
          </a:p>
          <a:p>
            <a:pPr marL="0" marR="25400" lvl="0" indent="0" rtl="0">
              <a:lnSpc>
                <a:spcPct val="120000"/>
              </a:lnSpc>
              <a:spcBef>
                <a:spcPts val="500"/>
              </a:spcBef>
              <a:spcAft>
                <a:spcPts val="0"/>
              </a:spcAft>
              <a:buNone/>
            </a:pPr>
            <a:r>
              <a:rPr lang="en" sz="1100">
                <a:highlight>
                  <a:srgbClr val="F8F9FA"/>
                </a:highlight>
                <a:uFill>
                  <a:noFill/>
                </a:uFill>
                <a:hlinkClick r:id="rId13"/>
              </a:rPr>
              <a:t>President</a:t>
            </a:r>
            <a:r>
              <a:rPr lang="en" sz="1100"/>
              <a:t>: </a:t>
            </a:r>
            <a:r>
              <a:rPr lang="en" sz="1100">
                <a:highlight>
                  <a:srgbClr val="F8F9FA"/>
                </a:highlight>
                <a:uFill>
                  <a:noFill/>
                </a:uFill>
                <a:hlinkClick r:id="rId14"/>
              </a:rPr>
              <a:t>Hilda Heine</a:t>
            </a:r>
            <a:endParaRPr sz="1100">
              <a:highlight>
                <a:srgbClr val="F8F9FA"/>
              </a:highlight>
              <a:uFill>
                <a:noFill/>
              </a:uFill>
              <a:hlinkClick r:id="rId14"/>
            </a:endParaRPr>
          </a:p>
          <a:p>
            <a:pPr marL="0" marR="25400" lvl="0" indent="0" rtl="0">
              <a:lnSpc>
                <a:spcPct val="120000"/>
              </a:lnSpc>
              <a:spcBef>
                <a:spcPts val="500"/>
              </a:spcBef>
              <a:spcAft>
                <a:spcPts val="0"/>
              </a:spcAft>
              <a:buNone/>
            </a:pPr>
            <a:r>
              <a:rPr lang="en" sz="1100">
                <a:highlight>
                  <a:srgbClr val="F8F9FA"/>
                </a:highlight>
                <a:uFill>
                  <a:noFill/>
                </a:uFill>
                <a:hlinkClick r:id="rId15"/>
              </a:rPr>
              <a:t>Speaker</a:t>
            </a:r>
            <a:r>
              <a:rPr lang="en" sz="1100"/>
              <a:t>: </a:t>
            </a:r>
            <a:r>
              <a:rPr lang="en" sz="1100">
                <a:highlight>
                  <a:srgbClr val="F8F9FA"/>
                </a:highlight>
                <a:uFill>
                  <a:noFill/>
                </a:uFill>
                <a:hlinkClick r:id="rId16"/>
              </a:rPr>
              <a:t>Kenneth Kedi</a:t>
            </a:r>
            <a:endParaRPr sz="1100" baseline="30000">
              <a:uFill>
                <a:noFill/>
              </a:uFill>
              <a:hlinkClick r:id="rId17"/>
            </a:endParaRPr>
          </a:p>
          <a:p>
            <a:pPr marL="0" marR="25400" lvl="0" indent="0" rtl="0">
              <a:lnSpc>
                <a:spcPct val="120000"/>
              </a:lnSpc>
              <a:spcBef>
                <a:spcPts val="500"/>
              </a:spcBef>
              <a:spcAft>
                <a:spcPts val="0"/>
              </a:spcAft>
              <a:buNone/>
            </a:pPr>
            <a:r>
              <a:rPr lang="en" sz="1100">
                <a:highlight>
                  <a:srgbClr val="F8F9FA"/>
                </a:highlight>
              </a:rPr>
              <a:t>Legislature: </a:t>
            </a:r>
            <a:r>
              <a:rPr lang="en" sz="1100">
                <a:highlight>
                  <a:srgbClr val="F8F9FA"/>
                </a:highlight>
                <a:uFill>
                  <a:noFill/>
                </a:uFill>
                <a:hlinkClick r:id="rId18"/>
              </a:rPr>
              <a:t>Nitijela</a:t>
            </a:r>
            <a:endParaRPr/>
          </a:p>
          <a:p>
            <a:pPr marL="0" marR="25400" lvl="0" indent="0" rtl="0">
              <a:lnSpc>
                <a:spcPct val="120000"/>
              </a:lnSpc>
              <a:spcBef>
                <a:spcPts val="500"/>
              </a:spcBef>
              <a:spcAft>
                <a:spcPts val="0"/>
              </a:spcAft>
              <a:buNone/>
            </a:pPr>
            <a:r>
              <a:rPr lang="en" sz="1100" b="1">
                <a:highlight>
                  <a:srgbClr val="F8F9FA"/>
                </a:highlight>
              </a:rPr>
              <a:t>Population: 2016 estimate 53,066</a:t>
            </a:r>
            <a:endParaRPr sz="1100" b="1">
              <a:highlight>
                <a:srgbClr val="F8F9FA"/>
              </a:highlight>
            </a:endParaRPr>
          </a:p>
          <a:p>
            <a:pPr marL="0" marR="25400" lvl="0" indent="0" rtl="0">
              <a:lnSpc>
                <a:spcPct val="120000"/>
              </a:lnSpc>
              <a:spcBef>
                <a:spcPts val="500"/>
              </a:spcBef>
              <a:spcAft>
                <a:spcPts val="0"/>
              </a:spcAft>
              <a:buNone/>
            </a:pPr>
            <a:r>
              <a:rPr lang="en" sz="1100">
                <a:highlight>
                  <a:srgbClr val="F8F9FA"/>
                </a:highlight>
                <a:uFill>
                  <a:noFill/>
                </a:uFill>
                <a:hlinkClick r:id="rId19"/>
              </a:rPr>
              <a:t>Independence</a:t>
            </a:r>
            <a:r>
              <a:rPr lang="en" sz="1100">
                <a:highlight>
                  <a:srgbClr val="F8F9FA"/>
                </a:highlight>
              </a:rPr>
              <a:t> from the </a:t>
            </a:r>
            <a:r>
              <a:rPr lang="en" sz="1100">
                <a:highlight>
                  <a:srgbClr val="F8F9FA"/>
                </a:highlight>
                <a:uFill>
                  <a:noFill/>
                </a:uFill>
                <a:hlinkClick r:id="rId20"/>
              </a:rPr>
              <a:t>United States</a:t>
            </a:r>
            <a:endParaRPr sz="1100">
              <a:highlight>
                <a:srgbClr val="F8F9FA"/>
              </a:highlight>
              <a:uFill>
                <a:noFill/>
              </a:uFill>
              <a:hlinkClick r:id="rId20"/>
            </a:endParaRPr>
          </a:p>
          <a:p>
            <a:pPr marL="139700" marR="25400" lvl="0" indent="-101600" rtl="0">
              <a:lnSpc>
                <a:spcPct val="120000"/>
              </a:lnSpc>
              <a:spcBef>
                <a:spcPts val="500"/>
              </a:spcBef>
              <a:spcAft>
                <a:spcPts val="0"/>
              </a:spcAft>
              <a:buNone/>
            </a:pPr>
            <a:r>
              <a:rPr lang="en" sz="1100">
                <a:highlight>
                  <a:srgbClr val="F8F9FA"/>
                </a:highlight>
              </a:rPr>
              <a:t>Self-government 1979</a:t>
            </a:r>
            <a:endParaRPr sz="1100">
              <a:highlight>
                <a:srgbClr val="F8F9FA"/>
              </a:highlight>
            </a:endParaRPr>
          </a:p>
          <a:p>
            <a:pPr marL="139700" marR="25400" lvl="0" indent="-101600" rtl="0">
              <a:lnSpc>
                <a:spcPct val="120000"/>
              </a:lnSpc>
              <a:spcBef>
                <a:spcPts val="500"/>
              </a:spcBef>
              <a:spcAft>
                <a:spcPts val="0"/>
              </a:spcAft>
              <a:buNone/>
            </a:pPr>
            <a:r>
              <a:rPr lang="en" sz="1100">
                <a:highlight>
                  <a:srgbClr val="F8F9FA"/>
                </a:highlight>
                <a:uFill>
                  <a:noFill/>
                </a:uFill>
                <a:hlinkClick r:id="rId21"/>
              </a:rPr>
              <a:t>Compact of Free Association</a:t>
            </a:r>
            <a:endParaRPr sz="1100">
              <a:highlight>
                <a:srgbClr val="F8F9FA"/>
              </a:highlight>
              <a:uFill>
                <a:noFill/>
              </a:uFill>
              <a:hlinkClick r:id="rId21"/>
            </a:endParaRPr>
          </a:p>
          <a:p>
            <a:pPr marL="0" marR="25400" lvl="0" indent="0" rtl="0">
              <a:lnSpc>
                <a:spcPct val="120000"/>
              </a:lnSpc>
              <a:spcBef>
                <a:spcPts val="500"/>
              </a:spcBef>
              <a:spcAft>
                <a:spcPts val="0"/>
              </a:spcAft>
              <a:buNone/>
            </a:pPr>
            <a:r>
              <a:rPr lang="en" sz="1100">
                <a:highlight>
                  <a:srgbClr val="F8F9FA"/>
                </a:highlight>
              </a:rPr>
              <a:t>October 21, 1986</a:t>
            </a:r>
            <a:endParaRPr sz="900">
              <a:highlight>
                <a:srgbClr val="F8F9FA"/>
              </a:highlight>
              <a:uFill>
                <a:noFill/>
              </a:uFill>
              <a:hlinkClick r:id="rId22"/>
            </a:endParaRPr>
          </a:p>
          <a:p>
            <a:pPr marL="0" marR="25400" lvl="0" indent="0" rtl="0">
              <a:lnSpc>
                <a:spcPct val="120000"/>
              </a:lnSpc>
              <a:spcBef>
                <a:spcPts val="500"/>
              </a:spcBef>
              <a:spcAft>
                <a:spcPts val="0"/>
              </a:spcAft>
              <a:buNone/>
            </a:pPr>
            <a:endParaRPr sz="1100">
              <a:highlight>
                <a:srgbClr val="F8F9FA"/>
              </a:highlight>
            </a:endParaRPr>
          </a:p>
          <a:p>
            <a:pPr marL="0" lvl="0" indent="0">
              <a:spcBef>
                <a:spcPts val="500"/>
              </a:spcBef>
              <a:spcAft>
                <a:spcPts val="0"/>
              </a:spcAft>
              <a:buNone/>
            </a:pPr>
            <a:endParaRPr/>
          </a:p>
        </p:txBody>
      </p:sp>
      <p:sp>
        <p:nvSpPr>
          <p:cNvPr id="66" name="Shape 66"/>
          <p:cNvSpPr txBox="1"/>
          <p:nvPr/>
        </p:nvSpPr>
        <p:spPr>
          <a:xfrm>
            <a:off x="83800" y="3048400"/>
            <a:ext cx="5478000" cy="2042100"/>
          </a:xfrm>
          <a:prstGeom prst="rect">
            <a:avLst/>
          </a:prstGeom>
          <a:noFill/>
          <a:ln>
            <a:noFill/>
          </a:ln>
        </p:spPr>
        <p:txBody>
          <a:bodyPr spcFirstLastPara="1" wrap="square" lIns="91425" tIns="91425" rIns="91425" bIns="91425" anchor="t" anchorCtr="0">
            <a:noAutofit/>
          </a:bodyPr>
          <a:lstStyle/>
          <a:p>
            <a:pPr marL="0" marR="25400" lvl="0" indent="0" rtl="0">
              <a:lnSpc>
                <a:spcPct val="120000"/>
              </a:lnSpc>
              <a:spcBef>
                <a:spcPts val="500"/>
              </a:spcBef>
              <a:spcAft>
                <a:spcPts val="0"/>
              </a:spcAft>
              <a:buNone/>
            </a:pPr>
            <a:endParaRPr/>
          </a:p>
          <a:p>
            <a:pPr marL="0" marR="25400" lvl="0" indent="0" rtl="0">
              <a:lnSpc>
                <a:spcPct val="120000"/>
              </a:lnSpc>
              <a:spcBef>
                <a:spcPts val="500"/>
              </a:spcBef>
              <a:spcAft>
                <a:spcPts val="0"/>
              </a:spcAft>
              <a:buNone/>
            </a:pPr>
            <a:r>
              <a:rPr lang="en" sz="1200"/>
              <a:t>The Marshall Islands occupy a vast expanse of ocean in the west-central Pacific, from 2,000 to 3,000 miles (3,220 to 4,830 kilometers) south and west of Hawaii. With a mere 66 square miles (171 square kilometers) of land, the twenty-nine low-lying atolls and five coral pinnacles that make up the Marshalls are like fine necklaces of reef and sand spits strewn across the 780,000 square miles (1.26 million square kilometers) of ocean that unifies and separates the atolls</a:t>
            </a:r>
            <a:endParaRPr sz="1200"/>
          </a:p>
          <a:p>
            <a:pPr marL="0" marR="25400" lvl="0" indent="0" rtl="0">
              <a:lnSpc>
                <a:spcPct val="120000"/>
              </a:lnSpc>
              <a:spcBef>
                <a:spcPts val="500"/>
              </a:spcBef>
              <a:spcAft>
                <a:spcPts val="0"/>
              </a:spcAft>
              <a:buNone/>
            </a:pPr>
            <a:endParaRPr sz="1200"/>
          </a:p>
          <a:p>
            <a:pPr marL="139700" marR="25400" lvl="0" indent="-101600" rtl="0">
              <a:lnSpc>
                <a:spcPct val="120000"/>
              </a:lnSpc>
              <a:spcBef>
                <a:spcPts val="500"/>
              </a:spcBef>
              <a:spcAft>
                <a:spcPts val="5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168650" y="4296925"/>
            <a:ext cx="8819700" cy="84660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 sz="1800">
                <a:solidFill>
                  <a:srgbClr val="121212"/>
                </a:solidFill>
                <a:highlight>
                  <a:srgbClr val="FFFFFF"/>
                </a:highlight>
              </a:rPr>
              <a:t>the US Geological Survey released sobering research that shows that a mix of sea level rise and marauding waves means “many atoll islands will be flooded annually, sanitizing the limited freshwater resources and thus likely forcing inhabitants to abandon their islands in decades, not centuries, as previously thought”.</a:t>
            </a:r>
            <a:endParaRPr sz="1800"/>
          </a:p>
        </p:txBody>
      </p:sp>
      <p:pic>
        <p:nvPicPr>
          <p:cNvPr id="184" name="Shape 184"/>
          <p:cNvPicPr preferRelativeResize="0"/>
          <p:nvPr/>
        </p:nvPicPr>
        <p:blipFill>
          <a:blip r:embed="rId3">
            <a:alphaModFix/>
          </a:blip>
          <a:stretch>
            <a:fillRect/>
          </a:stretch>
        </p:blipFill>
        <p:spPr>
          <a:xfrm>
            <a:off x="168650" y="163400"/>
            <a:ext cx="8739049" cy="4034075"/>
          </a:xfrm>
          <a:prstGeom prst="rect">
            <a:avLst/>
          </a:prstGeom>
          <a:noFill/>
          <a:ln>
            <a:noFill/>
          </a:ln>
        </p:spPr>
      </p:pic>
      <p:sp>
        <p:nvSpPr>
          <p:cNvPr id="185" name="Shape 185"/>
          <p:cNvSpPr/>
          <p:nvPr/>
        </p:nvSpPr>
        <p:spPr>
          <a:xfrm>
            <a:off x="1623650" y="1791325"/>
            <a:ext cx="722700" cy="345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6" name="Shape 186"/>
          <p:cNvSpPr txBox="1"/>
          <p:nvPr/>
        </p:nvSpPr>
        <p:spPr>
          <a:xfrm>
            <a:off x="408550" y="1424675"/>
            <a:ext cx="1215000" cy="1341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a:solidFill>
                  <a:srgbClr val="FFFFFF"/>
                </a:solidFill>
                <a:highlight>
                  <a:srgbClr val="000000"/>
                </a:highlight>
              </a:rPr>
              <a:t>The dead are buried above ground due to rising sea levels.</a:t>
            </a:r>
            <a:endParaRPr b="1">
              <a:solidFill>
                <a:srgbClr val="FFFFFF"/>
              </a:solidFill>
              <a:highlight>
                <a:srgbClr val="000000"/>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490250" y="526350"/>
            <a:ext cx="8127300" cy="40908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9600" b="0"/>
              <a:t>Social and ecological impacts </a:t>
            </a:r>
            <a:endParaRPr sz="9600" b="0"/>
          </a:p>
        </p:txBody>
      </p:sp>
      <p:sp>
        <p:nvSpPr>
          <p:cNvPr id="192" name="Shape 192"/>
          <p:cNvSpPr txBox="1"/>
          <p:nvPr/>
        </p:nvSpPr>
        <p:spPr>
          <a:xfrm>
            <a:off x="52375" y="4263550"/>
            <a:ext cx="6924300" cy="72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600" i="1"/>
              <a:t>How it affects the people</a:t>
            </a:r>
            <a:endParaRPr sz="3600" i="1"/>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6"/>
        <p:cNvGrpSpPr/>
        <p:nvPr/>
      </p:nvGrpSpPr>
      <p:grpSpPr>
        <a:xfrm>
          <a:off x="0" y="0"/>
          <a:ext cx="0" cy="0"/>
          <a:chOff x="0" y="0"/>
          <a:chExt cx="0" cy="0"/>
        </a:xfrm>
      </p:grpSpPr>
      <p:pic>
        <p:nvPicPr>
          <p:cNvPr id="197" name="Shape 197"/>
          <p:cNvPicPr preferRelativeResize="0"/>
          <p:nvPr/>
        </p:nvPicPr>
        <p:blipFill>
          <a:blip r:embed="rId3">
            <a:alphaModFix/>
          </a:blip>
          <a:stretch>
            <a:fillRect/>
          </a:stretch>
        </p:blipFill>
        <p:spPr>
          <a:xfrm>
            <a:off x="187200" y="124875"/>
            <a:ext cx="4265400" cy="1791950"/>
          </a:xfrm>
          <a:prstGeom prst="rect">
            <a:avLst/>
          </a:prstGeom>
          <a:noFill/>
          <a:ln>
            <a:noFill/>
          </a:ln>
        </p:spPr>
      </p:pic>
      <p:pic>
        <p:nvPicPr>
          <p:cNvPr id="198" name="Shape 198"/>
          <p:cNvPicPr preferRelativeResize="0"/>
          <p:nvPr/>
        </p:nvPicPr>
        <p:blipFill>
          <a:blip r:embed="rId4">
            <a:alphaModFix/>
          </a:blip>
          <a:stretch>
            <a:fillRect/>
          </a:stretch>
        </p:blipFill>
        <p:spPr>
          <a:xfrm>
            <a:off x="2894025" y="2944975"/>
            <a:ext cx="3558300" cy="2086525"/>
          </a:xfrm>
          <a:prstGeom prst="rect">
            <a:avLst/>
          </a:prstGeom>
          <a:noFill/>
          <a:ln>
            <a:noFill/>
          </a:ln>
        </p:spPr>
      </p:pic>
      <p:pic>
        <p:nvPicPr>
          <p:cNvPr id="199" name="Shape 199"/>
          <p:cNvPicPr preferRelativeResize="0"/>
          <p:nvPr/>
        </p:nvPicPr>
        <p:blipFill>
          <a:blip r:embed="rId5">
            <a:alphaModFix/>
          </a:blip>
          <a:stretch>
            <a:fillRect/>
          </a:stretch>
        </p:blipFill>
        <p:spPr>
          <a:xfrm>
            <a:off x="4637625" y="173775"/>
            <a:ext cx="4265400" cy="1743051"/>
          </a:xfrm>
          <a:prstGeom prst="rect">
            <a:avLst/>
          </a:prstGeom>
          <a:noFill/>
          <a:ln>
            <a:noFill/>
          </a:ln>
        </p:spPr>
      </p:pic>
      <p:pic>
        <p:nvPicPr>
          <p:cNvPr id="200" name="Shape 200"/>
          <p:cNvPicPr preferRelativeResize="0"/>
          <p:nvPr/>
        </p:nvPicPr>
        <p:blipFill>
          <a:blip r:embed="rId6">
            <a:alphaModFix/>
          </a:blip>
          <a:stretch>
            <a:fillRect/>
          </a:stretch>
        </p:blipFill>
        <p:spPr>
          <a:xfrm>
            <a:off x="443325" y="2904575"/>
            <a:ext cx="2157925" cy="2086525"/>
          </a:xfrm>
          <a:prstGeom prst="rect">
            <a:avLst/>
          </a:prstGeom>
          <a:noFill/>
          <a:ln>
            <a:noFill/>
          </a:ln>
        </p:spPr>
      </p:pic>
      <p:pic>
        <p:nvPicPr>
          <p:cNvPr id="201" name="Shape 201"/>
          <p:cNvPicPr preferRelativeResize="0"/>
          <p:nvPr/>
        </p:nvPicPr>
        <p:blipFill>
          <a:blip r:embed="rId7">
            <a:alphaModFix/>
          </a:blip>
          <a:stretch>
            <a:fillRect/>
          </a:stretch>
        </p:blipFill>
        <p:spPr>
          <a:xfrm>
            <a:off x="6745100" y="2944975"/>
            <a:ext cx="2157925" cy="2046125"/>
          </a:xfrm>
          <a:prstGeom prst="rect">
            <a:avLst/>
          </a:prstGeom>
          <a:noFill/>
          <a:ln>
            <a:noFill/>
          </a:ln>
        </p:spPr>
      </p:pic>
      <p:sp>
        <p:nvSpPr>
          <p:cNvPr id="202" name="Shape 202"/>
          <p:cNvSpPr txBox="1"/>
          <p:nvPr/>
        </p:nvSpPr>
        <p:spPr>
          <a:xfrm>
            <a:off x="1308125" y="2091000"/>
            <a:ext cx="6762900" cy="6888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600" b="1" i="1">
                <a:latin typeface="Amatic SC"/>
                <a:ea typeface="Amatic SC"/>
                <a:cs typeface="Amatic SC"/>
                <a:sym typeface="Amatic SC"/>
              </a:rPr>
              <a:t>Behind the tourist view</a:t>
            </a:r>
            <a:r>
              <a:rPr lang="en" sz="3000" i="1"/>
              <a:t> </a:t>
            </a:r>
            <a:endParaRPr sz="3000" i="1"/>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379175" y="4134675"/>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b="0" i="1">
                <a:solidFill>
                  <a:srgbClr val="000000"/>
                </a:solidFill>
                <a:latin typeface="Times New Roman"/>
                <a:ea typeface="Times New Roman"/>
                <a:cs typeface="Times New Roman"/>
                <a:sym typeface="Times New Roman"/>
              </a:rPr>
              <a:t>Sea surface temperatures 30 March 2018 (degrees C). White areas represents land areas. Map source: </a:t>
            </a:r>
            <a:r>
              <a:rPr lang="en" sz="1400" b="0" i="1">
                <a:solidFill>
                  <a:srgbClr val="000000"/>
                </a:solidFill>
                <a:uFill>
                  <a:noFill/>
                </a:uFill>
                <a:latin typeface="Times New Roman"/>
                <a:ea typeface="Times New Roman"/>
                <a:cs typeface="Times New Roman"/>
                <a:sym typeface="Times New Roman"/>
                <a:hlinkClick r:id="rId3"/>
              </a:rPr>
              <a:t>NCEP</a:t>
            </a:r>
            <a:r>
              <a:rPr lang="en" sz="1400" b="0" i="1">
                <a:solidFill>
                  <a:srgbClr val="000000"/>
                </a:solidFill>
                <a:latin typeface="Times New Roman"/>
                <a:ea typeface="Times New Roman"/>
                <a:cs typeface="Times New Roman"/>
                <a:sym typeface="Times New Roman"/>
              </a:rPr>
              <a:t>. Technical notes on the production of the map are available </a:t>
            </a:r>
            <a:r>
              <a:rPr lang="en" sz="1400" b="0" i="1">
                <a:solidFill>
                  <a:srgbClr val="000000"/>
                </a:solidFill>
                <a:uFill>
                  <a:noFill/>
                </a:uFill>
                <a:latin typeface="Times New Roman"/>
                <a:ea typeface="Times New Roman"/>
                <a:cs typeface="Times New Roman"/>
                <a:sym typeface="Times New Roman"/>
                <a:hlinkClick r:id="rId4"/>
              </a:rPr>
              <a:t>here</a:t>
            </a:r>
            <a:r>
              <a:rPr lang="en" sz="1400" b="0" i="1">
                <a:solidFill>
                  <a:srgbClr val="000000"/>
                </a:solidFill>
                <a:latin typeface="Times New Roman"/>
                <a:ea typeface="Times New Roman"/>
                <a:cs typeface="Times New Roman"/>
                <a:sym typeface="Times New Roman"/>
              </a:rPr>
              <a:t>. Please use </a:t>
            </a:r>
            <a:r>
              <a:rPr lang="en" sz="1400" b="0" i="1">
                <a:solidFill>
                  <a:srgbClr val="000000"/>
                </a:solidFill>
                <a:uFill>
                  <a:noFill/>
                </a:uFill>
                <a:latin typeface="Times New Roman"/>
                <a:ea typeface="Times New Roman"/>
                <a:cs typeface="Times New Roman"/>
                <a:sym typeface="Times New Roman"/>
                <a:hlinkClick r:id="rId5"/>
              </a:rPr>
              <a:t>this link</a:t>
            </a:r>
            <a:r>
              <a:rPr lang="en" sz="1400" b="0" i="1">
                <a:solidFill>
                  <a:srgbClr val="000000"/>
                </a:solidFill>
                <a:latin typeface="Times New Roman"/>
                <a:ea typeface="Times New Roman"/>
                <a:cs typeface="Times New Roman"/>
                <a:sym typeface="Times New Roman"/>
              </a:rPr>
              <a:t> if you want to see the original figure or want to check for a more recent update than shown above.</a:t>
            </a:r>
            <a:endParaRPr sz="1400">
              <a:solidFill>
                <a:srgbClr val="000000"/>
              </a:solidFill>
              <a:latin typeface="Times New Roman"/>
              <a:ea typeface="Times New Roman"/>
              <a:cs typeface="Times New Roman"/>
              <a:sym typeface="Times New Roman"/>
            </a:endParaRPr>
          </a:p>
        </p:txBody>
      </p:sp>
      <p:pic>
        <p:nvPicPr>
          <p:cNvPr id="208" name="Shape 208"/>
          <p:cNvPicPr preferRelativeResize="0"/>
          <p:nvPr/>
        </p:nvPicPr>
        <p:blipFill>
          <a:blip r:embed="rId6">
            <a:alphaModFix/>
          </a:blip>
          <a:stretch>
            <a:fillRect/>
          </a:stretch>
        </p:blipFill>
        <p:spPr>
          <a:xfrm>
            <a:off x="379175" y="186900"/>
            <a:ext cx="8520600" cy="3744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311700" y="191675"/>
            <a:ext cx="8520600" cy="648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highlight>
                  <a:srgbClr val="FF00FF"/>
                </a:highlight>
              </a:rPr>
              <a:t>Where are they now?</a:t>
            </a:r>
            <a:endParaRPr>
              <a:highlight>
                <a:srgbClr val="FF00FF"/>
              </a:highlight>
            </a:endParaRPr>
          </a:p>
          <a:p>
            <a:pPr marL="0" lvl="0" indent="0">
              <a:spcBef>
                <a:spcPts val="0"/>
              </a:spcBef>
              <a:spcAft>
                <a:spcPts val="0"/>
              </a:spcAft>
              <a:buNone/>
            </a:pPr>
            <a:endParaRPr/>
          </a:p>
        </p:txBody>
      </p:sp>
      <p:pic>
        <p:nvPicPr>
          <p:cNvPr id="214" name="Shape 214"/>
          <p:cNvPicPr preferRelativeResize="0"/>
          <p:nvPr/>
        </p:nvPicPr>
        <p:blipFill>
          <a:blip r:embed="rId3">
            <a:alphaModFix/>
          </a:blip>
          <a:stretch>
            <a:fillRect/>
          </a:stretch>
        </p:blipFill>
        <p:spPr>
          <a:xfrm>
            <a:off x="311700" y="1244550"/>
            <a:ext cx="2613899" cy="1742592"/>
          </a:xfrm>
          <a:prstGeom prst="rect">
            <a:avLst/>
          </a:prstGeom>
          <a:noFill/>
          <a:ln>
            <a:noFill/>
          </a:ln>
        </p:spPr>
      </p:pic>
      <p:sp>
        <p:nvSpPr>
          <p:cNvPr id="215" name="Shape 215"/>
          <p:cNvSpPr txBox="1"/>
          <p:nvPr/>
        </p:nvSpPr>
        <p:spPr>
          <a:xfrm>
            <a:off x="3215850" y="303600"/>
            <a:ext cx="5805900" cy="4536300"/>
          </a:xfrm>
          <a:prstGeom prst="rect">
            <a:avLst/>
          </a:prstGeom>
          <a:noFill/>
          <a:ln>
            <a:noFill/>
          </a:ln>
        </p:spPr>
        <p:txBody>
          <a:bodyPr spcFirstLastPara="1" wrap="square" lIns="91425" tIns="91425" rIns="91425" bIns="91425" anchor="t" anchorCtr="0">
            <a:noAutofit/>
          </a:bodyPr>
          <a:lstStyle/>
          <a:p>
            <a:pPr marL="914400" lvl="0" indent="-317500" rtl="0">
              <a:spcBef>
                <a:spcPts val="0"/>
              </a:spcBef>
              <a:spcAft>
                <a:spcPts val="0"/>
              </a:spcAft>
              <a:buSzPts val="1400"/>
              <a:buFont typeface="Times New Roman"/>
              <a:buChar char="★"/>
            </a:pPr>
            <a:r>
              <a:rPr lang="en">
                <a:latin typeface="Times New Roman"/>
                <a:ea typeface="Times New Roman"/>
                <a:cs typeface="Times New Roman"/>
                <a:sym typeface="Times New Roman"/>
              </a:rPr>
              <a:t>Many of the Marshallese people have lost their identity as a result of the environmental challenges from the nuclear testing and climate change. </a:t>
            </a:r>
            <a:endParaRPr b="1"/>
          </a:p>
          <a:p>
            <a:pPr marL="914400" lvl="0" indent="-317500" rtl="0">
              <a:spcBef>
                <a:spcPts val="0"/>
              </a:spcBef>
              <a:spcAft>
                <a:spcPts val="0"/>
              </a:spcAft>
              <a:buSzPts val="1400"/>
              <a:buFont typeface="Amatic SC"/>
              <a:buChar char="★"/>
            </a:pPr>
            <a:r>
              <a:rPr lang="en">
                <a:solidFill>
                  <a:srgbClr val="333333"/>
                </a:solidFill>
                <a:highlight>
                  <a:srgbClr val="FFFFFF"/>
                </a:highlight>
                <a:latin typeface="Georgia"/>
                <a:ea typeface="Georgia"/>
                <a:cs typeface="Georgia"/>
                <a:sym typeface="Georgia"/>
              </a:rPr>
              <a:t>4,300 Marshall Islanders — the largest enclave in the continental United States — and many of them are adrift in a culture that confounds them.</a:t>
            </a:r>
            <a:endParaRPr>
              <a:solidFill>
                <a:srgbClr val="333333"/>
              </a:solidFill>
              <a:highlight>
                <a:srgbClr val="FFFFFF"/>
              </a:highlight>
              <a:latin typeface="Georgia"/>
              <a:ea typeface="Georgia"/>
              <a:cs typeface="Georgia"/>
              <a:sym typeface="Georgia"/>
            </a:endParaRPr>
          </a:p>
          <a:p>
            <a:pPr marL="914400" lvl="0" indent="-311150" rtl="0">
              <a:spcBef>
                <a:spcPts val="0"/>
              </a:spcBef>
              <a:spcAft>
                <a:spcPts val="0"/>
              </a:spcAft>
              <a:buClr>
                <a:srgbClr val="333333"/>
              </a:buClr>
              <a:buSzPts val="1300"/>
              <a:buFont typeface="Georgia"/>
              <a:buChar char="★"/>
            </a:pPr>
            <a:r>
              <a:rPr lang="en" sz="1300">
                <a:solidFill>
                  <a:srgbClr val="333333"/>
                </a:solidFill>
                <a:highlight>
                  <a:srgbClr val="FFFFFF"/>
                </a:highlight>
                <a:latin typeface="Georgia"/>
                <a:ea typeface="Georgia"/>
                <a:cs typeface="Georgia"/>
                <a:sym typeface="Georgia"/>
              </a:rPr>
              <a:t>“Their language is a problem; their culture is a problem,”director of the Community Clinic in Springdale, which treats low-income patients. “They don’t have a word for prevention. They don’t have words for all the body parts.”</a:t>
            </a:r>
            <a:endParaRPr sz="1300">
              <a:solidFill>
                <a:srgbClr val="333333"/>
              </a:solidFill>
              <a:highlight>
                <a:srgbClr val="FFFFFF"/>
              </a:highlight>
              <a:latin typeface="Georgia"/>
              <a:ea typeface="Georgia"/>
              <a:cs typeface="Georgia"/>
              <a:sym typeface="Georgia"/>
            </a:endParaRPr>
          </a:p>
          <a:p>
            <a:pPr marL="914400" lvl="0" indent="-311150" rtl="0">
              <a:spcBef>
                <a:spcPts val="0"/>
              </a:spcBef>
              <a:spcAft>
                <a:spcPts val="0"/>
              </a:spcAft>
              <a:buClr>
                <a:srgbClr val="333333"/>
              </a:buClr>
              <a:buSzPts val="1300"/>
              <a:buFont typeface="Georgia"/>
              <a:buChar char="★"/>
            </a:pPr>
            <a:r>
              <a:rPr lang="en" sz="1300" i="1">
                <a:solidFill>
                  <a:srgbClr val="333333"/>
                </a:solidFill>
                <a:highlight>
                  <a:srgbClr val="FFFFFF"/>
                </a:highlight>
                <a:latin typeface="Georgia"/>
                <a:ea typeface="Georgia"/>
                <a:cs typeface="Georgia"/>
                <a:sym typeface="Georgia"/>
              </a:rPr>
              <a:t>The Marshallese trace their roots in Springdale to one person, John Moody, who arrived in the 1980s to work in a Tyson plant. He sent back word of plentiful jobs.</a:t>
            </a:r>
            <a:endParaRPr sz="1300" i="1">
              <a:solidFill>
                <a:srgbClr val="333333"/>
              </a:solidFill>
              <a:highlight>
                <a:srgbClr val="FFFFFF"/>
              </a:highlight>
              <a:latin typeface="Georgia"/>
              <a:ea typeface="Georgia"/>
              <a:cs typeface="Georgia"/>
              <a:sym typeface="Georgia"/>
            </a:endParaRPr>
          </a:p>
        </p:txBody>
      </p:sp>
      <p:pic>
        <p:nvPicPr>
          <p:cNvPr id="216" name="Shape 216"/>
          <p:cNvPicPr preferRelativeResize="0"/>
          <p:nvPr/>
        </p:nvPicPr>
        <p:blipFill>
          <a:blip r:embed="rId4">
            <a:alphaModFix/>
          </a:blip>
          <a:stretch>
            <a:fillRect/>
          </a:stretch>
        </p:blipFill>
        <p:spPr>
          <a:xfrm>
            <a:off x="278475" y="3205683"/>
            <a:ext cx="2645824" cy="1785418"/>
          </a:xfrm>
          <a:prstGeom prst="rect">
            <a:avLst/>
          </a:prstGeom>
          <a:noFill/>
          <a:ln>
            <a:noFill/>
          </a:ln>
        </p:spPr>
      </p:pic>
      <p:pic>
        <p:nvPicPr>
          <p:cNvPr id="217" name="Shape 217"/>
          <p:cNvPicPr preferRelativeResize="0"/>
          <p:nvPr/>
        </p:nvPicPr>
        <p:blipFill>
          <a:blip r:embed="rId5">
            <a:alphaModFix/>
          </a:blip>
          <a:stretch>
            <a:fillRect/>
          </a:stretch>
        </p:blipFill>
        <p:spPr>
          <a:xfrm>
            <a:off x="3215850" y="3227225"/>
            <a:ext cx="2613890" cy="1763875"/>
          </a:xfrm>
          <a:prstGeom prst="rect">
            <a:avLst/>
          </a:prstGeom>
          <a:noFill/>
          <a:ln>
            <a:noFill/>
          </a:ln>
        </p:spPr>
      </p:pic>
      <p:pic>
        <p:nvPicPr>
          <p:cNvPr id="218" name="Shape 218"/>
          <p:cNvPicPr preferRelativeResize="0"/>
          <p:nvPr/>
        </p:nvPicPr>
        <p:blipFill>
          <a:blip r:embed="rId6">
            <a:alphaModFix/>
          </a:blip>
          <a:stretch>
            <a:fillRect/>
          </a:stretch>
        </p:blipFill>
        <p:spPr>
          <a:xfrm>
            <a:off x="6220425" y="3227225"/>
            <a:ext cx="2614502" cy="1742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2"/>
        <p:cNvGrpSpPr/>
        <p:nvPr/>
      </p:nvGrpSpPr>
      <p:grpSpPr>
        <a:xfrm>
          <a:off x="0" y="0"/>
          <a:ext cx="0" cy="0"/>
          <a:chOff x="0" y="0"/>
          <a:chExt cx="0" cy="0"/>
        </a:xfrm>
      </p:grpSpPr>
      <p:sp>
        <p:nvSpPr>
          <p:cNvPr id="223" name="Shape 223"/>
          <p:cNvSpPr txBox="1">
            <a:spLocks noGrp="1"/>
          </p:cNvSpPr>
          <p:nvPr>
            <p:ph type="body" idx="2"/>
          </p:nvPr>
        </p:nvSpPr>
        <p:spPr>
          <a:xfrm>
            <a:off x="142375" y="188550"/>
            <a:ext cx="8689800" cy="4745100"/>
          </a:xfrm>
          <a:prstGeom prst="rect">
            <a:avLst/>
          </a:prstGeom>
          <a:solidFill>
            <a:schemeClr val="accent4"/>
          </a:solidFill>
        </p:spPr>
        <p:txBody>
          <a:bodyPr spcFirstLastPara="1" wrap="square" lIns="91425" tIns="91425" rIns="91425" bIns="91425" anchor="t" anchorCtr="0">
            <a:noAutofit/>
          </a:bodyPr>
          <a:lstStyle/>
          <a:p>
            <a:pPr marL="0" lvl="0" indent="0" algn="ctr">
              <a:spcBef>
                <a:spcPts val="0"/>
              </a:spcBef>
              <a:spcAft>
                <a:spcPts val="1600"/>
              </a:spcAft>
              <a:buNone/>
            </a:pPr>
            <a:r>
              <a:rPr lang="en" sz="9600">
                <a:solidFill>
                  <a:schemeClr val="lt1"/>
                </a:solidFill>
                <a:latin typeface="Amatic SC"/>
                <a:ea typeface="Amatic SC"/>
                <a:cs typeface="Amatic SC"/>
                <a:sym typeface="Amatic SC"/>
              </a:rPr>
              <a:t>The people of Marshall Island</a:t>
            </a:r>
            <a:endParaRPr sz="9600">
              <a:solidFill>
                <a:schemeClr val="lt1"/>
              </a:solidFill>
              <a:latin typeface="Amatic SC"/>
              <a:ea typeface="Amatic SC"/>
              <a:cs typeface="Amatic SC"/>
              <a:sym typeface="Amatic SC"/>
            </a:endParaRPr>
          </a:p>
        </p:txBody>
      </p:sp>
      <p:sp>
        <p:nvSpPr>
          <p:cNvPr id="224" name="Shape 224"/>
          <p:cNvSpPr txBox="1"/>
          <p:nvPr/>
        </p:nvSpPr>
        <p:spPr>
          <a:xfrm>
            <a:off x="1174075" y="3646575"/>
            <a:ext cx="7337400" cy="386700"/>
          </a:xfrm>
          <a:prstGeom prst="rect">
            <a:avLst/>
          </a:prstGeom>
          <a:solidFill>
            <a:schemeClr val="accent4"/>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5" name="Shape 225"/>
          <p:cNvSpPr txBox="1"/>
          <p:nvPr/>
        </p:nvSpPr>
        <p:spPr>
          <a:xfrm>
            <a:off x="1049775" y="3812300"/>
            <a:ext cx="7337400" cy="855900"/>
          </a:xfrm>
          <a:prstGeom prst="rect">
            <a:avLst/>
          </a:prstGeom>
          <a:solidFill>
            <a:schemeClr val="accent4"/>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311700" y="1093850"/>
            <a:ext cx="4520700" cy="34749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1200">
                <a:solidFill>
                  <a:srgbClr val="000000"/>
                </a:solidFill>
                <a:highlight>
                  <a:srgbClr val="FFFFCC"/>
                </a:highlight>
                <a:latin typeface="Arial"/>
                <a:ea typeface="Arial"/>
                <a:cs typeface="Arial"/>
                <a:sym typeface="Arial"/>
              </a:rPr>
              <a:t>Io̧kwe aolep (</a:t>
            </a:r>
            <a:r>
              <a:rPr lang="en" sz="1200" i="1">
                <a:solidFill>
                  <a:srgbClr val="000000"/>
                </a:solidFill>
                <a:highlight>
                  <a:srgbClr val="FFFFCC"/>
                </a:highlight>
                <a:latin typeface="Arial"/>
                <a:ea typeface="Arial"/>
                <a:cs typeface="Arial"/>
                <a:sym typeface="Arial"/>
              </a:rPr>
              <a:t>hello everyone</a:t>
            </a:r>
            <a:r>
              <a:rPr lang="en" sz="1200">
                <a:solidFill>
                  <a:srgbClr val="000000"/>
                </a:solidFill>
                <a:highlight>
                  <a:srgbClr val="FFFFCC"/>
                </a:highlight>
                <a:latin typeface="Arial"/>
                <a:ea typeface="Arial"/>
                <a:cs typeface="Arial"/>
                <a:sym typeface="Arial"/>
              </a:rPr>
              <a:t>)</a:t>
            </a:r>
            <a:endParaRPr/>
          </a:p>
        </p:txBody>
      </p:sp>
      <p:sp>
        <p:nvSpPr>
          <p:cNvPr id="231" name="Shape 231"/>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32" name="Shape 232"/>
          <p:cNvPicPr preferRelativeResize="0"/>
          <p:nvPr/>
        </p:nvPicPr>
        <p:blipFill>
          <a:blip r:embed="rId3">
            <a:alphaModFix/>
          </a:blip>
          <a:stretch>
            <a:fillRect/>
          </a:stretch>
        </p:blipFill>
        <p:spPr>
          <a:xfrm>
            <a:off x="132125" y="210875"/>
            <a:ext cx="2193700" cy="1709150"/>
          </a:xfrm>
          <a:prstGeom prst="rect">
            <a:avLst/>
          </a:prstGeom>
          <a:noFill/>
          <a:ln>
            <a:noFill/>
          </a:ln>
        </p:spPr>
      </p:pic>
      <p:pic>
        <p:nvPicPr>
          <p:cNvPr id="233" name="Shape 233"/>
          <p:cNvPicPr preferRelativeResize="0"/>
          <p:nvPr/>
        </p:nvPicPr>
        <p:blipFill>
          <a:blip r:embed="rId4">
            <a:alphaModFix/>
          </a:blip>
          <a:stretch>
            <a:fillRect/>
          </a:stretch>
        </p:blipFill>
        <p:spPr>
          <a:xfrm>
            <a:off x="311700" y="2846200"/>
            <a:ext cx="1918425" cy="1709150"/>
          </a:xfrm>
          <a:prstGeom prst="rect">
            <a:avLst/>
          </a:prstGeom>
          <a:noFill/>
          <a:ln>
            <a:noFill/>
          </a:ln>
        </p:spPr>
      </p:pic>
      <p:pic>
        <p:nvPicPr>
          <p:cNvPr id="234" name="Shape 234"/>
          <p:cNvPicPr preferRelativeResize="0"/>
          <p:nvPr/>
        </p:nvPicPr>
        <p:blipFill>
          <a:blip r:embed="rId5">
            <a:alphaModFix/>
          </a:blip>
          <a:stretch>
            <a:fillRect/>
          </a:stretch>
        </p:blipFill>
        <p:spPr>
          <a:xfrm>
            <a:off x="4832400" y="192763"/>
            <a:ext cx="2081475" cy="1745375"/>
          </a:xfrm>
          <a:prstGeom prst="rect">
            <a:avLst/>
          </a:prstGeom>
          <a:noFill/>
          <a:ln>
            <a:noFill/>
          </a:ln>
        </p:spPr>
      </p:pic>
      <p:pic>
        <p:nvPicPr>
          <p:cNvPr id="235" name="Shape 235"/>
          <p:cNvPicPr preferRelativeResize="0"/>
          <p:nvPr/>
        </p:nvPicPr>
        <p:blipFill>
          <a:blip r:embed="rId6">
            <a:alphaModFix/>
          </a:blip>
          <a:stretch>
            <a:fillRect/>
          </a:stretch>
        </p:blipFill>
        <p:spPr>
          <a:xfrm>
            <a:off x="7048550" y="2859725"/>
            <a:ext cx="1783750" cy="1709150"/>
          </a:xfrm>
          <a:prstGeom prst="rect">
            <a:avLst/>
          </a:prstGeom>
          <a:noFill/>
          <a:ln>
            <a:noFill/>
          </a:ln>
        </p:spPr>
      </p:pic>
      <p:pic>
        <p:nvPicPr>
          <p:cNvPr id="236" name="Shape 236"/>
          <p:cNvPicPr preferRelativeResize="0"/>
          <p:nvPr/>
        </p:nvPicPr>
        <p:blipFill>
          <a:blip r:embed="rId7">
            <a:alphaModFix/>
          </a:blip>
          <a:stretch>
            <a:fillRect/>
          </a:stretch>
        </p:blipFill>
        <p:spPr>
          <a:xfrm>
            <a:off x="7048550" y="210875"/>
            <a:ext cx="1918425" cy="1709150"/>
          </a:xfrm>
          <a:prstGeom prst="rect">
            <a:avLst/>
          </a:prstGeom>
          <a:noFill/>
          <a:ln>
            <a:noFill/>
          </a:ln>
        </p:spPr>
      </p:pic>
      <p:pic>
        <p:nvPicPr>
          <p:cNvPr id="237" name="Shape 237"/>
          <p:cNvPicPr preferRelativeResize="0"/>
          <p:nvPr/>
        </p:nvPicPr>
        <p:blipFill>
          <a:blip r:embed="rId8">
            <a:alphaModFix/>
          </a:blip>
          <a:stretch>
            <a:fillRect/>
          </a:stretch>
        </p:blipFill>
        <p:spPr>
          <a:xfrm>
            <a:off x="2538375" y="210875"/>
            <a:ext cx="2081475" cy="1709150"/>
          </a:xfrm>
          <a:prstGeom prst="rect">
            <a:avLst/>
          </a:prstGeom>
          <a:noFill/>
          <a:ln>
            <a:noFill/>
          </a:ln>
        </p:spPr>
      </p:pic>
      <p:pic>
        <p:nvPicPr>
          <p:cNvPr id="238" name="Shape 238"/>
          <p:cNvPicPr preferRelativeResize="0"/>
          <p:nvPr/>
        </p:nvPicPr>
        <p:blipFill>
          <a:blip r:embed="rId9">
            <a:alphaModFix/>
          </a:blip>
          <a:stretch>
            <a:fillRect/>
          </a:stretch>
        </p:blipFill>
        <p:spPr>
          <a:xfrm>
            <a:off x="2537725" y="2823500"/>
            <a:ext cx="2081475" cy="1745375"/>
          </a:xfrm>
          <a:prstGeom prst="rect">
            <a:avLst/>
          </a:prstGeom>
          <a:noFill/>
          <a:ln>
            <a:noFill/>
          </a:ln>
        </p:spPr>
      </p:pic>
      <p:pic>
        <p:nvPicPr>
          <p:cNvPr id="239" name="Shape 239"/>
          <p:cNvPicPr preferRelativeResize="0"/>
          <p:nvPr/>
        </p:nvPicPr>
        <p:blipFill>
          <a:blip r:embed="rId10">
            <a:alphaModFix/>
          </a:blip>
          <a:stretch>
            <a:fillRect/>
          </a:stretch>
        </p:blipFill>
        <p:spPr>
          <a:xfrm>
            <a:off x="5028450" y="2846200"/>
            <a:ext cx="1783750" cy="1709150"/>
          </a:xfrm>
          <a:prstGeom prst="rect">
            <a:avLst/>
          </a:prstGeom>
          <a:noFill/>
          <a:ln>
            <a:noFill/>
          </a:ln>
        </p:spPr>
      </p:pic>
      <p:sp>
        <p:nvSpPr>
          <p:cNvPr id="240" name="Shape 240"/>
          <p:cNvSpPr txBox="1"/>
          <p:nvPr/>
        </p:nvSpPr>
        <p:spPr>
          <a:xfrm>
            <a:off x="1450500" y="2002225"/>
            <a:ext cx="6211200" cy="6588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600" b="1">
                <a:highlight>
                  <a:srgbClr val="FFFFCC"/>
                </a:highlight>
                <a:latin typeface="Amatic SC"/>
                <a:ea typeface="Amatic SC"/>
                <a:cs typeface="Amatic SC"/>
                <a:sym typeface="Amatic SC"/>
              </a:rPr>
              <a:t>Io̧kwe aolep (</a:t>
            </a:r>
            <a:r>
              <a:rPr lang="en" sz="3600" b="1" i="1">
                <a:highlight>
                  <a:srgbClr val="FFFFCC"/>
                </a:highlight>
                <a:latin typeface="Amatic SC"/>
                <a:ea typeface="Amatic SC"/>
                <a:cs typeface="Amatic SC"/>
                <a:sym typeface="Amatic SC"/>
              </a:rPr>
              <a:t>hello everyone</a:t>
            </a:r>
            <a:r>
              <a:rPr lang="en" sz="3600" b="1">
                <a:highlight>
                  <a:srgbClr val="FFFFCC"/>
                </a:highlight>
                <a:latin typeface="Amatic SC"/>
                <a:ea typeface="Amatic SC"/>
                <a:cs typeface="Amatic SC"/>
                <a:sym typeface="Amatic SC"/>
              </a:rPr>
              <a:t>)</a:t>
            </a:r>
            <a:endParaRPr sz="3600" b="1">
              <a:latin typeface="Amatic SC"/>
              <a:ea typeface="Amatic SC"/>
              <a:cs typeface="Amatic SC"/>
              <a:sym typeface="Amatic S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7 facts about Marshall Island</a:t>
            </a:r>
            <a:endParaRPr/>
          </a:p>
        </p:txBody>
      </p:sp>
      <p:sp>
        <p:nvSpPr>
          <p:cNvPr id="246" name="Shape 24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sp>
        <p:nvSpPr>
          <p:cNvPr id="247" name="Shape 247" descr="Learn, Share, Subscribe The Oceanian series: https://www.youtube.com/playlist?list=PLbZJ71IJGFRT-Yslq4Rpl_1bByPrZqYyM The American Series: https://www.youtube.com/playlist?list=PLbZJ71IJGFRR8eYVQa9r_t3h4Tc2bmhsu The Asian series: https://www.youtube.com/playlist?list=PLbZJ71IJGFRRGIkTyr4u371Fx6e88Qx2N The European Series: https://www.youtube.com/playlist?list=PLbZJ71IJGFRTa_XMM9a4hDh2Yo9CsZzOR  Social Media: https://twitter.com/Sebastian2Go https://www.facebook.com/official7facts ------------------------------------------------ In this brief video you can find seven little known facts about the Marshall Islands.  More information about the video content bellow:  1. There is an island in Marshall Islands called the “Bikini Island”. It is used as a nuclear testing site for a United States Program called Operation Crossroads. One popular fan theory suggests that this is the place where Bikini Bottom lies and Spongebob Squarepants and his friends are the result of nuclear radiation.  2. The Marshall Islands provides the world’s largest sanctuary for sharks, which virtually doubled the protected area for sharks worldwide.  3. Elugelab, a Marshallese island, no longer exists – it was blown up by the US Armed Forces in 1952 during a hydrogen bomb test.   4. Majuro is the capital and largest city of the Republic of the Marshall Islands. It’s made up from three main islands called DUD or Dulap-Uliga-Djarrit. During WW2, United States troops invaded, but found that Japanese forces had evacuated their fortifications. A single Japanese warrant officer had been left as a caretaker. With his capture, the islands were secured. WW2 the lagoon became a large forward naval base of operations and was the largest and most active port in the world until the war moved westward when it was supplanted by Ulithi.   5. Before the missionaries came, all Marshallese people were tattooed. The ceremony was extending over a month, most painful and held to confer beauty and bring honor; it was a rite of passage to man or womanhood and was believed the only attribute to be carried beyond the grave; partaking of religion, it served as well to confirm ties of family and birth. Facial tattooing, intended to conceal the wrinkles of age, was reserved for chiefs – to whom was permitted the richest and most widespread adornment.  6. The people follow what the Bible stipulates concerning marriage:  the man is the one that moves to be with the woman.  But this is mainly because the culture is matrilineal. Therefore, land is passed down from generation to generation through the mother.  7. The Marshall Islands consists of 1,156 individual islands and islets, but only 29 are inhabited.  More Info: https://en.wikipedia.org/wiki/Marshall_Islands https://www.beamly.com/tv-film/are-bikini-bottom-and-the-spongebob-characters-actually-the-result-of-nuclear-testing https://en.wikipedia.org/wiki/Majuro https://en.wikipedia.org/wiki/Elugelab  Music: Teknoaxe – Super Sinister Electro Loop (Remastered) https://www.youtube.com/channel/UCtgf00GvfFQVsYBA7V7RwUw  Images: http://vignette3.wikia.nocookie.net/spongebob/images/5/5a/Bikini_Atoll.jpg/revision/latest?cb=20150630224443 http://i.vimeocdn.com/video/543546815_1280x720.jpg https://upload.wikimedia.org/wikipedia/commons/1/19/Tigershark2.jpg https://upload.wikimedia.org/wikipedia/commons/5/5c/Tigershark3.jpg https://upload.wikimedia.org/wikipedia/commons/f/fe/Hardtack_Umbrella_nuke.jpg https://upload.wikimedia.org/wikipedia/commons/thumb/d/d9/Atombombentest_Redwing-Seminole_01.jpg/1280px-Atombombentest_Redwing-Seminole_01.jpg http://www.leeabbamonte.com/wp-content/uploads/2013/03/IMG_0752-1024x768.jpg https://haroldsfx.files.wordpress.com/2015/08/majuro-marshall-islands.jpg https://kolponadotcom.files.wordpress.com/2012/06/dsc02681.jpg http://www.polynesiantribaltattoo.com/wp-content/uploads/2015/03/2014-09-11-20.07.01.jpg http://travelingyourdream.com/wp-content/uploads/2015/09/Marshall-Islands-weaving.jpg http://i2.cdn.turner.com/cnnnext/dam/assets/150616143050-04-0530-two-degrees-super-43.jpg http://travelbrochures.org/wp-content/uploads/Marshall-Islands-Picture.jpg http://www.ezilon.com/maps/images/oceania/Marshall-Islands-map.gif  Intro video: https://pixabay.com/en/videos/surfer-wave-ocean-sea-breakwater-1306/  Intro Creator: Official™ Designs http://bit.ly/OffTMDesigns">
            <a:hlinkClick r:id="rId3"/>
          </p:cNvPr>
          <p:cNvSpPr/>
          <p:nvPr/>
        </p:nvSpPr>
        <p:spPr>
          <a:xfrm>
            <a:off x="311700" y="1093850"/>
            <a:ext cx="8520600" cy="3527400"/>
          </a:xfrm>
          <a:prstGeom prst="rect">
            <a:avLst/>
          </a:prstGeom>
          <a:blipFill>
            <a:blip r:embed="rId4">
              <a:alphaModFix/>
            </a:blip>
            <a:stretch>
              <a:fillRect/>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311700" y="984700"/>
            <a:ext cx="8520600" cy="3299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6000" b="0">
                <a:solidFill>
                  <a:srgbClr val="000000"/>
                </a:solidFill>
                <a:highlight>
                  <a:srgbClr val="FFFFFF"/>
                </a:highlight>
                <a:latin typeface="Arial"/>
                <a:ea typeface="Arial"/>
                <a:cs typeface="Arial"/>
                <a:sym typeface="Arial"/>
              </a:rPr>
              <a:t>Kom̧m̧ooltata </a:t>
            </a:r>
            <a:endParaRPr sz="6000" b="0">
              <a:solidFill>
                <a:srgbClr val="000000"/>
              </a:solidFill>
              <a:highlight>
                <a:srgbClr val="FFFFFF"/>
              </a:highlight>
              <a:latin typeface="Arial"/>
              <a:ea typeface="Arial"/>
              <a:cs typeface="Arial"/>
              <a:sym typeface="Arial"/>
            </a:endParaRPr>
          </a:p>
          <a:p>
            <a:pPr marL="0" lvl="0" indent="0" algn="ctr">
              <a:spcBef>
                <a:spcPts val="0"/>
              </a:spcBef>
              <a:spcAft>
                <a:spcPts val="0"/>
              </a:spcAft>
              <a:buNone/>
            </a:pPr>
            <a:r>
              <a:rPr lang="en" sz="6000" b="0">
                <a:solidFill>
                  <a:srgbClr val="000000"/>
                </a:solidFill>
                <a:highlight>
                  <a:srgbClr val="FFFFFF"/>
                </a:highlight>
                <a:latin typeface="Arial"/>
                <a:ea typeface="Arial"/>
                <a:cs typeface="Arial"/>
                <a:sym typeface="Arial"/>
              </a:rPr>
              <a:t>(</a:t>
            </a:r>
            <a:r>
              <a:rPr lang="en" sz="6000" b="0" i="1">
                <a:solidFill>
                  <a:srgbClr val="000000"/>
                </a:solidFill>
                <a:highlight>
                  <a:srgbClr val="FFFFFF"/>
                </a:highlight>
                <a:latin typeface="Arial"/>
                <a:ea typeface="Arial"/>
                <a:cs typeface="Arial"/>
                <a:sym typeface="Arial"/>
              </a:rPr>
              <a:t>Thank you very much</a:t>
            </a:r>
            <a:r>
              <a:rPr lang="en" sz="6000" b="0">
                <a:solidFill>
                  <a:srgbClr val="000000"/>
                </a:solidFill>
                <a:highlight>
                  <a:srgbClr val="FFFFFF"/>
                </a:highlight>
                <a:latin typeface="Arial"/>
                <a:ea typeface="Arial"/>
                <a:cs typeface="Arial"/>
                <a:sym typeface="Arial"/>
              </a:rPr>
              <a:t>)</a:t>
            </a:r>
            <a:endParaRPr sz="60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311700" y="133475"/>
            <a:ext cx="8520600" cy="9603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solidFill>
                  <a:srgbClr val="000000"/>
                </a:solidFill>
                <a:highlight>
                  <a:srgbClr val="FFFFFF"/>
                </a:highlight>
              </a:rPr>
              <a:t>Marshall Islands National Anthem</a:t>
            </a:r>
            <a:endParaRPr sz="2400">
              <a:solidFill>
                <a:srgbClr val="000000"/>
              </a:solidFill>
              <a:highlight>
                <a:srgbClr val="FFFFFF"/>
              </a:highlight>
            </a:endParaRPr>
          </a:p>
          <a:p>
            <a:pPr marL="0" lvl="0" indent="0" algn="ctr" rtl="0">
              <a:lnSpc>
                <a:spcPct val="115000"/>
              </a:lnSpc>
              <a:spcBef>
                <a:spcPts val="0"/>
              </a:spcBef>
              <a:spcAft>
                <a:spcPts val="0"/>
              </a:spcAft>
              <a:buNone/>
            </a:pPr>
            <a:r>
              <a:rPr lang="en" sz="2400">
                <a:solidFill>
                  <a:srgbClr val="000000"/>
                </a:solidFill>
                <a:highlight>
                  <a:srgbClr val="FFFFFF"/>
                </a:highlight>
              </a:rPr>
              <a:t>“Forever Marshall Islands”</a:t>
            </a:r>
            <a:endParaRPr sz="2400">
              <a:solidFill>
                <a:srgbClr val="000000"/>
              </a:solidFill>
              <a:highlight>
                <a:srgbClr val="FFFFFF"/>
              </a:highlight>
            </a:endParaRPr>
          </a:p>
          <a:p>
            <a:pPr marL="0" lvl="0" indent="0" rtl="0">
              <a:lnSpc>
                <a:spcPct val="115000"/>
              </a:lnSpc>
              <a:spcBef>
                <a:spcPts val="0"/>
              </a:spcBef>
              <a:spcAft>
                <a:spcPts val="0"/>
              </a:spcAft>
              <a:buNone/>
            </a:pPr>
            <a:endParaRPr sz="2300" b="0">
              <a:solidFill>
                <a:srgbClr val="000000"/>
              </a:solidFill>
              <a:highlight>
                <a:srgbClr val="FFFFFF"/>
              </a:highlight>
              <a:latin typeface="Roboto"/>
              <a:ea typeface="Roboto"/>
              <a:cs typeface="Roboto"/>
              <a:sym typeface="Roboto"/>
            </a:endParaRPr>
          </a:p>
          <a:p>
            <a:pPr marL="0" lvl="0" indent="0">
              <a:spcBef>
                <a:spcPts val="0"/>
              </a:spcBef>
              <a:spcAft>
                <a:spcPts val="0"/>
              </a:spcAft>
              <a:buNone/>
            </a:pPr>
            <a:endParaRPr/>
          </a:p>
        </p:txBody>
      </p:sp>
      <p:sp>
        <p:nvSpPr>
          <p:cNvPr id="258" name="Shape 25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sp>
        <p:nvSpPr>
          <p:cNvPr id="259" name="Shape 259" descr="Forever Marshall Islands is the national anthem of the Marshall Islands. The lyrics were created by former President Amata Kabua, and the music was created by Korean composer Gil Ok-yon. It was adopted in 1991.  It replaced the previous national anthem, Ij Iokwe Lok.">
            <a:hlinkClick r:id="rId3"/>
          </p:cNvPr>
          <p:cNvSpPr/>
          <p:nvPr/>
        </p:nvSpPr>
        <p:spPr>
          <a:xfrm>
            <a:off x="311700" y="1228675"/>
            <a:ext cx="8520600" cy="3291900"/>
          </a:xfrm>
          <a:prstGeom prst="rect">
            <a:avLst/>
          </a:prstGeom>
          <a:blipFill>
            <a:blip r:embed="rId4">
              <a:alphaModFix/>
            </a:blip>
            <a:stretch>
              <a:fillRect/>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657700" y="367625"/>
            <a:ext cx="7791000" cy="4452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sz="3600">
              <a:highlight>
                <a:srgbClr val="00FF00"/>
              </a:highlight>
            </a:endParaRPr>
          </a:p>
          <a:p>
            <a:pPr marL="0" lvl="0" indent="0">
              <a:spcBef>
                <a:spcPts val="0"/>
              </a:spcBef>
              <a:spcAft>
                <a:spcPts val="0"/>
              </a:spcAft>
              <a:buNone/>
            </a:pPr>
            <a:endParaRPr sz="3600">
              <a:highlight>
                <a:srgbClr val="00FF00"/>
              </a:highlight>
            </a:endParaRPr>
          </a:p>
          <a:p>
            <a:pPr marL="0" lvl="0" indent="0" algn="l">
              <a:spcBef>
                <a:spcPts val="0"/>
              </a:spcBef>
              <a:spcAft>
                <a:spcPts val="0"/>
              </a:spcAft>
              <a:buNone/>
            </a:pPr>
            <a:endParaRPr sz="3600">
              <a:highlight>
                <a:srgbClr val="00FF00"/>
              </a:highlight>
            </a:endParaRPr>
          </a:p>
          <a:p>
            <a:pPr marL="0" lvl="0" indent="0">
              <a:spcBef>
                <a:spcPts val="0"/>
              </a:spcBef>
              <a:spcAft>
                <a:spcPts val="0"/>
              </a:spcAft>
              <a:buNone/>
            </a:pPr>
            <a:r>
              <a:rPr lang="en" sz="3600">
                <a:highlight>
                  <a:srgbClr val="00FF00"/>
                </a:highlight>
              </a:rPr>
              <a:t>Republic of the marshall islands</a:t>
            </a:r>
            <a:endParaRPr sz="3600">
              <a:highlight>
                <a:srgbClr val="00FF00"/>
              </a:highlight>
            </a:endParaRPr>
          </a:p>
          <a:p>
            <a:pPr marL="457200" lvl="0" indent="-368300" algn="l" rtl="0">
              <a:spcBef>
                <a:spcPts val="0"/>
              </a:spcBef>
              <a:spcAft>
                <a:spcPts val="0"/>
              </a:spcAft>
              <a:buClr>
                <a:srgbClr val="000000"/>
              </a:buClr>
              <a:buSzPts val="2200"/>
              <a:buChar char="★"/>
            </a:pPr>
            <a:r>
              <a:rPr lang="en" sz="2200">
                <a:solidFill>
                  <a:srgbClr val="000000"/>
                </a:solidFill>
                <a:highlight>
                  <a:srgbClr val="FFFFFF"/>
                </a:highlight>
              </a:rPr>
              <a:t>Volcanic eruptions formed the unique landscape of the Marshall Islands about 70 million years ago. </a:t>
            </a:r>
            <a:endParaRPr sz="2200">
              <a:solidFill>
                <a:srgbClr val="000000"/>
              </a:solidFill>
              <a:highlight>
                <a:srgbClr val="FFFFFF"/>
              </a:highlight>
            </a:endParaRPr>
          </a:p>
          <a:p>
            <a:pPr marL="457200" lvl="0" indent="-368300" algn="l" rtl="0">
              <a:spcBef>
                <a:spcPts val="0"/>
              </a:spcBef>
              <a:spcAft>
                <a:spcPts val="0"/>
              </a:spcAft>
              <a:buClr>
                <a:srgbClr val="000000"/>
              </a:buClr>
              <a:buSzPts val="2200"/>
              <a:buChar char="★"/>
            </a:pPr>
            <a:r>
              <a:rPr lang="en" sz="2200">
                <a:solidFill>
                  <a:srgbClr val="000000"/>
                </a:solidFill>
                <a:highlight>
                  <a:srgbClr val="FFFFFF"/>
                </a:highlight>
              </a:rPr>
              <a:t>Made up of two parallel chains of 29 coral atolls, thousands of tiny islets, and hundreds of very small low-lying islands, all scattered over a wide area of the Pacific Ocean.</a:t>
            </a:r>
            <a:endParaRPr sz="2200">
              <a:solidFill>
                <a:srgbClr val="000000"/>
              </a:solidFill>
              <a:highlight>
                <a:srgbClr val="FFFFFF"/>
              </a:highlight>
            </a:endParaRPr>
          </a:p>
          <a:p>
            <a:pPr marL="457200" lvl="0" indent="-368300" algn="l" rtl="0">
              <a:spcBef>
                <a:spcPts val="0"/>
              </a:spcBef>
              <a:spcAft>
                <a:spcPts val="0"/>
              </a:spcAft>
              <a:buClr>
                <a:srgbClr val="000000"/>
              </a:buClr>
              <a:buSzPts val="2200"/>
              <a:buChar char="★"/>
            </a:pPr>
            <a:r>
              <a:rPr lang="en" sz="2200">
                <a:solidFill>
                  <a:srgbClr val="000000"/>
                </a:solidFill>
                <a:highlight>
                  <a:srgbClr val="FFFFFF"/>
                </a:highlight>
              </a:rPr>
              <a:t>The Marshall Islands are home to over 1,000 species of fish and more than 250 species of soft and hard corals.</a:t>
            </a:r>
            <a:endParaRPr sz="2200">
              <a:solidFill>
                <a:srgbClr val="000000"/>
              </a:solidFill>
              <a:highlight>
                <a:srgbClr val="FFFFFF"/>
              </a:highlight>
            </a:endParaRPr>
          </a:p>
          <a:p>
            <a:pPr marL="0" lvl="0" indent="0" algn="l" rtl="0">
              <a:spcBef>
                <a:spcPts val="0"/>
              </a:spcBef>
              <a:spcAft>
                <a:spcPts val="0"/>
              </a:spcAft>
              <a:buNone/>
            </a:pPr>
            <a:endParaRPr sz="2200">
              <a:solidFill>
                <a:srgbClr val="000000"/>
              </a:solidFill>
              <a:highlight>
                <a:srgbClr val="FFFFFF"/>
              </a:highlight>
            </a:endParaRPr>
          </a:p>
          <a:p>
            <a:pPr marL="0" lvl="0" indent="0" algn="l" rtl="0">
              <a:spcBef>
                <a:spcPts val="0"/>
              </a:spcBef>
              <a:spcAft>
                <a:spcPts val="0"/>
              </a:spcAft>
              <a:buNone/>
            </a:pPr>
            <a:endParaRPr sz="2200">
              <a:solidFill>
                <a:srgbClr val="000000"/>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a:spcBef>
                <a:spcPts val="0"/>
              </a:spcBef>
              <a:spcAft>
                <a:spcPts val="0"/>
              </a:spcAft>
              <a:buNone/>
            </a:pPr>
            <a:endParaRPr/>
          </a:p>
        </p:txBody>
      </p:sp>
      <p:pic>
        <p:nvPicPr>
          <p:cNvPr id="72" name="Shape 72"/>
          <p:cNvPicPr preferRelativeResize="0"/>
          <p:nvPr/>
        </p:nvPicPr>
        <p:blipFill>
          <a:blip r:embed="rId3">
            <a:alphaModFix/>
          </a:blip>
          <a:stretch>
            <a:fillRect/>
          </a:stretch>
        </p:blipFill>
        <p:spPr>
          <a:xfrm>
            <a:off x="5889023" y="3619136"/>
            <a:ext cx="2559677" cy="120048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flipH="1">
            <a:off x="311700" y="144675"/>
            <a:ext cx="8520600" cy="649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References</a:t>
            </a:r>
            <a:endParaRPr/>
          </a:p>
        </p:txBody>
      </p:sp>
      <p:sp>
        <p:nvSpPr>
          <p:cNvPr id="265" name="Shape 265"/>
          <p:cNvSpPr txBox="1">
            <a:spLocks noGrp="1"/>
          </p:cNvSpPr>
          <p:nvPr>
            <p:ph type="body" idx="1"/>
          </p:nvPr>
        </p:nvSpPr>
        <p:spPr>
          <a:xfrm>
            <a:off x="345150" y="1121925"/>
            <a:ext cx="8453700" cy="3242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i="1" u="sng">
                <a:solidFill>
                  <a:schemeClr val="hlink"/>
                </a:solidFill>
                <a:latin typeface="Times New Roman"/>
                <a:ea typeface="Times New Roman"/>
                <a:cs typeface="Times New Roman"/>
                <a:sym typeface="Times New Roman"/>
                <a:hlinkClick r:id="rId3"/>
              </a:rPr>
              <a:t>https://www.youtube.com/watch?v=xvZEFBbVe-g</a:t>
            </a:r>
            <a:endParaRPr i="1">
              <a:solidFill>
                <a:srgbClr val="000000"/>
              </a:solidFill>
              <a:latin typeface="Times New Roman"/>
              <a:ea typeface="Times New Roman"/>
              <a:cs typeface="Times New Roman"/>
              <a:sym typeface="Times New Roman"/>
            </a:endParaRPr>
          </a:p>
          <a:p>
            <a:pPr marL="0" lvl="0" indent="0">
              <a:spcBef>
                <a:spcPts val="1600"/>
              </a:spcBef>
              <a:spcAft>
                <a:spcPts val="0"/>
              </a:spcAft>
              <a:buNone/>
            </a:pPr>
            <a:r>
              <a:rPr lang="en" i="1" u="sng">
                <a:solidFill>
                  <a:schemeClr val="hlink"/>
                </a:solidFill>
                <a:latin typeface="Times New Roman"/>
                <a:ea typeface="Times New Roman"/>
                <a:cs typeface="Times New Roman"/>
                <a:sym typeface="Times New Roman"/>
                <a:hlinkClick r:id="rId4"/>
              </a:rPr>
              <a:t>http://www.climate4you.com/SeaTemperatures.htm</a:t>
            </a:r>
            <a:endParaRPr i="1">
              <a:solidFill>
                <a:srgbClr val="000000"/>
              </a:solidFill>
              <a:latin typeface="Times New Roman"/>
              <a:ea typeface="Times New Roman"/>
              <a:cs typeface="Times New Roman"/>
              <a:sym typeface="Times New Roman"/>
            </a:endParaRPr>
          </a:p>
          <a:p>
            <a:pPr marL="0" lvl="0" indent="0">
              <a:spcBef>
                <a:spcPts val="1600"/>
              </a:spcBef>
              <a:spcAft>
                <a:spcPts val="0"/>
              </a:spcAft>
              <a:buNone/>
            </a:pPr>
            <a:r>
              <a:rPr lang="en" i="1" u="sng">
                <a:solidFill>
                  <a:schemeClr val="hlink"/>
                </a:solidFill>
                <a:latin typeface="Times New Roman"/>
                <a:ea typeface="Times New Roman"/>
                <a:cs typeface="Times New Roman"/>
                <a:sym typeface="Times New Roman"/>
                <a:hlinkClick r:id="rId5"/>
              </a:rPr>
              <a:t>https://soundwaves.usgs.gov/2015/02/research4.html</a:t>
            </a:r>
            <a:endParaRPr i="1">
              <a:solidFill>
                <a:srgbClr val="000000"/>
              </a:solidFill>
              <a:latin typeface="Times New Roman"/>
              <a:ea typeface="Times New Roman"/>
              <a:cs typeface="Times New Roman"/>
              <a:sym typeface="Times New Roman"/>
            </a:endParaRPr>
          </a:p>
          <a:p>
            <a:pPr marL="0" lvl="0" indent="0">
              <a:spcBef>
                <a:spcPts val="1600"/>
              </a:spcBef>
              <a:spcAft>
                <a:spcPts val="0"/>
              </a:spcAft>
              <a:buNone/>
            </a:pPr>
            <a:r>
              <a:rPr lang="en" i="1" u="sng">
                <a:solidFill>
                  <a:schemeClr val="hlink"/>
                </a:solidFill>
                <a:latin typeface="Times New Roman"/>
                <a:ea typeface="Times New Roman"/>
                <a:cs typeface="Times New Roman"/>
                <a:sym typeface="Times New Roman"/>
                <a:hlinkClick r:id="rId6"/>
              </a:rPr>
              <a:t>https://www.pri.org/stories/2017-06-01/rising-seas-are-washing-away-graves-marshall-islands</a:t>
            </a:r>
            <a:endParaRPr i="1">
              <a:solidFill>
                <a:srgbClr val="000000"/>
              </a:solidFill>
              <a:latin typeface="Times New Roman"/>
              <a:ea typeface="Times New Roman"/>
              <a:cs typeface="Times New Roman"/>
              <a:sym typeface="Times New Roman"/>
            </a:endParaRPr>
          </a:p>
          <a:p>
            <a:pPr marL="0" lvl="0" indent="0">
              <a:spcBef>
                <a:spcPts val="1600"/>
              </a:spcBef>
              <a:spcAft>
                <a:spcPts val="0"/>
              </a:spcAft>
              <a:buNone/>
            </a:pPr>
            <a:r>
              <a:rPr lang="en" i="1" u="sng">
                <a:solidFill>
                  <a:schemeClr val="hlink"/>
                </a:solidFill>
                <a:latin typeface="Times New Roman"/>
                <a:ea typeface="Times New Roman"/>
                <a:cs typeface="Times New Roman"/>
                <a:sym typeface="Times New Roman"/>
                <a:hlinkClick r:id="rId7"/>
              </a:rPr>
              <a:t>https://www.theguardian.com/environment/2016/sep/15/marshall-islands-climate-change-springdale-arkansas</a:t>
            </a:r>
            <a:endParaRPr i="1">
              <a:solidFill>
                <a:srgbClr val="000000"/>
              </a:solidFill>
              <a:latin typeface="Times New Roman"/>
              <a:ea typeface="Times New Roman"/>
              <a:cs typeface="Times New Roman"/>
              <a:sym typeface="Times New Roman"/>
            </a:endParaRPr>
          </a:p>
          <a:p>
            <a:pPr marL="0" lvl="0" indent="0">
              <a:spcBef>
                <a:spcPts val="1600"/>
              </a:spcBef>
              <a:spcAft>
                <a:spcPts val="0"/>
              </a:spcAft>
              <a:buNone/>
            </a:pPr>
            <a:r>
              <a:rPr lang="en" i="1">
                <a:solidFill>
                  <a:srgbClr val="000000"/>
                </a:solidFill>
                <a:uFill>
                  <a:noFill/>
                </a:uFill>
                <a:latin typeface="Times New Roman"/>
                <a:ea typeface="Times New Roman"/>
                <a:cs typeface="Times New Roman"/>
                <a:sym typeface="Times New Roman"/>
                <a:hlinkClick r:id="rId8"/>
              </a:rPr>
              <a:t>https://en.wikipedia.org/wiki/Marshall_Islands</a:t>
            </a:r>
            <a:endParaRPr i="1">
              <a:solidFill>
                <a:srgbClr val="000000"/>
              </a:solidFill>
              <a:latin typeface="Times New Roman"/>
              <a:ea typeface="Times New Roman"/>
              <a:cs typeface="Times New Roman"/>
              <a:sym typeface="Times New Roman"/>
            </a:endParaRPr>
          </a:p>
          <a:p>
            <a:pPr marL="0" lvl="0" indent="0">
              <a:spcBef>
                <a:spcPts val="1600"/>
              </a:spcBef>
              <a:spcAft>
                <a:spcPts val="0"/>
              </a:spcAft>
              <a:buNone/>
            </a:pPr>
            <a:r>
              <a:rPr lang="en" i="1" u="sng">
                <a:solidFill>
                  <a:schemeClr val="hlink"/>
                </a:solidFill>
                <a:latin typeface="Times New Roman"/>
                <a:ea typeface="Times New Roman"/>
                <a:cs typeface="Times New Roman"/>
                <a:sym typeface="Times New Roman"/>
                <a:hlinkClick r:id="rId9"/>
              </a:rPr>
              <a:t>https://www.huffingtonpost.com/2015/04/21/marshall-islands-micronesia_n_7132566.html</a:t>
            </a:r>
            <a:endParaRPr i="1">
              <a:solidFill>
                <a:srgbClr val="000000"/>
              </a:solidFill>
              <a:latin typeface="Times New Roman"/>
              <a:ea typeface="Times New Roman"/>
              <a:cs typeface="Times New Roman"/>
              <a:sym typeface="Times New Roman"/>
            </a:endParaRPr>
          </a:p>
          <a:p>
            <a:pPr marL="0" lvl="0" indent="0">
              <a:spcBef>
                <a:spcPts val="1600"/>
              </a:spcBef>
              <a:spcAft>
                <a:spcPts val="0"/>
              </a:spcAft>
              <a:buNone/>
            </a:pPr>
            <a:r>
              <a:rPr lang="en" i="1" u="sng">
                <a:solidFill>
                  <a:schemeClr val="hlink"/>
                </a:solidFill>
                <a:latin typeface="Times New Roman"/>
                <a:ea typeface="Times New Roman"/>
                <a:cs typeface="Times New Roman"/>
                <a:sym typeface="Times New Roman"/>
                <a:hlinkClick r:id="rId10"/>
              </a:rPr>
              <a:t>https://www.nytimes.com/2012/07/05/us/for-marshall-islanders-hopes-and-troubles-in-arkansas.html</a:t>
            </a:r>
            <a:endParaRPr i="1">
              <a:solidFill>
                <a:srgbClr val="000000"/>
              </a:solidFill>
              <a:latin typeface="Times New Roman"/>
              <a:ea typeface="Times New Roman"/>
              <a:cs typeface="Times New Roman"/>
              <a:sym typeface="Times New Roman"/>
            </a:endParaRPr>
          </a:p>
          <a:p>
            <a:pPr marL="0" lvl="0" indent="0">
              <a:spcBef>
                <a:spcPts val="1600"/>
              </a:spcBef>
              <a:spcAft>
                <a:spcPts val="0"/>
              </a:spcAft>
              <a:buNone/>
            </a:pPr>
            <a:endParaRPr i="1">
              <a:solidFill>
                <a:srgbClr val="000000"/>
              </a:solidFill>
              <a:latin typeface="Times New Roman"/>
              <a:ea typeface="Times New Roman"/>
              <a:cs typeface="Times New Roman"/>
              <a:sym typeface="Times New Roman"/>
            </a:endParaRPr>
          </a:p>
          <a:p>
            <a:pPr marL="0" lvl="0" indent="0">
              <a:spcBef>
                <a:spcPts val="1600"/>
              </a:spcBef>
              <a:spcAft>
                <a:spcPts val="0"/>
              </a:spcAft>
              <a:buNone/>
            </a:pPr>
            <a:endParaRPr>
              <a:solidFill>
                <a:srgbClr val="000000"/>
              </a:solidFill>
              <a:latin typeface="Arial"/>
              <a:ea typeface="Arial"/>
              <a:cs typeface="Arial"/>
              <a:sym typeface="Arial"/>
            </a:endParaRPr>
          </a:p>
          <a:p>
            <a:pPr marL="0" lvl="0" indent="0">
              <a:spcBef>
                <a:spcPts val="1600"/>
              </a:spcBef>
              <a:spcAft>
                <a:spcPts val="0"/>
              </a:spcAft>
              <a:buNone/>
            </a:pPr>
            <a:endParaRPr>
              <a:solidFill>
                <a:srgbClr val="000000"/>
              </a:solidFill>
              <a:latin typeface="Arial"/>
              <a:ea typeface="Arial"/>
              <a:cs typeface="Arial"/>
              <a:sym typeface="Arial"/>
            </a:endParaRPr>
          </a:p>
          <a:p>
            <a:pPr marL="0" lvl="0" indent="0">
              <a:spcBef>
                <a:spcPts val="1600"/>
              </a:spcBef>
              <a:spcAft>
                <a:spcPts val="0"/>
              </a:spcAft>
              <a:buNone/>
            </a:pPr>
            <a:endParaRPr>
              <a:solidFill>
                <a:srgbClr val="000000"/>
              </a:solidFill>
              <a:latin typeface="Arial"/>
              <a:ea typeface="Arial"/>
              <a:cs typeface="Arial"/>
              <a:sym typeface="Arial"/>
            </a:endParaRPr>
          </a:p>
          <a:p>
            <a:pPr marL="0" lvl="0" indent="0">
              <a:spcBef>
                <a:spcPts val="1600"/>
              </a:spcBef>
              <a:spcAft>
                <a:spcPts val="0"/>
              </a:spcAft>
              <a:buNone/>
            </a:pPr>
            <a:endParaRPr>
              <a:solidFill>
                <a:srgbClr val="000000"/>
              </a:solidFill>
              <a:latin typeface="Arial"/>
              <a:ea typeface="Arial"/>
              <a:cs typeface="Arial"/>
              <a:sym typeface="Arial"/>
            </a:endParaRPr>
          </a:p>
          <a:p>
            <a:pPr marL="0" lvl="0" indent="0">
              <a:spcBef>
                <a:spcPts val="1600"/>
              </a:spcBef>
              <a:spcAft>
                <a:spcPts val="0"/>
              </a:spcAft>
              <a:buNone/>
            </a:pPr>
            <a:endParaRPr>
              <a:solidFill>
                <a:srgbClr val="000000"/>
              </a:solidFill>
              <a:latin typeface="Arial"/>
              <a:ea typeface="Arial"/>
              <a:cs typeface="Arial"/>
              <a:sym typeface="Arial"/>
            </a:endParaRPr>
          </a:p>
          <a:p>
            <a:pPr marL="0" lvl="0" indent="0">
              <a:spcBef>
                <a:spcPts val="1600"/>
              </a:spcBef>
              <a:spcAft>
                <a:spcPts val="1600"/>
              </a:spcAft>
              <a:buNone/>
            </a:pPr>
            <a:endParaRPr>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6"/>
        <p:cNvGrpSpPr/>
        <p:nvPr/>
      </p:nvGrpSpPr>
      <p:grpSpPr>
        <a:xfrm>
          <a:off x="0" y="0"/>
          <a:ext cx="0" cy="0"/>
          <a:chOff x="0" y="0"/>
          <a:chExt cx="0" cy="0"/>
        </a:xfrm>
      </p:grpSpPr>
      <p:pic>
        <p:nvPicPr>
          <p:cNvPr id="77" name="Shape 77"/>
          <p:cNvPicPr preferRelativeResize="0"/>
          <p:nvPr/>
        </p:nvPicPr>
        <p:blipFill>
          <a:blip r:embed="rId3">
            <a:alphaModFix/>
          </a:blip>
          <a:stretch>
            <a:fillRect/>
          </a:stretch>
        </p:blipFill>
        <p:spPr>
          <a:xfrm>
            <a:off x="287475" y="180425"/>
            <a:ext cx="4027309" cy="2498200"/>
          </a:xfrm>
          <a:prstGeom prst="rect">
            <a:avLst/>
          </a:prstGeom>
          <a:noFill/>
          <a:ln>
            <a:noFill/>
          </a:ln>
        </p:spPr>
      </p:pic>
      <p:pic>
        <p:nvPicPr>
          <p:cNvPr id="78" name="Shape 78"/>
          <p:cNvPicPr preferRelativeResize="0"/>
          <p:nvPr/>
        </p:nvPicPr>
        <p:blipFill>
          <a:blip r:embed="rId4">
            <a:alphaModFix/>
          </a:blip>
          <a:stretch>
            <a:fillRect/>
          </a:stretch>
        </p:blipFill>
        <p:spPr>
          <a:xfrm>
            <a:off x="290150" y="2655473"/>
            <a:ext cx="4024624" cy="2439228"/>
          </a:xfrm>
          <a:prstGeom prst="rect">
            <a:avLst/>
          </a:prstGeom>
          <a:noFill/>
          <a:ln>
            <a:noFill/>
          </a:ln>
        </p:spPr>
      </p:pic>
      <p:pic>
        <p:nvPicPr>
          <p:cNvPr id="79" name="Shape 79"/>
          <p:cNvPicPr preferRelativeResize="0"/>
          <p:nvPr/>
        </p:nvPicPr>
        <p:blipFill>
          <a:blip r:embed="rId5">
            <a:alphaModFix/>
          </a:blip>
          <a:stretch>
            <a:fillRect/>
          </a:stretch>
        </p:blipFill>
        <p:spPr>
          <a:xfrm>
            <a:off x="4232548" y="180425"/>
            <a:ext cx="4600601" cy="2683075"/>
          </a:xfrm>
          <a:prstGeom prst="rect">
            <a:avLst/>
          </a:prstGeom>
          <a:noFill/>
          <a:ln>
            <a:noFill/>
          </a:ln>
        </p:spPr>
      </p:pic>
      <p:pic>
        <p:nvPicPr>
          <p:cNvPr id="80" name="Shape 80"/>
          <p:cNvPicPr preferRelativeResize="0"/>
          <p:nvPr/>
        </p:nvPicPr>
        <p:blipFill>
          <a:blip r:embed="rId6">
            <a:alphaModFix/>
          </a:blip>
          <a:stretch>
            <a:fillRect/>
          </a:stretch>
        </p:blipFill>
        <p:spPr>
          <a:xfrm>
            <a:off x="4314775" y="2535325"/>
            <a:ext cx="4518375" cy="2498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783100" y="1076750"/>
            <a:ext cx="8026800" cy="374640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86" name="Shape 86" descr="EBEYE, MARSHALL ISLANDS — Linber Anej waded out in low tide to haul concrete chunks and metal scraps to shore and rebuild the makeshift sea wall in front of his home. The temporary barrier is no match for the rising seas that regularly flood the shacks and muddy streets with saltwater and raw sewage, but every day except Sunday, Mr. Anej joins a group of men and boys to haul the flotsam back into place.“It’s insane, I know,” said Mr. Anej, 30, who lives with his family of 13, including his parents, siblings and children, in a four-room house. “But it’s the only option we’ve got.” Standing near his house at the edge of a densely packed slum of tin shacks, he said, “I feel like we’re living underwater.”  The Marshalls include 29 separate islands in the south pacific ocean.  COFL.CO  Science">
            <a:hlinkClick r:id="rId3"/>
          </p:cNvPr>
          <p:cNvSpPr/>
          <p:nvPr/>
        </p:nvSpPr>
        <p:spPr>
          <a:xfrm>
            <a:off x="783100" y="1076750"/>
            <a:ext cx="8026800" cy="3746400"/>
          </a:xfrm>
          <a:prstGeom prst="rect">
            <a:avLst/>
          </a:prstGeom>
          <a:blipFill>
            <a:blip r:embed="rId4">
              <a:alphaModFix/>
            </a:blip>
            <a:stretch>
              <a:fillRect/>
            </a:stretch>
          </a:blipFill>
          <a:ln>
            <a:noFill/>
          </a:ln>
        </p:spPr>
      </p:sp>
      <p:sp>
        <p:nvSpPr>
          <p:cNvPr id="87" name="Shape 87"/>
          <p:cNvSpPr txBox="1"/>
          <p:nvPr/>
        </p:nvSpPr>
        <p:spPr>
          <a:xfrm>
            <a:off x="160175" y="0"/>
            <a:ext cx="5125800" cy="713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600" b="1" i="1">
                <a:latin typeface="Amatic SC"/>
                <a:ea typeface="Amatic SC"/>
                <a:cs typeface="Amatic SC"/>
                <a:sym typeface="Amatic SC"/>
              </a:rPr>
              <a:t>The bigger picture...</a:t>
            </a:r>
            <a:endParaRPr sz="3600" b="1" i="1">
              <a:latin typeface="Amatic SC"/>
              <a:ea typeface="Amatic SC"/>
              <a:cs typeface="Amatic SC"/>
              <a:sym typeface="Amatic S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204675" y="231375"/>
            <a:ext cx="8551800" cy="4627500"/>
          </a:xfrm>
          <a:prstGeom prst="rect">
            <a:avLst/>
          </a:prstGeom>
          <a:solidFill>
            <a:schemeClr val="accent4"/>
          </a:solidFill>
        </p:spPr>
        <p:txBody>
          <a:bodyPr spcFirstLastPara="1" wrap="square" lIns="91425" tIns="91425" rIns="91425" bIns="91425" anchor="ctr" anchorCtr="0">
            <a:noAutofit/>
          </a:bodyPr>
          <a:lstStyle/>
          <a:p>
            <a:pPr marL="0" lvl="0" indent="0" algn="ctr">
              <a:spcBef>
                <a:spcPts val="0"/>
              </a:spcBef>
              <a:spcAft>
                <a:spcPts val="0"/>
              </a:spcAft>
              <a:buNone/>
            </a:pPr>
            <a:r>
              <a:rPr lang="en" sz="9600">
                <a:solidFill>
                  <a:schemeClr val="lt1"/>
                </a:solidFill>
              </a:rPr>
              <a:t>Life on Marshall Islands</a:t>
            </a:r>
            <a:endParaRPr sz="96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279600" y="3016950"/>
            <a:ext cx="8584800" cy="1634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Just like anywhere else, children and adults go about life on a daily basis, working, playing, making homes, etc….the difference is they are constantly aware of the rising sea levels and changes to their environment</a:t>
            </a:r>
            <a:r>
              <a:rPr lang="en" sz="1400"/>
              <a:t>.</a:t>
            </a:r>
            <a:endParaRPr sz="1400"/>
          </a:p>
        </p:txBody>
      </p:sp>
      <p:pic>
        <p:nvPicPr>
          <p:cNvPr id="98" name="Shape 98"/>
          <p:cNvPicPr preferRelativeResize="0"/>
          <p:nvPr/>
        </p:nvPicPr>
        <p:blipFill>
          <a:blip r:embed="rId3">
            <a:alphaModFix/>
          </a:blip>
          <a:stretch>
            <a:fillRect/>
          </a:stretch>
        </p:blipFill>
        <p:spPr>
          <a:xfrm>
            <a:off x="167600" y="120975"/>
            <a:ext cx="8736627" cy="29588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2"/>
        <p:cNvGrpSpPr/>
        <p:nvPr/>
      </p:nvGrpSpPr>
      <p:grpSpPr>
        <a:xfrm>
          <a:off x="0" y="0"/>
          <a:ext cx="0" cy="0"/>
          <a:chOff x="0" y="0"/>
          <a:chExt cx="0" cy="0"/>
        </a:xfrm>
      </p:grpSpPr>
      <p:sp>
        <p:nvSpPr>
          <p:cNvPr id="103" name="Shape 103"/>
          <p:cNvSpPr txBox="1"/>
          <p:nvPr/>
        </p:nvSpPr>
        <p:spPr>
          <a:xfrm>
            <a:off x="6826725" y="180475"/>
            <a:ext cx="1997400" cy="386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accent1"/>
                </a:solidFill>
                <a:highlight>
                  <a:srgbClr val="00FFFF"/>
                </a:highlight>
                <a:latin typeface="Amatic SC"/>
                <a:ea typeface="Amatic SC"/>
                <a:cs typeface="Amatic SC"/>
                <a:sym typeface="Amatic SC"/>
              </a:rPr>
              <a:t>Life on Marshall Islands</a:t>
            </a:r>
            <a:endParaRPr sz="3000" b="1">
              <a:solidFill>
                <a:schemeClr val="accent1"/>
              </a:solidFill>
              <a:highlight>
                <a:srgbClr val="00FFFF"/>
              </a:highlight>
              <a:latin typeface="Amatic SC"/>
              <a:ea typeface="Amatic SC"/>
              <a:cs typeface="Amatic SC"/>
              <a:sym typeface="Amatic SC"/>
            </a:endParaRPr>
          </a:p>
          <a:p>
            <a:pPr marL="0" lvl="0" indent="0" rtl="0">
              <a:spcBef>
                <a:spcPts val="0"/>
              </a:spcBef>
              <a:spcAft>
                <a:spcPts val="0"/>
              </a:spcAft>
              <a:buNone/>
            </a:pPr>
            <a:endParaRPr sz="2200" b="1">
              <a:latin typeface="Amatic SC"/>
              <a:ea typeface="Amatic SC"/>
              <a:cs typeface="Amatic SC"/>
              <a:sym typeface="Amatic SC"/>
            </a:endParaRPr>
          </a:p>
          <a:p>
            <a:pPr marL="457200" lvl="0" indent="-368300" rtl="0">
              <a:spcBef>
                <a:spcPts val="0"/>
              </a:spcBef>
              <a:spcAft>
                <a:spcPts val="0"/>
              </a:spcAft>
              <a:buSzPts val="2200"/>
              <a:buFont typeface="Amatic SC"/>
              <a:buChar char="★"/>
            </a:pPr>
            <a:r>
              <a:rPr lang="en" sz="2200" b="1">
                <a:latin typeface="Amatic SC"/>
                <a:ea typeface="Amatic SC"/>
                <a:cs typeface="Amatic SC"/>
                <a:sym typeface="Amatic SC"/>
              </a:rPr>
              <a:t>Housing</a:t>
            </a:r>
            <a:endParaRPr sz="2200" b="1">
              <a:latin typeface="Amatic SC"/>
              <a:ea typeface="Amatic SC"/>
              <a:cs typeface="Amatic SC"/>
              <a:sym typeface="Amatic SC"/>
            </a:endParaRPr>
          </a:p>
          <a:p>
            <a:pPr marL="457200" lvl="0" indent="-368300" rtl="0">
              <a:spcBef>
                <a:spcPts val="0"/>
              </a:spcBef>
              <a:spcAft>
                <a:spcPts val="0"/>
              </a:spcAft>
              <a:buSzPts val="2200"/>
              <a:buFont typeface="Amatic SC"/>
              <a:buChar char="★"/>
            </a:pPr>
            <a:r>
              <a:rPr lang="en" sz="2200" b="1">
                <a:latin typeface="Amatic SC"/>
                <a:ea typeface="Amatic SC"/>
                <a:cs typeface="Amatic SC"/>
                <a:sym typeface="Amatic SC"/>
              </a:rPr>
              <a:t>Jobs</a:t>
            </a:r>
            <a:endParaRPr sz="2200" b="1">
              <a:latin typeface="Amatic SC"/>
              <a:ea typeface="Amatic SC"/>
              <a:cs typeface="Amatic SC"/>
              <a:sym typeface="Amatic SC"/>
            </a:endParaRPr>
          </a:p>
          <a:p>
            <a:pPr marL="457200" lvl="0" indent="-368300" rtl="0">
              <a:spcBef>
                <a:spcPts val="0"/>
              </a:spcBef>
              <a:spcAft>
                <a:spcPts val="0"/>
              </a:spcAft>
              <a:buSzPts val="2200"/>
              <a:buFont typeface="Amatic SC"/>
              <a:buChar char="★"/>
            </a:pPr>
            <a:r>
              <a:rPr lang="en" sz="2200" b="1">
                <a:latin typeface="Amatic SC"/>
                <a:ea typeface="Amatic SC"/>
                <a:cs typeface="Amatic SC"/>
                <a:sym typeface="Amatic SC"/>
              </a:rPr>
              <a:t>Shopping</a:t>
            </a:r>
            <a:endParaRPr sz="2200" b="1">
              <a:latin typeface="Amatic SC"/>
              <a:ea typeface="Amatic SC"/>
              <a:cs typeface="Amatic SC"/>
              <a:sym typeface="Amatic SC"/>
            </a:endParaRPr>
          </a:p>
          <a:p>
            <a:pPr marL="457200" lvl="0" indent="-368300">
              <a:spcBef>
                <a:spcPts val="0"/>
              </a:spcBef>
              <a:spcAft>
                <a:spcPts val="0"/>
              </a:spcAft>
              <a:buSzPts val="2200"/>
              <a:buFont typeface="Amatic SC"/>
              <a:buChar char="★"/>
            </a:pPr>
            <a:r>
              <a:rPr lang="en" sz="2200" b="1">
                <a:latin typeface="Amatic SC"/>
                <a:ea typeface="Amatic SC"/>
                <a:cs typeface="Amatic SC"/>
                <a:sym typeface="Amatic SC"/>
              </a:rPr>
              <a:t>Restaurants</a:t>
            </a:r>
            <a:endParaRPr sz="2200" b="1">
              <a:latin typeface="Amatic SC"/>
              <a:ea typeface="Amatic SC"/>
              <a:cs typeface="Amatic SC"/>
              <a:sym typeface="Amatic SC"/>
            </a:endParaRPr>
          </a:p>
        </p:txBody>
      </p:sp>
      <p:sp>
        <p:nvSpPr>
          <p:cNvPr id="104" name="Shape 104" descr="What life is like in the Marshall Islands.">
            <a:hlinkClick r:id="rId3"/>
          </p:cNvPr>
          <p:cNvSpPr/>
          <p:nvPr/>
        </p:nvSpPr>
        <p:spPr>
          <a:xfrm>
            <a:off x="252675" y="180475"/>
            <a:ext cx="6376726" cy="4331375"/>
          </a:xfrm>
          <a:prstGeom prst="rect">
            <a:avLst/>
          </a:prstGeom>
          <a:blipFill>
            <a:blip r:embed="rId4">
              <a:alphaModFix/>
            </a:blip>
            <a:stretch>
              <a:fillRect/>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3000">
                <a:highlight>
                  <a:srgbClr val="FFFF00"/>
                </a:highlight>
              </a:rPr>
              <a:t>CUlture of Marshall Islands</a:t>
            </a:r>
            <a:endParaRPr sz="3000">
              <a:highlight>
                <a:srgbClr val="FFFF00"/>
              </a:highlight>
            </a:endParaRPr>
          </a:p>
        </p:txBody>
      </p:sp>
      <p:sp>
        <p:nvSpPr>
          <p:cNvPr id="110" name="Shape 110"/>
          <p:cNvSpPr txBox="1"/>
          <p:nvPr/>
        </p:nvSpPr>
        <p:spPr>
          <a:xfrm>
            <a:off x="3031950" y="2021300"/>
            <a:ext cx="6930300" cy="808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1" name="Shape 111"/>
          <p:cNvSpPr txBox="1"/>
          <p:nvPr/>
        </p:nvSpPr>
        <p:spPr>
          <a:xfrm>
            <a:off x="6432000" y="366650"/>
            <a:ext cx="2377800" cy="3864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2200" b="1">
              <a:latin typeface="Amatic SC"/>
              <a:ea typeface="Amatic SC"/>
              <a:cs typeface="Amatic SC"/>
              <a:sym typeface="Amatic SC"/>
            </a:endParaRPr>
          </a:p>
          <a:p>
            <a:pPr marL="457200" lvl="0" indent="-368300" rtl="0">
              <a:spcBef>
                <a:spcPts val="0"/>
              </a:spcBef>
              <a:spcAft>
                <a:spcPts val="0"/>
              </a:spcAft>
              <a:buSzPts val="2200"/>
              <a:buFont typeface="Amatic SC"/>
              <a:buChar char="★"/>
            </a:pPr>
            <a:r>
              <a:rPr lang="en" sz="2200" b="1">
                <a:latin typeface="Amatic SC"/>
                <a:ea typeface="Amatic SC"/>
                <a:cs typeface="Amatic SC"/>
                <a:sym typeface="Amatic SC"/>
              </a:rPr>
              <a:t>Never reject food from someone offering you food.</a:t>
            </a:r>
            <a:endParaRPr sz="2200" b="1">
              <a:latin typeface="Amatic SC"/>
              <a:ea typeface="Amatic SC"/>
              <a:cs typeface="Amatic SC"/>
              <a:sym typeface="Amatic SC"/>
            </a:endParaRPr>
          </a:p>
          <a:p>
            <a:pPr marL="457200" lvl="0" indent="-368300" rtl="0">
              <a:spcBef>
                <a:spcPts val="0"/>
              </a:spcBef>
              <a:spcAft>
                <a:spcPts val="0"/>
              </a:spcAft>
              <a:buSzPts val="2200"/>
              <a:buFont typeface="Amatic SC"/>
              <a:buChar char="★"/>
            </a:pPr>
            <a:r>
              <a:rPr lang="en" sz="2200" b="1">
                <a:latin typeface="Amatic SC"/>
                <a:ea typeface="Amatic SC"/>
                <a:cs typeface="Amatic SC"/>
                <a:sym typeface="Amatic SC"/>
              </a:rPr>
              <a:t>Always take of your shoes in someone's home. </a:t>
            </a:r>
            <a:endParaRPr sz="2200" b="1">
              <a:latin typeface="Amatic SC"/>
              <a:ea typeface="Amatic SC"/>
              <a:cs typeface="Amatic SC"/>
              <a:sym typeface="Amatic SC"/>
            </a:endParaRPr>
          </a:p>
          <a:p>
            <a:pPr marL="457200" lvl="0" indent="-368300" rtl="0">
              <a:spcBef>
                <a:spcPts val="0"/>
              </a:spcBef>
              <a:spcAft>
                <a:spcPts val="0"/>
              </a:spcAft>
              <a:buSzPts val="2200"/>
              <a:buFont typeface="Amatic SC"/>
              <a:buChar char="★"/>
            </a:pPr>
            <a:r>
              <a:rPr lang="en" sz="2200" b="1">
                <a:latin typeface="Amatic SC"/>
                <a:ea typeface="Amatic SC"/>
                <a:cs typeface="Amatic SC"/>
                <a:sym typeface="Amatic SC"/>
              </a:rPr>
              <a:t>Hand gestures </a:t>
            </a:r>
            <a:endParaRPr sz="2200" b="1">
              <a:latin typeface="Amatic SC"/>
              <a:ea typeface="Amatic SC"/>
              <a:cs typeface="Amatic SC"/>
              <a:sym typeface="Amatic SC"/>
            </a:endParaRPr>
          </a:p>
          <a:p>
            <a:pPr marL="457200" lvl="0" indent="-368300" rtl="0">
              <a:spcBef>
                <a:spcPts val="0"/>
              </a:spcBef>
              <a:spcAft>
                <a:spcPts val="0"/>
              </a:spcAft>
              <a:buSzPts val="2200"/>
              <a:buFont typeface="Amatic SC"/>
              <a:buChar char="★"/>
            </a:pPr>
            <a:r>
              <a:rPr lang="en" sz="2200" b="1">
                <a:latin typeface="Amatic SC"/>
                <a:ea typeface="Amatic SC"/>
                <a:cs typeface="Amatic SC"/>
                <a:sym typeface="Amatic SC"/>
              </a:rPr>
              <a:t>Don’t pick up kids or touch their head! </a:t>
            </a:r>
            <a:endParaRPr/>
          </a:p>
        </p:txBody>
      </p:sp>
      <p:sp>
        <p:nvSpPr>
          <p:cNvPr id="112" name="Shape 112" descr="http://preparetoserve.com/MARSHALL-ISLANDS    Marshall Islands Culture Tips: Dos and Donts.">
            <a:hlinkClick r:id="rId3"/>
          </p:cNvPr>
          <p:cNvSpPr/>
          <p:nvPr/>
        </p:nvSpPr>
        <p:spPr>
          <a:xfrm>
            <a:off x="319500" y="366650"/>
            <a:ext cx="5998800" cy="3919600"/>
          </a:xfrm>
          <a:prstGeom prst="rect">
            <a:avLst/>
          </a:prstGeom>
          <a:blipFill>
            <a:blip r:embed="rId4">
              <a:alphaModFix/>
            </a:blip>
            <a:stretch>
              <a:fillRect/>
            </a:stretch>
          </a:blipFill>
          <a:ln>
            <a:noFill/>
          </a:ln>
        </p:spPr>
      </p:sp>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1019</Words>
  <Application>Microsoft Macintosh PowerPoint</Application>
  <PresentationFormat>On-screen Show (16:9)</PresentationFormat>
  <Paragraphs>111</Paragraphs>
  <Slides>30</Slides>
  <Notes>30</Notes>
  <HiddenSlides>0</HiddenSlides>
  <MMClips>0</MMClips>
  <ScaleCrop>false</ScaleCrop>
  <HeadingPairs>
    <vt:vector size="6" baseType="variant">
      <vt:variant>
        <vt:lpstr>Fonts Used</vt:lpstr>
      </vt:variant>
      <vt:variant>
        <vt:i4>3</vt:i4>
      </vt:variant>
      <vt:variant>
        <vt:lpstr>Design Template</vt:lpstr>
      </vt:variant>
      <vt:variant>
        <vt:i4>1</vt:i4>
      </vt:variant>
      <vt:variant>
        <vt:lpstr>Slide Titles</vt:lpstr>
      </vt:variant>
      <vt:variant>
        <vt:i4>30</vt:i4>
      </vt:variant>
    </vt:vector>
  </HeadingPairs>
  <TitlesOfParts>
    <vt:vector size="34" baseType="lpstr">
      <vt:lpstr>Roboto</vt:lpstr>
      <vt:lpstr>Amatic SC</vt:lpstr>
      <vt:lpstr>Source Code Pro</vt:lpstr>
      <vt:lpstr>Beach Day</vt:lpstr>
      <vt:lpstr>An ode to the marshallese</vt:lpstr>
      <vt:lpstr>Slide 2</vt:lpstr>
      <vt:lpstr>   Republic of the marshall islands Volcanic eruptions formed the unique landscape of the Marshall Islands about 70 million years ago.  Made up of two parallel chains of 29 coral atolls, thousands of tiny islets, and hundreds of very small low-lying islands, all scattered over a wide area of the Pacific Ocean. The Marshall Islands are home to over 1,000 species of fish and more than 250 species of soft and hard corals.     </vt:lpstr>
      <vt:lpstr>Slide 4</vt:lpstr>
      <vt:lpstr>Slide 5</vt:lpstr>
      <vt:lpstr>Slide 6</vt:lpstr>
      <vt:lpstr>Slide 7</vt:lpstr>
      <vt:lpstr>Slide 8</vt:lpstr>
      <vt:lpstr>Slide 9</vt:lpstr>
      <vt:lpstr>Nuclear ISsues</vt:lpstr>
      <vt:lpstr>Slide 11</vt:lpstr>
      <vt:lpstr>Slide 12</vt:lpstr>
      <vt:lpstr>The effects of the Nuclear bomb</vt:lpstr>
      <vt:lpstr>America intrudes...again</vt:lpstr>
      <vt:lpstr>Slide 15</vt:lpstr>
      <vt:lpstr>How is CLimate control affecting Marshall Island?</vt:lpstr>
      <vt:lpstr>Slide 17</vt:lpstr>
      <vt:lpstr>The effects….</vt:lpstr>
      <vt:lpstr>Slide 19</vt:lpstr>
      <vt:lpstr>the US Geological Survey released sobering research that shows that a mix of sea level rise and marauding waves means “many atoll islands will be flooded annually, sanitizing the limited freshwater resources and thus likely forcing inhabitants to abandon their islands in decades, not centuries, as previously thought”.</vt:lpstr>
      <vt:lpstr>Social and ecological impacts </vt:lpstr>
      <vt:lpstr>Slide 22</vt:lpstr>
      <vt:lpstr>Sea surface temperatures 30 March 2018 (degrees C). White areas represents land areas. Map source: NCEP. Technical notes on the production of the map are available here. Please use this link if you want to see the original figure or want to check for a more recent update than shown above.</vt:lpstr>
      <vt:lpstr>Where are they now? </vt:lpstr>
      <vt:lpstr>Slide 25</vt:lpstr>
      <vt:lpstr>Slide 26</vt:lpstr>
      <vt:lpstr>7 facts about Marshall Island</vt:lpstr>
      <vt:lpstr>Kom̧m̧ooltata  (Thank you very much)</vt:lpstr>
      <vt:lpstr>Marshall Islands National Anthem “Forever Marshall Islands”  </vt:lpstr>
      <vt:lpstr>References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ode to the marshallese</dc:title>
  <cp:lastModifiedBy>Sedigheh  Khavari</cp:lastModifiedBy>
  <cp:revision>1</cp:revision>
  <dcterms:created xsi:type="dcterms:W3CDTF">2018-04-13T02:19:52Z</dcterms:created>
  <dcterms:modified xsi:type="dcterms:W3CDTF">2018-04-13T02:24:15Z</dcterms:modified>
</cp:coreProperties>
</file>