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62" r:id="rId4"/>
    <p:sldId id="263" r:id="rId5"/>
    <p:sldId id="259" r:id="rId6"/>
    <p:sldId id="260" r:id="rId7"/>
    <p:sldId id="261" r:id="rId8"/>
    <p:sldId id="25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D6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6" autoAdjust="0"/>
    <p:restoredTop sz="73960" autoAdjust="0"/>
  </p:normalViewPr>
  <p:slideViewPr>
    <p:cSldViewPr snapToGrid="0">
      <p:cViewPr varScale="1">
        <p:scale>
          <a:sx n="70" d="100"/>
          <a:sy n="70" d="100"/>
        </p:scale>
        <p:origin x="6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CF1FBE-0901-4A56-A962-57971698B4D5}" type="datetimeFigureOut">
              <a:rPr lang="en-US" smtClean="0"/>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6C5E0-F8B3-47FB-A14C-FD349DCED0D9}" type="slidenum">
              <a:rPr lang="en-US" smtClean="0"/>
              <a:t>‹#›</a:t>
            </a:fld>
            <a:endParaRPr lang="en-US"/>
          </a:p>
        </p:txBody>
      </p:sp>
    </p:spTree>
    <p:extLst>
      <p:ext uri="{BB962C8B-B14F-4D97-AF65-F5344CB8AC3E}">
        <p14:creationId xmlns:p14="http://schemas.microsoft.com/office/powerpoint/2010/main" val="1044672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Thermus_aquaticu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Escherichia_coli"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Staphylococcus_aureu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ki/File:Sn%C3%ADmek_ze_skenovac%C3%ADho_elektronov%C3%A9ho_mikroskopu_Methanobacterium_formicicum.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1" i="0" dirty="0">
                <a:solidFill>
                  <a:srgbClr val="000000"/>
                </a:solidFill>
                <a:effectLst/>
                <a:latin typeface="Söhne"/>
              </a:rPr>
              <a:t>Instructor Notes</a:t>
            </a:r>
          </a:p>
          <a:p>
            <a:pPr algn="l">
              <a:buFont typeface="Arial" panose="020B0604020202020204" pitchFamily="34" charset="0"/>
              <a:buNone/>
            </a:pPr>
            <a:r>
              <a:rPr lang="en-US" b="1" i="0" dirty="0">
                <a:solidFill>
                  <a:srgbClr val="000000"/>
                </a:solidFill>
                <a:effectLst/>
                <a:latin typeface="Söhne"/>
              </a:rPr>
              <a:t>Introduction:</a:t>
            </a:r>
            <a:r>
              <a:rPr lang="en-US" b="0" i="0" dirty="0">
                <a:solidFill>
                  <a:srgbClr val="000000"/>
                </a:solidFill>
                <a:effectLst/>
                <a:latin typeface="Söhne"/>
              </a:rPr>
              <a:t> </a:t>
            </a:r>
            <a:r>
              <a:rPr lang="en-US" b="0" i="1" dirty="0">
                <a:solidFill>
                  <a:srgbClr val="000000"/>
                </a:solidFill>
                <a:effectLst/>
                <a:latin typeface="Söhne"/>
              </a:rPr>
              <a:t>Thermus aquaticus</a:t>
            </a:r>
            <a:r>
              <a:rPr lang="en-US" b="0" i="0" dirty="0">
                <a:solidFill>
                  <a:srgbClr val="000000"/>
                </a:solidFill>
                <a:effectLst/>
                <a:latin typeface="Söhne"/>
              </a:rPr>
              <a:t> (Taq) is a thermophilic bacterium discovered in the hot springs of Yellowstone National Park. Emphasize its significance in understanding life's adaptability to extreme conditions.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000000"/>
                </a:solidFill>
                <a:effectLst/>
                <a:latin typeface="Söhne"/>
              </a:rPr>
              <a:t>Amazing Fact:</a:t>
            </a:r>
            <a:r>
              <a:rPr lang="en-US" b="0" i="0" dirty="0">
                <a:solidFill>
                  <a:srgbClr val="000000"/>
                </a:solidFill>
                <a:effectLst/>
                <a:latin typeface="Söhne"/>
              </a:rPr>
              <a:t> Highlight the groundbreaking discovery that Taq can withstand and function optimally at high temperatures, with its enzymes remaining stable and active around 70°C to 80°C. This extraordinary thermal tolerance led to a revolutionary breakthrough in molecular biology. </a:t>
            </a:r>
            <a:r>
              <a:rPr lang="en-US" sz="1200" b="0" i="1" kern="1200" dirty="0">
                <a:solidFill>
                  <a:schemeClr val="tx1"/>
                </a:solidFill>
                <a:effectLst/>
                <a:latin typeface="+mn-lt"/>
                <a:ea typeface="+mn-ea"/>
                <a:cs typeface="+mn-cs"/>
              </a:rPr>
              <a:t>T. aquaticus</a:t>
            </a:r>
            <a:r>
              <a:rPr lang="en-US" sz="1200" b="0" i="0" kern="1200" dirty="0">
                <a:solidFill>
                  <a:schemeClr val="tx1"/>
                </a:solidFill>
                <a:effectLst/>
                <a:latin typeface="+mn-lt"/>
                <a:ea typeface="+mn-ea"/>
                <a:cs typeface="+mn-cs"/>
              </a:rPr>
              <a:t> has become famous as a source of thermostable enzymes, particularly the </a:t>
            </a:r>
            <a:r>
              <a:rPr lang="en-US" sz="1200" b="0" i="1" kern="1200" dirty="0">
                <a:solidFill>
                  <a:schemeClr val="tx1"/>
                </a:solidFill>
                <a:effectLst/>
                <a:latin typeface="+mn-lt"/>
                <a:ea typeface="+mn-ea"/>
                <a:cs typeface="+mn-cs"/>
              </a:rPr>
              <a:t>Taq</a:t>
            </a:r>
            <a:r>
              <a:rPr lang="en-US" sz="1200" b="0" i="0" kern="1200" dirty="0">
                <a:solidFill>
                  <a:schemeClr val="tx1"/>
                </a:solidFill>
                <a:effectLst/>
                <a:latin typeface="+mn-lt"/>
                <a:ea typeface="+mn-ea"/>
                <a:cs typeface="+mn-cs"/>
              </a:rPr>
              <a:t> DNA polymerase. </a:t>
            </a:r>
            <a:r>
              <a:rPr lang="en-US" sz="1200" b="0" i="0" u="none" strike="noStrike" kern="1200" dirty="0">
                <a:solidFill>
                  <a:schemeClr val="tx1"/>
                </a:solidFill>
                <a:effectLst/>
                <a:latin typeface="+mn-lt"/>
                <a:ea typeface="+mn-ea"/>
                <a:cs typeface="+mn-cs"/>
              </a:rPr>
              <a:t>DNA polymerase</a:t>
            </a:r>
            <a:r>
              <a:rPr lang="en-US" sz="1200" b="0" i="0" kern="1200" dirty="0">
                <a:solidFill>
                  <a:schemeClr val="tx1"/>
                </a:solidFill>
                <a:effectLst/>
                <a:latin typeface="+mn-lt"/>
                <a:ea typeface="+mn-ea"/>
                <a:cs typeface="+mn-cs"/>
              </a:rPr>
              <a:t> was first isolated from </a:t>
            </a:r>
            <a:r>
              <a:rPr lang="en-US" sz="1200" b="0" i="1" kern="1200" dirty="0">
                <a:solidFill>
                  <a:schemeClr val="tx1"/>
                </a:solidFill>
                <a:effectLst/>
                <a:latin typeface="+mn-lt"/>
                <a:ea typeface="+mn-ea"/>
                <a:cs typeface="+mn-cs"/>
              </a:rPr>
              <a:t>T. aquaticus</a:t>
            </a:r>
            <a:r>
              <a:rPr lang="en-US" sz="1200" b="0" i="0" kern="1200" dirty="0">
                <a:solidFill>
                  <a:schemeClr val="tx1"/>
                </a:solidFill>
                <a:effectLst/>
                <a:latin typeface="+mn-lt"/>
                <a:ea typeface="+mn-ea"/>
                <a:cs typeface="+mn-cs"/>
              </a:rPr>
              <a:t> in 1976.</a:t>
            </a:r>
            <a:r>
              <a:rPr lang="en-US" sz="1200" b="0" i="0" u="none" strike="noStrike"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first advantage found for this thermostable (temperature optimum 72°C, does not denature even in 95 °C) DNA polymerase was that it could be isolated in a purer form (free of other enzyme contaminants) than could the DNA polymerase from other sources.</a:t>
            </a:r>
            <a:endParaRPr lang="en-US" b="0" i="0" dirty="0">
              <a:solidFill>
                <a:srgbClr val="000000"/>
              </a:solidFill>
              <a:effectLst/>
              <a:latin typeface="Söhne"/>
            </a:endParaRPr>
          </a:p>
          <a:p>
            <a:pPr algn="l">
              <a:buFont typeface="Arial" panose="020B0604020202020204" pitchFamily="34" charset="0"/>
              <a:buNone/>
            </a:pPr>
            <a:r>
              <a:rPr lang="en-US" b="1" i="0" dirty="0">
                <a:solidFill>
                  <a:srgbClr val="000000"/>
                </a:solidFill>
                <a:effectLst/>
                <a:latin typeface="Söhne"/>
              </a:rPr>
              <a:t>PCR Revolution:</a:t>
            </a:r>
            <a:r>
              <a:rPr lang="en-US" b="0" i="0" dirty="0">
                <a:solidFill>
                  <a:srgbClr val="000000"/>
                </a:solidFill>
                <a:effectLst/>
                <a:latin typeface="Söhne"/>
              </a:rPr>
              <a:t> Discuss how </a:t>
            </a:r>
            <a:r>
              <a:rPr lang="en-US" b="0" i="1" dirty="0">
                <a:solidFill>
                  <a:srgbClr val="000000"/>
                </a:solidFill>
                <a:effectLst/>
                <a:latin typeface="Söhne"/>
              </a:rPr>
              <a:t>Thermus aquaticus</a:t>
            </a:r>
            <a:r>
              <a:rPr lang="en-US" b="0" i="0" dirty="0">
                <a:solidFill>
                  <a:srgbClr val="000000"/>
                </a:solidFill>
                <a:effectLst/>
                <a:latin typeface="Söhne"/>
              </a:rPr>
              <a:t> has been instrumental in the development of the Polymerase Chain Reaction (PCR) technique, thanks to its heat-tolerant DNA polymerase (Taq polymerase). This enzyme's ability to withstand the high temperatures required for PCR has made it possible to amplify DNA segments rapidly, a method critical in genetic research, forensic science, and medical diagnostics.</a:t>
            </a:r>
          </a:p>
          <a:p>
            <a:pPr algn="l">
              <a:buFont typeface="Arial" panose="020B0604020202020204" pitchFamily="34" charset="0"/>
              <a:buNone/>
            </a:pPr>
            <a:r>
              <a:rPr lang="en-US" b="1" i="0" dirty="0">
                <a:solidFill>
                  <a:srgbClr val="000000"/>
                </a:solidFill>
                <a:effectLst/>
                <a:latin typeface="Söhne"/>
              </a:rPr>
              <a:t>Worksheet Answers Overview:</a:t>
            </a:r>
            <a:endParaRPr lang="en-US" b="0" i="0" dirty="0">
              <a:solidFill>
                <a:srgbClr val="000000"/>
              </a:solidFill>
              <a:effectLst/>
              <a:latin typeface="Söhne"/>
            </a:endParaRPr>
          </a:p>
          <a:p>
            <a:pPr marL="457200" lvl="1" indent="0" algn="l">
              <a:buFont typeface="Arial" panose="020B0604020202020204" pitchFamily="34" charset="0"/>
              <a:buNone/>
            </a:pPr>
            <a:r>
              <a:rPr lang="en-US" b="1" i="0" dirty="0">
                <a:solidFill>
                  <a:srgbClr val="000000"/>
                </a:solidFill>
                <a:effectLst/>
                <a:latin typeface="Söhne"/>
              </a:rPr>
              <a:t>Domain:</a:t>
            </a:r>
            <a:r>
              <a:rPr lang="en-US" b="0" i="0" dirty="0">
                <a:solidFill>
                  <a:srgbClr val="000000"/>
                </a:solidFill>
                <a:effectLst/>
                <a:latin typeface="Söhne"/>
              </a:rPr>
              <a:t> Bacteria</a:t>
            </a:r>
          </a:p>
          <a:p>
            <a:pPr marL="457200" lvl="1" indent="0" algn="l">
              <a:buFont typeface="Arial" panose="020B0604020202020204" pitchFamily="34" charset="0"/>
              <a:buNone/>
            </a:pPr>
            <a:r>
              <a:rPr lang="en-US" b="1" i="0" dirty="0">
                <a:solidFill>
                  <a:srgbClr val="000000"/>
                </a:solidFill>
                <a:effectLst/>
                <a:latin typeface="Söhne"/>
              </a:rPr>
              <a:t>Metabolism:</a:t>
            </a:r>
            <a:r>
              <a:rPr lang="en-US" b="0" i="0" dirty="0">
                <a:solidFill>
                  <a:srgbClr val="000000"/>
                </a:solidFill>
                <a:effectLst/>
                <a:latin typeface="Söhne"/>
              </a:rPr>
              <a:t> Chemoorganotroph, utilizing organic compounds for energy in high-temperature environments.</a:t>
            </a:r>
          </a:p>
          <a:p>
            <a:pPr marL="457200" lvl="1" indent="0" algn="l">
              <a:buFont typeface="Arial" panose="020B0604020202020204" pitchFamily="34" charset="0"/>
              <a:buNone/>
            </a:pPr>
            <a:r>
              <a:rPr lang="en-US" b="1" i="0" dirty="0">
                <a:solidFill>
                  <a:srgbClr val="000000"/>
                </a:solidFill>
                <a:effectLst/>
                <a:latin typeface="Söhne"/>
              </a:rPr>
              <a:t>Adaptations:</a:t>
            </a:r>
            <a:r>
              <a:rPr lang="en-US" b="0" i="0" dirty="0">
                <a:solidFill>
                  <a:srgbClr val="000000"/>
                </a:solidFill>
                <a:effectLst/>
                <a:latin typeface="Söhne"/>
              </a:rPr>
              <a:t> Thrives in extreme heat, showcasing remarkable thermal stability that supports life in environments once thought to be uninhabitable.</a:t>
            </a:r>
          </a:p>
          <a:p>
            <a:pPr marL="457200" lvl="1" indent="0" algn="l">
              <a:buFont typeface="Arial" panose="020B0604020202020204" pitchFamily="34" charset="0"/>
              <a:buNone/>
            </a:pPr>
            <a:r>
              <a:rPr lang="en-US" b="1" i="0" dirty="0">
                <a:solidFill>
                  <a:srgbClr val="000000"/>
                </a:solidFill>
                <a:effectLst/>
                <a:latin typeface="Söhne"/>
              </a:rPr>
              <a:t>Morphology:</a:t>
            </a:r>
            <a:r>
              <a:rPr lang="en-US" b="0" i="0" dirty="0">
                <a:solidFill>
                  <a:srgbClr val="000000"/>
                </a:solidFill>
                <a:effectLst/>
                <a:latin typeface="Söhne"/>
              </a:rPr>
              <a:t> Generally rod-shaped, which may facilitate rapid nutrient uptake and cellular processes in its hot habitat.</a:t>
            </a:r>
          </a:p>
          <a:p>
            <a:pPr algn="l">
              <a:buFont typeface="Arial" panose="020B0604020202020204" pitchFamily="34" charset="0"/>
              <a:buNone/>
            </a:pPr>
            <a:r>
              <a:rPr lang="en-US" b="1" i="0" dirty="0">
                <a:solidFill>
                  <a:srgbClr val="000000"/>
                </a:solidFill>
                <a:effectLst/>
                <a:latin typeface="Söhne"/>
              </a:rPr>
              <a:t>Discussion Prompt:</a:t>
            </a:r>
            <a:r>
              <a:rPr lang="en-US" b="0" i="0" dirty="0">
                <a:solidFill>
                  <a:srgbClr val="000000"/>
                </a:solidFill>
                <a:effectLst/>
                <a:latin typeface="Söhne"/>
              </a:rPr>
              <a:t> Encourage students to reflect on the impact of </a:t>
            </a:r>
            <a:r>
              <a:rPr lang="en-US" b="0" i="1" dirty="0">
                <a:solidFill>
                  <a:srgbClr val="000000"/>
                </a:solidFill>
                <a:effectLst/>
                <a:latin typeface="Söhne"/>
              </a:rPr>
              <a:t>Thermus aquaticus</a:t>
            </a:r>
            <a:r>
              <a:rPr lang="en-US" b="0" i="0" dirty="0">
                <a:solidFill>
                  <a:srgbClr val="000000"/>
                </a:solidFill>
                <a:effectLst/>
                <a:latin typeface="Söhne"/>
              </a:rPr>
              <a:t> on modern science, particularly in genetics and medicine. Ask them to consider how the discovery of extremophiles like Taq challenges our understanding of life's boundaries and the potential for biotechnological applications.</a:t>
            </a:r>
          </a:p>
          <a:p>
            <a:pPr algn="l">
              <a:buFont typeface="Arial" panose="020B0604020202020204" pitchFamily="34" charset="0"/>
              <a:buNone/>
            </a:pPr>
            <a:r>
              <a:rPr lang="en-US" b="1" i="0" dirty="0">
                <a:solidFill>
                  <a:srgbClr val="000000"/>
                </a:solidFill>
                <a:effectLst/>
                <a:latin typeface="Söhne"/>
              </a:rPr>
              <a:t>Conclusion:</a:t>
            </a:r>
            <a:r>
              <a:rPr lang="en-US" b="0" i="0" dirty="0">
                <a:solidFill>
                  <a:srgbClr val="000000"/>
                </a:solidFill>
                <a:effectLst/>
                <a:latin typeface="Söhne"/>
              </a:rPr>
              <a:t> Wrap up by underscoring the importance of </a:t>
            </a:r>
            <a:r>
              <a:rPr lang="en-US" b="0" i="1" dirty="0">
                <a:solidFill>
                  <a:srgbClr val="000000"/>
                </a:solidFill>
                <a:effectLst/>
                <a:latin typeface="Söhne"/>
              </a:rPr>
              <a:t>Thermus aquaticus</a:t>
            </a:r>
            <a:r>
              <a:rPr lang="en-US" b="0" i="0" dirty="0">
                <a:solidFill>
                  <a:srgbClr val="000000"/>
                </a:solidFill>
                <a:effectLst/>
                <a:latin typeface="Söhne"/>
              </a:rPr>
              <a:t> not only as a key organism in extremophile research but also as a pivotal tool in molecular biology that has transformed scientific research and diagnostic practices. Invite questions to engage students further and deepen their appreciation for microbial life's adaptability and utility.</a:t>
            </a:r>
          </a:p>
          <a:p>
            <a:pPr marL="0" indent="0" algn="l">
              <a:buFont typeface="Arial" panose="020B0604020202020204" pitchFamily="34" charset="0"/>
              <a:buNone/>
            </a:pPr>
            <a:r>
              <a:rPr lang="en-US" b="0" i="0" dirty="0">
                <a:solidFill>
                  <a:srgbClr val="000000"/>
                </a:solidFill>
                <a:effectLst/>
                <a:latin typeface="Söhne"/>
              </a:rPr>
              <a:t>This slide aims to provide a comprehensive snapshot of </a:t>
            </a:r>
            <a:r>
              <a:rPr lang="en-US" b="0" i="1" dirty="0">
                <a:solidFill>
                  <a:srgbClr val="000000"/>
                </a:solidFill>
                <a:effectLst/>
                <a:latin typeface="Söhne"/>
              </a:rPr>
              <a:t>Thermus aquaticus</a:t>
            </a:r>
            <a:r>
              <a:rPr lang="en-US" b="0" i="0" dirty="0">
                <a:solidFill>
                  <a:srgbClr val="000000"/>
                </a:solidFill>
                <a:effectLst/>
                <a:latin typeface="Söhne"/>
              </a:rPr>
              <a:t>, from its ecological niche to its monumental contribution to biotechnology, encapsulating the essence of its scientific and practical significance in a succinct educational format.</a:t>
            </a:r>
          </a:p>
          <a:p>
            <a:pPr marL="0" indent="0">
              <a:buFont typeface="Arial" panose="020B0604020202020204" pitchFamily="34" charset="0"/>
              <a:buNone/>
            </a:pPr>
            <a:endParaRPr lang="en-US" b="0" i="0" dirty="0">
              <a:solidFill>
                <a:srgbClr val="000000"/>
              </a:solidFill>
              <a:effectLst/>
              <a:latin typeface="Inte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Inter"/>
              </a:rPr>
              <a:t>Photo credits: </a:t>
            </a:r>
            <a:r>
              <a:rPr lang="en-US" sz="1200" dirty="0">
                <a:solidFill>
                  <a:srgbClr val="FFFFFF"/>
                </a:solidFill>
              </a:rPr>
              <a:t>Thermus aquaticus. (2023, November 29). In </a:t>
            </a:r>
            <a:r>
              <a:rPr lang="en-US" sz="1200" i="1" dirty="0">
                <a:solidFill>
                  <a:srgbClr val="FFFFFF"/>
                </a:solidFill>
              </a:rPr>
              <a:t>Wikipedia</a:t>
            </a:r>
            <a:r>
              <a:rPr lang="en-US" sz="1200" dirty="0">
                <a:solidFill>
                  <a:srgbClr val="FFFFFF"/>
                </a:solidFill>
              </a:rPr>
              <a:t>. </a:t>
            </a:r>
            <a:r>
              <a:rPr lang="en-US" sz="1200" dirty="0">
                <a:solidFill>
                  <a:srgbClr val="FFFFFF"/>
                </a:solidFill>
                <a:hlinkClick r:id="rId3"/>
              </a:rPr>
              <a:t>https://en.wikipedia.org/wiki/Thermus_aquaticus</a:t>
            </a:r>
            <a:r>
              <a:rPr lang="en-US" sz="1200" dirty="0">
                <a:solidFill>
                  <a:srgbClr val="FFFFFF"/>
                </a:solidFill>
              </a:rPr>
              <a:t> Public Domain.</a:t>
            </a:r>
          </a:p>
          <a:p>
            <a:pPr marL="0" indent="0">
              <a:buFont typeface="Arial" panose="020B0604020202020204" pitchFamily="34" charset="0"/>
              <a:buNone/>
            </a:pPr>
            <a:br>
              <a:rPr lang="en-US" b="0" i="0" dirty="0">
                <a:solidFill>
                  <a:srgbClr val="000000"/>
                </a:solidFill>
                <a:effectLst/>
                <a:latin typeface="Inter"/>
              </a:rPr>
            </a:br>
            <a:endParaRPr lang="en-US" dirty="0"/>
          </a:p>
        </p:txBody>
      </p:sp>
      <p:sp>
        <p:nvSpPr>
          <p:cNvPr id="4" name="Slide Number Placeholder 3"/>
          <p:cNvSpPr>
            <a:spLocks noGrp="1"/>
          </p:cNvSpPr>
          <p:nvPr>
            <p:ph type="sldNum" sz="quarter" idx="5"/>
          </p:nvPr>
        </p:nvSpPr>
        <p:spPr/>
        <p:txBody>
          <a:bodyPr/>
          <a:lstStyle/>
          <a:p>
            <a:fld id="{3A16C5E0-F8B3-47FB-A14C-FD349DCED0D9}" type="slidenum">
              <a:rPr lang="en-US" smtClean="0"/>
              <a:t>2</a:t>
            </a:fld>
            <a:endParaRPr lang="en-US"/>
          </a:p>
        </p:txBody>
      </p:sp>
    </p:spTree>
    <p:extLst>
      <p:ext uri="{BB962C8B-B14F-4D97-AF65-F5344CB8AC3E}">
        <p14:creationId xmlns:p14="http://schemas.microsoft.com/office/powerpoint/2010/main" val="3653086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000000"/>
                </a:solidFill>
                <a:effectLst/>
                <a:latin typeface="Söhne"/>
              </a:rPr>
              <a:t>Instructor Notes</a:t>
            </a:r>
            <a:endParaRPr lang="en-US" b="1" i="0" dirty="0">
              <a:solidFill>
                <a:srgbClr val="0D0D0D"/>
              </a:solidFill>
              <a:effectLst/>
              <a:latin typeface="Söhne"/>
            </a:endParaRPr>
          </a:p>
          <a:p>
            <a:pPr algn="l">
              <a:buFont typeface="Arial" panose="020B0604020202020204" pitchFamily="34" charset="0"/>
              <a:buNone/>
            </a:pPr>
            <a:r>
              <a:rPr lang="en-US" b="1" i="0" dirty="0">
                <a:solidFill>
                  <a:srgbClr val="0D0D0D"/>
                </a:solidFill>
                <a:effectLst/>
                <a:latin typeface="Söhne"/>
              </a:rPr>
              <a:t>Introduction:</a:t>
            </a:r>
            <a:r>
              <a:rPr lang="en-US" b="0" i="0" dirty="0">
                <a:solidFill>
                  <a:srgbClr val="0D0D0D"/>
                </a:solidFill>
                <a:effectLst/>
                <a:latin typeface="Söhne"/>
              </a:rPr>
              <a:t> </a:t>
            </a:r>
            <a:r>
              <a:rPr lang="en-US" b="0" i="1" dirty="0">
                <a:solidFill>
                  <a:srgbClr val="0D0D0D"/>
                </a:solidFill>
                <a:effectLst/>
                <a:latin typeface="Söhne"/>
              </a:rPr>
              <a:t>Escherichia coli</a:t>
            </a:r>
            <a:r>
              <a:rPr lang="en-US" b="0" i="0" dirty="0">
                <a:solidFill>
                  <a:srgbClr val="0D0D0D"/>
                </a:solidFill>
                <a:effectLst/>
                <a:latin typeface="Söhne"/>
              </a:rPr>
              <a:t> is a versatile bacterium found in the human gut, emphasize its role in microbiology and biotechnology.</a:t>
            </a:r>
          </a:p>
          <a:p>
            <a:pPr algn="l">
              <a:buFont typeface="Arial" panose="020B0604020202020204" pitchFamily="34" charset="0"/>
              <a:buNone/>
            </a:pPr>
            <a:r>
              <a:rPr lang="en-US" b="1" i="0" dirty="0">
                <a:solidFill>
                  <a:srgbClr val="0D0D0D"/>
                </a:solidFill>
                <a:effectLst/>
                <a:latin typeface="Söhne"/>
              </a:rPr>
              <a:t>Amazing Fact:</a:t>
            </a:r>
            <a:r>
              <a:rPr lang="en-US" b="0" i="0" dirty="0">
                <a:solidFill>
                  <a:srgbClr val="0D0D0D"/>
                </a:solidFill>
                <a:effectLst/>
                <a:latin typeface="Söhne"/>
              </a:rPr>
              <a:t> Share the remarkable fact that </a:t>
            </a:r>
            <a:r>
              <a:rPr lang="en-US" b="0" i="1" dirty="0">
                <a:solidFill>
                  <a:srgbClr val="0D0D0D"/>
                </a:solidFill>
                <a:effectLst/>
                <a:latin typeface="Söhne"/>
              </a:rPr>
              <a:t>E. coli</a:t>
            </a:r>
            <a:r>
              <a:rPr lang="en-US" b="0" i="0" dirty="0">
                <a:solidFill>
                  <a:srgbClr val="0D0D0D"/>
                </a:solidFill>
                <a:effectLst/>
                <a:latin typeface="Söhne"/>
              </a:rPr>
              <a:t> can double in number every 20 minutes under optimal conditions, showcasing its rapid growth rate and why it's a preferred model organism in research.</a:t>
            </a:r>
          </a:p>
          <a:p>
            <a:pPr algn="l">
              <a:buFont typeface="Arial" panose="020B0604020202020204" pitchFamily="34" charset="0"/>
              <a:buNone/>
            </a:pPr>
            <a:r>
              <a:rPr lang="en-US" b="1" i="0" dirty="0">
                <a:solidFill>
                  <a:srgbClr val="0D0D0D"/>
                </a:solidFill>
                <a:effectLst/>
                <a:latin typeface="Söhne"/>
              </a:rPr>
              <a:t>Dual Nature:</a:t>
            </a:r>
            <a:r>
              <a:rPr lang="en-US" b="0" i="0" dirty="0">
                <a:solidFill>
                  <a:srgbClr val="0D0D0D"/>
                </a:solidFill>
                <a:effectLst/>
                <a:latin typeface="Söhne"/>
              </a:rPr>
              <a:t> Highlight </a:t>
            </a:r>
            <a:r>
              <a:rPr lang="en-US" b="0" i="1" dirty="0">
                <a:solidFill>
                  <a:srgbClr val="0D0D0D"/>
                </a:solidFill>
                <a:effectLst/>
                <a:latin typeface="Söhne"/>
              </a:rPr>
              <a:t>E. coli</a:t>
            </a:r>
            <a:r>
              <a:rPr lang="en-US" b="0" i="0" dirty="0">
                <a:solidFill>
                  <a:srgbClr val="0D0D0D"/>
                </a:solidFill>
                <a:effectLst/>
                <a:latin typeface="Söhne"/>
              </a:rPr>
              <a:t>'s dual nature: while mostly harmless and essential for a healthy gut microbiota, certain strains can cause severe foodborne illnesses. This contrast underlines the importance of </a:t>
            </a:r>
            <a:r>
              <a:rPr lang="en-US" b="0" i="1" dirty="0">
                <a:solidFill>
                  <a:srgbClr val="0D0D0D"/>
                </a:solidFill>
                <a:effectLst/>
                <a:latin typeface="Söhne"/>
              </a:rPr>
              <a:t>E. coli</a:t>
            </a:r>
            <a:r>
              <a:rPr lang="en-US" b="0" i="0" dirty="0">
                <a:solidFill>
                  <a:srgbClr val="0D0D0D"/>
                </a:solidFill>
                <a:effectLst/>
                <a:latin typeface="Söhne"/>
              </a:rPr>
              <a:t> in health and disease research.</a:t>
            </a:r>
          </a:p>
          <a:p>
            <a:pPr algn="l">
              <a:buFont typeface="Arial" panose="020B0604020202020204" pitchFamily="34" charset="0"/>
              <a:buNone/>
            </a:pPr>
            <a:r>
              <a:rPr lang="en-US" b="1" i="0" dirty="0">
                <a:solidFill>
                  <a:srgbClr val="0D0D0D"/>
                </a:solidFill>
                <a:effectLst/>
                <a:latin typeface="Söhne"/>
              </a:rPr>
              <a:t>Biotechnological Applications:</a:t>
            </a:r>
            <a:r>
              <a:rPr lang="en-US" b="0" i="0" dirty="0">
                <a:solidFill>
                  <a:srgbClr val="0D0D0D"/>
                </a:solidFill>
                <a:effectLst/>
                <a:latin typeface="Söhne"/>
              </a:rPr>
              <a:t> Mention how </a:t>
            </a:r>
            <a:r>
              <a:rPr lang="en-US" b="0" i="1" dirty="0">
                <a:solidFill>
                  <a:srgbClr val="0D0D0D"/>
                </a:solidFill>
                <a:effectLst/>
                <a:latin typeface="Söhne"/>
              </a:rPr>
              <a:t>E. coli</a:t>
            </a:r>
            <a:r>
              <a:rPr lang="en-US" b="0" i="0" dirty="0">
                <a:solidFill>
                  <a:srgbClr val="0D0D0D"/>
                </a:solidFill>
                <a:effectLst/>
                <a:latin typeface="Söhne"/>
              </a:rPr>
              <a:t> is used in producing insulin and other pharmaceuticals, demonstrating its pivotal role in biotechnology and medicine.</a:t>
            </a:r>
          </a:p>
          <a:p>
            <a:pPr algn="l">
              <a:buFont typeface="Arial" panose="020B0604020202020204" pitchFamily="34" charset="0"/>
              <a:buNone/>
            </a:pPr>
            <a:r>
              <a:rPr lang="en-US" b="1" i="0" dirty="0">
                <a:solidFill>
                  <a:srgbClr val="0D0D0D"/>
                </a:solidFill>
                <a:effectLst/>
                <a:latin typeface="Söhne"/>
              </a:rPr>
              <a:t>Worksheet Answers Overview:</a:t>
            </a:r>
            <a:endParaRPr lang="en-US" b="0" i="0" dirty="0">
              <a:solidFill>
                <a:srgbClr val="0D0D0D"/>
              </a:solidFill>
              <a:effectLst/>
              <a:latin typeface="Söhne"/>
            </a:endParaRPr>
          </a:p>
          <a:p>
            <a:pPr marL="457200" lvl="1" indent="0" algn="l">
              <a:buFont typeface="Arial" panose="020B0604020202020204" pitchFamily="34" charset="0"/>
              <a:buNone/>
            </a:pPr>
            <a:r>
              <a:rPr lang="en-US" b="1" i="0" dirty="0">
                <a:solidFill>
                  <a:srgbClr val="0D0D0D"/>
                </a:solidFill>
                <a:effectLst/>
                <a:latin typeface="Söhne"/>
              </a:rPr>
              <a:t>Domain:</a:t>
            </a:r>
            <a:r>
              <a:rPr lang="en-US" b="0" i="0" dirty="0">
                <a:solidFill>
                  <a:srgbClr val="0D0D0D"/>
                </a:solidFill>
                <a:effectLst/>
                <a:latin typeface="Söhne"/>
              </a:rPr>
              <a:t> Bacteria</a:t>
            </a:r>
          </a:p>
          <a:p>
            <a:pPr marL="457200" lvl="1" indent="0" algn="l">
              <a:buFont typeface="Arial" panose="020B0604020202020204" pitchFamily="34" charset="0"/>
              <a:buNone/>
            </a:pPr>
            <a:r>
              <a:rPr lang="en-US" b="1" i="0" dirty="0">
                <a:solidFill>
                  <a:srgbClr val="0D0D0D"/>
                </a:solidFill>
                <a:effectLst/>
                <a:latin typeface="Söhne"/>
              </a:rPr>
              <a:t>Metabolism:</a:t>
            </a:r>
            <a:r>
              <a:rPr lang="en-US" b="0" i="0" dirty="0">
                <a:solidFill>
                  <a:srgbClr val="0D0D0D"/>
                </a:solidFill>
                <a:effectLst/>
                <a:latin typeface="Söhne"/>
              </a:rPr>
              <a:t> Facultative anaerobe</a:t>
            </a:r>
          </a:p>
          <a:p>
            <a:pPr marL="457200" lvl="1" indent="0" algn="l">
              <a:buFont typeface="Arial" panose="020B0604020202020204" pitchFamily="34" charset="0"/>
              <a:buNone/>
            </a:pPr>
            <a:r>
              <a:rPr lang="en-US" b="1" i="0" dirty="0">
                <a:solidFill>
                  <a:srgbClr val="0D0D0D"/>
                </a:solidFill>
                <a:effectLst/>
                <a:latin typeface="Söhne"/>
              </a:rPr>
              <a:t>Adaptations:</a:t>
            </a:r>
            <a:r>
              <a:rPr lang="en-US" b="0" i="0" dirty="0">
                <a:solidFill>
                  <a:srgbClr val="0D0D0D"/>
                </a:solidFill>
                <a:effectLst/>
                <a:latin typeface="Söhne"/>
              </a:rPr>
              <a:t> Capable of thriving in diverse environments, including extreme conditions not typically associated with human-associated flora.</a:t>
            </a:r>
          </a:p>
          <a:p>
            <a:pPr marL="457200" lvl="1" indent="0" algn="l">
              <a:buFont typeface="Arial" panose="020B0604020202020204" pitchFamily="34" charset="0"/>
              <a:buNone/>
            </a:pPr>
            <a:r>
              <a:rPr lang="en-US" b="1" i="0" dirty="0">
                <a:solidFill>
                  <a:srgbClr val="0D0D0D"/>
                </a:solidFill>
                <a:effectLst/>
                <a:latin typeface="Söhne"/>
              </a:rPr>
              <a:t>Morphology:</a:t>
            </a:r>
            <a:r>
              <a:rPr lang="en-US" b="0" i="0" dirty="0">
                <a:solidFill>
                  <a:srgbClr val="0D0D0D"/>
                </a:solidFill>
                <a:effectLst/>
                <a:latin typeface="Söhne"/>
              </a:rPr>
              <a:t> Rod-shaped, facilitating efficient nutrient absorption and rapid replication.</a:t>
            </a:r>
          </a:p>
          <a:p>
            <a:pPr algn="l">
              <a:buFont typeface="Arial" panose="020B0604020202020204" pitchFamily="34" charset="0"/>
              <a:buNone/>
            </a:pPr>
            <a:r>
              <a:rPr lang="en-US" b="1" i="0" dirty="0">
                <a:solidFill>
                  <a:srgbClr val="0D0D0D"/>
                </a:solidFill>
                <a:effectLst/>
                <a:latin typeface="Söhne"/>
              </a:rPr>
              <a:t>Discussion Prompt:</a:t>
            </a:r>
            <a:r>
              <a:rPr lang="en-US" b="0" i="0" dirty="0">
                <a:solidFill>
                  <a:srgbClr val="0D0D0D"/>
                </a:solidFill>
                <a:effectLst/>
                <a:latin typeface="Söhne"/>
              </a:rPr>
              <a:t> Encourage a discussion on the implications of </a:t>
            </a:r>
            <a:r>
              <a:rPr lang="en-US" b="0" i="1" dirty="0">
                <a:solidFill>
                  <a:srgbClr val="0D0D0D"/>
                </a:solidFill>
                <a:effectLst/>
                <a:latin typeface="Söhne"/>
              </a:rPr>
              <a:t>E. coli</a:t>
            </a:r>
            <a:r>
              <a:rPr lang="en-US" b="0" i="0" dirty="0">
                <a:solidFill>
                  <a:srgbClr val="0D0D0D"/>
                </a:solidFill>
                <a:effectLst/>
                <a:latin typeface="Söhne"/>
              </a:rPr>
              <a:t>'s rapid growth for both scientific research and public health. Ask students to reflect on how this organism's versatility aids in our understanding of genetics, disease, and the development of biotechnological solutions.</a:t>
            </a:r>
          </a:p>
          <a:p>
            <a:pPr algn="l">
              <a:buFont typeface="Arial" panose="020B0604020202020204" pitchFamily="34" charset="0"/>
              <a:buNone/>
            </a:pPr>
            <a:r>
              <a:rPr lang="en-US" b="1" i="0" dirty="0">
                <a:solidFill>
                  <a:srgbClr val="0D0D0D"/>
                </a:solidFill>
                <a:effectLst/>
                <a:latin typeface="Söhne"/>
              </a:rPr>
              <a:t>Conclusion:</a:t>
            </a:r>
            <a:r>
              <a:rPr lang="en-US" b="0" i="0" dirty="0">
                <a:solidFill>
                  <a:srgbClr val="0D0D0D"/>
                </a:solidFill>
                <a:effectLst/>
                <a:latin typeface="Söhne"/>
              </a:rPr>
              <a:t> Conclude by stressing the significance of </a:t>
            </a:r>
            <a:r>
              <a:rPr lang="en-US" b="0" i="1" dirty="0">
                <a:solidFill>
                  <a:srgbClr val="0D0D0D"/>
                </a:solidFill>
                <a:effectLst/>
                <a:latin typeface="Söhne"/>
              </a:rPr>
              <a:t>E. coli</a:t>
            </a:r>
            <a:r>
              <a:rPr lang="en-US" b="0" i="0" dirty="0">
                <a:solidFill>
                  <a:srgbClr val="0D0D0D"/>
                </a:solidFill>
                <a:effectLst/>
                <a:latin typeface="Söhne"/>
              </a:rPr>
              <a:t> in understanding microbial life's complexity and its applications in science and industry. Invite questions to foster engagement and deepen students' understanding.</a:t>
            </a:r>
          </a:p>
          <a:p>
            <a:pPr algn="l">
              <a:buFont typeface="Arial" panose="020B0604020202020204" pitchFamily="34" charset="0"/>
              <a:buNone/>
            </a:pPr>
            <a:endParaRPr lang="en-US" b="0" i="0" dirty="0">
              <a:solidFill>
                <a:srgbClr val="0D0D0D"/>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D0D0D"/>
                </a:solidFill>
                <a:effectLst/>
                <a:latin typeface="Söhne"/>
              </a:rPr>
              <a:t>Photo credit: </a:t>
            </a:r>
            <a:r>
              <a:rPr lang="it-IT" sz="1200" dirty="0"/>
              <a:t>Escherichia coli. (2024, February 4). In </a:t>
            </a:r>
            <a:r>
              <a:rPr lang="it-IT" sz="1200" i="1" dirty="0"/>
              <a:t>Wikipedia</a:t>
            </a:r>
            <a:r>
              <a:rPr lang="it-IT" sz="1200" dirty="0"/>
              <a:t>. </a:t>
            </a:r>
            <a:r>
              <a:rPr lang="it-IT" sz="1200" dirty="0">
                <a:hlinkClick r:id="rId3"/>
              </a:rPr>
              <a:t>https://en.wikipedia.org/wiki/Escherichia_coli</a:t>
            </a:r>
            <a:r>
              <a:rPr lang="it-IT" sz="1200" dirty="0"/>
              <a:t> Public Domain</a:t>
            </a:r>
            <a:endParaRPr lang="en-US" sz="1200" dirty="0"/>
          </a:p>
          <a:p>
            <a:pPr algn="l">
              <a:buFont typeface="Arial" panose="020B0604020202020204" pitchFamily="34" charset="0"/>
              <a:buNone/>
            </a:pPr>
            <a:endParaRPr lang="en-US" b="0" i="0" dirty="0">
              <a:solidFill>
                <a:srgbClr val="0D0D0D"/>
              </a:solidFill>
              <a:effectLst/>
              <a:latin typeface="Söhne"/>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A16C5E0-F8B3-47FB-A14C-FD349DCED0D9}" type="slidenum">
              <a:rPr lang="en-US" smtClean="0"/>
              <a:t>3</a:t>
            </a:fld>
            <a:endParaRPr lang="en-US"/>
          </a:p>
        </p:txBody>
      </p:sp>
    </p:spTree>
    <p:extLst>
      <p:ext uri="{BB962C8B-B14F-4D97-AF65-F5344CB8AC3E}">
        <p14:creationId xmlns:p14="http://schemas.microsoft.com/office/powerpoint/2010/main" val="15703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000000"/>
                </a:solidFill>
                <a:effectLst/>
                <a:latin typeface="Söhne"/>
              </a:rPr>
              <a:t>Instructor Notes</a:t>
            </a:r>
            <a:endParaRPr lang="en-US" b="1" i="0" dirty="0">
              <a:solidFill>
                <a:srgbClr val="0D0D0D"/>
              </a:solidFill>
              <a:effectLst/>
              <a:latin typeface="Söhne"/>
            </a:endParaRPr>
          </a:p>
          <a:p>
            <a:pPr algn="l">
              <a:buFont typeface="Arial" panose="020B0604020202020204" pitchFamily="34" charset="0"/>
              <a:buNone/>
            </a:pPr>
            <a:r>
              <a:rPr lang="en-US" b="1" i="0" dirty="0">
                <a:solidFill>
                  <a:srgbClr val="0D0D0D"/>
                </a:solidFill>
                <a:effectLst/>
                <a:latin typeface="Söhne"/>
              </a:rPr>
              <a:t>Introduction:</a:t>
            </a:r>
            <a:r>
              <a:rPr lang="en-US" b="0" i="0" dirty="0">
                <a:solidFill>
                  <a:srgbClr val="0D0D0D"/>
                </a:solidFill>
                <a:effectLst/>
                <a:latin typeface="Söhne"/>
              </a:rPr>
              <a:t> Start by introducing </a:t>
            </a:r>
            <a:r>
              <a:rPr lang="en-US" b="0" i="1" dirty="0">
                <a:solidFill>
                  <a:srgbClr val="0D0D0D"/>
                </a:solidFill>
                <a:effectLst/>
                <a:latin typeface="Söhne"/>
              </a:rPr>
              <a:t>Staphylococcus aureus</a:t>
            </a:r>
            <a:r>
              <a:rPr lang="en-US" b="0" i="0" dirty="0">
                <a:solidFill>
                  <a:srgbClr val="0D0D0D"/>
                </a:solidFill>
                <a:effectLst/>
                <a:latin typeface="Söhne"/>
              </a:rPr>
              <a:t>, a common bacterium found on the skin and in the nasal passages of humans. Highlight its relevance in both health and disease, noting its ability to cause a wide range of infections.</a:t>
            </a:r>
          </a:p>
          <a:p>
            <a:pPr algn="l">
              <a:buFont typeface="Arial" panose="020B0604020202020204" pitchFamily="34" charset="0"/>
              <a:buNone/>
            </a:pPr>
            <a:r>
              <a:rPr lang="en-US" b="1" i="0" dirty="0">
                <a:solidFill>
                  <a:srgbClr val="0D0D0D"/>
                </a:solidFill>
                <a:effectLst/>
                <a:latin typeface="Söhne"/>
              </a:rPr>
              <a:t>Amazing Fact:</a:t>
            </a:r>
            <a:r>
              <a:rPr lang="en-US" b="0" i="0" dirty="0">
                <a:solidFill>
                  <a:srgbClr val="0D0D0D"/>
                </a:solidFill>
                <a:effectLst/>
                <a:latin typeface="Söhne"/>
              </a:rPr>
              <a:t> Point out that </a:t>
            </a:r>
            <a:r>
              <a:rPr lang="en-US" b="0" i="1" dirty="0">
                <a:solidFill>
                  <a:srgbClr val="0D0D0D"/>
                </a:solidFill>
                <a:effectLst/>
                <a:latin typeface="Söhne"/>
              </a:rPr>
              <a:t>Staphylococcus aureus</a:t>
            </a:r>
            <a:r>
              <a:rPr lang="en-US" b="0" i="0" dirty="0">
                <a:solidFill>
                  <a:srgbClr val="0D0D0D"/>
                </a:solidFill>
                <a:effectLst/>
                <a:latin typeface="Söhne"/>
              </a:rPr>
              <a:t> is capable of developing resistance to antibiotics, including methicillin-resistant </a:t>
            </a:r>
            <a:r>
              <a:rPr lang="en-US" b="0" i="1" dirty="0">
                <a:solidFill>
                  <a:srgbClr val="0D0D0D"/>
                </a:solidFill>
                <a:effectLst/>
                <a:latin typeface="Söhne"/>
              </a:rPr>
              <a:t>Staphylococcus aureus</a:t>
            </a:r>
            <a:r>
              <a:rPr lang="en-US" b="0" i="0" dirty="0">
                <a:solidFill>
                  <a:srgbClr val="0D0D0D"/>
                </a:solidFill>
                <a:effectLst/>
                <a:latin typeface="Söhne"/>
              </a:rPr>
              <a:t> (MRSA), which poses a significant challenge in healthcare settings. This bacterium's adaptability to antibiotics exemplifies the pressing issue of antibiotic resistance.</a:t>
            </a:r>
          </a:p>
          <a:p>
            <a:pPr algn="l">
              <a:buFont typeface="Arial" panose="020B0604020202020204" pitchFamily="34" charset="0"/>
              <a:buNone/>
            </a:pPr>
            <a:r>
              <a:rPr lang="en-US" b="1" i="0" dirty="0">
                <a:solidFill>
                  <a:srgbClr val="0D0D0D"/>
                </a:solidFill>
                <a:effectLst/>
                <a:latin typeface="Söhne"/>
              </a:rPr>
              <a:t>Health Impact:</a:t>
            </a:r>
            <a:r>
              <a:rPr lang="en-US" b="0" i="0" dirty="0">
                <a:solidFill>
                  <a:srgbClr val="0D0D0D"/>
                </a:solidFill>
                <a:effectLst/>
                <a:latin typeface="Söhne"/>
              </a:rPr>
              <a:t> Discuss the spectrum of conditions caused by </a:t>
            </a:r>
            <a:r>
              <a:rPr lang="en-US" b="0" i="1" dirty="0">
                <a:solidFill>
                  <a:srgbClr val="0D0D0D"/>
                </a:solidFill>
                <a:effectLst/>
                <a:latin typeface="Söhne"/>
              </a:rPr>
              <a:t>Staphylococcus aureus</a:t>
            </a:r>
            <a:r>
              <a:rPr lang="en-US" b="0" i="0" dirty="0">
                <a:solidFill>
                  <a:srgbClr val="0D0D0D"/>
                </a:solidFill>
                <a:effectLst/>
                <a:latin typeface="Söhne"/>
              </a:rPr>
              <a:t>, from minor skin infections to life-threatening diseases like pneumonia, septicemia, and toxic shock syndrome. Emphasize the bacterium's virulence factors and its role in hospital-acquired infections.</a:t>
            </a:r>
          </a:p>
          <a:p>
            <a:pPr algn="l">
              <a:buFont typeface="Arial" panose="020B0604020202020204" pitchFamily="34" charset="0"/>
              <a:buNone/>
            </a:pPr>
            <a:r>
              <a:rPr lang="en-US" b="1" i="0" dirty="0">
                <a:solidFill>
                  <a:srgbClr val="0D0D0D"/>
                </a:solidFill>
                <a:effectLst/>
                <a:latin typeface="Söhne"/>
              </a:rPr>
              <a:t>Worksheet Answers Overview:</a:t>
            </a:r>
            <a:endParaRPr lang="en-US" b="0" i="0" dirty="0">
              <a:solidFill>
                <a:srgbClr val="0D0D0D"/>
              </a:solidFill>
              <a:effectLst/>
              <a:latin typeface="Söhne"/>
            </a:endParaRPr>
          </a:p>
          <a:p>
            <a:pPr marL="457200" lvl="1" indent="0" algn="l">
              <a:buFont typeface="Arial" panose="020B0604020202020204" pitchFamily="34" charset="0"/>
              <a:buNone/>
            </a:pPr>
            <a:r>
              <a:rPr lang="en-US" b="1" i="0" dirty="0">
                <a:solidFill>
                  <a:srgbClr val="0D0D0D"/>
                </a:solidFill>
                <a:effectLst/>
                <a:latin typeface="Söhne"/>
              </a:rPr>
              <a:t>Domain:</a:t>
            </a:r>
            <a:r>
              <a:rPr lang="en-US" b="0" i="0" dirty="0">
                <a:solidFill>
                  <a:srgbClr val="0D0D0D"/>
                </a:solidFill>
                <a:effectLst/>
                <a:latin typeface="Söhne"/>
              </a:rPr>
              <a:t> Bacteria</a:t>
            </a:r>
          </a:p>
          <a:p>
            <a:pPr marL="457200" lvl="1" indent="0" algn="l">
              <a:buFont typeface="Arial" panose="020B0604020202020204" pitchFamily="34" charset="0"/>
              <a:buNone/>
            </a:pPr>
            <a:r>
              <a:rPr lang="en-US" b="1" i="0" dirty="0">
                <a:solidFill>
                  <a:srgbClr val="0D0D0D"/>
                </a:solidFill>
                <a:effectLst/>
                <a:latin typeface="Söhne"/>
              </a:rPr>
              <a:t>Metabolism:</a:t>
            </a:r>
            <a:r>
              <a:rPr lang="en-US" b="0" i="0" dirty="0">
                <a:solidFill>
                  <a:srgbClr val="0D0D0D"/>
                </a:solidFill>
                <a:effectLst/>
                <a:latin typeface="Söhne"/>
              </a:rPr>
              <a:t> Facultative anaerobe, allowing it to thrive in both oxygen-rich and oxygen-poor environments.</a:t>
            </a:r>
          </a:p>
          <a:p>
            <a:pPr marL="457200" lvl="1" indent="0" algn="l">
              <a:buFont typeface="Arial" panose="020B0604020202020204" pitchFamily="34" charset="0"/>
              <a:buNone/>
            </a:pPr>
            <a:r>
              <a:rPr lang="en-US" b="1" i="0" dirty="0">
                <a:solidFill>
                  <a:srgbClr val="0D0D0D"/>
                </a:solidFill>
                <a:effectLst/>
                <a:latin typeface="Söhne"/>
              </a:rPr>
              <a:t>Adaptations:</a:t>
            </a:r>
            <a:r>
              <a:rPr lang="en-US" b="0" i="0" dirty="0">
                <a:solidFill>
                  <a:srgbClr val="0D0D0D"/>
                </a:solidFill>
                <a:effectLst/>
                <a:latin typeface="Söhne"/>
              </a:rPr>
              <a:t> Has developed multiple resistance mechanisms to antibiotics, showcasing its evolutionary adaptability.</a:t>
            </a:r>
          </a:p>
          <a:p>
            <a:pPr marL="457200" lvl="1" indent="0" algn="l">
              <a:buFont typeface="Arial" panose="020B0604020202020204" pitchFamily="34" charset="0"/>
              <a:buNone/>
            </a:pPr>
            <a:r>
              <a:rPr lang="en-US" b="1" i="0" dirty="0">
                <a:solidFill>
                  <a:srgbClr val="0D0D0D"/>
                </a:solidFill>
                <a:effectLst/>
                <a:latin typeface="Söhne"/>
              </a:rPr>
              <a:t>Morphology:</a:t>
            </a:r>
            <a:r>
              <a:rPr lang="en-US" b="0" i="0" dirty="0">
                <a:solidFill>
                  <a:srgbClr val="0D0D0D"/>
                </a:solidFill>
                <a:effectLst/>
                <a:latin typeface="Söhne"/>
              </a:rPr>
              <a:t> Spherical (coccus) and often found in clusters resembling grapes, which facilitates its colonization and infection processes.</a:t>
            </a:r>
          </a:p>
          <a:p>
            <a:pPr algn="l">
              <a:buFont typeface="Arial" panose="020B0604020202020204" pitchFamily="34" charset="0"/>
              <a:buNone/>
            </a:pPr>
            <a:r>
              <a:rPr lang="en-US" b="1" i="0" dirty="0">
                <a:solidFill>
                  <a:srgbClr val="0D0D0D"/>
                </a:solidFill>
                <a:effectLst/>
                <a:latin typeface="Söhne"/>
              </a:rPr>
              <a:t>Discussion Prompt:</a:t>
            </a:r>
            <a:r>
              <a:rPr lang="en-US" b="0" i="0" dirty="0">
                <a:solidFill>
                  <a:srgbClr val="0D0D0D"/>
                </a:solidFill>
                <a:effectLst/>
                <a:latin typeface="Söhne"/>
              </a:rPr>
              <a:t> Encourage a conversation about the importance of understanding </a:t>
            </a:r>
            <a:r>
              <a:rPr lang="en-US" b="0" i="1" dirty="0">
                <a:solidFill>
                  <a:srgbClr val="0D0D0D"/>
                </a:solidFill>
                <a:effectLst/>
                <a:latin typeface="Söhne"/>
              </a:rPr>
              <a:t>Staphylococcus aureus</a:t>
            </a:r>
            <a:r>
              <a:rPr lang="en-US" b="0" i="0" dirty="0">
                <a:solidFill>
                  <a:srgbClr val="0D0D0D"/>
                </a:solidFill>
                <a:effectLst/>
                <a:latin typeface="Söhne"/>
              </a:rPr>
              <a:t> in developing new antibiotics and strategies to combat antibiotic resistance. Ask students to think about the implications of bacterial resistance for public health and the future of medicine.</a:t>
            </a:r>
          </a:p>
          <a:p>
            <a:pPr algn="l">
              <a:buFont typeface="Arial" panose="020B0604020202020204" pitchFamily="34" charset="0"/>
              <a:buNone/>
            </a:pPr>
            <a:r>
              <a:rPr lang="en-US" b="1" i="0" dirty="0">
                <a:solidFill>
                  <a:srgbClr val="0D0D0D"/>
                </a:solidFill>
                <a:effectLst/>
                <a:latin typeface="Söhne"/>
              </a:rPr>
              <a:t>Conclusion:</a:t>
            </a:r>
            <a:r>
              <a:rPr lang="en-US" b="0" i="0" dirty="0">
                <a:solidFill>
                  <a:srgbClr val="0D0D0D"/>
                </a:solidFill>
                <a:effectLst/>
                <a:latin typeface="Söhne"/>
              </a:rPr>
              <a:t> Conclude by stressing the critical need for ongoing research into </a:t>
            </a:r>
            <a:r>
              <a:rPr lang="en-US" b="0" i="1" dirty="0">
                <a:solidFill>
                  <a:srgbClr val="0D0D0D"/>
                </a:solidFill>
                <a:effectLst/>
                <a:latin typeface="Söhne"/>
              </a:rPr>
              <a:t>Staphylococcus aureus</a:t>
            </a:r>
            <a:r>
              <a:rPr lang="en-US" b="0" i="0" dirty="0">
                <a:solidFill>
                  <a:srgbClr val="0D0D0D"/>
                </a:solidFill>
                <a:effectLst/>
                <a:latin typeface="Söhne"/>
              </a:rPr>
              <a:t> to better understand its pathogenicity, resistance mechanisms, and potential treatments. Invite questions to stimulate interest and deepen understanding of the bacterium's impact on human health.</a:t>
            </a:r>
          </a:p>
          <a:p>
            <a:pPr marL="0" indent="0" algn="l">
              <a:buFont typeface="Arial" panose="020B0604020202020204" pitchFamily="34" charset="0"/>
              <a:buNone/>
            </a:pPr>
            <a:r>
              <a:rPr lang="en-US" b="0" i="0" dirty="0">
                <a:solidFill>
                  <a:srgbClr val="0D0D0D"/>
                </a:solidFill>
                <a:effectLst/>
                <a:latin typeface="Söhne"/>
              </a:rPr>
              <a:t>This single slide aims to succinctly convey the importance of </a:t>
            </a:r>
            <a:r>
              <a:rPr lang="en-US" b="0" i="1" dirty="0">
                <a:solidFill>
                  <a:srgbClr val="0D0D0D"/>
                </a:solidFill>
                <a:effectLst/>
                <a:latin typeface="Söhne"/>
              </a:rPr>
              <a:t>Staphylococcus aureus</a:t>
            </a:r>
            <a:r>
              <a:rPr lang="en-US" b="0" i="0" dirty="0">
                <a:solidFill>
                  <a:srgbClr val="0D0D0D"/>
                </a:solidFill>
                <a:effectLst/>
                <a:latin typeface="Söhne"/>
              </a:rPr>
              <a:t> in the context of microbiology and public health, providing students with a clear understanding of its role in infections and the challenges it presents in the fight against antibiotic resistance.</a:t>
            </a:r>
          </a:p>
          <a:p>
            <a:pPr marL="0" indent="0" algn="l">
              <a:buFont typeface="Arial" panose="020B0604020202020204" pitchFamily="34" charset="0"/>
              <a:buNone/>
            </a:pPr>
            <a:endParaRPr lang="en-US" b="0" i="0" dirty="0">
              <a:solidFill>
                <a:srgbClr val="0D0D0D"/>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D0D0D"/>
                </a:solidFill>
                <a:effectLst/>
                <a:latin typeface="Söhne"/>
              </a:rPr>
              <a:t>Photo credit: </a:t>
            </a:r>
            <a:r>
              <a:rPr lang="en-US" sz="1200" dirty="0">
                <a:solidFill>
                  <a:schemeClr val="tx1">
                    <a:alpha val="80000"/>
                  </a:schemeClr>
                </a:solidFill>
              </a:rPr>
              <a:t>Staphylococcus aureus. (2024, February 6). In </a:t>
            </a:r>
            <a:r>
              <a:rPr lang="en-US" sz="1200" i="1" dirty="0">
                <a:solidFill>
                  <a:schemeClr val="tx1">
                    <a:alpha val="80000"/>
                  </a:schemeClr>
                </a:solidFill>
              </a:rPr>
              <a:t>Wikipedia</a:t>
            </a:r>
            <a:r>
              <a:rPr lang="en-US" sz="1200" dirty="0">
                <a:solidFill>
                  <a:schemeClr val="tx1">
                    <a:alpha val="80000"/>
                  </a:schemeClr>
                </a:solidFill>
              </a:rPr>
              <a:t>. </a:t>
            </a:r>
            <a:r>
              <a:rPr lang="en-US" sz="1200" dirty="0">
                <a:solidFill>
                  <a:schemeClr val="tx1">
                    <a:alpha val="80000"/>
                  </a:schemeClr>
                </a:solidFill>
                <a:hlinkClick r:id="rId3"/>
              </a:rPr>
              <a:t>https://en.wikipedia.org/wiki/Staphylococcus_aureus</a:t>
            </a:r>
            <a:r>
              <a:rPr lang="en-US" sz="1200" dirty="0">
                <a:solidFill>
                  <a:schemeClr val="tx1">
                    <a:alpha val="80000"/>
                  </a:schemeClr>
                </a:solidFill>
              </a:rPr>
              <a:t> Public Domain</a:t>
            </a:r>
          </a:p>
          <a:p>
            <a:pPr marL="0" indent="0" algn="l">
              <a:buFont typeface="Arial" panose="020B0604020202020204" pitchFamily="34" charset="0"/>
              <a:buNone/>
            </a:pPr>
            <a:endParaRPr lang="en-US" b="0" i="0" dirty="0">
              <a:solidFill>
                <a:srgbClr val="0D0D0D"/>
              </a:solidFill>
              <a:effectLst/>
              <a:latin typeface="Söhne"/>
            </a:endParaRPr>
          </a:p>
        </p:txBody>
      </p:sp>
      <p:sp>
        <p:nvSpPr>
          <p:cNvPr id="4" name="Slide Number Placeholder 3"/>
          <p:cNvSpPr>
            <a:spLocks noGrp="1"/>
          </p:cNvSpPr>
          <p:nvPr>
            <p:ph type="sldNum" sz="quarter" idx="5"/>
          </p:nvPr>
        </p:nvSpPr>
        <p:spPr/>
        <p:txBody>
          <a:bodyPr/>
          <a:lstStyle/>
          <a:p>
            <a:fld id="{3A16C5E0-F8B3-47FB-A14C-FD349DCED0D9}" type="slidenum">
              <a:rPr lang="en-US" smtClean="0"/>
              <a:t>4</a:t>
            </a:fld>
            <a:endParaRPr lang="en-US"/>
          </a:p>
        </p:txBody>
      </p:sp>
    </p:spTree>
    <p:extLst>
      <p:ext uri="{BB962C8B-B14F-4D97-AF65-F5344CB8AC3E}">
        <p14:creationId xmlns:p14="http://schemas.microsoft.com/office/powerpoint/2010/main" val="213802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000000"/>
                </a:solidFill>
                <a:effectLst/>
                <a:latin typeface="Söhne"/>
              </a:rPr>
              <a:t>Instructor Notes</a:t>
            </a:r>
            <a:endParaRPr lang="en-US" b="1" i="0" dirty="0">
              <a:solidFill>
                <a:srgbClr val="0D0D0D"/>
              </a:solidFill>
              <a:effectLst/>
              <a:latin typeface="Söhne"/>
            </a:endParaRPr>
          </a:p>
          <a:p>
            <a:pPr algn="l">
              <a:buFont typeface="Arial" panose="020B0604020202020204" pitchFamily="34" charset="0"/>
              <a:buNone/>
            </a:pPr>
            <a:r>
              <a:rPr lang="en-US" b="1" i="0" dirty="0">
                <a:solidFill>
                  <a:srgbClr val="0D0D0D"/>
                </a:solidFill>
                <a:effectLst/>
                <a:latin typeface="Söhne"/>
              </a:rPr>
              <a:t>Introduction:</a:t>
            </a:r>
            <a:r>
              <a:rPr lang="en-US" b="0" i="0" dirty="0">
                <a:solidFill>
                  <a:srgbClr val="0D0D0D"/>
                </a:solidFill>
                <a:effectLst/>
                <a:latin typeface="Söhne"/>
              </a:rPr>
              <a:t> Kick off the discussion by introducing </a:t>
            </a:r>
            <a:r>
              <a:rPr lang="en-US" b="0" i="1" dirty="0" err="1">
                <a:solidFill>
                  <a:srgbClr val="0D0D0D"/>
                </a:solidFill>
                <a:effectLst/>
                <a:latin typeface="Söhne"/>
              </a:rPr>
              <a:t>Methanobrevibacter</a:t>
            </a:r>
            <a:r>
              <a:rPr lang="en-US" b="0" i="1" dirty="0">
                <a:solidFill>
                  <a:srgbClr val="0D0D0D"/>
                </a:solidFill>
                <a:effectLst/>
                <a:latin typeface="Söhne"/>
              </a:rPr>
              <a:t> </a:t>
            </a:r>
            <a:r>
              <a:rPr lang="en-US" b="0" i="1" dirty="0" err="1">
                <a:solidFill>
                  <a:srgbClr val="0D0D0D"/>
                </a:solidFill>
                <a:effectLst/>
                <a:latin typeface="Söhne"/>
              </a:rPr>
              <a:t>smithii</a:t>
            </a:r>
            <a:r>
              <a:rPr lang="en-US" b="0" i="0" dirty="0">
                <a:solidFill>
                  <a:srgbClr val="0D0D0D"/>
                </a:solidFill>
                <a:effectLst/>
                <a:latin typeface="Söhne"/>
              </a:rPr>
              <a:t> as the predominant archaeon in the human gut microbiome. Emphasize its key role in digesting complex polysaccharides and producing methane, highlighting the symbiotic relationship it maintains with its human host.</a:t>
            </a:r>
          </a:p>
          <a:p>
            <a:pPr algn="l">
              <a:buFont typeface="Arial" panose="020B0604020202020204" pitchFamily="34" charset="0"/>
              <a:buNone/>
            </a:pPr>
            <a:r>
              <a:rPr lang="en-US" b="1" i="0" dirty="0">
                <a:solidFill>
                  <a:srgbClr val="0D0D0D"/>
                </a:solidFill>
                <a:effectLst/>
                <a:latin typeface="Söhne"/>
              </a:rPr>
              <a:t>Amazing Fact:</a:t>
            </a:r>
            <a:r>
              <a:rPr lang="en-US" b="0" i="0" dirty="0">
                <a:solidFill>
                  <a:srgbClr val="0D0D0D"/>
                </a:solidFill>
                <a:effectLst/>
                <a:latin typeface="Söhne"/>
              </a:rPr>
              <a:t> Share the intriguing fact that </a:t>
            </a:r>
            <a:r>
              <a:rPr lang="en-US" b="0" i="1" dirty="0" err="1">
                <a:solidFill>
                  <a:srgbClr val="0D0D0D"/>
                </a:solidFill>
                <a:effectLst/>
                <a:latin typeface="Söhne"/>
              </a:rPr>
              <a:t>Methanobrevibacter</a:t>
            </a:r>
            <a:r>
              <a:rPr lang="en-US" b="0" i="1" dirty="0">
                <a:solidFill>
                  <a:srgbClr val="0D0D0D"/>
                </a:solidFill>
                <a:effectLst/>
                <a:latin typeface="Söhne"/>
              </a:rPr>
              <a:t> </a:t>
            </a:r>
            <a:r>
              <a:rPr lang="en-US" b="0" i="1" dirty="0" err="1">
                <a:solidFill>
                  <a:srgbClr val="0D0D0D"/>
                </a:solidFill>
                <a:effectLst/>
                <a:latin typeface="Söhne"/>
              </a:rPr>
              <a:t>smithii</a:t>
            </a:r>
            <a:r>
              <a:rPr lang="en-US" b="0" i="0" dirty="0">
                <a:solidFill>
                  <a:srgbClr val="0D0D0D"/>
                </a:solidFill>
                <a:effectLst/>
                <a:latin typeface="Söhne"/>
              </a:rPr>
              <a:t> significantly contributes to the methanogenesis process in the human gut, making it a crucial player in the overall efficiency of human digestion. Its activity helps regulate the intestinal environment and can influence the host's energy metabolism.</a:t>
            </a:r>
          </a:p>
          <a:p>
            <a:pPr algn="l">
              <a:buFont typeface="Arial" panose="020B0604020202020204" pitchFamily="34" charset="0"/>
              <a:buNone/>
            </a:pPr>
            <a:r>
              <a:rPr lang="en-US" b="1" i="0" dirty="0">
                <a:solidFill>
                  <a:srgbClr val="0D0D0D"/>
                </a:solidFill>
                <a:effectLst/>
                <a:latin typeface="Söhne"/>
              </a:rPr>
              <a:t>Health Connections:</a:t>
            </a:r>
            <a:r>
              <a:rPr lang="en-US" b="0" i="0" dirty="0">
                <a:solidFill>
                  <a:srgbClr val="0D0D0D"/>
                </a:solidFill>
                <a:effectLst/>
                <a:latin typeface="Söhne"/>
              </a:rPr>
              <a:t> Discuss how the presence and balance of </a:t>
            </a:r>
            <a:r>
              <a:rPr lang="en-US" b="0" i="1" dirty="0" err="1">
                <a:solidFill>
                  <a:srgbClr val="0D0D0D"/>
                </a:solidFill>
                <a:effectLst/>
                <a:latin typeface="Söhne"/>
              </a:rPr>
              <a:t>Methanobrevibacter</a:t>
            </a:r>
            <a:r>
              <a:rPr lang="en-US" b="0" i="1" dirty="0">
                <a:solidFill>
                  <a:srgbClr val="0D0D0D"/>
                </a:solidFill>
                <a:effectLst/>
                <a:latin typeface="Söhne"/>
              </a:rPr>
              <a:t> </a:t>
            </a:r>
            <a:r>
              <a:rPr lang="en-US" b="0" i="1" dirty="0" err="1">
                <a:solidFill>
                  <a:srgbClr val="0D0D0D"/>
                </a:solidFill>
                <a:effectLst/>
                <a:latin typeface="Söhne"/>
              </a:rPr>
              <a:t>smithii</a:t>
            </a:r>
            <a:r>
              <a:rPr lang="en-US" b="0" i="0" dirty="0">
                <a:solidFill>
                  <a:srgbClr val="0D0D0D"/>
                </a:solidFill>
                <a:effectLst/>
                <a:latin typeface="Söhne"/>
              </a:rPr>
              <a:t> in the gut microbiome can impact human health, affecting everything from digestion to potentially being linked with conditions like obesity and irritable bowel syndrome (IBS). This connection underscores the importance of microbial communities in human health beyond pathogenesis.</a:t>
            </a:r>
          </a:p>
          <a:p>
            <a:pPr algn="l">
              <a:buFont typeface="Arial" panose="020B0604020202020204" pitchFamily="34" charset="0"/>
              <a:buNone/>
            </a:pPr>
            <a:r>
              <a:rPr lang="en-US" b="1" i="0" dirty="0">
                <a:solidFill>
                  <a:srgbClr val="0D0D0D"/>
                </a:solidFill>
                <a:effectLst/>
                <a:latin typeface="Söhne"/>
              </a:rPr>
              <a:t>Worksheet Answers Overview:</a:t>
            </a:r>
            <a:endParaRPr lang="en-US" b="0" i="0" dirty="0">
              <a:solidFill>
                <a:srgbClr val="0D0D0D"/>
              </a:solidFill>
              <a:effectLst/>
              <a:latin typeface="Söhne"/>
            </a:endParaRPr>
          </a:p>
          <a:p>
            <a:pPr marL="457200" lvl="1" indent="0" algn="l">
              <a:buFont typeface="Arial" panose="020B0604020202020204" pitchFamily="34" charset="0"/>
              <a:buNone/>
            </a:pPr>
            <a:r>
              <a:rPr lang="en-US" b="1" i="0" dirty="0">
                <a:solidFill>
                  <a:srgbClr val="0D0D0D"/>
                </a:solidFill>
                <a:effectLst/>
                <a:latin typeface="Söhne"/>
              </a:rPr>
              <a:t>Domain:</a:t>
            </a:r>
            <a:r>
              <a:rPr lang="en-US" b="0" i="0" dirty="0">
                <a:solidFill>
                  <a:srgbClr val="0D0D0D"/>
                </a:solidFill>
                <a:effectLst/>
                <a:latin typeface="Söhne"/>
              </a:rPr>
              <a:t> Archaea</a:t>
            </a:r>
          </a:p>
          <a:p>
            <a:pPr marL="457200" lvl="1" indent="0" algn="l">
              <a:buFont typeface="Arial" panose="020B0604020202020204" pitchFamily="34" charset="0"/>
              <a:buNone/>
            </a:pPr>
            <a:r>
              <a:rPr lang="en-US" b="1" i="0" dirty="0">
                <a:solidFill>
                  <a:srgbClr val="0D0D0D"/>
                </a:solidFill>
                <a:effectLst/>
                <a:latin typeface="Söhne"/>
              </a:rPr>
              <a:t>Metabolism:</a:t>
            </a:r>
            <a:r>
              <a:rPr lang="en-US" b="0" i="0" dirty="0">
                <a:solidFill>
                  <a:srgbClr val="0D0D0D"/>
                </a:solidFill>
                <a:effectLst/>
                <a:latin typeface="Söhne"/>
              </a:rPr>
              <a:t> Methanogen, specializing in converting hydrogen and carbon dioxide into methane—a unique biochemical process.</a:t>
            </a:r>
          </a:p>
          <a:p>
            <a:pPr marL="457200" lvl="1" indent="0" algn="l">
              <a:buFont typeface="Arial" panose="020B0604020202020204" pitchFamily="34" charset="0"/>
              <a:buNone/>
            </a:pPr>
            <a:r>
              <a:rPr lang="en-US" b="1" i="0" dirty="0">
                <a:solidFill>
                  <a:srgbClr val="0D0D0D"/>
                </a:solidFill>
                <a:effectLst/>
                <a:latin typeface="Söhne"/>
              </a:rPr>
              <a:t>Adaptations:</a:t>
            </a:r>
            <a:r>
              <a:rPr lang="en-US" b="0" i="0" dirty="0">
                <a:solidFill>
                  <a:srgbClr val="0D0D0D"/>
                </a:solidFill>
                <a:effectLst/>
                <a:latin typeface="Söhne"/>
              </a:rPr>
              <a:t> Thrives in the anaerobic conditions of the human gut, showcasing a specialized adaptation to its environment.</a:t>
            </a:r>
          </a:p>
          <a:p>
            <a:pPr marL="457200" lvl="1" indent="0" algn="l">
              <a:buFont typeface="Arial" panose="020B0604020202020204" pitchFamily="34" charset="0"/>
              <a:buNone/>
            </a:pPr>
            <a:r>
              <a:rPr lang="en-US" b="1" i="0" dirty="0">
                <a:solidFill>
                  <a:srgbClr val="0D0D0D"/>
                </a:solidFill>
                <a:effectLst/>
                <a:latin typeface="Söhne"/>
              </a:rPr>
              <a:t>Morphology:</a:t>
            </a:r>
            <a:r>
              <a:rPr lang="en-US" b="0" i="0" dirty="0">
                <a:solidFill>
                  <a:srgbClr val="0D0D0D"/>
                </a:solidFill>
                <a:effectLst/>
                <a:latin typeface="Söhne"/>
              </a:rPr>
              <a:t> Typically spherical to oval-shaped, optimized for its role in the dense microbial ecosystem of the gut.</a:t>
            </a:r>
          </a:p>
          <a:p>
            <a:pPr algn="l">
              <a:buFont typeface="Arial" panose="020B0604020202020204" pitchFamily="34" charset="0"/>
              <a:buNone/>
            </a:pPr>
            <a:r>
              <a:rPr lang="en-US" b="1" i="0" dirty="0">
                <a:solidFill>
                  <a:srgbClr val="0D0D0D"/>
                </a:solidFill>
                <a:effectLst/>
                <a:latin typeface="Söhne"/>
              </a:rPr>
              <a:t>Discussion Prompt:</a:t>
            </a:r>
            <a:r>
              <a:rPr lang="en-US" b="0" i="0" dirty="0">
                <a:solidFill>
                  <a:srgbClr val="0D0D0D"/>
                </a:solidFill>
                <a:effectLst/>
                <a:latin typeface="Söhne"/>
              </a:rPr>
              <a:t> Encourage students to think about the broader implications of gut microbiome research, including how organisms like </a:t>
            </a:r>
            <a:r>
              <a:rPr lang="en-US" b="0" i="1" dirty="0" err="1">
                <a:solidFill>
                  <a:srgbClr val="0D0D0D"/>
                </a:solidFill>
                <a:effectLst/>
                <a:latin typeface="Söhne"/>
              </a:rPr>
              <a:t>Methanobrevibacter</a:t>
            </a:r>
            <a:r>
              <a:rPr lang="en-US" b="0" i="1" dirty="0">
                <a:solidFill>
                  <a:srgbClr val="0D0D0D"/>
                </a:solidFill>
                <a:effectLst/>
                <a:latin typeface="Söhne"/>
              </a:rPr>
              <a:t> </a:t>
            </a:r>
            <a:r>
              <a:rPr lang="en-US" b="0" i="1" dirty="0" err="1">
                <a:solidFill>
                  <a:srgbClr val="0D0D0D"/>
                </a:solidFill>
                <a:effectLst/>
                <a:latin typeface="Söhne"/>
              </a:rPr>
              <a:t>smithii</a:t>
            </a:r>
            <a:r>
              <a:rPr lang="en-US" b="0" i="0" dirty="0">
                <a:solidFill>
                  <a:srgbClr val="0D0D0D"/>
                </a:solidFill>
                <a:effectLst/>
                <a:latin typeface="Söhne"/>
              </a:rPr>
              <a:t> can affect our understanding of human health and disease. Ask them to consider the potential for targeted microbiome therapies in treating or managing diseases.</a:t>
            </a:r>
          </a:p>
          <a:p>
            <a:pPr algn="l">
              <a:buFont typeface="Arial" panose="020B0604020202020204" pitchFamily="34" charset="0"/>
              <a:buNone/>
            </a:pPr>
            <a:r>
              <a:rPr lang="en-US" b="1" i="0" dirty="0">
                <a:solidFill>
                  <a:srgbClr val="0D0D0D"/>
                </a:solidFill>
                <a:effectLst/>
                <a:latin typeface="Söhne"/>
              </a:rPr>
              <a:t>Conclusion:</a:t>
            </a:r>
            <a:r>
              <a:rPr lang="en-US" b="0" i="0" dirty="0">
                <a:solidFill>
                  <a:srgbClr val="0D0D0D"/>
                </a:solidFill>
                <a:effectLst/>
                <a:latin typeface="Söhne"/>
              </a:rPr>
              <a:t> Wrap up by reinforcing the concept that microorganisms like </a:t>
            </a:r>
            <a:r>
              <a:rPr lang="en-US" b="0" i="1" dirty="0" err="1">
                <a:solidFill>
                  <a:srgbClr val="0D0D0D"/>
                </a:solidFill>
                <a:effectLst/>
                <a:latin typeface="Söhne"/>
              </a:rPr>
              <a:t>Methanobrevibacter</a:t>
            </a:r>
            <a:r>
              <a:rPr lang="en-US" b="0" i="1" dirty="0">
                <a:solidFill>
                  <a:srgbClr val="0D0D0D"/>
                </a:solidFill>
                <a:effectLst/>
                <a:latin typeface="Söhne"/>
              </a:rPr>
              <a:t> </a:t>
            </a:r>
            <a:r>
              <a:rPr lang="en-US" b="0" i="1" dirty="0" err="1">
                <a:solidFill>
                  <a:srgbClr val="0D0D0D"/>
                </a:solidFill>
                <a:effectLst/>
                <a:latin typeface="Söhne"/>
              </a:rPr>
              <a:t>smithii</a:t>
            </a:r>
            <a:r>
              <a:rPr lang="en-US" b="0" i="0" dirty="0">
                <a:solidFill>
                  <a:srgbClr val="0D0D0D"/>
                </a:solidFill>
                <a:effectLst/>
                <a:latin typeface="Söhne"/>
              </a:rPr>
              <a:t> are not only fascinating due to their unique metabolic capabilities but also because of their profound impact on human health and disease. Invite questions to further explore the complex interplay between humans and their microbial inhabitants.</a:t>
            </a:r>
          </a:p>
          <a:p>
            <a:pPr marL="0" indent="0" algn="l">
              <a:buFont typeface="Arial" panose="020B0604020202020204" pitchFamily="34" charset="0"/>
              <a:buNone/>
            </a:pPr>
            <a:r>
              <a:rPr lang="en-US" b="0" i="0" dirty="0">
                <a:solidFill>
                  <a:srgbClr val="0D0D0D"/>
                </a:solidFill>
                <a:effectLst/>
                <a:latin typeface="Söhne"/>
              </a:rPr>
              <a:t>This slide aims to provide a concise yet comprehensive overview of </a:t>
            </a:r>
            <a:r>
              <a:rPr lang="en-US" b="0" i="1" dirty="0" err="1">
                <a:solidFill>
                  <a:srgbClr val="0D0D0D"/>
                </a:solidFill>
                <a:effectLst/>
                <a:latin typeface="Söhne"/>
              </a:rPr>
              <a:t>Methanobrevibacter</a:t>
            </a:r>
            <a:r>
              <a:rPr lang="en-US" b="0" i="1" dirty="0">
                <a:solidFill>
                  <a:srgbClr val="0D0D0D"/>
                </a:solidFill>
                <a:effectLst/>
                <a:latin typeface="Söhne"/>
              </a:rPr>
              <a:t> </a:t>
            </a:r>
            <a:r>
              <a:rPr lang="en-US" b="0" i="1" dirty="0" err="1">
                <a:solidFill>
                  <a:srgbClr val="0D0D0D"/>
                </a:solidFill>
                <a:effectLst/>
                <a:latin typeface="Söhne"/>
              </a:rPr>
              <a:t>smithii</a:t>
            </a:r>
            <a:r>
              <a:rPr lang="en-US" b="0" i="0" dirty="0">
                <a:solidFill>
                  <a:srgbClr val="0D0D0D"/>
                </a:solidFill>
                <a:effectLst/>
                <a:latin typeface="Söhne"/>
              </a:rPr>
              <a:t>, emphasizing its critical role in the human gut microbiome and the broader implications of its study for understanding human health and potential therapeutic strategies.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Credit: </a:t>
            </a:r>
            <a:r>
              <a:rPr lang="en-US" sz="1800" dirty="0">
                <a:solidFill>
                  <a:schemeClr val="tx2">
                    <a:lumMod val="75000"/>
                  </a:schemeClr>
                </a:solidFill>
              </a:rPr>
              <a:t>CC BY</a:t>
            </a:r>
            <a:r>
              <a:rPr lang="pt-BR" sz="1200" b="0" i="0" dirty="0">
                <a:solidFill>
                  <a:schemeClr val="tx2">
                    <a:lumMod val="75000"/>
                  </a:schemeClr>
                </a:solidFill>
                <a:effectLst/>
                <a:latin typeface="Arial" panose="020B0604020202020204" pitchFamily="34" charset="0"/>
              </a:rPr>
              <a:t> </a:t>
            </a:r>
            <a:r>
              <a:rPr lang="en-US" sz="1200" dirty="0">
                <a:solidFill>
                  <a:schemeClr val="tx2">
                    <a:lumMod val="75000"/>
                  </a:schemeClr>
                </a:solidFill>
              </a:rPr>
              <a:t>4.0 </a:t>
            </a:r>
            <a:r>
              <a:rPr lang="pt-BR" sz="1200" b="0" i="0" dirty="0">
                <a:solidFill>
                  <a:schemeClr val="tx2">
                    <a:lumMod val="75000"/>
                  </a:schemeClr>
                </a:solidFill>
                <a:effectLst/>
                <a:latin typeface="Arial" panose="020B0604020202020204" pitchFamily="34" charset="0"/>
              </a:rPr>
              <a:t>Andreia F. Salvador, Gilberto Martins, Manuel Melle-Franco, Ricardo Serpa, Alfons J.M. Stams, Ana J. Cavaleiro, M. Alcina Pereira, M. Madalena Alves</a:t>
            </a:r>
            <a:r>
              <a:rPr lang="en-US" sz="1800" dirty="0">
                <a:solidFill>
                  <a:schemeClr val="tx2">
                    <a:lumMod val="75000"/>
                  </a:schemeClr>
                </a:solidFill>
              </a:rPr>
              <a:t> 4.0 </a:t>
            </a:r>
            <a:r>
              <a:rPr lang="en-US" sz="1800" dirty="0">
                <a:solidFill>
                  <a:schemeClr val="tx2">
                    <a:lumMod val="75000"/>
                  </a:schemeClr>
                </a:solidFill>
                <a:hlinkClick r:id="rId3">
                  <a:extLst>
                    <a:ext uri="{A12FA001-AC4F-418D-AE19-62706E023703}">
                      <ahyp:hlinkClr xmlns:ahyp="http://schemas.microsoft.com/office/drawing/2018/hyperlinkcolor" val="tx"/>
                    </a:ext>
                  </a:extLst>
                </a:hlinkClick>
              </a:rPr>
              <a:t>https://commons.wikimedia.org/wiki/File:Sn%C3%ADmek_ze_skenovac%C3%ADho_elektronov%C3%A9ho_mikroskopu_Methanobacterium_formicicum.jpg</a:t>
            </a:r>
            <a:r>
              <a:rPr lang="en-US" sz="1800" dirty="0">
                <a:solidFill>
                  <a:schemeClr val="tx2">
                    <a:lumMod val="75000"/>
                  </a:schemeClr>
                </a:solidFill>
              </a:rPr>
              <a:t> </a:t>
            </a:r>
          </a:p>
          <a:p>
            <a:endParaRPr lang="en-US" dirty="0"/>
          </a:p>
        </p:txBody>
      </p:sp>
      <p:sp>
        <p:nvSpPr>
          <p:cNvPr id="4" name="Slide Number Placeholder 3"/>
          <p:cNvSpPr>
            <a:spLocks noGrp="1"/>
          </p:cNvSpPr>
          <p:nvPr>
            <p:ph type="sldNum" sz="quarter" idx="5"/>
          </p:nvPr>
        </p:nvSpPr>
        <p:spPr/>
        <p:txBody>
          <a:bodyPr/>
          <a:lstStyle/>
          <a:p>
            <a:fld id="{3A16C5E0-F8B3-47FB-A14C-FD349DCED0D9}" type="slidenum">
              <a:rPr lang="en-US" smtClean="0"/>
              <a:t>5</a:t>
            </a:fld>
            <a:endParaRPr lang="en-US"/>
          </a:p>
        </p:txBody>
      </p:sp>
    </p:spTree>
    <p:extLst>
      <p:ext uri="{BB962C8B-B14F-4D97-AF65-F5344CB8AC3E}">
        <p14:creationId xmlns:p14="http://schemas.microsoft.com/office/powerpoint/2010/main" val="3887183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Söhne"/>
              </a:rPr>
              <a:t>Instructor Notes</a:t>
            </a:r>
            <a:endParaRPr lang="en-US" b="1" i="0" dirty="0">
              <a:solidFill>
                <a:srgbClr val="0D0D0D"/>
              </a:solidFill>
              <a:effectLst/>
              <a:latin typeface="Söhne"/>
            </a:endParaRPr>
          </a:p>
          <a:p>
            <a:pPr algn="l"/>
            <a:r>
              <a:rPr lang="en-US" b="1" i="0" dirty="0">
                <a:solidFill>
                  <a:srgbClr val="0D0D0D"/>
                </a:solidFill>
                <a:effectLst/>
                <a:latin typeface="Söhne"/>
              </a:rPr>
              <a:t>Introduction:</a:t>
            </a:r>
            <a:r>
              <a:rPr lang="en-US" b="0" i="0" dirty="0">
                <a:solidFill>
                  <a:srgbClr val="0D0D0D"/>
                </a:solidFill>
                <a:effectLst/>
                <a:latin typeface="Söhne"/>
              </a:rPr>
              <a:t> Initiate the conversation by presenting </a:t>
            </a:r>
            <a:r>
              <a:rPr lang="en-US" b="0" i="1" dirty="0">
                <a:solidFill>
                  <a:srgbClr val="0D0D0D"/>
                </a:solidFill>
                <a:effectLst/>
                <a:latin typeface="Söhne"/>
              </a:rPr>
              <a:t>Halobacterium </a:t>
            </a:r>
            <a:r>
              <a:rPr lang="en-US" b="0" i="1" dirty="0" err="1">
                <a:solidFill>
                  <a:srgbClr val="0D0D0D"/>
                </a:solidFill>
                <a:effectLst/>
                <a:latin typeface="Söhne"/>
              </a:rPr>
              <a:t>salinarum</a:t>
            </a:r>
            <a:r>
              <a:rPr lang="en-US" b="0" i="1" dirty="0">
                <a:solidFill>
                  <a:srgbClr val="0D0D0D"/>
                </a:solidFill>
                <a:effectLst/>
                <a:latin typeface="Söhne"/>
              </a:rPr>
              <a:t> </a:t>
            </a:r>
            <a:r>
              <a:rPr lang="en-US" b="0" i="0" dirty="0">
                <a:solidFill>
                  <a:srgbClr val="0D0D0D"/>
                </a:solidFill>
                <a:effectLst/>
                <a:latin typeface="Söhne"/>
              </a:rPr>
              <a:t>as a remarkable archaeon found in high-salt environments. Stress its unique ability to survive in extreme salinity and its role in biotechnological applications due to its production of bacteriorhodopsin, which is used in various bioengineering fields.</a:t>
            </a:r>
          </a:p>
          <a:p>
            <a:pPr algn="l"/>
            <a:r>
              <a:rPr lang="en-US" b="1" i="0" dirty="0">
                <a:solidFill>
                  <a:srgbClr val="0D0D0D"/>
                </a:solidFill>
                <a:effectLst/>
                <a:latin typeface="Söhne"/>
              </a:rPr>
              <a:t>Amazing Fact:</a:t>
            </a:r>
            <a:r>
              <a:rPr lang="en-US" b="0" i="0" dirty="0">
                <a:solidFill>
                  <a:srgbClr val="0D0D0D"/>
                </a:solidFill>
                <a:effectLst/>
                <a:latin typeface="Söhne"/>
              </a:rPr>
              <a:t> Highlight the fact that </a:t>
            </a:r>
            <a:r>
              <a:rPr lang="en-US" b="0" i="1" dirty="0">
                <a:solidFill>
                  <a:srgbClr val="0D0D0D"/>
                </a:solidFill>
                <a:effectLst/>
                <a:latin typeface="Söhne"/>
              </a:rPr>
              <a:t>Halobacterium </a:t>
            </a:r>
            <a:r>
              <a:rPr lang="en-US" b="0" i="1" dirty="0" err="1">
                <a:solidFill>
                  <a:srgbClr val="0D0D0D"/>
                </a:solidFill>
                <a:effectLst/>
                <a:latin typeface="Söhne"/>
              </a:rPr>
              <a:t>salinarum</a:t>
            </a:r>
            <a:r>
              <a:rPr lang="en-US" b="0" i="1" dirty="0">
                <a:solidFill>
                  <a:srgbClr val="0D0D0D"/>
                </a:solidFill>
                <a:effectLst/>
                <a:latin typeface="Söhne"/>
              </a:rPr>
              <a:t> </a:t>
            </a:r>
            <a:r>
              <a:rPr lang="en-US" b="0" i="0" dirty="0">
                <a:solidFill>
                  <a:srgbClr val="0D0D0D"/>
                </a:solidFill>
                <a:effectLst/>
                <a:latin typeface="Söhne"/>
              </a:rPr>
              <a:t>possesses a light-driven proton pump, bacteriorhodopsin, which allows it to convert light energy into a proton motive force, thereby producing ATP in harsh environments where nutrients are scarce. This adaptation is not only fascinating but also a subject of research for renewable energy and bioengineering applications.</a:t>
            </a:r>
          </a:p>
          <a:p>
            <a:pPr algn="l"/>
            <a:r>
              <a:rPr lang="en-US" b="1" i="0" dirty="0">
                <a:solidFill>
                  <a:srgbClr val="0D0D0D"/>
                </a:solidFill>
                <a:effectLst/>
                <a:latin typeface="Söhne"/>
              </a:rPr>
              <a:t>Health Connections:</a:t>
            </a:r>
            <a:r>
              <a:rPr lang="en-US" b="0" i="0" dirty="0">
                <a:solidFill>
                  <a:srgbClr val="0D0D0D"/>
                </a:solidFill>
                <a:effectLst/>
                <a:latin typeface="Söhne"/>
              </a:rPr>
              <a:t> Discuss how </a:t>
            </a:r>
            <a:r>
              <a:rPr lang="en-US" b="0" i="1" dirty="0">
                <a:solidFill>
                  <a:srgbClr val="0D0D0D"/>
                </a:solidFill>
                <a:effectLst/>
                <a:latin typeface="Söhne"/>
              </a:rPr>
              <a:t>Halobacterium </a:t>
            </a:r>
            <a:r>
              <a:rPr lang="en-US" b="0" i="1" dirty="0" err="1">
                <a:solidFill>
                  <a:srgbClr val="0D0D0D"/>
                </a:solidFill>
                <a:effectLst/>
                <a:latin typeface="Söhne"/>
              </a:rPr>
              <a:t>salinarum</a:t>
            </a:r>
            <a:r>
              <a:rPr lang="en-US" b="0" i="0" dirty="0">
                <a:solidFill>
                  <a:srgbClr val="0D0D0D"/>
                </a:solidFill>
                <a:effectLst/>
                <a:latin typeface="Söhne"/>
              </a:rPr>
              <a:t>, though not typically a part of the human microbiome, offers insights into the potential for extremophiles to be used in drug delivery systems and other medical applications due to their stability under conditions that would denature most proteins.</a:t>
            </a:r>
          </a:p>
          <a:p>
            <a:pPr algn="l"/>
            <a:r>
              <a:rPr lang="en-US" b="1" i="0" dirty="0">
                <a:solidFill>
                  <a:srgbClr val="0D0D0D"/>
                </a:solidFill>
                <a:effectLst/>
                <a:latin typeface="Söhne"/>
              </a:rPr>
              <a:t>Worksheet Answers Overview:</a:t>
            </a:r>
            <a:endParaRPr lang="en-US" b="0" i="0" dirty="0">
              <a:solidFill>
                <a:srgbClr val="0D0D0D"/>
              </a:solidFill>
              <a:effectLst/>
              <a:latin typeface="Söhne"/>
            </a:endParaRPr>
          </a:p>
          <a:p>
            <a:pPr algn="l">
              <a:buFont typeface="Arial" panose="020B0604020202020204" pitchFamily="34" charset="0"/>
              <a:buChar char="•"/>
            </a:pPr>
            <a:r>
              <a:rPr lang="en-US" b="0" i="0" dirty="0">
                <a:solidFill>
                  <a:srgbClr val="0D0D0D"/>
                </a:solidFill>
                <a:effectLst/>
                <a:latin typeface="Söhne"/>
              </a:rPr>
              <a:t>Domain: Archaea</a:t>
            </a:r>
          </a:p>
          <a:p>
            <a:pPr algn="l">
              <a:buFont typeface="Arial" panose="020B0604020202020204" pitchFamily="34" charset="0"/>
              <a:buChar char="•"/>
            </a:pPr>
            <a:r>
              <a:rPr lang="en-US" b="0" i="0" dirty="0">
                <a:solidFill>
                  <a:srgbClr val="0D0D0D"/>
                </a:solidFill>
                <a:effectLst/>
                <a:latin typeface="Söhne"/>
              </a:rPr>
              <a:t>Metabolism: Utilizes light energy through its proton pump, bacteriorhodopsin. It is a chemoautotroph.</a:t>
            </a:r>
          </a:p>
          <a:p>
            <a:pPr algn="l">
              <a:buFont typeface="Arial" panose="020B0604020202020204" pitchFamily="34" charset="0"/>
              <a:buChar char="•"/>
            </a:pPr>
            <a:r>
              <a:rPr lang="en-US" b="0" i="0" dirty="0">
                <a:solidFill>
                  <a:srgbClr val="0D0D0D"/>
                </a:solidFill>
                <a:effectLst/>
                <a:latin typeface="Söhne"/>
              </a:rPr>
              <a:t>it is specifically known for using light energy to create a proton gradient through a process called </a:t>
            </a:r>
            <a:r>
              <a:rPr lang="en-US" b="1" i="0" dirty="0">
                <a:solidFill>
                  <a:srgbClr val="0D0D0D"/>
                </a:solidFill>
                <a:effectLst/>
                <a:latin typeface="Söhne"/>
              </a:rPr>
              <a:t>photophosphorylation</a:t>
            </a:r>
            <a:r>
              <a:rPr lang="en-US" b="0" i="0" dirty="0">
                <a:solidFill>
                  <a:srgbClr val="0D0D0D"/>
                </a:solidFill>
                <a:effectLst/>
                <a:latin typeface="Söhne"/>
              </a:rPr>
              <a:t>, with the help of a light-sensitive pigment called bacteriorhodopsin. </a:t>
            </a:r>
          </a:p>
          <a:p>
            <a:pPr algn="l">
              <a:buFont typeface="Arial" panose="020B0604020202020204" pitchFamily="34" charset="0"/>
              <a:buChar char="•"/>
            </a:pPr>
            <a:r>
              <a:rPr lang="en-US" b="0" i="0" dirty="0">
                <a:solidFill>
                  <a:srgbClr val="0D0D0D"/>
                </a:solidFill>
                <a:effectLst/>
                <a:latin typeface="Söhne"/>
              </a:rPr>
              <a:t>Adaptations: Excels in hyper-saline conditions, demonstrating an extraordinary adaptation to its hypertonic environment.</a:t>
            </a:r>
          </a:p>
          <a:p>
            <a:pPr algn="l">
              <a:buFont typeface="Arial" panose="020B0604020202020204" pitchFamily="34" charset="0"/>
              <a:buChar char="•"/>
            </a:pPr>
            <a:r>
              <a:rPr lang="en-US" b="0" i="0" dirty="0">
                <a:solidFill>
                  <a:srgbClr val="0D0D0D"/>
                </a:solidFill>
                <a:effectLst/>
                <a:latin typeface="Söhne"/>
              </a:rPr>
              <a:t>Morphology: Rod-shaped with a thick cell wall that helps it withstand osmotic pressure in saline environments.</a:t>
            </a:r>
          </a:p>
          <a:p>
            <a:pPr algn="l"/>
            <a:r>
              <a:rPr lang="en-US" b="1" i="0" dirty="0">
                <a:solidFill>
                  <a:srgbClr val="0D0D0D"/>
                </a:solidFill>
                <a:effectLst/>
                <a:latin typeface="Söhne"/>
              </a:rPr>
              <a:t>Discussion Prompt:</a:t>
            </a:r>
            <a:r>
              <a:rPr lang="en-US" b="0" i="0" dirty="0">
                <a:solidFill>
                  <a:srgbClr val="0D0D0D"/>
                </a:solidFill>
                <a:effectLst/>
                <a:latin typeface="Söhne"/>
              </a:rPr>
              <a:t> Encourage students to explore the potential applications of extremophiles like </a:t>
            </a:r>
            <a:r>
              <a:rPr lang="en-US" b="0" i="1" dirty="0">
                <a:solidFill>
                  <a:srgbClr val="0D0D0D"/>
                </a:solidFill>
                <a:effectLst/>
                <a:latin typeface="Söhne"/>
              </a:rPr>
              <a:t>Halobacterium </a:t>
            </a:r>
            <a:r>
              <a:rPr lang="en-US" b="0" i="1" dirty="0" err="1">
                <a:solidFill>
                  <a:srgbClr val="0D0D0D"/>
                </a:solidFill>
                <a:effectLst/>
                <a:latin typeface="Söhne"/>
              </a:rPr>
              <a:t>salinarum</a:t>
            </a:r>
            <a:r>
              <a:rPr lang="en-US" b="0" i="1" dirty="0">
                <a:solidFill>
                  <a:srgbClr val="0D0D0D"/>
                </a:solidFill>
                <a:effectLst/>
                <a:latin typeface="Söhne"/>
              </a:rPr>
              <a:t> </a:t>
            </a:r>
            <a:r>
              <a:rPr lang="en-US" b="0" i="0" dirty="0">
                <a:solidFill>
                  <a:srgbClr val="0D0D0D"/>
                </a:solidFill>
                <a:effectLst/>
                <a:latin typeface="Söhne"/>
              </a:rPr>
              <a:t>in biotechnology and medicine. Have them consider the ways in which studying such organisms can lead to novel solutions in science and technology.</a:t>
            </a:r>
          </a:p>
          <a:p>
            <a:pPr algn="l"/>
            <a:r>
              <a:rPr lang="en-US" b="1" i="0" dirty="0">
                <a:solidFill>
                  <a:srgbClr val="0D0D0D"/>
                </a:solidFill>
                <a:effectLst/>
                <a:latin typeface="Söhne"/>
              </a:rPr>
              <a:t>Conclusion:</a:t>
            </a:r>
            <a:r>
              <a:rPr lang="en-US" b="0" i="0" dirty="0">
                <a:solidFill>
                  <a:srgbClr val="0D0D0D"/>
                </a:solidFill>
                <a:effectLst/>
                <a:latin typeface="Söhne"/>
              </a:rPr>
              <a:t> Conclude by emphasizing that microorganisms like </a:t>
            </a:r>
            <a:r>
              <a:rPr lang="en-US" b="0" i="1" dirty="0">
                <a:solidFill>
                  <a:srgbClr val="0D0D0D"/>
                </a:solidFill>
                <a:effectLst/>
                <a:latin typeface="Söhne"/>
              </a:rPr>
              <a:t>Halobacterium </a:t>
            </a:r>
            <a:r>
              <a:rPr lang="en-US" b="0" i="1" dirty="0" err="1">
                <a:solidFill>
                  <a:srgbClr val="0D0D0D"/>
                </a:solidFill>
                <a:effectLst/>
                <a:latin typeface="Söhne"/>
              </a:rPr>
              <a:t>salinarum</a:t>
            </a:r>
            <a:r>
              <a:rPr lang="en-US" b="0" i="1" dirty="0">
                <a:solidFill>
                  <a:srgbClr val="0D0D0D"/>
                </a:solidFill>
                <a:effectLst/>
                <a:latin typeface="Söhne"/>
              </a:rPr>
              <a:t> </a:t>
            </a:r>
            <a:r>
              <a:rPr lang="en-US" b="0" i="0" dirty="0">
                <a:solidFill>
                  <a:srgbClr val="0D0D0D"/>
                </a:solidFill>
                <a:effectLst/>
                <a:latin typeface="Söhne"/>
              </a:rPr>
              <a:t>are not only remarkable for their ability to thrive in extreme conditions but also for their potential to inspire innovative approaches in science and industry. Open the floor for questions to delve deeper into the relationship between extremophiles and biotechnological advancements.</a:t>
            </a:r>
          </a:p>
          <a:p>
            <a:pPr algn="l"/>
            <a:r>
              <a:rPr lang="en-US" b="0" i="0" dirty="0">
                <a:solidFill>
                  <a:srgbClr val="0D0D0D"/>
                </a:solidFill>
                <a:effectLst/>
                <a:latin typeface="Söhne"/>
              </a:rPr>
              <a:t>This presentation aims to offer a succinct yet thorough examination of </a:t>
            </a:r>
            <a:r>
              <a:rPr lang="en-US" b="0" i="1" dirty="0">
                <a:solidFill>
                  <a:srgbClr val="0D0D0D"/>
                </a:solidFill>
                <a:effectLst/>
                <a:latin typeface="Söhne"/>
              </a:rPr>
              <a:t>Halobacterium </a:t>
            </a:r>
            <a:r>
              <a:rPr lang="en-US" b="0" i="1" dirty="0" err="1">
                <a:solidFill>
                  <a:srgbClr val="0D0D0D"/>
                </a:solidFill>
                <a:effectLst/>
                <a:latin typeface="Söhne"/>
              </a:rPr>
              <a:t>salinarum</a:t>
            </a:r>
            <a:r>
              <a:rPr lang="en-US" b="0" i="0" dirty="0">
                <a:solidFill>
                  <a:srgbClr val="0D0D0D"/>
                </a:solidFill>
                <a:effectLst/>
                <a:latin typeface="Söhne"/>
              </a:rPr>
              <a:t>, underscoring its extraordinary capabilities and the exciting possibilities it represents for future scientific exploration and application.</a:t>
            </a:r>
          </a:p>
          <a:p>
            <a:pPr marL="0" indent="0" algn="l">
              <a:buFont typeface="Arial" panose="020B0604020202020204" pitchFamily="34" charset="0"/>
              <a:buNone/>
            </a:pPr>
            <a:endParaRPr lang="en-US" b="0" i="0" dirty="0">
              <a:effectLst/>
              <a:latin typeface="Söhn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effectLst/>
                <a:latin typeface="Söhne"/>
              </a:rPr>
              <a:t>Full photo credit: </a:t>
            </a:r>
            <a:r>
              <a:rPr lang="en-US" sz="1200" b="0" i="1" dirty="0">
                <a:effectLst/>
                <a:latin typeface="Inter"/>
              </a:rPr>
              <a:t>Credit: Halobacterium </a:t>
            </a:r>
            <a:r>
              <a:rPr lang="en-US" sz="1200" b="0" i="1" dirty="0" err="1">
                <a:effectLst/>
                <a:latin typeface="Inter"/>
              </a:rPr>
              <a:t>salinarum</a:t>
            </a:r>
            <a:r>
              <a:rPr lang="en-US" sz="1200" b="0" i="0" dirty="0">
                <a:effectLst/>
                <a:latin typeface="Inter"/>
              </a:rPr>
              <a:t>. (2023, November 8). In </a:t>
            </a:r>
            <a:r>
              <a:rPr lang="en-US" sz="1200" b="0" i="1" dirty="0">
                <a:effectLst/>
                <a:latin typeface="Inter"/>
              </a:rPr>
              <a:t>Wikipedia</a:t>
            </a:r>
            <a:r>
              <a:rPr lang="en-US" sz="1200" b="0" i="0" dirty="0">
                <a:effectLst/>
                <a:latin typeface="Inter"/>
              </a:rPr>
              <a:t>. https://en.wikipedia.org/wiki/Halobacterium_salinarum </a:t>
            </a:r>
            <a:r>
              <a:rPr lang="en-US" sz="1200" dirty="0">
                <a:latin typeface="Inter"/>
              </a:rPr>
              <a:t>CC BY-SA 4.0 International </a:t>
            </a:r>
            <a:r>
              <a:rPr lang="sv-SE" sz="1200" dirty="0"/>
              <a:t>Helga Stan-Lotter and Sergiu Fendrihan </a:t>
            </a:r>
            <a:r>
              <a:rPr lang="en-US" sz="1200" dirty="0"/>
              <a:t>Photograph taken by Chris </a:t>
            </a:r>
            <a:r>
              <a:rPr lang="en-US" sz="1200" dirty="0" err="1"/>
              <a:t>Frethem</a:t>
            </a:r>
            <a:r>
              <a:rPr lang="en-US" sz="1200" dirty="0"/>
              <a:t>, University of Minnesota.</a:t>
            </a:r>
          </a:p>
          <a:p>
            <a:pPr marL="0" indent="0" algn="l">
              <a:buFont typeface="Arial" panose="020B0604020202020204" pitchFamily="34" charset="0"/>
              <a:buNone/>
            </a:pPr>
            <a:endParaRPr lang="en-US" b="0" i="0" dirty="0">
              <a:effectLst/>
              <a:latin typeface="Söhne"/>
            </a:endParaRPr>
          </a:p>
        </p:txBody>
      </p:sp>
      <p:sp>
        <p:nvSpPr>
          <p:cNvPr id="4" name="Slide Number Placeholder 3"/>
          <p:cNvSpPr>
            <a:spLocks noGrp="1"/>
          </p:cNvSpPr>
          <p:nvPr>
            <p:ph type="sldNum" sz="quarter" idx="5"/>
          </p:nvPr>
        </p:nvSpPr>
        <p:spPr/>
        <p:txBody>
          <a:bodyPr/>
          <a:lstStyle/>
          <a:p>
            <a:fld id="{3A16C5E0-F8B3-47FB-A14C-FD349DCED0D9}" type="slidenum">
              <a:rPr lang="en-US" smtClean="0"/>
              <a:t>6</a:t>
            </a:fld>
            <a:endParaRPr lang="en-US"/>
          </a:p>
        </p:txBody>
      </p:sp>
    </p:spTree>
    <p:extLst>
      <p:ext uri="{BB962C8B-B14F-4D97-AF65-F5344CB8AC3E}">
        <p14:creationId xmlns:p14="http://schemas.microsoft.com/office/powerpoint/2010/main" val="3294304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000000"/>
                </a:solidFill>
                <a:effectLst/>
                <a:latin typeface="Söhne"/>
              </a:rPr>
              <a:t>Instructor Notes</a:t>
            </a:r>
            <a:endParaRPr lang="en-US" b="1" i="0" dirty="0">
              <a:solidFill>
                <a:srgbClr val="0D0D0D"/>
              </a:solidFill>
              <a:effectLst/>
              <a:latin typeface="Söhne"/>
            </a:endParaRPr>
          </a:p>
          <a:p>
            <a:pPr algn="l">
              <a:buFont typeface="Arial" panose="020B0604020202020204" pitchFamily="34" charset="0"/>
              <a:buNone/>
            </a:pPr>
            <a:r>
              <a:rPr lang="en-US" b="1" i="0" dirty="0">
                <a:solidFill>
                  <a:srgbClr val="0D0D0D"/>
                </a:solidFill>
                <a:effectLst/>
                <a:latin typeface="Söhne"/>
              </a:rPr>
              <a:t>Introduction:</a:t>
            </a:r>
            <a:r>
              <a:rPr lang="en-US" b="0" i="0" dirty="0">
                <a:solidFill>
                  <a:srgbClr val="0D0D0D"/>
                </a:solidFill>
                <a:effectLst/>
                <a:latin typeface="Söhne"/>
              </a:rPr>
              <a:t> Start with an introduction to </a:t>
            </a:r>
            <a:r>
              <a:rPr lang="en-US" b="0" i="1" dirty="0">
                <a:solidFill>
                  <a:srgbClr val="0D0D0D"/>
                </a:solidFill>
                <a:effectLst/>
                <a:latin typeface="Söhne"/>
              </a:rPr>
              <a:t>Thermococcus </a:t>
            </a:r>
            <a:r>
              <a:rPr lang="en-US" b="0" i="1" dirty="0" err="1">
                <a:solidFill>
                  <a:srgbClr val="0D0D0D"/>
                </a:solidFill>
                <a:effectLst/>
                <a:latin typeface="Söhne"/>
              </a:rPr>
              <a:t>litoralis</a:t>
            </a:r>
            <a:r>
              <a:rPr lang="en-US" b="0" i="0" dirty="0">
                <a:solidFill>
                  <a:srgbClr val="0D0D0D"/>
                </a:solidFill>
                <a:effectLst/>
                <a:latin typeface="Söhne"/>
              </a:rPr>
              <a:t>, a </a:t>
            </a:r>
            <a:r>
              <a:rPr lang="en-US" b="0" i="0" dirty="0" err="1">
                <a:solidFill>
                  <a:srgbClr val="0D0D0D"/>
                </a:solidFill>
                <a:effectLst/>
                <a:latin typeface="Söhne"/>
              </a:rPr>
              <a:t>hyperthermophilic</a:t>
            </a:r>
            <a:r>
              <a:rPr lang="en-US" b="0" i="0" dirty="0">
                <a:solidFill>
                  <a:srgbClr val="0D0D0D"/>
                </a:solidFill>
                <a:effectLst/>
                <a:latin typeface="Söhne"/>
              </a:rPr>
              <a:t> archaeon found in the extreme environments of hydrothermal vents. Highlight its importance in understanding life's capacity to thrive in high-temperature conditions and its contributions to the field of extremophile research.</a:t>
            </a:r>
          </a:p>
          <a:p>
            <a:pPr algn="l">
              <a:buFont typeface="Arial" panose="020B0604020202020204" pitchFamily="34" charset="0"/>
              <a:buNone/>
            </a:pPr>
            <a:r>
              <a:rPr lang="en-US" b="1" i="0" dirty="0">
                <a:solidFill>
                  <a:srgbClr val="0D0D0D"/>
                </a:solidFill>
                <a:effectLst/>
                <a:latin typeface="Söhne"/>
              </a:rPr>
              <a:t>Amazing Fact:</a:t>
            </a:r>
            <a:r>
              <a:rPr lang="en-US" b="0" i="0" dirty="0">
                <a:solidFill>
                  <a:srgbClr val="0D0D0D"/>
                </a:solidFill>
                <a:effectLst/>
                <a:latin typeface="Söhne"/>
              </a:rPr>
              <a:t> Emphasize that </a:t>
            </a:r>
            <a:r>
              <a:rPr lang="en-US" b="0" i="1" dirty="0">
                <a:solidFill>
                  <a:srgbClr val="0D0D0D"/>
                </a:solidFill>
                <a:effectLst/>
                <a:latin typeface="Söhne"/>
              </a:rPr>
              <a:t>Thermococcus </a:t>
            </a:r>
            <a:r>
              <a:rPr lang="en-US" b="0" i="1" dirty="0" err="1">
                <a:solidFill>
                  <a:srgbClr val="0D0D0D"/>
                </a:solidFill>
                <a:effectLst/>
                <a:latin typeface="Söhne"/>
              </a:rPr>
              <a:t>litoralis</a:t>
            </a:r>
            <a:r>
              <a:rPr lang="en-US" b="0" i="0" dirty="0">
                <a:solidFill>
                  <a:srgbClr val="0D0D0D"/>
                </a:solidFill>
                <a:effectLst/>
                <a:latin typeface="Söhne"/>
              </a:rPr>
              <a:t> can not only withstand but also requires extremely high temperatures for growth, optimally thriving around 80°C (176°F). This incredible thermal tolerance showcases the adaptability of life and expands the known limits of biological existence.</a:t>
            </a:r>
          </a:p>
          <a:p>
            <a:pPr algn="l">
              <a:buFont typeface="Arial" panose="020B0604020202020204" pitchFamily="34" charset="0"/>
              <a:buNone/>
            </a:pPr>
            <a:r>
              <a:rPr lang="en-US" b="1" i="0" dirty="0">
                <a:solidFill>
                  <a:srgbClr val="0D0D0D"/>
                </a:solidFill>
                <a:effectLst/>
                <a:latin typeface="Söhne"/>
              </a:rPr>
              <a:t>Enzymatic Goldmine:</a:t>
            </a:r>
            <a:r>
              <a:rPr lang="en-US" b="0" i="0" dirty="0">
                <a:solidFill>
                  <a:srgbClr val="0D0D0D"/>
                </a:solidFill>
                <a:effectLst/>
                <a:latin typeface="Söhne"/>
              </a:rPr>
              <a:t> Discuss the significant biotechnological applications stemming from </a:t>
            </a:r>
            <a:r>
              <a:rPr lang="en-US" b="0" i="1" dirty="0">
                <a:solidFill>
                  <a:srgbClr val="0D0D0D"/>
                </a:solidFill>
                <a:effectLst/>
                <a:latin typeface="Söhne"/>
              </a:rPr>
              <a:t>Thermococcus </a:t>
            </a:r>
            <a:r>
              <a:rPr lang="en-US" b="0" i="1" dirty="0" err="1">
                <a:solidFill>
                  <a:srgbClr val="0D0D0D"/>
                </a:solidFill>
                <a:effectLst/>
                <a:latin typeface="Söhne"/>
              </a:rPr>
              <a:t>litoralis</a:t>
            </a:r>
            <a:r>
              <a:rPr lang="en-US" b="0" i="0" dirty="0">
                <a:solidFill>
                  <a:srgbClr val="0D0D0D"/>
                </a:solidFill>
                <a:effectLst/>
                <a:latin typeface="Söhne"/>
              </a:rPr>
              <a:t>, particularly its enzyme, the DNA polymerase, which is tolerant to high temperatures and is used in PCR (Polymerase Chain Reaction) processes, enhancing DNA amplification techniques critical in genetic research and medical diagnostics.</a:t>
            </a:r>
          </a:p>
          <a:p>
            <a:pPr algn="l">
              <a:buFont typeface="Arial" panose="020B0604020202020204" pitchFamily="34" charset="0"/>
              <a:buNone/>
            </a:pPr>
            <a:r>
              <a:rPr lang="en-US" b="1" i="0" dirty="0">
                <a:solidFill>
                  <a:srgbClr val="0D0D0D"/>
                </a:solidFill>
                <a:effectLst/>
                <a:latin typeface="Söhne"/>
              </a:rPr>
              <a:t>Worksheet Answers Overview:</a:t>
            </a:r>
            <a:endParaRPr lang="en-US" b="0" i="0" dirty="0">
              <a:solidFill>
                <a:srgbClr val="0D0D0D"/>
              </a:solidFill>
              <a:effectLst/>
              <a:latin typeface="Söhne"/>
            </a:endParaRPr>
          </a:p>
          <a:p>
            <a:pPr marL="457200" lvl="1" indent="0" algn="l">
              <a:buFont typeface="Arial" panose="020B0604020202020204" pitchFamily="34" charset="0"/>
              <a:buNone/>
            </a:pPr>
            <a:r>
              <a:rPr lang="en-US" b="1" i="0" dirty="0">
                <a:solidFill>
                  <a:srgbClr val="0D0D0D"/>
                </a:solidFill>
                <a:effectLst/>
                <a:latin typeface="Söhne"/>
              </a:rPr>
              <a:t>Domain:</a:t>
            </a:r>
            <a:r>
              <a:rPr lang="en-US" b="0" i="0" dirty="0">
                <a:solidFill>
                  <a:srgbClr val="0D0D0D"/>
                </a:solidFill>
                <a:effectLst/>
                <a:latin typeface="Söhne"/>
              </a:rPr>
              <a:t> Archaea</a:t>
            </a:r>
          </a:p>
          <a:p>
            <a:pPr marL="457200" lvl="1" indent="0" algn="l">
              <a:buFont typeface="Arial" panose="020B0604020202020204" pitchFamily="34" charset="0"/>
              <a:buNone/>
            </a:pPr>
            <a:r>
              <a:rPr lang="en-US" b="1" i="0" dirty="0">
                <a:solidFill>
                  <a:srgbClr val="0D0D0D"/>
                </a:solidFill>
                <a:effectLst/>
                <a:latin typeface="Söhne"/>
              </a:rPr>
              <a:t>Metabolism:</a:t>
            </a:r>
            <a:r>
              <a:rPr lang="en-US" b="0" i="0" dirty="0">
                <a:solidFill>
                  <a:srgbClr val="0D0D0D"/>
                </a:solidFill>
                <a:effectLst/>
                <a:latin typeface="Söhne"/>
              </a:rPr>
              <a:t> Chemoorganotroph, gaining energy by breaking down organic compounds, with adaptations for surviving in extreme thermal environments.</a:t>
            </a:r>
          </a:p>
          <a:p>
            <a:pPr marL="457200" lvl="1" indent="0" algn="l">
              <a:buFont typeface="Arial" panose="020B0604020202020204" pitchFamily="34" charset="0"/>
              <a:buNone/>
            </a:pPr>
            <a:r>
              <a:rPr lang="en-US" b="1" i="0" dirty="0">
                <a:solidFill>
                  <a:srgbClr val="0D0D0D"/>
                </a:solidFill>
                <a:effectLst/>
                <a:latin typeface="Söhne"/>
              </a:rPr>
              <a:t>Adaptations:</a:t>
            </a:r>
            <a:r>
              <a:rPr lang="en-US" b="0" i="0" dirty="0">
                <a:solidFill>
                  <a:srgbClr val="0D0D0D"/>
                </a:solidFill>
                <a:effectLst/>
                <a:latin typeface="Söhne"/>
              </a:rPr>
              <a:t> Possesses enzymes and cellular mechanisms that remain stable and functional at temperatures that would denature proteins in most other organisms.</a:t>
            </a:r>
          </a:p>
          <a:p>
            <a:pPr marL="457200" lvl="1" indent="0" algn="l">
              <a:buFont typeface="Arial" panose="020B0604020202020204" pitchFamily="34" charset="0"/>
              <a:buNone/>
            </a:pPr>
            <a:r>
              <a:rPr lang="en-US" b="1" i="0" dirty="0">
                <a:solidFill>
                  <a:srgbClr val="0D0D0D"/>
                </a:solidFill>
                <a:effectLst/>
                <a:latin typeface="Söhne"/>
              </a:rPr>
              <a:t>Morphology:</a:t>
            </a:r>
            <a:r>
              <a:rPr lang="en-US" b="0" i="0" dirty="0">
                <a:solidFill>
                  <a:srgbClr val="0D0D0D"/>
                </a:solidFill>
                <a:effectLst/>
                <a:latin typeface="Söhne"/>
              </a:rPr>
              <a:t> Typically spherical to irregular shapes, adapted for life in high-pressure and high-temperature hydrothermal vent ecosystems.</a:t>
            </a:r>
          </a:p>
          <a:p>
            <a:pPr algn="l">
              <a:buFont typeface="Arial" panose="020B0604020202020204" pitchFamily="34" charset="0"/>
              <a:buNone/>
            </a:pPr>
            <a:r>
              <a:rPr lang="en-US" b="1" i="0" dirty="0">
                <a:solidFill>
                  <a:srgbClr val="0D0D0D"/>
                </a:solidFill>
                <a:effectLst/>
                <a:latin typeface="Söhne"/>
              </a:rPr>
              <a:t>Discussion Prompt:</a:t>
            </a:r>
            <a:r>
              <a:rPr lang="en-US" b="0" i="0" dirty="0">
                <a:solidFill>
                  <a:srgbClr val="0D0D0D"/>
                </a:solidFill>
                <a:effectLst/>
                <a:latin typeface="Söhne"/>
              </a:rPr>
              <a:t> Encourage a discussion on the implications of </a:t>
            </a:r>
            <a:r>
              <a:rPr lang="en-US" b="0" i="1" dirty="0">
                <a:solidFill>
                  <a:srgbClr val="0D0D0D"/>
                </a:solidFill>
                <a:effectLst/>
                <a:latin typeface="Söhne"/>
              </a:rPr>
              <a:t>Thermococcus </a:t>
            </a:r>
            <a:r>
              <a:rPr lang="en-US" b="0" i="1" dirty="0" err="1">
                <a:solidFill>
                  <a:srgbClr val="0D0D0D"/>
                </a:solidFill>
                <a:effectLst/>
                <a:latin typeface="Söhne"/>
              </a:rPr>
              <a:t>litoralis</a:t>
            </a:r>
            <a:r>
              <a:rPr lang="en-US" b="0" i="0" dirty="0">
                <a:solidFill>
                  <a:srgbClr val="0D0D0D"/>
                </a:solidFill>
                <a:effectLst/>
                <a:latin typeface="Söhne"/>
              </a:rPr>
              <a:t>' adaptations for biotechnology and our understanding of life's boundaries. Prompt students to consider how extremophiles like </a:t>
            </a:r>
            <a:r>
              <a:rPr lang="en-US" b="0" i="1" dirty="0">
                <a:solidFill>
                  <a:srgbClr val="0D0D0D"/>
                </a:solidFill>
                <a:effectLst/>
                <a:latin typeface="Söhne"/>
              </a:rPr>
              <a:t>T. </a:t>
            </a:r>
            <a:r>
              <a:rPr lang="en-US" b="0" i="1" dirty="0" err="1">
                <a:solidFill>
                  <a:srgbClr val="0D0D0D"/>
                </a:solidFill>
                <a:effectLst/>
                <a:latin typeface="Söhne"/>
              </a:rPr>
              <a:t>litoralis</a:t>
            </a:r>
            <a:r>
              <a:rPr lang="en-US" b="0" i="0" dirty="0">
                <a:solidFill>
                  <a:srgbClr val="0D0D0D"/>
                </a:solidFill>
                <a:effectLst/>
                <a:latin typeface="Söhne"/>
              </a:rPr>
              <a:t> inform the search for life in extraterrestrial environments.</a:t>
            </a:r>
          </a:p>
          <a:p>
            <a:pPr algn="l">
              <a:buFont typeface="Arial" panose="020B0604020202020204" pitchFamily="34" charset="0"/>
              <a:buNone/>
            </a:pPr>
            <a:r>
              <a:rPr lang="en-US" b="1" i="0" dirty="0">
                <a:solidFill>
                  <a:srgbClr val="0D0D0D"/>
                </a:solidFill>
                <a:effectLst/>
                <a:latin typeface="Söhne"/>
              </a:rPr>
              <a:t>Conclusion:</a:t>
            </a:r>
            <a:r>
              <a:rPr lang="en-US" b="0" i="0" dirty="0">
                <a:solidFill>
                  <a:srgbClr val="0D0D0D"/>
                </a:solidFill>
                <a:effectLst/>
                <a:latin typeface="Söhne"/>
              </a:rPr>
              <a:t> Wrap up by reinforcing </a:t>
            </a:r>
            <a:r>
              <a:rPr lang="en-US" b="0" i="1" dirty="0">
                <a:solidFill>
                  <a:srgbClr val="0D0D0D"/>
                </a:solidFill>
                <a:effectLst/>
                <a:latin typeface="Söhne"/>
              </a:rPr>
              <a:t>Thermococcus </a:t>
            </a:r>
            <a:r>
              <a:rPr lang="en-US" b="0" i="1" dirty="0" err="1">
                <a:solidFill>
                  <a:srgbClr val="0D0D0D"/>
                </a:solidFill>
                <a:effectLst/>
                <a:latin typeface="Söhne"/>
              </a:rPr>
              <a:t>litoralis</a:t>
            </a:r>
            <a:r>
              <a:rPr lang="en-US" b="0" i="0" dirty="0" err="1">
                <a:solidFill>
                  <a:srgbClr val="0D0D0D"/>
                </a:solidFill>
                <a:effectLst/>
                <a:latin typeface="Söhne"/>
              </a:rPr>
              <a:t>'s</a:t>
            </a:r>
            <a:r>
              <a:rPr lang="en-US" b="0" i="0" dirty="0">
                <a:solidFill>
                  <a:srgbClr val="0D0D0D"/>
                </a:solidFill>
                <a:effectLst/>
                <a:latin typeface="Söhne"/>
              </a:rPr>
              <a:t> role as a key organism in extremophile research and biotechnology. Highlight how its study not only challenges our understanding of life's environmental limits but also offers practical applications in science and industry. Invite questions to further engage students in the marvels of extremophilic life and its potential.</a:t>
            </a:r>
          </a:p>
          <a:p>
            <a:pPr marL="0" indent="0" algn="l">
              <a:buFont typeface="Arial" panose="020B0604020202020204" pitchFamily="34" charset="0"/>
              <a:buNone/>
            </a:pPr>
            <a:r>
              <a:rPr lang="en-US" b="0" i="0" dirty="0">
                <a:solidFill>
                  <a:srgbClr val="0D0D0D"/>
                </a:solidFill>
                <a:effectLst/>
                <a:latin typeface="Söhne"/>
              </a:rPr>
              <a:t>This slide aims to concisely convey the significance of </a:t>
            </a:r>
            <a:r>
              <a:rPr lang="en-US" b="0" i="1" dirty="0">
                <a:solidFill>
                  <a:srgbClr val="0D0D0D"/>
                </a:solidFill>
                <a:effectLst/>
                <a:latin typeface="Söhne"/>
              </a:rPr>
              <a:t>Thermococcus </a:t>
            </a:r>
            <a:r>
              <a:rPr lang="en-US" b="0" i="1" dirty="0" err="1">
                <a:solidFill>
                  <a:srgbClr val="0D0D0D"/>
                </a:solidFill>
                <a:effectLst/>
                <a:latin typeface="Söhne"/>
              </a:rPr>
              <a:t>litoralis</a:t>
            </a:r>
            <a:r>
              <a:rPr lang="en-US" b="0" i="0" dirty="0">
                <a:solidFill>
                  <a:srgbClr val="0D0D0D"/>
                </a:solidFill>
                <a:effectLst/>
                <a:latin typeface="Söhne"/>
              </a:rPr>
              <a:t> in exploring the extremes of life, its remarkable adaptations to thrive in high temperatures, and its valuable contributions to biotechnological advancements, providing students with a comprehensive overview of the organism's role in both scientific research and practical applications.</a:t>
            </a:r>
          </a:p>
          <a:p>
            <a:pPr marL="0" indent="0" algn="l">
              <a:buFont typeface="Arial" panose="020B0604020202020204" pitchFamily="34" charset="0"/>
              <a:buNone/>
            </a:pPr>
            <a:endParaRPr lang="en-US" b="0" i="0" dirty="0">
              <a:solidFill>
                <a:srgbClr val="0D0D0D"/>
              </a:solidFill>
              <a:effectLst/>
              <a:latin typeface="Söhne"/>
            </a:endParaRPr>
          </a:p>
          <a:p>
            <a:pPr marL="0" indent="0">
              <a:buNone/>
            </a:pPr>
            <a:r>
              <a:rPr lang="en-US" b="0" i="0" dirty="0">
                <a:solidFill>
                  <a:srgbClr val="0D0D0D"/>
                </a:solidFill>
                <a:effectLst/>
                <a:latin typeface="Söhne"/>
              </a:rPr>
              <a:t>Photo credit: </a:t>
            </a:r>
            <a:br>
              <a:rPr lang="en-US" sz="1200" dirty="0"/>
            </a:br>
            <a:r>
              <a:rPr lang="en-US" sz="1200" dirty="0" err="1"/>
              <a:t>Thermococci</a:t>
            </a:r>
            <a:r>
              <a:rPr lang="en-US" sz="1200" dirty="0"/>
              <a:t>. (2024, February 5). In </a:t>
            </a:r>
            <a:r>
              <a:rPr lang="en-US" sz="1200" i="1" dirty="0"/>
              <a:t>Wikipedia</a:t>
            </a:r>
            <a:r>
              <a:rPr lang="en-US" sz="1200" dirty="0"/>
              <a:t>. https://en.wikipedia.org/wiki/Thermococci</a:t>
            </a:r>
          </a:p>
          <a:p>
            <a:pPr marL="0" indent="0">
              <a:buNone/>
            </a:pPr>
            <a:r>
              <a:rPr lang="en-US" sz="1200" dirty="0"/>
              <a:t>CC BY 3.0 Angels Tapias - </a:t>
            </a:r>
            <a:r>
              <a:rPr lang="en-US" sz="1200" dirty="0" err="1"/>
              <a:t>Archivo</a:t>
            </a:r>
            <a:r>
              <a:rPr lang="en-US" sz="1200" dirty="0"/>
              <a:t> Angels Tapias y Fabrice Confalonieri</a:t>
            </a:r>
          </a:p>
          <a:p>
            <a:pPr marL="0" indent="0">
              <a:buNone/>
            </a:pPr>
            <a:r>
              <a:rPr lang="en-US" sz="1200" i="1" dirty="0"/>
              <a:t>Thermococcus </a:t>
            </a:r>
            <a:r>
              <a:rPr lang="en-US" sz="1200" i="1" dirty="0" err="1"/>
              <a:t>gammatolerans</a:t>
            </a:r>
            <a:r>
              <a:rPr lang="en-US" sz="1200" i="1" dirty="0"/>
              <a:t> </a:t>
            </a:r>
            <a:r>
              <a:rPr lang="en-US" sz="1200" dirty="0"/>
              <a:t>Created: 23 December 2005</a:t>
            </a:r>
          </a:p>
          <a:p>
            <a:pPr marL="0" indent="0" algn="l">
              <a:buFont typeface="Arial" panose="020B0604020202020204" pitchFamily="34" charset="0"/>
              <a:buNone/>
            </a:pPr>
            <a:endParaRPr lang="en-US" b="0" i="0" dirty="0">
              <a:solidFill>
                <a:srgbClr val="0D0D0D"/>
              </a:solidFill>
              <a:effectLst/>
              <a:latin typeface="Söhne"/>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A16C5E0-F8B3-47FB-A14C-FD349DCED0D9}" type="slidenum">
              <a:rPr lang="en-US" smtClean="0"/>
              <a:t>7</a:t>
            </a:fld>
            <a:endParaRPr lang="en-US"/>
          </a:p>
        </p:txBody>
      </p:sp>
    </p:spTree>
    <p:extLst>
      <p:ext uri="{BB962C8B-B14F-4D97-AF65-F5344CB8AC3E}">
        <p14:creationId xmlns:p14="http://schemas.microsoft.com/office/powerpoint/2010/main" val="39796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6C5E0-F8B3-47FB-A14C-FD349DCED0D9}" type="slidenum">
              <a:rPr lang="en-US" smtClean="0"/>
              <a:t>8</a:t>
            </a:fld>
            <a:endParaRPr lang="en-US"/>
          </a:p>
        </p:txBody>
      </p:sp>
    </p:spTree>
    <p:extLst>
      <p:ext uri="{BB962C8B-B14F-4D97-AF65-F5344CB8AC3E}">
        <p14:creationId xmlns:p14="http://schemas.microsoft.com/office/powerpoint/2010/main" val="3668225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FC199-20F3-4C93-A32B-BA72444E9D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C1DD42-FCAE-4B98-BA18-14FDC25738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E4E70F-101B-4449-8539-9BAA3FD27989}"/>
              </a:ext>
            </a:extLst>
          </p:cNvPr>
          <p:cNvSpPr>
            <a:spLocks noGrp="1"/>
          </p:cNvSpPr>
          <p:nvPr>
            <p:ph type="dt" sz="half" idx="10"/>
          </p:nvPr>
        </p:nvSpPr>
        <p:spPr/>
        <p:txBody>
          <a:bodyPr/>
          <a:lstStyle/>
          <a:p>
            <a:fld id="{12D24537-99B3-449F-841B-6ABDD1895A74}" type="datetimeFigureOut">
              <a:rPr lang="en-US" smtClean="0"/>
              <a:t>3/1/2024</a:t>
            </a:fld>
            <a:endParaRPr lang="en-US"/>
          </a:p>
        </p:txBody>
      </p:sp>
      <p:sp>
        <p:nvSpPr>
          <p:cNvPr id="5" name="Footer Placeholder 4">
            <a:extLst>
              <a:ext uri="{FF2B5EF4-FFF2-40B4-BE49-F238E27FC236}">
                <a16:creationId xmlns:a16="http://schemas.microsoft.com/office/drawing/2014/main" id="{0E0F6E72-62C0-480B-90ED-C89E6361A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6D8E0-EA5E-4E32-A7CC-98ABD3DE56DF}"/>
              </a:ext>
            </a:extLst>
          </p:cNvPr>
          <p:cNvSpPr>
            <a:spLocks noGrp="1"/>
          </p:cNvSpPr>
          <p:nvPr>
            <p:ph type="sldNum" sz="quarter" idx="12"/>
          </p:nvPr>
        </p:nvSpPr>
        <p:spPr/>
        <p:txBody>
          <a:bodyPr/>
          <a:lstStyle/>
          <a:p>
            <a:fld id="{FE36FEA5-D752-4104-B115-81C7D9A45E92}" type="slidenum">
              <a:rPr lang="en-US" smtClean="0"/>
              <a:t>‹#›</a:t>
            </a:fld>
            <a:endParaRPr lang="en-US"/>
          </a:p>
        </p:txBody>
      </p:sp>
    </p:spTree>
    <p:extLst>
      <p:ext uri="{BB962C8B-B14F-4D97-AF65-F5344CB8AC3E}">
        <p14:creationId xmlns:p14="http://schemas.microsoft.com/office/powerpoint/2010/main" val="69961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916C-38C1-40A9-9316-A78F1D9773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4D82EF-3F52-4A8A-8E1D-427EF49898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732132-A4BE-4A2A-921F-366971CB8FB3}"/>
              </a:ext>
            </a:extLst>
          </p:cNvPr>
          <p:cNvSpPr>
            <a:spLocks noGrp="1"/>
          </p:cNvSpPr>
          <p:nvPr>
            <p:ph type="dt" sz="half" idx="10"/>
          </p:nvPr>
        </p:nvSpPr>
        <p:spPr/>
        <p:txBody>
          <a:bodyPr/>
          <a:lstStyle/>
          <a:p>
            <a:fld id="{12D24537-99B3-449F-841B-6ABDD1895A74}" type="datetimeFigureOut">
              <a:rPr lang="en-US" smtClean="0"/>
              <a:t>3/1/2024</a:t>
            </a:fld>
            <a:endParaRPr lang="en-US"/>
          </a:p>
        </p:txBody>
      </p:sp>
      <p:sp>
        <p:nvSpPr>
          <p:cNvPr id="5" name="Footer Placeholder 4">
            <a:extLst>
              <a:ext uri="{FF2B5EF4-FFF2-40B4-BE49-F238E27FC236}">
                <a16:creationId xmlns:a16="http://schemas.microsoft.com/office/drawing/2014/main" id="{7590A868-E7F0-42E5-9A3A-FEBF40A31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4F50DB-A467-4179-BC02-17F4056818C4}"/>
              </a:ext>
            </a:extLst>
          </p:cNvPr>
          <p:cNvSpPr>
            <a:spLocks noGrp="1"/>
          </p:cNvSpPr>
          <p:nvPr>
            <p:ph type="sldNum" sz="quarter" idx="12"/>
          </p:nvPr>
        </p:nvSpPr>
        <p:spPr/>
        <p:txBody>
          <a:bodyPr/>
          <a:lstStyle/>
          <a:p>
            <a:fld id="{FE36FEA5-D752-4104-B115-81C7D9A45E92}" type="slidenum">
              <a:rPr lang="en-US" smtClean="0"/>
              <a:t>‹#›</a:t>
            </a:fld>
            <a:endParaRPr lang="en-US"/>
          </a:p>
        </p:txBody>
      </p:sp>
    </p:spTree>
    <p:extLst>
      <p:ext uri="{BB962C8B-B14F-4D97-AF65-F5344CB8AC3E}">
        <p14:creationId xmlns:p14="http://schemas.microsoft.com/office/powerpoint/2010/main" val="121549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511390-D80F-4501-B929-0A2026E5C8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A79B2F-58D9-4C26-984F-2AE21910F4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21AF1-DD76-4103-917F-E9ADD227823B}"/>
              </a:ext>
            </a:extLst>
          </p:cNvPr>
          <p:cNvSpPr>
            <a:spLocks noGrp="1"/>
          </p:cNvSpPr>
          <p:nvPr>
            <p:ph type="dt" sz="half" idx="10"/>
          </p:nvPr>
        </p:nvSpPr>
        <p:spPr/>
        <p:txBody>
          <a:bodyPr/>
          <a:lstStyle/>
          <a:p>
            <a:fld id="{12D24537-99B3-449F-841B-6ABDD1895A74}" type="datetimeFigureOut">
              <a:rPr lang="en-US" smtClean="0"/>
              <a:t>3/1/2024</a:t>
            </a:fld>
            <a:endParaRPr lang="en-US"/>
          </a:p>
        </p:txBody>
      </p:sp>
      <p:sp>
        <p:nvSpPr>
          <p:cNvPr id="5" name="Footer Placeholder 4">
            <a:extLst>
              <a:ext uri="{FF2B5EF4-FFF2-40B4-BE49-F238E27FC236}">
                <a16:creationId xmlns:a16="http://schemas.microsoft.com/office/drawing/2014/main" id="{45925630-B387-4DF4-88D7-C794CE1019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677BB-EBF1-479B-9E6F-81FCEE06F3F2}"/>
              </a:ext>
            </a:extLst>
          </p:cNvPr>
          <p:cNvSpPr>
            <a:spLocks noGrp="1"/>
          </p:cNvSpPr>
          <p:nvPr>
            <p:ph type="sldNum" sz="quarter" idx="12"/>
          </p:nvPr>
        </p:nvSpPr>
        <p:spPr/>
        <p:txBody>
          <a:bodyPr/>
          <a:lstStyle/>
          <a:p>
            <a:fld id="{FE36FEA5-D752-4104-B115-81C7D9A45E92}" type="slidenum">
              <a:rPr lang="en-US" smtClean="0"/>
              <a:t>‹#›</a:t>
            </a:fld>
            <a:endParaRPr lang="en-US"/>
          </a:p>
        </p:txBody>
      </p:sp>
    </p:spTree>
    <p:extLst>
      <p:ext uri="{BB962C8B-B14F-4D97-AF65-F5344CB8AC3E}">
        <p14:creationId xmlns:p14="http://schemas.microsoft.com/office/powerpoint/2010/main" val="2264583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AE98-83CC-4295-A3FF-36F296182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8B1850-F715-4CB0-B6FA-33359A3C02C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E525F-6E36-46A8-980A-5D1AAB1337BC}"/>
              </a:ext>
            </a:extLst>
          </p:cNvPr>
          <p:cNvSpPr>
            <a:spLocks noGrp="1"/>
          </p:cNvSpPr>
          <p:nvPr>
            <p:ph type="dt" sz="half" idx="10"/>
          </p:nvPr>
        </p:nvSpPr>
        <p:spPr/>
        <p:txBody>
          <a:bodyPr/>
          <a:lstStyle/>
          <a:p>
            <a:fld id="{12D24537-99B3-449F-841B-6ABDD1895A74}" type="datetimeFigureOut">
              <a:rPr lang="en-US" smtClean="0"/>
              <a:t>3/1/2024</a:t>
            </a:fld>
            <a:endParaRPr lang="en-US"/>
          </a:p>
        </p:txBody>
      </p:sp>
      <p:sp>
        <p:nvSpPr>
          <p:cNvPr id="5" name="Footer Placeholder 4">
            <a:extLst>
              <a:ext uri="{FF2B5EF4-FFF2-40B4-BE49-F238E27FC236}">
                <a16:creationId xmlns:a16="http://schemas.microsoft.com/office/drawing/2014/main" id="{B0158DD3-F640-441D-8630-54C460773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258E40-2C60-4590-9685-C702330944D6}"/>
              </a:ext>
            </a:extLst>
          </p:cNvPr>
          <p:cNvSpPr>
            <a:spLocks noGrp="1"/>
          </p:cNvSpPr>
          <p:nvPr>
            <p:ph type="sldNum" sz="quarter" idx="12"/>
          </p:nvPr>
        </p:nvSpPr>
        <p:spPr/>
        <p:txBody>
          <a:bodyPr/>
          <a:lstStyle/>
          <a:p>
            <a:fld id="{FE36FEA5-D752-4104-B115-81C7D9A45E92}" type="slidenum">
              <a:rPr lang="en-US" smtClean="0"/>
              <a:t>‹#›</a:t>
            </a:fld>
            <a:endParaRPr lang="en-US"/>
          </a:p>
        </p:txBody>
      </p:sp>
    </p:spTree>
    <p:extLst>
      <p:ext uri="{BB962C8B-B14F-4D97-AF65-F5344CB8AC3E}">
        <p14:creationId xmlns:p14="http://schemas.microsoft.com/office/powerpoint/2010/main" val="417919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97A50-80AC-4F2B-9EC4-113D8866CA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60DB9F-EC79-4060-B30F-CA24276098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5414C5A-DB68-4CDB-B666-FCFF5DF17A33}"/>
              </a:ext>
            </a:extLst>
          </p:cNvPr>
          <p:cNvSpPr>
            <a:spLocks noGrp="1"/>
          </p:cNvSpPr>
          <p:nvPr>
            <p:ph type="dt" sz="half" idx="10"/>
          </p:nvPr>
        </p:nvSpPr>
        <p:spPr/>
        <p:txBody>
          <a:bodyPr/>
          <a:lstStyle/>
          <a:p>
            <a:fld id="{12D24537-99B3-449F-841B-6ABDD1895A74}" type="datetimeFigureOut">
              <a:rPr lang="en-US" smtClean="0"/>
              <a:t>3/1/2024</a:t>
            </a:fld>
            <a:endParaRPr lang="en-US"/>
          </a:p>
        </p:txBody>
      </p:sp>
      <p:sp>
        <p:nvSpPr>
          <p:cNvPr id="5" name="Footer Placeholder 4">
            <a:extLst>
              <a:ext uri="{FF2B5EF4-FFF2-40B4-BE49-F238E27FC236}">
                <a16:creationId xmlns:a16="http://schemas.microsoft.com/office/drawing/2014/main" id="{CCA5CFC2-F91D-4A02-BBCD-AE34BED83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CC87B-45A5-4F1C-B380-1A2BC17D793A}"/>
              </a:ext>
            </a:extLst>
          </p:cNvPr>
          <p:cNvSpPr>
            <a:spLocks noGrp="1"/>
          </p:cNvSpPr>
          <p:nvPr>
            <p:ph type="sldNum" sz="quarter" idx="12"/>
          </p:nvPr>
        </p:nvSpPr>
        <p:spPr/>
        <p:txBody>
          <a:bodyPr/>
          <a:lstStyle/>
          <a:p>
            <a:fld id="{FE36FEA5-D752-4104-B115-81C7D9A45E92}" type="slidenum">
              <a:rPr lang="en-US" smtClean="0"/>
              <a:t>‹#›</a:t>
            </a:fld>
            <a:endParaRPr lang="en-US"/>
          </a:p>
        </p:txBody>
      </p:sp>
    </p:spTree>
    <p:extLst>
      <p:ext uri="{BB962C8B-B14F-4D97-AF65-F5344CB8AC3E}">
        <p14:creationId xmlns:p14="http://schemas.microsoft.com/office/powerpoint/2010/main" val="80473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EC84-CB65-4D91-A6D8-B1021A2B2A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E0E40A-43B7-4C12-92F6-D2DC861D76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D46186-CBA6-46C4-93A8-D2EF59EFCA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51DBFA-8C95-494F-AEFF-D16F5E4D8BA5}"/>
              </a:ext>
            </a:extLst>
          </p:cNvPr>
          <p:cNvSpPr>
            <a:spLocks noGrp="1"/>
          </p:cNvSpPr>
          <p:nvPr>
            <p:ph type="dt" sz="half" idx="10"/>
          </p:nvPr>
        </p:nvSpPr>
        <p:spPr/>
        <p:txBody>
          <a:bodyPr/>
          <a:lstStyle/>
          <a:p>
            <a:fld id="{12D24537-99B3-449F-841B-6ABDD1895A74}" type="datetimeFigureOut">
              <a:rPr lang="en-US" smtClean="0"/>
              <a:t>3/1/2024</a:t>
            </a:fld>
            <a:endParaRPr lang="en-US"/>
          </a:p>
        </p:txBody>
      </p:sp>
      <p:sp>
        <p:nvSpPr>
          <p:cNvPr id="6" name="Footer Placeholder 5">
            <a:extLst>
              <a:ext uri="{FF2B5EF4-FFF2-40B4-BE49-F238E27FC236}">
                <a16:creationId xmlns:a16="http://schemas.microsoft.com/office/drawing/2014/main" id="{B812D3E3-A635-48D9-B2DB-67E488F2AE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20D3A5-CFAD-4595-92CB-A76098CA63B8}"/>
              </a:ext>
            </a:extLst>
          </p:cNvPr>
          <p:cNvSpPr>
            <a:spLocks noGrp="1"/>
          </p:cNvSpPr>
          <p:nvPr>
            <p:ph type="sldNum" sz="quarter" idx="12"/>
          </p:nvPr>
        </p:nvSpPr>
        <p:spPr/>
        <p:txBody>
          <a:bodyPr/>
          <a:lstStyle/>
          <a:p>
            <a:fld id="{FE36FEA5-D752-4104-B115-81C7D9A45E92}" type="slidenum">
              <a:rPr lang="en-US" smtClean="0"/>
              <a:t>‹#›</a:t>
            </a:fld>
            <a:endParaRPr lang="en-US"/>
          </a:p>
        </p:txBody>
      </p:sp>
    </p:spTree>
    <p:extLst>
      <p:ext uri="{BB962C8B-B14F-4D97-AF65-F5344CB8AC3E}">
        <p14:creationId xmlns:p14="http://schemas.microsoft.com/office/powerpoint/2010/main" val="1374811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1EA44-3998-4B44-801A-715890166D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E0421D-C461-491F-AACB-987DC07016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29794DD-B12E-4BB8-8B01-EF57EA3F81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2C3635-3331-43B2-A38C-1996F17C72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527AEED-9C78-4990-BE5A-A03C30A9ADA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50619B-D781-4299-A4A0-E17A1993C2FA}"/>
              </a:ext>
            </a:extLst>
          </p:cNvPr>
          <p:cNvSpPr>
            <a:spLocks noGrp="1"/>
          </p:cNvSpPr>
          <p:nvPr>
            <p:ph type="dt" sz="half" idx="10"/>
          </p:nvPr>
        </p:nvSpPr>
        <p:spPr/>
        <p:txBody>
          <a:bodyPr/>
          <a:lstStyle/>
          <a:p>
            <a:fld id="{12D24537-99B3-449F-841B-6ABDD1895A74}" type="datetimeFigureOut">
              <a:rPr lang="en-US" smtClean="0"/>
              <a:t>3/1/2024</a:t>
            </a:fld>
            <a:endParaRPr lang="en-US"/>
          </a:p>
        </p:txBody>
      </p:sp>
      <p:sp>
        <p:nvSpPr>
          <p:cNvPr id="8" name="Footer Placeholder 7">
            <a:extLst>
              <a:ext uri="{FF2B5EF4-FFF2-40B4-BE49-F238E27FC236}">
                <a16:creationId xmlns:a16="http://schemas.microsoft.com/office/drawing/2014/main" id="{1CC1E82C-B94B-495B-B43B-EF0B1B2370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104BA3-F229-4376-80C7-1B095FB9360E}"/>
              </a:ext>
            </a:extLst>
          </p:cNvPr>
          <p:cNvSpPr>
            <a:spLocks noGrp="1"/>
          </p:cNvSpPr>
          <p:nvPr>
            <p:ph type="sldNum" sz="quarter" idx="12"/>
          </p:nvPr>
        </p:nvSpPr>
        <p:spPr/>
        <p:txBody>
          <a:bodyPr/>
          <a:lstStyle/>
          <a:p>
            <a:fld id="{FE36FEA5-D752-4104-B115-81C7D9A45E92}" type="slidenum">
              <a:rPr lang="en-US" smtClean="0"/>
              <a:t>‹#›</a:t>
            </a:fld>
            <a:endParaRPr lang="en-US"/>
          </a:p>
        </p:txBody>
      </p:sp>
    </p:spTree>
    <p:extLst>
      <p:ext uri="{BB962C8B-B14F-4D97-AF65-F5344CB8AC3E}">
        <p14:creationId xmlns:p14="http://schemas.microsoft.com/office/powerpoint/2010/main" val="123192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7521F-7AE6-4D46-8426-686120E4A6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3C72BD-1D64-4552-821B-42527B5EFFD6}"/>
              </a:ext>
            </a:extLst>
          </p:cNvPr>
          <p:cNvSpPr>
            <a:spLocks noGrp="1"/>
          </p:cNvSpPr>
          <p:nvPr>
            <p:ph type="dt" sz="half" idx="10"/>
          </p:nvPr>
        </p:nvSpPr>
        <p:spPr/>
        <p:txBody>
          <a:bodyPr/>
          <a:lstStyle/>
          <a:p>
            <a:fld id="{12D24537-99B3-449F-841B-6ABDD1895A74}" type="datetimeFigureOut">
              <a:rPr lang="en-US" smtClean="0"/>
              <a:t>3/1/2024</a:t>
            </a:fld>
            <a:endParaRPr lang="en-US"/>
          </a:p>
        </p:txBody>
      </p:sp>
      <p:sp>
        <p:nvSpPr>
          <p:cNvPr id="4" name="Footer Placeholder 3">
            <a:extLst>
              <a:ext uri="{FF2B5EF4-FFF2-40B4-BE49-F238E27FC236}">
                <a16:creationId xmlns:a16="http://schemas.microsoft.com/office/drawing/2014/main" id="{94BC6EFF-4E97-4CAC-9EFE-97C089C7FC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88A7CB-95B1-4943-8FA6-C2C386BC9557}"/>
              </a:ext>
            </a:extLst>
          </p:cNvPr>
          <p:cNvSpPr>
            <a:spLocks noGrp="1"/>
          </p:cNvSpPr>
          <p:nvPr>
            <p:ph type="sldNum" sz="quarter" idx="12"/>
          </p:nvPr>
        </p:nvSpPr>
        <p:spPr/>
        <p:txBody>
          <a:bodyPr/>
          <a:lstStyle/>
          <a:p>
            <a:fld id="{FE36FEA5-D752-4104-B115-81C7D9A45E92}" type="slidenum">
              <a:rPr lang="en-US" smtClean="0"/>
              <a:t>‹#›</a:t>
            </a:fld>
            <a:endParaRPr lang="en-US"/>
          </a:p>
        </p:txBody>
      </p:sp>
    </p:spTree>
    <p:extLst>
      <p:ext uri="{BB962C8B-B14F-4D97-AF65-F5344CB8AC3E}">
        <p14:creationId xmlns:p14="http://schemas.microsoft.com/office/powerpoint/2010/main" val="304044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0A805A-6D1C-4E51-832D-306A68E8C450}"/>
              </a:ext>
            </a:extLst>
          </p:cNvPr>
          <p:cNvSpPr>
            <a:spLocks noGrp="1"/>
          </p:cNvSpPr>
          <p:nvPr>
            <p:ph type="dt" sz="half" idx="10"/>
          </p:nvPr>
        </p:nvSpPr>
        <p:spPr/>
        <p:txBody>
          <a:bodyPr/>
          <a:lstStyle/>
          <a:p>
            <a:fld id="{12D24537-99B3-449F-841B-6ABDD1895A74}" type="datetimeFigureOut">
              <a:rPr lang="en-US" smtClean="0"/>
              <a:t>3/1/2024</a:t>
            </a:fld>
            <a:endParaRPr lang="en-US"/>
          </a:p>
        </p:txBody>
      </p:sp>
      <p:sp>
        <p:nvSpPr>
          <p:cNvPr id="3" name="Footer Placeholder 2">
            <a:extLst>
              <a:ext uri="{FF2B5EF4-FFF2-40B4-BE49-F238E27FC236}">
                <a16:creationId xmlns:a16="http://schemas.microsoft.com/office/drawing/2014/main" id="{A034676C-3322-4FAB-A4F0-60011C815F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0D288E-16DC-4989-B9CA-B3FC6FC69B91}"/>
              </a:ext>
            </a:extLst>
          </p:cNvPr>
          <p:cNvSpPr>
            <a:spLocks noGrp="1"/>
          </p:cNvSpPr>
          <p:nvPr>
            <p:ph type="sldNum" sz="quarter" idx="12"/>
          </p:nvPr>
        </p:nvSpPr>
        <p:spPr/>
        <p:txBody>
          <a:bodyPr/>
          <a:lstStyle/>
          <a:p>
            <a:fld id="{FE36FEA5-D752-4104-B115-81C7D9A45E92}" type="slidenum">
              <a:rPr lang="en-US" smtClean="0"/>
              <a:t>‹#›</a:t>
            </a:fld>
            <a:endParaRPr lang="en-US"/>
          </a:p>
        </p:txBody>
      </p:sp>
    </p:spTree>
    <p:extLst>
      <p:ext uri="{BB962C8B-B14F-4D97-AF65-F5344CB8AC3E}">
        <p14:creationId xmlns:p14="http://schemas.microsoft.com/office/powerpoint/2010/main" val="355443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1CD03-4C76-422A-ACC9-D256FAA14F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A510B7-1500-427C-B435-A6BC2F9369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2E117F-6C58-4C00-AD2E-1C6944F886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474710-A395-4D7B-AE27-AFB1D5721E26}"/>
              </a:ext>
            </a:extLst>
          </p:cNvPr>
          <p:cNvSpPr>
            <a:spLocks noGrp="1"/>
          </p:cNvSpPr>
          <p:nvPr>
            <p:ph type="dt" sz="half" idx="10"/>
          </p:nvPr>
        </p:nvSpPr>
        <p:spPr/>
        <p:txBody>
          <a:bodyPr/>
          <a:lstStyle/>
          <a:p>
            <a:fld id="{12D24537-99B3-449F-841B-6ABDD1895A74}" type="datetimeFigureOut">
              <a:rPr lang="en-US" smtClean="0"/>
              <a:t>3/1/2024</a:t>
            </a:fld>
            <a:endParaRPr lang="en-US"/>
          </a:p>
        </p:txBody>
      </p:sp>
      <p:sp>
        <p:nvSpPr>
          <p:cNvPr id="6" name="Footer Placeholder 5">
            <a:extLst>
              <a:ext uri="{FF2B5EF4-FFF2-40B4-BE49-F238E27FC236}">
                <a16:creationId xmlns:a16="http://schemas.microsoft.com/office/drawing/2014/main" id="{EE944D4A-B763-4644-BC41-707D9CC3FA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A6E82-C256-40EA-B328-C799BE909A5E}"/>
              </a:ext>
            </a:extLst>
          </p:cNvPr>
          <p:cNvSpPr>
            <a:spLocks noGrp="1"/>
          </p:cNvSpPr>
          <p:nvPr>
            <p:ph type="sldNum" sz="quarter" idx="12"/>
          </p:nvPr>
        </p:nvSpPr>
        <p:spPr/>
        <p:txBody>
          <a:bodyPr/>
          <a:lstStyle/>
          <a:p>
            <a:fld id="{FE36FEA5-D752-4104-B115-81C7D9A45E92}" type="slidenum">
              <a:rPr lang="en-US" smtClean="0"/>
              <a:t>‹#›</a:t>
            </a:fld>
            <a:endParaRPr lang="en-US"/>
          </a:p>
        </p:txBody>
      </p:sp>
    </p:spTree>
    <p:extLst>
      <p:ext uri="{BB962C8B-B14F-4D97-AF65-F5344CB8AC3E}">
        <p14:creationId xmlns:p14="http://schemas.microsoft.com/office/powerpoint/2010/main" val="4241444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8F4CF-1E4A-43C7-AD11-C92D62486F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7157A8-AA00-4476-9FBA-97DBD9D7B3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1A3EAE-B20C-4EA7-9B0D-4B86DDB022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F0D984-3CE7-4225-9C81-764026EE3823}"/>
              </a:ext>
            </a:extLst>
          </p:cNvPr>
          <p:cNvSpPr>
            <a:spLocks noGrp="1"/>
          </p:cNvSpPr>
          <p:nvPr>
            <p:ph type="dt" sz="half" idx="10"/>
          </p:nvPr>
        </p:nvSpPr>
        <p:spPr/>
        <p:txBody>
          <a:bodyPr/>
          <a:lstStyle/>
          <a:p>
            <a:fld id="{12D24537-99B3-449F-841B-6ABDD1895A74}" type="datetimeFigureOut">
              <a:rPr lang="en-US" smtClean="0"/>
              <a:t>3/1/2024</a:t>
            </a:fld>
            <a:endParaRPr lang="en-US"/>
          </a:p>
        </p:txBody>
      </p:sp>
      <p:sp>
        <p:nvSpPr>
          <p:cNvPr id="6" name="Footer Placeholder 5">
            <a:extLst>
              <a:ext uri="{FF2B5EF4-FFF2-40B4-BE49-F238E27FC236}">
                <a16:creationId xmlns:a16="http://schemas.microsoft.com/office/drawing/2014/main" id="{626197BA-3D8D-409D-99FC-FC3DF35F4A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7D431F-8CCF-4968-86D8-6F2F5C19A2AE}"/>
              </a:ext>
            </a:extLst>
          </p:cNvPr>
          <p:cNvSpPr>
            <a:spLocks noGrp="1"/>
          </p:cNvSpPr>
          <p:nvPr>
            <p:ph type="sldNum" sz="quarter" idx="12"/>
          </p:nvPr>
        </p:nvSpPr>
        <p:spPr/>
        <p:txBody>
          <a:bodyPr/>
          <a:lstStyle/>
          <a:p>
            <a:fld id="{FE36FEA5-D752-4104-B115-81C7D9A45E92}" type="slidenum">
              <a:rPr lang="en-US" smtClean="0"/>
              <a:t>‹#›</a:t>
            </a:fld>
            <a:endParaRPr lang="en-US"/>
          </a:p>
        </p:txBody>
      </p:sp>
    </p:spTree>
    <p:extLst>
      <p:ext uri="{BB962C8B-B14F-4D97-AF65-F5344CB8AC3E}">
        <p14:creationId xmlns:p14="http://schemas.microsoft.com/office/powerpoint/2010/main" val="373516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891BFE-F8C3-4DCF-B38D-2BCAADD002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80C078-0E8A-4BCD-9CD8-E8B6D7164D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89A01-AAC6-412A-B0CC-ADB18C24C7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24537-99B3-449F-841B-6ABDD1895A74}" type="datetimeFigureOut">
              <a:rPr lang="en-US" smtClean="0"/>
              <a:t>3/1/2024</a:t>
            </a:fld>
            <a:endParaRPr lang="en-US"/>
          </a:p>
        </p:txBody>
      </p:sp>
      <p:sp>
        <p:nvSpPr>
          <p:cNvPr id="5" name="Footer Placeholder 4">
            <a:extLst>
              <a:ext uri="{FF2B5EF4-FFF2-40B4-BE49-F238E27FC236}">
                <a16:creationId xmlns:a16="http://schemas.microsoft.com/office/drawing/2014/main" id="{E069ABF4-1BC3-4AD7-9341-2CB685B1A3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465CB8-0155-414F-B4BE-97667B1764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6FEA5-D752-4104-B115-81C7D9A45E92}" type="slidenum">
              <a:rPr lang="en-US" smtClean="0"/>
              <a:t>‹#›</a:t>
            </a:fld>
            <a:endParaRPr lang="en-US"/>
          </a:p>
        </p:txBody>
      </p:sp>
    </p:spTree>
    <p:extLst>
      <p:ext uri="{BB962C8B-B14F-4D97-AF65-F5344CB8AC3E}">
        <p14:creationId xmlns:p14="http://schemas.microsoft.com/office/powerpoint/2010/main" val="4004112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DBFCBF-E869-4150-807D-0EA34DD58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A1EDB7-3E57-432F-9881-F592ED3C3A9F}"/>
              </a:ext>
            </a:extLst>
          </p:cNvPr>
          <p:cNvSpPr>
            <a:spLocks noGrp="1"/>
          </p:cNvSpPr>
          <p:nvPr>
            <p:ph type="ctrTitle"/>
          </p:nvPr>
        </p:nvSpPr>
        <p:spPr>
          <a:xfrm>
            <a:off x="0" y="4428000"/>
            <a:ext cx="12192000" cy="1400400"/>
          </a:xfrm>
        </p:spPr>
        <p:txBody>
          <a:bodyPr wrap="square" anchor="b">
            <a:normAutofit/>
          </a:bodyPr>
          <a:lstStyle/>
          <a:p>
            <a:r>
              <a:rPr lang="en-US" sz="4300" dirty="0">
                <a:solidFill>
                  <a:schemeClr val="bg1"/>
                </a:solidFill>
              </a:rPr>
              <a:t>Exploring Microbial Diversity</a:t>
            </a:r>
          </a:p>
        </p:txBody>
      </p:sp>
      <p:pic>
        <p:nvPicPr>
          <p:cNvPr id="6" name="Picture 5">
            <a:extLst>
              <a:ext uri="{FF2B5EF4-FFF2-40B4-BE49-F238E27FC236}">
                <a16:creationId xmlns:a16="http://schemas.microsoft.com/office/drawing/2014/main" id="{85DBBD52-69C2-7EDC-3BBD-0446357B76A9}"/>
              </a:ext>
            </a:extLst>
          </p:cNvPr>
          <p:cNvPicPr>
            <a:picLocks noChangeAspect="1"/>
          </p:cNvPicPr>
          <p:nvPr/>
        </p:nvPicPr>
        <p:blipFill rotWithShape="1">
          <a:blip r:embed="rId2"/>
          <a:srcRect l="22195" r="21043" b="-3"/>
          <a:stretch/>
        </p:blipFill>
        <p:spPr>
          <a:xfrm>
            <a:off x="-4" y="10"/>
            <a:ext cx="2952750" cy="3940619"/>
          </a:xfrm>
          <a:custGeom>
            <a:avLst/>
            <a:gdLst/>
            <a:ahLst/>
            <a:cxnLst/>
            <a:rect l="l" t="t" r="r" b="b"/>
            <a:pathLst>
              <a:path w="2952750" h="3940629">
                <a:moveTo>
                  <a:pt x="0" y="0"/>
                </a:moveTo>
                <a:lnTo>
                  <a:pt x="2952750" y="0"/>
                </a:lnTo>
                <a:lnTo>
                  <a:pt x="2952749" y="3847994"/>
                </a:lnTo>
                <a:lnTo>
                  <a:pt x="0" y="3940629"/>
                </a:lnTo>
                <a:close/>
              </a:path>
            </a:pathLst>
          </a:custGeom>
        </p:spPr>
      </p:pic>
      <p:pic>
        <p:nvPicPr>
          <p:cNvPr id="11" name="Picture 10">
            <a:extLst>
              <a:ext uri="{FF2B5EF4-FFF2-40B4-BE49-F238E27FC236}">
                <a16:creationId xmlns:a16="http://schemas.microsoft.com/office/drawing/2014/main" id="{D28B9B32-302D-A491-32D3-66D0DA053DEC}"/>
              </a:ext>
            </a:extLst>
          </p:cNvPr>
          <p:cNvPicPr>
            <a:picLocks noChangeAspect="1"/>
          </p:cNvPicPr>
          <p:nvPr/>
        </p:nvPicPr>
        <p:blipFill rotWithShape="1">
          <a:blip r:embed="rId3"/>
          <a:srcRect r="5854"/>
          <a:stretch/>
        </p:blipFill>
        <p:spPr>
          <a:xfrm>
            <a:off x="3143253" y="10"/>
            <a:ext cx="2857499" cy="3842008"/>
          </a:xfrm>
          <a:custGeom>
            <a:avLst/>
            <a:gdLst/>
            <a:ahLst/>
            <a:cxnLst/>
            <a:rect l="l" t="t" r="r" b="b"/>
            <a:pathLst>
              <a:path w="2857499" h="3842018">
                <a:moveTo>
                  <a:pt x="0" y="0"/>
                </a:moveTo>
                <a:lnTo>
                  <a:pt x="2857499" y="0"/>
                </a:lnTo>
                <a:lnTo>
                  <a:pt x="2857499" y="3799815"/>
                </a:lnTo>
                <a:lnTo>
                  <a:pt x="2408465" y="3766458"/>
                </a:lnTo>
                <a:lnTo>
                  <a:pt x="0" y="3842018"/>
                </a:lnTo>
                <a:close/>
              </a:path>
            </a:pathLst>
          </a:custGeom>
        </p:spPr>
      </p:pic>
      <p:pic>
        <p:nvPicPr>
          <p:cNvPr id="10" name="Picture 9">
            <a:extLst>
              <a:ext uri="{FF2B5EF4-FFF2-40B4-BE49-F238E27FC236}">
                <a16:creationId xmlns:a16="http://schemas.microsoft.com/office/drawing/2014/main" id="{E7A12784-8E38-BEAF-B838-D73730D3D167}"/>
              </a:ext>
            </a:extLst>
          </p:cNvPr>
          <p:cNvPicPr>
            <a:picLocks noChangeAspect="1"/>
          </p:cNvPicPr>
          <p:nvPr/>
        </p:nvPicPr>
        <p:blipFill rotWithShape="1">
          <a:blip r:embed="rId4"/>
          <a:srcRect l="20305" r="30725" b="2"/>
          <a:stretch/>
        </p:blipFill>
        <p:spPr>
          <a:xfrm>
            <a:off x="6191251" y="10"/>
            <a:ext cx="2857499" cy="4026227"/>
          </a:xfrm>
          <a:custGeom>
            <a:avLst/>
            <a:gdLst/>
            <a:ahLst/>
            <a:cxnLst/>
            <a:rect l="l" t="t" r="r" b="b"/>
            <a:pathLst>
              <a:path w="2857499" h="4026237">
                <a:moveTo>
                  <a:pt x="0" y="0"/>
                </a:moveTo>
                <a:lnTo>
                  <a:pt x="2857499" y="0"/>
                </a:lnTo>
                <a:lnTo>
                  <a:pt x="2857499" y="4026237"/>
                </a:lnTo>
                <a:lnTo>
                  <a:pt x="0" y="3813966"/>
                </a:lnTo>
                <a:close/>
              </a:path>
            </a:pathLst>
          </a:custGeom>
        </p:spPr>
      </p:pic>
      <p:pic>
        <p:nvPicPr>
          <p:cNvPr id="8" name="Picture 7">
            <a:extLst>
              <a:ext uri="{FF2B5EF4-FFF2-40B4-BE49-F238E27FC236}">
                <a16:creationId xmlns:a16="http://schemas.microsoft.com/office/drawing/2014/main" id="{FE1FC150-3096-3BA0-4308-761CEE0A3D02}"/>
              </a:ext>
            </a:extLst>
          </p:cNvPr>
          <p:cNvPicPr>
            <a:picLocks noChangeAspect="1"/>
          </p:cNvPicPr>
          <p:nvPr/>
        </p:nvPicPr>
        <p:blipFill rotWithShape="1">
          <a:blip r:embed="rId5"/>
          <a:srcRect l="36826" r="11334" b="-2"/>
          <a:stretch/>
        </p:blipFill>
        <p:spPr>
          <a:xfrm>
            <a:off x="9239249" y="10"/>
            <a:ext cx="2952751" cy="4049475"/>
          </a:xfrm>
          <a:custGeom>
            <a:avLst/>
            <a:gdLst/>
            <a:ahLst/>
            <a:cxnLst/>
            <a:rect l="l" t="t" r="r" b="b"/>
            <a:pathLst>
              <a:path w="2952751" h="4049485">
                <a:moveTo>
                  <a:pt x="0" y="0"/>
                </a:moveTo>
                <a:lnTo>
                  <a:pt x="2952751" y="0"/>
                </a:lnTo>
                <a:lnTo>
                  <a:pt x="2952750" y="3940629"/>
                </a:lnTo>
                <a:lnTo>
                  <a:pt x="122465" y="4049485"/>
                </a:lnTo>
                <a:lnTo>
                  <a:pt x="0" y="4040388"/>
                </a:lnTo>
                <a:close/>
              </a:path>
            </a:pathLst>
          </a:custGeom>
        </p:spPr>
      </p:pic>
      <p:grpSp>
        <p:nvGrpSpPr>
          <p:cNvPr id="19" name="Group 18">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0" name="Freeform: Shape 19">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6">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90528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a:extLst>
              <a:ext uri="{FF2B5EF4-FFF2-40B4-BE49-F238E27FC236}">
                <a16:creationId xmlns:a16="http://schemas.microsoft.com/office/drawing/2014/main" id="{4C60446D-775F-478E-82C7-C519E900F0C6}"/>
              </a:ext>
            </a:extLst>
          </p:cNvPr>
          <p:cNvPicPr>
            <a:picLocks noChangeAspect="1"/>
          </p:cNvPicPr>
          <p:nvPr/>
        </p:nvPicPr>
        <p:blipFill rotWithShape="1">
          <a:blip r:embed="rId3"/>
          <a:srcRect t="15728" r="-1" b="-1"/>
          <a:stretch/>
        </p:blipFill>
        <p:spPr>
          <a:xfrm>
            <a:off x="-1219" y="-4"/>
            <a:ext cx="12191695" cy="6858000"/>
          </a:xfrm>
          <a:prstGeom prst="rect">
            <a:avLst/>
          </a:prstGeom>
        </p:spPr>
      </p:pic>
      <p:sp>
        <p:nvSpPr>
          <p:cNvPr id="34" name="Freeform: Shape 33">
            <a:extLst>
              <a:ext uri="{FF2B5EF4-FFF2-40B4-BE49-F238E27FC236}">
                <a16:creationId xmlns:a16="http://schemas.microsoft.com/office/drawing/2014/main" id="{8CC700D5-9809-43F4-89D5-7DBBCB0D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C7163242-6303-46DC-BAC1-2A204F061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8" name="Freeform: Shape 37">
            <a:extLst>
              <a:ext uri="{FF2B5EF4-FFF2-40B4-BE49-F238E27FC236}">
                <a16:creationId xmlns:a16="http://schemas.microsoft.com/office/drawing/2014/main" id="{805C4C40-D70E-4C4F-B228-98A0A6132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F0F428D-C565-476A-961D-CB470E555C30}"/>
              </a:ext>
            </a:extLst>
          </p:cNvPr>
          <p:cNvSpPr>
            <a:spLocks noGrp="1"/>
          </p:cNvSpPr>
          <p:nvPr>
            <p:ph type="title"/>
          </p:nvPr>
        </p:nvSpPr>
        <p:spPr>
          <a:xfrm>
            <a:off x="1057476" y="1681103"/>
            <a:ext cx="4598786" cy="2042712"/>
          </a:xfrm>
        </p:spPr>
        <p:txBody>
          <a:bodyPr vert="horz" lIns="91440" tIns="45720" rIns="91440" bIns="45720" rtlCol="0" anchor="b">
            <a:normAutofit/>
          </a:bodyPr>
          <a:lstStyle/>
          <a:p>
            <a:pPr algn="ctr"/>
            <a:r>
              <a:rPr lang="en-US" sz="4000" i="1" kern="1200" dirty="0">
                <a:solidFill>
                  <a:schemeClr val="tx1">
                    <a:lumMod val="75000"/>
                    <a:lumOff val="25000"/>
                  </a:schemeClr>
                </a:solidFill>
                <a:latin typeface="+mj-lt"/>
                <a:ea typeface="+mj-ea"/>
                <a:cs typeface="+mj-cs"/>
              </a:rPr>
              <a:t>Thermus aquaticus</a:t>
            </a:r>
          </a:p>
        </p:txBody>
      </p:sp>
      <p:sp>
        <p:nvSpPr>
          <p:cNvPr id="3" name="Content Placeholder 2">
            <a:extLst>
              <a:ext uri="{FF2B5EF4-FFF2-40B4-BE49-F238E27FC236}">
                <a16:creationId xmlns:a16="http://schemas.microsoft.com/office/drawing/2014/main" id="{536EABAA-5D82-4B6E-A308-4644AA86B86F}"/>
              </a:ext>
            </a:extLst>
          </p:cNvPr>
          <p:cNvSpPr>
            <a:spLocks noGrp="1"/>
          </p:cNvSpPr>
          <p:nvPr>
            <p:ph idx="1"/>
          </p:nvPr>
        </p:nvSpPr>
        <p:spPr>
          <a:xfrm>
            <a:off x="9006920" y="6512977"/>
            <a:ext cx="2929408" cy="678633"/>
          </a:xfrm>
        </p:spPr>
        <p:txBody>
          <a:bodyPr vert="horz" lIns="91440" tIns="45720" rIns="91440" bIns="45720" rtlCol="0" anchor="t">
            <a:normAutofit/>
          </a:bodyPr>
          <a:lstStyle/>
          <a:p>
            <a:pPr marL="0" indent="0" algn="ctr">
              <a:buNone/>
            </a:pPr>
            <a:r>
              <a:rPr lang="en-US" sz="1800" kern="1200" dirty="0">
                <a:solidFill>
                  <a:schemeClr val="bg1">
                    <a:lumMod val="95000"/>
                  </a:schemeClr>
                </a:solidFill>
                <a:latin typeface="+mn-lt"/>
                <a:ea typeface="+mn-ea"/>
                <a:cs typeface="+mn-cs"/>
              </a:rPr>
              <a:t>Photo credits: Public Domain.</a:t>
            </a:r>
          </a:p>
        </p:txBody>
      </p:sp>
      <p:grpSp>
        <p:nvGrpSpPr>
          <p:cNvPr id="40" name="Group 39">
            <a:extLst>
              <a:ext uri="{FF2B5EF4-FFF2-40B4-BE49-F238E27FC236}">
                <a16:creationId xmlns:a16="http://schemas.microsoft.com/office/drawing/2014/main" id="{06536C0D-2219-44F1-94EC-B9A56501DB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41" name="Freeform: Shape 40">
              <a:extLst>
                <a:ext uri="{FF2B5EF4-FFF2-40B4-BE49-F238E27FC236}">
                  <a16:creationId xmlns:a16="http://schemas.microsoft.com/office/drawing/2014/main" id="{9DF0CCBF-D7FD-451C-92EB-84C362B69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2B1B8EEB-4E8B-43EC-AB8F-F7E2CD968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4" name="Picture 3">
            <a:extLst>
              <a:ext uri="{FF2B5EF4-FFF2-40B4-BE49-F238E27FC236}">
                <a16:creationId xmlns:a16="http://schemas.microsoft.com/office/drawing/2014/main" id="{03272F1E-9223-467A-8CE8-C41AA3F04F62}"/>
              </a:ext>
            </a:extLst>
          </p:cNvPr>
          <p:cNvPicPr>
            <a:picLocks noChangeAspect="1"/>
          </p:cNvPicPr>
          <p:nvPr/>
        </p:nvPicPr>
        <p:blipFill rotWithShape="1">
          <a:blip r:embed="rId4"/>
          <a:srcRect l="24275" r="-1" b="-1"/>
          <a:stretch/>
        </p:blipFill>
        <p:spPr>
          <a:xfrm>
            <a:off x="6882275" y="1386254"/>
            <a:ext cx="4228348" cy="3969721"/>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Tree>
    <p:extLst>
      <p:ext uri="{BB962C8B-B14F-4D97-AF65-F5344CB8AC3E}">
        <p14:creationId xmlns:p14="http://schemas.microsoft.com/office/powerpoint/2010/main" val="386473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60">
          <a:fgClr>
            <a:schemeClr val="accent4"/>
          </a:fgClr>
          <a:bgClr>
            <a:schemeClr val="bg1"/>
          </a:bgClr>
        </a:patt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1788E1A-898F-495E-9D23-347CF3B600BC}"/>
              </a:ext>
            </a:extLst>
          </p:cNvPr>
          <p:cNvPicPr>
            <a:picLocks noChangeAspect="1"/>
          </p:cNvPicPr>
          <p:nvPr/>
        </p:nvPicPr>
        <p:blipFill rotWithShape="1">
          <a:blip r:embed="rId3"/>
          <a:srcRect r="2712" b="1"/>
          <a:stretch/>
        </p:blipFill>
        <p:spPr>
          <a:xfrm>
            <a:off x="1" y="10"/>
            <a:ext cx="9669642" cy="6857990"/>
          </a:xfrm>
          <a:prstGeom prst="rect">
            <a:avLst/>
          </a:prstGeom>
        </p:spPr>
      </p:pic>
      <p:sp>
        <p:nvSpPr>
          <p:cNvPr id="24"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987E94-9885-483D-A90C-CF73372477CB}"/>
              </a:ext>
            </a:extLst>
          </p:cNvPr>
          <p:cNvSpPr>
            <a:spLocks noGrp="1"/>
          </p:cNvSpPr>
          <p:nvPr>
            <p:ph type="title"/>
          </p:nvPr>
        </p:nvSpPr>
        <p:spPr>
          <a:xfrm>
            <a:off x="8159407" y="2125687"/>
            <a:ext cx="3822189" cy="1899912"/>
          </a:xfrm>
        </p:spPr>
        <p:txBody>
          <a:bodyPr>
            <a:normAutofit/>
          </a:bodyPr>
          <a:lstStyle/>
          <a:p>
            <a:r>
              <a:rPr lang="en-US" sz="4000" i="1" dirty="0"/>
              <a:t>Escherichia coli (E. coli)</a:t>
            </a:r>
          </a:p>
        </p:txBody>
      </p:sp>
      <p:sp>
        <p:nvSpPr>
          <p:cNvPr id="3" name="Content Placeholder 2">
            <a:extLst>
              <a:ext uri="{FF2B5EF4-FFF2-40B4-BE49-F238E27FC236}">
                <a16:creationId xmlns:a16="http://schemas.microsoft.com/office/drawing/2014/main" id="{94F643D6-D62C-4C60-9C4A-B66EA586F878}"/>
              </a:ext>
            </a:extLst>
          </p:cNvPr>
          <p:cNvSpPr>
            <a:spLocks noGrp="1"/>
          </p:cNvSpPr>
          <p:nvPr>
            <p:ph idx="1"/>
          </p:nvPr>
        </p:nvSpPr>
        <p:spPr>
          <a:xfrm>
            <a:off x="5716458" y="6492875"/>
            <a:ext cx="3822189" cy="403960"/>
          </a:xfrm>
        </p:spPr>
        <p:txBody>
          <a:bodyPr>
            <a:normAutofit/>
          </a:bodyPr>
          <a:lstStyle/>
          <a:p>
            <a:pPr marL="0" indent="0">
              <a:buNone/>
            </a:pPr>
            <a:r>
              <a:rPr lang="it-IT" sz="2000" dirty="0"/>
              <a:t>Credit: Public Domain</a:t>
            </a:r>
            <a:endParaRPr lang="en-US" sz="2000" dirty="0"/>
          </a:p>
        </p:txBody>
      </p:sp>
    </p:spTree>
    <p:extLst>
      <p:ext uri="{BB962C8B-B14F-4D97-AF65-F5344CB8AC3E}">
        <p14:creationId xmlns:p14="http://schemas.microsoft.com/office/powerpoint/2010/main" val="267447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F54387-2050-46AD-87B7-CF8A4C80A210}"/>
              </a:ext>
            </a:extLst>
          </p:cNvPr>
          <p:cNvSpPr>
            <a:spLocks noGrp="1"/>
          </p:cNvSpPr>
          <p:nvPr>
            <p:ph type="title"/>
          </p:nvPr>
        </p:nvSpPr>
        <p:spPr>
          <a:xfrm>
            <a:off x="6570572" y="1879186"/>
            <a:ext cx="5357812" cy="1403732"/>
          </a:xfrm>
        </p:spPr>
        <p:txBody>
          <a:bodyPr vert="horz" lIns="91440" tIns="45720" rIns="91440" bIns="45720" rtlCol="0" anchor="b">
            <a:normAutofit/>
          </a:bodyPr>
          <a:lstStyle/>
          <a:p>
            <a:r>
              <a:rPr lang="en-US" i="1" dirty="0"/>
              <a:t>Staphylococcus aureus</a:t>
            </a:r>
          </a:p>
        </p:txBody>
      </p:sp>
      <p:sp>
        <p:nvSpPr>
          <p:cNvPr id="33" name="Oval 3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629BFA0-AF20-453D-96C4-B522E794073C}"/>
              </a:ext>
            </a:extLst>
          </p:cNvPr>
          <p:cNvPicPr>
            <a:picLocks noChangeAspect="1"/>
          </p:cNvPicPr>
          <p:nvPr/>
        </p:nvPicPr>
        <p:blipFill rotWithShape="1">
          <a:blip r:embed="rId3"/>
          <a:srcRect l="12699" r="11550"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3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3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5" name="Rectangle 4">
            <a:extLst>
              <a:ext uri="{FF2B5EF4-FFF2-40B4-BE49-F238E27FC236}">
                <a16:creationId xmlns:a16="http://schemas.microsoft.com/office/drawing/2014/main" id="{A96EFFCD-DAC1-4026-BF84-610A39D5C58E}"/>
              </a:ext>
            </a:extLst>
          </p:cNvPr>
          <p:cNvSpPr/>
          <p:nvPr/>
        </p:nvSpPr>
        <p:spPr>
          <a:xfrm>
            <a:off x="2051934" y="6343611"/>
            <a:ext cx="4195673" cy="438182"/>
          </a:xfrm>
          <a:prstGeom prst="rect">
            <a:avLst/>
          </a:prstGeom>
        </p:spPr>
        <p:txBody>
          <a:bodyPr vert="horz" lIns="91440" tIns="45720" rIns="91440" bIns="45720" rtlCol="0" anchor="t">
            <a:normAutofit/>
          </a:bodyPr>
          <a:lstStyle/>
          <a:p>
            <a:pPr>
              <a:lnSpc>
                <a:spcPct val="90000"/>
              </a:lnSpc>
              <a:spcAft>
                <a:spcPts val="600"/>
              </a:spcAft>
            </a:pPr>
            <a:r>
              <a:rPr lang="en-US" sz="2000" dirty="0">
                <a:solidFill>
                  <a:schemeClr val="bg2">
                    <a:lumMod val="50000"/>
                    <a:alpha val="80000"/>
                  </a:schemeClr>
                </a:solidFill>
              </a:rPr>
              <a:t>Credit: Public Domain</a:t>
            </a:r>
          </a:p>
        </p:txBody>
      </p:sp>
      <p:sp>
        <p:nvSpPr>
          <p:cNvPr id="3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4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31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a microscope&#10;&#10;Description automatically generated">
            <a:extLst>
              <a:ext uri="{FF2B5EF4-FFF2-40B4-BE49-F238E27FC236}">
                <a16:creationId xmlns:a16="http://schemas.microsoft.com/office/drawing/2014/main" id="{966AD1EB-B759-E9BF-514B-DA107DD3270F}"/>
              </a:ext>
            </a:extLst>
          </p:cNvPr>
          <p:cNvPicPr>
            <a:picLocks noChangeAspect="1"/>
          </p:cNvPicPr>
          <p:nvPr/>
        </p:nvPicPr>
        <p:blipFill rotWithShape="1">
          <a:blip r:embed="rId3">
            <a:alphaModFix amt="50000"/>
          </a:blip>
          <a:srcRect t="714" b="13408"/>
          <a:stretch/>
        </p:blipFill>
        <p:spPr>
          <a:xfrm>
            <a:off x="20" y="1"/>
            <a:ext cx="12191980" cy="6857999"/>
          </a:xfrm>
          <a:prstGeom prst="rect">
            <a:avLst/>
          </a:prstGeom>
        </p:spPr>
      </p:pic>
      <p:sp>
        <p:nvSpPr>
          <p:cNvPr id="2" name="Title 1">
            <a:extLst>
              <a:ext uri="{FF2B5EF4-FFF2-40B4-BE49-F238E27FC236}">
                <a16:creationId xmlns:a16="http://schemas.microsoft.com/office/drawing/2014/main" id="{0D52F187-E70D-45B8-A3AE-569ABE23BEE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i="1" dirty="0" err="1">
                <a:solidFill>
                  <a:srgbClr val="FFFFFF"/>
                </a:solidFill>
              </a:rPr>
              <a:t>Methanobrevibacter</a:t>
            </a:r>
            <a:r>
              <a:rPr lang="en-US" sz="6000" i="1" dirty="0">
                <a:solidFill>
                  <a:srgbClr val="FFFFFF"/>
                </a:solidFill>
              </a:rPr>
              <a:t> </a:t>
            </a:r>
            <a:r>
              <a:rPr lang="en-US" sz="6000" i="1" dirty="0" err="1">
                <a:solidFill>
                  <a:srgbClr val="FFFFFF"/>
                </a:solidFill>
              </a:rPr>
              <a:t>smithii</a:t>
            </a:r>
            <a:r>
              <a:rPr lang="en-US" sz="6000" i="1" dirty="0">
                <a:solidFill>
                  <a:srgbClr val="FFFFFF"/>
                </a:solidFill>
              </a:rPr>
              <a:t> </a:t>
            </a:r>
          </a:p>
        </p:txBody>
      </p:sp>
      <p:sp>
        <p:nvSpPr>
          <p:cNvPr id="9" name="Content Placeholder 8">
            <a:extLst>
              <a:ext uri="{FF2B5EF4-FFF2-40B4-BE49-F238E27FC236}">
                <a16:creationId xmlns:a16="http://schemas.microsoft.com/office/drawing/2014/main" id="{810FAFA4-57EF-4B59-5CD7-D1C2907A56E3}"/>
              </a:ext>
            </a:extLst>
          </p:cNvPr>
          <p:cNvSpPr>
            <a:spLocks noGrp="1"/>
          </p:cNvSpPr>
          <p:nvPr>
            <p:ph idx="1"/>
          </p:nvPr>
        </p:nvSpPr>
        <p:spPr>
          <a:xfrm>
            <a:off x="-723333" y="6527256"/>
            <a:ext cx="11837158" cy="985837"/>
          </a:xfrm>
        </p:spPr>
        <p:txBody>
          <a:bodyPr vert="horz" lIns="91440" tIns="45720" rIns="91440" bIns="45720" rtlCol="0">
            <a:normAutofit/>
          </a:bodyPr>
          <a:lstStyle/>
          <a:p>
            <a:pPr marL="0" indent="0" algn="r">
              <a:lnSpc>
                <a:spcPct val="100000"/>
              </a:lnSpc>
              <a:spcBef>
                <a:spcPts val="0"/>
              </a:spcBef>
              <a:buNone/>
            </a:pPr>
            <a:r>
              <a:rPr lang="en-US" sz="1600" dirty="0">
                <a:solidFill>
                  <a:schemeClr val="tx1">
                    <a:lumMod val="75000"/>
                  </a:schemeClr>
                </a:solidFill>
              </a:rPr>
              <a:t>Credit: </a:t>
            </a:r>
            <a:r>
              <a:rPr lang="pt-BR" sz="1600" dirty="0">
                <a:solidFill>
                  <a:schemeClr val="tx1">
                    <a:lumMod val="75000"/>
                  </a:schemeClr>
                </a:solidFill>
              </a:rPr>
              <a:t>AF Salvador, G Martins, M Melle-Franco, R Serpa, AJ.M. Stams, AJ. Cavaleiro, M. Alcina Pereira, M. Madalena Alves</a:t>
            </a:r>
            <a:r>
              <a:rPr lang="en-US" sz="1600" dirty="0">
                <a:solidFill>
                  <a:schemeClr val="tx1">
                    <a:lumMod val="75000"/>
                  </a:schemeClr>
                </a:solidFill>
              </a:rPr>
              <a:t>  CC BY</a:t>
            </a:r>
            <a:r>
              <a:rPr lang="pt-BR" sz="1600" dirty="0">
                <a:solidFill>
                  <a:schemeClr val="tx1">
                    <a:lumMod val="75000"/>
                  </a:schemeClr>
                </a:solidFill>
              </a:rPr>
              <a:t> </a:t>
            </a:r>
            <a:r>
              <a:rPr lang="en-US" sz="1600" dirty="0">
                <a:solidFill>
                  <a:schemeClr val="tx1">
                    <a:lumMod val="75000"/>
                  </a:schemeClr>
                </a:solidFill>
              </a:rPr>
              <a:t>4.0</a:t>
            </a:r>
          </a:p>
        </p:txBody>
      </p:sp>
    </p:spTree>
    <p:extLst>
      <p:ext uri="{BB962C8B-B14F-4D97-AF65-F5344CB8AC3E}">
        <p14:creationId xmlns:p14="http://schemas.microsoft.com/office/powerpoint/2010/main" val="21647769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9D174-0D7E-4946-9D21-A15110B6994D}"/>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000" i="1" kern="1200" dirty="0">
                <a:solidFill>
                  <a:schemeClr val="tx1"/>
                </a:solidFill>
                <a:latin typeface="+mj-lt"/>
                <a:ea typeface="+mj-ea"/>
                <a:cs typeface="+mj-cs"/>
              </a:rPr>
              <a:t>Halobacterium </a:t>
            </a:r>
            <a:r>
              <a:rPr lang="en-US" sz="5000" i="1" kern="1200" dirty="0" err="1">
                <a:solidFill>
                  <a:schemeClr val="tx1"/>
                </a:solidFill>
                <a:latin typeface="+mj-lt"/>
                <a:ea typeface="+mj-ea"/>
                <a:cs typeface="+mj-cs"/>
              </a:rPr>
              <a:t>salinarum</a:t>
            </a:r>
            <a:r>
              <a:rPr lang="en-US" sz="5000" i="1" kern="1200" dirty="0">
                <a:solidFill>
                  <a:schemeClr val="tx1"/>
                </a:solidFill>
                <a:latin typeface="+mj-lt"/>
                <a:ea typeface="+mj-ea"/>
                <a:cs typeface="+mj-cs"/>
              </a:rPr>
              <a:t> </a:t>
            </a:r>
          </a:p>
        </p:txBody>
      </p:sp>
      <p:sp>
        <p:nvSpPr>
          <p:cNvPr id="3" name="Content Placeholder 2">
            <a:extLst>
              <a:ext uri="{FF2B5EF4-FFF2-40B4-BE49-F238E27FC236}">
                <a16:creationId xmlns:a16="http://schemas.microsoft.com/office/drawing/2014/main" id="{8A93DBC8-7AC3-482F-B01B-22F622C729DA}"/>
              </a:ext>
            </a:extLst>
          </p:cNvPr>
          <p:cNvSpPr>
            <a:spLocks noGrp="1"/>
          </p:cNvSpPr>
          <p:nvPr>
            <p:ph idx="1"/>
          </p:nvPr>
        </p:nvSpPr>
        <p:spPr>
          <a:xfrm>
            <a:off x="6791278" y="6491951"/>
            <a:ext cx="4036333" cy="383710"/>
          </a:xfrm>
        </p:spPr>
        <p:txBody>
          <a:bodyPr vert="horz" lIns="91440" tIns="45720" rIns="91440" bIns="45720" rtlCol="0" anchor="b">
            <a:normAutofit/>
          </a:bodyPr>
          <a:lstStyle/>
          <a:p>
            <a:pPr marL="0" indent="0">
              <a:buNone/>
            </a:pPr>
            <a:r>
              <a:rPr lang="en-US" sz="2000" b="0" i="1" kern="1200" dirty="0">
                <a:solidFill>
                  <a:schemeClr val="tx1"/>
                </a:solidFill>
                <a:effectLst/>
                <a:latin typeface="+mn-lt"/>
                <a:ea typeface="+mn-ea"/>
                <a:cs typeface="+mn-cs"/>
              </a:rPr>
              <a:t>Credit: </a:t>
            </a:r>
            <a:r>
              <a:rPr lang="en-US" sz="2000" kern="1200" dirty="0">
                <a:solidFill>
                  <a:schemeClr val="tx1"/>
                </a:solidFill>
                <a:latin typeface="+mn-lt"/>
                <a:ea typeface="+mn-ea"/>
                <a:cs typeface="+mn-cs"/>
              </a:rPr>
              <a:t>Chris </a:t>
            </a:r>
            <a:r>
              <a:rPr lang="en-US" sz="2000" kern="1200" dirty="0" err="1">
                <a:solidFill>
                  <a:schemeClr val="tx1"/>
                </a:solidFill>
                <a:latin typeface="+mn-lt"/>
                <a:ea typeface="+mn-ea"/>
                <a:cs typeface="+mn-cs"/>
              </a:rPr>
              <a:t>Frethem</a:t>
            </a:r>
            <a:r>
              <a:rPr lang="en-US" sz="2000" kern="1200" dirty="0">
                <a:solidFill>
                  <a:schemeClr val="tx1"/>
                </a:solidFill>
                <a:latin typeface="+mn-lt"/>
                <a:ea typeface="+mn-ea"/>
                <a:cs typeface="+mn-cs"/>
              </a:rPr>
              <a:t> CC BY-SA 4.0</a:t>
            </a:r>
          </a:p>
        </p:txBody>
      </p:sp>
      <p:grpSp>
        <p:nvGrpSpPr>
          <p:cNvPr id="21" name="Group 2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5F8E779-5150-4D6D-9AEB-4EFE13F77D83}"/>
              </a:ext>
            </a:extLst>
          </p:cNvPr>
          <p:cNvPicPr>
            <a:picLocks noChangeAspect="1"/>
          </p:cNvPicPr>
          <p:nvPr/>
        </p:nvPicPr>
        <p:blipFill rotWithShape="1">
          <a:blip r:embed="rId3"/>
          <a:srcRect l="8998" r="6458"/>
          <a:stretch/>
        </p:blipFill>
        <p:spPr>
          <a:xfrm>
            <a:off x="6894080" y="666728"/>
            <a:ext cx="3592825" cy="5465791"/>
          </a:xfrm>
          <a:prstGeom prst="rect">
            <a:avLst/>
          </a:prstGeom>
        </p:spPr>
      </p:pic>
    </p:spTree>
    <p:extLst>
      <p:ext uri="{BB962C8B-B14F-4D97-AF65-F5344CB8AC3E}">
        <p14:creationId xmlns:p14="http://schemas.microsoft.com/office/powerpoint/2010/main" val="168255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7E478D-4982-4A77-ABFF-F485FE365063}"/>
              </a:ext>
            </a:extLst>
          </p:cNvPr>
          <p:cNvSpPr>
            <a:spLocks noGrp="1"/>
          </p:cNvSpPr>
          <p:nvPr>
            <p:ph type="title"/>
          </p:nvPr>
        </p:nvSpPr>
        <p:spPr>
          <a:xfrm>
            <a:off x="6367461" y="728664"/>
            <a:ext cx="4984813" cy="3157080"/>
          </a:xfrm>
          <a:noFill/>
        </p:spPr>
        <p:txBody>
          <a:bodyPr vert="horz" lIns="91440" tIns="45720" rIns="91440" bIns="45720" rtlCol="0" anchor="b">
            <a:normAutofit/>
          </a:bodyPr>
          <a:lstStyle/>
          <a:p>
            <a:r>
              <a:rPr lang="en-US" sz="5200" i="1" dirty="0"/>
              <a:t>Thermococcus </a:t>
            </a:r>
            <a:r>
              <a:rPr lang="en-US" sz="5200" i="1" dirty="0" err="1"/>
              <a:t>litoralis</a:t>
            </a:r>
            <a:endParaRPr lang="en-US" sz="5200" i="1" dirty="0"/>
          </a:p>
        </p:txBody>
      </p:sp>
      <p:pic>
        <p:nvPicPr>
          <p:cNvPr id="4" name="Picture 3">
            <a:extLst>
              <a:ext uri="{FF2B5EF4-FFF2-40B4-BE49-F238E27FC236}">
                <a16:creationId xmlns:a16="http://schemas.microsoft.com/office/drawing/2014/main" id="{2E8B18D5-A519-43E6-9431-330DEBE3AA90}"/>
              </a:ext>
            </a:extLst>
          </p:cNvPr>
          <p:cNvPicPr>
            <a:picLocks noChangeAspect="1"/>
          </p:cNvPicPr>
          <p:nvPr/>
        </p:nvPicPr>
        <p:blipFill rotWithShape="1">
          <a:blip r:embed="rId3"/>
          <a:srcRect t="9786" r="1" b="1"/>
          <a:stretch/>
        </p:blipFill>
        <p:spPr>
          <a:xfrm>
            <a:off x="1" y="10"/>
            <a:ext cx="6005512" cy="6857990"/>
          </a:xfrm>
          <a:prstGeom prst="rect">
            <a:avLst/>
          </a:prstGeom>
        </p:spPr>
      </p:pic>
      <p:sp>
        <p:nvSpPr>
          <p:cNvPr id="3" name="Content Placeholder 2">
            <a:extLst>
              <a:ext uri="{FF2B5EF4-FFF2-40B4-BE49-F238E27FC236}">
                <a16:creationId xmlns:a16="http://schemas.microsoft.com/office/drawing/2014/main" id="{DC05D434-1F04-49AC-9BBC-B33E7DB65EE4}"/>
              </a:ext>
            </a:extLst>
          </p:cNvPr>
          <p:cNvSpPr>
            <a:spLocks noGrp="1"/>
          </p:cNvSpPr>
          <p:nvPr>
            <p:ph idx="1"/>
          </p:nvPr>
        </p:nvSpPr>
        <p:spPr>
          <a:xfrm>
            <a:off x="-1" y="5404514"/>
            <a:ext cx="4984813" cy="424570"/>
          </a:xfrm>
          <a:noFill/>
        </p:spPr>
        <p:txBody>
          <a:bodyPr vert="horz" lIns="91440" tIns="45720" rIns="91440" bIns="45720" rtlCol="0">
            <a:normAutofit fontScale="62500" lnSpcReduction="20000"/>
          </a:bodyPr>
          <a:lstStyle/>
          <a:p>
            <a:pPr marL="0" indent="0">
              <a:buNone/>
            </a:pPr>
            <a:br>
              <a:rPr lang="en-US" sz="2400" dirty="0"/>
            </a:br>
            <a:r>
              <a:rPr lang="en-US" sz="2400" dirty="0"/>
              <a:t>Credit: Angels Tapias CC BY 3.0</a:t>
            </a:r>
          </a:p>
        </p:txBody>
      </p:sp>
    </p:spTree>
    <p:extLst>
      <p:ext uri="{BB962C8B-B14F-4D97-AF65-F5344CB8AC3E}">
        <p14:creationId xmlns:p14="http://schemas.microsoft.com/office/powerpoint/2010/main" val="277871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30" descr="Researcher examining growth in a petrie dish">
            <a:extLst>
              <a:ext uri="{FF2B5EF4-FFF2-40B4-BE49-F238E27FC236}">
                <a16:creationId xmlns:a16="http://schemas.microsoft.com/office/drawing/2014/main" id="{AC57C079-0F9F-1277-FA24-360C2D702800}"/>
              </a:ext>
            </a:extLst>
          </p:cNvPr>
          <p:cNvPicPr>
            <a:picLocks noChangeAspect="1"/>
          </p:cNvPicPr>
          <p:nvPr/>
        </p:nvPicPr>
        <p:blipFill rotWithShape="1">
          <a:blip r:embed="rId3"/>
          <a:srcRect b="15730"/>
          <a:stretch/>
        </p:blipFill>
        <p:spPr>
          <a:xfrm>
            <a:off x="20" y="10"/>
            <a:ext cx="12191980" cy="6857990"/>
          </a:xfrm>
          <a:prstGeom prst="rect">
            <a:avLst/>
          </a:prstGeom>
        </p:spPr>
      </p:pic>
      <p:sp>
        <p:nvSpPr>
          <p:cNvPr id="35" name="Rectangle 34">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8E3245-2101-44D3-B6CF-5EACB3BF99F1}"/>
              </a:ext>
            </a:extLst>
          </p:cNvPr>
          <p:cNvSpPr>
            <a:spLocks noGrp="1"/>
          </p:cNvSpPr>
          <p:nvPr>
            <p:ph type="title"/>
          </p:nvPr>
        </p:nvSpPr>
        <p:spPr>
          <a:xfrm>
            <a:off x="838200" y="162326"/>
            <a:ext cx="10515600" cy="1325563"/>
          </a:xfrm>
        </p:spPr>
        <p:txBody>
          <a:bodyPr>
            <a:normAutofit/>
          </a:bodyPr>
          <a:lstStyle/>
          <a:p>
            <a:r>
              <a:rPr lang="en-US" dirty="0"/>
              <a:t>Summary</a:t>
            </a:r>
          </a:p>
        </p:txBody>
      </p:sp>
      <p:sp>
        <p:nvSpPr>
          <p:cNvPr id="3" name="Content Placeholder 2">
            <a:extLst>
              <a:ext uri="{FF2B5EF4-FFF2-40B4-BE49-F238E27FC236}">
                <a16:creationId xmlns:a16="http://schemas.microsoft.com/office/drawing/2014/main" id="{17D2EC3E-9806-411F-8BDD-7B718B9C4CBE}"/>
              </a:ext>
            </a:extLst>
          </p:cNvPr>
          <p:cNvSpPr>
            <a:spLocks noGrp="1"/>
          </p:cNvSpPr>
          <p:nvPr>
            <p:ph idx="1"/>
          </p:nvPr>
        </p:nvSpPr>
        <p:spPr>
          <a:xfrm>
            <a:off x="838200" y="1433015"/>
            <a:ext cx="10694158" cy="5028917"/>
          </a:xfrm>
        </p:spPr>
        <p:txBody>
          <a:bodyPr>
            <a:normAutofit lnSpcReduction="10000"/>
          </a:bodyPr>
          <a:lstStyle/>
          <a:p>
            <a:pPr marL="0" indent="0">
              <a:spcBef>
                <a:spcPts val="0"/>
              </a:spcBef>
              <a:spcAft>
                <a:spcPts val="600"/>
              </a:spcAft>
              <a:buNone/>
            </a:pPr>
            <a:r>
              <a:rPr lang="en-US" sz="1800" b="1" dirty="0"/>
              <a:t>Bacteria:</a:t>
            </a:r>
          </a:p>
          <a:p>
            <a:pPr>
              <a:spcBef>
                <a:spcPts val="0"/>
              </a:spcBef>
              <a:spcAft>
                <a:spcPts val="600"/>
              </a:spcAft>
            </a:pPr>
            <a:r>
              <a:rPr lang="en-US" sz="1800" b="1" i="1" dirty="0"/>
              <a:t>Thermus aquaticus </a:t>
            </a:r>
            <a:r>
              <a:rPr lang="en-US" sz="1800" b="1" dirty="0"/>
              <a:t>(Taq)</a:t>
            </a:r>
            <a:r>
              <a:rPr lang="en-US" sz="1800" dirty="0"/>
              <a:t> - This bacterium is found in hot springs and hydrothermal vents. It is famous for its enzyme, Taq polymerase, which is a thermostable DNA polymerase used in the polymerase chain reaction (PCR) technique. PCR is a method widely used in genetic testing, research, and forensic science to amplify segments of DNA. Taq polymerase's ability to withstand high temperatures, necessary for PCR, has made it an invaluable tool in biotechnology and molecular biology.</a:t>
            </a:r>
            <a:endParaRPr lang="en-US" sz="1800" b="1" dirty="0"/>
          </a:p>
          <a:p>
            <a:pPr>
              <a:spcBef>
                <a:spcPts val="0"/>
              </a:spcBef>
              <a:spcAft>
                <a:spcPts val="600"/>
              </a:spcAft>
            </a:pPr>
            <a:r>
              <a:rPr lang="en-US" sz="1800" b="1" i="1" dirty="0"/>
              <a:t>Escherichia coli </a:t>
            </a:r>
            <a:r>
              <a:rPr lang="en-US" sz="1800" b="1" dirty="0"/>
              <a:t>(E. coli)</a:t>
            </a:r>
            <a:r>
              <a:rPr lang="en-US" sz="1800" dirty="0"/>
              <a:t> - A common bacterium found in the intestines of humans and animals. While most strains are harmless, some can cause serious food poisoning.</a:t>
            </a:r>
          </a:p>
          <a:p>
            <a:pPr>
              <a:spcBef>
                <a:spcPts val="0"/>
              </a:spcBef>
              <a:spcAft>
                <a:spcPts val="600"/>
              </a:spcAft>
            </a:pPr>
            <a:r>
              <a:rPr lang="en-US" sz="1800" b="1" i="1" dirty="0"/>
              <a:t>Staphylococcus aureus</a:t>
            </a:r>
            <a:r>
              <a:rPr lang="en-US" sz="1800" i="1" dirty="0"/>
              <a:t> </a:t>
            </a:r>
            <a:r>
              <a:rPr lang="en-US" sz="1800" dirty="0"/>
              <a:t>- A bacterium found on the skin and in the respiratory tract of humans. It's known for causing skin infections, pneumonia, and sometimes food poisoning.</a:t>
            </a:r>
          </a:p>
          <a:p>
            <a:pPr marL="0" indent="0">
              <a:spcBef>
                <a:spcPts val="0"/>
              </a:spcBef>
              <a:spcAft>
                <a:spcPts val="600"/>
              </a:spcAft>
              <a:buNone/>
            </a:pPr>
            <a:endParaRPr lang="en-US" sz="1800" dirty="0"/>
          </a:p>
          <a:p>
            <a:pPr marL="0" indent="0">
              <a:spcBef>
                <a:spcPts val="0"/>
              </a:spcBef>
              <a:spcAft>
                <a:spcPts val="600"/>
              </a:spcAft>
              <a:buNone/>
            </a:pPr>
            <a:r>
              <a:rPr lang="en-US" sz="1800" b="1" dirty="0"/>
              <a:t>Archaea:</a:t>
            </a:r>
          </a:p>
          <a:p>
            <a:pPr>
              <a:spcBef>
                <a:spcPts val="0"/>
              </a:spcBef>
              <a:spcAft>
                <a:spcPts val="600"/>
              </a:spcAft>
            </a:pPr>
            <a:r>
              <a:rPr lang="en-US" sz="1800" b="1" i="1" dirty="0" err="1"/>
              <a:t>Methanobrevibacter</a:t>
            </a:r>
            <a:r>
              <a:rPr lang="en-US" sz="1800" b="1" i="1" dirty="0"/>
              <a:t> </a:t>
            </a:r>
            <a:r>
              <a:rPr lang="en-US" sz="1800" b="1" i="1" dirty="0" err="1"/>
              <a:t>smithii</a:t>
            </a:r>
            <a:r>
              <a:rPr lang="en-US" sz="1800" i="1" dirty="0"/>
              <a:t> </a:t>
            </a:r>
            <a:r>
              <a:rPr lang="en-US" sz="1800" dirty="0"/>
              <a:t>- Predominantly found in the human gut, it's involved in the digestion process and methane production.</a:t>
            </a:r>
          </a:p>
          <a:p>
            <a:pPr>
              <a:spcBef>
                <a:spcPts val="0"/>
              </a:spcBef>
              <a:spcAft>
                <a:spcPts val="600"/>
              </a:spcAft>
            </a:pPr>
            <a:r>
              <a:rPr lang="en-US" sz="1800" b="1" i="1" dirty="0"/>
              <a:t>Halobacterium </a:t>
            </a:r>
            <a:r>
              <a:rPr lang="en-US" sz="1800" b="1" i="1" dirty="0" err="1"/>
              <a:t>salinarum</a:t>
            </a:r>
            <a:r>
              <a:rPr lang="en-US" sz="1800" i="1" dirty="0"/>
              <a:t> </a:t>
            </a:r>
            <a:r>
              <a:rPr lang="en-US" sz="1800" dirty="0"/>
              <a:t>- Thrives in high-salt environments, such as salt lakes and salt pans, and is known for its pink or red pigmentation due to carotenoid proteins.</a:t>
            </a:r>
          </a:p>
          <a:p>
            <a:pPr>
              <a:spcBef>
                <a:spcPts val="0"/>
              </a:spcBef>
              <a:spcAft>
                <a:spcPts val="600"/>
              </a:spcAft>
            </a:pPr>
            <a:r>
              <a:rPr lang="en-US" sz="1800" b="1" i="1" dirty="0"/>
              <a:t>Thermococcus </a:t>
            </a:r>
            <a:r>
              <a:rPr lang="en-US" sz="1800" b="1" i="1" dirty="0" err="1"/>
              <a:t>litoralis</a:t>
            </a:r>
            <a:r>
              <a:rPr lang="en-US" sz="1800" i="1" dirty="0"/>
              <a:t> </a:t>
            </a:r>
            <a:r>
              <a:rPr lang="en-US" sz="1800" dirty="0"/>
              <a:t>- A thermophilic archaeon found near hydrothermal vents, it thrives at high temperatures and is used in industrial processes for its stable enzymes.</a:t>
            </a:r>
          </a:p>
          <a:p>
            <a:pPr>
              <a:spcBef>
                <a:spcPts val="0"/>
              </a:spcBef>
              <a:spcAft>
                <a:spcPts val="600"/>
              </a:spcAft>
            </a:pPr>
            <a:endParaRPr lang="en-US" sz="1800" dirty="0"/>
          </a:p>
        </p:txBody>
      </p:sp>
    </p:spTree>
    <p:extLst>
      <p:ext uri="{BB962C8B-B14F-4D97-AF65-F5344CB8AC3E}">
        <p14:creationId xmlns:p14="http://schemas.microsoft.com/office/powerpoint/2010/main" val="3746612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2695</Words>
  <Application>Microsoft Office PowerPoint</Application>
  <PresentationFormat>Widescreen</PresentationFormat>
  <Paragraphs>118</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Meiryo</vt:lpstr>
      <vt:lpstr>Arial</vt:lpstr>
      <vt:lpstr>Calibri</vt:lpstr>
      <vt:lpstr>Calibri Light</vt:lpstr>
      <vt:lpstr>Inter</vt:lpstr>
      <vt:lpstr>Söhne</vt:lpstr>
      <vt:lpstr>Office Theme</vt:lpstr>
      <vt:lpstr>Exploring Microbial Diversity</vt:lpstr>
      <vt:lpstr>Thermus aquaticus</vt:lpstr>
      <vt:lpstr>Escherichia coli (E. coli)</vt:lpstr>
      <vt:lpstr>Staphylococcus aureus</vt:lpstr>
      <vt:lpstr>Methanobrevibacter smithii </vt:lpstr>
      <vt:lpstr>Halobacterium salinarum </vt:lpstr>
      <vt:lpstr>Thermococcus litoralis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ESC</dc:creator>
  <cp:lastModifiedBy>Amanda Zirzow</cp:lastModifiedBy>
  <cp:revision>9</cp:revision>
  <dcterms:created xsi:type="dcterms:W3CDTF">2024-02-13T13:07:03Z</dcterms:created>
  <dcterms:modified xsi:type="dcterms:W3CDTF">2024-03-02T01:21:24Z</dcterms:modified>
</cp:coreProperties>
</file>