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 id="2147483683" r:id="rId2"/>
  </p:sldMasterIdLst>
  <p:notesMasterIdLst>
    <p:notesMasterId r:id="rId57"/>
  </p:notesMasterIdLst>
  <p:sldIdLst>
    <p:sldId id="263" r:id="rId3"/>
    <p:sldId id="668" r:id="rId4"/>
    <p:sldId id="652" r:id="rId5"/>
    <p:sldId id="651" r:id="rId6"/>
    <p:sldId id="285" r:id="rId7"/>
    <p:sldId id="286" r:id="rId8"/>
    <p:sldId id="282" r:id="rId9"/>
    <p:sldId id="661" r:id="rId10"/>
    <p:sldId id="663" r:id="rId11"/>
    <p:sldId id="266" r:id="rId12"/>
    <p:sldId id="275" r:id="rId13"/>
    <p:sldId id="276" r:id="rId14"/>
    <p:sldId id="277" r:id="rId15"/>
    <p:sldId id="280" r:id="rId16"/>
    <p:sldId id="305" r:id="rId17"/>
    <p:sldId id="628" r:id="rId18"/>
    <p:sldId id="664" r:id="rId19"/>
    <p:sldId id="309" r:id="rId20"/>
    <p:sldId id="342" r:id="rId21"/>
    <p:sldId id="343" r:id="rId22"/>
    <p:sldId id="341" r:id="rId23"/>
    <p:sldId id="312" r:id="rId24"/>
    <p:sldId id="654" r:id="rId25"/>
    <p:sldId id="653" r:id="rId26"/>
    <p:sldId id="656" r:id="rId27"/>
    <p:sldId id="345" r:id="rId28"/>
    <p:sldId id="313" r:id="rId29"/>
    <p:sldId id="316" r:id="rId30"/>
    <p:sldId id="328" r:id="rId31"/>
    <p:sldId id="330" r:id="rId32"/>
    <p:sldId id="310" r:id="rId33"/>
    <p:sldId id="665" r:id="rId34"/>
    <p:sldId id="640" r:id="rId35"/>
    <p:sldId id="566" r:id="rId36"/>
    <p:sldId id="643" r:id="rId37"/>
    <p:sldId id="567" r:id="rId38"/>
    <p:sldId id="648" r:id="rId39"/>
    <p:sldId id="671" r:id="rId40"/>
    <p:sldId id="281" r:id="rId41"/>
    <p:sldId id="647" r:id="rId42"/>
    <p:sldId id="672" r:id="rId43"/>
    <p:sldId id="267" r:id="rId44"/>
    <p:sldId id="570" r:id="rId45"/>
    <p:sldId id="649" r:id="rId46"/>
    <p:sldId id="336" r:id="rId47"/>
    <p:sldId id="657" r:id="rId48"/>
    <p:sldId id="624" r:id="rId49"/>
    <p:sldId id="630" r:id="rId50"/>
    <p:sldId id="600" r:id="rId51"/>
    <p:sldId id="645" r:id="rId52"/>
    <p:sldId id="669" r:id="rId53"/>
    <p:sldId id="670" r:id="rId54"/>
    <p:sldId id="650" r:id="rId55"/>
    <p:sldId id="317" r:id="rId56"/>
  </p:sldIdLst>
  <p:sldSz cx="9144000" cy="6858000" type="screen4x3"/>
  <p:notesSz cx="6858000" cy="9144000"/>
  <p:custDataLst>
    <p:tags r:id="rId5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00"/>
    <a:srgbClr val="9BF6FF"/>
    <a:srgbClr val="FF2F92"/>
    <a:srgbClr val="FF2600"/>
    <a:srgbClr val="FF40FF"/>
    <a:srgbClr val="005493"/>
    <a:srgbClr val="8EFA00"/>
    <a:srgbClr val="00FDFF"/>
    <a:srgbClr val="FF9300"/>
    <a:srgbClr val="943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994"/>
    <p:restoredTop sz="69728"/>
  </p:normalViewPr>
  <p:slideViewPr>
    <p:cSldViewPr snapToGrid="0" snapToObjects="1">
      <p:cViewPr varScale="1">
        <p:scale>
          <a:sx n="87" d="100"/>
          <a:sy n="87" d="100"/>
        </p:scale>
        <p:origin x="3384" y="192"/>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ags" Target="tags/tag1.xml"/><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DB854F-1C97-3147-9957-6785F895CD48}" type="datetimeFigureOut">
              <a:rPr lang="en-US" smtClean="0"/>
              <a:t>6/28/24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7ECF14-924C-1E4D-8125-9BEE7BA076B6}" type="slidenum">
              <a:rPr lang="en-US" smtClean="0"/>
              <a:t>‹#›</a:t>
            </a:fld>
            <a:endParaRPr lang="en-US"/>
          </a:p>
        </p:txBody>
      </p:sp>
    </p:spTree>
    <p:extLst>
      <p:ext uri="{BB962C8B-B14F-4D97-AF65-F5344CB8AC3E}">
        <p14:creationId xmlns:p14="http://schemas.microsoft.com/office/powerpoint/2010/main" val="4159365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en.wikipedia.org/wiki/Massive_parallel_sequencing#Template_preparation_methods_for_NGS"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nanoporetech.com/platform/accuracy/duplex"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pacb.com/products-and-services/sequel-system/" TargetMode="External"/><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hyperlink" Target="https://www.pacb.com/products-and-services/analytical-software/" TargetMode="Externa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pubmed.ncbi.nlm.nih.gov/31520073/" TargetMode="External"/><Relationship Id="rId2" Type="http://schemas.openxmlformats.org/officeDocument/2006/relationships/slide" Target="../slides/slide47.xml"/><Relationship Id="rId1" Type="http://schemas.openxmlformats.org/officeDocument/2006/relationships/notesMaster" Target="../notesMasters/notesMaster1.xml"/><Relationship Id="rId4" Type="http://schemas.openxmlformats.org/officeDocument/2006/relationships/hyperlink" Target="https://pubmed.ncbi.nlm.nih.gov/38321115/" TargetMode="Externa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400" dirty="0"/>
          </a:p>
        </p:txBody>
      </p:sp>
      <p:sp>
        <p:nvSpPr>
          <p:cNvPr id="4" name="Slide Number Placeholder 3"/>
          <p:cNvSpPr>
            <a:spLocks noGrp="1"/>
          </p:cNvSpPr>
          <p:nvPr>
            <p:ph type="sldNum" sz="quarter" idx="5"/>
          </p:nvPr>
        </p:nvSpPr>
        <p:spPr/>
        <p:txBody>
          <a:bodyPr/>
          <a:lstStyle/>
          <a:p>
            <a:fld id="{647ECF14-924C-1E4D-8125-9BEE7BA076B6}" type="slidenum">
              <a:rPr lang="en-US" smtClean="0"/>
              <a:t>1</a:t>
            </a:fld>
            <a:endParaRPr lang="en-US"/>
          </a:p>
        </p:txBody>
      </p:sp>
    </p:spTree>
    <p:extLst>
      <p:ext uri="{BB962C8B-B14F-4D97-AF65-F5344CB8AC3E}">
        <p14:creationId xmlns:p14="http://schemas.microsoft.com/office/powerpoint/2010/main" val="29531618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Stop at 0:59</a:t>
            </a:r>
          </a:p>
          <a:p>
            <a:r>
              <a:rPr lang="en-US" dirty="0"/>
              <a:t>https://</a:t>
            </a:r>
            <a:r>
              <a:rPr lang="en-US" dirty="0" err="1"/>
              <a:t>www.youtube.com</a:t>
            </a:r>
            <a:r>
              <a:rPr lang="en-US" dirty="0"/>
              <a:t>/</a:t>
            </a:r>
            <a:r>
              <a:rPr lang="en-US" dirty="0" err="1"/>
              <a:t>watch?v</a:t>
            </a:r>
            <a:r>
              <a:rPr lang="en-US" dirty="0"/>
              <a:t>=DDbeyf1FEEU</a:t>
            </a:r>
          </a:p>
        </p:txBody>
      </p:sp>
      <p:sp>
        <p:nvSpPr>
          <p:cNvPr id="4" name="Slide Number Placeholder 3"/>
          <p:cNvSpPr>
            <a:spLocks noGrp="1"/>
          </p:cNvSpPr>
          <p:nvPr>
            <p:ph type="sldNum" sz="quarter" idx="5"/>
          </p:nvPr>
        </p:nvSpPr>
        <p:spPr/>
        <p:txBody>
          <a:bodyPr/>
          <a:lstStyle/>
          <a:p>
            <a:fld id="{647ECF14-924C-1E4D-8125-9BEE7BA076B6}" type="slidenum">
              <a:rPr lang="en-US" smtClean="0"/>
              <a:t>10</a:t>
            </a:fld>
            <a:endParaRPr lang="en-US"/>
          </a:p>
        </p:txBody>
      </p:sp>
    </p:spTree>
    <p:extLst>
      <p:ext uri="{BB962C8B-B14F-4D97-AF65-F5344CB8AC3E}">
        <p14:creationId xmlns:p14="http://schemas.microsoft.com/office/powerpoint/2010/main" val="34286164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Another way to think about the difference between assembling a genome with short-reads versus long-read sequencing technology would be to imagine two different approaches to reconstructing a 368-page novel from randomized snippets of text.</a:t>
            </a:r>
          </a:p>
          <a:p>
            <a:endParaRPr lang="en-US" dirty="0"/>
          </a:p>
          <a:p>
            <a:endParaRPr lang="en-US" dirty="0"/>
          </a:p>
          <a:p>
            <a:endParaRPr lang="en-US" dirty="0"/>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Text: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https://</a:t>
            </a:r>
            <a:r>
              <a:rPr lang="en-US" sz="1200" dirty="0" err="1"/>
              <a:t>www.pacb.com</a:t>
            </a:r>
            <a:r>
              <a:rPr lang="en-US" sz="1200" dirty="0"/>
              <a:t>/blog/long-read-sequencing/</a:t>
            </a:r>
          </a:p>
          <a:p>
            <a:endParaRPr lang="en-US" dirty="0"/>
          </a:p>
        </p:txBody>
      </p:sp>
      <p:sp>
        <p:nvSpPr>
          <p:cNvPr id="4" name="Slide Number Placeholder 3"/>
          <p:cNvSpPr>
            <a:spLocks noGrp="1"/>
          </p:cNvSpPr>
          <p:nvPr>
            <p:ph type="sldNum" sz="quarter" idx="5"/>
          </p:nvPr>
        </p:nvSpPr>
        <p:spPr/>
        <p:txBody>
          <a:bodyPr/>
          <a:lstStyle/>
          <a:p>
            <a:fld id="{647ECF14-924C-1E4D-8125-9BEE7BA076B6}" type="slidenum">
              <a:rPr lang="en-US" smtClean="0"/>
              <a:t>11</a:t>
            </a:fld>
            <a:endParaRPr lang="en-US"/>
          </a:p>
        </p:txBody>
      </p:sp>
    </p:spTree>
    <p:extLst>
      <p:ext uri="{BB962C8B-B14F-4D97-AF65-F5344CB8AC3E}">
        <p14:creationId xmlns:p14="http://schemas.microsoft.com/office/powerpoint/2010/main" val="8380536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Short-read sequencing is equivalent to working only with fragmented statements like “Those looking for serious land” or “the North Carolina coast.”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It would be daunting to reconstruct a novel from such short pieces of text because they are incomplete and lack the contextual information needed to help us place them in order correctly.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Similarly, reconstructing a highly accurate and highly detailed copy of a whole genome (which is the book in our analogy) using only short-read sequencing data can be exceedingly difficult, requiring overly complex and computationally intensive mathematical models to accomplish.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Even after overcoming the challenge of piecing all these fragments back together in order, the final short-read assembly still often contains numerous errors and gaps of missing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Text: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https://</a:t>
            </a:r>
            <a:r>
              <a:rPr lang="en-US" sz="1200" dirty="0" err="1"/>
              <a:t>www.pacb.com</a:t>
            </a:r>
            <a:r>
              <a:rPr lang="en-US" sz="1200" dirty="0"/>
              <a:t>/blog/long-read-sequencing/</a:t>
            </a:r>
          </a:p>
          <a:p>
            <a:endParaRPr lang="en-US" dirty="0"/>
          </a:p>
        </p:txBody>
      </p:sp>
      <p:sp>
        <p:nvSpPr>
          <p:cNvPr id="4" name="Slide Number Placeholder 3"/>
          <p:cNvSpPr>
            <a:spLocks noGrp="1"/>
          </p:cNvSpPr>
          <p:nvPr>
            <p:ph type="sldNum" sz="quarter" idx="5"/>
          </p:nvPr>
        </p:nvSpPr>
        <p:spPr/>
        <p:txBody>
          <a:bodyPr/>
          <a:lstStyle/>
          <a:p>
            <a:fld id="{647ECF14-924C-1E4D-8125-9BEE7BA076B6}" type="slidenum">
              <a:rPr lang="en-US" smtClean="0"/>
              <a:t>12</a:t>
            </a:fld>
            <a:endParaRPr lang="en-US"/>
          </a:p>
        </p:txBody>
      </p:sp>
    </p:spTree>
    <p:extLst>
      <p:ext uri="{BB962C8B-B14F-4D97-AF65-F5344CB8AC3E}">
        <p14:creationId xmlns:p14="http://schemas.microsoft.com/office/powerpoint/2010/main" val="3927107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With long-read sequencing data, assembling a genome is much easier, more like piecing together our 368-page novel with snippets of text that encompass entire paragraphs instead of small fragments.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These long runs of text provide contextual information about key events in the plot, making it much easier to place them in order correctly to reconstruct the story.</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Here we have 5 paragraphs that need pieced back together. </a:t>
            </a:r>
          </a:p>
          <a:p>
            <a:pPr marL="171450" indent="-171450">
              <a:buFont typeface="Arial" panose="020B0604020202020204" pitchFamily="34" charset="0"/>
              <a:buChar char="•"/>
            </a:pPr>
            <a:endParaRPr lang="en-US" dirty="0"/>
          </a:p>
          <a:p>
            <a:endParaRPr lang="en-US" dirty="0"/>
          </a:p>
          <a:p>
            <a:endParaRPr lang="en-US" dirty="0"/>
          </a:p>
          <a:p>
            <a:endParaRPr lang="en-US" dirty="0"/>
          </a:p>
          <a:p>
            <a:r>
              <a:rPr lang="en-US" dirty="0"/>
              <a:t>Text: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https://</a:t>
            </a:r>
            <a:r>
              <a:rPr lang="en-US" sz="1200" dirty="0" err="1"/>
              <a:t>www.pacb.com</a:t>
            </a:r>
            <a:r>
              <a:rPr lang="en-US" sz="1200" dirty="0"/>
              <a:t>/blog/long-read-sequencing/</a:t>
            </a:r>
          </a:p>
          <a:p>
            <a:endParaRPr lang="en-US" dirty="0"/>
          </a:p>
        </p:txBody>
      </p:sp>
      <p:sp>
        <p:nvSpPr>
          <p:cNvPr id="4" name="Slide Number Placeholder 3"/>
          <p:cNvSpPr>
            <a:spLocks noGrp="1"/>
          </p:cNvSpPr>
          <p:nvPr>
            <p:ph type="sldNum" sz="quarter" idx="5"/>
          </p:nvPr>
        </p:nvSpPr>
        <p:spPr/>
        <p:txBody>
          <a:bodyPr/>
          <a:lstStyle/>
          <a:p>
            <a:fld id="{647ECF14-924C-1E4D-8125-9BEE7BA076B6}" type="slidenum">
              <a:rPr lang="en-US" smtClean="0"/>
              <a:t>13</a:t>
            </a:fld>
            <a:endParaRPr lang="en-US"/>
          </a:p>
        </p:txBody>
      </p:sp>
    </p:spTree>
    <p:extLst>
      <p:ext uri="{BB962C8B-B14F-4D97-AF65-F5344CB8AC3E}">
        <p14:creationId xmlns:p14="http://schemas.microsoft.com/office/powerpoint/2010/main" val="21445014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Similarly, the obstacles that a researcher must overcome to create a genome assembly with long reads are much more straightforward, with fewer and less complex computational steps than short-read solutions.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Here we see that the 5 paragraphs shown on the previous page have been pieced back together. </a:t>
            </a:r>
          </a:p>
          <a:p>
            <a:endParaRPr lang="en-US" dirty="0"/>
          </a:p>
          <a:p>
            <a:endParaRPr lang="en-US" dirty="0"/>
          </a:p>
          <a:p>
            <a:endParaRPr lang="en-US" dirty="0"/>
          </a:p>
          <a:p>
            <a:endParaRPr lang="en-US" dirty="0"/>
          </a:p>
          <a:p>
            <a:endParaRPr lang="en-US" dirty="0"/>
          </a:p>
          <a:p>
            <a:endParaRPr lang="en-US" dirty="0"/>
          </a:p>
          <a:p>
            <a:r>
              <a:rPr lang="en-US" dirty="0"/>
              <a:t>Text: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https://</a:t>
            </a:r>
            <a:r>
              <a:rPr lang="en-US" sz="1200" dirty="0" err="1"/>
              <a:t>www.pacb.com</a:t>
            </a:r>
            <a:r>
              <a:rPr lang="en-US" sz="1200" dirty="0"/>
              <a:t>/blog/long-read-sequencing/</a:t>
            </a:r>
          </a:p>
          <a:p>
            <a:endParaRPr lang="en-US" dirty="0"/>
          </a:p>
        </p:txBody>
      </p:sp>
      <p:sp>
        <p:nvSpPr>
          <p:cNvPr id="4" name="Slide Number Placeholder 3"/>
          <p:cNvSpPr>
            <a:spLocks noGrp="1"/>
          </p:cNvSpPr>
          <p:nvPr>
            <p:ph type="sldNum" sz="quarter" idx="5"/>
          </p:nvPr>
        </p:nvSpPr>
        <p:spPr/>
        <p:txBody>
          <a:bodyPr/>
          <a:lstStyle/>
          <a:p>
            <a:fld id="{647ECF14-924C-1E4D-8125-9BEE7BA076B6}" type="slidenum">
              <a:rPr lang="en-US" smtClean="0"/>
              <a:t>14</a:t>
            </a:fld>
            <a:endParaRPr lang="en-US"/>
          </a:p>
        </p:txBody>
      </p:sp>
    </p:spTree>
    <p:extLst>
      <p:ext uri="{BB962C8B-B14F-4D97-AF65-F5344CB8AC3E}">
        <p14:creationId xmlns:p14="http://schemas.microsoft.com/office/powerpoint/2010/main" val="1854132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To address the limitations of next-generation sequencing, scientists began developing real-time, single-molecule DNA sequencing platforms.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1" dirty="0"/>
              <a:t>© </a:t>
            </a:r>
            <a:r>
              <a:rPr lang="en-US" dirty="0"/>
              <a:t>In the mid 2000s, two vastly different single-molecule sequencing technologies emerged giving rise to 3</a:t>
            </a:r>
            <a:r>
              <a:rPr lang="en-US" baseline="30000" dirty="0"/>
              <a:t>rd</a:t>
            </a:r>
            <a:r>
              <a:rPr lang="en-US" dirty="0"/>
              <a:t> generation sequencing:</a:t>
            </a:r>
          </a:p>
          <a:p>
            <a:pPr marL="457200" lvl="1" indent="0">
              <a:buFont typeface="Arial" panose="020B0604020202020204" pitchFamily="34" charset="0"/>
              <a:buNone/>
            </a:pPr>
            <a:r>
              <a:rPr lang="en-US" dirty="0"/>
              <a:t>- single-molecule real-time (SMRT) sequencing by Pacific Biosciences</a:t>
            </a:r>
          </a:p>
          <a:p>
            <a:pPr marL="457200" lvl="1" indent="0">
              <a:buFont typeface="Arial" panose="020B0604020202020204" pitchFamily="34" charset="0"/>
              <a:buNone/>
            </a:pPr>
            <a:r>
              <a:rPr lang="en-US" dirty="0"/>
              <a:t>- and nanopore sequencing by Oxford Nanopore Technologies</a:t>
            </a:r>
          </a:p>
          <a:p>
            <a:pPr marL="628650" lvl="1"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As shown in the figure, 1</a:t>
            </a:r>
            <a:r>
              <a:rPr lang="en-US" baseline="30000" dirty="0"/>
              <a:t>st</a:t>
            </a:r>
            <a:r>
              <a:rPr lang="en-US" dirty="0"/>
              <a:t> generation and 2</a:t>
            </a:r>
            <a:r>
              <a:rPr lang="en-US" baseline="30000" dirty="0"/>
              <a:t>nd</a:t>
            </a:r>
            <a:r>
              <a:rPr lang="en-US" dirty="0"/>
              <a:t> generation (or next generation) sequencing involved short-read sequencing of ~50-1,000bp fragments, while 3</a:t>
            </a:r>
            <a:r>
              <a:rPr lang="en-US" baseline="30000" dirty="0"/>
              <a:t>rd</a:t>
            </a:r>
            <a:r>
              <a:rPr lang="en-US" dirty="0"/>
              <a:t> generation sequencing involves long-read sequencing of tens of kilobase pair fragments, on average. </a:t>
            </a:r>
          </a:p>
          <a:p>
            <a:pPr marL="171450" lvl="0" indent="-171450">
              <a:buFont typeface="Arial" panose="020B0604020202020204" pitchFamily="34" charset="0"/>
              <a:buChar cha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171450" lvl="0" indent="-171450">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3</a:t>
            </a:r>
            <a:r>
              <a:rPr lang="en-US" sz="1800" kern="100" baseline="30000" dirty="0">
                <a:effectLst/>
                <a:latin typeface="Aptos" panose="020B0004020202020204" pitchFamily="34" charset="0"/>
                <a:ea typeface="Aptos" panose="020B0004020202020204" pitchFamily="34" charset="0"/>
                <a:cs typeface="Times New Roman" panose="02020603050405020304" pitchFamily="18" charset="0"/>
              </a:rPr>
              <a:t>rd</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generation sequencing platforms perform single-molecule sequencing, which differs from the clonal-based sequencing for the second-generation sequencing platforms. </a:t>
            </a:r>
          </a:p>
          <a:p>
            <a:pPr marL="171450" lvl="0" indent="-171450">
              <a:buFont typeface="Arial" panose="020B0604020202020204" pitchFamily="34" charset="0"/>
              <a:buChar cha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171450" lvl="0" indent="-171450">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This enables the 3</a:t>
            </a:r>
            <a:r>
              <a:rPr lang="en-US" sz="1800" kern="100" baseline="30000" dirty="0">
                <a:effectLst/>
                <a:latin typeface="Aptos" panose="020B0004020202020204" pitchFamily="34" charset="0"/>
                <a:ea typeface="Aptos" panose="020B0004020202020204" pitchFamily="34" charset="0"/>
                <a:cs typeface="Times New Roman" panose="02020603050405020304" pitchFamily="18" charset="0"/>
              </a:rPr>
              <a:t>rd</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generation sequencing platforms to detect epigenomic modifications to DNA sequence (e.g., DNA methylation).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kern="100" dirty="0">
                <a:effectLst/>
                <a:latin typeface="Aptos" panose="020B0004020202020204" pitchFamily="34" charset="0"/>
                <a:ea typeface="Aptos" panose="020B0004020202020204" pitchFamily="34" charset="0"/>
                <a:cs typeface="Times New Roman" panose="02020603050405020304" pitchFamily="18" charset="0"/>
              </a:rPr>
              <a:t>See the “Template preparation” column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under the “NGS platforms” section of the “</a:t>
            </a:r>
            <a:r>
              <a:rPr lang="en-US"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Massive parallel sequencing</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wiki page for details. (</a:t>
            </a:r>
            <a:r>
              <a:rPr lang="en-US" sz="1800"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Massive parallel sequencing</a:t>
            </a:r>
            <a:r>
              <a:rPr lang="en-US" sz="2800"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lvl="0"/>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647ECF14-924C-1E4D-8125-9BEE7BA076B6}" type="slidenum">
              <a:rPr lang="en-US" smtClean="0"/>
              <a:t>15</a:t>
            </a:fld>
            <a:endParaRPr lang="en-US"/>
          </a:p>
        </p:txBody>
      </p:sp>
    </p:spTree>
    <p:extLst>
      <p:ext uri="{BB962C8B-B14F-4D97-AF65-F5344CB8AC3E}">
        <p14:creationId xmlns:p14="http://schemas.microsoft.com/office/powerpoint/2010/main" val="24471128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dominant sequencing platforms for 3</a:t>
            </a:r>
            <a:r>
              <a:rPr lang="en-US" baseline="30000" dirty="0"/>
              <a:t>rd</a:t>
            </a:r>
            <a:r>
              <a:rPr lang="en-US" dirty="0"/>
              <a:t> generation sequencing are from Pacific Biosciences (PacBio) and Oxford Nanopore Technologies (ONT).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171450" indent="-171450">
              <a:buFont typeface="Arial" panose="020B0604020202020204" pitchFamily="34" charset="0"/>
              <a:buChar char="•"/>
            </a:pPr>
            <a:r>
              <a:rPr lang="en-US" b="1" dirty="0"/>
              <a:t>© </a:t>
            </a:r>
            <a:r>
              <a:rPr lang="en-US" dirty="0"/>
              <a:t>Key characteristics of 3</a:t>
            </a:r>
            <a:r>
              <a:rPr lang="en-US" baseline="30000" dirty="0"/>
              <a:t>rd</a:t>
            </a:r>
            <a:r>
              <a:rPr lang="en-US" dirty="0"/>
              <a:t> generation sequencing include:</a:t>
            </a:r>
          </a:p>
          <a:p>
            <a:pPr marL="628650" lvl="1" indent="-171450">
              <a:buFont typeface="Courier New" panose="02070309020205020404" pitchFamily="49" charset="0"/>
              <a:buChar char="o"/>
            </a:pPr>
            <a:r>
              <a:rPr lang="en-US" dirty="0"/>
              <a:t> </a:t>
            </a:r>
            <a:r>
              <a:rPr lang="en-US" b="1" dirty="0">
                <a:solidFill>
                  <a:srgbClr val="990000"/>
                </a:solidFill>
              </a:rPr>
              <a:t>Single-molecule</a:t>
            </a:r>
            <a:r>
              <a:rPr lang="en-US" dirty="0"/>
              <a:t>, </a:t>
            </a:r>
            <a:r>
              <a:rPr lang="en-US" b="1" dirty="0">
                <a:solidFill>
                  <a:srgbClr val="990000"/>
                </a:solidFill>
              </a:rPr>
              <a:t>real-time</a:t>
            </a:r>
            <a:r>
              <a:rPr lang="en-US" dirty="0"/>
              <a:t> sequencing,</a:t>
            </a:r>
            <a:r>
              <a:rPr lang="en-US" dirty="0">
                <a:sym typeface="Wingdings" pitchFamily="2" charset="2"/>
              </a:rPr>
              <a:t> which allow you to s</a:t>
            </a:r>
            <a:r>
              <a:rPr lang="en-US" dirty="0"/>
              <a:t>equence samples directly without amplification</a:t>
            </a:r>
          </a:p>
          <a:p>
            <a:pPr marL="628650" lvl="1" indent="-171450">
              <a:buFont typeface="Courier New" panose="02070309020205020404" pitchFamily="49" charset="0"/>
              <a:buChar char="o"/>
            </a:pPr>
            <a:r>
              <a:rPr lang="en-US" dirty="0"/>
              <a:t>also, as I said before, with 3rd generation sequencing you can also detect epigenetic modifications </a:t>
            </a:r>
            <a:r>
              <a:rPr lang="en-US" dirty="0">
                <a:sym typeface="Wingdings" pitchFamily="2" charset="2"/>
              </a:rPr>
              <a:t>such as </a:t>
            </a:r>
            <a:r>
              <a:rPr lang="en-US" dirty="0"/>
              <a:t>DNA methylation</a:t>
            </a:r>
          </a:p>
          <a:p>
            <a:pPr lvl="2"/>
            <a:endParaRPr lang="en-US" dirty="0"/>
          </a:p>
          <a:p>
            <a:pPr marL="171450" indent="-171450">
              <a:buFont typeface="Arial" panose="020B0604020202020204" pitchFamily="34" charset="0"/>
              <a:buChar char="•"/>
            </a:pPr>
            <a:r>
              <a:rPr lang="en-US" dirty="0"/>
              <a:t> </a:t>
            </a:r>
            <a:r>
              <a:rPr lang="en-US" b="1" dirty="0"/>
              <a:t>© </a:t>
            </a:r>
            <a:r>
              <a:rPr lang="en-US" dirty="0"/>
              <a:t>Compared to Illumina, 3</a:t>
            </a:r>
            <a:r>
              <a:rPr lang="en-US" baseline="30000" dirty="0"/>
              <a:t>rd</a:t>
            </a:r>
            <a:r>
              <a:rPr lang="en-US" dirty="0"/>
              <a:t> generation sequencing technologies:</a:t>
            </a:r>
          </a:p>
          <a:p>
            <a:pPr marL="628650" lvl="1" indent="-171450">
              <a:buFont typeface="Courier New" panose="02070309020205020404" pitchFamily="49" charset="0"/>
              <a:buChar char="o"/>
            </a:pPr>
            <a:r>
              <a:rPr lang="en-US" dirty="0"/>
              <a:t> Produce </a:t>
            </a:r>
            <a:r>
              <a:rPr lang="en-US" b="1" dirty="0">
                <a:solidFill>
                  <a:srgbClr val="990000"/>
                </a:solidFill>
              </a:rPr>
              <a:t>longer reads </a:t>
            </a:r>
            <a:r>
              <a:rPr lang="en-US" b="0" dirty="0">
                <a:solidFill>
                  <a:srgbClr val="990000"/>
                </a:solidFill>
              </a:rPr>
              <a:t>but the </a:t>
            </a:r>
            <a:r>
              <a:rPr lang="en-US" b="1" dirty="0">
                <a:solidFill>
                  <a:srgbClr val="990000"/>
                </a:solidFill>
              </a:rPr>
              <a:t>r</a:t>
            </a:r>
            <a:r>
              <a:rPr lang="en-US" dirty="0"/>
              <a:t>aw reads have </a:t>
            </a:r>
            <a:r>
              <a:rPr lang="en-US" b="1" dirty="0">
                <a:solidFill>
                  <a:srgbClr val="990000"/>
                </a:solidFill>
              </a:rPr>
              <a:t>higher error rates</a:t>
            </a:r>
            <a:r>
              <a:rPr lang="en-US" dirty="0"/>
              <a:t> than Illumina</a:t>
            </a:r>
          </a:p>
          <a:p>
            <a:endParaRPr lang="en-US" dirty="0"/>
          </a:p>
        </p:txBody>
      </p:sp>
      <p:sp>
        <p:nvSpPr>
          <p:cNvPr id="4" name="Slide Number Placeholder 3"/>
          <p:cNvSpPr>
            <a:spLocks noGrp="1"/>
          </p:cNvSpPr>
          <p:nvPr>
            <p:ph type="sldNum" sz="quarter" idx="5"/>
          </p:nvPr>
        </p:nvSpPr>
        <p:spPr/>
        <p:txBody>
          <a:bodyPr/>
          <a:lstStyle/>
          <a:p>
            <a:fld id="{647ECF14-924C-1E4D-8125-9BEE7BA076B6}" type="slidenum">
              <a:rPr lang="en-US" smtClean="0"/>
              <a:t>16</a:t>
            </a:fld>
            <a:endParaRPr lang="en-US"/>
          </a:p>
        </p:txBody>
      </p:sp>
    </p:spTree>
    <p:extLst>
      <p:ext uri="{BB962C8B-B14F-4D97-AF65-F5344CB8AC3E}">
        <p14:creationId xmlns:p14="http://schemas.microsoft.com/office/powerpoint/2010/main" val="26940918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t>Now that we’ve had an overview of long-read sequencing technologies, let’s jump into one method of long-read sequencing—Oxford Nanopore Technologies (or ONT) sequencing. </a:t>
            </a:r>
            <a:endParaRPr lang="en-US" dirty="0"/>
          </a:p>
        </p:txBody>
      </p:sp>
      <p:sp>
        <p:nvSpPr>
          <p:cNvPr id="4" name="Slide Number Placeholder 3"/>
          <p:cNvSpPr>
            <a:spLocks noGrp="1"/>
          </p:cNvSpPr>
          <p:nvPr>
            <p:ph type="sldNum" sz="quarter" idx="5"/>
          </p:nvPr>
        </p:nvSpPr>
        <p:spPr/>
        <p:txBody>
          <a:bodyPr/>
          <a:lstStyle/>
          <a:p>
            <a:fld id="{647ECF14-924C-1E4D-8125-9BEE7BA076B6}" type="slidenum">
              <a:rPr lang="en-US" smtClean="0"/>
              <a:t>17</a:t>
            </a:fld>
            <a:endParaRPr lang="en-US"/>
          </a:p>
        </p:txBody>
      </p:sp>
    </p:spTree>
    <p:extLst>
      <p:ext uri="{BB962C8B-B14F-4D97-AF65-F5344CB8AC3E}">
        <p14:creationId xmlns:p14="http://schemas.microsoft.com/office/powerpoint/2010/main" val="22912008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effectLst/>
                <a:latin typeface="Times"/>
              </a:rPr>
              <a:t>ONT long-read sequencing technology employs linear DNA molecules </a:t>
            </a:r>
            <a:r>
              <a:rPr lang="en-US" dirty="0"/>
              <a:t>(shown in yellow for the forward strand and dark blue for the reverse strand)</a:t>
            </a:r>
            <a:r>
              <a:rPr lang="en-US" i="0" dirty="0">
                <a:effectLst/>
                <a:latin typeface="Time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i="0" dirty="0">
              <a:effectLst/>
              <a:latin typeface="Time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effectLst/>
                <a:latin typeface="Times"/>
              </a:rPr>
              <a:t>These linear DNA molecules are typically one to several hundred kilobases in length but can be several </a:t>
            </a:r>
            <a:r>
              <a:rPr lang="en-US" i="0" dirty="0" err="1">
                <a:effectLst/>
                <a:latin typeface="Times"/>
              </a:rPr>
              <a:t>megabases</a:t>
            </a:r>
            <a:r>
              <a:rPr lang="en-US" i="0" dirty="0">
                <a:effectLst/>
                <a:latin typeface="Times"/>
              </a:rPr>
              <a:t> long.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i="0" dirty="0">
                <a:effectLst/>
                <a:latin typeface="Times"/>
              </a:rPr>
              <a:t>ONT sequencing begins by first attaching a linear DNA molecule to a sequencing adapter (shown in light blue), which is preloaded with a motor protein on both ends. </a:t>
            </a:r>
            <a:endParaRPr lang="en-US" dirty="0"/>
          </a:p>
        </p:txBody>
      </p:sp>
      <p:sp>
        <p:nvSpPr>
          <p:cNvPr id="4" name="Slide Number Placeholder 3"/>
          <p:cNvSpPr>
            <a:spLocks noGrp="1"/>
          </p:cNvSpPr>
          <p:nvPr>
            <p:ph type="sldNum" sz="quarter" idx="5"/>
          </p:nvPr>
        </p:nvSpPr>
        <p:spPr/>
        <p:txBody>
          <a:bodyPr/>
          <a:lstStyle/>
          <a:p>
            <a:fld id="{647ECF14-924C-1E4D-8125-9BEE7BA076B6}" type="slidenum">
              <a:rPr lang="en-US" smtClean="0"/>
              <a:t>18</a:t>
            </a:fld>
            <a:endParaRPr lang="en-US"/>
          </a:p>
        </p:txBody>
      </p:sp>
    </p:spTree>
    <p:extLst>
      <p:ext uri="{BB962C8B-B14F-4D97-AF65-F5344CB8AC3E}">
        <p14:creationId xmlns:p14="http://schemas.microsoft.com/office/powerpoint/2010/main" val="954281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figure shows a top view of a flow cell which contains hundreds or thousands of nanopores embedded in a synthetic membrane.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DNA is combined with tethering proteins and loaded onto the flow cell for sequencing.</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tethering proteins bring the DNA molecules towards these nanopores.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647ECF14-924C-1E4D-8125-9BEE7BA076B6}" type="slidenum">
              <a:rPr lang="en-US" smtClean="0"/>
              <a:t>19</a:t>
            </a:fld>
            <a:endParaRPr lang="en-US"/>
          </a:p>
        </p:txBody>
      </p:sp>
    </p:spTree>
    <p:extLst>
      <p:ext uri="{BB962C8B-B14F-4D97-AF65-F5344CB8AC3E}">
        <p14:creationId xmlns:p14="http://schemas.microsoft.com/office/powerpoint/2010/main" val="986398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 wanted to quickly point you all to the sequencing technologies resources we already have on the GEP website.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There are Washington University Genome Center video tours for both 1st and 2</a:t>
            </a:r>
            <a:r>
              <a:rPr lang="en-US" baseline="30000" dirty="0"/>
              <a:t>nd</a:t>
            </a:r>
            <a:r>
              <a:rPr lang="en-US" dirty="0"/>
              <a:t> Generation Sequencing, and then a series of articles provided by the </a:t>
            </a:r>
            <a:r>
              <a:rPr lang="en-US" dirty="0" err="1"/>
              <a:t>HudsonAlpha</a:t>
            </a:r>
            <a:r>
              <a:rPr lang="en-US" dirty="0"/>
              <a:t> Institute of Biotechnology covering the Evolution of DNA Sequencing Technology.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1" dirty="0"/>
              <a:t>© </a:t>
            </a:r>
            <a:r>
              <a:rPr lang="en-US" dirty="0"/>
              <a:t>You can access these resources via the link shown or by clicking on the Curriculum tab in the main navigation menu and selecting “Sequencing Technologies.” </a:t>
            </a:r>
          </a:p>
        </p:txBody>
      </p:sp>
      <p:sp>
        <p:nvSpPr>
          <p:cNvPr id="4" name="Slide Number Placeholder 3"/>
          <p:cNvSpPr>
            <a:spLocks noGrp="1"/>
          </p:cNvSpPr>
          <p:nvPr>
            <p:ph type="sldNum" sz="quarter" idx="5"/>
          </p:nvPr>
        </p:nvSpPr>
        <p:spPr/>
        <p:txBody>
          <a:bodyPr/>
          <a:lstStyle/>
          <a:p>
            <a:fld id="{647ECF14-924C-1E4D-8125-9BEE7BA076B6}" type="slidenum">
              <a:rPr lang="en-US" smtClean="0"/>
              <a:t>2</a:t>
            </a:fld>
            <a:endParaRPr lang="en-US"/>
          </a:p>
        </p:txBody>
      </p:sp>
    </p:spTree>
    <p:extLst>
      <p:ext uri="{BB962C8B-B14F-4D97-AF65-F5344CB8AC3E}">
        <p14:creationId xmlns:p14="http://schemas.microsoft.com/office/powerpoint/2010/main" val="35175739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Here we see a cross section of a single nanopore. Again, these nanopores are embedded within a synthetic membrane in the flow cell. </a:t>
            </a:r>
          </a:p>
          <a:p>
            <a:pPr marL="171450" indent="-171450">
              <a:buFont typeface="Arial" panose="020B0604020202020204" pitchFamily="34" charset="0"/>
              <a:buChar char="•"/>
            </a:pPr>
            <a:endParaRPr lang="en-US"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Once the tethering proteins bring the DNA molecules towards these nanopores, the sequencing adapter (shown in light blue at the bottom of the figure) inserts into the opening of the nanopore,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and the motor protein, which has helicase activity, begins to unwind the double-stranded DNA.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dirty="0"/>
          </a:p>
          <a:p>
            <a:pPr marL="171450" indent="-171450">
              <a:buFont typeface="Arial" panose="020B0604020202020204" pitchFamily="34" charset="0"/>
              <a:buChar char="•"/>
            </a:pPr>
            <a:r>
              <a:rPr lang="en-US" b="0" dirty="0"/>
              <a:t>An electric current is applied, which, in concert with the motor protein, drives the negatively charged DNA through the pore. </a:t>
            </a:r>
          </a:p>
          <a:p>
            <a:pPr marL="171450" indent="-171450">
              <a:buFont typeface="Arial" panose="020B0604020202020204" pitchFamily="34" charset="0"/>
              <a:buChar char="•"/>
            </a:pPr>
            <a:endParaRPr lang="en-US" b="0" dirty="0"/>
          </a:p>
          <a:p>
            <a:pPr marL="171450" indent="-171450">
              <a:buFont typeface="Arial" panose="020B0604020202020204" pitchFamily="34" charset="0"/>
              <a:buChar char="•"/>
            </a:pPr>
            <a:r>
              <a:rPr lang="en-US" sz="1800" dirty="0">
                <a:effectLst/>
                <a:latin typeface="Aptos" panose="020B0004020202020204" pitchFamily="34" charset="0"/>
                <a:ea typeface="Aptos" panose="020B0004020202020204" pitchFamily="34" charset="0"/>
                <a:cs typeface="Times New Roman" panose="02020603050405020304" pitchFamily="18" charset="0"/>
              </a:rPr>
              <a:t>During this process, changes in current as nucleotides pass through the pore are being detected. </a:t>
            </a:r>
            <a:endParaRPr lang="en-US" b="0" dirty="0"/>
          </a:p>
        </p:txBody>
      </p:sp>
      <p:sp>
        <p:nvSpPr>
          <p:cNvPr id="4" name="Slide Number Placeholder 3"/>
          <p:cNvSpPr>
            <a:spLocks noGrp="1"/>
          </p:cNvSpPr>
          <p:nvPr>
            <p:ph type="sldNum" sz="quarter" idx="5"/>
          </p:nvPr>
        </p:nvSpPr>
        <p:spPr/>
        <p:txBody>
          <a:bodyPr/>
          <a:lstStyle/>
          <a:p>
            <a:fld id="{647ECF14-924C-1E4D-8125-9BEE7BA076B6}" type="slidenum">
              <a:rPr lang="en-US" smtClean="0"/>
              <a:t>20</a:t>
            </a:fld>
            <a:endParaRPr lang="en-US"/>
          </a:p>
        </p:txBody>
      </p:sp>
    </p:spTree>
    <p:extLst>
      <p:ext uri="{BB962C8B-B14F-4D97-AF65-F5344CB8AC3E}">
        <p14:creationId xmlns:p14="http://schemas.microsoft.com/office/powerpoint/2010/main" val="35099741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When a DNA or RNA molecule passes through a nanopore, the current is disrupted to produce a characteristic ‘squiggle’.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Different collections of nucleotides that occupy a nanopore will cause different changes in the electric current.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Machine learning algorithms (or neural networks) are used to analyze the continuous changes to the electric current (i.e., the squiggle) to infer the sequences that pass through the nanopore.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squiggle is decoded using these base calling algorithms to determine the DNA or RNA sequence in real time.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You can think of sequencing DNA or RNA like reading music — the bases being the notes, which when played in the correct order, produces a recognizable song. </a:t>
            </a:r>
            <a:endParaRPr lang="en-GB" sz="10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US" b="0" i="0" dirty="0">
              <a:effectLst/>
              <a:latin typeface="Times"/>
            </a:endParaRPr>
          </a:p>
          <a:p>
            <a:endParaRPr lang="en-US" b="0" i="0" dirty="0">
              <a:effectLst/>
              <a:latin typeface="Times"/>
            </a:endParaRPr>
          </a:p>
          <a:p>
            <a:endParaRPr lang="en-US" dirty="0"/>
          </a:p>
        </p:txBody>
      </p:sp>
      <p:sp>
        <p:nvSpPr>
          <p:cNvPr id="4" name="Slide Number Placeholder 3"/>
          <p:cNvSpPr>
            <a:spLocks noGrp="1"/>
          </p:cNvSpPr>
          <p:nvPr>
            <p:ph type="sldNum" sz="quarter" idx="5"/>
          </p:nvPr>
        </p:nvSpPr>
        <p:spPr/>
        <p:txBody>
          <a:bodyPr/>
          <a:lstStyle/>
          <a:p>
            <a:fld id="{647ECF14-924C-1E4D-8125-9BEE7BA076B6}" type="slidenum">
              <a:rPr lang="en-US" smtClean="0"/>
              <a:t>21</a:t>
            </a:fld>
            <a:endParaRPr lang="en-US"/>
          </a:p>
        </p:txBody>
      </p:sp>
    </p:spTree>
    <p:extLst>
      <p:ext uri="{BB962C8B-B14F-4D97-AF65-F5344CB8AC3E}">
        <p14:creationId xmlns:p14="http://schemas.microsoft.com/office/powerpoint/2010/main" val="39424901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Clr>
                <a:schemeClr val="accent1"/>
              </a:buClr>
              <a:buNone/>
            </a:pPr>
            <a:r>
              <a:rPr lang="en-US" b="0" dirty="0"/>
              <a:t>3 – DNA or RNA</a:t>
            </a:r>
          </a:p>
          <a:p>
            <a:pPr marL="0" indent="0" algn="l">
              <a:buClr>
                <a:schemeClr val="accent1"/>
              </a:buClr>
              <a:buNone/>
            </a:pPr>
            <a:endParaRPr lang="en-US" b="0" dirty="0"/>
          </a:p>
        </p:txBody>
      </p:sp>
      <p:sp>
        <p:nvSpPr>
          <p:cNvPr id="4" name="Slide Number Placeholder 3"/>
          <p:cNvSpPr>
            <a:spLocks noGrp="1"/>
          </p:cNvSpPr>
          <p:nvPr>
            <p:ph type="sldNum" sz="quarter" idx="5"/>
          </p:nvPr>
        </p:nvSpPr>
        <p:spPr/>
        <p:txBody>
          <a:bodyPr/>
          <a:lstStyle/>
          <a:p>
            <a:fld id="{647ECF14-924C-1E4D-8125-9BEE7BA076B6}" type="slidenum">
              <a:rPr lang="en-US" smtClean="0"/>
              <a:t>22</a:t>
            </a:fld>
            <a:endParaRPr lang="en-US"/>
          </a:p>
        </p:txBody>
      </p:sp>
    </p:spTree>
    <p:extLst>
      <p:ext uri="{BB962C8B-B14F-4D97-AF65-F5344CB8AC3E}">
        <p14:creationId xmlns:p14="http://schemas.microsoft.com/office/powerpoint/2010/main" val="3928453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Clr>
                <a:schemeClr val="accent1"/>
              </a:buClr>
              <a:buNone/>
            </a:pPr>
            <a:r>
              <a:rPr lang="en-US" b="0" dirty="0"/>
              <a:t>4 - Nanopore</a:t>
            </a:r>
          </a:p>
        </p:txBody>
      </p:sp>
      <p:sp>
        <p:nvSpPr>
          <p:cNvPr id="4" name="Slide Number Placeholder 3"/>
          <p:cNvSpPr>
            <a:spLocks noGrp="1"/>
          </p:cNvSpPr>
          <p:nvPr>
            <p:ph type="sldNum" sz="quarter" idx="5"/>
          </p:nvPr>
        </p:nvSpPr>
        <p:spPr/>
        <p:txBody>
          <a:bodyPr/>
          <a:lstStyle/>
          <a:p>
            <a:fld id="{647ECF14-924C-1E4D-8125-9BEE7BA076B6}" type="slidenum">
              <a:rPr lang="en-US" smtClean="0"/>
              <a:t>23</a:t>
            </a:fld>
            <a:endParaRPr lang="en-US"/>
          </a:p>
        </p:txBody>
      </p:sp>
    </p:spTree>
    <p:extLst>
      <p:ext uri="{BB962C8B-B14F-4D97-AF65-F5344CB8AC3E}">
        <p14:creationId xmlns:p14="http://schemas.microsoft.com/office/powerpoint/2010/main" val="42461398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Clr>
                <a:schemeClr val="accent1"/>
              </a:buClr>
              <a:buNone/>
            </a:pPr>
            <a:r>
              <a:rPr lang="en-US" b="0" dirty="0"/>
              <a:t>2 – Motor Protein</a:t>
            </a:r>
          </a:p>
        </p:txBody>
      </p:sp>
      <p:sp>
        <p:nvSpPr>
          <p:cNvPr id="4" name="Slide Number Placeholder 3"/>
          <p:cNvSpPr>
            <a:spLocks noGrp="1"/>
          </p:cNvSpPr>
          <p:nvPr>
            <p:ph type="sldNum" sz="quarter" idx="5"/>
          </p:nvPr>
        </p:nvSpPr>
        <p:spPr/>
        <p:txBody>
          <a:bodyPr/>
          <a:lstStyle/>
          <a:p>
            <a:fld id="{647ECF14-924C-1E4D-8125-9BEE7BA076B6}" type="slidenum">
              <a:rPr lang="en-US" smtClean="0"/>
              <a:t>24</a:t>
            </a:fld>
            <a:endParaRPr lang="en-US"/>
          </a:p>
        </p:txBody>
      </p:sp>
    </p:spTree>
    <p:extLst>
      <p:ext uri="{BB962C8B-B14F-4D97-AF65-F5344CB8AC3E}">
        <p14:creationId xmlns:p14="http://schemas.microsoft.com/office/powerpoint/2010/main" val="33944532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Clr>
                <a:schemeClr val="accent1"/>
              </a:buClr>
              <a:buNone/>
            </a:pPr>
            <a:r>
              <a:rPr lang="en-US" b="0" dirty="0"/>
              <a:t>1 – Synthetic Membrane</a:t>
            </a:r>
          </a:p>
        </p:txBody>
      </p:sp>
      <p:sp>
        <p:nvSpPr>
          <p:cNvPr id="4" name="Slide Number Placeholder 3"/>
          <p:cNvSpPr>
            <a:spLocks noGrp="1"/>
          </p:cNvSpPr>
          <p:nvPr>
            <p:ph type="sldNum" sz="quarter" idx="5"/>
          </p:nvPr>
        </p:nvSpPr>
        <p:spPr/>
        <p:txBody>
          <a:bodyPr/>
          <a:lstStyle/>
          <a:p>
            <a:fld id="{647ECF14-924C-1E4D-8125-9BEE7BA076B6}" type="slidenum">
              <a:rPr lang="en-US" smtClean="0"/>
              <a:t>25</a:t>
            </a:fld>
            <a:endParaRPr lang="en-US"/>
          </a:p>
        </p:txBody>
      </p:sp>
    </p:spTree>
    <p:extLst>
      <p:ext uri="{BB962C8B-B14F-4D97-AF65-F5344CB8AC3E}">
        <p14:creationId xmlns:p14="http://schemas.microsoft.com/office/powerpoint/2010/main" val="37229968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Clr>
                <a:schemeClr val="accent1"/>
              </a:buClr>
              <a:buFont typeface="Arial" panose="020B0604020202020204" pitchFamily="34" charset="0"/>
              <a:buChar char="•"/>
            </a:pPr>
            <a:r>
              <a:rPr lang="en-US" b="0" dirty="0"/>
              <a:t>The motor protein enzyme associates with the nanopore in the flow cell synthetic membrane and controls the DNA or RNA strand movement through the nanopore at a defined speed. </a:t>
            </a:r>
          </a:p>
          <a:p>
            <a:pPr marL="171450" indent="-171450">
              <a:buFont typeface="Arial" panose="020B0604020202020204" pitchFamily="34" charset="0"/>
              <a:buChar char="•"/>
            </a:pPr>
            <a:endParaRPr lang="en-US" b="0" dirty="0"/>
          </a:p>
          <a:p>
            <a:pPr marL="171450" indent="-171450">
              <a:buFont typeface="Arial" panose="020B0604020202020204" pitchFamily="34" charset="0"/>
              <a:buChar char="•"/>
            </a:pPr>
            <a:r>
              <a:rPr lang="en-US" b="0" dirty="0"/>
              <a:t>In addition to controlling translocation speed, the motor protein has helicase activity, enabling double-stranded DNA or RNA–DNA duplexes to be unwound into single-stranded molecules that pass through the nanopore.</a:t>
            </a:r>
          </a:p>
          <a:p>
            <a:pPr marL="285750" indent="-285750">
              <a:buFont typeface="Arial" panose="020B0604020202020204" pitchFamily="34" charset="0"/>
              <a:buChar char="•"/>
            </a:pPr>
            <a:endParaRPr lang="en-US" sz="1200" b="0" dirty="0"/>
          </a:p>
          <a:p>
            <a:pPr marL="285750" indent="-285750">
              <a:buFont typeface="Arial" panose="020B0604020202020204" pitchFamily="34" charset="0"/>
              <a:buChar char="•"/>
            </a:pPr>
            <a:r>
              <a:rPr lang="en-US" sz="2400" b="1" dirty="0"/>
              <a:t>©</a:t>
            </a:r>
            <a:r>
              <a:rPr lang="en-US" sz="1200" b="0" dirty="0"/>
              <a:t> The </a:t>
            </a:r>
            <a:r>
              <a:rPr lang="en-US" sz="2400" b="0" dirty="0"/>
              <a:t>r</a:t>
            </a:r>
            <a:r>
              <a:rPr lang="en-US" sz="2400" dirty="0"/>
              <a:t>ead length of nanopore sequencing is up to 4 Mb</a:t>
            </a:r>
          </a:p>
          <a:p>
            <a:pPr marL="742950" lvl="1" indent="-285750">
              <a:buFont typeface="Courier New" panose="02070309020205020404" pitchFamily="49" charset="0"/>
              <a:buChar char="o"/>
            </a:pPr>
            <a:r>
              <a:rPr lang="en-US" sz="2400" dirty="0"/>
              <a:t>In long reads sequencing mode you can reach read lengths of 10–100kb</a:t>
            </a:r>
          </a:p>
          <a:p>
            <a:pPr marL="742950" lvl="1" indent="-285750">
              <a:buFont typeface="Courier New" panose="02070309020205020404" pitchFamily="49" charset="0"/>
              <a:buChar char="o"/>
            </a:pPr>
            <a:r>
              <a:rPr lang="en-US" sz="2400" dirty="0"/>
              <a:t>and in ultra-long sequencing mode you can reach read lengths of 100–300kb.</a:t>
            </a:r>
          </a:p>
          <a:p>
            <a:pPr marL="171450" indent="-171450">
              <a:buFont typeface="Arial" panose="020B0604020202020204" pitchFamily="34" charset="0"/>
              <a:buChar char="•"/>
            </a:pPr>
            <a:endParaRPr lang="en-US" b="0" dirty="0"/>
          </a:p>
        </p:txBody>
      </p:sp>
      <p:sp>
        <p:nvSpPr>
          <p:cNvPr id="4" name="Slide Number Placeholder 3"/>
          <p:cNvSpPr>
            <a:spLocks noGrp="1"/>
          </p:cNvSpPr>
          <p:nvPr>
            <p:ph type="sldNum" sz="quarter" idx="5"/>
          </p:nvPr>
        </p:nvSpPr>
        <p:spPr/>
        <p:txBody>
          <a:bodyPr/>
          <a:lstStyle/>
          <a:p>
            <a:fld id="{647ECF14-924C-1E4D-8125-9BEE7BA076B6}" type="slidenum">
              <a:rPr lang="en-US" smtClean="0"/>
              <a:t>26</a:t>
            </a:fld>
            <a:endParaRPr lang="en-US"/>
          </a:p>
        </p:txBody>
      </p:sp>
    </p:spTree>
    <p:extLst>
      <p:ext uri="{BB962C8B-B14F-4D97-AF65-F5344CB8AC3E}">
        <p14:creationId xmlns:p14="http://schemas.microsoft.com/office/powerpoint/2010/main" val="32793983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Clr>
                <a:schemeClr val="accent1"/>
              </a:buClr>
              <a:buFont typeface="Arial" panose="020B0604020202020204" pitchFamily="34" charset="0"/>
              <a:buChar char="•"/>
            </a:pPr>
            <a:r>
              <a:rPr lang="en-GB" sz="1200" b="0" dirty="0">
                <a:solidFill>
                  <a:schemeClr val="tx2"/>
                </a:solidFill>
              </a:rPr>
              <a:t>Again, the DNA blocks an electrical current depending on what base is present in the pore</a:t>
            </a:r>
          </a:p>
          <a:p>
            <a:pPr marL="285750" indent="-285750" algn="l">
              <a:buClr>
                <a:schemeClr val="accent1"/>
              </a:buClr>
              <a:buFont typeface="Arial" panose="020B0604020202020204" pitchFamily="34" charset="0"/>
              <a:buChar char="•"/>
            </a:pPr>
            <a:endParaRPr lang="en-GB" sz="1800" b="0" dirty="0">
              <a:solidFill>
                <a:schemeClr val="accent1"/>
              </a:solidFill>
            </a:endParaRPr>
          </a:p>
          <a:p>
            <a:pPr marL="171450" indent="-171450" algn="l">
              <a:buClr>
                <a:schemeClr val="accent1"/>
              </a:buClr>
              <a:buFont typeface="Arial" panose="020B0604020202020204" pitchFamily="34" charset="0"/>
              <a:buChar char="•"/>
            </a:pPr>
            <a:r>
              <a:rPr lang="en-GB" sz="1200" b="0" dirty="0"/>
              <a:t>and the changes in current are decoded into the DNA sequence – this is called base calling.</a:t>
            </a:r>
          </a:p>
          <a:p>
            <a:pPr marL="171450" indent="-171450" algn="l">
              <a:buClr>
                <a:schemeClr val="accent1"/>
              </a:buClr>
              <a:buFont typeface="Arial" panose="020B0604020202020204" pitchFamily="34" charset="0"/>
              <a:buChar char="•"/>
            </a:pPr>
            <a:endParaRPr lang="en-GB" sz="1200" b="0" dirty="0"/>
          </a:p>
          <a:p>
            <a:pPr marL="171450" indent="-171450">
              <a:buFont typeface="Arial" panose="020B0604020202020204" pitchFamily="34" charset="0"/>
              <a:buChar char="•"/>
            </a:pPr>
            <a:r>
              <a:rPr lang="en-US" b="0" dirty="0"/>
              <a:t>© This digital method of reading DNA or RNA sequences has multiple benefits:</a:t>
            </a:r>
          </a:p>
          <a:p>
            <a:pPr lvl="1"/>
            <a:r>
              <a:rPr lang="en-US" b="0" dirty="0"/>
              <a:t>- Real-time analysis</a:t>
            </a:r>
          </a:p>
          <a:p>
            <a:pPr lvl="1"/>
            <a:r>
              <a:rPr lang="en-US" b="0" dirty="0"/>
              <a:t>- PCR free, no amplification bias</a:t>
            </a:r>
          </a:p>
          <a:p>
            <a:pPr lvl="1"/>
            <a:r>
              <a:rPr lang="en-US" b="0" dirty="0"/>
              <a:t>- </a:t>
            </a:r>
            <a:r>
              <a:rPr lang="en-US" b="1" dirty="0"/>
              <a:t>Modified base detection</a:t>
            </a:r>
          </a:p>
          <a:p>
            <a:pPr lvl="1"/>
            <a:r>
              <a:rPr lang="en-US" b="0" dirty="0"/>
              <a:t>- Read-length agnostic</a:t>
            </a:r>
          </a:p>
          <a:p>
            <a:pPr lvl="1"/>
            <a:r>
              <a:rPr lang="en-US" b="0" dirty="0"/>
              <a:t>- </a:t>
            </a:r>
            <a:r>
              <a:rPr lang="en-US" b="1" dirty="0"/>
              <a:t>Direct sequencing of DNA or RNA</a:t>
            </a:r>
          </a:p>
          <a:p>
            <a:pPr algn="l">
              <a:buClr>
                <a:schemeClr val="accent1"/>
              </a:buClr>
            </a:pPr>
            <a:endParaRPr lang="en-GB" sz="1200" b="1" dirty="0"/>
          </a:p>
          <a:p>
            <a:endParaRPr lang="en-US" sz="1050" b="0" i="0" dirty="0">
              <a:effectLst/>
              <a:latin typeface="Time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dirty="0"/>
              <a:t>Disclaimer: </a:t>
            </a:r>
            <a:r>
              <a:rPr lang="en-US" sz="1800" b="0" kern="100" dirty="0">
                <a:effectLst/>
                <a:latin typeface="Aptos" panose="020B0004020202020204" pitchFamily="34" charset="0"/>
                <a:cs typeface="Times New Roman" panose="02020603050405020304" pitchFamily="18" charset="0"/>
              </a:rPr>
              <a:t>T</a:t>
            </a:r>
            <a:r>
              <a:rPr lang="en-US" sz="1800" b="0" kern="100" dirty="0">
                <a:effectLst/>
                <a:latin typeface="Aptos" panose="020B0004020202020204" pitchFamily="34" charset="0"/>
                <a:ea typeface="Aptos" panose="020B0004020202020204" pitchFamily="34" charset="0"/>
                <a:cs typeface="Times New Roman" panose="02020603050405020304" pitchFamily="18" charset="0"/>
              </a:rPr>
              <a:t>he real-time base caller has lower accuracy. For many applications, it might be beneficial to do the base calling afterwards with a more powerful GPU and a more compute intensive algorithm [i.e., duplex with super accuracy (SUP)].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kern="100" dirty="0">
                <a:effectLst/>
                <a:latin typeface="Aptos" panose="020B0004020202020204" pitchFamily="34" charset="0"/>
                <a:ea typeface="Aptos" panose="020B0004020202020204" pitchFamily="34" charset="0"/>
                <a:cs typeface="Times New Roman" panose="02020603050405020304" pitchFamily="18" charset="0"/>
              </a:rPr>
              <a:t>_______________________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kern="100" dirty="0">
                <a:effectLst/>
                <a:latin typeface="Aptos" panose="020B0004020202020204" pitchFamily="34" charset="0"/>
                <a:ea typeface="Aptos" panose="020B0004020202020204" pitchFamily="34" charset="0"/>
                <a:cs typeface="Times New Roman" panose="02020603050405020304" pitchFamily="18" charset="0"/>
              </a:rPr>
              <a:t>(See the </a:t>
            </a:r>
            <a:r>
              <a:rPr lang="en-US" sz="1800" b="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Duplex sequencing</a:t>
            </a:r>
            <a:r>
              <a:rPr lang="en-US" sz="1800" b="0" kern="100" dirty="0">
                <a:effectLst/>
                <a:latin typeface="Aptos" panose="020B0004020202020204" pitchFamily="34" charset="0"/>
                <a:ea typeface="Aptos" panose="020B0004020202020204" pitchFamily="34" charset="0"/>
                <a:cs typeface="Times New Roman" panose="02020603050405020304" pitchFamily="18" charset="0"/>
              </a:rPr>
              <a:t> page on the Nanopore website for details.)</a:t>
            </a:r>
          </a:p>
          <a:p>
            <a:endParaRPr lang="en-US" b="0" dirty="0"/>
          </a:p>
        </p:txBody>
      </p:sp>
      <p:sp>
        <p:nvSpPr>
          <p:cNvPr id="4" name="Slide Number Placeholder 3"/>
          <p:cNvSpPr>
            <a:spLocks noGrp="1"/>
          </p:cNvSpPr>
          <p:nvPr>
            <p:ph type="sldNum" sz="quarter" idx="5"/>
          </p:nvPr>
        </p:nvSpPr>
        <p:spPr/>
        <p:txBody>
          <a:bodyPr/>
          <a:lstStyle/>
          <a:p>
            <a:fld id="{647ECF14-924C-1E4D-8125-9BEE7BA076B6}" type="slidenum">
              <a:rPr lang="en-US" smtClean="0"/>
              <a:t>27</a:t>
            </a:fld>
            <a:endParaRPr lang="en-US"/>
          </a:p>
        </p:txBody>
      </p:sp>
    </p:spTree>
    <p:extLst>
      <p:ext uri="{BB962C8B-B14F-4D97-AF65-F5344CB8AC3E}">
        <p14:creationId xmlns:p14="http://schemas.microsoft.com/office/powerpoint/2010/main" val="4983136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Now that we’ve discussed how ONT sequencing works, let’s look at some of the items we’ll need to conduct our sequencing.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All ONT sequencing devices rely on flow cells for sequencing to take place — this is where the nanopores are housed.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As you can see here, there are 3 different types of flow cells.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a:t>
            </a:r>
            <a:r>
              <a:rPr lang="en-US" dirty="0" err="1"/>
              <a:t>Flongle</a:t>
            </a:r>
            <a:r>
              <a:rPr lang="en-US" dirty="0"/>
              <a:t> and </a:t>
            </a:r>
            <a:r>
              <a:rPr lang="en-US" dirty="0" err="1"/>
              <a:t>MinION</a:t>
            </a:r>
            <a:r>
              <a:rPr lang="en-US" dirty="0"/>
              <a:t> are the two flow cells you are most likely to use in educational settings.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a:t>
            </a:r>
            <a:r>
              <a:rPr lang="en-US" dirty="0" err="1"/>
              <a:t>Flongle</a:t>
            </a:r>
            <a:r>
              <a:rPr lang="en-US" dirty="0"/>
              <a:t> flow cell has the smallest number of channels and pores and is single-use. </a:t>
            </a:r>
            <a:r>
              <a:rPr lang="en-US" dirty="0" err="1"/>
              <a:t>Flongle</a:t>
            </a:r>
            <a:r>
              <a:rPr lang="en-US" dirty="0"/>
              <a:t> flow cells can be used for amplicons, plasmids, and small genomes.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a:t>
            </a:r>
            <a:r>
              <a:rPr lang="en-US" dirty="0" err="1"/>
              <a:t>MinION</a:t>
            </a:r>
            <a:r>
              <a:rPr lang="en-US" dirty="0"/>
              <a:t> flow cell has significantly more channels and pores and it can be reused up to five times. </a:t>
            </a:r>
            <a:r>
              <a:rPr lang="en-US" dirty="0" err="1"/>
              <a:t>MinION</a:t>
            </a:r>
            <a:r>
              <a:rPr lang="en-US" dirty="0"/>
              <a:t> flow cells can be used for whole genomes. </a:t>
            </a:r>
          </a:p>
        </p:txBody>
      </p:sp>
      <p:sp>
        <p:nvSpPr>
          <p:cNvPr id="4" name="Slide Number Placeholder 3"/>
          <p:cNvSpPr>
            <a:spLocks noGrp="1"/>
          </p:cNvSpPr>
          <p:nvPr>
            <p:ph type="sldNum" sz="quarter" idx="5"/>
          </p:nvPr>
        </p:nvSpPr>
        <p:spPr/>
        <p:txBody>
          <a:bodyPr/>
          <a:lstStyle/>
          <a:p>
            <a:fld id="{647ECF14-924C-1E4D-8125-9BEE7BA076B6}" type="slidenum">
              <a:rPr lang="en-US" smtClean="0"/>
              <a:t>28</a:t>
            </a:fld>
            <a:endParaRPr lang="en-US"/>
          </a:p>
        </p:txBody>
      </p:sp>
    </p:spTree>
    <p:extLst>
      <p:ext uri="{BB962C8B-B14F-4D97-AF65-F5344CB8AC3E}">
        <p14:creationId xmlns:p14="http://schemas.microsoft.com/office/powerpoint/2010/main" val="22203816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dirty="0"/>
              <a:t>The sensor area of the flow cell, shown in the figure on the right, is comprised of many individual sensor wells, each designed to hold a single nanopore. </a:t>
            </a:r>
          </a:p>
          <a:p>
            <a:pPr>
              <a:buFont typeface="Arial" panose="020B0604020202020204" pitchFamily="34" charset="0"/>
              <a:buChar cha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figure on the left shows the channel layout of the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MinION</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Mk1B and Mk1C/</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GridION</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flow cell.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Each flow cell has 512 measurement channels, and each channel has four nanopores [4x multiplexing (MUX)] — which yields a total of 2,048 active sensor wells.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bottom part of the figure shows the fluid inlets, and the different colors correspond to MUX 1–4.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black wells are inactive (i.e., not connected to the </a:t>
            </a:r>
            <a:r>
              <a:rPr lang="en-US" sz="2800" dirty="0">
                <a:effectLst/>
                <a:latin typeface="Helvetica Neue" panose="02000503000000020004" pitchFamily="2" charset="0"/>
              </a:rPr>
              <a:t>application specific integrated circuit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ASIC) or redundant wells).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Most sequencing scripts select the best 512 wells for the initial sequencing run, and then switch to other wells during the later part of the sequencing run.</a:t>
            </a:r>
          </a:p>
          <a:p>
            <a:pPr>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647ECF14-924C-1E4D-8125-9BEE7BA076B6}" type="slidenum">
              <a:rPr lang="en-US" smtClean="0"/>
              <a:t>29</a:t>
            </a:fld>
            <a:endParaRPr lang="en-US"/>
          </a:p>
        </p:txBody>
      </p:sp>
    </p:spTree>
    <p:extLst>
      <p:ext uri="{BB962C8B-B14F-4D97-AF65-F5344CB8AC3E}">
        <p14:creationId xmlns:p14="http://schemas.microsoft.com/office/powerpoint/2010/main" val="26597534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647ECF14-924C-1E4D-8125-9BEE7BA076B6}" type="slidenum">
              <a:rPr lang="en-US" smtClean="0"/>
              <a:t>3</a:t>
            </a:fld>
            <a:endParaRPr lang="en-US"/>
          </a:p>
        </p:txBody>
      </p:sp>
    </p:spTree>
    <p:extLst>
      <p:ext uri="{BB962C8B-B14F-4D97-AF65-F5344CB8AC3E}">
        <p14:creationId xmlns:p14="http://schemas.microsoft.com/office/powerpoint/2010/main" val="1475356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ONT has a range of low- to high-throughput sequencing devices available to suit your scientific needs.</a:t>
            </a:r>
          </a:p>
          <a:p>
            <a:pPr marL="171450" indent="-171450">
              <a:buFont typeface="Arial" panose="020B0604020202020204" pitchFamily="34" charset="0"/>
              <a:buChar cha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 </a:t>
            </a:r>
            <a:r>
              <a:rPr lang="en-US" dirty="0"/>
              <a:t>Educational settings typically use the smallest sequencing device, the </a:t>
            </a:r>
            <a:r>
              <a:rPr lang="en-US" dirty="0" err="1"/>
              <a:t>MinION</a:t>
            </a:r>
            <a:r>
              <a:rPr lang="en-US" dirty="0"/>
              <a:t> Mk1B, circled here in red.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USB-powered portable sequencing device is small enough to fit in your pocket and can use either the </a:t>
            </a:r>
            <a:r>
              <a:rPr lang="en-US" dirty="0" err="1"/>
              <a:t>Flongle</a:t>
            </a:r>
            <a:r>
              <a:rPr lang="en-US" dirty="0"/>
              <a:t> or </a:t>
            </a:r>
            <a:r>
              <a:rPr lang="en-US" dirty="0" err="1"/>
              <a:t>MinION</a:t>
            </a:r>
            <a:r>
              <a:rPr lang="en-US" dirty="0"/>
              <a:t> flow cells.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 </a:t>
            </a:r>
            <a:r>
              <a:rPr lang="en-US" b="0" dirty="0"/>
              <a:t>The </a:t>
            </a:r>
            <a:r>
              <a:rPr lang="en-US" b="0" dirty="0" err="1"/>
              <a:t>MinION</a:t>
            </a:r>
            <a:r>
              <a:rPr lang="en-US" b="0" dirty="0"/>
              <a:t> Mk1B costs $1,999. </a:t>
            </a: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647ECF14-924C-1E4D-8125-9BEE7BA076B6}" type="slidenum">
              <a:rPr lang="en-US" smtClean="0"/>
              <a:t>30</a:t>
            </a:fld>
            <a:endParaRPr lang="en-US"/>
          </a:p>
        </p:txBody>
      </p:sp>
    </p:spTree>
    <p:extLst>
      <p:ext uri="{BB962C8B-B14F-4D97-AF65-F5344CB8AC3E}">
        <p14:creationId xmlns:p14="http://schemas.microsoft.com/office/powerpoint/2010/main" val="12930831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Here we see the three parts of the ONT sequencing workflow.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indent="-171450">
              <a:buFont typeface="Arial" panose="020B0604020202020204" pitchFamily="34" charset="0"/>
              <a:buChar char="•"/>
            </a:pPr>
            <a:r>
              <a:rPr lang="en-US" b="1" dirty="0"/>
              <a:t>© </a:t>
            </a:r>
            <a:r>
              <a:rPr lang="en-US" dirty="0"/>
              <a:t>Part 1 is library preparation, which is the conversion of a DNA or RNA sample to a suitable format for sequencing.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Select the library preparation kit that matches your specific experimental needs — your choice of read length (short to ultra-long), turnaround time, input amount, sample multiplexing, modification detection, and output requirements.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Examples of kits include the Rapid DNA Barcoding Kit and </a:t>
            </a:r>
            <a:r>
              <a:rPr lang="en-US" b="0" dirty="0"/>
              <a:t>the Ultra-Long DNA Sequencing Kit.</a:t>
            </a: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1" dirty="0"/>
              <a:t>©© </a:t>
            </a:r>
            <a:r>
              <a:rPr lang="en-US" dirty="0"/>
              <a:t>Part 2 is running the sequencer on our chosen type of flow cell and sequencing device.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1" dirty="0"/>
              <a:t>©© </a:t>
            </a:r>
            <a:r>
              <a:rPr lang="en-US" dirty="0"/>
              <a:t>Part 3 is analyzing the sequencing data and we can start doing this as soon as the sequencing begins. </a:t>
            </a:r>
          </a:p>
          <a:p>
            <a:pPr marL="171450" indent="-171450">
              <a:buFont typeface="Arial" panose="020B0604020202020204" pitchFamily="34" charset="0"/>
              <a:buChar cha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47ECF14-924C-1E4D-8125-9BEE7BA076B6}" type="slidenum">
              <a:rPr lang="en-US" smtClean="0"/>
              <a:t>31</a:t>
            </a:fld>
            <a:endParaRPr lang="en-US"/>
          </a:p>
        </p:txBody>
      </p:sp>
    </p:spTree>
    <p:extLst>
      <p:ext uri="{BB962C8B-B14F-4D97-AF65-F5344CB8AC3E}">
        <p14:creationId xmlns:p14="http://schemas.microsoft.com/office/powerpoint/2010/main" val="5764572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t>Now that we’ve had an overview of Oxford Nanopore Sequencing, let’s jump into another method of long-read sequencing—Pacific Biosciences (or PacBio) Sequencing.</a:t>
            </a:r>
            <a:endParaRPr lang="en-US" dirty="0"/>
          </a:p>
        </p:txBody>
      </p:sp>
      <p:sp>
        <p:nvSpPr>
          <p:cNvPr id="4" name="Slide Number Placeholder 3"/>
          <p:cNvSpPr>
            <a:spLocks noGrp="1"/>
          </p:cNvSpPr>
          <p:nvPr>
            <p:ph type="sldNum" sz="quarter" idx="5"/>
          </p:nvPr>
        </p:nvSpPr>
        <p:spPr/>
        <p:txBody>
          <a:bodyPr/>
          <a:lstStyle/>
          <a:p>
            <a:fld id="{647ECF14-924C-1E4D-8125-9BEE7BA076B6}" type="slidenum">
              <a:rPr lang="en-US" smtClean="0"/>
              <a:t>32</a:t>
            </a:fld>
            <a:endParaRPr lang="en-US"/>
          </a:p>
        </p:txBody>
      </p:sp>
    </p:spTree>
    <p:extLst>
      <p:ext uri="{BB962C8B-B14F-4D97-AF65-F5344CB8AC3E}">
        <p14:creationId xmlns:p14="http://schemas.microsoft.com/office/powerpoint/2010/main" val="13888166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 PacBio single-molecule, real-time (or SMRT) sequencing, the </a:t>
            </a:r>
            <a:r>
              <a:rPr lang="en-US" sz="1200" dirty="0">
                <a:latin typeface="Calibri" panose="020F0502020204030204" pitchFamily="34" charset="0"/>
                <a:cs typeface="Calibri" panose="020F0502020204030204" pitchFamily="34" charset="0"/>
              </a:rPr>
              <a:t>sequencing template is called a SMRTbell.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latin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 SMRTbell template consists of a double-stranded region, known as the insert. The forward DNA strand is shown in orange and the reverse DNA strand is shown in purple.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a:t>
            </a:r>
            <a:r>
              <a:rPr lang="en-US" sz="1200" b="1" dirty="0">
                <a:latin typeface="Calibri" panose="020F0502020204030204" pitchFamily="34" charset="0"/>
                <a:cs typeface="Calibri" panose="020F0502020204030204" pitchFamily="34" charset="0"/>
              </a:rPr>
              <a:t> </a:t>
            </a:r>
            <a:r>
              <a:rPr lang="en-US" sz="1200" dirty="0">
                <a:latin typeface="Calibri" panose="020F0502020204030204" pitchFamily="34" charset="0"/>
                <a:cs typeface="Calibri" panose="020F0502020204030204" pitchFamily="34" charset="0"/>
              </a:rPr>
              <a:t>Preparation of the SMRTbell template begins by ligating single-stranded hairpin adapters, shown in blue.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a:t>
            </a:r>
            <a:r>
              <a:rPr lang="en-US" sz="1200" b="1" dirty="0">
                <a:latin typeface="Calibri" panose="020F0502020204030204" pitchFamily="34" charset="0"/>
                <a:cs typeface="Calibri" panose="020F0502020204030204" pitchFamily="34" charset="0"/>
              </a:rPr>
              <a:t> </a:t>
            </a:r>
            <a:r>
              <a:rPr lang="en-US" sz="1200" b="0" dirty="0">
                <a:latin typeface="Calibri" panose="020F0502020204030204" pitchFamily="34" charset="0"/>
                <a:cs typeface="Calibri" panose="020F0502020204030204" pitchFamily="34" charset="0"/>
              </a:rPr>
              <a:t>Sequencing primers, shown in black, then anneal to the hairpin adapters as the </a:t>
            </a:r>
            <a:r>
              <a:rPr lang="en-US" dirty="0"/>
              <a:t>hairpin adapters contain a sequence complementary to the primer. </a:t>
            </a:r>
            <a:r>
              <a:rPr lang="en-US" sz="1200" b="0" dirty="0">
                <a:latin typeface="Calibri" panose="020F0502020204030204" pitchFamily="34" charset="0"/>
                <a:cs typeface="Calibri" panose="020F0502020204030204" pitchFamily="34" charset="0"/>
              </a:rPr>
              <a:t>This forms a topologically circular molecule known as the SMRTbell. </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latin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a:t>
            </a:r>
            <a:r>
              <a:rPr lang="en-US" sz="1200" b="1" dirty="0">
                <a:latin typeface="Calibri" panose="020F0502020204030204" pitchFamily="34" charset="0"/>
                <a:cs typeface="Calibri" panose="020F0502020204030204" pitchFamily="34" charset="0"/>
              </a:rPr>
              <a:t> </a:t>
            </a:r>
            <a:r>
              <a:rPr lang="en-US" sz="1200" b="0" dirty="0">
                <a:latin typeface="Calibri" panose="020F0502020204030204" pitchFamily="34" charset="0"/>
                <a:cs typeface="Calibri" panose="020F0502020204030204" pitchFamily="34" charset="0"/>
              </a:rPr>
              <a:t>Once the SMRTbell has been generated, it is bound by a DNA polymerase, shown in gray.</a:t>
            </a:r>
            <a:endParaRPr lang="en-US" sz="1200" dirty="0">
              <a:latin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latin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a:t>
            </a:r>
            <a:r>
              <a:rPr lang="en-US" sz="1200" b="0" dirty="0">
                <a:latin typeface="Calibri" panose="020F0502020204030204" pitchFamily="34" charset="0"/>
                <a:cs typeface="Calibri" panose="020F0502020204030204" pitchFamily="34" charset="0"/>
              </a:rPr>
              <a:t> </a:t>
            </a:r>
            <a:r>
              <a:rPr lang="en-US" dirty="0"/>
              <a:t>As the DNA polymerase extends a primer from one of the hairpin adapters, shown by the red arrow, it uses one strand as the template strand and displaces the other.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 </a:t>
            </a:r>
            <a:r>
              <a:rPr lang="en-US" dirty="0"/>
              <a:t>When the polymerase returns to the 5′-end of the other primer, it begins strand displacement of the primer and continues to synthesize DNA (moving in the direction of the black arrow).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resulting sequence is derived from both the forward and reverse strands.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Text: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www.ncbi.nlm.nih.gov</a:t>
            </a:r>
            <a:r>
              <a:rPr lang="en-US" dirty="0"/>
              <a:t>/</a:t>
            </a:r>
            <a:r>
              <a:rPr lang="en-US" dirty="0" err="1"/>
              <a:t>pmc</a:t>
            </a:r>
            <a:r>
              <a:rPr lang="en-US" dirty="0"/>
              <a:t>/articles/PMC2926623/</a:t>
            </a:r>
          </a:p>
        </p:txBody>
      </p:sp>
      <p:sp>
        <p:nvSpPr>
          <p:cNvPr id="4" name="Slide Number Placeholder 3"/>
          <p:cNvSpPr>
            <a:spLocks noGrp="1"/>
          </p:cNvSpPr>
          <p:nvPr>
            <p:ph type="sldNum" sz="quarter" idx="5"/>
          </p:nvPr>
        </p:nvSpPr>
        <p:spPr/>
        <p:txBody>
          <a:bodyPr/>
          <a:lstStyle/>
          <a:p>
            <a:fld id="{647ECF14-924C-1E4D-8125-9BEE7BA076B6}" type="slidenum">
              <a:rPr lang="en-US" smtClean="0"/>
              <a:t>33</a:t>
            </a:fld>
            <a:endParaRPr lang="en-US"/>
          </a:p>
        </p:txBody>
      </p:sp>
    </p:spTree>
    <p:extLst>
      <p:ext uri="{BB962C8B-B14F-4D97-AF65-F5344CB8AC3E}">
        <p14:creationId xmlns:p14="http://schemas.microsoft.com/office/powerpoint/2010/main" val="32744867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There are 3 key components of SMRT sequencing. </a:t>
            </a:r>
          </a:p>
          <a:p>
            <a:pPr marL="171450" indent="-171450">
              <a:buFont typeface="Arial" panose="020B0604020202020204" pitchFamily="34" charset="0"/>
              <a:buChar char="•"/>
            </a:pPr>
            <a:endParaRPr lang="en-US"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 Sequencing is performed on SMRT Cells. The SMRT Cell is a small consumable device that is roughly the size and shape of a computer chip where the chemistry of SMRT sequencing takes place on PacBio long-read sequencing instruments. </a:t>
            </a:r>
            <a:r>
              <a:rPr lang="en-US" dirty="0"/>
              <a:t>Prior to sequencing, SMRT Cells are loaded into the PacBio long-read sequencing instrument much like you would load an ink cartridge into a printer.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 </a:t>
            </a:r>
            <a:r>
              <a:rPr lang="en-US" dirty="0"/>
              <a:t>The flat interior surface of the SMRT Cell contains numerous nanometer-scale perforations or wells called zero mode waveguides (or ZMWs).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 </a:t>
            </a:r>
            <a:r>
              <a:rPr lang="en-US" dirty="0"/>
              <a:t>Each 8M SMRT Cell can contain up to 8 million ZMWs, all of which are liquid-filled chambers.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 </a:t>
            </a:r>
            <a:r>
              <a:rPr lang="en-US" dirty="0"/>
              <a:t>As the DNA mixture floods the ZMWs, the SMRTbell template and DNA polymerase become immobilized on the bottom of the ZMW chamber.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Text: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https://</a:t>
            </a:r>
            <a:r>
              <a:rPr lang="en-US" b="0" dirty="0" err="1"/>
              <a:t>www.pacb.com</a:t>
            </a:r>
            <a:r>
              <a:rPr lang="en-US" b="0" dirty="0"/>
              <a:t>/blog/</a:t>
            </a:r>
            <a:r>
              <a:rPr lang="en-US" b="0" dirty="0" err="1"/>
              <a:t>smrt</a:t>
            </a:r>
            <a:r>
              <a:rPr lang="en-US" b="0" dirty="0"/>
              <a:t>-cell/</a:t>
            </a:r>
          </a:p>
          <a:p>
            <a:endParaRPr lang="en-US" b="0" dirty="0"/>
          </a:p>
        </p:txBody>
      </p:sp>
      <p:sp>
        <p:nvSpPr>
          <p:cNvPr id="4" name="Slide Number Placeholder 3"/>
          <p:cNvSpPr>
            <a:spLocks noGrp="1"/>
          </p:cNvSpPr>
          <p:nvPr>
            <p:ph type="sldNum" sz="quarter" idx="5"/>
          </p:nvPr>
        </p:nvSpPr>
        <p:spPr/>
        <p:txBody>
          <a:bodyPr/>
          <a:lstStyle/>
          <a:p>
            <a:fld id="{647ECF14-924C-1E4D-8125-9BEE7BA076B6}" type="slidenum">
              <a:rPr lang="en-US" smtClean="0"/>
              <a:t>34</a:t>
            </a:fld>
            <a:endParaRPr lang="en-US"/>
          </a:p>
        </p:txBody>
      </p:sp>
    </p:spTree>
    <p:extLst>
      <p:ext uri="{BB962C8B-B14F-4D97-AF65-F5344CB8AC3E}">
        <p14:creationId xmlns:p14="http://schemas.microsoft.com/office/powerpoint/2010/main" val="18284663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High concentrations of </a:t>
            </a:r>
            <a:r>
              <a:rPr lang="en-US" dirty="0" err="1"/>
              <a:t>phospholinked</a:t>
            </a:r>
            <a:r>
              <a:rPr lang="en-US" dirty="0"/>
              <a:t> nucleotides are added into the ZMWs to begin the sequencing reaction. </a:t>
            </a:r>
            <a:endParaRPr lang="en-US" b="0" dirty="0"/>
          </a:p>
          <a:p>
            <a:pPr marL="171450" indent="-171450">
              <a:buFont typeface="Arial" panose="020B0604020202020204" pitchFamily="34" charset="0"/>
              <a:buChar char="•"/>
            </a:pPr>
            <a:endParaRPr lang="en-US" b="0" dirty="0"/>
          </a:p>
          <a:p>
            <a:pPr marL="171450" indent="-171450">
              <a:buFont typeface="Arial" panose="020B0604020202020204" pitchFamily="34" charset="0"/>
              <a:buChar char="•"/>
            </a:pPr>
            <a:r>
              <a:rPr lang="en-US" b="0" dirty="0"/>
              <a:t>© </a:t>
            </a:r>
            <a:r>
              <a:rPr lang="en-US" b="0" dirty="0" err="1"/>
              <a:t>Phospholinked</a:t>
            </a:r>
            <a:r>
              <a:rPr lang="en-US" b="0" dirty="0"/>
              <a:t> nucleotides have fluorophores, circled in red, which are fluorescent chemical compounds, attached to the triphosphate chain, which is naturally cleaved when the nucleotide is incorporated.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dirty="0"/>
          </a:p>
          <a:p>
            <a:pPr marL="171450" marR="0" indent="-171450">
              <a:spcBef>
                <a:spcPts val="0"/>
              </a:spcBef>
              <a:spcAft>
                <a:spcPts val="0"/>
              </a:spcAft>
              <a:buFont typeface="Arial" panose="020B0604020202020204" pitchFamily="34" charset="0"/>
              <a:buChar cha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Sequencing by synthesis approaches (e.g., Illumina) typically chemically attaches the fluorophore to the base directly, which means the fluorophore becomes a permanent part of the DNA strand. </a:t>
            </a:r>
          </a:p>
          <a:p>
            <a:pPr marL="171450" marR="0" indent="-171450">
              <a:spcBef>
                <a:spcPts val="0"/>
              </a:spcBef>
              <a:spcAft>
                <a:spcPts val="0"/>
              </a:spcAft>
              <a:buFont typeface="Arial" panose="020B0604020202020204" pitchFamily="34" charset="0"/>
              <a:buChar char="•"/>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71450" marR="0" indent="-171450">
              <a:spcBef>
                <a:spcPts val="0"/>
              </a:spcBef>
              <a:spcAft>
                <a:spcPts val="0"/>
              </a:spcAft>
              <a:buFont typeface="Arial" panose="020B0604020202020204" pitchFamily="34" charset="0"/>
              <a:buChar cha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Multiple dye molecules create steric hindrance and limit the processivity of the polymerase. </a:t>
            </a:r>
          </a:p>
          <a:p>
            <a:pPr marL="171450" marR="0" indent="-171450">
              <a:spcBef>
                <a:spcPts val="0"/>
              </a:spcBef>
              <a:spcAft>
                <a:spcPts val="0"/>
              </a:spcAft>
              <a:buFont typeface="Arial" panose="020B0604020202020204" pitchFamily="34" charset="0"/>
              <a:buChar char="•"/>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71450" marR="0" indent="-171450">
              <a:spcBef>
                <a:spcPts val="0"/>
              </a:spcBef>
              <a:spcAft>
                <a:spcPts val="0"/>
              </a:spcAft>
              <a:buFont typeface="Arial" panose="020B0604020202020204" pitchFamily="34" charset="0"/>
              <a:buChar cha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The Illumina sequencing process incorporates one nucleotide at a time to work around this issue.</a:t>
            </a:r>
          </a:p>
          <a:p>
            <a:pPr marL="171450" marR="0" indent="-171450">
              <a:spcBef>
                <a:spcPts val="0"/>
              </a:spcBef>
              <a:spcAft>
                <a:spcPts val="0"/>
              </a:spcAft>
              <a:buFont typeface="Arial" panose="020B0604020202020204" pitchFamily="34" charset="0"/>
              <a:buChar char="•"/>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71450" marR="0" indent="-171450">
              <a:spcBef>
                <a:spcPts val="0"/>
              </a:spcBef>
              <a:spcAft>
                <a:spcPts val="0"/>
              </a:spcAft>
              <a:buFont typeface="Arial" panose="020B0604020202020204" pitchFamily="34" charset="0"/>
              <a:buChar cha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Here we see a </a:t>
            </a:r>
            <a:r>
              <a:rPr lang="en-US" sz="1200" kern="100" dirty="0" err="1">
                <a:effectLst/>
                <a:latin typeface="Aptos" panose="020B0004020202020204" pitchFamily="34" charset="0"/>
                <a:ea typeface="Aptos" panose="020B0004020202020204" pitchFamily="34" charset="0"/>
                <a:cs typeface="Times New Roman" panose="02020603050405020304" pitchFamily="18" charset="0"/>
              </a:rPr>
              <a:t>phospholinked</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nucleotide — where the fluorophore is attached to the phosphate chain instead of the base. </a:t>
            </a:r>
          </a:p>
          <a:p>
            <a:pPr marL="171450" marR="0" indent="-171450">
              <a:spcBef>
                <a:spcPts val="0"/>
              </a:spcBef>
              <a:spcAft>
                <a:spcPts val="0"/>
              </a:spcAft>
              <a:buFont typeface="Arial" panose="020B0604020202020204" pitchFamily="34" charset="0"/>
              <a:buChar char="•"/>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71450" marR="0" indent="-171450">
              <a:spcBef>
                <a:spcPts val="0"/>
              </a:spcBef>
              <a:spcAft>
                <a:spcPts val="0"/>
              </a:spcAft>
              <a:buFont typeface="Arial" panose="020B0604020202020204" pitchFamily="34" charset="0"/>
              <a:buChar cha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When the nucleotide is incorporated into the DNA strand, the phosphate chain along with the fluorophore will be cleaved. </a:t>
            </a:r>
          </a:p>
          <a:p>
            <a:pPr marL="171450" marR="0" indent="-171450">
              <a:spcBef>
                <a:spcPts val="0"/>
              </a:spcBef>
              <a:spcAft>
                <a:spcPts val="0"/>
              </a:spcAft>
              <a:buFont typeface="Arial" panose="020B0604020202020204" pitchFamily="34" charset="0"/>
              <a:buChar char="•"/>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71450" marR="0" indent="-171450">
              <a:spcBef>
                <a:spcPts val="0"/>
              </a:spcBef>
              <a:spcAft>
                <a:spcPts val="0"/>
              </a:spcAft>
              <a:buFont typeface="Arial" panose="020B0604020202020204" pitchFamily="34" charset="0"/>
              <a:buChar cha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PacBio uses </a:t>
            </a:r>
            <a:r>
              <a:rPr lang="en-US" sz="1200" kern="100" dirty="0" err="1">
                <a:effectLst/>
                <a:latin typeface="Aptos" panose="020B0004020202020204" pitchFamily="34" charset="0"/>
                <a:ea typeface="Aptos" panose="020B0004020202020204" pitchFamily="34" charset="0"/>
                <a:cs typeface="Times New Roman" panose="02020603050405020304" pitchFamily="18" charset="0"/>
              </a:rPr>
              <a:t>phospholinked</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nucleotides which enables processive synthesis of the DNA sequence (i.e., real-time sequencing).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Text: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https://</a:t>
            </a:r>
            <a:r>
              <a:rPr lang="en-US" b="0" dirty="0" err="1"/>
              <a:t>www.pacb.com</a:t>
            </a:r>
            <a:r>
              <a:rPr lang="en-US" b="0" dirty="0"/>
              <a:t>/blog/</a:t>
            </a:r>
            <a:r>
              <a:rPr lang="en-US" b="0" dirty="0" err="1"/>
              <a:t>smrt</a:t>
            </a:r>
            <a:r>
              <a:rPr lang="en-US" b="0" dirty="0"/>
              <a:t>-cell/</a:t>
            </a:r>
          </a:p>
          <a:p>
            <a:r>
              <a:rPr lang="en-US" b="0" dirty="0"/>
              <a:t>https://</a:t>
            </a:r>
            <a:r>
              <a:rPr lang="en-US" b="0" dirty="0" err="1"/>
              <a:t>www.ndsu.edu</a:t>
            </a:r>
            <a:r>
              <a:rPr lang="en-US" b="0" dirty="0"/>
              <a:t>/</a:t>
            </a:r>
            <a:r>
              <a:rPr lang="en-US" b="0" dirty="0" err="1"/>
              <a:t>pubweb</a:t>
            </a:r>
            <a:r>
              <a:rPr lang="en-US" b="0" dirty="0"/>
              <a:t>/~</a:t>
            </a:r>
            <a:r>
              <a:rPr lang="en-US" b="0" dirty="0" err="1"/>
              <a:t>mcclean</a:t>
            </a:r>
            <a:r>
              <a:rPr lang="en-US" b="0" dirty="0"/>
              <a:t>/plsc411/Pacific%20Biosciences-technology_backgrounder.pdf</a:t>
            </a:r>
          </a:p>
          <a:p>
            <a:endParaRPr lang="en-US" b="0" dirty="0"/>
          </a:p>
        </p:txBody>
      </p:sp>
      <p:sp>
        <p:nvSpPr>
          <p:cNvPr id="4" name="Slide Number Placeholder 3"/>
          <p:cNvSpPr>
            <a:spLocks noGrp="1"/>
          </p:cNvSpPr>
          <p:nvPr>
            <p:ph type="sldNum" sz="quarter" idx="5"/>
          </p:nvPr>
        </p:nvSpPr>
        <p:spPr/>
        <p:txBody>
          <a:bodyPr/>
          <a:lstStyle/>
          <a:p>
            <a:fld id="{647ECF14-924C-1E4D-8125-9BEE7BA076B6}" type="slidenum">
              <a:rPr lang="en-US" smtClean="0"/>
              <a:t>35</a:t>
            </a:fld>
            <a:endParaRPr lang="en-US"/>
          </a:p>
        </p:txBody>
      </p:sp>
    </p:spTree>
    <p:extLst>
      <p:ext uri="{BB962C8B-B14F-4D97-AF65-F5344CB8AC3E}">
        <p14:creationId xmlns:p14="http://schemas.microsoft.com/office/powerpoint/2010/main" val="1211600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err="1">
                <a:effectLst/>
                <a:latin typeface="Verdana" panose="020B0604030504040204" pitchFamily="34" charset="0"/>
              </a:rPr>
              <a:t>Phospholinked</a:t>
            </a:r>
            <a:r>
              <a:rPr lang="en-US" dirty="0">
                <a:effectLst/>
                <a:latin typeface="Verdana" panose="020B0604030504040204" pitchFamily="34" charset="0"/>
              </a:rPr>
              <a:t> nucleotides enable the polymerase to synthesize DNA in a fast and processive manner. </a:t>
            </a:r>
          </a:p>
          <a:p>
            <a:pPr marL="171450" indent="-171450">
              <a:buFont typeface="Arial" panose="020B0604020202020204" pitchFamily="34" charset="0"/>
              <a:buChar char="•"/>
            </a:pPr>
            <a:endParaRPr lang="en-US" dirty="0">
              <a:effectLst/>
              <a:latin typeface="Verdana" panose="020B0604030504040204" pitchFamily="34" charset="0"/>
            </a:endParaRPr>
          </a:p>
          <a:p>
            <a:pPr marL="171450" indent="-171450">
              <a:buFont typeface="Arial" panose="020B0604020202020204" pitchFamily="34" charset="0"/>
              <a:buChar char="•"/>
            </a:pPr>
            <a:r>
              <a:rPr lang="en-US" b="0" dirty="0"/>
              <a:t>© In Step 1 we see that </a:t>
            </a:r>
            <a:r>
              <a:rPr lang="en-US" b="0" dirty="0">
                <a:effectLst/>
                <a:latin typeface="Verdana" panose="020B0604030504040204" pitchFamily="34" charset="0"/>
              </a:rPr>
              <a:t>f</a:t>
            </a:r>
            <a:r>
              <a:rPr lang="en-US" dirty="0">
                <a:effectLst/>
                <a:latin typeface="Verdana" panose="020B0604030504040204" pitchFamily="34" charset="0"/>
              </a:rPr>
              <a:t>luorescent </a:t>
            </a:r>
            <a:r>
              <a:rPr lang="en-US" dirty="0" err="1">
                <a:effectLst/>
                <a:latin typeface="Verdana" panose="020B0604030504040204" pitchFamily="34" charset="0"/>
              </a:rPr>
              <a:t>phospholinked</a:t>
            </a:r>
            <a:r>
              <a:rPr lang="en-US" dirty="0">
                <a:effectLst/>
                <a:latin typeface="Verdana" panose="020B0604030504040204" pitchFamily="34" charset="0"/>
              </a:rPr>
              <a:t> labeled nucleotides are introduced into the ZMW. </a:t>
            </a:r>
          </a:p>
          <a:p>
            <a:pPr marL="171450" indent="-171450">
              <a:buFont typeface="Arial" panose="020B0604020202020204" pitchFamily="34" charset="0"/>
              <a:buChar char="•"/>
            </a:pPr>
            <a:r>
              <a:rPr lang="en-US" b="0" dirty="0"/>
              <a:t>©</a:t>
            </a:r>
            <a:r>
              <a:rPr lang="en-US" b="0" dirty="0">
                <a:effectLst/>
                <a:latin typeface="Verdana" panose="020B0604030504040204" pitchFamily="34" charset="0"/>
              </a:rPr>
              <a:t> </a:t>
            </a:r>
          </a:p>
          <a:p>
            <a:pPr marL="171450" indent="-171450">
              <a:buFont typeface="Arial" panose="020B0604020202020204" pitchFamily="34" charset="0"/>
              <a:buChar char="•"/>
            </a:pPr>
            <a:r>
              <a:rPr lang="en-US" b="0" dirty="0"/>
              <a:t>©</a:t>
            </a:r>
            <a:r>
              <a:rPr lang="en-US" b="0" dirty="0">
                <a:effectLst/>
                <a:latin typeface="Verdana" panose="020B0604030504040204" pitchFamily="34" charset="0"/>
              </a:rPr>
              <a:t> </a:t>
            </a:r>
            <a:r>
              <a:rPr lang="en-US" dirty="0">
                <a:effectLst/>
                <a:latin typeface="Verdana" panose="020B0604030504040204" pitchFamily="34" charset="0"/>
              </a:rPr>
              <a:t>In Step 2, </a:t>
            </a:r>
            <a:r>
              <a:rPr lang="en-US" dirty="0"/>
              <a:t>the DNA polymerase encounters the nucleotide complementary to the next base in the template, and the base is incorporated into the growing DNA chain. </a:t>
            </a:r>
            <a:r>
              <a:rPr lang="en-US" dirty="0">
                <a:effectLst/>
                <a:latin typeface="Verdana" panose="020B0604030504040204" pitchFamily="34" charset="0"/>
              </a:rPr>
              <a:t>The base being incorporated is held in the detection volume for tens of milliseconds, producing a bright flash of light. </a:t>
            </a:r>
          </a:p>
          <a:p>
            <a:pPr marL="171450" indent="-171450">
              <a:buFont typeface="Arial" panose="020B0604020202020204" pitchFamily="34" charset="0"/>
              <a:buChar char="•"/>
            </a:pPr>
            <a:endParaRPr lang="en-US" b="0" dirty="0"/>
          </a:p>
          <a:p>
            <a:pPr marL="171450" indent="-171450">
              <a:buFont typeface="Arial" panose="020B0604020202020204" pitchFamily="34" charset="0"/>
              <a:buChar char="•"/>
            </a:pPr>
            <a:r>
              <a:rPr lang="en-US" b="0" dirty="0"/>
              <a:t>© </a:t>
            </a:r>
            <a:r>
              <a:rPr lang="en-US" dirty="0"/>
              <a:t>The light emitted from the excited fluorophore is detected by a camera, which records the wavelength and relative position of the incorporated base in the nascent strand. </a:t>
            </a:r>
            <a:endParaRPr lang="en-US" dirty="0">
              <a:effectLst/>
              <a:latin typeface="Verdana" panose="020B0604030504040204" pitchFamily="34" charset="0"/>
            </a:endParaRPr>
          </a:p>
          <a:p>
            <a:pPr marL="171450" indent="-171450">
              <a:buFont typeface="Arial" panose="020B0604020202020204" pitchFamily="34" charset="0"/>
              <a:buChar char="•"/>
            </a:pPr>
            <a:endParaRPr lang="en-US" b="0" dirty="0"/>
          </a:p>
          <a:p>
            <a:pPr marL="171450" indent="-171450">
              <a:buFont typeface="Arial" panose="020B0604020202020204" pitchFamily="34" charset="0"/>
              <a:buChar char="•"/>
            </a:pPr>
            <a:r>
              <a:rPr lang="en-US" b="0" dirty="0"/>
              <a:t>© In </a:t>
            </a:r>
            <a:r>
              <a:rPr lang="en-US" dirty="0">
                <a:effectLst/>
                <a:latin typeface="Verdana" panose="020B0604030504040204" pitchFamily="34" charset="0"/>
              </a:rPr>
              <a:t>Step 3, the phosphate chain is cleaved, releasing the attached dye molecule. </a:t>
            </a:r>
          </a:p>
          <a:p>
            <a:pPr marL="171450" indent="-171450">
              <a:buFont typeface="Arial" panose="020B0604020202020204" pitchFamily="34" charset="0"/>
              <a:buChar char="•"/>
            </a:pPr>
            <a:r>
              <a:rPr lang="en-US" b="0" dirty="0"/>
              <a:t>©</a:t>
            </a:r>
            <a:endParaRPr lang="en-US" dirty="0">
              <a:effectLst/>
              <a:latin typeface="Verdana" panose="020B0604030504040204" pitchFamily="34" charset="0"/>
            </a:endParaRPr>
          </a:p>
          <a:p>
            <a:pPr marL="171450" indent="-171450">
              <a:buFont typeface="Arial" panose="020B0604020202020204" pitchFamily="34" charset="0"/>
              <a:buChar char="•"/>
            </a:pPr>
            <a:endParaRPr lang="en-US" b="0" dirty="0"/>
          </a:p>
          <a:p>
            <a:pPr marL="171450" indent="-171450">
              <a:buFont typeface="Arial" panose="020B0604020202020204" pitchFamily="34" charset="0"/>
              <a:buChar char="•"/>
            </a:pPr>
            <a:r>
              <a:rPr lang="en-US" b="0" dirty="0"/>
              <a:t>© </a:t>
            </a:r>
            <a:r>
              <a:rPr lang="en-US" dirty="0">
                <a:effectLst/>
                <a:latin typeface="Verdana" panose="020B0604030504040204" pitchFamily="34" charset="0"/>
              </a:rPr>
              <a:t>In Step 4 the process continues to repeat. </a:t>
            </a:r>
          </a:p>
          <a:p>
            <a:pPr marL="171450" indent="-171450">
              <a:buFont typeface="Arial" panose="020B0604020202020204" pitchFamily="34" charset="0"/>
              <a:buChar char="•"/>
            </a:pPr>
            <a:endParaRPr lang="en-US" b="0" dirty="0"/>
          </a:p>
          <a:p>
            <a:pPr marL="171450" indent="-171450">
              <a:buFont typeface="Arial" panose="020B0604020202020204" pitchFamily="34" charset="0"/>
              <a:buChar char="•"/>
            </a:pPr>
            <a:r>
              <a:rPr lang="en-US" b="0" dirty="0"/>
              <a:t>©</a:t>
            </a:r>
            <a:r>
              <a:rPr lang="en-US" b="0" dirty="0">
                <a:effectLst/>
                <a:latin typeface="Verdana" panose="020B0604030504040204" pitchFamily="34" charset="0"/>
              </a:rPr>
              <a:t> </a:t>
            </a:r>
            <a:r>
              <a:rPr lang="en-US" dirty="0"/>
              <a:t>The DNA sequence is determined by the changing fluorescent emission that is recorded within each ZMW, with a different color corresponding to each DNA base (for example, yellow, adenine; orange, thymine; red, guanine; blue, cytosine).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a:t>
            </a:r>
            <a:endParaRPr lang="en-US" dirty="0"/>
          </a:p>
          <a:p>
            <a:pPr marL="171450" indent="-171450">
              <a:buFont typeface="Arial" panose="020B0604020202020204" pitchFamily="34" charset="0"/>
              <a:buChar char="•"/>
            </a:pPr>
            <a:endParaRPr lang="en-US" dirty="0"/>
          </a:p>
          <a:p>
            <a:endParaRPr lang="en-US" dirty="0"/>
          </a:p>
          <a:p>
            <a:pPr marL="0" marR="0">
              <a:spcBef>
                <a:spcPts val="0"/>
              </a:spcBef>
              <a:spcAft>
                <a:spcPts val="0"/>
              </a:spcAft>
            </a:pPr>
            <a:br>
              <a:rPr lang="en-US" dirty="0">
                <a:effectLst/>
              </a:rPr>
            </a:br>
            <a:r>
              <a:rPr lang="en-US" sz="1800" kern="100" dirty="0">
                <a:solidFill>
                  <a:srgbClr val="0F4761"/>
                </a:solidFill>
                <a:effectLst/>
                <a:latin typeface="Aptos Display" panose="020F050202020403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647ECF14-924C-1E4D-8125-9BEE7BA076B6}" type="slidenum">
              <a:rPr lang="en-US" smtClean="0"/>
              <a:t>36</a:t>
            </a:fld>
            <a:endParaRPr lang="en-US"/>
          </a:p>
        </p:txBody>
      </p:sp>
    </p:spTree>
    <p:extLst>
      <p:ext uri="{BB962C8B-B14F-4D97-AF65-F5344CB8AC3E}">
        <p14:creationId xmlns:p14="http://schemas.microsoft.com/office/powerpoint/2010/main" val="13937807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spcBef>
                <a:spcPts val="0"/>
              </a:spcBef>
              <a:spcAft>
                <a:spcPts val="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There are two major modes of SMRT sequencing: Circular Consensus Sequencing (or CCS) and Continuous Long Read (or CLR) Sequencing. The tradeoffs for the two sequencing modes are between quality and read length. </a:t>
            </a:r>
          </a:p>
          <a:p>
            <a:pPr marL="285750" marR="0" indent="-285750">
              <a:spcBef>
                <a:spcPts val="0"/>
              </a:spcBef>
              <a:spcAft>
                <a:spcPts val="0"/>
              </a:spcAft>
              <a:buFont typeface="Arial" panose="020B0604020202020204" pitchFamily="34" charset="0"/>
              <a:buChar cha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marR="0" indent="-285750">
              <a:spcBef>
                <a:spcPts val="0"/>
              </a:spcBef>
              <a:spcAft>
                <a:spcPts val="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In CCS mode, shown on the left, one would use shorter inserts (10-20kb) and sequence the smaller inserts multiple times. </a:t>
            </a:r>
          </a:p>
          <a:p>
            <a:pPr marL="285750" marR="0" indent="-285750">
              <a:spcBef>
                <a:spcPts val="0"/>
              </a:spcBef>
              <a:spcAft>
                <a:spcPts val="0"/>
              </a:spcAft>
              <a:buFont typeface="Arial" panose="020B0604020202020204" pitchFamily="34" charset="0"/>
              <a:buChar cha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marR="0" indent="-285750">
              <a:spcBef>
                <a:spcPts val="0"/>
              </a:spcBef>
              <a:spcAft>
                <a:spcPts val="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Each pass through the SMRT bells will generate a subread in the plus strand and a subread in the minus strand. </a:t>
            </a:r>
          </a:p>
          <a:p>
            <a:pPr marL="285750" marR="0" indent="-285750">
              <a:spcBef>
                <a:spcPts val="0"/>
              </a:spcBef>
              <a:spcAft>
                <a:spcPts val="0"/>
              </a:spcAft>
              <a:buFont typeface="Arial" panose="020B0604020202020204" pitchFamily="34" charset="0"/>
              <a:buChar cha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marR="0" indent="-285750">
              <a:spcBef>
                <a:spcPts val="0"/>
              </a:spcBef>
              <a:spcAft>
                <a:spcPts val="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Each subread will contain some random errors. </a:t>
            </a:r>
          </a:p>
          <a:p>
            <a:pPr marL="285750" marR="0" indent="-285750">
              <a:spcBef>
                <a:spcPts val="0"/>
              </a:spcBef>
              <a:spcAft>
                <a:spcPts val="0"/>
              </a:spcAft>
              <a:buFont typeface="Arial" panose="020B0604020202020204" pitchFamily="34" charset="0"/>
              <a:buChar cha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marR="0" indent="-285750">
              <a:spcBef>
                <a:spcPts val="0"/>
              </a:spcBef>
              <a:spcAft>
                <a:spcPts val="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However, because the same DNA sequence is being sequenced multiple times in both the plus strand and the minus strand, the consensus sequence derived from the alignment of all the subreads will have high levels of accuracy. </a:t>
            </a:r>
          </a:p>
          <a:p>
            <a:pPr marL="285750" marR="0" indent="-285750">
              <a:spcBef>
                <a:spcPts val="0"/>
              </a:spcBef>
              <a:spcAft>
                <a:spcPts val="0"/>
              </a:spcAft>
              <a:buFont typeface="Arial" panose="020B0604020202020204" pitchFamily="34" charset="0"/>
              <a:buChar cha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marR="0" indent="-285750">
              <a:spcBef>
                <a:spcPts val="0"/>
              </a:spcBef>
              <a:spcAft>
                <a:spcPts val="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This sequencing mode is used to generate the HiFi reads (where the quality of the sequencing read is at least Q20).</a:t>
            </a:r>
          </a:p>
          <a:p>
            <a:pPr marL="285750" marR="0" indent="-285750">
              <a:spcBef>
                <a:spcPts val="0"/>
              </a:spcBef>
              <a:spcAft>
                <a:spcPts val="0"/>
              </a:spcAft>
              <a:buFont typeface="Arial" panose="020B0604020202020204" pitchFamily="34" charset="0"/>
              <a:buChar cha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47ECF14-924C-1E4D-8125-9BEE7BA076B6}" type="slidenum">
              <a:rPr lang="en-US" smtClean="0"/>
              <a:t>37</a:t>
            </a:fld>
            <a:endParaRPr lang="en-US"/>
          </a:p>
        </p:txBody>
      </p:sp>
    </p:spTree>
    <p:extLst>
      <p:ext uri="{BB962C8B-B14F-4D97-AF65-F5344CB8AC3E}">
        <p14:creationId xmlns:p14="http://schemas.microsoft.com/office/powerpoint/2010/main" val="16568551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spcBef>
                <a:spcPts val="0"/>
              </a:spcBef>
              <a:spcAft>
                <a:spcPts val="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In CLR sequencing mode, shown on the right, the goal is to generate the longest read possible (up to 175 kb). </a:t>
            </a:r>
          </a:p>
          <a:p>
            <a:pPr marL="285750" marR="0" indent="-285750">
              <a:spcBef>
                <a:spcPts val="0"/>
              </a:spcBef>
              <a:spcAft>
                <a:spcPts val="0"/>
              </a:spcAft>
              <a:buFont typeface="Arial" panose="020B0604020202020204" pitchFamily="34" charset="0"/>
              <a:buChar cha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marR="0" indent="-285750">
              <a:spcBef>
                <a:spcPts val="0"/>
              </a:spcBef>
              <a:spcAft>
                <a:spcPts val="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longer insert means there are fewer passes through the SMRT bells (i.e., fewer subreads), which results in reads that are less accurate than the CCS reads. </a:t>
            </a:r>
          </a:p>
          <a:p>
            <a:pPr marL="285750" marR="0" indent="-285750">
              <a:spcBef>
                <a:spcPts val="0"/>
              </a:spcBef>
              <a:spcAft>
                <a:spcPts val="0"/>
              </a:spcAft>
              <a:buFont typeface="Arial" panose="020B0604020202020204" pitchFamily="34" charset="0"/>
              <a:buChar cha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marR="0" indent="-285750">
              <a:spcBef>
                <a:spcPts val="0"/>
              </a:spcBef>
              <a:spcAft>
                <a:spcPts val="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CLR reads derived from the different inserts can be aligned against each other to improve the quality of the consensus sequence.</a:t>
            </a:r>
          </a:p>
          <a:p>
            <a:pPr marL="285750" marR="0" indent="-285750">
              <a:spcBef>
                <a:spcPts val="0"/>
              </a:spcBef>
              <a:spcAft>
                <a:spcPts val="0"/>
              </a:spcAft>
              <a:buFont typeface="Arial" panose="020B0604020202020204" pitchFamily="34" charset="0"/>
              <a:buChar cha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marR="0" indent="-285750">
              <a:spcBef>
                <a:spcPts val="0"/>
              </a:spcBef>
              <a:spcAft>
                <a:spcPts val="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Consequently, CCS generates shorter but more accurate reads than the CLR sequencing mode. </a:t>
            </a:r>
          </a:p>
          <a:p>
            <a:pPr marL="285750" marR="0" indent="-285750">
              <a:spcBef>
                <a:spcPts val="0"/>
              </a:spcBef>
              <a:spcAft>
                <a:spcPts val="0"/>
              </a:spcAft>
              <a:buFont typeface="Arial" panose="020B0604020202020204" pitchFamily="34" charset="0"/>
              <a:buChar cha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marR="0" indent="-285750">
              <a:spcBef>
                <a:spcPts val="0"/>
              </a:spcBef>
              <a:spcAft>
                <a:spcPts val="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Typically, CLR mode is used to generate long sequencing reads to help assemble regions with high repeat density and to identify large structural variations.</a:t>
            </a:r>
          </a:p>
          <a:p>
            <a:pPr marL="0" marR="0">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47ECF14-924C-1E4D-8125-9BEE7BA076B6}" type="slidenum">
              <a:rPr lang="en-US" smtClean="0"/>
              <a:t>38</a:t>
            </a:fld>
            <a:endParaRPr lang="en-US"/>
          </a:p>
        </p:txBody>
      </p:sp>
    </p:spTree>
    <p:extLst>
      <p:ext uri="{BB962C8B-B14F-4D97-AF65-F5344CB8AC3E}">
        <p14:creationId xmlns:p14="http://schemas.microsoft.com/office/powerpoint/2010/main" val="19641032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SMRT sequencing can sequence the same DNA molecule multiple times generating highly accurate long reads, or HiFi reads.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HiFi reads are produced using </a:t>
            </a:r>
            <a:r>
              <a:rPr lang="en-US" b="1" dirty="0"/>
              <a:t>circular consensus sequencing (or CCS) </a:t>
            </a:r>
            <a:r>
              <a:rPr lang="en-US" dirty="0"/>
              <a:t>mode on PacBio long-read systems.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HiFi reads provide base-level resolution with 99.9% single-molecule read accuracy.</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Much like a race car making repeated laps around a circular racetrack, the DNA polymerase in HiFi sequencing works its way around the circularized sample molecule many times over.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Because the polymerase generates multiple copies of each piece of DNA held within the ZMWs, PacBio long-read sequencing systems can pinpoint the sample’s correct sequence by cross-referencing each copy of the molecule to maximize accuracy in circular consensus sequencing.</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Once the data from all the ZMWs in a SMRT Cell has been compiled, a primary data output is generated–ready for downstream analysis by a researcher.</a:t>
            </a:r>
          </a:p>
          <a:p>
            <a:endParaRPr lang="en-US" dirty="0"/>
          </a:p>
          <a:p>
            <a:endParaRPr lang="en-US" dirty="0"/>
          </a:p>
          <a:p>
            <a:r>
              <a:rPr lang="en-US" dirty="0"/>
              <a:t>______________________________________________________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Text source: https://</a:t>
            </a:r>
            <a:r>
              <a:rPr lang="en-US" sz="1200" dirty="0" err="1"/>
              <a:t>www.pacb.com</a:t>
            </a:r>
            <a:r>
              <a:rPr lang="en-US" sz="1200" dirty="0"/>
              <a:t>/blog/long-read-sequencing/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a:p>
            <a:endParaRPr lang="en-US" dirty="0"/>
          </a:p>
        </p:txBody>
      </p:sp>
      <p:sp>
        <p:nvSpPr>
          <p:cNvPr id="4" name="Slide Number Placeholder 3"/>
          <p:cNvSpPr>
            <a:spLocks noGrp="1"/>
          </p:cNvSpPr>
          <p:nvPr>
            <p:ph type="sldNum" sz="quarter" idx="5"/>
          </p:nvPr>
        </p:nvSpPr>
        <p:spPr/>
        <p:txBody>
          <a:bodyPr/>
          <a:lstStyle/>
          <a:p>
            <a:fld id="{647ECF14-924C-1E4D-8125-9BEE7BA076B6}" type="slidenum">
              <a:rPr lang="en-US" smtClean="0"/>
              <a:t>39</a:t>
            </a:fld>
            <a:endParaRPr lang="en-US"/>
          </a:p>
        </p:txBody>
      </p:sp>
    </p:spTree>
    <p:extLst>
      <p:ext uri="{BB962C8B-B14F-4D97-AF65-F5344CB8AC3E}">
        <p14:creationId xmlns:p14="http://schemas.microsoft.com/office/powerpoint/2010/main" val="25270857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 will start with a review of RNA-Seq Short-read Sequencing, and then an overview and benefits of Long-read Sequencing.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Following that we will dive into the specifics of Oxford Nanopore Sequencing and then Pacific Biosciences Sequencing.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This is a general overview and isn’t super technically detailed. </a:t>
            </a:r>
          </a:p>
          <a:p>
            <a:pPr marL="171450" indent="-171450">
              <a:buFont typeface="Arial" panose="020B0604020202020204" pitchFamily="34" charset="0"/>
              <a:buChar cha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strike="noStrike" dirty="0"/>
              <a:t>© </a:t>
            </a:r>
            <a:r>
              <a:rPr lang="en-US" b="0" strike="noStrike" dirty="0"/>
              <a:t>Let’s start our sequencing discussion by reviewing RNA-Seq Short-read Sequencing.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647ECF14-924C-1E4D-8125-9BEE7BA076B6}" type="slidenum">
              <a:rPr lang="en-US" smtClean="0"/>
              <a:t>4</a:t>
            </a:fld>
            <a:endParaRPr lang="en-US"/>
          </a:p>
        </p:txBody>
      </p:sp>
    </p:spTree>
    <p:extLst>
      <p:ext uri="{BB962C8B-B14F-4D97-AF65-F5344CB8AC3E}">
        <p14:creationId xmlns:p14="http://schemas.microsoft.com/office/powerpoint/2010/main" val="30321924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Building on the analogy of the 368-page novel, it is important to note that not all long-read sequencing technologies are created equal.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There is one critical element that sets competing long-read technologies apart: accuracy.</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Correctly assembling a genome is no small undertaking and though long reads provide more context than short reads for this task, the advantages are diminished without sufficient accuracy.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Using our book analogy, having inaccurate long-read data would be like having long snippets of text that are coherent enough to provide plot context but are at the same time filled with spelling errors and garbled, nonsensical text that make it difficult to discern exactly how a key event happened and when.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Much like with short reads, overcoming the analytical challenges presented by inaccurate long-read technologies can be time-consuming and require complex computational processing and data polishing.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In our analogy, if the genomic equivalent of a summary of the novel is all that is required, then this level of accuracy might be acceptable.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However, if the task demands that every letter and every point of punctuation be as correct as possible in the reconstruction, then the best possible snippets are required.</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To meet this dual demand for both length and accuracy in genomic analysis, HiFi sequencing was developed by scientists at PacBio.</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PacBio is the only sequencing technology to offer HiFi reads that provide accuracy of 99.9%, on par with short reads and Sanger sequencing.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With HiFi reads you no longer have to compromise long read lengths for high accuracy sequencing to address your toughest biological questions.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647ECF14-924C-1E4D-8125-9BEE7BA076B6}" type="slidenum">
              <a:rPr lang="en-US" smtClean="0"/>
              <a:t>40</a:t>
            </a:fld>
            <a:endParaRPr lang="en-US"/>
          </a:p>
        </p:txBody>
      </p:sp>
    </p:spTree>
    <p:extLst>
      <p:ext uri="{BB962C8B-B14F-4D97-AF65-F5344CB8AC3E}">
        <p14:creationId xmlns:p14="http://schemas.microsoft.com/office/powerpoint/2010/main" val="41038550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HiFi reads are 15-20kb.</a:t>
            </a:r>
          </a:p>
          <a:p>
            <a:pPr marL="171450" indent="-171450">
              <a:buFont typeface="Arial" panose="020B0604020202020204" pitchFamily="34" charset="0"/>
              <a:buChar char="•"/>
            </a:pPr>
            <a:endParaRPr lang="en-US" b="0" dirty="0"/>
          </a:p>
          <a:p>
            <a:pPr marL="171450" indent="-171450">
              <a:buFont typeface="Arial" panose="020B0604020202020204" pitchFamily="34" charset="0"/>
              <a:buChar char="•"/>
            </a:pPr>
            <a:r>
              <a:rPr lang="en-US" b="0" dirty="0"/>
              <a:t>© Disclaimer: I’ll leave that there for your reference. </a:t>
            </a: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647ECF14-924C-1E4D-8125-9BEE7BA076B6}" type="slidenum">
              <a:rPr lang="en-US" smtClean="0"/>
              <a:t>41</a:t>
            </a:fld>
            <a:endParaRPr lang="en-US"/>
          </a:p>
        </p:txBody>
      </p:sp>
    </p:spTree>
    <p:extLst>
      <p:ext uri="{BB962C8B-B14F-4D97-AF65-F5344CB8AC3E}">
        <p14:creationId xmlns:p14="http://schemas.microsoft.com/office/powerpoint/2010/main" val="14168359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1:29</a:t>
            </a:r>
          </a:p>
          <a:p>
            <a:endParaRPr lang="en-US" dirty="0"/>
          </a:p>
          <a:p>
            <a:pPr marL="171450" indent="-171450">
              <a:buFont typeface="Arial" panose="020B0604020202020204" pitchFamily="34" charset="0"/>
              <a:buChar char="•"/>
            </a:pPr>
            <a:r>
              <a:rPr lang="en-US" dirty="0"/>
              <a:t>This video will provide a quick summary of what we just covered on SMRT sequencing by PacBio. </a:t>
            </a:r>
          </a:p>
        </p:txBody>
      </p:sp>
      <p:sp>
        <p:nvSpPr>
          <p:cNvPr id="4" name="Slide Number Placeholder 3"/>
          <p:cNvSpPr>
            <a:spLocks noGrp="1"/>
          </p:cNvSpPr>
          <p:nvPr>
            <p:ph type="sldNum" sz="quarter" idx="5"/>
          </p:nvPr>
        </p:nvSpPr>
        <p:spPr/>
        <p:txBody>
          <a:bodyPr/>
          <a:lstStyle/>
          <a:p>
            <a:fld id="{647ECF14-924C-1E4D-8125-9BEE7BA076B6}" type="slidenum">
              <a:rPr lang="en-US" smtClean="0"/>
              <a:t>42</a:t>
            </a:fld>
            <a:endParaRPr lang="en-US"/>
          </a:p>
        </p:txBody>
      </p:sp>
    </p:spTree>
    <p:extLst>
      <p:ext uri="{BB962C8B-B14F-4D97-AF65-F5344CB8AC3E}">
        <p14:creationId xmlns:p14="http://schemas.microsoft.com/office/powerpoint/2010/main" val="37972470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 The PacBio Sequel sequencing machine</a:t>
            </a:r>
          </a:p>
          <a:p>
            <a:pPr marL="171450" indent="-171450">
              <a:buFont typeface="Arial" panose="020B0604020202020204" pitchFamily="34" charset="0"/>
              <a:buChar char="•"/>
            </a:pPr>
            <a:r>
              <a:rPr lang="en-US" b="0" dirty="0"/>
              <a:t>© </a:t>
            </a:r>
            <a:r>
              <a:rPr lang="en-US" dirty="0"/>
              <a:t>has been replaced by the </a:t>
            </a:r>
            <a:r>
              <a:rPr lang="en-US" dirty="0" err="1"/>
              <a:t>Revio</a:t>
            </a:r>
            <a:r>
              <a:rPr lang="en-US" dirty="0"/>
              <a:t>. </a:t>
            </a:r>
          </a:p>
          <a:p>
            <a:pPr marL="171450" indent="-171450">
              <a:buFont typeface="Arial" panose="020B0604020202020204" pitchFamily="34" charset="0"/>
              <a:buChar char="•"/>
            </a:pPr>
            <a:r>
              <a:rPr lang="en-US" b="0" dirty="0"/>
              <a:t>© Here we see an overview of the </a:t>
            </a:r>
            <a:r>
              <a:rPr lang="en-US" b="0" dirty="0" err="1"/>
              <a:t>Revio’s</a:t>
            </a:r>
            <a:r>
              <a:rPr lang="en-US" b="0" dirty="0"/>
              <a:t> work deck.</a:t>
            </a:r>
          </a:p>
          <a:p>
            <a:pPr marL="171450" indent="-171450">
              <a:buFont typeface="Arial" panose="020B0604020202020204" pitchFamily="34" charset="0"/>
              <a:buChar char="•"/>
            </a:pPr>
            <a:r>
              <a:rPr lang="en-US" b="0" dirty="0"/>
              <a:t>© The SMRT Cell tray contains 4 </a:t>
            </a:r>
            <a:r>
              <a:rPr lang="en-US" b="0" dirty="0" err="1"/>
              <a:t>Revio</a:t>
            </a:r>
            <a:r>
              <a:rPr lang="en-US" b="0" dirty="0"/>
              <a:t> SMRT Cells for sequencing on the </a:t>
            </a:r>
            <a:r>
              <a:rPr lang="en-US" b="0" dirty="0" err="1"/>
              <a:t>Revio</a:t>
            </a:r>
            <a:r>
              <a:rPr lang="en-US" b="0" dirty="0"/>
              <a:t> system. </a:t>
            </a:r>
          </a:p>
          <a:p>
            <a:pPr marL="171450" indent="-171450">
              <a:buFont typeface="Arial" panose="020B0604020202020204" pitchFamily="34" charset="0"/>
              <a:buChar char="•"/>
            </a:pPr>
            <a:r>
              <a:rPr lang="en-US" b="0" dirty="0"/>
              <a:t>© Here we see 3 different SMRT cells. </a:t>
            </a:r>
          </a:p>
          <a:p>
            <a:pPr marL="171450" indent="-171450">
              <a:buFont typeface="Arial" panose="020B0604020202020204" pitchFamily="34" charset="0"/>
              <a:buChar char="•"/>
            </a:pPr>
            <a:endParaRPr lang="en-US" b="0" dirty="0"/>
          </a:p>
          <a:p>
            <a:pPr marL="171450" indent="-171450">
              <a:buFont typeface="Arial" panose="020B0604020202020204" pitchFamily="34" charset="0"/>
              <a:buChar char="•"/>
            </a:pPr>
            <a:r>
              <a:rPr lang="en-US" dirty="0"/>
              <a:t>The “M” number designation indicates how many millions of ZMWs there are within that SMRT Cell.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 SMRT Cell 8M contains 8 million ZMWs; the </a:t>
            </a:r>
            <a:r>
              <a:rPr lang="en-US" dirty="0" err="1"/>
              <a:t>Revio</a:t>
            </a:r>
            <a:r>
              <a:rPr lang="en-US" dirty="0"/>
              <a:t> “25M” SMRT Cell contains 25 million ZMWs, and so on.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more densely packed ZMWs are within the SMRT Cell, the more molecules that can be sequenced at once which speeds up sequencing time and drives down the cost of analyzing samples. </a:t>
            </a:r>
          </a:p>
          <a:p>
            <a:endParaRPr lang="en-US" dirty="0"/>
          </a:p>
          <a:p>
            <a:endParaRPr lang="en-US" dirty="0"/>
          </a:p>
          <a:p>
            <a:endParaRPr lang="en-US" dirty="0"/>
          </a:p>
          <a:p>
            <a:endParaRPr lang="en-US" dirty="0"/>
          </a:p>
          <a:p>
            <a:endParaRPr lang="en-US" dirty="0"/>
          </a:p>
          <a:p>
            <a:r>
              <a:rPr lang="en-US" dirty="0"/>
              <a:t>Photo credits:</a:t>
            </a:r>
          </a:p>
          <a:p>
            <a:r>
              <a:rPr lang="en-US" dirty="0"/>
              <a:t>https://</a:t>
            </a:r>
            <a:r>
              <a:rPr lang="en-US" dirty="0" err="1"/>
              <a:t>www.pacb.com</a:t>
            </a:r>
            <a:r>
              <a:rPr lang="en-US" dirty="0"/>
              <a:t>/media-resource-center/</a:t>
            </a:r>
          </a:p>
          <a:p>
            <a:r>
              <a:rPr lang="en-US" dirty="0"/>
              <a:t>https://</a:t>
            </a:r>
            <a:r>
              <a:rPr lang="en-US" dirty="0" err="1"/>
              <a:t>www.pacb.com</a:t>
            </a:r>
            <a:r>
              <a:rPr lang="en-US" dirty="0"/>
              <a:t>/wp-content/uploads/Sequel-II-System-v7.0-and-SMRT-Link-v7.0-Overview-Customer-Training.pdf</a:t>
            </a:r>
          </a:p>
          <a:p>
            <a:r>
              <a:rPr lang="en-US" dirty="0"/>
              <a:t>https://</a:t>
            </a:r>
            <a:r>
              <a:rPr lang="en-US" dirty="0" err="1"/>
              <a:t>www.pacb.com</a:t>
            </a:r>
            <a:r>
              <a:rPr lang="en-US" dirty="0"/>
              <a:t>/wp-content/uploads/Operations-guide-</a:t>
            </a:r>
            <a:r>
              <a:rPr lang="en-US" dirty="0" err="1"/>
              <a:t>Revio</a:t>
            </a:r>
            <a:r>
              <a:rPr lang="en-US" dirty="0"/>
              <a:t>-</a:t>
            </a:r>
            <a:r>
              <a:rPr lang="en-US" dirty="0" err="1"/>
              <a:t>system.pdf</a:t>
            </a:r>
            <a:endParaRPr lang="en-US" dirty="0"/>
          </a:p>
          <a:p>
            <a:r>
              <a:rPr lang="en-US" dirty="0"/>
              <a:t>https://</a:t>
            </a:r>
            <a:r>
              <a:rPr lang="en-US" dirty="0" err="1"/>
              <a:t>investor.pacificbiosciences.com</a:t>
            </a:r>
            <a:r>
              <a:rPr lang="en-US" dirty="0"/>
              <a:t>/static-files/96c60ec1-a06a-4fa4-9ed7-4f422a8b159d</a:t>
            </a:r>
          </a:p>
          <a:p>
            <a:endParaRPr lang="en-US" dirty="0"/>
          </a:p>
        </p:txBody>
      </p:sp>
      <p:sp>
        <p:nvSpPr>
          <p:cNvPr id="4" name="Slide Number Placeholder 3"/>
          <p:cNvSpPr>
            <a:spLocks noGrp="1"/>
          </p:cNvSpPr>
          <p:nvPr>
            <p:ph type="sldNum" sz="quarter" idx="5"/>
          </p:nvPr>
        </p:nvSpPr>
        <p:spPr/>
        <p:txBody>
          <a:bodyPr/>
          <a:lstStyle/>
          <a:p>
            <a:fld id="{647ECF14-924C-1E4D-8125-9BEE7BA076B6}" type="slidenum">
              <a:rPr lang="en-US" smtClean="0"/>
              <a:t>43</a:t>
            </a:fld>
            <a:endParaRPr lang="en-US"/>
          </a:p>
        </p:txBody>
      </p:sp>
    </p:spTree>
    <p:extLst>
      <p:ext uri="{BB962C8B-B14F-4D97-AF65-F5344CB8AC3E}">
        <p14:creationId xmlns:p14="http://schemas.microsoft.com/office/powerpoint/2010/main" val="14464736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The </a:t>
            </a:r>
            <a:r>
              <a:rPr lang="en-US" b="0" dirty="0" err="1"/>
              <a:t>Revio</a:t>
            </a:r>
            <a:r>
              <a:rPr lang="en-US" b="0" dirty="0"/>
              <a:t> System has a U.S. list price of $779,000, and as you can tell, the system isn’t portable like we saw with the Nanopore </a:t>
            </a:r>
            <a:r>
              <a:rPr lang="en-US" b="0" dirty="0" err="1"/>
              <a:t>MinION</a:t>
            </a:r>
            <a:r>
              <a:rPr lang="en-US" b="0" dirty="0"/>
              <a:t> Mk1B.</a:t>
            </a:r>
          </a:p>
        </p:txBody>
      </p:sp>
      <p:sp>
        <p:nvSpPr>
          <p:cNvPr id="4" name="Slide Number Placeholder 3"/>
          <p:cNvSpPr>
            <a:spLocks noGrp="1"/>
          </p:cNvSpPr>
          <p:nvPr>
            <p:ph type="sldNum" sz="quarter" idx="5"/>
          </p:nvPr>
        </p:nvSpPr>
        <p:spPr/>
        <p:txBody>
          <a:bodyPr/>
          <a:lstStyle/>
          <a:p>
            <a:fld id="{647ECF14-924C-1E4D-8125-9BEE7BA076B6}" type="slidenum">
              <a:rPr lang="en-US" smtClean="0"/>
              <a:t>44</a:t>
            </a:fld>
            <a:endParaRPr lang="en-US"/>
          </a:p>
        </p:txBody>
      </p:sp>
    </p:spTree>
    <p:extLst>
      <p:ext uri="{BB962C8B-B14F-4D97-AF65-F5344CB8AC3E}">
        <p14:creationId xmlns:p14="http://schemas.microsoft.com/office/powerpoint/2010/main" val="9498092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u="none" dirty="0">
                <a:solidFill>
                  <a:schemeClr val="tx1"/>
                </a:solidFill>
              </a:rPr>
              <a:t>The PacBio SMRT Sequencing Workflow begins with library prep.</a:t>
            </a:r>
          </a:p>
          <a:p>
            <a:pPr marL="171450" indent="-171450">
              <a:buFont typeface="Arial" panose="020B0604020202020204" pitchFamily="34" charset="0"/>
              <a:buChar char="•"/>
            </a:pPr>
            <a:endParaRPr lang="en-US" u="none" dirty="0">
              <a:solidFill>
                <a:schemeClr val="tx1"/>
              </a:solidFill>
            </a:endParaRPr>
          </a:p>
          <a:p>
            <a:pPr marL="171450" indent="-171450">
              <a:buFont typeface="Arial" panose="020B0604020202020204" pitchFamily="34" charset="0"/>
              <a:buChar char="•"/>
            </a:pPr>
            <a:r>
              <a:rPr lang="en-US" u="none" dirty="0">
                <a:solidFill>
                  <a:schemeClr val="tx1"/>
                </a:solidFill>
              </a:rPr>
              <a:t>PacBio uses a SMRTbell library format, in which DNA fragments are capped on both sides with ligated hairpin adapters, where the sequencing primers attach. This creates a circular template for the polymerase to navigate. These can be created for libraries of varying insert lengths — from 250 bp to greater than 25,000 bp. Samples can also be barcoded and multiplexed to increase throughput. </a:t>
            </a:r>
          </a:p>
          <a:p>
            <a:pPr marL="171450" indent="-171450">
              <a:buFont typeface="Arial" panose="020B0604020202020204" pitchFamily="34" charset="0"/>
              <a:buChar char="•"/>
            </a:pPr>
            <a:endParaRPr lang="en-US" u="none" dirty="0">
              <a:solidFill>
                <a:schemeClr val="tx1"/>
              </a:solidFill>
            </a:endParaRPr>
          </a:p>
          <a:p>
            <a:pPr marL="171450" indent="-171450">
              <a:buFont typeface="Arial" panose="020B0604020202020204" pitchFamily="34" charset="0"/>
              <a:buChar char="•"/>
            </a:pPr>
            <a:r>
              <a:rPr lang="en-US" u="none" dirty="0">
                <a:solidFill>
                  <a:schemeClr val="tx1"/>
                </a:solidFill>
              </a:rPr>
              <a:t>Once your library is prepared, the PacBio sequencing system, such as the </a:t>
            </a:r>
            <a:r>
              <a:rPr lang="en-US" u="none" dirty="0">
                <a:solidFill>
                  <a:schemeClr val="tx1"/>
                </a:solidFill>
                <a:hlinkClick r:id="rId3">
                  <a:extLst>
                    <a:ext uri="{A12FA001-AC4F-418D-AE19-62706E023703}">
                      <ahyp:hlinkClr xmlns:ahyp="http://schemas.microsoft.com/office/drawing/2018/hyperlinkcolor" val="tx"/>
                    </a:ext>
                  </a:extLst>
                </a:hlinkClick>
              </a:rPr>
              <a:t>Sequel II system</a:t>
            </a:r>
            <a:r>
              <a:rPr lang="en-US" u="none" dirty="0">
                <a:solidFill>
                  <a:schemeClr val="tx1"/>
                </a:solidFill>
              </a:rPr>
              <a:t> or </a:t>
            </a:r>
            <a:r>
              <a:rPr lang="en-US" u="none" dirty="0" err="1">
                <a:solidFill>
                  <a:schemeClr val="tx1"/>
                </a:solidFill>
              </a:rPr>
              <a:t>Revio</a:t>
            </a:r>
            <a:r>
              <a:rPr lang="en-US" u="none" dirty="0">
                <a:solidFill>
                  <a:schemeClr val="tx1"/>
                </a:solidFill>
              </a:rPr>
              <a:t>, takes over. As we've learned, at the heart of SMRT sequencing is the SMRT Cell, which contains millions of tiny wells called zero-mode waveguides (ZMWs). Single molecules of DNA are immobilized in these wells, and as the polymerase incorporates each nucleotide, light is emitted, and nucleotide incorporation is measured in real time. The reactions are recorded in a format that can then be analyzed using on-instrument tools, as well as additional software.</a:t>
            </a:r>
          </a:p>
          <a:p>
            <a:pPr marL="171450" indent="-171450">
              <a:buFont typeface="Arial" panose="020B0604020202020204" pitchFamily="34" charset="0"/>
              <a:buChar char="•"/>
            </a:pPr>
            <a:endParaRPr lang="en-US" u="none" dirty="0">
              <a:solidFill>
                <a:schemeClr val="tx1"/>
              </a:solidFill>
            </a:endParaRPr>
          </a:p>
          <a:p>
            <a:pPr marL="171450" indent="-171450">
              <a:buFont typeface="Arial" panose="020B0604020202020204" pitchFamily="34" charset="0"/>
              <a:buChar char="•"/>
            </a:pPr>
            <a:r>
              <a:rPr lang="en-US" u="none" dirty="0">
                <a:solidFill>
                  <a:schemeClr val="tx1"/>
                </a:solidFill>
              </a:rPr>
              <a:t>Initial analysis occurs within the instrument itself to provide the sequence output. Secondary analysis can then be performed with the </a:t>
            </a:r>
            <a:r>
              <a:rPr lang="en-US" u="none" dirty="0">
                <a:solidFill>
                  <a:schemeClr val="tx1"/>
                </a:solidFill>
                <a:hlinkClick r:id="rId4">
                  <a:extLst>
                    <a:ext uri="{A12FA001-AC4F-418D-AE19-62706E023703}">
                      <ahyp:hlinkClr xmlns:ahyp="http://schemas.microsoft.com/office/drawing/2018/hyperlinkcolor" val="tx"/>
                    </a:ext>
                  </a:extLst>
                </a:hlinkClick>
              </a:rPr>
              <a:t>SMRT Link user interface and SMRT Analysis</a:t>
            </a:r>
            <a:r>
              <a:rPr lang="en-US" u="none" dirty="0">
                <a:solidFill>
                  <a:schemeClr val="tx1"/>
                </a:solidFill>
              </a:rPr>
              <a:t>, which feature a suite of analytical applications and visualization tools. Unique to SMRT sequencing is the ability to sequence the same DNA molecule multiple times generating highly accurate long reads, or HiFi reads. </a:t>
            </a:r>
          </a:p>
          <a:p>
            <a:pPr marL="171450" indent="-171450">
              <a:buFont typeface="Arial" panose="020B0604020202020204" pitchFamily="34" charset="0"/>
              <a:buChar char="•"/>
            </a:pPr>
            <a:endParaRPr lang="en-US" u="none" dirty="0">
              <a:solidFill>
                <a:schemeClr val="tx1"/>
              </a:solidFill>
            </a:endParaRPr>
          </a:p>
        </p:txBody>
      </p:sp>
      <p:sp>
        <p:nvSpPr>
          <p:cNvPr id="4" name="Slide Number Placeholder 3"/>
          <p:cNvSpPr>
            <a:spLocks noGrp="1"/>
          </p:cNvSpPr>
          <p:nvPr>
            <p:ph type="sldNum" sz="quarter" idx="5"/>
          </p:nvPr>
        </p:nvSpPr>
        <p:spPr/>
        <p:txBody>
          <a:bodyPr/>
          <a:lstStyle/>
          <a:p>
            <a:fld id="{647ECF14-924C-1E4D-8125-9BEE7BA076B6}" type="slidenum">
              <a:rPr lang="en-US" smtClean="0"/>
              <a:t>45</a:t>
            </a:fld>
            <a:endParaRPr lang="en-US"/>
          </a:p>
        </p:txBody>
      </p:sp>
    </p:spTree>
    <p:extLst>
      <p:ext uri="{BB962C8B-B14F-4D97-AF65-F5344CB8AC3E}">
        <p14:creationId xmlns:p14="http://schemas.microsoft.com/office/powerpoint/2010/main" val="6686225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Genomics Education Partnership’s Pathways Project has been working on obtaining PacBio Iso-Seq data </a:t>
            </a:r>
            <a:r>
              <a:rPr lang="en-US" sz="1200" dirty="0"/>
              <a:t>to identify novel isoforms.</a:t>
            </a: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Isoform Sequencing (or Iso-Seq) is simply a marketing term describing the use of PacBio SMRT sequencing to do RNA-Sequencing.</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Iso-Seq data is obtained via Circular Consensus Sequencing, which as we just discussed, are long reads created via the formation of consensus sequencing obtained from multiple passes on a single DNA </a:t>
            </a:r>
            <a:r>
              <a:rPr lang="en-US" dirty="0" err="1"/>
              <a:t>molecue</a:t>
            </a:r>
            <a:r>
              <a:rPr lang="en-US" dirty="0"/>
              <a:t>. </a:t>
            </a:r>
          </a:p>
        </p:txBody>
      </p:sp>
      <p:sp>
        <p:nvSpPr>
          <p:cNvPr id="4" name="Slide Number Placeholder 3"/>
          <p:cNvSpPr>
            <a:spLocks noGrp="1"/>
          </p:cNvSpPr>
          <p:nvPr>
            <p:ph type="sldNum" sz="quarter" idx="5"/>
          </p:nvPr>
        </p:nvSpPr>
        <p:spPr/>
        <p:txBody>
          <a:bodyPr/>
          <a:lstStyle/>
          <a:p>
            <a:fld id="{647ECF14-924C-1E4D-8125-9BEE7BA076B6}" type="slidenum">
              <a:rPr lang="en-US" smtClean="0"/>
              <a:t>46</a:t>
            </a:fld>
            <a:endParaRPr lang="en-US"/>
          </a:p>
        </p:txBody>
      </p:sp>
    </p:spTree>
    <p:extLst>
      <p:ext uri="{BB962C8B-B14F-4D97-AF65-F5344CB8AC3E}">
        <p14:creationId xmlns:p14="http://schemas.microsoft.com/office/powerpoint/2010/main" val="37945041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Here we will look at a comparison of short-read, long-read and direct RNA-seq analysis.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Over 90% of human genes (gene </a:t>
            </a:r>
            <a:r>
              <a:rPr lang="en-US" i="1" dirty="0"/>
              <a:t>n</a:t>
            </a:r>
            <a:r>
              <a:rPr lang="en-US" dirty="0"/>
              <a:t>) are alternatively spliced to form two or more distinct and expressed isoforms (transcripts </a:t>
            </a:r>
            <a:r>
              <a:rPr lang="en-US" i="1" dirty="0"/>
              <a:t>x</a:t>
            </a:r>
            <a:r>
              <a:rPr lang="en-US" dirty="0"/>
              <a:t> and </a:t>
            </a:r>
            <a:r>
              <a:rPr lang="en-US" i="1" dirty="0"/>
              <a:t>y</a:t>
            </a:r>
            <a:r>
              <a:rPr lang="en-US" dirty="0"/>
              <a:t>).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0" dirty="0"/>
              <a:t>© </a:t>
            </a:r>
            <a:r>
              <a:rPr lang="en-US" dirty="0"/>
              <a:t>The complexity of information captured increases from short-read cDNA sequencing, where isoform detection can be compromised by reads that cannot be mapped unambiguously, to long-read methods that directly sequence isoforms. In short-read cDNA sequencing, a significant proportion of reads map ambiguously when an exon is shared between isoforms; reads that span exon–exon junctions can be used to improve the isoform analysis but can also be mapped ambiguously when a junction is shared between isoforms. These issues complicate analysis and the interpretation of results.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0" dirty="0"/>
              <a:t>© </a:t>
            </a:r>
            <a:r>
              <a:rPr lang="en-US" dirty="0"/>
              <a:t>Long-read cDNA methods can generate full-length isoform reads that remove, or substantially reduce, these artefacts and improve differential isoform expression analysis. </a:t>
            </a:r>
          </a:p>
          <a:p>
            <a:pPr marL="171450" indent="-171450">
              <a:buFont typeface="Arial" panose="020B0604020202020204" pitchFamily="34" charset="0"/>
              <a:buChar char="•"/>
            </a:pPr>
            <a:endParaRPr lang="en-US" sz="1800" b="0" dirty="0"/>
          </a:p>
          <a:p>
            <a:pPr marL="171450" indent="-171450">
              <a:buFont typeface="Arial" panose="020B0604020202020204" pitchFamily="34" charset="0"/>
              <a:buChar char="•"/>
            </a:pPr>
            <a:r>
              <a:rPr lang="en-US" sz="1800" b="0" dirty="0"/>
              <a:t>©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PacBio sequencing can detect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DNA modifications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(e.g., DNA methylation), but it cannot detect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RNA modifications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(e.g., N6-methyladenosine).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PacBio Iso-Seq requires a cDNA library</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and the modifications to the RNA will be lost during the construction of the cDNA library.</a:t>
            </a:r>
          </a:p>
          <a:p>
            <a:pPr marL="171450" indent="-171450">
              <a:buFont typeface="Arial" panose="020B0604020202020204" pitchFamily="34" charset="0"/>
              <a:buChar char="•"/>
            </a:pPr>
            <a:endParaRPr lang="en-US" sz="1800" b="0" kern="100" dirty="0">
              <a:effectLst/>
              <a:latin typeface="Aptos" panose="020B0004020202020204" pitchFamily="34" charset="0"/>
              <a:cs typeface="Times New Roman" panose="02020603050405020304" pitchFamily="18" charset="0"/>
            </a:endParaRPr>
          </a:p>
          <a:p>
            <a:pPr marL="171450" indent="-171450">
              <a:buFont typeface="Arial" panose="020B0604020202020204" pitchFamily="34" charset="0"/>
              <a:buChar char="•"/>
            </a:pPr>
            <a:r>
              <a:rPr lang="en-US" sz="1800" b="0" dirty="0"/>
              <a:t>©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In contrast,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Nanopore sequences the RNA directly</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RNA is less stable than cDNA, and it could be challenging to generate high-quality full-length RNA sequencing data. However, the Nanopore direct RNA sequencing data can be used to detect modifications to the RNA [e.g., N6-methyladenosine (m6A) and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pseudouridine</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Ψ</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a:t>
            </a:r>
          </a:p>
          <a:p>
            <a:pPr marL="0" indent="0">
              <a:buFont typeface="Arial" panose="020B0604020202020204" pitchFamily="34" charset="0"/>
              <a:buNone/>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reviewed in </a:t>
            </a:r>
            <a:r>
              <a:rPr lang="en-US" sz="12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Zaccara et al., 2019</a:t>
            </a:r>
            <a:endParaRPr lang="en-US" sz="12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endParaRPr>
          </a:p>
          <a:p>
            <a:pPr marL="0" indent="0">
              <a:buFont typeface="Arial" panose="020B0604020202020204" pitchFamily="34" charset="0"/>
              <a:buNone/>
            </a:pPr>
            <a:r>
              <a:rPr lang="en-US" sz="12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4"/>
              </a:rPr>
              <a:t>Huang et al., 2024</a:t>
            </a:r>
            <a:endParaRPr lang="en-US" dirty="0"/>
          </a:p>
        </p:txBody>
      </p:sp>
      <p:sp>
        <p:nvSpPr>
          <p:cNvPr id="4" name="Slide Number Placeholder 3"/>
          <p:cNvSpPr>
            <a:spLocks noGrp="1"/>
          </p:cNvSpPr>
          <p:nvPr>
            <p:ph type="sldNum" sz="quarter" idx="5"/>
          </p:nvPr>
        </p:nvSpPr>
        <p:spPr/>
        <p:txBody>
          <a:bodyPr/>
          <a:lstStyle/>
          <a:p>
            <a:fld id="{647ECF14-924C-1E4D-8125-9BEE7BA076B6}" type="slidenum">
              <a:rPr lang="en-US" smtClean="0"/>
              <a:t>47</a:t>
            </a:fld>
            <a:endParaRPr lang="en-US"/>
          </a:p>
        </p:txBody>
      </p:sp>
    </p:spTree>
    <p:extLst>
      <p:ext uri="{BB962C8B-B14F-4D97-AF65-F5344CB8AC3E}">
        <p14:creationId xmlns:p14="http://schemas.microsoft.com/office/powerpoint/2010/main" val="16530036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Different sequencing technologies have different strengths and weaknesses.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Multiple sequencing technologies are needed to construct high quality assemblies.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For example, the Vertebrate Genome Project (VGP) aims to construct high quality assemblies for more than 70,000 vertebrate species.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dirty="0"/>
              <a:t>©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Vertebrate Genome Lab at Rockefeller University uses a combination of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dirty="0"/>
              <a:t>©</a:t>
            </a:r>
            <a:r>
              <a:rPr lang="en-US" sz="1800" b="0" kern="100" dirty="0">
                <a:effectLst/>
                <a:latin typeface="Aptos" panose="020B0004020202020204" pitchFamily="34" charset="0"/>
                <a:cs typeface="Times New Roman" panose="02020603050405020304" pitchFamily="18" charset="0"/>
              </a:rPr>
              <a:t>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PacBio,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dirty="0"/>
              <a:t>©</a:t>
            </a:r>
            <a:r>
              <a:rPr lang="en-US" sz="1800" b="0" kern="100" dirty="0">
                <a:effectLst/>
                <a:latin typeface="Aptos" panose="020B0004020202020204" pitchFamily="34" charset="0"/>
                <a:cs typeface="Times New Roman" panose="02020603050405020304" pitchFamily="18" charset="0"/>
              </a:rPr>
              <a:t>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Nanopore, and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dirty="0"/>
              <a:t>©</a:t>
            </a:r>
            <a:r>
              <a:rPr lang="en-US" sz="1800" b="0" kern="100" dirty="0">
                <a:effectLst/>
                <a:latin typeface="Aptos" panose="020B0004020202020204" pitchFamily="34" charset="0"/>
                <a:cs typeface="Times New Roman" panose="02020603050405020304" pitchFamily="18" charset="0"/>
              </a:rPr>
              <a:t>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Illumina sequencing to construct the initial draft assembly.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dirty="0"/>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Bionano</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optical maps are used for scaffolding (i.e., determine the relative order and orientations of the contigs in the draft assembly).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dirty="0"/>
              <a:t>©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Hi-C data is used in the second round of scaffolding to construct chromosome-scale genome assemblies.</a:t>
            </a:r>
          </a:p>
          <a:p>
            <a:endParaRPr lang="en-US" dirty="0"/>
          </a:p>
          <a:p>
            <a:endParaRPr lang="en-US" dirty="0"/>
          </a:p>
          <a:p>
            <a:endParaRPr lang="en-US" dirty="0"/>
          </a:p>
          <a:p>
            <a:r>
              <a:rPr lang="en-US" dirty="0"/>
              <a:t>-------------------</a:t>
            </a:r>
          </a:p>
          <a:p>
            <a:endParaRPr lang="en-US" dirty="0"/>
          </a:p>
          <a:p>
            <a:r>
              <a:rPr lang="en-US" dirty="0"/>
              <a:t>VGP Phase 1 goal: 268 species: https://</a:t>
            </a:r>
            <a:r>
              <a:rPr lang="en-US" dirty="0" err="1"/>
              <a:t>vertebrategenomesproject.org</a:t>
            </a:r>
            <a:r>
              <a:rPr lang="en-US" dirty="0"/>
              <a:t>/phase-one</a:t>
            </a:r>
          </a:p>
          <a:p>
            <a:endParaRPr lang="en-US" dirty="0"/>
          </a:p>
          <a:p>
            <a:r>
              <a:rPr lang="en-US" dirty="0"/>
              <a:t>VGL Technologies https://</a:t>
            </a:r>
            <a:r>
              <a:rPr lang="en-US" dirty="0" err="1"/>
              <a:t>www.vertebrategenomelab.org</a:t>
            </a:r>
            <a:r>
              <a:rPr lang="en-US" dirty="0"/>
              <a:t>/technologies</a:t>
            </a:r>
          </a:p>
          <a:p>
            <a:endParaRPr lang="en-US" dirty="0"/>
          </a:p>
          <a:p>
            <a:r>
              <a:rPr lang="en-US" dirty="0"/>
              <a:t>Example: </a:t>
            </a:r>
            <a:r>
              <a:rPr lang="en-US" dirty="0" err="1"/>
              <a:t>Bionano</a:t>
            </a:r>
            <a:r>
              <a:rPr lang="en-US" dirty="0"/>
              <a:t> optical map shows that telomere sequences were missing from the p arm of human chromosome 18 in version 0.9 of the CHM13 assembly</a:t>
            </a:r>
          </a:p>
          <a:p>
            <a:endParaRPr lang="en-US" dirty="0"/>
          </a:p>
          <a:p>
            <a:endParaRPr lang="en-US" dirty="0"/>
          </a:p>
        </p:txBody>
      </p:sp>
      <p:sp>
        <p:nvSpPr>
          <p:cNvPr id="4" name="Slide Number Placeholder 3"/>
          <p:cNvSpPr>
            <a:spLocks noGrp="1"/>
          </p:cNvSpPr>
          <p:nvPr>
            <p:ph type="sldNum" sz="quarter" idx="5"/>
          </p:nvPr>
        </p:nvSpPr>
        <p:spPr/>
        <p:txBody>
          <a:bodyPr/>
          <a:lstStyle/>
          <a:p>
            <a:fld id="{647ECF14-924C-1E4D-8125-9BEE7BA076B6}" type="slidenum">
              <a:rPr lang="en-US" smtClean="0"/>
              <a:t>48</a:t>
            </a:fld>
            <a:endParaRPr lang="en-US"/>
          </a:p>
        </p:txBody>
      </p:sp>
    </p:spTree>
    <p:extLst>
      <p:ext uri="{BB962C8B-B14F-4D97-AF65-F5344CB8AC3E}">
        <p14:creationId xmlns:p14="http://schemas.microsoft.com/office/powerpoint/2010/main" val="28472707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This slide illustrates the other use cases for third-generation sequencing, including the use of the Nanopore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MinION</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sequencer in space. The bottom graphs on the right shows that the quality of the sequencing data generated at the International Space Station (ISS) is similar to the Ground control.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Wallace S. Nanopore Sequencing in Space: One Small Step for a </a:t>
            </a:r>
            <a:r>
              <a:rPr lang="en-US" sz="1200" dirty="0" err="1"/>
              <a:t>MinION</a:t>
            </a:r>
            <a:r>
              <a:rPr lang="en-US" sz="1200" dirty="0"/>
              <a:t>, One Giant Leap for Spaceflight Research. Available at https://</a:t>
            </a:r>
            <a:r>
              <a:rPr lang="en-US" sz="1200" dirty="0" err="1"/>
              <a:t>ntrs.nasa.gov</a:t>
            </a:r>
            <a:r>
              <a:rPr lang="en-US" sz="1200" dirty="0"/>
              <a:t>/citations/20190025368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Stahl-Rommel Sarah. Unlocking the microbiome of the International Space Station. London Calling 2023. Available at https://</a:t>
            </a:r>
            <a:r>
              <a:rPr lang="en-US" dirty="0" err="1"/>
              <a:t>www.youtube.com</a:t>
            </a:r>
            <a:r>
              <a:rPr lang="en-US" dirty="0"/>
              <a:t>/</a:t>
            </a:r>
            <a:r>
              <a:rPr lang="en-US" dirty="0" err="1"/>
              <a:t>watch?v</a:t>
            </a:r>
            <a:r>
              <a:rPr lang="en-US" dirty="0"/>
              <a:t>=</a:t>
            </a:r>
            <a:r>
              <a:rPr lang="en-US" dirty="0" err="1"/>
              <a:t>DiucvlWFpBU</a:t>
            </a:r>
            <a:endParaRPr lang="en-US" dirty="0"/>
          </a:p>
          <a:p>
            <a:endParaRPr lang="en-US" dirty="0"/>
          </a:p>
          <a:p>
            <a:r>
              <a:rPr lang="en-US" dirty="0"/>
              <a:t>Single-cell RNA-Seq: Nanopore with 10x Genomics cDNA libraries</a:t>
            </a:r>
          </a:p>
          <a:p>
            <a:endParaRPr lang="en-US" dirty="0"/>
          </a:p>
          <a:p>
            <a:r>
              <a:rPr lang="en-US" dirty="0"/>
              <a:t>A new and improved ‘gold standard’ for complete plasmid verification:</a:t>
            </a:r>
          </a:p>
          <a:p>
            <a:r>
              <a:rPr lang="en-US" dirty="0"/>
              <a:t>https://</a:t>
            </a:r>
            <a:r>
              <a:rPr lang="en-US" dirty="0" err="1"/>
              <a:t>nanoporetech.com</a:t>
            </a:r>
            <a:r>
              <a:rPr lang="en-US" dirty="0"/>
              <a:t>/knowledge-exchange/gold-standard-complete-plasmid-verification</a:t>
            </a:r>
          </a:p>
          <a:p>
            <a:endParaRPr lang="en-US" dirty="0"/>
          </a:p>
          <a:p>
            <a:r>
              <a:rPr lang="en-US" dirty="0" err="1"/>
              <a:t>Budde</a:t>
            </a:r>
            <a:r>
              <a:rPr lang="en-US" dirty="0"/>
              <a:t> Mark. </a:t>
            </a:r>
            <a:r>
              <a:rPr lang="en-US" dirty="0" err="1"/>
              <a:t>Plasmidsaurus</a:t>
            </a:r>
            <a:r>
              <a:rPr lang="en-US" dirty="0"/>
              <a:t>. Setting a new benchmark: The emergence of nanopore as the standard for plasmid sequencing. Available at: https://</a:t>
            </a:r>
            <a:r>
              <a:rPr lang="en-US" dirty="0" err="1"/>
              <a:t>www.youtube.com</a:t>
            </a:r>
            <a:r>
              <a:rPr lang="en-US" dirty="0"/>
              <a:t>/</a:t>
            </a:r>
            <a:r>
              <a:rPr lang="en-US" dirty="0" err="1"/>
              <a:t>watch?v</a:t>
            </a:r>
            <a:r>
              <a:rPr lang="en-US" dirty="0"/>
              <a:t>=7XLhHul5Nc4</a:t>
            </a:r>
          </a:p>
          <a:p>
            <a:r>
              <a:rPr lang="en-US" dirty="0"/>
              <a:t>https://</a:t>
            </a:r>
            <a:r>
              <a:rPr lang="en-US" dirty="0" err="1"/>
              <a:t>www.plasmidsaurus.com</a:t>
            </a:r>
            <a:r>
              <a:rPr lang="en-US" dirty="0"/>
              <a:t>/</a:t>
            </a:r>
          </a:p>
          <a:p>
            <a:endParaRPr lang="en-US" dirty="0"/>
          </a:p>
        </p:txBody>
      </p:sp>
      <p:sp>
        <p:nvSpPr>
          <p:cNvPr id="4" name="Slide Number Placeholder 3"/>
          <p:cNvSpPr>
            <a:spLocks noGrp="1"/>
          </p:cNvSpPr>
          <p:nvPr>
            <p:ph type="sldNum" sz="quarter" idx="5"/>
          </p:nvPr>
        </p:nvSpPr>
        <p:spPr/>
        <p:txBody>
          <a:bodyPr/>
          <a:lstStyle/>
          <a:p>
            <a:fld id="{647ECF14-924C-1E4D-8125-9BEE7BA076B6}" type="slidenum">
              <a:rPr lang="en-US" smtClean="0"/>
              <a:t>49</a:t>
            </a:fld>
            <a:endParaRPr lang="en-US"/>
          </a:p>
        </p:txBody>
      </p:sp>
    </p:spTree>
    <p:extLst>
      <p:ext uri="{BB962C8B-B14F-4D97-AF65-F5344CB8AC3E}">
        <p14:creationId xmlns:p14="http://schemas.microsoft.com/office/powerpoint/2010/main" val="4143865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The central dogma of molecular biology outlines the flow of information that is stored in genes as DNA, transcribed into RNA, and finally translated into proteins. </a:t>
            </a:r>
          </a:p>
          <a:p>
            <a:pPr marL="171450" indent="-171450">
              <a:buFont typeface="Arial" panose="020B0604020202020204" pitchFamily="34" charset="0"/>
              <a:buChar char="•"/>
            </a:pPr>
            <a:endParaRPr lang="en-US" b="0" dirty="0"/>
          </a:p>
          <a:p>
            <a:pPr marL="171450" indent="-171450">
              <a:buFont typeface="Arial" panose="020B0604020202020204" pitchFamily="34" charset="0"/>
              <a:buChar char="•"/>
            </a:pPr>
            <a:r>
              <a:rPr lang="en-US" b="0" dirty="0"/>
              <a:t>The transcription of a subset of genes into complementary RNA molecules specifies a cell's identity and regulates the biological activities within the cell. </a:t>
            </a:r>
          </a:p>
          <a:p>
            <a:pPr marL="171450" indent="-171450">
              <a:buFont typeface="Arial" panose="020B0604020202020204" pitchFamily="34" charset="0"/>
              <a:buChar char="•"/>
            </a:pPr>
            <a:endParaRPr lang="en-US" b="0"/>
          </a:p>
          <a:p>
            <a:pPr marL="171450" indent="-171450">
              <a:buFont typeface="Arial" panose="020B0604020202020204" pitchFamily="34" charset="0"/>
              <a:buChar char="•"/>
            </a:pPr>
            <a:r>
              <a:rPr lang="en-US" b="0"/>
              <a:t>Collectively </a:t>
            </a:r>
            <a:r>
              <a:rPr lang="en-US" b="0" dirty="0"/>
              <a:t>defined as the transcriptome, these RNA molecules are essential for interpreting the functional elements of the genome and understanding development and disease.</a:t>
            </a:r>
          </a:p>
          <a:p>
            <a:pPr marL="171450" indent="-171450">
              <a:buFont typeface="Arial" panose="020B0604020202020204" pitchFamily="34" charset="0"/>
              <a:buChar char="•"/>
            </a:pPr>
            <a:endParaRPr lang="en-US" b="0" dirty="0"/>
          </a:p>
          <a:p>
            <a:pPr marL="171450" indent="-171450">
              <a:buFont typeface="Arial" panose="020B0604020202020204" pitchFamily="34" charset="0"/>
              <a:buChar char="•"/>
            </a:pPr>
            <a:r>
              <a:rPr lang="en-US" b="1" dirty="0"/>
              <a:t>©</a:t>
            </a:r>
            <a:r>
              <a:rPr lang="en-US" b="0" dirty="0"/>
              <a:t> RNA sequencing (or RNA-seq) lets us investigate and discover the transcriptome–the total cellular content of RNAs including mRNA, rRNA and tRNA–by using next-generation sequencing to examine the quantity and sequences of RNA in a sample.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a:t>
            </a:r>
            <a:r>
              <a:rPr lang="en-US" b="0" dirty="0"/>
              <a:t> RNA-seq</a:t>
            </a:r>
            <a:r>
              <a:rPr lang="en-US" dirty="0"/>
              <a:t> analyzes the transcriptome, indicating which of the genes encoded in our DNA are turned on or off and to what extent.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Text: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https://</a:t>
            </a:r>
            <a:r>
              <a:rPr lang="en-US" b="0" dirty="0" err="1"/>
              <a:t>www.ncbi.nlm.nih.gov</a:t>
            </a:r>
            <a:r>
              <a:rPr lang="en-US" b="0" dirty="0"/>
              <a:t>/</a:t>
            </a:r>
            <a:r>
              <a:rPr lang="en-US" b="0" dirty="0" err="1"/>
              <a:t>pmc</a:t>
            </a:r>
            <a:r>
              <a:rPr lang="en-US" b="0" dirty="0"/>
              <a:t>/articles/PMC4863231/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https://</a:t>
            </a:r>
            <a:r>
              <a:rPr lang="en-US" b="0" dirty="0" err="1"/>
              <a:t>www.technologynetworks.com</a:t>
            </a:r>
            <a:r>
              <a:rPr lang="en-US" b="0" dirty="0"/>
              <a:t>/genomics/articles/rna-seq-basics-applications-and-protocol-299461</a:t>
            </a:r>
          </a:p>
          <a:p>
            <a:endParaRPr lang="en-US" b="0" dirty="0"/>
          </a:p>
          <a:p>
            <a:endParaRPr lang="en-US" b="0" dirty="0"/>
          </a:p>
          <a:p>
            <a:endParaRPr lang="en-US" b="0" dirty="0"/>
          </a:p>
        </p:txBody>
      </p:sp>
      <p:sp>
        <p:nvSpPr>
          <p:cNvPr id="4" name="Slide Number Placeholder 3"/>
          <p:cNvSpPr>
            <a:spLocks noGrp="1"/>
          </p:cNvSpPr>
          <p:nvPr>
            <p:ph type="sldNum" sz="quarter" idx="5"/>
          </p:nvPr>
        </p:nvSpPr>
        <p:spPr/>
        <p:txBody>
          <a:bodyPr/>
          <a:lstStyle/>
          <a:p>
            <a:fld id="{647ECF14-924C-1E4D-8125-9BEE7BA076B6}" type="slidenum">
              <a:rPr lang="en-US" smtClean="0"/>
              <a:t>5</a:t>
            </a:fld>
            <a:endParaRPr lang="en-US"/>
          </a:p>
        </p:txBody>
      </p:sp>
    </p:spTree>
    <p:extLst>
      <p:ext uri="{BB962C8B-B14F-4D97-AF65-F5344CB8AC3E}">
        <p14:creationId xmlns:p14="http://schemas.microsoft.com/office/powerpoint/2010/main" val="21337400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Sequencing technology is the ‘microscope’ by which geneticists study genetic variation, and it is clear that long-read technologies have provided us with a new ‘lens and objective’ for understanding DNA and RNA variation, structure and organization.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Although the two predominant long-read technologies are competitive, some of the best results have been obtained when the sequencing platforms are used to complement one another.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For example, the first telomere-to-telomere assembly of the human X chromosome leveraged both the accuracy of deep PacBio Continuous Long Read (CLR) data and Oxford Nanopore Technology (ONT) ultra-long-read data to traverse centromeric regions.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ONT sequencing generates the longest contiguous sequence reads and is the most portable, whereas PacBio sequencing produces some of the most accurate long-read data and is beginning to rival next-generation sequencing.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Both technologies use native DNA as opposed to amplified products as templates for sequencing and thus provide access to more uniform and biologically meaningful data.</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wealth of additional information afforded by single-molecule, long-read sequencing compared with short-read sequencing promises a more comprehensive understanding of genetic, epigenetic and transcriptomic variation and its relationship to human phenotype.</a:t>
            </a:r>
          </a:p>
        </p:txBody>
      </p:sp>
      <p:sp>
        <p:nvSpPr>
          <p:cNvPr id="4" name="Slide Number Placeholder 3"/>
          <p:cNvSpPr>
            <a:spLocks noGrp="1"/>
          </p:cNvSpPr>
          <p:nvPr>
            <p:ph type="sldNum" sz="quarter" idx="5"/>
          </p:nvPr>
        </p:nvSpPr>
        <p:spPr/>
        <p:txBody>
          <a:bodyPr/>
          <a:lstStyle/>
          <a:p>
            <a:fld id="{647ECF14-924C-1E4D-8125-9BEE7BA076B6}" type="slidenum">
              <a:rPr lang="en-US" smtClean="0"/>
              <a:t>50</a:t>
            </a:fld>
            <a:endParaRPr lang="en-US"/>
          </a:p>
        </p:txBody>
      </p:sp>
    </p:spTree>
    <p:extLst>
      <p:ext uri="{BB962C8B-B14F-4D97-AF65-F5344CB8AC3E}">
        <p14:creationId xmlns:p14="http://schemas.microsoft.com/office/powerpoint/2010/main" val="19594482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endParaRPr lang="en-US" dirty="0"/>
          </a:p>
        </p:txBody>
      </p:sp>
      <p:sp>
        <p:nvSpPr>
          <p:cNvPr id="4" name="Slide Number Placeholder 3"/>
          <p:cNvSpPr>
            <a:spLocks noGrp="1"/>
          </p:cNvSpPr>
          <p:nvPr>
            <p:ph type="sldNum" sz="quarter" idx="5"/>
          </p:nvPr>
        </p:nvSpPr>
        <p:spPr/>
        <p:txBody>
          <a:bodyPr/>
          <a:lstStyle/>
          <a:p>
            <a:fld id="{647ECF14-924C-1E4D-8125-9BEE7BA076B6}" type="slidenum">
              <a:rPr lang="en-US" smtClean="0"/>
              <a:t>51</a:t>
            </a:fld>
            <a:endParaRPr lang="en-US"/>
          </a:p>
        </p:txBody>
      </p:sp>
    </p:spTree>
    <p:extLst>
      <p:ext uri="{BB962C8B-B14F-4D97-AF65-F5344CB8AC3E}">
        <p14:creationId xmlns:p14="http://schemas.microsoft.com/office/powerpoint/2010/main" val="35592093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Oxford Nanopore Technologies (ONT)</a:t>
            </a:r>
          </a:p>
          <a:p>
            <a:pPr marL="228600" indent="-228600">
              <a:buAutoNum type="arabicPeriod"/>
            </a:pPr>
            <a:r>
              <a:rPr lang="en-US" dirty="0"/>
              <a:t>Nanopore Sequencing</a:t>
            </a:r>
          </a:p>
          <a:p>
            <a:pPr marL="228600" indent="-228600">
              <a:buAutoNum type="arabicPeriod"/>
            </a:pPr>
            <a:r>
              <a:rPr lang="en-US" b="0" i="0" u="none" strike="noStrike" dirty="0">
                <a:solidFill>
                  <a:srgbClr val="000000"/>
                </a:solidFill>
                <a:effectLst/>
                <a:latin typeface="Arial" panose="020B0604020202020204" pitchFamily="34" charset="0"/>
              </a:rPr>
              <a:t>Up to 4 Mb; Long reads sequencing mode: 10–100kb; Ultra-long sequencing mode: 100–300kb</a:t>
            </a:r>
            <a:endParaRPr lang="en-US" dirty="0"/>
          </a:p>
          <a:p>
            <a:pPr marL="228600" indent="-228600">
              <a:buAutoNum type="arabicPeriod"/>
            </a:pPr>
            <a:r>
              <a:rPr lang="en-US" b="0" i="0" u="none" strike="noStrike" dirty="0">
                <a:solidFill>
                  <a:srgbClr val="000000"/>
                </a:solidFill>
                <a:effectLst/>
                <a:latin typeface="Arial" panose="020B0604020202020204" pitchFamily="34" charset="0"/>
              </a:rPr>
              <a:t>Changes in current as nucleotides pass through the pore</a:t>
            </a:r>
            <a:endParaRPr lang="en-US" dirty="0"/>
          </a:p>
          <a:p>
            <a:pPr marL="228600" indent="-228600">
              <a:buAutoNum type="arabicPeriod"/>
            </a:pPr>
            <a:r>
              <a:rPr lang="en-US" b="0" i="0" u="none" strike="noStrike" dirty="0">
                <a:solidFill>
                  <a:srgbClr val="000000"/>
                </a:solidFill>
                <a:effectLst/>
                <a:latin typeface="Arial" panose="020B0604020202020204" pitchFamily="34" charset="0"/>
              </a:rPr>
              <a:t>Different collection of nucleotides that occupy a nanopore will cause different changes in the electric current. Machine learning algorithms (neural networks) are used to analyze the continuous changes to the electric current (squiggle) to infer the sequences that pass through the nanopore.</a:t>
            </a:r>
            <a:endParaRPr lang="en-US" dirty="0"/>
          </a:p>
          <a:p>
            <a:pPr marL="228600" indent="-228600">
              <a:buAutoNum type="arabicPeriod"/>
            </a:pPr>
            <a:r>
              <a:rPr lang="en-US" dirty="0"/>
              <a:t>Motor protein (helicase)</a:t>
            </a:r>
          </a:p>
          <a:p>
            <a:endParaRPr lang="en-US" dirty="0"/>
          </a:p>
          <a:p>
            <a:r>
              <a:rPr lang="en-US" dirty="0"/>
              <a:t>Pacific Biosciences (PacBio)</a:t>
            </a:r>
          </a:p>
          <a:p>
            <a:pPr marL="228600" indent="-228600">
              <a:buFont typeface="+mj-lt"/>
              <a:buAutoNum type="arabicPeriod"/>
            </a:pPr>
            <a:r>
              <a:rPr lang="en-US" dirty="0"/>
              <a:t>Single-Molecule Real-Time (SMRT)</a:t>
            </a:r>
          </a:p>
          <a:p>
            <a:pPr marL="228600" indent="-228600">
              <a:buFont typeface="+mj-lt"/>
              <a:buAutoNum type="arabicPeriod"/>
            </a:pPr>
            <a:r>
              <a:rPr lang="en-US" b="0" i="0" u="none" strike="noStrike" dirty="0">
                <a:solidFill>
                  <a:srgbClr val="000000"/>
                </a:solidFill>
                <a:effectLst/>
                <a:latin typeface="Arial" panose="020B0604020202020204" pitchFamily="34" charset="0"/>
              </a:rPr>
              <a:t>15-20 kb (HiFi)</a:t>
            </a:r>
          </a:p>
          <a:p>
            <a:pPr marL="228600" indent="-228600">
              <a:buFont typeface="+mj-lt"/>
              <a:buAutoNum type="arabicPeriod"/>
            </a:pPr>
            <a:r>
              <a:rPr lang="en-US" b="0" i="0" u="none" strike="noStrike" dirty="0">
                <a:solidFill>
                  <a:srgbClr val="000000"/>
                </a:solidFill>
                <a:effectLst/>
                <a:latin typeface="Arial" panose="020B0604020202020204" pitchFamily="34" charset="0"/>
              </a:rPr>
              <a:t>Fluorophore associated with the </a:t>
            </a:r>
            <a:r>
              <a:rPr lang="en-US" b="0" i="0" u="none" strike="noStrike" dirty="0" err="1">
                <a:solidFill>
                  <a:srgbClr val="000000"/>
                </a:solidFill>
                <a:effectLst/>
                <a:latin typeface="Arial" panose="020B0604020202020204" pitchFamily="34" charset="0"/>
              </a:rPr>
              <a:t>phospholinked</a:t>
            </a:r>
            <a:r>
              <a:rPr lang="en-US" b="0" i="0" u="none" strike="noStrike" dirty="0">
                <a:solidFill>
                  <a:srgbClr val="000000"/>
                </a:solidFill>
                <a:effectLst/>
                <a:latin typeface="Arial" panose="020B0604020202020204" pitchFamily="34" charset="0"/>
              </a:rPr>
              <a:t> nucleotides emit different color light</a:t>
            </a:r>
            <a:endParaRPr lang="en-US" dirty="0"/>
          </a:p>
          <a:p>
            <a:pPr marL="228600" indent="-228600">
              <a:buFont typeface="+mj-lt"/>
              <a:buAutoNum type="arabicPeriod"/>
            </a:pPr>
            <a:r>
              <a:rPr lang="en-US" b="0" i="0" u="none" strike="noStrike" dirty="0">
                <a:solidFill>
                  <a:srgbClr val="000000"/>
                </a:solidFill>
                <a:effectLst/>
                <a:latin typeface="Arial" panose="020B0604020202020204" pitchFamily="34" charset="0"/>
              </a:rPr>
              <a:t>Each </a:t>
            </a:r>
            <a:r>
              <a:rPr lang="en-US" b="0" i="0" u="none" strike="noStrike" dirty="0" err="1">
                <a:solidFill>
                  <a:srgbClr val="000000"/>
                </a:solidFill>
                <a:effectLst/>
                <a:latin typeface="Arial" panose="020B0604020202020204" pitchFamily="34" charset="0"/>
              </a:rPr>
              <a:t>phospholinked</a:t>
            </a:r>
            <a:r>
              <a:rPr lang="en-US" b="0" i="0" u="none" strike="noStrike" dirty="0">
                <a:solidFill>
                  <a:srgbClr val="000000"/>
                </a:solidFill>
                <a:effectLst/>
                <a:latin typeface="Arial" panose="020B0604020202020204" pitchFamily="34" charset="0"/>
              </a:rPr>
              <a:t> nucleotide (A, C, G, T) is labeled with a different fluorescent dye. When a nucleotide is incorporated by the polymerase, it emits different color light that corresponds to the fluorescent dye for the nucleotide.</a:t>
            </a:r>
            <a:endParaRPr lang="en-US" dirty="0"/>
          </a:p>
          <a:p>
            <a:pPr marL="228600" indent="-228600">
              <a:buFont typeface="+mj-lt"/>
              <a:buAutoNum type="arabicPeriod"/>
            </a:pPr>
            <a:r>
              <a:rPr lang="en-US" dirty="0"/>
              <a:t>DNA polymerase</a:t>
            </a:r>
          </a:p>
        </p:txBody>
      </p:sp>
      <p:sp>
        <p:nvSpPr>
          <p:cNvPr id="4" name="Slide Number Placeholder 3"/>
          <p:cNvSpPr>
            <a:spLocks noGrp="1"/>
          </p:cNvSpPr>
          <p:nvPr>
            <p:ph type="sldNum" sz="quarter" idx="5"/>
          </p:nvPr>
        </p:nvSpPr>
        <p:spPr/>
        <p:txBody>
          <a:bodyPr/>
          <a:lstStyle/>
          <a:p>
            <a:fld id="{647ECF14-924C-1E4D-8125-9BEE7BA076B6}" type="slidenum">
              <a:rPr lang="en-US" smtClean="0"/>
              <a:t>52</a:t>
            </a:fld>
            <a:endParaRPr lang="en-US"/>
          </a:p>
        </p:txBody>
      </p:sp>
    </p:spTree>
    <p:extLst>
      <p:ext uri="{BB962C8B-B14F-4D97-AF65-F5344CB8AC3E}">
        <p14:creationId xmlns:p14="http://schemas.microsoft.com/office/powerpoint/2010/main" val="255396913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647ECF14-924C-1E4D-8125-9BEE7BA076B6}" type="slidenum">
              <a:rPr lang="en-US" smtClean="0"/>
              <a:t>53</a:t>
            </a:fld>
            <a:endParaRPr lang="en-US"/>
          </a:p>
        </p:txBody>
      </p:sp>
    </p:spTree>
    <p:extLst>
      <p:ext uri="{BB962C8B-B14F-4D97-AF65-F5344CB8AC3E}">
        <p14:creationId xmlns:p14="http://schemas.microsoft.com/office/powerpoint/2010/main" val="3985336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0" dirty="0"/>
              <a:t>RNA-Seq reads are typically 30-300bp</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The protocol of RNA-sequencing starts with isolating the RNA from samples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 and then fragmenting it into short segments.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 Then, the RNA fragments are converted into cDNA via reverse transcriptase.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 After fragmentation and conversion to cDNA, sequencing adapters are ligated to each end of the fragments.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 Each molecule, with or without amplification, is then sequenced or “read” in a high-throughput manner to obtain short sequences from one end (single-end sequencing) or both ends (paired-end sequencing).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 Raw read data are then demultiplexed, aligned, and mapped to genes to generate a raw counts table, at which point the data often are handed over to the bench researcher to start their own analysis.</a:t>
            </a:r>
          </a:p>
          <a:p>
            <a:endParaRPr lang="en-US" b="0" dirty="0"/>
          </a:p>
          <a:p>
            <a:endParaRPr lang="en-US" b="0" dirty="0"/>
          </a:p>
          <a:p>
            <a:r>
              <a:rPr lang="en-US" b="0" dirty="0"/>
              <a:t>Text:</a:t>
            </a:r>
          </a:p>
          <a:p>
            <a:r>
              <a:rPr lang="en-US" b="0" dirty="0"/>
              <a:t>https://</a:t>
            </a:r>
            <a:r>
              <a:rPr lang="en-US" b="0" dirty="0" err="1"/>
              <a:t>www.bio-rad.com</a:t>
            </a:r>
            <a:r>
              <a:rPr lang="en-US" b="0" dirty="0"/>
              <a:t>/</a:t>
            </a:r>
            <a:r>
              <a:rPr lang="en-US" b="0" dirty="0" err="1"/>
              <a:t>en</a:t>
            </a:r>
            <a:r>
              <a:rPr lang="en-US" b="0" dirty="0"/>
              <a:t>-us/applications-technologies/</a:t>
            </a:r>
            <a:r>
              <a:rPr lang="en-US" b="0" dirty="0" err="1"/>
              <a:t>rna-seq-workflow?ID</a:t>
            </a:r>
            <a:r>
              <a:rPr lang="en-US" b="0" dirty="0"/>
              <a:t>=Q106ZUWDLBV5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https://</a:t>
            </a:r>
            <a:r>
              <a:rPr lang="en-US" b="0" dirty="0" err="1"/>
              <a:t>www.ncbi.nlm.nih.gov</a:t>
            </a:r>
            <a:r>
              <a:rPr lang="en-US" b="0" dirty="0"/>
              <a:t>/</a:t>
            </a:r>
            <a:r>
              <a:rPr lang="en-US" b="0" dirty="0" err="1"/>
              <a:t>pmc</a:t>
            </a:r>
            <a:r>
              <a:rPr lang="en-US" b="0" dirty="0"/>
              <a:t>/articles/PMC3426205/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https://</a:t>
            </a:r>
            <a:r>
              <a:rPr lang="en-US" b="0" dirty="0" err="1"/>
              <a:t>www.ncbi.nlm.nih.gov</a:t>
            </a:r>
            <a:r>
              <a:rPr lang="en-US" b="0" dirty="0"/>
              <a:t>/</a:t>
            </a:r>
            <a:r>
              <a:rPr lang="en-US" b="0" dirty="0" err="1"/>
              <a:t>pmc</a:t>
            </a:r>
            <a:r>
              <a:rPr lang="en-US" b="0" dirty="0"/>
              <a:t>/articles/PMC2949280/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https://</a:t>
            </a:r>
            <a:r>
              <a:rPr lang="en-US" b="0" dirty="0" err="1"/>
              <a:t>www.ncbi.nlm.nih.gov</a:t>
            </a:r>
            <a:r>
              <a:rPr lang="en-US" b="0" dirty="0"/>
              <a:t>/</a:t>
            </a:r>
            <a:r>
              <a:rPr lang="en-US" b="0" dirty="0" err="1"/>
              <a:t>pmc</a:t>
            </a:r>
            <a:r>
              <a:rPr lang="en-US" b="0" dirty="0"/>
              <a:t>/articles/PMC6096346/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endParaRPr lang="en-US" b="0" dirty="0"/>
          </a:p>
        </p:txBody>
      </p:sp>
      <p:sp>
        <p:nvSpPr>
          <p:cNvPr id="4" name="Slide Number Placeholder 3"/>
          <p:cNvSpPr>
            <a:spLocks noGrp="1"/>
          </p:cNvSpPr>
          <p:nvPr>
            <p:ph type="sldNum" sz="quarter" idx="5"/>
          </p:nvPr>
        </p:nvSpPr>
        <p:spPr/>
        <p:txBody>
          <a:bodyPr/>
          <a:lstStyle/>
          <a:p>
            <a:fld id="{647ECF14-924C-1E4D-8125-9BEE7BA076B6}" type="slidenum">
              <a:rPr lang="en-US" smtClean="0"/>
              <a:t>6</a:t>
            </a:fld>
            <a:endParaRPr lang="en-US"/>
          </a:p>
        </p:txBody>
      </p:sp>
    </p:spTree>
    <p:extLst>
      <p:ext uri="{BB962C8B-B14F-4D97-AF65-F5344CB8AC3E}">
        <p14:creationId xmlns:p14="http://schemas.microsoft.com/office/powerpoint/2010/main" val="26714196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Illumina RNA-Seq data is suitable for gene-level differential expression analysis, but they have substantial limitations in isoform-level differential expression analysis and in structural gene annotations.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solidFill>
                <a:srgbClr val="221E1F"/>
              </a:solidFill>
              <a:effectLst/>
              <a:latin typeface="Time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221E1F"/>
                </a:solidFill>
                <a:effectLst/>
                <a:latin typeface="Times"/>
              </a:rPr>
              <a:t>A 2013 Nature Methods article equated RNA-seq </a:t>
            </a:r>
            <a:r>
              <a:rPr lang="en-US" dirty="0"/>
              <a:t>to reassembling magazine articles that had been put through a shredder.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Suffice it to say, even as RNA-seq expanded, scientists grew concerned about the accuracy of results when next-generation sequencing short reads had to be pieced back together computationally to create whole transcripts.</a:t>
            </a:r>
          </a:p>
          <a:p>
            <a:pPr marL="171450" indent="-171450">
              <a:buFont typeface="Arial" panose="020B0604020202020204" pitchFamily="34" charset="0"/>
              <a:buChar char="•"/>
            </a:pPr>
            <a:endParaRPr lang="en-US" dirty="0">
              <a:solidFill>
                <a:srgbClr val="221E1F"/>
              </a:solidFill>
              <a:effectLst/>
              <a:latin typeface="Time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solidFill>
                <a:srgbClr val="221E1F"/>
              </a:solidFill>
              <a:effectLst/>
              <a:latin typeface="Times"/>
            </a:endParaRP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647ECF14-924C-1E4D-8125-9BEE7BA076B6}" type="slidenum">
              <a:rPr lang="en-US" smtClean="0"/>
              <a:t>7</a:t>
            </a:fld>
            <a:endParaRPr lang="en-US"/>
          </a:p>
        </p:txBody>
      </p:sp>
    </p:spTree>
    <p:extLst>
      <p:ext uri="{BB962C8B-B14F-4D97-AF65-F5344CB8AC3E}">
        <p14:creationId xmlns:p14="http://schemas.microsoft.com/office/powerpoint/2010/main" val="17100759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Piecing short reads back together is especially difficult in complex eukaryotes where one gene can generate many isoforms that differ in their transcription start site and alternative RNA processing, as is shown here.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 In this example, the RNA-seq Short-read approach yields reads that do not span multiple exon junctions, which leads to an assembly problem and thus a partial view of the isoform repertoire.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 Junctions 2 and 3 align with isoform C, shown in green.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 Junction 6 aligns with isoform B, shown in orange.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 However, junctions 1, 4, and 5, shown in black, are ambiguous splice junctions.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 Junction 1 could be from isoforms A, B, or C and Junctions 4 and 5 could be from isoforms A or C.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Failure to correctly represent the full complexity of transcript isoforms can lead to missing important isoforms that are indicative of disease states or contribute to agronomically important traits.</a:t>
            </a:r>
          </a:p>
          <a:p>
            <a:pPr marL="171450" indent="-171450">
              <a:buFont typeface="Arial" panose="020B0604020202020204" pitchFamily="34" charset="0"/>
              <a:buChar char="•"/>
            </a:pPr>
            <a:endParaRPr lang="en-US" b="0" dirty="0"/>
          </a:p>
          <a:p>
            <a:pPr marL="171450" indent="-171450">
              <a:buFont typeface="Arial" panose="020B0604020202020204" pitchFamily="34" charset="0"/>
              <a:buChar char="•"/>
            </a:pPr>
            <a:r>
              <a:rPr lang="en-US" b="0" dirty="0"/>
              <a:t>© For the most accurate view of biology possible, scientists needed to go beyond RNA-Seq, they had to have a way to capture isoforms in their entirety. The introduction of long-read sequencing answered this need.</a:t>
            </a:r>
          </a:p>
          <a:p>
            <a:pPr marL="171450" indent="-171450">
              <a:buFont typeface="Arial" panose="020B0604020202020204" pitchFamily="34" charset="0"/>
              <a:buChar char="•"/>
            </a:pPr>
            <a:endParaRPr lang="en-US" b="0" dirty="0"/>
          </a:p>
          <a:p>
            <a:pPr marL="171450" indent="-171450">
              <a:buFont typeface="Arial" panose="020B0604020202020204" pitchFamily="34" charset="0"/>
              <a:buChar char="•"/>
            </a:pPr>
            <a:r>
              <a:rPr lang="en-US" b="0" dirty="0"/>
              <a:t>With the development of long-read RNA sequencing, scientists are able to sequence full-length transcripts that span all exon junctions so that transcript assembly is not needed. These full-length sequences improve genome annotation and provide a way to look at gene expression data in an isoform- or allele-specific way. </a:t>
            </a:r>
          </a:p>
          <a:p>
            <a:endParaRPr lang="en-US" b="0" dirty="0"/>
          </a:p>
        </p:txBody>
      </p:sp>
      <p:sp>
        <p:nvSpPr>
          <p:cNvPr id="4" name="Slide Number Placeholder 3"/>
          <p:cNvSpPr>
            <a:spLocks noGrp="1"/>
          </p:cNvSpPr>
          <p:nvPr>
            <p:ph type="sldNum" sz="quarter" idx="5"/>
          </p:nvPr>
        </p:nvSpPr>
        <p:spPr/>
        <p:txBody>
          <a:bodyPr/>
          <a:lstStyle/>
          <a:p>
            <a:fld id="{647ECF14-924C-1E4D-8125-9BEE7BA076B6}" type="slidenum">
              <a:rPr lang="en-US" smtClean="0"/>
              <a:t>8</a:t>
            </a:fld>
            <a:endParaRPr lang="en-US"/>
          </a:p>
        </p:txBody>
      </p:sp>
    </p:spTree>
    <p:extLst>
      <p:ext uri="{BB962C8B-B14F-4D97-AF65-F5344CB8AC3E}">
        <p14:creationId xmlns:p14="http://schemas.microsoft.com/office/powerpoint/2010/main" val="11493808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Now that we’ve reviewed RNA-Seq short-read sequencing, let’s start our discussion of long-read sequencing with an overview and their benefits. </a:t>
            </a:r>
          </a:p>
        </p:txBody>
      </p:sp>
      <p:sp>
        <p:nvSpPr>
          <p:cNvPr id="4" name="Slide Number Placeholder 3"/>
          <p:cNvSpPr>
            <a:spLocks noGrp="1"/>
          </p:cNvSpPr>
          <p:nvPr>
            <p:ph type="sldNum" sz="quarter" idx="5"/>
          </p:nvPr>
        </p:nvSpPr>
        <p:spPr/>
        <p:txBody>
          <a:bodyPr/>
          <a:lstStyle/>
          <a:p>
            <a:fld id="{647ECF14-924C-1E4D-8125-9BEE7BA076B6}" type="slidenum">
              <a:rPr lang="en-US" smtClean="0"/>
              <a:t>9</a:t>
            </a:fld>
            <a:endParaRPr lang="en-US"/>
          </a:p>
        </p:txBody>
      </p:sp>
    </p:spTree>
    <p:extLst>
      <p:ext uri="{BB962C8B-B14F-4D97-AF65-F5344CB8AC3E}">
        <p14:creationId xmlns:p14="http://schemas.microsoft.com/office/powerpoint/2010/main" val="7203291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19FF5A4-500C-408A-60B5-BAD356467562}"/>
              </a:ext>
            </a:extLst>
          </p:cNvPr>
          <p:cNvPicPr>
            <a:picLocks noChangeAspect="1"/>
          </p:cNvPicPr>
          <p:nvPr userDrawn="1"/>
        </p:nvPicPr>
        <p:blipFill>
          <a:blip r:embed="rId2"/>
          <a:stretch>
            <a:fillRect/>
          </a:stretch>
        </p:blipFill>
        <p:spPr>
          <a:xfrm>
            <a:off x="0" y="3402"/>
            <a:ext cx="9144672" cy="5143878"/>
          </a:xfrm>
          <a:prstGeom prst="rect">
            <a:avLst/>
          </a:prstGeom>
        </p:spPr>
      </p:pic>
      <p:sp>
        <p:nvSpPr>
          <p:cNvPr id="2" name="Title 1"/>
          <p:cNvSpPr>
            <a:spLocks noGrp="1"/>
          </p:cNvSpPr>
          <p:nvPr>
            <p:ph type="ctrTitle"/>
          </p:nvPr>
        </p:nvSpPr>
        <p:spPr>
          <a:xfrm>
            <a:off x="685800" y="2853679"/>
            <a:ext cx="7772400" cy="1706185"/>
          </a:xfrm>
        </p:spPr>
        <p:txBody>
          <a:bodyPr anchor="t"/>
          <a:lstStyle>
            <a:lvl1pPr algn="ctr">
              <a:defRPr sz="6000">
                <a:solidFill>
                  <a:schemeClr val="tx1"/>
                </a:solidFill>
                <a:latin typeface="+mn-lt"/>
              </a:defRPr>
            </a:lvl1pPr>
          </a:lstStyle>
          <a:p>
            <a:r>
              <a:rPr lang="en-US" dirty="0"/>
              <a:t>Click to edit Master title style</a:t>
            </a:r>
          </a:p>
        </p:txBody>
      </p:sp>
      <p:sp>
        <p:nvSpPr>
          <p:cNvPr id="3" name="Subtitle 2"/>
          <p:cNvSpPr>
            <a:spLocks noGrp="1"/>
          </p:cNvSpPr>
          <p:nvPr>
            <p:ph type="subTitle" idx="1"/>
          </p:nvPr>
        </p:nvSpPr>
        <p:spPr>
          <a:xfrm>
            <a:off x="1143000" y="4995892"/>
            <a:ext cx="6858000" cy="962067"/>
          </a:xfrm>
        </p:spPr>
        <p:txBody>
          <a:bodyPr anchor="t"/>
          <a:lstStyle>
            <a:lvl1pPr marL="0" indent="0" algn="ctr">
              <a:buNone/>
              <a:defRPr lang="en-US" dirty="0" smtClean="0">
                <a:solidFill>
                  <a:srgbClr val="99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TextBox 6">
            <a:extLst>
              <a:ext uri="{FF2B5EF4-FFF2-40B4-BE49-F238E27FC236}">
                <a16:creationId xmlns:a16="http://schemas.microsoft.com/office/drawing/2014/main" id="{27B205DE-ABFA-9990-EFD6-99732153E5DB}"/>
              </a:ext>
            </a:extLst>
          </p:cNvPr>
          <p:cNvSpPr txBox="1"/>
          <p:nvPr userDrawn="1"/>
        </p:nvSpPr>
        <p:spPr>
          <a:xfrm>
            <a:off x="0" y="6225187"/>
            <a:ext cx="9144000" cy="629411"/>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4142527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583B418D-BC1F-4141-AD91-492020F8FF52}" type="slidenum">
              <a:rPr lang="en-US" smtClean="0"/>
              <a:t>‹#›</a:t>
            </a:fld>
            <a:endParaRPr lang="en-US"/>
          </a:p>
        </p:txBody>
      </p:sp>
    </p:spTree>
    <p:extLst>
      <p:ext uri="{BB962C8B-B14F-4D97-AF65-F5344CB8AC3E}">
        <p14:creationId xmlns:p14="http://schemas.microsoft.com/office/powerpoint/2010/main" val="10224130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F9DC972-6ABF-C7EE-58CF-0D7125C6CB7F}"/>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685800" y="1908999"/>
            <a:ext cx="7772400" cy="1706185"/>
          </a:xfrm>
        </p:spPr>
        <p:txBody>
          <a:bodyPr anchor="t"/>
          <a:lstStyle>
            <a:lvl1pPr algn="ctr">
              <a:defRPr sz="6000">
                <a:latin typeface="+mn-lt"/>
              </a:defRPr>
            </a:lvl1pPr>
          </a:lstStyle>
          <a:p>
            <a:r>
              <a:rPr lang="en-US" dirty="0"/>
              <a:t>Click to edit Master title style</a:t>
            </a:r>
          </a:p>
        </p:txBody>
      </p:sp>
      <p:sp>
        <p:nvSpPr>
          <p:cNvPr id="3" name="Subtitle 2"/>
          <p:cNvSpPr>
            <a:spLocks noGrp="1"/>
          </p:cNvSpPr>
          <p:nvPr>
            <p:ph type="subTitle" idx="1"/>
          </p:nvPr>
        </p:nvSpPr>
        <p:spPr>
          <a:xfrm>
            <a:off x="1143000" y="4051212"/>
            <a:ext cx="6858000" cy="962067"/>
          </a:xfrm>
        </p:spPr>
        <p:txBody>
          <a:bodyPr anchor="t"/>
          <a:lstStyle>
            <a:lvl1pPr marL="0" indent="0" algn="ctr">
              <a:buNone/>
              <a:defRPr lang="en-US" dirty="0" smtClean="0">
                <a:solidFill>
                  <a:srgbClr val="99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2143807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990000"/>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2pPr marL="685800" indent="-228600">
              <a:buFont typeface="Courier New" panose="02070309020205020404" pitchFamily="49" charset="0"/>
              <a:buChar char="o"/>
              <a:defRPr/>
            </a:lvl2pPr>
            <a:lvl3pPr marL="1143000" indent="-228600">
              <a:buFont typeface="Wingdings" pitchFamily="2" charset="2"/>
              <a:buChar char="§"/>
              <a:defRPr/>
            </a:lvl3pPr>
            <a:lvl4pPr marL="1600200" indent="-228600">
              <a:buFont typeface="Wingdings" pitchFamily="2" charset="2"/>
              <a:buChar char="q"/>
              <a:defRPr/>
            </a:lvl4pPr>
            <a:lvl5pPr marL="2057400" indent="-228600">
              <a:buFont typeface="Wingdings" pitchFamily="2" charset="2"/>
              <a:buChar char="v"/>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lvl1pPr>
              <a:defRPr>
                <a:solidFill>
                  <a:schemeClr val="bg1">
                    <a:lumMod val="50000"/>
                  </a:schemeClr>
                </a:solidFill>
              </a:defRPr>
            </a:lvl1pPr>
          </a:lstStyle>
          <a:p>
            <a:fld id="{583B418D-BC1F-4141-AD91-492020F8FF52}" type="slidenum">
              <a:rPr lang="en-US" smtClean="0"/>
              <a:pPr/>
              <a:t>‹#›</a:t>
            </a:fld>
            <a:endParaRPr lang="en-US"/>
          </a:p>
        </p:txBody>
      </p:sp>
    </p:spTree>
    <p:extLst>
      <p:ext uri="{BB962C8B-B14F-4D97-AF65-F5344CB8AC3E}">
        <p14:creationId xmlns:p14="http://schemas.microsoft.com/office/powerpoint/2010/main" val="24240993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solidFill>
                  <a:srgbClr val="990000"/>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Slide Number Placeholder 6">
            <a:extLst>
              <a:ext uri="{FF2B5EF4-FFF2-40B4-BE49-F238E27FC236}">
                <a16:creationId xmlns:a16="http://schemas.microsoft.com/office/drawing/2014/main" id="{2531CA0A-90D9-454B-ADDB-A5C3A6DE859D}"/>
              </a:ext>
            </a:extLst>
          </p:cNvPr>
          <p:cNvSpPr>
            <a:spLocks noGrp="1"/>
          </p:cNvSpPr>
          <p:nvPr>
            <p:ph type="sldNum" sz="quarter" idx="10"/>
          </p:nvPr>
        </p:nvSpPr>
        <p:spPr/>
        <p:txBody>
          <a:bodyPr/>
          <a:lstStyle/>
          <a:p>
            <a:fld id="{583B418D-BC1F-4141-AD91-492020F8FF52}" type="slidenum">
              <a:rPr lang="en-US" smtClean="0"/>
              <a:t>‹#›</a:t>
            </a:fld>
            <a:endParaRPr lang="en-US"/>
          </a:p>
        </p:txBody>
      </p:sp>
    </p:spTree>
    <p:extLst>
      <p:ext uri="{BB962C8B-B14F-4D97-AF65-F5344CB8AC3E}">
        <p14:creationId xmlns:p14="http://schemas.microsoft.com/office/powerpoint/2010/main" val="26246184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990000"/>
                </a:solidFill>
              </a:defRPr>
            </a:lvl1p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2pPr marL="685800" indent="-228600">
              <a:buFont typeface="Courier New" panose="02070309020205020404" pitchFamily="49" charset="0"/>
              <a:buChar char="o"/>
              <a:defRPr/>
            </a:lvl2pPr>
            <a:lvl3pPr marL="1143000" indent="-228600">
              <a:buFont typeface="Wingdings" pitchFamily="2" charset="2"/>
              <a:buChar char="§"/>
              <a:defRPr/>
            </a:lvl3pPr>
            <a:lvl4pPr marL="1600200" indent="-228600">
              <a:buFont typeface="Wingdings" pitchFamily="2" charset="2"/>
              <a:buChar char="q"/>
              <a:defRPr/>
            </a:lvl4pPr>
            <a:lvl5pPr marL="2057400" indent="-228600">
              <a:buFont typeface="Wingdings" pitchFamily="2" charset="2"/>
              <a:buChar char="v"/>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lvl2pPr marL="685800" indent="-228600">
              <a:buFont typeface="Courier New" panose="02070309020205020404" pitchFamily="49" charset="0"/>
              <a:buChar char="o"/>
              <a:defRPr/>
            </a:lvl2pPr>
            <a:lvl3pPr marL="1143000" indent="-228600">
              <a:buFont typeface="Wingdings" pitchFamily="2" charset="2"/>
              <a:buChar char="§"/>
              <a:defRPr/>
            </a:lvl3pPr>
            <a:lvl4pPr marL="1600200" indent="-228600">
              <a:buFont typeface="Wingdings" pitchFamily="2" charset="2"/>
              <a:buChar char="q"/>
              <a:defRPr/>
            </a:lvl4pPr>
            <a:lvl5pPr marL="2057400" indent="-228600">
              <a:buFont typeface="Wingdings" pitchFamily="2" charset="2"/>
              <a:buChar char="v"/>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583B418D-BC1F-4141-AD91-492020F8FF52}" type="slidenum">
              <a:rPr lang="en-US" smtClean="0"/>
              <a:t>‹#›</a:t>
            </a:fld>
            <a:endParaRPr lang="en-US"/>
          </a:p>
        </p:txBody>
      </p:sp>
    </p:spTree>
    <p:extLst>
      <p:ext uri="{BB962C8B-B14F-4D97-AF65-F5344CB8AC3E}">
        <p14:creationId xmlns:p14="http://schemas.microsoft.com/office/powerpoint/2010/main" val="18480596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lvl1pPr>
              <a:defRPr>
                <a:solidFill>
                  <a:srgbClr val="990000"/>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lvl2pPr marL="685800" indent="-228600">
              <a:buFont typeface="Courier New" panose="02070309020205020404" pitchFamily="49" charset="0"/>
              <a:buChar char="o"/>
              <a:defRPr/>
            </a:lvl2pPr>
            <a:lvl3pPr marL="1143000" indent="-228600">
              <a:buFont typeface="Wingdings" pitchFamily="2" charset="2"/>
              <a:buChar char="§"/>
              <a:defRPr/>
            </a:lvl3pPr>
            <a:lvl4pPr marL="1600200" indent="-228600">
              <a:buFont typeface="Wingdings" pitchFamily="2" charset="2"/>
              <a:buChar char="q"/>
              <a:defRPr/>
            </a:lvl4pPr>
            <a:lvl5pPr marL="2057400" indent="-228600">
              <a:buFont typeface="Wingdings" pitchFamily="2" charset="2"/>
              <a:buChar char="v"/>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lvl2pPr marL="685800" indent="-228600">
              <a:buFont typeface="Courier New" panose="02070309020205020404" pitchFamily="49" charset="0"/>
              <a:buChar char="o"/>
              <a:defRPr/>
            </a:lvl2pPr>
            <a:lvl3pPr marL="1143000" indent="-228600">
              <a:buFont typeface="Wingdings" pitchFamily="2" charset="2"/>
              <a:buChar char="§"/>
              <a:defRPr/>
            </a:lvl3pPr>
            <a:lvl4pPr marL="1600200" indent="-228600">
              <a:buFont typeface="Wingdings" pitchFamily="2" charset="2"/>
              <a:buChar char="q"/>
              <a:defRPr/>
            </a:lvl4pPr>
            <a:lvl5pPr marL="2057400" indent="-228600">
              <a:buFont typeface="Wingdings" pitchFamily="2" charset="2"/>
              <a:buChar char="v"/>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583B418D-BC1F-4141-AD91-492020F8FF52}" type="slidenum">
              <a:rPr lang="en-US" smtClean="0"/>
              <a:t>‹#›</a:t>
            </a:fld>
            <a:endParaRPr lang="en-US"/>
          </a:p>
        </p:txBody>
      </p:sp>
    </p:spTree>
    <p:extLst>
      <p:ext uri="{BB962C8B-B14F-4D97-AF65-F5344CB8AC3E}">
        <p14:creationId xmlns:p14="http://schemas.microsoft.com/office/powerpoint/2010/main" val="32260431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990000"/>
                </a:solidFill>
              </a:defRPr>
            </a:lvl1p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583B418D-BC1F-4141-AD91-492020F8FF52}" type="slidenum">
              <a:rPr lang="en-US" smtClean="0"/>
              <a:t>‹#›</a:t>
            </a:fld>
            <a:endParaRPr lang="en-US"/>
          </a:p>
        </p:txBody>
      </p:sp>
    </p:spTree>
    <p:extLst>
      <p:ext uri="{BB962C8B-B14F-4D97-AF65-F5344CB8AC3E}">
        <p14:creationId xmlns:p14="http://schemas.microsoft.com/office/powerpoint/2010/main" val="13074668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83B418D-BC1F-4141-AD91-492020F8FF52}" type="slidenum">
              <a:rPr lang="en-US" smtClean="0"/>
              <a:t>‹#›</a:t>
            </a:fld>
            <a:endParaRPr lang="en-US" dirty="0"/>
          </a:p>
        </p:txBody>
      </p:sp>
      <p:sp>
        <p:nvSpPr>
          <p:cNvPr id="5" name="TextBox 4">
            <a:extLst>
              <a:ext uri="{FF2B5EF4-FFF2-40B4-BE49-F238E27FC236}">
                <a16:creationId xmlns:a16="http://schemas.microsoft.com/office/drawing/2014/main" id="{A88889DF-E505-6141-8EAD-FB64689C8039}"/>
              </a:ext>
            </a:extLst>
          </p:cNvPr>
          <p:cNvSpPr txBox="1"/>
          <p:nvPr userDrawn="1"/>
        </p:nvSpPr>
        <p:spPr>
          <a:xfrm>
            <a:off x="0" y="5919537"/>
            <a:ext cx="5486400" cy="938463"/>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652155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83B418D-BC1F-4141-AD91-492020F8FF52}" type="slidenum">
              <a:rPr lang="en-US" smtClean="0"/>
              <a:t>‹#›</a:t>
            </a:fld>
            <a:endParaRPr lang="en-US" dirty="0"/>
          </a:p>
        </p:txBody>
      </p:sp>
    </p:spTree>
    <p:extLst>
      <p:ext uri="{BB962C8B-B14F-4D97-AF65-F5344CB8AC3E}">
        <p14:creationId xmlns:p14="http://schemas.microsoft.com/office/powerpoint/2010/main" val="36635497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583B418D-BC1F-4141-AD91-492020F8FF52}" type="slidenum">
              <a:rPr lang="en-US" smtClean="0"/>
              <a:t>‹#›</a:t>
            </a:fld>
            <a:endParaRPr lang="en-US"/>
          </a:p>
        </p:txBody>
      </p:sp>
    </p:spTree>
    <p:extLst>
      <p:ext uri="{BB962C8B-B14F-4D97-AF65-F5344CB8AC3E}">
        <p14:creationId xmlns:p14="http://schemas.microsoft.com/office/powerpoint/2010/main" val="4285313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990000"/>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2pPr marL="685800" indent="-228600">
              <a:buFont typeface="Courier New" panose="02070309020205020404" pitchFamily="49" charset="0"/>
              <a:buChar char="o"/>
              <a:defRPr/>
            </a:lvl2pPr>
            <a:lvl3pPr marL="1143000" indent="-228600">
              <a:buFont typeface="Wingdings" pitchFamily="2" charset="2"/>
              <a:buChar char="§"/>
              <a:defRPr/>
            </a:lvl3pPr>
            <a:lvl4pPr marL="1600200" indent="-228600">
              <a:buFont typeface="Wingdings" pitchFamily="2" charset="2"/>
              <a:buChar char="q"/>
              <a:defRPr/>
            </a:lvl4pPr>
            <a:lvl5pPr marL="2057400" indent="-228600">
              <a:buFont typeface="Wingdings" pitchFamily="2" charset="2"/>
              <a:buChar char="v"/>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3543300" y="6492873"/>
            <a:ext cx="2057400" cy="365125"/>
          </a:xfrm>
        </p:spPr>
        <p:txBody>
          <a:bodyPr/>
          <a:lstStyle>
            <a:lvl1pPr algn="ctr">
              <a:defRPr>
                <a:solidFill>
                  <a:srgbClr val="990000"/>
                </a:solidFill>
              </a:defRPr>
            </a:lvl1pPr>
          </a:lstStyle>
          <a:p>
            <a:fld id="{583B418D-BC1F-4141-AD91-492020F8FF52}" type="slidenum">
              <a:rPr lang="en-US" smtClean="0"/>
              <a:pPr/>
              <a:t>‹#›</a:t>
            </a:fld>
            <a:endParaRPr lang="en-US"/>
          </a:p>
        </p:txBody>
      </p:sp>
    </p:spTree>
    <p:extLst>
      <p:ext uri="{BB962C8B-B14F-4D97-AF65-F5344CB8AC3E}">
        <p14:creationId xmlns:p14="http://schemas.microsoft.com/office/powerpoint/2010/main" val="8581998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583B418D-BC1F-4141-AD91-492020F8FF52}" type="slidenum">
              <a:rPr lang="en-US" smtClean="0"/>
              <a:t>‹#›</a:t>
            </a:fld>
            <a:endParaRPr lang="en-US"/>
          </a:p>
        </p:txBody>
      </p:sp>
    </p:spTree>
    <p:extLst>
      <p:ext uri="{BB962C8B-B14F-4D97-AF65-F5344CB8AC3E}">
        <p14:creationId xmlns:p14="http://schemas.microsoft.com/office/powerpoint/2010/main" val="4123330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solidFill>
                  <a:srgbClr val="990000"/>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Slide Number Placeholder 6">
            <a:extLst>
              <a:ext uri="{FF2B5EF4-FFF2-40B4-BE49-F238E27FC236}">
                <a16:creationId xmlns:a16="http://schemas.microsoft.com/office/drawing/2014/main" id="{2531CA0A-90D9-454B-ADDB-A5C3A6DE859D}"/>
              </a:ext>
            </a:extLst>
          </p:cNvPr>
          <p:cNvSpPr>
            <a:spLocks noGrp="1"/>
          </p:cNvSpPr>
          <p:nvPr>
            <p:ph type="sldNum" sz="quarter" idx="10"/>
          </p:nvPr>
        </p:nvSpPr>
        <p:spPr/>
        <p:txBody>
          <a:bodyPr/>
          <a:lstStyle/>
          <a:p>
            <a:fld id="{583B418D-BC1F-4141-AD91-492020F8FF52}" type="slidenum">
              <a:rPr lang="en-US" smtClean="0"/>
              <a:t>‹#›</a:t>
            </a:fld>
            <a:endParaRPr lang="en-US"/>
          </a:p>
        </p:txBody>
      </p:sp>
    </p:spTree>
    <p:extLst>
      <p:ext uri="{BB962C8B-B14F-4D97-AF65-F5344CB8AC3E}">
        <p14:creationId xmlns:p14="http://schemas.microsoft.com/office/powerpoint/2010/main" val="858779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990000"/>
                </a:solidFill>
              </a:defRPr>
            </a:lvl1p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2pPr marL="685800" indent="-228600">
              <a:buFont typeface="Courier New" panose="02070309020205020404" pitchFamily="49" charset="0"/>
              <a:buChar char="o"/>
              <a:defRPr/>
            </a:lvl2pPr>
            <a:lvl3pPr marL="1143000" indent="-228600">
              <a:buFont typeface="Wingdings" pitchFamily="2" charset="2"/>
              <a:buChar char="§"/>
              <a:defRPr/>
            </a:lvl3pPr>
            <a:lvl4pPr marL="1600200" indent="-228600">
              <a:buFont typeface="Wingdings" pitchFamily="2" charset="2"/>
              <a:buChar char="q"/>
              <a:defRPr/>
            </a:lvl4pPr>
            <a:lvl5pPr marL="2057400" indent="-228600">
              <a:buFont typeface="Wingdings" pitchFamily="2" charset="2"/>
              <a:buChar char="v"/>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lvl2pPr marL="685800" indent="-228600">
              <a:buFont typeface="Courier New" panose="02070309020205020404" pitchFamily="49" charset="0"/>
              <a:buChar char="o"/>
              <a:defRPr/>
            </a:lvl2pPr>
            <a:lvl3pPr marL="1143000" indent="-228600">
              <a:buFont typeface="Wingdings" pitchFamily="2" charset="2"/>
              <a:buChar char="§"/>
              <a:defRPr/>
            </a:lvl3pPr>
            <a:lvl4pPr marL="1600200" indent="-228600">
              <a:buFont typeface="Wingdings" pitchFamily="2" charset="2"/>
              <a:buChar char="q"/>
              <a:defRPr/>
            </a:lvl4pPr>
            <a:lvl5pPr marL="2057400" indent="-228600">
              <a:buFont typeface="Wingdings" pitchFamily="2" charset="2"/>
              <a:buChar char="v"/>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583B418D-BC1F-4141-AD91-492020F8FF52}" type="slidenum">
              <a:rPr lang="en-US" smtClean="0"/>
              <a:t>‹#›</a:t>
            </a:fld>
            <a:endParaRPr lang="en-US"/>
          </a:p>
        </p:txBody>
      </p:sp>
    </p:spTree>
    <p:extLst>
      <p:ext uri="{BB962C8B-B14F-4D97-AF65-F5344CB8AC3E}">
        <p14:creationId xmlns:p14="http://schemas.microsoft.com/office/powerpoint/2010/main" val="2085005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lvl1pPr>
              <a:defRPr>
                <a:solidFill>
                  <a:srgbClr val="990000"/>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lvl2pPr marL="685800" indent="-228600">
              <a:buFont typeface="Courier New" panose="02070309020205020404" pitchFamily="49" charset="0"/>
              <a:buChar char="o"/>
              <a:defRPr/>
            </a:lvl2pPr>
            <a:lvl3pPr marL="1143000" indent="-228600">
              <a:buFont typeface="Wingdings" pitchFamily="2" charset="2"/>
              <a:buChar char="§"/>
              <a:defRPr/>
            </a:lvl3pPr>
            <a:lvl4pPr marL="1600200" indent="-228600">
              <a:buFont typeface="Wingdings" pitchFamily="2" charset="2"/>
              <a:buChar char="q"/>
              <a:defRPr/>
            </a:lvl4pPr>
            <a:lvl5pPr marL="2057400" indent="-228600">
              <a:buFont typeface="Wingdings" pitchFamily="2" charset="2"/>
              <a:buChar char="v"/>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lvl2pPr marL="685800" indent="-228600">
              <a:buFont typeface="Courier New" panose="02070309020205020404" pitchFamily="49" charset="0"/>
              <a:buChar char="o"/>
              <a:defRPr/>
            </a:lvl2pPr>
            <a:lvl3pPr marL="1143000" indent="-228600">
              <a:buFont typeface="Wingdings" pitchFamily="2" charset="2"/>
              <a:buChar char="§"/>
              <a:defRPr/>
            </a:lvl3pPr>
            <a:lvl4pPr marL="1600200" indent="-228600">
              <a:buFont typeface="Wingdings" pitchFamily="2" charset="2"/>
              <a:buChar char="q"/>
              <a:defRPr/>
            </a:lvl4pPr>
            <a:lvl5pPr marL="2057400" indent="-228600">
              <a:buFont typeface="Wingdings" pitchFamily="2" charset="2"/>
              <a:buChar char="v"/>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583B418D-BC1F-4141-AD91-492020F8FF52}" type="slidenum">
              <a:rPr lang="en-US" smtClean="0"/>
              <a:t>‹#›</a:t>
            </a:fld>
            <a:endParaRPr lang="en-US"/>
          </a:p>
        </p:txBody>
      </p:sp>
    </p:spTree>
    <p:extLst>
      <p:ext uri="{BB962C8B-B14F-4D97-AF65-F5344CB8AC3E}">
        <p14:creationId xmlns:p14="http://schemas.microsoft.com/office/powerpoint/2010/main" val="29112241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990000"/>
                </a:solidFill>
              </a:defRPr>
            </a:lvl1p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583B418D-BC1F-4141-AD91-492020F8FF52}" type="slidenum">
              <a:rPr lang="en-US" smtClean="0"/>
              <a:t>‹#›</a:t>
            </a:fld>
            <a:endParaRPr lang="en-US"/>
          </a:p>
        </p:txBody>
      </p:sp>
    </p:spTree>
    <p:extLst>
      <p:ext uri="{BB962C8B-B14F-4D97-AF65-F5344CB8AC3E}">
        <p14:creationId xmlns:p14="http://schemas.microsoft.com/office/powerpoint/2010/main" val="1317626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83B418D-BC1F-4141-AD91-492020F8FF52}" type="slidenum">
              <a:rPr lang="en-US" smtClean="0"/>
              <a:t>‹#›</a:t>
            </a:fld>
            <a:endParaRPr lang="en-US" dirty="0"/>
          </a:p>
        </p:txBody>
      </p:sp>
      <p:sp>
        <p:nvSpPr>
          <p:cNvPr id="5" name="TextBox 4">
            <a:extLst>
              <a:ext uri="{FF2B5EF4-FFF2-40B4-BE49-F238E27FC236}">
                <a16:creationId xmlns:a16="http://schemas.microsoft.com/office/drawing/2014/main" id="{A88889DF-E505-6141-8EAD-FB64689C8039}"/>
              </a:ext>
            </a:extLst>
          </p:cNvPr>
          <p:cNvSpPr txBox="1"/>
          <p:nvPr userDrawn="1"/>
        </p:nvSpPr>
        <p:spPr>
          <a:xfrm>
            <a:off x="0" y="5919537"/>
            <a:ext cx="5486400" cy="938463"/>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690299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83B418D-BC1F-4141-AD91-492020F8FF52}" type="slidenum">
              <a:rPr lang="en-US" smtClean="0"/>
              <a:t>‹#›</a:t>
            </a:fld>
            <a:endParaRPr lang="en-US" dirty="0"/>
          </a:p>
        </p:txBody>
      </p:sp>
    </p:spTree>
    <p:extLst>
      <p:ext uri="{BB962C8B-B14F-4D97-AF65-F5344CB8AC3E}">
        <p14:creationId xmlns:p14="http://schemas.microsoft.com/office/powerpoint/2010/main" val="3695885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583B418D-BC1F-4141-AD91-492020F8FF52}" type="slidenum">
              <a:rPr lang="en-US" smtClean="0"/>
              <a:t>‹#›</a:t>
            </a:fld>
            <a:endParaRPr lang="en-US"/>
          </a:p>
        </p:txBody>
      </p:sp>
    </p:spTree>
    <p:extLst>
      <p:ext uri="{BB962C8B-B14F-4D97-AF65-F5344CB8AC3E}">
        <p14:creationId xmlns:p14="http://schemas.microsoft.com/office/powerpoint/2010/main" val="4039008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05648D7-1350-2055-9FDB-393566FF70B0}"/>
              </a:ext>
            </a:extLst>
          </p:cNvPr>
          <p:cNvPicPr>
            <a:picLocks noChangeAspect="1"/>
          </p:cNvPicPr>
          <p:nvPr userDrawn="1"/>
        </p:nvPicPr>
        <p:blipFill>
          <a:blip r:embed="rId12"/>
          <a:stretch>
            <a:fillRect/>
          </a:stretch>
        </p:blipFill>
        <p:spPr>
          <a:xfrm>
            <a:off x="-1" y="1711098"/>
            <a:ext cx="9144672" cy="5143878"/>
          </a:xfrm>
          <a:prstGeom prst="rect">
            <a:avLst/>
          </a:prstGeom>
        </p:spPr>
      </p:pic>
      <p:sp>
        <p:nvSpPr>
          <p:cNvPr id="2" name="Title Placeholder 1"/>
          <p:cNvSpPr>
            <a:spLocks noGrp="1"/>
          </p:cNvSpPr>
          <p:nvPr>
            <p:ph type="title"/>
          </p:nvPr>
        </p:nvSpPr>
        <p:spPr>
          <a:xfrm>
            <a:off x="628650" y="365127"/>
            <a:ext cx="7886700" cy="77946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15845"/>
            <a:ext cx="7886700" cy="46228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3543300" y="6492873"/>
            <a:ext cx="2057400" cy="365125"/>
          </a:xfrm>
          <a:prstGeom prst="rect">
            <a:avLst/>
          </a:prstGeom>
        </p:spPr>
        <p:txBody>
          <a:bodyPr vert="horz" lIns="91440" tIns="45720" rIns="91440" bIns="45720" rtlCol="0" anchor="ctr"/>
          <a:lstStyle>
            <a:lvl1pPr algn="ctr">
              <a:defRPr sz="1200">
                <a:solidFill>
                  <a:srgbClr val="990000"/>
                </a:solidFill>
              </a:defRPr>
            </a:lvl1pPr>
          </a:lstStyle>
          <a:p>
            <a:fld id="{583B418D-BC1F-4141-AD91-492020F8FF52}" type="slidenum">
              <a:rPr lang="en-US" smtClean="0"/>
              <a:pPr/>
              <a:t>‹#›</a:t>
            </a:fld>
            <a:endParaRPr lang="en-US" dirty="0"/>
          </a:p>
        </p:txBody>
      </p:sp>
    </p:spTree>
    <p:extLst>
      <p:ext uri="{BB962C8B-B14F-4D97-AF65-F5344CB8AC3E}">
        <p14:creationId xmlns:p14="http://schemas.microsoft.com/office/powerpoint/2010/main" val="23041031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0" r:id="rId8"/>
    <p:sldLayoutId id="2147483668" r:id="rId9"/>
    <p:sldLayoutId id="2147483669" r:id="rId10"/>
  </p:sldLayoutIdLst>
  <p:hf hdr="0" ftr="0" dt="0"/>
  <p:txStyles>
    <p:titleStyle>
      <a:lvl1pPr algn="ctr" defTabSz="914400" rtl="0" eaLnBrk="1" latinLnBrk="0" hangingPunct="1">
        <a:lnSpc>
          <a:spcPct val="90000"/>
        </a:lnSpc>
        <a:spcBef>
          <a:spcPct val="0"/>
        </a:spcBef>
        <a:buNone/>
        <a:defRPr sz="4400" kern="1200">
          <a:solidFill>
            <a:srgbClr val="990000"/>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itchFamily="2" charset="2"/>
        <a:buChar char="q"/>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itchFamily="2" charset="2"/>
        <a:buChar char="v"/>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779462"/>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628650" y="1315845"/>
            <a:ext cx="7886700" cy="462284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bg1">
                    <a:lumMod val="50000"/>
                  </a:schemeClr>
                </a:solidFill>
              </a:defRPr>
            </a:lvl1pPr>
          </a:lstStyle>
          <a:p>
            <a:fld id="{583B418D-BC1F-4141-AD91-492020F8FF52}" type="slidenum">
              <a:rPr lang="en-US" smtClean="0"/>
              <a:pPr/>
              <a:t>‹#›</a:t>
            </a:fld>
            <a:endParaRPr lang="en-US"/>
          </a:p>
        </p:txBody>
      </p:sp>
    </p:spTree>
    <p:extLst>
      <p:ext uri="{BB962C8B-B14F-4D97-AF65-F5344CB8AC3E}">
        <p14:creationId xmlns:p14="http://schemas.microsoft.com/office/powerpoint/2010/main" val="1926980916"/>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Lst>
  <p:hf hdr="0" ftr="0" dt="0"/>
  <p:txStyles>
    <p:titleStyle>
      <a:lvl1pPr algn="ctr" defTabSz="914400" rtl="0" eaLnBrk="1" latinLnBrk="0" hangingPunct="1">
        <a:lnSpc>
          <a:spcPct val="90000"/>
        </a:lnSpc>
        <a:spcBef>
          <a:spcPct val="0"/>
        </a:spcBef>
        <a:buNone/>
        <a:defRPr sz="4400" kern="1200">
          <a:solidFill>
            <a:srgbClr val="990000"/>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itchFamily="2" charset="2"/>
        <a:buChar char="q"/>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itchFamily="2" charset="2"/>
        <a:buChar char="v"/>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DDbeyf1FEEU"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hyperlink" Target="https://www.pacb.com/blog/long-read-sequencing/"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www.pacb.com/blog/the-evolution-of-dna-sequencing-tools/"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doi.org/10.1038/s41576-020-0236-x"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doi.org/10.1038/s41576-020-0236-x"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thegep.org/sequencing/"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doi.org/10.1038/s41576-020-0236-x"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doi.org/10.1038/s41576-020-0236-x"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dnalc.cshl.edu/"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s://dnalc.cshl.edu/"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dnalc.cshl.edu/"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s://dnalc.cshl.edu/"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hyperlink" Target="https://dnalc.cshl.edu/"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hyperlink" Target="https://community.nanoporetech.com/technical_documents/hardware/v/hwtd_5000_v1_revn_03may2016/flow-cell-chip" TargetMode="Externa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hyperlink" Target="https://wustl.box.com/s/7hpazstpffevchq7gpg6x1jnpftp0g9r"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wustl.box.com/s/1tefewopsmfmjky87cli48ltk8vyao4w" TargetMode="External"/><Relationship Id="rId5" Type="http://schemas.openxmlformats.org/officeDocument/2006/relationships/hyperlink" Target="https://wustl.box.com/s/8pn7yw1jr6zbmwl8u80rdc8bao63lao8" TargetMode="External"/><Relationship Id="rId4" Type="http://schemas.openxmlformats.org/officeDocument/2006/relationships/hyperlink" Target="https://wustl.box.com/s/zamwojau6phbhhqr56u7joay9i2g3hvk"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nanoporetech.com/products/sequence" TargetMode="External"/><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s://a.storyblok.com/f/196663/d11ec47db0/oxford-nanopore-product-brochure_sept2023.pdf"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hyperlink" Target="https://www.pacb.com/wp-content/uploads/2014/04/TemplatePreparation.pdf" TargetMode="External"/><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hyperlink" Target="https://speakerdeck.com/pacbio/smrt-sequencing-overview" TargetMode="External"/></Relationships>
</file>

<file path=ppt/slides/_rels/slide3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7.png"/><Relationship Id="rId7"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hyperlink" Target="https://www.ncbi.nlm.nih.gov/pmc/articles/PMC2582155/" TargetMode="External"/><Relationship Id="rId5" Type="http://schemas.openxmlformats.org/officeDocument/2006/relationships/hyperlink" Target="https://speakerdeck.com/pacbio/smrt-sequencing-overview" TargetMode="External"/><Relationship Id="rId4" Type="http://schemas.openxmlformats.org/officeDocument/2006/relationships/image" Target="../media/image24.png"/><Relationship Id="rId9" Type="http://schemas.openxmlformats.org/officeDocument/2006/relationships/image" Target="../media/image28.jpeg"/></Relationships>
</file>

<file path=ppt/slides/_rels/slide3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hyperlink" Target="https://pubmed.ncbi.nlm.nih.gov/23560931/" TargetMode="External"/><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hyperlink" Target="https://www.ndsu.edu/pubweb/~mcclean/plsc411/PacBio/Pacific%20Biosciencs%20History%20and%20Sequel%20II%20information.pdf"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hyperlink" Target="https://www.ndsu.edu/pubweb/~mcclean/plsc411/PacBio/Pacific%20Biosciencs%20History%20and%20Sequel%20II%20information.pdf"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hyperlink" Target="https://www.pacb.com/technology/hifi-sequencing/"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hyperlink" Target="https://www.pacb.com/technology/hifi-sequencing/"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hyperlink" Target="https://www.illumina.com/science/genomics-research/articles/data-quality-q-scores.html"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hyperlink" Target="https://www.pacb.com/wp-content/uploads/Revio-brochure.pdf" TargetMode="External"/><Relationship Id="rId5" Type="http://schemas.openxmlformats.org/officeDocument/2006/relationships/hyperlink" Target="https://pubmed.ncbi.nlm.nih.gov/35361931/" TargetMode="External"/><Relationship Id="rId4" Type="http://schemas.openxmlformats.org/officeDocument/2006/relationships/hyperlink" Target="https://www.pacb.com/technology/hifi-sequencing/"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youtu.be/_lD8JyAbwEo" TargetMode="External"/><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4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1.jpg"/><Relationship Id="rId7"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6.png"/></Relationships>
</file>

<file path=ppt/slides/_rels/slide44.xml.rels><?xml version="1.0" encoding="UTF-8" standalone="yes"?>
<Relationships xmlns="http://schemas.openxmlformats.org/package/2006/relationships"><Relationship Id="rId3" Type="http://schemas.openxmlformats.org/officeDocument/2006/relationships/hyperlink" Target="https://research.weill.cornell.edu/Instrument-Insights-1"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hyperlink" Target="https://www.pacb.com/products-and-services/analytical-software/" TargetMode="Externa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hyperlink" Target="https://www.pacb.com/sequel-ii-system-interactive/" TargetMode="External"/><Relationship Id="rId5" Type="http://schemas.openxmlformats.org/officeDocument/2006/relationships/hyperlink" Target="https://www.pacb.com/products-and-services/consumables/application-consumable-bundles/" TargetMode="External"/><Relationship Id="rId4" Type="http://schemas.openxmlformats.org/officeDocument/2006/relationships/hyperlink" Target="https://www.pacb.com/blog/steps-of-smrt-sequencing/"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hyperlink" Target="https://github.com/PacificBiosciences/IsoSeq"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hyperlink" Target="https://www.nature.com/articles/s41576-019-0150-2"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hyperlink" Target="http://www.vertebrategenomelab.org/technologies"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3" Type="http://schemas.openxmlformats.org/officeDocument/2006/relationships/hyperlink" Target="https://www.ncbi.nlm.nih.gov/pmc/articles/PMC2949280/"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www.youtube.com/watch?v=FJ5iN-v0MFM" TargetMode="External"/><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hyperlink" Target="https://doi.org/10.1038/s41576-020-0236-x"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hyperlink" Target="https://online.ucpress.edu/abt/article-abstract/76/6/396/3266/Bringing-Next-Generation-Sequencing-into-the?redirectedFrom=fulltext" TargetMode="External"/><Relationship Id="rId4" Type="http://schemas.openxmlformats.org/officeDocument/2006/relationships/hyperlink" Target="https://thegep.org/lrs"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hyperlink" Target="https://online.ucpress.edu/abt/article-abstract/76/6/396/3266/Bringing-Next-Generation-Sequencing-into-the?redirectedFrom=fulltext" TargetMode="Externa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www.forbes.com/sites/jarretjackson/2020/08/12/as-a-leader-are-you-asking-the-right-questions/?sh=1688991e6e7d" TargetMode="External"/><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www.nature.com/nmeth/journal/v10/n12/full/nmeth.2735.html"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genengnews.com/resources/full-length-transcript-sequencing-no-assembly-required/"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7400790-803E-14EA-03D7-3FD0CFB3FF4F}"/>
              </a:ext>
            </a:extLst>
          </p:cNvPr>
          <p:cNvSpPr>
            <a:spLocks noGrp="1"/>
          </p:cNvSpPr>
          <p:nvPr>
            <p:ph type="ctrTitle"/>
          </p:nvPr>
        </p:nvSpPr>
        <p:spPr>
          <a:xfrm>
            <a:off x="685800" y="2120441"/>
            <a:ext cx="7772400" cy="1706185"/>
          </a:xfrm>
        </p:spPr>
        <p:txBody>
          <a:bodyPr>
            <a:normAutofit fontScale="90000"/>
          </a:bodyPr>
          <a:lstStyle/>
          <a:p>
            <a:r>
              <a:rPr lang="en-US" dirty="0"/>
              <a:t>Long-Read Sequencing Technology</a:t>
            </a:r>
          </a:p>
        </p:txBody>
      </p:sp>
      <p:sp>
        <p:nvSpPr>
          <p:cNvPr id="7" name="Subtitle 6">
            <a:extLst>
              <a:ext uri="{FF2B5EF4-FFF2-40B4-BE49-F238E27FC236}">
                <a16:creationId xmlns:a16="http://schemas.microsoft.com/office/drawing/2014/main" id="{800D47B4-F910-4A80-B05D-4E01B596A038}"/>
              </a:ext>
            </a:extLst>
          </p:cNvPr>
          <p:cNvSpPr>
            <a:spLocks noGrp="1"/>
          </p:cNvSpPr>
          <p:nvPr>
            <p:ph type="subTitle" idx="1"/>
          </p:nvPr>
        </p:nvSpPr>
        <p:spPr>
          <a:xfrm>
            <a:off x="1143000" y="3929529"/>
            <a:ext cx="6858000" cy="551337"/>
          </a:xfrm>
        </p:spPr>
        <p:txBody>
          <a:bodyPr>
            <a:normAutofit/>
          </a:bodyPr>
          <a:lstStyle/>
          <a:p>
            <a:r>
              <a:rPr lang="en-US" dirty="0"/>
              <a:t>Katie M. Sandlin, M.S.</a:t>
            </a:r>
          </a:p>
        </p:txBody>
      </p:sp>
      <p:pic>
        <p:nvPicPr>
          <p:cNvPr id="3" name="Picture 2">
            <a:extLst>
              <a:ext uri="{FF2B5EF4-FFF2-40B4-BE49-F238E27FC236}">
                <a16:creationId xmlns:a16="http://schemas.microsoft.com/office/drawing/2014/main" id="{142D9886-B294-EE7F-D7C7-547CE6CA476C}"/>
              </a:ext>
            </a:extLst>
          </p:cNvPr>
          <p:cNvPicPr>
            <a:picLocks noChangeAspect="1"/>
          </p:cNvPicPr>
          <p:nvPr/>
        </p:nvPicPr>
        <p:blipFill rotWithShape="1">
          <a:blip r:embed="rId3"/>
          <a:srcRect l="26292" t="39424" r="36142" b="31025"/>
          <a:stretch/>
        </p:blipFill>
        <p:spPr>
          <a:xfrm>
            <a:off x="2825115" y="5426212"/>
            <a:ext cx="700850" cy="551336"/>
          </a:xfrm>
          <a:prstGeom prst="rect">
            <a:avLst/>
          </a:prstGeom>
        </p:spPr>
      </p:pic>
      <p:sp>
        <p:nvSpPr>
          <p:cNvPr id="4" name="Subtitle 2">
            <a:extLst>
              <a:ext uri="{FF2B5EF4-FFF2-40B4-BE49-F238E27FC236}">
                <a16:creationId xmlns:a16="http://schemas.microsoft.com/office/drawing/2014/main" id="{6FD81AA9-BA8C-DFC9-218D-10356225B94D}"/>
              </a:ext>
            </a:extLst>
          </p:cNvPr>
          <p:cNvSpPr txBox="1">
            <a:spLocks/>
          </p:cNvSpPr>
          <p:nvPr/>
        </p:nvSpPr>
        <p:spPr>
          <a:xfrm>
            <a:off x="3512849" y="5468576"/>
            <a:ext cx="3499393" cy="508972"/>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Courier New" panose="02070309020205020404" pitchFamily="49"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Wingdings" pitchFamily="2"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Wingdings"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Wingdings" pitchFamily="2" charset="2"/>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solidFill>
                  <a:schemeClr val="tx1"/>
                </a:solidFill>
              </a:rPr>
              <a:t>@</a:t>
            </a:r>
            <a:r>
              <a:rPr lang="en-US" dirty="0" err="1">
                <a:solidFill>
                  <a:schemeClr val="tx1"/>
                </a:solidFill>
              </a:rPr>
              <a:t>KatieMSandlin</a:t>
            </a:r>
            <a:endParaRPr lang="en-US" dirty="0">
              <a:solidFill>
                <a:schemeClr val="tx1"/>
              </a:solidFill>
            </a:endParaRPr>
          </a:p>
        </p:txBody>
      </p:sp>
      <p:grpSp>
        <p:nvGrpSpPr>
          <p:cNvPr id="9" name="Group 8">
            <a:extLst>
              <a:ext uri="{FF2B5EF4-FFF2-40B4-BE49-F238E27FC236}">
                <a16:creationId xmlns:a16="http://schemas.microsoft.com/office/drawing/2014/main" id="{D390319E-CA88-5D04-AC00-46324C163679}"/>
              </a:ext>
            </a:extLst>
          </p:cNvPr>
          <p:cNvGrpSpPr/>
          <p:nvPr/>
        </p:nvGrpSpPr>
        <p:grpSpPr>
          <a:xfrm>
            <a:off x="2651612" y="4878571"/>
            <a:ext cx="4409491" cy="534800"/>
            <a:chOff x="2651612" y="4557482"/>
            <a:chExt cx="4409491" cy="534800"/>
          </a:xfrm>
        </p:grpSpPr>
        <p:sp>
          <p:nvSpPr>
            <p:cNvPr id="5" name="Subtitle 2">
              <a:extLst>
                <a:ext uri="{FF2B5EF4-FFF2-40B4-BE49-F238E27FC236}">
                  <a16:creationId xmlns:a16="http://schemas.microsoft.com/office/drawing/2014/main" id="{AFA131BF-6BA7-26F6-AE04-F0EEA25A6CA9}"/>
                </a:ext>
              </a:extLst>
            </p:cNvPr>
            <p:cNvSpPr txBox="1">
              <a:spLocks/>
            </p:cNvSpPr>
            <p:nvPr/>
          </p:nvSpPr>
          <p:spPr>
            <a:xfrm>
              <a:off x="3561710" y="4583310"/>
              <a:ext cx="3499393" cy="508972"/>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Courier New" panose="02070309020205020404" pitchFamily="49"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Wingdings" pitchFamily="2"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Wingdings"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Wingdings" pitchFamily="2" charset="2"/>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err="1">
                  <a:solidFill>
                    <a:schemeClr val="tx1"/>
                  </a:solidFill>
                </a:rPr>
                <a:t>kmsandlin@ua.edu</a:t>
              </a:r>
              <a:endParaRPr lang="en-US" dirty="0">
                <a:solidFill>
                  <a:schemeClr val="tx1"/>
                </a:solidFill>
              </a:endParaRPr>
            </a:p>
          </p:txBody>
        </p:sp>
        <p:pic>
          <p:nvPicPr>
            <p:cNvPr id="8" name="Picture 7">
              <a:extLst>
                <a:ext uri="{FF2B5EF4-FFF2-40B4-BE49-F238E27FC236}">
                  <a16:creationId xmlns:a16="http://schemas.microsoft.com/office/drawing/2014/main" id="{E915AC33-3CD0-7351-8CA6-56D582FA76A0}"/>
                </a:ext>
              </a:extLst>
            </p:cNvPr>
            <p:cNvPicPr>
              <a:picLocks noChangeAspect="1"/>
            </p:cNvPicPr>
            <p:nvPr/>
          </p:nvPicPr>
          <p:blipFill rotWithShape="1">
            <a:blip r:embed="rId4"/>
            <a:srcRect l="23007" t="43665" r="37925" b="34297"/>
            <a:stretch/>
          </p:blipFill>
          <p:spPr>
            <a:xfrm>
              <a:off x="2651612" y="4557482"/>
              <a:ext cx="910098" cy="513389"/>
            </a:xfrm>
            <a:prstGeom prst="rect">
              <a:avLst/>
            </a:prstGeom>
          </p:spPr>
        </p:pic>
      </p:grpSp>
      <p:pic>
        <p:nvPicPr>
          <p:cNvPr id="1026" name="Picture 2" descr="LinkedIn logo - Free logo icons">
            <a:extLst>
              <a:ext uri="{FF2B5EF4-FFF2-40B4-BE49-F238E27FC236}">
                <a16:creationId xmlns:a16="http://schemas.microsoft.com/office/drawing/2014/main" id="{682EF0C6-895E-D01C-4147-46D4DE9BB7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40981" y="6078820"/>
            <a:ext cx="469118" cy="469118"/>
          </a:xfrm>
          <a:prstGeom prst="rect">
            <a:avLst/>
          </a:prstGeom>
          <a:noFill/>
          <a:extLst>
            <a:ext uri="{909E8E84-426E-40DD-AFC4-6F175D3DCCD1}">
              <a14:hiddenFill xmlns:a14="http://schemas.microsoft.com/office/drawing/2010/main">
                <a:solidFill>
                  <a:srgbClr val="FFFFFF"/>
                </a:solidFill>
              </a14:hiddenFill>
            </a:ext>
          </a:extLst>
        </p:spPr>
      </p:pic>
      <p:sp>
        <p:nvSpPr>
          <p:cNvPr id="10" name="Subtitle 2">
            <a:extLst>
              <a:ext uri="{FF2B5EF4-FFF2-40B4-BE49-F238E27FC236}">
                <a16:creationId xmlns:a16="http://schemas.microsoft.com/office/drawing/2014/main" id="{20B8B5E0-804B-0D21-3E1D-4035193B04B5}"/>
              </a:ext>
            </a:extLst>
          </p:cNvPr>
          <p:cNvSpPr txBox="1">
            <a:spLocks/>
          </p:cNvSpPr>
          <p:nvPr/>
        </p:nvSpPr>
        <p:spPr>
          <a:xfrm>
            <a:off x="3512848" y="6054527"/>
            <a:ext cx="3499393" cy="508972"/>
          </a:xfrm>
          <a:prstGeom prst="rect">
            <a:avLst/>
          </a:prstGeom>
        </p:spPr>
        <p:txBody>
          <a:bodyPr vert="horz" lIns="91440" tIns="45720" rIns="91440" bIns="45720" rtlCol="0" anchor="ctr">
            <a:normAutofit fontScale="85000" lnSpcReduction="10000"/>
          </a:bodyPr>
          <a:lstStyle>
            <a:lvl1pPr marL="0" indent="0" algn="l"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Courier New" panose="02070309020205020404" pitchFamily="49"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Wingdings" pitchFamily="2"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Wingdings"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Wingdings" pitchFamily="2" charset="2"/>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err="1">
                <a:solidFill>
                  <a:schemeClr val="tx1"/>
                </a:solidFill>
              </a:rPr>
              <a:t>linkedin.com</a:t>
            </a:r>
            <a:r>
              <a:rPr lang="en-US" dirty="0">
                <a:solidFill>
                  <a:schemeClr val="tx1"/>
                </a:solidFill>
              </a:rPr>
              <a:t>/in/</a:t>
            </a:r>
            <a:r>
              <a:rPr lang="en-US" dirty="0" err="1">
                <a:solidFill>
                  <a:schemeClr val="tx1"/>
                </a:solidFill>
              </a:rPr>
              <a:t>kmsandlin</a:t>
            </a:r>
            <a:endParaRPr lang="en-US" dirty="0">
              <a:solidFill>
                <a:schemeClr val="tx1"/>
              </a:solidFill>
            </a:endParaRPr>
          </a:p>
        </p:txBody>
      </p:sp>
      <p:sp>
        <p:nvSpPr>
          <p:cNvPr id="2" name="TextBox 1">
            <a:extLst>
              <a:ext uri="{FF2B5EF4-FFF2-40B4-BE49-F238E27FC236}">
                <a16:creationId xmlns:a16="http://schemas.microsoft.com/office/drawing/2014/main" id="{BB0E5E9C-FAAF-72FA-7F51-D00A15170924}"/>
              </a:ext>
            </a:extLst>
          </p:cNvPr>
          <p:cNvSpPr txBox="1"/>
          <p:nvPr/>
        </p:nvSpPr>
        <p:spPr>
          <a:xfrm>
            <a:off x="7647078" y="6488668"/>
            <a:ext cx="1483098" cy="369332"/>
          </a:xfrm>
          <a:prstGeom prst="rect">
            <a:avLst/>
          </a:prstGeom>
          <a:noFill/>
        </p:spPr>
        <p:txBody>
          <a:bodyPr wrap="none" rtlCol="0">
            <a:spAutoFit/>
          </a:bodyPr>
          <a:lstStyle/>
          <a:p>
            <a:r>
              <a:rPr lang="en-US" dirty="0"/>
              <a:t>June 20, 2024</a:t>
            </a:r>
          </a:p>
        </p:txBody>
      </p:sp>
    </p:spTree>
    <p:extLst>
      <p:ext uri="{BB962C8B-B14F-4D97-AF65-F5344CB8AC3E}">
        <p14:creationId xmlns:p14="http://schemas.microsoft.com/office/powerpoint/2010/main" val="15497860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B5F2A-BAF2-5607-61D2-8D6320E830B5}"/>
              </a:ext>
            </a:extLst>
          </p:cNvPr>
          <p:cNvSpPr>
            <a:spLocks noGrp="1"/>
          </p:cNvSpPr>
          <p:nvPr>
            <p:ph type="title"/>
          </p:nvPr>
        </p:nvSpPr>
        <p:spPr/>
        <p:txBody>
          <a:bodyPr/>
          <a:lstStyle/>
          <a:p>
            <a:r>
              <a:rPr lang="en-US" dirty="0"/>
              <a:t>Short vs. Long Read Sequencing</a:t>
            </a:r>
          </a:p>
        </p:txBody>
      </p:sp>
      <p:sp>
        <p:nvSpPr>
          <p:cNvPr id="5" name="TextBox 4">
            <a:extLst>
              <a:ext uri="{FF2B5EF4-FFF2-40B4-BE49-F238E27FC236}">
                <a16:creationId xmlns:a16="http://schemas.microsoft.com/office/drawing/2014/main" id="{1E046C3A-1318-C338-32D9-F2CE10E0BC95}"/>
              </a:ext>
            </a:extLst>
          </p:cNvPr>
          <p:cNvSpPr txBox="1"/>
          <p:nvPr/>
        </p:nvSpPr>
        <p:spPr>
          <a:xfrm>
            <a:off x="0" y="6561979"/>
            <a:ext cx="3970574" cy="276999"/>
          </a:xfrm>
          <a:prstGeom prst="rect">
            <a:avLst/>
          </a:prstGeom>
          <a:noFill/>
        </p:spPr>
        <p:txBody>
          <a:bodyPr wrap="none" rtlCol="0">
            <a:spAutoFit/>
          </a:bodyPr>
          <a:lstStyle/>
          <a:p>
            <a:r>
              <a:rPr lang="en-US" sz="1200" dirty="0"/>
              <a:t>PacBio </a:t>
            </a:r>
            <a:r>
              <a:rPr lang="en-US" sz="1200" dirty="0">
                <a:hlinkClick r:id="rId3"/>
              </a:rPr>
              <a:t>HiFi Sequencing - Unlock Your Next Great Discovery</a:t>
            </a:r>
            <a:endParaRPr lang="en-US" sz="1200" dirty="0"/>
          </a:p>
        </p:txBody>
      </p:sp>
      <p:sp>
        <p:nvSpPr>
          <p:cNvPr id="3" name="TextBox 2">
            <a:extLst>
              <a:ext uri="{FF2B5EF4-FFF2-40B4-BE49-F238E27FC236}">
                <a16:creationId xmlns:a16="http://schemas.microsoft.com/office/drawing/2014/main" id="{A17A1834-E58A-E123-8C61-9A53B0AF17DC}"/>
              </a:ext>
            </a:extLst>
          </p:cNvPr>
          <p:cNvSpPr txBox="1"/>
          <p:nvPr/>
        </p:nvSpPr>
        <p:spPr>
          <a:xfrm>
            <a:off x="628649" y="5706635"/>
            <a:ext cx="7886701" cy="646331"/>
          </a:xfrm>
          <a:prstGeom prst="rect">
            <a:avLst/>
          </a:prstGeom>
          <a:noFill/>
        </p:spPr>
        <p:txBody>
          <a:bodyPr wrap="square" rtlCol="0">
            <a:spAutoFit/>
          </a:bodyPr>
          <a:lstStyle/>
          <a:p>
            <a:r>
              <a:rPr lang="en-US" dirty="0"/>
              <a:t>Sequencing instruments are categorized as long-read or short-read based on their underlying chemistry and the length of DNA fragments they analyze.</a:t>
            </a:r>
          </a:p>
        </p:txBody>
      </p:sp>
      <p:pic>
        <p:nvPicPr>
          <p:cNvPr id="9" name="Picture 8">
            <a:extLst>
              <a:ext uri="{FF2B5EF4-FFF2-40B4-BE49-F238E27FC236}">
                <a16:creationId xmlns:a16="http://schemas.microsoft.com/office/drawing/2014/main" id="{663CF162-5222-9F1B-3E0C-DAEADD7E0FC6}"/>
              </a:ext>
            </a:extLst>
          </p:cNvPr>
          <p:cNvPicPr>
            <a:picLocks noChangeAspect="1"/>
          </p:cNvPicPr>
          <p:nvPr/>
        </p:nvPicPr>
        <p:blipFill>
          <a:blip r:embed="rId4"/>
          <a:stretch>
            <a:fillRect/>
          </a:stretch>
        </p:blipFill>
        <p:spPr>
          <a:xfrm>
            <a:off x="685799" y="1144589"/>
            <a:ext cx="7772400" cy="4375740"/>
          </a:xfrm>
          <a:prstGeom prst="rect">
            <a:avLst/>
          </a:prstGeom>
        </p:spPr>
      </p:pic>
      <p:sp>
        <p:nvSpPr>
          <p:cNvPr id="4" name="Slide Number Placeholder 3">
            <a:extLst>
              <a:ext uri="{FF2B5EF4-FFF2-40B4-BE49-F238E27FC236}">
                <a16:creationId xmlns:a16="http://schemas.microsoft.com/office/drawing/2014/main" id="{1E5C89FC-D450-04FA-1EAA-30F4F2EC082E}"/>
              </a:ext>
            </a:extLst>
          </p:cNvPr>
          <p:cNvSpPr>
            <a:spLocks noGrp="1"/>
          </p:cNvSpPr>
          <p:nvPr>
            <p:ph type="sldNum" sz="quarter" idx="12"/>
          </p:nvPr>
        </p:nvSpPr>
        <p:spPr/>
        <p:txBody>
          <a:bodyPr/>
          <a:lstStyle/>
          <a:p>
            <a:fld id="{583B418D-BC1F-4141-AD91-492020F8FF52}" type="slidenum">
              <a:rPr lang="en-US" smtClean="0"/>
              <a:pPr/>
              <a:t>10</a:t>
            </a:fld>
            <a:endParaRPr lang="en-US"/>
          </a:p>
        </p:txBody>
      </p:sp>
    </p:spTree>
    <p:extLst>
      <p:ext uri="{BB962C8B-B14F-4D97-AF65-F5344CB8AC3E}">
        <p14:creationId xmlns:p14="http://schemas.microsoft.com/office/powerpoint/2010/main" val="8297827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FF75F-36C2-F741-1791-03102FA217C2}"/>
              </a:ext>
            </a:extLst>
          </p:cNvPr>
          <p:cNvSpPr>
            <a:spLocks noGrp="1"/>
          </p:cNvSpPr>
          <p:nvPr>
            <p:ph type="title"/>
          </p:nvPr>
        </p:nvSpPr>
        <p:spPr/>
        <p:txBody>
          <a:bodyPr>
            <a:noAutofit/>
          </a:bodyPr>
          <a:lstStyle/>
          <a:p>
            <a:r>
              <a:rPr lang="en-US" sz="2800" dirty="0"/>
              <a:t>Benefits of assembling a genome with long-read sequencing: an example using books</a:t>
            </a:r>
            <a:br>
              <a:rPr lang="en-US" sz="2800" dirty="0"/>
            </a:br>
            <a:endParaRPr lang="en-US" sz="2800" dirty="0"/>
          </a:p>
        </p:txBody>
      </p:sp>
      <p:sp>
        <p:nvSpPr>
          <p:cNvPr id="3" name="Content Placeholder 2">
            <a:extLst>
              <a:ext uri="{FF2B5EF4-FFF2-40B4-BE49-F238E27FC236}">
                <a16:creationId xmlns:a16="http://schemas.microsoft.com/office/drawing/2014/main" id="{651844B0-D5BE-7141-5A41-9175123ED4A0}"/>
              </a:ext>
            </a:extLst>
          </p:cNvPr>
          <p:cNvSpPr>
            <a:spLocks noGrp="1"/>
          </p:cNvSpPr>
          <p:nvPr>
            <p:ph idx="1"/>
          </p:nvPr>
        </p:nvSpPr>
        <p:spPr>
          <a:xfrm>
            <a:off x="628650" y="1495308"/>
            <a:ext cx="7886700" cy="4622840"/>
          </a:xfrm>
        </p:spPr>
        <p:txBody>
          <a:bodyPr/>
          <a:lstStyle/>
          <a:p>
            <a:r>
              <a:rPr lang="en-US" dirty="0"/>
              <a:t>A way to think about the difference between assembling a genome with short-reads versus long-read sequencing technology would be to imagine two different approaches to reconstructing a 368-page novel from randomized snippets of text.</a:t>
            </a:r>
          </a:p>
        </p:txBody>
      </p:sp>
      <p:sp>
        <p:nvSpPr>
          <p:cNvPr id="4" name="TextBox 3">
            <a:extLst>
              <a:ext uri="{FF2B5EF4-FFF2-40B4-BE49-F238E27FC236}">
                <a16:creationId xmlns:a16="http://schemas.microsoft.com/office/drawing/2014/main" id="{ED1023B1-9DAC-293E-4A57-90DE2EA09239}"/>
              </a:ext>
            </a:extLst>
          </p:cNvPr>
          <p:cNvSpPr txBox="1"/>
          <p:nvPr/>
        </p:nvSpPr>
        <p:spPr>
          <a:xfrm>
            <a:off x="0" y="6548477"/>
            <a:ext cx="1197764" cy="253916"/>
          </a:xfrm>
          <a:prstGeom prst="rect">
            <a:avLst/>
          </a:prstGeom>
          <a:noFill/>
        </p:spPr>
        <p:txBody>
          <a:bodyPr wrap="none" rtlCol="0">
            <a:spAutoFit/>
          </a:bodyPr>
          <a:lstStyle/>
          <a:p>
            <a:r>
              <a:rPr lang="en-US" sz="1050" dirty="0">
                <a:hlinkClick r:id="rId3"/>
              </a:rPr>
              <a:t>Pacific Biosciences</a:t>
            </a:r>
            <a:endParaRPr lang="en-US" sz="1050" dirty="0"/>
          </a:p>
        </p:txBody>
      </p:sp>
      <p:sp>
        <p:nvSpPr>
          <p:cNvPr id="5" name="Slide Number Placeholder 4">
            <a:extLst>
              <a:ext uri="{FF2B5EF4-FFF2-40B4-BE49-F238E27FC236}">
                <a16:creationId xmlns:a16="http://schemas.microsoft.com/office/drawing/2014/main" id="{809466AF-196E-4B0C-93D4-0070F3960D35}"/>
              </a:ext>
            </a:extLst>
          </p:cNvPr>
          <p:cNvSpPr>
            <a:spLocks noGrp="1"/>
          </p:cNvSpPr>
          <p:nvPr>
            <p:ph type="sldNum" sz="quarter" idx="12"/>
          </p:nvPr>
        </p:nvSpPr>
        <p:spPr/>
        <p:txBody>
          <a:bodyPr/>
          <a:lstStyle/>
          <a:p>
            <a:fld id="{583B418D-BC1F-4141-AD91-492020F8FF52}" type="slidenum">
              <a:rPr lang="en-US" smtClean="0"/>
              <a:pPr/>
              <a:t>11</a:t>
            </a:fld>
            <a:endParaRPr lang="en-US"/>
          </a:p>
        </p:txBody>
      </p:sp>
    </p:spTree>
    <p:extLst>
      <p:ext uri="{BB962C8B-B14F-4D97-AF65-F5344CB8AC3E}">
        <p14:creationId xmlns:p14="http://schemas.microsoft.com/office/powerpoint/2010/main" val="9224392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FF75F-36C2-F741-1791-03102FA217C2}"/>
              </a:ext>
            </a:extLst>
          </p:cNvPr>
          <p:cNvSpPr>
            <a:spLocks noGrp="1"/>
          </p:cNvSpPr>
          <p:nvPr>
            <p:ph type="title"/>
          </p:nvPr>
        </p:nvSpPr>
        <p:spPr/>
        <p:txBody>
          <a:bodyPr>
            <a:noAutofit/>
          </a:bodyPr>
          <a:lstStyle/>
          <a:p>
            <a:r>
              <a:rPr lang="en-US" sz="2800" dirty="0"/>
              <a:t>Benefits of assembling a genome with long-read sequencing: an example using books</a:t>
            </a:r>
            <a:br>
              <a:rPr lang="en-US" sz="2800" dirty="0"/>
            </a:br>
            <a:endParaRPr lang="en-US" sz="2800" dirty="0"/>
          </a:p>
        </p:txBody>
      </p:sp>
      <p:sp>
        <p:nvSpPr>
          <p:cNvPr id="4" name="TextBox 3">
            <a:extLst>
              <a:ext uri="{FF2B5EF4-FFF2-40B4-BE49-F238E27FC236}">
                <a16:creationId xmlns:a16="http://schemas.microsoft.com/office/drawing/2014/main" id="{143E78F1-B78A-1E4E-0923-30F64DB01AAF}"/>
              </a:ext>
            </a:extLst>
          </p:cNvPr>
          <p:cNvSpPr txBox="1"/>
          <p:nvPr/>
        </p:nvSpPr>
        <p:spPr>
          <a:xfrm>
            <a:off x="0" y="6548477"/>
            <a:ext cx="2379177" cy="253916"/>
          </a:xfrm>
          <a:prstGeom prst="rect">
            <a:avLst/>
          </a:prstGeom>
          <a:noFill/>
        </p:spPr>
        <p:txBody>
          <a:bodyPr wrap="none" rtlCol="0">
            <a:spAutoFit/>
          </a:bodyPr>
          <a:lstStyle/>
          <a:p>
            <a:r>
              <a:rPr lang="en-US" sz="1050" dirty="0"/>
              <a:t>Excerpts from </a:t>
            </a:r>
            <a:r>
              <a:rPr lang="en-US" sz="1050" i="1" dirty="0"/>
              <a:t>Where the Crawdads Sing</a:t>
            </a:r>
          </a:p>
        </p:txBody>
      </p:sp>
      <p:sp>
        <p:nvSpPr>
          <p:cNvPr id="7" name="TextBox 6">
            <a:extLst>
              <a:ext uri="{FF2B5EF4-FFF2-40B4-BE49-F238E27FC236}">
                <a16:creationId xmlns:a16="http://schemas.microsoft.com/office/drawing/2014/main" id="{DB002328-E8B6-CC55-69AC-5CEF409A97F8}"/>
              </a:ext>
            </a:extLst>
          </p:cNvPr>
          <p:cNvSpPr txBox="1"/>
          <p:nvPr/>
        </p:nvSpPr>
        <p:spPr>
          <a:xfrm>
            <a:off x="5600700" y="3893165"/>
            <a:ext cx="2895216" cy="523220"/>
          </a:xfrm>
          <a:prstGeom prst="rect">
            <a:avLst/>
          </a:prstGeom>
          <a:noFill/>
        </p:spPr>
        <p:txBody>
          <a:bodyPr wrap="none" rtlCol="0">
            <a:spAutoFit/>
          </a:bodyPr>
          <a:lstStyle/>
          <a:p>
            <a:r>
              <a:rPr lang="en-US" sz="2800" dirty="0"/>
              <a:t>The shack sat back</a:t>
            </a:r>
          </a:p>
        </p:txBody>
      </p:sp>
      <p:sp>
        <p:nvSpPr>
          <p:cNvPr id="8" name="TextBox 7">
            <a:extLst>
              <a:ext uri="{FF2B5EF4-FFF2-40B4-BE49-F238E27FC236}">
                <a16:creationId xmlns:a16="http://schemas.microsoft.com/office/drawing/2014/main" id="{A6A08A35-DFE1-D7E8-5B90-F9DB779C9F5D}"/>
              </a:ext>
            </a:extLst>
          </p:cNvPr>
          <p:cNvSpPr txBox="1"/>
          <p:nvPr/>
        </p:nvSpPr>
        <p:spPr>
          <a:xfrm>
            <a:off x="3443955" y="3059394"/>
            <a:ext cx="3735382" cy="523220"/>
          </a:xfrm>
          <a:prstGeom prst="rect">
            <a:avLst/>
          </a:prstGeom>
          <a:noFill/>
        </p:spPr>
        <p:txBody>
          <a:bodyPr wrap="none" rtlCol="0">
            <a:spAutoFit/>
          </a:bodyPr>
          <a:lstStyle/>
          <a:p>
            <a:r>
              <a:rPr lang="en-US" sz="2800" dirty="0"/>
              <a:t>the North Carolina coast</a:t>
            </a:r>
          </a:p>
        </p:txBody>
      </p:sp>
      <p:sp>
        <p:nvSpPr>
          <p:cNvPr id="9" name="TextBox 8">
            <a:extLst>
              <a:ext uri="{FF2B5EF4-FFF2-40B4-BE49-F238E27FC236}">
                <a16:creationId xmlns:a16="http://schemas.microsoft.com/office/drawing/2014/main" id="{226BA085-D349-7476-73F8-FB0ED7ADFF89}"/>
              </a:ext>
            </a:extLst>
          </p:cNvPr>
          <p:cNvSpPr txBox="1"/>
          <p:nvPr/>
        </p:nvSpPr>
        <p:spPr>
          <a:xfrm>
            <a:off x="628650" y="2002036"/>
            <a:ext cx="4538871" cy="523220"/>
          </a:xfrm>
          <a:prstGeom prst="rect">
            <a:avLst/>
          </a:prstGeom>
          <a:noFill/>
        </p:spPr>
        <p:txBody>
          <a:bodyPr wrap="none" rtlCol="0">
            <a:spAutoFit/>
          </a:bodyPr>
          <a:lstStyle/>
          <a:p>
            <a:r>
              <a:rPr lang="en-US" sz="2800" dirty="0"/>
              <a:t>Those looking for serious land</a:t>
            </a:r>
          </a:p>
        </p:txBody>
      </p:sp>
      <p:sp>
        <p:nvSpPr>
          <p:cNvPr id="10" name="TextBox 9">
            <a:extLst>
              <a:ext uri="{FF2B5EF4-FFF2-40B4-BE49-F238E27FC236}">
                <a16:creationId xmlns:a16="http://schemas.microsoft.com/office/drawing/2014/main" id="{ED621C29-E1EC-50B1-C75B-D4C4319194D4}"/>
              </a:ext>
            </a:extLst>
          </p:cNvPr>
          <p:cNvSpPr txBox="1"/>
          <p:nvPr/>
        </p:nvSpPr>
        <p:spPr>
          <a:xfrm>
            <a:off x="580795" y="4623275"/>
            <a:ext cx="3714478" cy="523220"/>
          </a:xfrm>
          <a:prstGeom prst="rect">
            <a:avLst/>
          </a:prstGeom>
          <a:noFill/>
        </p:spPr>
        <p:txBody>
          <a:bodyPr wrap="none" rtlCol="0">
            <a:spAutoFit/>
          </a:bodyPr>
          <a:lstStyle/>
          <a:p>
            <a:r>
              <a:rPr lang="en-US" sz="2800" dirty="0"/>
              <a:t>hatchet and pack a buck</a:t>
            </a:r>
          </a:p>
        </p:txBody>
      </p:sp>
      <p:sp>
        <p:nvSpPr>
          <p:cNvPr id="11" name="TextBox 10">
            <a:extLst>
              <a:ext uri="{FF2B5EF4-FFF2-40B4-BE49-F238E27FC236}">
                <a16:creationId xmlns:a16="http://schemas.microsoft.com/office/drawing/2014/main" id="{BA727CE9-B9D5-2A35-7FB3-18030BC300B9}"/>
              </a:ext>
            </a:extLst>
          </p:cNvPr>
          <p:cNvSpPr txBox="1"/>
          <p:nvPr/>
        </p:nvSpPr>
        <p:spPr>
          <a:xfrm>
            <a:off x="4679133" y="5089574"/>
            <a:ext cx="2919004" cy="523220"/>
          </a:xfrm>
          <a:prstGeom prst="rect">
            <a:avLst/>
          </a:prstGeom>
          <a:noFill/>
        </p:spPr>
        <p:txBody>
          <a:bodyPr wrap="none" rtlCol="0">
            <a:spAutoFit/>
          </a:bodyPr>
          <a:lstStyle/>
          <a:p>
            <a:r>
              <a:rPr lang="en-US" sz="2800" dirty="0"/>
              <a:t>by a torn shoreline</a:t>
            </a:r>
          </a:p>
        </p:txBody>
      </p:sp>
      <p:sp>
        <p:nvSpPr>
          <p:cNvPr id="3" name="Slide Number Placeholder 2">
            <a:extLst>
              <a:ext uri="{FF2B5EF4-FFF2-40B4-BE49-F238E27FC236}">
                <a16:creationId xmlns:a16="http://schemas.microsoft.com/office/drawing/2014/main" id="{BD7A391A-F49E-4AB4-6F36-916F1CF1F93D}"/>
              </a:ext>
            </a:extLst>
          </p:cNvPr>
          <p:cNvSpPr>
            <a:spLocks noGrp="1"/>
          </p:cNvSpPr>
          <p:nvPr>
            <p:ph type="sldNum" sz="quarter" idx="12"/>
          </p:nvPr>
        </p:nvSpPr>
        <p:spPr/>
        <p:txBody>
          <a:bodyPr/>
          <a:lstStyle/>
          <a:p>
            <a:fld id="{583B418D-BC1F-4141-AD91-492020F8FF52}" type="slidenum">
              <a:rPr lang="en-US" smtClean="0"/>
              <a:pPr/>
              <a:t>12</a:t>
            </a:fld>
            <a:endParaRPr lang="en-US"/>
          </a:p>
        </p:txBody>
      </p:sp>
    </p:spTree>
    <p:extLst>
      <p:ext uri="{BB962C8B-B14F-4D97-AF65-F5344CB8AC3E}">
        <p14:creationId xmlns:p14="http://schemas.microsoft.com/office/powerpoint/2010/main" val="15138314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FF75F-36C2-F741-1791-03102FA217C2}"/>
              </a:ext>
            </a:extLst>
          </p:cNvPr>
          <p:cNvSpPr>
            <a:spLocks noGrp="1"/>
          </p:cNvSpPr>
          <p:nvPr>
            <p:ph type="title"/>
          </p:nvPr>
        </p:nvSpPr>
        <p:spPr/>
        <p:txBody>
          <a:bodyPr>
            <a:noAutofit/>
          </a:bodyPr>
          <a:lstStyle/>
          <a:p>
            <a:r>
              <a:rPr lang="en-US" sz="2800" dirty="0"/>
              <a:t>Benefits of assembling a genome with long-read sequencing: an example using books</a:t>
            </a:r>
            <a:br>
              <a:rPr lang="en-US" sz="2800" dirty="0"/>
            </a:br>
            <a:endParaRPr lang="en-US" sz="2800" dirty="0"/>
          </a:p>
        </p:txBody>
      </p:sp>
      <p:pic>
        <p:nvPicPr>
          <p:cNvPr id="6" name="Picture 5">
            <a:extLst>
              <a:ext uri="{FF2B5EF4-FFF2-40B4-BE49-F238E27FC236}">
                <a16:creationId xmlns:a16="http://schemas.microsoft.com/office/drawing/2014/main" id="{E2D4D099-6789-5FC4-12D5-BB3F14021C9D}"/>
              </a:ext>
            </a:extLst>
          </p:cNvPr>
          <p:cNvPicPr>
            <a:picLocks noChangeAspect="1"/>
          </p:cNvPicPr>
          <p:nvPr/>
        </p:nvPicPr>
        <p:blipFill rotWithShape="1">
          <a:blip r:embed="rId3"/>
          <a:srcRect t="8416" r="69357" b="19133"/>
          <a:stretch/>
        </p:blipFill>
        <p:spPr>
          <a:xfrm rot="5400000">
            <a:off x="1218146" y="2553238"/>
            <a:ext cx="2101526" cy="3751604"/>
          </a:xfrm>
          <a:prstGeom prst="rect">
            <a:avLst/>
          </a:prstGeom>
        </p:spPr>
      </p:pic>
      <p:pic>
        <p:nvPicPr>
          <p:cNvPr id="7" name="Picture 6">
            <a:extLst>
              <a:ext uri="{FF2B5EF4-FFF2-40B4-BE49-F238E27FC236}">
                <a16:creationId xmlns:a16="http://schemas.microsoft.com/office/drawing/2014/main" id="{8F407166-6BEF-9F10-0907-B296D44ABC08}"/>
              </a:ext>
            </a:extLst>
          </p:cNvPr>
          <p:cNvPicPr>
            <a:picLocks noChangeAspect="1"/>
          </p:cNvPicPr>
          <p:nvPr/>
        </p:nvPicPr>
        <p:blipFill rotWithShape="1">
          <a:blip r:embed="rId3"/>
          <a:srcRect l="30239" t="8416" r="56552" b="19133"/>
          <a:stretch/>
        </p:blipFill>
        <p:spPr>
          <a:xfrm rot="5400000">
            <a:off x="6080334" y="1508335"/>
            <a:ext cx="905854" cy="3751604"/>
          </a:xfrm>
          <a:prstGeom prst="rect">
            <a:avLst/>
          </a:prstGeom>
        </p:spPr>
      </p:pic>
      <p:pic>
        <p:nvPicPr>
          <p:cNvPr id="8" name="Picture 7">
            <a:extLst>
              <a:ext uri="{FF2B5EF4-FFF2-40B4-BE49-F238E27FC236}">
                <a16:creationId xmlns:a16="http://schemas.microsoft.com/office/drawing/2014/main" id="{B3D12258-C2A8-76A8-A1BE-8AE1D0D65149}"/>
              </a:ext>
            </a:extLst>
          </p:cNvPr>
          <p:cNvPicPr>
            <a:picLocks noChangeAspect="1"/>
          </p:cNvPicPr>
          <p:nvPr/>
        </p:nvPicPr>
        <p:blipFill rotWithShape="1">
          <a:blip r:embed="rId3"/>
          <a:srcRect l="42637" t="8416" r="37830" b="19133"/>
          <a:stretch/>
        </p:blipFill>
        <p:spPr>
          <a:xfrm rot="5400000">
            <a:off x="1599132" y="385631"/>
            <a:ext cx="1339553" cy="3751604"/>
          </a:xfrm>
          <a:prstGeom prst="rect">
            <a:avLst/>
          </a:prstGeom>
        </p:spPr>
      </p:pic>
      <p:pic>
        <p:nvPicPr>
          <p:cNvPr id="9" name="Picture 8">
            <a:extLst>
              <a:ext uri="{FF2B5EF4-FFF2-40B4-BE49-F238E27FC236}">
                <a16:creationId xmlns:a16="http://schemas.microsoft.com/office/drawing/2014/main" id="{A12CB861-2E72-4512-896F-7C1CB3F2E0D8}"/>
              </a:ext>
            </a:extLst>
          </p:cNvPr>
          <p:cNvPicPr>
            <a:picLocks noChangeAspect="1"/>
          </p:cNvPicPr>
          <p:nvPr/>
        </p:nvPicPr>
        <p:blipFill rotWithShape="1">
          <a:blip r:embed="rId3"/>
          <a:srcRect l="62170" t="8416" r="29730" b="19133"/>
          <a:stretch/>
        </p:blipFill>
        <p:spPr>
          <a:xfrm rot="5400000">
            <a:off x="6255522" y="222193"/>
            <a:ext cx="555479" cy="3751604"/>
          </a:xfrm>
          <a:prstGeom prst="rect">
            <a:avLst/>
          </a:prstGeom>
        </p:spPr>
      </p:pic>
      <p:pic>
        <p:nvPicPr>
          <p:cNvPr id="10" name="Picture 9">
            <a:extLst>
              <a:ext uri="{FF2B5EF4-FFF2-40B4-BE49-F238E27FC236}">
                <a16:creationId xmlns:a16="http://schemas.microsoft.com/office/drawing/2014/main" id="{00E4838D-5EC1-33EB-1991-CA8966F0EA38}"/>
              </a:ext>
            </a:extLst>
          </p:cNvPr>
          <p:cNvPicPr>
            <a:picLocks noChangeAspect="1"/>
          </p:cNvPicPr>
          <p:nvPr/>
        </p:nvPicPr>
        <p:blipFill rotWithShape="1">
          <a:blip r:embed="rId3"/>
          <a:srcRect l="70144" t="8416" r="11402" b="19133"/>
          <a:stretch/>
        </p:blipFill>
        <p:spPr>
          <a:xfrm rot="5400000">
            <a:off x="5900505" y="3106766"/>
            <a:ext cx="1265517" cy="3751604"/>
          </a:xfrm>
          <a:prstGeom prst="rect">
            <a:avLst/>
          </a:prstGeom>
        </p:spPr>
      </p:pic>
      <p:sp>
        <p:nvSpPr>
          <p:cNvPr id="11" name="TextBox 10">
            <a:extLst>
              <a:ext uri="{FF2B5EF4-FFF2-40B4-BE49-F238E27FC236}">
                <a16:creationId xmlns:a16="http://schemas.microsoft.com/office/drawing/2014/main" id="{544C1C1B-5260-8A28-498C-5206139A3DBB}"/>
              </a:ext>
            </a:extLst>
          </p:cNvPr>
          <p:cNvSpPr txBox="1"/>
          <p:nvPr/>
        </p:nvSpPr>
        <p:spPr>
          <a:xfrm>
            <a:off x="0" y="6548477"/>
            <a:ext cx="2379177" cy="253916"/>
          </a:xfrm>
          <a:prstGeom prst="rect">
            <a:avLst/>
          </a:prstGeom>
          <a:noFill/>
        </p:spPr>
        <p:txBody>
          <a:bodyPr wrap="none" rtlCol="0">
            <a:spAutoFit/>
          </a:bodyPr>
          <a:lstStyle/>
          <a:p>
            <a:r>
              <a:rPr lang="en-US" sz="1050" dirty="0"/>
              <a:t>Excerpts from </a:t>
            </a:r>
            <a:r>
              <a:rPr lang="en-US" sz="1050" i="1" dirty="0"/>
              <a:t>Where the Crawdads Sing</a:t>
            </a:r>
          </a:p>
        </p:txBody>
      </p:sp>
      <p:sp>
        <p:nvSpPr>
          <p:cNvPr id="3" name="Slide Number Placeholder 2">
            <a:extLst>
              <a:ext uri="{FF2B5EF4-FFF2-40B4-BE49-F238E27FC236}">
                <a16:creationId xmlns:a16="http://schemas.microsoft.com/office/drawing/2014/main" id="{9BCBFAA1-4F56-13A3-60A9-257BE71327AE}"/>
              </a:ext>
            </a:extLst>
          </p:cNvPr>
          <p:cNvSpPr>
            <a:spLocks noGrp="1"/>
          </p:cNvSpPr>
          <p:nvPr>
            <p:ph type="sldNum" sz="quarter" idx="12"/>
          </p:nvPr>
        </p:nvSpPr>
        <p:spPr/>
        <p:txBody>
          <a:bodyPr/>
          <a:lstStyle/>
          <a:p>
            <a:fld id="{583B418D-BC1F-4141-AD91-492020F8FF52}" type="slidenum">
              <a:rPr lang="en-US" smtClean="0"/>
              <a:pPr/>
              <a:t>13</a:t>
            </a:fld>
            <a:endParaRPr lang="en-US"/>
          </a:p>
        </p:txBody>
      </p:sp>
    </p:spTree>
    <p:extLst>
      <p:ext uri="{BB962C8B-B14F-4D97-AF65-F5344CB8AC3E}">
        <p14:creationId xmlns:p14="http://schemas.microsoft.com/office/powerpoint/2010/main" val="39312366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FF75F-36C2-F741-1791-03102FA217C2}"/>
              </a:ext>
            </a:extLst>
          </p:cNvPr>
          <p:cNvSpPr>
            <a:spLocks noGrp="1"/>
          </p:cNvSpPr>
          <p:nvPr>
            <p:ph type="title"/>
          </p:nvPr>
        </p:nvSpPr>
        <p:spPr/>
        <p:txBody>
          <a:bodyPr>
            <a:noAutofit/>
          </a:bodyPr>
          <a:lstStyle/>
          <a:p>
            <a:r>
              <a:rPr lang="en-US" sz="2800" dirty="0"/>
              <a:t>Benefits of assembling a genome with long-read sequencing: an example using books</a:t>
            </a:r>
            <a:br>
              <a:rPr lang="en-US" sz="2800" dirty="0"/>
            </a:br>
            <a:endParaRPr lang="en-US" sz="2800" dirty="0"/>
          </a:p>
        </p:txBody>
      </p:sp>
      <p:pic>
        <p:nvPicPr>
          <p:cNvPr id="3" name="Picture 2">
            <a:extLst>
              <a:ext uri="{FF2B5EF4-FFF2-40B4-BE49-F238E27FC236}">
                <a16:creationId xmlns:a16="http://schemas.microsoft.com/office/drawing/2014/main" id="{18D44896-6E53-8071-6A60-D1068ECE94AC}"/>
              </a:ext>
            </a:extLst>
          </p:cNvPr>
          <p:cNvPicPr>
            <a:picLocks noChangeAspect="1"/>
          </p:cNvPicPr>
          <p:nvPr/>
        </p:nvPicPr>
        <p:blipFill rotWithShape="1">
          <a:blip r:embed="rId3"/>
          <a:srcRect t="8416" r="11402" b="19133"/>
          <a:stretch/>
        </p:blipFill>
        <p:spPr>
          <a:xfrm rot="5400000">
            <a:off x="2108675" y="2341839"/>
            <a:ext cx="4926650" cy="3041912"/>
          </a:xfrm>
          <a:prstGeom prst="rect">
            <a:avLst/>
          </a:prstGeom>
        </p:spPr>
      </p:pic>
      <p:sp>
        <p:nvSpPr>
          <p:cNvPr id="7" name="TextBox 6">
            <a:extLst>
              <a:ext uri="{FF2B5EF4-FFF2-40B4-BE49-F238E27FC236}">
                <a16:creationId xmlns:a16="http://schemas.microsoft.com/office/drawing/2014/main" id="{211BB78C-87F6-82C0-981A-959DEFDDF317}"/>
              </a:ext>
            </a:extLst>
          </p:cNvPr>
          <p:cNvSpPr txBox="1"/>
          <p:nvPr/>
        </p:nvSpPr>
        <p:spPr>
          <a:xfrm>
            <a:off x="0" y="6548477"/>
            <a:ext cx="2379177" cy="253916"/>
          </a:xfrm>
          <a:prstGeom prst="rect">
            <a:avLst/>
          </a:prstGeom>
          <a:noFill/>
        </p:spPr>
        <p:txBody>
          <a:bodyPr wrap="none" rtlCol="0">
            <a:spAutoFit/>
          </a:bodyPr>
          <a:lstStyle/>
          <a:p>
            <a:r>
              <a:rPr lang="en-US" sz="1050" dirty="0"/>
              <a:t>Excerpts from </a:t>
            </a:r>
            <a:r>
              <a:rPr lang="en-US" sz="1050" i="1" dirty="0"/>
              <a:t>Where the Crawdads Sing</a:t>
            </a:r>
          </a:p>
        </p:txBody>
      </p:sp>
      <p:sp>
        <p:nvSpPr>
          <p:cNvPr id="4" name="Slide Number Placeholder 3">
            <a:extLst>
              <a:ext uri="{FF2B5EF4-FFF2-40B4-BE49-F238E27FC236}">
                <a16:creationId xmlns:a16="http://schemas.microsoft.com/office/drawing/2014/main" id="{2A36CE56-FA37-F7A5-DC3A-9C8C7E51D70A}"/>
              </a:ext>
            </a:extLst>
          </p:cNvPr>
          <p:cNvSpPr>
            <a:spLocks noGrp="1"/>
          </p:cNvSpPr>
          <p:nvPr>
            <p:ph type="sldNum" sz="quarter" idx="12"/>
          </p:nvPr>
        </p:nvSpPr>
        <p:spPr/>
        <p:txBody>
          <a:bodyPr/>
          <a:lstStyle/>
          <a:p>
            <a:fld id="{583B418D-BC1F-4141-AD91-492020F8FF52}" type="slidenum">
              <a:rPr lang="en-US" smtClean="0"/>
              <a:pPr/>
              <a:t>14</a:t>
            </a:fld>
            <a:endParaRPr lang="en-US"/>
          </a:p>
        </p:txBody>
      </p:sp>
    </p:spTree>
    <p:extLst>
      <p:ext uri="{BB962C8B-B14F-4D97-AF65-F5344CB8AC3E}">
        <p14:creationId xmlns:p14="http://schemas.microsoft.com/office/powerpoint/2010/main" val="18885231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11D51-90FF-AB90-A613-004F230F6630}"/>
              </a:ext>
            </a:extLst>
          </p:cNvPr>
          <p:cNvSpPr>
            <a:spLocks noGrp="1"/>
          </p:cNvSpPr>
          <p:nvPr>
            <p:ph type="title"/>
          </p:nvPr>
        </p:nvSpPr>
        <p:spPr>
          <a:xfrm>
            <a:off x="99588" y="365127"/>
            <a:ext cx="8935770" cy="779462"/>
          </a:xfrm>
        </p:spPr>
        <p:txBody>
          <a:bodyPr>
            <a:noAutofit/>
          </a:bodyPr>
          <a:lstStyle/>
          <a:p>
            <a:r>
              <a:rPr lang="en-US" sz="3400" dirty="0"/>
              <a:t>3</a:t>
            </a:r>
            <a:r>
              <a:rPr lang="en-US" sz="3400" baseline="30000" dirty="0"/>
              <a:t>rd</a:t>
            </a:r>
            <a:r>
              <a:rPr lang="en-US" sz="3400" dirty="0"/>
              <a:t> Generation (Long-Read) Sequencing Emerges</a:t>
            </a:r>
          </a:p>
        </p:txBody>
      </p:sp>
      <p:sp>
        <p:nvSpPr>
          <p:cNvPr id="3" name="Content Placeholder 2">
            <a:extLst>
              <a:ext uri="{FF2B5EF4-FFF2-40B4-BE49-F238E27FC236}">
                <a16:creationId xmlns:a16="http://schemas.microsoft.com/office/drawing/2014/main" id="{9E5F8B22-EDE4-6419-79C0-704DF8D365E1}"/>
              </a:ext>
            </a:extLst>
          </p:cNvPr>
          <p:cNvSpPr>
            <a:spLocks noGrp="1"/>
          </p:cNvSpPr>
          <p:nvPr>
            <p:ph idx="1"/>
          </p:nvPr>
        </p:nvSpPr>
        <p:spPr>
          <a:xfrm>
            <a:off x="99588" y="1198154"/>
            <a:ext cx="8935770" cy="1181310"/>
          </a:xfrm>
        </p:spPr>
        <p:txBody>
          <a:bodyPr>
            <a:normAutofit lnSpcReduction="10000"/>
          </a:bodyPr>
          <a:lstStyle/>
          <a:p>
            <a:r>
              <a:rPr lang="en-US" dirty="0"/>
              <a:t>To address the limitations of next-generation sequencing, scientists began developing real-time, single-molecule DNA sequencing platforms.</a:t>
            </a:r>
          </a:p>
        </p:txBody>
      </p:sp>
      <p:pic>
        <p:nvPicPr>
          <p:cNvPr id="5122" name="Picture 2" descr="evolution of sequencing technology - PacBio">
            <a:extLst>
              <a:ext uri="{FF2B5EF4-FFF2-40B4-BE49-F238E27FC236}">
                <a16:creationId xmlns:a16="http://schemas.microsoft.com/office/drawing/2014/main" id="{2273343F-0F74-5518-C0C5-3E5292A395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46"/>
          <a:stretch/>
        </p:blipFill>
        <p:spPr bwMode="auto">
          <a:xfrm>
            <a:off x="3478417" y="2323860"/>
            <a:ext cx="5665584" cy="276418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ABC0417-4493-85C6-1967-D171DFFC00C7}"/>
              </a:ext>
            </a:extLst>
          </p:cNvPr>
          <p:cNvSpPr txBox="1"/>
          <p:nvPr/>
        </p:nvSpPr>
        <p:spPr>
          <a:xfrm>
            <a:off x="6113102" y="6548477"/>
            <a:ext cx="1197764" cy="253916"/>
          </a:xfrm>
          <a:prstGeom prst="rect">
            <a:avLst/>
          </a:prstGeom>
          <a:noFill/>
        </p:spPr>
        <p:txBody>
          <a:bodyPr wrap="none" rtlCol="0">
            <a:spAutoFit/>
          </a:bodyPr>
          <a:lstStyle/>
          <a:p>
            <a:r>
              <a:rPr lang="en-US" sz="1050" dirty="0">
                <a:hlinkClick r:id="rId4"/>
              </a:rPr>
              <a:t>Pacific Biosciences</a:t>
            </a:r>
            <a:endParaRPr lang="en-US" sz="1050" dirty="0"/>
          </a:p>
        </p:txBody>
      </p:sp>
      <p:sp>
        <p:nvSpPr>
          <p:cNvPr id="8" name="Content Placeholder 2">
            <a:extLst>
              <a:ext uri="{FF2B5EF4-FFF2-40B4-BE49-F238E27FC236}">
                <a16:creationId xmlns:a16="http://schemas.microsoft.com/office/drawing/2014/main" id="{79509223-BF4E-388D-8840-5FD7E0001A31}"/>
              </a:ext>
            </a:extLst>
          </p:cNvPr>
          <p:cNvSpPr txBox="1">
            <a:spLocks/>
          </p:cNvSpPr>
          <p:nvPr/>
        </p:nvSpPr>
        <p:spPr>
          <a:xfrm>
            <a:off x="99588" y="2460596"/>
            <a:ext cx="3378829" cy="28818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itchFamily="2" charset="2"/>
              <a:buChar char="q"/>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itchFamily="2" charset="2"/>
              <a:buChar char="v"/>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In the mid 2000s, two single-molecule sequencing technologies emerged giving rise to 3</a:t>
            </a:r>
            <a:r>
              <a:rPr lang="en-US" baseline="30000" dirty="0"/>
              <a:t>rd</a:t>
            </a:r>
            <a:r>
              <a:rPr lang="en-US" dirty="0"/>
              <a:t> generation sequencing:</a:t>
            </a:r>
          </a:p>
        </p:txBody>
      </p:sp>
      <p:sp>
        <p:nvSpPr>
          <p:cNvPr id="9" name="Content Placeholder 2">
            <a:extLst>
              <a:ext uri="{FF2B5EF4-FFF2-40B4-BE49-F238E27FC236}">
                <a16:creationId xmlns:a16="http://schemas.microsoft.com/office/drawing/2014/main" id="{8828ACB5-816E-C52D-5218-74D319C7B3C5}"/>
              </a:ext>
            </a:extLst>
          </p:cNvPr>
          <p:cNvSpPr txBox="1">
            <a:spLocks/>
          </p:cNvSpPr>
          <p:nvPr/>
        </p:nvSpPr>
        <p:spPr>
          <a:xfrm>
            <a:off x="-1" y="5205742"/>
            <a:ext cx="8935769" cy="11257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itchFamily="2" charset="2"/>
              <a:buChar char="q"/>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itchFamily="2" charset="2"/>
              <a:buChar char="v"/>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2200" dirty="0"/>
              <a:t>single-molecule real-time (SMRT) sequencing by Pacific Biosciences</a:t>
            </a:r>
          </a:p>
          <a:p>
            <a:pPr lvl="1"/>
            <a:r>
              <a:rPr lang="en-US" sz="2200" dirty="0"/>
              <a:t>nanopore sequencing by Oxford Nanopore Technologies</a:t>
            </a:r>
          </a:p>
        </p:txBody>
      </p:sp>
      <p:sp>
        <p:nvSpPr>
          <p:cNvPr id="4" name="Slide Number Placeholder 3">
            <a:extLst>
              <a:ext uri="{FF2B5EF4-FFF2-40B4-BE49-F238E27FC236}">
                <a16:creationId xmlns:a16="http://schemas.microsoft.com/office/drawing/2014/main" id="{5EE82721-C4EB-BFEF-9124-E3926BCF909A}"/>
              </a:ext>
            </a:extLst>
          </p:cNvPr>
          <p:cNvSpPr>
            <a:spLocks noGrp="1"/>
          </p:cNvSpPr>
          <p:nvPr>
            <p:ph type="sldNum" sz="quarter" idx="12"/>
          </p:nvPr>
        </p:nvSpPr>
        <p:spPr/>
        <p:txBody>
          <a:bodyPr/>
          <a:lstStyle/>
          <a:p>
            <a:fld id="{583B418D-BC1F-4141-AD91-492020F8FF52}" type="slidenum">
              <a:rPr lang="en-US" smtClean="0"/>
              <a:pPr/>
              <a:t>15</a:t>
            </a:fld>
            <a:endParaRPr lang="en-US"/>
          </a:p>
        </p:txBody>
      </p:sp>
    </p:spTree>
    <p:extLst>
      <p:ext uri="{BB962C8B-B14F-4D97-AF65-F5344CB8AC3E}">
        <p14:creationId xmlns:p14="http://schemas.microsoft.com/office/powerpoint/2010/main" val="1261737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895C3-D442-5155-55FE-A51AF1405C65}"/>
              </a:ext>
            </a:extLst>
          </p:cNvPr>
          <p:cNvSpPr>
            <a:spLocks noGrp="1"/>
          </p:cNvSpPr>
          <p:nvPr>
            <p:ph type="title"/>
          </p:nvPr>
        </p:nvSpPr>
        <p:spPr/>
        <p:txBody>
          <a:bodyPr>
            <a:normAutofit fontScale="90000"/>
          </a:bodyPr>
          <a:lstStyle/>
          <a:p>
            <a:r>
              <a:rPr lang="en-US" dirty="0"/>
              <a:t>Third-generation Sequencing Technologies</a:t>
            </a:r>
          </a:p>
        </p:txBody>
      </p:sp>
      <p:sp>
        <p:nvSpPr>
          <p:cNvPr id="3" name="Content Placeholder 2">
            <a:extLst>
              <a:ext uri="{FF2B5EF4-FFF2-40B4-BE49-F238E27FC236}">
                <a16:creationId xmlns:a16="http://schemas.microsoft.com/office/drawing/2014/main" id="{C6FF5A7A-9B22-38A0-8287-8C6A8A5BB97F}"/>
              </a:ext>
            </a:extLst>
          </p:cNvPr>
          <p:cNvSpPr>
            <a:spLocks noGrp="1"/>
          </p:cNvSpPr>
          <p:nvPr>
            <p:ph idx="1"/>
          </p:nvPr>
        </p:nvSpPr>
        <p:spPr>
          <a:xfrm>
            <a:off x="182232" y="1534733"/>
            <a:ext cx="8779534" cy="5564778"/>
          </a:xfrm>
        </p:spPr>
        <p:txBody>
          <a:bodyPr>
            <a:normAutofit/>
          </a:bodyPr>
          <a:lstStyle/>
          <a:p>
            <a:r>
              <a:rPr lang="en-US" dirty="0"/>
              <a:t> Sequencing platforms from Pacific Biosciences (PacBio) and Oxford Nanopore Technologies (ONT)</a:t>
            </a:r>
          </a:p>
          <a:p>
            <a:pPr lvl="2"/>
            <a:endParaRPr lang="en-US" dirty="0"/>
          </a:p>
          <a:p>
            <a:r>
              <a:rPr lang="en-US" dirty="0"/>
              <a:t> Key characteristics:</a:t>
            </a:r>
          </a:p>
          <a:p>
            <a:pPr lvl="1"/>
            <a:r>
              <a:rPr lang="en-US" dirty="0"/>
              <a:t> </a:t>
            </a:r>
            <a:r>
              <a:rPr lang="en-US" b="1" dirty="0">
                <a:solidFill>
                  <a:srgbClr val="990000"/>
                </a:solidFill>
              </a:rPr>
              <a:t>Single-molecule</a:t>
            </a:r>
            <a:r>
              <a:rPr lang="en-US" dirty="0"/>
              <a:t>, </a:t>
            </a:r>
            <a:r>
              <a:rPr lang="en-US" b="1" dirty="0">
                <a:solidFill>
                  <a:srgbClr val="990000"/>
                </a:solidFill>
              </a:rPr>
              <a:t>real-time</a:t>
            </a:r>
            <a:r>
              <a:rPr lang="en-US" dirty="0"/>
              <a:t> sequencing</a:t>
            </a:r>
          </a:p>
          <a:p>
            <a:pPr lvl="2"/>
            <a:r>
              <a:rPr lang="en-US" dirty="0"/>
              <a:t>Sequence samples directly without amplification</a:t>
            </a:r>
          </a:p>
          <a:p>
            <a:pPr lvl="1"/>
            <a:r>
              <a:rPr lang="en-US" dirty="0"/>
              <a:t> Can detect epigenetic modifications</a:t>
            </a:r>
          </a:p>
          <a:p>
            <a:pPr lvl="2"/>
            <a:r>
              <a:rPr lang="en-US" dirty="0"/>
              <a:t>DNA methylation</a:t>
            </a:r>
          </a:p>
          <a:p>
            <a:pPr lvl="2"/>
            <a:endParaRPr lang="en-US" dirty="0"/>
          </a:p>
          <a:p>
            <a:r>
              <a:rPr lang="en-US" dirty="0"/>
              <a:t> Comparisons with Illumina:</a:t>
            </a:r>
          </a:p>
          <a:p>
            <a:pPr lvl="1"/>
            <a:r>
              <a:rPr lang="en-US" dirty="0"/>
              <a:t> Produce </a:t>
            </a:r>
            <a:r>
              <a:rPr lang="en-US" b="1" dirty="0">
                <a:solidFill>
                  <a:srgbClr val="990000"/>
                </a:solidFill>
              </a:rPr>
              <a:t>longer reads</a:t>
            </a:r>
            <a:endParaRPr lang="en-US" dirty="0"/>
          </a:p>
          <a:p>
            <a:pPr lvl="1"/>
            <a:r>
              <a:rPr lang="en-US" dirty="0"/>
              <a:t> Raw reads have </a:t>
            </a:r>
            <a:r>
              <a:rPr lang="en-US" b="1" dirty="0">
                <a:solidFill>
                  <a:srgbClr val="990000"/>
                </a:solidFill>
              </a:rPr>
              <a:t>higher error rates</a:t>
            </a:r>
            <a:r>
              <a:rPr lang="en-US" dirty="0"/>
              <a:t> than Illumina</a:t>
            </a:r>
          </a:p>
        </p:txBody>
      </p:sp>
      <p:sp>
        <p:nvSpPr>
          <p:cNvPr id="4" name="Slide Number Placeholder 3">
            <a:extLst>
              <a:ext uri="{FF2B5EF4-FFF2-40B4-BE49-F238E27FC236}">
                <a16:creationId xmlns:a16="http://schemas.microsoft.com/office/drawing/2014/main" id="{3C34BFF3-379A-EACD-5BCA-7BCAB64287E0}"/>
              </a:ext>
            </a:extLst>
          </p:cNvPr>
          <p:cNvSpPr>
            <a:spLocks noGrp="1"/>
          </p:cNvSpPr>
          <p:nvPr>
            <p:ph type="sldNum" sz="quarter" idx="12"/>
          </p:nvPr>
        </p:nvSpPr>
        <p:spPr/>
        <p:txBody>
          <a:bodyPr/>
          <a:lstStyle/>
          <a:p>
            <a:fld id="{583B418D-BC1F-4141-AD91-492020F8FF52}" type="slidenum">
              <a:rPr lang="en-US" smtClean="0"/>
              <a:pPr/>
              <a:t>16</a:t>
            </a:fld>
            <a:endParaRPr lang="en-US"/>
          </a:p>
        </p:txBody>
      </p:sp>
    </p:spTree>
    <p:extLst>
      <p:ext uri="{BB962C8B-B14F-4D97-AF65-F5344CB8AC3E}">
        <p14:creationId xmlns:p14="http://schemas.microsoft.com/office/powerpoint/2010/main" val="3295735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E3FE8-2199-427E-BDE7-04CDCA32C677}"/>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EAF8B069-AD17-2AC7-F14B-B6A6980AD2EA}"/>
              </a:ext>
            </a:extLst>
          </p:cNvPr>
          <p:cNvSpPr>
            <a:spLocks noGrp="1"/>
          </p:cNvSpPr>
          <p:nvPr>
            <p:ph idx="1"/>
          </p:nvPr>
        </p:nvSpPr>
        <p:spPr/>
        <p:txBody>
          <a:bodyPr/>
          <a:lstStyle/>
          <a:p>
            <a:pPr marL="514350" indent="-514350">
              <a:buFont typeface="+mj-lt"/>
              <a:buAutoNum type="arabicPeriod"/>
            </a:pPr>
            <a:r>
              <a:rPr lang="en-US" dirty="0"/>
              <a:t>Review of RNA-Seq Short-read Sequencing</a:t>
            </a:r>
          </a:p>
          <a:p>
            <a:pPr marL="514350" indent="-514350">
              <a:buFont typeface="+mj-lt"/>
              <a:buAutoNum type="arabicPeriod"/>
            </a:pPr>
            <a:r>
              <a:rPr lang="en-US" dirty="0"/>
              <a:t>Overview and benefits of Long-read Sequencing</a:t>
            </a:r>
          </a:p>
          <a:p>
            <a:pPr marL="514350" indent="-514350">
              <a:buFont typeface="+mj-lt"/>
              <a:buAutoNum type="arabicPeriod"/>
            </a:pPr>
            <a:r>
              <a:rPr lang="en-US" dirty="0"/>
              <a:t>Oxford Nanopore Sequencing</a:t>
            </a:r>
          </a:p>
          <a:p>
            <a:pPr marL="514350" indent="-514350">
              <a:buFont typeface="+mj-lt"/>
              <a:buAutoNum type="arabicPeriod"/>
            </a:pPr>
            <a:r>
              <a:rPr lang="en-US" dirty="0"/>
              <a:t>Pacific Biosciences Sequencing</a:t>
            </a:r>
          </a:p>
        </p:txBody>
      </p:sp>
      <p:sp>
        <p:nvSpPr>
          <p:cNvPr id="4" name="Slide Number Placeholder 3">
            <a:extLst>
              <a:ext uri="{FF2B5EF4-FFF2-40B4-BE49-F238E27FC236}">
                <a16:creationId xmlns:a16="http://schemas.microsoft.com/office/drawing/2014/main" id="{3D206E8A-0E43-25FB-4FED-0696B38B4D77}"/>
              </a:ext>
            </a:extLst>
          </p:cNvPr>
          <p:cNvSpPr>
            <a:spLocks noGrp="1"/>
          </p:cNvSpPr>
          <p:nvPr>
            <p:ph type="sldNum" sz="quarter" idx="12"/>
          </p:nvPr>
        </p:nvSpPr>
        <p:spPr/>
        <p:txBody>
          <a:bodyPr/>
          <a:lstStyle/>
          <a:p>
            <a:fld id="{583B418D-BC1F-4141-AD91-492020F8FF52}" type="slidenum">
              <a:rPr lang="en-US" smtClean="0"/>
              <a:pPr/>
              <a:t>17</a:t>
            </a:fld>
            <a:endParaRPr lang="en-US"/>
          </a:p>
        </p:txBody>
      </p:sp>
      <p:sp>
        <p:nvSpPr>
          <p:cNvPr id="5" name="Rectangle 4">
            <a:extLst>
              <a:ext uri="{FF2B5EF4-FFF2-40B4-BE49-F238E27FC236}">
                <a16:creationId xmlns:a16="http://schemas.microsoft.com/office/drawing/2014/main" id="{80957793-F286-12E6-F404-E78E9A49CBB4}"/>
              </a:ext>
            </a:extLst>
          </p:cNvPr>
          <p:cNvSpPr/>
          <p:nvPr/>
        </p:nvSpPr>
        <p:spPr>
          <a:xfrm>
            <a:off x="0" y="2806700"/>
            <a:ext cx="9144000" cy="4051300"/>
          </a:xfrm>
          <a:prstGeom prst="rect">
            <a:avLst/>
          </a:prstGeom>
          <a:solidFill>
            <a:schemeClr val="tx1">
              <a:lumMod val="75000"/>
              <a:lumOff val="2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EC26C92-F471-A5D3-91C7-F6E82347C85B}"/>
              </a:ext>
            </a:extLst>
          </p:cNvPr>
          <p:cNvSpPr/>
          <p:nvPr/>
        </p:nvSpPr>
        <p:spPr>
          <a:xfrm>
            <a:off x="0" y="1141183"/>
            <a:ext cx="9144000" cy="1111329"/>
          </a:xfrm>
          <a:prstGeom prst="rect">
            <a:avLst/>
          </a:prstGeom>
          <a:solidFill>
            <a:schemeClr val="tx1">
              <a:lumMod val="75000"/>
              <a:lumOff val="2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43676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06C37A-9525-BCBB-588E-10A39CF3A33C}"/>
              </a:ext>
            </a:extLst>
          </p:cNvPr>
          <p:cNvPicPr>
            <a:picLocks noChangeAspect="1"/>
          </p:cNvPicPr>
          <p:nvPr/>
        </p:nvPicPr>
        <p:blipFill rotWithShape="1">
          <a:blip r:embed="rId3"/>
          <a:srcRect l="50574" t="7268" r="2729" b="79526"/>
          <a:stretch/>
        </p:blipFill>
        <p:spPr>
          <a:xfrm>
            <a:off x="3877055" y="2768600"/>
            <a:ext cx="5157217" cy="1676908"/>
          </a:xfrm>
          <a:prstGeom prst="rect">
            <a:avLst/>
          </a:prstGeom>
        </p:spPr>
      </p:pic>
      <p:sp>
        <p:nvSpPr>
          <p:cNvPr id="6" name="TextBox 5">
            <a:extLst>
              <a:ext uri="{FF2B5EF4-FFF2-40B4-BE49-F238E27FC236}">
                <a16:creationId xmlns:a16="http://schemas.microsoft.com/office/drawing/2014/main" id="{43384694-AF4D-2245-0E20-8F7283BDE7C6}"/>
              </a:ext>
            </a:extLst>
          </p:cNvPr>
          <p:cNvSpPr txBox="1"/>
          <p:nvPr/>
        </p:nvSpPr>
        <p:spPr>
          <a:xfrm>
            <a:off x="0" y="6467687"/>
            <a:ext cx="4380710" cy="415496"/>
          </a:xfrm>
          <a:prstGeom prst="rect">
            <a:avLst/>
          </a:prstGeom>
          <a:noFill/>
        </p:spPr>
        <p:txBody>
          <a:bodyPr wrap="square" rtlCol="0">
            <a:spAutoFit/>
          </a:bodyPr>
          <a:lstStyle/>
          <a:p>
            <a:r>
              <a:rPr lang="en-US" sz="1050" dirty="0"/>
              <a:t>Logsdon, G.A., </a:t>
            </a:r>
            <a:r>
              <a:rPr lang="en-US" sz="1050" dirty="0" err="1"/>
              <a:t>Vollger</a:t>
            </a:r>
            <a:r>
              <a:rPr lang="en-US" sz="1050" dirty="0"/>
              <a:t>, M.R. &amp; Eichler, E.E. </a:t>
            </a:r>
            <a:r>
              <a:rPr lang="en-US" sz="1050" dirty="0">
                <a:hlinkClick r:id="rId4"/>
              </a:rPr>
              <a:t>Long-read human genome sequencing and its applications</a:t>
            </a:r>
            <a:r>
              <a:rPr lang="en-US" sz="1050" dirty="0"/>
              <a:t>. </a:t>
            </a:r>
            <a:r>
              <a:rPr lang="en-US" sz="1050" i="1" dirty="0"/>
              <a:t>Nat Rev Genet</a:t>
            </a:r>
            <a:r>
              <a:rPr lang="en-US" sz="1050" dirty="0"/>
              <a:t> </a:t>
            </a:r>
            <a:r>
              <a:rPr lang="en-US" sz="1050" b="1" dirty="0"/>
              <a:t>21</a:t>
            </a:r>
            <a:r>
              <a:rPr lang="en-US" sz="1050" dirty="0"/>
              <a:t>, 597–614 (2020). </a:t>
            </a:r>
          </a:p>
        </p:txBody>
      </p:sp>
      <p:sp>
        <p:nvSpPr>
          <p:cNvPr id="2" name="Title 1">
            <a:extLst>
              <a:ext uri="{FF2B5EF4-FFF2-40B4-BE49-F238E27FC236}">
                <a16:creationId xmlns:a16="http://schemas.microsoft.com/office/drawing/2014/main" id="{9354DE82-18BE-D2DF-4288-6B47C1419411}"/>
              </a:ext>
            </a:extLst>
          </p:cNvPr>
          <p:cNvSpPr>
            <a:spLocks noGrp="1"/>
          </p:cNvSpPr>
          <p:nvPr>
            <p:ph type="title"/>
          </p:nvPr>
        </p:nvSpPr>
        <p:spPr>
          <a:xfrm>
            <a:off x="121920" y="365127"/>
            <a:ext cx="8900160" cy="779462"/>
          </a:xfrm>
        </p:spPr>
        <p:txBody>
          <a:bodyPr>
            <a:noAutofit/>
          </a:bodyPr>
          <a:lstStyle/>
          <a:p>
            <a:r>
              <a:rPr lang="en-US" dirty="0"/>
              <a:t>ONT Sequencing – Template Topology</a:t>
            </a:r>
            <a:endParaRPr lang="en-US" sz="3200" dirty="0"/>
          </a:p>
        </p:txBody>
      </p:sp>
      <p:sp>
        <p:nvSpPr>
          <p:cNvPr id="4" name="Content Placeholder 3">
            <a:extLst>
              <a:ext uri="{FF2B5EF4-FFF2-40B4-BE49-F238E27FC236}">
                <a16:creationId xmlns:a16="http://schemas.microsoft.com/office/drawing/2014/main" id="{2B78FC3E-FE76-7E94-7E4D-0197A1A4900E}"/>
              </a:ext>
            </a:extLst>
          </p:cNvPr>
          <p:cNvSpPr>
            <a:spLocks noGrp="1"/>
          </p:cNvSpPr>
          <p:nvPr>
            <p:ph idx="1"/>
          </p:nvPr>
        </p:nvSpPr>
        <p:spPr>
          <a:xfrm>
            <a:off x="628650" y="1315845"/>
            <a:ext cx="3524898" cy="4622840"/>
          </a:xfrm>
        </p:spPr>
        <p:txBody>
          <a:bodyPr anchor="ctr"/>
          <a:lstStyle/>
          <a:p>
            <a:r>
              <a:rPr lang="en-US" dirty="0"/>
              <a:t>Yellow – forward DNA strand</a:t>
            </a:r>
          </a:p>
          <a:p>
            <a:r>
              <a:rPr lang="en-US" dirty="0"/>
              <a:t>Dark Blue – reverse DNA strand</a:t>
            </a:r>
          </a:p>
          <a:p>
            <a:r>
              <a:rPr lang="en-US" dirty="0"/>
              <a:t>Light Blue – sequencing adapters</a:t>
            </a:r>
          </a:p>
        </p:txBody>
      </p:sp>
      <p:sp>
        <p:nvSpPr>
          <p:cNvPr id="3" name="Slide Number Placeholder 2">
            <a:extLst>
              <a:ext uri="{FF2B5EF4-FFF2-40B4-BE49-F238E27FC236}">
                <a16:creationId xmlns:a16="http://schemas.microsoft.com/office/drawing/2014/main" id="{D3495712-06AC-9EB6-7DCB-EAD2010A4E7E}"/>
              </a:ext>
            </a:extLst>
          </p:cNvPr>
          <p:cNvSpPr>
            <a:spLocks noGrp="1"/>
          </p:cNvSpPr>
          <p:nvPr>
            <p:ph type="sldNum" sz="quarter" idx="12"/>
          </p:nvPr>
        </p:nvSpPr>
        <p:spPr/>
        <p:txBody>
          <a:bodyPr/>
          <a:lstStyle/>
          <a:p>
            <a:fld id="{583B418D-BC1F-4141-AD91-492020F8FF52}" type="slidenum">
              <a:rPr lang="en-US" smtClean="0"/>
              <a:pPr/>
              <a:t>18</a:t>
            </a:fld>
            <a:endParaRPr lang="en-US"/>
          </a:p>
        </p:txBody>
      </p:sp>
    </p:spTree>
    <p:extLst>
      <p:ext uri="{BB962C8B-B14F-4D97-AF65-F5344CB8AC3E}">
        <p14:creationId xmlns:p14="http://schemas.microsoft.com/office/powerpoint/2010/main" val="10258010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3384694-AF4D-2245-0E20-8F7283BDE7C6}"/>
              </a:ext>
            </a:extLst>
          </p:cNvPr>
          <p:cNvSpPr txBox="1"/>
          <p:nvPr/>
        </p:nvSpPr>
        <p:spPr>
          <a:xfrm>
            <a:off x="0" y="6467687"/>
            <a:ext cx="4380710" cy="415496"/>
          </a:xfrm>
          <a:prstGeom prst="rect">
            <a:avLst/>
          </a:prstGeom>
          <a:noFill/>
        </p:spPr>
        <p:txBody>
          <a:bodyPr wrap="square" rtlCol="0">
            <a:spAutoFit/>
          </a:bodyPr>
          <a:lstStyle/>
          <a:p>
            <a:r>
              <a:rPr lang="en-US" sz="1050" dirty="0"/>
              <a:t>Logsdon, G.A., </a:t>
            </a:r>
            <a:r>
              <a:rPr lang="en-US" sz="1050" dirty="0" err="1"/>
              <a:t>Vollger</a:t>
            </a:r>
            <a:r>
              <a:rPr lang="en-US" sz="1050" dirty="0"/>
              <a:t>, M.R. &amp; Eichler, E.E. </a:t>
            </a:r>
            <a:r>
              <a:rPr lang="en-US" sz="1050" dirty="0">
                <a:hlinkClick r:id="rId3"/>
              </a:rPr>
              <a:t>Long-read human genome sequencing and its applications</a:t>
            </a:r>
            <a:r>
              <a:rPr lang="en-US" sz="1050" dirty="0"/>
              <a:t>. </a:t>
            </a:r>
            <a:r>
              <a:rPr lang="en-US" sz="1050" i="1" dirty="0"/>
              <a:t>Nat Rev Genet</a:t>
            </a:r>
            <a:r>
              <a:rPr lang="en-US" sz="1050" dirty="0"/>
              <a:t> </a:t>
            </a:r>
            <a:r>
              <a:rPr lang="en-US" sz="1050" b="1" dirty="0"/>
              <a:t>21</a:t>
            </a:r>
            <a:r>
              <a:rPr lang="en-US" sz="1050" dirty="0"/>
              <a:t>, 597–614 (2020). </a:t>
            </a:r>
          </a:p>
        </p:txBody>
      </p:sp>
      <p:sp>
        <p:nvSpPr>
          <p:cNvPr id="2" name="Title 1">
            <a:extLst>
              <a:ext uri="{FF2B5EF4-FFF2-40B4-BE49-F238E27FC236}">
                <a16:creationId xmlns:a16="http://schemas.microsoft.com/office/drawing/2014/main" id="{9354DE82-18BE-D2DF-4288-6B47C1419411}"/>
              </a:ext>
            </a:extLst>
          </p:cNvPr>
          <p:cNvSpPr>
            <a:spLocks noGrp="1"/>
          </p:cNvSpPr>
          <p:nvPr>
            <p:ph type="title"/>
          </p:nvPr>
        </p:nvSpPr>
        <p:spPr/>
        <p:txBody>
          <a:bodyPr>
            <a:noAutofit/>
          </a:bodyPr>
          <a:lstStyle/>
          <a:p>
            <a:r>
              <a:rPr lang="en-US" dirty="0"/>
              <a:t>ONT Sequencing – Flow Cell</a:t>
            </a:r>
            <a:endParaRPr lang="en-US" sz="3200" dirty="0"/>
          </a:p>
        </p:txBody>
      </p:sp>
      <p:sp>
        <p:nvSpPr>
          <p:cNvPr id="4" name="Content Placeholder 3">
            <a:extLst>
              <a:ext uri="{FF2B5EF4-FFF2-40B4-BE49-F238E27FC236}">
                <a16:creationId xmlns:a16="http://schemas.microsoft.com/office/drawing/2014/main" id="{2B78FC3E-FE76-7E94-7E4D-0197A1A4900E}"/>
              </a:ext>
            </a:extLst>
          </p:cNvPr>
          <p:cNvSpPr>
            <a:spLocks noGrp="1"/>
          </p:cNvSpPr>
          <p:nvPr>
            <p:ph idx="1"/>
          </p:nvPr>
        </p:nvSpPr>
        <p:spPr>
          <a:xfrm>
            <a:off x="628650" y="1315845"/>
            <a:ext cx="3524898" cy="4622840"/>
          </a:xfrm>
        </p:spPr>
        <p:txBody>
          <a:bodyPr anchor="ctr"/>
          <a:lstStyle/>
          <a:p>
            <a:r>
              <a:rPr lang="en-US" dirty="0"/>
              <a:t>Yellow – forward DNA strand</a:t>
            </a:r>
          </a:p>
          <a:p>
            <a:r>
              <a:rPr lang="en-US" dirty="0"/>
              <a:t>Dark Blue – reverse DNA strand</a:t>
            </a:r>
          </a:p>
          <a:p>
            <a:r>
              <a:rPr lang="en-US" dirty="0"/>
              <a:t>Light Blue – sequencing adapters</a:t>
            </a:r>
          </a:p>
        </p:txBody>
      </p:sp>
      <p:sp>
        <p:nvSpPr>
          <p:cNvPr id="7" name="TextBox 6">
            <a:extLst>
              <a:ext uri="{FF2B5EF4-FFF2-40B4-BE49-F238E27FC236}">
                <a16:creationId xmlns:a16="http://schemas.microsoft.com/office/drawing/2014/main" id="{F64B3BC0-9620-BA2B-3CDB-8716E4700F92}"/>
              </a:ext>
            </a:extLst>
          </p:cNvPr>
          <p:cNvSpPr txBox="1"/>
          <p:nvPr/>
        </p:nvSpPr>
        <p:spPr>
          <a:xfrm>
            <a:off x="7851648" y="743712"/>
            <a:ext cx="402336" cy="400877"/>
          </a:xfrm>
          <a:prstGeom prst="rect">
            <a:avLst/>
          </a:prstGeom>
          <a:solidFill>
            <a:schemeClr val="bg1"/>
          </a:solidFill>
        </p:spPr>
        <p:txBody>
          <a:bodyPr wrap="square" rtlCol="0">
            <a:spAutoFit/>
          </a:bodyPr>
          <a:lstStyle/>
          <a:p>
            <a:endParaRPr lang="en-US" dirty="0"/>
          </a:p>
        </p:txBody>
      </p:sp>
      <p:grpSp>
        <p:nvGrpSpPr>
          <p:cNvPr id="10" name="Group 9">
            <a:extLst>
              <a:ext uri="{FF2B5EF4-FFF2-40B4-BE49-F238E27FC236}">
                <a16:creationId xmlns:a16="http://schemas.microsoft.com/office/drawing/2014/main" id="{1852CFF3-E043-0501-E9B0-86F8240FA5BB}"/>
              </a:ext>
            </a:extLst>
          </p:cNvPr>
          <p:cNvGrpSpPr/>
          <p:nvPr/>
        </p:nvGrpSpPr>
        <p:grpSpPr>
          <a:xfrm>
            <a:off x="4016693" y="1584960"/>
            <a:ext cx="5041963" cy="3215640"/>
            <a:chOff x="4016693" y="1584960"/>
            <a:chExt cx="5041963" cy="3215640"/>
          </a:xfrm>
        </p:grpSpPr>
        <p:pic>
          <p:nvPicPr>
            <p:cNvPr id="3" name="Picture 2">
              <a:extLst>
                <a:ext uri="{FF2B5EF4-FFF2-40B4-BE49-F238E27FC236}">
                  <a16:creationId xmlns:a16="http://schemas.microsoft.com/office/drawing/2014/main" id="{27149668-2D08-ED77-B601-02B8B0E74FC5}"/>
                </a:ext>
              </a:extLst>
            </p:cNvPr>
            <p:cNvPicPr>
              <a:picLocks noChangeAspect="1"/>
            </p:cNvPicPr>
            <p:nvPr/>
          </p:nvPicPr>
          <p:blipFill rotWithShape="1">
            <a:blip r:embed="rId4"/>
            <a:srcRect l="48877" t="19182" r="2019" b="57580"/>
            <a:stretch/>
          </p:blipFill>
          <p:spPr>
            <a:xfrm>
              <a:off x="4016693" y="2057399"/>
              <a:ext cx="5041963" cy="2743201"/>
            </a:xfrm>
            <a:prstGeom prst="rect">
              <a:avLst/>
            </a:prstGeom>
          </p:spPr>
        </p:pic>
        <p:sp>
          <p:nvSpPr>
            <p:cNvPr id="9" name="TextBox 8">
              <a:extLst>
                <a:ext uri="{FF2B5EF4-FFF2-40B4-BE49-F238E27FC236}">
                  <a16:creationId xmlns:a16="http://schemas.microsoft.com/office/drawing/2014/main" id="{96A198AD-79BB-18D8-098C-50DA56D2FC2D}"/>
                </a:ext>
              </a:extLst>
            </p:cNvPr>
            <p:cNvSpPr txBox="1"/>
            <p:nvPr/>
          </p:nvSpPr>
          <p:spPr>
            <a:xfrm>
              <a:off x="8052816" y="1584960"/>
              <a:ext cx="920496" cy="694944"/>
            </a:xfrm>
            <a:prstGeom prst="rect">
              <a:avLst/>
            </a:prstGeom>
            <a:solidFill>
              <a:schemeClr val="bg1"/>
            </a:solidFill>
          </p:spPr>
          <p:txBody>
            <a:bodyPr wrap="square" rtlCol="0">
              <a:spAutoFit/>
            </a:bodyPr>
            <a:lstStyle/>
            <a:p>
              <a:endParaRPr lang="en-US" dirty="0"/>
            </a:p>
          </p:txBody>
        </p:sp>
      </p:grpSp>
      <p:sp>
        <p:nvSpPr>
          <p:cNvPr id="5" name="Slide Number Placeholder 4">
            <a:extLst>
              <a:ext uri="{FF2B5EF4-FFF2-40B4-BE49-F238E27FC236}">
                <a16:creationId xmlns:a16="http://schemas.microsoft.com/office/drawing/2014/main" id="{90405BAF-B9F7-5274-9DF7-AFC7D6C51D1D}"/>
              </a:ext>
            </a:extLst>
          </p:cNvPr>
          <p:cNvSpPr>
            <a:spLocks noGrp="1"/>
          </p:cNvSpPr>
          <p:nvPr>
            <p:ph type="sldNum" sz="quarter" idx="12"/>
          </p:nvPr>
        </p:nvSpPr>
        <p:spPr/>
        <p:txBody>
          <a:bodyPr/>
          <a:lstStyle/>
          <a:p>
            <a:fld id="{583B418D-BC1F-4141-AD91-492020F8FF52}" type="slidenum">
              <a:rPr lang="en-US" smtClean="0"/>
              <a:pPr/>
              <a:t>19</a:t>
            </a:fld>
            <a:endParaRPr lang="en-US"/>
          </a:p>
        </p:txBody>
      </p:sp>
    </p:spTree>
    <p:extLst>
      <p:ext uri="{BB962C8B-B14F-4D97-AF65-F5344CB8AC3E}">
        <p14:creationId xmlns:p14="http://schemas.microsoft.com/office/powerpoint/2010/main" val="36397615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377CF-017B-B482-F271-A43A72A676E2}"/>
              </a:ext>
            </a:extLst>
          </p:cNvPr>
          <p:cNvSpPr>
            <a:spLocks noGrp="1"/>
          </p:cNvSpPr>
          <p:nvPr>
            <p:ph type="title"/>
          </p:nvPr>
        </p:nvSpPr>
        <p:spPr/>
        <p:txBody>
          <a:bodyPr>
            <a:normAutofit fontScale="90000"/>
          </a:bodyPr>
          <a:lstStyle/>
          <a:p>
            <a:r>
              <a:rPr lang="en-US" dirty="0"/>
              <a:t>Currently Available GEP Resources</a:t>
            </a:r>
          </a:p>
        </p:txBody>
      </p:sp>
      <p:sp>
        <p:nvSpPr>
          <p:cNvPr id="4" name="Slide Number Placeholder 3">
            <a:extLst>
              <a:ext uri="{FF2B5EF4-FFF2-40B4-BE49-F238E27FC236}">
                <a16:creationId xmlns:a16="http://schemas.microsoft.com/office/drawing/2014/main" id="{E19246A0-84BC-B96A-CD07-FC9B5B2135A6}"/>
              </a:ext>
            </a:extLst>
          </p:cNvPr>
          <p:cNvSpPr>
            <a:spLocks noGrp="1"/>
          </p:cNvSpPr>
          <p:nvPr>
            <p:ph type="sldNum" sz="quarter" idx="12"/>
          </p:nvPr>
        </p:nvSpPr>
        <p:spPr/>
        <p:txBody>
          <a:bodyPr/>
          <a:lstStyle/>
          <a:p>
            <a:fld id="{583B418D-BC1F-4141-AD91-492020F8FF52}" type="slidenum">
              <a:rPr lang="en-US" smtClean="0"/>
              <a:pPr/>
              <a:t>2</a:t>
            </a:fld>
            <a:endParaRPr lang="en-US"/>
          </a:p>
        </p:txBody>
      </p:sp>
      <p:pic>
        <p:nvPicPr>
          <p:cNvPr id="8" name="Picture 7">
            <a:extLst>
              <a:ext uri="{FF2B5EF4-FFF2-40B4-BE49-F238E27FC236}">
                <a16:creationId xmlns:a16="http://schemas.microsoft.com/office/drawing/2014/main" id="{C9C78EB9-2C7A-D30F-367C-EF0D88E42709}"/>
              </a:ext>
            </a:extLst>
          </p:cNvPr>
          <p:cNvPicPr>
            <a:picLocks noChangeAspect="1"/>
          </p:cNvPicPr>
          <p:nvPr/>
        </p:nvPicPr>
        <p:blipFill>
          <a:blip r:embed="rId3"/>
          <a:stretch>
            <a:fillRect/>
          </a:stretch>
        </p:blipFill>
        <p:spPr>
          <a:xfrm>
            <a:off x="685800" y="1607830"/>
            <a:ext cx="7772400" cy="3642339"/>
          </a:xfrm>
          <a:prstGeom prst="rect">
            <a:avLst/>
          </a:prstGeom>
        </p:spPr>
      </p:pic>
      <p:sp>
        <p:nvSpPr>
          <p:cNvPr id="9" name="TextBox 8">
            <a:extLst>
              <a:ext uri="{FF2B5EF4-FFF2-40B4-BE49-F238E27FC236}">
                <a16:creationId xmlns:a16="http://schemas.microsoft.com/office/drawing/2014/main" id="{05C619F4-E90B-F6CB-5C09-4C791C1973B6}"/>
              </a:ext>
            </a:extLst>
          </p:cNvPr>
          <p:cNvSpPr txBox="1"/>
          <p:nvPr/>
        </p:nvSpPr>
        <p:spPr>
          <a:xfrm>
            <a:off x="2708509" y="5392877"/>
            <a:ext cx="3726982" cy="523220"/>
          </a:xfrm>
          <a:prstGeom prst="rect">
            <a:avLst/>
          </a:prstGeom>
          <a:noFill/>
        </p:spPr>
        <p:txBody>
          <a:bodyPr wrap="none" rtlCol="0">
            <a:spAutoFit/>
          </a:bodyPr>
          <a:lstStyle/>
          <a:p>
            <a:r>
              <a:rPr lang="en-US" sz="2800" dirty="0">
                <a:hlinkClick r:id="rId4"/>
              </a:rPr>
              <a:t>thegep.org/sequencing/</a:t>
            </a:r>
            <a:endParaRPr lang="en-US" sz="2800" dirty="0"/>
          </a:p>
        </p:txBody>
      </p:sp>
      <p:sp>
        <p:nvSpPr>
          <p:cNvPr id="3" name="Right Arrow 2">
            <a:extLst>
              <a:ext uri="{FF2B5EF4-FFF2-40B4-BE49-F238E27FC236}">
                <a16:creationId xmlns:a16="http://schemas.microsoft.com/office/drawing/2014/main" id="{582CB07C-A888-4BB4-B806-2FC5B22892BF}"/>
              </a:ext>
            </a:extLst>
          </p:cNvPr>
          <p:cNvSpPr/>
          <p:nvPr/>
        </p:nvSpPr>
        <p:spPr>
          <a:xfrm rot="4408318">
            <a:off x="2685783" y="1462225"/>
            <a:ext cx="809125" cy="492891"/>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5535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149668-2D08-ED77-B601-02B8B0E74FC5}"/>
              </a:ext>
            </a:extLst>
          </p:cNvPr>
          <p:cNvPicPr>
            <a:picLocks noChangeAspect="1"/>
          </p:cNvPicPr>
          <p:nvPr/>
        </p:nvPicPr>
        <p:blipFill rotWithShape="1">
          <a:blip r:embed="rId3"/>
          <a:srcRect l="48877" t="42291" r="3039" b="28004"/>
          <a:stretch/>
        </p:blipFill>
        <p:spPr>
          <a:xfrm>
            <a:off x="3343508" y="1523174"/>
            <a:ext cx="5666380" cy="4024540"/>
          </a:xfrm>
          <a:prstGeom prst="rect">
            <a:avLst/>
          </a:prstGeom>
        </p:spPr>
      </p:pic>
      <p:sp>
        <p:nvSpPr>
          <p:cNvPr id="6" name="TextBox 5">
            <a:extLst>
              <a:ext uri="{FF2B5EF4-FFF2-40B4-BE49-F238E27FC236}">
                <a16:creationId xmlns:a16="http://schemas.microsoft.com/office/drawing/2014/main" id="{43384694-AF4D-2245-0E20-8F7283BDE7C6}"/>
              </a:ext>
            </a:extLst>
          </p:cNvPr>
          <p:cNvSpPr txBox="1"/>
          <p:nvPr/>
        </p:nvSpPr>
        <p:spPr>
          <a:xfrm>
            <a:off x="0" y="6467687"/>
            <a:ext cx="4380710" cy="415496"/>
          </a:xfrm>
          <a:prstGeom prst="rect">
            <a:avLst/>
          </a:prstGeom>
          <a:noFill/>
        </p:spPr>
        <p:txBody>
          <a:bodyPr wrap="square" rtlCol="0">
            <a:spAutoFit/>
          </a:bodyPr>
          <a:lstStyle/>
          <a:p>
            <a:r>
              <a:rPr lang="en-US" sz="1050" dirty="0"/>
              <a:t>Logsdon, G.A., </a:t>
            </a:r>
            <a:r>
              <a:rPr lang="en-US" sz="1050" dirty="0" err="1"/>
              <a:t>Vollger</a:t>
            </a:r>
            <a:r>
              <a:rPr lang="en-US" sz="1050" dirty="0"/>
              <a:t>, M.R. &amp; Eichler, E.E. </a:t>
            </a:r>
            <a:r>
              <a:rPr lang="en-US" sz="1050" dirty="0">
                <a:hlinkClick r:id="rId4"/>
              </a:rPr>
              <a:t>Long-read human genome sequencing and its applications</a:t>
            </a:r>
            <a:r>
              <a:rPr lang="en-US" sz="1050" dirty="0"/>
              <a:t>. </a:t>
            </a:r>
            <a:r>
              <a:rPr lang="en-US" sz="1050" i="1" dirty="0"/>
              <a:t>Nat Rev Genet</a:t>
            </a:r>
            <a:r>
              <a:rPr lang="en-US" sz="1050" dirty="0"/>
              <a:t> </a:t>
            </a:r>
            <a:r>
              <a:rPr lang="en-US" sz="1050" b="1" dirty="0"/>
              <a:t>21</a:t>
            </a:r>
            <a:r>
              <a:rPr lang="en-US" sz="1050" dirty="0"/>
              <a:t>, 597–614 (2020). </a:t>
            </a:r>
          </a:p>
        </p:txBody>
      </p:sp>
      <p:sp>
        <p:nvSpPr>
          <p:cNvPr id="2" name="Title 1">
            <a:extLst>
              <a:ext uri="{FF2B5EF4-FFF2-40B4-BE49-F238E27FC236}">
                <a16:creationId xmlns:a16="http://schemas.microsoft.com/office/drawing/2014/main" id="{9354DE82-18BE-D2DF-4288-6B47C1419411}"/>
              </a:ext>
            </a:extLst>
          </p:cNvPr>
          <p:cNvSpPr>
            <a:spLocks noGrp="1"/>
          </p:cNvSpPr>
          <p:nvPr>
            <p:ph type="title"/>
          </p:nvPr>
        </p:nvSpPr>
        <p:spPr/>
        <p:txBody>
          <a:bodyPr>
            <a:noAutofit/>
          </a:bodyPr>
          <a:lstStyle/>
          <a:p>
            <a:r>
              <a:rPr lang="en-US" dirty="0"/>
              <a:t>ONT Sequencing - Nanopore</a:t>
            </a:r>
            <a:endParaRPr lang="en-US" sz="3200" dirty="0"/>
          </a:p>
        </p:txBody>
      </p:sp>
      <p:sp>
        <p:nvSpPr>
          <p:cNvPr id="4" name="Content Placeholder 3">
            <a:extLst>
              <a:ext uri="{FF2B5EF4-FFF2-40B4-BE49-F238E27FC236}">
                <a16:creationId xmlns:a16="http://schemas.microsoft.com/office/drawing/2014/main" id="{2B78FC3E-FE76-7E94-7E4D-0197A1A4900E}"/>
              </a:ext>
            </a:extLst>
          </p:cNvPr>
          <p:cNvSpPr>
            <a:spLocks noGrp="1"/>
          </p:cNvSpPr>
          <p:nvPr>
            <p:ph idx="1"/>
          </p:nvPr>
        </p:nvSpPr>
        <p:spPr>
          <a:xfrm>
            <a:off x="628650" y="1315845"/>
            <a:ext cx="3524898" cy="4622840"/>
          </a:xfrm>
        </p:spPr>
        <p:txBody>
          <a:bodyPr anchor="ctr"/>
          <a:lstStyle/>
          <a:p>
            <a:r>
              <a:rPr lang="en-US" dirty="0"/>
              <a:t>Yellow – forward DNA strand</a:t>
            </a:r>
          </a:p>
          <a:p>
            <a:r>
              <a:rPr lang="en-US" dirty="0"/>
              <a:t>Dark Blue – reverse DNA strand</a:t>
            </a:r>
          </a:p>
          <a:p>
            <a:r>
              <a:rPr lang="en-US" dirty="0"/>
              <a:t>Light Blue – sequencing adapters</a:t>
            </a:r>
          </a:p>
        </p:txBody>
      </p:sp>
      <p:sp>
        <p:nvSpPr>
          <p:cNvPr id="7" name="TextBox 6">
            <a:extLst>
              <a:ext uri="{FF2B5EF4-FFF2-40B4-BE49-F238E27FC236}">
                <a16:creationId xmlns:a16="http://schemas.microsoft.com/office/drawing/2014/main" id="{F64B3BC0-9620-BA2B-3CDB-8716E4700F92}"/>
              </a:ext>
            </a:extLst>
          </p:cNvPr>
          <p:cNvSpPr txBox="1"/>
          <p:nvPr/>
        </p:nvSpPr>
        <p:spPr>
          <a:xfrm>
            <a:off x="7851648" y="743712"/>
            <a:ext cx="402336" cy="400877"/>
          </a:xfrm>
          <a:prstGeom prst="rect">
            <a:avLst/>
          </a:prstGeom>
          <a:solidFill>
            <a:schemeClr val="bg1"/>
          </a:solidFill>
        </p:spPr>
        <p:txBody>
          <a:bodyPr wrap="square" rtlCol="0">
            <a:spAutoFit/>
          </a:bodyPr>
          <a:lstStyle/>
          <a:p>
            <a:endParaRPr lang="en-US" dirty="0"/>
          </a:p>
        </p:txBody>
      </p:sp>
      <p:sp>
        <p:nvSpPr>
          <p:cNvPr id="5" name="Slide Number Placeholder 4">
            <a:extLst>
              <a:ext uri="{FF2B5EF4-FFF2-40B4-BE49-F238E27FC236}">
                <a16:creationId xmlns:a16="http://schemas.microsoft.com/office/drawing/2014/main" id="{C195F755-51C7-0984-30D8-0F21C51A4872}"/>
              </a:ext>
            </a:extLst>
          </p:cNvPr>
          <p:cNvSpPr>
            <a:spLocks noGrp="1"/>
          </p:cNvSpPr>
          <p:nvPr>
            <p:ph type="sldNum" sz="quarter" idx="12"/>
          </p:nvPr>
        </p:nvSpPr>
        <p:spPr/>
        <p:txBody>
          <a:bodyPr/>
          <a:lstStyle/>
          <a:p>
            <a:fld id="{583B418D-BC1F-4141-AD91-492020F8FF52}" type="slidenum">
              <a:rPr lang="en-US" smtClean="0"/>
              <a:pPr/>
              <a:t>20</a:t>
            </a:fld>
            <a:endParaRPr lang="en-US"/>
          </a:p>
        </p:txBody>
      </p:sp>
      <p:sp>
        <p:nvSpPr>
          <p:cNvPr id="10" name="TextBox 9">
            <a:extLst>
              <a:ext uri="{FF2B5EF4-FFF2-40B4-BE49-F238E27FC236}">
                <a16:creationId xmlns:a16="http://schemas.microsoft.com/office/drawing/2014/main" id="{32D7255E-4623-31B2-DBF9-8C2EDCC631E1}"/>
              </a:ext>
            </a:extLst>
          </p:cNvPr>
          <p:cNvSpPr txBox="1"/>
          <p:nvPr/>
        </p:nvSpPr>
        <p:spPr>
          <a:xfrm>
            <a:off x="7409121" y="4618137"/>
            <a:ext cx="1689725" cy="646331"/>
          </a:xfrm>
          <a:prstGeom prst="rect">
            <a:avLst/>
          </a:prstGeom>
          <a:noFill/>
        </p:spPr>
        <p:txBody>
          <a:bodyPr wrap="square" rtlCol="0">
            <a:spAutoFit/>
          </a:bodyPr>
          <a:lstStyle/>
          <a:p>
            <a:pPr algn="r"/>
            <a:r>
              <a:rPr lang="en-US" dirty="0"/>
              <a:t>Voltage-biased membrane</a:t>
            </a:r>
          </a:p>
        </p:txBody>
      </p:sp>
      <p:sp>
        <p:nvSpPr>
          <p:cNvPr id="11" name="TextBox 10">
            <a:extLst>
              <a:ext uri="{FF2B5EF4-FFF2-40B4-BE49-F238E27FC236}">
                <a16:creationId xmlns:a16="http://schemas.microsoft.com/office/drawing/2014/main" id="{A2922F4C-F19D-D853-5C4B-A2313F609A0D}"/>
              </a:ext>
            </a:extLst>
          </p:cNvPr>
          <p:cNvSpPr txBox="1"/>
          <p:nvPr/>
        </p:nvSpPr>
        <p:spPr>
          <a:xfrm>
            <a:off x="4153548" y="2544417"/>
            <a:ext cx="1054556" cy="2720051"/>
          </a:xfrm>
          <a:prstGeom prst="rect">
            <a:avLst/>
          </a:prstGeom>
          <a:solidFill>
            <a:schemeClr val="bg1"/>
          </a:solidFill>
        </p:spPr>
        <p:txBody>
          <a:bodyPr wrap="square" rtlCol="0">
            <a:spAutoFit/>
          </a:bodyPr>
          <a:lstStyle/>
          <a:p>
            <a:endParaRPr lang="en-US" dirty="0"/>
          </a:p>
        </p:txBody>
      </p:sp>
      <p:sp>
        <p:nvSpPr>
          <p:cNvPr id="12" name="TextBox 11">
            <a:extLst>
              <a:ext uri="{FF2B5EF4-FFF2-40B4-BE49-F238E27FC236}">
                <a16:creationId xmlns:a16="http://schemas.microsoft.com/office/drawing/2014/main" id="{A4891066-E3B4-28AC-5456-A4207484D2C1}"/>
              </a:ext>
            </a:extLst>
          </p:cNvPr>
          <p:cNvSpPr txBox="1"/>
          <p:nvPr/>
        </p:nvSpPr>
        <p:spPr>
          <a:xfrm>
            <a:off x="4470566" y="4312066"/>
            <a:ext cx="782017" cy="523220"/>
          </a:xfrm>
          <a:prstGeom prst="rect">
            <a:avLst/>
          </a:prstGeom>
          <a:noFill/>
        </p:spPr>
        <p:txBody>
          <a:bodyPr wrap="square" rtlCol="0">
            <a:spAutoFit/>
          </a:bodyPr>
          <a:lstStyle/>
          <a:p>
            <a:pPr algn="r"/>
            <a:r>
              <a:rPr lang="en-US" sz="2800" dirty="0"/>
              <a:t>-</a:t>
            </a:r>
          </a:p>
        </p:txBody>
      </p:sp>
      <p:sp>
        <p:nvSpPr>
          <p:cNvPr id="13" name="TextBox 12">
            <a:extLst>
              <a:ext uri="{FF2B5EF4-FFF2-40B4-BE49-F238E27FC236}">
                <a16:creationId xmlns:a16="http://schemas.microsoft.com/office/drawing/2014/main" id="{17EA5496-4864-D032-F004-90A7F8B80F45}"/>
              </a:ext>
            </a:extLst>
          </p:cNvPr>
          <p:cNvSpPr txBox="1"/>
          <p:nvPr/>
        </p:nvSpPr>
        <p:spPr>
          <a:xfrm>
            <a:off x="4505740" y="5059654"/>
            <a:ext cx="782017" cy="461665"/>
          </a:xfrm>
          <a:prstGeom prst="rect">
            <a:avLst/>
          </a:prstGeom>
          <a:noFill/>
        </p:spPr>
        <p:txBody>
          <a:bodyPr wrap="square" rtlCol="0">
            <a:spAutoFit/>
          </a:bodyPr>
          <a:lstStyle/>
          <a:p>
            <a:pPr algn="r"/>
            <a:r>
              <a:rPr lang="en-US" sz="2400" dirty="0"/>
              <a:t>+</a:t>
            </a:r>
          </a:p>
        </p:txBody>
      </p:sp>
    </p:spTree>
    <p:extLst>
      <p:ext uri="{BB962C8B-B14F-4D97-AF65-F5344CB8AC3E}">
        <p14:creationId xmlns:p14="http://schemas.microsoft.com/office/powerpoint/2010/main" val="19944279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06C37A-9525-BCBB-588E-10A39CF3A33C}"/>
              </a:ext>
            </a:extLst>
          </p:cNvPr>
          <p:cNvPicPr>
            <a:picLocks noChangeAspect="1"/>
          </p:cNvPicPr>
          <p:nvPr/>
        </p:nvPicPr>
        <p:blipFill rotWithShape="1">
          <a:blip r:embed="rId3"/>
          <a:srcRect l="48877" t="71353" r="2507" b="-1"/>
          <a:stretch/>
        </p:blipFill>
        <p:spPr>
          <a:xfrm>
            <a:off x="4206191" y="1954675"/>
            <a:ext cx="4937809" cy="3345180"/>
          </a:xfrm>
          <a:prstGeom prst="rect">
            <a:avLst/>
          </a:prstGeom>
        </p:spPr>
      </p:pic>
      <p:sp>
        <p:nvSpPr>
          <p:cNvPr id="6" name="TextBox 5">
            <a:extLst>
              <a:ext uri="{FF2B5EF4-FFF2-40B4-BE49-F238E27FC236}">
                <a16:creationId xmlns:a16="http://schemas.microsoft.com/office/drawing/2014/main" id="{43384694-AF4D-2245-0E20-8F7283BDE7C6}"/>
              </a:ext>
            </a:extLst>
          </p:cNvPr>
          <p:cNvSpPr txBox="1"/>
          <p:nvPr/>
        </p:nvSpPr>
        <p:spPr>
          <a:xfrm>
            <a:off x="0" y="6467687"/>
            <a:ext cx="4380710" cy="415496"/>
          </a:xfrm>
          <a:prstGeom prst="rect">
            <a:avLst/>
          </a:prstGeom>
          <a:noFill/>
        </p:spPr>
        <p:txBody>
          <a:bodyPr wrap="square" rtlCol="0">
            <a:spAutoFit/>
          </a:bodyPr>
          <a:lstStyle/>
          <a:p>
            <a:r>
              <a:rPr lang="en-US" sz="1050" dirty="0"/>
              <a:t>Logsdon, G.A., </a:t>
            </a:r>
            <a:r>
              <a:rPr lang="en-US" sz="1050" dirty="0" err="1"/>
              <a:t>Vollger</a:t>
            </a:r>
            <a:r>
              <a:rPr lang="en-US" sz="1050" dirty="0"/>
              <a:t>, M.R. &amp; Eichler, E.E. </a:t>
            </a:r>
            <a:r>
              <a:rPr lang="en-US" sz="1050" dirty="0">
                <a:hlinkClick r:id="rId4"/>
              </a:rPr>
              <a:t>Long-read human genome sequencing and its applications</a:t>
            </a:r>
            <a:r>
              <a:rPr lang="en-US" sz="1050" dirty="0"/>
              <a:t>. </a:t>
            </a:r>
            <a:r>
              <a:rPr lang="en-US" sz="1050" i="1" dirty="0"/>
              <a:t>Nat Rev Genet</a:t>
            </a:r>
            <a:r>
              <a:rPr lang="en-US" sz="1050" dirty="0"/>
              <a:t> </a:t>
            </a:r>
            <a:r>
              <a:rPr lang="en-US" sz="1050" b="1" dirty="0"/>
              <a:t>21</a:t>
            </a:r>
            <a:r>
              <a:rPr lang="en-US" sz="1050" dirty="0"/>
              <a:t>, 597–614 (2020). </a:t>
            </a:r>
          </a:p>
        </p:txBody>
      </p:sp>
      <p:sp>
        <p:nvSpPr>
          <p:cNvPr id="2" name="Title 1">
            <a:extLst>
              <a:ext uri="{FF2B5EF4-FFF2-40B4-BE49-F238E27FC236}">
                <a16:creationId xmlns:a16="http://schemas.microsoft.com/office/drawing/2014/main" id="{9354DE82-18BE-D2DF-4288-6B47C1419411}"/>
              </a:ext>
            </a:extLst>
          </p:cNvPr>
          <p:cNvSpPr>
            <a:spLocks noGrp="1"/>
          </p:cNvSpPr>
          <p:nvPr>
            <p:ph type="title"/>
          </p:nvPr>
        </p:nvSpPr>
        <p:spPr/>
        <p:txBody>
          <a:bodyPr>
            <a:noAutofit/>
          </a:bodyPr>
          <a:lstStyle/>
          <a:p>
            <a:r>
              <a:rPr lang="en-US" dirty="0"/>
              <a:t>ONT Sequencing – Base Calling</a:t>
            </a:r>
            <a:endParaRPr lang="en-US" sz="3200" dirty="0"/>
          </a:p>
        </p:txBody>
      </p:sp>
      <p:sp>
        <p:nvSpPr>
          <p:cNvPr id="4" name="Content Placeholder 3">
            <a:extLst>
              <a:ext uri="{FF2B5EF4-FFF2-40B4-BE49-F238E27FC236}">
                <a16:creationId xmlns:a16="http://schemas.microsoft.com/office/drawing/2014/main" id="{2B78FC3E-FE76-7E94-7E4D-0197A1A4900E}"/>
              </a:ext>
            </a:extLst>
          </p:cNvPr>
          <p:cNvSpPr>
            <a:spLocks noGrp="1"/>
          </p:cNvSpPr>
          <p:nvPr>
            <p:ph idx="1"/>
          </p:nvPr>
        </p:nvSpPr>
        <p:spPr>
          <a:xfrm>
            <a:off x="628650" y="1315845"/>
            <a:ext cx="3752060" cy="4622840"/>
          </a:xfrm>
        </p:spPr>
        <p:txBody>
          <a:bodyPr anchor="ctr">
            <a:normAutofit/>
          </a:bodyPr>
          <a:lstStyle/>
          <a:p>
            <a:r>
              <a:rPr lang="en-US" dirty="0"/>
              <a:t>You can think of sequencing DNA or RNA like reading music — the bases being the notes, which when played in the correct order, produces a recognizable song.</a:t>
            </a:r>
          </a:p>
        </p:txBody>
      </p:sp>
      <p:sp>
        <p:nvSpPr>
          <p:cNvPr id="3" name="Slide Number Placeholder 2">
            <a:extLst>
              <a:ext uri="{FF2B5EF4-FFF2-40B4-BE49-F238E27FC236}">
                <a16:creationId xmlns:a16="http://schemas.microsoft.com/office/drawing/2014/main" id="{D4349DA5-D687-CB2C-3401-0219F9ACEF5F}"/>
              </a:ext>
            </a:extLst>
          </p:cNvPr>
          <p:cNvSpPr>
            <a:spLocks noGrp="1"/>
          </p:cNvSpPr>
          <p:nvPr>
            <p:ph type="sldNum" sz="quarter" idx="12"/>
          </p:nvPr>
        </p:nvSpPr>
        <p:spPr/>
        <p:txBody>
          <a:bodyPr/>
          <a:lstStyle/>
          <a:p>
            <a:fld id="{583B418D-BC1F-4141-AD91-492020F8FF52}" type="slidenum">
              <a:rPr lang="en-US" smtClean="0"/>
              <a:pPr/>
              <a:t>21</a:t>
            </a:fld>
            <a:endParaRPr lang="en-US"/>
          </a:p>
        </p:txBody>
      </p:sp>
    </p:spTree>
    <p:extLst>
      <p:ext uri="{BB962C8B-B14F-4D97-AF65-F5344CB8AC3E}">
        <p14:creationId xmlns:p14="http://schemas.microsoft.com/office/powerpoint/2010/main" val="11974923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D81D3-3487-BC5C-F1CA-8AA336432AEB}"/>
              </a:ext>
            </a:extLst>
          </p:cNvPr>
          <p:cNvSpPr>
            <a:spLocks noGrp="1"/>
          </p:cNvSpPr>
          <p:nvPr>
            <p:ph type="title"/>
          </p:nvPr>
        </p:nvSpPr>
        <p:spPr/>
        <p:txBody>
          <a:bodyPr/>
          <a:lstStyle/>
          <a:p>
            <a:r>
              <a:rPr lang="en-US" dirty="0"/>
              <a:t>Check For Understanding</a:t>
            </a:r>
          </a:p>
        </p:txBody>
      </p:sp>
      <p:sp>
        <p:nvSpPr>
          <p:cNvPr id="5" name="Content Placeholder 4">
            <a:extLst>
              <a:ext uri="{FF2B5EF4-FFF2-40B4-BE49-F238E27FC236}">
                <a16:creationId xmlns:a16="http://schemas.microsoft.com/office/drawing/2014/main" id="{F3620AA3-3F20-A2A9-401C-6B19FE15115B}"/>
              </a:ext>
            </a:extLst>
          </p:cNvPr>
          <p:cNvSpPr>
            <a:spLocks noGrp="1"/>
          </p:cNvSpPr>
          <p:nvPr>
            <p:ph idx="1"/>
          </p:nvPr>
        </p:nvSpPr>
        <p:spPr>
          <a:xfrm>
            <a:off x="628650" y="1315845"/>
            <a:ext cx="2796194" cy="4622840"/>
          </a:xfrm>
        </p:spPr>
        <p:txBody>
          <a:bodyPr anchor="ctr"/>
          <a:lstStyle/>
          <a:p>
            <a:pPr marL="0" indent="0">
              <a:buNone/>
            </a:pPr>
            <a:r>
              <a:rPr lang="en-US" dirty="0"/>
              <a:t>Raise your fingers (1-4) to share your answer.</a:t>
            </a:r>
          </a:p>
          <a:p>
            <a:pPr marL="0" indent="0">
              <a:buNone/>
            </a:pPr>
            <a:endParaRPr lang="en-US" dirty="0"/>
          </a:p>
          <a:p>
            <a:pPr marL="514350" indent="-514350">
              <a:buFont typeface="+mj-lt"/>
              <a:buAutoNum type="arabicPeriod"/>
            </a:pPr>
            <a:r>
              <a:rPr lang="en-US" dirty="0"/>
              <a:t>Synthetic Membrane</a:t>
            </a:r>
          </a:p>
          <a:p>
            <a:pPr marL="514350" indent="-514350">
              <a:buFont typeface="+mj-lt"/>
              <a:buAutoNum type="arabicPeriod"/>
            </a:pPr>
            <a:r>
              <a:rPr lang="en-US" dirty="0"/>
              <a:t>Motor Protein</a:t>
            </a:r>
          </a:p>
          <a:p>
            <a:pPr marL="514350" indent="-514350">
              <a:buFont typeface="+mj-lt"/>
              <a:buAutoNum type="arabicPeriod"/>
            </a:pPr>
            <a:r>
              <a:rPr lang="en-US" dirty="0"/>
              <a:t>DNA or RNA</a:t>
            </a:r>
          </a:p>
          <a:p>
            <a:pPr marL="514350" indent="-514350">
              <a:buFont typeface="+mj-lt"/>
              <a:buAutoNum type="arabicPeriod"/>
            </a:pPr>
            <a:r>
              <a:rPr lang="en-US" dirty="0"/>
              <a:t>Nanopore</a:t>
            </a:r>
          </a:p>
        </p:txBody>
      </p:sp>
      <p:sp>
        <p:nvSpPr>
          <p:cNvPr id="3" name="Slide Number Placeholder 2">
            <a:extLst>
              <a:ext uri="{FF2B5EF4-FFF2-40B4-BE49-F238E27FC236}">
                <a16:creationId xmlns:a16="http://schemas.microsoft.com/office/drawing/2014/main" id="{3A673570-7EFD-8BD1-6C90-5363BBEC4DF8}"/>
              </a:ext>
            </a:extLst>
          </p:cNvPr>
          <p:cNvSpPr>
            <a:spLocks noGrp="1"/>
          </p:cNvSpPr>
          <p:nvPr>
            <p:ph type="sldNum" sz="quarter" idx="12"/>
          </p:nvPr>
        </p:nvSpPr>
        <p:spPr/>
        <p:txBody>
          <a:bodyPr/>
          <a:lstStyle/>
          <a:p>
            <a:fld id="{583B418D-BC1F-4141-AD91-492020F8FF52}" type="slidenum">
              <a:rPr lang="en-US" smtClean="0"/>
              <a:t>22</a:t>
            </a:fld>
            <a:endParaRPr lang="en-US"/>
          </a:p>
        </p:txBody>
      </p:sp>
      <p:pic>
        <p:nvPicPr>
          <p:cNvPr id="19" name="Picture 18" descr="A picture containing accessory, close&#10;&#10;Description automatically generated">
            <a:extLst>
              <a:ext uri="{FF2B5EF4-FFF2-40B4-BE49-F238E27FC236}">
                <a16:creationId xmlns:a16="http://schemas.microsoft.com/office/drawing/2014/main" id="{C0C8C3C9-C3C9-0023-E9D5-6D35A7E06D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4357" y="1922318"/>
            <a:ext cx="5357092" cy="3013364"/>
          </a:xfrm>
          <a:prstGeom prst="rect">
            <a:avLst/>
          </a:prstGeom>
        </p:spPr>
      </p:pic>
      <p:sp>
        <p:nvSpPr>
          <p:cNvPr id="20" name="Rectangle: Rounded Corners 12">
            <a:extLst>
              <a:ext uri="{FF2B5EF4-FFF2-40B4-BE49-F238E27FC236}">
                <a16:creationId xmlns:a16="http://schemas.microsoft.com/office/drawing/2014/main" id="{F4AA1D05-D99F-A1EB-BA06-906FF1E3E58F}"/>
              </a:ext>
            </a:extLst>
          </p:cNvPr>
          <p:cNvSpPr/>
          <p:nvPr/>
        </p:nvSpPr>
        <p:spPr>
          <a:xfrm>
            <a:off x="5829149" y="1999367"/>
            <a:ext cx="1123509" cy="340517"/>
          </a:xfrm>
          <a:prstGeom prst="roundRect">
            <a:avLst/>
          </a:prstGeom>
          <a:solidFill>
            <a:srgbClr val="FFFFFF">
              <a:alpha val="90000"/>
            </a:srgbClr>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algn="ctr"/>
            <a:r>
              <a:rPr lang="en-GB" sz="1200" b="1" dirty="0">
                <a:solidFill>
                  <a:schemeClr val="accent1"/>
                </a:solidFill>
                <a:sym typeface="Arial"/>
              </a:rPr>
              <a:t>A</a:t>
            </a:r>
            <a:endParaRPr lang="en-GB" sz="1200" dirty="0">
              <a:solidFill>
                <a:schemeClr val="accent1"/>
              </a:solidFill>
              <a:sym typeface="Arial"/>
            </a:endParaRPr>
          </a:p>
        </p:txBody>
      </p:sp>
      <p:sp>
        <p:nvSpPr>
          <p:cNvPr id="24" name="TextBox 23">
            <a:extLst>
              <a:ext uri="{FF2B5EF4-FFF2-40B4-BE49-F238E27FC236}">
                <a16:creationId xmlns:a16="http://schemas.microsoft.com/office/drawing/2014/main" id="{D1B96828-D999-CC11-F5DE-325CC7B77B21}"/>
              </a:ext>
            </a:extLst>
          </p:cNvPr>
          <p:cNvSpPr txBox="1"/>
          <p:nvPr/>
        </p:nvSpPr>
        <p:spPr>
          <a:xfrm>
            <a:off x="0" y="6521237"/>
            <a:ext cx="3116559" cy="253916"/>
          </a:xfrm>
          <a:prstGeom prst="rect">
            <a:avLst/>
          </a:prstGeom>
          <a:noFill/>
        </p:spPr>
        <p:txBody>
          <a:bodyPr wrap="none" rtlCol="0">
            <a:spAutoFit/>
          </a:bodyPr>
          <a:lstStyle/>
          <a:p>
            <a:r>
              <a:rPr lang="en-US" sz="1050" dirty="0">
                <a:hlinkClick r:id="rId4"/>
              </a:rPr>
              <a:t>Cold Spring Harbor Laboratory – DNA Learning Center</a:t>
            </a:r>
            <a:endParaRPr lang="en-US" sz="1050" dirty="0"/>
          </a:p>
        </p:txBody>
      </p:sp>
    </p:spTree>
    <p:extLst>
      <p:ext uri="{BB962C8B-B14F-4D97-AF65-F5344CB8AC3E}">
        <p14:creationId xmlns:p14="http://schemas.microsoft.com/office/powerpoint/2010/main" val="9250219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D81D3-3487-BC5C-F1CA-8AA336432AEB}"/>
              </a:ext>
            </a:extLst>
          </p:cNvPr>
          <p:cNvSpPr>
            <a:spLocks noGrp="1"/>
          </p:cNvSpPr>
          <p:nvPr>
            <p:ph type="title"/>
          </p:nvPr>
        </p:nvSpPr>
        <p:spPr/>
        <p:txBody>
          <a:bodyPr/>
          <a:lstStyle/>
          <a:p>
            <a:r>
              <a:rPr lang="en-US" dirty="0"/>
              <a:t>Check For Understanding</a:t>
            </a:r>
          </a:p>
        </p:txBody>
      </p:sp>
      <p:sp>
        <p:nvSpPr>
          <p:cNvPr id="5" name="Content Placeholder 4">
            <a:extLst>
              <a:ext uri="{FF2B5EF4-FFF2-40B4-BE49-F238E27FC236}">
                <a16:creationId xmlns:a16="http://schemas.microsoft.com/office/drawing/2014/main" id="{F3620AA3-3F20-A2A9-401C-6B19FE15115B}"/>
              </a:ext>
            </a:extLst>
          </p:cNvPr>
          <p:cNvSpPr>
            <a:spLocks noGrp="1"/>
          </p:cNvSpPr>
          <p:nvPr>
            <p:ph idx="1"/>
          </p:nvPr>
        </p:nvSpPr>
        <p:spPr>
          <a:xfrm>
            <a:off x="628650" y="1315845"/>
            <a:ext cx="2796194" cy="4622840"/>
          </a:xfrm>
        </p:spPr>
        <p:txBody>
          <a:bodyPr anchor="ctr"/>
          <a:lstStyle/>
          <a:p>
            <a:pPr marL="0" indent="0">
              <a:buNone/>
            </a:pPr>
            <a:r>
              <a:rPr lang="en-US" dirty="0"/>
              <a:t>Raise your fingers (1-4) to share your answer.</a:t>
            </a:r>
          </a:p>
          <a:p>
            <a:pPr marL="0" indent="0">
              <a:buNone/>
            </a:pPr>
            <a:endParaRPr lang="en-US" dirty="0"/>
          </a:p>
          <a:p>
            <a:pPr marL="514350" indent="-514350">
              <a:buFont typeface="+mj-lt"/>
              <a:buAutoNum type="arabicPeriod"/>
            </a:pPr>
            <a:r>
              <a:rPr lang="en-US" dirty="0"/>
              <a:t>Synthetic Membrane</a:t>
            </a:r>
          </a:p>
          <a:p>
            <a:pPr marL="514350" indent="-514350">
              <a:buFont typeface="+mj-lt"/>
              <a:buAutoNum type="arabicPeriod"/>
            </a:pPr>
            <a:r>
              <a:rPr lang="en-US" dirty="0"/>
              <a:t>Motor Protein</a:t>
            </a:r>
          </a:p>
          <a:p>
            <a:pPr marL="514350" indent="-514350">
              <a:buFont typeface="+mj-lt"/>
              <a:buAutoNum type="arabicPeriod"/>
            </a:pPr>
            <a:r>
              <a:rPr lang="en-US" dirty="0"/>
              <a:t>DNA or RNA</a:t>
            </a:r>
          </a:p>
          <a:p>
            <a:pPr marL="514350" indent="-514350">
              <a:buFont typeface="+mj-lt"/>
              <a:buAutoNum type="arabicPeriod"/>
            </a:pPr>
            <a:r>
              <a:rPr lang="en-US" dirty="0"/>
              <a:t>Nanopore</a:t>
            </a:r>
          </a:p>
        </p:txBody>
      </p:sp>
      <p:sp>
        <p:nvSpPr>
          <p:cNvPr id="3" name="Slide Number Placeholder 2">
            <a:extLst>
              <a:ext uri="{FF2B5EF4-FFF2-40B4-BE49-F238E27FC236}">
                <a16:creationId xmlns:a16="http://schemas.microsoft.com/office/drawing/2014/main" id="{3A673570-7EFD-8BD1-6C90-5363BBEC4DF8}"/>
              </a:ext>
            </a:extLst>
          </p:cNvPr>
          <p:cNvSpPr>
            <a:spLocks noGrp="1"/>
          </p:cNvSpPr>
          <p:nvPr>
            <p:ph type="sldNum" sz="quarter" idx="12"/>
          </p:nvPr>
        </p:nvSpPr>
        <p:spPr/>
        <p:txBody>
          <a:bodyPr/>
          <a:lstStyle/>
          <a:p>
            <a:fld id="{583B418D-BC1F-4141-AD91-492020F8FF52}" type="slidenum">
              <a:rPr lang="en-US" smtClean="0"/>
              <a:t>23</a:t>
            </a:fld>
            <a:endParaRPr lang="en-US"/>
          </a:p>
        </p:txBody>
      </p:sp>
      <p:pic>
        <p:nvPicPr>
          <p:cNvPr id="19" name="Picture 18" descr="A picture containing accessory, close&#10;&#10;Description automatically generated">
            <a:extLst>
              <a:ext uri="{FF2B5EF4-FFF2-40B4-BE49-F238E27FC236}">
                <a16:creationId xmlns:a16="http://schemas.microsoft.com/office/drawing/2014/main" id="{C0C8C3C9-C3C9-0023-E9D5-6D35A7E06D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4357" y="1922318"/>
            <a:ext cx="5357092" cy="3013364"/>
          </a:xfrm>
          <a:prstGeom prst="rect">
            <a:avLst/>
          </a:prstGeom>
        </p:spPr>
      </p:pic>
      <p:sp>
        <p:nvSpPr>
          <p:cNvPr id="22" name="Rectangle: Rounded Corners 14">
            <a:extLst>
              <a:ext uri="{FF2B5EF4-FFF2-40B4-BE49-F238E27FC236}">
                <a16:creationId xmlns:a16="http://schemas.microsoft.com/office/drawing/2014/main" id="{4B09BFCA-81A1-6D3E-F613-A576FE5DE2EC}"/>
              </a:ext>
            </a:extLst>
          </p:cNvPr>
          <p:cNvSpPr/>
          <p:nvPr/>
        </p:nvSpPr>
        <p:spPr>
          <a:xfrm>
            <a:off x="4444045" y="3818550"/>
            <a:ext cx="1352888" cy="340517"/>
          </a:xfrm>
          <a:prstGeom prst="roundRect">
            <a:avLst/>
          </a:prstGeom>
          <a:solidFill>
            <a:srgbClr val="FFFFFF">
              <a:alpha val="90000"/>
            </a:srgbClr>
          </a:solidFill>
          <a:ln w="25400" cap="flat">
            <a:solidFill>
              <a:srgbClr val="2E7A9B"/>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algn="ctr"/>
            <a:r>
              <a:rPr lang="en-GB" sz="1200" b="1" dirty="0">
                <a:solidFill>
                  <a:srgbClr val="2E7A9B"/>
                </a:solidFill>
                <a:sym typeface="Arial"/>
              </a:rPr>
              <a:t>B</a:t>
            </a:r>
            <a:endParaRPr lang="en-GB" sz="1200" dirty="0">
              <a:solidFill>
                <a:srgbClr val="2E7A9B"/>
              </a:solidFill>
              <a:sym typeface="Arial"/>
            </a:endParaRPr>
          </a:p>
        </p:txBody>
      </p:sp>
      <p:sp>
        <p:nvSpPr>
          <p:cNvPr id="24" name="TextBox 23">
            <a:extLst>
              <a:ext uri="{FF2B5EF4-FFF2-40B4-BE49-F238E27FC236}">
                <a16:creationId xmlns:a16="http://schemas.microsoft.com/office/drawing/2014/main" id="{D1B96828-D999-CC11-F5DE-325CC7B77B21}"/>
              </a:ext>
            </a:extLst>
          </p:cNvPr>
          <p:cNvSpPr txBox="1"/>
          <p:nvPr/>
        </p:nvSpPr>
        <p:spPr>
          <a:xfrm>
            <a:off x="0" y="6521237"/>
            <a:ext cx="3116559" cy="253916"/>
          </a:xfrm>
          <a:prstGeom prst="rect">
            <a:avLst/>
          </a:prstGeom>
          <a:noFill/>
        </p:spPr>
        <p:txBody>
          <a:bodyPr wrap="none" rtlCol="0">
            <a:spAutoFit/>
          </a:bodyPr>
          <a:lstStyle/>
          <a:p>
            <a:r>
              <a:rPr lang="en-US" sz="1050" dirty="0">
                <a:hlinkClick r:id="rId4"/>
              </a:rPr>
              <a:t>Cold Spring Harbor Laboratory – DNA Learning Center</a:t>
            </a:r>
            <a:endParaRPr lang="en-US" sz="1050" dirty="0"/>
          </a:p>
        </p:txBody>
      </p:sp>
    </p:spTree>
    <p:extLst>
      <p:ext uri="{BB962C8B-B14F-4D97-AF65-F5344CB8AC3E}">
        <p14:creationId xmlns:p14="http://schemas.microsoft.com/office/powerpoint/2010/main" val="23785705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D81D3-3487-BC5C-F1CA-8AA336432AEB}"/>
              </a:ext>
            </a:extLst>
          </p:cNvPr>
          <p:cNvSpPr>
            <a:spLocks noGrp="1"/>
          </p:cNvSpPr>
          <p:nvPr>
            <p:ph type="title"/>
          </p:nvPr>
        </p:nvSpPr>
        <p:spPr/>
        <p:txBody>
          <a:bodyPr/>
          <a:lstStyle/>
          <a:p>
            <a:r>
              <a:rPr lang="en-US" dirty="0"/>
              <a:t>Check For Understanding</a:t>
            </a:r>
          </a:p>
        </p:txBody>
      </p:sp>
      <p:sp>
        <p:nvSpPr>
          <p:cNvPr id="5" name="Content Placeholder 4">
            <a:extLst>
              <a:ext uri="{FF2B5EF4-FFF2-40B4-BE49-F238E27FC236}">
                <a16:creationId xmlns:a16="http://schemas.microsoft.com/office/drawing/2014/main" id="{F3620AA3-3F20-A2A9-401C-6B19FE15115B}"/>
              </a:ext>
            </a:extLst>
          </p:cNvPr>
          <p:cNvSpPr>
            <a:spLocks noGrp="1"/>
          </p:cNvSpPr>
          <p:nvPr>
            <p:ph idx="1"/>
          </p:nvPr>
        </p:nvSpPr>
        <p:spPr>
          <a:xfrm>
            <a:off x="628650" y="1315845"/>
            <a:ext cx="2796194" cy="4622840"/>
          </a:xfrm>
        </p:spPr>
        <p:txBody>
          <a:bodyPr anchor="ctr"/>
          <a:lstStyle/>
          <a:p>
            <a:pPr marL="0" indent="0">
              <a:buNone/>
            </a:pPr>
            <a:r>
              <a:rPr lang="en-US" dirty="0"/>
              <a:t>Raise your fingers (1-4) to share your answer.</a:t>
            </a:r>
          </a:p>
          <a:p>
            <a:pPr marL="0" indent="0">
              <a:buNone/>
            </a:pPr>
            <a:endParaRPr lang="en-US" dirty="0"/>
          </a:p>
          <a:p>
            <a:pPr marL="514350" indent="-514350">
              <a:buFont typeface="+mj-lt"/>
              <a:buAutoNum type="arabicPeriod"/>
            </a:pPr>
            <a:r>
              <a:rPr lang="en-US" dirty="0"/>
              <a:t>Synthetic Membrane</a:t>
            </a:r>
          </a:p>
          <a:p>
            <a:pPr marL="514350" indent="-514350">
              <a:buFont typeface="+mj-lt"/>
              <a:buAutoNum type="arabicPeriod"/>
            </a:pPr>
            <a:r>
              <a:rPr lang="en-US" dirty="0"/>
              <a:t>Motor Protein</a:t>
            </a:r>
          </a:p>
          <a:p>
            <a:pPr marL="514350" indent="-514350">
              <a:buFont typeface="+mj-lt"/>
              <a:buAutoNum type="arabicPeriod"/>
            </a:pPr>
            <a:r>
              <a:rPr lang="en-US" dirty="0"/>
              <a:t>DNA or RNA</a:t>
            </a:r>
          </a:p>
          <a:p>
            <a:pPr marL="514350" indent="-514350">
              <a:buFont typeface="+mj-lt"/>
              <a:buAutoNum type="arabicPeriod"/>
            </a:pPr>
            <a:r>
              <a:rPr lang="en-US" dirty="0"/>
              <a:t>Nanopore</a:t>
            </a:r>
          </a:p>
        </p:txBody>
      </p:sp>
      <p:sp>
        <p:nvSpPr>
          <p:cNvPr id="3" name="Slide Number Placeholder 2">
            <a:extLst>
              <a:ext uri="{FF2B5EF4-FFF2-40B4-BE49-F238E27FC236}">
                <a16:creationId xmlns:a16="http://schemas.microsoft.com/office/drawing/2014/main" id="{3A673570-7EFD-8BD1-6C90-5363BBEC4DF8}"/>
              </a:ext>
            </a:extLst>
          </p:cNvPr>
          <p:cNvSpPr>
            <a:spLocks noGrp="1"/>
          </p:cNvSpPr>
          <p:nvPr>
            <p:ph type="sldNum" sz="quarter" idx="12"/>
          </p:nvPr>
        </p:nvSpPr>
        <p:spPr/>
        <p:txBody>
          <a:bodyPr/>
          <a:lstStyle/>
          <a:p>
            <a:fld id="{583B418D-BC1F-4141-AD91-492020F8FF52}" type="slidenum">
              <a:rPr lang="en-US" smtClean="0"/>
              <a:t>24</a:t>
            </a:fld>
            <a:endParaRPr lang="en-US"/>
          </a:p>
        </p:txBody>
      </p:sp>
      <p:pic>
        <p:nvPicPr>
          <p:cNvPr id="19" name="Picture 18" descr="A picture containing accessory, close&#10;&#10;Description automatically generated">
            <a:extLst>
              <a:ext uri="{FF2B5EF4-FFF2-40B4-BE49-F238E27FC236}">
                <a16:creationId xmlns:a16="http://schemas.microsoft.com/office/drawing/2014/main" id="{C0C8C3C9-C3C9-0023-E9D5-6D35A7E06D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4357" y="1922318"/>
            <a:ext cx="5357092" cy="3013364"/>
          </a:xfrm>
          <a:prstGeom prst="rect">
            <a:avLst/>
          </a:prstGeom>
        </p:spPr>
      </p:pic>
      <p:sp>
        <p:nvSpPr>
          <p:cNvPr id="21" name="Rectangle: Rounded Corners 13">
            <a:extLst>
              <a:ext uri="{FF2B5EF4-FFF2-40B4-BE49-F238E27FC236}">
                <a16:creationId xmlns:a16="http://schemas.microsoft.com/office/drawing/2014/main" id="{4075D4D4-B06D-5A53-AFDA-38BE1DE3C020}"/>
              </a:ext>
            </a:extLst>
          </p:cNvPr>
          <p:cNvSpPr/>
          <p:nvPr/>
        </p:nvSpPr>
        <p:spPr>
          <a:xfrm>
            <a:off x="6784326" y="3182001"/>
            <a:ext cx="1352888" cy="340517"/>
          </a:xfrm>
          <a:prstGeom prst="roundRect">
            <a:avLst/>
          </a:prstGeom>
          <a:solidFill>
            <a:srgbClr val="FFFFFF">
              <a:alpha val="90000"/>
            </a:srgbClr>
          </a:solidFill>
          <a:ln w="25400" cap="flat">
            <a:solidFill>
              <a:srgbClr val="93579A"/>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algn="ctr"/>
            <a:r>
              <a:rPr lang="en-GB" sz="1200" b="1" dirty="0">
                <a:solidFill>
                  <a:srgbClr val="93579A"/>
                </a:solidFill>
                <a:sym typeface="Arial"/>
              </a:rPr>
              <a:t>C</a:t>
            </a:r>
            <a:endParaRPr lang="en-GB" sz="1200" dirty="0">
              <a:solidFill>
                <a:srgbClr val="93579A"/>
              </a:solidFill>
              <a:sym typeface="Arial"/>
            </a:endParaRPr>
          </a:p>
        </p:txBody>
      </p:sp>
      <p:sp>
        <p:nvSpPr>
          <p:cNvPr id="24" name="TextBox 23">
            <a:extLst>
              <a:ext uri="{FF2B5EF4-FFF2-40B4-BE49-F238E27FC236}">
                <a16:creationId xmlns:a16="http://schemas.microsoft.com/office/drawing/2014/main" id="{D1B96828-D999-CC11-F5DE-325CC7B77B21}"/>
              </a:ext>
            </a:extLst>
          </p:cNvPr>
          <p:cNvSpPr txBox="1"/>
          <p:nvPr/>
        </p:nvSpPr>
        <p:spPr>
          <a:xfrm>
            <a:off x="0" y="6521237"/>
            <a:ext cx="3116559" cy="253916"/>
          </a:xfrm>
          <a:prstGeom prst="rect">
            <a:avLst/>
          </a:prstGeom>
          <a:noFill/>
        </p:spPr>
        <p:txBody>
          <a:bodyPr wrap="none" rtlCol="0">
            <a:spAutoFit/>
          </a:bodyPr>
          <a:lstStyle/>
          <a:p>
            <a:r>
              <a:rPr lang="en-US" sz="1050" dirty="0">
                <a:hlinkClick r:id="rId4"/>
              </a:rPr>
              <a:t>Cold Spring Harbor Laboratory – DNA Learning Center</a:t>
            </a:r>
            <a:endParaRPr lang="en-US" sz="1050" dirty="0"/>
          </a:p>
        </p:txBody>
      </p:sp>
    </p:spTree>
    <p:extLst>
      <p:ext uri="{BB962C8B-B14F-4D97-AF65-F5344CB8AC3E}">
        <p14:creationId xmlns:p14="http://schemas.microsoft.com/office/powerpoint/2010/main" val="19580696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D81D3-3487-BC5C-F1CA-8AA336432AEB}"/>
              </a:ext>
            </a:extLst>
          </p:cNvPr>
          <p:cNvSpPr>
            <a:spLocks noGrp="1"/>
          </p:cNvSpPr>
          <p:nvPr>
            <p:ph type="title"/>
          </p:nvPr>
        </p:nvSpPr>
        <p:spPr/>
        <p:txBody>
          <a:bodyPr/>
          <a:lstStyle/>
          <a:p>
            <a:r>
              <a:rPr lang="en-US" dirty="0"/>
              <a:t>Check For Understanding</a:t>
            </a:r>
          </a:p>
        </p:txBody>
      </p:sp>
      <p:sp>
        <p:nvSpPr>
          <p:cNvPr id="5" name="Content Placeholder 4">
            <a:extLst>
              <a:ext uri="{FF2B5EF4-FFF2-40B4-BE49-F238E27FC236}">
                <a16:creationId xmlns:a16="http://schemas.microsoft.com/office/drawing/2014/main" id="{F3620AA3-3F20-A2A9-401C-6B19FE15115B}"/>
              </a:ext>
            </a:extLst>
          </p:cNvPr>
          <p:cNvSpPr>
            <a:spLocks noGrp="1"/>
          </p:cNvSpPr>
          <p:nvPr>
            <p:ph idx="1"/>
          </p:nvPr>
        </p:nvSpPr>
        <p:spPr>
          <a:xfrm>
            <a:off x="628650" y="1315845"/>
            <a:ext cx="2796194" cy="4622840"/>
          </a:xfrm>
        </p:spPr>
        <p:txBody>
          <a:bodyPr anchor="ctr"/>
          <a:lstStyle/>
          <a:p>
            <a:pPr marL="0" indent="0">
              <a:buNone/>
            </a:pPr>
            <a:r>
              <a:rPr lang="en-US" dirty="0"/>
              <a:t>Raise your fingers (1-4) to share your answer.</a:t>
            </a:r>
          </a:p>
          <a:p>
            <a:pPr marL="0" indent="0">
              <a:buNone/>
            </a:pPr>
            <a:endParaRPr lang="en-US" dirty="0"/>
          </a:p>
          <a:p>
            <a:pPr marL="514350" indent="-514350">
              <a:buFont typeface="+mj-lt"/>
              <a:buAutoNum type="arabicPeriod"/>
            </a:pPr>
            <a:r>
              <a:rPr lang="en-US" dirty="0"/>
              <a:t>Synthetic Membrane</a:t>
            </a:r>
          </a:p>
          <a:p>
            <a:pPr marL="514350" indent="-514350">
              <a:buFont typeface="+mj-lt"/>
              <a:buAutoNum type="arabicPeriod"/>
            </a:pPr>
            <a:r>
              <a:rPr lang="en-US" dirty="0"/>
              <a:t>Motor Protein</a:t>
            </a:r>
          </a:p>
          <a:p>
            <a:pPr marL="514350" indent="-514350">
              <a:buFont typeface="+mj-lt"/>
              <a:buAutoNum type="arabicPeriod"/>
            </a:pPr>
            <a:r>
              <a:rPr lang="en-US" dirty="0"/>
              <a:t>DNA or RNA</a:t>
            </a:r>
          </a:p>
          <a:p>
            <a:pPr marL="514350" indent="-514350">
              <a:buFont typeface="+mj-lt"/>
              <a:buAutoNum type="arabicPeriod"/>
            </a:pPr>
            <a:r>
              <a:rPr lang="en-US" dirty="0"/>
              <a:t>Nanopore</a:t>
            </a:r>
          </a:p>
        </p:txBody>
      </p:sp>
      <p:sp>
        <p:nvSpPr>
          <p:cNvPr id="3" name="Slide Number Placeholder 2">
            <a:extLst>
              <a:ext uri="{FF2B5EF4-FFF2-40B4-BE49-F238E27FC236}">
                <a16:creationId xmlns:a16="http://schemas.microsoft.com/office/drawing/2014/main" id="{3A673570-7EFD-8BD1-6C90-5363BBEC4DF8}"/>
              </a:ext>
            </a:extLst>
          </p:cNvPr>
          <p:cNvSpPr>
            <a:spLocks noGrp="1"/>
          </p:cNvSpPr>
          <p:nvPr>
            <p:ph type="sldNum" sz="quarter" idx="12"/>
          </p:nvPr>
        </p:nvSpPr>
        <p:spPr/>
        <p:txBody>
          <a:bodyPr/>
          <a:lstStyle/>
          <a:p>
            <a:fld id="{583B418D-BC1F-4141-AD91-492020F8FF52}" type="slidenum">
              <a:rPr lang="en-US" smtClean="0"/>
              <a:t>25</a:t>
            </a:fld>
            <a:endParaRPr lang="en-US"/>
          </a:p>
        </p:txBody>
      </p:sp>
      <p:pic>
        <p:nvPicPr>
          <p:cNvPr id="19" name="Picture 18" descr="A picture containing accessory, close&#10;&#10;Description automatically generated">
            <a:extLst>
              <a:ext uri="{FF2B5EF4-FFF2-40B4-BE49-F238E27FC236}">
                <a16:creationId xmlns:a16="http://schemas.microsoft.com/office/drawing/2014/main" id="{C0C8C3C9-C3C9-0023-E9D5-6D35A7E06D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4357" y="1922318"/>
            <a:ext cx="5357092" cy="3013364"/>
          </a:xfrm>
          <a:prstGeom prst="rect">
            <a:avLst/>
          </a:prstGeom>
        </p:spPr>
      </p:pic>
      <p:sp>
        <p:nvSpPr>
          <p:cNvPr id="23" name="Rectangle: Rounded Corners 15">
            <a:extLst>
              <a:ext uri="{FF2B5EF4-FFF2-40B4-BE49-F238E27FC236}">
                <a16:creationId xmlns:a16="http://schemas.microsoft.com/office/drawing/2014/main" id="{F89125FF-391C-D538-8343-64D1D9C1C135}"/>
              </a:ext>
            </a:extLst>
          </p:cNvPr>
          <p:cNvSpPr/>
          <p:nvPr/>
        </p:nvSpPr>
        <p:spPr>
          <a:xfrm>
            <a:off x="7154380" y="4194376"/>
            <a:ext cx="1374223" cy="340517"/>
          </a:xfrm>
          <a:prstGeom prst="roundRect">
            <a:avLst/>
          </a:prstGeom>
          <a:solidFill>
            <a:srgbClr val="FFFFFF">
              <a:alpha val="90000"/>
            </a:srgbClr>
          </a:solidFill>
          <a:ln w="25400" cap="flat">
            <a:solidFill>
              <a:srgbClr val="A59E9F"/>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algn="ctr"/>
            <a:r>
              <a:rPr lang="en-GB" sz="1200" b="1" dirty="0">
                <a:solidFill>
                  <a:srgbClr val="A59E9F"/>
                </a:solidFill>
                <a:sym typeface="Arial"/>
              </a:rPr>
              <a:t>D</a:t>
            </a:r>
            <a:endParaRPr lang="en-GB" sz="1200" dirty="0">
              <a:solidFill>
                <a:srgbClr val="A59E9F"/>
              </a:solidFill>
              <a:sym typeface="Arial"/>
            </a:endParaRPr>
          </a:p>
        </p:txBody>
      </p:sp>
      <p:sp>
        <p:nvSpPr>
          <p:cNvPr id="24" name="TextBox 23">
            <a:extLst>
              <a:ext uri="{FF2B5EF4-FFF2-40B4-BE49-F238E27FC236}">
                <a16:creationId xmlns:a16="http://schemas.microsoft.com/office/drawing/2014/main" id="{D1B96828-D999-CC11-F5DE-325CC7B77B21}"/>
              </a:ext>
            </a:extLst>
          </p:cNvPr>
          <p:cNvSpPr txBox="1"/>
          <p:nvPr/>
        </p:nvSpPr>
        <p:spPr>
          <a:xfrm>
            <a:off x="0" y="6521237"/>
            <a:ext cx="3116559" cy="253916"/>
          </a:xfrm>
          <a:prstGeom prst="rect">
            <a:avLst/>
          </a:prstGeom>
          <a:noFill/>
        </p:spPr>
        <p:txBody>
          <a:bodyPr wrap="none" rtlCol="0">
            <a:spAutoFit/>
          </a:bodyPr>
          <a:lstStyle/>
          <a:p>
            <a:r>
              <a:rPr lang="en-US" sz="1050" dirty="0">
                <a:hlinkClick r:id="rId4"/>
              </a:rPr>
              <a:t>Cold Spring Harbor Laboratory – DNA Learning Center</a:t>
            </a:r>
            <a:endParaRPr lang="en-US" sz="1050" dirty="0"/>
          </a:p>
        </p:txBody>
      </p:sp>
    </p:spTree>
    <p:extLst>
      <p:ext uri="{BB962C8B-B14F-4D97-AF65-F5344CB8AC3E}">
        <p14:creationId xmlns:p14="http://schemas.microsoft.com/office/powerpoint/2010/main" val="23257181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D81D3-3487-BC5C-F1CA-8AA336432AEB}"/>
              </a:ext>
            </a:extLst>
          </p:cNvPr>
          <p:cNvSpPr>
            <a:spLocks noGrp="1"/>
          </p:cNvSpPr>
          <p:nvPr>
            <p:ph type="title"/>
          </p:nvPr>
        </p:nvSpPr>
        <p:spPr/>
        <p:txBody>
          <a:bodyPr/>
          <a:lstStyle/>
          <a:p>
            <a:r>
              <a:rPr lang="en-US" dirty="0"/>
              <a:t>Check For Understanding</a:t>
            </a:r>
          </a:p>
        </p:txBody>
      </p:sp>
      <p:pic>
        <p:nvPicPr>
          <p:cNvPr id="19" name="Picture 18" descr="A picture containing accessory, close&#10;&#10;Description automatically generated">
            <a:extLst>
              <a:ext uri="{FF2B5EF4-FFF2-40B4-BE49-F238E27FC236}">
                <a16:creationId xmlns:a16="http://schemas.microsoft.com/office/drawing/2014/main" id="{C0C8C3C9-C3C9-0023-E9D5-6D35A7E06D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0372" y="1233205"/>
            <a:ext cx="5357092" cy="3013364"/>
          </a:xfrm>
          <a:prstGeom prst="rect">
            <a:avLst/>
          </a:prstGeom>
        </p:spPr>
      </p:pic>
      <p:sp>
        <p:nvSpPr>
          <p:cNvPr id="20" name="Rectangle: Rounded Corners 12">
            <a:extLst>
              <a:ext uri="{FF2B5EF4-FFF2-40B4-BE49-F238E27FC236}">
                <a16:creationId xmlns:a16="http://schemas.microsoft.com/office/drawing/2014/main" id="{F4AA1D05-D99F-A1EB-BA06-906FF1E3E58F}"/>
              </a:ext>
            </a:extLst>
          </p:cNvPr>
          <p:cNvSpPr/>
          <p:nvPr/>
        </p:nvSpPr>
        <p:spPr>
          <a:xfrm>
            <a:off x="4075164" y="1310254"/>
            <a:ext cx="1123509" cy="340517"/>
          </a:xfrm>
          <a:prstGeom prst="roundRect">
            <a:avLst/>
          </a:prstGeom>
          <a:solidFill>
            <a:srgbClr val="FFFFFF">
              <a:alpha val="90000"/>
            </a:srgbClr>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algn="ctr"/>
            <a:r>
              <a:rPr lang="en-GB" sz="1200" b="1">
                <a:solidFill>
                  <a:schemeClr val="accent1"/>
                </a:solidFill>
              </a:rPr>
              <a:t>DNA or RNA</a:t>
            </a:r>
            <a:endParaRPr lang="en-GB" sz="1200">
              <a:solidFill>
                <a:schemeClr val="accent1"/>
              </a:solidFill>
              <a:sym typeface="Arial"/>
            </a:endParaRPr>
          </a:p>
        </p:txBody>
      </p:sp>
      <p:sp>
        <p:nvSpPr>
          <p:cNvPr id="21" name="Rectangle: Rounded Corners 13">
            <a:extLst>
              <a:ext uri="{FF2B5EF4-FFF2-40B4-BE49-F238E27FC236}">
                <a16:creationId xmlns:a16="http://schemas.microsoft.com/office/drawing/2014/main" id="{4075D4D4-B06D-5A53-AFDA-38BE1DE3C020}"/>
              </a:ext>
            </a:extLst>
          </p:cNvPr>
          <p:cNvSpPr/>
          <p:nvPr/>
        </p:nvSpPr>
        <p:spPr>
          <a:xfrm>
            <a:off x="5030341" y="2492888"/>
            <a:ext cx="1352888" cy="340517"/>
          </a:xfrm>
          <a:prstGeom prst="roundRect">
            <a:avLst/>
          </a:prstGeom>
          <a:solidFill>
            <a:srgbClr val="FFFFFF">
              <a:alpha val="90000"/>
            </a:srgbClr>
          </a:solidFill>
          <a:ln w="25400" cap="flat">
            <a:solidFill>
              <a:srgbClr val="93579A"/>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algn="ctr"/>
            <a:r>
              <a:rPr lang="en-GB" sz="1200" b="1" dirty="0">
                <a:solidFill>
                  <a:srgbClr val="93579A"/>
                </a:solidFill>
              </a:rPr>
              <a:t>Motor Protein</a:t>
            </a:r>
            <a:endParaRPr lang="en-GB" sz="1200" dirty="0">
              <a:solidFill>
                <a:srgbClr val="93579A"/>
              </a:solidFill>
              <a:sym typeface="Arial"/>
            </a:endParaRPr>
          </a:p>
        </p:txBody>
      </p:sp>
      <p:sp>
        <p:nvSpPr>
          <p:cNvPr id="22" name="Rectangle: Rounded Corners 14">
            <a:extLst>
              <a:ext uri="{FF2B5EF4-FFF2-40B4-BE49-F238E27FC236}">
                <a16:creationId xmlns:a16="http://schemas.microsoft.com/office/drawing/2014/main" id="{4B09BFCA-81A1-6D3E-F613-A576FE5DE2EC}"/>
              </a:ext>
            </a:extLst>
          </p:cNvPr>
          <p:cNvSpPr/>
          <p:nvPr/>
        </p:nvSpPr>
        <p:spPr>
          <a:xfrm>
            <a:off x="2690060" y="3129437"/>
            <a:ext cx="1352888" cy="340517"/>
          </a:xfrm>
          <a:prstGeom prst="roundRect">
            <a:avLst/>
          </a:prstGeom>
          <a:solidFill>
            <a:srgbClr val="FFFFFF">
              <a:alpha val="90000"/>
            </a:srgbClr>
          </a:solidFill>
          <a:ln w="25400" cap="flat">
            <a:solidFill>
              <a:srgbClr val="2E7A9B"/>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algn="ctr"/>
            <a:r>
              <a:rPr lang="en-GB" sz="1200" b="1">
                <a:solidFill>
                  <a:srgbClr val="2E7A9B"/>
                </a:solidFill>
              </a:rPr>
              <a:t>Nanopore</a:t>
            </a:r>
            <a:endParaRPr lang="en-GB" sz="1200">
              <a:solidFill>
                <a:srgbClr val="2E7A9B"/>
              </a:solidFill>
              <a:sym typeface="Arial"/>
            </a:endParaRPr>
          </a:p>
        </p:txBody>
      </p:sp>
      <p:sp>
        <p:nvSpPr>
          <p:cNvPr id="23" name="Rectangle: Rounded Corners 15">
            <a:extLst>
              <a:ext uri="{FF2B5EF4-FFF2-40B4-BE49-F238E27FC236}">
                <a16:creationId xmlns:a16="http://schemas.microsoft.com/office/drawing/2014/main" id="{F89125FF-391C-D538-8343-64D1D9C1C135}"/>
              </a:ext>
            </a:extLst>
          </p:cNvPr>
          <p:cNvSpPr/>
          <p:nvPr/>
        </p:nvSpPr>
        <p:spPr>
          <a:xfrm>
            <a:off x="5400395" y="3403108"/>
            <a:ext cx="1374223" cy="544828"/>
          </a:xfrm>
          <a:prstGeom prst="roundRect">
            <a:avLst/>
          </a:prstGeom>
          <a:solidFill>
            <a:srgbClr val="FFFFFF">
              <a:alpha val="90000"/>
            </a:srgbClr>
          </a:solidFill>
          <a:ln w="25400" cap="flat">
            <a:solidFill>
              <a:srgbClr val="A59E9F"/>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algn="ctr"/>
            <a:r>
              <a:rPr lang="en-GB" sz="1200" b="1" dirty="0">
                <a:solidFill>
                  <a:srgbClr val="A59E9F"/>
                </a:solidFill>
              </a:rPr>
              <a:t>Synthetic  Membrane</a:t>
            </a:r>
            <a:endParaRPr lang="en-GB" sz="1200" dirty="0">
              <a:solidFill>
                <a:srgbClr val="A59E9F"/>
              </a:solidFill>
              <a:sym typeface="Arial"/>
            </a:endParaRPr>
          </a:p>
        </p:txBody>
      </p:sp>
      <p:sp>
        <p:nvSpPr>
          <p:cNvPr id="3" name="TextBox 2">
            <a:extLst>
              <a:ext uri="{FF2B5EF4-FFF2-40B4-BE49-F238E27FC236}">
                <a16:creationId xmlns:a16="http://schemas.microsoft.com/office/drawing/2014/main" id="{580C1BC6-AD51-8579-EC59-AB5A47CDDA69}"/>
              </a:ext>
            </a:extLst>
          </p:cNvPr>
          <p:cNvSpPr txBox="1"/>
          <p:nvPr/>
        </p:nvSpPr>
        <p:spPr>
          <a:xfrm>
            <a:off x="0" y="6521237"/>
            <a:ext cx="3116559" cy="253916"/>
          </a:xfrm>
          <a:prstGeom prst="rect">
            <a:avLst/>
          </a:prstGeom>
          <a:noFill/>
        </p:spPr>
        <p:txBody>
          <a:bodyPr wrap="none" rtlCol="0">
            <a:spAutoFit/>
          </a:bodyPr>
          <a:lstStyle/>
          <a:p>
            <a:r>
              <a:rPr lang="en-US" sz="1050" dirty="0">
                <a:hlinkClick r:id="rId4"/>
              </a:rPr>
              <a:t>Cold Spring Harbor Laboratory – DNA Learning Center</a:t>
            </a:r>
            <a:endParaRPr lang="en-US" sz="1050" dirty="0"/>
          </a:p>
        </p:txBody>
      </p:sp>
      <p:sp>
        <p:nvSpPr>
          <p:cNvPr id="4" name="Slide Number Placeholder 3">
            <a:extLst>
              <a:ext uri="{FF2B5EF4-FFF2-40B4-BE49-F238E27FC236}">
                <a16:creationId xmlns:a16="http://schemas.microsoft.com/office/drawing/2014/main" id="{39930661-4230-5DA3-AD95-1C43510642BA}"/>
              </a:ext>
            </a:extLst>
          </p:cNvPr>
          <p:cNvSpPr>
            <a:spLocks noGrp="1"/>
          </p:cNvSpPr>
          <p:nvPr>
            <p:ph type="sldNum" sz="quarter" idx="12"/>
          </p:nvPr>
        </p:nvSpPr>
        <p:spPr/>
        <p:txBody>
          <a:bodyPr/>
          <a:lstStyle/>
          <a:p>
            <a:fld id="{583B418D-BC1F-4141-AD91-492020F8FF52}" type="slidenum">
              <a:rPr lang="en-US" smtClean="0"/>
              <a:t>26</a:t>
            </a:fld>
            <a:endParaRPr lang="en-US"/>
          </a:p>
        </p:txBody>
      </p:sp>
      <p:sp>
        <p:nvSpPr>
          <p:cNvPr id="5" name="TextBox 4">
            <a:extLst>
              <a:ext uri="{FF2B5EF4-FFF2-40B4-BE49-F238E27FC236}">
                <a16:creationId xmlns:a16="http://schemas.microsoft.com/office/drawing/2014/main" id="{B871EF0A-6806-03E8-3AE0-1EBFEAB30EFF}"/>
              </a:ext>
            </a:extLst>
          </p:cNvPr>
          <p:cNvSpPr txBox="1"/>
          <p:nvPr/>
        </p:nvSpPr>
        <p:spPr>
          <a:xfrm>
            <a:off x="1633467" y="4544293"/>
            <a:ext cx="6006901" cy="1200329"/>
          </a:xfrm>
          <a:prstGeom prst="rect">
            <a:avLst/>
          </a:prstGeom>
          <a:noFill/>
        </p:spPr>
        <p:txBody>
          <a:bodyPr wrap="none" rtlCol="0">
            <a:spAutoFit/>
          </a:bodyPr>
          <a:lstStyle/>
          <a:p>
            <a:pPr marL="285750" indent="-285750">
              <a:buFont typeface="Arial" panose="020B0604020202020204" pitchFamily="34" charset="0"/>
              <a:buChar char="•"/>
            </a:pPr>
            <a:r>
              <a:rPr lang="en-US" sz="2400" dirty="0"/>
              <a:t>Read length is up to 4 Mb</a:t>
            </a:r>
          </a:p>
          <a:p>
            <a:pPr marL="742950" lvl="1" indent="-285750">
              <a:buFont typeface="Courier New" panose="02070309020205020404" pitchFamily="49" charset="0"/>
              <a:buChar char="o"/>
            </a:pPr>
            <a:r>
              <a:rPr lang="en-US" sz="2400" dirty="0"/>
              <a:t>Long reads sequencing mode: 10–100kb</a:t>
            </a:r>
          </a:p>
          <a:p>
            <a:pPr marL="742950" lvl="1" indent="-285750">
              <a:buFont typeface="Courier New" panose="02070309020205020404" pitchFamily="49" charset="0"/>
              <a:buChar char="o"/>
            </a:pPr>
            <a:r>
              <a:rPr lang="en-US" sz="2400" dirty="0"/>
              <a:t>Ultra-long sequencing mode: 100–300kb</a:t>
            </a:r>
          </a:p>
        </p:txBody>
      </p:sp>
    </p:spTree>
    <p:extLst>
      <p:ext uri="{BB962C8B-B14F-4D97-AF65-F5344CB8AC3E}">
        <p14:creationId xmlns:p14="http://schemas.microsoft.com/office/powerpoint/2010/main" val="1938710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16F34-C6E5-6992-D67E-EB0BDBC0531A}"/>
              </a:ext>
            </a:extLst>
          </p:cNvPr>
          <p:cNvSpPr>
            <a:spLocks noGrp="1"/>
          </p:cNvSpPr>
          <p:nvPr>
            <p:ph type="title"/>
          </p:nvPr>
        </p:nvSpPr>
        <p:spPr/>
        <p:txBody>
          <a:bodyPr/>
          <a:lstStyle/>
          <a:p>
            <a:r>
              <a:rPr lang="en-US" dirty="0"/>
              <a:t>Review – Base Calling</a:t>
            </a:r>
          </a:p>
        </p:txBody>
      </p:sp>
      <p:sp>
        <p:nvSpPr>
          <p:cNvPr id="7" name="Content Placeholder 6">
            <a:extLst>
              <a:ext uri="{FF2B5EF4-FFF2-40B4-BE49-F238E27FC236}">
                <a16:creationId xmlns:a16="http://schemas.microsoft.com/office/drawing/2014/main" id="{03591E8E-CDAA-C014-2BDB-8AA48B07AC48}"/>
              </a:ext>
            </a:extLst>
          </p:cNvPr>
          <p:cNvSpPr>
            <a:spLocks noGrp="1"/>
          </p:cNvSpPr>
          <p:nvPr>
            <p:ph idx="1"/>
          </p:nvPr>
        </p:nvSpPr>
        <p:spPr>
          <a:xfrm>
            <a:off x="215551" y="1315844"/>
            <a:ext cx="3116559" cy="4938651"/>
          </a:xfrm>
        </p:spPr>
        <p:txBody>
          <a:bodyPr>
            <a:normAutofit fontScale="92500"/>
          </a:bodyPr>
          <a:lstStyle/>
          <a:p>
            <a:r>
              <a:rPr lang="en-US" dirty="0"/>
              <a:t>This digital method of reading DNA or RNA sequence has multiple benefits:</a:t>
            </a:r>
          </a:p>
          <a:p>
            <a:pPr lvl="1"/>
            <a:r>
              <a:rPr lang="en-US" dirty="0"/>
              <a:t>Real-time analysis</a:t>
            </a:r>
          </a:p>
          <a:p>
            <a:pPr lvl="1"/>
            <a:r>
              <a:rPr lang="en-US" dirty="0"/>
              <a:t>PCR free, no amplification bias</a:t>
            </a:r>
          </a:p>
          <a:p>
            <a:pPr lvl="1"/>
            <a:r>
              <a:rPr lang="en-US" b="1" dirty="0">
                <a:solidFill>
                  <a:srgbClr val="990000"/>
                </a:solidFill>
              </a:rPr>
              <a:t>Modified base detection</a:t>
            </a:r>
          </a:p>
          <a:p>
            <a:pPr lvl="1"/>
            <a:r>
              <a:rPr lang="en-US" dirty="0"/>
              <a:t>Read-length agnostic</a:t>
            </a:r>
          </a:p>
          <a:p>
            <a:pPr lvl="1"/>
            <a:r>
              <a:rPr lang="en-US" b="1" dirty="0">
                <a:solidFill>
                  <a:srgbClr val="990000"/>
                </a:solidFill>
              </a:rPr>
              <a:t>Direct sequencing of DNA or RNA</a:t>
            </a:r>
          </a:p>
          <a:p>
            <a:endParaRPr lang="en-US" dirty="0"/>
          </a:p>
        </p:txBody>
      </p:sp>
      <p:pic>
        <p:nvPicPr>
          <p:cNvPr id="3" name="Picture 2" descr="A picture containing cake, birthday, candle, decorated&#10;&#10;Description automatically generated">
            <a:extLst>
              <a:ext uri="{FF2B5EF4-FFF2-40B4-BE49-F238E27FC236}">
                <a16:creationId xmlns:a16="http://schemas.microsoft.com/office/drawing/2014/main" id="{5524F6A5-9013-7630-E9FC-BDA07199AB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4718" y="1409799"/>
            <a:ext cx="5357092" cy="3014750"/>
          </a:xfrm>
          <a:prstGeom prst="rect">
            <a:avLst/>
          </a:prstGeom>
        </p:spPr>
      </p:pic>
      <p:sp>
        <p:nvSpPr>
          <p:cNvPr id="5" name="Rectangle: Rounded Corners 24">
            <a:extLst>
              <a:ext uri="{FF2B5EF4-FFF2-40B4-BE49-F238E27FC236}">
                <a16:creationId xmlns:a16="http://schemas.microsoft.com/office/drawing/2014/main" id="{5D6BC50E-AFA6-68FB-68A4-262AE55C30CB}"/>
              </a:ext>
            </a:extLst>
          </p:cNvPr>
          <p:cNvSpPr/>
          <p:nvPr/>
        </p:nvSpPr>
        <p:spPr>
          <a:xfrm>
            <a:off x="7012196" y="3354828"/>
            <a:ext cx="1352888" cy="749139"/>
          </a:xfrm>
          <a:prstGeom prst="roundRect">
            <a:avLst/>
          </a:prstGeom>
          <a:solidFill>
            <a:srgbClr val="FFFFFF">
              <a:alpha val="90000"/>
            </a:srgbClr>
          </a:solidFill>
          <a:ln w="25400" cap="flat">
            <a:solidFill>
              <a:srgbClr val="6FF3EB"/>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algn="ctr"/>
            <a:r>
              <a:rPr lang="en-GB" sz="1200" b="1" dirty="0">
                <a:solidFill>
                  <a:srgbClr val="2E7A9B"/>
                </a:solidFill>
              </a:rPr>
              <a:t>Electrical signal turned into </a:t>
            </a:r>
          </a:p>
          <a:p>
            <a:pPr algn="ctr"/>
            <a:r>
              <a:rPr lang="en-GB" sz="1200" b="1" dirty="0">
                <a:solidFill>
                  <a:srgbClr val="2E7A9B"/>
                </a:solidFill>
              </a:rPr>
              <a:t>base calls</a:t>
            </a:r>
            <a:endParaRPr lang="en-GB" sz="1200" dirty="0">
              <a:solidFill>
                <a:srgbClr val="2E7A9B"/>
              </a:solidFill>
              <a:sym typeface="Arial"/>
            </a:endParaRPr>
          </a:p>
        </p:txBody>
      </p:sp>
      <p:sp>
        <p:nvSpPr>
          <p:cNvPr id="6" name="TextBox 5">
            <a:extLst>
              <a:ext uri="{FF2B5EF4-FFF2-40B4-BE49-F238E27FC236}">
                <a16:creationId xmlns:a16="http://schemas.microsoft.com/office/drawing/2014/main" id="{444A993A-78EF-4B7A-C70B-7FA8C0B100E0}"/>
              </a:ext>
            </a:extLst>
          </p:cNvPr>
          <p:cNvSpPr txBox="1"/>
          <p:nvPr/>
        </p:nvSpPr>
        <p:spPr>
          <a:xfrm>
            <a:off x="0" y="6521237"/>
            <a:ext cx="3116559" cy="253916"/>
          </a:xfrm>
          <a:prstGeom prst="rect">
            <a:avLst/>
          </a:prstGeom>
          <a:noFill/>
        </p:spPr>
        <p:txBody>
          <a:bodyPr wrap="none" rtlCol="0">
            <a:spAutoFit/>
          </a:bodyPr>
          <a:lstStyle/>
          <a:p>
            <a:r>
              <a:rPr lang="en-US" sz="1050" dirty="0"/>
              <a:t>Cold Spring Harbor Laboratory – DNA Learning Center</a:t>
            </a:r>
          </a:p>
        </p:txBody>
      </p:sp>
      <p:sp>
        <p:nvSpPr>
          <p:cNvPr id="4" name="Slide Number Placeholder 3">
            <a:extLst>
              <a:ext uri="{FF2B5EF4-FFF2-40B4-BE49-F238E27FC236}">
                <a16:creationId xmlns:a16="http://schemas.microsoft.com/office/drawing/2014/main" id="{6DA6C01F-1D5B-3DA6-5E1C-10D9F461F881}"/>
              </a:ext>
            </a:extLst>
          </p:cNvPr>
          <p:cNvSpPr>
            <a:spLocks noGrp="1"/>
          </p:cNvSpPr>
          <p:nvPr>
            <p:ph type="sldNum" sz="quarter" idx="12"/>
          </p:nvPr>
        </p:nvSpPr>
        <p:spPr/>
        <p:txBody>
          <a:bodyPr/>
          <a:lstStyle/>
          <a:p>
            <a:fld id="{583B418D-BC1F-4141-AD91-492020F8FF52}" type="slidenum">
              <a:rPr lang="en-US" smtClean="0"/>
              <a:pPr/>
              <a:t>27</a:t>
            </a:fld>
            <a:endParaRPr lang="en-US"/>
          </a:p>
        </p:txBody>
      </p:sp>
      <p:sp>
        <p:nvSpPr>
          <p:cNvPr id="8" name="TextBox 7">
            <a:extLst>
              <a:ext uri="{FF2B5EF4-FFF2-40B4-BE49-F238E27FC236}">
                <a16:creationId xmlns:a16="http://schemas.microsoft.com/office/drawing/2014/main" id="{A1EE62CB-A12E-7648-159B-F80D206D3A25}"/>
              </a:ext>
            </a:extLst>
          </p:cNvPr>
          <p:cNvSpPr txBox="1"/>
          <p:nvPr/>
        </p:nvSpPr>
        <p:spPr>
          <a:xfrm>
            <a:off x="3712663" y="4590929"/>
            <a:ext cx="5181202" cy="1323439"/>
          </a:xfrm>
          <a:prstGeom prst="rect">
            <a:avLst/>
          </a:prstGeom>
          <a:noFill/>
        </p:spPr>
        <p:txBody>
          <a:bodyPr wrap="square" rtlCol="0">
            <a:spAutoFit/>
          </a:bodyPr>
          <a:lstStyle/>
          <a:p>
            <a:r>
              <a:rPr lang="en-US" sz="1600" dirty="0"/>
              <a:t>Disclaimer: </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The real-time base caller has lower accuracy. For many applications, it might be beneficial to do the base calling afterwards with a more powerful GPU and a more compute intensive algorithm [i.e., duplex with super accuracy (SUP)].</a:t>
            </a:r>
          </a:p>
        </p:txBody>
      </p:sp>
    </p:spTree>
    <p:extLst>
      <p:ext uri="{BB962C8B-B14F-4D97-AF65-F5344CB8AC3E}">
        <p14:creationId xmlns:p14="http://schemas.microsoft.com/office/powerpoint/2010/main" val="1347875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DA3AF-3214-C23E-751B-659C159F18CF}"/>
              </a:ext>
            </a:extLst>
          </p:cNvPr>
          <p:cNvSpPr>
            <a:spLocks noGrp="1"/>
          </p:cNvSpPr>
          <p:nvPr>
            <p:ph type="title"/>
          </p:nvPr>
        </p:nvSpPr>
        <p:spPr/>
        <p:txBody>
          <a:bodyPr>
            <a:normAutofit fontScale="90000"/>
          </a:bodyPr>
          <a:lstStyle/>
          <a:p>
            <a:r>
              <a:rPr lang="en-US" dirty="0"/>
              <a:t>Flow Cell</a:t>
            </a:r>
            <a:br>
              <a:rPr lang="en-US" dirty="0"/>
            </a:br>
            <a:r>
              <a:rPr lang="en-US" dirty="0"/>
              <a:t>Where Nanopores are Housed</a:t>
            </a:r>
          </a:p>
        </p:txBody>
      </p:sp>
      <p:pic>
        <p:nvPicPr>
          <p:cNvPr id="5" name="Picture 4">
            <a:extLst>
              <a:ext uri="{FF2B5EF4-FFF2-40B4-BE49-F238E27FC236}">
                <a16:creationId xmlns:a16="http://schemas.microsoft.com/office/drawing/2014/main" id="{A53E0565-6845-DB57-E5D8-B899222383A2}"/>
              </a:ext>
            </a:extLst>
          </p:cNvPr>
          <p:cNvPicPr>
            <a:picLocks noChangeAspect="1"/>
          </p:cNvPicPr>
          <p:nvPr/>
        </p:nvPicPr>
        <p:blipFill rotWithShape="1">
          <a:blip r:embed="rId3"/>
          <a:srcRect b="22868"/>
          <a:stretch/>
        </p:blipFill>
        <p:spPr>
          <a:xfrm>
            <a:off x="628650" y="1867700"/>
            <a:ext cx="7772400" cy="1754326"/>
          </a:xfrm>
          <a:prstGeom prst="rect">
            <a:avLst/>
          </a:prstGeom>
        </p:spPr>
      </p:pic>
      <p:sp>
        <p:nvSpPr>
          <p:cNvPr id="6" name="TextBox 5">
            <a:extLst>
              <a:ext uri="{FF2B5EF4-FFF2-40B4-BE49-F238E27FC236}">
                <a16:creationId xmlns:a16="http://schemas.microsoft.com/office/drawing/2014/main" id="{C92E60E7-3874-6BBA-F5DB-0C8898AF4117}"/>
              </a:ext>
            </a:extLst>
          </p:cNvPr>
          <p:cNvSpPr txBox="1"/>
          <p:nvPr/>
        </p:nvSpPr>
        <p:spPr>
          <a:xfrm>
            <a:off x="268432" y="3622026"/>
            <a:ext cx="2890405" cy="1754326"/>
          </a:xfrm>
          <a:prstGeom prst="rect">
            <a:avLst/>
          </a:prstGeom>
          <a:noFill/>
        </p:spPr>
        <p:txBody>
          <a:bodyPr wrap="square" rtlCol="0">
            <a:spAutoFit/>
          </a:bodyPr>
          <a:lstStyle/>
          <a:p>
            <a:r>
              <a:rPr lang="en-US" dirty="0"/>
              <a:t>The </a:t>
            </a:r>
            <a:r>
              <a:rPr lang="en-US" b="1" dirty="0" err="1"/>
              <a:t>Flongle</a:t>
            </a:r>
            <a:r>
              <a:rPr lang="en-US" dirty="0"/>
              <a:t> Flow Cell can generate up to 2.8 Gb of data enabling direct, real-time DNA &amp; cDNA sequencing on smaller, </a:t>
            </a:r>
            <a:r>
              <a:rPr lang="en-US" u="sng" dirty="0"/>
              <a:t>single-use</a:t>
            </a:r>
            <a:r>
              <a:rPr lang="en-US" dirty="0"/>
              <a:t> flow cells.</a:t>
            </a:r>
          </a:p>
        </p:txBody>
      </p:sp>
      <p:sp>
        <p:nvSpPr>
          <p:cNvPr id="7" name="TextBox 6">
            <a:extLst>
              <a:ext uri="{FF2B5EF4-FFF2-40B4-BE49-F238E27FC236}">
                <a16:creationId xmlns:a16="http://schemas.microsoft.com/office/drawing/2014/main" id="{22DFCE4A-F014-244C-BDF4-B7FC20C0CED2}"/>
              </a:ext>
            </a:extLst>
          </p:cNvPr>
          <p:cNvSpPr txBox="1"/>
          <p:nvPr/>
        </p:nvSpPr>
        <p:spPr>
          <a:xfrm>
            <a:off x="3214253" y="3622026"/>
            <a:ext cx="2484294" cy="1754326"/>
          </a:xfrm>
          <a:prstGeom prst="rect">
            <a:avLst/>
          </a:prstGeom>
          <a:noFill/>
        </p:spPr>
        <p:txBody>
          <a:bodyPr wrap="square" rtlCol="0">
            <a:spAutoFit/>
          </a:bodyPr>
          <a:lstStyle/>
          <a:p>
            <a:r>
              <a:rPr lang="en-US" dirty="0"/>
              <a:t>The </a:t>
            </a:r>
            <a:r>
              <a:rPr lang="en-US" b="1" dirty="0" err="1"/>
              <a:t>MinION</a:t>
            </a:r>
            <a:r>
              <a:rPr lang="en-US" dirty="0"/>
              <a:t> Flow Cell can generate up to 50 Gb of data for sequencing DNA, cDNA or native RNA in real-time.</a:t>
            </a:r>
          </a:p>
        </p:txBody>
      </p:sp>
      <p:sp>
        <p:nvSpPr>
          <p:cNvPr id="9" name="TextBox 8">
            <a:extLst>
              <a:ext uri="{FF2B5EF4-FFF2-40B4-BE49-F238E27FC236}">
                <a16:creationId xmlns:a16="http://schemas.microsoft.com/office/drawing/2014/main" id="{1E09B368-D036-EB68-B2F7-FD77282CDF8C}"/>
              </a:ext>
            </a:extLst>
          </p:cNvPr>
          <p:cNvSpPr txBox="1"/>
          <p:nvPr/>
        </p:nvSpPr>
        <p:spPr>
          <a:xfrm>
            <a:off x="5915459" y="3145993"/>
            <a:ext cx="2599891" cy="780810"/>
          </a:xfrm>
          <a:prstGeom prst="rect">
            <a:avLst/>
          </a:prstGeom>
          <a:solidFill>
            <a:schemeClr val="bg1"/>
          </a:solidFill>
        </p:spPr>
        <p:txBody>
          <a:bodyPr wrap="square" rtlCol="0">
            <a:spAutoFit/>
          </a:bodyPr>
          <a:lstStyle/>
          <a:p>
            <a:endParaRPr lang="en-US" dirty="0"/>
          </a:p>
        </p:txBody>
      </p:sp>
      <p:sp>
        <p:nvSpPr>
          <p:cNvPr id="8" name="TextBox 7">
            <a:extLst>
              <a:ext uri="{FF2B5EF4-FFF2-40B4-BE49-F238E27FC236}">
                <a16:creationId xmlns:a16="http://schemas.microsoft.com/office/drawing/2014/main" id="{AC6C1B6A-8ECD-181C-DA7B-06BF3AF54469}"/>
              </a:ext>
            </a:extLst>
          </p:cNvPr>
          <p:cNvSpPr txBox="1"/>
          <p:nvPr/>
        </p:nvSpPr>
        <p:spPr>
          <a:xfrm>
            <a:off x="6031056" y="3622026"/>
            <a:ext cx="2484294" cy="1477328"/>
          </a:xfrm>
          <a:prstGeom prst="rect">
            <a:avLst/>
          </a:prstGeom>
          <a:noFill/>
        </p:spPr>
        <p:txBody>
          <a:bodyPr wrap="square" rtlCol="0">
            <a:spAutoFit/>
          </a:bodyPr>
          <a:lstStyle/>
          <a:p>
            <a:r>
              <a:rPr lang="en-US" dirty="0"/>
              <a:t>The </a:t>
            </a:r>
            <a:r>
              <a:rPr lang="en-US" b="1" dirty="0" err="1"/>
              <a:t>PromethION</a:t>
            </a:r>
            <a:r>
              <a:rPr lang="en-US" dirty="0"/>
              <a:t> Flow Cell can generate up to 290 Gb for sequencing DNA, cDNA or native RNA in real-time. </a:t>
            </a:r>
          </a:p>
        </p:txBody>
      </p:sp>
      <p:sp>
        <p:nvSpPr>
          <p:cNvPr id="10" name="TextBox 9">
            <a:extLst>
              <a:ext uri="{FF2B5EF4-FFF2-40B4-BE49-F238E27FC236}">
                <a16:creationId xmlns:a16="http://schemas.microsoft.com/office/drawing/2014/main" id="{D6C028D8-C597-4937-A3AF-71309B418F99}"/>
              </a:ext>
            </a:extLst>
          </p:cNvPr>
          <p:cNvSpPr txBox="1"/>
          <p:nvPr/>
        </p:nvSpPr>
        <p:spPr>
          <a:xfrm>
            <a:off x="0" y="6504105"/>
            <a:ext cx="4275529" cy="253916"/>
          </a:xfrm>
          <a:prstGeom prst="rect">
            <a:avLst/>
          </a:prstGeom>
          <a:noFill/>
        </p:spPr>
        <p:txBody>
          <a:bodyPr wrap="none" rtlCol="0">
            <a:spAutoFit/>
          </a:bodyPr>
          <a:lstStyle/>
          <a:p>
            <a:r>
              <a:rPr lang="en-US" sz="1050" dirty="0"/>
              <a:t>https://</a:t>
            </a:r>
            <a:r>
              <a:rPr lang="en-US" sz="1050" dirty="0" err="1"/>
              <a:t>nanoporetech.com</a:t>
            </a:r>
            <a:r>
              <a:rPr lang="en-US" sz="1050" dirty="0"/>
              <a:t>/platform/technology/flow-cells-and-nanopores</a:t>
            </a:r>
          </a:p>
        </p:txBody>
      </p:sp>
      <p:sp>
        <p:nvSpPr>
          <p:cNvPr id="3" name="Slide Number Placeholder 2">
            <a:extLst>
              <a:ext uri="{FF2B5EF4-FFF2-40B4-BE49-F238E27FC236}">
                <a16:creationId xmlns:a16="http://schemas.microsoft.com/office/drawing/2014/main" id="{0BDB6C4F-EA9D-C286-F04F-3CD3A59609DB}"/>
              </a:ext>
            </a:extLst>
          </p:cNvPr>
          <p:cNvSpPr>
            <a:spLocks noGrp="1"/>
          </p:cNvSpPr>
          <p:nvPr>
            <p:ph type="sldNum" sz="quarter" idx="12"/>
          </p:nvPr>
        </p:nvSpPr>
        <p:spPr/>
        <p:txBody>
          <a:bodyPr/>
          <a:lstStyle/>
          <a:p>
            <a:fld id="{583B418D-BC1F-4141-AD91-492020F8FF52}" type="slidenum">
              <a:rPr lang="en-US" smtClean="0"/>
              <a:pPr/>
              <a:t>28</a:t>
            </a:fld>
            <a:endParaRPr lang="en-US"/>
          </a:p>
        </p:txBody>
      </p:sp>
    </p:spTree>
    <p:extLst>
      <p:ext uri="{BB962C8B-B14F-4D97-AF65-F5344CB8AC3E}">
        <p14:creationId xmlns:p14="http://schemas.microsoft.com/office/powerpoint/2010/main" val="29694378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E3CFC-1939-28FC-03F4-9EA446A2DE39}"/>
              </a:ext>
            </a:extLst>
          </p:cNvPr>
          <p:cNvSpPr>
            <a:spLocks noGrp="1"/>
          </p:cNvSpPr>
          <p:nvPr>
            <p:ph type="title"/>
          </p:nvPr>
        </p:nvSpPr>
        <p:spPr/>
        <p:txBody>
          <a:bodyPr/>
          <a:lstStyle/>
          <a:p>
            <a:r>
              <a:rPr lang="en-US" dirty="0" err="1"/>
              <a:t>MinION</a:t>
            </a:r>
            <a:r>
              <a:rPr lang="en-US" dirty="0"/>
              <a:t> Flow Cell</a:t>
            </a:r>
          </a:p>
        </p:txBody>
      </p:sp>
      <p:pic>
        <p:nvPicPr>
          <p:cNvPr id="1026" name="Picture 2" descr="Minion flow cell layout">
            <a:extLst>
              <a:ext uri="{FF2B5EF4-FFF2-40B4-BE49-F238E27FC236}">
                <a16:creationId xmlns:a16="http://schemas.microsoft.com/office/drawing/2014/main" id="{73F1A98C-909D-1163-3042-2F7673C24E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223" y="2225857"/>
            <a:ext cx="4334022" cy="24062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ells">
            <a:extLst>
              <a:ext uri="{FF2B5EF4-FFF2-40B4-BE49-F238E27FC236}">
                <a16:creationId xmlns:a16="http://schemas.microsoft.com/office/drawing/2014/main" id="{4B960A84-3307-5B98-F04B-C574929AB5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5557" y="2201782"/>
            <a:ext cx="4404220" cy="245443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CE7E5D9-2622-37D5-8DCE-DA29C7FF66F3}"/>
              </a:ext>
            </a:extLst>
          </p:cNvPr>
          <p:cNvSpPr txBox="1"/>
          <p:nvPr/>
        </p:nvSpPr>
        <p:spPr>
          <a:xfrm>
            <a:off x="4857227" y="4781691"/>
            <a:ext cx="3900880" cy="646331"/>
          </a:xfrm>
          <a:prstGeom prst="rect">
            <a:avLst/>
          </a:prstGeom>
          <a:noFill/>
        </p:spPr>
        <p:txBody>
          <a:bodyPr wrap="square" rtlCol="0">
            <a:spAutoFit/>
          </a:bodyPr>
          <a:lstStyle/>
          <a:p>
            <a:pPr algn="ctr"/>
            <a:r>
              <a:rPr lang="en-US" dirty="0"/>
              <a:t>SEM image of a single sensor well (left) and the hexagonal array of wells (right).</a:t>
            </a:r>
          </a:p>
        </p:txBody>
      </p:sp>
      <p:sp>
        <p:nvSpPr>
          <p:cNvPr id="5" name="TextBox 4">
            <a:extLst>
              <a:ext uri="{FF2B5EF4-FFF2-40B4-BE49-F238E27FC236}">
                <a16:creationId xmlns:a16="http://schemas.microsoft.com/office/drawing/2014/main" id="{7786D716-7D53-9E86-6CC8-B5B73A7774BE}"/>
              </a:ext>
            </a:extLst>
          </p:cNvPr>
          <p:cNvSpPr txBox="1"/>
          <p:nvPr/>
        </p:nvSpPr>
        <p:spPr>
          <a:xfrm>
            <a:off x="385893" y="4781691"/>
            <a:ext cx="4121808" cy="646331"/>
          </a:xfrm>
          <a:prstGeom prst="rect">
            <a:avLst/>
          </a:prstGeom>
          <a:noFill/>
        </p:spPr>
        <p:txBody>
          <a:bodyPr wrap="square" rtlCol="0">
            <a:spAutoFit/>
          </a:bodyPr>
          <a:lstStyle/>
          <a:p>
            <a:pPr algn="ct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MinION</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Mk1B and Mk1C/</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GridION</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dirty="0"/>
              <a:t> Flow Cell Channel Layout</a:t>
            </a:r>
          </a:p>
        </p:txBody>
      </p:sp>
      <p:sp>
        <p:nvSpPr>
          <p:cNvPr id="6" name="TextBox 5">
            <a:extLst>
              <a:ext uri="{FF2B5EF4-FFF2-40B4-BE49-F238E27FC236}">
                <a16:creationId xmlns:a16="http://schemas.microsoft.com/office/drawing/2014/main" id="{8BAE0A34-1317-DD4B-3D76-A0F96F7A1424}"/>
              </a:ext>
            </a:extLst>
          </p:cNvPr>
          <p:cNvSpPr txBox="1"/>
          <p:nvPr/>
        </p:nvSpPr>
        <p:spPr>
          <a:xfrm>
            <a:off x="0" y="6501056"/>
            <a:ext cx="1887055" cy="253916"/>
          </a:xfrm>
          <a:prstGeom prst="rect">
            <a:avLst/>
          </a:prstGeom>
          <a:noFill/>
        </p:spPr>
        <p:txBody>
          <a:bodyPr wrap="none" rtlCol="0">
            <a:spAutoFit/>
          </a:bodyPr>
          <a:lstStyle/>
          <a:p>
            <a:r>
              <a:rPr lang="en-US" sz="1050" dirty="0">
                <a:hlinkClick r:id="rId5"/>
              </a:rPr>
              <a:t>Oxford Nanopore Technologies</a:t>
            </a:r>
            <a:endParaRPr lang="en-US" sz="1050" dirty="0"/>
          </a:p>
        </p:txBody>
      </p:sp>
      <p:sp>
        <p:nvSpPr>
          <p:cNvPr id="3" name="Slide Number Placeholder 2">
            <a:extLst>
              <a:ext uri="{FF2B5EF4-FFF2-40B4-BE49-F238E27FC236}">
                <a16:creationId xmlns:a16="http://schemas.microsoft.com/office/drawing/2014/main" id="{2FE872EA-E61F-C1FF-271D-CC94BAE98C64}"/>
              </a:ext>
            </a:extLst>
          </p:cNvPr>
          <p:cNvSpPr>
            <a:spLocks noGrp="1"/>
          </p:cNvSpPr>
          <p:nvPr>
            <p:ph type="sldNum" sz="quarter" idx="12"/>
          </p:nvPr>
        </p:nvSpPr>
        <p:spPr/>
        <p:txBody>
          <a:bodyPr/>
          <a:lstStyle/>
          <a:p>
            <a:fld id="{583B418D-BC1F-4141-AD91-492020F8FF52}" type="slidenum">
              <a:rPr lang="en-US" smtClean="0"/>
              <a:pPr/>
              <a:t>29</a:t>
            </a:fld>
            <a:endParaRPr lang="en-US"/>
          </a:p>
        </p:txBody>
      </p:sp>
    </p:spTree>
    <p:extLst>
      <p:ext uri="{BB962C8B-B14F-4D97-AF65-F5344CB8AC3E}">
        <p14:creationId xmlns:p14="http://schemas.microsoft.com/office/powerpoint/2010/main" val="17169372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95923-E155-753E-DA01-5AE1B28A72A6}"/>
              </a:ext>
            </a:extLst>
          </p:cNvPr>
          <p:cNvSpPr>
            <a:spLocks noGrp="1"/>
          </p:cNvSpPr>
          <p:nvPr>
            <p:ph type="title"/>
          </p:nvPr>
        </p:nvSpPr>
        <p:spPr/>
        <p:txBody>
          <a:bodyPr/>
          <a:lstStyle/>
          <a:p>
            <a:r>
              <a:rPr lang="en-US" dirty="0"/>
              <a:t>Note to Instructors</a:t>
            </a:r>
          </a:p>
        </p:txBody>
      </p:sp>
      <p:sp>
        <p:nvSpPr>
          <p:cNvPr id="3" name="Content Placeholder 2">
            <a:extLst>
              <a:ext uri="{FF2B5EF4-FFF2-40B4-BE49-F238E27FC236}">
                <a16:creationId xmlns:a16="http://schemas.microsoft.com/office/drawing/2014/main" id="{CAA5AB1F-E610-29F2-886F-F1A6CCEF2DD8}"/>
              </a:ext>
            </a:extLst>
          </p:cNvPr>
          <p:cNvSpPr>
            <a:spLocks noGrp="1"/>
          </p:cNvSpPr>
          <p:nvPr>
            <p:ph idx="1"/>
          </p:nvPr>
        </p:nvSpPr>
        <p:spPr/>
        <p:txBody>
          <a:bodyPr>
            <a:normAutofit/>
          </a:bodyPr>
          <a:lstStyle/>
          <a:p>
            <a:r>
              <a:rPr lang="en-US" dirty="0"/>
              <a:t>I have scripted the talk in the notes section of the PPT. </a:t>
            </a:r>
          </a:p>
          <a:p>
            <a:endParaRPr lang="en-US" dirty="0"/>
          </a:p>
          <a:p>
            <a:r>
              <a:rPr lang="en-US" dirty="0"/>
              <a:t>Advanced versions of this presentation and lecture recordings were developed by Wilson Leung (Washington University in St. Louis).</a:t>
            </a:r>
          </a:p>
          <a:p>
            <a:pPr lvl="1"/>
            <a:r>
              <a:rPr lang="en-US" dirty="0">
                <a:hlinkClick r:id="rId3"/>
              </a:rPr>
              <a:t>Overview Third-generation Sequencing</a:t>
            </a:r>
            <a:endParaRPr lang="en-US" dirty="0"/>
          </a:p>
          <a:p>
            <a:pPr lvl="2"/>
            <a:r>
              <a:rPr lang="en-US" dirty="0">
                <a:hlinkClick r:id="rId4"/>
              </a:rPr>
              <a:t>Lecture Recording</a:t>
            </a:r>
            <a:endParaRPr lang="en-US" dirty="0"/>
          </a:p>
          <a:p>
            <a:pPr lvl="1"/>
            <a:r>
              <a:rPr lang="en-US" dirty="0">
                <a:hlinkClick r:id="rId5"/>
              </a:rPr>
              <a:t>Overview PacBio Iso-Seq</a:t>
            </a:r>
            <a:endParaRPr lang="en-US" dirty="0"/>
          </a:p>
          <a:p>
            <a:pPr lvl="2"/>
            <a:r>
              <a:rPr lang="en-US" dirty="0">
                <a:hlinkClick r:id="rId6"/>
              </a:rPr>
              <a:t>Lecture Recording</a:t>
            </a:r>
            <a:endParaRPr lang="en-US" dirty="0"/>
          </a:p>
          <a:p>
            <a:endParaRPr lang="en-US" dirty="0"/>
          </a:p>
        </p:txBody>
      </p:sp>
      <p:sp>
        <p:nvSpPr>
          <p:cNvPr id="4" name="Slide Number Placeholder 3">
            <a:extLst>
              <a:ext uri="{FF2B5EF4-FFF2-40B4-BE49-F238E27FC236}">
                <a16:creationId xmlns:a16="http://schemas.microsoft.com/office/drawing/2014/main" id="{D37081AA-CBE1-0CA4-7EF2-C1E6E6835AED}"/>
              </a:ext>
            </a:extLst>
          </p:cNvPr>
          <p:cNvSpPr>
            <a:spLocks noGrp="1"/>
          </p:cNvSpPr>
          <p:nvPr>
            <p:ph type="sldNum" sz="quarter" idx="12"/>
          </p:nvPr>
        </p:nvSpPr>
        <p:spPr/>
        <p:txBody>
          <a:bodyPr/>
          <a:lstStyle/>
          <a:p>
            <a:fld id="{583B418D-BC1F-4141-AD91-492020F8FF52}" type="slidenum">
              <a:rPr lang="en-US" smtClean="0"/>
              <a:pPr/>
              <a:t>3</a:t>
            </a:fld>
            <a:endParaRPr lang="en-US"/>
          </a:p>
        </p:txBody>
      </p:sp>
    </p:spTree>
    <p:extLst>
      <p:ext uri="{BB962C8B-B14F-4D97-AF65-F5344CB8AC3E}">
        <p14:creationId xmlns:p14="http://schemas.microsoft.com/office/powerpoint/2010/main" val="31954125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615053-106C-D099-9ED9-60519192C719}"/>
              </a:ext>
            </a:extLst>
          </p:cNvPr>
          <p:cNvSpPr>
            <a:spLocks noGrp="1"/>
          </p:cNvSpPr>
          <p:nvPr>
            <p:ph type="title"/>
          </p:nvPr>
        </p:nvSpPr>
        <p:spPr/>
        <p:txBody>
          <a:bodyPr/>
          <a:lstStyle/>
          <a:p>
            <a:r>
              <a:rPr lang="en-US" dirty="0"/>
              <a:t>Nanopore Sequencing Devices</a:t>
            </a:r>
          </a:p>
        </p:txBody>
      </p:sp>
      <p:sp>
        <p:nvSpPr>
          <p:cNvPr id="5" name="TextBox 4">
            <a:extLst>
              <a:ext uri="{FF2B5EF4-FFF2-40B4-BE49-F238E27FC236}">
                <a16:creationId xmlns:a16="http://schemas.microsoft.com/office/drawing/2014/main" id="{F50450A0-6196-918E-5AC0-0CE862536BB6}"/>
              </a:ext>
            </a:extLst>
          </p:cNvPr>
          <p:cNvSpPr txBox="1"/>
          <p:nvPr/>
        </p:nvSpPr>
        <p:spPr>
          <a:xfrm>
            <a:off x="0" y="6520956"/>
            <a:ext cx="1887055" cy="253916"/>
          </a:xfrm>
          <a:prstGeom prst="rect">
            <a:avLst/>
          </a:prstGeom>
          <a:noFill/>
        </p:spPr>
        <p:txBody>
          <a:bodyPr wrap="none" rtlCol="0">
            <a:spAutoFit/>
          </a:bodyPr>
          <a:lstStyle/>
          <a:p>
            <a:r>
              <a:rPr lang="en-US" sz="1050" dirty="0">
                <a:hlinkClick r:id="rId3"/>
              </a:rPr>
              <a:t>Oxford Nanopore Technologies</a:t>
            </a:r>
            <a:endParaRPr lang="en-US" sz="1050" dirty="0"/>
          </a:p>
        </p:txBody>
      </p:sp>
      <p:pic>
        <p:nvPicPr>
          <p:cNvPr id="2050" name="Picture 2" descr="Oxford Nanopore flow cells and sequencing devices">
            <a:extLst>
              <a:ext uri="{FF2B5EF4-FFF2-40B4-BE49-F238E27FC236}">
                <a16:creationId xmlns:a16="http://schemas.microsoft.com/office/drawing/2014/main" id="{57B7C8A1-F59A-D588-685E-0D08987E52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600" y="1200150"/>
            <a:ext cx="8178800" cy="44577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31F824C-2A1B-DF02-2B7A-C46A912BCC02}"/>
              </a:ext>
            </a:extLst>
          </p:cNvPr>
          <p:cNvSpPr txBox="1"/>
          <p:nvPr/>
        </p:nvSpPr>
        <p:spPr>
          <a:xfrm rot="19314542">
            <a:off x="2346569" y="4489712"/>
            <a:ext cx="1308471" cy="646331"/>
          </a:xfrm>
          <a:prstGeom prst="rect">
            <a:avLst/>
          </a:prstGeom>
          <a:solidFill>
            <a:schemeClr val="bg1"/>
          </a:solidFill>
        </p:spPr>
        <p:txBody>
          <a:bodyPr wrap="square" rtlCol="0">
            <a:spAutoFit/>
          </a:bodyPr>
          <a:lstStyle/>
          <a:p>
            <a:endParaRPr lang="en-US" dirty="0"/>
          </a:p>
          <a:p>
            <a:endParaRPr lang="en-US" dirty="0"/>
          </a:p>
        </p:txBody>
      </p:sp>
      <p:sp>
        <p:nvSpPr>
          <p:cNvPr id="3" name="TextBox 2">
            <a:extLst>
              <a:ext uri="{FF2B5EF4-FFF2-40B4-BE49-F238E27FC236}">
                <a16:creationId xmlns:a16="http://schemas.microsoft.com/office/drawing/2014/main" id="{13273679-0D2D-43CB-009A-1BD0FB9EFA83}"/>
              </a:ext>
            </a:extLst>
          </p:cNvPr>
          <p:cNvSpPr txBox="1"/>
          <p:nvPr/>
        </p:nvSpPr>
        <p:spPr>
          <a:xfrm rot="1830924">
            <a:off x="5185751" y="4812599"/>
            <a:ext cx="1308471" cy="1200329"/>
          </a:xfrm>
          <a:prstGeom prst="rect">
            <a:avLst/>
          </a:prstGeom>
          <a:solidFill>
            <a:schemeClr val="bg1"/>
          </a:solidFill>
        </p:spPr>
        <p:txBody>
          <a:bodyPr wrap="square" rtlCol="0">
            <a:spAutoFit/>
          </a:bodyPr>
          <a:lstStyle/>
          <a:p>
            <a:endParaRPr lang="en-US" dirty="0"/>
          </a:p>
          <a:p>
            <a:endParaRPr lang="en-US" dirty="0"/>
          </a:p>
          <a:p>
            <a:endParaRPr lang="en-US" dirty="0"/>
          </a:p>
          <a:p>
            <a:endParaRPr lang="en-US" dirty="0"/>
          </a:p>
        </p:txBody>
      </p:sp>
      <p:sp>
        <p:nvSpPr>
          <p:cNvPr id="6" name="TextBox 5">
            <a:extLst>
              <a:ext uri="{FF2B5EF4-FFF2-40B4-BE49-F238E27FC236}">
                <a16:creationId xmlns:a16="http://schemas.microsoft.com/office/drawing/2014/main" id="{99C6808E-9301-8DA1-E243-19C22DC4A35E}"/>
              </a:ext>
            </a:extLst>
          </p:cNvPr>
          <p:cNvSpPr txBox="1"/>
          <p:nvPr/>
        </p:nvSpPr>
        <p:spPr>
          <a:xfrm rot="1032707">
            <a:off x="6464565" y="5125454"/>
            <a:ext cx="1066602" cy="923330"/>
          </a:xfrm>
          <a:prstGeom prst="rect">
            <a:avLst/>
          </a:prstGeom>
          <a:solidFill>
            <a:schemeClr val="bg1"/>
          </a:solidFill>
        </p:spPr>
        <p:txBody>
          <a:bodyPr wrap="square" rtlCol="0">
            <a:spAutoFit/>
          </a:bodyPr>
          <a:lstStyle/>
          <a:p>
            <a:endParaRPr lang="en-US" dirty="0"/>
          </a:p>
          <a:p>
            <a:endParaRPr lang="en-US" dirty="0"/>
          </a:p>
          <a:p>
            <a:endParaRPr lang="en-US" dirty="0"/>
          </a:p>
        </p:txBody>
      </p:sp>
      <p:sp>
        <p:nvSpPr>
          <p:cNvPr id="7" name="Oval 6">
            <a:extLst>
              <a:ext uri="{FF2B5EF4-FFF2-40B4-BE49-F238E27FC236}">
                <a16:creationId xmlns:a16="http://schemas.microsoft.com/office/drawing/2014/main" id="{6DD9C83F-490F-9798-6BB8-3F0ADD2CA3AB}"/>
              </a:ext>
            </a:extLst>
          </p:cNvPr>
          <p:cNvSpPr/>
          <p:nvPr/>
        </p:nvSpPr>
        <p:spPr>
          <a:xfrm>
            <a:off x="2754624" y="4444065"/>
            <a:ext cx="1736731" cy="1213785"/>
          </a:xfrm>
          <a:prstGeom prst="ellipse">
            <a:avLst/>
          </a:prstGeom>
          <a:noFill/>
          <a:ln w="38100">
            <a:solidFill>
              <a:srgbClr val="99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a:extLst>
              <a:ext uri="{FF2B5EF4-FFF2-40B4-BE49-F238E27FC236}">
                <a16:creationId xmlns:a16="http://schemas.microsoft.com/office/drawing/2014/main" id="{1A404A32-31B9-D777-54A4-E26A6F075EED}"/>
              </a:ext>
            </a:extLst>
          </p:cNvPr>
          <p:cNvSpPr>
            <a:spLocks noGrp="1"/>
          </p:cNvSpPr>
          <p:nvPr>
            <p:ph type="sldNum" sz="quarter" idx="12"/>
          </p:nvPr>
        </p:nvSpPr>
        <p:spPr/>
        <p:txBody>
          <a:bodyPr/>
          <a:lstStyle/>
          <a:p>
            <a:fld id="{583B418D-BC1F-4141-AD91-492020F8FF52}" type="slidenum">
              <a:rPr lang="en-US" smtClean="0"/>
              <a:t>30</a:t>
            </a:fld>
            <a:endParaRPr lang="en-US"/>
          </a:p>
        </p:txBody>
      </p:sp>
      <p:sp>
        <p:nvSpPr>
          <p:cNvPr id="9" name="TextBox 8">
            <a:extLst>
              <a:ext uri="{FF2B5EF4-FFF2-40B4-BE49-F238E27FC236}">
                <a16:creationId xmlns:a16="http://schemas.microsoft.com/office/drawing/2014/main" id="{70DB30D0-98E9-CD9E-8A8E-D4073E8ABF9C}"/>
              </a:ext>
            </a:extLst>
          </p:cNvPr>
          <p:cNvSpPr txBox="1"/>
          <p:nvPr/>
        </p:nvSpPr>
        <p:spPr>
          <a:xfrm>
            <a:off x="2754624" y="5657850"/>
            <a:ext cx="1736731" cy="461665"/>
          </a:xfrm>
          <a:prstGeom prst="rect">
            <a:avLst/>
          </a:prstGeom>
          <a:noFill/>
        </p:spPr>
        <p:txBody>
          <a:bodyPr wrap="square" rtlCol="0">
            <a:spAutoFit/>
          </a:bodyPr>
          <a:lstStyle/>
          <a:p>
            <a:pPr algn="ctr"/>
            <a:r>
              <a:rPr lang="en-US" sz="2400" b="1" dirty="0"/>
              <a:t>$1,999</a:t>
            </a:r>
          </a:p>
        </p:txBody>
      </p:sp>
    </p:spTree>
    <p:extLst>
      <p:ext uri="{BB962C8B-B14F-4D97-AF65-F5344CB8AC3E}">
        <p14:creationId xmlns:p14="http://schemas.microsoft.com/office/powerpoint/2010/main" val="1227291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1446A-D274-87E2-B16F-B71996B95B91}"/>
              </a:ext>
            </a:extLst>
          </p:cNvPr>
          <p:cNvSpPr>
            <a:spLocks noGrp="1"/>
          </p:cNvSpPr>
          <p:nvPr>
            <p:ph type="title"/>
          </p:nvPr>
        </p:nvSpPr>
        <p:spPr/>
        <p:txBody>
          <a:bodyPr>
            <a:normAutofit/>
          </a:bodyPr>
          <a:lstStyle/>
          <a:p>
            <a:r>
              <a:rPr lang="en-US" sz="4400" dirty="0"/>
              <a:t>ONT Sequencing Workflow</a:t>
            </a:r>
            <a:endParaRPr lang="en-US" dirty="0"/>
          </a:p>
        </p:txBody>
      </p:sp>
      <p:pic>
        <p:nvPicPr>
          <p:cNvPr id="5" name="Picture 4">
            <a:extLst>
              <a:ext uri="{FF2B5EF4-FFF2-40B4-BE49-F238E27FC236}">
                <a16:creationId xmlns:a16="http://schemas.microsoft.com/office/drawing/2014/main" id="{F0DC7DEA-3B32-E2E5-494D-5B51E5A7F4DF}"/>
              </a:ext>
            </a:extLst>
          </p:cNvPr>
          <p:cNvPicPr>
            <a:picLocks noChangeAspect="1"/>
          </p:cNvPicPr>
          <p:nvPr/>
        </p:nvPicPr>
        <p:blipFill>
          <a:blip r:embed="rId3"/>
          <a:stretch>
            <a:fillRect/>
          </a:stretch>
        </p:blipFill>
        <p:spPr>
          <a:xfrm>
            <a:off x="35909" y="1647052"/>
            <a:ext cx="9072181" cy="3563895"/>
          </a:xfrm>
          <a:prstGeom prst="rect">
            <a:avLst/>
          </a:prstGeom>
        </p:spPr>
      </p:pic>
      <p:sp>
        <p:nvSpPr>
          <p:cNvPr id="6" name="TextBox 5">
            <a:extLst>
              <a:ext uri="{FF2B5EF4-FFF2-40B4-BE49-F238E27FC236}">
                <a16:creationId xmlns:a16="http://schemas.microsoft.com/office/drawing/2014/main" id="{1C504C48-4366-F6CC-5077-8ED5F9F9A481}"/>
              </a:ext>
            </a:extLst>
          </p:cNvPr>
          <p:cNvSpPr txBox="1"/>
          <p:nvPr/>
        </p:nvSpPr>
        <p:spPr>
          <a:xfrm>
            <a:off x="0" y="6521237"/>
            <a:ext cx="2880917" cy="253916"/>
          </a:xfrm>
          <a:prstGeom prst="rect">
            <a:avLst/>
          </a:prstGeom>
          <a:noFill/>
        </p:spPr>
        <p:txBody>
          <a:bodyPr wrap="none" rtlCol="0">
            <a:spAutoFit/>
          </a:bodyPr>
          <a:lstStyle/>
          <a:p>
            <a:r>
              <a:rPr lang="en-US" sz="1050" dirty="0">
                <a:hlinkClick r:id="rId4"/>
              </a:rPr>
              <a:t>Oxford Nanopore Technologies Product Brochure</a:t>
            </a:r>
            <a:endParaRPr lang="en-US" sz="1050" dirty="0"/>
          </a:p>
        </p:txBody>
      </p:sp>
      <p:sp>
        <p:nvSpPr>
          <p:cNvPr id="3" name="Oval 2">
            <a:extLst>
              <a:ext uri="{FF2B5EF4-FFF2-40B4-BE49-F238E27FC236}">
                <a16:creationId xmlns:a16="http://schemas.microsoft.com/office/drawing/2014/main" id="{BE93264B-4F9B-00CE-328F-7EE49B2DBBB7}"/>
              </a:ext>
            </a:extLst>
          </p:cNvPr>
          <p:cNvSpPr/>
          <p:nvPr/>
        </p:nvSpPr>
        <p:spPr>
          <a:xfrm>
            <a:off x="18402" y="1241094"/>
            <a:ext cx="1736731" cy="4252286"/>
          </a:xfrm>
          <a:prstGeom prst="ellipse">
            <a:avLst/>
          </a:prstGeom>
          <a:noFill/>
          <a:ln w="38100">
            <a:solidFill>
              <a:srgbClr val="99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20D67700-C3A6-F4DE-FD30-7A0DE70D37BE}"/>
              </a:ext>
            </a:extLst>
          </p:cNvPr>
          <p:cNvSpPr/>
          <p:nvPr/>
        </p:nvSpPr>
        <p:spPr>
          <a:xfrm>
            <a:off x="1755133" y="1241094"/>
            <a:ext cx="2880917" cy="4252286"/>
          </a:xfrm>
          <a:prstGeom prst="ellipse">
            <a:avLst/>
          </a:prstGeom>
          <a:noFill/>
          <a:ln w="38100">
            <a:solidFill>
              <a:srgbClr val="99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3664FE7-865E-2A6C-32B3-627BCFA71696}"/>
              </a:ext>
            </a:extLst>
          </p:cNvPr>
          <p:cNvSpPr/>
          <p:nvPr/>
        </p:nvSpPr>
        <p:spPr>
          <a:xfrm>
            <a:off x="4653557" y="1309034"/>
            <a:ext cx="4454533" cy="4252286"/>
          </a:xfrm>
          <a:prstGeom prst="ellipse">
            <a:avLst/>
          </a:prstGeom>
          <a:noFill/>
          <a:ln w="38100">
            <a:solidFill>
              <a:srgbClr val="99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BE041293-A2B9-B945-A71F-B9182244A042}"/>
              </a:ext>
            </a:extLst>
          </p:cNvPr>
          <p:cNvSpPr>
            <a:spLocks noGrp="1"/>
          </p:cNvSpPr>
          <p:nvPr>
            <p:ph type="sldNum" sz="quarter" idx="12"/>
          </p:nvPr>
        </p:nvSpPr>
        <p:spPr/>
        <p:txBody>
          <a:bodyPr/>
          <a:lstStyle/>
          <a:p>
            <a:fld id="{583B418D-BC1F-4141-AD91-492020F8FF52}" type="slidenum">
              <a:rPr lang="en-US" smtClean="0"/>
              <a:pPr/>
              <a:t>31</a:t>
            </a:fld>
            <a:endParaRPr lang="en-US"/>
          </a:p>
        </p:txBody>
      </p:sp>
    </p:spTree>
    <p:extLst>
      <p:ext uri="{BB962C8B-B14F-4D97-AF65-F5344CB8AC3E}">
        <p14:creationId xmlns:p14="http://schemas.microsoft.com/office/powerpoint/2010/main" val="3540356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3"/>
                                        </p:tgtEl>
                                      </p:cBhvr>
                                    </p:animEffect>
                                    <p:set>
                                      <p:cBhvr>
                                        <p:cTn id="11" dur="1" fill="hold">
                                          <p:stCondLst>
                                            <p:cond delay="499"/>
                                          </p:stCondLst>
                                        </p:cTn>
                                        <p:tgtEl>
                                          <p:spTgt spid="3"/>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4"/>
                                        </p:tgtEl>
                                      </p:cBhvr>
                                    </p:animEffect>
                                    <p:set>
                                      <p:cBhvr>
                                        <p:cTn id="20" dur="1" fill="hold">
                                          <p:stCondLst>
                                            <p:cond delay="499"/>
                                          </p:stCondLst>
                                        </p:cTn>
                                        <p:tgtEl>
                                          <p:spTgt spid="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E3FE8-2199-427E-BDE7-04CDCA32C677}"/>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EAF8B069-AD17-2AC7-F14B-B6A6980AD2EA}"/>
              </a:ext>
            </a:extLst>
          </p:cNvPr>
          <p:cNvSpPr>
            <a:spLocks noGrp="1"/>
          </p:cNvSpPr>
          <p:nvPr>
            <p:ph idx="1"/>
          </p:nvPr>
        </p:nvSpPr>
        <p:spPr/>
        <p:txBody>
          <a:bodyPr/>
          <a:lstStyle/>
          <a:p>
            <a:pPr marL="514350" indent="-514350">
              <a:buFont typeface="+mj-lt"/>
              <a:buAutoNum type="arabicPeriod"/>
            </a:pPr>
            <a:r>
              <a:rPr lang="en-US" dirty="0"/>
              <a:t>Review of RNA-Seq Short-read Sequencing</a:t>
            </a:r>
          </a:p>
          <a:p>
            <a:pPr marL="514350" indent="-514350">
              <a:buFont typeface="+mj-lt"/>
              <a:buAutoNum type="arabicPeriod"/>
            </a:pPr>
            <a:r>
              <a:rPr lang="en-US" dirty="0"/>
              <a:t>Overview and benefits of Long-read Sequencing</a:t>
            </a:r>
          </a:p>
          <a:p>
            <a:pPr marL="514350" indent="-514350">
              <a:buFont typeface="+mj-lt"/>
              <a:buAutoNum type="arabicPeriod"/>
            </a:pPr>
            <a:r>
              <a:rPr lang="en-US" dirty="0"/>
              <a:t>Oxford Nanopore Sequencing</a:t>
            </a:r>
          </a:p>
          <a:p>
            <a:pPr marL="514350" indent="-514350">
              <a:buFont typeface="+mj-lt"/>
              <a:buAutoNum type="arabicPeriod"/>
            </a:pPr>
            <a:r>
              <a:rPr lang="en-US" dirty="0"/>
              <a:t>Pacific Biosciences Sequencing</a:t>
            </a:r>
          </a:p>
        </p:txBody>
      </p:sp>
      <p:sp>
        <p:nvSpPr>
          <p:cNvPr id="4" name="Slide Number Placeholder 3">
            <a:extLst>
              <a:ext uri="{FF2B5EF4-FFF2-40B4-BE49-F238E27FC236}">
                <a16:creationId xmlns:a16="http://schemas.microsoft.com/office/drawing/2014/main" id="{3D206E8A-0E43-25FB-4FED-0696B38B4D77}"/>
              </a:ext>
            </a:extLst>
          </p:cNvPr>
          <p:cNvSpPr>
            <a:spLocks noGrp="1"/>
          </p:cNvSpPr>
          <p:nvPr>
            <p:ph type="sldNum" sz="quarter" idx="12"/>
          </p:nvPr>
        </p:nvSpPr>
        <p:spPr/>
        <p:txBody>
          <a:bodyPr/>
          <a:lstStyle/>
          <a:p>
            <a:fld id="{583B418D-BC1F-4141-AD91-492020F8FF52}" type="slidenum">
              <a:rPr lang="en-US" smtClean="0"/>
              <a:pPr/>
              <a:t>32</a:t>
            </a:fld>
            <a:endParaRPr lang="en-US"/>
          </a:p>
        </p:txBody>
      </p:sp>
      <p:sp>
        <p:nvSpPr>
          <p:cNvPr id="5" name="Rectangle 4">
            <a:extLst>
              <a:ext uri="{FF2B5EF4-FFF2-40B4-BE49-F238E27FC236}">
                <a16:creationId xmlns:a16="http://schemas.microsoft.com/office/drawing/2014/main" id="{80957793-F286-12E6-F404-E78E9A49CBB4}"/>
              </a:ext>
            </a:extLst>
          </p:cNvPr>
          <p:cNvSpPr/>
          <p:nvPr/>
        </p:nvSpPr>
        <p:spPr>
          <a:xfrm>
            <a:off x="0" y="3302000"/>
            <a:ext cx="9144000" cy="3556000"/>
          </a:xfrm>
          <a:prstGeom prst="rect">
            <a:avLst/>
          </a:prstGeom>
          <a:solidFill>
            <a:schemeClr val="tx1">
              <a:lumMod val="75000"/>
              <a:lumOff val="2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EC26C92-F471-A5D3-91C7-F6E82347C85B}"/>
              </a:ext>
            </a:extLst>
          </p:cNvPr>
          <p:cNvSpPr/>
          <p:nvPr/>
        </p:nvSpPr>
        <p:spPr>
          <a:xfrm>
            <a:off x="0" y="1141183"/>
            <a:ext cx="9144000" cy="1665515"/>
          </a:xfrm>
          <a:prstGeom prst="rect">
            <a:avLst/>
          </a:prstGeom>
          <a:solidFill>
            <a:schemeClr val="tx1">
              <a:lumMod val="75000"/>
              <a:lumOff val="2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09828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CB3F7-ADB1-E192-EFF3-443C6CD5CFF9}"/>
              </a:ext>
            </a:extLst>
          </p:cNvPr>
          <p:cNvSpPr>
            <a:spLocks noGrp="1"/>
          </p:cNvSpPr>
          <p:nvPr>
            <p:ph type="title"/>
          </p:nvPr>
        </p:nvSpPr>
        <p:spPr>
          <a:xfrm>
            <a:off x="107452" y="365127"/>
            <a:ext cx="8929097" cy="779462"/>
          </a:xfrm>
        </p:spPr>
        <p:txBody>
          <a:bodyPr>
            <a:noAutofit/>
          </a:bodyPr>
          <a:lstStyle/>
          <a:p>
            <a:r>
              <a:rPr lang="en-US" sz="3600" dirty="0"/>
              <a:t>PacBio SMRT Sequencing – SMRTbell Template</a:t>
            </a:r>
          </a:p>
        </p:txBody>
      </p:sp>
      <p:sp>
        <p:nvSpPr>
          <p:cNvPr id="41" name="TextBox 40">
            <a:extLst>
              <a:ext uri="{FF2B5EF4-FFF2-40B4-BE49-F238E27FC236}">
                <a16:creationId xmlns:a16="http://schemas.microsoft.com/office/drawing/2014/main" id="{76FFE702-DB04-30B4-9480-0F68EACB156C}"/>
              </a:ext>
            </a:extLst>
          </p:cNvPr>
          <p:cNvSpPr txBox="1"/>
          <p:nvPr/>
        </p:nvSpPr>
        <p:spPr>
          <a:xfrm>
            <a:off x="0" y="1496445"/>
            <a:ext cx="1749776" cy="646331"/>
          </a:xfrm>
          <a:prstGeom prst="rect">
            <a:avLst/>
          </a:prstGeom>
          <a:noFill/>
        </p:spPr>
        <p:txBody>
          <a:bodyPr wrap="square" rtlCol="0">
            <a:spAutoFit/>
          </a:bodyPr>
          <a:lstStyle/>
          <a:p>
            <a:pPr algn="ctr"/>
            <a:r>
              <a:rPr lang="en-US" dirty="0"/>
              <a:t>Double-stranded DNA insert</a:t>
            </a:r>
          </a:p>
        </p:txBody>
      </p:sp>
      <p:pic>
        <p:nvPicPr>
          <p:cNvPr id="56" name="Picture 55">
            <a:extLst>
              <a:ext uri="{FF2B5EF4-FFF2-40B4-BE49-F238E27FC236}">
                <a16:creationId xmlns:a16="http://schemas.microsoft.com/office/drawing/2014/main" id="{466C41A9-368F-D91E-373B-943A3322A568}"/>
              </a:ext>
            </a:extLst>
          </p:cNvPr>
          <p:cNvPicPr>
            <a:picLocks noChangeAspect="1"/>
          </p:cNvPicPr>
          <p:nvPr/>
        </p:nvPicPr>
        <p:blipFill rotWithShape="1">
          <a:blip r:embed="rId3"/>
          <a:srcRect l="16913" t="15043" r="57795" b="82124"/>
          <a:stretch/>
        </p:blipFill>
        <p:spPr>
          <a:xfrm>
            <a:off x="1907988" y="1353355"/>
            <a:ext cx="5861929" cy="856098"/>
          </a:xfrm>
          <a:prstGeom prst="rect">
            <a:avLst/>
          </a:prstGeom>
        </p:spPr>
      </p:pic>
      <p:pic>
        <p:nvPicPr>
          <p:cNvPr id="48" name="Picture 47">
            <a:extLst>
              <a:ext uri="{FF2B5EF4-FFF2-40B4-BE49-F238E27FC236}">
                <a16:creationId xmlns:a16="http://schemas.microsoft.com/office/drawing/2014/main" id="{09F165F3-6D2B-3179-ACF2-BB53DB065687}"/>
              </a:ext>
            </a:extLst>
          </p:cNvPr>
          <p:cNvPicPr>
            <a:picLocks noChangeAspect="1"/>
          </p:cNvPicPr>
          <p:nvPr/>
        </p:nvPicPr>
        <p:blipFill rotWithShape="1">
          <a:blip r:embed="rId3"/>
          <a:srcRect l="16913" t="41002" r="52030" b="47372"/>
          <a:stretch/>
        </p:blipFill>
        <p:spPr>
          <a:xfrm>
            <a:off x="1826019" y="2384708"/>
            <a:ext cx="7197969" cy="1185405"/>
          </a:xfrm>
          <a:prstGeom prst="rect">
            <a:avLst/>
          </a:prstGeom>
        </p:spPr>
      </p:pic>
      <p:sp>
        <p:nvSpPr>
          <p:cNvPr id="50" name="TextBox 49">
            <a:extLst>
              <a:ext uri="{FF2B5EF4-FFF2-40B4-BE49-F238E27FC236}">
                <a16:creationId xmlns:a16="http://schemas.microsoft.com/office/drawing/2014/main" id="{985470EE-DF7D-AEEB-BE04-771BD07E2D54}"/>
              </a:ext>
            </a:extLst>
          </p:cNvPr>
          <p:cNvSpPr txBox="1"/>
          <p:nvPr/>
        </p:nvSpPr>
        <p:spPr>
          <a:xfrm>
            <a:off x="0" y="2712598"/>
            <a:ext cx="1749776" cy="646331"/>
          </a:xfrm>
          <a:prstGeom prst="rect">
            <a:avLst/>
          </a:prstGeom>
          <a:noFill/>
        </p:spPr>
        <p:txBody>
          <a:bodyPr wrap="square" rtlCol="0">
            <a:spAutoFit/>
          </a:bodyPr>
          <a:lstStyle/>
          <a:p>
            <a:pPr algn="ctr"/>
            <a:r>
              <a:rPr lang="en-US" dirty="0"/>
              <a:t>Ligate hairpin adapters</a:t>
            </a:r>
          </a:p>
        </p:txBody>
      </p:sp>
      <p:pic>
        <p:nvPicPr>
          <p:cNvPr id="35" name="Picture 34">
            <a:extLst>
              <a:ext uri="{FF2B5EF4-FFF2-40B4-BE49-F238E27FC236}">
                <a16:creationId xmlns:a16="http://schemas.microsoft.com/office/drawing/2014/main" id="{025916E9-BE31-BA1B-FE0A-F82614246C25}"/>
              </a:ext>
            </a:extLst>
          </p:cNvPr>
          <p:cNvPicPr>
            <a:picLocks noChangeAspect="1"/>
          </p:cNvPicPr>
          <p:nvPr/>
        </p:nvPicPr>
        <p:blipFill rotWithShape="1">
          <a:blip r:embed="rId3"/>
          <a:srcRect l="16913" t="73399" r="52030" b="14910"/>
          <a:stretch/>
        </p:blipFill>
        <p:spPr>
          <a:xfrm>
            <a:off x="1845233" y="4757560"/>
            <a:ext cx="7126999" cy="1180269"/>
          </a:xfrm>
          <a:prstGeom prst="rect">
            <a:avLst/>
          </a:prstGeom>
        </p:spPr>
      </p:pic>
      <p:sp>
        <p:nvSpPr>
          <p:cNvPr id="53" name="TextBox 52">
            <a:extLst>
              <a:ext uri="{FF2B5EF4-FFF2-40B4-BE49-F238E27FC236}">
                <a16:creationId xmlns:a16="http://schemas.microsoft.com/office/drawing/2014/main" id="{992AE4A5-FE2F-3EBB-45CF-A933EE110D5C}"/>
              </a:ext>
            </a:extLst>
          </p:cNvPr>
          <p:cNvSpPr txBox="1"/>
          <p:nvPr/>
        </p:nvSpPr>
        <p:spPr>
          <a:xfrm>
            <a:off x="15227" y="5024528"/>
            <a:ext cx="1749776" cy="646331"/>
          </a:xfrm>
          <a:prstGeom prst="rect">
            <a:avLst/>
          </a:prstGeom>
          <a:noFill/>
        </p:spPr>
        <p:txBody>
          <a:bodyPr wrap="square" rtlCol="0">
            <a:spAutoFit/>
          </a:bodyPr>
          <a:lstStyle/>
          <a:p>
            <a:pPr algn="ctr"/>
            <a:r>
              <a:rPr lang="en-US" dirty="0"/>
              <a:t>Bind DNA polymerase</a:t>
            </a:r>
          </a:p>
        </p:txBody>
      </p:sp>
      <p:grpSp>
        <p:nvGrpSpPr>
          <p:cNvPr id="18" name="Group 17">
            <a:extLst>
              <a:ext uri="{FF2B5EF4-FFF2-40B4-BE49-F238E27FC236}">
                <a16:creationId xmlns:a16="http://schemas.microsoft.com/office/drawing/2014/main" id="{615AB85C-E1C0-D947-380C-CC56A161A76F}"/>
              </a:ext>
            </a:extLst>
          </p:cNvPr>
          <p:cNvGrpSpPr/>
          <p:nvPr/>
        </p:nvGrpSpPr>
        <p:grpSpPr>
          <a:xfrm>
            <a:off x="1915075" y="3505856"/>
            <a:ext cx="7032677" cy="1123335"/>
            <a:chOff x="1574184" y="2711852"/>
            <a:chExt cx="7079367" cy="1136725"/>
          </a:xfrm>
        </p:grpSpPr>
        <p:pic>
          <p:nvPicPr>
            <p:cNvPr id="16" name="Picture 15">
              <a:extLst>
                <a:ext uri="{FF2B5EF4-FFF2-40B4-BE49-F238E27FC236}">
                  <a16:creationId xmlns:a16="http://schemas.microsoft.com/office/drawing/2014/main" id="{7F744BF9-C868-11D1-8BF8-8B3352B6C967}"/>
                </a:ext>
              </a:extLst>
            </p:cNvPr>
            <p:cNvPicPr>
              <a:picLocks noChangeAspect="1"/>
            </p:cNvPicPr>
            <p:nvPr/>
          </p:nvPicPr>
          <p:blipFill>
            <a:blip r:embed="rId4"/>
            <a:stretch>
              <a:fillRect/>
            </a:stretch>
          </p:blipFill>
          <p:spPr>
            <a:xfrm>
              <a:off x="1574184" y="2818121"/>
              <a:ext cx="7079367" cy="1030456"/>
            </a:xfrm>
            <a:prstGeom prst="rect">
              <a:avLst/>
            </a:prstGeom>
          </p:spPr>
        </p:pic>
        <p:sp>
          <p:nvSpPr>
            <p:cNvPr id="17" name="TextBox 16">
              <a:extLst>
                <a:ext uri="{FF2B5EF4-FFF2-40B4-BE49-F238E27FC236}">
                  <a16:creationId xmlns:a16="http://schemas.microsoft.com/office/drawing/2014/main" id="{250D753E-2CF7-DA8C-79B2-79E1EB7A2238}"/>
                </a:ext>
              </a:extLst>
            </p:cNvPr>
            <p:cNvSpPr txBox="1"/>
            <p:nvPr/>
          </p:nvSpPr>
          <p:spPr>
            <a:xfrm>
              <a:off x="4838952" y="2711852"/>
              <a:ext cx="461181" cy="369332"/>
            </a:xfrm>
            <a:prstGeom prst="rect">
              <a:avLst/>
            </a:prstGeom>
            <a:solidFill>
              <a:schemeClr val="bg1"/>
            </a:solidFill>
          </p:spPr>
          <p:txBody>
            <a:bodyPr wrap="square" rtlCol="0">
              <a:spAutoFit/>
            </a:bodyPr>
            <a:lstStyle/>
            <a:p>
              <a:endParaRPr lang="en-US" dirty="0"/>
            </a:p>
          </p:txBody>
        </p:sp>
      </p:grpSp>
      <p:sp>
        <p:nvSpPr>
          <p:cNvPr id="19" name="TextBox 18">
            <a:extLst>
              <a:ext uri="{FF2B5EF4-FFF2-40B4-BE49-F238E27FC236}">
                <a16:creationId xmlns:a16="http://schemas.microsoft.com/office/drawing/2014/main" id="{70CA4102-C120-1979-86F0-B597C175D6C9}"/>
              </a:ext>
            </a:extLst>
          </p:cNvPr>
          <p:cNvSpPr txBox="1"/>
          <p:nvPr/>
        </p:nvSpPr>
        <p:spPr>
          <a:xfrm>
            <a:off x="15227" y="3745290"/>
            <a:ext cx="1749776" cy="923330"/>
          </a:xfrm>
          <a:prstGeom prst="rect">
            <a:avLst/>
          </a:prstGeom>
          <a:noFill/>
        </p:spPr>
        <p:txBody>
          <a:bodyPr wrap="square" rtlCol="0">
            <a:spAutoFit/>
          </a:bodyPr>
          <a:lstStyle/>
          <a:p>
            <a:pPr algn="ctr"/>
            <a:r>
              <a:rPr lang="en-US" dirty="0"/>
              <a:t>Anneal sequencing primers</a:t>
            </a:r>
          </a:p>
        </p:txBody>
      </p:sp>
      <p:sp>
        <p:nvSpPr>
          <p:cNvPr id="20" name="TextBox 19">
            <a:extLst>
              <a:ext uri="{FF2B5EF4-FFF2-40B4-BE49-F238E27FC236}">
                <a16:creationId xmlns:a16="http://schemas.microsoft.com/office/drawing/2014/main" id="{69427CE3-E1CD-1E41-9047-2F6E60E46A43}"/>
              </a:ext>
            </a:extLst>
          </p:cNvPr>
          <p:cNvSpPr txBox="1"/>
          <p:nvPr/>
        </p:nvSpPr>
        <p:spPr>
          <a:xfrm>
            <a:off x="0" y="6546376"/>
            <a:ext cx="2420856" cy="253916"/>
          </a:xfrm>
          <a:prstGeom prst="rect">
            <a:avLst/>
          </a:prstGeom>
          <a:noFill/>
        </p:spPr>
        <p:txBody>
          <a:bodyPr wrap="none" rtlCol="0">
            <a:spAutoFit/>
          </a:bodyPr>
          <a:lstStyle/>
          <a:p>
            <a:r>
              <a:rPr lang="en-US" sz="1050" dirty="0">
                <a:hlinkClick r:id="rId5"/>
              </a:rPr>
              <a:t>Pacific Biosciences Template Preparation</a:t>
            </a:r>
            <a:endParaRPr lang="en-US" sz="1050" dirty="0"/>
          </a:p>
        </p:txBody>
      </p:sp>
      <p:sp>
        <p:nvSpPr>
          <p:cNvPr id="3" name="Slide Number Placeholder 2">
            <a:extLst>
              <a:ext uri="{FF2B5EF4-FFF2-40B4-BE49-F238E27FC236}">
                <a16:creationId xmlns:a16="http://schemas.microsoft.com/office/drawing/2014/main" id="{3EEA262B-80AC-2C37-25A7-84A8726FEFC1}"/>
              </a:ext>
            </a:extLst>
          </p:cNvPr>
          <p:cNvSpPr>
            <a:spLocks noGrp="1"/>
          </p:cNvSpPr>
          <p:nvPr>
            <p:ph type="sldNum" sz="quarter" idx="12"/>
          </p:nvPr>
        </p:nvSpPr>
        <p:spPr/>
        <p:txBody>
          <a:bodyPr/>
          <a:lstStyle/>
          <a:p>
            <a:fld id="{583B418D-BC1F-4141-AD91-492020F8FF52}" type="slidenum">
              <a:rPr lang="en-US" smtClean="0"/>
              <a:t>33</a:t>
            </a:fld>
            <a:endParaRPr lang="en-US"/>
          </a:p>
        </p:txBody>
      </p:sp>
      <p:cxnSp>
        <p:nvCxnSpPr>
          <p:cNvPr id="4" name="Straight Arrow Connector 3">
            <a:extLst>
              <a:ext uri="{FF2B5EF4-FFF2-40B4-BE49-F238E27FC236}">
                <a16:creationId xmlns:a16="http://schemas.microsoft.com/office/drawing/2014/main" id="{8FFBBA35-7077-E6B9-E755-844AB6A903F7}"/>
              </a:ext>
            </a:extLst>
          </p:cNvPr>
          <p:cNvCxnSpPr>
            <a:cxnSpLocks/>
          </p:cNvCxnSpPr>
          <p:nvPr/>
        </p:nvCxnSpPr>
        <p:spPr>
          <a:xfrm>
            <a:off x="3270343" y="5126520"/>
            <a:ext cx="914400" cy="0"/>
          </a:xfrm>
          <a:prstGeom prst="straightConnector1">
            <a:avLst/>
          </a:prstGeom>
          <a:ln w="57150">
            <a:solidFill>
              <a:srgbClr val="990000"/>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E5E2D5A9-391A-C3A6-3AA9-3547685A0705}"/>
              </a:ext>
            </a:extLst>
          </p:cNvPr>
          <p:cNvCxnSpPr>
            <a:cxnSpLocks/>
          </p:cNvCxnSpPr>
          <p:nvPr/>
        </p:nvCxnSpPr>
        <p:spPr>
          <a:xfrm flipH="1">
            <a:off x="6590932" y="5573505"/>
            <a:ext cx="9144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5091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3" grpId="0"/>
      <p:bldP spid="1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702D6-3717-5752-EBC2-78C20DC030DF}"/>
              </a:ext>
            </a:extLst>
          </p:cNvPr>
          <p:cNvSpPr>
            <a:spLocks noGrp="1"/>
          </p:cNvSpPr>
          <p:nvPr>
            <p:ph type="title"/>
          </p:nvPr>
        </p:nvSpPr>
        <p:spPr>
          <a:xfrm>
            <a:off x="452215" y="365127"/>
            <a:ext cx="8239571" cy="779462"/>
          </a:xfrm>
        </p:spPr>
        <p:txBody>
          <a:bodyPr>
            <a:normAutofit fontScale="90000"/>
          </a:bodyPr>
          <a:lstStyle/>
          <a:p>
            <a:r>
              <a:rPr lang="en-US" dirty="0"/>
              <a:t>Key components of SMRT Sequencing</a:t>
            </a:r>
          </a:p>
        </p:txBody>
      </p:sp>
      <p:sp>
        <p:nvSpPr>
          <p:cNvPr id="3" name="Slide Number Placeholder 2">
            <a:extLst>
              <a:ext uri="{FF2B5EF4-FFF2-40B4-BE49-F238E27FC236}">
                <a16:creationId xmlns:a16="http://schemas.microsoft.com/office/drawing/2014/main" id="{F199BCF4-EA40-BD61-EAE4-59D2BDE6F3E4}"/>
              </a:ext>
            </a:extLst>
          </p:cNvPr>
          <p:cNvSpPr>
            <a:spLocks noGrp="1"/>
          </p:cNvSpPr>
          <p:nvPr>
            <p:ph type="sldNum" sz="quarter" idx="12"/>
          </p:nvPr>
        </p:nvSpPr>
        <p:spPr/>
        <p:txBody>
          <a:bodyPr/>
          <a:lstStyle/>
          <a:p>
            <a:fld id="{583B418D-BC1F-4141-AD91-492020F8FF52}" type="slidenum">
              <a:rPr lang="en-US" smtClean="0"/>
              <a:pPr/>
              <a:t>34</a:t>
            </a:fld>
            <a:endParaRPr lang="en-US"/>
          </a:p>
        </p:txBody>
      </p:sp>
      <p:sp>
        <p:nvSpPr>
          <p:cNvPr id="6" name="TextBox 5">
            <a:extLst>
              <a:ext uri="{FF2B5EF4-FFF2-40B4-BE49-F238E27FC236}">
                <a16:creationId xmlns:a16="http://schemas.microsoft.com/office/drawing/2014/main" id="{9B3EADF0-009E-69DF-C6C5-B8A4EAFB07DC}"/>
              </a:ext>
            </a:extLst>
          </p:cNvPr>
          <p:cNvSpPr txBox="1"/>
          <p:nvPr/>
        </p:nvSpPr>
        <p:spPr>
          <a:xfrm>
            <a:off x="275779" y="3836106"/>
            <a:ext cx="2424769" cy="461665"/>
          </a:xfrm>
          <a:prstGeom prst="rect">
            <a:avLst/>
          </a:prstGeom>
          <a:noFill/>
        </p:spPr>
        <p:txBody>
          <a:bodyPr wrap="square" rtlCol="0">
            <a:spAutoFit/>
          </a:bodyPr>
          <a:lstStyle/>
          <a:p>
            <a:pPr algn="ctr"/>
            <a:r>
              <a:rPr lang="en-US" sz="2400" dirty="0">
                <a:latin typeface="Calibri" panose="020F0502020204030204" pitchFamily="34" charset="0"/>
                <a:cs typeface="Calibri" panose="020F0502020204030204" pitchFamily="34" charset="0"/>
              </a:rPr>
              <a:t>8M SMRT Cell</a:t>
            </a:r>
          </a:p>
        </p:txBody>
      </p:sp>
      <p:sp>
        <p:nvSpPr>
          <p:cNvPr id="9" name="TextBox 8">
            <a:extLst>
              <a:ext uri="{FF2B5EF4-FFF2-40B4-BE49-F238E27FC236}">
                <a16:creationId xmlns:a16="http://schemas.microsoft.com/office/drawing/2014/main" id="{BDEF2A81-2EA2-C996-0F21-F30A5700EDF4}"/>
              </a:ext>
            </a:extLst>
          </p:cNvPr>
          <p:cNvSpPr txBox="1"/>
          <p:nvPr/>
        </p:nvSpPr>
        <p:spPr>
          <a:xfrm>
            <a:off x="2962349" y="3836106"/>
            <a:ext cx="3176426" cy="830997"/>
          </a:xfrm>
          <a:prstGeom prst="rect">
            <a:avLst/>
          </a:prstGeom>
          <a:noFill/>
        </p:spPr>
        <p:txBody>
          <a:bodyPr wrap="square" rtlCol="0">
            <a:spAutoFit/>
          </a:bodyPr>
          <a:lstStyle/>
          <a:p>
            <a:pPr algn="ctr"/>
            <a:r>
              <a:rPr lang="en-US" sz="2400" dirty="0">
                <a:latin typeface="Calibri" panose="020F0502020204030204" pitchFamily="34" charset="0"/>
                <a:cs typeface="Calibri" panose="020F0502020204030204" pitchFamily="34" charset="0"/>
              </a:rPr>
              <a:t>Zero-Mode Waveguides (ZMWs)</a:t>
            </a:r>
          </a:p>
        </p:txBody>
      </p:sp>
      <p:pic>
        <p:nvPicPr>
          <p:cNvPr id="13" name="Picture 12">
            <a:extLst>
              <a:ext uri="{FF2B5EF4-FFF2-40B4-BE49-F238E27FC236}">
                <a16:creationId xmlns:a16="http://schemas.microsoft.com/office/drawing/2014/main" id="{9CFB9C0F-46E0-F457-0156-C893917AEEA3}"/>
              </a:ext>
            </a:extLst>
          </p:cNvPr>
          <p:cNvPicPr>
            <a:picLocks noChangeAspect="1"/>
          </p:cNvPicPr>
          <p:nvPr/>
        </p:nvPicPr>
        <p:blipFill>
          <a:blip r:embed="rId3"/>
          <a:stretch>
            <a:fillRect/>
          </a:stretch>
        </p:blipFill>
        <p:spPr>
          <a:xfrm>
            <a:off x="266371" y="1404214"/>
            <a:ext cx="2434177" cy="2460445"/>
          </a:xfrm>
          <a:prstGeom prst="rect">
            <a:avLst/>
          </a:prstGeom>
        </p:spPr>
      </p:pic>
      <p:sp>
        <p:nvSpPr>
          <p:cNvPr id="14" name="TextBox 13">
            <a:extLst>
              <a:ext uri="{FF2B5EF4-FFF2-40B4-BE49-F238E27FC236}">
                <a16:creationId xmlns:a16="http://schemas.microsoft.com/office/drawing/2014/main" id="{4688D897-E9C8-767F-8515-9064AC0ECFFF}"/>
              </a:ext>
            </a:extLst>
          </p:cNvPr>
          <p:cNvSpPr txBox="1"/>
          <p:nvPr/>
        </p:nvSpPr>
        <p:spPr>
          <a:xfrm>
            <a:off x="0" y="6544630"/>
            <a:ext cx="3830966" cy="261610"/>
          </a:xfrm>
          <a:prstGeom prst="rect">
            <a:avLst/>
          </a:prstGeom>
          <a:noFill/>
        </p:spPr>
        <p:txBody>
          <a:bodyPr wrap="square">
            <a:spAutoFit/>
          </a:bodyPr>
          <a:lstStyle/>
          <a:p>
            <a:r>
              <a:rPr lang="en-US" sz="1050" dirty="0">
                <a:hlinkClick r:id="rId4"/>
              </a:rPr>
              <a:t>Pacific Biosciences: SMRT Sequencing Overview</a:t>
            </a:r>
            <a:endParaRPr lang="en-US" sz="1050" dirty="0"/>
          </a:p>
        </p:txBody>
      </p:sp>
      <p:pic>
        <p:nvPicPr>
          <p:cNvPr id="15" name="Picture 14">
            <a:extLst>
              <a:ext uri="{FF2B5EF4-FFF2-40B4-BE49-F238E27FC236}">
                <a16:creationId xmlns:a16="http://schemas.microsoft.com/office/drawing/2014/main" id="{72691306-B70E-66B8-8B3A-133CEFC670F8}"/>
              </a:ext>
            </a:extLst>
          </p:cNvPr>
          <p:cNvPicPr>
            <a:picLocks noChangeAspect="1"/>
          </p:cNvPicPr>
          <p:nvPr/>
        </p:nvPicPr>
        <p:blipFill>
          <a:blip r:embed="rId5"/>
          <a:stretch>
            <a:fillRect/>
          </a:stretch>
        </p:blipFill>
        <p:spPr>
          <a:xfrm>
            <a:off x="3392192" y="1404214"/>
            <a:ext cx="2359616" cy="2380134"/>
          </a:xfrm>
          <a:prstGeom prst="rect">
            <a:avLst/>
          </a:prstGeom>
        </p:spPr>
      </p:pic>
      <p:sp>
        <p:nvSpPr>
          <p:cNvPr id="16" name="TextBox 15">
            <a:extLst>
              <a:ext uri="{FF2B5EF4-FFF2-40B4-BE49-F238E27FC236}">
                <a16:creationId xmlns:a16="http://schemas.microsoft.com/office/drawing/2014/main" id="{7EFA71C7-6E22-229F-EE40-A7C18925F0E1}"/>
              </a:ext>
            </a:extLst>
          </p:cNvPr>
          <p:cNvSpPr txBox="1"/>
          <p:nvPr/>
        </p:nvSpPr>
        <p:spPr>
          <a:xfrm>
            <a:off x="3011800" y="4728559"/>
            <a:ext cx="3077523" cy="923330"/>
          </a:xfrm>
          <a:prstGeom prst="rect">
            <a:avLst/>
          </a:prstGeom>
          <a:noFill/>
        </p:spPr>
        <p:txBody>
          <a:bodyPr wrap="square" rtlCol="0">
            <a:spAutoFit/>
          </a:bodyPr>
          <a:lstStyle/>
          <a:p>
            <a:pPr algn="ctr"/>
            <a:r>
              <a:rPr lang="en-US" dirty="0"/>
              <a:t>Each SMRT Cell can contain up to 8 million ZMWs, all of which are liquid-filled chambers. </a:t>
            </a:r>
          </a:p>
        </p:txBody>
      </p:sp>
      <p:pic>
        <p:nvPicPr>
          <p:cNvPr id="19" name="Picture 18" descr="Screen Shot 2015-12-14 at 12.02.49 PM.png">
            <a:extLst>
              <a:ext uri="{FF2B5EF4-FFF2-40B4-BE49-F238E27FC236}">
                <a16:creationId xmlns:a16="http://schemas.microsoft.com/office/drawing/2014/main" id="{7A981A76-26A1-F6EB-31E3-67E8D88B4C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44738" y="1344125"/>
            <a:ext cx="2547048" cy="2500312"/>
          </a:xfrm>
          <a:prstGeom prst="rect">
            <a:avLst/>
          </a:prstGeom>
        </p:spPr>
      </p:pic>
      <p:cxnSp>
        <p:nvCxnSpPr>
          <p:cNvPr id="20" name="Straight Arrow Connector 19">
            <a:extLst>
              <a:ext uri="{FF2B5EF4-FFF2-40B4-BE49-F238E27FC236}">
                <a16:creationId xmlns:a16="http://schemas.microsoft.com/office/drawing/2014/main" id="{243F4F0E-9ADD-3580-D6FD-3BC424CD6FEE}"/>
              </a:ext>
            </a:extLst>
          </p:cNvPr>
          <p:cNvCxnSpPr>
            <a:cxnSpLocks/>
          </p:cNvCxnSpPr>
          <p:nvPr/>
        </p:nvCxnSpPr>
        <p:spPr>
          <a:xfrm>
            <a:off x="5755079" y="2703954"/>
            <a:ext cx="538075" cy="0"/>
          </a:xfrm>
          <a:prstGeom prst="straightConnector1">
            <a:avLst/>
          </a:prstGeom>
          <a:ln w="76200">
            <a:solidFill>
              <a:srgbClr val="99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6743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702D6-3717-5752-EBC2-78C20DC030DF}"/>
              </a:ext>
            </a:extLst>
          </p:cNvPr>
          <p:cNvSpPr>
            <a:spLocks noGrp="1"/>
          </p:cNvSpPr>
          <p:nvPr>
            <p:ph type="title"/>
          </p:nvPr>
        </p:nvSpPr>
        <p:spPr>
          <a:xfrm>
            <a:off x="452215" y="365127"/>
            <a:ext cx="8239571" cy="779462"/>
          </a:xfrm>
        </p:spPr>
        <p:txBody>
          <a:bodyPr>
            <a:normAutofit fontScale="90000"/>
          </a:bodyPr>
          <a:lstStyle/>
          <a:p>
            <a:r>
              <a:rPr lang="en-US" dirty="0"/>
              <a:t>Key components of SMRT Sequencing</a:t>
            </a:r>
          </a:p>
        </p:txBody>
      </p:sp>
      <p:sp>
        <p:nvSpPr>
          <p:cNvPr id="3" name="Slide Number Placeholder 2">
            <a:extLst>
              <a:ext uri="{FF2B5EF4-FFF2-40B4-BE49-F238E27FC236}">
                <a16:creationId xmlns:a16="http://schemas.microsoft.com/office/drawing/2014/main" id="{F199BCF4-EA40-BD61-EAE4-59D2BDE6F3E4}"/>
              </a:ext>
            </a:extLst>
          </p:cNvPr>
          <p:cNvSpPr>
            <a:spLocks noGrp="1"/>
          </p:cNvSpPr>
          <p:nvPr>
            <p:ph type="sldNum" sz="quarter" idx="12"/>
          </p:nvPr>
        </p:nvSpPr>
        <p:spPr/>
        <p:txBody>
          <a:bodyPr/>
          <a:lstStyle/>
          <a:p>
            <a:fld id="{583B418D-BC1F-4141-AD91-492020F8FF52}" type="slidenum">
              <a:rPr lang="en-US" smtClean="0"/>
              <a:pPr/>
              <a:t>35</a:t>
            </a:fld>
            <a:endParaRPr lang="en-US"/>
          </a:p>
        </p:txBody>
      </p:sp>
      <p:sp>
        <p:nvSpPr>
          <p:cNvPr id="6" name="TextBox 5">
            <a:extLst>
              <a:ext uri="{FF2B5EF4-FFF2-40B4-BE49-F238E27FC236}">
                <a16:creationId xmlns:a16="http://schemas.microsoft.com/office/drawing/2014/main" id="{9B3EADF0-009E-69DF-C6C5-B8A4EAFB07DC}"/>
              </a:ext>
            </a:extLst>
          </p:cNvPr>
          <p:cNvSpPr txBox="1"/>
          <p:nvPr/>
        </p:nvSpPr>
        <p:spPr>
          <a:xfrm>
            <a:off x="275779" y="3836106"/>
            <a:ext cx="2424769" cy="461665"/>
          </a:xfrm>
          <a:prstGeom prst="rect">
            <a:avLst/>
          </a:prstGeom>
          <a:noFill/>
        </p:spPr>
        <p:txBody>
          <a:bodyPr wrap="square" rtlCol="0">
            <a:spAutoFit/>
          </a:bodyPr>
          <a:lstStyle/>
          <a:p>
            <a:pPr algn="ctr"/>
            <a:r>
              <a:rPr lang="en-US" sz="2400" dirty="0">
                <a:latin typeface="Calibri" panose="020F0502020204030204" pitchFamily="34" charset="0"/>
                <a:cs typeface="Calibri" panose="020F0502020204030204" pitchFamily="34" charset="0"/>
              </a:rPr>
              <a:t>SMRT Cell</a:t>
            </a:r>
          </a:p>
        </p:txBody>
      </p:sp>
      <p:sp>
        <p:nvSpPr>
          <p:cNvPr id="9" name="TextBox 8">
            <a:extLst>
              <a:ext uri="{FF2B5EF4-FFF2-40B4-BE49-F238E27FC236}">
                <a16:creationId xmlns:a16="http://schemas.microsoft.com/office/drawing/2014/main" id="{BDEF2A81-2EA2-C996-0F21-F30A5700EDF4}"/>
              </a:ext>
            </a:extLst>
          </p:cNvPr>
          <p:cNvSpPr txBox="1"/>
          <p:nvPr/>
        </p:nvSpPr>
        <p:spPr>
          <a:xfrm>
            <a:off x="2962349" y="3836106"/>
            <a:ext cx="3176426" cy="830997"/>
          </a:xfrm>
          <a:prstGeom prst="rect">
            <a:avLst/>
          </a:prstGeom>
          <a:noFill/>
        </p:spPr>
        <p:txBody>
          <a:bodyPr wrap="square" rtlCol="0">
            <a:spAutoFit/>
          </a:bodyPr>
          <a:lstStyle/>
          <a:p>
            <a:pPr algn="ctr"/>
            <a:r>
              <a:rPr lang="en-US" sz="2400" dirty="0">
                <a:latin typeface="Calibri" panose="020F0502020204030204" pitchFamily="34" charset="0"/>
                <a:cs typeface="Calibri" panose="020F0502020204030204" pitchFamily="34" charset="0"/>
              </a:rPr>
              <a:t>Zero-Mode Waveguides (ZMWs)</a:t>
            </a:r>
          </a:p>
        </p:txBody>
      </p:sp>
      <p:grpSp>
        <p:nvGrpSpPr>
          <p:cNvPr id="10" name="Group 9">
            <a:extLst>
              <a:ext uri="{FF2B5EF4-FFF2-40B4-BE49-F238E27FC236}">
                <a16:creationId xmlns:a16="http://schemas.microsoft.com/office/drawing/2014/main" id="{613462DA-D248-582D-054D-CF0463258316}"/>
              </a:ext>
            </a:extLst>
          </p:cNvPr>
          <p:cNvGrpSpPr/>
          <p:nvPr/>
        </p:nvGrpSpPr>
        <p:grpSpPr>
          <a:xfrm>
            <a:off x="6339121" y="1351175"/>
            <a:ext cx="2552486" cy="3319591"/>
            <a:chOff x="6396606" y="1999714"/>
            <a:chExt cx="2552486" cy="3319591"/>
          </a:xfrm>
        </p:grpSpPr>
        <p:pic>
          <p:nvPicPr>
            <p:cNvPr id="11" name="Picture 10" descr="Screen Shot 2015-12-14 at 12.04.39 PM.png">
              <a:extLst>
                <a:ext uri="{FF2B5EF4-FFF2-40B4-BE49-F238E27FC236}">
                  <a16:creationId xmlns:a16="http://schemas.microsoft.com/office/drawing/2014/main" id="{22973E26-4A2C-4FBB-2251-B1DF400A85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6606" y="1999714"/>
              <a:ext cx="2552486" cy="2513457"/>
            </a:xfrm>
            <a:prstGeom prst="rect">
              <a:avLst/>
            </a:prstGeom>
          </p:spPr>
        </p:pic>
        <p:sp>
          <p:nvSpPr>
            <p:cNvPr id="12" name="TextBox 11">
              <a:extLst>
                <a:ext uri="{FF2B5EF4-FFF2-40B4-BE49-F238E27FC236}">
                  <a16:creationId xmlns:a16="http://schemas.microsoft.com/office/drawing/2014/main" id="{7F0DE64E-CCF0-09E6-CC45-0BC622DC1822}"/>
                </a:ext>
              </a:extLst>
            </p:cNvPr>
            <p:cNvSpPr txBox="1"/>
            <p:nvPr/>
          </p:nvSpPr>
          <p:spPr>
            <a:xfrm>
              <a:off x="6396606" y="4488308"/>
              <a:ext cx="2547048" cy="830997"/>
            </a:xfrm>
            <a:prstGeom prst="rect">
              <a:avLst/>
            </a:prstGeom>
            <a:noFill/>
          </p:spPr>
          <p:txBody>
            <a:bodyPr wrap="square" rtlCol="0">
              <a:spAutoFit/>
            </a:bodyPr>
            <a:lstStyle/>
            <a:p>
              <a:pPr algn="ctr"/>
              <a:r>
                <a:rPr lang="en-US" sz="2400" dirty="0" err="1">
                  <a:latin typeface="Calibri" panose="020F0502020204030204" pitchFamily="34" charset="0"/>
                  <a:cs typeface="Calibri" panose="020F0502020204030204" pitchFamily="34" charset="0"/>
                </a:rPr>
                <a:t>Phospholinked</a:t>
              </a:r>
              <a:r>
                <a:rPr lang="en-US" sz="2400" dirty="0">
                  <a:latin typeface="Calibri" panose="020F0502020204030204" pitchFamily="34" charset="0"/>
                  <a:cs typeface="Calibri" panose="020F0502020204030204" pitchFamily="34" charset="0"/>
                </a:rPr>
                <a:t> Nucleotides</a:t>
              </a:r>
            </a:p>
          </p:txBody>
        </p:sp>
      </p:grpSp>
      <p:pic>
        <p:nvPicPr>
          <p:cNvPr id="13" name="Picture 12">
            <a:extLst>
              <a:ext uri="{FF2B5EF4-FFF2-40B4-BE49-F238E27FC236}">
                <a16:creationId xmlns:a16="http://schemas.microsoft.com/office/drawing/2014/main" id="{9CFB9C0F-46E0-F457-0156-C893917AEEA3}"/>
              </a:ext>
            </a:extLst>
          </p:cNvPr>
          <p:cNvPicPr>
            <a:picLocks noChangeAspect="1"/>
          </p:cNvPicPr>
          <p:nvPr/>
        </p:nvPicPr>
        <p:blipFill>
          <a:blip r:embed="rId4"/>
          <a:stretch>
            <a:fillRect/>
          </a:stretch>
        </p:blipFill>
        <p:spPr>
          <a:xfrm>
            <a:off x="266371" y="1404214"/>
            <a:ext cx="2434177" cy="2460445"/>
          </a:xfrm>
          <a:prstGeom prst="rect">
            <a:avLst/>
          </a:prstGeom>
        </p:spPr>
      </p:pic>
      <p:sp>
        <p:nvSpPr>
          <p:cNvPr id="14" name="TextBox 13">
            <a:extLst>
              <a:ext uri="{FF2B5EF4-FFF2-40B4-BE49-F238E27FC236}">
                <a16:creationId xmlns:a16="http://schemas.microsoft.com/office/drawing/2014/main" id="{4688D897-E9C8-767F-8515-9064AC0ECFFF}"/>
              </a:ext>
            </a:extLst>
          </p:cNvPr>
          <p:cNvSpPr txBox="1"/>
          <p:nvPr/>
        </p:nvSpPr>
        <p:spPr>
          <a:xfrm>
            <a:off x="0" y="6444875"/>
            <a:ext cx="3830966" cy="415498"/>
          </a:xfrm>
          <a:prstGeom prst="rect">
            <a:avLst/>
          </a:prstGeom>
          <a:noFill/>
        </p:spPr>
        <p:txBody>
          <a:bodyPr wrap="square">
            <a:spAutoFit/>
          </a:bodyPr>
          <a:lstStyle/>
          <a:p>
            <a:r>
              <a:rPr lang="en-US" sz="1050" dirty="0">
                <a:hlinkClick r:id="rId5"/>
              </a:rPr>
              <a:t>Pacific Biosciences: SMRT Sequencing Overview</a:t>
            </a:r>
            <a:endParaRPr lang="en-US" sz="1050" dirty="0"/>
          </a:p>
          <a:p>
            <a:r>
              <a:rPr lang="en-US" sz="1050" dirty="0" err="1">
                <a:hlinkClick r:id="rId6"/>
              </a:rPr>
              <a:t>Korlach</a:t>
            </a:r>
            <a:r>
              <a:rPr lang="en-US" sz="1050" dirty="0">
                <a:hlinkClick r:id="rId6"/>
              </a:rPr>
              <a:t> et al., 2008</a:t>
            </a:r>
            <a:endParaRPr lang="en-US" sz="1050" dirty="0"/>
          </a:p>
        </p:txBody>
      </p:sp>
      <p:pic>
        <p:nvPicPr>
          <p:cNvPr id="15" name="Picture 14">
            <a:extLst>
              <a:ext uri="{FF2B5EF4-FFF2-40B4-BE49-F238E27FC236}">
                <a16:creationId xmlns:a16="http://schemas.microsoft.com/office/drawing/2014/main" id="{72691306-B70E-66B8-8B3A-133CEFC670F8}"/>
              </a:ext>
            </a:extLst>
          </p:cNvPr>
          <p:cNvPicPr>
            <a:picLocks noChangeAspect="1"/>
          </p:cNvPicPr>
          <p:nvPr/>
        </p:nvPicPr>
        <p:blipFill>
          <a:blip r:embed="rId7"/>
          <a:stretch>
            <a:fillRect/>
          </a:stretch>
        </p:blipFill>
        <p:spPr>
          <a:xfrm>
            <a:off x="3392192" y="1404214"/>
            <a:ext cx="2359616" cy="2380134"/>
          </a:xfrm>
          <a:prstGeom prst="rect">
            <a:avLst/>
          </a:prstGeom>
        </p:spPr>
      </p:pic>
      <p:sp>
        <p:nvSpPr>
          <p:cNvPr id="16" name="TextBox 15">
            <a:extLst>
              <a:ext uri="{FF2B5EF4-FFF2-40B4-BE49-F238E27FC236}">
                <a16:creationId xmlns:a16="http://schemas.microsoft.com/office/drawing/2014/main" id="{7EFA71C7-6E22-229F-EE40-A7C18925F0E1}"/>
              </a:ext>
            </a:extLst>
          </p:cNvPr>
          <p:cNvSpPr txBox="1"/>
          <p:nvPr/>
        </p:nvSpPr>
        <p:spPr>
          <a:xfrm>
            <a:off x="3011800" y="4728559"/>
            <a:ext cx="3077523" cy="923330"/>
          </a:xfrm>
          <a:prstGeom prst="rect">
            <a:avLst/>
          </a:prstGeom>
          <a:noFill/>
        </p:spPr>
        <p:txBody>
          <a:bodyPr wrap="square" rtlCol="0">
            <a:spAutoFit/>
          </a:bodyPr>
          <a:lstStyle/>
          <a:p>
            <a:pPr algn="ctr"/>
            <a:r>
              <a:rPr lang="en-US" dirty="0"/>
              <a:t>Each SMRT Cell can contain up to 8 million ZMWs, all of which are liquid-filled chambers. </a:t>
            </a:r>
          </a:p>
        </p:txBody>
      </p:sp>
      <p:pic>
        <p:nvPicPr>
          <p:cNvPr id="4" name="Picture 3" descr="Screen Shot 2015-12-14 at 12.02.49 PM.png">
            <a:extLst>
              <a:ext uri="{FF2B5EF4-FFF2-40B4-BE49-F238E27FC236}">
                <a16:creationId xmlns:a16="http://schemas.microsoft.com/office/drawing/2014/main" id="{033DBC2A-E39B-3709-B463-44B3CDBD474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98476" y="1305066"/>
            <a:ext cx="2547048" cy="2500312"/>
          </a:xfrm>
          <a:prstGeom prst="rect">
            <a:avLst/>
          </a:prstGeom>
        </p:spPr>
      </p:pic>
      <p:pic>
        <p:nvPicPr>
          <p:cNvPr id="4098" name="Picture 2">
            <a:extLst>
              <a:ext uri="{FF2B5EF4-FFF2-40B4-BE49-F238E27FC236}">
                <a16:creationId xmlns:a16="http://schemas.microsoft.com/office/drawing/2014/main" id="{2D9857BF-8827-5A35-232D-A65D5B3C84E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72045" y="1319095"/>
            <a:ext cx="3636483" cy="4438996"/>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724B6193-C696-DC06-3A32-0EE588DF0D19}"/>
              </a:ext>
            </a:extLst>
          </p:cNvPr>
          <p:cNvSpPr/>
          <p:nvPr/>
        </p:nvSpPr>
        <p:spPr>
          <a:xfrm>
            <a:off x="648393" y="4124284"/>
            <a:ext cx="1878676" cy="1718926"/>
          </a:xfrm>
          <a:prstGeom prst="ellipse">
            <a:avLst/>
          </a:prstGeom>
          <a:noFill/>
          <a:ln w="38100">
            <a:solidFill>
              <a:srgbClr val="99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367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02D5E-3725-680D-3881-403FC75EC023}"/>
              </a:ext>
            </a:extLst>
          </p:cNvPr>
          <p:cNvSpPr>
            <a:spLocks noGrp="1"/>
          </p:cNvSpPr>
          <p:nvPr>
            <p:ph type="title"/>
          </p:nvPr>
        </p:nvSpPr>
        <p:spPr>
          <a:xfrm>
            <a:off x="290946" y="365127"/>
            <a:ext cx="8562109" cy="779462"/>
          </a:xfrm>
        </p:spPr>
        <p:txBody>
          <a:bodyPr>
            <a:normAutofit fontScale="90000"/>
          </a:bodyPr>
          <a:lstStyle/>
          <a:p>
            <a:r>
              <a:rPr lang="en-US" dirty="0" err="1"/>
              <a:t>Phospholinked</a:t>
            </a:r>
            <a:r>
              <a:rPr lang="en-US" dirty="0"/>
              <a:t> Nucleotide Incorporation</a:t>
            </a:r>
          </a:p>
        </p:txBody>
      </p:sp>
      <p:pic>
        <p:nvPicPr>
          <p:cNvPr id="5" name="Picture 4" descr="Screen Shot 2015-12-14 at 12.10.36 PM.png">
            <a:extLst>
              <a:ext uri="{FF2B5EF4-FFF2-40B4-BE49-F238E27FC236}">
                <a16:creationId xmlns:a16="http://schemas.microsoft.com/office/drawing/2014/main" id="{7B063BAA-EDBB-690F-33EC-510B97FD4EF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3739" y="1251801"/>
            <a:ext cx="2099197" cy="2103120"/>
          </a:xfrm>
          <a:prstGeom prst="rect">
            <a:avLst/>
          </a:prstGeom>
        </p:spPr>
      </p:pic>
      <p:pic>
        <p:nvPicPr>
          <p:cNvPr id="6" name="Picture 5" descr="Screen Shot 2015-12-14 at 12.10.36 PM.png">
            <a:extLst>
              <a:ext uri="{FF2B5EF4-FFF2-40B4-BE49-F238E27FC236}">
                <a16:creationId xmlns:a16="http://schemas.microsoft.com/office/drawing/2014/main" id="{5E4858F5-A29E-FD63-B0CD-CEC89069740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290821" y="1251801"/>
            <a:ext cx="2168708" cy="2103120"/>
          </a:xfrm>
          <a:prstGeom prst="rect">
            <a:avLst/>
          </a:prstGeom>
        </p:spPr>
      </p:pic>
      <p:pic>
        <p:nvPicPr>
          <p:cNvPr id="7" name="Picture 6" descr="Screen Shot 2015-12-14 at 12.10.36 PM.png">
            <a:extLst>
              <a:ext uri="{FF2B5EF4-FFF2-40B4-BE49-F238E27FC236}">
                <a16:creationId xmlns:a16="http://schemas.microsoft.com/office/drawing/2014/main" id="{011A170B-1B01-26DC-83D8-B61402F811E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652860" y="1251801"/>
            <a:ext cx="2140903" cy="2103120"/>
          </a:xfrm>
          <a:prstGeom prst="rect">
            <a:avLst/>
          </a:prstGeom>
        </p:spPr>
      </p:pic>
      <p:pic>
        <p:nvPicPr>
          <p:cNvPr id="8" name="Picture 7" descr="Screen Shot 2015-12-14 at 12.10.36 PM.png">
            <a:extLst>
              <a:ext uri="{FF2B5EF4-FFF2-40B4-BE49-F238E27FC236}">
                <a16:creationId xmlns:a16="http://schemas.microsoft.com/office/drawing/2014/main" id="{C4F25257-B824-9D98-3C85-760E28439D7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959679" y="1251801"/>
            <a:ext cx="2113100" cy="2103120"/>
          </a:xfrm>
          <a:prstGeom prst="rect">
            <a:avLst/>
          </a:prstGeom>
        </p:spPr>
      </p:pic>
      <p:pic>
        <p:nvPicPr>
          <p:cNvPr id="9" name="Picture 8" descr="Screen Shot 2015-12-14 at 12.15.24 PM.png">
            <a:extLst>
              <a:ext uri="{FF2B5EF4-FFF2-40B4-BE49-F238E27FC236}">
                <a16:creationId xmlns:a16="http://schemas.microsoft.com/office/drawing/2014/main" id="{6843821D-1A5B-71A9-B60B-CE5C0CF7F6BF}"/>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124723" y="3322691"/>
            <a:ext cx="1406209" cy="1828800"/>
          </a:xfrm>
          <a:prstGeom prst="rect">
            <a:avLst/>
          </a:prstGeom>
        </p:spPr>
      </p:pic>
      <p:grpSp>
        <p:nvGrpSpPr>
          <p:cNvPr id="10" name="Group 9">
            <a:extLst>
              <a:ext uri="{FF2B5EF4-FFF2-40B4-BE49-F238E27FC236}">
                <a16:creationId xmlns:a16="http://schemas.microsoft.com/office/drawing/2014/main" id="{E47FDB25-0774-1624-F93F-230EBCF0FA22}"/>
              </a:ext>
            </a:extLst>
          </p:cNvPr>
          <p:cNvGrpSpPr/>
          <p:nvPr/>
        </p:nvGrpSpPr>
        <p:grpSpPr>
          <a:xfrm>
            <a:off x="99101" y="3324694"/>
            <a:ext cx="8862160" cy="2228910"/>
            <a:chOff x="99101" y="3845603"/>
            <a:chExt cx="8862160" cy="2228910"/>
          </a:xfrm>
        </p:grpSpPr>
        <p:sp>
          <p:nvSpPr>
            <p:cNvPr id="11" name="TextBox 10">
              <a:extLst>
                <a:ext uri="{FF2B5EF4-FFF2-40B4-BE49-F238E27FC236}">
                  <a16:creationId xmlns:a16="http://schemas.microsoft.com/office/drawing/2014/main" id="{EA37342C-A9C8-EB15-B709-1CAA75956BAB}"/>
                </a:ext>
              </a:extLst>
            </p:cNvPr>
            <p:cNvSpPr txBox="1"/>
            <p:nvPr/>
          </p:nvSpPr>
          <p:spPr>
            <a:xfrm>
              <a:off x="561332" y="5674403"/>
              <a:ext cx="8399929" cy="400110"/>
            </a:xfrm>
            <a:prstGeom prst="rect">
              <a:avLst/>
            </a:prstGeom>
            <a:noFill/>
          </p:spPr>
          <p:txBody>
            <a:bodyPr wrap="square" rtlCol="0">
              <a:spAutoFit/>
            </a:bodyPr>
            <a:lstStyle/>
            <a:p>
              <a:pPr algn="ctr"/>
              <a:r>
                <a:rPr lang="en-US" sz="2000" b="1" dirty="0"/>
                <a:t>Time</a:t>
              </a:r>
            </a:p>
          </p:txBody>
        </p:sp>
        <p:sp>
          <p:nvSpPr>
            <p:cNvPr id="12" name="TextBox 11">
              <a:extLst>
                <a:ext uri="{FF2B5EF4-FFF2-40B4-BE49-F238E27FC236}">
                  <a16:creationId xmlns:a16="http://schemas.microsoft.com/office/drawing/2014/main" id="{14705247-77B6-9B4B-6573-94DA1F7E3BE4}"/>
                </a:ext>
              </a:extLst>
            </p:cNvPr>
            <p:cNvSpPr txBox="1"/>
            <p:nvPr/>
          </p:nvSpPr>
          <p:spPr>
            <a:xfrm rot="16200000">
              <a:off x="-615244" y="4559948"/>
              <a:ext cx="1828800" cy="400110"/>
            </a:xfrm>
            <a:prstGeom prst="rect">
              <a:avLst/>
            </a:prstGeom>
            <a:noFill/>
          </p:spPr>
          <p:txBody>
            <a:bodyPr wrap="square" rtlCol="0">
              <a:spAutoFit/>
            </a:bodyPr>
            <a:lstStyle/>
            <a:p>
              <a:pPr algn="ctr"/>
              <a:r>
                <a:rPr lang="en-US" sz="2000" b="1" dirty="0"/>
                <a:t>Intensity</a:t>
              </a:r>
            </a:p>
          </p:txBody>
        </p:sp>
      </p:grpSp>
      <p:pic>
        <p:nvPicPr>
          <p:cNvPr id="13" name="Picture 12" descr="Screen Shot 2015-12-14 at 12.15.24 PM.png">
            <a:extLst>
              <a:ext uri="{FF2B5EF4-FFF2-40B4-BE49-F238E27FC236}">
                <a16:creationId xmlns:a16="http://schemas.microsoft.com/office/drawing/2014/main" id="{BFB83B3C-9D52-23FB-5386-E6845D11828B}"/>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5519062" y="3322691"/>
            <a:ext cx="3536106" cy="1828800"/>
          </a:xfrm>
          <a:prstGeom prst="rect">
            <a:avLst/>
          </a:prstGeom>
        </p:spPr>
      </p:pic>
      <p:pic>
        <p:nvPicPr>
          <p:cNvPr id="14" name="Picture 13" descr="Screen Shot 2015-12-14 at 12.15.24 PM.png">
            <a:extLst>
              <a:ext uri="{FF2B5EF4-FFF2-40B4-BE49-F238E27FC236}">
                <a16:creationId xmlns:a16="http://schemas.microsoft.com/office/drawing/2014/main" id="{1C0B24C7-ADA5-C189-6011-807843C9CF93}"/>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1676313" y="3324694"/>
            <a:ext cx="2544570" cy="1828800"/>
          </a:xfrm>
          <a:prstGeom prst="rect">
            <a:avLst/>
          </a:prstGeom>
        </p:spPr>
      </p:pic>
      <p:pic>
        <p:nvPicPr>
          <p:cNvPr id="15" name="Picture 14" descr="Screen Shot 2015-12-14 at 12.15.24 PM.png">
            <a:extLst>
              <a:ext uri="{FF2B5EF4-FFF2-40B4-BE49-F238E27FC236}">
                <a16:creationId xmlns:a16="http://schemas.microsoft.com/office/drawing/2014/main" id="{8E62B80D-9482-A06B-4EC7-50E418D4041F}"/>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t="2048"/>
          <a:stretch/>
        </p:blipFill>
        <p:spPr>
          <a:xfrm>
            <a:off x="561332" y="3362150"/>
            <a:ext cx="1126851" cy="1791343"/>
          </a:xfrm>
          <a:prstGeom prst="rect">
            <a:avLst/>
          </a:prstGeom>
        </p:spPr>
      </p:pic>
      <p:sp>
        <p:nvSpPr>
          <p:cNvPr id="3" name="Slide Number Placeholder 2">
            <a:extLst>
              <a:ext uri="{FF2B5EF4-FFF2-40B4-BE49-F238E27FC236}">
                <a16:creationId xmlns:a16="http://schemas.microsoft.com/office/drawing/2014/main" id="{FC2F2566-3445-31A0-46EA-3178F57D4580}"/>
              </a:ext>
            </a:extLst>
          </p:cNvPr>
          <p:cNvSpPr>
            <a:spLocks noGrp="1"/>
          </p:cNvSpPr>
          <p:nvPr>
            <p:ph type="sldNum" sz="quarter" idx="12"/>
          </p:nvPr>
        </p:nvSpPr>
        <p:spPr/>
        <p:txBody>
          <a:bodyPr/>
          <a:lstStyle/>
          <a:p>
            <a:fld id="{583B418D-BC1F-4141-AD91-492020F8FF52}" type="slidenum">
              <a:rPr lang="en-US" smtClean="0"/>
              <a:pPr/>
              <a:t>36</a:t>
            </a:fld>
            <a:endParaRPr lang="en-US"/>
          </a:p>
        </p:txBody>
      </p:sp>
      <p:sp>
        <p:nvSpPr>
          <p:cNvPr id="4" name="TextBox 3">
            <a:extLst>
              <a:ext uri="{FF2B5EF4-FFF2-40B4-BE49-F238E27FC236}">
                <a16:creationId xmlns:a16="http://schemas.microsoft.com/office/drawing/2014/main" id="{E0FC1661-F472-F8F4-3D66-FC5D1CC4798A}"/>
              </a:ext>
            </a:extLst>
          </p:cNvPr>
          <p:cNvSpPr txBox="1"/>
          <p:nvPr/>
        </p:nvSpPr>
        <p:spPr>
          <a:xfrm>
            <a:off x="0" y="6444079"/>
            <a:ext cx="4220883" cy="415498"/>
          </a:xfrm>
          <a:prstGeom prst="rect">
            <a:avLst/>
          </a:prstGeom>
          <a:noFill/>
        </p:spPr>
        <p:txBody>
          <a:bodyPr wrap="square" rtlCol="0">
            <a:spAutoFit/>
          </a:bodyPr>
          <a:lstStyle/>
          <a:p>
            <a:r>
              <a:rPr lang="en-US" sz="1050" dirty="0" err="1"/>
              <a:t>Mardis</a:t>
            </a:r>
            <a:r>
              <a:rPr lang="en-US" sz="1050" dirty="0"/>
              <a:t> ER. </a:t>
            </a:r>
            <a:r>
              <a:rPr lang="en-US" sz="1050" dirty="0">
                <a:hlinkClick r:id="rId11"/>
              </a:rPr>
              <a:t>Next-generation sequencing platforms</a:t>
            </a:r>
            <a:r>
              <a:rPr lang="en-US" sz="1050" dirty="0"/>
              <a:t>. </a:t>
            </a:r>
            <a:r>
              <a:rPr lang="en-US" sz="1050" i="1" dirty="0"/>
              <a:t>Annu Rev Anal Chem</a:t>
            </a:r>
            <a:r>
              <a:rPr lang="en-US" sz="1050" dirty="0"/>
              <a:t>. 2013;6:287-303.</a:t>
            </a:r>
          </a:p>
        </p:txBody>
      </p:sp>
      <p:sp>
        <p:nvSpPr>
          <p:cNvPr id="17" name="TextBox 16">
            <a:extLst>
              <a:ext uri="{FF2B5EF4-FFF2-40B4-BE49-F238E27FC236}">
                <a16:creationId xmlns:a16="http://schemas.microsoft.com/office/drawing/2014/main" id="{0558F0BF-CCA9-9531-4348-BDE189CAEA33}"/>
              </a:ext>
            </a:extLst>
          </p:cNvPr>
          <p:cNvSpPr txBox="1"/>
          <p:nvPr/>
        </p:nvSpPr>
        <p:spPr>
          <a:xfrm>
            <a:off x="1930283" y="5649227"/>
            <a:ext cx="5283434" cy="646331"/>
          </a:xfrm>
          <a:prstGeom prst="rect">
            <a:avLst/>
          </a:prstGeom>
          <a:noFill/>
        </p:spPr>
        <p:txBody>
          <a:bodyPr wrap="none" rtlCol="0">
            <a:spAutoFit/>
          </a:bodyPr>
          <a:lstStyle/>
          <a:p>
            <a:r>
              <a:rPr lang="en-US" dirty="0"/>
              <a:t>1 DNA molecule and 1 polymerase in each well (ZMW)</a:t>
            </a:r>
          </a:p>
          <a:p>
            <a:r>
              <a:rPr lang="en-US" dirty="0"/>
              <a:t>4 colors flash in real-time as polymerase acts</a:t>
            </a:r>
          </a:p>
        </p:txBody>
      </p:sp>
    </p:spTree>
    <p:extLst>
      <p:ext uri="{BB962C8B-B14F-4D97-AF65-F5344CB8AC3E}">
        <p14:creationId xmlns:p14="http://schemas.microsoft.com/office/powerpoint/2010/main" val="1973656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16877-4F3F-F4B7-ECFA-DD30D1C04461}"/>
              </a:ext>
            </a:extLst>
          </p:cNvPr>
          <p:cNvSpPr>
            <a:spLocks noGrp="1"/>
          </p:cNvSpPr>
          <p:nvPr>
            <p:ph type="title"/>
          </p:nvPr>
        </p:nvSpPr>
        <p:spPr/>
        <p:txBody>
          <a:bodyPr/>
          <a:lstStyle/>
          <a:p>
            <a:r>
              <a:rPr lang="en-US" dirty="0"/>
              <a:t>2 </a:t>
            </a:r>
            <a:r>
              <a:rPr lang="en-US" u="sng" dirty="0"/>
              <a:t>Modes</a:t>
            </a:r>
            <a:r>
              <a:rPr lang="en-US" dirty="0"/>
              <a:t> of SMRT Sequencing</a:t>
            </a:r>
          </a:p>
        </p:txBody>
      </p:sp>
      <p:sp>
        <p:nvSpPr>
          <p:cNvPr id="4" name="Slide Number Placeholder 3">
            <a:extLst>
              <a:ext uri="{FF2B5EF4-FFF2-40B4-BE49-F238E27FC236}">
                <a16:creationId xmlns:a16="http://schemas.microsoft.com/office/drawing/2014/main" id="{88B10D69-DB0C-6B5E-5FF1-2B2D5830C92A}"/>
              </a:ext>
            </a:extLst>
          </p:cNvPr>
          <p:cNvSpPr>
            <a:spLocks noGrp="1"/>
          </p:cNvSpPr>
          <p:nvPr>
            <p:ph type="sldNum" sz="quarter" idx="12"/>
          </p:nvPr>
        </p:nvSpPr>
        <p:spPr/>
        <p:txBody>
          <a:bodyPr/>
          <a:lstStyle/>
          <a:p>
            <a:fld id="{583B418D-BC1F-4141-AD91-492020F8FF52}" type="slidenum">
              <a:rPr lang="en-US" smtClean="0"/>
              <a:pPr/>
              <a:t>37</a:t>
            </a:fld>
            <a:endParaRPr lang="en-US"/>
          </a:p>
        </p:txBody>
      </p:sp>
      <p:pic>
        <p:nvPicPr>
          <p:cNvPr id="6" name="Picture 5">
            <a:extLst>
              <a:ext uri="{FF2B5EF4-FFF2-40B4-BE49-F238E27FC236}">
                <a16:creationId xmlns:a16="http://schemas.microsoft.com/office/drawing/2014/main" id="{320A313C-78E4-6DD0-247D-A70BDC89C973}"/>
              </a:ext>
            </a:extLst>
          </p:cNvPr>
          <p:cNvPicPr>
            <a:picLocks noChangeAspect="1"/>
          </p:cNvPicPr>
          <p:nvPr/>
        </p:nvPicPr>
        <p:blipFill rotWithShape="1">
          <a:blip r:embed="rId3"/>
          <a:srcRect r="51534"/>
          <a:stretch/>
        </p:blipFill>
        <p:spPr>
          <a:xfrm>
            <a:off x="805071" y="1144589"/>
            <a:ext cx="3766930" cy="5029200"/>
          </a:xfrm>
          <a:prstGeom prst="rect">
            <a:avLst/>
          </a:prstGeom>
        </p:spPr>
      </p:pic>
      <p:sp>
        <p:nvSpPr>
          <p:cNvPr id="3" name="TextBox 2">
            <a:extLst>
              <a:ext uri="{FF2B5EF4-FFF2-40B4-BE49-F238E27FC236}">
                <a16:creationId xmlns:a16="http://schemas.microsoft.com/office/drawing/2014/main" id="{45CC99E4-148F-0366-2711-2A72BACDB6E6}"/>
              </a:ext>
            </a:extLst>
          </p:cNvPr>
          <p:cNvSpPr txBox="1"/>
          <p:nvPr/>
        </p:nvSpPr>
        <p:spPr>
          <a:xfrm>
            <a:off x="8929" y="6544630"/>
            <a:ext cx="1239442" cy="261610"/>
          </a:xfrm>
          <a:prstGeom prst="rect">
            <a:avLst/>
          </a:prstGeom>
          <a:noFill/>
        </p:spPr>
        <p:txBody>
          <a:bodyPr wrap="none" rtlCol="0">
            <a:spAutoFit/>
          </a:bodyPr>
          <a:lstStyle/>
          <a:p>
            <a:r>
              <a:rPr lang="en-US" sz="1050" dirty="0">
                <a:hlinkClick r:id="rId4"/>
              </a:rPr>
              <a:t>Pacific Biosciences</a:t>
            </a:r>
            <a:endParaRPr lang="en-US" sz="1050" dirty="0"/>
          </a:p>
        </p:txBody>
      </p:sp>
    </p:spTree>
    <p:extLst>
      <p:ext uri="{BB962C8B-B14F-4D97-AF65-F5344CB8AC3E}">
        <p14:creationId xmlns:p14="http://schemas.microsoft.com/office/powerpoint/2010/main" val="39653231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16877-4F3F-F4B7-ECFA-DD30D1C04461}"/>
              </a:ext>
            </a:extLst>
          </p:cNvPr>
          <p:cNvSpPr>
            <a:spLocks noGrp="1"/>
          </p:cNvSpPr>
          <p:nvPr>
            <p:ph type="title"/>
          </p:nvPr>
        </p:nvSpPr>
        <p:spPr/>
        <p:txBody>
          <a:bodyPr/>
          <a:lstStyle/>
          <a:p>
            <a:r>
              <a:rPr lang="en-US" dirty="0"/>
              <a:t>2 </a:t>
            </a:r>
            <a:r>
              <a:rPr lang="en-US" u="sng" dirty="0"/>
              <a:t>Modes</a:t>
            </a:r>
            <a:r>
              <a:rPr lang="en-US" dirty="0"/>
              <a:t> of SMRT Sequencing</a:t>
            </a:r>
          </a:p>
        </p:txBody>
      </p:sp>
      <p:sp>
        <p:nvSpPr>
          <p:cNvPr id="4" name="Slide Number Placeholder 3">
            <a:extLst>
              <a:ext uri="{FF2B5EF4-FFF2-40B4-BE49-F238E27FC236}">
                <a16:creationId xmlns:a16="http://schemas.microsoft.com/office/drawing/2014/main" id="{88B10D69-DB0C-6B5E-5FF1-2B2D5830C92A}"/>
              </a:ext>
            </a:extLst>
          </p:cNvPr>
          <p:cNvSpPr>
            <a:spLocks noGrp="1"/>
          </p:cNvSpPr>
          <p:nvPr>
            <p:ph type="sldNum" sz="quarter" idx="12"/>
          </p:nvPr>
        </p:nvSpPr>
        <p:spPr/>
        <p:txBody>
          <a:bodyPr/>
          <a:lstStyle/>
          <a:p>
            <a:fld id="{583B418D-BC1F-4141-AD91-492020F8FF52}" type="slidenum">
              <a:rPr lang="en-US" smtClean="0"/>
              <a:pPr/>
              <a:t>38</a:t>
            </a:fld>
            <a:endParaRPr lang="en-US"/>
          </a:p>
        </p:txBody>
      </p:sp>
      <p:pic>
        <p:nvPicPr>
          <p:cNvPr id="6" name="Picture 5">
            <a:extLst>
              <a:ext uri="{FF2B5EF4-FFF2-40B4-BE49-F238E27FC236}">
                <a16:creationId xmlns:a16="http://schemas.microsoft.com/office/drawing/2014/main" id="{320A313C-78E4-6DD0-247D-A70BDC89C973}"/>
              </a:ext>
            </a:extLst>
          </p:cNvPr>
          <p:cNvPicPr>
            <a:picLocks noChangeAspect="1"/>
          </p:cNvPicPr>
          <p:nvPr/>
        </p:nvPicPr>
        <p:blipFill rotWithShape="1">
          <a:blip r:embed="rId3"/>
          <a:srcRect r="3069"/>
          <a:stretch/>
        </p:blipFill>
        <p:spPr>
          <a:xfrm>
            <a:off x="805070" y="1144589"/>
            <a:ext cx="7533861" cy="5029200"/>
          </a:xfrm>
          <a:prstGeom prst="rect">
            <a:avLst/>
          </a:prstGeom>
        </p:spPr>
      </p:pic>
      <p:sp>
        <p:nvSpPr>
          <p:cNvPr id="3" name="TextBox 2">
            <a:extLst>
              <a:ext uri="{FF2B5EF4-FFF2-40B4-BE49-F238E27FC236}">
                <a16:creationId xmlns:a16="http://schemas.microsoft.com/office/drawing/2014/main" id="{45CC99E4-148F-0366-2711-2A72BACDB6E6}"/>
              </a:ext>
            </a:extLst>
          </p:cNvPr>
          <p:cNvSpPr txBox="1"/>
          <p:nvPr/>
        </p:nvSpPr>
        <p:spPr>
          <a:xfrm>
            <a:off x="8929" y="6544630"/>
            <a:ext cx="1239442" cy="261610"/>
          </a:xfrm>
          <a:prstGeom prst="rect">
            <a:avLst/>
          </a:prstGeom>
          <a:noFill/>
        </p:spPr>
        <p:txBody>
          <a:bodyPr wrap="none" rtlCol="0">
            <a:spAutoFit/>
          </a:bodyPr>
          <a:lstStyle/>
          <a:p>
            <a:r>
              <a:rPr lang="en-US" sz="1050" dirty="0">
                <a:hlinkClick r:id="rId4"/>
              </a:rPr>
              <a:t>Pacific Biosciences</a:t>
            </a:r>
            <a:endParaRPr lang="en-US" sz="1050" dirty="0"/>
          </a:p>
        </p:txBody>
      </p:sp>
    </p:spTree>
    <p:extLst>
      <p:ext uri="{BB962C8B-B14F-4D97-AF65-F5344CB8AC3E}">
        <p14:creationId xmlns:p14="http://schemas.microsoft.com/office/powerpoint/2010/main" val="8432157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C2E40EA-1425-07D9-D50A-AFE0C0435A1F}"/>
              </a:ext>
            </a:extLst>
          </p:cNvPr>
          <p:cNvSpPr>
            <a:spLocks noGrp="1"/>
          </p:cNvSpPr>
          <p:nvPr>
            <p:ph idx="1"/>
          </p:nvPr>
        </p:nvSpPr>
        <p:spPr/>
        <p:txBody>
          <a:bodyPr>
            <a:normAutofit/>
          </a:bodyPr>
          <a:lstStyle/>
          <a:p>
            <a:r>
              <a:rPr lang="en-US" sz="2000" dirty="0"/>
              <a:t>SMRT sequencing can sequence the same DNA molecule </a:t>
            </a:r>
            <a:r>
              <a:rPr lang="en-US" sz="2000" b="1" dirty="0"/>
              <a:t>multiple times </a:t>
            </a:r>
            <a:r>
              <a:rPr lang="en-US" sz="2000" dirty="0"/>
              <a:t>generating highly accurate long reads, or </a:t>
            </a:r>
            <a:r>
              <a:rPr lang="en-US" sz="2000" b="1" dirty="0"/>
              <a:t>HiFi reads</a:t>
            </a:r>
            <a:r>
              <a:rPr lang="en-US" sz="2000" dirty="0"/>
              <a:t>.</a:t>
            </a:r>
          </a:p>
          <a:p>
            <a:r>
              <a:rPr lang="en-US" sz="2000" dirty="0"/>
              <a:t>HiFi reads are produced using </a:t>
            </a:r>
            <a:r>
              <a:rPr lang="en-US" sz="2000" b="1" dirty="0"/>
              <a:t>circular consensus sequencing (CCS) </a:t>
            </a:r>
            <a:r>
              <a:rPr lang="en-US" sz="2000" dirty="0"/>
              <a:t>mode on PacBio long-read systems. HiFi reads provide base-level resolution with 99.9% single-molecule read accuracy.</a:t>
            </a:r>
          </a:p>
          <a:p>
            <a:endParaRPr lang="en-US" sz="2000" dirty="0"/>
          </a:p>
        </p:txBody>
      </p:sp>
      <p:pic>
        <p:nvPicPr>
          <p:cNvPr id="8" name="Picture 7">
            <a:extLst>
              <a:ext uri="{FF2B5EF4-FFF2-40B4-BE49-F238E27FC236}">
                <a16:creationId xmlns:a16="http://schemas.microsoft.com/office/drawing/2014/main" id="{13D97AEF-D933-0CA1-90B4-E4B01F13EE75}"/>
              </a:ext>
            </a:extLst>
          </p:cNvPr>
          <p:cNvPicPr>
            <a:picLocks noChangeAspect="1"/>
          </p:cNvPicPr>
          <p:nvPr/>
        </p:nvPicPr>
        <p:blipFill rotWithShape="1">
          <a:blip r:embed="rId3"/>
          <a:srcRect l="1791" r="2046" b="5277"/>
          <a:stretch/>
        </p:blipFill>
        <p:spPr>
          <a:xfrm>
            <a:off x="834887" y="3116145"/>
            <a:ext cx="7474226" cy="2993796"/>
          </a:xfrm>
          <a:prstGeom prst="rect">
            <a:avLst/>
          </a:prstGeom>
        </p:spPr>
      </p:pic>
      <p:sp>
        <p:nvSpPr>
          <p:cNvPr id="2" name="Title 1">
            <a:extLst>
              <a:ext uri="{FF2B5EF4-FFF2-40B4-BE49-F238E27FC236}">
                <a16:creationId xmlns:a16="http://schemas.microsoft.com/office/drawing/2014/main" id="{B4BBDC90-D65C-197B-4392-EC918DB556C8}"/>
              </a:ext>
            </a:extLst>
          </p:cNvPr>
          <p:cNvSpPr>
            <a:spLocks noGrp="1"/>
          </p:cNvSpPr>
          <p:nvPr>
            <p:ph type="title"/>
          </p:nvPr>
        </p:nvSpPr>
        <p:spPr/>
        <p:txBody>
          <a:bodyPr>
            <a:normAutofit/>
          </a:bodyPr>
          <a:lstStyle/>
          <a:p>
            <a:r>
              <a:rPr lang="en-US" dirty="0"/>
              <a:t>How are HiFi reads generated?</a:t>
            </a:r>
          </a:p>
        </p:txBody>
      </p:sp>
      <p:sp>
        <p:nvSpPr>
          <p:cNvPr id="3" name="Slide Number Placeholder 2">
            <a:extLst>
              <a:ext uri="{FF2B5EF4-FFF2-40B4-BE49-F238E27FC236}">
                <a16:creationId xmlns:a16="http://schemas.microsoft.com/office/drawing/2014/main" id="{AD13E4AC-DF30-9E51-BD30-D8888E4F7A9E}"/>
              </a:ext>
            </a:extLst>
          </p:cNvPr>
          <p:cNvSpPr>
            <a:spLocks noGrp="1"/>
          </p:cNvSpPr>
          <p:nvPr>
            <p:ph type="sldNum" sz="quarter" idx="12"/>
          </p:nvPr>
        </p:nvSpPr>
        <p:spPr/>
        <p:txBody>
          <a:bodyPr/>
          <a:lstStyle/>
          <a:p>
            <a:fld id="{583B418D-BC1F-4141-AD91-492020F8FF52}" type="slidenum">
              <a:rPr lang="en-US" smtClean="0"/>
              <a:pPr/>
              <a:t>39</a:t>
            </a:fld>
            <a:endParaRPr lang="en-US"/>
          </a:p>
        </p:txBody>
      </p:sp>
      <p:sp>
        <p:nvSpPr>
          <p:cNvPr id="5" name="TextBox 4">
            <a:extLst>
              <a:ext uri="{FF2B5EF4-FFF2-40B4-BE49-F238E27FC236}">
                <a16:creationId xmlns:a16="http://schemas.microsoft.com/office/drawing/2014/main" id="{398A399C-DFDC-DD4E-16F5-1617C251F899}"/>
              </a:ext>
            </a:extLst>
          </p:cNvPr>
          <p:cNvSpPr txBox="1"/>
          <p:nvPr/>
        </p:nvSpPr>
        <p:spPr>
          <a:xfrm>
            <a:off x="0" y="6544630"/>
            <a:ext cx="2279791" cy="261610"/>
          </a:xfrm>
          <a:prstGeom prst="rect">
            <a:avLst/>
          </a:prstGeom>
          <a:noFill/>
        </p:spPr>
        <p:txBody>
          <a:bodyPr wrap="none" rtlCol="0">
            <a:spAutoFit/>
          </a:bodyPr>
          <a:lstStyle/>
          <a:p>
            <a:r>
              <a:rPr lang="en-US" sz="1050" dirty="0">
                <a:hlinkClick r:id="rId4"/>
              </a:rPr>
              <a:t>Pacific Biosciences – HiFi Sequencing</a:t>
            </a:r>
            <a:endParaRPr lang="en-US" sz="1050" dirty="0"/>
          </a:p>
        </p:txBody>
      </p:sp>
    </p:spTree>
    <p:extLst>
      <p:ext uri="{BB962C8B-B14F-4D97-AF65-F5344CB8AC3E}">
        <p14:creationId xmlns:p14="http://schemas.microsoft.com/office/powerpoint/2010/main" val="7181621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E3FE8-2199-427E-BDE7-04CDCA32C677}"/>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EAF8B069-AD17-2AC7-F14B-B6A6980AD2EA}"/>
              </a:ext>
            </a:extLst>
          </p:cNvPr>
          <p:cNvSpPr>
            <a:spLocks noGrp="1"/>
          </p:cNvSpPr>
          <p:nvPr>
            <p:ph idx="1"/>
          </p:nvPr>
        </p:nvSpPr>
        <p:spPr/>
        <p:txBody>
          <a:bodyPr/>
          <a:lstStyle/>
          <a:p>
            <a:pPr marL="514350" indent="-514350">
              <a:buFont typeface="+mj-lt"/>
              <a:buAutoNum type="arabicPeriod"/>
            </a:pPr>
            <a:r>
              <a:rPr lang="en-US" dirty="0"/>
              <a:t>Review of RNA-Seq Short-read Sequencing</a:t>
            </a:r>
          </a:p>
          <a:p>
            <a:pPr marL="514350" indent="-514350">
              <a:buFont typeface="+mj-lt"/>
              <a:buAutoNum type="arabicPeriod"/>
            </a:pPr>
            <a:r>
              <a:rPr lang="en-US" dirty="0"/>
              <a:t>Overview and benefits of Long-read Sequencing</a:t>
            </a:r>
          </a:p>
          <a:p>
            <a:pPr marL="514350" indent="-514350">
              <a:buFont typeface="+mj-lt"/>
              <a:buAutoNum type="arabicPeriod"/>
            </a:pPr>
            <a:r>
              <a:rPr lang="en-US" dirty="0"/>
              <a:t>Oxford Nanopore Sequencing</a:t>
            </a:r>
          </a:p>
          <a:p>
            <a:pPr marL="514350" indent="-514350">
              <a:buFont typeface="+mj-lt"/>
              <a:buAutoNum type="arabicPeriod"/>
            </a:pPr>
            <a:r>
              <a:rPr lang="en-US" dirty="0"/>
              <a:t>Pacific Biosciences Sequencing</a:t>
            </a:r>
          </a:p>
        </p:txBody>
      </p:sp>
      <p:sp>
        <p:nvSpPr>
          <p:cNvPr id="4" name="Slide Number Placeholder 3">
            <a:extLst>
              <a:ext uri="{FF2B5EF4-FFF2-40B4-BE49-F238E27FC236}">
                <a16:creationId xmlns:a16="http://schemas.microsoft.com/office/drawing/2014/main" id="{3D206E8A-0E43-25FB-4FED-0696B38B4D77}"/>
              </a:ext>
            </a:extLst>
          </p:cNvPr>
          <p:cNvSpPr>
            <a:spLocks noGrp="1"/>
          </p:cNvSpPr>
          <p:nvPr>
            <p:ph type="sldNum" sz="quarter" idx="12"/>
          </p:nvPr>
        </p:nvSpPr>
        <p:spPr/>
        <p:txBody>
          <a:bodyPr/>
          <a:lstStyle/>
          <a:p>
            <a:fld id="{583B418D-BC1F-4141-AD91-492020F8FF52}" type="slidenum">
              <a:rPr lang="en-US" smtClean="0"/>
              <a:pPr/>
              <a:t>4</a:t>
            </a:fld>
            <a:endParaRPr lang="en-US"/>
          </a:p>
        </p:txBody>
      </p:sp>
      <p:sp>
        <p:nvSpPr>
          <p:cNvPr id="5" name="Rectangle 4">
            <a:extLst>
              <a:ext uri="{FF2B5EF4-FFF2-40B4-BE49-F238E27FC236}">
                <a16:creationId xmlns:a16="http://schemas.microsoft.com/office/drawing/2014/main" id="{80957793-F286-12E6-F404-E78E9A49CBB4}"/>
              </a:ext>
            </a:extLst>
          </p:cNvPr>
          <p:cNvSpPr/>
          <p:nvPr/>
        </p:nvSpPr>
        <p:spPr>
          <a:xfrm>
            <a:off x="0" y="1765300"/>
            <a:ext cx="9144000" cy="5092700"/>
          </a:xfrm>
          <a:prstGeom prst="rect">
            <a:avLst/>
          </a:prstGeom>
          <a:solidFill>
            <a:schemeClr val="tx1">
              <a:lumMod val="75000"/>
              <a:lumOff val="2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2148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97DBE-97FA-90CE-FF0D-F86981E23720}"/>
              </a:ext>
            </a:extLst>
          </p:cNvPr>
          <p:cNvSpPr>
            <a:spLocks noGrp="1"/>
          </p:cNvSpPr>
          <p:nvPr>
            <p:ph type="title"/>
          </p:nvPr>
        </p:nvSpPr>
        <p:spPr>
          <a:xfrm>
            <a:off x="628650" y="257062"/>
            <a:ext cx="4009852" cy="779462"/>
          </a:xfrm>
        </p:spPr>
        <p:txBody>
          <a:bodyPr>
            <a:normAutofit fontScale="90000"/>
          </a:bodyPr>
          <a:lstStyle/>
          <a:p>
            <a:pPr algn="l"/>
            <a:r>
              <a:rPr lang="en-US" dirty="0"/>
              <a:t>HiFi Reads vs. Long Reads</a:t>
            </a:r>
          </a:p>
        </p:txBody>
      </p:sp>
      <p:sp>
        <p:nvSpPr>
          <p:cNvPr id="4" name="Slide Number Placeholder 3">
            <a:extLst>
              <a:ext uri="{FF2B5EF4-FFF2-40B4-BE49-F238E27FC236}">
                <a16:creationId xmlns:a16="http://schemas.microsoft.com/office/drawing/2014/main" id="{802A7029-8D0F-E109-67B2-5B8A4EB2E1B7}"/>
              </a:ext>
            </a:extLst>
          </p:cNvPr>
          <p:cNvSpPr>
            <a:spLocks noGrp="1"/>
          </p:cNvSpPr>
          <p:nvPr>
            <p:ph type="sldNum" sz="quarter" idx="12"/>
          </p:nvPr>
        </p:nvSpPr>
        <p:spPr/>
        <p:txBody>
          <a:bodyPr/>
          <a:lstStyle/>
          <a:p>
            <a:fld id="{583B418D-BC1F-4141-AD91-492020F8FF52}" type="slidenum">
              <a:rPr lang="en-US" smtClean="0"/>
              <a:pPr/>
              <a:t>40</a:t>
            </a:fld>
            <a:endParaRPr lang="en-US"/>
          </a:p>
        </p:txBody>
      </p:sp>
      <p:pic>
        <p:nvPicPr>
          <p:cNvPr id="7" name="Picture 6">
            <a:extLst>
              <a:ext uri="{FF2B5EF4-FFF2-40B4-BE49-F238E27FC236}">
                <a16:creationId xmlns:a16="http://schemas.microsoft.com/office/drawing/2014/main" id="{3455F923-ADBC-4188-18E7-2F6E6ED6849B}"/>
              </a:ext>
            </a:extLst>
          </p:cNvPr>
          <p:cNvPicPr>
            <a:picLocks noChangeAspect="1"/>
          </p:cNvPicPr>
          <p:nvPr/>
        </p:nvPicPr>
        <p:blipFill>
          <a:blip r:embed="rId3"/>
          <a:stretch>
            <a:fillRect/>
          </a:stretch>
        </p:blipFill>
        <p:spPr>
          <a:xfrm>
            <a:off x="19223" y="1430481"/>
            <a:ext cx="5943600" cy="4851400"/>
          </a:xfrm>
          <a:prstGeom prst="rect">
            <a:avLst/>
          </a:prstGeom>
        </p:spPr>
      </p:pic>
      <p:sp>
        <p:nvSpPr>
          <p:cNvPr id="8" name="TextBox 7">
            <a:extLst>
              <a:ext uri="{FF2B5EF4-FFF2-40B4-BE49-F238E27FC236}">
                <a16:creationId xmlns:a16="http://schemas.microsoft.com/office/drawing/2014/main" id="{591B1931-D403-7882-38A5-89EF2CC90F0C}"/>
              </a:ext>
            </a:extLst>
          </p:cNvPr>
          <p:cNvSpPr txBox="1"/>
          <p:nvPr/>
        </p:nvSpPr>
        <p:spPr>
          <a:xfrm>
            <a:off x="0" y="6544630"/>
            <a:ext cx="2252540" cy="261610"/>
          </a:xfrm>
          <a:prstGeom prst="rect">
            <a:avLst/>
          </a:prstGeom>
          <a:noFill/>
        </p:spPr>
        <p:txBody>
          <a:bodyPr wrap="none" rtlCol="0">
            <a:spAutoFit/>
          </a:bodyPr>
          <a:lstStyle/>
          <a:p>
            <a:r>
              <a:rPr lang="en-US" sz="1050" dirty="0">
                <a:hlinkClick r:id="rId4"/>
              </a:rPr>
              <a:t>Pacific Biosciences - HiFi Sequencing</a:t>
            </a:r>
            <a:endParaRPr lang="en-US" sz="1050" dirty="0"/>
          </a:p>
        </p:txBody>
      </p:sp>
    </p:spTree>
    <p:extLst>
      <p:ext uri="{BB962C8B-B14F-4D97-AF65-F5344CB8AC3E}">
        <p14:creationId xmlns:p14="http://schemas.microsoft.com/office/powerpoint/2010/main" val="13375394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97DBE-97FA-90CE-FF0D-F86981E23720}"/>
              </a:ext>
            </a:extLst>
          </p:cNvPr>
          <p:cNvSpPr>
            <a:spLocks noGrp="1"/>
          </p:cNvSpPr>
          <p:nvPr>
            <p:ph type="title"/>
          </p:nvPr>
        </p:nvSpPr>
        <p:spPr>
          <a:xfrm>
            <a:off x="628650" y="257062"/>
            <a:ext cx="4009852" cy="779462"/>
          </a:xfrm>
        </p:spPr>
        <p:txBody>
          <a:bodyPr>
            <a:normAutofit fontScale="90000"/>
          </a:bodyPr>
          <a:lstStyle/>
          <a:p>
            <a:pPr algn="l"/>
            <a:r>
              <a:rPr lang="en-US" dirty="0"/>
              <a:t>HiFi Reads vs. Long Reads</a:t>
            </a:r>
          </a:p>
        </p:txBody>
      </p:sp>
      <p:sp>
        <p:nvSpPr>
          <p:cNvPr id="4" name="Slide Number Placeholder 3">
            <a:extLst>
              <a:ext uri="{FF2B5EF4-FFF2-40B4-BE49-F238E27FC236}">
                <a16:creationId xmlns:a16="http://schemas.microsoft.com/office/drawing/2014/main" id="{802A7029-8D0F-E109-67B2-5B8A4EB2E1B7}"/>
              </a:ext>
            </a:extLst>
          </p:cNvPr>
          <p:cNvSpPr>
            <a:spLocks noGrp="1"/>
          </p:cNvSpPr>
          <p:nvPr>
            <p:ph type="sldNum" sz="quarter" idx="12"/>
          </p:nvPr>
        </p:nvSpPr>
        <p:spPr/>
        <p:txBody>
          <a:bodyPr/>
          <a:lstStyle/>
          <a:p>
            <a:fld id="{583B418D-BC1F-4141-AD91-492020F8FF52}" type="slidenum">
              <a:rPr lang="en-US" smtClean="0"/>
              <a:pPr/>
              <a:t>41</a:t>
            </a:fld>
            <a:endParaRPr lang="en-US"/>
          </a:p>
        </p:txBody>
      </p:sp>
      <p:pic>
        <p:nvPicPr>
          <p:cNvPr id="7" name="Picture 6">
            <a:extLst>
              <a:ext uri="{FF2B5EF4-FFF2-40B4-BE49-F238E27FC236}">
                <a16:creationId xmlns:a16="http://schemas.microsoft.com/office/drawing/2014/main" id="{3455F923-ADBC-4188-18E7-2F6E6ED6849B}"/>
              </a:ext>
            </a:extLst>
          </p:cNvPr>
          <p:cNvPicPr>
            <a:picLocks noChangeAspect="1"/>
          </p:cNvPicPr>
          <p:nvPr/>
        </p:nvPicPr>
        <p:blipFill>
          <a:blip r:embed="rId3"/>
          <a:stretch>
            <a:fillRect/>
          </a:stretch>
        </p:blipFill>
        <p:spPr>
          <a:xfrm>
            <a:off x="19223" y="1430481"/>
            <a:ext cx="5943600" cy="4851400"/>
          </a:xfrm>
          <a:prstGeom prst="rect">
            <a:avLst/>
          </a:prstGeom>
        </p:spPr>
      </p:pic>
      <p:sp>
        <p:nvSpPr>
          <p:cNvPr id="8" name="TextBox 7">
            <a:extLst>
              <a:ext uri="{FF2B5EF4-FFF2-40B4-BE49-F238E27FC236}">
                <a16:creationId xmlns:a16="http://schemas.microsoft.com/office/drawing/2014/main" id="{591B1931-D403-7882-38A5-89EF2CC90F0C}"/>
              </a:ext>
            </a:extLst>
          </p:cNvPr>
          <p:cNvSpPr txBox="1"/>
          <p:nvPr/>
        </p:nvSpPr>
        <p:spPr>
          <a:xfrm>
            <a:off x="0" y="6544630"/>
            <a:ext cx="2252540" cy="261610"/>
          </a:xfrm>
          <a:prstGeom prst="rect">
            <a:avLst/>
          </a:prstGeom>
          <a:noFill/>
        </p:spPr>
        <p:txBody>
          <a:bodyPr wrap="none" rtlCol="0">
            <a:spAutoFit/>
          </a:bodyPr>
          <a:lstStyle/>
          <a:p>
            <a:r>
              <a:rPr lang="en-US" sz="1050" dirty="0">
                <a:hlinkClick r:id="rId4"/>
              </a:rPr>
              <a:t>Pacific Biosciences - HiFi Sequencing</a:t>
            </a:r>
            <a:endParaRPr lang="en-US" sz="1050" dirty="0"/>
          </a:p>
        </p:txBody>
      </p:sp>
      <p:sp>
        <p:nvSpPr>
          <p:cNvPr id="3" name="TextBox 2">
            <a:extLst>
              <a:ext uri="{FF2B5EF4-FFF2-40B4-BE49-F238E27FC236}">
                <a16:creationId xmlns:a16="http://schemas.microsoft.com/office/drawing/2014/main" id="{D047C1CD-BABE-676D-97AA-045C39CB80F8}"/>
              </a:ext>
            </a:extLst>
          </p:cNvPr>
          <p:cNvSpPr txBox="1"/>
          <p:nvPr/>
        </p:nvSpPr>
        <p:spPr>
          <a:xfrm>
            <a:off x="5998683" y="1167732"/>
            <a:ext cx="3038596" cy="4401205"/>
          </a:xfrm>
          <a:prstGeom prst="rect">
            <a:avLst/>
          </a:prstGeom>
          <a:noFill/>
        </p:spPr>
        <p:txBody>
          <a:bodyPr wrap="square" rtlCol="0">
            <a:spAutoFit/>
          </a:bodyPr>
          <a:lstStyle/>
          <a:p>
            <a:r>
              <a:rPr lang="en-US" sz="1400" dirty="0"/>
              <a:t>Disclaimer: PacBio HiFi reads typically have lower quality than Illumina data. They also have systematic errors (particularly with homopolymers and specific types of repetitive sequences; see </a:t>
            </a:r>
            <a:r>
              <a:rPr lang="en-US" sz="1400" u="sng" dirty="0">
                <a:hlinkClick r:id="rId5"/>
              </a:rPr>
              <a:t>Mc Cartney et al., 2022</a:t>
            </a:r>
            <a:r>
              <a:rPr lang="en-US" sz="1400" dirty="0"/>
              <a:t>). </a:t>
            </a:r>
          </a:p>
          <a:p>
            <a:endParaRPr lang="en-US" sz="1400" dirty="0"/>
          </a:p>
          <a:p>
            <a:r>
              <a:rPr lang="en-US" sz="1400" dirty="0"/>
              <a:t>PacBio HiFi reads are defined as reads with an accuracy of Q20 or above (error rate of 1/100; 99% accuracy). For the </a:t>
            </a:r>
            <a:r>
              <a:rPr lang="en-US" sz="1400" dirty="0" err="1"/>
              <a:t>Revio</a:t>
            </a:r>
            <a:r>
              <a:rPr lang="en-US" sz="1400" dirty="0"/>
              <a:t> system, the mode for the read quality is ~Q30 (99.9% accuracy; see the </a:t>
            </a:r>
            <a:r>
              <a:rPr lang="en-US" sz="1400" u="sng" dirty="0">
                <a:hlinkClick r:id="rId6"/>
              </a:rPr>
              <a:t>Revio system brochure</a:t>
            </a:r>
            <a:r>
              <a:rPr lang="en-US" sz="1400" dirty="0"/>
              <a:t>). </a:t>
            </a:r>
          </a:p>
          <a:p>
            <a:endParaRPr lang="en-US" sz="1400" dirty="0"/>
          </a:p>
          <a:p>
            <a:r>
              <a:rPr lang="en-US" sz="1400" dirty="0"/>
              <a:t>For the Illumina XLEAP-SBS chemistry, the read quality is Q40 (99.99% accuracy; see the “</a:t>
            </a:r>
            <a:r>
              <a:rPr lang="en-US" sz="1400" u="sng" dirty="0">
                <a:hlinkClick r:id="rId7"/>
              </a:rPr>
              <a:t>XLEAP-SBS chemistry enables Q40 and above data quality on NovaSeq X and NextSeq 1000/2000</a:t>
            </a:r>
            <a:r>
              <a:rPr lang="en-US" sz="1400" dirty="0"/>
              <a:t>” blog post).</a:t>
            </a:r>
          </a:p>
        </p:txBody>
      </p:sp>
      <p:sp>
        <p:nvSpPr>
          <p:cNvPr id="6" name="TextBox 5">
            <a:extLst>
              <a:ext uri="{FF2B5EF4-FFF2-40B4-BE49-F238E27FC236}">
                <a16:creationId xmlns:a16="http://schemas.microsoft.com/office/drawing/2014/main" id="{1B07DD2E-9952-B4E1-B7CB-CD616F10D27B}"/>
              </a:ext>
            </a:extLst>
          </p:cNvPr>
          <p:cNvSpPr txBox="1"/>
          <p:nvPr/>
        </p:nvSpPr>
        <p:spPr>
          <a:xfrm>
            <a:off x="3273154" y="1245815"/>
            <a:ext cx="2347117" cy="523220"/>
          </a:xfrm>
          <a:prstGeom prst="rect">
            <a:avLst/>
          </a:prstGeom>
          <a:noFill/>
        </p:spPr>
        <p:txBody>
          <a:bodyPr wrap="none" rtlCol="0">
            <a:spAutoFit/>
          </a:bodyPr>
          <a:lstStyle/>
          <a:p>
            <a:r>
              <a:rPr lang="en-US" sz="2800" b="1" dirty="0"/>
              <a:t>15-20 kb (HiFi)</a:t>
            </a:r>
          </a:p>
        </p:txBody>
      </p:sp>
    </p:spTree>
    <p:extLst>
      <p:ext uri="{BB962C8B-B14F-4D97-AF65-F5344CB8AC3E}">
        <p14:creationId xmlns:p14="http://schemas.microsoft.com/office/powerpoint/2010/main" val="1620303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5A1D9-4E0F-44A7-6233-6F86212386F0}"/>
              </a:ext>
            </a:extLst>
          </p:cNvPr>
          <p:cNvSpPr>
            <a:spLocks noGrp="1"/>
          </p:cNvSpPr>
          <p:nvPr>
            <p:ph type="title"/>
          </p:nvPr>
        </p:nvSpPr>
        <p:spPr/>
        <p:txBody>
          <a:bodyPr>
            <a:noAutofit/>
          </a:bodyPr>
          <a:lstStyle/>
          <a:p>
            <a:r>
              <a:rPr lang="en-US" sz="4000" dirty="0"/>
              <a:t>PacBio Sequencing – How it Works</a:t>
            </a:r>
          </a:p>
        </p:txBody>
      </p:sp>
      <p:sp>
        <p:nvSpPr>
          <p:cNvPr id="3" name="Slide Number Placeholder 2">
            <a:extLst>
              <a:ext uri="{FF2B5EF4-FFF2-40B4-BE49-F238E27FC236}">
                <a16:creationId xmlns:a16="http://schemas.microsoft.com/office/drawing/2014/main" id="{CBE8D2AE-08D5-8904-EF4D-760ACCE5E57E}"/>
              </a:ext>
            </a:extLst>
          </p:cNvPr>
          <p:cNvSpPr>
            <a:spLocks noGrp="1"/>
          </p:cNvSpPr>
          <p:nvPr>
            <p:ph type="sldNum" sz="quarter" idx="12"/>
          </p:nvPr>
        </p:nvSpPr>
        <p:spPr/>
        <p:txBody>
          <a:bodyPr/>
          <a:lstStyle/>
          <a:p>
            <a:fld id="{583B418D-BC1F-4141-AD91-492020F8FF52}" type="slidenum">
              <a:rPr lang="en-US" smtClean="0"/>
              <a:pPr/>
              <a:t>42</a:t>
            </a:fld>
            <a:endParaRPr lang="en-US"/>
          </a:p>
        </p:txBody>
      </p:sp>
      <p:sp>
        <p:nvSpPr>
          <p:cNvPr id="5" name="TextBox 4">
            <a:extLst>
              <a:ext uri="{FF2B5EF4-FFF2-40B4-BE49-F238E27FC236}">
                <a16:creationId xmlns:a16="http://schemas.microsoft.com/office/drawing/2014/main" id="{8D409428-7420-0291-082D-08943EACCD41}"/>
              </a:ext>
            </a:extLst>
          </p:cNvPr>
          <p:cNvSpPr txBox="1"/>
          <p:nvPr/>
        </p:nvSpPr>
        <p:spPr>
          <a:xfrm>
            <a:off x="0" y="6581001"/>
            <a:ext cx="2921890" cy="276999"/>
          </a:xfrm>
          <a:prstGeom prst="rect">
            <a:avLst/>
          </a:prstGeom>
          <a:noFill/>
        </p:spPr>
        <p:txBody>
          <a:bodyPr wrap="none" rtlCol="0">
            <a:spAutoFit/>
          </a:bodyPr>
          <a:lstStyle/>
          <a:p>
            <a:r>
              <a:rPr lang="en-US" sz="1200" dirty="0"/>
              <a:t>©PacBio </a:t>
            </a:r>
            <a:r>
              <a:rPr lang="en-US" sz="1200" dirty="0">
                <a:hlinkClick r:id="rId3"/>
              </a:rPr>
              <a:t>PacBio Sequencing – How it Works</a:t>
            </a:r>
            <a:endParaRPr lang="en-US" sz="1200" dirty="0"/>
          </a:p>
        </p:txBody>
      </p:sp>
      <p:pic>
        <p:nvPicPr>
          <p:cNvPr id="8" name="Picture 7">
            <a:extLst>
              <a:ext uri="{FF2B5EF4-FFF2-40B4-BE49-F238E27FC236}">
                <a16:creationId xmlns:a16="http://schemas.microsoft.com/office/drawing/2014/main" id="{44A2AACD-6176-F5A2-340E-7E399F461339}"/>
              </a:ext>
            </a:extLst>
          </p:cNvPr>
          <p:cNvPicPr>
            <a:picLocks noChangeAspect="1"/>
          </p:cNvPicPr>
          <p:nvPr/>
        </p:nvPicPr>
        <p:blipFill>
          <a:blip r:embed="rId4"/>
          <a:stretch>
            <a:fillRect/>
          </a:stretch>
        </p:blipFill>
        <p:spPr>
          <a:xfrm>
            <a:off x="685800" y="1578935"/>
            <a:ext cx="7772400" cy="4375740"/>
          </a:xfrm>
          <a:prstGeom prst="rect">
            <a:avLst/>
          </a:prstGeom>
        </p:spPr>
      </p:pic>
    </p:spTree>
    <p:extLst>
      <p:ext uri="{BB962C8B-B14F-4D97-AF65-F5344CB8AC3E}">
        <p14:creationId xmlns:p14="http://schemas.microsoft.com/office/powerpoint/2010/main" val="33210691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56BD0-E8ED-15F0-A72B-013775C0872A}"/>
              </a:ext>
            </a:extLst>
          </p:cNvPr>
          <p:cNvSpPr>
            <a:spLocks noGrp="1"/>
          </p:cNvSpPr>
          <p:nvPr>
            <p:ph type="title"/>
          </p:nvPr>
        </p:nvSpPr>
        <p:spPr>
          <a:xfrm>
            <a:off x="182233" y="156167"/>
            <a:ext cx="8779534" cy="779462"/>
          </a:xfrm>
        </p:spPr>
        <p:txBody>
          <a:bodyPr/>
          <a:lstStyle/>
          <a:p>
            <a:r>
              <a:rPr lang="en-US" dirty="0"/>
              <a:t>Overview of PacBio Sequencers</a:t>
            </a:r>
          </a:p>
        </p:txBody>
      </p:sp>
      <p:grpSp>
        <p:nvGrpSpPr>
          <p:cNvPr id="5" name="Group 4">
            <a:extLst>
              <a:ext uri="{FF2B5EF4-FFF2-40B4-BE49-F238E27FC236}">
                <a16:creationId xmlns:a16="http://schemas.microsoft.com/office/drawing/2014/main" id="{20D9F93B-BD9A-C56E-8E12-1FB0887AAE67}"/>
              </a:ext>
            </a:extLst>
          </p:cNvPr>
          <p:cNvGrpSpPr/>
          <p:nvPr/>
        </p:nvGrpSpPr>
        <p:grpSpPr>
          <a:xfrm>
            <a:off x="41941" y="904650"/>
            <a:ext cx="1485107" cy="2694253"/>
            <a:chOff x="41941" y="1125300"/>
            <a:chExt cx="1485107" cy="2694253"/>
          </a:xfrm>
        </p:grpSpPr>
        <p:pic>
          <p:nvPicPr>
            <p:cNvPr id="6" name="Picture 5">
              <a:extLst>
                <a:ext uri="{FF2B5EF4-FFF2-40B4-BE49-F238E27FC236}">
                  <a16:creationId xmlns:a16="http://schemas.microsoft.com/office/drawing/2014/main" id="{4FACED13-D4FF-C2DA-655B-6CCAF72A7661}"/>
                </a:ext>
              </a:extLst>
            </p:cNvPr>
            <p:cNvPicPr>
              <a:picLocks noChangeAspect="1"/>
            </p:cNvPicPr>
            <p:nvPr/>
          </p:nvPicPr>
          <p:blipFill rotWithShape="1">
            <a:blip r:embed="rId3"/>
            <a:srcRect l="15548" t="18181" r="15179" b="6439"/>
            <a:stretch/>
          </p:blipFill>
          <p:spPr>
            <a:xfrm>
              <a:off x="41941" y="1397283"/>
              <a:ext cx="1484017" cy="2422270"/>
            </a:xfrm>
            <a:prstGeom prst="rect">
              <a:avLst/>
            </a:prstGeom>
          </p:spPr>
        </p:pic>
        <p:sp>
          <p:nvSpPr>
            <p:cNvPr id="7" name="TextBox 6">
              <a:extLst>
                <a:ext uri="{FF2B5EF4-FFF2-40B4-BE49-F238E27FC236}">
                  <a16:creationId xmlns:a16="http://schemas.microsoft.com/office/drawing/2014/main" id="{F095B8C1-C68A-C382-BBB0-426EC74AC899}"/>
                </a:ext>
              </a:extLst>
            </p:cNvPr>
            <p:cNvSpPr txBox="1"/>
            <p:nvPr/>
          </p:nvSpPr>
          <p:spPr>
            <a:xfrm>
              <a:off x="45720" y="1125300"/>
              <a:ext cx="1481328" cy="369332"/>
            </a:xfrm>
            <a:prstGeom prst="rect">
              <a:avLst/>
            </a:prstGeom>
            <a:noFill/>
          </p:spPr>
          <p:txBody>
            <a:bodyPr wrap="square" rtlCol="0">
              <a:spAutoFit/>
            </a:bodyPr>
            <a:lstStyle/>
            <a:p>
              <a:pPr algn="ctr"/>
              <a:r>
                <a:rPr lang="en-US" b="1" dirty="0">
                  <a:latin typeface="Calibri" panose="020F0502020204030204" pitchFamily="34" charset="0"/>
                  <a:cs typeface="Calibri" panose="020F0502020204030204" pitchFamily="34" charset="0"/>
                </a:rPr>
                <a:t>Sequel</a:t>
              </a:r>
            </a:p>
          </p:txBody>
        </p:sp>
      </p:grpSp>
      <p:grpSp>
        <p:nvGrpSpPr>
          <p:cNvPr id="8" name="Group 7">
            <a:extLst>
              <a:ext uri="{FF2B5EF4-FFF2-40B4-BE49-F238E27FC236}">
                <a16:creationId xmlns:a16="http://schemas.microsoft.com/office/drawing/2014/main" id="{55A414D7-9ED1-EF0D-D4B9-481FD97D5F0D}"/>
              </a:ext>
            </a:extLst>
          </p:cNvPr>
          <p:cNvGrpSpPr/>
          <p:nvPr/>
        </p:nvGrpSpPr>
        <p:grpSpPr>
          <a:xfrm>
            <a:off x="-336909" y="3760576"/>
            <a:ext cx="2498057" cy="2793163"/>
            <a:chOff x="-336909" y="3981226"/>
            <a:chExt cx="2498057" cy="2793163"/>
          </a:xfrm>
        </p:grpSpPr>
        <p:pic>
          <p:nvPicPr>
            <p:cNvPr id="9" name="Picture 8">
              <a:extLst>
                <a:ext uri="{FF2B5EF4-FFF2-40B4-BE49-F238E27FC236}">
                  <a16:creationId xmlns:a16="http://schemas.microsoft.com/office/drawing/2014/main" id="{B71859B1-4920-E285-7AEA-2315F8344971}"/>
                </a:ext>
              </a:extLst>
            </p:cNvPr>
            <p:cNvPicPr>
              <a:picLocks noChangeAspect="1"/>
            </p:cNvPicPr>
            <p:nvPr/>
          </p:nvPicPr>
          <p:blipFill>
            <a:blip r:embed="rId4"/>
            <a:stretch>
              <a:fillRect/>
            </a:stretch>
          </p:blipFill>
          <p:spPr>
            <a:xfrm>
              <a:off x="-336909" y="4276332"/>
              <a:ext cx="2498057" cy="2498057"/>
            </a:xfrm>
            <a:prstGeom prst="rect">
              <a:avLst/>
            </a:prstGeom>
          </p:spPr>
        </p:pic>
        <p:sp>
          <p:nvSpPr>
            <p:cNvPr id="10" name="TextBox 9">
              <a:extLst>
                <a:ext uri="{FF2B5EF4-FFF2-40B4-BE49-F238E27FC236}">
                  <a16:creationId xmlns:a16="http://schemas.microsoft.com/office/drawing/2014/main" id="{58C46F8C-0FA4-ED04-F944-0176CB9AFC82}"/>
                </a:ext>
              </a:extLst>
            </p:cNvPr>
            <p:cNvSpPr txBox="1"/>
            <p:nvPr/>
          </p:nvSpPr>
          <p:spPr>
            <a:xfrm>
              <a:off x="45720" y="3981226"/>
              <a:ext cx="1481328" cy="369332"/>
            </a:xfrm>
            <a:prstGeom prst="rect">
              <a:avLst/>
            </a:prstGeom>
            <a:noFill/>
          </p:spPr>
          <p:txBody>
            <a:bodyPr wrap="square" rtlCol="0">
              <a:spAutoFit/>
            </a:bodyPr>
            <a:lstStyle/>
            <a:p>
              <a:pPr algn="ctr"/>
              <a:r>
                <a:rPr lang="en-US" b="1" dirty="0">
                  <a:latin typeface="Calibri" panose="020F0502020204030204" pitchFamily="34" charset="0"/>
                  <a:cs typeface="Calibri" panose="020F0502020204030204" pitchFamily="34" charset="0"/>
                </a:rPr>
                <a:t>Revio</a:t>
              </a:r>
            </a:p>
          </p:txBody>
        </p:sp>
      </p:grpSp>
      <p:pic>
        <p:nvPicPr>
          <p:cNvPr id="11" name="Picture 10">
            <a:extLst>
              <a:ext uri="{FF2B5EF4-FFF2-40B4-BE49-F238E27FC236}">
                <a16:creationId xmlns:a16="http://schemas.microsoft.com/office/drawing/2014/main" id="{84140C22-A8A5-DA87-6B72-779D66917628}"/>
              </a:ext>
            </a:extLst>
          </p:cNvPr>
          <p:cNvPicPr>
            <a:picLocks noChangeAspect="1"/>
          </p:cNvPicPr>
          <p:nvPr/>
        </p:nvPicPr>
        <p:blipFill>
          <a:blip r:embed="rId5"/>
          <a:stretch>
            <a:fillRect/>
          </a:stretch>
        </p:blipFill>
        <p:spPr>
          <a:xfrm>
            <a:off x="7404252" y="5209539"/>
            <a:ext cx="1576084" cy="1427811"/>
          </a:xfrm>
          <a:prstGeom prst="rect">
            <a:avLst/>
          </a:prstGeom>
        </p:spPr>
      </p:pic>
      <p:pic>
        <p:nvPicPr>
          <p:cNvPr id="12" name="Picture 11">
            <a:extLst>
              <a:ext uri="{FF2B5EF4-FFF2-40B4-BE49-F238E27FC236}">
                <a16:creationId xmlns:a16="http://schemas.microsoft.com/office/drawing/2014/main" id="{B212A776-E7FE-7E13-AAF7-9A74AFE6F4DC}"/>
              </a:ext>
            </a:extLst>
          </p:cNvPr>
          <p:cNvPicPr>
            <a:picLocks noChangeAspect="1"/>
          </p:cNvPicPr>
          <p:nvPr/>
        </p:nvPicPr>
        <p:blipFill>
          <a:blip r:embed="rId6"/>
          <a:stretch>
            <a:fillRect/>
          </a:stretch>
        </p:blipFill>
        <p:spPr>
          <a:xfrm>
            <a:off x="7409152" y="3115077"/>
            <a:ext cx="1576084" cy="1593092"/>
          </a:xfrm>
          <a:prstGeom prst="rect">
            <a:avLst/>
          </a:prstGeom>
        </p:spPr>
      </p:pic>
      <p:pic>
        <p:nvPicPr>
          <p:cNvPr id="13" name="Picture 12">
            <a:extLst>
              <a:ext uri="{FF2B5EF4-FFF2-40B4-BE49-F238E27FC236}">
                <a16:creationId xmlns:a16="http://schemas.microsoft.com/office/drawing/2014/main" id="{C1219B5D-03E2-54FE-21F5-E1BD70E58D8D}"/>
              </a:ext>
            </a:extLst>
          </p:cNvPr>
          <p:cNvPicPr>
            <a:picLocks noChangeAspect="1"/>
          </p:cNvPicPr>
          <p:nvPr/>
        </p:nvPicPr>
        <p:blipFill rotWithShape="1">
          <a:blip r:embed="rId7"/>
          <a:srcRect l="7915" r="2902" b="13486"/>
          <a:stretch/>
        </p:blipFill>
        <p:spPr>
          <a:xfrm>
            <a:off x="7151772" y="892504"/>
            <a:ext cx="1927526" cy="1869816"/>
          </a:xfrm>
          <a:prstGeom prst="rect">
            <a:avLst/>
          </a:prstGeom>
        </p:spPr>
      </p:pic>
      <p:sp>
        <p:nvSpPr>
          <p:cNvPr id="14" name="TextBox 13">
            <a:extLst>
              <a:ext uri="{FF2B5EF4-FFF2-40B4-BE49-F238E27FC236}">
                <a16:creationId xmlns:a16="http://schemas.microsoft.com/office/drawing/2014/main" id="{CA002DA9-2152-3280-2DCE-83DBC836D93B}"/>
              </a:ext>
            </a:extLst>
          </p:cNvPr>
          <p:cNvSpPr txBox="1"/>
          <p:nvPr/>
        </p:nvSpPr>
        <p:spPr>
          <a:xfrm>
            <a:off x="7360920" y="906613"/>
            <a:ext cx="1619416" cy="369332"/>
          </a:xfrm>
          <a:prstGeom prst="rect">
            <a:avLst/>
          </a:prstGeom>
          <a:noFill/>
        </p:spPr>
        <p:txBody>
          <a:bodyPr wrap="square" rtlCol="0">
            <a:spAutoFit/>
          </a:bodyPr>
          <a:lstStyle/>
          <a:p>
            <a:pPr algn="ctr"/>
            <a:r>
              <a:rPr lang="en-US" b="1" dirty="0">
                <a:latin typeface="Calibri" panose="020F0502020204030204" pitchFamily="34" charset="0"/>
                <a:cs typeface="Calibri" panose="020F0502020204030204" pitchFamily="34" charset="0"/>
              </a:rPr>
              <a:t>1M ZMW</a:t>
            </a:r>
          </a:p>
        </p:txBody>
      </p:sp>
      <p:sp>
        <p:nvSpPr>
          <p:cNvPr id="15" name="TextBox 14">
            <a:extLst>
              <a:ext uri="{FF2B5EF4-FFF2-40B4-BE49-F238E27FC236}">
                <a16:creationId xmlns:a16="http://schemas.microsoft.com/office/drawing/2014/main" id="{B512C242-B767-C414-F2E0-D107985FDF89}"/>
              </a:ext>
            </a:extLst>
          </p:cNvPr>
          <p:cNvSpPr txBox="1"/>
          <p:nvPr/>
        </p:nvSpPr>
        <p:spPr>
          <a:xfrm>
            <a:off x="7360920" y="2808286"/>
            <a:ext cx="1619416" cy="369332"/>
          </a:xfrm>
          <a:prstGeom prst="rect">
            <a:avLst/>
          </a:prstGeom>
          <a:noFill/>
        </p:spPr>
        <p:txBody>
          <a:bodyPr wrap="square" rtlCol="0">
            <a:spAutoFit/>
          </a:bodyPr>
          <a:lstStyle/>
          <a:p>
            <a:pPr algn="ctr"/>
            <a:r>
              <a:rPr lang="en-US" b="1" dirty="0">
                <a:latin typeface="Calibri" panose="020F0502020204030204" pitchFamily="34" charset="0"/>
                <a:cs typeface="Calibri" panose="020F0502020204030204" pitchFamily="34" charset="0"/>
              </a:rPr>
              <a:t>8M ZMW</a:t>
            </a:r>
          </a:p>
        </p:txBody>
      </p:sp>
      <p:sp>
        <p:nvSpPr>
          <p:cNvPr id="16" name="TextBox 15">
            <a:extLst>
              <a:ext uri="{FF2B5EF4-FFF2-40B4-BE49-F238E27FC236}">
                <a16:creationId xmlns:a16="http://schemas.microsoft.com/office/drawing/2014/main" id="{503F2EEF-9F26-F123-717E-14995644C351}"/>
              </a:ext>
            </a:extLst>
          </p:cNvPr>
          <p:cNvSpPr txBox="1"/>
          <p:nvPr/>
        </p:nvSpPr>
        <p:spPr>
          <a:xfrm>
            <a:off x="7360920" y="4891363"/>
            <a:ext cx="1619416" cy="369332"/>
          </a:xfrm>
          <a:prstGeom prst="rect">
            <a:avLst/>
          </a:prstGeom>
          <a:noFill/>
        </p:spPr>
        <p:txBody>
          <a:bodyPr wrap="square" rtlCol="0">
            <a:spAutoFit/>
          </a:bodyPr>
          <a:lstStyle/>
          <a:p>
            <a:pPr algn="ctr"/>
            <a:r>
              <a:rPr lang="en-US" b="1" dirty="0">
                <a:latin typeface="Calibri" panose="020F0502020204030204" pitchFamily="34" charset="0"/>
                <a:cs typeface="Calibri" panose="020F0502020204030204" pitchFamily="34" charset="0"/>
              </a:rPr>
              <a:t>25M ZMW</a:t>
            </a:r>
          </a:p>
        </p:txBody>
      </p:sp>
      <p:grpSp>
        <p:nvGrpSpPr>
          <p:cNvPr id="17" name="Group 16">
            <a:extLst>
              <a:ext uri="{FF2B5EF4-FFF2-40B4-BE49-F238E27FC236}">
                <a16:creationId xmlns:a16="http://schemas.microsoft.com/office/drawing/2014/main" id="{F79BDB83-F079-B932-C939-4B3B3AE68854}"/>
              </a:ext>
            </a:extLst>
          </p:cNvPr>
          <p:cNvGrpSpPr/>
          <p:nvPr/>
        </p:nvGrpSpPr>
        <p:grpSpPr>
          <a:xfrm>
            <a:off x="2058319" y="4393580"/>
            <a:ext cx="4923413" cy="1986617"/>
            <a:chOff x="2058319" y="4543892"/>
            <a:chExt cx="4923413" cy="1986617"/>
          </a:xfrm>
        </p:grpSpPr>
        <p:pic>
          <p:nvPicPr>
            <p:cNvPr id="18" name="Picture 17">
              <a:extLst>
                <a:ext uri="{FF2B5EF4-FFF2-40B4-BE49-F238E27FC236}">
                  <a16:creationId xmlns:a16="http://schemas.microsoft.com/office/drawing/2014/main" id="{2DC4CD81-EBC9-F160-B741-6D791C25DE13}"/>
                </a:ext>
              </a:extLst>
            </p:cNvPr>
            <p:cNvPicPr>
              <a:picLocks noChangeAspect="1"/>
            </p:cNvPicPr>
            <p:nvPr/>
          </p:nvPicPr>
          <p:blipFill>
            <a:blip r:embed="rId8"/>
            <a:stretch>
              <a:fillRect/>
            </a:stretch>
          </p:blipFill>
          <p:spPr>
            <a:xfrm>
              <a:off x="2058319" y="4543892"/>
              <a:ext cx="4923413" cy="1631917"/>
            </a:xfrm>
            <a:prstGeom prst="rect">
              <a:avLst/>
            </a:prstGeom>
          </p:spPr>
        </p:pic>
        <p:sp>
          <p:nvSpPr>
            <p:cNvPr id="19" name="TextBox 18">
              <a:extLst>
                <a:ext uri="{FF2B5EF4-FFF2-40B4-BE49-F238E27FC236}">
                  <a16:creationId xmlns:a16="http://schemas.microsoft.com/office/drawing/2014/main" id="{33089495-0877-A173-F8BE-06505BDDF429}"/>
                </a:ext>
              </a:extLst>
            </p:cNvPr>
            <p:cNvSpPr txBox="1"/>
            <p:nvPr/>
          </p:nvSpPr>
          <p:spPr>
            <a:xfrm>
              <a:off x="5163832" y="6161177"/>
              <a:ext cx="1589907" cy="369332"/>
            </a:xfrm>
            <a:prstGeom prst="rect">
              <a:avLst/>
            </a:prstGeom>
            <a:noFill/>
          </p:spPr>
          <p:txBody>
            <a:bodyPr wrap="square" rtlCol="0">
              <a:spAutoFit/>
            </a:bodyPr>
            <a:lstStyle/>
            <a:p>
              <a:pPr algn="ctr"/>
              <a:r>
                <a:rPr lang="en-US" b="1" dirty="0">
                  <a:latin typeface="Calibri" panose="020F0502020204030204" pitchFamily="34" charset="0"/>
                  <a:cs typeface="Calibri" panose="020F0502020204030204" pitchFamily="34" charset="0"/>
                </a:rPr>
                <a:t>SMRT Cell tray</a:t>
              </a:r>
            </a:p>
          </p:txBody>
        </p:sp>
      </p:grpSp>
      <p:grpSp>
        <p:nvGrpSpPr>
          <p:cNvPr id="20" name="Group 19">
            <a:extLst>
              <a:ext uri="{FF2B5EF4-FFF2-40B4-BE49-F238E27FC236}">
                <a16:creationId xmlns:a16="http://schemas.microsoft.com/office/drawing/2014/main" id="{57477B95-857B-6A23-CAC5-E02EFFE4A651}"/>
              </a:ext>
            </a:extLst>
          </p:cNvPr>
          <p:cNvGrpSpPr/>
          <p:nvPr/>
        </p:nvGrpSpPr>
        <p:grpSpPr>
          <a:xfrm>
            <a:off x="1399032" y="908195"/>
            <a:ext cx="6053876" cy="3097334"/>
            <a:chOff x="1399032" y="1058507"/>
            <a:chExt cx="6053876" cy="3097334"/>
          </a:xfrm>
        </p:grpSpPr>
        <p:sp>
          <p:nvSpPr>
            <p:cNvPr id="21" name="TextBox 20">
              <a:extLst>
                <a:ext uri="{FF2B5EF4-FFF2-40B4-BE49-F238E27FC236}">
                  <a16:creationId xmlns:a16="http://schemas.microsoft.com/office/drawing/2014/main" id="{451EFCE7-30DF-0D9B-E80F-D8D076C7EA3F}"/>
                </a:ext>
              </a:extLst>
            </p:cNvPr>
            <p:cNvSpPr txBox="1"/>
            <p:nvPr/>
          </p:nvSpPr>
          <p:spPr>
            <a:xfrm>
              <a:off x="6071616" y="2065864"/>
              <a:ext cx="1381292" cy="276999"/>
            </a:xfrm>
            <a:prstGeom prst="rect">
              <a:avLst/>
            </a:prstGeom>
            <a:noFill/>
          </p:spPr>
          <p:txBody>
            <a:bodyPr wrap="square" rtlCol="0">
              <a:spAutoFit/>
            </a:bodyPr>
            <a:lstStyle/>
            <a:p>
              <a:r>
                <a:rPr lang="en-US" sz="1200" dirty="0">
                  <a:latin typeface="Calibri" panose="020F0502020204030204" pitchFamily="34" charset="0"/>
                  <a:cs typeface="Calibri" panose="020F0502020204030204" pitchFamily="34" charset="0"/>
                </a:rPr>
                <a:t>Cell prep station  </a:t>
              </a:r>
            </a:p>
          </p:txBody>
        </p:sp>
        <p:sp>
          <p:nvSpPr>
            <p:cNvPr id="22" name="TextBox 21">
              <a:extLst>
                <a:ext uri="{FF2B5EF4-FFF2-40B4-BE49-F238E27FC236}">
                  <a16:creationId xmlns:a16="http://schemas.microsoft.com/office/drawing/2014/main" id="{9B52C54A-01A0-1923-FB8A-8D9C4BBBFAE0}"/>
                </a:ext>
              </a:extLst>
            </p:cNvPr>
            <p:cNvSpPr txBox="1"/>
            <p:nvPr/>
          </p:nvSpPr>
          <p:spPr>
            <a:xfrm>
              <a:off x="6069783" y="2247847"/>
              <a:ext cx="1381292" cy="276999"/>
            </a:xfrm>
            <a:prstGeom prst="rect">
              <a:avLst/>
            </a:prstGeom>
            <a:noFill/>
          </p:spPr>
          <p:txBody>
            <a:bodyPr wrap="square" rtlCol="0">
              <a:spAutoFit/>
            </a:bodyPr>
            <a:lstStyle/>
            <a:p>
              <a:r>
                <a:rPr lang="en-US" sz="1200" dirty="0">
                  <a:latin typeface="Calibri" panose="020F0502020204030204" pitchFamily="34" charset="0"/>
                  <a:cs typeface="Calibri" panose="020F0502020204030204" pitchFamily="34" charset="0"/>
                </a:rPr>
                <a:t>Evaporation lid</a:t>
              </a:r>
            </a:p>
          </p:txBody>
        </p:sp>
        <p:sp>
          <p:nvSpPr>
            <p:cNvPr id="23" name="TextBox 22">
              <a:extLst>
                <a:ext uri="{FF2B5EF4-FFF2-40B4-BE49-F238E27FC236}">
                  <a16:creationId xmlns:a16="http://schemas.microsoft.com/office/drawing/2014/main" id="{85E9E318-38EF-B44D-4C3A-12AD3CCB937C}"/>
                </a:ext>
              </a:extLst>
            </p:cNvPr>
            <p:cNvSpPr txBox="1"/>
            <p:nvPr/>
          </p:nvSpPr>
          <p:spPr>
            <a:xfrm>
              <a:off x="2196318" y="1058507"/>
              <a:ext cx="4451097" cy="369332"/>
            </a:xfrm>
            <a:prstGeom prst="rect">
              <a:avLst/>
            </a:prstGeom>
            <a:noFill/>
          </p:spPr>
          <p:txBody>
            <a:bodyPr wrap="square" rtlCol="0">
              <a:spAutoFit/>
            </a:bodyPr>
            <a:lstStyle/>
            <a:p>
              <a:pPr algn="ctr"/>
              <a:r>
                <a:rPr lang="en-US" b="1" dirty="0">
                  <a:latin typeface="Calibri" panose="020F0502020204030204" pitchFamily="34" charset="0"/>
                  <a:cs typeface="Calibri" panose="020F0502020204030204" pitchFamily="34" charset="0"/>
                </a:rPr>
                <a:t>Revio One Work Deck</a:t>
              </a:r>
            </a:p>
          </p:txBody>
        </p:sp>
        <p:pic>
          <p:nvPicPr>
            <p:cNvPr id="24" name="Picture 23">
              <a:extLst>
                <a:ext uri="{FF2B5EF4-FFF2-40B4-BE49-F238E27FC236}">
                  <a16:creationId xmlns:a16="http://schemas.microsoft.com/office/drawing/2014/main" id="{63F17CA5-9BCE-04D4-C000-5C455E68975B}"/>
                </a:ext>
              </a:extLst>
            </p:cNvPr>
            <p:cNvPicPr>
              <a:picLocks noChangeAspect="1"/>
            </p:cNvPicPr>
            <p:nvPr/>
          </p:nvPicPr>
          <p:blipFill rotWithShape="1">
            <a:blip r:embed="rId9"/>
            <a:srcRect l="18090" t="8785" r="16860" b="6381"/>
            <a:stretch/>
          </p:blipFill>
          <p:spPr>
            <a:xfrm>
              <a:off x="2926478" y="1619921"/>
              <a:ext cx="3220524" cy="2133210"/>
            </a:xfrm>
            <a:prstGeom prst="rect">
              <a:avLst/>
            </a:prstGeom>
          </p:spPr>
        </p:pic>
        <p:sp>
          <p:nvSpPr>
            <p:cNvPr id="25" name="Rectangle 24">
              <a:extLst>
                <a:ext uri="{FF2B5EF4-FFF2-40B4-BE49-F238E27FC236}">
                  <a16:creationId xmlns:a16="http://schemas.microsoft.com/office/drawing/2014/main" id="{E3BB26FA-6651-6868-46F0-F165C2AD5941}"/>
                </a:ext>
              </a:extLst>
            </p:cNvPr>
            <p:cNvSpPr/>
            <p:nvPr/>
          </p:nvSpPr>
          <p:spPr>
            <a:xfrm>
              <a:off x="3796328" y="1619920"/>
              <a:ext cx="1413183" cy="27985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6" name="TextBox 25">
              <a:extLst>
                <a:ext uri="{FF2B5EF4-FFF2-40B4-BE49-F238E27FC236}">
                  <a16:creationId xmlns:a16="http://schemas.microsoft.com/office/drawing/2014/main" id="{9123390D-B3E4-10D6-9CA9-5A6E7A2C2DD9}"/>
                </a:ext>
              </a:extLst>
            </p:cNvPr>
            <p:cNvSpPr txBox="1"/>
            <p:nvPr/>
          </p:nvSpPr>
          <p:spPr>
            <a:xfrm>
              <a:off x="3783774" y="1436027"/>
              <a:ext cx="1436255" cy="461665"/>
            </a:xfrm>
            <a:prstGeom prst="rect">
              <a:avLst/>
            </a:prstGeom>
            <a:noFill/>
          </p:spPr>
          <p:txBody>
            <a:bodyPr wrap="square" rtlCol="0">
              <a:spAutoFit/>
            </a:bodyPr>
            <a:lstStyle/>
            <a:p>
              <a:pPr algn="ctr"/>
              <a:r>
                <a:rPr lang="en-US" sz="1200" dirty="0">
                  <a:latin typeface="Calibri" panose="020F0502020204030204" pitchFamily="34" charset="0"/>
                  <a:cs typeface="Calibri" panose="020F0502020204030204" pitchFamily="34" charset="0"/>
                </a:rPr>
                <a:t>Test cell and </a:t>
              </a:r>
            </a:p>
            <a:p>
              <a:pPr algn="ctr"/>
              <a:r>
                <a:rPr lang="en-US" sz="1200" dirty="0">
                  <a:latin typeface="Calibri" panose="020F0502020204030204" pitchFamily="34" charset="0"/>
                  <a:cs typeface="Calibri" panose="020F0502020204030204" pitchFamily="34" charset="0"/>
                </a:rPr>
                <a:t>leak test pad</a:t>
              </a:r>
            </a:p>
          </p:txBody>
        </p:sp>
        <p:sp>
          <p:nvSpPr>
            <p:cNvPr id="27" name="TextBox 26">
              <a:extLst>
                <a:ext uri="{FF2B5EF4-FFF2-40B4-BE49-F238E27FC236}">
                  <a16:creationId xmlns:a16="http://schemas.microsoft.com/office/drawing/2014/main" id="{FCE7DDD4-2ED7-1AC9-5672-8EB7532E5076}"/>
                </a:ext>
              </a:extLst>
            </p:cNvPr>
            <p:cNvSpPr txBox="1"/>
            <p:nvPr/>
          </p:nvSpPr>
          <p:spPr>
            <a:xfrm>
              <a:off x="6077325" y="1805942"/>
              <a:ext cx="700752" cy="276999"/>
            </a:xfrm>
            <a:prstGeom prst="rect">
              <a:avLst/>
            </a:prstGeom>
            <a:noFill/>
          </p:spPr>
          <p:txBody>
            <a:bodyPr wrap="square" rtlCol="0">
              <a:spAutoFit/>
            </a:bodyPr>
            <a:lstStyle/>
            <a:p>
              <a:r>
                <a:rPr lang="en-US" sz="1200" dirty="0">
                  <a:latin typeface="Calibri" panose="020F0502020204030204" pitchFamily="34" charset="0"/>
                  <a:cs typeface="Calibri" panose="020F0502020204030204" pitchFamily="34" charset="0"/>
                </a:rPr>
                <a:t>Robot</a:t>
              </a:r>
            </a:p>
          </p:txBody>
        </p:sp>
        <p:sp>
          <p:nvSpPr>
            <p:cNvPr id="28" name="TextBox 27">
              <a:extLst>
                <a:ext uri="{FF2B5EF4-FFF2-40B4-BE49-F238E27FC236}">
                  <a16:creationId xmlns:a16="http://schemas.microsoft.com/office/drawing/2014/main" id="{AC72F7F6-65F1-4BDC-8291-BA08AE6D871F}"/>
                </a:ext>
              </a:extLst>
            </p:cNvPr>
            <p:cNvSpPr txBox="1"/>
            <p:nvPr/>
          </p:nvSpPr>
          <p:spPr>
            <a:xfrm>
              <a:off x="6071616" y="2449848"/>
              <a:ext cx="1054338" cy="461665"/>
            </a:xfrm>
            <a:prstGeom prst="rect">
              <a:avLst/>
            </a:prstGeom>
            <a:noFill/>
          </p:spPr>
          <p:txBody>
            <a:bodyPr wrap="square" rtlCol="0">
              <a:spAutoFit/>
            </a:bodyPr>
            <a:lstStyle/>
            <a:p>
              <a:r>
                <a:rPr lang="en-US" sz="1200" dirty="0">
                  <a:latin typeface="Calibri" panose="020F0502020204030204" pitchFamily="34" charset="0"/>
                  <a:cs typeface="Calibri" panose="020F0502020204030204" pitchFamily="34" charset="0"/>
                </a:rPr>
                <a:t>SMRT Cell tray slot</a:t>
              </a:r>
            </a:p>
          </p:txBody>
        </p:sp>
        <p:sp>
          <p:nvSpPr>
            <p:cNvPr id="29" name="TextBox 28">
              <a:extLst>
                <a:ext uri="{FF2B5EF4-FFF2-40B4-BE49-F238E27FC236}">
                  <a16:creationId xmlns:a16="http://schemas.microsoft.com/office/drawing/2014/main" id="{EB2706FB-472B-1976-858E-BE6EF38393A1}"/>
                </a:ext>
              </a:extLst>
            </p:cNvPr>
            <p:cNvSpPr txBox="1"/>
            <p:nvPr/>
          </p:nvSpPr>
          <p:spPr>
            <a:xfrm>
              <a:off x="5050585" y="3694176"/>
              <a:ext cx="1026740" cy="461665"/>
            </a:xfrm>
            <a:prstGeom prst="rect">
              <a:avLst/>
            </a:prstGeom>
            <a:noFill/>
          </p:spPr>
          <p:txBody>
            <a:bodyPr wrap="square" rtlCol="0">
              <a:spAutoFit/>
            </a:bodyPr>
            <a:lstStyle/>
            <a:p>
              <a:pPr algn="ctr"/>
              <a:r>
                <a:rPr lang="en-US" sz="1200" dirty="0">
                  <a:latin typeface="Calibri" panose="020F0502020204030204" pitchFamily="34" charset="0"/>
                  <a:cs typeface="Calibri" panose="020F0502020204030204" pitchFamily="34" charset="0"/>
                </a:rPr>
                <a:t>Work deck touchscreen</a:t>
              </a:r>
            </a:p>
          </p:txBody>
        </p:sp>
        <p:sp>
          <p:nvSpPr>
            <p:cNvPr id="30" name="TextBox 29">
              <a:extLst>
                <a:ext uri="{FF2B5EF4-FFF2-40B4-BE49-F238E27FC236}">
                  <a16:creationId xmlns:a16="http://schemas.microsoft.com/office/drawing/2014/main" id="{E3DB9EFC-D813-7BE2-DC58-51877579CD0F}"/>
                </a:ext>
              </a:extLst>
            </p:cNvPr>
            <p:cNvSpPr txBox="1"/>
            <p:nvPr/>
          </p:nvSpPr>
          <p:spPr>
            <a:xfrm>
              <a:off x="4040884" y="3694176"/>
              <a:ext cx="679249" cy="461665"/>
            </a:xfrm>
            <a:prstGeom prst="rect">
              <a:avLst/>
            </a:prstGeom>
            <a:noFill/>
          </p:spPr>
          <p:txBody>
            <a:bodyPr wrap="square" rtlCol="0">
              <a:spAutoFit/>
            </a:bodyPr>
            <a:lstStyle/>
            <a:p>
              <a:pPr algn="ctr"/>
              <a:r>
                <a:rPr lang="en-US" sz="1200" dirty="0">
                  <a:latin typeface="Calibri" panose="020F0502020204030204" pitchFamily="34" charset="0"/>
                  <a:cs typeface="Calibri" panose="020F0502020204030204" pitchFamily="34" charset="0"/>
                </a:rPr>
                <a:t>Waste bin</a:t>
              </a:r>
            </a:p>
          </p:txBody>
        </p:sp>
        <p:sp>
          <p:nvSpPr>
            <p:cNvPr id="31" name="TextBox 30">
              <a:extLst>
                <a:ext uri="{FF2B5EF4-FFF2-40B4-BE49-F238E27FC236}">
                  <a16:creationId xmlns:a16="http://schemas.microsoft.com/office/drawing/2014/main" id="{1B9294D2-44E3-8DB6-2A3A-C05146920DA0}"/>
                </a:ext>
              </a:extLst>
            </p:cNvPr>
            <p:cNvSpPr txBox="1"/>
            <p:nvPr/>
          </p:nvSpPr>
          <p:spPr>
            <a:xfrm>
              <a:off x="3267073" y="3694176"/>
              <a:ext cx="866908" cy="461665"/>
            </a:xfrm>
            <a:prstGeom prst="rect">
              <a:avLst/>
            </a:prstGeom>
            <a:noFill/>
          </p:spPr>
          <p:txBody>
            <a:bodyPr wrap="square" rtlCol="0">
              <a:spAutoFit/>
            </a:bodyPr>
            <a:lstStyle/>
            <a:p>
              <a:pPr algn="ctr"/>
              <a:r>
                <a:rPr lang="en-US" sz="1200" dirty="0">
                  <a:latin typeface="Calibri" panose="020F0502020204030204" pitchFamily="34" charset="0"/>
                  <a:cs typeface="Calibri" panose="020F0502020204030204" pitchFamily="34" charset="0"/>
                </a:rPr>
                <a:t>Tip box slot</a:t>
              </a:r>
            </a:p>
          </p:txBody>
        </p:sp>
        <p:sp>
          <p:nvSpPr>
            <p:cNvPr id="32" name="TextBox 31">
              <a:extLst>
                <a:ext uri="{FF2B5EF4-FFF2-40B4-BE49-F238E27FC236}">
                  <a16:creationId xmlns:a16="http://schemas.microsoft.com/office/drawing/2014/main" id="{9D8E0BBC-0527-6540-14AF-24DC98600BDE}"/>
                </a:ext>
              </a:extLst>
            </p:cNvPr>
            <p:cNvSpPr txBox="1"/>
            <p:nvPr/>
          </p:nvSpPr>
          <p:spPr>
            <a:xfrm>
              <a:off x="1399032" y="1726667"/>
              <a:ext cx="1463040" cy="276999"/>
            </a:xfrm>
            <a:prstGeom prst="rect">
              <a:avLst/>
            </a:prstGeom>
            <a:noFill/>
          </p:spPr>
          <p:txBody>
            <a:bodyPr wrap="square" rtlCol="0">
              <a:spAutoFit/>
            </a:bodyPr>
            <a:lstStyle/>
            <a:p>
              <a:pPr algn="r"/>
              <a:r>
                <a:rPr lang="en-US" sz="1200" dirty="0">
                  <a:latin typeface="Calibri" panose="020F0502020204030204" pitchFamily="34" charset="0"/>
                  <a:cs typeface="Calibri" panose="020F0502020204030204" pitchFamily="34" charset="0"/>
                </a:rPr>
                <a:t>Pipettor</a:t>
              </a:r>
            </a:p>
          </p:txBody>
        </p:sp>
        <p:sp>
          <p:nvSpPr>
            <p:cNvPr id="33" name="TextBox 32">
              <a:extLst>
                <a:ext uri="{FF2B5EF4-FFF2-40B4-BE49-F238E27FC236}">
                  <a16:creationId xmlns:a16="http://schemas.microsoft.com/office/drawing/2014/main" id="{DAE869DA-E496-E522-E1E6-A87333B16784}"/>
                </a:ext>
              </a:extLst>
            </p:cNvPr>
            <p:cNvSpPr txBox="1"/>
            <p:nvPr/>
          </p:nvSpPr>
          <p:spPr>
            <a:xfrm>
              <a:off x="1399032" y="1901836"/>
              <a:ext cx="1463040" cy="276999"/>
            </a:xfrm>
            <a:prstGeom prst="rect">
              <a:avLst/>
            </a:prstGeom>
            <a:noFill/>
          </p:spPr>
          <p:txBody>
            <a:bodyPr wrap="square" rtlCol="0">
              <a:spAutoFit/>
            </a:bodyPr>
            <a:lstStyle/>
            <a:p>
              <a:pPr algn="r"/>
              <a:r>
                <a:rPr lang="en-US" sz="1200" dirty="0">
                  <a:latin typeface="Calibri" panose="020F0502020204030204" pitchFamily="34" charset="0"/>
                  <a:cs typeface="Calibri" panose="020F0502020204030204" pitchFamily="34" charset="0"/>
                </a:rPr>
                <a:t>Trap door</a:t>
              </a:r>
            </a:p>
          </p:txBody>
        </p:sp>
        <p:sp>
          <p:nvSpPr>
            <p:cNvPr id="34" name="TextBox 33">
              <a:extLst>
                <a:ext uri="{FF2B5EF4-FFF2-40B4-BE49-F238E27FC236}">
                  <a16:creationId xmlns:a16="http://schemas.microsoft.com/office/drawing/2014/main" id="{3463D30C-1F81-BAE9-A4DB-FFA0FFB25480}"/>
                </a:ext>
              </a:extLst>
            </p:cNvPr>
            <p:cNvSpPr txBox="1"/>
            <p:nvPr/>
          </p:nvSpPr>
          <p:spPr>
            <a:xfrm>
              <a:off x="1399032" y="2074242"/>
              <a:ext cx="1463040" cy="276999"/>
            </a:xfrm>
            <a:prstGeom prst="rect">
              <a:avLst/>
            </a:prstGeom>
            <a:noFill/>
          </p:spPr>
          <p:txBody>
            <a:bodyPr wrap="square" rtlCol="0">
              <a:spAutoFit/>
            </a:bodyPr>
            <a:lstStyle/>
            <a:p>
              <a:pPr algn="r"/>
              <a:r>
                <a:rPr lang="en-US" sz="1200" dirty="0">
                  <a:latin typeface="Calibri" panose="020F0502020204030204" pitchFamily="34" charset="0"/>
                  <a:cs typeface="Calibri" panose="020F0502020204030204" pitchFamily="34" charset="0"/>
                </a:rPr>
                <a:t>Tri-position sensor</a:t>
              </a:r>
            </a:p>
          </p:txBody>
        </p:sp>
        <p:sp>
          <p:nvSpPr>
            <p:cNvPr id="35" name="TextBox 34">
              <a:extLst>
                <a:ext uri="{FF2B5EF4-FFF2-40B4-BE49-F238E27FC236}">
                  <a16:creationId xmlns:a16="http://schemas.microsoft.com/office/drawing/2014/main" id="{A180754F-385A-0F29-F553-F28B36984188}"/>
                </a:ext>
              </a:extLst>
            </p:cNvPr>
            <p:cNvSpPr txBox="1"/>
            <p:nvPr/>
          </p:nvSpPr>
          <p:spPr>
            <a:xfrm>
              <a:off x="1399032" y="2229747"/>
              <a:ext cx="1463040" cy="276999"/>
            </a:xfrm>
            <a:prstGeom prst="rect">
              <a:avLst/>
            </a:prstGeom>
            <a:noFill/>
          </p:spPr>
          <p:txBody>
            <a:bodyPr wrap="square" rtlCol="0">
              <a:spAutoFit/>
            </a:bodyPr>
            <a:lstStyle/>
            <a:p>
              <a:pPr algn="r"/>
              <a:r>
                <a:rPr lang="en-US" sz="1200" dirty="0">
                  <a:latin typeface="Calibri" panose="020F0502020204030204" pitchFamily="34" charset="0"/>
                  <a:cs typeface="Calibri" panose="020F0502020204030204" pitchFamily="34" charset="0"/>
                </a:rPr>
                <a:t>Auxiliary tip holder</a:t>
              </a:r>
            </a:p>
          </p:txBody>
        </p:sp>
        <p:sp>
          <p:nvSpPr>
            <p:cNvPr id="36" name="TextBox 35">
              <a:extLst>
                <a:ext uri="{FF2B5EF4-FFF2-40B4-BE49-F238E27FC236}">
                  <a16:creationId xmlns:a16="http://schemas.microsoft.com/office/drawing/2014/main" id="{47F8CF7F-FD3C-ECB1-81FD-7943555D4662}"/>
                </a:ext>
              </a:extLst>
            </p:cNvPr>
            <p:cNvSpPr txBox="1"/>
            <p:nvPr/>
          </p:nvSpPr>
          <p:spPr>
            <a:xfrm>
              <a:off x="1399032" y="2652259"/>
              <a:ext cx="1463040" cy="461665"/>
            </a:xfrm>
            <a:prstGeom prst="rect">
              <a:avLst/>
            </a:prstGeom>
            <a:noFill/>
          </p:spPr>
          <p:txBody>
            <a:bodyPr wrap="square" rtlCol="0">
              <a:spAutoFit/>
            </a:bodyPr>
            <a:lstStyle/>
            <a:p>
              <a:pPr algn="r"/>
              <a:r>
                <a:rPr lang="en-US" sz="1200" dirty="0">
                  <a:latin typeface="Calibri" panose="020F0502020204030204" pitchFamily="34" charset="0"/>
                  <a:cs typeface="Calibri" panose="020F0502020204030204" pitchFamily="34" charset="0"/>
                </a:rPr>
                <a:t>Sequencing plate regent slots 1 and 2</a:t>
              </a:r>
            </a:p>
          </p:txBody>
        </p:sp>
        <p:cxnSp>
          <p:nvCxnSpPr>
            <p:cNvPr id="37" name="Straight Arrow Connector 36">
              <a:extLst>
                <a:ext uri="{FF2B5EF4-FFF2-40B4-BE49-F238E27FC236}">
                  <a16:creationId xmlns:a16="http://schemas.microsoft.com/office/drawing/2014/main" id="{2418E556-4861-7A2C-1102-719E9BF7C5F1}"/>
                </a:ext>
              </a:extLst>
            </p:cNvPr>
            <p:cNvCxnSpPr>
              <a:cxnSpLocks/>
            </p:cNvCxnSpPr>
            <p:nvPr/>
          </p:nvCxnSpPr>
          <p:spPr>
            <a:xfrm>
              <a:off x="2798552" y="1864097"/>
              <a:ext cx="630421" cy="0"/>
            </a:xfrm>
            <a:prstGeom prst="straightConnector1">
              <a:avLst/>
            </a:prstGeom>
            <a:ln w="38100" cmpd="sng">
              <a:solidFill>
                <a:srgbClr val="C0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1A3274A1-667D-87B9-9A4B-FFE757518EAD}"/>
                </a:ext>
              </a:extLst>
            </p:cNvPr>
            <p:cNvCxnSpPr>
              <a:cxnSpLocks/>
            </p:cNvCxnSpPr>
            <p:nvPr/>
          </p:nvCxnSpPr>
          <p:spPr>
            <a:xfrm>
              <a:off x="2789584" y="2029326"/>
              <a:ext cx="1459496" cy="4253"/>
            </a:xfrm>
            <a:prstGeom prst="straightConnector1">
              <a:avLst/>
            </a:prstGeom>
            <a:ln w="38100" cmpd="sng">
              <a:solidFill>
                <a:srgbClr val="C0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43C0B8EC-4A8B-4317-2F91-E0F6C0C73A78}"/>
                </a:ext>
              </a:extLst>
            </p:cNvPr>
            <p:cNvCxnSpPr>
              <a:cxnSpLocks/>
            </p:cNvCxnSpPr>
            <p:nvPr/>
          </p:nvCxnSpPr>
          <p:spPr>
            <a:xfrm>
              <a:off x="2789584" y="2232260"/>
              <a:ext cx="1526835" cy="0"/>
            </a:xfrm>
            <a:prstGeom prst="straightConnector1">
              <a:avLst/>
            </a:prstGeom>
            <a:ln w="38100" cmpd="sng">
              <a:solidFill>
                <a:srgbClr val="C0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159CE915-91C8-F74A-7593-050CDBB00969}"/>
                </a:ext>
              </a:extLst>
            </p:cNvPr>
            <p:cNvCxnSpPr>
              <a:cxnSpLocks/>
            </p:cNvCxnSpPr>
            <p:nvPr/>
          </p:nvCxnSpPr>
          <p:spPr>
            <a:xfrm>
              <a:off x="2798552" y="2347212"/>
              <a:ext cx="1522119" cy="9694"/>
            </a:xfrm>
            <a:prstGeom prst="straightConnector1">
              <a:avLst/>
            </a:prstGeom>
            <a:ln w="38100" cmpd="sng">
              <a:solidFill>
                <a:srgbClr val="C0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E26C7AB2-DB11-D30E-A5C5-8DDAD10F5BA0}"/>
                </a:ext>
              </a:extLst>
            </p:cNvPr>
            <p:cNvCxnSpPr>
              <a:cxnSpLocks/>
            </p:cNvCxnSpPr>
            <p:nvPr/>
          </p:nvCxnSpPr>
          <p:spPr>
            <a:xfrm flipV="1">
              <a:off x="3826713" y="2693137"/>
              <a:ext cx="25369" cy="1056078"/>
            </a:xfrm>
            <a:prstGeom prst="straightConnector1">
              <a:avLst/>
            </a:prstGeom>
            <a:ln w="38100" cmpd="sng">
              <a:solidFill>
                <a:srgbClr val="C0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3455431A-4AF8-B6E6-C53D-6614653DE294}"/>
                </a:ext>
              </a:extLst>
            </p:cNvPr>
            <p:cNvCxnSpPr>
              <a:cxnSpLocks/>
            </p:cNvCxnSpPr>
            <p:nvPr/>
          </p:nvCxnSpPr>
          <p:spPr>
            <a:xfrm flipH="1" flipV="1">
              <a:off x="4220639" y="3042053"/>
              <a:ext cx="14367" cy="707162"/>
            </a:xfrm>
            <a:prstGeom prst="straightConnector1">
              <a:avLst/>
            </a:prstGeom>
            <a:ln w="38100" cmpd="sng">
              <a:solidFill>
                <a:srgbClr val="C0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43" name="Straight Arrow Connector 42">
              <a:extLst>
                <a:ext uri="{FF2B5EF4-FFF2-40B4-BE49-F238E27FC236}">
                  <a16:creationId xmlns:a16="http://schemas.microsoft.com/office/drawing/2014/main" id="{87A96C4A-8F0B-6C06-DBAA-DCB5656ADC01}"/>
                </a:ext>
              </a:extLst>
            </p:cNvPr>
            <p:cNvCxnSpPr>
              <a:cxnSpLocks/>
            </p:cNvCxnSpPr>
            <p:nvPr/>
          </p:nvCxnSpPr>
          <p:spPr>
            <a:xfrm flipV="1">
              <a:off x="5404040" y="3480551"/>
              <a:ext cx="0" cy="268664"/>
            </a:xfrm>
            <a:prstGeom prst="straightConnector1">
              <a:avLst/>
            </a:prstGeom>
            <a:ln w="38100" cmpd="sng">
              <a:solidFill>
                <a:srgbClr val="C0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id="{72587269-636B-839C-B27C-27216A906DDA}"/>
                </a:ext>
              </a:extLst>
            </p:cNvPr>
            <p:cNvCxnSpPr>
              <a:cxnSpLocks/>
            </p:cNvCxnSpPr>
            <p:nvPr/>
          </p:nvCxnSpPr>
          <p:spPr>
            <a:xfrm flipH="1" flipV="1">
              <a:off x="5282582" y="1947514"/>
              <a:ext cx="859802" cy="4491"/>
            </a:xfrm>
            <a:prstGeom prst="straightConnector1">
              <a:avLst/>
            </a:prstGeom>
            <a:ln w="38100" cmpd="sng">
              <a:solidFill>
                <a:srgbClr val="C0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45" name="Straight Arrow Connector 44">
              <a:extLst>
                <a:ext uri="{FF2B5EF4-FFF2-40B4-BE49-F238E27FC236}">
                  <a16:creationId xmlns:a16="http://schemas.microsoft.com/office/drawing/2014/main" id="{CFED8120-CA32-7601-0B4E-84B0B644C4C0}"/>
                </a:ext>
              </a:extLst>
            </p:cNvPr>
            <p:cNvCxnSpPr>
              <a:cxnSpLocks/>
            </p:cNvCxnSpPr>
            <p:nvPr/>
          </p:nvCxnSpPr>
          <p:spPr>
            <a:xfrm flipH="1">
              <a:off x="5019239" y="2223754"/>
              <a:ext cx="1123774" cy="3618"/>
            </a:xfrm>
            <a:prstGeom prst="straightConnector1">
              <a:avLst/>
            </a:prstGeom>
            <a:ln w="38100" cmpd="sng">
              <a:solidFill>
                <a:srgbClr val="C0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46" name="Straight Arrow Connector 45">
              <a:extLst>
                <a:ext uri="{FF2B5EF4-FFF2-40B4-BE49-F238E27FC236}">
                  <a16:creationId xmlns:a16="http://schemas.microsoft.com/office/drawing/2014/main" id="{B0869F21-DE0F-137D-D7E9-419AF96E4BAE}"/>
                </a:ext>
              </a:extLst>
            </p:cNvPr>
            <p:cNvCxnSpPr>
              <a:cxnSpLocks/>
            </p:cNvCxnSpPr>
            <p:nvPr/>
          </p:nvCxnSpPr>
          <p:spPr>
            <a:xfrm flipH="1" flipV="1">
              <a:off x="4980253" y="2332171"/>
              <a:ext cx="1162760" cy="30082"/>
            </a:xfrm>
            <a:prstGeom prst="straightConnector1">
              <a:avLst/>
            </a:prstGeom>
            <a:ln w="38100" cmpd="sng">
              <a:solidFill>
                <a:srgbClr val="C0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47" name="Straight Arrow Connector 46">
              <a:extLst>
                <a:ext uri="{FF2B5EF4-FFF2-40B4-BE49-F238E27FC236}">
                  <a16:creationId xmlns:a16="http://schemas.microsoft.com/office/drawing/2014/main" id="{D38605CD-C704-14B1-ED10-7B568AE81818}"/>
                </a:ext>
              </a:extLst>
            </p:cNvPr>
            <p:cNvCxnSpPr>
              <a:cxnSpLocks/>
            </p:cNvCxnSpPr>
            <p:nvPr/>
          </p:nvCxnSpPr>
          <p:spPr>
            <a:xfrm flipH="1">
              <a:off x="5030708" y="2577630"/>
              <a:ext cx="1112305" cy="0"/>
            </a:xfrm>
            <a:prstGeom prst="straightConnector1">
              <a:avLst/>
            </a:prstGeom>
            <a:ln w="38100" cmpd="sng">
              <a:solidFill>
                <a:srgbClr val="C0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48" name="Straight Arrow Connector 47">
              <a:extLst>
                <a:ext uri="{FF2B5EF4-FFF2-40B4-BE49-F238E27FC236}">
                  <a16:creationId xmlns:a16="http://schemas.microsoft.com/office/drawing/2014/main" id="{A1760950-B2FB-5E25-3647-ABE46F10FC1E}"/>
                </a:ext>
              </a:extLst>
            </p:cNvPr>
            <p:cNvCxnSpPr>
              <a:cxnSpLocks/>
            </p:cNvCxnSpPr>
            <p:nvPr/>
          </p:nvCxnSpPr>
          <p:spPr>
            <a:xfrm>
              <a:off x="4559300" y="1908175"/>
              <a:ext cx="4033" cy="358324"/>
            </a:xfrm>
            <a:prstGeom prst="straightConnector1">
              <a:avLst/>
            </a:prstGeom>
            <a:ln w="38100" cmpd="sng">
              <a:solidFill>
                <a:srgbClr val="C0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id="{15C548DB-8AF4-F9AC-5198-1337E1D80AEE}"/>
                </a:ext>
              </a:extLst>
            </p:cNvPr>
            <p:cNvCxnSpPr>
              <a:cxnSpLocks/>
            </p:cNvCxnSpPr>
            <p:nvPr/>
          </p:nvCxnSpPr>
          <p:spPr>
            <a:xfrm>
              <a:off x="4776577" y="1911433"/>
              <a:ext cx="31056" cy="450820"/>
            </a:xfrm>
            <a:prstGeom prst="straightConnector1">
              <a:avLst/>
            </a:prstGeom>
            <a:ln w="38100" cmpd="sng">
              <a:solidFill>
                <a:srgbClr val="C0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2877F8EC-1045-E824-474F-479DCC18F507}"/>
                </a:ext>
              </a:extLst>
            </p:cNvPr>
            <p:cNvCxnSpPr>
              <a:cxnSpLocks/>
            </p:cNvCxnSpPr>
            <p:nvPr/>
          </p:nvCxnSpPr>
          <p:spPr>
            <a:xfrm flipV="1">
              <a:off x="2798552" y="2653189"/>
              <a:ext cx="519289" cy="155688"/>
            </a:xfrm>
            <a:prstGeom prst="straightConnector1">
              <a:avLst/>
            </a:prstGeom>
            <a:ln w="38100" cmpd="sng">
              <a:solidFill>
                <a:srgbClr val="C00000"/>
              </a:solidFill>
              <a:headEnd type="none"/>
              <a:tailEnd type="triangle"/>
            </a:ln>
          </p:spPr>
          <p:style>
            <a:lnRef idx="2">
              <a:schemeClr val="accent1"/>
            </a:lnRef>
            <a:fillRef idx="0">
              <a:schemeClr val="accent1"/>
            </a:fillRef>
            <a:effectRef idx="1">
              <a:schemeClr val="accent1"/>
            </a:effectRef>
            <a:fontRef idx="minor">
              <a:schemeClr val="tx1"/>
            </a:fontRef>
          </p:style>
        </p:cxnSp>
      </p:grpSp>
      <p:sp>
        <p:nvSpPr>
          <p:cNvPr id="51" name="TextBox 50">
            <a:extLst>
              <a:ext uri="{FF2B5EF4-FFF2-40B4-BE49-F238E27FC236}">
                <a16:creationId xmlns:a16="http://schemas.microsoft.com/office/drawing/2014/main" id="{F391271A-2A48-4EC1-6A55-601629CACA9D}"/>
              </a:ext>
            </a:extLst>
          </p:cNvPr>
          <p:cNvSpPr txBox="1"/>
          <p:nvPr/>
        </p:nvSpPr>
        <p:spPr>
          <a:xfrm>
            <a:off x="41941" y="6544630"/>
            <a:ext cx="3466765" cy="261610"/>
          </a:xfrm>
          <a:prstGeom prst="rect">
            <a:avLst/>
          </a:prstGeom>
          <a:noFill/>
        </p:spPr>
        <p:txBody>
          <a:bodyPr wrap="square" rtlCol="0">
            <a:spAutoFit/>
          </a:bodyPr>
          <a:lstStyle/>
          <a:p>
            <a:r>
              <a:rPr lang="en-US" sz="1050" dirty="0">
                <a:latin typeface="Calibri" panose="020F0502020204030204" pitchFamily="34" charset="0"/>
                <a:cs typeface="Calibri" panose="020F0502020204030204" pitchFamily="34" charset="0"/>
              </a:rPr>
              <a:t>Images provided by Pacific Biosciences</a:t>
            </a:r>
          </a:p>
        </p:txBody>
      </p:sp>
      <p:sp>
        <p:nvSpPr>
          <p:cNvPr id="3" name="Slide Number Placeholder 2">
            <a:extLst>
              <a:ext uri="{FF2B5EF4-FFF2-40B4-BE49-F238E27FC236}">
                <a16:creationId xmlns:a16="http://schemas.microsoft.com/office/drawing/2014/main" id="{FF75D9E8-9EB9-8BE5-1A63-69D607D87862}"/>
              </a:ext>
            </a:extLst>
          </p:cNvPr>
          <p:cNvSpPr>
            <a:spLocks noGrp="1"/>
          </p:cNvSpPr>
          <p:nvPr>
            <p:ph type="sldNum" sz="quarter" idx="12"/>
          </p:nvPr>
        </p:nvSpPr>
        <p:spPr/>
        <p:txBody>
          <a:bodyPr/>
          <a:lstStyle/>
          <a:p>
            <a:fld id="{583B418D-BC1F-4141-AD91-492020F8FF52}" type="slidenum">
              <a:rPr lang="en-US" smtClean="0"/>
              <a:pPr/>
              <a:t>43</a:t>
            </a:fld>
            <a:endParaRPr lang="en-US"/>
          </a:p>
        </p:txBody>
      </p:sp>
    </p:spTree>
    <p:extLst>
      <p:ext uri="{BB962C8B-B14F-4D97-AF65-F5344CB8AC3E}">
        <p14:creationId xmlns:p14="http://schemas.microsoft.com/office/powerpoint/2010/main" val="1604667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9E5AE-0F89-7D45-897A-356E72C28A9A}"/>
              </a:ext>
            </a:extLst>
          </p:cNvPr>
          <p:cNvSpPr>
            <a:spLocks noGrp="1"/>
          </p:cNvSpPr>
          <p:nvPr>
            <p:ph type="title"/>
          </p:nvPr>
        </p:nvSpPr>
        <p:spPr/>
        <p:txBody>
          <a:bodyPr/>
          <a:lstStyle/>
          <a:p>
            <a:r>
              <a:rPr lang="en-US" dirty="0"/>
              <a:t>PacBio </a:t>
            </a:r>
            <a:r>
              <a:rPr lang="en-US" dirty="0" err="1"/>
              <a:t>Revio</a:t>
            </a:r>
            <a:r>
              <a:rPr lang="en-US" dirty="0"/>
              <a:t> Sequencing System</a:t>
            </a:r>
          </a:p>
        </p:txBody>
      </p:sp>
      <p:sp>
        <p:nvSpPr>
          <p:cNvPr id="4" name="Slide Number Placeholder 3">
            <a:extLst>
              <a:ext uri="{FF2B5EF4-FFF2-40B4-BE49-F238E27FC236}">
                <a16:creationId xmlns:a16="http://schemas.microsoft.com/office/drawing/2014/main" id="{F820347F-7875-1538-0BC6-B2189FB2A17D}"/>
              </a:ext>
            </a:extLst>
          </p:cNvPr>
          <p:cNvSpPr>
            <a:spLocks noGrp="1"/>
          </p:cNvSpPr>
          <p:nvPr>
            <p:ph type="sldNum" sz="quarter" idx="12"/>
          </p:nvPr>
        </p:nvSpPr>
        <p:spPr/>
        <p:txBody>
          <a:bodyPr/>
          <a:lstStyle/>
          <a:p>
            <a:fld id="{583B418D-BC1F-4141-AD91-492020F8FF52}" type="slidenum">
              <a:rPr lang="en-US" smtClean="0"/>
              <a:pPr/>
              <a:t>44</a:t>
            </a:fld>
            <a:endParaRPr lang="en-US"/>
          </a:p>
        </p:txBody>
      </p:sp>
      <p:sp>
        <p:nvSpPr>
          <p:cNvPr id="5" name="TextBox 4">
            <a:extLst>
              <a:ext uri="{FF2B5EF4-FFF2-40B4-BE49-F238E27FC236}">
                <a16:creationId xmlns:a16="http://schemas.microsoft.com/office/drawing/2014/main" id="{A2BFA40C-5EA2-3B36-A521-994627B1E00F}"/>
              </a:ext>
            </a:extLst>
          </p:cNvPr>
          <p:cNvSpPr txBox="1"/>
          <p:nvPr/>
        </p:nvSpPr>
        <p:spPr>
          <a:xfrm>
            <a:off x="0" y="6544630"/>
            <a:ext cx="1422184" cy="253916"/>
          </a:xfrm>
          <a:prstGeom prst="rect">
            <a:avLst/>
          </a:prstGeom>
          <a:noFill/>
        </p:spPr>
        <p:txBody>
          <a:bodyPr wrap="none" rtlCol="0">
            <a:spAutoFit/>
          </a:bodyPr>
          <a:lstStyle/>
          <a:p>
            <a:r>
              <a:rPr lang="en-US" sz="1050" dirty="0">
                <a:hlinkClick r:id="rId3"/>
              </a:rPr>
              <a:t>Weill Cornell Medicine</a:t>
            </a:r>
            <a:endParaRPr lang="en-US" sz="1050" dirty="0"/>
          </a:p>
        </p:txBody>
      </p:sp>
      <p:pic>
        <p:nvPicPr>
          <p:cNvPr id="2052" name="Picture 4" descr="1. Pacbio Revio | Research | Weill Cornell Medicine">
            <a:extLst>
              <a:ext uri="{FF2B5EF4-FFF2-40B4-BE49-F238E27FC236}">
                <a16:creationId xmlns:a16="http://schemas.microsoft.com/office/drawing/2014/main" id="{878FB875-85B2-E473-EB65-D5C30C6EC42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6926"/>
          <a:stretch/>
        </p:blipFill>
        <p:spPr bwMode="auto">
          <a:xfrm>
            <a:off x="3125856" y="1228587"/>
            <a:ext cx="2892287" cy="432952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F5D3C34-F8DB-2FD1-F967-EB1C4CD089A9}"/>
              </a:ext>
            </a:extLst>
          </p:cNvPr>
          <p:cNvSpPr txBox="1"/>
          <p:nvPr/>
        </p:nvSpPr>
        <p:spPr>
          <a:xfrm>
            <a:off x="3601220" y="5617942"/>
            <a:ext cx="1941557" cy="646331"/>
          </a:xfrm>
          <a:prstGeom prst="rect">
            <a:avLst/>
          </a:prstGeom>
          <a:noFill/>
        </p:spPr>
        <p:txBody>
          <a:bodyPr wrap="none" rtlCol="0">
            <a:spAutoFit/>
          </a:bodyPr>
          <a:lstStyle/>
          <a:p>
            <a:r>
              <a:rPr lang="en-US" sz="3600" b="1" dirty="0"/>
              <a:t>$779,000</a:t>
            </a:r>
          </a:p>
        </p:txBody>
      </p:sp>
    </p:spTree>
    <p:extLst>
      <p:ext uri="{BB962C8B-B14F-4D97-AF65-F5344CB8AC3E}">
        <p14:creationId xmlns:p14="http://schemas.microsoft.com/office/powerpoint/2010/main" val="27827052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86D619C-7A8D-E157-45EA-0519A0C2DAC2}"/>
              </a:ext>
            </a:extLst>
          </p:cNvPr>
          <p:cNvSpPr>
            <a:spLocks noGrp="1"/>
          </p:cNvSpPr>
          <p:nvPr>
            <p:ph type="title"/>
          </p:nvPr>
        </p:nvSpPr>
        <p:spPr/>
        <p:txBody>
          <a:bodyPr>
            <a:normAutofit fontScale="90000"/>
          </a:bodyPr>
          <a:lstStyle/>
          <a:p>
            <a:r>
              <a:rPr lang="en-US" dirty="0"/>
              <a:t>PacBio SMRT Sequencing Workflow</a:t>
            </a:r>
          </a:p>
        </p:txBody>
      </p:sp>
      <p:pic>
        <p:nvPicPr>
          <p:cNvPr id="7" name="Picture 6">
            <a:extLst>
              <a:ext uri="{FF2B5EF4-FFF2-40B4-BE49-F238E27FC236}">
                <a16:creationId xmlns:a16="http://schemas.microsoft.com/office/drawing/2014/main" id="{3DAC509A-50A9-F7CE-7BD0-D8EE8899407E}"/>
              </a:ext>
            </a:extLst>
          </p:cNvPr>
          <p:cNvPicPr>
            <a:picLocks noChangeAspect="1"/>
          </p:cNvPicPr>
          <p:nvPr/>
        </p:nvPicPr>
        <p:blipFill rotWithShape="1">
          <a:blip r:embed="rId3"/>
          <a:srcRect b="26698"/>
          <a:stretch/>
        </p:blipFill>
        <p:spPr>
          <a:xfrm>
            <a:off x="209044" y="2327338"/>
            <a:ext cx="8725912" cy="1468826"/>
          </a:xfrm>
          <a:prstGeom prst="rect">
            <a:avLst/>
          </a:prstGeom>
        </p:spPr>
      </p:pic>
      <p:sp>
        <p:nvSpPr>
          <p:cNvPr id="8" name="TextBox 7">
            <a:extLst>
              <a:ext uri="{FF2B5EF4-FFF2-40B4-BE49-F238E27FC236}">
                <a16:creationId xmlns:a16="http://schemas.microsoft.com/office/drawing/2014/main" id="{60F3C10E-D2D5-C5A4-EE60-500D49E64D3A}"/>
              </a:ext>
            </a:extLst>
          </p:cNvPr>
          <p:cNvSpPr txBox="1"/>
          <p:nvPr/>
        </p:nvSpPr>
        <p:spPr>
          <a:xfrm>
            <a:off x="506896" y="1319489"/>
            <a:ext cx="8130209" cy="830997"/>
          </a:xfrm>
          <a:prstGeom prst="rect">
            <a:avLst/>
          </a:prstGeom>
          <a:noFill/>
        </p:spPr>
        <p:txBody>
          <a:bodyPr wrap="square" rtlCol="0">
            <a:spAutoFit/>
          </a:bodyPr>
          <a:lstStyle/>
          <a:p>
            <a:r>
              <a:rPr lang="en-US" sz="2400" dirty="0"/>
              <a:t>Although each sequencing project is unique, there are three main steps to go from DNA to discovery with SMRT sequencing.</a:t>
            </a:r>
          </a:p>
        </p:txBody>
      </p:sp>
      <p:sp>
        <p:nvSpPr>
          <p:cNvPr id="2" name="Slide Number Placeholder 1">
            <a:extLst>
              <a:ext uri="{FF2B5EF4-FFF2-40B4-BE49-F238E27FC236}">
                <a16:creationId xmlns:a16="http://schemas.microsoft.com/office/drawing/2014/main" id="{C5D251B4-6DD7-1CC0-E036-5D8EE5B9C8AE}"/>
              </a:ext>
            </a:extLst>
          </p:cNvPr>
          <p:cNvSpPr>
            <a:spLocks noGrp="1"/>
          </p:cNvSpPr>
          <p:nvPr>
            <p:ph type="sldNum" sz="quarter" idx="12"/>
          </p:nvPr>
        </p:nvSpPr>
        <p:spPr/>
        <p:txBody>
          <a:bodyPr/>
          <a:lstStyle/>
          <a:p>
            <a:fld id="{583B418D-BC1F-4141-AD91-492020F8FF52}" type="slidenum">
              <a:rPr lang="en-US" smtClean="0"/>
              <a:t>45</a:t>
            </a:fld>
            <a:endParaRPr lang="en-US"/>
          </a:p>
        </p:txBody>
      </p:sp>
      <p:sp>
        <p:nvSpPr>
          <p:cNvPr id="3" name="TextBox 2">
            <a:extLst>
              <a:ext uri="{FF2B5EF4-FFF2-40B4-BE49-F238E27FC236}">
                <a16:creationId xmlns:a16="http://schemas.microsoft.com/office/drawing/2014/main" id="{0E590A94-30EA-39FC-776B-2504ACD5A9EF}"/>
              </a:ext>
            </a:extLst>
          </p:cNvPr>
          <p:cNvSpPr txBox="1"/>
          <p:nvPr/>
        </p:nvSpPr>
        <p:spPr>
          <a:xfrm>
            <a:off x="0" y="6544630"/>
            <a:ext cx="2884123" cy="261610"/>
          </a:xfrm>
          <a:prstGeom prst="rect">
            <a:avLst/>
          </a:prstGeom>
          <a:noFill/>
        </p:spPr>
        <p:txBody>
          <a:bodyPr wrap="none" rtlCol="0">
            <a:spAutoFit/>
          </a:bodyPr>
          <a:lstStyle/>
          <a:p>
            <a:r>
              <a:rPr lang="en-US" sz="1050" dirty="0">
                <a:hlinkClick r:id="rId4"/>
              </a:rPr>
              <a:t>Pacific Biosciences – Steps of SMRT Sequencing</a:t>
            </a:r>
            <a:endParaRPr lang="en-US" sz="1050" dirty="0"/>
          </a:p>
        </p:txBody>
      </p:sp>
      <p:sp>
        <p:nvSpPr>
          <p:cNvPr id="4" name="TextBox 3">
            <a:extLst>
              <a:ext uri="{FF2B5EF4-FFF2-40B4-BE49-F238E27FC236}">
                <a16:creationId xmlns:a16="http://schemas.microsoft.com/office/drawing/2014/main" id="{2A80EF13-86E1-7F54-9BFC-7FBB7CA614BB}"/>
              </a:ext>
            </a:extLst>
          </p:cNvPr>
          <p:cNvSpPr txBox="1"/>
          <p:nvPr/>
        </p:nvSpPr>
        <p:spPr>
          <a:xfrm>
            <a:off x="209044" y="3970067"/>
            <a:ext cx="1818861" cy="1200329"/>
          </a:xfrm>
          <a:prstGeom prst="rect">
            <a:avLst/>
          </a:prstGeom>
          <a:noFill/>
        </p:spPr>
        <p:txBody>
          <a:bodyPr wrap="square" rtlCol="0">
            <a:spAutoFit/>
          </a:bodyPr>
          <a:lstStyle/>
          <a:p>
            <a:pPr algn="ctr"/>
            <a:r>
              <a:rPr lang="en-US" dirty="0">
                <a:hlinkClick r:id="rId5"/>
              </a:rPr>
              <a:t>Learn more about kits for fast and easy library preparation</a:t>
            </a:r>
            <a:endParaRPr lang="en-US" dirty="0"/>
          </a:p>
        </p:txBody>
      </p:sp>
      <p:sp>
        <p:nvSpPr>
          <p:cNvPr id="6" name="TextBox 5">
            <a:extLst>
              <a:ext uri="{FF2B5EF4-FFF2-40B4-BE49-F238E27FC236}">
                <a16:creationId xmlns:a16="http://schemas.microsoft.com/office/drawing/2014/main" id="{9CDFCF96-8C03-3E87-5D41-5948445161C4}"/>
              </a:ext>
            </a:extLst>
          </p:cNvPr>
          <p:cNvSpPr txBox="1"/>
          <p:nvPr/>
        </p:nvSpPr>
        <p:spPr>
          <a:xfrm>
            <a:off x="3543300" y="3973016"/>
            <a:ext cx="1818861" cy="923330"/>
          </a:xfrm>
          <a:prstGeom prst="rect">
            <a:avLst/>
          </a:prstGeom>
          <a:noFill/>
        </p:spPr>
        <p:txBody>
          <a:bodyPr wrap="square" rtlCol="0">
            <a:spAutoFit/>
          </a:bodyPr>
          <a:lstStyle/>
          <a:p>
            <a:pPr algn="ctr"/>
            <a:r>
              <a:rPr lang="en-US" dirty="0">
                <a:hlinkClick r:id="rId6"/>
              </a:rPr>
              <a:t>Explore sequencing interactive</a:t>
            </a:r>
            <a:endParaRPr lang="en-US" dirty="0"/>
          </a:p>
        </p:txBody>
      </p:sp>
      <p:sp>
        <p:nvSpPr>
          <p:cNvPr id="9" name="TextBox 8">
            <a:extLst>
              <a:ext uri="{FF2B5EF4-FFF2-40B4-BE49-F238E27FC236}">
                <a16:creationId xmlns:a16="http://schemas.microsoft.com/office/drawing/2014/main" id="{D6C0711B-612A-8374-92FB-A23C70369902}"/>
              </a:ext>
            </a:extLst>
          </p:cNvPr>
          <p:cNvSpPr txBox="1"/>
          <p:nvPr/>
        </p:nvSpPr>
        <p:spPr>
          <a:xfrm>
            <a:off x="6589644" y="3970067"/>
            <a:ext cx="2126973" cy="923330"/>
          </a:xfrm>
          <a:prstGeom prst="rect">
            <a:avLst/>
          </a:prstGeom>
          <a:noFill/>
        </p:spPr>
        <p:txBody>
          <a:bodyPr wrap="square" rtlCol="0">
            <a:spAutoFit/>
          </a:bodyPr>
          <a:lstStyle/>
          <a:p>
            <a:pPr algn="ctr"/>
            <a:r>
              <a:rPr lang="en-US" dirty="0">
                <a:hlinkClick r:id="rId7"/>
              </a:rPr>
              <a:t>SMRT Link user interface and SMRT Analysis</a:t>
            </a:r>
            <a:endParaRPr lang="en-US" dirty="0"/>
          </a:p>
        </p:txBody>
      </p:sp>
    </p:spTree>
    <p:extLst>
      <p:ext uri="{BB962C8B-B14F-4D97-AF65-F5344CB8AC3E}">
        <p14:creationId xmlns:p14="http://schemas.microsoft.com/office/powerpoint/2010/main" val="35026467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8D2AD-03E0-38FD-212D-F779E751F223}"/>
              </a:ext>
            </a:extLst>
          </p:cNvPr>
          <p:cNvSpPr>
            <a:spLocks noGrp="1"/>
          </p:cNvSpPr>
          <p:nvPr>
            <p:ph type="title"/>
          </p:nvPr>
        </p:nvSpPr>
        <p:spPr/>
        <p:txBody>
          <a:bodyPr/>
          <a:lstStyle/>
          <a:p>
            <a:r>
              <a:rPr lang="en-US" dirty="0"/>
              <a:t>Isoform Sequencing (Iso-Seq)</a:t>
            </a:r>
          </a:p>
        </p:txBody>
      </p:sp>
      <p:sp>
        <p:nvSpPr>
          <p:cNvPr id="3" name="Content Placeholder 2">
            <a:extLst>
              <a:ext uri="{FF2B5EF4-FFF2-40B4-BE49-F238E27FC236}">
                <a16:creationId xmlns:a16="http://schemas.microsoft.com/office/drawing/2014/main" id="{0870F0B4-FE21-4E68-DCCE-FD6CD9C0FC5F}"/>
              </a:ext>
            </a:extLst>
          </p:cNvPr>
          <p:cNvSpPr>
            <a:spLocks noGrp="1"/>
          </p:cNvSpPr>
          <p:nvPr>
            <p:ph idx="1"/>
          </p:nvPr>
        </p:nvSpPr>
        <p:spPr>
          <a:xfrm>
            <a:off x="628650" y="1315845"/>
            <a:ext cx="3245081" cy="4622840"/>
          </a:xfrm>
        </p:spPr>
        <p:txBody>
          <a:bodyPr anchor="ctr"/>
          <a:lstStyle/>
          <a:p>
            <a:r>
              <a:rPr lang="en-US" dirty="0"/>
              <a:t>Using SMRT sequencing to do RNA-Sequencing = marketing term is Iso-Seq</a:t>
            </a:r>
          </a:p>
          <a:p>
            <a:r>
              <a:rPr lang="en-US" dirty="0"/>
              <a:t>Iso-Seq data is obtained via Circular Consensus Sequencing (CCS)</a:t>
            </a:r>
          </a:p>
        </p:txBody>
      </p:sp>
      <p:sp>
        <p:nvSpPr>
          <p:cNvPr id="4" name="Slide Number Placeholder 3">
            <a:extLst>
              <a:ext uri="{FF2B5EF4-FFF2-40B4-BE49-F238E27FC236}">
                <a16:creationId xmlns:a16="http://schemas.microsoft.com/office/drawing/2014/main" id="{835BABF2-BA54-CAE5-A0B3-3EF832559D93}"/>
              </a:ext>
            </a:extLst>
          </p:cNvPr>
          <p:cNvSpPr>
            <a:spLocks noGrp="1"/>
          </p:cNvSpPr>
          <p:nvPr>
            <p:ph type="sldNum" sz="quarter" idx="12"/>
          </p:nvPr>
        </p:nvSpPr>
        <p:spPr/>
        <p:txBody>
          <a:bodyPr/>
          <a:lstStyle/>
          <a:p>
            <a:fld id="{583B418D-BC1F-4141-AD91-492020F8FF52}" type="slidenum">
              <a:rPr lang="en-US" smtClean="0"/>
              <a:pPr/>
              <a:t>46</a:t>
            </a:fld>
            <a:endParaRPr lang="en-US"/>
          </a:p>
        </p:txBody>
      </p:sp>
      <p:pic>
        <p:nvPicPr>
          <p:cNvPr id="6146" name="Picture 2" descr="GitHub - PacificBiosciences/IsoSeq: Iso-Seq - Scalable De Novo Isoform  Discovery from Single-Molecule PacBio Reads">
            <a:extLst>
              <a:ext uri="{FF2B5EF4-FFF2-40B4-BE49-F238E27FC236}">
                <a16:creationId xmlns:a16="http://schemas.microsoft.com/office/drawing/2014/main" id="{852BB5FA-2C84-22CD-CCCD-E84497EA35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2929" y="2175793"/>
            <a:ext cx="5386647" cy="269332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DE71218-9FB2-7428-FBF8-0EEF2C636E20}"/>
              </a:ext>
            </a:extLst>
          </p:cNvPr>
          <p:cNvSpPr txBox="1"/>
          <p:nvPr/>
        </p:nvSpPr>
        <p:spPr>
          <a:xfrm>
            <a:off x="40027" y="6544630"/>
            <a:ext cx="588623" cy="261610"/>
          </a:xfrm>
          <a:prstGeom prst="rect">
            <a:avLst/>
          </a:prstGeom>
          <a:noFill/>
        </p:spPr>
        <p:txBody>
          <a:bodyPr wrap="none" rtlCol="0">
            <a:spAutoFit/>
          </a:bodyPr>
          <a:lstStyle/>
          <a:p>
            <a:r>
              <a:rPr lang="en-US" sz="1050" dirty="0">
                <a:hlinkClick r:id="rId4"/>
              </a:rPr>
              <a:t>GitHub</a:t>
            </a:r>
            <a:endParaRPr lang="en-US" dirty="0"/>
          </a:p>
        </p:txBody>
      </p:sp>
    </p:spTree>
    <p:extLst>
      <p:ext uri="{BB962C8B-B14F-4D97-AF65-F5344CB8AC3E}">
        <p14:creationId xmlns:p14="http://schemas.microsoft.com/office/powerpoint/2010/main" val="40126503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C64DA6E-5189-5142-E974-DCF3C3F84A2D}"/>
              </a:ext>
            </a:extLst>
          </p:cNvPr>
          <p:cNvPicPr>
            <a:picLocks noChangeAspect="1"/>
          </p:cNvPicPr>
          <p:nvPr/>
        </p:nvPicPr>
        <p:blipFill rotWithShape="1">
          <a:blip r:embed="rId3"/>
          <a:srcRect t="-1" b="74988"/>
          <a:stretch/>
        </p:blipFill>
        <p:spPr>
          <a:xfrm>
            <a:off x="1047854" y="653558"/>
            <a:ext cx="7964017" cy="1368363"/>
          </a:xfrm>
          <a:prstGeom prst="rect">
            <a:avLst/>
          </a:prstGeom>
        </p:spPr>
      </p:pic>
      <p:grpSp>
        <p:nvGrpSpPr>
          <p:cNvPr id="28" name="Group 27">
            <a:extLst>
              <a:ext uri="{FF2B5EF4-FFF2-40B4-BE49-F238E27FC236}">
                <a16:creationId xmlns:a16="http://schemas.microsoft.com/office/drawing/2014/main" id="{FD17E178-70E9-C8AA-0981-1AAF9033A7AC}"/>
              </a:ext>
            </a:extLst>
          </p:cNvPr>
          <p:cNvGrpSpPr/>
          <p:nvPr/>
        </p:nvGrpSpPr>
        <p:grpSpPr>
          <a:xfrm>
            <a:off x="2296160" y="5558744"/>
            <a:ext cx="6593338" cy="845461"/>
            <a:chOff x="2296160" y="5558744"/>
            <a:chExt cx="6593338" cy="845461"/>
          </a:xfrm>
        </p:grpSpPr>
        <p:sp>
          <p:nvSpPr>
            <p:cNvPr id="26" name="Rectangle 25">
              <a:extLst>
                <a:ext uri="{FF2B5EF4-FFF2-40B4-BE49-F238E27FC236}">
                  <a16:creationId xmlns:a16="http://schemas.microsoft.com/office/drawing/2014/main" id="{98508FFB-1222-9FD8-DC12-5A53F3EA3A6C}"/>
                </a:ext>
              </a:extLst>
            </p:cNvPr>
            <p:cNvSpPr/>
            <p:nvPr/>
          </p:nvSpPr>
          <p:spPr>
            <a:xfrm>
              <a:off x="2296160" y="5558744"/>
              <a:ext cx="6583679" cy="845461"/>
            </a:xfrm>
            <a:prstGeom prst="rect">
              <a:avLst/>
            </a:prstGeom>
            <a:noFill/>
            <a:ln>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chemeClr val="tx1"/>
                </a:solidFill>
              </a:endParaRPr>
            </a:p>
          </p:txBody>
        </p:sp>
        <p:pic>
          <p:nvPicPr>
            <p:cNvPr id="16" name="Picture 15">
              <a:extLst>
                <a:ext uri="{FF2B5EF4-FFF2-40B4-BE49-F238E27FC236}">
                  <a16:creationId xmlns:a16="http://schemas.microsoft.com/office/drawing/2014/main" id="{2C775DC1-644E-C320-1FE3-59F02B908EAB}"/>
                </a:ext>
              </a:extLst>
            </p:cNvPr>
            <p:cNvPicPr>
              <a:picLocks noChangeAspect="1"/>
            </p:cNvPicPr>
            <p:nvPr/>
          </p:nvPicPr>
          <p:blipFill rotWithShape="1">
            <a:blip r:embed="rId3"/>
            <a:srcRect l="33203" t="92570" r="32488" b="2640"/>
            <a:stretch/>
          </p:blipFill>
          <p:spPr>
            <a:xfrm>
              <a:off x="2330027" y="5653318"/>
              <a:ext cx="3212795" cy="308155"/>
            </a:xfrm>
            <a:prstGeom prst="rect">
              <a:avLst/>
            </a:prstGeom>
          </p:spPr>
        </p:pic>
        <p:sp>
          <p:nvSpPr>
            <p:cNvPr id="24" name="Rectangle 23">
              <a:extLst>
                <a:ext uri="{FF2B5EF4-FFF2-40B4-BE49-F238E27FC236}">
                  <a16:creationId xmlns:a16="http://schemas.microsoft.com/office/drawing/2014/main" id="{914E8994-EC14-9C52-A1A1-A6F33121B960}"/>
                </a:ext>
              </a:extLst>
            </p:cNvPr>
            <p:cNvSpPr/>
            <p:nvPr/>
          </p:nvSpPr>
          <p:spPr>
            <a:xfrm>
              <a:off x="2853145" y="5653318"/>
              <a:ext cx="2037202" cy="2848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5C6A3579-8984-7673-E028-C30A43986022}"/>
                </a:ext>
              </a:extLst>
            </p:cNvPr>
            <p:cNvSpPr txBox="1"/>
            <p:nvPr/>
          </p:nvSpPr>
          <p:spPr>
            <a:xfrm>
              <a:off x="2761668" y="5627064"/>
              <a:ext cx="2368570" cy="338554"/>
            </a:xfrm>
            <a:prstGeom prst="rect">
              <a:avLst/>
            </a:prstGeom>
            <a:noFill/>
          </p:spPr>
          <p:txBody>
            <a:bodyPr wrap="square" rtlCol="0">
              <a:spAutoFit/>
            </a:bodyPr>
            <a:lstStyle/>
            <a:p>
              <a:r>
                <a:rPr lang="en-US" sz="1600" dirty="0"/>
                <a:t>Reads that map to exons</a:t>
              </a:r>
            </a:p>
          </p:txBody>
        </p:sp>
        <p:sp>
          <p:nvSpPr>
            <p:cNvPr id="23" name="TextBox 22">
              <a:extLst>
                <a:ext uri="{FF2B5EF4-FFF2-40B4-BE49-F238E27FC236}">
                  <a16:creationId xmlns:a16="http://schemas.microsoft.com/office/drawing/2014/main" id="{8A2B6DF7-AA74-B0CD-48B7-AE0A871B5648}"/>
                </a:ext>
              </a:extLst>
            </p:cNvPr>
            <p:cNvSpPr txBox="1"/>
            <p:nvPr/>
          </p:nvSpPr>
          <p:spPr>
            <a:xfrm>
              <a:off x="5419843" y="5623560"/>
              <a:ext cx="3469655" cy="338554"/>
            </a:xfrm>
            <a:prstGeom prst="rect">
              <a:avLst/>
            </a:prstGeom>
            <a:noFill/>
          </p:spPr>
          <p:txBody>
            <a:bodyPr wrap="square" rtlCol="0">
              <a:spAutoFit/>
            </a:bodyPr>
            <a:lstStyle/>
            <a:p>
              <a:r>
                <a:rPr lang="en-US" sz="1600" dirty="0"/>
                <a:t>Reads that map across a splice junction</a:t>
              </a:r>
            </a:p>
          </p:txBody>
        </p:sp>
      </p:grpSp>
      <p:sp>
        <p:nvSpPr>
          <p:cNvPr id="2" name="Title 1">
            <a:extLst>
              <a:ext uri="{FF2B5EF4-FFF2-40B4-BE49-F238E27FC236}">
                <a16:creationId xmlns:a16="http://schemas.microsoft.com/office/drawing/2014/main" id="{AAF272EF-38B8-1328-36CF-2CED87385446}"/>
              </a:ext>
            </a:extLst>
          </p:cNvPr>
          <p:cNvSpPr>
            <a:spLocks noGrp="1"/>
          </p:cNvSpPr>
          <p:nvPr>
            <p:ph type="title"/>
          </p:nvPr>
        </p:nvSpPr>
        <p:spPr>
          <a:xfrm>
            <a:off x="182233" y="79512"/>
            <a:ext cx="8779534" cy="779462"/>
          </a:xfrm>
        </p:spPr>
        <p:txBody>
          <a:bodyPr/>
          <a:lstStyle/>
          <a:p>
            <a:r>
              <a:rPr lang="en-US" dirty="0"/>
              <a:t>Benefits of Long-read RNA-Seq</a:t>
            </a:r>
          </a:p>
        </p:txBody>
      </p:sp>
      <p:sp>
        <p:nvSpPr>
          <p:cNvPr id="4" name="TextBox 3">
            <a:extLst>
              <a:ext uri="{FF2B5EF4-FFF2-40B4-BE49-F238E27FC236}">
                <a16:creationId xmlns:a16="http://schemas.microsoft.com/office/drawing/2014/main" id="{8041141F-CF7E-55FE-7CE8-CE119AD9D666}"/>
              </a:ext>
            </a:extLst>
          </p:cNvPr>
          <p:cNvSpPr txBox="1"/>
          <p:nvPr/>
        </p:nvSpPr>
        <p:spPr>
          <a:xfrm>
            <a:off x="7207538" y="6550223"/>
            <a:ext cx="1936462" cy="307777"/>
          </a:xfrm>
          <a:prstGeom prst="rect">
            <a:avLst/>
          </a:prstGeom>
          <a:noFill/>
        </p:spPr>
        <p:txBody>
          <a:bodyPr wrap="square" rtlCol="0">
            <a:spAutoFit/>
          </a:bodyPr>
          <a:lstStyle/>
          <a:p>
            <a:pPr algn="r"/>
            <a:r>
              <a:rPr lang="en-US" sz="1400" dirty="0"/>
              <a:t>Stark et al., 2019</a:t>
            </a:r>
          </a:p>
        </p:txBody>
      </p:sp>
      <p:sp>
        <p:nvSpPr>
          <p:cNvPr id="10" name="Rectangle 9">
            <a:extLst>
              <a:ext uri="{FF2B5EF4-FFF2-40B4-BE49-F238E27FC236}">
                <a16:creationId xmlns:a16="http://schemas.microsoft.com/office/drawing/2014/main" id="{E8F43753-6713-36F3-E810-7C6DD300D1DE}"/>
              </a:ext>
            </a:extLst>
          </p:cNvPr>
          <p:cNvSpPr/>
          <p:nvPr/>
        </p:nvSpPr>
        <p:spPr>
          <a:xfrm>
            <a:off x="1209367" y="696552"/>
            <a:ext cx="306282" cy="3925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0BAE5A3D-41A1-9116-E0FE-BFCC3A11B007}"/>
              </a:ext>
            </a:extLst>
          </p:cNvPr>
          <p:cNvGrpSpPr/>
          <p:nvPr/>
        </p:nvGrpSpPr>
        <p:grpSpPr>
          <a:xfrm>
            <a:off x="87056" y="4036616"/>
            <a:ext cx="8924813" cy="725772"/>
            <a:chOff x="87056" y="4036616"/>
            <a:chExt cx="8924813" cy="725772"/>
          </a:xfrm>
        </p:grpSpPr>
        <p:pic>
          <p:nvPicPr>
            <p:cNvPr id="15" name="Picture 14">
              <a:extLst>
                <a:ext uri="{FF2B5EF4-FFF2-40B4-BE49-F238E27FC236}">
                  <a16:creationId xmlns:a16="http://schemas.microsoft.com/office/drawing/2014/main" id="{8E0968A6-44B1-8F1C-F050-73F19C74CB4D}"/>
                </a:ext>
              </a:extLst>
            </p:cNvPr>
            <p:cNvPicPr>
              <a:picLocks noChangeAspect="1"/>
            </p:cNvPicPr>
            <p:nvPr/>
          </p:nvPicPr>
          <p:blipFill rotWithShape="1">
            <a:blip r:embed="rId3"/>
            <a:srcRect t="61934" b="24799"/>
            <a:stretch/>
          </p:blipFill>
          <p:spPr>
            <a:xfrm>
              <a:off x="1047852" y="4036616"/>
              <a:ext cx="7964017" cy="725772"/>
            </a:xfrm>
            <a:prstGeom prst="rect">
              <a:avLst/>
            </a:prstGeom>
          </p:spPr>
        </p:pic>
        <p:sp>
          <p:nvSpPr>
            <p:cNvPr id="7" name="TextBox 6">
              <a:extLst>
                <a:ext uri="{FF2B5EF4-FFF2-40B4-BE49-F238E27FC236}">
                  <a16:creationId xmlns:a16="http://schemas.microsoft.com/office/drawing/2014/main" id="{23D07AA4-FE07-35D8-4358-88A26647390D}"/>
                </a:ext>
              </a:extLst>
            </p:cNvPr>
            <p:cNvSpPr txBox="1"/>
            <p:nvPr/>
          </p:nvSpPr>
          <p:spPr>
            <a:xfrm>
              <a:off x="87056" y="4036616"/>
              <a:ext cx="1188720" cy="646331"/>
            </a:xfrm>
            <a:prstGeom prst="rect">
              <a:avLst/>
            </a:prstGeom>
            <a:noFill/>
          </p:spPr>
          <p:txBody>
            <a:bodyPr wrap="square" rtlCol="0">
              <a:spAutoFit/>
            </a:bodyPr>
            <a:lstStyle/>
            <a:p>
              <a:pPr algn="r"/>
              <a:r>
                <a:rPr lang="en-US" dirty="0"/>
                <a:t>PacBio </a:t>
              </a:r>
              <a:br>
                <a:rPr lang="en-US" dirty="0"/>
              </a:br>
              <a:r>
                <a:rPr lang="en-US" dirty="0"/>
                <a:t>Iso-Seq</a:t>
              </a:r>
            </a:p>
          </p:txBody>
        </p:sp>
      </p:grpSp>
      <p:grpSp>
        <p:nvGrpSpPr>
          <p:cNvPr id="27" name="Group 26">
            <a:extLst>
              <a:ext uri="{FF2B5EF4-FFF2-40B4-BE49-F238E27FC236}">
                <a16:creationId xmlns:a16="http://schemas.microsoft.com/office/drawing/2014/main" id="{B8719223-A873-0959-FC4D-1F77F8497D3E}"/>
              </a:ext>
            </a:extLst>
          </p:cNvPr>
          <p:cNvGrpSpPr/>
          <p:nvPr/>
        </p:nvGrpSpPr>
        <p:grpSpPr>
          <a:xfrm>
            <a:off x="87056" y="2021921"/>
            <a:ext cx="8924814" cy="1928621"/>
            <a:chOff x="87056" y="2021921"/>
            <a:chExt cx="8924814" cy="1928621"/>
          </a:xfrm>
        </p:grpSpPr>
        <p:pic>
          <p:nvPicPr>
            <p:cNvPr id="13" name="Picture 12">
              <a:extLst>
                <a:ext uri="{FF2B5EF4-FFF2-40B4-BE49-F238E27FC236}">
                  <a16:creationId xmlns:a16="http://schemas.microsoft.com/office/drawing/2014/main" id="{EDDFD2DF-9DA4-A0E0-19F6-4611B6D071A2}"/>
                </a:ext>
              </a:extLst>
            </p:cNvPr>
            <p:cNvPicPr>
              <a:picLocks noChangeAspect="1"/>
            </p:cNvPicPr>
            <p:nvPr/>
          </p:nvPicPr>
          <p:blipFill rotWithShape="1">
            <a:blip r:embed="rId3"/>
            <a:srcRect t="25108" b="39639"/>
            <a:stretch/>
          </p:blipFill>
          <p:spPr>
            <a:xfrm>
              <a:off x="1047853" y="2021921"/>
              <a:ext cx="7964017" cy="1928621"/>
            </a:xfrm>
            <a:prstGeom prst="rect">
              <a:avLst/>
            </a:prstGeom>
          </p:spPr>
        </p:pic>
        <p:sp>
          <p:nvSpPr>
            <p:cNvPr id="9" name="TextBox 8">
              <a:extLst>
                <a:ext uri="{FF2B5EF4-FFF2-40B4-BE49-F238E27FC236}">
                  <a16:creationId xmlns:a16="http://schemas.microsoft.com/office/drawing/2014/main" id="{77BEC8C3-F9FE-C417-0CA5-D71C1BFE60C7}"/>
                </a:ext>
              </a:extLst>
            </p:cNvPr>
            <p:cNvSpPr txBox="1"/>
            <p:nvPr/>
          </p:nvSpPr>
          <p:spPr>
            <a:xfrm>
              <a:off x="87056" y="2021921"/>
              <a:ext cx="1188720" cy="646331"/>
            </a:xfrm>
            <a:prstGeom prst="rect">
              <a:avLst/>
            </a:prstGeom>
            <a:noFill/>
          </p:spPr>
          <p:txBody>
            <a:bodyPr wrap="square" rtlCol="0">
              <a:spAutoFit/>
            </a:bodyPr>
            <a:lstStyle/>
            <a:p>
              <a:pPr algn="r"/>
              <a:r>
                <a:rPr lang="en-US" dirty="0"/>
                <a:t>Illumina RNA-Seq</a:t>
              </a:r>
            </a:p>
          </p:txBody>
        </p:sp>
      </p:grpSp>
      <p:sp>
        <p:nvSpPr>
          <p:cNvPr id="21" name="TextBox 20">
            <a:extLst>
              <a:ext uri="{FF2B5EF4-FFF2-40B4-BE49-F238E27FC236}">
                <a16:creationId xmlns:a16="http://schemas.microsoft.com/office/drawing/2014/main" id="{CB021F14-E870-1FDD-49E2-6AB13372A6E4}"/>
              </a:ext>
            </a:extLst>
          </p:cNvPr>
          <p:cNvSpPr txBox="1"/>
          <p:nvPr/>
        </p:nvSpPr>
        <p:spPr>
          <a:xfrm>
            <a:off x="2280942" y="6035165"/>
            <a:ext cx="2880986" cy="338554"/>
          </a:xfrm>
          <a:prstGeom prst="rect">
            <a:avLst/>
          </a:prstGeom>
          <a:noFill/>
        </p:spPr>
        <p:txBody>
          <a:bodyPr wrap="square" rtlCol="0">
            <a:spAutoFit/>
          </a:bodyPr>
          <a:lstStyle/>
          <a:p>
            <a:r>
              <a:rPr lang="en-US" sz="1600" dirty="0"/>
              <a:t>m</a:t>
            </a:r>
            <a:r>
              <a:rPr lang="en-US" sz="1600" baseline="30000" dirty="0"/>
              <a:t>6</a:t>
            </a:r>
            <a:r>
              <a:rPr lang="en-US" sz="1600" dirty="0"/>
              <a:t>A = N6-methyladenosine</a:t>
            </a:r>
          </a:p>
        </p:txBody>
      </p:sp>
      <p:grpSp>
        <p:nvGrpSpPr>
          <p:cNvPr id="11" name="Group 10">
            <a:extLst>
              <a:ext uri="{FF2B5EF4-FFF2-40B4-BE49-F238E27FC236}">
                <a16:creationId xmlns:a16="http://schemas.microsoft.com/office/drawing/2014/main" id="{51B321CB-148A-37ED-9567-FE1B8A3FFB36}"/>
              </a:ext>
            </a:extLst>
          </p:cNvPr>
          <p:cNvGrpSpPr/>
          <p:nvPr/>
        </p:nvGrpSpPr>
        <p:grpSpPr>
          <a:xfrm>
            <a:off x="87056" y="4836080"/>
            <a:ext cx="8928521" cy="703316"/>
            <a:chOff x="87056" y="4836080"/>
            <a:chExt cx="8928521" cy="703316"/>
          </a:xfrm>
        </p:grpSpPr>
        <p:pic>
          <p:nvPicPr>
            <p:cNvPr id="3" name="Picture 2">
              <a:extLst>
                <a:ext uri="{FF2B5EF4-FFF2-40B4-BE49-F238E27FC236}">
                  <a16:creationId xmlns:a16="http://schemas.microsoft.com/office/drawing/2014/main" id="{26E2451F-82FA-3E16-54E1-33DF952EF134}"/>
                </a:ext>
              </a:extLst>
            </p:cNvPr>
            <p:cNvPicPr>
              <a:picLocks noChangeAspect="1"/>
            </p:cNvPicPr>
            <p:nvPr/>
          </p:nvPicPr>
          <p:blipFill rotWithShape="1">
            <a:blip r:embed="rId3"/>
            <a:srcRect t="76623" b="10521"/>
            <a:stretch/>
          </p:blipFill>
          <p:spPr>
            <a:xfrm>
              <a:off x="1051560" y="4836080"/>
              <a:ext cx="7964017" cy="703316"/>
            </a:xfrm>
            <a:prstGeom prst="rect">
              <a:avLst/>
            </a:prstGeom>
          </p:spPr>
        </p:pic>
        <p:sp>
          <p:nvSpPr>
            <p:cNvPr id="8" name="TextBox 7">
              <a:extLst>
                <a:ext uri="{FF2B5EF4-FFF2-40B4-BE49-F238E27FC236}">
                  <a16:creationId xmlns:a16="http://schemas.microsoft.com/office/drawing/2014/main" id="{380C2799-3C14-92BA-296E-C321B0BB5AF7}"/>
                </a:ext>
              </a:extLst>
            </p:cNvPr>
            <p:cNvSpPr txBox="1"/>
            <p:nvPr/>
          </p:nvSpPr>
          <p:spPr>
            <a:xfrm>
              <a:off x="87056" y="4975037"/>
              <a:ext cx="1188720" cy="369332"/>
            </a:xfrm>
            <a:prstGeom prst="rect">
              <a:avLst/>
            </a:prstGeom>
            <a:noFill/>
          </p:spPr>
          <p:txBody>
            <a:bodyPr wrap="square" rtlCol="0">
              <a:spAutoFit/>
            </a:bodyPr>
            <a:lstStyle/>
            <a:p>
              <a:pPr algn="r"/>
              <a:r>
                <a:rPr lang="en-US" dirty="0"/>
                <a:t>Nanopore</a:t>
              </a:r>
            </a:p>
          </p:txBody>
        </p:sp>
      </p:grpSp>
      <p:sp>
        <p:nvSpPr>
          <p:cNvPr id="12" name="Slide Number Placeholder 11">
            <a:extLst>
              <a:ext uri="{FF2B5EF4-FFF2-40B4-BE49-F238E27FC236}">
                <a16:creationId xmlns:a16="http://schemas.microsoft.com/office/drawing/2014/main" id="{32084409-09D0-0FB7-83B2-95ED147DB6C4}"/>
              </a:ext>
            </a:extLst>
          </p:cNvPr>
          <p:cNvSpPr>
            <a:spLocks noGrp="1"/>
          </p:cNvSpPr>
          <p:nvPr>
            <p:ph type="sldNum" sz="quarter" idx="12"/>
          </p:nvPr>
        </p:nvSpPr>
        <p:spPr/>
        <p:txBody>
          <a:bodyPr/>
          <a:lstStyle/>
          <a:p>
            <a:fld id="{583B418D-BC1F-4141-AD91-492020F8FF52}" type="slidenum">
              <a:rPr lang="en-US" smtClean="0"/>
              <a:pPr/>
              <a:t>47</a:t>
            </a:fld>
            <a:endParaRPr lang="en-US"/>
          </a:p>
        </p:txBody>
      </p:sp>
      <p:sp>
        <p:nvSpPr>
          <p:cNvPr id="14" name="TextBox 13">
            <a:extLst>
              <a:ext uri="{FF2B5EF4-FFF2-40B4-BE49-F238E27FC236}">
                <a16:creationId xmlns:a16="http://schemas.microsoft.com/office/drawing/2014/main" id="{6EC4FFC0-E77B-DB42-F36D-281C06D55019}"/>
              </a:ext>
            </a:extLst>
          </p:cNvPr>
          <p:cNvSpPr txBox="1"/>
          <p:nvPr/>
        </p:nvSpPr>
        <p:spPr>
          <a:xfrm>
            <a:off x="0" y="6465128"/>
            <a:ext cx="4330700" cy="415498"/>
          </a:xfrm>
          <a:prstGeom prst="rect">
            <a:avLst/>
          </a:prstGeom>
          <a:noFill/>
        </p:spPr>
        <p:txBody>
          <a:bodyPr wrap="square" rtlCol="0">
            <a:spAutoFit/>
          </a:bodyPr>
          <a:lstStyle/>
          <a:p>
            <a:r>
              <a:rPr lang="en-US" sz="1050" dirty="0"/>
              <a:t>Stark, R., </a:t>
            </a:r>
            <a:r>
              <a:rPr lang="en-US" sz="1050" dirty="0" err="1"/>
              <a:t>Grzelak</a:t>
            </a:r>
            <a:r>
              <a:rPr lang="en-US" sz="1050" dirty="0"/>
              <a:t>, M., &amp; Hadfield, J. (2019). </a:t>
            </a:r>
            <a:r>
              <a:rPr lang="en-US" sz="1050" dirty="0">
                <a:hlinkClick r:id="rId4"/>
              </a:rPr>
              <a:t>RNA sequencing: the teenage years</a:t>
            </a:r>
            <a:r>
              <a:rPr lang="en-US" sz="1050" dirty="0"/>
              <a:t>. </a:t>
            </a:r>
            <a:r>
              <a:rPr lang="en-US" sz="1050" i="1" dirty="0"/>
              <a:t>Nature Reviews Genetics</a:t>
            </a:r>
            <a:r>
              <a:rPr lang="en-US" sz="1050" dirty="0"/>
              <a:t>, </a:t>
            </a:r>
            <a:r>
              <a:rPr lang="en-US" sz="1050" i="1" dirty="0"/>
              <a:t>20</a:t>
            </a:r>
            <a:r>
              <a:rPr lang="en-US" sz="1050" dirty="0"/>
              <a:t>(11), 631-656.</a:t>
            </a:r>
          </a:p>
        </p:txBody>
      </p:sp>
    </p:spTree>
    <p:extLst>
      <p:ext uri="{BB962C8B-B14F-4D97-AF65-F5344CB8AC3E}">
        <p14:creationId xmlns:p14="http://schemas.microsoft.com/office/powerpoint/2010/main" val="4147419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B3C9E-40CB-5F53-5A91-4AA2EEE68E1E}"/>
              </a:ext>
            </a:extLst>
          </p:cNvPr>
          <p:cNvSpPr>
            <a:spLocks noGrp="1"/>
          </p:cNvSpPr>
          <p:nvPr>
            <p:ph type="title"/>
          </p:nvPr>
        </p:nvSpPr>
        <p:spPr>
          <a:xfrm>
            <a:off x="0" y="111127"/>
            <a:ext cx="9144000" cy="779462"/>
          </a:xfrm>
        </p:spPr>
        <p:txBody>
          <a:bodyPr>
            <a:noAutofit/>
          </a:bodyPr>
          <a:lstStyle/>
          <a:p>
            <a:r>
              <a:rPr lang="en-US" sz="3600" dirty="0"/>
              <a:t>Projects typically combine multiple sequencing technologies to construct genome assemblies</a:t>
            </a:r>
          </a:p>
        </p:txBody>
      </p:sp>
      <p:sp>
        <p:nvSpPr>
          <p:cNvPr id="8" name="Content Placeholder 2">
            <a:extLst>
              <a:ext uri="{FF2B5EF4-FFF2-40B4-BE49-F238E27FC236}">
                <a16:creationId xmlns:a16="http://schemas.microsoft.com/office/drawing/2014/main" id="{2B7234A0-47A2-A0D8-9751-B39A2C8C28A7}"/>
              </a:ext>
            </a:extLst>
          </p:cNvPr>
          <p:cNvSpPr txBox="1">
            <a:spLocks/>
          </p:cNvSpPr>
          <p:nvPr/>
        </p:nvSpPr>
        <p:spPr>
          <a:xfrm>
            <a:off x="395070" y="5974092"/>
            <a:ext cx="8570105" cy="506199"/>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32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Courier New" panose="02070309020205020404" pitchFamily="49" charset="0"/>
              <a:buChar char="o"/>
              <a:defRPr sz="2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pitchFamily="2" charset="2"/>
              <a:buChar char="§"/>
              <a:defRPr sz="24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pitchFamily="2" charset="2"/>
              <a:buChar char="q"/>
              <a:defRPr sz="18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pitchFamily="2" charset="2"/>
              <a:buChar char="v"/>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400" dirty="0"/>
              <a:t>Illumina data also used to polish the consensus sequence</a:t>
            </a:r>
          </a:p>
        </p:txBody>
      </p:sp>
      <p:sp>
        <p:nvSpPr>
          <p:cNvPr id="9" name="Content Placeholder 2">
            <a:extLst>
              <a:ext uri="{FF2B5EF4-FFF2-40B4-BE49-F238E27FC236}">
                <a16:creationId xmlns:a16="http://schemas.microsoft.com/office/drawing/2014/main" id="{8AC8A00B-C0CB-19D6-1A69-CD2082B93557}"/>
              </a:ext>
            </a:extLst>
          </p:cNvPr>
          <p:cNvSpPr txBox="1">
            <a:spLocks/>
          </p:cNvSpPr>
          <p:nvPr/>
        </p:nvSpPr>
        <p:spPr>
          <a:xfrm>
            <a:off x="395071" y="1273368"/>
            <a:ext cx="8570105" cy="296548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32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Courier New" panose="02070309020205020404" pitchFamily="49" charset="0"/>
              <a:buChar char="o"/>
              <a:defRPr sz="2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pitchFamily="2" charset="2"/>
              <a:buChar char="§"/>
              <a:defRPr sz="24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pitchFamily="2" charset="2"/>
              <a:buChar char="q"/>
              <a:defRPr sz="18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pitchFamily="2" charset="2"/>
              <a:buChar char="v"/>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1200"/>
              </a:spcBef>
            </a:pPr>
            <a:r>
              <a:rPr lang="en-US" sz="2400" dirty="0"/>
              <a:t>The Vertebrate Genomes Project (VGP) aims to construct reference genome assemblies for ~70,000 vertebrate species.</a:t>
            </a:r>
          </a:p>
          <a:p>
            <a:pPr>
              <a:spcBef>
                <a:spcPts val="1200"/>
              </a:spcBef>
            </a:pPr>
            <a:r>
              <a:rPr lang="en-US" sz="2400" dirty="0"/>
              <a:t>Sequencing technologies used by the Vertebrate Genome Lab (VGL) at the Rockefeller University:</a:t>
            </a:r>
            <a:endParaRPr lang="en-US" sz="2000" dirty="0"/>
          </a:p>
        </p:txBody>
      </p:sp>
      <p:grpSp>
        <p:nvGrpSpPr>
          <p:cNvPr id="26" name="Group 25">
            <a:extLst>
              <a:ext uri="{FF2B5EF4-FFF2-40B4-BE49-F238E27FC236}">
                <a16:creationId xmlns:a16="http://schemas.microsoft.com/office/drawing/2014/main" id="{AF94033C-A77A-3D85-ADA9-6E66D534F7FF}"/>
              </a:ext>
            </a:extLst>
          </p:cNvPr>
          <p:cNvGrpSpPr/>
          <p:nvPr/>
        </p:nvGrpSpPr>
        <p:grpSpPr>
          <a:xfrm>
            <a:off x="395071" y="2848496"/>
            <a:ext cx="1769800" cy="2732686"/>
            <a:chOff x="395071" y="2848496"/>
            <a:chExt cx="1769800" cy="2732686"/>
          </a:xfrm>
        </p:grpSpPr>
        <p:sp>
          <p:nvSpPr>
            <p:cNvPr id="11" name="TextBox 10">
              <a:extLst>
                <a:ext uri="{FF2B5EF4-FFF2-40B4-BE49-F238E27FC236}">
                  <a16:creationId xmlns:a16="http://schemas.microsoft.com/office/drawing/2014/main" id="{769522DF-47BF-45A7-7FC2-1D220DD6C6C3}"/>
                </a:ext>
              </a:extLst>
            </p:cNvPr>
            <p:cNvSpPr txBox="1"/>
            <p:nvPr/>
          </p:nvSpPr>
          <p:spPr>
            <a:xfrm>
              <a:off x="395071" y="4657852"/>
              <a:ext cx="1769800" cy="923330"/>
            </a:xfrm>
            <a:prstGeom prst="rect">
              <a:avLst/>
            </a:prstGeom>
            <a:noFill/>
          </p:spPr>
          <p:txBody>
            <a:bodyPr wrap="square" rtlCol="0">
              <a:spAutoFit/>
            </a:bodyPr>
            <a:lstStyle/>
            <a:p>
              <a:r>
                <a:rPr lang="en-US" dirty="0"/>
                <a:t>Use HiFi data to construct the initial assembly</a:t>
              </a:r>
            </a:p>
          </p:txBody>
        </p:sp>
        <p:pic>
          <p:nvPicPr>
            <p:cNvPr id="18" name="Picture 17">
              <a:extLst>
                <a:ext uri="{FF2B5EF4-FFF2-40B4-BE49-F238E27FC236}">
                  <a16:creationId xmlns:a16="http://schemas.microsoft.com/office/drawing/2014/main" id="{423C16F3-B15D-34A8-FAA8-F385A9958736}"/>
                </a:ext>
              </a:extLst>
            </p:cNvPr>
            <p:cNvPicPr>
              <a:picLocks noChangeAspect="1"/>
            </p:cNvPicPr>
            <p:nvPr/>
          </p:nvPicPr>
          <p:blipFill rotWithShape="1">
            <a:blip r:embed="rId3"/>
            <a:srcRect l="5900" t="53312" r="74687"/>
            <a:stretch/>
          </p:blipFill>
          <p:spPr>
            <a:xfrm>
              <a:off x="395071" y="2848496"/>
              <a:ext cx="1663700" cy="1804435"/>
            </a:xfrm>
            <a:prstGeom prst="rect">
              <a:avLst/>
            </a:prstGeom>
          </p:spPr>
        </p:pic>
      </p:grpSp>
      <p:sp>
        <p:nvSpPr>
          <p:cNvPr id="22" name="TextBox 21">
            <a:extLst>
              <a:ext uri="{FF2B5EF4-FFF2-40B4-BE49-F238E27FC236}">
                <a16:creationId xmlns:a16="http://schemas.microsoft.com/office/drawing/2014/main" id="{DA9ED79F-4798-5B43-1592-54F5468FBFF3}"/>
              </a:ext>
            </a:extLst>
          </p:cNvPr>
          <p:cNvSpPr txBox="1"/>
          <p:nvPr/>
        </p:nvSpPr>
        <p:spPr>
          <a:xfrm>
            <a:off x="0" y="6544630"/>
            <a:ext cx="3704447" cy="261610"/>
          </a:xfrm>
          <a:prstGeom prst="rect">
            <a:avLst/>
          </a:prstGeom>
          <a:noFill/>
        </p:spPr>
        <p:txBody>
          <a:bodyPr wrap="square" rtlCol="0">
            <a:spAutoFit/>
          </a:bodyPr>
          <a:lstStyle/>
          <a:p>
            <a:r>
              <a:rPr lang="en-US" sz="1050" dirty="0">
                <a:hlinkClick r:id="rId4"/>
              </a:rPr>
              <a:t>VGL Technologies</a:t>
            </a:r>
            <a:r>
              <a:rPr lang="en-US" sz="1050" dirty="0"/>
              <a:t> </a:t>
            </a:r>
          </a:p>
        </p:txBody>
      </p:sp>
      <p:grpSp>
        <p:nvGrpSpPr>
          <p:cNvPr id="27" name="Group 26">
            <a:extLst>
              <a:ext uri="{FF2B5EF4-FFF2-40B4-BE49-F238E27FC236}">
                <a16:creationId xmlns:a16="http://schemas.microsoft.com/office/drawing/2014/main" id="{F2706929-7FA7-A82A-3BE6-65FEFC1E1C00}"/>
              </a:ext>
            </a:extLst>
          </p:cNvPr>
          <p:cNvGrpSpPr/>
          <p:nvPr/>
        </p:nvGrpSpPr>
        <p:grpSpPr>
          <a:xfrm>
            <a:off x="1916501" y="2848496"/>
            <a:ext cx="2440791" cy="3009685"/>
            <a:chOff x="1916501" y="2848496"/>
            <a:chExt cx="2440791" cy="3009685"/>
          </a:xfrm>
        </p:grpSpPr>
        <p:sp>
          <p:nvSpPr>
            <p:cNvPr id="15" name="TextBox 14">
              <a:extLst>
                <a:ext uri="{FF2B5EF4-FFF2-40B4-BE49-F238E27FC236}">
                  <a16:creationId xmlns:a16="http://schemas.microsoft.com/office/drawing/2014/main" id="{C3220BD7-F7E4-64FD-A82D-12F2BAF0F9B7}"/>
                </a:ext>
              </a:extLst>
            </p:cNvPr>
            <p:cNvSpPr txBox="1"/>
            <p:nvPr/>
          </p:nvSpPr>
          <p:spPr>
            <a:xfrm>
              <a:off x="2345539" y="4657852"/>
              <a:ext cx="2011753" cy="1200329"/>
            </a:xfrm>
            <a:prstGeom prst="rect">
              <a:avLst/>
            </a:prstGeom>
            <a:noFill/>
          </p:spPr>
          <p:txBody>
            <a:bodyPr wrap="square" rtlCol="0">
              <a:spAutoFit/>
            </a:bodyPr>
            <a:lstStyle/>
            <a:p>
              <a:r>
                <a:rPr lang="en-US" dirty="0"/>
                <a:t>Use ultra-long Nanopore reads to resolve highly repetitive regions</a:t>
              </a:r>
            </a:p>
          </p:txBody>
        </p:sp>
        <p:pic>
          <p:nvPicPr>
            <p:cNvPr id="17" name="Picture 16">
              <a:extLst>
                <a:ext uri="{FF2B5EF4-FFF2-40B4-BE49-F238E27FC236}">
                  <a16:creationId xmlns:a16="http://schemas.microsoft.com/office/drawing/2014/main" id="{A98C6D22-6329-E1F7-AD97-FE1CB58A85B2}"/>
                </a:ext>
              </a:extLst>
            </p:cNvPr>
            <p:cNvPicPr>
              <a:picLocks noChangeAspect="1"/>
            </p:cNvPicPr>
            <p:nvPr/>
          </p:nvPicPr>
          <p:blipFill rotWithShape="1">
            <a:blip r:embed="rId3"/>
            <a:srcRect l="79402" t="53312"/>
            <a:stretch/>
          </p:blipFill>
          <p:spPr>
            <a:xfrm>
              <a:off x="2344527" y="2848496"/>
              <a:ext cx="1765300" cy="1804435"/>
            </a:xfrm>
            <a:prstGeom prst="rect">
              <a:avLst/>
            </a:prstGeom>
          </p:spPr>
        </p:pic>
        <p:sp>
          <p:nvSpPr>
            <p:cNvPr id="23" name="Right Arrow 22">
              <a:extLst>
                <a:ext uri="{FF2B5EF4-FFF2-40B4-BE49-F238E27FC236}">
                  <a16:creationId xmlns:a16="http://schemas.microsoft.com/office/drawing/2014/main" id="{26D76438-096A-D962-C85E-B03AB333670B}"/>
                </a:ext>
              </a:extLst>
            </p:cNvPr>
            <p:cNvSpPr/>
            <p:nvPr/>
          </p:nvSpPr>
          <p:spPr>
            <a:xfrm>
              <a:off x="1916501" y="3390900"/>
              <a:ext cx="419100" cy="508000"/>
            </a:xfrm>
            <a:prstGeom prst="rightArrow">
              <a:avLst/>
            </a:prstGeom>
            <a:solidFill>
              <a:srgbClr val="99000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0E3040FE-CD56-3DAA-8832-9D862FE949B1}"/>
              </a:ext>
            </a:extLst>
          </p:cNvPr>
          <p:cNvGrpSpPr/>
          <p:nvPr/>
        </p:nvGrpSpPr>
        <p:grpSpPr>
          <a:xfrm>
            <a:off x="4079101" y="2848496"/>
            <a:ext cx="2516710" cy="3009685"/>
            <a:chOff x="4079101" y="2848496"/>
            <a:chExt cx="2516710" cy="3009685"/>
          </a:xfrm>
        </p:grpSpPr>
        <p:sp>
          <p:nvSpPr>
            <p:cNvPr id="12" name="TextBox 11">
              <a:extLst>
                <a:ext uri="{FF2B5EF4-FFF2-40B4-BE49-F238E27FC236}">
                  <a16:creationId xmlns:a16="http://schemas.microsoft.com/office/drawing/2014/main" id="{2C630097-22EE-F6DD-A18B-B4044B2E933D}"/>
                </a:ext>
              </a:extLst>
            </p:cNvPr>
            <p:cNvSpPr txBox="1"/>
            <p:nvPr/>
          </p:nvSpPr>
          <p:spPr>
            <a:xfrm>
              <a:off x="4395583" y="4657852"/>
              <a:ext cx="2200228" cy="1200329"/>
            </a:xfrm>
            <a:prstGeom prst="rect">
              <a:avLst/>
            </a:prstGeom>
            <a:noFill/>
          </p:spPr>
          <p:txBody>
            <a:bodyPr wrap="square" rtlCol="0">
              <a:spAutoFit/>
            </a:bodyPr>
            <a:lstStyle/>
            <a:p>
              <a:r>
                <a:rPr lang="en-US" dirty="0"/>
                <a:t>Use optical maps to determine order and orientation of the contigs (scaffolding)</a:t>
              </a:r>
            </a:p>
          </p:txBody>
        </p:sp>
        <p:pic>
          <p:nvPicPr>
            <p:cNvPr id="16" name="Picture 15">
              <a:extLst>
                <a:ext uri="{FF2B5EF4-FFF2-40B4-BE49-F238E27FC236}">
                  <a16:creationId xmlns:a16="http://schemas.microsoft.com/office/drawing/2014/main" id="{58A719FF-06CB-753B-F5C9-0A276BCABF6B}"/>
                </a:ext>
              </a:extLst>
            </p:cNvPr>
            <p:cNvPicPr>
              <a:picLocks noChangeAspect="1"/>
            </p:cNvPicPr>
            <p:nvPr/>
          </p:nvPicPr>
          <p:blipFill rotWithShape="1">
            <a:blip r:embed="rId3"/>
            <a:srcRect l="29462" t="53312" r="47064"/>
            <a:stretch/>
          </p:blipFill>
          <p:spPr>
            <a:xfrm>
              <a:off x="4546779" y="2848496"/>
              <a:ext cx="2011753" cy="1804435"/>
            </a:xfrm>
            <a:prstGeom prst="rect">
              <a:avLst/>
            </a:prstGeom>
          </p:spPr>
        </p:pic>
        <p:sp>
          <p:nvSpPr>
            <p:cNvPr id="24" name="Right Arrow 23">
              <a:extLst>
                <a:ext uri="{FF2B5EF4-FFF2-40B4-BE49-F238E27FC236}">
                  <a16:creationId xmlns:a16="http://schemas.microsoft.com/office/drawing/2014/main" id="{19A36284-7D51-536D-D912-70E75AF0636A}"/>
                </a:ext>
              </a:extLst>
            </p:cNvPr>
            <p:cNvSpPr/>
            <p:nvPr/>
          </p:nvSpPr>
          <p:spPr>
            <a:xfrm>
              <a:off x="4079101" y="3390900"/>
              <a:ext cx="419100" cy="508000"/>
            </a:xfrm>
            <a:prstGeom prst="rightArrow">
              <a:avLst/>
            </a:prstGeom>
            <a:solidFill>
              <a:srgbClr val="99000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B34D835D-4821-3EE2-057F-742C3DE165B2}"/>
              </a:ext>
            </a:extLst>
          </p:cNvPr>
          <p:cNvGrpSpPr/>
          <p:nvPr/>
        </p:nvGrpSpPr>
        <p:grpSpPr>
          <a:xfrm>
            <a:off x="6382848" y="2848496"/>
            <a:ext cx="2742096" cy="3009685"/>
            <a:chOff x="6382848" y="2848496"/>
            <a:chExt cx="2742096" cy="3009685"/>
          </a:xfrm>
        </p:grpSpPr>
        <p:sp>
          <p:nvSpPr>
            <p:cNvPr id="14" name="TextBox 13">
              <a:extLst>
                <a:ext uri="{FF2B5EF4-FFF2-40B4-BE49-F238E27FC236}">
                  <a16:creationId xmlns:a16="http://schemas.microsoft.com/office/drawing/2014/main" id="{21FC4397-6366-5AB6-4156-6547C33C593A}"/>
                </a:ext>
              </a:extLst>
            </p:cNvPr>
            <p:cNvSpPr txBox="1"/>
            <p:nvPr/>
          </p:nvSpPr>
          <p:spPr>
            <a:xfrm>
              <a:off x="6767717" y="4657852"/>
              <a:ext cx="2357227" cy="1200329"/>
            </a:xfrm>
            <a:prstGeom prst="rect">
              <a:avLst/>
            </a:prstGeom>
            <a:noFill/>
          </p:spPr>
          <p:txBody>
            <a:bodyPr wrap="square" rtlCol="0">
              <a:spAutoFit/>
            </a:bodyPr>
            <a:lstStyle/>
            <a:p>
              <a:r>
                <a:rPr lang="en-US" dirty="0"/>
                <a:t>Second round of scaffolding to generate chromosome-scale assemblies</a:t>
              </a:r>
            </a:p>
          </p:txBody>
        </p:sp>
        <p:pic>
          <p:nvPicPr>
            <p:cNvPr id="21" name="Picture 20">
              <a:extLst>
                <a:ext uri="{FF2B5EF4-FFF2-40B4-BE49-F238E27FC236}">
                  <a16:creationId xmlns:a16="http://schemas.microsoft.com/office/drawing/2014/main" id="{35825997-4DDA-DE83-3EAD-295400109850}"/>
                </a:ext>
              </a:extLst>
            </p:cNvPr>
            <p:cNvPicPr>
              <a:picLocks noChangeAspect="1"/>
            </p:cNvPicPr>
            <p:nvPr/>
          </p:nvPicPr>
          <p:blipFill rotWithShape="1">
            <a:blip r:embed="rId3"/>
            <a:srcRect l="51482" t="53312" r="25044"/>
            <a:stretch/>
          </p:blipFill>
          <p:spPr>
            <a:xfrm>
              <a:off x="6748019" y="2848496"/>
              <a:ext cx="2011754" cy="1804435"/>
            </a:xfrm>
            <a:prstGeom prst="rect">
              <a:avLst/>
            </a:prstGeom>
          </p:spPr>
        </p:pic>
        <p:sp>
          <p:nvSpPr>
            <p:cNvPr id="25" name="Right Arrow 24">
              <a:extLst>
                <a:ext uri="{FF2B5EF4-FFF2-40B4-BE49-F238E27FC236}">
                  <a16:creationId xmlns:a16="http://schemas.microsoft.com/office/drawing/2014/main" id="{209558C0-A5C9-CE19-98BE-5A3F17F7766E}"/>
                </a:ext>
              </a:extLst>
            </p:cNvPr>
            <p:cNvSpPr/>
            <p:nvPr/>
          </p:nvSpPr>
          <p:spPr>
            <a:xfrm>
              <a:off x="6382848" y="3390900"/>
              <a:ext cx="419100" cy="508000"/>
            </a:xfrm>
            <a:prstGeom prst="rightArrow">
              <a:avLst/>
            </a:prstGeom>
            <a:solidFill>
              <a:srgbClr val="99000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3" name="Slide Number Placeholder 2">
            <a:extLst>
              <a:ext uri="{FF2B5EF4-FFF2-40B4-BE49-F238E27FC236}">
                <a16:creationId xmlns:a16="http://schemas.microsoft.com/office/drawing/2014/main" id="{CFA7C829-B129-7D9F-CA7D-7DD48124D405}"/>
              </a:ext>
            </a:extLst>
          </p:cNvPr>
          <p:cNvSpPr>
            <a:spLocks noGrp="1"/>
          </p:cNvSpPr>
          <p:nvPr>
            <p:ph type="sldNum" sz="quarter" idx="12"/>
          </p:nvPr>
        </p:nvSpPr>
        <p:spPr/>
        <p:txBody>
          <a:bodyPr/>
          <a:lstStyle/>
          <a:p>
            <a:fld id="{583B418D-BC1F-4141-AD91-492020F8FF52}" type="slidenum">
              <a:rPr lang="en-US" smtClean="0"/>
              <a:pPr/>
              <a:t>48</a:t>
            </a:fld>
            <a:endParaRPr lang="en-US"/>
          </a:p>
        </p:txBody>
      </p:sp>
    </p:spTree>
    <p:extLst>
      <p:ext uri="{BB962C8B-B14F-4D97-AF65-F5344CB8AC3E}">
        <p14:creationId xmlns:p14="http://schemas.microsoft.com/office/powerpoint/2010/main" val="526148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E1DAC-7710-4FB3-2077-A8D3F78FDBE2}"/>
              </a:ext>
            </a:extLst>
          </p:cNvPr>
          <p:cNvSpPr>
            <a:spLocks noGrp="1"/>
          </p:cNvSpPr>
          <p:nvPr>
            <p:ph type="title"/>
          </p:nvPr>
        </p:nvSpPr>
        <p:spPr>
          <a:xfrm>
            <a:off x="628650" y="365127"/>
            <a:ext cx="5675260" cy="779462"/>
          </a:xfrm>
        </p:spPr>
        <p:txBody>
          <a:bodyPr>
            <a:noAutofit/>
          </a:bodyPr>
          <a:lstStyle/>
          <a:p>
            <a:pPr algn="l"/>
            <a:r>
              <a:rPr lang="en-US" sz="2800" dirty="0"/>
              <a:t>Applications of </a:t>
            </a:r>
            <a:br>
              <a:rPr lang="en-US" sz="2800" dirty="0"/>
            </a:br>
            <a:r>
              <a:rPr lang="en-US" sz="2800" dirty="0"/>
              <a:t>3</a:t>
            </a:r>
            <a:r>
              <a:rPr lang="en-US" sz="2800" baseline="30000" dirty="0"/>
              <a:t>rd</a:t>
            </a:r>
            <a:r>
              <a:rPr lang="en-US" sz="2800" dirty="0"/>
              <a:t> Generation Sequencing</a:t>
            </a:r>
          </a:p>
        </p:txBody>
      </p:sp>
      <p:sp>
        <p:nvSpPr>
          <p:cNvPr id="5" name="Content Placeholder 4">
            <a:extLst>
              <a:ext uri="{FF2B5EF4-FFF2-40B4-BE49-F238E27FC236}">
                <a16:creationId xmlns:a16="http://schemas.microsoft.com/office/drawing/2014/main" id="{A81F987A-108D-51E2-5387-D7B2DE050FEC}"/>
              </a:ext>
            </a:extLst>
          </p:cNvPr>
          <p:cNvSpPr>
            <a:spLocks noGrp="1"/>
          </p:cNvSpPr>
          <p:nvPr>
            <p:ph idx="1"/>
          </p:nvPr>
        </p:nvSpPr>
        <p:spPr>
          <a:xfrm>
            <a:off x="628650" y="1315845"/>
            <a:ext cx="7886700" cy="4958022"/>
          </a:xfrm>
        </p:spPr>
        <p:txBody>
          <a:bodyPr>
            <a:normAutofit fontScale="85000" lnSpcReduction="20000"/>
          </a:bodyPr>
          <a:lstStyle/>
          <a:p>
            <a:r>
              <a:rPr lang="en-US" dirty="0"/>
              <a:t> Chromosome-scale genome assemblies</a:t>
            </a:r>
          </a:p>
          <a:p>
            <a:r>
              <a:rPr lang="en-US" dirty="0"/>
              <a:t> Cancer genomics, human disease research </a:t>
            </a:r>
          </a:p>
          <a:p>
            <a:r>
              <a:rPr lang="en-US" dirty="0"/>
              <a:t> Population genetics (SNVs, phasing)</a:t>
            </a:r>
          </a:p>
          <a:p>
            <a:r>
              <a:rPr lang="en-US" dirty="0"/>
              <a:t> Epigenomics (DNA methylation)</a:t>
            </a:r>
          </a:p>
          <a:p>
            <a:r>
              <a:rPr lang="en-US" dirty="0"/>
              <a:t> Full-length RNA-Seq</a:t>
            </a:r>
          </a:p>
          <a:p>
            <a:pPr lvl="1"/>
            <a:r>
              <a:rPr lang="en-US" dirty="0"/>
              <a:t> PacBio Iso-Seq, Nanopore direct RNA-Seq</a:t>
            </a:r>
          </a:p>
          <a:p>
            <a:r>
              <a:rPr lang="en-US" dirty="0"/>
              <a:t> Single-cell RNA-Seq</a:t>
            </a:r>
          </a:p>
          <a:p>
            <a:pPr lvl="1"/>
            <a:r>
              <a:rPr lang="en-US" dirty="0"/>
              <a:t> PacBio </a:t>
            </a:r>
            <a:r>
              <a:rPr lang="en-US" dirty="0" err="1"/>
              <a:t>Kinnex</a:t>
            </a:r>
            <a:r>
              <a:rPr lang="en-US" dirty="0"/>
              <a:t> (MAS-Seq)</a:t>
            </a:r>
          </a:p>
          <a:p>
            <a:r>
              <a:rPr lang="en-US" dirty="0"/>
              <a:t> Conservation genomics</a:t>
            </a:r>
          </a:p>
          <a:p>
            <a:r>
              <a:rPr lang="en-US" dirty="0"/>
              <a:t> Complete plasmid verification</a:t>
            </a:r>
          </a:p>
          <a:p>
            <a:pPr lvl="1"/>
            <a:r>
              <a:rPr lang="en-US" dirty="0"/>
              <a:t> </a:t>
            </a:r>
            <a:r>
              <a:rPr lang="en-US" dirty="0" err="1"/>
              <a:t>Plasmidsaurus</a:t>
            </a:r>
            <a:r>
              <a:rPr lang="en-US" dirty="0"/>
              <a:t>, Eurofins, ...</a:t>
            </a:r>
          </a:p>
          <a:p>
            <a:r>
              <a:rPr lang="en-US" dirty="0"/>
              <a:t> Metagenomics, microbial genomics</a:t>
            </a:r>
          </a:p>
          <a:p>
            <a:r>
              <a:rPr lang="en-US" dirty="0"/>
              <a:t> ... ... ...</a:t>
            </a:r>
          </a:p>
        </p:txBody>
      </p:sp>
      <p:sp>
        <p:nvSpPr>
          <p:cNvPr id="3" name="Slide Number Placeholder 2">
            <a:extLst>
              <a:ext uri="{FF2B5EF4-FFF2-40B4-BE49-F238E27FC236}">
                <a16:creationId xmlns:a16="http://schemas.microsoft.com/office/drawing/2014/main" id="{15504B75-E8A7-C2FB-2DFA-A0BD4E14DFED}"/>
              </a:ext>
            </a:extLst>
          </p:cNvPr>
          <p:cNvSpPr>
            <a:spLocks noGrp="1"/>
          </p:cNvSpPr>
          <p:nvPr>
            <p:ph type="sldNum" sz="quarter" idx="12"/>
          </p:nvPr>
        </p:nvSpPr>
        <p:spPr>
          <a:xfrm>
            <a:off x="3543300" y="6463057"/>
            <a:ext cx="2057400" cy="365125"/>
          </a:xfrm>
        </p:spPr>
        <p:txBody>
          <a:bodyPr/>
          <a:lstStyle/>
          <a:p>
            <a:fld id="{583B418D-BC1F-4141-AD91-492020F8FF52}" type="slidenum">
              <a:rPr lang="en-US" smtClean="0"/>
              <a:pPr/>
              <a:t>49</a:t>
            </a:fld>
            <a:endParaRPr lang="en-US" dirty="0"/>
          </a:p>
        </p:txBody>
      </p:sp>
      <p:grpSp>
        <p:nvGrpSpPr>
          <p:cNvPr id="15" name="Group 14">
            <a:extLst>
              <a:ext uri="{FF2B5EF4-FFF2-40B4-BE49-F238E27FC236}">
                <a16:creationId xmlns:a16="http://schemas.microsoft.com/office/drawing/2014/main" id="{8E0CB2F8-A688-06AD-6BCB-39814EA08CD8}"/>
              </a:ext>
            </a:extLst>
          </p:cNvPr>
          <p:cNvGrpSpPr/>
          <p:nvPr/>
        </p:nvGrpSpPr>
        <p:grpSpPr>
          <a:xfrm>
            <a:off x="6210116" y="370624"/>
            <a:ext cx="2864602" cy="5642823"/>
            <a:chOff x="6210116" y="1145877"/>
            <a:chExt cx="2864602" cy="5642823"/>
          </a:xfrm>
        </p:grpSpPr>
        <p:sp>
          <p:nvSpPr>
            <p:cNvPr id="11" name="TextBox 10">
              <a:extLst>
                <a:ext uri="{FF2B5EF4-FFF2-40B4-BE49-F238E27FC236}">
                  <a16:creationId xmlns:a16="http://schemas.microsoft.com/office/drawing/2014/main" id="{A2FB42AD-268A-9414-31C6-846FFD076370}"/>
                </a:ext>
              </a:extLst>
            </p:cNvPr>
            <p:cNvSpPr txBox="1"/>
            <p:nvPr/>
          </p:nvSpPr>
          <p:spPr>
            <a:xfrm>
              <a:off x="6210116" y="6480923"/>
              <a:ext cx="2864602" cy="307777"/>
            </a:xfrm>
            <a:prstGeom prst="rect">
              <a:avLst/>
            </a:prstGeom>
            <a:noFill/>
          </p:spPr>
          <p:txBody>
            <a:bodyPr wrap="square" rtlCol="0">
              <a:spAutoFit/>
            </a:bodyPr>
            <a:lstStyle/>
            <a:p>
              <a:pPr algn="r"/>
              <a:r>
                <a:rPr lang="en-US" sz="1400" dirty="0"/>
                <a:t>Wallace. 2019</a:t>
              </a:r>
            </a:p>
          </p:txBody>
        </p:sp>
        <p:grpSp>
          <p:nvGrpSpPr>
            <p:cNvPr id="14" name="Group 13">
              <a:extLst>
                <a:ext uri="{FF2B5EF4-FFF2-40B4-BE49-F238E27FC236}">
                  <a16:creationId xmlns:a16="http://schemas.microsoft.com/office/drawing/2014/main" id="{88C52B2A-01DA-1B79-DEF1-471BE23A6B75}"/>
                </a:ext>
              </a:extLst>
            </p:cNvPr>
            <p:cNvGrpSpPr/>
            <p:nvPr/>
          </p:nvGrpSpPr>
          <p:grpSpPr>
            <a:xfrm>
              <a:off x="6525052" y="1145877"/>
              <a:ext cx="2527832" cy="2427745"/>
              <a:chOff x="6525052" y="1145877"/>
              <a:chExt cx="2527832" cy="2427745"/>
            </a:xfrm>
          </p:grpSpPr>
          <p:pic>
            <p:nvPicPr>
              <p:cNvPr id="7" name="Picture 6">
                <a:extLst>
                  <a:ext uri="{FF2B5EF4-FFF2-40B4-BE49-F238E27FC236}">
                    <a16:creationId xmlns:a16="http://schemas.microsoft.com/office/drawing/2014/main" id="{B5B579E8-EB24-5E0B-A3A6-FDCE3A857E7C}"/>
                  </a:ext>
                </a:extLst>
              </p:cNvPr>
              <p:cNvPicPr>
                <a:picLocks noChangeAspect="1"/>
              </p:cNvPicPr>
              <p:nvPr/>
            </p:nvPicPr>
            <p:blipFill>
              <a:blip r:embed="rId3"/>
              <a:stretch>
                <a:fillRect/>
              </a:stretch>
            </p:blipFill>
            <p:spPr>
              <a:xfrm>
                <a:off x="6525052" y="1730652"/>
                <a:ext cx="2527832" cy="1842970"/>
              </a:xfrm>
              <a:prstGeom prst="rect">
                <a:avLst/>
              </a:prstGeom>
            </p:spPr>
          </p:pic>
          <p:sp>
            <p:nvSpPr>
              <p:cNvPr id="13" name="TextBox 12">
                <a:extLst>
                  <a:ext uri="{FF2B5EF4-FFF2-40B4-BE49-F238E27FC236}">
                    <a16:creationId xmlns:a16="http://schemas.microsoft.com/office/drawing/2014/main" id="{1B3B87FE-AEA9-2305-62ED-44D6F3EEAF5C}"/>
                  </a:ext>
                </a:extLst>
              </p:cNvPr>
              <p:cNvSpPr txBox="1"/>
              <p:nvPr/>
            </p:nvSpPr>
            <p:spPr>
              <a:xfrm>
                <a:off x="6746194" y="1145877"/>
                <a:ext cx="2085548" cy="584775"/>
              </a:xfrm>
              <a:prstGeom prst="rect">
                <a:avLst/>
              </a:prstGeom>
              <a:noFill/>
            </p:spPr>
            <p:txBody>
              <a:bodyPr wrap="square" rtlCol="0">
                <a:spAutoFit/>
              </a:bodyPr>
              <a:lstStyle/>
              <a:p>
                <a:pPr algn="ctr"/>
                <a:r>
                  <a:rPr lang="en-US" sz="1600" b="1" dirty="0"/>
                  <a:t>Astronaut Kate </a:t>
                </a:r>
                <a:r>
                  <a:rPr lang="en-US" sz="1600" b="1" dirty="0" err="1"/>
                  <a:t>Rubins</a:t>
                </a:r>
                <a:r>
                  <a:rPr lang="en-US" sz="1600" b="1" dirty="0"/>
                  <a:t> on the ISS</a:t>
                </a:r>
              </a:p>
            </p:txBody>
          </p:sp>
        </p:grpSp>
      </p:grpSp>
      <p:grpSp>
        <p:nvGrpSpPr>
          <p:cNvPr id="18" name="Group 17">
            <a:extLst>
              <a:ext uri="{FF2B5EF4-FFF2-40B4-BE49-F238E27FC236}">
                <a16:creationId xmlns:a16="http://schemas.microsoft.com/office/drawing/2014/main" id="{D42BD815-95B1-1572-747A-55AA2B38E81D}"/>
              </a:ext>
            </a:extLst>
          </p:cNvPr>
          <p:cNvGrpSpPr/>
          <p:nvPr/>
        </p:nvGrpSpPr>
        <p:grpSpPr>
          <a:xfrm>
            <a:off x="5740400" y="2893781"/>
            <a:ext cx="3312484" cy="2900522"/>
            <a:chOff x="5740400" y="3669034"/>
            <a:chExt cx="3312484" cy="2900522"/>
          </a:xfrm>
        </p:grpSpPr>
        <p:pic>
          <p:nvPicPr>
            <p:cNvPr id="9" name="Picture 8">
              <a:extLst>
                <a:ext uri="{FF2B5EF4-FFF2-40B4-BE49-F238E27FC236}">
                  <a16:creationId xmlns:a16="http://schemas.microsoft.com/office/drawing/2014/main" id="{6FDF71AF-D5E5-61CF-B8C3-6AE517E84A30}"/>
                </a:ext>
              </a:extLst>
            </p:cNvPr>
            <p:cNvPicPr>
              <a:picLocks noChangeAspect="1"/>
            </p:cNvPicPr>
            <p:nvPr/>
          </p:nvPicPr>
          <p:blipFill>
            <a:blip r:embed="rId4"/>
            <a:stretch>
              <a:fillRect/>
            </a:stretch>
          </p:blipFill>
          <p:spPr>
            <a:xfrm>
              <a:off x="5740400" y="3669034"/>
              <a:ext cx="3312484" cy="2668248"/>
            </a:xfrm>
            <a:prstGeom prst="rect">
              <a:avLst/>
            </a:prstGeom>
          </p:spPr>
        </p:pic>
        <p:sp>
          <p:nvSpPr>
            <p:cNvPr id="16" name="TextBox 15">
              <a:extLst>
                <a:ext uri="{FF2B5EF4-FFF2-40B4-BE49-F238E27FC236}">
                  <a16:creationId xmlns:a16="http://schemas.microsoft.com/office/drawing/2014/main" id="{BEDCB2BD-907E-740A-94EC-5E58D318F3B9}"/>
                </a:ext>
              </a:extLst>
            </p:cNvPr>
            <p:cNvSpPr txBox="1"/>
            <p:nvPr/>
          </p:nvSpPr>
          <p:spPr>
            <a:xfrm>
              <a:off x="5941231" y="6231002"/>
              <a:ext cx="804963" cy="338554"/>
            </a:xfrm>
            <a:prstGeom prst="rect">
              <a:avLst/>
            </a:prstGeom>
            <a:noFill/>
          </p:spPr>
          <p:txBody>
            <a:bodyPr wrap="square" rtlCol="0">
              <a:spAutoFit/>
            </a:bodyPr>
            <a:lstStyle/>
            <a:p>
              <a:pPr algn="ctr"/>
              <a:r>
                <a:rPr lang="en-US" sz="1600" b="1" dirty="0"/>
                <a:t>ISS</a:t>
              </a:r>
            </a:p>
          </p:txBody>
        </p:sp>
        <p:sp>
          <p:nvSpPr>
            <p:cNvPr id="17" name="TextBox 16">
              <a:extLst>
                <a:ext uri="{FF2B5EF4-FFF2-40B4-BE49-F238E27FC236}">
                  <a16:creationId xmlns:a16="http://schemas.microsoft.com/office/drawing/2014/main" id="{01369E7E-9BCC-01A9-0BD1-5CEDB7196E48}"/>
                </a:ext>
              </a:extLst>
            </p:cNvPr>
            <p:cNvSpPr txBox="1"/>
            <p:nvPr/>
          </p:nvSpPr>
          <p:spPr>
            <a:xfrm>
              <a:off x="6972096" y="6231002"/>
              <a:ext cx="849092" cy="338554"/>
            </a:xfrm>
            <a:prstGeom prst="rect">
              <a:avLst/>
            </a:prstGeom>
            <a:noFill/>
          </p:spPr>
          <p:txBody>
            <a:bodyPr wrap="square" rtlCol="0">
              <a:spAutoFit/>
            </a:bodyPr>
            <a:lstStyle/>
            <a:p>
              <a:pPr algn="r"/>
              <a:r>
                <a:rPr lang="en-US" sz="1600" b="1" dirty="0"/>
                <a:t>Ground</a:t>
              </a:r>
            </a:p>
          </p:txBody>
        </p:sp>
      </p:grpSp>
    </p:spTree>
    <p:extLst>
      <p:ext uri="{BB962C8B-B14F-4D97-AF65-F5344CB8AC3E}">
        <p14:creationId xmlns:p14="http://schemas.microsoft.com/office/powerpoint/2010/main" val="1007451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11" end="11"/>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8F313-7266-DF8E-73E6-2D04CEE96274}"/>
              </a:ext>
            </a:extLst>
          </p:cNvPr>
          <p:cNvSpPr>
            <a:spLocks noGrp="1"/>
          </p:cNvSpPr>
          <p:nvPr>
            <p:ph type="title"/>
          </p:nvPr>
        </p:nvSpPr>
        <p:spPr/>
        <p:txBody>
          <a:bodyPr/>
          <a:lstStyle/>
          <a:p>
            <a:r>
              <a:rPr lang="en-US" dirty="0"/>
              <a:t>RNA Sequencing (RNA-Seq)</a:t>
            </a:r>
          </a:p>
        </p:txBody>
      </p:sp>
      <p:sp>
        <p:nvSpPr>
          <p:cNvPr id="3" name="Content Placeholder 2">
            <a:extLst>
              <a:ext uri="{FF2B5EF4-FFF2-40B4-BE49-F238E27FC236}">
                <a16:creationId xmlns:a16="http://schemas.microsoft.com/office/drawing/2014/main" id="{739A9556-89B5-9ACC-E1F4-4DAD8A35642E}"/>
              </a:ext>
            </a:extLst>
          </p:cNvPr>
          <p:cNvSpPr>
            <a:spLocks noGrp="1"/>
          </p:cNvSpPr>
          <p:nvPr>
            <p:ph idx="1"/>
          </p:nvPr>
        </p:nvSpPr>
        <p:spPr>
          <a:xfrm>
            <a:off x="481630" y="1315845"/>
            <a:ext cx="3269333" cy="4959312"/>
          </a:xfrm>
        </p:spPr>
        <p:txBody>
          <a:bodyPr>
            <a:normAutofit fontScale="70000" lnSpcReduction="20000"/>
          </a:bodyPr>
          <a:lstStyle/>
          <a:p>
            <a:pPr>
              <a:lnSpc>
                <a:spcPct val="110000"/>
              </a:lnSpc>
              <a:defRPr/>
            </a:pPr>
            <a:r>
              <a:rPr lang="en-US" dirty="0"/>
              <a:t>RNA sequencing (or RNA-seq) lets us investigate and discover the transcriptome–the total cellular content of RNAs including mRNA, rRNA and tRNA–by using next-generation sequencing to examine the quantity and sequences of RNA in a sample.</a:t>
            </a:r>
          </a:p>
          <a:p>
            <a:pPr lvl="1">
              <a:lnSpc>
                <a:spcPct val="110000"/>
              </a:lnSpc>
              <a:spcBef>
                <a:spcPts val="1000"/>
              </a:spcBef>
            </a:pPr>
            <a:r>
              <a:rPr lang="en-US" dirty="0"/>
              <a:t>RNA-seq analyzes the transcriptome, indicating which of the genes encoded in our DNA are turned on or off and to what extent.</a:t>
            </a:r>
          </a:p>
        </p:txBody>
      </p:sp>
      <p:sp>
        <p:nvSpPr>
          <p:cNvPr id="4" name="TextBox 3">
            <a:extLst>
              <a:ext uri="{FF2B5EF4-FFF2-40B4-BE49-F238E27FC236}">
                <a16:creationId xmlns:a16="http://schemas.microsoft.com/office/drawing/2014/main" id="{59FD5CB5-0424-16B9-EAEE-8DE9519CC50B}"/>
              </a:ext>
            </a:extLst>
          </p:cNvPr>
          <p:cNvSpPr txBox="1"/>
          <p:nvPr/>
        </p:nvSpPr>
        <p:spPr>
          <a:xfrm>
            <a:off x="0" y="6536935"/>
            <a:ext cx="2603598" cy="253916"/>
          </a:xfrm>
          <a:prstGeom prst="rect">
            <a:avLst/>
          </a:prstGeom>
          <a:noFill/>
        </p:spPr>
        <p:txBody>
          <a:bodyPr wrap="none" rtlCol="0">
            <a:spAutoFit/>
          </a:bodyPr>
          <a:lstStyle/>
          <a:p>
            <a:r>
              <a:rPr lang="en-US" sz="1050" dirty="0">
                <a:hlinkClick r:id="rId3"/>
              </a:rPr>
              <a:t>Wang, Z., Gerstein, M., &amp; Snyder, M. (2009).</a:t>
            </a:r>
            <a:endParaRPr lang="en-US" sz="1050" dirty="0"/>
          </a:p>
        </p:txBody>
      </p:sp>
      <p:pic>
        <p:nvPicPr>
          <p:cNvPr id="1026" name="Picture 2" descr="What is the difference between a Genome, Transcriptome, Proteome and  Metabolome?">
            <a:extLst>
              <a:ext uri="{FF2B5EF4-FFF2-40B4-BE49-F238E27FC236}">
                <a16:creationId xmlns:a16="http://schemas.microsoft.com/office/drawing/2014/main" id="{571820EA-424D-3769-2E37-BF90A0330D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0964" y="1944355"/>
            <a:ext cx="5278736" cy="296928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93E99CC-F036-B002-FDFB-2349B37E1E01}"/>
              </a:ext>
            </a:extLst>
          </p:cNvPr>
          <p:cNvSpPr txBox="1"/>
          <p:nvPr/>
        </p:nvSpPr>
        <p:spPr>
          <a:xfrm>
            <a:off x="6018086" y="6536935"/>
            <a:ext cx="1342034" cy="253916"/>
          </a:xfrm>
          <a:prstGeom prst="rect">
            <a:avLst/>
          </a:prstGeom>
          <a:noFill/>
        </p:spPr>
        <p:txBody>
          <a:bodyPr wrap="none" rtlCol="0">
            <a:spAutoFit/>
          </a:bodyPr>
          <a:lstStyle/>
          <a:p>
            <a:r>
              <a:rPr lang="en-US" sz="1050" dirty="0">
                <a:hlinkClick r:id="rId5"/>
              </a:rPr>
              <a:t>BiologyExams4u.com</a:t>
            </a:r>
            <a:endParaRPr lang="en-US" sz="1050" dirty="0"/>
          </a:p>
        </p:txBody>
      </p:sp>
      <p:sp>
        <p:nvSpPr>
          <p:cNvPr id="8" name="Content Placeholder 2">
            <a:extLst>
              <a:ext uri="{FF2B5EF4-FFF2-40B4-BE49-F238E27FC236}">
                <a16:creationId xmlns:a16="http://schemas.microsoft.com/office/drawing/2014/main" id="{D160D8A8-DA4A-D636-D419-9264A196D18E}"/>
              </a:ext>
            </a:extLst>
          </p:cNvPr>
          <p:cNvSpPr txBox="1">
            <a:spLocks/>
          </p:cNvSpPr>
          <p:nvPr/>
        </p:nvSpPr>
        <p:spPr>
          <a:xfrm>
            <a:off x="3965456" y="4990808"/>
            <a:ext cx="4849751" cy="963263"/>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itchFamily="2" charset="2"/>
              <a:buChar char="q"/>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itchFamily="2" charset="2"/>
              <a:buChar char="v"/>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US" dirty="0"/>
              <a:t>The </a:t>
            </a:r>
            <a:r>
              <a:rPr lang="en-US" b="1" dirty="0"/>
              <a:t>transcriptome</a:t>
            </a:r>
            <a:r>
              <a:rPr lang="en-US" dirty="0"/>
              <a:t> is the complete set of transcripts in a cell, and their quantity, for a specific developmental stage or physiological condition.</a:t>
            </a:r>
          </a:p>
        </p:txBody>
      </p:sp>
      <p:sp>
        <p:nvSpPr>
          <p:cNvPr id="6" name="Slide Number Placeholder 5">
            <a:extLst>
              <a:ext uri="{FF2B5EF4-FFF2-40B4-BE49-F238E27FC236}">
                <a16:creationId xmlns:a16="http://schemas.microsoft.com/office/drawing/2014/main" id="{1487D762-964D-BFD4-F361-860530662AAB}"/>
              </a:ext>
            </a:extLst>
          </p:cNvPr>
          <p:cNvSpPr>
            <a:spLocks noGrp="1"/>
          </p:cNvSpPr>
          <p:nvPr>
            <p:ph type="sldNum" sz="quarter" idx="12"/>
          </p:nvPr>
        </p:nvSpPr>
        <p:spPr/>
        <p:txBody>
          <a:bodyPr/>
          <a:lstStyle/>
          <a:p>
            <a:fld id="{583B418D-BC1F-4141-AD91-492020F8FF52}" type="slidenum">
              <a:rPr lang="en-US" smtClean="0"/>
              <a:pPr/>
              <a:t>5</a:t>
            </a:fld>
            <a:endParaRPr lang="en-US"/>
          </a:p>
        </p:txBody>
      </p:sp>
    </p:spTree>
    <p:extLst>
      <p:ext uri="{BB962C8B-B14F-4D97-AF65-F5344CB8AC3E}">
        <p14:creationId xmlns:p14="http://schemas.microsoft.com/office/powerpoint/2010/main" val="646200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A5BC5-BBC0-B949-E3AC-686960CE9B94}"/>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769617F6-B919-578D-0351-A9F3B2410F4E}"/>
              </a:ext>
            </a:extLst>
          </p:cNvPr>
          <p:cNvSpPr>
            <a:spLocks noGrp="1"/>
          </p:cNvSpPr>
          <p:nvPr>
            <p:ph idx="1"/>
          </p:nvPr>
        </p:nvSpPr>
        <p:spPr/>
        <p:txBody>
          <a:bodyPr/>
          <a:lstStyle/>
          <a:p>
            <a:r>
              <a:rPr lang="en-US" dirty="0"/>
              <a:t>Sequencing technology is the ‘microscope’ by which geneticists study genetic variation, and it is clear that long-read technologies have provided us with a new ‘lens and objective’ for understanding DNA and RNA variation, structure and organization. </a:t>
            </a:r>
          </a:p>
          <a:p>
            <a:r>
              <a:rPr lang="en-US" dirty="0"/>
              <a:t>Although the two predominant long-read technologies are competitive, some of the best results have been obtained when the sequencing platforms are used to complement one another. </a:t>
            </a:r>
          </a:p>
        </p:txBody>
      </p:sp>
      <p:sp>
        <p:nvSpPr>
          <p:cNvPr id="4" name="Slide Number Placeholder 3">
            <a:extLst>
              <a:ext uri="{FF2B5EF4-FFF2-40B4-BE49-F238E27FC236}">
                <a16:creationId xmlns:a16="http://schemas.microsoft.com/office/drawing/2014/main" id="{D56E43D1-AA57-434B-BA77-E27F9A6F5093}"/>
              </a:ext>
            </a:extLst>
          </p:cNvPr>
          <p:cNvSpPr>
            <a:spLocks noGrp="1"/>
          </p:cNvSpPr>
          <p:nvPr>
            <p:ph type="sldNum" sz="quarter" idx="12"/>
          </p:nvPr>
        </p:nvSpPr>
        <p:spPr/>
        <p:txBody>
          <a:bodyPr/>
          <a:lstStyle/>
          <a:p>
            <a:fld id="{583B418D-BC1F-4141-AD91-492020F8FF52}" type="slidenum">
              <a:rPr lang="en-US" smtClean="0"/>
              <a:pPr/>
              <a:t>50</a:t>
            </a:fld>
            <a:endParaRPr lang="en-US"/>
          </a:p>
        </p:txBody>
      </p:sp>
      <p:sp>
        <p:nvSpPr>
          <p:cNvPr id="5" name="TextBox 4">
            <a:extLst>
              <a:ext uri="{FF2B5EF4-FFF2-40B4-BE49-F238E27FC236}">
                <a16:creationId xmlns:a16="http://schemas.microsoft.com/office/drawing/2014/main" id="{AA1198C1-9347-5ABD-6AE2-D13538BFF019}"/>
              </a:ext>
            </a:extLst>
          </p:cNvPr>
          <p:cNvSpPr txBox="1"/>
          <p:nvPr/>
        </p:nvSpPr>
        <p:spPr>
          <a:xfrm>
            <a:off x="0" y="6467687"/>
            <a:ext cx="4380710" cy="415496"/>
          </a:xfrm>
          <a:prstGeom prst="rect">
            <a:avLst/>
          </a:prstGeom>
          <a:noFill/>
        </p:spPr>
        <p:txBody>
          <a:bodyPr wrap="square" rtlCol="0">
            <a:spAutoFit/>
          </a:bodyPr>
          <a:lstStyle/>
          <a:p>
            <a:r>
              <a:rPr lang="en-US" sz="1050" dirty="0"/>
              <a:t>Logsdon, G.A., </a:t>
            </a:r>
            <a:r>
              <a:rPr lang="en-US" sz="1050" dirty="0" err="1"/>
              <a:t>Vollger</a:t>
            </a:r>
            <a:r>
              <a:rPr lang="en-US" sz="1050" dirty="0"/>
              <a:t>, M.R. &amp; Eichler, E.E. </a:t>
            </a:r>
            <a:r>
              <a:rPr lang="en-US" sz="1050" dirty="0">
                <a:hlinkClick r:id="rId3"/>
              </a:rPr>
              <a:t>Long-read human genome sequencing and its applications</a:t>
            </a:r>
            <a:r>
              <a:rPr lang="en-US" sz="1050" dirty="0"/>
              <a:t>. </a:t>
            </a:r>
            <a:r>
              <a:rPr lang="en-US" sz="1050" i="1" dirty="0"/>
              <a:t>Nat Rev Genet</a:t>
            </a:r>
            <a:r>
              <a:rPr lang="en-US" sz="1050" dirty="0"/>
              <a:t> </a:t>
            </a:r>
            <a:r>
              <a:rPr lang="en-US" sz="1050" b="1" dirty="0"/>
              <a:t>21</a:t>
            </a:r>
            <a:r>
              <a:rPr lang="en-US" sz="1050" dirty="0"/>
              <a:t>, 597–614 (2020). </a:t>
            </a:r>
          </a:p>
        </p:txBody>
      </p:sp>
    </p:spTree>
    <p:extLst>
      <p:ext uri="{BB962C8B-B14F-4D97-AF65-F5344CB8AC3E}">
        <p14:creationId xmlns:p14="http://schemas.microsoft.com/office/powerpoint/2010/main" val="33055286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7818C-67D8-6512-D692-FE692A5A0D75}"/>
              </a:ext>
            </a:extLst>
          </p:cNvPr>
          <p:cNvSpPr>
            <a:spLocks noGrp="1"/>
          </p:cNvSpPr>
          <p:nvPr>
            <p:ph type="title"/>
          </p:nvPr>
        </p:nvSpPr>
        <p:spPr/>
        <p:txBody>
          <a:bodyPr/>
          <a:lstStyle/>
          <a:p>
            <a:r>
              <a:rPr lang="en-US" dirty="0"/>
              <a:t>Copy Google Doc Worksheet</a:t>
            </a:r>
          </a:p>
        </p:txBody>
      </p:sp>
      <p:sp>
        <p:nvSpPr>
          <p:cNvPr id="4" name="Slide Number Placeholder 3">
            <a:extLst>
              <a:ext uri="{FF2B5EF4-FFF2-40B4-BE49-F238E27FC236}">
                <a16:creationId xmlns:a16="http://schemas.microsoft.com/office/drawing/2014/main" id="{52F308DB-FD7A-7D1C-828C-D754ED191EA3}"/>
              </a:ext>
            </a:extLst>
          </p:cNvPr>
          <p:cNvSpPr>
            <a:spLocks noGrp="1"/>
          </p:cNvSpPr>
          <p:nvPr>
            <p:ph type="sldNum" sz="quarter" idx="12"/>
          </p:nvPr>
        </p:nvSpPr>
        <p:spPr/>
        <p:txBody>
          <a:bodyPr/>
          <a:lstStyle/>
          <a:p>
            <a:fld id="{583B418D-BC1F-4141-AD91-492020F8FF52}" type="slidenum">
              <a:rPr lang="en-US" smtClean="0"/>
              <a:pPr/>
              <a:t>51</a:t>
            </a:fld>
            <a:endParaRPr lang="en-US"/>
          </a:p>
        </p:txBody>
      </p:sp>
      <p:pic>
        <p:nvPicPr>
          <p:cNvPr id="6" name="Picture 5">
            <a:extLst>
              <a:ext uri="{FF2B5EF4-FFF2-40B4-BE49-F238E27FC236}">
                <a16:creationId xmlns:a16="http://schemas.microsoft.com/office/drawing/2014/main" id="{845EA2E5-EDAC-597D-E015-F2D7E8C721E2}"/>
              </a:ext>
            </a:extLst>
          </p:cNvPr>
          <p:cNvPicPr>
            <a:picLocks noChangeAspect="1"/>
          </p:cNvPicPr>
          <p:nvPr/>
        </p:nvPicPr>
        <p:blipFill>
          <a:blip r:embed="rId3"/>
          <a:stretch>
            <a:fillRect/>
          </a:stretch>
        </p:blipFill>
        <p:spPr>
          <a:xfrm>
            <a:off x="161438" y="2152532"/>
            <a:ext cx="8821124" cy="2552936"/>
          </a:xfrm>
          <a:prstGeom prst="rect">
            <a:avLst/>
          </a:prstGeom>
        </p:spPr>
      </p:pic>
      <p:sp>
        <p:nvSpPr>
          <p:cNvPr id="7" name="TextBox 6">
            <a:extLst>
              <a:ext uri="{FF2B5EF4-FFF2-40B4-BE49-F238E27FC236}">
                <a16:creationId xmlns:a16="http://schemas.microsoft.com/office/drawing/2014/main" id="{F69E4805-D54A-BFB2-AC59-9F454FC0E5B5}"/>
              </a:ext>
            </a:extLst>
          </p:cNvPr>
          <p:cNvSpPr txBox="1"/>
          <p:nvPr/>
        </p:nvSpPr>
        <p:spPr>
          <a:xfrm>
            <a:off x="1663148" y="4982474"/>
            <a:ext cx="5817704" cy="769441"/>
          </a:xfrm>
          <a:prstGeom prst="rect">
            <a:avLst/>
          </a:prstGeom>
          <a:noFill/>
        </p:spPr>
        <p:txBody>
          <a:bodyPr wrap="square" rtlCol="0">
            <a:spAutoFit/>
          </a:bodyPr>
          <a:lstStyle/>
          <a:p>
            <a:pPr algn="ctr"/>
            <a:r>
              <a:rPr lang="en-US" sz="4400" b="0" i="0" dirty="0">
                <a:solidFill>
                  <a:srgbClr val="3C434A"/>
                </a:solidFill>
                <a:effectLst/>
                <a:hlinkClick r:id="rId4"/>
              </a:rPr>
              <a:t>thegep.org/lrs</a:t>
            </a:r>
            <a:endParaRPr lang="en-US" sz="4400" b="0" i="0" dirty="0">
              <a:solidFill>
                <a:srgbClr val="3C434A"/>
              </a:solidFill>
              <a:effectLst/>
            </a:endParaRPr>
          </a:p>
        </p:txBody>
      </p:sp>
      <p:sp>
        <p:nvSpPr>
          <p:cNvPr id="3" name="TextBox 2">
            <a:extLst>
              <a:ext uri="{FF2B5EF4-FFF2-40B4-BE49-F238E27FC236}">
                <a16:creationId xmlns:a16="http://schemas.microsoft.com/office/drawing/2014/main" id="{9E9AEC16-6ADA-5455-493E-906245CAEE56}"/>
              </a:ext>
            </a:extLst>
          </p:cNvPr>
          <p:cNvSpPr txBox="1"/>
          <p:nvPr/>
        </p:nvSpPr>
        <p:spPr>
          <a:xfrm>
            <a:off x="0" y="6028922"/>
            <a:ext cx="7772400" cy="415498"/>
          </a:xfrm>
          <a:prstGeom prst="rect">
            <a:avLst/>
          </a:prstGeom>
          <a:noFill/>
        </p:spPr>
        <p:txBody>
          <a:bodyPr wrap="square" rtlCol="0">
            <a:spAutoFit/>
          </a:bodyPr>
          <a:lstStyle/>
          <a:p>
            <a:r>
              <a:rPr lang="en-US" sz="1050" dirty="0"/>
              <a:t>Adapted from: Bowling, et al. </a:t>
            </a:r>
            <a:r>
              <a:rPr lang="en-US" sz="1050" dirty="0">
                <a:hlinkClick r:id="rId5"/>
              </a:rPr>
              <a:t>Bringing Next-Generation Sequencing into the Classroom through a Comparison of Molecular Biology Techniques</a:t>
            </a:r>
            <a:r>
              <a:rPr lang="en-US" sz="1050" dirty="0"/>
              <a:t>. </a:t>
            </a:r>
            <a:r>
              <a:rPr lang="en-US" sz="1050" i="1" dirty="0"/>
              <a:t>The American Biology Teacher</a:t>
            </a:r>
            <a:r>
              <a:rPr lang="en-US" sz="1050" dirty="0"/>
              <a:t>; 76 (6): 396–401.</a:t>
            </a:r>
          </a:p>
        </p:txBody>
      </p:sp>
    </p:spTree>
    <p:extLst>
      <p:ext uri="{BB962C8B-B14F-4D97-AF65-F5344CB8AC3E}">
        <p14:creationId xmlns:p14="http://schemas.microsoft.com/office/powerpoint/2010/main" val="38403610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7818C-67D8-6512-D692-FE692A5A0D75}"/>
              </a:ext>
            </a:extLst>
          </p:cNvPr>
          <p:cNvSpPr>
            <a:spLocks noGrp="1"/>
          </p:cNvSpPr>
          <p:nvPr>
            <p:ph type="title"/>
          </p:nvPr>
        </p:nvSpPr>
        <p:spPr/>
        <p:txBody>
          <a:bodyPr/>
          <a:lstStyle/>
          <a:p>
            <a:r>
              <a:rPr lang="en-US" dirty="0"/>
              <a:t>Answer Key</a:t>
            </a:r>
          </a:p>
        </p:txBody>
      </p:sp>
      <p:sp>
        <p:nvSpPr>
          <p:cNvPr id="4" name="Slide Number Placeholder 3">
            <a:extLst>
              <a:ext uri="{FF2B5EF4-FFF2-40B4-BE49-F238E27FC236}">
                <a16:creationId xmlns:a16="http://schemas.microsoft.com/office/drawing/2014/main" id="{52F308DB-FD7A-7D1C-828C-D754ED191EA3}"/>
              </a:ext>
            </a:extLst>
          </p:cNvPr>
          <p:cNvSpPr>
            <a:spLocks noGrp="1"/>
          </p:cNvSpPr>
          <p:nvPr>
            <p:ph type="sldNum" sz="quarter" idx="12"/>
          </p:nvPr>
        </p:nvSpPr>
        <p:spPr/>
        <p:txBody>
          <a:bodyPr/>
          <a:lstStyle/>
          <a:p>
            <a:fld id="{583B418D-BC1F-4141-AD91-492020F8FF52}" type="slidenum">
              <a:rPr lang="en-US" smtClean="0"/>
              <a:pPr/>
              <a:t>52</a:t>
            </a:fld>
            <a:endParaRPr lang="en-US"/>
          </a:p>
        </p:txBody>
      </p:sp>
      <p:pic>
        <p:nvPicPr>
          <p:cNvPr id="5" name="Picture 4">
            <a:extLst>
              <a:ext uri="{FF2B5EF4-FFF2-40B4-BE49-F238E27FC236}">
                <a16:creationId xmlns:a16="http://schemas.microsoft.com/office/drawing/2014/main" id="{77FC36EB-AB73-B881-B7E2-8246A5002848}"/>
              </a:ext>
            </a:extLst>
          </p:cNvPr>
          <p:cNvPicPr>
            <a:picLocks noChangeAspect="1"/>
          </p:cNvPicPr>
          <p:nvPr/>
        </p:nvPicPr>
        <p:blipFill>
          <a:blip r:embed="rId3"/>
          <a:stretch>
            <a:fillRect/>
          </a:stretch>
        </p:blipFill>
        <p:spPr>
          <a:xfrm>
            <a:off x="685800" y="1224101"/>
            <a:ext cx="7772400" cy="4751517"/>
          </a:xfrm>
          <a:prstGeom prst="rect">
            <a:avLst/>
          </a:prstGeom>
        </p:spPr>
      </p:pic>
      <p:sp>
        <p:nvSpPr>
          <p:cNvPr id="3" name="TextBox 2">
            <a:extLst>
              <a:ext uri="{FF2B5EF4-FFF2-40B4-BE49-F238E27FC236}">
                <a16:creationId xmlns:a16="http://schemas.microsoft.com/office/drawing/2014/main" id="{DEDAEA28-7403-D023-D128-351E9E33CBA6}"/>
              </a:ext>
            </a:extLst>
          </p:cNvPr>
          <p:cNvSpPr txBox="1"/>
          <p:nvPr/>
        </p:nvSpPr>
        <p:spPr>
          <a:xfrm>
            <a:off x="0" y="6028922"/>
            <a:ext cx="7772400" cy="415498"/>
          </a:xfrm>
          <a:prstGeom prst="rect">
            <a:avLst/>
          </a:prstGeom>
          <a:noFill/>
        </p:spPr>
        <p:txBody>
          <a:bodyPr wrap="square" rtlCol="0">
            <a:spAutoFit/>
          </a:bodyPr>
          <a:lstStyle/>
          <a:p>
            <a:r>
              <a:rPr lang="en-US" sz="1050" dirty="0"/>
              <a:t>Adapted from: Bowling, et al. </a:t>
            </a:r>
            <a:r>
              <a:rPr lang="en-US" sz="1050" dirty="0">
                <a:hlinkClick r:id="rId4"/>
              </a:rPr>
              <a:t>Bringing Next-Generation Sequencing into the Classroom through a Comparison of Molecular Biology Techniques</a:t>
            </a:r>
            <a:r>
              <a:rPr lang="en-US" sz="1050" dirty="0"/>
              <a:t>. </a:t>
            </a:r>
            <a:r>
              <a:rPr lang="en-US" sz="1050" i="1" dirty="0"/>
              <a:t>The American Biology Teacher</a:t>
            </a:r>
            <a:r>
              <a:rPr lang="en-US" sz="1050" dirty="0"/>
              <a:t>; 76 (6): 396–401.</a:t>
            </a:r>
          </a:p>
        </p:txBody>
      </p:sp>
    </p:spTree>
    <p:extLst>
      <p:ext uri="{BB962C8B-B14F-4D97-AF65-F5344CB8AC3E}">
        <p14:creationId xmlns:p14="http://schemas.microsoft.com/office/powerpoint/2010/main" val="4819321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C657A-5268-8CCC-C38B-9AC68F8998E7}"/>
              </a:ext>
            </a:extLst>
          </p:cNvPr>
          <p:cNvSpPr>
            <a:spLocks noGrp="1"/>
          </p:cNvSpPr>
          <p:nvPr>
            <p:ph type="title"/>
          </p:nvPr>
        </p:nvSpPr>
        <p:spPr/>
        <p:txBody>
          <a:bodyPr/>
          <a:lstStyle/>
          <a:p>
            <a:r>
              <a:rPr lang="en-US" dirty="0"/>
              <a:t>Acknowledgements</a:t>
            </a:r>
          </a:p>
        </p:txBody>
      </p:sp>
      <p:sp>
        <p:nvSpPr>
          <p:cNvPr id="3" name="Content Placeholder 2">
            <a:extLst>
              <a:ext uri="{FF2B5EF4-FFF2-40B4-BE49-F238E27FC236}">
                <a16:creationId xmlns:a16="http://schemas.microsoft.com/office/drawing/2014/main" id="{875851DD-D8FE-3295-DBDF-C14B1FB6D682}"/>
              </a:ext>
            </a:extLst>
          </p:cNvPr>
          <p:cNvSpPr>
            <a:spLocks noGrp="1"/>
          </p:cNvSpPr>
          <p:nvPr>
            <p:ph idx="1"/>
          </p:nvPr>
        </p:nvSpPr>
        <p:spPr/>
        <p:txBody>
          <a:bodyPr>
            <a:normAutofit/>
          </a:bodyPr>
          <a:lstStyle/>
          <a:p>
            <a:r>
              <a:rPr lang="en-US" dirty="0"/>
              <a:t>Special thanks to Wilson Leung (Washington University in St. Louis) for his suggestions and feedback.</a:t>
            </a:r>
          </a:p>
          <a:p>
            <a:r>
              <a:rPr lang="en-US" dirty="0"/>
              <a:t>Thank you to Jason Williams and Anna </a:t>
            </a:r>
            <a:r>
              <a:rPr lang="en-US" dirty="0" err="1"/>
              <a:t>Feitzinger</a:t>
            </a:r>
            <a:r>
              <a:rPr lang="en-US" dirty="0"/>
              <a:t> at the CSHL DNA Learning Center for leading a Nanopore Sequencing Workshop.</a:t>
            </a:r>
          </a:p>
          <a:p>
            <a:r>
              <a:rPr lang="en-US" dirty="0"/>
              <a:t>This presentation is based upon work supported by the National Science Foundation under Grant No. 1915544 and National Institute of General Medical Sciences of the National Institutes of Health under award number R25GM130517 to LKR.</a:t>
            </a:r>
          </a:p>
        </p:txBody>
      </p:sp>
      <p:sp>
        <p:nvSpPr>
          <p:cNvPr id="4" name="Slide Number Placeholder 3">
            <a:extLst>
              <a:ext uri="{FF2B5EF4-FFF2-40B4-BE49-F238E27FC236}">
                <a16:creationId xmlns:a16="http://schemas.microsoft.com/office/drawing/2014/main" id="{2C46F8C1-9E6F-4BE9-D4A6-2049827E69BE}"/>
              </a:ext>
            </a:extLst>
          </p:cNvPr>
          <p:cNvSpPr>
            <a:spLocks noGrp="1"/>
          </p:cNvSpPr>
          <p:nvPr>
            <p:ph type="sldNum" sz="quarter" idx="12"/>
          </p:nvPr>
        </p:nvSpPr>
        <p:spPr/>
        <p:txBody>
          <a:bodyPr/>
          <a:lstStyle/>
          <a:p>
            <a:fld id="{583B418D-BC1F-4141-AD91-492020F8FF52}" type="slidenum">
              <a:rPr lang="en-US" smtClean="0"/>
              <a:pPr/>
              <a:t>53</a:t>
            </a:fld>
            <a:endParaRPr lang="en-US"/>
          </a:p>
        </p:txBody>
      </p:sp>
    </p:spTree>
    <p:extLst>
      <p:ext uri="{BB962C8B-B14F-4D97-AF65-F5344CB8AC3E}">
        <p14:creationId xmlns:p14="http://schemas.microsoft.com/office/powerpoint/2010/main" val="3981761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0587C-1E45-9285-D546-603D7FB0CE7A}"/>
              </a:ext>
            </a:extLst>
          </p:cNvPr>
          <p:cNvSpPr>
            <a:spLocks noGrp="1"/>
          </p:cNvSpPr>
          <p:nvPr>
            <p:ph type="title"/>
          </p:nvPr>
        </p:nvSpPr>
        <p:spPr/>
        <p:txBody>
          <a:bodyPr/>
          <a:lstStyle/>
          <a:p>
            <a:r>
              <a:rPr lang="en-US"/>
              <a:t>Questions?</a:t>
            </a:r>
            <a:endParaRPr lang="en-US" dirty="0"/>
          </a:p>
        </p:txBody>
      </p:sp>
      <p:pic>
        <p:nvPicPr>
          <p:cNvPr id="7170" name="Picture 2" descr="As A Leader, Are You Asking The Right ...">
            <a:extLst>
              <a:ext uri="{FF2B5EF4-FFF2-40B4-BE49-F238E27FC236}">
                <a16:creationId xmlns:a16="http://schemas.microsoft.com/office/drawing/2014/main" id="{B0F15561-A934-5CCD-759D-392145FB89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2266950"/>
            <a:ext cx="3505200" cy="23241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6FCE452-45A2-376F-B5B5-C1A59759770F}"/>
              </a:ext>
            </a:extLst>
          </p:cNvPr>
          <p:cNvSpPr txBox="1"/>
          <p:nvPr/>
        </p:nvSpPr>
        <p:spPr>
          <a:xfrm>
            <a:off x="0" y="6548477"/>
            <a:ext cx="554960" cy="253916"/>
          </a:xfrm>
          <a:prstGeom prst="rect">
            <a:avLst/>
          </a:prstGeom>
          <a:noFill/>
        </p:spPr>
        <p:txBody>
          <a:bodyPr wrap="none" rtlCol="0">
            <a:spAutoFit/>
          </a:bodyPr>
          <a:lstStyle/>
          <a:p>
            <a:r>
              <a:rPr lang="en-US" sz="1050" dirty="0">
                <a:hlinkClick r:id="rId3"/>
              </a:rPr>
              <a:t>Forbes</a:t>
            </a:r>
            <a:endParaRPr lang="en-US" sz="1050" dirty="0"/>
          </a:p>
        </p:txBody>
      </p:sp>
      <p:sp>
        <p:nvSpPr>
          <p:cNvPr id="3" name="Slide Number Placeholder 2">
            <a:extLst>
              <a:ext uri="{FF2B5EF4-FFF2-40B4-BE49-F238E27FC236}">
                <a16:creationId xmlns:a16="http://schemas.microsoft.com/office/drawing/2014/main" id="{26684B9A-E87D-E0F0-4656-780CC2EB17D4}"/>
              </a:ext>
            </a:extLst>
          </p:cNvPr>
          <p:cNvSpPr>
            <a:spLocks noGrp="1"/>
          </p:cNvSpPr>
          <p:nvPr>
            <p:ph type="sldNum" sz="quarter" idx="12"/>
          </p:nvPr>
        </p:nvSpPr>
        <p:spPr/>
        <p:txBody>
          <a:bodyPr/>
          <a:lstStyle/>
          <a:p>
            <a:fld id="{583B418D-BC1F-4141-AD91-492020F8FF52}" type="slidenum">
              <a:rPr lang="en-US" smtClean="0"/>
              <a:pPr/>
              <a:t>54</a:t>
            </a:fld>
            <a:endParaRPr lang="en-US"/>
          </a:p>
        </p:txBody>
      </p:sp>
    </p:spTree>
    <p:extLst>
      <p:ext uri="{BB962C8B-B14F-4D97-AF65-F5344CB8AC3E}">
        <p14:creationId xmlns:p14="http://schemas.microsoft.com/office/powerpoint/2010/main" val="37183284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31363-E88B-8629-790B-81EA12D57FC7}"/>
              </a:ext>
            </a:extLst>
          </p:cNvPr>
          <p:cNvSpPr>
            <a:spLocks noGrp="1"/>
          </p:cNvSpPr>
          <p:nvPr>
            <p:ph type="title"/>
          </p:nvPr>
        </p:nvSpPr>
        <p:spPr>
          <a:xfrm>
            <a:off x="418477" y="365127"/>
            <a:ext cx="8421346" cy="779462"/>
          </a:xfrm>
        </p:spPr>
        <p:txBody>
          <a:bodyPr>
            <a:normAutofit fontScale="90000"/>
          </a:bodyPr>
          <a:lstStyle/>
          <a:p>
            <a:r>
              <a:rPr lang="en-US" dirty="0"/>
              <a:t>RNA-Seq: </a:t>
            </a:r>
            <a:r>
              <a:rPr lang="en-US" b="1" dirty="0"/>
              <a:t>reads are typically 30–300 bp</a:t>
            </a:r>
            <a:br>
              <a:rPr lang="en-US" dirty="0"/>
            </a:br>
            <a:endParaRPr lang="en-US" dirty="0"/>
          </a:p>
        </p:txBody>
      </p:sp>
      <p:sp>
        <p:nvSpPr>
          <p:cNvPr id="4" name="TextBox 3">
            <a:extLst>
              <a:ext uri="{FF2B5EF4-FFF2-40B4-BE49-F238E27FC236}">
                <a16:creationId xmlns:a16="http://schemas.microsoft.com/office/drawing/2014/main" id="{A9B97CF5-3B7F-54A4-78AB-B5742C3B2963}"/>
              </a:ext>
            </a:extLst>
          </p:cNvPr>
          <p:cNvSpPr txBox="1"/>
          <p:nvPr/>
        </p:nvSpPr>
        <p:spPr>
          <a:xfrm>
            <a:off x="0" y="6536935"/>
            <a:ext cx="1760418" cy="253916"/>
          </a:xfrm>
          <a:prstGeom prst="rect">
            <a:avLst/>
          </a:prstGeom>
          <a:noFill/>
        </p:spPr>
        <p:txBody>
          <a:bodyPr wrap="none" rtlCol="0">
            <a:spAutoFit/>
          </a:bodyPr>
          <a:lstStyle/>
          <a:p>
            <a:r>
              <a:rPr lang="en-US" sz="1050" dirty="0"/>
              <a:t>Created with </a:t>
            </a:r>
            <a:r>
              <a:rPr lang="en-US" sz="1050" dirty="0" err="1"/>
              <a:t>BioRender.com</a:t>
            </a:r>
            <a:endParaRPr lang="en-US" sz="1050" dirty="0"/>
          </a:p>
        </p:txBody>
      </p:sp>
      <p:pic>
        <p:nvPicPr>
          <p:cNvPr id="6" name="Picture 5">
            <a:extLst>
              <a:ext uri="{FF2B5EF4-FFF2-40B4-BE49-F238E27FC236}">
                <a16:creationId xmlns:a16="http://schemas.microsoft.com/office/drawing/2014/main" id="{924016EB-B8A8-761A-48C3-99BDEED18B2A}"/>
              </a:ext>
            </a:extLst>
          </p:cNvPr>
          <p:cNvPicPr>
            <a:picLocks noChangeAspect="1"/>
          </p:cNvPicPr>
          <p:nvPr/>
        </p:nvPicPr>
        <p:blipFill rotWithShape="1">
          <a:blip r:embed="rId3"/>
          <a:srcRect t="14914"/>
          <a:stretch/>
        </p:blipFill>
        <p:spPr>
          <a:xfrm>
            <a:off x="685800" y="1526138"/>
            <a:ext cx="7772400" cy="4629248"/>
          </a:xfrm>
          <a:prstGeom prst="rect">
            <a:avLst/>
          </a:prstGeom>
        </p:spPr>
      </p:pic>
      <p:sp>
        <p:nvSpPr>
          <p:cNvPr id="3" name="Slide Number Placeholder 2">
            <a:extLst>
              <a:ext uri="{FF2B5EF4-FFF2-40B4-BE49-F238E27FC236}">
                <a16:creationId xmlns:a16="http://schemas.microsoft.com/office/drawing/2014/main" id="{8E82EC40-9481-8334-6F33-EDCF65D6797A}"/>
              </a:ext>
            </a:extLst>
          </p:cNvPr>
          <p:cNvSpPr>
            <a:spLocks noGrp="1"/>
          </p:cNvSpPr>
          <p:nvPr>
            <p:ph type="sldNum" sz="quarter" idx="12"/>
          </p:nvPr>
        </p:nvSpPr>
        <p:spPr/>
        <p:txBody>
          <a:bodyPr/>
          <a:lstStyle/>
          <a:p>
            <a:fld id="{583B418D-BC1F-4141-AD91-492020F8FF52}" type="slidenum">
              <a:rPr lang="en-US" smtClean="0"/>
              <a:pPr/>
              <a:t>6</a:t>
            </a:fld>
            <a:endParaRPr lang="en-US"/>
          </a:p>
        </p:txBody>
      </p:sp>
      <p:sp>
        <p:nvSpPr>
          <p:cNvPr id="5" name="TextBox 4">
            <a:extLst>
              <a:ext uri="{FF2B5EF4-FFF2-40B4-BE49-F238E27FC236}">
                <a16:creationId xmlns:a16="http://schemas.microsoft.com/office/drawing/2014/main" id="{FCA6EC1A-B92C-5F28-E901-E9CD299D2038}"/>
              </a:ext>
            </a:extLst>
          </p:cNvPr>
          <p:cNvSpPr txBox="1"/>
          <p:nvPr/>
        </p:nvSpPr>
        <p:spPr>
          <a:xfrm>
            <a:off x="3441700" y="1526138"/>
            <a:ext cx="1879600" cy="2184400"/>
          </a:xfrm>
          <a:prstGeom prst="rect">
            <a:avLst/>
          </a:prstGeom>
          <a:solidFill>
            <a:schemeClr val="bg1"/>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CABFC5A4-06E0-28CC-A0D7-0D1FEEB3AA47}"/>
              </a:ext>
            </a:extLst>
          </p:cNvPr>
          <p:cNvSpPr txBox="1"/>
          <p:nvPr/>
        </p:nvSpPr>
        <p:spPr>
          <a:xfrm>
            <a:off x="5842000" y="1373738"/>
            <a:ext cx="2235200" cy="2184400"/>
          </a:xfrm>
          <a:prstGeom prst="rect">
            <a:avLst/>
          </a:prstGeom>
          <a:solidFill>
            <a:schemeClr val="bg1"/>
          </a:solidFill>
        </p:spPr>
        <p:txBody>
          <a:bodyPr wrap="square" rtlCol="0">
            <a:spAutoFit/>
          </a:bodyPr>
          <a:lstStyle/>
          <a:p>
            <a:endParaRPr lang="en-US" dirty="0"/>
          </a:p>
        </p:txBody>
      </p:sp>
      <p:sp>
        <p:nvSpPr>
          <p:cNvPr id="8" name="TextBox 7">
            <a:extLst>
              <a:ext uri="{FF2B5EF4-FFF2-40B4-BE49-F238E27FC236}">
                <a16:creationId xmlns:a16="http://schemas.microsoft.com/office/drawing/2014/main" id="{7DCA58C9-7724-EEF7-4625-2548AD288315}"/>
              </a:ext>
            </a:extLst>
          </p:cNvPr>
          <p:cNvSpPr txBox="1"/>
          <p:nvPr/>
        </p:nvSpPr>
        <p:spPr>
          <a:xfrm>
            <a:off x="1066800" y="3558138"/>
            <a:ext cx="1993900" cy="2184400"/>
          </a:xfrm>
          <a:prstGeom prst="rect">
            <a:avLst/>
          </a:prstGeom>
          <a:solidFill>
            <a:schemeClr val="bg1"/>
          </a:solidFill>
        </p:spPr>
        <p:txBody>
          <a:bodyPr wrap="square" rtlCol="0">
            <a:spAutoFit/>
          </a:bodyPr>
          <a:lstStyle/>
          <a:p>
            <a:endParaRPr lang="en-US" dirty="0"/>
          </a:p>
        </p:txBody>
      </p:sp>
      <p:sp>
        <p:nvSpPr>
          <p:cNvPr id="9" name="TextBox 8">
            <a:extLst>
              <a:ext uri="{FF2B5EF4-FFF2-40B4-BE49-F238E27FC236}">
                <a16:creationId xmlns:a16="http://schemas.microsoft.com/office/drawing/2014/main" id="{D69FE82D-7071-C8BB-4F3F-7594BBA05FE7}"/>
              </a:ext>
            </a:extLst>
          </p:cNvPr>
          <p:cNvSpPr txBox="1"/>
          <p:nvPr/>
        </p:nvSpPr>
        <p:spPr>
          <a:xfrm>
            <a:off x="3441700" y="3558138"/>
            <a:ext cx="2159000" cy="2184400"/>
          </a:xfrm>
          <a:prstGeom prst="rect">
            <a:avLst/>
          </a:prstGeom>
          <a:solidFill>
            <a:schemeClr val="bg1"/>
          </a:solidFill>
        </p:spPr>
        <p:txBody>
          <a:bodyPr wrap="square" rtlCol="0">
            <a:spAutoFit/>
          </a:bodyPr>
          <a:lstStyle/>
          <a:p>
            <a:endParaRPr lang="en-US" dirty="0"/>
          </a:p>
        </p:txBody>
      </p:sp>
      <p:sp>
        <p:nvSpPr>
          <p:cNvPr id="10" name="TextBox 9">
            <a:extLst>
              <a:ext uri="{FF2B5EF4-FFF2-40B4-BE49-F238E27FC236}">
                <a16:creationId xmlns:a16="http://schemas.microsoft.com/office/drawing/2014/main" id="{EF8CD146-3584-5946-CB90-8491E943F4AA}"/>
              </a:ext>
            </a:extLst>
          </p:cNvPr>
          <p:cNvSpPr txBox="1"/>
          <p:nvPr/>
        </p:nvSpPr>
        <p:spPr>
          <a:xfrm>
            <a:off x="5842000" y="3710538"/>
            <a:ext cx="2616200" cy="218440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552458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A8A3D-203B-A2D7-A5CE-13FB0AC3935B}"/>
              </a:ext>
            </a:extLst>
          </p:cNvPr>
          <p:cNvSpPr>
            <a:spLocks noGrp="1"/>
          </p:cNvSpPr>
          <p:nvPr>
            <p:ph type="title"/>
          </p:nvPr>
        </p:nvSpPr>
        <p:spPr/>
        <p:txBody>
          <a:bodyPr>
            <a:noAutofit/>
          </a:bodyPr>
          <a:lstStyle/>
          <a:p>
            <a:r>
              <a:rPr lang="en-US" sz="2800" b="1" dirty="0"/>
              <a:t>Transcriptome reconstruction—akin to reassembling magazine articles after they have been through a paper shredder </a:t>
            </a:r>
          </a:p>
        </p:txBody>
      </p:sp>
      <p:pic>
        <p:nvPicPr>
          <p:cNvPr id="5124" name="Picture 4" descr="Genomics: the state of the art in RNA-seq analysis | Nature Methods">
            <a:extLst>
              <a:ext uri="{FF2B5EF4-FFF2-40B4-BE49-F238E27FC236}">
                <a16:creationId xmlns:a16="http://schemas.microsoft.com/office/drawing/2014/main" id="{478E7E7A-E0B4-2B03-EE04-D1336D804C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6429" y="1630383"/>
            <a:ext cx="4311142" cy="449315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1BA8C09-4F25-BECF-4189-18EB1D55D11E}"/>
              </a:ext>
            </a:extLst>
          </p:cNvPr>
          <p:cNvSpPr txBox="1"/>
          <p:nvPr/>
        </p:nvSpPr>
        <p:spPr>
          <a:xfrm>
            <a:off x="0" y="6467686"/>
            <a:ext cx="4425417" cy="415498"/>
          </a:xfrm>
          <a:prstGeom prst="rect">
            <a:avLst/>
          </a:prstGeom>
          <a:noFill/>
        </p:spPr>
        <p:txBody>
          <a:bodyPr wrap="square" rtlCol="0">
            <a:spAutoFit/>
          </a:bodyPr>
          <a:lstStyle/>
          <a:p>
            <a:r>
              <a:rPr lang="en-US" sz="1050" dirty="0">
                <a:hlinkClick r:id="rId4"/>
              </a:rPr>
              <a:t>Korf, I. (2013) Genomics: the state of the art in RNA-seq analysis. </a:t>
            </a:r>
            <a:r>
              <a:rPr lang="en-US" sz="1050" i="1" dirty="0">
                <a:hlinkClick r:id="rId4"/>
              </a:rPr>
              <a:t>Nature Methods</a:t>
            </a:r>
            <a:r>
              <a:rPr lang="en-US" sz="1050" i="1" dirty="0"/>
              <a:t>.</a:t>
            </a:r>
            <a:endParaRPr lang="en-US" sz="1050" dirty="0"/>
          </a:p>
        </p:txBody>
      </p:sp>
      <p:sp>
        <p:nvSpPr>
          <p:cNvPr id="3" name="Slide Number Placeholder 2">
            <a:extLst>
              <a:ext uri="{FF2B5EF4-FFF2-40B4-BE49-F238E27FC236}">
                <a16:creationId xmlns:a16="http://schemas.microsoft.com/office/drawing/2014/main" id="{89C12270-505E-5276-BF0F-6B2444B25FA8}"/>
              </a:ext>
            </a:extLst>
          </p:cNvPr>
          <p:cNvSpPr>
            <a:spLocks noGrp="1"/>
          </p:cNvSpPr>
          <p:nvPr>
            <p:ph type="sldNum" sz="quarter" idx="12"/>
          </p:nvPr>
        </p:nvSpPr>
        <p:spPr/>
        <p:txBody>
          <a:bodyPr/>
          <a:lstStyle/>
          <a:p>
            <a:fld id="{583B418D-BC1F-4141-AD91-492020F8FF52}" type="slidenum">
              <a:rPr lang="en-US" smtClean="0"/>
              <a:pPr/>
              <a:t>7</a:t>
            </a:fld>
            <a:endParaRPr lang="en-US"/>
          </a:p>
        </p:txBody>
      </p:sp>
    </p:spTree>
    <p:extLst>
      <p:ext uri="{BB962C8B-B14F-4D97-AF65-F5344CB8AC3E}">
        <p14:creationId xmlns:p14="http://schemas.microsoft.com/office/powerpoint/2010/main" val="24418410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6EA8A-765F-37CB-2F31-C3E14F31C184}"/>
              </a:ext>
            </a:extLst>
          </p:cNvPr>
          <p:cNvSpPr>
            <a:spLocks noGrp="1"/>
          </p:cNvSpPr>
          <p:nvPr>
            <p:ph type="title"/>
          </p:nvPr>
        </p:nvSpPr>
        <p:spPr/>
        <p:txBody>
          <a:bodyPr/>
          <a:lstStyle/>
          <a:p>
            <a:r>
              <a:rPr lang="en-US" dirty="0"/>
              <a:t>Short vs. Long Read RNA-Seq</a:t>
            </a:r>
          </a:p>
        </p:txBody>
      </p:sp>
      <p:sp>
        <p:nvSpPr>
          <p:cNvPr id="5" name="TextBox 4">
            <a:extLst>
              <a:ext uri="{FF2B5EF4-FFF2-40B4-BE49-F238E27FC236}">
                <a16:creationId xmlns:a16="http://schemas.microsoft.com/office/drawing/2014/main" id="{12EA4C35-523C-8D29-CEE3-14BE40D52886}"/>
              </a:ext>
            </a:extLst>
          </p:cNvPr>
          <p:cNvSpPr txBox="1"/>
          <p:nvPr/>
        </p:nvSpPr>
        <p:spPr>
          <a:xfrm>
            <a:off x="0" y="6548477"/>
            <a:ext cx="3352200" cy="253916"/>
          </a:xfrm>
          <a:prstGeom prst="rect">
            <a:avLst/>
          </a:prstGeom>
          <a:noFill/>
        </p:spPr>
        <p:txBody>
          <a:bodyPr wrap="none" rtlCol="0">
            <a:spAutoFit/>
          </a:bodyPr>
          <a:lstStyle/>
          <a:p>
            <a:r>
              <a:rPr lang="en-US" sz="1050" dirty="0"/>
              <a:t>Adapted from: </a:t>
            </a:r>
            <a:r>
              <a:rPr lang="en-US" sz="1050" dirty="0">
                <a:hlinkClick r:id="rId3"/>
              </a:rPr>
              <a:t>Genetic Engineering &amp; Biotechnology News</a:t>
            </a:r>
            <a:endParaRPr lang="en-US" sz="1050" dirty="0"/>
          </a:p>
        </p:txBody>
      </p:sp>
      <p:sp>
        <p:nvSpPr>
          <p:cNvPr id="3" name="Slide Number Placeholder 2">
            <a:extLst>
              <a:ext uri="{FF2B5EF4-FFF2-40B4-BE49-F238E27FC236}">
                <a16:creationId xmlns:a16="http://schemas.microsoft.com/office/drawing/2014/main" id="{2E8139CA-6CD9-9A79-385F-7B3AE93494E0}"/>
              </a:ext>
            </a:extLst>
          </p:cNvPr>
          <p:cNvSpPr>
            <a:spLocks noGrp="1"/>
          </p:cNvSpPr>
          <p:nvPr>
            <p:ph type="sldNum" sz="quarter" idx="12"/>
          </p:nvPr>
        </p:nvSpPr>
        <p:spPr/>
        <p:txBody>
          <a:bodyPr/>
          <a:lstStyle/>
          <a:p>
            <a:fld id="{583B418D-BC1F-4141-AD91-492020F8FF52}" type="slidenum">
              <a:rPr lang="en-US" smtClean="0"/>
              <a:pPr/>
              <a:t>8</a:t>
            </a:fld>
            <a:endParaRPr lang="en-US"/>
          </a:p>
        </p:txBody>
      </p:sp>
      <p:sp>
        <p:nvSpPr>
          <p:cNvPr id="9" name="Rectangle 8">
            <a:extLst>
              <a:ext uri="{FF2B5EF4-FFF2-40B4-BE49-F238E27FC236}">
                <a16:creationId xmlns:a16="http://schemas.microsoft.com/office/drawing/2014/main" id="{ED432159-8FBA-A20D-2FE2-D275625011F9}"/>
              </a:ext>
            </a:extLst>
          </p:cNvPr>
          <p:cNvSpPr/>
          <p:nvPr/>
        </p:nvSpPr>
        <p:spPr>
          <a:xfrm>
            <a:off x="6019568" y="1537578"/>
            <a:ext cx="511629" cy="35865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FBC9DC6-E3B0-52CC-62E6-BAEFA778293D}"/>
              </a:ext>
            </a:extLst>
          </p:cNvPr>
          <p:cNvSpPr/>
          <p:nvPr/>
        </p:nvSpPr>
        <p:spPr>
          <a:xfrm>
            <a:off x="3660416" y="1537580"/>
            <a:ext cx="381808" cy="35865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16B1892-96AA-B2A1-4A7B-FAC7E44609C5}"/>
              </a:ext>
            </a:extLst>
          </p:cNvPr>
          <p:cNvSpPr/>
          <p:nvPr/>
        </p:nvSpPr>
        <p:spPr>
          <a:xfrm>
            <a:off x="2544848" y="1537580"/>
            <a:ext cx="511629" cy="35865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DD4DD84-B57E-78D2-4520-340F50755C93}"/>
              </a:ext>
            </a:extLst>
          </p:cNvPr>
          <p:cNvSpPr/>
          <p:nvPr/>
        </p:nvSpPr>
        <p:spPr>
          <a:xfrm>
            <a:off x="5251472" y="1542734"/>
            <a:ext cx="192412" cy="35865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AE576067-E1A4-3EE3-DC31-A51294470FD9}"/>
              </a:ext>
            </a:extLst>
          </p:cNvPr>
          <p:cNvCxnSpPr>
            <a:cxnSpLocks/>
          </p:cNvCxnSpPr>
          <p:nvPr/>
        </p:nvCxnSpPr>
        <p:spPr>
          <a:xfrm>
            <a:off x="3056477" y="1713648"/>
            <a:ext cx="603939" cy="0"/>
          </a:xfrm>
          <a:prstGeom prst="line">
            <a:avLst/>
          </a:prstGeom>
          <a:ln w="38100">
            <a:solidFill>
              <a:srgbClr val="00206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AE51831-E93C-5F87-7386-614724F2C115}"/>
              </a:ext>
            </a:extLst>
          </p:cNvPr>
          <p:cNvCxnSpPr>
            <a:cxnSpLocks/>
          </p:cNvCxnSpPr>
          <p:nvPr/>
        </p:nvCxnSpPr>
        <p:spPr>
          <a:xfrm>
            <a:off x="4042224" y="1713648"/>
            <a:ext cx="1209248" cy="0"/>
          </a:xfrm>
          <a:prstGeom prst="line">
            <a:avLst/>
          </a:prstGeom>
          <a:ln w="38100">
            <a:solidFill>
              <a:srgbClr val="00206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5D851A5-BCCB-0986-4A62-0BDF25ECBA52}"/>
              </a:ext>
            </a:extLst>
          </p:cNvPr>
          <p:cNvCxnSpPr>
            <a:cxnSpLocks/>
          </p:cNvCxnSpPr>
          <p:nvPr/>
        </p:nvCxnSpPr>
        <p:spPr>
          <a:xfrm flipV="1">
            <a:off x="5446175" y="1713648"/>
            <a:ext cx="573393" cy="0"/>
          </a:xfrm>
          <a:prstGeom prst="line">
            <a:avLst/>
          </a:prstGeom>
          <a:ln w="38100">
            <a:solidFill>
              <a:srgbClr val="00206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3560D676-D183-9AC9-057E-010B7BDC7BD4}"/>
              </a:ext>
            </a:extLst>
          </p:cNvPr>
          <p:cNvSpPr/>
          <p:nvPr/>
        </p:nvSpPr>
        <p:spPr>
          <a:xfrm>
            <a:off x="6019568" y="2118526"/>
            <a:ext cx="511629" cy="358655"/>
          </a:xfrm>
          <a:prstGeom prst="rect">
            <a:avLst/>
          </a:prstGeom>
          <a:solidFill>
            <a:schemeClr val="accent2"/>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5D88261-02FD-E45C-8914-6A15D49781D8}"/>
              </a:ext>
            </a:extLst>
          </p:cNvPr>
          <p:cNvSpPr/>
          <p:nvPr/>
        </p:nvSpPr>
        <p:spPr>
          <a:xfrm>
            <a:off x="4245632" y="2118528"/>
            <a:ext cx="588233" cy="358655"/>
          </a:xfrm>
          <a:prstGeom prst="rect">
            <a:avLst/>
          </a:prstGeom>
          <a:solidFill>
            <a:schemeClr val="accent2"/>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6859E85-6725-AB7E-DDFE-1D74B419A35B}"/>
              </a:ext>
            </a:extLst>
          </p:cNvPr>
          <p:cNvSpPr/>
          <p:nvPr/>
        </p:nvSpPr>
        <p:spPr>
          <a:xfrm>
            <a:off x="2544848" y="2118528"/>
            <a:ext cx="511629" cy="358655"/>
          </a:xfrm>
          <a:prstGeom prst="rect">
            <a:avLst/>
          </a:prstGeom>
          <a:solidFill>
            <a:schemeClr val="accent2"/>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1BAF87E2-54EA-DC0D-DC1B-9CFAA3A09377}"/>
              </a:ext>
            </a:extLst>
          </p:cNvPr>
          <p:cNvCxnSpPr>
            <a:cxnSpLocks/>
            <a:stCxn id="26" idx="3"/>
            <a:endCxn id="25" idx="1"/>
          </p:cNvCxnSpPr>
          <p:nvPr/>
        </p:nvCxnSpPr>
        <p:spPr>
          <a:xfrm>
            <a:off x="3056477" y="2297856"/>
            <a:ext cx="1189155" cy="0"/>
          </a:xfrm>
          <a:prstGeom prst="line">
            <a:avLst/>
          </a:prstGeom>
          <a:ln w="38100">
            <a:solidFill>
              <a:schemeClr val="accent2">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CD11F56-F0E5-0AEF-92AA-16B093188128}"/>
              </a:ext>
            </a:extLst>
          </p:cNvPr>
          <p:cNvCxnSpPr>
            <a:cxnSpLocks/>
            <a:stCxn id="25" idx="3"/>
            <a:endCxn id="24" idx="1"/>
          </p:cNvCxnSpPr>
          <p:nvPr/>
        </p:nvCxnSpPr>
        <p:spPr>
          <a:xfrm flipV="1">
            <a:off x="4833865" y="2297854"/>
            <a:ext cx="1185703" cy="2"/>
          </a:xfrm>
          <a:prstGeom prst="line">
            <a:avLst/>
          </a:prstGeom>
          <a:ln w="38100">
            <a:solidFill>
              <a:schemeClr val="accent2">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20708E31-4FC1-33B5-A774-889E8D470389}"/>
              </a:ext>
            </a:extLst>
          </p:cNvPr>
          <p:cNvSpPr/>
          <p:nvPr/>
        </p:nvSpPr>
        <p:spPr>
          <a:xfrm>
            <a:off x="6019568" y="2702354"/>
            <a:ext cx="511629" cy="358655"/>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C2FAED12-022D-C7FB-91D1-D21DE7B917C0}"/>
              </a:ext>
            </a:extLst>
          </p:cNvPr>
          <p:cNvSpPr/>
          <p:nvPr/>
        </p:nvSpPr>
        <p:spPr>
          <a:xfrm>
            <a:off x="3660416" y="2702356"/>
            <a:ext cx="381808" cy="358655"/>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273402CA-DBE3-BBAE-AA76-8BF3F6932859}"/>
              </a:ext>
            </a:extLst>
          </p:cNvPr>
          <p:cNvSpPr/>
          <p:nvPr/>
        </p:nvSpPr>
        <p:spPr>
          <a:xfrm>
            <a:off x="2544848" y="2702356"/>
            <a:ext cx="511629" cy="358655"/>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77831EB2-673A-7BBE-D296-FC7B55D4C6C9}"/>
              </a:ext>
            </a:extLst>
          </p:cNvPr>
          <p:cNvSpPr/>
          <p:nvPr/>
        </p:nvSpPr>
        <p:spPr>
          <a:xfrm>
            <a:off x="5251472" y="2707510"/>
            <a:ext cx="192412" cy="358655"/>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traight Connector 46">
            <a:extLst>
              <a:ext uri="{FF2B5EF4-FFF2-40B4-BE49-F238E27FC236}">
                <a16:creationId xmlns:a16="http://schemas.microsoft.com/office/drawing/2014/main" id="{84D45E90-F24C-2B21-04EF-F528DB366F9A}"/>
              </a:ext>
            </a:extLst>
          </p:cNvPr>
          <p:cNvCxnSpPr>
            <a:cxnSpLocks/>
          </p:cNvCxnSpPr>
          <p:nvPr/>
        </p:nvCxnSpPr>
        <p:spPr>
          <a:xfrm>
            <a:off x="3056477" y="2884080"/>
            <a:ext cx="603939" cy="0"/>
          </a:xfrm>
          <a:prstGeom prst="line">
            <a:avLst/>
          </a:prstGeom>
          <a:ln w="38100">
            <a:solidFill>
              <a:schemeClr val="accent6">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C1C0D1E-0B49-2B6C-7AAB-2ED5C8CB737D}"/>
              </a:ext>
            </a:extLst>
          </p:cNvPr>
          <p:cNvCxnSpPr>
            <a:cxnSpLocks/>
          </p:cNvCxnSpPr>
          <p:nvPr/>
        </p:nvCxnSpPr>
        <p:spPr>
          <a:xfrm>
            <a:off x="4042224" y="2884080"/>
            <a:ext cx="203408" cy="0"/>
          </a:xfrm>
          <a:prstGeom prst="line">
            <a:avLst/>
          </a:prstGeom>
          <a:ln w="38100">
            <a:solidFill>
              <a:schemeClr val="accent6">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5356DD47-01E9-C217-21BE-28EB1206FA7F}"/>
              </a:ext>
            </a:extLst>
          </p:cNvPr>
          <p:cNvCxnSpPr>
            <a:cxnSpLocks/>
          </p:cNvCxnSpPr>
          <p:nvPr/>
        </p:nvCxnSpPr>
        <p:spPr>
          <a:xfrm flipV="1">
            <a:off x="5446175" y="2884080"/>
            <a:ext cx="573393" cy="0"/>
          </a:xfrm>
          <a:prstGeom prst="line">
            <a:avLst/>
          </a:prstGeom>
          <a:ln w="38100">
            <a:solidFill>
              <a:schemeClr val="accent6">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C6C51960-108C-FE89-AFF6-FB45A82E279F}"/>
              </a:ext>
            </a:extLst>
          </p:cNvPr>
          <p:cNvSpPr/>
          <p:nvPr/>
        </p:nvSpPr>
        <p:spPr>
          <a:xfrm>
            <a:off x="4245632" y="2707209"/>
            <a:ext cx="588233" cy="358655"/>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2B726293-D264-4A74-CE8B-0A2B99B147C5}"/>
              </a:ext>
            </a:extLst>
          </p:cNvPr>
          <p:cNvSpPr/>
          <p:nvPr/>
        </p:nvSpPr>
        <p:spPr>
          <a:xfrm>
            <a:off x="2806598" y="4015615"/>
            <a:ext cx="255443" cy="91440"/>
          </a:xfrm>
          <a:prstGeom prst="rect">
            <a:avLst/>
          </a:prstGeom>
          <a:solidFill>
            <a:schemeClr val="accent2"/>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Connector 51">
            <a:extLst>
              <a:ext uri="{FF2B5EF4-FFF2-40B4-BE49-F238E27FC236}">
                <a16:creationId xmlns:a16="http://schemas.microsoft.com/office/drawing/2014/main" id="{84719C60-F393-8BCC-4C31-512246D94715}"/>
              </a:ext>
            </a:extLst>
          </p:cNvPr>
          <p:cNvCxnSpPr>
            <a:cxnSpLocks/>
          </p:cNvCxnSpPr>
          <p:nvPr/>
        </p:nvCxnSpPr>
        <p:spPr>
          <a:xfrm>
            <a:off x="3054249" y="4057823"/>
            <a:ext cx="1194027" cy="0"/>
          </a:xfrm>
          <a:prstGeom prst="line">
            <a:avLst/>
          </a:prstGeom>
          <a:ln w="38100">
            <a:solidFill>
              <a:schemeClr val="accent2">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A2105675-71DD-9321-71BB-58076E4A395A}"/>
              </a:ext>
            </a:extLst>
          </p:cNvPr>
          <p:cNvSpPr/>
          <p:nvPr/>
        </p:nvSpPr>
        <p:spPr>
          <a:xfrm>
            <a:off x="4240483" y="4015615"/>
            <a:ext cx="255443" cy="91440"/>
          </a:xfrm>
          <a:prstGeom prst="rect">
            <a:avLst/>
          </a:prstGeom>
          <a:solidFill>
            <a:schemeClr val="accent2"/>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3754550A-8B86-9C87-82BB-3D773A981A70}"/>
              </a:ext>
            </a:extLst>
          </p:cNvPr>
          <p:cNvSpPr/>
          <p:nvPr/>
        </p:nvSpPr>
        <p:spPr>
          <a:xfrm>
            <a:off x="2542620" y="3567211"/>
            <a:ext cx="247650" cy="9144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1DC6ABC3-84E5-1129-902B-C9E60B742499}"/>
              </a:ext>
            </a:extLst>
          </p:cNvPr>
          <p:cNvSpPr/>
          <p:nvPr/>
        </p:nvSpPr>
        <p:spPr>
          <a:xfrm>
            <a:off x="3656512" y="3828976"/>
            <a:ext cx="247650" cy="9144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Connector 55">
            <a:extLst>
              <a:ext uri="{FF2B5EF4-FFF2-40B4-BE49-F238E27FC236}">
                <a16:creationId xmlns:a16="http://schemas.microsoft.com/office/drawing/2014/main" id="{640CADC9-1139-F8ED-E598-5380DF0854F8}"/>
              </a:ext>
            </a:extLst>
          </p:cNvPr>
          <p:cNvCxnSpPr>
            <a:cxnSpLocks/>
            <a:endCxn id="55" idx="1"/>
          </p:cNvCxnSpPr>
          <p:nvPr/>
        </p:nvCxnSpPr>
        <p:spPr>
          <a:xfrm>
            <a:off x="3054249" y="3874696"/>
            <a:ext cx="602263" cy="0"/>
          </a:xfrm>
          <a:prstGeom prst="line">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8A355D4C-AD1C-47CB-714B-733CCC88702C}"/>
              </a:ext>
            </a:extLst>
          </p:cNvPr>
          <p:cNvSpPr/>
          <p:nvPr/>
        </p:nvSpPr>
        <p:spPr>
          <a:xfrm>
            <a:off x="3793798" y="3603699"/>
            <a:ext cx="247650" cy="91440"/>
          </a:xfrm>
          <a:prstGeom prst="rect">
            <a:avLst/>
          </a:prstGeom>
          <a:solidFill>
            <a:schemeClr val="accent6"/>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Straight Connector 60">
            <a:extLst>
              <a:ext uri="{FF2B5EF4-FFF2-40B4-BE49-F238E27FC236}">
                <a16:creationId xmlns:a16="http://schemas.microsoft.com/office/drawing/2014/main" id="{24FF7321-BD1C-F58D-B4EA-4E854FA042CA}"/>
              </a:ext>
            </a:extLst>
          </p:cNvPr>
          <p:cNvCxnSpPr>
            <a:cxnSpLocks/>
            <a:stCxn id="60" idx="3"/>
          </p:cNvCxnSpPr>
          <p:nvPr/>
        </p:nvCxnSpPr>
        <p:spPr>
          <a:xfrm>
            <a:off x="4041448" y="3649419"/>
            <a:ext cx="206828" cy="0"/>
          </a:xfrm>
          <a:prstGeom prst="line">
            <a:avLst/>
          </a:prstGeom>
          <a:ln w="38100">
            <a:solidFill>
              <a:schemeClr val="accent6">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2" name="Rectangle 61">
            <a:extLst>
              <a:ext uri="{FF2B5EF4-FFF2-40B4-BE49-F238E27FC236}">
                <a16:creationId xmlns:a16="http://schemas.microsoft.com/office/drawing/2014/main" id="{216D30F2-4FEA-629F-52AF-28E4DD7727EF}"/>
              </a:ext>
            </a:extLst>
          </p:cNvPr>
          <p:cNvSpPr/>
          <p:nvPr/>
        </p:nvSpPr>
        <p:spPr>
          <a:xfrm>
            <a:off x="4245632" y="3603699"/>
            <a:ext cx="250294" cy="91440"/>
          </a:xfrm>
          <a:prstGeom prst="rect">
            <a:avLst/>
          </a:prstGeom>
          <a:solidFill>
            <a:schemeClr val="accent6"/>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 name="Rectangle 2047">
            <a:extLst>
              <a:ext uri="{FF2B5EF4-FFF2-40B4-BE49-F238E27FC236}">
                <a16:creationId xmlns:a16="http://schemas.microsoft.com/office/drawing/2014/main" id="{FF7B7E94-378E-F9A3-7534-A55B81BE6D9E}"/>
              </a:ext>
            </a:extLst>
          </p:cNvPr>
          <p:cNvSpPr/>
          <p:nvPr/>
        </p:nvSpPr>
        <p:spPr>
          <a:xfrm>
            <a:off x="4588859" y="3603699"/>
            <a:ext cx="247650" cy="91440"/>
          </a:xfrm>
          <a:prstGeom prst="rect">
            <a:avLst/>
          </a:prstGeom>
          <a:solidFill>
            <a:schemeClr val="accent6"/>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49" name="Straight Connector 2048">
            <a:extLst>
              <a:ext uri="{FF2B5EF4-FFF2-40B4-BE49-F238E27FC236}">
                <a16:creationId xmlns:a16="http://schemas.microsoft.com/office/drawing/2014/main" id="{8C2E028C-CB49-F642-F7B2-A21FBD4033C3}"/>
              </a:ext>
            </a:extLst>
          </p:cNvPr>
          <p:cNvCxnSpPr>
            <a:cxnSpLocks/>
            <a:stCxn id="2048" idx="3"/>
            <a:endCxn id="2051" idx="1"/>
          </p:cNvCxnSpPr>
          <p:nvPr/>
        </p:nvCxnSpPr>
        <p:spPr>
          <a:xfrm>
            <a:off x="4836509" y="3649419"/>
            <a:ext cx="414963" cy="0"/>
          </a:xfrm>
          <a:prstGeom prst="line">
            <a:avLst/>
          </a:prstGeom>
          <a:ln w="38100">
            <a:solidFill>
              <a:schemeClr val="accent6">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051" name="Rectangle 2050">
            <a:extLst>
              <a:ext uri="{FF2B5EF4-FFF2-40B4-BE49-F238E27FC236}">
                <a16:creationId xmlns:a16="http://schemas.microsoft.com/office/drawing/2014/main" id="{524C2967-366E-F6F6-8EE2-787C01BAB62A}"/>
              </a:ext>
            </a:extLst>
          </p:cNvPr>
          <p:cNvSpPr/>
          <p:nvPr/>
        </p:nvSpPr>
        <p:spPr>
          <a:xfrm>
            <a:off x="5251472" y="3603699"/>
            <a:ext cx="192412" cy="91440"/>
          </a:xfrm>
          <a:prstGeom prst="rect">
            <a:avLst/>
          </a:prstGeom>
          <a:solidFill>
            <a:schemeClr val="accent6"/>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5" name="Rectangle 2054">
            <a:extLst>
              <a:ext uri="{FF2B5EF4-FFF2-40B4-BE49-F238E27FC236}">
                <a16:creationId xmlns:a16="http://schemas.microsoft.com/office/drawing/2014/main" id="{FE4AB5EC-2849-09A3-10B6-29D1579AFF36}"/>
              </a:ext>
            </a:extLst>
          </p:cNvPr>
          <p:cNvSpPr/>
          <p:nvPr/>
        </p:nvSpPr>
        <p:spPr>
          <a:xfrm>
            <a:off x="5249763" y="3769712"/>
            <a:ext cx="192412" cy="91440"/>
          </a:xfrm>
          <a:prstGeom prst="rect">
            <a:avLst/>
          </a:prstGeom>
          <a:solidFill>
            <a:schemeClr val="tx1"/>
          </a:solidFill>
          <a:ln>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56" name="Straight Connector 2055">
            <a:extLst>
              <a:ext uri="{FF2B5EF4-FFF2-40B4-BE49-F238E27FC236}">
                <a16:creationId xmlns:a16="http://schemas.microsoft.com/office/drawing/2014/main" id="{FEAEBF04-BDED-B7AC-CAB8-0653A8F9C59F}"/>
              </a:ext>
            </a:extLst>
          </p:cNvPr>
          <p:cNvCxnSpPr>
            <a:cxnSpLocks/>
            <a:stCxn id="2055" idx="3"/>
            <a:endCxn id="2057" idx="1"/>
          </p:cNvCxnSpPr>
          <p:nvPr/>
        </p:nvCxnSpPr>
        <p:spPr>
          <a:xfrm>
            <a:off x="5442175" y="3815432"/>
            <a:ext cx="573253" cy="0"/>
          </a:xfrm>
          <a:prstGeom prst="line">
            <a:avLst/>
          </a:prstGeom>
          <a:ln w="38100">
            <a:solidFill>
              <a:schemeClr val="tx1">
                <a:lumMod val="95000"/>
                <a:lumOff val="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057" name="Rectangle 2056">
            <a:extLst>
              <a:ext uri="{FF2B5EF4-FFF2-40B4-BE49-F238E27FC236}">
                <a16:creationId xmlns:a16="http://schemas.microsoft.com/office/drawing/2014/main" id="{21FA21DF-92DD-81A6-B892-5DBFC6DBD27B}"/>
              </a:ext>
            </a:extLst>
          </p:cNvPr>
          <p:cNvSpPr/>
          <p:nvPr/>
        </p:nvSpPr>
        <p:spPr>
          <a:xfrm>
            <a:off x="6015428" y="3769712"/>
            <a:ext cx="196552" cy="91440"/>
          </a:xfrm>
          <a:prstGeom prst="rect">
            <a:avLst/>
          </a:prstGeom>
          <a:solidFill>
            <a:schemeClr val="tx1"/>
          </a:solidFill>
          <a:ln>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0" name="TextBox 2059">
            <a:extLst>
              <a:ext uri="{FF2B5EF4-FFF2-40B4-BE49-F238E27FC236}">
                <a16:creationId xmlns:a16="http://schemas.microsoft.com/office/drawing/2014/main" id="{A360AE63-3CAC-BC15-C038-D4AEFF823B8D}"/>
              </a:ext>
            </a:extLst>
          </p:cNvPr>
          <p:cNvSpPr txBox="1"/>
          <p:nvPr/>
        </p:nvSpPr>
        <p:spPr>
          <a:xfrm>
            <a:off x="2274669" y="3429496"/>
            <a:ext cx="413359" cy="369332"/>
          </a:xfrm>
          <a:prstGeom prst="rect">
            <a:avLst/>
          </a:prstGeom>
          <a:noFill/>
        </p:spPr>
        <p:txBody>
          <a:bodyPr wrap="square" rtlCol="0">
            <a:spAutoFit/>
          </a:bodyPr>
          <a:lstStyle/>
          <a:p>
            <a:r>
              <a:rPr lang="en-US" dirty="0"/>
              <a:t>1</a:t>
            </a:r>
          </a:p>
        </p:txBody>
      </p:sp>
      <p:sp>
        <p:nvSpPr>
          <p:cNvPr id="2061" name="TextBox 2060">
            <a:extLst>
              <a:ext uri="{FF2B5EF4-FFF2-40B4-BE49-F238E27FC236}">
                <a16:creationId xmlns:a16="http://schemas.microsoft.com/office/drawing/2014/main" id="{50BC3D03-28FE-057A-22A8-4732D87CEC97}"/>
              </a:ext>
            </a:extLst>
          </p:cNvPr>
          <p:cNvSpPr txBox="1"/>
          <p:nvPr/>
        </p:nvSpPr>
        <p:spPr>
          <a:xfrm>
            <a:off x="2553755" y="3695139"/>
            <a:ext cx="413359" cy="369332"/>
          </a:xfrm>
          <a:prstGeom prst="rect">
            <a:avLst/>
          </a:prstGeom>
          <a:noFill/>
        </p:spPr>
        <p:txBody>
          <a:bodyPr wrap="square" rtlCol="0">
            <a:spAutoFit/>
          </a:bodyPr>
          <a:lstStyle/>
          <a:p>
            <a:r>
              <a:rPr lang="en-US" dirty="0"/>
              <a:t>4</a:t>
            </a:r>
          </a:p>
        </p:txBody>
      </p:sp>
      <p:sp>
        <p:nvSpPr>
          <p:cNvPr id="2062" name="TextBox 2061">
            <a:extLst>
              <a:ext uri="{FF2B5EF4-FFF2-40B4-BE49-F238E27FC236}">
                <a16:creationId xmlns:a16="http://schemas.microsoft.com/office/drawing/2014/main" id="{4A525EF5-B1C0-6212-C1C3-9FE8726B936F}"/>
              </a:ext>
            </a:extLst>
          </p:cNvPr>
          <p:cNvSpPr txBox="1"/>
          <p:nvPr/>
        </p:nvSpPr>
        <p:spPr>
          <a:xfrm>
            <a:off x="4984826" y="3646283"/>
            <a:ext cx="413359" cy="369332"/>
          </a:xfrm>
          <a:prstGeom prst="rect">
            <a:avLst/>
          </a:prstGeom>
          <a:noFill/>
        </p:spPr>
        <p:txBody>
          <a:bodyPr wrap="square" rtlCol="0">
            <a:spAutoFit/>
          </a:bodyPr>
          <a:lstStyle/>
          <a:p>
            <a:r>
              <a:rPr lang="en-US" dirty="0"/>
              <a:t>5</a:t>
            </a:r>
          </a:p>
        </p:txBody>
      </p:sp>
      <p:sp>
        <p:nvSpPr>
          <p:cNvPr id="2063" name="TextBox 2062">
            <a:extLst>
              <a:ext uri="{FF2B5EF4-FFF2-40B4-BE49-F238E27FC236}">
                <a16:creationId xmlns:a16="http://schemas.microsoft.com/office/drawing/2014/main" id="{587666A3-6C06-D2F0-8C9E-3983915E664A}"/>
              </a:ext>
            </a:extLst>
          </p:cNvPr>
          <p:cNvSpPr txBox="1"/>
          <p:nvPr/>
        </p:nvSpPr>
        <p:spPr>
          <a:xfrm>
            <a:off x="2224808" y="1532239"/>
            <a:ext cx="255961" cy="369332"/>
          </a:xfrm>
          <a:prstGeom prst="rect">
            <a:avLst/>
          </a:prstGeom>
          <a:noFill/>
        </p:spPr>
        <p:txBody>
          <a:bodyPr wrap="square" rtlCol="0">
            <a:spAutoFit/>
          </a:bodyPr>
          <a:lstStyle/>
          <a:p>
            <a:r>
              <a:rPr lang="en-US" dirty="0"/>
              <a:t>A</a:t>
            </a:r>
          </a:p>
        </p:txBody>
      </p:sp>
      <p:sp>
        <p:nvSpPr>
          <p:cNvPr id="2064" name="TextBox 2063">
            <a:extLst>
              <a:ext uri="{FF2B5EF4-FFF2-40B4-BE49-F238E27FC236}">
                <a16:creationId xmlns:a16="http://schemas.microsoft.com/office/drawing/2014/main" id="{FFDBF38E-A819-0A8A-B54F-0EA01CD47536}"/>
              </a:ext>
            </a:extLst>
          </p:cNvPr>
          <p:cNvSpPr txBox="1"/>
          <p:nvPr/>
        </p:nvSpPr>
        <p:spPr>
          <a:xfrm>
            <a:off x="2224808" y="2096574"/>
            <a:ext cx="255961" cy="369332"/>
          </a:xfrm>
          <a:prstGeom prst="rect">
            <a:avLst/>
          </a:prstGeom>
          <a:noFill/>
        </p:spPr>
        <p:txBody>
          <a:bodyPr wrap="square" rtlCol="0">
            <a:spAutoFit/>
          </a:bodyPr>
          <a:lstStyle/>
          <a:p>
            <a:r>
              <a:rPr lang="en-US" dirty="0"/>
              <a:t>B</a:t>
            </a:r>
          </a:p>
        </p:txBody>
      </p:sp>
      <p:sp>
        <p:nvSpPr>
          <p:cNvPr id="2065" name="TextBox 2064">
            <a:extLst>
              <a:ext uri="{FF2B5EF4-FFF2-40B4-BE49-F238E27FC236}">
                <a16:creationId xmlns:a16="http://schemas.microsoft.com/office/drawing/2014/main" id="{AEFBBA91-D363-32CC-A4AB-78E913F71A86}"/>
              </a:ext>
            </a:extLst>
          </p:cNvPr>
          <p:cNvSpPr txBox="1"/>
          <p:nvPr/>
        </p:nvSpPr>
        <p:spPr>
          <a:xfrm>
            <a:off x="2224808" y="2691804"/>
            <a:ext cx="255961" cy="369332"/>
          </a:xfrm>
          <a:prstGeom prst="rect">
            <a:avLst/>
          </a:prstGeom>
          <a:noFill/>
        </p:spPr>
        <p:txBody>
          <a:bodyPr wrap="square" rtlCol="0">
            <a:spAutoFit/>
          </a:bodyPr>
          <a:lstStyle/>
          <a:p>
            <a:r>
              <a:rPr lang="en-US" dirty="0"/>
              <a:t>C</a:t>
            </a:r>
          </a:p>
        </p:txBody>
      </p:sp>
      <p:sp>
        <p:nvSpPr>
          <p:cNvPr id="2066" name="TextBox 2065">
            <a:extLst>
              <a:ext uri="{FF2B5EF4-FFF2-40B4-BE49-F238E27FC236}">
                <a16:creationId xmlns:a16="http://schemas.microsoft.com/office/drawing/2014/main" id="{7CE449E5-C2FF-2501-5B0C-F81FF9303307}"/>
              </a:ext>
            </a:extLst>
          </p:cNvPr>
          <p:cNvSpPr txBox="1"/>
          <p:nvPr/>
        </p:nvSpPr>
        <p:spPr>
          <a:xfrm>
            <a:off x="24720" y="3654813"/>
            <a:ext cx="2075688" cy="369332"/>
          </a:xfrm>
          <a:prstGeom prst="rect">
            <a:avLst/>
          </a:prstGeom>
          <a:noFill/>
        </p:spPr>
        <p:txBody>
          <a:bodyPr wrap="square" rtlCol="0">
            <a:spAutoFit/>
          </a:bodyPr>
          <a:lstStyle/>
          <a:p>
            <a:pPr algn="r"/>
            <a:r>
              <a:rPr lang="en-US" dirty="0"/>
              <a:t>Short Reads</a:t>
            </a:r>
          </a:p>
        </p:txBody>
      </p:sp>
      <p:sp>
        <p:nvSpPr>
          <p:cNvPr id="2067" name="TextBox 2066">
            <a:extLst>
              <a:ext uri="{FF2B5EF4-FFF2-40B4-BE49-F238E27FC236}">
                <a16:creationId xmlns:a16="http://schemas.microsoft.com/office/drawing/2014/main" id="{E6465C75-90E1-8529-9B27-433B5CE3EBE4}"/>
              </a:ext>
            </a:extLst>
          </p:cNvPr>
          <p:cNvSpPr txBox="1"/>
          <p:nvPr/>
        </p:nvSpPr>
        <p:spPr>
          <a:xfrm>
            <a:off x="24720" y="4946279"/>
            <a:ext cx="2075688" cy="369332"/>
          </a:xfrm>
          <a:prstGeom prst="rect">
            <a:avLst/>
          </a:prstGeom>
          <a:noFill/>
        </p:spPr>
        <p:txBody>
          <a:bodyPr wrap="square" rtlCol="0">
            <a:spAutoFit/>
          </a:bodyPr>
          <a:lstStyle/>
          <a:p>
            <a:pPr algn="r"/>
            <a:r>
              <a:rPr lang="en-US" dirty="0"/>
              <a:t>Long Reads</a:t>
            </a:r>
          </a:p>
        </p:txBody>
      </p:sp>
      <p:sp>
        <p:nvSpPr>
          <p:cNvPr id="2068" name="Rectangle 2067">
            <a:extLst>
              <a:ext uri="{FF2B5EF4-FFF2-40B4-BE49-F238E27FC236}">
                <a16:creationId xmlns:a16="http://schemas.microsoft.com/office/drawing/2014/main" id="{1FFE0985-3925-F269-C69F-948C0AFDA892}"/>
              </a:ext>
            </a:extLst>
          </p:cNvPr>
          <p:cNvSpPr/>
          <p:nvPr/>
        </p:nvSpPr>
        <p:spPr>
          <a:xfrm>
            <a:off x="6019568" y="4633892"/>
            <a:ext cx="511629" cy="1900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9" name="Rectangle 2068">
            <a:extLst>
              <a:ext uri="{FF2B5EF4-FFF2-40B4-BE49-F238E27FC236}">
                <a16:creationId xmlns:a16="http://schemas.microsoft.com/office/drawing/2014/main" id="{098F31CB-6BE9-323B-D820-776C1E65CB71}"/>
              </a:ext>
            </a:extLst>
          </p:cNvPr>
          <p:cNvSpPr/>
          <p:nvPr/>
        </p:nvSpPr>
        <p:spPr>
          <a:xfrm>
            <a:off x="3660416" y="4633894"/>
            <a:ext cx="381808" cy="1900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0" name="Rectangle 2069">
            <a:extLst>
              <a:ext uri="{FF2B5EF4-FFF2-40B4-BE49-F238E27FC236}">
                <a16:creationId xmlns:a16="http://schemas.microsoft.com/office/drawing/2014/main" id="{245113EE-37A8-B962-EDDC-5E38B6574D8F}"/>
              </a:ext>
            </a:extLst>
          </p:cNvPr>
          <p:cNvSpPr/>
          <p:nvPr/>
        </p:nvSpPr>
        <p:spPr>
          <a:xfrm>
            <a:off x="2544848" y="4633894"/>
            <a:ext cx="511629" cy="1900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1" name="Rectangle 2070">
            <a:extLst>
              <a:ext uri="{FF2B5EF4-FFF2-40B4-BE49-F238E27FC236}">
                <a16:creationId xmlns:a16="http://schemas.microsoft.com/office/drawing/2014/main" id="{0477E068-DA0B-EE2C-6291-846480C1B2D5}"/>
              </a:ext>
            </a:extLst>
          </p:cNvPr>
          <p:cNvSpPr/>
          <p:nvPr/>
        </p:nvSpPr>
        <p:spPr>
          <a:xfrm>
            <a:off x="5251472" y="4639048"/>
            <a:ext cx="192412" cy="1900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72" name="Straight Connector 2071">
            <a:extLst>
              <a:ext uri="{FF2B5EF4-FFF2-40B4-BE49-F238E27FC236}">
                <a16:creationId xmlns:a16="http://schemas.microsoft.com/office/drawing/2014/main" id="{21E9A72E-A1A3-D9CD-C220-3AA7C3B79795}"/>
              </a:ext>
            </a:extLst>
          </p:cNvPr>
          <p:cNvCxnSpPr>
            <a:cxnSpLocks/>
          </p:cNvCxnSpPr>
          <p:nvPr/>
        </p:nvCxnSpPr>
        <p:spPr>
          <a:xfrm>
            <a:off x="3056477" y="4731168"/>
            <a:ext cx="603939" cy="0"/>
          </a:xfrm>
          <a:prstGeom prst="line">
            <a:avLst/>
          </a:prstGeom>
          <a:ln w="38100">
            <a:solidFill>
              <a:srgbClr val="00206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73" name="Straight Connector 2072">
            <a:extLst>
              <a:ext uri="{FF2B5EF4-FFF2-40B4-BE49-F238E27FC236}">
                <a16:creationId xmlns:a16="http://schemas.microsoft.com/office/drawing/2014/main" id="{5D40146C-373F-7A4B-94A3-37ACDBB85564}"/>
              </a:ext>
            </a:extLst>
          </p:cNvPr>
          <p:cNvCxnSpPr>
            <a:cxnSpLocks/>
          </p:cNvCxnSpPr>
          <p:nvPr/>
        </p:nvCxnSpPr>
        <p:spPr>
          <a:xfrm>
            <a:off x="4042224" y="4731168"/>
            <a:ext cx="1209248" cy="0"/>
          </a:xfrm>
          <a:prstGeom prst="line">
            <a:avLst/>
          </a:prstGeom>
          <a:ln w="38100">
            <a:solidFill>
              <a:srgbClr val="00206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74" name="Straight Connector 2073">
            <a:extLst>
              <a:ext uri="{FF2B5EF4-FFF2-40B4-BE49-F238E27FC236}">
                <a16:creationId xmlns:a16="http://schemas.microsoft.com/office/drawing/2014/main" id="{419AE484-08C1-788D-02AC-B560601C42DF}"/>
              </a:ext>
            </a:extLst>
          </p:cNvPr>
          <p:cNvCxnSpPr>
            <a:cxnSpLocks/>
          </p:cNvCxnSpPr>
          <p:nvPr/>
        </p:nvCxnSpPr>
        <p:spPr>
          <a:xfrm flipV="1">
            <a:off x="5443884" y="4731168"/>
            <a:ext cx="575684" cy="0"/>
          </a:xfrm>
          <a:prstGeom prst="line">
            <a:avLst/>
          </a:prstGeom>
          <a:ln w="38100">
            <a:solidFill>
              <a:srgbClr val="00206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075" name="Rectangle 2074">
            <a:extLst>
              <a:ext uri="{FF2B5EF4-FFF2-40B4-BE49-F238E27FC236}">
                <a16:creationId xmlns:a16="http://schemas.microsoft.com/office/drawing/2014/main" id="{9717DC90-A42F-018A-3C5A-AEB91E2EA426}"/>
              </a:ext>
            </a:extLst>
          </p:cNvPr>
          <p:cNvSpPr/>
          <p:nvPr/>
        </p:nvSpPr>
        <p:spPr>
          <a:xfrm>
            <a:off x="6019568" y="5037040"/>
            <a:ext cx="511629" cy="190054"/>
          </a:xfrm>
          <a:prstGeom prst="rect">
            <a:avLst/>
          </a:prstGeom>
          <a:solidFill>
            <a:schemeClr val="accent2"/>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6" name="Rectangle 2075">
            <a:extLst>
              <a:ext uri="{FF2B5EF4-FFF2-40B4-BE49-F238E27FC236}">
                <a16:creationId xmlns:a16="http://schemas.microsoft.com/office/drawing/2014/main" id="{CB93A76C-74E5-1DD3-BC88-B927F9492376}"/>
              </a:ext>
            </a:extLst>
          </p:cNvPr>
          <p:cNvSpPr/>
          <p:nvPr/>
        </p:nvSpPr>
        <p:spPr>
          <a:xfrm>
            <a:off x="4245632" y="5037042"/>
            <a:ext cx="588233" cy="190054"/>
          </a:xfrm>
          <a:prstGeom prst="rect">
            <a:avLst/>
          </a:prstGeom>
          <a:solidFill>
            <a:schemeClr val="accent2"/>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7" name="Rectangle 2076">
            <a:extLst>
              <a:ext uri="{FF2B5EF4-FFF2-40B4-BE49-F238E27FC236}">
                <a16:creationId xmlns:a16="http://schemas.microsoft.com/office/drawing/2014/main" id="{00D70F0B-E0EC-11A9-4A74-AED7A45B9982}"/>
              </a:ext>
            </a:extLst>
          </p:cNvPr>
          <p:cNvSpPr/>
          <p:nvPr/>
        </p:nvSpPr>
        <p:spPr>
          <a:xfrm>
            <a:off x="2544848" y="5037042"/>
            <a:ext cx="511629" cy="190054"/>
          </a:xfrm>
          <a:prstGeom prst="rect">
            <a:avLst/>
          </a:prstGeom>
          <a:solidFill>
            <a:schemeClr val="accent2"/>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78" name="Straight Connector 2077">
            <a:extLst>
              <a:ext uri="{FF2B5EF4-FFF2-40B4-BE49-F238E27FC236}">
                <a16:creationId xmlns:a16="http://schemas.microsoft.com/office/drawing/2014/main" id="{CAF204EF-BABB-28B8-BD46-A78EB0AB52DB}"/>
              </a:ext>
            </a:extLst>
          </p:cNvPr>
          <p:cNvCxnSpPr>
            <a:cxnSpLocks/>
          </p:cNvCxnSpPr>
          <p:nvPr/>
        </p:nvCxnSpPr>
        <p:spPr>
          <a:xfrm>
            <a:off x="3056477" y="5133504"/>
            <a:ext cx="1189155" cy="0"/>
          </a:xfrm>
          <a:prstGeom prst="line">
            <a:avLst/>
          </a:prstGeom>
          <a:ln w="38100">
            <a:solidFill>
              <a:schemeClr val="accent2">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79" name="Straight Connector 2078">
            <a:extLst>
              <a:ext uri="{FF2B5EF4-FFF2-40B4-BE49-F238E27FC236}">
                <a16:creationId xmlns:a16="http://schemas.microsoft.com/office/drawing/2014/main" id="{6FED2E96-7FE8-1164-0275-B21D5C2252F9}"/>
              </a:ext>
            </a:extLst>
          </p:cNvPr>
          <p:cNvCxnSpPr>
            <a:cxnSpLocks/>
          </p:cNvCxnSpPr>
          <p:nvPr/>
        </p:nvCxnSpPr>
        <p:spPr>
          <a:xfrm flipV="1">
            <a:off x="4833865" y="5133504"/>
            <a:ext cx="1185703" cy="0"/>
          </a:xfrm>
          <a:prstGeom prst="line">
            <a:avLst/>
          </a:prstGeom>
          <a:ln w="38100">
            <a:solidFill>
              <a:schemeClr val="accent2">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080" name="Rectangle 2079">
            <a:extLst>
              <a:ext uri="{FF2B5EF4-FFF2-40B4-BE49-F238E27FC236}">
                <a16:creationId xmlns:a16="http://schemas.microsoft.com/office/drawing/2014/main" id="{CD63C6E9-B044-215F-21E3-231EAC3400F2}"/>
              </a:ext>
            </a:extLst>
          </p:cNvPr>
          <p:cNvSpPr/>
          <p:nvPr/>
        </p:nvSpPr>
        <p:spPr>
          <a:xfrm>
            <a:off x="6019568" y="5481168"/>
            <a:ext cx="511629" cy="190054"/>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1" name="Rectangle 2080">
            <a:extLst>
              <a:ext uri="{FF2B5EF4-FFF2-40B4-BE49-F238E27FC236}">
                <a16:creationId xmlns:a16="http://schemas.microsoft.com/office/drawing/2014/main" id="{9668A014-2195-1CD3-71E5-1128382DE775}"/>
              </a:ext>
            </a:extLst>
          </p:cNvPr>
          <p:cNvSpPr/>
          <p:nvPr/>
        </p:nvSpPr>
        <p:spPr>
          <a:xfrm>
            <a:off x="3660416" y="5481170"/>
            <a:ext cx="381808" cy="190054"/>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2" name="Rectangle 2081">
            <a:extLst>
              <a:ext uri="{FF2B5EF4-FFF2-40B4-BE49-F238E27FC236}">
                <a16:creationId xmlns:a16="http://schemas.microsoft.com/office/drawing/2014/main" id="{C3305D14-2DAD-8782-B987-04BF86BF3F95}"/>
              </a:ext>
            </a:extLst>
          </p:cNvPr>
          <p:cNvSpPr/>
          <p:nvPr/>
        </p:nvSpPr>
        <p:spPr>
          <a:xfrm>
            <a:off x="2544848" y="5481170"/>
            <a:ext cx="511629" cy="190054"/>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3" name="Rectangle 2082">
            <a:extLst>
              <a:ext uri="{FF2B5EF4-FFF2-40B4-BE49-F238E27FC236}">
                <a16:creationId xmlns:a16="http://schemas.microsoft.com/office/drawing/2014/main" id="{B92A02D5-E0B9-A949-5DD8-6A80EDB4B2E3}"/>
              </a:ext>
            </a:extLst>
          </p:cNvPr>
          <p:cNvSpPr/>
          <p:nvPr/>
        </p:nvSpPr>
        <p:spPr>
          <a:xfrm>
            <a:off x="5251472" y="5486324"/>
            <a:ext cx="192412" cy="190054"/>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84" name="Straight Connector 2083">
            <a:extLst>
              <a:ext uri="{FF2B5EF4-FFF2-40B4-BE49-F238E27FC236}">
                <a16:creationId xmlns:a16="http://schemas.microsoft.com/office/drawing/2014/main" id="{E9F49230-1DE2-B726-857F-C23A99D8D384}"/>
              </a:ext>
            </a:extLst>
          </p:cNvPr>
          <p:cNvCxnSpPr>
            <a:cxnSpLocks/>
          </p:cNvCxnSpPr>
          <p:nvPr/>
        </p:nvCxnSpPr>
        <p:spPr>
          <a:xfrm>
            <a:off x="3056477" y="5575591"/>
            <a:ext cx="603939" cy="0"/>
          </a:xfrm>
          <a:prstGeom prst="line">
            <a:avLst/>
          </a:prstGeom>
          <a:ln w="38100">
            <a:solidFill>
              <a:schemeClr val="accent6">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85" name="Straight Connector 2084">
            <a:extLst>
              <a:ext uri="{FF2B5EF4-FFF2-40B4-BE49-F238E27FC236}">
                <a16:creationId xmlns:a16="http://schemas.microsoft.com/office/drawing/2014/main" id="{87B47FFC-CB4B-61EE-7639-E76AB35524C9}"/>
              </a:ext>
            </a:extLst>
          </p:cNvPr>
          <p:cNvCxnSpPr>
            <a:cxnSpLocks/>
          </p:cNvCxnSpPr>
          <p:nvPr/>
        </p:nvCxnSpPr>
        <p:spPr>
          <a:xfrm>
            <a:off x="4042224" y="5575591"/>
            <a:ext cx="203408" cy="0"/>
          </a:xfrm>
          <a:prstGeom prst="line">
            <a:avLst/>
          </a:prstGeom>
          <a:ln w="38100">
            <a:solidFill>
              <a:schemeClr val="accent6">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86" name="Straight Connector 2085">
            <a:extLst>
              <a:ext uri="{FF2B5EF4-FFF2-40B4-BE49-F238E27FC236}">
                <a16:creationId xmlns:a16="http://schemas.microsoft.com/office/drawing/2014/main" id="{EEF2881D-A536-9A73-0554-F669AB7A16BC}"/>
              </a:ext>
            </a:extLst>
          </p:cNvPr>
          <p:cNvCxnSpPr>
            <a:cxnSpLocks/>
          </p:cNvCxnSpPr>
          <p:nvPr/>
        </p:nvCxnSpPr>
        <p:spPr>
          <a:xfrm flipV="1">
            <a:off x="5443884" y="5575591"/>
            <a:ext cx="575684" cy="0"/>
          </a:xfrm>
          <a:prstGeom prst="line">
            <a:avLst/>
          </a:prstGeom>
          <a:ln w="38100">
            <a:solidFill>
              <a:schemeClr val="accent6">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087" name="Rectangle 2086">
            <a:extLst>
              <a:ext uri="{FF2B5EF4-FFF2-40B4-BE49-F238E27FC236}">
                <a16:creationId xmlns:a16="http://schemas.microsoft.com/office/drawing/2014/main" id="{173A891E-65B1-338C-3491-FE53EAA77083}"/>
              </a:ext>
            </a:extLst>
          </p:cNvPr>
          <p:cNvSpPr/>
          <p:nvPr/>
        </p:nvSpPr>
        <p:spPr>
          <a:xfrm>
            <a:off x="4245632" y="5486023"/>
            <a:ext cx="588233" cy="190054"/>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8" name="TextBox 2087">
            <a:extLst>
              <a:ext uri="{FF2B5EF4-FFF2-40B4-BE49-F238E27FC236}">
                <a16:creationId xmlns:a16="http://schemas.microsoft.com/office/drawing/2014/main" id="{506091A3-36CA-503A-8326-3ED168E9BC00}"/>
              </a:ext>
            </a:extLst>
          </p:cNvPr>
          <p:cNvSpPr txBox="1"/>
          <p:nvPr/>
        </p:nvSpPr>
        <p:spPr>
          <a:xfrm>
            <a:off x="2224808" y="4544253"/>
            <a:ext cx="255961" cy="369332"/>
          </a:xfrm>
          <a:prstGeom prst="rect">
            <a:avLst/>
          </a:prstGeom>
          <a:noFill/>
        </p:spPr>
        <p:txBody>
          <a:bodyPr wrap="square" rtlCol="0">
            <a:spAutoFit/>
          </a:bodyPr>
          <a:lstStyle/>
          <a:p>
            <a:r>
              <a:rPr lang="en-US" dirty="0"/>
              <a:t>A</a:t>
            </a:r>
          </a:p>
        </p:txBody>
      </p:sp>
      <p:sp>
        <p:nvSpPr>
          <p:cNvPr id="2089" name="TextBox 2088">
            <a:extLst>
              <a:ext uri="{FF2B5EF4-FFF2-40B4-BE49-F238E27FC236}">
                <a16:creationId xmlns:a16="http://schemas.microsoft.com/office/drawing/2014/main" id="{88E46DE3-3DF9-E56F-0CA6-AA26CD171A12}"/>
              </a:ext>
            </a:extLst>
          </p:cNvPr>
          <p:cNvSpPr txBox="1"/>
          <p:nvPr/>
        </p:nvSpPr>
        <p:spPr>
          <a:xfrm>
            <a:off x="2224808" y="4946279"/>
            <a:ext cx="255961" cy="369332"/>
          </a:xfrm>
          <a:prstGeom prst="rect">
            <a:avLst/>
          </a:prstGeom>
          <a:noFill/>
        </p:spPr>
        <p:txBody>
          <a:bodyPr wrap="square" rtlCol="0">
            <a:spAutoFit/>
          </a:bodyPr>
          <a:lstStyle/>
          <a:p>
            <a:r>
              <a:rPr lang="en-US" dirty="0"/>
              <a:t>B</a:t>
            </a:r>
          </a:p>
        </p:txBody>
      </p:sp>
      <p:sp>
        <p:nvSpPr>
          <p:cNvPr id="2090" name="TextBox 2089">
            <a:extLst>
              <a:ext uri="{FF2B5EF4-FFF2-40B4-BE49-F238E27FC236}">
                <a16:creationId xmlns:a16="http://schemas.microsoft.com/office/drawing/2014/main" id="{4BE25062-8C4C-3942-6F27-C79F7B3065D4}"/>
              </a:ext>
            </a:extLst>
          </p:cNvPr>
          <p:cNvSpPr txBox="1"/>
          <p:nvPr/>
        </p:nvSpPr>
        <p:spPr>
          <a:xfrm>
            <a:off x="2224808" y="5388558"/>
            <a:ext cx="255961" cy="369332"/>
          </a:xfrm>
          <a:prstGeom prst="rect">
            <a:avLst/>
          </a:prstGeom>
          <a:noFill/>
        </p:spPr>
        <p:txBody>
          <a:bodyPr wrap="square" rtlCol="0">
            <a:spAutoFit/>
          </a:bodyPr>
          <a:lstStyle/>
          <a:p>
            <a:r>
              <a:rPr lang="en-US" dirty="0"/>
              <a:t>C</a:t>
            </a:r>
          </a:p>
        </p:txBody>
      </p:sp>
      <p:sp>
        <p:nvSpPr>
          <p:cNvPr id="2093" name="TextBox 2092">
            <a:extLst>
              <a:ext uri="{FF2B5EF4-FFF2-40B4-BE49-F238E27FC236}">
                <a16:creationId xmlns:a16="http://schemas.microsoft.com/office/drawing/2014/main" id="{6C2743F2-3DD5-7BD3-C0C9-A06FD73E9070}"/>
              </a:ext>
            </a:extLst>
          </p:cNvPr>
          <p:cNvSpPr txBox="1"/>
          <p:nvPr/>
        </p:nvSpPr>
        <p:spPr>
          <a:xfrm>
            <a:off x="24720" y="1959496"/>
            <a:ext cx="2075688" cy="646331"/>
          </a:xfrm>
          <a:prstGeom prst="rect">
            <a:avLst/>
          </a:prstGeom>
          <a:noFill/>
        </p:spPr>
        <p:txBody>
          <a:bodyPr wrap="square" rtlCol="0">
            <a:spAutoFit/>
          </a:bodyPr>
          <a:lstStyle/>
          <a:p>
            <a:pPr algn="r"/>
            <a:r>
              <a:rPr lang="en-US" dirty="0"/>
              <a:t>Gene with Several Transcript Isoforms</a:t>
            </a:r>
          </a:p>
        </p:txBody>
      </p:sp>
      <p:grpSp>
        <p:nvGrpSpPr>
          <p:cNvPr id="4" name="Group 3">
            <a:extLst>
              <a:ext uri="{FF2B5EF4-FFF2-40B4-BE49-F238E27FC236}">
                <a16:creationId xmlns:a16="http://schemas.microsoft.com/office/drawing/2014/main" id="{84F5B41D-3FAD-A53E-9D7B-ACB11E7BCEEA}"/>
              </a:ext>
            </a:extLst>
          </p:cNvPr>
          <p:cNvGrpSpPr/>
          <p:nvPr/>
        </p:nvGrpSpPr>
        <p:grpSpPr>
          <a:xfrm>
            <a:off x="6381649" y="3320488"/>
            <a:ext cx="2671916" cy="1100310"/>
            <a:chOff x="6381649" y="3320488"/>
            <a:chExt cx="2671916" cy="1100310"/>
          </a:xfrm>
        </p:grpSpPr>
        <p:sp>
          <p:nvSpPr>
            <p:cNvPr id="2112" name="Rectangle 2111">
              <a:extLst>
                <a:ext uri="{FF2B5EF4-FFF2-40B4-BE49-F238E27FC236}">
                  <a16:creationId xmlns:a16="http://schemas.microsoft.com/office/drawing/2014/main" id="{6728355B-3FAA-B3F7-B6C3-0CFDE3340D18}"/>
                </a:ext>
              </a:extLst>
            </p:cNvPr>
            <p:cNvSpPr/>
            <p:nvPr/>
          </p:nvSpPr>
          <p:spPr>
            <a:xfrm>
              <a:off x="6381649" y="3320488"/>
              <a:ext cx="2671916" cy="1100309"/>
            </a:xfrm>
            <a:prstGeom prst="rect">
              <a:avLst/>
            </a:prstGeom>
            <a:solidFill>
              <a:schemeClr val="bg1">
                <a:lumMod val="95000"/>
              </a:schemeClr>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4" name="TextBox 2093">
              <a:extLst>
                <a:ext uri="{FF2B5EF4-FFF2-40B4-BE49-F238E27FC236}">
                  <a16:creationId xmlns:a16="http://schemas.microsoft.com/office/drawing/2014/main" id="{B2675C4C-E75D-7107-2C70-D23DFDE11DE4}"/>
                </a:ext>
              </a:extLst>
            </p:cNvPr>
            <p:cNvSpPr txBox="1"/>
            <p:nvPr/>
          </p:nvSpPr>
          <p:spPr>
            <a:xfrm>
              <a:off x="6381650" y="3320490"/>
              <a:ext cx="2651904" cy="1100308"/>
            </a:xfrm>
            <a:prstGeom prst="rect">
              <a:avLst/>
            </a:prstGeom>
            <a:noFill/>
          </p:spPr>
          <p:txBody>
            <a:bodyPr wrap="square" rtlCol="0">
              <a:spAutoFit/>
            </a:bodyPr>
            <a:lstStyle/>
            <a:p>
              <a:r>
                <a:rPr lang="en-US" sz="1600" b="1" dirty="0"/>
                <a:t>Ambiguous splice junctions:</a:t>
              </a:r>
            </a:p>
            <a:p>
              <a:r>
                <a:rPr lang="en-US" sz="1600" dirty="0"/>
                <a:t>Junction 1: Isoforms A, B or C</a:t>
              </a:r>
            </a:p>
            <a:p>
              <a:r>
                <a:rPr lang="en-US" sz="1600" dirty="0"/>
                <a:t>Junction 4: Isoforms A or C</a:t>
              </a:r>
            </a:p>
            <a:p>
              <a:r>
                <a:rPr lang="en-US" sz="1600" dirty="0"/>
                <a:t>Junction 5: Isoforms A or C</a:t>
              </a:r>
            </a:p>
          </p:txBody>
        </p:sp>
      </p:grpSp>
      <p:sp>
        <p:nvSpPr>
          <p:cNvPr id="2097" name="Rectangle 2096">
            <a:extLst>
              <a:ext uri="{FF2B5EF4-FFF2-40B4-BE49-F238E27FC236}">
                <a16:creationId xmlns:a16="http://schemas.microsoft.com/office/drawing/2014/main" id="{ED881AC2-30C5-CD3D-E7FD-5A831BC677B1}"/>
              </a:ext>
            </a:extLst>
          </p:cNvPr>
          <p:cNvSpPr/>
          <p:nvPr/>
        </p:nvSpPr>
        <p:spPr>
          <a:xfrm>
            <a:off x="2801033" y="3824356"/>
            <a:ext cx="255443" cy="9144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00" name="Straight Connector 2099">
            <a:extLst>
              <a:ext uri="{FF2B5EF4-FFF2-40B4-BE49-F238E27FC236}">
                <a16:creationId xmlns:a16="http://schemas.microsoft.com/office/drawing/2014/main" id="{DEF56D01-CC35-B0D0-F12B-F329C62B7F4E}"/>
              </a:ext>
            </a:extLst>
          </p:cNvPr>
          <p:cNvCxnSpPr>
            <a:cxnSpLocks/>
          </p:cNvCxnSpPr>
          <p:nvPr/>
        </p:nvCxnSpPr>
        <p:spPr>
          <a:xfrm>
            <a:off x="4833865" y="5575591"/>
            <a:ext cx="417607" cy="0"/>
          </a:xfrm>
          <a:prstGeom prst="line">
            <a:avLst/>
          </a:prstGeom>
          <a:ln w="38100">
            <a:solidFill>
              <a:schemeClr val="accent6">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04" name="Straight Connector 2103">
            <a:extLst>
              <a:ext uri="{FF2B5EF4-FFF2-40B4-BE49-F238E27FC236}">
                <a16:creationId xmlns:a16="http://schemas.microsoft.com/office/drawing/2014/main" id="{0FF90FF2-06A8-DC06-7EE6-F370E79A039D}"/>
              </a:ext>
            </a:extLst>
          </p:cNvPr>
          <p:cNvCxnSpPr>
            <a:cxnSpLocks/>
          </p:cNvCxnSpPr>
          <p:nvPr/>
        </p:nvCxnSpPr>
        <p:spPr>
          <a:xfrm flipV="1">
            <a:off x="4828381" y="2884080"/>
            <a:ext cx="423091" cy="1308"/>
          </a:xfrm>
          <a:prstGeom prst="line">
            <a:avLst/>
          </a:prstGeom>
          <a:ln w="38100">
            <a:solidFill>
              <a:schemeClr val="accent6">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F8D192F-18FA-B993-C124-73D7AB3C4242}"/>
              </a:ext>
            </a:extLst>
          </p:cNvPr>
          <p:cNvSpPr txBox="1"/>
          <p:nvPr/>
        </p:nvSpPr>
        <p:spPr>
          <a:xfrm>
            <a:off x="3498621" y="3429790"/>
            <a:ext cx="413359" cy="369332"/>
          </a:xfrm>
          <a:prstGeom prst="rect">
            <a:avLst/>
          </a:prstGeom>
          <a:noFill/>
        </p:spPr>
        <p:txBody>
          <a:bodyPr wrap="square" rtlCol="0">
            <a:spAutoFit/>
          </a:bodyPr>
          <a:lstStyle/>
          <a:p>
            <a:r>
              <a:rPr lang="en-US" dirty="0"/>
              <a:t>2</a:t>
            </a:r>
          </a:p>
        </p:txBody>
      </p:sp>
      <p:sp>
        <p:nvSpPr>
          <p:cNvPr id="7" name="TextBox 6">
            <a:extLst>
              <a:ext uri="{FF2B5EF4-FFF2-40B4-BE49-F238E27FC236}">
                <a16:creationId xmlns:a16="http://schemas.microsoft.com/office/drawing/2014/main" id="{70C09F26-031B-3EC1-3D38-F5F68B2B5970}"/>
              </a:ext>
            </a:extLst>
          </p:cNvPr>
          <p:cNvSpPr txBox="1"/>
          <p:nvPr/>
        </p:nvSpPr>
        <p:spPr>
          <a:xfrm>
            <a:off x="2470715" y="3876669"/>
            <a:ext cx="413359" cy="369332"/>
          </a:xfrm>
          <a:prstGeom prst="rect">
            <a:avLst/>
          </a:prstGeom>
          <a:noFill/>
        </p:spPr>
        <p:txBody>
          <a:bodyPr wrap="square" rtlCol="0">
            <a:spAutoFit/>
          </a:bodyPr>
          <a:lstStyle/>
          <a:p>
            <a:r>
              <a:rPr lang="en-US" dirty="0"/>
              <a:t>6</a:t>
            </a:r>
          </a:p>
        </p:txBody>
      </p:sp>
      <p:sp>
        <p:nvSpPr>
          <p:cNvPr id="8" name="TextBox 7">
            <a:extLst>
              <a:ext uri="{FF2B5EF4-FFF2-40B4-BE49-F238E27FC236}">
                <a16:creationId xmlns:a16="http://schemas.microsoft.com/office/drawing/2014/main" id="{B95F02FE-35D0-2BA0-DD42-7168014B1202}"/>
              </a:ext>
            </a:extLst>
          </p:cNvPr>
          <p:cNvSpPr txBox="1"/>
          <p:nvPr/>
        </p:nvSpPr>
        <p:spPr>
          <a:xfrm>
            <a:off x="4423149" y="3340410"/>
            <a:ext cx="413359" cy="369332"/>
          </a:xfrm>
          <a:prstGeom prst="rect">
            <a:avLst/>
          </a:prstGeom>
          <a:noFill/>
        </p:spPr>
        <p:txBody>
          <a:bodyPr wrap="square" rtlCol="0">
            <a:spAutoFit/>
          </a:bodyPr>
          <a:lstStyle/>
          <a:p>
            <a:r>
              <a:rPr lang="en-US" dirty="0"/>
              <a:t>3</a:t>
            </a:r>
          </a:p>
        </p:txBody>
      </p:sp>
      <p:sp>
        <p:nvSpPr>
          <p:cNvPr id="12" name="TextBox 11">
            <a:extLst>
              <a:ext uri="{FF2B5EF4-FFF2-40B4-BE49-F238E27FC236}">
                <a16:creationId xmlns:a16="http://schemas.microsoft.com/office/drawing/2014/main" id="{CEAEAB5A-E828-64AF-94F3-A61378190A17}"/>
              </a:ext>
            </a:extLst>
          </p:cNvPr>
          <p:cNvSpPr txBox="1"/>
          <p:nvPr/>
        </p:nvSpPr>
        <p:spPr>
          <a:xfrm>
            <a:off x="425238" y="3126432"/>
            <a:ext cx="7893262" cy="1185423"/>
          </a:xfrm>
          <a:prstGeom prst="rect">
            <a:avLst/>
          </a:prstGeom>
          <a:solidFill>
            <a:schemeClr val="bg1"/>
          </a:solidFill>
        </p:spPr>
        <p:txBody>
          <a:bodyPr wrap="square" rtlCol="0">
            <a:spAutoFit/>
          </a:bodyPr>
          <a:lstStyle/>
          <a:p>
            <a:endParaRPr lang="en-US" dirty="0"/>
          </a:p>
        </p:txBody>
      </p:sp>
      <p:sp>
        <p:nvSpPr>
          <p:cNvPr id="14" name="TextBox 13">
            <a:extLst>
              <a:ext uri="{FF2B5EF4-FFF2-40B4-BE49-F238E27FC236}">
                <a16:creationId xmlns:a16="http://schemas.microsoft.com/office/drawing/2014/main" id="{35A1F520-4484-F386-D1F9-01997882618C}"/>
              </a:ext>
            </a:extLst>
          </p:cNvPr>
          <p:cNvSpPr txBox="1"/>
          <p:nvPr/>
        </p:nvSpPr>
        <p:spPr>
          <a:xfrm>
            <a:off x="6351563" y="3259989"/>
            <a:ext cx="2767717" cy="1200329"/>
          </a:xfrm>
          <a:prstGeom prst="rect">
            <a:avLst/>
          </a:prstGeom>
          <a:solidFill>
            <a:schemeClr val="bg1"/>
          </a:solidFill>
        </p:spPr>
        <p:txBody>
          <a:bodyPr wrap="square" rtlCol="0">
            <a:spAutoFit/>
          </a:bodyPr>
          <a:lstStyle/>
          <a:p>
            <a:endParaRPr lang="en-US" dirty="0"/>
          </a:p>
          <a:p>
            <a:endParaRPr lang="en-US" dirty="0"/>
          </a:p>
          <a:p>
            <a:endParaRPr lang="en-US" dirty="0"/>
          </a:p>
          <a:p>
            <a:endParaRPr lang="en-US" dirty="0"/>
          </a:p>
        </p:txBody>
      </p:sp>
      <p:sp>
        <p:nvSpPr>
          <p:cNvPr id="15" name="TextBox 14">
            <a:extLst>
              <a:ext uri="{FF2B5EF4-FFF2-40B4-BE49-F238E27FC236}">
                <a16:creationId xmlns:a16="http://schemas.microsoft.com/office/drawing/2014/main" id="{661D2FE3-2144-38F5-5EAB-2150C1878F67}"/>
              </a:ext>
            </a:extLst>
          </p:cNvPr>
          <p:cNvSpPr txBox="1"/>
          <p:nvPr/>
        </p:nvSpPr>
        <p:spPr>
          <a:xfrm>
            <a:off x="419769" y="4521362"/>
            <a:ext cx="7448318" cy="1359531"/>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706574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childTnLst>
                                    <p:set>
                                      <p:cBhvr>
                                        <p:cTn id="6" dur="1" fill="hold">
                                          <p:stCondLst>
                                            <p:cond delay="0"/>
                                          </p:stCondLst>
                                        </p:cTn>
                                        <p:tgtEl>
                                          <p:spTgt spid="2061"/>
                                        </p:tgtEl>
                                        <p:attrNameLst>
                                          <p:attrName>style.visibility</p:attrName>
                                        </p:attrNameLst>
                                      </p:cBhvr>
                                      <p:to>
                                        <p:strVal val="hidden"/>
                                      </p:to>
                                    </p:set>
                                  </p:childTnLst>
                                </p:cTn>
                              </p:par>
                              <p:par>
                                <p:cTn id="7" presetID="1" presetClass="exit" presetSubtype="0" fill="hold" grpId="1"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par>
                                <p:cTn id="9" presetID="1" presetClass="exit" presetSubtype="0" fill="hold" grpId="1" nodeType="withEffect">
                                  <p:stCondLst>
                                    <p:cond delay="0"/>
                                  </p:stCondLst>
                                  <p:childTnLst>
                                    <p:set>
                                      <p:cBhvr>
                                        <p:cTn id="10" dur="1" fill="hold">
                                          <p:stCondLst>
                                            <p:cond delay="0"/>
                                          </p:stCondLst>
                                        </p:cTn>
                                        <p:tgtEl>
                                          <p:spTgt spid="2060"/>
                                        </p:tgtEl>
                                        <p:attrNameLst>
                                          <p:attrName>style.visibility</p:attrName>
                                        </p:attrNameLst>
                                      </p:cBhvr>
                                      <p:to>
                                        <p:strVal val="hidden"/>
                                      </p:to>
                                    </p:set>
                                  </p:childTnLst>
                                </p:cTn>
                              </p:par>
                              <p:par>
                                <p:cTn id="11" presetID="1" presetClass="exit" presetSubtype="0" fill="hold" grpId="1" nodeType="with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2062"/>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6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6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6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0" grpId="0"/>
      <p:bldP spid="2060" grpId="1"/>
      <p:bldP spid="2061" grpId="0"/>
      <p:bldP spid="2061" grpId="1"/>
      <p:bldP spid="2062" grpId="0"/>
      <p:bldP spid="2062" grpId="1"/>
      <p:bldP spid="6" grpId="0"/>
      <p:bldP spid="6" grpId="1"/>
      <p:bldP spid="7" grpId="0"/>
      <p:bldP spid="7" grpId="1"/>
      <p:bldP spid="8" grpId="0"/>
      <p:bldP spid="8" grpId="1"/>
      <p:bldP spid="12" grpId="0" animBg="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E3FE8-2199-427E-BDE7-04CDCA32C677}"/>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EAF8B069-AD17-2AC7-F14B-B6A6980AD2EA}"/>
              </a:ext>
            </a:extLst>
          </p:cNvPr>
          <p:cNvSpPr>
            <a:spLocks noGrp="1"/>
          </p:cNvSpPr>
          <p:nvPr>
            <p:ph idx="1"/>
          </p:nvPr>
        </p:nvSpPr>
        <p:spPr/>
        <p:txBody>
          <a:bodyPr/>
          <a:lstStyle/>
          <a:p>
            <a:pPr marL="514350" indent="-514350">
              <a:buFont typeface="+mj-lt"/>
              <a:buAutoNum type="arabicPeriod"/>
            </a:pPr>
            <a:r>
              <a:rPr lang="en-US" dirty="0"/>
              <a:t>Review of RNA-Seq Short-read Sequencing</a:t>
            </a:r>
          </a:p>
          <a:p>
            <a:pPr marL="514350" indent="-514350">
              <a:buFont typeface="+mj-lt"/>
              <a:buAutoNum type="arabicPeriod"/>
            </a:pPr>
            <a:r>
              <a:rPr lang="en-US" dirty="0"/>
              <a:t>Overview and benefits of Long-read Sequencing</a:t>
            </a:r>
          </a:p>
          <a:p>
            <a:pPr marL="514350" indent="-514350">
              <a:buFont typeface="+mj-lt"/>
              <a:buAutoNum type="arabicPeriod"/>
            </a:pPr>
            <a:r>
              <a:rPr lang="en-US" dirty="0"/>
              <a:t>Oxford Nanopore Sequencing</a:t>
            </a:r>
          </a:p>
          <a:p>
            <a:pPr marL="514350" indent="-514350">
              <a:buFont typeface="+mj-lt"/>
              <a:buAutoNum type="arabicPeriod"/>
            </a:pPr>
            <a:r>
              <a:rPr lang="en-US" dirty="0"/>
              <a:t>Pacific Biosciences Sequencing</a:t>
            </a:r>
          </a:p>
        </p:txBody>
      </p:sp>
      <p:sp>
        <p:nvSpPr>
          <p:cNvPr id="4" name="Slide Number Placeholder 3">
            <a:extLst>
              <a:ext uri="{FF2B5EF4-FFF2-40B4-BE49-F238E27FC236}">
                <a16:creationId xmlns:a16="http://schemas.microsoft.com/office/drawing/2014/main" id="{3D206E8A-0E43-25FB-4FED-0696B38B4D77}"/>
              </a:ext>
            </a:extLst>
          </p:cNvPr>
          <p:cNvSpPr>
            <a:spLocks noGrp="1"/>
          </p:cNvSpPr>
          <p:nvPr>
            <p:ph type="sldNum" sz="quarter" idx="12"/>
          </p:nvPr>
        </p:nvSpPr>
        <p:spPr/>
        <p:txBody>
          <a:bodyPr/>
          <a:lstStyle/>
          <a:p>
            <a:fld id="{583B418D-BC1F-4141-AD91-492020F8FF52}" type="slidenum">
              <a:rPr lang="en-US" smtClean="0"/>
              <a:pPr/>
              <a:t>9</a:t>
            </a:fld>
            <a:endParaRPr lang="en-US"/>
          </a:p>
        </p:txBody>
      </p:sp>
      <p:sp>
        <p:nvSpPr>
          <p:cNvPr id="5" name="Rectangle 4">
            <a:extLst>
              <a:ext uri="{FF2B5EF4-FFF2-40B4-BE49-F238E27FC236}">
                <a16:creationId xmlns:a16="http://schemas.microsoft.com/office/drawing/2014/main" id="{80957793-F286-12E6-F404-E78E9A49CBB4}"/>
              </a:ext>
            </a:extLst>
          </p:cNvPr>
          <p:cNvSpPr/>
          <p:nvPr/>
        </p:nvSpPr>
        <p:spPr>
          <a:xfrm>
            <a:off x="0" y="2273300"/>
            <a:ext cx="9144000" cy="4584700"/>
          </a:xfrm>
          <a:prstGeom prst="rect">
            <a:avLst/>
          </a:prstGeom>
          <a:solidFill>
            <a:schemeClr val="tx1">
              <a:lumMod val="75000"/>
              <a:lumOff val="2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EC26C92-F471-A5D3-91C7-F6E82347C85B}"/>
              </a:ext>
            </a:extLst>
          </p:cNvPr>
          <p:cNvSpPr/>
          <p:nvPr/>
        </p:nvSpPr>
        <p:spPr>
          <a:xfrm>
            <a:off x="0" y="1141183"/>
            <a:ext cx="9144000" cy="674917"/>
          </a:xfrm>
          <a:prstGeom prst="rect">
            <a:avLst/>
          </a:prstGeom>
          <a:solidFill>
            <a:schemeClr val="tx1">
              <a:lumMod val="75000"/>
              <a:lumOff val="2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345257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5.0.0"/>
  <p:tag name="SLIDO_PRESENTATION_ID" val="00000000-0000-0000-0000-000000000000"/>
  <p:tag name="SLIDO_EVENT_UUID" val="309c9848-a0f9-4ccb-b4fa-1f099c3f17e7"/>
  <p:tag name="SLIDO_EVENT_SECTION_UUID" val="df38818d-1b7d-46d1-bcd6-fe8ce40d9c7e"/>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76200">
          <a:solidFill>
            <a:srgbClr val="990000"/>
          </a:solidFill>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PT Template_Su22" id="{39BD944C-E4F7-BB4B-819E-F242001472EC}" vid="{BEE9710F-FF47-7C40-9141-0A98CD5CDEE6}"/>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76200">
          <a:solidFill>
            <a:srgbClr val="990000"/>
          </a:solidFill>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PT Template_Su22" id="{39BD944C-E4F7-BB4B-819E-F242001472EC}" vid="{BEF10518-3500-C341-B9B1-FE6AD522512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3171</TotalTime>
  <Words>8269</Words>
  <Application>Microsoft Macintosh PowerPoint</Application>
  <PresentationFormat>On-screen Show (4:3)</PresentationFormat>
  <Paragraphs>928</Paragraphs>
  <Slides>54</Slides>
  <Notes>53</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54</vt:i4>
      </vt:variant>
    </vt:vector>
  </HeadingPairs>
  <TitlesOfParts>
    <vt:vector size="65" baseType="lpstr">
      <vt:lpstr>Aptos</vt:lpstr>
      <vt:lpstr>Aptos Display</vt:lpstr>
      <vt:lpstr>Arial</vt:lpstr>
      <vt:lpstr>Calibri</vt:lpstr>
      <vt:lpstr>Courier New</vt:lpstr>
      <vt:lpstr>Helvetica Neue</vt:lpstr>
      <vt:lpstr>Times</vt:lpstr>
      <vt:lpstr>Verdana</vt:lpstr>
      <vt:lpstr>Wingdings</vt:lpstr>
      <vt:lpstr>Office Theme</vt:lpstr>
      <vt:lpstr>1_Office Theme</vt:lpstr>
      <vt:lpstr>Long-Read Sequencing Technology</vt:lpstr>
      <vt:lpstr>Currently Available GEP Resources</vt:lpstr>
      <vt:lpstr>Note to Instructors</vt:lpstr>
      <vt:lpstr>Agenda</vt:lpstr>
      <vt:lpstr>RNA Sequencing (RNA-Seq)</vt:lpstr>
      <vt:lpstr>RNA-Seq: reads are typically 30–300 bp </vt:lpstr>
      <vt:lpstr>Transcriptome reconstruction—akin to reassembling magazine articles after they have been through a paper shredder </vt:lpstr>
      <vt:lpstr>Short vs. Long Read RNA-Seq</vt:lpstr>
      <vt:lpstr>Agenda</vt:lpstr>
      <vt:lpstr>Short vs. Long Read Sequencing</vt:lpstr>
      <vt:lpstr>Benefits of assembling a genome with long-read sequencing: an example using books </vt:lpstr>
      <vt:lpstr>Benefits of assembling a genome with long-read sequencing: an example using books </vt:lpstr>
      <vt:lpstr>Benefits of assembling a genome with long-read sequencing: an example using books </vt:lpstr>
      <vt:lpstr>Benefits of assembling a genome with long-read sequencing: an example using books </vt:lpstr>
      <vt:lpstr>3rd Generation (Long-Read) Sequencing Emerges</vt:lpstr>
      <vt:lpstr>Third-generation Sequencing Technologies</vt:lpstr>
      <vt:lpstr>Agenda</vt:lpstr>
      <vt:lpstr>ONT Sequencing – Template Topology</vt:lpstr>
      <vt:lpstr>ONT Sequencing – Flow Cell</vt:lpstr>
      <vt:lpstr>ONT Sequencing - Nanopore</vt:lpstr>
      <vt:lpstr>ONT Sequencing – Base Calling</vt:lpstr>
      <vt:lpstr>Check For Understanding</vt:lpstr>
      <vt:lpstr>Check For Understanding</vt:lpstr>
      <vt:lpstr>Check For Understanding</vt:lpstr>
      <vt:lpstr>Check For Understanding</vt:lpstr>
      <vt:lpstr>Check For Understanding</vt:lpstr>
      <vt:lpstr>Review – Base Calling</vt:lpstr>
      <vt:lpstr>Flow Cell Where Nanopores are Housed</vt:lpstr>
      <vt:lpstr>MinION Flow Cell</vt:lpstr>
      <vt:lpstr>Nanopore Sequencing Devices</vt:lpstr>
      <vt:lpstr>ONT Sequencing Workflow</vt:lpstr>
      <vt:lpstr>Agenda</vt:lpstr>
      <vt:lpstr>PacBio SMRT Sequencing – SMRTbell Template</vt:lpstr>
      <vt:lpstr>Key components of SMRT Sequencing</vt:lpstr>
      <vt:lpstr>Key components of SMRT Sequencing</vt:lpstr>
      <vt:lpstr>Phospholinked Nucleotide Incorporation</vt:lpstr>
      <vt:lpstr>2 Modes of SMRT Sequencing</vt:lpstr>
      <vt:lpstr>2 Modes of SMRT Sequencing</vt:lpstr>
      <vt:lpstr>How are HiFi reads generated?</vt:lpstr>
      <vt:lpstr>HiFi Reads vs. Long Reads</vt:lpstr>
      <vt:lpstr>HiFi Reads vs. Long Reads</vt:lpstr>
      <vt:lpstr>PacBio Sequencing – How it Works</vt:lpstr>
      <vt:lpstr>Overview of PacBio Sequencers</vt:lpstr>
      <vt:lpstr>PacBio Revio Sequencing System</vt:lpstr>
      <vt:lpstr>PacBio SMRT Sequencing Workflow</vt:lpstr>
      <vt:lpstr>Isoform Sequencing (Iso-Seq)</vt:lpstr>
      <vt:lpstr>Benefits of Long-read RNA-Seq</vt:lpstr>
      <vt:lpstr>Projects typically combine multiple sequencing technologies to construct genome assemblies</vt:lpstr>
      <vt:lpstr>Applications of  3rd Generation Sequencing</vt:lpstr>
      <vt:lpstr>Conclusion</vt:lpstr>
      <vt:lpstr>Copy Google Doc Worksheet</vt:lpstr>
      <vt:lpstr>Answer Key</vt:lpstr>
      <vt:lpstr>Acknowledgements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Sandlin, Katie</dc:creator>
  <cp:lastModifiedBy>Katie Sandlin</cp:lastModifiedBy>
  <cp:revision>292</cp:revision>
  <dcterms:created xsi:type="dcterms:W3CDTF">2022-08-05T14:28:35Z</dcterms:created>
  <dcterms:modified xsi:type="dcterms:W3CDTF">2024-06-28T18:10:38Z</dcterms:modified>
</cp:coreProperties>
</file>