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80" r:id="rId4"/>
    <p:sldId id="281" r:id="rId5"/>
    <p:sldId id="260" r:id="rId6"/>
    <p:sldId id="282" r:id="rId7"/>
    <p:sldId id="261" r:id="rId8"/>
    <p:sldId id="270" r:id="rId9"/>
    <p:sldId id="268" r:id="rId10"/>
    <p:sldId id="267" r:id="rId11"/>
    <p:sldId id="262" r:id="rId12"/>
    <p:sldId id="263" r:id="rId13"/>
    <p:sldId id="264" r:id="rId14"/>
    <p:sldId id="265" r:id="rId15"/>
    <p:sldId id="266" r:id="rId16"/>
    <p:sldId id="271" r:id="rId17"/>
    <p:sldId id="272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395" y="1417320"/>
            <a:ext cx="11824335" cy="778510"/>
          </a:xfrm>
        </p:spPr>
        <p:txBody>
          <a:bodyPr>
            <a:normAutofit/>
          </a:bodyPr>
          <a:lstStyle/>
          <a:p>
            <a:r>
              <a:rPr lang="en-IN" altLang="en-US" sz="3400" u="sng">
                <a:latin typeface="Arial" panose="020B0604020202020204" pitchFamily="34" charset="0"/>
                <a:cs typeface="Arial" panose="020B0604020202020204" pitchFamily="34" charset="0"/>
              </a:rPr>
              <a:t>108th Annual Meeting of </a:t>
            </a:r>
            <a:r>
              <a:rPr lang="en-US" sz="3400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South Dakota Academy of Science</a:t>
            </a:r>
            <a:endParaRPr lang="en-IN" altLang="en-US" sz="34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395" y="2940050"/>
            <a:ext cx="11935460" cy="588645"/>
          </a:xfrm>
        </p:spPr>
        <p:txBody>
          <a:bodyPr>
            <a:normAutofit fontScale="25000"/>
          </a:bodyPr>
          <a:lstStyle/>
          <a:p>
            <a:pPr marL="0" indent="0">
              <a:buNone/>
            </a:pPr>
            <a:r>
              <a:rPr lang="en-IN" altLang="en-US" sz="12800" b="1">
                <a:latin typeface="Arial" panose="020B0604020202020204" pitchFamily="34" charset="0"/>
                <a:cs typeface="Arial" panose="020B0604020202020204" pitchFamily="34" charset="0"/>
              </a:rPr>
              <a:t>Which is best : Online, face to face or hybrid education ?</a:t>
            </a:r>
          </a:p>
          <a:p>
            <a:pPr marL="0" indent="0">
              <a:buNone/>
            </a:pPr>
            <a:endParaRPr lang="en-I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N" altLang="en-US" sz="8800" b="1">
                <a:latin typeface="Arial" panose="020B0604020202020204" pitchFamily="34" charset="0"/>
                <a:cs typeface="Arial" panose="020B0604020202020204" pitchFamily="34" charset="0"/>
              </a:rPr>
              <a:t>2008-2010 </a:t>
            </a:r>
          </a:p>
          <a:p>
            <a:pPr marL="0" indent="0">
              <a:buNone/>
            </a:pPr>
            <a:r>
              <a:rPr lang="en-IN" altLang="en-US" sz="8800" b="1">
                <a:latin typeface="Arial" panose="020B0604020202020204" pitchFamily="34" charset="0"/>
                <a:cs typeface="Arial" panose="020B0604020202020204" pitchFamily="34" charset="0"/>
              </a:rPr>
              <a:t>Pankaj Mehrotra - Ex Graduate student of Black Hills State University, Spearfish, South Dakota, United States of America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1315" y="231775"/>
            <a:ext cx="11424285" cy="724535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Face to Face Education</a:t>
            </a:r>
            <a:r>
              <a:rPr lang="en-IN" altLang="en-US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1950" y="1182370"/>
            <a:ext cx="10991850" cy="5313680"/>
          </a:xfrm>
        </p:spPr>
        <p:txBody>
          <a:bodyPr/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Face to Face learning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- Interaction between students-students and professor-students.</a:t>
            </a:r>
          </a:p>
          <a:p>
            <a:endParaRPr lang="en-I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Major Learning Spaces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Minor Learning Spaces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both are pre-designed and exposure to these learning spaces remains constant throughout the course.</a:t>
            </a:r>
          </a:p>
          <a:p>
            <a:endParaRPr lang="en-I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Learning Spaces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in face to face environment - classroom, laboratory and outdoor.</a:t>
            </a:r>
            <a:endParaRPr lang="en-IN" altLang="en-US"/>
          </a:p>
          <a:p>
            <a:endParaRPr lang="en-IN" altLang="en-US"/>
          </a:p>
          <a:p>
            <a:endParaRPr lang="en-I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" y="438785"/>
            <a:ext cx="3728720" cy="322580"/>
          </a:xfrm>
        </p:spPr>
        <p:txBody>
          <a:bodyPr>
            <a:normAutofit fontScale="90000"/>
          </a:bodyPr>
          <a:lstStyle/>
          <a:p>
            <a:r>
              <a:rPr lang="en-IN" altLang="en-US" sz="2220" b="1">
                <a:latin typeface="Arial" panose="020B0604020202020204" pitchFamily="34" charset="0"/>
                <a:cs typeface="Arial" panose="020B0604020202020204" pitchFamily="34" charset="0"/>
              </a:rPr>
              <a:t>Stump your partner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761365"/>
            <a:ext cx="3728720" cy="279717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691005" y="40005"/>
            <a:ext cx="85578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Major Learning Spaces &amp; Minor Learning Spaces  - </a:t>
            </a:r>
            <a:r>
              <a:rPr lang="en-US" altLang="en-I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Laboratory</a:t>
            </a:r>
            <a:endParaRPr lang="en-US" altLang="en-IN"/>
          </a:p>
        </p:txBody>
      </p:sp>
      <p:pic>
        <p:nvPicPr>
          <p:cNvPr id="6" name="Picture 3"/>
          <p:cNvPicPr>
            <a:picLocks noGrp="1" noChangeAspect="1"/>
          </p:cNvPicPr>
          <p:nvPr>
            <p:ph idx="1"/>
          </p:nvPr>
        </p:nvPicPr>
        <p:blipFill>
          <a:blip r:embed="rId3"/>
          <a:srcRect l="26911" t="12602" r="26622" b="31376"/>
          <a:stretch>
            <a:fillRect/>
          </a:stretch>
        </p:blipFill>
        <p:spPr>
          <a:xfrm>
            <a:off x="3893820" y="706120"/>
            <a:ext cx="4826000" cy="271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3881120"/>
            <a:ext cx="3729990" cy="2799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35352" t="13598" r="35221" b="6015"/>
          <a:stretch>
            <a:fillRect/>
          </a:stretch>
        </p:blipFill>
        <p:spPr>
          <a:xfrm>
            <a:off x="8847455" y="706120"/>
            <a:ext cx="3272790" cy="56946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/>
        </p:nvSpPr>
        <p:spPr>
          <a:xfrm>
            <a:off x="4095115" y="398145"/>
            <a:ext cx="3728720" cy="4044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IN" sz="2220" b="1">
                <a:latin typeface="Arial" panose="020B0604020202020204" pitchFamily="34" charset="0"/>
                <a:cs typeface="Arial" panose="020B0604020202020204" pitchFamily="34" charset="0"/>
              </a:rPr>
              <a:t>Think-Pair-Share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8847455" y="241935"/>
            <a:ext cx="3272155" cy="4140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IN" sz="2220" b="1">
                <a:latin typeface="Arial" panose="020B0604020202020204" pitchFamily="34" charset="0"/>
                <a:cs typeface="Arial" panose="020B0604020202020204" pitchFamily="34" charset="0"/>
              </a:rPr>
              <a:t>Simulation-Based Learning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l="27513" t="18102" r="46519" b="21443"/>
          <a:stretch>
            <a:fillRect/>
          </a:stretch>
        </p:blipFill>
        <p:spPr>
          <a:xfrm>
            <a:off x="4095115" y="3341370"/>
            <a:ext cx="3169285" cy="333883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/>
        </p:nvSpPr>
        <p:spPr>
          <a:xfrm>
            <a:off x="1270" y="3558540"/>
            <a:ext cx="3728720" cy="3632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IN" sz="2220" b="1">
                <a:latin typeface="Arial" panose="020B0604020202020204" pitchFamily="34" charset="0"/>
                <a:cs typeface="Arial" panose="020B0604020202020204" pitchFamily="34" charset="0"/>
              </a:rPr>
              <a:t>Write-Pair-Share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265035" y="3558540"/>
            <a:ext cx="1454785" cy="3121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Minor Learning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50310" y="554990"/>
            <a:ext cx="3942080" cy="2957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170" y="554990"/>
            <a:ext cx="3539490" cy="29578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607185" y="74930"/>
            <a:ext cx="78263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Major Learning Space &amp; Minor Learning Space - </a:t>
            </a:r>
            <a:r>
              <a:rPr lang="en-US" altLang="en-I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Lecture room</a:t>
            </a:r>
            <a:endParaRPr lang="en-US" altLang="en-I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040" y="554990"/>
            <a:ext cx="4211955" cy="2958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" y="3749675"/>
            <a:ext cx="3539490" cy="2874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780" y="3783330"/>
            <a:ext cx="3787140" cy="2840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040" y="3783330"/>
            <a:ext cx="4253865" cy="284099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236845" y="6256020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22375" y="3144520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260" y="771525"/>
            <a:ext cx="4522470" cy="2805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7788" t="9163" r="12366"/>
          <a:stretch>
            <a:fillRect/>
          </a:stretch>
        </p:blipFill>
        <p:spPr>
          <a:xfrm>
            <a:off x="218440" y="771525"/>
            <a:ext cx="3017520" cy="2828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" y="3802380"/>
            <a:ext cx="2975610" cy="2667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120" y="3802380"/>
            <a:ext cx="3782695" cy="267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20" y="771525"/>
            <a:ext cx="3695700" cy="277304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35960" y="225425"/>
            <a:ext cx="47510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I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Minor</a:t>
            </a: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Learning Space - </a:t>
            </a:r>
            <a:r>
              <a:rPr lang="en-US" altLang="en-I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Lecture room</a:t>
            </a: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265" y="3802380"/>
            <a:ext cx="4044950" cy="26733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517265" y="6101715"/>
            <a:ext cx="4044950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Major &amp; Minor Learning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" y="1826895"/>
            <a:ext cx="2755900" cy="367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045" y="1826895"/>
            <a:ext cx="3895090" cy="3681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1826895"/>
            <a:ext cx="4518025" cy="36823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7025" y="770890"/>
            <a:ext cx="109924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National Geographic Society - BIO BLITZ- Observe, Measure, Record and Identify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63775" y="201930"/>
            <a:ext cx="64204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Major</a:t>
            </a:r>
            <a:r>
              <a:rPr lang="en-US" altLang="en-IN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Minor</a:t>
            </a:r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Learning Space - </a:t>
            </a:r>
            <a:r>
              <a:rPr lang="en-US" altLang="en-IN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Outside Lecture Room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75640" y="5140960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" y="783590"/>
            <a:ext cx="3238500" cy="24295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5130" y="404495"/>
            <a:ext cx="116795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Team Based Learning - Student observe, measure, record, calculate and discuss - STEM</a:t>
            </a:r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3571240" y="107315"/>
            <a:ext cx="4444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IN" b="1">
                <a:latin typeface="Arial" panose="020B0604020202020204" pitchFamily="34" charset="0"/>
                <a:cs typeface="Arial" panose="020B0604020202020204" pitchFamily="34" charset="0"/>
              </a:rPr>
              <a:t>STEM </a:t>
            </a:r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Learning Space -</a:t>
            </a:r>
            <a:r>
              <a:rPr lang="en-US" altLang="en-IN" b="1">
                <a:latin typeface="Arial" panose="020B0604020202020204" pitchFamily="34" charset="0"/>
                <a:cs typeface="Arial" panose="020B0604020202020204" pitchFamily="34" charset="0"/>
              </a:rPr>
              <a:t> Lecture Room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7031" t="16258" r="27109" b="22677"/>
          <a:stretch>
            <a:fillRect/>
          </a:stretch>
        </p:blipFill>
        <p:spPr>
          <a:xfrm>
            <a:off x="3335020" y="810260"/>
            <a:ext cx="3473450" cy="2433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49675" t="20448" r="29247" b="68150"/>
          <a:stretch>
            <a:fillRect/>
          </a:stretch>
        </p:blipFill>
        <p:spPr>
          <a:xfrm>
            <a:off x="4653280" y="783590"/>
            <a:ext cx="2155190" cy="655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27396" t="14472" r="46545" b="24251"/>
          <a:stretch>
            <a:fillRect/>
          </a:stretch>
        </p:blipFill>
        <p:spPr>
          <a:xfrm>
            <a:off x="6808470" y="775335"/>
            <a:ext cx="3040380" cy="24587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rcRect l="21702" t="13823" r="27671" b="12216"/>
          <a:stretch>
            <a:fillRect/>
          </a:stretch>
        </p:blipFill>
        <p:spPr>
          <a:xfrm>
            <a:off x="9848850" y="883285"/>
            <a:ext cx="241046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7"/>
          <a:srcRect l="22245" t="23146" r="25139" b="31183"/>
          <a:stretch>
            <a:fillRect/>
          </a:stretch>
        </p:blipFill>
        <p:spPr>
          <a:xfrm>
            <a:off x="0" y="3845560"/>
            <a:ext cx="350393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/>
          <a:srcRect l="21883" t="32469" r="24777" b="18646"/>
          <a:stretch>
            <a:fillRect/>
          </a:stretch>
        </p:blipFill>
        <p:spPr>
          <a:xfrm>
            <a:off x="3503930" y="3845560"/>
            <a:ext cx="3538855" cy="206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/>
          <a:srcRect l="23134" t="35961" r="26394" b="5144"/>
          <a:stretch>
            <a:fillRect/>
          </a:stretch>
        </p:blipFill>
        <p:spPr>
          <a:xfrm>
            <a:off x="7193915" y="3277870"/>
            <a:ext cx="4890770" cy="3331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4635500" y="6136005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96645" y="6136005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677400" y="6241415"/>
            <a:ext cx="240728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altLang="en-US" b="1"/>
              <a:t>Minor Learning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455" y="189865"/>
            <a:ext cx="116967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455" y="931545"/>
            <a:ext cx="11897995" cy="5317490"/>
          </a:xfrm>
        </p:spPr>
        <p:txBody>
          <a:bodyPr>
            <a:normAutofit fontScale="90000" lnSpcReduction="20000"/>
          </a:bodyPr>
          <a:lstStyle/>
          <a:p>
            <a:r>
              <a:rPr lang="en-IN" altLang="en-US"/>
              <a:t>In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Face to Face</a:t>
            </a:r>
            <a:r>
              <a:rPr lang="en-IN" altLang="en-US"/>
              <a:t> learning environment both major learning space and minor learning space plays important role in interaction.</a:t>
            </a:r>
          </a:p>
          <a:p>
            <a:endParaRPr lang="en-IN" altLang="en-US"/>
          </a:p>
          <a:p>
            <a:endParaRPr lang="en-IN" altLang="en-US"/>
          </a:p>
          <a:p>
            <a:r>
              <a:rPr lang="en-IN" altLang="en-US"/>
              <a:t>Labortory  - Minor learning space is more benficial than major learning space (ESL homogenous student population).</a:t>
            </a:r>
          </a:p>
          <a:p>
            <a:endParaRPr lang="en-IN" altLang="en-US"/>
          </a:p>
          <a:p>
            <a:endParaRPr lang="en-IN" altLang="en-US"/>
          </a:p>
          <a:p>
            <a:r>
              <a:rPr lang="en-IN" altLang="en-US"/>
              <a:t>Lecture room - Major learning space is more beneifical to students than minor learning space. (</a:t>
            </a:r>
            <a:r>
              <a:rPr lang="en-IN" altLang="en-US">
                <a:sym typeface="+mn-ea"/>
              </a:rPr>
              <a:t>ESL homogenous student population)</a:t>
            </a:r>
            <a:endParaRPr lang="en-IN" altLang="en-US"/>
          </a:p>
          <a:p>
            <a:endParaRPr lang="en-IN" altLang="en-US"/>
          </a:p>
          <a:p>
            <a:endParaRPr lang="en-IN" altLang="en-US"/>
          </a:p>
          <a:p>
            <a:r>
              <a:rPr lang="en-IN" altLang="en-US"/>
              <a:t>Outdoor - Both major and minor learning spaces are benefical to students. </a:t>
            </a:r>
            <a:r>
              <a:rPr lang="en-IN" altLang="en-US">
                <a:sym typeface="+mn-ea"/>
              </a:rPr>
              <a:t>(ESL homogenous student population)</a:t>
            </a:r>
            <a:endParaRPr lang="en-I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55" y="191135"/>
            <a:ext cx="11657330" cy="677545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55" y="951230"/>
            <a:ext cx="11595100" cy="5226050"/>
          </a:xfrm>
        </p:spPr>
        <p:txBody>
          <a:bodyPr/>
          <a:lstStyle/>
          <a:p>
            <a:r>
              <a:rPr lang="en-IN" altLang="en-US"/>
              <a:t>Only one experience with homogenous non-ESL students</a:t>
            </a:r>
          </a:p>
          <a:p>
            <a:endParaRPr lang="en-IN" altLang="en-US"/>
          </a:p>
        </p:txBody>
      </p:sp>
      <p:sp>
        <p:nvSpPr>
          <p:cNvPr id="7" name="Rectangles 6"/>
          <p:cNvSpPr/>
          <p:nvPr/>
        </p:nvSpPr>
        <p:spPr>
          <a:xfrm>
            <a:off x="283210" y="1475105"/>
            <a:ext cx="11595735" cy="5271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</a:t>
            </a:r>
          </a:p>
        </p:txBody>
      </p:sp>
      <p:sp>
        <p:nvSpPr>
          <p:cNvPr id="6" name="Rectangles 5"/>
          <p:cNvSpPr/>
          <p:nvPr/>
        </p:nvSpPr>
        <p:spPr>
          <a:xfrm>
            <a:off x="462280" y="4615815"/>
            <a:ext cx="11173460" cy="19900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Students in classroom              </a:t>
            </a:r>
          </a:p>
        </p:txBody>
      </p:sp>
      <p:sp>
        <p:nvSpPr>
          <p:cNvPr id="8" name="Rectangles 7"/>
          <p:cNvSpPr/>
          <p:nvPr/>
        </p:nvSpPr>
        <p:spPr>
          <a:xfrm>
            <a:off x="509270" y="1892935"/>
            <a:ext cx="1574165" cy="19900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Professor              </a:t>
            </a:r>
          </a:p>
        </p:txBody>
      </p:sp>
      <p:sp>
        <p:nvSpPr>
          <p:cNvPr id="9" name="Rectangles 8"/>
          <p:cNvSpPr/>
          <p:nvPr/>
        </p:nvSpPr>
        <p:spPr>
          <a:xfrm>
            <a:off x="3259455" y="1892935"/>
            <a:ext cx="8230235" cy="19900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                              Projector Screen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                        Students in remote location  </a:t>
            </a:r>
          </a:p>
        </p:txBody>
      </p:sp>
      <p:sp>
        <p:nvSpPr>
          <p:cNvPr id="10" name="Rectangles 9"/>
          <p:cNvSpPr/>
          <p:nvPr/>
        </p:nvSpPr>
        <p:spPr>
          <a:xfrm>
            <a:off x="3259455" y="4087495"/>
            <a:ext cx="8230235" cy="3232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                                 Projector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455" y="189865"/>
            <a:ext cx="116967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9380" y="940435"/>
            <a:ext cx="11990070" cy="5719445"/>
          </a:xfrm>
        </p:spPr>
        <p:txBody>
          <a:bodyPr>
            <a:normAutofit lnSpcReduction="20000"/>
          </a:bodyPr>
          <a:lstStyle/>
          <a:p>
            <a:r>
              <a:rPr lang="en-IN" altLang="en-US"/>
              <a:t>In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Hybrid</a:t>
            </a:r>
            <a:r>
              <a:rPr lang="en-IN" altLang="en-US"/>
              <a:t> learning environment supports more minor learning space than major learning space.</a:t>
            </a:r>
          </a:p>
          <a:p>
            <a:endParaRPr lang="en-IN" altLang="en-US"/>
          </a:p>
          <a:p>
            <a:r>
              <a:rPr lang="en-IN" altLang="en-US"/>
              <a:t>Early identification of learning spaces in STEM courses enhances student learning outcomes.</a:t>
            </a:r>
          </a:p>
          <a:p>
            <a:endParaRPr lang="en-IN" altLang="en-US"/>
          </a:p>
          <a:p>
            <a:r>
              <a:rPr lang="en-IN" altLang="en-US"/>
              <a:t>Early planning of learning activities in STEM courses and integrating them in available learning spaces enhances student retention.</a:t>
            </a:r>
          </a:p>
          <a:p>
            <a:endParaRPr lang="en-IN" altLang="en-US"/>
          </a:p>
          <a:p>
            <a:r>
              <a:rPr lang="en-IN" altLang="en-US"/>
              <a:t>Selection of topic and higher order question in STEM courses facilitates student identity, retention and attainment of leadership skills.</a:t>
            </a:r>
          </a:p>
          <a:p>
            <a:endParaRPr lang="en-IN" altLang="en-US"/>
          </a:p>
          <a:p>
            <a:r>
              <a:rPr lang="en-IN" altLang="en-US"/>
              <a:t>Effective utilization of learning spaces in STEM courses build community of ESL and non-ESL learners.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Which is best : Online, face to face or hybrid education ?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605" y="3139440"/>
            <a:ext cx="11461115" cy="18027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Student population, science courses and accessible resources helps to select format of delivery of education : Online, face to face or hybrid.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7310"/>
            <a:ext cx="10515600" cy="586105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Online, face to face or hybrid education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7820" y="774700"/>
            <a:ext cx="5181600" cy="601916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Online education</a:t>
            </a:r>
            <a:r>
              <a:rPr lang="en-US"/>
              <a:t> </a:t>
            </a:r>
            <a:r>
              <a:rPr lang="en-IN" altLang="en-US"/>
              <a:t>is a flexible instructional environment in which learning takes place via internet.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Face to Face</a:t>
            </a:r>
            <a:r>
              <a:rPr lang="en-IN" altLang="en-US"/>
              <a:t> is an instructional environment in which learning takes place in-person.</a:t>
            </a:r>
          </a:p>
          <a:p>
            <a:endParaRPr lang="en-IN" altLang="en-US"/>
          </a:p>
          <a:p>
            <a:endParaRPr lang="en-IN" altLang="en-US"/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n-IN" altLang="en-US"/>
              <a:t> is an instructional environment in which learning takes place via internet and face to face. </a:t>
            </a:r>
          </a:p>
          <a:p>
            <a:endParaRPr lang="en-IN" altLang="en-US"/>
          </a:p>
          <a:p>
            <a:endParaRPr lang="en-IN" alt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23337"/>
          <a:stretch>
            <a:fillRect/>
          </a:stretch>
        </p:blipFill>
        <p:spPr>
          <a:xfrm>
            <a:off x="5845810" y="899795"/>
            <a:ext cx="6051550" cy="2529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845810" y="3515995"/>
            <a:ext cx="6051550" cy="319849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3740" y="201295"/>
            <a:ext cx="10957560" cy="1220470"/>
          </a:xfrm>
        </p:spPr>
        <p:txBody>
          <a:bodyPr>
            <a:normAutofit fontScale="90000"/>
          </a:bodyPr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Hybrid</a:t>
            </a:r>
            <a:r>
              <a:rPr lang="en-IN" altLang="en-US">
                <a:sym typeface="+mn-ea"/>
              </a:rPr>
              <a:t> is an instructional environment in which learning takes place via internet and face to face.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5933" t="12607" r="16638" b="12878"/>
          <a:stretch>
            <a:fillRect/>
          </a:stretch>
        </p:blipFill>
        <p:spPr>
          <a:xfrm>
            <a:off x="1824355" y="1675765"/>
            <a:ext cx="8061960" cy="46412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010" y="211455"/>
            <a:ext cx="11146790" cy="440055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Learning Spaces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2710" y="758825"/>
            <a:ext cx="11924030" cy="478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Learning spaces where interaction takes place between students-professors and students-students.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5745" y="1209040"/>
            <a:ext cx="389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Face to Face Learning Spaces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460105" y="1209040"/>
            <a:ext cx="36366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Hybrid Learning Spaces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19600" y="1216025"/>
            <a:ext cx="37611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Online Learning Spaces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11760" y="4047490"/>
            <a:ext cx="4218940" cy="23444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4489450" y="1735455"/>
            <a:ext cx="4035425" cy="18637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5" name="Content Placeholder 10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95165" y="3774440"/>
            <a:ext cx="4079240" cy="23107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0" name="Text Box 9"/>
          <p:cNvSpPr txBox="1"/>
          <p:nvPr/>
        </p:nvSpPr>
        <p:spPr>
          <a:xfrm>
            <a:off x="4652645" y="6260465"/>
            <a:ext cx="39535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Breakout rooms</a:t>
            </a:r>
          </a:p>
        </p:txBody>
      </p:sp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111760" y="1735455"/>
            <a:ext cx="4219575" cy="22225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7" name="Picture 106"/>
          <p:cNvPicPr/>
          <p:nvPr/>
        </p:nvPicPr>
        <p:blipFill>
          <a:blip r:embed="rId6"/>
          <a:stretch>
            <a:fillRect/>
          </a:stretch>
        </p:blipFill>
        <p:spPr>
          <a:xfrm>
            <a:off x="8742680" y="1735455"/>
            <a:ext cx="3354070" cy="19100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1" name="Text Box 10"/>
          <p:cNvSpPr txBox="1"/>
          <p:nvPr/>
        </p:nvSpPr>
        <p:spPr>
          <a:xfrm>
            <a:off x="8738235" y="3829050"/>
            <a:ext cx="33108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Major Learning Spaces</a:t>
            </a:r>
            <a:r>
              <a:rPr lang="en-IN" altLang="en-US">
                <a:sym typeface="+mn-ea"/>
              </a:rPr>
              <a:t> - Learning spaces where interaction takes place between students-professors and students-students</a:t>
            </a:r>
            <a:endParaRPr lang="en-IN" altLang="en-US"/>
          </a:p>
          <a:p>
            <a:endParaRPr lang="en-IN" altLang="en-US"/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Minor Learning Spaces</a:t>
            </a:r>
            <a:r>
              <a:rPr lang="en-IN" altLang="en-US">
                <a:sym typeface="+mn-ea"/>
              </a:rPr>
              <a:t> - Learning spaces where interaction takes place between students-professors.</a:t>
            </a:r>
            <a:endParaRPr lang="en-I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980" y="144145"/>
            <a:ext cx="11430000" cy="912495"/>
          </a:xfrm>
        </p:spPr>
        <p:txBody>
          <a:bodyPr>
            <a:normAutofit fontScale="90000"/>
          </a:bodyPr>
          <a:lstStyle/>
          <a:p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Online Education : Asynchronous &amp; Synchronous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1153795"/>
            <a:ext cx="11612880" cy="5340350"/>
          </a:xfrm>
        </p:spPr>
        <p:txBody>
          <a:bodyPr/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Asynchronous learning</a:t>
            </a:r>
            <a:r>
              <a:rPr lang="en-IN" altLang="en-US"/>
              <a:t> - Interaction between students-students and students-professor without live instructions.</a:t>
            </a:r>
          </a:p>
          <a:p>
            <a:endParaRPr lang="en-IN" altLang="en-US"/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Learning Spaces</a:t>
            </a:r>
            <a:r>
              <a:rPr lang="en-IN" altLang="en-US"/>
              <a:t> in asynchronous environment - discussion forum, learning journal assignment, quizes and written assignment.</a:t>
            </a:r>
          </a:p>
          <a:p>
            <a:pPr marL="0" indent="0">
              <a:buNone/>
            </a:pPr>
            <a:endParaRPr lang="en-IN" altLang="en-US"/>
          </a:p>
          <a:p>
            <a:endParaRPr lang="en-IN" altLang="en-US"/>
          </a:p>
          <a:p>
            <a:endParaRPr lang="en-IN" altLang="en-US"/>
          </a:p>
          <a:p>
            <a:endParaRPr lang="en-IN" altLang="en-US"/>
          </a:p>
        </p:txBody>
      </p:sp>
      <p:sp>
        <p:nvSpPr>
          <p:cNvPr id="3" name="Rectangles 2"/>
          <p:cNvSpPr/>
          <p:nvPr/>
        </p:nvSpPr>
        <p:spPr>
          <a:xfrm>
            <a:off x="637540" y="3690620"/>
            <a:ext cx="4064000" cy="26854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637540" y="3690620"/>
            <a:ext cx="2517775" cy="2686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altLang="en-US"/>
              <a:t>Discussion Forum</a:t>
            </a:r>
          </a:p>
          <a:p>
            <a:endParaRPr lang="en-I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>
                <a:sym typeface="+mn-ea"/>
              </a:rPr>
              <a:t>Major Learning Space</a:t>
            </a:r>
          </a:p>
          <a:p>
            <a:pPr indent="0">
              <a:buFont typeface="Arial" panose="020B0604020202020204" pitchFamily="34" charset="0"/>
              <a:buNone/>
            </a:pPr>
            <a:endParaRPr lang="en-IN" altLang="en-US" b="1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>
                <a:sym typeface="+mn-ea"/>
              </a:rPr>
              <a:t>Minor Learning Space</a:t>
            </a:r>
            <a:endParaRPr lang="en-IN" altLang="en-US" b="1"/>
          </a:p>
          <a:p>
            <a:endParaRPr lang="en-IN" altLang="en-US" b="1"/>
          </a:p>
        </p:txBody>
      </p:sp>
      <p:sp>
        <p:nvSpPr>
          <p:cNvPr id="7" name="Rectangles 6"/>
          <p:cNvSpPr/>
          <p:nvPr/>
        </p:nvSpPr>
        <p:spPr>
          <a:xfrm>
            <a:off x="4880610" y="3690620"/>
            <a:ext cx="7037070" cy="26854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Minor Learning Space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53635" y="3810635"/>
            <a:ext cx="976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/>
              <a:t>Quiz 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155315" y="3689985"/>
            <a:ext cx="1546225" cy="2685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altLang="en-US"/>
              <a:t>Messages</a:t>
            </a:r>
          </a:p>
          <a:p>
            <a:endParaRPr lang="en-IN" altLang="en-US"/>
          </a:p>
          <a:p>
            <a:pPr indent="0">
              <a:buFont typeface="Arial" panose="020B0604020202020204" pitchFamily="34" charset="0"/>
              <a:buNone/>
            </a:pPr>
            <a:r>
              <a:rPr lang="en-IN" altLang="en-US" b="1"/>
              <a:t>Minor Learning Space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482080" y="3810635"/>
            <a:ext cx="537210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altLang="en-US"/>
              <a:t>Assignment : Learning Journal &amp; Written Assignment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179705"/>
            <a:ext cx="11596370" cy="750570"/>
          </a:xfrm>
        </p:spPr>
        <p:txBody>
          <a:bodyPr>
            <a:normAutofit/>
          </a:bodyPr>
          <a:lstStyle/>
          <a:p>
            <a:pPr algn="ctr"/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Synchronous learning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1075055"/>
            <a:ext cx="11760835" cy="2353945"/>
          </a:xfrm>
        </p:spPr>
        <p:txBody>
          <a:bodyPr/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Synchronous learning</a:t>
            </a:r>
            <a:r>
              <a:rPr lang="en-IN" altLang="en-US">
                <a:sym typeface="+mn-ea"/>
              </a:rPr>
              <a:t> - Interaction between students-students and students-professor with live instructions.</a:t>
            </a:r>
            <a:endParaRPr lang="en-IN" altLang="en-US"/>
          </a:p>
          <a:p>
            <a:endParaRPr lang="en-IN" altLang="en-US"/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Learning Spaces</a:t>
            </a:r>
            <a:r>
              <a:rPr lang="en-IN" altLang="en-US">
                <a:sym typeface="+mn-ea"/>
              </a:rPr>
              <a:t> in synchronous environment - Zoom main room, zoom chat and breakout room.</a:t>
            </a:r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83210" y="3429635"/>
            <a:ext cx="11595735" cy="33166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IN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2120" y="3772535"/>
            <a:ext cx="3261995" cy="27368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altLang="en-US" b="1"/>
              <a:t>Zoom Main Room</a:t>
            </a:r>
          </a:p>
          <a:p>
            <a:pPr algn="ctr"/>
            <a:r>
              <a:rPr lang="en-IN" altLang="en-US" b="1"/>
              <a:t>Minor and Major Learning Space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20795" y="3772535"/>
            <a:ext cx="1245235" cy="27368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altLang="en-US" b="1"/>
              <a:t>Zoom Main Room Chat</a:t>
            </a:r>
          </a:p>
          <a:p>
            <a:pPr algn="ctr"/>
            <a:r>
              <a:rPr lang="en-IN" altLang="en-US" b="1"/>
              <a:t>Minor Learning Space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67400" y="3573780"/>
            <a:ext cx="5587365" cy="27368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altLang="en-US" b="1"/>
              <a:t>Zoom Breakout room</a:t>
            </a:r>
          </a:p>
          <a:p>
            <a:pPr algn="ctr"/>
            <a:r>
              <a:rPr lang="en-IN" altLang="en-US" b="1"/>
              <a:t>Major Learning Space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3375" y="137795"/>
            <a:ext cx="11858625" cy="773430"/>
          </a:xfrm>
        </p:spPr>
        <p:txBody>
          <a:bodyPr>
            <a:normAutofit/>
          </a:bodyPr>
          <a:lstStyle/>
          <a:p>
            <a:r>
              <a:rPr lang="en-IN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Major and Minor Learning Spaces in Asynchronous Learning 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02870" y="986790"/>
            <a:ext cx="5766435" cy="5498465"/>
          </a:xfrm>
        </p:spPr>
        <p:txBody>
          <a:bodyPr>
            <a:normAutofit lnSpcReduction="20000"/>
          </a:bodyPr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Major Learning Spaces</a:t>
            </a:r>
          </a:p>
          <a:p>
            <a:endParaRPr lang="en-I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/>
              <a:t>Discussion Forum and Written Assignment.</a:t>
            </a:r>
          </a:p>
          <a:p>
            <a:endParaRPr lang="en-IN" altLang="en-US"/>
          </a:p>
          <a:p>
            <a:r>
              <a:rPr lang="en-IN" altLang="en-US"/>
              <a:t>Both ESL and non-ESL students interact with students and professor.</a:t>
            </a:r>
          </a:p>
          <a:p>
            <a:endParaRPr lang="en-IN" altLang="en-US"/>
          </a:p>
          <a:p>
            <a:r>
              <a:rPr lang="en-IN" altLang="en-US"/>
              <a:t>Learning is collaborative and personalized.</a:t>
            </a:r>
          </a:p>
          <a:p>
            <a:endParaRPr lang="en-IN" altLang="en-US"/>
          </a:p>
          <a:p>
            <a:r>
              <a:rPr lang="en-IN" altLang="en-US"/>
              <a:t>Learning is repetitive.</a:t>
            </a:r>
          </a:p>
          <a:p>
            <a:pPr marL="0" indent="0">
              <a:buNone/>
            </a:pPr>
            <a:endParaRPr lang="en-IN" altLang="en-US"/>
          </a:p>
          <a:p>
            <a:pPr marL="0" indent="0">
              <a:buNone/>
            </a:pPr>
            <a:endParaRPr lang="en-IN" altLang="en-US"/>
          </a:p>
          <a:p>
            <a:pPr marL="0" indent="0">
              <a:buNone/>
            </a:pPr>
            <a:endParaRPr lang="en-IN" altLang="en-US"/>
          </a:p>
        </p:txBody>
      </p:sp>
      <p:sp>
        <p:nvSpPr>
          <p:cNvPr id="10" name="Content Placeholder 4"/>
          <p:cNvSpPr>
            <a:spLocks noGrp="1"/>
          </p:cNvSpPr>
          <p:nvPr/>
        </p:nvSpPr>
        <p:spPr>
          <a:xfrm>
            <a:off x="6124575" y="988060"/>
            <a:ext cx="5826760" cy="54978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Minor Learning Spaces</a:t>
            </a:r>
          </a:p>
          <a:p>
            <a:pPr marL="0" indent="0">
              <a:buNone/>
            </a:pPr>
            <a:endParaRPr lang="en-I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/>
              <a:t>Learning Journal Assignment and platform messages.</a:t>
            </a:r>
          </a:p>
          <a:p>
            <a:endParaRPr lang="en-IN" altLang="en-US"/>
          </a:p>
          <a:p>
            <a:r>
              <a:rPr lang="en-IN" altLang="en-US"/>
              <a:t>Non-ESL students interact more with professor than ESL students.</a:t>
            </a:r>
          </a:p>
          <a:p>
            <a:endParaRPr lang="en-IN" altLang="en-US"/>
          </a:p>
          <a:p>
            <a:r>
              <a:rPr lang="en-IN" altLang="en-US">
                <a:sym typeface="+mn-ea"/>
              </a:rPr>
              <a:t>Learning is personalized.</a:t>
            </a:r>
          </a:p>
          <a:p>
            <a:endParaRPr lang="en-IN" altLang="en-US">
              <a:sym typeface="+mn-ea"/>
            </a:endParaRPr>
          </a:p>
          <a:p>
            <a:endParaRPr lang="en-IN" altLang="en-US">
              <a:sym typeface="+mn-ea"/>
            </a:endParaRPr>
          </a:p>
          <a:p>
            <a:r>
              <a:rPr lang="en-IN" altLang="en-US"/>
              <a:t>Learning is non- repetive.</a:t>
            </a:r>
          </a:p>
          <a:p>
            <a:endParaRPr lang="en-I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3375" y="137795"/>
            <a:ext cx="11858625" cy="773430"/>
          </a:xfrm>
        </p:spPr>
        <p:txBody>
          <a:bodyPr>
            <a:normAutofit/>
          </a:bodyPr>
          <a:lstStyle/>
          <a:p>
            <a:r>
              <a:rPr lang="en-IN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Major and Minor Learning Spaces in Synchronous Learning 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10820" y="986790"/>
            <a:ext cx="5658485" cy="5190490"/>
          </a:xfrm>
        </p:spPr>
        <p:txBody>
          <a:bodyPr/>
          <a:lstStyle/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Major Learning Spaces</a:t>
            </a:r>
            <a:r>
              <a:rPr lang="en-IN" altLang="en-US"/>
              <a:t> - Zoom main room, breakout room and zoom chat.</a:t>
            </a:r>
          </a:p>
          <a:p>
            <a:pPr marL="0" indent="0">
              <a:buNone/>
            </a:pPr>
            <a:endParaRPr lang="en-IN" altLang="en-US"/>
          </a:p>
          <a:p>
            <a:r>
              <a:rPr lang="en-IN" altLang="en-US"/>
              <a:t>Non-ESL students interact more with professor than ESL students.</a:t>
            </a:r>
          </a:p>
          <a:p>
            <a:endParaRPr lang="en-IN" altLang="en-US"/>
          </a:p>
          <a:p>
            <a:r>
              <a:rPr lang="en-IN" altLang="en-US"/>
              <a:t>Learning is less collaborative.</a:t>
            </a:r>
          </a:p>
          <a:p>
            <a:endParaRPr lang="en-IN" altLang="en-US"/>
          </a:p>
          <a:p>
            <a:r>
              <a:rPr lang="en-IN" altLang="en-US"/>
              <a:t>Learning can be repetitive but for short and long duration.</a:t>
            </a:r>
          </a:p>
          <a:p>
            <a:pPr marL="0" indent="0">
              <a:buNone/>
            </a:pPr>
            <a:endParaRPr lang="en-IN" altLang="en-US"/>
          </a:p>
          <a:p>
            <a:pPr marL="0" indent="0">
              <a:buNone/>
            </a:pPr>
            <a:endParaRPr lang="en-IN" altLang="en-US"/>
          </a:p>
        </p:txBody>
      </p:sp>
      <p:sp>
        <p:nvSpPr>
          <p:cNvPr id="10" name="Content Placeholder 4"/>
          <p:cNvSpPr>
            <a:spLocks noGrp="1"/>
          </p:cNvSpPr>
          <p:nvPr/>
        </p:nvSpPr>
        <p:spPr>
          <a:xfrm>
            <a:off x="6124575" y="988060"/>
            <a:ext cx="5826760" cy="53162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Minor Learning Spaces</a:t>
            </a:r>
            <a:r>
              <a:rPr lang="en-IN" altLang="en-US"/>
              <a:t> -Breakout room and Zoom chat</a:t>
            </a:r>
          </a:p>
          <a:p>
            <a:pPr marL="0" indent="0">
              <a:buNone/>
            </a:pPr>
            <a:endParaRPr lang="en-IN" altLang="en-US"/>
          </a:p>
          <a:p>
            <a:pPr marL="0" indent="0">
              <a:buNone/>
            </a:pPr>
            <a:endParaRPr lang="en-IN" altLang="en-US"/>
          </a:p>
          <a:p>
            <a:r>
              <a:rPr lang="en-IN" altLang="en-US"/>
              <a:t>ESL students interact with professor but also with students.</a:t>
            </a:r>
          </a:p>
          <a:p>
            <a:endParaRPr lang="en-IN" altLang="en-US"/>
          </a:p>
          <a:p>
            <a:r>
              <a:rPr lang="en-IN" altLang="en-US">
                <a:sym typeface="+mn-ea"/>
              </a:rPr>
              <a:t>Learning is both personalized and collaborative.</a:t>
            </a:r>
          </a:p>
          <a:p>
            <a:endParaRPr lang="en-IN" altLang="en-US">
              <a:sym typeface="+mn-ea"/>
            </a:endParaRPr>
          </a:p>
          <a:p>
            <a:r>
              <a:rPr lang="en-IN" altLang="en-US">
                <a:sym typeface="+mn-ea"/>
              </a:rPr>
              <a:t>Learning is repetitive but for short duration.</a:t>
            </a:r>
            <a:endParaRPr lang="en-IN" altLang="en-US"/>
          </a:p>
          <a:p>
            <a:endParaRPr lang="en-I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9405" y="231140"/>
            <a:ext cx="11572875" cy="695325"/>
          </a:xfrm>
        </p:spPr>
        <p:txBody>
          <a:bodyPr>
            <a:normAutofit fontScale="90000"/>
          </a:bodyPr>
          <a:lstStyle/>
          <a:p>
            <a:pPr algn="ctr"/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470" y="1134110"/>
            <a:ext cx="11861165" cy="5043170"/>
          </a:xfrm>
        </p:spPr>
        <p:txBody>
          <a:bodyPr>
            <a:normAutofit lnSpcReduction="10000"/>
          </a:bodyPr>
          <a:lstStyle/>
          <a:p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Online Education can be offered both synchronously and asynchronously.</a:t>
            </a:r>
          </a:p>
          <a:p>
            <a:endParaRPr lang="en-I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Learning spaces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in asynchronous environment is more benefical for non-ESL students than ESL students.</a:t>
            </a:r>
          </a:p>
          <a:p>
            <a:endParaRPr lang="en-I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Learning spaces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in synchronous environment favours both ESL and non-ESL students.</a:t>
            </a:r>
          </a:p>
          <a:p>
            <a:endParaRPr lang="en-I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altLang="en-US" b="1">
                <a:latin typeface="Arial" panose="020B0604020202020204" pitchFamily="34" charset="0"/>
                <a:cs typeface="Arial" panose="020B0604020202020204" pitchFamily="34" charset="0"/>
              </a:rPr>
              <a:t>virtual learning environment</a:t>
            </a:r>
            <a:r>
              <a:rPr lang="en-IN" altLang="en-US">
                <a:latin typeface="Arial" panose="020B0604020202020204" pitchFamily="34" charset="0"/>
                <a:cs typeface="Arial" panose="020B0604020202020204" pitchFamily="34" charset="0"/>
              </a:rPr>
              <a:t> is more suited for heteregenous learners than homogenous learners.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861</Words>
  <Application>Microsoft Office PowerPoint</Application>
  <PresentationFormat>Widescreen</PresentationFormat>
  <Paragraphs>153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108th Annual Meeting of South Dakota Academy of Science</vt:lpstr>
      <vt:lpstr>Online, face to face or hybrid education</vt:lpstr>
      <vt:lpstr>Hybrid is an instructional environment in which learning takes place via internet and face to face.</vt:lpstr>
      <vt:lpstr>Learning Spaces</vt:lpstr>
      <vt:lpstr>Online Education : Asynchronous &amp; Synchronous</vt:lpstr>
      <vt:lpstr>Synchronous learning</vt:lpstr>
      <vt:lpstr>Major and Minor Learning Spaces in Asynchronous Learning Environment</vt:lpstr>
      <vt:lpstr>Major and Minor Learning Spaces in Synchronous Learning Environment</vt:lpstr>
      <vt:lpstr>Summary</vt:lpstr>
      <vt:lpstr>Face to Face Education </vt:lpstr>
      <vt:lpstr>Stump your partner</vt:lpstr>
      <vt:lpstr>PowerPoint Presentation</vt:lpstr>
      <vt:lpstr>PowerPoint Presentation</vt:lpstr>
      <vt:lpstr>PowerPoint Presentation</vt:lpstr>
      <vt:lpstr>PowerPoint Presentation</vt:lpstr>
      <vt:lpstr>Summary</vt:lpstr>
      <vt:lpstr>Hybrid</vt:lpstr>
      <vt:lpstr>Summary</vt:lpstr>
      <vt:lpstr>Which is best : Online, face to face or hybrid education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Acer</dc:creator>
  <cp:lastModifiedBy>Pankaj Mehrotra</cp:lastModifiedBy>
  <cp:revision>5</cp:revision>
  <dcterms:created xsi:type="dcterms:W3CDTF">2023-10-08T16:37:00Z</dcterms:created>
  <dcterms:modified xsi:type="dcterms:W3CDTF">2024-08-11T14:31:21Z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CEB134EC60D144B1A22D2D8C9076B903_13</vt:lpwstr>
  </property>
  <property fmtid="{D5CDD505-2E9C-101B-9397-08002B2CF9AE}" pid="3" name="KSOProductBuildVer">
    <vt:lpwstr>1033-12.2.0.13266</vt:lpwstr>
  </property>
</Properties>
</file>