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256" r:id="rId2"/>
    <p:sldId id="259" r:id="rId3"/>
    <p:sldId id="280" r:id="rId4"/>
    <p:sldId id="281" r:id="rId5"/>
    <p:sldId id="260" r:id="rId6"/>
    <p:sldId id="282" r:id="rId7"/>
    <p:sldId id="283" r:id="rId8"/>
    <p:sldId id="284" r:id="rId9"/>
    <p:sldId id="262" r:id="rId10"/>
    <p:sldId id="263" r:id="rId11"/>
    <p:sldId id="286" r:id="rId12"/>
    <p:sldId id="264" r:id="rId13"/>
    <p:sldId id="299" r:id="rId14"/>
    <p:sldId id="289" r:id="rId15"/>
    <p:sldId id="300" r:id="rId16"/>
    <p:sldId id="287" r:id="rId17"/>
    <p:sldId id="265" r:id="rId18"/>
    <p:sldId id="266" r:id="rId19"/>
    <p:sldId id="290" r:id="rId20"/>
    <p:sldId id="292" r:id="rId21"/>
    <p:sldId id="301" r:id="rId22"/>
    <p:sldId id="288" r:id="rId23"/>
    <p:sldId id="285" r:id="rId24"/>
    <p:sldId id="302" r:id="rId25"/>
    <p:sldId id="294" r:id="rId26"/>
    <p:sldId id="293" r:id="rId27"/>
    <p:sldId id="296" r:id="rId28"/>
    <p:sldId id="297" r:id="rId29"/>
    <p:sldId id="298" r:id="rId30"/>
    <p:sldId id="303" r:id="rId31"/>
    <p:sldId id="304" r:id="rId32"/>
    <p:sldId id="305"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8" d="100"/>
          <a:sy n="78" d="100"/>
        </p:scale>
        <p:origin x="878"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C41B575-D7D7-4E89-AE96-864D3832DCE4}" type="datetimeFigureOut">
              <a:rPr lang="en-IN" smtClean="0"/>
              <a:t>16-04-2024</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DF5FC43-C148-477D-8C3B-1B0D3CF5D460}" type="slidenum">
              <a:rPr lang="en-IN" smtClean="0"/>
              <a:t>‹#›</a:t>
            </a:fld>
            <a:endParaRPr lang="en-IN"/>
          </a:p>
        </p:txBody>
      </p:sp>
    </p:spTree>
    <p:extLst>
      <p:ext uri="{BB962C8B-B14F-4D97-AF65-F5344CB8AC3E}">
        <p14:creationId xmlns:p14="http://schemas.microsoft.com/office/powerpoint/2010/main" val="7984754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EDF5FC43-C148-477D-8C3B-1B0D3CF5D460}" type="slidenum">
              <a:rPr lang="en-IN" smtClean="0"/>
              <a:t>9</a:t>
            </a:fld>
            <a:endParaRPr lang="en-IN"/>
          </a:p>
        </p:txBody>
      </p:sp>
    </p:spTree>
    <p:extLst>
      <p:ext uri="{BB962C8B-B14F-4D97-AF65-F5344CB8AC3E}">
        <p14:creationId xmlns:p14="http://schemas.microsoft.com/office/powerpoint/2010/main" val="37165805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EDF5FC43-C148-477D-8C3B-1B0D3CF5D460}" type="slidenum">
              <a:rPr lang="en-IN" smtClean="0"/>
              <a:t>20</a:t>
            </a:fld>
            <a:endParaRPr lang="en-IN"/>
          </a:p>
        </p:txBody>
      </p:sp>
    </p:spTree>
    <p:extLst>
      <p:ext uri="{BB962C8B-B14F-4D97-AF65-F5344CB8AC3E}">
        <p14:creationId xmlns:p14="http://schemas.microsoft.com/office/powerpoint/2010/main" val="12320847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EDF5FC43-C148-477D-8C3B-1B0D3CF5D460}" type="slidenum">
              <a:rPr lang="en-IN" smtClean="0"/>
              <a:t>25</a:t>
            </a:fld>
            <a:endParaRPr lang="en-IN"/>
          </a:p>
        </p:txBody>
      </p:sp>
    </p:spTree>
    <p:extLst>
      <p:ext uri="{BB962C8B-B14F-4D97-AF65-F5344CB8AC3E}">
        <p14:creationId xmlns:p14="http://schemas.microsoft.com/office/powerpoint/2010/main" val="19407493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0ABA7F-6409-54E5-A465-63D4EDD3012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2F766277-1EE8-79BB-86A8-601D5DE2356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D4ECD036-94E7-9FE7-4212-757B8DC7F65B}"/>
              </a:ext>
            </a:extLst>
          </p:cNvPr>
          <p:cNvSpPr>
            <a:spLocks noGrp="1"/>
          </p:cNvSpPr>
          <p:nvPr>
            <p:ph type="dt" sz="half" idx="10"/>
          </p:nvPr>
        </p:nvSpPr>
        <p:spPr/>
        <p:txBody>
          <a:bodyPr/>
          <a:lstStyle/>
          <a:p>
            <a:fld id="{1E7B751D-B53A-4081-BEB3-9E6652ADBE68}" type="datetimeFigureOut">
              <a:rPr lang="en-IN" smtClean="0"/>
              <a:t>16-04-2024</a:t>
            </a:fld>
            <a:endParaRPr lang="en-IN"/>
          </a:p>
        </p:txBody>
      </p:sp>
      <p:sp>
        <p:nvSpPr>
          <p:cNvPr id="5" name="Footer Placeholder 4">
            <a:extLst>
              <a:ext uri="{FF2B5EF4-FFF2-40B4-BE49-F238E27FC236}">
                <a16:creationId xmlns:a16="http://schemas.microsoft.com/office/drawing/2014/main" id="{071F1DDE-2933-990B-1A0D-29ACBF0CD58F}"/>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D67279AF-60C4-CE04-BA3E-92FA5F11AD10}"/>
              </a:ext>
            </a:extLst>
          </p:cNvPr>
          <p:cNvSpPr>
            <a:spLocks noGrp="1"/>
          </p:cNvSpPr>
          <p:nvPr>
            <p:ph type="sldNum" sz="quarter" idx="12"/>
          </p:nvPr>
        </p:nvSpPr>
        <p:spPr/>
        <p:txBody>
          <a:bodyPr/>
          <a:lstStyle/>
          <a:p>
            <a:fld id="{89F2174F-7E03-4D53-AAFE-50B2E1A92880}" type="slidenum">
              <a:rPr lang="en-IN" smtClean="0"/>
              <a:t>‹#›</a:t>
            </a:fld>
            <a:endParaRPr lang="en-IN"/>
          </a:p>
        </p:txBody>
      </p:sp>
    </p:spTree>
    <p:extLst>
      <p:ext uri="{BB962C8B-B14F-4D97-AF65-F5344CB8AC3E}">
        <p14:creationId xmlns:p14="http://schemas.microsoft.com/office/powerpoint/2010/main" val="37339128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0298B-1EFD-DAD7-5C9C-0E75434640A0}"/>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AA9657E2-1C42-6997-EF1C-1E2B374D996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39D6D00-917A-0AFC-AAD0-E22536206577}"/>
              </a:ext>
            </a:extLst>
          </p:cNvPr>
          <p:cNvSpPr>
            <a:spLocks noGrp="1"/>
          </p:cNvSpPr>
          <p:nvPr>
            <p:ph type="dt" sz="half" idx="10"/>
          </p:nvPr>
        </p:nvSpPr>
        <p:spPr/>
        <p:txBody>
          <a:bodyPr/>
          <a:lstStyle/>
          <a:p>
            <a:fld id="{1E7B751D-B53A-4081-BEB3-9E6652ADBE68}" type="datetimeFigureOut">
              <a:rPr lang="en-IN" smtClean="0"/>
              <a:t>16-04-2024</a:t>
            </a:fld>
            <a:endParaRPr lang="en-IN"/>
          </a:p>
        </p:txBody>
      </p:sp>
      <p:sp>
        <p:nvSpPr>
          <p:cNvPr id="5" name="Footer Placeholder 4">
            <a:extLst>
              <a:ext uri="{FF2B5EF4-FFF2-40B4-BE49-F238E27FC236}">
                <a16:creationId xmlns:a16="http://schemas.microsoft.com/office/drawing/2014/main" id="{069B4D50-1CFE-5597-983C-4F60801321D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A4E4286A-5605-BB48-4635-42DDF2F48EB7}"/>
              </a:ext>
            </a:extLst>
          </p:cNvPr>
          <p:cNvSpPr>
            <a:spLocks noGrp="1"/>
          </p:cNvSpPr>
          <p:nvPr>
            <p:ph type="sldNum" sz="quarter" idx="12"/>
          </p:nvPr>
        </p:nvSpPr>
        <p:spPr/>
        <p:txBody>
          <a:bodyPr/>
          <a:lstStyle/>
          <a:p>
            <a:fld id="{89F2174F-7E03-4D53-AAFE-50B2E1A92880}" type="slidenum">
              <a:rPr lang="en-IN" smtClean="0"/>
              <a:t>‹#›</a:t>
            </a:fld>
            <a:endParaRPr lang="en-IN"/>
          </a:p>
        </p:txBody>
      </p:sp>
    </p:spTree>
    <p:extLst>
      <p:ext uri="{BB962C8B-B14F-4D97-AF65-F5344CB8AC3E}">
        <p14:creationId xmlns:p14="http://schemas.microsoft.com/office/powerpoint/2010/main" val="7833357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B193AE1-39EC-C9DB-EDE2-FC045013303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43878505-FF2A-7991-C193-91DD0BA2AA4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AE8FBD6-59F3-7FB4-531E-C5568FC9E94A}"/>
              </a:ext>
            </a:extLst>
          </p:cNvPr>
          <p:cNvSpPr>
            <a:spLocks noGrp="1"/>
          </p:cNvSpPr>
          <p:nvPr>
            <p:ph type="dt" sz="half" idx="10"/>
          </p:nvPr>
        </p:nvSpPr>
        <p:spPr/>
        <p:txBody>
          <a:bodyPr/>
          <a:lstStyle/>
          <a:p>
            <a:fld id="{1E7B751D-B53A-4081-BEB3-9E6652ADBE68}" type="datetimeFigureOut">
              <a:rPr lang="en-IN" smtClean="0"/>
              <a:t>16-04-2024</a:t>
            </a:fld>
            <a:endParaRPr lang="en-IN"/>
          </a:p>
        </p:txBody>
      </p:sp>
      <p:sp>
        <p:nvSpPr>
          <p:cNvPr id="5" name="Footer Placeholder 4">
            <a:extLst>
              <a:ext uri="{FF2B5EF4-FFF2-40B4-BE49-F238E27FC236}">
                <a16:creationId xmlns:a16="http://schemas.microsoft.com/office/drawing/2014/main" id="{B7933DB7-31D3-19A4-3723-BC3FB828D18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7075A61F-119F-4537-3BA0-4C8B95FE7A85}"/>
              </a:ext>
            </a:extLst>
          </p:cNvPr>
          <p:cNvSpPr>
            <a:spLocks noGrp="1"/>
          </p:cNvSpPr>
          <p:nvPr>
            <p:ph type="sldNum" sz="quarter" idx="12"/>
          </p:nvPr>
        </p:nvSpPr>
        <p:spPr/>
        <p:txBody>
          <a:bodyPr/>
          <a:lstStyle/>
          <a:p>
            <a:fld id="{89F2174F-7E03-4D53-AAFE-50B2E1A92880}" type="slidenum">
              <a:rPr lang="en-IN" smtClean="0"/>
              <a:t>‹#›</a:t>
            </a:fld>
            <a:endParaRPr lang="en-IN"/>
          </a:p>
        </p:txBody>
      </p:sp>
    </p:spTree>
    <p:extLst>
      <p:ext uri="{BB962C8B-B14F-4D97-AF65-F5344CB8AC3E}">
        <p14:creationId xmlns:p14="http://schemas.microsoft.com/office/powerpoint/2010/main" val="10231383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CBFEF5-AA27-6800-8BBC-EA8407F74DE5}"/>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0FCF0D29-B57F-7435-10B9-1256F511A83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E4EFE2D6-AE83-488B-4160-ADA480A40E56}"/>
              </a:ext>
            </a:extLst>
          </p:cNvPr>
          <p:cNvSpPr>
            <a:spLocks noGrp="1"/>
          </p:cNvSpPr>
          <p:nvPr>
            <p:ph type="dt" sz="half" idx="10"/>
          </p:nvPr>
        </p:nvSpPr>
        <p:spPr/>
        <p:txBody>
          <a:bodyPr/>
          <a:lstStyle/>
          <a:p>
            <a:fld id="{1E7B751D-B53A-4081-BEB3-9E6652ADBE68}" type="datetimeFigureOut">
              <a:rPr lang="en-IN" smtClean="0"/>
              <a:t>16-04-2024</a:t>
            </a:fld>
            <a:endParaRPr lang="en-IN"/>
          </a:p>
        </p:txBody>
      </p:sp>
      <p:sp>
        <p:nvSpPr>
          <p:cNvPr id="5" name="Footer Placeholder 4">
            <a:extLst>
              <a:ext uri="{FF2B5EF4-FFF2-40B4-BE49-F238E27FC236}">
                <a16:creationId xmlns:a16="http://schemas.microsoft.com/office/drawing/2014/main" id="{A350F898-8F43-7552-18AB-A2287BE6D1E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6EAC4252-61CB-41D4-FDDD-AAED7E4B48F3}"/>
              </a:ext>
            </a:extLst>
          </p:cNvPr>
          <p:cNvSpPr>
            <a:spLocks noGrp="1"/>
          </p:cNvSpPr>
          <p:nvPr>
            <p:ph type="sldNum" sz="quarter" idx="12"/>
          </p:nvPr>
        </p:nvSpPr>
        <p:spPr/>
        <p:txBody>
          <a:bodyPr/>
          <a:lstStyle/>
          <a:p>
            <a:fld id="{89F2174F-7E03-4D53-AAFE-50B2E1A92880}" type="slidenum">
              <a:rPr lang="en-IN" smtClean="0"/>
              <a:t>‹#›</a:t>
            </a:fld>
            <a:endParaRPr lang="en-IN"/>
          </a:p>
        </p:txBody>
      </p:sp>
    </p:spTree>
    <p:extLst>
      <p:ext uri="{BB962C8B-B14F-4D97-AF65-F5344CB8AC3E}">
        <p14:creationId xmlns:p14="http://schemas.microsoft.com/office/powerpoint/2010/main" val="17377432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F1EC4-AB0F-5364-71C5-FFB985F4B1B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B375544B-B5C3-596E-72AD-D6ECD8EF0E8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69F487F-23C8-A481-C32E-BEC4557927FD}"/>
              </a:ext>
            </a:extLst>
          </p:cNvPr>
          <p:cNvSpPr>
            <a:spLocks noGrp="1"/>
          </p:cNvSpPr>
          <p:nvPr>
            <p:ph type="dt" sz="half" idx="10"/>
          </p:nvPr>
        </p:nvSpPr>
        <p:spPr/>
        <p:txBody>
          <a:bodyPr/>
          <a:lstStyle/>
          <a:p>
            <a:fld id="{1E7B751D-B53A-4081-BEB3-9E6652ADBE68}" type="datetimeFigureOut">
              <a:rPr lang="en-IN" smtClean="0"/>
              <a:t>16-04-2024</a:t>
            </a:fld>
            <a:endParaRPr lang="en-IN"/>
          </a:p>
        </p:txBody>
      </p:sp>
      <p:sp>
        <p:nvSpPr>
          <p:cNvPr id="5" name="Footer Placeholder 4">
            <a:extLst>
              <a:ext uri="{FF2B5EF4-FFF2-40B4-BE49-F238E27FC236}">
                <a16:creationId xmlns:a16="http://schemas.microsoft.com/office/drawing/2014/main" id="{B1303B26-D8DA-8874-079E-18CD6B88881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84CD2752-F380-D5CE-C43B-34729744BED4}"/>
              </a:ext>
            </a:extLst>
          </p:cNvPr>
          <p:cNvSpPr>
            <a:spLocks noGrp="1"/>
          </p:cNvSpPr>
          <p:nvPr>
            <p:ph type="sldNum" sz="quarter" idx="12"/>
          </p:nvPr>
        </p:nvSpPr>
        <p:spPr/>
        <p:txBody>
          <a:bodyPr/>
          <a:lstStyle/>
          <a:p>
            <a:fld id="{89F2174F-7E03-4D53-AAFE-50B2E1A92880}" type="slidenum">
              <a:rPr lang="en-IN" smtClean="0"/>
              <a:t>‹#›</a:t>
            </a:fld>
            <a:endParaRPr lang="en-IN"/>
          </a:p>
        </p:txBody>
      </p:sp>
    </p:spTree>
    <p:extLst>
      <p:ext uri="{BB962C8B-B14F-4D97-AF65-F5344CB8AC3E}">
        <p14:creationId xmlns:p14="http://schemas.microsoft.com/office/powerpoint/2010/main" val="13798495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D9B392-1D77-4E02-95CD-002EECC43295}"/>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03F43040-F8A0-E8E6-3B35-BB557FF8CDD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902F362E-2739-CABB-E076-49B979DC65D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7EF1F28F-7642-89AA-3083-460574DA3491}"/>
              </a:ext>
            </a:extLst>
          </p:cNvPr>
          <p:cNvSpPr>
            <a:spLocks noGrp="1"/>
          </p:cNvSpPr>
          <p:nvPr>
            <p:ph type="dt" sz="half" idx="10"/>
          </p:nvPr>
        </p:nvSpPr>
        <p:spPr/>
        <p:txBody>
          <a:bodyPr/>
          <a:lstStyle/>
          <a:p>
            <a:fld id="{1E7B751D-B53A-4081-BEB3-9E6652ADBE68}" type="datetimeFigureOut">
              <a:rPr lang="en-IN" smtClean="0"/>
              <a:t>16-04-2024</a:t>
            </a:fld>
            <a:endParaRPr lang="en-IN"/>
          </a:p>
        </p:txBody>
      </p:sp>
      <p:sp>
        <p:nvSpPr>
          <p:cNvPr id="6" name="Footer Placeholder 5">
            <a:extLst>
              <a:ext uri="{FF2B5EF4-FFF2-40B4-BE49-F238E27FC236}">
                <a16:creationId xmlns:a16="http://schemas.microsoft.com/office/drawing/2014/main" id="{EDDD0D0A-0C12-18C3-86F4-D70BD6EABF03}"/>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7098343F-6B55-55F4-1117-580A79A4F75E}"/>
              </a:ext>
            </a:extLst>
          </p:cNvPr>
          <p:cNvSpPr>
            <a:spLocks noGrp="1"/>
          </p:cNvSpPr>
          <p:nvPr>
            <p:ph type="sldNum" sz="quarter" idx="12"/>
          </p:nvPr>
        </p:nvSpPr>
        <p:spPr/>
        <p:txBody>
          <a:bodyPr/>
          <a:lstStyle/>
          <a:p>
            <a:fld id="{89F2174F-7E03-4D53-AAFE-50B2E1A92880}" type="slidenum">
              <a:rPr lang="en-IN" smtClean="0"/>
              <a:t>‹#›</a:t>
            </a:fld>
            <a:endParaRPr lang="en-IN"/>
          </a:p>
        </p:txBody>
      </p:sp>
    </p:spTree>
    <p:extLst>
      <p:ext uri="{BB962C8B-B14F-4D97-AF65-F5344CB8AC3E}">
        <p14:creationId xmlns:p14="http://schemas.microsoft.com/office/powerpoint/2010/main" val="18074613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AD4D42-D2EF-989A-F042-E0F2644A58FF}"/>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92DADF83-29DB-2008-645E-E59DBA329FC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303CCE9-9612-EE7E-7132-D640A4A054E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4F795BA7-E9CC-70D6-6C03-025E1C266A0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341DB5C-4FA3-C619-3BAA-FE6316E8D55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96BC2AAD-B12B-EA86-C648-5AB3C145D476}"/>
              </a:ext>
            </a:extLst>
          </p:cNvPr>
          <p:cNvSpPr>
            <a:spLocks noGrp="1"/>
          </p:cNvSpPr>
          <p:nvPr>
            <p:ph type="dt" sz="half" idx="10"/>
          </p:nvPr>
        </p:nvSpPr>
        <p:spPr/>
        <p:txBody>
          <a:bodyPr/>
          <a:lstStyle/>
          <a:p>
            <a:fld id="{1E7B751D-B53A-4081-BEB3-9E6652ADBE68}" type="datetimeFigureOut">
              <a:rPr lang="en-IN" smtClean="0"/>
              <a:t>16-04-2024</a:t>
            </a:fld>
            <a:endParaRPr lang="en-IN"/>
          </a:p>
        </p:txBody>
      </p:sp>
      <p:sp>
        <p:nvSpPr>
          <p:cNvPr id="8" name="Footer Placeholder 7">
            <a:extLst>
              <a:ext uri="{FF2B5EF4-FFF2-40B4-BE49-F238E27FC236}">
                <a16:creationId xmlns:a16="http://schemas.microsoft.com/office/drawing/2014/main" id="{ABF2986E-50C3-BB57-29E9-6122A6A998F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A14DEEE2-F343-856E-F4E9-2C899C71774E}"/>
              </a:ext>
            </a:extLst>
          </p:cNvPr>
          <p:cNvSpPr>
            <a:spLocks noGrp="1"/>
          </p:cNvSpPr>
          <p:nvPr>
            <p:ph type="sldNum" sz="quarter" idx="12"/>
          </p:nvPr>
        </p:nvSpPr>
        <p:spPr/>
        <p:txBody>
          <a:bodyPr/>
          <a:lstStyle/>
          <a:p>
            <a:fld id="{89F2174F-7E03-4D53-AAFE-50B2E1A92880}" type="slidenum">
              <a:rPr lang="en-IN" smtClean="0"/>
              <a:t>‹#›</a:t>
            </a:fld>
            <a:endParaRPr lang="en-IN"/>
          </a:p>
        </p:txBody>
      </p:sp>
    </p:spTree>
    <p:extLst>
      <p:ext uri="{BB962C8B-B14F-4D97-AF65-F5344CB8AC3E}">
        <p14:creationId xmlns:p14="http://schemas.microsoft.com/office/powerpoint/2010/main" val="184812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C11101-6B1E-1945-FDCE-ABC8234A0808}"/>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3C70D263-707D-8AEB-6DDF-D9B041BEE40E}"/>
              </a:ext>
            </a:extLst>
          </p:cNvPr>
          <p:cNvSpPr>
            <a:spLocks noGrp="1"/>
          </p:cNvSpPr>
          <p:nvPr>
            <p:ph type="dt" sz="half" idx="10"/>
          </p:nvPr>
        </p:nvSpPr>
        <p:spPr/>
        <p:txBody>
          <a:bodyPr/>
          <a:lstStyle/>
          <a:p>
            <a:fld id="{1E7B751D-B53A-4081-BEB3-9E6652ADBE68}" type="datetimeFigureOut">
              <a:rPr lang="en-IN" smtClean="0"/>
              <a:t>16-04-2024</a:t>
            </a:fld>
            <a:endParaRPr lang="en-IN"/>
          </a:p>
        </p:txBody>
      </p:sp>
      <p:sp>
        <p:nvSpPr>
          <p:cNvPr id="4" name="Footer Placeholder 3">
            <a:extLst>
              <a:ext uri="{FF2B5EF4-FFF2-40B4-BE49-F238E27FC236}">
                <a16:creationId xmlns:a16="http://schemas.microsoft.com/office/drawing/2014/main" id="{3BCC718E-4C03-AF84-6C58-9D6C09C19136}"/>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E1E59CB7-81F8-70E6-1341-88435831A908}"/>
              </a:ext>
            </a:extLst>
          </p:cNvPr>
          <p:cNvSpPr>
            <a:spLocks noGrp="1"/>
          </p:cNvSpPr>
          <p:nvPr>
            <p:ph type="sldNum" sz="quarter" idx="12"/>
          </p:nvPr>
        </p:nvSpPr>
        <p:spPr/>
        <p:txBody>
          <a:bodyPr/>
          <a:lstStyle/>
          <a:p>
            <a:fld id="{89F2174F-7E03-4D53-AAFE-50B2E1A92880}" type="slidenum">
              <a:rPr lang="en-IN" smtClean="0"/>
              <a:t>‹#›</a:t>
            </a:fld>
            <a:endParaRPr lang="en-IN"/>
          </a:p>
        </p:txBody>
      </p:sp>
    </p:spTree>
    <p:extLst>
      <p:ext uri="{BB962C8B-B14F-4D97-AF65-F5344CB8AC3E}">
        <p14:creationId xmlns:p14="http://schemas.microsoft.com/office/powerpoint/2010/main" val="3202163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E0EE005-F4BE-3ABE-1695-203F3B6DE80B}"/>
              </a:ext>
            </a:extLst>
          </p:cNvPr>
          <p:cNvSpPr>
            <a:spLocks noGrp="1"/>
          </p:cNvSpPr>
          <p:nvPr>
            <p:ph type="dt" sz="half" idx="10"/>
          </p:nvPr>
        </p:nvSpPr>
        <p:spPr/>
        <p:txBody>
          <a:bodyPr/>
          <a:lstStyle/>
          <a:p>
            <a:fld id="{1E7B751D-B53A-4081-BEB3-9E6652ADBE68}" type="datetimeFigureOut">
              <a:rPr lang="en-IN" smtClean="0"/>
              <a:t>16-04-2024</a:t>
            </a:fld>
            <a:endParaRPr lang="en-IN"/>
          </a:p>
        </p:txBody>
      </p:sp>
      <p:sp>
        <p:nvSpPr>
          <p:cNvPr id="3" name="Footer Placeholder 2">
            <a:extLst>
              <a:ext uri="{FF2B5EF4-FFF2-40B4-BE49-F238E27FC236}">
                <a16:creationId xmlns:a16="http://schemas.microsoft.com/office/drawing/2014/main" id="{B81B36A7-B1BC-29B7-6744-F9A718C6CA1C}"/>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D284E8F-45B9-9EE8-9D26-2B29047E34E3}"/>
              </a:ext>
            </a:extLst>
          </p:cNvPr>
          <p:cNvSpPr>
            <a:spLocks noGrp="1"/>
          </p:cNvSpPr>
          <p:nvPr>
            <p:ph type="sldNum" sz="quarter" idx="12"/>
          </p:nvPr>
        </p:nvSpPr>
        <p:spPr/>
        <p:txBody>
          <a:bodyPr/>
          <a:lstStyle/>
          <a:p>
            <a:fld id="{89F2174F-7E03-4D53-AAFE-50B2E1A92880}" type="slidenum">
              <a:rPr lang="en-IN" smtClean="0"/>
              <a:t>‹#›</a:t>
            </a:fld>
            <a:endParaRPr lang="en-IN"/>
          </a:p>
        </p:txBody>
      </p:sp>
    </p:spTree>
    <p:extLst>
      <p:ext uri="{BB962C8B-B14F-4D97-AF65-F5344CB8AC3E}">
        <p14:creationId xmlns:p14="http://schemas.microsoft.com/office/powerpoint/2010/main" val="9633251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5DF08D-3D65-DA78-1D2D-90007A9BC2C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C488FC73-623E-CA0E-AECA-AE6C6C98911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809EA443-679A-046C-092E-E3AE8732D3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375F910-FE72-2313-F495-8199959F5BC6}"/>
              </a:ext>
            </a:extLst>
          </p:cNvPr>
          <p:cNvSpPr>
            <a:spLocks noGrp="1"/>
          </p:cNvSpPr>
          <p:nvPr>
            <p:ph type="dt" sz="half" idx="10"/>
          </p:nvPr>
        </p:nvSpPr>
        <p:spPr/>
        <p:txBody>
          <a:bodyPr/>
          <a:lstStyle/>
          <a:p>
            <a:fld id="{1E7B751D-B53A-4081-BEB3-9E6652ADBE68}" type="datetimeFigureOut">
              <a:rPr lang="en-IN" smtClean="0"/>
              <a:t>16-04-2024</a:t>
            </a:fld>
            <a:endParaRPr lang="en-IN"/>
          </a:p>
        </p:txBody>
      </p:sp>
      <p:sp>
        <p:nvSpPr>
          <p:cNvPr id="6" name="Footer Placeholder 5">
            <a:extLst>
              <a:ext uri="{FF2B5EF4-FFF2-40B4-BE49-F238E27FC236}">
                <a16:creationId xmlns:a16="http://schemas.microsoft.com/office/drawing/2014/main" id="{BB98BB18-DAA9-ED74-27C7-7DBB3B742976}"/>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EB517CC4-BC62-26ED-5C81-CC8BB2FFB53D}"/>
              </a:ext>
            </a:extLst>
          </p:cNvPr>
          <p:cNvSpPr>
            <a:spLocks noGrp="1"/>
          </p:cNvSpPr>
          <p:nvPr>
            <p:ph type="sldNum" sz="quarter" idx="12"/>
          </p:nvPr>
        </p:nvSpPr>
        <p:spPr/>
        <p:txBody>
          <a:bodyPr/>
          <a:lstStyle/>
          <a:p>
            <a:fld id="{89F2174F-7E03-4D53-AAFE-50B2E1A92880}" type="slidenum">
              <a:rPr lang="en-IN" smtClean="0"/>
              <a:t>‹#›</a:t>
            </a:fld>
            <a:endParaRPr lang="en-IN"/>
          </a:p>
        </p:txBody>
      </p:sp>
    </p:spTree>
    <p:extLst>
      <p:ext uri="{BB962C8B-B14F-4D97-AF65-F5344CB8AC3E}">
        <p14:creationId xmlns:p14="http://schemas.microsoft.com/office/powerpoint/2010/main" val="30688499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E2BBF-60B0-8156-C420-F0B1C7E259F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1CA8DBE4-44DA-DC50-FC37-CF16DD1A80F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61079434-BC61-4C53-823A-B543A00B399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6EEA10D-1595-B0DB-E16A-6DE341C218B5}"/>
              </a:ext>
            </a:extLst>
          </p:cNvPr>
          <p:cNvSpPr>
            <a:spLocks noGrp="1"/>
          </p:cNvSpPr>
          <p:nvPr>
            <p:ph type="dt" sz="half" idx="10"/>
          </p:nvPr>
        </p:nvSpPr>
        <p:spPr/>
        <p:txBody>
          <a:bodyPr/>
          <a:lstStyle/>
          <a:p>
            <a:fld id="{1E7B751D-B53A-4081-BEB3-9E6652ADBE68}" type="datetimeFigureOut">
              <a:rPr lang="en-IN" smtClean="0"/>
              <a:t>16-04-2024</a:t>
            </a:fld>
            <a:endParaRPr lang="en-IN"/>
          </a:p>
        </p:txBody>
      </p:sp>
      <p:sp>
        <p:nvSpPr>
          <p:cNvPr id="6" name="Footer Placeholder 5">
            <a:extLst>
              <a:ext uri="{FF2B5EF4-FFF2-40B4-BE49-F238E27FC236}">
                <a16:creationId xmlns:a16="http://schemas.microsoft.com/office/drawing/2014/main" id="{B5DBF839-27AF-BBFC-FD01-C4B03CDA7DF0}"/>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2CBC7529-D263-2DDD-3863-A1CD8D9AF0F8}"/>
              </a:ext>
            </a:extLst>
          </p:cNvPr>
          <p:cNvSpPr>
            <a:spLocks noGrp="1"/>
          </p:cNvSpPr>
          <p:nvPr>
            <p:ph type="sldNum" sz="quarter" idx="12"/>
          </p:nvPr>
        </p:nvSpPr>
        <p:spPr/>
        <p:txBody>
          <a:bodyPr/>
          <a:lstStyle/>
          <a:p>
            <a:fld id="{89F2174F-7E03-4D53-AAFE-50B2E1A92880}" type="slidenum">
              <a:rPr lang="en-IN" smtClean="0"/>
              <a:t>‹#›</a:t>
            </a:fld>
            <a:endParaRPr lang="en-IN"/>
          </a:p>
        </p:txBody>
      </p:sp>
    </p:spTree>
    <p:extLst>
      <p:ext uri="{BB962C8B-B14F-4D97-AF65-F5344CB8AC3E}">
        <p14:creationId xmlns:p14="http://schemas.microsoft.com/office/powerpoint/2010/main" val="38527045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EBF3BEB-5BCA-A342-E035-E88149901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26E50410-B040-31BA-EEB3-91B71AB4E9A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CB1B66DC-F453-C858-B764-6FB42DB779F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E7B751D-B53A-4081-BEB3-9E6652ADBE68}" type="datetimeFigureOut">
              <a:rPr lang="en-IN" smtClean="0"/>
              <a:t>16-04-2024</a:t>
            </a:fld>
            <a:endParaRPr lang="en-IN"/>
          </a:p>
        </p:txBody>
      </p:sp>
      <p:sp>
        <p:nvSpPr>
          <p:cNvPr id="5" name="Footer Placeholder 4">
            <a:extLst>
              <a:ext uri="{FF2B5EF4-FFF2-40B4-BE49-F238E27FC236}">
                <a16:creationId xmlns:a16="http://schemas.microsoft.com/office/drawing/2014/main" id="{50ED6530-6BAD-ECC9-CEB2-9B9BB69979C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IN"/>
          </a:p>
        </p:txBody>
      </p:sp>
      <p:sp>
        <p:nvSpPr>
          <p:cNvPr id="6" name="Slide Number Placeholder 5">
            <a:extLst>
              <a:ext uri="{FF2B5EF4-FFF2-40B4-BE49-F238E27FC236}">
                <a16:creationId xmlns:a16="http://schemas.microsoft.com/office/drawing/2014/main" id="{8BE3515A-997A-CEBD-C7F4-3BEE33BFAD3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9F2174F-7E03-4D53-AAFE-50B2E1A92880}" type="slidenum">
              <a:rPr lang="en-IN" smtClean="0"/>
              <a:t>‹#›</a:t>
            </a:fld>
            <a:endParaRPr lang="en-IN"/>
          </a:p>
        </p:txBody>
      </p:sp>
    </p:spTree>
    <p:extLst>
      <p:ext uri="{BB962C8B-B14F-4D97-AF65-F5344CB8AC3E}">
        <p14:creationId xmlns:p14="http://schemas.microsoft.com/office/powerpoint/2010/main" val="28528472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 Id="rId5" Type="http://schemas.openxmlformats.org/officeDocument/2006/relationships/image" Target="../media/image46.png"/><Relationship Id="rId4" Type="http://schemas.openxmlformats.org/officeDocument/2006/relationships/image" Target="../media/image45.png"/></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C8496-4514-0E68-904C-B065D8F56BE7}"/>
              </a:ext>
            </a:extLst>
          </p:cNvPr>
          <p:cNvSpPr>
            <a:spLocks noGrp="1"/>
          </p:cNvSpPr>
          <p:nvPr>
            <p:ph type="ctrTitle"/>
          </p:nvPr>
        </p:nvSpPr>
        <p:spPr>
          <a:xfrm>
            <a:off x="1337186" y="1297858"/>
            <a:ext cx="9871589" cy="747097"/>
          </a:xfrm>
        </p:spPr>
        <p:txBody>
          <a:bodyPr>
            <a:normAutofit/>
          </a:bodyPr>
          <a:lstStyle/>
          <a:p>
            <a:r>
              <a:rPr lang="en-IN" sz="4000" b="1" dirty="0">
                <a:latin typeface="Arial" panose="020B0604020202020204" pitchFamily="34" charset="0"/>
                <a:cs typeface="Arial" panose="020B0604020202020204" pitchFamily="34" charset="0"/>
              </a:rPr>
              <a:t>109</a:t>
            </a:r>
            <a:r>
              <a:rPr lang="en-IN" sz="4000" b="1" baseline="30000" dirty="0">
                <a:latin typeface="Arial" panose="020B0604020202020204" pitchFamily="34" charset="0"/>
                <a:cs typeface="Arial" panose="020B0604020202020204" pitchFamily="34" charset="0"/>
              </a:rPr>
              <a:t>th</a:t>
            </a:r>
            <a:r>
              <a:rPr lang="en-IN" sz="4000" b="1" dirty="0">
                <a:latin typeface="Arial" panose="020B0604020202020204" pitchFamily="34" charset="0"/>
                <a:cs typeface="Arial" panose="020B0604020202020204" pitchFamily="34" charset="0"/>
              </a:rPr>
              <a:t> South Dakota Academy of Science</a:t>
            </a:r>
          </a:p>
        </p:txBody>
      </p:sp>
      <p:sp>
        <p:nvSpPr>
          <p:cNvPr id="3" name="Subtitle 2">
            <a:extLst>
              <a:ext uri="{FF2B5EF4-FFF2-40B4-BE49-F238E27FC236}">
                <a16:creationId xmlns:a16="http://schemas.microsoft.com/office/drawing/2014/main" id="{620BA03A-7E77-7197-FD22-F521375936C2}"/>
              </a:ext>
            </a:extLst>
          </p:cNvPr>
          <p:cNvSpPr>
            <a:spLocks noGrp="1"/>
          </p:cNvSpPr>
          <p:nvPr>
            <p:ph type="subTitle" idx="1"/>
          </p:nvPr>
        </p:nvSpPr>
        <p:spPr>
          <a:xfrm>
            <a:off x="206477" y="2812026"/>
            <a:ext cx="11779046" cy="2202426"/>
          </a:xfrm>
        </p:spPr>
        <p:txBody>
          <a:bodyPr>
            <a:noAutofit/>
          </a:bodyPr>
          <a:lstStyle/>
          <a:p>
            <a:r>
              <a:rPr lang="en-IN" sz="2200" b="1" dirty="0">
                <a:latin typeface="Arial" panose="020B0604020202020204" pitchFamily="34" charset="0"/>
                <a:cs typeface="Arial" panose="020B0604020202020204" pitchFamily="34" charset="0"/>
              </a:rPr>
              <a:t>Presenter – Pankaj Mehrotra</a:t>
            </a:r>
          </a:p>
          <a:p>
            <a:endParaRPr lang="en-IN" sz="2200" b="1" dirty="0">
              <a:latin typeface="Arial" panose="020B0604020202020204" pitchFamily="34" charset="0"/>
              <a:cs typeface="Arial" panose="020B0604020202020204" pitchFamily="34" charset="0"/>
            </a:endParaRPr>
          </a:p>
          <a:p>
            <a:r>
              <a:rPr lang="en-IN" sz="2200" b="1" dirty="0">
                <a:latin typeface="Arial" panose="020B0604020202020204" pitchFamily="34" charset="0"/>
                <a:cs typeface="Arial" panose="020B0604020202020204" pitchFamily="34" charset="0"/>
              </a:rPr>
              <a:t>Biology and Health Science Instructor at University of the People, Pasadena, California </a:t>
            </a:r>
          </a:p>
          <a:p>
            <a:endParaRPr lang="en-IN" sz="2200" b="1" dirty="0">
              <a:latin typeface="Arial" panose="020B0604020202020204" pitchFamily="34" charset="0"/>
              <a:cs typeface="Arial" panose="020B0604020202020204" pitchFamily="34" charset="0"/>
            </a:endParaRPr>
          </a:p>
          <a:p>
            <a:r>
              <a:rPr lang="en-IN" sz="2200" b="1" dirty="0">
                <a:latin typeface="Arial" panose="020B0604020202020204" pitchFamily="34" charset="0"/>
                <a:cs typeface="Arial" panose="020B0604020202020204" pitchFamily="34" charset="0"/>
              </a:rPr>
              <a:t>Which is the best : Technology, Resources or Active Learning Activities?</a:t>
            </a:r>
          </a:p>
        </p:txBody>
      </p:sp>
      <p:sp>
        <p:nvSpPr>
          <p:cNvPr id="9" name="TextBox 8">
            <a:extLst>
              <a:ext uri="{FF2B5EF4-FFF2-40B4-BE49-F238E27FC236}">
                <a16:creationId xmlns:a16="http://schemas.microsoft.com/office/drawing/2014/main" id="{90466F25-53F5-A3C9-261F-7BF1DE6B913F}"/>
              </a:ext>
            </a:extLst>
          </p:cNvPr>
          <p:cNvSpPr txBox="1"/>
          <p:nvPr/>
        </p:nvSpPr>
        <p:spPr>
          <a:xfrm>
            <a:off x="108155" y="5860025"/>
            <a:ext cx="2231922" cy="369332"/>
          </a:xfrm>
          <a:prstGeom prst="rect">
            <a:avLst/>
          </a:prstGeom>
          <a:noFill/>
        </p:spPr>
        <p:txBody>
          <a:bodyPr wrap="square" rtlCol="0">
            <a:spAutoFit/>
          </a:bodyPr>
          <a:lstStyle/>
          <a:p>
            <a:r>
              <a:rPr lang="en-IN" b="1" dirty="0"/>
              <a:t>04/19/2024 - Friday</a:t>
            </a:r>
          </a:p>
        </p:txBody>
      </p:sp>
    </p:spTree>
    <p:extLst>
      <p:ext uri="{BB962C8B-B14F-4D97-AF65-F5344CB8AC3E}">
        <p14:creationId xmlns:p14="http://schemas.microsoft.com/office/powerpoint/2010/main" val="3799149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sz="half" idx="1"/>
          </p:nvPr>
        </p:nvPicPr>
        <p:blipFill>
          <a:blip r:embed="rId2"/>
          <a:stretch>
            <a:fillRect/>
          </a:stretch>
        </p:blipFill>
        <p:spPr>
          <a:xfrm>
            <a:off x="191790" y="1367306"/>
            <a:ext cx="3539490" cy="2957830"/>
          </a:xfrm>
          <a:prstGeom prst="rect">
            <a:avLst/>
          </a:prstGeom>
          <a:ln>
            <a:solidFill>
              <a:schemeClr val="tx1"/>
            </a:solidFill>
          </a:ln>
        </p:spPr>
      </p:pic>
      <p:sp>
        <p:nvSpPr>
          <p:cNvPr id="4" name="Text Box 3"/>
          <p:cNvSpPr txBox="1"/>
          <p:nvPr/>
        </p:nvSpPr>
        <p:spPr>
          <a:xfrm>
            <a:off x="1768024" y="231892"/>
            <a:ext cx="9055684" cy="400110"/>
          </a:xfrm>
          <a:prstGeom prst="rect">
            <a:avLst/>
          </a:prstGeom>
          <a:noFill/>
        </p:spPr>
        <p:txBody>
          <a:bodyPr wrap="none" rtlCol="0" anchor="t">
            <a:spAutoFit/>
          </a:bodyPr>
          <a:lstStyle/>
          <a:p>
            <a:r>
              <a:rPr lang="en-IN" altLang="en-US" sz="2000" b="1" dirty="0">
                <a:latin typeface="Arial" panose="020B0604020202020204" pitchFamily="34" charset="0"/>
                <a:cs typeface="Arial" panose="020B0604020202020204" pitchFamily="34" charset="0"/>
                <a:sym typeface="+mn-ea"/>
              </a:rPr>
              <a:t>Individual Learning activities enhances learning in Major Learning Space</a:t>
            </a:r>
            <a:endParaRPr lang="en-US" altLang="en-IN" sz="2000" dirty="0">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3"/>
          <a:stretch>
            <a:fillRect/>
          </a:stretch>
        </p:blipFill>
        <p:spPr>
          <a:xfrm>
            <a:off x="7889875" y="1400564"/>
            <a:ext cx="4211955" cy="2958465"/>
          </a:xfrm>
          <a:prstGeom prst="rect">
            <a:avLst/>
          </a:prstGeom>
          <a:ln>
            <a:solidFill>
              <a:schemeClr val="tx1"/>
            </a:solidFill>
          </a:ln>
        </p:spPr>
      </p:pic>
      <p:pic>
        <p:nvPicPr>
          <p:cNvPr id="12" name="Picture 11"/>
          <p:cNvPicPr>
            <a:picLocks noChangeAspect="1"/>
          </p:cNvPicPr>
          <p:nvPr/>
        </p:nvPicPr>
        <p:blipFill>
          <a:blip r:embed="rId4"/>
          <a:stretch>
            <a:fillRect/>
          </a:stretch>
        </p:blipFill>
        <p:spPr>
          <a:xfrm>
            <a:off x="3926102" y="3842324"/>
            <a:ext cx="3787140" cy="2840990"/>
          </a:xfrm>
          <a:prstGeom prst="rect">
            <a:avLst/>
          </a:prstGeom>
          <a:ln>
            <a:solidFill>
              <a:schemeClr val="tx1"/>
            </a:solidFill>
          </a:ln>
        </p:spPr>
      </p:pic>
      <p:sp>
        <p:nvSpPr>
          <p:cNvPr id="7" name="TextBox 6">
            <a:extLst>
              <a:ext uri="{FF2B5EF4-FFF2-40B4-BE49-F238E27FC236}">
                <a16:creationId xmlns:a16="http://schemas.microsoft.com/office/drawing/2014/main" id="{0AE5E14B-9410-65C1-6738-0C5C4AAEAF8F}"/>
              </a:ext>
            </a:extLst>
          </p:cNvPr>
          <p:cNvSpPr txBox="1"/>
          <p:nvPr/>
        </p:nvSpPr>
        <p:spPr>
          <a:xfrm>
            <a:off x="191790" y="997974"/>
            <a:ext cx="3539490" cy="369332"/>
          </a:xfrm>
          <a:prstGeom prst="rect">
            <a:avLst/>
          </a:prstGeom>
          <a:noFill/>
        </p:spPr>
        <p:txBody>
          <a:bodyPr wrap="square" rtlCol="0">
            <a:spAutoFit/>
          </a:bodyPr>
          <a:lstStyle/>
          <a:p>
            <a:pPr algn="ctr"/>
            <a:r>
              <a:rPr lang="en-IN" b="1" dirty="0"/>
              <a:t>One Sentence Summary</a:t>
            </a:r>
          </a:p>
        </p:txBody>
      </p:sp>
      <p:sp>
        <p:nvSpPr>
          <p:cNvPr id="9" name="TextBox 8">
            <a:extLst>
              <a:ext uri="{FF2B5EF4-FFF2-40B4-BE49-F238E27FC236}">
                <a16:creationId xmlns:a16="http://schemas.microsoft.com/office/drawing/2014/main" id="{6117AC9C-ED1B-96D1-72AA-724DFAA196DD}"/>
              </a:ext>
            </a:extLst>
          </p:cNvPr>
          <p:cNvSpPr txBox="1"/>
          <p:nvPr/>
        </p:nvSpPr>
        <p:spPr>
          <a:xfrm>
            <a:off x="3917007" y="3472992"/>
            <a:ext cx="3805329" cy="369332"/>
          </a:xfrm>
          <a:prstGeom prst="rect">
            <a:avLst/>
          </a:prstGeom>
          <a:noFill/>
        </p:spPr>
        <p:txBody>
          <a:bodyPr wrap="square" rtlCol="0">
            <a:spAutoFit/>
          </a:bodyPr>
          <a:lstStyle/>
          <a:p>
            <a:pPr algn="ctr"/>
            <a:r>
              <a:rPr lang="en-IN" b="1" dirty="0"/>
              <a:t>Muddiest Point</a:t>
            </a:r>
          </a:p>
        </p:txBody>
      </p:sp>
      <p:sp>
        <p:nvSpPr>
          <p:cNvPr id="10" name="TextBox 9">
            <a:extLst>
              <a:ext uri="{FF2B5EF4-FFF2-40B4-BE49-F238E27FC236}">
                <a16:creationId xmlns:a16="http://schemas.microsoft.com/office/drawing/2014/main" id="{036AFAC5-D24B-1A27-55DA-7B9FC274B511}"/>
              </a:ext>
            </a:extLst>
          </p:cNvPr>
          <p:cNvSpPr txBox="1"/>
          <p:nvPr/>
        </p:nvSpPr>
        <p:spPr>
          <a:xfrm>
            <a:off x="7889875" y="997974"/>
            <a:ext cx="4211955" cy="369332"/>
          </a:xfrm>
          <a:prstGeom prst="rect">
            <a:avLst/>
          </a:prstGeom>
          <a:noFill/>
        </p:spPr>
        <p:txBody>
          <a:bodyPr wrap="square" rtlCol="0">
            <a:spAutoFit/>
          </a:bodyPr>
          <a:lstStyle/>
          <a:p>
            <a:pPr algn="ctr"/>
            <a:r>
              <a:rPr lang="en-IN" b="1" dirty="0"/>
              <a:t>Multiple Choice Questions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D71AB-0462-1285-7A85-E41F2DE0423E}"/>
              </a:ext>
            </a:extLst>
          </p:cNvPr>
          <p:cNvPicPr>
            <a:picLocks noChangeAspect="1"/>
          </p:cNvPicPr>
          <p:nvPr/>
        </p:nvPicPr>
        <p:blipFill>
          <a:blip r:embed="rId2"/>
          <a:stretch>
            <a:fillRect/>
          </a:stretch>
        </p:blipFill>
        <p:spPr>
          <a:xfrm>
            <a:off x="7675388" y="1812720"/>
            <a:ext cx="4253865" cy="2840990"/>
          </a:xfrm>
          <a:prstGeom prst="rect">
            <a:avLst/>
          </a:prstGeom>
          <a:ln>
            <a:solidFill>
              <a:schemeClr val="tx1"/>
            </a:solidFill>
          </a:ln>
        </p:spPr>
      </p:pic>
      <p:pic>
        <p:nvPicPr>
          <p:cNvPr id="3" name="Picture 2">
            <a:extLst>
              <a:ext uri="{FF2B5EF4-FFF2-40B4-BE49-F238E27FC236}">
                <a16:creationId xmlns:a16="http://schemas.microsoft.com/office/drawing/2014/main" id="{13D0F873-B2B1-E519-18BE-51519BB140CF}"/>
              </a:ext>
            </a:extLst>
          </p:cNvPr>
          <p:cNvPicPr>
            <a:picLocks noChangeAspect="1"/>
          </p:cNvPicPr>
          <p:nvPr/>
        </p:nvPicPr>
        <p:blipFill>
          <a:blip r:embed="rId3"/>
          <a:stretch>
            <a:fillRect/>
          </a:stretch>
        </p:blipFill>
        <p:spPr>
          <a:xfrm>
            <a:off x="375306" y="1812720"/>
            <a:ext cx="3539490" cy="2874645"/>
          </a:xfrm>
          <a:prstGeom prst="rect">
            <a:avLst/>
          </a:prstGeom>
          <a:ln>
            <a:solidFill>
              <a:schemeClr val="tx1"/>
            </a:solidFill>
          </a:ln>
        </p:spPr>
      </p:pic>
      <p:cxnSp>
        <p:nvCxnSpPr>
          <p:cNvPr id="5" name="Straight Arrow Connector 4">
            <a:extLst>
              <a:ext uri="{FF2B5EF4-FFF2-40B4-BE49-F238E27FC236}">
                <a16:creationId xmlns:a16="http://schemas.microsoft.com/office/drawing/2014/main" id="{9C803223-C3E7-3347-3FFB-802DC8408E64}"/>
              </a:ext>
            </a:extLst>
          </p:cNvPr>
          <p:cNvCxnSpPr/>
          <p:nvPr/>
        </p:nvCxnSpPr>
        <p:spPr>
          <a:xfrm>
            <a:off x="4336026" y="3106994"/>
            <a:ext cx="2851355"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7" name="Text Box 3">
            <a:extLst>
              <a:ext uri="{FF2B5EF4-FFF2-40B4-BE49-F238E27FC236}">
                <a16:creationId xmlns:a16="http://schemas.microsoft.com/office/drawing/2014/main" id="{856423C5-42FF-BB05-930F-4F004A0708BC}"/>
              </a:ext>
            </a:extLst>
          </p:cNvPr>
          <p:cNvSpPr txBox="1"/>
          <p:nvPr/>
        </p:nvSpPr>
        <p:spPr>
          <a:xfrm>
            <a:off x="1738527" y="367922"/>
            <a:ext cx="8558753" cy="400110"/>
          </a:xfrm>
          <a:prstGeom prst="rect">
            <a:avLst/>
          </a:prstGeom>
          <a:noFill/>
        </p:spPr>
        <p:txBody>
          <a:bodyPr wrap="none" rtlCol="0" anchor="t">
            <a:spAutoFit/>
          </a:bodyPr>
          <a:lstStyle/>
          <a:p>
            <a:r>
              <a:rPr lang="en-IN" altLang="en-US" sz="2000" b="1" dirty="0">
                <a:latin typeface="Arial" panose="020B0604020202020204" pitchFamily="34" charset="0"/>
                <a:cs typeface="Arial" panose="020B0604020202020204" pitchFamily="34" charset="0"/>
                <a:sym typeface="+mn-ea"/>
              </a:rPr>
              <a:t>Group Learning activities enhances learning in Major Learning Space</a:t>
            </a:r>
            <a:endParaRPr lang="en-US" altLang="en-IN"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23461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517264" y="1002891"/>
            <a:ext cx="4355466" cy="2342698"/>
          </a:xfrm>
          <a:prstGeom prst="rect">
            <a:avLst/>
          </a:prstGeom>
          <a:ln>
            <a:solidFill>
              <a:schemeClr val="tx1"/>
            </a:solidFill>
          </a:ln>
        </p:spPr>
      </p:pic>
      <p:pic>
        <p:nvPicPr>
          <p:cNvPr id="4" name="Picture 3"/>
          <p:cNvPicPr>
            <a:picLocks noChangeAspect="1"/>
          </p:cNvPicPr>
          <p:nvPr/>
        </p:nvPicPr>
        <p:blipFill>
          <a:blip r:embed="rId3"/>
          <a:srcRect l="7788" t="9163" r="12366"/>
          <a:stretch>
            <a:fillRect/>
          </a:stretch>
        </p:blipFill>
        <p:spPr>
          <a:xfrm>
            <a:off x="218440" y="1002891"/>
            <a:ext cx="3017520" cy="2366194"/>
          </a:xfrm>
          <a:prstGeom prst="rect">
            <a:avLst/>
          </a:prstGeom>
          <a:ln>
            <a:solidFill>
              <a:schemeClr val="tx1"/>
            </a:solidFill>
          </a:ln>
        </p:spPr>
      </p:pic>
      <p:pic>
        <p:nvPicPr>
          <p:cNvPr id="3" name="Picture 2"/>
          <p:cNvPicPr>
            <a:picLocks noChangeAspect="1"/>
          </p:cNvPicPr>
          <p:nvPr/>
        </p:nvPicPr>
        <p:blipFill>
          <a:blip r:embed="rId4"/>
          <a:stretch>
            <a:fillRect/>
          </a:stretch>
        </p:blipFill>
        <p:spPr>
          <a:xfrm>
            <a:off x="189865" y="3893575"/>
            <a:ext cx="2975610" cy="2485246"/>
          </a:xfrm>
          <a:prstGeom prst="rect">
            <a:avLst/>
          </a:prstGeom>
          <a:ln>
            <a:solidFill>
              <a:schemeClr val="tx1"/>
            </a:solidFill>
          </a:ln>
        </p:spPr>
      </p:pic>
      <p:pic>
        <p:nvPicPr>
          <p:cNvPr id="5" name="Picture 4"/>
          <p:cNvPicPr>
            <a:picLocks noChangeAspect="1"/>
          </p:cNvPicPr>
          <p:nvPr/>
        </p:nvPicPr>
        <p:blipFill>
          <a:blip r:embed="rId5"/>
          <a:stretch>
            <a:fillRect/>
          </a:stretch>
        </p:blipFill>
        <p:spPr>
          <a:xfrm>
            <a:off x="8199120" y="3893575"/>
            <a:ext cx="3782695" cy="2490960"/>
          </a:xfrm>
          <a:prstGeom prst="rect">
            <a:avLst/>
          </a:prstGeom>
          <a:ln>
            <a:solidFill>
              <a:schemeClr val="tx1"/>
            </a:solidFill>
          </a:ln>
        </p:spPr>
      </p:pic>
      <p:pic>
        <p:nvPicPr>
          <p:cNvPr id="6" name="Picture 5"/>
          <p:cNvPicPr>
            <a:picLocks noChangeAspect="1"/>
          </p:cNvPicPr>
          <p:nvPr/>
        </p:nvPicPr>
        <p:blipFill>
          <a:blip r:embed="rId6"/>
          <a:stretch>
            <a:fillRect/>
          </a:stretch>
        </p:blipFill>
        <p:spPr>
          <a:xfrm>
            <a:off x="8199120" y="1002892"/>
            <a:ext cx="3695700" cy="2310312"/>
          </a:xfrm>
          <a:prstGeom prst="rect">
            <a:avLst/>
          </a:prstGeom>
          <a:ln>
            <a:solidFill>
              <a:schemeClr val="tx1"/>
            </a:solidFill>
          </a:ln>
        </p:spPr>
      </p:pic>
      <p:sp>
        <p:nvSpPr>
          <p:cNvPr id="8" name="Text Box 7"/>
          <p:cNvSpPr txBox="1"/>
          <p:nvPr/>
        </p:nvSpPr>
        <p:spPr>
          <a:xfrm>
            <a:off x="189865" y="182215"/>
            <a:ext cx="11704956" cy="400110"/>
          </a:xfrm>
          <a:prstGeom prst="rect">
            <a:avLst/>
          </a:prstGeom>
          <a:noFill/>
        </p:spPr>
        <p:txBody>
          <a:bodyPr wrap="square" rtlCol="0" anchor="t">
            <a:spAutoFit/>
          </a:bodyPr>
          <a:lstStyle/>
          <a:p>
            <a:pPr algn="ctr"/>
            <a:r>
              <a:rPr lang="en-US" altLang="en-IN" sz="2000" b="1" dirty="0">
                <a:latin typeface="Arial" panose="020B0604020202020204" pitchFamily="34" charset="0"/>
                <a:cs typeface="Arial" panose="020B0604020202020204" pitchFamily="34" charset="0"/>
                <a:sym typeface="+mn-ea"/>
              </a:rPr>
              <a:t>Individual learning and Group learning activities enhances learning in Minor</a:t>
            </a:r>
            <a:r>
              <a:rPr lang="en-IN" altLang="en-US" sz="2000" b="1" dirty="0">
                <a:latin typeface="Arial" panose="020B0604020202020204" pitchFamily="34" charset="0"/>
                <a:cs typeface="Arial" panose="020B0604020202020204" pitchFamily="34" charset="0"/>
                <a:sym typeface="+mn-ea"/>
              </a:rPr>
              <a:t> Learning Space</a:t>
            </a:r>
            <a:endParaRPr lang="en-US" sz="2000" b="1" dirty="0">
              <a:latin typeface="Arial" panose="020B0604020202020204" pitchFamily="34" charset="0"/>
              <a:cs typeface="Arial" panose="020B0604020202020204" pitchFamily="34" charset="0"/>
            </a:endParaRPr>
          </a:p>
        </p:txBody>
      </p:sp>
      <p:pic>
        <p:nvPicPr>
          <p:cNvPr id="9" name="Picture 8"/>
          <p:cNvPicPr>
            <a:picLocks noChangeAspect="1"/>
          </p:cNvPicPr>
          <p:nvPr/>
        </p:nvPicPr>
        <p:blipFill>
          <a:blip r:embed="rId7"/>
          <a:stretch>
            <a:fillRect/>
          </a:stretch>
        </p:blipFill>
        <p:spPr>
          <a:xfrm>
            <a:off x="3517264" y="3893575"/>
            <a:ext cx="4355465" cy="2490960"/>
          </a:xfrm>
          <a:prstGeom prst="rect">
            <a:avLst/>
          </a:prstGeom>
          <a:ln>
            <a:solidFill>
              <a:schemeClr val="tx1"/>
            </a:solidFill>
          </a:ln>
        </p:spPr>
      </p:pic>
      <p:sp>
        <p:nvSpPr>
          <p:cNvPr id="7" name="TextBox 6">
            <a:extLst>
              <a:ext uri="{FF2B5EF4-FFF2-40B4-BE49-F238E27FC236}">
                <a16:creationId xmlns:a16="http://schemas.microsoft.com/office/drawing/2014/main" id="{08BC5F03-6BD0-B6B7-34B2-11A000F8CC0B}"/>
              </a:ext>
            </a:extLst>
          </p:cNvPr>
          <p:cNvSpPr txBox="1"/>
          <p:nvPr/>
        </p:nvSpPr>
        <p:spPr>
          <a:xfrm>
            <a:off x="3517263" y="3345589"/>
            <a:ext cx="4355465" cy="369332"/>
          </a:xfrm>
          <a:prstGeom prst="rect">
            <a:avLst/>
          </a:prstGeom>
          <a:noFill/>
        </p:spPr>
        <p:txBody>
          <a:bodyPr wrap="square" rtlCol="0">
            <a:spAutoFit/>
          </a:bodyPr>
          <a:lstStyle/>
          <a:p>
            <a:pPr algn="ctr"/>
            <a:r>
              <a:rPr lang="en-IN" b="1" dirty="0"/>
              <a:t>Identify and Interpret - Individual</a:t>
            </a:r>
          </a:p>
        </p:txBody>
      </p:sp>
      <p:sp>
        <p:nvSpPr>
          <p:cNvPr id="11" name="TextBox 10">
            <a:extLst>
              <a:ext uri="{FF2B5EF4-FFF2-40B4-BE49-F238E27FC236}">
                <a16:creationId xmlns:a16="http://schemas.microsoft.com/office/drawing/2014/main" id="{3E7D172C-4C7B-F677-8955-ED2BEC0AA03D}"/>
              </a:ext>
            </a:extLst>
          </p:cNvPr>
          <p:cNvSpPr txBox="1"/>
          <p:nvPr/>
        </p:nvSpPr>
        <p:spPr>
          <a:xfrm>
            <a:off x="3517263" y="6378821"/>
            <a:ext cx="4355465" cy="369332"/>
          </a:xfrm>
          <a:prstGeom prst="rect">
            <a:avLst/>
          </a:prstGeom>
          <a:noFill/>
        </p:spPr>
        <p:txBody>
          <a:bodyPr wrap="square" rtlCol="0">
            <a:spAutoFit/>
          </a:bodyPr>
          <a:lstStyle/>
          <a:p>
            <a:pPr algn="ctr"/>
            <a:r>
              <a:rPr lang="en-IN" b="1" dirty="0"/>
              <a:t>Identify and Interpret - Group</a:t>
            </a:r>
          </a:p>
        </p:txBody>
      </p:sp>
      <p:sp>
        <p:nvSpPr>
          <p:cNvPr id="13" name="TextBox 12">
            <a:extLst>
              <a:ext uri="{FF2B5EF4-FFF2-40B4-BE49-F238E27FC236}">
                <a16:creationId xmlns:a16="http://schemas.microsoft.com/office/drawing/2014/main" id="{DDE552E4-64DC-F0B4-FF4D-6BC8F5F59337}"/>
              </a:ext>
            </a:extLst>
          </p:cNvPr>
          <p:cNvSpPr txBox="1"/>
          <p:nvPr/>
        </p:nvSpPr>
        <p:spPr>
          <a:xfrm>
            <a:off x="5250426" y="3925960"/>
            <a:ext cx="2622302" cy="369332"/>
          </a:xfrm>
          <a:prstGeom prst="rect">
            <a:avLst/>
          </a:prstGeom>
          <a:noFill/>
          <a:ln>
            <a:solidFill>
              <a:schemeClr val="tx1"/>
            </a:solidFill>
          </a:ln>
        </p:spPr>
        <p:txBody>
          <a:bodyPr wrap="square">
            <a:spAutoFit/>
          </a:bodyPr>
          <a:lstStyle/>
          <a:p>
            <a:r>
              <a:rPr lang="en-US" altLang="en-IN" sz="1800" b="1" dirty="0">
                <a:latin typeface="Arial" panose="020B0604020202020204" pitchFamily="34" charset="0"/>
                <a:cs typeface="Arial" panose="020B0604020202020204" pitchFamily="34" charset="0"/>
                <a:sym typeface="+mn-ea"/>
              </a:rPr>
              <a:t>Major </a:t>
            </a:r>
            <a:r>
              <a:rPr lang="en-IN" altLang="en-US" sz="1800" b="1" dirty="0">
                <a:latin typeface="Arial" panose="020B0604020202020204" pitchFamily="34" charset="0"/>
                <a:cs typeface="Arial" panose="020B0604020202020204" pitchFamily="34" charset="0"/>
                <a:sym typeface="+mn-ea"/>
              </a:rPr>
              <a:t> Learning Space</a:t>
            </a:r>
            <a:endParaRPr lang="en-IN"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142ED01-2AB6-601C-4D72-5D9B7F697CA9}"/>
              </a:ext>
            </a:extLst>
          </p:cNvPr>
          <p:cNvSpPr txBox="1"/>
          <p:nvPr/>
        </p:nvSpPr>
        <p:spPr>
          <a:xfrm>
            <a:off x="1927123" y="304800"/>
            <a:ext cx="7226709" cy="369332"/>
          </a:xfrm>
          <a:prstGeom prst="rect">
            <a:avLst/>
          </a:prstGeom>
          <a:noFill/>
        </p:spPr>
        <p:txBody>
          <a:bodyPr wrap="square" rtlCol="0">
            <a:spAutoFit/>
          </a:bodyPr>
          <a:lstStyle/>
          <a:p>
            <a:pPr algn="ctr"/>
            <a:r>
              <a:rPr lang="en-IN" b="1" dirty="0">
                <a:latin typeface="Arial" panose="020B0604020202020204" pitchFamily="34" charset="0"/>
                <a:cs typeface="Arial" panose="020B0604020202020204" pitchFamily="34" charset="0"/>
              </a:rPr>
              <a:t>Summary</a:t>
            </a:r>
          </a:p>
        </p:txBody>
      </p:sp>
      <p:sp>
        <p:nvSpPr>
          <p:cNvPr id="4" name="TextBox 3">
            <a:extLst>
              <a:ext uri="{FF2B5EF4-FFF2-40B4-BE49-F238E27FC236}">
                <a16:creationId xmlns:a16="http://schemas.microsoft.com/office/drawing/2014/main" id="{FF14C51C-1DD0-9810-FC6E-D4EE102678F2}"/>
              </a:ext>
            </a:extLst>
          </p:cNvPr>
          <p:cNvSpPr txBox="1"/>
          <p:nvPr/>
        </p:nvSpPr>
        <p:spPr>
          <a:xfrm>
            <a:off x="943895" y="2686353"/>
            <a:ext cx="9724103" cy="646331"/>
          </a:xfrm>
          <a:prstGeom prst="rect">
            <a:avLst/>
          </a:prstGeom>
          <a:noFill/>
        </p:spPr>
        <p:txBody>
          <a:bodyPr wrap="square">
            <a:spAutoFit/>
          </a:bodyPr>
          <a:lstStyle/>
          <a:p>
            <a:pPr algn="ctr"/>
            <a:r>
              <a:rPr lang="en-IN" sz="1800" dirty="0">
                <a:latin typeface="Arial" panose="020B0604020202020204" pitchFamily="34" charset="0"/>
                <a:cs typeface="Arial" panose="020B0604020202020204" pitchFamily="34" charset="0"/>
              </a:rPr>
              <a:t>Integration of learning activities in Major Learning Spaces are more important for advancement science learning outcomes in-person courses.  </a:t>
            </a:r>
          </a:p>
        </p:txBody>
      </p:sp>
    </p:spTree>
    <p:extLst>
      <p:ext uri="{BB962C8B-B14F-4D97-AF65-F5344CB8AC3E}">
        <p14:creationId xmlns:p14="http://schemas.microsoft.com/office/powerpoint/2010/main" val="668859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8792F46-8177-E7E2-F559-438EDF1594EE}"/>
              </a:ext>
            </a:extLst>
          </p:cNvPr>
          <p:cNvSpPr txBox="1"/>
          <p:nvPr/>
        </p:nvSpPr>
        <p:spPr>
          <a:xfrm>
            <a:off x="2875659" y="88490"/>
            <a:ext cx="5973374" cy="523220"/>
          </a:xfrm>
          <a:prstGeom prst="rect">
            <a:avLst/>
          </a:prstGeom>
          <a:noFill/>
        </p:spPr>
        <p:txBody>
          <a:bodyPr wrap="square" rtlCol="0">
            <a:spAutoFit/>
          </a:bodyPr>
          <a:lstStyle/>
          <a:p>
            <a:pPr algn="ctr"/>
            <a:r>
              <a:rPr lang="en-IN" sz="2800" dirty="0">
                <a:latin typeface="Arial" panose="020B0604020202020204" pitchFamily="34" charset="0"/>
                <a:cs typeface="Arial" panose="020B0604020202020204" pitchFamily="34" charset="0"/>
              </a:rPr>
              <a:t>Synchronous Learning Environment</a:t>
            </a:r>
          </a:p>
        </p:txBody>
      </p:sp>
      <p:sp>
        <p:nvSpPr>
          <p:cNvPr id="3" name="TextBox 2">
            <a:extLst>
              <a:ext uri="{FF2B5EF4-FFF2-40B4-BE49-F238E27FC236}">
                <a16:creationId xmlns:a16="http://schemas.microsoft.com/office/drawing/2014/main" id="{E74A17BE-A6E0-092E-B8B7-DA34CA6D5E10}"/>
              </a:ext>
            </a:extLst>
          </p:cNvPr>
          <p:cNvSpPr txBox="1"/>
          <p:nvPr/>
        </p:nvSpPr>
        <p:spPr>
          <a:xfrm>
            <a:off x="2875659" y="3645310"/>
            <a:ext cx="6051756" cy="523220"/>
          </a:xfrm>
          <a:prstGeom prst="rect">
            <a:avLst/>
          </a:prstGeom>
          <a:noFill/>
        </p:spPr>
        <p:txBody>
          <a:bodyPr wrap="square" rtlCol="0">
            <a:spAutoFit/>
          </a:bodyPr>
          <a:lstStyle/>
          <a:p>
            <a:pPr algn="ctr"/>
            <a:r>
              <a:rPr lang="en-IN" sz="2800" dirty="0">
                <a:latin typeface="Arial" panose="020B0604020202020204" pitchFamily="34" charset="0"/>
                <a:cs typeface="Arial" panose="020B0604020202020204" pitchFamily="34" charset="0"/>
              </a:rPr>
              <a:t>Asynchronous Learning Environment</a:t>
            </a:r>
          </a:p>
        </p:txBody>
      </p:sp>
      <p:sp>
        <p:nvSpPr>
          <p:cNvPr id="5" name="Rectangle 4">
            <a:extLst>
              <a:ext uri="{FF2B5EF4-FFF2-40B4-BE49-F238E27FC236}">
                <a16:creationId xmlns:a16="http://schemas.microsoft.com/office/drawing/2014/main" id="{71DA1F36-98CB-5E94-6A0C-179AC2C5E738}"/>
              </a:ext>
            </a:extLst>
          </p:cNvPr>
          <p:cNvSpPr/>
          <p:nvPr/>
        </p:nvSpPr>
        <p:spPr>
          <a:xfrm>
            <a:off x="393291" y="5093110"/>
            <a:ext cx="3087329" cy="122903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IN" dirty="0"/>
              <a:t>Discussion Forum</a:t>
            </a:r>
          </a:p>
          <a:p>
            <a:endParaRPr lang="en-IN" dirty="0"/>
          </a:p>
          <a:p>
            <a:r>
              <a:rPr lang="en-IN" dirty="0"/>
              <a:t>Peer Learning and Collective Learning</a:t>
            </a:r>
          </a:p>
        </p:txBody>
      </p:sp>
      <p:sp>
        <p:nvSpPr>
          <p:cNvPr id="7" name="Rectangle 6">
            <a:extLst>
              <a:ext uri="{FF2B5EF4-FFF2-40B4-BE49-F238E27FC236}">
                <a16:creationId xmlns:a16="http://schemas.microsoft.com/office/drawing/2014/main" id="{F0A59937-8218-8A87-2D78-25EC3476FEB1}"/>
              </a:ext>
            </a:extLst>
          </p:cNvPr>
          <p:cNvSpPr/>
          <p:nvPr/>
        </p:nvSpPr>
        <p:spPr>
          <a:xfrm>
            <a:off x="3905726" y="5093110"/>
            <a:ext cx="3660197" cy="122903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IN" dirty="0"/>
              <a:t>Discussion Forum</a:t>
            </a:r>
          </a:p>
          <a:p>
            <a:endParaRPr lang="en-IN" dirty="0"/>
          </a:p>
          <a:p>
            <a:r>
              <a:rPr lang="en-IN" dirty="0"/>
              <a:t>Peer Learning and Collective Learning</a:t>
            </a:r>
          </a:p>
        </p:txBody>
      </p:sp>
      <p:sp>
        <p:nvSpPr>
          <p:cNvPr id="8" name="Rectangle 7">
            <a:extLst>
              <a:ext uri="{FF2B5EF4-FFF2-40B4-BE49-F238E27FC236}">
                <a16:creationId xmlns:a16="http://schemas.microsoft.com/office/drawing/2014/main" id="{71B1E0AA-C8BD-5464-0C1E-FE1F1C623E98}"/>
              </a:ext>
            </a:extLst>
          </p:cNvPr>
          <p:cNvSpPr/>
          <p:nvPr/>
        </p:nvSpPr>
        <p:spPr>
          <a:xfrm>
            <a:off x="393292" y="1260286"/>
            <a:ext cx="3195482" cy="173644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IN" dirty="0"/>
              <a:t>Zoom Main Room</a:t>
            </a:r>
          </a:p>
          <a:p>
            <a:endParaRPr lang="en-IN" dirty="0"/>
          </a:p>
          <a:p>
            <a:r>
              <a:rPr lang="en-IN" dirty="0"/>
              <a:t>Discussion, Dialogue and Debate</a:t>
            </a:r>
          </a:p>
          <a:p>
            <a:endParaRPr lang="en-IN" dirty="0"/>
          </a:p>
        </p:txBody>
      </p:sp>
      <p:sp>
        <p:nvSpPr>
          <p:cNvPr id="9" name="Rectangle 8">
            <a:extLst>
              <a:ext uri="{FF2B5EF4-FFF2-40B4-BE49-F238E27FC236}">
                <a16:creationId xmlns:a16="http://schemas.microsoft.com/office/drawing/2014/main" id="{CBD8896C-27A6-BE5B-72BF-45BFF5D85159}"/>
              </a:ext>
            </a:extLst>
          </p:cNvPr>
          <p:cNvSpPr/>
          <p:nvPr/>
        </p:nvSpPr>
        <p:spPr>
          <a:xfrm>
            <a:off x="3905726" y="1260286"/>
            <a:ext cx="3660197" cy="173644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IN" dirty="0"/>
              <a:t>Zoom Chat</a:t>
            </a:r>
          </a:p>
          <a:p>
            <a:endParaRPr lang="en-IN" dirty="0"/>
          </a:p>
          <a:p>
            <a:r>
              <a:rPr lang="en-IN" dirty="0"/>
              <a:t>Independent Learning Activities – One sentence summary, one word story, think-write-share, muddiest point and Clicker questions. </a:t>
            </a:r>
          </a:p>
        </p:txBody>
      </p:sp>
      <p:sp>
        <p:nvSpPr>
          <p:cNvPr id="10" name="Rectangle 9">
            <a:extLst>
              <a:ext uri="{FF2B5EF4-FFF2-40B4-BE49-F238E27FC236}">
                <a16:creationId xmlns:a16="http://schemas.microsoft.com/office/drawing/2014/main" id="{3E85D9AE-6C88-8AF9-4C6E-FD4BB28B816E}"/>
              </a:ext>
            </a:extLst>
          </p:cNvPr>
          <p:cNvSpPr/>
          <p:nvPr/>
        </p:nvSpPr>
        <p:spPr>
          <a:xfrm>
            <a:off x="8082116" y="1260286"/>
            <a:ext cx="3382297" cy="173644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IN" dirty="0"/>
              <a:t>Zoom Breakout Room</a:t>
            </a:r>
          </a:p>
          <a:p>
            <a:endParaRPr lang="en-IN" dirty="0"/>
          </a:p>
          <a:p>
            <a:r>
              <a:rPr lang="en-IN" dirty="0"/>
              <a:t>Peer Learning and Collaborative Learning Activities.</a:t>
            </a:r>
          </a:p>
        </p:txBody>
      </p:sp>
      <p:sp>
        <p:nvSpPr>
          <p:cNvPr id="11" name="Rectangle 10">
            <a:extLst>
              <a:ext uri="{FF2B5EF4-FFF2-40B4-BE49-F238E27FC236}">
                <a16:creationId xmlns:a16="http://schemas.microsoft.com/office/drawing/2014/main" id="{2477E51B-6A9F-DA44-B6C3-C8213FC17D3F}"/>
              </a:ext>
            </a:extLst>
          </p:cNvPr>
          <p:cNvSpPr/>
          <p:nvPr/>
        </p:nvSpPr>
        <p:spPr>
          <a:xfrm>
            <a:off x="8082116" y="5093110"/>
            <a:ext cx="3660197" cy="122903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IN" dirty="0"/>
              <a:t>Discussion Forum</a:t>
            </a:r>
          </a:p>
          <a:p>
            <a:endParaRPr lang="en-IN" dirty="0"/>
          </a:p>
          <a:p>
            <a:r>
              <a:rPr lang="en-IN" dirty="0"/>
              <a:t>Peer Learning and Collective Learning</a:t>
            </a:r>
          </a:p>
        </p:txBody>
      </p:sp>
    </p:spTree>
    <p:extLst>
      <p:ext uri="{BB962C8B-B14F-4D97-AF65-F5344CB8AC3E}">
        <p14:creationId xmlns:p14="http://schemas.microsoft.com/office/powerpoint/2010/main" val="40917318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98D6CFD-2A40-6755-2CD9-26362FF7ACCB}"/>
              </a:ext>
            </a:extLst>
          </p:cNvPr>
          <p:cNvSpPr txBox="1"/>
          <p:nvPr/>
        </p:nvSpPr>
        <p:spPr>
          <a:xfrm>
            <a:off x="255639" y="1769806"/>
            <a:ext cx="11484076" cy="1754326"/>
          </a:xfrm>
          <a:prstGeom prst="rect">
            <a:avLst/>
          </a:prstGeom>
          <a:noFill/>
        </p:spPr>
        <p:txBody>
          <a:bodyPr wrap="square">
            <a:spAutoFit/>
          </a:bodyPr>
          <a:lstStyle/>
          <a:p>
            <a:pPr algn="ctr"/>
            <a:r>
              <a:rPr lang="en-IN" sz="1800" b="1" dirty="0">
                <a:latin typeface="Arial" panose="020B0604020202020204" pitchFamily="34" charset="0"/>
                <a:cs typeface="Arial" panose="020B0604020202020204" pitchFamily="34" charset="0"/>
              </a:rPr>
              <a:t>Integration of learning activities in Major Learning Spaces and Minor Learning Spaces are dependent upon type of learning activity as they differentially enhances science learning outcomes in synchronous learning environment.</a:t>
            </a:r>
          </a:p>
          <a:p>
            <a:pPr algn="ctr"/>
            <a:endParaRPr lang="en-IN" b="1" dirty="0">
              <a:latin typeface="Arial" panose="020B0604020202020204" pitchFamily="34" charset="0"/>
              <a:cs typeface="Arial" panose="020B0604020202020204" pitchFamily="34" charset="0"/>
            </a:endParaRPr>
          </a:p>
          <a:p>
            <a:pPr algn="ctr"/>
            <a:r>
              <a:rPr lang="en-IN" sz="1800" b="1" dirty="0">
                <a:latin typeface="Arial" panose="020B0604020202020204" pitchFamily="34" charset="0"/>
                <a:cs typeface="Arial" panose="020B0604020202020204" pitchFamily="34" charset="0"/>
              </a:rPr>
              <a:t>Site of integration of learning activity is more important in asynchronous learnin</a:t>
            </a:r>
            <a:r>
              <a:rPr lang="en-IN" b="1" dirty="0">
                <a:latin typeface="Arial" panose="020B0604020202020204" pitchFamily="34" charset="0"/>
                <a:cs typeface="Arial" panose="020B0604020202020204" pitchFamily="34" charset="0"/>
              </a:rPr>
              <a:t>g outcome regardless of major learning space and minor learning space.</a:t>
            </a:r>
            <a:endParaRPr lang="en-IN" sz="1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503143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589432EB-471B-B350-5B13-1FF47DFED477}"/>
              </a:ext>
            </a:extLst>
          </p:cNvPr>
          <p:cNvSpPr/>
          <p:nvPr/>
        </p:nvSpPr>
        <p:spPr>
          <a:xfrm>
            <a:off x="1936955" y="1850573"/>
            <a:ext cx="8475406" cy="124869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N" sz="2800" b="1" dirty="0">
                <a:latin typeface="Arial" panose="020B0604020202020204" pitchFamily="34" charset="0"/>
                <a:cs typeface="Arial" panose="020B0604020202020204" pitchFamily="34" charset="0"/>
              </a:rPr>
              <a:t>Resources in Science Learning Spaces (SLS)</a:t>
            </a:r>
          </a:p>
        </p:txBody>
      </p:sp>
      <p:sp>
        <p:nvSpPr>
          <p:cNvPr id="4" name="TextBox 3">
            <a:extLst>
              <a:ext uri="{FF2B5EF4-FFF2-40B4-BE49-F238E27FC236}">
                <a16:creationId xmlns:a16="http://schemas.microsoft.com/office/drawing/2014/main" id="{82325E59-F707-B198-8506-C8CA00835379}"/>
              </a:ext>
            </a:extLst>
          </p:cNvPr>
          <p:cNvSpPr txBox="1"/>
          <p:nvPr/>
        </p:nvSpPr>
        <p:spPr>
          <a:xfrm>
            <a:off x="2133600" y="3429000"/>
            <a:ext cx="8239432" cy="646331"/>
          </a:xfrm>
          <a:prstGeom prst="rect">
            <a:avLst/>
          </a:prstGeom>
          <a:noFill/>
        </p:spPr>
        <p:txBody>
          <a:bodyPr wrap="square" rtlCol="0">
            <a:spAutoFit/>
          </a:bodyPr>
          <a:lstStyle/>
          <a:p>
            <a:pPr algn="ctr"/>
            <a:r>
              <a:rPr lang="en-IN" b="1" dirty="0">
                <a:latin typeface="Arial" panose="020B0604020202020204" pitchFamily="34" charset="0"/>
                <a:cs typeface="Arial" panose="020B0604020202020204" pitchFamily="34" charset="0"/>
              </a:rPr>
              <a:t>White board, any educational material, research article, textbook and worksheet.</a:t>
            </a:r>
          </a:p>
        </p:txBody>
      </p:sp>
    </p:spTree>
    <p:extLst>
      <p:ext uri="{BB962C8B-B14F-4D97-AF65-F5344CB8AC3E}">
        <p14:creationId xmlns:p14="http://schemas.microsoft.com/office/powerpoint/2010/main" val="9897223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27025" y="1826895"/>
            <a:ext cx="2755900" cy="3676650"/>
          </a:xfrm>
          <a:prstGeom prst="rect">
            <a:avLst/>
          </a:prstGeom>
          <a:ln>
            <a:solidFill>
              <a:schemeClr val="tx1"/>
            </a:solidFill>
          </a:ln>
        </p:spPr>
      </p:pic>
      <p:pic>
        <p:nvPicPr>
          <p:cNvPr id="5" name="Picture 4"/>
          <p:cNvPicPr>
            <a:picLocks noChangeAspect="1"/>
          </p:cNvPicPr>
          <p:nvPr/>
        </p:nvPicPr>
        <p:blipFill>
          <a:blip r:embed="rId3"/>
          <a:stretch>
            <a:fillRect/>
          </a:stretch>
        </p:blipFill>
        <p:spPr>
          <a:xfrm>
            <a:off x="3408045" y="1826895"/>
            <a:ext cx="3895090" cy="3681095"/>
          </a:xfrm>
          <a:prstGeom prst="rect">
            <a:avLst/>
          </a:prstGeom>
          <a:ln>
            <a:solidFill>
              <a:schemeClr val="tx1"/>
            </a:solidFill>
          </a:ln>
        </p:spPr>
      </p:pic>
      <p:pic>
        <p:nvPicPr>
          <p:cNvPr id="6" name="Picture 5"/>
          <p:cNvPicPr>
            <a:picLocks noChangeAspect="1"/>
          </p:cNvPicPr>
          <p:nvPr/>
        </p:nvPicPr>
        <p:blipFill>
          <a:blip r:embed="rId4"/>
          <a:stretch>
            <a:fillRect/>
          </a:stretch>
        </p:blipFill>
        <p:spPr>
          <a:xfrm>
            <a:off x="7454900" y="1826895"/>
            <a:ext cx="4518025" cy="3682365"/>
          </a:xfrm>
          <a:prstGeom prst="rect">
            <a:avLst/>
          </a:prstGeom>
          <a:ln>
            <a:solidFill>
              <a:schemeClr val="tx1"/>
            </a:solidFill>
          </a:ln>
        </p:spPr>
      </p:pic>
      <p:sp>
        <p:nvSpPr>
          <p:cNvPr id="7" name="Text Box 6"/>
          <p:cNvSpPr txBox="1"/>
          <p:nvPr/>
        </p:nvSpPr>
        <p:spPr>
          <a:xfrm>
            <a:off x="327025" y="770890"/>
            <a:ext cx="10992485" cy="429895"/>
          </a:xfrm>
          <a:prstGeom prst="rect">
            <a:avLst/>
          </a:prstGeom>
          <a:noFill/>
        </p:spPr>
        <p:txBody>
          <a:bodyPr wrap="square" rtlCol="0">
            <a:spAutoFit/>
          </a:bodyPr>
          <a:lstStyle/>
          <a:p>
            <a:pPr algn="ctr"/>
            <a:r>
              <a:rPr lang="en-IN" altLang="en-US" sz="2200" b="1" dirty="0">
                <a:latin typeface="Arial" panose="020B0604020202020204" pitchFamily="34" charset="0"/>
                <a:cs typeface="Arial" panose="020B0604020202020204" pitchFamily="34" charset="0"/>
              </a:rPr>
              <a:t>National Geographic Society - BIO BLITZ- Observe, Measure, Record and Identify</a:t>
            </a:r>
          </a:p>
        </p:txBody>
      </p:sp>
      <p:sp>
        <p:nvSpPr>
          <p:cNvPr id="2" name="Text Box 1"/>
          <p:cNvSpPr txBox="1"/>
          <p:nvPr/>
        </p:nvSpPr>
        <p:spPr>
          <a:xfrm>
            <a:off x="2725891" y="152197"/>
            <a:ext cx="6420485" cy="368300"/>
          </a:xfrm>
          <a:prstGeom prst="rect">
            <a:avLst/>
          </a:prstGeom>
          <a:noFill/>
        </p:spPr>
        <p:txBody>
          <a:bodyPr wrap="square" rtlCol="0" anchor="t">
            <a:spAutoFit/>
          </a:bodyPr>
          <a:lstStyle/>
          <a:p>
            <a:r>
              <a:rPr lang="en-IN" altLang="en-US" b="1" dirty="0">
                <a:latin typeface="Arial" panose="020B0604020202020204" pitchFamily="34" charset="0"/>
                <a:cs typeface="Arial" panose="020B0604020202020204" pitchFamily="34" charset="0"/>
                <a:sym typeface="+mn-ea"/>
              </a:rPr>
              <a:t>Major</a:t>
            </a:r>
            <a:r>
              <a:rPr lang="en-US" altLang="en-IN" b="1" dirty="0">
                <a:latin typeface="Arial" panose="020B0604020202020204" pitchFamily="34" charset="0"/>
                <a:cs typeface="Arial" panose="020B0604020202020204" pitchFamily="34" charset="0"/>
                <a:sym typeface="+mn-ea"/>
              </a:rPr>
              <a:t> and Minor</a:t>
            </a:r>
            <a:r>
              <a:rPr lang="en-IN" altLang="en-US" b="1" dirty="0">
                <a:latin typeface="Arial" panose="020B0604020202020204" pitchFamily="34" charset="0"/>
                <a:cs typeface="Arial" panose="020B0604020202020204" pitchFamily="34" charset="0"/>
                <a:sym typeface="+mn-ea"/>
              </a:rPr>
              <a:t> Learning Space - </a:t>
            </a:r>
            <a:r>
              <a:rPr lang="en-US" altLang="en-IN" b="1" dirty="0">
                <a:latin typeface="Arial" panose="020B0604020202020204" pitchFamily="34" charset="0"/>
                <a:cs typeface="Arial" panose="020B0604020202020204" pitchFamily="34" charset="0"/>
                <a:sym typeface="+mn-ea"/>
              </a:rPr>
              <a:t>Outside Lecture Room</a:t>
            </a:r>
            <a:endParaRPr lang="en-US"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E64C9B78-A0B4-7ECA-52F4-6C9FAEC68ECB}"/>
              </a:ext>
            </a:extLst>
          </p:cNvPr>
          <p:cNvSpPr txBox="1"/>
          <p:nvPr/>
        </p:nvSpPr>
        <p:spPr>
          <a:xfrm>
            <a:off x="332454" y="5636031"/>
            <a:ext cx="2755900" cy="369332"/>
          </a:xfrm>
          <a:prstGeom prst="rect">
            <a:avLst/>
          </a:prstGeom>
          <a:noFill/>
        </p:spPr>
        <p:txBody>
          <a:bodyPr wrap="square" rtlCol="0">
            <a:spAutoFit/>
          </a:bodyPr>
          <a:lstStyle/>
          <a:p>
            <a:r>
              <a:rPr lang="en-IN" dirty="0"/>
              <a:t>Individual work</a:t>
            </a:r>
          </a:p>
        </p:txBody>
      </p:sp>
      <p:sp>
        <p:nvSpPr>
          <p:cNvPr id="8" name="TextBox 7">
            <a:extLst>
              <a:ext uri="{FF2B5EF4-FFF2-40B4-BE49-F238E27FC236}">
                <a16:creationId xmlns:a16="http://schemas.microsoft.com/office/drawing/2014/main" id="{226AB746-505B-2AA1-8885-2185A22F844D}"/>
              </a:ext>
            </a:extLst>
          </p:cNvPr>
          <p:cNvSpPr txBox="1"/>
          <p:nvPr/>
        </p:nvSpPr>
        <p:spPr>
          <a:xfrm>
            <a:off x="3408045" y="5636031"/>
            <a:ext cx="2755900" cy="369332"/>
          </a:xfrm>
          <a:prstGeom prst="rect">
            <a:avLst/>
          </a:prstGeom>
          <a:noFill/>
        </p:spPr>
        <p:txBody>
          <a:bodyPr wrap="square" rtlCol="0">
            <a:spAutoFit/>
          </a:bodyPr>
          <a:lstStyle/>
          <a:p>
            <a:r>
              <a:rPr lang="en-IN" dirty="0"/>
              <a:t>Peer work</a:t>
            </a:r>
          </a:p>
        </p:txBody>
      </p:sp>
      <p:sp>
        <p:nvSpPr>
          <p:cNvPr id="9" name="TextBox 8">
            <a:extLst>
              <a:ext uri="{FF2B5EF4-FFF2-40B4-BE49-F238E27FC236}">
                <a16:creationId xmlns:a16="http://schemas.microsoft.com/office/drawing/2014/main" id="{41C6EA3E-91C8-0810-06CF-1F0C996C8198}"/>
              </a:ext>
            </a:extLst>
          </p:cNvPr>
          <p:cNvSpPr txBox="1"/>
          <p:nvPr/>
        </p:nvSpPr>
        <p:spPr>
          <a:xfrm>
            <a:off x="7642225" y="5636031"/>
            <a:ext cx="2755900" cy="369332"/>
          </a:xfrm>
          <a:prstGeom prst="rect">
            <a:avLst/>
          </a:prstGeom>
          <a:noFill/>
        </p:spPr>
        <p:txBody>
          <a:bodyPr wrap="square" rtlCol="0">
            <a:spAutoFit/>
          </a:bodyPr>
          <a:lstStyle/>
          <a:p>
            <a:r>
              <a:rPr lang="en-IN" dirty="0"/>
              <a:t>Group work</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96520" y="783590"/>
            <a:ext cx="3238500" cy="2429510"/>
          </a:xfrm>
          <a:prstGeom prst="rect">
            <a:avLst/>
          </a:prstGeom>
          <a:ln>
            <a:solidFill>
              <a:schemeClr val="tx1"/>
            </a:solidFill>
          </a:ln>
        </p:spPr>
      </p:pic>
      <p:sp>
        <p:nvSpPr>
          <p:cNvPr id="5" name="Text Box 4"/>
          <p:cNvSpPr txBox="1"/>
          <p:nvPr/>
        </p:nvSpPr>
        <p:spPr>
          <a:xfrm>
            <a:off x="1121881" y="368799"/>
            <a:ext cx="9948238" cy="368300"/>
          </a:xfrm>
          <a:prstGeom prst="rect">
            <a:avLst/>
          </a:prstGeom>
          <a:noFill/>
        </p:spPr>
        <p:txBody>
          <a:bodyPr wrap="square" rtlCol="0" anchor="t">
            <a:spAutoFit/>
          </a:bodyPr>
          <a:lstStyle/>
          <a:p>
            <a:pPr algn="l"/>
            <a:r>
              <a:rPr lang="en-IN" altLang="en-US" b="1" dirty="0">
                <a:latin typeface="Arial" panose="020B0604020202020204" pitchFamily="34" charset="0"/>
                <a:cs typeface="Arial" panose="020B0604020202020204" pitchFamily="34" charset="0"/>
                <a:sym typeface="+mn-ea"/>
              </a:rPr>
              <a:t>Team Based Learning - Student observe, measure, record, calculate and discuss - STEM</a:t>
            </a:r>
            <a:endParaRPr lang="en-US" dirty="0"/>
          </a:p>
        </p:txBody>
      </p:sp>
      <p:sp>
        <p:nvSpPr>
          <p:cNvPr id="2" name="Text Box 1"/>
          <p:cNvSpPr txBox="1"/>
          <p:nvPr/>
        </p:nvSpPr>
        <p:spPr>
          <a:xfrm>
            <a:off x="2647008" y="29766"/>
            <a:ext cx="6466216" cy="369332"/>
          </a:xfrm>
          <a:prstGeom prst="rect">
            <a:avLst/>
          </a:prstGeom>
          <a:noFill/>
        </p:spPr>
        <p:txBody>
          <a:bodyPr wrap="square" rtlCol="0">
            <a:spAutoFit/>
          </a:bodyPr>
          <a:lstStyle/>
          <a:p>
            <a:r>
              <a:rPr lang="en-IN" altLang="en-IN" b="1" dirty="0">
                <a:latin typeface="Arial" panose="020B0604020202020204" pitchFamily="34" charset="0"/>
                <a:cs typeface="Arial" panose="020B0604020202020204" pitchFamily="34" charset="0"/>
              </a:rPr>
              <a:t>External Resource enhances student learning outcomes</a:t>
            </a:r>
            <a:endParaRPr lang="en-US" altLang="en-IN" b="1" dirty="0">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3"/>
          <a:srcRect l="27031" t="16258" r="27109" b="22677"/>
          <a:stretch>
            <a:fillRect/>
          </a:stretch>
        </p:blipFill>
        <p:spPr>
          <a:xfrm>
            <a:off x="3355966" y="780914"/>
            <a:ext cx="3473450" cy="2433320"/>
          </a:xfrm>
          <a:prstGeom prst="rect">
            <a:avLst/>
          </a:prstGeom>
          <a:ln>
            <a:solidFill>
              <a:schemeClr val="tx1"/>
            </a:solidFill>
          </a:ln>
        </p:spPr>
      </p:pic>
      <p:pic>
        <p:nvPicPr>
          <p:cNvPr id="7" name="Picture 6"/>
          <p:cNvPicPr>
            <a:picLocks noChangeAspect="1"/>
          </p:cNvPicPr>
          <p:nvPr/>
        </p:nvPicPr>
        <p:blipFill>
          <a:blip r:embed="rId4"/>
          <a:srcRect l="49675" t="20448" r="29247" b="68150"/>
          <a:stretch>
            <a:fillRect/>
          </a:stretch>
        </p:blipFill>
        <p:spPr>
          <a:xfrm>
            <a:off x="4653280" y="783590"/>
            <a:ext cx="2155190" cy="655955"/>
          </a:xfrm>
          <a:prstGeom prst="rect">
            <a:avLst/>
          </a:prstGeom>
        </p:spPr>
      </p:pic>
      <p:pic>
        <p:nvPicPr>
          <p:cNvPr id="10" name="Picture 9"/>
          <p:cNvPicPr>
            <a:picLocks noChangeAspect="1"/>
          </p:cNvPicPr>
          <p:nvPr/>
        </p:nvPicPr>
        <p:blipFill>
          <a:blip r:embed="rId5"/>
          <a:srcRect l="27396" t="14472" r="46545" b="24251"/>
          <a:stretch>
            <a:fillRect/>
          </a:stretch>
        </p:blipFill>
        <p:spPr>
          <a:xfrm>
            <a:off x="6808470" y="775335"/>
            <a:ext cx="3040380" cy="2458720"/>
          </a:xfrm>
          <a:prstGeom prst="rect">
            <a:avLst/>
          </a:prstGeom>
        </p:spPr>
      </p:pic>
      <p:pic>
        <p:nvPicPr>
          <p:cNvPr id="11" name="Picture 2"/>
          <p:cNvPicPr>
            <a:picLocks noChangeAspect="1"/>
          </p:cNvPicPr>
          <p:nvPr/>
        </p:nvPicPr>
        <p:blipFill>
          <a:blip r:embed="rId6"/>
          <a:srcRect l="21702" t="13823" r="27671" b="12216"/>
          <a:stretch>
            <a:fillRect/>
          </a:stretch>
        </p:blipFill>
        <p:spPr>
          <a:xfrm>
            <a:off x="9848850" y="883285"/>
            <a:ext cx="2343150" cy="1981200"/>
          </a:xfrm>
          <a:prstGeom prst="rect">
            <a:avLst/>
          </a:prstGeom>
          <a:noFill/>
          <a:ln>
            <a:solidFill>
              <a:schemeClr val="tx1"/>
            </a:solidFill>
          </a:ln>
        </p:spPr>
      </p:pic>
      <p:pic>
        <p:nvPicPr>
          <p:cNvPr id="12" name="Picture 1"/>
          <p:cNvPicPr>
            <a:picLocks noChangeAspect="1"/>
          </p:cNvPicPr>
          <p:nvPr/>
        </p:nvPicPr>
        <p:blipFill>
          <a:blip r:embed="rId7"/>
          <a:srcRect l="22968" t="22182" r="24415" b="31826"/>
          <a:stretch>
            <a:fillRect/>
          </a:stretch>
        </p:blipFill>
        <p:spPr>
          <a:xfrm>
            <a:off x="95885" y="3469640"/>
            <a:ext cx="3683000" cy="3281680"/>
          </a:xfrm>
          <a:prstGeom prst="rect">
            <a:avLst/>
          </a:prstGeom>
          <a:noFill/>
          <a:ln>
            <a:noFill/>
          </a:ln>
        </p:spPr>
      </p:pic>
      <p:pic>
        <p:nvPicPr>
          <p:cNvPr id="13" name="Picture 2"/>
          <p:cNvPicPr>
            <a:picLocks noChangeAspect="1"/>
          </p:cNvPicPr>
          <p:nvPr/>
        </p:nvPicPr>
        <p:blipFill>
          <a:blip r:embed="rId8"/>
          <a:srcRect l="22245" t="23146" r="25139" b="31183"/>
          <a:stretch>
            <a:fillRect/>
          </a:stretch>
        </p:blipFill>
        <p:spPr>
          <a:xfrm>
            <a:off x="3912235" y="3277870"/>
            <a:ext cx="3148330" cy="1807210"/>
          </a:xfrm>
          <a:prstGeom prst="rect">
            <a:avLst/>
          </a:prstGeom>
          <a:noFill/>
          <a:ln>
            <a:noFill/>
          </a:ln>
        </p:spPr>
      </p:pic>
      <p:pic>
        <p:nvPicPr>
          <p:cNvPr id="14" name="Picture 3"/>
          <p:cNvPicPr>
            <a:picLocks noChangeAspect="1"/>
          </p:cNvPicPr>
          <p:nvPr/>
        </p:nvPicPr>
        <p:blipFill>
          <a:blip r:embed="rId9"/>
          <a:srcRect l="21883" t="32469" r="24777" b="18646"/>
          <a:stretch>
            <a:fillRect/>
          </a:stretch>
        </p:blipFill>
        <p:spPr>
          <a:xfrm>
            <a:off x="3779520" y="5119370"/>
            <a:ext cx="3370580" cy="1737995"/>
          </a:xfrm>
          <a:prstGeom prst="rect">
            <a:avLst/>
          </a:prstGeom>
          <a:noFill/>
          <a:ln>
            <a:noFill/>
          </a:ln>
        </p:spPr>
      </p:pic>
      <p:pic>
        <p:nvPicPr>
          <p:cNvPr id="15" name="Picture 4"/>
          <p:cNvPicPr>
            <a:picLocks noChangeAspect="1"/>
          </p:cNvPicPr>
          <p:nvPr/>
        </p:nvPicPr>
        <p:blipFill>
          <a:blip r:embed="rId10"/>
          <a:srcRect l="23134" t="35961" r="26394" b="5144"/>
          <a:stretch>
            <a:fillRect/>
          </a:stretch>
        </p:blipFill>
        <p:spPr>
          <a:xfrm>
            <a:off x="7193915" y="3399155"/>
            <a:ext cx="4890770" cy="3210560"/>
          </a:xfrm>
          <a:prstGeom prst="rect">
            <a:avLst/>
          </a:prstGeom>
          <a:noFill/>
          <a:ln>
            <a:noFill/>
          </a:ln>
        </p:spPr>
      </p:pic>
      <p:sp>
        <p:nvSpPr>
          <p:cNvPr id="3" name="TextBox 2">
            <a:extLst>
              <a:ext uri="{FF2B5EF4-FFF2-40B4-BE49-F238E27FC236}">
                <a16:creationId xmlns:a16="http://schemas.microsoft.com/office/drawing/2014/main" id="{4A5090B4-4146-2E34-848C-F7B80234E88E}"/>
              </a:ext>
            </a:extLst>
          </p:cNvPr>
          <p:cNvSpPr txBox="1"/>
          <p:nvPr/>
        </p:nvSpPr>
        <p:spPr>
          <a:xfrm>
            <a:off x="2113935" y="2864485"/>
            <a:ext cx="1221085" cy="368300"/>
          </a:xfrm>
          <a:prstGeom prst="rect">
            <a:avLst/>
          </a:prstGeom>
          <a:noFill/>
        </p:spPr>
        <p:txBody>
          <a:bodyPr wrap="square" rtlCol="0">
            <a:spAutoFit/>
          </a:bodyPr>
          <a:lstStyle/>
          <a:p>
            <a:r>
              <a:rPr lang="en-IN" dirty="0"/>
              <a:t>Leaves</a:t>
            </a:r>
          </a:p>
        </p:txBody>
      </p:sp>
      <p:sp>
        <p:nvSpPr>
          <p:cNvPr id="8" name="TextBox 7">
            <a:extLst>
              <a:ext uri="{FF2B5EF4-FFF2-40B4-BE49-F238E27FC236}">
                <a16:creationId xmlns:a16="http://schemas.microsoft.com/office/drawing/2014/main" id="{02E8FCC8-4D4B-931B-472E-2A96EF9F6B29}"/>
              </a:ext>
            </a:extLst>
          </p:cNvPr>
          <p:cNvSpPr txBox="1"/>
          <p:nvPr/>
        </p:nvSpPr>
        <p:spPr>
          <a:xfrm>
            <a:off x="95250" y="810261"/>
            <a:ext cx="3239771" cy="307777"/>
          </a:xfrm>
          <a:prstGeom prst="rect">
            <a:avLst/>
          </a:prstGeom>
          <a:solidFill>
            <a:schemeClr val="accent1"/>
          </a:solidFill>
        </p:spPr>
        <p:txBody>
          <a:bodyPr wrap="square" rtlCol="0">
            <a:spAutoFit/>
          </a:bodyPr>
          <a:lstStyle/>
          <a:p>
            <a:pPr algn="ctr"/>
            <a:r>
              <a:rPr lang="en-IN" sz="1400" b="1" dirty="0">
                <a:latin typeface="Arial" panose="020B0604020202020204" pitchFamily="34" charset="0"/>
                <a:cs typeface="Arial" panose="020B0604020202020204" pitchFamily="34" charset="0"/>
              </a:rPr>
              <a:t>Educational Material</a:t>
            </a:r>
          </a:p>
        </p:txBody>
      </p:sp>
      <p:sp>
        <p:nvSpPr>
          <p:cNvPr id="9" name="TextBox 8">
            <a:extLst>
              <a:ext uri="{FF2B5EF4-FFF2-40B4-BE49-F238E27FC236}">
                <a16:creationId xmlns:a16="http://schemas.microsoft.com/office/drawing/2014/main" id="{9D160E50-7A06-C98A-C20F-164D4B6F28CF}"/>
              </a:ext>
            </a:extLst>
          </p:cNvPr>
          <p:cNvSpPr txBox="1"/>
          <p:nvPr/>
        </p:nvSpPr>
        <p:spPr>
          <a:xfrm>
            <a:off x="3351923" y="737265"/>
            <a:ext cx="3456548" cy="307777"/>
          </a:xfrm>
          <a:prstGeom prst="rect">
            <a:avLst/>
          </a:prstGeom>
          <a:solidFill>
            <a:schemeClr val="accent1"/>
          </a:solidFill>
          <a:ln>
            <a:solidFill>
              <a:schemeClr val="accent1"/>
            </a:solidFill>
          </a:ln>
        </p:spPr>
        <p:txBody>
          <a:bodyPr wrap="square" rtlCol="0">
            <a:spAutoFit/>
          </a:bodyPr>
          <a:lstStyle/>
          <a:p>
            <a:pPr algn="ctr"/>
            <a:r>
              <a:rPr lang="en-IN" sz="1400" b="1" dirty="0">
                <a:latin typeface="Arial" panose="020B0604020202020204" pitchFamily="34" charset="0"/>
                <a:cs typeface="Arial" panose="020B0604020202020204" pitchFamily="34" charset="0"/>
              </a:rPr>
              <a:t>Standing Board</a:t>
            </a:r>
          </a:p>
        </p:txBody>
      </p:sp>
      <p:sp>
        <p:nvSpPr>
          <p:cNvPr id="16" name="TextBox 15">
            <a:extLst>
              <a:ext uri="{FF2B5EF4-FFF2-40B4-BE49-F238E27FC236}">
                <a16:creationId xmlns:a16="http://schemas.microsoft.com/office/drawing/2014/main" id="{84EC7C19-B5ED-ACE0-0E96-663F9826551A}"/>
              </a:ext>
            </a:extLst>
          </p:cNvPr>
          <p:cNvSpPr txBox="1"/>
          <p:nvPr/>
        </p:nvSpPr>
        <p:spPr>
          <a:xfrm>
            <a:off x="6787525" y="748310"/>
            <a:ext cx="3065370" cy="307777"/>
          </a:xfrm>
          <a:prstGeom prst="rect">
            <a:avLst/>
          </a:prstGeom>
          <a:solidFill>
            <a:schemeClr val="accent1"/>
          </a:solidFill>
          <a:ln>
            <a:solidFill>
              <a:schemeClr val="tx2"/>
            </a:solidFill>
          </a:ln>
        </p:spPr>
        <p:txBody>
          <a:bodyPr wrap="square" rtlCol="0">
            <a:spAutoFit/>
          </a:bodyPr>
          <a:lstStyle/>
          <a:p>
            <a:pPr algn="ctr"/>
            <a:r>
              <a:rPr lang="en-IN" sz="1400" b="1" dirty="0">
                <a:latin typeface="Arial" panose="020B0604020202020204" pitchFamily="34" charset="0"/>
                <a:cs typeface="Arial" panose="020B0604020202020204" pitchFamily="34" charset="0"/>
              </a:rPr>
              <a:t>Educational material</a:t>
            </a:r>
          </a:p>
        </p:txBody>
      </p:sp>
      <p:sp>
        <p:nvSpPr>
          <p:cNvPr id="17" name="TextBox 16">
            <a:extLst>
              <a:ext uri="{FF2B5EF4-FFF2-40B4-BE49-F238E27FC236}">
                <a16:creationId xmlns:a16="http://schemas.microsoft.com/office/drawing/2014/main" id="{47F29043-6796-98AE-465F-C6C08611C18A}"/>
              </a:ext>
            </a:extLst>
          </p:cNvPr>
          <p:cNvSpPr txBox="1"/>
          <p:nvPr/>
        </p:nvSpPr>
        <p:spPr>
          <a:xfrm>
            <a:off x="9869795" y="869235"/>
            <a:ext cx="2225685" cy="307777"/>
          </a:xfrm>
          <a:prstGeom prst="rect">
            <a:avLst/>
          </a:prstGeom>
          <a:solidFill>
            <a:schemeClr val="accent1"/>
          </a:solidFill>
        </p:spPr>
        <p:txBody>
          <a:bodyPr wrap="square" rtlCol="0">
            <a:spAutoFit/>
          </a:bodyPr>
          <a:lstStyle/>
          <a:p>
            <a:pPr algn="ctr"/>
            <a:r>
              <a:rPr lang="en-IN" sz="1400" b="1" dirty="0">
                <a:latin typeface="Arial" panose="020B0604020202020204" pitchFamily="34" charset="0"/>
                <a:cs typeface="Arial" panose="020B0604020202020204" pitchFamily="34" charset="0"/>
              </a:rPr>
              <a:t>Educational material</a:t>
            </a:r>
          </a:p>
        </p:txBody>
      </p:sp>
      <p:sp>
        <p:nvSpPr>
          <p:cNvPr id="18" name="TextBox 17">
            <a:extLst>
              <a:ext uri="{FF2B5EF4-FFF2-40B4-BE49-F238E27FC236}">
                <a16:creationId xmlns:a16="http://schemas.microsoft.com/office/drawing/2014/main" id="{14942BB0-A0B1-73BC-76BA-46A368EA7FB8}"/>
              </a:ext>
            </a:extLst>
          </p:cNvPr>
          <p:cNvSpPr txBox="1"/>
          <p:nvPr/>
        </p:nvSpPr>
        <p:spPr>
          <a:xfrm>
            <a:off x="7193916" y="3399155"/>
            <a:ext cx="1841929" cy="738664"/>
          </a:xfrm>
          <a:prstGeom prst="rect">
            <a:avLst/>
          </a:prstGeom>
          <a:solidFill>
            <a:schemeClr val="accent1"/>
          </a:solidFill>
        </p:spPr>
        <p:txBody>
          <a:bodyPr wrap="square" rtlCol="0">
            <a:spAutoFit/>
          </a:bodyPr>
          <a:lstStyle/>
          <a:p>
            <a:r>
              <a:rPr lang="en-IN" sz="1400" b="1" dirty="0">
                <a:latin typeface="Arial" panose="020B0604020202020204" pitchFamily="34" charset="0"/>
                <a:cs typeface="Arial" panose="020B0604020202020204" pitchFamily="34" charset="0"/>
              </a:rPr>
              <a:t>Laboratory Educational material</a:t>
            </a:r>
          </a:p>
        </p:txBody>
      </p:sp>
      <p:sp>
        <p:nvSpPr>
          <p:cNvPr id="19" name="TextBox 18">
            <a:extLst>
              <a:ext uri="{FF2B5EF4-FFF2-40B4-BE49-F238E27FC236}">
                <a16:creationId xmlns:a16="http://schemas.microsoft.com/office/drawing/2014/main" id="{79BEE1CA-7C9B-4824-A424-EDB285880FB8}"/>
              </a:ext>
            </a:extLst>
          </p:cNvPr>
          <p:cNvSpPr txBox="1"/>
          <p:nvPr/>
        </p:nvSpPr>
        <p:spPr>
          <a:xfrm>
            <a:off x="95250" y="3468506"/>
            <a:ext cx="3587750" cy="307777"/>
          </a:xfrm>
          <a:prstGeom prst="rect">
            <a:avLst/>
          </a:prstGeom>
          <a:solidFill>
            <a:schemeClr val="accent1"/>
          </a:solidFill>
        </p:spPr>
        <p:txBody>
          <a:bodyPr wrap="square" rtlCol="0">
            <a:spAutoFit/>
          </a:bodyPr>
          <a:lstStyle/>
          <a:p>
            <a:r>
              <a:rPr lang="en-IN" sz="1400" b="1" dirty="0">
                <a:latin typeface="Arial" panose="020B0604020202020204" pitchFamily="34" charset="0"/>
                <a:cs typeface="Arial" panose="020B0604020202020204" pitchFamily="34" charset="0"/>
              </a:rPr>
              <a:t>Laboratory Educational material</a:t>
            </a:r>
          </a:p>
        </p:txBody>
      </p:sp>
      <p:sp>
        <p:nvSpPr>
          <p:cNvPr id="20" name="TextBox 19">
            <a:extLst>
              <a:ext uri="{FF2B5EF4-FFF2-40B4-BE49-F238E27FC236}">
                <a16:creationId xmlns:a16="http://schemas.microsoft.com/office/drawing/2014/main" id="{93A85675-BEB9-C5C4-5D30-6C86E4748CAD}"/>
              </a:ext>
            </a:extLst>
          </p:cNvPr>
          <p:cNvSpPr txBox="1"/>
          <p:nvPr/>
        </p:nvSpPr>
        <p:spPr>
          <a:xfrm>
            <a:off x="3956049" y="3305605"/>
            <a:ext cx="3148331" cy="369332"/>
          </a:xfrm>
          <a:prstGeom prst="rect">
            <a:avLst/>
          </a:prstGeom>
          <a:solidFill>
            <a:schemeClr val="accent1"/>
          </a:solidFill>
        </p:spPr>
        <p:txBody>
          <a:bodyPr wrap="square" rtlCol="0">
            <a:spAutoFit/>
          </a:bodyPr>
          <a:lstStyle/>
          <a:p>
            <a:r>
              <a:rPr lang="en-IN" b="1" dirty="0"/>
              <a:t>STEM Worksheet</a:t>
            </a:r>
          </a:p>
        </p:txBody>
      </p:sp>
      <p:sp>
        <p:nvSpPr>
          <p:cNvPr id="21" name="TextBox 20">
            <a:extLst>
              <a:ext uri="{FF2B5EF4-FFF2-40B4-BE49-F238E27FC236}">
                <a16:creationId xmlns:a16="http://schemas.microsoft.com/office/drawing/2014/main" id="{8DA7797D-DF45-9358-684F-22B5558BF33A}"/>
              </a:ext>
            </a:extLst>
          </p:cNvPr>
          <p:cNvSpPr txBox="1"/>
          <p:nvPr/>
        </p:nvSpPr>
        <p:spPr>
          <a:xfrm>
            <a:off x="5255956" y="5160884"/>
            <a:ext cx="1937958" cy="369332"/>
          </a:xfrm>
          <a:prstGeom prst="rect">
            <a:avLst/>
          </a:prstGeom>
          <a:solidFill>
            <a:schemeClr val="accent1"/>
          </a:solidFill>
          <a:ln>
            <a:solidFill>
              <a:schemeClr val="tx2"/>
            </a:solidFill>
          </a:ln>
        </p:spPr>
        <p:txBody>
          <a:bodyPr wrap="square" rtlCol="0">
            <a:spAutoFit/>
          </a:bodyPr>
          <a:lstStyle/>
          <a:p>
            <a:r>
              <a:rPr lang="en-IN" b="1" dirty="0"/>
              <a:t>STEM Worksheet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1027895-BB3F-2B1D-943E-B599CB4329B6}"/>
              </a:ext>
            </a:extLst>
          </p:cNvPr>
          <p:cNvSpPr txBox="1"/>
          <p:nvPr/>
        </p:nvSpPr>
        <p:spPr>
          <a:xfrm>
            <a:off x="314633" y="2910348"/>
            <a:ext cx="11021961" cy="646331"/>
          </a:xfrm>
          <a:prstGeom prst="rect">
            <a:avLst/>
          </a:prstGeom>
          <a:noFill/>
        </p:spPr>
        <p:txBody>
          <a:bodyPr wrap="square" rtlCol="0">
            <a:spAutoFit/>
          </a:bodyPr>
          <a:lstStyle/>
          <a:p>
            <a:pPr algn="ctr"/>
            <a:r>
              <a:rPr lang="en-IN" b="1" dirty="0"/>
              <a:t>The integration of type of resource elicits differential engagement ( better student group formation and long term engagement) which enhances science learning outcomes in-person learning environment</a:t>
            </a:r>
          </a:p>
        </p:txBody>
      </p:sp>
    </p:spTree>
    <p:extLst>
      <p:ext uri="{BB962C8B-B14F-4D97-AF65-F5344CB8AC3E}">
        <p14:creationId xmlns:p14="http://schemas.microsoft.com/office/powerpoint/2010/main" val="36880330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67310"/>
            <a:ext cx="10515600" cy="586105"/>
          </a:xfrm>
        </p:spPr>
        <p:txBody>
          <a:bodyPr>
            <a:normAutofit fontScale="90000"/>
          </a:bodyPr>
          <a:lstStyle/>
          <a:p>
            <a:pPr algn="ctr"/>
            <a:r>
              <a:rPr lang="en-IN" altLang="en-US" dirty="0">
                <a:latin typeface="Arial" panose="020B0604020202020204" pitchFamily="34" charset="0"/>
                <a:cs typeface="Arial" panose="020B0604020202020204" pitchFamily="34" charset="0"/>
                <a:sym typeface="+mn-ea"/>
              </a:rPr>
              <a:t>Online, face to face or hybrid education</a:t>
            </a:r>
          </a:p>
        </p:txBody>
      </p:sp>
      <p:sp>
        <p:nvSpPr>
          <p:cNvPr id="5" name="Content Placeholder 4"/>
          <p:cNvSpPr>
            <a:spLocks noGrp="1"/>
          </p:cNvSpPr>
          <p:nvPr>
            <p:ph sz="half" idx="1"/>
          </p:nvPr>
        </p:nvSpPr>
        <p:spPr>
          <a:xfrm>
            <a:off x="337820" y="1011555"/>
            <a:ext cx="5181600" cy="5175885"/>
          </a:xfrm>
        </p:spPr>
        <p:txBody>
          <a:bodyPr>
            <a:normAutofit fontScale="90000" lnSpcReduction="10000"/>
          </a:bodyPr>
          <a:lstStyle/>
          <a:p>
            <a:r>
              <a:rPr lang="en-US" b="1">
                <a:latin typeface="Arial" panose="020B0604020202020204" pitchFamily="34" charset="0"/>
                <a:cs typeface="Arial" panose="020B0604020202020204" pitchFamily="34" charset="0"/>
              </a:rPr>
              <a:t>Online education</a:t>
            </a:r>
            <a:r>
              <a:rPr lang="en-US"/>
              <a:t> </a:t>
            </a:r>
            <a:r>
              <a:rPr lang="en-IN" altLang="en-US"/>
              <a:t>is a flexible instructional environment in which learning takes place via internet.</a:t>
            </a:r>
            <a:endParaRPr lang="en-US"/>
          </a:p>
          <a:p>
            <a:endParaRPr lang="en-US"/>
          </a:p>
          <a:p>
            <a:endParaRPr lang="en-US"/>
          </a:p>
          <a:p>
            <a:r>
              <a:rPr lang="en-IN" altLang="en-US" b="1">
                <a:latin typeface="Arial" panose="020B0604020202020204" pitchFamily="34" charset="0"/>
                <a:cs typeface="Arial" panose="020B0604020202020204" pitchFamily="34" charset="0"/>
              </a:rPr>
              <a:t>Face to Face</a:t>
            </a:r>
            <a:r>
              <a:rPr lang="en-IN" altLang="en-US"/>
              <a:t> is an instructional environment in which learning takes place in-person.</a:t>
            </a:r>
          </a:p>
          <a:p>
            <a:endParaRPr lang="en-IN" altLang="en-US"/>
          </a:p>
          <a:p>
            <a:endParaRPr lang="en-IN" altLang="en-US"/>
          </a:p>
          <a:p>
            <a:r>
              <a:rPr lang="en-IN" altLang="en-US" b="1">
                <a:latin typeface="Arial" panose="020B0604020202020204" pitchFamily="34" charset="0"/>
                <a:cs typeface="Arial" panose="020B0604020202020204" pitchFamily="34" charset="0"/>
              </a:rPr>
              <a:t>Hybrid</a:t>
            </a:r>
            <a:r>
              <a:rPr lang="en-IN" altLang="en-US"/>
              <a:t> is an instructional environment in which learning takes place via internet and face to face. </a:t>
            </a:r>
          </a:p>
          <a:p>
            <a:endParaRPr lang="en-IN" altLang="en-US"/>
          </a:p>
          <a:p>
            <a:endParaRPr lang="en-IN" altLang="en-US"/>
          </a:p>
        </p:txBody>
      </p:sp>
      <p:pic>
        <p:nvPicPr>
          <p:cNvPr id="2" name="Content Placeholder 1"/>
          <p:cNvPicPr>
            <a:picLocks noGrp="1" noChangeAspect="1"/>
          </p:cNvPicPr>
          <p:nvPr>
            <p:ph sz="half" idx="2"/>
          </p:nvPr>
        </p:nvPicPr>
        <p:blipFill>
          <a:blip r:embed="rId2"/>
          <a:srcRect b="23337"/>
          <a:stretch>
            <a:fillRect/>
          </a:stretch>
        </p:blipFill>
        <p:spPr>
          <a:xfrm>
            <a:off x="5845810" y="653415"/>
            <a:ext cx="6051550" cy="2529205"/>
          </a:xfrm>
          <a:prstGeom prst="rect">
            <a:avLst/>
          </a:prstGeom>
        </p:spPr>
      </p:pic>
      <p:pic>
        <p:nvPicPr>
          <p:cNvPr id="100" name="Picture 99"/>
          <p:cNvPicPr/>
          <p:nvPr/>
        </p:nvPicPr>
        <p:blipFill>
          <a:blip r:embed="rId3"/>
          <a:stretch>
            <a:fillRect/>
          </a:stretch>
        </p:blipFill>
        <p:spPr>
          <a:xfrm>
            <a:off x="5845810" y="3279140"/>
            <a:ext cx="6051550" cy="3435350"/>
          </a:xfrm>
          <a:prstGeom prst="rect">
            <a:avLst/>
          </a:prstGeom>
          <a:noFill/>
          <a:ln w="9525">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8792F46-8177-E7E2-F559-438EDF1594EE}"/>
              </a:ext>
            </a:extLst>
          </p:cNvPr>
          <p:cNvSpPr txBox="1"/>
          <p:nvPr/>
        </p:nvSpPr>
        <p:spPr>
          <a:xfrm>
            <a:off x="2875659" y="88490"/>
            <a:ext cx="5973374" cy="523220"/>
          </a:xfrm>
          <a:prstGeom prst="rect">
            <a:avLst/>
          </a:prstGeom>
          <a:noFill/>
        </p:spPr>
        <p:txBody>
          <a:bodyPr wrap="square" rtlCol="0">
            <a:spAutoFit/>
          </a:bodyPr>
          <a:lstStyle/>
          <a:p>
            <a:pPr algn="ctr"/>
            <a:r>
              <a:rPr lang="en-IN" sz="2800" dirty="0">
                <a:latin typeface="Arial" panose="020B0604020202020204" pitchFamily="34" charset="0"/>
                <a:cs typeface="Arial" panose="020B0604020202020204" pitchFamily="34" charset="0"/>
              </a:rPr>
              <a:t>Synchronous Learning Environment</a:t>
            </a:r>
          </a:p>
        </p:txBody>
      </p:sp>
      <p:sp>
        <p:nvSpPr>
          <p:cNvPr id="3" name="TextBox 2">
            <a:extLst>
              <a:ext uri="{FF2B5EF4-FFF2-40B4-BE49-F238E27FC236}">
                <a16:creationId xmlns:a16="http://schemas.microsoft.com/office/drawing/2014/main" id="{E74A17BE-A6E0-092E-B8B7-DA34CA6D5E10}"/>
              </a:ext>
            </a:extLst>
          </p:cNvPr>
          <p:cNvSpPr txBox="1"/>
          <p:nvPr/>
        </p:nvSpPr>
        <p:spPr>
          <a:xfrm>
            <a:off x="3070122" y="3835637"/>
            <a:ext cx="6051756" cy="523220"/>
          </a:xfrm>
          <a:prstGeom prst="rect">
            <a:avLst/>
          </a:prstGeom>
          <a:noFill/>
        </p:spPr>
        <p:txBody>
          <a:bodyPr wrap="square" rtlCol="0">
            <a:spAutoFit/>
          </a:bodyPr>
          <a:lstStyle/>
          <a:p>
            <a:pPr algn="ctr"/>
            <a:r>
              <a:rPr lang="en-IN" sz="2800" dirty="0">
                <a:latin typeface="Arial" panose="020B0604020202020204" pitchFamily="34" charset="0"/>
                <a:cs typeface="Arial" panose="020B0604020202020204" pitchFamily="34" charset="0"/>
              </a:rPr>
              <a:t>Asynchronous Learning Environment</a:t>
            </a:r>
          </a:p>
        </p:txBody>
      </p:sp>
      <p:sp>
        <p:nvSpPr>
          <p:cNvPr id="5" name="Rectangle 4">
            <a:extLst>
              <a:ext uri="{FF2B5EF4-FFF2-40B4-BE49-F238E27FC236}">
                <a16:creationId xmlns:a16="http://schemas.microsoft.com/office/drawing/2014/main" id="{71DA1F36-98CB-5E94-6A0C-179AC2C5E738}"/>
              </a:ext>
            </a:extLst>
          </p:cNvPr>
          <p:cNvSpPr/>
          <p:nvPr/>
        </p:nvSpPr>
        <p:spPr>
          <a:xfrm>
            <a:off x="324465" y="4818169"/>
            <a:ext cx="3156155" cy="150397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N" dirty="0"/>
              <a:t>Discussion Forum</a:t>
            </a:r>
          </a:p>
          <a:p>
            <a:endParaRPr lang="en-IN" dirty="0"/>
          </a:p>
          <a:p>
            <a:r>
              <a:rPr lang="en-IN" dirty="0"/>
              <a:t>Textbook, research articles and video</a:t>
            </a:r>
          </a:p>
        </p:txBody>
      </p:sp>
      <p:sp>
        <p:nvSpPr>
          <p:cNvPr id="7" name="Rectangle 6">
            <a:extLst>
              <a:ext uri="{FF2B5EF4-FFF2-40B4-BE49-F238E27FC236}">
                <a16:creationId xmlns:a16="http://schemas.microsoft.com/office/drawing/2014/main" id="{F0A59937-8218-8A87-2D78-25EC3476FEB1}"/>
              </a:ext>
            </a:extLst>
          </p:cNvPr>
          <p:cNvSpPr/>
          <p:nvPr/>
        </p:nvSpPr>
        <p:spPr>
          <a:xfrm>
            <a:off x="3785419" y="4818169"/>
            <a:ext cx="3991897" cy="150397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N" dirty="0"/>
              <a:t>Announcement Forum</a:t>
            </a:r>
          </a:p>
          <a:p>
            <a:endParaRPr lang="en-IN" dirty="0"/>
          </a:p>
          <a:p>
            <a:r>
              <a:rPr lang="en-IN" dirty="0"/>
              <a:t>Textbook, resources, video, click and learn type</a:t>
            </a:r>
          </a:p>
        </p:txBody>
      </p:sp>
      <p:sp>
        <p:nvSpPr>
          <p:cNvPr id="8" name="Rectangle 7">
            <a:extLst>
              <a:ext uri="{FF2B5EF4-FFF2-40B4-BE49-F238E27FC236}">
                <a16:creationId xmlns:a16="http://schemas.microsoft.com/office/drawing/2014/main" id="{71B1E0AA-C8BD-5464-0C1E-FE1F1C623E98}"/>
              </a:ext>
            </a:extLst>
          </p:cNvPr>
          <p:cNvSpPr/>
          <p:nvPr/>
        </p:nvSpPr>
        <p:spPr>
          <a:xfrm>
            <a:off x="324465" y="900359"/>
            <a:ext cx="3323165" cy="252864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N" dirty="0"/>
              <a:t>Zoom Main Room</a:t>
            </a:r>
          </a:p>
          <a:p>
            <a:endParaRPr lang="en-IN" dirty="0"/>
          </a:p>
          <a:p>
            <a:r>
              <a:rPr lang="en-IN" dirty="0"/>
              <a:t>Share screen and show the textbook, research article, click and learn type animation, worksheet or any other educational material.</a:t>
            </a:r>
          </a:p>
          <a:p>
            <a:endParaRPr lang="en-IN" dirty="0"/>
          </a:p>
        </p:txBody>
      </p:sp>
      <p:sp>
        <p:nvSpPr>
          <p:cNvPr id="9" name="Rectangle 8">
            <a:extLst>
              <a:ext uri="{FF2B5EF4-FFF2-40B4-BE49-F238E27FC236}">
                <a16:creationId xmlns:a16="http://schemas.microsoft.com/office/drawing/2014/main" id="{CBD8896C-27A6-BE5B-72BF-45BFF5D85159}"/>
              </a:ext>
            </a:extLst>
          </p:cNvPr>
          <p:cNvSpPr/>
          <p:nvPr/>
        </p:nvSpPr>
        <p:spPr>
          <a:xfrm>
            <a:off x="3785420" y="900359"/>
            <a:ext cx="3991896" cy="252864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N" dirty="0"/>
              <a:t>Zoom Chat </a:t>
            </a:r>
          </a:p>
          <a:p>
            <a:pPr algn="ctr"/>
            <a:endParaRPr lang="en-IN" dirty="0"/>
          </a:p>
          <a:p>
            <a:pPr algn="ctr"/>
            <a:r>
              <a:rPr lang="en-IN" dirty="0"/>
              <a:t>Share links to textbook, videos, simulations and animations.</a:t>
            </a:r>
          </a:p>
        </p:txBody>
      </p:sp>
      <p:sp>
        <p:nvSpPr>
          <p:cNvPr id="10" name="Rectangle 9">
            <a:extLst>
              <a:ext uri="{FF2B5EF4-FFF2-40B4-BE49-F238E27FC236}">
                <a16:creationId xmlns:a16="http://schemas.microsoft.com/office/drawing/2014/main" id="{3E85D9AE-6C88-8AF9-4C6E-FD4BB28B816E}"/>
              </a:ext>
            </a:extLst>
          </p:cNvPr>
          <p:cNvSpPr/>
          <p:nvPr/>
        </p:nvSpPr>
        <p:spPr>
          <a:xfrm>
            <a:off x="8082116" y="900359"/>
            <a:ext cx="3785419" cy="252864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N" dirty="0"/>
              <a:t>Zoom Breakout Room</a:t>
            </a:r>
          </a:p>
          <a:p>
            <a:pPr algn="ctr"/>
            <a:endParaRPr lang="en-IN" dirty="0"/>
          </a:p>
          <a:p>
            <a:pPr algn="ctr"/>
            <a:r>
              <a:rPr lang="en-IN" dirty="0"/>
              <a:t>Students and Students discuss the resources shared and write on worksheet.</a:t>
            </a:r>
          </a:p>
        </p:txBody>
      </p:sp>
      <p:sp>
        <p:nvSpPr>
          <p:cNvPr id="11" name="Rectangle 10">
            <a:extLst>
              <a:ext uri="{FF2B5EF4-FFF2-40B4-BE49-F238E27FC236}">
                <a16:creationId xmlns:a16="http://schemas.microsoft.com/office/drawing/2014/main" id="{2477E51B-6A9F-DA44-B6C3-C8213FC17D3F}"/>
              </a:ext>
            </a:extLst>
          </p:cNvPr>
          <p:cNvSpPr/>
          <p:nvPr/>
        </p:nvSpPr>
        <p:spPr>
          <a:xfrm>
            <a:off x="8082116" y="4818169"/>
            <a:ext cx="3660197" cy="150397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N" dirty="0"/>
              <a:t>Moodle Messages</a:t>
            </a:r>
          </a:p>
          <a:p>
            <a:endParaRPr lang="en-IN" dirty="0"/>
          </a:p>
          <a:p>
            <a:r>
              <a:rPr lang="en-IN" dirty="0"/>
              <a:t>Textbook, research articles, discussion with instructor.</a:t>
            </a:r>
          </a:p>
          <a:p>
            <a:endParaRPr lang="en-IN" dirty="0"/>
          </a:p>
        </p:txBody>
      </p:sp>
    </p:spTree>
    <p:extLst>
      <p:ext uri="{BB962C8B-B14F-4D97-AF65-F5344CB8AC3E}">
        <p14:creationId xmlns:p14="http://schemas.microsoft.com/office/powerpoint/2010/main" val="40169109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F00F576-FF1C-C134-9AEB-293A5F63724D}"/>
              </a:ext>
            </a:extLst>
          </p:cNvPr>
          <p:cNvSpPr txBox="1"/>
          <p:nvPr/>
        </p:nvSpPr>
        <p:spPr>
          <a:xfrm>
            <a:off x="314633" y="2910348"/>
            <a:ext cx="11021961" cy="646331"/>
          </a:xfrm>
          <a:prstGeom prst="rect">
            <a:avLst/>
          </a:prstGeom>
          <a:noFill/>
        </p:spPr>
        <p:txBody>
          <a:bodyPr wrap="square" rtlCol="0">
            <a:spAutoFit/>
          </a:bodyPr>
          <a:lstStyle/>
          <a:p>
            <a:pPr algn="ctr"/>
            <a:r>
              <a:rPr lang="en-IN" b="1" dirty="0"/>
              <a:t>The integration of type of resource at different location of major learning space and minor learning spaces enhances science learning outcomes.</a:t>
            </a:r>
          </a:p>
        </p:txBody>
      </p:sp>
    </p:spTree>
    <p:extLst>
      <p:ext uri="{BB962C8B-B14F-4D97-AF65-F5344CB8AC3E}">
        <p14:creationId xmlns:p14="http://schemas.microsoft.com/office/powerpoint/2010/main" val="35016945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AE0E88CB-5ED1-649D-9965-5BF9354B724E}"/>
              </a:ext>
            </a:extLst>
          </p:cNvPr>
          <p:cNvSpPr/>
          <p:nvPr/>
        </p:nvSpPr>
        <p:spPr>
          <a:xfrm>
            <a:off x="1858297" y="481705"/>
            <a:ext cx="8475406" cy="83363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N" sz="2800" b="1" dirty="0">
                <a:latin typeface="Arial" panose="020B0604020202020204" pitchFamily="34" charset="0"/>
                <a:cs typeface="Arial" panose="020B0604020202020204" pitchFamily="34" charset="0"/>
              </a:rPr>
              <a:t>Technology in Science Learning Spaces (SLS)</a:t>
            </a:r>
          </a:p>
        </p:txBody>
      </p:sp>
      <p:sp>
        <p:nvSpPr>
          <p:cNvPr id="5" name="TextBox 4">
            <a:extLst>
              <a:ext uri="{FF2B5EF4-FFF2-40B4-BE49-F238E27FC236}">
                <a16:creationId xmlns:a16="http://schemas.microsoft.com/office/drawing/2014/main" id="{A86FF384-1BBD-FBB1-4EA2-F895441E6EE7}"/>
              </a:ext>
            </a:extLst>
          </p:cNvPr>
          <p:cNvSpPr txBox="1"/>
          <p:nvPr/>
        </p:nvSpPr>
        <p:spPr>
          <a:xfrm>
            <a:off x="2177845" y="1633683"/>
            <a:ext cx="1351935" cy="369332"/>
          </a:xfrm>
          <a:prstGeom prst="rect">
            <a:avLst/>
          </a:prstGeom>
          <a:noFill/>
        </p:spPr>
        <p:txBody>
          <a:bodyPr wrap="square" rtlCol="0">
            <a:spAutoFit/>
          </a:bodyPr>
          <a:lstStyle/>
          <a:p>
            <a:r>
              <a:rPr lang="en-IN" b="1" dirty="0">
                <a:latin typeface="Arial" panose="020B0604020202020204" pitchFamily="34" charset="0"/>
                <a:cs typeface="Arial" panose="020B0604020202020204" pitchFamily="34" charset="0"/>
              </a:rPr>
              <a:t>Simulation</a:t>
            </a:r>
          </a:p>
        </p:txBody>
      </p:sp>
      <p:sp>
        <p:nvSpPr>
          <p:cNvPr id="8" name="TextBox 7">
            <a:extLst>
              <a:ext uri="{FF2B5EF4-FFF2-40B4-BE49-F238E27FC236}">
                <a16:creationId xmlns:a16="http://schemas.microsoft.com/office/drawing/2014/main" id="{C3CB0327-A8C4-48D6-6E11-3B74483E941A}"/>
              </a:ext>
            </a:extLst>
          </p:cNvPr>
          <p:cNvSpPr txBox="1"/>
          <p:nvPr/>
        </p:nvSpPr>
        <p:spPr>
          <a:xfrm>
            <a:off x="8181670" y="1561898"/>
            <a:ext cx="1772261" cy="369332"/>
          </a:xfrm>
          <a:prstGeom prst="rect">
            <a:avLst/>
          </a:prstGeom>
          <a:noFill/>
        </p:spPr>
        <p:txBody>
          <a:bodyPr wrap="square" rtlCol="0">
            <a:spAutoFit/>
          </a:bodyPr>
          <a:lstStyle/>
          <a:p>
            <a:r>
              <a:rPr lang="en-IN" b="1" dirty="0">
                <a:latin typeface="Arial" panose="020B0604020202020204" pitchFamily="34" charset="0"/>
                <a:cs typeface="Arial" panose="020B0604020202020204" pitchFamily="34" charset="0"/>
              </a:rPr>
              <a:t>Google Tools</a:t>
            </a:r>
          </a:p>
        </p:txBody>
      </p:sp>
      <p:cxnSp>
        <p:nvCxnSpPr>
          <p:cNvPr id="14" name="Straight Arrow Connector 13">
            <a:extLst>
              <a:ext uri="{FF2B5EF4-FFF2-40B4-BE49-F238E27FC236}">
                <a16:creationId xmlns:a16="http://schemas.microsoft.com/office/drawing/2014/main" id="{CE4C0647-0604-CBF8-54AB-4D2F7B386FAF}"/>
              </a:ext>
            </a:extLst>
          </p:cNvPr>
          <p:cNvCxnSpPr>
            <a:cxnSpLocks/>
          </p:cNvCxnSpPr>
          <p:nvPr/>
        </p:nvCxnSpPr>
        <p:spPr>
          <a:xfrm>
            <a:off x="8846573" y="2226389"/>
            <a:ext cx="0" cy="1300188"/>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4E5D2ECA-3D54-D38E-AC25-8A6445827C33}"/>
              </a:ext>
            </a:extLst>
          </p:cNvPr>
          <p:cNvSpPr txBox="1"/>
          <p:nvPr/>
        </p:nvSpPr>
        <p:spPr>
          <a:xfrm>
            <a:off x="8238817" y="3672139"/>
            <a:ext cx="1108586" cy="646331"/>
          </a:xfrm>
          <a:prstGeom prst="rect">
            <a:avLst/>
          </a:prstGeom>
          <a:noFill/>
        </p:spPr>
        <p:txBody>
          <a:bodyPr wrap="square" rtlCol="0">
            <a:spAutoFit/>
          </a:bodyPr>
          <a:lstStyle/>
          <a:p>
            <a:r>
              <a:rPr lang="en-IN" b="1" dirty="0">
                <a:latin typeface="Arial" panose="020B0604020202020204" pitchFamily="34" charset="0"/>
                <a:cs typeface="Arial" panose="020B0604020202020204" pitchFamily="34" charset="0"/>
              </a:rPr>
              <a:t>Google forms</a:t>
            </a:r>
          </a:p>
        </p:txBody>
      </p:sp>
      <p:sp>
        <p:nvSpPr>
          <p:cNvPr id="16" name="TextBox 15">
            <a:extLst>
              <a:ext uri="{FF2B5EF4-FFF2-40B4-BE49-F238E27FC236}">
                <a16:creationId xmlns:a16="http://schemas.microsoft.com/office/drawing/2014/main" id="{5245C2EE-B56A-4C1E-1AC7-0090372C20C5}"/>
              </a:ext>
            </a:extLst>
          </p:cNvPr>
          <p:cNvSpPr txBox="1"/>
          <p:nvPr/>
        </p:nvSpPr>
        <p:spPr>
          <a:xfrm>
            <a:off x="9402711" y="3348974"/>
            <a:ext cx="991212" cy="646331"/>
          </a:xfrm>
          <a:prstGeom prst="rect">
            <a:avLst/>
          </a:prstGeom>
          <a:noFill/>
        </p:spPr>
        <p:txBody>
          <a:bodyPr wrap="square" rtlCol="0">
            <a:spAutoFit/>
          </a:bodyPr>
          <a:lstStyle/>
          <a:p>
            <a:r>
              <a:rPr lang="en-IN" b="1" dirty="0">
                <a:latin typeface="Arial" panose="020B0604020202020204" pitchFamily="34" charset="0"/>
                <a:cs typeface="Arial" panose="020B0604020202020204" pitchFamily="34" charset="0"/>
              </a:rPr>
              <a:t>Google slides</a:t>
            </a:r>
          </a:p>
        </p:txBody>
      </p:sp>
      <p:sp>
        <p:nvSpPr>
          <p:cNvPr id="17" name="TextBox 16">
            <a:extLst>
              <a:ext uri="{FF2B5EF4-FFF2-40B4-BE49-F238E27FC236}">
                <a16:creationId xmlns:a16="http://schemas.microsoft.com/office/drawing/2014/main" id="{D2B1DFDA-74EE-D9D7-E623-1B91C77B0964}"/>
              </a:ext>
            </a:extLst>
          </p:cNvPr>
          <p:cNvSpPr txBox="1"/>
          <p:nvPr/>
        </p:nvSpPr>
        <p:spPr>
          <a:xfrm>
            <a:off x="10449231" y="3154787"/>
            <a:ext cx="1602658" cy="369332"/>
          </a:xfrm>
          <a:prstGeom prst="rect">
            <a:avLst/>
          </a:prstGeom>
          <a:noFill/>
        </p:spPr>
        <p:txBody>
          <a:bodyPr wrap="square" rtlCol="0">
            <a:spAutoFit/>
          </a:bodyPr>
          <a:lstStyle/>
          <a:p>
            <a:r>
              <a:rPr lang="en-IN" b="1" dirty="0">
                <a:latin typeface="Arial" panose="020B0604020202020204" pitchFamily="34" charset="0"/>
                <a:cs typeface="Arial" panose="020B0604020202020204" pitchFamily="34" charset="0"/>
              </a:rPr>
              <a:t>Google docs</a:t>
            </a:r>
          </a:p>
        </p:txBody>
      </p:sp>
      <p:cxnSp>
        <p:nvCxnSpPr>
          <p:cNvPr id="19" name="Straight Arrow Connector 18">
            <a:extLst>
              <a:ext uri="{FF2B5EF4-FFF2-40B4-BE49-F238E27FC236}">
                <a16:creationId xmlns:a16="http://schemas.microsoft.com/office/drawing/2014/main" id="{BE1065CC-F9F7-4A9A-C874-616EF660C76B}"/>
              </a:ext>
            </a:extLst>
          </p:cNvPr>
          <p:cNvCxnSpPr>
            <a:cxnSpLocks/>
          </p:cNvCxnSpPr>
          <p:nvPr/>
        </p:nvCxnSpPr>
        <p:spPr>
          <a:xfrm>
            <a:off x="9389802" y="2112873"/>
            <a:ext cx="319550" cy="1147152"/>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1" name="Straight Arrow Connector 20">
            <a:extLst>
              <a:ext uri="{FF2B5EF4-FFF2-40B4-BE49-F238E27FC236}">
                <a16:creationId xmlns:a16="http://schemas.microsoft.com/office/drawing/2014/main" id="{302C105A-C9CF-BA40-69AC-845AF52D7C6A}"/>
              </a:ext>
            </a:extLst>
          </p:cNvPr>
          <p:cNvCxnSpPr>
            <a:cxnSpLocks/>
          </p:cNvCxnSpPr>
          <p:nvPr/>
        </p:nvCxnSpPr>
        <p:spPr>
          <a:xfrm>
            <a:off x="9876503" y="2003015"/>
            <a:ext cx="914400" cy="1006288"/>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24" name="TextBox 23">
            <a:extLst>
              <a:ext uri="{FF2B5EF4-FFF2-40B4-BE49-F238E27FC236}">
                <a16:creationId xmlns:a16="http://schemas.microsoft.com/office/drawing/2014/main" id="{4D4AE2DA-CCDD-849F-66BC-BD00DE942DD6}"/>
              </a:ext>
            </a:extLst>
          </p:cNvPr>
          <p:cNvSpPr txBox="1"/>
          <p:nvPr/>
        </p:nvSpPr>
        <p:spPr>
          <a:xfrm>
            <a:off x="6975988" y="3509986"/>
            <a:ext cx="1108586" cy="646331"/>
          </a:xfrm>
          <a:prstGeom prst="rect">
            <a:avLst/>
          </a:prstGeom>
          <a:noFill/>
        </p:spPr>
        <p:txBody>
          <a:bodyPr wrap="square" rtlCol="0">
            <a:spAutoFit/>
          </a:bodyPr>
          <a:lstStyle/>
          <a:p>
            <a:r>
              <a:rPr lang="en-IN" b="1" dirty="0">
                <a:latin typeface="Arial" panose="020B0604020202020204" pitchFamily="34" charset="0"/>
                <a:cs typeface="Arial" panose="020B0604020202020204" pitchFamily="34" charset="0"/>
              </a:rPr>
              <a:t>Google slides</a:t>
            </a:r>
          </a:p>
        </p:txBody>
      </p:sp>
      <p:cxnSp>
        <p:nvCxnSpPr>
          <p:cNvPr id="27" name="Straight Arrow Connector 26">
            <a:extLst>
              <a:ext uri="{FF2B5EF4-FFF2-40B4-BE49-F238E27FC236}">
                <a16:creationId xmlns:a16="http://schemas.microsoft.com/office/drawing/2014/main" id="{AF72B66F-A76B-DFCC-12A2-C55EE2E593A1}"/>
              </a:ext>
            </a:extLst>
          </p:cNvPr>
          <p:cNvCxnSpPr>
            <a:cxnSpLocks/>
          </p:cNvCxnSpPr>
          <p:nvPr/>
        </p:nvCxnSpPr>
        <p:spPr>
          <a:xfrm flipH="1">
            <a:off x="7380335" y="2226389"/>
            <a:ext cx="886137" cy="1121626"/>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39" name="Straight Arrow Connector 38">
            <a:extLst>
              <a:ext uri="{FF2B5EF4-FFF2-40B4-BE49-F238E27FC236}">
                <a16:creationId xmlns:a16="http://schemas.microsoft.com/office/drawing/2014/main" id="{244270BD-76CD-FE0F-3C62-7C17194E0BB7}"/>
              </a:ext>
            </a:extLst>
          </p:cNvPr>
          <p:cNvCxnSpPr>
            <a:cxnSpLocks/>
          </p:cNvCxnSpPr>
          <p:nvPr/>
        </p:nvCxnSpPr>
        <p:spPr>
          <a:xfrm>
            <a:off x="2812026" y="2136695"/>
            <a:ext cx="0" cy="1292305"/>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40" name="TextBox 39">
            <a:extLst>
              <a:ext uri="{FF2B5EF4-FFF2-40B4-BE49-F238E27FC236}">
                <a16:creationId xmlns:a16="http://schemas.microsoft.com/office/drawing/2014/main" id="{EA367276-8A47-3253-9598-544B0756048C}"/>
              </a:ext>
            </a:extLst>
          </p:cNvPr>
          <p:cNvSpPr txBox="1"/>
          <p:nvPr/>
        </p:nvSpPr>
        <p:spPr>
          <a:xfrm>
            <a:off x="1337187" y="3601377"/>
            <a:ext cx="2960741" cy="369332"/>
          </a:xfrm>
          <a:prstGeom prst="rect">
            <a:avLst/>
          </a:prstGeom>
          <a:noFill/>
        </p:spPr>
        <p:txBody>
          <a:bodyPr wrap="square" rtlCol="0">
            <a:spAutoFit/>
          </a:bodyPr>
          <a:lstStyle/>
          <a:p>
            <a:r>
              <a:rPr lang="en-IN" b="1" dirty="0" err="1">
                <a:latin typeface="Arial" panose="020B0604020202020204" pitchFamily="34" charset="0"/>
                <a:cs typeface="Arial" panose="020B0604020202020204" pitchFamily="34" charset="0"/>
              </a:rPr>
              <a:t>PhET</a:t>
            </a:r>
            <a:r>
              <a:rPr lang="en-IN" b="1" dirty="0">
                <a:latin typeface="Arial" panose="020B0604020202020204" pitchFamily="34" charset="0"/>
                <a:cs typeface="Arial" panose="020B0604020202020204" pitchFamily="34" charset="0"/>
              </a:rPr>
              <a:t>, HHMI and SIMBIO</a:t>
            </a:r>
          </a:p>
        </p:txBody>
      </p:sp>
      <p:sp>
        <p:nvSpPr>
          <p:cNvPr id="43" name="TextBox 42">
            <a:extLst>
              <a:ext uri="{FF2B5EF4-FFF2-40B4-BE49-F238E27FC236}">
                <a16:creationId xmlns:a16="http://schemas.microsoft.com/office/drawing/2014/main" id="{584BC4A0-4813-262A-3E72-EC11A3D4542D}"/>
              </a:ext>
            </a:extLst>
          </p:cNvPr>
          <p:cNvSpPr txBox="1"/>
          <p:nvPr/>
        </p:nvSpPr>
        <p:spPr>
          <a:xfrm>
            <a:off x="5004620" y="4922126"/>
            <a:ext cx="934064" cy="369332"/>
          </a:xfrm>
          <a:prstGeom prst="rect">
            <a:avLst/>
          </a:prstGeom>
          <a:noFill/>
        </p:spPr>
        <p:txBody>
          <a:bodyPr wrap="square" rtlCol="0">
            <a:spAutoFit/>
          </a:bodyPr>
          <a:lstStyle/>
          <a:p>
            <a:r>
              <a:rPr lang="en-IN" b="1" dirty="0">
                <a:latin typeface="Arial" panose="020B0604020202020204" pitchFamily="34" charset="0"/>
                <a:cs typeface="Arial" panose="020B0604020202020204" pitchFamily="34" charset="0"/>
              </a:rPr>
              <a:t>Padlet</a:t>
            </a:r>
          </a:p>
        </p:txBody>
      </p:sp>
      <p:sp>
        <p:nvSpPr>
          <p:cNvPr id="44" name="TextBox 43">
            <a:extLst>
              <a:ext uri="{FF2B5EF4-FFF2-40B4-BE49-F238E27FC236}">
                <a16:creationId xmlns:a16="http://schemas.microsoft.com/office/drawing/2014/main" id="{ACF9D27B-83BB-D48C-4D1F-4A218FCAA4FA}"/>
              </a:ext>
            </a:extLst>
          </p:cNvPr>
          <p:cNvSpPr txBox="1"/>
          <p:nvPr/>
        </p:nvSpPr>
        <p:spPr>
          <a:xfrm>
            <a:off x="4653111" y="1586197"/>
            <a:ext cx="2303216" cy="369332"/>
          </a:xfrm>
          <a:prstGeom prst="rect">
            <a:avLst/>
          </a:prstGeom>
          <a:noFill/>
        </p:spPr>
        <p:txBody>
          <a:bodyPr wrap="square" rtlCol="0">
            <a:spAutoFit/>
          </a:bodyPr>
          <a:lstStyle/>
          <a:p>
            <a:r>
              <a:rPr lang="en-IN" b="1" dirty="0">
                <a:latin typeface="Arial" panose="020B0604020202020204" pitchFamily="34" charset="0"/>
                <a:cs typeface="Arial" panose="020B0604020202020204" pitchFamily="34" charset="0"/>
              </a:rPr>
              <a:t>Other Tools</a:t>
            </a:r>
          </a:p>
        </p:txBody>
      </p:sp>
      <p:cxnSp>
        <p:nvCxnSpPr>
          <p:cNvPr id="45" name="Straight Arrow Connector 44">
            <a:extLst>
              <a:ext uri="{FF2B5EF4-FFF2-40B4-BE49-F238E27FC236}">
                <a16:creationId xmlns:a16="http://schemas.microsoft.com/office/drawing/2014/main" id="{6CB032E0-3EB4-0F29-3A84-C2A548756603}"/>
              </a:ext>
            </a:extLst>
          </p:cNvPr>
          <p:cNvCxnSpPr>
            <a:cxnSpLocks/>
          </p:cNvCxnSpPr>
          <p:nvPr/>
        </p:nvCxnSpPr>
        <p:spPr>
          <a:xfrm>
            <a:off x="5471652" y="2047952"/>
            <a:ext cx="0" cy="2762096"/>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47" name="Straight Arrow Connector 46">
            <a:extLst>
              <a:ext uri="{FF2B5EF4-FFF2-40B4-BE49-F238E27FC236}">
                <a16:creationId xmlns:a16="http://schemas.microsoft.com/office/drawing/2014/main" id="{F4E3D2C5-5267-EABD-2D63-3F69AFD38387}"/>
              </a:ext>
            </a:extLst>
          </p:cNvPr>
          <p:cNvCxnSpPr>
            <a:cxnSpLocks/>
          </p:cNvCxnSpPr>
          <p:nvPr/>
        </p:nvCxnSpPr>
        <p:spPr>
          <a:xfrm>
            <a:off x="9136624" y="2112873"/>
            <a:ext cx="210779" cy="2350972"/>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49" name="TextBox 48">
            <a:extLst>
              <a:ext uri="{FF2B5EF4-FFF2-40B4-BE49-F238E27FC236}">
                <a16:creationId xmlns:a16="http://schemas.microsoft.com/office/drawing/2014/main" id="{A26D43F0-4CB3-B919-DF33-F2E4A2BAAE57}"/>
              </a:ext>
            </a:extLst>
          </p:cNvPr>
          <p:cNvSpPr txBox="1"/>
          <p:nvPr/>
        </p:nvSpPr>
        <p:spPr>
          <a:xfrm>
            <a:off x="8534400" y="4552794"/>
            <a:ext cx="1322434" cy="369332"/>
          </a:xfrm>
          <a:prstGeom prst="rect">
            <a:avLst/>
          </a:prstGeom>
          <a:noFill/>
        </p:spPr>
        <p:txBody>
          <a:bodyPr wrap="square" rtlCol="0">
            <a:spAutoFit/>
          </a:bodyPr>
          <a:lstStyle/>
          <a:p>
            <a:r>
              <a:rPr lang="en-IN" b="1" dirty="0">
                <a:latin typeface="Arial" panose="020B0604020202020204" pitchFamily="34" charset="0"/>
                <a:cs typeface="Arial" panose="020B0604020202020204" pitchFamily="34" charset="0"/>
              </a:rPr>
              <a:t>Jamboard</a:t>
            </a:r>
          </a:p>
        </p:txBody>
      </p:sp>
    </p:spTree>
    <p:extLst>
      <p:ext uri="{BB962C8B-B14F-4D97-AF65-F5344CB8AC3E}">
        <p14:creationId xmlns:p14="http://schemas.microsoft.com/office/powerpoint/2010/main" val="15406796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A240E56-FA56-DA88-E4AF-0E5B23E4041D}"/>
              </a:ext>
            </a:extLst>
          </p:cNvPr>
          <p:cNvPicPr>
            <a:picLocks noChangeAspect="1"/>
          </p:cNvPicPr>
          <p:nvPr/>
        </p:nvPicPr>
        <p:blipFill rotWithShape="1">
          <a:blip r:embed="rId2"/>
          <a:srcRect l="36118" t="55368" r="36211" b="6014"/>
          <a:stretch/>
        </p:blipFill>
        <p:spPr>
          <a:xfrm>
            <a:off x="7796980" y="2300748"/>
            <a:ext cx="3077497" cy="2735743"/>
          </a:xfrm>
          <a:prstGeom prst="rect">
            <a:avLst/>
          </a:prstGeom>
          <a:ln>
            <a:solidFill>
              <a:schemeClr val="tx1"/>
            </a:solidFill>
          </a:ln>
        </p:spPr>
      </p:pic>
      <p:sp>
        <p:nvSpPr>
          <p:cNvPr id="5" name="Title 1">
            <a:extLst>
              <a:ext uri="{FF2B5EF4-FFF2-40B4-BE49-F238E27FC236}">
                <a16:creationId xmlns:a16="http://schemas.microsoft.com/office/drawing/2014/main" id="{D34A0C7B-7211-1C20-E2E9-6D0405B89A29}"/>
              </a:ext>
            </a:extLst>
          </p:cNvPr>
          <p:cNvSpPr>
            <a:spLocks noGrp="1"/>
          </p:cNvSpPr>
          <p:nvPr/>
        </p:nvSpPr>
        <p:spPr>
          <a:xfrm>
            <a:off x="0" y="1"/>
            <a:ext cx="12192000" cy="53094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en-IN" sz="2000" b="1" dirty="0">
                <a:latin typeface="Arial" panose="020B0604020202020204" pitchFamily="34" charset="0"/>
                <a:cs typeface="Arial" panose="020B0604020202020204" pitchFamily="34" charset="0"/>
              </a:rPr>
              <a:t>Simulation-Based Learning enhances learning outcomes in Major and Minor Learning Outcomes </a:t>
            </a:r>
          </a:p>
        </p:txBody>
      </p:sp>
      <p:pic>
        <p:nvPicPr>
          <p:cNvPr id="6" name="Picture 5">
            <a:extLst>
              <a:ext uri="{FF2B5EF4-FFF2-40B4-BE49-F238E27FC236}">
                <a16:creationId xmlns:a16="http://schemas.microsoft.com/office/drawing/2014/main" id="{6F34F6F6-94F5-D40E-9C8F-08D2097CC40A}"/>
              </a:ext>
            </a:extLst>
          </p:cNvPr>
          <p:cNvPicPr>
            <a:picLocks noChangeAspect="1"/>
          </p:cNvPicPr>
          <p:nvPr/>
        </p:nvPicPr>
        <p:blipFill rotWithShape="1">
          <a:blip r:embed="rId2"/>
          <a:srcRect l="36029" t="13598" r="36300" b="50008"/>
          <a:stretch/>
        </p:blipFill>
        <p:spPr>
          <a:xfrm>
            <a:off x="707922" y="2229792"/>
            <a:ext cx="3077497" cy="2578182"/>
          </a:xfrm>
          <a:prstGeom prst="rect">
            <a:avLst/>
          </a:prstGeom>
          <a:ln>
            <a:solidFill>
              <a:schemeClr val="tx1"/>
            </a:solidFill>
          </a:ln>
        </p:spPr>
      </p:pic>
      <p:cxnSp>
        <p:nvCxnSpPr>
          <p:cNvPr id="8" name="Straight Arrow Connector 7">
            <a:extLst>
              <a:ext uri="{FF2B5EF4-FFF2-40B4-BE49-F238E27FC236}">
                <a16:creationId xmlns:a16="http://schemas.microsoft.com/office/drawing/2014/main" id="{7F5B0C3C-92B8-DE43-2779-6920DF201B45}"/>
              </a:ext>
            </a:extLst>
          </p:cNvPr>
          <p:cNvCxnSpPr/>
          <p:nvPr/>
        </p:nvCxnSpPr>
        <p:spPr>
          <a:xfrm>
            <a:off x="4296696" y="3451123"/>
            <a:ext cx="2989007"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A2F4EA92-1861-C325-130D-444C19994C35}"/>
              </a:ext>
            </a:extLst>
          </p:cNvPr>
          <p:cNvSpPr txBox="1"/>
          <p:nvPr/>
        </p:nvSpPr>
        <p:spPr>
          <a:xfrm>
            <a:off x="4198374" y="2954875"/>
            <a:ext cx="3342968" cy="369332"/>
          </a:xfrm>
          <a:prstGeom prst="rect">
            <a:avLst/>
          </a:prstGeom>
          <a:noFill/>
        </p:spPr>
        <p:txBody>
          <a:bodyPr wrap="square" rtlCol="0">
            <a:spAutoFit/>
          </a:bodyPr>
          <a:lstStyle/>
          <a:p>
            <a:r>
              <a:rPr lang="en-IN" dirty="0"/>
              <a:t>Group work to individual work</a:t>
            </a:r>
          </a:p>
        </p:txBody>
      </p:sp>
    </p:spTree>
    <p:extLst>
      <p:ext uri="{BB962C8B-B14F-4D97-AF65-F5344CB8AC3E}">
        <p14:creationId xmlns:p14="http://schemas.microsoft.com/office/powerpoint/2010/main" val="2727309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9D7F973-49D5-1F13-33A4-36B5A7C594CD}"/>
              </a:ext>
            </a:extLst>
          </p:cNvPr>
          <p:cNvSpPr txBox="1"/>
          <p:nvPr/>
        </p:nvSpPr>
        <p:spPr>
          <a:xfrm>
            <a:off x="648929" y="2615381"/>
            <a:ext cx="10933471" cy="646331"/>
          </a:xfrm>
          <a:prstGeom prst="rect">
            <a:avLst/>
          </a:prstGeom>
          <a:noFill/>
        </p:spPr>
        <p:txBody>
          <a:bodyPr wrap="square" rtlCol="0">
            <a:spAutoFit/>
          </a:bodyPr>
          <a:lstStyle/>
          <a:p>
            <a:pPr algn="ctr"/>
            <a:r>
              <a:rPr lang="en-IN" b="1" dirty="0"/>
              <a:t>Technology Based Learning (TBL) enhances science learning outcomes by exploration and discussions with students and professors both in major learning spaces and minor learning spaces.</a:t>
            </a:r>
          </a:p>
        </p:txBody>
      </p:sp>
    </p:spTree>
    <p:extLst>
      <p:ext uri="{BB962C8B-B14F-4D97-AF65-F5344CB8AC3E}">
        <p14:creationId xmlns:p14="http://schemas.microsoft.com/office/powerpoint/2010/main" val="14170897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8792F46-8177-E7E2-F559-438EDF1594EE}"/>
              </a:ext>
            </a:extLst>
          </p:cNvPr>
          <p:cNvSpPr txBox="1"/>
          <p:nvPr/>
        </p:nvSpPr>
        <p:spPr>
          <a:xfrm>
            <a:off x="2875659" y="88490"/>
            <a:ext cx="5973374" cy="523220"/>
          </a:xfrm>
          <a:prstGeom prst="rect">
            <a:avLst/>
          </a:prstGeom>
          <a:noFill/>
        </p:spPr>
        <p:txBody>
          <a:bodyPr wrap="square" rtlCol="0">
            <a:spAutoFit/>
          </a:bodyPr>
          <a:lstStyle/>
          <a:p>
            <a:pPr algn="ctr"/>
            <a:r>
              <a:rPr lang="en-IN" sz="2800" dirty="0">
                <a:latin typeface="Arial" panose="020B0604020202020204" pitchFamily="34" charset="0"/>
                <a:cs typeface="Arial" panose="020B0604020202020204" pitchFamily="34" charset="0"/>
              </a:rPr>
              <a:t>Synchronous Learning Environment</a:t>
            </a:r>
          </a:p>
        </p:txBody>
      </p:sp>
      <p:sp>
        <p:nvSpPr>
          <p:cNvPr id="3" name="TextBox 2">
            <a:extLst>
              <a:ext uri="{FF2B5EF4-FFF2-40B4-BE49-F238E27FC236}">
                <a16:creationId xmlns:a16="http://schemas.microsoft.com/office/drawing/2014/main" id="{E74A17BE-A6E0-092E-B8B7-DA34CA6D5E10}"/>
              </a:ext>
            </a:extLst>
          </p:cNvPr>
          <p:cNvSpPr txBox="1"/>
          <p:nvPr/>
        </p:nvSpPr>
        <p:spPr>
          <a:xfrm>
            <a:off x="3070122" y="3835637"/>
            <a:ext cx="6051756" cy="523220"/>
          </a:xfrm>
          <a:prstGeom prst="rect">
            <a:avLst/>
          </a:prstGeom>
          <a:noFill/>
        </p:spPr>
        <p:txBody>
          <a:bodyPr wrap="square" rtlCol="0">
            <a:spAutoFit/>
          </a:bodyPr>
          <a:lstStyle/>
          <a:p>
            <a:pPr algn="ctr"/>
            <a:r>
              <a:rPr lang="en-IN" sz="2800" dirty="0">
                <a:latin typeface="Arial" panose="020B0604020202020204" pitchFamily="34" charset="0"/>
                <a:cs typeface="Arial" panose="020B0604020202020204" pitchFamily="34" charset="0"/>
              </a:rPr>
              <a:t>Asynchronous Learning Environment</a:t>
            </a:r>
          </a:p>
        </p:txBody>
      </p:sp>
      <p:sp>
        <p:nvSpPr>
          <p:cNvPr id="5" name="Rectangle 4">
            <a:extLst>
              <a:ext uri="{FF2B5EF4-FFF2-40B4-BE49-F238E27FC236}">
                <a16:creationId xmlns:a16="http://schemas.microsoft.com/office/drawing/2014/main" id="{71DA1F36-98CB-5E94-6A0C-179AC2C5E738}"/>
              </a:ext>
            </a:extLst>
          </p:cNvPr>
          <p:cNvSpPr/>
          <p:nvPr/>
        </p:nvSpPr>
        <p:spPr>
          <a:xfrm>
            <a:off x="324465" y="4581833"/>
            <a:ext cx="3156155" cy="174030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N" b="1" dirty="0"/>
              <a:t>Discussion Forum</a:t>
            </a:r>
          </a:p>
          <a:p>
            <a:endParaRPr lang="en-IN" dirty="0"/>
          </a:p>
          <a:p>
            <a:r>
              <a:rPr lang="en-IN" dirty="0"/>
              <a:t>Google doc and padlet for asynchronous interaction.</a:t>
            </a:r>
          </a:p>
        </p:txBody>
      </p:sp>
      <p:sp>
        <p:nvSpPr>
          <p:cNvPr id="7" name="Rectangle 6">
            <a:extLst>
              <a:ext uri="{FF2B5EF4-FFF2-40B4-BE49-F238E27FC236}">
                <a16:creationId xmlns:a16="http://schemas.microsoft.com/office/drawing/2014/main" id="{F0A59937-8218-8A87-2D78-25EC3476FEB1}"/>
              </a:ext>
            </a:extLst>
          </p:cNvPr>
          <p:cNvSpPr/>
          <p:nvPr/>
        </p:nvSpPr>
        <p:spPr>
          <a:xfrm>
            <a:off x="3785419" y="4581833"/>
            <a:ext cx="3991897" cy="174031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N" b="1" dirty="0"/>
              <a:t>Announcement Forum</a:t>
            </a:r>
          </a:p>
          <a:p>
            <a:endParaRPr lang="en-IN" dirty="0"/>
          </a:p>
          <a:p>
            <a:r>
              <a:rPr lang="en-IN" dirty="0"/>
              <a:t>Google tools and padlet for additional information purposes. And sometime </a:t>
            </a:r>
            <a:r>
              <a:rPr lang="en-IN" dirty="0" err="1"/>
              <a:t>PhET</a:t>
            </a:r>
            <a:r>
              <a:rPr lang="en-IN" dirty="0"/>
              <a:t> simulations for purpose of scientific experiments.</a:t>
            </a:r>
          </a:p>
        </p:txBody>
      </p:sp>
      <p:sp>
        <p:nvSpPr>
          <p:cNvPr id="8" name="Rectangle 7">
            <a:extLst>
              <a:ext uri="{FF2B5EF4-FFF2-40B4-BE49-F238E27FC236}">
                <a16:creationId xmlns:a16="http://schemas.microsoft.com/office/drawing/2014/main" id="{71B1E0AA-C8BD-5464-0C1E-FE1F1C623E98}"/>
              </a:ext>
            </a:extLst>
          </p:cNvPr>
          <p:cNvSpPr/>
          <p:nvPr/>
        </p:nvSpPr>
        <p:spPr>
          <a:xfrm>
            <a:off x="324465" y="900359"/>
            <a:ext cx="3323165" cy="252864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N" b="1" dirty="0"/>
              <a:t>Zoom Main Room</a:t>
            </a:r>
          </a:p>
          <a:p>
            <a:endParaRPr lang="en-IN" dirty="0"/>
          </a:p>
          <a:p>
            <a:r>
              <a:rPr lang="en-IN" dirty="0"/>
              <a:t>Share screen and show the google tools like google doc, google sheet, google power point slides and Jamboard for individual work.</a:t>
            </a:r>
          </a:p>
          <a:p>
            <a:endParaRPr lang="en-IN" dirty="0"/>
          </a:p>
        </p:txBody>
      </p:sp>
      <p:sp>
        <p:nvSpPr>
          <p:cNvPr id="9" name="Rectangle 8">
            <a:extLst>
              <a:ext uri="{FF2B5EF4-FFF2-40B4-BE49-F238E27FC236}">
                <a16:creationId xmlns:a16="http://schemas.microsoft.com/office/drawing/2014/main" id="{CBD8896C-27A6-BE5B-72BF-45BFF5D85159}"/>
              </a:ext>
            </a:extLst>
          </p:cNvPr>
          <p:cNvSpPr/>
          <p:nvPr/>
        </p:nvSpPr>
        <p:spPr>
          <a:xfrm>
            <a:off x="3785420" y="900359"/>
            <a:ext cx="3991896" cy="252864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N" b="1" dirty="0"/>
              <a:t>Zoom Chat </a:t>
            </a:r>
          </a:p>
          <a:p>
            <a:pPr algn="ctr"/>
            <a:endParaRPr lang="en-IN" dirty="0"/>
          </a:p>
          <a:p>
            <a:pPr algn="ctr"/>
            <a:r>
              <a:rPr lang="en-IN" dirty="0"/>
              <a:t>Share the links of google tools and padlet</a:t>
            </a:r>
          </a:p>
        </p:txBody>
      </p:sp>
      <p:sp>
        <p:nvSpPr>
          <p:cNvPr id="10" name="Rectangle 9">
            <a:extLst>
              <a:ext uri="{FF2B5EF4-FFF2-40B4-BE49-F238E27FC236}">
                <a16:creationId xmlns:a16="http://schemas.microsoft.com/office/drawing/2014/main" id="{3E85D9AE-6C88-8AF9-4C6E-FD4BB28B816E}"/>
              </a:ext>
            </a:extLst>
          </p:cNvPr>
          <p:cNvSpPr/>
          <p:nvPr/>
        </p:nvSpPr>
        <p:spPr>
          <a:xfrm>
            <a:off x="8082116" y="900359"/>
            <a:ext cx="3785419" cy="252864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N" b="1" dirty="0"/>
              <a:t>Zoom Breakout Room</a:t>
            </a:r>
          </a:p>
          <a:p>
            <a:pPr algn="ctr"/>
            <a:endParaRPr lang="en-IN" dirty="0"/>
          </a:p>
          <a:p>
            <a:pPr algn="ctr"/>
            <a:r>
              <a:rPr lang="en-IN" dirty="0"/>
              <a:t>Students-students and students-professors discuss the google doc, google sheet, google power point slides and jamboard for individual ( fewer times like reflection and mostly for collaborative work. </a:t>
            </a:r>
          </a:p>
        </p:txBody>
      </p:sp>
      <p:sp>
        <p:nvSpPr>
          <p:cNvPr id="11" name="Rectangle 10">
            <a:extLst>
              <a:ext uri="{FF2B5EF4-FFF2-40B4-BE49-F238E27FC236}">
                <a16:creationId xmlns:a16="http://schemas.microsoft.com/office/drawing/2014/main" id="{2477E51B-6A9F-DA44-B6C3-C8213FC17D3F}"/>
              </a:ext>
            </a:extLst>
          </p:cNvPr>
          <p:cNvSpPr/>
          <p:nvPr/>
        </p:nvSpPr>
        <p:spPr>
          <a:xfrm>
            <a:off x="8082116" y="4581833"/>
            <a:ext cx="3660197" cy="174031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N" b="1" dirty="0"/>
              <a:t>Moodle Messages</a:t>
            </a:r>
          </a:p>
          <a:p>
            <a:endParaRPr lang="en-IN" dirty="0"/>
          </a:p>
          <a:p>
            <a:r>
              <a:rPr lang="en-IN" dirty="0"/>
              <a:t>Discussion with instructor using padlet ang google tools.</a:t>
            </a:r>
          </a:p>
          <a:p>
            <a:endParaRPr lang="en-IN" dirty="0"/>
          </a:p>
        </p:txBody>
      </p:sp>
    </p:spTree>
    <p:extLst>
      <p:ext uri="{BB962C8B-B14F-4D97-AF65-F5344CB8AC3E}">
        <p14:creationId xmlns:p14="http://schemas.microsoft.com/office/powerpoint/2010/main" val="32161563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F4F3357-3D0A-7A55-8F6F-B48D65098408}"/>
              </a:ext>
            </a:extLst>
          </p:cNvPr>
          <p:cNvPicPr>
            <a:picLocks noChangeAspect="1"/>
          </p:cNvPicPr>
          <p:nvPr/>
        </p:nvPicPr>
        <p:blipFill>
          <a:blip r:embed="rId2"/>
          <a:stretch>
            <a:fillRect/>
          </a:stretch>
        </p:blipFill>
        <p:spPr>
          <a:xfrm>
            <a:off x="199262" y="993057"/>
            <a:ext cx="3838856" cy="4871884"/>
          </a:xfrm>
          <a:prstGeom prst="rect">
            <a:avLst/>
          </a:prstGeom>
          <a:ln>
            <a:solidFill>
              <a:schemeClr val="tx1"/>
            </a:solidFill>
          </a:ln>
        </p:spPr>
      </p:pic>
      <p:sp>
        <p:nvSpPr>
          <p:cNvPr id="4" name="TextBox 3">
            <a:extLst>
              <a:ext uri="{FF2B5EF4-FFF2-40B4-BE49-F238E27FC236}">
                <a16:creationId xmlns:a16="http://schemas.microsoft.com/office/drawing/2014/main" id="{64F345AF-5A16-A703-2781-99769BF636EF}"/>
              </a:ext>
            </a:extLst>
          </p:cNvPr>
          <p:cNvSpPr txBox="1"/>
          <p:nvPr/>
        </p:nvSpPr>
        <p:spPr>
          <a:xfrm>
            <a:off x="570271" y="250225"/>
            <a:ext cx="10854814" cy="646331"/>
          </a:xfrm>
          <a:prstGeom prst="rect">
            <a:avLst/>
          </a:prstGeom>
          <a:noFill/>
        </p:spPr>
        <p:txBody>
          <a:bodyPr wrap="square" rtlCol="0">
            <a:spAutoFit/>
          </a:bodyPr>
          <a:lstStyle/>
          <a:p>
            <a:pPr algn="ctr"/>
            <a:r>
              <a:rPr lang="en-IN" b="1" dirty="0"/>
              <a:t>Google doc enhances science learning outcomes by advancement of student scientific writing and creativity. </a:t>
            </a:r>
          </a:p>
        </p:txBody>
      </p:sp>
      <p:pic>
        <p:nvPicPr>
          <p:cNvPr id="6" name="Picture 5">
            <a:extLst>
              <a:ext uri="{FF2B5EF4-FFF2-40B4-BE49-F238E27FC236}">
                <a16:creationId xmlns:a16="http://schemas.microsoft.com/office/drawing/2014/main" id="{CD3AE2B7-35D7-88E0-F7CD-2D8F1F45D5F7}"/>
              </a:ext>
            </a:extLst>
          </p:cNvPr>
          <p:cNvPicPr>
            <a:picLocks noChangeAspect="1"/>
          </p:cNvPicPr>
          <p:nvPr/>
        </p:nvPicPr>
        <p:blipFill rotWithShape="1">
          <a:blip r:embed="rId3"/>
          <a:srcRect l="4348"/>
          <a:stretch/>
        </p:blipFill>
        <p:spPr>
          <a:xfrm>
            <a:off x="8259097" y="993058"/>
            <a:ext cx="3838098" cy="4871883"/>
          </a:xfrm>
          <a:prstGeom prst="rect">
            <a:avLst/>
          </a:prstGeom>
          <a:ln>
            <a:solidFill>
              <a:schemeClr val="tx1"/>
            </a:solidFill>
          </a:ln>
        </p:spPr>
      </p:pic>
      <p:pic>
        <p:nvPicPr>
          <p:cNvPr id="8" name="Picture 7">
            <a:extLst>
              <a:ext uri="{FF2B5EF4-FFF2-40B4-BE49-F238E27FC236}">
                <a16:creationId xmlns:a16="http://schemas.microsoft.com/office/drawing/2014/main" id="{0955383C-1534-33C8-C81E-30F0C5094476}"/>
              </a:ext>
            </a:extLst>
          </p:cNvPr>
          <p:cNvPicPr>
            <a:picLocks noChangeAspect="1"/>
          </p:cNvPicPr>
          <p:nvPr/>
        </p:nvPicPr>
        <p:blipFill>
          <a:blip r:embed="rId4"/>
          <a:stretch>
            <a:fillRect/>
          </a:stretch>
        </p:blipFill>
        <p:spPr>
          <a:xfrm>
            <a:off x="4107345" y="993058"/>
            <a:ext cx="3977310" cy="4871884"/>
          </a:xfrm>
          <a:prstGeom prst="rect">
            <a:avLst/>
          </a:prstGeom>
          <a:ln>
            <a:solidFill>
              <a:schemeClr val="tx1"/>
            </a:solidFill>
          </a:ln>
        </p:spPr>
      </p:pic>
    </p:spTree>
    <p:extLst>
      <p:ext uri="{BB962C8B-B14F-4D97-AF65-F5344CB8AC3E}">
        <p14:creationId xmlns:p14="http://schemas.microsoft.com/office/powerpoint/2010/main" val="5983552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F33AD69-45EB-749B-2C2C-86881A94515E}"/>
              </a:ext>
            </a:extLst>
          </p:cNvPr>
          <p:cNvPicPr>
            <a:picLocks noChangeAspect="1"/>
          </p:cNvPicPr>
          <p:nvPr/>
        </p:nvPicPr>
        <p:blipFill rotWithShape="1">
          <a:blip r:embed="rId2"/>
          <a:srcRect r="61538"/>
          <a:stretch/>
        </p:blipFill>
        <p:spPr>
          <a:xfrm>
            <a:off x="4844835" y="2842234"/>
            <a:ext cx="2949674" cy="3702352"/>
          </a:xfrm>
          <a:prstGeom prst="rect">
            <a:avLst/>
          </a:prstGeom>
          <a:ln>
            <a:solidFill>
              <a:schemeClr val="tx1"/>
            </a:solidFill>
          </a:ln>
        </p:spPr>
      </p:pic>
      <p:pic>
        <p:nvPicPr>
          <p:cNvPr id="5" name="Picture 4">
            <a:extLst>
              <a:ext uri="{FF2B5EF4-FFF2-40B4-BE49-F238E27FC236}">
                <a16:creationId xmlns:a16="http://schemas.microsoft.com/office/drawing/2014/main" id="{5D777725-D16E-DBA3-FAC0-FCABD45EC2B4}"/>
              </a:ext>
            </a:extLst>
          </p:cNvPr>
          <p:cNvPicPr>
            <a:picLocks noChangeAspect="1"/>
          </p:cNvPicPr>
          <p:nvPr/>
        </p:nvPicPr>
        <p:blipFill rotWithShape="1">
          <a:blip r:embed="rId3"/>
          <a:srcRect l="40547" t="23773"/>
          <a:stretch/>
        </p:blipFill>
        <p:spPr>
          <a:xfrm>
            <a:off x="98329" y="3803729"/>
            <a:ext cx="4390100" cy="2804906"/>
          </a:xfrm>
          <a:prstGeom prst="rect">
            <a:avLst/>
          </a:prstGeom>
          <a:ln>
            <a:solidFill>
              <a:schemeClr val="tx1"/>
            </a:solidFill>
          </a:ln>
        </p:spPr>
      </p:pic>
      <p:pic>
        <p:nvPicPr>
          <p:cNvPr id="6" name="Picture 5">
            <a:extLst>
              <a:ext uri="{FF2B5EF4-FFF2-40B4-BE49-F238E27FC236}">
                <a16:creationId xmlns:a16="http://schemas.microsoft.com/office/drawing/2014/main" id="{05F8C8DF-3018-670C-CD25-875E00300D4E}"/>
              </a:ext>
            </a:extLst>
          </p:cNvPr>
          <p:cNvPicPr>
            <a:picLocks noChangeAspect="1"/>
          </p:cNvPicPr>
          <p:nvPr/>
        </p:nvPicPr>
        <p:blipFill rotWithShape="1">
          <a:blip r:embed="rId3"/>
          <a:srcRect l="20102" t="10402" r="59852" b="28344"/>
          <a:stretch/>
        </p:blipFill>
        <p:spPr>
          <a:xfrm>
            <a:off x="9701982" y="172065"/>
            <a:ext cx="1730478" cy="3249700"/>
          </a:xfrm>
          <a:prstGeom prst="rect">
            <a:avLst/>
          </a:prstGeom>
          <a:ln>
            <a:solidFill>
              <a:schemeClr val="tx1"/>
            </a:solidFill>
          </a:ln>
        </p:spPr>
      </p:pic>
      <p:pic>
        <p:nvPicPr>
          <p:cNvPr id="7" name="Picture 6">
            <a:extLst>
              <a:ext uri="{FF2B5EF4-FFF2-40B4-BE49-F238E27FC236}">
                <a16:creationId xmlns:a16="http://schemas.microsoft.com/office/drawing/2014/main" id="{3DEA6667-DEAE-9598-7A63-8F1CEB3C1E6B}"/>
              </a:ext>
            </a:extLst>
          </p:cNvPr>
          <p:cNvPicPr>
            <a:picLocks noChangeAspect="1"/>
          </p:cNvPicPr>
          <p:nvPr/>
        </p:nvPicPr>
        <p:blipFill rotWithShape="1">
          <a:blip r:embed="rId3"/>
          <a:srcRect t="24459" r="79954"/>
          <a:stretch/>
        </p:blipFill>
        <p:spPr>
          <a:xfrm>
            <a:off x="277767" y="179299"/>
            <a:ext cx="1730477" cy="3249701"/>
          </a:xfrm>
          <a:prstGeom prst="rect">
            <a:avLst/>
          </a:prstGeom>
          <a:ln>
            <a:solidFill>
              <a:schemeClr val="tx1"/>
            </a:solidFill>
          </a:ln>
        </p:spPr>
      </p:pic>
      <p:pic>
        <p:nvPicPr>
          <p:cNvPr id="8" name="Picture 7">
            <a:extLst>
              <a:ext uri="{FF2B5EF4-FFF2-40B4-BE49-F238E27FC236}">
                <a16:creationId xmlns:a16="http://schemas.microsoft.com/office/drawing/2014/main" id="{EC06012D-C510-8E6E-87F3-14ED3982BE47}"/>
              </a:ext>
            </a:extLst>
          </p:cNvPr>
          <p:cNvPicPr>
            <a:picLocks noChangeAspect="1"/>
          </p:cNvPicPr>
          <p:nvPr/>
        </p:nvPicPr>
        <p:blipFill rotWithShape="1">
          <a:blip r:embed="rId2"/>
          <a:srcRect l="39230"/>
          <a:stretch/>
        </p:blipFill>
        <p:spPr>
          <a:xfrm>
            <a:off x="8337755" y="3726429"/>
            <a:ext cx="3628098" cy="2882206"/>
          </a:xfrm>
          <a:prstGeom prst="rect">
            <a:avLst/>
          </a:prstGeom>
          <a:ln>
            <a:solidFill>
              <a:schemeClr val="tx1"/>
            </a:solidFill>
          </a:ln>
        </p:spPr>
      </p:pic>
      <p:sp>
        <p:nvSpPr>
          <p:cNvPr id="9" name="TextBox 8">
            <a:extLst>
              <a:ext uri="{FF2B5EF4-FFF2-40B4-BE49-F238E27FC236}">
                <a16:creationId xmlns:a16="http://schemas.microsoft.com/office/drawing/2014/main" id="{527C4AB1-2488-219B-D13F-6D6E7084A080}"/>
              </a:ext>
            </a:extLst>
          </p:cNvPr>
          <p:cNvSpPr txBox="1"/>
          <p:nvPr/>
        </p:nvSpPr>
        <p:spPr>
          <a:xfrm>
            <a:off x="2163097" y="1034708"/>
            <a:ext cx="7538885" cy="1107996"/>
          </a:xfrm>
          <a:prstGeom prst="rect">
            <a:avLst/>
          </a:prstGeom>
          <a:noFill/>
        </p:spPr>
        <p:txBody>
          <a:bodyPr wrap="square" rtlCol="0">
            <a:spAutoFit/>
          </a:bodyPr>
          <a:lstStyle/>
          <a:p>
            <a:pPr algn="ctr"/>
            <a:r>
              <a:rPr lang="en-IN" sz="2200" dirty="0">
                <a:latin typeface="Arial" panose="020B0604020202020204" pitchFamily="34" charset="0"/>
                <a:cs typeface="Arial" panose="020B0604020202020204" pitchFamily="34" charset="0"/>
              </a:rPr>
              <a:t>Padlet improves Science Learning outcomes by providing opportunity to students to express learning by thinking and writing critically.</a:t>
            </a:r>
          </a:p>
        </p:txBody>
      </p:sp>
    </p:spTree>
    <p:extLst>
      <p:ext uri="{BB962C8B-B14F-4D97-AF65-F5344CB8AC3E}">
        <p14:creationId xmlns:p14="http://schemas.microsoft.com/office/powerpoint/2010/main" val="16703915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50BBEC8-CAA2-B0A8-52EC-B93978C5613E}"/>
              </a:ext>
            </a:extLst>
          </p:cNvPr>
          <p:cNvPicPr>
            <a:picLocks noChangeAspect="1"/>
          </p:cNvPicPr>
          <p:nvPr/>
        </p:nvPicPr>
        <p:blipFill rotWithShape="1">
          <a:blip r:embed="rId2"/>
          <a:srcRect r="27469" b="3823"/>
          <a:stretch/>
        </p:blipFill>
        <p:spPr>
          <a:xfrm>
            <a:off x="127073" y="522516"/>
            <a:ext cx="5053113" cy="3105676"/>
          </a:xfrm>
          <a:prstGeom prst="rect">
            <a:avLst/>
          </a:prstGeom>
          <a:ln>
            <a:solidFill>
              <a:schemeClr val="tx1"/>
            </a:solidFill>
          </a:ln>
        </p:spPr>
      </p:pic>
      <p:pic>
        <p:nvPicPr>
          <p:cNvPr id="5" name="Picture 4">
            <a:extLst>
              <a:ext uri="{FF2B5EF4-FFF2-40B4-BE49-F238E27FC236}">
                <a16:creationId xmlns:a16="http://schemas.microsoft.com/office/drawing/2014/main" id="{61BA0D3B-4597-2AEB-B3BD-9F2454323AA0}"/>
              </a:ext>
            </a:extLst>
          </p:cNvPr>
          <p:cNvPicPr>
            <a:picLocks noChangeAspect="1"/>
          </p:cNvPicPr>
          <p:nvPr/>
        </p:nvPicPr>
        <p:blipFill rotWithShape="1">
          <a:blip r:embed="rId3"/>
          <a:srcRect l="-1531" r="10529"/>
          <a:stretch/>
        </p:blipFill>
        <p:spPr>
          <a:xfrm>
            <a:off x="8122203" y="415729"/>
            <a:ext cx="3691514" cy="2409836"/>
          </a:xfrm>
          <a:prstGeom prst="rect">
            <a:avLst/>
          </a:prstGeom>
          <a:ln>
            <a:solidFill>
              <a:schemeClr val="tx1"/>
            </a:solidFill>
          </a:ln>
        </p:spPr>
      </p:pic>
      <p:pic>
        <p:nvPicPr>
          <p:cNvPr id="7" name="Picture 6">
            <a:extLst>
              <a:ext uri="{FF2B5EF4-FFF2-40B4-BE49-F238E27FC236}">
                <a16:creationId xmlns:a16="http://schemas.microsoft.com/office/drawing/2014/main" id="{58F3F97E-130C-EB5B-F70A-2C8FCBB4EEC8}"/>
              </a:ext>
            </a:extLst>
          </p:cNvPr>
          <p:cNvPicPr>
            <a:picLocks noChangeAspect="1"/>
          </p:cNvPicPr>
          <p:nvPr/>
        </p:nvPicPr>
        <p:blipFill rotWithShape="1">
          <a:blip r:embed="rId4"/>
          <a:srcRect l="10717" t="1832" r="7654"/>
          <a:stretch/>
        </p:blipFill>
        <p:spPr>
          <a:xfrm>
            <a:off x="8122203" y="3162973"/>
            <a:ext cx="3691514" cy="3457780"/>
          </a:xfrm>
          <a:prstGeom prst="rect">
            <a:avLst/>
          </a:prstGeom>
          <a:ln>
            <a:solidFill>
              <a:schemeClr val="tx1"/>
            </a:solidFill>
          </a:ln>
        </p:spPr>
      </p:pic>
      <p:pic>
        <p:nvPicPr>
          <p:cNvPr id="9" name="Picture 8">
            <a:extLst>
              <a:ext uri="{FF2B5EF4-FFF2-40B4-BE49-F238E27FC236}">
                <a16:creationId xmlns:a16="http://schemas.microsoft.com/office/drawing/2014/main" id="{81925BCA-183C-BCDB-22DB-C08CA5F73E19}"/>
              </a:ext>
            </a:extLst>
          </p:cNvPr>
          <p:cNvPicPr>
            <a:picLocks noChangeAspect="1"/>
          </p:cNvPicPr>
          <p:nvPr/>
        </p:nvPicPr>
        <p:blipFill rotWithShape="1">
          <a:blip r:embed="rId5"/>
          <a:srcRect l="7793" t="2627" r="5940" b="6458"/>
          <a:stretch/>
        </p:blipFill>
        <p:spPr>
          <a:xfrm>
            <a:off x="127074" y="3816307"/>
            <a:ext cx="5053114" cy="2804446"/>
          </a:xfrm>
          <a:prstGeom prst="rect">
            <a:avLst/>
          </a:prstGeom>
          <a:ln>
            <a:solidFill>
              <a:schemeClr val="tx1"/>
            </a:solidFill>
          </a:ln>
        </p:spPr>
      </p:pic>
      <p:sp>
        <p:nvSpPr>
          <p:cNvPr id="10" name="TextBox 9">
            <a:extLst>
              <a:ext uri="{FF2B5EF4-FFF2-40B4-BE49-F238E27FC236}">
                <a16:creationId xmlns:a16="http://schemas.microsoft.com/office/drawing/2014/main" id="{B6D3A565-51F6-2CC1-0F34-C4456E90747E}"/>
              </a:ext>
            </a:extLst>
          </p:cNvPr>
          <p:cNvSpPr txBox="1"/>
          <p:nvPr/>
        </p:nvSpPr>
        <p:spPr>
          <a:xfrm>
            <a:off x="5299691" y="2002908"/>
            <a:ext cx="2703006" cy="923330"/>
          </a:xfrm>
          <a:prstGeom prst="rect">
            <a:avLst/>
          </a:prstGeom>
          <a:noFill/>
        </p:spPr>
        <p:txBody>
          <a:bodyPr wrap="square" rtlCol="0">
            <a:spAutoFit/>
          </a:bodyPr>
          <a:lstStyle/>
          <a:p>
            <a:r>
              <a:rPr lang="en-IN" b="1" dirty="0">
                <a:latin typeface="Arial" panose="020B0604020202020204" pitchFamily="34" charset="0"/>
                <a:cs typeface="Arial" panose="020B0604020202020204" pitchFamily="34" charset="0"/>
              </a:rPr>
              <a:t>Jamboard enhances critical thinking and vocabulary</a:t>
            </a:r>
          </a:p>
        </p:txBody>
      </p:sp>
    </p:spTree>
    <p:extLst>
      <p:ext uri="{BB962C8B-B14F-4D97-AF65-F5344CB8AC3E}">
        <p14:creationId xmlns:p14="http://schemas.microsoft.com/office/powerpoint/2010/main" val="21341045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6BC30D4-F498-905A-7B73-637097457B80}"/>
              </a:ext>
            </a:extLst>
          </p:cNvPr>
          <p:cNvPicPr>
            <a:picLocks noChangeAspect="1"/>
          </p:cNvPicPr>
          <p:nvPr/>
        </p:nvPicPr>
        <p:blipFill rotWithShape="1">
          <a:blip r:embed="rId2"/>
          <a:srcRect l="2625" t="4863" r="6485" b="8756"/>
          <a:stretch/>
        </p:blipFill>
        <p:spPr>
          <a:xfrm>
            <a:off x="1420761" y="4213122"/>
            <a:ext cx="9960078" cy="2182761"/>
          </a:xfrm>
          <a:prstGeom prst="rect">
            <a:avLst/>
          </a:prstGeom>
          <a:ln>
            <a:solidFill>
              <a:schemeClr val="tx1"/>
            </a:solidFill>
          </a:ln>
        </p:spPr>
      </p:pic>
      <p:pic>
        <p:nvPicPr>
          <p:cNvPr id="5" name="Picture 4">
            <a:extLst>
              <a:ext uri="{FF2B5EF4-FFF2-40B4-BE49-F238E27FC236}">
                <a16:creationId xmlns:a16="http://schemas.microsoft.com/office/drawing/2014/main" id="{94128F29-334A-21C8-7978-B942B87283DE}"/>
              </a:ext>
            </a:extLst>
          </p:cNvPr>
          <p:cNvPicPr>
            <a:picLocks noChangeAspect="1"/>
          </p:cNvPicPr>
          <p:nvPr/>
        </p:nvPicPr>
        <p:blipFill>
          <a:blip r:embed="rId3"/>
          <a:stretch>
            <a:fillRect/>
          </a:stretch>
        </p:blipFill>
        <p:spPr>
          <a:xfrm>
            <a:off x="7115078" y="700297"/>
            <a:ext cx="4831116" cy="3273030"/>
          </a:xfrm>
          <a:prstGeom prst="rect">
            <a:avLst/>
          </a:prstGeom>
          <a:ln>
            <a:solidFill>
              <a:schemeClr val="tx1"/>
            </a:solidFill>
          </a:ln>
        </p:spPr>
      </p:pic>
      <p:pic>
        <p:nvPicPr>
          <p:cNvPr id="7" name="Picture 6">
            <a:extLst>
              <a:ext uri="{FF2B5EF4-FFF2-40B4-BE49-F238E27FC236}">
                <a16:creationId xmlns:a16="http://schemas.microsoft.com/office/drawing/2014/main" id="{07D11010-0702-AD0C-D5EE-737261383DC8}"/>
              </a:ext>
            </a:extLst>
          </p:cNvPr>
          <p:cNvPicPr>
            <a:picLocks noChangeAspect="1"/>
          </p:cNvPicPr>
          <p:nvPr/>
        </p:nvPicPr>
        <p:blipFill>
          <a:blip r:embed="rId4"/>
          <a:stretch>
            <a:fillRect/>
          </a:stretch>
        </p:blipFill>
        <p:spPr>
          <a:xfrm>
            <a:off x="403123" y="702213"/>
            <a:ext cx="4955456" cy="3271114"/>
          </a:xfrm>
          <a:prstGeom prst="rect">
            <a:avLst/>
          </a:prstGeom>
          <a:ln>
            <a:solidFill>
              <a:schemeClr val="tx1"/>
            </a:solidFill>
          </a:ln>
        </p:spPr>
      </p:pic>
      <p:sp>
        <p:nvSpPr>
          <p:cNvPr id="8" name="TextBox 7">
            <a:extLst>
              <a:ext uri="{FF2B5EF4-FFF2-40B4-BE49-F238E27FC236}">
                <a16:creationId xmlns:a16="http://schemas.microsoft.com/office/drawing/2014/main" id="{3228918B-D2C1-5673-1B11-7CAF13E046CB}"/>
              </a:ext>
            </a:extLst>
          </p:cNvPr>
          <p:cNvSpPr txBox="1"/>
          <p:nvPr/>
        </p:nvSpPr>
        <p:spPr>
          <a:xfrm>
            <a:off x="486697" y="220223"/>
            <a:ext cx="11218605" cy="369332"/>
          </a:xfrm>
          <a:prstGeom prst="rect">
            <a:avLst/>
          </a:prstGeom>
          <a:noFill/>
        </p:spPr>
        <p:txBody>
          <a:bodyPr wrap="square" rtlCol="0">
            <a:spAutoFit/>
          </a:bodyPr>
          <a:lstStyle/>
          <a:p>
            <a:r>
              <a:rPr lang="en-IN" b="1" dirty="0"/>
              <a:t>Google sheet enhances science learning outcomes by data organization, data representation and analysis</a:t>
            </a:r>
          </a:p>
        </p:txBody>
      </p:sp>
      <p:sp>
        <p:nvSpPr>
          <p:cNvPr id="9" name="TextBox 8">
            <a:extLst>
              <a:ext uri="{FF2B5EF4-FFF2-40B4-BE49-F238E27FC236}">
                <a16:creationId xmlns:a16="http://schemas.microsoft.com/office/drawing/2014/main" id="{6C0EF871-D303-118F-4F1F-ED30D8887432}"/>
              </a:ext>
            </a:extLst>
          </p:cNvPr>
          <p:cNvSpPr txBox="1"/>
          <p:nvPr/>
        </p:nvSpPr>
        <p:spPr>
          <a:xfrm>
            <a:off x="253181" y="4552335"/>
            <a:ext cx="1115960" cy="1200329"/>
          </a:xfrm>
          <a:prstGeom prst="rect">
            <a:avLst/>
          </a:prstGeom>
          <a:noFill/>
        </p:spPr>
        <p:txBody>
          <a:bodyPr wrap="square" rtlCol="0">
            <a:spAutoFit/>
          </a:bodyPr>
          <a:lstStyle/>
          <a:p>
            <a:r>
              <a:rPr lang="en-IN" b="1" dirty="0"/>
              <a:t>Location – Zoom main room</a:t>
            </a:r>
          </a:p>
        </p:txBody>
      </p:sp>
    </p:spTree>
    <p:extLst>
      <p:ext uri="{BB962C8B-B14F-4D97-AF65-F5344CB8AC3E}">
        <p14:creationId xmlns:p14="http://schemas.microsoft.com/office/powerpoint/2010/main" val="1205800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13740" y="201295"/>
            <a:ext cx="10957560" cy="1220470"/>
          </a:xfrm>
        </p:spPr>
        <p:txBody>
          <a:bodyPr>
            <a:normAutofit fontScale="90000"/>
          </a:bodyPr>
          <a:lstStyle/>
          <a:p>
            <a:r>
              <a:rPr lang="en-IN" altLang="en-US" b="1">
                <a:latin typeface="Arial" panose="020B0604020202020204" pitchFamily="34" charset="0"/>
                <a:cs typeface="Arial" panose="020B0604020202020204" pitchFamily="34" charset="0"/>
                <a:sym typeface="+mn-ea"/>
              </a:rPr>
              <a:t>Hybrid</a:t>
            </a:r>
            <a:r>
              <a:rPr lang="en-IN" altLang="en-US">
                <a:sym typeface="+mn-ea"/>
              </a:rPr>
              <a:t> is an instructional environment in which learning takes place via internet and face to face.</a:t>
            </a:r>
            <a:endParaRPr lang="en-US"/>
          </a:p>
        </p:txBody>
      </p:sp>
      <p:pic>
        <p:nvPicPr>
          <p:cNvPr id="6" name="Content Placeholder 5"/>
          <p:cNvPicPr>
            <a:picLocks noGrp="1" noChangeAspect="1"/>
          </p:cNvPicPr>
          <p:nvPr>
            <p:ph idx="1"/>
          </p:nvPr>
        </p:nvPicPr>
        <p:blipFill>
          <a:blip r:embed="rId2"/>
          <a:srcRect l="15933" t="12607" r="16638" b="12878"/>
          <a:stretch>
            <a:fillRect/>
          </a:stretch>
        </p:blipFill>
        <p:spPr>
          <a:xfrm>
            <a:off x="1824355" y="1675765"/>
            <a:ext cx="8061960" cy="4641215"/>
          </a:xfrm>
          <a:prstGeom prst="rect">
            <a:avLst/>
          </a:prstGeom>
          <a:ln>
            <a:solidFill>
              <a:schemeClr val="tx1"/>
            </a:solid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4542A28-A433-5FB0-44E6-1BE94DD77459}"/>
              </a:ext>
            </a:extLst>
          </p:cNvPr>
          <p:cNvSpPr txBox="1"/>
          <p:nvPr/>
        </p:nvSpPr>
        <p:spPr>
          <a:xfrm>
            <a:off x="648929" y="2615381"/>
            <a:ext cx="10933471" cy="646331"/>
          </a:xfrm>
          <a:prstGeom prst="rect">
            <a:avLst/>
          </a:prstGeom>
          <a:noFill/>
        </p:spPr>
        <p:txBody>
          <a:bodyPr wrap="square" rtlCol="0">
            <a:spAutoFit/>
          </a:bodyPr>
          <a:lstStyle/>
          <a:p>
            <a:pPr algn="ctr"/>
            <a:r>
              <a:rPr lang="en-IN" b="1" dirty="0"/>
              <a:t>Technology Based Learning (TBL) enhances science learning outcomes by increasing scientific writing, critical thinking and vocabulary in asynchronous and synchronous learning outcomes .</a:t>
            </a:r>
          </a:p>
        </p:txBody>
      </p:sp>
    </p:spTree>
    <p:extLst>
      <p:ext uri="{BB962C8B-B14F-4D97-AF65-F5344CB8AC3E}">
        <p14:creationId xmlns:p14="http://schemas.microsoft.com/office/powerpoint/2010/main" val="26197257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6320025-C601-53F5-944B-BD15546A80C8}"/>
              </a:ext>
            </a:extLst>
          </p:cNvPr>
          <p:cNvSpPr txBox="1"/>
          <p:nvPr/>
        </p:nvSpPr>
        <p:spPr>
          <a:xfrm>
            <a:off x="452284" y="2576052"/>
            <a:ext cx="11484077" cy="923330"/>
          </a:xfrm>
          <a:prstGeom prst="rect">
            <a:avLst/>
          </a:prstGeom>
          <a:noFill/>
        </p:spPr>
        <p:txBody>
          <a:bodyPr wrap="square" rtlCol="0">
            <a:spAutoFit/>
          </a:bodyPr>
          <a:lstStyle/>
          <a:p>
            <a:r>
              <a:rPr lang="en-IN" b="1" dirty="0"/>
              <a:t>Technology and types of technology may play important role in enhancement of learning outcome however multidisplinary approaches of integration of technology, resources and learning activities may be required to utilize the major learning spaces and minor learning spaces to advance the science learning outcomes.</a:t>
            </a:r>
          </a:p>
        </p:txBody>
      </p:sp>
    </p:spTree>
    <p:extLst>
      <p:ext uri="{BB962C8B-B14F-4D97-AF65-F5344CB8AC3E}">
        <p14:creationId xmlns:p14="http://schemas.microsoft.com/office/powerpoint/2010/main" val="33288491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74FCF1-A501-B3AA-9727-E04B19E43C34}"/>
              </a:ext>
            </a:extLst>
          </p:cNvPr>
          <p:cNvSpPr>
            <a:spLocks noGrp="1"/>
          </p:cNvSpPr>
          <p:nvPr>
            <p:ph type="title"/>
          </p:nvPr>
        </p:nvSpPr>
        <p:spPr>
          <a:xfrm>
            <a:off x="1369142" y="2159972"/>
            <a:ext cx="10515600" cy="1325563"/>
          </a:xfrm>
        </p:spPr>
        <p:txBody>
          <a:bodyPr/>
          <a:lstStyle/>
          <a:p>
            <a:pPr algn="ctr"/>
            <a:r>
              <a:rPr lang="en-IN" b="1" dirty="0"/>
              <a:t>Questions/ Suggestions and Feedback</a:t>
            </a:r>
          </a:p>
        </p:txBody>
      </p:sp>
    </p:spTree>
    <p:extLst>
      <p:ext uri="{BB962C8B-B14F-4D97-AF65-F5344CB8AC3E}">
        <p14:creationId xmlns:p14="http://schemas.microsoft.com/office/powerpoint/2010/main" val="33253488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07010" y="211455"/>
            <a:ext cx="11146790" cy="440055"/>
          </a:xfrm>
        </p:spPr>
        <p:txBody>
          <a:bodyPr>
            <a:normAutofit fontScale="90000"/>
          </a:bodyPr>
          <a:lstStyle/>
          <a:p>
            <a:pPr algn="ctr"/>
            <a:r>
              <a:rPr lang="en-IN" altLang="en-US" b="1">
                <a:latin typeface="Arial" panose="020B0604020202020204" pitchFamily="34" charset="0"/>
                <a:cs typeface="Arial" panose="020B0604020202020204" pitchFamily="34" charset="0"/>
                <a:sym typeface="+mn-ea"/>
              </a:rPr>
              <a:t>Learning Spaces</a:t>
            </a:r>
            <a:endParaRPr lang="en-US"/>
          </a:p>
        </p:txBody>
      </p:sp>
      <p:sp>
        <p:nvSpPr>
          <p:cNvPr id="5" name="Content Placeholder 4"/>
          <p:cNvSpPr>
            <a:spLocks noGrp="1"/>
          </p:cNvSpPr>
          <p:nvPr>
            <p:ph sz="half" idx="1"/>
          </p:nvPr>
        </p:nvSpPr>
        <p:spPr>
          <a:xfrm>
            <a:off x="92710" y="758825"/>
            <a:ext cx="11924030" cy="478155"/>
          </a:xfrm>
        </p:spPr>
        <p:txBody>
          <a:bodyPr>
            <a:normAutofit/>
          </a:bodyPr>
          <a:lstStyle/>
          <a:p>
            <a:pPr marL="0" indent="0">
              <a:buNone/>
            </a:pPr>
            <a:r>
              <a:rPr lang="en-IN" altLang="en-US" sz="2000">
                <a:latin typeface="Arial" panose="020B0604020202020204" pitchFamily="34" charset="0"/>
                <a:cs typeface="Arial" panose="020B0604020202020204" pitchFamily="34" charset="0"/>
                <a:sym typeface="+mn-ea"/>
              </a:rPr>
              <a:t>Learning spaces where interaction takes place between students-professors and students-students.</a:t>
            </a:r>
            <a:endParaRPr lang="en-US" sz="2000">
              <a:latin typeface="Arial" panose="020B0604020202020204" pitchFamily="34" charset="0"/>
              <a:cs typeface="Arial" panose="020B0604020202020204" pitchFamily="34" charset="0"/>
            </a:endParaRPr>
          </a:p>
        </p:txBody>
      </p:sp>
      <p:sp>
        <p:nvSpPr>
          <p:cNvPr id="6" name="Text Box 5"/>
          <p:cNvSpPr txBox="1"/>
          <p:nvPr/>
        </p:nvSpPr>
        <p:spPr>
          <a:xfrm>
            <a:off x="245745" y="1209040"/>
            <a:ext cx="3894455" cy="398780"/>
          </a:xfrm>
          <a:prstGeom prst="rect">
            <a:avLst/>
          </a:prstGeom>
          <a:noFill/>
        </p:spPr>
        <p:txBody>
          <a:bodyPr wrap="square" rtlCol="0">
            <a:spAutoFit/>
          </a:bodyPr>
          <a:lstStyle/>
          <a:p>
            <a:r>
              <a:rPr lang="en-IN" altLang="en-US" sz="2000" b="1">
                <a:latin typeface="Arial" panose="020B0604020202020204" pitchFamily="34" charset="0"/>
                <a:cs typeface="Arial" panose="020B0604020202020204" pitchFamily="34" charset="0"/>
              </a:rPr>
              <a:t>Face to Face Learning Spaces</a:t>
            </a:r>
          </a:p>
        </p:txBody>
      </p:sp>
      <p:sp>
        <p:nvSpPr>
          <p:cNvPr id="7" name="Text Box 6"/>
          <p:cNvSpPr txBox="1"/>
          <p:nvPr/>
        </p:nvSpPr>
        <p:spPr>
          <a:xfrm>
            <a:off x="8460105" y="1209040"/>
            <a:ext cx="3636645" cy="429895"/>
          </a:xfrm>
          <a:prstGeom prst="rect">
            <a:avLst/>
          </a:prstGeom>
          <a:noFill/>
        </p:spPr>
        <p:txBody>
          <a:bodyPr wrap="square" rtlCol="0">
            <a:spAutoFit/>
          </a:bodyPr>
          <a:lstStyle/>
          <a:p>
            <a:pPr algn="ctr"/>
            <a:r>
              <a:rPr lang="en-IN" altLang="en-US" sz="2200" b="1">
                <a:latin typeface="Arial" panose="020B0604020202020204" pitchFamily="34" charset="0"/>
                <a:cs typeface="Arial" panose="020B0604020202020204" pitchFamily="34" charset="0"/>
              </a:rPr>
              <a:t>Hybrid Learning Spaces</a:t>
            </a:r>
          </a:p>
        </p:txBody>
      </p:sp>
      <p:sp>
        <p:nvSpPr>
          <p:cNvPr id="8" name="Text Box 7"/>
          <p:cNvSpPr txBox="1"/>
          <p:nvPr/>
        </p:nvSpPr>
        <p:spPr>
          <a:xfrm>
            <a:off x="4419600" y="1216025"/>
            <a:ext cx="3761105" cy="429895"/>
          </a:xfrm>
          <a:prstGeom prst="rect">
            <a:avLst/>
          </a:prstGeom>
          <a:noFill/>
        </p:spPr>
        <p:txBody>
          <a:bodyPr wrap="square" rtlCol="0">
            <a:spAutoFit/>
          </a:bodyPr>
          <a:lstStyle/>
          <a:p>
            <a:pPr algn="ctr"/>
            <a:r>
              <a:rPr lang="en-IN" altLang="en-US" sz="2200" b="1">
                <a:latin typeface="Arial" panose="020B0604020202020204" pitchFamily="34" charset="0"/>
                <a:cs typeface="Arial" panose="020B0604020202020204" pitchFamily="34" charset="0"/>
              </a:rPr>
              <a:t>Online Learning Spaces</a:t>
            </a:r>
          </a:p>
        </p:txBody>
      </p:sp>
      <p:pic>
        <p:nvPicPr>
          <p:cNvPr id="101" name="Picture 100"/>
          <p:cNvPicPr/>
          <p:nvPr/>
        </p:nvPicPr>
        <p:blipFill>
          <a:blip r:embed="rId2"/>
          <a:stretch>
            <a:fillRect/>
          </a:stretch>
        </p:blipFill>
        <p:spPr>
          <a:xfrm>
            <a:off x="111760" y="4047490"/>
            <a:ext cx="4218940" cy="2344420"/>
          </a:xfrm>
          <a:prstGeom prst="rect">
            <a:avLst/>
          </a:prstGeom>
          <a:noFill/>
          <a:ln w="9525">
            <a:noFill/>
          </a:ln>
        </p:spPr>
      </p:pic>
      <p:pic>
        <p:nvPicPr>
          <p:cNvPr id="104" name="Picture 103"/>
          <p:cNvPicPr/>
          <p:nvPr/>
        </p:nvPicPr>
        <p:blipFill>
          <a:blip r:embed="rId3"/>
          <a:stretch>
            <a:fillRect/>
          </a:stretch>
        </p:blipFill>
        <p:spPr>
          <a:xfrm>
            <a:off x="4489450" y="1735455"/>
            <a:ext cx="4035425" cy="1863725"/>
          </a:xfrm>
          <a:prstGeom prst="rect">
            <a:avLst/>
          </a:prstGeom>
          <a:noFill/>
          <a:ln w="9525">
            <a:noFill/>
          </a:ln>
        </p:spPr>
      </p:pic>
      <p:pic>
        <p:nvPicPr>
          <p:cNvPr id="105" name="Content Placeholder 104"/>
          <p:cNvPicPr>
            <a:picLocks noGrp="1" noChangeAspect="1"/>
          </p:cNvPicPr>
          <p:nvPr>
            <p:ph sz="half" idx="2"/>
          </p:nvPr>
        </p:nvPicPr>
        <p:blipFill>
          <a:blip r:embed="rId4"/>
          <a:stretch>
            <a:fillRect/>
          </a:stretch>
        </p:blipFill>
        <p:spPr>
          <a:xfrm>
            <a:off x="4495165" y="3774440"/>
            <a:ext cx="4079240" cy="2310765"/>
          </a:xfrm>
          <a:prstGeom prst="rect">
            <a:avLst/>
          </a:prstGeom>
          <a:noFill/>
          <a:ln w="9525">
            <a:noFill/>
          </a:ln>
        </p:spPr>
      </p:pic>
      <p:sp>
        <p:nvSpPr>
          <p:cNvPr id="10" name="Text Box 9"/>
          <p:cNvSpPr txBox="1"/>
          <p:nvPr/>
        </p:nvSpPr>
        <p:spPr>
          <a:xfrm>
            <a:off x="4652645" y="6260465"/>
            <a:ext cx="3953510" cy="429895"/>
          </a:xfrm>
          <a:prstGeom prst="rect">
            <a:avLst/>
          </a:prstGeom>
          <a:noFill/>
        </p:spPr>
        <p:txBody>
          <a:bodyPr wrap="square" rtlCol="0">
            <a:spAutoFit/>
          </a:bodyPr>
          <a:lstStyle/>
          <a:p>
            <a:r>
              <a:rPr lang="en-IN" altLang="en-US" sz="2200" b="1">
                <a:latin typeface="Arial" panose="020B0604020202020204" pitchFamily="34" charset="0"/>
                <a:cs typeface="Arial" panose="020B0604020202020204" pitchFamily="34" charset="0"/>
              </a:rPr>
              <a:t>Breakout rooms</a:t>
            </a:r>
          </a:p>
        </p:txBody>
      </p:sp>
      <p:pic>
        <p:nvPicPr>
          <p:cNvPr id="106" name="Picture 105"/>
          <p:cNvPicPr/>
          <p:nvPr/>
        </p:nvPicPr>
        <p:blipFill>
          <a:blip r:embed="rId5"/>
          <a:stretch>
            <a:fillRect/>
          </a:stretch>
        </p:blipFill>
        <p:spPr>
          <a:xfrm>
            <a:off x="111760" y="1735455"/>
            <a:ext cx="4219575" cy="2222500"/>
          </a:xfrm>
          <a:prstGeom prst="rect">
            <a:avLst/>
          </a:prstGeom>
          <a:noFill/>
          <a:ln w="9525">
            <a:noFill/>
          </a:ln>
        </p:spPr>
      </p:pic>
      <p:pic>
        <p:nvPicPr>
          <p:cNvPr id="107" name="Picture 106"/>
          <p:cNvPicPr/>
          <p:nvPr/>
        </p:nvPicPr>
        <p:blipFill>
          <a:blip r:embed="rId6"/>
          <a:stretch>
            <a:fillRect/>
          </a:stretch>
        </p:blipFill>
        <p:spPr>
          <a:xfrm>
            <a:off x="8742680" y="1735455"/>
            <a:ext cx="3354070" cy="1910080"/>
          </a:xfrm>
          <a:prstGeom prst="rect">
            <a:avLst/>
          </a:prstGeom>
          <a:noFill/>
          <a:ln w="9525">
            <a:noFill/>
          </a:ln>
        </p:spPr>
      </p:pic>
      <p:sp>
        <p:nvSpPr>
          <p:cNvPr id="11" name="Text Box 10"/>
          <p:cNvSpPr txBox="1"/>
          <p:nvPr/>
        </p:nvSpPr>
        <p:spPr>
          <a:xfrm>
            <a:off x="8738235" y="3829050"/>
            <a:ext cx="3310890" cy="2861310"/>
          </a:xfrm>
          <a:prstGeom prst="rect">
            <a:avLst/>
          </a:prstGeom>
          <a:noFill/>
        </p:spPr>
        <p:txBody>
          <a:bodyPr wrap="square" rtlCol="0">
            <a:spAutoFit/>
          </a:bodyPr>
          <a:lstStyle/>
          <a:p>
            <a:r>
              <a:rPr lang="en-IN" altLang="en-US" b="1">
                <a:latin typeface="Arial" panose="020B0604020202020204" pitchFamily="34" charset="0"/>
                <a:cs typeface="Arial" panose="020B0604020202020204" pitchFamily="34" charset="0"/>
                <a:sym typeface="+mn-ea"/>
              </a:rPr>
              <a:t>Major Learning Spaces</a:t>
            </a:r>
            <a:r>
              <a:rPr lang="en-IN" altLang="en-US">
                <a:sym typeface="+mn-ea"/>
              </a:rPr>
              <a:t> - Learning spaces where interaction takes place between students-professors and students-students</a:t>
            </a:r>
            <a:endParaRPr lang="en-IN" altLang="en-US"/>
          </a:p>
          <a:p>
            <a:endParaRPr lang="en-IN" altLang="en-US"/>
          </a:p>
          <a:p>
            <a:r>
              <a:rPr lang="en-IN" altLang="en-US" b="1">
                <a:latin typeface="Arial" panose="020B0604020202020204" pitchFamily="34" charset="0"/>
                <a:cs typeface="Arial" panose="020B0604020202020204" pitchFamily="34" charset="0"/>
                <a:sym typeface="+mn-ea"/>
              </a:rPr>
              <a:t>Minor Learning Spaces</a:t>
            </a:r>
            <a:r>
              <a:rPr lang="en-IN" altLang="en-US">
                <a:sym typeface="+mn-ea"/>
              </a:rPr>
              <a:t> - Learning spaces where interaction takes place between students-professors.</a:t>
            </a:r>
            <a:endParaRPr lang="en-IN" alt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47980" y="144145"/>
            <a:ext cx="11430000" cy="912495"/>
          </a:xfrm>
        </p:spPr>
        <p:txBody>
          <a:bodyPr>
            <a:normAutofit fontScale="90000"/>
          </a:bodyPr>
          <a:lstStyle/>
          <a:p>
            <a:r>
              <a:rPr lang="en-IN" altLang="en-US">
                <a:latin typeface="Arial" panose="020B0604020202020204" pitchFamily="34" charset="0"/>
                <a:cs typeface="Arial" panose="020B0604020202020204" pitchFamily="34" charset="0"/>
              </a:rPr>
              <a:t>Online Education : Asynchronous &amp; Synchronous</a:t>
            </a:r>
          </a:p>
        </p:txBody>
      </p:sp>
      <p:sp>
        <p:nvSpPr>
          <p:cNvPr id="5" name="Content Placeholder 4"/>
          <p:cNvSpPr>
            <a:spLocks noGrp="1"/>
          </p:cNvSpPr>
          <p:nvPr>
            <p:ph idx="1"/>
          </p:nvPr>
        </p:nvSpPr>
        <p:spPr>
          <a:xfrm>
            <a:off x="241300" y="1153795"/>
            <a:ext cx="11612880" cy="5340350"/>
          </a:xfrm>
        </p:spPr>
        <p:txBody>
          <a:bodyPr/>
          <a:lstStyle/>
          <a:p>
            <a:r>
              <a:rPr lang="en-IN" altLang="en-US" b="1">
                <a:latin typeface="Arial" panose="020B0604020202020204" pitchFamily="34" charset="0"/>
                <a:cs typeface="Arial" panose="020B0604020202020204" pitchFamily="34" charset="0"/>
              </a:rPr>
              <a:t>Asynchronous learning</a:t>
            </a:r>
            <a:r>
              <a:rPr lang="en-IN" altLang="en-US"/>
              <a:t> - Interaction between students-students and students-professor without live instructions.</a:t>
            </a:r>
          </a:p>
          <a:p>
            <a:endParaRPr lang="en-IN" altLang="en-US"/>
          </a:p>
          <a:p>
            <a:r>
              <a:rPr lang="en-IN" altLang="en-US" b="1">
                <a:latin typeface="Arial" panose="020B0604020202020204" pitchFamily="34" charset="0"/>
                <a:cs typeface="Arial" panose="020B0604020202020204" pitchFamily="34" charset="0"/>
              </a:rPr>
              <a:t>Learning Spaces</a:t>
            </a:r>
            <a:r>
              <a:rPr lang="en-IN" altLang="en-US"/>
              <a:t> in asynchronous environment - discussion forum, learning journal assignment, quizes and written assignment.</a:t>
            </a:r>
          </a:p>
          <a:p>
            <a:pPr marL="0" indent="0">
              <a:buNone/>
            </a:pPr>
            <a:endParaRPr lang="en-IN" altLang="en-US"/>
          </a:p>
          <a:p>
            <a:endParaRPr lang="en-IN" altLang="en-US"/>
          </a:p>
          <a:p>
            <a:endParaRPr lang="en-IN" altLang="en-US"/>
          </a:p>
          <a:p>
            <a:endParaRPr lang="en-IN" altLang="en-US"/>
          </a:p>
        </p:txBody>
      </p:sp>
      <p:sp>
        <p:nvSpPr>
          <p:cNvPr id="3" name="Rectangles 2"/>
          <p:cNvSpPr/>
          <p:nvPr/>
        </p:nvSpPr>
        <p:spPr>
          <a:xfrm>
            <a:off x="637540" y="3690620"/>
            <a:ext cx="4064000" cy="2685415"/>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6" name="Text Box 5"/>
          <p:cNvSpPr txBox="1"/>
          <p:nvPr/>
        </p:nvSpPr>
        <p:spPr>
          <a:xfrm>
            <a:off x="637540" y="3690620"/>
            <a:ext cx="2517775" cy="2686050"/>
          </a:xfrm>
          <a:prstGeom prst="rect">
            <a:avLst/>
          </a:prstGeom>
          <a:noFill/>
        </p:spPr>
        <p:txBody>
          <a:bodyPr wrap="square" rtlCol="0">
            <a:noAutofit/>
          </a:bodyPr>
          <a:lstStyle/>
          <a:p>
            <a:r>
              <a:rPr lang="en-IN" altLang="en-US"/>
              <a:t>Discussion Forum</a:t>
            </a:r>
          </a:p>
          <a:p>
            <a:endParaRPr lang="en-IN" altLang="en-US"/>
          </a:p>
          <a:p>
            <a:pPr marL="285750" indent="-285750">
              <a:buFont typeface="Arial" panose="020B0604020202020204" pitchFamily="34" charset="0"/>
              <a:buChar char="•"/>
            </a:pPr>
            <a:r>
              <a:rPr lang="en-IN" altLang="en-US" b="1">
                <a:sym typeface="+mn-ea"/>
              </a:rPr>
              <a:t>Major Learning Space</a:t>
            </a:r>
          </a:p>
          <a:p>
            <a:pPr indent="0">
              <a:buFont typeface="Arial" panose="020B0604020202020204" pitchFamily="34" charset="0"/>
              <a:buNone/>
            </a:pPr>
            <a:endParaRPr lang="en-IN" altLang="en-US" b="1">
              <a:sym typeface="+mn-ea"/>
            </a:endParaRPr>
          </a:p>
          <a:p>
            <a:pPr marL="285750" indent="-285750">
              <a:buFont typeface="Arial" panose="020B0604020202020204" pitchFamily="34" charset="0"/>
              <a:buChar char="•"/>
            </a:pPr>
            <a:r>
              <a:rPr lang="en-IN" altLang="en-US" b="1">
                <a:sym typeface="+mn-ea"/>
              </a:rPr>
              <a:t>Minor Learning Space</a:t>
            </a:r>
            <a:endParaRPr lang="en-IN" altLang="en-US" b="1"/>
          </a:p>
          <a:p>
            <a:endParaRPr lang="en-IN" altLang="en-US" b="1"/>
          </a:p>
        </p:txBody>
      </p:sp>
      <p:sp>
        <p:nvSpPr>
          <p:cNvPr id="7" name="Rectangles 6"/>
          <p:cNvSpPr/>
          <p:nvPr/>
        </p:nvSpPr>
        <p:spPr>
          <a:xfrm>
            <a:off x="4880610" y="3690620"/>
            <a:ext cx="7037070" cy="2685415"/>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lstStyle/>
          <a:p>
            <a:pPr indent="0">
              <a:buFont typeface="Arial" panose="020B0604020202020204" pitchFamily="34" charset="0"/>
              <a:buNone/>
            </a:pPr>
            <a:r>
              <a:rPr lang="en-IN" altLang="en-US" b="1">
                <a:solidFill>
                  <a:schemeClr val="tx1"/>
                </a:solidFill>
                <a:latin typeface="Arial" panose="020B0604020202020204" pitchFamily="34" charset="0"/>
                <a:cs typeface="Arial" panose="020B0604020202020204" pitchFamily="34" charset="0"/>
                <a:sym typeface="+mn-ea"/>
              </a:rPr>
              <a:t>              Minor Learning Space</a:t>
            </a:r>
          </a:p>
        </p:txBody>
      </p:sp>
      <p:sp>
        <p:nvSpPr>
          <p:cNvPr id="8" name="Text Box 7"/>
          <p:cNvSpPr txBox="1"/>
          <p:nvPr/>
        </p:nvSpPr>
        <p:spPr>
          <a:xfrm>
            <a:off x="4953635" y="3810635"/>
            <a:ext cx="976630" cy="368300"/>
          </a:xfrm>
          <a:prstGeom prst="rect">
            <a:avLst/>
          </a:prstGeom>
          <a:noFill/>
        </p:spPr>
        <p:txBody>
          <a:bodyPr wrap="square" rtlCol="0">
            <a:spAutoFit/>
          </a:bodyPr>
          <a:lstStyle/>
          <a:p>
            <a:r>
              <a:rPr lang="en-IN" altLang="en-US"/>
              <a:t>Quiz  </a:t>
            </a:r>
          </a:p>
        </p:txBody>
      </p:sp>
      <p:sp>
        <p:nvSpPr>
          <p:cNvPr id="9" name="Text Box 8"/>
          <p:cNvSpPr txBox="1"/>
          <p:nvPr/>
        </p:nvSpPr>
        <p:spPr>
          <a:xfrm>
            <a:off x="3155315" y="3689985"/>
            <a:ext cx="1546225" cy="2685415"/>
          </a:xfrm>
          <a:prstGeom prst="rect">
            <a:avLst/>
          </a:prstGeom>
          <a:noFill/>
        </p:spPr>
        <p:txBody>
          <a:bodyPr wrap="square" rtlCol="0">
            <a:noAutofit/>
          </a:bodyPr>
          <a:lstStyle/>
          <a:p>
            <a:r>
              <a:rPr lang="en-IN" altLang="en-US"/>
              <a:t>Messages</a:t>
            </a:r>
          </a:p>
          <a:p>
            <a:endParaRPr lang="en-IN" altLang="en-US"/>
          </a:p>
          <a:p>
            <a:pPr indent="0">
              <a:buFont typeface="Arial" panose="020B0604020202020204" pitchFamily="34" charset="0"/>
              <a:buNone/>
            </a:pPr>
            <a:r>
              <a:rPr lang="en-IN" altLang="en-US" b="1"/>
              <a:t>Minor Learning Space</a:t>
            </a:r>
          </a:p>
        </p:txBody>
      </p:sp>
      <p:sp>
        <p:nvSpPr>
          <p:cNvPr id="10" name="Text Box 9"/>
          <p:cNvSpPr txBox="1"/>
          <p:nvPr/>
        </p:nvSpPr>
        <p:spPr>
          <a:xfrm>
            <a:off x="6482080" y="3810635"/>
            <a:ext cx="5372100" cy="368300"/>
          </a:xfrm>
          <a:prstGeom prst="rect">
            <a:avLst/>
          </a:prstGeom>
          <a:noFill/>
        </p:spPr>
        <p:txBody>
          <a:bodyPr wrap="square" rtlCol="0">
            <a:noAutofit/>
          </a:bodyPr>
          <a:lstStyle/>
          <a:p>
            <a:r>
              <a:rPr lang="en-IN" altLang="en-US"/>
              <a:t>Assignment : Learning Journal &amp; Written Assignment</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2575" y="179705"/>
            <a:ext cx="11596370" cy="750570"/>
          </a:xfrm>
        </p:spPr>
        <p:txBody>
          <a:bodyPr>
            <a:normAutofit/>
          </a:bodyPr>
          <a:lstStyle/>
          <a:p>
            <a:pPr algn="ctr"/>
            <a:r>
              <a:rPr lang="en-IN" altLang="en-US" b="1">
                <a:latin typeface="Arial" panose="020B0604020202020204" pitchFamily="34" charset="0"/>
                <a:cs typeface="Arial" panose="020B0604020202020204" pitchFamily="34" charset="0"/>
                <a:sym typeface="+mn-ea"/>
              </a:rPr>
              <a:t>Synchronous learning</a:t>
            </a:r>
            <a:endParaRPr lang="en-US"/>
          </a:p>
        </p:txBody>
      </p:sp>
      <p:sp>
        <p:nvSpPr>
          <p:cNvPr id="3" name="Content Placeholder 2"/>
          <p:cNvSpPr>
            <a:spLocks noGrp="1"/>
          </p:cNvSpPr>
          <p:nvPr>
            <p:ph idx="1"/>
          </p:nvPr>
        </p:nvSpPr>
        <p:spPr>
          <a:xfrm>
            <a:off x="282575" y="1075055"/>
            <a:ext cx="11760835" cy="2353945"/>
          </a:xfrm>
        </p:spPr>
        <p:txBody>
          <a:bodyPr/>
          <a:lstStyle/>
          <a:p>
            <a:r>
              <a:rPr lang="en-IN" altLang="en-US" b="1">
                <a:latin typeface="Arial" panose="020B0604020202020204" pitchFamily="34" charset="0"/>
                <a:cs typeface="Arial" panose="020B0604020202020204" pitchFamily="34" charset="0"/>
                <a:sym typeface="+mn-ea"/>
              </a:rPr>
              <a:t>Synchronous learning</a:t>
            </a:r>
            <a:r>
              <a:rPr lang="en-IN" altLang="en-US">
                <a:sym typeface="+mn-ea"/>
              </a:rPr>
              <a:t> - Interaction between students-students and students-professor with live instructions.</a:t>
            </a:r>
            <a:endParaRPr lang="en-IN" altLang="en-US"/>
          </a:p>
          <a:p>
            <a:endParaRPr lang="en-IN" altLang="en-US"/>
          </a:p>
          <a:p>
            <a:r>
              <a:rPr lang="en-IN" altLang="en-US" b="1">
                <a:latin typeface="Arial" panose="020B0604020202020204" pitchFamily="34" charset="0"/>
                <a:cs typeface="Arial" panose="020B0604020202020204" pitchFamily="34" charset="0"/>
                <a:sym typeface="+mn-ea"/>
              </a:rPr>
              <a:t>Learning Spaces</a:t>
            </a:r>
            <a:r>
              <a:rPr lang="en-IN" altLang="en-US">
                <a:sym typeface="+mn-ea"/>
              </a:rPr>
              <a:t> in synchronous environment - Zoom main room, zoom chat and breakout room.</a:t>
            </a:r>
            <a:endParaRPr lang="en-US"/>
          </a:p>
        </p:txBody>
      </p:sp>
      <p:sp>
        <p:nvSpPr>
          <p:cNvPr id="7" name="Rectangles 6"/>
          <p:cNvSpPr/>
          <p:nvPr/>
        </p:nvSpPr>
        <p:spPr>
          <a:xfrm>
            <a:off x="283210" y="3429635"/>
            <a:ext cx="11595735" cy="3316605"/>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lstStyle/>
          <a:p>
            <a:pPr indent="0">
              <a:buFont typeface="Arial" panose="020B0604020202020204" pitchFamily="34" charset="0"/>
              <a:buNone/>
            </a:pPr>
            <a:r>
              <a:rPr lang="en-IN" altLang="en-US" b="1">
                <a:solidFill>
                  <a:schemeClr val="tx1"/>
                </a:solidFill>
                <a:latin typeface="Arial" panose="020B0604020202020204" pitchFamily="34" charset="0"/>
                <a:cs typeface="Arial" panose="020B0604020202020204" pitchFamily="34" charset="0"/>
                <a:sym typeface="+mn-ea"/>
              </a:rPr>
              <a:t>              </a:t>
            </a:r>
          </a:p>
        </p:txBody>
      </p:sp>
      <p:sp>
        <p:nvSpPr>
          <p:cNvPr id="8" name="Rounded Rectangle 7"/>
          <p:cNvSpPr/>
          <p:nvPr/>
        </p:nvSpPr>
        <p:spPr>
          <a:xfrm>
            <a:off x="452120" y="3772535"/>
            <a:ext cx="3261995" cy="2736850"/>
          </a:xfrm>
          <a:prstGeom prst="round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IN" altLang="en-US" b="1"/>
              <a:t>Zoom Main Room</a:t>
            </a:r>
          </a:p>
          <a:p>
            <a:pPr algn="ctr"/>
            <a:r>
              <a:rPr lang="en-IN" altLang="en-US" b="1"/>
              <a:t>Minor and Major Learning Space</a:t>
            </a:r>
          </a:p>
        </p:txBody>
      </p:sp>
      <p:sp>
        <p:nvSpPr>
          <p:cNvPr id="9" name="Rounded Rectangle 8"/>
          <p:cNvSpPr/>
          <p:nvPr/>
        </p:nvSpPr>
        <p:spPr>
          <a:xfrm>
            <a:off x="3820795" y="3772535"/>
            <a:ext cx="1245235" cy="2736850"/>
          </a:xfrm>
          <a:prstGeom prst="round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IN" altLang="en-US" b="1"/>
              <a:t>Zoom Main Room Chat</a:t>
            </a:r>
          </a:p>
          <a:p>
            <a:pPr algn="ctr"/>
            <a:r>
              <a:rPr lang="en-IN" altLang="en-US" b="1"/>
              <a:t>Minor Learning Space</a:t>
            </a:r>
          </a:p>
        </p:txBody>
      </p:sp>
      <p:sp>
        <p:nvSpPr>
          <p:cNvPr id="10" name="Rounded Rectangle 9"/>
          <p:cNvSpPr/>
          <p:nvPr/>
        </p:nvSpPr>
        <p:spPr>
          <a:xfrm>
            <a:off x="5867400" y="3573780"/>
            <a:ext cx="5587365" cy="2736850"/>
          </a:xfrm>
          <a:prstGeom prst="round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IN" altLang="en-US" b="1"/>
              <a:t>Zoom Breakout room</a:t>
            </a:r>
          </a:p>
          <a:p>
            <a:pPr algn="ctr"/>
            <a:r>
              <a:rPr lang="en-IN" altLang="en-US" b="1"/>
              <a:t>Major Learning Space</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FCC72B-9F51-6837-E1C7-9A44A3EB2091}"/>
              </a:ext>
            </a:extLst>
          </p:cNvPr>
          <p:cNvSpPr>
            <a:spLocks noGrp="1"/>
          </p:cNvSpPr>
          <p:nvPr>
            <p:ph type="title"/>
          </p:nvPr>
        </p:nvSpPr>
        <p:spPr>
          <a:xfrm>
            <a:off x="838200" y="90950"/>
            <a:ext cx="10515600" cy="459654"/>
          </a:xfrm>
        </p:spPr>
        <p:txBody>
          <a:bodyPr>
            <a:normAutofit fontScale="90000"/>
          </a:bodyPr>
          <a:lstStyle/>
          <a:p>
            <a:pPr algn="ctr"/>
            <a:r>
              <a:rPr lang="en-IN" dirty="0"/>
              <a:t>Learning</a:t>
            </a:r>
          </a:p>
        </p:txBody>
      </p:sp>
      <p:cxnSp>
        <p:nvCxnSpPr>
          <p:cNvPr id="5" name="Straight Arrow Connector 4">
            <a:extLst>
              <a:ext uri="{FF2B5EF4-FFF2-40B4-BE49-F238E27FC236}">
                <a16:creationId xmlns:a16="http://schemas.microsoft.com/office/drawing/2014/main" id="{C469B666-FB75-BDB7-AB9A-D673113E4312}"/>
              </a:ext>
            </a:extLst>
          </p:cNvPr>
          <p:cNvCxnSpPr>
            <a:cxnSpLocks/>
          </p:cNvCxnSpPr>
          <p:nvPr/>
        </p:nvCxnSpPr>
        <p:spPr>
          <a:xfrm flipH="1">
            <a:off x="2177846" y="669822"/>
            <a:ext cx="2777613" cy="1892709"/>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6" name="Straight Arrow Connector 5">
            <a:extLst>
              <a:ext uri="{FF2B5EF4-FFF2-40B4-BE49-F238E27FC236}">
                <a16:creationId xmlns:a16="http://schemas.microsoft.com/office/drawing/2014/main" id="{44BAEEB0-3D9D-2209-E87A-4F3C2136B8B9}"/>
              </a:ext>
            </a:extLst>
          </p:cNvPr>
          <p:cNvCxnSpPr>
            <a:cxnSpLocks/>
          </p:cNvCxnSpPr>
          <p:nvPr/>
        </p:nvCxnSpPr>
        <p:spPr>
          <a:xfrm>
            <a:off x="6125497" y="737418"/>
            <a:ext cx="0" cy="1892708"/>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D8C663C2-C87C-0774-94B7-A9EA11EAE4DB}"/>
              </a:ext>
            </a:extLst>
          </p:cNvPr>
          <p:cNvCxnSpPr>
            <a:cxnSpLocks/>
          </p:cNvCxnSpPr>
          <p:nvPr/>
        </p:nvCxnSpPr>
        <p:spPr>
          <a:xfrm>
            <a:off x="7742903" y="669821"/>
            <a:ext cx="2772696" cy="1892709"/>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2" name="Rectangle: Rounded Corners 11">
            <a:extLst>
              <a:ext uri="{FF2B5EF4-FFF2-40B4-BE49-F238E27FC236}">
                <a16:creationId xmlns:a16="http://schemas.microsoft.com/office/drawing/2014/main" id="{9D298160-2448-E2B2-54B7-0909866BF734}"/>
              </a:ext>
            </a:extLst>
          </p:cNvPr>
          <p:cNvSpPr/>
          <p:nvPr/>
        </p:nvSpPr>
        <p:spPr>
          <a:xfrm>
            <a:off x="285136" y="2730909"/>
            <a:ext cx="2477729" cy="139618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N" dirty="0"/>
              <a:t>Resources</a:t>
            </a:r>
          </a:p>
        </p:txBody>
      </p:sp>
      <p:sp>
        <p:nvSpPr>
          <p:cNvPr id="13" name="Rectangle: Rounded Corners 12">
            <a:extLst>
              <a:ext uri="{FF2B5EF4-FFF2-40B4-BE49-F238E27FC236}">
                <a16:creationId xmlns:a16="http://schemas.microsoft.com/office/drawing/2014/main" id="{D3EEC355-A016-7587-B597-AE76D070FA10}"/>
              </a:ext>
            </a:extLst>
          </p:cNvPr>
          <p:cNvSpPr/>
          <p:nvPr/>
        </p:nvSpPr>
        <p:spPr>
          <a:xfrm>
            <a:off x="4857135" y="2718614"/>
            <a:ext cx="2477729" cy="139618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N" dirty="0"/>
              <a:t>Technology</a:t>
            </a:r>
          </a:p>
        </p:txBody>
      </p:sp>
      <p:sp>
        <p:nvSpPr>
          <p:cNvPr id="14" name="Rectangle: Rounded Corners 13">
            <a:extLst>
              <a:ext uri="{FF2B5EF4-FFF2-40B4-BE49-F238E27FC236}">
                <a16:creationId xmlns:a16="http://schemas.microsoft.com/office/drawing/2014/main" id="{B46ACB41-324B-AC5D-57C4-B739725092BD}"/>
              </a:ext>
            </a:extLst>
          </p:cNvPr>
          <p:cNvSpPr/>
          <p:nvPr/>
        </p:nvSpPr>
        <p:spPr>
          <a:xfrm>
            <a:off x="9276735" y="2698941"/>
            <a:ext cx="2477729" cy="139618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N" dirty="0"/>
              <a:t>Active Learning Activities</a:t>
            </a:r>
          </a:p>
        </p:txBody>
      </p:sp>
      <p:sp>
        <p:nvSpPr>
          <p:cNvPr id="22" name="TextBox 21">
            <a:extLst>
              <a:ext uri="{FF2B5EF4-FFF2-40B4-BE49-F238E27FC236}">
                <a16:creationId xmlns:a16="http://schemas.microsoft.com/office/drawing/2014/main" id="{5E3359AE-B386-2B41-E59A-A965CA24C61E}"/>
              </a:ext>
            </a:extLst>
          </p:cNvPr>
          <p:cNvSpPr txBox="1"/>
          <p:nvPr/>
        </p:nvSpPr>
        <p:spPr>
          <a:xfrm>
            <a:off x="285136" y="4353460"/>
            <a:ext cx="2477729" cy="1200329"/>
          </a:xfrm>
          <a:prstGeom prst="rect">
            <a:avLst/>
          </a:prstGeom>
          <a:noFill/>
        </p:spPr>
        <p:txBody>
          <a:bodyPr wrap="square" rtlCol="0">
            <a:spAutoFit/>
          </a:bodyPr>
          <a:lstStyle/>
          <a:p>
            <a:r>
              <a:rPr lang="en-IN" dirty="0">
                <a:latin typeface="Arial" panose="020B0604020202020204" pitchFamily="34" charset="0"/>
                <a:cs typeface="Arial" panose="020B0604020202020204" pitchFamily="34" charset="0"/>
              </a:rPr>
              <a:t>Projector - Power Point slides</a:t>
            </a:r>
          </a:p>
          <a:p>
            <a:r>
              <a:rPr lang="en-IN" dirty="0">
                <a:latin typeface="Arial" panose="020B0604020202020204" pitchFamily="34" charset="0"/>
                <a:cs typeface="Arial" panose="020B0604020202020204" pitchFamily="34" charset="0"/>
              </a:rPr>
              <a:t>White Board</a:t>
            </a:r>
          </a:p>
          <a:p>
            <a:r>
              <a:rPr lang="en-IN" dirty="0">
                <a:latin typeface="Arial" panose="020B0604020202020204" pitchFamily="34" charset="0"/>
                <a:cs typeface="Arial" panose="020B0604020202020204" pitchFamily="34" charset="0"/>
              </a:rPr>
              <a:t>Sideboard.</a:t>
            </a:r>
            <a:endParaRPr lang="en-IN" dirty="0"/>
          </a:p>
        </p:txBody>
      </p:sp>
      <p:sp>
        <p:nvSpPr>
          <p:cNvPr id="23" name="TextBox 22">
            <a:extLst>
              <a:ext uri="{FF2B5EF4-FFF2-40B4-BE49-F238E27FC236}">
                <a16:creationId xmlns:a16="http://schemas.microsoft.com/office/drawing/2014/main" id="{17D2A58A-6477-D0D0-E91F-948D0EB8C583}"/>
              </a:ext>
            </a:extLst>
          </p:cNvPr>
          <p:cNvSpPr txBox="1"/>
          <p:nvPr/>
        </p:nvSpPr>
        <p:spPr>
          <a:xfrm>
            <a:off x="9276735" y="4478579"/>
            <a:ext cx="2369574" cy="646331"/>
          </a:xfrm>
          <a:prstGeom prst="rect">
            <a:avLst/>
          </a:prstGeom>
          <a:noFill/>
        </p:spPr>
        <p:txBody>
          <a:bodyPr wrap="square" rtlCol="0">
            <a:spAutoFit/>
          </a:bodyPr>
          <a:lstStyle/>
          <a:p>
            <a:r>
              <a:rPr lang="en-IN" dirty="0">
                <a:latin typeface="Arial" panose="020B0604020202020204" pitchFamily="34" charset="0"/>
                <a:cs typeface="Arial" panose="020B0604020202020204" pitchFamily="34" charset="0"/>
              </a:rPr>
              <a:t>Individual, group and collective learning.</a:t>
            </a:r>
          </a:p>
        </p:txBody>
      </p:sp>
      <p:sp>
        <p:nvSpPr>
          <p:cNvPr id="25" name="TextBox 24">
            <a:extLst>
              <a:ext uri="{FF2B5EF4-FFF2-40B4-BE49-F238E27FC236}">
                <a16:creationId xmlns:a16="http://schemas.microsoft.com/office/drawing/2014/main" id="{76388FD1-8599-B3F1-BFFA-E69AEBDFEBDF}"/>
              </a:ext>
            </a:extLst>
          </p:cNvPr>
          <p:cNvSpPr txBox="1"/>
          <p:nvPr/>
        </p:nvSpPr>
        <p:spPr>
          <a:xfrm>
            <a:off x="4857135" y="4405081"/>
            <a:ext cx="2477729" cy="1200329"/>
          </a:xfrm>
          <a:prstGeom prst="rect">
            <a:avLst/>
          </a:prstGeom>
          <a:noFill/>
        </p:spPr>
        <p:txBody>
          <a:bodyPr wrap="square" rtlCol="0">
            <a:spAutoFit/>
          </a:bodyPr>
          <a:lstStyle/>
          <a:p>
            <a:r>
              <a:rPr lang="en-IN" dirty="0">
                <a:latin typeface="Arial" panose="020B0604020202020204" pitchFamily="34" charset="0"/>
                <a:cs typeface="Arial" panose="020B0604020202020204" pitchFamily="34" charset="0"/>
              </a:rPr>
              <a:t>Simulation, Google Doc, Google Sheet, Jamboard and Google Power Point.</a:t>
            </a:r>
          </a:p>
        </p:txBody>
      </p:sp>
    </p:spTree>
    <p:extLst>
      <p:ext uri="{BB962C8B-B14F-4D97-AF65-F5344CB8AC3E}">
        <p14:creationId xmlns:p14="http://schemas.microsoft.com/office/powerpoint/2010/main" val="32699331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ADEAC539-B676-3E81-E90A-84F8DC336C74}"/>
              </a:ext>
            </a:extLst>
          </p:cNvPr>
          <p:cNvSpPr/>
          <p:nvPr/>
        </p:nvSpPr>
        <p:spPr>
          <a:xfrm>
            <a:off x="786580" y="1899734"/>
            <a:ext cx="10618839" cy="124869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N" sz="2800" b="1" dirty="0">
                <a:latin typeface="Arial" panose="020B0604020202020204" pitchFamily="34" charset="0"/>
                <a:cs typeface="Arial" panose="020B0604020202020204" pitchFamily="34" charset="0"/>
              </a:rPr>
              <a:t>Active Learning Activities in Science Learning Spaces (SLS)</a:t>
            </a:r>
          </a:p>
        </p:txBody>
      </p:sp>
      <p:sp>
        <p:nvSpPr>
          <p:cNvPr id="3" name="TextBox 2">
            <a:extLst>
              <a:ext uri="{FF2B5EF4-FFF2-40B4-BE49-F238E27FC236}">
                <a16:creationId xmlns:a16="http://schemas.microsoft.com/office/drawing/2014/main" id="{8F3EF5B4-D316-2276-01EC-958977B49340}"/>
              </a:ext>
            </a:extLst>
          </p:cNvPr>
          <p:cNvSpPr txBox="1"/>
          <p:nvPr/>
        </p:nvSpPr>
        <p:spPr>
          <a:xfrm>
            <a:off x="1931761" y="3709568"/>
            <a:ext cx="7959491" cy="523220"/>
          </a:xfrm>
          <a:prstGeom prst="rect">
            <a:avLst/>
          </a:prstGeom>
          <a:noFill/>
        </p:spPr>
        <p:txBody>
          <a:bodyPr wrap="square" rtlCol="0">
            <a:spAutoFit/>
          </a:bodyPr>
          <a:lstStyle/>
          <a:p>
            <a:pPr algn="ctr"/>
            <a:r>
              <a:rPr lang="en-IN" sz="2800" dirty="0">
                <a:latin typeface="Arial" panose="020B0604020202020204" pitchFamily="34" charset="0"/>
                <a:cs typeface="Arial" panose="020B0604020202020204" pitchFamily="34" charset="0"/>
              </a:rPr>
              <a:t>Individual, group and collective learning activities</a:t>
            </a:r>
          </a:p>
        </p:txBody>
      </p:sp>
    </p:spTree>
    <p:extLst>
      <p:ext uri="{BB962C8B-B14F-4D97-AF65-F5344CB8AC3E}">
        <p14:creationId xmlns:p14="http://schemas.microsoft.com/office/powerpoint/2010/main" val="24152148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10897" y="920361"/>
            <a:ext cx="3251704" cy="322580"/>
          </a:xfrm>
        </p:spPr>
        <p:txBody>
          <a:bodyPr>
            <a:normAutofit fontScale="90000"/>
          </a:bodyPr>
          <a:lstStyle/>
          <a:p>
            <a:r>
              <a:rPr lang="en-IN" altLang="en-US" sz="2220" b="1" dirty="0">
                <a:latin typeface="Arial" panose="020B0604020202020204" pitchFamily="34" charset="0"/>
                <a:cs typeface="Arial" panose="020B0604020202020204" pitchFamily="34" charset="0"/>
              </a:rPr>
              <a:t>Stump your partner</a:t>
            </a:r>
          </a:p>
        </p:txBody>
      </p:sp>
      <p:pic>
        <p:nvPicPr>
          <p:cNvPr id="3" name="Picture 2"/>
          <p:cNvPicPr>
            <a:picLocks noChangeAspect="1"/>
          </p:cNvPicPr>
          <p:nvPr/>
        </p:nvPicPr>
        <p:blipFill>
          <a:blip r:embed="rId3"/>
          <a:stretch>
            <a:fillRect/>
          </a:stretch>
        </p:blipFill>
        <p:spPr>
          <a:xfrm>
            <a:off x="310897" y="1239720"/>
            <a:ext cx="3251704" cy="2189280"/>
          </a:xfrm>
          <a:prstGeom prst="rect">
            <a:avLst/>
          </a:prstGeom>
          <a:ln>
            <a:solidFill>
              <a:schemeClr val="tx1"/>
            </a:solidFill>
          </a:ln>
        </p:spPr>
      </p:pic>
      <p:sp>
        <p:nvSpPr>
          <p:cNvPr id="4" name="Text Box 3"/>
          <p:cNvSpPr txBox="1"/>
          <p:nvPr/>
        </p:nvSpPr>
        <p:spPr>
          <a:xfrm>
            <a:off x="2179697" y="187305"/>
            <a:ext cx="7506417" cy="400110"/>
          </a:xfrm>
          <a:prstGeom prst="rect">
            <a:avLst/>
          </a:prstGeom>
          <a:noFill/>
        </p:spPr>
        <p:txBody>
          <a:bodyPr wrap="square" rtlCol="0" anchor="t">
            <a:spAutoFit/>
          </a:bodyPr>
          <a:lstStyle/>
          <a:p>
            <a:pPr algn="ctr"/>
            <a:r>
              <a:rPr lang="en-IN" altLang="en-US" sz="2000" b="1" dirty="0">
                <a:latin typeface="Arial" panose="020B0604020202020204" pitchFamily="34" charset="0"/>
                <a:cs typeface="Arial" panose="020B0604020202020204" pitchFamily="34" charset="0"/>
                <a:sym typeface="+mn-ea"/>
              </a:rPr>
              <a:t>Peer Learning enhances Learning in Major Learning Spaces </a:t>
            </a:r>
            <a:endParaRPr lang="en-US" altLang="en-IN" dirty="0"/>
          </a:p>
        </p:txBody>
      </p:sp>
      <p:pic>
        <p:nvPicPr>
          <p:cNvPr id="6" name="Picture 3"/>
          <p:cNvPicPr>
            <a:picLocks noGrp="1" noChangeAspect="1"/>
          </p:cNvPicPr>
          <p:nvPr>
            <p:ph idx="1"/>
          </p:nvPr>
        </p:nvPicPr>
        <p:blipFill rotWithShape="1">
          <a:blip r:embed="rId4"/>
          <a:srcRect l="28139" t="12602" r="29638" b="34895"/>
          <a:stretch/>
        </p:blipFill>
        <p:spPr>
          <a:xfrm>
            <a:off x="7640131" y="1143763"/>
            <a:ext cx="4385187" cy="1993169"/>
          </a:xfrm>
          <a:prstGeom prst="rect">
            <a:avLst/>
          </a:prstGeom>
          <a:noFill/>
          <a:ln>
            <a:solidFill>
              <a:schemeClr val="tx1"/>
            </a:solidFill>
          </a:ln>
        </p:spPr>
      </p:pic>
      <p:pic>
        <p:nvPicPr>
          <p:cNvPr id="7" name="Picture 6"/>
          <p:cNvPicPr>
            <a:picLocks noChangeAspect="1"/>
          </p:cNvPicPr>
          <p:nvPr/>
        </p:nvPicPr>
        <p:blipFill>
          <a:blip r:embed="rId5"/>
          <a:stretch>
            <a:fillRect/>
          </a:stretch>
        </p:blipFill>
        <p:spPr>
          <a:xfrm>
            <a:off x="310897" y="4120753"/>
            <a:ext cx="3251704" cy="2440162"/>
          </a:xfrm>
          <a:prstGeom prst="rect">
            <a:avLst/>
          </a:prstGeom>
          <a:ln>
            <a:solidFill>
              <a:schemeClr val="tx1"/>
            </a:solidFill>
          </a:ln>
        </p:spPr>
      </p:pic>
      <p:sp>
        <p:nvSpPr>
          <p:cNvPr id="10" name="Title 1"/>
          <p:cNvSpPr>
            <a:spLocks noGrp="1"/>
          </p:cNvSpPr>
          <p:nvPr/>
        </p:nvSpPr>
        <p:spPr>
          <a:xfrm>
            <a:off x="7640131" y="747094"/>
            <a:ext cx="4385184" cy="404495"/>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en-IN" sz="2220" b="1" dirty="0">
                <a:latin typeface="Arial" panose="020B0604020202020204" pitchFamily="34" charset="0"/>
                <a:cs typeface="Arial" panose="020B0604020202020204" pitchFamily="34" charset="0"/>
              </a:rPr>
              <a:t>Think-Pair-Share</a:t>
            </a:r>
          </a:p>
        </p:txBody>
      </p:sp>
      <p:pic>
        <p:nvPicPr>
          <p:cNvPr id="13" name="Picture 12"/>
          <p:cNvPicPr>
            <a:picLocks noChangeAspect="1"/>
          </p:cNvPicPr>
          <p:nvPr/>
        </p:nvPicPr>
        <p:blipFill rotWithShape="1">
          <a:blip r:embed="rId6"/>
          <a:srcRect l="27513" t="18102" r="46698" b="21443"/>
          <a:stretch/>
        </p:blipFill>
        <p:spPr>
          <a:xfrm>
            <a:off x="8791379" y="3429000"/>
            <a:ext cx="2909008" cy="3085838"/>
          </a:xfrm>
          <a:prstGeom prst="rect">
            <a:avLst/>
          </a:prstGeom>
          <a:ln>
            <a:solidFill>
              <a:schemeClr val="tx1"/>
            </a:solidFill>
          </a:ln>
        </p:spPr>
      </p:pic>
      <p:sp>
        <p:nvSpPr>
          <p:cNvPr id="14" name="Title 1"/>
          <p:cNvSpPr>
            <a:spLocks noGrp="1"/>
          </p:cNvSpPr>
          <p:nvPr/>
        </p:nvSpPr>
        <p:spPr>
          <a:xfrm>
            <a:off x="310897" y="3748359"/>
            <a:ext cx="3251704" cy="36322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en-IN" sz="2000" b="1" dirty="0">
                <a:latin typeface="Arial" panose="020B0604020202020204" pitchFamily="34" charset="0"/>
                <a:cs typeface="Arial" panose="020B0604020202020204" pitchFamily="34" charset="0"/>
              </a:rPr>
              <a:t>Write-Pair-Share</a:t>
            </a:r>
          </a:p>
        </p:txBody>
      </p:sp>
      <p:pic>
        <p:nvPicPr>
          <p:cNvPr id="15" name="Content Placeholder 2">
            <a:extLst>
              <a:ext uri="{FF2B5EF4-FFF2-40B4-BE49-F238E27FC236}">
                <a16:creationId xmlns:a16="http://schemas.microsoft.com/office/drawing/2014/main" id="{3A715877-AEF8-6C6E-C3B4-897A41FA046D}"/>
              </a:ext>
            </a:extLst>
          </p:cNvPr>
          <p:cNvPicPr>
            <a:picLocks noChangeAspect="1"/>
          </p:cNvPicPr>
          <p:nvPr/>
        </p:nvPicPr>
        <p:blipFill>
          <a:blip r:embed="rId7"/>
          <a:stretch>
            <a:fillRect/>
          </a:stretch>
        </p:blipFill>
        <p:spPr>
          <a:xfrm>
            <a:off x="4057294" y="2905694"/>
            <a:ext cx="3245458" cy="2435140"/>
          </a:xfrm>
          <a:prstGeom prst="rect">
            <a:avLst/>
          </a:prstGeom>
          <a:ln>
            <a:solidFill>
              <a:schemeClr val="tx1"/>
            </a:solidFill>
          </a:ln>
        </p:spPr>
      </p:pic>
      <p:sp>
        <p:nvSpPr>
          <p:cNvPr id="16" name="Title 1">
            <a:extLst>
              <a:ext uri="{FF2B5EF4-FFF2-40B4-BE49-F238E27FC236}">
                <a16:creationId xmlns:a16="http://schemas.microsoft.com/office/drawing/2014/main" id="{46085102-5020-4DFC-27CE-7A05BAACC4EF}"/>
              </a:ext>
            </a:extLst>
          </p:cNvPr>
          <p:cNvSpPr>
            <a:spLocks noGrp="1"/>
          </p:cNvSpPr>
          <p:nvPr/>
        </p:nvSpPr>
        <p:spPr>
          <a:xfrm>
            <a:off x="4057294" y="2501199"/>
            <a:ext cx="3245458" cy="404495"/>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en-IN" sz="2220" b="1" dirty="0">
                <a:latin typeface="Arial" panose="020B0604020202020204" pitchFamily="34" charset="0"/>
                <a:cs typeface="Arial" panose="020B0604020202020204" pitchFamily="34" charset="0"/>
              </a:rPr>
              <a:t>Catch-Up</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10" grpId="0"/>
      <p:bldP spid="10" grpId="1"/>
      <p:bldP spid="14" grpId="0"/>
      <p:bldP spid="14" grpId="1"/>
      <p:bldP spid="16" grpId="0"/>
      <p:bldP spid="16" grpId="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4464</TotalTime>
  <Words>1095</Words>
  <Application>Microsoft Office PowerPoint</Application>
  <PresentationFormat>Widescreen</PresentationFormat>
  <Paragraphs>188</Paragraphs>
  <Slides>32</Slides>
  <Notes>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32</vt:i4>
      </vt:variant>
    </vt:vector>
  </HeadingPairs>
  <TitlesOfParts>
    <vt:vector size="36" baseType="lpstr">
      <vt:lpstr>Aptos</vt:lpstr>
      <vt:lpstr>Aptos Display</vt:lpstr>
      <vt:lpstr>Arial</vt:lpstr>
      <vt:lpstr>Office Theme</vt:lpstr>
      <vt:lpstr>109th South Dakota Academy of Science</vt:lpstr>
      <vt:lpstr>Online, face to face or hybrid education</vt:lpstr>
      <vt:lpstr>Hybrid is an instructional environment in which learning takes place via internet and face to face.</vt:lpstr>
      <vt:lpstr>Learning Spaces</vt:lpstr>
      <vt:lpstr>Online Education : Asynchronous &amp; Synchronous</vt:lpstr>
      <vt:lpstr>Synchronous learning</vt:lpstr>
      <vt:lpstr>Learning</vt:lpstr>
      <vt:lpstr>PowerPoint Presentation</vt:lpstr>
      <vt:lpstr>Stump your partner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Questions/ Suggestions and Feedback</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109th South Dakota Academy of Science</dc:title>
  <dc:creator>learningbiology@outlook.com</dc:creator>
  <cp:lastModifiedBy>learningbiology@outlook.com</cp:lastModifiedBy>
  <cp:revision>5</cp:revision>
  <dcterms:created xsi:type="dcterms:W3CDTF">2024-04-11T16:47:40Z</dcterms:created>
  <dcterms:modified xsi:type="dcterms:W3CDTF">2024-04-19T08:12:30Z</dcterms:modified>
</cp:coreProperties>
</file>