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Open Sans" pitchFamily="2" charset="0"/>
      <p:regular r:id="rId16"/>
      <p:bold r:id="rId17"/>
      <p:italic r:id="rId18"/>
      <p:boldItalic r:id="rId19"/>
    </p:embeddedFont>
    <p:embeddedFont>
      <p:font typeface="Open Sans Light" panose="020B0306030504020204" pitchFamily="34" charset="0"/>
      <p:regular r:id="rId20"/>
      <p:bold r:id="rId21"/>
      <p:italic r:id="rId22"/>
      <p:boldItalic r:id="rId23"/>
    </p:embeddedFont>
    <p:embeddedFont>
      <p:font typeface="Open Sans Medium" panose="020B0604020202020204" charset="0"/>
      <p:regular r:id="rId24"/>
      <p:bold r:id="rId25"/>
      <p:italic r:id="rId26"/>
      <p:boldItalic r:id="rId27"/>
    </p:embeddedFont>
    <p:embeddedFont>
      <p:font typeface="Open Sans SemiBold" panose="020B07060308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s2vi98QhSxOf+CGMtnqyLa76M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ceaff2229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8" name="Google Shape;38;g2ceaff2229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ff5e3819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g28ff5e3819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e944b0d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g2ce944b0d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eaff222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g2ceaff222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  <p:sp>
        <p:nvSpPr>
          <p:cNvPr id="171" name="Google Shape;1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8ff5e38190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" name="Google Shape;45;g28ff5e3819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50156fc05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51" name="Google Shape;51;g250156fc05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0156fc05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58" name="Google Shape;58;g250156fc05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  <p:sp>
        <p:nvSpPr>
          <p:cNvPr id="102" name="Google Shape;1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ff5e3819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First launched on October 10, 2023  (so about 6 months been live)</a:t>
            </a:r>
            <a:endParaRPr b="0"/>
          </a:p>
        </p:txBody>
      </p:sp>
      <p:sp>
        <p:nvSpPr>
          <p:cNvPr id="117" name="Google Shape;117;g28ff5e3819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ff5e38190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g28ff5e3819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ff5e38190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g28ff5e38190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/>
          <p:nvPr/>
        </p:nvSpPr>
        <p:spPr>
          <a:xfrm>
            <a:off x="2011680" y="4530436"/>
            <a:ext cx="162341" cy="2078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0"/>
          <p:cNvSpPr/>
          <p:nvPr/>
        </p:nvSpPr>
        <p:spPr>
          <a:xfrm>
            <a:off x="6351" y="4602937"/>
            <a:ext cx="71779" cy="11599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0"/>
          <p:cNvSpPr txBox="1">
            <a:spLocks noGrp="1"/>
          </p:cNvSpPr>
          <p:nvPr>
            <p:ph type="ctrTitle"/>
          </p:nvPr>
        </p:nvSpPr>
        <p:spPr>
          <a:xfrm>
            <a:off x="1295101" y="1235000"/>
            <a:ext cx="9601800" cy="17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subTitle" idx="1"/>
          </p:nvPr>
        </p:nvSpPr>
        <p:spPr>
          <a:xfrm>
            <a:off x="1740890" y="3207688"/>
            <a:ext cx="8710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Open Sans Medium"/>
              <a:buNone/>
              <a:defRPr sz="3000">
                <a:solidFill>
                  <a:schemeClr val="accent4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None/>
              <a:defRPr sz="18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None/>
              <a:defRPr sz="16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8200" y="1690690"/>
            <a:ext cx="10515600" cy="436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body" idx="1"/>
          </p:nvPr>
        </p:nvSpPr>
        <p:spPr>
          <a:xfrm>
            <a:off x="838200" y="1690690"/>
            <a:ext cx="4072467" cy="436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2"/>
          </p:nvPr>
        </p:nvSpPr>
        <p:spPr>
          <a:xfrm>
            <a:off x="5647267" y="1690689"/>
            <a:ext cx="4484620" cy="436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332591" y="18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332591" y="1394430"/>
            <a:ext cx="11705216" cy="483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beyondbenign.org/online-community-gctlc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9"/>
          <p:cNvPicPr preferRelativeResize="0"/>
          <p:nvPr/>
        </p:nvPicPr>
        <p:blipFill rotWithShape="1">
          <a:blip r:embed="rId7">
            <a:alphaModFix amt="10000"/>
          </a:blip>
          <a:srcRect/>
          <a:stretch/>
        </p:blipFill>
        <p:spPr>
          <a:xfrm>
            <a:off x="-302100" y="3495852"/>
            <a:ext cx="8531502" cy="36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9"/>
          <p:cNvPicPr preferRelativeResize="0"/>
          <p:nvPr/>
        </p:nvPicPr>
        <p:blipFill rotWithShape="1">
          <a:blip r:embed="rId7">
            <a:alphaModFix amt="10000"/>
          </a:blip>
          <a:srcRect/>
          <a:stretch/>
        </p:blipFill>
        <p:spPr>
          <a:xfrm rot="10800000">
            <a:off x="314175" y="-293958"/>
            <a:ext cx="12192000" cy="51732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Open Sans SemiBold"/>
              <a:buNone/>
              <a:defRPr sz="4400" b="0" i="0" u="none" strike="noStrike" cap="non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body" idx="1"/>
          </p:nvPr>
        </p:nvSpPr>
        <p:spPr>
          <a:xfrm>
            <a:off x="905025" y="15582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" name="Google Shape;14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01617" y="6262548"/>
            <a:ext cx="1488756" cy="3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 txBox="1"/>
          <p:nvPr/>
        </p:nvSpPr>
        <p:spPr>
          <a:xfrm>
            <a:off x="865097" y="6323975"/>
            <a:ext cx="4140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1"/>
                </a:solidFill>
                <a:uFill>
                  <a:noFill/>
                </a:uFill>
                <a:latin typeface="Open Sans Light"/>
                <a:ea typeface="Open Sans Light"/>
                <a:cs typeface="Open Sans Light"/>
                <a:sym typeface="Open Sans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https://gctlc.org</a:t>
            </a:r>
            <a:r>
              <a:rPr lang="en-US" sz="1000" b="0" i="0" u="none" strike="noStrike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/</a:t>
            </a:r>
            <a:endParaRPr sz="1000" b="0" i="0" u="none" strike="noStrike" cap="none">
              <a:solidFill>
                <a:schemeClr val="accen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6" name="Google Shape;16;p9" descr="Text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66636" y="6286541"/>
            <a:ext cx="2130091" cy="32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1622" y="6176834"/>
            <a:ext cx="561875" cy="54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9"/>
          <p:cNvCxnSpPr/>
          <p:nvPr/>
        </p:nvCxnSpPr>
        <p:spPr>
          <a:xfrm>
            <a:off x="2006600" y="6447125"/>
            <a:ext cx="596925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s06web.zoom.us/j/88282251706?pwd=Kzdqa2FtZUFoRk1HVVVRSk5kWFU4Zz09" TargetMode="External"/><Relationship Id="rId4" Type="http://schemas.openxmlformats.org/officeDocument/2006/relationships/hyperlink" Target="https://gctlc.org/form/become-a-peer-reviewer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g2ceaff22293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7325" y="437975"/>
            <a:ext cx="5233551" cy="14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g2ceaff22293_0_24"/>
          <p:cNvSpPr txBox="1">
            <a:spLocks noGrp="1"/>
          </p:cNvSpPr>
          <p:nvPr>
            <p:ph type="title" idx="4294967295"/>
          </p:nvPr>
        </p:nvSpPr>
        <p:spPr>
          <a:xfrm>
            <a:off x="3422500" y="2080175"/>
            <a:ext cx="54960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81817"/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Breakout Session</a:t>
            </a:r>
            <a:endParaRPr>
              <a:solidFill>
                <a:schemeClr val="accen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31707"/>
              <a:buFont typeface="Arial"/>
              <a:buNone/>
            </a:pPr>
            <a:r>
              <a:rPr lang="en-US" sz="2733">
                <a:solidFill>
                  <a:schemeClr val="accent1"/>
                </a:solidFill>
              </a:rPr>
              <a:t>Thursday April 25, 2024 </a:t>
            </a:r>
            <a:endParaRPr sz="2733">
              <a:solidFill>
                <a:schemeClr val="accent1"/>
              </a:solidFill>
            </a:endParaRPr>
          </a:p>
        </p:txBody>
      </p:sp>
      <p:pic>
        <p:nvPicPr>
          <p:cNvPr id="42" name="Google Shape;42;g2ceaff22293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6925" y="2990947"/>
            <a:ext cx="3098150" cy="30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ff5e38190_0_79"/>
          <p:cNvSpPr txBox="1">
            <a:spLocks noGrp="1"/>
          </p:cNvSpPr>
          <p:nvPr>
            <p:ph type="title"/>
          </p:nvPr>
        </p:nvSpPr>
        <p:spPr>
          <a:xfrm>
            <a:off x="838200" y="271755"/>
            <a:ext cx="7178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/>
              <a:t>Peer Review of Learning Objects</a:t>
            </a:r>
            <a:endParaRPr/>
          </a:p>
        </p:txBody>
      </p:sp>
      <p:pic>
        <p:nvPicPr>
          <p:cNvPr id="153" name="Google Shape;153;g28ff5e38190_0_79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1331" t="36650" r="9951" b="36665"/>
          <a:stretch/>
        </p:blipFill>
        <p:spPr>
          <a:xfrm>
            <a:off x="8323056" y="421563"/>
            <a:ext cx="3329993" cy="102594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8ff5e38190_0_79"/>
          <p:cNvSpPr txBox="1"/>
          <p:nvPr/>
        </p:nvSpPr>
        <p:spPr>
          <a:xfrm>
            <a:off x="971557" y="1479500"/>
            <a:ext cx="9778200" cy="45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objects submitted by authenticated users will be initially assessed by the Chief Editor, and additionally reviewed by one (1) reviewer each (pool of reviewers)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Criteria include (qualitatively assessed):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 with green chemistry/sustainability principles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Accessibility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accuracy/quality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Pedagogical Utility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Barriers intended to be LOW – many opportunities to get resources onto the GCTLC and support from community members to improve them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e944b0de1_0_5"/>
          <p:cNvSpPr txBox="1">
            <a:spLocks noGrp="1"/>
          </p:cNvSpPr>
          <p:nvPr>
            <p:ph type="title"/>
          </p:nvPr>
        </p:nvSpPr>
        <p:spPr>
          <a:xfrm>
            <a:off x="838200" y="271755"/>
            <a:ext cx="7178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/>
              <a:t>Let’s Explore Together!</a:t>
            </a:r>
            <a:endParaRPr/>
          </a:p>
        </p:txBody>
      </p:sp>
      <p:pic>
        <p:nvPicPr>
          <p:cNvPr id="160" name="Google Shape;160;g2ce944b0de1_0_5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1330" t="36649" r="9952" b="36665"/>
          <a:stretch/>
        </p:blipFill>
        <p:spPr>
          <a:xfrm>
            <a:off x="8323056" y="421563"/>
            <a:ext cx="3329993" cy="1025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ce944b0de1_0_5"/>
          <p:cNvSpPr txBox="1"/>
          <p:nvPr/>
        </p:nvSpPr>
        <p:spPr>
          <a:xfrm>
            <a:off x="971557" y="1479500"/>
            <a:ext cx="9778200" cy="45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Walkthrough of site - please ask questions!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Homepage - navigation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Sitewide search and searches within areas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progress - some pages/features (grayed out/groups)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Mission, vision, DEBR resources, general info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People, Forums, Events and opportunities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Groups - coming soon!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GCTLC Library - Learning Objects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 Chem 101 and ACS Guidelines for Bachelors Degrees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eaff22293_0_0"/>
          <p:cNvSpPr txBox="1">
            <a:spLocks noGrp="1"/>
          </p:cNvSpPr>
          <p:nvPr>
            <p:ph type="title"/>
          </p:nvPr>
        </p:nvSpPr>
        <p:spPr>
          <a:xfrm>
            <a:off x="838200" y="271755"/>
            <a:ext cx="7178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/>
              <a:t>Next Steps - How do I get involved?</a:t>
            </a:r>
            <a:endParaRPr/>
          </a:p>
        </p:txBody>
      </p:sp>
      <p:pic>
        <p:nvPicPr>
          <p:cNvPr id="167" name="Google Shape;167;g2ceaff22293_0_0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1330" t="36649" r="9952" b="36665"/>
          <a:stretch/>
        </p:blipFill>
        <p:spPr>
          <a:xfrm>
            <a:off x="8323056" y="421563"/>
            <a:ext cx="3329993" cy="1025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ceaff22293_0_0"/>
          <p:cNvSpPr txBox="1"/>
          <p:nvPr/>
        </p:nvSpPr>
        <p:spPr>
          <a:xfrm>
            <a:off x="992907" y="1447500"/>
            <a:ext cx="9778200" cy="45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an Account/Profile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encourage pics, keyword tags, bios!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in a forum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Submit an event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Submit a resource (Learning Object)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Submit a job posting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 up to be a peer reviewer!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https://gctlc.org/form/become-a-peer-reviewer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Office Hours - come chat!</a:t>
            </a:r>
            <a:endParaRPr sz="2000">
              <a:solidFill>
                <a:schemeClr val="dk1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</a:rPr>
              <a:t>Fridays 1-2pm ET (</a:t>
            </a:r>
            <a:r>
              <a:rPr lang="en-US" sz="2000" u="sng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Zoom link</a:t>
            </a:r>
            <a:r>
              <a:rPr lang="en-US" sz="2000">
                <a:solidFill>
                  <a:schemeClr val="dk1"/>
                </a:solidFill>
              </a:rPr>
              <a:t>)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538788" y="324595"/>
            <a:ext cx="10515600" cy="71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r>
              <a:rPr lang="en-US"/>
              <a:t>Thank you for joining us!</a:t>
            </a:r>
            <a:endParaRPr/>
          </a:p>
        </p:txBody>
      </p:sp>
      <p:pic>
        <p:nvPicPr>
          <p:cNvPr id="174" name="Google Shape;174;p26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1330" t="36650" r="9956" b="36668"/>
          <a:stretch/>
        </p:blipFill>
        <p:spPr>
          <a:xfrm>
            <a:off x="8244131" y="324589"/>
            <a:ext cx="3329993" cy="102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042" y="1509648"/>
            <a:ext cx="1285986" cy="129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570" y="2893388"/>
            <a:ext cx="1286560" cy="129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7625" y="2902488"/>
            <a:ext cx="1268475" cy="127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2584" y="1517788"/>
            <a:ext cx="1298872" cy="129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4018" y="1517788"/>
            <a:ext cx="1298814" cy="129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8740" y="2884288"/>
            <a:ext cx="1286589" cy="129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73973" y="4259547"/>
            <a:ext cx="1176742" cy="129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 descr="Christiana Briddell"/>
          <p:cNvPicPr preferRelativeResize="0"/>
          <p:nvPr/>
        </p:nvPicPr>
        <p:blipFill rotWithShape="1">
          <a:blip r:embed="rId11">
            <a:alphaModFix/>
          </a:blip>
          <a:srcRect l="1912" t="3898" r="5773" b="27490"/>
          <a:stretch/>
        </p:blipFill>
        <p:spPr>
          <a:xfrm>
            <a:off x="1883916" y="1509648"/>
            <a:ext cx="1305030" cy="129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31609" y="2884901"/>
            <a:ext cx="1309703" cy="130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13">
            <a:alphaModFix/>
          </a:blip>
          <a:srcRect t="14516" b="19289"/>
          <a:stretch/>
        </p:blipFill>
        <p:spPr>
          <a:xfrm>
            <a:off x="1882238" y="2875800"/>
            <a:ext cx="1268475" cy="13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31600" y="1521475"/>
            <a:ext cx="1268449" cy="12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62978" y="4268999"/>
            <a:ext cx="1268475" cy="12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86974" y="3158049"/>
            <a:ext cx="4777950" cy="28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7386987" y="2620588"/>
            <a:ext cx="502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Supported by: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14000" y="4269000"/>
            <a:ext cx="1309700" cy="1308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8ff5e38190_0_6"/>
          <p:cNvSpPr txBox="1"/>
          <p:nvPr/>
        </p:nvSpPr>
        <p:spPr>
          <a:xfrm>
            <a:off x="719144" y="131325"/>
            <a:ext cx="46116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D637E"/>
                </a:solidFill>
                <a:latin typeface="Calibri"/>
                <a:ea typeface="Calibri"/>
                <a:cs typeface="Calibri"/>
                <a:sym typeface="Calibri"/>
              </a:rPr>
              <a:t>With thanks to our Founding Sponsors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g28ff5e38190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39050"/>
            <a:ext cx="11887200" cy="5180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50156fc05c_0_42"/>
          <p:cNvSpPr txBox="1">
            <a:spLocks noGrp="1"/>
          </p:cNvSpPr>
          <p:nvPr>
            <p:ph type="title"/>
          </p:nvPr>
        </p:nvSpPr>
        <p:spPr>
          <a:xfrm>
            <a:off x="552600" y="564305"/>
            <a:ext cx="105156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US"/>
              <a:t>Agenda</a:t>
            </a:r>
            <a:endParaRPr b="0">
              <a:solidFill>
                <a:schemeClr val="accent2"/>
              </a:solidFill>
            </a:endParaRPr>
          </a:p>
        </p:txBody>
      </p:sp>
      <p:pic>
        <p:nvPicPr>
          <p:cNvPr id="54" name="Google Shape;54;g250156fc05c_0_42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1328" t="36650" r="9953" b="36665"/>
          <a:stretch/>
        </p:blipFill>
        <p:spPr>
          <a:xfrm>
            <a:off x="9346536" y="275022"/>
            <a:ext cx="2432833" cy="74953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250156fc05c_0_42"/>
          <p:cNvSpPr txBox="1"/>
          <p:nvPr/>
        </p:nvSpPr>
        <p:spPr>
          <a:xfrm>
            <a:off x="727400" y="1253700"/>
            <a:ext cx="9778200" cy="4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- What is the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GCTLC?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10-15 min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connections and collaboration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 sharing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Forums and Discussions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Jobs and Events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Exploration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- Walkthrough of site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Homepage/Navigation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Steps - How to get involved!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0156fc05c_0_3"/>
          <p:cNvSpPr/>
          <p:nvPr/>
        </p:nvSpPr>
        <p:spPr>
          <a:xfrm>
            <a:off x="462150" y="2321000"/>
            <a:ext cx="833400" cy="8334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250156fc05c_0_3"/>
          <p:cNvSpPr txBox="1"/>
          <p:nvPr/>
        </p:nvSpPr>
        <p:spPr>
          <a:xfrm>
            <a:off x="552600" y="1374575"/>
            <a:ext cx="105462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The goals of the GCTLC are to:</a:t>
            </a:r>
            <a:endParaRPr sz="1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g250156fc05c_0_3"/>
          <p:cNvSpPr txBox="1">
            <a:spLocks noGrp="1"/>
          </p:cNvSpPr>
          <p:nvPr>
            <p:ph type="title"/>
          </p:nvPr>
        </p:nvSpPr>
        <p:spPr>
          <a:xfrm>
            <a:off x="552600" y="564305"/>
            <a:ext cx="105156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US" b="0">
                <a:solidFill>
                  <a:schemeClr val="accent2"/>
                </a:solidFill>
              </a:rPr>
              <a:t>Why the GCTLC?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63" name="Google Shape;63;g250156fc05c_0_3"/>
          <p:cNvSpPr txBox="1"/>
          <p:nvPr/>
        </p:nvSpPr>
        <p:spPr>
          <a:xfrm>
            <a:off x="1391150" y="2275700"/>
            <a:ext cx="3750300" cy="1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Host a virtual, searchable library of</a:t>
            </a:r>
            <a:r>
              <a:rPr lang="en-US" sz="1400" b="0" i="1" u="none" strike="noStrike" cap="none">
                <a:solidFill>
                  <a:srgbClr val="013B5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400" b="0" i="0" u="none" strike="noStrike" cap="none">
                <a:solidFill>
                  <a:schemeClr val="accent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green chemistry education resources</a:t>
            </a:r>
            <a:r>
              <a:rPr lang="en-US" sz="1400" b="0" i="1" u="none" strike="noStrike" cap="none">
                <a:solidFill>
                  <a:srgbClr val="013B5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(lab experiments, in-class activities, lecture slides, and more)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g250156fc05c_0_3"/>
          <p:cNvSpPr txBox="1"/>
          <p:nvPr/>
        </p:nvSpPr>
        <p:spPr>
          <a:xfrm>
            <a:off x="1391150" y="3610325"/>
            <a:ext cx="3750300" cy="1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Support educators to teach sustainable STEM and green chemistry through </a:t>
            </a:r>
            <a:r>
              <a:rPr lang="en-US" sz="1400" b="0" i="0" u="none" strike="noStrike" cap="none">
                <a:solidFill>
                  <a:schemeClr val="accent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access to professional development, peer-to-peer learning, networking and mentoring opportunities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" name="Google Shape;65;g250156fc05c_0_3"/>
          <p:cNvSpPr txBox="1"/>
          <p:nvPr/>
        </p:nvSpPr>
        <p:spPr>
          <a:xfrm>
            <a:off x="7159775" y="2275700"/>
            <a:ext cx="4014300" cy="13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Empower </a:t>
            </a:r>
            <a:r>
              <a:rPr lang="en-US" sz="1400" b="0" i="0" u="none" strike="noStrike" cap="none">
                <a:solidFill>
                  <a:schemeClr val="accent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thousands of community members </a:t>
            </a: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(including K-12 and Higher Ed educators, student leaders and industry partners) to advance green chemistry education and practice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" name="Google Shape;66;g250156fc05c_0_3"/>
          <p:cNvSpPr txBox="1"/>
          <p:nvPr/>
        </p:nvSpPr>
        <p:spPr>
          <a:xfrm>
            <a:off x="7159775" y="3715950"/>
            <a:ext cx="36273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Prepare students with the knowledge and skills to </a:t>
            </a:r>
            <a:r>
              <a:rPr lang="en-US" sz="1400" b="0" i="0" u="none" strike="noStrike" cap="none">
                <a:solidFill>
                  <a:schemeClr val="accent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design for sustainability through chemistry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g250156fc05c_0_3"/>
          <p:cNvSpPr txBox="1"/>
          <p:nvPr/>
        </p:nvSpPr>
        <p:spPr>
          <a:xfrm>
            <a:off x="7159775" y="4739100"/>
            <a:ext cx="37110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Build a more </a:t>
            </a:r>
            <a:r>
              <a:rPr lang="en-US" sz="1400" b="0" i="0" u="none" strike="noStrike" cap="none">
                <a:solidFill>
                  <a:schemeClr val="accent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diverse future workforce</a:t>
            </a:r>
            <a:r>
              <a:rPr lang="en-US" sz="1400" b="0" i="1" u="none" strike="noStrike" cap="none">
                <a:solidFill>
                  <a:srgbClr val="013B5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students and leaders interested in chemistry and engineering careers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g250156fc05c_0_3"/>
          <p:cNvSpPr/>
          <p:nvPr/>
        </p:nvSpPr>
        <p:spPr>
          <a:xfrm>
            <a:off x="462150" y="3693750"/>
            <a:ext cx="833400" cy="8334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g250156fc05c_0_3"/>
          <p:cNvPicPr preferRelativeResize="0"/>
          <p:nvPr/>
        </p:nvPicPr>
        <p:blipFill rotWithShape="1">
          <a:blip r:embed="rId3">
            <a:alphaModFix/>
          </a:blip>
          <a:srcRect l="-13249" t="-8429" r="-27101" b="-23705"/>
          <a:stretch/>
        </p:blipFill>
        <p:spPr>
          <a:xfrm>
            <a:off x="651975" y="3878775"/>
            <a:ext cx="503400" cy="5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250156fc05c_0_3"/>
          <p:cNvSpPr/>
          <p:nvPr/>
        </p:nvSpPr>
        <p:spPr>
          <a:xfrm>
            <a:off x="6255000" y="2321000"/>
            <a:ext cx="833400" cy="8334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g250156fc05c_0_3"/>
          <p:cNvPicPr preferRelativeResize="0"/>
          <p:nvPr/>
        </p:nvPicPr>
        <p:blipFill rotWithShape="1">
          <a:blip r:embed="rId4">
            <a:alphaModFix/>
          </a:blip>
          <a:srcRect b="-8825"/>
          <a:stretch/>
        </p:blipFill>
        <p:spPr>
          <a:xfrm>
            <a:off x="6452625" y="2539475"/>
            <a:ext cx="438200" cy="4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250156fc05c_0_3"/>
          <p:cNvSpPr/>
          <p:nvPr/>
        </p:nvSpPr>
        <p:spPr>
          <a:xfrm>
            <a:off x="6255000" y="3693750"/>
            <a:ext cx="833400" cy="8334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g250156fc05c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4300" y="3912213"/>
            <a:ext cx="334800" cy="3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250156fc05c_0_3"/>
          <p:cNvSpPr/>
          <p:nvPr/>
        </p:nvSpPr>
        <p:spPr>
          <a:xfrm>
            <a:off x="6255000" y="4739100"/>
            <a:ext cx="833400" cy="8334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g250156fc05c_0_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3475" y="4957575"/>
            <a:ext cx="396450" cy="3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50156fc05c_0_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5450" y="2528178"/>
            <a:ext cx="396450" cy="41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50156fc05c_0_3" descr="Diagram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41328" t="36650" r="9953" b="36665"/>
          <a:stretch/>
        </p:blipFill>
        <p:spPr>
          <a:xfrm>
            <a:off x="9346536" y="275022"/>
            <a:ext cx="2432833" cy="749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2"/>
          <p:cNvCxnSpPr>
            <a:stCxn id="83" idx="1"/>
            <a:endCxn id="84" idx="0"/>
          </p:cNvCxnSpPr>
          <p:nvPr/>
        </p:nvCxnSpPr>
        <p:spPr>
          <a:xfrm rot="10800000">
            <a:off x="7522113" y="3198150"/>
            <a:ext cx="1921500" cy="1825500"/>
          </a:xfrm>
          <a:prstGeom prst="bentConnector4">
            <a:avLst>
              <a:gd name="adj1" fmla="val 32392"/>
              <a:gd name="adj2" fmla="val 113038"/>
            </a:avLst>
          </a:prstGeom>
          <a:noFill/>
          <a:ln w="9525" cap="flat" cmpd="sng">
            <a:solidFill>
              <a:srgbClr val="C7E5B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" name="Google Shape;85;p2"/>
          <p:cNvSpPr txBox="1"/>
          <p:nvPr/>
        </p:nvSpPr>
        <p:spPr>
          <a:xfrm>
            <a:off x="552604" y="1348103"/>
            <a:ext cx="99912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joint initiative between Beyond Benign and the American Chemical Society Green Chemistry Institute (ACS GCI), two leaders in the field of green chemistry education.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Green Chemistry Teaching and Learning Community (GCTLC) is a virtual platform </a:t>
            </a:r>
            <a:r>
              <a:rPr lang="en-US" sz="14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by the community, for the community</a:t>
            </a: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that features: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2"/>
          <p:cNvSpPr txBox="1">
            <a:spLocks noGrp="1"/>
          </p:cNvSpPr>
          <p:nvPr>
            <p:ph type="title"/>
          </p:nvPr>
        </p:nvSpPr>
        <p:spPr>
          <a:xfrm>
            <a:off x="552600" y="564305"/>
            <a:ext cx="105156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US" b="0">
                <a:solidFill>
                  <a:schemeClr val="accent2"/>
                </a:solidFill>
              </a:rPr>
              <a:t>What is the GCTLC?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2082639" y="4680900"/>
            <a:ext cx="164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Open-Access Resource Hub</a:t>
            </a:r>
            <a:endParaRPr sz="1400" b="0" i="0" u="none" strike="noStrike" cap="none">
              <a:solidFill>
                <a:schemeClr val="accent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8" name="Google Shape;88;p2"/>
          <p:cNvSpPr txBox="1"/>
          <p:nvPr/>
        </p:nvSpPr>
        <p:spPr>
          <a:xfrm>
            <a:off x="5844800" y="4654200"/>
            <a:ext cx="1855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D698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Connections to Green Chemistry Professionals</a:t>
            </a:r>
            <a:endParaRPr sz="14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9443613" y="4654200"/>
            <a:ext cx="1575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Job Boards &amp; Industry Connections</a:t>
            </a:r>
            <a:endParaRPr sz="1400" b="0" i="0" u="none" strike="noStrike" cap="none">
              <a:solidFill>
                <a:schemeClr val="accent6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3006153" y="3372400"/>
            <a:ext cx="185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D698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Forums &amp; Discussion Tools</a:t>
            </a:r>
            <a:endParaRPr sz="14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6845486" y="3198275"/>
            <a:ext cx="135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Collaboration &amp; Mentoring</a:t>
            </a:r>
            <a:endParaRPr sz="1400" b="0" i="0" u="none" strike="noStrike" cap="none">
              <a:solidFill>
                <a:schemeClr val="accent6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975" y="3484663"/>
            <a:ext cx="1928326" cy="14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8800" y="3271350"/>
            <a:ext cx="2212176" cy="166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2563" y="3485238"/>
            <a:ext cx="1928351" cy="1453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2"/>
          <p:cNvCxnSpPr>
            <a:endCxn id="87" idx="0"/>
          </p:cNvCxnSpPr>
          <p:nvPr/>
        </p:nvCxnSpPr>
        <p:spPr>
          <a:xfrm rot="-5400000" flipH="1">
            <a:off x="1078089" y="2856150"/>
            <a:ext cx="2124000" cy="1525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7E5B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2"/>
          <p:cNvCxnSpPr>
            <a:stCxn id="87" idx="3"/>
            <a:endCxn id="89" idx="2"/>
          </p:cNvCxnSpPr>
          <p:nvPr/>
        </p:nvCxnSpPr>
        <p:spPr>
          <a:xfrm rot="10800000" flipH="1">
            <a:off x="3723039" y="3895500"/>
            <a:ext cx="210900" cy="1047000"/>
          </a:xfrm>
          <a:prstGeom prst="bentConnector2">
            <a:avLst/>
          </a:prstGeom>
          <a:noFill/>
          <a:ln w="9525" cap="flat" cmpd="sng">
            <a:solidFill>
              <a:srgbClr val="C7E5B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" name="Google Shape;95;p2"/>
          <p:cNvCxnSpPr>
            <a:stCxn id="89" idx="0"/>
            <a:endCxn id="91" idx="0"/>
          </p:cNvCxnSpPr>
          <p:nvPr/>
        </p:nvCxnSpPr>
        <p:spPr>
          <a:xfrm rot="-5400000">
            <a:off x="4673853" y="2531350"/>
            <a:ext cx="101100" cy="1581000"/>
          </a:xfrm>
          <a:prstGeom prst="bentConnector3">
            <a:avLst>
              <a:gd name="adj1" fmla="val 335485"/>
            </a:avLst>
          </a:prstGeom>
          <a:noFill/>
          <a:ln w="9525" cap="flat" cmpd="sng">
            <a:solidFill>
              <a:srgbClr val="C7E5B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96;p2"/>
          <p:cNvCxnSpPr>
            <a:stCxn id="91" idx="2"/>
          </p:cNvCxnSpPr>
          <p:nvPr/>
        </p:nvCxnSpPr>
        <p:spPr>
          <a:xfrm rot="-5400000" flipH="1">
            <a:off x="5699088" y="4754126"/>
            <a:ext cx="89100" cy="457500"/>
          </a:xfrm>
          <a:prstGeom prst="bentConnector2">
            <a:avLst/>
          </a:prstGeom>
          <a:noFill/>
          <a:ln w="9525" cap="flat" cmpd="sng">
            <a:solidFill>
              <a:srgbClr val="C7E5B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2"/>
          <p:cNvCxnSpPr>
            <a:stCxn id="88" idx="3"/>
            <a:endCxn id="84" idx="2"/>
          </p:cNvCxnSpPr>
          <p:nvPr/>
        </p:nvCxnSpPr>
        <p:spPr>
          <a:xfrm rot="10800000">
            <a:off x="7522100" y="3721350"/>
            <a:ext cx="178200" cy="1302300"/>
          </a:xfrm>
          <a:prstGeom prst="bentConnector4">
            <a:avLst>
              <a:gd name="adj1" fmla="val -133628"/>
              <a:gd name="adj2" fmla="val 64180"/>
            </a:avLst>
          </a:prstGeom>
          <a:noFill/>
          <a:ln w="9525" cap="flat" cmpd="sng">
            <a:solidFill>
              <a:srgbClr val="C7E5B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2"/>
          <p:cNvCxnSpPr/>
          <p:nvPr/>
        </p:nvCxnSpPr>
        <p:spPr>
          <a:xfrm>
            <a:off x="11024675" y="5039850"/>
            <a:ext cx="1235400" cy="673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7E5B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9" name="Google Shape;99;p2" descr="Diagram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l="41330" t="36650" r="9956" b="36668"/>
          <a:stretch/>
        </p:blipFill>
        <p:spPr>
          <a:xfrm>
            <a:off x="9346536" y="275022"/>
            <a:ext cx="2432833" cy="749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1572800" y="1348034"/>
            <a:ext cx="4025820" cy="332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637E"/>
              </a:buClr>
              <a:buSzPts val="1800"/>
              <a:buNone/>
            </a:pPr>
            <a:r>
              <a:rPr lang="en-US" sz="1600" b="1" i="1">
                <a:solidFill>
                  <a:srgbClr val="2D637E"/>
                </a:solidFill>
              </a:rPr>
              <a:t>VISION: </a:t>
            </a:r>
            <a:r>
              <a:rPr lang="en-US" sz="1600"/>
              <a:t>A teaching and learning community that empowers responsible global citizens with green chemistry knowledge, skills, and tools to transform science education, address grand challenges, and ensure a sustainable future for all.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endParaRPr sz="1600" b="1" i="1">
              <a:solidFill>
                <a:srgbClr val="2D637E"/>
              </a:solidFill>
            </a:endParaRPr>
          </a:p>
          <a:p>
            <a:pPr marL="28575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637E"/>
              </a:buClr>
              <a:buSzPts val="1800"/>
              <a:buNone/>
            </a:pPr>
            <a:r>
              <a:rPr lang="en-US" sz="1600" b="1" i="1">
                <a:solidFill>
                  <a:srgbClr val="2D637E"/>
                </a:solidFill>
              </a:rPr>
              <a:t>MISSION: </a:t>
            </a:r>
            <a:r>
              <a:rPr lang="en-US" sz="1600"/>
              <a:t>To foster a diverse, inclusive and accessible online </a:t>
            </a:r>
            <a:r>
              <a:rPr lang="en-US" sz="1600" b="1" i="1"/>
              <a:t>community of practice </a:t>
            </a:r>
            <a:r>
              <a:rPr lang="en-US" sz="1600"/>
              <a:t>for the scientific community to advance the integration of green and sustainable chemistry principles and practices in education.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/>
          </a:p>
        </p:txBody>
      </p:sp>
      <p:grpSp>
        <p:nvGrpSpPr>
          <p:cNvPr id="105" name="Google Shape;105;p21"/>
          <p:cNvGrpSpPr/>
          <p:nvPr/>
        </p:nvGrpSpPr>
        <p:grpSpPr>
          <a:xfrm>
            <a:off x="280793" y="4286526"/>
            <a:ext cx="1152752" cy="1142314"/>
            <a:chOff x="295932" y="2414518"/>
            <a:chExt cx="772782" cy="811900"/>
          </a:xfrm>
        </p:grpSpPr>
        <p:sp>
          <p:nvSpPr>
            <p:cNvPr id="106" name="Google Shape;106;p21"/>
            <p:cNvSpPr/>
            <p:nvPr/>
          </p:nvSpPr>
          <p:spPr>
            <a:xfrm>
              <a:off x="295932" y="2414518"/>
              <a:ext cx="772782" cy="811900"/>
            </a:xfrm>
            <a:prstGeom prst="ellipse">
              <a:avLst/>
            </a:prstGeom>
            <a:solidFill>
              <a:srgbClr val="1E647F"/>
            </a:solidFill>
            <a:ln w="9525" cap="flat" cmpd="sng">
              <a:solidFill>
                <a:srgbClr val="1E64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56"/>
                <a:buFont typeface="Arial"/>
                <a:buNone/>
              </a:pPr>
              <a:endParaRPr sz="185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" name="Google Shape;107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3162" y="2578299"/>
              <a:ext cx="542198" cy="5696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21"/>
          <p:cNvGrpSpPr/>
          <p:nvPr/>
        </p:nvGrpSpPr>
        <p:grpSpPr>
          <a:xfrm>
            <a:off x="280793" y="1761402"/>
            <a:ext cx="1152752" cy="1152752"/>
            <a:chOff x="266910" y="4324995"/>
            <a:chExt cx="772782" cy="765847"/>
          </a:xfrm>
        </p:grpSpPr>
        <p:sp>
          <p:nvSpPr>
            <p:cNvPr id="109" name="Google Shape;109;p21"/>
            <p:cNvSpPr/>
            <p:nvPr/>
          </p:nvSpPr>
          <p:spPr>
            <a:xfrm>
              <a:off x="266910" y="4324995"/>
              <a:ext cx="772782" cy="765847"/>
            </a:xfrm>
            <a:prstGeom prst="ellipse">
              <a:avLst/>
            </a:prstGeom>
            <a:solidFill>
              <a:srgbClr val="15A8CE"/>
            </a:solidFill>
            <a:ln w="9525" cap="flat" cmpd="sng">
              <a:solidFill>
                <a:srgbClr val="15A8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5" tIns="51425" rIns="51425" bIns="5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9"/>
                <a:buFont typeface="Arial"/>
                <a:buNone/>
              </a:pPr>
              <a:endParaRPr sz="75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" name="Google Shape;110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4660" y="4421758"/>
              <a:ext cx="596395" cy="554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21"/>
          <p:cNvSpPr txBox="1"/>
          <p:nvPr/>
        </p:nvSpPr>
        <p:spPr>
          <a:xfrm>
            <a:off x="535853" y="137473"/>
            <a:ext cx="105156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By the Community, </a:t>
            </a:r>
            <a:r>
              <a:rPr lang="en-US" sz="36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600" b="0" i="0" u="none" strike="noStrike" cap="none">
              <a:solidFill>
                <a:srgbClr val="15A8C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4980778" y="137473"/>
            <a:ext cx="105156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lang="en-US" b="0">
                <a:solidFill>
                  <a:srgbClr val="15A8CE"/>
                </a:solidFill>
              </a:rPr>
              <a:t>for the Community</a:t>
            </a:r>
            <a:endParaRPr b="0">
              <a:solidFill>
                <a:srgbClr val="15A8C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1020" y="1300573"/>
            <a:ext cx="6288581" cy="422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6483306" y="1039950"/>
            <a:ext cx="48240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b="1" i="0" u="none" strike="noStrike" cap="none">
                <a:solidFill>
                  <a:srgbClr val="2D637E"/>
                </a:solidFill>
                <a:latin typeface="Calibri"/>
                <a:ea typeface="Calibri"/>
                <a:cs typeface="Calibri"/>
                <a:sym typeface="Calibri"/>
              </a:rPr>
              <a:t>Core Values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ff5e38190_0_61"/>
          <p:cNvSpPr txBox="1">
            <a:spLocks noGrp="1"/>
          </p:cNvSpPr>
          <p:nvPr>
            <p:ph type="title"/>
          </p:nvPr>
        </p:nvSpPr>
        <p:spPr>
          <a:xfrm>
            <a:off x="629526" y="261293"/>
            <a:ext cx="107496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r>
              <a:rPr lang="en-US" sz="2800"/>
              <a:t>Some recent stats</a:t>
            </a:r>
            <a:endParaRPr/>
          </a:p>
        </p:txBody>
      </p:sp>
      <p:pic>
        <p:nvPicPr>
          <p:cNvPr id="120" name="Google Shape;120;g28ff5e38190_0_61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1331" t="36650" r="9951" b="36665"/>
          <a:stretch/>
        </p:blipFill>
        <p:spPr>
          <a:xfrm>
            <a:off x="9346536" y="275022"/>
            <a:ext cx="2432833" cy="74953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8ff5e38190_0_61"/>
          <p:cNvSpPr txBox="1"/>
          <p:nvPr/>
        </p:nvSpPr>
        <p:spPr>
          <a:xfrm>
            <a:off x="8175500" y="1549250"/>
            <a:ext cx="3894900" cy="45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GCTLC now has: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9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 users across six continents and 6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countries!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21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curriculum resources published in the GCTLC’s library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28ff5e38190_0_61" title="Ch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700" y="1158580"/>
            <a:ext cx="7588950" cy="46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g28ff5e38190_0_27"/>
          <p:cNvGrpSpPr/>
          <p:nvPr/>
        </p:nvGrpSpPr>
        <p:grpSpPr>
          <a:xfrm>
            <a:off x="8899981" y="214665"/>
            <a:ext cx="1142850" cy="1112379"/>
            <a:chOff x="7035449" y="2555250"/>
            <a:chExt cx="1787100" cy="1622726"/>
          </a:xfrm>
        </p:grpSpPr>
        <p:pic>
          <p:nvPicPr>
            <p:cNvPr id="128" name="Google Shape;128;g28ff5e38190_0_27" descr="A picture containing drawing, ma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12509" y="2555250"/>
              <a:ext cx="965645" cy="926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g28ff5e38190_0_27"/>
            <p:cNvSpPr txBox="1"/>
            <p:nvPr/>
          </p:nvSpPr>
          <p:spPr>
            <a:xfrm>
              <a:off x="7035449" y="3504476"/>
              <a:ext cx="1787100" cy="6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Open-Access </a:t>
              </a:r>
              <a:b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Curriculum </a:t>
              </a:r>
              <a:endParaRPr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g28ff5e38190_0_27"/>
          <p:cNvSpPr txBox="1"/>
          <p:nvPr/>
        </p:nvSpPr>
        <p:spPr>
          <a:xfrm>
            <a:off x="667998" y="941646"/>
            <a:ext cx="7984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GCTLC has over 21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resources published, and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draft or under review. More are being added each week. Some of the newest additions include: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28ff5e38190_0_27"/>
          <p:cNvSpPr txBox="1"/>
          <p:nvPr/>
        </p:nvSpPr>
        <p:spPr>
          <a:xfrm>
            <a:off x="1227761" y="2446050"/>
            <a:ext cx="243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GreenChemEssential - Video &amp; Podcast Series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8ff5e38190_0_27"/>
          <p:cNvSpPr txBox="1"/>
          <p:nvPr/>
        </p:nvSpPr>
        <p:spPr>
          <a:xfrm>
            <a:off x="4326160" y="2569192"/>
            <a:ext cx="353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Twelve Principles Video Series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8ff5e38190_0_27"/>
          <p:cNvSpPr txBox="1"/>
          <p:nvPr/>
        </p:nvSpPr>
        <p:spPr>
          <a:xfrm>
            <a:off x="719138" y="329875"/>
            <a:ext cx="99594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D637E"/>
                </a:solidFill>
                <a:latin typeface="Calibri"/>
                <a:ea typeface="Calibri"/>
                <a:cs typeface="Calibri"/>
                <a:sym typeface="Calibri"/>
              </a:rPr>
              <a:t>Green Chemistry Resources on the GCTLC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" name="Google Shape;134;g28ff5e38190_0_27"/>
          <p:cNvGrpSpPr/>
          <p:nvPr/>
        </p:nvGrpSpPr>
        <p:grpSpPr>
          <a:xfrm>
            <a:off x="10372757" y="189042"/>
            <a:ext cx="1159500" cy="1187174"/>
            <a:chOff x="6855389" y="1326984"/>
            <a:chExt cx="1159500" cy="1187174"/>
          </a:xfrm>
        </p:grpSpPr>
        <p:pic>
          <p:nvPicPr>
            <p:cNvPr id="135" name="Google Shape;135;g28ff5e38190_0_27" descr="A picture containing draw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97625" y="1326984"/>
              <a:ext cx="670130" cy="6865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g28ff5e38190_0_27"/>
            <p:cNvSpPr txBox="1"/>
            <p:nvPr/>
          </p:nvSpPr>
          <p:spPr>
            <a:xfrm>
              <a:off x="6855389" y="2052458"/>
              <a:ext cx="1159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Professional 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Development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g28ff5e38190_0_27"/>
          <p:cNvSpPr txBox="1"/>
          <p:nvPr/>
        </p:nvSpPr>
        <p:spPr>
          <a:xfrm>
            <a:off x="7925285" y="2446042"/>
            <a:ext cx="3539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GEMs database 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(migrated)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g28ff5e38190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1013" y="3031050"/>
            <a:ext cx="2688223" cy="31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8ff5e38190_0_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1850" y="3209900"/>
            <a:ext cx="2345400" cy="2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8ff5e38190_0_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79238" y="3471325"/>
            <a:ext cx="3233513" cy="1822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ff5e38190_0_73"/>
          <p:cNvSpPr txBox="1">
            <a:spLocks noGrp="1"/>
          </p:cNvSpPr>
          <p:nvPr>
            <p:ph type="title"/>
          </p:nvPr>
        </p:nvSpPr>
        <p:spPr>
          <a:xfrm>
            <a:off x="838200" y="271755"/>
            <a:ext cx="7178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/>
              <a:t>Learning Objects (LOs) – Submission and Review</a:t>
            </a:r>
            <a:endParaRPr/>
          </a:p>
        </p:txBody>
      </p:sp>
      <p:pic>
        <p:nvPicPr>
          <p:cNvPr id="146" name="Google Shape;146;g28ff5e38190_0_73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1331" t="36650" r="9951" b="36665"/>
          <a:stretch/>
        </p:blipFill>
        <p:spPr>
          <a:xfrm>
            <a:off x="8323056" y="421563"/>
            <a:ext cx="3329993" cy="102594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8ff5e38190_0_73"/>
          <p:cNvSpPr txBox="1"/>
          <p:nvPr/>
        </p:nvSpPr>
        <p:spPr>
          <a:xfrm>
            <a:off x="987056" y="1754553"/>
            <a:ext cx="9778200" cy="3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Authenticated users can submit their educational resources for inclusion on the GCTLC library (called Learning Objects (LOs)).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include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greener lab experiments, in-class activities, lecture and class slides, assessments, exam and quiz questions, industrial case studies, video tutorials, collections, and more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2400" b="0" i="1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 with green chemistry and/or sustainability within chemistry and STEM.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can be external resources (linked content) or original work.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case of original work, DOIs can be assigned if requested.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6">
      <a:dk1>
        <a:srgbClr val="000000"/>
      </a:dk1>
      <a:lt1>
        <a:srgbClr val="FFFFFF"/>
      </a:lt1>
      <a:dk2>
        <a:srgbClr val="242852"/>
      </a:dk2>
      <a:lt2>
        <a:srgbClr val="404040"/>
      </a:lt2>
      <a:accent1>
        <a:srgbClr val="377346"/>
      </a:accent1>
      <a:accent2>
        <a:srgbClr val="006689"/>
      </a:accent2>
      <a:accent3>
        <a:srgbClr val="018896"/>
      </a:accent3>
      <a:accent4>
        <a:srgbClr val="1C3A22"/>
      </a:accent4>
      <a:accent5>
        <a:srgbClr val="FDB101"/>
      </a:accent5>
      <a:accent6>
        <a:srgbClr val="76BE66"/>
      </a:accent6>
      <a:hlink>
        <a:srgbClr val="018896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Widescreen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Open Sans</vt:lpstr>
      <vt:lpstr>Open Sans Light</vt:lpstr>
      <vt:lpstr>Calibri</vt:lpstr>
      <vt:lpstr>Open Sans SemiBold</vt:lpstr>
      <vt:lpstr>Open Sans Medium</vt:lpstr>
      <vt:lpstr>2_Office Theme</vt:lpstr>
      <vt:lpstr>Breakout Session Thursday April 25, 2024 </vt:lpstr>
      <vt:lpstr>PowerPoint Presentation</vt:lpstr>
      <vt:lpstr>Agenda</vt:lpstr>
      <vt:lpstr>Why the GCTLC?</vt:lpstr>
      <vt:lpstr>What is the GCTLC?</vt:lpstr>
      <vt:lpstr>for the Community</vt:lpstr>
      <vt:lpstr>Some recent stats</vt:lpstr>
      <vt:lpstr>PowerPoint Presentation</vt:lpstr>
      <vt:lpstr>Learning Objects (LOs) – Submission and Review</vt:lpstr>
      <vt:lpstr>Peer Review of Learning Objects</vt:lpstr>
      <vt:lpstr>Let’s Explore Together!</vt:lpstr>
      <vt:lpstr>Next Steps - How do I get involved?</vt:lpstr>
      <vt:lpstr>Thank you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Amy Cannon</dc:creator>
  <cp:lastModifiedBy>Sarah Prescott</cp:lastModifiedBy>
  <cp:revision>1</cp:revision>
  <dcterms:created xsi:type="dcterms:W3CDTF">2021-05-26T17:35:42Z</dcterms:created>
  <dcterms:modified xsi:type="dcterms:W3CDTF">2024-10-18T15:02:43Z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0x010100AFEE161C8B28AC4E8CD730148CD47987</vt:lpwstr>
  </property>
  <property fmtid="{D5CDD505-2E9C-101B-9397-08002B2CF9AE}" pid="3" name="MediaServiceImageTags">
    <vt:lpwstr/>
  </property>
</Properties>
</file>