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4" r:id="rId4"/>
    <p:sldMasterId id="2147483735" r:id="rId5"/>
    <p:sldMasterId id="2147483736" r:id="rId6"/>
    <p:sldMasterId id="214748373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3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2.xml"/><Relationship Id="rId32" Type="http://schemas.openxmlformats.org/officeDocument/2006/relationships/font" Target="fonts/Lato-boldItalic.fntdata"/><Relationship Id="rId13" Type="http://schemas.openxmlformats.org/officeDocument/2006/relationships/slide" Target="slides/slide5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4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7.xml"/><Relationship Id="rId37" Type="http://schemas.openxmlformats.org/officeDocument/2006/relationships/font" Target="fonts/OpenSans-regular.fntdata"/><Relationship Id="rId14" Type="http://schemas.openxmlformats.org/officeDocument/2006/relationships/slide" Target="slides/slide6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9.xml"/><Relationship Id="rId39" Type="http://schemas.openxmlformats.org/officeDocument/2006/relationships/font" Target="fonts/OpenSans-italic.fntdata"/><Relationship Id="rId16" Type="http://schemas.openxmlformats.org/officeDocument/2006/relationships/slide" Target="slides/slide8.xml"/><Relationship Id="rId38" Type="http://schemas.openxmlformats.org/officeDocument/2006/relationships/font" Target="fonts/OpenSans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eea5f8b1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eea5f8b1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eea5f8b167_0_23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7" name="Google Shape;757;g2eea5f8b167_0_2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David</a:t>
            </a:r>
            <a:endParaRPr/>
          </a:p>
        </p:txBody>
      </p:sp>
      <p:sp>
        <p:nvSpPr>
          <p:cNvPr id="758" name="Google Shape;758;g2eea5f8b167_0_23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a0a995de1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a0a995de1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a0a994334f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a0a994334f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</a:rPr>
              <a:t>Sarah</a:t>
            </a:r>
            <a:endParaRPr sz="145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eefd22a44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eefd22a44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a0a994334f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a0a994334f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eea5f8b167_0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g2eea5f8b16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Sarah - we will create FMNs for new folks in the future, we are working current developers this fall to build out the existing modules in dev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Each synchronous session is active – peer to peer feedback and discussion, breakout rooms, large group discussion – all planned and faciliated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a0a995de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a0a995de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David/Sarah --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eea5f8b167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2eea5f8b167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eea5f8b167_0_14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g2eea5f8b167_0_14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2015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a0a994334f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a0a994334f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eea5f8b167_0_39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g2eea5f8b167_0_39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a0a994334f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a0a994334f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eea5f8b167_0_36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2eea5f8b167_0_3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eea5f8b167_0_17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g2eea5f8b167_0_17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37" name="Google Shape;737;g2eea5f8b167_0_17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eea5f8b167_0_20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g2eea5f8b167_0_20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ine heads">
  <p:cSld name="1 line head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>
            <p:ph idx="2" type="pic"/>
          </p:nvPr>
        </p:nvPicPr>
        <p:blipFill/>
        <p:spPr>
          <a:xfrm>
            <a:off x="0" y="1"/>
            <a:ext cx="9144000" cy="5153100"/>
          </a:xfrm>
          <a:prstGeom prst="rect">
            <a:avLst/>
          </a:prstGeom>
          <a:blipFill rotWithShape="1">
            <a:blip r:embed="rId2">
              <a:alphaModFix/>
            </a:blip>
            <a:tile algn="ctr" flip="none" tx="0" sx="24000" ty="0" sy="24000"/>
          </a:blipFill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03630" y="1244953"/>
            <a:ext cx="51204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318500"/>
              </a:lnSpc>
              <a:spcBef>
                <a:spcPts val="0"/>
              </a:spcBef>
              <a:spcAft>
                <a:spcPts val="0"/>
              </a:spcAft>
              <a:buClr>
                <a:srgbClr val="FFC60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3630" y="2029970"/>
            <a:ext cx="5120400" cy="17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indent="-3365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/>
          <p:nvPr>
            <p:ph idx="3" type="pic"/>
          </p:nvPr>
        </p:nvSpPr>
        <p:spPr>
          <a:xfrm>
            <a:off x="603630" y="599060"/>
            <a:ext cx="21486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3"/>
          <p:cNvSpPr/>
          <p:nvPr/>
        </p:nvSpPr>
        <p:spPr>
          <a:xfrm>
            <a:off x="0" y="4425696"/>
            <a:ext cx="9144000" cy="717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2094" sx="102360" rotWithShape="0" algn="ctr" dir="15137989" dist="27615" sy="102360">
              <a:srgbClr val="000000">
                <a:alpha val="2039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4522407"/>
            <a:ext cx="32893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>
            <p:ph idx="4" type="pic"/>
          </p:nvPr>
        </p:nvSpPr>
        <p:spPr>
          <a:xfrm>
            <a:off x="708470" y="4135901"/>
            <a:ext cx="914400" cy="914400"/>
          </a:xfrm>
          <a:prstGeom prst="rect">
            <a:avLst/>
          </a:prstGeom>
          <a:solidFill>
            <a:schemeClr val="lt1"/>
          </a:solidFill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1917275" y="4544441"/>
            <a:ext cx="2654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7123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●"/>
              <a:defRPr sz="1400">
                <a:solidFill>
                  <a:srgbClr val="0039A6"/>
                </a:solidFill>
              </a:defRPr>
            </a:lvl1pPr>
            <a:lvl2pPr indent="-3365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1143000"/>
            <a:ext cx="69867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0" y="0"/>
            <a:ext cx="69867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0" name="Google Shape;70;p15"/>
          <p:cNvCxnSpPr/>
          <p:nvPr/>
        </p:nvCxnSpPr>
        <p:spPr>
          <a:xfrm rot="10800000">
            <a:off x="358773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5"/>
          <p:cNvSpPr txBox="1"/>
          <p:nvPr>
            <p:ph type="title"/>
          </p:nvPr>
        </p:nvSpPr>
        <p:spPr>
          <a:xfrm>
            <a:off x="804672" y="1977628"/>
            <a:ext cx="53295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827087" y="4105275"/>
            <a:ext cx="53295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»"/>
              <a:defRPr sz="12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icture 8" id="74" name="Google Shape;7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38802" y="566092"/>
            <a:ext cx="2031273" cy="31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/>
          <p:cNvCxnSpPr/>
          <p:nvPr/>
        </p:nvCxnSpPr>
        <p:spPr>
          <a:xfrm>
            <a:off x="804863" y="4786314"/>
            <a:ext cx="7904100" cy="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6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79" name="Google Shape;7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827087" y="239714"/>
            <a:ext cx="419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827087" y="1330325"/>
            <a:ext cx="7859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>
                <a:solidFill>
                  <a:srgbClr val="0039A6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>
                <a:solidFill>
                  <a:srgbClr val="0039A6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>
                <a:solidFill>
                  <a:srgbClr val="0039A6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>
                <a:solidFill>
                  <a:srgbClr val="0039A6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7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7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88" name="Google Shape;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593678" y="239316"/>
            <a:ext cx="4370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827088" y="1329929"/>
            <a:ext cx="7859700" cy="3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39A6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854577" y="4836542"/>
            <a:ext cx="28956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9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9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98" name="Google Shape;9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>
            <p:ph type="title"/>
          </p:nvPr>
        </p:nvSpPr>
        <p:spPr>
          <a:xfrm>
            <a:off x="827088" y="239714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20"/>
          <p:cNvCxnSpPr/>
          <p:nvPr/>
        </p:nvCxnSpPr>
        <p:spPr>
          <a:xfrm>
            <a:off x="823307" y="4764088"/>
            <a:ext cx="7869900" cy="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0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105" name="Google Shape;10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4000"/>
              <a:buFont typeface="Arial"/>
              <a:buNone/>
              <a:defRPr b="1" sz="4000" cap="none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722313" y="2180033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1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1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114" name="Google Shape;1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57200" y="1151333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b="1" sz="2400">
                <a:solidFill>
                  <a:srgbClr val="0039A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b="1" sz="2400">
                <a:solidFill>
                  <a:srgbClr val="0039A6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b="1" sz="2400">
                <a:solidFill>
                  <a:srgbClr val="0039A6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b="1" sz="2400">
                <a:solidFill>
                  <a:srgbClr val="0039A6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  <a:defRPr b="1" sz="2400"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4645027" y="1151333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None/>
              <a:defRPr b="1" sz="1800">
                <a:solidFill>
                  <a:srgbClr val="0039A6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2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22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123" name="Google Shape;12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>
            <p:ph type="title"/>
          </p:nvPr>
        </p:nvSpPr>
        <p:spPr>
          <a:xfrm>
            <a:off x="457201" y="204785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•"/>
              <a:defRPr>
                <a:solidFill>
                  <a:srgbClr val="0039A6"/>
                </a:solidFill>
              </a:defRPr>
            </a:lvl1pPr>
            <a:lvl2pPr indent="-4318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–"/>
              <a:defRPr>
                <a:solidFill>
                  <a:srgbClr val="0039A6"/>
                </a:solidFill>
              </a:defRPr>
            </a:lvl2pPr>
            <a:lvl3pPr indent="-431800" lvl="2" marL="1371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•"/>
              <a:defRPr>
                <a:solidFill>
                  <a:srgbClr val="0039A6"/>
                </a:solidFill>
              </a:defRPr>
            </a:lvl3pPr>
            <a:lvl4pPr indent="-431800" lvl="3" marL="1828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–"/>
              <a:defRPr>
                <a:solidFill>
                  <a:srgbClr val="0039A6"/>
                </a:solidFill>
              </a:defRPr>
            </a:lvl4pPr>
            <a:lvl5pPr indent="-431800" lvl="4" marL="22860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»"/>
              <a:defRPr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7200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100"/>
              <a:buFont typeface="Arial"/>
              <a:buNone/>
              <a:defRPr sz="1100">
                <a:solidFill>
                  <a:srgbClr val="0039A6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3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23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132" name="Google Shape;13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>
  <p:cSld name="Vertical Title and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4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24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>
            <p:ph type="title"/>
          </p:nvPr>
        </p:nvSpPr>
        <p:spPr>
          <a:xfrm>
            <a:off x="6723065" y="239317"/>
            <a:ext cx="19638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827087" y="239317"/>
            <a:ext cx="57435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>
                <a:solidFill>
                  <a:srgbClr val="0039A6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>
                <a:solidFill>
                  <a:srgbClr val="0039A6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>
                <a:solidFill>
                  <a:srgbClr val="0039A6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>
                <a:solidFill>
                  <a:srgbClr val="0039A6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5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8" name="Google Shape;148;p25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149" name="Google Shape;14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>
            <p:ph type="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>
  <p:cSld name="1_Section 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6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7" name="Google Shape;157;p26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158" name="Google Shape;15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4000"/>
              <a:buFont typeface="Arial"/>
              <a:buNone/>
              <a:defRPr b="1" sz="4000" cap="none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722313" y="2180033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161" name="Google Shape;1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7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6" name="Google Shape;166;p27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167" name="Google Shape;16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type="title"/>
          </p:nvPr>
        </p:nvSpPr>
        <p:spPr>
          <a:xfrm>
            <a:off x="468313" y="239714"/>
            <a:ext cx="472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457200" y="1329928"/>
            <a:ext cx="4038600" cy="3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1pPr>
            <a:lvl2pPr indent="-4064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2pPr>
            <a:lvl3pPr indent="-4064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3pPr>
            <a:lvl4pPr indent="-4064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4pPr>
            <a:lvl5pPr indent="-4064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»"/>
              <a:defRPr sz="2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170" name="Google Shape;17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 showMasterSp="0">
  <p:cSld name="1_Comparis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8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5" name="Google Shape;175;p28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176" name="Google Shape;17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457200" y="1151333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79" name="Google Shape;179;p28"/>
          <p:cNvSpPr txBox="1"/>
          <p:nvPr>
            <p:ph idx="2" type="body"/>
          </p:nvPr>
        </p:nvSpPr>
        <p:spPr>
          <a:xfrm>
            <a:off x="4645027" y="1151333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sz="18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180" name="Google Shape;18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showMasterSp="0">
  <p:cSld name="1_Title 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29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5" name="Google Shape;185;p29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186" name="Google Shape;18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>
            <p:ph type="title"/>
          </p:nvPr>
        </p:nvSpPr>
        <p:spPr>
          <a:xfrm>
            <a:off x="468312" y="239714"/>
            <a:ext cx="59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pic>
        <p:nvPicPr>
          <p:cNvPr descr="Picture 7" id="188" name="Google Shape;1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30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3" name="Google Shape;193;p30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194" name="Google Shape;19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 showMasterSp="0">
  <p:cSld name="1_Content with Captio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31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0" name="Google Shape;200;p31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201" name="Google Shape;20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>
            <p:ph type="title"/>
          </p:nvPr>
        </p:nvSpPr>
        <p:spPr>
          <a:xfrm>
            <a:off x="457201" y="204785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indent="-4318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indent="-4318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4318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indent="-4318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2" type="body"/>
          </p:nvPr>
        </p:nvSpPr>
        <p:spPr>
          <a:xfrm>
            <a:off x="457200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205" name="Google Shape;2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 showMasterSp="0">
  <p:cSld name="1_Picture with Ca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32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0" name="Google Shape;210;p32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211" name="Google Shape;21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13" name="Google Shape;213;p32"/>
          <p:cNvSpPr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215" name="Google Shape;2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Vertical Text" showMasterSp="0">
  <p:cSld name="1_Title and Vertical 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3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0" name="Google Shape;220;p33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221" name="Google Shape;22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>
            <p:ph type="title"/>
          </p:nvPr>
        </p:nvSpPr>
        <p:spPr>
          <a:xfrm>
            <a:off x="468312" y="239714"/>
            <a:ext cx="59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23" name="Google Shape;223;p33"/>
          <p:cNvSpPr txBox="1"/>
          <p:nvPr>
            <p:ph idx="1" type="body"/>
          </p:nvPr>
        </p:nvSpPr>
        <p:spPr>
          <a:xfrm>
            <a:off x="457200" y="1330325"/>
            <a:ext cx="82296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224" name="Google Shape;22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4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9" name="Google Shape;229;p34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230" name="Google Shape;23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 txBox="1"/>
          <p:nvPr>
            <p:ph type="title"/>
          </p:nvPr>
        </p:nvSpPr>
        <p:spPr>
          <a:xfrm>
            <a:off x="6629400" y="239317"/>
            <a:ext cx="20574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457200" y="239317"/>
            <a:ext cx="60198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233" name="Google Shape;23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36" name="Google Shape;23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>
            <p:ph type="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5" id="239" name="Google Shape;2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showMasterSp="0">
  <p:cSld name="1_Two Conten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42" name="Google Shape;24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>
            <p:ph type="title"/>
          </p:nvPr>
        </p:nvSpPr>
        <p:spPr>
          <a:xfrm>
            <a:off x="468312" y="239714"/>
            <a:ext cx="462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1pPr>
            <a:lvl2pPr indent="-4064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2pPr>
            <a:lvl3pPr indent="-4064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3pPr>
            <a:lvl4pPr indent="-4064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4pPr>
            <a:lvl5pPr indent="-4064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»"/>
              <a:defRPr sz="2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5" id="245" name="Google Shape;24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 showMasterSp="0">
  <p:cSld name="2_Comparison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48" name="Google Shape;24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>
            <p:ph type="title"/>
          </p:nvPr>
        </p:nvSpPr>
        <p:spPr>
          <a:xfrm>
            <a:off x="457201" y="205978"/>
            <a:ext cx="4459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457200" y="1151333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251" name="Google Shape;251;p37"/>
          <p:cNvSpPr txBox="1"/>
          <p:nvPr>
            <p:ph idx="2" type="body"/>
          </p:nvPr>
        </p:nvSpPr>
        <p:spPr>
          <a:xfrm>
            <a:off x="4645027" y="1151333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sz="18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6" id="252" name="Google Shape;2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 showMasterSp="0">
  <p:cSld name="2_Title 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55" name="Google Shape;25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>
            <p:ph type="title"/>
          </p:nvPr>
        </p:nvSpPr>
        <p:spPr>
          <a:xfrm>
            <a:off x="468313" y="239714"/>
            <a:ext cx="458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pic>
        <p:nvPicPr>
          <p:cNvPr descr="Picture 4"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60" name="Google Shape;26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261" name="Google Shape;26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 showMasterSp="0">
  <p:cSld name="2_Content with Caption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64" name="Google Shape;26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>
            <p:ph type="title"/>
          </p:nvPr>
        </p:nvSpPr>
        <p:spPr>
          <a:xfrm>
            <a:off x="457201" y="204785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indent="-4318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indent="-4318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4318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indent="-4318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267" name="Google Shape;267;p40"/>
          <p:cNvSpPr txBox="1"/>
          <p:nvPr>
            <p:ph idx="2" type="body"/>
          </p:nvPr>
        </p:nvSpPr>
        <p:spPr>
          <a:xfrm>
            <a:off x="457200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6" id="268" name="Google Shape;2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icture with Caption" showMasterSp="0">
  <p:cSld name="2_Picture with Caption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71" name="Google Shape;27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73" name="Google Shape;273;p41"/>
          <p:cNvSpPr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4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6" id="275" name="Google Shape;27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Vertical Text" showMasterSp="0">
  <p:cSld name="2_Title and Vertical 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78" name="Google Shape;27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>
            <p:ph type="title"/>
          </p:nvPr>
        </p:nvSpPr>
        <p:spPr>
          <a:xfrm>
            <a:off x="468312" y="239714"/>
            <a:ext cx="59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5" id="281" name="Google Shape;28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Vertical Title and Text" showMasterSp="0">
  <p:cSld name="2_Vertical Title and 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284" name="Google Shape;28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 txBox="1"/>
          <p:nvPr>
            <p:ph type="title"/>
          </p:nvPr>
        </p:nvSpPr>
        <p:spPr>
          <a:xfrm>
            <a:off x="6629400" y="239317"/>
            <a:ext cx="20574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86" name="Google Shape;286;p43"/>
          <p:cNvSpPr txBox="1"/>
          <p:nvPr>
            <p:ph idx="1" type="body"/>
          </p:nvPr>
        </p:nvSpPr>
        <p:spPr>
          <a:xfrm>
            <a:off x="457200" y="239317"/>
            <a:ext cx="60198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5" id="287" name="Google Shape;28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44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44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293" name="Google Shape;293;p44"/>
          <p:cNvSpPr txBox="1"/>
          <p:nvPr>
            <p:ph type="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94" name="Google Shape;294;p44"/>
          <p:cNvSpPr txBox="1"/>
          <p:nvPr>
            <p:ph idx="1" type="body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295" name="Google Shape;2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99" name="Google Shape;299;p4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300" name="Google Shape;300;p45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 showMasterSp="0">
  <p:cSld name="2_Section Header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46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46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05" name="Google Shape;305;p46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sz="4000" cap="none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06" name="Google Shape;306;p46"/>
          <p:cNvSpPr txBox="1"/>
          <p:nvPr>
            <p:ph idx="1" type="body"/>
          </p:nvPr>
        </p:nvSpPr>
        <p:spPr>
          <a:xfrm>
            <a:off x="722313" y="2180033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307" name="Google Shape;30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0536" y="319983"/>
            <a:ext cx="3456486" cy="53002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6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 showMasterSp="0">
  <p:cSld name="2_Two Conten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47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47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13" name="Google Shape;313;p47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14" name="Google Shape;314;p47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indent="-4064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indent="-4064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3pPr>
            <a:lvl4pPr indent="-4064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4pPr>
            <a:lvl5pPr indent="-4064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sz="2800"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315" name="Google Shape;31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87374" y="339574"/>
            <a:ext cx="3667990" cy="56245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7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ison" showMasterSp="0">
  <p:cSld name="3_Comparison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48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48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21" name="Google Shape;321;p48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22" name="Google Shape;322;p48"/>
          <p:cNvSpPr txBox="1"/>
          <p:nvPr>
            <p:ph idx="1" type="body"/>
          </p:nvPr>
        </p:nvSpPr>
        <p:spPr>
          <a:xfrm>
            <a:off x="457200" y="1151333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323" name="Google Shape;323;p48"/>
          <p:cNvSpPr txBox="1"/>
          <p:nvPr>
            <p:ph idx="2" type="body"/>
          </p:nvPr>
        </p:nvSpPr>
        <p:spPr>
          <a:xfrm>
            <a:off x="4645027" y="1151333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324" name="Google Shape;32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8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 showMasterSp="0">
  <p:cSld name="3_Title Only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49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49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30" name="Google Shape;330;p49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pic>
        <p:nvPicPr>
          <p:cNvPr descr="Picture 7" id="331" name="Google Shape;33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9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 showMasterSp="0">
  <p:cSld name="3_Content with Caption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p50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336" name="Google Shape;33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14350"/>
            <a:ext cx="43465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0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38" name="Google Shape;338;p50"/>
          <p:cNvSpPr txBox="1"/>
          <p:nvPr>
            <p:ph type="title"/>
          </p:nvPr>
        </p:nvSpPr>
        <p:spPr>
          <a:xfrm>
            <a:off x="457201" y="204785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39" name="Google Shape;339;p5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340" name="Google Shape;340;p50"/>
          <p:cNvSpPr txBox="1"/>
          <p:nvPr>
            <p:ph idx="2" type="body"/>
          </p:nvPr>
        </p:nvSpPr>
        <p:spPr>
          <a:xfrm>
            <a:off x="457200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341" name="Google Shape;341;p50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icture with Caption" showMasterSp="0">
  <p:cSld name="3_Picture with Caption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51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51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46" name="Google Shape;346;p5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47" name="Google Shape;347;p51"/>
          <p:cNvSpPr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5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349" name="Google Shape;34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1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Vertical Text" showMasterSp="0">
  <p:cSld name="3_Title and Vertical Tex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2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p52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Google Shape;354;p52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55" name="Google Shape;355;p52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56" name="Google Shape;356;p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357" name="Google Shape;35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0173" y="578731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Vertical Title and Text" showMasterSp="0">
  <p:cSld name="3_Vertical Title and 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3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53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362" name="Google Shape;36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14350"/>
            <a:ext cx="43465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3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64" name="Google Shape;364;p53"/>
          <p:cNvSpPr txBox="1"/>
          <p:nvPr>
            <p:ph type="title"/>
          </p:nvPr>
        </p:nvSpPr>
        <p:spPr>
          <a:xfrm>
            <a:off x="6629400" y="205978"/>
            <a:ext cx="20574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65" name="Google Shape;365;p53"/>
          <p:cNvSpPr txBox="1"/>
          <p:nvPr>
            <p:ph idx="1" type="body"/>
          </p:nvPr>
        </p:nvSpPr>
        <p:spPr>
          <a:xfrm>
            <a:off x="457200" y="205978"/>
            <a:ext cx="60198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366" name="Google Shape;366;p53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tx">
  <p:cSld name="TITLE_AND_BODY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55"/>
          <p:cNvCxnSpPr/>
          <p:nvPr/>
        </p:nvCxnSpPr>
        <p:spPr>
          <a:xfrm>
            <a:off x="804863" y="4786314"/>
            <a:ext cx="7904100" cy="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55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Google Shape;378;p55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379" name="Google Shape;37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5"/>
          <p:cNvSpPr txBox="1"/>
          <p:nvPr>
            <p:ph type="title"/>
          </p:nvPr>
        </p:nvSpPr>
        <p:spPr>
          <a:xfrm>
            <a:off x="827087" y="239714"/>
            <a:ext cx="419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81" name="Google Shape;381;p55"/>
          <p:cNvSpPr txBox="1"/>
          <p:nvPr>
            <p:ph idx="1" type="body"/>
          </p:nvPr>
        </p:nvSpPr>
        <p:spPr>
          <a:xfrm>
            <a:off x="827087" y="1330325"/>
            <a:ext cx="7859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>
                <a:solidFill>
                  <a:srgbClr val="0039A6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>
                <a:solidFill>
                  <a:srgbClr val="0039A6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•"/>
              <a:defRPr sz="1800">
                <a:solidFill>
                  <a:srgbClr val="0039A6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–"/>
              <a:defRPr sz="1800">
                <a:solidFill>
                  <a:srgbClr val="0039A6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Char char="»"/>
              <a:defRPr sz="1800"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382" name="Google Shape;38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5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/>
          <p:nvPr/>
        </p:nvSpPr>
        <p:spPr>
          <a:xfrm>
            <a:off x="0" y="1143000"/>
            <a:ext cx="69867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0" y="0"/>
            <a:ext cx="69867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87" name="Google Shape;387;p56"/>
          <p:cNvCxnSpPr/>
          <p:nvPr/>
        </p:nvCxnSpPr>
        <p:spPr>
          <a:xfrm rot="10800000">
            <a:off x="358773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56"/>
          <p:cNvSpPr txBox="1"/>
          <p:nvPr>
            <p:ph type="title"/>
          </p:nvPr>
        </p:nvSpPr>
        <p:spPr>
          <a:xfrm>
            <a:off x="804672" y="1977628"/>
            <a:ext cx="53295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89" name="Google Shape;389;p56"/>
          <p:cNvSpPr txBox="1"/>
          <p:nvPr>
            <p:ph idx="1" type="body"/>
          </p:nvPr>
        </p:nvSpPr>
        <p:spPr>
          <a:xfrm>
            <a:off x="827087" y="4105275"/>
            <a:ext cx="53295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»"/>
              <a:defRPr sz="12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acs-GCI_cmyk-logo_ap1.jpg" id="390" name="Google Shape;39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7627" y="927100"/>
            <a:ext cx="1681987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6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Google Shape;393;p57"/>
          <p:cNvCxnSpPr/>
          <p:nvPr/>
        </p:nvCxnSpPr>
        <p:spPr>
          <a:xfrm>
            <a:off x="823307" y="4764088"/>
            <a:ext cx="7869900" cy="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p57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p57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396" name="Google Shape;39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7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4000"/>
              <a:buFont typeface="Arial"/>
              <a:buNone/>
              <a:defRPr b="1" sz="4000" cap="none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398" name="Google Shape;398;p57"/>
          <p:cNvSpPr txBox="1"/>
          <p:nvPr>
            <p:ph idx="1" type="body"/>
          </p:nvPr>
        </p:nvSpPr>
        <p:spPr>
          <a:xfrm>
            <a:off x="722313" y="2180033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sz="2000"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399" name="Google Shape;39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7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2" name="Google Shape;402;p58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3" name="Google Shape;403;p58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405" name="Google Shape;40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8"/>
          <p:cNvSpPr txBox="1"/>
          <p:nvPr>
            <p:ph type="title"/>
          </p:nvPr>
        </p:nvSpPr>
        <p:spPr>
          <a:xfrm>
            <a:off x="827088" y="239714"/>
            <a:ext cx="561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07" name="Google Shape;407;p58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59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59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59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412" name="Google Shape;41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9"/>
          <p:cNvSpPr txBox="1"/>
          <p:nvPr>
            <p:ph type="title"/>
          </p:nvPr>
        </p:nvSpPr>
        <p:spPr>
          <a:xfrm>
            <a:off x="457201" y="204785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14" name="Google Shape;414;p5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•"/>
              <a:defRPr>
                <a:solidFill>
                  <a:srgbClr val="0039A6"/>
                </a:solidFill>
              </a:defRPr>
            </a:lvl1pPr>
            <a:lvl2pPr indent="-4318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–"/>
              <a:defRPr>
                <a:solidFill>
                  <a:srgbClr val="0039A6"/>
                </a:solidFill>
              </a:defRPr>
            </a:lvl2pPr>
            <a:lvl3pPr indent="-431800" lvl="2" marL="1371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•"/>
              <a:defRPr>
                <a:solidFill>
                  <a:srgbClr val="0039A6"/>
                </a:solidFill>
              </a:defRPr>
            </a:lvl3pPr>
            <a:lvl4pPr indent="-431800" lvl="3" marL="1828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–"/>
              <a:defRPr>
                <a:solidFill>
                  <a:srgbClr val="0039A6"/>
                </a:solidFill>
              </a:defRPr>
            </a:lvl4pPr>
            <a:lvl5pPr indent="-431800" lvl="4" marL="22860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39A6"/>
              </a:buClr>
              <a:buSzPts val="3200"/>
              <a:buFont typeface="Arial"/>
              <a:buChar char="»"/>
              <a:defRPr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415" name="Google Shape;415;p59"/>
          <p:cNvSpPr txBox="1"/>
          <p:nvPr>
            <p:ph idx="2" type="body"/>
          </p:nvPr>
        </p:nvSpPr>
        <p:spPr>
          <a:xfrm>
            <a:off x="457200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100"/>
              <a:buFont typeface="Arial"/>
              <a:buNone/>
              <a:defRPr sz="1100">
                <a:solidFill>
                  <a:srgbClr val="0039A6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416" name="Google Shape;416;p59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8" name="Google Shape;418;p60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9" name="Google Shape;419;p60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421" name="Google Shape;42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23" name="Google Shape;423;p60"/>
          <p:cNvSpPr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6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9A6"/>
              </a:buClr>
              <a:buSzPts val="1400"/>
              <a:buFont typeface="Arial"/>
              <a:buNone/>
              <a:defRPr sz="1400">
                <a:solidFill>
                  <a:srgbClr val="0039A6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425" name="Google Shape;425;p60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61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29" name="Google Shape;429;p61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430" name="Google Shape;43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1"/>
          <p:cNvSpPr txBox="1"/>
          <p:nvPr>
            <p:ph type="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32" name="Google Shape;432;p61"/>
          <p:cNvSpPr txBox="1"/>
          <p:nvPr>
            <p:ph idx="1" type="body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433" name="Google Shape;43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1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>
  <p:cSld name="1_Section Header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2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7" name="Google Shape;437;p62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8" name="Google Shape;438;p62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439" name="Google Shape;43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2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4000"/>
              <a:buFont typeface="Arial"/>
              <a:buNone/>
              <a:defRPr b="1" sz="4000" cap="none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41" name="Google Shape;441;p62"/>
          <p:cNvSpPr txBox="1"/>
          <p:nvPr>
            <p:ph idx="1" type="body"/>
          </p:nvPr>
        </p:nvSpPr>
        <p:spPr>
          <a:xfrm>
            <a:off x="722313" y="2180033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442" name="Google Shape;44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2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 showMasterSp="0">
  <p:cSld name="1_Comparison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3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63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47" name="Google Shape;447;p63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448" name="Google Shape;44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3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50" name="Google Shape;450;p63"/>
          <p:cNvSpPr txBox="1"/>
          <p:nvPr>
            <p:ph idx="1" type="body"/>
          </p:nvPr>
        </p:nvSpPr>
        <p:spPr>
          <a:xfrm>
            <a:off x="457200" y="1151333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451" name="Google Shape;451;p63"/>
          <p:cNvSpPr txBox="1"/>
          <p:nvPr>
            <p:ph idx="2" type="body"/>
          </p:nvPr>
        </p:nvSpPr>
        <p:spPr>
          <a:xfrm>
            <a:off x="4645027" y="1151333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sz="18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452" name="Google Shape;45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3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showMasterSp="0">
  <p:cSld name="1_Title Only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64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57" name="Google Shape;457;p64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458" name="Google Shape;4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4"/>
          <p:cNvSpPr txBox="1"/>
          <p:nvPr>
            <p:ph type="title"/>
          </p:nvPr>
        </p:nvSpPr>
        <p:spPr>
          <a:xfrm>
            <a:off x="468312" y="239714"/>
            <a:ext cx="59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pic>
        <p:nvPicPr>
          <p:cNvPr descr="Picture 7" id="460" name="Google Shape;46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4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65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65" name="Google Shape;465;p65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466" name="Google Shape;466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467" name="Google Shape;46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5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 showMasterSp="0">
  <p:cSld name="1_Content with Caption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66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2" name="Google Shape;472;p66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473" name="Google Shape;47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6"/>
          <p:cNvSpPr txBox="1"/>
          <p:nvPr>
            <p:ph type="title"/>
          </p:nvPr>
        </p:nvSpPr>
        <p:spPr>
          <a:xfrm>
            <a:off x="457201" y="204785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75" name="Google Shape;475;p66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indent="-4318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indent="-4318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4318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indent="-4318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476" name="Google Shape;476;p66"/>
          <p:cNvSpPr txBox="1"/>
          <p:nvPr>
            <p:ph idx="2" type="body"/>
          </p:nvPr>
        </p:nvSpPr>
        <p:spPr>
          <a:xfrm>
            <a:off x="457200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477" name="Google Shape;47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6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 showMasterSp="0">
  <p:cSld name="1_Picture with Caption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7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67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82" name="Google Shape;482;p67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483" name="Google Shape;48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85" name="Google Shape;485;p67"/>
          <p:cNvSpPr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67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487" name="Google Shape;48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7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Vertical Text" showMasterSp="0">
  <p:cSld name="1_Title and Vertical Text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8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68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92" name="Google Shape;492;p68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493" name="Google Shape;49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8"/>
          <p:cNvSpPr txBox="1"/>
          <p:nvPr>
            <p:ph type="title"/>
          </p:nvPr>
        </p:nvSpPr>
        <p:spPr>
          <a:xfrm>
            <a:off x="468312" y="239714"/>
            <a:ext cx="59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95" name="Google Shape;495;p68"/>
          <p:cNvSpPr txBox="1"/>
          <p:nvPr>
            <p:ph idx="1" type="body"/>
          </p:nvPr>
        </p:nvSpPr>
        <p:spPr>
          <a:xfrm>
            <a:off x="457200" y="1330325"/>
            <a:ext cx="82296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496" name="Google Shape;49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8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9"/>
          <p:cNvSpPr/>
          <p:nvPr/>
        </p:nvSpPr>
        <p:spPr>
          <a:xfrm>
            <a:off x="0" y="1060450"/>
            <a:ext cx="9144000" cy="4083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0" name="Google Shape;500;p69"/>
          <p:cNvSpPr/>
          <p:nvPr/>
        </p:nvSpPr>
        <p:spPr>
          <a:xfrm flipH="1" rot="10800000">
            <a:off x="0" y="1022300"/>
            <a:ext cx="9144000" cy="108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01" name="Google Shape;501;p69"/>
          <p:cNvCxnSpPr/>
          <p:nvPr/>
        </p:nvCxnSpPr>
        <p:spPr>
          <a:xfrm>
            <a:off x="466725" y="4786313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4" id="502" name="Google Shape;50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9"/>
          <p:cNvSpPr txBox="1"/>
          <p:nvPr>
            <p:ph type="title"/>
          </p:nvPr>
        </p:nvSpPr>
        <p:spPr>
          <a:xfrm>
            <a:off x="6629400" y="239317"/>
            <a:ext cx="20574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04" name="Google Shape;504;p69"/>
          <p:cNvSpPr txBox="1"/>
          <p:nvPr>
            <p:ph idx="1" type="body"/>
          </p:nvPr>
        </p:nvSpPr>
        <p:spPr>
          <a:xfrm>
            <a:off x="457200" y="239317"/>
            <a:ext cx="60198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505" name="Google Shape;50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9"/>
          <p:cNvSpPr txBox="1"/>
          <p:nvPr>
            <p:ph idx="12" type="sldNum"/>
          </p:nvPr>
        </p:nvSpPr>
        <p:spPr>
          <a:xfrm>
            <a:off x="8555039" y="4848225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08" name="Google Shape;50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70"/>
          <p:cNvSpPr txBox="1"/>
          <p:nvPr>
            <p:ph type="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10" name="Google Shape;510;p70"/>
          <p:cNvSpPr txBox="1"/>
          <p:nvPr>
            <p:ph idx="1" type="body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5" id="511" name="Google Shape;51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0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showMasterSp="0">
  <p:cSld name="1_Two Content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14" name="Google Shape;51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71"/>
          <p:cNvSpPr txBox="1"/>
          <p:nvPr>
            <p:ph type="title"/>
          </p:nvPr>
        </p:nvSpPr>
        <p:spPr>
          <a:xfrm>
            <a:off x="468312" y="239714"/>
            <a:ext cx="462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16" name="Google Shape;516;p7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1pPr>
            <a:lvl2pPr indent="-4064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2pPr>
            <a:lvl3pPr indent="-4064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>
                <a:solidFill>
                  <a:srgbClr val="FFFFFF"/>
                </a:solidFill>
              </a:defRPr>
            </a:lvl3pPr>
            <a:lvl4pPr indent="-4064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>
                <a:solidFill>
                  <a:srgbClr val="FFFFFF"/>
                </a:solidFill>
              </a:defRPr>
            </a:lvl4pPr>
            <a:lvl5pPr indent="-4064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»"/>
              <a:defRPr sz="2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5" id="517" name="Google Shape;51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1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 showMasterSp="0">
  <p:cSld name="2_Comparis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20" name="Google Shape;52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72"/>
          <p:cNvSpPr txBox="1"/>
          <p:nvPr>
            <p:ph type="title"/>
          </p:nvPr>
        </p:nvSpPr>
        <p:spPr>
          <a:xfrm>
            <a:off x="457201" y="205978"/>
            <a:ext cx="4459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22" name="Google Shape;522;p72"/>
          <p:cNvSpPr txBox="1"/>
          <p:nvPr>
            <p:ph idx="1" type="body"/>
          </p:nvPr>
        </p:nvSpPr>
        <p:spPr>
          <a:xfrm>
            <a:off x="457200" y="1151333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sz="2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523" name="Google Shape;523;p72"/>
          <p:cNvSpPr txBox="1"/>
          <p:nvPr>
            <p:ph idx="2" type="body"/>
          </p:nvPr>
        </p:nvSpPr>
        <p:spPr>
          <a:xfrm>
            <a:off x="4645027" y="1151333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sz="18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6" id="524" name="Google Shape;52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2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 showMasterSp="0">
  <p:cSld name="2_Title Only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27" name="Google Shape;52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3"/>
          <p:cNvSpPr txBox="1"/>
          <p:nvPr>
            <p:ph type="title"/>
          </p:nvPr>
        </p:nvSpPr>
        <p:spPr>
          <a:xfrm>
            <a:off x="468313" y="239714"/>
            <a:ext cx="458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pic>
        <p:nvPicPr>
          <p:cNvPr descr="Picture 4" id="529" name="Google Shape;52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73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32" name="Google Shape;53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533" name="Google Shape;53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74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 showMasterSp="0">
  <p:cSld name="2_Content with Caption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36" name="Google Shape;53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5"/>
          <p:cNvSpPr txBox="1"/>
          <p:nvPr>
            <p:ph type="title"/>
          </p:nvPr>
        </p:nvSpPr>
        <p:spPr>
          <a:xfrm>
            <a:off x="457201" y="204785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38" name="Google Shape;538;p7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indent="-4318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indent="-4318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4318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indent="-4318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539" name="Google Shape;539;p75"/>
          <p:cNvSpPr txBox="1"/>
          <p:nvPr>
            <p:ph idx="2" type="body"/>
          </p:nvPr>
        </p:nvSpPr>
        <p:spPr>
          <a:xfrm>
            <a:off x="457200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6" id="540" name="Google Shape;54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5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icture with Caption" showMasterSp="0">
  <p:cSld name="2_Picture with Caption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43" name="Google Shape;54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000"/>
              <a:buFont typeface="Arial"/>
              <a:buNone/>
              <a:defRPr b="1" sz="20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45" name="Google Shape;545;p76"/>
          <p:cNvSpPr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46" name="Google Shape;546;p76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6" id="547" name="Google Shape;54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6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Vertical Text" showMasterSp="0">
  <p:cSld name="2_Title and Vertical Text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50" name="Google Shape;55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7"/>
          <p:cNvSpPr txBox="1"/>
          <p:nvPr>
            <p:ph type="title"/>
          </p:nvPr>
        </p:nvSpPr>
        <p:spPr>
          <a:xfrm>
            <a:off x="468312" y="239714"/>
            <a:ext cx="59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52" name="Google Shape;552;p7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5" id="553" name="Google Shape;55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7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Vertical Title and Text" showMasterSp="0">
  <p:cSld name="2_Vertical Title and Text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4" id="556" name="Google Shape;55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2938" y="411162"/>
            <a:ext cx="1693864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8"/>
          <p:cNvSpPr txBox="1"/>
          <p:nvPr>
            <p:ph type="title"/>
          </p:nvPr>
        </p:nvSpPr>
        <p:spPr>
          <a:xfrm>
            <a:off x="6629400" y="239317"/>
            <a:ext cx="20574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600"/>
              <a:buFont typeface="Arial"/>
              <a:buNone/>
              <a:defRPr b="1" sz="2600">
                <a:solidFill>
                  <a:srgbClr val="0039A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58" name="Google Shape;558;p78"/>
          <p:cNvSpPr txBox="1"/>
          <p:nvPr>
            <p:ph idx="1" type="body"/>
          </p:nvPr>
        </p:nvSpPr>
        <p:spPr>
          <a:xfrm>
            <a:off x="457200" y="239317"/>
            <a:ext cx="60198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5" id="559" name="Google Shape;55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8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9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3" name="Google Shape;563;p79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4" name="Google Shape;564;p79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565" name="Google Shape;565;p79"/>
          <p:cNvSpPr txBox="1"/>
          <p:nvPr>
            <p:ph type="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66" name="Google Shape;566;p79"/>
          <p:cNvSpPr txBox="1"/>
          <p:nvPr>
            <p:ph idx="1" type="body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567" name="Google Shape;56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9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0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71" name="Google Shape;571;p8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572" name="Google Shape;572;p80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 showMasterSp="0">
  <p:cSld name="2_Section Header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1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5" name="Google Shape;575;p81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6" name="Google Shape;576;p81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577" name="Google Shape;577;p81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sz="4000" cap="none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78" name="Google Shape;578;p81"/>
          <p:cNvSpPr txBox="1"/>
          <p:nvPr>
            <p:ph idx="1" type="body"/>
          </p:nvPr>
        </p:nvSpPr>
        <p:spPr>
          <a:xfrm>
            <a:off x="722313" y="2180033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579" name="Google Shape;57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0536" y="319983"/>
            <a:ext cx="3456486" cy="530023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81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 showMasterSp="0">
  <p:cSld name="2_Two Conten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2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3" name="Google Shape;583;p82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4" name="Google Shape;584;p82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585" name="Google Shape;585;p82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86" name="Google Shape;586;p82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indent="-4064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indent="-4064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3pPr>
            <a:lvl4pPr indent="-4064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4pPr>
            <a:lvl5pPr indent="-4064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sz="2800"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587" name="Google Shape;58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87374" y="339574"/>
            <a:ext cx="3667990" cy="56245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2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ison" showMasterSp="0">
  <p:cSld name="3_Comparison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3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1" name="Google Shape;591;p83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83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593" name="Google Shape;593;p83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94" name="Google Shape;594;p83"/>
          <p:cNvSpPr txBox="1"/>
          <p:nvPr>
            <p:ph idx="1" type="body"/>
          </p:nvPr>
        </p:nvSpPr>
        <p:spPr>
          <a:xfrm>
            <a:off x="457200" y="1151333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595" name="Google Shape;595;p83"/>
          <p:cNvSpPr txBox="1"/>
          <p:nvPr>
            <p:ph idx="2" type="body"/>
          </p:nvPr>
        </p:nvSpPr>
        <p:spPr>
          <a:xfrm>
            <a:off x="4645027" y="1151333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596" name="Google Shape;59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3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 showMasterSp="0">
  <p:cSld name="3_Title Only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0" name="Google Shape;600;p84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1" name="Google Shape;601;p84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602" name="Google Shape;602;p84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pic>
        <p:nvPicPr>
          <p:cNvPr descr="Picture 7" id="603" name="Google Shape;60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84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 showMasterSp="0">
  <p:cSld name="3_Content with Caption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5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7" name="Google Shape;607;p85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608" name="Google Shape;60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14350"/>
            <a:ext cx="43465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85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610" name="Google Shape;610;p85"/>
          <p:cNvSpPr txBox="1"/>
          <p:nvPr>
            <p:ph type="title"/>
          </p:nvPr>
        </p:nvSpPr>
        <p:spPr>
          <a:xfrm>
            <a:off x="457201" y="204785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611" name="Google Shape;611;p8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12" name="Google Shape;612;p85"/>
          <p:cNvSpPr txBox="1"/>
          <p:nvPr>
            <p:ph idx="2" type="body"/>
          </p:nvPr>
        </p:nvSpPr>
        <p:spPr>
          <a:xfrm>
            <a:off x="457200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13" name="Google Shape;613;p85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icture with Caption" showMasterSp="0">
  <p:cSld name="3_Picture with Caption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6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6" name="Google Shape;616;p86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7" name="Google Shape;617;p86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618" name="Google Shape;618;p8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619" name="Google Shape;619;p86"/>
          <p:cNvSpPr/>
          <p:nvPr>
            <p:ph idx="2" type="pic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6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9" id="621" name="Google Shape;621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86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Vertical Text" showMasterSp="0">
  <p:cSld name="3_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7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5" name="Google Shape;625;p87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6" name="Google Shape;626;p87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627" name="Google Shape;627;p87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628" name="Google Shape;628;p8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Picture 8" id="629" name="Google Shape;62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0173" y="578731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87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Vertical Title and Text" showMasterSp="0">
  <p:cSld name="3_Vertical Title and Text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8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3" name="Google Shape;633;p88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634" name="Google Shape;63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14350"/>
            <a:ext cx="43465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88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636" name="Google Shape;636;p88"/>
          <p:cNvSpPr txBox="1"/>
          <p:nvPr>
            <p:ph type="title"/>
          </p:nvPr>
        </p:nvSpPr>
        <p:spPr>
          <a:xfrm>
            <a:off x="6629400" y="205978"/>
            <a:ext cx="20574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637" name="Google Shape;637;p88"/>
          <p:cNvSpPr txBox="1"/>
          <p:nvPr>
            <p:ph idx="1" type="body"/>
          </p:nvPr>
        </p:nvSpPr>
        <p:spPr>
          <a:xfrm>
            <a:off x="457200" y="205978"/>
            <a:ext cx="60198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38" name="Google Shape;638;p88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9" name="Google Shape;649;p90"/>
          <p:cNvCxnSpPr/>
          <p:nvPr/>
        </p:nvCxnSpPr>
        <p:spPr>
          <a:xfrm flipH="1" rot="10800000">
            <a:off x="804863" y="4740116"/>
            <a:ext cx="7891500" cy="46200"/>
          </a:xfrm>
          <a:prstGeom prst="straightConnector1">
            <a:avLst/>
          </a:prstGeom>
          <a:noFill/>
          <a:ln cap="flat" cmpd="sng" w="9525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0" name="Google Shape;650;p90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1" name="Google Shape;651;p90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8" id="652" name="Google Shape;65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4051" y="411162"/>
            <a:ext cx="3488869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90"/>
          <p:cNvSpPr txBox="1"/>
          <p:nvPr>
            <p:ph idx="12" type="sldNum"/>
          </p:nvPr>
        </p:nvSpPr>
        <p:spPr>
          <a:xfrm>
            <a:off x="8580440" y="4864100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1" Type="http://schemas.openxmlformats.org/officeDocument/2006/relationships/theme" Target="../theme/theme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73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79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4.xml"/><Relationship Id="rId36" Type="http://schemas.openxmlformats.org/officeDocument/2006/relationships/theme" Target="../theme/theme5.xml"/><Relationship Id="rId17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6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8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53825" y="4646644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icture 11" id="65" name="Google Shape;6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88972" y="356845"/>
            <a:ext cx="3622742" cy="55551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54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54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371" name="Google Shape;371;p54"/>
          <p:cNvSpPr txBox="1"/>
          <p:nvPr>
            <p:ph type="title"/>
          </p:nvPr>
        </p:nvSpPr>
        <p:spPr>
          <a:xfrm>
            <a:off x="457201" y="205978"/>
            <a:ext cx="4488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5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icture 11" id="373" name="Google Shape;373;p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88972" y="356845"/>
            <a:ext cx="3622742" cy="55551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4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9"/>
          <p:cNvSpPr/>
          <p:nvPr/>
        </p:nvSpPr>
        <p:spPr>
          <a:xfrm>
            <a:off x="0" y="1143000"/>
            <a:ext cx="342900" cy="40197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1" name="Google Shape;641;p89"/>
          <p:cNvSpPr/>
          <p:nvPr/>
        </p:nvSpPr>
        <p:spPr>
          <a:xfrm>
            <a:off x="0" y="0"/>
            <a:ext cx="342900" cy="11700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642" name="Google Shape;642;p8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2001" y="514350"/>
            <a:ext cx="43465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9"/>
          <p:cNvSpPr txBox="1"/>
          <p:nvPr/>
        </p:nvSpPr>
        <p:spPr>
          <a:xfrm>
            <a:off x="2286000" y="4629150"/>
            <a:ext cx="3581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54A6"/>
                </a:solidFill>
                <a:latin typeface="Arial"/>
                <a:ea typeface="Arial"/>
                <a:cs typeface="Arial"/>
                <a:sym typeface="Arial"/>
              </a:rPr>
              <a:t>American Chemical Society </a:t>
            </a:r>
            <a:endParaRPr sz="1100"/>
          </a:p>
        </p:txBody>
      </p:sp>
      <p:sp>
        <p:nvSpPr>
          <p:cNvPr id="644" name="Google Shape;644;p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Google Shape;645;p8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icture 11" id="646" name="Google Shape;646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1" y="560974"/>
            <a:ext cx="8305579" cy="127359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89"/>
          <p:cNvSpPr txBox="1"/>
          <p:nvPr>
            <p:ph idx="12" type="sldNum"/>
          </p:nvPr>
        </p:nvSpPr>
        <p:spPr>
          <a:xfrm>
            <a:off x="6426200" y="4767263"/>
            <a:ext cx="126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800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unh.edu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acs.org/greenchemistry.html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hyperlink" Target="https://qubeshub.org/community/groups/bioquest/" TargetMode="External"/><Relationship Id="rId8" Type="http://schemas.openxmlformats.org/officeDocument/2006/relationships/image" Target="../media/image32.png"/><Relationship Id="rId11" Type="http://schemas.openxmlformats.org/officeDocument/2006/relationships/hyperlink" Target="https://gctlc.org/" TargetMode="External"/><Relationship Id="rId10" Type="http://schemas.openxmlformats.org/officeDocument/2006/relationships/image" Target="../media/image11.png"/><Relationship Id="rId13" Type="http://schemas.openxmlformats.org/officeDocument/2006/relationships/hyperlink" Target="https://www.beyondbenign.org/" TargetMode="External"/><Relationship Id="rId12" Type="http://schemas.openxmlformats.org/officeDocument/2006/relationships/image" Target="../media/image16.png"/><Relationship Id="rId15" Type="http://schemas.openxmlformats.org/officeDocument/2006/relationships/image" Target="../media/image29.png"/><Relationship Id="rId1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hyperlink" Target="https://qubeshub.org/community/fmns/brows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hemistryforsustainability.org/" TargetMode="External"/><Relationship Id="rId4" Type="http://schemas.openxmlformats.org/officeDocument/2006/relationships/hyperlink" Target="https://gctlc.org/" TargetMode="External"/><Relationship Id="rId5" Type="http://schemas.openxmlformats.org/officeDocument/2006/relationships/hyperlink" Target="mailto:sarah.prescott@bioquest.org" TargetMode="External"/><Relationship Id="rId6" Type="http://schemas.openxmlformats.org/officeDocument/2006/relationships/hyperlink" Target="https://www.linkedin.com/in/drprescott/" TargetMode="External"/><Relationship Id="rId7" Type="http://schemas.openxmlformats.org/officeDocument/2006/relationships/hyperlink" Target="mailto:D_Laviska@acs.org" TargetMode="External"/><Relationship Id="rId8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acs.org/content/acs/en/greenchemistry/principles/12-principles-of-green-chemistry.html" TargetMode="External"/><Relationship Id="rId4" Type="http://schemas.openxmlformats.org/officeDocument/2006/relationships/hyperlink" Target="https://sdgs.un.org/goals" TargetMode="External"/><Relationship Id="rId9" Type="http://schemas.openxmlformats.org/officeDocument/2006/relationships/hyperlink" Target="https://sdgs.un.org/goals" TargetMode="External"/><Relationship Id="rId5" Type="http://schemas.openxmlformats.org/officeDocument/2006/relationships/hyperlink" Target="https://www.un.org/sustainabledevelopment/sustainable-development-goals/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Relationship Id="rId10" Type="http://schemas.openxmlformats.org/officeDocument/2006/relationships/hyperlink" Target="https://doi.org/10.1038/s41893-019-0285-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gif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hyperlink" Target="https://doi.org/10.1021/acs.jchemed.9b0039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1"/>
          <p:cNvSpPr txBox="1"/>
          <p:nvPr>
            <p:ph type="ctrTitle"/>
          </p:nvPr>
        </p:nvSpPr>
        <p:spPr>
          <a:xfrm>
            <a:off x="0" y="0"/>
            <a:ext cx="9144000" cy="14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Green Chemistry Modules: Creation and Implementation using Faculty Mentoring Networks (FMNs) as an innovative approach</a:t>
            </a:r>
            <a:endParaRPr sz="3280"/>
          </a:p>
        </p:txBody>
      </p:sp>
      <p:sp>
        <p:nvSpPr>
          <p:cNvPr id="659" name="Google Shape;659;p91"/>
          <p:cNvSpPr txBox="1"/>
          <p:nvPr>
            <p:ph idx="1" type="subTitle"/>
          </p:nvPr>
        </p:nvSpPr>
        <p:spPr>
          <a:xfrm>
            <a:off x="46575" y="1916625"/>
            <a:ext cx="4247700" cy="23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Sarah G. Prescott, Ph.D. </a:t>
            </a:r>
            <a:r>
              <a:rPr lang="en" sz="1600">
                <a:solidFill>
                  <a:schemeClr val="lt1"/>
                </a:solidFill>
              </a:rPr>
              <a:t>(she/her)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Associate Professor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University of New Hampshire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Executive </a:t>
            </a:r>
            <a:r>
              <a:rPr lang="en" sz="1600">
                <a:solidFill>
                  <a:schemeClr val="lt1"/>
                </a:solidFill>
              </a:rPr>
              <a:t>Director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Chief Editor/Moderator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Green Chemistry Teaching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and Learning Community (GCTLC)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660" name="Google Shape;660;p9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1750" y="2287695"/>
            <a:ext cx="290628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91"/>
          <p:cNvSpPr txBox="1"/>
          <p:nvPr/>
        </p:nvSpPr>
        <p:spPr>
          <a:xfrm>
            <a:off x="4497825" y="1471850"/>
            <a:ext cx="4924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David A. Laviska, Ph.D. </a:t>
            </a:r>
            <a:r>
              <a:rPr lang="en" sz="1600">
                <a:solidFill>
                  <a:schemeClr val="lt1"/>
                </a:solidFill>
              </a:rPr>
              <a:t>(he/him)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Portfolio Manager for Green Chemistry &amp; Sustainability in Education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Green Chemistry Institute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American Chemical Society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</p:txBody>
      </p:sp>
      <p:pic>
        <p:nvPicPr>
          <p:cNvPr id="662" name="Google Shape;662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0476" y="2885325"/>
            <a:ext cx="1363800" cy="13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6350" y="2164975"/>
            <a:ext cx="1550275" cy="159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975" y="2800350"/>
            <a:ext cx="1184773" cy="3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91"/>
          <p:cNvSpPr txBox="1"/>
          <p:nvPr/>
        </p:nvSpPr>
        <p:spPr>
          <a:xfrm>
            <a:off x="5035925" y="4453925"/>
            <a:ext cx="136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6" name="Google Shape;666;p9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60675" y="2850550"/>
            <a:ext cx="2624925" cy="4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9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3806750"/>
            <a:ext cx="1872950" cy="6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9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7975" y="4448982"/>
            <a:ext cx="1550275" cy="61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29150" y="3310825"/>
            <a:ext cx="1770575" cy="17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0"/>
          <p:cNvSpPr txBox="1"/>
          <p:nvPr>
            <p:ph type="title"/>
          </p:nvPr>
        </p:nvSpPr>
        <p:spPr>
          <a:xfrm>
            <a:off x="546653" y="282574"/>
            <a:ext cx="44763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None/>
            </a:pPr>
            <a:r>
              <a:rPr lang="en" sz="1800"/>
              <a:t>Curriculum Development:</a:t>
            </a:r>
            <a:br>
              <a:rPr lang="en" sz="1800"/>
            </a:br>
            <a:r>
              <a:rPr lang="en" sz="1800"/>
              <a:t>Teaching Modules for Undergraduates</a:t>
            </a:r>
            <a:endParaRPr/>
          </a:p>
        </p:txBody>
      </p:sp>
      <p:sp>
        <p:nvSpPr>
          <p:cNvPr id="761" name="Google Shape;761;p100"/>
          <p:cNvSpPr txBox="1"/>
          <p:nvPr/>
        </p:nvSpPr>
        <p:spPr>
          <a:xfrm>
            <a:off x="7727120" y="4789595"/>
            <a:ext cx="1099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D_Laviska@acs.org</a:t>
            </a:r>
            <a:endParaRPr sz="1100"/>
          </a:p>
        </p:txBody>
      </p:sp>
      <p:pic>
        <p:nvPicPr>
          <p:cNvPr id="762" name="Google Shape;76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78" y="844775"/>
            <a:ext cx="3145619" cy="448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27" y="1028700"/>
            <a:ext cx="3390155" cy="448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Challenges and Opportunities of Module Project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69" name="Google Shape;769;p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Asynchronous modular development is challenging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Hard to keep momentum going - competing focus areas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Time </a:t>
            </a:r>
            <a:r>
              <a:rPr lang="en">
                <a:solidFill>
                  <a:schemeClr val="lt1"/>
                </a:solidFill>
              </a:rPr>
              <a:t>management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Great collaborators doing </a:t>
            </a:r>
            <a:r>
              <a:rPr lang="en">
                <a:solidFill>
                  <a:schemeClr val="lt1"/>
                </a:solidFill>
              </a:rPr>
              <a:t>excellent</a:t>
            </a:r>
            <a:r>
              <a:rPr lang="en">
                <a:solidFill>
                  <a:schemeClr val="lt1"/>
                </a:solidFill>
              </a:rPr>
              <a:t> work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But they are so awesome so they are also pulled in to many projects!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Opportunity for reflection, how to address </a:t>
            </a:r>
            <a:r>
              <a:rPr lang="en">
                <a:solidFill>
                  <a:schemeClr val="lt1"/>
                </a:solidFill>
              </a:rPr>
              <a:t>challenges and needs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Support, accountability, resources, responsive structure – Faculty Mentoring Networks (FMNs)!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770" name="Google Shape;770;p101"/>
          <p:cNvCxnSpPr>
            <a:stCxn id="769" idx="1"/>
          </p:cNvCxnSpPr>
          <p:nvPr/>
        </p:nvCxnSpPr>
        <p:spPr>
          <a:xfrm>
            <a:off x="311700" y="2860675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403" y="4403290"/>
            <a:ext cx="1662200" cy="73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600" y="4570000"/>
            <a:ext cx="1662211" cy="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6273" y="3816975"/>
            <a:ext cx="3567601" cy="7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02"/>
          <p:cNvSpPr txBox="1"/>
          <p:nvPr/>
        </p:nvSpPr>
        <p:spPr>
          <a:xfrm>
            <a:off x="4655325" y="4712400"/>
            <a:ext cx="4488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6AA84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https://qubeshub.org/community/fmns/browse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779" name="Google Shape;779;p102"/>
          <p:cNvSpPr txBox="1"/>
          <p:nvPr>
            <p:ph idx="1" type="body"/>
          </p:nvPr>
        </p:nvSpPr>
        <p:spPr>
          <a:xfrm>
            <a:off x="106050" y="642513"/>
            <a:ext cx="4613400" cy="3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Key Aspects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Community: faculty members working together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Professional Development: focused to help faculty create/modify teaching materials they can use immediately, with support throughout implementation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Responsive structure and support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Flexibility to meet needs of the network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Long duration (a semester) low intensity (meeting 2x/month)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Benefits of Participation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Interact with a diverse community of colleagues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Work with content and pedagogical experts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Discover, Create, Adapt and Implement new teaching materials and pedagogical techniques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Increase your confidence in trying new materials and techniques</a:t>
            </a:r>
            <a:endParaRPr sz="1200"/>
          </a:p>
        </p:txBody>
      </p:sp>
      <p:sp>
        <p:nvSpPr>
          <p:cNvPr id="780" name="Google Shape;780;p102"/>
          <p:cNvSpPr txBox="1"/>
          <p:nvPr/>
        </p:nvSpPr>
        <p:spPr>
          <a:xfrm>
            <a:off x="0" y="46350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500">
                <a:solidFill>
                  <a:schemeClr val="accent3"/>
                </a:solidFill>
              </a:rPr>
              <a:t>Faculty Mentoring Networks- Create, Adopt, Adapt, Implement</a:t>
            </a:r>
            <a:endParaRPr sz="2100">
              <a:solidFill>
                <a:schemeClr val="accent3"/>
              </a:solidFill>
            </a:endParaRPr>
          </a:p>
        </p:txBody>
      </p:sp>
      <p:sp>
        <p:nvSpPr>
          <p:cNvPr id="781" name="Google Shape;781;p102"/>
          <p:cNvSpPr txBox="1"/>
          <p:nvPr>
            <p:ph idx="2" type="body"/>
          </p:nvPr>
        </p:nvSpPr>
        <p:spPr>
          <a:xfrm>
            <a:off x="4920800" y="615750"/>
            <a:ext cx="3805500" cy="32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Keys to Success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Shared collaborative space</a:t>
            </a:r>
            <a:endParaRPr sz="1800"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Clear goals, expectations, requirements, commitment</a:t>
            </a:r>
            <a:endParaRPr sz="1800"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Small group/cohort size (ideally 6-8, no more than 10 )</a:t>
            </a:r>
            <a:endParaRPr sz="1800"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Sign up/application process</a:t>
            </a:r>
            <a:endParaRPr sz="1800"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Biweekly synchronous meetings</a:t>
            </a:r>
            <a:endParaRPr sz="1800"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Asynchronous tasks between meetings</a:t>
            </a:r>
            <a:endParaRPr sz="1800"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Stipend for participants</a:t>
            </a:r>
            <a:endParaRPr sz="1800"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Support for travel if expected to present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>
                <a:solidFill>
                  <a:schemeClr val="lt1"/>
                </a:solidFill>
              </a:rPr>
              <a:t>FMN Example - InTeGrate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87" name="Google Shape;787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16"/>
            <a:ext cx="9144003" cy="277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03"/>
          <p:cNvPicPr preferRelativeResize="0"/>
          <p:nvPr/>
        </p:nvPicPr>
        <p:blipFill rotWithShape="1">
          <a:blip r:embed="rId4">
            <a:alphaModFix/>
          </a:blip>
          <a:srcRect b="47382" l="0" r="27044" t="31561"/>
          <a:stretch/>
        </p:blipFill>
        <p:spPr>
          <a:xfrm>
            <a:off x="98725" y="3255750"/>
            <a:ext cx="7515776" cy="12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04"/>
          <p:cNvSpPr txBox="1"/>
          <p:nvPr/>
        </p:nvSpPr>
        <p:spPr>
          <a:xfrm>
            <a:off x="0" y="115525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100">
                <a:solidFill>
                  <a:schemeClr val="accent3"/>
                </a:solidFill>
              </a:rPr>
              <a:t>FMN</a:t>
            </a:r>
            <a:r>
              <a:rPr lang="en" sz="2100">
                <a:solidFill>
                  <a:schemeClr val="accent3"/>
                </a:solidFill>
              </a:rPr>
              <a:t> Model for GCI Modules</a:t>
            </a:r>
            <a:endParaRPr sz="2100">
              <a:solidFill>
                <a:schemeClr val="accent3"/>
              </a:solidFill>
            </a:endParaRPr>
          </a:p>
        </p:txBody>
      </p:sp>
      <p:sp>
        <p:nvSpPr>
          <p:cNvPr id="794" name="Google Shape;794;p104"/>
          <p:cNvSpPr txBox="1"/>
          <p:nvPr/>
        </p:nvSpPr>
        <p:spPr>
          <a:xfrm>
            <a:off x="0" y="623425"/>
            <a:ext cx="5063700" cy="1585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12-16 weeks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Hour long synchronous meetings every 2 weeks, alternated with asynchronous discussions and work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Peer exchange of ideas about best practices and resources 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Peer review of each other’s work in supportive space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Resources shared as OER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795" name="Google Shape;795;p104"/>
          <p:cNvSpPr txBox="1"/>
          <p:nvPr/>
        </p:nvSpPr>
        <p:spPr>
          <a:xfrm>
            <a:off x="4572000" y="2311050"/>
            <a:ext cx="3840900" cy="2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Between meeting weeks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Reviewing the recommended reading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Completing small assignments that give you relevant experience with the topic.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Work on your project implementation plan for this topic (some groups may choose to meet during off weeks).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Office hours and help discussions available between synchronous sessions.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6" name="Google Shape;796;p104"/>
          <p:cNvSpPr txBox="1"/>
          <p:nvPr/>
        </p:nvSpPr>
        <p:spPr>
          <a:xfrm>
            <a:off x="757575" y="1947450"/>
            <a:ext cx="3000000" cy="3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5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At Synchronous sessions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Discuss progress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Peer review discussion of drafts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Supportive space - facilitators with expertise in pedagogical design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Map out next steps - action plans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Accountability for progress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FMN Sc</a:t>
            </a:r>
            <a:r>
              <a:rPr lang="en">
                <a:solidFill>
                  <a:srgbClr val="000000"/>
                </a:solidFill>
              </a:rPr>
              <a:t>FMN Schedules - ACS GCI Modules</a:t>
            </a:r>
            <a:r>
              <a:rPr lang="en"/>
              <a:t>hedules - ACS GCI Modules</a:t>
            </a:r>
            <a:endParaRPr/>
          </a:p>
        </p:txBody>
      </p:sp>
      <p:sp>
        <p:nvSpPr>
          <p:cNvPr id="802" name="Google Shape;802;p105"/>
          <p:cNvSpPr txBox="1"/>
          <p:nvPr>
            <p:ph idx="1" type="body"/>
          </p:nvPr>
        </p:nvSpPr>
        <p:spPr>
          <a:xfrm>
            <a:off x="311700" y="1152475"/>
            <a:ext cx="39999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chemeClr val="lt1"/>
                </a:solidFill>
              </a:rPr>
              <a:t>Create/Finish  FMN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300">
                <a:solidFill>
                  <a:schemeClr val="lt1"/>
                </a:solidFill>
              </a:rPr>
              <a:t>Week 	Topic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0-1	Kickoff/Decide on module topic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1-2	Backward design - Objectives (LOs, systems thinking, GC principles, UN SDGs)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3-4	Create activity components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5-7	Draft components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8-9	Peer review/feedback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10-11	Editing drafts/support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12-14	Finalize and submit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803" name="Google Shape;803;p105"/>
          <p:cNvSpPr txBox="1"/>
          <p:nvPr>
            <p:ph idx="2" type="body"/>
          </p:nvPr>
        </p:nvSpPr>
        <p:spPr>
          <a:xfrm>
            <a:off x="4091233" y="1152475"/>
            <a:ext cx="47412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chemeClr val="lt1"/>
                </a:solidFill>
              </a:rPr>
              <a:t>Adapt/Implement FMN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300">
                <a:solidFill>
                  <a:schemeClr val="lt1"/>
                </a:solidFill>
              </a:rPr>
              <a:t>Week 	Topic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0-1	Review GC Principles, UN SDGs, Systems thinking, 	Backward Design Kickoff/Design plan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1-2	Design adaptation/implementation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3-4	Review module and describe implementation strategies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5-7	Discuss assessment plans for modules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8-9	Implement module/activity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10-11	Discuss efficacy and future changes to adopted materials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300">
                <a:solidFill>
                  <a:schemeClr val="lt1"/>
                </a:solidFill>
              </a:rPr>
              <a:t>12-14	Finalize and submit 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Next steps and Thank you!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09" name="Google Shape;809;p106"/>
          <p:cNvSpPr txBox="1"/>
          <p:nvPr>
            <p:ph idx="1" type="body"/>
          </p:nvPr>
        </p:nvSpPr>
        <p:spPr>
          <a:xfrm>
            <a:off x="228525" y="1064750"/>
            <a:ext cx="4343400" cy="36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●"/>
            </a:pPr>
            <a:r>
              <a:rPr b="1" lang="en" sz="1500">
                <a:solidFill>
                  <a:srgbClr val="FF0000"/>
                </a:solidFill>
              </a:rPr>
              <a:t>FMN this fall - first cohort - Adapt and Implement!</a:t>
            </a:r>
            <a:endParaRPr b="1" sz="1500">
              <a:solidFill>
                <a:srgbClr val="FF0000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b="1" lang="en" sz="1400">
                <a:solidFill>
                  <a:schemeClr val="lt1"/>
                </a:solidFill>
              </a:rPr>
              <a:t>Please fill out the form from the QR code here if you are interested in joining the Adapt and Implement FMN this fall! </a:t>
            </a:r>
            <a:endParaRPr b="1" sz="1400">
              <a:solidFill>
                <a:schemeClr val="lt1"/>
              </a:solidFill>
            </a:endParaRPr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Chemistry for Sustainability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lang="en" sz="15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GCTLC </a:t>
            </a:r>
            <a:r>
              <a:rPr lang="en" sz="1500">
                <a:solidFill>
                  <a:schemeClr val="lt1"/>
                </a:solidFill>
              </a:rPr>
              <a:t>platforms </a:t>
            </a:r>
            <a:endParaRPr sz="1500">
              <a:solidFill>
                <a:schemeClr val="lt1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1400">
                <a:solidFill>
                  <a:schemeClr val="lt1"/>
                </a:solidFill>
              </a:rPr>
              <a:t>Group spaces (soon on GCTLC)</a:t>
            </a:r>
            <a:endParaRPr sz="1400">
              <a:solidFill>
                <a:schemeClr val="lt1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1400">
                <a:solidFill>
                  <a:schemeClr val="lt1"/>
                </a:solidFill>
              </a:rPr>
              <a:t>Forums</a:t>
            </a:r>
            <a:endParaRPr sz="1400">
              <a:solidFill>
                <a:schemeClr val="lt1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1400">
                <a:solidFill>
                  <a:schemeClr val="lt1"/>
                </a:solidFill>
              </a:rPr>
              <a:t>Open Educational Resources (OER)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 you! We look forward to seeing you in an FMN this fall! 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39A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sarah.prescott@bioquest.org</a:t>
            </a:r>
            <a:r>
              <a:rPr lang="en">
                <a:solidFill>
                  <a:srgbClr val="0039A6"/>
                </a:solidFill>
              </a:rPr>
              <a:t> </a:t>
            </a:r>
            <a:endParaRPr>
              <a:solidFill>
                <a:srgbClr val="0039A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39A6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https://www.linkedin.com/in/drprescott/</a:t>
            </a:r>
            <a:r>
              <a:rPr lang="en">
                <a:solidFill>
                  <a:srgbClr val="0039A6"/>
                </a:solidFill>
              </a:rPr>
              <a:t> </a:t>
            </a:r>
            <a:endParaRPr>
              <a:solidFill>
                <a:srgbClr val="0039A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39A6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D_Laviska@acs.org</a:t>
            </a:r>
            <a:r>
              <a:rPr lang="en">
                <a:solidFill>
                  <a:srgbClr val="0039A6"/>
                </a:solidFill>
              </a:rPr>
              <a:t> </a:t>
            </a:r>
            <a:endParaRPr>
              <a:solidFill>
                <a:srgbClr val="0039A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10" name="Google Shape;810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7500" y="3578250"/>
            <a:ext cx="1387150" cy="13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06"/>
          <p:cNvSpPr txBox="1"/>
          <p:nvPr>
            <p:ph idx="1" type="body"/>
          </p:nvPr>
        </p:nvSpPr>
        <p:spPr>
          <a:xfrm>
            <a:off x="4704450" y="376200"/>
            <a:ext cx="4343400" cy="45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Modules Currently Available: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Systems Thinking Primer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Stereochemistry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Ideal Gases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Modules available by September 2024: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General Chemistry: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Stoichiometry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Intermolecular Forces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Periodic Table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Lewis Structures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Organic Chemistry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Alcohols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SN1 and SN2 Reactions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Pericyclic Reactions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Amines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Hydrocarbons, Fuels, and Feedstocks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Ethers and Sulfides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keleton with lines and arrows&#10;&#10;Description automatically generated with medium confidence" id="674" name="Google Shape;674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1"/>
            <a:ext cx="9144006" cy="5153025"/>
          </a:xfrm>
          <a:prstGeom prst="rect">
            <a:avLst/>
          </a:prstGeom>
          <a:blipFill rotWithShape="1">
            <a:blip r:embed="rId4">
              <a:alphaModFix/>
            </a:blip>
            <a:tile algn="ctr" flip="none" tx="0" sx="24000" ty="0" sy="24000"/>
          </a:blipFill>
          <a:ln>
            <a:noFill/>
          </a:ln>
        </p:spPr>
      </p:pic>
      <p:sp>
        <p:nvSpPr>
          <p:cNvPr id="675" name="Google Shape;675;p92"/>
          <p:cNvSpPr txBox="1"/>
          <p:nvPr>
            <p:ph type="title"/>
          </p:nvPr>
        </p:nvSpPr>
        <p:spPr>
          <a:xfrm>
            <a:off x="603251" y="1254796"/>
            <a:ext cx="43098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600"/>
              </a:buClr>
              <a:buSzPts val="2400"/>
              <a:buFont typeface="Arial"/>
              <a:buNone/>
            </a:pPr>
            <a:r>
              <a:rPr lang="en" sz="2400"/>
              <a:t>Reimagine Chemistry Education Campaign: Green Chemistry Teaching Modules</a:t>
            </a:r>
            <a:endParaRPr/>
          </a:p>
        </p:txBody>
      </p:sp>
      <p:sp>
        <p:nvSpPr>
          <p:cNvPr id="676" name="Google Shape;676;p92"/>
          <p:cNvSpPr txBox="1"/>
          <p:nvPr>
            <p:ph idx="1" type="body"/>
          </p:nvPr>
        </p:nvSpPr>
        <p:spPr>
          <a:xfrm>
            <a:off x="603250" y="2482327"/>
            <a:ext cx="50844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" sz="1400"/>
              <a:t>Free resources for green &amp; sustainable chemistry education.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" sz="1400"/>
              <a:t>Each module contains: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SzPts val="1800"/>
              <a:buNone/>
            </a:pPr>
            <a:r>
              <a:rPr lang="en" sz="1400">
                <a:solidFill>
                  <a:srgbClr val="FFC600"/>
                </a:solidFill>
              </a:rPr>
              <a:t>●</a:t>
            </a:r>
            <a:r>
              <a:rPr lang="en" sz="1400"/>
              <a:t> An overview document </a:t>
            </a:r>
            <a:r>
              <a:rPr lang="en" sz="1400">
                <a:solidFill>
                  <a:srgbClr val="FFC600"/>
                </a:solidFill>
              </a:rPr>
              <a:t>●</a:t>
            </a:r>
            <a:r>
              <a:rPr lang="en" sz="1400"/>
              <a:t> Presentations </a:t>
            </a:r>
            <a:br>
              <a:rPr lang="en" sz="1400"/>
            </a:br>
            <a:r>
              <a:rPr lang="en" sz="1400">
                <a:solidFill>
                  <a:srgbClr val="FFC600"/>
                </a:solidFill>
              </a:rPr>
              <a:t>●</a:t>
            </a:r>
            <a:r>
              <a:rPr lang="en" sz="1400"/>
              <a:t> Printable activities for students </a:t>
            </a:r>
            <a:r>
              <a:rPr lang="en" sz="1400">
                <a:solidFill>
                  <a:srgbClr val="FFC600"/>
                </a:solidFill>
              </a:rPr>
              <a:t>●</a:t>
            </a:r>
            <a:r>
              <a:rPr lang="en" sz="1400"/>
              <a:t> Instructor materials </a:t>
            </a:r>
            <a:br>
              <a:rPr lang="en" sz="1400"/>
            </a:br>
            <a:r>
              <a:rPr lang="en" sz="1400">
                <a:solidFill>
                  <a:srgbClr val="FFC600"/>
                </a:solidFill>
              </a:rPr>
              <a:t>●</a:t>
            </a:r>
            <a:r>
              <a:rPr lang="en" sz="1400"/>
              <a:t> Links to supplementary resources &amp; articles</a:t>
            </a:r>
            <a:endParaRPr sz="1800"/>
          </a:p>
        </p:txBody>
      </p:sp>
      <p:sp>
        <p:nvSpPr>
          <p:cNvPr id="677" name="Google Shape;677;p92"/>
          <p:cNvSpPr txBox="1"/>
          <p:nvPr>
            <p:ph idx="5" type="body"/>
          </p:nvPr>
        </p:nvSpPr>
        <p:spPr>
          <a:xfrm>
            <a:off x="1917274" y="4518176"/>
            <a:ext cx="2654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1200"/>
              </a:spcAft>
              <a:buClr>
                <a:srgbClr val="0039A6"/>
              </a:buClr>
              <a:buSzPts val="1400"/>
              <a:buFont typeface="Arial"/>
              <a:buNone/>
            </a:pPr>
            <a:r>
              <a:rPr lang="en"/>
              <a:t>Learn more</a:t>
            </a:r>
            <a:endParaRPr/>
          </a:p>
        </p:txBody>
      </p:sp>
      <p:pic>
        <p:nvPicPr>
          <p:cNvPr descr="A qr code on a white background&#10;&#10;Description automatically generated" id="678" name="Google Shape;678;p92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470" y="4135901"/>
            <a:ext cx="914400" cy="914400"/>
          </a:xfrm>
          <a:prstGeom prst="rect">
            <a:avLst/>
          </a:prstGeom>
          <a:solidFill>
            <a:schemeClr val="lt1"/>
          </a:solidFill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black and white logo&#10;&#10;Description automatically generated" id="679" name="Google Shape;679;p92"/>
          <p:cNvPicPr preferRelativeResize="0"/>
          <p:nvPr/>
        </p:nvPicPr>
        <p:blipFill rotWithShape="1">
          <a:blip r:embed="rId6">
            <a:alphaModFix/>
          </a:blip>
          <a:srcRect b="1009" l="0" r="0" t="1009"/>
          <a:stretch/>
        </p:blipFill>
        <p:spPr>
          <a:xfrm>
            <a:off x="603250" y="481129"/>
            <a:ext cx="2057400" cy="641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3"/>
          <p:cNvSpPr txBox="1"/>
          <p:nvPr>
            <p:ph type="title"/>
          </p:nvPr>
        </p:nvSpPr>
        <p:spPr>
          <a:xfrm>
            <a:off x="625657" y="383221"/>
            <a:ext cx="41859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100"/>
              <a:buFont typeface="Arial"/>
              <a:buNone/>
            </a:pPr>
            <a:r>
              <a:rPr lang="en" sz="2100"/>
              <a:t>Reimagining </a:t>
            </a:r>
            <a:r>
              <a:rPr b="1" i="0" lang="en" sz="2100" u="none" cap="none" strike="noStrik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rPr>
              <a:t>Chemistry Education</a:t>
            </a:r>
            <a:endParaRPr b="1" i="0" sz="2100" u="none" cap="none" strike="noStrike">
              <a:solidFill>
                <a:srgbClr val="0039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93"/>
          <p:cNvSpPr txBox="1"/>
          <p:nvPr>
            <p:ph idx="1" type="body"/>
          </p:nvPr>
        </p:nvSpPr>
        <p:spPr>
          <a:xfrm>
            <a:off x="625657" y="1117984"/>
            <a:ext cx="4093800" cy="3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500"/>
              <a:buFont typeface="Arial"/>
              <a:buNone/>
            </a:pPr>
            <a:r>
              <a:rPr lang="en" sz="1500"/>
              <a:t>ACS-funded development of </a:t>
            </a:r>
            <a:r>
              <a:rPr b="1" lang="en" sz="1500">
                <a:solidFill>
                  <a:srgbClr val="FF0000"/>
                </a:solidFill>
              </a:rPr>
              <a:t>teaching modules </a:t>
            </a:r>
            <a:r>
              <a:rPr lang="en" sz="1500"/>
              <a:t>for chemistry education that equip and inspire students to work toward solving the grand challenges of sustainability. Modules for foundational courses (general and organic chemistry) that tie together:</a:t>
            </a:r>
            <a:endParaRPr/>
          </a:p>
          <a:p>
            <a:pPr indent="-33655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7030A0"/>
                </a:solidFill>
              </a:rPr>
              <a:t>Systems Thinking</a:t>
            </a:r>
            <a:endParaRPr/>
          </a:p>
          <a:p>
            <a:pPr indent="-33655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0070C0"/>
                </a:solidFill>
              </a:rPr>
              <a:t>U.N. Sustainable Development Goals</a:t>
            </a:r>
            <a:endParaRPr/>
          </a:p>
          <a:p>
            <a:pPr indent="-33655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009900"/>
                </a:solidFill>
              </a:rPr>
              <a:t>Green Chemistry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99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FF0000"/>
                </a:solidFill>
              </a:rPr>
              <a:t>**</a:t>
            </a:r>
            <a:r>
              <a:rPr lang="en" sz="1500">
                <a:solidFill>
                  <a:schemeClr val="accent2"/>
                </a:solidFill>
              </a:rPr>
              <a:t>These modules were originally designed for undergraduate-level courses.</a:t>
            </a:r>
            <a:r>
              <a:rPr lang="en" sz="1500">
                <a:solidFill>
                  <a:srgbClr val="FF0000"/>
                </a:solidFill>
              </a:rPr>
              <a:t>**</a:t>
            </a:r>
            <a:endParaRPr sz="1500">
              <a:solidFill>
                <a:srgbClr val="FF0000"/>
              </a:solidFill>
            </a:endParaRPr>
          </a:p>
        </p:txBody>
      </p:sp>
      <p:grpSp>
        <p:nvGrpSpPr>
          <p:cNvPr id="686" name="Google Shape;686;p93"/>
          <p:cNvGrpSpPr/>
          <p:nvPr/>
        </p:nvGrpSpPr>
        <p:grpSpPr>
          <a:xfrm>
            <a:off x="4763200" y="1117984"/>
            <a:ext cx="3859457" cy="3420535"/>
            <a:chOff x="6350934" y="1490645"/>
            <a:chExt cx="5145943" cy="4560714"/>
          </a:xfrm>
        </p:grpSpPr>
        <p:sp>
          <p:nvSpPr>
            <p:cNvPr id="687" name="Google Shape;687;p93"/>
            <p:cNvSpPr/>
            <p:nvPr/>
          </p:nvSpPr>
          <p:spPr>
            <a:xfrm>
              <a:off x="7768956" y="1490645"/>
              <a:ext cx="2251500" cy="2358300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8" name="Google Shape;688;p93"/>
            <p:cNvSpPr/>
            <p:nvPr/>
          </p:nvSpPr>
          <p:spPr>
            <a:xfrm>
              <a:off x="6350934" y="2652479"/>
              <a:ext cx="2251500" cy="2358300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9" name="Google Shape;689;p93"/>
            <p:cNvSpPr/>
            <p:nvPr/>
          </p:nvSpPr>
          <p:spPr>
            <a:xfrm>
              <a:off x="9245377" y="2652479"/>
              <a:ext cx="2251500" cy="2358300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0" name="Google Shape;690;p93"/>
            <p:cNvSpPr/>
            <p:nvPr/>
          </p:nvSpPr>
          <p:spPr>
            <a:xfrm>
              <a:off x="7768956" y="3693059"/>
              <a:ext cx="2251500" cy="2358300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1" name="Google Shape;691;p93"/>
            <p:cNvSpPr txBox="1"/>
            <p:nvPr/>
          </p:nvSpPr>
          <p:spPr>
            <a:xfrm>
              <a:off x="10012438" y="3615205"/>
              <a:ext cx="13902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U.N. SDGs</a:t>
              </a:r>
              <a:endParaRPr sz="1100"/>
            </a:p>
          </p:txBody>
        </p:sp>
        <p:sp>
          <p:nvSpPr>
            <p:cNvPr id="692" name="Google Shape;692;p93"/>
            <p:cNvSpPr txBox="1"/>
            <p:nvPr/>
          </p:nvSpPr>
          <p:spPr>
            <a:xfrm>
              <a:off x="6783305" y="3459007"/>
              <a:ext cx="11607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7030A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Systems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7030A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Thinking</a:t>
              </a:r>
              <a:endParaRPr b="1" i="0" sz="14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3" name="Google Shape;693;p93"/>
            <p:cNvSpPr txBox="1"/>
            <p:nvPr/>
          </p:nvSpPr>
          <p:spPr>
            <a:xfrm>
              <a:off x="8228801" y="4828333"/>
              <a:ext cx="13902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90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009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Green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90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009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Chemistry</a:t>
              </a:r>
              <a:endParaRPr sz="1100"/>
            </a:p>
          </p:txBody>
        </p:sp>
        <p:sp>
          <p:nvSpPr>
            <p:cNvPr id="694" name="Google Shape;694;p93"/>
            <p:cNvSpPr/>
            <p:nvPr/>
          </p:nvSpPr>
          <p:spPr>
            <a:xfrm>
              <a:off x="8024640" y="2999169"/>
              <a:ext cx="1772100" cy="1580700"/>
            </a:xfrm>
            <a:prstGeom prst="rect">
              <a:avLst/>
            </a:prstGeom>
            <a:solidFill>
              <a:srgbClr val="FFFFFF"/>
            </a:solidFill>
            <a:ln cap="flat" cmpd="sng" w="381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5" name="Google Shape;695;p93"/>
            <p:cNvSpPr txBox="1"/>
            <p:nvPr/>
          </p:nvSpPr>
          <p:spPr>
            <a:xfrm>
              <a:off x="8374084" y="3534830"/>
              <a:ext cx="11664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Modules</a:t>
              </a:r>
              <a:endParaRPr sz="1100"/>
            </a:p>
          </p:txBody>
        </p:sp>
        <p:sp>
          <p:nvSpPr>
            <p:cNvPr id="696" name="Google Shape;696;p93"/>
            <p:cNvSpPr txBox="1"/>
            <p:nvPr/>
          </p:nvSpPr>
          <p:spPr>
            <a:xfrm>
              <a:off x="8079250" y="1796400"/>
              <a:ext cx="16893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Foundational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Chemistry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Concepts</a:t>
              </a:r>
              <a:endPara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97" name="Google Shape;697;p93"/>
          <p:cNvSpPr txBox="1"/>
          <p:nvPr/>
        </p:nvSpPr>
        <p:spPr>
          <a:xfrm>
            <a:off x="7727120" y="4789595"/>
            <a:ext cx="1099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D_Laviska@acs.org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4"/>
          <p:cNvSpPr txBox="1"/>
          <p:nvPr>
            <p:ph type="title"/>
          </p:nvPr>
        </p:nvSpPr>
        <p:spPr>
          <a:xfrm>
            <a:off x="0" y="445025"/>
            <a:ext cx="7182600" cy="10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</a:rPr>
              <a:t>Overview: Module Development Project</a:t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703" name="Google Shape;703;p94"/>
          <p:cNvSpPr txBox="1"/>
          <p:nvPr>
            <p:ph idx="1" type="body"/>
          </p:nvPr>
        </p:nvSpPr>
        <p:spPr>
          <a:xfrm>
            <a:off x="176975" y="1099725"/>
            <a:ext cx="5786400" cy="31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Self-contained modules for courses in general chemistry and organic chemistry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 Principles of Green Chemistry - American Chemical Society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17 GOALS | Sustainable Development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Systems thinking approach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Systems-Oriented Concept Map Extension (SOCME)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Open Educational Resources (OERs)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We are creating multiple modules for Equilibrium concepts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Context - Nitrogen cycle and the Haber Bosch Process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Activities, lecture materials, implementation guide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04" name="Google Shape;704;p9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3375" y="1099729"/>
            <a:ext cx="3180625" cy="197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9900" y="248498"/>
            <a:ext cx="3180625" cy="5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7618" y="3105226"/>
            <a:ext cx="2246383" cy="2038276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 txBox="1"/>
          <p:nvPr/>
        </p:nvSpPr>
        <p:spPr>
          <a:xfrm>
            <a:off x="0" y="4404600"/>
            <a:ext cx="707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Top right - UN SDGs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https://sdgs.un.org/goals</a:t>
            </a:r>
            <a:r>
              <a:rPr lang="en"/>
              <a:t> </a:t>
            </a:r>
            <a:endParaRPr sz="1100">
              <a:solidFill>
                <a:srgbClr val="D3CFC9"/>
              </a:solidFill>
              <a:highlight>
                <a:srgbClr val="181A1B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3CFC9"/>
                </a:solidFill>
                <a:highlight>
                  <a:srgbClr val="181A1B"/>
                </a:highlight>
                <a:latin typeface="Roboto"/>
                <a:ea typeface="Roboto"/>
                <a:cs typeface="Roboto"/>
                <a:sym typeface="Roboto"/>
              </a:rPr>
              <a:t>At right from: Mahaffy, P.G., Matlin, S.A., Holme, T.A. </a:t>
            </a:r>
            <a:r>
              <a:rPr i="1" lang="en" sz="1100">
                <a:solidFill>
                  <a:srgbClr val="D3CFC9"/>
                </a:solidFill>
                <a:highlight>
                  <a:srgbClr val="181A1B"/>
                </a:highlight>
                <a:latin typeface="Roboto"/>
                <a:ea typeface="Roboto"/>
                <a:cs typeface="Roboto"/>
                <a:sym typeface="Roboto"/>
              </a:rPr>
              <a:t>et al.</a:t>
            </a:r>
            <a:r>
              <a:rPr lang="en" sz="1100">
                <a:solidFill>
                  <a:srgbClr val="D3CFC9"/>
                </a:solidFill>
                <a:highlight>
                  <a:srgbClr val="181A1B"/>
                </a:highlight>
                <a:latin typeface="Roboto"/>
                <a:ea typeface="Roboto"/>
                <a:cs typeface="Roboto"/>
                <a:sym typeface="Roboto"/>
              </a:rPr>
              <a:t> Systems thinking for education about the molecular basis of sustainability. </a:t>
            </a:r>
            <a:r>
              <a:rPr i="1" lang="en" sz="1100">
                <a:solidFill>
                  <a:srgbClr val="D3CFC9"/>
                </a:solidFill>
                <a:highlight>
                  <a:srgbClr val="181A1B"/>
                </a:highlight>
                <a:latin typeface="Roboto"/>
                <a:ea typeface="Roboto"/>
                <a:cs typeface="Roboto"/>
                <a:sym typeface="Roboto"/>
              </a:rPr>
              <a:t>Nat Sustain</a:t>
            </a:r>
            <a:r>
              <a:rPr lang="en" sz="1100">
                <a:solidFill>
                  <a:srgbClr val="D3CFC9"/>
                </a:solidFill>
                <a:highlight>
                  <a:srgbClr val="181A1B"/>
                </a:highlight>
                <a:latin typeface="Roboto"/>
                <a:ea typeface="Roboto"/>
                <a:cs typeface="Roboto"/>
                <a:sym typeface="Roboto"/>
              </a:rPr>
              <a:t> 2, 362–370 (2019). </a:t>
            </a:r>
            <a:r>
              <a:rPr lang="en" sz="1100" u="sng">
                <a:solidFill>
                  <a:schemeClr val="hlink"/>
                </a:solidFill>
                <a:highlight>
                  <a:srgbClr val="181A1B"/>
                </a:highlight>
                <a:latin typeface="Roboto"/>
                <a:ea typeface="Roboto"/>
                <a:cs typeface="Roboto"/>
                <a:sym typeface="Roboto"/>
                <a:hlinkClick r:id="rId10"/>
              </a:rPr>
              <a:t>https://doi.org/10.1038/s41893-019-0285-3</a:t>
            </a:r>
            <a:r>
              <a:rPr lang="en" sz="1100">
                <a:solidFill>
                  <a:srgbClr val="D3CFC9"/>
                </a:solidFill>
                <a:highlight>
                  <a:srgbClr val="181A1B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5"/>
          <p:cNvSpPr txBox="1"/>
          <p:nvPr/>
        </p:nvSpPr>
        <p:spPr>
          <a:xfrm>
            <a:off x="737738" y="4844535"/>
            <a:ext cx="6717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Mahaffy, Holme, </a:t>
            </a:r>
            <a:r>
              <a:rPr i="1"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al. </a:t>
            </a: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Integrating the Molecular Basis of Sustainability into General Chemistry through Systems Thinking. </a:t>
            </a:r>
            <a:r>
              <a:rPr i="1"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J. Chem. Educ., </a:t>
            </a:r>
            <a:r>
              <a:rPr b="1"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2019</a:t>
            </a:r>
            <a:r>
              <a:rPr i="1"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96</a:t>
            </a: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2730.</a:t>
            </a:r>
            <a:endParaRPr sz="1100"/>
          </a:p>
        </p:txBody>
      </p:sp>
      <p:pic>
        <p:nvPicPr>
          <p:cNvPr descr="Integrating the Molecular Basis of Sustainability into General Chemistry  through Systems Thinking | Journal of Chemical Education" id="713" name="Google Shape;71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38" y="114299"/>
            <a:ext cx="3463773" cy="45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95"/>
          <p:cNvSpPr txBox="1"/>
          <p:nvPr/>
        </p:nvSpPr>
        <p:spPr>
          <a:xfrm>
            <a:off x="4730212" y="1075579"/>
            <a:ext cx="4093800" cy="1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SOCME: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System-Oriented Concept Map Extension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95"/>
          <p:cNvSpPr txBox="1"/>
          <p:nvPr/>
        </p:nvSpPr>
        <p:spPr>
          <a:xfrm>
            <a:off x="7727120" y="4789595"/>
            <a:ext cx="1099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D_Laviska@acs.org</a:t>
            </a:r>
            <a:endParaRPr sz="1100"/>
          </a:p>
        </p:txBody>
      </p:sp>
      <p:sp>
        <p:nvSpPr>
          <p:cNvPr id="716" name="Google Shape;716;p95"/>
          <p:cNvSpPr txBox="1"/>
          <p:nvPr/>
        </p:nvSpPr>
        <p:spPr>
          <a:xfrm>
            <a:off x="4518263" y="2006125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SOCKit tool</a:t>
            </a:r>
            <a:endParaRPr b="1" sz="230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7" name="Google Shape;717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4463" y="2225875"/>
            <a:ext cx="2228425" cy="22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6"/>
          <p:cNvSpPr txBox="1"/>
          <p:nvPr>
            <p:ph type="title"/>
          </p:nvPr>
        </p:nvSpPr>
        <p:spPr>
          <a:xfrm>
            <a:off x="16600" y="0"/>
            <a:ext cx="593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Overview - Equilibrium modules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23" name="Google Shape;723;p96"/>
          <p:cNvSpPr txBox="1"/>
          <p:nvPr>
            <p:ph idx="1" type="body"/>
          </p:nvPr>
        </p:nvSpPr>
        <p:spPr>
          <a:xfrm>
            <a:off x="304000" y="643550"/>
            <a:ext cx="5358900" cy="42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Module 1 - Feeding the World - Equilibrium Basics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Using Nitrogen cycle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Concepts explored - Rate laws, Equilibrium constants, equilibrium expression, magnitude of Kc, Q, heterogeneous equilibria, manipulating equilibrium expressions, relating Kp to Kc, direction of reaction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Systems thinking embedded - Loopy activity example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Module 2 - Le Chatelier's principle and ICE Tables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In development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Haber Bosch process - overarching theme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Lens through which students discover and learn 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Application to real world chemistry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Connections to multiple UN SDGs</a:t>
            </a:r>
            <a:endParaRPr>
              <a:solidFill>
                <a:schemeClr val="lt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>
                <a:solidFill>
                  <a:schemeClr val="lt1"/>
                </a:solidFill>
              </a:rPr>
              <a:t>Broad issues</a:t>
            </a:r>
            <a:endParaRPr>
              <a:solidFill>
                <a:schemeClr val="lt1"/>
              </a:solidFill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>
                <a:solidFill>
                  <a:schemeClr val="lt1"/>
                </a:solidFill>
              </a:rPr>
              <a:t>Energy</a:t>
            </a:r>
            <a:endParaRPr>
              <a:solidFill>
                <a:schemeClr val="lt1"/>
              </a:solidFill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>
                <a:solidFill>
                  <a:schemeClr val="lt1"/>
                </a:solidFill>
              </a:rPr>
              <a:t>Food supply</a:t>
            </a:r>
            <a:endParaRPr>
              <a:solidFill>
                <a:schemeClr val="lt1"/>
              </a:solidFill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>
                <a:solidFill>
                  <a:schemeClr val="lt1"/>
                </a:solidFill>
              </a:rPr>
              <a:t>Economics</a:t>
            </a:r>
            <a:endParaRPr>
              <a:solidFill>
                <a:schemeClr val="lt1"/>
              </a:solidFill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>
                <a:solidFill>
                  <a:schemeClr val="lt1"/>
                </a:solidFill>
              </a:rPr>
              <a:t>Environment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24" name="Google Shape;72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550" y="0"/>
            <a:ext cx="3090449" cy="4119424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96"/>
          <p:cNvSpPr txBox="1"/>
          <p:nvPr/>
        </p:nvSpPr>
        <p:spPr>
          <a:xfrm>
            <a:off x="5828700" y="4266300"/>
            <a:ext cx="3315300" cy="87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Mahaffy, Peter &amp; Matlin, Stephen &amp; Whalen, Joseph &amp; Holme, Thomas. (2019). Integrating the Molecular Basis of Sustainability into General Chemistry through Systems Thinking. Journal of Chemical Education.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https://doi.org/10.1021/acs.jchemed.9b00390</a:t>
            </a:r>
            <a:r>
              <a:rPr lang="en" sz="900"/>
              <a:t> 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7"/>
          <p:cNvSpPr txBox="1"/>
          <p:nvPr>
            <p:ph type="title"/>
          </p:nvPr>
        </p:nvSpPr>
        <p:spPr>
          <a:xfrm>
            <a:off x="611333" y="757093"/>
            <a:ext cx="419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800"/>
              <a:buFont typeface="Arial"/>
              <a:buNone/>
            </a:pPr>
            <a:r>
              <a:rPr lang="en" sz="1800"/>
              <a:t>NEW!</a:t>
            </a:r>
            <a:br>
              <a:rPr lang="en" sz="1800"/>
            </a:br>
            <a:br>
              <a:rPr lang="en" sz="1800"/>
            </a:br>
            <a:r>
              <a:rPr lang="en" sz="1800"/>
              <a:t>ACS Guidelines </a:t>
            </a:r>
            <a:r>
              <a:rPr lang="en" sz="1800">
                <a:solidFill>
                  <a:srgbClr val="FF0000"/>
                </a:solidFill>
              </a:rPr>
              <a:t>REQUIRE</a:t>
            </a:r>
            <a:r>
              <a:rPr lang="en" sz="1800"/>
              <a:t> Green Chemistry</a:t>
            </a:r>
            <a:endParaRPr/>
          </a:p>
        </p:txBody>
      </p:sp>
      <p:sp>
        <p:nvSpPr>
          <p:cNvPr id="731" name="Google Shape;731;p97"/>
          <p:cNvSpPr txBox="1"/>
          <p:nvPr>
            <p:ph idx="1" type="body"/>
          </p:nvPr>
        </p:nvSpPr>
        <p:spPr>
          <a:xfrm>
            <a:off x="611325" y="1746425"/>
            <a:ext cx="52569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Critical Requirements</a:t>
            </a:r>
            <a:r>
              <a:rPr lang="en" sz="1600">
                <a:solidFill>
                  <a:schemeClr val="dk1"/>
                </a:solidFill>
              </a:rPr>
              <a:t>: </a:t>
            </a:r>
            <a:r>
              <a:rPr lang="en" sz="1600">
                <a:solidFill>
                  <a:srgbClr val="009900"/>
                </a:solidFill>
              </a:rPr>
              <a:t>Twelve Principles of Green Chemistry.</a:t>
            </a:r>
            <a:endParaRPr sz="1600">
              <a:solidFill>
                <a:srgbClr val="0099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5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Normal Expectations: </a:t>
            </a:r>
            <a:r>
              <a:rPr b="1" lang="en" sz="1600">
                <a:solidFill>
                  <a:srgbClr val="FF0000"/>
                </a:solidFill>
              </a:rPr>
              <a:t>Case studies</a:t>
            </a:r>
            <a:r>
              <a:rPr lang="en" sz="1600">
                <a:solidFill>
                  <a:schemeClr val="dk1"/>
                </a:solidFill>
              </a:rPr>
              <a:t>; </a:t>
            </a:r>
            <a:r>
              <a:rPr lang="en" sz="1600">
                <a:solidFill>
                  <a:srgbClr val="009900"/>
                </a:solidFill>
              </a:rPr>
              <a:t>chemical, environmental health, regulatory, and business considerations; chemical processes and product design.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Markers of Excellence:</a:t>
            </a:r>
            <a:r>
              <a:rPr lang="en" sz="1600"/>
              <a:t> </a:t>
            </a:r>
            <a:r>
              <a:rPr lang="en" sz="1600">
                <a:solidFill>
                  <a:srgbClr val="009900"/>
                </a:solidFill>
              </a:rPr>
              <a:t>Design greener alternatives; evaluate the environmental, social, and health impacts of a chemical product over the life cycle of the product, from synthesis to disposal.</a:t>
            </a:r>
            <a:endParaRPr sz="1600">
              <a:solidFill>
                <a:srgbClr val="0099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2" name="Google Shape;732;p97"/>
          <p:cNvSpPr txBox="1"/>
          <p:nvPr/>
        </p:nvSpPr>
        <p:spPr>
          <a:xfrm>
            <a:off x="7727120" y="4789595"/>
            <a:ext cx="1099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D_Laviska@acs.org</a:t>
            </a:r>
            <a:endParaRPr sz="1100"/>
          </a:p>
        </p:txBody>
      </p:sp>
      <p:pic>
        <p:nvPicPr>
          <p:cNvPr id="733" name="Google Shape;73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700" y="1345100"/>
            <a:ext cx="2340675" cy="23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005" y="1026222"/>
            <a:ext cx="7921088" cy="3691855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98"/>
          <p:cNvSpPr txBox="1"/>
          <p:nvPr>
            <p:ph type="title"/>
          </p:nvPr>
        </p:nvSpPr>
        <p:spPr>
          <a:xfrm>
            <a:off x="842067" y="425423"/>
            <a:ext cx="3918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ts val="2400"/>
              <a:buFont typeface="Arial"/>
              <a:buNone/>
            </a:pPr>
            <a:r>
              <a:rPr lang="en" sz="2400"/>
              <a:t>Institutional Diversity</a:t>
            </a:r>
            <a:endParaRPr/>
          </a:p>
        </p:txBody>
      </p:sp>
      <p:sp>
        <p:nvSpPr>
          <p:cNvPr id="741" name="Google Shape;741;p98"/>
          <p:cNvSpPr/>
          <p:nvPr/>
        </p:nvSpPr>
        <p:spPr>
          <a:xfrm>
            <a:off x="2429385" y="1249323"/>
            <a:ext cx="2587800" cy="15270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0039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Institutions: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Liberal Arts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Primarily Undergraduate (PUI)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College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Minority Serving</a:t>
            </a:r>
            <a:endParaRPr sz="1100"/>
          </a:p>
        </p:txBody>
      </p:sp>
      <p:sp>
        <p:nvSpPr>
          <p:cNvPr id="742" name="Google Shape;742;p98"/>
          <p:cNvSpPr txBox="1"/>
          <p:nvPr/>
        </p:nvSpPr>
        <p:spPr>
          <a:xfrm>
            <a:off x="7727120" y="4789595"/>
            <a:ext cx="1099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D_Laviska@acs.org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9"/>
          <p:cNvSpPr txBox="1"/>
          <p:nvPr>
            <p:ph type="title"/>
          </p:nvPr>
        </p:nvSpPr>
        <p:spPr>
          <a:xfrm>
            <a:off x="827087" y="239714"/>
            <a:ext cx="41958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ct val="100000"/>
              <a:buFont typeface="Arial"/>
              <a:buNone/>
            </a:pPr>
            <a:r>
              <a:rPr lang="en"/>
              <a:t>Module Developers</a:t>
            </a:r>
            <a:endParaRPr/>
          </a:p>
        </p:txBody>
      </p:sp>
      <p:sp>
        <p:nvSpPr>
          <p:cNvPr id="748" name="Google Shape;748;p99"/>
          <p:cNvSpPr txBox="1"/>
          <p:nvPr>
            <p:ph idx="1" type="body"/>
          </p:nvPr>
        </p:nvSpPr>
        <p:spPr>
          <a:xfrm>
            <a:off x="514351" y="750093"/>
            <a:ext cx="20787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rgbClr val="333333"/>
                </a:solidFill>
              </a:rPr>
              <a:t>Amelia Anderson-Wile</a:t>
            </a:r>
            <a:br>
              <a:rPr b="0" i="0" lang="en" sz="4800">
                <a:solidFill>
                  <a:srgbClr val="333333"/>
                </a:solidFill>
              </a:rPr>
            </a:br>
            <a:r>
              <a:rPr b="0" i="1" lang="en" sz="4800">
                <a:solidFill>
                  <a:srgbClr val="333333"/>
                </a:solidFill>
              </a:rPr>
              <a:t>Ohio Northern University</a:t>
            </a:r>
            <a:endParaRPr b="0" i="0" sz="4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chemeClr val="dk2"/>
                </a:solidFill>
              </a:rPr>
              <a:t>Daniela Andrei</a:t>
            </a:r>
            <a:br>
              <a:rPr b="0" i="0" lang="en" sz="4800">
                <a:solidFill>
                  <a:schemeClr val="dk2"/>
                </a:solidFill>
              </a:rPr>
            </a:br>
            <a:r>
              <a:rPr b="0" i="1" lang="en" sz="4800">
                <a:solidFill>
                  <a:schemeClr val="dk2"/>
                </a:solidFill>
              </a:rPr>
              <a:t>Dominican University</a:t>
            </a:r>
            <a:endParaRPr b="0" i="0" sz="4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rgbClr val="333333"/>
                </a:solidFill>
              </a:rPr>
              <a:t>Katherine Aubrecht</a:t>
            </a:r>
            <a:br>
              <a:rPr b="0" i="0" lang="en" sz="4800">
                <a:solidFill>
                  <a:srgbClr val="333333"/>
                </a:solidFill>
              </a:rPr>
            </a:br>
            <a:r>
              <a:rPr b="0" i="1" lang="en" sz="4800">
                <a:solidFill>
                  <a:srgbClr val="333333"/>
                </a:solidFill>
              </a:rPr>
              <a:t>Stony Brook University</a:t>
            </a:r>
            <a:endParaRPr b="0" i="0" sz="4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rgbClr val="333333"/>
                </a:solidFill>
              </a:rPr>
              <a:t>Loyd Bastin</a:t>
            </a:r>
            <a:br>
              <a:rPr b="0" i="0" lang="en" sz="4800">
                <a:solidFill>
                  <a:srgbClr val="333333"/>
                </a:solidFill>
              </a:rPr>
            </a:br>
            <a:r>
              <a:rPr b="0" i="1" lang="en" sz="4800">
                <a:solidFill>
                  <a:srgbClr val="333333"/>
                </a:solidFill>
              </a:rPr>
              <a:t>Widener University</a:t>
            </a:r>
            <a:endParaRPr b="0" i="0" sz="4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rgbClr val="333333"/>
                </a:solidFill>
              </a:rPr>
              <a:t>Maggie Bump</a:t>
            </a:r>
            <a:br>
              <a:rPr b="0" i="0" lang="en" sz="4800">
                <a:solidFill>
                  <a:srgbClr val="333333"/>
                </a:solidFill>
              </a:rPr>
            </a:br>
            <a:r>
              <a:rPr b="0" i="1" lang="en" sz="4800">
                <a:solidFill>
                  <a:srgbClr val="333333"/>
                </a:solidFill>
              </a:rPr>
              <a:t>Virginia Tech</a:t>
            </a:r>
            <a:endParaRPr b="0" i="0" sz="4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rgbClr val="333333"/>
                </a:solidFill>
              </a:rPr>
              <a:t>Wan-Yi “Amy” Chu</a:t>
            </a:r>
            <a:br>
              <a:rPr b="0" i="0" lang="en" sz="4800">
                <a:solidFill>
                  <a:srgbClr val="333333"/>
                </a:solidFill>
              </a:rPr>
            </a:br>
            <a:r>
              <a:rPr b="0" i="1" lang="en" sz="4800">
                <a:solidFill>
                  <a:srgbClr val="333333"/>
                </a:solidFill>
              </a:rPr>
              <a:t>Mills College</a:t>
            </a:r>
            <a:endParaRPr b="0" i="0" sz="4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chemeClr val="dk2"/>
                </a:solidFill>
              </a:rPr>
              <a:t>Sarah Cummings</a:t>
            </a:r>
            <a:br>
              <a:rPr b="0" i="0" lang="en" sz="4800">
                <a:solidFill>
                  <a:schemeClr val="dk2"/>
                </a:solidFill>
              </a:rPr>
            </a:br>
            <a:r>
              <a:rPr b="0" i="1" lang="en" sz="4800">
                <a:solidFill>
                  <a:schemeClr val="dk2"/>
                </a:solidFill>
              </a:rPr>
              <a:t>University of Nevada, Reno</a:t>
            </a:r>
            <a:endParaRPr b="0" i="0" sz="4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A6"/>
              </a:buClr>
              <a:buSzPct val="100000"/>
              <a:buFont typeface="Arial"/>
              <a:buNone/>
            </a:pPr>
            <a:r>
              <a:t/>
            </a:r>
            <a:endParaRPr b="0" i="0" sz="4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rgbClr val="333333"/>
                </a:solidFill>
              </a:rPr>
              <a:t>Kendra Denlinger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1" lang="en" sz="4800">
                <a:solidFill>
                  <a:srgbClr val="333333"/>
                </a:solidFill>
              </a:rPr>
              <a:t>Xavier University</a:t>
            </a:r>
            <a:endParaRPr b="0" i="0" sz="4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>
                <a:solidFill>
                  <a:srgbClr val="333333"/>
                </a:solidFill>
              </a:rPr>
              <a:t>Jessica D'eon</a:t>
            </a:r>
            <a:br>
              <a:rPr b="0" i="0" lang="en" sz="4800">
                <a:solidFill>
                  <a:srgbClr val="333333"/>
                </a:solidFill>
              </a:rPr>
            </a:br>
            <a:r>
              <a:rPr b="0" i="1" lang="en" sz="4800">
                <a:solidFill>
                  <a:srgbClr val="333333"/>
                </a:solidFill>
              </a:rPr>
              <a:t>University of Toronto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lang="en" sz="4800">
                <a:solidFill>
                  <a:srgbClr val="333333"/>
                </a:solidFill>
              </a:rPr>
              <a:t>Amy Dounay</a:t>
            </a:r>
            <a:br>
              <a:rPr lang="en" sz="4800">
                <a:solidFill>
                  <a:srgbClr val="333333"/>
                </a:solidFill>
              </a:rPr>
            </a:br>
            <a:r>
              <a:rPr i="1" lang="en" sz="4800">
                <a:solidFill>
                  <a:srgbClr val="333333"/>
                </a:solidFill>
              </a:rPr>
              <a:t>Colorado College</a:t>
            </a:r>
            <a:endParaRPr b="0" i="1" sz="4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49" name="Google Shape;749;p99"/>
          <p:cNvSpPr txBox="1"/>
          <p:nvPr/>
        </p:nvSpPr>
        <p:spPr>
          <a:xfrm>
            <a:off x="2511029" y="750093"/>
            <a:ext cx="2078700" cy="3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  <a:t>Michelle Douskey</a:t>
            </a:r>
            <a:br>
              <a:rPr b="0" i="0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  <a:t>UC-Berkeley</a:t>
            </a:r>
            <a:endParaRPr b="0" i="0" sz="4800" u="none" cap="none" strike="noStrike">
              <a:solidFill>
                <a:srgbClr val="A7A7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Felicia Etzkorn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Virginia Tech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Jamie Ferguson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Emory &amp; Henry College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Teresa Fernando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Iowa State University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Matt Fisher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Saint Vincent College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  <a:t>Marta Guron</a:t>
            </a:r>
            <a:br>
              <a:rPr b="0" i="0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  <a:t>University of Pennsylvania</a:t>
            </a:r>
            <a:endParaRPr b="0" i="0" sz="4800" u="none" cap="none" strike="noStrike">
              <a:solidFill>
                <a:srgbClr val="A7A7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Rebecca Haley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University of Wisconsin-River Falls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Kathleen Halligan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York College of Pennsylvania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Heather Hopgood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Ohio University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  <a:t>Isabel Larraza</a:t>
            </a:r>
            <a:br>
              <a:rPr b="0" i="0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  <a:t>North Park University</a:t>
            </a:r>
            <a:endParaRPr b="0" i="0" sz="4800" u="none" cap="none" strike="noStrike">
              <a:solidFill>
                <a:srgbClr val="A7A7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100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9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99"/>
          <p:cNvSpPr txBox="1"/>
          <p:nvPr/>
        </p:nvSpPr>
        <p:spPr>
          <a:xfrm>
            <a:off x="4647010" y="1014413"/>
            <a:ext cx="20787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David Laviska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Seton Hall University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Vaso Lykourinou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Northeastern University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Sara K. Madsen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South Dakota State University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Mark Mason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University of Toledo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Chelsea Martinez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Hubert Muchalski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California State University Fresno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Sarah Prescott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University of New Hampshire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John Randazzo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North Park University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Shegufa Shetranjiwalla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Memorial University of Newfoundland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9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99"/>
          <p:cNvSpPr txBox="1"/>
          <p:nvPr/>
        </p:nvSpPr>
        <p:spPr>
          <a:xfrm>
            <a:off x="6886575" y="1014413"/>
            <a:ext cx="22575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Julian Silverman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Fashion Institute of Technology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Jessica Tischler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University of Michigan-Flint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Jennifer Tripp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University of San Francisco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Bhawani Venkataraman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Eugene Lang College of Liberal Arts at The New School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Daniel Waddell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University of Cincinnati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A7A7A7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  <a:t>Lihua Wang</a:t>
            </a:r>
            <a:br>
              <a:rPr b="0" i="0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rPr>
              <a:t>Kettering University</a:t>
            </a:r>
            <a:endParaRPr b="0" i="0" sz="4800" u="none" cap="none" strike="noStrike">
              <a:solidFill>
                <a:srgbClr val="A7A7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Michael Wentzel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Augsburg University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Yalan Xing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William Paterson University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None/>
            </a:pPr>
            <a: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Michael Young</a:t>
            </a:r>
            <a:br>
              <a:rPr b="0" i="0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4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University of Toledo</a:t>
            </a:r>
            <a:endParaRPr b="0" i="0" sz="4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9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99"/>
          <p:cNvSpPr/>
          <p:nvPr/>
        </p:nvSpPr>
        <p:spPr>
          <a:xfrm>
            <a:off x="4446872" y="916806"/>
            <a:ext cx="1768800" cy="4548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3" name="Google Shape;753;p99"/>
          <p:cNvSpPr txBox="1"/>
          <p:nvPr/>
        </p:nvSpPr>
        <p:spPr>
          <a:xfrm>
            <a:off x="7727120" y="4789595"/>
            <a:ext cx="1099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D_Laviska@acs.org</a:t>
            </a:r>
            <a:endParaRPr sz="1100"/>
          </a:p>
        </p:txBody>
      </p:sp>
      <p:sp>
        <p:nvSpPr>
          <p:cNvPr id="754" name="Google Shape;754;p99"/>
          <p:cNvSpPr/>
          <p:nvPr/>
        </p:nvSpPr>
        <p:spPr>
          <a:xfrm>
            <a:off x="4571999" y="3481493"/>
            <a:ext cx="2078700" cy="4548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