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70" r:id="rId2"/>
    <p:sldId id="281" r:id="rId3"/>
    <p:sldId id="282" r:id="rId4"/>
    <p:sldId id="283" r:id="rId5"/>
    <p:sldId id="284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9"/>
    <p:restoredTop sz="94697"/>
  </p:normalViewPr>
  <p:slideViewPr>
    <p:cSldViewPr snapToGrid="0" snapToObjects="1">
      <p:cViewPr varScale="1">
        <p:scale>
          <a:sx n="119" d="100"/>
          <a:sy n="119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988C2-27F2-D64D-9074-68EAA126550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63E8B-7408-6A48-AAA7-22539878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32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48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748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01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78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42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7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0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8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3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4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77C1-4C03-E246-97B3-6241A4F9C0DC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4;p13">
            <a:extLst>
              <a:ext uri="{FF2B5EF4-FFF2-40B4-BE49-F238E27FC236}">
                <a16:creationId xmlns:a16="http://schemas.microsoft.com/office/drawing/2014/main" id="{D3E25D9D-0EEC-BB43-A4FE-AC7C5DBA3D6D}"/>
              </a:ext>
            </a:extLst>
          </p:cNvPr>
          <p:cNvSpPr txBox="1"/>
          <p:nvPr/>
        </p:nvSpPr>
        <p:spPr>
          <a:xfrm>
            <a:off x="579062" y="2101225"/>
            <a:ext cx="11033875" cy="132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Successful Lysogen Preparation for </a:t>
            </a:r>
            <a:r>
              <a:rPr lang="en-US" sz="1600" b="1" dirty="0" err="1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QuinnAvery</a:t>
            </a: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, a subcluster FF phage isolated using </a:t>
            </a:r>
            <a:r>
              <a:rPr lang="en-US" sz="1600" b="1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Arthrobacter </a:t>
            </a:r>
            <a:r>
              <a:rPr lang="en-US" sz="1600" b="1" i="1" dirty="0" err="1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globiformis</a:t>
            </a:r>
            <a:r>
              <a:rPr lang="en-US" sz="1600" b="1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 </a:t>
            </a: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B-2979</a:t>
            </a: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Bethany Wise, </a:t>
            </a:r>
            <a:r>
              <a:rPr lang="en-US" sz="1600" dirty="0" err="1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Viknesh</a:t>
            </a:r>
            <a:r>
              <a:rPr lang="en-US" sz="1600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 Sivanathan</a:t>
            </a: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Center for the Advancement of Science, Leadership and Culture, Howard Hughes Medical Institute</a:t>
            </a:r>
            <a:br>
              <a:rPr lang="en-US" sz="1600" i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</a:br>
            <a:endParaRPr lang="en-US" sz="1600" i="1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i="1" dirty="0" err="1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sivanathanv@hhmi.org</a:t>
            </a:r>
            <a:endParaRPr lang="en-US" sz="1600" i="1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F115DE-D56F-8BFB-23F9-2B093A981930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7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AUTHOR CARD</a:t>
            </a:r>
          </a:p>
        </p:txBody>
      </p:sp>
    </p:spTree>
    <p:extLst>
      <p:ext uri="{BB962C8B-B14F-4D97-AF65-F5344CB8AC3E}">
        <p14:creationId xmlns:p14="http://schemas.microsoft.com/office/powerpoint/2010/main" val="82979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Spot Plate for Mesa Formation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72704"/>
              </p:ext>
            </p:extLst>
          </p:nvPr>
        </p:nvGraphicFramePr>
        <p:xfrm>
          <a:off x="6011333" y="2081969"/>
          <a:ext cx="5452533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Phage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QuinnAvery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</a:t>
                      </a:r>
                      <a:r>
                        <a:rPr lang="en-US" sz="1400" b="0" i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globiformis</a:t>
                      </a:r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days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Candidate lysogens for phage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QuinnAvery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were generated by spotting a dilution series of a lysate for phage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QuinnAvery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onto top agar supplemented with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Arthrobacter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globiformis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B-2797. At the lower dilutions, clearings with a turbid mesa and some individual colonies were observed after incubation for 2 days at 30 ˚C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26146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B7BE6F4-291C-A354-9BA1-F9E088193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7" t="1774" r="12948"/>
          <a:stretch/>
        </p:blipFill>
        <p:spPr>
          <a:xfrm>
            <a:off x="1549400" y="2081968"/>
            <a:ext cx="3927979" cy="38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5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Colony Isolation from Spot Plate Clearing via Streak Plate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7A2D3-F0CD-59FB-331B-B82EBE1FB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8535"/>
              </p:ext>
            </p:extLst>
          </p:nvPr>
        </p:nvGraphicFramePr>
        <p:xfrm>
          <a:off x="6011333" y="2081969"/>
          <a:ext cx="5452533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2760133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days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214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From the mesa for the undiluted spot, bacterial cells (candidate lysogens) were gathered and streaked onto a plate, which was incubated at 30 ˚C for 2 days for colony formation.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7484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76DC97-54EC-3298-0230-31B84F58C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3" t="2720" r="14796"/>
          <a:stretch/>
        </p:blipFill>
        <p:spPr>
          <a:xfrm>
            <a:off x="1549400" y="2081969"/>
            <a:ext cx="3927980" cy="38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7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Colony Purification of Four Candidate Lysogens via Streak Plate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7A2D3-F0CD-59FB-331B-B82EBE1FB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7446"/>
              </p:ext>
            </p:extLst>
          </p:nvPr>
        </p:nvGraphicFramePr>
        <p:xfrm>
          <a:off x="6011333" y="2081969"/>
          <a:ext cx="5452533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2760133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days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214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b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Of the colonies that formed for bacteria collected from the mesa, four were selected and purified by another round of streaking. Plates were incubated at 30 ˚C for 2 days.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3394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346581-4D5A-D8C5-0301-1ADF7B715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26" t="1824" r="13326" b="2257"/>
          <a:stretch/>
        </p:blipFill>
        <p:spPr>
          <a:xfrm>
            <a:off x="1549401" y="2081967"/>
            <a:ext cx="3922618" cy="38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75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Lysogen Determination via Phage Release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277466"/>
              </p:ext>
            </p:extLst>
          </p:nvPr>
        </p:nvGraphicFramePr>
        <p:xfrm>
          <a:off x="6011333" y="2081969"/>
          <a:ext cx="5452533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</a:t>
                      </a:r>
                      <a:r>
                        <a:rPr lang="en-US" sz="1400" b="0" i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globiformis</a:t>
                      </a:r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Negative Control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</a:t>
                      </a:r>
                      <a:r>
                        <a:rPr lang="en-US" sz="1400" b="0" i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globiformis</a:t>
                      </a:r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 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culture supernatant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Candidate Lysogens A  - D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Lysogen culture supernatant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03358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Description: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</a:b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 colony for each candidate lysogen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was used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to inoculate a liquid culture.  After 2 days of incubation at 30 ˚C with shaking, the resulting cultures was spun and filtered, and the filtrates for all four candidate lysogens tested positive for the presence of phage in a spot titer assay.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4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E151CE-9906-1EA0-7FE6-4F96F243F531}"/>
              </a:ext>
            </a:extLst>
          </p:cNvPr>
          <p:cNvSpPr txBox="1"/>
          <p:nvPr/>
        </p:nvSpPr>
        <p:spPr>
          <a:xfrm>
            <a:off x="118535" y="4776623"/>
            <a:ext cx="907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j-lt"/>
              </a:rPr>
              <a:t>QuinnAvery</a:t>
            </a:r>
            <a:endParaRPr lang="en-US" sz="12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40805-85B3-A3D5-5D9D-80386D0CCD29}"/>
              </a:ext>
            </a:extLst>
          </p:cNvPr>
          <p:cNvSpPr txBox="1"/>
          <p:nvPr/>
        </p:nvSpPr>
        <p:spPr>
          <a:xfrm>
            <a:off x="118535" y="4414107"/>
            <a:ext cx="1214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Negative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9EBE4-A3CF-A9E4-6AA1-6CA0A0287AD5}"/>
              </a:ext>
            </a:extLst>
          </p:cNvPr>
          <p:cNvSpPr txBox="1"/>
          <p:nvPr/>
        </p:nvSpPr>
        <p:spPr>
          <a:xfrm>
            <a:off x="118535" y="4031904"/>
            <a:ext cx="1490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3EE77-891D-4A32-326A-51A146B5D5B1}"/>
              </a:ext>
            </a:extLst>
          </p:cNvPr>
          <p:cNvSpPr txBox="1"/>
          <p:nvPr/>
        </p:nvSpPr>
        <p:spPr>
          <a:xfrm>
            <a:off x="118535" y="3658418"/>
            <a:ext cx="145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78235-EAA5-F0AC-2833-41BDCB37775A}"/>
              </a:ext>
            </a:extLst>
          </p:cNvPr>
          <p:cNvSpPr txBox="1"/>
          <p:nvPr/>
        </p:nvSpPr>
        <p:spPr>
          <a:xfrm>
            <a:off x="118535" y="3328817"/>
            <a:ext cx="145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089BF-09BA-5419-50DB-4DD322E19A41}"/>
              </a:ext>
            </a:extLst>
          </p:cNvPr>
          <p:cNvSpPr txBox="1"/>
          <p:nvPr/>
        </p:nvSpPr>
        <p:spPr>
          <a:xfrm>
            <a:off x="118535" y="2940770"/>
            <a:ext cx="1461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63375-25D5-2DFE-A5AC-1816A5683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7" t="2678" r="13096" b="589"/>
          <a:stretch/>
        </p:blipFill>
        <p:spPr>
          <a:xfrm rot="16200000">
            <a:off x="1670796" y="2112110"/>
            <a:ext cx="3815297" cy="37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Lysogen Confirmation via Superinfection Immunity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65100"/>
              </p:ext>
            </p:extLst>
          </p:nvPr>
        </p:nvGraphicFramePr>
        <p:xfrm>
          <a:off x="6011333" y="930502"/>
          <a:ext cx="5452533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Candidate Lysogen D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The culture of candidate lysogen D was prepared as a top agar lawn and observed to be immune to superinfection by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QuinnAvery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but not by 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TrixiePhattel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, a phage from a different cluster and presumed to be lytic.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97889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621D61-37F0-DF57-B833-036CB09F3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854471"/>
              </p:ext>
            </p:extLst>
          </p:nvPr>
        </p:nvGraphicFramePr>
        <p:xfrm>
          <a:off x="6011333" y="3835399"/>
          <a:ext cx="5452533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</a:t>
                      </a:r>
                      <a:r>
                        <a:rPr lang="en-US" sz="1400" b="0" i="1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globiformis</a:t>
                      </a:r>
                      <a:r>
                        <a:rPr lang="en-US" sz="1400" b="0" i="1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Both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QuinnAvery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and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TrixiePhattel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were able to infect a lawn of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A.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globiformis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B-2979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4543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73330A-6CD3-5881-93AC-704EA54BCA00}"/>
              </a:ext>
            </a:extLst>
          </p:cNvPr>
          <p:cNvSpPr txBox="1"/>
          <p:nvPr/>
        </p:nvSpPr>
        <p:spPr>
          <a:xfrm>
            <a:off x="1466011" y="1801327"/>
            <a:ext cx="907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j-lt"/>
              </a:rPr>
              <a:t>QuinnAvery</a:t>
            </a:r>
            <a:endParaRPr lang="en-US" sz="12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40714-AD71-86B8-6A26-B36808A4782C}"/>
              </a:ext>
            </a:extLst>
          </p:cNvPr>
          <p:cNvSpPr txBox="1"/>
          <p:nvPr/>
        </p:nvSpPr>
        <p:spPr>
          <a:xfrm>
            <a:off x="1429078" y="2659957"/>
            <a:ext cx="94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j-lt"/>
              </a:rPr>
              <a:t>TrixiePhattel</a:t>
            </a:r>
            <a:endParaRPr lang="en-US" sz="12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FD4D6A-2FBD-EDD7-F51B-721CD746881B}"/>
              </a:ext>
            </a:extLst>
          </p:cNvPr>
          <p:cNvSpPr txBox="1"/>
          <p:nvPr/>
        </p:nvSpPr>
        <p:spPr>
          <a:xfrm>
            <a:off x="1429078" y="5399222"/>
            <a:ext cx="94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j-lt"/>
              </a:rPr>
              <a:t>TrixiePhattel</a:t>
            </a:r>
            <a:endParaRPr lang="en-US" sz="1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FE6737-A5A4-4564-A6BB-D9948F562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23" t="4152" r="21803" b="7881"/>
          <a:stretch/>
        </p:blipFill>
        <p:spPr>
          <a:xfrm rot="16200000">
            <a:off x="2466595" y="3817495"/>
            <a:ext cx="2904897" cy="289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CB8060-1AD5-CA14-4F9C-67DF2310A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99" t="3706" r="22509" b="7919"/>
          <a:stretch/>
        </p:blipFill>
        <p:spPr>
          <a:xfrm rot="16200000">
            <a:off x="2508017" y="879272"/>
            <a:ext cx="2822049" cy="2899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BFD51F-FD0B-FC21-AFEB-ACC5CE05A3F6}"/>
              </a:ext>
            </a:extLst>
          </p:cNvPr>
          <p:cNvSpPr txBox="1"/>
          <p:nvPr/>
        </p:nvSpPr>
        <p:spPr>
          <a:xfrm>
            <a:off x="1466010" y="4621183"/>
            <a:ext cx="907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j-lt"/>
              </a:rPr>
              <a:t>QuinnAvery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161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7880</TotalTime>
  <Words>467</Words>
  <Application>Microsoft Macintosh PowerPoint</Application>
  <PresentationFormat>Widescreen</PresentationFormat>
  <Paragraphs>79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Heller, Danielle</dc:creator>
  <cp:lastModifiedBy>SEA Community Feedback</cp:lastModifiedBy>
  <cp:revision>188</cp:revision>
  <cp:lastPrinted>2019-02-25T21:56:54Z</cp:lastPrinted>
  <dcterms:created xsi:type="dcterms:W3CDTF">2019-02-25T18:01:54Z</dcterms:created>
  <dcterms:modified xsi:type="dcterms:W3CDTF">2024-11-13T02:47:15Z</dcterms:modified>
</cp:coreProperties>
</file>