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86" r:id="rId2"/>
    <p:sldId id="281" r:id="rId3"/>
    <p:sldId id="282" r:id="rId4"/>
    <p:sldId id="283" r:id="rId5"/>
    <p:sldId id="284" r:id="rId6"/>
    <p:sldId id="2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8"/>
    <p:restoredTop sz="94697"/>
  </p:normalViewPr>
  <p:slideViewPr>
    <p:cSldViewPr snapToGrid="0" snapToObjects="1">
      <p:cViewPr varScale="1">
        <p:scale>
          <a:sx n="119" d="100"/>
          <a:sy n="119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988C2-27F2-D64D-9074-68EAA126550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63E8B-7408-6A48-AAA7-22539878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4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131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948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7487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001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78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042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16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7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07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8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1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3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4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77C1-4C03-E246-97B3-6241A4F9C0DC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1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4;p13">
            <a:extLst>
              <a:ext uri="{FF2B5EF4-FFF2-40B4-BE49-F238E27FC236}">
                <a16:creationId xmlns:a16="http://schemas.microsoft.com/office/drawing/2014/main" id="{D3E25D9D-0EEC-BB43-A4FE-AC7C5DBA3D6D}"/>
              </a:ext>
            </a:extLst>
          </p:cNvPr>
          <p:cNvSpPr txBox="1"/>
          <p:nvPr/>
        </p:nvSpPr>
        <p:spPr>
          <a:xfrm>
            <a:off x="579062" y="2101225"/>
            <a:ext cx="11033875" cy="132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b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Successful Lysogen Preparation for Jerole, a subcluster AS2 phage isolated using </a:t>
            </a:r>
            <a:r>
              <a:rPr lang="en-US" sz="1600" b="1" i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Arthrobacter globiformis </a:t>
            </a:r>
            <a:r>
              <a:rPr lang="en-US" sz="1600" b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B-2979</a:t>
            </a: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Bethany Wise, </a:t>
            </a:r>
            <a:r>
              <a:rPr lang="en-US" sz="1600" dirty="0" err="1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Viknesh</a:t>
            </a:r>
            <a:r>
              <a:rPr lang="en-US" sz="1600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 Sivanathan</a:t>
            </a: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i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Center for the Advancement of Science, Leadership and Culture, Howard Hughes Medical Institute</a:t>
            </a:r>
            <a:br>
              <a:rPr lang="en-US" sz="1600" i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</a:br>
            <a:endParaRPr lang="en-US" sz="1600" i="1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i="1" dirty="0" err="1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sivanathanv@hhmi.org</a:t>
            </a:r>
            <a:endParaRPr lang="en-US" sz="1600" i="1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F115DE-D56F-8BFB-23F9-2B093A981930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7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AUTHOR CARD</a:t>
            </a:r>
          </a:p>
        </p:txBody>
      </p:sp>
    </p:spTree>
    <p:extLst>
      <p:ext uri="{BB962C8B-B14F-4D97-AF65-F5344CB8AC3E}">
        <p14:creationId xmlns:p14="http://schemas.microsoft.com/office/powerpoint/2010/main" val="340913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Spot Plate for Mesa Formation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D776C3-AE55-CC3E-2EB3-3E89BF91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015816"/>
              </p:ext>
            </p:extLst>
          </p:nvPr>
        </p:nvGraphicFramePr>
        <p:xfrm>
          <a:off x="6011333" y="2081969"/>
          <a:ext cx="5452533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Phage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Jerole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85227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globiformis 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days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Candidate lysogens for phage Jerole were generated by spotting a dilution series of a lysate for phage Jerole onto top agar supplemented with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Arthrobacter globiformis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B-2797. At the lower dilutions, clearings with a light mesa and some individual colonies were observed after incubation for 2 days at 30 ˚C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26146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89B7BA5-F891-2B64-A688-CFC2879E5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2" t="5436" r="14488"/>
          <a:stretch/>
        </p:blipFill>
        <p:spPr>
          <a:xfrm>
            <a:off x="1549400" y="2081969"/>
            <a:ext cx="3927979" cy="38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5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Colony Isolation from Spot Plate Clearing via Streak 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FCBF1-1D7F-705C-E1EE-FF6154774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0391" r="13006"/>
          <a:stretch/>
        </p:blipFill>
        <p:spPr>
          <a:xfrm>
            <a:off x="1549400" y="2081969"/>
            <a:ext cx="3927979" cy="383137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F7A2D3-F0CD-59FB-331B-B82EBE1FB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5621"/>
              </p:ext>
            </p:extLst>
          </p:nvPr>
        </p:nvGraphicFramePr>
        <p:xfrm>
          <a:off x="6011333" y="2081969"/>
          <a:ext cx="5452533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2760133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85227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days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214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From the mesa for the undiluted spot, bacterial cells (candidate lysogens) were gathered and streaked onto a plate, which was incubated at 30 ˚C for 2 days for colony formation.</a:t>
                      </a: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74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57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Colony Purification of Four Candidate Lysogens via Streak Plate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F7A2D3-F0CD-59FB-331B-B82EBE1FB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97446"/>
              </p:ext>
            </p:extLst>
          </p:nvPr>
        </p:nvGraphicFramePr>
        <p:xfrm>
          <a:off x="6011333" y="2081969"/>
          <a:ext cx="5452533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2760133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85227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days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214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b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Of the colonies that formed for bacteria collected from the mesa, four were selected and purified by another round of streaking. Plates were incubated at 30 ˚C for 2 days.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3394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2AF7629-F499-2E91-0115-3D53D44CB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67" r="12963"/>
          <a:stretch/>
        </p:blipFill>
        <p:spPr>
          <a:xfrm>
            <a:off x="1549401" y="2081968"/>
            <a:ext cx="3922618" cy="38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75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Lysogen Determination via Phage Release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D776C3-AE55-CC3E-2EB3-3E89BF91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34226"/>
              </p:ext>
            </p:extLst>
          </p:nvPr>
        </p:nvGraphicFramePr>
        <p:xfrm>
          <a:off x="6011333" y="2081969"/>
          <a:ext cx="5452533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globiformis 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942879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Negative Control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globiformis 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 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culture supernatant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Candidate Lysogens A  - D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Lysogen culture supernatant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033583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day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Description: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</a:b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A colony for each candidate lysogen was used to inoculate a liquid culture.  After 2 days of incubation at 30 ˚C with shaking, the resulting cultures was spun and filtered, and the filtrate for one candidate (candidate D) tested positive for the presence of phage in a spot titer assay.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4107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E151CE-9906-1EA0-7FE6-4F96F243F531}"/>
              </a:ext>
            </a:extLst>
          </p:cNvPr>
          <p:cNvSpPr txBox="1"/>
          <p:nvPr/>
        </p:nvSpPr>
        <p:spPr>
          <a:xfrm>
            <a:off x="118535" y="4776623"/>
            <a:ext cx="54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Jerole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40805-85B3-A3D5-5D9D-80386D0CCD29}"/>
              </a:ext>
            </a:extLst>
          </p:cNvPr>
          <p:cNvSpPr txBox="1"/>
          <p:nvPr/>
        </p:nvSpPr>
        <p:spPr>
          <a:xfrm>
            <a:off x="118535" y="4414107"/>
            <a:ext cx="1214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Negative 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9EBE4-A3CF-A9E4-6AA1-6CA0A0287AD5}"/>
              </a:ext>
            </a:extLst>
          </p:cNvPr>
          <p:cNvSpPr txBox="1"/>
          <p:nvPr/>
        </p:nvSpPr>
        <p:spPr>
          <a:xfrm>
            <a:off x="118535" y="4031904"/>
            <a:ext cx="1490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C3EE77-891D-4A32-326A-51A146B5D5B1}"/>
              </a:ext>
            </a:extLst>
          </p:cNvPr>
          <p:cNvSpPr txBox="1"/>
          <p:nvPr/>
        </p:nvSpPr>
        <p:spPr>
          <a:xfrm>
            <a:off x="118535" y="3658418"/>
            <a:ext cx="145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78235-EAA5-F0AC-2833-41BDCB37775A}"/>
              </a:ext>
            </a:extLst>
          </p:cNvPr>
          <p:cNvSpPr txBox="1"/>
          <p:nvPr/>
        </p:nvSpPr>
        <p:spPr>
          <a:xfrm>
            <a:off x="118535" y="3328817"/>
            <a:ext cx="145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089BF-09BA-5419-50DB-4DD322E19A41}"/>
              </a:ext>
            </a:extLst>
          </p:cNvPr>
          <p:cNvSpPr txBox="1"/>
          <p:nvPr/>
        </p:nvSpPr>
        <p:spPr>
          <a:xfrm>
            <a:off x="118535" y="2940770"/>
            <a:ext cx="1461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8C0303-9F8A-BCA4-F616-51B9EAD45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9460" t="2976" r="17150" b="-77"/>
          <a:stretch/>
        </p:blipFill>
        <p:spPr>
          <a:xfrm rot="16200000">
            <a:off x="1662759" y="2104074"/>
            <a:ext cx="3831371" cy="378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5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Lysogen Confirmation via Superinfection Immunity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D776C3-AE55-CC3E-2EB3-3E89BF91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262686"/>
              </p:ext>
            </p:extLst>
          </p:nvPr>
        </p:nvGraphicFramePr>
        <p:xfrm>
          <a:off x="6011333" y="930502"/>
          <a:ext cx="5452533" cy="271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Candidate Lysogen D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942879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day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The culture of candidate lysogen D was then prepared as a top agar lawn and observed to be immune to superinfection by Jerole but not by a TrixiePhattel, a phage from a different cluster and presumed to be lytic.</a:t>
                      </a: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97889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06A073A-1BD3-394D-F842-E4AF2FBC8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8" t="5556" r="18046" b="4828"/>
          <a:stretch/>
        </p:blipFill>
        <p:spPr>
          <a:xfrm rot="16200000">
            <a:off x="2476360" y="3828133"/>
            <a:ext cx="2885363" cy="2899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C9F52-9F3D-BB63-B5EB-ECE39782A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02" t="2358" r="19904" b="8026"/>
          <a:stretch/>
        </p:blipFill>
        <p:spPr>
          <a:xfrm rot="16200000">
            <a:off x="2508017" y="902507"/>
            <a:ext cx="2822050" cy="289989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621D61-37F0-DF57-B833-036CB09F3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924261"/>
              </p:ext>
            </p:extLst>
          </p:nvPr>
        </p:nvGraphicFramePr>
        <p:xfrm>
          <a:off x="6011333" y="3835399"/>
          <a:ext cx="5452533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globiformis 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942879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day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Both Jerole and TrixiePhattel were able to infect a lawn of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A. globiformis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B-2979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4543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673330A-6CD3-5881-93AC-704EA54BCA00}"/>
              </a:ext>
            </a:extLst>
          </p:cNvPr>
          <p:cNvSpPr txBox="1"/>
          <p:nvPr/>
        </p:nvSpPr>
        <p:spPr>
          <a:xfrm>
            <a:off x="1826751" y="1720157"/>
            <a:ext cx="54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Jerole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40714-AD71-86B8-6A26-B36808A4782C}"/>
              </a:ext>
            </a:extLst>
          </p:cNvPr>
          <p:cNvSpPr txBox="1"/>
          <p:nvPr/>
        </p:nvSpPr>
        <p:spPr>
          <a:xfrm>
            <a:off x="1429078" y="2659957"/>
            <a:ext cx="94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TrixiePhattel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F23A5-86CD-0F50-BCAE-51DF8D5C3664}"/>
              </a:ext>
            </a:extLst>
          </p:cNvPr>
          <p:cNvSpPr txBox="1"/>
          <p:nvPr/>
        </p:nvSpPr>
        <p:spPr>
          <a:xfrm>
            <a:off x="1826751" y="4742757"/>
            <a:ext cx="54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Jerole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FD4D6A-2FBD-EDD7-F51B-721CD746881B}"/>
              </a:ext>
            </a:extLst>
          </p:cNvPr>
          <p:cNvSpPr txBox="1"/>
          <p:nvPr/>
        </p:nvSpPr>
        <p:spPr>
          <a:xfrm>
            <a:off x="1429078" y="5682557"/>
            <a:ext cx="94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TrixiePhattel</a:t>
            </a:r>
          </a:p>
        </p:txBody>
      </p:sp>
    </p:spTree>
    <p:extLst>
      <p:ext uri="{BB962C8B-B14F-4D97-AF65-F5344CB8AC3E}">
        <p14:creationId xmlns:p14="http://schemas.microsoft.com/office/powerpoint/2010/main" val="2951616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7914</TotalTime>
  <Words>470</Words>
  <Application>Microsoft Macintosh PowerPoint</Application>
  <PresentationFormat>Widescreen</PresentationFormat>
  <Paragraphs>79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Heller, Danielle</dc:creator>
  <cp:lastModifiedBy>SEA Community Feedback</cp:lastModifiedBy>
  <cp:revision>187</cp:revision>
  <cp:lastPrinted>2019-02-25T21:56:54Z</cp:lastPrinted>
  <dcterms:created xsi:type="dcterms:W3CDTF">2019-02-25T18:01:54Z</dcterms:created>
  <dcterms:modified xsi:type="dcterms:W3CDTF">2024-11-17T16:33:32Z</dcterms:modified>
</cp:coreProperties>
</file>