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Merriweather" panose="00000500000000000000" pitchFamily="2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4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mjopen.bmj.com/content/bmjopen/8/9/e020974.full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ncancerres.aacrjournals.org/content/23/1/3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drugbank.com/drugs/DB04905" TargetMode="External"/><Relationship Id="rId7" Type="http://schemas.openxmlformats.org/officeDocument/2006/relationships/hyperlink" Target="https://www.nature.com/articles/s41598-020-63265-4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o.drugbank.com/drugs/DB00537" TargetMode="External"/><Relationship Id="rId5" Type="http://schemas.openxmlformats.org/officeDocument/2006/relationships/hyperlink" Target="https://go.drugbank.com/polypeptides/P08183" TargetMode="External"/><Relationship Id="rId4" Type="http://schemas.openxmlformats.org/officeDocument/2006/relationships/hyperlink" Target="https://go.drugbank.com/drugs/DB0619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19135dc8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19135dc8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f500dcf7cf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f500dcf7cf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500dcf7cf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f500dcf7cf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https://bmjopen.bmj.com/content/bmjopen/8/9/e020974.full.pdf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https://clincancerres.aacrjournals.org/content/23/1/3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500dcf7c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500dcf7c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https://www.futuremedicine.com/doi/10.2217/crc-2017-0018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500dcf7cf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500dcf7cf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500dcf7cf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500dcf7cf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Tesmilifene: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https://go.drugbank.com/drugs/DB04905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Zosuquidar: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https://go.drugbank.com/drugs/DB06191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MDR1 (ABCB1):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https://go.drugbank.com/polypeptides/P08183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Ciprofloxacin relation: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https://go.drugbank.com/drugs/DB00537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https://www.nature.com/articles/s41598-020-63265-4.pdf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certherapyadvisor.com/home/cancer-topics/chronic-lymphocytic-leukemia/cyp3a7-allele-may-worsen-outcomes-in-patients-with-several-cancer-types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maayanlab.cloud/Harmonizome/gene/CYP3A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med.ncbi.nlm.nih.gov/26964624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hyperlink" Target="https://www.healio.com/news/hematology-oncology/20160310/cyp3a7-allele-predicts-poor-outcomes-for-lung-and-breast-cancer-leukemi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Ciprofloxacin: Genetic Interactions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321323"/>
            <a:ext cx="4242600" cy="8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435">
                <a:solidFill>
                  <a:srgbClr val="000000"/>
                </a:solidFill>
              </a:rPr>
              <a:t>Andrew Tarlton, Chase Foiles, Elysian Majeske, </a:t>
            </a:r>
            <a:endParaRPr sz="1435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435">
                <a:solidFill>
                  <a:srgbClr val="000000"/>
                </a:solidFill>
              </a:rPr>
              <a:t>Emma Bynum, &amp; Kaitlyn Montgomery</a:t>
            </a:r>
            <a:endParaRPr sz="1435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17" i="1"/>
              <a:t>Cell Biology Lab 2021</a:t>
            </a:r>
            <a:endParaRPr sz="1317" i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lang="en" sz="1317" i="1"/>
              <a:t>Dr. Reyna</a:t>
            </a:r>
            <a:endParaRPr sz="9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684200"/>
            <a:ext cx="3706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Genes and Why?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1184100"/>
            <a:ext cx="4166400" cy="27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have a known function in humans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These genes more often recorded in lung cancer.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TOP2A, KCNH2</a:t>
            </a:r>
            <a:r>
              <a:rPr lang="en"/>
              <a:t>: Targeted by Ciprofloxacin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ALB</a:t>
            </a:r>
            <a:r>
              <a:rPr lang="en"/>
              <a:t>: Binder for ciprofloxacin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CYP3A7:</a:t>
            </a:r>
            <a:r>
              <a:rPr lang="en"/>
              <a:t> gene that encodes for an enzyme that metabolizes ciprofloxacin/chemotherapy agents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ABCB1:</a:t>
            </a:r>
            <a:r>
              <a:rPr lang="en"/>
              <a:t> Substrate 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350175" y="1529550"/>
            <a:ext cx="1629600" cy="20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TOP2A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KCNH2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ALB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CYP3A7</a:t>
            </a:r>
            <a:endParaRPr sz="242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/>
              <a:t>ABCB1</a:t>
            </a:r>
            <a:endParaRPr sz="242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TOP2A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1436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sz="1100">
                <a:highlight>
                  <a:srgbClr val="FFFFFF"/>
                </a:highlight>
              </a:rPr>
              <a:t>Topoisomerase 2-alpha</a:t>
            </a:r>
            <a:endParaRPr sz="1100"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Control of topological states of DNA by transient breakage and rejoining of DNA during transcription. Makes strands break. Essential during mitosis/meiosis for proper separation.</a:t>
            </a:r>
            <a:endParaRPr sz="110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Acts as an inhibitor</a:t>
            </a:r>
            <a:endParaRPr sz="110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n" sz="1100"/>
              <a:t>Is found that TOP2A is </a:t>
            </a:r>
            <a:r>
              <a:rPr lang="en" sz="1100">
                <a:highlight>
                  <a:srgbClr val="FFFFFF"/>
                </a:highlight>
              </a:rPr>
              <a:t>indistinguishably associated with</a:t>
            </a:r>
            <a:r>
              <a:rPr lang="en" sz="1100" b="1">
                <a:highlight>
                  <a:srgbClr val="FFFFFF"/>
                </a:highlight>
              </a:rPr>
              <a:t> </a:t>
            </a:r>
            <a:r>
              <a:rPr lang="en" sz="1100">
                <a:highlight>
                  <a:srgbClr val="FFFFFF"/>
                </a:highlight>
              </a:rPr>
              <a:t>tumor proliferation and invasiveness (rapid growth and spread)</a:t>
            </a:r>
            <a:endParaRPr sz="11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100"/>
              <a:buChar char="-"/>
            </a:pPr>
            <a:r>
              <a:rPr lang="en" sz="1100">
                <a:highlight>
                  <a:srgbClr val="FFFFFF"/>
                </a:highlight>
              </a:rPr>
              <a:t>Ciprofloxacin impairs mitochondrial DNA replication initiation through inhibition of Topoisomerase 2</a:t>
            </a:r>
            <a:endParaRPr sz="1100"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Char char="-"/>
            </a:pPr>
            <a:r>
              <a:rPr lang="en" sz="1100">
                <a:highlight>
                  <a:srgbClr val="FEFEFE"/>
                </a:highlight>
              </a:rPr>
              <a:t>is altered in 3.9% cases of lung squamous cell carcinoma and 3% cases of lung adenocarcinoma according to cBioPortal</a:t>
            </a:r>
            <a:endParaRPr sz="1100">
              <a:highlight>
                <a:srgbClr val="FEFEFE"/>
              </a:highlight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152400" y="3162225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990" y="3009825"/>
            <a:ext cx="3305486" cy="204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56028" y="216300"/>
            <a:ext cx="2131449" cy="258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KCNH2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494900" y="124350"/>
            <a:ext cx="4649100" cy="4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/>
              <a:t>Also known as hERG</a:t>
            </a:r>
            <a:endParaRPr sz="52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/>
              <a:t>Function: </a:t>
            </a:r>
            <a:r>
              <a:rPr lang="en" sz="5200"/>
              <a:t>Alpha subunit of voltage gated inward potassium channel. </a:t>
            </a:r>
            <a:endParaRPr sz="52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2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/>
              <a:t>Interaction with Cancer: </a:t>
            </a:r>
            <a:endParaRPr sz="5200" b="1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/>
              <a:t>-Overexpressed in plasma membrane of human cancer cells, regulates tumor cell survival</a:t>
            </a:r>
            <a:endParaRPr sz="5200"/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/>
              <a:t>-Inhibit channel with certain blockers</a:t>
            </a:r>
            <a:endParaRPr sz="5200"/>
          </a:p>
          <a:p>
            <a:pPr marL="0" lvl="0" indent="457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200" b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/>
              <a:t>Fluoroquinolone Antibiotics effects on ventricular arrhythmia were tested -- Ciprofloxacin</a:t>
            </a:r>
            <a:endParaRPr sz="52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/>
              <a:t>Ciprofloxacin acts as inhibitor to hERG K+ channel</a:t>
            </a:r>
            <a:endParaRPr sz="52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52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 b="1"/>
              <a:t>cBioPortal Analysis:</a:t>
            </a:r>
            <a:endParaRPr sz="5200" b="1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/>
              <a:t>-Gene was altered in the non-small cell lung cancer and pan-lung cancer </a:t>
            </a:r>
            <a:endParaRPr sz="5200"/>
          </a:p>
          <a:p>
            <a:pPr marL="4572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00"/>
              <a:t>-unaltered group vs. altered group</a:t>
            </a:r>
            <a:endParaRPr sz="520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5200" b="1"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82"/>
          </a:p>
          <a:p>
            <a:pPr marL="9144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75" y="1302275"/>
            <a:ext cx="3204800" cy="170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128" y="3244200"/>
            <a:ext cx="2608096" cy="1774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ALB 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4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Function: Codes for Serum Albumin the most abundant protein in blood.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Altered in 38(4.9%) of the 954 patients queried in non-small lung cancer and pan lung cancer studies.</a:t>
            </a:r>
            <a:endParaRPr b="1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Significant change in survivability of altered group (graph to the left)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Human Serum Albumin Cancer Interaction</a:t>
            </a: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Acts as a toxic substance binder</a:t>
            </a: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Is carrier protein with multiple cellular and ligand binding sites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b="1"/>
              <a:t>Can be used for combination chemotherapy to carrier multiple drugs including ciprofloxacin</a:t>
            </a:r>
            <a:endParaRPr b="1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600" y="1249100"/>
            <a:ext cx="2619453" cy="17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263" y="3111750"/>
            <a:ext cx="3244124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246500" y="146125"/>
            <a:ext cx="3706500" cy="7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CYP3A7 and Lung Cancer </a:t>
            </a: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460500" y="192600"/>
            <a:ext cx="4622700" cy="47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Encodes for a protein that </a:t>
            </a:r>
            <a:r>
              <a:rPr lang="en" b="1"/>
              <a:t>metabolizes chemotherapy agents/ciprofloxacin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Only e</a:t>
            </a:r>
            <a:r>
              <a:rPr lang="en" b="1"/>
              <a:t>xpressed in adulthood</a:t>
            </a:r>
            <a:r>
              <a:rPr lang="en"/>
              <a:t> in some individuals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Study of 1,123 lung cancer patients, </a:t>
            </a:r>
            <a:r>
              <a:rPr lang="en" b="1"/>
              <a:t>89 carried the gene</a:t>
            </a:r>
            <a:endParaRPr b="1"/>
          </a:p>
          <a:p>
            <a:pPr marL="91440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b="1"/>
              <a:t>43% increase in mortality</a:t>
            </a:r>
            <a:endParaRPr b="1"/>
          </a:p>
          <a:p>
            <a:pPr marL="914400" lvl="1" indent="-2984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</a:pPr>
            <a:r>
              <a:rPr lang="en" b="1"/>
              <a:t>62% increased risk for disease progression</a:t>
            </a:r>
            <a:endParaRPr b="1"/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i="1"/>
              <a:t>“We also found borderline evidence of a statistical interaction between CYP3A7*1C allele and treatment of patients with a cytotoxic agent that is a CYP3A7 substrate [with clinical outcome] (p=0.06)”</a:t>
            </a:r>
            <a:endParaRPr i="1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1115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300"/>
              <a:buChar char="●"/>
            </a:pPr>
            <a:r>
              <a:rPr lang="en" b="1"/>
              <a:t>Competitive inhibitor?</a:t>
            </a:r>
            <a:endParaRPr b="1"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l="35508" t="48099" r="30844" b="13743"/>
          <a:stretch/>
        </p:blipFill>
        <p:spPr>
          <a:xfrm>
            <a:off x="2233625" y="2461900"/>
            <a:ext cx="1954601" cy="1981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l="1517" t="25235" r="29201" b="41085"/>
          <a:stretch/>
        </p:blipFill>
        <p:spPr>
          <a:xfrm>
            <a:off x="246500" y="1074150"/>
            <a:ext cx="3836938" cy="130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l="49726" t="6900" r="2625" b="41720"/>
          <a:stretch/>
        </p:blipFill>
        <p:spPr>
          <a:xfrm>
            <a:off x="152450" y="2716275"/>
            <a:ext cx="1954601" cy="147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229975" y="4325025"/>
            <a:ext cx="3870000" cy="10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https://pubmed.ncbi.nlm.nih.gov/26964624/</a:t>
            </a:r>
            <a:endParaRPr sz="600" u="sng"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https://maayanlab.cloud/Harmonizome/gene/CYP3A7</a:t>
            </a:r>
            <a:endParaRPr sz="600" u="sng"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https://www.cancertherapyadvisor.com/home/cancer-topics/chronic-lymphocytic-leukemia/cyp3a7-allele-may-worsen-outcomes-in-patients-with-several-cancer-types/</a:t>
            </a:r>
            <a:endParaRPr sz="600" u="sng"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https://www.healio.com/news/hematology-oncology/20160310/cyp3a7-allele-predicts-poor-outcomes-for-lung-and-breast-cancer-leukemia</a:t>
            </a:r>
            <a:endParaRPr sz="600" u="sng">
              <a:solidFill>
                <a:srgbClr val="0563C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6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ABCB1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4651300" y="386300"/>
            <a:ext cx="3879300" cy="29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Synonym: MDR1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Function: ATP-dependent pump to create multidrug resistance in cells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Other drugs that affect this gene: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Zosuquidar: potential leukemia (myeloid) treatment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Inhibits ABCB1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Tesmilifene: potential cancer treatment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-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Activates ABCB1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Ciprofloxacin would be an inhibitor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4651300" y="3372500"/>
            <a:ext cx="3938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 NSC lung cancer cells, altered gene appears 10% of cases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Those with altered genes have a 28% survivability rate.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Those with the altered genes and using cisplatin have a 46% survivability rate.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25" y="1281850"/>
            <a:ext cx="2215475" cy="17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0" y="2924975"/>
            <a:ext cx="1462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Cisplatin &amp; ABCB1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5899" y="3114575"/>
            <a:ext cx="2262327" cy="17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1755900" y="4820400"/>
            <a:ext cx="1403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ABCB1 Altered</a:t>
            </a:r>
            <a:endParaRPr sz="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On-screen Show (16:9)</PresentationFormat>
  <Paragraphs>98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Merriweather</vt:lpstr>
      <vt:lpstr>Roboto</vt:lpstr>
      <vt:lpstr>Arial</vt:lpstr>
      <vt:lpstr>Times New Roman</vt:lpstr>
      <vt:lpstr>Paradigm</vt:lpstr>
      <vt:lpstr>Ciprofloxacin: Genetic Interactions</vt:lpstr>
      <vt:lpstr>Genes and Why?</vt:lpstr>
      <vt:lpstr>TOP2A</vt:lpstr>
      <vt:lpstr>KCNH2</vt:lpstr>
      <vt:lpstr>ALB </vt:lpstr>
      <vt:lpstr>CYP3A7 and Lung Cancer </vt:lpstr>
      <vt:lpstr>ABCB1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Ciprofloxacin: Genetic Interactions</dc:title>
  <dc:creator>Emma Bynum</dc:creator>
  <cp:lastModifiedBy>Nathan Reyna</cp:lastModifiedBy>
  <cp:revision>1</cp:revision>
  <dcterms:modified xsi:type="dcterms:W3CDTF">2024-11-07T14:15:31Z</dcterms:modified>
</cp:coreProperties>
</file>