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Open Sans" panose="020B0606030504020204" pitchFamily="34" charset="0"/>
      <p:regular r:id="rId28"/>
      <p:bold r:id="rId29"/>
      <p:italic r:id="rId30"/>
      <p:boldItalic r:id="rId31"/>
    </p:embeddedFont>
    <p:embeddedFont>
      <p:font typeface="PT Sans Narrow" panose="020B0604020202020204" charset="0"/>
      <p:regular r:id="rId32"/>
      <p:bold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F70F5B-B8A4-45BA-A5E1-F386B51068C1}">
  <a:tblStyle styleId="{F8F70F5B-B8A4-45BA-A5E1-F386B51068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2" d="100"/>
          <a:sy n="202" d="100"/>
        </p:scale>
        <p:origin x="624" y="1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a5846dea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a5846dea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a5846deaa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a5846dea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Mostly missense, not significant in HIF1a (few cancers and small percentage) relevant in PIK3CA, TP53 huge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a5846deaac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a5846deaa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don’t see a lot of mutations with PI3KA and HIF1A because if you did then the tumor would stop growing and no longer be cancerous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a5846deaa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a5846deaa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PIK3CA: amplification </a:t>
            </a:r>
            <a:endParaRPr/>
          </a:p>
          <a:p>
            <a:pPr marL="0" lvl="0" indent="0" algn="l" rtl="0">
              <a:spcBef>
                <a:spcPts val="0"/>
              </a:spcBef>
              <a:spcAft>
                <a:spcPts val="0"/>
              </a:spcAft>
              <a:buNone/>
            </a:pPr>
            <a:r>
              <a:rPr lang="en"/>
              <a:t>TP53: deletion</a:t>
            </a:r>
            <a:endParaRPr/>
          </a:p>
          <a:p>
            <a:pPr marL="0" lvl="0" indent="0" algn="l" rtl="0">
              <a:spcBef>
                <a:spcPts val="0"/>
              </a:spcBef>
              <a:spcAft>
                <a:spcPts val="0"/>
              </a:spcAft>
              <a:buNone/>
            </a:pPr>
            <a:r>
              <a:rPr lang="en"/>
              <a:t>HIF1A: gain </a:t>
            </a:r>
            <a:endParaRPr/>
          </a:p>
          <a:p>
            <a:pPr marL="0" lvl="0" indent="0" algn="l" rtl="0">
              <a:spcBef>
                <a:spcPts val="0"/>
              </a:spcBef>
              <a:spcAft>
                <a:spcPts val="0"/>
              </a:spcAft>
              <a:buNone/>
            </a:pPr>
            <a:r>
              <a:rPr lang="en"/>
              <a:t>This goes with what we have already discovered considering the nature of the genes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a5846deaa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a5846deaa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a5846deaac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a5846deaa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a5846deaa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a5846deaa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HIF1A in normoxic conditions is ubiquitinated and sent to the proteasome to be degraded because it is not needed. However, in hypoxic conditions HIF1A is not ub and is able to go into the nucleus so it can change gene expression.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a5846deaac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a5846deaa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a5846deaac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a5846deaac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a5846deaac_3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a5846deaac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a5846deaa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a5846deaa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a5846deaac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a5846deaac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7fec54742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7fec54742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7fec54742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7fec54742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7fec54742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7fec54742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ae854b6c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ae854b6c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a5846deaac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a5846deaa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a6961e14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a6961e14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a5846deaa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a5846deaa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TP53: because of better growth (not apoptosis) we think gene mutated or deleted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a5846deaa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a5846deaa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a5846deaac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a5846deaac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a5846deaac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a5846deaa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5846deaac_2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5846deaac_2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7fec54742c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7fec54742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jp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1708" y="8938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Hypoxic and Normoxic Exosomes on A549 Lung Cancer Cells</a:t>
            </a:r>
            <a:endParaRPr/>
          </a:p>
        </p:txBody>
      </p:sp>
      <p:sp>
        <p:nvSpPr>
          <p:cNvPr id="67" name="Google Shape;67;p13"/>
          <p:cNvSpPr txBox="1">
            <a:spLocks noGrp="1"/>
          </p:cNvSpPr>
          <p:nvPr>
            <p:ph type="subTitle" idx="1"/>
          </p:nvPr>
        </p:nvSpPr>
        <p:spPr>
          <a:xfrm>
            <a:off x="1019725" y="3406597"/>
            <a:ext cx="7093200" cy="673800"/>
          </a:xfrm>
          <a:prstGeom prst="rect">
            <a:avLst/>
          </a:prstGeom>
        </p:spPr>
        <p:txBody>
          <a:bodyPr spcFirstLastPara="1" wrap="square" lIns="91425" tIns="91425" rIns="91425" bIns="91425" anchor="t" anchorCtr="0">
            <a:normAutofit/>
          </a:bodyPr>
          <a:lstStyle/>
          <a:p>
            <a:pPr marL="0" lvl="0" indent="0" algn="ctr" rtl="0">
              <a:lnSpc>
                <a:spcPct val="60000"/>
              </a:lnSpc>
              <a:spcBef>
                <a:spcPts val="0"/>
              </a:spcBef>
              <a:spcAft>
                <a:spcPts val="0"/>
              </a:spcAft>
              <a:buClr>
                <a:schemeClr val="dk1"/>
              </a:buClr>
              <a:buSzPts val="865"/>
              <a:buFont typeface="Arial"/>
              <a:buNone/>
            </a:pPr>
            <a:r>
              <a:rPr lang="en" sz="2298">
                <a:solidFill>
                  <a:schemeClr val="dk1"/>
                </a:solidFill>
              </a:rPr>
              <a:t>cBioPortal Analysis and Lung Culture Experiments</a:t>
            </a:r>
            <a:endParaRPr sz="41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1700" y="3376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Oncoprint of HIF1A, TP53, and PIK3CA in Non-small Lung Carcinoma </a:t>
            </a:r>
            <a:endParaRPr/>
          </a:p>
        </p:txBody>
      </p:sp>
      <p:sp>
        <p:nvSpPr>
          <p:cNvPr id="148" name="Google Shape;148;p22"/>
          <p:cNvSpPr txBox="1"/>
          <p:nvPr/>
        </p:nvSpPr>
        <p:spPr>
          <a:xfrm>
            <a:off x="574425" y="3742875"/>
            <a:ext cx="8225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HIF1A was found to hardly ever have alterations with only 1% having a missense mutation. This is because if HIF1A was seen to be mutated in cancer cells then the tumor would be benign and would stop growing. TP53 was seen to be altered 56% of the time with the majority of the alterations being missense mutations. The PIK3CA gene was found to be altered 8% of the time with some missense mutations and some amplifications. </a:t>
            </a:r>
            <a:endParaRPr/>
          </a:p>
        </p:txBody>
      </p:sp>
      <p:pic>
        <p:nvPicPr>
          <p:cNvPr id="149" name="Google Shape;149;p22"/>
          <p:cNvPicPr preferRelativeResize="0"/>
          <p:nvPr/>
        </p:nvPicPr>
        <p:blipFill rotWithShape="1">
          <a:blip r:embed="rId3">
            <a:alphaModFix/>
          </a:blip>
          <a:srcRect t="38913" b="19122"/>
          <a:stretch/>
        </p:blipFill>
        <p:spPr>
          <a:xfrm>
            <a:off x="276300" y="1445137"/>
            <a:ext cx="8591401" cy="2253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311700" y="346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Cancer Type Summary</a:t>
            </a:r>
            <a:endParaRPr/>
          </a:p>
        </p:txBody>
      </p:sp>
      <p:sp>
        <p:nvSpPr>
          <p:cNvPr id="155" name="Google Shape;155;p23"/>
          <p:cNvSpPr txBox="1"/>
          <p:nvPr/>
        </p:nvSpPr>
        <p:spPr>
          <a:xfrm>
            <a:off x="311700" y="796475"/>
            <a:ext cx="382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Non-Small Lung Cell Carcinoma</a:t>
            </a:r>
            <a:endParaRPr/>
          </a:p>
        </p:txBody>
      </p:sp>
      <p:pic>
        <p:nvPicPr>
          <p:cNvPr id="156" name="Google Shape;156;p23"/>
          <p:cNvPicPr preferRelativeResize="0"/>
          <p:nvPr/>
        </p:nvPicPr>
        <p:blipFill rotWithShape="1">
          <a:blip r:embed="rId3">
            <a:alphaModFix/>
          </a:blip>
          <a:srcRect l="2041" t="17979" r="61629"/>
          <a:stretch/>
        </p:blipFill>
        <p:spPr>
          <a:xfrm>
            <a:off x="311700" y="1254050"/>
            <a:ext cx="1603374" cy="2325475"/>
          </a:xfrm>
          <a:prstGeom prst="rect">
            <a:avLst/>
          </a:prstGeom>
          <a:noFill/>
          <a:ln>
            <a:noFill/>
          </a:ln>
        </p:spPr>
      </p:pic>
      <p:pic>
        <p:nvPicPr>
          <p:cNvPr id="157" name="Google Shape;157;p23"/>
          <p:cNvPicPr preferRelativeResize="0"/>
          <p:nvPr/>
        </p:nvPicPr>
        <p:blipFill rotWithShape="1">
          <a:blip r:embed="rId4">
            <a:alphaModFix/>
          </a:blip>
          <a:srcRect l="2616" t="18487" r="65827"/>
          <a:stretch/>
        </p:blipFill>
        <p:spPr>
          <a:xfrm>
            <a:off x="2417101" y="1254050"/>
            <a:ext cx="1521597" cy="2456426"/>
          </a:xfrm>
          <a:prstGeom prst="rect">
            <a:avLst/>
          </a:prstGeom>
          <a:noFill/>
          <a:ln>
            <a:noFill/>
          </a:ln>
        </p:spPr>
      </p:pic>
      <p:sp>
        <p:nvSpPr>
          <p:cNvPr id="158" name="Google Shape;158;p23"/>
          <p:cNvSpPr txBox="1"/>
          <p:nvPr/>
        </p:nvSpPr>
        <p:spPr>
          <a:xfrm>
            <a:off x="2671100" y="3834575"/>
            <a:ext cx="146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HIF1A</a:t>
            </a:r>
            <a:endParaRPr>
              <a:latin typeface="Open Sans"/>
              <a:ea typeface="Open Sans"/>
              <a:cs typeface="Open Sans"/>
              <a:sym typeface="Open Sans"/>
            </a:endParaRPr>
          </a:p>
        </p:txBody>
      </p:sp>
      <p:sp>
        <p:nvSpPr>
          <p:cNvPr id="159" name="Google Shape;159;p23"/>
          <p:cNvSpPr txBox="1"/>
          <p:nvPr/>
        </p:nvSpPr>
        <p:spPr>
          <a:xfrm>
            <a:off x="385100" y="3777225"/>
            <a:ext cx="14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All genes</a:t>
            </a:r>
            <a:endParaRPr>
              <a:latin typeface="Open Sans"/>
              <a:ea typeface="Open Sans"/>
              <a:cs typeface="Open Sans"/>
              <a:sym typeface="Open Sans"/>
            </a:endParaRPr>
          </a:p>
        </p:txBody>
      </p:sp>
      <p:pic>
        <p:nvPicPr>
          <p:cNvPr id="160" name="Google Shape;160;p23"/>
          <p:cNvPicPr preferRelativeResize="0"/>
          <p:nvPr/>
        </p:nvPicPr>
        <p:blipFill rotWithShape="1">
          <a:blip r:embed="rId5">
            <a:alphaModFix/>
          </a:blip>
          <a:srcRect l="2150" t="16394" r="61770"/>
          <a:stretch/>
        </p:blipFill>
        <p:spPr>
          <a:xfrm>
            <a:off x="4358975" y="1343525"/>
            <a:ext cx="1696051" cy="2456451"/>
          </a:xfrm>
          <a:prstGeom prst="rect">
            <a:avLst/>
          </a:prstGeom>
          <a:noFill/>
          <a:ln>
            <a:noFill/>
          </a:ln>
        </p:spPr>
      </p:pic>
      <p:sp>
        <p:nvSpPr>
          <p:cNvPr id="161" name="Google Shape;161;p23"/>
          <p:cNvSpPr txBox="1"/>
          <p:nvPr/>
        </p:nvSpPr>
        <p:spPr>
          <a:xfrm>
            <a:off x="4842400" y="3834575"/>
            <a:ext cx="14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TP53</a:t>
            </a:r>
            <a:endParaRPr>
              <a:latin typeface="Open Sans"/>
              <a:ea typeface="Open Sans"/>
              <a:cs typeface="Open Sans"/>
              <a:sym typeface="Open Sans"/>
            </a:endParaRPr>
          </a:p>
        </p:txBody>
      </p:sp>
      <p:pic>
        <p:nvPicPr>
          <p:cNvPr id="162" name="Google Shape;162;p23"/>
          <p:cNvPicPr preferRelativeResize="0"/>
          <p:nvPr/>
        </p:nvPicPr>
        <p:blipFill rotWithShape="1">
          <a:blip r:embed="rId6">
            <a:alphaModFix/>
          </a:blip>
          <a:srcRect l="2455" t="15618" r="63390"/>
          <a:stretch/>
        </p:blipFill>
        <p:spPr>
          <a:xfrm>
            <a:off x="6497038" y="1299463"/>
            <a:ext cx="1647826" cy="2544563"/>
          </a:xfrm>
          <a:prstGeom prst="rect">
            <a:avLst/>
          </a:prstGeom>
          <a:noFill/>
          <a:ln>
            <a:noFill/>
          </a:ln>
        </p:spPr>
      </p:pic>
      <p:sp>
        <p:nvSpPr>
          <p:cNvPr id="163" name="Google Shape;163;p23"/>
          <p:cNvSpPr txBox="1"/>
          <p:nvPr/>
        </p:nvSpPr>
        <p:spPr>
          <a:xfrm>
            <a:off x="6776075" y="3908325"/>
            <a:ext cx="128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PIK3CA</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Mutation Chart </a:t>
            </a:r>
            <a:endParaRPr/>
          </a:p>
        </p:txBody>
      </p:sp>
      <p:pic>
        <p:nvPicPr>
          <p:cNvPr id="169" name="Google Shape;169;p24"/>
          <p:cNvPicPr preferRelativeResize="0"/>
          <p:nvPr/>
        </p:nvPicPr>
        <p:blipFill>
          <a:blip r:embed="rId3">
            <a:alphaModFix/>
          </a:blip>
          <a:stretch>
            <a:fillRect/>
          </a:stretch>
        </p:blipFill>
        <p:spPr>
          <a:xfrm>
            <a:off x="37650" y="1064425"/>
            <a:ext cx="5157051" cy="1086850"/>
          </a:xfrm>
          <a:prstGeom prst="rect">
            <a:avLst/>
          </a:prstGeom>
          <a:noFill/>
          <a:ln>
            <a:noFill/>
          </a:ln>
        </p:spPr>
      </p:pic>
      <p:pic>
        <p:nvPicPr>
          <p:cNvPr id="170" name="Google Shape;170;p24"/>
          <p:cNvPicPr preferRelativeResize="0"/>
          <p:nvPr/>
        </p:nvPicPr>
        <p:blipFill>
          <a:blip r:embed="rId4">
            <a:alphaModFix/>
          </a:blip>
          <a:stretch>
            <a:fillRect/>
          </a:stretch>
        </p:blipFill>
        <p:spPr>
          <a:xfrm>
            <a:off x="37650" y="2331500"/>
            <a:ext cx="5099698" cy="1086850"/>
          </a:xfrm>
          <a:prstGeom prst="rect">
            <a:avLst/>
          </a:prstGeom>
          <a:noFill/>
          <a:ln>
            <a:noFill/>
          </a:ln>
        </p:spPr>
      </p:pic>
      <p:pic>
        <p:nvPicPr>
          <p:cNvPr id="171" name="Google Shape;171;p24"/>
          <p:cNvPicPr preferRelativeResize="0"/>
          <p:nvPr/>
        </p:nvPicPr>
        <p:blipFill>
          <a:blip r:embed="rId5">
            <a:alphaModFix/>
          </a:blip>
          <a:stretch>
            <a:fillRect/>
          </a:stretch>
        </p:blipFill>
        <p:spPr>
          <a:xfrm>
            <a:off x="37650" y="3598575"/>
            <a:ext cx="5099699" cy="1086850"/>
          </a:xfrm>
          <a:prstGeom prst="rect">
            <a:avLst/>
          </a:prstGeom>
          <a:noFill/>
          <a:ln>
            <a:noFill/>
          </a:ln>
        </p:spPr>
      </p:pic>
      <p:sp>
        <p:nvSpPr>
          <p:cNvPr id="172" name="Google Shape;172;p24"/>
          <p:cNvSpPr txBox="1"/>
          <p:nvPr/>
        </p:nvSpPr>
        <p:spPr>
          <a:xfrm>
            <a:off x="5366775" y="1147100"/>
            <a:ext cx="35724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TP53: most common, most mutations</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PIK3CA and HIF1A have fewer mutations, but their activation promotes tumor growth </a:t>
            </a:r>
            <a:endParaRPr>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Plot Charts</a:t>
            </a:r>
            <a:endParaRPr/>
          </a:p>
        </p:txBody>
      </p:sp>
      <p:pic>
        <p:nvPicPr>
          <p:cNvPr id="178" name="Google Shape;178;p25"/>
          <p:cNvPicPr preferRelativeResize="0"/>
          <p:nvPr/>
        </p:nvPicPr>
        <p:blipFill>
          <a:blip r:embed="rId3">
            <a:alphaModFix/>
          </a:blip>
          <a:stretch>
            <a:fillRect/>
          </a:stretch>
        </p:blipFill>
        <p:spPr>
          <a:xfrm>
            <a:off x="311700" y="1305079"/>
            <a:ext cx="2950933" cy="3302699"/>
          </a:xfrm>
          <a:prstGeom prst="rect">
            <a:avLst/>
          </a:prstGeom>
          <a:noFill/>
          <a:ln>
            <a:noFill/>
          </a:ln>
        </p:spPr>
      </p:pic>
      <p:pic>
        <p:nvPicPr>
          <p:cNvPr id="179" name="Google Shape;179;p25"/>
          <p:cNvPicPr preferRelativeResize="0"/>
          <p:nvPr/>
        </p:nvPicPr>
        <p:blipFill>
          <a:blip r:embed="rId4">
            <a:alphaModFix/>
          </a:blip>
          <a:stretch>
            <a:fillRect/>
          </a:stretch>
        </p:blipFill>
        <p:spPr>
          <a:xfrm>
            <a:off x="2950750" y="1266326"/>
            <a:ext cx="3460949" cy="3180101"/>
          </a:xfrm>
          <a:prstGeom prst="rect">
            <a:avLst/>
          </a:prstGeom>
          <a:noFill/>
          <a:ln>
            <a:noFill/>
          </a:ln>
        </p:spPr>
      </p:pic>
      <p:pic>
        <p:nvPicPr>
          <p:cNvPr id="180" name="Google Shape;180;p25"/>
          <p:cNvPicPr preferRelativeResize="0"/>
          <p:nvPr/>
        </p:nvPicPr>
        <p:blipFill>
          <a:blip r:embed="rId5">
            <a:alphaModFix/>
          </a:blip>
          <a:stretch>
            <a:fillRect/>
          </a:stretch>
        </p:blipFill>
        <p:spPr>
          <a:xfrm>
            <a:off x="5956425" y="1360125"/>
            <a:ext cx="2384575" cy="2332950"/>
          </a:xfrm>
          <a:prstGeom prst="rect">
            <a:avLst/>
          </a:prstGeom>
          <a:noFill/>
          <a:ln>
            <a:noFill/>
          </a:ln>
        </p:spPr>
      </p:pic>
      <p:sp>
        <p:nvSpPr>
          <p:cNvPr id="181" name="Google Shape;181;p25"/>
          <p:cNvSpPr txBox="1"/>
          <p:nvPr/>
        </p:nvSpPr>
        <p:spPr>
          <a:xfrm>
            <a:off x="442450" y="4424525"/>
            <a:ext cx="183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PIK3CA</a:t>
            </a:r>
            <a:endParaRPr>
              <a:latin typeface="Open Sans"/>
              <a:ea typeface="Open Sans"/>
              <a:cs typeface="Open Sans"/>
              <a:sym typeface="Open Sans"/>
            </a:endParaRPr>
          </a:p>
        </p:txBody>
      </p:sp>
      <p:sp>
        <p:nvSpPr>
          <p:cNvPr id="182" name="Google Shape;182;p25"/>
          <p:cNvSpPr txBox="1"/>
          <p:nvPr/>
        </p:nvSpPr>
        <p:spPr>
          <a:xfrm>
            <a:off x="3326575" y="4399925"/>
            <a:ext cx="47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TP53</a:t>
            </a:r>
            <a:endParaRPr>
              <a:latin typeface="Open Sans"/>
              <a:ea typeface="Open Sans"/>
              <a:cs typeface="Open Sans"/>
              <a:sym typeface="Open Sans"/>
            </a:endParaRPr>
          </a:p>
        </p:txBody>
      </p:sp>
      <p:sp>
        <p:nvSpPr>
          <p:cNvPr id="183" name="Google Shape;183;p25"/>
          <p:cNvSpPr txBox="1"/>
          <p:nvPr/>
        </p:nvSpPr>
        <p:spPr>
          <a:xfrm>
            <a:off x="6177925" y="4367150"/>
            <a:ext cx="268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HIF1A</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Mutual Exclusivity </a:t>
            </a:r>
            <a:endParaRPr/>
          </a:p>
        </p:txBody>
      </p:sp>
      <p:sp>
        <p:nvSpPr>
          <p:cNvPr id="189" name="Google Shape;189;p26"/>
          <p:cNvSpPr txBox="1">
            <a:spLocks noGrp="1"/>
          </p:cNvSpPr>
          <p:nvPr>
            <p:ph type="body" idx="1"/>
          </p:nvPr>
        </p:nvSpPr>
        <p:spPr>
          <a:xfrm>
            <a:off x="311700" y="2386850"/>
            <a:ext cx="8520600" cy="2330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TP53 is common and related to all mutations</a:t>
            </a:r>
            <a:endParaRPr/>
          </a:p>
          <a:p>
            <a:pPr marL="914400" lvl="1" indent="-317500" algn="l" rtl="0">
              <a:spcBef>
                <a:spcPts val="0"/>
              </a:spcBef>
              <a:spcAft>
                <a:spcPts val="0"/>
              </a:spcAft>
              <a:buSzPts val="1400"/>
              <a:buChar char="○"/>
            </a:pPr>
            <a:r>
              <a:rPr lang="en"/>
              <a:t>Only significant with PIK3CA</a:t>
            </a:r>
            <a:endParaRPr/>
          </a:p>
          <a:p>
            <a:pPr marL="457200" lvl="0" indent="-342900" algn="l" rtl="0">
              <a:spcBef>
                <a:spcPts val="0"/>
              </a:spcBef>
              <a:spcAft>
                <a:spcPts val="0"/>
              </a:spcAft>
              <a:buSzPts val="1800"/>
              <a:buChar char="●"/>
            </a:pPr>
            <a:r>
              <a:rPr lang="en"/>
              <a:t>To see HIF1A mutated would be shocking</a:t>
            </a:r>
            <a:endParaRPr/>
          </a:p>
          <a:p>
            <a:pPr marL="914400" lvl="1" indent="-317500" algn="l" rtl="0">
              <a:spcBef>
                <a:spcPts val="0"/>
              </a:spcBef>
              <a:spcAft>
                <a:spcPts val="0"/>
              </a:spcAft>
              <a:buSzPts val="1400"/>
              <a:buChar char="○"/>
            </a:pPr>
            <a:r>
              <a:rPr lang="en"/>
              <a:t>Mutual exclusivity with PIK3CA</a:t>
            </a:r>
            <a:endParaRPr/>
          </a:p>
        </p:txBody>
      </p:sp>
      <p:pic>
        <p:nvPicPr>
          <p:cNvPr id="190" name="Google Shape;190;p26"/>
          <p:cNvPicPr preferRelativeResize="0"/>
          <p:nvPr/>
        </p:nvPicPr>
        <p:blipFill rotWithShape="1">
          <a:blip r:embed="rId3">
            <a:alphaModFix/>
          </a:blip>
          <a:srcRect t="35343" r="7689" b="48248"/>
          <a:stretch/>
        </p:blipFill>
        <p:spPr>
          <a:xfrm>
            <a:off x="717438" y="1393650"/>
            <a:ext cx="7597076" cy="843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3: Exosome Extraction</a:t>
            </a:r>
            <a:endParaRPr/>
          </a:p>
        </p:txBody>
      </p:sp>
      <p:sp>
        <p:nvSpPr>
          <p:cNvPr id="196" name="Google Shape;196;p27"/>
          <p:cNvSpPr txBox="1">
            <a:spLocks noGrp="1"/>
          </p:cNvSpPr>
          <p:nvPr>
            <p:ph type="body" idx="1"/>
          </p:nvPr>
        </p:nvSpPr>
        <p:spPr>
          <a:xfrm>
            <a:off x="311700" y="1152425"/>
            <a:ext cx="6240900" cy="367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Cells introduced to hypoxic or normoxic conditions for 12 hours </a:t>
            </a:r>
            <a:endParaRPr/>
          </a:p>
          <a:p>
            <a:pPr marL="457200" lvl="0" indent="-342900" algn="l" rtl="0">
              <a:spcBef>
                <a:spcPts val="0"/>
              </a:spcBef>
              <a:spcAft>
                <a:spcPts val="0"/>
              </a:spcAft>
              <a:buSzPts val="1800"/>
              <a:buChar char="●"/>
            </a:pPr>
            <a:r>
              <a:rPr lang="en"/>
              <a:t>Media aspirated off  </a:t>
            </a:r>
            <a:endParaRPr/>
          </a:p>
          <a:p>
            <a:pPr marL="914400" lvl="1" indent="-317500" algn="l" rtl="0">
              <a:spcBef>
                <a:spcPts val="0"/>
              </a:spcBef>
              <a:spcAft>
                <a:spcPts val="0"/>
              </a:spcAft>
              <a:buSzPts val="1400"/>
              <a:buChar char="○"/>
            </a:pPr>
            <a:r>
              <a:rPr lang="en"/>
              <a:t>Remove exosomes that weren’t hypoxic</a:t>
            </a:r>
            <a:endParaRPr/>
          </a:p>
          <a:p>
            <a:pPr marL="457200" lvl="0" indent="-342900" algn="l" rtl="0">
              <a:spcBef>
                <a:spcPts val="0"/>
              </a:spcBef>
              <a:spcAft>
                <a:spcPts val="0"/>
              </a:spcAft>
              <a:buSzPts val="1800"/>
              <a:buChar char="●"/>
            </a:pPr>
            <a:r>
              <a:rPr lang="en"/>
              <a:t>Serum free media added (12 hours)</a:t>
            </a:r>
            <a:endParaRPr/>
          </a:p>
          <a:p>
            <a:pPr marL="914400" lvl="1" indent="-317500" algn="l" rtl="0">
              <a:spcBef>
                <a:spcPts val="0"/>
              </a:spcBef>
              <a:spcAft>
                <a:spcPts val="0"/>
              </a:spcAft>
              <a:buSzPts val="1400"/>
              <a:buChar char="○"/>
            </a:pPr>
            <a:r>
              <a:rPr lang="en"/>
              <a:t>Serum free= no added exosomes</a:t>
            </a:r>
            <a:endParaRPr/>
          </a:p>
          <a:p>
            <a:pPr marL="914400" lvl="1" indent="-317500" algn="l" rtl="0">
              <a:spcBef>
                <a:spcPts val="0"/>
              </a:spcBef>
              <a:spcAft>
                <a:spcPts val="0"/>
              </a:spcAft>
              <a:buSzPts val="1400"/>
              <a:buChar char="○"/>
            </a:pPr>
            <a:r>
              <a:rPr lang="en"/>
              <a:t>Exosomes released during these 12 hours</a:t>
            </a:r>
            <a:endParaRPr/>
          </a:p>
          <a:p>
            <a:pPr marL="914400" lvl="1" indent="-317500" algn="l" rtl="0">
              <a:spcBef>
                <a:spcPts val="0"/>
              </a:spcBef>
              <a:spcAft>
                <a:spcPts val="0"/>
              </a:spcAft>
              <a:buSzPts val="1400"/>
              <a:buChar char="○"/>
            </a:pPr>
            <a:r>
              <a:rPr lang="en"/>
              <a:t>Hypoxia Pathway activated </a:t>
            </a:r>
            <a:endParaRPr/>
          </a:p>
          <a:p>
            <a:pPr marL="457200" lvl="0" indent="-342900" algn="l" rtl="0">
              <a:spcBef>
                <a:spcPts val="0"/>
              </a:spcBef>
              <a:spcAft>
                <a:spcPts val="0"/>
              </a:spcAft>
              <a:buSzPts val="1800"/>
              <a:buChar char="●"/>
            </a:pPr>
            <a:r>
              <a:rPr lang="en"/>
              <a:t>Exosome media was centrifuged to separate out the exosomes and suspended in PBS for storage until Experiment 4</a:t>
            </a:r>
            <a:endParaRPr/>
          </a:p>
          <a:p>
            <a:pPr marL="457200" lvl="0" indent="-342900" algn="l" rtl="0">
              <a:spcBef>
                <a:spcPts val="0"/>
              </a:spcBef>
              <a:spcAft>
                <a:spcPts val="0"/>
              </a:spcAft>
              <a:buSzPts val="1800"/>
              <a:buChar char="●"/>
            </a:pPr>
            <a:r>
              <a:rPr lang="en"/>
              <a:t>(No numerical data)</a:t>
            </a:r>
            <a:endParaRPr/>
          </a:p>
          <a:p>
            <a:pPr marL="0" lvl="0" indent="0" algn="l" rtl="0">
              <a:spcBef>
                <a:spcPts val="1200"/>
              </a:spcBef>
              <a:spcAft>
                <a:spcPts val="1200"/>
              </a:spcAft>
              <a:buNone/>
            </a:pPr>
            <a:endParaRPr/>
          </a:p>
        </p:txBody>
      </p:sp>
      <p:pic>
        <p:nvPicPr>
          <p:cNvPr id="197" name="Google Shape;197;p27"/>
          <p:cNvPicPr preferRelativeResize="0"/>
          <p:nvPr/>
        </p:nvPicPr>
        <p:blipFill>
          <a:blip r:embed="rId3">
            <a:alphaModFix/>
          </a:blip>
          <a:stretch>
            <a:fillRect/>
          </a:stretch>
        </p:blipFill>
        <p:spPr>
          <a:xfrm>
            <a:off x="6686300" y="1487000"/>
            <a:ext cx="2145999" cy="28613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Pathways</a:t>
            </a:r>
            <a:endParaRPr/>
          </a:p>
        </p:txBody>
      </p:sp>
      <p:pic>
        <p:nvPicPr>
          <p:cNvPr id="203" name="Google Shape;203;p28"/>
          <p:cNvPicPr preferRelativeResize="0"/>
          <p:nvPr/>
        </p:nvPicPr>
        <p:blipFill rotWithShape="1">
          <a:blip r:embed="rId3">
            <a:alphaModFix/>
          </a:blip>
          <a:srcRect l="19534" t="33116" r="36459" b="25943"/>
          <a:stretch/>
        </p:blipFill>
        <p:spPr>
          <a:xfrm>
            <a:off x="4045975" y="117250"/>
            <a:ext cx="4221327" cy="2454499"/>
          </a:xfrm>
          <a:prstGeom prst="rect">
            <a:avLst/>
          </a:prstGeom>
          <a:noFill/>
          <a:ln>
            <a:noFill/>
          </a:ln>
        </p:spPr>
      </p:pic>
      <p:pic>
        <p:nvPicPr>
          <p:cNvPr id="204" name="Google Shape;204;p28"/>
          <p:cNvPicPr preferRelativeResize="0"/>
          <p:nvPr/>
        </p:nvPicPr>
        <p:blipFill rotWithShape="1">
          <a:blip r:embed="rId4">
            <a:alphaModFix/>
          </a:blip>
          <a:srcRect l="28134" t="17019" r="39608" b="30254"/>
          <a:stretch/>
        </p:blipFill>
        <p:spPr>
          <a:xfrm>
            <a:off x="719750" y="1299100"/>
            <a:ext cx="3326223" cy="3398099"/>
          </a:xfrm>
          <a:prstGeom prst="rect">
            <a:avLst/>
          </a:prstGeom>
          <a:noFill/>
          <a:ln>
            <a:noFill/>
          </a:ln>
        </p:spPr>
      </p:pic>
      <p:pic>
        <p:nvPicPr>
          <p:cNvPr id="205" name="Google Shape;205;p28"/>
          <p:cNvPicPr preferRelativeResize="0"/>
          <p:nvPr/>
        </p:nvPicPr>
        <p:blipFill>
          <a:blip r:embed="rId5">
            <a:alphaModFix/>
          </a:blip>
          <a:stretch>
            <a:fillRect/>
          </a:stretch>
        </p:blipFill>
        <p:spPr>
          <a:xfrm>
            <a:off x="4727799" y="2432450"/>
            <a:ext cx="3432974" cy="2571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Adding Exosomes to A549 Cells</a:t>
            </a:r>
            <a:endParaRPr/>
          </a:p>
        </p:txBody>
      </p:sp>
      <p:sp>
        <p:nvSpPr>
          <p:cNvPr id="211" name="Google Shape;211;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4 Treatment Groups</a:t>
            </a:r>
            <a:endParaRPr/>
          </a:p>
          <a:p>
            <a:pPr marL="914400" lvl="1" indent="-317500" algn="l" rtl="0">
              <a:spcBef>
                <a:spcPts val="0"/>
              </a:spcBef>
              <a:spcAft>
                <a:spcPts val="0"/>
              </a:spcAft>
              <a:buSzPts val="1400"/>
              <a:buChar char="○"/>
            </a:pPr>
            <a:r>
              <a:rPr lang="en"/>
              <a:t>Normal A549 cells, no exosomes (control)</a:t>
            </a:r>
            <a:endParaRPr/>
          </a:p>
          <a:p>
            <a:pPr marL="914400" lvl="1" indent="-317500" algn="l" rtl="0">
              <a:spcBef>
                <a:spcPts val="0"/>
              </a:spcBef>
              <a:spcAft>
                <a:spcPts val="0"/>
              </a:spcAft>
              <a:buSzPts val="1400"/>
              <a:buChar char="○"/>
            </a:pPr>
            <a:r>
              <a:rPr lang="en"/>
              <a:t>Normal A549 cells, normoxic exosomes</a:t>
            </a:r>
            <a:endParaRPr/>
          </a:p>
          <a:p>
            <a:pPr marL="914400" lvl="1" indent="-317500" algn="l" rtl="0">
              <a:spcBef>
                <a:spcPts val="0"/>
              </a:spcBef>
              <a:spcAft>
                <a:spcPts val="0"/>
              </a:spcAft>
              <a:buSzPts val="1400"/>
              <a:buChar char="○"/>
            </a:pPr>
            <a:r>
              <a:rPr lang="en"/>
              <a:t>Hypoxic A549 cells, no exosomes (control)</a:t>
            </a:r>
            <a:endParaRPr/>
          </a:p>
          <a:p>
            <a:pPr marL="914400" lvl="1" indent="-317500" algn="l" rtl="0">
              <a:spcBef>
                <a:spcPts val="0"/>
              </a:spcBef>
              <a:spcAft>
                <a:spcPts val="0"/>
              </a:spcAft>
              <a:buSzPts val="1400"/>
              <a:buChar char="○"/>
            </a:pPr>
            <a:r>
              <a:rPr lang="en"/>
              <a:t>Normal A549 cells, hypoxic exosomes</a:t>
            </a:r>
            <a:endParaRPr/>
          </a:p>
          <a:p>
            <a:pPr marL="457200" lvl="0" indent="-342900" algn="l" rtl="0">
              <a:spcBef>
                <a:spcPts val="0"/>
              </a:spcBef>
              <a:spcAft>
                <a:spcPts val="0"/>
              </a:spcAft>
              <a:buSzPts val="1800"/>
              <a:buChar char="●"/>
            </a:pPr>
            <a:r>
              <a:rPr lang="en"/>
              <a:t>Cells adhere to plate= 24 hours</a:t>
            </a:r>
            <a:endParaRPr/>
          </a:p>
          <a:p>
            <a:pPr marL="457200" lvl="0" indent="-342900" algn="l" rtl="0">
              <a:spcBef>
                <a:spcPts val="0"/>
              </a:spcBef>
              <a:spcAft>
                <a:spcPts val="0"/>
              </a:spcAft>
              <a:buSzPts val="1800"/>
              <a:buChar char="●"/>
            </a:pPr>
            <a:r>
              <a:rPr lang="en"/>
              <a:t>Exosomes added= 24 hours</a:t>
            </a:r>
            <a:endParaRPr/>
          </a:p>
          <a:p>
            <a:pPr marL="457200" lvl="0" indent="-342900" algn="l" rtl="0">
              <a:spcBef>
                <a:spcPts val="0"/>
              </a:spcBef>
              <a:spcAft>
                <a:spcPts val="0"/>
              </a:spcAft>
              <a:buSzPts val="1800"/>
              <a:buChar char="●"/>
            </a:pPr>
            <a:r>
              <a:rPr lang="en"/>
              <a:t>Scratch Assay performed</a:t>
            </a:r>
            <a:endParaRPr/>
          </a:p>
          <a:p>
            <a:pPr marL="457200" lvl="0" indent="-342900" algn="l" rtl="0">
              <a:spcBef>
                <a:spcPts val="0"/>
              </a:spcBef>
              <a:spcAft>
                <a:spcPts val="0"/>
              </a:spcAft>
              <a:buSzPts val="1800"/>
              <a:buChar char="●"/>
            </a:pPr>
            <a:r>
              <a:rPr lang="en"/>
              <a:t>Photos taken at 24 hour increments and compared</a:t>
            </a:r>
            <a:endParaRPr/>
          </a:p>
          <a:p>
            <a:pPr marL="914400" lvl="1" indent="-317500" algn="l" rtl="0">
              <a:spcBef>
                <a:spcPts val="0"/>
              </a:spcBef>
              <a:spcAft>
                <a:spcPts val="0"/>
              </a:spcAft>
              <a:buSzPts val="1400"/>
              <a:buChar char="○"/>
            </a:pPr>
            <a:r>
              <a:rPr lang="en"/>
              <a:t>3 wells per treatment group</a:t>
            </a:r>
            <a:endParaRPr/>
          </a:p>
          <a:p>
            <a:pPr marL="0" lvl="0" indent="0" algn="l" rtl="0">
              <a:spcBef>
                <a:spcPts val="1200"/>
              </a:spcBef>
              <a:spcAft>
                <a:spcPts val="12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311700" y="1963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Adding Exosomes to A549 Cells</a:t>
            </a:r>
            <a:endParaRPr/>
          </a:p>
        </p:txBody>
      </p:sp>
      <p:sp>
        <p:nvSpPr>
          <p:cNvPr id="217" name="Google Shape;217;p30"/>
          <p:cNvSpPr txBox="1"/>
          <p:nvPr/>
        </p:nvSpPr>
        <p:spPr>
          <a:xfrm>
            <a:off x="148875" y="3658250"/>
            <a:ext cx="13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T=24</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218" name="Google Shape;218;p30"/>
          <p:cNvSpPr txBox="1"/>
          <p:nvPr/>
        </p:nvSpPr>
        <p:spPr>
          <a:xfrm>
            <a:off x="1591550" y="832000"/>
            <a:ext cx="88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Normoxia Control</a:t>
            </a:r>
            <a:endParaRPr sz="1100">
              <a:latin typeface="Open Sans"/>
              <a:ea typeface="Open Sans"/>
              <a:cs typeface="Open Sans"/>
              <a:sym typeface="Open Sans"/>
            </a:endParaRPr>
          </a:p>
        </p:txBody>
      </p:sp>
      <p:sp>
        <p:nvSpPr>
          <p:cNvPr id="219" name="Google Shape;219;p30"/>
          <p:cNvSpPr txBox="1"/>
          <p:nvPr/>
        </p:nvSpPr>
        <p:spPr>
          <a:xfrm>
            <a:off x="3438563" y="818350"/>
            <a:ext cx="10395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Open Sans"/>
                <a:ea typeface="Open Sans"/>
                <a:cs typeface="Open Sans"/>
                <a:sym typeface="Open Sans"/>
              </a:rPr>
              <a:t>Normoxic Exosomes</a:t>
            </a:r>
            <a:endParaRPr sz="1100">
              <a:latin typeface="Open Sans"/>
              <a:ea typeface="Open Sans"/>
              <a:cs typeface="Open Sans"/>
              <a:sym typeface="Open Sans"/>
            </a:endParaRPr>
          </a:p>
        </p:txBody>
      </p:sp>
      <p:sp>
        <p:nvSpPr>
          <p:cNvPr id="220" name="Google Shape;220;p30"/>
          <p:cNvSpPr txBox="1"/>
          <p:nvPr/>
        </p:nvSpPr>
        <p:spPr>
          <a:xfrm>
            <a:off x="7739138" y="787600"/>
            <a:ext cx="728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Hypoxia Control</a:t>
            </a:r>
            <a:endParaRPr sz="1100">
              <a:latin typeface="Open Sans"/>
              <a:ea typeface="Open Sans"/>
              <a:cs typeface="Open Sans"/>
              <a:sym typeface="Open Sans"/>
            </a:endParaRPr>
          </a:p>
        </p:txBody>
      </p:sp>
      <p:sp>
        <p:nvSpPr>
          <p:cNvPr id="221" name="Google Shape;221;p30"/>
          <p:cNvSpPr txBox="1"/>
          <p:nvPr/>
        </p:nvSpPr>
        <p:spPr>
          <a:xfrm>
            <a:off x="5489900" y="787600"/>
            <a:ext cx="88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Hypoxic Exosomes</a:t>
            </a:r>
            <a:endParaRPr sz="1100">
              <a:latin typeface="Open Sans"/>
              <a:ea typeface="Open Sans"/>
              <a:cs typeface="Open Sans"/>
              <a:sym typeface="Open Sans"/>
            </a:endParaRPr>
          </a:p>
        </p:txBody>
      </p:sp>
      <p:pic>
        <p:nvPicPr>
          <p:cNvPr id="222" name="Google Shape;222;p30"/>
          <p:cNvPicPr preferRelativeResize="0"/>
          <p:nvPr/>
        </p:nvPicPr>
        <p:blipFill>
          <a:blip r:embed="rId3">
            <a:alphaModFix/>
          </a:blip>
          <a:stretch>
            <a:fillRect/>
          </a:stretch>
        </p:blipFill>
        <p:spPr>
          <a:xfrm>
            <a:off x="7189739" y="3203050"/>
            <a:ext cx="1805375" cy="1362400"/>
          </a:xfrm>
          <a:prstGeom prst="rect">
            <a:avLst/>
          </a:prstGeom>
          <a:noFill/>
          <a:ln>
            <a:noFill/>
          </a:ln>
        </p:spPr>
      </p:pic>
      <p:pic>
        <p:nvPicPr>
          <p:cNvPr id="223" name="Google Shape;223;p30"/>
          <p:cNvPicPr preferRelativeResize="0"/>
          <p:nvPr/>
        </p:nvPicPr>
        <p:blipFill>
          <a:blip r:embed="rId4">
            <a:alphaModFix/>
          </a:blip>
          <a:stretch>
            <a:fillRect/>
          </a:stretch>
        </p:blipFill>
        <p:spPr>
          <a:xfrm>
            <a:off x="5091611" y="3203061"/>
            <a:ext cx="1805375" cy="1362389"/>
          </a:xfrm>
          <a:prstGeom prst="rect">
            <a:avLst/>
          </a:prstGeom>
          <a:noFill/>
          <a:ln>
            <a:noFill/>
          </a:ln>
        </p:spPr>
      </p:pic>
      <p:pic>
        <p:nvPicPr>
          <p:cNvPr id="224" name="Google Shape;224;p30"/>
          <p:cNvPicPr preferRelativeResize="0"/>
          <p:nvPr/>
        </p:nvPicPr>
        <p:blipFill>
          <a:blip r:embed="rId5">
            <a:alphaModFix/>
          </a:blip>
          <a:stretch>
            <a:fillRect/>
          </a:stretch>
        </p:blipFill>
        <p:spPr>
          <a:xfrm>
            <a:off x="966325" y="3229586"/>
            <a:ext cx="1805375" cy="1362389"/>
          </a:xfrm>
          <a:prstGeom prst="rect">
            <a:avLst/>
          </a:prstGeom>
          <a:noFill/>
          <a:ln>
            <a:noFill/>
          </a:ln>
        </p:spPr>
      </p:pic>
      <p:pic>
        <p:nvPicPr>
          <p:cNvPr id="225" name="Google Shape;225;p30"/>
          <p:cNvPicPr preferRelativeResize="0"/>
          <p:nvPr/>
        </p:nvPicPr>
        <p:blipFill>
          <a:blip r:embed="rId6">
            <a:alphaModFix/>
          </a:blip>
          <a:stretch>
            <a:fillRect/>
          </a:stretch>
        </p:blipFill>
        <p:spPr>
          <a:xfrm>
            <a:off x="2993500" y="3229592"/>
            <a:ext cx="1805350" cy="1362371"/>
          </a:xfrm>
          <a:prstGeom prst="rect">
            <a:avLst/>
          </a:prstGeom>
          <a:noFill/>
          <a:ln>
            <a:noFill/>
          </a:ln>
        </p:spPr>
      </p:pic>
      <p:sp>
        <p:nvSpPr>
          <p:cNvPr id="226" name="Google Shape;226;p30"/>
          <p:cNvSpPr txBox="1"/>
          <p:nvPr/>
        </p:nvSpPr>
        <p:spPr>
          <a:xfrm>
            <a:off x="199225" y="1856375"/>
            <a:ext cx="49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T=0</a:t>
            </a:r>
            <a:endParaRPr>
              <a:latin typeface="Open Sans"/>
              <a:ea typeface="Open Sans"/>
              <a:cs typeface="Open Sans"/>
              <a:sym typeface="Open Sans"/>
            </a:endParaRPr>
          </a:p>
        </p:txBody>
      </p:sp>
      <p:pic>
        <p:nvPicPr>
          <p:cNvPr id="227" name="Google Shape;227;p30"/>
          <p:cNvPicPr preferRelativeResize="0"/>
          <p:nvPr/>
        </p:nvPicPr>
        <p:blipFill>
          <a:blip r:embed="rId7">
            <a:alphaModFix/>
          </a:blip>
          <a:stretch>
            <a:fillRect/>
          </a:stretch>
        </p:blipFill>
        <p:spPr>
          <a:xfrm>
            <a:off x="966338" y="1461648"/>
            <a:ext cx="1805356" cy="1362375"/>
          </a:xfrm>
          <a:prstGeom prst="rect">
            <a:avLst/>
          </a:prstGeom>
          <a:noFill/>
          <a:ln>
            <a:noFill/>
          </a:ln>
        </p:spPr>
      </p:pic>
      <p:pic>
        <p:nvPicPr>
          <p:cNvPr id="228" name="Google Shape;228;p30"/>
          <p:cNvPicPr preferRelativeResize="0"/>
          <p:nvPr/>
        </p:nvPicPr>
        <p:blipFill>
          <a:blip r:embed="rId8">
            <a:alphaModFix/>
          </a:blip>
          <a:stretch>
            <a:fillRect/>
          </a:stretch>
        </p:blipFill>
        <p:spPr>
          <a:xfrm>
            <a:off x="5091574" y="1451525"/>
            <a:ext cx="1805375" cy="1356111"/>
          </a:xfrm>
          <a:prstGeom prst="rect">
            <a:avLst/>
          </a:prstGeom>
          <a:noFill/>
          <a:ln>
            <a:noFill/>
          </a:ln>
        </p:spPr>
      </p:pic>
      <p:pic>
        <p:nvPicPr>
          <p:cNvPr id="229" name="Google Shape;229;p30"/>
          <p:cNvPicPr preferRelativeResize="0"/>
          <p:nvPr/>
        </p:nvPicPr>
        <p:blipFill>
          <a:blip r:embed="rId9">
            <a:alphaModFix/>
          </a:blip>
          <a:stretch>
            <a:fillRect/>
          </a:stretch>
        </p:blipFill>
        <p:spPr>
          <a:xfrm>
            <a:off x="3028962" y="1461663"/>
            <a:ext cx="1805375" cy="1362386"/>
          </a:xfrm>
          <a:prstGeom prst="rect">
            <a:avLst/>
          </a:prstGeom>
          <a:noFill/>
          <a:ln>
            <a:noFill/>
          </a:ln>
        </p:spPr>
      </p:pic>
      <p:pic>
        <p:nvPicPr>
          <p:cNvPr id="230" name="Google Shape;230;p30"/>
          <p:cNvPicPr preferRelativeResize="0"/>
          <p:nvPr/>
        </p:nvPicPr>
        <p:blipFill>
          <a:blip r:embed="rId10">
            <a:alphaModFix/>
          </a:blip>
          <a:stretch>
            <a:fillRect/>
          </a:stretch>
        </p:blipFill>
        <p:spPr>
          <a:xfrm>
            <a:off x="7154200" y="1448375"/>
            <a:ext cx="1805375" cy="13623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311700" y="1963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Adding Exosomes to A549 Cells</a:t>
            </a:r>
            <a:endParaRPr/>
          </a:p>
        </p:txBody>
      </p:sp>
      <p:sp>
        <p:nvSpPr>
          <p:cNvPr id="236" name="Google Shape;236;p31"/>
          <p:cNvSpPr txBox="1"/>
          <p:nvPr/>
        </p:nvSpPr>
        <p:spPr>
          <a:xfrm>
            <a:off x="159788" y="3500150"/>
            <a:ext cx="13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T=72</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237" name="Google Shape;237;p31"/>
          <p:cNvSpPr txBox="1"/>
          <p:nvPr/>
        </p:nvSpPr>
        <p:spPr>
          <a:xfrm>
            <a:off x="159800" y="3827075"/>
            <a:ext cx="88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238" name="Google Shape;238;p31"/>
          <p:cNvSpPr txBox="1"/>
          <p:nvPr/>
        </p:nvSpPr>
        <p:spPr>
          <a:xfrm>
            <a:off x="3134400" y="4497425"/>
            <a:ext cx="62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39" name="Google Shape;239;p31"/>
          <p:cNvSpPr txBox="1"/>
          <p:nvPr/>
        </p:nvSpPr>
        <p:spPr>
          <a:xfrm>
            <a:off x="1591550" y="832000"/>
            <a:ext cx="88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Normoxia Control</a:t>
            </a:r>
            <a:endParaRPr sz="1100">
              <a:latin typeface="Open Sans"/>
              <a:ea typeface="Open Sans"/>
              <a:cs typeface="Open Sans"/>
              <a:sym typeface="Open Sans"/>
            </a:endParaRPr>
          </a:p>
        </p:txBody>
      </p:sp>
      <p:sp>
        <p:nvSpPr>
          <p:cNvPr id="240" name="Google Shape;240;p31"/>
          <p:cNvSpPr txBox="1"/>
          <p:nvPr/>
        </p:nvSpPr>
        <p:spPr>
          <a:xfrm>
            <a:off x="3438563" y="818350"/>
            <a:ext cx="10395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Open Sans"/>
                <a:ea typeface="Open Sans"/>
                <a:cs typeface="Open Sans"/>
                <a:sym typeface="Open Sans"/>
              </a:rPr>
              <a:t>Normoxic Exosomes</a:t>
            </a:r>
            <a:endParaRPr sz="1100">
              <a:latin typeface="Open Sans"/>
              <a:ea typeface="Open Sans"/>
              <a:cs typeface="Open Sans"/>
              <a:sym typeface="Open Sans"/>
            </a:endParaRPr>
          </a:p>
        </p:txBody>
      </p:sp>
      <p:sp>
        <p:nvSpPr>
          <p:cNvPr id="241" name="Google Shape;241;p31"/>
          <p:cNvSpPr txBox="1"/>
          <p:nvPr/>
        </p:nvSpPr>
        <p:spPr>
          <a:xfrm>
            <a:off x="7739138" y="787600"/>
            <a:ext cx="728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Hypoxia Control</a:t>
            </a:r>
            <a:endParaRPr sz="1100">
              <a:latin typeface="Open Sans"/>
              <a:ea typeface="Open Sans"/>
              <a:cs typeface="Open Sans"/>
              <a:sym typeface="Open Sans"/>
            </a:endParaRPr>
          </a:p>
        </p:txBody>
      </p:sp>
      <p:sp>
        <p:nvSpPr>
          <p:cNvPr id="242" name="Google Shape;242;p31"/>
          <p:cNvSpPr txBox="1"/>
          <p:nvPr/>
        </p:nvSpPr>
        <p:spPr>
          <a:xfrm>
            <a:off x="5489900" y="787600"/>
            <a:ext cx="888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Hypoxic Exosomes</a:t>
            </a:r>
            <a:endParaRPr sz="1100">
              <a:latin typeface="Open Sans"/>
              <a:ea typeface="Open Sans"/>
              <a:cs typeface="Open Sans"/>
              <a:sym typeface="Open Sans"/>
            </a:endParaRPr>
          </a:p>
        </p:txBody>
      </p:sp>
      <p:pic>
        <p:nvPicPr>
          <p:cNvPr id="243" name="Google Shape;243;p31"/>
          <p:cNvPicPr preferRelativeResize="0"/>
          <p:nvPr/>
        </p:nvPicPr>
        <p:blipFill>
          <a:blip r:embed="rId3">
            <a:alphaModFix/>
          </a:blip>
          <a:stretch>
            <a:fillRect/>
          </a:stretch>
        </p:blipFill>
        <p:spPr>
          <a:xfrm>
            <a:off x="7202975" y="3067125"/>
            <a:ext cx="1761450" cy="1329261"/>
          </a:xfrm>
          <a:prstGeom prst="rect">
            <a:avLst/>
          </a:prstGeom>
          <a:noFill/>
          <a:ln>
            <a:noFill/>
          </a:ln>
        </p:spPr>
      </p:pic>
      <p:pic>
        <p:nvPicPr>
          <p:cNvPr id="244" name="Google Shape;244;p31"/>
          <p:cNvPicPr preferRelativeResize="0"/>
          <p:nvPr/>
        </p:nvPicPr>
        <p:blipFill>
          <a:blip r:embed="rId4">
            <a:alphaModFix/>
          </a:blip>
          <a:stretch>
            <a:fillRect/>
          </a:stretch>
        </p:blipFill>
        <p:spPr>
          <a:xfrm>
            <a:off x="5128763" y="3052263"/>
            <a:ext cx="1800825" cy="1358958"/>
          </a:xfrm>
          <a:prstGeom prst="rect">
            <a:avLst/>
          </a:prstGeom>
          <a:noFill/>
          <a:ln>
            <a:noFill/>
          </a:ln>
        </p:spPr>
      </p:pic>
      <p:pic>
        <p:nvPicPr>
          <p:cNvPr id="245" name="Google Shape;245;p31"/>
          <p:cNvPicPr preferRelativeResize="0"/>
          <p:nvPr/>
        </p:nvPicPr>
        <p:blipFill>
          <a:blip r:embed="rId5">
            <a:alphaModFix/>
          </a:blip>
          <a:stretch>
            <a:fillRect/>
          </a:stretch>
        </p:blipFill>
        <p:spPr>
          <a:xfrm>
            <a:off x="979525" y="3088775"/>
            <a:ext cx="1800800" cy="1358933"/>
          </a:xfrm>
          <a:prstGeom prst="rect">
            <a:avLst/>
          </a:prstGeom>
          <a:noFill/>
          <a:ln>
            <a:noFill/>
          </a:ln>
        </p:spPr>
      </p:pic>
      <p:pic>
        <p:nvPicPr>
          <p:cNvPr id="246" name="Google Shape;246;p31"/>
          <p:cNvPicPr preferRelativeResize="0"/>
          <p:nvPr/>
        </p:nvPicPr>
        <p:blipFill>
          <a:blip r:embed="rId6">
            <a:alphaModFix/>
          </a:blip>
          <a:stretch>
            <a:fillRect/>
          </a:stretch>
        </p:blipFill>
        <p:spPr>
          <a:xfrm>
            <a:off x="3054600" y="3052275"/>
            <a:ext cx="1800800" cy="1358940"/>
          </a:xfrm>
          <a:prstGeom prst="rect">
            <a:avLst/>
          </a:prstGeom>
          <a:noFill/>
          <a:ln>
            <a:noFill/>
          </a:ln>
        </p:spPr>
      </p:pic>
      <p:sp>
        <p:nvSpPr>
          <p:cNvPr id="247" name="Google Shape;247;p31"/>
          <p:cNvSpPr txBox="1"/>
          <p:nvPr/>
        </p:nvSpPr>
        <p:spPr>
          <a:xfrm>
            <a:off x="159800" y="1922075"/>
            <a:ext cx="88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T=48</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248" name="Google Shape;248;p31"/>
          <p:cNvSpPr txBox="1"/>
          <p:nvPr/>
        </p:nvSpPr>
        <p:spPr>
          <a:xfrm>
            <a:off x="3134400" y="2592425"/>
            <a:ext cx="62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249" name="Google Shape;249;p31"/>
          <p:cNvPicPr preferRelativeResize="0"/>
          <p:nvPr/>
        </p:nvPicPr>
        <p:blipFill>
          <a:blip r:embed="rId7">
            <a:alphaModFix/>
          </a:blip>
          <a:stretch>
            <a:fillRect/>
          </a:stretch>
        </p:blipFill>
        <p:spPr>
          <a:xfrm>
            <a:off x="7202938" y="1474200"/>
            <a:ext cx="1800817" cy="1358950"/>
          </a:xfrm>
          <a:prstGeom prst="rect">
            <a:avLst/>
          </a:prstGeom>
          <a:noFill/>
          <a:ln>
            <a:noFill/>
          </a:ln>
        </p:spPr>
      </p:pic>
      <p:pic>
        <p:nvPicPr>
          <p:cNvPr id="250" name="Google Shape;250;p31"/>
          <p:cNvPicPr preferRelativeResize="0"/>
          <p:nvPr/>
        </p:nvPicPr>
        <p:blipFill>
          <a:blip r:embed="rId8">
            <a:alphaModFix/>
          </a:blip>
          <a:stretch>
            <a:fillRect/>
          </a:stretch>
        </p:blipFill>
        <p:spPr>
          <a:xfrm>
            <a:off x="5104800" y="1474200"/>
            <a:ext cx="1800817" cy="1358950"/>
          </a:xfrm>
          <a:prstGeom prst="rect">
            <a:avLst/>
          </a:prstGeom>
          <a:noFill/>
          <a:ln>
            <a:noFill/>
          </a:ln>
        </p:spPr>
      </p:pic>
      <p:pic>
        <p:nvPicPr>
          <p:cNvPr id="251" name="Google Shape;251;p31"/>
          <p:cNvPicPr preferRelativeResize="0"/>
          <p:nvPr/>
        </p:nvPicPr>
        <p:blipFill>
          <a:blip r:embed="rId9">
            <a:alphaModFix/>
          </a:blip>
          <a:stretch>
            <a:fillRect/>
          </a:stretch>
        </p:blipFill>
        <p:spPr>
          <a:xfrm>
            <a:off x="979513" y="1496250"/>
            <a:ext cx="1800817" cy="1358950"/>
          </a:xfrm>
          <a:prstGeom prst="rect">
            <a:avLst/>
          </a:prstGeom>
          <a:noFill/>
          <a:ln>
            <a:noFill/>
          </a:ln>
        </p:spPr>
      </p:pic>
      <p:pic>
        <p:nvPicPr>
          <p:cNvPr id="252" name="Google Shape;252;p31"/>
          <p:cNvPicPr preferRelativeResize="0"/>
          <p:nvPr/>
        </p:nvPicPr>
        <p:blipFill>
          <a:blip r:embed="rId10">
            <a:alphaModFix/>
          </a:blip>
          <a:stretch>
            <a:fillRect/>
          </a:stretch>
        </p:blipFill>
        <p:spPr>
          <a:xfrm>
            <a:off x="3042155" y="1496275"/>
            <a:ext cx="1800817" cy="135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  </a:t>
            </a:r>
            <a:endParaRPr/>
          </a:p>
        </p:txBody>
      </p:sp>
      <p:sp>
        <p:nvSpPr>
          <p:cNvPr id="74" name="Google Shape;74;p14"/>
          <p:cNvSpPr txBox="1">
            <a:spLocks noGrp="1"/>
          </p:cNvSpPr>
          <p:nvPr>
            <p:ph type="body" idx="1"/>
          </p:nvPr>
        </p:nvSpPr>
        <p:spPr>
          <a:xfrm>
            <a:off x="311700" y="1266325"/>
            <a:ext cx="4875000" cy="3621000"/>
          </a:xfrm>
          <a:prstGeom prst="rect">
            <a:avLst/>
          </a:prstGeom>
        </p:spPr>
        <p:txBody>
          <a:bodyPr spcFirstLastPara="1" wrap="square" lIns="91425" tIns="91425" rIns="91425" bIns="91425" anchor="t" anchorCtr="0">
            <a:normAutofit lnSpcReduction="10000"/>
          </a:bodyPr>
          <a:lstStyle/>
          <a:p>
            <a:pPr marL="457200" marR="0" lvl="0" indent="-349250" algn="l" rtl="0">
              <a:lnSpc>
                <a:spcPct val="100000"/>
              </a:lnSpc>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All cells intercommunicate using exosomes (including cancer cells)</a:t>
            </a:r>
            <a:endParaRPr sz="1900">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These vesicles are exocytosed, and then endocytosed by neighboring cells carrying specific signalling contents. </a:t>
            </a:r>
            <a:endParaRPr sz="1900">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Hypoxic cancer cells “warn” non hypoxic cancer cells, allowing them to adapt to survive the hypoxic conditions that will soon reach them</a:t>
            </a:r>
            <a:endParaRPr sz="1900">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Because of unregulated cell growth, cancerous cells often have much lower levels of oxygenation compared to their healthy origin tissues</a:t>
            </a:r>
            <a:endParaRPr sz="1900">
              <a:solidFill>
                <a:srgbClr val="000000"/>
              </a:solidFill>
              <a:latin typeface="Arial"/>
              <a:ea typeface="Arial"/>
              <a:cs typeface="Arial"/>
              <a:sym typeface="Arial"/>
            </a:endParaRPr>
          </a:p>
        </p:txBody>
      </p:sp>
      <p:pic>
        <p:nvPicPr>
          <p:cNvPr id="75" name="Google Shape;75;p14"/>
          <p:cNvPicPr preferRelativeResize="0"/>
          <p:nvPr/>
        </p:nvPicPr>
        <p:blipFill>
          <a:blip r:embed="rId3">
            <a:alphaModFix/>
          </a:blip>
          <a:stretch>
            <a:fillRect/>
          </a:stretch>
        </p:blipFill>
        <p:spPr>
          <a:xfrm>
            <a:off x="5186700" y="1354810"/>
            <a:ext cx="3709199" cy="31257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311700" y="1783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Quantitative Data</a:t>
            </a:r>
            <a:endParaRPr/>
          </a:p>
        </p:txBody>
      </p:sp>
      <p:sp>
        <p:nvSpPr>
          <p:cNvPr id="258" name="Google Shape;258;p32"/>
          <p:cNvSpPr txBox="1">
            <a:spLocks noGrp="1"/>
          </p:cNvSpPr>
          <p:nvPr>
            <p:ph type="body" idx="1"/>
          </p:nvPr>
        </p:nvSpPr>
        <p:spPr>
          <a:xfrm>
            <a:off x="311700" y="806763"/>
            <a:ext cx="3278100" cy="37086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Image J used to measure avg distance between each wall of cells after scratch </a:t>
            </a:r>
            <a:endParaRPr/>
          </a:p>
          <a:p>
            <a:pPr marL="457200" lvl="0" indent="-342900" algn="l" rtl="0">
              <a:lnSpc>
                <a:spcPct val="150000"/>
              </a:lnSpc>
              <a:spcBef>
                <a:spcPts val="0"/>
              </a:spcBef>
              <a:spcAft>
                <a:spcPts val="0"/>
              </a:spcAft>
              <a:buSzPts val="1800"/>
              <a:buChar char="●"/>
            </a:pPr>
            <a:r>
              <a:rPr lang="en"/>
              <a:t>% change in scratch over time compared to T=0 v</a:t>
            </a:r>
            <a:endParaRPr/>
          </a:p>
          <a:p>
            <a:pPr marL="457200" lvl="0" indent="-342900" algn="l" rtl="0">
              <a:lnSpc>
                <a:spcPct val="150000"/>
              </a:lnSpc>
              <a:spcBef>
                <a:spcPts val="0"/>
              </a:spcBef>
              <a:spcAft>
                <a:spcPts val="0"/>
              </a:spcAft>
              <a:buSzPts val="1800"/>
              <a:buChar char="●"/>
            </a:pPr>
            <a:r>
              <a:rPr lang="en"/>
              <a:t>Increasing distance from T=0 make slope positive</a:t>
            </a:r>
            <a:endParaRPr/>
          </a:p>
          <a:p>
            <a:pPr marL="457200" lvl="0" indent="-342900" algn="l" rtl="0">
              <a:lnSpc>
                <a:spcPct val="150000"/>
              </a:lnSpc>
              <a:spcBef>
                <a:spcPts val="0"/>
              </a:spcBef>
              <a:spcAft>
                <a:spcPts val="0"/>
              </a:spcAft>
              <a:buSzPts val="1800"/>
              <a:buChar char="●"/>
            </a:pPr>
            <a:r>
              <a:rPr lang="en"/>
              <a:t>Line of best fit for visual comparison</a:t>
            </a:r>
            <a:endParaRPr/>
          </a:p>
        </p:txBody>
      </p:sp>
      <p:pic>
        <p:nvPicPr>
          <p:cNvPr id="259" name="Google Shape;259;p32" title="Chart"/>
          <p:cNvPicPr preferRelativeResize="0"/>
          <p:nvPr/>
        </p:nvPicPr>
        <p:blipFill>
          <a:blip r:embed="rId3">
            <a:alphaModFix/>
          </a:blip>
          <a:stretch>
            <a:fillRect/>
          </a:stretch>
        </p:blipFill>
        <p:spPr>
          <a:xfrm>
            <a:off x="3742200" y="1038125"/>
            <a:ext cx="5249400" cy="32458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txBox="1">
            <a:spLocks noGrp="1"/>
          </p:cNvSpPr>
          <p:nvPr>
            <p:ph type="title"/>
          </p:nvPr>
        </p:nvSpPr>
        <p:spPr>
          <a:xfrm>
            <a:off x="311700" y="1783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Quantitative Data</a:t>
            </a:r>
            <a:endParaRPr/>
          </a:p>
        </p:txBody>
      </p:sp>
      <p:graphicFrame>
        <p:nvGraphicFramePr>
          <p:cNvPr id="265" name="Google Shape;265;p33"/>
          <p:cNvGraphicFramePr/>
          <p:nvPr/>
        </p:nvGraphicFramePr>
        <p:xfrm>
          <a:off x="117475" y="993975"/>
          <a:ext cx="3377000" cy="2301180"/>
        </p:xfrm>
        <a:graphic>
          <a:graphicData uri="http://schemas.openxmlformats.org/drawingml/2006/table">
            <a:tbl>
              <a:tblPr>
                <a:noFill/>
                <a:tableStyleId>{F8F70F5B-B8A4-45BA-A5E1-F386B51068C1}</a:tableStyleId>
              </a:tblPr>
              <a:tblGrid>
                <a:gridCol w="1688500">
                  <a:extLst>
                    <a:ext uri="{9D8B030D-6E8A-4147-A177-3AD203B41FA5}">
                      <a16:colId xmlns:a16="http://schemas.microsoft.com/office/drawing/2014/main" val="20000"/>
                    </a:ext>
                  </a:extLst>
                </a:gridCol>
                <a:gridCol w="1688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300"/>
                        <a:t>Scratch</a:t>
                      </a:r>
                      <a:endParaRPr sz="1300"/>
                    </a:p>
                  </a:txBody>
                  <a:tcPr marL="91425" marR="91425" marT="91425" marB="91425">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Slope</a:t>
                      </a:r>
                      <a:endParaRPr sz="1300"/>
                    </a:p>
                  </a:txBody>
                  <a:tcPr marL="91425" marR="91425" marT="91425" marB="91425">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Hyp. with Exosomes</a:t>
                      </a:r>
                      <a:endParaRPr sz="1300"/>
                    </a:p>
                  </a:txBody>
                  <a:tcPr marL="91425" marR="91425" marT="91425" marB="91425">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t>4.54 </a:t>
                      </a:r>
                      <a:endParaRPr sz="1300"/>
                    </a:p>
                  </a:txBody>
                  <a:tcPr marL="91425" marR="91425" marT="91425" marB="91425">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Hyp. No Exosomes</a:t>
                      </a:r>
                      <a:endParaRPr sz="1300"/>
                    </a:p>
                  </a:txBody>
                  <a:tcPr marL="91425" marR="91425" marT="91425" marB="91425"/>
                </a:tc>
                <a:tc>
                  <a:txBody>
                    <a:bodyPr/>
                    <a:lstStyle/>
                    <a:p>
                      <a:pPr marL="0" lvl="0" indent="0" algn="l" rtl="0">
                        <a:spcBef>
                          <a:spcPts val="0"/>
                        </a:spcBef>
                        <a:spcAft>
                          <a:spcPts val="0"/>
                        </a:spcAft>
                        <a:buNone/>
                      </a:pPr>
                      <a:r>
                        <a:rPr lang="en" sz="1300"/>
                        <a:t>7.19 </a:t>
                      </a:r>
                      <a:endParaRPr sz="13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t>Norm. with Exosomes</a:t>
                      </a:r>
                      <a:endParaRPr sz="1300"/>
                    </a:p>
                  </a:txBody>
                  <a:tcPr marL="91425" marR="91425" marT="91425" marB="91425"/>
                </a:tc>
                <a:tc>
                  <a:txBody>
                    <a:bodyPr/>
                    <a:lstStyle/>
                    <a:p>
                      <a:pPr marL="0" lvl="0" indent="0" algn="l" rtl="0">
                        <a:spcBef>
                          <a:spcPts val="0"/>
                        </a:spcBef>
                        <a:spcAft>
                          <a:spcPts val="0"/>
                        </a:spcAft>
                        <a:buNone/>
                      </a:pPr>
                      <a:r>
                        <a:rPr lang="en" sz="1300"/>
                        <a:t>7.95 </a:t>
                      </a:r>
                      <a:endParaRPr sz="13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t>Norm. No Exosomes</a:t>
                      </a:r>
                      <a:endParaRPr sz="1300"/>
                    </a:p>
                  </a:txBody>
                  <a:tcPr marL="91425" marR="91425" marT="91425" marB="91425"/>
                </a:tc>
                <a:tc>
                  <a:txBody>
                    <a:bodyPr/>
                    <a:lstStyle/>
                    <a:p>
                      <a:pPr marL="0" lvl="0" indent="0" algn="l" rtl="0">
                        <a:spcBef>
                          <a:spcPts val="0"/>
                        </a:spcBef>
                        <a:spcAft>
                          <a:spcPts val="0"/>
                        </a:spcAft>
                        <a:buNone/>
                      </a:pPr>
                      <a:r>
                        <a:rPr lang="en" sz="1300"/>
                        <a:t>9.29 </a:t>
                      </a:r>
                      <a:endParaRPr sz="1300"/>
                    </a:p>
                  </a:txBody>
                  <a:tcPr marL="91425" marR="91425" marT="91425" marB="91425"/>
                </a:tc>
                <a:extLst>
                  <a:ext uri="{0D108BD9-81ED-4DB2-BD59-A6C34878D82A}">
                    <a16:rowId xmlns:a16="http://schemas.microsoft.com/office/drawing/2014/main" val="10004"/>
                  </a:ext>
                </a:extLst>
              </a:tr>
            </a:tbl>
          </a:graphicData>
        </a:graphic>
      </p:graphicFrame>
      <p:sp>
        <p:nvSpPr>
          <p:cNvPr id="266" name="Google Shape;266;p33"/>
          <p:cNvSpPr txBox="1"/>
          <p:nvPr/>
        </p:nvSpPr>
        <p:spPr>
          <a:xfrm>
            <a:off x="247650" y="3505200"/>
            <a:ext cx="76011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Largest change (most migration): Normoxia with no exosomes </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Smallest change (least migration): Hypoxia with exosomes</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HOWEVER…. Not statistically different </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Room for variation in: choosing the areas to measure for image J</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Largest difference is about 5% which is equal to about 10 units difference in image J (not significant) </a:t>
            </a:r>
            <a:endParaRPr>
              <a:latin typeface="Open Sans"/>
              <a:ea typeface="Open Sans"/>
              <a:cs typeface="Open Sans"/>
              <a:sym typeface="Open Sans"/>
            </a:endParaRPr>
          </a:p>
        </p:txBody>
      </p:sp>
      <p:pic>
        <p:nvPicPr>
          <p:cNvPr id="267" name="Google Shape;267;p33" title="Chart"/>
          <p:cNvPicPr preferRelativeResize="0"/>
          <p:nvPr/>
        </p:nvPicPr>
        <p:blipFill>
          <a:blip r:embed="rId3">
            <a:alphaModFix/>
          </a:blip>
          <a:stretch>
            <a:fillRect/>
          </a:stretch>
        </p:blipFill>
        <p:spPr>
          <a:xfrm>
            <a:off x="4988275" y="885725"/>
            <a:ext cx="3743400" cy="2409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117475" y="1390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4 Gatherings</a:t>
            </a:r>
            <a:endParaRPr/>
          </a:p>
        </p:txBody>
      </p:sp>
      <p:sp>
        <p:nvSpPr>
          <p:cNvPr id="273" name="Google Shape;273;p34"/>
          <p:cNvSpPr txBox="1"/>
          <p:nvPr/>
        </p:nvSpPr>
        <p:spPr>
          <a:xfrm>
            <a:off x="247650" y="963175"/>
            <a:ext cx="7601100" cy="35586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No significant difference in cell migration between normoxia control and added normoxic exosomes </a:t>
            </a:r>
            <a:endParaRPr>
              <a:latin typeface="Open Sans"/>
              <a:ea typeface="Open Sans"/>
              <a:cs typeface="Open Sans"/>
              <a:sym typeface="Open Sans"/>
            </a:endParaRPr>
          </a:p>
          <a:p>
            <a:pPr marL="914400" lvl="1"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Expected (telling cell same thing)</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Normoxia control and hypoxia control had no significant difference</a:t>
            </a:r>
            <a:endParaRPr>
              <a:latin typeface="Open Sans"/>
              <a:ea typeface="Open Sans"/>
              <a:cs typeface="Open Sans"/>
              <a:sym typeface="Open Sans"/>
            </a:endParaRPr>
          </a:p>
          <a:p>
            <a:pPr marL="914400" lvl="1"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Not expected</a:t>
            </a:r>
            <a:endParaRPr>
              <a:latin typeface="Open Sans"/>
              <a:ea typeface="Open Sans"/>
              <a:cs typeface="Open Sans"/>
              <a:sym typeface="Open Sans"/>
            </a:endParaRPr>
          </a:p>
          <a:p>
            <a:pPr marL="914400" lvl="1"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Hypoxic conditions have been seen to have increased proliferation before</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Addition of exosomes of either type had no significant difference on cell migration</a:t>
            </a:r>
            <a:endParaRPr>
              <a:latin typeface="Open Sans"/>
              <a:ea typeface="Open Sans"/>
              <a:cs typeface="Open Sans"/>
              <a:sym typeface="Open Sans"/>
            </a:endParaRPr>
          </a:p>
          <a:p>
            <a:pPr marL="914400" lvl="1"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Not Expected </a:t>
            </a:r>
            <a:endParaRPr>
              <a:latin typeface="Open Sans"/>
              <a:ea typeface="Open Sans"/>
              <a:cs typeface="Open Sans"/>
              <a:sym typeface="Open Sans"/>
            </a:endParaRPr>
          </a:p>
          <a:p>
            <a:pPr marL="914400" lvl="1"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Hypoxic exosomes would tell the normoxic cells to change gene expression and promote more migration (we have seen this before)</a:t>
            </a:r>
            <a:endParaRPr>
              <a:latin typeface="Open Sans"/>
              <a:ea typeface="Open Sans"/>
              <a:cs typeface="Open Sans"/>
              <a:sym typeface="Open Sans"/>
            </a:endParaRPr>
          </a:p>
          <a:p>
            <a:pPr marL="0" lvl="0" indent="0" algn="l" rtl="0">
              <a:lnSpc>
                <a:spcPct val="150000"/>
              </a:lnSpc>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Worked and What Didn’t </a:t>
            </a:r>
            <a:endParaRPr/>
          </a:p>
        </p:txBody>
      </p:sp>
      <p:sp>
        <p:nvSpPr>
          <p:cNvPr id="279" name="Google Shape;279;p35"/>
          <p:cNvSpPr txBox="1">
            <a:spLocks noGrp="1"/>
          </p:cNvSpPr>
          <p:nvPr>
            <p:ph type="body" idx="1"/>
          </p:nvPr>
        </p:nvSpPr>
        <p:spPr>
          <a:xfrm>
            <a:off x="311700" y="1031400"/>
            <a:ext cx="3999900" cy="34164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t>Worked: </a:t>
            </a:r>
            <a:endParaRPr b="1"/>
          </a:p>
          <a:p>
            <a:pPr marL="457200" lvl="0" indent="-317500" algn="l" rtl="0">
              <a:lnSpc>
                <a:spcPct val="150000"/>
              </a:lnSpc>
              <a:spcBef>
                <a:spcPts val="1200"/>
              </a:spcBef>
              <a:spcAft>
                <a:spcPts val="0"/>
              </a:spcAft>
              <a:buSzPts val="1400"/>
              <a:buChar char="●"/>
            </a:pPr>
            <a:r>
              <a:rPr lang="en"/>
              <a:t>Rotations for checking and splitting cells</a:t>
            </a:r>
            <a:endParaRPr/>
          </a:p>
          <a:p>
            <a:pPr marL="457200" lvl="0" indent="-317500" algn="l" rtl="0">
              <a:lnSpc>
                <a:spcPct val="150000"/>
              </a:lnSpc>
              <a:spcBef>
                <a:spcPts val="0"/>
              </a:spcBef>
              <a:spcAft>
                <a:spcPts val="0"/>
              </a:spcAft>
              <a:buSzPts val="1400"/>
              <a:buChar char="●"/>
            </a:pPr>
            <a:r>
              <a:rPr lang="en"/>
              <a:t>Entire group present for experiments to eliminate mistakes or confusion</a:t>
            </a:r>
            <a:endParaRPr/>
          </a:p>
          <a:p>
            <a:pPr marL="457200" lvl="0" indent="-317500" algn="l" rtl="0">
              <a:lnSpc>
                <a:spcPct val="150000"/>
              </a:lnSpc>
              <a:spcBef>
                <a:spcPts val="0"/>
              </a:spcBef>
              <a:spcAft>
                <a:spcPts val="0"/>
              </a:spcAft>
              <a:buSzPts val="1400"/>
              <a:buChar char="●"/>
            </a:pPr>
            <a:r>
              <a:rPr lang="en"/>
              <a:t>Updating Outlines and printing them as we went along </a:t>
            </a:r>
            <a:endParaRPr/>
          </a:p>
          <a:p>
            <a:pPr marL="0" lvl="0" indent="0" algn="ctr" rtl="0">
              <a:lnSpc>
                <a:spcPct val="125000"/>
              </a:lnSpc>
              <a:spcBef>
                <a:spcPts val="1200"/>
              </a:spcBef>
              <a:spcAft>
                <a:spcPts val="0"/>
              </a:spcAft>
              <a:buNone/>
            </a:pPr>
            <a:r>
              <a:rPr lang="en" b="1"/>
              <a:t>Didn’t Work (at first) :</a:t>
            </a:r>
            <a:endParaRPr b="1"/>
          </a:p>
          <a:p>
            <a:pPr marL="457200" lvl="0" indent="-317500" algn="l" rtl="0">
              <a:lnSpc>
                <a:spcPct val="125000"/>
              </a:lnSpc>
              <a:spcBef>
                <a:spcPts val="1200"/>
              </a:spcBef>
              <a:spcAft>
                <a:spcPts val="0"/>
              </a:spcAft>
              <a:buSzPts val="1400"/>
              <a:buChar char="●"/>
            </a:pPr>
            <a:r>
              <a:rPr lang="en"/>
              <a:t>Experiment 1 hypoxia chamber: not placed back into hypoxia after photos by simple mistake</a:t>
            </a:r>
            <a:endParaRPr/>
          </a:p>
          <a:p>
            <a:pPr marL="914400" lvl="1" indent="-304800" algn="l" rtl="0">
              <a:lnSpc>
                <a:spcPct val="125000"/>
              </a:lnSpc>
              <a:spcBef>
                <a:spcPts val="0"/>
              </a:spcBef>
              <a:spcAft>
                <a:spcPts val="0"/>
              </a:spcAft>
              <a:buSzPts val="1200"/>
              <a:buChar char="○"/>
            </a:pPr>
            <a:r>
              <a:rPr lang="en"/>
              <a:t>FIX: restarted experiment from the start</a:t>
            </a:r>
            <a:endParaRPr/>
          </a:p>
          <a:p>
            <a:pPr marL="0" lvl="0" indent="0" algn="l" rtl="0">
              <a:spcBef>
                <a:spcPts val="1200"/>
              </a:spcBef>
              <a:spcAft>
                <a:spcPts val="1200"/>
              </a:spcAft>
              <a:buNone/>
            </a:pPr>
            <a:endParaRPr/>
          </a:p>
        </p:txBody>
      </p:sp>
      <p:sp>
        <p:nvSpPr>
          <p:cNvPr id="280" name="Google Shape;280;p35"/>
          <p:cNvSpPr txBox="1">
            <a:spLocks noGrp="1"/>
          </p:cNvSpPr>
          <p:nvPr>
            <p:ph type="body" idx="2"/>
          </p:nvPr>
        </p:nvSpPr>
        <p:spPr>
          <a:xfrm>
            <a:off x="4832400" y="857250"/>
            <a:ext cx="3999900" cy="4152900"/>
          </a:xfrm>
          <a:prstGeom prst="rect">
            <a:avLst/>
          </a:prstGeom>
          <a:ln>
            <a:noFill/>
          </a:ln>
        </p:spPr>
        <p:txBody>
          <a:bodyPr spcFirstLastPara="1" wrap="square" lIns="91425" tIns="91425" rIns="91425" bIns="91425" anchor="t" anchorCtr="0">
            <a:noAutofit/>
          </a:bodyPr>
          <a:lstStyle/>
          <a:p>
            <a:pPr marL="457200" lvl="0" indent="-317500" algn="l" rtl="0">
              <a:lnSpc>
                <a:spcPct val="125000"/>
              </a:lnSpc>
              <a:spcBef>
                <a:spcPts val="0"/>
              </a:spcBef>
              <a:spcAft>
                <a:spcPts val="0"/>
              </a:spcAft>
              <a:buSzPts val="1400"/>
              <a:buChar char="●"/>
            </a:pPr>
            <a:r>
              <a:rPr lang="en"/>
              <a:t>Plating cells at a confluency too low </a:t>
            </a:r>
            <a:endParaRPr/>
          </a:p>
          <a:p>
            <a:pPr marL="914400" lvl="1" indent="-304800" algn="l" rtl="0">
              <a:lnSpc>
                <a:spcPct val="125000"/>
              </a:lnSpc>
              <a:spcBef>
                <a:spcPts val="0"/>
              </a:spcBef>
              <a:spcAft>
                <a:spcPts val="0"/>
              </a:spcAft>
              <a:buSzPts val="1200"/>
              <a:buChar char="○"/>
            </a:pPr>
            <a:r>
              <a:rPr lang="en"/>
              <a:t>FIX: we were using an incorrect math equation </a:t>
            </a:r>
            <a:endParaRPr/>
          </a:p>
          <a:p>
            <a:pPr marL="457200" lvl="0" indent="-317500" algn="l" rtl="0">
              <a:lnSpc>
                <a:spcPct val="125000"/>
              </a:lnSpc>
              <a:spcBef>
                <a:spcPts val="0"/>
              </a:spcBef>
              <a:spcAft>
                <a:spcPts val="0"/>
              </a:spcAft>
              <a:buSzPts val="1400"/>
              <a:buChar char="●"/>
            </a:pPr>
            <a:r>
              <a:rPr lang="en"/>
              <a:t>Giant clump of cells in flask</a:t>
            </a:r>
            <a:endParaRPr/>
          </a:p>
          <a:p>
            <a:pPr marL="914400" lvl="1" indent="-304800" algn="l" rtl="0">
              <a:lnSpc>
                <a:spcPct val="125000"/>
              </a:lnSpc>
              <a:spcBef>
                <a:spcPts val="0"/>
              </a:spcBef>
              <a:spcAft>
                <a:spcPts val="0"/>
              </a:spcAft>
              <a:buSzPts val="1200"/>
              <a:buChar char="○"/>
            </a:pPr>
            <a:r>
              <a:rPr lang="en"/>
              <a:t>FIX: mix extremely well in micropipette when splitting </a:t>
            </a:r>
            <a:endParaRPr/>
          </a:p>
          <a:p>
            <a:pPr marL="457200" lvl="0" indent="-317500" algn="l" rtl="0">
              <a:lnSpc>
                <a:spcPct val="125000"/>
              </a:lnSpc>
              <a:spcBef>
                <a:spcPts val="0"/>
              </a:spcBef>
              <a:spcAft>
                <a:spcPts val="0"/>
              </a:spcAft>
              <a:buSzPts val="1400"/>
              <a:buChar char="●"/>
            </a:pPr>
            <a:r>
              <a:rPr lang="en"/>
              <a:t>MTT Assay math</a:t>
            </a:r>
            <a:endParaRPr/>
          </a:p>
          <a:p>
            <a:pPr marL="914400" lvl="1" indent="-304800" algn="l" rtl="0">
              <a:lnSpc>
                <a:spcPct val="125000"/>
              </a:lnSpc>
              <a:spcBef>
                <a:spcPts val="0"/>
              </a:spcBef>
              <a:spcAft>
                <a:spcPts val="0"/>
              </a:spcAft>
              <a:buSzPts val="1200"/>
              <a:buChar char="○"/>
            </a:pPr>
            <a:r>
              <a:rPr lang="en"/>
              <a:t>FIX: Kennedy needed to go back and recheck her work to use the cell data and not the DMSO data</a:t>
            </a:r>
            <a:endParaRPr/>
          </a:p>
          <a:p>
            <a:pPr marL="457200" lvl="0" indent="-317500" algn="l" rtl="0">
              <a:lnSpc>
                <a:spcPct val="125000"/>
              </a:lnSpc>
              <a:spcBef>
                <a:spcPts val="0"/>
              </a:spcBef>
              <a:spcAft>
                <a:spcPts val="0"/>
              </a:spcAft>
              <a:buSzPts val="1400"/>
              <a:buChar char="●"/>
            </a:pPr>
            <a:r>
              <a:rPr lang="en"/>
              <a:t>Monitored hypoxia every hour initially</a:t>
            </a:r>
            <a:endParaRPr/>
          </a:p>
          <a:p>
            <a:pPr marL="914400" lvl="1" indent="-304800" algn="l" rtl="0">
              <a:lnSpc>
                <a:spcPct val="125000"/>
              </a:lnSpc>
              <a:spcBef>
                <a:spcPts val="0"/>
              </a:spcBef>
              <a:spcAft>
                <a:spcPts val="0"/>
              </a:spcAft>
              <a:buSzPts val="1200"/>
              <a:buChar char="○"/>
            </a:pPr>
            <a:r>
              <a:rPr lang="en"/>
              <a:t>FIX: only needed to monitor every 6ish hours because initial change is minor</a:t>
            </a:r>
            <a:endParaRPr/>
          </a:p>
          <a:p>
            <a:pPr marL="457200" lvl="0" indent="0" algn="l" rtl="0">
              <a:lnSpc>
                <a:spcPct val="125000"/>
              </a:lnSpc>
              <a:spcBef>
                <a:spcPts val="1200"/>
              </a:spcBef>
              <a:spcAft>
                <a:spcPts val="12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Ideas for Future</a:t>
            </a:r>
            <a:endParaRPr/>
          </a:p>
        </p:txBody>
      </p:sp>
      <p:sp>
        <p:nvSpPr>
          <p:cNvPr id="286" name="Google Shape;286;p3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Repeat the experiment of adding exosomes to the A549 cells to see if the same results repeat</a:t>
            </a:r>
            <a:endParaRPr/>
          </a:p>
          <a:p>
            <a:pPr marL="914400" lvl="1" indent="-317500" algn="l" rtl="0">
              <a:spcBef>
                <a:spcPts val="0"/>
              </a:spcBef>
              <a:spcAft>
                <a:spcPts val="0"/>
              </a:spcAft>
              <a:buSzPts val="1400"/>
              <a:buChar char="➢"/>
            </a:pPr>
            <a:r>
              <a:rPr lang="en"/>
              <a:t>Add larger amount of exosomes to cells to determine differences</a:t>
            </a:r>
            <a:endParaRPr/>
          </a:p>
          <a:p>
            <a:pPr marL="457200" lvl="0" indent="-342900" algn="l" rtl="0">
              <a:spcBef>
                <a:spcPts val="0"/>
              </a:spcBef>
              <a:spcAft>
                <a:spcPts val="0"/>
              </a:spcAft>
              <a:buSzPts val="1800"/>
              <a:buChar char="❖"/>
            </a:pPr>
            <a:r>
              <a:rPr lang="en"/>
              <a:t>Do a scratch assay of cells exposed to hypoxia at different time intervals</a:t>
            </a:r>
            <a:endParaRPr/>
          </a:p>
          <a:p>
            <a:pPr marL="457200" lvl="0" indent="-342900" algn="l" rtl="0">
              <a:spcBef>
                <a:spcPts val="0"/>
              </a:spcBef>
              <a:spcAft>
                <a:spcPts val="0"/>
              </a:spcAft>
              <a:buSzPts val="1800"/>
              <a:buChar char="❖"/>
            </a:pPr>
            <a:r>
              <a:rPr lang="en"/>
              <a:t>Quantify the exosomes extracted in order to see how many exosomes were able to be collected.</a:t>
            </a:r>
            <a:endParaRPr/>
          </a:p>
          <a:p>
            <a:pPr marL="914400" lvl="1" indent="-317500" algn="l" rtl="0">
              <a:spcBef>
                <a:spcPts val="0"/>
              </a:spcBef>
              <a:spcAft>
                <a:spcPts val="0"/>
              </a:spcAft>
              <a:buSzPts val="1400"/>
              <a:buChar char="➢"/>
            </a:pPr>
            <a:r>
              <a:rPr lang="en"/>
              <a:t> In our experiment the exosomes were added but the concentration of the exosomes was unknown. Knowing how many exosomes we have of both treatments could change the results.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Conclusions</a:t>
            </a:r>
            <a:endParaRPr/>
          </a:p>
        </p:txBody>
      </p:sp>
      <p:sp>
        <p:nvSpPr>
          <p:cNvPr id="292" name="Google Shape;292;p3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HIF1a was turned on</a:t>
            </a:r>
            <a:endParaRPr/>
          </a:p>
          <a:p>
            <a:pPr marL="914400" lvl="1" indent="-317500" algn="l" rtl="0">
              <a:spcBef>
                <a:spcPts val="0"/>
              </a:spcBef>
              <a:spcAft>
                <a:spcPts val="0"/>
              </a:spcAft>
              <a:buSzPts val="1400"/>
              <a:buChar char="○"/>
            </a:pPr>
            <a:r>
              <a:rPr lang="en"/>
              <a:t>Continued cell growth in experiments under hypoxia. </a:t>
            </a:r>
            <a:endParaRPr/>
          </a:p>
          <a:p>
            <a:pPr marL="457200" lvl="0" indent="-342900" algn="l" rtl="0">
              <a:spcBef>
                <a:spcPts val="0"/>
              </a:spcBef>
              <a:spcAft>
                <a:spcPts val="0"/>
              </a:spcAft>
              <a:buSzPts val="1800"/>
              <a:buChar char="●"/>
            </a:pPr>
            <a:r>
              <a:rPr lang="en"/>
              <a:t>TP53 was turned off</a:t>
            </a:r>
            <a:endParaRPr/>
          </a:p>
          <a:p>
            <a:pPr marL="914400" lvl="1" indent="-317500" algn="l" rtl="0">
              <a:spcBef>
                <a:spcPts val="0"/>
              </a:spcBef>
              <a:spcAft>
                <a:spcPts val="0"/>
              </a:spcAft>
              <a:buSzPts val="1400"/>
              <a:buChar char="○"/>
            </a:pPr>
            <a:r>
              <a:rPr lang="en"/>
              <a:t>Continued cell growth in experiments when apoptosis should have occured</a:t>
            </a:r>
            <a:endParaRPr/>
          </a:p>
          <a:p>
            <a:pPr marL="457200" lvl="0" indent="-342900" algn="l" rtl="0">
              <a:spcBef>
                <a:spcPts val="0"/>
              </a:spcBef>
              <a:spcAft>
                <a:spcPts val="0"/>
              </a:spcAft>
              <a:buSzPts val="1800"/>
              <a:buChar char="●"/>
            </a:pPr>
            <a:r>
              <a:rPr lang="en"/>
              <a:t>PIK3CA was not changed from normal functioning</a:t>
            </a:r>
            <a:endParaRPr/>
          </a:p>
          <a:p>
            <a:pPr marL="914400" lvl="1" indent="-317500" algn="l" rtl="0">
              <a:spcBef>
                <a:spcPts val="0"/>
              </a:spcBef>
              <a:spcAft>
                <a:spcPts val="0"/>
              </a:spcAft>
              <a:buSzPts val="1400"/>
              <a:buChar char="○"/>
            </a:pPr>
            <a:r>
              <a:rPr lang="en"/>
              <a:t>No difference in scratch, exosomes appear to continue normal signaling</a:t>
            </a:r>
            <a:endParaRPr/>
          </a:p>
          <a:p>
            <a:pPr marL="914400" lvl="1" indent="-317500" algn="l" rtl="0">
              <a:spcBef>
                <a:spcPts val="0"/>
              </a:spcBef>
              <a:spcAft>
                <a:spcPts val="0"/>
              </a:spcAft>
              <a:buSzPts val="1400"/>
              <a:buChar char="○"/>
            </a:pPr>
            <a:r>
              <a:rPr lang="en"/>
              <a:t>Expected amplification in scratch, not observed</a:t>
            </a:r>
            <a:endParaRPr/>
          </a:p>
          <a:p>
            <a:pPr marL="457200" lvl="0" indent="-342900" algn="l" rtl="0">
              <a:spcBef>
                <a:spcPts val="0"/>
              </a:spcBef>
              <a:spcAft>
                <a:spcPts val="0"/>
              </a:spcAft>
              <a:buSzPts val="1800"/>
              <a:buChar char="●"/>
            </a:pPr>
            <a:r>
              <a:rPr lang="en"/>
              <a:t>Placing hypoxic exosomes on normoxic cells appeared to have no statistically significant effect on their ability to migrate compared to normoxic exosomes.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Overall Goal</a:t>
            </a:r>
            <a:endParaRPr/>
          </a:p>
        </p:txBody>
      </p:sp>
      <p:sp>
        <p:nvSpPr>
          <p:cNvPr id="81" name="Google Shape;81;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3200">
                <a:solidFill>
                  <a:srgbClr val="000000"/>
                </a:solidFill>
                <a:latin typeface="Arial"/>
                <a:ea typeface="Arial"/>
                <a:cs typeface="Arial"/>
                <a:sym typeface="Arial"/>
              </a:rPr>
              <a:t>Analyze the effect of hypoxic exosomes on normoxic A549 Cells.</a:t>
            </a:r>
            <a:r>
              <a:rPr lang="en" sz="1900">
                <a:solidFill>
                  <a:srgbClr val="000000"/>
                </a:solidFill>
                <a:latin typeface="Arial"/>
                <a:ea typeface="Arial"/>
                <a:cs typeface="Arial"/>
                <a:sym typeface="Arial"/>
              </a:rPr>
              <a:t> </a:t>
            </a:r>
            <a:endParaRPr sz="1900">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 of HIF1A, PIK3CA, and TP53</a:t>
            </a:r>
            <a:endParaRPr/>
          </a:p>
        </p:txBody>
      </p:sp>
      <p:sp>
        <p:nvSpPr>
          <p:cNvPr id="87" name="Google Shape;87;p16"/>
          <p:cNvSpPr txBox="1"/>
          <p:nvPr/>
        </p:nvSpPr>
        <p:spPr>
          <a:xfrm>
            <a:off x="213025" y="1163475"/>
            <a:ext cx="24171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HIF1A:</a:t>
            </a:r>
            <a:r>
              <a:rPr lang="en"/>
              <a:t> </a:t>
            </a:r>
            <a:endParaRPr/>
          </a:p>
          <a:p>
            <a:pPr marL="457200" lvl="0" indent="-317500" algn="l" rtl="0">
              <a:spcBef>
                <a:spcPts val="0"/>
              </a:spcBef>
              <a:spcAft>
                <a:spcPts val="0"/>
              </a:spcAft>
              <a:buSzPts val="1400"/>
              <a:buChar char="●"/>
            </a:pPr>
            <a:r>
              <a:rPr lang="en"/>
              <a:t>Transcription factor </a:t>
            </a:r>
            <a:endParaRPr/>
          </a:p>
          <a:p>
            <a:pPr marL="457200" lvl="0" indent="-317500" algn="l" rtl="0">
              <a:spcBef>
                <a:spcPts val="0"/>
              </a:spcBef>
              <a:spcAft>
                <a:spcPts val="0"/>
              </a:spcAft>
              <a:buSzPts val="1400"/>
              <a:buChar char="●"/>
            </a:pPr>
            <a:r>
              <a:rPr lang="en"/>
              <a:t>Gene expression in hypoxia</a:t>
            </a:r>
            <a:endParaRPr/>
          </a:p>
          <a:p>
            <a:pPr marL="457200" lvl="0" indent="-317500" algn="l" rtl="0">
              <a:spcBef>
                <a:spcPts val="0"/>
              </a:spcBef>
              <a:spcAft>
                <a:spcPts val="0"/>
              </a:spcAft>
              <a:buSzPts val="1400"/>
              <a:buChar char="●"/>
            </a:pPr>
            <a:r>
              <a:rPr lang="en"/>
              <a:t>Cells increase ability to grow in stressful conditions</a:t>
            </a:r>
            <a:endParaRPr/>
          </a:p>
          <a:p>
            <a:pPr marL="0" lvl="0" indent="0" algn="l" rtl="0">
              <a:spcBef>
                <a:spcPts val="0"/>
              </a:spcBef>
              <a:spcAft>
                <a:spcPts val="0"/>
              </a:spcAft>
              <a:buNone/>
            </a:pPr>
            <a:endParaRPr/>
          </a:p>
          <a:p>
            <a:pPr marL="0" lvl="0" indent="0" algn="l" rtl="0">
              <a:spcBef>
                <a:spcPts val="0"/>
              </a:spcBef>
              <a:spcAft>
                <a:spcPts val="0"/>
              </a:spcAft>
              <a:buNone/>
            </a:pPr>
            <a:r>
              <a:rPr lang="en"/>
              <a:t>Experimental: </a:t>
            </a:r>
            <a:endParaRPr/>
          </a:p>
          <a:p>
            <a:pPr marL="457200" lvl="0" indent="-317500" algn="l" rtl="0">
              <a:spcBef>
                <a:spcPts val="0"/>
              </a:spcBef>
              <a:spcAft>
                <a:spcPts val="0"/>
              </a:spcAft>
              <a:buSzPts val="1400"/>
              <a:buChar char="●"/>
            </a:pPr>
            <a:r>
              <a:rPr lang="en"/>
              <a:t>Hypoxia</a:t>
            </a:r>
            <a:endParaRPr/>
          </a:p>
          <a:p>
            <a:pPr marL="457200" lvl="0" indent="-317500" algn="l" rtl="0">
              <a:spcBef>
                <a:spcPts val="0"/>
              </a:spcBef>
              <a:spcAft>
                <a:spcPts val="0"/>
              </a:spcAft>
              <a:buSzPts val="1400"/>
              <a:buChar char="●"/>
            </a:pPr>
            <a:r>
              <a:rPr lang="en"/>
              <a:t>Cells able to grow</a:t>
            </a:r>
            <a:endParaRPr/>
          </a:p>
          <a:p>
            <a:pPr marL="914400" lvl="1" indent="-317500" algn="l" rtl="0">
              <a:spcBef>
                <a:spcPts val="0"/>
              </a:spcBef>
              <a:spcAft>
                <a:spcPts val="0"/>
              </a:spcAft>
              <a:buSzPts val="1400"/>
              <a:buChar char="○"/>
            </a:pPr>
            <a:r>
              <a:rPr lang="en"/>
              <a:t>Gene activated by hypoxia</a:t>
            </a:r>
            <a:endParaRPr/>
          </a:p>
        </p:txBody>
      </p:sp>
      <p:sp>
        <p:nvSpPr>
          <p:cNvPr id="88" name="Google Shape;88;p16"/>
          <p:cNvSpPr txBox="1"/>
          <p:nvPr/>
        </p:nvSpPr>
        <p:spPr>
          <a:xfrm>
            <a:off x="2916900" y="1204450"/>
            <a:ext cx="25809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PIK3CA:</a:t>
            </a:r>
            <a:endParaRPr/>
          </a:p>
          <a:p>
            <a:pPr marL="457200" lvl="0" indent="-317500" algn="l" rtl="0">
              <a:spcBef>
                <a:spcPts val="0"/>
              </a:spcBef>
              <a:spcAft>
                <a:spcPts val="0"/>
              </a:spcAft>
              <a:buSzPts val="1400"/>
              <a:buChar char="●"/>
            </a:pPr>
            <a:r>
              <a:rPr lang="en"/>
              <a:t>Oncogene</a:t>
            </a:r>
            <a:endParaRPr/>
          </a:p>
          <a:p>
            <a:pPr marL="457200" lvl="0" indent="-317500" algn="l" rtl="0">
              <a:spcBef>
                <a:spcPts val="0"/>
              </a:spcBef>
              <a:spcAft>
                <a:spcPts val="0"/>
              </a:spcAft>
              <a:buSzPts val="1400"/>
              <a:buChar char="●"/>
            </a:pPr>
            <a:r>
              <a:rPr lang="en"/>
              <a:t>Mutation signals to mitochondria </a:t>
            </a:r>
            <a:endParaRPr/>
          </a:p>
          <a:p>
            <a:pPr marL="914400" lvl="1" indent="-317500" algn="l" rtl="0">
              <a:spcBef>
                <a:spcPts val="0"/>
              </a:spcBef>
              <a:spcAft>
                <a:spcPts val="0"/>
              </a:spcAft>
              <a:buSzPts val="1400"/>
              <a:buChar char="○"/>
            </a:pPr>
            <a:r>
              <a:rPr lang="en"/>
              <a:t>Several signaling cascades</a:t>
            </a:r>
            <a:endParaRPr/>
          </a:p>
          <a:p>
            <a:pPr marL="457200" lvl="0" indent="-317500" algn="l" rtl="0">
              <a:spcBef>
                <a:spcPts val="0"/>
              </a:spcBef>
              <a:spcAft>
                <a:spcPts val="0"/>
              </a:spcAft>
              <a:buSzPts val="1400"/>
              <a:buChar char="●"/>
            </a:pPr>
            <a:r>
              <a:rPr lang="en"/>
              <a:t>Promotes cell survival, growth, proliferation, and motility</a:t>
            </a:r>
            <a:endParaRPr/>
          </a:p>
          <a:p>
            <a:pPr marL="457200" lvl="0" indent="-317500" algn="l" rtl="0">
              <a:spcBef>
                <a:spcPts val="0"/>
              </a:spcBef>
              <a:spcAft>
                <a:spcPts val="0"/>
              </a:spcAft>
              <a:buSzPts val="1400"/>
              <a:buChar char="●"/>
            </a:pPr>
            <a:r>
              <a:rPr lang="en"/>
              <a:t>Exosome mediated</a:t>
            </a:r>
            <a:endParaRPr/>
          </a:p>
          <a:p>
            <a:pPr marL="0" lvl="0" indent="0" algn="l" rtl="0">
              <a:spcBef>
                <a:spcPts val="0"/>
              </a:spcBef>
              <a:spcAft>
                <a:spcPts val="0"/>
              </a:spcAft>
              <a:buNone/>
            </a:pPr>
            <a:endParaRPr/>
          </a:p>
          <a:p>
            <a:pPr marL="0" lvl="0" indent="0" algn="l" rtl="0">
              <a:spcBef>
                <a:spcPts val="0"/>
              </a:spcBef>
              <a:spcAft>
                <a:spcPts val="0"/>
              </a:spcAft>
              <a:buNone/>
            </a:pPr>
            <a:r>
              <a:rPr lang="en"/>
              <a:t>Experimental:</a:t>
            </a:r>
            <a:endParaRPr/>
          </a:p>
          <a:p>
            <a:pPr marL="457200" lvl="0" indent="-317500" algn="l" rtl="0">
              <a:spcBef>
                <a:spcPts val="0"/>
              </a:spcBef>
              <a:spcAft>
                <a:spcPts val="0"/>
              </a:spcAft>
              <a:buSzPts val="1400"/>
              <a:buChar char="●"/>
            </a:pPr>
            <a:r>
              <a:rPr lang="en"/>
              <a:t>Hypoxic exosomes on lung cells</a:t>
            </a:r>
            <a:endParaRPr/>
          </a:p>
          <a:p>
            <a:pPr marL="457200" lvl="0" indent="-317500" algn="l" rtl="0">
              <a:spcBef>
                <a:spcPts val="0"/>
              </a:spcBef>
              <a:spcAft>
                <a:spcPts val="0"/>
              </a:spcAft>
              <a:buSzPts val="1400"/>
              <a:buChar char="●"/>
            </a:pPr>
            <a:r>
              <a:rPr lang="en"/>
              <a:t>Measured motility </a:t>
            </a:r>
            <a:endParaRPr/>
          </a:p>
          <a:p>
            <a:pPr marL="457200" lvl="0" indent="-317500" algn="l" rtl="0">
              <a:spcBef>
                <a:spcPts val="0"/>
              </a:spcBef>
              <a:spcAft>
                <a:spcPts val="0"/>
              </a:spcAft>
              <a:buSzPts val="1400"/>
              <a:buChar char="●"/>
            </a:pPr>
            <a:r>
              <a:rPr lang="en"/>
              <a:t>No significant difference </a:t>
            </a:r>
            <a:endParaRPr/>
          </a:p>
        </p:txBody>
      </p:sp>
      <p:sp>
        <p:nvSpPr>
          <p:cNvPr id="89" name="Google Shape;89;p16"/>
          <p:cNvSpPr txBox="1"/>
          <p:nvPr/>
        </p:nvSpPr>
        <p:spPr>
          <a:xfrm>
            <a:off x="5784575" y="1163475"/>
            <a:ext cx="2867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TP53: </a:t>
            </a:r>
            <a:endParaRPr/>
          </a:p>
          <a:p>
            <a:pPr marL="457200" lvl="0" indent="-317500" algn="l" rtl="0">
              <a:spcBef>
                <a:spcPts val="0"/>
              </a:spcBef>
              <a:spcAft>
                <a:spcPts val="0"/>
              </a:spcAft>
              <a:buSzPts val="1400"/>
              <a:buChar char="●"/>
            </a:pPr>
            <a:r>
              <a:rPr lang="en"/>
              <a:t>Tumor suppressor gene</a:t>
            </a:r>
            <a:endParaRPr/>
          </a:p>
          <a:p>
            <a:pPr marL="457200" lvl="0" indent="-317500" algn="l" rtl="0">
              <a:spcBef>
                <a:spcPts val="0"/>
              </a:spcBef>
              <a:spcAft>
                <a:spcPts val="0"/>
              </a:spcAft>
              <a:buSzPts val="1400"/>
              <a:buChar char="●"/>
            </a:pPr>
            <a:r>
              <a:rPr lang="en"/>
              <a:t>Responds to stress, inducing downstream anti-tumor repair/apoptosis</a:t>
            </a:r>
            <a:endParaRPr/>
          </a:p>
          <a:p>
            <a:pPr marL="457200" lvl="0" indent="-317500" algn="l" rtl="0">
              <a:spcBef>
                <a:spcPts val="0"/>
              </a:spcBef>
              <a:spcAft>
                <a:spcPts val="0"/>
              </a:spcAft>
              <a:buSzPts val="1400"/>
              <a:buChar char="●"/>
            </a:pPr>
            <a:r>
              <a:rPr lang="en"/>
              <a:t>If activated, cell should go through apoptosis</a:t>
            </a:r>
            <a:endParaRPr/>
          </a:p>
          <a:p>
            <a:pPr marL="457200" lvl="0" indent="0" algn="l" rtl="0">
              <a:spcBef>
                <a:spcPts val="0"/>
              </a:spcBef>
              <a:spcAft>
                <a:spcPts val="0"/>
              </a:spcAft>
              <a:buNone/>
            </a:pPr>
            <a:endParaRPr/>
          </a:p>
          <a:p>
            <a:pPr marL="0" lvl="0" indent="0" algn="l" rtl="0">
              <a:spcBef>
                <a:spcPts val="0"/>
              </a:spcBef>
              <a:spcAft>
                <a:spcPts val="0"/>
              </a:spcAft>
              <a:buNone/>
            </a:pPr>
            <a:r>
              <a:rPr lang="en"/>
              <a:t>Experimental:</a:t>
            </a:r>
            <a:endParaRPr/>
          </a:p>
          <a:p>
            <a:pPr marL="457200" lvl="0" indent="-317500" algn="l" rtl="0">
              <a:spcBef>
                <a:spcPts val="0"/>
              </a:spcBef>
              <a:spcAft>
                <a:spcPts val="0"/>
              </a:spcAft>
              <a:buSzPts val="1400"/>
              <a:buChar char="●"/>
            </a:pPr>
            <a:r>
              <a:rPr lang="en"/>
              <a:t>Stress = Hypoxia</a:t>
            </a:r>
            <a:endParaRPr/>
          </a:p>
          <a:p>
            <a:pPr marL="457200" lvl="0" indent="-317500" algn="l" rtl="0">
              <a:spcBef>
                <a:spcPts val="0"/>
              </a:spcBef>
              <a:spcAft>
                <a:spcPts val="0"/>
              </a:spcAft>
              <a:buSzPts val="1400"/>
              <a:buChar char="●"/>
            </a:pPr>
            <a:r>
              <a:rPr lang="en"/>
              <a:t>Measured cell proliferation</a:t>
            </a:r>
            <a:endParaRPr/>
          </a:p>
          <a:p>
            <a:pPr marL="457200" lvl="0" indent="-317500" algn="l" rtl="0">
              <a:spcBef>
                <a:spcPts val="0"/>
              </a:spcBef>
              <a:spcAft>
                <a:spcPts val="0"/>
              </a:spcAft>
              <a:buSzPts val="1400"/>
              <a:buChar char="●"/>
            </a:pPr>
            <a:r>
              <a:rPr lang="en"/>
              <a:t>Cells able to grow</a:t>
            </a:r>
            <a:endParaRPr/>
          </a:p>
          <a:p>
            <a:pPr marL="914400" lvl="1" indent="-317500" algn="l" rtl="0">
              <a:spcBef>
                <a:spcPts val="0"/>
              </a:spcBef>
              <a:spcAft>
                <a:spcPts val="0"/>
              </a:spcAft>
              <a:buSzPts val="1400"/>
              <a:buChar char="○"/>
            </a:pPr>
            <a:r>
              <a:rPr lang="en"/>
              <a:t>Mutation or deletion</a:t>
            </a:r>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311700" y="772175"/>
            <a:ext cx="8520600" cy="379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A549 Cells exposed to hypoxia under mixed gas</a:t>
            </a:r>
            <a:endParaRPr/>
          </a:p>
          <a:p>
            <a:pPr marL="914400" lvl="1" indent="-317500" algn="l" rtl="0">
              <a:spcBef>
                <a:spcPts val="0"/>
              </a:spcBef>
              <a:spcAft>
                <a:spcPts val="0"/>
              </a:spcAft>
              <a:buSzPts val="1400"/>
              <a:buChar char="○"/>
            </a:pPr>
            <a:r>
              <a:rPr lang="en"/>
              <a:t>5% carbon dioxide, 94.5% nitrogen, 0.5% oxygen</a:t>
            </a:r>
            <a:endParaRPr/>
          </a:p>
          <a:p>
            <a:pPr marL="914400" lvl="1" indent="-317500" algn="l" rtl="0">
              <a:spcBef>
                <a:spcPts val="0"/>
              </a:spcBef>
              <a:spcAft>
                <a:spcPts val="0"/>
              </a:spcAft>
              <a:buSzPts val="1400"/>
              <a:buChar char="○"/>
            </a:pPr>
            <a:r>
              <a:rPr lang="en"/>
              <a:t>Normoxia conditions for control group</a:t>
            </a:r>
            <a:endParaRPr/>
          </a:p>
          <a:p>
            <a:pPr marL="457200" lvl="0" indent="-342900" algn="l" rtl="0">
              <a:spcBef>
                <a:spcPts val="0"/>
              </a:spcBef>
              <a:spcAft>
                <a:spcPts val="0"/>
              </a:spcAft>
              <a:buSzPts val="1800"/>
              <a:buChar char="●"/>
            </a:pPr>
            <a:r>
              <a:rPr lang="en"/>
              <a:t>Treatments lasted 190 hrs</a:t>
            </a:r>
            <a:endParaRPr/>
          </a:p>
          <a:p>
            <a:pPr marL="914400" lvl="1" indent="-317500" algn="l" rtl="0">
              <a:spcBef>
                <a:spcPts val="0"/>
              </a:spcBef>
              <a:spcAft>
                <a:spcPts val="0"/>
              </a:spcAft>
              <a:buSzPts val="1400"/>
              <a:buChar char="○"/>
            </a:pPr>
            <a:r>
              <a:rPr lang="en"/>
              <a:t>Photos taken at time intervals throughout</a:t>
            </a:r>
            <a:endParaRPr/>
          </a:p>
          <a:p>
            <a:pPr marL="457200" lvl="0" indent="-342900" algn="l" rtl="0">
              <a:spcBef>
                <a:spcPts val="0"/>
              </a:spcBef>
              <a:spcAft>
                <a:spcPts val="0"/>
              </a:spcAft>
              <a:buSzPts val="1800"/>
              <a:buChar char="●"/>
            </a:pPr>
            <a:r>
              <a:rPr lang="en"/>
              <a:t>Biggest change in hypoxic cells was seen after 33 hours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0" algn="l" rtl="0">
              <a:spcBef>
                <a:spcPts val="1200"/>
              </a:spcBef>
              <a:spcAft>
                <a:spcPts val="0"/>
              </a:spcAft>
              <a:buNone/>
            </a:pP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Trypan blue was added to cells in order to visualize dead cells </a:t>
            </a:r>
            <a:endParaRPr/>
          </a:p>
          <a:p>
            <a:pPr marL="914400" lvl="0" indent="0" algn="l" rtl="0">
              <a:spcBef>
                <a:spcPts val="1200"/>
              </a:spcBef>
              <a:spcAft>
                <a:spcPts val="1200"/>
              </a:spcAft>
              <a:buNone/>
            </a:pPr>
            <a:endParaRPr/>
          </a:p>
        </p:txBody>
      </p:sp>
      <p:pic>
        <p:nvPicPr>
          <p:cNvPr id="95" name="Google Shape;95;p17"/>
          <p:cNvPicPr preferRelativeResize="0"/>
          <p:nvPr/>
        </p:nvPicPr>
        <p:blipFill>
          <a:blip r:embed="rId3">
            <a:alphaModFix/>
          </a:blip>
          <a:stretch>
            <a:fillRect/>
          </a:stretch>
        </p:blipFill>
        <p:spPr>
          <a:xfrm>
            <a:off x="4397850" y="2649475"/>
            <a:ext cx="2042148" cy="1659026"/>
          </a:xfrm>
          <a:prstGeom prst="rect">
            <a:avLst/>
          </a:prstGeom>
          <a:noFill/>
          <a:ln>
            <a:noFill/>
          </a:ln>
        </p:spPr>
      </p:pic>
      <p:sp>
        <p:nvSpPr>
          <p:cNvPr id="96" name="Google Shape;96;p17"/>
          <p:cNvSpPr txBox="1">
            <a:spLocks noGrp="1"/>
          </p:cNvSpPr>
          <p:nvPr>
            <p:ph type="title"/>
          </p:nvPr>
        </p:nvSpPr>
        <p:spPr>
          <a:xfrm>
            <a:off x="311700" y="1252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1</a:t>
            </a:r>
            <a:endParaRPr/>
          </a:p>
        </p:txBody>
      </p:sp>
      <p:pic>
        <p:nvPicPr>
          <p:cNvPr id="97" name="Google Shape;97;p17"/>
          <p:cNvPicPr preferRelativeResize="0"/>
          <p:nvPr/>
        </p:nvPicPr>
        <p:blipFill>
          <a:blip r:embed="rId4">
            <a:alphaModFix/>
          </a:blip>
          <a:stretch>
            <a:fillRect/>
          </a:stretch>
        </p:blipFill>
        <p:spPr>
          <a:xfrm>
            <a:off x="2155350" y="2649475"/>
            <a:ext cx="1883525" cy="1659026"/>
          </a:xfrm>
          <a:prstGeom prst="rect">
            <a:avLst/>
          </a:prstGeom>
          <a:noFill/>
          <a:ln>
            <a:noFill/>
          </a:ln>
        </p:spPr>
      </p:pic>
      <p:pic>
        <p:nvPicPr>
          <p:cNvPr id="98" name="Google Shape;98;p17"/>
          <p:cNvPicPr preferRelativeResize="0"/>
          <p:nvPr/>
        </p:nvPicPr>
        <p:blipFill>
          <a:blip r:embed="rId5">
            <a:alphaModFix/>
          </a:blip>
          <a:stretch>
            <a:fillRect/>
          </a:stretch>
        </p:blipFill>
        <p:spPr>
          <a:xfrm>
            <a:off x="6440000" y="2649439"/>
            <a:ext cx="2212127" cy="1659087"/>
          </a:xfrm>
          <a:prstGeom prst="rect">
            <a:avLst/>
          </a:prstGeom>
          <a:noFill/>
          <a:ln>
            <a:noFill/>
          </a:ln>
        </p:spPr>
      </p:pic>
      <p:sp>
        <p:nvSpPr>
          <p:cNvPr id="99" name="Google Shape;99;p17"/>
          <p:cNvSpPr txBox="1"/>
          <p:nvPr/>
        </p:nvSpPr>
        <p:spPr>
          <a:xfrm>
            <a:off x="6175338" y="4007463"/>
            <a:ext cx="83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lt1"/>
                </a:highlight>
                <a:latin typeface="Open Sans"/>
                <a:ea typeface="Open Sans"/>
                <a:cs typeface="Open Sans"/>
                <a:sym typeface="Open Sans"/>
              </a:rPr>
              <a:t>T=35</a:t>
            </a:r>
            <a:endParaRPr b="1">
              <a:latin typeface="Open Sans"/>
              <a:ea typeface="Open Sans"/>
              <a:cs typeface="Open Sans"/>
              <a:sym typeface="Open Sans"/>
            </a:endParaRPr>
          </a:p>
        </p:txBody>
      </p:sp>
      <p:pic>
        <p:nvPicPr>
          <p:cNvPr id="100" name="Google Shape;100;p17"/>
          <p:cNvPicPr preferRelativeResize="0"/>
          <p:nvPr/>
        </p:nvPicPr>
        <p:blipFill>
          <a:blip r:embed="rId6">
            <a:alphaModFix/>
          </a:blip>
          <a:stretch>
            <a:fillRect/>
          </a:stretch>
        </p:blipFill>
        <p:spPr>
          <a:xfrm>
            <a:off x="271825" y="2649475"/>
            <a:ext cx="1883525" cy="1659026"/>
          </a:xfrm>
          <a:prstGeom prst="rect">
            <a:avLst/>
          </a:prstGeom>
          <a:noFill/>
          <a:ln>
            <a:noFill/>
          </a:ln>
        </p:spPr>
      </p:pic>
      <p:sp>
        <p:nvSpPr>
          <p:cNvPr id="101" name="Google Shape;101;p17"/>
          <p:cNvSpPr txBox="1"/>
          <p:nvPr/>
        </p:nvSpPr>
        <p:spPr>
          <a:xfrm>
            <a:off x="6495900" y="2649475"/>
            <a:ext cx="233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Hypoxic</a:t>
            </a:r>
            <a:endParaRPr b="1">
              <a:latin typeface="Open Sans"/>
              <a:ea typeface="Open Sans"/>
              <a:cs typeface="Open Sans"/>
              <a:sym typeface="Open Sans"/>
            </a:endParaRPr>
          </a:p>
        </p:txBody>
      </p:sp>
      <p:sp>
        <p:nvSpPr>
          <p:cNvPr id="102" name="Google Shape;102;p17"/>
          <p:cNvSpPr txBox="1"/>
          <p:nvPr/>
        </p:nvSpPr>
        <p:spPr>
          <a:xfrm>
            <a:off x="4427550" y="2649475"/>
            <a:ext cx="174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Normoxic </a:t>
            </a:r>
            <a:endParaRPr b="1">
              <a:latin typeface="Open Sans"/>
              <a:ea typeface="Open Sans"/>
              <a:cs typeface="Open Sans"/>
              <a:sym typeface="Open Sans"/>
            </a:endParaRPr>
          </a:p>
        </p:txBody>
      </p:sp>
      <p:sp>
        <p:nvSpPr>
          <p:cNvPr id="103" name="Google Shape;103;p17"/>
          <p:cNvSpPr txBox="1"/>
          <p:nvPr/>
        </p:nvSpPr>
        <p:spPr>
          <a:xfrm>
            <a:off x="1888225" y="4007475"/>
            <a:ext cx="95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lt1"/>
                </a:highlight>
                <a:latin typeface="Open Sans"/>
                <a:ea typeface="Open Sans"/>
                <a:cs typeface="Open Sans"/>
                <a:sym typeface="Open Sans"/>
              </a:rPr>
              <a:t>T=0</a:t>
            </a:r>
            <a:endParaRPr b="1">
              <a:highlight>
                <a:schemeClr val="lt1"/>
              </a:highlight>
              <a:latin typeface="Open Sans"/>
              <a:ea typeface="Open Sans"/>
              <a:cs typeface="Open Sans"/>
              <a:sym typeface="Open Sans"/>
            </a:endParaRPr>
          </a:p>
        </p:txBody>
      </p:sp>
      <p:sp>
        <p:nvSpPr>
          <p:cNvPr id="104" name="Google Shape;104;p17"/>
          <p:cNvSpPr txBox="1"/>
          <p:nvPr/>
        </p:nvSpPr>
        <p:spPr>
          <a:xfrm>
            <a:off x="353175" y="2649475"/>
            <a:ext cx="127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Normoxic</a:t>
            </a:r>
            <a:endParaRPr b="1">
              <a:latin typeface="Open Sans"/>
              <a:ea typeface="Open Sans"/>
              <a:cs typeface="Open Sans"/>
              <a:sym typeface="Open Sans"/>
            </a:endParaRPr>
          </a:p>
        </p:txBody>
      </p:sp>
      <p:sp>
        <p:nvSpPr>
          <p:cNvPr id="105" name="Google Shape;105;p17"/>
          <p:cNvSpPr txBox="1"/>
          <p:nvPr/>
        </p:nvSpPr>
        <p:spPr>
          <a:xfrm>
            <a:off x="2272900" y="2649475"/>
            <a:ext cx="13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Hypoxic</a:t>
            </a:r>
            <a:endParaRPr b="1">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Trypan Blue Normoxia</a:t>
            </a:r>
            <a:endParaRPr/>
          </a:p>
        </p:txBody>
      </p:sp>
      <p:pic>
        <p:nvPicPr>
          <p:cNvPr id="111" name="Google Shape;111;p18"/>
          <p:cNvPicPr preferRelativeResize="0"/>
          <p:nvPr/>
        </p:nvPicPr>
        <p:blipFill>
          <a:blip r:embed="rId3">
            <a:alphaModFix/>
          </a:blip>
          <a:stretch>
            <a:fillRect/>
          </a:stretch>
        </p:blipFill>
        <p:spPr>
          <a:xfrm>
            <a:off x="287400" y="1886550"/>
            <a:ext cx="2654300" cy="1993350"/>
          </a:xfrm>
          <a:prstGeom prst="rect">
            <a:avLst/>
          </a:prstGeom>
          <a:noFill/>
          <a:ln>
            <a:noFill/>
          </a:ln>
        </p:spPr>
      </p:pic>
      <p:sp>
        <p:nvSpPr>
          <p:cNvPr id="112" name="Google Shape;112;p18"/>
          <p:cNvSpPr txBox="1"/>
          <p:nvPr/>
        </p:nvSpPr>
        <p:spPr>
          <a:xfrm>
            <a:off x="409575" y="1299225"/>
            <a:ext cx="2409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Normoxia 5 μL in media</a:t>
            </a:r>
            <a:endParaRPr>
              <a:latin typeface="Open Sans"/>
              <a:ea typeface="Open Sans"/>
              <a:cs typeface="Open Sans"/>
              <a:sym typeface="Open Sans"/>
            </a:endParaRPr>
          </a:p>
        </p:txBody>
      </p:sp>
      <p:pic>
        <p:nvPicPr>
          <p:cNvPr id="113" name="Google Shape;113;p18"/>
          <p:cNvPicPr preferRelativeResize="0"/>
          <p:nvPr/>
        </p:nvPicPr>
        <p:blipFill>
          <a:blip r:embed="rId4">
            <a:alphaModFix/>
          </a:blip>
          <a:stretch>
            <a:fillRect/>
          </a:stretch>
        </p:blipFill>
        <p:spPr>
          <a:xfrm>
            <a:off x="3211313" y="1889188"/>
            <a:ext cx="2654300" cy="1988082"/>
          </a:xfrm>
          <a:prstGeom prst="rect">
            <a:avLst/>
          </a:prstGeom>
          <a:noFill/>
          <a:ln>
            <a:noFill/>
          </a:ln>
        </p:spPr>
      </p:pic>
      <p:sp>
        <p:nvSpPr>
          <p:cNvPr id="114" name="Google Shape;114;p18"/>
          <p:cNvSpPr txBox="1"/>
          <p:nvPr/>
        </p:nvSpPr>
        <p:spPr>
          <a:xfrm>
            <a:off x="3292413" y="1299225"/>
            <a:ext cx="2492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Normoxia 7 μL with media</a:t>
            </a:r>
            <a:endParaRPr>
              <a:latin typeface="Open Sans"/>
              <a:ea typeface="Open Sans"/>
              <a:cs typeface="Open Sans"/>
              <a:sym typeface="Open Sans"/>
            </a:endParaRPr>
          </a:p>
        </p:txBody>
      </p:sp>
      <p:pic>
        <p:nvPicPr>
          <p:cNvPr id="115" name="Google Shape;115;p18"/>
          <p:cNvPicPr preferRelativeResize="0"/>
          <p:nvPr/>
        </p:nvPicPr>
        <p:blipFill>
          <a:blip r:embed="rId5">
            <a:alphaModFix/>
          </a:blip>
          <a:stretch>
            <a:fillRect/>
          </a:stretch>
        </p:blipFill>
        <p:spPr>
          <a:xfrm>
            <a:off x="6135254" y="1846213"/>
            <a:ext cx="2768175" cy="2085625"/>
          </a:xfrm>
          <a:prstGeom prst="rect">
            <a:avLst/>
          </a:prstGeom>
          <a:noFill/>
          <a:ln>
            <a:noFill/>
          </a:ln>
        </p:spPr>
      </p:pic>
      <p:sp>
        <p:nvSpPr>
          <p:cNvPr id="116" name="Google Shape;116;p18"/>
          <p:cNvSpPr txBox="1"/>
          <p:nvPr/>
        </p:nvSpPr>
        <p:spPr>
          <a:xfrm>
            <a:off x="6051125" y="1299225"/>
            <a:ext cx="3052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Normoxia 7 μL with 2 mL of PBS</a:t>
            </a:r>
            <a:endParaRPr>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142625" y="240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Trypan Blue Hypoxia</a:t>
            </a:r>
            <a:endParaRPr/>
          </a:p>
        </p:txBody>
      </p:sp>
      <p:sp>
        <p:nvSpPr>
          <p:cNvPr id="122" name="Google Shape;122;p19"/>
          <p:cNvSpPr txBox="1">
            <a:spLocks noGrp="1"/>
          </p:cNvSpPr>
          <p:nvPr>
            <p:ph type="body" idx="1"/>
          </p:nvPr>
        </p:nvSpPr>
        <p:spPr>
          <a:xfrm>
            <a:off x="196025" y="940525"/>
            <a:ext cx="2749500" cy="418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70000"/>
          </a:bodyPr>
          <a:lstStyle/>
          <a:p>
            <a:pPr marL="0" lvl="0" indent="0" algn="l" rtl="0">
              <a:spcBef>
                <a:spcPts val="0"/>
              </a:spcBef>
              <a:spcAft>
                <a:spcPts val="1200"/>
              </a:spcAft>
              <a:buNone/>
            </a:pPr>
            <a:r>
              <a:rPr lang="en"/>
              <a:t>Hypoxia 5 μL with media in wells</a:t>
            </a:r>
            <a:endParaRPr/>
          </a:p>
        </p:txBody>
      </p:sp>
      <p:pic>
        <p:nvPicPr>
          <p:cNvPr id="123" name="Google Shape;123;p19"/>
          <p:cNvPicPr preferRelativeResize="0"/>
          <p:nvPr/>
        </p:nvPicPr>
        <p:blipFill>
          <a:blip r:embed="rId3">
            <a:alphaModFix/>
          </a:blip>
          <a:stretch>
            <a:fillRect/>
          </a:stretch>
        </p:blipFill>
        <p:spPr>
          <a:xfrm>
            <a:off x="196048" y="1542273"/>
            <a:ext cx="2749450" cy="2058975"/>
          </a:xfrm>
          <a:prstGeom prst="rect">
            <a:avLst/>
          </a:prstGeom>
          <a:noFill/>
          <a:ln>
            <a:noFill/>
          </a:ln>
        </p:spPr>
      </p:pic>
      <p:pic>
        <p:nvPicPr>
          <p:cNvPr id="124" name="Google Shape;124;p19"/>
          <p:cNvPicPr preferRelativeResize="0"/>
          <p:nvPr/>
        </p:nvPicPr>
        <p:blipFill>
          <a:blip r:embed="rId4">
            <a:alphaModFix/>
          </a:blip>
          <a:stretch>
            <a:fillRect/>
          </a:stretch>
        </p:blipFill>
        <p:spPr>
          <a:xfrm>
            <a:off x="6316875" y="1542263"/>
            <a:ext cx="2749408" cy="2058975"/>
          </a:xfrm>
          <a:prstGeom prst="rect">
            <a:avLst/>
          </a:prstGeom>
          <a:noFill/>
          <a:ln>
            <a:noFill/>
          </a:ln>
        </p:spPr>
      </p:pic>
      <p:sp>
        <p:nvSpPr>
          <p:cNvPr id="125" name="Google Shape;125;p19"/>
          <p:cNvSpPr txBox="1"/>
          <p:nvPr/>
        </p:nvSpPr>
        <p:spPr>
          <a:xfrm>
            <a:off x="6316825" y="964975"/>
            <a:ext cx="27495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Open Sans"/>
                <a:ea typeface="Open Sans"/>
                <a:cs typeface="Open Sans"/>
                <a:sym typeface="Open Sans"/>
              </a:rPr>
              <a:t>Hypoxia 7 μL with media in wells</a:t>
            </a:r>
            <a:endParaRPr sz="1200">
              <a:solidFill>
                <a:srgbClr val="666666"/>
              </a:solidFill>
              <a:latin typeface="Open Sans"/>
              <a:ea typeface="Open Sans"/>
              <a:cs typeface="Open Sans"/>
              <a:sym typeface="Open Sans"/>
            </a:endParaRPr>
          </a:p>
        </p:txBody>
      </p:sp>
      <p:pic>
        <p:nvPicPr>
          <p:cNvPr id="126" name="Google Shape;126;p19"/>
          <p:cNvPicPr preferRelativeResize="0"/>
          <p:nvPr/>
        </p:nvPicPr>
        <p:blipFill>
          <a:blip r:embed="rId5">
            <a:alphaModFix/>
          </a:blip>
          <a:stretch>
            <a:fillRect/>
          </a:stretch>
        </p:blipFill>
        <p:spPr>
          <a:xfrm>
            <a:off x="3197300" y="1537699"/>
            <a:ext cx="2749400" cy="2068111"/>
          </a:xfrm>
          <a:prstGeom prst="rect">
            <a:avLst/>
          </a:prstGeom>
          <a:noFill/>
          <a:ln>
            <a:noFill/>
          </a:ln>
        </p:spPr>
      </p:pic>
      <p:sp>
        <p:nvSpPr>
          <p:cNvPr id="127" name="Google Shape;127;p19"/>
          <p:cNvSpPr txBox="1"/>
          <p:nvPr/>
        </p:nvSpPr>
        <p:spPr>
          <a:xfrm>
            <a:off x="3256425" y="964975"/>
            <a:ext cx="27495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Open Sans"/>
                <a:ea typeface="Open Sans"/>
                <a:cs typeface="Open Sans"/>
                <a:sym typeface="Open Sans"/>
              </a:rPr>
              <a:t>Hypoxia 7 </a:t>
            </a:r>
            <a:r>
              <a:rPr lang="en" sz="1200">
                <a:solidFill>
                  <a:schemeClr val="dk2"/>
                </a:solidFill>
                <a:latin typeface="Open Sans"/>
                <a:ea typeface="Open Sans"/>
                <a:cs typeface="Open Sans"/>
                <a:sym typeface="Open Sans"/>
              </a:rPr>
              <a:t>μL with 2 mL of PBS</a:t>
            </a:r>
            <a:endParaRPr sz="600">
              <a:solidFill>
                <a:srgbClr val="666666"/>
              </a:solidFill>
              <a:latin typeface="Open Sans"/>
              <a:ea typeface="Open Sans"/>
              <a:cs typeface="Open Sans"/>
              <a:sym typeface="Open Sans"/>
            </a:endParaRPr>
          </a:p>
        </p:txBody>
      </p:sp>
      <p:sp>
        <p:nvSpPr>
          <p:cNvPr id="128" name="Google Shape;128;p19"/>
          <p:cNvSpPr txBox="1"/>
          <p:nvPr/>
        </p:nvSpPr>
        <p:spPr>
          <a:xfrm>
            <a:off x="302550" y="3654650"/>
            <a:ext cx="8017800" cy="155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2"/>
                </a:solidFill>
                <a:latin typeface="Open Sans"/>
                <a:ea typeface="Open Sans"/>
                <a:cs typeface="Open Sans"/>
                <a:sym typeface="Open Sans"/>
              </a:rPr>
              <a:t>After observing pictures, we decided 7 μL trypan blue and media still in wells visualized dead cells the best</a:t>
            </a:r>
            <a:endParaRPr sz="1300">
              <a:solidFill>
                <a:schemeClr val="dk2"/>
              </a:solidFill>
              <a:latin typeface="Open Sans"/>
              <a:ea typeface="Open Sans"/>
              <a:cs typeface="Open Sans"/>
              <a:sym typeface="Open Sans"/>
            </a:endParaRPr>
          </a:p>
          <a:p>
            <a:pPr marL="457200" lvl="0" indent="-311150" algn="l" rtl="0">
              <a:lnSpc>
                <a:spcPct val="115000"/>
              </a:lnSpc>
              <a:spcBef>
                <a:spcPts val="120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5 μL wasn’t enough to show all cell death</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PBS caused dead cells to float and cell death couldn’t be accurately measured</a:t>
            </a:r>
            <a:endParaRPr sz="1300">
              <a:solidFill>
                <a:schemeClr val="dk2"/>
              </a:solidFill>
              <a:latin typeface="Open Sans"/>
              <a:ea typeface="Open Sans"/>
              <a:cs typeface="Open Sans"/>
              <a:sym typeface="Open Sans"/>
            </a:endParaRPr>
          </a:p>
          <a:p>
            <a:pPr marL="0" lvl="0" indent="0" algn="l" rtl="0">
              <a:spcBef>
                <a:spcPts val="1200"/>
              </a:spcBef>
              <a:spcAft>
                <a:spcPts val="0"/>
              </a:spcAft>
              <a:buNone/>
            </a:pPr>
            <a:endParaRPr sz="9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2: MTT Assay</a:t>
            </a:r>
            <a:endParaRPr/>
          </a:p>
        </p:txBody>
      </p:sp>
      <p:sp>
        <p:nvSpPr>
          <p:cNvPr id="134" name="Google Shape;134;p20"/>
          <p:cNvSpPr txBox="1">
            <a:spLocks noGrp="1"/>
          </p:cNvSpPr>
          <p:nvPr>
            <p:ph type="body" idx="1"/>
          </p:nvPr>
        </p:nvSpPr>
        <p:spPr>
          <a:xfrm>
            <a:off x="311700" y="1064550"/>
            <a:ext cx="6176400" cy="37428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Run under hypoxic or normoxic conditions for 30 hours</a:t>
            </a:r>
            <a:endParaRPr sz="1700">
              <a:solidFill>
                <a:srgbClr val="434343"/>
              </a:solidFill>
              <a:latin typeface="Roboto"/>
              <a:ea typeface="Roboto"/>
              <a:cs typeface="Roboto"/>
              <a:sym typeface="Roboto"/>
            </a:endParaRPr>
          </a:p>
          <a:p>
            <a:pPr marL="45720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457200" lvl="0" indent="-336550" algn="l" rtl="0">
              <a:lnSpc>
                <a:spcPct val="150000"/>
              </a:lnSpc>
              <a:spcBef>
                <a:spcPts val="120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No significant difference between hypoxia and normoxia</a:t>
            </a: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0"/>
              </a:spcAft>
              <a:buNone/>
            </a:pPr>
            <a:endParaRPr sz="1700">
              <a:solidFill>
                <a:srgbClr val="434343"/>
              </a:solidFill>
              <a:latin typeface="Roboto"/>
              <a:ea typeface="Roboto"/>
              <a:cs typeface="Roboto"/>
              <a:sym typeface="Roboto"/>
            </a:endParaRPr>
          </a:p>
          <a:p>
            <a:pPr marL="0" lvl="0" indent="0" algn="l" rtl="0">
              <a:lnSpc>
                <a:spcPct val="150000"/>
              </a:lnSpc>
              <a:spcBef>
                <a:spcPts val="1200"/>
              </a:spcBef>
              <a:spcAft>
                <a:spcPts val="1200"/>
              </a:spcAft>
              <a:buNone/>
            </a:pPr>
            <a:endParaRPr sz="1300"/>
          </a:p>
        </p:txBody>
      </p:sp>
      <p:pic>
        <p:nvPicPr>
          <p:cNvPr id="135" name="Google Shape;135;p20"/>
          <p:cNvPicPr preferRelativeResize="0"/>
          <p:nvPr/>
        </p:nvPicPr>
        <p:blipFill>
          <a:blip r:embed="rId3">
            <a:alphaModFix/>
          </a:blip>
          <a:stretch>
            <a:fillRect/>
          </a:stretch>
        </p:blipFill>
        <p:spPr>
          <a:xfrm>
            <a:off x="6689425" y="2816025"/>
            <a:ext cx="2142876" cy="1788601"/>
          </a:xfrm>
          <a:prstGeom prst="rect">
            <a:avLst/>
          </a:prstGeom>
          <a:noFill/>
          <a:ln>
            <a:noFill/>
          </a:ln>
        </p:spPr>
      </p:pic>
      <p:pic>
        <p:nvPicPr>
          <p:cNvPr id="136" name="Google Shape;136;p20"/>
          <p:cNvPicPr preferRelativeResize="0"/>
          <p:nvPr/>
        </p:nvPicPr>
        <p:blipFill>
          <a:blip r:embed="rId4">
            <a:alphaModFix/>
          </a:blip>
          <a:stretch>
            <a:fillRect/>
          </a:stretch>
        </p:blipFill>
        <p:spPr>
          <a:xfrm>
            <a:off x="796763" y="1483000"/>
            <a:ext cx="5206275" cy="274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 2 Gatherings</a:t>
            </a:r>
            <a:endParaRPr/>
          </a:p>
        </p:txBody>
      </p:sp>
      <p:sp>
        <p:nvSpPr>
          <p:cNvPr id="142" name="Google Shape;142;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No significant difference between cell proliferation under hypoxia and normoxia</a:t>
            </a:r>
            <a:endParaRPr/>
          </a:p>
          <a:p>
            <a:pPr marL="914400" lvl="1" indent="-317500" algn="l" rtl="0">
              <a:spcBef>
                <a:spcPts val="0"/>
              </a:spcBef>
              <a:spcAft>
                <a:spcPts val="0"/>
              </a:spcAft>
              <a:buSzPts val="1400"/>
              <a:buChar char="○"/>
            </a:pPr>
            <a:r>
              <a:rPr lang="en"/>
              <a:t>EXPECTED</a:t>
            </a:r>
            <a:endParaRPr/>
          </a:p>
          <a:p>
            <a:pPr marL="914400" lvl="1" indent="-317500" algn="l" rtl="0">
              <a:spcBef>
                <a:spcPts val="0"/>
              </a:spcBef>
              <a:spcAft>
                <a:spcPts val="0"/>
              </a:spcAft>
              <a:buSzPts val="1400"/>
              <a:buChar char="○"/>
            </a:pPr>
            <a:r>
              <a:rPr lang="en"/>
              <a:t>Genes turned on under hypoxia: HIF-1 alpha, PIK3CA</a:t>
            </a:r>
            <a:endParaRPr/>
          </a:p>
          <a:p>
            <a:pPr marL="914400" lvl="1" indent="-317500" algn="l" rtl="0">
              <a:spcBef>
                <a:spcPts val="0"/>
              </a:spcBef>
              <a:spcAft>
                <a:spcPts val="0"/>
              </a:spcAft>
              <a:buSzPts val="1400"/>
              <a:buChar char="○"/>
            </a:pPr>
            <a:r>
              <a:rPr lang="en"/>
              <a:t>Tumor suppressor gene mutated</a:t>
            </a: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1397</Words>
  <Application>Microsoft Office PowerPoint</Application>
  <PresentationFormat>On-screen Show (16:9)</PresentationFormat>
  <Paragraphs>209</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PT Sans Narrow</vt:lpstr>
      <vt:lpstr>Roboto</vt:lpstr>
      <vt:lpstr>Arial</vt:lpstr>
      <vt:lpstr>Open Sans</vt:lpstr>
      <vt:lpstr>Tropic</vt:lpstr>
      <vt:lpstr>Hypoxic and Normoxic Exosomes on A549 Lung Cancer Cells</vt:lpstr>
      <vt:lpstr>Background  </vt:lpstr>
      <vt:lpstr>Overall Goal</vt:lpstr>
      <vt:lpstr>Function of HIF1A, PIK3CA, and TP53</vt:lpstr>
      <vt:lpstr>Experiment 1</vt:lpstr>
      <vt:lpstr>Trypan Blue Normoxia</vt:lpstr>
      <vt:lpstr>Trypan Blue Hypoxia</vt:lpstr>
      <vt:lpstr>Experiment 2: MTT Assay</vt:lpstr>
      <vt:lpstr>Experiment 2 Gatherings</vt:lpstr>
      <vt:lpstr>Oncoprint of HIF1A, TP53, and PIK3CA in Non-small Lung Carcinoma </vt:lpstr>
      <vt:lpstr>Cancer Type Summary</vt:lpstr>
      <vt:lpstr>Mutation Chart </vt:lpstr>
      <vt:lpstr>Plot Charts</vt:lpstr>
      <vt:lpstr>Mutual Exclusivity </vt:lpstr>
      <vt:lpstr>Experiment 3: Exosome Extraction</vt:lpstr>
      <vt:lpstr>Pathways</vt:lpstr>
      <vt:lpstr>Experiment 4: Adding Exosomes to A549 Cells</vt:lpstr>
      <vt:lpstr>Experiment 4: Adding Exosomes to A549 Cells</vt:lpstr>
      <vt:lpstr>Experiment 4: Adding Exosomes to A549 Cells</vt:lpstr>
      <vt:lpstr>Experiment 4 Quantitative Data</vt:lpstr>
      <vt:lpstr>Experiment 4 Quantitative Data</vt:lpstr>
      <vt:lpstr>Experiment 4 Gatherings</vt:lpstr>
      <vt:lpstr>What Worked and What Didn’t </vt:lpstr>
      <vt:lpstr>Ideas for Future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Hypoxic and Normoxic Exosomes on A549 Lung Cancer Cells</dc:title>
  <dc:creator>Nathan Reyna</dc:creator>
  <cp:lastModifiedBy>Nathan Reyna</cp:lastModifiedBy>
  <cp:revision>2</cp:revision>
  <dcterms:modified xsi:type="dcterms:W3CDTF">2024-11-06T20:29:16Z</dcterms:modified>
</cp:coreProperties>
</file>