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ajdhani" panose="020B0604020202020204" charset="0"/>
      <p:regular r:id="rId21"/>
      <p:bold r:id="rId22"/>
    </p:embeddedFont>
    <p:embeddedFont>
      <p:font typeface="Roboto" panose="02000000000000000000" pitchFamily="2" charset="0"/>
      <p:regular r:id="rId23"/>
      <p:bold r:id="rId24"/>
      <p:italic r:id="rId25"/>
      <p:boldItalic r:id="rId26"/>
    </p:embeddedFont>
    <p:embeddedFont>
      <p:font typeface="Work Sans" panose="020B0604020202020204" charset="0"/>
      <p:regular r:id="rId27"/>
      <p:bold r:id="rId28"/>
      <p:italic r:id="rId29"/>
      <p:boldItalic r:id="rId30"/>
    </p:embeddedFont>
    <p:embeddedFont>
      <p:font typeface="Work Sans Light"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D2B0C9-CB44-40A4-B8C2-6782AEF4754A}">
  <a:tblStyle styleId="{D7D2B0C9-CB44-40A4-B8C2-6782AEF475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62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fb0414b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fb0414b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cfb0414bc1_0_86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cfb0414bc1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8b63f10711fa96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8b63f10711fa96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99431f96f8dc94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99431f96f8dc94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cfb0414bc1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cfb0414bc1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cfb0414bc1_0_1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cfb0414bc1_0_1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fb0414bc1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fb0414bc1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fb0414bc1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cfb0414bc1_0_1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666666"/>
                </a:solidFill>
                <a:latin typeface="Roboto"/>
                <a:ea typeface="Roboto"/>
                <a:cs typeface="Roboto"/>
                <a:sym typeface="Roboto"/>
              </a:rPr>
              <a:t>Ciprofloxacin treatment:</a:t>
            </a:r>
            <a:endParaRPr sz="900">
              <a:solidFill>
                <a:srgbClr val="666666"/>
              </a:solidFill>
              <a:latin typeface="Roboto"/>
              <a:ea typeface="Roboto"/>
              <a:cs typeface="Roboto"/>
              <a:sym typeface="Roboto"/>
            </a:endParaRPr>
          </a:p>
          <a:p>
            <a:pPr marL="457200" lvl="0" indent="-285750" algn="l" rtl="0">
              <a:lnSpc>
                <a:spcPct val="115000"/>
              </a:lnSpc>
              <a:spcBef>
                <a:spcPts val="0"/>
              </a:spcBef>
              <a:spcAft>
                <a:spcPts val="0"/>
              </a:spcAft>
              <a:buClr>
                <a:srgbClr val="666666"/>
              </a:buClr>
              <a:buSzPts val="900"/>
              <a:buFont typeface="Roboto"/>
              <a:buChar char="-"/>
            </a:pPr>
            <a:r>
              <a:rPr lang="en" sz="900">
                <a:solidFill>
                  <a:srgbClr val="666666"/>
                </a:solidFill>
                <a:latin typeface="Roboto"/>
                <a:ea typeface="Roboto"/>
                <a:cs typeface="Roboto"/>
                <a:sym typeface="Roboto"/>
              </a:rPr>
              <a:t>Bladder and Prostate cell lines: shrinkage, rounding and detachment of cells</a:t>
            </a:r>
            <a:endParaRPr sz="900">
              <a:solidFill>
                <a:srgbClr val="666666"/>
              </a:solidFill>
              <a:latin typeface="Roboto"/>
              <a:ea typeface="Roboto"/>
              <a:cs typeface="Roboto"/>
              <a:sym typeface="Roboto"/>
            </a:endParaRPr>
          </a:p>
          <a:p>
            <a:pPr marL="457200" lvl="0" indent="-285750" algn="l" rtl="0">
              <a:lnSpc>
                <a:spcPct val="115000"/>
              </a:lnSpc>
              <a:spcBef>
                <a:spcPts val="0"/>
              </a:spcBef>
              <a:spcAft>
                <a:spcPts val="0"/>
              </a:spcAft>
              <a:buClr>
                <a:srgbClr val="666666"/>
              </a:buClr>
              <a:buSzPts val="900"/>
              <a:buFont typeface="Roboto"/>
              <a:buChar char="-"/>
            </a:pPr>
            <a:r>
              <a:rPr lang="en" sz="900">
                <a:solidFill>
                  <a:srgbClr val="666666"/>
                </a:solidFill>
                <a:latin typeface="Roboto"/>
                <a:ea typeface="Roboto"/>
                <a:cs typeface="Roboto"/>
                <a:sym typeface="Roboto"/>
              </a:rPr>
              <a:t>Cell area reduction increased with higher concentrations of Ciprofloxacin</a:t>
            </a:r>
            <a:endParaRPr sz="900">
              <a:solidFill>
                <a:srgbClr val="666666"/>
              </a:solidFill>
              <a:latin typeface="Roboto"/>
              <a:ea typeface="Roboto"/>
              <a:cs typeface="Roboto"/>
              <a:sym typeface="Roboto"/>
            </a:endParaRPr>
          </a:p>
          <a:p>
            <a:pPr marL="457200" lvl="0" indent="-285750" algn="l" rtl="0">
              <a:lnSpc>
                <a:spcPct val="115000"/>
              </a:lnSpc>
              <a:spcBef>
                <a:spcPts val="0"/>
              </a:spcBef>
              <a:spcAft>
                <a:spcPts val="0"/>
              </a:spcAft>
              <a:buClr>
                <a:srgbClr val="666666"/>
              </a:buClr>
              <a:buSzPts val="900"/>
              <a:buFont typeface="Roboto"/>
              <a:buChar char="-"/>
            </a:pPr>
            <a:r>
              <a:rPr lang="en" sz="900">
                <a:solidFill>
                  <a:srgbClr val="666666"/>
                </a:solidFill>
                <a:latin typeface="Roboto"/>
                <a:ea typeface="Roboto"/>
                <a:cs typeface="Roboto"/>
                <a:sym typeface="Roboto"/>
              </a:rPr>
              <a:t>BAX and BCL2 genes overexpressed following treatment, while CDKN1 was downregulated</a:t>
            </a:r>
            <a:endParaRPr sz="900">
              <a:solidFill>
                <a:srgbClr val="666666"/>
              </a:solidFill>
              <a:latin typeface="Roboto"/>
              <a:ea typeface="Roboto"/>
              <a:cs typeface="Roboto"/>
              <a:sym typeface="Roboto"/>
            </a:endParaRPr>
          </a:p>
          <a:p>
            <a:pPr marL="0" lvl="0" indent="0" algn="l" rtl="0">
              <a:lnSpc>
                <a:spcPct val="115000"/>
              </a:lnSpc>
              <a:spcBef>
                <a:spcPts val="0"/>
              </a:spcBef>
              <a:spcAft>
                <a:spcPts val="0"/>
              </a:spcAft>
              <a:buNone/>
            </a:pPr>
            <a:r>
              <a:rPr lang="en" sz="900">
                <a:solidFill>
                  <a:srgbClr val="666666"/>
                </a:solidFill>
                <a:latin typeface="Work Sans"/>
                <a:ea typeface="Work Sans"/>
                <a:cs typeface="Work Sans"/>
                <a:sym typeface="Work Sans"/>
              </a:rPr>
              <a:t>Melanoma cancer in vivo:</a:t>
            </a:r>
            <a:endParaRPr sz="900">
              <a:solidFill>
                <a:srgbClr val="666666"/>
              </a:solidFill>
              <a:latin typeface="Work Sans"/>
              <a:ea typeface="Work Sans"/>
              <a:cs typeface="Work Sans"/>
              <a:sym typeface="Work Sans"/>
            </a:endParaRPr>
          </a:p>
          <a:p>
            <a:pPr marL="457200" lvl="0" indent="-285750" algn="l" rtl="0">
              <a:lnSpc>
                <a:spcPct val="115000"/>
              </a:lnSpc>
              <a:spcBef>
                <a:spcPts val="0"/>
              </a:spcBef>
              <a:spcAft>
                <a:spcPts val="0"/>
              </a:spcAft>
              <a:buClr>
                <a:srgbClr val="666666"/>
              </a:buClr>
              <a:buSzPts val="900"/>
              <a:buFont typeface="Work Sans"/>
              <a:buChar char="-"/>
            </a:pPr>
            <a:r>
              <a:rPr lang="en" sz="900">
                <a:solidFill>
                  <a:srgbClr val="666666"/>
                </a:solidFill>
                <a:latin typeface="Work Sans"/>
                <a:ea typeface="Work Sans"/>
                <a:cs typeface="Work Sans"/>
                <a:sym typeface="Work Sans"/>
              </a:rPr>
              <a:t>Mice treated with melanoma cells</a:t>
            </a:r>
            <a:endParaRPr sz="900">
              <a:solidFill>
                <a:srgbClr val="666666"/>
              </a:solidFill>
              <a:latin typeface="Work Sans"/>
              <a:ea typeface="Work Sans"/>
              <a:cs typeface="Work Sans"/>
              <a:sym typeface="Work Sans"/>
            </a:endParaRPr>
          </a:p>
          <a:p>
            <a:pPr marL="457200" lvl="0" indent="-285750" algn="l" rtl="0">
              <a:lnSpc>
                <a:spcPct val="115000"/>
              </a:lnSpc>
              <a:spcBef>
                <a:spcPts val="0"/>
              </a:spcBef>
              <a:spcAft>
                <a:spcPts val="0"/>
              </a:spcAft>
              <a:buClr>
                <a:srgbClr val="666666"/>
              </a:buClr>
              <a:buSzPts val="900"/>
              <a:buFont typeface="Work Sans"/>
              <a:buChar char="-"/>
            </a:pPr>
            <a:r>
              <a:rPr lang="en" sz="900">
                <a:solidFill>
                  <a:srgbClr val="666666"/>
                </a:solidFill>
                <a:latin typeface="Work Sans"/>
                <a:ea typeface="Work Sans"/>
                <a:cs typeface="Work Sans"/>
                <a:sym typeface="Work Sans"/>
              </a:rPr>
              <a:t>Resulted in 16.67% survival rate compared to 0% with untreated group</a:t>
            </a:r>
            <a:endParaRPr sz="900">
              <a:solidFill>
                <a:srgbClr val="666666"/>
              </a:solidFill>
              <a:latin typeface="Work Sans"/>
              <a:ea typeface="Work Sans"/>
              <a:cs typeface="Work Sans"/>
              <a:sym typeface="Work Sans"/>
            </a:endParaRPr>
          </a:p>
          <a:p>
            <a:pPr marL="457200" lvl="0" indent="-285750" algn="l" rtl="0">
              <a:lnSpc>
                <a:spcPct val="115000"/>
              </a:lnSpc>
              <a:spcBef>
                <a:spcPts val="0"/>
              </a:spcBef>
              <a:spcAft>
                <a:spcPts val="0"/>
              </a:spcAft>
              <a:buClr>
                <a:srgbClr val="666666"/>
              </a:buClr>
              <a:buSzPts val="900"/>
              <a:buFont typeface="Work Sans"/>
              <a:buChar char="-"/>
            </a:pPr>
            <a:r>
              <a:rPr lang="en" sz="900">
                <a:solidFill>
                  <a:srgbClr val="666666"/>
                </a:solidFill>
                <a:latin typeface="Work Sans"/>
                <a:ea typeface="Work Sans"/>
                <a:cs typeface="Work Sans"/>
                <a:sym typeface="Work Sans"/>
              </a:rPr>
              <a:t>VEGF levels significantly decreased - mediator of angiogenesis, which provides the blood supply for tumors</a:t>
            </a:r>
            <a:endParaRPr sz="900">
              <a:solidFill>
                <a:srgbClr val="666666"/>
              </a:solidFill>
              <a:latin typeface="Work Sans"/>
              <a:ea typeface="Work Sans"/>
              <a:cs typeface="Work Sans"/>
              <a:sym typeface="Work Sans"/>
            </a:endParaRPr>
          </a:p>
          <a:p>
            <a:pPr marL="457200" lvl="0" indent="-285750" algn="l" rtl="0">
              <a:lnSpc>
                <a:spcPct val="115000"/>
              </a:lnSpc>
              <a:spcBef>
                <a:spcPts val="0"/>
              </a:spcBef>
              <a:spcAft>
                <a:spcPts val="0"/>
              </a:spcAft>
              <a:buClr>
                <a:srgbClr val="666666"/>
              </a:buClr>
              <a:buSzPts val="900"/>
              <a:buFont typeface="Work Sans"/>
              <a:buChar char="-"/>
            </a:pPr>
            <a:r>
              <a:rPr lang="en" sz="900">
                <a:solidFill>
                  <a:srgbClr val="666666"/>
                </a:solidFill>
                <a:latin typeface="Work Sans"/>
                <a:ea typeface="Work Sans"/>
                <a:cs typeface="Work Sans"/>
                <a:sym typeface="Work Sans"/>
              </a:rPr>
              <a:t>Control mice only survived to day 8, cipro group survived up to 18 days</a:t>
            </a:r>
            <a:endParaRPr sz="900">
              <a:solidFill>
                <a:srgbClr val="666666"/>
              </a:solidFill>
              <a:latin typeface="Work Sans"/>
              <a:ea typeface="Work Sans"/>
              <a:cs typeface="Work Sans"/>
              <a:sym typeface="Work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fb0414bc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cfb0414bc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cfb0414bc1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cfb0414bc1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fb0414bc1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fb0414bc1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our project we are looking into the effects of ciprofloxacin on A549 non-small cell lung cancer cells. </a:t>
            </a:r>
            <a:endParaRPr/>
          </a:p>
          <a:p>
            <a:pPr marL="0" lvl="0" indent="0" algn="l" rtl="0">
              <a:spcBef>
                <a:spcPts val="0"/>
              </a:spcBef>
              <a:spcAft>
                <a:spcPts val="0"/>
              </a:spcAft>
              <a:buNone/>
            </a:pPr>
            <a:r>
              <a:rPr lang="en"/>
              <a:t>Non-small cell lung cancer is regionalized to the lungs, as opposed to metastatic cancer which spread all of the body. These usually form tumors. Over 5 years, a patient diagnosed with this cancer has a survival rate of 25%. </a:t>
            </a:r>
            <a:endParaRPr/>
          </a:p>
          <a:p>
            <a:pPr marL="0" lvl="0" indent="0" algn="l" rtl="0">
              <a:spcBef>
                <a:spcPts val="0"/>
              </a:spcBef>
              <a:spcAft>
                <a:spcPts val="0"/>
              </a:spcAft>
              <a:buNone/>
            </a:pPr>
            <a:endParaRPr/>
          </a:p>
          <a:p>
            <a:pPr marL="0" lvl="0" indent="0" algn="l" rtl="0">
              <a:spcBef>
                <a:spcPts val="0"/>
              </a:spcBef>
              <a:spcAft>
                <a:spcPts val="0"/>
              </a:spcAft>
              <a:buNone/>
            </a:pPr>
            <a:r>
              <a:rPr lang="en"/>
              <a:t>Below these are the A549 NSCLC cells that we tested on. The far left is at 20% confluency, next is 50% confluency, finally 80% confluency</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fb0414bc1_0_8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fb0414bc1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Fluoroquinolones are known to inhibit replication and transcription of bacterial DNA. One of these drugs is ciprofloxacin. An important chemical property of ciprofloxacin for our experiment was the solubility. Ciprofloxacin in soluble in water at 37 mg/mL. Therefore we made stock solution of 0.10M, then diluted it according for our experimentation. </a:t>
            </a:r>
            <a:endParaRPr sz="1400"/>
          </a:p>
          <a:p>
            <a:pPr marL="0" lvl="0" indent="0" algn="l" rtl="0">
              <a:spcBef>
                <a:spcPts val="0"/>
              </a:spcBef>
              <a:spcAft>
                <a:spcPts val="0"/>
              </a:spcAft>
              <a:buClr>
                <a:schemeClr val="dk1"/>
              </a:buClr>
              <a:buSzPts val="1100"/>
              <a:buFont typeface="Arial"/>
              <a:buNone/>
            </a:pPr>
            <a:r>
              <a:rPr lang="en" sz="1400">
                <a:solidFill>
                  <a:schemeClr val="dk1"/>
                </a:solidFill>
              </a:rPr>
              <a:t>Ciprofloxacin is known to arrest cells in S phase by inhibiting topoisomerases (which are important in unwinding/separating DNA strands as it relieves the torsional strains created by the unwinding). When cells rapidly dividing, as in cancer, this mechanisms either slows the division process or stops the cell division completely. Further, we know two things 1) ciprofloxacin interacts with DNA and 2) mitochondria have DNA strands as well because from bacteria. We can conclude, and past research confirms this, that ciprofloxacin affects the production of mtDNA as well. Imapired mtDNA is related to inhibition of cell growth and differentiation  Finally, we know that ciprofloxacin interacts with CDKN-1 genes, which is related to a pro-apoptotic pathway. This will be discussed more later on. Based on this research… </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66f2c7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66f2c7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 hypothesize that these effects of ciprofloxacin on cancer: </a:t>
            </a:r>
            <a:endParaRPr/>
          </a:p>
          <a:p>
            <a:pPr marL="457200" lvl="0" indent="-317500" algn="l" rtl="0">
              <a:spcBef>
                <a:spcPts val="0"/>
              </a:spcBef>
              <a:spcAft>
                <a:spcPts val="0"/>
              </a:spcAft>
              <a:buSzPts val="1400"/>
              <a:buAutoNum type="arabicParenR"/>
            </a:pPr>
            <a:r>
              <a:rPr lang="en"/>
              <a:t>Slow tumor growth by slowing cell division</a:t>
            </a:r>
            <a:endParaRPr/>
          </a:p>
          <a:p>
            <a:pPr marL="457200" lvl="0" indent="-317500" algn="l" rtl="0">
              <a:spcBef>
                <a:spcPts val="0"/>
              </a:spcBef>
              <a:spcAft>
                <a:spcPts val="0"/>
              </a:spcAft>
              <a:buSzPts val="1400"/>
              <a:buAutoNum type="arabicParenR"/>
            </a:pPr>
            <a:r>
              <a:rPr lang="en"/>
              <a:t>Counteract rapid and uncontrolled cell division by arresting the cell cycle or encouraging the cell into apoptosis </a:t>
            </a:r>
            <a:endParaRPr/>
          </a:p>
          <a:p>
            <a:pPr marL="457200" lvl="0" indent="-317500" algn="l" rtl="0">
              <a:spcBef>
                <a:spcPts val="0"/>
              </a:spcBef>
              <a:spcAft>
                <a:spcPts val="0"/>
              </a:spcAft>
              <a:buSzPts val="1400"/>
              <a:buAutoNum type="arabicParenR"/>
            </a:pPr>
            <a:r>
              <a:rPr lang="en"/>
              <a:t>Long term, this treatment could be used in conjunction with surgery or other chemotherapies by</a:t>
            </a:r>
            <a:endParaRPr/>
          </a:p>
          <a:p>
            <a:pPr marL="914400" lvl="1" indent="-317500" algn="l" rtl="0">
              <a:spcBef>
                <a:spcPts val="0"/>
              </a:spcBef>
              <a:spcAft>
                <a:spcPts val="0"/>
              </a:spcAft>
              <a:buSzPts val="1400"/>
              <a:buAutoNum type="alphaLcParenR"/>
            </a:pPr>
            <a:r>
              <a:rPr lang="en"/>
              <a:t>first slow the growth, then remove the cancerous area, then continue treatment with a strong chemotherapy. </a:t>
            </a:r>
            <a:endParaRPr/>
          </a:p>
          <a:p>
            <a:pPr marL="914400" lvl="1" indent="-317500" algn="l" rtl="0">
              <a:spcBef>
                <a:spcPts val="0"/>
              </a:spcBef>
              <a:spcAft>
                <a:spcPts val="0"/>
              </a:spcAft>
              <a:buSzPts val="1400"/>
              <a:buAutoNum type="alphaLcParenR"/>
            </a:pPr>
            <a:r>
              <a:rPr lang="en"/>
              <a:t>This would allow for reduced cost and side effects, as well as reduced drug resistance and invasive surgeries.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cfb0414bc1_0_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cfb0414bc1_0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our research, we found that similar experiments tested cell vitality and migration. Therefore we performed three overall experiments. </a:t>
            </a:r>
            <a:endParaRPr/>
          </a:p>
          <a:p>
            <a:pPr marL="457200" lvl="0" indent="-317500" algn="l" rtl="0">
              <a:spcBef>
                <a:spcPts val="0"/>
              </a:spcBef>
              <a:spcAft>
                <a:spcPts val="0"/>
              </a:spcAft>
              <a:buSzPts val="1400"/>
              <a:buAutoNum type="arabicParenR"/>
            </a:pPr>
            <a:r>
              <a:rPr lang="en"/>
              <a:t>Experiment 1 was our initial control/data collection. We need to find what concentration of ciprofloxacin would meet the LD50, lethal dose 50%, we wanted for the rest of the experiment. Via MTT assay, we tested increasing concentrations on A549 lung cancer cells over 24 hours. </a:t>
            </a:r>
            <a:endParaRPr/>
          </a:p>
          <a:p>
            <a:pPr marL="457200" lvl="0" indent="-317500" algn="l" rtl="0">
              <a:spcBef>
                <a:spcPts val="0"/>
              </a:spcBef>
              <a:spcAft>
                <a:spcPts val="0"/>
              </a:spcAft>
              <a:buSzPts val="1400"/>
              <a:buAutoNum type="arabicParenR"/>
            </a:pPr>
            <a:r>
              <a:rPr lang="en"/>
              <a:t>Experiment 2 was testing cell vitality. With our chosen concentration, we performed MTT assays at 24, 48, and 72 hours. From there we calculated the percentage of cell vitality. </a:t>
            </a:r>
            <a:endParaRPr/>
          </a:p>
          <a:p>
            <a:pPr marL="457200" lvl="0" indent="-317500" algn="l" rtl="0">
              <a:spcBef>
                <a:spcPts val="0"/>
              </a:spcBef>
              <a:spcAft>
                <a:spcPts val="0"/>
              </a:spcAft>
              <a:buSzPts val="1400"/>
              <a:buAutoNum type="arabicParenR"/>
            </a:pPr>
            <a:r>
              <a:rPr lang="en"/>
              <a:t>Experiment 3 was testing cell migration with a scratch assay. We measured the diameter of a scratch over 24, 48, and 72 hours. With this, we calculated the rate of migration over time.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cfb0414bc1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cfb0414bc1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Left: first mtt assay we did with a large range of concentrations and found that around 0.001M was about right</a:t>
            </a:r>
            <a:endParaRPr dirty="0"/>
          </a:p>
          <a:p>
            <a:pPr marL="0" lvl="0" indent="0" algn="l" rtl="0">
              <a:spcBef>
                <a:spcPts val="0"/>
              </a:spcBef>
              <a:spcAft>
                <a:spcPts val="0"/>
              </a:spcAft>
              <a:buNone/>
            </a:pPr>
            <a:r>
              <a:rPr lang="en" dirty="0"/>
              <a:t>Right: we ran an assay with a much tighter range of concentrations around 0.001 and found that was around the 50% viability we wanted</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cfb0414bc1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cfb0414bc1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we found that 0.001M was the ideal concentration that we wanted</a:t>
            </a:r>
            <a:endParaRPr/>
          </a:p>
          <a:p>
            <a:pPr marL="0" lvl="0" indent="0" algn="l" rtl="0">
              <a:spcBef>
                <a:spcPts val="0"/>
              </a:spcBef>
              <a:spcAft>
                <a:spcPts val="0"/>
              </a:spcAft>
              <a:buNone/>
            </a:pPr>
            <a:r>
              <a:rPr lang="en"/>
              <a:t>We ran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cfb0414bc1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cfb0414bc1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there we took this concentration of cipro and conducted a scratch assay to test the affect of cipro on cell migration.</a:t>
            </a:r>
            <a:endParaRPr/>
          </a:p>
          <a:p>
            <a:pPr marL="0" lvl="0" indent="0" algn="l" rtl="0">
              <a:spcBef>
                <a:spcPts val="0"/>
              </a:spcBef>
              <a:spcAft>
                <a:spcPts val="0"/>
              </a:spcAft>
              <a:buNone/>
            </a:pPr>
            <a:r>
              <a:rPr lang="en">
                <a:solidFill>
                  <a:schemeClr val="dk1"/>
                </a:solidFill>
              </a:rPr>
              <a:t>So as you can see from the graph the scratch of the control in orange looks to have gotten a lot smaller compared to the cipro treated cell which looks pretty linear.</a:t>
            </a:r>
            <a:endParaRPr>
              <a:solidFill>
                <a:schemeClr val="dk1"/>
              </a:solidFill>
            </a:endParaRPr>
          </a:p>
          <a:p>
            <a:pPr marL="0" lvl="0" indent="0" algn="l" rtl="0">
              <a:spcBef>
                <a:spcPts val="0"/>
              </a:spcBef>
              <a:spcAft>
                <a:spcPts val="0"/>
              </a:spcAft>
              <a:buNone/>
            </a:pPr>
            <a:r>
              <a:rPr lang="en">
                <a:solidFill>
                  <a:schemeClr val="dk1"/>
                </a:solidFill>
              </a:rPr>
              <a:t>In order to actually know if this data was significant we ran an ANOVA test on the dataset in R.</a:t>
            </a:r>
            <a:endParaRPr>
              <a:solidFill>
                <a:schemeClr val="dk1"/>
              </a:solidFill>
            </a:endParaRPr>
          </a:p>
          <a:p>
            <a:pPr marL="0" lvl="0" indent="0" algn="l" rtl="0">
              <a:spcBef>
                <a:spcPts val="0"/>
              </a:spcBef>
              <a:spcAft>
                <a:spcPts val="0"/>
              </a:spcAft>
              <a:buNone/>
            </a:pPr>
            <a:r>
              <a:rPr lang="en"/>
              <a:t>A p-value of less than 0.05 is required to be statistically significant.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fb0414bc1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cfb0414bc1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48725" y="3058625"/>
            <a:ext cx="49140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00000"/>
        </a:solidFill>
        <a:effectLst/>
      </p:bgPr>
    </p:bg>
    <p:spTree>
      <p:nvGrpSpPr>
        <p:cNvPr id="1" name="Shape 51"/>
        <p:cNvGrpSpPr/>
        <p:nvPr/>
      </p:nvGrpSpPr>
      <p:grpSpPr>
        <a:xfrm>
          <a:off x="0" y="0"/>
          <a:ext cx="0" cy="0"/>
          <a:chOff x="0" y="0"/>
          <a:chExt cx="0" cy="0"/>
        </a:xfrm>
      </p:grpSpPr>
      <p:sp>
        <p:nvSpPr>
          <p:cNvPr id="52" name="Google Shape;52;p11"/>
          <p:cNvSpPr/>
          <p:nvPr/>
        </p:nvSpPr>
        <p:spPr>
          <a:xfrm>
            <a:off x="198600" y="198600"/>
            <a:ext cx="8746800" cy="4760700"/>
          </a:xfrm>
          <a:prstGeom prst="frame">
            <a:avLst>
              <a:gd name="adj1" fmla="val 412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4"/>
        <p:cNvGrpSpPr/>
        <p:nvPr/>
      </p:nvGrpSpPr>
      <p:grpSpPr>
        <a:xfrm>
          <a:off x="0" y="0"/>
          <a:ext cx="0" cy="0"/>
          <a:chOff x="0" y="0"/>
          <a:chExt cx="0" cy="0"/>
        </a:xfrm>
      </p:grpSpPr>
      <p:sp>
        <p:nvSpPr>
          <p:cNvPr id="55" name="Google Shape;55;p12"/>
          <p:cNvSpPr txBox="1">
            <a:spLocks noGrp="1"/>
          </p:cNvSpPr>
          <p:nvPr>
            <p:ph type="ctrTitle"/>
          </p:nvPr>
        </p:nvSpPr>
        <p:spPr>
          <a:xfrm>
            <a:off x="714300" y="646275"/>
            <a:ext cx="3857700" cy="30078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5800" b="1">
                <a:solidFill>
                  <a:schemeClr val="dk1"/>
                </a:solidFill>
                <a:latin typeface="Rajdhani"/>
                <a:ea typeface="Rajdhani"/>
                <a:cs typeface="Rajdhani"/>
                <a:sym typeface="Rajdhani"/>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2"/>
          <p:cNvSpPr txBox="1">
            <a:spLocks noGrp="1"/>
          </p:cNvSpPr>
          <p:nvPr>
            <p:ph type="subTitle" idx="1"/>
          </p:nvPr>
        </p:nvSpPr>
        <p:spPr>
          <a:xfrm>
            <a:off x="741850" y="3654000"/>
            <a:ext cx="4158900" cy="434400"/>
          </a:xfrm>
          <a:prstGeom prst="rect">
            <a:avLst/>
          </a:prstGeom>
          <a:solidFill>
            <a:schemeClr val="dk2"/>
          </a:solidFill>
        </p:spPr>
        <p:txBody>
          <a:bodyPr spcFirstLastPara="1" wrap="square" lIns="91425" tIns="91425" rIns="91425" bIns="91425" anchor="t" anchorCtr="0">
            <a:noAutofit/>
          </a:bodyPr>
          <a:lstStyle>
            <a:lvl1pPr lvl="0" rtl="0">
              <a:lnSpc>
                <a:spcPct val="100000"/>
              </a:lnSpc>
              <a:spcBef>
                <a:spcPts val="600"/>
              </a:spcBef>
              <a:spcAft>
                <a:spcPts val="0"/>
              </a:spcAft>
              <a:buSzPts val="2000"/>
              <a:buNone/>
              <a:defRPr>
                <a:solidFill>
                  <a:schemeClr val="dk1"/>
                </a:solidFill>
                <a:latin typeface="Roboto"/>
                <a:ea typeface="Roboto"/>
                <a:cs typeface="Roboto"/>
                <a:sym typeface="Robo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57" name="Google Shape;57;p12"/>
          <p:cNvSpPr/>
          <p:nvPr/>
        </p:nvSpPr>
        <p:spPr>
          <a:xfrm rot="3793203">
            <a:off x="599533" y="299144"/>
            <a:ext cx="308883" cy="352138"/>
          </a:xfrm>
          <a:custGeom>
            <a:avLst/>
            <a:gdLst/>
            <a:ahLst/>
            <a:cxnLst/>
            <a:rect l="l" t="t" r="r" b="b"/>
            <a:pathLst>
              <a:path w="1250" h="1425" fill="none" extrusionOk="0">
                <a:moveTo>
                  <a:pt x="636" y="1425"/>
                </a:moveTo>
                <a:lnTo>
                  <a:pt x="1250" y="1052"/>
                </a:lnTo>
                <a:lnTo>
                  <a:pt x="1228" y="351"/>
                </a:lnTo>
                <a:lnTo>
                  <a:pt x="614" y="0"/>
                </a:lnTo>
                <a:lnTo>
                  <a:pt x="0" y="373"/>
                </a:lnTo>
                <a:lnTo>
                  <a:pt x="22" y="1074"/>
                </a:lnTo>
                <a:close/>
              </a:path>
            </a:pathLst>
          </a:custGeom>
          <a:noFill/>
          <a:ln w="9525" cap="rnd" cmpd="sng">
            <a:solidFill>
              <a:schemeClr val="accent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2"/>
          <p:cNvSpPr/>
          <p:nvPr/>
        </p:nvSpPr>
        <p:spPr>
          <a:xfrm>
            <a:off x="324684" y="798673"/>
            <a:ext cx="202525" cy="198201"/>
          </a:xfrm>
          <a:custGeom>
            <a:avLst/>
            <a:gdLst/>
            <a:ahLst/>
            <a:cxnLst/>
            <a:rect l="l" t="t" r="r" b="b"/>
            <a:pathLst>
              <a:path w="987" h="966" fill="none" extrusionOk="0">
                <a:moveTo>
                  <a:pt x="1" y="483"/>
                </a:moveTo>
                <a:lnTo>
                  <a:pt x="1" y="483"/>
                </a:lnTo>
                <a:cubicBezTo>
                  <a:pt x="220" y="374"/>
                  <a:pt x="373" y="198"/>
                  <a:pt x="483" y="1"/>
                </a:cubicBezTo>
                <a:lnTo>
                  <a:pt x="483" y="1"/>
                </a:lnTo>
                <a:cubicBezTo>
                  <a:pt x="592" y="220"/>
                  <a:pt x="768" y="374"/>
                  <a:pt x="987" y="505"/>
                </a:cubicBezTo>
                <a:lnTo>
                  <a:pt x="987" y="505"/>
                </a:lnTo>
                <a:cubicBezTo>
                  <a:pt x="768" y="593"/>
                  <a:pt x="614" y="768"/>
                  <a:pt x="505" y="965"/>
                </a:cubicBezTo>
                <a:lnTo>
                  <a:pt x="505" y="965"/>
                </a:lnTo>
                <a:cubicBezTo>
                  <a:pt x="395" y="768"/>
                  <a:pt x="220" y="593"/>
                  <a:pt x="1" y="483"/>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1012800" y="2497750"/>
            <a:ext cx="495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012800" y="3678252"/>
            <a:ext cx="49500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000"/>
              <a:buNone/>
              <a:defRPr>
                <a:solidFill>
                  <a:srgbClr val="000000"/>
                </a:solidFill>
              </a:defRPr>
            </a:lvl1pPr>
            <a:lvl2pPr lvl="1" rtl="0">
              <a:spcBef>
                <a:spcPts val="0"/>
              </a:spcBef>
              <a:spcAft>
                <a:spcPts val="0"/>
              </a:spcAft>
              <a:buClr>
                <a:srgbClr val="000000"/>
              </a:buClr>
              <a:buSzPts val="2000"/>
              <a:buNone/>
              <a:defRPr>
                <a:solidFill>
                  <a:srgbClr val="000000"/>
                </a:solidFill>
              </a:defRPr>
            </a:lvl2pPr>
            <a:lvl3pPr lvl="2" rtl="0">
              <a:spcBef>
                <a:spcPts val="0"/>
              </a:spcBef>
              <a:spcAft>
                <a:spcPts val="0"/>
              </a:spcAft>
              <a:buClr>
                <a:srgbClr val="000000"/>
              </a:buClr>
              <a:buSzPts val="2000"/>
              <a:buNone/>
              <a:defRPr>
                <a:solidFill>
                  <a:srgbClr val="000000"/>
                </a:solidFill>
              </a:defRPr>
            </a:lvl3pPr>
            <a:lvl4pPr lvl="3" rtl="0">
              <a:spcBef>
                <a:spcPts val="0"/>
              </a:spcBef>
              <a:spcAft>
                <a:spcPts val="0"/>
              </a:spcAft>
              <a:buClr>
                <a:srgbClr val="000000"/>
              </a:buClr>
              <a:buSzPts val="2000"/>
              <a:buNone/>
              <a:defRPr>
                <a:solidFill>
                  <a:srgbClr val="000000"/>
                </a:solidFill>
              </a:defRPr>
            </a:lvl4pPr>
            <a:lvl5pPr lvl="4" rtl="0">
              <a:spcBef>
                <a:spcPts val="0"/>
              </a:spcBef>
              <a:spcAft>
                <a:spcPts val="0"/>
              </a:spcAft>
              <a:buClr>
                <a:srgbClr val="000000"/>
              </a:buClr>
              <a:buSzPts val="2000"/>
              <a:buNone/>
              <a:defRPr>
                <a:solidFill>
                  <a:srgbClr val="000000"/>
                </a:solidFill>
              </a:defRPr>
            </a:lvl5pPr>
            <a:lvl6pPr lvl="5" rtl="0">
              <a:spcBef>
                <a:spcPts val="0"/>
              </a:spcBef>
              <a:spcAft>
                <a:spcPts val="0"/>
              </a:spcAft>
              <a:buClr>
                <a:srgbClr val="000000"/>
              </a:buClr>
              <a:buSzPts val="2000"/>
              <a:buNone/>
              <a:defRPr>
                <a:solidFill>
                  <a:srgbClr val="000000"/>
                </a:solidFill>
              </a:defRPr>
            </a:lvl6pPr>
            <a:lvl7pPr lvl="6" rtl="0">
              <a:spcBef>
                <a:spcPts val="0"/>
              </a:spcBef>
              <a:spcAft>
                <a:spcPts val="0"/>
              </a:spcAft>
              <a:buClr>
                <a:srgbClr val="000000"/>
              </a:buClr>
              <a:buSzPts val="2000"/>
              <a:buNone/>
              <a:defRPr>
                <a:solidFill>
                  <a:srgbClr val="000000"/>
                </a:solidFill>
              </a:defRPr>
            </a:lvl7pPr>
            <a:lvl8pPr lvl="7" rtl="0">
              <a:spcBef>
                <a:spcPts val="0"/>
              </a:spcBef>
              <a:spcAft>
                <a:spcPts val="0"/>
              </a:spcAft>
              <a:buClr>
                <a:srgbClr val="000000"/>
              </a:buClr>
              <a:buSzPts val="2000"/>
              <a:buNone/>
              <a:defRPr>
                <a:solidFill>
                  <a:srgbClr val="000000"/>
                </a:solidFill>
              </a:defRPr>
            </a:lvl8pPr>
            <a:lvl9pPr lvl="8" rtl="0">
              <a:spcBef>
                <a:spcPts val="0"/>
              </a:spcBef>
              <a:spcAft>
                <a:spcPts val="0"/>
              </a:spcAft>
              <a:buClr>
                <a:srgbClr val="000000"/>
              </a:buClr>
              <a:buSzPts val="2000"/>
              <a:buNone/>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804525" y="854775"/>
            <a:ext cx="5152200" cy="3505200"/>
          </a:xfrm>
          <a:prstGeom prst="rect">
            <a:avLst/>
          </a:prstGeom>
        </p:spPr>
        <p:txBody>
          <a:bodyPr spcFirstLastPara="1" wrap="square" lIns="91425" tIns="91425" rIns="91425" bIns="91425" anchor="t" anchorCtr="0">
            <a:noAutofit/>
          </a:bodyPr>
          <a:lstStyle>
            <a:lvl1pPr marL="457200" lvl="0" indent="-431800" rtl="0">
              <a:lnSpc>
                <a:spcPct val="115000"/>
              </a:lnSpc>
              <a:spcBef>
                <a:spcPts val="600"/>
              </a:spcBef>
              <a:spcAft>
                <a:spcPts val="0"/>
              </a:spcAft>
              <a:buSzPts val="3200"/>
              <a:buChar char="▪"/>
              <a:defRPr sz="3200" i="1"/>
            </a:lvl1pPr>
            <a:lvl2pPr marL="914400" lvl="1" indent="-431800" rtl="0">
              <a:lnSpc>
                <a:spcPct val="115000"/>
              </a:lnSpc>
              <a:spcBef>
                <a:spcPts val="0"/>
              </a:spcBef>
              <a:spcAft>
                <a:spcPts val="0"/>
              </a:spcAft>
              <a:buSzPts val="3200"/>
              <a:buChar char="□"/>
              <a:defRPr sz="3200" i="1"/>
            </a:lvl2pPr>
            <a:lvl3pPr marL="1371600" lvl="2" indent="-431800" rtl="0">
              <a:lnSpc>
                <a:spcPct val="115000"/>
              </a:lnSpc>
              <a:spcBef>
                <a:spcPts val="0"/>
              </a:spcBef>
              <a:spcAft>
                <a:spcPts val="0"/>
              </a:spcAft>
              <a:buSzPts val="3200"/>
              <a:buChar char="□"/>
              <a:defRPr sz="3200" i="1"/>
            </a:lvl3pPr>
            <a:lvl4pPr marL="1828800" lvl="3" indent="-431800" rtl="0">
              <a:lnSpc>
                <a:spcPct val="115000"/>
              </a:lnSpc>
              <a:spcBef>
                <a:spcPts val="0"/>
              </a:spcBef>
              <a:spcAft>
                <a:spcPts val="0"/>
              </a:spcAft>
              <a:buSzPts val="3200"/>
              <a:buChar char="□"/>
              <a:defRPr sz="3200" i="1"/>
            </a:lvl4pPr>
            <a:lvl5pPr marL="2286000" lvl="4" indent="-431800" rtl="0">
              <a:lnSpc>
                <a:spcPct val="115000"/>
              </a:lnSpc>
              <a:spcBef>
                <a:spcPts val="0"/>
              </a:spcBef>
              <a:spcAft>
                <a:spcPts val="0"/>
              </a:spcAft>
              <a:buSzPts val="3200"/>
              <a:buChar char="○"/>
              <a:defRPr sz="3200" i="1"/>
            </a:lvl5pPr>
            <a:lvl6pPr marL="2743200" lvl="5" indent="-431800" rtl="0">
              <a:lnSpc>
                <a:spcPct val="115000"/>
              </a:lnSpc>
              <a:spcBef>
                <a:spcPts val="0"/>
              </a:spcBef>
              <a:spcAft>
                <a:spcPts val="0"/>
              </a:spcAft>
              <a:buSzPts val="3200"/>
              <a:buChar char="■"/>
              <a:defRPr sz="3200" i="1"/>
            </a:lvl6pPr>
            <a:lvl7pPr marL="3200400" lvl="6" indent="-431800" rtl="0">
              <a:lnSpc>
                <a:spcPct val="115000"/>
              </a:lnSpc>
              <a:spcBef>
                <a:spcPts val="0"/>
              </a:spcBef>
              <a:spcAft>
                <a:spcPts val="0"/>
              </a:spcAft>
              <a:buSzPts val="3200"/>
              <a:buChar char="●"/>
              <a:defRPr sz="3200" i="1"/>
            </a:lvl7pPr>
            <a:lvl8pPr marL="3657600" lvl="7" indent="-431800" rtl="0">
              <a:lnSpc>
                <a:spcPct val="115000"/>
              </a:lnSpc>
              <a:spcBef>
                <a:spcPts val="0"/>
              </a:spcBef>
              <a:spcAft>
                <a:spcPts val="0"/>
              </a:spcAft>
              <a:buSzPts val="3200"/>
              <a:buChar char="○"/>
              <a:defRPr sz="3200" i="1"/>
            </a:lvl8pPr>
            <a:lvl9pPr marL="4114800" lvl="8" indent="-431800">
              <a:lnSpc>
                <a:spcPct val="115000"/>
              </a:lnSpc>
              <a:spcBef>
                <a:spcPts val="0"/>
              </a:spcBef>
              <a:spcAft>
                <a:spcPts val="0"/>
              </a:spcAft>
              <a:buSzPts val="3200"/>
              <a:buChar char="■"/>
              <a:defRPr sz="3200" i="1"/>
            </a:lvl9pPr>
          </a:lstStyle>
          <a:p>
            <a:endParaRPr/>
          </a:p>
        </p:txBody>
      </p:sp>
      <p:sp>
        <p:nvSpPr>
          <p:cNvPr id="19" name="Google Shape;19;p4"/>
          <p:cNvSpPr/>
          <p:nvPr/>
        </p:nvSpPr>
        <p:spPr>
          <a:xfrm>
            <a:off x="617750" y="603375"/>
            <a:ext cx="948000" cy="94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21" name="Google Shape;21;p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5" name="Google Shape;25;p5"/>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6" name="Google Shape;26;p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6"/>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0" name="Google Shape;30;p6"/>
          <p:cNvSpPr txBox="1">
            <a:spLocks noGrp="1"/>
          </p:cNvSpPr>
          <p:nvPr>
            <p:ph type="body" idx="1"/>
          </p:nvPr>
        </p:nvSpPr>
        <p:spPr>
          <a:xfrm>
            <a:off x="869150" y="2312925"/>
            <a:ext cx="3594600" cy="21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body" idx="2"/>
          </p:nvPr>
        </p:nvSpPr>
        <p:spPr>
          <a:xfrm>
            <a:off x="4680228" y="2312925"/>
            <a:ext cx="3594600" cy="21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2" name="Google Shape;32;p6"/>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sp>
        <p:nvSpPr>
          <p:cNvPr id="34" name="Google Shape;34;p7"/>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6" name="Google Shape;36;p7"/>
          <p:cNvSpPr txBox="1">
            <a:spLocks noGrp="1"/>
          </p:cNvSpPr>
          <p:nvPr>
            <p:ph type="body" idx="1"/>
          </p:nvPr>
        </p:nvSpPr>
        <p:spPr>
          <a:xfrm>
            <a:off x="869150"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7" name="Google Shape;37;p7"/>
          <p:cNvSpPr txBox="1">
            <a:spLocks noGrp="1"/>
          </p:cNvSpPr>
          <p:nvPr>
            <p:ph type="body" idx="2"/>
          </p:nvPr>
        </p:nvSpPr>
        <p:spPr>
          <a:xfrm>
            <a:off x="3356739"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Google Shape;38;p7"/>
          <p:cNvSpPr txBox="1">
            <a:spLocks noGrp="1"/>
          </p:cNvSpPr>
          <p:nvPr>
            <p:ph type="body" idx="3"/>
          </p:nvPr>
        </p:nvSpPr>
        <p:spPr>
          <a:xfrm>
            <a:off x="5844329"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9" name="Google Shape;39;p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3" name="Google Shape;43;p8"/>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9"/>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body" idx="1"/>
          </p:nvPr>
        </p:nvSpPr>
        <p:spPr>
          <a:xfrm>
            <a:off x="840425" y="3949100"/>
            <a:ext cx="74631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800"/>
              <a:buFont typeface="Work Sans"/>
              <a:buNone/>
              <a:defRPr sz="1800" b="1">
                <a:latin typeface="Work Sans"/>
                <a:ea typeface="Work Sans"/>
                <a:cs typeface="Work Sans"/>
                <a:sym typeface="Work Sans"/>
              </a:defRPr>
            </a:lvl1pPr>
          </a:lstStyle>
          <a:p>
            <a:endParaRPr/>
          </a:p>
        </p:txBody>
      </p:sp>
      <p:sp>
        <p:nvSpPr>
          <p:cNvPr id="47" name="Google Shape;47;p9"/>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atin typeface="Work Sans"/>
                <a:ea typeface="Work Sans"/>
                <a:cs typeface="Work Sans"/>
                <a:sym typeface="Work Sans"/>
              </a:defRPr>
            </a:lvl1pPr>
            <a:lvl2pPr lvl="1">
              <a:buNone/>
              <a:defRPr>
                <a:latin typeface="Work Sans"/>
                <a:ea typeface="Work Sans"/>
                <a:cs typeface="Work Sans"/>
                <a:sym typeface="Work Sans"/>
              </a:defRPr>
            </a:lvl2pPr>
            <a:lvl3pPr lvl="2">
              <a:buNone/>
              <a:defRPr>
                <a:latin typeface="Work Sans"/>
                <a:ea typeface="Work Sans"/>
                <a:cs typeface="Work Sans"/>
                <a:sym typeface="Work Sans"/>
              </a:defRPr>
            </a:lvl3pPr>
            <a:lvl4pPr lvl="3">
              <a:buNone/>
              <a:defRPr>
                <a:latin typeface="Work Sans"/>
                <a:ea typeface="Work Sans"/>
                <a:cs typeface="Work Sans"/>
                <a:sym typeface="Work Sans"/>
              </a:defRPr>
            </a:lvl4pPr>
            <a:lvl5pPr lvl="4">
              <a:buNone/>
              <a:defRPr>
                <a:latin typeface="Work Sans"/>
                <a:ea typeface="Work Sans"/>
                <a:cs typeface="Work Sans"/>
                <a:sym typeface="Work Sans"/>
              </a:defRPr>
            </a:lvl5pPr>
            <a:lvl6pPr lvl="5">
              <a:buNone/>
              <a:defRPr>
                <a:latin typeface="Work Sans"/>
                <a:ea typeface="Work Sans"/>
                <a:cs typeface="Work Sans"/>
                <a:sym typeface="Work Sans"/>
              </a:defRPr>
            </a:lvl6pPr>
            <a:lvl7pPr lvl="6">
              <a:buNone/>
              <a:defRPr>
                <a:latin typeface="Work Sans"/>
                <a:ea typeface="Work Sans"/>
                <a:cs typeface="Work Sans"/>
                <a:sym typeface="Work Sans"/>
              </a:defRPr>
            </a:lvl7pPr>
            <a:lvl8pPr lvl="7">
              <a:buNone/>
              <a:defRPr>
                <a:latin typeface="Work Sans"/>
                <a:ea typeface="Work Sans"/>
                <a:cs typeface="Work Sans"/>
                <a:sym typeface="Work Sans"/>
              </a:defRPr>
            </a:lvl8pPr>
            <a:lvl9pPr lvl="8">
              <a:buNone/>
              <a:defRPr>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1pPr>
            <a:lvl2pPr lvl="1">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2pPr>
            <a:lvl3pPr lvl="2">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3pPr>
            <a:lvl4pPr lvl="3">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4pPr>
            <a:lvl5pPr lvl="4">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5pPr>
            <a:lvl6pPr lvl="5">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6pPr>
            <a:lvl7pPr lvl="6">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7pPr>
            <a:lvl8pPr lvl="7">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8pPr>
            <a:lvl9pPr lvl="8">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869150" y="2312925"/>
            <a:ext cx="7405800" cy="20040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1pPr>
            <a:lvl2pPr marL="914400" lvl="1"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2pPr>
            <a:lvl3pPr marL="1371600" lvl="2"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3pPr>
            <a:lvl4pPr marL="1828800" lvl="3"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4pPr>
            <a:lvl5pPr marL="2286000" lvl="4"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5pPr>
            <a:lvl6pPr marL="2743200" lvl="5"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6pPr>
            <a:lvl7pPr marL="3200400" lvl="6"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7pPr>
            <a:lvl8pPr marL="3657600" lvl="7"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8pPr>
            <a:lvl9pPr marL="4114800" lvl="8"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9pPr>
          </a:lstStyle>
          <a:p>
            <a:endParaRPr/>
          </a:p>
        </p:txBody>
      </p:sp>
      <p:sp>
        <p:nvSpPr>
          <p:cNvPr id="8" name="Google Shape;8;p1"/>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dk1"/>
                </a:solidFill>
                <a:latin typeface="Work Sans"/>
                <a:ea typeface="Work Sans"/>
                <a:cs typeface="Work Sans"/>
                <a:sym typeface="Work Sans"/>
              </a:defRPr>
            </a:lvl1pPr>
            <a:lvl2pPr lvl="1" algn="r">
              <a:buNone/>
              <a:defRPr sz="1300" b="1">
                <a:solidFill>
                  <a:schemeClr val="dk1"/>
                </a:solidFill>
                <a:latin typeface="Work Sans"/>
                <a:ea typeface="Work Sans"/>
                <a:cs typeface="Work Sans"/>
                <a:sym typeface="Work Sans"/>
              </a:defRPr>
            </a:lvl2pPr>
            <a:lvl3pPr lvl="2" algn="r">
              <a:buNone/>
              <a:defRPr sz="1300" b="1">
                <a:solidFill>
                  <a:schemeClr val="dk1"/>
                </a:solidFill>
                <a:latin typeface="Work Sans"/>
                <a:ea typeface="Work Sans"/>
                <a:cs typeface="Work Sans"/>
                <a:sym typeface="Work Sans"/>
              </a:defRPr>
            </a:lvl3pPr>
            <a:lvl4pPr lvl="3" algn="r">
              <a:buNone/>
              <a:defRPr sz="1300" b="1">
                <a:solidFill>
                  <a:schemeClr val="dk1"/>
                </a:solidFill>
                <a:latin typeface="Work Sans"/>
                <a:ea typeface="Work Sans"/>
                <a:cs typeface="Work Sans"/>
                <a:sym typeface="Work Sans"/>
              </a:defRPr>
            </a:lvl4pPr>
            <a:lvl5pPr lvl="4" algn="r">
              <a:buNone/>
              <a:defRPr sz="1300" b="1">
                <a:solidFill>
                  <a:schemeClr val="dk1"/>
                </a:solidFill>
                <a:latin typeface="Work Sans"/>
                <a:ea typeface="Work Sans"/>
                <a:cs typeface="Work Sans"/>
                <a:sym typeface="Work Sans"/>
              </a:defRPr>
            </a:lvl5pPr>
            <a:lvl6pPr lvl="5" algn="r">
              <a:buNone/>
              <a:defRPr sz="1300" b="1">
                <a:solidFill>
                  <a:schemeClr val="dk1"/>
                </a:solidFill>
                <a:latin typeface="Work Sans"/>
                <a:ea typeface="Work Sans"/>
                <a:cs typeface="Work Sans"/>
                <a:sym typeface="Work Sans"/>
              </a:defRPr>
            </a:lvl6pPr>
            <a:lvl7pPr lvl="6" algn="r">
              <a:buNone/>
              <a:defRPr sz="1300" b="1">
                <a:solidFill>
                  <a:schemeClr val="dk1"/>
                </a:solidFill>
                <a:latin typeface="Work Sans"/>
                <a:ea typeface="Work Sans"/>
                <a:cs typeface="Work Sans"/>
                <a:sym typeface="Work Sans"/>
              </a:defRPr>
            </a:lvl7pPr>
            <a:lvl8pPr lvl="7" algn="r">
              <a:buNone/>
              <a:defRPr sz="1300" b="1">
                <a:solidFill>
                  <a:schemeClr val="dk1"/>
                </a:solidFill>
                <a:latin typeface="Work Sans"/>
                <a:ea typeface="Work Sans"/>
                <a:cs typeface="Work Sans"/>
                <a:sym typeface="Work Sans"/>
              </a:defRPr>
            </a:lvl8pPr>
            <a:lvl9pPr lvl="8" algn="r">
              <a:buNone/>
              <a:defRPr sz="1300" b="1">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p:nvPr/>
        </p:nvSpPr>
        <p:spPr>
          <a:xfrm>
            <a:off x="-936640" y="180129"/>
            <a:ext cx="331408" cy="285363"/>
          </a:xfrm>
          <a:custGeom>
            <a:avLst/>
            <a:gdLst/>
            <a:ahLst/>
            <a:cxnLst/>
            <a:rect l="l" t="t" r="r" b="b"/>
            <a:pathLst>
              <a:path w="2368" h="2039" fill="none" extrusionOk="0">
                <a:moveTo>
                  <a:pt x="1776" y="0"/>
                </a:moveTo>
                <a:lnTo>
                  <a:pt x="592" y="0"/>
                </a:lnTo>
                <a:lnTo>
                  <a:pt x="1" y="1008"/>
                </a:lnTo>
                <a:lnTo>
                  <a:pt x="592" y="2038"/>
                </a:lnTo>
                <a:lnTo>
                  <a:pt x="1776" y="2038"/>
                </a:lnTo>
                <a:lnTo>
                  <a:pt x="2367" y="1008"/>
                </a:lnTo>
                <a:close/>
              </a:path>
            </a:pathLst>
          </a:custGeom>
          <a:noFill/>
          <a:ln w="7125" cap="rnd" cmpd="sng">
            <a:solidFill>
              <a:srgbClr val="FCFCF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796190" y="489955"/>
            <a:ext cx="331408" cy="285363"/>
          </a:xfrm>
          <a:custGeom>
            <a:avLst/>
            <a:gdLst/>
            <a:ahLst/>
            <a:cxnLst/>
            <a:rect l="l" t="t" r="r" b="b"/>
            <a:pathLst>
              <a:path w="2368" h="2039" fill="none" extrusionOk="0">
                <a:moveTo>
                  <a:pt x="1776" y="0"/>
                </a:moveTo>
                <a:lnTo>
                  <a:pt x="592" y="0"/>
                </a:lnTo>
                <a:lnTo>
                  <a:pt x="1" y="1030"/>
                </a:lnTo>
                <a:lnTo>
                  <a:pt x="592" y="2039"/>
                </a:lnTo>
                <a:lnTo>
                  <a:pt x="1776" y="2039"/>
                </a:lnTo>
                <a:lnTo>
                  <a:pt x="2367" y="1030"/>
                </a:lnTo>
                <a:close/>
              </a:path>
            </a:pathLst>
          </a:custGeom>
          <a:noFill/>
          <a:ln w="7125" cap="rnd" cmpd="sng">
            <a:solidFill>
              <a:srgbClr val="FCFCF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3"/>
          <p:cNvGrpSpPr/>
          <p:nvPr/>
        </p:nvGrpSpPr>
        <p:grpSpPr>
          <a:xfrm>
            <a:off x="4948184" y="1590412"/>
            <a:ext cx="3759021" cy="3135944"/>
            <a:chOff x="5723959" y="2159912"/>
            <a:chExt cx="3759021" cy="3135944"/>
          </a:xfrm>
        </p:grpSpPr>
        <p:grpSp>
          <p:nvGrpSpPr>
            <p:cNvPr id="66" name="Google Shape;66;p13"/>
            <p:cNvGrpSpPr/>
            <p:nvPr/>
          </p:nvGrpSpPr>
          <p:grpSpPr>
            <a:xfrm>
              <a:off x="7341292" y="2309245"/>
              <a:ext cx="750245" cy="2161356"/>
              <a:chOff x="10112078" y="2145976"/>
              <a:chExt cx="567507" cy="1634914"/>
            </a:xfrm>
          </p:grpSpPr>
          <p:sp>
            <p:nvSpPr>
              <p:cNvPr id="67" name="Google Shape;67;p13"/>
              <p:cNvSpPr/>
              <p:nvPr/>
            </p:nvSpPr>
            <p:spPr>
              <a:xfrm>
                <a:off x="10366650" y="2185862"/>
                <a:ext cx="171862" cy="1499871"/>
              </a:xfrm>
              <a:custGeom>
                <a:avLst/>
                <a:gdLst/>
                <a:ahLst/>
                <a:cxnLst/>
                <a:rect l="l" t="t" r="r" b="b"/>
                <a:pathLst>
                  <a:path w="1228" h="10717" extrusionOk="0">
                    <a:moveTo>
                      <a:pt x="833" y="1"/>
                    </a:moveTo>
                    <a:lnTo>
                      <a:pt x="833" y="9687"/>
                    </a:lnTo>
                    <a:cubicBezTo>
                      <a:pt x="811" y="10169"/>
                      <a:pt x="483" y="10586"/>
                      <a:pt x="0" y="10695"/>
                    </a:cubicBezTo>
                    <a:cubicBezTo>
                      <a:pt x="66" y="10717"/>
                      <a:pt x="132" y="10717"/>
                      <a:pt x="220" y="10717"/>
                    </a:cubicBezTo>
                    <a:cubicBezTo>
                      <a:pt x="767" y="10717"/>
                      <a:pt x="1228" y="10257"/>
                      <a:pt x="1228" y="9687"/>
                    </a:cubicBezTo>
                    <a:lnTo>
                      <a:pt x="1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10253149" y="2185862"/>
                <a:ext cx="230222" cy="1470761"/>
              </a:xfrm>
              <a:custGeom>
                <a:avLst/>
                <a:gdLst/>
                <a:ahLst/>
                <a:cxnLst/>
                <a:rect l="l" t="t" r="r" b="b"/>
                <a:pathLst>
                  <a:path w="1645" h="10509" extrusionOk="0">
                    <a:moveTo>
                      <a:pt x="1" y="1"/>
                    </a:moveTo>
                    <a:lnTo>
                      <a:pt x="1" y="9687"/>
                    </a:lnTo>
                    <a:cubicBezTo>
                      <a:pt x="1" y="10235"/>
                      <a:pt x="412" y="10509"/>
                      <a:pt x="822" y="10509"/>
                    </a:cubicBezTo>
                    <a:cubicBezTo>
                      <a:pt x="1233" y="10509"/>
                      <a:pt x="1644" y="10235"/>
                      <a:pt x="1644" y="9687"/>
                    </a:cubicBezTo>
                    <a:lnTo>
                      <a:pt x="16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10305351" y="2419021"/>
                <a:ext cx="202511" cy="1233541"/>
              </a:xfrm>
              <a:custGeom>
                <a:avLst/>
                <a:gdLst/>
                <a:ahLst/>
                <a:cxnLst/>
                <a:rect l="l" t="t" r="r" b="b"/>
                <a:pathLst>
                  <a:path w="1447" h="8814" extrusionOk="0">
                    <a:moveTo>
                      <a:pt x="1052" y="0"/>
                    </a:moveTo>
                    <a:lnTo>
                      <a:pt x="1052" y="7890"/>
                    </a:lnTo>
                    <a:cubicBezTo>
                      <a:pt x="1031" y="8281"/>
                      <a:pt x="701" y="8595"/>
                      <a:pt x="316" y="8595"/>
                    </a:cubicBezTo>
                    <a:cubicBezTo>
                      <a:pt x="291" y="8595"/>
                      <a:pt x="266" y="8593"/>
                      <a:pt x="241" y="8591"/>
                    </a:cubicBezTo>
                    <a:cubicBezTo>
                      <a:pt x="175" y="8591"/>
                      <a:pt x="132" y="8591"/>
                      <a:pt x="66" y="8569"/>
                    </a:cubicBezTo>
                    <a:lnTo>
                      <a:pt x="0" y="8569"/>
                    </a:lnTo>
                    <a:cubicBezTo>
                      <a:pt x="132" y="8700"/>
                      <a:pt x="285" y="8788"/>
                      <a:pt x="482" y="8810"/>
                    </a:cubicBezTo>
                    <a:lnTo>
                      <a:pt x="636" y="8810"/>
                    </a:lnTo>
                    <a:cubicBezTo>
                      <a:pt x="661" y="8813"/>
                      <a:pt x="686" y="8814"/>
                      <a:pt x="710" y="8814"/>
                    </a:cubicBezTo>
                    <a:cubicBezTo>
                      <a:pt x="1093" y="8814"/>
                      <a:pt x="1405" y="8501"/>
                      <a:pt x="1447" y="8131"/>
                    </a:cubicBezTo>
                    <a:lnTo>
                      <a:pt x="14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10283799" y="2419021"/>
                <a:ext cx="171862" cy="1202892"/>
              </a:xfrm>
              <a:custGeom>
                <a:avLst/>
                <a:gdLst/>
                <a:ahLst/>
                <a:cxnLst/>
                <a:rect l="l" t="t" r="r" b="b"/>
                <a:pathLst>
                  <a:path w="1228" h="8595" extrusionOk="0">
                    <a:moveTo>
                      <a:pt x="1" y="0"/>
                    </a:moveTo>
                    <a:lnTo>
                      <a:pt x="1" y="8131"/>
                    </a:lnTo>
                    <a:cubicBezTo>
                      <a:pt x="23" y="8284"/>
                      <a:pt x="67" y="8437"/>
                      <a:pt x="176" y="8569"/>
                    </a:cubicBezTo>
                    <a:lnTo>
                      <a:pt x="264" y="8569"/>
                    </a:lnTo>
                    <a:cubicBezTo>
                      <a:pt x="308" y="8591"/>
                      <a:pt x="351" y="8591"/>
                      <a:pt x="417" y="8591"/>
                    </a:cubicBezTo>
                    <a:cubicBezTo>
                      <a:pt x="442" y="8593"/>
                      <a:pt x="467" y="8595"/>
                      <a:pt x="492" y="8595"/>
                    </a:cubicBezTo>
                    <a:cubicBezTo>
                      <a:pt x="875" y="8595"/>
                      <a:pt x="1187" y="8281"/>
                      <a:pt x="1228" y="7890"/>
                    </a:cubicBezTo>
                    <a:lnTo>
                      <a:pt x="1228" y="0"/>
                    </a:lnTo>
                    <a:close/>
                  </a:path>
                </a:pathLst>
              </a:custGeom>
              <a:solidFill>
                <a:srgbClr val="BD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10194930" y="2145976"/>
                <a:ext cx="404883" cy="110562"/>
              </a:xfrm>
              <a:custGeom>
                <a:avLst/>
                <a:gdLst/>
                <a:ahLst/>
                <a:cxnLst/>
                <a:rect l="l" t="t" r="r" b="b"/>
                <a:pathLst>
                  <a:path w="2893" h="790" extrusionOk="0">
                    <a:moveTo>
                      <a:pt x="0" y="1"/>
                    </a:moveTo>
                    <a:lnTo>
                      <a:pt x="0" y="790"/>
                    </a:lnTo>
                    <a:lnTo>
                      <a:pt x="2893" y="790"/>
                    </a:lnTo>
                    <a:lnTo>
                      <a:pt x="28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10253149" y="2259476"/>
                <a:ext cx="285363" cy="52342"/>
              </a:xfrm>
              <a:custGeom>
                <a:avLst/>
                <a:gdLst/>
                <a:ahLst/>
                <a:cxnLst/>
                <a:rect l="l" t="t" r="r" b="b"/>
                <a:pathLst>
                  <a:path w="2039" h="374" extrusionOk="0">
                    <a:moveTo>
                      <a:pt x="1" y="1"/>
                    </a:moveTo>
                    <a:lnTo>
                      <a:pt x="1" y="373"/>
                    </a:lnTo>
                    <a:lnTo>
                      <a:pt x="2039" y="373"/>
                    </a:lnTo>
                    <a:lnTo>
                      <a:pt x="20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10253149" y="2382214"/>
                <a:ext cx="113641" cy="140"/>
              </a:xfrm>
              <a:custGeom>
                <a:avLst/>
                <a:gdLst/>
                <a:ahLst/>
                <a:cxnLst/>
                <a:rect l="l" t="t" r="r" b="b"/>
                <a:pathLst>
                  <a:path w="812" h="1" fill="none" extrusionOk="0">
                    <a:moveTo>
                      <a:pt x="1" y="0"/>
                    </a:moveTo>
                    <a:lnTo>
                      <a:pt x="811" y="0"/>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10253149" y="2557013"/>
                <a:ext cx="113641" cy="140"/>
              </a:xfrm>
              <a:custGeom>
                <a:avLst/>
                <a:gdLst/>
                <a:ahLst/>
                <a:cxnLst/>
                <a:rect l="l" t="t" r="r" b="b"/>
                <a:pathLst>
                  <a:path w="812" h="1" fill="none" extrusionOk="0">
                    <a:moveTo>
                      <a:pt x="1" y="0"/>
                    </a:moveTo>
                    <a:lnTo>
                      <a:pt x="811" y="0"/>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10253149" y="2734892"/>
                <a:ext cx="113641" cy="140"/>
              </a:xfrm>
              <a:custGeom>
                <a:avLst/>
                <a:gdLst/>
                <a:ahLst/>
                <a:cxnLst/>
                <a:rect l="l" t="t" r="r" b="b"/>
                <a:pathLst>
                  <a:path w="812" h="1" fill="none" extrusionOk="0">
                    <a:moveTo>
                      <a:pt x="1" y="0"/>
                    </a:moveTo>
                    <a:lnTo>
                      <a:pt x="811" y="0"/>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10253149" y="2909691"/>
                <a:ext cx="113641" cy="140"/>
              </a:xfrm>
              <a:custGeom>
                <a:avLst/>
                <a:gdLst/>
                <a:ahLst/>
                <a:cxnLst/>
                <a:rect l="l" t="t" r="r" b="b"/>
                <a:pathLst>
                  <a:path w="812" h="1" fill="none" extrusionOk="0">
                    <a:moveTo>
                      <a:pt x="1" y="1"/>
                    </a:moveTo>
                    <a:lnTo>
                      <a:pt x="811" y="1"/>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10253149" y="3084490"/>
                <a:ext cx="113641" cy="140"/>
              </a:xfrm>
              <a:custGeom>
                <a:avLst/>
                <a:gdLst/>
                <a:ahLst/>
                <a:cxnLst/>
                <a:rect l="l" t="t" r="r" b="b"/>
                <a:pathLst>
                  <a:path w="812" h="1" fill="none" extrusionOk="0">
                    <a:moveTo>
                      <a:pt x="1" y="1"/>
                    </a:moveTo>
                    <a:lnTo>
                      <a:pt x="811" y="1"/>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10253149" y="3259290"/>
                <a:ext cx="113641" cy="140"/>
              </a:xfrm>
              <a:custGeom>
                <a:avLst/>
                <a:gdLst/>
                <a:ahLst/>
                <a:cxnLst/>
                <a:rect l="l" t="t" r="r" b="b"/>
                <a:pathLst>
                  <a:path w="812" h="1" fill="none" extrusionOk="0">
                    <a:moveTo>
                      <a:pt x="1" y="1"/>
                    </a:moveTo>
                    <a:lnTo>
                      <a:pt x="811" y="1"/>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10253149" y="3437168"/>
                <a:ext cx="113641" cy="140"/>
              </a:xfrm>
              <a:custGeom>
                <a:avLst/>
                <a:gdLst/>
                <a:ahLst/>
                <a:cxnLst/>
                <a:rect l="l" t="t" r="r" b="b"/>
                <a:pathLst>
                  <a:path w="812" h="1" fill="none" extrusionOk="0">
                    <a:moveTo>
                      <a:pt x="1" y="1"/>
                    </a:moveTo>
                    <a:lnTo>
                      <a:pt x="811" y="1"/>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10253149" y="3612107"/>
                <a:ext cx="113641" cy="140"/>
              </a:xfrm>
              <a:custGeom>
                <a:avLst/>
                <a:gdLst/>
                <a:ahLst/>
                <a:cxnLst/>
                <a:rect l="l" t="t" r="r" b="b"/>
                <a:pathLst>
                  <a:path w="812" h="1" fill="none" extrusionOk="0">
                    <a:moveTo>
                      <a:pt x="1" y="0"/>
                    </a:moveTo>
                    <a:lnTo>
                      <a:pt x="811" y="0"/>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10310109" y="2489557"/>
                <a:ext cx="47444" cy="32469"/>
              </a:xfrm>
              <a:custGeom>
                <a:avLst/>
                <a:gdLst/>
                <a:ahLst/>
                <a:cxnLst/>
                <a:rect l="l" t="t" r="r" b="b"/>
                <a:pathLst>
                  <a:path w="339" h="232" extrusionOk="0">
                    <a:moveTo>
                      <a:pt x="185" y="0"/>
                    </a:moveTo>
                    <a:cubicBezTo>
                      <a:pt x="1" y="0"/>
                      <a:pt x="189" y="232"/>
                      <a:pt x="287" y="232"/>
                    </a:cubicBezTo>
                    <a:cubicBezTo>
                      <a:pt x="317" y="232"/>
                      <a:pt x="339" y="210"/>
                      <a:pt x="339" y="154"/>
                    </a:cubicBezTo>
                    <a:cubicBezTo>
                      <a:pt x="339" y="66"/>
                      <a:pt x="273"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10385823" y="2796190"/>
                <a:ext cx="45345" cy="31349"/>
              </a:xfrm>
              <a:custGeom>
                <a:avLst/>
                <a:gdLst/>
                <a:ahLst/>
                <a:cxnLst/>
                <a:rect l="l" t="t" r="r" b="b"/>
                <a:pathLst>
                  <a:path w="324" h="224" extrusionOk="0">
                    <a:moveTo>
                      <a:pt x="170" y="1"/>
                    </a:moveTo>
                    <a:cubicBezTo>
                      <a:pt x="1" y="1"/>
                      <a:pt x="185" y="223"/>
                      <a:pt x="277" y="223"/>
                    </a:cubicBezTo>
                    <a:cubicBezTo>
                      <a:pt x="304" y="223"/>
                      <a:pt x="324" y="204"/>
                      <a:pt x="324" y="154"/>
                    </a:cubicBezTo>
                    <a:cubicBezTo>
                      <a:pt x="324" y="66"/>
                      <a:pt x="258" y="1"/>
                      <a:pt x="170" y="1"/>
                    </a:cubicBezTo>
                    <a:close/>
                  </a:path>
                </a:pathLst>
              </a:custGeom>
              <a:solidFill>
                <a:srgbClr val="B0C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10336000" y="3004718"/>
                <a:ext cx="30790" cy="30930"/>
              </a:xfrm>
              <a:custGeom>
                <a:avLst/>
                <a:gdLst/>
                <a:ahLst/>
                <a:cxnLst/>
                <a:rect l="l" t="t" r="r" b="b"/>
                <a:pathLst>
                  <a:path w="220" h="221" extrusionOk="0">
                    <a:moveTo>
                      <a:pt x="110" y="1"/>
                    </a:moveTo>
                    <a:cubicBezTo>
                      <a:pt x="44" y="1"/>
                      <a:pt x="0" y="45"/>
                      <a:pt x="0" y="110"/>
                    </a:cubicBezTo>
                    <a:cubicBezTo>
                      <a:pt x="0" y="154"/>
                      <a:pt x="44" y="220"/>
                      <a:pt x="110" y="220"/>
                    </a:cubicBezTo>
                    <a:cubicBezTo>
                      <a:pt x="154" y="220"/>
                      <a:pt x="219" y="154"/>
                      <a:pt x="219" y="110"/>
                    </a:cubicBezTo>
                    <a:cubicBezTo>
                      <a:pt x="219" y="45"/>
                      <a:pt x="15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0400378" y="3495528"/>
                <a:ext cx="30790" cy="30790"/>
              </a:xfrm>
              <a:custGeom>
                <a:avLst/>
                <a:gdLst/>
                <a:ahLst/>
                <a:cxnLst/>
                <a:rect l="l" t="t" r="r" b="b"/>
                <a:pathLst>
                  <a:path w="220" h="220" extrusionOk="0">
                    <a:moveTo>
                      <a:pt x="110" y="0"/>
                    </a:moveTo>
                    <a:cubicBezTo>
                      <a:pt x="66" y="0"/>
                      <a:pt x="1" y="44"/>
                      <a:pt x="1" y="110"/>
                    </a:cubicBezTo>
                    <a:cubicBezTo>
                      <a:pt x="1" y="154"/>
                      <a:pt x="66" y="219"/>
                      <a:pt x="110" y="219"/>
                    </a:cubicBezTo>
                    <a:cubicBezTo>
                      <a:pt x="176" y="219"/>
                      <a:pt x="220" y="154"/>
                      <a:pt x="220" y="110"/>
                    </a:cubicBezTo>
                    <a:cubicBezTo>
                      <a:pt x="220" y="44"/>
                      <a:pt x="176"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10320606" y="2645882"/>
                <a:ext cx="30790" cy="27851"/>
              </a:xfrm>
              <a:custGeom>
                <a:avLst/>
                <a:gdLst/>
                <a:ahLst/>
                <a:cxnLst/>
                <a:rect l="l" t="t" r="r" b="b"/>
                <a:pathLst>
                  <a:path w="220" h="199" extrusionOk="0">
                    <a:moveTo>
                      <a:pt x="110" y="1"/>
                    </a:moveTo>
                    <a:cubicBezTo>
                      <a:pt x="66" y="1"/>
                      <a:pt x="1" y="45"/>
                      <a:pt x="1" y="88"/>
                    </a:cubicBezTo>
                    <a:cubicBezTo>
                      <a:pt x="1" y="154"/>
                      <a:pt x="66" y="198"/>
                      <a:pt x="110" y="198"/>
                    </a:cubicBezTo>
                    <a:cubicBezTo>
                      <a:pt x="176" y="198"/>
                      <a:pt x="220" y="154"/>
                      <a:pt x="220" y="88"/>
                    </a:cubicBezTo>
                    <a:cubicBezTo>
                      <a:pt x="220" y="45"/>
                      <a:pt x="176"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10390861" y="2455828"/>
                <a:ext cx="31069" cy="23372"/>
              </a:xfrm>
              <a:custGeom>
                <a:avLst/>
                <a:gdLst/>
                <a:ahLst/>
                <a:cxnLst/>
                <a:rect l="l" t="t" r="r" b="b"/>
                <a:pathLst>
                  <a:path w="222" h="167" extrusionOk="0">
                    <a:moveTo>
                      <a:pt x="134" y="0"/>
                    </a:moveTo>
                    <a:cubicBezTo>
                      <a:pt x="0" y="0"/>
                      <a:pt x="122" y="167"/>
                      <a:pt x="187" y="167"/>
                    </a:cubicBezTo>
                    <a:cubicBezTo>
                      <a:pt x="207" y="167"/>
                      <a:pt x="222" y="151"/>
                      <a:pt x="222" y="110"/>
                    </a:cubicBezTo>
                    <a:cubicBezTo>
                      <a:pt x="222" y="66"/>
                      <a:pt x="17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10309969" y="3314571"/>
                <a:ext cx="47584" cy="31209"/>
              </a:xfrm>
              <a:custGeom>
                <a:avLst/>
                <a:gdLst/>
                <a:ahLst/>
                <a:cxnLst/>
                <a:rect l="l" t="t" r="r" b="b"/>
                <a:pathLst>
                  <a:path w="340" h="223" extrusionOk="0">
                    <a:moveTo>
                      <a:pt x="186" y="0"/>
                    </a:moveTo>
                    <a:cubicBezTo>
                      <a:pt x="0" y="0"/>
                      <a:pt x="193" y="223"/>
                      <a:pt x="291" y="223"/>
                    </a:cubicBezTo>
                    <a:cubicBezTo>
                      <a:pt x="319" y="223"/>
                      <a:pt x="340" y="204"/>
                      <a:pt x="340" y="154"/>
                    </a:cubicBezTo>
                    <a:cubicBezTo>
                      <a:pt x="340" y="66"/>
                      <a:pt x="274"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10112078" y="2645882"/>
                <a:ext cx="89150" cy="1131936"/>
              </a:xfrm>
              <a:custGeom>
                <a:avLst/>
                <a:gdLst/>
                <a:ahLst/>
                <a:cxnLst/>
                <a:rect l="l" t="t" r="r" b="b"/>
                <a:pathLst>
                  <a:path w="637" h="8088" extrusionOk="0">
                    <a:moveTo>
                      <a:pt x="1" y="1"/>
                    </a:moveTo>
                    <a:lnTo>
                      <a:pt x="1" y="8087"/>
                    </a:lnTo>
                    <a:lnTo>
                      <a:pt x="636" y="8087"/>
                    </a:lnTo>
                    <a:lnTo>
                      <a:pt x="636" y="1"/>
                    </a:ln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10590572" y="2645882"/>
                <a:ext cx="89010" cy="1131936"/>
              </a:xfrm>
              <a:custGeom>
                <a:avLst/>
                <a:gdLst/>
                <a:ahLst/>
                <a:cxnLst/>
                <a:rect l="l" t="t" r="r" b="b"/>
                <a:pathLst>
                  <a:path w="636" h="8088" extrusionOk="0">
                    <a:moveTo>
                      <a:pt x="0" y="1"/>
                    </a:moveTo>
                    <a:lnTo>
                      <a:pt x="0" y="8087"/>
                    </a:lnTo>
                    <a:lnTo>
                      <a:pt x="636" y="8087"/>
                    </a:lnTo>
                    <a:lnTo>
                      <a:pt x="636" y="1"/>
                    </a:ln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10112078" y="3642757"/>
                <a:ext cx="567507" cy="138133"/>
              </a:xfrm>
              <a:custGeom>
                <a:avLst/>
                <a:gdLst/>
                <a:ahLst/>
                <a:cxnLst/>
                <a:rect l="l" t="t" r="r" b="b"/>
                <a:pathLst>
                  <a:path w="4055" h="987" extrusionOk="0">
                    <a:moveTo>
                      <a:pt x="1" y="0"/>
                    </a:moveTo>
                    <a:lnTo>
                      <a:pt x="1" y="986"/>
                    </a:lnTo>
                    <a:lnTo>
                      <a:pt x="4055" y="986"/>
                    </a:lnTo>
                    <a:lnTo>
                      <a:pt x="4055" y="0"/>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10112078" y="2741049"/>
                <a:ext cx="567507" cy="104405"/>
              </a:xfrm>
              <a:custGeom>
                <a:avLst/>
                <a:gdLst/>
                <a:ahLst/>
                <a:cxnLst/>
                <a:rect l="l" t="t" r="r" b="b"/>
                <a:pathLst>
                  <a:path w="4055" h="746" extrusionOk="0">
                    <a:moveTo>
                      <a:pt x="1" y="0"/>
                    </a:moveTo>
                    <a:lnTo>
                      <a:pt x="1" y="745"/>
                    </a:lnTo>
                    <a:lnTo>
                      <a:pt x="4055" y="745"/>
                    </a:lnTo>
                    <a:lnTo>
                      <a:pt x="4055" y="0"/>
                    </a:ln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13"/>
            <p:cNvGrpSpPr/>
            <p:nvPr/>
          </p:nvGrpSpPr>
          <p:grpSpPr>
            <a:xfrm>
              <a:off x="7038854" y="4895911"/>
              <a:ext cx="2257547" cy="399931"/>
              <a:chOff x="6886454" y="4743511"/>
              <a:chExt cx="2257547" cy="399931"/>
            </a:xfrm>
          </p:grpSpPr>
          <p:sp>
            <p:nvSpPr>
              <p:cNvPr id="93" name="Google Shape;93;p13"/>
              <p:cNvSpPr/>
              <p:nvPr/>
            </p:nvSpPr>
            <p:spPr>
              <a:xfrm>
                <a:off x="6886454" y="4743511"/>
                <a:ext cx="2256590" cy="399931"/>
              </a:xfrm>
              <a:custGeom>
                <a:avLst/>
                <a:gdLst/>
                <a:ahLst/>
                <a:cxnLst/>
                <a:rect l="l" t="t" r="r" b="b"/>
                <a:pathLst>
                  <a:path w="13982" h="2478" extrusionOk="0">
                    <a:moveTo>
                      <a:pt x="395" y="1"/>
                    </a:moveTo>
                    <a:cubicBezTo>
                      <a:pt x="175" y="1"/>
                      <a:pt x="0" y="176"/>
                      <a:pt x="0" y="395"/>
                    </a:cubicBezTo>
                    <a:lnTo>
                      <a:pt x="0" y="2083"/>
                    </a:lnTo>
                    <a:cubicBezTo>
                      <a:pt x="0" y="2302"/>
                      <a:pt x="175" y="2477"/>
                      <a:pt x="395" y="2477"/>
                    </a:cubicBezTo>
                    <a:lnTo>
                      <a:pt x="13982" y="2477"/>
                    </a:lnTo>
                    <a:lnTo>
                      <a:pt x="13982" y="2083"/>
                    </a:lnTo>
                    <a:lnTo>
                      <a:pt x="13259" y="2083"/>
                    </a:lnTo>
                    <a:lnTo>
                      <a:pt x="13259" y="395"/>
                    </a:lnTo>
                    <a:lnTo>
                      <a:pt x="13982" y="395"/>
                    </a:lnTo>
                    <a:lnTo>
                      <a:pt x="139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6974900" y="4800788"/>
                <a:ext cx="2169100" cy="285376"/>
              </a:xfrm>
              <a:custGeom>
                <a:avLst/>
                <a:gdLst/>
                <a:ahLst/>
                <a:cxnLst/>
                <a:rect l="l" t="t" r="r" b="b"/>
                <a:pathLst>
                  <a:path w="12711" h="1272" extrusionOk="0">
                    <a:moveTo>
                      <a:pt x="395" y="1"/>
                    </a:moveTo>
                    <a:cubicBezTo>
                      <a:pt x="175" y="1"/>
                      <a:pt x="0" y="176"/>
                      <a:pt x="0" y="395"/>
                    </a:cubicBezTo>
                    <a:lnTo>
                      <a:pt x="0" y="877"/>
                    </a:lnTo>
                    <a:cubicBezTo>
                      <a:pt x="0" y="1096"/>
                      <a:pt x="175" y="1272"/>
                      <a:pt x="395" y="1272"/>
                    </a:cubicBezTo>
                    <a:lnTo>
                      <a:pt x="12711" y="1272"/>
                    </a:lnTo>
                    <a:lnTo>
                      <a:pt x="127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13"/>
            <p:cNvGrpSpPr/>
            <p:nvPr/>
          </p:nvGrpSpPr>
          <p:grpSpPr>
            <a:xfrm>
              <a:off x="7226229" y="4496304"/>
              <a:ext cx="2256751" cy="399769"/>
              <a:chOff x="7073829" y="4343904"/>
              <a:chExt cx="2256751" cy="399769"/>
            </a:xfrm>
          </p:grpSpPr>
          <p:sp>
            <p:nvSpPr>
              <p:cNvPr id="96" name="Google Shape;96;p13"/>
              <p:cNvSpPr/>
              <p:nvPr/>
            </p:nvSpPr>
            <p:spPr>
              <a:xfrm>
                <a:off x="7073829" y="4343904"/>
                <a:ext cx="2256751" cy="399769"/>
              </a:xfrm>
              <a:custGeom>
                <a:avLst/>
                <a:gdLst/>
                <a:ahLst/>
                <a:cxnLst/>
                <a:rect l="l" t="t" r="r" b="b"/>
                <a:pathLst>
                  <a:path w="13983" h="2477" extrusionOk="0">
                    <a:moveTo>
                      <a:pt x="395" y="0"/>
                    </a:moveTo>
                    <a:cubicBezTo>
                      <a:pt x="176" y="0"/>
                      <a:pt x="1" y="176"/>
                      <a:pt x="1" y="395"/>
                    </a:cubicBezTo>
                    <a:lnTo>
                      <a:pt x="1" y="2082"/>
                    </a:lnTo>
                    <a:cubicBezTo>
                      <a:pt x="1" y="2302"/>
                      <a:pt x="176" y="2477"/>
                      <a:pt x="395" y="2477"/>
                    </a:cubicBezTo>
                    <a:lnTo>
                      <a:pt x="13982" y="2477"/>
                    </a:lnTo>
                    <a:lnTo>
                      <a:pt x="13982" y="2082"/>
                    </a:lnTo>
                    <a:lnTo>
                      <a:pt x="13259" y="2082"/>
                    </a:lnTo>
                    <a:lnTo>
                      <a:pt x="13259" y="395"/>
                    </a:lnTo>
                    <a:lnTo>
                      <a:pt x="13982" y="395"/>
                    </a:lnTo>
                    <a:lnTo>
                      <a:pt x="139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7162275" y="4407496"/>
                <a:ext cx="2051621" cy="276126"/>
              </a:xfrm>
              <a:custGeom>
                <a:avLst/>
                <a:gdLst/>
                <a:ahLst/>
                <a:cxnLst/>
                <a:rect l="l" t="t" r="r" b="b"/>
                <a:pathLst>
                  <a:path w="12712" h="1272" extrusionOk="0">
                    <a:moveTo>
                      <a:pt x="395" y="0"/>
                    </a:moveTo>
                    <a:cubicBezTo>
                      <a:pt x="176" y="0"/>
                      <a:pt x="1" y="176"/>
                      <a:pt x="1" y="395"/>
                    </a:cubicBezTo>
                    <a:lnTo>
                      <a:pt x="1" y="877"/>
                    </a:lnTo>
                    <a:cubicBezTo>
                      <a:pt x="1" y="1096"/>
                      <a:pt x="176" y="1271"/>
                      <a:pt x="395" y="1271"/>
                    </a:cubicBezTo>
                    <a:lnTo>
                      <a:pt x="12711" y="1271"/>
                    </a:lnTo>
                    <a:lnTo>
                      <a:pt x="12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13"/>
            <p:cNvGrpSpPr/>
            <p:nvPr/>
          </p:nvGrpSpPr>
          <p:grpSpPr>
            <a:xfrm>
              <a:off x="8307027" y="2159912"/>
              <a:ext cx="744743" cy="2359488"/>
              <a:chOff x="8154627" y="2007512"/>
              <a:chExt cx="744743" cy="2359488"/>
            </a:xfrm>
          </p:grpSpPr>
          <p:sp>
            <p:nvSpPr>
              <p:cNvPr id="99" name="Google Shape;99;p13"/>
              <p:cNvSpPr/>
              <p:nvPr/>
            </p:nvSpPr>
            <p:spPr>
              <a:xfrm>
                <a:off x="8284616" y="3515734"/>
                <a:ext cx="204020" cy="756750"/>
              </a:xfrm>
              <a:custGeom>
                <a:avLst/>
                <a:gdLst/>
                <a:ahLst/>
                <a:cxnLst/>
                <a:rect l="l" t="t" r="r" b="b"/>
                <a:pathLst>
                  <a:path w="1513" h="5612" extrusionOk="0">
                    <a:moveTo>
                      <a:pt x="0" y="1"/>
                    </a:moveTo>
                    <a:cubicBezTo>
                      <a:pt x="66" y="417"/>
                      <a:pt x="132" y="790"/>
                      <a:pt x="176" y="1075"/>
                    </a:cubicBezTo>
                    <a:cubicBezTo>
                      <a:pt x="439" y="2258"/>
                      <a:pt x="307" y="3463"/>
                      <a:pt x="636" y="4625"/>
                    </a:cubicBezTo>
                    <a:cubicBezTo>
                      <a:pt x="789" y="5217"/>
                      <a:pt x="877" y="5480"/>
                      <a:pt x="899" y="5611"/>
                    </a:cubicBezTo>
                    <a:lnTo>
                      <a:pt x="1447" y="5611"/>
                    </a:lnTo>
                    <a:cubicBezTo>
                      <a:pt x="1381" y="5260"/>
                      <a:pt x="1381" y="4866"/>
                      <a:pt x="1425" y="4493"/>
                    </a:cubicBezTo>
                    <a:cubicBezTo>
                      <a:pt x="1512" y="3814"/>
                      <a:pt x="1271" y="2477"/>
                      <a:pt x="1271" y="2477"/>
                    </a:cubicBezTo>
                    <a:cubicBezTo>
                      <a:pt x="1403" y="1644"/>
                      <a:pt x="1469" y="834"/>
                      <a:pt x="1491" y="1"/>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529895" y="3530566"/>
                <a:ext cx="209954" cy="744884"/>
              </a:xfrm>
              <a:custGeom>
                <a:avLst/>
                <a:gdLst/>
                <a:ahLst/>
                <a:cxnLst/>
                <a:rect l="l" t="t" r="r" b="b"/>
                <a:pathLst>
                  <a:path w="1557" h="5524" extrusionOk="0">
                    <a:moveTo>
                      <a:pt x="88" y="0"/>
                    </a:moveTo>
                    <a:cubicBezTo>
                      <a:pt x="88" y="789"/>
                      <a:pt x="176" y="1578"/>
                      <a:pt x="307" y="2345"/>
                    </a:cubicBezTo>
                    <a:cubicBezTo>
                      <a:pt x="307" y="2345"/>
                      <a:pt x="0" y="3594"/>
                      <a:pt x="132" y="4405"/>
                    </a:cubicBezTo>
                    <a:cubicBezTo>
                      <a:pt x="198" y="4756"/>
                      <a:pt x="176" y="5150"/>
                      <a:pt x="110" y="5523"/>
                    </a:cubicBezTo>
                    <a:lnTo>
                      <a:pt x="658" y="5523"/>
                    </a:lnTo>
                    <a:cubicBezTo>
                      <a:pt x="702" y="5370"/>
                      <a:pt x="767" y="5107"/>
                      <a:pt x="943" y="4515"/>
                    </a:cubicBezTo>
                    <a:cubicBezTo>
                      <a:pt x="1249" y="3353"/>
                      <a:pt x="1118" y="2148"/>
                      <a:pt x="1381" y="965"/>
                    </a:cubicBezTo>
                    <a:cubicBezTo>
                      <a:pt x="1447" y="702"/>
                      <a:pt x="1491" y="351"/>
                      <a:pt x="1556" y="0"/>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154627" y="2633589"/>
                <a:ext cx="351676" cy="274275"/>
              </a:xfrm>
              <a:custGeom>
                <a:avLst/>
                <a:gdLst/>
                <a:ahLst/>
                <a:cxnLst/>
                <a:rect l="l" t="t" r="r" b="b"/>
                <a:pathLst>
                  <a:path w="2608" h="2034" extrusionOk="0">
                    <a:moveTo>
                      <a:pt x="845" y="1"/>
                    </a:moveTo>
                    <a:cubicBezTo>
                      <a:pt x="704" y="1"/>
                      <a:pt x="576" y="18"/>
                      <a:pt x="526" y="34"/>
                    </a:cubicBezTo>
                    <a:cubicBezTo>
                      <a:pt x="526" y="34"/>
                      <a:pt x="0" y="1349"/>
                      <a:pt x="307" y="1897"/>
                    </a:cubicBezTo>
                    <a:cubicBezTo>
                      <a:pt x="360" y="1994"/>
                      <a:pt x="471" y="2034"/>
                      <a:pt x="618" y="2034"/>
                    </a:cubicBezTo>
                    <a:cubicBezTo>
                      <a:pt x="1268" y="2034"/>
                      <a:pt x="2608" y="1261"/>
                      <a:pt x="2608" y="1261"/>
                    </a:cubicBezTo>
                    <a:lnTo>
                      <a:pt x="2498" y="845"/>
                    </a:lnTo>
                    <a:lnTo>
                      <a:pt x="1052" y="1152"/>
                    </a:lnTo>
                    <a:cubicBezTo>
                      <a:pt x="1052" y="1152"/>
                      <a:pt x="1381" y="494"/>
                      <a:pt x="1359" y="209"/>
                    </a:cubicBezTo>
                    <a:cubicBezTo>
                      <a:pt x="1345" y="46"/>
                      <a:pt x="1077" y="1"/>
                      <a:pt x="845" y="1"/>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8157594" y="2633589"/>
                <a:ext cx="180288" cy="273331"/>
              </a:xfrm>
              <a:custGeom>
                <a:avLst/>
                <a:gdLst/>
                <a:ahLst/>
                <a:cxnLst/>
                <a:rect l="l" t="t" r="r" b="b"/>
                <a:pathLst>
                  <a:path w="1337" h="2027" extrusionOk="0">
                    <a:moveTo>
                      <a:pt x="823" y="1"/>
                    </a:moveTo>
                    <a:cubicBezTo>
                      <a:pt x="682" y="1"/>
                      <a:pt x="554" y="18"/>
                      <a:pt x="504" y="34"/>
                    </a:cubicBezTo>
                    <a:cubicBezTo>
                      <a:pt x="504" y="34"/>
                      <a:pt x="0" y="1349"/>
                      <a:pt x="285" y="1897"/>
                    </a:cubicBezTo>
                    <a:cubicBezTo>
                      <a:pt x="346" y="1989"/>
                      <a:pt x="460" y="2027"/>
                      <a:pt x="598" y="2027"/>
                    </a:cubicBezTo>
                    <a:cubicBezTo>
                      <a:pt x="658" y="2027"/>
                      <a:pt x="723" y="2020"/>
                      <a:pt x="789" y="2006"/>
                    </a:cubicBezTo>
                    <a:cubicBezTo>
                      <a:pt x="789" y="1700"/>
                      <a:pt x="877" y="1393"/>
                      <a:pt x="1074" y="1108"/>
                    </a:cubicBezTo>
                    <a:cubicBezTo>
                      <a:pt x="1205" y="845"/>
                      <a:pt x="1293" y="538"/>
                      <a:pt x="1337" y="209"/>
                    </a:cubicBezTo>
                    <a:cubicBezTo>
                      <a:pt x="1323" y="46"/>
                      <a:pt x="1055" y="1"/>
                      <a:pt x="823" y="1"/>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8453035" y="2289469"/>
                <a:ext cx="147925" cy="242451"/>
              </a:xfrm>
              <a:custGeom>
                <a:avLst/>
                <a:gdLst/>
                <a:ahLst/>
                <a:cxnLst/>
                <a:rect l="l" t="t" r="r" b="b"/>
                <a:pathLst>
                  <a:path w="1097" h="1798" extrusionOk="0">
                    <a:moveTo>
                      <a:pt x="110" y="0"/>
                    </a:moveTo>
                    <a:cubicBezTo>
                      <a:pt x="132" y="241"/>
                      <a:pt x="110" y="482"/>
                      <a:pt x="1" y="680"/>
                    </a:cubicBezTo>
                    <a:lnTo>
                      <a:pt x="877" y="1797"/>
                    </a:lnTo>
                    <a:lnTo>
                      <a:pt x="1096" y="701"/>
                    </a:lnTo>
                    <a:cubicBezTo>
                      <a:pt x="1031" y="482"/>
                      <a:pt x="1031" y="241"/>
                      <a:pt x="1074"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8467868" y="2289469"/>
                <a:ext cx="130125" cy="34790"/>
              </a:xfrm>
              <a:custGeom>
                <a:avLst/>
                <a:gdLst/>
                <a:ahLst/>
                <a:cxnLst/>
                <a:rect l="l" t="t" r="r" b="b"/>
                <a:pathLst>
                  <a:path w="965" h="258" extrusionOk="0">
                    <a:moveTo>
                      <a:pt x="964" y="0"/>
                    </a:moveTo>
                    <a:cubicBezTo>
                      <a:pt x="964" y="0"/>
                      <a:pt x="633" y="10"/>
                      <a:pt x="347" y="10"/>
                    </a:cubicBezTo>
                    <a:cubicBezTo>
                      <a:pt x="205" y="10"/>
                      <a:pt x="73" y="7"/>
                      <a:pt x="0" y="0"/>
                    </a:cubicBezTo>
                    <a:lnTo>
                      <a:pt x="0" y="0"/>
                    </a:lnTo>
                    <a:cubicBezTo>
                      <a:pt x="22" y="44"/>
                      <a:pt x="22" y="110"/>
                      <a:pt x="22" y="175"/>
                    </a:cubicBezTo>
                    <a:cubicBezTo>
                      <a:pt x="164" y="230"/>
                      <a:pt x="318" y="258"/>
                      <a:pt x="471" y="258"/>
                    </a:cubicBezTo>
                    <a:cubicBezTo>
                      <a:pt x="625" y="258"/>
                      <a:pt x="778" y="230"/>
                      <a:pt x="921" y="175"/>
                    </a:cubicBezTo>
                    <a:cubicBezTo>
                      <a:pt x="921" y="175"/>
                      <a:pt x="942" y="110"/>
                      <a:pt x="964" y="0"/>
                    </a:cubicBezTo>
                    <a:close/>
                  </a:path>
                </a:pathLst>
              </a:custGeom>
              <a:solidFill>
                <a:srgbClr val="F1B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8420538" y="2023424"/>
                <a:ext cx="221820" cy="295715"/>
              </a:xfrm>
              <a:custGeom>
                <a:avLst/>
                <a:gdLst/>
                <a:ahLst/>
                <a:cxnLst/>
                <a:rect l="l" t="t" r="r" b="b"/>
                <a:pathLst>
                  <a:path w="1645" h="2193" extrusionOk="0">
                    <a:moveTo>
                      <a:pt x="811" y="1"/>
                    </a:moveTo>
                    <a:cubicBezTo>
                      <a:pt x="373" y="1"/>
                      <a:pt x="0" y="483"/>
                      <a:pt x="0" y="1097"/>
                    </a:cubicBezTo>
                    <a:cubicBezTo>
                      <a:pt x="0" y="1710"/>
                      <a:pt x="373" y="2192"/>
                      <a:pt x="811" y="2192"/>
                    </a:cubicBezTo>
                    <a:cubicBezTo>
                      <a:pt x="1272" y="2192"/>
                      <a:pt x="1644" y="1710"/>
                      <a:pt x="1644" y="1097"/>
                    </a:cubicBezTo>
                    <a:cubicBezTo>
                      <a:pt x="1644" y="483"/>
                      <a:pt x="1272" y="1"/>
                      <a:pt x="811" y="1"/>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8210722" y="2383994"/>
                <a:ext cx="638491" cy="1188119"/>
              </a:xfrm>
              <a:custGeom>
                <a:avLst/>
                <a:gdLst/>
                <a:ahLst/>
                <a:cxnLst/>
                <a:rect l="l" t="t" r="r" b="b"/>
                <a:pathLst>
                  <a:path w="4735" h="8811" extrusionOk="0">
                    <a:moveTo>
                      <a:pt x="1798" y="0"/>
                    </a:moveTo>
                    <a:lnTo>
                      <a:pt x="943" y="198"/>
                    </a:lnTo>
                    <a:cubicBezTo>
                      <a:pt x="702" y="242"/>
                      <a:pt x="505" y="395"/>
                      <a:pt x="417" y="614"/>
                    </a:cubicBezTo>
                    <a:cubicBezTo>
                      <a:pt x="263" y="987"/>
                      <a:pt x="110" y="1381"/>
                      <a:pt x="0" y="1776"/>
                    </a:cubicBezTo>
                    <a:lnTo>
                      <a:pt x="1140" y="2718"/>
                    </a:lnTo>
                    <a:cubicBezTo>
                      <a:pt x="1074" y="3419"/>
                      <a:pt x="943" y="4120"/>
                      <a:pt x="789" y="4800"/>
                    </a:cubicBezTo>
                    <a:cubicBezTo>
                      <a:pt x="702" y="5348"/>
                      <a:pt x="614" y="5961"/>
                      <a:pt x="526" y="6531"/>
                    </a:cubicBezTo>
                    <a:cubicBezTo>
                      <a:pt x="395" y="7430"/>
                      <a:pt x="285" y="8262"/>
                      <a:pt x="242" y="8810"/>
                    </a:cubicBezTo>
                    <a:lnTo>
                      <a:pt x="4274" y="8810"/>
                    </a:lnTo>
                    <a:cubicBezTo>
                      <a:pt x="4274" y="8810"/>
                      <a:pt x="4186" y="7736"/>
                      <a:pt x="4121" y="6487"/>
                    </a:cubicBezTo>
                    <a:cubicBezTo>
                      <a:pt x="4077" y="5896"/>
                      <a:pt x="4033" y="5107"/>
                      <a:pt x="3967" y="4537"/>
                    </a:cubicBezTo>
                    <a:cubicBezTo>
                      <a:pt x="3901" y="3836"/>
                      <a:pt x="3748" y="3112"/>
                      <a:pt x="3792" y="2718"/>
                    </a:cubicBezTo>
                    <a:lnTo>
                      <a:pt x="4734" y="2455"/>
                    </a:lnTo>
                    <a:lnTo>
                      <a:pt x="4099" y="307"/>
                    </a:lnTo>
                    <a:lnTo>
                      <a:pt x="2893" y="0"/>
                    </a:lnTo>
                    <a:cubicBezTo>
                      <a:pt x="2826" y="256"/>
                      <a:pt x="2593" y="405"/>
                      <a:pt x="2357" y="405"/>
                    </a:cubicBezTo>
                    <a:cubicBezTo>
                      <a:pt x="2210" y="405"/>
                      <a:pt x="2061" y="346"/>
                      <a:pt x="1951" y="220"/>
                    </a:cubicBezTo>
                    <a:lnTo>
                      <a:pt x="17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8184158" y="2383994"/>
                <a:ext cx="325111" cy="1267813"/>
              </a:xfrm>
              <a:custGeom>
                <a:avLst/>
                <a:gdLst/>
                <a:ahLst/>
                <a:cxnLst/>
                <a:rect l="l" t="t" r="r" b="b"/>
                <a:pathLst>
                  <a:path w="2411" h="9402" extrusionOk="0">
                    <a:moveTo>
                      <a:pt x="1995" y="0"/>
                    </a:moveTo>
                    <a:lnTo>
                      <a:pt x="1184" y="132"/>
                    </a:lnTo>
                    <a:cubicBezTo>
                      <a:pt x="921" y="176"/>
                      <a:pt x="702" y="351"/>
                      <a:pt x="592" y="592"/>
                    </a:cubicBezTo>
                    <a:lnTo>
                      <a:pt x="0" y="1973"/>
                    </a:lnTo>
                    <a:lnTo>
                      <a:pt x="1184" y="2981"/>
                    </a:lnTo>
                    <a:lnTo>
                      <a:pt x="1359" y="2718"/>
                    </a:lnTo>
                    <a:lnTo>
                      <a:pt x="1359" y="2718"/>
                    </a:lnTo>
                    <a:cubicBezTo>
                      <a:pt x="1359" y="2718"/>
                      <a:pt x="351" y="7715"/>
                      <a:pt x="329" y="8745"/>
                    </a:cubicBezTo>
                    <a:lnTo>
                      <a:pt x="219" y="9402"/>
                    </a:lnTo>
                    <a:lnTo>
                      <a:pt x="1973" y="9402"/>
                    </a:lnTo>
                    <a:lnTo>
                      <a:pt x="2411" y="373"/>
                    </a:lnTo>
                    <a:cubicBezTo>
                      <a:pt x="2236" y="285"/>
                      <a:pt x="2104" y="154"/>
                      <a:pt x="1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8547560" y="2383994"/>
                <a:ext cx="351811" cy="1270779"/>
              </a:xfrm>
              <a:custGeom>
                <a:avLst/>
                <a:gdLst/>
                <a:ahLst/>
                <a:cxnLst/>
                <a:rect l="l" t="t" r="r" b="b"/>
                <a:pathLst>
                  <a:path w="2609" h="9424" extrusionOk="0">
                    <a:moveTo>
                      <a:pt x="373" y="0"/>
                    </a:moveTo>
                    <a:cubicBezTo>
                      <a:pt x="286" y="154"/>
                      <a:pt x="154" y="307"/>
                      <a:pt x="1" y="417"/>
                    </a:cubicBezTo>
                    <a:lnTo>
                      <a:pt x="373" y="9424"/>
                    </a:lnTo>
                    <a:lnTo>
                      <a:pt x="2192" y="9424"/>
                    </a:lnTo>
                    <a:lnTo>
                      <a:pt x="2061" y="8766"/>
                    </a:lnTo>
                    <a:cubicBezTo>
                      <a:pt x="2039" y="7736"/>
                      <a:pt x="1294" y="2740"/>
                      <a:pt x="1294" y="2740"/>
                    </a:cubicBezTo>
                    <a:lnTo>
                      <a:pt x="1294" y="2740"/>
                    </a:lnTo>
                    <a:lnTo>
                      <a:pt x="1447" y="3003"/>
                    </a:lnTo>
                    <a:lnTo>
                      <a:pt x="2609" y="2411"/>
                    </a:lnTo>
                    <a:lnTo>
                      <a:pt x="1776" y="526"/>
                    </a:lnTo>
                    <a:cubicBezTo>
                      <a:pt x="1688" y="329"/>
                      <a:pt x="1491" y="176"/>
                      <a:pt x="1272" y="154"/>
                    </a:cubicBez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8532862" y="2007512"/>
                <a:ext cx="206987" cy="500679"/>
              </a:xfrm>
              <a:custGeom>
                <a:avLst/>
                <a:gdLst/>
                <a:ahLst/>
                <a:cxnLst/>
                <a:rect l="l" t="t" r="r" b="b"/>
                <a:pathLst>
                  <a:path w="1535" h="3713" extrusionOk="0">
                    <a:moveTo>
                      <a:pt x="347" y="1"/>
                    </a:moveTo>
                    <a:cubicBezTo>
                      <a:pt x="312" y="1"/>
                      <a:pt x="277" y="3"/>
                      <a:pt x="241" y="9"/>
                    </a:cubicBezTo>
                    <a:cubicBezTo>
                      <a:pt x="219" y="9"/>
                      <a:pt x="44" y="53"/>
                      <a:pt x="44" y="75"/>
                    </a:cubicBezTo>
                    <a:cubicBezTo>
                      <a:pt x="22" y="185"/>
                      <a:pt x="0" y="294"/>
                      <a:pt x="0" y="404"/>
                    </a:cubicBezTo>
                    <a:cubicBezTo>
                      <a:pt x="18" y="549"/>
                      <a:pt x="142" y="634"/>
                      <a:pt x="321" y="634"/>
                    </a:cubicBezTo>
                    <a:cubicBezTo>
                      <a:pt x="358" y="634"/>
                      <a:pt x="397" y="630"/>
                      <a:pt x="439" y="623"/>
                    </a:cubicBezTo>
                    <a:cubicBezTo>
                      <a:pt x="453" y="620"/>
                      <a:pt x="467" y="619"/>
                      <a:pt x="480" y="619"/>
                    </a:cubicBezTo>
                    <a:cubicBezTo>
                      <a:pt x="669" y="619"/>
                      <a:pt x="748" y="893"/>
                      <a:pt x="789" y="995"/>
                    </a:cubicBezTo>
                    <a:cubicBezTo>
                      <a:pt x="811" y="1083"/>
                      <a:pt x="811" y="1193"/>
                      <a:pt x="811" y="1280"/>
                    </a:cubicBezTo>
                    <a:cubicBezTo>
                      <a:pt x="811" y="1499"/>
                      <a:pt x="745" y="1719"/>
                      <a:pt x="636" y="1894"/>
                    </a:cubicBezTo>
                    <a:cubicBezTo>
                      <a:pt x="614" y="1916"/>
                      <a:pt x="482" y="2091"/>
                      <a:pt x="482" y="2113"/>
                    </a:cubicBezTo>
                    <a:cubicBezTo>
                      <a:pt x="439" y="2266"/>
                      <a:pt x="460" y="2420"/>
                      <a:pt x="439" y="2573"/>
                    </a:cubicBezTo>
                    <a:cubicBezTo>
                      <a:pt x="417" y="2836"/>
                      <a:pt x="329" y="3077"/>
                      <a:pt x="482" y="3340"/>
                    </a:cubicBezTo>
                    <a:cubicBezTo>
                      <a:pt x="548" y="3472"/>
                      <a:pt x="636" y="3603"/>
                      <a:pt x="745" y="3713"/>
                    </a:cubicBezTo>
                    <a:cubicBezTo>
                      <a:pt x="789" y="3516"/>
                      <a:pt x="921" y="3318"/>
                      <a:pt x="1096" y="3209"/>
                    </a:cubicBezTo>
                    <a:cubicBezTo>
                      <a:pt x="1534" y="2902"/>
                      <a:pt x="1140" y="2266"/>
                      <a:pt x="1074" y="1872"/>
                    </a:cubicBezTo>
                    <a:cubicBezTo>
                      <a:pt x="1008" y="1653"/>
                      <a:pt x="1008" y="1412"/>
                      <a:pt x="1096" y="1193"/>
                    </a:cubicBezTo>
                    <a:cubicBezTo>
                      <a:pt x="1227" y="732"/>
                      <a:pt x="1030" y="250"/>
                      <a:pt x="614" y="53"/>
                    </a:cubicBezTo>
                    <a:cubicBezTo>
                      <a:pt x="534" y="21"/>
                      <a:pt x="442" y="1"/>
                      <a:pt x="347" y="1"/>
                    </a:cubicBezTo>
                    <a:close/>
                  </a:path>
                </a:pathLst>
              </a:custGeom>
              <a:solidFill>
                <a:srgbClr val="C58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8323046" y="2010479"/>
                <a:ext cx="218719" cy="500679"/>
              </a:xfrm>
              <a:custGeom>
                <a:avLst/>
                <a:gdLst/>
                <a:ahLst/>
                <a:cxnLst/>
                <a:rect l="l" t="t" r="r" b="b"/>
                <a:pathLst>
                  <a:path w="1622" h="3713" extrusionOk="0">
                    <a:moveTo>
                      <a:pt x="1354" y="1"/>
                    </a:moveTo>
                    <a:cubicBezTo>
                      <a:pt x="1326" y="1"/>
                      <a:pt x="1299" y="4"/>
                      <a:pt x="1271" y="9"/>
                    </a:cubicBezTo>
                    <a:cubicBezTo>
                      <a:pt x="789" y="97"/>
                      <a:pt x="241" y="601"/>
                      <a:pt x="417" y="1149"/>
                    </a:cubicBezTo>
                    <a:cubicBezTo>
                      <a:pt x="504" y="1368"/>
                      <a:pt x="526" y="1631"/>
                      <a:pt x="460" y="1872"/>
                    </a:cubicBezTo>
                    <a:cubicBezTo>
                      <a:pt x="395" y="2266"/>
                      <a:pt x="0" y="2902"/>
                      <a:pt x="439" y="3209"/>
                    </a:cubicBezTo>
                    <a:cubicBezTo>
                      <a:pt x="614" y="3318"/>
                      <a:pt x="745" y="3494"/>
                      <a:pt x="789" y="3713"/>
                    </a:cubicBezTo>
                    <a:cubicBezTo>
                      <a:pt x="899" y="3603"/>
                      <a:pt x="986" y="3472"/>
                      <a:pt x="1052" y="3340"/>
                    </a:cubicBezTo>
                    <a:cubicBezTo>
                      <a:pt x="1118" y="3253"/>
                      <a:pt x="1140" y="3143"/>
                      <a:pt x="1162" y="3033"/>
                    </a:cubicBezTo>
                    <a:cubicBezTo>
                      <a:pt x="1162" y="2858"/>
                      <a:pt x="1074" y="2727"/>
                      <a:pt x="1096" y="2551"/>
                    </a:cubicBezTo>
                    <a:cubicBezTo>
                      <a:pt x="1096" y="2420"/>
                      <a:pt x="1096" y="2310"/>
                      <a:pt x="1140" y="2179"/>
                    </a:cubicBezTo>
                    <a:cubicBezTo>
                      <a:pt x="1140" y="2157"/>
                      <a:pt x="943" y="1916"/>
                      <a:pt x="921" y="1872"/>
                    </a:cubicBezTo>
                    <a:cubicBezTo>
                      <a:pt x="789" y="1697"/>
                      <a:pt x="723" y="1499"/>
                      <a:pt x="723" y="1280"/>
                    </a:cubicBezTo>
                    <a:cubicBezTo>
                      <a:pt x="702" y="1193"/>
                      <a:pt x="723" y="1127"/>
                      <a:pt x="723" y="1061"/>
                    </a:cubicBezTo>
                    <a:cubicBezTo>
                      <a:pt x="1008" y="952"/>
                      <a:pt x="1271" y="776"/>
                      <a:pt x="1490" y="557"/>
                    </a:cubicBezTo>
                    <a:cubicBezTo>
                      <a:pt x="1512" y="535"/>
                      <a:pt x="1534" y="491"/>
                      <a:pt x="1556" y="469"/>
                    </a:cubicBezTo>
                    <a:cubicBezTo>
                      <a:pt x="1622" y="338"/>
                      <a:pt x="1622" y="206"/>
                      <a:pt x="1600" y="75"/>
                    </a:cubicBezTo>
                    <a:cubicBezTo>
                      <a:pt x="1518" y="26"/>
                      <a:pt x="1436" y="1"/>
                      <a:pt x="1354" y="1"/>
                    </a:cubicBezTo>
                    <a:close/>
                  </a:path>
                </a:pathLst>
              </a:custGeom>
              <a:solidFill>
                <a:srgbClr val="C58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8624420" y="2147345"/>
                <a:ext cx="60276" cy="74569"/>
              </a:xfrm>
              <a:custGeom>
                <a:avLst/>
                <a:gdLst/>
                <a:ahLst/>
                <a:cxnLst/>
                <a:rect l="l" t="t" r="r" b="b"/>
                <a:pathLst>
                  <a:path w="447" h="553" extrusionOk="0">
                    <a:moveTo>
                      <a:pt x="223" y="0"/>
                    </a:moveTo>
                    <a:cubicBezTo>
                      <a:pt x="215" y="0"/>
                      <a:pt x="207" y="1"/>
                      <a:pt x="198" y="2"/>
                    </a:cubicBezTo>
                    <a:cubicBezTo>
                      <a:pt x="154" y="2"/>
                      <a:pt x="132" y="46"/>
                      <a:pt x="110" y="46"/>
                    </a:cubicBezTo>
                    <a:cubicBezTo>
                      <a:pt x="1" y="90"/>
                      <a:pt x="88" y="528"/>
                      <a:pt x="88" y="550"/>
                    </a:cubicBezTo>
                    <a:cubicBezTo>
                      <a:pt x="98" y="552"/>
                      <a:pt x="107" y="552"/>
                      <a:pt x="116" y="552"/>
                    </a:cubicBezTo>
                    <a:cubicBezTo>
                      <a:pt x="370" y="552"/>
                      <a:pt x="447" y="0"/>
                      <a:pt x="223"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8378332" y="2147345"/>
                <a:ext cx="60006" cy="74569"/>
              </a:xfrm>
              <a:custGeom>
                <a:avLst/>
                <a:gdLst/>
                <a:ahLst/>
                <a:cxnLst/>
                <a:rect l="l" t="t" r="r" b="b"/>
                <a:pathLst>
                  <a:path w="445" h="553" extrusionOk="0">
                    <a:moveTo>
                      <a:pt x="242" y="0"/>
                    </a:moveTo>
                    <a:cubicBezTo>
                      <a:pt x="1" y="0"/>
                      <a:pt x="97" y="552"/>
                      <a:pt x="351" y="552"/>
                    </a:cubicBezTo>
                    <a:cubicBezTo>
                      <a:pt x="360" y="552"/>
                      <a:pt x="370" y="552"/>
                      <a:pt x="379" y="550"/>
                    </a:cubicBezTo>
                    <a:cubicBezTo>
                      <a:pt x="357" y="528"/>
                      <a:pt x="445" y="90"/>
                      <a:pt x="335" y="46"/>
                    </a:cubicBezTo>
                    <a:cubicBezTo>
                      <a:pt x="313" y="46"/>
                      <a:pt x="313" y="2"/>
                      <a:pt x="270" y="2"/>
                    </a:cubicBezTo>
                    <a:cubicBezTo>
                      <a:pt x="260" y="1"/>
                      <a:pt x="251" y="0"/>
                      <a:pt x="242"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500365" y="2567246"/>
                <a:ext cx="348844" cy="443370"/>
              </a:xfrm>
              <a:custGeom>
                <a:avLst/>
                <a:gdLst/>
                <a:ahLst/>
                <a:cxnLst/>
                <a:rect l="l" t="t" r="r" b="b"/>
                <a:pathLst>
                  <a:path w="2587" h="3288" extrusionOk="0">
                    <a:moveTo>
                      <a:pt x="0" y="0"/>
                    </a:moveTo>
                    <a:lnTo>
                      <a:pt x="0" y="3287"/>
                    </a:lnTo>
                    <a:lnTo>
                      <a:pt x="2586" y="3287"/>
                    </a:lnTo>
                    <a:lnTo>
                      <a:pt x="2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261018" y="2651928"/>
                <a:ext cx="384173" cy="252295"/>
              </a:xfrm>
              <a:custGeom>
                <a:avLst/>
                <a:gdLst/>
                <a:ahLst/>
                <a:cxnLst/>
                <a:rect l="l" t="t" r="r" b="b"/>
                <a:pathLst>
                  <a:path w="2849" h="1871" extrusionOk="0">
                    <a:moveTo>
                      <a:pt x="2554" y="0"/>
                    </a:moveTo>
                    <a:cubicBezTo>
                      <a:pt x="2528" y="0"/>
                      <a:pt x="2498" y="30"/>
                      <a:pt x="2498" y="30"/>
                    </a:cubicBezTo>
                    <a:cubicBezTo>
                      <a:pt x="2345" y="183"/>
                      <a:pt x="2170" y="315"/>
                      <a:pt x="1994" y="446"/>
                    </a:cubicBezTo>
                    <a:cubicBezTo>
                      <a:pt x="1989" y="448"/>
                      <a:pt x="1985" y="448"/>
                      <a:pt x="1981" y="448"/>
                    </a:cubicBezTo>
                    <a:cubicBezTo>
                      <a:pt x="1929" y="448"/>
                      <a:pt x="1929" y="331"/>
                      <a:pt x="1929" y="271"/>
                    </a:cubicBezTo>
                    <a:cubicBezTo>
                      <a:pt x="1950" y="205"/>
                      <a:pt x="1929" y="52"/>
                      <a:pt x="1885" y="52"/>
                    </a:cubicBezTo>
                    <a:cubicBezTo>
                      <a:pt x="1841" y="52"/>
                      <a:pt x="1819" y="161"/>
                      <a:pt x="1819" y="183"/>
                    </a:cubicBezTo>
                    <a:cubicBezTo>
                      <a:pt x="1819" y="271"/>
                      <a:pt x="1797" y="336"/>
                      <a:pt x="1797" y="424"/>
                    </a:cubicBezTo>
                    <a:cubicBezTo>
                      <a:pt x="1753" y="577"/>
                      <a:pt x="1709" y="687"/>
                      <a:pt x="1709" y="709"/>
                    </a:cubicBezTo>
                    <a:lnTo>
                      <a:pt x="263" y="1016"/>
                    </a:lnTo>
                    <a:lnTo>
                      <a:pt x="285" y="972"/>
                    </a:lnTo>
                    <a:lnTo>
                      <a:pt x="285" y="972"/>
                    </a:lnTo>
                    <a:cubicBezTo>
                      <a:pt x="110" y="1235"/>
                      <a:pt x="0" y="1542"/>
                      <a:pt x="22" y="1870"/>
                    </a:cubicBezTo>
                    <a:cubicBezTo>
                      <a:pt x="701" y="1761"/>
                      <a:pt x="1907" y="1038"/>
                      <a:pt x="1907" y="1038"/>
                    </a:cubicBezTo>
                    <a:lnTo>
                      <a:pt x="1929" y="1038"/>
                    </a:lnTo>
                    <a:cubicBezTo>
                      <a:pt x="2082" y="1016"/>
                      <a:pt x="2213" y="950"/>
                      <a:pt x="2345" y="884"/>
                    </a:cubicBezTo>
                    <a:cubicBezTo>
                      <a:pt x="2455" y="862"/>
                      <a:pt x="2564" y="862"/>
                      <a:pt x="2674" y="862"/>
                    </a:cubicBezTo>
                    <a:cubicBezTo>
                      <a:pt x="2783" y="862"/>
                      <a:pt x="2783" y="819"/>
                      <a:pt x="2783" y="819"/>
                    </a:cubicBezTo>
                    <a:cubicBezTo>
                      <a:pt x="2761" y="753"/>
                      <a:pt x="2608" y="753"/>
                      <a:pt x="2498" y="753"/>
                    </a:cubicBezTo>
                    <a:lnTo>
                      <a:pt x="2411" y="753"/>
                    </a:lnTo>
                    <a:cubicBezTo>
                      <a:pt x="2367" y="753"/>
                      <a:pt x="2389" y="687"/>
                      <a:pt x="2433" y="687"/>
                    </a:cubicBezTo>
                    <a:cubicBezTo>
                      <a:pt x="2498" y="665"/>
                      <a:pt x="2849" y="512"/>
                      <a:pt x="2827" y="446"/>
                    </a:cubicBezTo>
                    <a:cubicBezTo>
                      <a:pt x="2816" y="424"/>
                      <a:pt x="2800" y="419"/>
                      <a:pt x="2786" y="419"/>
                    </a:cubicBezTo>
                    <a:cubicBezTo>
                      <a:pt x="2772" y="419"/>
                      <a:pt x="2761" y="424"/>
                      <a:pt x="2761" y="424"/>
                    </a:cubicBezTo>
                    <a:cubicBezTo>
                      <a:pt x="2761" y="424"/>
                      <a:pt x="2484" y="563"/>
                      <a:pt x="2407" y="563"/>
                    </a:cubicBezTo>
                    <a:cubicBezTo>
                      <a:pt x="2398" y="563"/>
                      <a:pt x="2391" y="560"/>
                      <a:pt x="2389" y="556"/>
                    </a:cubicBezTo>
                    <a:cubicBezTo>
                      <a:pt x="2389" y="512"/>
                      <a:pt x="2476" y="490"/>
                      <a:pt x="2498" y="446"/>
                    </a:cubicBezTo>
                    <a:cubicBezTo>
                      <a:pt x="2520" y="424"/>
                      <a:pt x="2805" y="227"/>
                      <a:pt x="2761" y="183"/>
                    </a:cubicBezTo>
                    <a:cubicBezTo>
                      <a:pt x="2757" y="174"/>
                      <a:pt x="2749" y="171"/>
                      <a:pt x="2738" y="171"/>
                    </a:cubicBezTo>
                    <a:cubicBezTo>
                      <a:pt x="2692" y="171"/>
                      <a:pt x="2604" y="231"/>
                      <a:pt x="2586" y="249"/>
                    </a:cubicBezTo>
                    <a:cubicBezTo>
                      <a:pt x="2498" y="315"/>
                      <a:pt x="2411" y="358"/>
                      <a:pt x="2301" y="402"/>
                    </a:cubicBezTo>
                    <a:cubicBezTo>
                      <a:pt x="2345" y="315"/>
                      <a:pt x="2608" y="95"/>
                      <a:pt x="2586" y="30"/>
                    </a:cubicBezTo>
                    <a:cubicBezTo>
                      <a:pt x="2579" y="8"/>
                      <a:pt x="2567" y="0"/>
                      <a:pt x="2554"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8798772" y="2850957"/>
                <a:ext cx="85896" cy="91695"/>
              </a:xfrm>
              <a:custGeom>
                <a:avLst/>
                <a:gdLst/>
                <a:ahLst/>
                <a:cxnLst/>
                <a:rect l="l" t="t" r="r" b="b"/>
                <a:pathLst>
                  <a:path w="637" h="680" extrusionOk="0">
                    <a:moveTo>
                      <a:pt x="88" y="0"/>
                    </a:moveTo>
                    <a:cubicBezTo>
                      <a:pt x="44" y="0"/>
                      <a:pt x="1" y="44"/>
                      <a:pt x="1" y="88"/>
                    </a:cubicBezTo>
                    <a:cubicBezTo>
                      <a:pt x="1" y="110"/>
                      <a:pt x="1" y="131"/>
                      <a:pt x="44" y="175"/>
                    </a:cubicBezTo>
                    <a:lnTo>
                      <a:pt x="88" y="175"/>
                    </a:lnTo>
                    <a:cubicBezTo>
                      <a:pt x="44" y="175"/>
                      <a:pt x="22" y="197"/>
                      <a:pt x="1" y="241"/>
                    </a:cubicBezTo>
                    <a:cubicBezTo>
                      <a:pt x="1" y="285"/>
                      <a:pt x="22" y="307"/>
                      <a:pt x="66" y="329"/>
                    </a:cubicBezTo>
                    <a:cubicBezTo>
                      <a:pt x="66" y="329"/>
                      <a:pt x="88" y="351"/>
                      <a:pt x="110" y="351"/>
                    </a:cubicBezTo>
                    <a:cubicBezTo>
                      <a:pt x="66" y="351"/>
                      <a:pt x="44" y="373"/>
                      <a:pt x="44" y="416"/>
                    </a:cubicBezTo>
                    <a:cubicBezTo>
                      <a:pt x="22" y="460"/>
                      <a:pt x="44" y="482"/>
                      <a:pt x="88" y="504"/>
                    </a:cubicBezTo>
                    <a:cubicBezTo>
                      <a:pt x="66" y="504"/>
                      <a:pt x="44" y="526"/>
                      <a:pt x="44" y="570"/>
                    </a:cubicBezTo>
                    <a:cubicBezTo>
                      <a:pt x="44" y="592"/>
                      <a:pt x="44" y="614"/>
                      <a:pt x="88" y="636"/>
                    </a:cubicBezTo>
                    <a:cubicBezTo>
                      <a:pt x="88" y="646"/>
                      <a:pt x="94" y="652"/>
                      <a:pt x="99" y="652"/>
                    </a:cubicBezTo>
                    <a:cubicBezTo>
                      <a:pt x="105" y="652"/>
                      <a:pt x="110" y="646"/>
                      <a:pt x="110" y="636"/>
                    </a:cubicBezTo>
                    <a:lnTo>
                      <a:pt x="439" y="679"/>
                    </a:lnTo>
                    <a:cubicBezTo>
                      <a:pt x="483" y="679"/>
                      <a:pt x="527" y="657"/>
                      <a:pt x="548" y="636"/>
                    </a:cubicBezTo>
                    <a:cubicBezTo>
                      <a:pt x="548" y="614"/>
                      <a:pt x="548" y="592"/>
                      <a:pt x="548" y="570"/>
                    </a:cubicBezTo>
                    <a:cubicBezTo>
                      <a:pt x="527" y="548"/>
                      <a:pt x="505" y="526"/>
                      <a:pt x="483" y="526"/>
                    </a:cubicBezTo>
                    <a:lnTo>
                      <a:pt x="527" y="526"/>
                    </a:lnTo>
                    <a:cubicBezTo>
                      <a:pt x="592" y="526"/>
                      <a:pt x="636" y="416"/>
                      <a:pt x="527" y="394"/>
                    </a:cubicBezTo>
                    <a:cubicBezTo>
                      <a:pt x="505" y="394"/>
                      <a:pt x="461" y="373"/>
                      <a:pt x="439" y="373"/>
                    </a:cubicBezTo>
                    <a:cubicBezTo>
                      <a:pt x="483" y="373"/>
                      <a:pt x="527" y="351"/>
                      <a:pt x="548" y="329"/>
                    </a:cubicBezTo>
                    <a:cubicBezTo>
                      <a:pt x="548" y="307"/>
                      <a:pt x="570" y="285"/>
                      <a:pt x="570" y="285"/>
                    </a:cubicBezTo>
                    <a:cubicBezTo>
                      <a:pt x="570" y="250"/>
                      <a:pt x="545" y="227"/>
                      <a:pt x="515" y="214"/>
                    </a:cubicBezTo>
                    <a:lnTo>
                      <a:pt x="515" y="214"/>
                    </a:lnTo>
                    <a:cubicBezTo>
                      <a:pt x="552" y="194"/>
                      <a:pt x="572" y="173"/>
                      <a:pt x="592" y="153"/>
                    </a:cubicBezTo>
                    <a:cubicBezTo>
                      <a:pt x="614" y="44"/>
                      <a:pt x="439" y="44"/>
                      <a:pt x="373" y="44"/>
                    </a:cubicBezTo>
                    <a:cubicBezTo>
                      <a:pt x="285" y="22"/>
                      <a:pt x="198" y="0"/>
                      <a:pt x="88"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8541627" y="4275306"/>
                <a:ext cx="207122" cy="91695"/>
              </a:xfrm>
              <a:custGeom>
                <a:avLst/>
                <a:gdLst/>
                <a:ahLst/>
                <a:cxnLst/>
                <a:rect l="l" t="t" r="r" b="b"/>
                <a:pathLst>
                  <a:path w="1536" h="680" extrusionOk="0">
                    <a:moveTo>
                      <a:pt x="23" y="0"/>
                    </a:moveTo>
                    <a:lnTo>
                      <a:pt x="1" y="438"/>
                    </a:lnTo>
                    <a:cubicBezTo>
                      <a:pt x="1" y="526"/>
                      <a:pt x="67" y="570"/>
                      <a:pt x="132" y="592"/>
                    </a:cubicBezTo>
                    <a:lnTo>
                      <a:pt x="1535" y="679"/>
                    </a:lnTo>
                    <a:lnTo>
                      <a:pt x="1535" y="570"/>
                    </a:lnTo>
                    <a:lnTo>
                      <a:pt x="5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8275716" y="4266406"/>
                <a:ext cx="206987" cy="94661"/>
              </a:xfrm>
              <a:custGeom>
                <a:avLst/>
                <a:gdLst/>
                <a:ahLst/>
                <a:cxnLst/>
                <a:rect l="l" t="t" r="r" b="b"/>
                <a:pathLst>
                  <a:path w="1535" h="702" extrusionOk="0">
                    <a:moveTo>
                      <a:pt x="965" y="0"/>
                    </a:moveTo>
                    <a:lnTo>
                      <a:pt x="1" y="592"/>
                    </a:lnTo>
                    <a:lnTo>
                      <a:pt x="1" y="702"/>
                    </a:lnTo>
                    <a:lnTo>
                      <a:pt x="1403" y="592"/>
                    </a:lnTo>
                    <a:cubicBezTo>
                      <a:pt x="1469" y="592"/>
                      <a:pt x="1535" y="526"/>
                      <a:pt x="1535" y="460"/>
                    </a:cubicBezTo>
                    <a:lnTo>
                      <a:pt x="15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3"/>
            <p:cNvGrpSpPr/>
            <p:nvPr/>
          </p:nvGrpSpPr>
          <p:grpSpPr>
            <a:xfrm>
              <a:off x="6112776" y="2878998"/>
              <a:ext cx="148288" cy="141391"/>
              <a:chOff x="7608188" y="2045173"/>
              <a:chExt cx="148288" cy="141391"/>
            </a:xfrm>
          </p:grpSpPr>
          <p:sp>
            <p:nvSpPr>
              <p:cNvPr id="119" name="Google Shape;119;p13"/>
              <p:cNvSpPr/>
              <p:nvPr/>
            </p:nvSpPr>
            <p:spPr>
              <a:xfrm>
                <a:off x="7710955" y="2132076"/>
                <a:ext cx="45521" cy="24278"/>
              </a:xfrm>
              <a:custGeom>
                <a:avLst/>
                <a:gdLst/>
                <a:ahLst/>
                <a:cxnLst/>
                <a:rect l="l" t="t" r="r" b="b"/>
                <a:pathLst>
                  <a:path w="330" h="176" extrusionOk="0">
                    <a:moveTo>
                      <a:pt x="176" y="0"/>
                    </a:moveTo>
                    <a:cubicBezTo>
                      <a:pt x="89" y="0"/>
                      <a:pt x="1" y="44"/>
                      <a:pt x="1" y="88"/>
                    </a:cubicBezTo>
                    <a:cubicBezTo>
                      <a:pt x="1" y="132"/>
                      <a:pt x="89" y="176"/>
                      <a:pt x="176" y="176"/>
                    </a:cubicBezTo>
                    <a:cubicBezTo>
                      <a:pt x="264" y="176"/>
                      <a:pt x="330" y="132"/>
                      <a:pt x="330" y="88"/>
                    </a:cubicBezTo>
                    <a:cubicBezTo>
                      <a:pt x="330" y="44"/>
                      <a:pt x="264" y="0"/>
                      <a:pt x="176" y="0"/>
                    </a:cubicBezTo>
                    <a:close/>
                  </a:path>
                </a:pathLst>
              </a:custGeom>
              <a:solidFill>
                <a:srgbClr val="F98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7717025" y="2071520"/>
                <a:ext cx="15312" cy="24416"/>
              </a:xfrm>
              <a:custGeom>
                <a:avLst/>
                <a:gdLst/>
                <a:ahLst/>
                <a:cxnLst/>
                <a:rect l="l" t="t" r="r" b="b"/>
                <a:pathLst>
                  <a:path w="111" h="177" extrusionOk="0">
                    <a:moveTo>
                      <a:pt x="66" y="1"/>
                    </a:moveTo>
                    <a:cubicBezTo>
                      <a:pt x="23" y="1"/>
                      <a:pt x="1" y="45"/>
                      <a:pt x="1" y="89"/>
                    </a:cubicBezTo>
                    <a:cubicBezTo>
                      <a:pt x="1" y="132"/>
                      <a:pt x="45" y="176"/>
                      <a:pt x="66" y="176"/>
                    </a:cubicBezTo>
                    <a:cubicBezTo>
                      <a:pt x="88" y="176"/>
                      <a:pt x="110" y="132"/>
                      <a:pt x="110" y="89"/>
                    </a:cubicBezTo>
                    <a:cubicBezTo>
                      <a:pt x="110" y="45"/>
                      <a:pt x="8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7698954" y="2045173"/>
                <a:ext cx="57522" cy="18346"/>
              </a:xfrm>
              <a:custGeom>
                <a:avLst/>
                <a:gdLst/>
                <a:ahLst/>
                <a:cxnLst/>
                <a:rect l="l" t="t" r="r" b="b"/>
                <a:pathLst>
                  <a:path w="417" h="133" extrusionOk="0">
                    <a:moveTo>
                      <a:pt x="197" y="0"/>
                    </a:moveTo>
                    <a:cubicBezTo>
                      <a:pt x="154" y="0"/>
                      <a:pt x="110" y="6"/>
                      <a:pt x="66" y="17"/>
                    </a:cubicBezTo>
                    <a:cubicBezTo>
                      <a:pt x="44" y="17"/>
                      <a:pt x="22" y="38"/>
                      <a:pt x="22" y="60"/>
                    </a:cubicBezTo>
                    <a:cubicBezTo>
                      <a:pt x="0" y="82"/>
                      <a:pt x="22" y="104"/>
                      <a:pt x="44" y="126"/>
                    </a:cubicBezTo>
                    <a:cubicBezTo>
                      <a:pt x="53" y="131"/>
                      <a:pt x="62" y="132"/>
                      <a:pt x="70" y="132"/>
                    </a:cubicBezTo>
                    <a:cubicBezTo>
                      <a:pt x="105" y="132"/>
                      <a:pt x="140" y="104"/>
                      <a:pt x="176" y="104"/>
                    </a:cubicBezTo>
                    <a:lnTo>
                      <a:pt x="285" y="104"/>
                    </a:lnTo>
                    <a:cubicBezTo>
                      <a:pt x="300" y="104"/>
                      <a:pt x="344" y="124"/>
                      <a:pt x="378" y="124"/>
                    </a:cubicBezTo>
                    <a:cubicBezTo>
                      <a:pt x="395" y="124"/>
                      <a:pt x="409" y="119"/>
                      <a:pt x="417" y="104"/>
                    </a:cubicBezTo>
                    <a:cubicBezTo>
                      <a:pt x="417" y="82"/>
                      <a:pt x="395" y="60"/>
                      <a:pt x="395" y="38"/>
                    </a:cubicBezTo>
                    <a:cubicBezTo>
                      <a:pt x="373" y="38"/>
                      <a:pt x="351" y="17"/>
                      <a:pt x="329" y="17"/>
                    </a:cubicBezTo>
                    <a:cubicBezTo>
                      <a:pt x="285" y="6"/>
                      <a:pt x="241"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7608188" y="2132076"/>
                <a:ext cx="45521" cy="24278"/>
              </a:xfrm>
              <a:custGeom>
                <a:avLst/>
                <a:gdLst/>
                <a:ahLst/>
                <a:cxnLst/>
                <a:rect l="l" t="t" r="r" b="b"/>
                <a:pathLst>
                  <a:path w="330" h="176" extrusionOk="0">
                    <a:moveTo>
                      <a:pt x="154" y="0"/>
                    </a:moveTo>
                    <a:cubicBezTo>
                      <a:pt x="67" y="0"/>
                      <a:pt x="1" y="44"/>
                      <a:pt x="1" y="88"/>
                    </a:cubicBezTo>
                    <a:cubicBezTo>
                      <a:pt x="1" y="132"/>
                      <a:pt x="67" y="176"/>
                      <a:pt x="154" y="176"/>
                    </a:cubicBezTo>
                    <a:cubicBezTo>
                      <a:pt x="242" y="176"/>
                      <a:pt x="329" y="132"/>
                      <a:pt x="329" y="88"/>
                    </a:cubicBezTo>
                    <a:cubicBezTo>
                      <a:pt x="329" y="44"/>
                      <a:pt x="242" y="0"/>
                      <a:pt x="154" y="0"/>
                    </a:cubicBezTo>
                    <a:close/>
                  </a:path>
                </a:pathLst>
              </a:custGeom>
              <a:solidFill>
                <a:srgbClr val="F98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632466" y="2071520"/>
                <a:ext cx="12139" cy="24416"/>
              </a:xfrm>
              <a:custGeom>
                <a:avLst/>
                <a:gdLst/>
                <a:ahLst/>
                <a:cxnLst/>
                <a:rect l="l" t="t" r="r" b="b"/>
                <a:pathLst>
                  <a:path w="88" h="177" extrusionOk="0">
                    <a:moveTo>
                      <a:pt x="44" y="1"/>
                    </a:moveTo>
                    <a:cubicBezTo>
                      <a:pt x="22" y="1"/>
                      <a:pt x="0" y="45"/>
                      <a:pt x="0" y="89"/>
                    </a:cubicBezTo>
                    <a:cubicBezTo>
                      <a:pt x="0" y="132"/>
                      <a:pt x="22" y="176"/>
                      <a:pt x="44" y="176"/>
                    </a:cubicBezTo>
                    <a:cubicBezTo>
                      <a:pt x="66" y="176"/>
                      <a:pt x="88" y="132"/>
                      <a:pt x="88" y="89"/>
                    </a:cubicBezTo>
                    <a:cubicBezTo>
                      <a:pt x="88" y="45"/>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608188" y="2045173"/>
                <a:ext cx="54625" cy="18346"/>
              </a:xfrm>
              <a:custGeom>
                <a:avLst/>
                <a:gdLst/>
                <a:ahLst/>
                <a:cxnLst/>
                <a:rect l="l" t="t" r="r" b="b"/>
                <a:pathLst>
                  <a:path w="396" h="133" extrusionOk="0">
                    <a:moveTo>
                      <a:pt x="217" y="0"/>
                    </a:moveTo>
                    <a:cubicBezTo>
                      <a:pt x="176" y="0"/>
                      <a:pt x="132" y="6"/>
                      <a:pt x="88" y="17"/>
                    </a:cubicBezTo>
                    <a:cubicBezTo>
                      <a:pt x="67" y="17"/>
                      <a:pt x="45" y="38"/>
                      <a:pt x="23" y="60"/>
                    </a:cubicBezTo>
                    <a:cubicBezTo>
                      <a:pt x="1" y="60"/>
                      <a:pt x="1" y="82"/>
                      <a:pt x="1" y="104"/>
                    </a:cubicBezTo>
                    <a:cubicBezTo>
                      <a:pt x="8" y="119"/>
                      <a:pt x="23" y="124"/>
                      <a:pt x="40" y="124"/>
                    </a:cubicBezTo>
                    <a:cubicBezTo>
                      <a:pt x="74" y="124"/>
                      <a:pt x="118" y="104"/>
                      <a:pt x="132" y="104"/>
                    </a:cubicBezTo>
                    <a:lnTo>
                      <a:pt x="242" y="104"/>
                    </a:lnTo>
                    <a:cubicBezTo>
                      <a:pt x="277" y="104"/>
                      <a:pt x="312" y="132"/>
                      <a:pt x="347" y="132"/>
                    </a:cubicBezTo>
                    <a:cubicBezTo>
                      <a:pt x="356" y="132"/>
                      <a:pt x="365" y="131"/>
                      <a:pt x="373" y="126"/>
                    </a:cubicBezTo>
                    <a:cubicBezTo>
                      <a:pt x="395" y="126"/>
                      <a:pt x="395" y="82"/>
                      <a:pt x="395" y="82"/>
                    </a:cubicBezTo>
                    <a:cubicBezTo>
                      <a:pt x="373" y="60"/>
                      <a:pt x="373" y="38"/>
                      <a:pt x="329" y="17"/>
                    </a:cubicBezTo>
                    <a:cubicBezTo>
                      <a:pt x="297" y="6"/>
                      <a:pt x="258"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7656606" y="2174287"/>
                <a:ext cx="51453" cy="12277"/>
              </a:xfrm>
              <a:custGeom>
                <a:avLst/>
                <a:gdLst/>
                <a:ahLst/>
                <a:cxnLst/>
                <a:rect l="l" t="t" r="r" b="b"/>
                <a:pathLst>
                  <a:path w="373" h="89" fill="none" extrusionOk="0">
                    <a:moveTo>
                      <a:pt x="373" y="1"/>
                    </a:moveTo>
                    <a:cubicBezTo>
                      <a:pt x="263" y="89"/>
                      <a:pt x="110" y="89"/>
                      <a:pt x="0" y="1"/>
                    </a:cubicBezTo>
                  </a:path>
                </a:pathLst>
              </a:custGeom>
              <a:noFill/>
              <a:ln w="1100" cap="rnd" cmpd="sng">
                <a:solidFill>
                  <a:srgbClr val="C58E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7674676" y="2089728"/>
                <a:ext cx="15312" cy="60557"/>
              </a:xfrm>
              <a:custGeom>
                <a:avLst/>
                <a:gdLst/>
                <a:ahLst/>
                <a:cxnLst/>
                <a:rect l="l" t="t" r="r" b="b"/>
                <a:pathLst>
                  <a:path w="111" h="439" fill="none" extrusionOk="0">
                    <a:moveTo>
                      <a:pt x="67" y="0"/>
                    </a:moveTo>
                    <a:lnTo>
                      <a:pt x="110" y="439"/>
                    </a:lnTo>
                    <a:lnTo>
                      <a:pt x="1" y="439"/>
                    </a:lnTo>
                  </a:path>
                </a:pathLst>
              </a:custGeom>
              <a:noFill/>
              <a:ln w="1100" cap="rnd" cmpd="sng">
                <a:solidFill>
                  <a:srgbClr val="C58E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13"/>
            <p:cNvGrpSpPr/>
            <p:nvPr/>
          </p:nvGrpSpPr>
          <p:grpSpPr>
            <a:xfrm>
              <a:off x="5723959" y="2751364"/>
              <a:ext cx="1090296" cy="2544493"/>
              <a:chOff x="713070" y="1239808"/>
              <a:chExt cx="1131600" cy="2640885"/>
            </a:xfrm>
          </p:grpSpPr>
          <p:sp>
            <p:nvSpPr>
              <p:cNvPr id="128" name="Google Shape;128;p13"/>
              <p:cNvSpPr/>
              <p:nvPr/>
            </p:nvSpPr>
            <p:spPr>
              <a:xfrm>
                <a:off x="1301658" y="3740740"/>
                <a:ext cx="92089" cy="119659"/>
              </a:xfrm>
              <a:custGeom>
                <a:avLst/>
                <a:gdLst/>
                <a:ahLst/>
                <a:cxnLst/>
                <a:rect l="l" t="t" r="r" b="b"/>
                <a:pathLst>
                  <a:path w="658" h="855" extrusionOk="0">
                    <a:moveTo>
                      <a:pt x="0" y="0"/>
                    </a:moveTo>
                    <a:lnTo>
                      <a:pt x="0" y="855"/>
                    </a:lnTo>
                    <a:lnTo>
                      <a:pt x="658" y="855"/>
                    </a:lnTo>
                    <a:lnTo>
                      <a:pt x="658" y="0"/>
                    </a:ln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1270868" y="3765232"/>
                <a:ext cx="309995" cy="115461"/>
              </a:xfrm>
              <a:custGeom>
                <a:avLst/>
                <a:gdLst/>
                <a:ahLst/>
                <a:cxnLst/>
                <a:rect l="l" t="t" r="r" b="b"/>
                <a:pathLst>
                  <a:path w="2215" h="825" extrusionOk="0">
                    <a:moveTo>
                      <a:pt x="1119" y="1"/>
                    </a:moveTo>
                    <a:cubicBezTo>
                      <a:pt x="790" y="176"/>
                      <a:pt x="461" y="329"/>
                      <a:pt x="89" y="417"/>
                    </a:cubicBezTo>
                    <a:cubicBezTo>
                      <a:pt x="1" y="439"/>
                      <a:pt x="1" y="768"/>
                      <a:pt x="89" y="790"/>
                    </a:cubicBezTo>
                    <a:cubicBezTo>
                      <a:pt x="197" y="805"/>
                      <a:pt x="295" y="821"/>
                      <a:pt x="397" y="821"/>
                    </a:cubicBezTo>
                    <a:cubicBezTo>
                      <a:pt x="439" y="821"/>
                      <a:pt x="482" y="818"/>
                      <a:pt x="527" y="811"/>
                    </a:cubicBezTo>
                    <a:cubicBezTo>
                      <a:pt x="637" y="768"/>
                      <a:pt x="768" y="724"/>
                      <a:pt x="878" y="702"/>
                    </a:cubicBezTo>
                    <a:cubicBezTo>
                      <a:pt x="1009" y="724"/>
                      <a:pt x="1141" y="768"/>
                      <a:pt x="1272" y="811"/>
                    </a:cubicBezTo>
                    <a:cubicBezTo>
                      <a:pt x="1344" y="819"/>
                      <a:pt x="1416" y="825"/>
                      <a:pt x="1489" y="825"/>
                    </a:cubicBezTo>
                    <a:cubicBezTo>
                      <a:pt x="1614" y="825"/>
                      <a:pt x="1739" y="809"/>
                      <a:pt x="1864" y="768"/>
                    </a:cubicBezTo>
                    <a:cubicBezTo>
                      <a:pt x="2214" y="658"/>
                      <a:pt x="2039" y="395"/>
                      <a:pt x="1732" y="373"/>
                    </a:cubicBezTo>
                    <a:cubicBezTo>
                      <a:pt x="1491" y="307"/>
                      <a:pt x="1272" y="198"/>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1375272" y="3795881"/>
                <a:ext cx="12316" cy="9377"/>
              </a:xfrm>
              <a:custGeom>
                <a:avLst/>
                <a:gdLst/>
                <a:ahLst/>
                <a:cxnLst/>
                <a:rect l="l" t="t" r="r" b="b"/>
                <a:pathLst>
                  <a:path w="88" h="67" extrusionOk="0">
                    <a:moveTo>
                      <a:pt x="44" y="1"/>
                    </a:moveTo>
                    <a:cubicBezTo>
                      <a:pt x="22" y="1"/>
                      <a:pt x="0" y="23"/>
                      <a:pt x="0" y="45"/>
                    </a:cubicBezTo>
                    <a:cubicBezTo>
                      <a:pt x="0" y="66"/>
                      <a:pt x="22" y="66"/>
                      <a:pt x="44" y="66"/>
                    </a:cubicBezTo>
                    <a:cubicBezTo>
                      <a:pt x="66" y="66"/>
                      <a:pt x="88" y="66"/>
                      <a:pt x="88" y="45"/>
                    </a:cubicBezTo>
                    <a:cubicBezTo>
                      <a:pt x="88" y="23"/>
                      <a:pt x="66" y="1"/>
                      <a:pt x="44" y="1"/>
                    </a:cubicBezTo>
                    <a:close/>
                  </a:path>
                </a:pathLst>
              </a:custGeom>
              <a:solidFill>
                <a:srgbClr val="71C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1031692" y="3734582"/>
                <a:ext cx="92229" cy="122878"/>
              </a:xfrm>
              <a:custGeom>
                <a:avLst/>
                <a:gdLst/>
                <a:ahLst/>
                <a:cxnLst/>
                <a:rect l="l" t="t" r="r" b="b"/>
                <a:pathLst>
                  <a:path w="659" h="878" extrusionOk="0">
                    <a:moveTo>
                      <a:pt x="1" y="0"/>
                    </a:moveTo>
                    <a:lnTo>
                      <a:pt x="1" y="877"/>
                    </a:lnTo>
                    <a:lnTo>
                      <a:pt x="658" y="877"/>
                    </a:lnTo>
                    <a:lnTo>
                      <a:pt x="658" y="0"/>
                    </a:ln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841498" y="3762153"/>
                <a:ext cx="316153" cy="114901"/>
              </a:xfrm>
              <a:custGeom>
                <a:avLst/>
                <a:gdLst/>
                <a:ahLst/>
                <a:cxnLst/>
                <a:rect l="l" t="t" r="r" b="b"/>
                <a:pathLst>
                  <a:path w="2259" h="821" extrusionOk="0">
                    <a:moveTo>
                      <a:pt x="1119" y="1"/>
                    </a:moveTo>
                    <a:cubicBezTo>
                      <a:pt x="965" y="176"/>
                      <a:pt x="746" y="307"/>
                      <a:pt x="505" y="351"/>
                    </a:cubicBezTo>
                    <a:cubicBezTo>
                      <a:pt x="198" y="373"/>
                      <a:pt x="1" y="636"/>
                      <a:pt x="352" y="746"/>
                    </a:cubicBezTo>
                    <a:cubicBezTo>
                      <a:pt x="479" y="788"/>
                      <a:pt x="615" y="812"/>
                      <a:pt x="749" y="812"/>
                    </a:cubicBezTo>
                    <a:cubicBezTo>
                      <a:pt x="823" y="812"/>
                      <a:pt x="895" y="805"/>
                      <a:pt x="965" y="790"/>
                    </a:cubicBezTo>
                    <a:cubicBezTo>
                      <a:pt x="1097" y="790"/>
                      <a:pt x="1228" y="702"/>
                      <a:pt x="1360" y="702"/>
                    </a:cubicBezTo>
                    <a:cubicBezTo>
                      <a:pt x="1491" y="702"/>
                      <a:pt x="1579" y="790"/>
                      <a:pt x="1710" y="812"/>
                    </a:cubicBezTo>
                    <a:cubicBezTo>
                      <a:pt x="1751" y="817"/>
                      <a:pt x="1791" y="820"/>
                      <a:pt x="1829" y="820"/>
                    </a:cubicBezTo>
                    <a:cubicBezTo>
                      <a:pt x="1934" y="820"/>
                      <a:pt x="2030" y="800"/>
                      <a:pt x="2127" y="768"/>
                    </a:cubicBezTo>
                    <a:cubicBezTo>
                      <a:pt x="2258" y="746"/>
                      <a:pt x="2236" y="439"/>
                      <a:pt x="2127" y="417"/>
                    </a:cubicBezTo>
                    <a:cubicBezTo>
                      <a:pt x="1776" y="307"/>
                      <a:pt x="1447" y="176"/>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1039249" y="3789723"/>
                <a:ext cx="11056" cy="9237"/>
              </a:xfrm>
              <a:custGeom>
                <a:avLst/>
                <a:gdLst/>
                <a:ahLst/>
                <a:cxnLst/>
                <a:rect l="l" t="t" r="r" b="b"/>
                <a:pathLst>
                  <a:path w="79" h="66" extrusionOk="0">
                    <a:moveTo>
                      <a:pt x="34" y="1"/>
                    </a:moveTo>
                    <a:cubicBezTo>
                      <a:pt x="1" y="1"/>
                      <a:pt x="45" y="66"/>
                      <a:pt x="67" y="66"/>
                    </a:cubicBezTo>
                    <a:cubicBezTo>
                      <a:pt x="73" y="66"/>
                      <a:pt x="78" y="60"/>
                      <a:pt x="78" y="45"/>
                    </a:cubicBezTo>
                    <a:cubicBezTo>
                      <a:pt x="78" y="23"/>
                      <a:pt x="56" y="1"/>
                      <a:pt x="34" y="1"/>
                    </a:cubicBezTo>
                    <a:close/>
                  </a:path>
                </a:pathLst>
              </a:custGeom>
              <a:solidFill>
                <a:srgbClr val="71C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942823" y="2461724"/>
                <a:ext cx="481577" cy="1294561"/>
              </a:xfrm>
              <a:custGeom>
                <a:avLst/>
                <a:gdLst/>
                <a:ahLst/>
                <a:cxnLst/>
                <a:rect l="l" t="t" r="r" b="b"/>
                <a:pathLst>
                  <a:path w="3441" h="9250" extrusionOk="0">
                    <a:moveTo>
                      <a:pt x="66" y="1"/>
                    </a:moveTo>
                    <a:lnTo>
                      <a:pt x="0" y="5063"/>
                    </a:lnTo>
                    <a:lnTo>
                      <a:pt x="416" y="9139"/>
                    </a:lnTo>
                    <a:cubicBezTo>
                      <a:pt x="543" y="9224"/>
                      <a:pt x="747" y="9250"/>
                      <a:pt x="951" y="9250"/>
                    </a:cubicBezTo>
                    <a:cubicBezTo>
                      <a:pt x="1276" y="9250"/>
                      <a:pt x="1600" y="9183"/>
                      <a:pt x="1600" y="9183"/>
                    </a:cubicBezTo>
                    <a:cubicBezTo>
                      <a:pt x="1556" y="8263"/>
                      <a:pt x="1534" y="5742"/>
                      <a:pt x="1534" y="5742"/>
                    </a:cubicBezTo>
                    <a:lnTo>
                      <a:pt x="1666" y="2609"/>
                    </a:lnTo>
                    <a:lnTo>
                      <a:pt x="1819" y="5107"/>
                    </a:lnTo>
                    <a:lnTo>
                      <a:pt x="2345" y="9183"/>
                    </a:lnTo>
                    <a:lnTo>
                      <a:pt x="3419" y="9205"/>
                    </a:lnTo>
                    <a:lnTo>
                      <a:pt x="3419" y="8832"/>
                    </a:lnTo>
                    <a:cubicBezTo>
                      <a:pt x="3419" y="7978"/>
                      <a:pt x="3441" y="7277"/>
                      <a:pt x="3375" y="6444"/>
                    </a:cubicBezTo>
                    <a:cubicBezTo>
                      <a:pt x="3265" y="5545"/>
                      <a:pt x="3222" y="4669"/>
                      <a:pt x="3265" y="3770"/>
                    </a:cubicBezTo>
                    <a:cubicBezTo>
                      <a:pt x="3309" y="3003"/>
                      <a:pt x="3419" y="2192"/>
                      <a:pt x="3419" y="1425"/>
                    </a:cubicBezTo>
                    <a:cubicBezTo>
                      <a:pt x="3419" y="943"/>
                      <a:pt x="3397" y="483"/>
                      <a:pt x="3375" y="1"/>
                    </a:cubicBezTo>
                    <a:cubicBezTo>
                      <a:pt x="2827" y="45"/>
                      <a:pt x="2274" y="66"/>
                      <a:pt x="1720" y="66"/>
                    </a:cubicBezTo>
                    <a:cubicBezTo>
                      <a:pt x="1167" y="66"/>
                      <a:pt x="614" y="45"/>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1123780" y="1529367"/>
                <a:ext cx="141212" cy="355899"/>
              </a:xfrm>
              <a:custGeom>
                <a:avLst/>
                <a:gdLst/>
                <a:ahLst/>
                <a:cxnLst/>
                <a:rect l="l" t="t" r="r" b="b"/>
                <a:pathLst>
                  <a:path w="1009" h="2543" extrusionOk="0">
                    <a:moveTo>
                      <a:pt x="22" y="1"/>
                    </a:moveTo>
                    <a:cubicBezTo>
                      <a:pt x="66" y="220"/>
                      <a:pt x="44" y="461"/>
                      <a:pt x="0" y="680"/>
                    </a:cubicBezTo>
                    <a:lnTo>
                      <a:pt x="526" y="2543"/>
                    </a:lnTo>
                    <a:lnTo>
                      <a:pt x="1008" y="658"/>
                    </a:lnTo>
                    <a:cubicBezTo>
                      <a:pt x="921" y="461"/>
                      <a:pt x="877" y="220"/>
                      <a:pt x="921" y="1"/>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126718" y="1529367"/>
                <a:ext cx="125957" cy="35408"/>
              </a:xfrm>
              <a:custGeom>
                <a:avLst/>
                <a:gdLst/>
                <a:ahLst/>
                <a:cxnLst/>
                <a:rect l="l" t="t" r="r" b="b"/>
                <a:pathLst>
                  <a:path w="900" h="253" extrusionOk="0">
                    <a:moveTo>
                      <a:pt x="1" y="1"/>
                    </a:moveTo>
                    <a:lnTo>
                      <a:pt x="1" y="1"/>
                    </a:lnTo>
                    <a:cubicBezTo>
                      <a:pt x="23" y="110"/>
                      <a:pt x="23" y="154"/>
                      <a:pt x="23" y="154"/>
                    </a:cubicBezTo>
                    <a:cubicBezTo>
                      <a:pt x="154" y="220"/>
                      <a:pt x="297" y="253"/>
                      <a:pt x="439" y="253"/>
                    </a:cubicBezTo>
                    <a:cubicBezTo>
                      <a:pt x="582" y="253"/>
                      <a:pt x="724" y="220"/>
                      <a:pt x="856" y="154"/>
                    </a:cubicBezTo>
                    <a:cubicBezTo>
                      <a:pt x="856" y="110"/>
                      <a:pt x="878" y="66"/>
                      <a:pt x="900" y="1"/>
                    </a:cubicBezTo>
                    <a:lnTo>
                      <a:pt x="900" y="1"/>
                    </a:lnTo>
                    <a:cubicBezTo>
                      <a:pt x="826" y="8"/>
                      <a:pt x="702" y="10"/>
                      <a:pt x="569" y="10"/>
                    </a:cubicBezTo>
                    <a:cubicBezTo>
                      <a:pt x="303" y="10"/>
                      <a:pt x="1" y="1"/>
                      <a:pt x="1" y="1"/>
                    </a:cubicBezTo>
                    <a:close/>
                  </a:path>
                </a:pathLst>
              </a:custGeom>
              <a:solidFill>
                <a:srgbClr val="F1B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1083893" y="1271717"/>
                <a:ext cx="214827" cy="288442"/>
              </a:xfrm>
              <a:custGeom>
                <a:avLst/>
                <a:gdLst/>
                <a:ahLst/>
                <a:cxnLst/>
                <a:rect l="l" t="t" r="r" b="b"/>
                <a:pathLst>
                  <a:path w="1535" h="2061" extrusionOk="0">
                    <a:moveTo>
                      <a:pt x="767" y="1"/>
                    </a:moveTo>
                    <a:cubicBezTo>
                      <a:pt x="329" y="1"/>
                      <a:pt x="0" y="461"/>
                      <a:pt x="0" y="1031"/>
                    </a:cubicBezTo>
                    <a:cubicBezTo>
                      <a:pt x="0" y="1601"/>
                      <a:pt x="329" y="2061"/>
                      <a:pt x="767" y="2061"/>
                    </a:cubicBezTo>
                    <a:cubicBezTo>
                      <a:pt x="1184" y="2061"/>
                      <a:pt x="1534" y="1601"/>
                      <a:pt x="1534" y="1031"/>
                    </a:cubicBezTo>
                    <a:cubicBezTo>
                      <a:pt x="1534" y="461"/>
                      <a:pt x="1184" y="1"/>
                      <a:pt x="767" y="1"/>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1040509" y="1391095"/>
                <a:ext cx="58780" cy="68577"/>
              </a:xfrm>
              <a:custGeom>
                <a:avLst/>
                <a:gdLst/>
                <a:ahLst/>
                <a:cxnLst/>
                <a:rect l="l" t="t" r="r" b="b"/>
                <a:pathLst>
                  <a:path w="420" h="490" extrusionOk="0">
                    <a:moveTo>
                      <a:pt x="218" y="0"/>
                    </a:moveTo>
                    <a:cubicBezTo>
                      <a:pt x="1" y="0"/>
                      <a:pt x="70" y="490"/>
                      <a:pt x="292" y="490"/>
                    </a:cubicBezTo>
                    <a:cubicBezTo>
                      <a:pt x="305" y="490"/>
                      <a:pt x="318" y="488"/>
                      <a:pt x="332" y="485"/>
                    </a:cubicBezTo>
                    <a:cubicBezTo>
                      <a:pt x="332" y="485"/>
                      <a:pt x="420" y="90"/>
                      <a:pt x="310" y="46"/>
                    </a:cubicBezTo>
                    <a:cubicBezTo>
                      <a:pt x="288" y="46"/>
                      <a:pt x="266" y="2"/>
                      <a:pt x="244" y="2"/>
                    </a:cubicBezTo>
                    <a:cubicBezTo>
                      <a:pt x="235" y="1"/>
                      <a:pt x="226" y="0"/>
                      <a:pt x="218" y="0"/>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1283184" y="1391095"/>
                <a:ext cx="55981" cy="68577"/>
              </a:xfrm>
              <a:custGeom>
                <a:avLst/>
                <a:gdLst/>
                <a:ahLst/>
                <a:cxnLst/>
                <a:rect l="l" t="t" r="r" b="b"/>
                <a:pathLst>
                  <a:path w="400" h="490" extrusionOk="0">
                    <a:moveTo>
                      <a:pt x="201" y="0"/>
                    </a:moveTo>
                    <a:cubicBezTo>
                      <a:pt x="193" y="0"/>
                      <a:pt x="185" y="1"/>
                      <a:pt x="176" y="2"/>
                    </a:cubicBezTo>
                    <a:cubicBezTo>
                      <a:pt x="132" y="2"/>
                      <a:pt x="132" y="46"/>
                      <a:pt x="88" y="46"/>
                    </a:cubicBezTo>
                    <a:cubicBezTo>
                      <a:pt x="1" y="90"/>
                      <a:pt x="66" y="485"/>
                      <a:pt x="66" y="485"/>
                    </a:cubicBezTo>
                    <a:cubicBezTo>
                      <a:pt x="80" y="488"/>
                      <a:pt x="94" y="490"/>
                      <a:pt x="107" y="490"/>
                    </a:cubicBezTo>
                    <a:cubicBezTo>
                      <a:pt x="329" y="490"/>
                      <a:pt x="399" y="0"/>
                      <a:pt x="201" y="0"/>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820085" y="1612219"/>
                <a:ext cx="960074" cy="1469221"/>
              </a:xfrm>
              <a:custGeom>
                <a:avLst/>
                <a:gdLst/>
                <a:ahLst/>
                <a:cxnLst/>
                <a:rect l="l" t="t" r="r" b="b"/>
                <a:pathLst>
                  <a:path w="6860" h="10498" extrusionOk="0">
                    <a:moveTo>
                      <a:pt x="2170" y="0"/>
                    </a:moveTo>
                    <a:lnTo>
                      <a:pt x="833" y="395"/>
                    </a:lnTo>
                    <a:cubicBezTo>
                      <a:pt x="614" y="461"/>
                      <a:pt x="439" y="636"/>
                      <a:pt x="373" y="855"/>
                    </a:cubicBezTo>
                    <a:lnTo>
                      <a:pt x="0" y="1995"/>
                    </a:lnTo>
                    <a:lnTo>
                      <a:pt x="877" y="2784"/>
                    </a:lnTo>
                    <a:lnTo>
                      <a:pt x="636" y="10366"/>
                    </a:lnTo>
                    <a:lnTo>
                      <a:pt x="2608" y="10498"/>
                    </a:lnTo>
                    <a:lnTo>
                      <a:pt x="4625" y="10366"/>
                    </a:lnTo>
                    <a:lnTo>
                      <a:pt x="4471" y="2805"/>
                    </a:lnTo>
                    <a:lnTo>
                      <a:pt x="4997" y="3857"/>
                    </a:lnTo>
                    <a:cubicBezTo>
                      <a:pt x="5137" y="4047"/>
                      <a:pt x="5340" y="4137"/>
                      <a:pt x="5543" y="4137"/>
                    </a:cubicBezTo>
                    <a:cubicBezTo>
                      <a:pt x="5786" y="4137"/>
                      <a:pt x="6027" y="4008"/>
                      <a:pt x="6159" y="3770"/>
                    </a:cubicBezTo>
                    <a:cubicBezTo>
                      <a:pt x="6487" y="2981"/>
                      <a:pt x="6728" y="2148"/>
                      <a:pt x="6860" y="1315"/>
                    </a:cubicBezTo>
                    <a:lnTo>
                      <a:pt x="6290" y="1184"/>
                    </a:lnTo>
                    <a:lnTo>
                      <a:pt x="5567" y="2915"/>
                    </a:lnTo>
                    <a:cubicBezTo>
                      <a:pt x="5567" y="2915"/>
                      <a:pt x="5348" y="2236"/>
                      <a:pt x="5370" y="2236"/>
                    </a:cubicBezTo>
                    <a:cubicBezTo>
                      <a:pt x="5282" y="1907"/>
                      <a:pt x="5172" y="1600"/>
                      <a:pt x="5063" y="1293"/>
                    </a:cubicBezTo>
                    <a:cubicBezTo>
                      <a:pt x="4931" y="899"/>
                      <a:pt x="4866" y="439"/>
                      <a:pt x="4427" y="329"/>
                    </a:cubicBezTo>
                    <a:lnTo>
                      <a:pt x="3200" y="0"/>
                    </a:lnTo>
                    <a:lnTo>
                      <a:pt x="2674" y="439"/>
                    </a:lnTo>
                    <a:lnTo>
                      <a:pt x="21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817006" y="2001703"/>
                <a:ext cx="411180" cy="463243"/>
              </a:xfrm>
              <a:custGeom>
                <a:avLst/>
                <a:gdLst/>
                <a:ahLst/>
                <a:cxnLst/>
                <a:rect l="l" t="t" r="r" b="b"/>
                <a:pathLst>
                  <a:path w="2938" h="3310" extrusionOk="0">
                    <a:moveTo>
                      <a:pt x="833" y="1"/>
                    </a:moveTo>
                    <a:lnTo>
                      <a:pt x="1" y="2674"/>
                    </a:lnTo>
                    <a:lnTo>
                      <a:pt x="2126" y="3310"/>
                    </a:lnTo>
                    <a:lnTo>
                      <a:pt x="2937" y="636"/>
                    </a:lnTo>
                    <a:lnTo>
                      <a:pt x="8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1062341" y="2288884"/>
                <a:ext cx="129036" cy="143591"/>
              </a:xfrm>
              <a:custGeom>
                <a:avLst/>
                <a:gdLst/>
                <a:ahLst/>
                <a:cxnLst/>
                <a:rect l="l" t="t" r="r" b="b"/>
                <a:pathLst>
                  <a:path w="922" h="1026" extrusionOk="0">
                    <a:moveTo>
                      <a:pt x="294" y="0"/>
                    </a:moveTo>
                    <a:cubicBezTo>
                      <a:pt x="256" y="0"/>
                      <a:pt x="214" y="25"/>
                      <a:pt x="198" y="74"/>
                    </a:cubicBezTo>
                    <a:cubicBezTo>
                      <a:pt x="176" y="118"/>
                      <a:pt x="176" y="162"/>
                      <a:pt x="220" y="206"/>
                    </a:cubicBezTo>
                    <a:lnTo>
                      <a:pt x="242" y="228"/>
                    </a:lnTo>
                    <a:cubicBezTo>
                      <a:pt x="198" y="228"/>
                      <a:pt x="154" y="250"/>
                      <a:pt x="132" y="293"/>
                    </a:cubicBezTo>
                    <a:cubicBezTo>
                      <a:pt x="110" y="315"/>
                      <a:pt x="110" y="381"/>
                      <a:pt x="154" y="403"/>
                    </a:cubicBezTo>
                    <a:cubicBezTo>
                      <a:pt x="176" y="425"/>
                      <a:pt x="176" y="425"/>
                      <a:pt x="198" y="447"/>
                    </a:cubicBezTo>
                    <a:cubicBezTo>
                      <a:pt x="154" y="447"/>
                      <a:pt x="110" y="469"/>
                      <a:pt x="88" y="513"/>
                    </a:cubicBezTo>
                    <a:cubicBezTo>
                      <a:pt x="67" y="556"/>
                      <a:pt x="88" y="600"/>
                      <a:pt x="110" y="622"/>
                    </a:cubicBezTo>
                    <a:cubicBezTo>
                      <a:pt x="88" y="622"/>
                      <a:pt x="45" y="644"/>
                      <a:pt x="23" y="688"/>
                    </a:cubicBezTo>
                    <a:cubicBezTo>
                      <a:pt x="1" y="732"/>
                      <a:pt x="23" y="776"/>
                      <a:pt x="45" y="797"/>
                    </a:cubicBezTo>
                    <a:cubicBezTo>
                      <a:pt x="67" y="819"/>
                      <a:pt x="67" y="819"/>
                      <a:pt x="88" y="819"/>
                    </a:cubicBezTo>
                    <a:lnTo>
                      <a:pt x="461" y="1017"/>
                    </a:lnTo>
                    <a:cubicBezTo>
                      <a:pt x="474" y="1023"/>
                      <a:pt x="489" y="1026"/>
                      <a:pt x="504" y="1026"/>
                    </a:cubicBezTo>
                    <a:cubicBezTo>
                      <a:pt x="541" y="1026"/>
                      <a:pt x="583" y="1010"/>
                      <a:pt x="614" y="995"/>
                    </a:cubicBezTo>
                    <a:cubicBezTo>
                      <a:pt x="636" y="973"/>
                      <a:pt x="636" y="951"/>
                      <a:pt x="636" y="907"/>
                    </a:cubicBezTo>
                    <a:cubicBezTo>
                      <a:pt x="636" y="885"/>
                      <a:pt x="614" y="863"/>
                      <a:pt x="592" y="841"/>
                    </a:cubicBezTo>
                    <a:lnTo>
                      <a:pt x="636" y="841"/>
                    </a:lnTo>
                    <a:cubicBezTo>
                      <a:pt x="643" y="843"/>
                      <a:pt x="650" y="844"/>
                      <a:pt x="656" y="844"/>
                    </a:cubicBezTo>
                    <a:cubicBezTo>
                      <a:pt x="736" y="844"/>
                      <a:pt x="803" y="728"/>
                      <a:pt x="702" y="688"/>
                    </a:cubicBezTo>
                    <a:lnTo>
                      <a:pt x="614" y="622"/>
                    </a:lnTo>
                    <a:lnTo>
                      <a:pt x="614" y="622"/>
                    </a:lnTo>
                    <a:cubicBezTo>
                      <a:pt x="636" y="633"/>
                      <a:pt x="664" y="639"/>
                      <a:pt x="691" y="639"/>
                    </a:cubicBezTo>
                    <a:cubicBezTo>
                      <a:pt x="718" y="639"/>
                      <a:pt x="746" y="633"/>
                      <a:pt x="768" y="622"/>
                    </a:cubicBezTo>
                    <a:cubicBezTo>
                      <a:pt x="790" y="622"/>
                      <a:pt x="812" y="600"/>
                      <a:pt x="834" y="578"/>
                    </a:cubicBezTo>
                    <a:cubicBezTo>
                      <a:pt x="855" y="513"/>
                      <a:pt x="768" y="469"/>
                      <a:pt x="702" y="447"/>
                    </a:cubicBezTo>
                    <a:lnTo>
                      <a:pt x="746" y="447"/>
                    </a:lnTo>
                    <a:cubicBezTo>
                      <a:pt x="790" y="447"/>
                      <a:pt x="834" y="425"/>
                      <a:pt x="855" y="381"/>
                    </a:cubicBezTo>
                    <a:cubicBezTo>
                      <a:pt x="921" y="293"/>
                      <a:pt x="724" y="206"/>
                      <a:pt x="680" y="184"/>
                    </a:cubicBezTo>
                    <a:cubicBezTo>
                      <a:pt x="571" y="118"/>
                      <a:pt x="461" y="52"/>
                      <a:pt x="329" y="9"/>
                    </a:cubicBezTo>
                    <a:cubicBezTo>
                      <a:pt x="319" y="3"/>
                      <a:pt x="306" y="0"/>
                      <a:pt x="294"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713070" y="1890954"/>
                <a:ext cx="405023" cy="527621"/>
              </a:xfrm>
              <a:custGeom>
                <a:avLst/>
                <a:gdLst/>
                <a:ahLst/>
                <a:cxnLst/>
                <a:rect l="l" t="t" r="r" b="b"/>
                <a:pathLst>
                  <a:path w="2894" h="3770" extrusionOk="0">
                    <a:moveTo>
                      <a:pt x="789" y="0"/>
                    </a:moveTo>
                    <a:lnTo>
                      <a:pt x="132" y="2060"/>
                    </a:lnTo>
                    <a:cubicBezTo>
                      <a:pt x="1" y="2433"/>
                      <a:pt x="198" y="2849"/>
                      <a:pt x="570" y="3003"/>
                    </a:cubicBezTo>
                    <a:lnTo>
                      <a:pt x="2587" y="3770"/>
                    </a:lnTo>
                    <a:lnTo>
                      <a:pt x="2893" y="2674"/>
                    </a:lnTo>
                    <a:lnTo>
                      <a:pt x="1250" y="2060"/>
                    </a:lnTo>
                    <a:lnTo>
                      <a:pt x="1666" y="789"/>
                    </a:lnTo>
                    <a:lnTo>
                      <a:pt x="7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120701" y="1612219"/>
                <a:ext cx="144291" cy="273047"/>
              </a:xfrm>
              <a:custGeom>
                <a:avLst/>
                <a:gdLst/>
                <a:ahLst/>
                <a:cxnLst/>
                <a:rect l="l" t="t" r="r" b="b"/>
                <a:pathLst>
                  <a:path w="1031" h="1951" extrusionOk="0">
                    <a:moveTo>
                      <a:pt x="0" y="0"/>
                    </a:moveTo>
                    <a:lnTo>
                      <a:pt x="548" y="1951"/>
                    </a:lnTo>
                    <a:lnTo>
                      <a:pt x="1030" y="0"/>
                    </a:lnTo>
                    <a:lnTo>
                      <a:pt x="526" y="43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080814" y="1612219"/>
                <a:ext cx="116720" cy="273047"/>
              </a:xfrm>
              <a:custGeom>
                <a:avLst/>
                <a:gdLst/>
                <a:ahLst/>
                <a:cxnLst/>
                <a:rect l="l" t="t" r="r" b="b"/>
                <a:pathLst>
                  <a:path w="834" h="1951" extrusionOk="0">
                    <a:moveTo>
                      <a:pt x="0" y="0"/>
                    </a:moveTo>
                    <a:lnTo>
                      <a:pt x="833" y="1951"/>
                    </a:ln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197394" y="1612219"/>
                <a:ext cx="110423" cy="273047"/>
              </a:xfrm>
              <a:custGeom>
                <a:avLst/>
                <a:gdLst/>
                <a:ahLst/>
                <a:cxnLst/>
                <a:rect l="l" t="t" r="r" b="b"/>
                <a:pathLst>
                  <a:path w="789" h="1951" extrusionOk="0">
                    <a:moveTo>
                      <a:pt x="482" y="0"/>
                    </a:moveTo>
                    <a:lnTo>
                      <a:pt x="0" y="1951"/>
                    </a:lnTo>
                    <a:lnTo>
                      <a:pt x="7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246377" y="2523163"/>
                <a:ext cx="153528" cy="184038"/>
              </a:xfrm>
              <a:custGeom>
                <a:avLst/>
                <a:gdLst/>
                <a:ahLst/>
                <a:cxnLst/>
                <a:rect l="l" t="t" r="r" b="b"/>
                <a:pathLst>
                  <a:path w="1097" h="1315" extrusionOk="0">
                    <a:moveTo>
                      <a:pt x="1" y="0"/>
                    </a:moveTo>
                    <a:lnTo>
                      <a:pt x="1" y="241"/>
                    </a:lnTo>
                    <a:lnTo>
                      <a:pt x="66" y="241"/>
                    </a:lnTo>
                    <a:lnTo>
                      <a:pt x="66" y="877"/>
                    </a:lnTo>
                    <a:cubicBezTo>
                      <a:pt x="66" y="1118"/>
                      <a:pt x="264" y="1315"/>
                      <a:pt x="527" y="1315"/>
                    </a:cubicBezTo>
                    <a:lnTo>
                      <a:pt x="570" y="1315"/>
                    </a:lnTo>
                    <a:cubicBezTo>
                      <a:pt x="812" y="1315"/>
                      <a:pt x="1009" y="1118"/>
                      <a:pt x="1031" y="877"/>
                    </a:cubicBezTo>
                    <a:lnTo>
                      <a:pt x="1031" y="241"/>
                    </a:lnTo>
                    <a:lnTo>
                      <a:pt x="1096" y="241"/>
                    </a:lnTo>
                    <a:lnTo>
                      <a:pt x="1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982569" y="2520084"/>
                <a:ext cx="153528" cy="190195"/>
              </a:xfrm>
              <a:custGeom>
                <a:avLst/>
                <a:gdLst/>
                <a:ahLst/>
                <a:cxnLst/>
                <a:rect l="l" t="t" r="r" b="b"/>
                <a:pathLst>
                  <a:path w="1097" h="1359" extrusionOk="0">
                    <a:moveTo>
                      <a:pt x="1" y="0"/>
                    </a:moveTo>
                    <a:lnTo>
                      <a:pt x="1" y="241"/>
                    </a:lnTo>
                    <a:lnTo>
                      <a:pt x="67" y="241"/>
                    </a:lnTo>
                    <a:lnTo>
                      <a:pt x="67" y="899"/>
                    </a:lnTo>
                    <a:cubicBezTo>
                      <a:pt x="67" y="1140"/>
                      <a:pt x="286" y="1359"/>
                      <a:pt x="527" y="1359"/>
                    </a:cubicBezTo>
                    <a:lnTo>
                      <a:pt x="571" y="1359"/>
                    </a:lnTo>
                    <a:cubicBezTo>
                      <a:pt x="834" y="1359"/>
                      <a:pt x="1031" y="1140"/>
                      <a:pt x="1031" y="899"/>
                    </a:cubicBezTo>
                    <a:lnTo>
                      <a:pt x="1031" y="241"/>
                    </a:lnTo>
                    <a:lnTo>
                      <a:pt x="1097" y="241"/>
                    </a:lnTo>
                    <a:lnTo>
                      <a:pt x="1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252535" y="1885124"/>
                <a:ext cx="141212" cy="18614"/>
              </a:xfrm>
              <a:custGeom>
                <a:avLst/>
                <a:gdLst/>
                <a:ahLst/>
                <a:cxnLst/>
                <a:rect l="l" t="t" r="r" b="b"/>
                <a:pathLst>
                  <a:path w="1009" h="133" extrusionOk="0">
                    <a:moveTo>
                      <a:pt x="1" y="1"/>
                    </a:moveTo>
                    <a:lnTo>
                      <a:pt x="1" y="132"/>
                    </a:lnTo>
                    <a:lnTo>
                      <a:pt x="1009" y="132"/>
                    </a:lnTo>
                    <a:lnTo>
                      <a:pt x="1009" y="1"/>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685824" y="1518871"/>
                <a:ext cx="158846" cy="274447"/>
              </a:xfrm>
              <a:custGeom>
                <a:avLst/>
                <a:gdLst/>
                <a:ahLst/>
                <a:cxnLst/>
                <a:rect l="l" t="t" r="r" b="b"/>
                <a:pathLst>
                  <a:path w="1135" h="1961" extrusionOk="0">
                    <a:moveTo>
                      <a:pt x="444" y="1"/>
                    </a:moveTo>
                    <a:cubicBezTo>
                      <a:pt x="389" y="1"/>
                      <a:pt x="389" y="98"/>
                      <a:pt x="389" y="98"/>
                    </a:cubicBezTo>
                    <a:cubicBezTo>
                      <a:pt x="367" y="426"/>
                      <a:pt x="323" y="733"/>
                      <a:pt x="257" y="1040"/>
                    </a:cubicBezTo>
                    <a:cubicBezTo>
                      <a:pt x="236" y="1062"/>
                      <a:pt x="236" y="1084"/>
                      <a:pt x="214" y="1084"/>
                    </a:cubicBezTo>
                    <a:cubicBezTo>
                      <a:pt x="214" y="1084"/>
                      <a:pt x="198" y="1081"/>
                      <a:pt x="176" y="1081"/>
                    </a:cubicBezTo>
                    <a:cubicBezTo>
                      <a:pt x="114" y="1081"/>
                      <a:pt x="0" y="1104"/>
                      <a:pt x="16" y="1281"/>
                    </a:cubicBezTo>
                    <a:lnTo>
                      <a:pt x="16" y="1303"/>
                    </a:lnTo>
                    <a:cubicBezTo>
                      <a:pt x="16" y="1325"/>
                      <a:pt x="60" y="1412"/>
                      <a:pt x="82" y="1500"/>
                    </a:cubicBezTo>
                    <a:cubicBezTo>
                      <a:pt x="126" y="1610"/>
                      <a:pt x="148" y="1741"/>
                      <a:pt x="170" y="1851"/>
                    </a:cubicBezTo>
                    <a:lnTo>
                      <a:pt x="630" y="1960"/>
                    </a:lnTo>
                    <a:lnTo>
                      <a:pt x="762" y="1763"/>
                    </a:lnTo>
                    <a:cubicBezTo>
                      <a:pt x="849" y="1653"/>
                      <a:pt x="915" y="1522"/>
                      <a:pt x="959" y="1412"/>
                    </a:cubicBezTo>
                    <a:lnTo>
                      <a:pt x="981" y="1412"/>
                    </a:lnTo>
                    <a:cubicBezTo>
                      <a:pt x="1003" y="1347"/>
                      <a:pt x="1003" y="1303"/>
                      <a:pt x="1046" y="1237"/>
                    </a:cubicBezTo>
                    <a:cubicBezTo>
                      <a:pt x="1068" y="1193"/>
                      <a:pt x="1134" y="1062"/>
                      <a:pt x="1068" y="974"/>
                    </a:cubicBezTo>
                    <a:cubicBezTo>
                      <a:pt x="1046" y="952"/>
                      <a:pt x="1003" y="930"/>
                      <a:pt x="981" y="908"/>
                    </a:cubicBezTo>
                    <a:cubicBezTo>
                      <a:pt x="962" y="832"/>
                      <a:pt x="910" y="773"/>
                      <a:pt x="839" y="773"/>
                    </a:cubicBezTo>
                    <a:cubicBezTo>
                      <a:pt x="828" y="773"/>
                      <a:pt x="817" y="774"/>
                      <a:pt x="805" y="777"/>
                    </a:cubicBezTo>
                    <a:cubicBezTo>
                      <a:pt x="766" y="699"/>
                      <a:pt x="710" y="677"/>
                      <a:pt x="660" y="677"/>
                    </a:cubicBezTo>
                    <a:cubicBezTo>
                      <a:pt x="597" y="677"/>
                      <a:pt x="542" y="711"/>
                      <a:pt x="542" y="711"/>
                    </a:cubicBezTo>
                    <a:cubicBezTo>
                      <a:pt x="499" y="580"/>
                      <a:pt x="564" y="54"/>
                      <a:pt x="477" y="10"/>
                    </a:cubicBezTo>
                    <a:cubicBezTo>
                      <a:pt x="464" y="4"/>
                      <a:pt x="453" y="1"/>
                      <a:pt x="444" y="1"/>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056183" y="1239808"/>
                <a:ext cx="263950" cy="157866"/>
              </a:xfrm>
              <a:custGeom>
                <a:avLst/>
                <a:gdLst/>
                <a:ahLst/>
                <a:cxnLst/>
                <a:rect l="l" t="t" r="r" b="b"/>
                <a:pathLst>
                  <a:path w="1886" h="1128" extrusionOk="0">
                    <a:moveTo>
                      <a:pt x="821" y="0"/>
                    </a:moveTo>
                    <a:cubicBezTo>
                      <a:pt x="789" y="0"/>
                      <a:pt x="756" y="3"/>
                      <a:pt x="724" y="10"/>
                    </a:cubicBezTo>
                    <a:cubicBezTo>
                      <a:pt x="505" y="32"/>
                      <a:pt x="373" y="207"/>
                      <a:pt x="395" y="404"/>
                    </a:cubicBezTo>
                    <a:cubicBezTo>
                      <a:pt x="220" y="448"/>
                      <a:pt x="111" y="557"/>
                      <a:pt x="45" y="711"/>
                    </a:cubicBezTo>
                    <a:cubicBezTo>
                      <a:pt x="1" y="864"/>
                      <a:pt x="45" y="1040"/>
                      <a:pt x="198" y="1127"/>
                    </a:cubicBezTo>
                    <a:cubicBezTo>
                      <a:pt x="395" y="1105"/>
                      <a:pt x="658" y="799"/>
                      <a:pt x="658" y="799"/>
                    </a:cubicBezTo>
                    <a:cubicBezTo>
                      <a:pt x="878" y="777"/>
                      <a:pt x="1097" y="689"/>
                      <a:pt x="1294" y="536"/>
                    </a:cubicBezTo>
                    <a:cubicBezTo>
                      <a:pt x="1338" y="777"/>
                      <a:pt x="1491" y="996"/>
                      <a:pt x="1710" y="1127"/>
                    </a:cubicBezTo>
                    <a:cubicBezTo>
                      <a:pt x="1864" y="930"/>
                      <a:pt x="1886" y="689"/>
                      <a:pt x="1798" y="470"/>
                    </a:cubicBezTo>
                    <a:cubicBezTo>
                      <a:pt x="1733" y="324"/>
                      <a:pt x="1597" y="239"/>
                      <a:pt x="1451" y="239"/>
                    </a:cubicBezTo>
                    <a:cubicBezTo>
                      <a:pt x="1399" y="239"/>
                      <a:pt x="1346" y="250"/>
                      <a:pt x="1294" y="273"/>
                    </a:cubicBezTo>
                    <a:cubicBezTo>
                      <a:pt x="1182" y="104"/>
                      <a:pt x="1006" y="0"/>
                      <a:pt x="821" y="0"/>
                    </a:cubicBezTo>
                    <a:close/>
                  </a:path>
                </a:pathLst>
              </a:custGeom>
              <a:solidFill>
                <a:srgbClr val="C58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13"/>
          <p:cNvSpPr txBox="1"/>
          <p:nvPr/>
        </p:nvSpPr>
        <p:spPr>
          <a:xfrm>
            <a:off x="639850" y="1500950"/>
            <a:ext cx="43083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a:solidFill>
                  <a:schemeClr val="lt1"/>
                </a:solidFill>
                <a:latin typeface="Times New Roman"/>
                <a:ea typeface="Times New Roman"/>
                <a:cs typeface="Times New Roman"/>
                <a:sym typeface="Times New Roman"/>
              </a:rPr>
              <a:t>Ciprofloxacin Interactions with A549 Cells and Use as an Anti-Cancer Agent</a:t>
            </a:r>
            <a:endParaRPr sz="3500">
              <a:solidFill>
                <a:schemeClr val="lt1"/>
              </a:solidFill>
              <a:latin typeface="Times New Roman"/>
              <a:ea typeface="Times New Roman"/>
              <a:cs typeface="Times New Roman"/>
              <a:sym typeface="Times New Roman"/>
            </a:endParaRPr>
          </a:p>
        </p:txBody>
      </p:sp>
      <p:sp>
        <p:nvSpPr>
          <p:cNvPr id="153" name="Google Shape;153;p13"/>
          <p:cNvSpPr txBox="1"/>
          <p:nvPr/>
        </p:nvSpPr>
        <p:spPr>
          <a:xfrm>
            <a:off x="3805286" y="367336"/>
            <a:ext cx="3979081"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rgbClr val="FFFF00"/>
                </a:solidFill>
                <a:latin typeface="Times New Roman"/>
                <a:ea typeface="Times New Roman"/>
                <a:cs typeface="Times New Roman"/>
                <a:sym typeface="Times New Roman"/>
              </a:rPr>
              <a:t>Cell Group Project_ 2022</a:t>
            </a:r>
          </a:p>
          <a:p>
            <a:pPr marL="0" lvl="0" indent="0" algn="ctr" rtl="0">
              <a:spcBef>
                <a:spcPts val="0"/>
              </a:spcBef>
              <a:spcAft>
                <a:spcPts val="0"/>
              </a:spcAft>
              <a:buNone/>
            </a:pPr>
            <a:r>
              <a:rPr lang="en-US" dirty="0">
                <a:solidFill>
                  <a:srgbClr val="FFFF00"/>
                </a:solidFill>
                <a:latin typeface="Times New Roman"/>
                <a:ea typeface="Times New Roman"/>
                <a:cs typeface="Times New Roman"/>
                <a:sym typeface="Times New Roman"/>
              </a:rPr>
              <a:t>Final Presentation Example</a:t>
            </a:r>
          </a:p>
          <a:p>
            <a:pPr marL="0" lvl="0" indent="0" algn="ctr" rtl="0">
              <a:spcBef>
                <a:spcPts val="0"/>
              </a:spcBef>
              <a:spcAft>
                <a:spcPts val="0"/>
              </a:spcAft>
              <a:buNone/>
            </a:pPr>
            <a:r>
              <a:rPr lang="en-US" dirty="0">
                <a:solidFill>
                  <a:srgbClr val="FFFF00"/>
                </a:solidFill>
                <a:latin typeface="Times New Roman"/>
                <a:ea typeface="Times New Roman"/>
                <a:cs typeface="Times New Roman"/>
                <a:sym typeface="Times New Roman"/>
              </a:rPr>
              <a:t>5 students conducted this project as a research team</a:t>
            </a:r>
          </a:p>
          <a:p>
            <a:pPr marL="0" lvl="0" indent="0" algn="ctr" rtl="0">
              <a:spcBef>
                <a:spcPts val="0"/>
              </a:spcBef>
              <a:spcAft>
                <a:spcPts val="0"/>
              </a:spcAft>
              <a:buNone/>
            </a:pPr>
            <a:r>
              <a:rPr lang="en-US" dirty="0">
                <a:solidFill>
                  <a:srgbClr val="FFFF00"/>
                </a:solidFill>
                <a:latin typeface="Times New Roman"/>
                <a:ea typeface="Times New Roman"/>
                <a:cs typeface="Times New Roman"/>
                <a:sym typeface="Times New Roman"/>
              </a:rPr>
              <a:t>Semester long CURE in Cell Biology</a:t>
            </a:r>
          </a:p>
          <a:p>
            <a:pPr marL="0" lvl="0" indent="0" algn="ctr" rtl="0">
              <a:spcBef>
                <a:spcPts val="0"/>
              </a:spcBef>
              <a:spcAft>
                <a:spcPts val="0"/>
              </a:spcAft>
              <a:buNone/>
            </a:pPr>
            <a:r>
              <a:rPr lang="en-US" dirty="0">
                <a:solidFill>
                  <a:srgbClr val="FFFF00"/>
                </a:solidFill>
                <a:latin typeface="Times New Roman"/>
                <a:ea typeface="Times New Roman"/>
                <a:cs typeface="Times New Roman"/>
                <a:sym typeface="Times New Roman"/>
              </a:rPr>
              <a:t>The notes below each slide were written by students. </a:t>
            </a:r>
          </a:p>
        </p:txBody>
      </p:sp>
      <p:sp>
        <p:nvSpPr>
          <p:cNvPr id="154" name="Google Shape;154;p13"/>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155" name="Google Shape;155;p13"/>
          <p:cNvPicPr preferRelativeResize="0"/>
          <p:nvPr/>
        </p:nvPicPr>
        <p:blipFill rotWithShape="1">
          <a:blip r:embed="rId3">
            <a:alphaModFix/>
          </a:blip>
          <a:srcRect l="26236" t="26137" r="16961" b="19758"/>
          <a:stretch/>
        </p:blipFill>
        <p:spPr>
          <a:xfrm>
            <a:off x="2150309" y="775325"/>
            <a:ext cx="1287424" cy="6897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2"/>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42" name="Google Shape;242;p22"/>
          <p:cNvSpPr txBox="1"/>
          <p:nvPr/>
        </p:nvSpPr>
        <p:spPr>
          <a:xfrm>
            <a:off x="496650" y="642375"/>
            <a:ext cx="8150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highlight>
                  <a:srgbClr val="EA9999"/>
                </a:highlight>
                <a:latin typeface="Work Sans"/>
                <a:ea typeface="Work Sans"/>
                <a:cs typeface="Work Sans"/>
                <a:sym typeface="Work Sans"/>
              </a:rPr>
              <a:t>RESULTS &amp; CONCLUSIONS FROM ALL EXPERIMENTS</a:t>
            </a:r>
            <a:endParaRPr sz="1800" b="1">
              <a:highlight>
                <a:srgbClr val="EA9999"/>
              </a:highlight>
              <a:latin typeface="Work Sans"/>
              <a:ea typeface="Work Sans"/>
              <a:cs typeface="Work Sans"/>
              <a:sym typeface="Work Sans"/>
            </a:endParaRPr>
          </a:p>
        </p:txBody>
      </p:sp>
      <p:sp>
        <p:nvSpPr>
          <p:cNvPr id="243" name="Google Shape;243;p22"/>
          <p:cNvSpPr txBox="1"/>
          <p:nvPr/>
        </p:nvSpPr>
        <p:spPr>
          <a:xfrm>
            <a:off x="589418" y="1371150"/>
            <a:ext cx="7784700" cy="243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Work Sans"/>
                <a:ea typeface="Work Sans"/>
                <a:cs typeface="Work Sans"/>
                <a:sym typeface="Work Sans"/>
              </a:rPr>
              <a:t>Goal</a:t>
            </a:r>
            <a:r>
              <a:rPr lang="en" sz="1600">
                <a:latin typeface="Work Sans Light"/>
                <a:ea typeface="Work Sans Light"/>
                <a:cs typeface="Work Sans Light"/>
                <a:sym typeface="Work Sans Light"/>
              </a:rPr>
              <a:t>: find a dose and duration of dosage of ciprofloxacin to the A549 cells that reduced cell vitality by about 50%</a:t>
            </a:r>
            <a:endParaRPr sz="1600">
              <a:latin typeface="Work Sans Light"/>
              <a:ea typeface="Work Sans Light"/>
              <a:cs typeface="Work Sans Light"/>
              <a:sym typeface="Work Sans Light"/>
            </a:endParaRPr>
          </a:p>
          <a:p>
            <a:pPr marL="0" lvl="0" indent="0" algn="l" rtl="0">
              <a:spcBef>
                <a:spcPts val="0"/>
              </a:spcBef>
              <a:spcAft>
                <a:spcPts val="0"/>
              </a:spcAft>
              <a:buNone/>
            </a:pPr>
            <a:endParaRPr sz="1600">
              <a:latin typeface="Work Sans Light"/>
              <a:ea typeface="Work Sans Light"/>
              <a:cs typeface="Work Sans Light"/>
              <a:sym typeface="Work Sans Light"/>
            </a:endParaRPr>
          </a:p>
          <a:p>
            <a:pPr marL="0" lvl="0" indent="0" algn="l" rtl="0">
              <a:spcBef>
                <a:spcPts val="0"/>
              </a:spcBef>
              <a:spcAft>
                <a:spcPts val="0"/>
              </a:spcAft>
              <a:buNone/>
            </a:pPr>
            <a:r>
              <a:rPr lang="en" sz="1600" b="1">
                <a:latin typeface="Work Sans"/>
                <a:ea typeface="Work Sans"/>
                <a:cs typeface="Work Sans"/>
                <a:sym typeface="Work Sans"/>
              </a:rPr>
              <a:t>Results</a:t>
            </a:r>
            <a:r>
              <a:rPr lang="en" sz="1600">
                <a:latin typeface="Work Sans Light"/>
                <a:ea typeface="Work Sans Light"/>
                <a:cs typeface="Work Sans Light"/>
                <a:sym typeface="Work Sans Light"/>
              </a:rPr>
              <a:t>: 0.001M ciprofloxacin administered every 24 hours reduces cell vitality by around 50%</a:t>
            </a:r>
            <a:endParaRPr sz="1600">
              <a:latin typeface="Work Sans Light"/>
              <a:ea typeface="Work Sans Light"/>
              <a:cs typeface="Work Sans Light"/>
              <a:sym typeface="Work Sans Light"/>
            </a:endParaRPr>
          </a:p>
          <a:p>
            <a:pPr marL="0" lvl="0" indent="0" algn="l" rtl="0">
              <a:spcBef>
                <a:spcPts val="0"/>
              </a:spcBef>
              <a:spcAft>
                <a:spcPts val="0"/>
              </a:spcAft>
              <a:buNone/>
            </a:pPr>
            <a:endParaRPr sz="1600">
              <a:latin typeface="Work Sans Light"/>
              <a:ea typeface="Work Sans Light"/>
              <a:cs typeface="Work Sans Light"/>
              <a:sym typeface="Work Sans Light"/>
            </a:endParaRPr>
          </a:p>
          <a:p>
            <a:pPr marL="0" lvl="0" indent="0" algn="l" rtl="0">
              <a:spcBef>
                <a:spcPts val="0"/>
              </a:spcBef>
              <a:spcAft>
                <a:spcPts val="0"/>
              </a:spcAft>
              <a:buNone/>
            </a:pPr>
            <a:r>
              <a:rPr lang="en" sz="1600" b="1">
                <a:latin typeface="Work Sans"/>
                <a:ea typeface="Work Sans"/>
                <a:cs typeface="Work Sans"/>
                <a:sym typeface="Work Sans"/>
              </a:rPr>
              <a:t>Conclusion</a:t>
            </a:r>
            <a:r>
              <a:rPr lang="en" sz="1600">
                <a:latin typeface="Work Sans Light"/>
                <a:ea typeface="Work Sans Light"/>
                <a:cs typeface="Work Sans Light"/>
                <a:sym typeface="Work Sans Light"/>
              </a:rPr>
              <a:t>: Ciprofloxacin decreases A549 cell vitality when administered in a time (every 24 hours) and dose (0.001M) dependent fashion to a controlled growth environment</a:t>
            </a:r>
            <a:endParaRPr>
              <a:latin typeface="Work Sans Light"/>
              <a:ea typeface="Work Sans Light"/>
              <a:cs typeface="Work Sans Light"/>
              <a:sym typeface="Work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49" name="Google Shape;249;p23"/>
          <p:cNvSpPr txBox="1"/>
          <p:nvPr/>
        </p:nvSpPr>
        <p:spPr>
          <a:xfrm>
            <a:off x="590851" y="334825"/>
            <a:ext cx="7962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highlight>
                  <a:srgbClr val="EA9999"/>
                </a:highlight>
                <a:latin typeface="Work Sans"/>
                <a:ea typeface="Work Sans"/>
                <a:cs typeface="Work Sans"/>
                <a:sym typeface="Work Sans"/>
              </a:rPr>
              <a:t>CIPROFLOXACIN AND CELLULAR BIOLOGY </a:t>
            </a:r>
            <a:endParaRPr sz="1800" b="1">
              <a:highlight>
                <a:srgbClr val="EA9999"/>
              </a:highlight>
              <a:latin typeface="Work Sans"/>
              <a:ea typeface="Work Sans"/>
              <a:cs typeface="Work Sans"/>
              <a:sym typeface="Work Sans"/>
            </a:endParaRPr>
          </a:p>
        </p:txBody>
      </p:sp>
      <p:sp>
        <p:nvSpPr>
          <p:cNvPr id="250" name="Google Shape;250;p23"/>
          <p:cNvSpPr txBox="1"/>
          <p:nvPr/>
        </p:nvSpPr>
        <p:spPr>
          <a:xfrm>
            <a:off x="1035450" y="796525"/>
            <a:ext cx="7073100" cy="431100"/>
          </a:xfrm>
          <a:prstGeom prst="rect">
            <a:avLst/>
          </a:prstGeom>
          <a:solidFill>
            <a:srgbClr val="BD2A35"/>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1600">
                <a:latin typeface="Work Sans Light"/>
                <a:ea typeface="Work Sans Light"/>
                <a:cs typeface="Work Sans Light"/>
                <a:sym typeface="Work Sans Light"/>
              </a:rPr>
              <a:t>CELLULAR STRESS FROM HIGH CIPRO CONCENTRATIONS</a:t>
            </a:r>
            <a:endParaRPr sz="1600">
              <a:latin typeface="Work Sans Light"/>
              <a:ea typeface="Work Sans Light"/>
              <a:cs typeface="Work Sans Light"/>
              <a:sym typeface="Work Sans Light"/>
            </a:endParaRPr>
          </a:p>
        </p:txBody>
      </p:sp>
      <p:sp>
        <p:nvSpPr>
          <p:cNvPr id="251" name="Google Shape;251;p23"/>
          <p:cNvSpPr txBox="1"/>
          <p:nvPr/>
        </p:nvSpPr>
        <p:spPr>
          <a:xfrm>
            <a:off x="590842" y="1715616"/>
            <a:ext cx="3951300" cy="2897700"/>
          </a:xfrm>
          <a:prstGeom prst="rect">
            <a:avLst/>
          </a:prstGeom>
          <a:noFill/>
          <a:ln w="19050" cap="flat" cmpd="sng">
            <a:solidFill>
              <a:srgbClr val="990000"/>
            </a:solidFill>
            <a:prstDash val="solid"/>
            <a:round/>
            <a:headEnd type="none" w="sm" len="sm"/>
            <a:tailEnd type="none" w="sm" len="sm"/>
          </a:ln>
        </p:spPr>
        <p:txBody>
          <a:bodyPr spcFirstLastPara="1" wrap="square" lIns="91425" tIns="91425" rIns="91425" bIns="91425" anchor="t" anchorCtr="0">
            <a:noAutofit/>
          </a:bodyPr>
          <a:lstStyle/>
          <a:p>
            <a:pPr marL="457200" lvl="0" indent="-311150" algn="ctr" rtl="0">
              <a:lnSpc>
                <a:spcPct val="100000"/>
              </a:lnSpc>
              <a:spcBef>
                <a:spcPts val="0"/>
              </a:spcBef>
              <a:spcAft>
                <a:spcPts val="0"/>
              </a:spcAft>
              <a:buClr>
                <a:schemeClr val="dk1"/>
              </a:buClr>
              <a:buSzPts val="1300"/>
              <a:buAutoNum type="arabicPeriod"/>
            </a:pPr>
            <a:r>
              <a:rPr lang="en" sz="1300" b="1">
                <a:solidFill>
                  <a:schemeClr val="dk1"/>
                </a:solidFill>
                <a:latin typeface="Work Sans"/>
                <a:ea typeface="Work Sans"/>
                <a:cs typeface="Work Sans"/>
                <a:sym typeface="Work Sans"/>
              </a:rPr>
              <a:t>Enzyme inhibition</a:t>
            </a:r>
            <a:r>
              <a:rPr lang="en" sz="1300">
                <a:solidFill>
                  <a:schemeClr val="dk1"/>
                </a:solidFill>
                <a:latin typeface="Work Sans Light"/>
                <a:ea typeface="Work Sans Light"/>
                <a:cs typeface="Work Sans Light"/>
                <a:sym typeface="Work Sans Light"/>
              </a:rPr>
              <a:t> of TOPII during DNA replication</a:t>
            </a:r>
            <a:endParaRPr sz="1300">
              <a:solidFill>
                <a:schemeClr val="dk1"/>
              </a:solidFill>
              <a:latin typeface="Work Sans Light"/>
              <a:ea typeface="Work Sans Light"/>
              <a:cs typeface="Work Sans Light"/>
              <a:sym typeface="Work Sans Light"/>
            </a:endParaRPr>
          </a:p>
          <a:p>
            <a:pPr marL="457200" lvl="0" indent="0" algn="ctr" rtl="0">
              <a:lnSpc>
                <a:spcPct val="100000"/>
              </a:lnSpc>
              <a:spcBef>
                <a:spcPts val="0"/>
              </a:spcBef>
              <a:spcAft>
                <a:spcPts val="0"/>
              </a:spcAft>
              <a:buNone/>
            </a:pPr>
            <a:endParaRPr sz="1300">
              <a:solidFill>
                <a:schemeClr val="dk1"/>
              </a:solidFill>
              <a:latin typeface="Work Sans Light"/>
              <a:ea typeface="Work Sans Light"/>
              <a:cs typeface="Work Sans Light"/>
              <a:sym typeface="Work Sans Light"/>
            </a:endParaRPr>
          </a:p>
          <a:p>
            <a:pPr marL="457200" lvl="0" indent="-311150" algn="ctr" rtl="0">
              <a:lnSpc>
                <a:spcPct val="100000"/>
              </a:lnSpc>
              <a:spcBef>
                <a:spcPts val="0"/>
              </a:spcBef>
              <a:spcAft>
                <a:spcPts val="0"/>
              </a:spcAft>
              <a:buClr>
                <a:schemeClr val="dk1"/>
              </a:buClr>
              <a:buSzPts val="1300"/>
              <a:buFont typeface="Work Sans Light"/>
              <a:buAutoNum type="arabicPeriod"/>
            </a:pPr>
            <a:r>
              <a:rPr lang="en" sz="1300">
                <a:solidFill>
                  <a:schemeClr val="dk1"/>
                </a:solidFill>
                <a:latin typeface="Work Sans Light"/>
                <a:ea typeface="Work Sans Light"/>
                <a:cs typeface="Work Sans Light"/>
                <a:sym typeface="Work Sans Light"/>
              </a:rPr>
              <a:t>DNA cannot properly rejoin </a:t>
            </a:r>
            <a:endParaRPr sz="1300">
              <a:solidFill>
                <a:schemeClr val="dk1"/>
              </a:solidFill>
              <a:latin typeface="Work Sans Light"/>
              <a:ea typeface="Work Sans Light"/>
              <a:cs typeface="Work Sans Light"/>
              <a:sym typeface="Work Sans Light"/>
            </a:endParaRPr>
          </a:p>
          <a:p>
            <a:pPr marL="457200" lvl="0" indent="0" algn="ctr" rtl="0">
              <a:lnSpc>
                <a:spcPct val="100000"/>
              </a:lnSpc>
              <a:spcBef>
                <a:spcPts val="0"/>
              </a:spcBef>
              <a:spcAft>
                <a:spcPts val="0"/>
              </a:spcAft>
              <a:buNone/>
            </a:pPr>
            <a:endParaRPr sz="1300">
              <a:solidFill>
                <a:schemeClr val="dk1"/>
              </a:solidFill>
              <a:latin typeface="Work Sans Light"/>
              <a:ea typeface="Work Sans Light"/>
              <a:cs typeface="Work Sans Light"/>
              <a:sym typeface="Work Sans Light"/>
            </a:endParaRPr>
          </a:p>
          <a:p>
            <a:pPr marL="457200" lvl="0" indent="-311150" algn="ctr" rtl="0">
              <a:lnSpc>
                <a:spcPct val="100000"/>
              </a:lnSpc>
              <a:spcBef>
                <a:spcPts val="0"/>
              </a:spcBef>
              <a:spcAft>
                <a:spcPts val="0"/>
              </a:spcAft>
              <a:buClr>
                <a:schemeClr val="dk1"/>
              </a:buClr>
              <a:buSzPts val="1300"/>
              <a:buFont typeface="Work Sans Light"/>
              <a:buAutoNum type="arabicPeriod"/>
            </a:pPr>
            <a:r>
              <a:rPr lang="en" sz="1300">
                <a:solidFill>
                  <a:schemeClr val="dk1"/>
                </a:solidFill>
                <a:latin typeface="Work Sans Light"/>
                <a:ea typeface="Work Sans Light"/>
                <a:cs typeface="Work Sans Light"/>
                <a:sym typeface="Work Sans Light"/>
              </a:rPr>
              <a:t>DNA fragments in the cell</a:t>
            </a:r>
            <a:endParaRPr sz="1300">
              <a:solidFill>
                <a:schemeClr val="dk1"/>
              </a:solidFill>
              <a:latin typeface="Work Sans Light"/>
              <a:ea typeface="Work Sans Light"/>
              <a:cs typeface="Work Sans Light"/>
              <a:sym typeface="Work Sans Light"/>
            </a:endParaRPr>
          </a:p>
          <a:p>
            <a:pPr marL="457200" lvl="0" indent="0" algn="ctr" rtl="0">
              <a:lnSpc>
                <a:spcPct val="100000"/>
              </a:lnSpc>
              <a:spcBef>
                <a:spcPts val="0"/>
              </a:spcBef>
              <a:spcAft>
                <a:spcPts val="0"/>
              </a:spcAft>
              <a:buNone/>
            </a:pPr>
            <a:endParaRPr sz="1300">
              <a:solidFill>
                <a:schemeClr val="dk1"/>
              </a:solidFill>
              <a:latin typeface="Work Sans Light"/>
              <a:ea typeface="Work Sans Light"/>
              <a:cs typeface="Work Sans Light"/>
              <a:sym typeface="Work Sans Light"/>
            </a:endParaRPr>
          </a:p>
          <a:p>
            <a:pPr marL="457200" lvl="0" indent="-311150" algn="ctr" rtl="0">
              <a:lnSpc>
                <a:spcPct val="100000"/>
              </a:lnSpc>
              <a:spcBef>
                <a:spcPts val="0"/>
              </a:spcBef>
              <a:spcAft>
                <a:spcPts val="0"/>
              </a:spcAft>
              <a:buClr>
                <a:schemeClr val="dk1"/>
              </a:buClr>
              <a:buSzPts val="1300"/>
              <a:buAutoNum type="arabicPeriod"/>
            </a:pPr>
            <a:r>
              <a:rPr lang="en" sz="1300">
                <a:solidFill>
                  <a:schemeClr val="dk1"/>
                </a:solidFill>
                <a:latin typeface="Work Sans Light"/>
                <a:ea typeface="Work Sans Light"/>
                <a:cs typeface="Work Sans Light"/>
                <a:sym typeface="Work Sans Light"/>
              </a:rPr>
              <a:t>Upregulation of </a:t>
            </a:r>
            <a:r>
              <a:rPr lang="en" sz="1300" b="1">
                <a:solidFill>
                  <a:schemeClr val="dk1"/>
                </a:solidFill>
                <a:latin typeface="Work Sans"/>
                <a:ea typeface="Work Sans"/>
                <a:cs typeface="Work Sans"/>
                <a:sym typeface="Work Sans"/>
              </a:rPr>
              <a:t>p53</a:t>
            </a:r>
            <a:r>
              <a:rPr lang="en" sz="1300">
                <a:solidFill>
                  <a:schemeClr val="dk1"/>
                </a:solidFill>
                <a:latin typeface="Work Sans Light"/>
                <a:ea typeface="Work Sans Light"/>
                <a:cs typeface="Work Sans Light"/>
                <a:sym typeface="Work Sans Light"/>
              </a:rPr>
              <a:t> expression</a:t>
            </a:r>
            <a:endParaRPr sz="1300">
              <a:solidFill>
                <a:schemeClr val="dk1"/>
              </a:solidFill>
              <a:latin typeface="Work Sans Light"/>
              <a:ea typeface="Work Sans Light"/>
              <a:cs typeface="Work Sans Light"/>
              <a:sym typeface="Work Sans Light"/>
            </a:endParaRPr>
          </a:p>
          <a:p>
            <a:pPr marL="457200" lvl="0" indent="0" algn="ctr" rtl="0">
              <a:lnSpc>
                <a:spcPct val="100000"/>
              </a:lnSpc>
              <a:spcBef>
                <a:spcPts val="0"/>
              </a:spcBef>
              <a:spcAft>
                <a:spcPts val="0"/>
              </a:spcAft>
              <a:buNone/>
            </a:pPr>
            <a:r>
              <a:rPr lang="en" sz="1300">
                <a:solidFill>
                  <a:schemeClr val="dk1"/>
                </a:solidFill>
                <a:latin typeface="Work Sans Light"/>
                <a:ea typeface="Work Sans Light"/>
                <a:cs typeface="Work Sans Light"/>
                <a:sym typeface="Work Sans Light"/>
              </a:rPr>
              <a:t> </a:t>
            </a:r>
            <a:endParaRPr sz="1300">
              <a:solidFill>
                <a:schemeClr val="dk1"/>
              </a:solidFill>
              <a:latin typeface="Work Sans Light"/>
              <a:ea typeface="Work Sans Light"/>
              <a:cs typeface="Work Sans Light"/>
              <a:sym typeface="Work Sans Light"/>
            </a:endParaRPr>
          </a:p>
          <a:p>
            <a:pPr marL="457200" lvl="0" indent="-311150" algn="ctr" rtl="0">
              <a:lnSpc>
                <a:spcPct val="100000"/>
              </a:lnSpc>
              <a:spcBef>
                <a:spcPts val="0"/>
              </a:spcBef>
              <a:spcAft>
                <a:spcPts val="0"/>
              </a:spcAft>
              <a:buClr>
                <a:schemeClr val="dk1"/>
              </a:buClr>
              <a:buSzPts val="1300"/>
              <a:buAutoNum type="arabicPeriod"/>
            </a:pPr>
            <a:r>
              <a:rPr lang="en" sz="1300">
                <a:solidFill>
                  <a:schemeClr val="dk1"/>
                </a:solidFill>
                <a:latin typeface="Work Sans Light"/>
                <a:ea typeface="Work Sans Light"/>
                <a:cs typeface="Work Sans Light"/>
                <a:sym typeface="Work Sans Light"/>
              </a:rPr>
              <a:t>P53 binds to and </a:t>
            </a:r>
            <a:r>
              <a:rPr lang="en" sz="1300" b="1">
                <a:solidFill>
                  <a:schemeClr val="dk1"/>
                </a:solidFill>
                <a:latin typeface="Work Sans"/>
                <a:ea typeface="Work Sans"/>
                <a:cs typeface="Work Sans"/>
                <a:sym typeface="Work Sans"/>
              </a:rPr>
              <a:t>inhibits cyclins so the cell cycle cannot progress</a:t>
            </a:r>
            <a:endParaRPr sz="1300" b="1">
              <a:solidFill>
                <a:schemeClr val="dk1"/>
              </a:solidFill>
              <a:latin typeface="Work Sans"/>
              <a:ea typeface="Work Sans"/>
              <a:cs typeface="Work Sans"/>
              <a:sym typeface="Work Sans"/>
            </a:endParaRPr>
          </a:p>
          <a:p>
            <a:pPr marL="457200" lvl="0" indent="0" algn="ctr" rtl="0">
              <a:lnSpc>
                <a:spcPct val="100000"/>
              </a:lnSpc>
              <a:spcBef>
                <a:spcPts val="0"/>
              </a:spcBef>
              <a:spcAft>
                <a:spcPts val="0"/>
              </a:spcAft>
              <a:buNone/>
            </a:pPr>
            <a:endParaRPr sz="1300">
              <a:solidFill>
                <a:schemeClr val="dk1"/>
              </a:solidFill>
              <a:latin typeface="Work Sans Light"/>
              <a:ea typeface="Work Sans Light"/>
              <a:cs typeface="Work Sans Light"/>
              <a:sym typeface="Work Sans Light"/>
            </a:endParaRPr>
          </a:p>
          <a:p>
            <a:pPr marL="457200" lvl="0" indent="-311150" algn="ctr" rtl="0">
              <a:lnSpc>
                <a:spcPct val="100000"/>
              </a:lnSpc>
              <a:spcBef>
                <a:spcPts val="0"/>
              </a:spcBef>
              <a:spcAft>
                <a:spcPts val="0"/>
              </a:spcAft>
              <a:buClr>
                <a:schemeClr val="dk1"/>
              </a:buClr>
              <a:buSzPts val="1300"/>
              <a:buAutoNum type="arabicPeriod"/>
            </a:pPr>
            <a:r>
              <a:rPr lang="en" sz="1300">
                <a:solidFill>
                  <a:schemeClr val="dk1"/>
                </a:solidFill>
                <a:latin typeface="Work Sans Light"/>
                <a:ea typeface="Work Sans Light"/>
                <a:cs typeface="Work Sans Light"/>
                <a:sym typeface="Work Sans Light"/>
              </a:rPr>
              <a:t>Arrest in </a:t>
            </a:r>
            <a:r>
              <a:rPr lang="en" sz="1300" b="1">
                <a:solidFill>
                  <a:schemeClr val="dk1"/>
                </a:solidFill>
                <a:latin typeface="Work Sans"/>
                <a:ea typeface="Work Sans"/>
                <a:cs typeface="Work Sans"/>
                <a:sym typeface="Work Sans"/>
              </a:rPr>
              <a:t>S phase</a:t>
            </a:r>
            <a:r>
              <a:rPr lang="en" sz="1300">
                <a:solidFill>
                  <a:schemeClr val="dk1"/>
                </a:solidFill>
                <a:latin typeface="Work Sans Light"/>
                <a:ea typeface="Work Sans Light"/>
                <a:cs typeface="Work Sans Light"/>
                <a:sym typeface="Work Sans Light"/>
              </a:rPr>
              <a:t> of cell cycle</a:t>
            </a:r>
            <a:endParaRPr sz="1300">
              <a:solidFill>
                <a:schemeClr val="dk1"/>
              </a:solidFill>
              <a:latin typeface="Work Sans Light"/>
              <a:ea typeface="Work Sans Light"/>
              <a:cs typeface="Work Sans Light"/>
              <a:sym typeface="Work Sans Light"/>
            </a:endParaRPr>
          </a:p>
          <a:p>
            <a:pPr marL="457200" lvl="0" indent="0" algn="l" rtl="0">
              <a:lnSpc>
                <a:spcPct val="150000"/>
              </a:lnSpc>
              <a:spcBef>
                <a:spcPts val="0"/>
              </a:spcBef>
              <a:spcAft>
                <a:spcPts val="0"/>
              </a:spcAft>
              <a:buNone/>
            </a:pPr>
            <a:endParaRPr>
              <a:latin typeface="Work Sans Light"/>
              <a:ea typeface="Work Sans Light"/>
              <a:cs typeface="Work Sans Light"/>
              <a:sym typeface="Work Sans Light"/>
            </a:endParaRPr>
          </a:p>
        </p:txBody>
      </p:sp>
      <p:cxnSp>
        <p:nvCxnSpPr>
          <p:cNvPr id="252" name="Google Shape;252;p23"/>
          <p:cNvCxnSpPr>
            <a:stCxn id="250" idx="2"/>
            <a:endCxn id="251" idx="0"/>
          </p:cNvCxnSpPr>
          <p:nvPr/>
        </p:nvCxnSpPr>
        <p:spPr>
          <a:xfrm flipH="1">
            <a:off x="2566500" y="1227625"/>
            <a:ext cx="2005500" cy="488100"/>
          </a:xfrm>
          <a:prstGeom prst="straightConnector1">
            <a:avLst/>
          </a:prstGeom>
          <a:noFill/>
          <a:ln w="28575" cap="flat" cmpd="sng">
            <a:solidFill>
              <a:schemeClr val="dk1"/>
            </a:solidFill>
            <a:prstDash val="solid"/>
            <a:round/>
            <a:headEnd type="none" w="med" len="med"/>
            <a:tailEnd type="triangle" w="med" len="med"/>
          </a:ln>
        </p:spPr>
      </p:cxnSp>
      <p:pic>
        <p:nvPicPr>
          <p:cNvPr id="253" name="Google Shape;253;p23"/>
          <p:cNvPicPr preferRelativeResize="0"/>
          <p:nvPr/>
        </p:nvPicPr>
        <p:blipFill rotWithShape="1">
          <a:blip r:embed="rId3">
            <a:alphaModFix/>
          </a:blip>
          <a:srcRect l="35662"/>
          <a:stretch/>
        </p:blipFill>
        <p:spPr>
          <a:xfrm>
            <a:off x="5648449" y="1336075"/>
            <a:ext cx="2112050" cy="3295574"/>
          </a:xfrm>
          <a:prstGeom prst="rect">
            <a:avLst/>
          </a:prstGeom>
          <a:noFill/>
          <a:ln>
            <a:noFill/>
          </a:ln>
        </p:spPr>
      </p:pic>
      <p:sp>
        <p:nvSpPr>
          <p:cNvPr id="254" name="Google Shape;254;p23"/>
          <p:cNvSpPr/>
          <p:nvPr/>
        </p:nvSpPr>
        <p:spPr>
          <a:xfrm>
            <a:off x="5260925" y="1336075"/>
            <a:ext cx="786900" cy="84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5213950" y="2289925"/>
            <a:ext cx="786900" cy="43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5484050" y="3158900"/>
            <a:ext cx="399300" cy="84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5507550" y="2595225"/>
            <a:ext cx="293700" cy="55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C0AE0157-A699-4AEF-B80C-1935A150C272}"/>
              </a:ext>
            </a:extLst>
          </p:cNvPr>
          <p:cNvSpPr txBox="1"/>
          <p:nvPr/>
        </p:nvSpPr>
        <p:spPr>
          <a:xfrm>
            <a:off x="0" y="0"/>
            <a:ext cx="1893244" cy="646331"/>
          </a:xfrm>
          <a:prstGeom prst="rect">
            <a:avLst/>
          </a:prstGeom>
          <a:solidFill>
            <a:schemeClr val="accent4">
              <a:lumMod val="60000"/>
              <a:lumOff val="40000"/>
            </a:schemeClr>
          </a:solidFill>
        </p:spPr>
        <p:txBody>
          <a:bodyPr wrap="square" rtlCol="0">
            <a:spAutoFit/>
          </a:bodyPr>
          <a:lstStyle/>
          <a:p>
            <a:pPr algn="ctr"/>
            <a:r>
              <a:rPr lang="en-US" sz="1200" dirty="0">
                <a:solidFill>
                  <a:srgbClr val="FF0000"/>
                </a:solidFill>
              </a:rPr>
              <a:t>Students are required to link their project to a topic taught in class.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63" name="Google Shape;263;p24"/>
          <p:cNvSpPr txBox="1"/>
          <p:nvPr/>
        </p:nvSpPr>
        <p:spPr>
          <a:xfrm>
            <a:off x="590851" y="334825"/>
            <a:ext cx="7962300" cy="46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highlight>
                  <a:srgbClr val="EA9999"/>
                </a:highlight>
                <a:latin typeface="Work Sans"/>
                <a:ea typeface="Work Sans"/>
                <a:cs typeface="Work Sans"/>
                <a:sym typeface="Work Sans"/>
              </a:rPr>
              <a:t>CIPROFLOXACIN AND CELLULAR BIOLOGY </a:t>
            </a:r>
            <a:endParaRPr sz="1800" b="1">
              <a:highlight>
                <a:srgbClr val="EA9999"/>
              </a:highlight>
              <a:latin typeface="Work Sans"/>
              <a:ea typeface="Work Sans"/>
              <a:cs typeface="Work Sans"/>
              <a:sym typeface="Work Sans"/>
            </a:endParaRPr>
          </a:p>
        </p:txBody>
      </p:sp>
      <p:sp>
        <p:nvSpPr>
          <p:cNvPr id="264" name="Google Shape;264;p24"/>
          <p:cNvSpPr txBox="1"/>
          <p:nvPr/>
        </p:nvSpPr>
        <p:spPr>
          <a:xfrm>
            <a:off x="1035450" y="796525"/>
            <a:ext cx="7073100" cy="552000"/>
          </a:xfrm>
          <a:prstGeom prst="rect">
            <a:avLst/>
          </a:prstGeom>
          <a:solidFill>
            <a:srgbClr val="BD2A35"/>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1600">
                <a:latin typeface="Work Sans Light"/>
                <a:ea typeface="Work Sans Light"/>
                <a:cs typeface="Work Sans Light"/>
                <a:sym typeface="Work Sans Light"/>
              </a:rPr>
              <a:t>CELLULAR STRESS FROM HIGH CIPRO CONCENTRATIONS</a:t>
            </a:r>
            <a:endParaRPr sz="1600">
              <a:latin typeface="Work Sans Light"/>
              <a:ea typeface="Work Sans Light"/>
              <a:cs typeface="Work Sans Light"/>
              <a:sym typeface="Work Sans Light"/>
            </a:endParaRPr>
          </a:p>
        </p:txBody>
      </p:sp>
      <p:sp>
        <p:nvSpPr>
          <p:cNvPr id="265" name="Google Shape;265;p24"/>
          <p:cNvSpPr txBox="1"/>
          <p:nvPr/>
        </p:nvSpPr>
        <p:spPr>
          <a:xfrm>
            <a:off x="4699300" y="1671375"/>
            <a:ext cx="4008900" cy="2986200"/>
          </a:xfrm>
          <a:prstGeom prst="rect">
            <a:avLst/>
          </a:prstGeom>
          <a:noFill/>
          <a:ln w="19050"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457200" lvl="0" indent="-311150" algn="ctr" rtl="0">
              <a:lnSpc>
                <a:spcPct val="100000"/>
              </a:lnSpc>
              <a:spcBef>
                <a:spcPts val="0"/>
              </a:spcBef>
              <a:spcAft>
                <a:spcPts val="0"/>
              </a:spcAft>
              <a:buClr>
                <a:schemeClr val="dk1"/>
              </a:buClr>
              <a:buSzPts val="1300"/>
              <a:buAutoNum type="arabicPeriod"/>
            </a:pPr>
            <a:r>
              <a:rPr lang="en" sz="1300">
                <a:solidFill>
                  <a:schemeClr val="dk1"/>
                </a:solidFill>
                <a:latin typeface="Work Sans Light"/>
                <a:ea typeface="Work Sans Light"/>
                <a:cs typeface="Work Sans Light"/>
                <a:sym typeface="Work Sans Light"/>
              </a:rPr>
              <a:t>Upregulation of </a:t>
            </a:r>
            <a:r>
              <a:rPr lang="en" sz="1300" b="1">
                <a:solidFill>
                  <a:schemeClr val="dk1"/>
                </a:solidFill>
                <a:latin typeface="Work Sans"/>
                <a:ea typeface="Work Sans"/>
                <a:cs typeface="Work Sans"/>
                <a:sym typeface="Work Sans"/>
              </a:rPr>
              <a:t>BAX</a:t>
            </a:r>
            <a:r>
              <a:rPr lang="en" sz="1300">
                <a:solidFill>
                  <a:schemeClr val="dk1"/>
                </a:solidFill>
                <a:latin typeface="Work Sans Light"/>
                <a:ea typeface="Work Sans Light"/>
                <a:cs typeface="Work Sans Light"/>
                <a:sym typeface="Work Sans Light"/>
              </a:rPr>
              <a:t> expression</a:t>
            </a:r>
            <a:endParaRPr sz="1300">
              <a:solidFill>
                <a:schemeClr val="dk1"/>
              </a:solidFill>
              <a:latin typeface="Work Sans Light"/>
              <a:ea typeface="Work Sans Light"/>
              <a:cs typeface="Work Sans Light"/>
              <a:sym typeface="Work Sans Light"/>
            </a:endParaRPr>
          </a:p>
          <a:p>
            <a:pPr marL="457200" lvl="0" indent="0" algn="ctr" rtl="0">
              <a:lnSpc>
                <a:spcPct val="100000"/>
              </a:lnSpc>
              <a:spcBef>
                <a:spcPts val="0"/>
              </a:spcBef>
              <a:spcAft>
                <a:spcPts val="0"/>
              </a:spcAft>
              <a:buNone/>
            </a:pPr>
            <a:endParaRPr sz="1300">
              <a:solidFill>
                <a:schemeClr val="dk1"/>
              </a:solidFill>
              <a:latin typeface="Work Sans Light"/>
              <a:ea typeface="Work Sans Light"/>
              <a:cs typeface="Work Sans Light"/>
              <a:sym typeface="Work Sans Light"/>
            </a:endParaRPr>
          </a:p>
          <a:p>
            <a:pPr marL="457200" lvl="0" indent="-311150" algn="ctr" rtl="0">
              <a:lnSpc>
                <a:spcPct val="100000"/>
              </a:lnSpc>
              <a:spcBef>
                <a:spcPts val="0"/>
              </a:spcBef>
              <a:spcAft>
                <a:spcPts val="0"/>
              </a:spcAft>
              <a:buClr>
                <a:schemeClr val="dk1"/>
              </a:buClr>
              <a:buSzPts val="1300"/>
              <a:buFont typeface="Work Sans Light"/>
              <a:buAutoNum type="arabicPeriod"/>
            </a:pPr>
            <a:r>
              <a:rPr lang="en" sz="1300">
                <a:solidFill>
                  <a:schemeClr val="dk1"/>
                </a:solidFill>
                <a:latin typeface="Work Sans Light"/>
                <a:ea typeface="Work Sans Light"/>
                <a:cs typeface="Work Sans Light"/>
                <a:sym typeface="Work Sans Light"/>
              </a:rPr>
              <a:t>Activation of pro-apoptotic factors</a:t>
            </a:r>
            <a:endParaRPr sz="1300">
              <a:solidFill>
                <a:schemeClr val="dk1"/>
              </a:solidFill>
              <a:latin typeface="Work Sans Light"/>
              <a:ea typeface="Work Sans Light"/>
              <a:cs typeface="Work Sans Light"/>
              <a:sym typeface="Work Sans Light"/>
            </a:endParaRPr>
          </a:p>
          <a:p>
            <a:pPr marL="457200" lvl="0" indent="0" algn="ctr" rtl="0">
              <a:lnSpc>
                <a:spcPct val="100000"/>
              </a:lnSpc>
              <a:spcBef>
                <a:spcPts val="0"/>
              </a:spcBef>
              <a:spcAft>
                <a:spcPts val="0"/>
              </a:spcAft>
              <a:buNone/>
            </a:pPr>
            <a:endParaRPr sz="1300" b="1">
              <a:solidFill>
                <a:schemeClr val="dk1"/>
              </a:solidFill>
              <a:latin typeface="Work Sans"/>
              <a:ea typeface="Work Sans"/>
              <a:cs typeface="Work Sans"/>
              <a:sym typeface="Work Sans"/>
            </a:endParaRPr>
          </a:p>
          <a:p>
            <a:pPr marL="457200" lvl="0" indent="-311150" algn="ctr" rtl="0">
              <a:lnSpc>
                <a:spcPct val="100000"/>
              </a:lnSpc>
              <a:spcBef>
                <a:spcPts val="0"/>
              </a:spcBef>
              <a:spcAft>
                <a:spcPts val="0"/>
              </a:spcAft>
              <a:buClr>
                <a:schemeClr val="dk1"/>
              </a:buClr>
              <a:buSzPts val="1300"/>
              <a:buAutoNum type="arabicPeriod"/>
            </a:pPr>
            <a:r>
              <a:rPr lang="en" sz="1300">
                <a:solidFill>
                  <a:schemeClr val="dk1"/>
                </a:solidFill>
                <a:latin typeface="Work Sans Light"/>
                <a:ea typeface="Work Sans Light"/>
                <a:cs typeface="Work Sans Light"/>
                <a:sym typeface="Work Sans Light"/>
              </a:rPr>
              <a:t>Loss of </a:t>
            </a:r>
            <a:r>
              <a:rPr lang="en" sz="1300" b="1">
                <a:solidFill>
                  <a:schemeClr val="dk1"/>
                </a:solidFill>
                <a:latin typeface="Work Sans"/>
                <a:ea typeface="Work Sans"/>
                <a:cs typeface="Work Sans"/>
                <a:sym typeface="Work Sans"/>
              </a:rPr>
              <a:t>mitochondrial membrane integrity</a:t>
            </a:r>
            <a:endParaRPr sz="1300" b="1">
              <a:solidFill>
                <a:schemeClr val="dk1"/>
              </a:solidFill>
              <a:latin typeface="Work Sans"/>
              <a:ea typeface="Work Sans"/>
              <a:cs typeface="Work Sans"/>
              <a:sym typeface="Work Sans"/>
            </a:endParaRPr>
          </a:p>
          <a:p>
            <a:pPr marL="457200" lvl="0" indent="0" algn="ctr" rtl="0">
              <a:lnSpc>
                <a:spcPct val="100000"/>
              </a:lnSpc>
              <a:spcBef>
                <a:spcPts val="0"/>
              </a:spcBef>
              <a:spcAft>
                <a:spcPts val="0"/>
              </a:spcAft>
              <a:buNone/>
            </a:pPr>
            <a:endParaRPr sz="1300" b="1">
              <a:solidFill>
                <a:schemeClr val="dk1"/>
              </a:solidFill>
              <a:latin typeface="Work Sans"/>
              <a:ea typeface="Work Sans"/>
              <a:cs typeface="Work Sans"/>
              <a:sym typeface="Work Sans"/>
            </a:endParaRPr>
          </a:p>
          <a:p>
            <a:pPr marL="457200" lvl="0" indent="-311150" algn="ctr" rtl="0">
              <a:lnSpc>
                <a:spcPct val="100000"/>
              </a:lnSpc>
              <a:spcBef>
                <a:spcPts val="0"/>
              </a:spcBef>
              <a:spcAft>
                <a:spcPts val="0"/>
              </a:spcAft>
              <a:buClr>
                <a:schemeClr val="dk1"/>
              </a:buClr>
              <a:buSzPts val="1300"/>
              <a:buAutoNum type="arabicPeriod"/>
            </a:pPr>
            <a:r>
              <a:rPr lang="en" sz="1300">
                <a:solidFill>
                  <a:schemeClr val="dk1"/>
                </a:solidFill>
                <a:latin typeface="Work Sans Light"/>
                <a:ea typeface="Work Sans Light"/>
                <a:cs typeface="Work Sans Light"/>
                <a:sym typeface="Work Sans Light"/>
              </a:rPr>
              <a:t>leaking of mitochondrial contents like </a:t>
            </a:r>
            <a:r>
              <a:rPr lang="en" sz="1300" b="1">
                <a:solidFill>
                  <a:schemeClr val="dk1"/>
                </a:solidFill>
                <a:latin typeface="Work Sans"/>
                <a:ea typeface="Work Sans"/>
                <a:cs typeface="Work Sans"/>
                <a:sym typeface="Work Sans"/>
              </a:rPr>
              <a:t>cytochrome C</a:t>
            </a:r>
            <a:endParaRPr sz="1300" b="1">
              <a:solidFill>
                <a:schemeClr val="dk1"/>
              </a:solidFill>
              <a:latin typeface="Work Sans"/>
              <a:ea typeface="Work Sans"/>
              <a:cs typeface="Work Sans"/>
              <a:sym typeface="Work Sans"/>
            </a:endParaRPr>
          </a:p>
          <a:p>
            <a:pPr marL="457200" lvl="0" indent="0" algn="ctr" rtl="0">
              <a:lnSpc>
                <a:spcPct val="100000"/>
              </a:lnSpc>
              <a:spcBef>
                <a:spcPts val="0"/>
              </a:spcBef>
              <a:spcAft>
                <a:spcPts val="0"/>
              </a:spcAft>
              <a:buNone/>
            </a:pPr>
            <a:endParaRPr sz="1300">
              <a:solidFill>
                <a:schemeClr val="dk1"/>
              </a:solidFill>
              <a:latin typeface="Work Sans Light"/>
              <a:ea typeface="Work Sans Light"/>
              <a:cs typeface="Work Sans Light"/>
              <a:sym typeface="Work Sans Light"/>
            </a:endParaRPr>
          </a:p>
          <a:p>
            <a:pPr marL="457200" lvl="0" indent="-311150" algn="ctr" rtl="0">
              <a:lnSpc>
                <a:spcPct val="100000"/>
              </a:lnSpc>
              <a:spcBef>
                <a:spcPts val="0"/>
              </a:spcBef>
              <a:spcAft>
                <a:spcPts val="0"/>
              </a:spcAft>
              <a:buClr>
                <a:schemeClr val="dk1"/>
              </a:buClr>
              <a:buSzPts val="1300"/>
              <a:buAutoNum type="arabicPeriod"/>
            </a:pPr>
            <a:r>
              <a:rPr lang="en" sz="1300" b="1">
                <a:solidFill>
                  <a:schemeClr val="dk1"/>
                </a:solidFill>
                <a:latin typeface="Work Sans"/>
                <a:ea typeface="Work Sans"/>
                <a:cs typeface="Work Sans"/>
                <a:sym typeface="Work Sans"/>
              </a:rPr>
              <a:t>Phosphatidylserine</a:t>
            </a:r>
            <a:r>
              <a:rPr lang="en" sz="1300">
                <a:solidFill>
                  <a:schemeClr val="dk1"/>
                </a:solidFill>
                <a:latin typeface="Work Sans Light"/>
                <a:ea typeface="Work Sans Light"/>
                <a:cs typeface="Work Sans Light"/>
                <a:sym typeface="Work Sans Light"/>
              </a:rPr>
              <a:t> translocation from inner membrane to plasma membrane </a:t>
            </a:r>
            <a:endParaRPr sz="1300">
              <a:solidFill>
                <a:schemeClr val="dk1"/>
              </a:solidFill>
              <a:latin typeface="Work Sans Light"/>
              <a:ea typeface="Work Sans Light"/>
              <a:cs typeface="Work Sans Light"/>
              <a:sym typeface="Work Sans Light"/>
            </a:endParaRPr>
          </a:p>
          <a:p>
            <a:pPr marL="457200" lvl="0" indent="0" algn="ctr" rtl="0">
              <a:lnSpc>
                <a:spcPct val="100000"/>
              </a:lnSpc>
              <a:spcBef>
                <a:spcPts val="0"/>
              </a:spcBef>
              <a:spcAft>
                <a:spcPts val="0"/>
              </a:spcAft>
              <a:buNone/>
            </a:pPr>
            <a:endParaRPr sz="1300">
              <a:solidFill>
                <a:schemeClr val="dk1"/>
              </a:solidFill>
              <a:latin typeface="Work Sans Light"/>
              <a:ea typeface="Work Sans Light"/>
              <a:cs typeface="Work Sans Light"/>
              <a:sym typeface="Work Sans Light"/>
            </a:endParaRPr>
          </a:p>
          <a:p>
            <a:pPr marL="457200" lvl="0" indent="-311150" algn="ctr" rtl="0">
              <a:lnSpc>
                <a:spcPct val="100000"/>
              </a:lnSpc>
              <a:spcBef>
                <a:spcPts val="0"/>
              </a:spcBef>
              <a:spcAft>
                <a:spcPts val="0"/>
              </a:spcAft>
              <a:buClr>
                <a:schemeClr val="dk1"/>
              </a:buClr>
              <a:buSzPts val="1300"/>
              <a:buFont typeface="Work Sans"/>
              <a:buAutoNum type="arabicPeriod"/>
            </a:pPr>
            <a:r>
              <a:rPr lang="en" sz="1300" b="1">
                <a:solidFill>
                  <a:schemeClr val="dk1"/>
                </a:solidFill>
                <a:latin typeface="Work Sans"/>
                <a:ea typeface="Work Sans"/>
                <a:cs typeface="Work Sans"/>
                <a:sym typeface="Work Sans"/>
              </a:rPr>
              <a:t>Caspase cascade … Apoptosis</a:t>
            </a:r>
            <a:endParaRPr sz="1300" b="1">
              <a:latin typeface="Work Sans"/>
              <a:ea typeface="Work Sans"/>
              <a:cs typeface="Work Sans"/>
              <a:sym typeface="Work Sans"/>
            </a:endParaRPr>
          </a:p>
        </p:txBody>
      </p:sp>
      <p:cxnSp>
        <p:nvCxnSpPr>
          <p:cNvPr id="266" name="Google Shape;266;p24"/>
          <p:cNvCxnSpPr>
            <a:stCxn id="264" idx="2"/>
            <a:endCxn id="265" idx="0"/>
          </p:cNvCxnSpPr>
          <p:nvPr/>
        </p:nvCxnSpPr>
        <p:spPr>
          <a:xfrm>
            <a:off x="4572000" y="1348525"/>
            <a:ext cx="2131800" cy="322800"/>
          </a:xfrm>
          <a:prstGeom prst="straightConnector1">
            <a:avLst/>
          </a:prstGeom>
          <a:noFill/>
          <a:ln w="28575" cap="flat" cmpd="sng">
            <a:solidFill>
              <a:schemeClr val="dk1"/>
            </a:solidFill>
            <a:prstDash val="solid"/>
            <a:round/>
            <a:headEnd type="none" w="med" len="med"/>
            <a:tailEnd type="triangle" w="med" len="med"/>
          </a:ln>
        </p:spPr>
      </p:cxnSp>
      <p:pic>
        <p:nvPicPr>
          <p:cNvPr id="267" name="Google Shape;267;p24"/>
          <p:cNvPicPr preferRelativeResize="0"/>
          <p:nvPr/>
        </p:nvPicPr>
        <p:blipFill>
          <a:blip r:embed="rId3">
            <a:alphaModFix/>
          </a:blip>
          <a:stretch>
            <a:fillRect/>
          </a:stretch>
        </p:blipFill>
        <p:spPr>
          <a:xfrm>
            <a:off x="833525" y="1843652"/>
            <a:ext cx="3488349" cy="2382376"/>
          </a:xfrm>
          <a:prstGeom prst="rect">
            <a:avLst/>
          </a:prstGeom>
          <a:noFill/>
          <a:ln>
            <a:noFill/>
          </a:ln>
        </p:spPr>
      </p:pic>
      <p:sp>
        <p:nvSpPr>
          <p:cNvPr id="8" name="TextBox 7">
            <a:extLst>
              <a:ext uri="{FF2B5EF4-FFF2-40B4-BE49-F238E27FC236}">
                <a16:creationId xmlns:a16="http://schemas.microsoft.com/office/drawing/2014/main" id="{B3BAD441-FE47-4F8E-8AC8-87D8A4E27A17}"/>
              </a:ext>
            </a:extLst>
          </p:cNvPr>
          <p:cNvSpPr txBox="1"/>
          <p:nvPr/>
        </p:nvSpPr>
        <p:spPr>
          <a:xfrm>
            <a:off x="0" y="0"/>
            <a:ext cx="1893244" cy="646331"/>
          </a:xfrm>
          <a:prstGeom prst="rect">
            <a:avLst/>
          </a:prstGeom>
          <a:solidFill>
            <a:schemeClr val="accent4">
              <a:lumMod val="60000"/>
              <a:lumOff val="40000"/>
            </a:schemeClr>
          </a:solidFill>
        </p:spPr>
        <p:txBody>
          <a:bodyPr wrap="square" rtlCol="0">
            <a:spAutoFit/>
          </a:bodyPr>
          <a:lstStyle/>
          <a:p>
            <a:pPr algn="ctr"/>
            <a:r>
              <a:rPr lang="en-US" sz="1200" dirty="0">
                <a:solidFill>
                  <a:srgbClr val="FF0000"/>
                </a:solidFill>
              </a:rPr>
              <a:t>Students are required to link their project to a topic taught in class.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73" name="Google Shape;273;p25"/>
          <p:cNvSpPr txBox="1"/>
          <p:nvPr/>
        </p:nvSpPr>
        <p:spPr>
          <a:xfrm>
            <a:off x="654900" y="508750"/>
            <a:ext cx="76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Work Sans Light"/>
              <a:ea typeface="Work Sans Light"/>
              <a:cs typeface="Work Sans Light"/>
              <a:sym typeface="Work Sans Light"/>
            </a:endParaRPr>
          </a:p>
        </p:txBody>
      </p:sp>
      <p:sp>
        <p:nvSpPr>
          <p:cNvPr id="274" name="Google Shape;274;p25"/>
          <p:cNvSpPr txBox="1"/>
          <p:nvPr/>
        </p:nvSpPr>
        <p:spPr>
          <a:xfrm>
            <a:off x="809100" y="478000"/>
            <a:ext cx="7525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highlight>
                  <a:srgbClr val="EA9999"/>
                </a:highlight>
                <a:latin typeface="Work Sans"/>
                <a:ea typeface="Work Sans"/>
                <a:cs typeface="Work Sans"/>
                <a:sym typeface="Work Sans"/>
              </a:rPr>
              <a:t>cBIOPORTAL</a:t>
            </a:r>
            <a:endParaRPr sz="1800" b="1">
              <a:highlight>
                <a:srgbClr val="EA9999"/>
              </a:highlight>
              <a:latin typeface="Work Sans"/>
              <a:ea typeface="Work Sans"/>
              <a:cs typeface="Work Sans"/>
              <a:sym typeface="Work Sans"/>
            </a:endParaRPr>
          </a:p>
        </p:txBody>
      </p:sp>
      <p:pic>
        <p:nvPicPr>
          <p:cNvPr id="275" name="Google Shape;275;p25"/>
          <p:cNvPicPr preferRelativeResize="0"/>
          <p:nvPr/>
        </p:nvPicPr>
        <p:blipFill rotWithShape="1">
          <a:blip r:embed="rId3">
            <a:alphaModFix/>
          </a:blip>
          <a:srcRect l="18783" t="1623" r="17909"/>
          <a:stretch/>
        </p:blipFill>
        <p:spPr>
          <a:xfrm>
            <a:off x="4222351" y="1352517"/>
            <a:ext cx="4485849" cy="3323058"/>
          </a:xfrm>
          <a:prstGeom prst="rect">
            <a:avLst/>
          </a:prstGeom>
          <a:noFill/>
          <a:ln>
            <a:noFill/>
          </a:ln>
        </p:spPr>
      </p:pic>
      <p:sp>
        <p:nvSpPr>
          <p:cNvPr id="276" name="Google Shape;276;p25"/>
          <p:cNvSpPr txBox="1"/>
          <p:nvPr/>
        </p:nvSpPr>
        <p:spPr>
          <a:xfrm>
            <a:off x="654900" y="1061000"/>
            <a:ext cx="6150600" cy="81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Times New Roman"/>
                <a:ea typeface="Times New Roman"/>
                <a:cs typeface="Times New Roman"/>
                <a:sym typeface="Times New Roman"/>
              </a:rPr>
              <a:t>Cyclin Dependent Kinase Inhibitor 1A (CDKN1A): </a:t>
            </a:r>
            <a:endParaRPr b="1">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Regulates DNA damage repair in S phase and instrumental in apoptosis execution after caspase activation</a:t>
            </a:r>
            <a:endParaRPr>
              <a:solidFill>
                <a:schemeClr val="dk2"/>
              </a:solidFill>
              <a:latin typeface="Work Sans Light"/>
              <a:ea typeface="Work Sans Light"/>
              <a:cs typeface="Work Sans Light"/>
              <a:sym typeface="Work Sans Light"/>
            </a:endParaRPr>
          </a:p>
        </p:txBody>
      </p:sp>
      <p:sp>
        <p:nvSpPr>
          <p:cNvPr id="277" name="Google Shape;277;p25"/>
          <p:cNvSpPr txBox="1"/>
          <p:nvPr/>
        </p:nvSpPr>
        <p:spPr>
          <a:xfrm>
            <a:off x="654900" y="1838175"/>
            <a:ext cx="36861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b="1">
                <a:solidFill>
                  <a:schemeClr val="dk1"/>
                </a:solidFill>
                <a:highlight>
                  <a:srgbClr val="FFFFFF"/>
                </a:highlight>
                <a:latin typeface="Times New Roman"/>
                <a:ea typeface="Times New Roman"/>
                <a:cs typeface="Times New Roman"/>
                <a:sym typeface="Times New Roman"/>
              </a:rPr>
              <a:t>A549 cells with ciprofloxacin:</a:t>
            </a:r>
            <a:endParaRPr b="1">
              <a:solidFill>
                <a:schemeClr val="dk1"/>
              </a:solidFill>
              <a:highlight>
                <a:srgbClr val="FFFFFF"/>
              </a:highlight>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a:solidFill>
                  <a:schemeClr val="dk1"/>
                </a:solidFill>
                <a:highlight>
                  <a:srgbClr val="FFFFFF"/>
                </a:highlight>
                <a:latin typeface="Times New Roman"/>
                <a:ea typeface="Times New Roman"/>
                <a:cs typeface="Times New Roman"/>
                <a:sym typeface="Times New Roman"/>
              </a:rPr>
              <a:t>In response to cellular stress induced by high ciprofloxacin concentrations, A549 cells upregulate CDKN1A expression</a:t>
            </a:r>
            <a:endParaRPr>
              <a:solidFill>
                <a:schemeClr val="dk1"/>
              </a:solidFill>
              <a:highlight>
                <a:srgbClr val="FFFFFF"/>
              </a:highlight>
              <a:latin typeface="Times New Roman"/>
              <a:ea typeface="Times New Roman"/>
              <a:cs typeface="Times New Roman"/>
              <a:sym typeface="Times New Roman"/>
            </a:endParaRPr>
          </a:p>
          <a:p>
            <a:pPr marL="457200" lvl="0" indent="0" algn="l" rtl="0">
              <a:spcBef>
                <a:spcPts val="0"/>
              </a:spcBef>
              <a:spcAft>
                <a:spcPts val="0"/>
              </a:spcAft>
              <a:buNone/>
            </a:pPr>
            <a:endParaRPr>
              <a:solidFill>
                <a:schemeClr val="dk1"/>
              </a:solidFill>
              <a:highlight>
                <a:srgbClr val="FFFFFF"/>
              </a:highlight>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a:solidFill>
                  <a:schemeClr val="dk1"/>
                </a:solidFill>
                <a:highlight>
                  <a:srgbClr val="FFFFFF"/>
                </a:highlight>
                <a:latin typeface="Times New Roman"/>
                <a:ea typeface="Times New Roman"/>
                <a:cs typeface="Times New Roman"/>
                <a:sym typeface="Times New Roman"/>
              </a:rPr>
              <a:t>CDKN1A binds to G1 CDK so cell cycle cannot progress and apoptosis can occur in accordance with other signals</a:t>
            </a:r>
            <a:endParaRPr>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latin typeface="Work Sans Light"/>
              <a:ea typeface="Work Sans Light"/>
              <a:cs typeface="Work Sans Light"/>
              <a:sym typeface="Work Sans Light"/>
            </a:endParaRPr>
          </a:p>
        </p:txBody>
      </p:sp>
      <p:sp>
        <p:nvSpPr>
          <p:cNvPr id="278" name="Google Shape;278;p25"/>
          <p:cNvSpPr/>
          <p:nvPr/>
        </p:nvSpPr>
        <p:spPr>
          <a:xfrm>
            <a:off x="6320225" y="2639125"/>
            <a:ext cx="485400" cy="393600"/>
          </a:xfrm>
          <a:prstGeom prst="star5">
            <a:avLst>
              <a:gd name="adj" fmla="val 19098"/>
              <a:gd name="hf" fmla="val 105146"/>
              <a:gd name="vf" fmla="val 110557"/>
            </a:avLst>
          </a:prstGeom>
          <a:solidFill>
            <a:srgbClr val="FFFF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CC34B257-96C1-4218-9CF9-4C66E2C56ED9}"/>
              </a:ext>
            </a:extLst>
          </p:cNvPr>
          <p:cNvSpPr txBox="1"/>
          <p:nvPr/>
        </p:nvSpPr>
        <p:spPr>
          <a:xfrm>
            <a:off x="52116" y="47378"/>
            <a:ext cx="2501571" cy="830997"/>
          </a:xfrm>
          <a:prstGeom prst="rect">
            <a:avLst/>
          </a:prstGeom>
          <a:solidFill>
            <a:schemeClr val="accent4">
              <a:lumMod val="60000"/>
              <a:lumOff val="40000"/>
            </a:schemeClr>
          </a:solidFill>
        </p:spPr>
        <p:txBody>
          <a:bodyPr wrap="square" rtlCol="0">
            <a:spAutoFit/>
          </a:bodyPr>
          <a:lstStyle/>
          <a:p>
            <a:pPr algn="ctr"/>
            <a:r>
              <a:rPr lang="en-US" sz="1200" dirty="0">
                <a:solidFill>
                  <a:srgbClr val="FF0000"/>
                </a:solidFill>
              </a:rPr>
              <a:t>All groups do a data analysis related to their project. We use the </a:t>
            </a:r>
            <a:r>
              <a:rPr lang="en-US" sz="1200" dirty="0" err="1">
                <a:solidFill>
                  <a:srgbClr val="FF0000"/>
                </a:solidFill>
              </a:rPr>
              <a:t>cBioPortal</a:t>
            </a:r>
            <a:r>
              <a:rPr lang="en-US" sz="1200" dirty="0">
                <a:solidFill>
                  <a:srgbClr val="FF0000"/>
                </a:solidFill>
              </a:rPr>
              <a:t> Cell Block</a:t>
            </a:r>
          </a:p>
          <a:p>
            <a:pPr algn="ctr"/>
            <a:r>
              <a:rPr lang="en-US" sz="1200" dirty="0">
                <a:solidFill>
                  <a:srgbClr val="FF0000"/>
                </a:solidFill>
              </a:rPr>
              <a:t>This is a semester long project.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6"/>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84" name="Google Shape;284;p26"/>
          <p:cNvSpPr txBox="1"/>
          <p:nvPr/>
        </p:nvSpPr>
        <p:spPr>
          <a:xfrm>
            <a:off x="719250" y="580725"/>
            <a:ext cx="7705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Work Sans Light"/>
                <a:ea typeface="Work Sans Light"/>
                <a:cs typeface="Work Sans Light"/>
                <a:sym typeface="Work Sans Light"/>
              </a:rPr>
              <a:t>EXPERIMENTAL ERRORS</a:t>
            </a:r>
            <a:endParaRPr sz="1800">
              <a:latin typeface="Work Sans Light"/>
              <a:ea typeface="Work Sans Light"/>
              <a:cs typeface="Work Sans Light"/>
              <a:sym typeface="Work Sans Light"/>
            </a:endParaRPr>
          </a:p>
        </p:txBody>
      </p:sp>
      <p:grpSp>
        <p:nvGrpSpPr>
          <p:cNvPr id="285" name="Google Shape;285;p26"/>
          <p:cNvGrpSpPr/>
          <p:nvPr/>
        </p:nvGrpSpPr>
        <p:grpSpPr>
          <a:xfrm>
            <a:off x="7388687" y="3485933"/>
            <a:ext cx="1036061" cy="1049279"/>
            <a:chOff x="-6035285" y="-2542016"/>
            <a:chExt cx="5950956" cy="7075382"/>
          </a:xfrm>
        </p:grpSpPr>
        <p:sp>
          <p:nvSpPr>
            <p:cNvPr id="286" name="Google Shape;286;p26"/>
            <p:cNvSpPr/>
            <p:nvPr/>
          </p:nvSpPr>
          <p:spPr>
            <a:xfrm>
              <a:off x="-4054481" y="-2542016"/>
              <a:ext cx="1989434" cy="380278"/>
            </a:xfrm>
            <a:custGeom>
              <a:avLst/>
              <a:gdLst/>
              <a:ahLst/>
              <a:cxnLst/>
              <a:rect l="l" t="t" r="r" b="b"/>
              <a:pathLst>
                <a:path w="2982" h="570" extrusionOk="0">
                  <a:moveTo>
                    <a:pt x="1" y="0"/>
                  </a:moveTo>
                  <a:lnTo>
                    <a:pt x="1" y="570"/>
                  </a:lnTo>
                  <a:lnTo>
                    <a:pt x="2981" y="570"/>
                  </a:lnTo>
                  <a:lnTo>
                    <a:pt x="2981" y="0"/>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6035285" y="-2294966"/>
              <a:ext cx="5950956" cy="6828331"/>
            </a:xfrm>
            <a:custGeom>
              <a:avLst/>
              <a:gdLst/>
              <a:ahLst/>
              <a:cxnLst/>
              <a:rect l="l" t="t" r="r" b="b"/>
              <a:pathLst>
                <a:path w="8920" h="10235" extrusionOk="0">
                  <a:moveTo>
                    <a:pt x="3222" y="0"/>
                  </a:moveTo>
                  <a:lnTo>
                    <a:pt x="3222" y="3792"/>
                  </a:lnTo>
                  <a:cubicBezTo>
                    <a:pt x="1995" y="4822"/>
                    <a:pt x="1052" y="6137"/>
                    <a:pt x="461" y="7627"/>
                  </a:cubicBezTo>
                  <a:cubicBezTo>
                    <a:pt x="0" y="8898"/>
                    <a:pt x="943" y="10235"/>
                    <a:pt x="2301" y="10235"/>
                  </a:cubicBezTo>
                  <a:lnTo>
                    <a:pt x="6641" y="10235"/>
                  </a:lnTo>
                  <a:cubicBezTo>
                    <a:pt x="7977" y="10235"/>
                    <a:pt x="8920" y="8898"/>
                    <a:pt x="8482" y="7627"/>
                  </a:cubicBezTo>
                  <a:cubicBezTo>
                    <a:pt x="7890" y="6137"/>
                    <a:pt x="6947" y="4822"/>
                    <a:pt x="5720" y="3792"/>
                  </a:cubicBezTo>
                  <a:lnTo>
                    <a:pt x="5720" y="0"/>
                  </a:ln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5618984" y="-1532771"/>
              <a:ext cx="5118356" cy="5746873"/>
            </a:xfrm>
            <a:custGeom>
              <a:avLst/>
              <a:gdLst/>
              <a:ahLst/>
              <a:cxnLst/>
              <a:rect l="l" t="t" r="r" b="b"/>
              <a:pathLst>
                <a:path w="7672" h="8614" extrusionOk="0">
                  <a:moveTo>
                    <a:pt x="2959" y="1"/>
                  </a:moveTo>
                  <a:lnTo>
                    <a:pt x="2959" y="2696"/>
                  </a:lnTo>
                  <a:lnTo>
                    <a:pt x="2828" y="2806"/>
                  </a:lnTo>
                  <a:cubicBezTo>
                    <a:pt x="1645" y="3792"/>
                    <a:pt x="724" y="5063"/>
                    <a:pt x="176" y="6487"/>
                  </a:cubicBezTo>
                  <a:cubicBezTo>
                    <a:pt x="1" y="6969"/>
                    <a:pt x="67" y="7495"/>
                    <a:pt x="352" y="7912"/>
                  </a:cubicBezTo>
                  <a:cubicBezTo>
                    <a:pt x="658" y="8350"/>
                    <a:pt x="1141" y="8613"/>
                    <a:pt x="1666" y="8613"/>
                  </a:cubicBezTo>
                  <a:lnTo>
                    <a:pt x="6006" y="8613"/>
                  </a:lnTo>
                  <a:cubicBezTo>
                    <a:pt x="6532" y="8613"/>
                    <a:pt x="7014" y="8350"/>
                    <a:pt x="7321" y="7912"/>
                  </a:cubicBezTo>
                  <a:cubicBezTo>
                    <a:pt x="7605" y="7495"/>
                    <a:pt x="7671" y="6969"/>
                    <a:pt x="7496" y="6487"/>
                  </a:cubicBezTo>
                  <a:cubicBezTo>
                    <a:pt x="6948" y="5063"/>
                    <a:pt x="6028" y="3792"/>
                    <a:pt x="4866" y="2806"/>
                  </a:cubicBezTo>
                  <a:lnTo>
                    <a:pt x="4713" y="2696"/>
                  </a:lnTo>
                  <a:lnTo>
                    <a:pt x="4713" y="1"/>
                  </a:lnTo>
                  <a:close/>
                </a:path>
              </a:pathLst>
            </a:custGeom>
            <a:solidFill>
              <a:srgbClr val="BD2A3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a:off x="-3023484" y="3197012"/>
              <a:ext cx="278201" cy="248182"/>
            </a:xfrm>
            <a:custGeom>
              <a:avLst/>
              <a:gdLst/>
              <a:ahLst/>
              <a:cxnLst/>
              <a:rect l="l" t="t" r="r" b="b"/>
              <a:pathLst>
                <a:path w="417" h="372" extrusionOk="0">
                  <a:moveTo>
                    <a:pt x="241" y="1"/>
                  </a:moveTo>
                  <a:cubicBezTo>
                    <a:pt x="66" y="1"/>
                    <a:pt x="0" y="198"/>
                    <a:pt x="110" y="308"/>
                  </a:cubicBezTo>
                  <a:cubicBezTo>
                    <a:pt x="147" y="352"/>
                    <a:pt x="193" y="371"/>
                    <a:pt x="238" y="371"/>
                  </a:cubicBezTo>
                  <a:cubicBezTo>
                    <a:pt x="329" y="371"/>
                    <a:pt x="417" y="293"/>
                    <a:pt x="417" y="176"/>
                  </a:cubicBezTo>
                  <a:cubicBezTo>
                    <a:pt x="417" y="89"/>
                    <a:pt x="351" y="1"/>
                    <a:pt x="241" y="1"/>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a:off x="-4704699" y="2941493"/>
              <a:ext cx="366264" cy="351591"/>
            </a:xfrm>
            <a:custGeom>
              <a:avLst/>
              <a:gdLst/>
              <a:ahLst/>
              <a:cxnLst/>
              <a:rect l="l" t="t" r="r" b="b"/>
              <a:pathLst>
                <a:path w="549" h="527" extrusionOk="0">
                  <a:moveTo>
                    <a:pt x="274" y="0"/>
                  </a:moveTo>
                  <a:cubicBezTo>
                    <a:pt x="137" y="0"/>
                    <a:pt x="0" y="99"/>
                    <a:pt x="22" y="296"/>
                  </a:cubicBezTo>
                  <a:cubicBezTo>
                    <a:pt x="33" y="450"/>
                    <a:pt x="148" y="526"/>
                    <a:pt x="266" y="526"/>
                  </a:cubicBezTo>
                  <a:cubicBezTo>
                    <a:pt x="384" y="526"/>
                    <a:pt x="504" y="450"/>
                    <a:pt x="526" y="296"/>
                  </a:cubicBezTo>
                  <a:cubicBezTo>
                    <a:pt x="548" y="99"/>
                    <a:pt x="411" y="0"/>
                    <a:pt x="274" y="0"/>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a:off x="-2555812" y="1501115"/>
              <a:ext cx="410296" cy="340916"/>
            </a:xfrm>
            <a:custGeom>
              <a:avLst/>
              <a:gdLst/>
              <a:ahLst/>
              <a:cxnLst/>
              <a:rect l="l" t="t" r="r" b="b"/>
              <a:pathLst>
                <a:path w="615" h="511" extrusionOk="0">
                  <a:moveTo>
                    <a:pt x="351" y="1"/>
                  </a:moveTo>
                  <a:cubicBezTo>
                    <a:pt x="132" y="1"/>
                    <a:pt x="1" y="286"/>
                    <a:pt x="176" y="439"/>
                  </a:cubicBezTo>
                  <a:cubicBezTo>
                    <a:pt x="225" y="489"/>
                    <a:pt x="288" y="511"/>
                    <a:pt x="351" y="511"/>
                  </a:cubicBezTo>
                  <a:cubicBezTo>
                    <a:pt x="483" y="511"/>
                    <a:pt x="614" y="412"/>
                    <a:pt x="614" y="264"/>
                  </a:cubicBezTo>
                  <a:cubicBezTo>
                    <a:pt x="614" y="110"/>
                    <a:pt x="483" y="1"/>
                    <a:pt x="351" y="1"/>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a:off x="-4865482" y="2407773"/>
              <a:ext cx="292878" cy="238174"/>
            </a:xfrm>
            <a:custGeom>
              <a:avLst/>
              <a:gdLst/>
              <a:ahLst/>
              <a:cxnLst/>
              <a:rect l="l" t="t" r="r" b="b"/>
              <a:pathLst>
                <a:path w="439" h="357" extrusionOk="0">
                  <a:moveTo>
                    <a:pt x="263" y="1"/>
                  </a:moveTo>
                  <a:cubicBezTo>
                    <a:pt x="88" y="1"/>
                    <a:pt x="0" y="198"/>
                    <a:pt x="132" y="307"/>
                  </a:cubicBezTo>
                  <a:cubicBezTo>
                    <a:pt x="166" y="341"/>
                    <a:pt x="208" y="356"/>
                    <a:pt x="250" y="356"/>
                  </a:cubicBezTo>
                  <a:cubicBezTo>
                    <a:pt x="344" y="356"/>
                    <a:pt x="438" y="282"/>
                    <a:pt x="438" y="176"/>
                  </a:cubicBezTo>
                  <a:cubicBezTo>
                    <a:pt x="438" y="66"/>
                    <a:pt x="351" y="1"/>
                    <a:pt x="263" y="1"/>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a:off x="-3374404" y="841303"/>
              <a:ext cx="292878" cy="240176"/>
            </a:xfrm>
            <a:custGeom>
              <a:avLst/>
              <a:gdLst/>
              <a:ahLst/>
              <a:cxnLst/>
              <a:rect l="l" t="t" r="r" b="b"/>
              <a:pathLst>
                <a:path w="439" h="360" extrusionOk="0">
                  <a:moveTo>
                    <a:pt x="291" y="0"/>
                  </a:moveTo>
                  <a:cubicBezTo>
                    <a:pt x="282" y="0"/>
                    <a:pt x="273" y="1"/>
                    <a:pt x="263" y="4"/>
                  </a:cubicBezTo>
                  <a:cubicBezTo>
                    <a:pt x="88" y="4"/>
                    <a:pt x="0" y="179"/>
                    <a:pt x="132" y="310"/>
                  </a:cubicBezTo>
                  <a:cubicBezTo>
                    <a:pt x="166" y="344"/>
                    <a:pt x="208" y="359"/>
                    <a:pt x="251" y="359"/>
                  </a:cubicBezTo>
                  <a:cubicBezTo>
                    <a:pt x="345" y="359"/>
                    <a:pt x="439" y="285"/>
                    <a:pt x="439" y="179"/>
                  </a:cubicBezTo>
                  <a:cubicBezTo>
                    <a:pt x="439" y="81"/>
                    <a:pt x="368" y="0"/>
                    <a:pt x="291" y="0"/>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3374404" y="3460536"/>
              <a:ext cx="176127" cy="146774"/>
            </a:xfrm>
            <a:custGeom>
              <a:avLst/>
              <a:gdLst/>
              <a:ahLst/>
              <a:cxnLst/>
              <a:rect l="l" t="t" r="r" b="b"/>
              <a:pathLst>
                <a:path w="264" h="220" extrusionOk="0">
                  <a:moveTo>
                    <a:pt x="154" y="0"/>
                  </a:moveTo>
                  <a:cubicBezTo>
                    <a:pt x="0" y="0"/>
                    <a:pt x="0" y="220"/>
                    <a:pt x="154" y="220"/>
                  </a:cubicBezTo>
                  <a:cubicBezTo>
                    <a:pt x="198" y="220"/>
                    <a:pt x="263" y="176"/>
                    <a:pt x="263" y="110"/>
                  </a:cubicBezTo>
                  <a:cubicBezTo>
                    <a:pt x="263" y="44"/>
                    <a:pt x="198" y="0"/>
                    <a:pt x="154" y="0"/>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2175538" y="2012820"/>
              <a:ext cx="176127" cy="146774"/>
            </a:xfrm>
            <a:custGeom>
              <a:avLst/>
              <a:gdLst/>
              <a:ahLst/>
              <a:cxnLst/>
              <a:rect l="l" t="t" r="r" b="b"/>
              <a:pathLst>
                <a:path w="264" h="220" extrusionOk="0">
                  <a:moveTo>
                    <a:pt x="154" y="1"/>
                  </a:moveTo>
                  <a:cubicBezTo>
                    <a:pt x="0" y="1"/>
                    <a:pt x="0" y="220"/>
                    <a:pt x="154" y="220"/>
                  </a:cubicBezTo>
                  <a:cubicBezTo>
                    <a:pt x="198" y="220"/>
                    <a:pt x="263" y="176"/>
                    <a:pt x="263" y="110"/>
                  </a:cubicBezTo>
                  <a:cubicBezTo>
                    <a:pt x="263" y="67"/>
                    <a:pt x="198" y="1"/>
                    <a:pt x="154" y="1"/>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4267716" y="2568556"/>
              <a:ext cx="162784" cy="112082"/>
            </a:xfrm>
            <a:custGeom>
              <a:avLst/>
              <a:gdLst/>
              <a:ahLst/>
              <a:cxnLst/>
              <a:rect l="l" t="t" r="r" b="b"/>
              <a:pathLst>
                <a:path w="244" h="168" extrusionOk="0">
                  <a:moveTo>
                    <a:pt x="134" y="1"/>
                  </a:moveTo>
                  <a:cubicBezTo>
                    <a:pt x="0" y="1"/>
                    <a:pt x="135" y="167"/>
                    <a:pt x="206" y="167"/>
                  </a:cubicBezTo>
                  <a:cubicBezTo>
                    <a:pt x="228" y="167"/>
                    <a:pt x="244" y="151"/>
                    <a:pt x="244" y="110"/>
                  </a:cubicBezTo>
                  <a:cubicBezTo>
                    <a:pt x="244" y="44"/>
                    <a:pt x="200" y="1"/>
                    <a:pt x="134" y="1"/>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3068850" y="580448"/>
              <a:ext cx="162784" cy="111415"/>
            </a:xfrm>
            <a:custGeom>
              <a:avLst/>
              <a:gdLst/>
              <a:ahLst/>
              <a:cxnLst/>
              <a:rect l="l" t="t" r="r" b="b"/>
              <a:pathLst>
                <a:path w="244" h="167" extrusionOk="0">
                  <a:moveTo>
                    <a:pt x="134" y="0"/>
                  </a:moveTo>
                  <a:cubicBezTo>
                    <a:pt x="0" y="0"/>
                    <a:pt x="135" y="167"/>
                    <a:pt x="206" y="167"/>
                  </a:cubicBezTo>
                  <a:cubicBezTo>
                    <a:pt x="228" y="167"/>
                    <a:pt x="244" y="151"/>
                    <a:pt x="244" y="110"/>
                  </a:cubicBezTo>
                  <a:cubicBezTo>
                    <a:pt x="244" y="44"/>
                    <a:pt x="178" y="0"/>
                    <a:pt x="134" y="0"/>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3257653" y="-823237"/>
              <a:ext cx="395618" cy="346921"/>
            </a:xfrm>
            <a:custGeom>
              <a:avLst/>
              <a:gdLst/>
              <a:ahLst/>
              <a:cxnLst/>
              <a:rect l="l" t="t" r="r" b="b"/>
              <a:pathLst>
                <a:path w="593" h="520" extrusionOk="0">
                  <a:moveTo>
                    <a:pt x="330" y="0"/>
                  </a:moveTo>
                  <a:cubicBezTo>
                    <a:pt x="110" y="0"/>
                    <a:pt x="1" y="285"/>
                    <a:pt x="154" y="439"/>
                  </a:cubicBezTo>
                  <a:cubicBezTo>
                    <a:pt x="204" y="495"/>
                    <a:pt x="267" y="520"/>
                    <a:pt x="330" y="520"/>
                  </a:cubicBezTo>
                  <a:cubicBezTo>
                    <a:pt x="462" y="520"/>
                    <a:pt x="592" y="412"/>
                    <a:pt x="592" y="263"/>
                  </a:cubicBezTo>
                  <a:cubicBezTo>
                    <a:pt x="592" y="110"/>
                    <a:pt x="483" y="0"/>
                    <a:pt x="330" y="0"/>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26"/>
          <p:cNvSpPr txBox="1"/>
          <p:nvPr/>
        </p:nvSpPr>
        <p:spPr>
          <a:xfrm>
            <a:off x="719250" y="1244100"/>
            <a:ext cx="67635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solidFill>
                <a:schemeClr val="dk2"/>
              </a:solidFill>
              <a:latin typeface="Work Sans"/>
              <a:ea typeface="Work Sans"/>
              <a:cs typeface="Work Sans"/>
              <a:sym typeface="Work Sans"/>
            </a:endParaRPr>
          </a:p>
          <a:p>
            <a:pPr marL="457200" lvl="0" indent="-317500" algn="l" rtl="0">
              <a:spcBef>
                <a:spcPts val="0"/>
              </a:spcBef>
              <a:spcAft>
                <a:spcPts val="0"/>
              </a:spcAft>
              <a:buClr>
                <a:schemeClr val="dk2"/>
              </a:buClr>
              <a:buSzPts val="1400"/>
              <a:buFont typeface="Work Sans"/>
              <a:buChar char="●"/>
            </a:pPr>
            <a:r>
              <a:rPr lang="en">
                <a:solidFill>
                  <a:schemeClr val="dk2"/>
                </a:solidFill>
                <a:latin typeface="Work Sans"/>
                <a:ea typeface="Work Sans"/>
                <a:cs typeface="Work Sans"/>
                <a:sym typeface="Work Sans"/>
              </a:rPr>
              <a:t>Attempted to run different time variables in one plate</a:t>
            </a:r>
            <a:endParaRPr>
              <a:solidFill>
                <a:schemeClr val="dk2"/>
              </a:solidFill>
              <a:latin typeface="Work Sans"/>
              <a:ea typeface="Work Sans"/>
              <a:cs typeface="Work Sans"/>
              <a:sym typeface="Work Sans"/>
            </a:endParaRPr>
          </a:p>
          <a:p>
            <a:pPr marL="457200" lvl="0" indent="0" algn="l" rtl="0">
              <a:spcBef>
                <a:spcPts val="0"/>
              </a:spcBef>
              <a:spcAft>
                <a:spcPts val="0"/>
              </a:spcAft>
              <a:buNone/>
            </a:pPr>
            <a:endParaRPr>
              <a:solidFill>
                <a:schemeClr val="dk2"/>
              </a:solidFill>
              <a:latin typeface="Work Sans"/>
              <a:ea typeface="Work Sans"/>
              <a:cs typeface="Work Sans"/>
              <a:sym typeface="Work Sans"/>
            </a:endParaRPr>
          </a:p>
          <a:p>
            <a:pPr marL="457200" lvl="0" indent="-317500" algn="l" rtl="0">
              <a:spcBef>
                <a:spcPts val="0"/>
              </a:spcBef>
              <a:spcAft>
                <a:spcPts val="0"/>
              </a:spcAft>
              <a:buClr>
                <a:schemeClr val="dk2"/>
              </a:buClr>
              <a:buSzPts val="1400"/>
              <a:buFont typeface="Work Sans"/>
              <a:buChar char="●"/>
            </a:pPr>
            <a:r>
              <a:rPr lang="en">
                <a:solidFill>
                  <a:schemeClr val="dk2"/>
                </a:solidFill>
                <a:latin typeface="Work Sans"/>
                <a:ea typeface="Work Sans"/>
                <a:cs typeface="Work Sans"/>
                <a:sym typeface="Work Sans"/>
              </a:rPr>
              <a:t>Stock solution was not fully dissolved - crystals formed on the plate</a:t>
            </a:r>
            <a:endParaRPr>
              <a:solidFill>
                <a:schemeClr val="dk2"/>
              </a:solidFill>
              <a:latin typeface="Work Sans"/>
              <a:ea typeface="Work Sans"/>
              <a:cs typeface="Work Sans"/>
              <a:sym typeface="Work Sans"/>
            </a:endParaRPr>
          </a:p>
          <a:p>
            <a:pPr marL="457200" lvl="0" indent="0" algn="l" rtl="0">
              <a:spcBef>
                <a:spcPts val="0"/>
              </a:spcBef>
              <a:spcAft>
                <a:spcPts val="0"/>
              </a:spcAft>
              <a:buNone/>
            </a:pPr>
            <a:endParaRPr>
              <a:solidFill>
                <a:schemeClr val="dk2"/>
              </a:solidFill>
              <a:latin typeface="Work Sans"/>
              <a:ea typeface="Work Sans"/>
              <a:cs typeface="Work Sans"/>
              <a:sym typeface="Work Sans"/>
            </a:endParaRPr>
          </a:p>
          <a:p>
            <a:pPr marL="457200" lvl="0" indent="-317500" algn="l" rtl="0">
              <a:spcBef>
                <a:spcPts val="0"/>
              </a:spcBef>
              <a:spcAft>
                <a:spcPts val="0"/>
              </a:spcAft>
              <a:buClr>
                <a:schemeClr val="dk2"/>
              </a:buClr>
              <a:buSzPts val="1400"/>
              <a:buFont typeface="Work Sans"/>
              <a:buChar char="●"/>
            </a:pPr>
            <a:r>
              <a:rPr lang="en">
                <a:solidFill>
                  <a:schemeClr val="dk2"/>
                </a:solidFill>
                <a:latin typeface="Work Sans"/>
                <a:ea typeface="Work Sans"/>
                <a:cs typeface="Work Sans"/>
                <a:sym typeface="Work Sans"/>
              </a:rPr>
              <a:t>MTT reagent step done later than 24 hours in second experiment</a:t>
            </a:r>
            <a:endParaRPr>
              <a:solidFill>
                <a:schemeClr val="dk2"/>
              </a:solidFill>
              <a:latin typeface="Work Sans"/>
              <a:ea typeface="Work Sans"/>
              <a:cs typeface="Work Sans"/>
              <a:sym typeface="Work Sans"/>
            </a:endParaRPr>
          </a:p>
          <a:p>
            <a:pPr marL="0" lvl="0" indent="0" algn="l" rtl="0">
              <a:spcBef>
                <a:spcPts val="0"/>
              </a:spcBef>
              <a:spcAft>
                <a:spcPts val="0"/>
              </a:spcAft>
              <a:buNone/>
            </a:pPr>
            <a:endParaRPr>
              <a:latin typeface="Work Sans Light"/>
              <a:ea typeface="Work Sans Light"/>
              <a:cs typeface="Work Sans Light"/>
              <a:sym typeface="Work Sans Light"/>
            </a:endParaRPr>
          </a:p>
        </p:txBody>
      </p:sp>
      <p:sp>
        <p:nvSpPr>
          <p:cNvPr id="19" name="TextBox 18">
            <a:extLst>
              <a:ext uri="{FF2B5EF4-FFF2-40B4-BE49-F238E27FC236}">
                <a16:creationId xmlns:a16="http://schemas.microsoft.com/office/drawing/2014/main" id="{C097F0CC-088E-4A1A-8358-31A0F7F72741}"/>
              </a:ext>
            </a:extLst>
          </p:cNvPr>
          <p:cNvSpPr txBox="1"/>
          <p:nvPr/>
        </p:nvSpPr>
        <p:spPr>
          <a:xfrm>
            <a:off x="3188554" y="3070111"/>
            <a:ext cx="2686347" cy="646331"/>
          </a:xfrm>
          <a:prstGeom prst="rect">
            <a:avLst/>
          </a:prstGeom>
          <a:solidFill>
            <a:schemeClr val="accent4">
              <a:lumMod val="60000"/>
              <a:lumOff val="40000"/>
            </a:schemeClr>
          </a:solidFill>
        </p:spPr>
        <p:txBody>
          <a:bodyPr wrap="square" rtlCol="0">
            <a:spAutoFit/>
          </a:bodyPr>
          <a:lstStyle/>
          <a:p>
            <a:pPr algn="ctr"/>
            <a:r>
              <a:rPr lang="en-US" sz="1200" dirty="0">
                <a:solidFill>
                  <a:srgbClr val="FF0000"/>
                </a:solidFill>
              </a:rPr>
              <a:t>Required in the presentation. </a:t>
            </a:r>
          </a:p>
          <a:p>
            <a:pPr algn="ctr"/>
            <a:r>
              <a:rPr lang="en-US" sz="1200" dirty="0">
                <a:solidFill>
                  <a:srgbClr val="FF0000"/>
                </a:solidFill>
              </a:rPr>
              <a:t>What worked and what didn’t work….and why.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305" name="Google Shape;305;p27"/>
          <p:cNvSpPr txBox="1"/>
          <p:nvPr/>
        </p:nvSpPr>
        <p:spPr>
          <a:xfrm>
            <a:off x="616450" y="565075"/>
            <a:ext cx="7885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Work Sans Light"/>
                <a:ea typeface="Work Sans Light"/>
                <a:cs typeface="Work Sans Light"/>
                <a:sym typeface="Work Sans Light"/>
              </a:rPr>
              <a:t>EXPERIMENTAL SUCCESSES</a:t>
            </a:r>
            <a:endParaRPr sz="1800">
              <a:latin typeface="Work Sans Light"/>
              <a:ea typeface="Work Sans Light"/>
              <a:cs typeface="Work Sans Light"/>
              <a:sym typeface="Work Sans Light"/>
            </a:endParaRPr>
          </a:p>
        </p:txBody>
      </p:sp>
      <p:grpSp>
        <p:nvGrpSpPr>
          <p:cNvPr id="306" name="Google Shape;306;p27"/>
          <p:cNvGrpSpPr/>
          <p:nvPr/>
        </p:nvGrpSpPr>
        <p:grpSpPr>
          <a:xfrm rot="979772">
            <a:off x="7536160" y="2963666"/>
            <a:ext cx="992434" cy="1718328"/>
            <a:chOff x="923850" y="781677"/>
            <a:chExt cx="1705586" cy="3424872"/>
          </a:xfrm>
        </p:grpSpPr>
        <p:sp>
          <p:nvSpPr>
            <p:cNvPr id="307" name="Google Shape;307;p27"/>
            <p:cNvSpPr/>
            <p:nvPr/>
          </p:nvSpPr>
          <p:spPr>
            <a:xfrm>
              <a:off x="1315957" y="1982090"/>
              <a:ext cx="1050150" cy="1444454"/>
            </a:xfrm>
            <a:custGeom>
              <a:avLst/>
              <a:gdLst/>
              <a:ahLst/>
              <a:cxnLst/>
              <a:rect l="l" t="t" r="r" b="b"/>
              <a:pathLst>
                <a:path w="7649" h="10521" extrusionOk="0">
                  <a:moveTo>
                    <a:pt x="3529" y="1"/>
                  </a:moveTo>
                  <a:lnTo>
                    <a:pt x="1" y="8876"/>
                  </a:lnTo>
                  <a:lnTo>
                    <a:pt x="2061" y="9709"/>
                  </a:lnTo>
                  <a:lnTo>
                    <a:pt x="4121" y="10520"/>
                  </a:lnTo>
                  <a:lnTo>
                    <a:pt x="7649" y="1644"/>
                  </a:lnTo>
                  <a:lnTo>
                    <a:pt x="5589" y="812"/>
                  </a:lnTo>
                  <a:lnTo>
                    <a:pt x="3529" y="1"/>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1547646" y="2030417"/>
              <a:ext cx="719138" cy="893637"/>
            </a:xfrm>
            <a:custGeom>
              <a:avLst/>
              <a:gdLst/>
              <a:ahLst/>
              <a:cxnLst/>
              <a:rect l="l" t="t" r="r" b="b"/>
              <a:pathLst>
                <a:path w="5238" h="6509" extrusionOk="0">
                  <a:moveTo>
                    <a:pt x="2104" y="0"/>
                  </a:moveTo>
                  <a:lnTo>
                    <a:pt x="0" y="5260"/>
                  </a:lnTo>
                  <a:lnTo>
                    <a:pt x="3134" y="6509"/>
                  </a:lnTo>
                  <a:lnTo>
                    <a:pt x="5238" y="1249"/>
                  </a:lnTo>
                  <a:lnTo>
                    <a:pt x="2104" y="0"/>
                  </a:lnTo>
                  <a:close/>
                </a:path>
              </a:pathLst>
            </a:custGeom>
            <a:solidFill>
              <a:srgbClr val="BD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1154898" y="3483507"/>
              <a:ext cx="442356" cy="601753"/>
            </a:xfrm>
            <a:custGeom>
              <a:avLst/>
              <a:gdLst/>
              <a:ahLst/>
              <a:cxnLst/>
              <a:rect l="l" t="t" r="r" b="b"/>
              <a:pathLst>
                <a:path w="3222" h="4383" extrusionOk="0">
                  <a:moveTo>
                    <a:pt x="1469" y="0"/>
                  </a:moveTo>
                  <a:lnTo>
                    <a:pt x="0" y="3704"/>
                  </a:lnTo>
                  <a:lnTo>
                    <a:pt x="877" y="4054"/>
                  </a:lnTo>
                  <a:lnTo>
                    <a:pt x="1732" y="4383"/>
                  </a:lnTo>
                  <a:lnTo>
                    <a:pt x="3222" y="701"/>
                  </a:lnTo>
                  <a:lnTo>
                    <a:pt x="2345" y="351"/>
                  </a:lnTo>
                  <a:lnTo>
                    <a:pt x="14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923850" y="3859611"/>
              <a:ext cx="747970" cy="346938"/>
            </a:xfrm>
            <a:custGeom>
              <a:avLst/>
              <a:gdLst/>
              <a:ahLst/>
              <a:cxnLst/>
              <a:rect l="l" t="t" r="r" b="b"/>
              <a:pathLst>
                <a:path w="5448" h="2527" extrusionOk="0">
                  <a:moveTo>
                    <a:pt x="595" y="0"/>
                  </a:moveTo>
                  <a:cubicBezTo>
                    <a:pt x="190" y="0"/>
                    <a:pt x="0" y="640"/>
                    <a:pt x="478" y="812"/>
                  </a:cubicBezTo>
                  <a:lnTo>
                    <a:pt x="2604" y="1666"/>
                  </a:lnTo>
                  <a:lnTo>
                    <a:pt x="4730" y="2499"/>
                  </a:lnTo>
                  <a:cubicBezTo>
                    <a:pt x="4781" y="2518"/>
                    <a:pt x="4830" y="2526"/>
                    <a:pt x="4876" y="2526"/>
                  </a:cubicBezTo>
                  <a:cubicBezTo>
                    <a:pt x="5264" y="2526"/>
                    <a:pt x="5448" y="1928"/>
                    <a:pt x="5037" y="1732"/>
                  </a:cubicBezTo>
                  <a:lnTo>
                    <a:pt x="2911" y="877"/>
                  </a:lnTo>
                  <a:lnTo>
                    <a:pt x="785" y="45"/>
                  </a:lnTo>
                  <a:cubicBezTo>
                    <a:pt x="718" y="14"/>
                    <a:pt x="654" y="0"/>
                    <a:pt x="595" y="0"/>
                  </a:cubicBez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1747743" y="1855844"/>
              <a:ext cx="695112" cy="370141"/>
            </a:xfrm>
            <a:custGeom>
              <a:avLst/>
              <a:gdLst/>
              <a:ahLst/>
              <a:cxnLst/>
              <a:rect l="l" t="t" r="r" b="b"/>
              <a:pathLst>
                <a:path w="5063" h="2696" extrusionOk="0">
                  <a:moveTo>
                    <a:pt x="307" y="0"/>
                  </a:moveTo>
                  <a:lnTo>
                    <a:pt x="0" y="789"/>
                  </a:lnTo>
                  <a:lnTo>
                    <a:pt x="2367" y="1732"/>
                  </a:lnTo>
                  <a:lnTo>
                    <a:pt x="4756" y="2696"/>
                  </a:lnTo>
                  <a:lnTo>
                    <a:pt x="5062" y="1885"/>
                  </a:lnTo>
                  <a:lnTo>
                    <a:pt x="2696" y="943"/>
                  </a:lnTo>
                  <a:lnTo>
                    <a:pt x="307" y="0"/>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1154914" y="3152561"/>
              <a:ext cx="806456" cy="469540"/>
            </a:xfrm>
            <a:custGeom>
              <a:avLst/>
              <a:gdLst/>
              <a:ahLst/>
              <a:cxnLst/>
              <a:rect l="l" t="t" r="r" b="b"/>
              <a:pathLst>
                <a:path w="5874" h="3420" extrusionOk="0">
                  <a:moveTo>
                    <a:pt x="505" y="1"/>
                  </a:moveTo>
                  <a:lnTo>
                    <a:pt x="1" y="1272"/>
                  </a:lnTo>
                  <a:lnTo>
                    <a:pt x="2696" y="2346"/>
                  </a:lnTo>
                  <a:lnTo>
                    <a:pt x="5370" y="3419"/>
                  </a:lnTo>
                  <a:lnTo>
                    <a:pt x="5874" y="2148"/>
                  </a:lnTo>
                  <a:lnTo>
                    <a:pt x="3200" y="1075"/>
                  </a:lnTo>
                  <a:lnTo>
                    <a:pt x="505" y="1"/>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1901099" y="1488727"/>
              <a:ext cx="562762" cy="583905"/>
            </a:xfrm>
            <a:custGeom>
              <a:avLst/>
              <a:gdLst/>
              <a:ahLst/>
              <a:cxnLst/>
              <a:rect l="l" t="t" r="r" b="b"/>
              <a:pathLst>
                <a:path w="4099" h="4253" extrusionOk="0">
                  <a:moveTo>
                    <a:pt x="2433" y="1"/>
                  </a:moveTo>
                  <a:lnTo>
                    <a:pt x="943" y="614"/>
                  </a:lnTo>
                  <a:lnTo>
                    <a:pt x="1" y="3003"/>
                  </a:lnTo>
                  <a:lnTo>
                    <a:pt x="1579" y="3617"/>
                  </a:lnTo>
                  <a:lnTo>
                    <a:pt x="3135" y="4252"/>
                  </a:lnTo>
                  <a:lnTo>
                    <a:pt x="4099" y="1864"/>
                  </a:lnTo>
                  <a:lnTo>
                    <a:pt x="3441" y="417"/>
                  </a:lnTo>
                  <a:lnTo>
                    <a:pt x="2937" y="198"/>
                  </a:lnTo>
                  <a:lnTo>
                    <a:pt x="2433" y="1"/>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2277281" y="781677"/>
              <a:ext cx="352155" cy="746322"/>
            </a:xfrm>
            <a:custGeom>
              <a:avLst/>
              <a:gdLst/>
              <a:ahLst/>
              <a:cxnLst/>
              <a:rect l="l" t="t" r="r" b="b"/>
              <a:pathLst>
                <a:path w="2565" h="5436" extrusionOk="0">
                  <a:moveTo>
                    <a:pt x="2564" y="1"/>
                  </a:moveTo>
                  <a:lnTo>
                    <a:pt x="1885" y="527"/>
                  </a:lnTo>
                  <a:lnTo>
                    <a:pt x="0" y="5282"/>
                  </a:lnTo>
                  <a:lnTo>
                    <a:pt x="395" y="5436"/>
                  </a:lnTo>
                  <a:lnTo>
                    <a:pt x="25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1512973" y="3149540"/>
              <a:ext cx="234770" cy="108461"/>
            </a:xfrm>
            <a:custGeom>
              <a:avLst/>
              <a:gdLst/>
              <a:ahLst/>
              <a:cxnLst/>
              <a:rect l="l" t="t" r="r" b="b"/>
              <a:pathLst>
                <a:path w="1710" h="790" extrusionOk="0">
                  <a:moveTo>
                    <a:pt x="66" y="1"/>
                  </a:moveTo>
                  <a:lnTo>
                    <a:pt x="1" y="132"/>
                  </a:lnTo>
                  <a:lnTo>
                    <a:pt x="1666" y="790"/>
                  </a:lnTo>
                  <a:lnTo>
                    <a:pt x="1710" y="658"/>
                  </a:lnTo>
                  <a:lnTo>
                    <a:pt x="66" y="1"/>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1582168" y="2984104"/>
              <a:ext cx="120543" cy="63292"/>
            </a:xfrm>
            <a:custGeom>
              <a:avLst/>
              <a:gdLst/>
              <a:ahLst/>
              <a:cxnLst/>
              <a:rect l="l" t="t" r="r" b="b"/>
              <a:pathLst>
                <a:path w="878" h="461" extrusionOk="0">
                  <a:moveTo>
                    <a:pt x="45" y="1"/>
                  </a:moveTo>
                  <a:lnTo>
                    <a:pt x="1" y="132"/>
                  </a:lnTo>
                  <a:lnTo>
                    <a:pt x="812" y="461"/>
                  </a:lnTo>
                  <a:lnTo>
                    <a:pt x="877" y="329"/>
                  </a:lnTo>
                  <a:lnTo>
                    <a:pt x="45" y="1"/>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1648343" y="2815648"/>
              <a:ext cx="120543" cy="63292"/>
            </a:xfrm>
            <a:custGeom>
              <a:avLst/>
              <a:gdLst/>
              <a:ahLst/>
              <a:cxnLst/>
              <a:rect l="l" t="t" r="r" b="b"/>
              <a:pathLst>
                <a:path w="878" h="461" extrusionOk="0">
                  <a:moveTo>
                    <a:pt x="45" y="0"/>
                  </a:moveTo>
                  <a:lnTo>
                    <a:pt x="1" y="132"/>
                  </a:lnTo>
                  <a:lnTo>
                    <a:pt x="812" y="460"/>
                  </a:lnTo>
                  <a:lnTo>
                    <a:pt x="877" y="329"/>
                  </a:lnTo>
                  <a:lnTo>
                    <a:pt x="45" y="0"/>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1714518" y="2650075"/>
              <a:ext cx="231887" cy="108461"/>
            </a:xfrm>
            <a:custGeom>
              <a:avLst/>
              <a:gdLst/>
              <a:ahLst/>
              <a:cxnLst/>
              <a:rect l="l" t="t" r="r" b="b"/>
              <a:pathLst>
                <a:path w="1689" h="790" extrusionOk="0">
                  <a:moveTo>
                    <a:pt x="45" y="1"/>
                  </a:moveTo>
                  <a:lnTo>
                    <a:pt x="1" y="132"/>
                  </a:lnTo>
                  <a:lnTo>
                    <a:pt x="1645" y="790"/>
                  </a:lnTo>
                  <a:lnTo>
                    <a:pt x="1688" y="658"/>
                  </a:lnTo>
                  <a:lnTo>
                    <a:pt x="45" y="1"/>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1847009" y="2483119"/>
              <a:ext cx="120406" cy="63292"/>
            </a:xfrm>
            <a:custGeom>
              <a:avLst/>
              <a:gdLst/>
              <a:ahLst/>
              <a:cxnLst/>
              <a:rect l="l" t="t" r="r" b="b"/>
              <a:pathLst>
                <a:path w="877" h="461" extrusionOk="0">
                  <a:moveTo>
                    <a:pt x="44" y="1"/>
                  </a:moveTo>
                  <a:lnTo>
                    <a:pt x="0" y="132"/>
                  </a:lnTo>
                  <a:lnTo>
                    <a:pt x="811" y="461"/>
                  </a:lnTo>
                  <a:lnTo>
                    <a:pt x="877" y="329"/>
                  </a:lnTo>
                  <a:lnTo>
                    <a:pt x="44" y="1"/>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1847006" y="2316182"/>
              <a:ext cx="120406" cy="63292"/>
            </a:xfrm>
            <a:custGeom>
              <a:avLst/>
              <a:gdLst/>
              <a:ahLst/>
              <a:cxnLst/>
              <a:rect l="l" t="t" r="r" b="b"/>
              <a:pathLst>
                <a:path w="877" h="461" extrusionOk="0">
                  <a:moveTo>
                    <a:pt x="44" y="0"/>
                  </a:moveTo>
                  <a:lnTo>
                    <a:pt x="0" y="132"/>
                  </a:lnTo>
                  <a:lnTo>
                    <a:pt x="811" y="461"/>
                  </a:lnTo>
                  <a:lnTo>
                    <a:pt x="877" y="329"/>
                  </a:lnTo>
                  <a:lnTo>
                    <a:pt x="44" y="0"/>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1901100" y="2140190"/>
              <a:ext cx="234770" cy="108461"/>
            </a:xfrm>
            <a:custGeom>
              <a:avLst/>
              <a:gdLst/>
              <a:ahLst/>
              <a:cxnLst/>
              <a:rect l="l" t="t" r="r" b="b"/>
              <a:pathLst>
                <a:path w="1710" h="790" extrusionOk="0">
                  <a:moveTo>
                    <a:pt x="44" y="0"/>
                  </a:moveTo>
                  <a:lnTo>
                    <a:pt x="0" y="132"/>
                  </a:lnTo>
                  <a:lnTo>
                    <a:pt x="1644" y="789"/>
                  </a:lnTo>
                  <a:lnTo>
                    <a:pt x="1710" y="636"/>
                  </a:lnTo>
                  <a:lnTo>
                    <a:pt x="44" y="0"/>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7"/>
          <p:cNvSpPr txBox="1"/>
          <p:nvPr/>
        </p:nvSpPr>
        <p:spPr>
          <a:xfrm>
            <a:off x="772875" y="1181500"/>
            <a:ext cx="58452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2"/>
              </a:solidFill>
              <a:latin typeface="Work Sans"/>
              <a:ea typeface="Work Sans"/>
              <a:cs typeface="Work Sans"/>
              <a:sym typeface="Work Sans"/>
            </a:endParaRPr>
          </a:p>
          <a:p>
            <a:pPr marL="457200" lvl="0" indent="-317500" algn="l" rtl="0">
              <a:spcBef>
                <a:spcPts val="0"/>
              </a:spcBef>
              <a:spcAft>
                <a:spcPts val="0"/>
              </a:spcAft>
              <a:buClr>
                <a:schemeClr val="dk2"/>
              </a:buClr>
              <a:buSzPts val="1400"/>
              <a:buFont typeface="Work Sans"/>
              <a:buChar char="●"/>
            </a:pPr>
            <a:r>
              <a:rPr lang="en">
                <a:solidFill>
                  <a:schemeClr val="dk2"/>
                </a:solidFill>
                <a:latin typeface="Work Sans"/>
                <a:ea typeface="Work Sans"/>
                <a:cs typeface="Work Sans"/>
                <a:sym typeface="Work Sans"/>
              </a:rPr>
              <a:t>Running the MTT assays correctly according to protocol</a:t>
            </a:r>
            <a:endParaRPr>
              <a:solidFill>
                <a:schemeClr val="dk2"/>
              </a:solidFill>
              <a:latin typeface="Work Sans"/>
              <a:ea typeface="Work Sans"/>
              <a:cs typeface="Work Sans"/>
              <a:sym typeface="Work Sans"/>
            </a:endParaRPr>
          </a:p>
          <a:p>
            <a:pPr marL="457200" lvl="0" indent="0" algn="l" rtl="0">
              <a:spcBef>
                <a:spcPts val="0"/>
              </a:spcBef>
              <a:spcAft>
                <a:spcPts val="0"/>
              </a:spcAft>
              <a:buNone/>
            </a:pPr>
            <a:endParaRPr>
              <a:solidFill>
                <a:schemeClr val="dk2"/>
              </a:solidFill>
              <a:latin typeface="Work Sans"/>
              <a:ea typeface="Work Sans"/>
              <a:cs typeface="Work Sans"/>
              <a:sym typeface="Work Sans"/>
            </a:endParaRPr>
          </a:p>
          <a:p>
            <a:pPr marL="457200" lvl="0" indent="-317500" algn="l" rtl="0">
              <a:spcBef>
                <a:spcPts val="0"/>
              </a:spcBef>
              <a:spcAft>
                <a:spcPts val="0"/>
              </a:spcAft>
              <a:buClr>
                <a:schemeClr val="dk2"/>
              </a:buClr>
              <a:buSzPts val="1400"/>
              <a:buFont typeface="Work Sans"/>
              <a:buChar char="●"/>
            </a:pPr>
            <a:r>
              <a:rPr lang="en">
                <a:solidFill>
                  <a:schemeClr val="dk2"/>
                </a:solidFill>
                <a:latin typeface="Work Sans"/>
                <a:ea typeface="Work Sans"/>
                <a:cs typeface="Work Sans"/>
                <a:sym typeface="Work Sans"/>
              </a:rPr>
              <a:t>Fully analyzing results including errors</a:t>
            </a:r>
            <a:endParaRPr>
              <a:solidFill>
                <a:schemeClr val="dk2"/>
              </a:solidFill>
              <a:latin typeface="Work Sans"/>
              <a:ea typeface="Work Sans"/>
              <a:cs typeface="Work Sans"/>
              <a:sym typeface="Work Sans"/>
            </a:endParaRPr>
          </a:p>
          <a:p>
            <a:pPr marL="457200" lvl="0" indent="0" algn="l" rtl="0">
              <a:spcBef>
                <a:spcPts val="0"/>
              </a:spcBef>
              <a:spcAft>
                <a:spcPts val="0"/>
              </a:spcAft>
              <a:buNone/>
            </a:pPr>
            <a:endParaRPr>
              <a:solidFill>
                <a:schemeClr val="dk2"/>
              </a:solidFill>
              <a:latin typeface="Work Sans"/>
              <a:ea typeface="Work Sans"/>
              <a:cs typeface="Work Sans"/>
              <a:sym typeface="Work Sans"/>
            </a:endParaRPr>
          </a:p>
          <a:p>
            <a:pPr marL="457200" lvl="0" indent="-317500" algn="l" rtl="0">
              <a:spcBef>
                <a:spcPts val="0"/>
              </a:spcBef>
              <a:spcAft>
                <a:spcPts val="0"/>
              </a:spcAft>
              <a:buClr>
                <a:schemeClr val="dk2"/>
              </a:buClr>
              <a:buSzPts val="1400"/>
              <a:buFont typeface="Work Sans"/>
              <a:buChar char="●"/>
            </a:pPr>
            <a:r>
              <a:rPr lang="en">
                <a:solidFill>
                  <a:schemeClr val="dk2"/>
                </a:solidFill>
                <a:latin typeface="Work Sans"/>
                <a:ea typeface="Work Sans"/>
                <a:cs typeface="Work Sans"/>
                <a:sym typeface="Work Sans"/>
              </a:rPr>
              <a:t>Running multiple MTT assays</a:t>
            </a:r>
            <a:endParaRPr>
              <a:solidFill>
                <a:schemeClr val="dk2"/>
              </a:solidFill>
              <a:latin typeface="Work Sans"/>
              <a:ea typeface="Work Sans"/>
              <a:cs typeface="Work Sans"/>
              <a:sym typeface="Work Sans"/>
            </a:endParaRPr>
          </a:p>
          <a:p>
            <a:pPr marL="457200" lvl="0" indent="0" algn="l" rtl="0">
              <a:spcBef>
                <a:spcPts val="0"/>
              </a:spcBef>
              <a:spcAft>
                <a:spcPts val="0"/>
              </a:spcAft>
              <a:buNone/>
            </a:pPr>
            <a:r>
              <a:rPr lang="en">
                <a:solidFill>
                  <a:schemeClr val="dk2"/>
                </a:solidFill>
                <a:latin typeface="Work Sans"/>
                <a:ea typeface="Work Sans"/>
                <a:cs typeface="Work Sans"/>
                <a:sym typeface="Work Sans"/>
              </a:rPr>
              <a:t> </a:t>
            </a:r>
            <a:endParaRPr>
              <a:solidFill>
                <a:schemeClr val="dk2"/>
              </a:solidFill>
              <a:latin typeface="Work Sans"/>
              <a:ea typeface="Work Sans"/>
              <a:cs typeface="Work Sans"/>
              <a:sym typeface="Work Sans"/>
            </a:endParaRPr>
          </a:p>
          <a:p>
            <a:pPr marL="457200" lvl="0" indent="-317500" algn="l" rtl="0">
              <a:spcBef>
                <a:spcPts val="0"/>
              </a:spcBef>
              <a:spcAft>
                <a:spcPts val="0"/>
              </a:spcAft>
              <a:buClr>
                <a:schemeClr val="dk2"/>
              </a:buClr>
              <a:buSzPts val="1400"/>
              <a:buFont typeface="Work Sans"/>
              <a:buChar char="●"/>
            </a:pPr>
            <a:r>
              <a:rPr lang="en">
                <a:solidFill>
                  <a:schemeClr val="dk2"/>
                </a:solidFill>
                <a:latin typeface="Work Sans"/>
                <a:ea typeface="Work Sans"/>
                <a:cs typeface="Work Sans"/>
                <a:sym typeface="Work Sans"/>
              </a:rPr>
              <a:t>Avoiding contaminations</a:t>
            </a:r>
            <a:endParaRPr>
              <a:solidFill>
                <a:schemeClr val="dk2"/>
              </a:solidFill>
              <a:latin typeface="Work Sans"/>
              <a:ea typeface="Work Sans"/>
              <a:cs typeface="Work Sans"/>
              <a:sym typeface="Work Sans"/>
            </a:endParaRPr>
          </a:p>
          <a:p>
            <a:pPr marL="457200" lvl="0" indent="0" algn="l" rtl="0">
              <a:spcBef>
                <a:spcPts val="0"/>
              </a:spcBef>
              <a:spcAft>
                <a:spcPts val="0"/>
              </a:spcAft>
              <a:buNone/>
            </a:pPr>
            <a:endParaRPr>
              <a:solidFill>
                <a:schemeClr val="dk2"/>
              </a:solidFill>
              <a:latin typeface="Work Sans"/>
              <a:ea typeface="Work Sans"/>
              <a:cs typeface="Work Sans"/>
              <a:sym typeface="Work Sans"/>
            </a:endParaRPr>
          </a:p>
          <a:p>
            <a:pPr marL="457200" lvl="0" indent="-317500" algn="l" rtl="0">
              <a:spcBef>
                <a:spcPts val="0"/>
              </a:spcBef>
              <a:spcAft>
                <a:spcPts val="0"/>
              </a:spcAft>
              <a:buClr>
                <a:schemeClr val="dk2"/>
              </a:buClr>
              <a:buSzPts val="1400"/>
              <a:buFont typeface="Work Sans"/>
              <a:buChar char="●"/>
            </a:pPr>
            <a:r>
              <a:rPr lang="en">
                <a:solidFill>
                  <a:schemeClr val="dk2"/>
                </a:solidFill>
                <a:latin typeface="Work Sans"/>
                <a:ea typeface="Work Sans"/>
                <a:cs typeface="Work Sans"/>
                <a:sym typeface="Work Sans"/>
              </a:rPr>
              <a:t>Each person knew their task and how to do it properly</a:t>
            </a:r>
            <a:endParaRPr>
              <a:solidFill>
                <a:schemeClr val="dk2"/>
              </a:solidFill>
              <a:latin typeface="Work Sans"/>
              <a:ea typeface="Work Sans"/>
              <a:cs typeface="Work Sans"/>
              <a:sym typeface="Work Sans"/>
            </a:endParaRPr>
          </a:p>
          <a:p>
            <a:pPr marL="0" lvl="0" indent="0" algn="l" rtl="0">
              <a:spcBef>
                <a:spcPts val="0"/>
              </a:spcBef>
              <a:spcAft>
                <a:spcPts val="0"/>
              </a:spcAft>
              <a:buNone/>
            </a:pPr>
            <a:endParaRPr>
              <a:latin typeface="Work Sans Light"/>
              <a:ea typeface="Work Sans Light"/>
              <a:cs typeface="Work Sans Light"/>
              <a:sym typeface="Work Sans Light"/>
            </a:endParaRPr>
          </a:p>
        </p:txBody>
      </p:sp>
      <p:sp>
        <p:nvSpPr>
          <p:cNvPr id="21" name="TextBox 20">
            <a:extLst>
              <a:ext uri="{FF2B5EF4-FFF2-40B4-BE49-F238E27FC236}">
                <a16:creationId xmlns:a16="http://schemas.microsoft.com/office/drawing/2014/main" id="{BBD6BC19-2B66-47F0-A85C-8FC914F1382E}"/>
              </a:ext>
            </a:extLst>
          </p:cNvPr>
          <p:cNvSpPr txBox="1"/>
          <p:nvPr/>
        </p:nvSpPr>
        <p:spPr>
          <a:xfrm>
            <a:off x="4054534" y="546662"/>
            <a:ext cx="2686347" cy="646331"/>
          </a:xfrm>
          <a:prstGeom prst="rect">
            <a:avLst/>
          </a:prstGeom>
          <a:solidFill>
            <a:schemeClr val="accent4">
              <a:lumMod val="60000"/>
              <a:lumOff val="40000"/>
            </a:schemeClr>
          </a:solidFill>
        </p:spPr>
        <p:txBody>
          <a:bodyPr wrap="square" rtlCol="0">
            <a:spAutoFit/>
          </a:bodyPr>
          <a:lstStyle/>
          <a:p>
            <a:pPr algn="ctr"/>
            <a:r>
              <a:rPr lang="en-US" sz="1200" dirty="0">
                <a:solidFill>
                  <a:srgbClr val="FF0000"/>
                </a:solidFill>
              </a:rPr>
              <a:t>Required in the presentation. </a:t>
            </a:r>
          </a:p>
          <a:p>
            <a:pPr algn="ctr"/>
            <a:r>
              <a:rPr lang="en-US" sz="1200" dirty="0">
                <a:solidFill>
                  <a:srgbClr val="FF0000"/>
                </a:solidFill>
              </a:rPr>
              <a:t>What worked and what didn’t work….and why.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8"/>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328" name="Google Shape;328;p28"/>
          <p:cNvSpPr txBox="1"/>
          <p:nvPr/>
        </p:nvSpPr>
        <p:spPr>
          <a:xfrm>
            <a:off x="719250" y="523125"/>
            <a:ext cx="7705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Work Sans Light"/>
                <a:ea typeface="Work Sans Light"/>
                <a:cs typeface="Work Sans Light"/>
                <a:sym typeface="Work Sans Light"/>
              </a:rPr>
              <a:t>CONNECTION TO REAL IN VIVO CANCER RESEARCH</a:t>
            </a:r>
            <a:endParaRPr sz="1800">
              <a:latin typeface="Work Sans Light"/>
              <a:ea typeface="Work Sans Light"/>
              <a:cs typeface="Work Sans Light"/>
              <a:sym typeface="Work Sans Light"/>
            </a:endParaRPr>
          </a:p>
        </p:txBody>
      </p:sp>
      <p:pic>
        <p:nvPicPr>
          <p:cNvPr id="329" name="Google Shape;329;p28"/>
          <p:cNvPicPr preferRelativeResize="0"/>
          <p:nvPr/>
        </p:nvPicPr>
        <p:blipFill>
          <a:blip r:embed="rId3">
            <a:alphaModFix/>
          </a:blip>
          <a:stretch>
            <a:fillRect/>
          </a:stretch>
        </p:blipFill>
        <p:spPr>
          <a:xfrm>
            <a:off x="474723" y="1177775"/>
            <a:ext cx="3618751" cy="3471274"/>
          </a:xfrm>
          <a:prstGeom prst="rect">
            <a:avLst/>
          </a:prstGeom>
          <a:noFill/>
          <a:ln w="28575" cap="flat" cmpd="sng">
            <a:solidFill>
              <a:srgbClr val="990000"/>
            </a:solidFill>
            <a:prstDash val="solid"/>
            <a:round/>
            <a:headEnd type="none" w="sm" len="sm"/>
            <a:tailEnd type="none" w="sm" len="sm"/>
          </a:ln>
        </p:spPr>
      </p:pic>
      <p:pic>
        <p:nvPicPr>
          <p:cNvPr id="330" name="Google Shape;330;p28"/>
          <p:cNvPicPr preferRelativeResize="0"/>
          <p:nvPr/>
        </p:nvPicPr>
        <p:blipFill>
          <a:blip r:embed="rId4">
            <a:alphaModFix/>
          </a:blip>
          <a:stretch>
            <a:fillRect/>
          </a:stretch>
        </p:blipFill>
        <p:spPr>
          <a:xfrm>
            <a:off x="4306434" y="1187250"/>
            <a:ext cx="4330716" cy="3471274"/>
          </a:xfrm>
          <a:prstGeom prst="rect">
            <a:avLst/>
          </a:prstGeom>
          <a:noFill/>
          <a:ln w="28575" cap="flat" cmpd="sng">
            <a:solidFill>
              <a:srgbClr val="990000"/>
            </a:solidFill>
            <a:prstDash val="solid"/>
            <a:round/>
            <a:headEnd type="none" w="sm" len="sm"/>
            <a:tailEnd type="none" w="sm" len="sm"/>
          </a:ln>
        </p:spPr>
      </p:pic>
      <p:sp>
        <p:nvSpPr>
          <p:cNvPr id="6" name="TextBox 5">
            <a:extLst>
              <a:ext uri="{FF2B5EF4-FFF2-40B4-BE49-F238E27FC236}">
                <a16:creationId xmlns:a16="http://schemas.microsoft.com/office/drawing/2014/main" id="{CBAFC64B-6294-4EDF-8934-72502FF456C2}"/>
              </a:ext>
            </a:extLst>
          </p:cNvPr>
          <p:cNvSpPr txBox="1"/>
          <p:nvPr/>
        </p:nvSpPr>
        <p:spPr>
          <a:xfrm>
            <a:off x="1435562" y="2714774"/>
            <a:ext cx="2591588" cy="1277273"/>
          </a:xfrm>
          <a:prstGeom prst="rect">
            <a:avLst/>
          </a:prstGeom>
          <a:solidFill>
            <a:schemeClr val="accent2"/>
          </a:solidFill>
        </p:spPr>
        <p:txBody>
          <a:bodyPr wrap="square" rtlCol="0">
            <a:spAutoFit/>
          </a:bodyPr>
          <a:lstStyle/>
          <a:p>
            <a:pPr algn="ctr"/>
            <a:r>
              <a:rPr lang="en-US" sz="1100" dirty="0">
                <a:solidFill>
                  <a:srgbClr val="FFFF00"/>
                </a:solidFill>
              </a:rPr>
              <a:t>Students found this first journal the second week of class. They proposed the project idea based on the article.  By the end of the semester a new article was published. Student present this follow up paper as a future ideas and validation for their research. </a:t>
            </a:r>
          </a:p>
        </p:txBody>
      </p:sp>
      <p:sp>
        <p:nvSpPr>
          <p:cNvPr id="7" name="TextBox 6">
            <a:extLst>
              <a:ext uri="{FF2B5EF4-FFF2-40B4-BE49-F238E27FC236}">
                <a16:creationId xmlns:a16="http://schemas.microsoft.com/office/drawing/2014/main" id="{7E432CBC-14F8-42CA-BC0E-3B2E369379ED}"/>
              </a:ext>
            </a:extLst>
          </p:cNvPr>
          <p:cNvSpPr txBox="1"/>
          <p:nvPr/>
        </p:nvSpPr>
        <p:spPr>
          <a:xfrm>
            <a:off x="5008671" y="3904757"/>
            <a:ext cx="2591588" cy="600164"/>
          </a:xfrm>
          <a:prstGeom prst="rect">
            <a:avLst/>
          </a:prstGeom>
          <a:solidFill>
            <a:schemeClr val="accent2"/>
          </a:solidFill>
        </p:spPr>
        <p:txBody>
          <a:bodyPr wrap="square" rtlCol="0">
            <a:spAutoFit/>
          </a:bodyPr>
          <a:lstStyle/>
          <a:p>
            <a:pPr algn="ctr"/>
            <a:r>
              <a:rPr lang="en-US" sz="1100" dirty="0">
                <a:solidFill>
                  <a:srgbClr val="FFFF00"/>
                </a:solidFill>
              </a:rPr>
              <a:t>Article published during the semester doing almost exactly what the students did in lab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9"/>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336" name="Google Shape;336;p29"/>
          <p:cNvSpPr txBox="1"/>
          <p:nvPr/>
        </p:nvSpPr>
        <p:spPr>
          <a:xfrm>
            <a:off x="642125" y="590775"/>
            <a:ext cx="7705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Work Sans Light"/>
                <a:ea typeface="Work Sans Light"/>
                <a:cs typeface="Work Sans Light"/>
                <a:sym typeface="Work Sans Light"/>
              </a:rPr>
              <a:t>IDEAS &amp; SUGGESTIONS FOR FUTURE PROJECTS</a:t>
            </a:r>
            <a:endParaRPr sz="1800">
              <a:latin typeface="Work Sans Light"/>
              <a:ea typeface="Work Sans Light"/>
              <a:cs typeface="Work Sans Light"/>
              <a:sym typeface="Work Sans Light"/>
            </a:endParaRPr>
          </a:p>
        </p:txBody>
      </p:sp>
      <p:grpSp>
        <p:nvGrpSpPr>
          <p:cNvPr id="337" name="Google Shape;337;p29"/>
          <p:cNvGrpSpPr/>
          <p:nvPr/>
        </p:nvGrpSpPr>
        <p:grpSpPr>
          <a:xfrm>
            <a:off x="6886098" y="2704803"/>
            <a:ext cx="1905770" cy="2001379"/>
            <a:chOff x="-224835" y="2741814"/>
            <a:chExt cx="2726034" cy="2401751"/>
          </a:xfrm>
        </p:grpSpPr>
        <p:grpSp>
          <p:nvGrpSpPr>
            <p:cNvPr id="338" name="Google Shape;338;p29"/>
            <p:cNvGrpSpPr/>
            <p:nvPr/>
          </p:nvGrpSpPr>
          <p:grpSpPr>
            <a:xfrm>
              <a:off x="-224835" y="2886847"/>
              <a:ext cx="1482801" cy="2256719"/>
              <a:chOff x="-2533200" y="1082675"/>
              <a:chExt cx="784924" cy="1194600"/>
            </a:xfrm>
          </p:grpSpPr>
          <p:sp>
            <p:nvSpPr>
              <p:cNvPr id="339" name="Google Shape;339;p29"/>
              <p:cNvSpPr/>
              <p:nvPr/>
            </p:nvSpPr>
            <p:spPr>
              <a:xfrm>
                <a:off x="-2533200" y="1348358"/>
                <a:ext cx="784924" cy="882461"/>
              </a:xfrm>
              <a:custGeom>
                <a:avLst/>
                <a:gdLst/>
                <a:ahLst/>
                <a:cxnLst/>
                <a:rect l="l" t="t" r="r" b="b"/>
                <a:pathLst>
                  <a:path w="8482" h="9536" extrusionOk="0">
                    <a:moveTo>
                      <a:pt x="2411" y="0"/>
                    </a:moveTo>
                    <a:cubicBezTo>
                      <a:pt x="2214" y="307"/>
                      <a:pt x="1973" y="592"/>
                      <a:pt x="1710" y="811"/>
                    </a:cubicBezTo>
                    <a:cubicBezTo>
                      <a:pt x="1140" y="1293"/>
                      <a:pt x="526" y="1709"/>
                      <a:pt x="197" y="2455"/>
                    </a:cubicBezTo>
                    <a:cubicBezTo>
                      <a:pt x="66" y="2805"/>
                      <a:pt x="0" y="3178"/>
                      <a:pt x="0" y="3572"/>
                    </a:cubicBezTo>
                    <a:lnTo>
                      <a:pt x="0" y="8700"/>
                    </a:lnTo>
                    <a:cubicBezTo>
                      <a:pt x="0" y="8832"/>
                      <a:pt x="44" y="8985"/>
                      <a:pt x="110" y="9117"/>
                    </a:cubicBezTo>
                    <a:cubicBezTo>
                      <a:pt x="295" y="9384"/>
                      <a:pt x="614" y="9535"/>
                      <a:pt x="942" y="9535"/>
                    </a:cubicBezTo>
                    <a:cubicBezTo>
                      <a:pt x="964" y="9535"/>
                      <a:pt x="986" y="9534"/>
                      <a:pt x="1008" y="9533"/>
                    </a:cubicBezTo>
                    <a:lnTo>
                      <a:pt x="7451" y="9533"/>
                    </a:lnTo>
                    <a:cubicBezTo>
                      <a:pt x="7473" y="9534"/>
                      <a:pt x="7496" y="9535"/>
                      <a:pt x="7518" y="9535"/>
                    </a:cubicBezTo>
                    <a:cubicBezTo>
                      <a:pt x="7846" y="9535"/>
                      <a:pt x="8165" y="9384"/>
                      <a:pt x="8350" y="9117"/>
                    </a:cubicBezTo>
                    <a:cubicBezTo>
                      <a:pt x="8438" y="8985"/>
                      <a:pt x="8481" y="8832"/>
                      <a:pt x="8481" y="8700"/>
                    </a:cubicBezTo>
                    <a:lnTo>
                      <a:pt x="8481" y="3572"/>
                    </a:lnTo>
                    <a:cubicBezTo>
                      <a:pt x="8481" y="3178"/>
                      <a:pt x="8416" y="2805"/>
                      <a:pt x="8262" y="2455"/>
                    </a:cubicBezTo>
                    <a:cubicBezTo>
                      <a:pt x="7955" y="1709"/>
                      <a:pt x="7342" y="1293"/>
                      <a:pt x="6772" y="811"/>
                    </a:cubicBezTo>
                    <a:cubicBezTo>
                      <a:pt x="6487" y="592"/>
                      <a:pt x="6246" y="307"/>
                      <a:pt x="6071" y="0"/>
                    </a:cubicBez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p:nvPr/>
            </p:nvSpPr>
            <p:spPr>
              <a:xfrm>
                <a:off x="-2332481" y="1082675"/>
                <a:ext cx="383393" cy="28502"/>
              </a:xfrm>
              <a:custGeom>
                <a:avLst/>
                <a:gdLst/>
                <a:ahLst/>
                <a:cxnLst/>
                <a:rect l="l" t="t" r="r" b="b"/>
                <a:pathLst>
                  <a:path w="4143" h="308" extrusionOk="0">
                    <a:moveTo>
                      <a:pt x="1" y="0"/>
                    </a:moveTo>
                    <a:lnTo>
                      <a:pt x="1" y="307"/>
                    </a:lnTo>
                    <a:lnTo>
                      <a:pt x="4143" y="307"/>
                    </a:lnTo>
                    <a:lnTo>
                      <a:pt x="4143" y="0"/>
                    </a:lnTo>
                    <a:close/>
                  </a:path>
                </a:pathLst>
              </a:custGeom>
              <a:solidFill>
                <a:srgbClr val="B0C05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9"/>
              <p:cNvSpPr/>
              <p:nvPr/>
            </p:nvSpPr>
            <p:spPr>
              <a:xfrm>
                <a:off x="-2354783" y="1111085"/>
                <a:ext cx="427997" cy="237365"/>
              </a:xfrm>
              <a:custGeom>
                <a:avLst/>
                <a:gdLst/>
                <a:ahLst/>
                <a:cxnLst/>
                <a:rect l="l" t="t" r="r" b="b"/>
                <a:pathLst>
                  <a:path w="4625" h="2565" extrusionOk="0">
                    <a:moveTo>
                      <a:pt x="1" y="0"/>
                    </a:moveTo>
                    <a:lnTo>
                      <a:pt x="1" y="2564"/>
                    </a:lnTo>
                    <a:lnTo>
                      <a:pt x="4625" y="2564"/>
                    </a:lnTo>
                    <a:lnTo>
                      <a:pt x="4625" y="0"/>
                    </a:lnTo>
                    <a:close/>
                  </a:path>
                </a:pathLst>
              </a:custGeom>
              <a:solidFill>
                <a:srgbClr val="B0C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9"/>
              <p:cNvSpPr/>
              <p:nvPr/>
            </p:nvSpPr>
            <p:spPr>
              <a:xfrm>
                <a:off x="-2439920" y="2228506"/>
                <a:ext cx="598364" cy="48769"/>
              </a:xfrm>
              <a:custGeom>
                <a:avLst/>
                <a:gdLst/>
                <a:ahLst/>
                <a:cxnLst/>
                <a:rect l="l" t="t" r="r" b="b"/>
                <a:pathLst>
                  <a:path w="6466" h="527" extrusionOk="0">
                    <a:moveTo>
                      <a:pt x="6465" y="0"/>
                    </a:moveTo>
                    <a:cubicBezTo>
                      <a:pt x="6465" y="8"/>
                      <a:pt x="6465" y="15"/>
                      <a:pt x="6465" y="22"/>
                    </a:cubicBezTo>
                    <a:lnTo>
                      <a:pt x="6465" y="22"/>
                    </a:lnTo>
                    <a:lnTo>
                      <a:pt x="6465" y="0"/>
                    </a:lnTo>
                    <a:close/>
                    <a:moveTo>
                      <a:pt x="0" y="22"/>
                    </a:moveTo>
                    <a:cubicBezTo>
                      <a:pt x="0" y="285"/>
                      <a:pt x="219" y="504"/>
                      <a:pt x="482" y="526"/>
                    </a:cubicBezTo>
                    <a:lnTo>
                      <a:pt x="5961" y="526"/>
                    </a:lnTo>
                    <a:cubicBezTo>
                      <a:pt x="6239" y="505"/>
                      <a:pt x="6454" y="296"/>
                      <a:pt x="6465" y="22"/>
                    </a:cubicBezTo>
                    <a:close/>
                  </a:path>
                </a:pathLst>
              </a:custGeom>
              <a:solidFill>
                <a:srgbClr val="B0C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9"/>
              <p:cNvSpPr/>
              <p:nvPr/>
            </p:nvSpPr>
            <p:spPr>
              <a:xfrm>
                <a:off x="-2314158" y="1141438"/>
                <a:ext cx="8144" cy="172495"/>
              </a:xfrm>
              <a:custGeom>
                <a:avLst/>
                <a:gdLst/>
                <a:ahLst/>
                <a:cxnLst/>
                <a:rect l="l" t="t" r="r" b="b"/>
                <a:pathLst>
                  <a:path w="88" h="1864" extrusionOk="0">
                    <a:moveTo>
                      <a:pt x="0" y="1"/>
                    </a:moveTo>
                    <a:lnTo>
                      <a:pt x="0" y="1864"/>
                    </a:lnTo>
                    <a:lnTo>
                      <a:pt x="88" y="1864"/>
                    </a:lnTo>
                    <a:lnTo>
                      <a:pt x="88" y="1"/>
                    </a:lnTo>
                    <a:close/>
                  </a:path>
                </a:pathLst>
              </a:custGeom>
              <a:solidFill>
                <a:srgbClr val="FB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9"/>
              <p:cNvSpPr/>
              <p:nvPr/>
            </p:nvSpPr>
            <p:spPr>
              <a:xfrm>
                <a:off x="-2265482" y="1141438"/>
                <a:ext cx="8144" cy="172495"/>
              </a:xfrm>
              <a:custGeom>
                <a:avLst/>
                <a:gdLst/>
                <a:ahLst/>
                <a:cxnLst/>
                <a:rect l="l" t="t" r="r" b="b"/>
                <a:pathLst>
                  <a:path w="88" h="1864" extrusionOk="0">
                    <a:moveTo>
                      <a:pt x="0" y="1"/>
                    </a:moveTo>
                    <a:lnTo>
                      <a:pt x="0" y="1864"/>
                    </a:lnTo>
                    <a:lnTo>
                      <a:pt x="88" y="1864"/>
                    </a:lnTo>
                    <a:lnTo>
                      <a:pt x="88" y="1"/>
                    </a:lnTo>
                    <a:close/>
                  </a:path>
                </a:pathLst>
              </a:custGeom>
              <a:solidFill>
                <a:srgbClr val="FB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9"/>
              <p:cNvSpPr/>
              <p:nvPr/>
            </p:nvSpPr>
            <p:spPr>
              <a:xfrm>
                <a:off x="-2170165" y="1141438"/>
                <a:ext cx="10179" cy="172495"/>
              </a:xfrm>
              <a:custGeom>
                <a:avLst/>
                <a:gdLst/>
                <a:ahLst/>
                <a:cxnLst/>
                <a:rect l="l" t="t" r="r" b="b"/>
                <a:pathLst>
                  <a:path w="110" h="1864" extrusionOk="0">
                    <a:moveTo>
                      <a:pt x="0" y="1"/>
                    </a:moveTo>
                    <a:lnTo>
                      <a:pt x="0" y="1864"/>
                    </a:lnTo>
                    <a:lnTo>
                      <a:pt x="110" y="1864"/>
                    </a:lnTo>
                    <a:lnTo>
                      <a:pt x="110" y="1"/>
                    </a:lnTo>
                    <a:close/>
                  </a:path>
                </a:pathLst>
              </a:custGeom>
              <a:solidFill>
                <a:srgbClr val="FB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9"/>
              <p:cNvSpPr/>
              <p:nvPr/>
            </p:nvSpPr>
            <p:spPr>
              <a:xfrm>
                <a:off x="-2121582" y="1141438"/>
                <a:ext cx="8236" cy="172495"/>
              </a:xfrm>
              <a:custGeom>
                <a:avLst/>
                <a:gdLst/>
                <a:ahLst/>
                <a:cxnLst/>
                <a:rect l="l" t="t" r="r" b="b"/>
                <a:pathLst>
                  <a:path w="89" h="1864" extrusionOk="0">
                    <a:moveTo>
                      <a:pt x="1" y="1"/>
                    </a:moveTo>
                    <a:lnTo>
                      <a:pt x="1" y="1864"/>
                    </a:lnTo>
                    <a:lnTo>
                      <a:pt x="89" y="1864"/>
                    </a:lnTo>
                    <a:lnTo>
                      <a:pt x="89" y="1"/>
                    </a:lnTo>
                    <a:close/>
                  </a:path>
                </a:pathLst>
              </a:custGeom>
              <a:solidFill>
                <a:srgbClr val="FB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9"/>
              <p:cNvSpPr/>
              <p:nvPr/>
            </p:nvSpPr>
            <p:spPr>
              <a:xfrm>
                <a:off x="-2026265" y="1141438"/>
                <a:ext cx="10272" cy="172495"/>
              </a:xfrm>
              <a:custGeom>
                <a:avLst/>
                <a:gdLst/>
                <a:ahLst/>
                <a:cxnLst/>
                <a:rect l="l" t="t" r="r" b="b"/>
                <a:pathLst>
                  <a:path w="111" h="1864" extrusionOk="0">
                    <a:moveTo>
                      <a:pt x="1" y="1"/>
                    </a:moveTo>
                    <a:lnTo>
                      <a:pt x="1" y="1864"/>
                    </a:lnTo>
                    <a:lnTo>
                      <a:pt x="111" y="1864"/>
                    </a:lnTo>
                    <a:lnTo>
                      <a:pt x="111" y="1"/>
                    </a:lnTo>
                    <a:close/>
                  </a:path>
                </a:pathLst>
              </a:custGeom>
              <a:solidFill>
                <a:srgbClr val="FB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1977589" y="1141438"/>
                <a:ext cx="10272" cy="172495"/>
              </a:xfrm>
              <a:custGeom>
                <a:avLst/>
                <a:gdLst/>
                <a:ahLst/>
                <a:cxnLst/>
                <a:rect l="l" t="t" r="r" b="b"/>
                <a:pathLst>
                  <a:path w="111" h="1864" extrusionOk="0">
                    <a:moveTo>
                      <a:pt x="1" y="1"/>
                    </a:moveTo>
                    <a:lnTo>
                      <a:pt x="1" y="1864"/>
                    </a:lnTo>
                    <a:lnTo>
                      <a:pt x="111" y="1864"/>
                    </a:lnTo>
                    <a:lnTo>
                      <a:pt x="111" y="1"/>
                    </a:lnTo>
                    <a:close/>
                  </a:path>
                </a:pathLst>
              </a:custGeom>
              <a:solidFill>
                <a:srgbClr val="FB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p:nvPr/>
            </p:nvSpPr>
            <p:spPr>
              <a:xfrm>
                <a:off x="-2074849" y="1141438"/>
                <a:ext cx="10179" cy="172495"/>
              </a:xfrm>
              <a:custGeom>
                <a:avLst/>
                <a:gdLst/>
                <a:ahLst/>
                <a:cxnLst/>
                <a:rect l="l" t="t" r="r" b="b"/>
                <a:pathLst>
                  <a:path w="110" h="1864" extrusionOk="0">
                    <a:moveTo>
                      <a:pt x="0" y="1"/>
                    </a:moveTo>
                    <a:lnTo>
                      <a:pt x="0" y="1864"/>
                    </a:lnTo>
                    <a:lnTo>
                      <a:pt x="110" y="1864"/>
                    </a:lnTo>
                    <a:lnTo>
                      <a:pt x="110" y="1"/>
                    </a:lnTo>
                    <a:close/>
                  </a:path>
                </a:pathLst>
              </a:custGeom>
              <a:solidFill>
                <a:srgbClr val="FB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9"/>
              <p:cNvSpPr/>
              <p:nvPr/>
            </p:nvSpPr>
            <p:spPr>
              <a:xfrm>
                <a:off x="-2218841" y="1141438"/>
                <a:ext cx="10179" cy="172495"/>
              </a:xfrm>
              <a:custGeom>
                <a:avLst/>
                <a:gdLst/>
                <a:ahLst/>
                <a:cxnLst/>
                <a:rect l="l" t="t" r="r" b="b"/>
                <a:pathLst>
                  <a:path w="110" h="1864" extrusionOk="0">
                    <a:moveTo>
                      <a:pt x="0" y="1"/>
                    </a:moveTo>
                    <a:lnTo>
                      <a:pt x="0" y="1864"/>
                    </a:lnTo>
                    <a:lnTo>
                      <a:pt x="110" y="1864"/>
                    </a:lnTo>
                    <a:lnTo>
                      <a:pt x="110" y="1"/>
                    </a:lnTo>
                    <a:close/>
                  </a:path>
                </a:pathLst>
              </a:custGeom>
              <a:solidFill>
                <a:srgbClr val="FB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9"/>
              <p:cNvSpPr/>
              <p:nvPr/>
            </p:nvSpPr>
            <p:spPr>
              <a:xfrm>
                <a:off x="-2439920" y="1575451"/>
                <a:ext cx="691644" cy="574026"/>
              </a:xfrm>
              <a:custGeom>
                <a:avLst/>
                <a:gdLst/>
                <a:ahLst/>
                <a:cxnLst/>
                <a:rect l="l" t="t" r="r" b="b"/>
                <a:pathLst>
                  <a:path w="7474" h="6203" extrusionOk="0">
                    <a:moveTo>
                      <a:pt x="241" y="1"/>
                    </a:moveTo>
                    <a:cubicBezTo>
                      <a:pt x="66" y="505"/>
                      <a:pt x="0" y="1184"/>
                      <a:pt x="0" y="2302"/>
                    </a:cubicBezTo>
                    <a:lnTo>
                      <a:pt x="0" y="6203"/>
                    </a:lnTo>
                    <a:lnTo>
                      <a:pt x="7473" y="6203"/>
                    </a:lnTo>
                    <a:lnTo>
                      <a:pt x="7473" y="1118"/>
                    </a:lnTo>
                    <a:cubicBezTo>
                      <a:pt x="7473" y="724"/>
                      <a:pt x="7408" y="351"/>
                      <a:pt x="7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p:nvPr/>
            </p:nvSpPr>
            <p:spPr>
              <a:xfrm>
                <a:off x="-2533200" y="1348358"/>
                <a:ext cx="286041" cy="882461"/>
              </a:xfrm>
              <a:custGeom>
                <a:avLst/>
                <a:gdLst/>
                <a:ahLst/>
                <a:cxnLst/>
                <a:rect l="l" t="t" r="r" b="b"/>
                <a:pathLst>
                  <a:path w="3091" h="9536" extrusionOk="0">
                    <a:moveTo>
                      <a:pt x="2411" y="0"/>
                    </a:moveTo>
                    <a:cubicBezTo>
                      <a:pt x="2214" y="307"/>
                      <a:pt x="1973" y="592"/>
                      <a:pt x="1710" y="833"/>
                    </a:cubicBezTo>
                    <a:cubicBezTo>
                      <a:pt x="1140" y="1293"/>
                      <a:pt x="526" y="1709"/>
                      <a:pt x="197" y="2455"/>
                    </a:cubicBezTo>
                    <a:cubicBezTo>
                      <a:pt x="118" y="2665"/>
                      <a:pt x="63" y="2892"/>
                      <a:pt x="32" y="3120"/>
                    </a:cubicBezTo>
                    <a:lnTo>
                      <a:pt x="32" y="3120"/>
                    </a:lnTo>
                    <a:cubicBezTo>
                      <a:pt x="65" y="2890"/>
                      <a:pt x="126" y="2668"/>
                      <a:pt x="219" y="2455"/>
                    </a:cubicBezTo>
                    <a:lnTo>
                      <a:pt x="1249" y="2455"/>
                    </a:lnTo>
                    <a:cubicBezTo>
                      <a:pt x="1403" y="2038"/>
                      <a:pt x="1666" y="1666"/>
                      <a:pt x="2016" y="1381"/>
                    </a:cubicBezTo>
                    <a:cubicBezTo>
                      <a:pt x="2433" y="986"/>
                      <a:pt x="2805" y="526"/>
                      <a:pt x="3090" y="0"/>
                    </a:cubicBezTo>
                    <a:close/>
                    <a:moveTo>
                      <a:pt x="32" y="3120"/>
                    </a:moveTo>
                    <a:cubicBezTo>
                      <a:pt x="10" y="3268"/>
                      <a:pt x="0" y="3418"/>
                      <a:pt x="0" y="3572"/>
                    </a:cubicBezTo>
                    <a:cubicBezTo>
                      <a:pt x="0" y="3424"/>
                      <a:pt x="11" y="3272"/>
                      <a:pt x="32" y="3120"/>
                    </a:cubicBezTo>
                    <a:close/>
                    <a:moveTo>
                      <a:pt x="0" y="8657"/>
                    </a:moveTo>
                    <a:lnTo>
                      <a:pt x="0" y="8700"/>
                    </a:lnTo>
                    <a:cubicBezTo>
                      <a:pt x="0" y="8832"/>
                      <a:pt x="44" y="8985"/>
                      <a:pt x="110" y="9117"/>
                    </a:cubicBezTo>
                    <a:cubicBezTo>
                      <a:pt x="295" y="9384"/>
                      <a:pt x="614" y="9535"/>
                      <a:pt x="942" y="9535"/>
                    </a:cubicBezTo>
                    <a:cubicBezTo>
                      <a:pt x="964" y="9535"/>
                      <a:pt x="986" y="9534"/>
                      <a:pt x="1008" y="9533"/>
                    </a:cubicBezTo>
                    <a:lnTo>
                      <a:pt x="1929" y="9533"/>
                    </a:lnTo>
                    <a:cubicBezTo>
                      <a:pt x="1447" y="9533"/>
                      <a:pt x="1030" y="9139"/>
                      <a:pt x="1008" y="8657"/>
                    </a:cubicBezTo>
                    <a:close/>
                  </a:path>
                </a:pathLst>
              </a:custGeom>
              <a:solidFill>
                <a:srgbClr val="DB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9"/>
              <p:cNvSpPr/>
              <p:nvPr/>
            </p:nvSpPr>
            <p:spPr>
              <a:xfrm>
                <a:off x="-2533200" y="1575451"/>
                <a:ext cx="115675" cy="574026"/>
              </a:xfrm>
              <a:custGeom>
                <a:avLst/>
                <a:gdLst/>
                <a:ahLst/>
                <a:cxnLst/>
                <a:rect l="l" t="t" r="r" b="b"/>
                <a:pathLst>
                  <a:path w="1250" h="6203" extrusionOk="0">
                    <a:moveTo>
                      <a:pt x="219" y="1"/>
                    </a:moveTo>
                    <a:cubicBezTo>
                      <a:pt x="66" y="351"/>
                      <a:pt x="0" y="724"/>
                      <a:pt x="0" y="1118"/>
                    </a:cubicBezTo>
                    <a:lnTo>
                      <a:pt x="0" y="6203"/>
                    </a:lnTo>
                    <a:lnTo>
                      <a:pt x="1008" y="6203"/>
                    </a:lnTo>
                    <a:lnTo>
                      <a:pt x="1008" y="2302"/>
                    </a:lnTo>
                    <a:cubicBezTo>
                      <a:pt x="1008" y="1184"/>
                      <a:pt x="1074" y="483"/>
                      <a:pt x="1249" y="1"/>
                    </a:cubicBezTo>
                    <a:close/>
                  </a:path>
                </a:pathLst>
              </a:custGeom>
              <a:solidFill>
                <a:srgbClr val="89E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29"/>
            <p:cNvGrpSpPr/>
            <p:nvPr/>
          </p:nvGrpSpPr>
          <p:grpSpPr>
            <a:xfrm>
              <a:off x="1162730" y="2741814"/>
              <a:ext cx="787875" cy="662237"/>
              <a:chOff x="6592091" y="2165322"/>
              <a:chExt cx="600194" cy="504485"/>
            </a:xfrm>
          </p:grpSpPr>
          <p:sp>
            <p:nvSpPr>
              <p:cNvPr id="355" name="Google Shape;355;p29"/>
              <p:cNvSpPr/>
              <p:nvPr/>
            </p:nvSpPr>
            <p:spPr>
              <a:xfrm rot="-3124644">
                <a:off x="6870543" y="2333862"/>
                <a:ext cx="256443" cy="290844"/>
              </a:xfrm>
              <a:custGeom>
                <a:avLst/>
                <a:gdLst/>
                <a:ahLst/>
                <a:cxnLst/>
                <a:rect l="l" t="t" r="r" b="b"/>
                <a:pathLst>
                  <a:path w="2214" h="2511" extrusionOk="0">
                    <a:moveTo>
                      <a:pt x="1418" y="1"/>
                    </a:moveTo>
                    <a:cubicBezTo>
                      <a:pt x="933" y="1"/>
                      <a:pt x="442" y="120"/>
                      <a:pt x="0" y="349"/>
                    </a:cubicBezTo>
                    <a:lnTo>
                      <a:pt x="241" y="1730"/>
                    </a:lnTo>
                    <a:cubicBezTo>
                      <a:pt x="285" y="1971"/>
                      <a:pt x="417" y="2190"/>
                      <a:pt x="636" y="2343"/>
                    </a:cubicBezTo>
                    <a:cubicBezTo>
                      <a:pt x="792" y="2447"/>
                      <a:pt x="989" y="2510"/>
                      <a:pt x="1184" y="2510"/>
                    </a:cubicBezTo>
                    <a:cubicBezTo>
                      <a:pt x="1235" y="2510"/>
                      <a:pt x="1287" y="2506"/>
                      <a:pt x="1337" y="2497"/>
                    </a:cubicBezTo>
                    <a:cubicBezTo>
                      <a:pt x="1863" y="2409"/>
                      <a:pt x="2214" y="1927"/>
                      <a:pt x="2148" y="1401"/>
                    </a:cubicBezTo>
                    <a:lnTo>
                      <a:pt x="1907" y="42"/>
                    </a:lnTo>
                    <a:cubicBezTo>
                      <a:pt x="1746" y="15"/>
                      <a:pt x="1582" y="1"/>
                      <a:pt x="1418" y="1"/>
                    </a:cubicBezTo>
                    <a:close/>
                  </a:path>
                </a:pathLst>
              </a:custGeom>
              <a:solidFill>
                <a:srgbClr val="89E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9"/>
              <p:cNvSpPr/>
              <p:nvPr/>
            </p:nvSpPr>
            <p:spPr>
              <a:xfrm rot="-3124644">
                <a:off x="6657868" y="2208657"/>
                <a:ext cx="251347" cy="289570"/>
              </a:xfrm>
              <a:custGeom>
                <a:avLst/>
                <a:gdLst/>
                <a:ahLst/>
                <a:cxnLst/>
                <a:rect l="l" t="t" r="r" b="b"/>
                <a:pathLst>
                  <a:path w="2170" h="2500" extrusionOk="0">
                    <a:moveTo>
                      <a:pt x="921" y="1"/>
                    </a:moveTo>
                    <a:cubicBezTo>
                      <a:pt x="877" y="1"/>
                      <a:pt x="855" y="1"/>
                      <a:pt x="811" y="23"/>
                    </a:cubicBezTo>
                    <a:lnTo>
                      <a:pt x="723" y="45"/>
                    </a:lnTo>
                    <a:cubicBezTo>
                      <a:pt x="680" y="45"/>
                      <a:pt x="658" y="66"/>
                      <a:pt x="614" y="66"/>
                    </a:cubicBezTo>
                    <a:lnTo>
                      <a:pt x="548" y="110"/>
                    </a:lnTo>
                    <a:cubicBezTo>
                      <a:pt x="526" y="132"/>
                      <a:pt x="482" y="154"/>
                      <a:pt x="438" y="176"/>
                    </a:cubicBezTo>
                    <a:cubicBezTo>
                      <a:pt x="132" y="417"/>
                      <a:pt x="0" y="790"/>
                      <a:pt x="66" y="1162"/>
                    </a:cubicBezTo>
                    <a:lnTo>
                      <a:pt x="285" y="2499"/>
                    </a:lnTo>
                    <a:lnTo>
                      <a:pt x="2170" y="2148"/>
                    </a:lnTo>
                    <a:lnTo>
                      <a:pt x="1951" y="790"/>
                    </a:lnTo>
                    <a:cubicBezTo>
                      <a:pt x="1907" y="527"/>
                      <a:pt x="1775" y="308"/>
                      <a:pt x="1556" y="154"/>
                    </a:cubicBezTo>
                    <a:cubicBezTo>
                      <a:pt x="1512" y="132"/>
                      <a:pt x="1447" y="88"/>
                      <a:pt x="1403" y="66"/>
                    </a:cubicBezTo>
                    <a:lnTo>
                      <a:pt x="1337" y="45"/>
                    </a:lnTo>
                    <a:cubicBezTo>
                      <a:pt x="1293" y="23"/>
                      <a:pt x="1249" y="23"/>
                      <a:pt x="1206" y="1"/>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9"/>
              <p:cNvSpPr/>
              <p:nvPr/>
            </p:nvSpPr>
            <p:spPr>
              <a:xfrm rot="-3124644">
                <a:off x="6786897" y="2248476"/>
                <a:ext cx="56292" cy="140384"/>
              </a:xfrm>
              <a:custGeom>
                <a:avLst/>
                <a:gdLst/>
                <a:ahLst/>
                <a:cxnLst/>
                <a:rect l="l" t="t" r="r" b="b"/>
                <a:pathLst>
                  <a:path w="486" h="1212" extrusionOk="0">
                    <a:moveTo>
                      <a:pt x="181" y="1"/>
                    </a:moveTo>
                    <a:cubicBezTo>
                      <a:pt x="94" y="1"/>
                      <a:pt x="1" y="70"/>
                      <a:pt x="25" y="181"/>
                    </a:cubicBezTo>
                    <a:lnTo>
                      <a:pt x="179" y="1080"/>
                    </a:lnTo>
                    <a:cubicBezTo>
                      <a:pt x="201" y="1168"/>
                      <a:pt x="266" y="1211"/>
                      <a:pt x="354" y="1211"/>
                    </a:cubicBezTo>
                    <a:cubicBezTo>
                      <a:pt x="420" y="1190"/>
                      <a:pt x="485" y="1124"/>
                      <a:pt x="464" y="1036"/>
                    </a:cubicBezTo>
                    <a:lnTo>
                      <a:pt x="310" y="138"/>
                    </a:lnTo>
                    <a:cubicBezTo>
                      <a:pt x="310" y="42"/>
                      <a:pt x="248"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29"/>
            <p:cNvGrpSpPr/>
            <p:nvPr/>
          </p:nvGrpSpPr>
          <p:grpSpPr>
            <a:xfrm rot="2700000">
              <a:off x="1594588" y="3852211"/>
              <a:ext cx="787859" cy="662224"/>
              <a:chOff x="6592091" y="2165322"/>
              <a:chExt cx="600194" cy="504485"/>
            </a:xfrm>
          </p:grpSpPr>
          <p:sp>
            <p:nvSpPr>
              <p:cNvPr id="359" name="Google Shape;359;p29"/>
              <p:cNvSpPr/>
              <p:nvPr/>
            </p:nvSpPr>
            <p:spPr>
              <a:xfrm rot="-3124644">
                <a:off x="6870543" y="2333862"/>
                <a:ext cx="256443" cy="290844"/>
              </a:xfrm>
              <a:custGeom>
                <a:avLst/>
                <a:gdLst/>
                <a:ahLst/>
                <a:cxnLst/>
                <a:rect l="l" t="t" r="r" b="b"/>
                <a:pathLst>
                  <a:path w="2214" h="2511" extrusionOk="0">
                    <a:moveTo>
                      <a:pt x="1418" y="1"/>
                    </a:moveTo>
                    <a:cubicBezTo>
                      <a:pt x="933" y="1"/>
                      <a:pt x="442" y="120"/>
                      <a:pt x="0" y="349"/>
                    </a:cubicBezTo>
                    <a:lnTo>
                      <a:pt x="241" y="1730"/>
                    </a:lnTo>
                    <a:cubicBezTo>
                      <a:pt x="285" y="1971"/>
                      <a:pt x="417" y="2190"/>
                      <a:pt x="636" y="2343"/>
                    </a:cubicBezTo>
                    <a:cubicBezTo>
                      <a:pt x="792" y="2447"/>
                      <a:pt x="989" y="2510"/>
                      <a:pt x="1184" y="2510"/>
                    </a:cubicBezTo>
                    <a:cubicBezTo>
                      <a:pt x="1235" y="2510"/>
                      <a:pt x="1287" y="2506"/>
                      <a:pt x="1337" y="2497"/>
                    </a:cubicBezTo>
                    <a:cubicBezTo>
                      <a:pt x="1863" y="2409"/>
                      <a:pt x="2214" y="1927"/>
                      <a:pt x="2148" y="1401"/>
                    </a:cubicBezTo>
                    <a:lnTo>
                      <a:pt x="1907" y="42"/>
                    </a:lnTo>
                    <a:cubicBezTo>
                      <a:pt x="1746" y="15"/>
                      <a:pt x="1582" y="1"/>
                      <a:pt x="1418" y="1"/>
                    </a:cubicBezTo>
                    <a:close/>
                  </a:path>
                </a:pathLst>
              </a:custGeom>
              <a:solidFill>
                <a:srgbClr val="89E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rot="-3124644">
                <a:off x="6657868" y="2208657"/>
                <a:ext cx="251347" cy="289570"/>
              </a:xfrm>
              <a:custGeom>
                <a:avLst/>
                <a:gdLst/>
                <a:ahLst/>
                <a:cxnLst/>
                <a:rect l="l" t="t" r="r" b="b"/>
                <a:pathLst>
                  <a:path w="2170" h="2500" extrusionOk="0">
                    <a:moveTo>
                      <a:pt x="921" y="1"/>
                    </a:moveTo>
                    <a:cubicBezTo>
                      <a:pt x="877" y="1"/>
                      <a:pt x="855" y="1"/>
                      <a:pt x="811" y="23"/>
                    </a:cubicBezTo>
                    <a:lnTo>
                      <a:pt x="723" y="45"/>
                    </a:lnTo>
                    <a:cubicBezTo>
                      <a:pt x="680" y="45"/>
                      <a:pt x="658" y="66"/>
                      <a:pt x="614" y="66"/>
                    </a:cubicBezTo>
                    <a:lnTo>
                      <a:pt x="548" y="110"/>
                    </a:lnTo>
                    <a:cubicBezTo>
                      <a:pt x="526" y="132"/>
                      <a:pt x="482" y="154"/>
                      <a:pt x="438" y="176"/>
                    </a:cubicBezTo>
                    <a:cubicBezTo>
                      <a:pt x="132" y="417"/>
                      <a:pt x="0" y="790"/>
                      <a:pt x="66" y="1162"/>
                    </a:cubicBezTo>
                    <a:lnTo>
                      <a:pt x="285" y="2499"/>
                    </a:lnTo>
                    <a:lnTo>
                      <a:pt x="2170" y="2148"/>
                    </a:lnTo>
                    <a:lnTo>
                      <a:pt x="1951" y="790"/>
                    </a:lnTo>
                    <a:cubicBezTo>
                      <a:pt x="1907" y="527"/>
                      <a:pt x="1775" y="308"/>
                      <a:pt x="1556" y="154"/>
                    </a:cubicBezTo>
                    <a:cubicBezTo>
                      <a:pt x="1512" y="132"/>
                      <a:pt x="1447" y="88"/>
                      <a:pt x="1403" y="66"/>
                    </a:cubicBezTo>
                    <a:lnTo>
                      <a:pt x="1337" y="45"/>
                    </a:lnTo>
                    <a:cubicBezTo>
                      <a:pt x="1293" y="23"/>
                      <a:pt x="1249" y="23"/>
                      <a:pt x="1206" y="1"/>
                    </a:cubicBezTo>
                    <a:close/>
                  </a:path>
                </a:pathLst>
              </a:custGeom>
              <a:solidFill>
                <a:srgbClr val="61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rot="-3124644">
                <a:off x="6786897" y="2248476"/>
                <a:ext cx="56292" cy="140384"/>
              </a:xfrm>
              <a:custGeom>
                <a:avLst/>
                <a:gdLst/>
                <a:ahLst/>
                <a:cxnLst/>
                <a:rect l="l" t="t" r="r" b="b"/>
                <a:pathLst>
                  <a:path w="486" h="1212" extrusionOk="0">
                    <a:moveTo>
                      <a:pt x="181" y="1"/>
                    </a:moveTo>
                    <a:cubicBezTo>
                      <a:pt x="94" y="1"/>
                      <a:pt x="1" y="70"/>
                      <a:pt x="25" y="181"/>
                    </a:cubicBezTo>
                    <a:lnTo>
                      <a:pt x="179" y="1080"/>
                    </a:lnTo>
                    <a:cubicBezTo>
                      <a:pt x="201" y="1168"/>
                      <a:pt x="266" y="1211"/>
                      <a:pt x="354" y="1211"/>
                    </a:cubicBezTo>
                    <a:cubicBezTo>
                      <a:pt x="420" y="1190"/>
                      <a:pt x="485" y="1124"/>
                      <a:pt x="464" y="1036"/>
                    </a:cubicBezTo>
                    <a:lnTo>
                      <a:pt x="310" y="138"/>
                    </a:lnTo>
                    <a:cubicBezTo>
                      <a:pt x="310" y="42"/>
                      <a:pt x="248"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2" name="Google Shape;362;p29"/>
          <p:cNvSpPr txBox="1"/>
          <p:nvPr/>
        </p:nvSpPr>
        <p:spPr>
          <a:xfrm>
            <a:off x="6795700" y="3865275"/>
            <a:ext cx="1273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latin typeface="Roboto"/>
                <a:ea typeface="Roboto"/>
                <a:cs typeface="Roboto"/>
                <a:sym typeface="Roboto"/>
              </a:rPr>
              <a:t>CIPROFLOXACIN</a:t>
            </a:r>
            <a:endParaRPr sz="800" b="1">
              <a:latin typeface="Roboto"/>
              <a:ea typeface="Roboto"/>
              <a:cs typeface="Roboto"/>
              <a:sym typeface="Roboto"/>
            </a:endParaRPr>
          </a:p>
          <a:p>
            <a:pPr marL="0" lvl="0" indent="0" algn="ctr" rtl="0">
              <a:spcBef>
                <a:spcPts val="0"/>
              </a:spcBef>
              <a:spcAft>
                <a:spcPts val="0"/>
              </a:spcAft>
              <a:buNone/>
            </a:pPr>
            <a:r>
              <a:rPr lang="en" sz="600" b="1">
                <a:latin typeface="Roboto"/>
                <a:ea typeface="Roboto"/>
                <a:cs typeface="Roboto"/>
                <a:sym typeface="Roboto"/>
              </a:rPr>
              <a:t>HCL -0.001 M</a:t>
            </a:r>
            <a:endParaRPr sz="600" b="1">
              <a:latin typeface="Roboto"/>
              <a:ea typeface="Roboto"/>
              <a:cs typeface="Roboto"/>
              <a:sym typeface="Roboto"/>
            </a:endParaRPr>
          </a:p>
        </p:txBody>
      </p:sp>
      <p:sp>
        <p:nvSpPr>
          <p:cNvPr id="363" name="Google Shape;363;p29"/>
          <p:cNvSpPr txBox="1"/>
          <p:nvPr/>
        </p:nvSpPr>
        <p:spPr>
          <a:xfrm>
            <a:off x="728450" y="1136925"/>
            <a:ext cx="5374500" cy="329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Work Sans"/>
                <a:ea typeface="Work Sans"/>
                <a:cs typeface="Work Sans"/>
                <a:sym typeface="Work Sans"/>
              </a:rPr>
              <a:t>Class Idea:</a:t>
            </a:r>
            <a:endParaRPr b="1">
              <a:solidFill>
                <a:schemeClr val="dk2"/>
              </a:solidFill>
              <a:latin typeface="Work Sans"/>
              <a:ea typeface="Work Sans"/>
              <a:cs typeface="Work Sans"/>
              <a:sym typeface="Work Sans"/>
            </a:endParaRPr>
          </a:p>
          <a:p>
            <a:pPr marL="0" lvl="0" indent="0" algn="l" rtl="0">
              <a:spcBef>
                <a:spcPts val="0"/>
              </a:spcBef>
              <a:spcAft>
                <a:spcPts val="0"/>
              </a:spcAft>
              <a:buNone/>
            </a:pPr>
            <a:endParaRPr b="1">
              <a:solidFill>
                <a:schemeClr val="dk2"/>
              </a:solidFill>
              <a:latin typeface="Work Sans"/>
              <a:ea typeface="Work Sans"/>
              <a:cs typeface="Work Sans"/>
              <a:sym typeface="Work Sans"/>
            </a:endParaRPr>
          </a:p>
          <a:p>
            <a:pPr marL="457200" lvl="0" indent="-298450" algn="l" rtl="0">
              <a:spcBef>
                <a:spcPts val="0"/>
              </a:spcBef>
              <a:spcAft>
                <a:spcPts val="0"/>
              </a:spcAft>
              <a:buClr>
                <a:schemeClr val="dk2"/>
              </a:buClr>
              <a:buSzPts val="1100"/>
              <a:buFont typeface="Work Sans"/>
              <a:buChar char="●"/>
            </a:pPr>
            <a:r>
              <a:rPr lang="en" sz="1100">
                <a:solidFill>
                  <a:schemeClr val="dk2"/>
                </a:solidFill>
                <a:latin typeface="Work Sans"/>
                <a:ea typeface="Work Sans"/>
                <a:cs typeface="Work Sans"/>
                <a:sym typeface="Work Sans"/>
              </a:rPr>
              <a:t>Collaborate with photodynamic therapy group</a:t>
            </a:r>
            <a:endParaRPr sz="1100">
              <a:solidFill>
                <a:schemeClr val="dk2"/>
              </a:solidFill>
              <a:latin typeface="Work Sans"/>
              <a:ea typeface="Work Sans"/>
              <a:cs typeface="Work Sans"/>
              <a:sym typeface="Work Sans"/>
            </a:endParaRPr>
          </a:p>
          <a:p>
            <a:pPr marL="457200" lvl="0" indent="0" algn="l" rtl="0">
              <a:spcBef>
                <a:spcPts val="0"/>
              </a:spcBef>
              <a:spcAft>
                <a:spcPts val="0"/>
              </a:spcAft>
              <a:buNone/>
            </a:pPr>
            <a:endParaRPr sz="1100">
              <a:solidFill>
                <a:schemeClr val="dk2"/>
              </a:solidFill>
              <a:latin typeface="Work Sans"/>
              <a:ea typeface="Work Sans"/>
              <a:cs typeface="Work Sans"/>
              <a:sym typeface="Work Sans"/>
            </a:endParaRPr>
          </a:p>
          <a:p>
            <a:pPr marL="457200" lvl="0" indent="-298450" algn="l" rtl="0">
              <a:spcBef>
                <a:spcPts val="0"/>
              </a:spcBef>
              <a:spcAft>
                <a:spcPts val="0"/>
              </a:spcAft>
              <a:buClr>
                <a:schemeClr val="dk2"/>
              </a:buClr>
              <a:buSzPts val="1100"/>
              <a:buFont typeface="Work Sans"/>
              <a:buChar char="●"/>
            </a:pPr>
            <a:r>
              <a:rPr lang="en" sz="1100">
                <a:solidFill>
                  <a:schemeClr val="dk2"/>
                </a:solidFill>
                <a:latin typeface="Work Sans"/>
                <a:ea typeface="Work Sans"/>
                <a:cs typeface="Work Sans"/>
                <a:sym typeface="Work Sans"/>
              </a:rPr>
              <a:t>Add 0.001M concentration of cipro into wells</a:t>
            </a:r>
            <a:endParaRPr sz="1100">
              <a:solidFill>
                <a:schemeClr val="dk2"/>
              </a:solidFill>
              <a:latin typeface="Work Sans"/>
              <a:ea typeface="Work Sans"/>
              <a:cs typeface="Work Sans"/>
              <a:sym typeface="Work Sans"/>
            </a:endParaRPr>
          </a:p>
          <a:p>
            <a:pPr marL="457200" lvl="0" indent="0" algn="l" rtl="0">
              <a:spcBef>
                <a:spcPts val="0"/>
              </a:spcBef>
              <a:spcAft>
                <a:spcPts val="0"/>
              </a:spcAft>
              <a:buNone/>
            </a:pPr>
            <a:endParaRPr sz="1100">
              <a:solidFill>
                <a:schemeClr val="dk2"/>
              </a:solidFill>
              <a:latin typeface="Work Sans"/>
              <a:ea typeface="Work Sans"/>
              <a:cs typeface="Work Sans"/>
              <a:sym typeface="Work Sans"/>
            </a:endParaRPr>
          </a:p>
          <a:p>
            <a:pPr marL="457200" lvl="0" indent="-298450" algn="l" rtl="0">
              <a:spcBef>
                <a:spcPts val="0"/>
              </a:spcBef>
              <a:spcAft>
                <a:spcPts val="0"/>
              </a:spcAft>
              <a:buClr>
                <a:schemeClr val="dk2"/>
              </a:buClr>
              <a:buSzPts val="1100"/>
              <a:buFont typeface="Work Sans"/>
              <a:buChar char="●"/>
            </a:pPr>
            <a:r>
              <a:rPr lang="en" sz="1100">
                <a:solidFill>
                  <a:schemeClr val="dk2"/>
                </a:solidFill>
                <a:latin typeface="Work Sans"/>
                <a:ea typeface="Work Sans"/>
                <a:cs typeface="Work Sans"/>
                <a:sym typeface="Work Sans"/>
              </a:rPr>
              <a:t>After 24 hours put plate under white light for 26 minutes</a:t>
            </a:r>
            <a:endParaRPr sz="1100">
              <a:solidFill>
                <a:schemeClr val="dk2"/>
              </a:solidFill>
              <a:latin typeface="Work Sans"/>
              <a:ea typeface="Work Sans"/>
              <a:cs typeface="Work Sans"/>
              <a:sym typeface="Work Sans"/>
            </a:endParaRPr>
          </a:p>
          <a:p>
            <a:pPr marL="457200" lvl="0" indent="0" algn="l" rtl="0">
              <a:spcBef>
                <a:spcPts val="0"/>
              </a:spcBef>
              <a:spcAft>
                <a:spcPts val="0"/>
              </a:spcAft>
              <a:buNone/>
            </a:pPr>
            <a:endParaRPr sz="1100">
              <a:solidFill>
                <a:schemeClr val="dk2"/>
              </a:solidFill>
              <a:latin typeface="Work Sans"/>
              <a:ea typeface="Work Sans"/>
              <a:cs typeface="Work Sans"/>
              <a:sym typeface="Work Sans"/>
            </a:endParaRPr>
          </a:p>
          <a:p>
            <a:pPr marL="457200" lvl="0" indent="-298450" algn="l" rtl="0">
              <a:spcBef>
                <a:spcPts val="0"/>
              </a:spcBef>
              <a:spcAft>
                <a:spcPts val="0"/>
              </a:spcAft>
              <a:buClr>
                <a:schemeClr val="dk2"/>
              </a:buClr>
              <a:buSzPts val="1100"/>
              <a:buFont typeface="Work Sans"/>
              <a:buChar char="●"/>
            </a:pPr>
            <a:r>
              <a:rPr lang="en" sz="1100">
                <a:solidFill>
                  <a:schemeClr val="dk2"/>
                </a:solidFill>
                <a:latin typeface="Work Sans"/>
                <a:ea typeface="Work Sans"/>
                <a:cs typeface="Work Sans"/>
                <a:sym typeface="Work Sans"/>
              </a:rPr>
              <a:t>Check vitality with plate reader after light treatment</a:t>
            </a:r>
            <a:endParaRPr sz="1100">
              <a:solidFill>
                <a:schemeClr val="dk2"/>
              </a:solidFill>
              <a:latin typeface="Work Sans"/>
              <a:ea typeface="Work Sans"/>
              <a:cs typeface="Work Sans"/>
              <a:sym typeface="Work Sans"/>
            </a:endParaRPr>
          </a:p>
          <a:p>
            <a:pPr marL="0" lvl="0" indent="0" algn="l" rtl="0">
              <a:spcBef>
                <a:spcPts val="0"/>
              </a:spcBef>
              <a:spcAft>
                <a:spcPts val="0"/>
              </a:spcAft>
              <a:buNone/>
            </a:pPr>
            <a:endParaRPr>
              <a:solidFill>
                <a:schemeClr val="dk2"/>
              </a:solidFill>
              <a:latin typeface="Work Sans Light"/>
              <a:ea typeface="Work Sans Light"/>
              <a:cs typeface="Work Sans Light"/>
              <a:sym typeface="Work Sans Light"/>
            </a:endParaRPr>
          </a:p>
          <a:p>
            <a:pPr marL="0" lvl="0" indent="0" algn="l" rtl="0">
              <a:lnSpc>
                <a:spcPct val="100000"/>
              </a:lnSpc>
              <a:spcBef>
                <a:spcPts val="0"/>
              </a:spcBef>
              <a:spcAft>
                <a:spcPts val="0"/>
              </a:spcAft>
              <a:buNone/>
            </a:pPr>
            <a:r>
              <a:rPr lang="en" b="1">
                <a:solidFill>
                  <a:schemeClr val="dk2"/>
                </a:solidFill>
                <a:latin typeface="Work Sans"/>
                <a:ea typeface="Work Sans"/>
                <a:cs typeface="Work Sans"/>
                <a:sym typeface="Work Sans"/>
              </a:rPr>
              <a:t>Cancer Research Idea:</a:t>
            </a:r>
            <a:endParaRPr b="1">
              <a:solidFill>
                <a:schemeClr val="dk2"/>
              </a:solidFill>
              <a:latin typeface="Work Sans"/>
              <a:ea typeface="Work Sans"/>
              <a:cs typeface="Work Sans"/>
              <a:sym typeface="Work Sans"/>
            </a:endParaRPr>
          </a:p>
          <a:p>
            <a:pPr marL="0" lvl="0" indent="0" algn="l" rtl="0">
              <a:lnSpc>
                <a:spcPct val="100000"/>
              </a:lnSpc>
              <a:spcBef>
                <a:spcPts val="0"/>
              </a:spcBef>
              <a:spcAft>
                <a:spcPts val="0"/>
              </a:spcAft>
              <a:buNone/>
            </a:pPr>
            <a:endParaRPr b="1">
              <a:solidFill>
                <a:schemeClr val="dk2"/>
              </a:solidFill>
              <a:latin typeface="Work Sans"/>
              <a:ea typeface="Work Sans"/>
              <a:cs typeface="Work Sans"/>
              <a:sym typeface="Work Sans"/>
            </a:endParaRPr>
          </a:p>
          <a:p>
            <a:pPr marL="457200" lvl="0" indent="-298450" algn="l" rtl="0">
              <a:lnSpc>
                <a:spcPct val="100000"/>
              </a:lnSpc>
              <a:spcBef>
                <a:spcPts val="0"/>
              </a:spcBef>
              <a:spcAft>
                <a:spcPts val="0"/>
              </a:spcAft>
              <a:buClr>
                <a:schemeClr val="dk2"/>
              </a:buClr>
              <a:buSzPts val="1100"/>
              <a:buFont typeface="Work Sans"/>
              <a:buChar char="●"/>
            </a:pPr>
            <a:r>
              <a:rPr lang="en" sz="1100">
                <a:solidFill>
                  <a:schemeClr val="dk2"/>
                </a:solidFill>
                <a:latin typeface="Work Sans"/>
                <a:ea typeface="Work Sans"/>
                <a:cs typeface="Work Sans"/>
                <a:sym typeface="Work Sans"/>
              </a:rPr>
              <a:t>Apply antibiotics directly to site of tumor after resection surgery</a:t>
            </a:r>
            <a:endParaRPr sz="1100">
              <a:solidFill>
                <a:schemeClr val="dk2"/>
              </a:solidFill>
              <a:latin typeface="Work Sans"/>
              <a:ea typeface="Work Sans"/>
              <a:cs typeface="Work Sans"/>
              <a:sym typeface="Work Sans"/>
            </a:endParaRPr>
          </a:p>
          <a:p>
            <a:pPr marL="457200" lvl="0" indent="0" algn="l" rtl="0">
              <a:lnSpc>
                <a:spcPct val="100000"/>
              </a:lnSpc>
              <a:spcBef>
                <a:spcPts val="0"/>
              </a:spcBef>
              <a:spcAft>
                <a:spcPts val="0"/>
              </a:spcAft>
              <a:buNone/>
            </a:pPr>
            <a:endParaRPr sz="1100">
              <a:solidFill>
                <a:schemeClr val="dk2"/>
              </a:solidFill>
              <a:latin typeface="Work Sans"/>
              <a:ea typeface="Work Sans"/>
              <a:cs typeface="Work Sans"/>
              <a:sym typeface="Work Sans"/>
            </a:endParaRPr>
          </a:p>
          <a:p>
            <a:pPr marL="457200" lvl="0" indent="-298450" algn="l" rtl="0">
              <a:lnSpc>
                <a:spcPct val="100000"/>
              </a:lnSpc>
              <a:spcBef>
                <a:spcPts val="0"/>
              </a:spcBef>
              <a:spcAft>
                <a:spcPts val="0"/>
              </a:spcAft>
              <a:buClr>
                <a:schemeClr val="dk2"/>
              </a:buClr>
              <a:buSzPts val="1100"/>
              <a:buFont typeface="Work Sans"/>
              <a:buChar char="●"/>
            </a:pPr>
            <a:r>
              <a:rPr lang="en" sz="1100">
                <a:solidFill>
                  <a:schemeClr val="dk2"/>
                </a:solidFill>
                <a:latin typeface="Work Sans"/>
                <a:ea typeface="Work Sans"/>
                <a:cs typeface="Work Sans"/>
                <a:sym typeface="Work Sans"/>
              </a:rPr>
              <a:t>Take antibiotics orally for several days</a:t>
            </a:r>
            <a:endParaRPr sz="1100">
              <a:solidFill>
                <a:schemeClr val="dk2"/>
              </a:solidFill>
              <a:latin typeface="Work Sans"/>
              <a:ea typeface="Work Sans"/>
              <a:cs typeface="Work Sans"/>
              <a:sym typeface="Work Sans"/>
            </a:endParaRPr>
          </a:p>
          <a:p>
            <a:pPr marL="457200" lvl="0" indent="0" algn="l" rtl="0">
              <a:lnSpc>
                <a:spcPct val="100000"/>
              </a:lnSpc>
              <a:spcBef>
                <a:spcPts val="0"/>
              </a:spcBef>
              <a:spcAft>
                <a:spcPts val="0"/>
              </a:spcAft>
              <a:buNone/>
            </a:pPr>
            <a:endParaRPr sz="1100">
              <a:solidFill>
                <a:schemeClr val="dk2"/>
              </a:solidFill>
              <a:latin typeface="Work Sans"/>
              <a:ea typeface="Work Sans"/>
              <a:cs typeface="Work Sans"/>
              <a:sym typeface="Work Sans"/>
            </a:endParaRPr>
          </a:p>
          <a:p>
            <a:pPr marL="457200" lvl="0" indent="-298450" algn="l" rtl="0">
              <a:lnSpc>
                <a:spcPct val="100000"/>
              </a:lnSpc>
              <a:spcBef>
                <a:spcPts val="0"/>
              </a:spcBef>
              <a:spcAft>
                <a:spcPts val="0"/>
              </a:spcAft>
              <a:buClr>
                <a:schemeClr val="dk2"/>
              </a:buClr>
              <a:buSzPts val="1100"/>
              <a:buFont typeface="Work Sans"/>
              <a:buChar char="●"/>
            </a:pPr>
            <a:r>
              <a:rPr lang="en" sz="1100">
                <a:solidFill>
                  <a:schemeClr val="dk2"/>
                </a:solidFill>
                <a:latin typeface="Work Sans"/>
                <a:ea typeface="Work Sans"/>
                <a:cs typeface="Work Sans"/>
                <a:sym typeface="Work Sans"/>
              </a:rPr>
              <a:t>Deplete remaining cancer cells and prevent relapse</a:t>
            </a:r>
            <a:endParaRPr sz="1100">
              <a:solidFill>
                <a:schemeClr val="dk2"/>
              </a:solidFill>
              <a:latin typeface="Work Sans"/>
              <a:ea typeface="Work Sans"/>
              <a:cs typeface="Work Sans"/>
              <a:sym typeface="Work Sans"/>
            </a:endParaRPr>
          </a:p>
        </p:txBody>
      </p:sp>
      <p:sp>
        <p:nvSpPr>
          <p:cNvPr id="31" name="TextBox 30">
            <a:extLst>
              <a:ext uri="{FF2B5EF4-FFF2-40B4-BE49-F238E27FC236}">
                <a16:creationId xmlns:a16="http://schemas.microsoft.com/office/drawing/2014/main" id="{8E3B0FE5-D504-498F-9FC4-F364B277700E}"/>
              </a:ext>
            </a:extLst>
          </p:cNvPr>
          <p:cNvSpPr txBox="1"/>
          <p:nvPr/>
        </p:nvSpPr>
        <p:spPr>
          <a:xfrm>
            <a:off x="5165020" y="1194722"/>
            <a:ext cx="2591588" cy="430887"/>
          </a:xfrm>
          <a:prstGeom prst="rect">
            <a:avLst/>
          </a:prstGeom>
          <a:solidFill>
            <a:schemeClr val="accent2"/>
          </a:solidFill>
        </p:spPr>
        <p:txBody>
          <a:bodyPr wrap="square" rtlCol="0">
            <a:spAutoFit/>
          </a:bodyPr>
          <a:lstStyle/>
          <a:p>
            <a:pPr algn="ctr"/>
            <a:r>
              <a:rPr lang="en-US" sz="1100" dirty="0">
                <a:solidFill>
                  <a:srgbClr val="FF0000"/>
                </a:solidFill>
              </a:rPr>
              <a:t>Required slide on future research ideas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0"/>
          <p:cNvSpPr/>
          <p:nvPr/>
        </p:nvSpPr>
        <p:spPr>
          <a:xfrm>
            <a:off x="-936640" y="180129"/>
            <a:ext cx="331408" cy="285363"/>
          </a:xfrm>
          <a:custGeom>
            <a:avLst/>
            <a:gdLst/>
            <a:ahLst/>
            <a:cxnLst/>
            <a:rect l="l" t="t" r="r" b="b"/>
            <a:pathLst>
              <a:path w="2368" h="2039" fill="none" extrusionOk="0">
                <a:moveTo>
                  <a:pt x="1776" y="0"/>
                </a:moveTo>
                <a:lnTo>
                  <a:pt x="592" y="0"/>
                </a:lnTo>
                <a:lnTo>
                  <a:pt x="1" y="1008"/>
                </a:lnTo>
                <a:lnTo>
                  <a:pt x="592" y="2038"/>
                </a:lnTo>
                <a:lnTo>
                  <a:pt x="1776" y="2038"/>
                </a:lnTo>
                <a:lnTo>
                  <a:pt x="2367" y="1008"/>
                </a:lnTo>
                <a:close/>
              </a:path>
            </a:pathLst>
          </a:custGeom>
          <a:noFill/>
          <a:ln w="7125" cap="rnd" cmpd="sng">
            <a:solidFill>
              <a:srgbClr val="FCFCF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0"/>
          <p:cNvSpPr/>
          <p:nvPr/>
        </p:nvSpPr>
        <p:spPr>
          <a:xfrm>
            <a:off x="-796190" y="489955"/>
            <a:ext cx="331408" cy="285363"/>
          </a:xfrm>
          <a:custGeom>
            <a:avLst/>
            <a:gdLst/>
            <a:ahLst/>
            <a:cxnLst/>
            <a:rect l="l" t="t" r="r" b="b"/>
            <a:pathLst>
              <a:path w="2368" h="2039" fill="none" extrusionOk="0">
                <a:moveTo>
                  <a:pt x="1776" y="0"/>
                </a:moveTo>
                <a:lnTo>
                  <a:pt x="592" y="0"/>
                </a:lnTo>
                <a:lnTo>
                  <a:pt x="1" y="1030"/>
                </a:lnTo>
                <a:lnTo>
                  <a:pt x="592" y="2039"/>
                </a:lnTo>
                <a:lnTo>
                  <a:pt x="1776" y="2039"/>
                </a:lnTo>
                <a:lnTo>
                  <a:pt x="2367" y="1030"/>
                </a:lnTo>
                <a:close/>
              </a:path>
            </a:pathLst>
          </a:custGeom>
          <a:noFill/>
          <a:ln w="7125" cap="rnd" cmpd="sng">
            <a:solidFill>
              <a:srgbClr val="FCFCF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30"/>
          <p:cNvGrpSpPr/>
          <p:nvPr/>
        </p:nvGrpSpPr>
        <p:grpSpPr>
          <a:xfrm>
            <a:off x="4948184" y="1590412"/>
            <a:ext cx="3759021" cy="3135944"/>
            <a:chOff x="5723959" y="2159912"/>
            <a:chExt cx="3759021" cy="3135944"/>
          </a:xfrm>
        </p:grpSpPr>
        <p:grpSp>
          <p:nvGrpSpPr>
            <p:cNvPr id="371" name="Google Shape;371;p30"/>
            <p:cNvGrpSpPr/>
            <p:nvPr/>
          </p:nvGrpSpPr>
          <p:grpSpPr>
            <a:xfrm>
              <a:off x="7341292" y="2309245"/>
              <a:ext cx="750245" cy="2161356"/>
              <a:chOff x="10112078" y="2145976"/>
              <a:chExt cx="567507" cy="1634914"/>
            </a:xfrm>
          </p:grpSpPr>
          <p:sp>
            <p:nvSpPr>
              <p:cNvPr id="372" name="Google Shape;372;p30"/>
              <p:cNvSpPr/>
              <p:nvPr/>
            </p:nvSpPr>
            <p:spPr>
              <a:xfrm>
                <a:off x="10366650" y="2185862"/>
                <a:ext cx="171862" cy="1499871"/>
              </a:xfrm>
              <a:custGeom>
                <a:avLst/>
                <a:gdLst/>
                <a:ahLst/>
                <a:cxnLst/>
                <a:rect l="l" t="t" r="r" b="b"/>
                <a:pathLst>
                  <a:path w="1228" h="10717" extrusionOk="0">
                    <a:moveTo>
                      <a:pt x="833" y="1"/>
                    </a:moveTo>
                    <a:lnTo>
                      <a:pt x="833" y="9687"/>
                    </a:lnTo>
                    <a:cubicBezTo>
                      <a:pt x="811" y="10169"/>
                      <a:pt x="483" y="10586"/>
                      <a:pt x="0" y="10695"/>
                    </a:cubicBezTo>
                    <a:cubicBezTo>
                      <a:pt x="66" y="10717"/>
                      <a:pt x="132" y="10717"/>
                      <a:pt x="220" y="10717"/>
                    </a:cubicBezTo>
                    <a:cubicBezTo>
                      <a:pt x="767" y="10717"/>
                      <a:pt x="1228" y="10257"/>
                      <a:pt x="1228" y="9687"/>
                    </a:cubicBezTo>
                    <a:lnTo>
                      <a:pt x="1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0"/>
              <p:cNvSpPr/>
              <p:nvPr/>
            </p:nvSpPr>
            <p:spPr>
              <a:xfrm>
                <a:off x="10253149" y="2185862"/>
                <a:ext cx="230222" cy="1470761"/>
              </a:xfrm>
              <a:custGeom>
                <a:avLst/>
                <a:gdLst/>
                <a:ahLst/>
                <a:cxnLst/>
                <a:rect l="l" t="t" r="r" b="b"/>
                <a:pathLst>
                  <a:path w="1645" h="10509" extrusionOk="0">
                    <a:moveTo>
                      <a:pt x="1" y="1"/>
                    </a:moveTo>
                    <a:lnTo>
                      <a:pt x="1" y="9687"/>
                    </a:lnTo>
                    <a:cubicBezTo>
                      <a:pt x="1" y="10235"/>
                      <a:pt x="412" y="10509"/>
                      <a:pt x="822" y="10509"/>
                    </a:cubicBezTo>
                    <a:cubicBezTo>
                      <a:pt x="1233" y="10509"/>
                      <a:pt x="1644" y="10235"/>
                      <a:pt x="1644" y="9687"/>
                    </a:cubicBezTo>
                    <a:lnTo>
                      <a:pt x="16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0"/>
              <p:cNvSpPr/>
              <p:nvPr/>
            </p:nvSpPr>
            <p:spPr>
              <a:xfrm>
                <a:off x="10305351" y="2419021"/>
                <a:ext cx="202511" cy="1233541"/>
              </a:xfrm>
              <a:custGeom>
                <a:avLst/>
                <a:gdLst/>
                <a:ahLst/>
                <a:cxnLst/>
                <a:rect l="l" t="t" r="r" b="b"/>
                <a:pathLst>
                  <a:path w="1447" h="8814" extrusionOk="0">
                    <a:moveTo>
                      <a:pt x="1052" y="0"/>
                    </a:moveTo>
                    <a:lnTo>
                      <a:pt x="1052" y="7890"/>
                    </a:lnTo>
                    <a:cubicBezTo>
                      <a:pt x="1031" y="8281"/>
                      <a:pt x="701" y="8595"/>
                      <a:pt x="316" y="8595"/>
                    </a:cubicBezTo>
                    <a:cubicBezTo>
                      <a:pt x="291" y="8595"/>
                      <a:pt x="266" y="8593"/>
                      <a:pt x="241" y="8591"/>
                    </a:cubicBezTo>
                    <a:cubicBezTo>
                      <a:pt x="175" y="8591"/>
                      <a:pt x="132" y="8591"/>
                      <a:pt x="66" y="8569"/>
                    </a:cubicBezTo>
                    <a:lnTo>
                      <a:pt x="0" y="8569"/>
                    </a:lnTo>
                    <a:cubicBezTo>
                      <a:pt x="132" y="8700"/>
                      <a:pt x="285" y="8788"/>
                      <a:pt x="482" y="8810"/>
                    </a:cubicBezTo>
                    <a:lnTo>
                      <a:pt x="636" y="8810"/>
                    </a:lnTo>
                    <a:cubicBezTo>
                      <a:pt x="661" y="8813"/>
                      <a:pt x="686" y="8814"/>
                      <a:pt x="710" y="8814"/>
                    </a:cubicBezTo>
                    <a:cubicBezTo>
                      <a:pt x="1093" y="8814"/>
                      <a:pt x="1405" y="8501"/>
                      <a:pt x="1447" y="8131"/>
                    </a:cubicBezTo>
                    <a:lnTo>
                      <a:pt x="14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0"/>
              <p:cNvSpPr/>
              <p:nvPr/>
            </p:nvSpPr>
            <p:spPr>
              <a:xfrm>
                <a:off x="10283799" y="2419021"/>
                <a:ext cx="171862" cy="1202892"/>
              </a:xfrm>
              <a:custGeom>
                <a:avLst/>
                <a:gdLst/>
                <a:ahLst/>
                <a:cxnLst/>
                <a:rect l="l" t="t" r="r" b="b"/>
                <a:pathLst>
                  <a:path w="1228" h="8595" extrusionOk="0">
                    <a:moveTo>
                      <a:pt x="1" y="0"/>
                    </a:moveTo>
                    <a:lnTo>
                      <a:pt x="1" y="8131"/>
                    </a:lnTo>
                    <a:cubicBezTo>
                      <a:pt x="23" y="8284"/>
                      <a:pt x="67" y="8437"/>
                      <a:pt x="176" y="8569"/>
                    </a:cubicBezTo>
                    <a:lnTo>
                      <a:pt x="264" y="8569"/>
                    </a:lnTo>
                    <a:cubicBezTo>
                      <a:pt x="308" y="8591"/>
                      <a:pt x="351" y="8591"/>
                      <a:pt x="417" y="8591"/>
                    </a:cubicBezTo>
                    <a:cubicBezTo>
                      <a:pt x="442" y="8593"/>
                      <a:pt x="467" y="8595"/>
                      <a:pt x="492" y="8595"/>
                    </a:cubicBezTo>
                    <a:cubicBezTo>
                      <a:pt x="875" y="8595"/>
                      <a:pt x="1187" y="8281"/>
                      <a:pt x="1228" y="7890"/>
                    </a:cubicBezTo>
                    <a:lnTo>
                      <a:pt x="1228" y="0"/>
                    </a:lnTo>
                    <a:close/>
                  </a:path>
                </a:pathLst>
              </a:custGeom>
              <a:solidFill>
                <a:srgbClr val="BD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0"/>
              <p:cNvSpPr/>
              <p:nvPr/>
            </p:nvSpPr>
            <p:spPr>
              <a:xfrm>
                <a:off x="10194930" y="2145976"/>
                <a:ext cx="404883" cy="110562"/>
              </a:xfrm>
              <a:custGeom>
                <a:avLst/>
                <a:gdLst/>
                <a:ahLst/>
                <a:cxnLst/>
                <a:rect l="l" t="t" r="r" b="b"/>
                <a:pathLst>
                  <a:path w="2893" h="790" extrusionOk="0">
                    <a:moveTo>
                      <a:pt x="0" y="1"/>
                    </a:moveTo>
                    <a:lnTo>
                      <a:pt x="0" y="790"/>
                    </a:lnTo>
                    <a:lnTo>
                      <a:pt x="2893" y="790"/>
                    </a:lnTo>
                    <a:lnTo>
                      <a:pt x="28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0"/>
              <p:cNvSpPr/>
              <p:nvPr/>
            </p:nvSpPr>
            <p:spPr>
              <a:xfrm>
                <a:off x="10253149" y="2259476"/>
                <a:ext cx="285363" cy="52342"/>
              </a:xfrm>
              <a:custGeom>
                <a:avLst/>
                <a:gdLst/>
                <a:ahLst/>
                <a:cxnLst/>
                <a:rect l="l" t="t" r="r" b="b"/>
                <a:pathLst>
                  <a:path w="2039" h="374" extrusionOk="0">
                    <a:moveTo>
                      <a:pt x="1" y="1"/>
                    </a:moveTo>
                    <a:lnTo>
                      <a:pt x="1" y="373"/>
                    </a:lnTo>
                    <a:lnTo>
                      <a:pt x="2039" y="373"/>
                    </a:lnTo>
                    <a:lnTo>
                      <a:pt x="20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0"/>
              <p:cNvSpPr/>
              <p:nvPr/>
            </p:nvSpPr>
            <p:spPr>
              <a:xfrm>
                <a:off x="10253149" y="2382214"/>
                <a:ext cx="113641" cy="140"/>
              </a:xfrm>
              <a:custGeom>
                <a:avLst/>
                <a:gdLst/>
                <a:ahLst/>
                <a:cxnLst/>
                <a:rect l="l" t="t" r="r" b="b"/>
                <a:pathLst>
                  <a:path w="812" h="1" fill="none" extrusionOk="0">
                    <a:moveTo>
                      <a:pt x="1" y="0"/>
                    </a:moveTo>
                    <a:lnTo>
                      <a:pt x="811" y="0"/>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10253149" y="2557013"/>
                <a:ext cx="113641" cy="140"/>
              </a:xfrm>
              <a:custGeom>
                <a:avLst/>
                <a:gdLst/>
                <a:ahLst/>
                <a:cxnLst/>
                <a:rect l="l" t="t" r="r" b="b"/>
                <a:pathLst>
                  <a:path w="812" h="1" fill="none" extrusionOk="0">
                    <a:moveTo>
                      <a:pt x="1" y="0"/>
                    </a:moveTo>
                    <a:lnTo>
                      <a:pt x="811" y="0"/>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a:off x="10253149" y="2734892"/>
                <a:ext cx="113641" cy="140"/>
              </a:xfrm>
              <a:custGeom>
                <a:avLst/>
                <a:gdLst/>
                <a:ahLst/>
                <a:cxnLst/>
                <a:rect l="l" t="t" r="r" b="b"/>
                <a:pathLst>
                  <a:path w="812" h="1" fill="none" extrusionOk="0">
                    <a:moveTo>
                      <a:pt x="1" y="0"/>
                    </a:moveTo>
                    <a:lnTo>
                      <a:pt x="811" y="0"/>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a:off x="10253149" y="2909691"/>
                <a:ext cx="113641" cy="140"/>
              </a:xfrm>
              <a:custGeom>
                <a:avLst/>
                <a:gdLst/>
                <a:ahLst/>
                <a:cxnLst/>
                <a:rect l="l" t="t" r="r" b="b"/>
                <a:pathLst>
                  <a:path w="812" h="1" fill="none" extrusionOk="0">
                    <a:moveTo>
                      <a:pt x="1" y="1"/>
                    </a:moveTo>
                    <a:lnTo>
                      <a:pt x="811" y="1"/>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10253149" y="3084490"/>
                <a:ext cx="113641" cy="140"/>
              </a:xfrm>
              <a:custGeom>
                <a:avLst/>
                <a:gdLst/>
                <a:ahLst/>
                <a:cxnLst/>
                <a:rect l="l" t="t" r="r" b="b"/>
                <a:pathLst>
                  <a:path w="812" h="1" fill="none" extrusionOk="0">
                    <a:moveTo>
                      <a:pt x="1" y="1"/>
                    </a:moveTo>
                    <a:lnTo>
                      <a:pt x="811" y="1"/>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0"/>
              <p:cNvSpPr/>
              <p:nvPr/>
            </p:nvSpPr>
            <p:spPr>
              <a:xfrm>
                <a:off x="10253149" y="3259290"/>
                <a:ext cx="113641" cy="140"/>
              </a:xfrm>
              <a:custGeom>
                <a:avLst/>
                <a:gdLst/>
                <a:ahLst/>
                <a:cxnLst/>
                <a:rect l="l" t="t" r="r" b="b"/>
                <a:pathLst>
                  <a:path w="812" h="1" fill="none" extrusionOk="0">
                    <a:moveTo>
                      <a:pt x="1" y="1"/>
                    </a:moveTo>
                    <a:lnTo>
                      <a:pt x="811" y="1"/>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a:off x="10253149" y="3437168"/>
                <a:ext cx="113641" cy="140"/>
              </a:xfrm>
              <a:custGeom>
                <a:avLst/>
                <a:gdLst/>
                <a:ahLst/>
                <a:cxnLst/>
                <a:rect l="l" t="t" r="r" b="b"/>
                <a:pathLst>
                  <a:path w="812" h="1" fill="none" extrusionOk="0">
                    <a:moveTo>
                      <a:pt x="1" y="1"/>
                    </a:moveTo>
                    <a:lnTo>
                      <a:pt x="811" y="1"/>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0"/>
              <p:cNvSpPr/>
              <p:nvPr/>
            </p:nvSpPr>
            <p:spPr>
              <a:xfrm>
                <a:off x="10253149" y="3612107"/>
                <a:ext cx="113641" cy="140"/>
              </a:xfrm>
              <a:custGeom>
                <a:avLst/>
                <a:gdLst/>
                <a:ahLst/>
                <a:cxnLst/>
                <a:rect l="l" t="t" r="r" b="b"/>
                <a:pathLst>
                  <a:path w="812" h="1" fill="none" extrusionOk="0">
                    <a:moveTo>
                      <a:pt x="1" y="0"/>
                    </a:moveTo>
                    <a:lnTo>
                      <a:pt x="811" y="0"/>
                    </a:lnTo>
                  </a:path>
                </a:pathLst>
              </a:custGeom>
              <a:noFill/>
              <a:ln w="4925" cap="flat" cmpd="sng">
                <a:solidFill>
                  <a:schemeClr val="dk1"/>
                </a:solidFill>
                <a:prstDash val="solid"/>
                <a:miter lim="219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0"/>
              <p:cNvSpPr/>
              <p:nvPr/>
            </p:nvSpPr>
            <p:spPr>
              <a:xfrm>
                <a:off x="10310109" y="2489557"/>
                <a:ext cx="47444" cy="32469"/>
              </a:xfrm>
              <a:custGeom>
                <a:avLst/>
                <a:gdLst/>
                <a:ahLst/>
                <a:cxnLst/>
                <a:rect l="l" t="t" r="r" b="b"/>
                <a:pathLst>
                  <a:path w="339" h="232" extrusionOk="0">
                    <a:moveTo>
                      <a:pt x="185" y="0"/>
                    </a:moveTo>
                    <a:cubicBezTo>
                      <a:pt x="1" y="0"/>
                      <a:pt x="189" y="232"/>
                      <a:pt x="287" y="232"/>
                    </a:cubicBezTo>
                    <a:cubicBezTo>
                      <a:pt x="317" y="232"/>
                      <a:pt x="339" y="210"/>
                      <a:pt x="339" y="154"/>
                    </a:cubicBezTo>
                    <a:cubicBezTo>
                      <a:pt x="339" y="66"/>
                      <a:pt x="273"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0"/>
              <p:cNvSpPr/>
              <p:nvPr/>
            </p:nvSpPr>
            <p:spPr>
              <a:xfrm>
                <a:off x="10385823" y="2796190"/>
                <a:ext cx="45345" cy="31349"/>
              </a:xfrm>
              <a:custGeom>
                <a:avLst/>
                <a:gdLst/>
                <a:ahLst/>
                <a:cxnLst/>
                <a:rect l="l" t="t" r="r" b="b"/>
                <a:pathLst>
                  <a:path w="324" h="224" extrusionOk="0">
                    <a:moveTo>
                      <a:pt x="170" y="1"/>
                    </a:moveTo>
                    <a:cubicBezTo>
                      <a:pt x="1" y="1"/>
                      <a:pt x="185" y="223"/>
                      <a:pt x="277" y="223"/>
                    </a:cubicBezTo>
                    <a:cubicBezTo>
                      <a:pt x="304" y="223"/>
                      <a:pt x="324" y="204"/>
                      <a:pt x="324" y="154"/>
                    </a:cubicBezTo>
                    <a:cubicBezTo>
                      <a:pt x="324" y="66"/>
                      <a:pt x="258" y="1"/>
                      <a:pt x="170" y="1"/>
                    </a:cubicBezTo>
                    <a:close/>
                  </a:path>
                </a:pathLst>
              </a:custGeom>
              <a:solidFill>
                <a:srgbClr val="B0C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0"/>
              <p:cNvSpPr/>
              <p:nvPr/>
            </p:nvSpPr>
            <p:spPr>
              <a:xfrm>
                <a:off x="10336000" y="3004718"/>
                <a:ext cx="30790" cy="30930"/>
              </a:xfrm>
              <a:custGeom>
                <a:avLst/>
                <a:gdLst/>
                <a:ahLst/>
                <a:cxnLst/>
                <a:rect l="l" t="t" r="r" b="b"/>
                <a:pathLst>
                  <a:path w="220" h="221" extrusionOk="0">
                    <a:moveTo>
                      <a:pt x="110" y="1"/>
                    </a:moveTo>
                    <a:cubicBezTo>
                      <a:pt x="44" y="1"/>
                      <a:pt x="0" y="45"/>
                      <a:pt x="0" y="110"/>
                    </a:cubicBezTo>
                    <a:cubicBezTo>
                      <a:pt x="0" y="154"/>
                      <a:pt x="44" y="220"/>
                      <a:pt x="110" y="220"/>
                    </a:cubicBezTo>
                    <a:cubicBezTo>
                      <a:pt x="154" y="220"/>
                      <a:pt x="219" y="154"/>
                      <a:pt x="219" y="110"/>
                    </a:cubicBezTo>
                    <a:cubicBezTo>
                      <a:pt x="219" y="45"/>
                      <a:pt x="15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0"/>
              <p:cNvSpPr/>
              <p:nvPr/>
            </p:nvSpPr>
            <p:spPr>
              <a:xfrm>
                <a:off x="10400378" y="3495528"/>
                <a:ext cx="30790" cy="30790"/>
              </a:xfrm>
              <a:custGeom>
                <a:avLst/>
                <a:gdLst/>
                <a:ahLst/>
                <a:cxnLst/>
                <a:rect l="l" t="t" r="r" b="b"/>
                <a:pathLst>
                  <a:path w="220" h="220" extrusionOk="0">
                    <a:moveTo>
                      <a:pt x="110" y="0"/>
                    </a:moveTo>
                    <a:cubicBezTo>
                      <a:pt x="66" y="0"/>
                      <a:pt x="1" y="44"/>
                      <a:pt x="1" y="110"/>
                    </a:cubicBezTo>
                    <a:cubicBezTo>
                      <a:pt x="1" y="154"/>
                      <a:pt x="66" y="219"/>
                      <a:pt x="110" y="219"/>
                    </a:cubicBezTo>
                    <a:cubicBezTo>
                      <a:pt x="176" y="219"/>
                      <a:pt x="220" y="154"/>
                      <a:pt x="220" y="110"/>
                    </a:cubicBezTo>
                    <a:cubicBezTo>
                      <a:pt x="220" y="44"/>
                      <a:pt x="176"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0"/>
              <p:cNvSpPr/>
              <p:nvPr/>
            </p:nvSpPr>
            <p:spPr>
              <a:xfrm>
                <a:off x="10320606" y="2645882"/>
                <a:ext cx="30790" cy="27851"/>
              </a:xfrm>
              <a:custGeom>
                <a:avLst/>
                <a:gdLst/>
                <a:ahLst/>
                <a:cxnLst/>
                <a:rect l="l" t="t" r="r" b="b"/>
                <a:pathLst>
                  <a:path w="220" h="199" extrusionOk="0">
                    <a:moveTo>
                      <a:pt x="110" y="1"/>
                    </a:moveTo>
                    <a:cubicBezTo>
                      <a:pt x="66" y="1"/>
                      <a:pt x="1" y="45"/>
                      <a:pt x="1" y="88"/>
                    </a:cubicBezTo>
                    <a:cubicBezTo>
                      <a:pt x="1" y="154"/>
                      <a:pt x="66" y="198"/>
                      <a:pt x="110" y="198"/>
                    </a:cubicBezTo>
                    <a:cubicBezTo>
                      <a:pt x="176" y="198"/>
                      <a:pt x="220" y="154"/>
                      <a:pt x="220" y="88"/>
                    </a:cubicBezTo>
                    <a:cubicBezTo>
                      <a:pt x="220" y="45"/>
                      <a:pt x="176"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0"/>
              <p:cNvSpPr/>
              <p:nvPr/>
            </p:nvSpPr>
            <p:spPr>
              <a:xfrm>
                <a:off x="10390861" y="2455828"/>
                <a:ext cx="31069" cy="23372"/>
              </a:xfrm>
              <a:custGeom>
                <a:avLst/>
                <a:gdLst/>
                <a:ahLst/>
                <a:cxnLst/>
                <a:rect l="l" t="t" r="r" b="b"/>
                <a:pathLst>
                  <a:path w="222" h="167" extrusionOk="0">
                    <a:moveTo>
                      <a:pt x="134" y="0"/>
                    </a:moveTo>
                    <a:cubicBezTo>
                      <a:pt x="0" y="0"/>
                      <a:pt x="122" y="167"/>
                      <a:pt x="187" y="167"/>
                    </a:cubicBezTo>
                    <a:cubicBezTo>
                      <a:pt x="207" y="167"/>
                      <a:pt x="222" y="151"/>
                      <a:pt x="222" y="110"/>
                    </a:cubicBezTo>
                    <a:cubicBezTo>
                      <a:pt x="222" y="66"/>
                      <a:pt x="17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0"/>
              <p:cNvSpPr/>
              <p:nvPr/>
            </p:nvSpPr>
            <p:spPr>
              <a:xfrm>
                <a:off x="10309969" y="3314571"/>
                <a:ext cx="47584" cy="31209"/>
              </a:xfrm>
              <a:custGeom>
                <a:avLst/>
                <a:gdLst/>
                <a:ahLst/>
                <a:cxnLst/>
                <a:rect l="l" t="t" r="r" b="b"/>
                <a:pathLst>
                  <a:path w="340" h="223" extrusionOk="0">
                    <a:moveTo>
                      <a:pt x="186" y="0"/>
                    </a:moveTo>
                    <a:cubicBezTo>
                      <a:pt x="0" y="0"/>
                      <a:pt x="193" y="223"/>
                      <a:pt x="291" y="223"/>
                    </a:cubicBezTo>
                    <a:cubicBezTo>
                      <a:pt x="319" y="223"/>
                      <a:pt x="340" y="204"/>
                      <a:pt x="340" y="154"/>
                    </a:cubicBezTo>
                    <a:cubicBezTo>
                      <a:pt x="340" y="66"/>
                      <a:pt x="274"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0"/>
              <p:cNvSpPr/>
              <p:nvPr/>
            </p:nvSpPr>
            <p:spPr>
              <a:xfrm>
                <a:off x="10112078" y="2645882"/>
                <a:ext cx="89150" cy="1131936"/>
              </a:xfrm>
              <a:custGeom>
                <a:avLst/>
                <a:gdLst/>
                <a:ahLst/>
                <a:cxnLst/>
                <a:rect l="l" t="t" r="r" b="b"/>
                <a:pathLst>
                  <a:path w="637" h="8088" extrusionOk="0">
                    <a:moveTo>
                      <a:pt x="1" y="1"/>
                    </a:moveTo>
                    <a:lnTo>
                      <a:pt x="1" y="8087"/>
                    </a:lnTo>
                    <a:lnTo>
                      <a:pt x="636" y="8087"/>
                    </a:lnTo>
                    <a:lnTo>
                      <a:pt x="636" y="1"/>
                    </a:ln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0"/>
              <p:cNvSpPr/>
              <p:nvPr/>
            </p:nvSpPr>
            <p:spPr>
              <a:xfrm>
                <a:off x="10590572" y="2645882"/>
                <a:ext cx="89010" cy="1131936"/>
              </a:xfrm>
              <a:custGeom>
                <a:avLst/>
                <a:gdLst/>
                <a:ahLst/>
                <a:cxnLst/>
                <a:rect l="l" t="t" r="r" b="b"/>
                <a:pathLst>
                  <a:path w="636" h="8088" extrusionOk="0">
                    <a:moveTo>
                      <a:pt x="0" y="1"/>
                    </a:moveTo>
                    <a:lnTo>
                      <a:pt x="0" y="8087"/>
                    </a:lnTo>
                    <a:lnTo>
                      <a:pt x="636" y="8087"/>
                    </a:lnTo>
                    <a:lnTo>
                      <a:pt x="636" y="1"/>
                    </a:ln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0"/>
              <p:cNvSpPr/>
              <p:nvPr/>
            </p:nvSpPr>
            <p:spPr>
              <a:xfrm>
                <a:off x="10112078" y="3642757"/>
                <a:ext cx="567507" cy="138133"/>
              </a:xfrm>
              <a:custGeom>
                <a:avLst/>
                <a:gdLst/>
                <a:ahLst/>
                <a:cxnLst/>
                <a:rect l="l" t="t" r="r" b="b"/>
                <a:pathLst>
                  <a:path w="4055" h="987" extrusionOk="0">
                    <a:moveTo>
                      <a:pt x="1" y="0"/>
                    </a:moveTo>
                    <a:lnTo>
                      <a:pt x="1" y="986"/>
                    </a:lnTo>
                    <a:lnTo>
                      <a:pt x="4055" y="986"/>
                    </a:lnTo>
                    <a:lnTo>
                      <a:pt x="4055" y="0"/>
                    </a:lnTo>
                    <a:close/>
                  </a:path>
                </a:pathLst>
              </a:custGeom>
              <a:solidFill>
                <a:srgbClr val="08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0"/>
              <p:cNvSpPr/>
              <p:nvPr/>
            </p:nvSpPr>
            <p:spPr>
              <a:xfrm>
                <a:off x="10112078" y="2741049"/>
                <a:ext cx="567507" cy="104405"/>
              </a:xfrm>
              <a:custGeom>
                <a:avLst/>
                <a:gdLst/>
                <a:ahLst/>
                <a:cxnLst/>
                <a:rect l="l" t="t" r="r" b="b"/>
                <a:pathLst>
                  <a:path w="4055" h="746" extrusionOk="0">
                    <a:moveTo>
                      <a:pt x="1" y="0"/>
                    </a:moveTo>
                    <a:lnTo>
                      <a:pt x="1" y="745"/>
                    </a:lnTo>
                    <a:lnTo>
                      <a:pt x="4055" y="745"/>
                    </a:lnTo>
                    <a:lnTo>
                      <a:pt x="4055" y="0"/>
                    </a:ln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30"/>
            <p:cNvGrpSpPr/>
            <p:nvPr/>
          </p:nvGrpSpPr>
          <p:grpSpPr>
            <a:xfrm>
              <a:off x="7038854" y="4895911"/>
              <a:ext cx="2257547" cy="399931"/>
              <a:chOff x="6886454" y="4743511"/>
              <a:chExt cx="2257547" cy="399931"/>
            </a:xfrm>
          </p:grpSpPr>
          <p:sp>
            <p:nvSpPr>
              <p:cNvPr id="398" name="Google Shape;398;p30"/>
              <p:cNvSpPr/>
              <p:nvPr/>
            </p:nvSpPr>
            <p:spPr>
              <a:xfrm>
                <a:off x="6886454" y="4743511"/>
                <a:ext cx="2256590" cy="399931"/>
              </a:xfrm>
              <a:custGeom>
                <a:avLst/>
                <a:gdLst/>
                <a:ahLst/>
                <a:cxnLst/>
                <a:rect l="l" t="t" r="r" b="b"/>
                <a:pathLst>
                  <a:path w="13982" h="2478" extrusionOk="0">
                    <a:moveTo>
                      <a:pt x="395" y="1"/>
                    </a:moveTo>
                    <a:cubicBezTo>
                      <a:pt x="175" y="1"/>
                      <a:pt x="0" y="176"/>
                      <a:pt x="0" y="395"/>
                    </a:cubicBezTo>
                    <a:lnTo>
                      <a:pt x="0" y="2083"/>
                    </a:lnTo>
                    <a:cubicBezTo>
                      <a:pt x="0" y="2302"/>
                      <a:pt x="175" y="2477"/>
                      <a:pt x="395" y="2477"/>
                    </a:cubicBezTo>
                    <a:lnTo>
                      <a:pt x="13982" y="2477"/>
                    </a:lnTo>
                    <a:lnTo>
                      <a:pt x="13982" y="2083"/>
                    </a:lnTo>
                    <a:lnTo>
                      <a:pt x="13259" y="2083"/>
                    </a:lnTo>
                    <a:lnTo>
                      <a:pt x="13259" y="395"/>
                    </a:lnTo>
                    <a:lnTo>
                      <a:pt x="13982" y="395"/>
                    </a:lnTo>
                    <a:lnTo>
                      <a:pt x="139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0"/>
              <p:cNvSpPr/>
              <p:nvPr/>
            </p:nvSpPr>
            <p:spPr>
              <a:xfrm>
                <a:off x="6974900" y="4800788"/>
                <a:ext cx="2169100" cy="285376"/>
              </a:xfrm>
              <a:custGeom>
                <a:avLst/>
                <a:gdLst/>
                <a:ahLst/>
                <a:cxnLst/>
                <a:rect l="l" t="t" r="r" b="b"/>
                <a:pathLst>
                  <a:path w="12711" h="1272" extrusionOk="0">
                    <a:moveTo>
                      <a:pt x="395" y="1"/>
                    </a:moveTo>
                    <a:cubicBezTo>
                      <a:pt x="175" y="1"/>
                      <a:pt x="0" y="176"/>
                      <a:pt x="0" y="395"/>
                    </a:cubicBezTo>
                    <a:lnTo>
                      <a:pt x="0" y="877"/>
                    </a:lnTo>
                    <a:cubicBezTo>
                      <a:pt x="0" y="1096"/>
                      <a:pt x="175" y="1272"/>
                      <a:pt x="395" y="1272"/>
                    </a:cubicBezTo>
                    <a:lnTo>
                      <a:pt x="12711" y="1272"/>
                    </a:lnTo>
                    <a:lnTo>
                      <a:pt x="127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30"/>
            <p:cNvGrpSpPr/>
            <p:nvPr/>
          </p:nvGrpSpPr>
          <p:grpSpPr>
            <a:xfrm>
              <a:off x="7226229" y="4496304"/>
              <a:ext cx="2256751" cy="399769"/>
              <a:chOff x="7073829" y="4343904"/>
              <a:chExt cx="2256751" cy="399769"/>
            </a:xfrm>
          </p:grpSpPr>
          <p:sp>
            <p:nvSpPr>
              <p:cNvPr id="401" name="Google Shape;401;p30"/>
              <p:cNvSpPr/>
              <p:nvPr/>
            </p:nvSpPr>
            <p:spPr>
              <a:xfrm>
                <a:off x="7073829" y="4343904"/>
                <a:ext cx="2256751" cy="399769"/>
              </a:xfrm>
              <a:custGeom>
                <a:avLst/>
                <a:gdLst/>
                <a:ahLst/>
                <a:cxnLst/>
                <a:rect l="l" t="t" r="r" b="b"/>
                <a:pathLst>
                  <a:path w="13983" h="2477" extrusionOk="0">
                    <a:moveTo>
                      <a:pt x="395" y="0"/>
                    </a:moveTo>
                    <a:cubicBezTo>
                      <a:pt x="176" y="0"/>
                      <a:pt x="1" y="176"/>
                      <a:pt x="1" y="395"/>
                    </a:cubicBezTo>
                    <a:lnTo>
                      <a:pt x="1" y="2082"/>
                    </a:lnTo>
                    <a:cubicBezTo>
                      <a:pt x="1" y="2302"/>
                      <a:pt x="176" y="2477"/>
                      <a:pt x="395" y="2477"/>
                    </a:cubicBezTo>
                    <a:lnTo>
                      <a:pt x="13982" y="2477"/>
                    </a:lnTo>
                    <a:lnTo>
                      <a:pt x="13982" y="2082"/>
                    </a:lnTo>
                    <a:lnTo>
                      <a:pt x="13259" y="2082"/>
                    </a:lnTo>
                    <a:lnTo>
                      <a:pt x="13259" y="395"/>
                    </a:lnTo>
                    <a:lnTo>
                      <a:pt x="13982" y="395"/>
                    </a:lnTo>
                    <a:lnTo>
                      <a:pt x="139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p:nvPr/>
            </p:nvSpPr>
            <p:spPr>
              <a:xfrm>
                <a:off x="7162275" y="4407496"/>
                <a:ext cx="2051621" cy="276126"/>
              </a:xfrm>
              <a:custGeom>
                <a:avLst/>
                <a:gdLst/>
                <a:ahLst/>
                <a:cxnLst/>
                <a:rect l="l" t="t" r="r" b="b"/>
                <a:pathLst>
                  <a:path w="12712" h="1272" extrusionOk="0">
                    <a:moveTo>
                      <a:pt x="395" y="0"/>
                    </a:moveTo>
                    <a:cubicBezTo>
                      <a:pt x="176" y="0"/>
                      <a:pt x="1" y="176"/>
                      <a:pt x="1" y="395"/>
                    </a:cubicBezTo>
                    <a:lnTo>
                      <a:pt x="1" y="877"/>
                    </a:lnTo>
                    <a:cubicBezTo>
                      <a:pt x="1" y="1096"/>
                      <a:pt x="176" y="1271"/>
                      <a:pt x="395" y="1271"/>
                    </a:cubicBezTo>
                    <a:lnTo>
                      <a:pt x="12711" y="1271"/>
                    </a:lnTo>
                    <a:lnTo>
                      <a:pt x="12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30"/>
            <p:cNvGrpSpPr/>
            <p:nvPr/>
          </p:nvGrpSpPr>
          <p:grpSpPr>
            <a:xfrm>
              <a:off x="8307027" y="2159912"/>
              <a:ext cx="744743" cy="2359488"/>
              <a:chOff x="8154627" y="2007512"/>
              <a:chExt cx="744743" cy="2359488"/>
            </a:xfrm>
          </p:grpSpPr>
          <p:sp>
            <p:nvSpPr>
              <p:cNvPr id="404" name="Google Shape;404;p30"/>
              <p:cNvSpPr/>
              <p:nvPr/>
            </p:nvSpPr>
            <p:spPr>
              <a:xfrm>
                <a:off x="8284616" y="3515734"/>
                <a:ext cx="204020" cy="756750"/>
              </a:xfrm>
              <a:custGeom>
                <a:avLst/>
                <a:gdLst/>
                <a:ahLst/>
                <a:cxnLst/>
                <a:rect l="l" t="t" r="r" b="b"/>
                <a:pathLst>
                  <a:path w="1513" h="5612" extrusionOk="0">
                    <a:moveTo>
                      <a:pt x="0" y="1"/>
                    </a:moveTo>
                    <a:cubicBezTo>
                      <a:pt x="66" y="417"/>
                      <a:pt x="132" y="790"/>
                      <a:pt x="176" y="1075"/>
                    </a:cubicBezTo>
                    <a:cubicBezTo>
                      <a:pt x="439" y="2258"/>
                      <a:pt x="307" y="3463"/>
                      <a:pt x="636" y="4625"/>
                    </a:cubicBezTo>
                    <a:cubicBezTo>
                      <a:pt x="789" y="5217"/>
                      <a:pt x="877" y="5480"/>
                      <a:pt x="899" y="5611"/>
                    </a:cubicBezTo>
                    <a:lnTo>
                      <a:pt x="1447" y="5611"/>
                    </a:lnTo>
                    <a:cubicBezTo>
                      <a:pt x="1381" y="5260"/>
                      <a:pt x="1381" y="4866"/>
                      <a:pt x="1425" y="4493"/>
                    </a:cubicBezTo>
                    <a:cubicBezTo>
                      <a:pt x="1512" y="3814"/>
                      <a:pt x="1271" y="2477"/>
                      <a:pt x="1271" y="2477"/>
                    </a:cubicBezTo>
                    <a:cubicBezTo>
                      <a:pt x="1403" y="1644"/>
                      <a:pt x="1469" y="834"/>
                      <a:pt x="1491" y="1"/>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p:nvPr/>
            </p:nvSpPr>
            <p:spPr>
              <a:xfrm>
                <a:off x="8529895" y="3530566"/>
                <a:ext cx="209954" cy="744884"/>
              </a:xfrm>
              <a:custGeom>
                <a:avLst/>
                <a:gdLst/>
                <a:ahLst/>
                <a:cxnLst/>
                <a:rect l="l" t="t" r="r" b="b"/>
                <a:pathLst>
                  <a:path w="1557" h="5524" extrusionOk="0">
                    <a:moveTo>
                      <a:pt x="88" y="0"/>
                    </a:moveTo>
                    <a:cubicBezTo>
                      <a:pt x="88" y="789"/>
                      <a:pt x="176" y="1578"/>
                      <a:pt x="307" y="2345"/>
                    </a:cubicBezTo>
                    <a:cubicBezTo>
                      <a:pt x="307" y="2345"/>
                      <a:pt x="0" y="3594"/>
                      <a:pt x="132" y="4405"/>
                    </a:cubicBezTo>
                    <a:cubicBezTo>
                      <a:pt x="198" y="4756"/>
                      <a:pt x="176" y="5150"/>
                      <a:pt x="110" y="5523"/>
                    </a:cubicBezTo>
                    <a:lnTo>
                      <a:pt x="658" y="5523"/>
                    </a:lnTo>
                    <a:cubicBezTo>
                      <a:pt x="702" y="5370"/>
                      <a:pt x="767" y="5107"/>
                      <a:pt x="943" y="4515"/>
                    </a:cubicBezTo>
                    <a:cubicBezTo>
                      <a:pt x="1249" y="3353"/>
                      <a:pt x="1118" y="2148"/>
                      <a:pt x="1381" y="965"/>
                    </a:cubicBezTo>
                    <a:cubicBezTo>
                      <a:pt x="1447" y="702"/>
                      <a:pt x="1491" y="351"/>
                      <a:pt x="1556" y="0"/>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0"/>
              <p:cNvSpPr/>
              <p:nvPr/>
            </p:nvSpPr>
            <p:spPr>
              <a:xfrm>
                <a:off x="8154627" y="2633589"/>
                <a:ext cx="351676" cy="274275"/>
              </a:xfrm>
              <a:custGeom>
                <a:avLst/>
                <a:gdLst/>
                <a:ahLst/>
                <a:cxnLst/>
                <a:rect l="l" t="t" r="r" b="b"/>
                <a:pathLst>
                  <a:path w="2608" h="2034" extrusionOk="0">
                    <a:moveTo>
                      <a:pt x="845" y="1"/>
                    </a:moveTo>
                    <a:cubicBezTo>
                      <a:pt x="704" y="1"/>
                      <a:pt x="576" y="18"/>
                      <a:pt x="526" y="34"/>
                    </a:cubicBezTo>
                    <a:cubicBezTo>
                      <a:pt x="526" y="34"/>
                      <a:pt x="0" y="1349"/>
                      <a:pt x="307" y="1897"/>
                    </a:cubicBezTo>
                    <a:cubicBezTo>
                      <a:pt x="360" y="1994"/>
                      <a:pt x="471" y="2034"/>
                      <a:pt x="618" y="2034"/>
                    </a:cubicBezTo>
                    <a:cubicBezTo>
                      <a:pt x="1268" y="2034"/>
                      <a:pt x="2608" y="1261"/>
                      <a:pt x="2608" y="1261"/>
                    </a:cubicBezTo>
                    <a:lnTo>
                      <a:pt x="2498" y="845"/>
                    </a:lnTo>
                    <a:lnTo>
                      <a:pt x="1052" y="1152"/>
                    </a:lnTo>
                    <a:cubicBezTo>
                      <a:pt x="1052" y="1152"/>
                      <a:pt x="1381" y="494"/>
                      <a:pt x="1359" y="209"/>
                    </a:cubicBezTo>
                    <a:cubicBezTo>
                      <a:pt x="1345" y="46"/>
                      <a:pt x="1077" y="1"/>
                      <a:pt x="845" y="1"/>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a:off x="8157594" y="2633589"/>
                <a:ext cx="180288" cy="273331"/>
              </a:xfrm>
              <a:custGeom>
                <a:avLst/>
                <a:gdLst/>
                <a:ahLst/>
                <a:cxnLst/>
                <a:rect l="l" t="t" r="r" b="b"/>
                <a:pathLst>
                  <a:path w="1337" h="2027" extrusionOk="0">
                    <a:moveTo>
                      <a:pt x="823" y="1"/>
                    </a:moveTo>
                    <a:cubicBezTo>
                      <a:pt x="682" y="1"/>
                      <a:pt x="554" y="18"/>
                      <a:pt x="504" y="34"/>
                    </a:cubicBezTo>
                    <a:cubicBezTo>
                      <a:pt x="504" y="34"/>
                      <a:pt x="0" y="1349"/>
                      <a:pt x="285" y="1897"/>
                    </a:cubicBezTo>
                    <a:cubicBezTo>
                      <a:pt x="346" y="1989"/>
                      <a:pt x="460" y="2027"/>
                      <a:pt x="598" y="2027"/>
                    </a:cubicBezTo>
                    <a:cubicBezTo>
                      <a:pt x="658" y="2027"/>
                      <a:pt x="723" y="2020"/>
                      <a:pt x="789" y="2006"/>
                    </a:cubicBezTo>
                    <a:cubicBezTo>
                      <a:pt x="789" y="1700"/>
                      <a:pt x="877" y="1393"/>
                      <a:pt x="1074" y="1108"/>
                    </a:cubicBezTo>
                    <a:cubicBezTo>
                      <a:pt x="1205" y="845"/>
                      <a:pt x="1293" y="538"/>
                      <a:pt x="1337" y="209"/>
                    </a:cubicBezTo>
                    <a:cubicBezTo>
                      <a:pt x="1323" y="46"/>
                      <a:pt x="1055" y="1"/>
                      <a:pt x="823" y="1"/>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a:off x="8453035" y="2289469"/>
                <a:ext cx="147925" cy="242451"/>
              </a:xfrm>
              <a:custGeom>
                <a:avLst/>
                <a:gdLst/>
                <a:ahLst/>
                <a:cxnLst/>
                <a:rect l="l" t="t" r="r" b="b"/>
                <a:pathLst>
                  <a:path w="1097" h="1798" extrusionOk="0">
                    <a:moveTo>
                      <a:pt x="110" y="0"/>
                    </a:moveTo>
                    <a:cubicBezTo>
                      <a:pt x="132" y="241"/>
                      <a:pt x="110" y="482"/>
                      <a:pt x="1" y="680"/>
                    </a:cubicBezTo>
                    <a:lnTo>
                      <a:pt x="877" y="1797"/>
                    </a:lnTo>
                    <a:lnTo>
                      <a:pt x="1096" y="701"/>
                    </a:lnTo>
                    <a:cubicBezTo>
                      <a:pt x="1031" y="482"/>
                      <a:pt x="1031" y="241"/>
                      <a:pt x="1074"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0"/>
              <p:cNvSpPr/>
              <p:nvPr/>
            </p:nvSpPr>
            <p:spPr>
              <a:xfrm>
                <a:off x="8467868" y="2289469"/>
                <a:ext cx="130125" cy="34790"/>
              </a:xfrm>
              <a:custGeom>
                <a:avLst/>
                <a:gdLst/>
                <a:ahLst/>
                <a:cxnLst/>
                <a:rect l="l" t="t" r="r" b="b"/>
                <a:pathLst>
                  <a:path w="965" h="258" extrusionOk="0">
                    <a:moveTo>
                      <a:pt x="964" y="0"/>
                    </a:moveTo>
                    <a:cubicBezTo>
                      <a:pt x="964" y="0"/>
                      <a:pt x="633" y="10"/>
                      <a:pt x="347" y="10"/>
                    </a:cubicBezTo>
                    <a:cubicBezTo>
                      <a:pt x="205" y="10"/>
                      <a:pt x="73" y="7"/>
                      <a:pt x="0" y="0"/>
                    </a:cubicBezTo>
                    <a:lnTo>
                      <a:pt x="0" y="0"/>
                    </a:lnTo>
                    <a:cubicBezTo>
                      <a:pt x="22" y="44"/>
                      <a:pt x="22" y="110"/>
                      <a:pt x="22" y="175"/>
                    </a:cubicBezTo>
                    <a:cubicBezTo>
                      <a:pt x="164" y="230"/>
                      <a:pt x="318" y="258"/>
                      <a:pt x="471" y="258"/>
                    </a:cubicBezTo>
                    <a:cubicBezTo>
                      <a:pt x="625" y="258"/>
                      <a:pt x="778" y="230"/>
                      <a:pt x="921" y="175"/>
                    </a:cubicBezTo>
                    <a:cubicBezTo>
                      <a:pt x="921" y="175"/>
                      <a:pt x="942" y="110"/>
                      <a:pt x="964" y="0"/>
                    </a:cubicBezTo>
                    <a:close/>
                  </a:path>
                </a:pathLst>
              </a:custGeom>
              <a:solidFill>
                <a:srgbClr val="F1B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a:off x="8420538" y="2023424"/>
                <a:ext cx="221820" cy="295715"/>
              </a:xfrm>
              <a:custGeom>
                <a:avLst/>
                <a:gdLst/>
                <a:ahLst/>
                <a:cxnLst/>
                <a:rect l="l" t="t" r="r" b="b"/>
                <a:pathLst>
                  <a:path w="1645" h="2193" extrusionOk="0">
                    <a:moveTo>
                      <a:pt x="811" y="1"/>
                    </a:moveTo>
                    <a:cubicBezTo>
                      <a:pt x="373" y="1"/>
                      <a:pt x="0" y="483"/>
                      <a:pt x="0" y="1097"/>
                    </a:cubicBezTo>
                    <a:cubicBezTo>
                      <a:pt x="0" y="1710"/>
                      <a:pt x="373" y="2192"/>
                      <a:pt x="811" y="2192"/>
                    </a:cubicBezTo>
                    <a:cubicBezTo>
                      <a:pt x="1272" y="2192"/>
                      <a:pt x="1644" y="1710"/>
                      <a:pt x="1644" y="1097"/>
                    </a:cubicBezTo>
                    <a:cubicBezTo>
                      <a:pt x="1644" y="483"/>
                      <a:pt x="1272" y="1"/>
                      <a:pt x="811" y="1"/>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p:nvPr/>
            </p:nvSpPr>
            <p:spPr>
              <a:xfrm>
                <a:off x="8210722" y="2383994"/>
                <a:ext cx="638491" cy="1188119"/>
              </a:xfrm>
              <a:custGeom>
                <a:avLst/>
                <a:gdLst/>
                <a:ahLst/>
                <a:cxnLst/>
                <a:rect l="l" t="t" r="r" b="b"/>
                <a:pathLst>
                  <a:path w="4735" h="8811" extrusionOk="0">
                    <a:moveTo>
                      <a:pt x="1798" y="0"/>
                    </a:moveTo>
                    <a:lnTo>
                      <a:pt x="943" y="198"/>
                    </a:lnTo>
                    <a:cubicBezTo>
                      <a:pt x="702" y="242"/>
                      <a:pt x="505" y="395"/>
                      <a:pt x="417" y="614"/>
                    </a:cubicBezTo>
                    <a:cubicBezTo>
                      <a:pt x="263" y="987"/>
                      <a:pt x="110" y="1381"/>
                      <a:pt x="0" y="1776"/>
                    </a:cubicBezTo>
                    <a:lnTo>
                      <a:pt x="1140" y="2718"/>
                    </a:lnTo>
                    <a:cubicBezTo>
                      <a:pt x="1074" y="3419"/>
                      <a:pt x="943" y="4120"/>
                      <a:pt x="789" y="4800"/>
                    </a:cubicBezTo>
                    <a:cubicBezTo>
                      <a:pt x="702" y="5348"/>
                      <a:pt x="614" y="5961"/>
                      <a:pt x="526" y="6531"/>
                    </a:cubicBezTo>
                    <a:cubicBezTo>
                      <a:pt x="395" y="7430"/>
                      <a:pt x="285" y="8262"/>
                      <a:pt x="242" y="8810"/>
                    </a:cubicBezTo>
                    <a:lnTo>
                      <a:pt x="4274" y="8810"/>
                    </a:lnTo>
                    <a:cubicBezTo>
                      <a:pt x="4274" y="8810"/>
                      <a:pt x="4186" y="7736"/>
                      <a:pt x="4121" y="6487"/>
                    </a:cubicBezTo>
                    <a:cubicBezTo>
                      <a:pt x="4077" y="5896"/>
                      <a:pt x="4033" y="5107"/>
                      <a:pt x="3967" y="4537"/>
                    </a:cubicBezTo>
                    <a:cubicBezTo>
                      <a:pt x="3901" y="3836"/>
                      <a:pt x="3748" y="3112"/>
                      <a:pt x="3792" y="2718"/>
                    </a:cubicBezTo>
                    <a:lnTo>
                      <a:pt x="4734" y="2455"/>
                    </a:lnTo>
                    <a:lnTo>
                      <a:pt x="4099" y="307"/>
                    </a:lnTo>
                    <a:lnTo>
                      <a:pt x="2893" y="0"/>
                    </a:lnTo>
                    <a:cubicBezTo>
                      <a:pt x="2826" y="256"/>
                      <a:pt x="2593" y="405"/>
                      <a:pt x="2357" y="405"/>
                    </a:cubicBezTo>
                    <a:cubicBezTo>
                      <a:pt x="2210" y="405"/>
                      <a:pt x="2061" y="346"/>
                      <a:pt x="1951" y="220"/>
                    </a:cubicBezTo>
                    <a:lnTo>
                      <a:pt x="17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a:off x="8184158" y="2383994"/>
                <a:ext cx="325111" cy="1267813"/>
              </a:xfrm>
              <a:custGeom>
                <a:avLst/>
                <a:gdLst/>
                <a:ahLst/>
                <a:cxnLst/>
                <a:rect l="l" t="t" r="r" b="b"/>
                <a:pathLst>
                  <a:path w="2411" h="9402" extrusionOk="0">
                    <a:moveTo>
                      <a:pt x="1995" y="0"/>
                    </a:moveTo>
                    <a:lnTo>
                      <a:pt x="1184" y="132"/>
                    </a:lnTo>
                    <a:cubicBezTo>
                      <a:pt x="921" y="176"/>
                      <a:pt x="702" y="351"/>
                      <a:pt x="592" y="592"/>
                    </a:cubicBezTo>
                    <a:lnTo>
                      <a:pt x="0" y="1973"/>
                    </a:lnTo>
                    <a:lnTo>
                      <a:pt x="1184" y="2981"/>
                    </a:lnTo>
                    <a:lnTo>
                      <a:pt x="1359" y="2718"/>
                    </a:lnTo>
                    <a:lnTo>
                      <a:pt x="1359" y="2718"/>
                    </a:lnTo>
                    <a:cubicBezTo>
                      <a:pt x="1359" y="2718"/>
                      <a:pt x="351" y="7715"/>
                      <a:pt x="329" y="8745"/>
                    </a:cubicBezTo>
                    <a:lnTo>
                      <a:pt x="219" y="9402"/>
                    </a:lnTo>
                    <a:lnTo>
                      <a:pt x="1973" y="9402"/>
                    </a:lnTo>
                    <a:lnTo>
                      <a:pt x="2411" y="373"/>
                    </a:lnTo>
                    <a:cubicBezTo>
                      <a:pt x="2236" y="285"/>
                      <a:pt x="2104" y="154"/>
                      <a:pt x="1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0"/>
              <p:cNvSpPr/>
              <p:nvPr/>
            </p:nvSpPr>
            <p:spPr>
              <a:xfrm>
                <a:off x="8547560" y="2383994"/>
                <a:ext cx="351811" cy="1270779"/>
              </a:xfrm>
              <a:custGeom>
                <a:avLst/>
                <a:gdLst/>
                <a:ahLst/>
                <a:cxnLst/>
                <a:rect l="l" t="t" r="r" b="b"/>
                <a:pathLst>
                  <a:path w="2609" h="9424" extrusionOk="0">
                    <a:moveTo>
                      <a:pt x="373" y="0"/>
                    </a:moveTo>
                    <a:cubicBezTo>
                      <a:pt x="286" y="154"/>
                      <a:pt x="154" y="307"/>
                      <a:pt x="1" y="417"/>
                    </a:cubicBezTo>
                    <a:lnTo>
                      <a:pt x="373" y="9424"/>
                    </a:lnTo>
                    <a:lnTo>
                      <a:pt x="2192" y="9424"/>
                    </a:lnTo>
                    <a:lnTo>
                      <a:pt x="2061" y="8766"/>
                    </a:lnTo>
                    <a:cubicBezTo>
                      <a:pt x="2039" y="7736"/>
                      <a:pt x="1294" y="2740"/>
                      <a:pt x="1294" y="2740"/>
                    </a:cubicBezTo>
                    <a:lnTo>
                      <a:pt x="1294" y="2740"/>
                    </a:lnTo>
                    <a:lnTo>
                      <a:pt x="1447" y="3003"/>
                    </a:lnTo>
                    <a:lnTo>
                      <a:pt x="2609" y="2411"/>
                    </a:lnTo>
                    <a:lnTo>
                      <a:pt x="1776" y="526"/>
                    </a:lnTo>
                    <a:cubicBezTo>
                      <a:pt x="1688" y="329"/>
                      <a:pt x="1491" y="176"/>
                      <a:pt x="1272" y="154"/>
                    </a:cubicBez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0"/>
              <p:cNvSpPr/>
              <p:nvPr/>
            </p:nvSpPr>
            <p:spPr>
              <a:xfrm>
                <a:off x="8532862" y="2007512"/>
                <a:ext cx="206987" cy="500679"/>
              </a:xfrm>
              <a:custGeom>
                <a:avLst/>
                <a:gdLst/>
                <a:ahLst/>
                <a:cxnLst/>
                <a:rect l="l" t="t" r="r" b="b"/>
                <a:pathLst>
                  <a:path w="1535" h="3713" extrusionOk="0">
                    <a:moveTo>
                      <a:pt x="347" y="1"/>
                    </a:moveTo>
                    <a:cubicBezTo>
                      <a:pt x="312" y="1"/>
                      <a:pt x="277" y="3"/>
                      <a:pt x="241" y="9"/>
                    </a:cubicBezTo>
                    <a:cubicBezTo>
                      <a:pt x="219" y="9"/>
                      <a:pt x="44" y="53"/>
                      <a:pt x="44" y="75"/>
                    </a:cubicBezTo>
                    <a:cubicBezTo>
                      <a:pt x="22" y="185"/>
                      <a:pt x="0" y="294"/>
                      <a:pt x="0" y="404"/>
                    </a:cubicBezTo>
                    <a:cubicBezTo>
                      <a:pt x="18" y="549"/>
                      <a:pt x="142" y="634"/>
                      <a:pt x="321" y="634"/>
                    </a:cubicBezTo>
                    <a:cubicBezTo>
                      <a:pt x="358" y="634"/>
                      <a:pt x="397" y="630"/>
                      <a:pt x="439" y="623"/>
                    </a:cubicBezTo>
                    <a:cubicBezTo>
                      <a:pt x="453" y="620"/>
                      <a:pt x="467" y="619"/>
                      <a:pt x="480" y="619"/>
                    </a:cubicBezTo>
                    <a:cubicBezTo>
                      <a:pt x="669" y="619"/>
                      <a:pt x="748" y="893"/>
                      <a:pt x="789" y="995"/>
                    </a:cubicBezTo>
                    <a:cubicBezTo>
                      <a:pt x="811" y="1083"/>
                      <a:pt x="811" y="1193"/>
                      <a:pt x="811" y="1280"/>
                    </a:cubicBezTo>
                    <a:cubicBezTo>
                      <a:pt x="811" y="1499"/>
                      <a:pt x="745" y="1719"/>
                      <a:pt x="636" y="1894"/>
                    </a:cubicBezTo>
                    <a:cubicBezTo>
                      <a:pt x="614" y="1916"/>
                      <a:pt x="482" y="2091"/>
                      <a:pt x="482" y="2113"/>
                    </a:cubicBezTo>
                    <a:cubicBezTo>
                      <a:pt x="439" y="2266"/>
                      <a:pt x="460" y="2420"/>
                      <a:pt x="439" y="2573"/>
                    </a:cubicBezTo>
                    <a:cubicBezTo>
                      <a:pt x="417" y="2836"/>
                      <a:pt x="329" y="3077"/>
                      <a:pt x="482" y="3340"/>
                    </a:cubicBezTo>
                    <a:cubicBezTo>
                      <a:pt x="548" y="3472"/>
                      <a:pt x="636" y="3603"/>
                      <a:pt x="745" y="3713"/>
                    </a:cubicBezTo>
                    <a:cubicBezTo>
                      <a:pt x="789" y="3516"/>
                      <a:pt x="921" y="3318"/>
                      <a:pt x="1096" y="3209"/>
                    </a:cubicBezTo>
                    <a:cubicBezTo>
                      <a:pt x="1534" y="2902"/>
                      <a:pt x="1140" y="2266"/>
                      <a:pt x="1074" y="1872"/>
                    </a:cubicBezTo>
                    <a:cubicBezTo>
                      <a:pt x="1008" y="1653"/>
                      <a:pt x="1008" y="1412"/>
                      <a:pt x="1096" y="1193"/>
                    </a:cubicBezTo>
                    <a:cubicBezTo>
                      <a:pt x="1227" y="732"/>
                      <a:pt x="1030" y="250"/>
                      <a:pt x="614" y="53"/>
                    </a:cubicBezTo>
                    <a:cubicBezTo>
                      <a:pt x="534" y="21"/>
                      <a:pt x="442" y="1"/>
                      <a:pt x="347" y="1"/>
                    </a:cubicBezTo>
                    <a:close/>
                  </a:path>
                </a:pathLst>
              </a:custGeom>
              <a:solidFill>
                <a:srgbClr val="C58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a:off x="8323046" y="2010479"/>
                <a:ext cx="218719" cy="500679"/>
              </a:xfrm>
              <a:custGeom>
                <a:avLst/>
                <a:gdLst/>
                <a:ahLst/>
                <a:cxnLst/>
                <a:rect l="l" t="t" r="r" b="b"/>
                <a:pathLst>
                  <a:path w="1622" h="3713" extrusionOk="0">
                    <a:moveTo>
                      <a:pt x="1354" y="1"/>
                    </a:moveTo>
                    <a:cubicBezTo>
                      <a:pt x="1326" y="1"/>
                      <a:pt x="1299" y="4"/>
                      <a:pt x="1271" y="9"/>
                    </a:cubicBezTo>
                    <a:cubicBezTo>
                      <a:pt x="789" y="97"/>
                      <a:pt x="241" y="601"/>
                      <a:pt x="417" y="1149"/>
                    </a:cubicBezTo>
                    <a:cubicBezTo>
                      <a:pt x="504" y="1368"/>
                      <a:pt x="526" y="1631"/>
                      <a:pt x="460" y="1872"/>
                    </a:cubicBezTo>
                    <a:cubicBezTo>
                      <a:pt x="395" y="2266"/>
                      <a:pt x="0" y="2902"/>
                      <a:pt x="439" y="3209"/>
                    </a:cubicBezTo>
                    <a:cubicBezTo>
                      <a:pt x="614" y="3318"/>
                      <a:pt x="745" y="3494"/>
                      <a:pt x="789" y="3713"/>
                    </a:cubicBezTo>
                    <a:cubicBezTo>
                      <a:pt x="899" y="3603"/>
                      <a:pt x="986" y="3472"/>
                      <a:pt x="1052" y="3340"/>
                    </a:cubicBezTo>
                    <a:cubicBezTo>
                      <a:pt x="1118" y="3253"/>
                      <a:pt x="1140" y="3143"/>
                      <a:pt x="1162" y="3033"/>
                    </a:cubicBezTo>
                    <a:cubicBezTo>
                      <a:pt x="1162" y="2858"/>
                      <a:pt x="1074" y="2727"/>
                      <a:pt x="1096" y="2551"/>
                    </a:cubicBezTo>
                    <a:cubicBezTo>
                      <a:pt x="1096" y="2420"/>
                      <a:pt x="1096" y="2310"/>
                      <a:pt x="1140" y="2179"/>
                    </a:cubicBezTo>
                    <a:cubicBezTo>
                      <a:pt x="1140" y="2157"/>
                      <a:pt x="943" y="1916"/>
                      <a:pt x="921" y="1872"/>
                    </a:cubicBezTo>
                    <a:cubicBezTo>
                      <a:pt x="789" y="1697"/>
                      <a:pt x="723" y="1499"/>
                      <a:pt x="723" y="1280"/>
                    </a:cubicBezTo>
                    <a:cubicBezTo>
                      <a:pt x="702" y="1193"/>
                      <a:pt x="723" y="1127"/>
                      <a:pt x="723" y="1061"/>
                    </a:cubicBezTo>
                    <a:cubicBezTo>
                      <a:pt x="1008" y="952"/>
                      <a:pt x="1271" y="776"/>
                      <a:pt x="1490" y="557"/>
                    </a:cubicBezTo>
                    <a:cubicBezTo>
                      <a:pt x="1512" y="535"/>
                      <a:pt x="1534" y="491"/>
                      <a:pt x="1556" y="469"/>
                    </a:cubicBezTo>
                    <a:cubicBezTo>
                      <a:pt x="1622" y="338"/>
                      <a:pt x="1622" y="206"/>
                      <a:pt x="1600" y="75"/>
                    </a:cubicBezTo>
                    <a:cubicBezTo>
                      <a:pt x="1518" y="26"/>
                      <a:pt x="1436" y="1"/>
                      <a:pt x="1354" y="1"/>
                    </a:cubicBezTo>
                    <a:close/>
                  </a:path>
                </a:pathLst>
              </a:custGeom>
              <a:solidFill>
                <a:srgbClr val="C58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a:off x="8624420" y="2147345"/>
                <a:ext cx="60276" cy="74569"/>
              </a:xfrm>
              <a:custGeom>
                <a:avLst/>
                <a:gdLst/>
                <a:ahLst/>
                <a:cxnLst/>
                <a:rect l="l" t="t" r="r" b="b"/>
                <a:pathLst>
                  <a:path w="447" h="553" extrusionOk="0">
                    <a:moveTo>
                      <a:pt x="223" y="0"/>
                    </a:moveTo>
                    <a:cubicBezTo>
                      <a:pt x="215" y="0"/>
                      <a:pt x="207" y="1"/>
                      <a:pt x="198" y="2"/>
                    </a:cubicBezTo>
                    <a:cubicBezTo>
                      <a:pt x="154" y="2"/>
                      <a:pt x="132" y="46"/>
                      <a:pt x="110" y="46"/>
                    </a:cubicBezTo>
                    <a:cubicBezTo>
                      <a:pt x="1" y="90"/>
                      <a:pt x="88" y="528"/>
                      <a:pt x="88" y="550"/>
                    </a:cubicBezTo>
                    <a:cubicBezTo>
                      <a:pt x="98" y="552"/>
                      <a:pt x="107" y="552"/>
                      <a:pt x="116" y="552"/>
                    </a:cubicBezTo>
                    <a:cubicBezTo>
                      <a:pt x="370" y="552"/>
                      <a:pt x="447" y="0"/>
                      <a:pt x="223"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a:off x="8378332" y="2147345"/>
                <a:ext cx="60006" cy="74569"/>
              </a:xfrm>
              <a:custGeom>
                <a:avLst/>
                <a:gdLst/>
                <a:ahLst/>
                <a:cxnLst/>
                <a:rect l="l" t="t" r="r" b="b"/>
                <a:pathLst>
                  <a:path w="445" h="553" extrusionOk="0">
                    <a:moveTo>
                      <a:pt x="242" y="0"/>
                    </a:moveTo>
                    <a:cubicBezTo>
                      <a:pt x="1" y="0"/>
                      <a:pt x="97" y="552"/>
                      <a:pt x="351" y="552"/>
                    </a:cubicBezTo>
                    <a:cubicBezTo>
                      <a:pt x="360" y="552"/>
                      <a:pt x="370" y="552"/>
                      <a:pt x="379" y="550"/>
                    </a:cubicBezTo>
                    <a:cubicBezTo>
                      <a:pt x="357" y="528"/>
                      <a:pt x="445" y="90"/>
                      <a:pt x="335" y="46"/>
                    </a:cubicBezTo>
                    <a:cubicBezTo>
                      <a:pt x="313" y="46"/>
                      <a:pt x="313" y="2"/>
                      <a:pt x="270" y="2"/>
                    </a:cubicBezTo>
                    <a:cubicBezTo>
                      <a:pt x="260" y="1"/>
                      <a:pt x="251" y="0"/>
                      <a:pt x="242"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a:off x="8500365" y="2567246"/>
                <a:ext cx="348844" cy="443370"/>
              </a:xfrm>
              <a:custGeom>
                <a:avLst/>
                <a:gdLst/>
                <a:ahLst/>
                <a:cxnLst/>
                <a:rect l="l" t="t" r="r" b="b"/>
                <a:pathLst>
                  <a:path w="2587" h="3288" extrusionOk="0">
                    <a:moveTo>
                      <a:pt x="0" y="0"/>
                    </a:moveTo>
                    <a:lnTo>
                      <a:pt x="0" y="3287"/>
                    </a:lnTo>
                    <a:lnTo>
                      <a:pt x="2586" y="3287"/>
                    </a:lnTo>
                    <a:lnTo>
                      <a:pt x="2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a:off x="8261018" y="2651928"/>
                <a:ext cx="384173" cy="252295"/>
              </a:xfrm>
              <a:custGeom>
                <a:avLst/>
                <a:gdLst/>
                <a:ahLst/>
                <a:cxnLst/>
                <a:rect l="l" t="t" r="r" b="b"/>
                <a:pathLst>
                  <a:path w="2849" h="1871" extrusionOk="0">
                    <a:moveTo>
                      <a:pt x="2554" y="0"/>
                    </a:moveTo>
                    <a:cubicBezTo>
                      <a:pt x="2528" y="0"/>
                      <a:pt x="2498" y="30"/>
                      <a:pt x="2498" y="30"/>
                    </a:cubicBezTo>
                    <a:cubicBezTo>
                      <a:pt x="2345" y="183"/>
                      <a:pt x="2170" y="315"/>
                      <a:pt x="1994" y="446"/>
                    </a:cubicBezTo>
                    <a:cubicBezTo>
                      <a:pt x="1989" y="448"/>
                      <a:pt x="1985" y="448"/>
                      <a:pt x="1981" y="448"/>
                    </a:cubicBezTo>
                    <a:cubicBezTo>
                      <a:pt x="1929" y="448"/>
                      <a:pt x="1929" y="331"/>
                      <a:pt x="1929" y="271"/>
                    </a:cubicBezTo>
                    <a:cubicBezTo>
                      <a:pt x="1950" y="205"/>
                      <a:pt x="1929" y="52"/>
                      <a:pt x="1885" y="52"/>
                    </a:cubicBezTo>
                    <a:cubicBezTo>
                      <a:pt x="1841" y="52"/>
                      <a:pt x="1819" y="161"/>
                      <a:pt x="1819" y="183"/>
                    </a:cubicBezTo>
                    <a:cubicBezTo>
                      <a:pt x="1819" y="271"/>
                      <a:pt x="1797" y="336"/>
                      <a:pt x="1797" y="424"/>
                    </a:cubicBezTo>
                    <a:cubicBezTo>
                      <a:pt x="1753" y="577"/>
                      <a:pt x="1709" y="687"/>
                      <a:pt x="1709" y="709"/>
                    </a:cubicBezTo>
                    <a:lnTo>
                      <a:pt x="263" y="1016"/>
                    </a:lnTo>
                    <a:lnTo>
                      <a:pt x="285" y="972"/>
                    </a:lnTo>
                    <a:lnTo>
                      <a:pt x="285" y="972"/>
                    </a:lnTo>
                    <a:cubicBezTo>
                      <a:pt x="110" y="1235"/>
                      <a:pt x="0" y="1542"/>
                      <a:pt x="22" y="1870"/>
                    </a:cubicBezTo>
                    <a:cubicBezTo>
                      <a:pt x="701" y="1761"/>
                      <a:pt x="1907" y="1038"/>
                      <a:pt x="1907" y="1038"/>
                    </a:cubicBezTo>
                    <a:lnTo>
                      <a:pt x="1929" y="1038"/>
                    </a:lnTo>
                    <a:cubicBezTo>
                      <a:pt x="2082" y="1016"/>
                      <a:pt x="2213" y="950"/>
                      <a:pt x="2345" y="884"/>
                    </a:cubicBezTo>
                    <a:cubicBezTo>
                      <a:pt x="2455" y="862"/>
                      <a:pt x="2564" y="862"/>
                      <a:pt x="2674" y="862"/>
                    </a:cubicBezTo>
                    <a:cubicBezTo>
                      <a:pt x="2783" y="862"/>
                      <a:pt x="2783" y="819"/>
                      <a:pt x="2783" y="819"/>
                    </a:cubicBezTo>
                    <a:cubicBezTo>
                      <a:pt x="2761" y="753"/>
                      <a:pt x="2608" y="753"/>
                      <a:pt x="2498" y="753"/>
                    </a:cubicBezTo>
                    <a:lnTo>
                      <a:pt x="2411" y="753"/>
                    </a:lnTo>
                    <a:cubicBezTo>
                      <a:pt x="2367" y="753"/>
                      <a:pt x="2389" y="687"/>
                      <a:pt x="2433" y="687"/>
                    </a:cubicBezTo>
                    <a:cubicBezTo>
                      <a:pt x="2498" y="665"/>
                      <a:pt x="2849" y="512"/>
                      <a:pt x="2827" y="446"/>
                    </a:cubicBezTo>
                    <a:cubicBezTo>
                      <a:pt x="2816" y="424"/>
                      <a:pt x="2800" y="419"/>
                      <a:pt x="2786" y="419"/>
                    </a:cubicBezTo>
                    <a:cubicBezTo>
                      <a:pt x="2772" y="419"/>
                      <a:pt x="2761" y="424"/>
                      <a:pt x="2761" y="424"/>
                    </a:cubicBezTo>
                    <a:cubicBezTo>
                      <a:pt x="2761" y="424"/>
                      <a:pt x="2484" y="563"/>
                      <a:pt x="2407" y="563"/>
                    </a:cubicBezTo>
                    <a:cubicBezTo>
                      <a:pt x="2398" y="563"/>
                      <a:pt x="2391" y="560"/>
                      <a:pt x="2389" y="556"/>
                    </a:cubicBezTo>
                    <a:cubicBezTo>
                      <a:pt x="2389" y="512"/>
                      <a:pt x="2476" y="490"/>
                      <a:pt x="2498" y="446"/>
                    </a:cubicBezTo>
                    <a:cubicBezTo>
                      <a:pt x="2520" y="424"/>
                      <a:pt x="2805" y="227"/>
                      <a:pt x="2761" y="183"/>
                    </a:cubicBezTo>
                    <a:cubicBezTo>
                      <a:pt x="2757" y="174"/>
                      <a:pt x="2749" y="171"/>
                      <a:pt x="2738" y="171"/>
                    </a:cubicBezTo>
                    <a:cubicBezTo>
                      <a:pt x="2692" y="171"/>
                      <a:pt x="2604" y="231"/>
                      <a:pt x="2586" y="249"/>
                    </a:cubicBezTo>
                    <a:cubicBezTo>
                      <a:pt x="2498" y="315"/>
                      <a:pt x="2411" y="358"/>
                      <a:pt x="2301" y="402"/>
                    </a:cubicBezTo>
                    <a:cubicBezTo>
                      <a:pt x="2345" y="315"/>
                      <a:pt x="2608" y="95"/>
                      <a:pt x="2586" y="30"/>
                    </a:cubicBezTo>
                    <a:cubicBezTo>
                      <a:pt x="2579" y="8"/>
                      <a:pt x="2567" y="0"/>
                      <a:pt x="2554"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a:off x="8798772" y="2850957"/>
                <a:ext cx="85896" cy="91695"/>
              </a:xfrm>
              <a:custGeom>
                <a:avLst/>
                <a:gdLst/>
                <a:ahLst/>
                <a:cxnLst/>
                <a:rect l="l" t="t" r="r" b="b"/>
                <a:pathLst>
                  <a:path w="637" h="680" extrusionOk="0">
                    <a:moveTo>
                      <a:pt x="88" y="0"/>
                    </a:moveTo>
                    <a:cubicBezTo>
                      <a:pt x="44" y="0"/>
                      <a:pt x="1" y="44"/>
                      <a:pt x="1" y="88"/>
                    </a:cubicBezTo>
                    <a:cubicBezTo>
                      <a:pt x="1" y="110"/>
                      <a:pt x="1" y="131"/>
                      <a:pt x="44" y="175"/>
                    </a:cubicBezTo>
                    <a:lnTo>
                      <a:pt x="88" y="175"/>
                    </a:lnTo>
                    <a:cubicBezTo>
                      <a:pt x="44" y="175"/>
                      <a:pt x="22" y="197"/>
                      <a:pt x="1" y="241"/>
                    </a:cubicBezTo>
                    <a:cubicBezTo>
                      <a:pt x="1" y="285"/>
                      <a:pt x="22" y="307"/>
                      <a:pt x="66" y="329"/>
                    </a:cubicBezTo>
                    <a:cubicBezTo>
                      <a:pt x="66" y="329"/>
                      <a:pt x="88" y="351"/>
                      <a:pt x="110" y="351"/>
                    </a:cubicBezTo>
                    <a:cubicBezTo>
                      <a:pt x="66" y="351"/>
                      <a:pt x="44" y="373"/>
                      <a:pt x="44" y="416"/>
                    </a:cubicBezTo>
                    <a:cubicBezTo>
                      <a:pt x="22" y="460"/>
                      <a:pt x="44" y="482"/>
                      <a:pt x="88" y="504"/>
                    </a:cubicBezTo>
                    <a:cubicBezTo>
                      <a:pt x="66" y="504"/>
                      <a:pt x="44" y="526"/>
                      <a:pt x="44" y="570"/>
                    </a:cubicBezTo>
                    <a:cubicBezTo>
                      <a:pt x="44" y="592"/>
                      <a:pt x="44" y="614"/>
                      <a:pt x="88" y="636"/>
                    </a:cubicBezTo>
                    <a:cubicBezTo>
                      <a:pt x="88" y="646"/>
                      <a:pt x="94" y="652"/>
                      <a:pt x="99" y="652"/>
                    </a:cubicBezTo>
                    <a:cubicBezTo>
                      <a:pt x="105" y="652"/>
                      <a:pt x="110" y="646"/>
                      <a:pt x="110" y="636"/>
                    </a:cubicBezTo>
                    <a:lnTo>
                      <a:pt x="439" y="679"/>
                    </a:lnTo>
                    <a:cubicBezTo>
                      <a:pt x="483" y="679"/>
                      <a:pt x="527" y="657"/>
                      <a:pt x="548" y="636"/>
                    </a:cubicBezTo>
                    <a:cubicBezTo>
                      <a:pt x="548" y="614"/>
                      <a:pt x="548" y="592"/>
                      <a:pt x="548" y="570"/>
                    </a:cubicBezTo>
                    <a:cubicBezTo>
                      <a:pt x="527" y="548"/>
                      <a:pt x="505" y="526"/>
                      <a:pt x="483" y="526"/>
                    </a:cubicBezTo>
                    <a:lnTo>
                      <a:pt x="527" y="526"/>
                    </a:lnTo>
                    <a:cubicBezTo>
                      <a:pt x="592" y="526"/>
                      <a:pt x="636" y="416"/>
                      <a:pt x="527" y="394"/>
                    </a:cubicBezTo>
                    <a:cubicBezTo>
                      <a:pt x="505" y="394"/>
                      <a:pt x="461" y="373"/>
                      <a:pt x="439" y="373"/>
                    </a:cubicBezTo>
                    <a:cubicBezTo>
                      <a:pt x="483" y="373"/>
                      <a:pt x="527" y="351"/>
                      <a:pt x="548" y="329"/>
                    </a:cubicBezTo>
                    <a:cubicBezTo>
                      <a:pt x="548" y="307"/>
                      <a:pt x="570" y="285"/>
                      <a:pt x="570" y="285"/>
                    </a:cubicBezTo>
                    <a:cubicBezTo>
                      <a:pt x="570" y="250"/>
                      <a:pt x="545" y="227"/>
                      <a:pt x="515" y="214"/>
                    </a:cubicBezTo>
                    <a:lnTo>
                      <a:pt x="515" y="214"/>
                    </a:lnTo>
                    <a:cubicBezTo>
                      <a:pt x="552" y="194"/>
                      <a:pt x="572" y="173"/>
                      <a:pt x="592" y="153"/>
                    </a:cubicBezTo>
                    <a:cubicBezTo>
                      <a:pt x="614" y="44"/>
                      <a:pt x="439" y="44"/>
                      <a:pt x="373" y="44"/>
                    </a:cubicBezTo>
                    <a:cubicBezTo>
                      <a:pt x="285" y="22"/>
                      <a:pt x="198" y="0"/>
                      <a:pt x="88"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a:off x="8541627" y="4275306"/>
                <a:ext cx="207122" cy="91695"/>
              </a:xfrm>
              <a:custGeom>
                <a:avLst/>
                <a:gdLst/>
                <a:ahLst/>
                <a:cxnLst/>
                <a:rect l="l" t="t" r="r" b="b"/>
                <a:pathLst>
                  <a:path w="1536" h="680" extrusionOk="0">
                    <a:moveTo>
                      <a:pt x="23" y="0"/>
                    </a:moveTo>
                    <a:lnTo>
                      <a:pt x="1" y="438"/>
                    </a:lnTo>
                    <a:cubicBezTo>
                      <a:pt x="1" y="526"/>
                      <a:pt x="67" y="570"/>
                      <a:pt x="132" y="592"/>
                    </a:cubicBezTo>
                    <a:lnTo>
                      <a:pt x="1535" y="679"/>
                    </a:lnTo>
                    <a:lnTo>
                      <a:pt x="1535" y="570"/>
                    </a:lnTo>
                    <a:lnTo>
                      <a:pt x="5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a:off x="8275716" y="4266406"/>
                <a:ext cx="206987" cy="94661"/>
              </a:xfrm>
              <a:custGeom>
                <a:avLst/>
                <a:gdLst/>
                <a:ahLst/>
                <a:cxnLst/>
                <a:rect l="l" t="t" r="r" b="b"/>
                <a:pathLst>
                  <a:path w="1535" h="702" extrusionOk="0">
                    <a:moveTo>
                      <a:pt x="965" y="0"/>
                    </a:moveTo>
                    <a:lnTo>
                      <a:pt x="1" y="592"/>
                    </a:lnTo>
                    <a:lnTo>
                      <a:pt x="1" y="702"/>
                    </a:lnTo>
                    <a:lnTo>
                      <a:pt x="1403" y="592"/>
                    </a:lnTo>
                    <a:cubicBezTo>
                      <a:pt x="1469" y="592"/>
                      <a:pt x="1535" y="526"/>
                      <a:pt x="1535" y="460"/>
                    </a:cubicBezTo>
                    <a:lnTo>
                      <a:pt x="15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0"/>
            <p:cNvGrpSpPr/>
            <p:nvPr/>
          </p:nvGrpSpPr>
          <p:grpSpPr>
            <a:xfrm>
              <a:off x="6112776" y="2878998"/>
              <a:ext cx="148288" cy="141391"/>
              <a:chOff x="7608188" y="2045173"/>
              <a:chExt cx="148288" cy="141391"/>
            </a:xfrm>
          </p:grpSpPr>
          <p:sp>
            <p:nvSpPr>
              <p:cNvPr id="424" name="Google Shape;424;p30"/>
              <p:cNvSpPr/>
              <p:nvPr/>
            </p:nvSpPr>
            <p:spPr>
              <a:xfrm>
                <a:off x="7710955" y="2132076"/>
                <a:ext cx="45521" cy="24278"/>
              </a:xfrm>
              <a:custGeom>
                <a:avLst/>
                <a:gdLst/>
                <a:ahLst/>
                <a:cxnLst/>
                <a:rect l="l" t="t" r="r" b="b"/>
                <a:pathLst>
                  <a:path w="330" h="176" extrusionOk="0">
                    <a:moveTo>
                      <a:pt x="176" y="0"/>
                    </a:moveTo>
                    <a:cubicBezTo>
                      <a:pt x="89" y="0"/>
                      <a:pt x="1" y="44"/>
                      <a:pt x="1" y="88"/>
                    </a:cubicBezTo>
                    <a:cubicBezTo>
                      <a:pt x="1" y="132"/>
                      <a:pt x="89" y="176"/>
                      <a:pt x="176" y="176"/>
                    </a:cubicBezTo>
                    <a:cubicBezTo>
                      <a:pt x="264" y="176"/>
                      <a:pt x="330" y="132"/>
                      <a:pt x="330" y="88"/>
                    </a:cubicBezTo>
                    <a:cubicBezTo>
                      <a:pt x="330" y="44"/>
                      <a:pt x="264" y="0"/>
                      <a:pt x="176" y="0"/>
                    </a:cubicBezTo>
                    <a:close/>
                  </a:path>
                </a:pathLst>
              </a:custGeom>
              <a:solidFill>
                <a:srgbClr val="F98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a:off x="7717025" y="2071520"/>
                <a:ext cx="15312" cy="24416"/>
              </a:xfrm>
              <a:custGeom>
                <a:avLst/>
                <a:gdLst/>
                <a:ahLst/>
                <a:cxnLst/>
                <a:rect l="l" t="t" r="r" b="b"/>
                <a:pathLst>
                  <a:path w="111" h="177" extrusionOk="0">
                    <a:moveTo>
                      <a:pt x="66" y="1"/>
                    </a:moveTo>
                    <a:cubicBezTo>
                      <a:pt x="23" y="1"/>
                      <a:pt x="1" y="45"/>
                      <a:pt x="1" y="89"/>
                    </a:cubicBezTo>
                    <a:cubicBezTo>
                      <a:pt x="1" y="132"/>
                      <a:pt x="45" y="176"/>
                      <a:pt x="66" y="176"/>
                    </a:cubicBezTo>
                    <a:cubicBezTo>
                      <a:pt x="88" y="176"/>
                      <a:pt x="110" y="132"/>
                      <a:pt x="110" y="89"/>
                    </a:cubicBezTo>
                    <a:cubicBezTo>
                      <a:pt x="110" y="45"/>
                      <a:pt x="8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0"/>
              <p:cNvSpPr/>
              <p:nvPr/>
            </p:nvSpPr>
            <p:spPr>
              <a:xfrm>
                <a:off x="7698954" y="2045173"/>
                <a:ext cx="57522" cy="18346"/>
              </a:xfrm>
              <a:custGeom>
                <a:avLst/>
                <a:gdLst/>
                <a:ahLst/>
                <a:cxnLst/>
                <a:rect l="l" t="t" r="r" b="b"/>
                <a:pathLst>
                  <a:path w="417" h="133" extrusionOk="0">
                    <a:moveTo>
                      <a:pt x="197" y="0"/>
                    </a:moveTo>
                    <a:cubicBezTo>
                      <a:pt x="154" y="0"/>
                      <a:pt x="110" y="6"/>
                      <a:pt x="66" y="17"/>
                    </a:cubicBezTo>
                    <a:cubicBezTo>
                      <a:pt x="44" y="17"/>
                      <a:pt x="22" y="38"/>
                      <a:pt x="22" y="60"/>
                    </a:cubicBezTo>
                    <a:cubicBezTo>
                      <a:pt x="0" y="82"/>
                      <a:pt x="22" y="104"/>
                      <a:pt x="44" y="126"/>
                    </a:cubicBezTo>
                    <a:cubicBezTo>
                      <a:pt x="53" y="131"/>
                      <a:pt x="62" y="132"/>
                      <a:pt x="70" y="132"/>
                    </a:cubicBezTo>
                    <a:cubicBezTo>
                      <a:pt x="105" y="132"/>
                      <a:pt x="140" y="104"/>
                      <a:pt x="176" y="104"/>
                    </a:cubicBezTo>
                    <a:lnTo>
                      <a:pt x="285" y="104"/>
                    </a:lnTo>
                    <a:cubicBezTo>
                      <a:pt x="300" y="104"/>
                      <a:pt x="344" y="124"/>
                      <a:pt x="378" y="124"/>
                    </a:cubicBezTo>
                    <a:cubicBezTo>
                      <a:pt x="395" y="124"/>
                      <a:pt x="409" y="119"/>
                      <a:pt x="417" y="104"/>
                    </a:cubicBezTo>
                    <a:cubicBezTo>
                      <a:pt x="417" y="82"/>
                      <a:pt x="395" y="60"/>
                      <a:pt x="395" y="38"/>
                    </a:cubicBezTo>
                    <a:cubicBezTo>
                      <a:pt x="373" y="38"/>
                      <a:pt x="351" y="17"/>
                      <a:pt x="329" y="17"/>
                    </a:cubicBezTo>
                    <a:cubicBezTo>
                      <a:pt x="285" y="6"/>
                      <a:pt x="241"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0"/>
              <p:cNvSpPr/>
              <p:nvPr/>
            </p:nvSpPr>
            <p:spPr>
              <a:xfrm>
                <a:off x="7608188" y="2132076"/>
                <a:ext cx="45521" cy="24278"/>
              </a:xfrm>
              <a:custGeom>
                <a:avLst/>
                <a:gdLst/>
                <a:ahLst/>
                <a:cxnLst/>
                <a:rect l="l" t="t" r="r" b="b"/>
                <a:pathLst>
                  <a:path w="330" h="176" extrusionOk="0">
                    <a:moveTo>
                      <a:pt x="154" y="0"/>
                    </a:moveTo>
                    <a:cubicBezTo>
                      <a:pt x="67" y="0"/>
                      <a:pt x="1" y="44"/>
                      <a:pt x="1" y="88"/>
                    </a:cubicBezTo>
                    <a:cubicBezTo>
                      <a:pt x="1" y="132"/>
                      <a:pt x="67" y="176"/>
                      <a:pt x="154" y="176"/>
                    </a:cubicBezTo>
                    <a:cubicBezTo>
                      <a:pt x="242" y="176"/>
                      <a:pt x="329" y="132"/>
                      <a:pt x="329" y="88"/>
                    </a:cubicBezTo>
                    <a:cubicBezTo>
                      <a:pt x="329" y="44"/>
                      <a:pt x="242" y="0"/>
                      <a:pt x="154" y="0"/>
                    </a:cubicBezTo>
                    <a:close/>
                  </a:path>
                </a:pathLst>
              </a:custGeom>
              <a:solidFill>
                <a:srgbClr val="F98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p:nvPr/>
            </p:nvSpPr>
            <p:spPr>
              <a:xfrm>
                <a:off x="7632466" y="2071520"/>
                <a:ext cx="12139" cy="24416"/>
              </a:xfrm>
              <a:custGeom>
                <a:avLst/>
                <a:gdLst/>
                <a:ahLst/>
                <a:cxnLst/>
                <a:rect l="l" t="t" r="r" b="b"/>
                <a:pathLst>
                  <a:path w="88" h="177" extrusionOk="0">
                    <a:moveTo>
                      <a:pt x="44" y="1"/>
                    </a:moveTo>
                    <a:cubicBezTo>
                      <a:pt x="22" y="1"/>
                      <a:pt x="0" y="45"/>
                      <a:pt x="0" y="89"/>
                    </a:cubicBezTo>
                    <a:cubicBezTo>
                      <a:pt x="0" y="132"/>
                      <a:pt x="22" y="176"/>
                      <a:pt x="44" y="176"/>
                    </a:cubicBezTo>
                    <a:cubicBezTo>
                      <a:pt x="66" y="176"/>
                      <a:pt x="88" y="132"/>
                      <a:pt x="88" y="89"/>
                    </a:cubicBezTo>
                    <a:cubicBezTo>
                      <a:pt x="88" y="45"/>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0"/>
              <p:cNvSpPr/>
              <p:nvPr/>
            </p:nvSpPr>
            <p:spPr>
              <a:xfrm>
                <a:off x="7608188" y="2045173"/>
                <a:ext cx="54625" cy="18346"/>
              </a:xfrm>
              <a:custGeom>
                <a:avLst/>
                <a:gdLst/>
                <a:ahLst/>
                <a:cxnLst/>
                <a:rect l="l" t="t" r="r" b="b"/>
                <a:pathLst>
                  <a:path w="396" h="133" extrusionOk="0">
                    <a:moveTo>
                      <a:pt x="217" y="0"/>
                    </a:moveTo>
                    <a:cubicBezTo>
                      <a:pt x="176" y="0"/>
                      <a:pt x="132" y="6"/>
                      <a:pt x="88" y="17"/>
                    </a:cubicBezTo>
                    <a:cubicBezTo>
                      <a:pt x="67" y="17"/>
                      <a:pt x="45" y="38"/>
                      <a:pt x="23" y="60"/>
                    </a:cubicBezTo>
                    <a:cubicBezTo>
                      <a:pt x="1" y="60"/>
                      <a:pt x="1" y="82"/>
                      <a:pt x="1" y="104"/>
                    </a:cubicBezTo>
                    <a:cubicBezTo>
                      <a:pt x="8" y="119"/>
                      <a:pt x="23" y="124"/>
                      <a:pt x="40" y="124"/>
                    </a:cubicBezTo>
                    <a:cubicBezTo>
                      <a:pt x="74" y="124"/>
                      <a:pt x="118" y="104"/>
                      <a:pt x="132" y="104"/>
                    </a:cubicBezTo>
                    <a:lnTo>
                      <a:pt x="242" y="104"/>
                    </a:lnTo>
                    <a:cubicBezTo>
                      <a:pt x="277" y="104"/>
                      <a:pt x="312" y="132"/>
                      <a:pt x="347" y="132"/>
                    </a:cubicBezTo>
                    <a:cubicBezTo>
                      <a:pt x="356" y="132"/>
                      <a:pt x="365" y="131"/>
                      <a:pt x="373" y="126"/>
                    </a:cubicBezTo>
                    <a:cubicBezTo>
                      <a:pt x="395" y="126"/>
                      <a:pt x="395" y="82"/>
                      <a:pt x="395" y="82"/>
                    </a:cubicBezTo>
                    <a:cubicBezTo>
                      <a:pt x="373" y="60"/>
                      <a:pt x="373" y="38"/>
                      <a:pt x="329" y="17"/>
                    </a:cubicBezTo>
                    <a:cubicBezTo>
                      <a:pt x="297" y="6"/>
                      <a:pt x="258"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0"/>
              <p:cNvSpPr/>
              <p:nvPr/>
            </p:nvSpPr>
            <p:spPr>
              <a:xfrm>
                <a:off x="7656606" y="2174287"/>
                <a:ext cx="51453" cy="12277"/>
              </a:xfrm>
              <a:custGeom>
                <a:avLst/>
                <a:gdLst/>
                <a:ahLst/>
                <a:cxnLst/>
                <a:rect l="l" t="t" r="r" b="b"/>
                <a:pathLst>
                  <a:path w="373" h="89" fill="none" extrusionOk="0">
                    <a:moveTo>
                      <a:pt x="373" y="1"/>
                    </a:moveTo>
                    <a:cubicBezTo>
                      <a:pt x="263" y="89"/>
                      <a:pt x="110" y="89"/>
                      <a:pt x="0" y="1"/>
                    </a:cubicBezTo>
                  </a:path>
                </a:pathLst>
              </a:custGeom>
              <a:noFill/>
              <a:ln w="1100" cap="rnd" cmpd="sng">
                <a:solidFill>
                  <a:srgbClr val="C58E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0"/>
              <p:cNvSpPr/>
              <p:nvPr/>
            </p:nvSpPr>
            <p:spPr>
              <a:xfrm>
                <a:off x="7674676" y="2089728"/>
                <a:ext cx="15312" cy="60557"/>
              </a:xfrm>
              <a:custGeom>
                <a:avLst/>
                <a:gdLst/>
                <a:ahLst/>
                <a:cxnLst/>
                <a:rect l="l" t="t" r="r" b="b"/>
                <a:pathLst>
                  <a:path w="111" h="439" fill="none" extrusionOk="0">
                    <a:moveTo>
                      <a:pt x="67" y="0"/>
                    </a:moveTo>
                    <a:lnTo>
                      <a:pt x="110" y="439"/>
                    </a:lnTo>
                    <a:lnTo>
                      <a:pt x="1" y="439"/>
                    </a:lnTo>
                  </a:path>
                </a:pathLst>
              </a:custGeom>
              <a:noFill/>
              <a:ln w="1100" cap="rnd" cmpd="sng">
                <a:solidFill>
                  <a:srgbClr val="C58E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30"/>
            <p:cNvGrpSpPr/>
            <p:nvPr/>
          </p:nvGrpSpPr>
          <p:grpSpPr>
            <a:xfrm>
              <a:off x="5723959" y="2751364"/>
              <a:ext cx="1090296" cy="2544493"/>
              <a:chOff x="713070" y="1239808"/>
              <a:chExt cx="1131600" cy="2640885"/>
            </a:xfrm>
          </p:grpSpPr>
          <p:sp>
            <p:nvSpPr>
              <p:cNvPr id="433" name="Google Shape;433;p30"/>
              <p:cNvSpPr/>
              <p:nvPr/>
            </p:nvSpPr>
            <p:spPr>
              <a:xfrm>
                <a:off x="1301658" y="3740740"/>
                <a:ext cx="92089" cy="119659"/>
              </a:xfrm>
              <a:custGeom>
                <a:avLst/>
                <a:gdLst/>
                <a:ahLst/>
                <a:cxnLst/>
                <a:rect l="l" t="t" r="r" b="b"/>
                <a:pathLst>
                  <a:path w="658" h="855" extrusionOk="0">
                    <a:moveTo>
                      <a:pt x="0" y="0"/>
                    </a:moveTo>
                    <a:lnTo>
                      <a:pt x="0" y="855"/>
                    </a:lnTo>
                    <a:lnTo>
                      <a:pt x="658" y="855"/>
                    </a:lnTo>
                    <a:lnTo>
                      <a:pt x="658" y="0"/>
                    </a:ln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0"/>
              <p:cNvSpPr/>
              <p:nvPr/>
            </p:nvSpPr>
            <p:spPr>
              <a:xfrm>
                <a:off x="1270868" y="3765232"/>
                <a:ext cx="309995" cy="115461"/>
              </a:xfrm>
              <a:custGeom>
                <a:avLst/>
                <a:gdLst/>
                <a:ahLst/>
                <a:cxnLst/>
                <a:rect l="l" t="t" r="r" b="b"/>
                <a:pathLst>
                  <a:path w="2215" h="825" extrusionOk="0">
                    <a:moveTo>
                      <a:pt x="1119" y="1"/>
                    </a:moveTo>
                    <a:cubicBezTo>
                      <a:pt x="790" y="176"/>
                      <a:pt x="461" y="329"/>
                      <a:pt x="89" y="417"/>
                    </a:cubicBezTo>
                    <a:cubicBezTo>
                      <a:pt x="1" y="439"/>
                      <a:pt x="1" y="768"/>
                      <a:pt x="89" y="790"/>
                    </a:cubicBezTo>
                    <a:cubicBezTo>
                      <a:pt x="197" y="805"/>
                      <a:pt x="295" y="821"/>
                      <a:pt x="397" y="821"/>
                    </a:cubicBezTo>
                    <a:cubicBezTo>
                      <a:pt x="439" y="821"/>
                      <a:pt x="482" y="818"/>
                      <a:pt x="527" y="811"/>
                    </a:cubicBezTo>
                    <a:cubicBezTo>
                      <a:pt x="637" y="768"/>
                      <a:pt x="768" y="724"/>
                      <a:pt x="878" y="702"/>
                    </a:cubicBezTo>
                    <a:cubicBezTo>
                      <a:pt x="1009" y="724"/>
                      <a:pt x="1141" y="768"/>
                      <a:pt x="1272" y="811"/>
                    </a:cubicBezTo>
                    <a:cubicBezTo>
                      <a:pt x="1344" y="819"/>
                      <a:pt x="1416" y="825"/>
                      <a:pt x="1489" y="825"/>
                    </a:cubicBezTo>
                    <a:cubicBezTo>
                      <a:pt x="1614" y="825"/>
                      <a:pt x="1739" y="809"/>
                      <a:pt x="1864" y="768"/>
                    </a:cubicBezTo>
                    <a:cubicBezTo>
                      <a:pt x="2214" y="658"/>
                      <a:pt x="2039" y="395"/>
                      <a:pt x="1732" y="373"/>
                    </a:cubicBezTo>
                    <a:cubicBezTo>
                      <a:pt x="1491" y="307"/>
                      <a:pt x="1272" y="198"/>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0"/>
              <p:cNvSpPr/>
              <p:nvPr/>
            </p:nvSpPr>
            <p:spPr>
              <a:xfrm>
                <a:off x="1375272" y="3795881"/>
                <a:ext cx="12316" cy="9377"/>
              </a:xfrm>
              <a:custGeom>
                <a:avLst/>
                <a:gdLst/>
                <a:ahLst/>
                <a:cxnLst/>
                <a:rect l="l" t="t" r="r" b="b"/>
                <a:pathLst>
                  <a:path w="88" h="67" extrusionOk="0">
                    <a:moveTo>
                      <a:pt x="44" y="1"/>
                    </a:moveTo>
                    <a:cubicBezTo>
                      <a:pt x="22" y="1"/>
                      <a:pt x="0" y="23"/>
                      <a:pt x="0" y="45"/>
                    </a:cubicBezTo>
                    <a:cubicBezTo>
                      <a:pt x="0" y="66"/>
                      <a:pt x="22" y="66"/>
                      <a:pt x="44" y="66"/>
                    </a:cubicBezTo>
                    <a:cubicBezTo>
                      <a:pt x="66" y="66"/>
                      <a:pt x="88" y="66"/>
                      <a:pt x="88" y="45"/>
                    </a:cubicBezTo>
                    <a:cubicBezTo>
                      <a:pt x="88" y="23"/>
                      <a:pt x="66" y="1"/>
                      <a:pt x="44" y="1"/>
                    </a:cubicBezTo>
                    <a:close/>
                  </a:path>
                </a:pathLst>
              </a:custGeom>
              <a:solidFill>
                <a:srgbClr val="71C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0"/>
              <p:cNvSpPr/>
              <p:nvPr/>
            </p:nvSpPr>
            <p:spPr>
              <a:xfrm>
                <a:off x="1031692" y="3734582"/>
                <a:ext cx="92229" cy="122878"/>
              </a:xfrm>
              <a:custGeom>
                <a:avLst/>
                <a:gdLst/>
                <a:ahLst/>
                <a:cxnLst/>
                <a:rect l="l" t="t" r="r" b="b"/>
                <a:pathLst>
                  <a:path w="659" h="878" extrusionOk="0">
                    <a:moveTo>
                      <a:pt x="1" y="0"/>
                    </a:moveTo>
                    <a:lnTo>
                      <a:pt x="1" y="877"/>
                    </a:lnTo>
                    <a:lnTo>
                      <a:pt x="658" y="877"/>
                    </a:lnTo>
                    <a:lnTo>
                      <a:pt x="658" y="0"/>
                    </a:ln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0"/>
              <p:cNvSpPr/>
              <p:nvPr/>
            </p:nvSpPr>
            <p:spPr>
              <a:xfrm>
                <a:off x="841498" y="3762153"/>
                <a:ext cx="316153" cy="114901"/>
              </a:xfrm>
              <a:custGeom>
                <a:avLst/>
                <a:gdLst/>
                <a:ahLst/>
                <a:cxnLst/>
                <a:rect l="l" t="t" r="r" b="b"/>
                <a:pathLst>
                  <a:path w="2259" h="821" extrusionOk="0">
                    <a:moveTo>
                      <a:pt x="1119" y="1"/>
                    </a:moveTo>
                    <a:cubicBezTo>
                      <a:pt x="965" y="176"/>
                      <a:pt x="746" y="307"/>
                      <a:pt x="505" y="351"/>
                    </a:cubicBezTo>
                    <a:cubicBezTo>
                      <a:pt x="198" y="373"/>
                      <a:pt x="1" y="636"/>
                      <a:pt x="352" y="746"/>
                    </a:cubicBezTo>
                    <a:cubicBezTo>
                      <a:pt x="479" y="788"/>
                      <a:pt x="615" y="812"/>
                      <a:pt x="749" y="812"/>
                    </a:cubicBezTo>
                    <a:cubicBezTo>
                      <a:pt x="823" y="812"/>
                      <a:pt x="895" y="805"/>
                      <a:pt x="965" y="790"/>
                    </a:cubicBezTo>
                    <a:cubicBezTo>
                      <a:pt x="1097" y="790"/>
                      <a:pt x="1228" y="702"/>
                      <a:pt x="1360" y="702"/>
                    </a:cubicBezTo>
                    <a:cubicBezTo>
                      <a:pt x="1491" y="702"/>
                      <a:pt x="1579" y="790"/>
                      <a:pt x="1710" y="812"/>
                    </a:cubicBezTo>
                    <a:cubicBezTo>
                      <a:pt x="1751" y="817"/>
                      <a:pt x="1791" y="820"/>
                      <a:pt x="1829" y="820"/>
                    </a:cubicBezTo>
                    <a:cubicBezTo>
                      <a:pt x="1934" y="820"/>
                      <a:pt x="2030" y="800"/>
                      <a:pt x="2127" y="768"/>
                    </a:cubicBezTo>
                    <a:cubicBezTo>
                      <a:pt x="2258" y="746"/>
                      <a:pt x="2236" y="439"/>
                      <a:pt x="2127" y="417"/>
                    </a:cubicBezTo>
                    <a:cubicBezTo>
                      <a:pt x="1776" y="307"/>
                      <a:pt x="1447" y="176"/>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0"/>
              <p:cNvSpPr/>
              <p:nvPr/>
            </p:nvSpPr>
            <p:spPr>
              <a:xfrm>
                <a:off x="1039249" y="3789723"/>
                <a:ext cx="11056" cy="9237"/>
              </a:xfrm>
              <a:custGeom>
                <a:avLst/>
                <a:gdLst/>
                <a:ahLst/>
                <a:cxnLst/>
                <a:rect l="l" t="t" r="r" b="b"/>
                <a:pathLst>
                  <a:path w="79" h="66" extrusionOk="0">
                    <a:moveTo>
                      <a:pt x="34" y="1"/>
                    </a:moveTo>
                    <a:cubicBezTo>
                      <a:pt x="1" y="1"/>
                      <a:pt x="45" y="66"/>
                      <a:pt x="67" y="66"/>
                    </a:cubicBezTo>
                    <a:cubicBezTo>
                      <a:pt x="73" y="66"/>
                      <a:pt x="78" y="60"/>
                      <a:pt x="78" y="45"/>
                    </a:cubicBezTo>
                    <a:cubicBezTo>
                      <a:pt x="78" y="23"/>
                      <a:pt x="56" y="1"/>
                      <a:pt x="34" y="1"/>
                    </a:cubicBezTo>
                    <a:close/>
                  </a:path>
                </a:pathLst>
              </a:custGeom>
              <a:solidFill>
                <a:srgbClr val="71C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0"/>
              <p:cNvSpPr/>
              <p:nvPr/>
            </p:nvSpPr>
            <p:spPr>
              <a:xfrm>
                <a:off x="942823" y="2461724"/>
                <a:ext cx="481577" cy="1294561"/>
              </a:xfrm>
              <a:custGeom>
                <a:avLst/>
                <a:gdLst/>
                <a:ahLst/>
                <a:cxnLst/>
                <a:rect l="l" t="t" r="r" b="b"/>
                <a:pathLst>
                  <a:path w="3441" h="9250" extrusionOk="0">
                    <a:moveTo>
                      <a:pt x="66" y="1"/>
                    </a:moveTo>
                    <a:lnTo>
                      <a:pt x="0" y="5063"/>
                    </a:lnTo>
                    <a:lnTo>
                      <a:pt x="416" y="9139"/>
                    </a:lnTo>
                    <a:cubicBezTo>
                      <a:pt x="543" y="9224"/>
                      <a:pt x="747" y="9250"/>
                      <a:pt x="951" y="9250"/>
                    </a:cubicBezTo>
                    <a:cubicBezTo>
                      <a:pt x="1276" y="9250"/>
                      <a:pt x="1600" y="9183"/>
                      <a:pt x="1600" y="9183"/>
                    </a:cubicBezTo>
                    <a:cubicBezTo>
                      <a:pt x="1556" y="8263"/>
                      <a:pt x="1534" y="5742"/>
                      <a:pt x="1534" y="5742"/>
                    </a:cubicBezTo>
                    <a:lnTo>
                      <a:pt x="1666" y="2609"/>
                    </a:lnTo>
                    <a:lnTo>
                      <a:pt x="1819" y="5107"/>
                    </a:lnTo>
                    <a:lnTo>
                      <a:pt x="2345" y="9183"/>
                    </a:lnTo>
                    <a:lnTo>
                      <a:pt x="3419" y="9205"/>
                    </a:lnTo>
                    <a:lnTo>
                      <a:pt x="3419" y="8832"/>
                    </a:lnTo>
                    <a:cubicBezTo>
                      <a:pt x="3419" y="7978"/>
                      <a:pt x="3441" y="7277"/>
                      <a:pt x="3375" y="6444"/>
                    </a:cubicBezTo>
                    <a:cubicBezTo>
                      <a:pt x="3265" y="5545"/>
                      <a:pt x="3222" y="4669"/>
                      <a:pt x="3265" y="3770"/>
                    </a:cubicBezTo>
                    <a:cubicBezTo>
                      <a:pt x="3309" y="3003"/>
                      <a:pt x="3419" y="2192"/>
                      <a:pt x="3419" y="1425"/>
                    </a:cubicBezTo>
                    <a:cubicBezTo>
                      <a:pt x="3419" y="943"/>
                      <a:pt x="3397" y="483"/>
                      <a:pt x="3375" y="1"/>
                    </a:cubicBezTo>
                    <a:cubicBezTo>
                      <a:pt x="2827" y="45"/>
                      <a:pt x="2274" y="66"/>
                      <a:pt x="1720" y="66"/>
                    </a:cubicBezTo>
                    <a:cubicBezTo>
                      <a:pt x="1167" y="66"/>
                      <a:pt x="614" y="45"/>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0"/>
              <p:cNvSpPr/>
              <p:nvPr/>
            </p:nvSpPr>
            <p:spPr>
              <a:xfrm>
                <a:off x="1123780" y="1529367"/>
                <a:ext cx="141212" cy="355899"/>
              </a:xfrm>
              <a:custGeom>
                <a:avLst/>
                <a:gdLst/>
                <a:ahLst/>
                <a:cxnLst/>
                <a:rect l="l" t="t" r="r" b="b"/>
                <a:pathLst>
                  <a:path w="1009" h="2543" extrusionOk="0">
                    <a:moveTo>
                      <a:pt x="22" y="1"/>
                    </a:moveTo>
                    <a:cubicBezTo>
                      <a:pt x="66" y="220"/>
                      <a:pt x="44" y="461"/>
                      <a:pt x="0" y="680"/>
                    </a:cubicBezTo>
                    <a:lnTo>
                      <a:pt x="526" y="2543"/>
                    </a:lnTo>
                    <a:lnTo>
                      <a:pt x="1008" y="658"/>
                    </a:lnTo>
                    <a:cubicBezTo>
                      <a:pt x="921" y="461"/>
                      <a:pt x="877" y="220"/>
                      <a:pt x="921" y="1"/>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0"/>
              <p:cNvSpPr/>
              <p:nvPr/>
            </p:nvSpPr>
            <p:spPr>
              <a:xfrm>
                <a:off x="1126718" y="1529367"/>
                <a:ext cx="125957" cy="35408"/>
              </a:xfrm>
              <a:custGeom>
                <a:avLst/>
                <a:gdLst/>
                <a:ahLst/>
                <a:cxnLst/>
                <a:rect l="l" t="t" r="r" b="b"/>
                <a:pathLst>
                  <a:path w="900" h="253" extrusionOk="0">
                    <a:moveTo>
                      <a:pt x="1" y="1"/>
                    </a:moveTo>
                    <a:lnTo>
                      <a:pt x="1" y="1"/>
                    </a:lnTo>
                    <a:cubicBezTo>
                      <a:pt x="23" y="110"/>
                      <a:pt x="23" y="154"/>
                      <a:pt x="23" y="154"/>
                    </a:cubicBezTo>
                    <a:cubicBezTo>
                      <a:pt x="154" y="220"/>
                      <a:pt x="297" y="253"/>
                      <a:pt x="439" y="253"/>
                    </a:cubicBezTo>
                    <a:cubicBezTo>
                      <a:pt x="582" y="253"/>
                      <a:pt x="724" y="220"/>
                      <a:pt x="856" y="154"/>
                    </a:cubicBezTo>
                    <a:cubicBezTo>
                      <a:pt x="856" y="110"/>
                      <a:pt x="878" y="66"/>
                      <a:pt x="900" y="1"/>
                    </a:cubicBezTo>
                    <a:lnTo>
                      <a:pt x="900" y="1"/>
                    </a:lnTo>
                    <a:cubicBezTo>
                      <a:pt x="826" y="8"/>
                      <a:pt x="702" y="10"/>
                      <a:pt x="569" y="10"/>
                    </a:cubicBezTo>
                    <a:cubicBezTo>
                      <a:pt x="303" y="10"/>
                      <a:pt x="1" y="1"/>
                      <a:pt x="1" y="1"/>
                    </a:cubicBezTo>
                    <a:close/>
                  </a:path>
                </a:pathLst>
              </a:custGeom>
              <a:solidFill>
                <a:srgbClr val="F1B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0"/>
              <p:cNvSpPr/>
              <p:nvPr/>
            </p:nvSpPr>
            <p:spPr>
              <a:xfrm>
                <a:off x="1083893" y="1271717"/>
                <a:ext cx="214827" cy="288442"/>
              </a:xfrm>
              <a:custGeom>
                <a:avLst/>
                <a:gdLst/>
                <a:ahLst/>
                <a:cxnLst/>
                <a:rect l="l" t="t" r="r" b="b"/>
                <a:pathLst>
                  <a:path w="1535" h="2061" extrusionOk="0">
                    <a:moveTo>
                      <a:pt x="767" y="1"/>
                    </a:moveTo>
                    <a:cubicBezTo>
                      <a:pt x="329" y="1"/>
                      <a:pt x="0" y="461"/>
                      <a:pt x="0" y="1031"/>
                    </a:cubicBezTo>
                    <a:cubicBezTo>
                      <a:pt x="0" y="1601"/>
                      <a:pt x="329" y="2061"/>
                      <a:pt x="767" y="2061"/>
                    </a:cubicBezTo>
                    <a:cubicBezTo>
                      <a:pt x="1184" y="2061"/>
                      <a:pt x="1534" y="1601"/>
                      <a:pt x="1534" y="1031"/>
                    </a:cubicBezTo>
                    <a:cubicBezTo>
                      <a:pt x="1534" y="461"/>
                      <a:pt x="1184" y="1"/>
                      <a:pt x="767" y="1"/>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0"/>
              <p:cNvSpPr/>
              <p:nvPr/>
            </p:nvSpPr>
            <p:spPr>
              <a:xfrm>
                <a:off x="1040509" y="1391095"/>
                <a:ext cx="58780" cy="68577"/>
              </a:xfrm>
              <a:custGeom>
                <a:avLst/>
                <a:gdLst/>
                <a:ahLst/>
                <a:cxnLst/>
                <a:rect l="l" t="t" r="r" b="b"/>
                <a:pathLst>
                  <a:path w="420" h="490" extrusionOk="0">
                    <a:moveTo>
                      <a:pt x="218" y="0"/>
                    </a:moveTo>
                    <a:cubicBezTo>
                      <a:pt x="1" y="0"/>
                      <a:pt x="70" y="490"/>
                      <a:pt x="292" y="490"/>
                    </a:cubicBezTo>
                    <a:cubicBezTo>
                      <a:pt x="305" y="490"/>
                      <a:pt x="318" y="488"/>
                      <a:pt x="332" y="485"/>
                    </a:cubicBezTo>
                    <a:cubicBezTo>
                      <a:pt x="332" y="485"/>
                      <a:pt x="420" y="90"/>
                      <a:pt x="310" y="46"/>
                    </a:cubicBezTo>
                    <a:cubicBezTo>
                      <a:pt x="288" y="46"/>
                      <a:pt x="266" y="2"/>
                      <a:pt x="244" y="2"/>
                    </a:cubicBezTo>
                    <a:cubicBezTo>
                      <a:pt x="235" y="1"/>
                      <a:pt x="226" y="0"/>
                      <a:pt x="218" y="0"/>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0"/>
              <p:cNvSpPr/>
              <p:nvPr/>
            </p:nvSpPr>
            <p:spPr>
              <a:xfrm>
                <a:off x="1283184" y="1391095"/>
                <a:ext cx="55981" cy="68577"/>
              </a:xfrm>
              <a:custGeom>
                <a:avLst/>
                <a:gdLst/>
                <a:ahLst/>
                <a:cxnLst/>
                <a:rect l="l" t="t" r="r" b="b"/>
                <a:pathLst>
                  <a:path w="400" h="490" extrusionOk="0">
                    <a:moveTo>
                      <a:pt x="201" y="0"/>
                    </a:moveTo>
                    <a:cubicBezTo>
                      <a:pt x="193" y="0"/>
                      <a:pt x="185" y="1"/>
                      <a:pt x="176" y="2"/>
                    </a:cubicBezTo>
                    <a:cubicBezTo>
                      <a:pt x="132" y="2"/>
                      <a:pt x="132" y="46"/>
                      <a:pt x="88" y="46"/>
                    </a:cubicBezTo>
                    <a:cubicBezTo>
                      <a:pt x="1" y="90"/>
                      <a:pt x="66" y="485"/>
                      <a:pt x="66" y="485"/>
                    </a:cubicBezTo>
                    <a:cubicBezTo>
                      <a:pt x="80" y="488"/>
                      <a:pt x="94" y="490"/>
                      <a:pt x="107" y="490"/>
                    </a:cubicBezTo>
                    <a:cubicBezTo>
                      <a:pt x="329" y="490"/>
                      <a:pt x="399" y="0"/>
                      <a:pt x="201" y="0"/>
                    </a:cubicBezTo>
                    <a:close/>
                  </a:path>
                </a:pathLst>
              </a:custGeom>
              <a:solidFill>
                <a:srgbClr val="F8B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0"/>
              <p:cNvSpPr/>
              <p:nvPr/>
            </p:nvSpPr>
            <p:spPr>
              <a:xfrm>
                <a:off x="820085" y="1612219"/>
                <a:ext cx="960074" cy="1469221"/>
              </a:xfrm>
              <a:custGeom>
                <a:avLst/>
                <a:gdLst/>
                <a:ahLst/>
                <a:cxnLst/>
                <a:rect l="l" t="t" r="r" b="b"/>
                <a:pathLst>
                  <a:path w="6860" h="10498" extrusionOk="0">
                    <a:moveTo>
                      <a:pt x="2170" y="0"/>
                    </a:moveTo>
                    <a:lnTo>
                      <a:pt x="833" y="395"/>
                    </a:lnTo>
                    <a:cubicBezTo>
                      <a:pt x="614" y="461"/>
                      <a:pt x="439" y="636"/>
                      <a:pt x="373" y="855"/>
                    </a:cubicBezTo>
                    <a:lnTo>
                      <a:pt x="0" y="1995"/>
                    </a:lnTo>
                    <a:lnTo>
                      <a:pt x="877" y="2784"/>
                    </a:lnTo>
                    <a:lnTo>
                      <a:pt x="636" y="10366"/>
                    </a:lnTo>
                    <a:lnTo>
                      <a:pt x="2608" y="10498"/>
                    </a:lnTo>
                    <a:lnTo>
                      <a:pt x="4625" y="10366"/>
                    </a:lnTo>
                    <a:lnTo>
                      <a:pt x="4471" y="2805"/>
                    </a:lnTo>
                    <a:lnTo>
                      <a:pt x="4997" y="3857"/>
                    </a:lnTo>
                    <a:cubicBezTo>
                      <a:pt x="5137" y="4047"/>
                      <a:pt x="5340" y="4137"/>
                      <a:pt x="5543" y="4137"/>
                    </a:cubicBezTo>
                    <a:cubicBezTo>
                      <a:pt x="5786" y="4137"/>
                      <a:pt x="6027" y="4008"/>
                      <a:pt x="6159" y="3770"/>
                    </a:cubicBezTo>
                    <a:cubicBezTo>
                      <a:pt x="6487" y="2981"/>
                      <a:pt x="6728" y="2148"/>
                      <a:pt x="6860" y="1315"/>
                    </a:cubicBezTo>
                    <a:lnTo>
                      <a:pt x="6290" y="1184"/>
                    </a:lnTo>
                    <a:lnTo>
                      <a:pt x="5567" y="2915"/>
                    </a:lnTo>
                    <a:cubicBezTo>
                      <a:pt x="5567" y="2915"/>
                      <a:pt x="5348" y="2236"/>
                      <a:pt x="5370" y="2236"/>
                    </a:cubicBezTo>
                    <a:cubicBezTo>
                      <a:pt x="5282" y="1907"/>
                      <a:pt x="5172" y="1600"/>
                      <a:pt x="5063" y="1293"/>
                    </a:cubicBezTo>
                    <a:cubicBezTo>
                      <a:pt x="4931" y="899"/>
                      <a:pt x="4866" y="439"/>
                      <a:pt x="4427" y="329"/>
                    </a:cubicBezTo>
                    <a:lnTo>
                      <a:pt x="3200" y="0"/>
                    </a:lnTo>
                    <a:lnTo>
                      <a:pt x="2674" y="439"/>
                    </a:lnTo>
                    <a:lnTo>
                      <a:pt x="21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0"/>
              <p:cNvSpPr/>
              <p:nvPr/>
            </p:nvSpPr>
            <p:spPr>
              <a:xfrm>
                <a:off x="817006" y="2001703"/>
                <a:ext cx="411180" cy="463243"/>
              </a:xfrm>
              <a:custGeom>
                <a:avLst/>
                <a:gdLst/>
                <a:ahLst/>
                <a:cxnLst/>
                <a:rect l="l" t="t" r="r" b="b"/>
                <a:pathLst>
                  <a:path w="2938" h="3310" extrusionOk="0">
                    <a:moveTo>
                      <a:pt x="833" y="1"/>
                    </a:moveTo>
                    <a:lnTo>
                      <a:pt x="1" y="2674"/>
                    </a:lnTo>
                    <a:lnTo>
                      <a:pt x="2126" y="3310"/>
                    </a:lnTo>
                    <a:lnTo>
                      <a:pt x="2937" y="636"/>
                    </a:lnTo>
                    <a:lnTo>
                      <a:pt x="8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0"/>
              <p:cNvSpPr/>
              <p:nvPr/>
            </p:nvSpPr>
            <p:spPr>
              <a:xfrm>
                <a:off x="1062341" y="2288884"/>
                <a:ext cx="129036" cy="143591"/>
              </a:xfrm>
              <a:custGeom>
                <a:avLst/>
                <a:gdLst/>
                <a:ahLst/>
                <a:cxnLst/>
                <a:rect l="l" t="t" r="r" b="b"/>
                <a:pathLst>
                  <a:path w="922" h="1026" extrusionOk="0">
                    <a:moveTo>
                      <a:pt x="294" y="0"/>
                    </a:moveTo>
                    <a:cubicBezTo>
                      <a:pt x="256" y="0"/>
                      <a:pt x="214" y="25"/>
                      <a:pt x="198" y="74"/>
                    </a:cubicBezTo>
                    <a:cubicBezTo>
                      <a:pt x="176" y="118"/>
                      <a:pt x="176" y="162"/>
                      <a:pt x="220" y="206"/>
                    </a:cubicBezTo>
                    <a:lnTo>
                      <a:pt x="242" y="228"/>
                    </a:lnTo>
                    <a:cubicBezTo>
                      <a:pt x="198" y="228"/>
                      <a:pt x="154" y="250"/>
                      <a:pt x="132" y="293"/>
                    </a:cubicBezTo>
                    <a:cubicBezTo>
                      <a:pt x="110" y="315"/>
                      <a:pt x="110" y="381"/>
                      <a:pt x="154" y="403"/>
                    </a:cubicBezTo>
                    <a:cubicBezTo>
                      <a:pt x="176" y="425"/>
                      <a:pt x="176" y="425"/>
                      <a:pt x="198" y="447"/>
                    </a:cubicBezTo>
                    <a:cubicBezTo>
                      <a:pt x="154" y="447"/>
                      <a:pt x="110" y="469"/>
                      <a:pt x="88" y="513"/>
                    </a:cubicBezTo>
                    <a:cubicBezTo>
                      <a:pt x="67" y="556"/>
                      <a:pt x="88" y="600"/>
                      <a:pt x="110" y="622"/>
                    </a:cubicBezTo>
                    <a:cubicBezTo>
                      <a:pt x="88" y="622"/>
                      <a:pt x="45" y="644"/>
                      <a:pt x="23" y="688"/>
                    </a:cubicBezTo>
                    <a:cubicBezTo>
                      <a:pt x="1" y="732"/>
                      <a:pt x="23" y="776"/>
                      <a:pt x="45" y="797"/>
                    </a:cubicBezTo>
                    <a:cubicBezTo>
                      <a:pt x="67" y="819"/>
                      <a:pt x="67" y="819"/>
                      <a:pt x="88" y="819"/>
                    </a:cubicBezTo>
                    <a:lnTo>
                      <a:pt x="461" y="1017"/>
                    </a:lnTo>
                    <a:cubicBezTo>
                      <a:pt x="474" y="1023"/>
                      <a:pt x="489" y="1026"/>
                      <a:pt x="504" y="1026"/>
                    </a:cubicBezTo>
                    <a:cubicBezTo>
                      <a:pt x="541" y="1026"/>
                      <a:pt x="583" y="1010"/>
                      <a:pt x="614" y="995"/>
                    </a:cubicBezTo>
                    <a:cubicBezTo>
                      <a:pt x="636" y="973"/>
                      <a:pt x="636" y="951"/>
                      <a:pt x="636" y="907"/>
                    </a:cubicBezTo>
                    <a:cubicBezTo>
                      <a:pt x="636" y="885"/>
                      <a:pt x="614" y="863"/>
                      <a:pt x="592" y="841"/>
                    </a:cubicBezTo>
                    <a:lnTo>
                      <a:pt x="636" y="841"/>
                    </a:lnTo>
                    <a:cubicBezTo>
                      <a:pt x="643" y="843"/>
                      <a:pt x="650" y="844"/>
                      <a:pt x="656" y="844"/>
                    </a:cubicBezTo>
                    <a:cubicBezTo>
                      <a:pt x="736" y="844"/>
                      <a:pt x="803" y="728"/>
                      <a:pt x="702" y="688"/>
                    </a:cubicBezTo>
                    <a:lnTo>
                      <a:pt x="614" y="622"/>
                    </a:lnTo>
                    <a:lnTo>
                      <a:pt x="614" y="622"/>
                    </a:lnTo>
                    <a:cubicBezTo>
                      <a:pt x="636" y="633"/>
                      <a:pt x="664" y="639"/>
                      <a:pt x="691" y="639"/>
                    </a:cubicBezTo>
                    <a:cubicBezTo>
                      <a:pt x="718" y="639"/>
                      <a:pt x="746" y="633"/>
                      <a:pt x="768" y="622"/>
                    </a:cubicBezTo>
                    <a:cubicBezTo>
                      <a:pt x="790" y="622"/>
                      <a:pt x="812" y="600"/>
                      <a:pt x="834" y="578"/>
                    </a:cubicBezTo>
                    <a:cubicBezTo>
                      <a:pt x="855" y="513"/>
                      <a:pt x="768" y="469"/>
                      <a:pt x="702" y="447"/>
                    </a:cubicBezTo>
                    <a:lnTo>
                      <a:pt x="746" y="447"/>
                    </a:lnTo>
                    <a:cubicBezTo>
                      <a:pt x="790" y="447"/>
                      <a:pt x="834" y="425"/>
                      <a:pt x="855" y="381"/>
                    </a:cubicBezTo>
                    <a:cubicBezTo>
                      <a:pt x="921" y="293"/>
                      <a:pt x="724" y="206"/>
                      <a:pt x="680" y="184"/>
                    </a:cubicBezTo>
                    <a:cubicBezTo>
                      <a:pt x="571" y="118"/>
                      <a:pt x="461" y="52"/>
                      <a:pt x="329" y="9"/>
                    </a:cubicBezTo>
                    <a:cubicBezTo>
                      <a:pt x="319" y="3"/>
                      <a:pt x="306" y="0"/>
                      <a:pt x="294" y="0"/>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0"/>
              <p:cNvSpPr/>
              <p:nvPr/>
            </p:nvSpPr>
            <p:spPr>
              <a:xfrm>
                <a:off x="713070" y="1890954"/>
                <a:ext cx="405023" cy="527621"/>
              </a:xfrm>
              <a:custGeom>
                <a:avLst/>
                <a:gdLst/>
                <a:ahLst/>
                <a:cxnLst/>
                <a:rect l="l" t="t" r="r" b="b"/>
                <a:pathLst>
                  <a:path w="2894" h="3770" extrusionOk="0">
                    <a:moveTo>
                      <a:pt x="789" y="0"/>
                    </a:moveTo>
                    <a:lnTo>
                      <a:pt x="132" y="2060"/>
                    </a:lnTo>
                    <a:cubicBezTo>
                      <a:pt x="1" y="2433"/>
                      <a:pt x="198" y="2849"/>
                      <a:pt x="570" y="3003"/>
                    </a:cubicBezTo>
                    <a:lnTo>
                      <a:pt x="2587" y="3770"/>
                    </a:lnTo>
                    <a:lnTo>
                      <a:pt x="2893" y="2674"/>
                    </a:lnTo>
                    <a:lnTo>
                      <a:pt x="1250" y="2060"/>
                    </a:lnTo>
                    <a:lnTo>
                      <a:pt x="1666" y="789"/>
                    </a:lnTo>
                    <a:lnTo>
                      <a:pt x="7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0"/>
              <p:cNvSpPr/>
              <p:nvPr/>
            </p:nvSpPr>
            <p:spPr>
              <a:xfrm>
                <a:off x="1120701" y="1612219"/>
                <a:ext cx="144291" cy="273047"/>
              </a:xfrm>
              <a:custGeom>
                <a:avLst/>
                <a:gdLst/>
                <a:ahLst/>
                <a:cxnLst/>
                <a:rect l="l" t="t" r="r" b="b"/>
                <a:pathLst>
                  <a:path w="1031" h="1951" extrusionOk="0">
                    <a:moveTo>
                      <a:pt x="0" y="0"/>
                    </a:moveTo>
                    <a:lnTo>
                      <a:pt x="548" y="1951"/>
                    </a:lnTo>
                    <a:lnTo>
                      <a:pt x="1030" y="0"/>
                    </a:lnTo>
                    <a:lnTo>
                      <a:pt x="526" y="43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0"/>
              <p:cNvSpPr/>
              <p:nvPr/>
            </p:nvSpPr>
            <p:spPr>
              <a:xfrm>
                <a:off x="1080814" y="1612219"/>
                <a:ext cx="116720" cy="273047"/>
              </a:xfrm>
              <a:custGeom>
                <a:avLst/>
                <a:gdLst/>
                <a:ahLst/>
                <a:cxnLst/>
                <a:rect l="l" t="t" r="r" b="b"/>
                <a:pathLst>
                  <a:path w="834" h="1951" extrusionOk="0">
                    <a:moveTo>
                      <a:pt x="0" y="0"/>
                    </a:moveTo>
                    <a:lnTo>
                      <a:pt x="833" y="1951"/>
                    </a:lnTo>
                    <a:lnTo>
                      <a:pt x="2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0"/>
              <p:cNvSpPr/>
              <p:nvPr/>
            </p:nvSpPr>
            <p:spPr>
              <a:xfrm>
                <a:off x="1197394" y="1612219"/>
                <a:ext cx="110423" cy="273047"/>
              </a:xfrm>
              <a:custGeom>
                <a:avLst/>
                <a:gdLst/>
                <a:ahLst/>
                <a:cxnLst/>
                <a:rect l="l" t="t" r="r" b="b"/>
                <a:pathLst>
                  <a:path w="789" h="1951" extrusionOk="0">
                    <a:moveTo>
                      <a:pt x="482" y="0"/>
                    </a:moveTo>
                    <a:lnTo>
                      <a:pt x="0" y="1951"/>
                    </a:lnTo>
                    <a:lnTo>
                      <a:pt x="7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0"/>
              <p:cNvSpPr/>
              <p:nvPr/>
            </p:nvSpPr>
            <p:spPr>
              <a:xfrm>
                <a:off x="1246377" y="2523163"/>
                <a:ext cx="153528" cy="184038"/>
              </a:xfrm>
              <a:custGeom>
                <a:avLst/>
                <a:gdLst/>
                <a:ahLst/>
                <a:cxnLst/>
                <a:rect l="l" t="t" r="r" b="b"/>
                <a:pathLst>
                  <a:path w="1097" h="1315" extrusionOk="0">
                    <a:moveTo>
                      <a:pt x="1" y="0"/>
                    </a:moveTo>
                    <a:lnTo>
                      <a:pt x="1" y="241"/>
                    </a:lnTo>
                    <a:lnTo>
                      <a:pt x="66" y="241"/>
                    </a:lnTo>
                    <a:lnTo>
                      <a:pt x="66" y="877"/>
                    </a:lnTo>
                    <a:cubicBezTo>
                      <a:pt x="66" y="1118"/>
                      <a:pt x="264" y="1315"/>
                      <a:pt x="527" y="1315"/>
                    </a:cubicBezTo>
                    <a:lnTo>
                      <a:pt x="570" y="1315"/>
                    </a:lnTo>
                    <a:cubicBezTo>
                      <a:pt x="812" y="1315"/>
                      <a:pt x="1009" y="1118"/>
                      <a:pt x="1031" y="877"/>
                    </a:cubicBezTo>
                    <a:lnTo>
                      <a:pt x="1031" y="241"/>
                    </a:lnTo>
                    <a:lnTo>
                      <a:pt x="1096" y="241"/>
                    </a:lnTo>
                    <a:lnTo>
                      <a:pt x="1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0"/>
              <p:cNvSpPr/>
              <p:nvPr/>
            </p:nvSpPr>
            <p:spPr>
              <a:xfrm>
                <a:off x="982569" y="2520084"/>
                <a:ext cx="153528" cy="190195"/>
              </a:xfrm>
              <a:custGeom>
                <a:avLst/>
                <a:gdLst/>
                <a:ahLst/>
                <a:cxnLst/>
                <a:rect l="l" t="t" r="r" b="b"/>
                <a:pathLst>
                  <a:path w="1097" h="1359" extrusionOk="0">
                    <a:moveTo>
                      <a:pt x="1" y="0"/>
                    </a:moveTo>
                    <a:lnTo>
                      <a:pt x="1" y="241"/>
                    </a:lnTo>
                    <a:lnTo>
                      <a:pt x="67" y="241"/>
                    </a:lnTo>
                    <a:lnTo>
                      <a:pt x="67" y="899"/>
                    </a:lnTo>
                    <a:cubicBezTo>
                      <a:pt x="67" y="1140"/>
                      <a:pt x="286" y="1359"/>
                      <a:pt x="527" y="1359"/>
                    </a:cubicBezTo>
                    <a:lnTo>
                      <a:pt x="571" y="1359"/>
                    </a:lnTo>
                    <a:cubicBezTo>
                      <a:pt x="834" y="1359"/>
                      <a:pt x="1031" y="1140"/>
                      <a:pt x="1031" y="899"/>
                    </a:cubicBezTo>
                    <a:lnTo>
                      <a:pt x="1031" y="241"/>
                    </a:lnTo>
                    <a:lnTo>
                      <a:pt x="1097" y="241"/>
                    </a:lnTo>
                    <a:lnTo>
                      <a:pt x="1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0"/>
              <p:cNvSpPr/>
              <p:nvPr/>
            </p:nvSpPr>
            <p:spPr>
              <a:xfrm>
                <a:off x="1252535" y="1885124"/>
                <a:ext cx="141212" cy="18614"/>
              </a:xfrm>
              <a:custGeom>
                <a:avLst/>
                <a:gdLst/>
                <a:ahLst/>
                <a:cxnLst/>
                <a:rect l="l" t="t" r="r" b="b"/>
                <a:pathLst>
                  <a:path w="1009" h="133" extrusionOk="0">
                    <a:moveTo>
                      <a:pt x="1" y="1"/>
                    </a:moveTo>
                    <a:lnTo>
                      <a:pt x="1" y="132"/>
                    </a:lnTo>
                    <a:lnTo>
                      <a:pt x="1009" y="132"/>
                    </a:lnTo>
                    <a:lnTo>
                      <a:pt x="1009" y="1"/>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0"/>
              <p:cNvSpPr/>
              <p:nvPr/>
            </p:nvSpPr>
            <p:spPr>
              <a:xfrm>
                <a:off x="1685824" y="1518871"/>
                <a:ext cx="158846" cy="274447"/>
              </a:xfrm>
              <a:custGeom>
                <a:avLst/>
                <a:gdLst/>
                <a:ahLst/>
                <a:cxnLst/>
                <a:rect l="l" t="t" r="r" b="b"/>
                <a:pathLst>
                  <a:path w="1135" h="1961" extrusionOk="0">
                    <a:moveTo>
                      <a:pt x="444" y="1"/>
                    </a:moveTo>
                    <a:cubicBezTo>
                      <a:pt x="389" y="1"/>
                      <a:pt x="389" y="98"/>
                      <a:pt x="389" y="98"/>
                    </a:cubicBezTo>
                    <a:cubicBezTo>
                      <a:pt x="367" y="426"/>
                      <a:pt x="323" y="733"/>
                      <a:pt x="257" y="1040"/>
                    </a:cubicBezTo>
                    <a:cubicBezTo>
                      <a:pt x="236" y="1062"/>
                      <a:pt x="236" y="1084"/>
                      <a:pt x="214" y="1084"/>
                    </a:cubicBezTo>
                    <a:cubicBezTo>
                      <a:pt x="214" y="1084"/>
                      <a:pt x="198" y="1081"/>
                      <a:pt x="176" y="1081"/>
                    </a:cubicBezTo>
                    <a:cubicBezTo>
                      <a:pt x="114" y="1081"/>
                      <a:pt x="0" y="1104"/>
                      <a:pt x="16" y="1281"/>
                    </a:cubicBezTo>
                    <a:lnTo>
                      <a:pt x="16" y="1303"/>
                    </a:lnTo>
                    <a:cubicBezTo>
                      <a:pt x="16" y="1325"/>
                      <a:pt x="60" y="1412"/>
                      <a:pt x="82" y="1500"/>
                    </a:cubicBezTo>
                    <a:cubicBezTo>
                      <a:pt x="126" y="1610"/>
                      <a:pt x="148" y="1741"/>
                      <a:pt x="170" y="1851"/>
                    </a:cubicBezTo>
                    <a:lnTo>
                      <a:pt x="630" y="1960"/>
                    </a:lnTo>
                    <a:lnTo>
                      <a:pt x="762" y="1763"/>
                    </a:lnTo>
                    <a:cubicBezTo>
                      <a:pt x="849" y="1653"/>
                      <a:pt x="915" y="1522"/>
                      <a:pt x="959" y="1412"/>
                    </a:cubicBezTo>
                    <a:lnTo>
                      <a:pt x="981" y="1412"/>
                    </a:lnTo>
                    <a:cubicBezTo>
                      <a:pt x="1003" y="1347"/>
                      <a:pt x="1003" y="1303"/>
                      <a:pt x="1046" y="1237"/>
                    </a:cubicBezTo>
                    <a:cubicBezTo>
                      <a:pt x="1068" y="1193"/>
                      <a:pt x="1134" y="1062"/>
                      <a:pt x="1068" y="974"/>
                    </a:cubicBezTo>
                    <a:cubicBezTo>
                      <a:pt x="1046" y="952"/>
                      <a:pt x="1003" y="930"/>
                      <a:pt x="981" y="908"/>
                    </a:cubicBezTo>
                    <a:cubicBezTo>
                      <a:pt x="962" y="832"/>
                      <a:pt x="910" y="773"/>
                      <a:pt x="839" y="773"/>
                    </a:cubicBezTo>
                    <a:cubicBezTo>
                      <a:pt x="828" y="773"/>
                      <a:pt x="817" y="774"/>
                      <a:pt x="805" y="777"/>
                    </a:cubicBezTo>
                    <a:cubicBezTo>
                      <a:pt x="766" y="699"/>
                      <a:pt x="710" y="677"/>
                      <a:pt x="660" y="677"/>
                    </a:cubicBezTo>
                    <a:cubicBezTo>
                      <a:pt x="597" y="677"/>
                      <a:pt x="542" y="711"/>
                      <a:pt x="542" y="711"/>
                    </a:cubicBezTo>
                    <a:cubicBezTo>
                      <a:pt x="499" y="580"/>
                      <a:pt x="564" y="54"/>
                      <a:pt x="477" y="10"/>
                    </a:cubicBezTo>
                    <a:cubicBezTo>
                      <a:pt x="464" y="4"/>
                      <a:pt x="453" y="1"/>
                      <a:pt x="444" y="1"/>
                    </a:cubicBezTo>
                    <a:close/>
                  </a:path>
                </a:pathLst>
              </a:custGeom>
              <a:solidFill>
                <a:srgbClr val="FBB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p:cNvSpPr/>
              <p:nvPr/>
            </p:nvSpPr>
            <p:spPr>
              <a:xfrm>
                <a:off x="1056183" y="1239808"/>
                <a:ext cx="263950" cy="157866"/>
              </a:xfrm>
              <a:custGeom>
                <a:avLst/>
                <a:gdLst/>
                <a:ahLst/>
                <a:cxnLst/>
                <a:rect l="l" t="t" r="r" b="b"/>
                <a:pathLst>
                  <a:path w="1886" h="1128" extrusionOk="0">
                    <a:moveTo>
                      <a:pt x="821" y="0"/>
                    </a:moveTo>
                    <a:cubicBezTo>
                      <a:pt x="789" y="0"/>
                      <a:pt x="756" y="3"/>
                      <a:pt x="724" y="10"/>
                    </a:cubicBezTo>
                    <a:cubicBezTo>
                      <a:pt x="505" y="32"/>
                      <a:pt x="373" y="207"/>
                      <a:pt x="395" y="404"/>
                    </a:cubicBezTo>
                    <a:cubicBezTo>
                      <a:pt x="220" y="448"/>
                      <a:pt x="111" y="557"/>
                      <a:pt x="45" y="711"/>
                    </a:cubicBezTo>
                    <a:cubicBezTo>
                      <a:pt x="1" y="864"/>
                      <a:pt x="45" y="1040"/>
                      <a:pt x="198" y="1127"/>
                    </a:cubicBezTo>
                    <a:cubicBezTo>
                      <a:pt x="395" y="1105"/>
                      <a:pt x="658" y="799"/>
                      <a:pt x="658" y="799"/>
                    </a:cubicBezTo>
                    <a:cubicBezTo>
                      <a:pt x="878" y="777"/>
                      <a:pt x="1097" y="689"/>
                      <a:pt x="1294" y="536"/>
                    </a:cubicBezTo>
                    <a:cubicBezTo>
                      <a:pt x="1338" y="777"/>
                      <a:pt x="1491" y="996"/>
                      <a:pt x="1710" y="1127"/>
                    </a:cubicBezTo>
                    <a:cubicBezTo>
                      <a:pt x="1864" y="930"/>
                      <a:pt x="1886" y="689"/>
                      <a:pt x="1798" y="470"/>
                    </a:cubicBezTo>
                    <a:cubicBezTo>
                      <a:pt x="1733" y="324"/>
                      <a:pt x="1597" y="239"/>
                      <a:pt x="1451" y="239"/>
                    </a:cubicBezTo>
                    <a:cubicBezTo>
                      <a:pt x="1399" y="239"/>
                      <a:pt x="1346" y="250"/>
                      <a:pt x="1294" y="273"/>
                    </a:cubicBezTo>
                    <a:cubicBezTo>
                      <a:pt x="1182" y="104"/>
                      <a:pt x="1006" y="0"/>
                      <a:pt x="821" y="0"/>
                    </a:cubicBezTo>
                    <a:close/>
                  </a:path>
                </a:pathLst>
              </a:custGeom>
              <a:solidFill>
                <a:srgbClr val="C58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7" name="Google Shape;457;p30"/>
          <p:cNvSpPr txBox="1"/>
          <p:nvPr/>
        </p:nvSpPr>
        <p:spPr>
          <a:xfrm>
            <a:off x="639850" y="1500950"/>
            <a:ext cx="43083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a:solidFill>
                  <a:schemeClr val="lt1"/>
                </a:solidFill>
                <a:latin typeface="Times New Roman"/>
                <a:ea typeface="Times New Roman"/>
                <a:cs typeface="Times New Roman"/>
                <a:sym typeface="Times New Roman"/>
              </a:rPr>
              <a:t>Ciprofloxacin Interactions with A549 Cells and Use as an Anti-Cancer Agent</a:t>
            </a:r>
            <a:endParaRPr sz="3500">
              <a:solidFill>
                <a:schemeClr val="lt1"/>
              </a:solidFill>
              <a:latin typeface="Times New Roman"/>
              <a:ea typeface="Times New Roman"/>
              <a:cs typeface="Times New Roman"/>
              <a:sym typeface="Times New Roman"/>
            </a:endParaRPr>
          </a:p>
        </p:txBody>
      </p:sp>
      <p:sp>
        <p:nvSpPr>
          <p:cNvPr id="459" name="Google Shape;459;p30"/>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460" name="Google Shape;460;p30"/>
          <p:cNvPicPr preferRelativeResize="0"/>
          <p:nvPr/>
        </p:nvPicPr>
        <p:blipFill rotWithShape="1">
          <a:blip r:embed="rId3">
            <a:alphaModFix/>
          </a:blip>
          <a:srcRect l="26236" t="26137" r="16961" b="19758"/>
          <a:stretch/>
        </p:blipFill>
        <p:spPr>
          <a:xfrm>
            <a:off x="2150309" y="775325"/>
            <a:ext cx="1287424" cy="689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61" name="Google Shape;161;p14"/>
          <p:cNvSpPr txBox="1"/>
          <p:nvPr/>
        </p:nvSpPr>
        <p:spPr>
          <a:xfrm>
            <a:off x="937500" y="456025"/>
            <a:ext cx="7269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highlight>
                  <a:srgbClr val="EA9999"/>
                </a:highlight>
                <a:latin typeface="Work Sans"/>
                <a:ea typeface="Work Sans"/>
                <a:cs typeface="Work Sans"/>
                <a:sym typeface="Work Sans"/>
              </a:rPr>
              <a:t>PROJECT BACKGROUND/INTRODUCTION</a:t>
            </a:r>
            <a:endParaRPr sz="1800" b="1">
              <a:highlight>
                <a:srgbClr val="EA9999"/>
              </a:highlight>
              <a:latin typeface="Work Sans"/>
              <a:ea typeface="Work Sans"/>
              <a:cs typeface="Work Sans"/>
              <a:sym typeface="Work Sans"/>
            </a:endParaRPr>
          </a:p>
        </p:txBody>
      </p:sp>
      <p:sp>
        <p:nvSpPr>
          <p:cNvPr id="162" name="Google Shape;162;p14"/>
          <p:cNvSpPr txBox="1"/>
          <p:nvPr/>
        </p:nvSpPr>
        <p:spPr>
          <a:xfrm>
            <a:off x="587100" y="1111225"/>
            <a:ext cx="7969800" cy="1421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Work Sans Light"/>
              <a:buChar char="●"/>
            </a:pPr>
            <a:r>
              <a:rPr lang="en" sz="1800">
                <a:latin typeface="Work Sans Light"/>
                <a:ea typeface="Work Sans Light"/>
                <a:cs typeface="Work Sans Light"/>
                <a:sym typeface="Work Sans Light"/>
              </a:rPr>
              <a:t>Non-Small Cell Lung Cancer affects the cells lining the surface of the lung airways and usually is regionalized to the lungs.</a:t>
            </a:r>
            <a:endParaRPr sz="1800">
              <a:latin typeface="Work Sans Light"/>
              <a:ea typeface="Work Sans Light"/>
              <a:cs typeface="Work Sans Light"/>
              <a:sym typeface="Work Sans Light"/>
            </a:endParaRPr>
          </a:p>
          <a:p>
            <a:pPr marL="914400" lvl="1" indent="-342900" algn="l" rtl="0">
              <a:lnSpc>
                <a:spcPct val="100000"/>
              </a:lnSpc>
              <a:spcBef>
                <a:spcPts val="1000"/>
              </a:spcBef>
              <a:spcAft>
                <a:spcPts val="1000"/>
              </a:spcAft>
              <a:buSzPts val="1800"/>
              <a:buFont typeface="Work Sans Light"/>
              <a:buChar char="○"/>
            </a:pPr>
            <a:r>
              <a:rPr lang="en" sz="1800">
                <a:latin typeface="Work Sans Light"/>
                <a:ea typeface="Work Sans Light"/>
                <a:cs typeface="Work Sans Light"/>
                <a:sym typeface="Work Sans Light"/>
              </a:rPr>
              <a:t>The 5-year survival rate of someone diagnosed with Non-Small Cell Lung Cancer is 25%. </a:t>
            </a:r>
            <a:endParaRPr sz="1800">
              <a:latin typeface="Work Sans Light"/>
              <a:ea typeface="Work Sans Light"/>
              <a:cs typeface="Work Sans Light"/>
              <a:sym typeface="Work Sans Light"/>
            </a:endParaRPr>
          </a:p>
        </p:txBody>
      </p:sp>
      <p:pic>
        <p:nvPicPr>
          <p:cNvPr id="163" name="Google Shape;163;p14"/>
          <p:cNvPicPr preferRelativeResize="0"/>
          <p:nvPr/>
        </p:nvPicPr>
        <p:blipFill>
          <a:blip r:embed="rId3">
            <a:alphaModFix/>
          </a:blip>
          <a:stretch>
            <a:fillRect/>
          </a:stretch>
        </p:blipFill>
        <p:spPr>
          <a:xfrm>
            <a:off x="651850" y="2589487"/>
            <a:ext cx="2409027" cy="1806774"/>
          </a:xfrm>
          <a:prstGeom prst="rect">
            <a:avLst/>
          </a:prstGeom>
          <a:noFill/>
          <a:ln>
            <a:noFill/>
          </a:ln>
        </p:spPr>
      </p:pic>
      <p:pic>
        <p:nvPicPr>
          <p:cNvPr id="164" name="Google Shape;164;p14"/>
          <p:cNvPicPr preferRelativeResize="0"/>
          <p:nvPr/>
        </p:nvPicPr>
        <p:blipFill>
          <a:blip r:embed="rId4">
            <a:alphaModFix/>
          </a:blip>
          <a:stretch>
            <a:fillRect/>
          </a:stretch>
        </p:blipFill>
        <p:spPr>
          <a:xfrm>
            <a:off x="6105125" y="2570199"/>
            <a:ext cx="2409001" cy="1806751"/>
          </a:xfrm>
          <a:prstGeom prst="rect">
            <a:avLst/>
          </a:prstGeom>
          <a:noFill/>
          <a:ln>
            <a:noFill/>
          </a:ln>
        </p:spPr>
      </p:pic>
      <p:pic>
        <p:nvPicPr>
          <p:cNvPr id="165" name="Google Shape;165;p14"/>
          <p:cNvPicPr preferRelativeResize="0"/>
          <p:nvPr/>
        </p:nvPicPr>
        <p:blipFill>
          <a:blip r:embed="rId5">
            <a:alphaModFix/>
          </a:blip>
          <a:stretch>
            <a:fillRect/>
          </a:stretch>
        </p:blipFill>
        <p:spPr>
          <a:xfrm>
            <a:off x="3367487" y="2570200"/>
            <a:ext cx="2409027" cy="1806743"/>
          </a:xfrm>
          <a:prstGeom prst="rect">
            <a:avLst/>
          </a:prstGeom>
          <a:noFill/>
          <a:ln>
            <a:noFill/>
          </a:ln>
        </p:spPr>
      </p:pic>
      <p:sp>
        <p:nvSpPr>
          <p:cNvPr id="166" name="Google Shape;166;p14"/>
          <p:cNvSpPr txBox="1"/>
          <p:nvPr/>
        </p:nvSpPr>
        <p:spPr>
          <a:xfrm>
            <a:off x="651850" y="4389975"/>
            <a:ext cx="23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Work Sans Light"/>
                <a:ea typeface="Work Sans Light"/>
                <a:cs typeface="Work Sans Light"/>
                <a:sym typeface="Work Sans Light"/>
              </a:rPr>
              <a:t>A549 30% Confluency</a:t>
            </a:r>
            <a:endParaRPr>
              <a:latin typeface="Work Sans Light"/>
              <a:ea typeface="Work Sans Light"/>
              <a:cs typeface="Work Sans Light"/>
              <a:sym typeface="Work Sans Light"/>
            </a:endParaRPr>
          </a:p>
        </p:txBody>
      </p:sp>
      <p:sp>
        <p:nvSpPr>
          <p:cNvPr id="167" name="Google Shape;167;p14"/>
          <p:cNvSpPr txBox="1"/>
          <p:nvPr/>
        </p:nvSpPr>
        <p:spPr>
          <a:xfrm>
            <a:off x="3400800" y="4389975"/>
            <a:ext cx="23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Work Sans Light"/>
                <a:ea typeface="Work Sans Light"/>
                <a:cs typeface="Work Sans Light"/>
                <a:sym typeface="Work Sans Light"/>
              </a:rPr>
              <a:t>A549 55% Confluency</a:t>
            </a:r>
            <a:endParaRPr>
              <a:latin typeface="Work Sans Light"/>
              <a:ea typeface="Work Sans Light"/>
              <a:cs typeface="Work Sans Light"/>
              <a:sym typeface="Work Sans Light"/>
            </a:endParaRPr>
          </a:p>
        </p:txBody>
      </p:sp>
      <p:sp>
        <p:nvSpPr>
          <p:cNvPr id="168" name="Google Shape;168;p14"/>
          <p:cNvSpPr txBox="1"/>
          <p:nvPr/>
        </p:nvSpPr>
        <p:spPr>
          <a:xfrm>
            <a:off x="6149750" y="4389975"/>
            <a:ext cx="23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Work Sans Light"/>
                <a:ea typeface="Work Sans Light"/>
                <a:cs typeface="Work Sans Light"/>
                <a:sym typeface="Work Sans Light"/>
              </a:rPr>
              <a:t>A549 75% Confluency</a:t>
            </a:r>
            <a:endParaRPr>
              <a:latin typeface="Work Sans Light"/>
              <a:ea typeface="Work Sans Light"/>
              <a:cs typeface="Work Sans Light"/>
              <a:sym typeface="Work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74" name="Google Shape;174;p15"/>
          <p:cNvSpPr txBox="1"/>
          <p:nvPr/>
        </p:nvSpPr>
        <p:spPr>
          <a:xfrm>
            <a:off x="783450" y="539050"/>
            <a:ext cx="7577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highlight>
                  <a:srgbClr val="EA9999"/>
                </a:highlight>
                <a:latin typeface="Work Sans"/>
                <a:ea typeface="Work Sans"/>
                <a:cs typeface="Work Sans"/>
                <a:sym typeface="Work Sans"/>
              </a:rPr>
              <a:t>CIPROFLOXACIN INFORMATION</a:t>
            </a:r>
            <a:endParaRPr sz="1800" b="1">
              <a:solidFill>
                <a:schemeClr val="dk1"/>
              </a:solidFill>
              <a:highlight>
                <a:srgbClr val="EA9999"/>
              </a:highlight>
              <a:latin typeface="Work Sans"/>
              <a:ea typeface="Work Sans"/>
              <a:cs typeface="Work Sans"/>
              <a:sym typeface="Work Sans"/>
            </a:endParaRPr>
          </a:p>
        </p:txBody>
      </p:sp>
      <p:pic>
        <p:nvPicPr>
          <p:cNvPr id="175" name="Google Shape;175;p15"/>
          <p:cNvPicPr preferRelativeResize="0"/>
          <p:nvPr/>
        </p:nvPicPr>
        <p:blipFill>
          <a:blip r:embed="rId3">
            <a:alphaModFix/>
          </a:blip>
          <a:stretch>
            <a:fillRect/>
          </a:stretch>
        </p:blipFill>
        <p:spPr>
          <a:xfrm>
            <a:off x="1476025" y="3117675"/>
            <a:ext cx="1113300" cy="1113300"/>
          </a:xfrm>
          <a:prstGeom prst="rect">
            <a:avLst/>
          </a:prstGeom>
          <a:noFill/>
          <a:ln w="28575" cap="flat" cmpd="sng">
            <a:solidFill>
              <a:schemeClr val="dk2"/>
            </a:solidFill>
            <a:prstDash val="solid"/>
            <a:round/>
            <a:headEnd type="none" w="sm" len="sm"/>
            <a:tailEnd type="none" w="sm" len="sm"/>
          </a:ln>
        </p:spPr>
      </p:pic>
      <p:pic>
        <p:nvPicPr>
          <p:cNvPr id="176" name="Google Shape;176;p15"/>
          <p:cNvPicPr preferRelativeResize="0"/>
          <p:nvPr/>
        </p:nvPicPr>
        <p:blipFill rotWithShape="1">
          <a:blip r:embed="rId4">
            <a:alphaModFix/>
          </a:blip>
          <a:srcRect l="24238" r="20809"/>
          <a:stretch/>
        </p:blipFill>
        <p:spPr>
          <a:xfrm>
            <a:off x="952750" y="1282350"/>
            <a:ext cx="2159850" cy="1609500"/>
          </a:xfrm>
          <a:prstGeom prst="rect">
            <a:avLst/>
          </a:prstGeom>
          <a:noFill/>
          <a:ln w="28575" cap="flat" cmpd="sng">
            <a:solidFill>
              <a:schemeClr val="dk2"/>
            </a:solidFill>
            <a:prstDash val="solid"/>
            <a:round/>
            <a:headEnd type="none" w="sm" len="sm"/>
            <a:tailEnd type="none" w="sm" len="sm"/>
          </a:ln>
        </p:spPr>
      </p:pic>
      <p:sp>
        <p:nvSpPr>
          <p:cNvPr id="177" name="Google Shape;177;p15"/>
          <p:cNvSpPr txBox="1"/>
          <p:nvPr/>
        </p:nvSpPr>
        <p:spPr>
          <a:xfrm>
            <a:off x="3528800" y="1324838"/>
            <a:ext cx="5082600" cy="26481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Work Sans Light"/>
              <a:buChar char="●"/>
            </a:pPr>
            <a:r>
              <a:rPr lang="en">
                <a:latin typeface="Work Sans Light"/>
                <a:ea typeface="Work Sans Light"/>
                <a:cs typeface="Work Sans Light"/>
                <a:sym typeface="Work Sans Light"/>
              </a:rPr>
              <a:t>Belongs to the class of Fluoroquinolones antibiotics</a:t>
            </a:r>
            <a:endParaRPr>
              <a:latin typeface="Work Sans Light"/>
              <a:ea typeface="Work Sans Light"/>
              <a:cs typeface="Work Sans Light"/>
              <a:sym typeface="Work Sans Light"/>
            </a:endParaRPr>
          </a:p>
          <a:p>
            <a:pPr marL="457200" lvl="0" indent="-317500" algn="l" rtl="0">
              <a:lnSpc>
                <a:spcPct val="115000"/>
              </a:lnSpc>
              <a:spcBef>
                <a:spcPts val="1000"/>
              </a:spcBef>
              <a:spcAft>
                <a:spcPts val="0"/>
              </a:spcAft>
              <a:buSzPts val="1400"/>
              <a:buFont typeface="Work Sans Light"/>
              <a:buChar char="●"/>
            </a:pPr>
            <a:r>
              <a:rPr lang="en">
                <a:latin typeface="Work Sans Light"/>
                <a:ea typeface="Work Sans Light"/>
                <a:cs typeface="Work Sans Light"/>
                <a:sym typeface="Work Sans Light"/>
              </a:rPr>
              <a:t>Used widely as an oral medication to treat infections, now used in high doses as a novel anti-cancer agent</a:t>
            </a:r>
            <a:endParaRPr>
              <a:latin typeface="Work Sans Light"/>
              <a:ea typeface="Work Sans Light"/>
              <a:cs typeface="Work Sans Light"/>
              <a:sym typeface="Work Sans Light"/>
            </a:endParaRPr>
          </a:p>
          <a:p>
            <a:pPr marL="457200" lvl="0" indent="-317500" algn="l" rtl="0">
              <a:lnSpc>
                <a:spcPct val="115000"/>
              </a:lnSpc>
              <a:spcBef>
                <a:spcPts val="1000"/>
              </a:spcBef>
              <a:spcAft>
                <a:spcPts val="0"/>
              </a:spcAft>
              <a:buSzPts val="1400"/>
              <a:buFont typeface="Work Sans Light"/>
              <a:buChar char="●"/>
            </a:pPr>
            <a:r>
              <a:rPr lang="en">
                <a:latin typeface="Work Sans Light"/>
                <a:ea typeface="Work Sans Light"/>
                <a:cs typeface="Work Sans Light"/>
                <a:sym typeface="Work Sans Light"/>
              </a:rPr>
              <a:t>Known to inhibit cell division at the S phase and induce apoptosis through cytotoxic effects</a:t>
            </a:r>
            <a:endParaRPr>
              <a:latin typeface="Work Sans Light"/>
              <a:ea typeface="Work Sans Light"/>
              <a:cs typeface="Work Sans Light"/>
              <a:sym typeface="Work Sans Light"/>
            </a:endParaRPr>
          </a:p>
          <a:p>
            <a:pPr marL="457200" lvl="0" indent="-317500" algn="l" rtl="0">
              <a:lnSpc>
                <a:spcPct val="115000"/>
              </a:lnSpc>
              <a:spcBef>
                <a:spcPts val="1000"/>
              </a:spcBef>
              <a:spcAft>
                <a:spcPts val="0"/>
              </a:spcAft>
              <a:buSzPts val="1400"/>
              <a:buFont typeface="Work Sans Light"/>
              <a:buChar char="●"/>
            </a:pPr>
            <a:r>
              <a:rPr lang="en">
                <a:latin typeface="Work Sans Light"/>
                <a:ea typeface="Work Sans Light"/>
                <a:cs typeface="Work Sans Light"/>
                <a:sym typeface="Work Sans Light"/>
              </a:rPr>
              <a:t>Water solubility = 37 mg/ml</a:t>
            </a:r>
            <a:endParaRPr>
              <a:latin typeface="Work Sans Light"/>
              <a:ea typeface="Work Sans Light"/>
              <a:cs typeface="Work Sans Light"/>
              <a:sym typeface="Work Sans Light"/>
            </a:endParaRPr>
          </a:p>
          <a:p>
            <a:pPr marL="457200" lvl="0" indent="-317500" algn="l" rtl="0">
              <a:lnSpc>
                <a:spcPct val="115000"/>
              </a:lnSpc>
              <a:spcBef>
                <a:spcPts val="1000"/>
              </a:spcBef>
              <a:spcAft>
                <a:spcPts val="1000"/>
              </a:spcAft>
              <a:buSzPts val="1400"/>
              <a:buFont typeface="Work Sans Light"/>
              <a:buChar char="●"/>
            </a:pPr>
            <a:r>
              <a:rPr lang="en">
                <a:latin typeface="Work Sans Light"/>
                <a:ea typeface="Work Sans Light"/>
                <a:cs typeface="Work Sans Light"/>
                <a:sym typeface="Work Sans Light"/>
              </a:rPr>
              <a:t>Stock solution = 0.10M </a:t>
            </a:r>
            <a:r>
              <a:rPr lang="en" i="1">
                <a:latin typeface="Work Sans Light"/>
                <a:ea typeface="Work Sans Light"/>
                <a:cs typeface="Work Sans Light"/>
                <a:sym typeface="Work Sans Light"/>
              </a:rPr>
              <a:t>(0.03678 g dissolved in 1 mL of H</a:t>
            </a:r>
            <a:r>
              <a:rPr lang="en" sz="800" i="1">
                <a:latin typeface="Work Sans Light"/>
                <a:ea typeface="Work Sans Light"/>
                <a:cs typeface="Work Sans Light"/>
                <a:sym typeface="Work Sans Light"/>
              </a:rPr>
              <a:t>2</a:t>
            </a:r>
            <a:r>
              <a:rPr lang="en" i="1">
                <a:latin typeface="Work Sans Light"/>
                <a:ea typeface="Work Sans Light"/>
                <a:cs typeface="Work Sans Light"/>
                <a:sym typeface="Work Sans Light"/>
              </a:rPr>
              <a:t>O)</a:t>
            </a:r>
            <a:endParaRPr>
              <a:latin typeface="Work Sans Light"/>
              <a:ea typeface="Work Sans Light"/>
              <a:cs typeface="Work Sans Light"/>
              <a:sym typeface="Work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83" name="Google Shape;183;p16"/>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84" name="Google Shape;184;p16"/>
          <p:cNvSpPr txBox="1"/>
          <p:nvPr/>
        </p:nvSpPr>
        <p:spPr>
          <a:xfrm>
            <a:off x="783450" y="539050"/>
            <a:ext cx="7577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highlight>
                  <a:srgbClr val="EA9999"/>
                </a:highlight>
                <a:latin typeface="Work Sans"/>
                <a:ea typeface="Work Sans"/>
                <a:cs typeface="Work Sans"/>
                <a:sym typeface="Work Sans"/>
              </a:rPr>
              <a:t>Ciprofloxacin and Cancer</a:t>
            </a:r>
            <a:endParaRPr sz="1800" b="1">
              <a:solidFill>
                <a:schemeClr val="dk1"/>
              </a:solidFill>
              <a:highlight>
                <a:srgbClr val="EA9999"/>
              </a:highlight>
              <a:latin typeface="Work Sans"/>
              <a:ea typeface="Work Sans"/>
              <a:cs typeface="Work Sans"/>
              <a:sym typeface="Work Sans"/>
            </a:endParaRPr>
          </a:p>
        </p:txBody>
      </p:sp>
      <p:sp>
        <p:nvSpPr>
          <p:cNvPr id="185" name="Google Shape;185;p16"/>
          <p:cNvSpPr txBox="1"/>
          <p:nvPr/>
        </p:nvSpPr>
        <p:spPr>
          <a:xfrm>
            <a:off x="4032450" y="1303950"/>
            <a:ext cx="4446300" cy="2786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Work Sans Light"/>
              <a:buChar char="●"/>
            </a:pPr>
            <a:r>
              <a:rPr lang="en" sz="1800">
                <a:solidFill>
                  <a:schemeClr val="dk1"/>
                </a:solidFill>
                <a:latin typeface="Work Sans Light"/>
                <a:ea typeface="Work Sans Light"/>
                <a:cs typeface="Work Sans Light"/>
                <a:sym typeface="Work Sans Light"/>
              </a:rPr>
              <a:t>Ciprofloxacin has qualities related to cancer in areas such as: </a:t>
            </a:r>
            <a:endParaRPr sz="1800">
              <a:solidFill>
                <a:schemeClr val="dk1"/>
              </a:solidFill>
              <a:latin typeface="Work Sans Light"/>
              <a:ea typeface="Work Sans Light"/>
              <a:cs typeface="Work Sans Light"/>
              <a:sym typeface="Work Sans Light"/>
            </a:endParaRPr>
          </a:p>
          <a:p>
            <a:pPr marL="914400" lvl="1" indent="-342900" algn="l" rtl="0">
              <a:spcBef>
                <a:spcPts val="1000"/>
              </a:spcBef>
              <a:spcAft>
                <a:spcPts val="0"/>
              </a:spcAft>
              <a:buClr>
                <a:schemeClr val="dk1"/>
              </a:buClr>
              <a:buSzPts val="1800"/>
              <a:buFont typeface="Work Sans Light"/>
              <a:buChar char="○"/>
            </a:pPr>
            <a:r>
              <a:rPr lang="en" sz="1800">
                <a:solidFill>
                  <a:schemeClr val="dk1"/>
                </a:solidFill>
                <a:latin typeface="Work Sans Light"/>
                <a:ea typeface="Work Sans Light"/>
                <a:cs typeface="Work Sans Light"/>
                <a:sym typeface="Work Sans Light"/>
              </a:rPr>
              <a:t>Slow tumor growth</a:t>
            </a:r>
            <a:endParaRPr sz="1800">
              <a:solidFill>
                <a:schemeClr val="dk1"/>
              </a:solidFill>
              <a:latin typeface="Work Sans Light"/>
              <a:ea typeface="Work Sans Light"/>
              <a:cs typeface="Work Sans Light"/>
              <a:sym typeface="Work Sans Light"/>
            </a:endParaRPr>
          </a:p>
          <a:p>
            <a:pPr marL="914400" lvl="1" indent="-342900" algn="l" rtl="0">
              <a:spcBef>
                <a:spcPts val="1000"/>
              </a:spcBef>
              <a:spcAft>
                <a:spcPts val="0"/>
              </a:spcAft>
              <a:buClr>
                <a:schemeClr val="dk1"/>
              </a:buClr>
              <a:buSzPts val="1800"/>
              <a:buFont typeface="Work Sans Light"/>
              <a:buChar char="○"/>
            </a:pPr>
            <a:r>
              <a:rPr lang="en" sz="1800">
                <a:solidFill>
                  <a:schemeClr val="dk1"/>
                </a:solidFill>
                <a:latin typeface="Work Sans Light"/>
                <a:ea typeface="Work Sans Light"/>
                <a:cs typeface="Work Sans Light"/>
                <a:sym typeface="Work Sans Light"/>
              </a:rPr>
              <a:t>Counteract rapid/uncontrolled cell division</a:t>
            </a:r>
            <a:endParaRPr sz="1800">
              <a:solidFill>
                <a:schemeClr val="dk1"/>
              </a:solidFill>
              <a:latin typeface="Work Sans Light"/>
              <a:ea typeface="Work Sans Light"/>
              <a:cs typeface="Work Sans Light"/>
              <a:sym typeface="Work Sans Light"/>
            </a:endParaRPr>
          </a:p>
          <a:p>
            <a:pPr marL="914400" lvl="1" indent="-342900" algn="l" rtl="0">
              <a:spcBef>
                <a:spcPts val="1000"/>
              </a:spcBef>
              <a:spcAft>
                <a:spcPts val="1000"/>
              </a:spcAft>
              <a:buClr>
                <a:schemeClr val="dk1"/>
              </a:buClr>
              <a:buSzPts val="1800"/>
              <a:buFont typeface="Work Sans Light"/>
              <a:buChar char="○"/>
            </a:pPr>
            <a:r>
              <a:rPr lang="en" sz="1800">
                <a:solidFill>
                  <a:schemeClr val="dk1"/>
                </a:solidFill>
                <a:latin typeface="Work Sans Light"/>
                <a:ea typeface="Work Sans Light"/>
                <a:cs typeface="Work Sans Light"/>
                <a:sym typeface="Work Sans Light"/>
              </a:rPr>
              <a:t>Use concurrently with surgery or chemotherapy to remove cancerous areas</a:t>
            </a:r>
            <a:endParaRPr>
              <a:latin typeface="Work Sans Light"/>
              <a:ea typeface="Work Sans Light"/>
              <a:cs typeface="Work Sans Light"/>
              <a:sym typeface="Work Sans Light"/>
            </a:endParaRPr>
          </a:p>
        </p:txBody>
      </p:sp>
      <p:pic>
        <p:nvPicPr>
          <p:cNvPr id="186" name="Google Shape;186;p16"/>
          <p:cNvPicPr preferRelativeResize="0"/>
          <p:nvPr/>
        </p:nvPicPr>
        <p:blipFill>
          <a:blip r:embed="rId3">
            <a:alphaModFix/>
          </a:blip>
          <a:stretch>
            <a:fillRect/>
          </a:stretch>
        </p:blipFill>
        <p:spPr>
          <a:xfrm>
            <a:off x="574225" y="961363"/>
            <a:ext cx="3618751" cy="3471274"/>
          </a:xfrm>
          <a:prstGeom prst="rect">
            <a:avLst/>
          </a:prstGeom>
          <a:noFill/>
          <a:ln>
            <a:noFill/>
          </a:ln>
        </p:spPr>
      </p:pic>
      <p:sp>
        <p:nvSpPr>
          <p:cNvPr id="2" name="TextBox 1">
            <a:extLst>
              <a:ext uri="{FF2B5EF4-FFF2-40B4-BE49-F238E27FC236}">
                <a16:creationId xmlns:a16="http://schemas.microsoft.com/office/drawing/2014/main" id="{BEE1D3CD-AEC2-4AA8-BECF-0164429409EA}"/>
              </a:ext>
            </a:extLst>
          </p:cNvPr>
          <p:cNvSpPr txBox="1"/>
          <p:nvPr/>
        </p:nvSpPr>
        <p:spPr>
          <a:xfrm>
            <a:off x="151610" y="90565"/>
            <a:ext cx="2926760" cy="769441"/>
          </a:xfrm>
          <a:prstGeom prst="rect">
            <a:avLst/>
          </a:prstGeom>
          <a:solidFill>
            <a:schemeClr val="accent4">
              <a:lumMod val="60000"/>
              <a:lumOff val="40000"/>
            </a:schemeClr>
          </a:solidFill>
        </p:spPr>
        <p:txBody>
          <a:bodyPr wrap="square" rtlCol="0">
            <a:spAutoFit/>
          </a:bodyPr>
          <a:lstStyle/>
          <a:p>
            <a:r>
              <a:rPr lang="en-US" sz="1100" dirty="0">
                <a:solidFill>
                  <a:srgbClr val="FF0000"/>
                </a:solidFill>
              </a:rPr>
              <a:t>Each group is required to find a journal to support their research. It also give some basic method information- drug concentrations, experimental design ideas.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92" name="Google Shape;192;p17"/>
          <p:cNvSpPr txBox="1"/>
          <p:nvPr/>
        </p:nvSpPr>
        <p:spPr>
          <a:xfrm>
            <a:off x="744875" y="513700"/>
            <a:ext cx="7577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Work Sans Light"/>
                <a:ea typeface="Work Sans Light"/>
                <a:cs typeface="Work Sans Light"/>
                <a:sym typeface="Work Sans Light"/>
              </a:rPr>
              <a:t>EXPERIMENTAL PLAN AND WHY</a:t>
            </a:r>
            <a:endParaRPr sz="1800">
              <a:latin typeface="Work Sans Light"/>
              <a:ea typeface="Work Sans Light"/>
              <a:cs typeface="Work Sans Light"/>
              <a:sym typeface="Work Sans Light"/>
            </a:endParaRPr>
          </a:p>
        </p:txBody>
      </p:sp>
      <p:graphicFrame>
        <p:nvGraphicFramePr>
          <p:cNvPr id="193" name="Google Shape;193;p17"/>
          <p:cNvGraphicFramePr/>
          <p:nvPr/>
        </p:nvGraphicFramePr>
        <p:xfrm>
          <a:off x="507850" y="975400"/>
          <a:ext cx="8128275" cy="3728740"/>
        </p:xfrm>
        <a:graphic>
          <a:graphicData uri="http://schemas.openxmlformats.org/drawingml/2006/table">
            <a:tbl>
              <a:tblPr>
                <a:noFill/>
                <a:tableStyleId>{D7D2B0C9-CB44-40A4-B8C2-6782AEF4754A}</a:tableStyleId>
              </a:tblPr>
              <a:tblGrid>
                <a:gridCol w="2709425">
                  <a:extLst>
                    <a:ext uri="{9D8B030D-6E8A-4147-A177-3AD203B41FA5}">
                      <a16:colId xmlns:a16="http://schemas.microsoft.com/office/drawing/2014/main" val="20000"/>
                    </a:ext>
                  </a:extLst>
                </a:gridCol>
                <a:gridCol w="2709425">
                  <a:extLst>
                    <a:ext uri="{9D8B030D-6E8A-4147-A177-3AD203B41FA5}">
                      <a16:colId xmlns:a16="http://schemas.microsoft.com/office/drawing/2014/main" val="20001"/>
                    </a:ext>
                  </a:extLst>
                </a:gridCol>
                <a:gridCol w="2709425">
                  <a:extLst>
                    <a:ext uri="{9D8B030D-6E8A-4147-A177-3AD203B41FA5}">
                      <a16:colId xmlns:a16="http://schemas.microsoft.com/office/drawing/2014/main" val="20002"/>
                    </a:ext>
                  </a:extLst>
                </a:gridCol>
              </a:tblGrid>
              <a:tr h="866800">
                <a:tc>
                  <a:txBody>
                    <a:bodyPr/>
                    <a:lstStyle/>
                    <a:p>
                      <a:pPr marL="0" lvl="0" indent="0" algn="ctr" rtl="0">
                        <a:spcBef>
                          <a:spcPts val="0"/>
                        </a:spcBef>
                        <a:spcAft>
                          <a:spcPts val="0"/>
                        </a:spcAft>
                        <a:buNone/>
                      </a:pPr>
                      <a:r>
                        <a:rPr lang="en" u="sng"/>
                        <a:t>Experiment 1:</a:t>
                      </a:r>
                      <a:r>
                        <a:rPr lang="en"/>
                        <a:t> </a:t>
                      </a:r>
                      <a:endParaRPr/>
                    </a:p>
                    <a:p>
                      <a:pPr marL="0" lvl="0" indent="0" algn="ctr" rtl="0">
                        <a:spcBef>
                          <a:spcPts val="0"/>
                        </a:spcBef>
                        <a:spcAft>
                          <a:spcPts val="0"/>
                        </a:spcAft>
                        <a:buNone/>
                      </a:pPr>
                      <a:r>
                        <a:rPr lang="en"/>
                        <a:t>What concentration of ciprofloxacin is best?</a:t>
                      </a:r>
                      <a:endParaRPr/>
                    </a:p>
                  </a:txBody>
                  <a:tcPr marL="91425" marR="91425" marT="91425" marB="91425" anchor="ctr">
                    <a:lnL w="38100" cap="flat" cmpd="sng">
                      <a:solidFill>
                        <a:srgbClr val="990000"/>
                      </a:solidFill>
                      <a:prstDash val="solid"/>
                      <a:round/>
                      <a:headEnd type="none" w="sm" len="sm"/>
                      <a:tailEnd type="none" w="sm" len="sm"/>
                    </a:lnL>
                    <a:lnR w="38100" cap="flat" cmpd="sng">
                      <a:solidFill>
                        <a:srgbClr val="990000"/>
                      </a:solidFill>
                      <a:prstDash val="solid"/>
                      <a:round/>
                      <a:headEnd type="none" w="sm" len="sm"/>
                      <a:tailEnd type="none" w="sm" len="sm"/>
                    </a:lnR>
                    <a:lnT w="38100" cap="flat" cmpd="sng">
                      <a:solidFill>
                        <a:srgbClr val="990000"/>
                      </a:solidFill>
                      <a:prstDash val="solid"/>
                      <a:round/>
                      <a:headEnd type="none" w="sm" len="sm"/>
                      <a:tailEnd type="none" w="sm" len="sm"/>
                    </a:lnT>
                    <a:lnB w="9525" cap="flat" cmpd="sng">
                      <a:solidFill>
                        <a:srgbClr val="990000"/>
                      </a:solidFill>
                      <a:prstDash val="solid"/>
                      <a:round/>
                      <a:headEnd type="none" w="sm" len="sm"/>
                      <a:tailEnd type="none" w="sm" len="sm"/>
                    </a:lnB>
                  </a:tcPr>
                </a:tc>
                <a:tc>
                  <a:txBody>
                    <a:bodyPr/>
                    <a:lstStyle/>
                    <a:p>
                      <a:pPr marL="0" lvl="0" indent="0" algn="ctr" rtl="0">
                        <a:spcBef>
                          <a:spcPts val="0"/>
                        </a:spcBef>
                        <a:spcAft>
                          <a:spcPts val="0"/>
                        </a:spcAft>
                        <a:buNone/>
                      </a:pPr>
                      <a:r>
                        <a:rPr lang="en" u="sng"/>
                        <a:t>Experiment 2:</a:t>
                      </a:r>
                      <a:r>
                        <a:rPr lang="en"/>
                        <a:t> </a:t>
                      </a:r>
                      <a:endParaRPr/>
                    </a:p>
                    <a:p>
                      <a:pPr marL="0" lvl="0" indent="0" algn="ctr" rtl="0">
                        <a:spcBef>
                          <a:spcPts val="0"/>
                        </a:spcBef>
                        <a:spcAft>
                          <a:spcPts val="0"/>
                        </a:spcAft>
                        <a:buNone/>
                      </a:pPr>
                      <a:r>
                        <a:rPr lang="en"/>
                        <a:t>Does ciprofloxacin affect cell vitality over time? </a:t>
                      </a:r>
                      <a:endParaRPr/>
                    </a:p>
                  </a:txBody>
                  <a:tcPr marL="91425" marR="91425" marT="91425" marB="91425" anchor="ctr">
                    <a:lnL w="38100" cap="flat" cmpd="sng">
                      <a:solidFill>
                        <a:srgbClr val="990000"/>
                      </a:solidFill>
                      <a:prstDash val="solid"/>
                      <a:round/>
                      <a:headEnd type="none" w="sm" len="sm"/>
                      <a:tailEnd type="none" w="sm" len="sm"/>
                    </a:lnL>
                    <a:lnR w="38100" cap="flat" cmpd="sng">
                      <a:solidFill>
                        <a:srgbClr val="990000"/>
                      </a:solidFill>
                      <a:prstDash val="solid"/>
                      <a:round/>
                      <a:headEnd type="none" w="sm" len="sm"/>
                      <a:tailEnd type="none" w="sm" len="sm"/>
                    </a:lnR>
                    <a:lnT w="38100" cap="flat" cmpd="sng">
                      <a:solidFill>
                        <a:srgbClr val="BD2A35"/>
                      </a:solidFill>
                      <a:prstDash val="solid"/>
                      <a:round/>
                      <a:headEnd type="none" w="sm" len="sm"/>
                      <a:tailEnd type="none" w="sm" len="sm"/>
                    </a:lnT>
                    <a:lnB w="9525" cap="flat" cmpd="sng">
                      <a:solidFill>
                        <a:srgbClr val="990000"/>
                      </a:solidFill>
                      <a:prstDash val="solid"/>
                      <a:round/>
                      <a:headEnd type="none" w="sm" len="sm"/>
                      <a:tailEnd type="none" w="sm" len="sm"/>
                    </a:lnB>
                  </a:tcPr>
                </a:tc>
                <a:tc>
                  <a:txBody>
                    <a:bodyPr/>
                    <a:lstStyle/>
                    <a:p>
                      <a:pPr marL="0" lvl="0" indent="0" algn="ctr" rtl="0">
                        <a:spcBef>
                          <a:spcPts val="0"/>
                        </a:spcBef>
                        <a:spcAft>
                          <a:spcPts val="0"/>
                        </a:spcAft>
                        <a:buNone/>
                      </a:pPr>
                      <a:r>
                        <a:rPr lang="en" u="sng"/>
                        <a:t>Experiment 3: </a:t>
                      </a:r>
                      <a:endParaRPr u="sng"/>
                    </a:p>
                    <a:p>
                      <a:pPr marL="0" lvl="0" indent="0" algn="ctr" rtl="0">
                        <a:spcBef>
                          <a:spcPts val="0"/>
                        </a:spcBef>
                        <a:spcAft>
                          <a:spcPts val="0"/>
                        </a:spcAft>
                        <a:buNone/>
                      </a:pPr>
                      <a:r>
                        <a:rPr lang="en"/>
                        <a:t>Does ciprofloxacin affect cell migration?</a:t>
                      </a:r>
                      <a:endParaRPr/>
                    </a:p>
                  </a:txBody>
                  <a:tcPr marL="91425" marR="91425" marT="91425" marB="91425" anchor="ctr">
                    <a:lnL w="38100" cap="flat" cmpd="sng">
                      <a:solidFill>
                        <a:srgbClr val="990000"/>
                      </a:solidFill>
                      <a:prstDash val="solid"/>
                      <a:round/>
                      <a:headEnd type="none" w="sm" len="sm"/>
                      <a:tailEnd type="none" w="sm" len="sm"/>
                    </a:lnL>
                    <a:lnR w="38100" cap="flat" cmpd="sng">
                      <a:solidFill>
                        <a:srgbClr val="BD2A35"/>
                      </a:solidFill>
                      <a:prstDash val="solid"/>
                      <a:round/>
                      <a:headEnd type="none" w="sm" len="sm"/>
                      <a:tailEnd type="none" w="sm" len="sm"/>
                    </a:lnR>
                    <a:lnT w="38100" cap="flat" cmpd="sng">
                      <a:solidFill>
                        <a:srgbClr val="990000"/>
                      </a:solidFill>
                      <a:prstDash val="solid"/>
                      <a:round/>
                      <a:headEnd type="none" w="sm" len="sm"/>
                      <a:tailEnd type="none" w="sm" len="sm"/>
                    </a:lnT>
                    <a:lnB w="9525" cap="flat" cmpd="sng">
                      <a:solidFill>
                        <a:srgbClr val="990000"/>
                      </a:solidFill>
                      <a:prstDash val="solid"/>
                      <a:round/>
                      <a:headEnd type="none" w="sm" len="sm"/>
                      <a:tailEnd type="none" w="sm" len="sm"/>
                    </a:lnB>
                  </a:tcPr>
                </a:tc>
                <a:extLst>
                  <a:ext uri="{0D108BD9-81ED-4DB2-BD59-A6C34878D82A}">
                    <a16:rowId xmlns:a16="http://schemas.microsoft.com/office/drawing/2014/main" val="10000"/>
                  </a:ext>
                </a:extLst>
              </a:tr>
              <a:tr h="951150">
                <a:tc>
                  <a:txBody>
                    <a:bodyPr/>
                    <a:lstStyle/>
                    <a:p>
                      <a:pPr marL="0" lvl="0" indent="0" algn="ctr" rtl="0">
                        <a:spcBef>
                          <a:spcPts val="0"/>
                        </a:spcBef>
                        <a:spcAft>
                          <a:spcPts val="0"/>
                        </a:spcAft>
                        <a:buNone/>
                      </a:pPr>
                      <a:r>
                        <a:rPr lang="en" u="sng"/>
                        <a:t>Purpose:</a:t>
                      </a:r>
                      <a:endParaRPr u="sng"/>
                    </a:p>
                    <a:p>
                      <a:pPr marL="0" lvl="0" indent="0" algn="ctr" rtl="0">
                        <a:spcBef>
                          <a:spcPts val="0"/>
                        </a:spcBef>
                        <a:spcAft>
                          <a:spcPts val="0"/>
                        </a:spcAft>
                        <a:buNone/>
                      </a:pPr>
                      <a:r>
                        <a:rPr lang="en"/>
                        <a:t>Find LD50 for further experimentation. </a:t>
                      </a:r>
                      <a:endParaRPr/>
                    </a:p>
                  </a:txBody>
                  <a:tcPr marL="91425" marR="91425" marT="91425" marB="91425" anchor="ctr">
                    <a:lnL w="38100" cap="flat" cmpd="sng">
                      <a:solidFill>
                        <a:srgbClr val="990000"/>
                      </a:solidFill>
                      <a:prstDash val="solid"/>
                      <a:round/>
                      <a:headEnd type="none" w="sm" len="sm"/>
                      <a:tailEnd type="none" w="sm" len="sm"/>
                    </a:lnL>
                    <a:lnR w="38100" cap="flat" cmpd="sng">
                      <a:solidFill>
                        <a:srgbClr val="990000"/>
                      </a:solidFill>
                      <a:prstDash val="solid"/>
                      <a:round/>
                      <a:headEnd type="none" w="sm" len="sm"/>
                      <a:tailEnd type="none" w="sm" len="sm"/>
                    </a:lnR>
                    <a:lnT w="9525" cap="flat" cmpd="sng">
                      <a:solidFill>
                        <a:srgbClr val="990000"/>
                      </a:solidFill>
                      <a:prstDash val="solid"/>
                      <a:round/>
                      <a:headEnd type="none" w="sm" len="sm"/>
                      <a:tailEnd type="none" w="sm" len="sm"/>
                    </a:lnT>
                    <a:lnB w="9525" cap="flat" cmpd="sng">
                      <a:solidFill>
                        <a:srgbClr val="990000"/>
                      </a:solidFill>
                      <a:prstDash val="solid"/>
                      <a:round/>
                      <a:headEnd type="none" w="sm" len="sm"/>
                      <a:tailEnd type="none" w="sm" len="sm"/>
                    </a:lnB>
                  </a:tcPr>
                </a:tc>
                <a:tc>
                  <a:txBody>
                    <a:bodyPr/>
                    <a:lstStyle/>
                    <a:p>
                      <a:pPr marL="0" lvl="0" indent="0" algn="ctr" rtl="0">
                        <a:spcBef>
                          <a:spcPts val="0"/>
                        </a:spcBef>
                        <a:spcAft>
                          <a:spcPts val="0"/>
                        </a:spcAft>
                        <a:buNone/>
                      </a:pPr>
                      <a:r>
                        <a:rPr lang="en" u="sng">
                          <a:solidFill>
                            <a:schemeClr val="dk1"/>
                          </a:solidFill>
                        </a:rPr>
                        <a:t>Purpose:</a:t>
                      </a:r>
                      <a:endParaRPr u="sng">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Find the percentage of cell vitality over 72 hours with treatment.</a:t>
                      </a:r>
                      <a:endParaRPr>
                        <a:solidFill>
                          <a:schemeClr val="dk1"/>
                        </a:solidFill>
                      </a:endParaRPr>
                    </a:p>
                  </a:txBody>
                  <a:tcPr marL="91425" marR="91425" marT="91425" marB="91425" anchor="ctr">
                    <a:lnL w="38100" cap="flat" cmpd="sng">
                      <a:solidFill>
                        <a:srgbClr val="990000"/>
                      </a:solidFill>
                      <a:prstDash val="solid"/>
                      <a:round/>
                      <a:headEnd type="none" w="sm" len="sm"/>
                      <a:tailEnd type="none" w="sm" len="sm"/>
                    </a:lnL>
                    <a:lnR w="38100" cap="flat" cmpd="sng">
                      <a:solidFill>
                        <a:srgbClr val="990000"/>
                      </a:solidFill>
                      <a:prstDash val="solid"/>
                      <a:round/>
                      <a:headEnd type="none" w="sm" len="sm"/>
                      <a:tailEnd type="none" w="sm" len="sm"/>
                    </a:lnR>
                    <a:lnT w="9525" cap="flat" cmpd="sng">
                      <a:solidFill>
                        <a:srgbClr val="990000"/>
                      </a:solidFill>
                      <a:prstDash val="solid"/>
                      <a:round/>
                      <a:headEnd type="none" w="sm" len="sm"/>
                      <a:tailEnd type="none" w="sm" len="sm"/>
                    </a:lnT>
                    <a:lnB w="9525" cap="flat" cmpd="sng">
                      <a:solidFill>
                        <a:srgbClr val="990000"/>
                      </a:solidFill>
                      <a:prstDash val="solid"/>
                      <a:round/>
                      <a:headEnd type="none" w="sm" len="sm"/>
                      <a:tailEnd type="none" w="sm" len="sm"/>
                    </a:lnB>
                  </a:tcPr>
                </a:tc>
                <a:tc>
                  <a:txBody>
                    <a:bodyPr/>
                    <a:lstStyle/>
                    <a:p>
                      <a:pPr marL="0" lvl="0" indent="0" algn="ctr" rtl="0">
                        <a:spcBef>
                          <a:spcPts val="0"/>
                        </a:spcBef>
                        <a:spcAft>
                          <a:spcPts val="0"/>
                        </a:spcAft>
                        <a:buNone/>
                      </a:pPr>
                      <a:r>
                        <a:rPr lang="en" u="sng">
                          <a:solidFill>
                            <a:schemeClr val="dk1"/>
                          </a:solidFill>
                        </a:rPr>
                        <a:t>Purpose:</a:t>
                      </a:r>
                      <a:endParaRPr u="sng">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Find the rate of cell migration over 48 hours with treatment. </a:t>
                      </a:r>
                      <a:endParaRPr>
                        <a:solidFill>
                          <a:schemeClr val="dk1"/>
                        </a:solidFill>
                      </a:endParaRPr>
                    </a:p>
                  </a:txBody>
                  <a:tcPr marL="91425" marR="91425" marT="91425" marB="91425" anchor="ctr">
                    <a:lnL w="38100" cap="flat" cmpd="sng">
                      <a:solidFill>
                        <a:srgbClr val="990000"/>
                      </a:solidFill>
                      <a:prstDash val="solid"/>
                      <a:round/>
                      <a:headEnd type="none" w="sm" len="sm"/>
                      <a:tailEnd type="none" w="sm" len="sm"/>
                    </a:lnL>
                    <a:lnR w="38100" cap="flat" cmpd="sng">
                      <a:solidFill>
                        <a:srgbClr val="990000"/>
                      </a:solidFill>
                      <a:prstDash val="solid"/>
                      <a:round/>
                      <a:headEnd type="none" w="sm" len="sm"/>
                      <a:tailEnd type="none" w="sm" len="sm"/>
                    </a:lnR>
                    <a:lnT w="9525" cap="flat" cmpd="sng">
                      <a:solidFill>
                        <a:srgbClr val="990000"/>
                      </a:solidFill>
                      <a:prstDash val="solid"/>
                      <a:round/>
                      <a:headEnd type="none" w="sm" len="sm"/>
                      <a:tailEnd type="none" w="sm" len="sm"/>
                    </a:lnT>
                    <a:lnB w="9525" cap="flat" cmpd="sng">
                      <a:solidFill>
                        <a:srgbClr val="990000"/>
                      </a:solidFill>
                      <a:prstDash val="solid"/>
                      <a:round/>
                      <a:headEnd type="none" w="sm" len="sm"/>
                      <a:tailEnd type="none" w="sm" len="sm"/>
                    </a:lnB>
                  </a:tcPr>
                </a:tc>
                <a:extLst>
                  <a:ext uri="{0D108BD9-81ED-4DB2-BD59-A6C34878D82A}">
                    <a16:rowId xmlns:a16="http://schemas.microsoft.com/office/drawing/2014/main" val="10001"/>
                  </a:ext>
                </a:extLst>
              </a:tr>
              <a:tr h="1825650">
                <a:tc>
                  <a:txBody>
                    <a:bodyPr/>
                    <a:lstStyle/>
                    <a:p>
                      <a:pPr marL="0" lvl="0" indent="0" algn="ctr" rtl="0">
                        <a:spcBef>
                          <a:spcPts val="0"/>
                        </a:spcBef>
                        <a:spcAft>
                          <a:spcPts val="0"/>
                        </a:spcAft>
                        <a:buNone/>
                      </a:pPr>
                      <a:r>
                        <a:rPr lang="en" u="sng"/>
                        <a:t>Plan:</a:t>
                      </a:r>
                      <a:endParaRPr u="sng"/>
                    </a:p>
                    <a:p>
                      <a:pPr marL="0" lvl="0" indent="0" algn="ctr" rtl="0">
                        <a:spcBef>
                          <a:spcPts val="0"/>
                        </a:spcBef>
                        <a:spcAft>
                          <a:spcPts val="0"/>
                        </a:spcAft>
                        <a:buNone/>
                      </a:pPr>
                      <a:r>
                        <a:rPr lang="en"/>
                        <a:t>Perform 24 Hour MTT Assay with increasing ciprofloxacin concentrations: 0.0001M, 0.00025M, 0.0005M, 0.00075M, 0.001M, 0.002M, 0.003M, 0.004M.</a:t>
                      </a:r>
                      <a:endParaRPr/>
                    </a:p>
                  </a:txBody>
                  <a:tcPr marL="91425" marR="91425" marT="91425" marB="91425" anchor="ctr">
                    <a:lnL w="38100" cap="flat" cmpd="sng">
                      <a:solidFill>
                        <a:srgbClr val="990000"/>
                      </a:solidFill>
                      <a:prstDash val="solid"/>
                      <a:round/>
                      <a:headEnd type="none" w="sm" len="sm"/>
                      <a:tailEnd type="none" w="sm" len="sm"/>
                    </a:lnL>
                    <a:lnR w="38100" cap="flat" cmpd="sng">
                      <a:solidFill>
                        <a:srgbClr val="990000"/>
                      </a:solidFill>
                      <a:prstDash val="solid"/>
                      <a:round/>
                      <a:headEnd type="none" w="sm" len="sm"/>
                      <a:tailEnd type="none" w="sm" len="sm"/>
                    </a:lnR>
                    <a:lnT w="9525" cap="flat" cmpd="sng">
                      <a:solidFill>
                        <a:srgbClr val="990000"/>
                      </a:solidFill>
                      <a:prstDash val="solid"/>
                      <a:round/>
                      <a:headEnd type="none" w="sm" len="sm"/>
                      <a:tailEnd type="none" w="sm" len="sm"/>
                    </a:lnT>
                    <a:lnB w="38100" cap="flat" cmpd="sng">
                      <a:solidFill>
                        <a:srgbClr val="99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u="sng">
                          <a:solidFill>
                            <a:schemeClr val="dk1"/>
                          </a:solidFill>
                        </a:rPr>
                        <a:t>Plan:</a:t>
                      </a:r>
                      <a:endParaRPr u="sng">
                        <a:solidFill>
                          <a:schemeClr val="dk1"/>
                        </a:solidFill>
                      </a:endParaRPr>
                    </a:p>
                    <a:p>
                      <a:pPr marL="0" lvl="0" indent="0" algn="ctr" rtl="0">
                        <a:spcBef>
                          <a:spcPts val="0"/>
                        </a:spcBef>
                        <a:spcAft>
                          <a:spcPts val="0"/>
                        </a:spcAft>
                        <a:buNone/>
                      </a:pPr>
                      <a:r>
                        <a:rPr lang="en"/>
                        <a:t>Perform MTT Assay at 24, 48, and 72 hours at concentration of 0.001M ciprofloxacin.</a:t>
                      </a:r>
                      <a:endParaRPr/>
                    </a:p>
                  </a:txBody>
                  <a:tcPr marL="91425" marR="91425" marT="91425" marB="91425" anchor="ctr">
                    <a:lnL w="38100" cap="flat" cmpd="sng">
                      <a:solidFill>
                        <a:srgbClr val="990000"/>
                      </a:solidFill>
                      <a:prstDash val="solid"/>
                      <a:round/>
                      <a:headEnd type="none" w="sm" len="sm"/>
                      <a:tailEnd type="none" w="sm" len="sm"/>
                    </a:lnL>
                    <a:lnR w="38100" cap="flat" cmpd="sng">
                      <a:solidFill>
                        <a:srgbClr val="990000"/>
                      </a:solidFill>
                      <a:prstDash val="solid"/>
                      <a:round/>
                      <a:headEnd type="none" w="sm" len="sm"/>
                      <a:tailEnd type="none" w="sm" len="sm"/>
                    </a:lnR>
                    <a:lnT w="9525" cap="flat" cmpd="sng">
                      <a:solidFill>
                        <a:srgbClr val="990000"/>
                      </a:solidFill>
                      <a:prstDash val="solid"/>
                      <a:round/>
                      <a:headEnd type="none" w="sm" len="sm"/>
                      <a:tailEnd type="none" w="sm" len="sm"/>
                    </a:lnT>
                    <a:lnB w="38100" cap="flat" cmpd="sng">
                      <a:solidFill>
                        <a:srgbClr val="990000"/>
                      </a:solidFill>
                      <a:prstDash val="solid"/>
                      <a:round/>
                      <a:headEnd type="none" w="sm" len="sm"/>
                      <a:tailEnd type="none" w="sm" len="sm"/>
                    </a:lnB>
                  </a:tcPr>
                </a:tc>
                <a:tc>
                  <a:txBody>
                    <a:bodyPr/>
                    <a:lstStyle/>
                    <a:p>
                      <a:pPr marL="0" lvl="0" indent="0" algn="ctr" rtl="0">
                        <a:spcBef>
                          <a:spcPts val="0"/>
                        </a:spcBef>
                        <a:spcAft>
                          <a:spcPts val="0"/>
                        </a:spcAft>
                        <a:buNone/>
                      </a:pPr>
                      <a:r>
                        <a:rPr lang="en" u="sng">
                          <a:solidFill>
                            <a:schemeClr val="dk1"/>
                          </a:solidFill>
                        </a:rPr>
                        <a:t>Plan:</a:t>
                      </a:r>
                      <a:endParaRPr u="sng">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Perform Scratch Assay by measuring diameter at 0, 24, and 48 hours with treatment of 0.001M ciprofloxacin. </a:t>
                      </a:r>
                      <a:endParaRPr>
                        <a:solidFill>
                          <a:schemeClr val="dk1"/>
                        </a:solidFill>
                      </a:endParaRPr>
                    </a:p>
                    <a:p>
                      <a:pPr marL="0" lvl="0" indent="0" algn="ctr" rtl="0">
                        <a:spcBef>
                          <a:spcPts val="0"/>
                        </a:spcBef>
                        <a:spcAft>
                          <a:spcPts val="0"/>
                        </a:spcAft>
                        <a:buNone/>
                      </a:pPr>
                      <a:endParaRPr/>
                    </a:p>
                  </a:txBody>
                  <a:tcPr marL="91425" marR="91425" marT="91425" marB="91425" anchor="ctr">
                    <a:lnL w="38100" cap="flat" cmpd="sng">
                      <a:solidFill>
                        <a:srgbClr val="990000"/>
                      </a:solidFill>
                      <a:prstDash val="solid"/>
                      <a:round/>
                      <a:headEnd type="none" w="sm" len="sm"/>
                      <a:tailEnd type="none" w="sm" len="sm"/>
                    </a:lnL>
                    <a:lnR w="38100" cap="flat" cmpd="sng">
                      <a:solidFill>
                        <a:srgbClr val="990000"/>
                      </a:solidFill>
                      <a:prstDash val="solid"/>
                      <a:round/>
                      <a:headEnd type="none" w="sm" len="sm"/>
                      <a:tailEnd type="none" w="sm" len="sm"/>
                    </a:lnR>
                    <a:lnT w="9525" cap="flat" cmpd="sng">
                      <a:solidFill>
                        <a:srgbClr val="990000"/>
                      </a:solidFill>
                      <a:prstDash val="solid"/>
                      <a:round/>
                      <a:headEnd type="none" w="sm" len="sm"/>
                      <a:tailEnd type="none" w="sm" len="sm"/>
                    </a:lnT>
                    <a:lnB w="38100" cap="flat" cmpd="sng">
                      <a:solidFill>
                        <a:srgbClr val="99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745704E3-FA84-46AB-AB17-44106ED2DB04}"/>
              </a:ext>
            </a:extLst>
          </p:cNvPr>
          <p:cNvSpPr txBox="1"/>
          <p:nvPr/>
        </p:nvSpPr>
        <p:spPr>
          <a:xfrm>
            <a:off x="4753923" y="62236"/>
            <a:ext cx="2882035" cy="738664"/>
          </a:xfrm>
          <a:prstGeom prst="rect">
            <a:avLst/>
          </a:prstGeom>
          <a:solidFill>
            <a:schemeClr val="accent4">
              <a:lumMod val="60000"/>
              <a:lumOff val="40000"/>
            </a:schemeClr>
          </a:solidFill>
        </p:spPr>
        <p:txBody>
          <a:bodyPr wrap="square" rtlCol="0">
            <a:spAutoFit/>
          </a:bodyPr>
          <a:lstStyle/>
          <a:p>
            <a:r>
              <a:rPr lang="en-US" dirty="0">
                <a:solidFill>
                  <a:srgbClr val="FF0000"/>
                </a:solidFill>
              </a:rPr>
              <a:t>Earlier presentations will list experiments as future idea. This is the final overview of the project.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8"/>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99" name="Google Shape;199;p18"/>
          <p:cNvSpPr txBox="1"/>
          <p:nvPr/>
        </p:nvSpPr>
        <p:spPr>
          <a:xfrm>
            <a:off x="667825" y="667825"/>
            <a:ext cx="7705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Work Sans Light"/>
                <a:ea typeface="Work Sans Light"/>
                <a:cs typeface="Work Sans Light"/>
                <a:sym typeface="Work Sans Light"/>
              </a:rPr>
              <a:t>FIRST AND SECOND CONCENTRATION MTT RESULTS</a:t>
            </a:r>
            <a:endParaRPr sz="1800">
              <a:latin typeface="Work Sans Light"/>
              <a:ea typeface="Work Sans Light"/>
              <a:cs typeface="Work Sans Light"/>
              <a:sym typeface="Work Sans Light"/>
            </a:endParaRPr>
          </a:p>
        </p:txBody>
      </p:sp>
      <p:pic>
        <p:nvPicPr>
          <p:cNvPr id="200" name="Google Shape;200;p18" title="Chart"/>
          <p:cNvPicPr preferRelativeResize="0"/>
          <p:nvPr/>
        </p:nvPicPr>
        <p:blipFill>
          <a:blip r:embed="rId3">
            <a:alphaModFix/>
          </a:blip>
          <a:stretch>
            <a:fillRect/>
          </a:stretch>
        </p:blipFill>
        <p:spPr>
          <a:xfrm>
            <a:off x="434325" y="1648650"/>
            <a:ext cx="4071900" cy="2744625"/>
          </a:xfrm>
          <a:prstGeom prst="rect">
            <a:avLst/>
          </a:prstGeom>
          <a:noFill/>
          <a:ln w="28575" cap="flat" cmpd="sng">
            <a:solidFill>
              <a:srgbClr val="990000"/>
            </a:solidFill>
            <a:prstDash val="solid"/>
            <a:round/>
            <a:headEnd type="none" w="sm" len="sm"/>
            <a:tailEnd type="none" w="sm" len="sm"/>
          </a:ln>
        </p:spPr>
      </p:pic>
      <p:pic>
        <p:nvPicPr>
          <p:cNvPr id="201" name="Google Shape;201;p18"/>
          <p:cNvPicPr preferRelativeResize="0"/>
          <p:nvPr/>
        </p:nvPicPr>
        <p:blipFill>
          <a:blip r:embed="rId4">
            <a:alphaModFix/>
          </a:blip>
          <a:stretch>
            <a:fillRect/>
          </a:stretch>
        </p:blipFill>
        <p:spPr>
          <a:xfrm>
            <a:off x="4556225" y="1648650"/>
            <a:ext cx="4151964" cy="2744625"/>
          </a:xfrm>
          <a:prstGeom prst="rect">
            <a:avLst/>
          </a:prstGeom>
          <a:noFill/>
          <a:ln w="28575" cap="flat" cmpd="sng">
            <a:solidFill>
              <a:srgbClr val="990000"/>
            </a:solidFill>
            <a:prstDash val="solid"/>
            <a:round/>
            <a:headEnd type="none" w="sm" len="sm"/>
            <a:tailEnd type="none" w="sm" len="sm"/>
          </a:ln>
        </p:spPr>
      </p:pic>
      <p:sp>
        <p:nvSpPr>
          <p:cNvPr id="6" name="TextBox 5">
            <a:extLst>
              <a:ext uri="{FF2B5EF4-FFF2-40B4-BE49-F238E27FC236}">
                <a16:creationId xmlns:a16="http://schemas.microsoft.com/office/drawing/2014/main" id="{16D6757C-F628-4123-A001-C07EBF0F5EB0}"/>
              </a:ext>
            </a:extLst>
          </p:cNvPr>
          <p:cNvSpPr txBox="1"/>
          <p:nvPr/>
        </p:nvSpPr>
        <p:spPr>
          <a:xfrm>
            <a:off x="5644634" y="38547"/>
            <a:ext cx="2882035" cy="307777"/>
          </a:xfrm>
          <a:prstGeom prst="rect">
            <a:avLst/>
          </a:prstGeom>
          <a:solidFill>
            <a:schemeClr val="accent4">
              <a:lumMod val="60000"/>
              <a:lumOff val="40000"/>
            </a:schemeClr>
          </a:solidFill>
        </p:spPr>
        <p:txBody>
          <a:bodyPr wrap="square" rtlCol="0">
            <a:spAutoFit/>
          </a:bodyPr>
          <a:lstStyle/>
          <a:p>
            <a:r>
              <a:rPr lang="en-US" dirty="0">
                <a:solidFill>
                  <a:srgbClr val="FF0000"/>
                </a:solidFill>
              </a:rPr>
              <a:t>Presentation of results</a:t>
            </a:r>
          </a:p>
        </p:txBody>
      </p:sp>
      <p:sp>
        <p:nvSpPr>
          <p:cNvPr id="8" name="TextBox 7">
            <a:extLst>
              <a:ext uri="{FF2B5EF4-FFF2-40B4-BE49-F238E27FC236}">
                <a16:creationId xmlns:a16="http://schemas.microsoft.com/office/drawing/2014/main" id="{BB6FFB92-17F0-4381-BD31-139ACC940C29}"/>
              </a:ext>
            </a:extLst>
          </p:cNvPr>
          <p:cNvSpPr txBox="1"/>
          <p:nvPr/>
        </p:nvSpPr>
        <p:spPr>
          <a:xfrm>
            <a:off x="1968872" y="1061273"/>
            <a:ext cx="3953407" cy="307777"/>
          </a:xfrm>
          <a:prstGeom prst="rect">
            <a:avLst/>
          </a:prstGeom>
          <a:solidFill>
            <a:schemeClr val="accent4">
              <a:lumMod val="60000"/>
              <a:lumOff val="40000"/>
            </a:schemeClr>
          </a:solidFill>
        </p:spPr>
        <p:txBody>
          <a:bodyPr wrap="square" rtlCol="0">
            <a:spAutoFit/>
          </a:bodyPr>
          <a:lstStyle/>
          <a:p>
            <a:pPr algn="ctr"/>
            <a:r>
              <a:rPr lang="en-US" dirty="0">
                <a:solidFill>
                  <a:srgbClr val="FF0000"/>
                </a:solidFill>
              </a:rPr>
              <a:t>MTT (Cell Proliferation) Assay Cell Block.  </a:t>
            </a:r>
          </a:p>
        </p:txBody>
      </p:sp>
      <p:sp>
        <p:nvSpPr>
          <p:cNvPr id="9" name="TextBox 8">
            <a:extLst>
              <a:ext uri="{FF2B5EF4-FFF2-40B4-BE49-F238E27FC236}">
                <a16:creationId xmlns:a16="http://schemas.microsoft.com/office/drawing/2014/main" id="{72306602-8568-4022-911E-E095FDAF05CE}"/>
              </a:ext>
            </a:extLst>
          </p:cNvPr>
          <p:cNvSpPr txBox="1"/>
          <p:nvPr/>
        </p:nvSpPr>
        <p:spPr>
          <a:xfrm>
            <a:off x="992880" y="4467768"/>
            <a:ext cx="6393387" cy="415498"/>
          </a:xfrm>
          <a:prstGeom prst="rect">
            <a:avLst/>
          </a:prstGeom>
          <a:solidFill>
            <a:schemeClr val="accent4">
              <a:lumMod val="60000"/>
              <a:lumOff val="40000"/>
            </a:schemeClr>
          </a:solidFill>
        </p:spPr>
        <p:txBody>
          <a:bodyPr wrap="square" rtlCol="0">
            <a:spAutoFit/>
          </a:bodyPr>
          <a:lstStyle/>
          <a:p>
            <a:pPr algn="ctr"/>
            <a:r>
              <a:rPr lang="en-US" sz="1050" dirty="0">
                <a:solidFill>
                  <a:srgbClr val="FF0000"/>
                </a:solidFill>
              </a:rPr>
              <a:t>Students did a broad range of drug concentration and then look at a more focused range. Once they found an ideal drug concentration they moved to further experiments.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07" name="Google Shape;207;p19"/>
          <p:cNvSpPr txBox="1"/>
          <p:nvPr/>
        </p:nvSpPr>
        <p:spPr>
          <a:xfrm>
            <a:off x="744875" y="616450"/>
            <a:ext cx="765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Work Sans Light"/>
              <a:ea typeface="Work Sans Light"/>
              <a:cs typeface="Work Sans Light"/>
              <a:sym typeface="Work Sans Light"/>
            </a:endParaRPr>
          </a:p>
        </p:txBody>
      </p:sp>
      <p:sp>
        <p:nvSpPr>
          <p:cNvPr id="208" name="Google Shape;208;p19"/>
          <p:cNvSpPr txBox="1"/>
          <p:nvPr/>
        </p:nvSpPr>
        <p:spPr>
          <a:xfrm>
            <a:off x="597700" y="554950"/>
            <a:ext cx="7654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Work Sans Light"/>
                <a:ea typeface="Work Sans Light"/>
                <a:cs typeface="Work Sans Light"/>
                <a:sym typeface="Work Sans Light"/>
              </a:rPr>
              <a:t>TIMED MTT RESULTS</a:t>
            </a:r>
            <a:endParaRPr sz="1800">
              <a:latin typeface="Work Sans Light"/>
              <a:ea typeface="Work Sans Light"/>
              <a:cs typeface="Work Sans Light"/>
              <a:sym typeface="Work Sans Light"/>
            </a:endParaRPr>
          </a:p>
        </p:txBody>
      </p:sp>
      <p:pic>
        <p:nvPicPr>
          <p:cNvPr id="209" name="Google Shape;209;p19" title="Chart"/>
          <p:cNvPicPr preferRelativeResize="0"/>
          <p:nvPr/>
        </p:nvPicPr>
        <p:blipFill>
          <a:blip r:embed="rId3">
            <a:alphaModFix/>
          </a:blip>
          <a:stretch>
            <a:fillRect/>
          </a:stretch>
        </p:blipFill>
        <p:spPr>
          <a:xfrm>
            <a:off x="1985100" y="1078150"/>
            <a:ext cx="5756874" cy="3559650"/>
          </a:xfrm>
          <a:prstGeom prst="rect">
            <a:avLst/>
          </a:prstGeom>
          <a:noFill/>
          <a:ln w="28575" cap="flat" cmpd="sng">
            <a:solidFill>
              <a:srgbClr val="990000"/>
            </a:solidFill>
            <a:prstDash val="solid"/>
            <a:round/>
            <a:headEnd type="none" w="sm" len="sm"/>
            <a:tailEnd type="none" w="sm" len="sm"/>
          </a:ln>
        </p:spPr>
      </p:pic>
      <p:sp>
        <p:nvSpPr>
          <p:cNvPr id="6" name="TextBox 5">
            <a:extLst>
              <a:ext uri="{FF2B5EF4-FFF2-40B4-BE49-F238E27FC236}">
                <a16:creationId xmlns:a16="http://schemas.microsoft.com/office/drawing/2014/main" id="{A36BC6BD-D9AB-4AAD-B294-D92345FE2ACF}"/>
              </a:ext>
            </a:extLst>
          </p:cNvPr>
          <p:cNvSpPr txBox="1"/>
          <p:nvPr/>
        </p:nvSpPr>
        <p:spPr>
          <a:xfrm>
            <a:off x="3451811" y="492734"/>
            <a:ext cx="3953407" cy="307777"/>
          </a:xfrm>
          <a:prstGeom prst="rect">
            <a:avLst/>
          </a:prstGeom>
          <a:solidFill>
            <a:schemeClr val="accent4">
              <a:lumMod val="60000"/>
              <a:lumOff val="40000"/>
            </a:schemeClr>
          </a:solidFill>
        </p:spPr>
        <p:txBody>
          <a:bodyPr wrap="square" rtlCol="0">
            <a:spAutoFit/>
          </a:bodyPr>
          <a:lstStyle/>
          <a:p>
            <a:pPr algn="ctr"/>
            <a:r>
              <a:rPr lang="en-US" dirty="0">
                <a:solidFill>
                  <a:srgbClr val="FF0000"/>
                </a:solidFill>
              </a:rPr>
              <a:t>MTT (Cell Proliferation) Assay Cell Block.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15" name="Google Shape;215;p20"/>
          <p:cNvSpPr txBox="1"/>
          <p:nvPr/>
        </p:nvSpPr>
        <p:spPr>
          <a:xfrm>
            <a:off x="693500" y="590775"/>
            <a:ext cx="7705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Work Sans Light"/>
                <a:ea typeface="Work Sans Light"/>
                <a:cs typeface="Work Sans Light"/>
                <a:sym typeface="Work Sans Light"/>
              </a:rPr>
              <a:t>SCRATCH ASSAY RESULTS</a:t>
            </a:r>
            <a:endParaRPr sz="1800">
              <a:latin typeface="Work Sans Light"/>
              <a:ea typeface="Work Sans Light"/>
              <a:cs typeface="Work Sans Light"/>
              <a:sym typeface="Work Sans Light"/>
            </a:endParaRPr>
          </a:p>
        </p:txBody>
      </p:sp>
      <p:pic>
        <p:nvPicPr>
          <p:cNvPr id="216" name="Google Shape;216;p20"/>
          <p:cNvPicPr preferRelativeResize="0"/>
          <p:nvPr/>
        </p:nvPicPr>
        <p:blipFill>
          <a:blip r:embed="rId3">
            <a:alphaModFix/>
          </a:blip>
          <a:stretch>
            <a:fillRect/>
          </a:stretch>
        </p:blipFill>
        <p:spPr>
          <a:xfrm>
            <a:off x="485025" y="1052475"/>
            <a:ext cx="3741550" cy="2598075"/>
          </a:xfrm>
          <a:prstGeom prst="rect">
            <a:avLst/>
          </a:prstGeom>
          <a:noFill/>
          <a:ln w="28575" cap="flat" cmpd="sng">
            <a:solidFill>
              <a:srgbClr val="990000"/>
            </a:solidFill>
            <a:prstDash val="solid"/>
            <a:round/>
            <a:headEnd type="none" w="sm" len="sm"/>
            <a:tailEnd type="none" w="sm" len="sm"/>
          </a:ln>
        </p:spPr>
      </p:pic>
      <p:pic>
        <p:nvPicPr>
          <p:cNvPr id="217" name="Google Shape;217;p20"/>
          <p:cNvPicPr preferRelativeResize="0"/>
          <p:nvPr/>
        </p:nvPicPr>
        <p:blipFill>
          <a:blip r:embed="rId4">
            <a:alphaModFix/>
          </a:blip>
          <a:stretch>
            <a:fillRect/>
          </a:stretch>
        </p:blipFill>
        <p:spPr>
          <a:xfrm>
            <a:off x="4292184" y="1052475"/>
            <a:ext cx="4416016" cy="2598075"/>
          </a:xfrm>
          <a:prstGeom prst="rect">
            <a:avLst/>
          </a:prstGeom>
          <a:noFill/>
          <a:ln w="28575" cap="flat" cmpd="sng">
            <a:solidFill>
              <a:srgbClr val="990000"/>
            </a:solidFill>
            <a:prstDash val="solid"/>
            <a:round/>
            <a:headEnd type="none" w="sm" len="sm"/>
            <a:tailEnd type="none" w="sm" len="sm"/>
          </a:ln>
        </p:spPr>
      </p:pic>
      <p:sp>
        <p:nvSpPr>
          <p:cNvPr id="218" name="Google Shape;218;p20"/>
          <p:cNvSpPr txBox="1"/>
          <p:nvPr/>
        </p:nvSpPr>
        <p:spPr>
          <a:xfrm>
            <a:off x="5202650" y="3777675"/>
            <a:ext cx="34515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Work Sans Light"/>
              <a:buChar char="●"/>
            </a:pPr>
            <a:r>
              <a:rPr lang="en" b="1">
                <a:latin typeface="Work Sans"/>
                <a:ea typeface="Work Sans"/>
                <a:cs typeface="Work Sans"/>
                <a:sym typeface="Work Sans"/>
              </a:rPr>
              <a:t>C48-C0</a:t>
            </a:r>
            <a:r>
              <a:rPr lang="en">
                <a:latin typeface="Work Sans Light"/>
                <a:ea typeface="Work Sans Light"/>
                <a:cs typeface="Work Sans Light"/>
                <a:sym typeface="Work Sans Light"/>
              </a:rPr>
              <a:t> </a:t>
            </a:r>
            <a:r>
              <a:rPr lang="en" b="1">
                <a:latin typeface="Work Sans"/>
                <a:ea typeface="Work Sans"/>
                <a:cs typeface="Work Sans"/>
                <a:sym typeface="Work Sans"/>
              </a:rPr>
              <a:t>P-value:</a:t>
            </a:r>
            <a:r>
              <a:rPr lang="en">
                <a:latin typeface="Work Sans Light"/>
                <a:ea typeface="Work Sans Light"/>
                <a:cs typeface="Work Sans Light"/>
                <a:sym typeface="Work Sans Light"/>
              </a:rPr>
              <a:t> 0.0263752</a:t>
            </a:r>
            <a:endParaRPr>
              <a:latin typeface="Work Sans Light"/>
              <a:ea typeface="Work Sans Light"/>
              <a:cs typeface="Work Sans Light"/>
              <a:sym typeface="Work Sans Light"/>
            </a:endParaRPr>
          </a:p>
          <a:p>
            <a:pPr marL="457200" lvl="0" indent="-317500" algn="l" rtl="0">
              <a:spcBef>
                <a:spcPts val="0"/>
              </a:spcBef>
              <a:spcAft>
                <a:spcPts val="0"/>
              </a:spcAft>
              <a:buSzPts val="1400"/>
              <a:buFont typeface="Work Sans"/>
              <a:buChar char="●"/>
            </a:pPr>
            <a:r>
              <a:rPr lang="en" b="1">
                <a:latin typeface="Work Sans"/>
                <a:ea typeface="Work Sans"/>
                <a:cs typeface="Work Sans"/>
                <a:sym typeface="Work Sans"/>
              </a:rPr>
              <a:t>T48-T0 P-value:  </a:t>
            </a:r>
            <a:r>
              <a:rPr lang="en">
                <a:latin typeface="Work Sans Light"/>
                <a:ea typeface="Work Sans Light"/>
                <a:cs typeface="Work Sans Light"/>
                <a:sym typeface="Work Sans Light"/>
              </a:rPr>
              <a:t>0.8387144</a:t>
            </a:r>
            <a:endParaRPr>
              <a:latin typeface="Work Sans Light"/>
              <a:ea typeface="Work Sans Light"/>
              <a:cs typeface="Work Sans Light"/>
              <a:sym typeface="Work Sans Light"/>
            </a:endParaRPr>
          </a:p>
        </p:txBody>
      </p:sp>
      <p:sp>
        <p:nvSpPr>
          <p:cNvPr id="219" name="Google Shape;219;p20"/>
          <p:cNvSpPr txBox="1"/>
          <p:nvPr/>
        </p:nvSpPr>
        <p:spPr>
          <a:xfrm>
            <a:off x="367825" y="3844825"/>
            <a:ext cx="48831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Work Sans Light"/>
              <a:buChar char="●"/>
            </a:pPr>
            <a:r>
              <a:rPr lang="en">
                <a:solidFill>
                  <a:schemeClr val="dk1"/>
                </a:solidFill>
                <a:latin typeface="Work Sans Light"/>
                <a:ea typeface="Work Sans Light"/>
                <a:cs typeface="Work Sans Light"/>
                <a:sym typeface="Work Sans Light"/>
              </a:rPr>
              <a:t>There was significant cell migration in the control, but not in the ciprofloxacin treatment.</a:t>
            </a:r>
            <a:endParaRPr>
              <a:solidFill>
                <a:schemeClr val="dk1"/>
              </a:solidFill>
              <a:latin typeface="Work Sans Light"/>
              <a:ea typeface="Work Sans Light"/>
              <a:cs typeface="Work Sans Light"/>
              <a:sym typeface="Work Sans Light"/>
            </a:endParaRPr>
          </a:p>
        </p:txBody>
      </p:sp>
      <p:sp>
        <p:nvSpPr>
          <p:cNvPr id="220" name="Google Shape;220;p20"/>
          <p:cNvSpPr txBox="1"/>
          <p:nvPr/>
        </p:nvSpPr>
        <p:spPr>
          <a:xfrm>
            <a:off x="5250925" y="1235525"/>
            <a:ext cx="330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ANOVA Test for Cipro Scratch Assay</a:t>
            </a:r>
            <a:endParaRPr sz="1200"/>
          </a:p>
        </p:txBody>
      </p:sp>
      <p:sp>
        <p:nvSpPr>
          <p:cNvPr id="9" name="TextBox 8">
            <a:extLst>
              <a:ext uri="{FF2B5EF4-FFF2-40B4-BE49-F238E27FC236}">
                <a16:creationId xmlns:a16="http://schemas.microsoft.com/office/drawing/2014/main" id="{AA91D984-13F6-4872-9797-E9B0D8EBF4BF}"/>
              </a:ext>
            </a:extLst>
          </p:cNvPr>
          <p:cNvSpPr txBox="1"/>
          <p:nvPr/>
        </p:nvSpPr>
        <p:spPr>
          <a:xfrm>
            <a:off x="4848679" y="66974"/>
            <a:ext cx="3821538" cy="738664"/>
          </a:xfrm>
          <a:prstGeom prst="rect">
            <a:avLst/>
          </a:prstGeom>
          <a:solidFill>
            <a:schemeClr val="accent4">
              <a:lumMod val="60000"/>
              <a:lumOff val="40000"/>
            </a:schemeClr>
          </a:solidFill>
        </p:spPr>
        <p:txBody>
          <a:bodyPr wrap="square" rtlCol="0">
            <a:spAutoFit/>
          </a:bodyPr>
          <a:lstStyle/>
          <a:p>
            <a:pPr algn="ctr"/>
            <a:r>
              <a:rPr lang="en-US" dirty="0">
                <a:solidFill>
                  <a:srgbClr val="FF0000"/>
                </a:solidFill>
              </a:rPr>
              <a:t>A student was also in Bio-stats class and did a stats analysis using R of the Cell group’s data. We now do this with all groups.  </a:t>
            </a:r>
          </a:p>
        </p:txBody>
      </p:sp>
      <p:sp>
        <p:nvSpPr>
          <p:cNvPr id="10" name="TextBox 9">
            <a:extLst>
              <a:ext uri="{FF2B5EF4-FFF2-40B4-BE49-F238E27FC236}">
                <a16:creationId xmlns:a16="http://schemas.microsoft.com/office/drawing/2014/main" id="{F08B0088-FE51-49BC-9160-397584FD3C58}"/>
              </a:ext>
            </a:extLst>
          </p:cNvPr>
          <p:cNvSpPr txBox="1"/>
          <p:nvPr/>
        </p:nvSpPr>
        <p:spPr>
          <a:xfrm>
            <a:off x="594903" y="303221"/>
            <a:ext cx="3087175" cy="307777"/>
          </a:xfrm>
          <a:prstGeom prst="rect">
            <a:avLst/>
          </a:prstGeom>
          <a:solidFill>
            <a:schemeClr val="accent4">
              <a:lumMod val="60000"/>
              <a:lumOff val="40000"/>
            </a:schemeClr>
          </a:solidFill>
        </p:spPr>
        <p:txBody>
          <a:bodyPr wrap="square" rtlCol="0">
            <a:spAutoFit/>
          </a:bodyPr>
          <a:lstStyle/>
          <a:p>
            <a:pPr algn="ctr"/>
            <a:r>
              <a:rPr lang="en-US" dirty="0">
                <a:solidFill>
                  <a:srgbClr val="FF0000"/>
                </a:solidFill>
              </a:rPr>
              <a:t>Scratch Assay Cell Block.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26" name="Google Shape;226;p21"/>
          <p:cNvSpPr txBox="1"/>
          <p:nvPr/>
        </p:nvSpPr>
        <p:spPr>
          <a:xfrm>
            <a:off x="698250" y="497726"/>
            <a:ext cx="7747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highlight>
                  <a:schemeClr val="accent4"/>
                </a:highlight>
                <a:latin typeface="Work Sans"/>
                <a:ea typeface="Work Sans"/>
                <a:cs typeface="Work Sans"/>
                <a:sym typeface="Work Sans"/>
              </a:rPr>
              <a:t>PHYSICAL OBSERVATION RESULTS</a:t>
            </a:r>
            <a:endParaRPr sz="1800" b="1">
              <a:highlight>
                <a:schemeClr val="accent4"/>
              </a:highlight>
              <a:latin typeface="Work Sans"/>
              <a:ea typeface="Work Sans"/>
              <a:cs typeface="Work Sans"/>
              <a:sym typeface="Work Sans"/>
            </a:endParaRPr>
          </a:p>
        </p:txBody>
      </p:sp>
      <p:pic>
        <p:nvPicPr>
          <p:cNvPr id="227" name="Google Shape;227;p21"/>
          <p:cNvPicPr preferRelativeResize="0"/>
          <p:nvPr/>
        </p:nvPicPr>
        <p:blipFill>
          <a:blip r:embed="rId3">
            <a:alphaModFix/>
          </a:blip>
          <a:stretch>
            <a:fillRect/>
          </a:stretch>
        </p:blipFill>
        <p:spPr>
          <a:xfrm>
            <a:off x="3532389" y="1191987"/>
            <a:ext cx="1979126" cy="1484379"/>
          </a:xfrm>
          <a:prstGeom prst="rect">
            <a:avLst/>
          </a:prstGeom>
          <a:noFill/>
          <a:ln w="28575" cap="flat" cmpd="sng">
            <a:solidFill>
              <a:srgbClr val="990000"/>
            </a:solidFill>
            <a:prstDash val="solid"/>
            <a:round/>
            <a:headEnd type="none" w="sm" len="sm"/>
            <a:tailEnd type="none" w="sm" len="sm"/>
          </a:ln>
        </p:spPr>
      </p:pic>
      <p:pic>
        <p:nvPicPr>
          <p:cNvPr id="228" name="Google Shape;228;p21"/>
          <p:cNvPicPr preferRelativeResize="0"/>
          <p:nvPr/>
        </p:nvPicPr>
        <p:blipFill>
          <a:blip r:embed="rId4">
            <a:alphaModFix/>
          </a:blip>
          <a:stretch>
            <a:fillRect/>
          </a:stretch>
        </p:blipFill>
        <p:spPr>
          <a:xfrm>
            <a:off x="6466625" y="1192000"/>
            <a:ext cx="1979126" cy="1484348"/>
          </a:xfrm>
          <a:prstGeom prst="rect">
            <a:avLst/>
          </a:prstGeom>
          <a:noFill/>
          <a:ln w="28575" cap="flat" cmpd="sng">
            <a:solidFill>
              <a:srgbClr val="990000"/>
            </a:solidFill>
            <a:prstDash val="solid"/>
            <a:round/>
            <a:headEnd type="none" w="sm" len="sm"/>
            <a:tailEnd type="none" w="sm" len="sm"/>
          </a:ln>
        </p:spPr>
      </p:pic>
      <p:pic>
        <p:nvPicPr>
          <p:cNvPr id="229" name="Google Shape;229;p21"/>
          <p:cNvPicPr preferRelativeResize="0"/>
          <p:nvPr/>
        </p:nvPicPr>
        <p:blipFill>
          <a:blip r:embed="rId5">
            <a:alphaModFix/>
          </a:blip>
          <a:stretch>
            <a:fillRect/>
          </a:stretch>
        </p:blipFill>
        <p:spPr>
          <a:xfrm>
            <a:off x="3532375" y="3001325"/>
            <a:ext cx="1979177" cy="1484348"/>
          </a:xfrm>
          <a:prstGeom prst="rect">
            <a:avLst/>
          </a:prstGeom>
          <a:noFill/>
          <a:ln w="28575" cap="flat" cmpd="sng">
            <a:solidFill>
              <a:srgbClr val="990000"/>
            </a:solidFill>
            <a:prstDash val="solid"/>
            <a:round/>
            <a:headEnd type="none" w="sm" len="sm"/>
            <a:tailEnd type="none" w="sm" len="sm"/>
          </a:ln>
        </p:spPr>
      </p:pic>
      <p:pic>
        <p:nvPicPr>
          <p:cNvPr id="230" name="Google Shape;230;p21"/>
          <p:cNvPicPr preferRelativeResize="0"/>
          <p:nvPr/>
        </p:nvPicPr>
        <p:blipFill>
          <a:blip r:embed="rId6">
            <a:alphaModFix/>
          </a:blip>
          <a:stretch>
            <a:fillRect/>
          </a:stretch>
        </p:blipFill>
        <p:spPr>
          <a:xfrm>
            <a:off x="6460950" y="2985275"/>
            <a:ext cx="1975107" cy="1516451"/>
          </a:xfrm>
          <a:prstGeom prst="rect">
            <a:avLst/>
          </a:prstGeom>
          <a:noFill/>
          <a:ln w="28575" cap="flat" cmpd="sng">
            <a:solidFill>
              <a:srgbClr val="990000"/>
            </a:solidFill>
            <a:prstDash val="solid"/>
            <a:round/>
            <a:headEnd type="none" w="sm" len="sm"/>
            <a:tailEnd type="none" w="sm" len="sm"/>
          </a:ln>
        </p:spPr>
      </p:pic>
      <p:cxnSp>
        <p:nvCxnSpPr>
          <p:cNvPr id="231" name="Google Shape;231;p21"/>
          <p:cNvCxnSpPr>
            <a:stCxn id="227" idx="3"/>
            <a:endCxn id="228" idx="1"/>
          </p:cNvCxnSpPr>
          <p:nvPr/>
        </p:nvCxnSpPr>
        <p:spPr>
          <a:xfrm>
            <a:off x="5511514" y="1934177"/>
            <a:ext cx="955200" cy="0"/>
          </a:xfrm>
          <a:prstGeom prst="straightConnector1">
            <a:avLst/>
          </a:prstGeom>
          <a:noFill/>
          <a:ln w="38100" cap="flat" cmpd="sng">
            <a:solidFill>
              <a:srgbClr val="990000"/>
            </a:solidFill>
            <a:prstDash val="solid"/>
            <a:round/>
            <a:headEnd type="none" w="med" len="med"/>
            <a:tailEnd type="triangle" w="med" len="med"/>
          </a:ln>
        </p:spPr>
      </p:cxnSp>
      <p:cxnSp>
        <p:nvCxnSpPr>
          <p:cNvPr id="232" name="Google Shape;232;p21"/>
          <p:cNvCxnSpPr>
            <a:stCxn id="229" idx="3"/>
            <a:endCxn id="230" idx="1"/>
          </p:cNvCxnSpPr>
          <p:nvPr/>
        </p:nvCxnSpPr>
        <p:spPr>
          <a:xfrm>
            <a:off x="5511552" y="3743499"/>
            <a:ext cx="949500" cy="0"/>
          </a:xfrm>
          <a:prstGeom prst="straightConnector1">
            <a:avLst/>
          </a:prstGeom>
          <a:noFill/>
          <a:ln w="38100" cap="flat" cmpd="sng">
            <a:solidFill>
              <a:srgbClr val="990000"/>
            </a:solidFill>
            <a:prstDash val="solid"/>
            <a:round/>
            <a:headEnd type="none" w="med" len="med"/>
            <a:tailEnd type="triangle" w="med" len="med"/>
          </a:ln>
        </p:spPr>
      </p:cxnSp>
      <p:sp>
        <p:nvSpPr>
          <p:cNvPr id="233" name="Google Shape;233;p21"/>
          <p:cNvSpPr txBox="1"/>
          <p:nvPr/>
        </p:nvSpPr>
        <p:spPr>
          <a:xfrm>
            <a:off x="968700" y="1197138"/>
            <a:ext cx="1608600" cy="1477500"/>
          </a:xfrm>
          <a:prstGeom prst="rect">
            <a:avLst/>
          </a:prstGeom>
          <a:noFill/>
          <a:ln w="19050"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latin typeface="Work Sans"/>
                <a:ea typeface="Work Sans"/>
                <a:cs typeface="Work Sans"/>
                <a:sym typeface="Work Sans"/>
              </a:rPr>
              <a:t>Control Group:</a:t>
            </a:r>
            <a:endParaRPr sz="1200" u="sng">
              <a:latin typeface="Work Sans"/>
              <a:ea typeface="Work Sans"/>
              <a:cs typeface="Work Sans"/>
              <a:sym typeface="Work Sans"/>
            </a:endParaRPr>
          </a:p>
          <a:p>
            <a:pPr marL="0" lvl="0" indent="0" algn="ctr" rtl="0">
              <a:spcBef>
                <a:spcPts val="0"/>
              </a:spcBef>
              <a:spcAft>
                <a:spcPts val="0"/>
              </a:spcAft>
              <a:buNone/>
            </a:pPr>
            <a:r>
              <a:rPr lang="en" sz="1200">
                <a:latin typeface="Work Sans"/>
                <a:ea typeface="Work Sans"/>
                <a:cs typeface="Work Sans"/>
                <a:sym typeface="Work Sans"/>
              </a:rPr>
              <a:t>Cells were not treated with anything &amp; left to grow for 72 hours without any interference.</a:t>
            </a:r>
            <a:endParaRPr sz="1200">
              <a:latin typeface="Work Sans"/>
              <a:ea typeface="Work Sans"/>
              <a:cs typeface="Work Sans"/>
              <a:sym typeface="Work Sans"/>
            </a:endParaRPr>
          </a:p>
        </p:txBody>
      </p:sp>
      <p:sp>
        <p:nvSpPr>
          <p:cNvPr id="234" name="Google Shape;234;p21"/>
          <p:cNvSpPr txBox="1"/>
          <p:nvPr/>
        </p:nvSpPr>
        <p:spPr>
          <a:xfrm>
            <a:off x="879575" y="3004750"/>
            <a:ext cx="1703400" cy="1477500"/>
          </a:xfrm>
          <a:prstGeom prst="rect">
            <a:avLst/>
          </a:prstGeom>
          <a:noFill/>
          <a:ln w="28575"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latin typeface="Work Sans"/>
                <a:ea typeface="Work Sans"/>
                <a:cs typeface="Work Sans"/>
                <a:sym typeface="Work Sans"/>
              </a:rPr>
              <a:t>Experimental Group:</a:t>
            </a:r>
            <a:endParaRPr sz="1200" u="sng">
              <a:latin typeface="Work Sans"/>
              <a:ea typeface="Work Sans"/>
              <a:cs typeface="Work Sans"/>
              <a:sym typeface="Work Sans"/>
            </a:endParaRPr>
          </a:p>
          <a:p>
            <a:pPr marL="0" lvl="0" indent="0" algn="ctr" rtl="0">
              <a:spcBef>
                <a:spcPts val="0"/>
              </a:spcBef>
              <a:spcAft>
                <a:spcPts val="0"/>
              </a:spcAft>
              <a:buNone/>
            </a:pPr>
            <a:r>
              <a:rPr lang="en" sz="1200">
                <a:latin typeface="Work Sans"/>
                <a:ea typeface="Work Sans"/>
                <a:cs typeface="Work Sans"/>
                <a:sym typeface="Work Sans"/>
              </a:rPr>
              <a:t>Cells were split, allowed to grow for 24 hours, then 0.001 M ciprofloxacin was added for 48 hours</a:t>
            </a:r>
            <a:endParaRPr sz="1200">
              <a:latin typeface="Work Sans"/>
              <a:ea typeface="Work Sans"/>
              <a:cs typeface="Work Sans"/>
              <a:sym typeface="Work Sans"/>
            </a:endParaRPr>
          </a:p>
        </p:txBody>
      </p:sp>
      <p:cxnSp>
        <p:nvCxnSpPr>
          <p:cNvPr id="235" name="Google Shape;235;p21"/>
          <p:cNvCxnSpPr>
            <a:stCxn id="233" idx="3"/>
            <a:endCxn id="227" idx="1"/>
          </p:cNvCxnSpPr>
          <p:nvPr/>
        </p:nvCxnSpPr>
        <p:spPr>
          <a:xfrm rot="10800000" flipH="1">
            <a:off x="2577300" y="1934088"/>
            <a:ext cx="955200" cy="1800"/>
          </a:xfrm>
          <a:prstGeom prst="straightConnector1">
            <a:avLst/>
          </a:prstGeom>
          <a:noFill/>
          <a:ln w="38100" cap="flat" cmpd="sng">
            <a:solidFill>
              <a:srgbClr val="990000"/>
            </a:solidFill>
            <a:prstDash val="solid"/>
            <a:round/>
            <a:headEnd type="none" w="med" len="med"/>
            <a:tailEnd type="triangle" w="med" len="med"/>
          </a:ln>
        </p:spPr>
      </p:cxnSp>
      <p:cxnSp>
        <p:nvCxnSpPr>
          <p:cNvPr id="236" name="Google Shape;236;p21"/>
          <p:cNvCxnSpPr>
            <a:stCxn id="234" idx="3"/>
            <a:endCxn id="229" idx="1"/>
          </p:cNvCxnSpPr>
          <p:nvPr/>
        </p:nvCxnSpPr>
        <p:spPr>
          <a:xfrm>
            <a:off x="2582975" y="3743500"/>
            <a:ext cx="949500" cy="0"/>
          </a:xfrm>
          <a:prstGeom prst="straightConnector1">
            <a:avLst/>
          </a:prstGeom>
          <a:noFill/>
          <a:ln w="38100" cap="flat" cmpd="sng">
            <a:solidFill>
              <a:srgbClr val="990000"/>
            </a:solidFill>
            <a:prstDash val="solid"/>
            <a:round/>
            <a:headEnd type="none" w="med" len="med"/>
            <a:tailEnd type="triangle" w="med" len="med"/>
          </a:ln>
        </p:spPr>
      </p:cxnSp>
      <p:sp>
        <p:nvSpPr>
          <p:cNvPr id="15" name="TextBox 14">
            <a:extLst>
              <a:ext uri="{FF2B5EF4-FFF2-40B4-BE49-F238E27FC236}">
                <a16:creationId xmlns:a16="http://schemas.microsoft.com/office/drawing/2014/main" id="{9E7C9A6A-BEFC-4D08-A91A-0B4472E52D9B}"/>
              </a:ext>
            </a:extLst>
          </p:cNvPr>
          <p:cNvSpPr txBox="1"/>
          <p:nvPr/>
        </p:nvSpPr>
        <p:spPr>
          <a:xfrm>
            <a:off x="85281" y="85926"/>
            <a:ext cx="2316795" cy="830997"/>
          </a:xfrm>
          <a:prstGeom prst="rect">
            <a:avLst/>
          </a:prstGeom>
          <a:solidFill>
            <a:schemeClr val="accent4">
              <a:lumMod val="60000"/>
              <a:lumOff val="40000"/>
            </a:schemeClr>
          </a:solidFill>
        </p:spPr>
        <p:txBody>
          <a:bodyPr wrap="square" rtlCol="0">
            <a:spAutoFit/>
          </a:bodyPr>
          <a:lstStyle/>
          <a:p>
            <a:r>
              <a:rPr lang="en-US" sz="1200" dirty="0">
                <a:solidFill>
                  <a:srgbClr val="FF0000"/>
                </a:solidFill>
              </a:rPr>
              <a:t>This was not an official cell block. Student made observations on their own and included it in their presentation. </a:t>
            </a:r>
          </a:p>
        </p:txBody>
      </p:sp>
    </p:spTree>
  </p:cSld>
  <p:clrMapOvr>
    <a:masterClrMapping/>
  </p:clrMapOvr>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F3F3F3"/>
      </a:lt2>
      <a:accent1>
        <a:srgbClr val="000000"/>
      </a:accent1>
      <a:accent2>
        <a:srgbClr val="666666"/>
      </a:accent2>
      <a:accent3>
        <a:srgbClr val="999999"/>
      </a:accent3>
      <a:accent4>
        <a:srgbClr val="CCCCCC"/>
      </a:accent4>
      <a:accent5>
        <a:srgbClr val="EFEFEF"/>
      </a:accent5>
      <a:accent6>
        <a:srgbClr val="F6B26B"/>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1906</Words>
  <Application>Microsoft Office PowerPoint</Application>
  <PresentationFormat>On-screen Show (16:9)</PresentationFormat>
  <Paragraphs>206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Work Sans</vt:lpstr>
      <vt:lpstr>Arial</vt:lpstr>
      <vt:lpstr>Rajdhani</vt:lpstr>
      <vt:lpstr>Roboto</vt:lpstr>
      <vt:lpstr>Work Sans Light</vt:lpstr>
      <vt:lpstr>Times New Roman</vt:lpstr>
      <vt:lpstr>Jacquenetta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Bynum</dc:creator>
  <cp:lastModifiedBy>Nathan Reyna</cp:lastModifiedBy>
  <cp:revision>7</cp:revision>
  <dcterms:modified xsi:type="dcterms:W3CDTF">2024-11-07T14:02:26Z</dcterms:modified>
</cp:coreProperties>
</file>