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79" r:id="rId4"/>
    <p:sldId id="280" r:id="rId5"/>
    <p:sldId id="281" r:id="rId6"/>
    <p:sldId id="278" r:id="rId7"/>
    <p:sldId id="257" r:id="rId8"/>
    <p:sldId id="258" r:id="rId9"/>
    <p:sldId id="282" r:id="rId10"/>
    <p:sldId id="286" r:id="rId11"/>
    <p:sldId id="260" r:id="rId12"/>
    <p:sldId id="261" r:id="rId13"/>
    <p:sldId id="284" r:id="rId14"/>
    <p:sldId id="263" r:id="rId15"/>
    <p:sldId id="265" r:id="rId16"/>
    <p:sldId id="267" r:id="rId17"/>
    <p:sldId id="275" r:id="rId18"/>
    <p:sldId id="268" r:id="rId19"/>
    <p:sldId id="276" r:id="rId20"/>
    <p:sldId id="269" r:id="rId21"/>
    <p:sldId id="272" r:id="rId22"/>
    <p:sldId id="270" r:id="rId23"/>
    <p:sldId id="273" r:id="rId24"/>
    <p:sldId id="277" r:id="rId25"/>
    <p:sldId id="271" r:id="rId26"/>
    <p:sldId id="283" r:id="rId27"/>
    <p:sldId id="285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6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8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1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0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9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7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9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0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9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9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D358D-48F2-7040-90D1-AFFE08030A4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80700-DE6B-1543-8A68-802202AC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hyperlink" Target="https://commons.wikimedia.org/w/index.php?curid=4005594" TargetMode="External"/><Relationship Id="rId12" Type="http://schemas.openxmlformats.org/officeDocument/2006/relationships/hyperlink" Target="https://commons.wikimedia.org/wiki/User:Nicubunu" TargetMode="External"/><Relationship Id="rId13" Type="http://schemas.openxmlformats.org/officeDocument/2006/relationships/hyperlink" Target="https://www.flickr.com/people/53611153@N0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mmons.wikimedia.org/wiki/Acer_platanoides" TargetMode="External"/><Relationship Id="rId3" Type="http://schemas.openxmlformats.org/officeDocument/2006/relationships/hyperlink" Target="https://en.wikipedia.org/wiki/User:Fcb981" TargetMode="External"/><Relationship Id="rId4" Type="http://schemas.openxmlformats.org/officeDocument/2006/relationships/hyperlink" Target="https://commons.wikimedia.org/wiki/User:Mdf" TargetMode="External"/><Relationship Id="rId5" Type="http://schemas.openxmlformats.org/officeDocument/2006/relationships/hyperlink" Target="https://en.wikipedia.org/wiki/Burr_(fruit)" TargetMode="External"/><Relationship Id="rId6" Type="http://schemas.openxmlformats.org/officeDocument/2006/relationships/hyperlink" Target="https://en.wikipedia.org/wiki/Warren_County,_Indiana" TargetMode="External"/><Relationship Id="rId7" Type="http://schemas.openxmlformats.org/officeDocument/2006/relationships/hyperlink" Target="https://commons.wikimedia.org/wiki/User:Huwmanbeing" TargetMode="External"/><Relationship Id="rId8" Type="http://schemas.openxmlformats.org/officeDocument/2006/relationships/hyperlink" Target="https://commons.wikimedia.org/wiki/User:Famartin" TargetMode="External"/><Relationship Id="rId9" Type="http://schemas.openxmlformats.org/officeDocument/2006/relationships/hyperlink" Target="https://www.flickr.com/people/92252798@N07" TargetMode="External"/><Relationship Id="rId10" Type="http://schemas.openxmlformats.org/officeDocument/2006/relationships/hyperlink" Target="https://commons.wikimedia.org/wiki/User:Vmenk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2.0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6240" y="4118196"/>
            <a:ext cx="7772400" cy="1470025"/>
          </a:xfrm>
        </p:spPr>
        <p:txBody>
          <a:bodyPr/>
          <a:lstStyle/>
          <a:p>
            <a:r>
              <a:rPr lang="en-US" dirty="0" smtClean="0"/>
              <a:t>Seed Dispersal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3064" y="5130355"/>
            <a:ext cx="6400800" cy="1752600"/>
          </a:xfrm>
        </p:spPr>
        <p:txBody>
          <a:bodyPr/>
          <a:lstStyle/>
          <a:p>
            <a:r>
              <a:rPr lang="en-US" dirty="0" smtClean="0"/>
              <a:t>Dr. Anna Petrovicheva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654"/>
            <a:ext cx="5749864" cy="43123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07556" y="177654"/>
            <a:ext cx="323644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/>
              <a:t>Platypodium</a:t>
            </a:r>
            <a:r>
              <a:rPr lang="en-US" sz="2400" i="1" dirty="0" smtClean="0"/>
              <a:t> </a:t>
            </a:r>
            <a:r>
              <a:rPr lang="en-US" sz="2400" i="1" dirty="0" err="1"/>
              <a:t>elegans</a:t>
            </a:r>
            <a:r>
              <a:rPr lang="en-US" sz="2400" i="1" dirty="0"/>
              <a:t> </a:t>
            </a:r>
            <a:r>
              <a:rPr lang="en-US" sz="2400" dirty="0"/>
              <a:t>samaras. Note the single seed and long wing.</a:t>
            </a:r>
          </a:p>
        </p:txBody>
      </p:sp>
    </p:spTree>
    <p:extLst>
      <p:ext uri="{BB962C8B-B14F-4D97-AF65-F5344CB8AC3E}">
        <p14:creationId xmlns:p14="http://schemas.microsoft.com/office/powerpoint/2010/main" val="248692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81249"/>
            <a:ext cx="1772759" cy="13295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seed structure relate to how it’s dispersed?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6116" y="1417638"/>
            <a:ext cx="8258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By wind       by animals      by water       by bursting        by humans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326"/>
            <a:ext cx="1772759" cy="1178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760" y="2381249"/>
            <a:ext cx="1772760" cy="1329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68022"/>
            <a:ext cx="1193318" cy="1789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760" y="5528429"/>
            <a:ext cx="1772760" cy="1329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2760" y="3889326"/>
            <a:ext cx="1720277" cy="14775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5520" y="2381249"/>
            <a:ext cx="1760010" cy="132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4687" y="3798109"/>
            <a:ext cx="1620843" cy="216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5530" y="2381249"/>
            <a:ext cx="1676532" cy="12093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6167" y="2253154"/>
            <a:ext cx="1170633" cy="1755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2062" y="4382080"/>
            <a:ext cx="1959701" cy="22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35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traps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Nets that are used to catch fruit that falls onto the forest floor.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0528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Seed traps like the one pictures here allowed </a:t>
            </a:r>
            <a:r>
              <a:rPr lang="en-US" dirty="0" err="1"/>
              <a:t>Haldre</a:t>
            </a:r>
            <a:r>
              <a:rPr lang="en-US" dirty="0"/>
              <a:t> Rogers to trap seeds from fleshy-fruit trees on Guam and surrounding islands. She compared the results to track seed dispersal patterns. Photo courtesy of </a:t>
            </a:r>
            <a:r>
              <a:rPr lang="en-US" dirty="0" err="1"/>
              <a:t>Haldre</a:t>
            </a:r>
            <a:r>
              <a:rPr lang="en-US" dirty="0"/>
              <a:t> Rogers.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578" y="2347817"/>
            <a:ext cx="3292541" cy="43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9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Biodiversity in climates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Forest</a:t>
            </a:r>
          </a:p>
          <a:p>
            <a:pPr lvl="1"/>
            <a:r>
              <a:rPr lang="en-US" dirty="0" smtClean="0"/>
              <a:t>Deciduous</a:t>
            </a:r>
          </a:p>
          <a:p>
            <a:pPr lvl="1"/>
            <a:r>
              <a:rPr lang="en-US" dirty="0" smtClean="0"/>
              <a:t>Tropical</a:t>
            </a:r>
          </a:p>
          <a:p>
            <a:r>
              <a:rPr lang="en-US" dirty="0" smtClean="0"/>
              <a:t>Grass plains</a:t>
            </a:r>
          </a:p>
          <a:p>
            <a:pPr lvl="1"/>
            <a:r>
              <a:rPr lang="en-US" dirty="0" smtClean="0"/>
              <a:t>Midwest plains</a:t>
            </a:r>
          </a:p>
          <a:p>
            <a:pPr lvl="1"/>
            <a:r>
              <a:rPr lang="en-US" dirty="0" err="1" smtClean="0"/>
              <a:t>Freshkills</a:t>
            </a:r>
            <a:r>
              <a:rPr lang="en-US" dirty="0" smtClean="0"/>
              <a:t> Staten Island NY, reclaimed landfill</a:t>
            </a:r>
          </a:p>
          <a:p>
            <a:r>
              <a:rPr lang="en-US" dirty="0" smtClean="0"/>
              <a:t>Urban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New York 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9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57063"/>
            <a:ext cx="8229600" cy="1143000"/>
          </a:xfrm>
        </p:spPr>
        <p:txBody>
          <a:bodyPr/>
          <a:lstStyle/>
          <a:p>
            <a:r>
              <a:rPr lang="en-US" dirty="0" smtClean="0"/>
              <a:t>Types of dispersal factors?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97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Abiotic dispersal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Wind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/>
              <a:t>Gravity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8841" b="8841"/>
          <a:stretch>
            <a:fillRect/>
          </a:stretch>
        </p:blipFill>
        <p:spPr>
          <a:xfrm>
            <a:off x="2489370" y="1600200"/>
            <a:ext cx="6197430" cy="34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69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Biotic dispersal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Birds</a:t>
            </a:r>
          </a:p>
          <a:p>
            <a:r>
              <a:rPr lang="en-US" dirty="0" smtClean="0"/>
              <a:t>Mammals </a:t>
            </a:r>
          </a:p>
          <a:p>
            <a:pPr lvl="1"/>
            <a:r>
              <a:rPr lang="en-US" dirty="0" smtClean="0"/>
              <a:t>Spider monkeys</a:t>
            </a:r>
          </a:p>
          <a:p>
            <a:pPr lvl="1"/>
            <a:r>
              <a:rPr lang="en-US" dirty="0" smtClean="0"/>
              <a:t>Squirrels</a:t>
            </a:r>
          </a:p>
          <a:p>
            <a:pPr lvl="1"/>
            <a:r>
              <a:rPr lang="en-US" dirty="0" smtClean="0"/>
              <a:t>You!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916" y="1292049"/>
            <a:ext cx="4023084" cy="2683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20916" y="3975415"/>
            <a:ext cx="37200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Rock Pigeon, </a:t>
            </a:r>
            <a:r>
              <a:rPr lang="en-US" i="1" dirty="0"/>
              <a:t>Columba </a:t>
            </a:r>
            <a:r>
              <a:rPr lang="en-US" i="1" dirty="0" err="1"/>
              <a:t>livia</a:t>
            </a:r>
            <a:r>
              <a:rPr lang="en-US" dirty="0"/>
              <a:t>, Bangalore India</a:t>
            </a:r>
          </a:p>
          <a:p>
            <a:r>
              <a:rPr lang="en-US" dirty="0" smtClean="0"/>
              <a:t>By </a:t>
            </a:r>
            <a:r>
              <a:rPr lang="en-US" dirty="0"/>
              <a:t>Muhammad Mahdi </a:t>
            </a:r>
            <a:r>
              <a:rPr lang="en-US" dirty="0" err="1" smtClean="0"/>
              <a:t>Karim</a:t>
            </a:r>
            <a:r>
              <a:rPr lang="en-US" dirty="0" smtClean="0"/>
              <a:t> Supported </a:t>
            </a:r>
            <a:r>
              <a:rPr lang="en-US" dirty="0"/>
              <a:t>by Wikimedia CH. </a:t>
            </a:r>
            <a:r>
              <a:rPr lang="en-US" dirty="0" smtClean="0"/>
              <a:t>Own work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939" y="3776163"/>
            <a:ext cx="2383819" cy="27354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97758" y="5450890"/>
            <a:ext cx="41462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Spider Monkey</a:t>
            </a:r>
          </a:p>
          <a:p>
            <a:r>
              <a:rPr lang="en-US" dirty="0" smtClean="0"/>
              <a:t>By </a:t>
            </a:r>
            <a:r>
              <a:rPr lang="en-US" dirty="0" err="1"/>
              <a:t>Petruss</a:t>
            </a:r>
            <a:r>
              <a:rPr lang="en-US" dirty="0"/>
              <a:t> - Own work,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=22556339</a:t>
            </a:r>
          </a:p>
        </p:txBody>
      </p:sp>
    </p:spTree>
    <p:extLst>
      <p:ext uri="{BB962C8B-B14F-4D97-AF65-F5344CB8AC3E}">
        <p14:creationId xmlns:p14="http://schemas.microsoft.com/office/powerpoint/2010/main" val="686010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91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171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310" y="4580477"/>
            <a:ext cx="90066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/>
              <a:t>Proportion of seeds, seedlings, and saplings at different distances from </a:t>
            </a:r>
            <a:r>
              <a:rPr lang="en-US" sz="3200" dirty="0" smtClean="0"/>
              <a:t>twenty isolated </a:t>
            </a:r>
            <a:r>
              <a:rPr lang="en-US" sz="3200" i="1" dirty="0" err="1"/>
              <a:t>Platypodium</a:t>
            </a:r>
            <a:r>
              <a:rPr lang="en-US" sz="3200" i="1" dirty="0"/>
              <a:t> </a:t>
            </a:r>
            <a:r>
              <a:rPr lang="en-US" sz="3200" i="1" dirty="0" err="1"/>
              <a:t>elegans</a:t>
            </a:r>
            <a:r>
              <a:rPr lang="en-US" sz="3200" i="1" dirty="0"/>
              <a:t> </a:t>
            </a:r>
            <a:r>
              <a:rPr lang="en-US" sz="3200" dirty="0"/>
              <a:t>trees</a:t>
            </a:r>
            <a:r>
              <a:rPr lang="en-US" sz="3200" i="1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7081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0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68437" cy="44816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90532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Proportion of seeds and seedlings at different distances from their </a:t>
            </a:r>
            <a:r>
              <a:rPr lang="en-US" sz="2800" dirty="0" smtClean="0"/>
              <a:t>maternal tree </a:t>
            </a:r>
            <a:r>
              <a:rPr lang="en-US" sz="2800" dirty="0"/>
              <a:t>for </a:t>
            </a:r>
            <a:r>
              <a:rPr lang="en-US" sz="2800" i="1" dirty="0" err="1"/>
              <a:t>Ficus</a:t>
            </a:r>
            <a:r>
              <a:rPr lang="en-US" sz="2800" i="1" dirty="0"/>
              <a:t> </a:t>
            </a:r>
            <a:r>
              <a:rPr lang="en-US" sz="2800" i="1" dirty="0" err="1"/>
              <a:t>cyrtophylla</a:t>
            </a:r>
            <a:r>
              <a:rPr lang="en-US" sz="2800" i="1" dirty="0"/>
              <a:t>. </a:t>
            </a:r>
            <a:r>
              <a:rPr lang="en-US" sz="2800" dirty="0"/>
              <a:t>Note x-axis scale changes after 240m.</a:t>
            </a:r>
          </a:p>
        </p:txBody>
      </p:sp>
    </p:spTree>
    <p:extLst>
      <p:ext uri="{BB962C8B-B14F-4D97-AF65-F5344CB8AC3E}">
        <p14:creationId xmlns:p14="http://schemas.microsoft.com/office/powerpoint/2010/main" val="710602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plant?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types of plants do you know?</a:t>
            </a:r>
          </a:p>
          <a:p>
            <a:pPr lvl="1"/>
            <a:r>
              <a:rPr lang="en-US" dirty="0" smtClean="0"/>
              <a:t>Trees</a:t>
            </a:r>
          </a:p>
          <a:p>
            <a:pPr lvl="1"/>
            <a:r>
              <a:rPr lang="en-US" dirty="0" smtClean="0"/>
              <a:t>Shrubs</a:t>
            </a:r>
          </a:p>
          <a:p>
            <a:pPr lvl="1"/>
            <a:r>
              <a:rPr lang="en-US" dirty="0" smtClean="0"/>
              <a:t>Vegetative plants (grass, smaller flowers, etc.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2829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5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22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87" y="240256"/>
            <a:ext cx="9218287" cy="31514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310" y="4047274"/>
            <a:ext cx="90066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Seedling survival increasing with increasing distance from the parent tree in a density-dependent fashion. What are possible mechanisms leading to this pattern?</a:t>
            </a:r>
          </a:p>
        </p:txBody>
      </p:sp>
    </p:spTree>
    <p:extLst>
      <p:ext uri="{BB962C8B-B14F-4D97-AF65-F5344CB8AC3E}">
        <p14:creationId xmlns:p14="http://schemas.microsoft.com/office/powerpoint/2010/main" val="3022916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78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33400"/>
            <a:ext cx="69977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49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95300"/>
            <a:ext cx="76073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15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69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662"/>
          </a:xfrm>
        </p:spPr>
        <p:txBody>
          <a:bodyPr/>
          <a:lstStyle/>
          <a:p>
            <a:r>
              <a:rPr lang="en-US" dirty="0" smtClean="0"/>
              <a:t>Release of metabolites that inhibit growth of other plants.</a:t>
            </a:r>
          </a:p>
          <a:p>
            <a:pPr lvl="1"/>
            <a:r>
              <a:rPr lang="en-US" dirty="0" smtClean="0"/>
              <a:t>Ex. Eucalyptus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36532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Invasive Species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4978826"/>
            <a:ext cx="8229600" cy="1900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Aggressive at seedling growth.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9238" y="34301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429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This PowerPoint is to be used with the following activity, from which most images have been sourced.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Gibson Phil. “Seed Dispersal in Tropical Rainforests” HHMI </a:t>
            </a:r>
            <a:r>
              <a:rPr lang="en-US" dirty="0" err="1" smtClean="0"/>
              <a:t>BioInteractive</a:t>
            </a:r>
            <a:r>
              <a:rPr lang="en-US" dirty="0" smtClean="0"/>
              <a:t>, Educator materials. December 2017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/>
              <a:t>Augspurger</a:t>
            </a:r>
            <a:r>
              <a:rPr lang="en-US" dirty="0"/>
              <a:t>, Carol K., Susan E. </a:t>
            </a:r>
            <a:r>
              <a:rPr lang="en-US" dirty="0" err="1"/>
              <a:t>Franson</a:t>
            </a:r>
            <a:r>
              <a:rPr lang="en-US" dirty="0"/>
              <a:t>, Katherine C. Cushman, and Helene C. Muller‐Landau. "Intraspecific variation in seed dispersal of a </a:t>
            </a:r>
            <a:r>
              <a:rPr lang="en-US" dirty="0" err="1"/>
              <a:t>Neotropical</a:t>
            </a:r>
            <a:r>
              <a:rPr lang="en-US" dirty="0"/>
              <a:t> tree and its relationship to fruit and tree traits." </a:t>
            </a:r>
            <a:r>
              <a:rPr lang="en-US" i="1" dirty="0"/>
              <a:t>Ecology and Evolution </a:t>
            </a:r>
            <a:r>
              <a:rPr lang="en-US" dirty="0"/>
              <a:t>6, no. 4 (2016): 1128-1142. </a:t>
            </a:r>
          </a:p>
          <a:p>
            <a:r>
              <a:rPr lang="en-US" dirty="0"/>
              <a:t>Zhou, </a:t>
            </a:r>
            <a:r>
              <a:rPr lang="en-US" dirty="0" err="1"/>
              <a:t>Hui</a:t>
            </a:r>
            <a:r>
              <a:rPr lang="en-US" dirty="0"/>
              <a:t>‐Ping, and Jin Chen. "Spatial genetic structure in an </a:t>
            </a:r>
            <a:r>
              <a:rPr lang="en-US" dirty="0" err="1"/>
              <a:t>understorey</a:t>
            </a:r>
            <a:r>
              <a:rPr lang="en-US" dirty="0"/>
              <a:t> dioecious fig species: the roles of seed rain, seed and pollen‐mediated gene flow, and local selection." </a:t>
            </a:r>
            <a:r>
              <a:rPr lang="en-US" i="1" dirty="0"/>
              <a:t>Journal of Ecology </a:t>
            </a:r>
            <a:r>
              <a:rPr lang="en-US" dirty="0"/>
              <a:t>98, no. 5 (2010): 1168-1177.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21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Citation- Seed dispersal slide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From top down then left to right as follows:</a:t>
            </a:r>
          </a:p>
          <a:p>
            <a:r>
              <a:rPr lang="en-US" dirty="0" smtClean="0"/>
              <a:t>“P</a:t>
            </a:r>
            <a:r>
              <a:rPr lang="en-US" b="1" dirty="0" smtClean="0"/>
              <a:t>hotos</a:t>
            </a:r>
            <a:r>
              <a:rPr lang="en-US" b="1" dirty="0"/>
              <a:t>-photos 1088103921 </a:t>
            </a:r>
            <a:r>
              <a:rPr lang="en-US" b="1" dirty="0" err="1" smtClean="0"/>
              <a:t>Floating.jpg</a:t>
            </a:r>
            <a:r>
              <a:rPr lang="en-US" b="1" dirty="0" smtClean="0"/>
              <a:t>” by </a:t>
            </a:r>
            <a:r>
              <a:rPr lang="en-US" b="1" dirty="0" err="1" smtClean="0"/>
              <a:t>PiccoloNamek</a:t>
            </a:r>
            <a:r>
              <a:rPr lang="en-US" b="1" dirty="0" smtClean="0"/>
              <a:t>; CC-BY- SA-3.0</a:t>
            </a:r>
          </a:p>
          <a:p>
            <a:r>
              <a:rPr lang="en-US" i="1" dirty="0">
                <a:hlinkClick r:id="rId2" tooltip="Acer platanoides"/>
              </a:rPr>
              <a:t>Acer platanoides</a:t>
            </a:r>
            <a:r>
              <a:rPr lang="en-US" dirty="0"/>
              <a:t> (Norway Maple) seed samaras By: </a:t>
            </a:r>
            <a:r>
              <a:rPr lang="en-US" dirty="0" smtClean="0">
                <a:hlinkClick r:id="rId3" tooltip="en:User:Fcb981"/>
              </a:rPr>
              <a:t>en:User:Fcb981</a:t>
            </a:r>
            <a:r>
              <a:rPr lang="en-US" dirty="0" smtClean="0"/>
              <a:t> </a:t>
            </a:r>
            <a:r>
              <a:rPr lang="en-US" b="1" dirty="0"/>
              <a:t>CC</a:t>
            </a:r>
            <a:r>
              <a:rPr lang="en-US" b="1" dirty="0" smtClean="0"/>
              <a:t>-BY-SA</a:t>
            </a:r>
            <a:r>
              <a:rPr lang="en-US" b="1" dirty="0"/>
              <a:t>-</a:t>
            </a:r>
            <a:r>
              <a:rPr lang="en-US" b="1" dirty="0" smtClean="0"/>
              <a:t>3.0</a:t>
            </a:r>
          </a:p>
          <a:p>
            <a:r>
              <a:rPr lang="en-US" dirty="0" err="1"/>
              <a:t>Asclepias</a:t>
            </a:r>
            <a:r>
              <a:rPr lang="en-US" dirty="0"/>
              <a:t> </a:t>
            </a:r>
            <a:r>
              <a:rPr lang="en-US" dirty="0" err="1"/>
              <a:t>syriaca</a:t>
            </a:r>
            <a:r>
              <a:rPr lang="en-US" dirty="0"/>
              <a:t> (Common Milkweed), gone to seed -- Forks of the Credit Provincial Park, </a:t>
            </a:r>
            <a:r>
              <a:rPr lang="en-US" dirty="0" smtClean="0"/>
              <a:t>Ontario</a:t>
            </a:r>
            <a:r>
              <a:rPr lang="en-US" dirty="0"/>
              <a:t>, Canada -- 2006 </a:t>
            </a:r>
            <a:r>
              <a:rPr lang="en-US" dirty="0" smtClean="0"/>
              <a:t>October,</a:t>
            </a:r>
            <a:r>
              <a:rPr lang="en-US" dirty="0">
                <a:hlinkClick r:id="rId4" tooltip="User:Mdf"/>
              </a:rPr>
              <a:t> Mdf</a:t>
            </a:r>
            <a:r>
              <a:rPr lang="en-US" dirty="0"/>
              <a:t> </a:t>
            </a:r>
            <a:r>
              <a:rPr lang="en-US" dirty="0" smtClean="0"/>
              <a:t>assumed. </a:t>
            </a:r>
            <a:r>
              <a:rPr lang="en-US" b="1" dirty="0"/>
              <a:t>GNU-FDL-1.2</a:t>
            </a:r>
            <a:endParaRPr lang="en-US" b="1" dirty="0" smtClean="0"/>
          </a:p>
          <a:p>
            <a:r>
              <a:rPr lang="en-US" b="1" dirty="0" smtClean="0"/>
              <a:t>“</a:t>
            </a:r>
            <a:r>
              <a:rPr lang="en-US" dirty="0">
                <a:hlinkClick r:id="rId5" tooltip="w:Burr (fruit)"/>
              </a:rPr>
              <a:t>Burrs</a:t>
            </a:r>
            <a:r>
              <a:rPr lang="en-US" dirty="0"/>
              <a:t> in </a:t>
            </a:r>
            <a:r>
              <a:rPr lang="en-US" dirty="0">
                <a:hlinkClick r:id="rId6" tooltip="w:Warren County, Indiana"/>
              </a:rPr>
              <a:t>Warren County, Indiana</a:t>
            </a:r>
            <a:r>
              <a:rPr lang="en-US" dirty="0"/>
              <a:t>. </a:t>
            </a:r>
            <a:r>
              <a:rPr lang="en-US" dirty="0" smtClean="0"/>
              <a:t>“ by </a:t>
            </a:r>
            <a:r>
              <a:rPr lang="en-US" dirty="0" err="1"/>
              <a:t>Huw</a:t>
            </a:r>
            <a:r>
              <a:rPr lang="en-US" dirty="0"/>
              <a:t> Williams (</a:t>
            </a:r>
            <a:r>
              <a:rPr lang="en-US" dirty="0">
                <a:hlinkClick r:id="rId7" tooltip="User:Huwmanbeing"/>
              </a:rPr>
              <a:t>Huwmanbeing</a:t>
            </a:r>
            <a:r>
              <a:rPr lang="en-US" dirty="0" smtClean="0"/>
              <a:t>), </a:t>
            </a:r>
            <a:r>
              <a:rPr lang="en-US" b="1" dirty="0" smtClean="0"/>
              <a:t>Public domain</a:t>
            </a:r>
            <a:r>
              <a:rPr lang="en-US" dirty="0" smtClean="0"/>
              <a:t>. </a:t>
            </a:r>
          </a:p>
          <a:p>
            <a:r>
              <a:rPr lang="en-US" dirty="0"/>
              <a:t>Red Mulberry fruit along Kinross Circle in the Chantilly Highland section of Oak Hill, Fairfax County, </a:t>
            </a:r>
            <a:r>
              <a:rPr lang="en-US" dirty="0" smtClean="0"/>
              <a:t>Virginia. By </a:t>
            </a:r>
            <a:r>
              <a:rPr lang="en-US" dirty="0" smtClean="0">
                <a:hlinkClick r:id="rId8" tooltip="User:Famartin"/>
              </a:rPr>
              <a:t>Famartin</a:t>
            </a:r>
            <a:r>
              <a:rPr lang="en-US" dirty="0" smtClean="0"/>
              <a:t> </a:t>
            </a:r>
            <a:r>
              <a:rPr lang="en-US" b="1" dirty="0" smtClean="0"/>
              <a:t>CC-BY- SA-4.0</a:t>
            </a:r>
          </a:p>
          <a:p>
            <a:r>
              <a:rPr lang="en-US" dirty="0"/>
              <a:t>An ouch! for bare feet on beaches from southern California to Panama. Photo from near </a:t>
            </a:r>
            <a:r>
              <a:rPr lang="en-US" dirty="0" err="1"/>
              <a:t>Todos</a:t>
            </a:r>
            <a:r>
              <a:rPr lang="en-US" dirty="0"/>
              <a:t> Santos, Baja. </a:t>
            </a:r>
            <a:r>
              <a:rPr lang="en-US" dirty="0" smtClean="0"/>
              <a:t> </a:t>
            </a:r>
            <a:r>
              <a:rPr lang="en-US" dirty="0">
                <a:hlinkClick r:id="rId9"/>
              </a:rPr>
              <a:t>Dick Culbert</a:t>
            </a:r>
            <a:r>
              <a:rPr lang="en-US" dirty="0"/>
              <a:t> from </a:t>
            </a:r>
            <a:r>
              <a:rPr lang="en-US" dirty="0" err="1"/>
              <a:t>Gibsons</a:t>
            </a:r>
            <a:r>
              <a:rPr lang="en-US" dirty="0"/>
              <a:t>, B.C., </a:t>
            </a:r>
            <a:r>
              <a:rPr lang="en-US" dirty="0" smtClean="0"/>
              <a:t>Canada</a:t>
            </a:r>
            <a:r>
              <a:rPr lang="en-US" b="1" dirty="0" smtClean="0"/>
              <a:t> CC BY 2.0</a:t>
            </a:r>
          </a:p>
          <a:p>
            <a:r>
              <a:rPr lang="en-US" dirty="0"/>
              <a:t>A dry lotus seed pod in the lotus pond in IU Arboretum</a:t>
            </a:r>
            <a:r>
              <a:rPr lang="en-US" dirty="0" smtClean="0"/>
              <a:t>. By </a:t>
            </a:r>
            <a:r>
              <a:rPr lang="en-US" dirty="0" smtClean="0">
                <a:hlinkClick r:id="rId10" tooltip="User:Vmenkov"/>
              </a:rPr>
              <a:t>Vmenkov</a:t>
            </a:r>
            <a:r>
              <a:rPr lang="en-US" dirty="0"/>
              <a:t> </a:t>
            </a:r>
            <a:r>
              <a:rPr lang="en-US" b="1" dirty="0" smtClean="0"/>
              <a:t>CC- BY-SA 3.0</a:t>
            </a:r>
          </a:p>
          <a:p>
            <a:r>
              <a:rPr lang="en-US" dirty="0" smtClean="0"/>
              <a:t>“</a:t>
            </a:r>
            <a:r>
              <a:rPr lang="en-US" dirty="0"/>
              <a:t>Sprouting coconut” By </a:t>
            </a:r>
            <a:r>
              <a:rPr lang="en-US" dirty="0" err="1"/>
              <a:t>Wmpearl</a:t>
            </a:r>
            <a:r>
              <a:rPr lang="en-US" dirty="0"/>
              <a:t> - Own work, </a:t>
            </a:r>
            <a:r>
              <a:rPr lang="en-US" b="1" dirty="0"/>
              <a:t>Public </a:t>
            </a:r>
            <a:r>
              <a:rPr lang="en-US" b="1" dirty="0" err="1" smtClean="0"/>
              <a:t>Domain</a:t>
            </a:r>
            <a:r>
              <a:rPr lang="en-US" dirty="0" err="1" smtClean="0">
                <a:hlinkClick r:id="rId11"/>
              </a:rPr>
              <a:t>https</a:t>
            </a:r>
            <a:r>
              <a:rPr lang="en-US" dirty="0">
                <a:hlinkClick r:id="rId11"/>
              </a:rPr>
              <a:t>://commons.wikimedia.org/w/index.php?curid=</a:t>
            </a:r>
            <a:r>
              <a:rPr lang="en-US" dirty="0" smtClean="0">
                <a:hlinkClick r:id="rId11"/>
              </a:rPr>
              <a:t>4005594</a:t>
            </a:r>
            <a:endParaRPr lang="en-US" dirty="0" smtClean="0"/>
          </a:p>
          <a:p>
            <a:r>
              <a:rPr lang="en-US" dirty="0" err="1"/>
              <a:t>Hamamelis</a:t>
            </a:r>
            <a:r>
              <a:rPr lang="en-US" dirty="0"/>
              <a:t> virginiana fruit with </a:t>
            </a:r>
            <a:r>
              <a:rPr lang="en-US" dirty="0" err="1"/>
              <a:t>seeds.JackPine.Copyright</a:t>
            </a:r>
            <a:r>
              <a:rPr lang="en-US" dirty="0"/>
              <a:t> © Nova Scotia Wild Flora </a:t>
            </a:r>
            <a:r>
              <a:rPr lang="en-US" dirty="0" err="1" smtClean="0"/>
              <a:t>Society.nsflora.ca.</a:t>
            </a:r>
            <a:r>
              <a:rPr lang="en-US" b="1" dirty="0" err="1" smtClean="0"/>
              <a:t>CC</a:t>
            </a:r>
            <a:r>
              <a:rPr lang="en-US" b="1" dirty="0" smtClean="0"/>
              <a:t>-BY-SA 2.5</a:t>
            </a:r>
            <a:endParaRPr lang="en-US" dirty="0" smtClean="0"/>
          </a:p>
          <a:p>
            <a:r>
              <a:rPr lang="en-US" dirty="0"/>
              <a:t>Sour cherry </a:t>
            </a:r>
            <a:r>
              <a:rPr lang="en-US" dirty="0" smtClean="0"/>
              <a:t>fruit by </a:t>
            </a:r>
            <a:r>
              <a:rPr lang="en-US" dirty="0" smtClean="0">
                <a:hlinkClick r:id="rId12" tooltip="User:Nicubunu"/>
              </a:rPr>
              <a:t>Nicubunu</a:t>
            </a:r>
            <a:r>
              <a:rPr lang="en-US" dirty="0" smtClean="0"/>
              <a:t>. </a:t>
            </a:r>
            <a:r>
              <a:rPr lang="sk-SK" b="1" dirty="0"/>
              <a:t>CC BY-SA </a:t>
            </a:r>
            <a:r>
              <a:rPr lang="sk-SK" b="1" dirty="0" smtClean="0"/>
              <a:t>3.0</a:t>
            </a:r>
            <a:endParaRPr lang="en-US" dirty="0" smtClean="0"/>
          </a:p>
          <a:p>
            <a:r>
              <a:rPr lang="en-US" dirty="0"/>
              <a:t>The following is the author's description of the photograph quoted directly from the photograph's Flickr </a:t>
            </a:r>
            <a:r>
              <a:rPr lang="en-US" dirty="0" err="1"/>
              <a:t>page</a:t>
            </a:r>
            <a:r>
              <a:rPr lang="en-US" dirty="0" err="1" smtClean="0"/>
              <a:t>."</a:t>
            </a:r>
            <a:r>
              <a:rPr lang="en-US" dirty="0" err="1"/>
              <a:t>One</a:t>
            </a:r>
            <a:r>
              <a:rPr lang="en-US" dirty="0"/>
              <a:t> a day food item 20 " </a:t>
            </a:r>
            <a:r>
              <a:rPr lang="en-US" dirty="0" smtClean="0"/>
              <a:t>by </a:t>
            </a:r>
            <a:r>
              <a:rPr lang="en-US" dirty="0">
                <a:hlinkClick r:id="rId13"/>
              </a:rPr>
              <a:t>darwin </a:t>
            </a:r>
            <a:r>
              <a:rPr lang="en-US" dirty="0" smtClean="0">
                <a:hlinkClick r:id="rId13"/>
              </a:rPr>
              <a:t>Bell</a:t>
            </a:r>
            <a:r>
              <a:rPr lang="en-US" dirty="0" smtClean="0"/>
              <a:t>. </a:t>
            </a:r>
            <a:r>
              <a:rPr lang="tr-TR" b="1" dirty="0"/>
              <a:t>CC BY 2.0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/>
          </a:p>
          <a:p>
            <a:endParaRPr lang="en-US" dirty="0"/>
          </a:p>
          <a:p>
            <a:endParaRPr lang="en-US" b="1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0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9" y="1280375"/>
            <a:ext cx="3911042" cy="5214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387" y="6488668"/>
            <a:ext cx="3689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Brian Green / </a:t>
            </a:r>
            <a:r>
              <a:rPr lang="en-US" i="1" dirty="0"/>
              <a:t>Ash Tree</a:t>
            </a:r>
            <a:r>
              <a:rPr lang="en-US" dirty="0"/>
              <a:t> / </a:t>
            </a:r>
            <a:r>
              <a:rPr lang="en-US" dirty="0">
                <a:hlinkClick r:id="rId3"/>
              </a:rPr>
              <a:t>CC BY-SA 2.0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395" y="274638"/>
            <a:ext cx="35420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Common ash </a:t>
            </a:r>
            <a:r>
              <a:rPr lang="en-US" dirty="0" smtClean="0"/>
              <a:t>(</a:t>
            </a:r>
            <a:r>
              <a:rPr lang="en-US" i="1" dirty="0" smtClean="0"/>
              <a:t>Fraxinus excelsior</a:t>
            </a:r>
            <a:r>
              <a:rPr lang="en-US" dirty="0" smtClean="0"/>
              <a:t>)</a:t>
            </a:r>
            <a:r>
              <a:rPr lang="en-US" dirty="0"/>
              <a:t>, a deciduous broad-leaved (angiosperm) tree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421" y="1197968"/>
            <a:ext cx="5116864" cy="3837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49421" y="5064773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huge tree with heavy branches which need solid support to keep the tree ahead, on the corner of </a:t>
            </a:r>
            <a:r>
              <a:rPr lang="en-US" dirty="0" err="1"/>
              <a:t>Zeeburgerdijk</a:t>
            </a:r>
            <a:r>
              <a:rPr lang="en-US" dirty="0"/>
              <a:t> and </a:t>
            </a:r>
            <a:r>
              <a:rPr lang="en-US" dirty="0" err="1"/>
              <a:t>Panamalaan</a:t>
            </a:r>
            <a:r>
              <a:rPr lang="en-US" dirty="0"/>
              <a:t> in </a:t>
            </a:r>
            <a:r>
              <a:rPr lang="en-US" dirty="0" err="1"/>
              <a:t>Indische</a:t>
            </a:r>
            <a:r>
              <a:rPr lang="en-US" dirty="0"/>
              <a:t> </a:t>
            </a:r>
            <a:r>
              <a:rPr lang="en-US" dirty="0" err="1"/>
              <a:t>Buurt</a:t>
            </a:r>
            <a:r>
              <a:rPr lang="en-US" dirty="0"/>
              <a:t> / Amsterdam East – city-photo in high resolution by </a:t>
            </a:r>
            <a:r>
              <a:rPr lang="en-US" dirty="0" err="1"/>
              <a:t>FotoDutch</a:t>
            </a:r>
            <a:r>
              <a:rPr lang="en-US" dirty="0"/>
              <a:t>; early spring 2013.</a:t>
            </a:r>
          </a:p>
        </p:txBody>
      </p:sp>
    </p:spTree>
    <p:extLst>
      <p:ext uri="{BB962C8B-B14F-4D97-AF65-F5344CB8AC3E}">
        <p14:creationId xmlns:p14="http://schemas.microsoft.com/office/powerpoint/2010/main" val="2647884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Shrub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114" y="1213752"/>
            <a:ext cx="6399769" cy="47998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5747" y="6208244"/>
            <a:ext cx="7234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Cytisus</a:t>
            </a:r>
            <a:r>
              <a:rPr lang="en-US" i="1" dirty="0"/>
              <a:t> </a:t>
            </a:r>
            <a:r>
              <a:rPr lang="en-US" i="1" dirty="0" err="1"/>
              <a:t>scoparius</a:t>
            </a:r>
            <a:r>
              <a:rPr lang="en-US" i="1" dirty="0"/>
              <a:t> </a:t>
            </a:r>
            <a:r>
              <a:rPr lang="en-US" dirty="0"/>
              <a:t>photo MPF Newcastle, </a:t>
            </a:r>
            <a:r>
              <a:rPr lang="en-US" dirty="0" smtClean="0"/>
              <a:t>UK – Creative commons 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8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Vegetative plants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237260" cy="4317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5796037"/>
            <a:ext cx="29243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Hosta </a:t>
            </a:r>
            <a:r>
              <a:rPr lang="en-US" dirty="0" err="1"/>
              <a:t>Bressingham</a:t>
            </a:r>
            <a:r>
              <a:rPr lang="en-US" dirty="0"/>
              <a:t> </a:t>
            </a:r>
            <a:r>
              <a:rPr lang="en-US" dirty="0" smtClean="0"/>
              <a:t>Blue </a:t>
            </a:r>
          </a:p>
          <a:p>
            <a:r>
              <a:rPr lang="en-US" dirty="0" smtClean="0"/>
              <a:t>Creative commons Wikipedia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948" y="1567071"/>
            <a:ext cx="4965143" cy="37238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14948" y="550233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Grass</a:t>
            </a:r>
          </a:p>
          <a:p>
            <a:r>
              <a:rPr lang="en-US" dirty="0" smtClean="0"/>
              <a:t>By </a:t>
            </a:r>
            <a:r>
              <a:rPr lang="en-US" dirty="0" err="1"/>
              <a:t>Nevit</a:t>
            </a:r>
            <a:r>
              <a:rPr lang="en-US" dirty="0"/>
              <a:t> </a:t>
            </a:r>
            <a:r>
              <a:rPr lang="en-US" dirty="0" err="1"/>
              <a:t>Dilmen</a:t>
            </a:r>
            <a:r>
              <a:rPr lang="en-US" dirty="0"/>
              <a:t> - Own work,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=1330439</a:t>
            </a:r>
          </a:p>
        </p:txBody>
      </p:sp>
    </p:spTree>
    <p:extLst>
      <p:ext uri="{BB962C8B-B14F-4D97-AF65-F5344CB8AC3E}">
        <p14:creationId xmlns:p14="http://schemas.microsoft.com/office/powerpoint/2010/main" val="2628450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2660" y="29963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they get energy?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8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2005" y="135365"/>
            <a:ext cx="3831995" cy="1143000"/>
          </a:xfrm>
        </p:spPr>
        <p:txBody>
          <a:bodyPr/>
          <a:lstStyle/>
          <a:p>
            <a:r>
              <a:rPr lang="en-US" dirty="0" smtClean="0"/>
              <a:t>Photosynthesis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135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05063" y="4921490"/>
            <a:ext cx="333893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By Daniel Mayer (</a:t>
            </a:r>
            <a:r>
              <a:rPr lang="en-US" dirty="0" err="1"/>
              <a:t>mav</a:t>
            </a:r>
            <a:r>
              <a:rPr lang="en-US" dirty="0"/>
              <a:t>) [GFDL (http://</a:t>
            </a:r>
            <a:r>
              <a:rPr lang="en-US" dirty="0" err="1"/>
              <a:t>www.gnu.org</a:t>
            </a:r>
            <a:r>
              <a:rPr lang="en-US" dirty="0"/>
              <a:t>/</a:t>
            </a:r>
            <a:r>
              <a:rPr lang="en-US" dirty="0" err="1"/>
              <a:t>copyleft</a:t>
            </a:r>
            <a:r>
              <a:rPr lang="en-US" dirty="0"/>
              <a:t>/</a:t>
            </a:r>
            <a:r>
              <a:rPr lang="en-US" dirty="0" err="1"/>
              <a:t>fdl.html</a:t>
            </a:r>
            <a:r>
              <a:rPr lang="en-US" dirty="0"/>
              <a:t>) or CC BY-SA 4.0 (https://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sa</a:t>
            </a:r>
            <a:r>
              <a:rPr lang="en-US" dirty="0"/>
              <a:t>/4.0)], from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54521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34" y="0"/>
            <a:ext cx="8229600" cy="1143000"/>
          </a:xfrm>
        </p:spPr>
        <p:txBody>
          <a:bodyPr/>
          <a:lstStyle/>
          <a:p>
            <a:r>
              <a:rPr lang="en-US" dirty="0" smtClean="0"/>
              <a:t>How do plants reproduce?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Flowers</a:t>
            </a:r>
          </a:p>
          <a:p>
            <a:r>
              <a:rPr lang="en-US" dirty="0" smtClean="0"/>
              <a:t>Seeds</a:t>
            </a:r>
          </a:p>
          <a:p>
            <a:r>
              <a:rPr lang="en-US" dirty="0" smtClean="0"/>
              <a:t>Fruit</a:t>
            </a:r>
          </a:p>
          <a:p>
            <a:r>
              <a:rPr lang="en-US" dirty="0" smtClean="0"/>
              <a:t>Nuts</a:t>
            </a:r>
          </a:p>
          <a:p>
            <a:r>
              <a:rPr lang="en-US" dirty="0" smtClean="0"/>
              <a:t>Cones</a:t>
            </a:r>
          </a:p>
          <a:p>
            <a:r>
              <a:rPr lang="en-US" dirty="0" smtClean="0"/>
              <a:t>Samara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444" y="885644"/>
            <a:ext cx="3694830" cy="2769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092" y="3524763"/>
            <a:ext cx="2591908" cy="333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95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Seed Size and Number in Plants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1304326" y="1690691"/>
            <a:ext cx="3960849" cy="516731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en-US" sz="2000" i="1" dirty="0" smtClean="0">
                <a:ea typeface="ＭＳ Ｐゴシック" panose="020B0600070205080204" pitchFamily="34" charset="-128"/>
              </a:rPr>
              <a:t>4 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plant forms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1600" b="1" dirty="0" err="1" smtClean="0">
                <a:ea typeface="ＭＳ Ｐゴシック" panose="020B0600070205080204" pitchFamily="34" charset="-128"/>
              </a:rPr>
              <a:t>Graminoids</a:t>
            </a:r>
            <a:r>
              <a:rPr lang="en-US" altLang="en-US" sz="1600" dirty="0">
                <a:ea typeface="ＭＳ Ｐゴシック" panose="020B0600070205080204" pitchFamily="34" charset="-128"/>
              </a:rPr>
              <a:t>:</a:t>
            </a:r>
            <a:r>
              <a:rPr lang="en-US" altLang="en-US" sz="1600" dirty="0" smtClean="0">
                <a:ea typeface="ＭＳ Ｐゴシック" panose="020B0600070205080204" pitchFamily="34" charset="-128"/>
              </a:rPr>
              <a:t> Grass and grass-like plants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1600" b="1" dirty="0" smtClean="0">
                <a:ea typeface="ＭＳ Ｐゴシック" panose="020B0600070205080204" pitchFamily="34" charset="-128"/>
              </a:rPr>
              <a:t>Forbs</a:t>
            </a:r>
            <a:r>
              <a:rPr lang="en-US" altLang="en-US" sz="1600" dirty="0" smtClean="0">
                <a:ea typeface="ＭＳ Ｐゴシック" panose="020B0600070205080204" pitchFamily="34" charset="-128"/>
              </a:rPr>
              <a:t>:  Herbaceous, non-</a:t>
            </a:r>
            <a:r>
              <a:rPr lang="en-US" altLang="en-US" sz="1600" dirty="0" err="1" smtClean="0">
                <a:ea typeface="ＭＳ Ｐゴシック" panose="020B0600070205080204" pitchFamily="34" charset="-128"/>
              </a:rPr>
              <a:t>graminoids</a:t>
            </a:r>
            <a:endParaRPr lang="en-US" altLang="en-US" sz="1600" dirty="0" smtClean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altLang="en-US" sz="1600" b="1" dirty="0" smtClean="0">
                <a:ea typeface="ＭＳ Ｐゴシック" panose="020B0600070205080204" pitchFamily="34" charset="-128"/>
              </a:rPr>
              <a:t>Woody Plants</a:t>
            </a:r>
            <a:r>
              <a:rPr lang="en-US" altLang="en-US" sz="1600" dirty="0" smtClean="0">
                <a:ea typeface="ＭＳ Ｐゴシック" panose="020B0600070205080204" pitchFamily="34" charset="-128"/>
              </a:rPr>
              <a:t>: Woody thickening of tissues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1600" b="1" dirty="0" smtClean="0">
                <a:ea typeface="ＭＳ Ｐゴシック" panose="020B0600070205080204" pitchFamily="34" charset="-128"/>
              </a:rPr>
              <a:t>Climbers</a:t>
            </a:r>
            <a:r>
              <a:rPr lang="en-US" altLang="en-US" sz="1600" dirty="0" smtClean="0">
                <a:ea typeface="ＭＳ Ｐゴシック" panose="020B0600070205080204" pitchFamily="34" charset="-128"/>
              </a:rPr>
              <a:t>: Climbing plants and vines</a:t>
            </a:r>
          </a:p>
          <a:p>
            <a:pPr lvl="2" eaLnBrk="1" hangingPunct="1">
              <a:lnSpc>
                <a:spcPct val="120000"/>
              </a:lnSpc>
            </a:pPr>
            <a:r>
              <a:rPr lang="en-US" altLang="en-US" sz="1400" dirty="0" smtClean="0">
                <a:ea typeface="ＭＳ Ｐゴシック" panose="020B0600070205080204" pitchFamily="34" charset="-128"/>
              </a:rPr>
              <a:t>Woody plant and climbers produced 10x the mass of seeds than either </a:t>
            </a:r>
            <a:r>
              <a:rPr lang="en-US" altLang="en-US" sz="1400" dirty="0" err="1" smtClean="0">
                <a:ea typeface="ＭＳ Ｐゴシック" panose="020B0600070205080204" pitchFamily="34" charset="-128"/>
              </a:rPr>
              <a:t>graminoids</a:t>
            </a:r>
            <a:r>
              <a:rPr lang="en-US" altLang="en-US" sz="1400" dirty="0" smtClean="0">
                <a:ea typeface="ＭＳ Ｐゴシック" panose="020B0600070205080204" pitchFamily="34" charset="-128"/>
              </a:rPr>
              <a:t> or forbs.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5161936" y="1690693"/>
            <a:ext cx="3948237" cy="5167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Constantia" charset="0"/>
                <a:ea typeface="Constantia" charset="0"/>
                <a:cs typeface="Constantia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Constantia" charset="0"/>
                <a:ea typeface="Constantia" charset="0"/>
                <a:cs typeface="Constantia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Constantia" charset="0"/>
                <a:ea typeface="Constantia" charset="0"/>
                <a:cs typeface="Constantia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Constantia" charset="0"/>
                <a:ea typeface="Constantia" charset="0"/>
                <a:cs typeface="Constantia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Constantia" charset="0"/>
                <a:ea typeface="Constantia" charset="0"/>
                <a:cs typeface="Constanti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000" dirty="0" smtClean="0">
                <a:ea typeface="ＭＳ Ｐゴシック" panose="020B0600070205080204" pitchFamily="34" charset="-128"/>
              </a:rPr>
              <a:t>6 seed dispersal strategies: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 smtClean="0">
                <a:ea typeface="ＭＳ Ｐゴシック" panose="020B0600070205080204" pitchFamily="34" charset="-128"/>
              </a:rPr>
              <a:t>Unassisted: No specialized structures.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 smtClean="0">
                <a:ea typeface="ＭＳ Ｐゴシック" panose="020B0600070205080204" pitchFamily="34" charset="-128"/>
              </a:rPr>
              <a:t>Adhesion: Hooks, spines, or barbs.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 smtClean="0">
                <a:ea typeface="ＭＳ Ｐゴシック" panose="020B0600070205080204" pitchFamily="34" charset="-128"/>
              </a:rPr>
              <a:t>Wind:  Wings, hair, (resistance structures).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 smtClean="0">
                <a:ea typeface="ＭＳ Ｐゴシック" panose="020B0600070205080204" pitchFamily="34" charset="-128"/>
              </a:rPr>
              <a:t>Ant: Oil surface coating (</a:t>
            </a:r>
            <a:r>
              <a:rPr lang="en-US" altLang="en-US" sz="1600" dirty="0" err="1" smtClean="0">
                <a:ea typeface="ＭＳ Ｐゴシック" panose="020B0600070205080204" pitchFamily="34" charset="-128"/>
              </a:rPr>
              <a:t>elaiosome</a:t>
            </a:r>
            <a:r>
              <a:rPr lang="en-US" altLang="en-US" sz="1600" dirty="0" smtClean="0">
                <a:ea typeface="ＭＳ Ｐゴシック" panose="020B0600070205080204" pitchFamily="34" charset="-128"/>
              </a:rPr>
              <a:t>).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 smtClean="0">
                <a:ea typeface="ＭＳ Ｐゴシック" panose="020B0600070205080204" pitchFamily="34" charset="-128"/>
              </a:rPr>
              <a:t>Vertebrate: Fleshy coating (aril).</a:t>
            </a:r>
          </a:p>
          <a:p>
            <a:pPr lvl="1">
              <a:lnSpc>
                <a:spcPct val="100000"/>
              </a:lnSpc>
            </a:pPr>
            <a:r>
              <a:rPr lang="en-US" altLang="en-US" sz="1600" dirty="0" err="1" smtClean="0">
                <a:ea typeface="ＭＳ Ｐゴシック" panose="020B0600070205080204" pitchFamily="34" charset="-128"/>
              </a:rPr>
              <a:t>Scatterhoarded</a:t>
            </a:r>
            <a:r>
              <a:rPr lang="en-US" altLang="en-US" sz="1600" dirty="0" smtClean="0">
                <a:ea typeface="ＭＳ Ｐゴシック" panose="020B0600070205080204" pitchFamily="34" charset="-128"/>
              </a:rPr>
              <a:t>: Gathered, stored in caches.</a:t>
            </a:r>
          </a:p>
          <a:p>
            <a:pPr>
              <a:lnSpc>
                <a:spcPct val="100000"/>
              </a:lnSpc>
            </a:pPr>
            <a:endParaRPr lang="en-US" altLang="en-US" sz="1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3483-9407-9045-BE4F-20C878D7A05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7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3715</TotalTime>
  <Words>1002</Words>
  <Application>Microsoft Macintosh PowerPoint</Application>
  <PresentationFormat>On-screen Show (4:3)</PresentationFormat>
  <Paragraphs>106</Paragraphs>
  <Slides>28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Seed Dispersal</vt:lpstr>
      <vt:lpstr>What is a plant?</vt:lpstr>
      <vt:lpstr>Tree</vt:lpstr>
      <vt:lpstr>Shrub</vt:lpstr>
      <vt:lpstr>Vegetative plants</vt:lpstr>
      <vt:lpstr>How do they get energy?  </vt:lpstr>
      <vt:lpstr>Photosynthesis</vt:lpstr>
      <vt:lpstr>How do plants reproduce?</vt:lpstr>
      <vt:lpstr>Seed Size and Number in Plants</vt:lpstr>
      <vt:lpstr>How does seed structure relate to how it’s dispersed?</vt:lpstr>
      <vt:lpstr>Seed traps</vt:lpstr>
      <vt:lpstr>Biodiversity in climates</vt:lpstr>
      <vt:lpstr>Types of dispersal factors?</vt:lpstr>
      <vt:lpstr>Abiotic dispersal vectors</vt:lpstr>
      <vt:lpstr>Biotic dispersal vectors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Limiters</vt:lpstr>
      <vt:lpstr>Citation</vt:lpstr>
      <vt:lpstr>Citation- Seed dispersal slide</vt:lpstr>
    </vt:vector>
  </TitlesOfParts>
  <Company>CUNY Graduate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Petrovicheva</dc:creator>
  <cp:lastModifiedBy>Anna Petrovicheva</cp:lastModifiedBy>
  <cp:revision>27</cp:revision>
  <dcterms:created xsi:type="dcterms:W3CDTF">2018-02-01T15:37:24Z</dcterms:created>
  <dcterms:modified xsi:type="dcterms:W3CDTF">2018-04-25T19:52:55Z</dcterms:modified>
</cp:coreProperties>
</file>