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1" r:id="rId3"/>
    <p:sldId id="271" r:id="rId4"/>
    <p:sldId id="272" r:id="rId5"/>
    <p:sldId id="273" r:id="rId6"/>
    <p:sldId id="268" r:id="rId7"/>
    <p:sldId id="274"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282" autoAdjust="0"/>
  </p:normalViewPr>
  <p:slideViewPr>
    <p:cSldViewPr snapToGrid="0">
      <p:cViewPr>
        <p:scale>
          <a:sx n="38" d="100"/>
          <a:sy n="38" d="100"/>
        </p:scale>
        <p:origin x="1692" y="348"/>
      </p:cViewPr>
      <p:guideLst>
        <p:guide orient="horz" pos="2160"/>
        <p:guide pos="3840"/>
      </p:guideLst>
    </p:cSldViewPr>
  </p:slideViewPr>
  <p:notesTextViewPr>
    <p:cViewPr>
      <p:scale>
        <a:sx n="170" d="100"/>
        <a:sy n="17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0DD5D0-8229-4116-99E4-94CEC60B05F1}" type="datetimeFigureOut">
              <a:rPr lang="en-US" smtClean="0"/>
              <a:t>10/5/2017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24565-8759-4AC1-82D5-C2CF7645375F}" type="slidenum">
              <a:rPr lang="en-US" smtClean="0"/>
              <a:t>‹#›</a:t>
            </a:fld>
            <a:endParaRPr lang="en-US"/>
          </a:p>
        </p:txBody>
      </p:sp>
    </p:spTree>
    <p:extLst>
      <p:ext uri="{BB962C8B-B14F-4D97-AF65-F5344CB8AC3E}">
        <p14:creationId xmlns:p14="http://schemas.microsoft.com/office/powerpoint/2010/main" val="275306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i="1" baseline="0" dirty="0">
              <a:solidFill>
                <a:srgbClr val="FF0000"/>
              </a:solidFill>
            </a:endParaRPr>
          </a:p>
        </p:txBody>
      </p:sp>
      <p:sp>
        <p:nvSpPr>
          <p:cNvPr id="4" name="Slide Number Placeholder 3"/>
          <p:cNvSpPr>
            <a:spLocks noGrp="1"/>
          </p:cNvSpPr>
          <p:nvPr>
            <p:ph type="sldNum" sz="quarter" idx="10"/>
          </p:nvPr>
        </p:nvSpPr>
        <p:spPr/>
        <p:txBody>
          <a:bodyPr/>
          <a:lstStyle/>
          <a:p>
            <a:fld id="{F9024565-8759-4AC1-82D5-C2CF7645375F}" type="slidenum">
              <a:rPr lang="en-US" smtClean="0"/>
              <a:t>1</a:t>
            </a:fld>
            <a:endParaRPr lang="en-US"/>
          </a:p>
        </p:txBody>
      </p:sp>
    </p:spTree>
    <p:extLst>
      <p:ext uri="{BB962C8B-B14F-4D97-AF65-F5344CB8AC3E}">
        <p14:creationId xmlns:p14="http://schemas.microsoft.com/office/powerpoint/2010/main" val="381522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F9024565-8759-4AC1-82D5-C2CF7645375F}" type="slidenum">
              <a:rPr lang="en-US" smtClean="0"/>
              <a:t>2</a:t>
            </a:fld>
            <a:endParaRPr lang="en-US"/>
          </a:p>
        </p:txBody>
      </p:sp>
    </p:spTree>
    <p:extLst>
      <p:ext uri="{BB962C8B-B14F-4D97-AF65-F5344CB8AC3E}">
        <p14:creationId xmlns:p14="http://schemas.microsoft.com/office/powerpoint/2010/main" val="808738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24565-8759-4AC1-82D5-C2CF7645375F}" type="slidenum">
              <a:rPr lang="en-US" smtClean="0"/>
              <a:t>3</a:t>
            </a:fld>
            <a:endParaRPr lang="en-US"/>
          </a:p>
        </p:txBody>
      </p:sp>
    </p:spTree>
    <p:extLst>
      <p:ext uri="{BB962C8B-B14F-4D97-AF65-F5344CB8AC3E}">
        <p14:creationId xmlns:p14="http://schemas.microsoft.com/office/powerpoint/2010/main" val="260242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a:t>
            </a:r>
          </a:p>
          <a:p>
            <a:r>
              <a:rPr lang="en-US" dirty="0"/>
              <a:t>Another benefit of working with QUBES</a:t>
            </a:r>
            <a:r>
              <a:rPr lang="en-US" baseline="0" dirty="0"/>
              <a:t> is that it gives you access to the QUBES c</a:t>
            </a:r>
            <a:r>
              <a:rPr lang="en-US" dirty="0"/>
              <a:t>ommunity. This is a map of the participants in </a:t>
            </a:r>
            <a:r>
              <a:rPr lang="en-US" baseline="0" dirty="0"/>
              <a:t>faculty mentoring networks that we’ve run in the past year. As you can see, our participants come from all across the country and from a wide range of institution types.</a:t>
            </a:r>
          </a:p>
          <a:p>
            <a:r>
              <a:rPr lang="en-US" baseline="0" dirty="0"/>
              <a:t>Additionally, we work with a variety of partner organizations and other RCN-UBEs (show partner page)</a:t>
            </a:r>
          </a:p>
          <a:p>
            <a:endParaRPr lang="en-US" baseline="0" dirty="0"/>
          </a:p>
          <a:p>
            <a:r>
              <a:rPr lang="en-US" i="1" baseline="0" dirty="0"/>
              <a:t>You might want to mention some of the other RCN we are working with and https://qubeshub.org/groups/rcn_ube2016/collections/rcn-ubes</a:t>
            </a:r>
            <a:endParaRPr lang="en-US" i="1" dirty="0"/>
          </a:p>
        </p:txBody>
      </p:sp>
      <p:sp>
        <p:nvSpPr>
          <p:cNvPr id="4" name="Slide Number Placeholder 3"/>
          <p:cNvSpPr>
            <a:spLocks noGrp="1"/>
          </p:cNvSpPr>
          <p:nvPr>
            <p:ph type="sldNum" sz="quarter" idx="10"/>
          </p:nvPr>
        </p:nvSpPr>
        <p:spPr/>
        <p:txBody>
          <a:bodyPr/>
          <a:lstStyle/>
          <a:p>
            <a:fld id="{F9024565-8759-4AC1-82D5-C2CF7645375F}" type="slidenum">
              <a:rPr lang="en-US" smtClean="0"/>
              <a:t>8</a:t>
            </a:fld>
            <a:endParaRPr lang="en-US"/>
          </a:p>
        </p:txBody>
      </p:sp>
    </p:spTree>
    <p:extLst>
      <p:ext uri="{BB962C8B-B14F-4D97-AF65-F5344CB8AC3E}">
        <p14:creationId xmlns:p14="http://schemas.microsoft.com/office/powerpoint/2010/main" val="164239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F9024565-8759-4AC1-82D5-C2CF7645375F}" type="slidenum">
              <a:rPr lang="en-US" smtClean="0"/>
              <a:t>9</a:t>
            </a:fld>
            <a:endParaRPr lang="en-US"/>
          </a:p>
        </p:txBody>
      </p:sp>
    </p:spTree>
    <p:extLst>
      <p:ext uri="{BB962C8B-B14F-4D97-AF65-F5344CB8AC3E}">
        <p14:creationId xmlns:p14="http://schemas.microsoft.com/office/powerpoint/2010/main" val="3152989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0025FA-8293-4509-9283-BB0128FFDD27}"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95094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025FA-8293-4509-9283-BB0128FFDD27}"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387891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025FA-8293-4509-9283-BB0128FFDD27}"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18418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0025FA-8293-4509-9283-BB0128FFDD27}"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731470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0025FA-8293-4509-9283-BB0128FFDD27}" type="datetimeFigureOut">
              <a:rPr lang="en-US" smtClean="0"/>
              <a:t>10/5/2017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1811368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0025FA-8293-4509-9283-BB0128FFDD27}"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398868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0025FA-8293-4509-9283-BB0128FFDD27}" type="datetimeFigureOut">
              <a:rPr lang="en-US" smtClean="0"/>
              <a:t>10/5/2017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133662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0025FA-8293-4509-9283-BB0128FFDD27}" type="datetimeFigureOut">
              <a:rPr lang="en-US" smtClean="0"/>
              <a:t>10/5/2017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2476089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025FA-8293-4509-9283-BB0128FFDD27}" type="datetimeFigureOut">
              <a:rPr lang="en-US" smtClean="0"/>
              <a:t>10/5/2017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3086902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0025FA-8293-4509-9283-BB0128FFDD27}"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22806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60025FA-8293-4509-9283-BB0128FFDD27}" type="datetimeFigureOut">
              <a:rPr lang="en-US" smtClean="0"/>
              <a:t>10/5/2017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CA90F5-E9E2-46E9-B688-6939FD5A1B3D}" type="slidenum">
              <a:rPr lang="en-US" smtClean="0"/>
              <a:t>‹#›</a:t>
            </a:fld>
            <a:endParaRPr lang="en-US"/>
          </a:p>
        </p:txBody>
      </p:sp>
    </p:spTree>
    <p:extLst>
      <p:ext uri="{BB962C8B-B14F-4D97-AF65-F5344CB8AC3E}">
        <p14:creationId xmlns:p14="http://schemas.microsoft.com/office/powerpoint/2010/main" val="156670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025FA-8293-4509-9283-BB0128FFDD27}" type="datetimeFigureOut">
              <a:rPr lang="en-US" smtClean="0"/>
              <a:t>10/5/2017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A90F5-E9E2-46E9-B688-6939FD5A1B3D}" type="slidenum">
              <a:rPr lang="en-US" smtClean="0"/>
              <a:t>‹#›</a:t>
            </a:fld>
            <a:endParaRPr lang="en-US"/>
          </a:p>
        </p:txBody>
      </p:sp>
    </p:spTree>
    <p:extLst>
      <p:ext uri="{BB962C8B-B14F-4D97-AF65-F5344CB8AC3E}">
        <p14:creationId xmlns:p14="http://schemas.microsoft.com/office/powerpoint/2010/main" val="4269377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gif"/><Relationship Id="rId10" Type="http://schemas.openxmlformats.org/officeDocument/2006/relationships/image" Target="../media/image18.jpg"/><Relationship Id="rId4" Type="http://schemas.openxmlformats.org/officeDocument/2006/relationships/image" Target="../media/image12.jpe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qubeshub.org/partners/societi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122363"/>
            <a:ext cx="11818188" cy="2387600"/>
          </a:xfrm>
        </p:spPr>
        <p:txBody>
          <a:bodyPr>
            <a:noAutofit/>
          </a:bodyPr>
          <a:lstStyle/>
          <a:p>
            <a:pPr algn="r"/>
            <a:r>
              <a:rPr lang="en-US" sz="6600" dirty="0"/>
              <a:t>The Quantitative </a:t>
            </a:r>
            <a:br>
              <a:rPr lang="en-US" sz="6600" dirty="0"/>
            </a:br>
            <a:r>
              <a:rPr lang="en-US" sz="6600" dirty="0"/>
              <a:t>Undergraduate Biology Education Synthesis (QUBES) project</a:t>
            </a:r>
          </a:p>
        </p:txBody>
      </p:sp>
      <p:sp>
        <p:nvSpPr>
          <p:cNvPr id="3" name="Subtitle 2"/>
          <p:cNvSpPr>
            <a:spLocks noGrp="1"/>
          </p:cNvSpPr>
          <p:nvPr>
            <p:ph type="subTitle" idx="1"/>
          </p:nvPr>
        </p:nvSpPr>
        <p:spPr>
          <a:xfrm>
            <a:off x="1524000" y="4347410"/>
            <a:ext cx="9144000" cy="1828801"/>
          </a:xfrm>
        </p:spPr>
        <p:txBody>
          <a:bodyPr>
            <a:normAutofit/>
          </a:bodyPr>
          <a:lstStyle/>
          <a:p>
            <a:pPr algn="r"/>
            <a:r>
              <a:rPr lang="en-US" sz="3200" dirty="0"/>
              <a:t>Gabriela </a:t>
            </a:r>
            <a:r>
              <a:rPr lang="en-US" sz="3200" dirty="0" err="1"/>
              <a:t>Hamerlinck</a:t>
            </a:r>
            <a:r>
              <a:rPr lang="en-US" sz="3200" dirty="0"/>
              <a:t>, Ph.D.</a:t>
            </a:r>
          </a:p>
          <a:p>
            <a:pPr algn="r"/>
            <a:r>
              <a:rPr lang="en-US" sz="3200" dirty="0"/>
              <a:t>Postdoctoral Fellow</a:t>
            </a:r>
          </a:p>
          <a:p>
            <a:pPr algn="r"/>
            <a:r>
              <a:rPr lang="en-US" sz="3200" dirty="0"/>
              <a:t>QUBES; </a:t>
            </a:r>
            <a:r>
              <a:rPr lang="en-US" sz="3200" dirty="0" err="1"/>
              <a:t>BioQUEST</a:t>
            </a:r>
            <a:endParaRPr lang="en-US" sz="32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622598"/>
            <a:ext cx="6806590" cy="1235402"/>
          </a:xfrm>
          <a:prstGeom prst="rect">
            <a:avLst/>
          </a:prstGeom>
        </p:spPr>
      </p:pic>
    </p:spTree>
    <p:extLst>
      <p:ext uri="{BB962C8B-B14F-4D97-AF65-F5344CB8AC3E}">
        <p14:creationId xmlns:p14="http://schemas.microsoft.com/office/powerpoint/2010/main" val="883244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64693" y="4910396"/>
            <a:ext cx="11662611" cy="1540041"/>
          </a:xfrm>
        </p:spPr>
        <p:txBody>
          <a:bodyPr>
            <a:noAutofit/>
          </a:bodyPr>
          <a:lstStyle/>
          <a:p>
            <a:pPr marL="0" indent="0">
              <a:buNone/>
            </a:pPr>
            <a:r>
              <a:rPr lang="en-US" sz="3200" dirty="0"/>
              <a:t>Faculty Mentoring Networks </a:t>
            </a:r>
          </a:p>
          <a:p>
            <a:pPr marL="0" indent="0">
              <a:buNone/>
            </a:pPr>
            <a:r>
              <a:rPr lang="en-US" sz="3200" dirty="0"/>
              <a:t>			Data analysis and teaching resources</a:t>
            </a:r>
          </a:p>
          <a:p>
            <a:pPr marL="0" indent="0">
              <a:buNone/>
            </a:pPr>
            <a:r>
              <a:rPr lang="en-US" sz="3200" dirty="0"/>
              <a:t>									QUBES community</a:t>
            </a:r>
          </a:p>
        </p:txBody>
      </p:sp>
      <p:pic>
        <p:nvPicPr>
          <p:cNvPr id="4" name="Picture 3"/>
          <p:cNvPicPr>
            <a:picLocks noChangeAspect="1"/>
          </p:cNvPicPr>
          <p:nvPr/>
        </p:nvPicPr>
        <p:blipFill rotWithShape="1">
          <a:blip r:embed="rId3"/>
          <a:srcRect l="33508" t="36472" r="2719" b="15965"/>
          <a:stretch/>
        </p:blipFill>
        <p:spPr>
          <a:xfrm>
            <a:off x="264694" y="0"/>
            <a:ext cx="11662611" cy="4892843"/>
          </a:xfrm>
          <a:prstGeom prst="rect">
            <a:avLst/>
          </a:prstGeom>
        </p:spPr>
      </p:pic>
    </p:spTree>
    <p:extLst>
      <p:ext uri="{BB962C8B-B14F-4D97-AF65-F5344CB8AC3E}">
        <p14:creationId xmlns:p14="http://schemas.microsoft.com/office/powerpoint/2010/main" val="2570226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Box 61">
            <a:extLst>
              <a:ext uri="{FF2B5EF4-FFF2-40B4-BE49-F238E27FC236}">
                <a16:creationId xmlns:a16="http://schemas.microsoft.com/office/drawing/2014/main" id="{52A06C9F-E8F9-4FBA-BDAC-BE2FAB69D3C5}"/>
              </a:ext>
            </a:extLst>
          </p:cNvPr>
          <p:cNvSpPr txBox="1"/>
          <p:nvPr/>
        </p:nvSpPr>
        <p:spPr>
          <a:xfrm>
            <a:off x="306917" y="459317"/>
            <a:ext cx="11487150" cy="830997"/>
          </a:xfrm>
          <a:prstGeom prst="rect">
            <a:avLst/>
          </a:prstGeom>
          <a:noFill/>
        </p:spPr>
        <p:txBody>
          <a:bodyPr wrap="square" rtlCol="0">
            <a:spAutoFit/>
          </a:bodyPr>
          <a:lstStyle/>
          <a:p>
            <a:pPr algn="ctr"/>
            <a:r>
              <a:rPr lang="en-US" sz="4800" b="1" dirty="0"/>
              <a:t>Resources and Tools on the QUBES Hub</a:t>
            </a:r>
          </a:p>
        </p:txBody>
      </p:sp>
      <p:pic>
        <p:nvPicPr>
          <p:cNvPr id="63" name="Picture 62">
            <a:extLst>
              <a:ext uri="{FF2B5EF4-FFF2-40B4-BE49-F238E27FC236}">
                <a16:creationId xmlns:a16="http://schemas.microsoft.com/office/drawing/2014/main" id="{F0D44BBE-ECC7-4540-A3CA-C666FC29A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972" y="3968854"/>
            <a:ext cx="3333909" cy="1216789"/>
          </a:xfrm>
          <a:prstGeom prst="rect">
            <a:avLst/>
          </a:prstGeom>
        </p:spPr>
      </p:pic>
      <p:sp>
        <p:nvSpPr>
          <p:cNvPr id="64" name="TextBox 63">
            <a:extLst>
              <a:ext uri="{FF2B5EF4-FFF2-40B4-BE49-F238E27FC236}">
                <a16:creationId xmlns:a16="http://schemas.microsoft.com/office/drawing/2014/main" id="{454CA333-9896-4780-AA7B-0E5ABFC8C13D}"/>
              </a:ext>
            </a:extLst>
          </p:cNvPr>
          <p:cNvSpPr txBox="1"/>
          <p:nvPr/>
        </p:nvSpPr>
        <p:spPr>
          <a:xfrm>
            <a:off x="1223585" y="1871256"/>
            <a:ext cx="9703195" cy="1569660"/>
          </a:xfrm>
          <a:prstGeom prst="rect">
            <a:avLst/>
          </a:prstGeom>
          <a:noFill/>
        </p:spPr>
        <p:txBody>
          <a:bodyPr wrap="square" rtlCol="0">
            <a:spAutoFit/>
          </a:bodyPr>
          <a:lstStyle/>
          <a:p>
            <a:r>
              <a:rPr lang="en-US" sz="3200" dirty="0"/>
              <a:t>The QUBES Hub hosts vetted education resources with additional  teacher notes, assessments, adaptations and extensions produced by FMN participants.</a:t>
            </a:r>
          </a:p>
        </p:txBody>
      </p:sp>
      <p:pic>
        <p:nvPicPr>
          <p:cNvPr id="65" name="Picture 64">
            <a:extLst>
              <a:ext uri="{FF2B5EF4-FFF2-40B4-BE49-F238E27FC236}">
                <a16:creationId xmlns:a16="http://schemas.microsoft.com/office/drawing/2014/main" id="{B34B1917-F43C-44D5-93B7-FF73507565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8648" y="3852456"/>
            <a:ext cx="1222932" cy="1209283"/>
          </a:xfrm>
          <a:prstGeom prst="rect">
            <a:avLst/>
          </a:prstGeom>
        </p:spPr>
      </p:pic>
      <p:pic>
        <p:nvPicPr>
          <p:cNvPr id="66" name="Picture 65">
            <a:extLst>
              <a:ext uri="{FF2B5EF4-FFF2-40B4-BE49-F238E27FC236}">
                <a16:creationId xmlns:a16="http://schemas.microsoft.com/office/drawing/2014/main" id="{95091CBA-9334-44F8-A766-D8A37B3168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16366" y="3960811"/>
            <a:ext cx="1700814" cy="1078316"/>
          </a:xfrm>
          <a:prstGeom prst="rect">
            <a:avLst/>
          </a:prstGeom>
        </p:spPr>
      </p:pic>
      <p:sp>
        <p:nvSpPr>
          <p:cNvPr id="67" name="TextBox 66">
            <a:extLst>
              <a:ext uri="{FF2B5EF4-FFF2-40B4-BE49-F238E27FC236}">
                <a16:creationId xmlns:a16="http://schemas.microsoft.com/office/drawing/2014/main" id="{58A3E2D9-218A-4994-928A-702F56CE90EA}"/>
              </a:ext>
            </a:extLst>
          </p:cNvPr>
          <p:cNvSpPr txBox="1"/>
          <p:nvPr/>
        </p:nvSpPr>
        <p:spPr>
          <a:xfrm>
            <a:off x="1630380" y="5260549"/>
            <a:ext cx="8949456" cy="954107"/>
          </a:xfrm>
          <a:prstGeom prst="rect">
            <a:avLst/>
          </a:prstGeom>
          <a:noFill/>
        </p:spPr>
        <p:txBody>
          <a:bodyPr wrap="square" rtlCol="0">
            <a:spAutoFit/>
          </a:bodyPr>
          <a:lstStyle/>
          <a:p>
            <a:pPr algn="ctr"/>
            <a:r>
              <a:rPr lang="en-US" sz="2800" dirty="0"/>
              <a:t>Examples of education materials hosted on the QUBES Hub. Explore these resources at qubeshub.org/resources</a:t>
            </a:r>
          </a:p>
        </p:txBody>
      </p:sp>
    </p:spTree>
    <p:extLst>
      <p:ext uri="{BB962C8B-B14F-4D97-AF65-F5344CB8AC3E}">
        <p14:creationId xmlns:p14="http://schemas.microsoft.com/office/powerpoint/2010/main" val="36114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45B8D-E042-43FC-B5D5-9B28C5A62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792" y="4829313"/>
            <a:ext cx="2044396" cy="1012077"/>
          </a:xfrm>
          <a:prstGeom prst="rect">
            <a:avLst/>
          </a:prstGeom>
        </p:spPr>
      </p:pic>
      <p:pic>
        <p:nvPicPr>
          <p:cNvPr id="3" name="Picture 2">
            <a:extLst>
              <a:ext uri="{FF2B5EF4-FFF2-40B4-BE49-F238E27FC236}">
                <a16:creationId xmlns:a16="http://schemas.microsoft.com/office/drawing/2014/main" id="{AC96D374-32E7-434D-B861-795C810B92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3551" y="4812934"/>
            <a:ext cx="1166660" cy="1166660"/>
          </a:xfrm>
          <a:prstGeom prst="rect">
            <a:avLst/>
          </a:prstGeom>
        </p:spPr>
      </p:pic>
      <p:sp>
        <p:nvSpPr>
          <p:cNvPr id="4" name="TextBox 3">
            <a:extLst>
              <a:ext uri="{FF2B5EF4-FFF2-40B4-BE49-F238E27FC236}">
                <a16:creationId xmlns:a16="http://schemas.microsoft.com/office/drawing/2014/main" id="{CD74A268-AB29-420E-B5CA-1C54B33C7A5C}"/>
              </a:ext>
            </a:extLst>
          </p:cNvPr>
          <p:cNvSpPr txBox="1"/>
          <p:nvPr/>
        </p:nvSpPr>
        <p:spPr>
          <a:xfrm>
            <a:off x="1755524" y="5989934"/>
            <a:ext cx="8589485" cy="461665"/>
          </a:xfrm>
          <a:prstGeom prst="rect">
            <a:avLst/>
          </a:prstGeom>
          <a:noFill/>
        </p:spPr>
        <p:txBody>
          <a:bodyPr wrap="square" rtlCol="0">
            <a:spAutoFit/>
          </a:bodyPr>
          <a:lstStyle/>
          <a:p>
            <a:r>
              <a:rPr lang="en-US" sz="2400" dirty="0" err="1"/>
              <a:t>NetLogo</a:t>
            </a:r>
            <a:r>
              <a:rPr lang="en-US" sz="2400" dirty="0"/>
              <a:t>                                 ImageJ                                  Mesquite                           </a:t>
            </a:r>
          </a:p>
        </p:txBody>
      </p:sp>
      <p:pic>
        <p:nvPicPr>
          <p:cNvPr id="5" name="Picture 4">
            <a:extLst>
              <a:ext uri="{FF2B5EF4-FFF2-40B4-BE49-F238E27FC236}">
                <a16:creationId xmlns:a16="http://schemas.microsoft.com/office/drawing/2014/main" id="{96475D72-852B-4941-9D1E-FE9713B89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77700" y="4823327"/>
            <a:ext cx="3271956" cy="1166607"/>
          </a:xfrm>
          <a:prstGeom prst="rect">
            <a:avLst/>
          </a:prstGeom>
        </p:spPr>
      </p:pic>
      <p:sp>
        <p:nvSpPr>
          <p:cNvPr id="6" name="TextBox 5">
            <a:extLst>
              <a:ext uri="{FF2B5EF4-FFF2-40B4-BE49-F238E27FC236}">
                <a16:creationId xmlns:a16="http://schemas.microsoft.com/office/drawing/2014/main" id="{54A7B1F9-8F8F-4D65-9325-EAFD0757BE14}"/>
              </a:ext>
            </a:extLst>
          </p:cNvPr>
          <p:cNvSpPr txBox="1"/>
          <p:nvPr/>
        </p:nvSpPr>
        <p:spPr>
          <a:xfrm>
            <a:off x="1102904" y="1988183"/>
            <a:ext cx="4496956" cy="2554545"/>
          </a:xfrm>
          <a:prstGeom prst="rect">
            <a:avLst/>
          </a:prstGeom>
          <a:noFill/>
        </p:spPr>
        <p:txBody>
          <a:bodyPr wrap="square" rtlCol="0">
            <a:spAutoFit/>
          </a:bodyPr>
          <a:lstStyle/>
          <a:p>
            <a:pPr algn="ctr"/>
            <a:r>
              <a:rPr lang="en-US" sz="3200" dirty="0"/>
              <a:t>Users can run software, including </a:t>
            </a:r>
            <a:r>
              <a:rPr lang="en-US" sz="3200" dirty="0" err="1"/>
              <a:t>Rstudio</a:t>
            </a:r>
            <a:r>
              <a:rPr lang="en-US" sz="3200" dirty="0"/>
              <a:t>, </a:t>
            </a:r>
            <a:r>
              <a:rPr lang="en-US" sz="3200" dirty="0" err="1"/>
              <a:t>NetLogo</a:t>
            </a:r>
            <a:r>
              <a:rPr lang="en-US" sz="3200" dirty="0"/>
              <a:t> and </a:t>
            </a:r>
            <a:r>
              <a:rPr lang="en-US" sz="3200" dirty="0" err="1"/>
              <a:t>BioRadiant</a:t>
            </a:r>
            <a:r>
              <a:rPr lang="en-US" sz="3200" dirty="0"/>
              <a:t>, through their web browser</a:t>
            </a:r>
          </a:p>
        </p:txBody>
      </p:sp>
      <p:pic>
        <p:nvPicPr>
          <p:cNvPr id="7" name="Picture 6">
            <a:extLst>
              <a:ext uri="{FF2B5EF4-FFF2-40B4-BE49-F238E27FC236}">
                <a16:creationId xmlns:a16="http://schemas.microsoft.com/office/drawing/2014/main" id="{D6AB6D12-166E-423D-8820-DEF85FEC6A9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4767"/>
          <a:stretch/>
        </p:blipFill>
        <p:spPr>
          <a:xfrm>
            <a:off x="6796247" y="2054469"/>
            <a:ext cx="4007969" cy="2300707"/>
          </a:xfrm>
          <a:prstGeom prst="rect">
            <a:avLst/>
          </a:prstGeom>
        </p:spPr>
      </p:pic>
      <p:sp>
        <p:nvSpPr>
          <p:cNvPr id="8" name="TextBox 7">
            <a:extLst>
              <a:ext uri="{FF2B5EF4-FFF2-40B4-BE49-F238E27FC236}">
                <a16:creationId xmlns:a16="http://schemas.microsoft.com/office/drawing/2014/main" id="{D18F3BF9-FE91-47EF-AB64-8DA589E1D5B6}"/>
              </a:ext>
            </a:extLst>
          </p:cNvPr>
          <p:cNvSpPr txBox="1"/>
          <p:nvPr/>
        </p:nvSpPr>
        <p:spPr>
          <a:xfrm>
            <a:off x="306917" y="459317"/>
            <a:ext cx="11487150" cy="830997"/>
          </a:xfrm>
          <a:prstGeom prst="rect">
            <a:avLst/>
          </a:prstGeom>
          <a:noFill/>
        </p:spPr>
        <p:txBody>
          <a:bodyPr wrap="square" rtlCol="0">
            <a:spAutoFit/>
          </a:bodyPr>
          <a:lstStyle/>
          <a:p>
            <a:pPr algn="ctr"/>
            <a:r>
              <a:rPr lang="en-US" sz="4800" b="1" dirty="0"/>
              <a:t>Resources and Tools on the QUBES Hub</a:t>
            </a:r>
          </a:p>
        </p:txBody>
      </p:sp>
    </p:spTree>
    <p:extLst>
      <p:ext uri="{BB962C8B-B14F-4D97-AF65-F5344CB8AC3E}">
        <p14:creationId xmlns:p14="http://schemas.microsoft.com/office/powerpoint/2010/main" val="229123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C5F49B-A29B-4757-8AEE-E72E0E4FA0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9617" y="5654679"/>
            <a:ext cx="3374559" cy="1019867"/>
          </a:xfrm>
          <a:prstGeom prst="rect">
            <a:avLst/>
          </a:prstGeom>
        </p:spPr>
      </p:pic>
      <p:pic>
        <p:nvPicPr>
          <p:cNvPr id="3" name="Picture 2">
            <a:extLst>
              <a:ext uri="{FF2B5EF4-FFF2-40B4-BE49-F238E27FC236}">
                <a16:creationId xmlns:a16="http://schemas.microsoft.com/office/drawing/2014/main" id="{F23E8834-2FD8-42F9-B8B6-DF8571895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783" y="3323962"/>
            <a:ext cx="1786934" cy="953031"/>
          </a:xfrm>
          <a:prstGeom prst="rect">
            <a:avLst/>
          </a:prstGeom>
        </p:spPr>
      </p:pic>
      <p:pic>
        <p:nvPicPr>
          <p:cNvPr id="4" name="Picture 3">
            <a:extLst>
              <a:ext uri="{FF2B5EF4-FFF2-40B4-BE49-F238E27FC236}">
                <a16:creationId xmlns:a16="http://schemas.microsoft.com/office/drawing/2014/main" id="{151DFA8A-3BCB-44E7-9A92-261F1ADA0C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2103" y="5671818"/>
            <a:ext cx="1078014" cy="1046615"/>
          </a:xfrm>
          <a:prstGeom prst="rect">
            <a:avLst/>
          </a:prstGeom>
        </p:spPr>
      </p:pic>
      <p:pic>
        <p:nvPicPr>
          <p:cNvPr id="5" name="Picture 4">
            <a:extLst>
              <a:ext uri="{FF2B5EF4-FFF2-40B4-BE49-F238E27FC236}">
                <a16:creationId xmlns:a16="http://schemas.microsoft.com/office/drawing/2014/main" id="{7AFFFAE1-7596-424F-85B6-E18527D619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2692" y="4390961"/>
            <a:ext cx="4140225" cy="1155023"/>
          </a:xfrm>
          <a:prstGeom prst="rect">
            <a:avLst/>
          </a:prstGeom>
        </p:spPr>
      </p:pic>
      <p:pic>
        <p:nvPicPr>
          <p:cNvPr id="6" name="Picture 5">
            <a:extLst>
              <a:ext uri="{FF2B5EF4-FFF2-40B4-BE49-F238E27FC236}">
                <a16:creationId xmlns:a16="http://schemas.microsoft.com/office/drawing/2014/main" id="{80938833-B4EF-4CB3-B20C-45E2DAF7D1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40372" y="5654679"/>
            <a:ext cx="2126745" cy="1017384"/>
          </a:xfrm>
          <a:prstGeom prst="rect">
            <a:avLst/>
          </a:prstGeom>
        </p:spPr>
      </p:pic>
      <p:pic>
        <p:nvPicPr>
          <p:cNvPr id="7" name="Picture 6">
            <a:extLst>
              <a:ext uri="{FF2B5EF4-FFF2-40B4-BE49-F238E27FC236}">
                <a16:creationId xmlns:a16="http://schemas.microsoft.com/office/drawing/2014/main" id="{6A33C5F5-0420-4233-AD32-12FCB30D30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3179" y="3380214"/>
            <a:ext cx="3173725" cy="858524"/>
          </a:xfrm>
          <a:prstGeom prst="rect">
            <a:avLst/>
          </a:prstGeom>
        </p:spPr>
      </p:pic>
      <p:pic>
        <p:nvPicPr>
          <p:cNvPr id="8" name="Picture 7">
            <a:extLst>
              <a:ext uri="{FF2B5EF4-FFF2-40B4-BE49-F238E27FC236}">
                <a16:creationId xmlns:a16="http://schemas.microsoft.com/office/drawing/2014/main" id="{AA396FB8-248B-4BFA-B1DD-8EEC4565584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69799" y="3378850"/>
            <a:ext cx="2919501" cy="898143"/>
          </a:xfrm>
          <a:prstGeom prst="rect">
            <a:avLst/>
          </a:prstGeom>
        </p:spPr>
      </p:pic>
      <p:pic>
        <p:nvPicPr>
          <p:cNvPr id="9" name="Picture 8">
            <a:extLst>
              <a:ext uri="{FF2B5EF4-FFF2-40B4-BE49-F238E27FC236}">
                <a16:creationId xmlns:a16="http://schemas.microsoft.com/office/drawing/2014/main" id="{B7900E64-4152-42F7-B588-63072B0C0F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04971" y="5687241"/>
            <a:ext cx="1484678" cy="956380"/>
          </a:xfrm>
          <a:prstGeom prst="rect">
            <a:avLst/>
          </a:prstGeom>
        </p:spPr>
      </p:pic>
      <p:pic>
        <p:nvPicPr>
          <p:cNvPr id="10" name="Picture 9">
            <a:extLst>
              <a:ext uri="{FF2B5EF4-FFF2-40B4-BE49-F238E27FC236}">
                <a16:creationId xmlns:a16="http://schemas.microsoft.com/office/drawing/2014/main" id="{F60D7ADB-17FC-4B1E-9F74-259BE319F84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71227" y="4396618"/>
            <a:ext cx="1416050" cy="1144093"/>
          </a:xfrm>
          <a:prstGeom prst="rect">
            <a:avLst/>
          </a:prstGeom>
        </p:spPr>
      </p:pic>
      <p:pic>
        <p:nvPicPr>
          <p:cNvPr id="11" name="Picture 10">
            <a:extLst>
              <a:ext uri="{FF2B5EF4-FFF2-40B4-BE49-F238E27FC236}">
                <a16:creationId xmlns:a16="http://schemas.microsoft.com/office/drawing/2014/main" id="{632CC5C2-C1D0-4262-BBC4-3521FDD02D2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02932" y="4390961"/>
            <a:ext cx="1823227" cy="1155926"/>
          </a:xfrm>
          <a:prstGeom prst="rect">
            <a:avLst/>
          </a:prstGeom>
        </p:spPr>
      </p:pic>
      <p:sp>
        <p:nvSpPr>
          <p:cNvPr id="12" name="TextBox 11">
            <a:extLst>
              <a:ext uri="{FF2B5EF4-FFF2-40B4-BE49-F238E27FC236}">
                <a16:creationId xmlns:a16="http://schemas.microsoft.com/office/drawing/2014/main" id="{79141823-413B-4C0F-8A77-C5C9A4994611}"/>
              </a:ext>
            </a:extLst>
          </p:cNvPr>
          <p:cNvSpPr txBox="1"/>
          <p:nvPr/>
        </p:nvSpPr>
        <p:spPr>
          <a:xfrm>
            <a:off x="270934" y="440267"/>
            <a:ext cx="11487150" cy="830997"/>
          </a:xfrm>
          <a:prstGeom prst="rect">
            <a:avLst/>
          </a:prstGeom>
          <a:noFill/>
        </p:spPr>
        <p:txBody>
          <a:bodyPr wrap="square" rtlCol="0">
            <a:spAutoFit/>
          </a:bodyPr>
          <a:lstStyle/>
          <a:p>
            <a:pPr algn="ctr"/>
            <a:r>
              <a:rPr lang="en-US" sz="4800" b="1" dirty="0"/>
              <a:t>The QUBES Hub Consortium</a:t>
            </a:r>
          </a:p>
        </p:txBody>
      </p:sp>
      <p:sp>
        <p:nvSpPr>
          <p:cNvPr id="13" name="TextBox 12">
            <a:extLst>
              <a:ext uri="{FF2B5EF4-FFF2-40B4-BE49-F238E27FC236}">
                <a16:creationId xmlns:a16="http://schemas.microsoft.com/office/drawing/2014/main" id="{30740EE1-F3EB-488F-B01F-A6C3FA1866A7}"/>
              </a:ext>
            </a:extLst>
          </p:cNvPr>
          <p:cNvSpPr txBox="1"/>
          <p:nvPr/>
        </p:nvSpPr>
        <p:spPr>
          <a:xfrm>
            <a:off x="270934" y="1389672"/>
            <a:ext cx="11487149" cy="1815882"/>
          </a:xfrm>
          <a:prstGeom prst="rect">
            <a:avLst/>
          </a:prstGeom>
          <a:noFill/>
        </p:spPr>
        <p:txBody>
          <a:bodyPr wrap="square" rtlCol="0">
            <a:spAutoFit/>
          </a:bodyPr>
          <a:lstStyle/>
          <a:p>
            <a:pPr algn="ctr"/>
            <a:r>
              <a:rPr lang="en-US" sz="2800" dirty="0"/>
              <a:t>QUBES works with a variety of partners to offer professional development, curriculum materials and more. The QUBES consortium includes both professional societies and education projects. More information on the consortium can be found at qubeshub.org/partners</a:t>
            </a:r>
          </a:p>
        </p:txBody>
      </p:sp>
    </p:spTree>
    <p:extLst>
      <p:ext uri="{BB962C8B-B14F-4D97-AF65-F5344CB8AC3E}">
        <p14:creationId xmlns:p14="http://schemas.microsoft.com/office/powerpoint/2010/main" val="193327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12B4-E076-4B45-9AC8-6D7F34915504}"/>
              </a:ext>
            </a:extLst>
          </p:cNvPr>
          <p:cNvSpPr>
            <a:spLocks noGrp="1"/>
          </p:cNvSpPr>
          <p:nvPr>
            <p:ph type="title"/>
          </p:nvPr>
        </p:nvSpPr>
        <p:spPr/>
        <p:txBody>
          <a:bodyPr/>
          <a:lstStyle/>
          <a:p>
            <a:r>
              <a:rPr lang="en-US" dirty="0"/>
              <a:t>Faculty Mentoring Networks (FMNs)</a:t>
            </a:r>
          </a:p>
        </p:txBody>
      </p:sp>
      <p:sp>
        <p:nvSpPr>
          <p:cNvPr id="4" name="Content Placeholder 3">
            <a:extLst>
              <a:ext uri="{FF2B5EF4-FFF2-40B4-BE49-F238E27FC236}">
                <a16:creationId xmlns:a16="http://schemas.microsoft.com/office/drawing/2014/main" id="{8BF4A865-9539-4F6E-9A2F-91D9FB4E86A2}"/>
              </a:ext>
            </a:extLst>
          </p:cNvPr>
          <p:cNvSpPr txBox="1">
            <a:spLocks noGrp="1"/>
          </p:cNvSpPr>
          <p:nvPr>
            <p:ph idx="1"/>
          </p:nvPr>
        </p:nvSpPr>
        <p:spPr>
          <a:xfrm>
            <a:off x="838200" y="1825625"/>
            <a:ext cx="10515600" cy="3264483"/>
          </a:xfrm>
          <a:prstGeom prst="rect">
            <a:avLst/>
          </a:prstGeom>
          <a:noFill/>
        </p:spPr>
        <p:txBody>
          <a:bodyPr wrap="square" rtlCol="0">
            <a:spAutoFit/>
          </a:bodyPr>
          <a:lstStyle/>
          <a:p>
            <a:r>
              <a:rPr lang="en-US" sz="3200" b="1" dirty="0"/>
              <a:t>Faculty Mentoring Networks are:</a:t>
            </a:r>
          </a:p>
          <a:p>
            <a:pPr marL="457200" indent="-457200">
              <a:buFont typeface="Arial" panose="020B0604020202020204" pitchFamily="34" charset="0"/>
              <a:buChar char="•"/>
            </a:pPr>
            <a:r>
              <a:rPr lang="en-US" sz="3200" dirty="0"/>
              <a:t>Online groups, typically 10-15 faculty members</a:t>
            </a:r>
          </a:p>
          <a:p>
            <a:pPr marL="457200" indent="-457200">
              <a:buFont typeface="Arial" panose="020B0604020202020204" pitchFamily="34" charset="0"/>
              <a:buChar char="•"/>
            </a:pPr>
            <a:r>
              <a:rPr lang="en-US" sz="3200" dirty="0"/>
              <a:t>Focused on a specific topic or material</a:t>
            </a:r>
          </a:p>
          <a:p>
            <a:pPr marL="457200" indent="-457200">
              <a:buFont typeface="Arial" panose="020B0604020202020204" pitchFamily="34" charset="0"/>
              <a:buChar char="•"/>
            </a:pPr>
            <a:r>
              <a:rPr lang="en-US" sz="3200" dirty="0"/>
              <a:t>Typically meet every two weeks over a period of several months</a:t>
            </a:r>
          </a:p>
          <a:p>
            <a:pPr marL="457200" indent="-457200">
              <a:buFont typeface="Arial" panose="020B0604020202020204" pitchFamily="34" charset="0"/>
              <a:buChar char="•"/>
            </a:pPr>
            <a:r>
              <a:rPr lang="en-US" sz="3200" dirty="0"/>
              <a:t>Led by teams of expert content and pedagogy mentors</a:t>
            </a:r>
          </a:p>
        </p:txBody>
      </p:sp>
      <p:sp>
        <p:nvSpPr>
          <p:cNvPr id="5" name="Rectangle 4">
            <a:extLst>
              <a:ext uri="{FF2B5EF4-FFF2-40B4-BE49-F238E27FC236}">
                <a16:creationId xmlns:a16="http://schemas.microsoft.com/office/drawing/2014/main" id="{40235158-A32C-4CFE-9089-3C6F37B4D364}"/>
              </a:ext>
            </a:extLst>
          </p:cNvPr>
          <p:cNvSpPr/>
          <p:nvPr/>
        </p:nvSpPr>
        <p:spPr>
          <a:xfrm>
            <a:off x="3437467" y="5225045"/>
            <a:ext cx="8280400" cy="923330"/>
          </a:xfrm>
          <a:prstGeom prst="rect">
            <a:avLst/>
          </a:prstGeom>
        </p:spPr>
        <p:txBody>
          <a:bodyPr wrap="square">
            <a:spAutoFit/>
          </a:bodyPr>
          <a:lstStyle/>
          <a:p>
            <a:r>
              <a:rPr lang="en-US" b="1" dirty="0">
                <a:solidFill>
                  <a:srgbClr val="99CC00"/>
                </a:solidFill>
              </a:rPr>
              <a:t>The FMN experience resulted in “renewed and increased excitement about trying new things. I always love changing things up and finding new ways to teach, but now I am even more enthusiastic.”   	--- FMN participant</a:t>
            </a:r>
            <a:endParaRPr lang="en-US" dirty="0"/>
          </a:p>
        </p:txBody>
      </p:sp>
    </p:spTree>
    <p:extLst>
      <p:ext uri="{BB962C8B-B14F-4D97-AF65-F5344CB8AC3E}">
        <p14:creationId xmlns:p14="http://schemas.microsoft.com/office/powerpoint/2010/main" val="3071491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F753C-1403-4683-BD45-0270B9C7EF4D}"/>
              </a:ext>
            </a:extLst>
          </p:cNvPr>
          <p:cNvSpPr>
            <a:spLocks noGrp="1"/>
          </p:cNvSpPr>
          <p:nvPr>
            <p:ph type="title"/>
          </p:nvPr>
        </p:nvSpPr>
        <p:spPr/>
        <p:txBody>
          <a:bodyPr/>
          <a:lstStyle/>
          <a:p>
            <a:r>
              <a:rPr lang="en-US" dirty="0"/>
              <a:t>Faculty Mentoring Networks (FMNs)</a:t>
            </a:r>
          </a:p>
        </p:txBody>
      </p:sp>
      <p:sp>
        <p:nvSpPr>
          <p:cNvPr id="3" name="Content Placeholder 2">
            <a:extLst>
              <a:ext uri="{FF2B5EF4-FFF2-40B4-BE49-F238E27FC236}">
                <a16:creationId xmlns:a16="http://schemas.microsoft.com/office/drawing/2014/main" id="{D3D4E4B6-C031-4D92-BD14-FE49E15241B5}"/>
              </a:ext>
            </a:extLst>
          </p:cNvPr>
          <p:cNvSpPr>
            <a:spLocks noGrp="1"/>
          </p:cNvSpPr>
          <p:nvPr>
            <p:ph idx="1"/>
          </p:nvPr>
        </p:nvSpPr>
        <p:spPr/>
        <p:txBody>
          <a:bodyPr/>
          <a:lstStyle/>
          <a:p>
            <a:r>
              <a:rPr lang="en-US" sz="3200" b="1" dirty="0"/>
              <a:t>What are the benefits of participating in a Faculty Mentoring Network?</a:t>
            </a:r>
          </a:p>
          <a:p>
            <a:pPr marL="457200" indent="-457200"/>
            <a:r>
              <a:rPr lang="en-US" sz="3200" dirty="0"/>
              <a:t>Interact with a community of colleagues </a:t>
            </a:r>
          </a:p>
          <a:p>
            <a:pPr marL="457200" indent="-457200"/>
            <a:r>
              <a:rPr lang="en-US" sz="3200" dirty="0"/>
              <a:t>Discover new teaching materials and pedagogical techniques </a:t>
            </a:r>
          </a:p>
          <a:p>
            <a:pPr marL="457200" indent="-457200"/>
            <a:r>
              <a:rPr lang="en-US" sz="3200" dirty="0"/>
              <a:t>Increase your confidence and comfort with quantitative content</a:t>
            </a:r>
          </a:p>
          <a:p>
            <a:endParaRPr lang="en-US" dirty="0"/>
          </a:p>
        </p:txBody>
      </p:sp>
      <p:sp>
        <p:nvSpPr>
          <p:cNvPr id="4" name="Rectangle 3">
            <a:extLst>
              <a:ext uri="{FF2B5EF4-FFF2-40B4-BE49-F238E27FC236}">
                <a16:creationId xmlns:a16="http://schemas.microsoft.com/office/drawing/2014/main" id="{AD16242A-2F07-44AE-8D82-1F23A30E9C0B}"/>
              </a:ext>
            </a:extLst>
          </p:cNvPr>
          <p:cNvSpPr/>
          <p:nvPr/>
        </p:nvSpPr>
        <p:spPr>
          <a:xfrm>
            <a:off x="4893733" y="5530632"/>
            <a:ext cx="6096000" cy="923330"/>
          </a:xfrm>
          <a:prstGeom prst="rect">
            <a:avLst/>
          </a:prstGeom>
        </p:spPr>
        <p:txBody>
          <a:bodyPr>
            <a:spAutoFit/>
          </a:bodyPr>
          <a:lstStyle/>
          <a:p>
            <a:r>
              <a:rPr lang="en-US" b="1" dirty="0">
                <a:solidFill>
                  <a:srgbClr val="99CC00"/>
                </a:solidFill>
              </a:rPr>
              <a:t>Participation in an FMN “helped me understand how students in the natural sciences really need quantitative skills” </a:t>
            </a:r>
          </a:p>
          <a:p>
            <a:r>
              <a:rPr lang="en-US" b="1" dirty="0">
                <a:solidFill>
                  <a:srgbClr val="99CC00"/>
                </a:solidFill>
              </a:rPr>
              <a:t>		--- FMN participant</a:t>
            </a:r>
          </a:p>
        </p:txBody>
      </p:sp>
    </p:spTree>
    <p:extLst>
      <p:ext uri="{BB962C8B-B14F-4D97-AF65-F5344CB8AC3E}">
        <p14:creationId xmlns:p14="http://schemas.microsoft.com/office/powerpoint/2010/main" val="119684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p:cNvPr>
          <p:cNvPicPr>
            <a:picLocks noChangeAspect="1"/>
          </p:cNvPicPr>
          <p:nvPr/>
        </p:nvPicPr>
        <p:blipFill rotWithShape="1">
          <a:blip r:embed="rId4"/>
          <a:srcRect l="15263" t="18382" r="16842" b="9571"/>
          <a:stretch/>
        </p:blipFill>
        <p:spPr>
          <a:xfrm>
            <a:off x="352924" y="-1"/>
            <a:ext cx="11518232" cy="6875225"/>
          </a:xfrm>
          <a:prstGeom prst="rect">
            <a:avLst/>
          </a:prstGeom>
        </p:spPr>
      </p:pic>
    </p:spTree>
    <p:extLst>
      <p:ext uri="{BB962C8B-B14F-4D97-AF65-F5344CB8AC3E}">
        <p14:creationId xmlns:p14="http://schemas.microsoft.com/office/powerpoint/2010/main" val="2856383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QUBES Faculty Mentoring Networks</a:t>
            </a:r>
          </a:p>
        </p:txBody>
      </p:sp>
      <p:sp>
        <p:nvSpPr>
          <p:cNvPr id="3" name="Content Placeholder 2"/>
          <p:cNvSpPr>
            <a:spLocks noGrp="1"/>
          </p:cNvSpPr>
          <p:nvPr>
            <p:ph sz="half" idx="1"/>
          </p:nvPr>
        </p:nvSpPr>
        <p:spPr/>
        <p:txBody>
          <a:bodyPr>
            <a:normAutofit/>
          </a:bodyPr>
          <a:lstStyle/>
          <a:p>
            <a:r>
              <a:rPr lang="en-US" sz="3200" dirty="0"/>
              <a:t>Botanical Society of America</a:t>
            </a:r>
          </a:p>
          <a:p>
            <a:endParaRPr lang="en-US" sz="3200" dirty="0"/>
          </a:p>
          <a:p>
            <a:r>
              <a:rPr lang="en-US" sz="3200" dirty="0"/>
              <a:t>SESYNC</a:t>
            </a:r>
          </a:p>
          <a:p>
            <a:endParaRPr lang="en-US" sz="3200" dirty="0"/>
          </a:p>
          <a:p>
            <a:r>
              <a:rPr lang="en-US" sz="3200" dirty="0"/>
              <a:t>Data Discovery</a:t>
            </a:r>
          </a:p>
        </p:txBody>
      </p:sp>
      <p:sp>
        <p:nvSpPr>
          <p:cNvPr id="6" name="Content Placeholder 5">
            <a:extLst>
              <a:ext uri="{FF2B5EF4-FFF2-40B4-BE49-F238E27FC236}">
                <a16:creationId xmlns:a16="http://schemas.microsoft.com/office/drawing/2014/main" id="{BA58513C-FC5B-4CCC-B1E0-4DB5A953A20A}"/>
              </a:ext>
            </a:extLst>
          </p:cNvPr>
          <p:cNvSpPr>
            <a:spLocks noGrp="1"/>
          </p:cNvSpPr>
          <p:nvPr>
            <p:ph sz="half" idx="2"/>
          </p:nvPr>
        </p:nvSpPr>
        <p:spPr/>
        <p:txBody>
          <a:bodyPr/>
          <a:lstStyle/>
          <a:p>
            <a:endParaRPr lang="en-US" sz="3200" dirty="0"/>
          </a:p>
          <a:p>
            <a:r>
              <a:rPr lang="en-US" sz="3200" dirty="0" err="1"/>
              <a:t>InTeGrate</a:t>
            </a:r>
            <a:endParaRPr lang="en-US" sz="3200" dirty="0"/>
          </a:p>
          <a:p>
            <a:endParaRPr lang="en-US" sz="3200" dirty="0"/>
          </a:p>
          <a:p>
            <a:r>
              <a:rPr lang="en-US" sz="3200" dirty="0"/>
              <a:t>NEON</a:t>
            </a:r>
          </a:p>
          <a:p>
            <a:endParaRPr lang="en-US" sz="3200" dirty="0"/>
          </a:p>
          <a:p>
            <a:r>
              <a:rPr lang="en-US" sz="3200" dirty="0"/>
              <a:t>Evolution Cases</a:t>
            </a:r>
          </a:p>
          <a:p>
            <a:endParaRPr lang="en-US" dirty="0"/>
          </a:p>
        </p:txBody>
      </p:sp>
      <p:sp>
        <p:nvSpPr>
          <p:cNvPr id="4" name="TextBox 3"/>
          <p:cNvSpPr txBox="1"/>
          <p:nvPr/>
        </p:nvSpPr>
        <p:spPr>
          <a:xfrm>
            <a:off x="6622473" y="5957957"/>
            <a:ext cx="5915891" cy="707886"/>
          </a:xfrm>
          <a:prstGeom prst="rect">
            <a:avLst/>
          </a:prstGeom>
          <a:noFill/>
        </p:spPr>
        <p:txBody>
          <a:bodyPr wrap="square" rtlCol="0">
            <a:spAutoFit/>
          </a:bodyPr>
          <a:lstStyle/>
          <a:p>
            <a:r>
              <a:rPr lang="en-US" sz="4000" dirty="0"/>
              <a:t>Come see our poster!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6" y="5327072"/>
            <a:ext cx="1530928" cy="1530928"/>
          </a:xfrm>
          <a:prstGeom prst="rect">
            <a:avLst/>
          </a:prstGeom>
        </p:spPr>
      </p:pic>
    </p:spTree>
    <p:extLst>
      <p:ext uri="{BB962C8B-B14F-4D97-AF65-F5344CB8AC3E}">
        <p14:creationId xmlns:p14="http://schemas.microsoft.com/office/powerpoint/2010/main" val="21550419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2391</TotalTime>
  <Words>409</Words>
  <Application>Microsoft Office PowerPoint</Application>
  <PresentationFormat>Widescreen</PresentationFormat>
  <Paragraphs>52</Paragraphs>
  <Slides>9</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The Quantitative  Undergraduate Biology Education Synthesis (QUBES) project</vt:lpstr>
      <vt:lpstr>PowerPoint Presentation</vt:lpstr>
      <vt:lpstr>PowerPoint Presentation</vt:lpstr>
      <vt:lpstr>PowerPoint Presentation</vt:lpstr>
      <vt:lpstr>PowerPoint Presentation</vt:lpstr>
      <vt:lpstr>Faculty Mentoring Networks (FMNs)</vt:lpstr>
      <vt:lpstr>Faculty Mentoring Networks (FMNs)</vt:lpstr>
      <vt:lpstr>PowerPoint Presentation</vt:lpstr>
      <vt:lpstr>Upcoming QUBES Faculty Mentoring Networks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Gaby</dc:creator>
  <cp:lastModifiedBy>Gaby</cp:lastModifiedBy>
  <cp:revision>44</cp:revision>
  <dcterms:created xsi:type="dcterms:W3CDTF">2016-06-28T14:52:43Z</dcterms:created>
  <dcterms:modified xsi:type="dcterms:W3CDTF">2017-10-06T21:45:32Z</dcterms:modified>
</cp:coreProperties>
</file>