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E6E-1D57-4F74-9E6A-050E03D0D7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D744-DB1B-451C-9A35-84D57D41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9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E6E-1D57-4F74-9E6A-050E03D0D7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D744-DB1B-451C-9A35-84D57D41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7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E6E-1D57-4F74-9E6A-050E03D0D7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D744-DB1B-451C-9A35-84D57D41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3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E6E-1D57-4F74-9E6A-050E03D0D7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D744-DB1B-451C-9A35-84D57D41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9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E6E-1D57-4F74-9E6A-050E03D0D7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D744-DB1B-451C-9A35-84D57D41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E6E-1D57-4F74-9E6A-050E03D0D7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D744-DB1B-451C-9A35-84D57D41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1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E6E-1D57-4F74-9E6A-050E03D0D7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D744-DB1B-451C-9A35-84D57D41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0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E6E-1D57-4F74-9E6A-050E03D0D7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D744-DB1B-451C-9A35-84D57D41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8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E6E-1D57-4F74-9E6A-050E03D0D7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D744-DB1B-451C-9A35-84D57D41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0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E6E-1D57-4F74-9E6A-050E03D0D7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D744-DB1B-451C-9A35-84D57D41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4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E6E-1D57-4F74-9E6A-050E03D0D7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D744-DB1B-451C-9A35-84D57D41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6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6E6E-1D57-4F74-9E6A-050E03D0D7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0D744-DB1B-451C-9A35-84D57D41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7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422" y="1361432"/>
            <a:ext cx="5729415" cy="42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315" y="-170334"/>
            <a:ext cx="7886700" cy="1325563"/>
          </a:xfrm>
        </p:spPr>
        <p:txBody>
          <a:bodyPr/>
          <a:lstStyle/>
          <a:p>
            <a:r>
              <a:rPr lang="en-US" dirty="0" smtClean="0"/>
              <a:t>Review of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84" y="828847"/>
            <a:ext cx="8599016" cy="61238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Predator – Prey Interactions</a:t>
            </a:r>
          </a:p>
          <a:p>
            <a:pPr lvl="1"/>
            <a:r>
              <a:rPr lang="en-US" dirty="0" smtClean="0"/>
              <a:t>Both predator and prey can limit the population of the other</a:t>
            </a:r>
          </a:p>
          <a:p>
            <a:pPr lvl="2"/>
            <a:r>
              <a:rPr lang="en-US" dirty="0" smtClean="0"/>
              <a:t>Predation avoidance</a:t>
            </a:r>
          </a:p>
          <a:p>
            <a:pPr lvl="3"/>
            <a:r>
              <a:rPr lang="en-US" dirty="0" smtClean="0"/>
              <a:t>Coevolution</a:t>
            </a:r>
          </a:p>
          <a:p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Both competitors are “harmed” by the interaction</a:t>
            </a:r>
          </a:p>
          <a:p>
            <a:pPr lvl="2"/>
            <a:r>
              <a:rPr lang="en-US" dirty="0" smtClean="0"/>
              <a:t>Populations are limited by the presence of the other competitors</a:t>
            </a:r>
          </a:p>
          <a:p>
            <a:pPr lvl="3"/>
            <a:r>
              <a:rPr lang="en-US" dirty="0" smtClean="0"/>
              <a:t>Resources are limited</a:t>
            </a:r>
          </a:p>
          <a:p>
            <a:r>
              <a:rPr lang="en-US" dirty="0" smtClean="0"/>
              <a:t>Carrying Capacity</a:t>
            </a:r>
          </a:p>
          <a:p>
            <a:pPr lvl="1"/>
            <a:r>
              <a:rPr lang="en-US" dirty="0" smtClean="0"/>
              <a:t>Density-dependent factors keep the population stable</a:t>
            </a:r>
          </a:p>
          <a:p>
            <a:pPr lvl="2"/>
            <a:r>
              <a:rPr lang="en-US" dirty="0" smtClean="0"/>
              <a:t>Competition for limited resources </a:t>
            </a:r>
          </a:p>
          <a:p>
            <a:pPr lvl="3"/>
            <a:r>
              <a:rPr lang="en-US" dirty="0" smtClean="0"/>
              <a:t>Competitors using a common resource are limited by the resource</a:t>
            </a:r>
          </a:p>
          <a:p>
            <a:r>
              <a:rPr lang="en-US" dirty="0" smtClean="0"/>
              <a:t>Evolution and Natural Selection</a:t>
            </a:r>
          </a:p>
          <a:p>
            <a:pPr lvl="1"/>
            <a:r>
              <a:rPr lang="en-US" dirty="0" smtClean="0"/>
              <a:t>A beneficial trait that is pre-existing or arises by mutation</a:t>
            </a:r>
          </a:p>
          <a:p>
            <a:pPr lvl="2"/>
            <a:r>
              <a:rPr lang="en-US" dirty="0" smtClean="0"/>
              <a:t>The beneficial trait enhances survival and reproduction</a:t>
            </a:r>
          </a:p>
          <a:p>
            <a:pPr lvl="3"/>
            <a:r>
              <a:rPr lang="en-US" dirty="0" smtClean="0"/>
              <a:t>The beneficial trait can lead to population growth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5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9351" y="4094261"/>
            <a:ext cx="3484606" cy="2697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75" y="3403924"/>
            <a:ext cx="3460325" cy="2296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– The Predator Community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" y="1797781"/>
            <a:ext cx="3776777" cy="264752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32" y="3247525"/>
            <a:ext cx="937991" cy="1218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0" b="17228"/>
          <a:stretch/>
        </p:blipFill>
        <p:spPr>
          <a:xfrm rot="10800000">
            <a:off x="5346357" y="4960660"/>
            <a:ext cx="1134843" cy="740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69" y="6014136"/>
            <a:ext cx="1037281" cy="77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76" y="1419611"/>
            <a:ext cx="3506225" cy="2483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96" y="3980975"/>
            <a:ext cx="4772726" cy="2757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972" y="90221"/>
            <a:ext cx="7886700" cy="1325563"/>
          </a:xfrm>
        </p:spPr>
        <p:txBody>
          <a:bodyPr/>
          <a:lstStyle/>
          <a:p>
            <a:r>
              <a:rPr lang="en-US" dirty="0" smtClean="0"/>
              <a:t>Your Prey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" y="1540475"/>
            <a:ext cx="3553717" cy="23628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79" y="3039822"/>
            <a:ext cx="1148268" cy="863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76" y="3048060"/>
            <a:ext cx="1466018" cy="859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96" y="5628506"/>
            <a:ext cx="1425790" cy="11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You can only use your mouth (knives, forks, or skewer) to </a:t>
            </a:r>
            <a:r>
              <a:rPr lang="en-US" u="sng" dirty="0" smtClean="0"/>
              <a:t>pick up</a:t>
            </a:r>
            <a:r>
              <a:rPr lang="en-US" dirty="0" smtClean="0"/>
              <a:t> your food (pasta) and put it into your stomach (cup)</a:t>
            </a:r>
          </a:p>
          <a:p>
            <a:pPr lvl="1"/>
            <a:r>
              <a:rPr lang="en-US" dirty="0" smtClean="0"/>
              <a:t>No hands, no shoveling</a:t>
            </a:r>
          </a:p>
          <a:p>
            <a:r>
              <a:rPr lang="en-US" dirty="0" smtClean="0"/>
              <a:t>Each round you will </a:t>
            </a:r>
            <a:r>
              <a:rPr lang="en-US" u="sng" dirty="0" smtClean="0"/>
              <a:t>forage</a:t>
            </a:r>
            <a:r>
              <a:rPr lang="en-US" dirty="0" smtClean="0"/>
              <a:t> – find, handle, and swallow your food</a:t>
            </a:r>
          </a:p>
          <a:p>
            <a:r>
              <a:rPr lang="en-US" dirty="0" smtClean="0"/>
              <a:t>The success of your foraging will help determine how many of your kind will be in the next generation</a:t>
            </a:r>
          </a:p>
          <a:p>
            <a:r>
              <a:rPr lang="en-US" dirty="0" smtClean="0"/>
              <a:t>If you eat something toxic or distasteful then you have to throw it up – along with all the other food you 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45" y="-129144"/>
            <a:ext cx="8432972" cy="1325563"/>
          </a:xfrm>
        </p:spPr>
        <p:txBody>
          <a:bodyPr/>
          <a:lstStyle/>
          <a:p>
            <a:pPr algn="ctr"/>
            <a:r>
              <a:rPr lang="en-US" dirty="0" smtClean="0"/>
              <a:t>Results – report as a predator group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379653"/>
              </p:ext>
            </p:extLst>
          </p:nvPr>
        </p:nvGraphicFramePr>
        <p:xfrm>
          <a:off x="510745" y="1133647"/>
          <a:ext cx="7886700" cy="52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/>
                <a:gridCol w="1577340"/>
                <a:gridCol w="1577340"/>
                <a:gridCol w="1577340"/>
                <a:gridCol w="1577340"/>
              </a:tblGrid>
              <a:tr h="104288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Dragonflies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Beetles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Wheelbugs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42880">
                <a:tc>
                  <a:txBody>
                    <a:bodyPr/>
                    <a:lstStyle/>
                    <a:p>
                      <a:r>
                        <a:rPr lang="en-US" dirty="0" smtClean="0"/>
                        <a:t>Butterflies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42880">
                <a:tc>
                  <a:txBody>
                    <a:bodyPr/>
                    <a:lstStyle/>
                    <a:p>
                      <a:r>
                        <a:rPr lang="en-US" dirty="0" smtClean="0"/>
                        <a:t>Bees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42880">
                <a:tc>
                  <a:txBody>
                    <a:bodyPr/>
                    <a:lstStyle/>
                    <a:p>
                      <a:r>
                        <a:rPr lang="en-US" dirty="0" smtClean="0"/>
                        <a:t>Flies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88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0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 the following questions in one paragraph each.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What did we simulate?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happened to the different predator and prey populations?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Why did these things happen?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2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242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Review of Concepts</vt:lpstr>
      <vt:lpstr>You – The Predator Community</vt:lpstr>
      <vt:lpstr>Your Prey</vt:lpstr>
      <vt:lpstr>The Rules</vt:lpstr>
      <vt:lpstr>Results – report as a predator group</vt:lpstr>
      <vt:lpstr>Report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</dc:creator>
  <cp:lastModifiedBy>Kimberly</cp:lastModifiedBy>
  <cp:revision>13</cp:revision>
  <dcterms:created xsi:type="dcterms:W3CDTF">2018-05-10T12:15:50Z</dcterms:created>
  <dcterms:modified xsi:type="dcterms:W3CDTF">2018-05-10T12:50:30Z</dcterms:modified>
</cp:coreProperties>
</file>