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377" r:id="rId2"/>
    <p:sldId id="328" r:id="rId3"/>
    <p:sldId id="376" r:id="rId4"/>
    <p:sldId id="335" r:id="rId5"/>
    <p:sldId id="329" r:id="rId6"/>
    <p:sldId id="375" r:id="rId7"/>
    <p:sldId id="331" r:id="rId8"/>
    <p:sldId id="332" r:id="rId9"/>
    <p:sldId id="333" r:id="rId10"/>
    <p:sldId id="336" r:id="rId11"/>
    <p:sldId id="369" r:id="rId12"/>
    <p:sldId id="339" r:id="rId13"/>
    <p:sldId id="340" r:id="rId14"/>
    <p:sldId id="341" r:id="rId15"/>
    <p:sldId id="342" r:id="rId16"/>
    <p:sldId id="343" r:id="rId17"/>
    <p:sldId id="338" r:id="rId18"/>
    <p:sldId id="345" r:id="rId19"/>
    <p:sldId id="347" r:id="rId20"/>
    <p:sldId id="346" r:id="rId21"/>
    <p:sldId id="349" r:id="rId22"/>
    <p:sldId id="348" r:id="rId23"/>
    <p:sldId id="351" r:id="rId24"/>
    <p:sldId id="370" r:id="rId25"/>
    <p:sldId id="352" r:id="rId26"/>
    <p:sldId id="354" r:id="rId27"/>
    <p:sldId id="355" r:id="rId28"/>
    <p:sldId id="356" r:id="rId29"/>
    <p:sldId id="360" r:id="rId30"/>
    <p:sldId id="362" r:id="rId31"/>
    <p:sldId id="357" r:id="rId32"/>
    <p:sldId id="371" r:id="rId33"/>
    <p:sldId id="363" r:id="rId34"/>
    <p:sldId id="373" r:id="rId35"/>
    <p:sldId id="364" r:id="rId36"/>
    <p:sldId id="365" r:id="rId37"/>
    <p:sldId id="366" r:id="rId38"/>
    <p:sldId id="367" r:id="rId39"/>
    <p:sldId id="368" r:id="rId40"/>
    <p:sldId id="33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8"/>
    <p:restoredTop sz="84309"/>
  </p:normalViewPr>
  <p:slideViewPr>
    <p:cSldViewPr snapToGrid="0" snapToObjects="1">
      <p:cViewPr>
        <p:scale>
          <a:sx n="112" d="100"/>
          <a:sy n="112" d="100"/>
        </p:scale>
        <p:origin x="1384" y="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BB87E-970A-1543-A09A-6630FE1256F9}" type="datetimeFigureOut">
              <a:rPr lang="en-US" smtClean="0"/>
              <a:t>5/18/18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A0387-3875-4E4C-8A1C-D13C728EE446}" type="slidenum">
              <a:rPr lang="en-US" smtClean="0"/>
              <a:t>‹#›</a:t>
            </a:fld>
            <a:endParaRPr lang="en-US"/>
          </a:p>
        </p:txBody>
      </p:sp>
    </p:spTree>
    <p:extLst>
      <p:ext uri="{BB962C8B-B14F-4D97-AF65-F5344CB8AC3E}">
        <p14:creationId xmlns:p14="http://schemas.microsoft.com/office/powerpoint/2010/main" val="210747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US" altLang="en-US" dirty="0" smtClean="0"/>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omic Sans MS" panose="030F0702030302020204" pitchFamily="66" charset="0"/>
              </a:defRPr>
            </a:lvl1pPr>
            <a:lvl2pPr marL="742950" indent="-285750">
              <a:defRPr sz="3200">
                <a:solidFill>
                  <a:schemeClr val="tx1"/>
                </a:solidFill>
                <a:latin typeface="Comic Sans MS" panose="030F0702030302020204" pitchFamily="66" charset="0"/>
              </a:defRPr>
            </a:lvl2pPr>
            <a:lvl3pPr marL="1143000" indent="-228600">
              <a:defRPr sz="3200">
                <a:solidFill>
                  <a:schemeClr val="tx1"/>
                </a:solidFill>
                <a:latin typeface="Comic Sans MS" panose="030F0702030302020204" pitchFamily="66" charset="0"/>
              </a:defRPr>
            </a:lvl3pPr>
            <a:lvl4pPr marL="1600200" indent="-228600">
              <a:defRPr sz="3200">
                <a:solidFill>
                  <a:schemeClr val="tx1"/>
                </a:solidFill>
                <a:latin typeface="Comic Sans MS" panose="030F0702030302020204" pitchFamily="66" charset="0"/>
              </a:defRPr>
            </a:lvl4pPr>
            <a:lvl5pPr marL="2057400" indent="-228600">
              <a:defRPr sz="3200">
                <a:solidFill>
                  <a:schemeClr val="tx1"/>
                </a:solidFill>
                <a:latin typeface="Comic Sans MS" panose="030F0702030302020204" pitchFamily="66"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defRPr>
            </a:lvl9pPr>
          </a:lstStyle>
          <a:p>
            <a:fld id="{59EC6926-2076-49C5-8128-11DBDCBB241C}" type="slidenum">
              <a:rPr lang="en-US" altLang="en-US" sz="1200" smtClean="0">
                <a:latin typeface="Times" panose="02020603050405020304" pitchFamily="18" charset="0"/>
              </a:rPr>
              <a:pPr/>
              <a:t>1</a:t>
            </a:fld>
            <a:endParaRPr lang="en-US" altLang="en-US" sz="1200" smtClean="0">
              <a:latin typeface="Times" panose="02020603050405020304" pitchFamily="18" charset="0"/>
            </a:endParaRPr>
          </a:p>
        </p:txBody>
      </p:sp>
    </p:spTree>
    <p:extLst>
      <p:ext uri="{BB962C8B-B14F-4D97-AF65-F5344CB8AC3E}">
        <p14:creationId xmlns:p14="http://schemas.microsoft.com/office/powerpoint/2010/main" val="32455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Data set:</a:t>
            </a:r>
          </a:p>
          <a:p>
            <a:r>
              <a:rPr lang="en-US" b="0" dirty="0" smtClean="0">
                <a:latin typeface="Helvetica Neue" charset="0"/>
                <a:ea typeface="Helvetica Neue" charset="0"/>
                <a:cs typeface="Helvetica Neue" charset="0"/>
              </a:rPr>
              <a:t>small mammal community = </a:t>
            </a:r>
            <a:r>
              <a:rPr lang="en-US" sz="1200" b="0" kern="1200" dirty="0" smtClean="0">
                <a:solidFill>
                  <a:schemeClr val="tx1"/>
                </a:solidFill>
                <a:effectLst/>
                <a:latin typeface="+mn-lt"/>
                <a:ea typeface="+mn-ea"/>
                <a:cs typeface="+mn-cs"/>
              </a:rPr>
              <a:t>survey_data_spreasheet_messy-2.xls </a:t>
            </a:r>
            <a:endParaRPr lang="en-US" b="0" dirty="0"/>
          </a:p>
        </p:txBody>
      </p:sp>
      <p:sp>
        <p:nvSpPr>
          <p:cNvPr id="4" name="Slide Number Placeholder 3"/>
          <p:cNvSpPr>
            <a:spLocks noGrp="1"/>
          </p:cNvSpPr>
          <p:nvPr>
            <p:ph type="sldNum" sz="quarter" idx="10"/>
          </p:nvPr>
        </p:nvSpPr>
        <p:spPr/>
        <p:txBody>
          <a:bodyPr/>
          <a:lstStyle/>
          <a:p>
            <a:fld id="{55BA0387-3875-4E4C-8A1C-D13C728EE446}" type="slidenum">
              <a:rPr lang="en-US" smtClean="0"/>
              <a:t>10</a:t>
            </a:fld>
            <a:endParaRPr lang="en-US"/>
          </a:p>
        </p:txBody>
      </p:sp>
    </p:spTree>
    <p:extLst>
      <p:ext uri="{BB962C8B-B14F-4D97-AF65-F5344CB8AC3E}">
        <p14:creationId xmlns:p14="http://schemas.microsoft.com/office/powerpoint/2010/main" val="695386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Data management of the Arizona mammal data should yield a header with all available variables arranged in columns. </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11</a:t>
            </a:fld>
            <a:endParaRPr lang="en-US"/>
          </a:p>
        </p:txBody>
      </p:sp>
    </p:spTree>
    <p:extLst>
      <p:ext uri="{BB962C8B-B14F-4D97-AF65-F5344CB8AC3E}">
        <p14:creationId xmlns:p14="http://schemas.microsoft.com/office/powerpoint/2010/main" val="142335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format enables you to count and filter by variable</a:t>
            </a:r>
            <a:r>
              <a:rPr lang="en-US" baseline="0" dirty="0" smtClean="0"/>
              <a:t> or sample.</a:t>
            </a:r>
            <a:endParaRPr lang="en-US"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12</a:t>
            </a:fld>
            <a:endParaRPr lang="en-US"/>
          </a:p>
        </p:txBody>
      </p:sp>
    </p:spTree>
    <p:extLst>
      <p:ext uri="{BB962C8B-B14F-4D97-AF65-F5344CB8AC3E}">
        <p14:creationId xmlns:p14="http://schemas.microsoft.com/office/powerpoint/2010/main" val="972135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13</a:t>
            </a:fld>
            <a:endParaRPr lang="en-US"/>
          </a:p>
        </p:txBody>
      </p:sp>
    </p:spTree>
    <p:extLst>
      <p:ext uri="{BB962C8B-B14F-4D97-AF65-F5344CB8AC3E}">
        <p14:creationId xmlns:p14="http://schemas.microsoft.com/office/powerpoint/2010/main" val="131956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leave blank cells, but be thoughtful about it.</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14</a:t>
            </a:fld>
            <a:endParaRPr lang="en-US"/>
          </a:p>
        </p:txBody>
      </p:sp>
    </p:spTree>
    <p:extLst>
      <p:ext uri="{BB962C8B-B14F-4D97-AF65-F5344CB8AC3E}">
        <p14:creationId xmlns:p14="http://schemas.microsoft.com/office/powerpoint/2010/main" val="84200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15</a:t>
            </a:fld>
            <a:endParaRPr lang="en-US"/>
          </a:p>
        </p:txBody>
      </p:sp>
    </p:spTree>
    <p:extLst>
      <p:ext uri="{BB962C8B-B14F-4D97-AF65-F5344CB8AC3E}">
        <p14:creationId xmlns:p14="http://schemas.microsoft.com/office/powerpoint/2010/main" val="965839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 if you add units to numbers in a cell?</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16</a:t>
            </a:fld>
            <a:endParaRPr lang="en-US"/>
          </a:p>
        </p:txBody>
      </p:sp>
    </p:spTree>
    <p:extLst>
      <p:ext uri="{BB962C8B-B14F-4D97-AF65-F5344CB8AC3E}">
        <p14:creationId xmlns:p14="http://schemas.microsoft.com/office/powerpoint/2010/main" val="472423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17</a:t>
            </a:fld>
            <a:endParaRPr lang="en-US"/>
          </a:p>
        </p:txBody>
      </p:sp>
    </p:spTree>
    <p:extLst>
      <p:ext uri="{BB962C8B-B14F-4D97-AF65-F5344CB8AC3E}">
        <p14:creationId xmlns:p14="http://schemas.microsoft.com/office/powerpoint/2010/main" val="1760660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Screenshot of Excel © 2017 Microsoft Corporation for Macintosh. Instructor may want to replace with current demo version.</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18</a:t>
            </a:fld>
            <a:endParaRPr lang="en-US"/>
          </a:p>
        </p:txBody>
      </p:sp>
    </p:spTree>
    <p:extLst>
      <p:ext uri="{BB962C8B-B14F-4D97-AF65-F5344CB8AC3E}">
        <p14:creationId xmlns:p14="http://schemas.microsoft.com/office/powerpoint/2010/main" val="2000870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Data set:</a:t>
            </a:r>
          </a:p>
          <a:p>
            <a:r>
              <a:rPr lang="en-US" b="0" dirty="0" smtClean="0"/>
              <a:t>Formatted small mammal </a:t>
            </a:r>
            <a:r>
              <a:rPr lang="en-US" b="0" dirty="0" err="1" smtClean="0"/>
              <a:t>comm</a:t>
            </a:r>
            <a:r>
              <a:rPr lang="en-US" b="0" dirty="0" smtClean="0"/>
              <a:t>  = </a:t>
            </a:r>
            <a:r>
              <a:rPr lang="en-US" sz="1200" b="0" kern="1200" dirty="0" err="1" smtClean="0">
                <a:solidFill>
                  <a:schemeClr val="tx1"/>
                </a:solidFill>
                <a:effectLst/>
                <a:latin typeface="+mn-lt"/>
                <a:ea typeface="+mn-ea"/>
                <a:cs typeface="+mn-cs"/>
              </a:rPr>
              <a:t>survey_sorting_exercise.xls</a:t>
            </a:r>
            <a:r>
              <a:rPr lang="en-US" sz="1200" b="0" kern="1200" dirty="0" smtClean="0">
                <a:solidFill>
                  <a:schemeClr val="tx1"/>
                </a:solidFill>
                <a:effectLst/>
                <a:latin typeface="+mn-lt"/>
                <a:ea typeface="+mn-ea"/>
                <a:cs typeface="+mn-cs"/>
              </a:rPr>
              <a:t> </a:t>
            </a:r>
            <a:endParaRPr lang="en-US" b="0" dirty="0"/>
          </a:p>
        </p:txBody>
      </p:sp>
      <p:sp>
        <p:nvSpPr>
          <p:cNvPr id="4" name="Slide Number Placeholder 3"/>
          <p:cNvSpPr>
            <a:spLocks noGrp="1"/>
          </p:cNvSpPr>
          <p:nvPr>
            <p:ph type="sldNum" sz="quarter" idx="10"/>
          </p:nvPr>
        </p:nvSpPr>
        <p:spPr/>
        <p:txBody>
          <a:bodyPr/>
          <a:lstStyle/>
          <a:p>
            <a:fld id="{55BA0387-3875-4E4C-8A1C-D13C728EE446}" type="slidenum">
              <a:rPr lang="en-US" smtClean="0"/>
              <a:t>19</a:t>
            </a:fld>
            <a:endParaRPr lang="en-US"/>
          </a:p>
        </p:txBody>
      </p:sp>
    </p:spTree>
    <p:extLst>
      <p:ext uri="{BB962C8B-B14F-4D97-AF65-F5344CB8AC3E}">
        <p14:creationId xmlns:p14="http://schemas.microsoft.com/office/powerpoint/2010/main" val="138111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2</a:t>
            </a:fld>
            <a:endParaRPr lang="en-US"/>
          </a:p>
        </p:txBody>
      </p:sp>
    </p:spTree>
    <p:extLst>
      <p:ext uri="{BB962C8B-B14F-4D97-AF65-F5344CB8AC3E}">
        <p14:creationId xmlns:p14="http://schemas.microsoft.com/office/powerpoint/2010/main" val="1140527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Figure (from article): Mapping Big Data related articles indexed in Web of Science shows remarkable dispersal of interest in using such resources to advance research in many fields.</a:t>
            </a:r>
          </a:p>
          <a:p>
            <a:endParaRPr lang="en-US" sz="1200" b="0" i="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accumulation of data in the last decades, together with ethical revisions on data sharing, have made large amounts of scientific data accessible. These data could be used to test hypothesis and generate new questions. </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20</a:t>
            </a:fld>
            <a:endParaRPr lang="en-US"/>
          </a:p>
        </p:txBody>
      </p:sp>
    </p:spTree>
    <p:extLst>
      <p:ext uri="{BB962C8B-B14F-4D97-AF65-F5344CB8AC3E}">
        <p14:creationId xmlns:p14="http://schemas.microsoft.com/office/powerpoint/2010/main" val="882086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Publicly available scientific data </a:t>
            </a:r>
          </a:p>
          <a:p>
            <a:r>
              <a:rPr lang="en-US" sz="1200" b="0" i="0" kern="1200" dirty="0" smtClean="0">
                <a:solidFill>
                  <a:schemeClr val="tx1"/>
                </a:solidFill>
                <a:effectLst/>
                <a:latin typeface="+mn-lt"/>
                <a:ea typeface="+mn-ea"/>
                <a:cs typeface="+mn-cs"/>
              </a:rPr>
              <a:t>Data descriptor is a structure containing information that describes data. </a:t>
            </a:r>
          </a:p>
          <a:p>
            <a:r>
              <a:rPr lang="en-US" sz="1200" b="0" i="0" kern="1200" dirty="0" smtClean="0">
                <a:solidFill>
                  <a:schemeClr val="tx1"/>
                </a:solidFill>
                <a:effectLst/>
                <a:latin typeface="+mn-lt"/>
                <a:ea typeface="+mn-ea"/>
                <a:cs typeface="+mn-cs"/>
              </a:rPr>
              <a:t>ISA metadata tracking framework to facilitate standards-compliant collection, curation, management and reuse of datasets in an increasingly diverse set of life science domains. </a:t>
            </a:r>
            <a:endParaRPr lang="en-US" b="0" dirty="0"/>
          </a:p>
        </p:txBody>
      </p:sp>
      <p:sp>
        <p:nvSpPr>
          <p:cNvPr id="4" name="Slide Number Placeholder 3"/>
          <p:cNvSpPr>
            <a:spLocks noGrp="1"/>
          </p:cNvSpPr>
          <p:nvPr>
            <p:ph type="sldNum" sz="quarter" idx="10"/>
          </p:nvPr>
        </p:nvSpPr>
        <p:spPr/>
        <p:txBody>
          <a:bodyPr/>
          <a:lstStyle/>
          <a:p>
            <a:fld id="{55BA0387-3875-4E4C-8A1C-D13C728EE446}" type="slidenum">
              <a:rPr lang="en-US" smtClean="0"/>
              <a:t>21</a:t>
            </a:fld>
            <a:endParaRPr lang="en-US"/>
          </a:p>
        </p:txBody>
      </p:sp>
    </p:spTree>
    <p:extLst>
      <p:ext uri="{BB962C8B-B14F-4D97-AF65-F5344CB8AC3E}">
        <p14:creationId xmlns:p14="http://schemas.microsoft.com/office/powerpoint/2010/main" val="1636042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the previous section as introduction, this part of the presentation should be used to introduce NEON as an example of publicly available (open) data to understand ecological processes. For a clear understanding of the ethics behind data sharing, the instructor should highlight who sponsors NEON (the National Science Foundation, a public agency built and administered with public funding). Instructors should also highlight vocabulary such as “open data” (free access) and discuss its meaning. </a:t>
            </a:r>
          </a:p>
        </p:txBody>
      </p:sp>
      <p:sp>
        <p:nvSpPr>
          <p:cNvPr id="4" name="Slide Number Placeholder 3"/>
          <p:cNvSpPr>
            <a:spLocks noGrp="1"/>
          </p:cNvSpPr>
          <p:nvPr>
            <p:ph type="sldNum" sz="quarter" idx="10"/>
          </p:nvPr>
        </p:nvSpPr>
        <p:spPr/>
        <p:txBody>
          <a:bodyPr/>
          <a:lstStyle/>
          <a:p>
            <a:fld id="{55BA0387-3875-4E4C-8A1C-D13C728EE446}" type="slidenum">
              <a:rPr lang="en-US" smtClean="0"/>
              <a:t>22</a:t>
            </a:fld>
            <a:endParaRPr lang="en-US"/>
          </a:p>
        </p:txBody>
      </p:sp>
    </p:spTree>
    <p:extLst>
      <p:ext uri="{BB962C8B-B14F-4D97-AF65-F5344CB8AC3E}">
        <p14:creationId xmlns:p14="http://schemas.microsoft.com/office/powerpoint/2010/main" val="1435779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23</a:t>
            </a:fld>
            <a:endParaRPr lang="en-US" dirty="0"/>
          </a:p>
        </p:txBody>
      </p:sp>
    </p:spTree>
    <p:extLst>
      <p:ext uri="{BB962C8B-B14F-4D97-AF65-F5344CB8AC3E}">
        <p14:creationId xmlns:p14="http://schemas.microsoft.com/office/powerpoint/2010/main" val="1651958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24</a:t>
            </a:fld>
            <a:endParaRPr lang="en-US" dirty="0"/>
          </a:p>
        </p:txBody>
      </p:sp>
    </p:spTree>
    <p:extLst>
      <p:ext uri="{BB962C8B-B14F-4D97-AF65-F5344CB8AC3E}">
        <p14:creationId xmlns:p14="http://schemas.microsoft.com/office/powerpoint/2010/main" val="162832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Beetles</a:t>
            </a:r>
            <a:r>
              <a:rPr lang="en-US" baseline="0" dirty="0"/>
              <a:t> are collected every 2 weeks, start and ending of sampling is dictated by when plants at the sites begin and end their growing season.  Our sites range from 6-10 collections/site/year.  Collected beetles are brought back into the lab for processing and identification.  Samples are then shipped to taxonomists…</a:t>
            </a:r>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25</a:t>
            </a:fld>
            <a:endParaRPr lang="en-US"/>
          </a:p>
        </p:txBody>
      </p:sp>
    </p:spTree>
    <p:extLst>
      <p:ext uri="{BB962C8B-B14F-4D97-AF65-F5344CB8AC3E}">
        <p14:creationId xmlns:p14="http://schemas.microsoft.com/office/powerpoint/2010/main" val="1040050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Mosquitoes</a:t>
            </a:r>
            <a:r>
              <a:rPr lang="en-US" baseline="0" dirty="0"/>
              <a:t> are samples to gather data on species abundance, diversity, and pathogen presence.  Mosquitoes are sampled bi-weekly at core sites and monthly at relocatable sites.  Samples are transported from the field on dry ice, stored in ultra-low freezers in the lab, and then shipped to external laboratories for species identification and pathogen analyses.</a:t>
            </a: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26</a:t>
            </a:fld>
            <a:endParaRPr lang="en-US" dirty="0"/>
          </a:p>
        </p:txBody>
      </p:sp>
    </p:spTree>
    <p:extLst>
      <p:ext uri="{BB962C8B-B14F-4D97-AF65-F5344CB8AC3E}">
        <p14:creationId xmlns:p14="http://schemas.microsoft.com/office/powerpoint/2010/main" val="346396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Ticks</a:t>
            </a:r>
            <a:r>
              <a:rPr lang="en-US" baseline="0" smtClean="0"/>
              <a:t> are sampled at all sites at either 3 or 6 week intervals.</a:t>
            </a:r>
            <a:endParaRPr lang="en-US" dirty="0"/>
          </a:p>
        </p:txBody>
      </p:sp>
      <p:sp>
        <p:nvSpPr>
          <p:cNvPr id="4" name="Slide Number Placeholder 3"/>
          <p:cNvSpPr>
            <a:spLocks noGrp="1"/>
          </p:cNvSpPr>
          <p:nvPr>
            <p:ph type="sldNum" sz="quarter" idx="10"/>
          </p:nvPr>
        </p:nvSpPr>
        <p:spPr/>
        <p:txBody>
          <a:bodyPr/>
          <a:lstStyle/>
          <a:p>
            <a:fld id="{3E09EDD4-76B0-2144-883C-A0FB16EB0411}" type="slidenum">
              <a:rPr lang="en-US" smtClean="0"/>
              <a:pPr/>
              <a:t>27</a:t>
            </a:fld>
            <a:endParaRPr lang="en-US"/>
          </a:p>
        </p:txBody>
      </p:sp>
    </p:spTree>
    <p:extLst>
      <p:ext uri="{BB962C8B-B14F-4D97-AF65-F5344CB8AC3E}">
        <p14:creationId xmlns:p14="http://schemas.microsoft.com/office/powerpoint/2010/main" val="1192866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mammal sampling is conducted around the new moon.  We</a:t>
            </a:r>
            <a:r>
              <a:rPr lang="en-US" baseline="0" dirty="0"/>
              <a:t> sampling monthly at c</a:t>
            </a:r>
            <a:r>
              <a:rPr lang="en-US" dirty="0"/>
              <a:t>ore sites (CPER and NIWO) and bi-monthly at </a:t>
            </a:r>
            <a:r>
              <a:rPr lang="en-US" dirty="0" err="1"/>
              <a:t>relocatables</a:t>
            </a:r>
            <a:r>
              <a:rPr lang="en-US" dirty="0"/>
              <a:t> (STER, RMNP).</a:t>
            </a:r>
            <a:r>
              <a:rPr lang="en-US" baseline="0" dirty="0"/>
              <a:t>  The goal is to conduct 6 trapping bouts at core sites and 4 at </a:t>
            </a:r>
            <a:r>
              <a:rPr lang="en-US" baseline="0" dirty="0" err="1"/>
              <a:t>relocatables</a:t>
            </a:r>
            <a:r>
              <a:rPr lang="en-US" baseline="0" dirty="0"/>
              <a:t>.</a:t>
            </a:r>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28</a:t>
            </a:fld>
            <a:endParaRPr lang="en-US" dirty="0"/>
          </a:p>
        </p:txBody>
      </p:sp>
    </p:spTree>
    <p:extLst>
      <p:ext uri="{BB962C8B-B14F-4D97-AF65-F5344CB8AC3E}">
        <p14:creationId xmlns:p14="http://schemas.microsoft.com/office/powerpoint/2010/main" val="403851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 Sherman traps with baits in a 10mx10m grid during 3 days in a row at the evening.</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31</a:t>
            </a:fld>
            <a:endParaRPr lang="en-US"/>
          </a:p>
        </p:txBody>
      </p:sp>
    </p:spTree>
    <p:extLst>
      <p:ext uri="{BB962C8B-B14F-4D97-AF65-F5344CB8AC3E}">
        <p14:creationId xmlns:p14="http://schemas.microsoft.com/office/powerpoint/2010/main" val="1412347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management encompasses</a:t>
            </a:r>
            <a:r>
              <a:rPr lang="en-US" baseline="0" dirty="0" smtClean="0"/>
              <a:t> everything about how the data are collected, processed, stored, and archived.  Data management procedures and practices should be an integral part of any research project planning and should be in place prior to any data being collected. </a:t>
            </a:r>
            <a:endParaRPr lang="en-US" dirty="0"/>
          </a:p>
        </p:txBody>
      </p:sp>
      <p:sp>
        <p:nvSpPr>
          <p:cNvPr id="4" name="Slide Number Placeholder 3"/>
          <p:cNvSpPr>
            <a:spLocks noGrp="1"/>
          </p:cNvSpPr>
          <p:nvPr>
            <p:ph type="sldNum" sz="quarter" idx="10"/>
          </p:nvPr>
        </p:nvSpPr>
        <p:spPr/>
        <p:txBody>
          <a:bodyPr/>
          <a:lstStyle/>
          <a:p>
            <a:fld id="{70B646A3-99EB-41F4-AF2F-3B6881836BDE}" type="slidenum">
              <a:rPr lang="en-US" smtClean="0"/>
              <a:pPr/>
              <a:t>3</a:t>
            </a:fld>
            <a:endParaRPr lang="en-US"/>
          </a:p>
        </p:txBody>
      </p:sp>
    </p:spTree>
    <p:extLst>
      <p:ext uri="{BB962C8B-B14F-4D97-AF65-F5344CB8AC3E}">
        <p14:creationId xmlns:p14="http://schemas.microsoft.com/office/powerpoint/2010/main" val="1027740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organized into columns and rows, resembling a spreadsheet.</a:t>
            </a:r>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32</a:t>
            </a:fld>
            <a:endParaRPr lang="en-US"/>
          </a:p>
        </p:txBody>
      </p:sp>
    </p:spTree>
    <p:extLst>
      <p:ext uri="{BB962C8B-B14F-4D97-AF65-F5344CB8AC3E}">
        <p14:creationId xmlns:p14="http://schemas.microsoft.com/office/powerpoint/2010/main" val="1925552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Steps for downloading NEON’s data (described here for NEON latest version at the moment of this module’s publication):</a:t>
            </a:r>
            <a:endParaRPr lang="en-US" b="0"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smtClean="0"/>
              <a:t>http://</a:t>
            </a:r>
            <a:r>
              <a:rPr lang="en-US" b="0" baseline="0" dirty="0" err="1" smtClean="0"/>
              <a:t>www.neonscience.org</a:t>
            </a:r>
            <a:endParaRPr lang="en-US" b="0" baseline="0" dirty="0" smtClean="0"/>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smtClean="0"/>
              <a:t>Data</a:t>
            </a:r>
          </a:p>
          <a:p>
            <a:pPr marL="685800" marR="0" lvl="1"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smtClean="0"/>
              <a:t>Data Portal</a:t>
            </a:r>
          </a:p>
          <a:p>
            <a:pPr marL="1143000" marR="0" lvl="2"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smtClean="0"/>
              <a:t>Explore Data Portal (http://</a:t>
            </a:r>
            <a:r>
              <a:rPr lang="en-US" b="0" baseline="0" dirty="0" err="1" smtClean="0"/>
              <a:t>www.neonscience.org</a:t>
            </a:r>
            <a:r>
              <a:rPr lang="en-US" b="0" baseline="0" smtClean="0"/>
              <a:t>/data/neon-data-portal)</a:t>
            </a:r>
            <a:endParaRPr lang="en-US" b="0" baseline="0" dirty="0" smtClean="0"/>
          </a:p>
          <a:p>
            <a:pPr marL="1600200" marR="0" lvl="3"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smtClean="0"/>
              <a:t>Time series charts for select data products (http://</a:t>
            </a:r>
            <a:r>
              <a:rPr lang="en-US" b="0" baseline="0" dirty="0" err="1" smtClean="0"/>
              <a:t>data.neonscience.org</a:t>
            </a:r>
            <a:r>
              <a:rPr lang="en-US" b="0" baseline="0" dirty="0" smtClean="0"/>
              <a:t>/</a:t>
            </a:r>
            <a:r>
              <a:rPr lang="en-US" b="0" baseline="0" dirty="0" err="1" smtClean="0"/>
              <a:t>browse-data?showTheme</a:t>
            </a:r>
            <a:r>
              <a:rPr lang="en-US" b="0" baseline="0" dirty="0" smtClean="0"/>
              <a:t>=org)</a:t>
            </a:r>
          </a:p>
          <a:p>
            <a:pPr marL="2057400" marR="0" lvl="4"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Small mammal box trapping (http://</a:t>
            </a:r>
            <a:r>
              <a:rPr lang="en-US" baseline="0" dirty="0" err="1" smtClean="0"/>
              <a:t>data.neonscience.org</a:t>
            </a:r>
            <a:r>
              <a:rPr lang="en-US" baseline="0" dirty="0" smtClean="0"/>
              <a:t>/static/</a:t>
            </a:r>
            <a:r>
              <a:rPr lang="en-US" baseline="0" dirty="0" err="1" smtClean="0"/>
              <a:t>browse.html</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33</a:t>
            </a:fld>
            <a:endParaRPr lang="en-US"/>
          </a:p>
        </p:txBody>
      </p:sp>
    </p:spTree>
    <p:extLst>
      <p:ext uri="{BB962C8B-B14F-4D97-AF65-F5344CB8AC3E}">
        <p14:creationId xmlns:p14="http://schemas.microsoft.com/office/powerpoint/2010/main" val="748779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200" dirty="0" smtClean="0">
                <a:latin typeface="Times New Roman" charset="0"/>
                <a:ea typeface="ＭＳ Ｐゴシック" pitchFamily="34" charset="-128"/>
              </a:rPr>
              <a:t>Metadata is data about data. It describes the content, quality, condition, and other characteristics of a dataset.  </a:t>
            </a:r>
          </a:p>
          <a:p>
            <a:pPr eaLnBrk="1" hangingPunct="1"/>
            <a:endParaRPr lang="en-US" sz="1200" dirty="0" smtClean="0">
              <a:latin typeface="Times New Roman" charset="0"/>
              <a:ea typeface="ＭＳ Ｐゴシック" pitchFamily="34" charset="-128"/>
            </a:endParaRPr>
          </a:p>
          <a:p>
            <a:pPr eaLnBrk="1" hangingPunct="1"/>
            <a:r>
              <a:rPr lang="en-US" sz="1200" dirty="0" smtClean="0">
                <a:latin typeface="Times New Roman" charset="0"/>
                <a:ea typeface="ＭＳ Ｐゴシック" pitchFamily="34" charset="-128"/>
              </a:rPr>
              <a:t>Metadata records preserve the usefulness of data over time by detailing methods for data collection and data set creation. Metadata greatly minimizes duplication of effort in the collection of expensive digital data and fosters the sharing of digital data resources. </a:t>
            </a:r>
            <a:endParaRPr lang="en-US" sz="1800" dirty="0" smtClean="0">
              <a:latin typeface="Times New Roman" charset="0"/>
              <a:ea typeface="ＭＳ Ｐゴシック"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45B0BCA6-33EC-4A59-BBEF-53B91F0D0FEB}" type="slidenum">
              <a:rPr lang="en-US" smtClean="0">
                <a:latin typeface="Calibri" pitchFamily="34" charset="0"/>
                <a:ea typeface="ＭＳ Ｐゴシック" pitchFamily="34" charset="-128"/>
              </a:rPr>
              <a:pPr eaLnBrk="1" hangingPunct="1"/>
              <a:t>34</a:t>
            </a:fld>
            <a:endParaRPr lang="en-US" smtClean="0">
              <a:latin typeface="Calibri" pitchFamily="34" charset="0"/>
              <a:ea typeface="ＭＳ Ｐゴシック" pitchFamily="34" charset="-128"/>
            </a:endParaRPr>
          </a:p>
        </p:txBody>
      </p:sp>
    </p:spTree>
    <p:extLst>
      <p:ext uri="{BB962C8B-B14F-4D97-AF65-F5344CB8AC3E}">
        <p14:creationId xmlns:p14="http://schemas.microsoft.com/office/powerpoint/2010/main" val="230386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35</a:t>
            </a:fld>
            <a:endParaRPr lang="en-US"/>
          </a:p>
        </p:txBody>
      </p:sp>
    </p:spTree>
    <p:extLst>
      <p:ext uri="{BB962C8B-B14F-4D97-AF65-F5344CB8AC3E}">
        <p14:creationId xmlns:p14="http://schemas.microsoft.com/office/powerpoint/2010/main" val="47800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36</a:t>
            </a:fld>
            <a:endParaRPr lang="en-US"/>
          </a:p>
        </p:txBody>
      </p:sp>
    </p:spTree>
    <p:extLst>
      <p:ext uri="{BB962C8B-B14F-4D97-AF65-F5344CB8AC3E}">
        <p14:creationId xmlns:p14="http://schemas.microsoft.com/office/powerpoint/2010/main" val="1473425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37</a:t>
            </a:fld>
            <a:endParaRPr lang="en-US"/>
          </a:p>
        </p:txBody>
      </p:sp>
    </p:spTree>
    <p:extLst>
      <p:ext uri="{BB962C8B-B14F-4D97-AF65-F5344CB8AC3E}">
        <p14:creationId xmlns:p14="http://schemas.microsoft.com/office/powerpoint/2010/main" val="372660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38</a:t>
            </a:fld>
            <a:endParaRPr lang="en-US"/>
          </a:p>
        </p:txBody>
      </p:sp>
    </p:spTree>
    <p:extLst>
      <p:ext uri="{BB962C8B-B14F-4D97-AF65-F5344CB8AC3E}">
        <p14:creationId xmlns:p14="http://schemas.microsoft.com/office/powerpoint/2010/main" val="55506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5BA0387-3875-4E4C-8A1C-D13C728EE446}" type="slidenum">
              <a:rPr lang="en-US" smtClean="0"/>
              <a:t>39</a:t>
            </a:fld>
            <a:endParaRPr lang="en-US"/>
          </a:p>
        </p:txBody>
      </p:sp>
    </p:spTree>
    <p:extLst>
      <p:ext uri="{BB962C8B-B14F-4D97-AF65-F5344CB8AC3E}">
        <p14:creationId xmlns:p14="http://schemas.microsoft.com/office/powerpoint/2010/main" val="751863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40</a:t>
            </a:fld>
            <a:endParaRPr lang="en-US"/>
          </a:p>
        </p:txBody>
      </p:sp>
    </p:spTree>
    <p:extLst>
      <p:ext uri="{BB962C8B-B14F-4D97-AF65-F5344CB8AC3E}">
        <p14:creationId xmlns:p14="http://schemas.microsoft.com/office/powerpoint/2010/main" val="108365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Columns should correspond to one variable, not a combination of two or more.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example, having two variables in one category limits the number of independent variables in your statistical analysis.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4</a:t>
            </a:fld>
            <a:endParaRPr lang="en-US"/>
          </a:p>
        </p:txBody>
      </p:sp>
    </p:spTree>
    <p:extLst>
      <p:ext uri="{BB962C8B-B14F-4D97-AF65-F5344CB8AC3E}">
        <p14:creationId xmlns:p14="http://schemas.microsoft.com/office/powerpoint/2010/main" val="17051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important to realize that there is far more to data management than just o</a:t>
            </a:r>
            <a:r>
              <a:rPr lang="en-US" dirty="0" smtClean="0"/>
              <a:t>rganized, efficient data collection.</a:t>
            </a:r>
          </a:p>
        </p:txBody>
      </p:sp>
      <p:sp>
        <p:nvSpPr>
          <p:cNvPr id="4" name="Slide Number Placeholder 3"/>
          <p:cNvSpPr>
            <a:spLocks noGrp="1"/>
          </p:cNvSpPr>
          <p:nvPr>
            <p:ph type="sldNum" sz="quarter" idx="10"/>
          </p:nvPr>
        </p:nvSpPr>
        <p:spPr/>
        <p:txBody>
          <a:bodyPr/>
          <a:lstStyle/>
          <a:p>
            <a:fld id="{55BA0387-3875-4E4C-8A1C-D13C728EE446}" type="slidenum">
              <a:rPr lang="en-US" smtClean="0"/>
              <a:t>5</a:t>
            </a:fld>
            <a:endParaRPr lang="en-US"/>
          </a:p>
        </p:txBody>
      </p:sp>
    </p:spTree>
    <p:extLst>
      <p:ext uri="{BB962C8B-B14F-4D97-AF65-F5344CB8AC3E}">
        <p14:creationId xmlns:p14="http://schemas.microsoft.com/office/powerpoint/2010/main" val="36600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spreadsheet</a:t>
            </a:r>
            <a:r>
              <a:rPr lang="en-US" sz="1200" kern="1200" dirty="0" smtClean="0">
                <a:solidFill>
                  <a:schemeClr val="tx1"/>
                </a:solidFill>
                <a:effectLst/>
                <a:latin typeface="+mn-lt"/>
                <a:ea typeface="+mn-ea"/>
                <a:cs typeface="+mn-cs"/>
              </a:rPr>
              <a:t> format allows you to know exactly what variables were measured in the field and what is the sample size. In this way, the format allows you to count, sort, and filter observations (rows) by variables (columns) quickly and easily.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6</a:t>
            </a:fld>
            <a:endParaRPr lang="en-US"/>
          </a:p>
        </p:txBody>
      </p:sp>
    </p:spTree>
    <p:extLst>
      <p:ext uri="{BB962C8B-B14F-4D97-AF65-F5344CB8AC3E}">
        <p14:creationId xmlns:p14="http://schemas.microsoft.com/office/powerpoint/2010/main" val="147793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Columns: variables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Rows: observation/individuals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points: 143</a:t>
            </a: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7</a:t>
            </a:fld>
            <a:endParaRPr lang="en-US"/>
          </a:p>
        </p:txBody>
      </p:sp>
    </p:spTree>
    <p:extLst>
      <p:ext uri="{BB962C8B-B14F-4D97-AF65-F5344CB8AC3E}">
        <p14:creationId xmlns:p14="http://schemas.microsoft.com/office/powerpoint/2010/main" val="156792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Columns: variables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Rows: observation/individuals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points: 3909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Why do you think this commonalities in dataset organization exist?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 this way, the format allows you to count, sort, and filter observations (rows) by variables (columns) quickly and easily. </a:t>
            </a:r>
          </a:p>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8</a:t>
            </a:fld>
            <a:endParaRPr lang="en-US"/>
          </a:p>
        </p:txBody>
      </p:sp>
    </p:spTree>
    <p:extLst>
      <p:ext uri="{BB962C8B-B14F-4D97-AF65-F5344CB8AC3E}">
        <p14:creationId xmlns:p14="http://schemas.microsoft.com/office/powerpoint/2010/main" val="37158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A0387-3875-4E4C-8A1C-D13C728EE446}" type="slidenum">
              <a:rPr lang="en-US" smtClean="0"/>
              <a:t>9</a:t>
            </a:fld>
            <a:endParaRPr lang="en-US"/>
          </a:p>
        </p:txBody>
      </p:sp>
    </p:spTree>
    <p:extLst>
      <p:ext uri="{BB962C8B-B14F-4D97-AF65-F5344CB8AC3E}">
        <p14:creationId xmlns:p14="http://schemas.microsoft.com/office/powerpoint/2010/main" val="635724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18943F-8B52-0D46-A0C0-8A9FC08DDF03}"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18943F-8B52-0D46-A0C0-8A9FC08DDF03}"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18943F-8B52-0D46-A0C0-8A9FC08DDF03}"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18943F-8B52-0D46-A0C0-8A9FC08DDF03}"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18943F-8B52-0D46-A0C0-8A9FC08DDF03}" type="datetimeFigureOut">
              <a:rPr lang="en-US" smtClean="0"/>
              <a:t>5/18/18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018943F-8B52-0D46-A0C0-8A9FC08DDF03}" type="datetimeFigureOut">
              <a:rPr lang="en-US" smtClean="0"/>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018943F-8B52-0D46-A0C0-8A9FC08DDF03}" type="datetimeFigureOut">
              <a:rPr lang="en-US" smtClean="0"/>
              <a:t>5/18/18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18943F-8B52-0D46-A0C0-8A9FC08DDF03}" type="datetimeFigureOut">
              <a:rPr lang="en-US" smtClean="0"/>
              <a:t>5/18/18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8943F-8B52-0D46-A0C0-8A9FC08DDF03}" type="datetimeFigureOut">
              <a:rPr lang="en-US" smtClean="0"/>
              <a:t>5/18/18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18943F-8B52-0D46-A0C0-8A9FC08DDF03}" type="datetimeFigureOut">
              <a:rPr lang="en-US" smtClean="0"/>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18943F-8B52-0D46-A0C0-8A9FC08DDF03}" type="datetimeFigureOut">
              <a:rPr lang="en-US" smtClean="0"/>
              <a:t>5/18/18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05B1E-9EC1-CA40-AFE9-BE129488790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8943F-8B52-0D46-A0C0-8A9FC08DDF03}" type="datetimeFigureOut">
              <a:rPr lang="en-US" smtClean="0"/>
              <a:t>5/18/18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05B1E-9EC1-CA40-AFE9-BE1294887901}" type="slidenum">
              <a:rPr lang="en-US" smtClean="0"/>
              <a:t>‹#›</a:t>
            </a:fld>
            <a:endParaRPr lang="en-US"/>
          </a:p>
        </p:txBody>
      </p:sp>
    </p:spTree>
    <p:extLst>
      <p:ext uri="{BB962C8B-B14F-4D97-AF65-F5344CB8AC3E}">
        <p14:creationId xmlns:p14="http://schemas.microsoft.com/office/powerpoint/2010/main" val="154835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hyperlink" Target="http://stip.gatech.edu/forecasting-innovation-pathways-of-big-data-analytics-2/"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hyperlink" Target="http://blogs.nature.com/scientificdata/2013/07/23/scientific-data-to-complement-and-promote-public-data-repositories/"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www.neonscience.or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1.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www.datacarpentry.org/spreadsheet-ecology-lesson/00-intro/" TargetMode="External"/><Relationship Id="rId4" Type="http://schemas.openxmlformats.org/officeDocument/2006/relationships/hyperlink" Target="http://www.neonscience.org/overview-data-management-small-mammal"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jamesriverpark.org/science-in-the-park/rock-pools.php" TargetMode="External"/><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5061/dryad.p2c6r" TargetMode="External"/><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35000"/>
          </a:blip>
          <a:stretch>
            <a:fillRect/>
          </a:stretch>
        </p:blipFill>
        <p:spPr>
          <a:xfrm>
            <a:off x="0" y="842964"/>
            <a:ext cx="9144000" cy="4967968"/>
          </a:xfrm>
          <a:prstGeom prst="rect">
            <a:avLst/>
          </a:prstGeom>
        </p:spPr>
      </p:pic>
      <p:sp>
        <p:nvSpPr>
          <p:cNvPr id="2" name="TextBox 1"/>
          <p:cNvSpPr txBox="1"/>
          <p:nvPr/>
        </p:nvSpPr>
        <p:spPr>
          <a:xfrm>
            <a:off x="457200" y="5272323"/>
            <a:ext cx="8443914" cy="1077218"/>
          </a:xfrm>
          <a:prstGeom prst="rect">
            <a:avLst/>
          </a:prstGeom>
          <a:solidFill>
            <a:schemeClr val="accent6">
              <a:lumMod val="60000"/>
              <a:lumOff val="40000"/>
            </a:schemeClr>
          </a:solidFill>
          <a:ln w="38100">
            <a:solidFill>
              <a:schemeClr val="accent6">
                <a:lumMod val="50000"/>
              </a:schemeClr>
            </a:solidFill>
          </a:ln>
        </p:spPr>
        <p:txBody>
          <a:bodyPr wrap="square" rtlCol="0">
            <a:spAutoFit/>
          </a:bodyPr>
          <a:lstStyle/>
          <a:p>
            <a:pPr algn="ctr"/>
            <a:r>
              <a:rPr lang="en-US" sz="3600" b="1" smtClean="0"/>
              <a:t>Special Lecture</a:t>
            </a:r>
            <a:endParaRPr lang="en-US" sz="2400" b="1" dirty="0" smtClean="0"/>
          </a:p>
          <a:p>
            <a:pPr algn="ctr"/>
            <a:r>
              <a:rPr lang="en-US" sz="2800" b="1" dirty="0" smtClean="0"/>
              <a:t>Data management for successful research</a:t>
            </a:r>
            <a:endParaRPr lang="en-US" altLang="en-US" sz="2800" b="1" dirty="0" smtClean="0"/>
          </a:p>
        </p:txBody>
      </p:sp>
      <p:pic>
        <p:nvPicPr>
          <p:cNvPr id="5" name="Picture 4"/>
          <p:cNvPicPr>
            <a:picLocks noChangeAspect="1"/>
          </p:cNvPicPr>
          <p:nvPr/>
        </p:nvPicPr>
        <p:blipFill>
          <a:blip r:embed="rId4">
            <a:alphaModFix amt="70000"/>
          </a:blip>
          <a:stretch>
            <a:fillRect/>
          </a:stretch>
        </p:blipFill>
        <p:spPr>
          <a:xfrm>
            <a:off x="638174" y="1370693"/>
            <a:ext cx="3805240" cy="2801539"/>
          </a:xfrm>
          <a:prstGeom prst="rect">
            <a:avLst/>
          </a:prstGeom>
        </p:spPr>
      </p:pic>
      <p:sp>
        <p:nvSpPr>
          <p:cNvPr id="3" name="TextBox 2"/>
          <p:cNvSpPr txBox="1"/>
          <p:nvPr/>
        </p:nvSpPr>
        <p:spPr>
          <a:xfrm>
            <a:off x="0" y="11967"/>
            <a:ext cx="5024284" cy="738664"/>
          </a:xfrm>
          <a:prstGeom prst="rect">
            <a:avLst/>
          </a:prstGeom>
          <a:noFill/>
        </p:spPr>
        <p:txBody>
          <a:bodyPr wrap="square" rtlCol="0">
            <a:spAutoFit/>
          </a:bodyPr>
          <a:lstStyle/>
          <a:p>
            <a:r>
              <a:rPr lang="en-US" sz="1400" dirty="0"/>
              <a:t>More In Depth Spreadsheet Management Adaptation </a:t>
            </a:r>
            <a:endParaRPr lang="en-US" sz="1400" dirty="0" smtClean="0"/>
          </a:p>
          <a:p>
            <a:r>
              <a:rPr lang="en-US" sz="1400" dirty="0" smtClean="0"/>
              <a:t>of </a:t>
            </a:r>
            <a:r>
              <a:rPr lang="en-US" sz="1400" dirty="0"/>
              <a:t>Data Management using NEON Small Mammal </a:t>
            </a:r>
            <a:r>
              <a:rPr lang="en-US" sz="1400" dirty="0" smtClean="0"/>
              <a:t>Data</a:t>
            </a:r>
            <a:r>
              <a:rPr lang="en-US" sz="1400" dirty="0"/>
              <a:t/>
            </a:r>
            <a:br>
              <a:rPr lang="en-US" sz="1400" dirty="0"/>
            </a:br>
            <a:r>
              <a:rPr lang="en-US" sz="1400" dirty="0" smtClean="0"/>
              <a:t>Raisa </a:t>
            </a:r>
            <a:r>
              <a:rPr lang="en-US" sz="1400" dirty="0" err="1"/>
              <a:t>Hern</a:t>
            </a:r>
            <a:r>
              <a:rPr lang="es-ES" sz="1400" dirty="0"/>
              <a:t>á</a:t>
            </a:r>
            <a:r>
              <a:rPr lang="en-US" sz="1400" dirty="0"/>
              <a:t>ndez </a:t>
            </a:r>
            <a:r>
              <a:rPr lang="en-US" sz="1400" dirty="0" smtClean="0"/>
              <a:t>Pacheco</a:t>
            </a:r>
            <a:endParaRPr lang="en-US" sz="1400" dirty="0"/>
          </a:p>
        </p:txBody>
      </p:sp>
    </p:spTree>
    <p:extLst>
      <p:ext uri="{BB962C8B-B14F-4D97-AF65-F5344CB8AC3E}">
        <p14:creationId xmlns:p14="http://schemas.microsoft.com/office/powerpoint/2010/main" val="1949199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a:ea typeface="MS PGothic" charset="-128"/>
              </a:rPr>
              <a:t>Exercise 1 </a:t>
            </a:r>
            <a:r>
              <a:rPr lang="en-US" altLang="en-US" sz="4800" smtClean="0">
                <a:ea typeface="MS PGothic" charset="-128"/>
              </a:rPr>
              <a:t>:</a:t>
            </a:r>
            <a:endParaRPr lang="en-US" altLang="en-US" sz="4800" b="1" dirty="0">
              <a:ea typeface="MS PGothic" charset="-128"/>
            </a:endParaRPr>
          </a:p>
        </p:txBody>
      </p:sp>
      <p:sp>
        <p:nvSpPr>
          <p:cNvPr id="2" name="Rectangle 1"/>
          <p:cNvSpPr/>
          <p:nvPr/>
        </p:nvSpPr>
        <p:spPr>
          <a:xfrm>
            <a:off x="440871" y="2256748"/>
            <a:ext cx="8262257" cy="4247317"/>
          </a:xfrm>
          <a:prstGeom prst="rect">
            <a:avLst/>
          </a:prstGeom>
        </p:spPr>
        <p:txBody>
          <a:bodyPr wrap="square">
            <a:spAutoFit/>
          </a:bodyPr>
          <a:lstStyle/>
          <a:p>
            <a:pPr>
              <a:buFont typeface="+mj-lt"/>
              <a:buAutoNum type="arabicPeriod"/>
            </a:pPr>
            <a:r>
              <a:rPr lang="en-US" dirty="0" smtClean="0">
                <a:solidFill>
                  <a:srgbClr val="333333"/>
                </a:solidFill>
                <a:latin typeface="Helvetica Neue" charset="0"/>
                <a:ea typeface="Helvetica Neue" charset="0"/>
                <a:cs typeface="Helvetica Neue" charset="0"/>
              </a:rPr>
              <a:t> Open the survey data file on </a:t>
            </a:r>
            <a:r>
              <a:rPr lang="en-US" b="1" dirty="0" smtClean="0">
                <a:latin typeface="Helvetica Neue" charset="0"/>
                <a:ea typeface="Helvetica Neue" charset="0"/>
                <a:cs typeface="Helvetica Neue" charset="0"/>
              </a:rPr>
              <a:t>small </a:t>
            </a:r>
            <a:r>
              <a:rPr lang="en-US" b="1" dirty="0">
                <a:latin typeface="Helvetica Neue" charset="0"/>
                <a:ea typeface="Helvetica Neue" charset="0"/>
                <a:cs typeface="Helvetica Neue" charset="0"/>
              </a:rPr>
              <a:t>mammal community </a:t>
            </a:r>
            <a:r>
              <a:rPr lang="en-US" dirty="0">
                <a:latin typeface="Helvetica Neue" charset="0"/>
                <a:ea typeface="Helvetica Neue" charset="0"/>
                <a:cs typeface="Helvetica Neue" charset="0"/>
              </a:rPr>
              <a:t>in southern </a:t>
            </a:r>
            <a:r>
              <a:rPr lang="en-US" dirty="0" smtClean="0">
                <a:latin typeface="Helvetica Neue" charset="0"/>
                <a:ea typeface="Helvetica Neue" charset="0"/>
                <a:cs typeface="Helvetica Neue" charset="0"/>
              </a:rPr>
              <a:t>Arizona</a:t>
            </a:r>
          </a:p>
          <a:p>
            <a:pPr>
              <a:buFont typeface="+mj-lt"/>
              <a:buAutoNum type="arabicPeriod"/>
            </a:pPr>
            <a:endParaRPr lang="en-US" dirty="0" smtClean="0">
              <a:latin typeface="Helvetica Neue" charset="0"/>
              <a:ea typeface="Helvetica Neue" charset="0"/>
              <a:cs typeface="Helvetica Neue" charset="0"/>
            </a:endParaRPr>
          </a:p>
          <a:p>
            <a:pPr>
              <a:buFont typeface="+mj-lt"/>
              <a:buAutoNum type="arabicPeriod"/>
            </a:pPr>
            <a:r>
              <a:rPr lang="en-US" dirty="0" smtClean="0">
                <a:solidFill>
                  <a:srgbClr val="333333"/>
                </a:solidFill>
                <a:latin typeface="Helvetica Neue" charset="0"/>
                <a:ea typeface="Helvetica Neue" charset="0"/>
                <a:cs typeface="Helvetica Neue" charset="0"/>
              </a:rPr>
              <a:t> You can see that there are two tabs. Two </a:t>
            </a:r>
            <a:r>
              <a:rPr lang="en-US" dirty="0">
                <a:solidFill>
                  <a:srgbClr val="333333"/>
                </a:solidFill>
                <a:latin typeface="Helvetica Neue" charset="0"/>
                <a:ea typeface="Helvetica Neue" charset="0"/>
                <a:cs typeface="Helvetica Neue" charset="0"/>
              </a:rPr>
              <a:t>field assistants conducted the surveys, </a:t>
            </a:r>
            <a:r>
              <a:rPr lang="en-US" dirty="0" smtClean="0">
                <a:solidFill>
                  <a:srgbClr val="333333"/>
                </a:solidFill>
                <a:latin typeface="Helvetica Neue" charset="0"/>
                <a:ea typeface="Helvetica Neue" charset="0"/>
                <a:cs typeface="Helvetica Neue" charset="0"/>
              </a:rPr>
              <a:t>one in 2013 and one in 2014. </a:t>
            </a:r>
            <a:r>
              <a:rPr lang="en-US" dirty="0">
                <a:solidFill>
                  <a:srgbClr val="333333"/>
                </a:solidFill>
                <a:latin typeface="Helvetica Neue" charset="0"/>
                <a:ea typeface="Helvetica Neue" charset="0"/>
                <a:cs typeface="Helvetica Neue" charset="0"/>
              </a:rPr>
              <a:t>N</a:t>
            </a:r>
            <a:r>
              <a:rPr lang="en-US" dirty="0" smtClean="0">
                <a:solidFill>
                  <a:srgbClr val="333333"/>
                </a:solidFill>
                <a:latin typeface="Helvetica Neue" charset="0"/>
                <a:ea typeface="Helvetica Neue" charset="0"/>
                <a:cs typeface="Helvetica Neue" charset="0"/>
              </a:rPr>
              <a:t>ow </a:t>
            </a:r>
            <a:r>
              <a:rPr lang="en-US" dirty="0">
                <a:solidFill>
                  <a:srgbClr val="333333"/>
                </a:solidFill>
                <a:latin typeface="Helvetica Neue" charset="0"/>
                <a:ea typeface="Helvetica Neue" charset="0"/>
                <a:cs typeface="Helvetica Neue" charset="0"/>
              </a:rPr>
              <a:t>you’re the person in charge of this project and you want to be able to start analyzing the data</a:t>
            </a:r>
            <a:r>
              <a:rPr lang="en-US" dirty="0" smtClean="0">
                <a:solidFill>
                  <a:srgbClr val="333333"/>
                </a:solidFill>
                <a:latin typeface="Helvetica Neue" charset="0"/>
                <a:ea typeface="Helvetica Neue" charset="0"/>
                <a:cs typeface="Helvetica Neue" charset="0"/>
              </a:rPr>
              <a:t>.</a:t>
            </a:r>
          </a:p>
          <a:p>
            <a:pPr>
              <a:buFont typeface="+mj-lt"/>
              <a:buAutoNum type="arabicPeriod"/>
            </a:pPr>
            <a:endParaRPr lang="en-US" dirty="0">
              <a:solidFill>
                <a:srgbClr val="333333"/>
              </a:solidFill>
              <a:latin typeface="Helvetica Neue" charset="0"/>
              <a:ea typeface="Helvetica Neue" charset="0"/>
              <a:cs typeface="Helvetica Neue" charset="0"/>
            </a:endParaRPr>
          </a:p>
          <a:p>
            <a:pPr>
              <a:buFont typeface="+mj-lt"/>
              <a:buAutoNum type="arabicPeriod"/>
            </a:pPr>
            <a:r>
              <a:rPr lang="en-US" dirty="0" smtClean="0">
                <a:solidFill>
                  <a:srgbClr val="333333"/>
                </a:solidFill>
                <a:latin typeface="Helvetica Neue" charset="0"/>
                <a:ea typeface="Helvetica Neue" charset="0"/>
                <a:cs typeface="Helvetica Neue" charset="0"/>
              </a:rPr>
              <a:t> Identify </a:t>
            </a:r>
            <a:r>
              <a:rPr lang="en-US" dirty="0">
                <a:solidFill>
                  <a:srgbClr val="333333"/>
                </a:solidFill>
                <a:latin typeface="Helvetica Neue" charset="0"/>
                <a:ea typeface="Helvetica Neue" charset="0"/>
                <a:cs typeface="Helvetica Neue" charset="0"/>
              </a:rPr>
              <a:t>what is wrong with </a:t>
            </a:r>
            <a:r>
              <a:rPr lang="en-US" dirty="0" smtClean="0">
                <a:solidFill>
                  <a:srgbClr val="333333"/>
                </a:solidFill>
                <a:latin typeface="Helvetica Neue" charset="0"/>
                <a:ea typeface="Helvetica Neue" charset="0"/>
                <a:cs typeface="Helvetica Neue" charset="0"/>
              </a:rPr>
              <a:t>these spreadsheets. </a:t>
            </a:r>
            <a:r>
              <a:rPr lang="en-US" dirty="0">
                <a:solidFill>
                  <a:srgbClr val="333333"/>
                </a:solidFill>
                <a:latin typeface="Helvetica Neue" charset="0"/>
                <a:ea typeface="Helvetica Neue" charset="0"/>
                <a:cs typeface="Helvetica Neue" charset="0"/>
              </a:rPr>
              <a:t>Also discuss the steps you would need to take to clean up the 2013 and 2014 tabs, and to put them all together in one spreadsheet</a:t>
            </a:r>
            <a:r>
              <a:rPr lang="en-US" dirty="0" smtClean="0">
                <a:solidFill>
                  <a:srgbClr val="333333"/>
                </a:solidFill>
                <a:latin typeface="Helvetica Neue" charset="0"/>
                <a:ea typeface="Helvetica Neue" charset="0"/>
                <a:cs typeface="Helvetica Neue" charset="0"/>
              </a:rPr>
              <a:t>. </a:t>
            </a:r>
            <a:endParaRPr lang="en-US" dirty="0">
              <a:solidFill>
                <a:srgbClr val="333333"/>
              </a:solidFill>
              <a:latin typeface="Helvetica Neue" charset="0"/>
              <a:ea typeface="Helvetica Neue" charset="0"/>
              <a:cs typeface="Helvetica Neue" charset="0"/>
            </a:endParaRPr>
          </a:p>
          <a:p>
            <a:pPr>
              <a:buFont typeface="+mj-lt"/>
              <a:buAutoNum type="arabicPeriod"/>
            </a:pPr>
            <a:endParaRPr lang="en-US" dirty="0" smtClean="0">
              <a:solidFill>
                <a:srgbClr val="333333"/>
              </a:solidFill>
              <a:latin typeface="Helvetica Neue" charset="0"/>
              <a:ea typeface="Helvetica Neue" charset="0"/>
              <a:cs typeface="Helvetica Neue" charset="0"/>
            </a:endParaRPr>
          </a:p>
          <a:p>
            <a:pPr>
              <a:buFont typeface="+mj-lt"/>
              <a:buAutoNum type="arabicPeriod"/>
            </a:pPr>
            <a:r>
              <a:rPr lang="en-US" dirty="0" smtClean="0">
                <a:solidFill>
                  <a:srgbClr val="333333"/>
                </a:solidFill>
                <a:latin typeface="Helvetica Neue" charset="0"/>
                <a:ea typeface="Helvetica Neue" charset="0"/>
                <a:cs typeface="Helvetica Neue" charset="0"/>
              </a:rPr>
              <a:t> Create a header for this new spreadsheet and organize the data following the discussed rules.</a:t>
            </a:r>
          </a:p>
          <a:p>
            <a:pPr>
              <a:buFont typeface="+mj-lt"/>
              <a:buAutoNum type="arabicPeriod"/>
            </a:pPr>
            <a:endParaRPr lang="en-US" dirty="0">
              <a:solidFill>
                <a:srgbClr val="333333"/>
              </a:solidFill>
              <a:latin typeface="Helvetica Neue" charset="0"/>
              <a:ea typeface="Helvetica Neue" charset="0"/>
              <a:cs typeface="Helvetica Neue" charset="0"/>
            </a:endParaRPr>
          </a:p>
          <a:p>
            <a:r>
              <a:rPr lang="en-US" b="1" dirty="0">
                <a:solidFill>
                  <a:srgbClr val="333333"/>
                </a:solidFill>
                <a:latin typeface="Helvetica Neue" charset="0"/>
                <a:ea typeface="Helvetica Neue" charset="0"/>
                <a:cs typeface="Helvetica Neue" charset="0"/>
              </a:rPr>
              <a:t>Important</a:t>
            </a:r>
            <a:r>
              <a:rPr lang="en-US" dirty="0">
                <a:solidFill>
                  <a:srgbClr val="333333"/>
                </a:solidFill>
                <a:latin typeface="Helvetica Neue" charset="0"/>
                <a:ea typeface="Helvetica Neue" charset="0"/>
                <a:cs typeface="Helvetica Neue" charset="0"/>
              </a:rPr>
              <a:t> Do not forget </a:t>
            </a:r>
            <a:r>
              <a:rPr lang="en-US" dirty="0" smtClean="0">
                <a:solidFill>
                  <a:srgbClr val="333333"/>
                </a:solidFill>
                <a:latin typeface="Helvetica Neue" charset="0"/>
                <a:ea typeface="Helvetica Neue" charset="0"/>
                <a:cs typeface="Helvetica Neue" charset="0"/>
              </a:rPr>
              <a:t>the first </a:t>
            </a:r>
            <a:r>
              <a:rPr lang="en-US" dirty="0">
                <a:solidFill>
                  <a:srgbClr val="333333"/>
                </a:solidFill>
                <a:latin typeface="Helvetica Neue" charset="0"/>
                <a:ea typeface="Helvetica Neue" charset="0"/>
                <a:cs typeface="Helvetica Neue" charset="0"/>
              </a:rPr>
              <a:t>piece of advice: </a:t>
            </a:r>
            <a:r>
              <a:rPr lang="en-US" dirty="0" smtClean="0">
                <a:solidFill>
                  <a:srgbClr val="333333"/>
                </a:solidFill>
                <a:latin typeface="Helvetica Neue" charset="0"/>
                <a:ea typeface="Helvetica Neue" charset="0"/>
                <a:cs typeface="Helvetica Neue" charset="0"/>
              </a:rPr>
              <a:t>create </a:t>
            </a:r>
            <a:r>
              <a:rPr lang="en-US" dirty="0">
                <a:solidFill>
                  <a:srgbClr val="333333"/>
                </a:solidFill>
                <a:latin typeface="Helvetica Neue" charset="0"/>
                <a:ea typeface="Helvetica Neue" charset="0"/>
                <a:cs typeface="Helvetica Neue" charset="0"/>
              </a:rPr>
              <a:t>a new file (or tab) for the cleaned data, never modify your original (raw) data</a:t>
            </a:r>
            <a:r>
              <a:rPr lang="en-US" dirty="0" smtClean="0">
                <a:solidFill>
                  <a:srgbClr val="333333"/>
                </a:solidFill>
                <a:latin typeface="Helvetica Neue" charset="0"/>
                <a:ea typeface="Helvetica Neue" charset="0"/>
                <a:cs typeface="Helvetica Neue" charset="0"/>
              </a:rPr>
              <a:t>.</a:t>
            </a:r>
            <a:endParaRPr lang="en-US" dirty="0">
              <a:solidFill>
                <a:srgbClr val="333333"/>
              </a:solidFill>
              <a:latin typeface="Helvetica Neue" charset="0"/>
              <a:ea typeface="Helvetica Neue" charset="0"/>
              <a:cs typeface="Helvetica Neue" charset="0"/>
            </a:endParaRPr>
          </a:p>
        </p:txBody>
      </p:sp>
      <p:sp>
        <p:nvSpPr>
          <p:cNvPr id="5" name="Rectangle 4"/>
          <p:cNvSpPr/>
          <p:nvPr/>
        </p:nvSpPr>
        <p:spPr>
          <a:xfrm>
            <a:off x="1012371" y="1221604"/>
            <a:ext cx="6965007" cy="830997"/>
          </a:xfrm>
          <a:prstGeom prst="rect">
            <a:avLst/>
          </a:prstGeom>
        </p:spPr>
        <p:txBody>
          <a:bodyPr wrap="square">
            <a:spAutoFit/>
          </a:bodyPr>
          <a:lstStyle/>
          <a:p>
            <a:pPr algn="ctr"/>
            <a:r>
              <a:rPr lang="en-US" sz="2400" b="1">
                <a:solidFill>
                  <a:srgbClr val="333333"/>
                </a:solidFill>
                <a:latin typeface="Helvetica Neue" charset="0"/>
              </a:rPr>
              <a:t>How do we format data in spreadsheets for effective data use?</a:t>
            </a:r>
            <a:endParaRPr lang="en-US" sz="2400" b="1" i="0">
              <a:solidFill>
                <a:srgbClr val="333333"/>
              </a:solidFill>
              <a:effectLst/>
              <a:latin typeface="Helvetica Neue" charset="0"/>
            </a:endParaRPr>
          </a:p>
        </p:txBody>
      </p:sp>
    </p:spTree>
    <p:extLst>
      <p:ext uri="{BB962C8B-B14F-4D97-AF65-F5344CB8AC3E}">
        <p14:creationId xmlns:p14="http://schemas.microsoft.com/office/powerpoint/2010/main" val="936107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dirty="0" smtClean="0">
                <a:ea typeface="MS PGothic" charset="-128"/>
              </a:rPr>
              <a:t>Formatting Data Tables</a:t>
            </a:r>
            <a:endParaRPr lang="en-US" altLang="en-US" dirty="0">
              <a:ea typeface="MS PGothic" charset="-128"/>
            </a:endParaRPr>
          </a:p>
        </p:txBody>
      </p:sp>
      <p:sp>
        <p:nvSpPr>
          <p:cNvPr id="7" name="TextBox 6"/>
          <p:cNvSpPr txBox="1"/>
          <p:nvPr/>
        </p:nvSpPr>
        <p:spPr>
          <a:xfrm rot="16200000">
            <a:off x="-1774141" y="3486444"/>
            <a:ext cx="4773358" cy="707886"/>
          </a:xfrm>
          <a:prstGeom prst="rect">
            <a:avLst/>
          </a:prstGeom>
          <a:noFill/>
        </p:spPr>
        <p:txBody>
          <a:bodyPr wrap="none" rtlCol="0">
            <a:spAutoFit/>
          </a:bodyPr>
          <a:lstStyle/>
          <a:p>
            <a:r>
              <a:rPr lang="en-US" sz="4000" dirty="0" smtClean="0"/>
              <a:t>Arizona Mammal data</a:t>
            </a:r>
            <a:endParaRPr lang="en-US" sz="4000" dirty="0"/>
          </a:p>
        </p:txBody>
      </p:sp>
      <p:pic>
        <p:nvPicPr>
          <p:cNvPr id="4" name="Picture 3"/>
          <p:cNvPicPr>
            <a:picLocks noChangeAspect="1"/>
          </p:cNvPicPr>
          <p:nvPr/>
        </p:nvPicPr>
        <p:blipFill>
          <a:blip r:embed="rId3"/>
          <a:stretch>
            <a:fillRect/>
          </a:stretch>
        </p:blipFill>
        <p:spPr>
          <a:xfrm>
            <a:off x="1513113" y="1902144"/>
            <a:ext cx="6683828" cy="4542636"/>
          </a:xfrm>
          <a:prstGeom prst="rect">
            <a:avLst/>
          </a:prstGeom>
        </p:spPr>
      </p:pic>
      <p:pic>
        <p:nvPicPr>
          <p:cNvPr id="3" name="Picture 2"/>
          <p:cNvPicPr>
            <a:picLocks noChangeAspect="1"/>
          </p:cNvPicPr>
          <p:nvPr/>
        </p:nvPicPr>
        <p:blipFill>
          <a:blip r:embed="rId4"/>
          <a:stretch>
            <a:fillRect/>
          </a:stretch>
        </p:blipFill>
        <p:spPr>
          <a:xfrm>
            <a:off x="2040239" y="1644180"/>
            <a:ext cx="5384800" cy="4800600"/>
          </a:xfrm>
          <a:prstGeom prst="rect">
            <a:avLst/>
          </a:prstGeom>
        </p:spPr>
      </p:pic>
      <p:sp>
        <p:nvSpPr>
          <p:cNvPr id="5" name="TextBox 4"/>
          <p:cNvSpPr txBox="1"/>
          <p:nvPr/>
        </p:nvSpPr>
        <p:spPr>
          <a:xfrm>
            <a:off x="3419395" y="1205040"/>
            <a:ext cx="2626488" cy="523220"/>
          </a:xfrm>
          <a:prstGeom prst="rect">
            <a:avLst/>
          </a:prstGeom>
          <a:noFill/>
        </p:spPr>
        <p:txBody>
          <a:bodyPr wrap="none" rtlCol="0">
            <a:spAutoFit/>
          </a:bodyPr>
          <a:lstStyle/>
          <a:p>
            <a:r>
              <a:rPr lang="en-US" sz="2800" b="1" smtClean="0">
                <a:solidFill>
                  <a:srgbClr val="FF0000"/>
                </a:solidFill>
              </a:rPr>
              <a:t>Incorrect format</a:t>
            </a:r>
            <a:endParaRPr lang="en-US" sz="2800" b="1">
              <a:solidFill>
                <a:srgbClr val="FF0000"/>
              </a:solidFill>
            </a:endParaRPr>
          </a:p>
        </p:txBody>
      </p:sp>
      <p:sp>
        <p:nvSpPr>
          <p:cNvPr id="9" name="TextBox 8"/>
          <p:cNvSpPr txBox="1"/>
          <p:nvPr/>
        </p:nvSpPr>
        <p:spPr>
          <a:xfrm>
            <a:off x="3419395" y="1174736"/>
            <a:ext cx="2379434" cy="523220"/>
          </a:xfrm>
          <a:prstGeom prst="rect">
            <a:avLst/>
          </a:prstGeom>
          <a:noFill/>
        </p:spPr>
        <p:txBody>
          <a:bodyPr wrap="none" rtlCol="0">
            <a:spAutoFit/>
          </a:bodyPr>
          <a:lstStyle/>
          <a:p>
            <a:r>
              <a:rPr lang="en-US" sz="2800" b="1" dirty="0">
                <a:solidFill>
                  <a:srgbClr val="FF0000"/>
                </a:solidFill>
              </a:rPr>
              <a:t>C</a:t>
            </a:r>
            <a:r>
              <a:rPr lang="en-US" sz="2800" b="1" dirty="0" smtClean="0">
                <a:solidFill>
                  <a:srgbClr val="FF0000"/>
                </a:solidFill>
              </a:rPr>
              <a:t>orrect format</a:t>
            </a:r>
            <a:endParaRPr lang="en-US" sz="2800" b="1" dirty="0">
              <a:solidFill>
                <a:srgbClr val="FF0000"/>
              </a:solidFill>
            </a:endParaRPr>
          </a:p>
        </p:txBody>
      </p:sp>
    </p:spTree>
    <p:extLst>
      <p:ext uri="{BB962C8B-B14F-4D97-AF65-F5344CB8AC3E}">
        <p14:creationId xmlns:p14="http://schemas.microsoft.com/office/powerpoint/2010/main" val="61728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20000"/>
          </a:blip>
          <a:stretch>
            <a:fillRect/>
          </a:stretch>
        </p:blipFill>
        <p:spPr>
          <a:xfrm>
            <a:off x="0" y="-7246"/>
            <a:ext cx="9144000" cy="1151679"/>
          </a:xfrm>
          <a:prstGeom prst="rect">
            <a:avLst/>
          </a:prstGeom>
        </p:spPr>
      </p:pic>
      <p:sp>
        <p:nvSpPr>
          <p:cNvPr id="7170" name="Title 1"/>
          <p:cNvSpPr>
            <a:spLocks noGrp="1"/>
          </p:cNvSpPr>
          <p:nvPr>
            <p:ph type="title"/>
          </p:nvPr>
        </p:nvSpPr>
        <p:spPr>
          <a:xfrm>
            <a:off x="90678" y="-7246"/>
            <a:ext cx="7886700" cy="1151679"/>
          </a:xfrm>
          <a:noFill/>
        </p:spPr>
        <p:txBody>
          <a:bodyPr>
            <a:normAutofit/>
          </a:bodyPr>
          <a:lstStyle/>
          <a:p>
            <a:r>
              <a:rPr lang="en-US" altLang="en-US" sz="3600" dirty="0" smtClean="0">
                <a:ea typeface="MS PGothic" charset="-128"/>
              </a:rPr>
              <a:t>Common spreadsheet errors</a:t>
            </a:r>
            <a:endParaRPr lang="en-US" altLang="en-US" sz="3600" dirty="0">
              <a:ea typeface="MS PGothic" charset="-128"/>
            </a:endParaRPr>
          </a:p>
        </p:txBody>
      </p:sp>
      <p:pic>
        <p:nvPicPr>
          <p:cNvPr id="5" name="Picture 4"/>
          <p:cNvPicPr>
            <a:picLocks noChangeAspect="1"/>
          </p:cNvPicPr>
          <p:nvPr/>
        </p:nvPicPr>
        <p:blipFill>
          <a:blip r:embed="rId4"/>
          <a:stretch>
            <a:fillRect/>
          </a:stretch>
        </p:blipFill>
        <p:spPr>
          <a:xfrm>
            <a:off x="1027089" y="1804393"/>
            <a:ext cx="6950289" cy="3823524"/>
          </a:xfrm>
          <a:prstGeom prst="rect">
            <a:avLst/>
          </a:prstGeom>
        </p:spPr>
      </p:pic>
      <p:sp>
        <p:nvSpPr>
          <p:cNvPr id="2" name="TextBox 1"/>
          <p:cNvSpPr txBox="1"/>
          <p:nvPr/>
        </p:nvSpPr>
        <p:spPr>
          <a:xfrm>
            <a:off x="90678" y="1290534"/>
            <a:ext cx="3326552" cy="523220"/>
          </a:xfrm>
          <a:prstGeom prst="rect">
            <a:avLst/>
          </a:prstGeom>
          <a:noFill/>
        </p:spPr>
        <p:txBody>
          <a:bodyPr wrap="none" rtlCol="0">
            <a:spAutoFit/>
          </a:bodyPr>
          <a:lstStyle/>
          <a:p>
            <a:r>
              <a:rPr lang="en-US" sz="2800" b="1" dirty="0" smtClean="0"/>
              <a:t>Using multiple tables</a:t>
            </a:r>
            <a:endParaRPr lang="en-US" sz="2800" b="1" dirty="0"/>
          </a:p>
        </p:txBody>
      </p:sp>
      <p:sp>
        <p:nvSpPr>
          <p:cNvPr id="7" name="TextBox 6"/>
          <p:cNvSpPr txBox="1"/>
          <p:nvPr/>
        </p:nvSpPr>
        <p:spPr>
          <a:xfrm>
            <a:off x="555171" y="5910238"/>
            <a:ext cx="8382000" cy="1477328"/>
          </a:xfrm>
          <a:prstGeom prst="rect">
            <a:avLst/>
          </a:prstGeom>
          <a:noFill/>
        </p:spPr>
        <p:txBody>
          <a:bodyPr wrap="square" rtlCol="0">
            <a:spAutoFit/>
          </a:bodyPr>
          <a:lstStyle/>
          <a:p>
            <a:pPr marL="342900" indent="-342900">
              <a:buAutoNum type="arabicParenR"/>
            </a:pPr>
            <a:r>
              <a:rPr lang="en-US" dirty="0" smtClean="0"/>
              <a:t>Rows and columns should not represent different samples</a:t>
            </a:r>
          </a:p>
          <a:p>
            <a:pPr marL="342900" indent="-342900">
              <a:buFontTx/>
              <a:buAutoNum type="arabicParenR"/>
            </a:pPr>
            <a:r>
              <a:rPr lang="en-US" dirty="0"/>
              <a:t>You will add an extra step for yourself before you analyze the data because you will have to combine these data into a single data table.</a:t>
            </a:r>
          </a:p>
          <a:p>
            <a:pPr marL="342900" indent="-342900">
              <a:buAutoNum type="arabicParenR"/>
            </a:pPr>
            <a:endParaRPr lang="en-US" dirty="0" smtClean="0"/>
          </a:p>
          <a:p>
            <a:pPr marL="342900" indent="-342900">
              <a:buAutoNum type="arabicParenR"/>
            </a:pPr>
            <a:endParaRPr lang="en-US" dirty="0"/>
          </a:p>
        </p:txBody>
      </p:sp>
      <p:sp>
        <p:nvSpPr>
          <p:cNvPr id="9" name="TextBox 8"/>
          <p:cNvSpPr txBox="1"/>
          <p:nvPr/>
        </p:nvSpPr>
        <p:spPr>
          <a:xfrm>
            <a:off x="381000" y="5625729"/>
            <a:ext cx="730328" cy="369332"/>
          </a:xfrm>
          <a:prstGeom prst="rect">
            <a:avLst/>
          </a:prstGeom>
          <a:noFill/>
        </p:spPr>
        <p:txBody>
          <a:bodyPr wrap="none" rtlCol="0">
            <a:spAutoFit/>
          </a:bodyPr>
          <a:lstStyle/>
          <a:p>
            <a:r>
              <a:rPr lang="en-US" b="1" dirty="0" smtClean="0"/>
              <a:t>Why?</a:t>
            </a:r>
            <a:endParaRPr lang="en-US" b="1" dirty="0"/>
          </a:p>
        </p:txBody>
      </p:sp>
    </p:spTree>
    <p:extLst>
      <p:ext uri="{BB962C8B-B14F-4D97-AF65-F5344CB8AC3E}">
        <p14:creationId xmlns:p14="http://schemas.microsoft.com/office/powerpoint/2010/main" val="1186559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smtClean="0">
                <a:ea typeface="MS PGothic" charset="-128"/>
              </a:rPr>
              <a:t>Common spreadsheet errors</a:t>
            </a:r>
            <a:endParaRPr lang="en-US" altLang="en-US" sz="3600" dirty="0">
              <a:ea typeface="MS PGothic" charset="-128"/>
            </a:endParaRPr>
          </a:p>
        </p:txBody>
      </p:sp>
      <p:sp>
        <p:nvSpPr>
          <p:cNvPr id="2" name="TextBox 1"/>
          <p:cNvSpPr txBox="1"/>
          <p:nvPr/>
        </p:nvSpPr>
        <p:spPr>
          <a:xfrm>
            <a:off x="90678" y="1290534"/>
            <a:ext cx="3055837" cy="523220"/>
          </a:xfrm>
          <a:prstGeom prst="rect">
            <a:avLst/>
          </a:prstGeom>
          <a:noFill/>
        </p:spPr>
        <p:txBody>
          <a:bodyPr wrap="none" rtlCol="0">
            <a:spAutoFit/>
          </a:bodyPr>
          <a:lstStyle/>
          <a:p>
            <a:r>
              <a:rPr lang="en-US" sz="2800" b="1" dirty="0" smtClean="0"/>
              <a:t>Using multiple tabs</a:t>
            </a:r>
            <a:endParaRPr lang="en-US" sz="2800" b="1" dirty="0"/>
          </a:p>
        </p:txBody>
      </p:sp>
      <p:sp>
        <p:nvSpPr>
          <p:cNvPr id="3" name="TextBox 2"/>
          <p:cNvSpPr txBox="1"/>
          <p:nvPr/>
        </p:nvSpPr>
        <p:spPr>
          <a:xfrm>
            <a:off x="381000" y="5272847"/>
            <a:ext cx="8382000" cy="1200329"/>
          </a:xfrm>
          <a:prstGeom prst="rect">
            <a:avLst/>
          </a:prstGeom>
          <a:noFill/>
        </p:spPr>
        <p:txBody>
          <a:bodyPr wrap="square" rtlCol="0">
            <a:spAutoFit/>
          </a:bodyPr>
          <a:lstStyle/>
          <a:p>
            <a:pPr marL="342900" indent="-342900">
              <a:buAutoNum type="arabicParenR"/>
            </a:pPr>
            <a:r>
              <a:rPr lang="en-US" dirty="0"/>
              <a:t>Y</a:t>
            </a:r>
            <a:r>
              <a:rPr lang="en-US" dirty="0" smtClean="0"/>
              <a:t>ou </a:t>
            </a:r>
            <a:r>
              <a:rPr lang="en-US" dirty="0"/>
              <a:t>are more likely to accidentally add inconsistencies to your data </a:t>
            </a:r>
            <a:endParaRPr lang="en-US" dirty="0" smtClean="0"/>
          </a:p>
          <a:p>
            <a:pPr marL="342900" indent="-342900">
              <a:buAutoNum type="arabicParenR"/>
            </a:pPr>
            <a:endParaRPr lang="en-US" dirty="0"/>
          </a:p>
          <a:p>
            <a:pPr marL="342900" indent="-342900">
              <a:buAutoNum type="arabicParenR"/>
            </a:pPr>
            <a:r>
              <a:rPr lang="en-US" dirty="0" smtClean="0"/>
              <a:t>You will </a:t>
            </a:r>
            <a:r>
              <a:rPr lang="en-US" dirty="0"/>
              <a:t>add an extra step for yourself before you analyze the data because you will have to combine these data into a single </a:t>
            </a:r>
            <a:r>
              <a:rPr lang="en-US" dirty="0" smtClean="0"/>
              <a:t>data table at the end.</a:t>
            </a:r>
            <a:endParaRPr lang="en-US" dirty="0"/>
          </a:p>
        </p:txBody>
      </p:sp>
      <p:pic>
        <p:nvPicPr>
          <p:cNvPr id="4" name="Picture 3"/>
          <p:cNvPicPr>
            <a:picLocks noChangeAspect="1"/>
          </p:cNvPicPr>
          <p:nvPr/>
        </p:nvPicPr>
        <p:blipFill>
          <a:blip r:embed="rId3"/>
          <a:stretch>
            <a:fillRect/>
          </a:stretch>
        </p:blipFill>
        <p:spPr>
          <a:xfrm>
            <a:off x="297543" y="2121228"/>
            <a:ext cx="4368800" cy="2387600"/>
          </a:xfrm>
          <a:prstGeom prst="rect">
            <a:avLst/>
          </a:prstGeom>
        </p:spPr>
      </p:pic>
      <p:sp>
        <p:nvSpPr>
          <p:cNvPr id="8" name="TextBox 7"/>
          <p:cNvSpPr txBox="1"/>
          <p:nvPr/>
        </p:nvSpPr>
        <p:spPr>
          <a:xfrm>
            <a:off x="381000" y="4816303"/>
            <a:ext cx="730328" cy="369332"/>
          </a:xfrm>
          <a:prstGeom prst="rect">
            <a:avLst/>
          </a:prstGeom>
          <a:noFill/>
        </p:spPr>
        <p:txBody>
          <a:bodyPr wrap="none" rtlCol="0">
            <a:spAutoFit/>
          </a:bodyPr>
          <a:lstStyle/>
          <a:p>
            <a:r>
              <a:rPr lang="en-US" b="1" dirty="0" smtClean="0"/>
              <a:t>Why?</a:t>
            </a:r>
            <a:endParaRPr lang="en-US" b="1" dirty="0"/>
          </a:p>
        </p:txBody>
      </p:sp>
      <p:sp>
        <p:nvSpPr>
          <p:cNvPr id="9" name="Oval 8"/>
          <p:cNvSpPr/>
          <p:nvPr/>
        </p:nvSpPr>
        <p:spPr>
          <a:xfrm>
            <a:off x="550599" y="3295804"/>
            <a:ext cx="3483429" cy="15204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421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smtClean="0">
                <a:ea typeface="MS PGothic" charset="-128"/>
              </a:rPr>
              <a:t>Common spreadsheet errors</a:t>
            </a:r>
            <a:endParaRPr lang="en-US" altLang="en-US" sz="3600" dirty="0">
              <a:ea typeface="MS PGothic" charset="-128"/>
            </a:endParaRPr>
          </a:p>
        </p:txBody>
      </p:sp>
      <p:sp>
        <p:nvSpPr>
          <p:cNvPr id="2" name="TextBox 1"/>
          <p:cNvSpPr txBox="1"/>
          <p:nvPr/>
        </p:nvSpPr>
        <p:spPr>
          <a:xfrm>
            <a:off x="90678" y="1290534"/>
            <a:ext cx="2507866" cy="523220"/>
          </a:xfrm>
          <a:prstGeom prst="rect">
            <a:avLst/>
          </a:prstGeom>
          <a:noFill/>
        </p:spPr>
        <p:txBody>
          <a:bodyPr wrap="none" rtlCol="0">
            <a:spAutoFit/>
          </a:bodyPr>
          <a:lstStyle/>
          <a:p>
            <a:r>
              <a:rPr lang="en-US" sz="2800" b="1" dirty="0" smtClean="0"/>
              <a:t>Not filling zeros</a:t>
            </a:r>
            <a:endParaRPr lang="en-US" sz="2800" b="1" dirty="0"/>
          </a:p>
        </p:txBody>
      </p:sp>
      <p:sp>
        <p:nvSpPr>
          <p:cNvPr id="8" name="TextBox 7"/>
          <p:cNvSpPr txBox="1"/>
          <p:nvPr/>
        </p:nvSpPr>
        <p:spPr>
          <a:xfrm>
            <a:off x="544286" y="4139529"/>
            <a:ext cx="730328" cy="369332"/>
          </a:xfrm>
          <a:prstGeom prst="rect">
            <a:avLst/>
          </a:prstGeom>
          <a:noFill/>
        </p:spPr>
        <p:txBody>
          <a:bodyPr wrap="none" rtlCol="0">
            <a:spAutoFit/>
          </a:bodyPr>
          <a:lstStyle/>
          <a:p>
            <a:r>
              <a:rPr lang="en-US" b="1" dirty="0" smtClean="0"/>
              <a:t>Why?</a:t>
            </a:r>
            <a:endParaRPr lang="en-US" b="1" dirty="0"/>
          </a:p>
        </p:txBody>
      </p:sp>
      <p:sp>
        <p:nvSpPr>
          <p:cNvPr id="5" name="Rectangle 4"/>
          <p:cNvSpPr/>
          <p:nvPr/>
        </p:nvSpPr>
        <p:spPr>
          <a:xfrm>
            <a:off x="544286" y="4526748"/>
            <a:ext cx="7707085" cy="2031325"/>
          </a:xfrm>
          <a:prstGeom prst="rect">
            <a:avLst/>
          </a:prstGeom>
        </p:spPr>
        <p:txBody>
          <a:bodyPr wrap="square">
            <a:spAutoFit/>
          </a:bodyPr>
          <a:lstStyle/>
          <a:p>
            <a:r>
              <a:rPr lang="en-US" dirty="0" smtClean="0">
                <a:solidFill>
                  <a:srgbClr val="333333"/>
                </a:solidFill>
                <a:latin typeface="Helvetica Neue" charset="0"/>
              </a:rPr>
              <a:t>1) There’s </a:t>
            </a:r>
            <a:r>
              <a:rPr lang="en-US" dirty="0">
                <a:solidFill>
                  <a:srgbClr val="333333"/>
                </a:solidFill>
                <a:latin typeface="Helvetica Neue" charset="0"/>
              </a:rPr>
              <a:t>a difference between a </a:t>
            </a:r>
            <a:r>
              <a:rPr lang="en-US" i="1" dirty="0">
                <a:solidFill>
                  <a:srgbClr val="333333"/>
                </a:solidFill>
                <a:latin typeface="Helvetica Neue" charset="0"/>
              </a:rPr>
              <a:t>zero</a:t>
            </a:r>
            <a:r>
              <a:rPr lang="en-US" dirty="0">
                <a:solidFill>
                  <a:srgbClr val="333333"/>
                </a:solidFill>
                <a:latin typeface="Helvetica Neue" charset="0"/>
              </a:rPr>
              <a:t> and a </a:t>
            </a:r>
            <a:r>
              <a:rPr lang="en-US" i="1" dirty="0">
                <a:solidFill>
                  <a:srgbClr val="333333"/>
                </a:solidFill>
                <a:latin typeface="Helvetica Neue" charset="0"/>
              </a:rPr>
              <a:t>blank</a:t>
            </a:r>
            <a:r>
              <a:rPr lang="en-US" dirty="0">
                <a:solidFill>
                  <a:srgbClr val="333333"/>
                </a:solidFill>
                <a:latin typeface="Helvetica Neue" charset="0"/>
              </a:rPr>
              <a:t> cell in a spreadsheet. To the computer, a zero is actually </a:t>
            </a:r>
            <a:r>
              <a:rPr lang="en-US" dirty="0" smtClean="0">
                <a:solidFill>
                  <a:srgbClr val="333333"/>
                </a:solidFill>
                <a:latin typeface="Helvetica Neue" charset="0"/>
              </a:rPr>
              <a:t>data. Be careful when making this decision.</a:t>
            </a:r>
          </a:p>
          <a:p>
            <a:endParaRPr lang="en-US" dirty="0" smtClean="0">
              <a:solidFill>
                <a:srgbClr val="333333"/>
              </a:solidFill>
              <a:latin typeface="Helvetica Neue" charset="0"/>
            </a:endParaRPr>
          </a:p>
          <a:p>
            <a:endParaRPr lang="en-US" dirty="0">
              <a:solidFill>
                <a:srgbClr val="333333"/>
              </a:solidFill>
              <a:latin typeface="Helvetica Neue" charset="0"/>
            </a:endParaRPr>
          </a:p>
          <a:p>
            <a:endParaRPr lang="en-US" dirty="0">
              <a:solidFill>
                <a:srgbClr val="333333"/>
              </a:solidFill>
              <a:latin typeface="Helvetica Neue" charset="0"/>
            </a:endParaRPr>
          </a:p>
          <a:p>
            <a:r>
              <a:rPr lang="en-US" b="1" dirty="0" smtClean="0">
                <a:solidFill>
                  <a:srgbClr val="333333"/>
                </a:solidFill>
                <a:latin typeface="Helvetica Neue" charset="0"/>
              </a:rPr>
              <a:t>*You may</a:t>
            </a:r>
            <a:r>
              <a:rPr lang="en-US" dirty="0" smtClean="0"/>
              <a:t> </a:t>
            </a:r>
            <a:r>
              <a:rPr lang="en-US" b="1" dirty="0"/>
              <a:t>type the value #N/A directly into a cell. </a:t>
            </a:r>
          </a:p>
        </p:txBody>
      </p:sp>
      <p:pic>
        <p:nvPicPr>
          <p:cNvPr id="7" name="Picture 6"/>
          <p:cNvPicPr>
            <a:picLocks noChangeAspect="1"/>
          </p:cNvPicPr>
          <p:nvPr/>
        </p:nvPicPr>
        <p:blipFill>
          <a:blip r:embed="rId3"/>
          <a:stretch>
            <a:fillRect/>
          </a:stretch>
        </p:blipFill>
        <p:spPr>
          <a:xfrm>
            <a:off x="4876219" y="1138516"/>
            <a:ext cx="3495297" cy="3116090"/>
          </a:xfrm>
          <a:prstGeom prst="rect">
            <a:avLst/>
          </a:prstGeom>
        </p:spPr>
      </p:pic>
      <p:sp>
        <p:nvSpPr>
          <p:cNvPr id="3" name="Oval 2"/>
          <p:cNvSpPr/>
          <p:nvPr/>
        </p:nvSpPr>
        <p:spPr>
          <a:xfrm>
            <a:off x="6640287" y="1290535"/>
            <a:ext cx="838200" cy="182278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1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smtClean="0">
                <a:ea typeface="MS PGothic" charset="-128"/>
              </a:rPr>
              <a:t>Common spreadsheet errors</a:t>
            </a:r>
            <a:endParaRPr lang="en-US" altLang="en-US" sz="3600" dirty="0">
              <a:ea typeface="MS PGothic" charset="-128"/>
            </a:endParaRPr>
          </a:p>
        </p:txBody>
      </p:sp>
      <p:sp>
        <p:nvSpPr>
          <p:cNvPr id="2" name="TextBox 1"/>
          <p:cNvSpPr txBox="1"/>
          <p:nvPr/>
        </p:nvSpPr>
        <p:spPr>
          <a:xfrm>
            <a:off x="90678" y="1243390"/>
            <a:ext cx="6060762" cy="523220"/>
          </a:xfrm>
          <a:prstGeom prst="rect">
            <a:avLst/>
          </a:prstGeom>
          <a:noFill/>
        </p:spPr>
        <p:txBody>
          <a:bodyPr wrap="none" rtlCol="0">
            <a:spAutoFit/>
          </a:bodyPr>
          <a:lstStyle/>
          <a:p>
            <a:r>
              <a:rPr lang="en-US" sz="2800" b="1"/>
              <a:t>Using formatting to convey information</a:t>
            </a:r>
          </a:p>
        </p:txBody>
      </p:sp>
      <p:sp>
        <p:nvSpPr>
          <p:cNvPr id="8" name="TextBox 7"/>
          <p:cNvSpPr txBox="1"/>
          <p:nvPr/>
        </p:nvSpPr>
        <p:spPr>
          <a:xfrm>
            <a:off x="3555055" y="2083988"/>
            <a:ext cx="3400915" cy="1200329"/>
          </a:xfrm>
          <a:prstGeom prst="rect">
            <a:avLst/>
          </a:prstGeom>
          <a:noFill/>
        </p:spPr>
        <p:txBody>
          <a:bodyPr wrap="square" rtlCol="0">
            <a:spAutoFit/>
          </a:bodyPr>
          <a:lstStyle/>
          <a:p>
            <a:r>
              <a:rPr lang="en-US" b="1" dirty="0" smtClean="0"/>
              <a:t>Why?</a:t>
            </a:r>
          </a:p>
          <a:p>
            <a:endParaRPr lang="en-US" b="1" dirty="0"/>
          </a:p>
          <a:p>
            <a:pPr marL="342900" indent="-342900">
              <a:buAutoNum type="arabicParenR"/>
            </a:pPr>
            <a:r>
              <a:rPr lang="en-US" dirty="0" smtClean="0"/>
              <a:t>It creates blank rows</a:t>
            </a:r>
          </a:p>
          <a:p>
            <a:pPr marL="342900" indent="-342900">
              <a:buAutoNum type="arabicParenR"/>
            </a:pPr>
            <a:r>
              <a:rPr lang="en-US" dirty="0" smtClean="0"/>
              <a:t>It makes difficult to filter data</a:t>
            </a:r>
            <a:endParaRPr lang="en-US" dirty="0"/>
          </a:p>
        </p:txBody>
      </p:sp>
      <p:pic>
        <p:nvPicPr>
          <p:cNvPr id="3" name="Picture 2"/>
          <p:cNvPicPr>
            <a:picLocks noChangeAspect="1"/>
          </p:cNvPicPr>
          <p:nvPr/>
        </p:nvPicPr>
        <p:blipFill>
          <a:blip r:embed="rId3"/>
          <a:stretch>
            <a:fillRect/>
          </a:stretch>
        </p:blipFill>
        <p:spPr>
          <a:xfrm>
            <a:off x="90678" y="2083988"/>
            <a:ext cx="3322301" cy="4164412"/>
          </a:xfrm>
          <a:prstGeom prst="rect">
            <a:avLst/>
          </a:prstGeom>
        </p:spPr>
      </p:pic>
      <p:pic>
        <p:nvPicPr>
          <p:cNvPr id="7" name="Picture 6"/>
          <p:cNvPicPr>
            <a:picLocks noChangeAspect="1"/>
          </p:cNvPicPr>
          <p:nvPr/>
        </p:nvPicPr>
        <p:blipFill>
          <a:blip r:embed="rId4"/>
          <a:stretch>
            <a:fillRect/>
          </a:stretch>
        </p:blipFill>
        <p:spPr>
          <a:xfrm>
            <a:off x="5777159" y="3545764"/>
            <a:ext cx="3149127" cy="3159949"/>
          </a:xfrm>
          <a:prstGeom prst="rect">
            <a:avLst/>
          </a:prstGeom>
        </p:spPr>
      </p:pic>
      <p:cxnSp>
        <p:nvCxnSpPr>
          <p:cNvPr id="10" name="Straight Arrow Connector 9"/>
          <p:cNvCxnSpPr/>
          <p:nvPr/>
        </p:nvCxnSpPr>
        <p:spPr>
          <a:xfrm>
            <a:off x="4000809" y="4800600"/>
            <a:ext cx="1431164"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997299" y="3186480"/>
            <a:ext cx="948908" cy="979714"/>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56391" y="4431268"/>
            <a:ext cx="877356" cy="369332"/>
          </a:xfrm>
          <a:prstGeom prst="rect">
            <a:avLst/>
          </a:prstGeom>
          <a:noFill/>
        </p:spPr>
        <p:txBody>
          <a:bodyPr wrap="none" rtlCol="0">
            <a:spAutoFit/>
          </a:bodyPr>
          <a:lstStyle/>
          <a:p>
            <a:r>
              <a:rPr lang="en-US" b="1" dirty="0" smtClean="0"/>
              <a:t>Correct</a:t>
            </a:r>
            <a:endParaRPr lang="en-US" b="1" dirty="0"/>
          </a:p>
        </p:txBody>
      </p:sp>
    </p:spTree>
    <p:extLst>
      <p:ext uri="{BB962C8B-B14F-4D97-AF65-F5344CB8AC3E}">
        <p14:creationId xmlns:p14="http://schemas.microsoft.com/office/powerpoint/2010/main" val="111960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151679"/>
          </a:xfrm>
          <a:noFill/>
        </p:spPr>
        <p:txBody>
          <a:bodyPr>
            <a:normAutofit/>
          </a:bodyPr>
          <a:lstStyle/>
          <a:p>
            <a:r>
              <a:rPr lang="en-US" altLang="en-US" sz="3600" dirty="0" smtClean="0">
                <a:ea typeface="MS PGothic" charset="-128"/>
              </a:rPr>
              <a:t>Common spreadsheet errors</a:t>
            </a:r>
            <a:endParaRPr lang="en-US" altLang="en-US" sz="3600" dirty="0">
              <a:ea typeface="MS PGothic" charset="-128"/>
            </a:endParaRPr>
          </a:p>
        </p:txBody>
      </p:sp>
      <p:sp>
        <p:nvSpPr>
          <p:cNvPr id="2" name="TextBox 1"/>
          <p:cNvSpPr txBox="1"/>
          <p:nvPr/>
        </p:nvSpPr>
        <p:spPr>
          <a:xfrm>
            <a:off x="90678" y="1243390"/>
            <a:ext cx="5207066" cy="523220"/>
          </a:xfrm>
          <a:prstGeom prst="rect">
            <a:avLst/>
          </a:prstGeom>
          <a:noFill/>
        </p:spPr>
        <p:txBody>
          <a:bodyPr wrap="none" rtlCol="0">
            <a:spAutoFit/>
          </a:bodyPr>
          <a:lstStyle/>
          <a:p>
            <a:r>
              <a:rPr lang="en-US" sz="2800" b="1"/>
              <a:t>Placing comments or units in cells</a:t>
            </a:r>
          </a:p>
        </p:txBody>
      </p:sp>
      <p:sp>
        <p:nvSpPr>
          <p:cNvPr id="8" name="TextBox 7"/>
          <p:cNvSpPr txBox="1"/>
          <p:nvPr/>
        </p:nvSpPr>
        <p:spPr>
          <a:xfrm>
            <a:off x="3848970" y="2007788"/>
            <a:ext cx="5153516" cy="2585323"/>
          </a:xfrm>
          <a:prstGeom prst="rect">
            <a:avLst/>
          </a:prstGeom>
          <a:noFill/>
        </p:spPr>
        <p:txBody>
          <a:bodyPr wrap="square" rtlCol="0">
            <a:spAutoFit/>
          </a:bodyPr>
          <a:lstStyle/>
          <a:p>
            <a:r>
              <a:rPr lang="en-US" b="1" dirty="0" smtClean="0"/>
              <a:t>Why?</a:t>
            </a:r>
          </a:p>
          <a:p>
            <a:endParaRPr lang="en-US" b="1" dirty="0"/>
          </a:p>
          <a:p>
            <a:pPr marL="342900" indent="-342900">
              <a:buAutoNum type="arabicParenR"/>
            </a:pPr>
            <a:r>
              <a:rPr lang="en-US" dirty="0"/>
              <a:t>Most analysis software can’t see </a:t>
            </a:r>
            <a:r>
              <a:rPr lang="en-US" dirty="0" smtClean="0"/>
              <a:t>Excel comments</a:t>
            </a:r>
            <a:r>
              <a:rPr lang="en-US" dirty="0"/>
              <a:t>, and would be confused by comments placed within your data cells</a:t>
            </a:r>
            <a:r>
              <a:rPr lang="en-US" dirty="0" smtClean="0"/>
              <a:t>.</a:t>
            </a:r>
          </a:p>
          <a:p>
            <a:pPr marL="342900" indent="-342900">
              <a:buAutoNum type="arabicParenR"/>
            </a:pPr>
            <a:endParaRPr lang="en-US" dirty="0"/>
          </a:p>
          <a:p>
            <a:pPr marL="342900" indent="-342900">
              <a:buAutoNum type="arabicParenR"/>
            </a:pPr>
            <a:r>
              <a:rPr lang="en-US" dirty="0" smtClean="0"/>
              <a:t>The cell will be read/recognized as “general” rather than as a ”number” and you will not be able to do any quantification.</a:t>
            </a:r>
            <a:endParaRPr lang="en-US" dirty="0"/>
          </a:p>
        </p:txBody>
      </p:sp>
      <p:pic>
        <p:nvPicPr>
          <p:cNvPr id="4" name="Picture 3"/>
          <p:cNvPicPr>
            <a:picLocks noChangeAspect="1"/>
          </p:cNvPicPr>
          <p:nvPr/>
        </p:nvPicPr>
        <p:blipFill>
          <a:blip r:embed="rId3"/>
          <a:stretch>
            <a:fillRect/>
          </a:stretch>
        </p:blipFill>
        <p:spPr>
          <a:xfrm>
            <a:off x="174171" y="2007788"/>
            <a:ext cx="3380703" cy="4406081"/>
          </a:xfrm>
          <a:prstGeom prst="rect">
            <a:avLst/>
          </a:prstGeom>
        </p:spPr>
      </p:pic>
    </p:spTree>
    <p:extLst>
      <p:ext uri="{BB962C8B-B14F-4D97-AF65-F5344CB8AC3E}">
        <p14:creationId xmlns:p14="http://schemas.microsoft.com/office/powerpoint/2010/main" val="2124257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3600" dirty="0" smtClean="0">
                <a:ea typeface="MS PGothic" charset="-128"/>
              </a:rPr>
              <a:t>Quality Control</a:t>
            </a:r>
            <a:endParaRPr lang="en-US" altLang="en-US" sz="3600" dirty="0">
              <a:ea typeface="MS PGothic" charset="-128"/>
            </a:endParaRPr>
          </a:p>
        </p:txBody>
      </p:sp>
      <p:sp>
        <p:nvSpPr>
          <p:cNvPr id="3" name="Rectangle 2"/>
          <p:cNvSpPr/>
          <p:nvPr/>
        </p:nvSpPr>
        <p:spPr>
          <a:xfrm>
            <a:off x="332015" y="1517128"/>
            <a:ext cx="8479970" cy="2308324"/>
          </a:xfrm>
          <a:prstGeom prst="rect">
            <a:avLst/>
          </a:prstGeom>
        </p:spPr>
        <p:txBody>
          <a:bodyPr wrap="square">
            <a:spAutoFit/>
          </a:bodyPr>
          <a:lstStyle/>
          <a:p>
            <a:r>
              <a:rPr lang="en-US" b="1" dirty="0">
                <a:solidFill>
                  <a:srgbClr val="333333"/>
                </a:solidFill>
                <a:latin typeface="Helvetica Neue" charset="0"/>
              </a:rPr>
              <a:t>Y</a:t>
            </a:r>
            <a:r>
              <a:rPr lang="en-US" b="1" dirty="0" smtClean="0">
                <a:solidFill>
                  <a:srgbClr val="333333"/>
                </a:solidFill>
                <a:latin typeface="Helvetica Neue" charset="0"/>
              </a:rPr>
              <a:t>ou </a:t>
            </a:r>
            <a:r>
              <a:rPr lang="en-US" b="1" dirty="0">
                <a:solidFill>
                  <a:srgbClr val="333333"/>
                </a:solidFill>
                <a:latin typeface="Helvetica Neue" charset="0"/>
              </a:rPr>
              <a:t>can use several simple techniques within your spreadsheet to ensure the data you enter is free of errors</a:t>
            </a:r>
            <a:r>
              <a:rPr lang="en-US" b="1" dirty="0" smtClean="0">
                <a:solidFill>
                  <a:srgbClr val="333333"/>
                </a:solidFill>
                <a:latin typeface="Helvetica Neue" charset="0"/>
              </a:rPr>
              <a:t>.</a:t>
            </a:r>
          </a:p>
          <a:p>
            <a:endParaRPr lang="en-US" b="1" dirty="0" smtClean="0">
              <a:solidFill>
                <a:srgbClr val="333333"/>
              </a:solidFill>
              <a:latin typeface="Helvetica Neue" charset="0"/>
            </a:endParaRPr>
          </a:p>
          <a:p>
            <a:pPr marL="742950" lvl="1" indent="-285750">
              <a:buFont typeface="Arial" charset="0"/>
              <a:buChar char="•"/>
            </a:pPr>
            <a:r>
              <a:rPr lang="en-US" i="1" dirty="0" smtClean="0">
                <a:solidFill>
                  <a:srgbClr val="333333"/>
                </a:solidFill>
                <a:latin typeface="Helvetica Neue" charset="0"/>
                <a:ea typeface="Helvetica Neue" charset="0"/>
                <a:cs typeface="Helvetica Neue" charset="0"/>
              </a:rPr>
              <a:t>quality assurance </a:t>
            </a:r>
            <a:r>
              <a:rPr lang="en-US" dirty="0" smtClean="0">
                <a:solidFill>
                  <a:srgbClr val="333333"/>
                </a:solidFill>
                <a:latin typeface="Helvetica Neue" charset="0"/>
                <a:ea typeface="Helvetica Neue" charset="0"/>
                <a:cs typeface="Helvetica Neue" charset="0"/>
              </a:rPr>
              <a:t>- </a:t>
            </a:r>
            <a:r>
              <a:rPr lang="en-US" dirty="0">
                <a:latin typeface="Helvetica Neue" charset="0"/>
                <a:ea typeface="Helvetica Neue" charset="0"/>
                <a:cs typeface="Helvetica Neue" charset="0"/>
              </a:rPr>
              <a:t>techniques and processes to ensure that data are collected in a correct way</a:t>
            </a:r>
            <a:endParaRPr lang="en-US" b="1" dirty="0" smtClean="0">
              <a:solidFill>
                <a:srgbClr val="333333"/>
              </a:solidFill>
              <a:latin typeface="Helvetica Neue" charset="0"/>
              <a:ea typeface="Helvetica Neue" charset="0"/>
              <a:cs typeface="Helvetica Neue" charset="0"/>
            </a:endParaRPr>
          </a:p>
          <a:p>
            <a:pPr marL="742950" lvl="1" indent="-285750">
              <a:buFont typeface="Arial" charset="0"/>
              <a:buChar char="•"/>
            </a:pPr>
            <a:endParaRPr lang="en-US" b="1" dirty="0" smtClean="0">
              <a:solidFill>
                <a:srgbClr val="333333"/>
              </a:solidFill>
              <a:latin typeface="Helvetica Neue" charset="0"/>
              <a:ea typeface="Helvetica Neue" charset="0"/>
              <a:cs typeface="Helvetica Neue" charset="0"/>
            </a:endParaRPr>
          </a:p>
          <a:p>
            <a:pPr marL="742950" lvl="1" indent="-285750">
              <a:buFont typeface="Arial" charset="0"/>
              <a:buChar char="•"/>
            </a:pPr>
            <a:r>
              <a:rPr lang="en-US" i="1" dirty="0">
                <a:solidFill>
                  <a:srgbClr val="333333"/>
                </a:solidFill>
                <a:latin typeface="Helvetica Neue" charset="0"/>
                <a:ea typeface="Helvetica Neue" charset="0"/>
                <a:cs typeface="Helvetica Neue" charset="0"/>
              </a:rPr>
              <a:t>quality </a:t>
            </a:r>
            <a:r>
              <a:rPr lang="en-US" i="1" dirty="0" smtClean="0">
                <a:solidFill>
                  <a:srgbClr val="333333"/>
                </a:solidFill>
                <a:latin typeface="Helvetica Neue" charset="0"/>
                <a:ea typeface="Helvetica Neue" charset="0"/>
                <a:cs typeface="Helvetica Neue" charset="0"/>
              </a:rPr>
              <a:t>control </a:t>
            </a:r>
            <a:r>
              <a:rPr lang="en-US" dirty="0" smtClean="0">
                <a:solidFill>
                  <a:srgbClr val="333333"/>
                </a:solidFill>
                <a:latin typeface="Helvetica Neue" charset="0"/>
                <a:ea typeface="Helvetica Neue" charset="0"/>
                <a:cs typeface="Helvetica Neue" charset="0"/>
              </a:rPr>
              <a:t>- </a:t>
            </a:r>
            <a:r>
              <a:rPr lang="en-US" dirty="0">
                <a:latin typeface="Helvetica Neue" charset="0"/>
                <a:ea typeface="Helvetica Neue" charset="0"/>
                <a:cs typeface="Helvetica Neue" charset="0"/>
              </a:rPr>
              <a:t>techniques and processes that ensure the collected data are up to standards</a:t>
            </a:r>
            <a:endParaRPr lang="en-US" b="1" dirty="0">
              <a:latin typeface="Helvetica Neue" charset="0"/>
              <a:ea typeface="Helvetica Neue" charset="0"/>
              <a:cs typeface="Helvetica Neue" charset="0"/>
            </a:endParaRPr>
          </a:p>
        </p:txBody>
      </p:sp>
    </p:spTree>
    <p:extLst>
      <p:ext uri="{BB962C8B-B14F-4D97-AF65-F5344CB8AC3E}">
        <p14:creationId xmlns:p14="http://schemas.microsoft.com/office/powerpoint/2010/main" val="787954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dirty="0" smtClean="0">
                <a:ea typeface="MS PGothic" charset="-128"/>
              </a:rPr>
              <a:t>Exercise 2:</a:t>
            </a:r>
            <a:endParaRPr lang="en-US" altLang="en-US" sz="4800" b="1" dirty="0">
              <a:ea typeface="MS PGothic" charset="-128"/>
            </a:endParaRPr>
          </a:p>
        </p:txBody>
      </p:sp>
      <p:sp>
        <p:nvSpPr>
          <p:cNvPr id="5" name="Rectangle 4"/>
          <p:cNvSpPr/>
          <p:nvPr/>
        </p:nvSpPr>
        <p:spPr>
          <a:xfrm>
            <a:off x="1387929" y="1167354"/>
            <a:ext cx="6368142" cy="707886"/>
          </a:xfrm>
          <a:prstGeom prst="rect">
            <a:avLst/>
          </a:prstGeom>
        </p:spPr>
        <p:txBody>
          <a:bodyPr wrap="square">
            <a:spAutoFit/>
          </a:bodyPr>
          <a:lstStyle/>
          <a:p>
            <a:pPr algn="ctr"/>
            <a:r>
              <a:rPr lang="en-US" sz="2000" b="1">
                <a:solidFill>
                  <a:srgbClr val="333333"/>
                </a:solidFill>
                <a:latin typeface="Helvetica Neue" charset="0"/>
              </a:rPr>
              <a:t>How can we carry out basic quality control and quality assurance in spreadsheets?</a:t>
            </a:r>
            <a:endParaRPr lang="en-US" sz="2000" b="1" i="0">
              <a:solidFill>
                <a:srgbClr val="333333"/>
              </a:solidFill>
              <a:effectLst/>
              <a:latin typeface="Helvetica Neue" charset="0"/>
            </a:endParaRPr>
          </a:p>
        </p:txBody>
      </p:sp>
      <p:pic>
        <p:nvPicPr>
          <p:cNvPr id="7" name="Picture 6"/>
          <p:cNvPicPr>
            <a:picLocks noChangeAspect="1"/>
          </p:cNvPicPr>
          <p:nvPr/>
        </p:nvPicPr>
        <p:blipFill>
          <a:blip r:embed="rId3"/>
          <a:stretch>
            <a:fillRect/>
          </a:stretch>
        </p:blipFill>
        <p:spPr>
          <a:xfrm>
            <a:off x="0" y="1880822"/>
            <a:ext cx="4123279" cy="4977178"/>
          </a:xfrm>
          <a:prstGeom prst="rect">
            <a:avLst/>
          </a:prstGeom>
        </p:spPr>
      </p:pic>
      <p:sp>
        <p:nvSpPr>
          <p:cNvPr id="8" name="TextBox 7"/>
          <p:cNvSpPr txBox="1"/>
          <p:nvPr/>
        </p:nvSpPr>
        <p:spPr>
          <a:xfrm>
            <a:off x="4123280" y="2492828"/>
            <a:ext cx="4868320" cy="3139321"/>
          </a:xfrm>
          <a:prstGeom prst="rect">
            <a:avLst/>
          </a:prstGeom>
          <a:noFill/>
        </p:spPr>
        <p:txBody>
          <a:bodyPr wrap="square" rtlCol="0">
            <a:spAutoFit/>
          </a:bodyPr>
          <a:lstStyle/>
          <a:p>
            <a:r>
              <a:rPr lang="en-US" b="1" dirty="0" smtClean="0"/>
              <a:t>Part 1: Quality assurance</a:t>
            </a:r>
          </a:p>
          <a:p>
            <a:endParaRPr lang="en-US" dirty="0" smtClean="0"/>
          </a:p>
          <a:p>
            <a:pPr marL="800100" lvl="1" indent="-342900">
              <a:buFont typeface="+mj-lt"/>
              <a:buAutoNum type="arabicParenR"/>
            </a:pPr>
            <a:r>
              <a:rPr lang="en-US" dirty="0" smtClean="0"/>
              <a:t>Open Excel -&gt; Data Validation</a:t>
            </a:r>
          </a:p>
          <a:p>
            <a:pPr marL="800100" lvl="1" indent="-342900">
              <a:buFont typeface="+mj-lt"/>
              <a:buAutoNum type="arabicParenR"/>
            </a:pPr>
            <a:endParaRPr lang="en-US" dirty="0" smtClean="0"/>
          </a:p>
          <a:p>
            <a:pPr marL="800100" lvl="1" indent="-342900">
              <a:buFont typeface="+mj-lt"/>
              <a:buAutoNum type="arabicParenR"/>
            </a:pPr>
            <a:r>
              <a:rPr lang="en-US" dirty="0" smtClean="0"/>
              <a:t>In </a:t>
            </a:r>
            <a:r>
              <a:rPr lang="en-US" dirty="0"/>
              <a:t>the Allow box </a:t>
            </a:r>
            <a:r>
              <a:rPr lang="en-US" dirty="0" smtClean="0"/>
              <a:t>select “Whole number”</a:t>
            </a:r>
          </a:p>
          <a:p>
            <a:pPr marL="800100" lvl="1" indent="-342900">
              <a:buFont typeface="+mj-lt"/>
              <a:buAutoNum type="arabicParenR"/>
            </a:pPr>
            <a:endParaRPr lang="en-US" dirty="0" smtClean="0"/>
          </a:p>
          <a:p>
            <a:pPr marL="800100" lvl="1" indent="-342900">
              <a:buFont typeface="+mj-lt"/>
              <a:buAutoNum type="arabicParenR"/>
            </a:pPr>
            <a:r>
              <a:rPr lang="en-US" dirty="0" smtClean="0"/>
              <a:t>Indicate a range of number from 2 to 10</a:t>
            </a:r>
          </a:p>
          <a:p>
            <a:pPr marL="800100" lvl="1" indent="-342900">
              <a:buFont typeface="+mj-lt"/>
              <a:buAutoNum type="arabicParenR"/>
            </a:pPr>
            <a:endParaRPr lang="en-US" dirty="0" smtClean="0"/>
          </a:p>
          <a:p>
            <a:pPr marL="800100" lvl="1" indent="-342900">
              <a:buFont typeface="+mj-lt"/>
              <a:buAutoNum type="arabicParenR"/>
            </a:pPr>
            <a:r>
              <a:rPr lang="en-US" dirty="0" smtClean="0"/>
              <a:t>Click ok</a:t>
            </a:r>
          </a:p>
          <a:p>
            <a:pPr marL="800100" lvl="1" indent="-342900">
              <a:buFont typeface="+mj-lt"/>
              <a:buAutoNum type="arabicParenR"/>
            </a:pPr>
            <a:endParaRPr lang="en-US" dirty="0" smtClean="0"/>
          </a:p>
          <a:p>
            <a:pPr marL="800100" lvl="1" indent="-342900">
              <a:buFont typeface="+mj-lt"/>
              <a:buAutoNum type="arabicParenR"/>
            </a:pPr>
            <a:r>
              <a:rPr lang="en-US" dirty="0" smtClean="0"/>
              <a:t>Try to record “1”</a:t>
            </a:r>
            <a:endParaRPr lang="en-US" dirty="0"/>
          </a:p>
        </p:txBody>
      </p:sp>
    </p:spTree>
    <p:extLst>
      <p:ext uri="{BB962C8B-B14F-4D97-AF65-F5344CB8AC3E}">
        <p14:creationId xmlns:p14="http://schemas.microsoft.com/office/powerpoint/2010/main" val="1993252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dirty="0" smtClean="0">
                <a:ea typeface="MS PGothic" charset="-128"/>
              </a:rPr>
              <a:t>Exercise 2:</a:t>
            </a:r>
            <a:endParaRPr lang="en-US" altLang="en-US" sz="4800" b="1" dirty="0">
              <a:ea typeface="MS PGothic" charset="-128"/>
            </a:endParaRPr>
          </a:p>
        </p:txBody>
      </p:sp>
      <p:sp>
        <p:nvSpPr>
          <p:cNvPr id="2" name="TextBox 1"/>
          <p:cNvSpPr txBox="1"/>
          <p:nvPr/>
        </p:nvSpPr>
        <p:spPr>
          <a:xfrm>
            <a:off x="226194" y="2159417"/>
            <a:ext cx="8319091" cy="5078313"/>
          </a:xfrm>
          <a:prstGeom prst="rect">
            <a:avLst/>
          </a:prstGeom>
          <a:noFill/>
        </p:spPr>
        <p:txBody>
          <a:bodyPr wrap="square" rtlCol="0">
            <a:spAutoFit/>
          </a:bodyPr>
          <a:lstStyle/>
          <a:p>
            <a:pPr lvl="1"/>
            <a:r>
              <a:rPr lang="en-US" b="1" dirty="0" smtClean="0"/>
              <a:t>Part 2: Quality control through </a:t>
            </a:r>
            <a:r>
              <a:rPr lang="en-US" b="1" i="1" dirty="0" smtClean="0"/>
              <a:t>Sorting</a:t>
            </a:r>
          </a:p>
          <a:p>
            <a:pPr lvl="1"/>
            <a:endParaRPr lang="en-US" dirty="0" smtClean="0"/>
          </a:p>
          <a:p>
            <a:pPr marL="800100" lvl="1" indent="-342900">
              <a:buAutoNum type="arabicParenR"/>
            </a:pPr>
            <a:r>
              <a:rPr lang="en-US" dirty="0" smtClean="0"/>
              <a:t>Open the </a:t>
            </a:r>
            <a:r>
              <a:rPr lang="en-US" b="1" dirty="0" smtClean="0"/>
              <a:t>Formatted small mammal </a:t>
            </a:r>
            <a:r>
              <a:rPr lang="en-US" b="1" dirty="0" err="1" smtClean="0"/>
              <a:t>comm</a:t>
            </a:r>
            <a:r>
              <a:rPr lang="en-US" b="1" dirty="0" smtClean="0"/>
              <a:t> </a:t>
            </a:r>
            <a:r>
              <a:rPr lang="en-US" dirty="0" smtClean="0"/>
              <a:t>file</a:t>
            </a:r>
          </a:p>
          <a:p>
            <a:pPr marL="800100" lvl="1" indent="-342900">
              <a:buAutoNum type="arabicParenR"/>
            </a:pPr>
            <a:endParaRPr lang="en-US" dirty="0"/>
          </a:p>
          <a:p>
            <a:pPr marL="800100" lvl="1" indent="-342900">
              <a:buAutoNum type="arabicParenR"/>
            </a:pPr>
            <a:r>
              <a:rPr lang="en-US" dirty="0" smtClean="0"/>
              <a:t>Sort </a:t>
            </a:r>
            <a:r>
              <a:rPr lang="en-US" dirty="0"/>
              <a:t>the </a:t>
            </a:r>
            <a:r>
              <a:rPr lang="en-US" dirty="0" err="1"/>
              <a:t>Weight_grams</a:t>
            </a:r>
            <a:r>
              <a:rPr lang="en-US" dirty="0"/>
              <a:t> column in your spreadsheet program from Largest to Smallest</a:t>
            </a:r>
            <a:r>
              <a:rPr lang="en-US" dirty="0" smtClean="0"/>
              <a:t>.</a:t>
            </a:r>
          </a:p>
          <a:p>
            <a:pPr marL="800100" lvl="1" indent="-342900">
              <a:buAutoNum type="arabicParenR"/>
            </a:pPr>
            <a:endParaRPr lang="en-US" dirty="0"/>
          </a:p>
          <a:p>
            <a:pPr marL="800100" lvl="1" indent="-342900">
              <a:buAutoNum type="arabicParenR"/>
            </a:pPr>
            <a:r>
              <a:rPr lang="en-US" dirty="0" smtClean="0"/>
              <a:t>Identify the problem</a:t>
            </a:r>
          </a:p>
          <a:p>
            <a:pPr marL="800100" lvl="1" indent="-342900">
              <a:buAutoNum type="arabicParenR"/>
            </a:pPr>
            <a:endParaRPr lang="en-US" dirty="0"/>
          </a:p>
          <a:p>
            <a:pPr lvl="1"/>
            <a:r>
              <a:rPr lang="en-US" b="1" dirty="0" smtClean="0"/>
              <a:t>Part 3</a:t>
            </a:r>
            <a:r>
              <a:rPr lang="en-US" b="1" dirty="0"/>
              <a:t>: Quality control through </a:t>
            </a:r>
            <a:r>
              <a:rPr lang="en-US" b="1" i="1" dirty="0"/>
              <a:t>Conditional </a:t>
            </a:r>
            <a:r>
              <a:rPr lang="en-US" b="1" i="1" dirty="0" smtClean="0"/>
              <a:t>formatting</a:t>
            </a:r>
          </a:p>
          <a:p>
            <a:pPr lvl="1"/>
            <a:endParaRPr lang="en-US" dirty="0" smtClean="0"/>
          </a:p>
          <a:p>
            <a:pPr marL="800100" lvl="1" indent="-342900">
              <a:buAutoNum type="arabicParenR"/>
            </a:pPr>
            <a:r>
              <a:rPr lang="en-US" dirty="0" smtClean="0"/>
              <a:t>In </a:t>
            </a:r>
            <a:r>
              <a:rPr lang="en-US" dirty="0"/>
              <a:t>the main Excel menu bar, click Format &gt; Conditional </a:t>
            </a:r>
            <a:r>
              <a:rPr lang="en-US" dirty="0" smtClean="0"/>
              <a:t>Formatting.</a:t>
            </a:r>
            <a:r>
              <a:rPr lang="en-US" dirty="0"/>
              <a:t> Click the + to add a formatting </a:t>
            </a:r>
            <a:r>
              <a:rPr lang="en-US" dirty="0" smtClean="0"/>
              <a:t>rule.</a:t>
            </a:r>
          </a:p>
          <a:p>
            <a:pPr marL="800100" lvl="1" indent="-342900">
              <a:buAutoNum type="arabicParenR"/>
            </a:pPr>
            <a:endParaRPr lang="en-US" dirty="0" smtClean="0"/>
          </a:p>
          <a:p>
            <a:pPr marL="800100" lvl="1" indent="-342900">
              <a:buAutoNum type="arabicParenR"/>
            </a:pPr>
            <a:r>
              <a:rPr lang="en-US" dirty="0" smtClean="0"/>
              <a:t>Apply </a:t>
            </a:r>
            <a:r>
              <a:rPr lang="en-US" dirty="0"/>
              <a:t>a 2-Color Scale formatting rule with the lowest values set to orange and the highest values set to </a:t>
            </a:r>
            <a:r>
              <a:rPr lang="en-US" dirty="0" smtClean="0"/>
              <a:t>yellow.</a:t>
            </a:r>
          </a:p>
          <a:p>
            <a:pPr lvl="1"/>
            <a:endParaRPr lang="en-US" dirty="0" smtClean="0"/>
          </a:p>
          <a:p>
            <a:pPr lvl="1"/>
            <a:endParaRPr lang="en-US" dirty="0"/>
          </a:p>
        </p:txBody>
      </p:sp>
      <p:sp>
        <p:nvSpPr>
          <p:cNvPr id="5" name="Rectangle 4"/>
          <p:cNvSpPr/>
          <p:nvPr/>
        </p:nvSpPr>
        <p:spPr>
          <a:xfrm>
            <a:off x="1387929" y="1297982"/>
            <a:ext cx="6368142" cy="707886"/>
          </a:xfrm>
          <a:prstGeom prst="rect">
            <a:avLst/>
          </a:prstGeom>
        </p:spPr>
        <p:txBody>
          <a:bodyPr wrap="square">
            <a:spAutoFit/>
          </a:bodyPr>
          <a:lstStyle/>
          <a:p>
            <a:pPr algn="ctr"/>
            <a:r>
              <a:rPr lang="en-US" sz="2000" b="1">
                <a:solidFill>
                  <a:srgbClr val="333333"/>
                </a:solidFill>
                <a:latin typeface="Helvetica Neue" charset="0"/>
              </a:rPr>
              <a:t>How can we carry out basic quality control and quality assurance in spreadsheets?</a:t>
            </a:r>
            <a:endParaRPr lang="en-US" sz="2000" b="1" i="0">
              <a:solidFill>
                <a:srgbClr val="333333"/>
              </a:solidFill>
              <a:effectLst/>
              <a:latin typeface="Helvetica Neue" charset="0"/>
            </a:endParaRPr>
          </a:p>
        </p:txBody>
      </p:sp>
    </p:spTree>
    <p:extLst>
      <p:ext uri="{BB962C8B-B14F-4D97-AF65-F5344CB8AC3E}">
        <p14:creationId xmlns:p14="http://schemas.microsoft.com/office/powerpoint/2010/main" val="1458612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3600" dirty="0" smtClean="0">
                <a:ea typeface="MS PGothic" charset="-128"/>
              </a:rPr>
              <a:t>Learning objectives</a:t>
            </a:r>
            <a:endParaRPr lang="en-US" altLang="en-US" sz="3600" dirty="0">
              <a:ea typeface="MS PGothic" charset="-128"/>
            </a:endParaRPr>
          </a:p>
        </p:txBody>
      </p:sp>
      <p:sp>
        <p:nvSpPr>
          <p:cNvPr id="7171" name="Content Placeholder 2"/>
          <p:cNvSpPr>
            <a:spLocks noGrp="1"/>
          </p:cNvSpPr>
          <p:nvPr>
            <p:ph idx="1"/>
          </p:nvPr>
        </p:nvSpPr>
        <p:spPr>
          <a:xfrm>
            <a:off x="228600" y="1548945"/>
            <a:ext cx="8686799" cy="4351338"/>
          </a:xfrm>
        </p:spPr>
        <p:txBody>
          <a:bodyPr>
            <a:normAutofit/>
          </a:bodyPr>
          <a:lstStyle/>
          <a:p>
            <a:pPr lvl="0"/>
            <a:r>
              <a:rPr lang="en-US" dirty="0" smtClean="0"/>
              <a:t>Lear how to format </a:t>
            </a:r>
            <a:r>
              <a:rPr lang="en-US" dirty="0"/>
              <a:t>spreadsheets for effective data use</a:t>
            </a:r>
            <a:r>
              <a:rPr lang="en-US" dirty="0" smtClean="0"/>
              <a:t>.</a:t>
            </a:r>
          </a:p>
          <a:p>
            <a:pPr lvl="0"/>
            <a:endParaRPr lang="en-US" dirty="0"/>
          </a:p>
          <a:p>
            <a:pPr lvl="0"/>
            <a:r>
              <a:rPr lang="en-US" dirty="0" smtClean="0"/>
              <a:t>Learn how to carry </a:t>
            </a:r>
            <a:r>
              <a:rPr lang="en-US" dirty="0"/>
              <a:t>out spreadsheet quality assurance and control</a:t>
            </a:r>
            <a:r>
              <a:rPr lang="en-US" dirty="0" smtClean="0"/>
              <a:t>.</a:t>
            </a:r>
          </a:p>
          <a:p>
            <a:pPr lvl="0"/>
            <a:endParaRPr lang="en-US" dirty="0"/>
          </a:p>
          <a:p>
            <a:pPr lvl="0"/>
            <a:r>
              <a:rPr lang="en-US" dirty="0" smtClean="0"/>
              <a:t>Learn how to conduct </a:t>
            </a:r>
            <a:r>
              <a:rPr lang="en-US" dirty="0"/>
              <a:t>a pilot analysis by managing a large, open access dataset to answer a research question. </a:t>
            </a:r>
          </a:p>
        </p:txBody>
      </p:sp>
    </p:spTree>
    <p:extLst>
      <p:ext uri="{BB962C8B-B14F-4D97-AF65-F5344CB8AC3E}">
        <p14:creationId xmlns:p14="http://schemas.microsoft.com/office/powerpoint/2010/main" val="1954997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94188"/>
            <a:ext cx="9053322" cy="1325563"/>
          </a:xfrm>
          <a:noFill/>
        </p:spPr>
        <p:txBody>
          <a:bodyPr>
            <a:normAutofit/>
          </a:bodyPr>
          <a:lstStyle/>
          <a:p>
            <a:r>
              <a:rPr lang="en-US" altLang="en-US" sz="3600" dirty="0" smtClean="0">
                <a:ea typeface="MS PGothic" charset="-128"/>
              </a:rPr>
              <a:t>The perks of knowing how to do good data management</a:t>
            </a:r>
            <a:endParaRPr lang="en-US" altLang="en-US" sz="3600" dirty="0">
              <a:ea typeface="MS PGothic" charset="-128"/>
            </a:endParaRPr>
          </a:p>
        </p:txBody>
      </p:sp>
      <p:sp>
        <p:nvSpPr>
          <p:cNvPr id="3" name="TextBox 2"/>
          <p:cNvSpPr txBox="1"/>
          <p:nvPr/>
        </p:nvSpPr>
        <p:spPr>
          <a:xfrm>
            <a:off x="90677" y="1144433"/>
            <a:ext cx="8095379" cy="4401205"/>
          </a:xfrm>
          <a:prstGeom prst="rect">
            <a:avLst/>
          </a:prstGeom>
          <a:noFill/>
        </p:spPr>
        <p:txBody>
          <a:bodyPr wrap="square" rtlCol="0">
            <a:spAutoFit/>
          </a:bodyPr>
          <a:lstStyle/>
          <a:p>
            <a:r>
              <a:rPr lang="en-US" sz="3600" b="1" dirty="0" smtClean="0">
                <a:solidFill>
                  <a:schemeClr val="accent6">
                    <a:lumMod val="75000"/>
                  </a:schemeClr>
                </a:solidFill>
              </a:rPr>
              <a:t>First</a:t>
            </a:r>
            <a:r>
              <a:rPr lang="en-US" sz="3600" b="1" dirty="0" smtClean="0"/>
              <a:t>: The Big Data </a:t>
            </a:r>
            <a:r>
              <a:rPr lang="en-US" sz="3600" b="1" dirty="0"/>
              <a:t>R</a:t>
            </a:r>
            <a:r>
              <a:rPr lang="en-US" sz="3600" b="1" dirty="0" smtClean="0"/>
              <a:t>evolution </a:t>
            </a:r>
          </a:p>
          <a:p>
            <a:endParaRPr lang="en-US" sz="2800" b="1" dirty="0"/>
          </a:p>
          <a:p>
            <a:endParaRPr lang="en-US" sz="2800" b="1" dirty="0" smtClean="0"/>
          </a:p>
          <a:p>
            <a:endParaRPr lang="en-US" sz="2800" b="1"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p:txBody>
      </p:sp>
      <p:pic>
        <p:nvPicPr>
          <p:cNvPr id="2" name="Picture 1"/>
          <p:cNvPicPr>
            <a:picLocks noChangeAspect="1"/>
          </p:cNvPicPr>
          <p:nvPr/>
        </p:nvPicPr>
        <p:blipFill>
          <a:blip r:embed="rId3"/>
          <a:stretch>
            <a:fillRect/>
          </a:stretch>
        </p:blipFill>
        <p:spPr>
          <a:xfrm>
            <a:off x="1509484" y="1926774"/>
            <a:ext cx="6524174" cy="4893130"/>
          </a:xfrm>
          <a:prstGeom prst="rect">
            <a:avLst/>
          </a:prstGeom>
        </p:spPr>
      </p:pic>
      <p:sp>
        <p:nvSpPr>
          <p:cNvPr id="4" name="TextBox 3"/>
          <p:cNvSpPr txBox="1"/>
          <p:nvPr/>
        </p:nvSpPr>
        <p:spPr>
          <a:xfrm>
            <a:off x="0" y="6566512"/>
            <a:ext cx="4358886" cy="246221"/>
          </a:xfrm>
          <a:prstGeom prst="rect">
            <a:avLst/>
          </a:prstGeom>
          <a:noFill/>
        </p:spPr>
        <p:txBody>
          <a:bodyPr wrap="none" rtlCol="0">
            <a:spAutoFit/>
          </a:bodyPr>
          <a:lstStyle/>
          <a:p>
            <a:r>
              <a:rPr lang="en-US" sz="1000" dirty="0">
                <a:hlinkClick r:id="rId4"/>
              </a:rPr>
              <a:t>http://stip.gatech.edu/forecasting-innovation-pathways-of-big-data-analytics-2</a:t>
            </a:r>
            <a:r>
              <a:rPr lang="en-US" sz="1000" dirty="0" smtClean="0">
                <a:hlinkClick r:id="rId4"/>
              </a:rPr>
              <a:t>/</a:t>
            </a:r>
            <a:endParaRPr lang="en-US" sz="1000" dirty="0" smtClean="0"/>
          </a:p>
        </p:txBody>
      </p:sp>
    </p:spTree>
    <p:extLst>
      <p:ext uri="{BB962C8B-B14F-4D97-AF65-F5344CB8AC3E}">
        <p14:creationId xmlns:p14="http://schemas.microsoft.com/office/powerpoint/2010/main" val="290608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677" y="1144433"/>
            <a:ext cx="6897952" cy="3970318"/>
          </a:xfrm>
          <a:prstGeom prst="rect">
            <a:avLst/>
          </a:prstGeom>
          <a:noFill/>
        </p:spPr>
        <p:txBody>
          <a:bodyPr wrap="square" rtlCol="0">
            <a:spAutoFit/>
          </a:bodyPr>
          <a:lstStyle/>
          <a:p>
            <a:r>
              <a:rPr lang="en-US" sz="3600" b="1" dirty="0" smtClean="0">
                <a:solidFill>
                  <a:schemeClr val="accent6">
                    <a:lumMod val="75000"/>
                  </a:schemeClr>
                </a:solidFill>
              </a:rPr>
              <a:t>Second</a:t>
            </a:r>
            <a:r>
              <a:rPr lang="en-US" sz="3600" b="1" dirty="0" smtClean="0"/>
              <a:t>: A world of data sharing</a:t>
            </a:r>
          </a:p>
          <a:p>
            <a:endParaRPr lang="en-US" sz="2400" b="1" dirty="0"/>
          </a:p>
          <a:p>
            <a:endParaRPr lang="en-US" sz="2400" b="1" dirty="0" smtClean="0"/>
          </a:p>
          <a:p>
            <a:endParaRPr lang="en-US" sz="2400" b="1"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11" name="Title 1"/>
          <p:cNvSpPr>
            <a:spLocks noGrp="1"/>
          </p:cNvSpPr>
          <p:nvPr>
            <p:ph type="title"/>
          </p:nvPr>
        </p:nvSpPr>
        <p:spPr>
          <a:xfrm>
            <a:off x="90678" y="-94188"/>
            <a:ext cx="9053322" cy="1325563"/>
          </a:xfrm>
          <a:noFill/>
        </p:spPr>
        <p:txBody>
          <a:bodyPr>
            <a:normAutofit/>
          </a:bodyPr>
          <a:lstStyle/>
          <a:p>
            <a:r>
              <a:rPr lang="en-US" altLang="en-US" sz="3600" dirty="0" smtClean="0">
                <a:ea typeface="MS PGothic" charset="-128"/>
              </a:rPr>
              <a:t>The perks of knowing how to do good data management</a:t>
            </a:r>
            <a:endParaRPr lang="en-US" altLang="en-US" sz="3600" dirty="0">
              <a:ea typeface="MS PGothic" charset="-128"/>
            </a:endParaRPr>
          </a:p>
        </p:txBody>
      </p:sp>
      <p:pic>
        <p:nvPicPr>
          <p:cNvPr id="12" name="Picture 11"/>
          <p:cNvPicPr>
            <a:picLocks noChangeAspect="1"/>
          </p:cNvPicPr>
          <p:nvPr/>
        </p:nvPicPr>
        <p:blipFill>
          <a:blip r:embed="rId3"/>
          <a:stretch>
            <a:fillRect/>
          </a:stretch>
        </p:blipFill>
        <p:spPr>
          <a:xfrm>
            <a:off x="947056" y="1733374"/>
            <a:ext cx="7532915" cy="4895454"/>
          </a:xfrm>
          <a:prstGeom prst="rect">
            <a:avLst/>
          </a:prstGeom>
        </p:spPr>
      </p:pic>
      <p:sp>
        <p:nvSpPr>
          <p:cNvPr id="2" name="TextBox 1"/>
          <p:cNvSpPr txBox="1"/>
          <p:nvPr/>
        </p:nvSpPr>
        <p:spPr>
          <a:xfrm>
            <a:off x="0" y="6444163"/>
            <a:ext cx="7791428" cy="461665"/>
          </a:xfrm>
          <a:prstGeom prst="rect">
            <a:avLst/>
          </a:prstGeom>
          <a:noFill/>
        </p:spPr>
        <p:txBody>
          <a:bodyPr wrap="none" rtlCol="0">
            <a:spAutoFit/>
          </a:bodyPr>
          <a:lstStyle/>
          <a:p>
            <a:r>
              <a:rPr lang="en-US" sz="1200" dirty="0" smtClean="0"/>
              <a:t>Nature blogs</a:t>
            </a:r>
          </a:p>
          <a:p>
            <a:r>
              <a:rPr lang="en-US" sz="1200" dirty="0">
                <a:hlinkClick r:id="rId4"/>
              </a:rPr>
              <a:t>http://blogs.nature.com/scientificdata/2013/07/23/scientific-data-to-complement-and-promote-public-data-repositories</a:t>
            </a:r>
            <a:r>
              <a:rPr lang="en-US" sz="1200" dirty="0" smtClean="0">
                <a:hlinkClick r:id="rId4"/>
              </a:rPr>
              <a:t>/</a:t>
            </a:r>
            <a:endParaRPr lang="en-US" sz="1200" dirty="0" smtClean="0"/>
          </a:p>
        </p:txBody>
      </p:sp>
    </p:spTree>
    <p:extLst>
      <p:ext uri="{BB962C8B-B14F-4D97-AF65-F5344CB8AC3E}">
        <p14:creationId xmlns:p14="http://schemas.microsoft.com/office/powerpoint/2010/main" val="1051159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7246"/>
            <a:ext cx="9144000" cy="1325563"/>
          </a:xfrm>
          <a:noFill/>
        </p:spPr>
        <p:txBody>
          <a:bodyPr>
            <a:normAutofit fontScale="90000"/>
          </a:bodyPr>
          <a:lstStyle/>
          <a:p>
            <a:pPr algn="ctr"/>
            <a:r>
              <a:rPr lang="en-US" altLang="en-US" sz="4800" dirty="0" smtClean="0">
                <a:ea typeface="MS PGothic" charset="-128"/>
              </a:rPr>
              <a:t>The National </a:t>
            </a:r>
            <a:r>
              <a:rPr lang="en-US" altLang="en-US" sz="4800" smtClean="0">
                <a:ea typeface="MS PGothic" charset="-128"/>
              </a:rPr>
              <a:t>Ecological Observatory Network</a:t>
            </a:r>
            <a:endParaRPr lang="en-US" altLang="en-US" sz="4800" dirty="0">
              <a:ea typeface="MS PGothic" charset="-128"/>
            </a:endParaRPr>
          </a:p>
        </p:txBody>
      </p:sp>
      <p:pic>
        <p:nvPicPr>
          <p:cNvPr id="4" name="Picture 3"/>
          <p:cNvPicPr>
            <a:picLocks noChangeAspect="1"/>
          </p:cNvPicPr>
          <p:nvPr/>
        </p:nvPicPr>
        <p:blipFill>
          <a:blip r:embed="rId3"/>
          <a:stretch>
            <a:fillRect/>
          </a:stretch>
        </p:blipFill>
        <p:spPr>
          <a:xfrm>
            <a:off x="0" y="1144433"/>
            <a:ext cx="9144000" cy="5546908"/>
          </a:xfrm>
          <a:prstGeom prst="rect">
            <a:avLst/>
          </a:prstGeom>
        </p:spPr>
      </p:pic>
      <p:sp>
        <p:nvSpPr>
          <p:cNvPr id="7" name="Oval 6"/>
          <p:cNvSpPr/>
          <p:nvPr/>
        </p:nvSpPr>
        <p:spPr>
          <a:xfrm>
            <a:off x="3570514" y="1318317"/>
            <a:ext cx="1785257" cy="8043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54485" y="2700803"/>
            <a:ext cx="1785257" cy="8043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80114" y="3026547"/>
            <a:ext cx="2068285" cy="8043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71601" y="3868418"/>
            <a:ext cx="6923314" cy="2062103"/>
          </a:xfrm>
          <a:prstGeom prst="rect">
            <a:avLst/>
          </a:prstGeom>
          <a:solidFill>
            <a:schemeClr val="bg1"/>
          </a:solidFill>
          <a:ln>
            <a:solidFill>
              <a:srgbClr val="FF0000"/>
            </a:solidFill>
          </a:ln>
        </p:spPr>
        <p:txBody>
          <a:bodyPr wrap="square" rtlCol="0">
            <a:spAutoFit/>
          </a:bodyPr>
          <a:lstStyle/>
          <a:p>
            <a:pPr algn="ctr"/>
            <a:r>
              <a:rPr lang="en-US" sz="3200" b="1" dirty="0" smtClean="0">
                <a:solidFill>
                  <a:srgbClr val="7030A0"/>
                </a:solidFill>
              </a:rPr>
              <a:t>Free accessible data to answer biological questions</a:t>
            </a:r>
          </a:p>
          <a:p>
            <a:pPr algn="ctr"/>
            <a:endParaRPr lang="en-US" sz="3200" b="1" dirty="0" smtClean="0">
              <a:solidFill>
                <a:schemeClr val="accent1"/>
              </a:solidFill>
            </a:endParaRPr>
          </a:p>
          <a:p>
            <a:pPr algn="ctr"/>
            <a:r>
              <a:rPr lang="en-US" sz="3200" b="1" dirty="0" smtClean="0">
                <a:solidFill>
                  <a:schemeClr val="accent1"/>
                </a:solidFill>
              </a:rPr>
              <a:t>Can we try it?</a:t>
            </a:r>
            <a:endParaRPr lang="en-US" sz="3200" b="1" dirty="0">
              <a:solidFill>
                <a:schemeClr val="accent1"/>
              </a:solidFill>
            </a:endParaRPr>
          </a:p>
        </p:txBody>
      </p:sp>
    </p:spTree>
    <p:extLst>
      <p:ext uri="{BB962C8B-B14F-4D97-AF65-F5344CB8AC3E}">
        <p14:creationId xmlns:p14="http://schemas.microsoft.com/office/powerpoint/2010/main" val="204496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9" name="Content Placeholder 8"/>
          <p:cNvSpPr>
            <a:spLocks noGrp="1"/>
          </p:cNvSpPr>
          <p:nvPr>
            <p:ph idx="1"/>
          </p:nvPr>
        </p:nvSpPr>
        <p:spPr/>
        <p:txBody>
          <a:bodyPr/>
          <a:lstStyle/>
          <a:p>
            <a:endParaRPr lang="en-US"/>
          </a:p>
        </p:txBody>
      </p:sp>
      <p:sp>
        <p:nvSpPr>
          <p:cNvPr id="7" name="TextBox 6"/>
          <p:cNvSpPr txBox="1"/>
          <p:nvPr/>
        </p:nvSpPr>
        <p:spPr>
          <a:xfrm>
            <a:off x="5469005" y="5582789"/>
            <a:ext cx="3132070" cy="369332"/>
          </a:xfrm>
          <a:prstGeom prst="rect">
            <a:avLst/>
          </a:prstGeom>
          <a:solidFill>
            <a:schemeClr val="bg1"/>
          </a:solidFill>
        </p:spPr>
        <p:txBody>
          <a:bodyPr wrap="square" rtlCol="0">
            <a:spAutoFit/>
          </a:bodyPr>
          <a:lstStyle/>
          <a:p>
            <a:pPr algn="r"/>
            <a:r>
              <a:rPr lang="en-US" dirty="0"/>
              <a:t>Plot establishment at NIWO</a:t>
            </a:r>
          </a:p>
        </p:txBody>
      </p:sp>
      <p:pic>
        <p:nvPicPr>
          <p:cNvPr id="2" name="Picture 1"/>
          <p:cNvPicPr>
            <a:picLocks noChangeAspect="1"/>
          </p:cNvPicPr>
          <p:nvPr/>
        </p:nvPicPr>
        <p:blipFill>
          <a:blip r:embed="rId3"/>
          <a:stretch>
            <a:fillRect/>
          </a:stretch>
        </p:blipFill>
        <p:spPr>
          <a:xfrm>
            <a:off x="0" y="437248"/>
            <a:ext cx="9144000" cy="6363730"/>
          </a:xfrm>
          <a:prstGeom prst="rect">
            <a:avLst/>
          </a:prstGeom>
        </p:spPr>
      </p:pic>
    </p:spTree>
    <p:extLst>
      <p:ext uri="{BB962C8B-B14F-4D97-AF65-F5344CB8AC3E}">
        <p14:creationId xmlns:p14="http://schemas.microsoft.com/office/powerpoint/2010/main" val="1207938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9" name="Content Placeholder 8"/>
          <p:cNvSpPr>
            <a:spLocks noGrp="1"/>
          </p:cNvSpPr>
          <p:nvPr>
            <p:ph idx="1"/>
          </p:nvPr>
        </p:nvSpPr>
        <p:spPr/>
        <p:txBody>
          <a:bodyPr/>
          <a:lstStyle/>
          <a:p>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806" t="90" r="6386" b="1"/>
          <a:stretch/>
        </p:blipFill>
        <p:spPr>
          <a:xfrm>
            <a:off x="0" y="874732"/>
            <a:ext cx="9144000" cy="5983268"/>
          </a:xfrm>
          <a:prstGeom prst="rect">
            <a:avLst/>
          </a:prstGeom>
        </p:spPr>
      </p:pic>
      <p:sp>
        <p:nvSpPr>
          <p:cNvPr id="7" name="TextBox 6"/>
          <p:cNvSpPr txBox="1"/>
          <p:nvPr/>
        </p:nvSpPr>
        <p:spPr>
          <a:xfrm>
            <a:off x="5469005" y="5582789"/>
            <a:ext cx="3132070" cy="369332"/>
          </a:xfrm>
          <a:prstGeom prst="rect">
            <a:avLst/>
          </a:prstGeom>
          <a:solidFill>
            <a:schemeClr val="bg1"/>
          </a:solidFill>
        </p:spPr>
        <p:txBody>
          <a:bodyPr wrap="square" rtlCol="0">
            <a:spAutoFit/>
          </a:bodyPr>
          <a:lstStyle/>
          <a:p>
            <a:pPr algn="r"/>
            <a:r>
              <a:rPr lang="en-US" dirty="0"/>
              <a:t>Plot establishment at NIWO</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tx1">
                    <a:lumMod val="95000"/>
                    <a:lumOff val="5000"/>
                  </a:schemeClr>
                </a:solidFill>
                <a:ea typeface="MS PGothic" charset="-128"/>
              </a:rPr>
              <a:t>NEON </a:t>
            </a:r>
            <a:r>
              <a:rPr lang="en-US" altLang="en-US" b="1" smtClean="0">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spTree>
    <p:extLst>
      <p:ext uri="{BB962C8B-B14F-4D97-AF65-F5344CB8AC3E}">
        <p14:creationId xmlns:p14="http://schemas.microsoft.com/office/powerpoint/2010/main" val="1106780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lstStyle/>
          <a:p>
            <a:r>
              <a:rPr lang="en-US" sz="3200" dirty="0"/>
              <a:t>Terrestrial Observation System (TOS)</a:t>
            </a:r>
            <a:endParaRPr lang="en-US" dirty="0"/>
          </a:p>
        </p:txBody>
      </p:sp>
      <p:sp>
        <p:nvSpPr>
          <p:cNvPr id="5" name="Content Placeholder 4"/>
          <p:cNvSpPr>
            <a:spLocks noGrp="1"/>
          </p:cNvSpPr>
          <p:nvPr>
            <p:ph idx="1"/>
          </p:nvPr>
        </p:nvSpPr>
        <p:spPr/>
        <p:txBody>
          <a:bodyPr/>
          <a:lstStyle/>
          <a:p>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161" r="8545"/>
          <a:stretch/>
        </p:blipFill>
        <p:spPr>
          <a:xfrm>
            <a:off x="0" y="756111"/>
            <a:ext cx="9144000" cy="6101889"/>
          </a:xfrm>
          <a:prstGeom prst="rect">
            <a:avLst/>
          </a:prstGeom>
        </p:spPr>
      </p:pic>
      <p:sp>
        <p:nvSpPr>
          <p:cNvPr id="3" name="TextBox 2"/>
          <p:cNvSpPr txBox="1"/>
          <p:nvPr/>
        </p:nvSpPr>
        <p:spPr>
          <a:xfrm>
            <a:off x="5910472" y="5609379"/>
            <a:ext cx="3061252" cy="369332"/>
          </a:xfrm>
          <a:prstGeom prst="rect">
            <a:avLst/>
          </a:prstGeom>
          <a:solidFill>
            <a:schemeClr val="bg1"/>
          </a:solidFill>
        </p:spPr>
        <p:txBody>
          <a:bodyPr wrap="square" rtlCol="0">
            <a:spAutoFit/>
          </a:bodyPr>
          <a:lstStyle/>
          <a:p>
            <a:pPr algn="r"/>
            <a:r>
              <a:rPr lang="en-US" dirty="0"/>
              <a:t>Beetle collections at NIWO</a:t>
            </a:r>
          </a:p>
        </p:txBody>
      </p:sp>
      <p:sp>
        <p:nvSpPr>
          <p:cNvPr id="6"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tx1">
                    <a:lumMod val="95000"/>
                    <a:lumOff val="5000"/>
                  </a:schemeClr>
                </a:solidFill>
                <a:ea typeface="MS PGothic" charset="-128"/>
              </a:rPr>
              <a:t>NEON </a:t>
            </a:r>
            <a:r>
              <a:rPr lang="en-US" altLang="en-US" b="1" smtClean="0">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spTree>
    <p:extLst>
      <p:ext uri="{BB962C8B-B14F-4D97-AF65-F5344CB8AC3E}">
        <p14:creationId xmlns:p14="http://schemas.microsoft.com/office/powerpoint/2010/main" val="1797702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0776"/>
          <a:stretch/>
        </p:blipFill>
        <p:spPr>
          <a:xfrm>
            <a:off x="2316638" y="963263"/>
            <a:ext cx="4955019" cy="5894737"/>
          </a:xfrm>
          <a:prstGeom prst="rect">
            <a:avLst/>
          </a:prstGeom>
        </p:spPr>
      </p:pic>
      <p:sp>
        <p:nvSpPr>
          <p:cNvPr id="6" name="TextBox 5"/>
          <p:cNvSpPr txBox="1"/>
          <p:nvPr/>
        </p:nvSpPr>
        <p:spPr>
          <a:xfrm>
            <a:off x="3855479" y="6043669"/>
            <a:ext cx="3416178" cy="369332"/>
          </a:xfrm>
          <a:prstGeom prst="rect">
            <a:avLst/>
          </a:prstGeom>
          <a:solidFill>
            <a:schemeClr val="bg1"/>
          </a:solidFill>
          <a:ln>
            <a:solidFill>
              <a:schemeClr val="bg1"/>
            </a:solidFill>
          </a:ln>
        </p:spPr>
        <p:txBody>
          <a:bodyPr wrap="square" rtlCol="0">
            <a:spAutoFit/>
          </a:bodyPr>
          <a:lstStyle/>
          <a:p>
            <a:pPr algn="r"/>
            <a:r>
              <a:rPr lang="en-US" dirty="0"/>
              <a:t>Mosquito collections at CPER</a:t>
            </a:r>
          </a:p>
        </p:txBody>
      </p:sp>
      <p:sp>
        <p:nvSpPr>
          <p:cNvPr id="5"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tx1">
                    <a:lumMod val="95000"/>
                    <a:lumOff val="5000"/>
                  </a:schemeClr>
                </a:solidFill>
                <a:ea typeface="MS PGothic" charset="-128"/>
              </a:rPr>
              <a:t>NEON </a:t>
            </a:r>
            <a:r>
              <a:rPr lang="en-US" altLang="en-US" b="1" smtClean="0">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spTree>
    <p:extLst>
      <p:ext uri="{BB962C8B-B14F-4D97-AF65-F5344CB8AC3E}">
        <p14:creationId xmlns:p14="http://schemas.microsoft.com/office/powerpoint/2010/main" val="941836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sp>
        <p:nvSpPr>
          <p:cNvPr id="3" name="TextBox 2"/>
          <p:cNvSpPr txBox="1"/>
          <p:nvPr/>
        </p:nvSpPr>
        <p:spPr>
          <a:xfrm>
            <a:off x="4926563" y="5631418"/>
            <a:ext cx="4217437" cy="369332"/>
          </a:xfrm>
          <a:prstGeom prst="rect">
            <a:avLst/>
          </a:prstGeom>
          <a:noFill/>
        </p:spPr>
        <p:txBody>
          <a:bodyPr wrap="square" rtlCol="0">
            <a:spAutoFit/>
          </a:bodyPr>
          <a:lstStyle/>
          <a:p>
            <a:pPr algn="r"/>
            <a:r>
              <a:rPr lang="en-US" dirty="0">
                <a:solidFill>
                  <a:schemeClr val="bg1"/>
                </a:solidFill>
              </a:rPr>
              <a:t>Beetle collections at NIWO</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012" t="174" r="7732"/>
          <a:stretch/>
        </p:blipFill>
        <p:spPr>
          <a:xfrm>
            <a:off x="-58995" y="730092"/>
            <a:ext cx="9202995" cy="6127908"/>
          </a:xfrm>
          <a:prstGeom prst="rect">
            <a:avLst/>
          </a:prstGeom>
        </p:spPr>
      </p:pic>
      <p:sp>
        <p:nvSpPr>
          <p:cNvPr id="7" name="TextBox 6"/>
          <p:cNvSpPr txBox="1"/>
          <p:nvPr/>
        </p:nvSpPr>
        <p:spPr>
          <a:xfrm>
            <a:off x="6469625" y="5575567"/>
            <a:ext cx="2540337" cy="369332"/>
          </a:xfrm>
          <a:prstGeom prst="rect">
            <a:avLst/>
          </a:prstGeom>
          <a:solidFill>
            <a:schemeClr val="bg1"/>
          </a:solidFill>
        </p:spPr>
        <p:txBody>
          <a:bodyPr wrap="square" rtlCol="0">
            <a:spAutoFit/>
          </a:bodyPr>
          <a:lstStyle/>
          <a:p>
            <a:pPr algn="r"/>
            <a:r>
              <a:rPr lang="en-US" dirty="0"/>
              <a:t>Tick dragging at STER</a:t>
            </a:r>
          </a:p>
        </p:txBody>
      </p:sp>
      <p:sp>
        <p:nvSpPr>
          <p:cNvPr id="8"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tx1">
                    <a:lumMod val="95000"/>
                    <a:lumOff val="5000"/>
                  </a:schemeClr>
                </a:solidFill>
                <a:ea typeface="MS PGothic" charset="-128"/>
              </a:rPr>
              <a:t>NEON </a:t>
            </a:r>
            <a:r>
              <a:rPr lang="en-US" altLang="en-US" b="1" smtClean="0">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spTree>
    <p:extLst>
      <p:ext uri="{BB962C8B-B14F-4D97-AF65-F5344CB8AC3E}">
        <p14:creationId xmlns:p14="http://schemas.microsoft.com/office/powerpoint/2010/main" val="49774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2160"/>
            <a:ext cx="9144000" cy="6085840"/>
          </a:xfrm>
          <a:prstGeom prst="rect">
            <a:avLst/>
          </a:prstGeom>
        </p:spPr>
      </p:pic>
      <p:sp>
        <p:nvSpPr>
          <p:cNvPr id="7" name="TextBox 6"/>
          <p:cNvSpPr txBox="1"/>
          <p:nvPr/>
        </p:nvSpPr>
        <p:spPr>
          <a:xfrm>
            <a:off x="4060831" y="5467224"/>
            <a:ext cx="5000989" cy="369332"/>
          </a:xfrm>
          <a:prstGeom prst="rect">
            <a:avLst/>
          </a:prstGeom>
          <a:solidFill>
            <a:schemeClr val="bg1"/>
          </a:solidFill>
        </p:spPr>
        <p:txBody>
          <a:bodyPr wrap="square" rtlCol="0">
            <a:spAutoFit/>
          </a:bodyPr>
          <a:lstStyle/>
          <a:p>
            <a:pPr algn="r"/>
            <a:r>
              <a:rPr lang="en-US" dirty="0"/>
              <a:t>Early morning small mammal trapping at CPER</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tx1">
                    <a:lumMod val="95000"/>
                    <a:lumOff val="5000"/>
                  </a:schemeClr>
                </a:solidFill>
                <a:ea typeface="MS PGothic" charset="-128"/>
              </a:rPr>
              <a:t>NEON </a:t>
            </a:r>
            <a:r>
              <a:rPr lang="en-US" altLang="en-US" b="1" smtClean="0">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spTree>
    <p:extLst>
      <p:ext uri="{BB962C8B-B14F-4D97-AF65-F5344CB8AC3E}">
        <p14:creationId xmlns:p14="http://schemas.microsoft.com/office/powerpoint/2010/main" val="1740294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6227660" y="5572214"/>
            <a:ext cx="2644877" cy="369332"/>
          </a:xfrm>
          <a:prstGeom prst="rect">
            <a:avLst/>
          </a:prstGeom>
          <a:solidFill>
            <a:schemeClr val="bg1"/>
          </a:solidFill>
        </p:spPr>
        <p:txBody>
          <a:bodyPr wrap="square" rtlCol="0">
            <a:spAutoFit/>
          </a:bodyPr>
          <a:lstStyle/>
          <a:p>
            <a:pPr algn="r"/>
            <a:r>
              <a:rPr lang="en-US" dirty="0"/>
              <a:t>Plant diversity at CPER</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tx1">
                    <a:lumMod val="95000"/>
                    <a:lumOff val="5000"/>
                  </a:schemeClr>
                </a:solidFill>
                <a:ea typeface="MS PGothic" charset="-128"/>
              </a:rPr>
              <a:t>NEON </a:t>
            </a:r>
            <a:r>
              <a:rPr lang="en-US" altLang="en-US" b="1" smtClean="0">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spTree>
    <p:extLst>
      <p:ext uri="{BB962C8B-B14F-4D97-AF65-F5344CB8AC3E}">
        <p14:creationId xmlns:p14="http://schemas.microsoft.com/office/powerpoint/2010/main" val="1590641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data management?</a:t>
            </a:r>
            <a:endParaRPr lang="en-US" dirty="0"/>
          </a:p>
        </p:txBody>
      </p:sp>
      <p:sp>
        <p:nvSpPr>
          <p:cNvPr id="3" name="Content Placeholder 2"/>
          <p:cNvSpPr>
            <a:spLocks noGrp="1"/>
          </p:cNvSpPr>
          <p:nvPr>
            <p:ph idx="1"/>
          </p:nvPr>
        </p:nvSpPr>
        <p:spPr>
          <a:xfrm>
            <a:off x="457200" y="1295400"/>
            <a:ext cx="8229600" cy="1295400"/>
          </a:xfrm>
        </p:spPr>
        <p:txBody>
          <a:bodyPr/>
          <a:lstStyle/>
          <a:p>
            <a:r>
              <a:rPr lang="en-US" dirty="0" smtClean="0"/>
              <a:t>Organized, efficient data collection</a:t>
            </a:r>
          </a:p>
        </p:txBody>
      </p:sp>
      <p:pic>
        <p:nvPicPr>
          <p:cNvPr id="7" name="Picture 6"/>
          <p:cNvPicPr>
            <a:picLocks noChangeAspect="1"/>
          </p:cNvPicPr>
          <p:nvPr/>
        </p:nvPicPr>
        <p:blipFill>
          <a:blip r:embed="rId3"/>
          <a:stretch>
            <a:fillRect/>
          </a:stretch>
        </p:blipFill>
        <p:spPr>
          <a:xfrm>
            <a:off x="464820" y="2362200"/>
            <a:ext cx="3309118" cy="2303461"/>
          </a:xfrm>
          <a:prstGeom prst="rect">
            <a:avLst/>
          </a:prstGeom>
          <a:ln w="38100">
            <a:solidFill>
              <a:schemeClr val="tx1"/>
            </a:solidFill>
          </a:ln>
        </p:spPr>
      </p:pic>
      <p:pic>
        <p:nvPicPr>
          <p:cNvPr id="6" name="Picture 2" descr="http://www.nrri.umn.edu/sop/images/small/Clipboard_Datasheet.jpg"/>
          <p:cNvPicPr>
            <a:picLocks noChangeAspect="1" noChangeArrowheads="1"/>
          </p:cNvPicPr>
          <p:nvPr/>
        </p:nvPicPr>
        <p:blipFill>
          <a:blip r:embed="rId4" cstate="print"/>
          <a:srcRect/>
          <a:stretch>
            <a:fillRect/>
          </a:stretch>
        </p:blipFill>
        <p:spPr bwMode="auto">
          <a:xfrm>
            <a:off x="2971800" y="3314700"/>
            <a:ext cx="2362200" cy="2362200"/>
          </a:xfrm>
          <a:prstGeom prst="rect">
            <a:avLst/>
          </a:prstGeom>
          <a:noFill/>
          <a:ln w="38100">
            <a:solidFill>
              <a:schemeClr val="tx1"/>
            </a:solidFill>
          </a:ln>
        </p:spPr>
      </p:pic>
      <p:pic>
        <p:nvPicPr>
          <p:cNvPr id="8" name="Picture 7"/>
          <p:cNvPicPr>
            <a:picLocks noChangeAspect="1"/>
          </p:cNvPicPr>
          <p:nvPr/>
        </p:nvPicPr>
        <p:blipFill>
          <a:blip r:embed="rId5"/>
          <a:stretch>
            <a:fillRect/>
          </a:stretch>
        </p:blipFill>
        <p:spPr>
          <a:xfrm>
            <a:off x="5562600" y="2349180"/>
            <a:ext cx="3292218" cy="2230880"/>
          </a:xfrm>
          <a:prstGeom prst="rect">
            <a:avLst/>
          </a:prstGeom>
          <a:ln w="38100">
            <a:solidFill>
              <a:schemeClr val="tx1"/>
            </a:solidFill>
          </a:ln>
        </p:spPr>
      </p:pic>
      <p:sp>
        <p:nvSpPr>
          <p:cNvPr id="9" name="TextBox 8"/>
          <p:cNvSpPr txBox="1"/>
          <p:nvPr/>
        </p:nvSpPr>
        <p:spPr>
          <a:xfrm>
            <a:off x="434340" y="4936638"/>
            <a:ext cx="2286000" cy="461665"/>
          </a:xfrm>
          <a:prstGeom prst="rect">
            <a:avLst/>
          </a:prstGeom>
          <a:noFill/>
        </p:spPr>
        <p:txBody>
          <a:bodyPr wrap="square" rtlCol="0">
            <a:spAutoFit/>
          </a:bodyPr>
          <a:lstStyle/>
          <a:p>
            <a:r>
              <a:rPr lang="en-US" sz="2400" dirty="0" smtClean="0"/>
              <a:t>From the field…</a:t>
            </a:r>
            <a:endParaRPr lang="en-US" sz="2400" dirty="0"/>
          </a:p>
        </p:txBody>
      </p:sp>
      <p:sp>
        <p:nvSpPr>
          <p:cNvPr id="10" name="TextBox 9"/>
          <p:cNvSpPr txBox="1"/>
          <p:nvPr/>
        </p:nvSpPr>
        <p:spPr>
          <a:xfrm>
            <a:off x="5867400" y="4867374"/>
            <a:ext cx="2682618" cy="461665"/>
          </a:xfrm>
          <a:prstGeom prst="rect">
            <a:avLst/>
          </a:prstGeom>
          <a:noFill/>
        </p:spPr>
        <p:txBody>
          <a:bodyPr wrap="square" rtlCol="0">
            <a:spAutoFit/>
          </a:bodyPr>
          <a:lstStyle/>
          <a:p>
            <a:r>
              <a:rPr lang="en-US" sz="2400" dirty="0" smtClean="0"/>
              <a:t>…to the computer…</a:t>
            </a:r>
            <a:endParaRPr lang="en-US" sz="2400" dirty="0"/>
          </a:p>
        </p:txBody>
      </p:sp>
      <p:sp>
        <p:nvSpPr>
          <p:cNvPr id="11" name="TextBox 10"/>
          <p:cNvSpPr txBox="1"/>
          <p:nvPr/>
        </p:nvSpPr>
        <p:spPr>
          <a:xfrm>
            <a:off x="6065709" y="5943600"/>
            <a:ext cx="2286000" cy="461665"/>
          </a:xfrm>
          <a:prstGeom prst="rect">
            <a:avLst/>
          </a:prstGeom>
          <a:noFill/>
        </p:spPr>
        <p:txBody>
          <a:bodyPr wrap="square" rtlCol="0">
            <a:spAutoFit/>
          </a:bodyPr>
          <a:lstStyle/>
          <a:p>
            <a:r>
              <a:rPr lang="en-US" sz="2400" dirty="0" smtClean="0"/>
              <a:t>…and beyond!</a:t>
            </a:r>
            <a:endParaRPr lang="en-US" sz="2400" dirty="0"/>
          </a:p>
        </p:txBody>
      </p:sp>
    </p:spTree>
    <p:extLst>
      <p:ext uri="{BB962C8B-B14F-4D97-AF65-F5344CB8AC3E}">
        <p14:creationId xmlns:p14="http://schemas.microsoft.com/office/powerpoint/2010/main" val="85154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9" name="Content Placeholder 8"/>
          <p:cNvSpPr>
            <a:spLocks noGrp="1"/>
          </p:cNvSpPr>
          <p:nvPr>
            <p:ph idx="1"/>
          </p:nvPr>
        </p:nvSpPr>
        <p:spPr/>
        <p:txBody>
          <a:bodyPr/>
          <a:lstStyle/>
          <a:p>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5845" b="5206"/>
          <a:stretch/>
        </p:blipFill>
        <p:spPr>
          <a:xfrm>
            <a:off x="0" y="719046"/>
            <a:ext cx="9144000" cy="6100174"/>
          </a:xfrm>
          <a:prstGeom prst="rect">
            <a:avLst/>
          </a:prstGeom>
        </p:spPr>
      </p:pic>
      <p:sp>
        <p:nvSpPr>
          <p:cNvPr id="7" name="TextBox 6"/>
          <p:cNvSpPr txBox="1"/>
          <p:nvPr/>
        </p:nvSpPr>
        <p:spPr>
          <a:xfrm>
            <a:off x="5299587" y="5561577"/>
            <a:ext cx="3726426" cy="369332"/>
          </a:xfrm>
          <a:prstGeom prst="rect">
            <a:avLst/>
          </a:prstGeom>
          <a:solidFill>
            <a:schemeClr val="bg1"/>
          </a:solidFill>
        </p:spPr>
        <p:txBody>
          <a:bodyPr wrap="square" rtlCol="0">
            <a:spAutoFit/>
          </a:bodyPr>
          <a:lstStyle/>
          <a:p>
            <a:pPr algn="r"/>
            <a:r>
              <a:rPr lang="en-US" dirty="0"/>
              <a:t>Herbaceous clip harvest at CPER</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tx1">
                    <a:lumMod val="95000"/>
                    <a:lumOff val="5000"/>
                  </a:schemeClr>
                </a:solidFill>
                <a:ea typeface="MS PGothic" charset="-128"/>
              </a:rPr>
              <a:t>NEON </a:t>
            </a:r>
            <a:r>
              <a:rPr lang="en-US" altLang="en-US" b="1" smtClean="0">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spTree>
    <p:extLst>
      <p:ext uri="{BB962C8B-B14F-4D97-AF65-F5344CB8AC3E}">
        <p14:creationId xmlns:p14="http://schemas.microsoft.com/office/powerpoint/2010/main" val="98808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2160"/>
            <a:ext cx="9144000" cy="6085840"/>
          </a:xfrm>
          <a:prstGeom prst="rect">
            <a:avLst/>
          </a:prstGeom>
        </p:spPr>
      </p:pic>
      <p:sp>
        <p:nvSpPr>
          <p:cNvPr id="9" name="TextBox 8"/>
          <p:cNvSpPr txBox="1"/>
          <p:nvPr/>
        </p:nvSpPr>
        <p:spPr>
          <a:xfrm>
            <a:off x="5506066" y="5557542"/>
            <a:ext cx="3513536" cy="369332"/>
          </a:xfrm>
          <a:prstGeom prst="rect">
            <a:avLst/>
          </a:prstGeom>
          <a:solidFill>
            <a:schemeClr val="bg1"/>
          </a:solidFill>
        </p:spPr>
        <p:txBody>
          <a:bodyPr wrap="square" rtlCol="0">
            <a:spAutoFit/>
          </a:bodyPr>
          <a:lstStyle/>
          <a:p>
            <a:pPr algn="r"/>
            <a:r>
              <a:rPr lang="en-US" smtClean="0"/>
              <a:t>small </a:t>
            </a:r>
            <a:r>
              <a:rPr lang="en-US" dirty="0"/>
              <a:t>mammal trapping at CPER</a:t>
            </a:r>
          </a:p>
        </p:txBody>
      </p:sp>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tx1">
                    <a:lumMod val="95000"/>
                    <a:lumOff val="5000"/>
                  </a:schemeClr>
                </a:solidFill>
                <a:ea typeface="MS PGothic" charset="-128"/>
              </a:rPr>
              <a:t>NEON </a:t>
            </a:r>
            <a:r>
              <a:rPr lang="en-US" altLang="en-US" b="1" smtClean="0">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sp>
        <p:nvSpPr>
          <p:cNvPr id="2" name="TextBox 1"/>
          <p:cNvSpPr txBox="1"/>
          <p:nvPr/>
        </p:nvSpPr>
        <p:spPr>
          <a:xfrm>
            <a:off x="124398" y="5095877"/>
            <a:ext cx="4214947" cy="646331"/>
          </a:xfrm>
          <a:prstGeom prst="rect">
            <a:avLst/>
          </a:prstGeom>
          <a:solidFill>
            <a:schemeClr val="bg1"/>
          </a:solidFill>
          <a:ln>
            <a:solidFill>
              <a:srgbClr val="FF0000"/>
            </a:solidFill>
          </a:ln>
        </p:spPr>
        <p:txBody>
          <a:bodyPr wrap="square" rtlCol="0">
            <a:spAutoFit/>
          </a:bodyPr>
          <a:lstStyle/>
          <a:p>
            <a:pPr algn="ctr"/>
            <a:r>
              <a:rPr lang="en-US" sz="3600" b="1" dirty="0" smtClean="0"/>
              <a:t>Mark-Recapture!</a:t>
            </a:r>
            <a:endParaRPr lang="en-US" sz="3600" b="1" dirty="0"/>
          </a:p>
        </p:txBody>
      </p:sp>
    </p:spTree>
    <p:extLst>
      <p:ext uri="{BB962C8B-B14F-4D97-AF65-F5344CB8AC3E}">
        <p14:creationId xmlns:p14="http://schemas.microsoft.com/office/powerpoint/2010/main" val="14849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2160"/>
            <a:ext cx="9144000" cy="6085840"/>
          </a:xfrm>
          <a:prstGeom prst="rect">
            <a:avLst/>
          </a:prstGeom>
        </p:spPr>
      </p:pic>
      <p:sp>
        <p:nvSpPr>
          <p:cNvPr id="10" name="Title 1"/>
          <p:cNvSpPr txBox="1">
            <a:spLocks/>
          </p:cNvSpPr>
          <p:nvPr/>
        </p:nvSpPr>
        <p:spPr>
          <a:xfrm>
            <a:off x="0" y="-7246"/>
            <a:ext cx="9144000" cy="88898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chemeClr val="tx1">
                    <a:lumMod val="95000"/>
                    <a:lumOff val="5000"/>
                  </a:schemeClr>
                </a:solidFill>
                <a:ea typeface="MS PGothic" charset="-128"/>
              </a:rPr>
              <a:t>NEON </a:t>
            </a:r>
            <a:r>
              <a:rPr lang="en-US" altLang="en-US" b="1" smtClean="0">
                <a:solidFill>
                  <a:schemeClr val="tx1">
                    <a:lumMod val="95000"/>
                    <a:lumOff val="5000"/>
                  </a:schemeClr>
                </a:solidFill>
                <a:ea typeface="MS PGothic" charset="-128"/>
              </a:rPr>
              <a:t>data collection protocols</a:t>
            </a:r>
            <a:endParaRPr lang="en-US" altLang="en-US" b="1" dirty="0">
              <a:solidFill>
                <a:schemeClr val="tx1">
                  <a:lumMod val="95000"/>
                  <a:lumOff val="5000"/>
                </a:schemeClr>
              </a:solidFill>
              <a:ea typeface="MS PGothic" charset="-128"/>
            </a:endParaRPr>
          </a:p>
        </p:txBody>
      </p:sp>
      <p:pic>
        <p:nvPicPr>
          <p:cNvPr id="4" name="Picture 3"/>
          <p:cNvPicPr>
            <a:picLocks noChangeAspect="1"/>
          </p:cNvPicPr>
          <p:nvPr/>
        </p:nvPicPr>
        <p:blipFill>
          <a:blip r:embed="rId4"/>
          <a:stretch>
            <a:fillRect/>
          </a:stretch>
        </p:blipFill>
        <p:spPr>
          <a:xfrm>
            <a:off x="0" y="1906516"/>
            <a:ext cx="9144000" cy="3351284"/>
          </a:xfrm>
          <a:prstGeom prst="rect">
            <a:avLst/>
          </a:prstGeom>
        </p:spPr>
      </p:pic>
      <p:sp>
        <p:nvSpPr>
          <p:cNvPr id="2" name="Rectangle 1"/>
          <p:cNvSpPr/>
          <p:nvPr/>
        </p:nvSpPr>
        <p:spPr>
          <a:xfrm>
            <a:off x="1025912" y="5678978"/>
            <a:ext cx="7315200" cy="954107"/>
          </a:xfrm>
          <a:prstGeom prst="rect">
            <a:avLst/>
          </a:prstGeom>
          <a:solidFill>
            <a:schemeClr val="accent4">
              <a:lumMod val="60000"/>
              <a:lumOff val="40000"/>
            </a:schemeClr>
          </a:solidFill>
        </p:spPr>
        <p:txBody>
          <a:bodyPr wrap="square">
            <a:spAutoFit/>
          </a:bodyPr>
          <a:lstStyle/>
          <a:p>
            <a:pPr algn="ctr"/>
            <a:r>
              <a:rPr lang="en-US" sz="2800" b="1"/>
              <a:t>What do you notice in this data collection sheet?</a:t>
            </a:r>
            <a:endParaRPr lang="en-US" sz="2800" b="1" dirty="0"/>
          </a:p>
        </p:txBody>
      </p:sp>
    </p:spTree>
    <p:extLst>
      <p:ext uri="{BB962C8B-B14F-4D97-AF65-F5344CB8AC3E}">
        <p14:creationId xmlns:p14="http://schemas.microsoft.com/office/powerpoint/2010/main" val="20147141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dirty="0" smtClean="0">
                <a:ea typeface="MS PGothic" charset="-128"/>
              </a:rPr>
              <a:t>Exercise 3:</a:t>
            </a:r>
            <a:endParaRPr lang="en-US" altLang="en-US" sz="4800" b="1" dirty="0">
              <a:ea typeface="MS PGothic" charset="-128"/>
            </a:endParaRPr>
          </a:p>
        </p:txBody>
      </p:sp>
      <p:sp>
        <p:nvSpPr>
          <p:cNvPr id="2" name="TextBox 1"/>
          <p:cNvSpPr txBox="1"/>
          <p:nvPr/>
        </p:nvSpPr>
        <p:spPr>
          <a:xfrm>
            <a:off x="90678" y="2313645"/>
            <a:ext cx="8913622" cy="4185761"/>
          </a:xfrm>
          <a:prstGeom prst="rect">
            <a:avLst/>
          </a:prstGeom>
          <a:noFill/>
        </p:spPr>
        <p:txBody>
          <a:bodyPr wrap="square" rtlCol="0">
            <a:spAutoFit/>
          </a:bodyPr>
          <a:lstStyle/>
          <a:p>
            <a:pPr lvl="1"/>
            <a:r>
              <a:rPr lang="en-US" b="1" dirty="0" smtClean="0"/>
              <a:t>Part </a:t>
            </a:r>
            <a:r>
              <a:rPr lang="en-US" b="1" dirty="0"/>
              <a:t>1</a:t>
            </a:r>
            <a:r>
              <a:rPr lang="en-US" b="1" dirty="0" smtClean="0"/>
              <a:t>: Exploring NEON’s site and accessing the data</a:t>
            </a:r>
          </a:p>
          <a:p>
            <a:pPr lvl="1" algn="ctr"/>
            <a:endParaRPr lang="en-US" sz="3200" i="1" dirty="0" smtClean="0"/>
          </a:p>
          <a:p>
            <a:pPr lvl="1" algn="ctr"/>
            <a:r>
              <a:rPr lang="en-US" sz="3200" i="1" dirty="0" smtClean="0"/>
              <a:t>Demonstration</a:t>
            </a:r>
            <a:endParaRPr lang="en-US" sz="3200" i="1" dirty="0"/>
          </a:p>
          <a:p>
            <a:pPr lvl="1" algn="ctr"/>
            <a:endParaRPr lang="en-US" b="1" dirty="0" smtClean="0">
              <a:hlinkClick r:id="rId3"/>
            </a:endParaRPr>
          </a:p>
          <a:p>
            <a:pPr lvl="1" algn="ctr"/>
            <a:r>
              <a:rPr lang="en-US" b="1" dirty="0" smtClean="0">
                <a:hlinkClick r:id="rId3"/>
              </a:rPr>
              <a:t>http</a:t>
            </a:r>
            <a:r>
              <a:rPr lang="en-US" b="1" dirty="0">
                <a:hlinkClick r:id="rId3"/>
              </a:rPr>
              <a:t>://</a:t>
            </a:r>
            <a:r>
              <a:rPr lang="en-US" b="1" dirty="0" smtClean="0">
                <a:hlinkClick r:id="rId3"/>
              </a:rPr>
              <a:t>www.neonscience.org</a:t>
            </a:r>
            <a:endParaRPr lang="en-US" b="1" dirty="0" smtClean="0"/>
          </a:p>
          <a:p>
            <a:pPr lvl="1"/>
            <a:endParaRPr lang="en-US" b="1" i="1" dirty="0"/>
          </a:p>
          <a:p>
            <a:pPr lvl="1" algn="ctr"/>
            <a:r>
              <a:rPr lang="en-US" b="1" i="1" dirty="0" smtClean="0"/>
              <a:t>	</a:t>
            </a:r>
            <a:endParaRPr lang="en-US" b="1" dirty="0"/>
          </a:p>
          <a:p>
            <a:pPr lvl="1"/>
            <a:endParaRPr lang="en-US" b="1" dirty="0" smtClean="0"/>
          </a:p>
          <a:p>
            <a:pPr lvl="1"/>
            <a:endParaRPr lang="en-US" b="1" dirty="0" smtClean="0"/>
          </a:p>
          <a:p>
            <a:pPr lvl="1"/>
            <a:r>
              <a:rPr lang="en-US" b="1" dirty="0" smtClean="0"/>
              <a:t>Question 1</a:t>
            </a:r>
            <a:r>
              <a:rPr lang="en-US" dirty="0" smtClean="0"/>
              <a:t>: What is a </a:t>
            </a:r>
            <a:r>
              <a:rPr lang="en-US" i="1" dirty="0" smtClean="0"/>
              <a:t>meta data </a:t>
            </a:r>
            <a:r>
              <a:rPr lang="en-US" dirty="0" smtClean="0"/>
              <a:t>file and why is important?</a:t>
            </a:r>
          </a:p>
          <a:p>
            <a:pPr lvl="1"/>
            <a:endParaRPr lang="en-US" dirty="0"/>
          </a:p>
          <a:p>
            <a:pPr lvl="1"/>
            <a:r>
              <a:rPr lang="en-US" sz="2000" dirty="0"/>
              <a:t>F</a:t>
            </a:r>
            <a:r>
              <a:rPr lang="en-US" sz="2000" dirty="0" smtClean="0"/>
              <a:t>or </a:t>
            </a:r>
            <a:r>
              <a:rPr lang="en-US" sz="2000" dirty="0"/>
              <a:t>each file stored on your computer there is a set of metadata associated with it, that gives information about its source, author and other </a:t>
            </a:r>
            <a:r>
              <a:rPr lang="en-US" sz="2000" dirty="0" smtClean="0"/>
              <a:t>relevant details.</a:t>
            </a:r>
            <a:endParaRPr lang="en-US" dirty="0"/>
          </a:p>
        </p:txBody>
      </p:sp>
      <p:sp>
        <p:nvSpPr>
          <p:cNvPr id="5" name="Rectangle 4"/>
          <p:cNvSpPr/>
          <p:nvPr/>
        </p:nvSpPr>
        <p:spPr>
          <a:xfrm>
            <a:off x="1387929" y="1288154"/>
            <a:ext cx="6368142" cy="707886"/>
          </a:xfrm>
          <a:prstGeom prst="rect">
            <a:avLst/>
          </a:prstGeom>
        </p:spPr>
        <p:txBody>
          <a:bodyPr wrap="square">
            <a:spAutoFit/>
          </a:bodyPr>
          <a:lstStyle/>
          <a:p>
            <a:pPr algn="ctr"/>
            <a:r>
              <a:rPr lang="en-US" sz="2000" b="1" dirty="0" smtClean="0">
                <a:solidFill>
                  <a:srgbClr val="333333"/>
                </a:solidFill>
                <a:latin typeface="Helvetica Neue" charset="0"/>
              </a:rPr>
              <a:t>How does the abundance </a:t>
            </a:r>
            <a:r>
              <a:rPr lang="en-US" sz="2000" b="1" dirty="0">
                <a:solidFill>
                  <a:srgbClr val="333333"/>
                </a:solidFill>
                <a:latin typeface="Helvetica Neue" charset="0"/>
              </a:rPr>
              <a:t>of </a:t>
            </a:r>
            <a:r>
              <a:rPr lang="en-US" sz="2000" b="1" i="1" dirty="0" err="1">
                <a:solidFill>
                  <a:srgbClr val="333333"/>
                </a:solidFill>
                <a:latin typeface="Helvetica Neue" charset="0"/>
              </a:rPr>
              <a:t>Peromyscus</a:t>
            </a:r>
            <a:r>
              <a:rPr lang="en-US" sz="2000" b="1" i="1" dirty="0">
                <a:solidFill>
                  <a:srgbClr val="333333"/>
                </a:solidFill>
                <a:latin typeface="Helvetica Neue" charset="0"/>
              </a:rPr>
              <a:t> </a:t>
            </a:r>
            <a:r>
              <a:rPr lang="en-US" sz="2000" b="1" i="1" dirty="0" err="1" smtClean="0">
                <a:solidFill>
                  <a:srgbClr val="333333"/>
                </a:solidFill>
                <a:latin typeface="Helvetica Neue" charset="0"/>
              </a:rPr>
              <a:t>leucopus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changes with elevation?</a:t>
            </a:r>
            <a:endParaRPr lang="en-US" sz="2000" b="1" dirty="0">
              <a:solidFill>
                <a:srgbClr val="333333"/>
              </a:solidFill>
              <a:effectLst/>
              <a:latin typeface="Helvetica Neue" charset="0"/>
            </a:endParaRPr>
          </a:p>
        </p:txBody>
      </p:sp>
    </p:spTree>
    <p:extLst>
      <p:ext uri="{BB962C8B-B14F-4D97-AF65-F5344CB8AC3E}">
        <p14:creationId xmlns:p14="http://schemas.microsoft.com/office/powerpoint/2010/main" val="180100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533400" y="1219200"/>
            <a:ext cx="5314950" cy="4524717"/>
          </a:xfrm>
        </p:spPr>
        <p:txBody>
          <a:bodyPr>
            <a:noAutofit/>
          </a:bodyPr>
          <a:lstStyle/>
          <a:p>
            <a:pPr>
              <a:buSzPct val="100000"/>
              <a:buNone/>
            </a:pPr>
            <a:r>
              <a:rPr lang="en-US" sz="2800" b="1" dirty="0" smtClean="0">
                <a:ea typeface="ＭＳ Ｐゴシック" pitchFamily="34" charset="-128"/>
              </a:rPr>
              <a:t>Metadata is data ‘reporting’</a:t>
            </a:r>
          </a:p>
          <a:p>
            <a:pPr>
              <a:buSzPct val="100000"/>
            </a:pPr>
            <a:r>
              <a:rPr lang="en-US" sz="2800" dirty="0" smtClean="0">
                <a:ea typeface="ＭＳ Ｐゴシック" pitchFamily="34" charset="-128"/>
              </a:rPr>
              <a:t> </a:t>
            </a:r>
            <a:r>
              <a:rPr lang="en-US" sz="2800" b="1" dirty="0" smtClean="0">
                <a:ea typeface="ＭＳ Ｐゴシック" pitchFamily="34" charset="-128"/>
              </a:rPr>
              <a:t>WHO</a:t>
            </a:r>
            <a:r>
              <a:rPr lang="en-US" sz="2800" dirty="0" smtClean="0">
                <a:ea typeface="ＭＳ Ｐゴシック" pitchFamily="34" charset="-128"/>
              </a:rPr>
              <a:t> created the data?</a:t>
            </a:r>
          </a:p>
          <a:p>
            <a:pPr>
              <a:buSzPct val="100000"/>
            </a:pPr>
            <a:r>
              <a:rPr lang="en-US" sz="2800" dirty="0" smtClean="0">
                <a:ea typeface="ＭＳ Ｐゴシック" pitchFamily="34" charset="-128"/>
              </a:rPr>
              <a:t> </a:t>
            </a:r>
            <a:r>
              <a:rPr lang="en-US" sz="2800" b="1" dirty="0" smtClean="0">
                <a:ea typeface="ＭＳ Ｐゴシック" pitchFamily="34" charset="-128"/>
              </a:rPr>
              <a:t>WHAT</a:t>
            </a:r>
            <a:r>
              <a:rPr lang="en-US" sz="2800" dirty="0" smtClean="0">
                <a:ea typeface="ＭＳ Ｐゴシック" pitchFamily="34" charset="-128"/>
              </a:rPr>
              <a:t> is the content of the data?</a:t>
            </a:r>
          </a:p>
          <a:p>
            <a:pPr>
              <a:buSzPct val="100000"/>
            </a:pPr>
            <a:r>
              <a:rPr lang="en-US" sz="2800" dirty="0" smtClean="0">
                <a:ea typeface="ＭＳ Ｐゴシック" pitchFamily="34" charset="-128"/>
              </a:rPr>
              <a:t> </a:t>
            </a:r>
            <a:r>
              <a:rPr lang="en-US" sz="2800" b="1" dirty="0" smtClean="0">
                <a:ea typeface="ＭＳ Ｐゴシック" pitchFamily="34" charset="-128"/>
              </a:rPr>
              <a:t>WHEN</a:t>
            </a:r>
            <a:r>
              <a:rPr lang="en-US" sz="2800" dirty="0" smtClean="0">
                <a:ea typeface="ＭＳ Ｐゴシック" pitchFamily="34" charset="-128"/>
              </a:rPr>
              <a:t> were the data created?</a:t>
            </a:r>
          </a:p>
          <a:p>
            <a:pPr>
              <a:buSzPct val="100000"/>
            </a:pPr>
            <a:r>
              <a:rPr lang="en-US" sz="2800" dirty="0" smtClean="0">
                <a:ea typeface="ＭＳ Ｐゴシック" pitchFamily="34" charset="-128"/>
              </a:rPr>
              <a:t> </a:t>
            </a:r>
            <a:r>
              <a:rPr lang="en-US" sz="2800" b="1" dirty="0" smtClean="0">
                <a:ea typeface="ＭＳ Ｐゴシック" pitchFamily="34" charset="-128"/>
              </a:rPr>
              <a:t>WHERE</a:t>
            </a:r>
            <a:r>
              <a:rPr lang="en-US" sz="2800" dirty="0" smtClean="0">
                <a:ea typeface="ＭＳ Ｐゴシック" pitchFamily="34" charset="-128"/>
              </a:rPr>
              <a:t> is it geographically?</a:t>
            </a:r>
          </a:p>
          <a:p>
            <a:pPr>
              <a:buSzPct val="100000"/>
            </a:pPr>
            <a:r>
              <a:rPr lang="en-US" sz="2800" dirty="0" smtClean="0">
                <a:ea typeface="ＭＳ Ｐゴシック" pitchFamily="34" charset="-128"/>
              </a:rPr>
              <a:t> </a:t>
            </a:r>
            <a:r>
              <a:rPr lang="en-US" sz="2800" b="1" dirty="0" smtClean="0">
                <a:ea typeface="ＭＳ Ｐゴシック" pitchFamily="34" charset="-128"/>
              </a:rPr>
              <a:t>HOW</a:t>
            </a:r>
            <a:r>
              <a:rPr lang="en-US" sz="2800" dirty="0" smtClean="0">
                <a:ea typeface="ＭＳ Ｐゴシック" pitchFamily="34" charset="-128"/>
              </a:rPr>
              <a:t> were the data developed?</a:t>
            </a:r>
          </a:p>
          <a:p>
            <a:pPr>
              <a:buSzPct val="100000"/>
            </a:pPr>
            <a:r>
              <a:rPr lang="en-US" sz="2800" dirty="0" smtClean="0">
                <a:ea typeface="ＭＳ Ｐゴシック" pitchFamily="34" charset="-128"/>
              </a:rPr>
              <a:t> </a:t>
            </a:r>
            <a:r>
              <a:rPr lang="en-US" sz="2800" b="1" dirty="0" smtClean="0">
                <a:ea typeface="ＭＳ Ｐゴシック" pitchFamily="34" charset="-128"/>
              </a:rPr>
              <a:t>WHY</a:t>
            </a:r>
            <a:r>
              <a:rPr lang="en-US" sz="2800" dirty="0" smtClean="0">
                <a:ea typeface="ＭＳ Ｐゴシック" pitchFamily="34" charset="-128"/>
              </a:rPr>
              <a:t> were the data developed?</a:t>
            </a:r>
          </a:p>
          <a:p>
            <a:pPr>
              <a:buClr>
                <a:srgbClr val="177F8A"/>
              </a:buClr>
              <a:buSzPct val="100000"/>
              <a:buNone/>
            </a:pPr>
            <a:endParaRPr lang="en-US" sz="2000" dirty="0" smtClean="0">
              <a:ea typeface="ＭＳ Ｐゴシック" pitchFamily="34" charset="-128"/>
            </a:endParaRPr>
          </a:p>
          <a:p>
            <a:pPr>
              <a:buFont typeface="Arial" pitchFamily="34" charset="0"/>
              <a:buChar char="•"/>
            </a:pPr>
            <a:endParaRPr lang="en-US" sz="2000" dirty="0" smtClean="0">
              <a:ea typeface="ＭＳ Ｐゴシック" pitchFamily="34" charset="-128"/>
            </a:endParaRPr>
          </a:p>
        </p:txBody>
      </p:sp>
      <p:sp>
        <p:nvSpPr>
          <p:cNvPr id="13314" name="Title 1"/>
          <p:cNvSpPr>
            <a:spLocks noGrp="1"/>
          </p:cNvSpPr>
          <p:nvPr>
            <p:ph type="title"/>
          </p:nvPr>
        </p:nvSpPr>
        <p:spPr>
          <a:xfrm>
            <a:off x="0" y="266700"/>
            <a:ext cx="9144000" cy="923584"/>
          </a:xfrm>
          <a:solidFill>
            <a:schemeClr val="tx2">
              <a:lumMod val="20000"/>
              <a:lumOff val="80000"/>
            </a:schemeClr>
          </a:solidFill>
        </p:spPr>
        <p:txBody>
          <a:bodyPr>
            <a:normAutofit/>
          </a:bodyPr>
          <a:lstStyle/>
          <a:p>
            <a:r>
              <a:rPr lang="en-US" smtClean="0">
                <a:ea typeface="ＭＳ Ｐゴシック" pitchFamily="34" charset="-128"/>
              </a:rPr>
              <a:t>Metadata</a:t>
            </a:r>
            <a:endParaRPr lang="en-US" dirty="0" smtClean="0">
              <a:ea typeface="ＭＳ Ｐゴシック" pitchFamily="34" charset="-128"/>
            </a:endParaRPr>
          </a:p>
        </p:txBody>
      </p:sp>
      <p:sp>
        <p:nvSpPr>
          <p:cNvPr id="6" name="TextBox 5"/>
          <p:cNvSpPr txBox="1"/>
          <p:nvPr/>
        </p:nvSpPr>
        <p:spPr>
          <a:xfrm rot="16200000">
            <a:off x="7043490" y="3771964"/>
            <a:ext cx="2676102" cy="230832"/>
          </a:xfrm>
          <a:prstGeom prst="rect">
            <a:avLst/>
          </a:prstGeom>
          <a:noFill/>
        </p:spPr>
        <p:txBody>
          <a:bodyPr wrap="square" rtlCol="0">
            <a:spAutoFit/>
          </a:bodyPr>
          <a:lstStyle/>
          <a:p>
            <a:r>
              <a:rPr lang="en-US" sz="900" dirty="0" smtClean="0">
                <a:solidFill>
                  <a:schemeClr val="bg1">
                    <a:lumMod val="75000"/>
                  </a:schemeClr>
                </a:solidFill>
              </a:rPr>
              <a:t>Photo by Michelle Chang. All Rights Reserved</a:t>
            </a:r>
            <a:endParaRPr lang="en-US" sz="900" dirty="0">
              <a:solidFill>
                <a:schemeClr val="bg1">
                  <a:lumMod val="75000"/>
                </a:schemeClr>
              </a:solidFill>
            </a:endParaRPr>
          </a:p>
        </p:txBody>
      </p:sp>
      <p:sp>
        <p:nvSpPr>
          <p:cNvPr id="2" name="AutoShape 2" descr="https://fbcdn-sphotos-a.akamaihd.net/hphotos-ak-snc7/4175_747810285091_6005554_42724344_4675688_n.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fbcdn-sphotos-a.akamaihd.net/hphotos-ak-snc7/4175_747810285091_6005554_42724344_4675688_n.jp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babylon\co2012\mchang\Desktop\4175_747810285091_6005554_42724344_4675688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8350" y="1869000"/>
            <a:ext cx="2455875" cy="32745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096000"/>
            <a:ext cx="9144000" cy="523220"/>
          </a:xfrm>
          <a:prstGeom prst="rect">
            <a:avLst/>
          </a:prstGeom>
          <a:noFill/>
        </p:spPr>
        <p:txBody>
          <a:bodyPr wrap="square" rtlCol="0">
            <a:spAutoFit/>
          </a:bodyPr>
          <a:lstStyle/>
          <a:p>
            <a:pPr algn="ctr"/>
            <a:r>
              <a:rPr lang="en-US" sz="2800" dirty="0" smtClean="0"/>
              <a:t>Synthesis of Field Notebook and Data Sheet Organization</a:t>
            </a:r>
            <a:endParaRPr lang="en-US" sz="2800" dirty="0"/>
          </a:p>
        </p:txBody>
      </p:sp>
    </p:spTree>
    <p:extLst>
      <p:ext uri="{BB962C8B-B14F-4D97-AF65-F5344CB8AC3E}">
        <p14:creationId xmlns:p14="http://schemas.microsoft.com/office/powerpoint/2010/main" val="9712131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dirty="0" smtClean="0">
                <a:ea typeface="MS PGothic" charset="-128"/>
              </a:rPr>
              <a:t>Exercise 3:</a:t>
            </a:r>
            <a:endParaRPr lang="en-US" altLang="en-US" sz="4800" b="1" dirty="0">
              <a:ea typeface="MS PGothic" charset="-128"/>
            </a:endParaRPr>
          </a:p>
        </p:txBody>
      </p:sp>
      <p:sp>
        <p:nvSpPr>
          <p:cNvPr id="2" name="TextBox 1"/>
          <p:cNvSpPr txBox="1"/>
          <p:nvPr/>
        </p:nvSpPr>
        <p:spPr>
          <a:xfrm>
            <a:off x="90678" y="2150647"/>
            <a:ext cx="8813836" cy="6186309"/>
          </a:xfrm>
          <a:prstGeom prst="rect">
            <a:avLst/>
          </a:prstGeom>
          <a:noFill/>
        </p:spPr>
        <p:txBody>
          <a:bodyPr wrap="square" rtlCol="0">
            <a:spAutoFit/>
          </a:bodyPr>
          <a:lstStyle/>
          <a:p>
            <a:pPr lvl="1"/>
            <a:r>
              <a:rPr lang="en-US" b="1" dirty="0" smtClean="0"/>
              <a:t>Part 2</a:t>
            </a:r>
            <a:r>
              <a:rPr lang="en-US" b="1" dirty="0"/>
              <a:t>: </a:t>
            </a:r>
            <a:r>
              <a:rPr lang="en-US" b="1" dirty="0" smtClean="0"/>
              <a:t>Data management! Use your gained knowledge to obtain the appropriate data and answer the question</a:t>
            </a:r>
          </a:p>
          <a:p>
            <a:pPr lvl="1"/>
            <a:endParaRPr lang="en-US" b="1" dirty="0"/>
          </a:p>
          <a:p>
            <a:pPr marL="800100" lvl="1" indent="-342900">
              <a:buAutoNum type="arabicParenR"/>
            </a:pPr>
            <a:r>
              <a:rPr lang="en-US" dirty="0"/>
              <a:t>Open the </a:t>
            </a:r>
            <a:r>
              <a:rPr lang="en-US" b="1" dirty="0" err="1"/>
              <a:t>NEOSmallMammalDataAbundanceWorkbook</a:t>
            </a:r>
            <a:r>
              <a:rPr lang="en-US" b="1" dirty="0"/>
              <a:t> </a:t>
            </a:r>
            <a:r>
              <a:rPr lang="en-US" dirty="0" smtClean="0"/>
              <a:t>file</a:t>
            </a:r>
          </a:p>
          <a:p>
            <a:pPr marL="1314450" lvl="2" indent="-400050">
              <a:buFont typeface="+mj-lt"/>
              <a:buAutoNum type="romanLcPeriod"/>
            </a:pPr>
            <a:r>
              <a:rPr lang="en-US" dirty="0" smtClean="0"/>
              <a:t>Think about the first step for managing data!</a:t>
            </a:r>
            <a:endParaRPr lang="en-US" dirty="0"/>
          </a:p>
          <a:p>
            <a:pPr marL="800100" lvl="1" indent="-342900">
              <a:buAutoNum type="arabicParenR"/>
            </a:pPr>
            <a:endParaRPr lang="en-US" dirty="0"/>
          </a:p>
          <a:p>
            <a:pPr marL="800100" lvl="1" indent="-342900">
              <a:buAutoNum type="arabicParenR"/>
            </a:pPr>
            <a:r>
              <a:rPr lang="en-US" dirty="0" smtClean="0"/>
              <a:t>Explore the data according to the variables in your question</a:t>
            </a:r>
          </a:p>
          <a:p>
            <a:pPr marL="1314450" lvl="2" indent="-400050">
              <a:buFont typeface="+mj-lt"/>
              <a:buAutoNum type="romanLcPeriod"/>
            </a:pPr>
            <a:r>
              <a:rPr lang="en-US" b="1" i="1" dirty="0" smtClean="0"/>
              <a:t>Hint</a:t>
            </a:r>
            <a:r>
              <a:rPr lang="en-US" dirty="0" smtClean="0"/>
              <a:t>: Filter your data and create a new file</a:t>
            </a:r>
          </a:p>
          <a:p>
            <a:pPr lvl="2"/>
            <a:endParaRPr lang="en-US" dirty="0" smtClean="0"/>
          </a:p>
          <a:p>
            <a:pPr lvl="1"/>
            <a:r>
              <a:rPr lang="en-US" dirty="0" smtClean="0"/>
              <a:t>3) Let’s make sure we have enough data to answer our research question:</a:t>
            </a:r>
          </a:p>
          <a:p>
            <a:pPr lvl="1"/>
            <a:endParaRPr lang="en-US" dirty="0" smtClean="0"/>
          </a:p>
          <a:p>
            <a:pPr lvl="1"/>
            <a:r>
              <a:rPr lang="en-US" b="1" dirty="0" smtClean="0"/>
              <a:t>	Question 1</a:t>
            </a:r>
            <a:r>
              <a:rPr lang="en-US" dirty="0" smtClean="0"/>
              <a:t>: What is the </a:t>
            </a:r>
            <a:r>
              <a:rPr lang="en-US" i="1" dirty="0" smtClean="0"/>
              <a:t>N</a:t>
            </a:r>
            <a:r>
              <a:rPr lang="en-US" dirty="0" smtClean="0"/>
              <a:t> for each elevation? </a:t>
            </a:r>
            <a:r>
              <a:rPr lang="en-US" b="1" i="1" dirty="0" smtClean="0"/>
              <a:t>Hint</a:t>
            </a:r>
            <a:r>
              <a:rPr lang="en-US" dirty="0" smtClean="0"/>
              <a:t>: Use “Filter” and “Count”</a:t>
            </a:r>
          </a:p>
          <a:p>
            <a:pPr lvl="1"/>
            <a:endParaRPr lang="en-US" b="1" dirty="0" smtClean="0"/>
          </a:p>
          <a:p>
            <a:pPr lvl="1"/>
            <a:r>
              <a:rPr lang="en-US" b="1" dirty="0" smtClean="0"/>
              <a:t>	Question 2</a:t>
            </a:r>
            <a:r>
              <a:rPr lang="en-US" dirty="0" smtClean="0"/>
              <a:t>: Is there recapture data? What is the </a:t>
            </a:r>
            <a:r>
              <a:rPr lang="en-US" i="1" dirty="0" smtClean="0"/>
              <a:t>N</a:t>
            </a:r>
            <a:r>
              <a:rPr lang="en-US" dirty="0" smtClean="0"/>
              <a:t> of recaptures across elevations?</a:t>
            </a:r>
          </a:p>
          <a:p>
            <a:pPr lvl="1"/>
            <a:endParaRPr lang="en-US" dirty="0"/>
          </a:p>
          <a:p>
            <a:pPr lvl="1"/>
            <a:r>
              <a:rPr lang="en-US" b="1" dirty="0" smtClean="0"/>
              <a:t>	Question 3</a:t>
            </a:r>
            <a:r>
              <a:rPr lang="en-US" dirty="0" smtClean="0"/>
              <a:t>: Are elevation categories represented by different plots?</a:t>
            </a:r>
          </a:p>
          <a:p>
            <a:pPr marL="800100" lvl="1" indent="-342900">
              <a:buAutoNum type="arabicParenR"/>
            </a:pPr>
            <a:endParaRPr lang="en-US" dirty="0"/>
          </a:p>
          <a:p>
            <a:pPr marL="800100" lvl="1" indent="-342900">
              <a:buAutoNum type="arabicParenR"/>
            </a:pPr>
            <a:endParaRPr lang="en-US" dirty="0"/>
          </a:p>
          <a:p>
            <a:pPr lvl="1"/>
            <a:endParaRPr lang="en-US" dirty="0" smtClean="0"/>
          </a:p>
          <a:p>
            <a:pPr marL="800100" lvl="1" indent="-342900">
              <a:buAutoNum type="arabicParenR"/>
            </a:pPr>
            <a:endParaRPr lang="en-US" dirty="0" smtClean="0"/>
          </a:p>
          <a:p>
            <a:pPr lvl="1"/>
            <a:endParaRPr lang="en-US" dirty="0" smtClean="0"/>
          </a:p>
          <a:p>
            <a:pPr lvl="1"/>
            <a:endParaRPr lang="en-US" dirty="0"/>
          </a:p>
        </p:txBody>
      </p:sp>
      <p:sp>
        <p:nvSpPr>
          <p:cNvPr id="5" name="Rectangle 4"/>
          <p:cNvSpPr/>
          <p:nvPr/>
        </p:nvSpPr>
        <p:spPr>
          <a:xfrm>
            <a:off x="1387929" y="1158958"/>
            <a:ext cx="6368142" cy="707886"/>
          </a:xfrm>
          <a:prstGeom prst="rect">
            <a:avLst/>
          </a:prstGeom>
        </p:spPr>
        <p:txBody>
          <a:bodyPr wrap="square">
            <a:spAutoFit/>
          </a:bodyPr>
          <a:lstStyle/>
          <a:p>
            <a:pPr algn="ctr"/>
            <a:r>
              <a:rPr lang="en-US" sz="2000" b="1" dirty="0" smtClean="0">
                <a:solidFill>
                  <a:srgbClr val="333333"/>
                </a:solidFill>
                <a:latin typeface="Helvetica Neue" charset="0"/>
              </a:rPr>
              <a:t>How does the abundance </a:t>
            </a:r>
            <a:r>
              <a:rPr lang="en-US" sz="2000" b="1" dirty="0">
                <a:solidFill>
                  <a:srgbClr val="333333"/>
                </a:solidFill>
                <a:latin typeface="Helvetica Neue" charset="0"/>
              </a:rPr>
              <a:t>of </a:t>
            </a:r>
            <a:r>
              <a:rPr lang="en-US" sz="2000" b="1" i="1" dirty="0" err="1">
                <a:solidFill>
                  <a:srgbClr val="333333"/>
                </a:solidFill>
                <a:latin typeface="Helvetica Neue" charset="0"/>
              </a:rPr>
              <a:t>Peromyscus</a:t>
            </a:r>
            <a:r>
              <a:rPr lang="en-US" sz="2000" b="1" i="1" dirty="0">
                <a:solidFill>
                  <a:srgbClr val="333333"/>
                </a:solidFill>
                <a:latin typeface="Helvetica Neue" charset="0"/>
              </a:rPr>
              <a:t> </a:t>
            </a:r>
            <a:r>
              <a:rPr lang="en-US" sz="2000" b="1" i="1" dirty="0" err="1" smtClean="0">
                <a:solidFill>
                  <a:srgbClr val="333333"/>
                </a:solidFill>
                <a:latin typeface="Helvetica Neue" charset="0"/>
              </a:rPr>
              <a:t>leucopus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changes with elevation?</a:t>
            </a:r>
            <a:endParaRPr lang="en-US" sz="2000" b="1" dirty="0">
              <a:solidFill>
                <a:srgbClr val="333333"/>
              </a:solidFill>
              <a:effectLst/>
              <a:latin typeface="Helvetica Neue" charset="0"/>
            </a:endParaRPr>
          </a:p>
        </p:txBody>
      </p:sp>
    </p:spTree>
    <p:extLst>
      <p:ext uri="{BB962C8B-B14F-4D97-AF65-F5344CB8AC3E}">
        <p14:creationId xmlns:p14="http://schemas.microsoft.com/office/powerpoint/2010/main" val="12804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dirty="0" smtClean="0">
                <a:ea typeface="MS PGothic" charset="-128"/>
              </a:rPr>
              <a:t>Exercise 3:</a:t>
            </a:r>
            <a:endParaRPr lang="en-US" altLang="en-US" sz="4800" b="1" dirty="0">
              <a:ea typeface="MS PGothic" charset="-128"/>
            </a:endParaRPr>
          </a:p>
        </p:txBody>
      </p:sp>
      <p:sp>
        <p:nvSpPr>
          <p:cNvPr id="2" name="TextBox 1"/>
          <p:cNvSpPr txBox="1"/>
          <p:nvPr/>
        </p:nvSpPr>
        <p:spPr>
          <a:xfrm>
            <a:off x="0" y="2248330"/>
            <a:ext cx="8980714" cy="3693319"/>
          </a:xfrm>
          <a:prstGeom prst="rect">
            <a:avLst/>
          </a:prstGeom>
          <a:noFill/>
        </p:spPr>
        <p:txBody>
          <a:bodyPr wrap="square" rtlCol="0">
            <a:spAutoFit/>
          </a:bodyPr>
          <a:lstStyle/>
          <a:p>
            <a:pPr lvl="1"/>
            <a:r>
              <a:rPr lang="en-US" b="1" dirty="0" smtClean="0"/>
              <a:t>Part 2</a:t>
            </a:r>
            <a:r>
              <a:rPr lang="en-US" b="1" dirty="0"/>
              <a:t>: </a:t>
            </a:r>
            <a:r>
              <a:rPr lang="en-US" b="1" dirty="0" smtClean="0"/>
              <a:t>Cont.</a:t>
            </a:r>
          </a:p>
          <a:p>
            <a:pPr lvl="1"/>
            <a:endParaRPr lang="en-US" b="1" dirty="0"/>
          </a:p>
          <a:p>
            <a:pPr lvl="1"/>
            <a:r>
              <a:rPr lang="en-US" b="1" dirty="0" smtClean="0"/>
              <a:t>	Question 4: </a:t>
            </a:r>
            <a:r>
              <a:rPr lang="en-US" dirty="0" smtClean="0"/>
              <a:t>Does all elevation categories have more than one occasion of capture 		    (different months of capture events)?</a:t>
            </a:r>
          </a:p>
          <a:p>
            <a:pPr marL="800100" lvl="1" indent="-342900">
              <a:buAutoNum type="arabicParenR"/>
            </a:pPr>
            <a:endParaRPr lang="en-US" b="1" dirty="0" smtClean="0"/>
          </a:p>
          <a:p>
            <a:pPr lvl="1"/>
            <a:r>
              <a:rPr lang="en-US" b="1" dirty="0"/>
              <a:t>	</a:t>
            </a:r>
            <a:r>
              <a:rPr lang="en-US" b="1" dirty="0" smtClean="0"/>
              <a:t>Observation:</a:t>
            </a:r>
          </a:p>
          <a:p>
            <a:pPr marL="1657350" lvl="3" indent="-285750">
              <a:buFont typeface="Arial" charset="0"/>
              <a:buChar char="•"/>
            </a:pPr>
            <a:r>
              <a:rPr lang="en-US" dirty="0" smtClean="0"/>
              <a:t>Four elevation categories, but only two with more than one capture occasion</a:t>
            </a:r>
          </a:p>
          <a:p>
            <a:pPr lvl="2"/>
            <a:endParaRPr lang="en-US" dirty="0"/>
          </a:p>
          <a:p>
            <a:pPr marL="800100" lvl="1" indent="-342900">
              <a:buAutoNum type="arabicParenR"/>
            </a:pPr>
            <a:endParaRPr lang="en-US" dirty="0"/>
          </a:p>
          <a:p>
            <a:pPr marL="800100" lvl="1" indent="-342900">
              <a:buAutoNum type="arabicParenR"/>
            </a:pPr>
            <a:endParaRPr lang="en-US" dirty="0" smtClean="0"/>
          </a:p>
          <a:p>
            <a:pPr lvl="1"/>
            <a:endParaRPr lang="en-US" dirty="0" smtClean="0"/>
          </a:p>
          <a:p>
            <a:pPr lvl="1"/>
            <a:endParaRPr lang="en-US" dirty="0"/>
          </a:p>
        </p:txBody>
      </p:sp>
      <p:sp>
        <p:nvSpPr>
          <p:cNvPr id="5" name="Rectangle 4"/>
          <p:cNvSpPr/>
          <p:nvPr/>
        </p:nvSpPr>
        <p:spPr>
          <a:xfrm>
            <a:off x="1387929" y="1288154"/>
            <a:ext cx="6368142" cy="707886"/>
          </a:xfrm>
          <a:prstGeom prst="rect">
            <a:avLst/>
          </a:prstGeom>
        </p:spPr>
        <p:txBody>
          <a:bodyPr wrap="square">
            <a:spAutoFit/>
          </a:bodyPr>
          <a:lstStyle/>
          <a:p>
            <a:pPr algn="ctr"/>
            <a:r>
              <a:rPr lang="en-US" sz="2000" b="1" dirty="0" smtClean="0">
                <a:solidFill>
                  <a:srgbClr val="333333"/>
                </a:solidFill>
                <a:latin typeface="Helvetica Neue" charset="0"/>
              </a:rPr>
              <a:t>How does the abundance </a:t>
            </a:r>
            <a:r>
              <a:rPr lang="en-US" sz="2000" b="1" dirty="0">
                <a:solidFill>
                  <a:srgbClr val="333333"/>
                </a:solidFill>
                <a:latin typeface="Helvetica Neue" charset="0"/>
              </a:rPr>
              <a:t>of </a:t>
            </a:r>
            <a:r>
              <a:rPr lang="en-US" sz="2000" b="1" i="1" dirty="0" err="1">
                <a:solidFill>
                  <a:srgbClr val="333333"/>
                </a:solidFill>
                <a:latin typeface="Helvetica Neue" charset="0"/>
              </a:rPr>
              <a:t>Peromyscus</a:t>
            </a:r>
            <a:r>
              <a:rPr lang="en-US" sz="2000" b="1" i="1" dirty="0">
                <a:solidFill>
                  <a:srgbClr val="333333"/>
                </a:solidFill>
                <a:latin typeface="Helvetica Neue" charset="0"/>
              </a:rPr>
              <a:t> </a:t>
            </a:r>
            <a:r>
              <a:rPr lang="en-US" sz="2000" b="1" i="1" dirty="0" err="1" smtClean="0">
                <a:solidFill>
                  <a:srgbClr val="333333"/>
                </a:solidFill>
                <a:latin typeface="Helvetica Neue" charset="0"/>
              </a:rPr>
              <a:t>leucopus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changes with elevation?</a:t>
            </a:r>
            <a:endParaRPr lang="en-US" sz="2000" b="1" dirty="0">
              <a:solidFill>
                <a:srgbClr val="333333"/>
              </a:solidFill>
              <a:effectLst/>
              <a:latin typeface="Helvetica Neue" charset="0"/>
            </a:endParaRPr>
          </a:p>
        </p:txBody>
      </p:sp>
    </p:spTree>
    <p:extLst>
      <p:ext uri="{BB962C8B-B14F-4D97-AF65-F5344CB8AC3E}">
        <p14:creationId xmlns:p14="http://schemas.microsoft.com/office/powerpoint/2010/main" val="145670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dirty="0" smtClean="0">
                <a:ea typeface="MS PGothic" charset="-128"/>
              </a:rPr>
              <a:t>Exercise 3:</a:t>
            </a:r>
            <a:endParaRPr lang="en-US" altLang="en-US" sz="4800" b="1" dirty="0">
              <a:ea typeface="MS PGothic" charset="-128"/>
            </a:endParaRPr>
          </a:p>
        </p:txBody>
      </p:sp>
      <mc:AlternateContent xmlns:mc="http://schemas.openxmlformats.org/markup-compatibility/2006" xmlns:a14="http://schemas.microsoft.com/office/drawing/2010/main">
        <mc:Choice Requires="a14">
          <p:sp>
            <p:nvSpPr>
              <p:cNvPr id="2" name="TextBox 1"/>
              <p:cNvSpPr txBox="1"/>
              <p:nvPr/>
            </p:nvSpPr>
            <p:spPr>
              <a:xfrm>
                <a:off x="0" y="2248330"/>
                <a:ext cx="8980714" cy="6773777"/>
              </a:xfrm>
              <a:prstGeom prst="rect">
                <a:avLst/>
              </a:prstGeom>
              <a:noFill/>
            </p:spPr>
            <p:txBody>
              <a:bodyPr wrap="square" rtlCol="0">
                <a:spAutoFit/>
              </a:bodyPr>
              <a:lstStyle/>
              <a:p>
                <a:pPr lvl="1"/>
                <a:r>
                  <a:rPr lang="en-US" b="1" dirty="0" smtClean="0"/>
                  <a:t>Part </a:t>
                </a:r>
                <a:r>
                  <a:rPr lang="en-US" b="1" dirty="0"/>
                  <a:t>3:</a:t>
                </a:r>
                <a:r>
                  <a:rPr lang="en-US" dirty="0"/>
                  <a:t> Analyze the available data</a:t>
                </a:r>
              </a:p>
              <a:p>
                <a:pPr lvl="1"/>
                <a:endParaRPr lang="en-US" dirty="0"/>
              </a:p>
              <a:p>
                <a:pPr marL="800100" lvl="1" indent="-342900">
                  <a:buFont typeface="+mj-lt"/>
                  <a:buAutoNum type="arabicParenR"/>
                </a:pPr>
                <a:r>
                  <a:rPr lang="en-US" dirty="0"/>
                  <a:t>Create a new clean file for data manipulation with the data that you will </a:t>
                </a:r>
                <a:r>
                  <a:rPr lang="en-US" dirty="0" smtClean="0"/>
                  <a:t>analyze</a:t>
                </a:r>
              </a:p>
              <a:p>
                <a:pPr marL="1314450" lvl="2" indent="-400050">
                  <a:buFont typeface="+mj-lt"/>
                  <a:buAutoNum type="romanLcPeriod"/>
                </a:pPr>
                <a:r>
                  <a:rPr lang="en-US" b="1" i="1" dirty="0" smtClean="0"/>
                  <a:t>Hint</a:t>
                </a:r>
                <a:r>
                  <a:rPr lang="en-US" dirty="0" smtClean="0"/>
                  <a:t>: Name it accordingly</a:t>
                </a:r>
                <a:endParaRPr lang="en-US" dirty="0"/>
              </a:p>
              <a:p>
                <a:pPr marL="800100" lvl="1" indent="-342900">
                  <a:buFont typeface="+mj-lt"/>
                  <a:buAutoNum type="arabicParenR"/>
                </a:pPr>
                <a:endParaRPr lang="en-US" dirty="0"/>
              </a:p>
              <a:p>
                <a:pPr marL="800100" lvl="1" indent="-342900">
                  <a:buFont typeface="+mj-lt"/>
                  <a:buAutoNum type="arabicParenR"/>
                </a:pPr>
                <a:r>
                  <a:rPr lang="en-US" dirty="0"/>
                  <a:t>Estimate </a:t>
                </a:r>
                <a:r>
                  <a:rPr lang="en-US" dirty="0" smtClean="0"/>
                  <a:t>the abundance </a:t>
                </a:r>
                <a:r>
                  <a:rPr lang="en-US" dirty="0"/>
                  <a:t>of </a:t>
                </a:r>
                <a:r>
                  <a:rPr lang="en-US" i="1" dirty="0"/>
                  <a:t>P. </a:t>
                </a:r>
                <a:r>
                  <a:rPr lang="en-US" i="1" dirty="0" err="1"/>
                  <a:t>leucopus</a:t>
                </a:r>
                <a:r>
                  <a:rPr lang="en-US" i="1" dirty="0"/>
                  <a:t> </a:t>
                </a:r>
                <a:r>
                  <a:rPr lang="en-US" dirty="0"/>
                  <a:t>for the two different </a:t>
                </a:r>
                <a:r>
                  <a:rPr lang="en-US" dirty="0" smtClean="0"/>
                  <a:t>elevations in Excel. For data analysis in Excel, creating a new sheet is recommended</a:t>
                </a:r>
              </a:p>
              <a:p>
                <a:pPr marL="1314450" lvl="2" indent="-400050">
                  <a:buFont typeface="+mj-lt"/>
                  <a:buAutoNum type="romanLcPeriod"/>
                </a:pPr>
                <a:r>
                  <a:rPr lang="en-US" b="1" i="1" dirty="0" smtClean="0"/>
                  <a:t>Hint</a:t>
                </a:r>
                <a:r>
                  <a:rPr lang="en-US" dirty="0" smtClean="0"/>
                  <a:t>: Create a new sheet with the </a:t>
                </a:r>
                <a:r>
                  <a:rPr lang="en-US" dirty="0">
                    <a:ea typeface="Calibri"/>
                    <a:cs typeface="Calibri"/>
                    <a:sym typeface="Calibri"/>
                  </a:rPr>
                  <a:t>Lincoln-Petersen </a:t>
                </a:r>
                <a:r>
                  <a:rPr lang="en-US" dirty="0" smtClean="0">
                    <a:ea typeface="Calibri"/>
                    <a:cs typeface="Calibri"/>
                    <a:sym typeface="Calibri"/>
                  </a:rPr>
                  <a:t>estimator equation ready for substitution</a:t>
                </a:r>
                <a:endParaRPr lang="en-US" sz="2800" dirty="0">
                  <a:ea typeface="Calibri"/>
                  <a:cs typeface="Calibri"/>
                  <a:sym typeface="Calibri"/>
                </a:endParaRPr>
              </a:p>
              <a:p>
                <a:pPr algn="ctr"/>
                <a14:m>
                  <m:oMath xmlns:m="http://schemas.openxmlformats.org/officeDocument/2006/math">
                    <m:f>
                      <m:fPr>
                        <m:ctrlPr>
                          <a:rPr lang="mr-IN" sz="2800" b="1" i="1">
                            <a:latin typeface="Cambria Math" charset="0"/>
                            <a:ea typeface="Calibri"/>
                            <a:cs typeface="Calibri"/>
                            <a:sym typeface="Calibri"/>
                          </a:rPr>
                        </m:ctrlPr>
                      </m:fPr>
                      <m:num>
                        <m:r>
                          <a:rPr lang="en-US" sz="2800" b="1" i="1">
                            <a:latin typeface="Cambria Math" charset="0"/>
                            <a:ea typeface="Calibri"/>
                            <a:cs typeface="Calibri"/>
                            <a:sym typeface="Calibri"/>
                          </a:rPr>
                          <m:t>𝑴</m:t>
                        </m:r>
                      </m:num>
                      <m:den>
                        <m:r>
                          <a:rPr lang="en-US" sz="2800" b="1" i="1">
                            <a:latin typeface="Cambria Math" charset="0"/>
                            <a:ea typeface="Calibri"/>
                            <a:cs typeface="Calibri"/>
                            <a:sym typeface="Calibri"/>
                          </a:rPr>
                          <m:t>𝑵</m:t>
                        </m:r>
                      </m:den>
                    </m:f>
                  </m:oMath>
                </a14:m>
                <a:r>
                  <a:rPr lang="en-US" sz="2800" b="1" dirty="0">
                    <a:ea typeface="Calibri"/>
                    <a:cs typeface="Calibri"/>
                    <a:sym typeface="Calibri"/>
                  </a:rPr>
                  <a:t> = </a:t>
                </a:r>
                <a14:m>
                  <m:oMath xmlns:m="http://schemas.openxmlformats.org/officeDocument/2006/math">
                    <m:f>
                      <m:fPr>
                        <m:ctrlPr>
                          <a:rPr lang="mr-IN" sz="2800" b="1" i="1" dirty="0">
                            <a:latin typeface="Cambria Math" charset="0"/>
                            <a:ea typeface="Calibri"/>
                            <a:cs typeface="Calibri"/>
                            <a:sym typeface="Calibri"/>
                          </a:rPr>
                        </m:ctrlPr>
                      </m:fPr>
                      <m:num>
                        <m:r>
                          <a:rPr lang="en-US" sz="2800" b="1" i="1" dirty="0">
                            <a:latin typeface="Cambria Math" charset="0"/>
                            <a:ea typeface="Calibri"/>
                            <a:cs typeface="Calibri"/>
                            <a:sym typeface="Calibri"/>
                          </a:rPr>
                          <m:t>𝒎</m:t>
                        </m:r>
                      </m:num>
                      <m:den>
                        <m:r>
                          <a:rPr lang="en-US" sz="2800" b="1" i="1" dirty="0">
                            <a:latin typeface="Cambria Math" charset="0"/>
                            <a:ea typeface="Calibri"/>
                            <a:cs typeface="Calibri"/>
                            <a:sym typeface="Calibri"/>
                          </a:rPr>
                          <m:t>𝒏</m:t>
                        </m:r>
                      </m:den>
                    </m:f>
                  </m:oMath>
                </a14:m>
                <a:endParaRPr lang="en-US" dirty="0" smtClean="0">
                  <a:ea typeface="Calibri"/>
                  <a:cs typeface="Calibri"/>
                  <a:sym typeface="Calibri"/>
                </a:endParaRPr>
              </a:p>
              <a:p>
                <a:pPr lvl="0"/>
                <a:r>
                  <a:rPr lang="en-US" dirty="0">
                    <a:ea typeface="Calibri"/>
                    <a:cs typeface="Calibri"/>
                    <a:sym typeface="Calibri"/>
                  </a:rPr>
                  <a:t>	</a:t>
                </a:r>
                <a:r>
                  <a:rPr lang="en-US" dirty="0" smtClean="0">
                    <a:ea typeface="Calibri"/>
                    <a:cs typeface="Calibri"/>
                    <a:sym typeface="Calibri"/>
                  </a:rPr>
                  <a:t>		</a:t>
                </a:r>
              </a:p>
              <a:p>
                <a:pPr lvl="0"/>
                <a:r>
                  <a:rPr lang="en-US" sz="1400" dirty="0">
                    <a:ea typeface="Calibri"/>
                    <a:cs typeface="Calibri"/>
                    <a:sym typeface="Calibri"/>
                  </a:rPr>
                  <a:t>	</a:t>
                </a:r>
                <a:r>
                  <a:rPr lang="en-US" sz="1400" dirty="0" smtClean="0">
                    <a:ea typeface="Calibri"/>
                    <a:cs typeface="Calibri"/>
                    <a:sym typeface="Calibri"/>
                  </a:rPr>
                  <a:t>		t </a:t>
                </a:r>
                <a:r>
                  <a:rPr lang="en-US" sz="1400" dirty="0">
                    <a:ea typeface="Calibri"/>
                    <a:cs typeface="Calibri"/>
                    <a:sym typeface="Calibri"/>
                  </a:rPr>
                  <a:t>- occasion</a:t>
                </a:r>
              </a:p>
              <a:p>
                <a:pPr lvl="0"/>
                <a:r>
                  <a:rPr lang="en-US" sz="1400" dirty="0" smtClean="0">
                    <a:ea typeface="Calibri"/>
                    <a:cs typeface="Calibri"/>
                    <a:sym typeface="Calibri"/>
                  </a:rPr>
                  <a:t>			M </a:t>
                </a:r>
                <a:r>
                  <a:rPr lang="en-US" sz="1400" dirty="0">
                    <a:ea typeface="Calibri"/>
                    <a:cs typeface="Calibri"/>
                    <a:sym typeface="Calibri"/>
                  </a:rPr>
                  <a:t>- number of individuals marked at t</a:t>
                </a:r>
              </a:p>
              <a:p>
                <a:pPr lvl="0"/>
                <a:r>
                  <a:rPr lang="en-US" sz="1400" dirty="0" smtClean="0">
                    <a:ea typeface="Calibri"/>
                    <a:cs typeface="Calibri"/>
                    <a:sym typeface="Calibri"/>
                  </a:rPr>
                  <a:t>			N </a:t>
                </a:r>
                <a:r>
                  <a:rPr lang="en-US" sz="1400" dirty="0">
                    <a:ea typeface="Calibri"/>
                    <a:cs typeface="Calibri"/>
                    <a:sym typeface="Calibri"/>
                  </a:rPr>
                  <a:t>- Number of individuals in the population</a:t>
                </a:r>
              </a:p>
              <a:p>
                <a:pPr lvl="0"/>
                <a:r>
                  <a:rPr lang="en-US" sz="1400" dirty="0" smtClean="0">
                    <a:ea typeface="Calibri"/>
                    <a:cs typeface="Calibri"/>
                    <a:sym typeface="Calibri"/>
                  </a:rPr>
                  <a:t>			m </a:t>
                </a:r>
                <a:r>
                  <a:rPr lang="en-US" sz="1400" dirty="0">
                    <a:ea typeface="Calibri"/>
                    <a:cs typeface="Calibri"/>
                    <a:sym typeface="Calibri"/>
                  </a:rPr>
                  <a:t>- number of recaptured individuals at t+1</a:t>
                </a:r>
              </a:p>
              <a:p>
                <a:pPr lvl="0"/>
                <a:r>
                  <a:rPr lang="en-US" sz="1400" dirty="0" smtClean="0">
                    <a:ea typeface="Calibri"/>
                    <a:cs typeface="Calibri"/>
                    <a:sym typeface="Calibri"/>
                  </a:rPr>
                  <a:t>			n </a:t>
                </a:r>
                <a:r>
                  <a:rPr lang="en-US" sz="1400" dirty="0">
                    <a:ea typeface="Calibri"/>
                    <a:cs typeface="Calibri"/>
                    <a:sym typeface="Calibri"/>
                  </a:rPr>
                  <a:t>-  number of individuals capture at t+1</a:t>
                </a:r>
              </a:p>
              <a:p>
                <a:pPr lvl="1"/>
                <a:endParaRPr lang="en-US" b="1" dirty="0" smtClean="0"/>
              </a:p>
              <a:p>
                <a:pPr lvl="1"/>
                <a:endParaRPr lang="en-US" b="1" dirty="0"/>
              </a:p>
              <a:p>
                <a:pPr lvl="1"/>
                <a:r>
                  <a:rPr lang="en-US" b="1" dirty="0" smtClean="0"/>
                  <a:t>	</a:t>
                </a:r>
                <a:endParaRPr lang="en-US" dirty="0"/>
              </a:p>
              <a:p>
                <a:pPr marL="800100" lvl="1" indent="-342900">
                  <a:buAutoNum type="arabicParenR"/>
                </a:pPr>
                <a:endParaRPr lang="en-US" dirty="0"/>
              </a:p>
              <a:p>
                <a:pPr lvl="1"/>
                <a:endParaRPr lang="en-US" dirty="0" smtClean="0"/>
              </a:p>
              <a:p>
                <a:pPr marL="800100" lvl="1" indent="-342900">
                  <a:buAutoNum type="arabicParenR"/>
                </a:pPr>
                <a:endParaRPr lang="en-US" dirty="0" smtClean="0"/>
              </a:p>
              <a:p>
                <a:pPr lvl="1"/>
                <a:endParaRPr lang="en-US" dirty="0" smtClean="0"/>
              </a:p>
              <a:p>
                <a:pPr lvl="1"/>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0" y="2248330"/>
                <a:ext cx="8980714" cy="6773777"/>
              </a:xfrm>
              <a:prstGeom prst="rect">
                <a:avLst/>
              </a:prstGeom>
              <a:blipFill rotWithShape="0">
                <a:blip r:embed="rId4"/>
                <a:stretch>
                  <a:fillRect t="-540" r="-747"/>
                </a:stretch>
              </a:blipFill>
            </p:spPr>
            <p:txBody>
              <a:bodyPr/>
              <a:lstStyle/>
              <a:p>
                <a:r>
                  <a:rPr lang="en-US">
                    <a:noFill/>
                  </a:rPr>
                  <a:t> </a:t>
                </a:r>
              </a:p>
            </p:txBody>
          </p:sp>
        </mc:Fallback>
      </mc:AlternateContent>
      <p:sp>
        <p:nvSpPr>
          <p:cNvPr id="5" name="Rectangle 4"/>
          <p:cNvSpPr/>
          <p:nvPr/>
        </p:nvSpPr>
        <p:spPr>
          <a:xfrm>
            <a:off x="1387929" y="1288154"/>
            <a:ext cx="6368142" cy="707886"/>
          </a:xfrm>
          <a:prstGeom prst="rect">
            <a:avLst/>
          </a:prstGeom>
        </p:spPr>
        <p:txBody>
          <a:bodyPr wrap="square">
            <a:spAutoFit/>
          </a:bodyPr>
          <a:lstStyle/>
          <a:p>
            <a:pPr algn="ctr"/>
            <a:r>
              <a:rPr lang="en-US" sz="2000" b="1" dirty="0" smtClean="0">
                <a:solidFill>
                  <a:srgbClr val="333333"/>
                </a:solidFill>
                <a:latin typeface="Helvetica Neue" charset="0"/>
              </a:rPr>
              <a:t>How does the abundance </a:t>
            </a:r>
            <a:r>
              <a:rPr lang="en-US" sz="2000" b="1" dirty="0">
                <a:solidFill>
                  <a:srgbClr val="333333"/>
                </a:solidFill>
                <a:latin typeface="Helvetica Neue" charset="0"/>
              </a:rPr>
              <a:t>of </a:t>
            </a:r>
            <a:r>
              <a:rPr lang="en-US" sz="2000" b="1" i="1" dirty="0" err="1">
                <a:solidFill>
                  <a:srgbClr val="333333"/>
                </a:solidFill>
                <a:latin typeface="Helvetica Neue" charset="0"/>
              </a:rPr>
              <a:t>Peromyscus</a:t>
            </a:r>
            <a:r>
              <a:rPr lang="en-US" sz="2000" b="1" i="1" dirty="0">
                <a:solidFill>
                  <a:srgbClr val="333333"/>
                </a:solidFill>
                <a:latin typeface="Helvetica Neue" charset="0"/>
              </a:rPr>
              <a:t> </a:t>
            </a:r>
            <a:r>
              <a:rPr lang="en-US" sz="2000" b="1" i="1" dirty="0" err="1" smtClean="0">
                <a:solidFill>
                  <a:srgbClr val="333333"/>
                </a:solidFill>
                <a:latin typeface="Helvetica Neue" charset="0"/>
              </a:rPr>
              <a:t>leucopus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changes with elevation?</a:t>
            </a:r>
            <a:endParaRPr lang="en-US" sz="2000" b="1" dirty="0">
              <a:solidFill>
                <a:srgbClr val="333333"/>
              </a:solidFill>
              <a:effectLst/>
              <a:latin typeface="Helvetica Neue" charset="0"/>
            </a:endParaRPr>
          </a:p>
        </p:txBody>
      </p:sp>
    </p:spTree>
    <p:extLst>
      <p:ext uri="{BB962C8B-B14F-4D97-AF65-F5344CB8AC3E}">
        <p14:creationId xmlns:p14="http://schemas.microsoft.com/office/powerpoint/2010/main" val="8458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dirty="0" smtClean="0">
                <a:ea typeface="MS PGothic" charset="-128"/>
              </a:rPr>
              <a:t>Exercise 3:</a:t>
            </a:r>
            <a:endParaRPr lang="en-US" altLang="en-US" sz="4800" b="1" dirty="0">
              <a:ea typeface="MS PGothic" charset="-128"/>
            </a:endParaRPr>
          </a:p>
        </p:txBody>
      </p:sp>
      <p:sp>
        <p:nvSpPr>
          <p:cNvPr id="2" name="TextBox 1"/>
          <p:cNvSpPr txBox="1"/>
          <p:nvPr/>
        </p:nvSpPr>
        <p:spPr>
          <a:xfrm>
            <a:off x="0" y="2139761"/>
            <a:ext cx="8980714" cy="3970318"/>
          </a:xfrm>
          <a:prstGeom prst="rect">
            <a:avLst/>
          </a:prstGeom>
          <a:noFill/>
        </p:spPr>
        <p:txBody>
          <a:bodyPr wrap="square" rtlCol="0">
            <a:spAutoFit/>
          </a:bodyPr>
          <a:lstStyle/>
          <a:p>
            <a:pPr lvl="1"/>
            <a:r>
              <a:rPr lang="en-US" b="1" dirty="0" smtClean="0"/>
              <a:t>Part </a:t>
            </a:r>
            <a:r>
              <a:rPr lang="en-US" b="1" dirty="0"/>
              <a:t>3:</a:t>
            </a:r>
            <a:r>
              <a:rPr lang="en-US" dirty="0"/>
              <a:t> Analyze the available data</a:t>
            </a:r>
          </a:p>
          <a:p>
            <a:pPr lvl="1"/>
            <a:endParaRPr lang="en-US" dirty="0"/>
          </a:p>
          <a:p>
            <a:pPr lvl="1"/>
            <a:r>
              <a:rPr lang="en-US" dirty="0" smtClean="0"/>
              <a:t>2) Estimate </a:t>
            </a:r>
            <a:r>
              <a:rPr lang="en-US" dirty="0"/>
              <a:t>abundance of </a:t>
            </a:r>
            <a:r>
              <a:rPr lang="en-US" i="1" dirty="0"/>
              <a:t>P. </a:t>
            </a:r>
            <a:r>
              <a:rPr lang="en-US" i="1" dirty="0" err="1"/>
              <a:t>leucopus</a:t>
            </a:r>
            <a:r>
              <a:rPr lang="en-US" i="1" dirty="0"/>
              <a:t> </a:t>
            </a:r>
            <a:r>
              <a:rPr lang="en-US" dirty="0"/>
              <a:t>for the two different </a:t>
            </a:r>
            <a:r>
              <a:rPr lang="en-US" dirty="0" smtClean="0"/>
              <a:t>elevations in excel. For data     </a:t>
            </a:r>
          </a:p>
          <a:p>
            <a:pPr lvl="1"/>
            <a:r>
              <a:rPr lang="en-US" dirty="0" smtClean="0"/>
              <a:t>     analysis in Excel, creating a new sheet is recommended</a:t>
            </a:r>
          </a:p>
          <a:p>
            <a:pPr lvl="2"/>
            <a:r>
              <a:rPr lang="en-US" b="1" i="1" dirty="0" smtClean="0"/>
              <a:t>Hint</a:t>
            </a:r>
            <a:r>
              <a:rPr lang="en-US" dirty="0" smtClean="0"/>
              <a:t>: Create a new sheet with the </a:t>
            </a:r>
            <a:r>
              <a:rPr lang="en-US" dirty="0">
                <a:ea typeface="Calibri"/>
                <a:cs typeface="Calibri"/>
                <a:sym typeface="Calibri"/>
              </a:rPr>
              <a:t>Lincoln-Petersen </a:t>
            </a:r>
            <a:r>
              <a:rPr lang="en-US" dirty="0" smtClean="0">
                <a:ea typeface="Calibri"/>
                <a:cs typeface="Calibri"/>
                <a:sym typeface="Calibri"/>
              </a:rPr>
              <a:t>estimator equation ready for substitution</a:t>
            </a:r>
            <a:endParaRPr lang="en-US" sz="2800" dirty="0">
              <a:ea typeface="Calibri"/>
              <a:cs typeface="Calibri"/>
              <a:sym typeface="Calibri"/>
            </a:endParaRPr>
          </a:p>
          <a:p>
            <a:pPr algn="ctr"/>
            <a:endParaRPr lang="en-US" b="1" dirty="0" smtClean="0"/>
          </a:p>
          <a:p>
            <a:pPr lvl="1"/>
            <a:endParaRPr lang="en-US" b="1" dirty="0"/>
          </a:p>
          <a:p>
            <a:pPr lvl="1"/>
            <a:r>
              <a:rPr lang="en-US" b="1" dirty="0" smtClean="0"/>
              <a:t>	</a:t>
            </a:r>
            <a:endParaRPr lang="en-US" dirty="0"/>
          </a:p>
          <a:p>
            <a:pPr marL="800100" lvl="1" indent="-342900">
              <a:buAutoNum type="arabicParenR"/>
            </a:pPr>
            <a:endParaRPr lang="en-US" dirty="0"/>
          </a:p>
          <a:p>
            <a:pPr lvl="1"/>
            <a:endParaRPr lang="en-US" dirty="0" smtClean="0"/>
          </a:p>
          <a:p>
            <a:pPr marL="800100" lvl="1" indent="-342900">
              <a:buAutoNum type="arabicParenR"/>
            </a:pPr>
            <a:endParaRPr lang="en-US" dirty="0" smtClean="0"/>
          </a:p>
          <a:p>
            <a:pPr lvl="1"/>
            <a:endParaRPr lang="en-US" dirty="0" smtClean="0"/>
          </a:p>
          <a:p>
            <a:pPr lvl="1"/>
            <a:endParaRPr lang="en-US" dirty="0"/>
          </a:p>
        </p:txBody>
      </p:sp>
      <p:sp>
        <p:nvSpPr>
          <p:cNvPr id="5" name="Rectangle 4"/>
          <p:cNvSpPr/>
          <p:nvPr/>
        </p:nvSpPr>
        <p:spPr>
          <a:xfrm>
            <a:off x="1387929" y="1288154"/>
            <a:ext cx="6368142" cy="707886"/>
          </a:xfrm>
          <a:prstGeom prst="rect">
            <a:avLst/>
          </a:prstGeom>
        </p:spPr>
        <p:txBody>
          <a:bodyPr wrap="square">
            <a:spAutoFit/>
          </a:bodyPr>
          <a:lstStyle/>
          <a:p>
            <a:pPr algn="ctr"/>
            <a:r>
              <a:rPr lang="en-US" sz="2000" b="1" dirty="0" smtClean="0">
                <a:solidFill>
                  <a:srgbClr val="333333"/>
                </a:solidFill>
                <a:latin typeface="Helvetica Neue" charset="0"/>
              </a:rPr>
              <a:t>How does the abundance </a:t>
            </a:r>
            <a:r>
              <a:rPr lang="en-US" sz="2000" b="1" dirty="0">
                <a:solidFill>
                  <a:srgbClr val="333333"/>
                </a:solidFill>
                <a:latin typeface="Helvetica Neue" charset="0"/>
              </a:rPr>
              <a:t>of </a:t>
            </a:r>
            <a:r>
              <a:rPr lang="en-US" sz="2000" b="1" i="1" dirty="0" err="1">
                <a:solidFill>
                  <a:srgbClr val="333333"/>
                </a:solidFill>
                <a:latin typeface="Helvetica Neue" charset="0"/>
              </a:rPr>
              <a:t>Peromyscus</a:t>
            </a:r>
            <a:r>
              <a:rPr lang="en-US" sz="2000" b="1" i="1" dirty="0">
                <a:solidFill>
                  <a:srgbClr val="333333"/>
                </a:solidFill>
                <a:latin typeface="Helvetica Neue" charset="0"/>
              </a:rPr>
              <a:t> </a:t>
            </a:r>
            <a:r>
              <a:rPr lang="en-US" sz="2000" b="1" i="1" dirty="0" err="1" smtClean="0">
                <a:solidFill>
                  <a:srgbClr val="333333"/>
                </a:solidFill>
                <a:latin typeface="Helvetica Neue" charset="0"/>
              </a:rPr>
              <a:t>leucopus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changes with elevation?</a:t>
            </a:r>
            <a:endParaRPr lang="en-US" sz="2000" b="1" dirty="0">
              <a:solidFill>
                <a:srgbClr val="333333"/>
              </a:solidFill>
              <a:effectLst/>
              <a:latin typeface="Helvetica Neue" charset="0"/>
            </a:endParaRPr>
          </a:p>
        </p:txBody>
      </p:sp>
      <p:sp>
        <p:nvSpPr>
          <p:cNvPr id="4" name="TextBox 3"/>
          <p:cNvSpPr txBox="1"/>
          <p:nvPr/>
        </p:nvSpPr>
        <p:spPr>
          <a:xfrm>
            <a:off x="1387929" y="6488668"/>
            <a:ext cx="6406497" cy="369332"/>
          </a:xfrm>
          <a:prstGeom prst="rect">
            <a:avLst/>
          </a:prstGeom>
          <a:noFill/>
        </p:spPr>
        <p:txBody>
          <a:bodyPr wrap="none" rtlCol="0">
            <a:spAutoFit/>
          </a:bodyPr>
          <a:lstStyle/>
          <a:p>
            <a:r>
              <a:rPr lang="en-US" dirty="0" smtClean="0">
                <a:solidFill>
                  <a:srgbClr val="FF0000"/>
                </a:solidFill>
              </a:rPr>
              <a:t>Remember: this is not data management anymore, this </a:t>
            </a:r>
            <a:r>
              <a:rPr lang="en-US" smtClean="0">
                <a:solidFill>
                  <a:srgbClr val="FF0000"/>
                </a:solidFill>
              </a:rPr>
              <a:t>is analysis!</a:t>
            </a:r>
            <a:endParaRPr lang="en-US">
              <a:solidFill>
                <a:srgbClr val="FF0000"/>
              </a:solidFill>
            </a:endParaRPr>
          </a:p>
        </p:txBody>
      </p:sp>
      <p:pic>
        <p:nvPicPr>
          <p:cNvPr id="7" name="Picture 6"/>
          <p:cNvPicPr>
            <a:picLocks noChangeAspect="1"/>
          </p:cNvPicPr>
          <p:nvPr/>
        </p:nvPicPr>
        <p:blipFill>
          <a:blip r:embed="rId3"/>
          <a:stretch>
            <a:fillRect/>
          </a:stretch>
        </p:blipFill>
        <p:spPr>
          <a:xfrm>
            <a:off x="1181227" y="3962574"/>
            <a:ext cx="6819900" cy="2336800"/>
          </a:xfrm>
          <a:prstGeom prst="rect">
            <a:avLst/>
          </a:prstGeom>
        </p:spPr>
      </p:pic>
    </p:spTree>
    <p:extLst>
      <p:ext uri="{BB962C8B-B14F-4D97-AF65-F5344CB8AC3E}">
        <p14:creationId xmlns:p14="http://schemas.microsoft.com/office/powerpoint/2010/main" val="1588990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4800" b="1" dirty="0" smtClean="0">
                <a:ea typeface="MS PGothic" charset="-128"/>
              </a:rPr>
              <a:t>Exercise 3:</a:t>
            </a:r>
            <a:endParaRPr lang="en-US" altLang="en-US" sz="4800" b="1" dirty="0">
              <a:ea typeface="MS PGothic" charset="-128"/>
            </a:endParaRPr>
          </a:p>
        </p:txBody>
      </p:sp>
      <p:sp>
        <p:nvSpPr>
          <p:cNvPr id="2" name="TextBox 1"/>
          <p:cNvSpPr txBox="1"/>
          <p:nvPr/>
        </p:nvSpPr>
        <p:spPr>
          <a:xfrm>
            <a:off x="0" y="2139761"/>
            <a:ext cx="8980714" cy="3693319"/>
          </a:xfrm>
          <a:prstGeom prst="rect">
            <a:avLst/>
          </a:prstGeom>
          <a:noFill/>
        </p:spPr>
        <p:txBody>
          <a:bodyPr wrap="square" rtlCol="0">
            <a:spAutoFit/>
          </a:bodyPr>
          <a:lstStyle/>
          <a:p>
            <a:pPr lvl="1"/>
            <a:r>
              <a:rPr lang="en-US" b="1" dirty="0" smtClean="0"/>
              <a:t>Part 4:</a:t>
            </a:r>
            <a:r>
              <a:rPr lang="en-US" dirty="0" smtClean="0"/>
              <a:t> Present your results</a:t>
            </a:r>
            <a:endParaRPr lang="en-US" dirty="0"/>
          </a:p>
          <a:p>
            <a:pPr lvl="1"/>
            <a:endParaRPr lang="en-US" dirty="0"/>
          </a:p>
          <a:p>
            <a:pPr lvl="1"/>
            <a:r>
              <a:rPr lang="en-US" dirty="0"/>
              <a:t>1</a:t>
            </a:r>
            <a:r>
              <a:rPr lang="en-US" dirty="0" smtClean="0"/>
              <a:t>) Create a figure presenting the observed abundance of </a:t>
            </a:r>
            <a:r>
              <a:rPr lang="en-US" i="1" dirty="0" smtClean="0"/>
              <a:t>P. </a:t>
            </a:r>
            <a:r>
              <a:rPr lang="en-US" i="1" dirty="0" err="1" smtClean="0"/>
              <a:t>leucopus</a:t>
            </a:r>
            <a:r>
              <a:rPr lang="en-US" i="1" dirty="0" smtClean="0"/>
              <a:t> </a:t>
            </a:r>
            <a:r>
              <a:rPr lang="en-US" dirty="0" smtClean="0"/>
              <a:t>at different elevations.</a:t>
            </a:r>
          </a:p>
          <a:p>
            <a:pPr lvl="2"/>
            <a:r>
              <a:rPr lang="en-US" b="1" i="1" dirty="0" smtClean="0"/>
              <a:t>Hint</a:t>
            </a:r>
            <a:r>
              <a:rPr lang="en-US" dirty="0" smtClean="0"/>
              <a:t>: Independent variable can be treated as categorical</a:t>
            </a:r>
            <a:endParaRPr lang="en-US" sz="2800" dirty="0">
              <a:ea typeface="Calibri"/>
              <a:cs typeface="Calibri"/>
              <a:sym typeface="Calibri"/>
            </a:endParaRPr>
          </a:p>
          <a:p>
            <a:pPr algn="ctr"/>
            <a:endParaRPr lang="en-US" b="1" dirty="0" smtClean="0"/>
          </a:p>
          <a:p>
            <a:pPr lvl="1"/>
            <a:endParaRPr lang="en-US" b="1" dirty="0"/>
          </a:p>
          <a:p>
            <a:pPr lvl="1"/>
            <a:r>
              <a:rPr lang="en-US" b="1" dirty="0" smtClean="0"/>
              <a:t>	</a:t>
            </a:r>
            <a:endParaRPr lang="en-US" dirty="0"/>
          </a:p>
          <a:p>
            <a:pPr marL="800100" lvl="1" indent="-342900">
              <a:buAutoNum type="arabicParenR"/>
            </a:pPr>
            <a:endParaRPr lang="en-US" dirty="0"/>
          </a:p>
          <a:p>
            <a:pPr lvl="1"/>
            <a:endParaRPr lang="en-US" dirty="0" smtClean="0"/>
          </a:p>
          <a:p>
            <a:pPr marL="800100" lvl="1" indent="-342900">
              <a:buAutoNum type="arabicParenR"/>
            </a:pPr>
            <a:endParaRPr lang="en-US" dirty="0" smtClean="0"/>
          </a:p>
          <a:p>
            <a:pPr lvl="1"/>
            <a:endParaRPr lang="en-US" dirty="0" smtClean="0"/>
          </a:p>
          <a:p>
            <a:pPr lvl="1"/>
            <a:endParaRPr lang="en-US" dirty="0"/>
          </a:p>
        </p:txBody>
      </p:sp>
      <p:sp>
        <p:nvSpPr>
          <p:cNvPr id="5" name="Rectangle 4"/>
          <p:cNvSpPr/>
          <p:nvPr/>
        </p:nvSpPr>
        <p:spPr>
          <a:xfrm>
            <a:off x="1387929" y="1288154"/>
            <a:ext cx="6368142" cy="707886"/>
          </a:xfrm>
          <a:prstGeom prst="rect">
            <a:avLst/>
          </a:prstGeom>
        </p:spPr>
        <p:txBody>
          <a:bodyPr wrap="square">
            <a:spAutoFit/>
          </a:bodyPr>
          <a:lstStyle/>
          <a:p>
            <a:pPr algn="ctr"/>
            <a:r>
              <a:rPr lang="en-US" sz="2000" b="1" dirty="0" smtClean="0">
                <a:solidFill>
                  <a:srgbClr val="333333"/>
                </a:solidFill>
                <a:latin typeface="Helvetica Neue" charset="0"/>
              </a:rPr>
              <a:t>How does the abundance </a:t>
            </a:r>
            <a:r>
              <a:rPr lang="en-US" sz="2000" b="1" dirty="0">
                <a:solidFill>
                  <a:srgbClr val="333333"/>
                </a:solidFill>
                <a:latin typeface="Helvetica Neue" charset="0"/>
              </a:rPr>
              <a:t>of </a:t>
            </a:r>
            <a:r>
              <a:rPr lang="en-US" sz="2000" b="1" i="1" dirty="0" err="1">
                <a:solidFill>
                  <a:srgbClr val="333333"/>
                </a:solidFill>
                <a:latin typeface="Helvetica Neue" charset="0"/>
              </a:rPr>
              <a:t>Peromyscus</a:t>
            </a:r>
            <a:r>
              <a:rPr lang="en-US" sz="2000" b="1" i="1" dirty="0">
                <a:solidFill>
                  <a:srgbClr val="333333"/>
                </a:solidFill>
                <a:latin typeface="Helvetica Neue" charset="0"/>
              </a:rPr>
              <a:t> </a:t>
            </a:r>
            <a:r>
              <a:rPr lang="en-US" sz="2000" b="1" i="1" dirty="0" err="1" smtClean="0">
                <a:solidFill>
                  <a:srgbClr val="333333"/>
                </a:solidFill>
                <a:latin typeface="Helvetica Neue" charset="0"/>
              </a:rPr>
              <a:t>leucopus</a:t>
            </a:r>
            <a:r>
              <a:rPr lang="en-US" sz="2000" b="1" i="1" dirty="0" smtClean="0">
                <a:solidFill>
                  <a:srgbClr val="333333"/>
                </a:solidFill>
                <a:latin typeface="Helvetica Neue" charset="0"/>
              </a:rPr>
              <a:t> </a:t>
            </a:r>
            <a:r>
              <a:rPr lang="en-US" sz="2000" b="1" dirty="0" smtClean="0">
                <a:solidFill>
                  <a:srgbClr val="333333"/>
                </a:solidFill>
                <a:latin typeface="Helvetica Neue" charset="0"/>
              </a:rPr>
              <a:t>changes with elevation?</a:t>
            </a:r>
            <a:endParaRPr lang="en-US" sz="2000" b="1" dirty="0">
              <a:solidFill>
                <a:srgbClr val="333333"/>
              </a:solidFill>
              <a:effectLst/>
              <a:latin typeface="Helvetica Neue" charset="0"/>
            </a:endParaRPr>
          </a:p>
        </p:txBody>
      </p:sp>
      <p:sp>
        <p:nvSpPr>
          <p:cNvPr id="3" name="TextBox 2"/>
          <p:cNvSpPr txBox="1"/>
          <p:nvPr/>
        </p:nvSpPr>
        <p:spPr>
          <a:xfrm>
            <a:off x="3012964" y="6142140"/>
            <a:ext cx="3499752" cy="523220"/>
          </a:xfrm>
          <a:prstGeom prst="rect">
            <a:avLst/>
          </a:prstGeom>
          <a:noFill/>
        </p:spPr>
        <p:txBody>
          <a:bodyPr wrap="square" rtlCol="0">
            <a:spAutoFit/>
          </a:bodyPr>
          <a:lstStyle/>
          <a:p>
            <a:r>
              <a:rPr lang="en-US" sz="1400" dirty="0" smtClean="0"/>
              <a:t>Abundance of </a:t>
            </a:r>
            <a:r>
              <a:rPr lang="en-US" sz="1400" i="1" dirty="0" smtClean="0"/>
              <a:t>P. </a:t>
            </a:r>
            <a:r>
              <a:rPr lang="en-US" sz="1400" i="1" dirty="0" err="1" smtClean="0"/>
              <a:t>leucopus</a:t>
            </a:r>
            <a:r>
              <a:rPr lang="en-US" sz="1400" i="1" dirty="0" smtClean="0"/>
              <a:t> </a:t>
            </a:r>
            <a:r>
              <a:rPr lang="en-US" sz="1400" dirty="0" smtClean="0"/>
              <a:t>across an elevation gradient</a:t>
            </a:r>
            <a:endParaRPr lang="en-US" sz="1400" dirty="0"/>
          </a:p>
        </p:txBody>
      </p:sp>
      <p:pic>
        <p:nvPicPr>
          <p:cNvPr id="9" name="Picture 8"/>
          <p:cNvPicPr>
            <a:picLocks noChangeAspect="1"/>
          </p:cNvPicPr>
          <p:nvPr/>
        </p:nvPicPr>
        <p:blipFill>
          <a:blip r:embed="rId3">
            <a:alphaModFix/>
          </a:blip>
          <a:stretch>
            <a:fillRect/>
          </a:stretch>
        </p:blipFill>
        <p:spPr>
          <a:xfrm>
            <a:off x="3027256" y="3663987"/>
            <a:ext cx="3301428" cy="2430617"/>
          </a:xfrm>
          <a:prstGeom prst="rect">
            <a:avLst/>
          </a:prstGeom>
        </p:spPr>
      </p:pic>
    </p:spTree>
    <p:extLst>
      <p:ext uri="{BB962C8B-B14F-4D97-AF65-F5344CB8AC3E}">
        <p14:creationId xmlns:p14="http://schemas.microsoft.com/office/powerpoint/2010/main" val="82456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8509036" cy="1325563"/>
          </a:xfrm>
          <a:noFill/>
        </p:spPr>
        <p:txBody>
          <a:bodyPr>
            <a:normAutofit/>
          </a:bodyPr>
          <a:lstStyle/>
          <a:p>
            <a:r>
              <a:rPr lang="en-US" altLang="en-US" dirty="0" smtClean="0">
                <a:ea typeface="MS PGothic" charset="-128"/>
              </a:rPr>
              <a:t>Quick exercise!</a:t>
            </a:r>
            <a:endParaRPr lang="en-US" altLang="en-US" dirty="0">
              <a:ea typeface="MS PGothic" charset="-128"/>
            </a:endParaRPr>
          </a:p>
        </p:txBody>
      </p:sp>
      <p:sp>
        <p:nvSpPr>
          <p:cNvPr id="7" name="TextBox 6"/>
          <p:cNvSpPr txBox="1"/>
          <p:nvPr/>
        </p:nvSpPr>
        <p:spPr>
          <a:xfrm>
            <a:off x="789672" y="1137010"/>
            <a:ext cx="3142655" cy="584775"/>
          </a:xfrm>
          <a:prstGeom prst="rect">
            <a:avLst/>
          </a:prstGeom>
          <a:noFill/>
        </p:spPr>
        <p:txBody>
          <a:bodyPr wrap="none" rtlCol="0">
            <a:spAutoFit/>
          </a:bodyPr>
          <a:lstStyle/>
          <a:p>
            <a:r>
              <a:rPr lang="en-US" sz="3200" smtClean="0"/>
              <a:t>Hypothetical data</a:t>
            </a:r>
            <a:endParaRPr lang="en-US" sz="3200" dirty="0"/>
          </a:p>
        </p:txBody>
      </p:sp>
      <p:sp>
        <p:nvSpPr>
          <p:cNvPr id="9" name="TextBox 8"/>
          <p:cNvSpPr txBox="1"/>
          <p:nvPr/>
        </p:nvSpPr>
        <p:spPr>
          <a:xfrm>
            <a:off x="4774044" y="2239711"/>
            <a:ext cx="4353933" cy="830997"/>
          </a:xfrm>
          <a:prstGeom prst="rect">
            <a:avLst/>
          </a:prstGeom>
          <a:noFill/>
        </p:spPr>
        <p:txBody>
          <a:bodyPr wrap="square" rtlCol="0">
            <a:spAutoFit/>
          </a:bodyPr>
          <a:lstStyle/>
          <a:p>
            <a:pPr algn="ctr"/>
            <a:r>
              <a:rPr lang="en-US" sz="2400" b="1" dirty="0" smtClean="0">
                <a:solidFill>
                  <a:srgbClr val="FF0000"/>
                </a:solidFill>
              </a:rPr>
              <a:t>What is wrong with this data table format?</a:t>
            </a:r>
            <a:endParaRPr lang="en-US" sz="2400" b="1" dirty="0">
              <a:solidFill>
                <a:srgbClr val="FF0000"/>
              </a:solidFill>
            </a:endParaRPr>
          </a:p>
        </p:txBody>
      </p:sp>
      <p:sp>
        <p:nvSpPr>
          <p:cNvPr id="13" name="Bent-Up Arrow 12"/>
          <p:cNvSpPr/>
          <p:nvPr/>
        </p:nvSpPr>
        <p:spPr>
          <a:xfrm rot="5400000">
            <a:off x="2048684" y="4979839"/>
            <a:ext cx="1189440" cy="93981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0463" y="6357257"/>
            <a:ext cx="4327723" cy="369332"/>
          </a:xfrm>
          <a:prstGeom prst="rect">
            <a:avLst/>
          </a:prstGeom>
          <a:noFill/>
        </p:spPr>
        <p:txBody>
          <a:bodyPr wrap="none" rtlCol="0">
            <a:spAutoFit/>
          </a:bodyPr>
          <a:lstStyle/>
          <a:p>
            <a:r>
              <a:rPr lang="en-US" b="1" dirty="0" smtClean="0"/>
              <a:t>Columns </a:t>
            </a:r>
            <a:r>
              <a:rPr lang="en-US" b="1" smtClean="0"/>
              <a:t>should correspond to one variable</a:t>
            </a:r>
            <a:endParaRPr lang="en-US" b="1"/>
          </a:p>
        </p:txBody>
      </p:sp>
      <p:graphicFrame>
        <p:nvGraphicFramePr>
          <p:cNvPr id="2" name="Table 1"/>
          <p:cNvGraphicFramePr>
            <a:graphicFrameLocks noGrp="1"/>
          </p:cNvGraphicFramePr>
          <p:nvPr>
            <p:extLst>
              <p:ext uri="{D42A27DB-BD31-4B8C-83A1-F6EECF244321}">
                <p14:modId xmlns:p14="http://schemas.microsoft.com/office/powerpoint/2010/main" val="1884110447"/>
              </p:ext>
            </p:extLst>
          </p:nvPr>
        </p:nvGraphicFramePr>
        <p:xfrm>
          <a:off x="661858" y="1791016"/>
          <a:ext cx="3731468" cy="2486660"/>
        </p:xfrm>
        <a:graphic>
          <a:graphicData uri="http://schemas.openxmlformats.org/drawingml/2006/table">
            <a:tbl>
              <a:tblPr>
                <a:tableStyleId>{5C22544A-7EE6-4342-B048-85BDC9FD1C3A}</a:tableStyleId>
              </a:tblPr>
              <a:tblGrid>
                <a:gridCol w="932867"/>
                <a:gridCol w="932867"/>
                <a:gridCol w="932867"/>
                <a:gridCol w="932867"/>
              </a:tblGrid>
              <a:tr h="218950">
                <a:tc>
                  <a:txBody>
                    <a:bodyPr/>
                    <a:lstStyle/>
                    <a:p>
                      <a:pPr algn="l" fontAlgn="b"/>
                      <a:r>
                        <a:rPr lang="en-US" sz="1400" u="none" strike="noStrike">
                          <a:effectLst/>
                        </a:rPr>
                        <a:t>Date</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Plot</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Species-sex</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weight (g)</a:t>
                      </a:r>
                      <a:endParaRPr lang="en-US" sz="1400" b="0" i="0" u="none" strike="noStrike" dirty="0">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1/23/18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SR-M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1/24/18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SR-M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125</a:t>
                      </a:r>
                      <a:endParaRPr lang="is-IS" sz="1400" b="0" i="0" u="none" strike="noStrike">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1/25/18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145</a:t>
                      </a:r>
                      <a:endParaRPr lang="en-US" sz="1400" b="0" i="0" u="none" strike="noStrike">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1/26/18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165</a:t>
                      </a:r>
                      <a:endParaRPr lang="is-IS" sz="1400" b="0" i="0" u="none" strike="noStrike">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1/27/18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3</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SR-M</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132</a:t>
                      </a:r>
                      <a:endParaRPr lang="is-IS" sz="1400" b="0" i="0" u="none" strike="noStrike">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1/28/18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209</a:t>
                      </a:r>
                      <a:endParaRPr lang="is-IS" sz="1400" b="0" i="0" u="none" strike="noStrike">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1/29/18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135</a:t>
                      </a:r>
                      <a:endParaRPr lang="is-IS" sz="1400" b="0" i="0" u="none" strike="noStrike">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1/30/18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1/31/18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SR-F</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176</a:t>
                      </a:r>
                      <a:endParaRPr lang="en-US" sz="1400" b="0" i="0" u="none" strike="noStrike">
                        <a:solidFill>
                          <a:srgbClr val="000000"/>
                        </a:solidFill>
                        <a:effectLst/>
                        <a:latin typeface="Calibri" charset="0"/>
                      </a:endParaRPr>
                    </a:p>
                  </a:txBody>
                  <a:tcPr marL="12700" marR="12700" marT="12700" marB="0" anchor="b"/>
                </a:tc>
              </a:tr>
              <a:tr h="218950">
                <a:tc>
                  <a:txBody>
                    <a:bodyPr/>
                    <a:lstStyle/>
                    <a:p>
                      <a:pPr algn="l" fontAlgn="b"/>
                      <a:r>
                        <a:rPr lang="mr-IN" sz="1400" u="none" strike="noStrike">
                          <a:effectLst/>
                        </a:rPr>
                        <a:t>2/1/18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SR-M</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dirty="0">
                          <a:effectLst/>
                        </a:rPr>
                        <a:t>178</a:t>
                      </a:r>
                      <a:endParaRPr lang="is-IS" sz="1400" b="0" i="0" u="none" strike="noStrike" dirty="0">
                        <a:solidFill>
                          <a:srgbClr val="000000"/>
                        </a:solidFill>
                        <a:effectLst/>
                        <a:latin typeface="Calibri" charset="0"/>
                      </a:endParaRPr>
                    </a:p>
                  </a:txBody>
                  <a:tcPr marL="12700" marR="12700" marT="12700" marB="0" anchor="b"/>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670991519"/>
              </p:ext>
            </p:extLst>
          </p:nvPr>
        </p:nvGraphicFramePr>
        <p:xfrm>
          <a:off x="4774044" y="4165986"/>
          <a:ext cx="4127500" cy="2486660"/>
        </p:xfrm>
        <a:graphic>
          <a:graphicData uri="http://schemas.openxmlformats.org/drawingml/2006/table">
            <a:tbl>
              <a:tblPr>
                <a:tableStyleId>{5C22544A-7EE6-4342-B048-85BDC9FD1C3A}</a:tableStyleId>
              </a:tblPr>
              <a:tblGrid>
                <a:gridCol w="825500"/>
                <a:gridCol w="825500"/>
                <a:gridCol w="825500"/>
                <a:gridCol w="825500"/>
                <a:gridCol w="825500"/>
              </a:tblGrid>
              <a:tr h="120084">
                <a:tc>
                  <a:txBody>
                    <a:bodyPr/>
                    <a:lstStyle/>
                    <a:p>
                      <a:pPr algn="l" fontAlgn="b"/>
                      <a:r>
                        <a:rPr lang="en-US" sz="1400" u="none" strike="noStrike">
                          <a:effectLst/>
                        </a:rPr>
                        <a:t>Date</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Plot</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species</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sex</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a:effectLst/>
                        </a:rPr>
                        <a:t>weight (g)</a:t>
                      </a:r>
                      <a:endParaRPr lang="en-U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1/23/18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1/24/18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a:t>
                      </a:r>
                      <a:endParaRPr lang="is-I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125</a:t>
                      </a:r>
                      <a:endParaRPr lang="is-I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1/25/18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145</a:t>
                      </a:r>
                      <a:endParaRPr lang="en-U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1/26/18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a:effectLst/>
                        </a:rPr>
                        <a:t>SR</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165</a:t>
                      </a:r>
                      <a:endParaRPr lang="is-I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1/27/18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3</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132</a:t>
                      </a:r>
                      <a:endParaRPr lang="is-I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1/28/18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209</a:t>
                      </a:r>
                      <a:endParaRPr lang="is-I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1/29/18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135</a:t>
                      </a:r>
                      <a:endParaRPr lang="is-I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1/30/18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4</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a:effectLst/>
                        </a:rPr>
                        <a:t>134</a:t>
                      </a:r>
                      <a:endParaRPr lang="is-I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1/31/18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F</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en-US" sz="1400" u="none" strike="noStrike">
                          <a:effectLst/>
                        </a:rPr>
                        <a:t>176</a:t>
                      </a:r>
                      <a:endParaRPr lang="en-US" sz="1400" b="0" i="0" u="none" strike="noStrike">
                        <a:solidFill>
                          <a:srgbClr val="000000"/>
                        </a:solidFill>
                        <a:effectLst/>
                        <a:latin typeface="Calibri" charset="0"/>
                      </a:endParaRPr>
                    </a:p>
                  </a:txBody>
                  <a:tcPr marL="12700" marR="12700" marT="12700" marB="0" anchor="b"/>
                </a:tc>
              </a:tr>
              <a:tr h="203200">
                <a:tc>
                  <a:txBody>
                    <a:bodyPr/>
                    <a:lstStyle/>
                    <a:p>
                      <a:pPr algn="l" fontAlgn="b"/>
                      <a:r>
                        <a:rPr lang="mr-IN" sz="1400" u="none" strike="noStrike">
                          <a:effectLst/>
                        </a:rPr>
                        <a:t>2/1/18</a:t>
                      </a:r>
                      <a:endParaRPr lang="mr-IN"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5</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a:effectLst/>
                        </a:rPr>
                        <a:t>SR</a:t>
                      </a:r>
                      <a:endParaRPr lang="en-US" sz="1400" b="0" i="0" u="none" strike="noStrike">
                        <a:solidFill>
                          <a:srgbClr val="000000"/>
                        </a:solidFill>
                        <a:effectLst/>
                        <a:latin typeface="Calibri" charset="0"/>
                      </a:endParaRPr>
                    </a:p>
                  </a:txBody>
                  <a:tcPr marL="12700" marR="12700" marT="12700" marB="0" anchor="b"/>
                </a:tc>
                <a:tc>
                  <a:txBody>
                    <a:bodyPr/>
                    <a:lstStyle/>
                    <a:p>
                      <a:pPr algn="l" fontAlgn="b"/>
                      <a:r>
                        <a:rPr lang="en-US" sz="1400" u="none" strike="noStrike" dirty="0" smtClean="0">
                          <a:effectLst/>
                        </a:rPr>
                        <a:t>M</a:t>
                      </a:r>
                      <a:endParaRPr lang="en-US" sz="1400" b="0" i="0" u="none" strike="noStrike" dirty="0">
                        <a:solidFill>
                          <a:srgbClr val="000000"/>
                        </a:solidFill>
                        <a:effectLst/>
                        <a:latin typeface="Calibri" charset="0"/>
                      </a:endParaRPr>
                    </a:p>
                  </a:txBody>
                  <a:tcPr marL="12700" marR="12700" marT="12700" marB="0" anchor="b"/>
                </a:tc>
                <a:tc>
                  <a:txBody>
                    <a:bodyPr/>
                    <a:lstStyle/>
                    <a:p>
                      <a:pPr algn="l" fontAlgn="b"/>
                      <a:r>
                        <a:rPr lang="is-IS" sz="1400" u="none" strike="noStrike" dirty="0">
                          <a:effectLst/>
                        </a:rPr>
                        <a:t>178</a:t>
                      </a:r>
                      <a:endParaRPr lang="is-IS" sz="1400" b="0" i="0" u="none" strike="noStrike" dirty="0">
                        <a:solidFill>
                          <a:srgbClr val="000000"/>
                        </a:solidFill>
                        <a:effectLst/>
                        <a:latin typeface="Calibri" charset="0"/>
                      </a:endParaRPr>
                    </a:p>
                  </a:txBody>
                  <a:tcPr marL="12700" marR="12700" marT="12700" marB="0" anchor="b"/>
                </a:tc>
              </a:tr>
            </a:tbl>
          </a:graphicData>
        </a:graphic>
      </p:graphicFrame>
    </p:spTree>
    <p:extLst>
      <p:ext uri="{BB962C8B-B14F-4D97-AF65-F5344CB8AC3E}">
        <p14:creationId xmlns:p14="http://schemas.microsoft.com/office/powerpoint/2010/main" val="37425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sz="3600" dirty="0" smtClean="0">
                <a:ea typeface="MS PGothic" charset="-128"/>
              </a:rPr>
              <a:t>Resources on Data Management</a:t>
            </a:r>
            <a:endParaRPr lang="en-US" altLang="en-US" sz="3600" dirty="0">
              <a:ea typeface="MS PGothic" charset="-128"/>
            </a:endParaRPr>
          </a:p>
        </p:txBody>
      </p:sp>
      <p:sp>
        <p:nvSpPr>
          <p:cNvPr id="7171" name="Content Placeholder 2"/>
          <p:cNvSpPr>
            <a:spLocks noGrp="1"/>
          </p:cNvSpPr>
          <p:nvPr>
            <p:ph idx="1"/>
          </p:nvPr>
        </p:nvSpPr>
        <p:spPr>
          <a:xfrm>
            <a:off x="228600" y="1440086"/>
            <a:ext cx="8686799" cy="5161436"/>
          </a:xfrm>
        </p:spPr>
        <p:txBody>
          <a:bodyPr>
            <a:normAutofit/>
          </a:bodyPr>
          <a:lstStyle/>
          <a:p>
            <a:pPr marL="0" indent="0">
              <a:buNone/>
            </a:pPr>
            <a:r>
              <a:rPr lang="en-US" sz="4800" b="1" dirty="0" smtClean="0"/>
              <a:t>Data Carpentry:</a:t>
            </a:r>
            <a:endParaRPr lang="en-US" sz="4800" b="1" dirty="0" smtClean="0">
              <a:hlinkClick r:id="rId3"/>
            </a:endParaRPr>
          </a:p>
          <a:p>
            <a:pPr marL="0" indent="0">
              <a:buNone/>
            </a:pPr>
            <a:r>
              <a:rPr lang="en-US" sz="2000" dirty="0" smtClean="0">
                <a:hlinkClick r:id="rId3"/>
              </a:rPr>
              <a:t>http</a:t>
            </a:r>
            <a:r>
              <a:rPr lang="en-US" sz="2000" dirty="0">
                <a:hlinkClick r:id="rId3"/>
              </a:rPr>
              <a:t>://www.datacarpentry.org/spreadsheet-ecology-lesson/00-intro</a:t>
            </a:r>
            <a:r>
              <a:rPr lang="en-US" sz="2000" dirty="0" smtClean="0">
                <a:hlinkClick r:id="rId3"/>
              </a:rPr>
              <a:t>/</a:t>
            </a:r>
            <a:endParaRPr lang="en-US" sz="2000" dirty="0" smtClean="0"/>
          </a:p>
          <a:p>
            <a:pPr marL="0" indent="0">
              <a:buNone/>
            </a:pPr>
            <a:endParaRPr lang="en-US" altLang="en-US" sz="2000" dirty="0" smtClean="0">
              <a:ea typeface="MS PGothic" charset="-128"/>
            </a:endParaRPr>
          </a:p>
          <a:p>
            <a:pPr marL="0" indent="0">
              <a:buNone/>
            </a:pPr>
            <a:endParaRPr lang="en-US" altLang="en-US" sz="2000" dirty="0">
              <a:ea typeface="MS PGothic" charset="-128"/>
            </a:endParaRPr>
          </a:p>
          <a:p>
            <a:pPr marL="0" indent="0">
              <a:buNone/>
            </a:pPr>
            <a:r>
              <a:rPr lang="en-US" altLang="en-US" sz="5400" b="1" dirty="0" smtClean="0">
                <a:ea typeface="MS PGothic" charset="-128"/>
              </a:rPr>
              <a:t>NEON’s site:</a:t>
            </a:r>
            <a:endParaRPr lang="en-US" altLang="en-US" sz="5400" b="1" dirty="0">
              <a:ea typeface="MS PGothic" charset="-128"/>
            </a:endParaRPr>
          </a:p>
          <a:p>
            <a:pPr marL="0" indent="0">
              <a:buNone/>
            </a:pPr>
            <a:r>
              <a:rPr lang="en-US" altLang="en-US" sz="2000" dirty="0">
                <a:ea typeface="MS PGothic" charset="-128"/>
                <a:hlinkClick r:id="rId4"/>
              </a:rPr>
              <a:t>http://</a:t>
            </a:r>
            <a:r>
              <a:rPr lang="en-US" altLang="en-US" sz="2000" dirty="0" smtClean="0">
                <a:ea typeface="MS PGothic" charset="-128"/>
                <a:hlinkClick r:id="rId4"/>
              </a:rPr>
              <a:t>www.neonscience.org/overview-data-management-small-mammal</a:t>
            </a:r>
            <a:endParaRPr lang="en-US" altLang="en-US" sz="2000" dirty="0" smtClean="0">
              <a:ea typeface="MS PGothic" charset="-128"/>
            </a:endParaRPr>
          </a:p>
          <a:p>
            <a:pPr marL="0" indent="0">
              <a:buNone/>
            </a:pPr>
            <a:endParaRPr lang="en-US" altLang="en-US" sz="2000" dirty="0" smtClean="0">
              <a:ea typeface="MS PGothic" charset="-128"/>
            </a:endParaRPr>
          </a:p>
        </p:txBody>
      </p:sp>
    </p:spTree>
    <p:extLst>
      <p:ext uri="{BB962C8B-B14F-4D97-AF65-F5344CB8AC3E}">
        <p14:creationId xmlns:p14="http://schemas.microsoft.com/office/powerpoint/2010/main" val="1708902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159639" y="1688431"/>
            <a:ext cx="8824721" cy="4973626"/>
          </a:xfrm>
        </p:spPr>
        <p:txBody>
          <a:bodyPr>
            <a:normAutofit/>
          </a:bodyPr>
          <a:lstStyle/>
          <a:p>
            <a:pPr marL="0" indent="0" algn="ctr">
              <a:buNone/>
            </a:pPr>
            <a:r>
              <a:rPr lang="en-US" sz="3600" b="1" dirty="0">
                <a:solidFill>
                  <a:srgbClr val="7030A0"/>
                </a:solidFill>
              </a:rPr>
              <a:t>Good data organization is the foundation of your research </a:t>
            </a:r>
            <a:r>
              <a:rPr lang="en-US" sz="3600" b="1" dirty="0" smtClean="0">
                <a:solidFill>
                  <a:srgbClr val="7030A0"/>
                </a:solidFill>
              </a:rPr>
              <a:t>project</a:t>
            </a:r>
          </a:p>
          <a:p>
            <a:pPr marL="0" indent="0" algn="ctr">
              <a:buNone/>
            </a:pPr>
            <a:endParaRPr lang="en-US" altLang="en-US" sz="3600" b="1" dirty="0">
              <a:solidFill>
                <a:srgbClr val="7030A0"/>
              </a:solidFill>
              <a:ea typeface="MS PGothic" charset="-128"/>
            </a:endParaRPr>
          </a:p>
          <a:p>
            <a:pPr marL="0" indent="0" algn="ctr">
              <a:buNone/>
            </a:pPr>
            <a:endParaRPr lang="en-US" altLang="en-US" sz="3600" b="1" dirty="0" smtClean="0">
              <a:solidFill>
                <a:srgbClr val="7030A0"/>
              </a:solidFill>
              <a:ea typeface="MS PGothic" charset="-128"/>
            </a:endParaRPr>
          </a:p>
        </p:txBody>
      </p:sp>
      <p:sp>
        <p:nvSpPr>
          <p:cNvPr id="2" name="Rectangle 1"/>
          <p:cNvSpPr/>
          <p:nvPr/>
        </p:nvSpPr>
        <p:spPr>
          <a:xfrm>
            <a:off x="159639" y="245427"/>
            <a:ext cx="184731" cy="707886"/>
          </a:xfrm>
          <a:prstGeom prst="rect">
            <a:avLst/>
          </a:prstGeom>
        </p:spPr>
        <p:txBody>
          <a:bodyPr wrap="none">
            <a:spAutoFit/>
          </a:bodyPr>
          <a:lstStyle/>
          <a:p>
            <a:endParaRPr lang="en-US" sz="4000" dirty="0">
              <a:latin typeface="+mj-lt"/>
            </a:endParaRPr>
          </a:p>
        </p:txBody>
      </p:sp>
      <p:grpSp>
        <p:nvGrpSpPr>
          <p:cNvPr id="5" name="Group 4"/>
          <p:cNvGrpSpPr/>
          <p:nvPr/>
        </p:nvGrpSpPr>
        <p:grpSpPr>
          <a:xfrm>
            <a:off x="426713" y="3530600"/>
            <a:ext cx="8290571" cy="2260895"/>
            <a:chOff x="2241731" y="2258930"/>
            <a:chExt cx="7439758" cy="2260895"/>
          </a:xfrm>
        </p:grpSpPr>
        <p:sp>
          <p:nvSpPr>
            <p:cNvPr id="7" name="TextBox 6"/>
            <p:cNvSpPr txBox="1"/>
            <p:nvPr/>
          </p:nvSpPr>
          <p:spPr>
            <a:xfrm>
              <a:off x="2241731" y="2667005"/>
              <a:ext cx="2015830" cy="1200329"/>
            </a:xfrm>
            <a:prstGeom prst="rect">
              <a:avLst/>
            </a:prstGeom>
            <a:noFill/>
          </p:spPr>
          <p:txBody>
            <a:bodyPr wrap="square" rtlCol="0">
              <a:spAutoFit/>
            </a:bodyPr>
            <a:lstStyle/>
            <a:p>
              <a:pPr algn="ctr"/>
              <a:r>
                <a:rPr lang="en-US" sz="3600" dirty="0"/>
                <a:t>Field </a:t>
              </a:r>
              <a:r>
                <a:rPr lang="en-US" sz="3600" dirty="0" smtClean="0"/>
                <a:t>Collection</a:t>
              </a:r>
              <a:endParaRPr lang="en-US" sz="3600" dirty="0"/>
            </a:p>
          </p:txBody>
        </p:sp>
        <p:sp>
          <p:nvSpPr>
            <p:cNvPr id="8" name="TextBox 7"/>
            <p:cNvSpPr txBox="1"/>
            <p:nvPr/>
          </p:nvSpPr>
          <p:spPr>
            <a:xfrm>
              <a:off x="4989025" y="2682096"/>
              <a:ext cx="1617837" cy="1200329"/>
            </a:xfrm>
            <a:prstGeom prst="rect">
              <a:avLst/>
            </a:prstGeom>
            <a:noFill/>
          </p:spPr>
          <p:txBody>
            <a:bodyPr wrap="square" rtlCol="0">
              <a:spAutoFit/>
            </a:bodyPr>
            <a:lstStyle/>
            <a:p>
              <a:pPr algn="ctr"/>
              <a:r>
                <a:rPr lang="en-US" sz="3600" dirty="0"/>
                <a:t>Data Sheets</a:t>
              </a:r>
            </a:p>
          </p:txBody>
        </p:sp>
        <p:sp>
          <p:nvSpPr>
            <p:cNvPr id="9" name="TextBox 8"/>
            <p:cNvSpPr txBox="1"/>
            <p:nvPr/>
          </p:nvSpPr>
          <p:spPr>
            <a:xfrm>
              <a:off x="7744831" y="3873494"/>
              <a:ext cx="1798005" cy="646331"/>
            </a:xfrm>
            <a:prstGeom prst="rect">
              <a:avLst/>
            </a:prstGeom>
            <a:noFill/>
          </p:spPr>
          <p:txBody>
            <a:bodyPr wrap="none" rtlCol="0">
              <a:spAutoFit/>
            </a:bodyPr>
            <a:lstStyle/>
            <a:p>
              <a:pPr algn="ctr"/>
              <a:r>
                <a:rPr lang="en-US" sz="3600" dirty="0"/>
                <a:t>Metadata</a:t>
              </a:r>
            </a:p>
          </p:txBody>
        </p:sp>
        <p:sp>
          <p:nvSpPr>
            <p:cNvPr id="10" name="TextBox 9"/>
            <p:cNvSpPr txBox="1"/>
            <p:nvPr/>
          </p:nvSpPr>
          <p:spPr>
            <a:xfrm>
              <a:off x="7606177" y="2258930"/>
              <a:ext cx="2075312" cy="1477328"/>
            </a:xfrm>
            <a:prstGeom prst="rect">
              <a:avLst/>
            </a:prstGeom>
            <a:noFill/>
          </p:spPr>
          <p:txBody>
            <a:bodyPr wrap="square" rtlCol="0">
              <a:spAutoFit/>
            </a:bodyPr>
            <a:lstStyle/>
            <a:p>
              <a:pPr algn="ctr"/>
              <a:r>
                <a:rPr lang="en-US" sz="3600" dirty="0"/>
                <a:t>Data </a:t>
              </a:r>
              <a:r>
                <a:rPr lang="en-US" sz="3600" dirty="0" smtClean="0"/>
                <a:t>File</a:t>
              </a:r>
            </a:p>
            <a:p>
              <a:pPr marL="581025" indent="-290513">
                <a:buFont typeface="Arial" charset="0"/>
                <a:buChar char="•"/>
              </a:pPr>
              <a:r>
                <a:rPr lang="en-US" dirty="0" smtClean="0"/>
                <a:t>Raw</a:t>
              </a:r>
            </a:p>
            <a:p>
              <a:pPr marL="581025" indent="-290513">
                <a:buFont typeface="Arial" charset="0"/>
                <a:buChar char="•"/>
              </a:pPr>
              <a:r>
                <a:rPr lang="en-US" dirty="0" smtClean="0"/>
                <a:t>Clean </a:t>
              </a:r>
            </a:p>
            <a:p>
              <a:pPr marL="581025" indent="-290513">
                <a:buFont typeface="Arial" charset="0"/>
                <a:buChar char="•"/>
              </a:pPr>
              <a:r>
                <a:rPr lang="en-US" dirty="0" smtClean="0"/>
                <a:t>Analyses</a:t>
              </a:r>
              <a:endParaRPr lang="en-US" dirty="0"/>
            </a:p>
          </p:txBody>
        </p:sp>
        <p:cxnSp>
          <p:nvCxnSpPr>
            <p:cNvPr id="11" name="Elbow Connector 10"/>
            <p:cNvCxnSpPr/>
            <p:nvPr/>
          </p:nvCxnSpPr>
          <p:spPr>
            <a:xfrm>
              <a:off x="6606862" y="3282260"/>
              <a:ext cx="914400" cy="914400"/>
            </a:xfrm>
            <a:prstGeom prst="bentConnector3">
              <a:avLst>
                <a:gd name="adj1" fmla="val 54225"/>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flipV="1">
              <a:off x="6610683" y="2517433"/>
              <a:ext cx="995494" cy="775656"/>
            </a:xfrm>
            <a:prstGeom prst="bent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257561" y="3267170"/>
              <a:ext cx="731464" cy="150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821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159639" y="1688431"/>
            <a:ext cx="8824721" cy="4973626"/>
          </a:xfrm>
        </p:spPr>
        <p:txBody>
          <a:bodyPr>
            <a:normAutofit/>
          </a:bodyPr>
          <a:lstStyle/>
          <a:p>
            <a:pPr marL="0" indent="0" algn="ctr">
              <a:buNone/>
            </a:pPr>
            <a:r>
              <a:rPr lang="en-US" sz="3600" b="1" dirty="0">
                <a:solidFill>
                  <a:srgbClr val="7030A0"/>
                </a:solidFill>
              </a:rPr>
              <a:t>Good data organization is the foundation of your research </a:t>
            </a:r>
            <a:r>
              <a:rPr lang="en-US" sz="3600" b="1" dirty="0" smtClean="0">
                <a:solidFill>
                  <a:srgbClr val="7030A0"/>
                </a:solidFill>
              </a:rPr>
              <a:t>project</a:t>
            </a:r>
          </a:p>
          <a:p>
            <a:pPr marL="0" indent="0" algn="ctr">
              <a:buNone/>
            </a:pPr>
            <a:endParaRPr lang="en-US" altLang="en-US" sz="3600" b="1" dirty="0">
              <a:solidFill>
                <a:srgbClr val="7030A0"/>
              </a:solidFill>
              <a:ea typeface="MS PGothic" charset="-128"/>
            </a:endParaRPr>
          </a:p>
          <a:p>
            <a:pPr marL="0" indent="0" algn="ctr">
              <a:buNone/>
            </a:pPr>
            <a:endParaRPr lang="en-US" altLang="en-US" sz="3600" b="1" dirty="0" smtClean="0">
              <a:solidFill>
                <a:srgbClr val="7030A0"/>
              </a:solidFill>
              <a:ea typeface="MS PGothic" charset="-128"/>
            </a:endParaRPr>
          </a:p>
          <a:p>
            <a:pPr marL="0" indent="0" algn="ctr">
              <a:buNone/>
            </a:pPr>
            <a:r>
              <a:rPr lang="en-US" altLang="en-US" sz="3600" dirty="0" smtClean="0">
                <a:ea typeface="MS PGothic" charset="-128"/>
              </a:rPr>
              <a:t>What is a spreadsheet?</a:t>
            </a:r>
            <a:endParaRPr lang="en-US" altLang="en-US" sz="3600" b="1" dirty="0">
              <a:solidFill>
                <a:srgbClr val="7030A0"/>
              </a:solidFill>
              <a:ea typeface="MS PGothic" charset="-128"/>
            </a:endParaRPr>
          </a:p>
          <a:p>
            <a:pPr marL="0" indent="0" algn="ctr">
              <a:buNone/>
            </a:pPr>
            <a:r>
              <a:rPr lang="en-US" dirty="0" smtClean="0"/>
              <a:t>Electronic document in which data </a:t>
            </a:r>
            <a:r>
              <a:rPr lang="en-US" dirty="0"/>
              <a:t>is arranged in </a:t>
            </a:r>
            <a:r>
              <a:rPr lang="en-US" b="1" dirty="0" smtClean="0"/>
              <a:t>rows </a:t>
            </a:r>
            <a:r>
              <a:rPr lang="en-US" b="1" dirty="0"/>
              <a:t>and columns</a:t>
            </a:r>
            <a:r>
              <a:rPr lang="en-US" dirty="0"/>
              <a:t> of a grid and can be manipulated</a:t>
            </a:r>
            <a:endParaRPr lang="en-US" altLang="en-US" sz="3600" b="1" dirty="0" smtClean="0">
              <a:solidFill>
                <a:srgbClr val="7030A0"/>
              </a:solidFill>
              <a:ea typeface="MS PGothic" charset="-128"/>
            </a:endParaRPr>
          </a:p>
        </p:txBody>
      </p:sp>
      <p:sp>
        <p:nvSpPr>
          <p:cNvPr id="2" name="Rectangle 1"/>
          <p:cNvSpPr/>
          <p:nvPr/>
        </p:nvSpPr>
        <p:spPr>
          <a:xfrm>
            <a:off x="159639" y="245427"/>
            <a:ext cx="184731" cy="707886"/>
          </a:xfrm>
          <a:prstGeom prst="rect">
            <a:avLst/>
          </a:prstGeom>
        </p:spPr>
        <p:txBody>
          <a:bodyPr wrap="none">
            <a:spAutoFit/>
          </a:bodyPr>
          <a:lstStyle/>
          <a:p>
            <a:endParaRPr lang="en-US" sz="4000" dirty="0">
              <a:latin typeface="+mj-lt"/>
            </a:endParaRPr>
          </a:p>
        </p:txBody>
      </p:sp>
    </p:spTree>
    <p:extLst>
      <p:ext uri="{BB962C8B-B14F-4D97-AF65-F5344CB8AC3E}">
        <p14:creationId xmlns:p14="http://schemas.microsoft.com/office/powerpoint/2010/main" val="804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dirty="0">
                <a:ea typeface="MS PGothic" charset="-128"/>
              </a:rPr>
              <a:t>Exploring datasets</a:t>
            </a:r>
          </a:p>
        </p:txBody>
      </p:sp>
      <p:sp>
        <p:nvSpPr>
          <p:cNvPr id="7" name="TextBox 6"/>
          <p:cNvSpPr txBox="1"/>
          <p:nvPr/>
        </p:nvSpPr>
        <p:spPr>
          <a:xfrm>
            <a:off x="0" y="6427113"/>
            <a:ext cx="2842445" cy="430887"/>
          </a:xfrm>
          <a:prstGeom prst="rect">
            <a:avLst/>
          </a:prstGeom>
          <a:noFill/>
        </p:spPr>
        <p:txBody>
          <a:bodyPr wrap="none" rtlCol="0">
            <a:spAutoFit/>
          </a:bodyPr>
          <a:lstStyle/>
          <a:p>
            <a:r>
              <a:rPr lang="en-US" sz="1400" dirty="0" smtClean="0"/>
              <a:t>James River Rock Pool data</a:t>
            </a:r>
          </a:p>
          <a:p>
            <a:r>
              <a:rPr lang="en-US" sz="800" b="1" dirty="0">
                <a:hlinkClick r:id="rId3"/>
              </a:rPr>
              <a:t>http://</a:t>
            </a:r>
            <a:r>
              <a:rPr lang="en-US" sz="800" b="1" dirty="0" smtClean="0">
                <a:hlinkClick r:id="rId3"/>
              </a:rPr>
              <a:t>jamesriverpark.org/science-in-the-park/rock-pools.php</a:t>
            </a:r>
            <a:endParaRPr lang="en-US" sz="800" b="1" dirty="0" smtClean="0"/>
          </a:p>
        </p:txBody>
      </p:sp>
      <p:sp>
        <p:nvSpPr>
          <p:cNvPr id="3" name="Rectangle 2"/>
          <p:cNvSpPr/>
          <p:nvPr/>
        </p:nvSpPr>
        <p:spPr>
          <a:xfrm>
            <a:off x="1223550" y="5288340"/>
            <a:ext cx="6753828" cy="1569660"/>
          </a:xfrm>
          <a:prstGeom prst="rect">
            <a:avLst/>
          </a:prstGeom>
        </p:spPr>
        <p:txBody>
          <a:bodyPr wrap="square">
            <a:spAutoFit/>
          </a:bodyPr>
          <a:lstStyle/>
          <a:p>
            <a:pPr algn="ctr"/>
            <a:r>
              <a:rPr lang="en-US" sz="2400" b="1" dirty="0">
                <a:solidFill>
                  <a:srgbClr val="FF0000"/>
                </a:solidFill>
              </a:rPr>
              <a:t>What </a:t>
            </a:r>
            <a:r>
              <a:rPr lang="en-US" sz="2400" b="1" dirty="0" smtClean="0">
                <a:solidFill>
                  <a:srgbClr val="FF0000"/>
                </a:solidFill>
              </a:rPr>
              <a:t>information do we find in the columns?</a:t>
            </a:r>
          </a:p>
          <a:p>
            <a:pPr algn="ctr"/>
            <a:r>
              <a:rPr lang="en-US" sz="2400" b="1" dirty="0">
                <a:solidFill>
                  <a:srgbClr val="FF0000"/>
                </a:solidFill>
              </a:rPr>
              <a:t>What information do we find in the rows</a:t>
            </a:r>
            <a:r>
              <a:rPr lang="en-US" sz="2400" b="1" dirty="0" smtClean="0">
                <a:solidFill>
                  <a:srgbClr val="FF0000"/>
                </a:solidFill>
              </a:rPr>
              <a:t>?</a:t>
            </a:r>
          </a:p>
          <a:p>
            <a:pPr algn="ctr"/>
            <a:r>
              <a:rPr lang="en-US" sz="2400" b="1" dirty="0">
                <a:solidFill>
                  <a:srgbClr val="FF0000"/>
                </a:solidFill>
              </a:rPr>
              <a:t>How much data points are available?</a:t>
            </a:r>
          </a:p>
          <a:p>
            <a:pPr algn="ctr"/>
            <a:endParaRPr lang="en-US" sz="2400" b="1" dirty="0">
              <a:solidFill>
                <a:srgbClr val="FF0000"/>
              </a:solidFill>
            </a:endParaRPr>
          </a:p>
        </p:txBody>
      </p:sp>
      <p:pic>
        <p:nvPicPr>
          <p:cNvPr id="8" name="Picture 7"/>
          <p:cNvPicPr>
            <a:picLocks noChangeAspect="1"/>
          </p:cNvPicPr>
          <p:nvPr/>
        </p:nvPicPr>
        <p:blipFill>
          <a:blip r:embed="rId4"/>
          <a:stretch>
            <a:fillRect/>
          </a:stretch>
        </p:blipFill>
        <p:spPr>
          <a:xfrm>
            <a:off x="431418" y="1105535"/>
            <a:ext cx="8246896" cy="4050973"/>
          </a:xfrm>
          <a:prstGeom prst="rect">
            <a:avLst/>
          </a:prstGeom>
        </p:spPr>
      </p:pic>
    </p:spTree>
    <p:extLst>
      <p:ext uri="{BB962C8B-B14F-4D97-AF65-F5344CB8AC3E}">
        <p14:creationId xmlns:p14="http://schemas.microsoft.com/office/powerpoint/2010/main" val="18599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altLang="en-US" dirty="0">
                <a:ea typeface="MS PGothic" charset="-128"/>
              </a:rPr>
              <a:t>Exploring datasets</a:t>
            </a:r>
          </a:p>
        </p:txBody>
      </p:sp>
      <p:sp>
        <p:nvSpPr>
          <p:cNvPr id="7" name="TextBox 6"/>
          <p:cNvSpPr txBox="1"/>
          <p:nvPr/>
        </p:nvSpPr>
        <p:spPr>
          <a:xfrm>
            <a:off x="-62562" y="6466423"/>
            <a:ext cx="2803716" cy="677108"/>
          </a:xfrm>
          <a:prstGeom prst="rect">
            <a:avLst/>
          </a:prstGeom>
          <a:noFill/>
        </p:spPr>
        <p:txBody>
          <a:bodyPr wrap="none" rtlCol="0">
            <a:spAutoFit/>
          </a:bodyPr>
          <a:lstStyle/>
          <a:p>
            <a:r>
              <a:rPr lang="en-US" sz="1400" dirty="0" err="1" smtClean="0"/>
              <a:t>Cayo</a:t>
            </a:r>
            <a:r>
              <a:rPr lang="en-US" sz="1400" dirty="0" smtClean="0"/>
              <a:t> Santiago rhesus macaque data</a:t>
            </a:r>
          </a:p>
          <a:p>
            <a:r>
              <a:rPr lang="en-US" sz="800" b="1" dirty="0"/>
              <a:t>DOI: </a:t>
            </a:r>
            <a:r>
              <a:rPr lang="en-US" sz="800" b="1" dirty="0">
                <a:hlinkClick r:id="rId3"/>
              </a:rPr>
              <a:t>https://</a:t>
            </a:r>
            <a:r>
              <a:rPr lang="en-US" sz="800" b="1" dirty="0" smtClean="0">
                <a:hlinkClick r:id="rId3"/>
              </a:rPr>
              <a:t>doi.org/10.5061/dryad.p2c6r</a:t>
            </a:r>
            <a:endParaRPr lang="en-US" sz="800" b="1" dirty="0" smtClean="0"/>
          </a:p>
          <a:p>
            <a:endParaRPr lang="en-US" sz="1600" dirty="0" smtClean="0"/>
          </a:p>
        </p:txBody>
      </p:sp>
      <p:sp>
        <p:nvSpPr>
          <p:cNvPr id="8" name="Rectangle 7"/>
          <p:cNvSpPr/>
          <p:nvPr/>
        </p:nvSpPr>
        <p:spPr>
          <a:xfrm>
            <a:off x="1223550" y="5266478"/>
            <a:ext cx="6753828" cy="1200329"/>
          </a:xfrm>
          <a:prstGeom prst="rect">
            <a:avLst/>
          </a:prstGeom>
        </p:spPr>
        <p:txBody>
          <a:bodyPr wrap="square">
            <a:spAutoFit/>
          </a:bodyPr>
          <a:lstStyle/>
          <a:p>
            <a:pPr algn="ctr"/>
            <a:r>
              <a:rPr lang="en-US" sz="2400" b="1" dirty="0">
                <a:solidFill>
                  <a:srgbClr val="FF0000"/>
                </a:solidFill>
              </a:rPr>
              <a:t>What </a:t>
            </a:r>
            <a:r>
              <a:rPr lang="en-US" sz="2400" b="1" dirty="0" smtClean="0">
                <a:solidFill>
                  <a:srgbClr val="FF0000"/>
                </a:solidFill>
              </a:rPr>
              <a:t>information do we find in the columns?</a:t>
            </a:r>
          </a:p>
          <a:p>
            <a:pPr algn="ctr"/>
            <a:r>
              <a:rPr lang="en-US" sz="2400" b="1" dirty="0">
                <a:solidFill>
                  <a:srgbClr val="FF0000"/>
                </a:solidFill>
              </a:rPr>
              <a:t>What information do we find in the rows</a:t>
            </a:r>
            <a:r>
              <a:rPr lang="en-US" sz="2400" b="1" dirty="0" smtClean="0">
                <a:solidFill>
                  <a:srgbClr val="FF0000"/>
                </a:solidFill>
              </a:rPr>
              <a:t>?</a:t>
            </a:r>
          </a:p>
          <a:p>
            <a:pPr algn="ctr"/>
            <a:r>
              <a:rPr lang="en-US" sz="2400" b="1" dirty="0" smtClean="0">
                <a:solidFill>
                  <a:srgbClr val="FF0000"/>
                </a:solidFill>
              </a:rPr>
              <a:t>How much data points are available?</a:t>
            </a:r>
            <a:endParaRPr lang="en-US" sz="2400" b="1" dirty="0">
              <a:solidFill>
                <a:srgbClr val="FF0000"/>
              </a:solidFill>
            </a:endParaRPr>
          </a:p>
        </p:txBody>
      </p:sp>
      <p:pic>
        <p:nvPicPr>
          <p:cNvPr id="5" name="Picture 4"/>
          <p:cNvPicPr>
            <a:picLocks noChangeAspect="1"/>
          </p:cNvPicPr>
          <p:nvPr/>
        </p:nvPicPr>
        <p:blipFill>
          <a:blip r:embed="rId4"/>
          <a:stretch>
            <a:fillRect/>
          </a:stretch>
        </p:blipFill>
        <p:spPr>
          <a:xfrm>
            <a:off x="1593355" y="1034455"/>
            <a:ext cx="5911569" cy="4232407"/>
          </a:xfrm>
          <a:prstGeom prst="rect">
            <a:avLst/>
          </a:prstGeom>
        </p:spPr>
      </p:pic>
    </p:spTree>
    <p:extLst>
      <p:ext uri="{BB962C8B-B14F-4D97-AF65-F5344CB8AC3E}">
        <p14:creationId xmlns:p14="http://schemas.microsoft.com/office/powerpoint/2010/main" val="33082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0678" y="-7246"/>
            <a:ext cx="7886700" cy="1325563"/>
          </a:xfrm>
          <a:noFill/>
        </p:spPr>
        <p:txBody>
          <a:bodyPr>
            <a:normAutofit/>
          </a:bodyPr>
          <a:lstStyle/>
          <a:p>
            <a:r>
              <a:rPr lang="en-US" sz="3600" dirty="0">
                <a:solidFill>
                  <a:srgbClr val="333333"/>
                </a:solidFill>
                <a:latin typeface="Helvetica Neue" charset="0"/>
              </a:rPr>
              <a:t>Structuring data in spreadsheets</a:t>
            </a:r>
          </a:p>
        </p:txBody>
      </p:sp>
      <p:sp>
        <p:nvSpPr>
          <p:cNvPr id="8" name="Rectangle 7"/>
          <p:cNvSpPr/>
          <p:nvPr/>
        </p:nvSpPr>
        <p:spPr>
          <a:xfrm>
            <a:off x="90678" y="1473061"/>
            <a:ext cx="8450132" cy="3785652"/>
          </a:xfrm>
          <a:prstGeom prst="rect">
            <a:avLst/>
          </a:prstGeom>
        </p:spPr>
        <p:txBody>
          <a:bodyPr wrap="square">
            <a:spAutoFit/>
          </a:bodyPr>
          <a:lstStyle/>
          <a:p>
            <a:r>
              <a:rPr lang="en-US" sz="2400" b="1" i="0" dirty="0" smtClean="0">
                <a:solidFill>
                  <a:srgbClr val="333333"/>
                </a:solidFill>
                <a:effectLst/>
                <a:latin typeface="Helvetica Neue" charset="0"/>
              </a:rPr>
              <a:t>The rules of using spreadsheet programs for data</a:t>
            </a:r>
            <a:r>
              <a:rPr lang="en-US" sz="2400" b="0" i="0" dirty="0" smtClean="0">
                <a:solidFill>
                  <a:srgbClr val="333333"/>
                </a:solidFill>
                <a:effectLst/>
                <a:latin typeface="Helvetica Neue" charset="0"/>
              </a:rPr>
              <a:t>:</a:t>
            </a:r>
          </a:p>
          <a:p>
            <a:endParaRPr lang="en-US" sz="2400" b="0" i="0" dirty="0" smtClean="0">
              <a:solidFill>
                <a:srgbClr val="333333"/>
              </a:solidFill>
              <a:effectLst/>
              <a:latin typeface="Helvetica Neue" charset="0"/>
            </a:endParaRPr>
          </a:p>
          <a:p>
            <a:pPr>
              <a:buFont typeface="+mj-lt"/>
              <a:buAutoNum type="arabicPeriod"/>
            </a:pPr>
            <a:r>
              <a:rPr lang="en-US" sz="2400" b="0" i="0" dirty="0" smtClean="0">
                <a:solidFill>
                  <a:srgbClr val="333333"/>
                </a:solidFill>
                <a:effectLst/>
                <a:latin typeface="Helvetica Neue" charset="0"/>
              </a:rPr>
              <a:t> Put all your variables in columns </a:t>
            </a:r>
          </a:p>
          <a:p>
            <a:pPr>
              <a:buFont typeface="+mj-lt"/>
              <a:buAutoNum type="arabicPeriod"/>
            </a:pPr>
            <a:endParaRPr lang="en-US" sz="2400" b="0" i="0" dirty="0" smtClean="0">
              <a:solidFill>
                <a:srgbClr val="333333"/>
              </a:solidFill>
              <a:effectLst/>
              <a:latin typeface="Helvetica Neue" charset="0"/>
            </a:endParaRPr>
          </a:p>
          <a:p>
            <a:pPr>
              <a:buFont typeface="+mj-lt"/>
              <a:buAutoNum type="arabicPeriod"/>
            </a:pPr>
            <a:r>
              <a:rPr lang="en-US" sz="2400" b="0" i="0" dirty="0" smtClean="0">
                <a:solidFill>
                  <a:srgbClr val="333333"/>
                </a:solidFill>
                <a:effectLst/>
                <a:latin typeface="Helvetica Neue" charset="0"/>
              </a:rPr>
              <a:t> Put each observation/individual in its own row </a:t>
            </a:r>
          </a:p>
          <a:p>
            <a:pPr>
              <a:buFont typeface="+mj-lt"/>
              <a:buAutoNum type="arabicPeriod"/>
            </a:pPr>
            <a:endParaRPr lang="en-US" sz="2400" b="0" i="0" dirty="0" smtClean="0">
              <a:solidFill>
                <a:srgbClr val="333333"/>
              </a:solidFill>
              <a:effectLst/>
              <a:latin typeface="Helvetica Neue" charset="0"/>
            </a:endParaRPr>
          </a:p>
          <a:p>
            <a:pPr>
              <a:buFont typeface="+mj-lt"/>
              <a:buAutoNum type="arabicPeriod"/>
            </a:pPr>
            <a:r>
              <a:rPr lang="en-US" sz="2400" dirty="0">
                <a:solidFill>
                  <a:srgbClr val="333333"/>
                </a:solidFill>
                <a:latin typeface="Helvetica Neue" charset="0"/>
              </a:rPr>
              <a:t> </a:t>
            </a:r>
            <a:r>
              <a:rPr lang="en-US" sz="2400" b="0" i="0" dirty="0" smtClean="0">
                <a:solidFill>
                  <a:srgbClr val="333333"/>
                </a:solidFill>
                <a:effectLst/>
                <a:latin typeface="Helvetica Neue" charset="0"/>
              </a:rPr>
              <a:t>Don’t combine multiple pieces of information in one cell</a:t>
            </a:r>
          </a:p>
          <a:p>
            <a:pPr>
              <a:buFont typeface="+mj-lt"/>
              <a:buAutoNum type="arabicPeriod"/>
            </a:pPr>
            <a:endParaRPr lang="en-US" sz="2400" b="0" i="0" dirty="0" smtClean="0">
              <a:solidFill>
                <a:srgbClr val="333333"/>
              </a:solidFill>
              <a:effectLst/>
              <a:latin typeface="Helvetica Neue" charset="0"/>
            </a:endParaRPr>
          </a:p>
          <a:p>
            <a:pPr>
              <a:buFont typeface="+mj-lt"/>
              <a:buAutoNum type="arabicPeriod"/>
            </a:pPr>
            <a:r>
              <a:rPr lang="en-US" sz="2400" b="0" i="0" dirty="0" smtClean="0">
                <a:solidFill>
                  <a:srgbClr val="333333"/>
                </a:solidFill>
                <a:effectLst/>
                <a:latin typeface="Helvetica Neue" charset="0"/>
              </a:rPr>
              <a:t> Leave the raw data raw - don’t change it!</a:t>
            </a:r>
          </a:p>
          <a:p>
            <a:pPr>
              <a:buFont typeface="+mj-lt"/>
              <a:buAutoNum type="arabicPeriod"/>
            </a:pPr>
            <a:endParaRPr lang="en-US" sz="2400" b="0" i="0" dirty="0">
              <a:solidFill>
                <a:srgbClr val="333333"/>
              </a:solidFill>
              <a:effectLst/>
              <a:latin typeface="Helvetica Neue" charset="0"/>
            </a:endParaRPr>
          </a:p>
        </p:txBody>
      </p:sp>
    </p:spTree>
    <p:extLst>
      <p:ext uri="{BB962C8B-B14F-4D97-AF65-F5344CB8AC3E}">
        <p14:creationId xmlns:p14="http://schemas.microsoft.com/office/powerpoint/2010/main" val="13766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blinds(horizontal)">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4928</TotalTime>
  <Words>2244</Words>
  <Application>Microsoft Macintosh PowerPoint</Application>
  <PresentationFormat>On-screen Show (4:3)</PresentationFormat>
  <Paragraphs>482</Paragraphs>
  <Slides>40</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Calibri</vt:lpstr>
      <vt:lpstr>Calibri Light</vt:lpstr>
      <vt:lpstr>Cambria Math</vt:lpstr>
      <vt:lpstr>Helvetica Neue</vt:lpstr>
      <vt:lpstr>MS PGothic</vt:lpstr>
      <vt:lpstr>ＭＳ Ｐゴシック</vt:lpstr>
      <vt:lpstr>Times</vt:lpstr>
      <vt:lpstr>Times New Roman</vt:lpstr>
      <vt:lpstr>Office Theme</vt:lpstr>
      <vt:lpstr>PowerPoint Presentation</vt:lpstr>
      <vt:lpstr>Learning objectives</vt:lpstr>
      <vt:lpstr>What is data management?</vt:lpstr>
      <vt:lpstr>Quick exercise!</vt:lpstr>
      <vt:lpstr>PowerPoint Presentation</vt:lpstr>
      <vt:lpstr>PowerPoint Presentation</vt:lpstr>
      <vt:lpstr>Exploring datasets</vt:lpstr>
      <vt:lpstr>Exploring datasets</vt:lpstr>
      <vt:lpstr>Structuring data in spreadsheets</vt:lpstr>
      <vt:lpstr>Exercise 1 :</vt:lpstr>
      <vt:lpstr>Formatting Data Tables</vt:lpstr>
      <vt:lpstr>Common spreadsheet errors</vt:lpstr>
      <vt:lpstr>Common spreadsheet errors</vt:lpstr>
      <vt:lpstr>Common spreadsheet errors</vt:lpstr>
      <vt:lpstr>Common spreadsheet errors</vt:lpstr>
      <vt:lpstr>Common spreadsheet errors</vt:lpstr>
      <vt:lpstr>Quality Control</vt:lpstr>
      <vt:lpstr>Exercise 2:</vt:lpstr>
      <vt:lpstr>Exercise 2:</vt:lpstr>
      <vt:lpstr>The perks of knowing how to do good data management</vt:lpstr>
      <vt:lpstr>The perks of knowing how to do good data management</vt:lpstr>
      <vt:lpstr>The National Ecological Observatory Network</vt:lpstr>
      <vt:lpstr>PowerPoint Presentation</vt:lpstr>
      <vt:lpstr>PowerPoint Presentation</vt:lpstr>
      <vt:lpstr>Terrestrial Observation System (TOS)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3:</vt:lpstr>
      <vt:lpstr>Metadata</vt:lpstr>
      <vt:lpstr>Exercise 3:</vt:lpstr>
      <vt:lpstr>Exercise 3:</vt:lpstr>
      <vt:lpstr>Exercise 3:</vt:lpstr>
      <vt:lpstr>Exercise 3:</vt:lpstr>
      <vt:lpstr>Exercise 3:</vt:lpstr>
      <vt:lpstr>Resources on Data Management</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13: Speciation</dc:title>
  <dc:creator>Microsoft Office User</dc:creator>
  <cp:lastModifiedBy>Microsoft Office User</cp:lastModifiedBy>
  <cp:revision>494</cp:revision>
  <dcterms:created xsi:type="dcterms:W3CDTF">2017-11-03T13:06:00Z</dcterms:created>
  <dcterms:modified xsi:type="dcterms:W3CDTF">2018-05-18T18:06:55Z</dcterms:modified>
</cp:coreProperties>
</file>