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57" r:id="rId3"/>
    <p:sldId id="260" r:id="rId4"/>
    <p:sldId id="269" r:id="rId5"/>
    <p:sldId id="264" r:id="rId6"/>
    <p:sldId id="261" r:id="rId7"/>
    <p:sldId id="262" r:id="rId8"/>
    <p:sldId id="263" r:id="rId9"/>
    <p:sldId id="258" r:id="rId10"/>
    <p:sldId id="267" r:id="rId11"/>
    <p:sldId id="266" r:id="rId12"/>
    <p:sldId id="259" r:id="rId13"/>
    <p:sldId id="265"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87"/>
    <p:restoredTop sz="94700"/>
  </p:normalViewPr>
  <p:slideViewPr>
    <p:cSldViewPr snapToGrid="0" snapToObjects="1">
      <p:cViewPr varScale="1">
        <p:scale>
          <a:sx n="70" d="100"/>
          <a:sy n="70" d="100"/>
        </p:scale>
        <p:origin x="184" y="1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5/22/18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5/22/18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5/22/18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5/22/18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5/22/18</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5/22/18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fluxnet.fluxdata.org/data/fluxnet2015-dataset/fullset-data-product/" TargetMode="External"/><Relationship Id="rId5" Type="http://schemas.openxmlformats.org/officeDocument/2006/relationships/image" Target="../media/image1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ncdc.noaa.gov/cag/" TargetMode="External"/><Relationship Id="rId5" Type="http://schemas.openxmlformats.org/officeDocument/2006/relationships/image" Target="../media/image1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rampages.us/ecotechniques/data-visualization/" TargetMode="External"/><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rampages.us/ecotechniques/data-visualization/" TargetMode="External"/><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52DF-B419-9C4B-8014-3CD2519ADEA3}"/>
              </a:ext>
            </a:extLst>
          </p:cNvPr>
          <p:cNvSpPr>
            <a:spLocks noGrp="1"/>
          </p:cNvSpPr>
          <p:nvPr>
            <p:ph type="ctrTitle"/>
          </p:nvPr>
        </p:nvSpPr>
        <p:spPr/>
        <p:txBody>
          <a:bodyPr/>
          <a:lstStyle/>
          <a:p>
            <a:r>
              <a:rPr lang="en-US" sz="4000" b="1" dirty="0"/>
              <a:t>Environmental Drivers of Ecosystem Carbon Fluxes from Minutes to Years</a:t>
            </a:r>
            <a:br>
              <a:rPr lang="en-US" sz="4000" dirty="0"/>
            </a:br>
            <a:endParaRPr lang="en-US" sz="4000" dirty="0"/>
          </a:p>
        </p:txBody>
      </p:sp>
      <p:sp>
        <p:nvSpPr>
          <p:cNvPr id="3" name="Subtitle 2">
            <a:extLst>
              <a:ext uri="{FF2B5EF4-FFF2-40B4-BE49-F238E27FC236}">
                <a16:creationId xmlns:a16="http://schemas.microsoft.com/office/drawing/2014/main" id="{C1455469-CBA5-164F-8791-B6425DD8349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79517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AF35CD-DA30-4E34-B0F3-32C27766DA0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CFC42DC-2C46-47C4-BC61-530557385DB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54B91A37-AA1F-4966-8ACF-93023547DA92}"/>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17B17AC5-0931-432F-9A4A-DDCFAA010ABC}"/>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Content Placeholder 3">
            <a:extLst>
              <a:ext uri="{FF2B5EF4-FFF2-40B4-BE49-F238E27FC236}">
                <a16:creationId xmlns:a16="http://schemas.microsoft.com/office/drawing/2014/main" id="{B09FF232-975C-C545-89B8-46ECABEA81FF}"/>
              </a:ext>
            </a:extLst>
          </p:cNvPr>
          <p:cNvPicPr>
            <a:picLocks noChangeAspect="1"/>
          </p:cNvPicPr>
          <p:nvPr/>
        </p:nvPicPr>
        <p:blipFill rotWithShape="1">
          <a:blip r:embed="rId5"/>
          <a:srcRect l="33171" t="3283" r="32939"/>
          <a:stretch/>
        </p:blipFill>
        <p:spPr>
          <a:xfrm>
            <a:off x="2082800" y="101189"/>
            <a:ext cx="4131734" cy="6632524"/>
          </a:xfrm>
          <a:prstGeom prst="rect">
            <a:avLst/>
          </a:prstGeom>
        </p:spPr>
      </p:pic>
      <p:sp>
        <p:nvSpPr>
          <p:cNvPr id="2" name="Title 1">
            <a:extLst>
              <a:ext uri="{FF2B5EF4-FFF2-40B4-BE49-F238E27FC236}">
                <a16:creationId xmlns:a16="http://schemas.microsoft.com/office/drawing/2014/main" id="{68EF52D6-FDC7-9848-BF11-32F8D614F811}"/>
              </a:ext>
            </a:extLst>
          </p:cNvPr>
          <p:cNvSpPr>
            <a:spLocks noGrp="1"/>
          </p:cNvSpPr>
          <p:nvPr>
            <p:ph type="title"/>
          </p:nvPr>
        </p:nvSpPr>
        <p:spPr>
          <a:xfrm>
            <a:off x="8156350" y="484632"/>
            <a:ext cx="3544035" cy="1609344"/>
          </a:xfrm>
          <a:ln>
            <a:noFill/>
          </a:ln>
        </p:spPr>
        <p:txBody>
          <a:bodyPr>
            <a:normAutofit/>
          </a:bodyPr>
          <a:lstStyle/>
          <a:p>
            <a:r>
              <a:rPr lang="en-US" sz="3200" dirty="0"/>
              <a:t>2.2 test your hypothesis</a:t>
            </a:r>
          </a:p>
        </p:txBody>
      </p:sp>
      <p:sp>
        <p:nvSpPr>
          <p:cNvPr id="9" name="Content Placeholder 8">
            <a:extLst>
              <a:ext uri="{FF2B5EF4-FFF2-40B4-BE49-F238E27FC236}">
                <a16:creationId xmlns:a16="http://schemas.microsoft.com/office/drawing/2014/main" id="{81E1E29C-BE5D-48C3-B3FC-08B63FBE036E}"/>
              </a:ext>
            </a:extLst>
          </p:cNvPr>
          <p:cNvSpPr>
            <a:spLocks noGrp="1"/>
          </p:cNvSpPr>
          <p:nvPr>
            <p:ph idx="1"/>
          </p:nvPr>
        </p:nvSpPr>
        <p:spPr>
          <a:xfrm>
            <a:off x="8156351" y="2121408"/>
            <a:ext cx="3544034" cy="4050792"/>
          </a:xfrm>
        </p:spPr>
        <p:txBody>
          <a:bodyPr>
            <a:normAutofit/>
          </a:bodyPr>
          <a:lstStyle/>
          <a:p>
            <a:r>
              <a:rPr lang="en-US" dirty="0"/>
              <a:t>Source: </a:t>
            </a:r>
            <a:r>
              <a:rPr lang="en-US" u="sng" dirty="0">
                <a:hlinkClick r:id="rId6"/>
              </a:rPr>
              <a:t>http://fluxnet.fluxdata.org/data/fluxnet2015-dataset/fullset-data-product/</a:t>
            </a:r>
            <a:r>
              <a:rPr lang="en-US" dirty="0"/>
              <a:t>.</a:t>
            </a:r>
            <a:r>
              <a:rPr lang="en-US" i="1" dirty="0"/>
              <a:t> </a:t>
            </a:r>
            <a:endParaRPr lang="en-US" dirty="0"/>
          </a:p>
        </p:txBody>
      </p:sp>
    </p:spTree>
    <p:extLst>
      <p:ext uri="{BB962C8B-B14F-4D97-AF65-F5344CB8AC3E}">
        <p14:creationId xmlns:p14="http://schemas.microsoft.com/office/powerpoint/2010/main" val="2619680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AF35CD-DA30-4E34-B0F3-32C27766DA0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CFC42DC-2C46-47C4-BC61-530557385DB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54B91A37-AA1F-4966-8ACF-93023547DA92}"/>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17B17AC5-0931-432F-9A4A-DDCFAA010ABC}"/>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Content Placeholder 3">
            <a:extLst>
              <a:ext uri="{FF2B5EF4-FFF2-40B4-BE49-F238E27FC236}">
                <a16:creationId xmlns:a16="http://schemas.microsoft.com/office/drawing/2014/main" id="{74BE09C1-11BA-A147-887C-131952B4D67A}"/>
              </a:ext>
            </a:extLst>
          </p:cNvPr>
          <p:cNvPicPr>
            <a:picLocks noChangeAspect="1"/>
          </p:cNvPicPr>
          <p:nvPr/>
        </p:nvPicPr>
        <p:blipFill>
          <a:blip r:embed="rId5"/>
          <a:stretch>
            <a:fillRect/>
          </a:stretch>
        </p:blipFill>
        <p:spPr>
          <a:xfrm>
            <a:off x="633999" y="1498492"/>
            <a:ext cx="6882269" cy="3871276"/>
          </a:xfrm>
          <a:prstGeom prst="rect">
            <a:avLst/>
          </a:prstGeom>
        </p:spPr>
      </p:pic>
      <p:sp>
        <p:nvSpPr>
          <p:cNvPr id="2" name="Title 1">
            <a:extLst>
              <a:ext uri="{FF2B5EF4-FFF2-40B4-BE49-F238E27FC236}">
                <a16:creationId xmlns:a16="http://schemas.microsoft.com/office/drawing/2014/main" id="{AC34E591-EAFF-A84B-BCEC-0D54C5E8C7A7}"/>
              </a:ext>
            </a:extLst>
          </p:cNvPr>
          <p:cNvSpPr>
            <a:spLocks noGrp="1"/>
          </p:cNvSpPr>
          <p:nvPr>
            <p:ph type="title"/>
          </p:nvPr>
        </p:nvSpPr>
        <p:spPr>
          <a:xfrm>
            <a:off x="8156350" y="484632"/>
            <a:ext cx="3544035" cy="1609344"/>
          </a:xfrm>
          <a:ln>
            <a:noFill/>
          </a:ln>
        </p:spPr>
        <p:txBody>
          <a:bodyPr>
            <a:normAutofit/>
          </a:bodyPr>
          <a:lstStyle/>
          <a:p>
            <a:r>
              <a:rPr lang="en-US" sz="3200" dirty="0"/>
              <a:t>2.3, 2.4 test your hypothesis</a:t>
            </a:r>
          </a:p>
        </p:txBody>
      </p:sp>
      <p:sp>
        <p:nvSpPr>
          <p:cNvPr id="9" name="Content Placeholder 8">
            <a:extLst>
              <a:ext uri="{FF2B5EF4-FFF2-40B4-BE49-F238E27FC236}">
                <a16:creationId xmlns:a16="http://schemas.microsoft.com/office/drawing/2014/main" id="{2A7EE6D4-17A4-45B5-97A2-4C162EEF080D}"/>
              </a:ext>
            </a:extLst>
          </p:cNvPr>
          <p:cNvSpPr>
            <a:spLocks noGrp="1"/>
          </p:cNvSpPr>
          <p:nvPr>
            <p:ph idx="1"/>
          </p:nvPr>
        </p:nvSpPr>
        <p:spPr>
          <a:xfrm>
            <a:off x="8156351" y="2121408"/>
            <a:ext cx="3544034" cy="4050792"/>
          </a:xfrm>
        </p:spPr>
        <p:txBody>
          <a:bodyPr>
            <a:normAutofit/>
          </a:bodyPr>
          <a:lstStyle/>
          <a:p>
            <a:r>
              <a:rPr lang="en-US" sz="1600" dirty="0"/>
              <a:t>This monthly ecosystem respiration, Re, example is from the University of Michigan Biological Station (US-UMB).</a:t>
            </a:r>
          </a:p>
          <a:p>
            <a:r>
              <a:rPr lang="en-US" sz="1600" dirty="0"/>
              <a:t>Q: What likely explains the seasonality in Re? </a:t>
            </a:r>
          </a:p>
          <a:p>
            <a:r>
              <a:rPr lang="en-US" sz="1600" dirty="0"/>
              <a:t>Q: Do other sites within different eco-regions exhibit similar patterns? Why might they differ?</a:t>
            </a:r>
          </a:p>
          <a:p>
            <a:endParaRPr lang="en-US" sz="1600" dirty="0"/>
          </a:p>
        </p:txBody>
      </p:sp>
      <p:sp>
        <p:nvSpPr>
          <p:cNvPr id="3" name="TextBox 2">
            <a:extLst>
              <a:ext uri="{FF2B5EF4-FFF2-40B4-BE49-F238E27FC236}">
                <a16:creationId xmlns:a16="http://schemas.microsoft.com/office/drawing/2014/main" id="{04BBEDA5-A661-F941-82C1-E1A8E1568E16}"/>
              </a:ext>
            </a:extLst>
          </p:cNvPr>
          <p:cNvSpPr txBox="1"/>
          <p:nvPr/>
        </p:nvSpPr>
        <p:spPr>
          <a:xfrm>
            <a:off x="633999" y="5528001"/>
            <a:ext cx="6710697" cy="646331"/>
          </a:xfrm>
          <a:prstGeom prst="rect">
            <a:avLst/>
          </a:prstGeom>
          <a:noFill/>
        </p:spPr>
        <p:txBody>
          <a:bodyPr wrap="square" rtlCol="0">
            <a:spAutoFit/>
          </a:bodyPr>
          <a:lstStyle/>
          <a:p>
            <a:r>
              <a:rPr lang="en-US" dirty="0"/>
              <a:t>This example uses Microsoft Excel, but the Google Sheets can also be used.</a:t>
            </a:r>
          </a:p>
        </p:txBody>
      </p:sp>
    </p:spTree>
    <p:extLst>
      <p:ext uri="{BB962C8B-B14F-4D97-AF65-F5344CB8AC3E}">
        <p14:creationId xmlns:p14="http://schemas.microsoft.com/office/powerpoint/2010/main" val="3545846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A787-DAB3-1942-9815-13E0CE987E6E}"/>
              </a:ext>
            </a:extLst>
          </p:cNvPr>
          <p:cNvSpPr>
            <a:spLocks noGrp="1"/>
          </p:cNvSpPr>
          <p:nvPr>
            <p:ph type="title"/>
          </p:nvPr>
        </p:nvSpPr>
        <p:spPr/>
        <p:txBody>
          <a:bodyPr>
            <a:normAutofit/>
          </a:bodyPr>
          <a:lstStyle/>
          <a:p>
            <a:r>
              <a:rPr lang="en-US" sz="4500" dirty="0"/>
              <a:t>Part 3: Assessing drivers of fluxes and inferring responses to global change</a:t>
            </a:r>
          </a:p>
        </p:txBody>
      </p:sp>
      <p:sp>
        <p:nvSpPr>
          <p:cNvPr id="3" name="Content Placeholder 2">
            <a:extLst>
              <a:ext uri="{FF2B5EF4-FFF2-40B4-BE49-F238E27FC236}">
                <a16:creationId xmlns:a16="http://schemas.microsoft.com/office/drawing/2014/main" id="{E7E387F9-072B-6D4B-ADA9-6657D2C90121}"/>
              </a:ext>
            </a:extLst>
          </p:cNvPr>
          <p:cNvSpPr>
            <a:spLocks noGrp="1"/>
          </p:cNvSpPr>
          <p:nvPr>
            <p:ph idx="1"/>
          </p:nvPr>
        </p:nvSpPr>
        <p:spPr/>
        <p:txBody>
          <a:bodyPr>
            <a:normAutofit lnSpcReduction="10000"/>
          </a:bodyPr>
          <a:lstStyle/>
          <a:p>
            <a:r>
              <a:rPr lang="en-US" dirty="0"/>
              <a:t>This section, though optional, helps students quantitatively explore relationships between environmental drivers, carbon fluxes, and global change. For simplicity, when working with an introductory class, we suggest students focus on annual ecosystem respiration, but more advanced classes may want to conduct additional or more sophisticated modeling analyses and could focus on gross primary production as well.</a:t>
            </a:r>
          </a:p>
          <a:p>
            <a:pPr lvl="1"/>
            <a:endParaRPr lang="en-US" dirty="0"/>
          </a:p>
          <a:p>
            <a:pPr lvl="1"/>
            <a:r>
              <a:rPr lang="en-US" dirty="0"/>
              <a:t>Activity Outline: </a:t>
            </a:r>
          </a:p>
          <a:p>
            <a:pPr lvl="2"/>
            <a:r>
              <a:rPr lang="en-US" dirty="0"/>
              <a:t>Students first use simple regression to examine how ecosystem respiration relates to mean annual air temperature, generating a simple linear model.</a:t>
            </a:r>
          </a:p>
          <a:p>
            <a:pPr lvl="2"/>
            <a:r>
              <a:rPr lang="en-US" dirty="0"/>
              <a:t>Students then plot and identify long-term temperature trends for the state in which their site resides. From the slope of the trend-line, students assess the annual rate of change in temperature.</a:t>
            </a:r>
          </a:p>
          <a:p>
            <a:pPr lvl="2"/>
            <a:r>
              <a:rPr lang="en-US" dirty="0"/>
              <a:t>Given the rate of temperature change for their site, students ‘parameterize’ their simple ecosystem respiration-air temperature model and predict changes in ecosystem respiration over the next 50 years. </a:t>
            </a:r>
          </a:p>
          <a:p>
            <a:endParaRPr lang="en-US" dirty="0"/>
          </a:p>
        </p:txBody>
      </p:sp>
    </p:spTree>
    <p:extLst>
      <p:ext uri="{BB962C8B-B14F-4D97-AF65-F5344CB8AC3E}">
        <p14:creationId xmlns:p14="http://schemas.microsoft.com/office/powerpoint/2010/main" val="1946400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AF35CD-DA30-4E34-B0F3-32C27766DA0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CFC42DC-2C46-47C4-BC61-530557385DB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54B91A37-AA1F-4966-8ACF-93023547DA92}"/>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17B17AC5-0931-432F-9A4A-DDCFAA010ABC}"/>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DAAECE88-B3A8-A446-A7B5-61D04F4F75C2}"/>
              </a:ext>
            </a:extLst>
          </p:cNvPr>
          <p:cNvSpPr>
            <a:spLocks noGrp="1"/>
          </p:cNvSpPr>
          <p:nvPr>
            <p:ph type="title"/>
          </p:nvPr>
        </p:nvSpPr>
        <p:spPr>
          <a:xfrm>
            <a:off x="8156350" y="484632"/>
            <a:ext cx="3544035" cy="1609344"/>
          </a:xfrm>
          <a:ln>
            <a:noFill/>
          </a:ln>
        </p:spPr>
        <p:txBody>
          <a:bodyPr>
            <a:normAutofit/>
          </a:bodyPr>
          <a:lstStyle/>
          <a:p>
            <a:r>
              <a:rPr lang="en-US" sz="3200" dirty="0"/>
              <a:t>3.1, 3.2 environmental drivers &amp; prediction</a:t>
            </a:r>
          </a:p>
        </p:txBody>
      </p:sp>
      <p:sp>
        <p:nvSpPr>
          <p:cNvPr id="9" name="Content Placeholder 8">
            <a:extLst>
              <a:ext uri="{FF2B5EF4-FFF2-40B4-BE49-F238E27FC236}">
                <a16:creationId xmlns:a16="http://schemas.microsoft.com/office/drawing/2014/main" id="{41694645-7254-4EF1-9A6C-E55C15D13891}"/>
              </a:ext>
            </a:extLst>
          </p:cNvPr>
          <p:cNvSpPr>
            <a:spLocks noGrp="1"/>
          </p:cNvSpPr>
          <p:nvPr>
            <p:ph idx="1"/>
          </p:nvPr>
        </p:nvSpPr>
        <p:spPr>
          <a:xfrm>
            <a:off x="8156351" y="2121408"/>
            <a:ext cx="3544034" cy="4050792"/>
          </a:xfrm>
        </p:spPr>
        <p:txBody>
          <a:bodyPr>
            <a:normAutofit/>
          </a:bodyPr>
          <a:lstStyle/>
          <a:p>
            <a:r>
              <a:rPr lang="en-US" sz="1600" dirty="0"/>
              <a:t>This is the relationship between mean monthly ecosystem respiration, Re, and mean monthly air temperature for the University of Michigan Biological Station (US-UMB).</a:t>
            </a:r>
          </a:p>
          <a:p>
            <a:endParaRPr lang="en-US" sz="1600" dirty="0"/>
          </a:p>
        </p:txBody>
      </p:sp>
      <p:pic>
        <p:nvPicPr>
          <p:cNvPr id="5" name="Picture 4">
            <a:extLst>
              <a:ext uri="{FF2B5EF4-FFF2-40B4-BE49-F238E27FC236}">
                <a16:creationId xmlns:a16="http://schemas.microsoft.com/office/drawing/2014/main" id="{941A3484-DDAF-3843-AF37-938CD432CC96}"/>
              </a:ext>
            </a:extLst>
          </p:cNvPr>
          <p:cNvPicPr>
            <a:picLocks noChangeAspect="1"/>
          </p:cNvPicPr>
          <p:nvPr/>
        </p:nvPicPr>
        <p:blipFill>
          <a:blip r:embed="rId5"/>
          <a:stretch>
            <a:fillRect/>
          </a:stretch>
        </p:blipFill>
        <p:spPr>
          <a:xfrm>
            <a:off x="761018" y="1508759"/>
            <a:ext cx="6583678" cy="3703319"/>
          </a:xfrm>
          <a:prstGeom prst="rect">
            <a:avLst/>
          </a:prstGeom>
        </p:spPr>
      </p:pic>
      <p:sp>
        <p:nvSpPr>
          <p:cNvPr id="10" name="TextBox 9">
            <a:extLst>
              <a:ext uri="{FF2B5EF4-FFF2-40B4-BE49-F238E27FC236}">
                <a16:creationId xmlns:a16="http://schemas.microsoft.com/office/drawing/2014/main" id="{5D3EFA6D-DCF8-134F-B98E-8BF2CFE43B5C}"/>
              </a:ext>
            </a:extLst>
          </p:cNvPr>
          <p:cNvSpPr txBox="1"/>
          <p:nvPr/>
        </p:nvSpPr>
        <p:spPr>
          <a:xfrm>
            <a:off x="697508" y="5221222"/>
            <a:ext cx="6710697" cy="646331"/>
          </a:xfrm>
          <a:prstGeom prst="rect">
            <a:avLst/>
          </a:prstGeom>
          <a:noFill/>
        </p:spPr>
        <p:txBody>
          <a:bodyPr wrap="square" rtlCol="0">
            <a:spAutoFit/>
          </a:bodyPr>
          <a:lstStyle/>
          <a:p>
            <a:r>
              <a:rPr lang="en-US" dirty="0"/>
              <a:t>This example uses Microsoft Excel, but the Google Sheets can also be used.</a:t>
            </a:r>
          </a:p>
        </p:txBody>
      </p:sp>
    </p:spTree>
    <p:extLst>
      <p:ext uri="{BB962C8B-B14F-4D97-AF65-F5344CB8AC3E}">
        <p14:creationId xmlns:p14="http://schemas.microsoft.com/office/powerpoint/2010/main" val="213769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AF35CD-DA30-4E34-B0F3-32C27766DA0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CFC42DC-2C46-47C4-BC61-530557385DB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54B91A37-AA1F-4966-8ACF-93023547DA92}"/>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17B17AC5-0931-432F-9A4A-DDCFAA010ABC}"/>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3" name="Content Placeholder 9">
            <a:extLst>
              <a:ext uri="{FF2B5EF4-FFF2-40B4-BE49-F238E27FC236}">
                <a16:creationId xmlns:a16="http://schemas.microsoft.com/office/drawing/2014/main" id="{7171AE07-3821-0441-B98B-500B6500AC43}"/>
              </a:ext>
            </a:extLst>
          </p:cNvPr>
          <p:cNvPicPr>
            <a:picLocks noChangeAspect="1"/>
          </p:cNvPicPr>
          <p:nvPr/>
        </p:nvPicPr>
        <p:blipFill rotWithShape="1">
          <a:blip r:embed="rId5"/>
          <a:srcRect l="29417" t="2846" r="29494"/>
          <a:stretch/>
        </p:blipFill>
        <p:spPr>
          <a:xfrm>
            <a:off x="1405469" y="139009"/>
            <a:ext cx="4961467" cy="6598817"/>
          </a:xfrm>
          <a:prstGeom prst="rect">
            <a:avLst/>
          </a:prstGeom>
        </p:spPr>
      </p:pic>
      <p:sp>
        <p:nvSpPr>
          <p:cNvPr id="2" name="Title 1">
            <a:extLst>
              <a:ext uri="{FF2B5EF4-FFF2-40B4-BE49-F238E27FC236}">
                <a16:creationId xmlns:a16="http://schemas.microsoft.com/office/drawing/2014/main" id="{485C78DE-A11F-DD4F-9F61-B67DF10B05BD}"/>
              </a:ext>
            </a:extLst>
          </p:cNvPr>
          <p:cNvSpPr>
            <a:spLocks noGrp="1"/>
          </p:cNvSpPr>
          <p:nvPr>
            <p:ph type="title"/>
          </p:nvPr>
        </p:nvSpPr>
        <p:spPr>
          <a:xfrm>
            <a:off x="8156350" y="484632"/>
            <a:ext cx="3544035" cy="1609344"/>
          </a:xfrm>
          <a:ln>
            <a:noFill/>
          </a:ln>
        </p:spPr>
        <p:txBody>
          <a:bodyPr>
            <a:normAutofit/>
          </a:bodyPr>
          <a:lstStyle/>
          <a:p>
            <a:r>
              <a:rPr lang="en-US" sz="3200" dirty="0"/>
              <a:t>3.3 environmental drivers &amp; prediction</a:t>
            </a:r>
          </a:p>
        </p:txBody>
      </p:sp>
      <p:sp>
        <p:nvSpPr>
          <p:cNvPr id="15" name="Content Placeholder 14">
            <a:extLst>
              <a:ext uri="{FF2B5EF4-FFF2-40B4-BE49-F238E27FC236}">
                <a16:creationId xmlns:a16="http://schemas.microsoft.com/office/drawing/2014/main" id="{7DE85692-D305-446F-AA39-1D6BD95A0877}"/>
              </a:ext>
            </a:extLst>
          </p:cNvPr>
          <p:cNvSpPr>
            <a:spLocks noGrp="1"/>
          </p:cNvSpPr>
          <p:nvPr>
            <p:ph idx="1"/>
          </p:nvPr>
        </p:nvSpPr>
        <p:spPr>
          <a:xfrm>
            <a:off x="8156351" y="2121408"/>
            <a:ext cx="3544034" cy="4050792"/>
          </a:xfrm>
        </p:spPr>
        <p:txBody>
          <a:bodyPr>
            <a:normAutofit/>
          </a:bodyPr>
          <a:lstStyle/>
          <a:p>
            <a:r>
              <a:rPr lang="en-US" sz="1600" dirty="0"/>
              <a:t>For the upper Midwest, air temperature increased during the last 50-years at a rate of 0.6 </a:t>
            </a:r>
            <a:r>
              <a:rPr lang="en-US" sz="1600" dirty="0" err="1"/>
              <a:t>dF</a:t>
            </a:r>
            <a:r>
              <a:rPr lang="en-US" sz="1600" dirty="0"/>
              <a:t> per decade or 0.33dC.</a:t>
            </a:r>
          </a:p>
        </p:txBody>
      </p:sp>
      <p:sp>
        <p:nvSpPr>
          <p:cNvPr id="3" name="TextBox 2">
            <a:extLst>
              <a:ext uri="{FF2B5EF4-FFF2-40B4-BE49-F238E27FC236}">
                <a16:creationId xmlns:a16="http://schemas.microsoft.com/office/drawing/2014/main" id="{DF1F0283-BCC1-7540-8D1E-49E272EBF72C}"/>
              </a:ext>
            </a:extLst>
          </p:cNvPr>
          <p:cNvSpPr txBox="1"/>
          <p:nvPr/>
        </p:nvSpPr>
        <p:spPr>
          <a:xfrm>
            <a:off x="8394192" y="3822192"/>
            <a:ext cx="3036725" cy="1200329"/>
          </a:xfrm>
          <a:prstGeom prst="rect">
            <a:avLst/>
          </a:prstGeom>
          <a:noFill/>
        </p:spPr>
        <p:txBody>
          <a:bodyPr wrap="square" rtlCol="0">
            <a:spAutoFit/>
          </a:bodyPr>
          <a:lstStyle/>
          <a:p>
            <a:r>
              <a:rPr lang="en-US" dirty="0"/>
              <a:t>Source: </a:t>
            </a:r>
            <a:r>
              <a:rPr lang="en-US" dirty="0">
                <a:hlinkClick r:id="rId6"/>
              </a:rPr>
              <a:t>https://www.ncdc.noaa.gov/cag/</a:t>
            </a:r>
            <a:endParaRPr lang="en-US" dirty="0"/>
          </a:p>
          <a:p>
            <a:endParaRPr lang="en-US" dirty="0"/>
          </a:p>
        </p:txBody>
      </p:sp>
    </p:spTree>
    <p:extLst>
      <p:ext uri="{BB962C8B-B14F-4D97-AF65-F5344CB8AC3E}">
        <p14:creationId xmlns:p14="http://schemas.microsoft.com/office/powerpoint/2010/main" val="1176827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05D7-A180-8F46-9350-FF8FE445A6CC}"/>
              </a:ext>
            </a:extLst>
          </p:cNvPr>
          <p:cNvSpPr>
            <a:spLocks noGrp="1"/>
          </p:cNvSpPr>
          <p:nvPr>
            <p:ph type="title"/>
          </p:nvPr>
        </p:nvSpPr>
        <p:spPr/>
        <p:txBody>
          <a:bodyPr/>
          <a:lstStyle/>
          <a:p>
            <a:r>
              <a:rPr lang="en-US" dirty="0"/>
              <a:t>Part 1: Site selection and hypothesis development </a:t>
            </a:r>
          </a:p>
        </p:txBody>
      </p:sp>
      <p:sp>
        <p:nvSpPr>
          <p:cNvPr id="3" name="Content Placeholder 2">
            <a:extLst>
              <a:ext uri="{FF2B5EF4-FFF2-40B4-BE49-F238E27FC236}">
                <a16:creationId xmlns:a16="http://schemas.microsoft.com/office/drawing/2014/main" id="{CBDD689F-8C99-3F4E-9851-B90507EDEC78}"/>
              </a:ext>
            </a:extLst>
          </p:cNvPr>
          <p:cNvSpPr>
            <a:spLocks noGrp="1"/>
          </p:cNvSpPr>
          <p:nvPr>
            <p:ph idx="1"/>
          </p:nvPr>
        </p:nvSpPr>
        <p:spPr/>
        <p:txBody>
          <a:bodyPr>
            <a:normAutofit lnSpcReduction="10000"/>
          </a:bodyPr>
          <a:lstStyle/>
          <a:p>
            <a:r>
              <a:rPr lang="en-US" dirty="0"/>
              <a:t>Hypothesis development requires consideration for and knowledge of the potential drivers of carbon uptake and loss in different ecosystems positioned across eco-climatic domains.</a:t>
            </a:r>
          </a:p>
          <a:p>
            <a:r>
              <a:rPr lang="en-US" dirty="0"/>
              <a:t>Activity Outline:</a:t>
            </a:r>
          </a:p>
          <a:p>
            <a:pPr marL="617220" lvl="1" indent="-342900">
              <a:buFont typeface="+mj-lt"/>
              <a:buAutoNum type="alphaLcParenR"/>
            </a:pPr>
            <a:r>
              <a:rPr lang="en-US" dirty="0"/>
              <a:t>Each student group identifies a site (NEON or </a:t>
            </a:r>
            <a:r>
              <a:rPr lang="en-US" dirty="0" err="1"/>
              <a:t>Ameriflux</a:t>
            </a:r>
            <a:r>
              <a:rPr lang="en-US" dirty="0"/>
              <a:t>) with 5+ years of continuous carbon flux data within a NEON eco-climatic domain. Distribute sites broadly across eco-climatic domains.</a:t>
            </a:r>
          </a:p>
          <a:p>
            <a:pPr marL="617220" lvl="1" indent="-342900">
              <a:buFont typeface="+mj-lt"/>
              <a:buAutoNum type="alphaLcParenR"/>
            </a:pPr>
            <a:r>
              <a:rPr lang="en-US" dirty="0"/>
              <a:t>Students individually conduct a hypothesis visualization exercise using a demo site to demonstrate relationships between hypotheses, data, and to assess how variable understanding of the general drivers are among students.  </a:t>
            </a:r>
          </a:p>
          <a:p>
            <a:pPr marL="617220" lvl="1" indent="-342900">
              <a:buFont typeface="+mj-lt"/>
              <a:buAutoNum type="alphaLcParenR"/>
            </a:pPr>
            <a:r>
              <a:rPr lang="en-US" dirty="0"/>
              <a:t>Students consider the local climate of their site and the dominant ecosystem contained within the tower footprint, and hypothesize how and why carbon uptake (i.e., photosynthesis or gross primary production) and carbon loss (i.e., ecosystem respiration) change over time at different temporal scales. Groups share their hypotheses.</a:t>
            </a:r>
          </a:p>
          <a:p>
            <a:pPr lvl="1"/>
            <a:endParaRPr lang="en-US" dirty="0"/>
          </a:p>
        </p:txBody>
      </p:sp>
    </p:spTree>
    <p:extLst>
      <p:ext uri="{BB962C8B-B14F-4D97-AF65-F5344CB8AC3E}">
        <p14:creationId xmlns:p14="http://schemas.microsoft.com/office/powerpoint/2010/main" val="3467180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6">
            <a:extLst>
              <a:ext uri="{FF2B5EF4-FFF2-40B4-BE49-F238E27FC236}">
                <a16:creationId xmlns:a16="http://schemas.microsoft.com/office/drawing/2014/main" id="{F3AF35CD-DA30-4E34-B0F3-32C27766DA0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28">
            <a:extLst>
              <a:ext uri="{FF2B5EF4-FFF2-40B4-BE49-F238E27FC236}">
                <a16:creationId xmlns:a16="http://schemas.microsoft.com/office/drawing/2014/main" id="{BCFC42DC-2C46-47C4-BC61-530557385DB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 name="Oval 29">
              <a:extLst>
                <a:ext uri="{FF2B5EF4-FFF2-40B4-BE49-F238E27FC236}">
                  <a16:creationId xmlns:a16="http://schemas.microsoft.com/office/drawing/2014/main" id="{54B91A37-AA1F-4966-8ACF-93023547DA92}"/>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17B17AC5-0931-432F-9A4A-DDCFAA010ABC}"/>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1" name="Content Placeholder 4">
            <a:extLst>
              <a:ext uri="{FF2B5EF4-FFF2-40B4-BE49-F238E27FC236}">
                <a16:creationId xmlns:a16="http://schemas.microsoft.com/office/drawing/2014/main" id="{489B0A5C-91C6-BD48-A812-B8AECE3331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99" y="973719"/>
            <a:ext cx="6882269" cy="4920822"/>
          </a:xfrm>
          <a:prstGeom prst="rect">
            <a:avLst/>
          </a:prstGeom>
        </p:spPr>
      </p:pic>
      <p:sp>
        <p:nvSpPr>
          <p:cNvPr id="2" name="Title 1">
            <a:extLst>
              <a:ext uri="{FF2B5EF4-FFF2-40B4-BE49-F238E27FC236}">
                <a16:creationId xmlns:a16="http://schemas.microsoft.com/office/drawing/2014/main" id="{1513187C-DA2B-6B4D-8336-FBD194079CD6}"/>
              </a:ext>
            </a:extLst>
          </p:cNvPr>
          <p:cNvSpPr>
            <a:spLocks noGrp="1"/>
          </p:cNvSpPr>
          <p:nvPr>
            <p:ph type="title"/>
          </p:nvPr>
        </p:nvSpPr>
        <p:spPr>
          <a:xfrm>
            <a:off x="8156350" y="484632"/>
            <a:ext cx="3544035" cy="1609344"/>
          </a:xfrm>
          <a:ln>
            <a:noFill/>
          </a:ln>
        </p:spPr>
        <p:txBody>
          <a:bodyPr>
            <a:normAutofit/>
          </a:bodyPr>
          <a:lstStyle/>
          <a:p>
            <a:r>
              <a:rPr lang="en-US" sz="3200" dirty="0"/>
              <a:t>1.1 student group identifies a site</a:t>
            </a:r>
          </a:p>
        </p:txBody>
      </p:sp>
      <p:sp>
        <p:nvSpPr>
          <p:cNvPr id="22" name="Content Placeholder 9">
            <a:extLst>
              <a:ext uri="{FF2B5EF4-FFF2-40B4-BE49-F238E27FC236}">
                <a16:creationId xmlns:a16="http://schemas.microsoft.com/office/drawing/2014/main" id="{CA584446-D6E0-4B2B-8CD5-5F6B49C49410}"/>
              </a:ext>
            </a:extLst>
          </p:cNvPr>
          <p:cNvSpPr>
            <a:spLocks noGrp="1"/>
          </p:cNvSpPr>
          <p:nvPr>
            <p:ph idx="1"/>
          </p:nvPr>
        </p:nvSpPr>
        <p:spPr>
          <a:xfrm>
            <a:off x="8156351" y="2121408"/>
            <a:ext cx="3544034" cy="4050792"/>
          </a:xfrm>
        </p:spPr>
        <p:txBody>
          <a:bodyPr>
            <a:normAutofit/>
          </a:bodyPr>
          <a:lstStyle/>
          <a:p>
            <a:pPr marL="0" indent="0">
              <a:buNone/>
            </a:pPr>
            <a:r>
              <a:rPr lang="en-US" sz="1600" dirty="0"/>
              <a:t>This is the NEON eco-climatic domain map. </a:t>
            </a:r>
          </a:p>
          <a:p>
            <a:pPr marL="0" indent="0">
              <a:buNone/>
            </a:pPr>
            <a:endParaRPr lang="en-US" sz="1600" dirty="0"/>
          </a:p>
          <a:p>
            <a:pPr marL="0" indent="0">
              <a:buNone/>
            </a:pPr>
            <a:r>
              <a:rPr lang="en-US" sz="1600" dirty="0"/>
              <a:t>Discussion Questions:</a:t>
            </a:r>
          </a:p>
          <a:p>
            <a:r>
              <a:rPr lang="en-US" sz="1600" dirty="0"/>
              <a:t>Q: What is an eco-climatic domain? </a:t>
            </a:r>
          </a:p>
          <a:p>
            <a:r>
              <a:rPr lang="en-US" sz="1600" dirty="0"/>
              <a:t>Q: How might carbon fluxes vary spatially across these different domains? </a:t>
            </a:r>
          </a:p>
          <a:p>
            <a:pPr marL="274320" lvl="1" indent="0">
              <a:buNone/>
            </a:pPr>
            <a:endParaRPr lang="en-US" sz="1600" dirty="0"/>
          </a:p>
        </p:txBody>
      </p:sp>
      <p:sp>
        <p:nvSpPr>
          <p:cNvPr id="3" name="TextBox 2">
            <a:extLst>
              <a:ext uri="{FF2B5EF4-FFF2-40B4-BE49-F238E27FC236}">
                <a16:creationId xmlns:a16="http://schemas.microsoft.com/office/drawing/2014/main" id="{B3AC592B-314F-E042-8C3C-F0F4E4DFECEB}"/>
              </a:ext>
            </a:extLst>
          </p:cNvPr>
          <p:cNvSpPr txBox="1"/>
          <p:nvPr/>
        </p:nvSpPr>
        <p:spPr>
          <a:xfrm>
            <a:off x="2831972" y="5709875"/>
            <a:ext cx="4684296" cy="369332"/>
          </a:xfrm>
          <a:prstGeom prst="rect">
            <a:avLst/>
          </a:prstGeom>
          <a:noFill/>
        </p:spPr>
        <p:txBody>
          <a:bodyPr wrap="none" rtlCol="0">
            <a:spAutoFit/>
          </a:bodyPr>
          <a:lstStyle/>
          <a:p>
            <a:r>
              <a:rPr lang="en-US" dirty="0"/>
              <a:t>Source: https://</a:t>
            </a:r>
            <a:r>
              <a:rPr lang="en-US" dirty="0" err="1"/>
              <a:t>www.neonscience.org</a:t>
            </a:r>
            <a:r>
              <a:rPr lang="en-US" dirty="0"/>
              <a:t>/</a:t>
            </a:r>
          </a:p>
        </p:txBody>
      </p:sp>
    </p:spTree>
    <p:extLst>
      <p:ext uri="{BB962C8B-B14F-4D97-AF65-F5344CB8AC3E}">
        <p14:creationId xmlns:p14="http://schemas.microsoft.com/office/powerpoint/2010/main" val="878926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DE86DE-B2F5-FC4C-B265-FD6BE17C6549}"/>
              </a:ext>
            </a:extLst>
          </p:cNvPr>
          <p:cNvPicPr>
            <a:picLocks noChangeAspect="1"/>
          </p:cNvPicPr>
          <p:nvPr/>
        </p:nvPicPr>
        <p:blipFill rotWithShape="1">
          <a:blip r:embed="rId2"/>
          <a:srcRect t="5866"/>
          <a:stretch/>
        </p:blipFill>
        <p:spPr>
          <a:xfrm>
            <a:off x="0" y="0"/>
            <a:ext cx="12192000" cy="6455664"/>
          </a:xfrm>
          <a:prstGeom prst="rect">
            <a:avLst/>
          </a:prstGeom>
        </p:spPr>
      </p:pic>
      <p:sp>
        <p:nvSpPr>
          <p:cNvPr id="3" name="Rectangle 2">
            <a:extLst>
              <a:ext uri="{FF2B5EF4-FFF2-40B4-BE49-F238E27FC236}">
                <a16:creationId xmlns:a16="http://schemas.microsoft.com/office/drawing/2014/main" id="{A013A991-0711-F14D-9E0D-CAC5CE079FD8}"/>
              </a:ext>
            </a:extLst>
          </p:cNvPr>
          <p:cNvSpPr/>
          <p:nvPr/>
        </p:nvSpPr>
        <p:spPr>
          <a:xfrm>
            <a:off x="0" y="6455664"/>
            <a:ext cx="9235440" cy="369332"/>
          </a:xfrm>
          <a:prstGeom prst="rect">
            <a:avLst/>
          </a:prstGeom>
        </p:spPr>
        <p:txBody>
          <a:bodyPr wrap="square">
            <a:spAutoFit/>
          </a:bodyPr>
          <a:lstStyle/>
          <a:p>
            <a:r>
              <a:rPr lang="en-US" dirty="0"/>
              <a:t>Source: https://</a:t>
            </a:r>
            <a:r>
              <a:rPr lang="en-US" dirty="0" err="1"/>
              <a:t>fluxnet.fluxdata.org</a:t>
            </a:r>
            <a:r>
              <a:rPr lang="en-US" dirty="0"/>
              <a:t>/sites/site-list-and-pages/?view=map</a:t>
            </a:r>
          </a:p>
        </p:txBody>
      </p:sp>
    </p:spTree>
    <p:extLst>
      <p:ext uri="{BB962C8B-B14F-4D97-AF65-F5344CB8AC3E}">
        <p14:creationId xmlns:p14="http://schemas.microsoft.com/office/powerpoint/2010/main" val="3818238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AF35CD-DA30-4E34-B0F3-32C27766DA0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CFC42DC-2C46-47C4-BC61-530557385DB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54B91A37-AA1F-4966-8ACF-93023547DA92}"/>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17B17AC5-0931-432F-9A4A-DDCFAA010ABC}"/>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Content Placeholder 3">
            <a:extLst>
              <a:ext uri="{FF2B5EF4-FFF2-40B4-BE49-F238E27FC236}">
                <a16:creationId xmlns:a16="http://schemas.microsoft.com/office/drawing/2014/main" id="{79C6D108-3D26-C043-B1D8-A8538303CD28}"/>
              </a:ext>
            </a:extLst>
          </p:cNvPr>
          <p:cNvPicPr>
            <a:picLocks noChangeAspect="1"/>
          </p:cNvPicPr>
          <p:nvPr/>
        </p:nvPicPr>
        <p:blipFill rotWithShape="1">
          <a:blip r:embed="rId5"/>
          <a:srcRect l="27203" t="11157" r="27526" b="3986"/>
          <a:stretch/>
        </p:blipFill>
        <p:spPr>
          <a:xfrm>
            <a:off x="711200" y="37918"/>
            <a:ext cx="6434667" cy="6784374"/>
          </a:xfrm>
          <a:prstGeom prst="rect">
            <a:avLst/>
          </a:prstGeom>
        </p:spPr>
      </p:pic>
      <p:sp>
        <p:nvSpPr>
          <p:cNvPr id="2" name="Title 1">
            <a:extLst>
              <a:ext uri="{FF2B5EF4-FFF2-40B4-BE49-F238E27FC236}">
                <a16:creationId xmlns:a16="http://schemas.microsoft.com/office/drawing/2014/main" id="{B8E7CF8D-F8A0-BB4D-9B82-423322A47E28}"/>
              </a:ext>
            </a:extLst>
          </p:cNvPr>
          <p:cNvSpPr>
            <a:spLocks noGrp="1"/>
          </p:cNvSpPr>
          <p:nvPr>
            <p:ph type="title"/>
          </p:nvPr>
        </p:nvSpPr>
        <p:spPr>
          <a:xfrm>
            <a:off x="8156350" y="484632"/>
            <a:ext cx="3544035" cy="1609344"/>
          </a:xfrm>
          <a:ln>
            <a:noFill/>
          </a:ln>
        </p:spPr>
        <p:txBody>
          <a:bodyPr>
            <a:normAutofit/>
          </a:bodyPr>
          <a:lstStyle/>
          <a:p>
            <a:r>
              <a:rPr lang="en-US" sz="3200" dirty="0"/>
              <a:t>1.2 student group identifies a site</a:t>
            </a:r>
          </a:p>
        </p:txBody>
      </p:sp>
      <p:sp>
        <p:nvSpPr>
          <p:cNvPr id="9" name="Content Placeholder 8">
            <a:extLst>
              <a:ext uri="{FF2B5EF4-FFF2-40B4-BE49-F238E27FC236}">
                <a16:creationId xmlns:a16="http://schemas.microsoft.com/office/drawing/2014/main" id="{717270B3-77CB-4B84-8AFC-01E2861684CA}"/>
              </a:ext>
            </a:extLst>
          </p:cNvPr>
          <p:cNvSpPr>
            <a:spLocks noGrp="1"/>
          </p:cNvSpPr>
          <p:nvPr>
            <p:ph idx="1"/>
          </p:nvPr>
        </p:nvSpPr>
        <p:spPr>
          <a:xfrm>
            <a:off x="8156351" y="2121408"/>
            <a:ext cx="3544034" cy="4050792"/>
          </a:xfrm>
        </p:spPr>
        <p:txBody>
          <a:bodyPr>
            <a:normAutofit lnSpcReduction="10000"/>
          </a:bodyPr>
          <a:lstStyle/>
          <a:p>
            <a:pPr marL="0" indent="0">
              <a:buNone/>
            </a:pPr>
            <a:r>
              <a:rPr lang="en-US" sz="1600" dirty="0"/>
              <a:t>Each </a:t>
            </a:r>
            <a:r>
              <a:rPr lang="en-US" sz="1600" dirty="0" err="1"/>
              <a:t>Ameriflux</a:t>
            </a:r>
            <a:r>
              <a:rPr lang="en-US" sz="1600" dirty="0"/>
              <a:t> site, including those from NEON, report site climate and ecosystem information, along with the number of years of available data. Students use this information to formulate site specific hypotheses on carbon fluxes at different temporal scales.</a:t>
            </a:r>
          </a:p>
          <a:p>
            <a:pPr marL="0" indent="0">
              <a:buNone/>
            </a:pPr>
            <a:endParaRPr lang="en-US" sz="1600" dirty="0"/>
          </a:p>
          <a:p>
            <a:pPr marL="0" indent="0">
              <a:buNone/>
            </a:pPr>
            <a:r>
              <a:rPr lang="en-US" sz="1600" dirty="0"/>
              <a:t>Discussion Questions:</a:t>
            </a:r>
          </a:p>
          <a:p>
            <a:r>
              <a:rPr lang="en-US" sz="1600" dirty="0"/>
              <a:t>Q: What is an eco-climatic domain? </a:t>
            </a:r>
          </a:p>
          <a:p>
            <a:r>
              <a:rPr lang="en-US" sz="1600" dirty="0"/>
              <a:t>Q: How might carbon fluxes vary spatially across these different domains? </a:t>
            </a:r>
          </a:p>
          <a:p>
            <a:endParaRPr lang="en-US" sz="1600" dirty="0"/>
          </a:p>
        </p:txBody>
      </p:sp>
      <p:sp>
        <p:nvSpPr>
          <p:cNvPr id="3" name="TextBox 2">
            <a:extLst>
              <a:ext uri="{FF2B5EF4-FFF2-40B4-BE49-F238E27FC236}">
                <a16:creationId xmlns:a16="http://schemas.microsoft.com/office/drawing/2014/main" id="{DE05818F-6458-8648-B376-ABC88210286C}"/>
              </a:ext>
            </a:extLst>
          </p:cNvPr>
          <p:cNvSpPr txBox="1"/>
          <p:nvPr/>
        </p:nvSpPr>
        <p:spPr>
          <a:xfrm>
            <a:off x="8115424" y="6172200"/>
            <a:ext cx="2485936" cy="738664"/>
          </a:xfrm>
          <a:prstGeom prst="rect">
            <a:avLst/>
          </a:prstGeom>
          <a:noFill/>
        </p:spPr>
        <p:txBody>
          <a:bodyPr wrap="square" rtlCol="0">
            <a:spAutoFit/>
          </a:bodyPr>
          <a:lstStyle/>
          <a:p>
            <a:r>
              <a:rPr lang="en-US" sz="1400" dirty="0"/>
              <a:t>Source: http://</a:t>
            </a:r>
            <a:r>
              <a:rPr lang="en-US" sz="1400" dirty="0" err="1"/>
              <a:t>ameriflux.lbl.gov</a:t>
            </a:r>
            <a:r>
              <a:rPr lang="en-US" sz="1400" dirty="0"/>
              <a:t>/sites/</a:t>
            </a:r>
            <a:r>
              <a:rPr lang="en-US" sz="1400" dirty="0" err="1"/>
              <a:t>siteinfo</a:t>
            </a:r>
            <a:r>
              <a:rPr lang="en-US" sz="1400" dirty="0"/>
              <a:t>/US-UMB</a:t>
            </a:r>
          </a:p>
        </p:txBody>
      </p:sp>
    </p:spTree>
    <p:extLst>
      <p:ext uri="{BB962C8B-B14F-4D97-AF65-F5344CB8AC3E}">
        <p14:creationId xmlns:p14="http://schemas.microsoft.com/office/powerpoint/2010/main" val="100625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AF35CD-DA30-4E34-B0F3-32C27766DA0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CFC42DC-2C46-47C4-BC61-530557385DB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54B91A37-AA1F-4966-8ACF-93023547DA92}"/>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17B17AC5-0931-432F-9A4A-DDCFAA010ABC}"/>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8" name="Content Placeholder 4">
            <a:extLst>
              <a:ext uri="{FF2B5EF4-FFF2-40B4-BE49-F238E27FC236}">
                <a16:creationId xmlns:a16="http://schemas.microsoft.com/office/drawing/2014/main" id="{93F98432-3F31-964F-8790-A99338DEE9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314" y="640080"/>
            <a:ext cx="5687638" cy="5588101"/>
          </a:xfrm>
          <a:prstGeom prst="rect">
            <a:avLst/>
          </a:prstGeom>
        </p:spPr>
      </p:pic>
      <p:sp>
        <p:nvSpPr>
          <p:cNvPr id="2" name="Title 1">
            <a:extLst>
              <a:ext uri="{FF2B5EF4-FFF2-40B4-BE49-F238E27FC236}">
                <a16:creationId xmlns:a16="http://schemas.microsoft.com/office/drawing/2014/main" id="{2CC33F9D-E164-BB49-B20F-BDF45664248B}"/>
              </a:ext>
            </a:extLst>
          </p:cNvPr>
          <p:cNvSpPr>
            <a:spLocks noGrp="1"/>
          </p:cNvSpPr>
          <p:nvPr>
            <p:ph type="title"/>
          </p:nvPr>
        </p:nvSpPr>
        <p:spPr>
          <a:xfrm>
            <a:off x="8156350" y="484632"/>
            <a:ext cx="3544035" cy="1609344"/>
          </a:xfrm>
          <a:ln>
            <a:noFill/>
          </a:ln>
        </p:spPr>
        <p:txBody>
          <a:bodyPr>
            <a:normAutofit/>
          </a:bodyPr>
          <a:lstStyle/>
          <a:p>
            <a:r>
              <a:rPr lang="en-US" sz="3200" dirty="0"/>
              <a:t>1.3 students hypothesize verbally</a:t>
            </a:r>
          </a:p>
        </p:txBody>
      </p:sp>
      <p:sp>
        <p:nvSpPr>
          <p:cNvPr id="10" name="Content Placeholder 9">
            <a:extLst>
              <a:ext uri="{FF2B5EF4-FFF2-40B4-BE49-F238E27FC236}">
                <a16:creationId xmlns:a16="http://schemas.microsoft.com/office/drawing/2014/main" id="{0030035B-6224-401D-B90E-6ED50E765585}"/>
              </a:ext>
            </a:extLst>
          </p:cNvPr>
          <p:cNvSpPr>
            <a:spLocks noGrp="1"/>
          </p:cNvSpPr>
          <p:nvPr>
            <p:ph idx="1"/>
          </p:nvPr>
        </p:nvSpPr>
        <p:spPr>
          <a:xfrm>
            <a:off x="8156351" y="2121408"/>
            <a:ext cx="3544034" cy="4050792"/>
          </a:xfrm>
        </p:spPr>
        <p:txBody>
          <a:bodyPr>
            <a:normAutofit/>
          </a:bodyPr>
          <a:lstStyle/>
          <a:p>
            <a:r>
              <a:rPr lang="en-US" sz="1600" dirty="0"/>
              <a:t>This is an example of NPP variability at different timescales for a Michigan forest (US-UMB </a:t>
            </a:r>
            <a:r>
              <a:rPr lang="en-US" sz="1600" dirty="0" err="1"/>
              <a:t>Ameriflux</a:t>
            </a:r>
            <a:r>
              <a:rPr lang="en-US" sz="1600" dirty="0"/>
              <a:t> site)</a:t>
            </a:r>
          </a:p>
          <a:p>
            <a:r>
              <a:rPr lang="en-US" sz="1600" dirty="0"/>
              <a:t>Q: What regulates ecosystem production (so carbon uptake) at the following timescales:</a:t>
            </a:r>
          </a:p>
          <a:p>
            <a:pPr lvl="1"/>
            <a:r>
              <a:rPr lang="en-US" sz="1400" dirty="0"/>
              <a:t>Daily</a:t>
            </a:r>
          </a:p>
          <a:p>
            <a:pPr lvl="1"/>
            <a:r>
              <a:rPr lang="en-US" sz="1400" dirty="0"/>
              <a:t>Annual</a:t>
            </a:r>
          </a:p>
          <a:p>
            <a:pPr lvl="1"/>
            <a:r>
              <a:rPr lang="en-US" sz="1400" dirty="0"/>
              <a:t>Decadal</a:t>
            </a:r>
          </a:p>
        </p:txBody>
      </p:sp>
      <p:sp>
        <p:nvSpPr>
          <p:cNvPr id="3" name="TextBox 2">
            <a:extLst>
              <a:ext uri="{FF2B5EF4-FFF2-40B4-BE49-F238E27FC236}">
                <a16:creationId xmlns:a16="http://schemas.microsoft.com/office/drawing/2014/main" id="{934AE578-D342-0540-8002-CC9F6E061770}"/>
              </a:ext>
            </a:extLst>
          </p:cNvPr>
          <p:cNvSpPr txBox="1"/>
          <p:nvPr/>
        </p:nvSpPr>
        <p:spPr>
          <a:xfrm>
            <a:off x="8162867" y="5695146"/>
            <a:ext cx="2912301" cy="954107"/>
          </a:xfrm>
          <a:prstGeom prst="rect">
            <a:avLst/>
          </a:prstGeom>
          <a:noFill/>
        </p:spPr>
        <p:txBody>
          <a:bodyPr wrap="square" rtlCol="0">
            <a:spAutoFit/>
          </a:bodyPr>
          <a:lstStyle/>
          <a:p>
            <a:r>
              <a:rPr lang="en-US" sz="1400" dirty="0"/>
              <a:t>Source: https://</a:t>
            </a:r>
            <a:r>
              <a:rPr lang="en-US" sz="1400" dirty="0" err="1"/>
              <a:t>www.nature.com</a:t>
            </a:r>
            <a:r>
              <a:rPr lang="en-US" sz="1400" dirty="0"/>
              <a:t>/</a:t>
            </a:r>
            <a:r>
              <a:rPr lang="en-US" sz="1400" dirty="0" err="1"/>
              <a:t>scitable</a:t>
            </a:r>
            <a:r>
              <a:rPr lang="en-US" sz="1400" dirty="0"/>
              <a:t>/knowledge/library/terrestrial...life-17567411</a:t>
            </a:r>
          </a:p>
        </p:txBody>
      </p:sp>
    </p:spTree>
    <p:extLst>
      <p:ext uri="{BB962C8B-B14F-4D97-AF65-F5344CB8AC3E}">
        <p14:creationId xmlns:p14="http://schemas.microsoft.com/office/powerpoint/2010/main" val="339319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CF043BA-0C52-4068-BCF5-2B2D89BA9D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2D33B7E3-6300-2346-9B0F-44E0430C4914}"/>
              </a:ext>
            </a:extLst>
          </p:cNvPr>
          <p:cNvPicPr>
            <a:picLocks noChangeAspect="1"/>
          </p:cNvPicPr>
          <p:nvPr/>
        </p:nvPicPr>
        <p:blipFill rotWithShape="1">
          <a:blip r:embed="rId4"/>
          <a:srcRect l="24901" t="4445" r="27183" b="10000"/>
          <a:stretch/>
        </p:blipFill>
        <p:spPr>
          <a:xfrm>
            <a:off x="523888" y="121146"/>
            <a:ext cx="6537311" cy="6565735"/>
          </a:xfrm>
          <a:prstGeom prst="rect">
            <a:avLst/>
          </a:prstGeom>
        </p:spPr>
      </p:pic>
      <p:grpSp>
        <p:nvGrpSpPr>
          <p:cNvPr id="14" name="Group 13">
            <a:extLst>
              <a:ext uri="{FF2B5EF4-FFF2-40B4-BE49-F238E27FC236}">
                <a16:creationId xmlns:a16="http://schemas.microsoft.com/office/drawing/2014/main" id="{789ACCC8-A635-400E-B9C0-AD9CA57109CE}"/>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CBC21CEB-233C-4B50-8CCA-829AD0428FA3}"/>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F3DF2D74-CD63-49A8-A93B-9DA2F59511D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D5AB7E36-6B09-F645-9F5C-EF1C9DDD67B3}"/>
              </a:ext>
            </a:extLst>
          </p:cNvPr>
          <p:cNvSpPr>
            <a:spLocks noGrp="1"/>
          </p:cNvSpPr>
          <p:nvPr>
            <p:ph type="title"/>
          </p:nvPr>
        </p:nvSpPr>
        <p:spPr>
          <a:xfrm>
            <a:off x="7883612" y="484632"/>
            <a:ext cx="3816774" cy="1609344"/>
          </a:xfrm>
          <a:ln>
            <a:noFill/>
          </a:ln>
        </p:spPr>
        <p:txBody>
          <a:bodyPr>
            <a:normAutofit/>
          </a:bodyPr>
          <a:lstStyle/>
          <a:p>
            <a:r>
              <a:rPr lang="en-US" sz="3200" dirty="0"/>
              <a:t>1.3 students hypothesize Visually</a:t>
            </a:r>
          </a:p>
        </p:txBody>
      </p:sp>
      <p:sp>
        <p:nvSpPr>
          <p:cNvPr id="9" name="Content Placeholder 8">
            <a:extLst>
              <a:ext uri="{FF2B5EF4-FFF2-40B4-BE49-F238E27FC236}">
                <a16:creationId xmlns:a16="http://schemas.microsoft.com/office/drawing/2014/main" id="{AFFB5F23-438A-4467-8AC9-21EFF1CD19CB}"/>
              </a:ext>
            </a:extLst>
          </p:cNvPr>
          <p:cNvSpPr>
            <a:spLocks noGrp="1"/>
          </p:cNvSpPr>
          <p:nvPr>
            <p:ph idx="1"/>
          </p:nvPr>
        </p:nvSpPr>
        <p:spPr>
          <a:xfrm>
            <a:off x="7883611" y="2121408"/>
            <a:ext cx="3816774" cy="4050792"/>
          </a:xfrm>
        </p:spPr>
        <p:txBody>
          <a:bodyPr>
            <a:normAutofit/>
          </a:bodyPr>
          <a:lstStyle/>
          <a:p>
            <a:r>
              <a:rPr lang="en-US" sz="1600" dirty="0"/>
              <a:t>Direct students to: </a:t>
            </a:r>
            <a:r>
              <a:rPr lang="en-US" sz="1600" dirty="0">
                <a:hlinkClick r:id="rId6"/>
              </a:rPr>
              <a:t>https://rampages.us/ecotechniques/data-visualization/</a:t>
            </a:r>
            <a:endParaRPr lang="en-US" sz="1600" dirty="0"/>
          </a:p>
          <a:p>
            <a:pPr marL="0" indent="0">
              <a:buNone/>
            </a:pPr>
            <a:endParaRPr lang="en-US" sz="1600" dirty="0"/>
          </a:p>
          <a:p>
            <a:r>
              <a:rPr lang="en-US" sz="1600" dirty="0"/>
              <a:t>Ask students to individually plot their hypothesis…</a:t>
            </a:r>
          </a:p>
          <a:p>
            <a:r>
              <a:rPr lang="en-US" sz="1600" dirty="0"/>
              <a:t>Q: Was your hypothesis generally supported?</a:t>
            </a:r>
          </a:p>
          <a:p>
            <a:r>
              <a:rPr lang="en-US" sz="1600" dirty="0"/>
              <a:t>Q: How might this 24-hr cycle differ in an ecosystem positioned in a tropical eco-climatic domain? What about during the winter for the same temperate forest?</a:t>
            </a:r>
          </a:p>
        </p:txBody>
      </p:sp>
    </p:spTree>
    <p:extLst>
      <p:ext uri="{BB962C8B-B14F-4D97-AF65-F5344CB8AC3E}">
        <p14:creationId xmlns:p14="http://schemas.microsoft.com/office/powerpoint/2010/main" val="2948100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CCF043BA-0C52-4068-BCF5-2B2D89BA9D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ontent Placeholder 3">
            <a:extLst>
              <a:ext uri="{FF2B5EF4-FFF2-40B4-BE49-F238E27FC236}">
                <a16:creationId xmlns:a16="http://schemas.microsoft.com/office/drawing/2014/main" id="{B9AADFD2-0F17-F447-9390-7DC2DFAAC6E6}"/>
              </a:ext>
            </a:extLst>
          </p:cNvPr>
          <p:cNvPicPr>
            <a:picLocks noChangeAspect="1"/>
          </p:cNvPicPr>
          <p:nvPr/>
        </p:nvPicPr>
        <p:blipFill rotWithShape="1">
          <a:blip r:embed="rId4"/>
          <a:srcRect l="24632" t="7067" r="25784" b="8736"/>
          <a:stretch/>
        </p:blipFill>
        <p:spPr>
          <a:xfrm>
            <a:off x="2483530" y="113258"/>
            <a:ext cx="6942666" cy="6631481"/>
          </a:xfrm>
          <a:prstGeom prst="rect">
            <a:avLst/>
          </a:prstGeom>
        </p:spPr>
      </p:pic>
      <p:grpSp>
        <p:nvGrpSpPr>
          <p:cNvPr id="22" name="Group 13">
            <a:extLst>
              <a:ext uri="{FF2B5EF4-FFF2-40B4-BE49-F238E27FC236}">
                <a16:creationId xmlns:a16="http://schemas.microsoft.com/office/drawing/2014/main" id="{789ACCC8-A635-400E-B9C0-AD9CA57109CE}"/>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CBC21CEB-233C-4B50-8CCA-829AD0428FA3}"/>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15">
              <a:extLst>
                <a:ext uri="{FF2B5EF4-FFF2-40B4-BE49-F238E27FC236}">
                  <a16:creationId xmlns:a16="http://schemas.microsoft.com/office/drawing/2014/main" id="{F3DF2D74-CD63-49A8-A93B-9DA2F59511D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111345E3-B344-FA4C-8A54-6985C188E725}"/>
              </a:ext>
            </a:extLst>
          </p:cNvPr>
          <p:cNvSpPr/>
          <p:nvPr/>
        </p:nvSpPr>
        <p:spPr>
          <a:xfrm>
            <a:off x="206862" y="2930759"/>
            <a:ext cx="2069807" cy="1754326"/>
          </a:xfrm>
          <a:prstGeom prst="rect">
            <a:avLst/>
          </a:prstGeom>
        </p:spPr>
        <p:txBody>
          <a:bodyPr wrap="square">
            <a:spAutoFit/>
          </a:bodyPr>
          <a:lstStyle/>
          <a:p>
            <a:r>
              <a:rPr lang="en-US" dirty="0"/>
              <a:t>Source: </a:t>
            </a:r>
            <a:r>
              <a:rPr lang="en-US" dirty="0">
                <a:hlinkClick r:id="rId6"/>
              </a:rPr>
              <a:t>https://rampages.us/ecotechniques/data-visualization/</a:t>
            </a:r>
            <a:endParaRPr lang="en-US" dirty="0"/>
          </a:p>
          <a:p>
            <a:endParaRPr lang="en-US" dirty="0"/>
          </a:p>
        </p:txBody>
      </p:sp>
    </p:spTree>
    <p:extLst>
      <p:ext uri="{BB962C8B-B14F-4D97-AF65-F5344CB8AC3E}">
        <p14:creationId xmlns:p14="http://schemas.microsoft.com/office/powerpoint/2010/main" val="1142906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7A67B-C3B3-5948-9F8B-EA5AE527BE38}"/>
              </a:ext>
            </a:extLst>
          </p:cNvPr>
          <p:cNvSpPr>
            <a:spLocks noGrp="1"/>
          </p:cNvSpPr>
          <p:nvPr>
            <p:ph type="title"/>
          </p:nvPr>
        </p:nvSpPr>
        <p:spPr/>
        <p:txBody>
          <a:bodyPr/>
          <a:lstStyle/>
          <a:p>
            <a:r>
              <a:rPr lang="en-US" dirty="0"/>
              <a:t>Part 2: Testing your hypotheses</a:t>
            </a:r>
          </a:p>
        </p:txBody>
      </p:sp>
      <p:sp>
        <p:nvSpPr>
          <p:cNvPr id="3" name="Content Placeholder 2">
            <a:extLst>
              <a:ext uri="{FF2B5EF4-FFF2-40B4-BE49-F238E27FC236}">
                <a16:creationId xmlns:a16="http://schemas.microsoft.com/office/drawing/2014/main" id="{3C1103E3-F7E3-B741-BC52-AFAA5034C7A0}"/>
              </a:ext>
            </a:extLst>
          </p:cNvPr>
          <p:cNvSpPr>
            <a:spLocks noGrp="1"/>
          </p:cNvSpPr>
          <p:nvPr>
            <p:ph idx="1"/>
          </p:nvPr>
        </p:nvSpPr>
        <p:spPr/>
        <p:txBody>
          <a:bodyPr/>
          <a:lstStyle/>
          <a:p>
            <a:r>
              <a:rPr lang="en-US" dirty="0"/>
              <a:t>Testing hypotheses regarding temporal changes in carbon fluxes requires students to download and grapple with basic data plotting and visualization.</a:t>
            </a:r>
          </a:p>
          <a:p>
            <a:r>
              <a:rPr lang="en-US" dirty="0"/>
              <a:t>Activity Outline:</a:t>
            </a:r>
          </a:p>
          <a:p>
            <a:pPr lvl="1"/>
            <a:r>
              <a:rPr lang="en-US" dirty="0"/>
              <a:t>Work with students to download carbon flux data from the NEON data portal or FLUXNET2015 open datasets.</a:t>
            </a:r>
          </a:p>
          <a:p>
            <a:pPr lvl="1"/>
            <a:r>
              <a:rPr lang="en-US" dirty="0"/>
              <a:t>Have students import csv files into Microsoft Excel or Google Sheets.</a:t>
            </a:r>
          </a:p>
          <a:p>
            <a:pPr lvl="1"/>
            <a:r>
              <a:rPr lang="en-US" dirty="0"/>
              <a:t>Challenge students to consider how to plot and visualize data to test their hypotheses. </a:t>
            </a:r>
          </a:p>
          <a:p>
            <a:pPr lvl="1"/>
            <a:r>
              <a:rPr lang="en-US" dirty="0"/>
              <a:t>As an entire class, share results with one another. Have students discuss surprises and compare patterns across eco-climatic domains. </a:t>
            </a:r>
          </a:p>
          <a:p>
            <a:endParaRPr lang="en-US" dirty="0"/>
          </a:p>
        </p:txBody>
      </p:sp>
    </p:spTree>
    <p:extLst>
      <p:ext uri="{BB962C8B-B14F-4D97-AF65-F5344CB8AC3E}">
        <p14:creationId xmlns:p14="http://schemas.microsoft.com/office/powerpoint/2010/main" val="40441028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Wood Type</Template>
  <TotalTime>309</TotalTime>
  <Words>905</Words>
  <Application>Microsoft Macintosh PowerPoint</Application>
  <PresentationFormat>Widescreen</PresentationFormat>
  <Paragraphs>63</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Rockwell</vt:lpstr>
      <vt:lpstr>Rockwell Condensed</vt:lpstr>
      <vt:lpstr>Rockwell Extra Bold</vt:lpstr>
      <vt:lpstr>Wingdings</vt:lpstr>
      <vt:lpstr>Wood Type</vt:lpstr>
      <vt:lpstr>Environmental Drivers of Ecosystem Carbon Fluxes from Minutes to Years </vt:lpstr>
      <vt:lpstr>Part 1: Site selection and hypothesis development </vt:lpstr>
      <vt:lpstr>1.1 student group identifies a site</vt:lpstr>
      <vt:lpstr>PowerPoint Presentation</vt:lpstr>
      <vt:lpstr>1.2 student group identifies a site</vt:lpstr>
      <vt:lpstr>1.3 students hypothesize verbally</vt:lpstr>
      <vt:lpstr>1.3 students hypothesize Visually</vt:lpstr>
      <vt:lpstr>PowerPoint Presentation</vt:lpstr>
      <vt:lpstr>Part 2: Testing your hypotheses</vt:lpstr>
      <vt:lpstr>2.2 test your hypothesis</vt:lpstr>
      <vt:lpstr>2.3, 2.4 test your hypothesis</vt:lpstr>
      <vt:lpstr>Part 3: Assessing drivers of fluxes and inferring responses to global change</vt:lpstr>
      <vt:lpstr>3.1, 3.2 environmental drivers &amp; prediction</vt:lpstr>
      <vt:lpstr>3.3 environmental drivers &amp; prediction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Drivers of Ecosystem Carbon Fluxes from Minutes to Years </dc:title>
  <dc:creator>Christopher M Gough</dc:creator>
  <cp:lastModifiedBy>Christopher M Gough</cp:lastModifiedBy>
  <cp:revision>63</cp:revision>
  <dcterms:created xsi:type="dcterms:W3CDTF">2018-05-02T17:28:26Z</dcterms:created>
  <dcterms:modified xsi:type="dcterms:W3CDTF">2018-05-22T15:07:28Z</dcterms:modified>
</cp:coreProperties>
</file>