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58" r:id="rId4"/>
    <p:sldId id="278" r:id="rId5"/>
    <p:sldId id="279" r:id="rId6"/>
    <p:sldId id="257" r:id="rId7"/>
    <p:sldId id="373" r:id="rId8"/>
    <p:sldId id="261" r:id="rId9"/>
    <p:sldId id="266" r:id="rId10"/>
    <p:sldId id="281" r:id="rId11"/>
    <p:sldId id="361" r:id="rId12"/>
    <p:sldId id="371" r:id="rId13"/>
    <p:sldId id="282" r:id="rId14"/>
    <p:sldId id="272" r:id="rId15"/>
    <p:sldId id="271" r:id="rId16"/>
    <p:sldId id="262" r:id="rId17"/>
    <p:sldId id="3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2"/>
    <p:restoredTop sz="94674"/>
  </p:normalViewPr>
  <p:slideViewPr>
    <p:cSldViewPr snapToGrid="0" snapToObjects="1">
      <p:cViewPr varScale="1">
        <p:scale>
          <a:sx n="121" d="100"/>
          <a:sy n="121" d="100"/>
        </p:scale>
        <p:origin x="3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703-4545-3243-AEEE-4280FE6B3E33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E903C-67E9-3E43-86C4-B63C026F6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NEON Science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primer of eddy-covariance see box 1 of: https://</a:t>
            </a:r>
            <a:r>
              <a:rPr lang="en-US" dirty="0" err="1"/>
              <a:t>nph.onlinelibrary.wiley.com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/10.1111/nph.15227 and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Eddy_covariance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Eddy-covariance tower in a temperate forest ecosystem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8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Eddy-covariance tower in the Central US plains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8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Eddy-covariance tower in a tidal wetland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6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figure above shows the footprint probability, with, for example, “80” indicating that 80 % of the carbon fluxes originate within the mapped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8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Instantaneous rates (y-axis) are in micromoles. When summed over the course of a day, the quantity amounts to millimoles.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E903C-67E9-3E43-86C4-B63C026F67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4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1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6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5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1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6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7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6B31C-1E1C-9D4B-9916-B85EC9AC2CC7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03463-F04C-AB4A-AC46-85A01443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0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R4Anc8Mka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1" y="542925"/>
            <a:ext cx="8748898" cy="1470025"/>
          </a:xfrm>
        </p:spPr>
        <p:txBody>
          <a:bodyPr>
            <a:normAutofit/>
          </a:bodyPr>
          <a:lstStyle/>
          <a:p>
            <a:r>
              <a:rPr lang="en-US" sz="4000" b="1" dirty="0"/>
              <a:t>Part 1: Eddy-Covariance Fundamentals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17145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tx1"/>
                </a:solidFill>
              </a:rPr>
              <a:t>Chris Gough</a:t>
            </a:r>
          </a:p>
        </p:txBody>
      </p:sp>
      <p:pic>
        <p:nvPicPr>
          <p:cNvPr id="5" name="Picture 4" descr="DSCN000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33" y="3167598"/>
            <a:ext cx="2854667" cy="214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N27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2837906"/>
            <a:ext cx="2263860" cy="301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SCN27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172416"/>
            <a:ext cx="3000644" cy="2250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B28EC-F1FA-3845-82FE-587277B2AA6A}"/>
              </a:ext>
            </a:extLst>
          </p:cNvPr>
          <p:cNvSpPr txBox="1"/>
          <p:nvPr/>
        </p:nvSpPr>
        <p:spPr>
          <a:xfrm>
            <a:off x="7258556" y="6463247"/>
            <a:ext cx="18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C. Gough</a:t>
            </a:r>
          </a:p>
        </p:txBody>
      </p:sp>
    </p:spTree>
    <p:extLst>
      <p:ext uri="{BB962C8B-B14F-4D97-AF65-F5344CB8AC3E}">
        <p14:creationId xmlns:p14="http://schemas.microsoft.com/office/powerpoint/2010/main" val="282469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78" y="70252"/>
            <a:ext cx="8229600" cy="1143000"/>
          </a:xfrm>
        </p:spPr>
        <p:txBody>
          <a:bodyPr/>
          <a:lstStyle/>
          <a:p>
            <a:r>
              <a:rPr lang="en-US" dirty="0"/>
              <a:t>Eddy-covariance instrumentation</a:t>
            </a:r>
          </a:p>
        </p:txBody>
      </p:sp>
      <p:pic>
        <p:nvPicPr>
          <p:cNvPr id="5" name="Content Placeholder 4" descr="DSC_096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4714" r="19498" b="14012"/>
          <a:stretch/>
        </p:blipFill>
        <p:spPr>
          <a:xfrm>
            <a:off x="343647" y="2903477"/>
            <a:ext cx="5871882" cy="3361765"/>
          </a:xfrm>
        </p:spPr>
      </p:pic>
      <p:pic>
        <p:nvPicPr>
          <p:cNvPr id="6" name="Picture 5" descr="DSC_09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82" y="1013656"/>
            <a:ext cx="2676996" cy="178466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941294" y="2569469"/>
            <a:ext cx="518534" cy="2316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245" y="1697734"/>
            <a:ext cx="2236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 Sonic Anemometer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97614" y="2378041"/>
            <a:ext cx="1608162" cy="2027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15280" y="1467731"/>
            <a:ext cx="2890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Air intake to IRGA (closed path)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649501" y="2087704"/>
            <a:ext cx="160581" cy="1386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8670" y="3370544"/>
            <a:ext cx="243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Thermocouple and other climate sensors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484" y="4885765"/>
            <a:ext cx="1406674" cy="120739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7284544" y="5162847"/>
            <a:ext cx="985383" cy="706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34190" y="5280329"/>
            <a:ext cx="1361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path IRGA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C95C9-2F0B-F54D-BFC7-F925AB0CB2B6}"/>
              </a:ext>
            </a:extLst>
          </p:cNvPr>
          <p:cNvSpPr txBox="1"/>
          <p:nvPr/>
        </p:nvSpPr>
        <p:spPr>
          <a:xfrm>
            <a:off x="249178" y="6295992"/>
            <a:ext cx="5649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Images: C. Gough and C. Vogel; and http://</a:t>
            </a:r>
            <a:r>
              <a:rPr lang="en-US" sz="1200" dirty="0" err="1"/>
              <a:t>www.ese.u-psud.fr</a:t>
            </a:r>
            <a:r>
              <a:rPr lang="en-US" sz="1200" dirty="0"/>
              <a:t>/IMG/jpg/Li-7500ter-2.jpg</a:t>
            </a:r>
          </a:p>
        </p:txBody>
      </p:sp>
    </p:spTree>
    <p:extLst>
      <p:ext uri="{BB962C8B-B14F-4D97-AF65-F5344CB8AC3E}">
        <p14:creationId xmlns:p14="http://schemas.microsoft.com/office/powerpoint/2010/main" val="164562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5" name="Picture 15" descr="DSCN27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DB839-7899-0148-8938-148511F5B9A7}"/>
              </a:ext>
            </a:extLst>
          </p:cNvPr>
          <p:cNvSpPr txBox="1"/>
          <p:nvPr/>
        </p:nvSpPr>
        <p:spPr>
          <a:xfrm>
            <a:off x="0" y="59865"/>
            <a:ext cx="172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C. Gough</a:t>
            </a:r>
          </a:p>
        </p:txBody>
      </p:sp>
    </p:spTree>
    <p:extLst>
      <p:ext uri="{BB962C8B-B14F-4D97-AF65-F5344CB8AC3E}">
        <p14:creationId xmlns:p14="http://schemas.microsoft.com/office/powerpoint/2010/main" val="352316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Terrestrial Observation System (TOS)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9" b="-1153"/>
          <a:stretch/>
        </p:blipFill>
        <p:spPr>
          <a:xfrm>
            <a:off x="0" y="124596"/>
            <a:ext cx="9144000" cy="6450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DE24DA-473D-4A43-8160-05FC330841D1}"/>
              </a:ext>
            </a:extLst>
          </p:cNvPr>
          <p:cNvSpPr txBox="1"/>
          <p:nvPr/>
        </p:nvSpPr>
        <p:spPr>
          <a:xfrm>
            <a:off x="0" y="59865"/>
            <a:ext cx="143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NEON</a:t>
            </a:r>
          </a:p>
        </p:txBody>
      </p:sp>
    </p:spTree>
    <p:extLst>
      <p:ext uri="{BB962C8B-B14F-4D97-AF65-F5344CB8AC3E}">
        <p14:creationId xmlns:p14="http://schemas.microsoft.com/office/powerpoint/2010/main" val="197860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30D6E-3543-CF4E-9505-4F44297D5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337"/>
            <a:ext cx="9144000" cy="6083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22D8D-30BB-564A-B33D-D4CA9F27FDE1}"/>
              </a:ext>
            </a:extLst>
          </p:cNvPr>
          <p:cNvSpPr txBox="1"/>
          <p:nvPr/>
        </p:nvSpPr>
        <p:spPr>
          <a:xfrm>
            <a:off x="0" y="59865"/>
            <a:ext cx="172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C. Gough</a:t>
            </a:r>
          </a:p>
        </p:txBody>
      </p:sp>
    </p:spTree>
    <p:extLst>
      <p:ext uri="{BB962C8B-B14F-4D97-AF65-F5344CB8AC3E}">
        <p14:creationId xmlns:p14="http://schemas.microsoft.com/office/powerpoint/2010/main" val="12184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060" y="1425012"/>
            <a:ext cx="4662117" cy="4525963"/>
          </a:xfrm>
        </p:spPr>
        <p:txBody>
          <a:bodyPr/>
          <a:lstStyle/>
          <a:p>
            <a:r>
              <a:rPr lang="en-US" dirty="0"/>
              <a:t>Medium-spatial scale resolution (1 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Integrates multiple flux sources</a:t>
            </a:r>
          </a:p>
          <a:p>
            <a:r>
              <a:rPr lang="en-US" dirty="0"/>
              <a:t>Very high temporal resolution (1/2 hour)</a:t>
            </a:r>
          </a:p>
          <a:p>
            <a:r>
              <a:rPr lang="en-US" dirty="0"/>
              <a:t>Relatively high accuracy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63" y="1786023"/>
            <a:ext cx="3957916" cy="296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2D2AB-6338-2F40-8BF8-D4960107E3EB}"/>
              </a:ext>
            </a:extLst>
          </p:cNvPr>
          <p:cNvSpPr txBox="1"/>
          <p:nvPr/>
        </p:nvSpPr>
        <p:spPr>
          <a:xfrm>
            <a:off x="7328907" y="4798719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168998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35661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Flux “footprint” size and location varies over time</a:t>
            </a:r>
          </a:p>
          <a:p>
            <a:r>
              <a:rPr lang="en-US" dirty="0"/>
              <a:t>Must have wind!</a:t>
            </a:r>
          </a:p>
          <a:p>
            <a:r>
              <a:rPr lang="en-US" dirty="0"/>
              <a:t>Not amenable to complex terrain</a:t>
            </a:r>
          </a:p>
          <a:p>
            <a:r>
              <a:rPr lang="en-US" dirty="0"/>
              <a:t>Does not tell you where carbon (or other trace gases) go once they enter the ecosystem</a:t>
            </a:r>
          </a:p>
          <a:p>
            <a:r>
              <a:rPr lang="en-US" dirty="0"/>
              <a:t>Remains computationally intensive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9677" r="9677" b="9677"/>
          <a:stretch>
            <a:fillRect/>
          </a:stretch>
        </p:blipFill>
        <p:spPr bwMode="auto">
          <a:xfrm>
            <a:off x="5143500" y="1695639"/>
            <a:ext cx="3543300" cy="340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7875F-61EC-F547-8115-0A20D96F0733}"/>
              </a:ext>
            </a:extLst>
          </p:cNvPr>
          <p:cNvSpPr txBox="1"/>
          <p:nvPr/>
        </p:nvSpPr>
        <p:spPr>
          <a:xfrm>
            <a:off x="6923737" y="5102658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Gil </a:t>
            </a:r>
            <a:r>
              <a:rPr lang="en-US" dirty="0" err="1"/>
              <a:t>Bohrer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9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E 7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0433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 descr="NEE 2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28600"/>
            <a:ext cx="42592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0" y="5029200"/>
            <a:ext cx="4495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 Total daytime uptake: 98.9 mmol CO</a:t>
            </a:r>
            <a:r>
              <a:rPr lang="en-US" sz="1800" b="1" baseline="-25000" dirty="0"/>
              <a:t>2</a:t>
            </a:r>
            <a:r>
              <a:rPr lang="en-US" sz="1800" b="1" dirty="0"/>
              <a:t> m</a:t>
            </a:r>
            <a:r>
              <a:rPr lang="en-US" sz="1800" b="1" baseline="30000" dirty="0"/>
              <a:t>-2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 Total nighttime loss: 57.3 mmol CO</a:t>
            </a:r>
            <a:r>
              <a:rPr lang="en-US" sz="1800" b="1" baseline="-25000" dirty="0"/>
              <a:t>2</a:t>
            </a:r>
            <a:r>
              <a:rPr lang="en-US" sz="1800" b="1" dirty="0"/>
              <a:t> m</a:t>
            </a:r>
            <a:r>
              <a:rPr lang="en-US" sz="1800" b="1" baseline="30000" dirty="0"/>
              <a:t>-2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 Net 24 hour gain: 41.6 mmol CO</a:t>
            </a:r>
            <a:r>
              <a:rPr lang="en-US" sz="1800" b="1" baseline="-25000" dirty="0"/>
              <a:t>2</a:t>
            </a:r>
            <a:r>
              <a:rPr lang="en-US" sz="1800" b="1" dirty="0"/>
              <a:t> m</a:t>
            </a:r>
            <a:r>
              <a:rPr lang="en-US" sz="1800" b="1" baseline="30000" dirty="0"/>
              <a:t>-2</a:t>
            </a:r>
            <a:endParaRPr lang="en-US" sz="1800" b="1" dirty="0"/>
          </a:p>
          <a:p>
            <a:pPr>
              <a:spcBef>
                <a:spcPct val="50000"/>
              </a:spcBef>
            </a:pPr>
            <a:r>
              <a:rPr lang="en-US" sz="1800" b="1" dirty="0"/>
              <a:t>           or, 5.0 kg C ha</a:t>
            </a:r>
            <a:r>
              <a:rPr lang="en-US" sz="1800" b="1" baseline="30000" dirty="0"/>
              <a:t>-1</a:t>
            </a:r>
            <a:r>
              <a:rPr lang="en-US" sz="1800" b="1" dirty="0"/>
              <a:t> (27 </a:t>
            </a:r>
            <a:r>
              <a:rPr lang="en-US" sz="1800" b="1" dirty="0" err="1"/>
              <a:t>lbs</a:t>
            </a:r>
            <a:r>
              <a:rPr lang="en-US" sz="1800" b="1" dirty="0"/>
              <a:t> C per acre)</a:t>
            </a:r>
            <a:endParaRPr lang="en-US" sz="1800" b="1" baseline="30000" dirty="0"/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800600" y="5029200"/>
            <a:ext cx="4191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/>
              <a:t> Total daytime uptake: 7,402 kg C ha</a:t>
            </a:r>
            <a:r>
              <a:rPr lang="en-US" sz="1800" b="1" baseline="30000"/>
              <a:t>-1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/>
              <a:t> Total nighttime loss: 6,599 kg C ha</a:t>
            </a:r>
            <a:r>
              <a:rPr lang="en-US" sz="1800" b="1" baseline="30000"/>
              <a:t>-1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/>
              <a:t> Net annual gain: 803 kg C ha</a:t>
            </a:r>
            <a:r>
              <a:rPr lang="en-US" sz="1800" b="1" baseline="30000"/>
              <a:t>-1</a:t>
            </a:r>
          </a:p>
          <a:p>
            <a:pPr>
              <a:spcBef>
                <a:spcPct val="50000"/>
              </a:spcBef>
            </a:pPr>
            <a:r>
              <a:rPr lang="en-US" sz="1800" b="1"/>
              <a:t>                         (2.2 short tons C per acre)</a:t>
            </a:r>
            <a:endParaRPr lang="en-US" sz="1800" b="1" baseline="30000"/>
          </a:p>
        </p:txBody>
      </p:sp>
    </p:spTree>
    <p:extLst>
      <p:ext uri="{BB962C8B-B14F-4D97-AF65-F5344CB8AC3E}">
        <p14:creationId xmlns:p14="http://schemas.microsoft.com/office/powerpoint/2010/main" val="2486960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autoUpdateAnimBg="0"/>
      <p:bldP spid="12186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47D4-DDAE-D24E-9A31-AFF10633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7" y="5791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value of observational networks</a:t>
            </a:r>
            <a:br>
              <a:rPr lang="en-US" dirty="0"/>
            </a:br>
            <a:r>
              <a:rPr lang="en-US" sz="3100" dirty="0"/>
              <a:t>A proliferation of eddy-covariance towers is enabling understanding of ecosystem carbon fluxes worldwide.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F3AE7C-A6FC-794F-B20A-1DA763FBE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023" y="2588200"/>
            <a:ext cx="4128761" cy="232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C2E7A-D1EC-3A4B-9AFE-96E0761C51F2}"/>
              </a:ext>
            </a:extLst>
          </p:cNvPr>
          <p:cNvSpPr txBox="1"/>
          <p:nvPr/>
        </p:nvSpPr>
        <p:spPr>
          <a:xfrm>
            <a:off x="152662" y="4910628"/>
            <a:ext cx="415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https://</a:t>
            </a:r>
            <a:r>
              <a:rPr lang="en-US" dirty="0" err="1"/>
              <a:t>fluxnet.fluxdata.org</a:t>
            </a:r>
            <a:r>
              <a:rPr lang="en-US" dirty="0"/>
              <a:t>/about/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4317E-DF08-6744-B276-19D1F9A88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57" y="2311818"/>
            <a:ext cx="4339913" cy="287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97E5E0-68A3-7442-9E74-BD6FC8F88BFD}"/>
              </a:ext>
            </a:extLst>
          </p:cNvPr>
          <p:cNvSpPr txBox="1"/>
          <p:nvPr/>
        </p:nvSpPr>
        <p:spPr>
          <a:xfrm>
            <a:off x="4403784" y="5187010"/>
            <a:ext cx="24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Whittaker, 1975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FED8D5-C3E6-4C4F-8168-32A6F39F5562}"/>
              </a:ext>
            </a:extLst>
          </p:cNvPr>
          <p:cNvSpPr/>
          <p:nvPr/>
        </p:nvSpPr>
        <p:spPr>
          <a:xfrm>
            <a:off x="1234440" y="5660021"/>
            <a:ext cx="6827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We might expect that climate variability affects carbon fluxes, making a global network of eddy-covariance towers critical to understanding how different ecosystems in different climate zones cycle carbon.</a:t>
            </a:r>
          </a:p>
        </p:txBody>
      </p:sp>
    </p:spTree>
    <p:extLst>
      <p:ext uri="{BB962C8B-B14F-4D97-AF65-F5344CB8AC3E}">
        <p14:creationId xmlns:p14="http://schemas.microsoft.com/office/powerpoint/2010/main" val="47039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scientific motivation for eddy-covariance measurements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69" y="1444095"/>
            <a:ext cx="2307285" cy="204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4969" y="3492668"/>
            <a:ext cx="173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Eugene P. </a:t>
            </a:r>
            <a:r>
              <a:rPr lang="en-US" dirty="0" err="1"/>
              <a:t>Odum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93" y="1509650"/>
            <a:ext cx="1616990" cy="203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1" r="-534"/>
          <a:stretch/>
        </p:blipFill>
        <p:spPr>
          <a:xfrm>
            <a:off x="3045203" y="1417638"/>
            <a:ext cx="1346977" cy="214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43564" y="3538063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Whittaker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335" y="3862000"/>
            <a:ext cx="3792485" cy="2600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92915" y="3492668"/>
            <a:ext cx="186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Charles D. Keeling</a:t>
            </a:r>
          </a:p>
        </p:txBody>
      </p:sp>
      <p:pic>
        <p:nvPicPr>
          <p:cNvPr id="11" name="Picture 10" descr="Figure_NPP, NPP Od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0" y="4171998"/>
            <a:ext cx="3127512" cy="2279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EC512-AAC0-E44F-86BB-66A4A6E479FE}"/>
              </a:ext>
            </a:extLst>
          </p:cNvPr>
          <p:cNvSpPr txBox="1"/>
          <p:nvPr/>
        </p:nvSpPr>
        <p:spPr>
          <a:xfrm>
            <a:off x="2123311" y="6488668"/>
            <a:ext cx="172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C. Gough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7F302-CDB5-B34D-A35C-3DC46D3D0A54}"/>
              </a:ext>
            </a:extLst>
          </p:cNvPr>
          <p:cNvSpPr txBox="1"/>
          <p:nvPr/>
        </p:nvSpPr>
        <p:spPr>
          <a:xfrm>
            <a:off x="7254164" y="6488668"/>
            <a:ext cx="143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NOAA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B0DB4-C694-A948-BA8A-663427C6F6B6}"/>
              </a:ext>
            </a:extLst>
          </p:cNvPr>
          <p:cNvSpPr txBox="1"/>
          <p:nvPr/>
        </p:nvSpPr>
        <p:spPr>
          <a:xfrm>
            <a:off x="7050461" y="2342953"/>
            <a:ext cx="19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Wikipedia</a:t>
            </a:r>
          </a:p>
        </p:txBody>
      </p:sp>
    </p:spTree>
    <p:extLst>
      <p:ext uri="{BB962C8B-B14F-4D97-AF65-F5344CB8AC3E}">
        <p14:creationId xmlns:p14="http://schemas.microsoft.com/office/powerpoint/2010/main" val="232058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challenge: estimating ecosystem-scale carbon fluxes at high temporal resolution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" r="-308"/>
          <a:stretch/>
        </p:blipFill>
        <p:spPr>
          <a:xfrm>
            <a:off x="977900" y="1600200"/>
            <a:ext cx="42037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07032" y="2096580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Net ecosystem production </a:t>
            </a:r>
            <a:r>
              <a:rPr lang="en-US" sz="2000" dirty="0"/>
              <a:t>= </a:t>
            </a:r>
          </a:p>
          <a:p>
            <a:r>
              <a:rPr lang="en-US" sz="2000" dirty="0"/>
              <a:t>Gross primary production – Ecosystem respiration, </a:t>
            </a:r>
          </a:p>
          <a:p>
            <a:r>
              <a:rPr lang="en-US" sz="2000" dirty="0"/>
              <a:t>Usually expressed as annual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9731" y="3814280"/>
            <a:ext cx="3535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Net ecosystem CO</a:t>
            </a:r>
            <a:r>
              <a:rPr lang="en-US" sz="2000" b="1" baseline="-25000" dirty="0"/>
              <a:t>2</a:t>
            </a:r>
            <a:r>
              <a:rPr lang="en-US" sz="2000" b="1" dirty="0"/>
              <a:t> exchange =</a:t>
            </a:r>
          </a:p>
          <a:p>
            <a:r>
              <a:rPr lang="en-US" sz="2000" dirty="0"/>
              <a:t>Same as above, but usually expressed as instantaneous rate</a:t>
            </a:r>
          </a:p>
          <a:p>
            <a:r>
              <a:rPr lang="en-US" sz="2000" b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440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216400" y="1676400"/>
            <a:ext cx="877888" cy="41402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100000">
                <a:srgbClr val="993300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Oval 3"/>
          <p:cNvSpPr>
            <a:spLocks noChangeArrowheads="1"/>
          </p:cNvSpPr>
          <p:nvPr/>
        </p:nvSpPr>
        <p:spPr bwMode="auto">
          <a:xfrm>
            <a:off x="3048000" y="1219200"/>
            <a:ext cx="3276600" cy="1981200"/>
          </a:xfrm>
          <a:prstGeom prst="ellipse">
            <a:avLst/>
          </a:prstGeom>
          <a:gradFill rotWithShape="1">
            <a:gsLst>
              <a:gs pos="0">
                <a:srgbClr val="00A000"/>
              </a:gs>
              <a:gs pos="100000">
                <a:srgbClr val="00A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41058" tIns="70529" rIns="141058" bIns="70529" anchor="ctr"/>
          <a:lstStyle/>
          <a:p>
            <a:pPr algn="ctr" defTabSz="1411288"/>
            <a:endParaRPr lang="en-US" sz="2800" b="0">
              <a:solidFill>
                <a:srgbClr val="461700"/>
              </a:solidFill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381000" y="2162175"/>
            <a:ext cx="1295400" cy="9715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848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lIns="141058" tIns="70529" rIns="141058" bIns="70529" anchor="ctr"/>
          <a:lstStyle/>
          <a:p>
            <a:pPr algn="ctr" defTabSz="1411288"/>
            <a:r>
              <a:rPr lang="en-US" sz="2800" b="0"/>
              <a:t> 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4816475"/>
            <a:ext cx="877570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60400" y="1663700"/>
            <a:ext cx="798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latin typeface="Times New Roman" pitchFamily="18" charset="0"/>
              </a:rPr>
              <a:t>CO</a:t>
            </a:r>
            <a:r>
              <a:rPr lang="en-US" sz="2800" b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419975" y="5162550"/>
            <a:ext cx="10190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000000"/>
                </a:solidFill>
              </a:rPr>
              <a:t>Roots</a:t>
            </a:r>
            <a:endParaRPr lang="en-US" sz="2800" b="0" baseline="-25000">
              <a:solidFill>
                <a:srgbClr val="000000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295900" y="5772150"/>
            <a:ext cx="1167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000000"/>
                </a:solidFill>
              </a:rPr>
              <a:t>Leaves</a:t>
            </a:r>
            <a:endParaRPr lang="en-US" sz="2800" b="0" baseline="-25000">
              <a:solidFill>
                <a:srgbClr val="000000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68162" y="6035675"/>
            <a:ext cx="1657675" cy="595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0" dirty="0">
                <a:solidFill>
                  <a:srgbClr val="000000"/>
                </a:solidFill>
              </a:rPr>
              <a:t>Heterotrophic </a:t>
            </a:r>
          </a:p>
          <a:p>
            <a:pPr algn="ctr">
              <a:lnSpc>
                <a:spcPct val="80000"/>
              </a:lnSpc>
            </a:pPr>
            <a:r>
              <a:rPr lang="en-US" sz="2000" b="0" dirty="0">
                <a:solidFill>
                  <a:srgbClr val="000000"/>
                </a:solidFill>
              </a:rPr>
              <a:t>respiration</a:t>
            </a:r>
            <a:endParaRPr lang="en-US" sz="2000" b="0" baseline="-25000" dirty="0">
              <a:solidFill>
                <a:srgbClr val="000000"/>
              </a:solidFill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508250" y="5884863"/>
            <a:ext cx="1850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</a:rPr>
              <a:t>Dead wood</a:t>
            </a:r>
            <a:endParaRPr lang="en-US" sz="2800" b="0" baseline="-25000" dirty="0">
              <a:solidFill>
                <a:srgbClr val="000000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51004" y="762000"/>
            <a:ext cx="908775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Net ecosystem production  </a:t>
            </a:r>
            <a:r>
              <a:rPr lang="en-US" sz="2100" b="0" dirty="0">
                <a:solidFill>
                  <a:srgbClr val="000000"/>
                </a:solidFill>
              </a:rPr>
              <a:t>= Net primary production – </a:t>
            </a:r>
            <a:r>
              <a:rPr lang="en-US" sz="2100" dirty="0">
                <a:solidFill>
                  <a:srgbClr val="000000"/>
                </a:solidFill>
              </a:rPr>
              <a:t>Heterotrophic respiration</a:t>
            </a:r>
            <a:endParaRPr lang="en-US" sz="2100" b="0" dirty="0">
              <a:solidFill>
                <a:srgbClr val="000000"/>
              </a:solidFill>
            </a:endParaRPr>
          </a:p>
        </p:txBody>
      </p:sp>
      <p:pic>
        <p:nvPicPr>
          <p:cNvPr id="44044" name="Picture 12" descr="Image0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1795463"/>
            <a:ext cx="2571750" cy="3429000"/>
          </a:xfrm>
          <a:prstGeom prst="rect">
            <a:avLst/>
          </a:prstGeom>
          <a:noFill/>
        </p:spPr>
      </p:pic>
      <p:pic>
        <p:nvPicPr>
          <p:cNvPr id="44045" name="Picture 13" descr="IM001104"/>
          <p:cNvPicPr>
            <a:picLocks noChangeAspect="1" noChangeArrowheads="1"/>
          </p:cNvPicPr>
          <p:nvPr/>
        </p:nvPicPr>
        <p:blipFill>
          <a:blip r:embed="rId4" cstate="print"/>
          <a:srcRect l="25490" t="33987" r="21568"/>
          <a:stretch>
            <a:fillRect/>
          </a:stretch>
        </p:blipFill>
        <p:spPr bwMode="auto">
          <a:xfrm>
            <a:off x="4953000" y="3319463"/>
            <a:ext cx="2057400" cy="2514600"/>
          </a:xfrm>
          <a:prstGeom prst="rect">
            <a:avLst/>
          </a:prstGeom>
          <a:noFill/>
        </p:spPr>
      </p:pic>
      <p:pic>
        <p:nvPicPr>
          <p:cNvPr id="44046" name="Picture 14" descr="Image0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624263"/>
            <a:ext cx="1771650" cy="2362200"/>
          </a:xfrm>
          <a:prstGeom prst="rect">
            <a:avLst/>
          </a:prstGeom>
          <a:noFill/>
        </p:spPr>
      </p:pic>
      <p:pic>
        <p:nvPicPr>
          <p:cNvPr id="44047" name="Picture 15" descr="soil gas ex2"/>
          <p:cNvPicPr>
            <a:picLocks noChangeAspect="1" noChangeArrowheads="1"/>
          </p:cNvPicPr>
          <p:nvPr/>
        </p:nvPicPr>
        <p:blipFill>
          <a:blip r:embed="rId6" cstate="print"/>
          <a:srcRect l="18243" t="18919" r="16891" b="24324"/>
          <a:stretch>
            <a:fillRect/>
          </a:stretch>
        </p:blipFill>
        <p:spPr bwMode="auto">
          <a:xfrm>
            <a:off x="152400" y="2862263"/>
            <a:ext cx="2438400" cy="3200400"/>
          </a:xfrm>
          <a:prstGeom prst="rect">
            <a:avLst/>
          </a:prstGeom>
          <a:noFill/>
        </p:spPr>
      </p:pic>
      <p:pic>
        <p:nvPicPr>
          <p:cNvPr id="44048" name="Picture 16" descr="IM001109"/>
          <p:cNvPicPr>
            <a:picLocks noChangeAspect="1" noChangeArrowheads="1"/>
          </p:cNvPicPr>
          <p:nvPr/>
        </p:nvPicPr>
        <p:blipFill>
          <a:blip r:embed="rId7" cstate="print"/>
          <a:srcRect l="12500" r="12500" b="12500"/>
          <a:stretch>
            <a:fillRect/>
          </a:stretch>
        </p:blipFill>
        <p:spPr bwMode="auto">
          <a:xfrm>
            <a:off x="4114800" y="3505200"/>
            <a:ext cx="1143000" cy="1066800"/>
          </a:xfrm>
          <a:prstGeom prst="rect">
            <a:avLst/>
          </a:prstGeom>
          <a:noFill/>
        </p:spPr>
      </p:pic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152900" y="3619500"/>
            <a:ext cx="1066800" cy="87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0">
                <a:solidFill>
                  <a:srgbClr val="000000"/>
                </a:solidFill>
              </a:rPr>
              <a:t>Live wood</a:t>
            </a:r>
            <a:endParaRPr lang="en-US" sz="2800" b="0" baseline="-25000">
              <a:solidFill>
                <a:srgbClr val="000000"/>
              </a:solidFill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2427397" y="49740"/>
            <a:ext cx="44336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Inventory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119FB-C6C7-FE4D-A499-7ADE4DE283FC}"/>
              </a:ext>
            </a:extLst>
          </p:cNvPr>
          <p:cNvSpPr txBox="1"/>
          <p:nvPr/>
        </p:nvSpPr>
        <p:spPr>
          <a:xfrm>
            <a:off x="5943955" y="6386414"/>
            <a:ext cx="30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C. Gough and P. Curtis</a:t>
            </a:r>
          </a:p>
        </p:txBody>
      </p:sp>
    </p:spTree>
    <p:extLst>
      <p:ext uri="{BB962C8B-B14F-4D97-AF65-F5344CB8AC3E}">
        <p14:creationId xmlns:p14="http://schemas.microsoft.com/office/powerpoint/2010/main" val="362069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88" y="274638"/>
            <a:ext cx="84222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Advances in early 90’s set stage for broad use of eddy-covariance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66" y="1600200"/>
            <a:ext cx="5601319" cy="4525963"/>
          </a:xfrm>
        </p:spPr>
        <p:txBody>
          <a:bodyPr>
            <a:normAutofit fontScale="92500"/>
          </a:bodyPr>
          <a:lstStyle/>
          <a:p>
            <a:r>
              <a:rPr lang="en-US" i="1" u="sng" dirty="0"/>
              <a:t>Instrumentation</a:t>
            </a:r>
            <a:r>
              <a:rPr lang="en-US" dirty="0"/>
              <a:t>: IRGA and wind speed sensors (anemometers).</a:t>
            </a:r>
          </a:p>
          <a:p>
            <a:r>
              <a:rPr lang="en-US" i="1" u="sng" dirty="0"/>
              <a:t>Data analysis and st</a:t>
            </a:r>
            <a:r>
              <a:rPr lang="en-US" u="sng" dirty="0"/>
              <a:t>orage</a:t>
            </a:r>
            <a:r>
              <a:rPr lang="en-US" dirty="0"/>
              <a:t>: Computer processing and hard drive space</a:t>
            </a:r>
          </a:p>
          <a:p>
            <a:r>
              <a:rPr lang="en-US" i="1" u="sng" dirty="0"/>
              <a:t>Methodological development</a:t>
            </a:r>
            <a:r>
              <a:rPr lang="en-US" dirty="0"/>
              <a:t>: Developed from fluid dynamics, meteorological, and engineering principles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016" y="1600200"/>
            <a:ext cx="1455151" cy="218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35217" y="1639890"/>
            <a:ext cx="138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IRGAs were the size of refrigerators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869" y="3017348"/>
            <a:ext cx="2347838" cy="175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789" y="4552005"/>
            <a:ext cx="1822238" cy="184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6442138" y="2368138"/>
            <a:ext cx="577278" cy="132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2DF423-F1A0-4648-890C-415DDE678A7B}"/>
              </a:ext>
            </a:extLst>
          </p:cNvPr>
          <p:cNvSpPr txBox="1"/>
          <p:nvPr/>
        </p:nvSpPr>
        <p:spPr>
          <a:xfrm>
            <a:off x="6730777" y="6428297"/>
            <a:ext cx="19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Wikipedia</a:t>
            </a:r>
          </a:p>
        </p:txBody>
      </p:sp>
    </p:spTree>
    <p:extLst>
      <p:ext uri="{BB962C8B-B14F-4D97-AF65-F5344CB8AC3E}">
        <p14:creationId xmlns:p14="http://schemas.microsoft.com/office/powerpoint/2010/main" val="148434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paper on eddy-covariance 25 years ago from Harvard Forest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548" b="-4548"/>
          <a:stretch>
            <a:fillRect/>
          </a:stretch>
        </p:blipFill>
        <p:spPr>
          <a:xfrm>
            <a:off x="304800" y="1498600"/>
            <a:ext cx="8229600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299" y="6019800"/>
            <a:ext cx="4967111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1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3CDC-7A37-E84D-9D41-A20773C5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9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 Education video: “Eddy Covariance: Measuring an Ecosystem's Breath” </a:t>
            </a:r>
          </a:p>
        </p:txBody>
      </p:sp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638D41FF-C89F-3645-83A2-AB5812A1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9109" y="1782762"/>
            <a:ext cx="4700954" cy="493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E758FE-57F3-0A4D-B3A3-CBE48125DB1D}"/>
              </a:ext>
            </a:extLst>
          </p:cNvPr>
          <p:cNvSpPr/>
          <p:nvPr/>
        </p:nvSpPr>
        <p:spPr>
          <a:xfrm>
            <a:off x="2239109" y="1190092"/>
            <a:ext cx="4832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954F72"/>
                </a:solidFill>
                <a:latin typeface="Calibri" panose="020F0502020204030204" pitchFamily="34" charset="0"/>
                <a:hlinkClick r:id="rId4"/>
              </a:rPr>
              <a:t>https://youtu.be/CR4Anc8Mkas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59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Eddy-covariance 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37131-2DBF-5F46-801B-9597E08E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702"/>
            <a:ext cx="9144000" cy="4286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5C5D1-61C6-0242-A594-043CECEB6918}"/>
              </a:ext>
            </a:extLst>
          </p:cNvPr>
          <p:cNvSpPr txBox="1"/>
          <p:nvPr/>
        </p:nvSpPr>
        <p:spPr>
          <a:xfrm>
            <a:off x="5222542" y="5674659"/>
            <a:ext cx="392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Artist: Catherine </a:t>
            </a:r>
            <a:r>
              <a:rPr lang="en-US" dirty="0" err="1"/>
              <a:t>McGuigan</a:t>
            </a:r>
            <a:r>
              <a:rPr lang="en-US" dirty="0"/>
              <a:t>, VCU BS ‘18 </a:t>
            </a:r>
          </a:p>
        </p:txBody>
      </p:sp>
    </p:spTree>
    <p:extLst>
      <p:ext uri="{BB962C8B-B14F-4D97-AF65-F5344CB8AC3E}">
        <p14:creationId xmlns:p14="http://schemas.microsoft.com/office/powerpoint/2010/main" val="81767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Flux (</a:t>
            </a:r>
            <a:r>
              <a:rPr lang="en-US" i="1" dirty="0"/>
              <a:t>F</a:t>
            </a:r>
            <a:r>
              <a:rPr lang="en-US" dirty="0"/>
              <a:t>) derived from eddy-covariance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07315" b="-107315"/>
          <a:stretch>
            <a:fillRect/>
          </a:stretch>
        </p:blipFill>
        <p:spPr>
          <a:xfrm>
            <a:off x="351376" y="2023560"/>
            <a:ext cx="8229600" cy="4525963"/>
          </a:xfr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47974" y="2777558"/>
            <a:ext cx="196356" cy="10590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04032" y="1483788"/>
            <a:ext cx="284737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Fluctuation of [CO2] from mean</a:t>
            </a:r>
          </a:p>
          <a:p>
            <a:pPr algn="ctr"/>
            <a:r>
              <a:rPr lang="en-US" sz="2800" dirty="0"/>
              <a:t>(g kg air</a:t>
            </a:r>
            <a:r>
              <a:rPr lang="en-US" sz="2800" baseline="30000" dirty="0"/>
              <a:t>-1</a:t>
            </a:r>
            <a:r>
              <a:rPr lang="en-US" sz="2800" dirty="0"/>
              <a:t>)</a:t>
            </a:r>
            <a:endParaRPr lang="en-US" sz="2800" baseline="300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345894" y="3287739"/>
            <a:ext cx="2620030" cy="1011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1479" y="2569822"/>
            <a:ext cx="27770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Density of air</a:t>
            </a:r>
          </a:p>
          <a:p>
            <a:pPr algn="ctr"/>
            <a:r>
              <a:rPr lang="en-US" sz="2800" dirty="0"/>
              <a:t> (kg air m</a:t>
            </a:r>
            <a:r>
              <a:rPr lang="en-US" sz="2800" baseline="30000" dirty="0"/>
              <a:t>-3</a:t>
            </a:r>
            <a:r>
              <a:rPr lang="en-US" sz="2800" dirty="0"/>
              <a:t>)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860404" y="371319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5269444" y="2350058"/>
            <a:ext cx="1820878" cy="14865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277500" y="1541103"/>
            <a:ext cx="52175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Velocity of air moved upward or downward (m s</a:t>
            </a:r>
            <a:r>
              <a:rPr lang="en-US" sz="2800" baseline="30000" dirty="0"/>
              <a:t>-1</a:t>
            </a:r>
            <a:r>
              <a:rPr lang="en-US" sz="2800" dirty="0"/>
              <a:t>)</a:t>
            </a:r>
            <a:endParaRPr lang="en-US" sz="28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1177303" y="4972062"/>
            <a:ext cx="677285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covariance is calculated between the fluctuating component of the vertical wind and the fluctuating component of gas concentration.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AE187-E92B-8745-9152-36025D0ED336}"/>
              </a:ext>
            </a:extLst>
          </p:cNvPr>
          <p:cNvSpPr/>
          <p:nvPr/>
        </p:nvSpPr>
        <p:spPr>
          <a:xfrm>
            <a:off x="888152" y="620513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Roboto"/>
              </a:rPr>
              <a:t>Source: </a:t>
            </a:r>
            <a:r>
              <a:rPr lang="en-US" sz="1200" dirty="0" err="1">
                <a:solidFill>
                  <a:srgbClr val="222222"/>
                </a:solidFill>
                <a:latin typeface="Roboto"/>
              </a:rPr>
              <a:t>Burba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, G., 2013. Eddy Covariance Method for Scientific, Industrial, Agricultural, and Regulatory Applications: A Field Book on Measuring Ecosystem Gas Exchange and Areal Emission Rates. LI-COR Biosciences, Lincoln, NE, USA, 331 pp.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7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713</Words>
  <Application>Microsoft Macintosh PowerPoint</Application>
  <PresentationFormat>On-screen Show (4:3)</PresentationFormat>
  <Paragraphs>97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Roboto</vt:lpstr>
      <vt:lpstr>Times New Roman</vt:lpstr>
      <vt:lpstr>Office Theme</vt:lpstr>
      <vt:lpstr>Part 1: Eddy-Covariance Fundamentals</vt:lpstr>
      <vt:lpstr>The scientific motivation for eddy-covariance measurements</vt:lpstr>
      <vt:lpstr>The challenge: estimating ecosystem-scale carbon fluxes at high temporal resolution</vt:lpstr>
      <vt:lpstr>PowerPoint Presentation</vt:lpstr>
      <vt:lpstr>Advances in early 90’s set stage for broad use of eddy-covariance</vt:lpstr>
      <vt:lpstr>First paper on eddy-covariance 25 years ago from Harvard Forest</vt:lpstr>
      <vt:lpstr>NEON Education video: “Eddy Covariance: Measuring an Ecosystem's Breath” </vt:lpstr>
      <vt:lpstr>PowerPoint Presentation</vt:lpstr>
      <vt:lpstr>Flux (F) derived from eddy-covariance</vt:lpstr>
      <vt:lpstr>Eddy-covariance instrumentation</vt:lpstr>
      <vt:lpstr>PowerPoint Presentation</vt:lpstr>
      <vt:lpstr>Terrestrial Observation System (TOS)</vt:lpstr>
      <vt:lpstr>PowerPoint Presentation</vt:lpstr>
      <vt:lpstr>Methodological strengths</vt:lpstr>
      <vt:lpstr>Methodological limitations</vt:lpstr>
      <vt:lpstr>PowerPoint Presentation</vt:lpstr>
      <vt:lpstr>The value of observational networks A proliferation of eddy-covariance towers is enabling understanding of ecosystem carbon fluxes worldwide.</vt:lpstr>
    </vt:vector>
  </TitlesOfParts>
  <Company>VCU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Gough</dc:creator>
  <cp:lastModifiedBy>Christopher M Gough</cp:lastModifiedBy>
  <cp:revision>131</cp:revision>
  <dcterms:created xsi:type="dcterms:W3CDTF">2013-03-25T19:42:24Z</dcterms:created>
  <dcterms:modified xsi:type="dcterms:W3CDTF">2018-06-01T17:30:38Z</dcterms:modified>
</cp:coreProperties>
</file>