
<file path=[Content_Types].xml><?xml version="1.0" encoding="utf-8"?>
<Types xmlns="http://schemas.openxmlformats.org/package/2006/content-types">
  <Default Extension="xml" ContentType="application/xml"/>
  <Default Extension="jpeg" ContentType="image/jpeg"/>
  <Default Extension="xlsx" ContentType="application/vnd.openxmlformats-officedocument.spreadsheetml.sheet"/>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56" r:id="rId2"/>
  </p:sldIdLst>
  <p:sldSz cx="43891200" cy="32918400"/>
  <p:notesSz cx="6858000" cy="9144000"/>
  <p:defaultText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p:restoredTop sz="94660"/>
  </p:normalViewPr>
  <p:slideViewPr>
    <p:cSldViewPr>
      <p:cViewPr>
        <p:scale>
          <a:sx n="66" d="100"/>
          <a:sy n="66" d="100"/>
        </p:scale>
        <p:origin x="-3704" y="-9120"/>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4" Type="http://schemas.openxmlformats.org/officeDocument/2006/relationships/viewProps" Target="viewProps.xml"/><Relationship Id="rId5" Type="http://schemas.openxmlformats.org/officeDocument/2006/relationships/theme" Target="theme/theme1.xml"/><Relationship Id="rId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Mean of Ages at Fledging for the three treatment groups </a:t>
            </a:r>
          </a:p>
        </c:rich>
      </c:tx>
      <c:layout/>
      <c:overlay val="0"/>
      <c:spPr>
        <a:noFill/>
        <a:ln>
          <a:noFill/>
        </a:ln>
        <a:effectLst/>
      </c:spPr>
    </c:title>
    <c:autoTitleDeleted val="0"/>
    <c:plotArea>
      <c:layout/>
      <c:barChart>
        <c:barDir val="col"/>
        <c:grouping val="clustered"/>
        <c:varyColors val="0"/>
        <c:ser>
          <c:idx val="0"/>
          <c:order val="0"/>
          <c:tx>
            <c:strRef>
              <c:f>Sheet1!$B$1</c:f>
              <c:strCache>
                <c:ptCount val="1"/>
                <c:pt idx="0">
                  <c:v>Mean of Ages at Fledging </c:v>
                </c:pt>
              </c:strCache>
            </c:strRef>
          </c:tx>
          <c:spPr>
            <a:solidFill>
              <a:schemeClr val="accent1"/>
            </a:solidFill>
            <a:ln>
              <a:noFill/>
            </a:ln>
            <a:effectLst/>
          </c:spPr>
          <c:invertIfNegative val="0"/>
          <c:errBars>
            <c:errBarType val="both"/>
            <c:errValType val="cust"/>
            <c:noEndCap val="0"/>
            <c:plus>
              <c:numLit>
                <c:formatCode>General</c:formatCode>
                <c:ptCount val="1"/>
                <c:pt idx="0">
                  <c:v>0.63</c:v>
                </c:pt>
              </c:numLit>
            </c:plus>
            <c:minus>
              <c:numLit>
                <c:formatCode>General</c:formatCode>
                <c:ptCount val="1"/>
                <c:pt idx="0">
                  <c:v>0.63</c:v>
                </c:pt>
              </c:numLit>
            </c:minus>
            <c:spPr>
              <a:noFill/>
              <a:ln w="9525" cap="flat" cmpd="sng" algn="ctr">
                <a:solidFill>
                  <a:schemeClr val="tx1">
                    <a:lumMod val="65000"/>
                    <a:lumOff val="35000"/>
                  </a:schemeClr>
                </a:solidFill>
                <a:round/>
              </a:ln>
              <a:effectLst/>
            </c:spPr>
          </c:errBars>
          <c:cat>
            <c:strRef>
              <c:f>Sheet1!$A$2:$A$4</c:f>
              <c:strCache>
                <c:ptCount val="3"/>
                <c:pt idx="0">
                  <c:v>Background Group</c:v>
                </c:pt>
                <c:pt idx="1">
                  <c:v>Control Group</c:v>
                </c:pt>
                <c:pt idx="2">
                  <c:v>Experimental Group </c:v>
                </c:pt>
              </c:strCache>
            </c:strRef>
          </c:cat>
          <c:val>
            <c:numRef>
              <c:f>Sheet1!$B$2:$B$4</c:f>
              <c:numCache>
                <c:formatCode>General</c:formatCode>
                <c:ptCount val="3"/>
                <c:pt idx="0">
                  <c:v>32.27</c:v>
                </c:pt>
              </c:numCache>
            </c:numRef>
          </c:val>
        </c:ser>
        <c:ser>
          <c:idx val="1"/>
          <c:order val="1"/>
          <c:tx>
            <c:strRef>
              <c:f>Sheet1!$C$1</c:f>
              <c:strCache>
                <c:ptCount val="1"/>
                <c:pt idx="0">
                  <c:v>Standard Deviation</c:v>
                </c:pt>
              </c:strCache>
            </c:strRef>
          </c:tx>
          <c:spPr>
            <a:solidFill>
              <a:schemeClr val="accent2"/>
            </a:solidFill>
            <a:ln>
              <a:noFill/>
            </a:ln>
            <a:effectLst/>
          </c:spPr>
          <c:invertIfNegative val="0"/>
          <c:errBars>
            <c:errBarType val="both"/>
            <c:errValType val="stdErr"/>
            <c:noEndCap val="0"/>
            <c:spPr>
              <a:noFill/>
              <a:ln w="9525" cap="flat" cmpd="sng" algn="ctr">
                <a:solidFill>
                  <a:schemeClr val="tx1">
                    <a:lumMod val="65000"/>
                    <a:lumOff val="35000"/>
                  </a:schemeClr>
                </a:solidFill>
                <a:round/>
              </a:ln>
              <a:effectLst/>
            </c:spPr>
          </c:errBars>
          <c:cat>
            <c:strRef>
              <c:f>Sheet1!$A$2:$A$4</c:f>
              <c:strCache>
                <c:ptCount val="3"/>
                <c:pt idx="0">
                  <c:v>Background Group</c:v>
                </c:pt>
                <c:pt idx="1">
                  <c:v>Control Group</c:v>
                </c:pt>
                <c:pt idx="2">
                  <c:v>Experimental Group </c:v>
                </c:pt>
              </c:strCache>
            </c:strRef>
          </c:cat>
          <c:val>
            <c:numRef>
              <c:f>Sheet1!$C$2:$C$4</c:f>
              <c:numCache>
                <c:formatCode>General</c:formatCode>
                <c:ptCount val="3"/>
                <c:pt idx="0">
                  <c:v>4.42</c:v>
                </c:pt>
              </c:numCache>
            </c:numRef>
          </c:val>
        </c:ser>
        <c:ser>
          <c:idx val="2"/>
          <c:order val="2"/>
          <c:tx>
            <c:strRef>
              <c:f>Sheet1!$D$1</c:f>
              <c:strCache>
                <c:ptCount val="1"/>
                <c:pt idx="0">
                  <c:v>Standard Error</c:v>
                </c:pt>
              </c:strCache>
            </c:strRef>
          </c:tx>
          <c:spPr>
            <a:solidFill>
              <a:schemeClr val="accent3"/>
            </a:solidFill>
            <a:ln>
              <a:noFill/>
            </a:ln>
            <a:effectLst/>
          </c:spPr>
          <c:invertIfNegative val="0"/>
          <c:cat>
            <c:strRef>
              <c:f>Sheet1!$A$2:$A$4</c:f>
              <c:strCache>
                <c:ptCount val="3"/>
                <c:pt idx="0">
                  <c:v>Background Group</c:v>
                </c:pt>
                <c:pt idx="1">
                  <c:v>Control Group</c:v>
                </c:pt>
                <c:pt idx="2">
                  <c:v>Experimental Group </c:v>
                </c:pt>
              </c:strCache>
            </c:strRef>
          </c:cat>
          <c:val>
            <c:numRef>
              <c:f>Sheet1!$D$2:$D$4</c:f>
              <c:numCache>
                <c:formatCode>General</c:formatCode>
                <c:ptCount val="3"/>
                <c:pt idx="0">
                  <c:v>0.63</c:v>
                </c:pt>
              </c:numCache>
            </c:numRef>
          </c:val>
        </c:ser>
        <c:dLbls>
          <c:showLegendKey val="0"/>
          <c:showVal val="0"/>
          <c:showCatName val="0"/>
          <c:showSerName val="0"/>
          <c:showPercent val="0"/>
          <c:showBubbleSize val="0"/>
        </c:dLbls>
        <c:gapWidth val="219"/>
        <c:overlap val="-27"/>
        <c:axId val="1843828480"/>
        <c:axId val="1831930784"/>
      </c:barChart>
      <c:catAx>
        <c:axId val="1843828480"/>
        <c:scaling>
          <c:orientation val="minMax"/>
        </c:scaling>
        <c:delete val="0"/>
        <c:axPos val="b"/>
        <c:title>
          <c:tx>
            <c:rich>
              <a:bodyPr rot="0" vert="horz"/>
              <a:lstStyle/>
              <a:p>
                <a:pPr>
                  <a:defRPr/>
                </a:pPr>
                <a:r>
                  <a:rPr lang="en-US"/>
                  <a:t>Three treatment groups </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1831930784"/>
        <c:crosses val="autoZero"/>
        <c:auto val="1"/>
        <c:lblAlgn val="ctr"/>
        <c:lblOffset val="100"/>
        <c:noMultiLvlLbl val="0"/>
      </c:catAx>
      <c:valAx>
        <c:axId val="1831930784"/>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vert="horz"/>
              <a:lstStyle/>
              <a:p>
                <a:pPr>
                  <a:defRPr/>
                </a:pPr>
                <a:r>
                  <a:rPr lang="en-US"/>
                  <a:t>Maen of ages at Fledging</a:t>
                </a:r>
              </a:p>
            </c:rich>
          </c:tx>
          <c:layout>
            <c:manualLayout>
              <c:xMode val="edge"/>
              <c:yMode val="edge"/>
              <c:x val="0.0726420620972466"/>
              <c:y val="0.135084175084175"/>
            </c:manualLayout>
          </c:layout>
          <c:overlay val="0"/>
          <c:spPr>
            <a:noFill/>
            <a:ln>
              <a:noFill/>
            </a:ln>
            <a:effectLst/>
          </c:spPr>
        </c:title>
        <c:numFmt formatCode="General" sourceLinked="1"/>
        <c:majorTickMark val="none"/>
        <c:minorTickMark val="none"/>
        <c:tickLblPos val="nextTo"/>
        <c:spPr>
          <a:noFill/>
          <a:ln>
            <a:noFill/>
          </a:ln>
          <a:effectLst/>
        </c:spPr>
        <c:txPr>
          <a:bodyPr rot="-60000000" vert="horz"/>
          <a:lstStyle/>
          <a:p>
            <a:pPr>
              <a:defRPr/>
            </a:pPr>
            <a:endParaRPr lang="en-US"/>
          </a:p>
        </c:txPr>
        <c:crossAx val="1843828480"/>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dTable>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2800">
          <a:latin typeface="Arial" charset="0"/>
          <a:ea typeface="Arial" charset="0"/>
          <a:cs typeface="Arial" charset="0"/>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vert="horz"/>
          <a:lstStyle/>
          <a:p>
            <a:pPr>
              <a:defRPr/>
            </a:pPr>
            <a:r>
              <a:rPr lang="en-US"/>
              <a:t>Body Mass of Pigeons for the three treatment groups </a:t>
            </a:r>
          </a:p>
        </c:rich>
      </c:tx>
      <c:layout/>
      <c:overlay val="0"/>
      <c:spPr>
        <a:noFill/>
        <a:ln>
          <a:noFill/>
        </a:ln>
        <a:effectLst/>
      </c:spPr>
    </c:title>
    <c:autoTitleDeleted val="0"/>
    <c:plotArea>
      <c:layout/>
      <c:barChart>
        <c:barDir val="col"/>
        <c:grouping val="clustered"/>
        <c:varyColors val="0"/>
        <c:ser>
          <c:idx val="0"/>
          <c:order val="0"/>
          <c:tx>
            <c:strRef>
              <c:f>Sheet1!$B$1</c:f>
              <c:strCache>
                <c:ptCount val="1"/>
                <c:pt idx="0">
                  <c:v>Mean of Ages at Fledging </c:v>
                </c:pt>
              </c:strCache>
            </c:strRef>
          </c:tx>
          <c:spPr>
            <a:solidFill>
              <a:schemeClr val="accent1"/>
            </a:solidFill>
            <a:ln>
              <a:noFill/>
            </a:ln>
            <a:effectLst/>
          </c:spPr>
          <c:invertIfNegative val="0"/>
          <c:errBars>
            <c:errBarType val="both"/>
            <c:errValType val="cust"/>
            <c:noEndCap val="0"/>
            <c:plus>
              <c:numRef>
                <c:f>={1}</c:f>
              </c:numRef>
            </c:plus>
            <c:minus>
              <c:numRef>
                <c:f>={1}</c:f>
              </c:numRef>
            </c:minus>
            <c:spPr>
              <a:noFill/>
              <a:ln w="9525" cap="flat" cmpd="sng" algn="ctr">
                <a:solidFill>
                  <a:schemeClr val="tx1">
                    <a:lumMod val="65000"/>
                    <a:lumOff val="35000"/>
                  </a:schemeClr>
                </a:solidFill>
                <a:round/>
              </a:ln>
              <a:effectLst/>
            </c:spPr>
          </c:errBars>
          <c:cat>
            <c:strRef>
              <c:f>Sheet1!$A$2:$A$4</c:f>
              <c:strCache>
                <c:ptCount val="3"/>
                <c:pt idx="0">
                  <c:v>Background Group</c:v>
                </c:pt>
                <c:pt idx="1">
                  <c:v>Control Group</c:v>
                </c:pt>
                <c:pt idx="2">
                  <c:v>Experimental Group </c:v>
                </c:pt>
              </c:strCache>
            </c:strRef>
          </c:cat>
          <c:val>
            <c:numRef>
              <c:f>Sheet1!$B$2:$B$4</c:f>
              <c:numCache>
                <c:formatCode>General</c:formatCode>
                <c:ptCount val="3"/>
                <c:pt idx="0">
                  <c:v>313.27</c:v>
                </c:pt>
              </c:numCache>
            </c:numRef>
          </c:val>
        </c:ser>
        <c:ser>
          <c:idx val="1"/>
          <c:order val="1"/>
          <c:tx>
            <c:strRef>
              <c:f>Sheet1!$C$1</c:f>
              <c:strCache>
                <c:ptCount val="1"/>
                <c:pt idx="0">
                  <c:v>Standard Deviation</c:v>
                </c:pt>
              </c:strCache>
            </c:strRef>
          </c:tx>
          <c:spPr>
            <a:solidFill>
              <a:schemeClr val="accent2"/>
            </a:solidFill>
            <a:ln>
              <a:noFill/>
            </a:ln>
            <a:effectLst/>
          </c:spPr>
          <c:invertIfNegative val="0"/>
          <c:cat>
            <c:strRef>
              <c:f>Sheet1!$A$2:$A$4</c:f>
              <c:strCache>
                <c:ptCount val="3"/>
                <c:pt idx="0">
                  <c:v>Background Group</c:v>
                </c:pt>
                <c:pt idx="1">
                  <c:v>Control Group</c:v>
                </c:pt>
                <c:pt idx="2">
                  <c:v>Experimental Group </c:v>
                </c:pt>
              </c:strCache>
            </c:strRef>
          </c:cat>
          <c:val>
            <c:numRef>
              <c:f>Sheet1!$C$2:$C$4</c:f>
              <c:numCache>
                <c:formatCode>General</c:formatCode>
                <c:ptCount val="3"/>
                <c:pt idx="0">
                  <c:v>37.9</c:v>
                </c:pt>
              </c:numCache>
            </c:numRef>
          </c:val>
        </c:ser>
        <c:ser>
          <c:idx val="2"/>
          <c:order val="2"/>
          <c:tx>
            <c:strRef>
              <c:f>Sheet1!$D$1</c:f>
              <c:strCache>
                <c:ptCount val="1"/>
                <c:pt idx="0">
                  <c:v>Standard Error</c:v>
                </c:pt>
              </c:strCache>
            </c:strRef>
          </c:tx>
          <c:spPr>
            <a:solidFill>
              <a:schemeClr val="accent3"/>
            </a:solidFill>
            <a:ln>
              <a:noFill/>
            </a:ln>
            <a:effectLst/>
          </c:spPr>
          <c:invertIfNegative val="0"/>
          <c:cat>
            <c:strRef>
              <c:f>Sheet1!$A$2:$A$4</c:f>
              <c:strCache>
                <c:ptCount val="3"/>
                <c:pt idx="0">
                  <c:v>Background Group</c:v>
                </c:pt>
                <c:pt idx="1">
                  <c:v>Control Group</c:v>
                </c:pt>
                <c:pt idx="2">
                  <c:v>Experimental Group </c:v>
                </c:pt>
              </c:strCache>
            </c:strRef>
          </c:cat>
          <c:val>
            <c:numRef>
              <c:f>Sheet1!$D$2:$D$4</c:f>
              <c:numCache>
                <c:formatCode>General</c:formatCode>
                <c:ptCount val="3"/>
                <c:pt idx="0">
                  <c:v>11.43</c:v>
                </c:pt>
              </c:numCache>
            </c:numRef>
          </c:val>
        </c:ser>
        <c:dLbls>
          <c:showLegendKey val="0"/>
          <c:showVal val="0"/>
          <c:showCatName val="0"/>
          <c:showSerName val="0"/>
          <c:showPercent val="0"/>
          <c:showBubbleSize val="0"/>
        </c:dLbls>
        <c:gapWidth val="219"/>
        <c:overlap val="-27"/>
        <c:axId val="-2086640784"/>
        <c:axId val="-2086108192"/>
      </c:barChart>
      <c:catAx>
        <c:axId val="-2086640784"/>
        <c:scaling>
          <c:orientation val="minMax"/>
        </c:scaling>
        <c:delete val="0"/>
        <c:axPos val="b"/>
        <c:title>
          <c:tx>
            <c:rich>
              <a:bodyPr rot="0" vert="horz"/>
              <a:lstStyle/>
              <a:p>
                <a:pPr>
                  <a:defRPr/>
                </a:pPr>
                <a:r>
                  <a:rPr lang="en-US"/>
                  <a:t>Three treatment groups </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vert="horz"/>
          <a:lstStyle/>
          <a:p>
            <a:pPr>
              <a:defRPr/>
            </a:pPr>
            <a:endParaRPr lang="en-US"/>
          </a:p>
        </c:txPr>
        <c:crossAx val="-2086108192"/>
        <c:crosses val="autoZero"/>
        <c:auto val="1"/>
        <c:lblAlgn val="ctr"/>
        <c:lblOffset val="100"/>
        <c:noMultiLvlLbl val="0"/>
      </c:catAx>
      <c:valAx>
        <c:axId val="-2086108192"/>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vert="horz"/>
              <a:lstStyle/>
              <a:p>
                <a:pPr>
                  <a:defRPr/>
                </a:pPr>
                <a:r>
                  <a:rPr lang="en-US"/>
                  <a:t>Maen of Body Mass of Pigeons</a:t>
                </a:r>
              </a:p>
            </c:rich>
          </c:tx>
          <c:layout/>
          <c:overlay val="0"/>
          <c:spPr>
            <a:noFill/>
            <a:ln>
              <a:noFill/>
            </a:ln>
            <a:effectLst/>
          </c:spPr>
        </c:title>
        <c:numFmt formatCode="General" sourceLinked="1"/>
        <c:majorTickMark val="none"/>
        <c:minorTickMark val="none"/>
        <c:tickLblPos val="nextTo"/>
        <c:spPr>
          <a:noFill/>
          <a:ln>
            <a:noFill/>
          </a:ln>
          <a:effectLst/>
        </c:spPr>
        <c:txPr>
          <a:bodyPr rot="-60000000" vert="horz"/>
          <a:lstStyle/>
          <a:p>
            <a:pPr>
              <a:defRPr/>
            </a:pPr>
            <a:endParaRPr lang="en-US"/>
          </a:p>
        </c:txPr>
        <c:crossAx val="-2086640784"/>
        <c:crosses val="autoZero"/>
        <c:crossBetween val="between"/>
      </c:valAx>
      <c:dTable>
        <c:showHorzBorder val="1"/>
        <c:showVertBorder val="1"/>
        <c:showOutline val="1"/>
        <c:showKeys val="1"/>
        <c:spPr>
          <a:noFill/>
          <a:ln w="9525" cap="flat" cmpd="sng" algn="ctr">
            <a:solidFill>
              <a:schemeClr val="tx1">
                <a:lumMod val="15000"/>
                <a:lumOff val="85000"/>
              </a:schemeClr>
            </a:solidFill>
            <a:round/>
          </a:ln>
          <a:effectLst/>
        </c:spPr>
      </c:dTable>
      <c:spPr>
        <a:noFill/>
        <a:ln>
          <a:noFill/>
        </a:ln>
        <a:effectLst/>
      </c:spPr>
    </c:plotArea>
    <c:plotVisOnly val="1"/>
    <c:dispBlanksAs val="gap"/>
    <c:showDLblsOverMax val="0"/>
  </c:chart>
  <c:spPr>
    <a:solidFill>
      <a:schemeClr val="bg1"/>
    </a:solidFill>
    <a:ln w="9525" cap="flat" cmpd="sng" algn="ctr">
      <a:solidFill>
        <a:schemeClr val="tx1">
          <a:lumMod val="15000"/>
          <a:lumOff val="85000"/>
        </a:schemeClr>
      </a:solidFill>
      <a:round/>
    </a:ln>
    <a:effectLst/>
  </c:spPr>
  <c:txPr>
    <a:bodyPr/>
    <a:lstStyle/>
    <a:p>
      <a:pPr>
        <a:defRPr sz="2800"/>
      </a:pPr>
      <a:endParaRPr lang="en-US"/>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a:t>Click to edit Master title style</a:t>
            </a:r>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560" indent="0" algn="ctr">
              <a:buNone/>
              <a:defRPr>
                <a:solidFill>
                  <a:schemeClr val="tx1">
                    <a:tint val="75000"/>
                  </a:schemeClr>
                </a:solidFill>
              </a:defRPr>
            </a:lvl2pPr>
            <a:lvl3pPr marL="4389120" indent="0" algn="ctr">
              <a:buNone/>
              <a:defRPr>
                <a:solidFill>
                  <a:schemeClr val="tx1">
                    <a:tint val="75000"/>
                  </a:schemeClr>
                </a:solidFill>
              </a:defRPr>
            </a:lvl3pPr>
            <a:lvl4pPr marL="6583680" indent="0" algn="ctr">
              <a:buNone/>
              <a:defRPr>
                <a:solidFill>
                  <a:schemeClr val="tx1">
                    <a:tint val="75000"/>
                  </a:schemeClr>
                </a:solidFill>
              </a:defRPr>
            </a:lvl4pPr>
            <a:lvl5pPr marL="8778240" indent="0" algn="ctr">
              <a:buNone/>
              <a:defRPr>
                <a:solidFill>
                  <a:schemeClr val="tx1">
                    <a:tint val="75000"/>
                  </a:schemeClr>
                </a:solidFill>
              </a:defRPr>
            </a:lvl5pPr>
            <a:lvl6pPr marL="10972800" indent="0" algn="ctr">
              <a:buNone/>
              <a:defRPr>
                <a:solidFill>
                  <a:schemeClr val="tx1">
                    <a:tint val="75000"/>
                  </a:schemeClr>
                </a:solidFill>
              </a:defRPr>
            </a:lvl6pPr>
            <a:lvl7pPr marL="13167360" indent="0" algn="ctr">
              <a:buNone/>
              <a:defRPr>
                <a:solidFill>
                  <a:schemeClr val="tx1">
                    <a:tint val="75000"/>
                  </a:schemeClr>
                </a:solidFill>
              </a:defRPr>
            </a:lvl7pPr>
            <a:lvl8pPr marL="15361920" indent="0" algn="ctr">
              <a:buNone/>
              <a:defRPr>
                <a:solidFill>
                  <a:schemeClr val="tx1">
                    <a:tint val="75000"/>
                  </a:schemeClr>
                </a:solidFill>
              </a:defRPr>
            </a:lvl8pPr>
            <a:lvl9pPr marL="1755648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DB32461A-250E-4A29-9E9B-599CA3838FA1}" type="datetime1">
              <a:rPr lang="en-US" smtClean="0"/>
              <a:pPr/>
              <a:t>6/14/18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dirty="0"/>
          </a:p>
        </p:txBody>
      </p:sp>
    </p:spTree>
    <p:extLst>
      <p:ext uri="{BB962C8B-B14F-4D97-AF65-F5344CB8AC3E}">
        <p14:creationId xmlns:p14="http://schemas.microsoft.com/office/powerpoint/2010/main" val="16093317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8C81099-48EC-46A3-9530-F58EB96AF77C}" type="datetime1">
              <a:rPr lang="en-US" smtClean="0"/>
              <a:pPr/>
              <a:t>6/14/18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a:p>
        </p:txBody>
      </p:sp>
    </p:spTree>
    <p:extLst>
      <p:ext uri="{BB962C8B-B14F-4D97-AF65-F5344CB8AC3E}">
        <p14:creationId xmlns:p14="http://schemas.microsoft.com/office/powerpoint/2010/main" val="20449200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FF697E24-FFB9-4C73-8C6D-E02A7AD33DB8}" type="datetime1">
              <a:rPr lang="en-US" smtClean="0"/>
              <a:pPr/>
              <a:t>6/14/18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a:p>
        </p:txBody>
      </p:sp>
    </p:spTree>
    <p:extLst>
      <p:ext uri="{BB962C8B-B14F-4D97-AF65-F5344CB8AC3E}">
        <p14:creationId xmlns:p14="http://schemas.microsoft.com/office/powerpoint/2010/main" val="353892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F1AD66C-382E-48AD-8F4C-E87C4D4A8B28}" type="datetime1">
              <a:rPr lang="en-US" smtClean="0"/>
              <a:pPr/>
              <a:t>6/14/18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a:p>
        </p:txBody>
      </p:sp>
    </p:spTree>
    <p:extLst>
      <p:ext uri="{BB962C8B-B14F-4D97-AF65-F5344CB8AC3E}">
        <p14:creationId xmlns:p14="http://schemas.microsoft.com/office/powerpoint/2010/main" val="25307096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a:t>Click to edit Master title style</a:t>
            </a:r>
          </a:p>
        </p:txBody>
      </p:sp>
      <p:sp>
        <p:nvSpPr>
          <p:cNvPr id="3" name="Text Placeholder 2"/>
          <p:cNvSpPr>
            <a:spLocks noGrp="1"/>
          </p:cNvSpPr>
          <p:nvPr>
            <p:ph type="body" idx="1"/>
          </p:nvPr>
        </p:nvSpPr>
        <p:spPr>
          <a:xfrm>
            <a:off x="3467102" y="13952225"/>
            <a:ext cx="37307520" cy="7200898"/>
          </a:xfrm>
        </p:spPr>
        <p:txBody>
          <a:bodyPr anchor="b"/>
          <a:lstStyle>
            <a:lvl1pPr marL="0" indent="0">
              <a:buNone/>
              <a:defRPr sz="9600">
                <a:solidFill>
                  <a:schemeClr val="tx1">
                    <a:tint val="75000"/>
                  </a:schemeClr>
                </a:solidFill>
              </a:defRPr>
            </a:lvl1pPr>
            <a:lvl2pPr marL="2194560" indent="0">
              <a:buNone/>
              <a:defRPr sz="8600">
                <a:solidFill>
                  <a:schemeClr val="tx1">
                    <a:tint val="75000"/>
                  </a:schemeClr>
                </a:solidFill>
              </a:defRPr>
            </a:lvl2pPr>
            <a:lvl3pPr marL="4389120" indent="0">
              <a:buNone/>
              <a:defRPr sz="7700">
                <a:solidFill>
                  <a:schemeClr val="tx1">
                    <a:tint val="75000"/>
                  </a:schemeClr>
                </a:solidFill>
              </a:defRPr>
            </a:lvl3pPr>
            <a:lvl4pPr marL="6583680" indent="0">
              <a:buNone/>
              <a:defRPr sz="6700">
                <a:solidFill>
                  <a:schemeClr val="tx1">
                    <a:tint val="75000"/>
                  </a:schemeClr>
                </a:solidFill>
              </a:defRPr>
            </a:lvl4pPr>
            <a:lvl5pPr marL="8778240" indent="0">
              <a:buNone/>
              <a:defRPr sz="6700">
                <a:solidFill>
                  <a:schemeClr val="tx1">
                    <a:tint val="75000"/>
                  </a:schemeClr>
                </a:solidFill>
              </a:defRPr>
            </a:lvl5pPr>
            <a:lvl6pPr marL="10972800" indent="0">
              <a:buNone/>
              <a:defRPr sz="6700">
                <a:solidFill>
                  <a:schemeClr val="tx1">
                    <a:tint val="75000"/>
                  </a:schemeClr>
                </a:solidFill>
              </a:defRPr>
            </a:lvl6pPr>
            <a:lvl7pPr marL="13167360" indent="0">
              <a:buNone/>
              <a:defRPr sz="6700">
                <a:solidFill>
                  <a:schemeClr val="tx1">
                    <a:tint val="75000"/>
                  </a:schemeClr>
                </a:solidFill>
              </a:defRPr>
            </a:lvl7pPr>
            <a:lvl8pPr marL="15361920" indent="0">
              <a:buNone/>
              <a:defRPr sz="6700">
                <a:solidFill>
                  <a:schemeClr val="tx1">
                    <a:tint val="75000"/>
                  </a:schemeClr>
                </a:solidFill>
              </a:defRPr>
            </a:lvl8pPr>
            <a:lvl9pPr marL="17556480" indent="0">
              <a:buNone/>
              <a:defRPr sz="67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6F4ADA4-35DF-4BD1-8C53-4246F035229A}" type="datetime1">
              <a:rPr lang="en-US" smtClean="0"/>
              <a:pPr/>
              <a:t>6/14/18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40B41D-FD10-4A38-B39B-626510BD49B7}" type="slidenum">
              <a:rPr lang="en-US" smtClean="0"/>
              <a:pPr/>
              <a:t>‹#›</a:t>
            </a:fld>
            <a:endParaRPr lang="en-US"/>
          </a:p>
        </p:txBody>
      </p:sp>
    </p:spTree>
    <p:extLst>
      <p:ext uri="{BB962C8B-B14F-4D97-AF65-F5344CB8AC3E}">
        <p14:creationId xmlns:p14="http://schemas.microsoft.com/office/powerpoint/2010/main" val="32810270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1945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22311360" y="7680963"/>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59F63ED-02B1-490A-8EAD-E0CB136D5388}" type="datetime1">
              <a:rPr lang="en-US" smtClean="0"/>
              <a:pPr/>
              <a:t>6/14/18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0B41D-FD10-4A38-B39B-626510BD49B7}" type="slidenum">
              <a:rPr lang="en-US" smtClean="0"/>
              <a:pPr/>
              <a:t>‹#›</a:t>
            </a:fld>
            <a:endParaRPr lang="en-US"/>
          </a:p>
        </p:txBody>
      </p:sp>
    </p:spTree>
    <p:extLst>
      <p:ext uri="{BB962C8B-B14F-4D97-AF65-F5344CB8AC3E}">
        <p14:creationId xmlns:p14="http://schemas.microsoft.com/office/powerpoint/2010/main" val="11716130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560" indent="0">
              <a:buNone/>
              <a:defRPr sz="9600" b="1"/>
            </a:lvl2pPr>
            <a:lvl3pPr marL="4389120" indent="0">
              <a:buNone/>
              <a:defRPr sz="8600" b="1"/>
            </a:lvl3pPr>
            <a:lvl4pPr marL="6583680" indent="0">
              <a:buNone/>
              <a:defRPr sz="7700" b="1"/>
            </a:lvl4pPr>
            <a:lvl5pPr marL="8778240" indent="0">
              <a:buNone/>
              <a:defRPr sz="7700" b="1"/>
            </a:lvl5pPr>
            <a:lvl6pPr marL="10972800" indent="0">
              <a:buNone/>
              <a:defRPr sz="7700" b="1"/>
            </a:lvl6pPr>
            <a:lvl7pPr marL="13167360" indent="0">
              <a:buNone/>
              <a:defRPr sz="7700" b="1"/>
            </a:lvl7pPr>
            <a:lvl8pPr marL="15361920" indent="0">
              <a:buNone/>
              <a:defRPr sz="7700" b="1"/>
            </a:lvl8pPr>
            <a:lvl9pPr marL="17556480" indent="0">
              <a:buNone/>
              <a:defRPr sz="7700" b="1"/>
            </a:lvl9pPr>
          </a:lstStyle>
          <a:p>
            <a:pPr lvl="0"/>
            <a:r>
              <a:rPr lang="en-US"/>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F771BB6-685D-4518-8FAD-1882B9671546}" type="datetime1">
              <a:rPr lang="en-US" smtClean="0"/>
              <a:pPr/>
              <a:t>6/14/18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40B41D-FD10-4A38-B39B-626510BD49B7}" type="slidenum">
              <a:rPr lang="en-US" smtClean="0"/>
              <a:pPr/>
              <a:t>‹#›</a:t>
            </a:fld>
            <a:endParaRPr lang="en-US"/>
          </a:p>
        </p:txBody>
      </p:sp>
    </p:spTree>
    <p:extLst>
      <p:ext uri="{BB962C8B-B14F-4D97-AF65-F5344CB8AC3E}">
        <p14:creationId xmlns:p14="http://schemas.microsoft.com/office/powerpoint/2010/main" val="5315496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465FFBFE-5C08-4E0E-AF38-FB925F0B4D71}" type="datetime1">
              <a:rPr lang="en-US" smtClean="0"/>
              <a:pPr/>
              <a:t>6/14/18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40B41D-FD10-4A38-B39B-626510BD49B7}" type="slidenum">
              <a:rPr lang="en-US" smtClean="0"/>
              <a:pPr/>
              <a:t>‹#›</a:t>
            </a:fld>
            <a:endParaRPr lang="en-US"/>
          </a:p>
        </p:txBody>
      </p:sp>
    </p:spTree>
    <p:extLst>
      <p:ext uri="{BB962C8B-B14F-4D97-AF65-F5344CB8AC3E}">
        <p14:creationId xmlns:p14="http://schemas.microsoft.com/office/powerpoint/2010/main" val="4880812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823242C-D747-4ADD-80D8-99421268E3A8}" type="datetime1">
              <a:rPr lang="en-US" smtClean="0"/>
              <a:pPr/>
              <a:t>6/14/18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F40B41D-FD10-4A38-B39B-626510BD49B7}" type="slidenum">
              <a:rPr lang="en-US" smtClean="0"/>
              <a:pPr/>
              <a:t>‹#›</a:t>
            </a:fld>
            <a:endParaRPr lang="en-US" dirty="0"/>
          </a:p>
        </p:txBody>
      </p:sp>
    </p:spTree>
    <p:extLst>
      <p:ext uri="{BB962C8B-B14F-4D97-AF65-F5344CB8AC3E}">
        <p14:creationId xmlns:p14="http://schemas.microsoft.com/office/powerpoint/2010/main" val="31371747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3" y="1310640"/>
            <a:ext cx="14439902" cy="5577840"/>
          </a:xfrm>
        </p:spPr>
        <p:txBody>
          <a:bodyPr anchor="b"/>
          <a:lstStyle>
            <a:lvl1pPr algn="l">
              <a:defRPr sz="9600" b="1"/>
            </a:lvl1pPr>
          </a:lstStyle>
          <a:p>
            <a:r>
              <a:rPr lang="en-US"/>
              <a:t>Click to edit Master title style</a:t>
            </a:r>
          </a:p>
        </p:txBody>
      </p:sp>
      <p:sp>
        <p:nvSpPr>
          <p:cNvPr id="3" name="Content Placeholder 2"/>
          <p:cNvSpPr>
            <a:spLocks noGrp="1"/>
          </p:cNvSpPr>
          <p:nvPr>
            <p:ph idx="1"/>
          </p:nvPr>
        </p:nvSpPr>
        <p:spPr>
          <a:xfrm>
            <a:off x="17160240" y="1310643"/>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2194563" y="6888483"/>
            <a:ext cx="14439902" cy="22517102"/>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06E82007-CDD1-4BCF-B9F4-9D458EFEEFE1}" type="datetime1">
              <a:rPr lang="en-US" smtClean="0"/>
              <a:pPr/>
              <a:t>6/14/18</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F40B41D-FD10-4A38-B39B-626510BD49B7}" type="slidenum">
              <a:rPr lang="en-US" smtClean="0"/>
              <a:pPr/>
              <a:t>‹#›</a:t>
            </a:fld>
            <a:endParaRPr lang="en-US"/>
          </a:p>
        </p:txBody>
      </p:sp>
    </p:spTree>
    <p:extLst>
      <p:ext uri="{BB962C8B-B14F-4D97-AF65-F5344CB8AC3E}">
        <p14:creationId xmlns:p14="http://schemas.microsoft.com/office/powerpoint/2010/main" val="12482726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a:t>Click to edit Master title style</a:t>
            </a:r>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560" indent="0">
              <a:buNone/>
              <a:defRPr sz="13400"/>
            </a:lvl2pPr>
            <a:lvl3pPr marL="4389120" indent="0">
              <a:buNone/>
              <a:defRPr sz="1150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560" indent="0">
              <a:buNone/>
              <a:defRPr sz="5800"/>
            </a:lvl2pPr>
            <a:lvl3pPr marL="4389120" indent="0">
              <a:buNone/>
              <a:defRPr sz="4800"/>
            </a:lvl3pPr>
            <a:lvl4pPr marL="6583680" indent="0">
              <a:buNone/>
              <a:defRPr sz="4300"/>
            </a:lvl4pPr>
            <a:lvl5pPr marL="8778240" indent="0">
              <a:buNone/>
              <a:defRPr sz="4300"/>
            </a:lvl5pPr>
            <a:lvl6pPr marL="10972800" indent="0">
              <a:buNone/>
              <a:defRPr sz="4300"/>
            </a:lvl6pPr>
            <a:lvl7pPr marL="13167360" indent="0">
              <a:buNone/>
              <a:defRPr sz="4300"/>
            </a:lvl7pPr>
            <a:lvl8pPr marL="15361920" indent="0">
              <a:buNone/>
              <a:defRPr sz="4300"/>
            </a:lvl8pPr>
            <a:lvl9pPr marL="17556480" indent="0">
              <a:buNone/>
              <a:defRPr sz="4300"/>
            </a:lvl9pPr>
          </a:lstStyle>
          <a:p>
            <a:pPr lvl="0"/>
            <a:r>
              <a:rPr lang="en-US"/>
              <a:t>Click to edit Master text styles</a:t>
            </a:r>
          </a:p>
        </p:txBody>
      </p:sp>
      <p:sp>
        <p:nvSpPr>
          <p:cNvPr id="5" name="Date Placeholder 4"/>
          <p:cNvSpPr>
            <a:spLocks noGrp="1"/>
          </p:cNvSpPr>
          <p:nvPr>
            <p:ph type="dt" sz="half" idx="10"/>
          </p:nvPr>
        </p:nvSpPr>
        <p:spPr/>
        <p:txBody>
          <a:bodyPr/>
          <a:lstStyle/>
          <a:p>
            <a:fld id="{34A4F265-CA88-4C30-A9AD-02E6A5184734}" type="datetime1">
              <a:rPr lang="en-US" smtClean="0"/>
              <a:pPr/>
              <a:t>6/14/18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40B41D-FD10-4A38-B39B-626510BD49B7}" type="slidenum">
              <a:rPr lang="en-US" smtClean="0"/>
              <a:pPr/>
              <a:t>‹#›</a:t>
            </a:fld>
            <a:endParaRPr lang="en-US"/>
          </a:p>
        </p:txBody>
      </p:sp>
    </p:spTree>
    <p:extLst>
      <p:ext uri="{BB962C8B-B14F-4D97-AF65-F5344CB8AC3E}">
        <p14:creationId xmlns:p14="http://schemas.microsoft.com/office/powerpoint/2010/main" val="1753373653"/>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912" tIns="219456" rIns="438912" bIns="219456" rtlCol="0" anchor="ctr">
            <a:normAutofit/>
          </a:bodyPr>
          <a:lstStyle/>
          <a:p>
            <a:r>
              <a:rPr lang="en-US"/>
              <a:t>Click to edit Master title style</a:t>
            </a:r>
          </a:p>
        </p:txBody>
      </p:sp>
      <p:sp>
        <p:nvSpPr>
          <p:cNvPr id="3" name="Text Placeholder 2"/>
          <p:cNvSpPr>
            <a:spLocks noGrp="1"/>
          </p:cNvSpPr>
          <p:nvPr>
            <p:ph type="body" idx="1"/>
          </p:nvPr>
        </p:nvSpPr>
        <p:spPr>
          <a:xfrm>
            <a:off x="2194560" y="7680963"/>
            <a:ext cx="39502080" cy="21724622"/>
          </a:xfrm>
          <a:prstGeom prst="rect">
            <a:avLst/>
          </a:prstGeom>
        </p:spPr>
        <p:txBody>
          <a:bodyPr vert="horz" lIns="438912" tIns="219456" rIns="438912" bIns="219456"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912" tIns="219456" rIns="438912" bIns="219456" rtlCol="0" anchor="ctr"/>
          <a:lstStyle>
            <a:lvl1pPr algn="l">
              <a:defRPr sz="5800">
                <a:solidFill>
                  <a:schemeClr val="tx1">
                    <a:tint val="75000"/>
                  </a:schemeClr>
                </a:solidFill>
              </a:defRPr>
            </a:lvl1pPr>
          </a:lstStyle>
          <a:p>
            <a:fld id="{3823242C-D747-4ADD-80D8-99421268E3A8}" type="datetime1">
              <a:rPr lang="en-US" smtClean="0"/>
              <a:pPr/>
              <a:t>6/14/18</a:t>
            </a:fld>
            <a:endParaRPr lang="en-US" dirty="0"/>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912" tIns="219456" rIns="438912" bIns="219456" rtlCol="0" anchor="ctr"/>
          <a:lstStyle>
            <a:lvl1pPr algn="ctr">
              <a:defRPr sz="58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912" tIns="219456" rIns="438912" bIns="219456" rtlCol="0" anchor="ctr"/>
          <a:lstStyle>
            <a:lvl1pPr algn="r">
              <a:defRPr sz="5800">
                <a:solidFill>
                  <a:schemeClr val="tx1">
                    <a:tint val="75000"/>
                  </a:schemeClr>
                </a:solidFill>
              </a:defRPr>
            </a:lvl1pPr>
          </a:lstStyle>
          <a:p>
            <a:fld id="{CF40B41D-FD10-4A38-B39B-626510BD49B7}" type="slidenum">
              <a:rPr lang="en-US" smtClean="0"/>
              <a:pPr/>
              <a:t>‹#›</a:t>
            </a:fld>
            <a:endParaRPr lang="en-US" dirty="0"/>
          </a:p>
        </p:txBody>
      </p:sp>
    </p:spTree>
    <p:extLst>
      <p:ext uri="{BB962C8B-B14F-4D97-AF65-F5344CB8AC3E}">
        <p14:creationId xmlns:p14="http://schemas.microsoft.com/office/powerpoint/2010/main" val="4114571024"/>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4389120" rtl="0" eaLnBrk="1" latinLnBrk="0" hangingPunct="1">
        <a:spcBef>
          <a:spcPct val="0"/>
        </a:spcBef>
        <a:buNone/>
        <a:defRPr sz="21100" kern="1200">
          <a:solidFill>
            <a:schemeClr val="tx1"/>
          </a:solidFill>
          <a:latin typeface="+mj-lt"/>
          <a:ea typeface="+mj-ea"/>
          <a:cs typeface="+mj-cs"/>
        </a:defRPr>
      </a:lvl1pPr>
    </p:titleStyle>
    <p:bodyStyle>
      <a:lvl1pPr marL="1645920" indent="-1645920" algn="l" defTabSz="4389120" rtl="0" eaLnBrk="1" latinLnBrk="0" hangingPunct="1">
        <a:spcBef>
          <a:spcPct val="20000"/>
        </a:spcBef>
        <a:buFont typeface="Arial" panose="020B0604020202020204" pitchFamily="34" charset="0"/>
        <a:buChar char="•"/>
        <a:defRPr sz="15400" kern="1200">
          <a:solidFill>
            <a:schemeClr val="tx1"/>
          </a:solidFill>
          <a:latin typeface="+mn-lt"/>
          <a:ea typeface="+mn-ea"/>
          <a:cs typeface="+mn-cs"/>
        </a:defRPr>
      </a:lvl1pPr>
      <a:lvl2pPr marL="3566160" indent="-1371600" algn="l" defTabSz="4389120" rtl="0" eaLnBrk="1" latinLnBrk="0" hangingPunct="1">
        <a:spcBef>
          <a:spcPct val="20000"/>
        </a:spcBef>
        <a:buFont typeface="Arial" panose="020B0604020202020204" pitchFamily="34" charset="0"/>
        <a:buChar char="–"/>
        <a:defRPr sz="13400" kern="1200">
          <a:solidFill>
            <a:schemeClr val="tx1"/>
          </a:solidFill>
          <a:latin typeface="+mn-lt"/>
          <a:ea typeface="+mn-ea"/>
          <a:cs typeface="+mn-cs"/>
        </a:defRPr>
      </a:lvl2pPr>
      <a:lvl3pPr marL="5486400" indent="-1097280" algn="l" defTabSz="4389120" rtl="0" eaLnBrk="1" latinLnBrk="0" hangingPunct="1">
        <a:spcBef>
          <a:spcPct val="20000"/>
        </a:spcBef>
        <a:buFont typeface="Arial" panose="020B0604020202020204" pitchFamily="34" charset="0"/>
        <a:buChar char="•"/>
        <a:defRPr sz="11500" kern="1200">
          <a:solidFill>
            <a:schemeClr val="tx1"/>
          </a:solidFill>
          <a:latin typeface="+mn-lt"/>
          <a:ea typeface="+mn-ea"/>
          <a:cs typeface="+mn-cs"/>
        </a:defRPr>
      </a:lvl3pPr>
      <a:lvl4pPr marL="76809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4pPr>
      <a:lvl5pPr marL="987552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5pPr>
      <a:lvl6pPr marL="1207008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6pPr>
      <a:lvl7pPr marL="1426464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7pPr>
      <a:lvl8pPr marL="1645920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8pPr>
      <a:lvl9pPr marL="18653760" indent="-1097280" algn="l" defTabSz="4389120"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9pPr>
    </p:bodyStyle>
    <p:otherStyle>
      <a:defPPr>
        <a:defRPr lang="en-US"/>
      </a:defPPr>
      <a:lvl1pPr marL="0" algn="l" defTabSz="4389120" rtl="0" eaLnBrk="1" latinLnBrk="0" hangingPunct="1">
        <a:defRPr sz="8600" kern="1200">
          <a:solidFill>
            <a:schemeClr val="tx1"/>
          </a:solidFill>
          <a:latin typeface="+mn-lt"/>
          <a:ea typeface="+mn-ea"/>
          <a:cs typeface="+mn-cs"/>
        </a:defRPr>
      </a:lvl1pPr>
      <a:lvl2pPr marL="2194560" algn="l" defTabSz="4389120" rtl="0" eaLnBrk="1" latinLnBrk="0" hangingPunct="1">
        <a:defRPr sz="8600" kern="1200">
          <a:solidFill>
            <a:schemeClr val="tx1"/>
          </a:solidFill>
          <a:latin typeface="+mn-lt"/>
          <a:ea typeface="+mn-ea"/>
          <a:cs typeface="+mn-cs"/>
        </a:defRPr>
      </a:lvl2pPr>
      <a:lvl3pPr marL="4389120" algn="l" defTabSz="4389120" rtl="0" eaLnBrk="1" latinLnBrk="0" hangingPunct="1">
        <a:defRPr sz="8600" kern="1200">
          <a:solidFill>
            <a:schemeClr val="tx1"/>
          </a:solidFill>
          <a:latin typeface="+mn-lt"/>
          <a:ea typeface="+mn-ea"/>
          <a:cs typeface="+mn-cs"/>
        </a:defRPr>
      </a:lvl3pPr>
      <a:lvl4pPr marL="6583680" algn="l" defTabSz="4389120" rtl="0" eaLnBrk="1" latinLnBrk="0" hangingPunct="1">
        <a:defRPr sz="8600" kern="1200">
          <a:solidFill>
            <a:schemeClr val="tx1"/>
          </a:solidFill>
          <a:latin typeface="+mn-lt"/>
          <a:ea typeface="+mn-ea"/>
          <a:cs typeface="+mn-cs"/>
        </a:defRPr>
      </a:lvl4pPr>
      <a:lvl5pPr marL="8778240" algn="l" defTabSz="4389120" rtl="0" eaLnBrk="1" latinLnBrk="0" hangingPunct="1">
        <a:defRPr sz="8600" kern="1200">
          <a:solidFill>
            <a:schemeClr val="tx1"/>
          </a:solidFill>
          <a:latin typeface="+mn-lt"/>
          <a:ea typeface="+mn-ea"/>
          <a:cs typeface="+mn-cs"/>
        </a:defRPr>
      </a:lvl5pPr>
      <a:lvl6pPr marL="10972800" algn="l" defTabSz="4389120" rtl="0" eaLnBrk="1" latinLnBrk="0" hangingPunct="1">
        <a:defRPr sz="8600" kern="1200">
          <a:solidFill>
            <a:schemeClr val="tx1"/>
          </a:solidFill>
          <a:latin typeface="+mn-lt"/>
          <a:ea typeface="+mn-ea"/>
          <a:cs typeface="+mn-cs"/>
        </a:defRPr>
      </a:lvl6pPr>
      <a:lvl7pPr marL="13167360" algn="l" defTabSz="4389120" rtl="0" eaLnBrk="1" latinLnBrk="0" hangingPunct="1">
        <a:defRPr sz="8600" kern="1200">
          <a:solidFill>
            <a:schemeClr val="tx1"/>
          </a:solidFill>
          <a:latin typeface="+mn-lt"/>
          <a:ea typeface="+mn-ea"/>
          <a:cs typeface="+mn-cs"/>
        </a:defRPr>
      </a:lvl7pPr>
      <a:lvl8pPr marL="15361920" algn="l" defTabSz="4389120" rtl="0" eaLnBrk="1" latinLnBrk="0" hangingPunct="1">
        <a:defRPr sz="8600" kern="1200">
          <a:solidFill>
            <a:schemeClr val="tx1"/>
          </a:solidFill>
          <a:latin typeface="+mn-lt"/>
          <a:ea typeface="+mn-ea"/>
          <a:cs typeface="+mn-cs"/>
        </a:defRPr>
      </a:lvl8pPr>
      <a:lvl9pPr marL="17556480" algn="l" defTabSz="4389120"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4" Type="http://schemas.openxmlformats.org/officeDocument/2006/relationships/chart" Target="../charts/chart1.xml"/><Relationship Id="rId5" Type="http://schemas.openxmlformats.org/officeDocument/2006/relationships/chart" Target="../charts/chart2.xml"/><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43891200" cy="4800600"/>
          </a:xfrm>
          <a:solidFill>
            <a:srgbClr val="C00000"/>
          </a:solidFill>
        </p:spPr>
        <p:txBody>
          <a:bodyPr>
            <a:noAutofit/>
          </a:bodyPr>
          <a:lstStyle/>
          <a:p>
            <a:r>
              <a:rPr lang="en-US" altLang="zh-CN" sz="5400" dirty="0" smtClean="0">
                <a:latin typeface="Impact" charset="0"/>
                <a:ea typeface="Impact" charset="0"/>
                <a:cs typeface="Impact" charset="0"/>
              </a:rPr>
              <a:t>K</a:t>
            </a:r>
            <a:r>
              <a:rPr lang="en-US" sz="5400" dirty="0" smtClean="0">
                <a:latin typeface="Impact" charset="0"/>
                <a:ea typeface="Impact" charset="0"/>
                <a:cs typeface="Impact" charset="0"/>
              </a:rPr>
              <a:t>illing Two Birds With One Parasite?</a:t>
            </a:r>
            <a:r>
              <a:rPr lang="zh-CN" altLang="en-US" sz="5400" dirty="0" smtClean="0">
                <a:latin typeface="Impact" charset="0"/>
                <a:ea typeface="Impact" charset="0"/>
                <a:cs typeface="Impact" charset="0"/>
              </a:rPr>
              <a:t> </a:t>
            </a:r>
            <a:r>
              <a:rPr lang="en-US" sz="5400" dirty="0" smtClean="0">
                <a:latin typeface="Impact" charset="0"/>
                <a:ea typeface="Impact" charset="0"/>
                <a:cs typeface="Impact" charset="0"/>
              </a:rPr>
              <a:t>The Effects of Avian Malaria on Pigeon Fledging Growth</a:t>
            </a:r>
            <a:br>
              <a:rPr lang="en-US" sz="5400" dirty="0" smtClean="0">
                <a:latin typeface="Impact" charset="0"/>
                <a:ea typeface="Impact" charset="0"/>
                <a:cs typeface="Impact" charset="0"/>
              </a:rPr>
            </a:br>
            <a:r>
              <a:rPr lang="en-US" altLang="zh-CN" sz="5400" dirty="0" smtClean="0">
                <a:latin typeface="Impact" panose="020B0806030902050204" pitchFamily="34" charset="0"/>
              </a:rPr>
              <a:t>Lauren</a:t>
            </a:r>
            <a:r>
              <a:rPr lang="zh-CN" altLang="en-US" sz="5400" dirty="0" smtClean="0">
                <a:latin typeface="Impact" panose="020B0806030902050204" pitchFamily="34" charset="0"/>
              </a:rPr>
              <a:t> </a:t>
            </a:r>
            <a:r>
              <a:rPr lang="en-US" altLang="zh-CN" sz="5400" dirty="0" smtClean="0">
                <a:latin typeface="Impact" panose="020B0806030902050204" pitchFamily="34" charset="0"/>
              </a:rPr>
              <a:t>Gollahon</a:t>
            </a:r>
            <a:r>
              <a:rPr lang="en-US" sz="5400" baseline="30000" dirty="0" smtClean="0">
                <a:latin typeface="Impact" panose="020B0806030902050204" pitchFamily="34" charset="0"/>
              </a:rPr>
              <a:t>1</a:t>
            </a:r>
            <a:r>
              <a:rPr lang="en-US" sz="5400" dirty="0" smtClean="0">
                <a:latin typeface="Impact" panose="020B0806030902050204" pitchFamily="34" charset="0"/>
              </a:rPr>
              <a:t>, </a:t>
            </a:r>
            <a:r>
              <a:rPr lang="en-US" sz="5400" dirty="0">
                <a:latin typeface="Impact" panose="020B0806030902050204" pitchFamily="34" charset="0"/>
              </a:rPr>
              <a:t>Qingxia Li</a:t>
            </a:r>
            <a:r>
              <a:rPr lang="en-US" sz="5400" baseline="30000" dirty="0">
                <a:latin typeface="Impact" panose="020B0806030902050204" pitchFamily="34" charset="0"/>
              </a:rPr>
              <a:t>2</a:t>
            </a:r>
            <a:r>
              <a:rPr lang="en-US" sz="5400" dirty="0">
                <a:latin typeface="Impact" panose="020B0806030902050204" pitchFamily="34" charset="0"/>
              </a:rPr>
              <a:t>, </a:t>
            </a:r>
            <a:r>
              <a:rPr lang="en-US" altLang="zh-CN" sz="5400" dirty="0" smtClean="0">
                <a:latin typeface="Impact" panose="020B0806030902050204" pitchFamily="34" charset="0"/>
              </a:rPr>
              <a:t>Tony</a:t>
            </a:r>
            <a:r>
              <a:rPr lang="zh-CN" altLang="en-US" sz="5400" dirty="0" smtClean="0">
                <a:latin typeface="Impact" panose="020B0806030902050204" pitchFamily="34" charset="0"/>
              </a:rPr>
              <a:t> </a:t>
            </a:r>
            <a:r>
              <a:rPr lang="en-US" altLang="zh-CN" sz="5400" dirty="0" smtClean="0">
                <a:latin typeface="Impact" panose="020B0806030902050204" pitchFamily="34" charset="0"/>
              </a:rPr>
              <a:t>Weisstein</a:t>
            </a:r>
            <a:r>
              <a:rPr lang="en-US" altLang="zh-CN" sz="5400" baseline="30000" dirty="0" smtClean="0">
                <a:latin typeface="Impact" panose="020B0806030902050204" pitchFamily="34" charset="0"/>
              </a:rPr>
              <a:t>3</a:t>
            </a:r>
            <a:r>
              <a:rPr lang="zh-CN" altLang="en-US" sz="5400" dirty="0" smtClean="0">
                <a:latin typeface="Impact" panose="020B0806030902050204" pitchFamily="34" charset="0"/>
              </a:rPr>
              <a:t> </a:t>
            </a:r>
            <a:r>
              <a:rPr lang="en-US" sz="5400" dirty="0" smtClean="0">
                <a:latin typeface="Impact" panose="020B0806030902050204" pitchFamily="34" charset="0"/>
              </a:rPr>
              <a:t>&amp; </a:t>
            </a:r>
            <a:r>
              <a:rPr lang="en-US" altLang="zh-CN" sz="5400" dirty="0" err="1" smtClean="0">
                <a:latin typeface="Impact" panose="020B0806030902050204" pitchFamily="34" charset="0"/>
              </a:rPr>
              <a:t>Xinyao</a:t>
            </a:r>
            <a:r>
              <a:rPr lang="zh-CN" altLang="en-US" sz="5400" dirty="0" smtClean="0">
                <a:latin typeface="Impact" panose="020B0806030902050204" pitchFamily="34" charset="0"/>
              </a:rPr>
              <a:t> </a:t>
            </a:r>
            <a:r>
              <a:rPr lang="en-US" altLang="zh-CN" sz="5400" dirty="0" smtClean="0">
                <a:latin typeface="Impact" panose="020B0806030902050204" pitchFamily="34" charset="0"/>
              </a:rPr>
              <a:t>Yang</a:t>
            </a:r>
            <a:r>
              <a:rPr lang="en-US" altLang="zh-CN" sz="5400" baseline="30000" dirty="0">
                <a:latin typeface="Impact" panose="020B0806030902050204" pitchFamily="34" charset="0"/>
              </a:rPr>
              <a:t>4</a:t>
            </a:r>
            <a:r>
              <a:rPr lang="en-US" sz="5400" baseline="30000" dirty="0" smtClean="0">
                <a:latin typeface="Impact" panose="020B0806030902050204" pitchFamily="34" charset="0"/>
              </a:rPr>
              <a:t> </a:t>
            </a:r>
            <a:r>
              <a:rPr lang="en-US" sz="5400" dirty="0">
                <a:latin typeface="Impact" panose="020B0806030902050204" pitchFamily="34" charset="0"/>
              </a:rPr>
              <a:t/>
            </a:r>
            <a:br>
              <a:rPr lang="en-US" sz="5400" dirty="0">
                <a:latin typeface="Impact" panose="020B0806030902050204" pitchFamily="34" charset="0"/>
              </a:rPr>
            </a:br>
            <a:r>
              <a:rPr lang="en-US" sz="4800" baseline="30000" dirty="0" smtClean="0">
                <a:latin typeface="Impact" panose="020B0806030902050204" pitchFamily="34" charset="0"/>
              </a:rPr>
              <a:t>1</a:t>
            </a:r>
            <a:r>
              <a:rPr lang="en-US" altLang="zh-CN" sz="4800" i="1" dirty="0" smtClean="0">
                <a:latin typeface="Impact" panose="020B0806030902050204" pitchFamily="34" charset="0"/>
              </a:rPr>
              <a:t>Texas</a:t>
            </a:r>
            <a:r>
              <a:rPr lang="zh-CN" altLang="en-US" sz="4800" i="1" dirty="0" smtClean="0">
                <a:latin typeface="Impact" panose="020B0806030902050204" pitchFamily="34" charset="0"/>
              </a:rPr>
              <a:t> </a:t>
            </a:r>
            <a:r>
              <a:rPr lang="en-US" altLang="zh-CN" sz="4800" i="1" dirty="0" smtClean="0">
                <a:latin typeface="Impact" panose="020B0806030902050204" pitchFamily="34" charset="0"/>
              </a:rPr>
              <a:t>Tech</a:t>
            </a:r>
            <a:r>
              <a:rPr lang="zh-CN" altLang="en-US" sz="4800" i="1" dirty="0" smtClean="0">
                <a:latin typeface="Impact" panose="020B0806030902050204" pitchFamily="34" charset="0"/>
              </a:rPr>
              <a:t> </a:t>
            </a:r>
            <a:r>
              <a:rPr lang="en-US" sz="4800" i="1" dirty="0" smtClean="0">
                <a:latin typeface="Impact" panose="020B0806030902050204" pitchFamily="34" charset="0"/>
              </a:rPr>
              <a:t>University</a:t>
            </a:r>
            <a:r>
              <a:rPr lang="en-US" sz="4800" i="1" dirty="0">
                <a:latin typeface="Impact" panose="020B0806030902050204" pitchFamily="34" charset="0"/>
              </a:rPr>
              <a:t>, </a:t>
            </a:r>
            <a:r>
              <a:rPr lang="en-US" sz="4800" baseline="30000" dirty="0">
                <a:latin typeface="Impact" panose="020B0806030902050204" pitchFamily="34" charset="0"/>
              </a:rPr>
              <a:t>2</a:t>
            </a:r>
            <a:r>
              <a:rPr lang="en-US" sz="4800" i="1" dirty="0">
                <a:latin typeface="Impact" panose="020B0806030902050204" pitchFamily="34" charset="0"/>
              </a:rPr>
              <a:t>Fisk </a:t>
            </a:r>
            <a:r>
              <a:rPr lang="en-US" sz="4800" i="1" dirty="0" smtClean="0">
                <a:latin typeface="Impact" panose="020B0806030902050204" pitchFamily="34" charset="0"/>
              </a:rPr>
              <a:t>University</a:t>
            </a:r>
            <a:r>
              <a:rPr lang="en-US" altLang="zh-CN" sz="4800" i="1" dirty="0" smtClean="0">
                <a:latin typeface="Impact" panose="020B0806030902050204" pitchFamily="34" charset="0"/>
              </a:rPr>
              <a:t>,</a:t>
            </a:r>
            <a:r>
              <a:rPr lang="zh-CN" altLang="en-US" sz="4800" i="1" dirty="0" smtClean="0">
                <a:latin typeface="Impact" panose="020B0806030902050204" pitchFamily="34" charset="0"/>
              </a:rPr>
              <a:t> </a:t>
            </a:r>
            <a:r>
              <a:rPr lang="en-US" altLang="zh-CN" sz="4800" i="1" baseline="30000" dirty="0" smtClean="0">
                <a:latin typeface="Impact" panose="020B0806030902050204" pitchFamily="34" charset="0"/>
              </a:rPr>
              <a:t>3</a:t>
            </a:r>
            <a:r>
              <a:rPr lang="en-US" altLang="zh-CN" sz="4800" i="1" dirty="0" smtClean="0">
                <a:latin typeface="Impact" panose="020B0806030902050204" pitchFamily="34" charset="0"/>
              </a:rPr>
              <a:t>Truman</a:t>
            </a:r>
            <a:r>
              <a:rPr lang="zh-CN" altLang="en-US" sz="4800" i="1" dirty="0" smtClean="0">
                <a:latin typeface="Impact" panose="020B0806030902050204" pitchFamily="34" charset="0"/>
              </a:rPr>
              <a:t> </a:t>
            </a:r>
            <a:r>
              <a:rPr lang="en-US" altLang="zh-CN" sz="4800" i="1" dirty="0" smtClean="0">
                <a:latin typeface="Impact" panose="020B0806030902050204" pitchFamily="34" charset="0"/>
              </a:rPr>
              <a:t>State</a:t>
            </a:r>
            <a:r>
              <a:rPr lang="zh-CN" altLang="en-US" sz="4800" i="1" dirty="0" smtClean="0">
                <a:latin typeface="Impact" panose="020B0806030902050204" pitchFamily="34" charset="0"/>
              </a:rPr>
              <a:t> </a:t>
            </a:r>
            <a:r>
              <a:rPr lang="en-US" altLang="zh-CN" sz="4800" i="1" dirty="0" smtClean="0">
                <a:latin typeface="Impact" panose="020B0806030902050204" pitchFamily="34" charset="0"/>
              </a:rPr>
              <a:t>University</a:t>
            </a:r>
            <a:r>
              <a:rPr lang="zh-CN" altLang="en-US" sz="4800" i="1" dirty="0" smtClean="0">
                <a:latin typeface="Impact" panose="020B0806030902050204" pitchFamily="34" charset="0"/>
              </a:rPr>
              <a:t> </a:t>
            </a:r>
            <a:r>
              <a:rPr lang="en-US" altLang="zh-CN" sz="4800" i="1" dirty="0" smtClean="0">
                <a:latin typeface="Impact" panose="020B0806030902050204" pitchFamily="34" charset="0"/>
              </a:rPr>
              <a:t>,</a:t>
            </a:r>
            <a:r>
              <a:rPr lang="zh-CN" altLang="en-US" sz="4800" i="1" dirty="0" smtClean="0">
                <a:latin typeface="Impact" panose="020B0806030902050204" pitchFamily="34" charset="0"/>
              </a:rPr>
              <a:t> </a:t>
            </a:r>
            <a:r>
              <a:rPr lang="en-US" altLang="zh-CN" sz="4800" i="1" dirty="0" smtClean="0">
                <a:latin typeface="Impact" panose="020B0806030902050204" pitchFamily="34" charset="0"/>
              </a:rPr>
              <a:t>&amp;</a:t>
            </a:r>
            <a:r>
              <a:rPr lang="zh-CN" altLang="en-US" sz="4800" i="1" dirty="0" smtClean="0">
                <a:latin typeface="Impact" panose="020B0806030902050204" pitchFamily="34" charset="0"/>
              </a:rPr>
              <a:t> </a:t>
            </a:r>
            <a:r>
              <a:rPr lang="en-US" altLang="zh-CN" sz="4800" i="1" baseline="30000" dirty="0" smtClean="0">
                <a:latin typeface="Impact" panose="020B0806030902050204" pitchFamily="34" charset="0"/>
              </a:rPr>
              <a:t>4</a:t>
            </a:r>
            <a:r>
              <a:rPr lang="zh-CN" altLang="en-US" sz="4800" i="1" baseline="30000" dirty="0" smtClean="0">
                <a:latin typeface="Impact" panose="020B0806030902050204" pitchFamily="34" charset="0"/>
              </a:rPr>
              <a:t> </a:t>
            </a:r>
            <a:r>
              <a:rPr lang="en-US" altLang="zh-CN" sz="4800" i="1" dirty="0" smtClean="0">
                <a:latin typeface="Impact" panose="020B0806030902050204" pitchFamily="34" charset="0"/>
              </a:rPr>
              <a:t>Xi’an</a:t>
            </a:r>
            <a:r>
              <a:rPr lang="zh-CN" altLang="en-US" sz="4800" i="1" dirty="0" smtClean="0">
                <a:latin typeface="Impact" panose="020B0806030902050204" pitchFamily="34" charset="0"/>
              </a:rPr>
              <a:t> </a:t>
            </a:r>
            <a:r>
              <a:rPr lang="en-US" altLang="zh-CN" sz="4800" i="1" dirty="0" err="1" smtClean="0">
                <a:latin typeface="Impact" panose="020B0806030902050204" pitchFamily="34" charset="0"/>
              </a:rPr>
              <a:t>Jiaotong</a:t>
            </a:r>
            <a:r>
              <a:rPr lang="zh-CN" altLang="en-US" sz="4800" i="1" dirty="0" smtClean="0">
                <a:latin typeface="Impact" panose="020B0806030902050204" pitchFamily="34" charset="0"/>
              </a:rPr>
              <a:t> </a:t>
            </a:r>
            <a:r>
              <a:rPr lang="en-US" altLang="zh-CN" sz="4800" i="1" dirty="0" smtClean="0">
                <a:latin typeface="Impact" panose="020B0806030902050204" pitchFamily="34" charset="0"/>
              </a:rPr>
              <a:t>Liverpool</a:t>
            </a:r>
            <a:r>
              <a:rPr lang="zh-CN" altLang="en-US" sz="4800" i="1" dirty="0" smtClean="0">
                <a:latin typeface="Impact" panose="020B0806030902050204" pitchFamily="34" charset="0"/>
              </a:rPr>
              <a:t> </a:t>
            </a:r>
            <a:r>
              <a:rPr lang="en-US" altLang="zh-CN" sz="4800" i="1" dirty="0" smtClean="0">
                <a:latin typeface="Impact" panose="020B0806030902050204" pitchFamily="34" charset="0"/>
              </a:rPr>
              <a:t>University</a:t>
            </a:r>
            <a:endParaRPr lang="en-US" sz="9600" i="1" baseline="30000" dirty="0">
              <a:latin typeface="Impact" panose="020B0806030902050204" pitchFamily="34" charset="0"/>
            </a:endParaRPr>
          </a:p>
        </p:txBody>
      </p:sp>
      <p:sp>
        <p:nvSpPr>
          <p:cNvPr id="5" name="TextBox 4"/>
          <p:cNvSpPr txBox="1"/>
          <p:nvPr/>
        </p:nvSpPr>
        <p:spPr>
          <a:xfrm>
            <a:off x="161337" y="4874812"/>
            <a:ext cx="16857540" cy="1181862"/>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lin ang="2700000" scaled="1"/>
            <a:tileRect/>
          </a:gradFill>
          <a:ln w="19050">
            <a:solidFill>
              <a:schemeClr val="tx1"/>
            </a:solidFill>
          </a:ln>
        </p:spPr>
        <p:txBody>
          <a:bodyPr wrap="square" lIns="438912" tIns="219456" rIns="438912" bIns="219456" rtlCol="0">
            <a:spAutoFit/>
          </a:bodyPr>
          <a:lstStyle/>
          <a:p>
            <a:pPr algn="ctr"/>
            <a:r>
              <a:rPr lang="en-US" sz="4800" dirty="0">
                <a:solidFill>
                  <a:srgbClr val="FF0000"/>
                </a:solidFill>
                <a:latin typeface="Impact" panose="020B0806030902050204" pitchFamily="34" charset="0"/>
              </a:rPr>
              <a:t>Introduction</a:t>
            </a:r>
          </a:p>
        </p:txBody>
      </p:sp>
      <p:sp>
        <p:nvSpPr>
          <p:cNvPr id="8" name="TextBox 7"/>
          <p:cNvSpPr txBox="1"/>
          <p:nvPr/>
        </p:nvSpPr>
        <p:spPr>
          <a:xfrm>
            <a:off x="305298" y="18308295"/>
            <a:ext cx="16831264" cy="1181862"/>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lin ang="2700000" scaled="1"/>
            <a:tileRect/>
          </a:gradFill>
          <a:ln w="19050">
            <a:solidFill>
              <a:schemeClr val="tx1"/>
            </a:solidFill>
          </a:ln>
        </p:spPr>
        <p:txBody>
          <a:bodyPr wrap="square" lIns="438912" tIns="219456" rIns="438912" bIns="219456" rtlCol="0">
            <a:spAutoFit/>
          </a:bodyPr>
          <a:lstStyle/>
          <a:p>
            <a:pPr algn="ctr"/>
            <a:r>
              <a:rPr lang="en-US" altLang="zh-CN" sz="4800" dirty="0" smtClean="0">
                <a:solidFill>
                  <a:srgbClr val="FF0000"/>
                </a:solidFill>
                <a:latin typeface="Impact" panose="020B0806030902050204" pitchFamily="34" charset="0"/>
              </a:rPr>
              <a:t>The</a:t>
            </a:r>
            <a:r>
              <a:rPr lang="zh-CN" altLang="en-US" sz="4800" dirty="0" smtClean="0">
                <a:solidFill>
                  <a:srgbClr val="FF0000"/>
                </a:solidFill>
                <a:latin typeface="Impact" panose="020B0806030902050204" pitchFamily="34" charset="0"/>
              </a:rPr>
              <a:t> </a:t>
            </a:r>
            <a:r>
              <a:rPr lang="en-US" altLang="zh-CN" sz="4800" dirty="0" smtClean="0">
                <a:solidFill>
                  <a:srgbClr val="FF0000"/>
                </a:solidFill>
                <a:latin typeface="Impact" panose="020B0806030902050204" pitchFamily="34" charset="0"/>
              </a:rPr>
              <a:t>Experimental</a:t>
            </a:r>
            <a:r>
              <a:rPr lang="zh-CN" altLang="en-US" sz="4800" dirty="0" smtClean="0">
                <a:solidFill>
                  <a:srgbClr val="FF0000"/>
                </a:solidFill>
                <a:latin typeface="Impact" panose="020B0806030902050204" pitchFamily="34" charset="0"/>
              </a:rPr>
              <a:t> </a:t>
            </a:r>
            <a:r>
              <a:rPr lang="en-US" altLang="zh-CN" sz="4800" dirty="0" smtClean="0">
                <a:solidFill>
                  <a:srgbClr val="FF0000"/>
                </a:solidFill>
                <a:latin typeface="Impact" panose="020B0806030902050204" pitchFamily="34" charset="0"/>
              </a:rPr>
              <a:t>Design</a:t>
            </a:r>
            <a:endParaRPr lang="en-US" sz="4800" dirty="0">
              <a:solidFill>
                <a:srgbClr val="FF0000"/>
              </a:solidFill>
              <a:latin typeface="Impact" panose="020B0806030902050204" pitchFamily="34" charset="0"/>
            </a:endParaRPr>
          </a:p>
        </p:txBody>
      </p:sp>
      <p:sp>
        <p:nvSpPr>
          <p:cNvPr id="20" name="TextBox 19"/>
          <p:cNvSpPr txBox="1"/>
          <p:nvPr/>
        </p:nvSpPr>
        <p:spPr>
          <a:xfrm>
            <a:off x="17221200" y="4874812"/>
            <a:ext cx="26462039" cy="1181862"/>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lin ang="2700000" scaled="1"/>
            <a:tileRect/>
          </a:gradFill>
          <a:ln w="19050">
            <a:solidFill>
              <a:schemeClr val="tx1"/>
            </a:solidFill>
          </a:ln>
        </p:spPr>
        <p:txBody>
          <a:bodyPr vert="horz" wrap="square" lIns="438912" tIns="219456" rIns="438912" bIns="219456" rtlCol="0" anchor="ctr" anchorCtr="1">
            <a:spAutoFit/>
          </a:bodyPr>
          <a:lstStyle/>
          <a:p>
            <a:pPr algn="ctr"/>
            <a:r>
              <a:rPr lang="en-US" altLang="zh-CN" sz="4800" dirty="0" smtClean="0">
                <a:solidFill>
                  <a:srgbClr val="FF0000"/>
                </a:solidFill>
                <a:latin typeface="Impact" panose="020B0806030902050204" pitchFamily="34" charset="0"/>
              </a:rPr>
              <a:t>Describing</a:t>
            </a:r>
            <a:r>
              <a:rPr lang="zh-CN" altLang="en-US" sz="4800" dirty="0" smtClean="0">
                <a:solidFill>
                  <a:srgbClr val="FF0000"/>
                </a:solidFill>
                <a:latin typeface="Impact" panose="020B0806030902050204" pitchFamily="34" charset="0"/>
              </a:rPr>
              <a:t> </a:t>
            </a:r>
            <a:r>
              <a:rPr lang="en-US" altLang="zh-CN" sz="4800" dirty="0" smtClean="0">
                <a:solidFill>
                  <a:srgbClr val="FF0000"/>
                </a:solidFill>
                <a:latin typeface="Impact" panose="020B0806030902050204" pitchFamily="34" charset="0"/>
              </a:rPr>
              <a:t>Data</a:t>
            </a:r>
            <a:endParaRPr lang="en-US" sz="4800" dirty="0">
              <a:solidFill>
                <a:srgbClr val="FF0000"/>
              </a:solidFill>
              <a:latin typeface="Impact" panose="020B0806030902050204" pitchFamily="34" charset="0"/>
            </a:endParaRPr>
          </a:p>
        </p:txBody>
      </p:sp>
      <p:sp>
        <p:nvSpPr>
          <p:cNvPr id="18" name="TextBox 17"/>
          <p:cNvSpPr txBox="1"/>
          <p:nvPr/>
        </p:nvSpPr>
        <p:spPr>
          <a:xfrm>
            <a:off x="-1143000" y="32276207"/>
            <a:ext cx="42616433" cy="461665"/>
          </a:xfrm>
          <a:prstGeom prst="rect">
            <a:avLst/>
          </a:prstGeom>
          <a:noFill/>
        </p:spPr>
        <p:txBody>
          <a:bodyPr wrap="square" rtlCol="0">
            <a:spAutoFit/>
          </a:bodyPr>
          <a:lstStyle/>
          <a:p>
            <a:pPr algn="ctr"/>
            <a:r>
              <a:rPr lang="en-US" sz="2400" i="1" dirty="0"/>
              <a:t>The research reported herein was supported, in part, by the National Science Foundation through Grant </a:t>
            </a:r>
            <a:r>
              <a:rPr lang="en-US" sz="2400" i="1" dirty="0" smtClean="0"/>
              <a:t>1719262</a:t>
            </a:r>
            <a:r>
              <a:rPr lang="zh-CN" altLang="en-US" sz="2400" i="1" dirty="0" smtClean="0"/>
              <a:t> </a:t>
            </a:r>
            <a:r>
              <a:rPr lang="en-US" altLang="zh-CN" sz="2400" i="1" dirty="0" smtClean="0"/>
              <a:t>and</a:t>
            </a:r>
            <a:r>
              <a:rPr lang="zh-CN" altLang="en-US" sz="2400" i="1" dirty="0" smtClean="0"/>
              <a:t> </a:t>
            </a:r>
            <a:r>
              <a:rPr lang="is-IS" sz="2400" dirty="0" smtClean="0"/>
              <a:t>1344208</a:t>
            </a:r>
            <a:r>
              <a:rPr lang="zh-CN" altLang="en-US" sz="2400" dirty="0" smtClean="0"/>
              <a:t> </a:t>
            </a:r>
            <a:r>
              <a:rPr lang="en-US" altLang="zh-CN" sz="2400" dirty="0" smtClean="0"/>
              <a:t>and</a:t>
            </a:r>
            <a:r>
              <a:rPr lang="zh-CN" altLang="en-US" sz="2400" dirty="0" smtClean="0"/>
              <a:t> </a:t>
            </a:r>
            <a:r>
              <a:rPr lang="en-US" altLang="zh-CN" sz="2400" smtClean="0"/>
              <a:t>NIMBioS</a:t>
            </a:r>
            <a:r>
              <a:rPr lang="en-US" sz="2400" i="1" smtClean="0"/>
              <a:t>. </a:t>
            </a:r>
            <a:r>
              <a:rPr lang="en-US" sz="2400" i="1" dirty="0"/>
              <a:t>The opinions expressed are those of the authors and do not represent views of the National Science Foundation. Correspondence can be sent to </a:t>
            </a:r>
            <a:r>
              <a:rPr lang="en-US" altLang="zh-CN" sz="2400" i="1" dirty="0" smtClean="0"/>
              <a:t>second</a:t>
            </a:r>
            <a:r>
              <a:rPr lang="en-US" sz="2400" i="1" dirty="0" smtClean="0"/>
              <a:t> </a:t>
            </a:r>
            <a:r>
              <a:rPr lang="en-US" sz="2400" i="1" dirty="0"/>
              <a:t>author at </a:t>
            </a:r>
            <a:r>
              <a:rPr lang="en-US" altLang="zh-CN" sz="2400" i="1" dirty="0" err="1" smtClean="0"/>
              <a:t>qli@fisk</a:t>
            </a:r>
            <a:r>
              <a:rPr lang="en-US" sz="2400" i="1" dirty="0" err="1" smtClean="0"/>
              <a:t>.edu</a:t>
            </a:r>
            <a:endParaRPr lang="en-US" sz="2800" dirty="0"/>
          </a:p>
        </p:txBody>
      </p:sp>
      <p:sp>
        <p:nvSpPr>
          <p:cNvPr id="24" name="TextBox 23"/>
          <p:cNvSpPr txBox="1"/>
          <p:nvPr/>
        </p:nvSpPr>
        <p:spPr>
          <a:xfrm>
            <a:off x="17302113" y="16007429"/>
            <a:ext cx="26300212" cy="1181862"/>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lin ang="2700000" scaled="1"/>
            <a:tileRect/>
          </a:gradFill>
          <a:ln w="19050">
            <a:solidFill>
              <a:schemeClr val="tx1"/>
            </a:solidFill>
          </a:ln>
        </p:spPr>
        <p:txBody>
          <a:bodyPr vert="horz" wrap="square" lIns="438912" tIns="219456" rIns="438912" bIns="219456" rtlCol="0" anchor="ctr" anchorCtr="1">
            <a:spAutoFit/>
          </a:bodyPr>
          <a:lstStyle/>
          <a:p>
            <a:pPr algn="ctr"/>
            <a:r>
              <a:rPr lang="en-US" altLang="zh-CN" sz="4800" dirty="0" smtClean="0">
                <a:solidFill>
                  <a:srgbClr val="FF0000"/>
                </a:solidFill>
                <a:latin typeface="Impact" panose="020B0806030902050204" pitchFamily="34" charset="0"/>
              </a:rPr>
              <a:t>Statistical</a:t>
            </a:r>
            <a:r>
              <a:rPr lang="zh-CN" altLang="en-US" sz="4800" dirty="0" smtClean="0">
                <a:solidFill>
                  <a:srgbClr val="FF0000"/>
                </a:solidFill>
                <a:latin typeface="Impact" panose="020B0806030902050204" pitchFamily="34" charset="0"/>
              </a:rPr>
              <a:t> </a:t>
            </a:r>
            <a:r>
              <a:rPr lang="en-US" altLang="zh-CN" sz="4800" dirty="0" smtClean="0">
                <a:solidFill>
                  <a:srgbClr val="FF0000"/>
                </a:solidFill>
                <a:latin typeface="Impact" panose="020B0806030902050204" pitchFamily="34" charset="0"/>
              </a:rPr>
              <a:t>Analysis</a:t>
            </a:r>
            <a:endParaRPr lang="en-US" sz="4800" dirty="0">
              <a:solidFill>
                <a:srgbClr val="FF0000"/>
              </a:solidFill>
              <a:latin typeface="Impact" panose="020B0806030902050204" pitchFamily="34" charset="0"/>
            </a:endParaRPr>
          </a:p>
        </p:txBody>
      </p:sp>
      <p:sp>
        <p:nvSpPr>
          <p:cNvPr id="84" name="TextBox 83"/>
          <p:cNvSpPr txBox="1"/>
          <p:nvPr/>
        </p:nvSpPr>
        <p:spPr>
          <a:xfrm>
            <a:off x="87212" y="6180529"/>
            <a:ext cx="17005790" cy="12138708"/>
          </a:xfrm>
          <a:prstGeom prst="rect">
            <a:avLst/>
          </a:prstGeom>
          <a:noFill/>
        </p:spPr>
        <p:txBody>
          <a:bodyPr wrap="square" lIns="438912" tIns="219456" rIns="438912" bIns="219456" rtlCol="0">
            <a:spAutoFit/>
          </a:bodyPr>
          <a:lstStyle/>
          <a:p>
            <a:r>
              <a:rPr lang="en-US" sz="4000" dirty="0" smtClean="0">
                <a:latin typeface="Arial" charset="0"/>
                <a:ea typeface="Arial" charset="0"/>
                <a:cs typeface="Arial" charset="0"/>
              </a:rPr>
              <a:t>Sarah, Jessie and Sylvia had decided to spend their last Spring Break on the Island of St. Lucia in the Lesser Antilles</a:t>
            </a:r>
            <a:r>
              <a:rPr lang="en-US" sz="4000" baseline="30000" dirty="0" smtClean="0">
                <a:latin typeface="Arial" charset="0"/>
                <a:ea typeface="Arial" charset="0"/>
                <a:cs typeface="Arial" charset="0"/>
              </a:rPr>
              <a:t>1</a:t>
            </a:r>
            <a:r>
              <a:rPr lang="en-US" sz="4000" dirty="0" smtClean="0">
                <a:latin typeface="Arial" charset="0"/>
                <a:ea typeface="Arial" charset="0"/>
                <a:cs typeface="Arial" charset="0"/>
              </a:rPr>
              <a:t>. As the sand was cooling off, the three college friends walked down </a:t>
            </a:r>
            <a:r>
              <a:rPr lang="en-US" altLang="zh-CN" sz="4000" dirty="0" smtClean="0">
                <a:latin typeface="Arial" charset="0"/>
                <a:ea typeface="Arial" charset="0"/>
                <a:cs typeface="Arial" charset="0"/>
              </a:rPr>
              <a:t>back</a:t>
            </a:r>
            <a:r>
              <a:rPr lang="zh-CN" altLang="en-US" sz="4000" dirty="0" smtClean="0">
                <a:latin typeface="Arial" charset="0"/>
                <a:ea typeface="Arial" charset="0"/>
                <a:cs typeface="Arial" charset="0"/>
              </a:rPr>
              <a:t> </a:t>
            </a:r>
            <a:r>
              <a:rPr lang="en-US" sz="4000" dirty="0" smtClean="0">
                <a:latin typeface="Arial" charset="0"/>
                <a:ea typeface="Arial" charset="0"/>
                <a:cs typeface="Arial" charset="0"/>
              </a:rPr>
              <a:t>to the bungalow, Sarah noticed a nest with two baby birds lying under a bush. Jessie recognized the babies as pigeons from her Ornithology class. Sarah</a:t>
            </a:r>
            <a:r>
              <a:rPr lang="en-US" altLang="zh-CN" sz="4000" dirty="0" smtClean="0">
                <a:latin typeface="Arial" charset="0"/>
                <a:ea typeface="Arial" charset="0"/>
                <a:cs typeface="Arial" charset="0"/>
              </a:rPr>
              <a:t>,</a:t>
            </a:r>
            <a:r>
              <a:rPr lang="zh-CN" altLang="en-US" sz="4000" dirty="0" smtClean="0">
                <a:latin typeface="Arial" charset="0"/>
                <a:ea typeface="Arial" charset="0"/>
                <a:cs typeface="Arial" charset="0"/>
              </a:rPr>
              <a:t> </a:t>
            </a:r>
            <a:r>
              <a:rPr lang="en-US" altLang="zh-CN" sz="4000" dirty="0" smtClean="0">
                <a:latin typeface="Arial" charset="0"/>
                <a:ea typeface="Arial" charset="0"/>
                <a:cs typeface="Arial" charset="0"/>
              </a:rPr>
              <a:t>aware</a:t>
            </a:r>
            <a:r>
              <a:rPr lang="zh-CN" altLang="en-US" sz="4000" dirty="0" smtClean="0">
                <a:latin typeface="Arial" charset="0"/>
                <a:ea typeface="Arial" charset="0"/>
                <a:cs typeface="Arial" charset="0"/>
              </a:rPr>
              <a:t> </a:t>
            </a:r>
            <a:r>
              <a:rPr lang="en-US" altLang="zh-CN" sz="4000" dirty="0" smtClean="0">
                <a:latin typeface="Arial" charset="0"/>
                <a:ea typeface="Arial" charset="0"/>
                <a:cs typeface="Arial" charset="0"/>
              </a:rPr>
              <a:t>of</a:t>
            </a:r>
            <a:r>
              <a:rPr lang="zh-CN" altLang="en-US" sz="4000" dirty="0" smtClean="0">
                <a:latin typeface="Arial" charset="0"/>
                <a:ea typeface="Arial" charset="0"/>
                <a:cs typeface="Arial" charset="0"/>
              </a:rPr>
              <a:t> </a:t>
            </a:r>
            <a:r>
              <a:rPr lang="en-US" altLang="zh-CN" sz="4000" dirty="0" smtClean="0">
                <a:latin typeface="Arial" charset="0"/>
                <a:ea typeface="Arial" charset="0"/>
                <a:cs typeface="Arial" charset="0"/>
              </a:rPr>
              <a:t>insects,</a:t>
            </a:r>
            <a:r>
              <a:rPr lang="zh-CN" altLang="en-US" sz="4000" dirty="0" smtClean="0">
                <a:latin typeface="Arial" charset="0"/>
                <a:ea typeface="Arial" charset="0"/>
                <a:cs typeface="Arial" charset="0"/>
              </a:rPr>
              <a:t> </a:t>
            </a:r>
            <a:r>
              <a:rPr lang="en-US" altLang="zh-CN" sz="4000" dirty="0" smtClean="0">
                <a:latin typeface="Arial" charset="0"/>
                <a:ea typeface="Arial" charset="0"/>
                <a:cs typeface="Arial" charset="0"/>
              </a:rPr>
              <a:t>pointed</a:t>
            </a:r>
            <a:r>
              <a:rPr lang="zh-CN" altLang="en-US" sz="4000" dirty="0" smtClean="0">
                <a:latin typeface="Arial" charset="0"/>
                <a:ea typeface="Arial" charset="0"/>
                <a:cs typeface="Arial" charset="0"/>
              </a:rPr>
              <a:t> </a:t>
            </a:r>
            <a:r>
              <a:rPr lang="en-US" altLang="zh-CN" sz="4000" dirty="0" smtClean="0">
                <a:latin typeface="Arial" charset="0"/>
                <a:ea typeface="Arial" charset="0"/>
                <a:cs typeface="Arial" charset="0"/>
              </a:rPr>
              <a:t>out</a:t>
            </a:r>
            <a:r>
              <a:rPr lang="zh-CN" altLang="en-US" sz="4000" dirty="0" smtClean="0">
                <a:latin typeface="Arial" charset="0"/>
                <a:ea typeface="Arial" charset="0"/>
                <a:cs typeface="Arial" charset="0"/>
              </a:rPr>
              <a:t> </a:t>
            </a:r>
            <a:r>
              <a:rPr lang="en-US" altLang="zh-CN" sz="4000" dirty="0" smtClean="0">
                <a:latin typeface="Arial" charset="0"/>
                <a:ea typeface="Arial" charset="0"/>
                <a:cs typeface="Arial" charset="0"/>
              </a:rPr>
              <a:t>that</a:t>
            </a:r>
            <a:r>
              <a:rPr lang="zh-CN" altLang="en-US" sz="4000" dirty="0" smtClean="0">
                <a:latin typeface="Arial" charset="0"/>
                <a:ea typeface="Arial" charset="0"/>
                <a:cs typeface="Arial" charset="0"/>
              </a:rPr>
              <a:t> </a:t>
            </a:r>
            <a:r>
              <a:rPr lang="en-US" altLang="zh-CN" sz="4000" dirty="0" smtClean="0">
                <a:latin typeface="Arial" charset="0"/>
                <a:ea typeface="Arial" charset="0"/>
                <a:cs typeface="Arial" charset="0"/>
              </a:rPr>
              <a:t>the</a:t>
            </a:r>
            <a:r>
              <a:rPr lang="zh-CN" altLang="en-US" sz="4000" dirty="0" smtClean="0">
                <a:latin typeface="Arial" charset="0"/>
                <a:ea typeface="Arial" charset="0"/>
                <a:cs typeface="Arial" charset="0"/>
              </a:rPr>
              <a:t> </a:t>
            </a:r>
            <a:r>
              <a:rPr lang="en-US" altLang="zh-CN" sz="4000" dirty="0" smtClean="0">
                <a:latin typeface="Arial" charset="0"/>
                <a:ea typeface="Arial" charset="0"/>
                <a:cs typeface="Arial" charset="0"/>
              </a:rPr>
              <a:t>pigeons</a:t>
            </a:r>
            <a:r>
              <a:rPr lang="zh-CN" altLang="en-US" sz="4000" dirty="0" smtClean="0">
                <a:latin typeface="Arial" charset="0"/>
                <a:ea typeface="Arial" charset="0"/>
                <a:cs typeface="Arial" charset="0"/>
              </a:rPr>
              <a:t> </a:t>
            </a:r>
            <a:r>
              <a:rPr lang="en-US" altLang="zh-CN" sz="4000" dirty="0" smtClean="0">
                <a:latin typeface="Arial" charset="0"/>
                <a:ea typeface="Arial" charset="0"/>
                <a:cs typeface="Arial" charset="0"/>
              </a:rPr>
              <a:t>were</a:t>
            </a:r>
            <a:r>
              <a:rPr lang="zh-CN" altLang="en-US" sz="4000" dirty="0" smtClean="0">
                <a:latin typeface="Arial" charset="0"/>
                <a:ea typeface="Arial" charset="0"/>
                <a:cs typeface="Arial" charset="0"/>
              </a:rPr>
              <a:t> </a:t>
            </a:r>
            <a:r>
              <a:rPr lang="en-US" altLang="zh-CN" sz="4000" dirty="0" smtClean="0">
                <a:latin typeface="Arial" charset="0"/>
                <a:ea typeface="Arial" charset="0"/>
                <a:cs typeface="Arial" charset="0"/>
              </a:rPr>
              <a:t>covered</a:t>
            </a:r>
            <a:r>
              <a:rPr lang="zh-CN" altLang="en-US" sz="4000" dirty="0" smtClean="0">
                <a:latin typeface="Arial" charset="0"/>
                <a:ea typeface="Arial" charset="0"/>
                <a:cs typeface="Arial" charset="0"/>
              </a:rPr>
              <a:t> </a:t>
            </a:r>
            <a:r>
              <a:rPr lang="en-US" altLang="zh-CN" sz="4000" dirty="0" smtClean="0">
                <a:latin typeface="Arial" charset="0"/>
                <a:ea typeface="Arial" charset="0"/>
                <a:cs typeface="Arial" charset="0"/>
              </a:rPr>
              <a:t>by</a:t>
            </a:r>
            <a:r>
              <a:rPr lang="en-US" sz="4000" dirty="0" smtClean="0">
                <a:latin typeface="Arial" charset="0"/>
                <a:ea typeface="Arial" charset="0"/>
                <a:cs typeface="Arial" charset="0"/>
              </a:rPr>
              <a:t> Pigeon Louse</a:t>
            </a:r>
            <a:r>
              <a:rPr lang="zh-CN" altLang="en-US" sz="4000" dirty="0" smtClean="0">
                <a:latin typeface="Arial" charset="0"/>
                <a:ea typeface="Arial" charset="0"/>
                <a:cs typeface="Arial" charset="0"/>
              </a:rPr>
              <a:t> </a:t>
            </a:r>
            <a:r>
              <a:rPr lang="en-US" altLang="zh-CN" sz="4000" dirty="0" smtClean="0">
                <a:latin typeface="Arial" charset="0"/>
                <a:ea typeface="Arial" charset="0"/>
                <a:cs typeface="Arial" charset="0"/>
              </a:rPr>
              <a:t>Flies</a:t>
            </a:r>
            <a:r>
              <a:rPr lang="zh-CN" altLang="en-US" sz="4000" dirty="0" smtClean="0">
                <a:latin typeface="Arial" charset="0"/>
                <a:ea typeface="Arial" charset="0"/>
                <a:cs typeface="Arial" charset="0"/>
              </a:rPr>
              <a:t> </a:t>
            </a:r>
            <a:r>
              <a:rPr lang="en-US" altLang="zh-CN" sz="4000" dirty="0" smtClean="0">
                <a:latin typeface="Arial" charset="0"/>
                <a:ea typeface="Arial" charset="0"/>
                <a:cs typeface="Arial" charset="0"/>
              </a:rPr>
              <a:t>which</a:t>
            </a:r>
            <a:r>
              <a:rPr lang="zh-CN" altLang="en-US" sz="4000" dirty="0" smtClean="0">
                <a:latin typeface="Arial" charset="0"/>
                <a:ea typeface="Arial" charset="0"/>
                <a:cs typeface="Arial" charset="0"/>
              </a:rPr>
              <a:t> </a:t>
            </a:r>
            <a:r>
              <a:rPr lang="en-US" sz="4000" dirty="0" smtClean="0">
                <a:latin typeface="Arial" charset="0"/>
                <a:ea typeface="Arial" charset="0"/>
                <a:cs typeface="Arial" charset="0"/>
              </a:rPr>
              <a:t>carry </a:t>
            </a:r>
            <a:r>
              <a:rPr lang="en-US" sz="4000" i="1" dirty="0" err="1" smtClean="0">
                <a:latin typeface="Arial" charset="0"/>
                <a:ea typeface="Arial" charset="0"/>
                <a:cs typeface="Arial" charset="0"/>
              </a:rPr>
              <a:t>Haemoproteus</a:t>
            </a:r>
            <a:r>
              <a:rPr lang="en-US" sz="4000" i="1" dirty="0" smtClean="0">
                <a:latin typeface="Arial" charset="0"/>
                <a:ea typeface="Arial" charset="0"/>
                <a:cs typeface="Arial" charset="0"/>
              </a:rPr>
              <a:t> </a:t>
            </a:r>
            <a:r>
              <a:rPr lang="en-US" sz="4000" i="1" dirty="0" err="1" smtClean="0">
                <a:latin typeface="Arial" charset="0"/>
                <a:ea typeface="Arial" charset="0"/>
                <a:cs typeface="Arial" charset="0"/>
              </a:rPr>
              <a:t>columbae</a:t>
            </a:r>
            <a:r>
              <a:rPr lang="en-US" sz="4000" dirty="0" smtClean="0">
                <a:latin typeface="Arial" charset="0"/>
                <a:ea typeface="Arial" charset="0"/>
                <a:cs typeface="Arial" charset="0"/>
              </a:rPr>
              <a:t>, better known as avian malaria</a:t>
            </a:r>
            <a:r>
              <a:rPr lang="en-US" altLang="zh-CN" sz="4000" dirty="0" smtClean="0">
                <a:latin typeface="Arial" charset="0"/>
                <a:ea typeface="Arial" charset="0"/>
                <a:cs typeface="Arial" charset="0"/>
              </a:rPr>
              <a:t>.</a:t>
            </a:r>
            <a:r>
              <a:rPr lang="zh-CN" altLang="en-US" sz="4000" dirty="0" smtClean="0">
                <a:latin typeface="Arial" charset="0"/>
                <a:ea typeface="Arial" charset="0"/>
                <a:cs typeface="Arial" charset="0"/>
              </a:rPr>
              <a:t> </a:t>
            </a:r>
            <a:r>
              <a:rPr lang="en-US" altLang="zh-CN" sz="4000" dirty="0" smtClean="0">
                <a:latin typeface="Arial" charset="0"/>
                <a:ea typeface="Arial" charset="0"/>
                <a:cs typeface="Arial" charset="0"/>
              </a:rPr>
              <a:t>However,</a:t>
            </a:r>
            <a:r>
              <a:rPr lang="en-US" sz="4000" dirty="0" smtClean="0">
                <a:latin typeface="Arial" charset="0"/>
                <a:ea typeface="Arial" charset="0"/>
                <a:cs typeface="Arial" charset="0"/>
              </a:rPr>
              <a:t> it doesn’t infect</a:t>
            </a:r>
            <a:r>
              <a:rPr lang="zh-CN" altLang="en-US" sz="4000" dirty="0" smtClean="0">
                <a:latin typeface="Arial" charset="0"/>
                <a:ea typeface="Arial" charset="0"/>
                <a:cs typeface="Arial" charset="0"/>
              </a:rPr>
              <a:t> </a:t>
            </a:r>
            <a:r>
              <a:rPr lang="en-US" altLang="zh-CN" sz="4000" dirty="0" smtClean="0">
                <a:latin typeface="Arial" charset="0"/>
                <a:ea typeface="Arial" charset="0"/>
                <a:cs typeface="Arial" charset="0"/>
              </a:rPr>
              <a:t>humans</a:t>
            </a:r>
            <a:r>
              <a:rPr lang="en-US" sz="4000" dirty="0" smtClean="0">
                <a:latin typeface="Arial" charset="0"/>
                <a:ea typeface="Arial" charset="0"/>
                <a:cs typeface="Arial" charset="0"/>
              </a:rPr>
              <a:t>. Sarah walked slowly over to the baby birds and carefully pinched one of the flies. When she tried to squish it, the fly was so flat and the carapace so tough, she couldn’t kill it until she rolled it around between her fingers. “Survival of the fittest I guess” she said looking at the birds. “You know…” she said looking at Jessie, “We could use this as our group research project in Statistics!”</a:t>
            </a:r>
            <a:r>
              <a:rPr lang="en-US" sz="4000" baseline="30000" dirty="0" smtClean="0">
                <a:latin typeface="Arial" charset="0"/>
                <a:ea typeface="Arial" charset="0"/>
                <a:cs typeface="Arial" charset="0"/>
              </a:rPr>
              <a:t>2</a:t>
            </a:r>
            <a:r>
              <a:rPr lang="en-US" sz="4000" dirty="0" smtClean="0">
                <a:latin typeface="Arial" charset="0"/>
                <a:ea typeface="Arial" charset="0"/>
                <a:cs typeface="Arial" charset="0"/>
              </a:rPr>
              <a:t> “And I could use it for my Parasitology project!” said Sarah. “Let’s talk about logistics over dinner to see if it’s really feasible.”  So that night, Sarah, Jessie and Sylvia brainstormed over dinner to come up with testable questions that could be translated into a research project that would satisfy both classes back at the University of Miami.</a:t>
            </a:r>
            <a:endParaRPr lang="en-US" sz="4000" dirty="0">
              <a:latin typeface="Arial" charset="0"/>
              <a:ea typeface="Arial" charset="0"/>
              <a:cs typeface="Arial" charset="0"/>
            </a:endParaRPr>
          </a:p>
        </p:txBody>
      </p:sp>
      <p:sp>
        <p:nvSpPr>
          <p:cNvPr id="4" name="Rectangle 2"/>
          <p:cNvSpPr>
            <a:spLocks noChangeArrowheads="1"/>
          </p:cNvSpPr>
          <p:nvPr/>
        </p:nvSpPr>
        <p:spPr bwMode="auto">
          <a:xfrm>
            <a:off x="0" y="0"/>
            <a:ext cx="438912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95400" y="383311"/>
            <a:ext cx="5257800" cy="4100862"/>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p:cNvSpPr txBox="1"/>
          <p:nvPr/>
        </p:nvSpPr>
        <p:spPr>
          <a:xfrm>
            <a:off x="5273040" y="16672560"/>
            <a:ext cx="184731" cy="1415772"/>
          </a:xfrm>
          <a:prstGeom prst="rect">
            <a:avLst/>
          </a:prstGeom>
          <a:noFill/>
        </p:spPr>
        <p:txBody>
          <a:bodyPr wrap="none" rtlCol="0">
            <a:spAutoFit/>
          </a:bodyPr>
          <a:lstStyle/>
          <a:p>
            <a:endParaRPr lang="en-US" dirty="0"/>
          </a:p>
        </p:txBody>
      </p:sp>
      <p:pic>
        <p:nvPicPr>
          <p:cNvPr id="1031" name="Picture 2"/>
          <p:cNvPicPr>
            <a:picLocks noChangeAspect="1" noChangeArrowheads="1"/>
          </p:cNvPicPr>
          <p:nvPr/>
        </p:nvPicPr>
        <p:blipFill>
          <a:blip r:embed="rId3">
            <a:extLst>
              <a:ext uri="{28A0092B-C50C-407E-A947-70E740481C1C}">
                <a14:useLocalDpi xmlns:a14="http://schemas.microsoft.com/office/drawing/2010/main" val="0"/>
              </a:ext>
            </a:extLst>
          </a:blip>
          <a:srcRect l="9857" t="21902" r="14622" b="13519"/>
          <a:stretch>
            <a:fillRect/>
          </a:stretch>
        </p:blipFill>
        <p:spPr bwMode="auto">
          <a:xfrm>
            <a:off x="4343400" y="490538"/>
            <a:ext cx="1906588" cy="1212850"/>
          </a:xfrm>
          <a:prstGeom prst="rect">
            <a:avLst/>
          </a:prstGeom>
          <a:noFill/>
          <a:extLst>
            <a:ext uri="{909E8E84-426E-40DD-AFC4-6F175D3DCCD1}">
              <a14:hiddenFill xmlns:a14="http://schemas.microsoft.com/office/drawing/2010/main">
                <a:solidFill>
                  <a:srgbClr val="FFFFFF"/>
                </a:solidFill>
              </a14:hiddenFill>
            </a:ext>
          </a:extLst>
        </p:spPr>
      </p:pic>
      <p:sp>
        <p:nvSpPr>
          <p:cNvPr id="15" name="Rectangle 9"/>
          <p:cNvSpPr>
            <a:spLocks noChangeArrowheads="1"/>
          </p:cNvSpPr>
          <p:nvPr/>
        </p:nvSpPr>
        <p:spPr bwMode="auto">
          <a:xfrm>
            <a:off x="0" y="272534"/>
            <a:ext cx="184731"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0" lang="x-none" altLang="x-none" sz="1800" b="0" i="0" u="none" strike="noStrike" cap="none" normalizeH="0" baseline="0" dirty="0">
              <a:ln>
                <a:noFill/>
              </a:ln>
              <a:solidFill>
                <a:schemeClr val="tx1"/>
              </a:solidFill>
              <a:effectLst/>
              <a:latin typeface="Arial" charset="0"/>
            </a:endParaRPr>
          </a:p>
        </p:txBody>
      </p:sp>
      <p:sp>
        <p:nvSpPr>
          <p:cNvPr id="17" name="TextBox 16"/>
          <p:cNvSpPr txBox="1"/>
          <p:nvPr/>
        </p:nvSpPr>
        <p:spPr>
          <a:xfrm>
            <a:off x="1260389" y="16162638"/>
            <a:ext cx="184731" cy="1415772"/>
          </a:xfrm>
          <a:prstGeom prst="rect">
            <a:avLst/>
          </a:prstGeom>
          <a:noFill/>
        </p:spPr>
        <p:txBody>
          <a:bodyPr wrap="none" rtlCol="0">
            <a:spAutoFit/>
          </a:bodyPr>
          <a:lstStyle/>
          <a:p>
            <a:endParaRPr lang="en-US" dirty="0"/>
          </a:p>
        </p:txBody>
      </p:sp>
      <p:pic>
        <p:nvPicPr>
          <p:cNvPr id="1034" name="Picture 2"/>
          <p:cNvPicPr>
            <a:picLocks noChangeAspect="1" noChangeArrowheads="1"/>
          </p:cNvPicPr>
          <p:nvPr/>
        </p:nvPicPr>
        <p:blipFill>
          <a:blip r:embed="rId3">
            <a:extLst>
              <a:ext uri="{28A0092B-C50C-407E-A947-70E740481C1C}">
                <a14:useLocalDpi xmlns:a14="http://schemas.microsoft.com/office/drawing/2010/main" val="0"/>
              </a:ext>
            </a:extLst>
          </a:blip>
          <a:srcRect l="9857" t="21902" r="14622" b="13519"/>
          <a:stretch>
            <a:fillRect/>
          </a:stretch>
        </p:blipFill>
        <p:spPr bwMode="auto">
          <a:xfrm>
            <a:off x="4495800" y="642938"/>
            <a:ext cx="1906588" cy="1212850"/>
          </a:xfrm>
          <a:prstGeom prst="rect">
            <a:avLst/>
          </a:prstGeom>
          <a:noFill/>
          <a:extLst>
            <a:ext uri="{909E8E84-426E-40DD-AFC4-6F175D3DCCD1}">
              <a14:hiddenFill xmlns:a14="http://schemas.microsoft.com/office/drawing/2010/main">
                <a:solidFill>
                  <a:srgbClr val="FFFFFF"/>
                </a:solidFill>
              </a14:hiddenFill>
            </a:ext>
          </a:extLst>
        </p:spPr>
      </p:pic>
      <p:sp>
        <p:nvSpPr>
          <p:cNvPr id="22" name="Rectangle 21"/>
          <p:cNvSpPr/>
          <p:nvPr/>
        </p:nvSpPr>
        <p:spPr>
          <a:xfrm>
            <a:off x="305298" y="20312372"/>
            <a:ext cx="16688131" cy="6247864"/>
          </a:xfrm>
          <a:prstGeom prst="rect">
            <a:avLst/>
          </a:prstGeom>
        </p:spPr>
        <p:txBody>
          <a:bodyPr wrap="square">
            <a:spAutoFit/>
          </a:bodyPr>
          <a:lstStyle/>
          <a:p>
            <a:pPr marL="342900" marR="0" lvl="0" indent="-342900" algn="just">
              <a:spcBef>
                <a:spcPts val="0"/>
              </a:spcBef>
              <a:spcAft>
                <a:spcPts val="0"/>
              </a:spcAft>
              <a:buFont typeface="+mj-lt"/>
              <a:buAutoNum type="alphaUcPeriod"/>
            </a:pPr>
            <a:r>
              <a:rPr lang="en-US" sz="4000" smtClean="0">
                <a:latin typeface="Arial" charset="0"/>
                <a:ea typeface="ＭＳ 明朝" charset="-128"/>
                <a:cs typeface="Times New Roman" charset="0"/>
              </a:rPr>
              <a:t>Raise </a:t>
            </a:r>
            <a:r>
              <a:rPr lang="en-US" sz="4000" dirty="0" smtClean="0">
                <a:latin typeface="Arial" charset="0"/>
                <a:ea typeface="ＭＳ 明朝" charset="-128"/>
                <a:cs typeface="Times New Roman" charset="0"/>
              </a:rPr>
              <a:t>the Pigeon Louse Flies from wild caught flies.</a:t>
            </a:r>
            <a:endParaRPr lang="en-US" sz="4000" dirty="0" smtClean="0">
              <a:latin typeface="Cambria" charset="0"/>
              <a:ea typeface="ＭＳ 明朝" charset="-128"/>
              <a:cs typeface="Times New Roman" charset="0"/>
            </a:endParaRPr>
          </a:p>
          <a:p>
            <a:pPr marL="342900" marR="0" lvl="0" indent="-342900" algn="just">
              <a:spcBef>
                <a:spcPts val="0"/>
              </a:spcBef>
              <a:spcAft>
                <a:spcPts val="0"/>
              </a:spcAft>
              <a:buFont typeface="+mj-lt"/>
              <a:buAutoNum type="alphaUcPeriod"/>
            </a:pPr>
            <a:r>
              <a:rPr lang="en-US" sz="4000" dirty="0" smtClean="0">
                <a:latin typeface="Arial" charset="0"/>
                <a:ea typeface="ＭＳ 明朝" charset="-128"/>
                <a:cs typeface="Times New Roman" charset="0"/>
              </a:rPr>
              <a:t>Infect half the flies by feeding them on infected birds caught in</a:t>
            </a:r>
            <a:r>
              <a:rPr lang="zh-CN" altLang="en-US" sz="4000" dirty="0" smtClean="0">
                <a:latin typeface="Arial" charset="0"/>
                <a:ea typeface="ＭＳ 明朝" charset="-128"/>
                <a:cs typeface="Times New Roman" charset="0"/>
              </a:rPr>
              <a:t> </a:t>
            </a:r>
            <a:r>
              <a:rPr lang="en-US" sz="4000" dirty="0" smtClean="0">
                <a:latin typeface="Arial" charset="0"/>
                <a:ea typeface="ＭＳ 明朝" charset="-128"/>
                <a:cs typeface="Times New Roman" charset="0"/>
              </a:rPr>
              <a:t>the wild; feed the other half on uninfected wild-caught birds.</a:t>
            </a:r>
            <a:endParaRPr lang="en-US" sz="4000" dirty="0" smtClean="0">
              <a:latin typeface="Cambria" charset="0"/>
              <a:ea typeface="ＭＳ 明朝" charset="-128"/>
              <a:cs typeface="Times New Roman" charset="0"/>
            </a:endParaRPr>
          </a:p>
          <a:p>
            <a:pPr marL="342900" marR="0" lvl="0" indent="-342900" algn="just">
              <a:spcBef>
                <a:spcPts val="0"/>
              </a:spcBef>
              <a:spcAft>
                <a:spcPts val="0"/>
              </a:spcAft>
              <a:buFont typeface="+mj-lt"/>
              <a:buAutoNum type="alphaUcPeriod"/>
            </a:pPr>
            <a:r>
              <a:rPr lang="en-US" sz="4000" dirty="0" smtClean="0">
                <a:latin typeface="Arial" charset="0"/>
                <a:ea typeface="ＭＳ 明朝" charset="-128"/>
                <a:cs typeface="Times New Roman" charset="0"/>
              </a:rPr>
              <a:t>Identify sites with nestlings and make a location map for each nest site, using only those with 2 chicks per nest.</a:t>
            </a:r>
            <a:endParaRPr lang="en-US" sz="4000" dirty="0" smtClean="0">
              <a:latin typeface="Cambria" charset="0"/>
              <a:ea typeface="ＭＳ 明朝" charset="-128"/>
              <a:cs typeface="Times New Roman" charset="0"/>
            </a:endParaRPr>
          </a:p>
          <a:p>
            <a:pPr marL="342900" marR="0" lvl="0" indent="-342900" algn="just">
              <a:spcBef>
                <a:spcPts val="0"/>
              </a:spcBef>
              <a:spcAft>
                <a:spcPts val="0"/>
              </a:spcAft>
              <a:buFont typeface="+mj-lt"/>
              <a:buAutoNum type="alphaUcPeriod"/>
            </a:pPr>
            <a:r>
              <a:rPr lang="en-US" sz="4000" dirty="0" smtClean="0">
                <a:latin typeface="Arial" charset="0"/>
                <a:ea typeface="ＭＳ 明朝" charset="-128"/>
                <a:cs typeface="Times New Roman" charset="0"/>
              </a:rPr>
              <a:t>Macerate 10 flies with malaria in 1 ml of saline solution, and 10 flies without malaria in 1 ml of saline solution. Five hundred microliters of the same solution will be injected into the abdomen of each sibling from the same nest. In a third set of nests, the birds would just be handled the same way, but without injecting. </a:t>
            </a:r>
            <a:endParaRPr lang="en-US" sz="4000" dirty="0">
              <a:effectLst/>
              <a:latin typeface="Cambria" charset="0"/>
              <a:ea typeface="ＭＳ 明朝" charset="-128"/>
              <a:cs typeface="Times New Roman" charset="0"/>
            </a:endParaRPr>
          </a:p>
        </p:txBody>
      </p:sp>
      <p:pic>
        <p:nvPicPr>
          <p:cNvPr id="33" name="Picture 32"/>
          <p:cNvPicPr/>
          <p:nvPr/>
        </p:nvPicPr>
        <p:blipFill rotWithShape="1">
          <a:blip r:embed="rId3">
            <a:extLst>
              <a:ext uri="{28A0092B-C50C-407E-A947-70E740481C1C}">
                <a14:useLocalDpi xmlns:a14="http://schemas.microsoft.com/office/drawing/2010/main" val="0"/>
              </a:ext>
            </a:extLst>
          </a:blip>
          <a:srcRect l="9857" t="21902" r="14622" b="13519"/>
          <a:stretch/>
        </p:blipFill>
        <p:spPr bwMode="auto">
          <a:xfrm>
            <a:off x="15275220" y="18334966"/>
            <a:ext cx="1907540" cy="1212850"/>
          </a:xfrm>
          <a:prstGeom prst="rect">
            <a:avLst/>
          </a:prstGeom>
          <a:noFill/>
          <a:ln>
            <a:noFill/>
          </a:ln>
          <a:extLst>
            <a:ext uri="{FAA26D3D-D897-4be2-8F04-BA451C77F1D7}">
              <ma14:placeholderFlag xmlns:ma14="http://schemas.microsoft.com/office/mac/drawingml/2011/main"/>
            </a:ext>
            <a:ext uri="{53640926-AAD7-44d8-BBD7-CCE9431645EC}">
              <a14:shadowObscured xmlns:wpc="http://schemas.microsoft.com/office/word/2010/wordprocessingCanvas" xmlns:mo="http://schemas.microsoft.com/office/mac/office/2008/main" xmlns:mc="http://schemas.openxmlformats.org/markup-compatibility/2006" xmlns:mv="urn:schemas-microsoft-com:mac:vml" xmlns:m="http://schemas.openxmlformats.org/officeDocument/2006/math" xmlns:wp14="http://schemas.microsoft.com/office/word/2010/wordprocessingDrawing" xmlns:wp="http://schemas.openxmlformats.org/drawingml/2006/wordprocessingDrawing" xmlns:w14="http://schemas.microsoft.com/office/word/2010/wordml" xmlns:w15="http://schemas.microsoft.com/office/word/2012/wordml" xmlns:wpg="http://schemas.microsoft.com/office/word/2010/wordprocessingGroup" xmlns:wpi="http://schemas.microsoft.com/office/word/2010/wordprocessingInk" xmlns:wne="http://schemas.microsoft.com/office/word/2006/wordml" xmlns:wps="http://schemas.microsoft.com/office/word/2010/wordprocessingShape" xmlns:pic="http://schemas.openxmlformats.org/drawingml/2006/picture" xmlns:a14="http://schemas.microsoft.com/office/drawing/2010/main" xmlns:w="http://schemas.openxmlformats.org/wordprocessingml/2006/main" xmlns:w10="urn:schemas-microsoft-com:office:word" xmlns:v="urn:schemas-microsoft-com:vml" xmlns:o="urn:schemas-microsoft-com:office:office" xmlns="" xmlns:lc="http://schemas.openxmlformats.org/drawingml/2006/lockedCanvas"/>
            </a:ext>
          </a:extLst>
        </p:spPr>
      </p:pic>
      <p:sp>
        <p:nvSpPr>
          <p:cNvPr id="34" name="TextBox 33"/>
          <p:cNvSpPr txBox="1"/>
          <p:nvPr/>
        </p:nvSpPr>
        <p:spPr>
          <a:xfrm>
            <a:off x="404342" y="26525800"/>
            <a:ext cx="16947293" cy="1181862"/>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lin ang="2700000" scaled="1"/>
            <a:tileRect/>
          </a:gradFill>
          <a:ln w="19050">
            <a:solidFill>
              <a:schemeClr val="tx1"/>
            </a:solidFill>
          </a:ln>
        </p:spPr>
        <p:txBody>
          <a:bodyPr wrap="square" lIns="438912" tIns="219456" rIns="438912" bIns="219456" rtlCol="0">
            <a:spAutoFit/>
          </a:bodyPr>
          <a:lstStyle/>
          <a:p>
            <a:pPr algn="ctr"/>
            <a:r>
              <a:rPr lang="en-US" altLang="zh-CN" sz="4800" dirty="0" smtClean="0">
                <a:solidFill>
                  <a:srgbClr val="FF0000"/>
                </a:solidFill>
                <a:latin typeface="Impact" panose="020B0806030902050204" pitchFamily="34" charset="0"/>
              </a:rPr>
              <a:t>Data</a:t>
            </a:r>
            <a:r>
              <a:rPr lang="zh-CN" altLang="en-US" sz="4800" dirty="0" smtClean="0">
                <a:solidFill>
                  <a:srgbClr val="FF0000"/>
                </a:solidFill>
                <a:latin typeface="Impact" panose="020B0806030902050204" pitchFamily="34" charset="0"/>
              </a:rPr>
              <a:t> </a:t>
            </a:r>
            <a:r>
              <a:rPr lang="en-US" altLang="zh-CN" sz="4800" dirty="0" smtClean="0">
                <a:solidFill>
                  <a:srgbClr val="FF0000"/>
                </a:solidFill>
                <a:latin typeface="Impact" panose="020B0806030902050204" pitchFamily="34" charset="0"/>
              </a:rPr>
              <a:t>Collection</a:t>
            </a:r>
            <a:endParaRPr lang="en-US" sz="4800" dirty="0">
              <a:solidFill>
                <a:srgbClr val="FF0000"/>
              </a:solidFill>
              <a:latin typeface="Impact" panose="020B0806030902050204" pitchFamily="34" charset="0"/>
            </a:endParaRPr>
          </a:p>
        </p:txBody>
      </p:sp>
      <p:sp>
        <p:nvSpPr>
          <p:cNvPr id="25" name="Rectangle 24"/>
          <p:cNvSpPr/>
          <p:nvPr/>
        </p:nvSpPr>
        <p:spPr>
          <a:xfrm>
            <a:off x="472997" y="29762141"/>
            <a:ext cx="16663563" cy="2554545"/>
          </a:xfrm>
          <a:prstGeom prst="rect">
            <a:avLst/>
          </a:prstGeom>
        </p:spPr>
        <p:txBody>
          <a:bodyPr wrap="square">
            <a:spAutoFit/>
          </a:bodyPr>
          <a:lstStyle/>
          <a:p>
            <a:pPr marL="342900" marR="0" lvl="0" indent="-342900" algn="just">
              <a:spcBef>
                <a:spcPts val="0"/>
              </a:spcBef>
              <a:spcAft>
                <a:spcPts val="0"/>
              </a:spcAft>
              <a:buFont typeface="Symbol" charset="2"/>
              <a:buChar char=""/>
            </a:pPr>
            <a:r>
              <a:rPr lang="en-US" sz="4000" dirty="0" smtClean="0">
                <a:latin typeface="Arial" charset="0"/>
                <a:ea typeface="ＭＳ 明朝" charset="-128"/>
                <a:cs typeface="Times New Roman" charset="0"/>
              </a:rPr>
              <a:t>Age </a:t>
            </a:r>
            <a:r>
              <a:rPr lang="en-US" sz="4000" dirty="0">
                <a:latin typeface="Arial" charset="0"/>
                <a:ea typeface="ＭＳ 明朝" charset="-128"/>
                <a:cs typeface="Times New Roman" charset="0"/>
              </a:rPr>
              <a:t>at fledging</a:t>
            </a:r>
            <a:endParaRPr lang="en-US" sz="4000" dirty="0">
              <a:latin typeface="Cambria" charset="0"/>
              <a:ea typeface="ＭＳ 明朝" charset="-128"/>
              <a:cs typeface="Times New Roman" charset="0"/>
            </a:endParaRPr>
          </a:p>
          <a:p>
            <a:pPr marL="342900" marR="0" lvl="0" indent="-342900" algn="just">
              <a:spcBef>
                <a:spcPts val="0"/>
              </a:spcBef>
              <a:spcAft>
                <a:spcPts val="0"/>
              </a:spcAft>
              <a:buFont typeface="Symbol" charset="2"/>
              <a:buChar char=""/>
            </a:pPr>
            <a:r>
              <a:rPr lang="en-US" sz="4000" dirty="0">
                <a:latin typeface="Arial" charset="0"/>
                <a:ea typeface="ＭＳ 明朝" charset="-128"/>
                <a:cs typeface="Times New Roman" charset="0"/>
              </a:rPr>
              <a:t>Presence of malaria</a:t>
            </a:r>
            <a:endParaRPr lang="en-US" sz="4000" dirty="0">
              <a:latin typeface="Cambria" charset="0"/>
              <a:ea typeface="ＭＳ 明朝" charset="-128"/>
              <a:cs typeface="Times New Roman" charset="0"/>
            </a:endParaRPr>
          </a:p>
          <a:p>
            <a:pPr marL="342900" marR="0" lvl="0" indent="-342900" algn="just">
              <a:spcBef>
                <a:spcPts val="0"/>
              </a:spcBef>
              <a:spcAft>
                <a:spcPts val="0"/>
              </a:spcAft>
              <a:buFont typeface="Symbol" charset="2"/>
              <a:buChar char=""/>
            </a:pPr>
            <a:r>
              <a:rPr lang="en-US" sz="4000" dirty="0">
                <a:latin typeface="Arial" charset="0"/>
                <a:ea typeface="ＭＳ 明朝" charset="-128"/>
                <a:cs typeface="Times New Roman" charset="0"/>
              </a:rPr>
              <a:t>How much malaria is there if present</a:t>
            </a:r>
          </a:p>
          <a:p>
            <a:pPr marL="342900" marR="0" lvl="0" indent="-342900" algn="just">
              <a:spcBef>
                <a:spcPts val="0"/>
              </a:spcBef>
              <a:spcAft>
                <a:spcPts val="0"/>
              </a:spcAft>
              <a:buFont typeface="Symbol" charset="2"/>
              <a:buChar char=""/>
            </a:pPr>
            <a:r>
              <a:rPr lang="en-US" sz="4000" dirty="0" smtClean="0">
                <a:latin typeface="Arial" charset="0"/>
                <a:ea typeface="ＭＳ 明朝" charset="-128"/>
                <a:cs typeface="Times New Roman" charset="0"/>
              </a:rPr>
              <a:t>____________</a:t>
            </a:r>
            <a:endParaRPr lang="en-US" sz="4000" dirty="0">
              <a:latin typeface="Cambria" charset="0"/>
              <a:ea typeface="ＭＳ 明朝" charset="-128"/>
              <a:cs typeface="Times New Roman" charset="0"/>
            </a:endParaRPr>
          </a:p>
        </p:txBody>
      </p:sp>
      <p:sp>
        <p:nvSpPr>
          <p:cNvPr id="26" name="TextBox 25"/>
          <p:cNvSpPr txBox="1"/>
          <p:nvPr/>
        </p:nvSpPr>
        <p:spPr>
          <a:xfrm flipH="1">
            <a:off x="175752" y="19650375"/>
            <a:ext cx="16960809" cy="707886"/>
          </a:xfrm>
          <a:prstGeom prst="rect">
            <a:avLst/>
          </a:prstGeom>
          <a:noFill/>
        </p:spPr>
        <p:txBody>
          <a:bodyPr wrap="square" rtlCol="0">
            <a:spAutoFit/>
          </a:bodyPr>
          <a:lstStyle/>
          <a:p>
            <a:r>
              <a:rPr lang="en-US" altLang="zh-CN" sz="4000" i="1" dirty="0" smtClean="0">
                <a:latin typeface="Arial" charset="0"/>
                <a:ea typeface="Arial" charset="0"/>
                <a:cs typeface="Arial" charset="0"/>
              </a:rPr>
              <a:t>They</a:t>
            </a:r>
            <a:r>
              <a:rPr lang="zh-CN" altLang="en-US" sz="4000" i="1" dirty="0" smtClean="0">
                <a:latin typeface="Arial" charset="0"/>
                <a:ea typeface="Arial" charset="0"/>
                <a:cs typeface="Arial" charset="0"/>
              </a:rPr>
              <a:t> </a:t>
            </a:r>
            <a:r>
              <a:rPr lang="en-US" altLang="zh-CN" sz="4000" i="1" dirty="0" smtClean="0">
                <a:latin typeface="Arial" charset="0"/>
                <a:ea typeface="Arial" charset="0"/>
                <a:cs typeface="Arial" charset="0"/>
              </a:rPr>
              <a:t>identified</a:t>
            </a:r>
            <a:r>
              <a:rPr lang="zh-CN" altLang="en-US" sz="4000" i="1" dirty="0" smtClean="0">
                <a:latin typeface="Arial" charset="0"/>
                <a:ea typeface="Arial" charset="0"/>
                <a:cs typeface="Arial" charset="0"/>
              </a:rPr>
              <a:t> </a:t>
            </a:r>
            <a:r>
              <a:rPr lang="en-US" altLang="zh-CN" sz="4000" i="1" dirty="0" smtClean="0">
                <a:latin typeface="Arial" charset="0"/>
                <a:ea typeface="Arial" charset="0"/>
                <a:cs typeface="Arial" charset="0"/>
              </a:rPr>
              <a:t>four</a:t>
            </a:r>
            <a:r>
              <a:rPr lang="zh-CN" altLang="en-US" sz="4000" i="1" dirty="0" smtClean="0">
                <a:latin typeface="Arial" charset="0"/>
                <a:ea typeface="Arial" charset="0"/>
                <a:cs typeface="Arial" charset="0"/>
              </a:rPr>
              <a:t> </a:t>
            </a:r>
            <a:r>
              <a:rPr lang="en-US" altLang="zh-CN" sz="4000" i="1" dirty="0" smtClean="0">
                <a:latin typeface="Arial" charset="0"/>
                <a:ea typeface="Arial" charset="0"/>
                <a:cs typeface="Arial" charset="0"/>
              </a:rPr>
              <a:t>major</a:t>
            </a:r>
            <a:r>
              <a:rPr lang="zh-CN" altLang="en-US" sz="4000" i="1" dirty="0" smtClean="0">
                <a:latin typeface="Arial" charset="0"/>
                <a:ea typeface="Arial" charset="0"/>
                <a:cs typeface="Arial" charset="0"/>
              </a:rPr>
              <a:t> </a:t>
            </a:r>
            <a:r>
              <a:rPr lang="en-US" altLang="zh-CN" sz="4000" i="1" dirty="0" smtClean="0">
                <a:latin typeface="Arial" charset="0"/>
                <a:ea typeface="Arial" charset="0"/>
                <a:cs typeface="Arial" charset="0"/>
              </a:rPr>
              <a:t>positions</a:t>
            </a:r>
            <a:r>
              <a:rPr lang="zh-CN" altLang="en-US" sz="4000" i="1" dirty="0" smtClean="0">
                <a:latin typeface="Arial" charset="0"/>
                <a:ea typeface="Arial" charset="0"/>
                <a:cs typeface="Arial" charset="0"/>
              </a:rPr>
              <a:t> </a:t>
            </a:r>
            <a:r>
              <a:rPr lang="en-US" altLang="zh-CN" sz="4000" i="1" dirty="0" smtClean="0">
                <a:latin typeface="Arial" charset="0"/>
                <a:ea typeface="Arial" charset="0"/>
                <a:cs typeface="Arial" charset="0"/>
              </a:rPr>
              <a:t>to</a:t>
            </a:r>
            <a:r>
              <a:rPr lang="zh-CN" altLang="en-US" sz="4000" i="1" dirty="0" smtClean="0">
                <a:latin typeface="Arial" charset="0"/>
                <a:ea typeface="Arial" charset="0"/>
                <a:cs typeface="Arial" charset="0"/>
              </a:rPr>
              <a:t> </a:t>
            </a:r>
            <a:r>
              <a:rPr lang="en-US" altLang="zh-CN" sz="4000" i="1" dirty="0" smtClean="0">
                <a:latin typeface="Arial" charset="0"/>
                <a:ea typeface="Arial" charset="0"/>
                <a:cs typeface="Arial" charset="0"/>
              </a:rPr>
              <a:t>their</a:t>
            </a:r>
            <a:r>
              <a:rPr lang="zh-CN" altLang="en-US" sz="4000" i="1" dirty="0" smtClean="0">
                <a:latin typeface="Arial" charset="0"/>
                <a:ea typeface="Arial" charset="0"/>
                <a:cs typeface="Arial" charset="0"/>
              </a:rPr>
              <a:t> </a:t>
            </a:r>
            <a:r>
              <a:rPr lang="en-US" altLang="zh-CN" sz="4000" i="1" dirty="0" smtClean="0">
                <a:latin typeface="Arial" charset="0"/>
                <a:ea typeface="Arial" charset="0"/>
                <a:cs typeface="Arial" charset="0"/>
              </a:rPr>
              <a:t>experimental</a:t>
            </a:r>
            <a:r>
              <a:rPr lang="zh-CN" altLang="en-US" sz="4000" i="1" dirty="0" smtClean="0">
                <a:latin typeface="Arial" charset="0"/>
                <a:ea typeface="Arial" charset="0"/>
                <a:cs typeface="Arial" charset="0"/>
              </a:rPr>
              <a:t> </a:t>
            </a:r>
            <a:r>
              <a:rPr lang="en-US" altLang="zh-CN" sz="4000" i="1" dirty="0" smtClean="0">
                <a:latin typeface="Arial" charset="0"/>
                <a:ea typeface="Arial" charset="0"/>
                <a:cs typeface="Arial" charset="0"/>
              </a:rPr>
              <a:t>design.</a:t>
            </a:r>
            <a:endParaRPr lang="en-US" sz="4000" i="1" dirty="0">
              <a:latin typeface="Arial" charset="0"/>
              <a:ea typeface="Arial" charset="0"/>
              <a:cs typeface="Arial" charset="0"/>
            </a:endParaRPr>
          </a:p>
        </p:txBody>
      </p:sp>
      <p:sp>
        <p:nvSpPr>
          <p:cNvPr id="27" name="TextBox 26"/>
          <p:cNvSpPr txBox="1"/>
          <p:nvPr/>
        </p:nvSpPr>
        <p:spPr>
          <a:xfrm>
            <a:off x="472998" y="27883943"/>
            <a:ext cx="16779593" cy="1938992"/>
          </a:xfrm>
          <a:prstGeom prst="rect">
            <a:avLst/>
          </a:prstGeom>
          <a:noFill/>
        </p:spPr>
        <p:txBody>
          <a:bodyPr wrap="square" rtlCol="0">
            <a:spAutoFit/>
          </a:bodyPr>
          <a:lstStyle/>
          <a:p>
            <a:r>
              <a:rPr lang="en-US" sz="4000" dirty="0" smtClean="0">
                <a:latin typeface="Arial" charset="0"/>
                <a:ea typeface="Arial" charset="0"/>
                <a:cs typeface="Arial" charset="0"/>
              </a:rPr>
              <a:t>Things</a:t>
            </a:r>
            <a:r>
              <a:rPr lang="zh-CN" altLang="en-US" sz="4000" dirty="0" smtClean="0">
                <a:latin typeface="Arial" charset="0"/>
                <a:ea typeface="Arial" charset="0"/>
                <a:cs typeface="Arial" charset="0"/>
              </a:rPr>
              <a:t> </a:t>
            </a:r>
            <a:r>
              <a:rPr lang="en-US" altLang="zh-CN" sz="4000" dirty="0" smtClean="0">
                <a:latin typeface="Arial" charset="0"/>
                <a:ea typeface="Arial" charset="0"/>
                <a:cs typeface="Arial" charset="0"/>
              </a:rPr>
              <a:t>that</a:t>
            </a:r>
            <a:r>
              <a:rPr lang="zh-CN" altLang="en-US" sz="4000" dirty="0" smtClean="0">
                <a:latin typeface="Arial" charset="0"/>
                <a:ea typeface="Arial" charset="0"/>
                <a:cs typeface="Arial" charset="0"/>
              </a:rPr>
              <a:t> </a:t>
            </a:r>
            <a:r>
              <a:rPr lang="en-US" altLang="zh-CN" sz="4000" dirty="0" smtClean="0">
                <a:latin typeface="Arial" charset="0"/>
                <a:ea typeface="Arial" charset="0"/>
                <a:cs typeface="Arial" charset="0"/>
              </a:rPr>
              <a:t>students</a:t>
            </a:r>
            <a:r>
              <a:rPr lang="zh-CN" altLang="en-US" sz="4000" dirty="0" smtClean="0">
                <a:latin typeface="Arial" charset="0"/>
                <a:ea typeface="Arial" charset="0"/>
                <a:cs typeface="Arial" charset="0"/>
              </a:rPr>
              <a:t> </a:t>
            </a:r>
            <a:r>
              <a:rPr lang="en-US" sz="4000" dirty="0" smtClean="0">
                <a:latin typeface="Arial" charset="0"/>
                <a:ea typeface="Arial" charset="0"/>
                <a:cs typeface="Arial" charset="0"/>
              </a:rPr>
              <a:t>can </a:t>
            </a:r>
            <a:r>
              <a:rPr lang="en-US" sz="4000" dirty="0">
                <a:latin typeface="Arial" charset="0"/>
                <a:ea typeface="Arial" charset="0"/>
                <a:cs typeface="Arial" charset="0"/>
              </a:rPr>
              <a:t>measure before the birds leave the nest (fledge</a:t>
            </a:r>
            <a:r>
              <a:rPr lang="en-US" sz="4000" dirty="0" smtClean="0">
                <a:latin typeface="Arial" charset="0"/>
                <a:ea typeface="Arial" charset="0"/>
                <a:cs typeface="Arial" charset="0"/>
              </a:rPr>
              <a:t>)</a:t>
            </a:r>
            <a:r>
              <a:rPr lang="zh-CN" altLang="en-US" sz="4000" dirty="0" smtClean="0">
                <a:latin typeface="Arial" charset="0"/>
                <a:ea typeface="Arial" charset="0"/>
                <a:cs typeface="Arial" charset="0"/>
              </a:rPr>
              <a:t> </a:t>
            </a:r>
            <a:r>
              <a:rPr lang="en-US" altLang="zh-CN" sz="4000" dirty="0" smtClean="0">
                <a:latin typeface="Arial" charset="0"/>
                <a:ea typeface="Arial" charset="0"/>
                <a:cs typeface="Arial" charset="0"/>
              </a:rPr>
              <a:t>might</a:t>
            </a:r>
            <a:r>
              <a:rPr lang="en-US" sz="4000" dirty="0" smtClean="0">
                <a:latin typeface="Arial" charset="0"/>
                <a:ea typeface="Arial" charset="0"/>
                <a:cs typeface="Arial" charset="0"/>
              </a:rPr>
              <a:t> </a:t>
            </a:r>
            <a:r>
              <a:rPr lang="en-US" sz="4000" dirty="0">
                <a:latin typeface="Arial" charset="0"/>
                <a:ea typeface="Arial" charset="0"/>
                <a:cs typeface="Arial" charset="0"/>
              </a:rPr>
              <a:t>predict </a:t>
            </a:r>
            <a:r>
              <a:rPr lang="en-US" sz="4000" dirty="0" smtClean="0">
                <a:latin typeface="Arial" charset="0"/>
                <a:ea typeface="Arial" charset="0"/>
                <a:cs typeface="Arial" charset="0"/>
              </a:rPr>
              <a:t>survival</a:t>
            </a:r>
            <a:r>
              <a:rPr lang="en-US" altLang="zh-CN" sz="4000" dirty="0" smtClean="0">
                <a:latin typeface="Arial" charset="0"/>
                <a:ea typeface="Arial" charset="0"/>
                <a:cs typeface="Arial" charset="0"/>
              </a:rPr>
              <a:t>(</a:t>
            </a:r>
            <a:r>
              <a:rPr lang="en-US" sz="4000" i="1" dirty="0" smtClean="0"/>
              <a:t>fill </a:t>
            </a:r>
            <a:r>
              <a:rPr lang="en-US" sz="4000" i="1" dirty="0"/>
              <a:t>in the blank with a possible parameter that can be measured)</a:t>
            </a:r>
            <a:r>
              <a:rPr lang="en-US" sz="4000" dirty="0"/>
              <a:t> </a:t>
            </a:r>
            <a:r>
              <a:rPr lang="en-US" altLang="zh-CN" sz="4000" dirty="0" smtClean="0">
                <a:latin typeface="Arial" charset="0"/>
                <a:ea typeface="Arial" charset="0"/>
                <a:cs typeface="Arial" charset="0"/>
              </a:rPr>
              <a:t>).</a:t>
            </a:r>
            <a:endParaRPr lang="en-US" sz="4000" dirty="0">
              <a:latin typeface="Arial" charset="0"/>
              <a:ea typeface="Arial" charset="0"/>
              <a:cs typeface="Arial" charset="0"/>
            </a:endParaRPr>
          </a:p>
        </p:txBody>
      </p:sp>
      <p:graphicFrame>
        <p:nvGraphicFramePr>
          <p:cNvPr id="31" name="Table 30"/>
          <p:cNvGraphicFramePr>
            <a:graphicFrameLocks noGrp="1"/>
          </p:cNvGraphicFramePr>
          <p:nvPr>
            <p:extLst>
              <p:ext uri="{D42A27DB-BD31-4B8C-83A1-F6EECF244321}">
                <p14:modId xmlns:p14="http://schemas.microsoft.com/office/powerpoint/2010/main" val="531693827"/>
              </p:ext>
            </p:extLst>
          </p:nvPr>
        </p:nvGraphicFramePr>
        <p:xfrm>
          <a:off x="17136561" y="7114409"/>
          <a:ext cx="13267240" cy="8534400"/>
        </p:xfrm>
        <a:graphic>
          <a:graphicData uri="http://schemas.openxmlformats.org/drawingml/2006/table">
            <a:tbl>
              <a:tblPr firstRow="1" firstCol="1" bandRow="1">
                <a:tableStyleId>{5C22544A-7EE6-4342-B048-85BDC9FD1C3A}</a:tableStyleId>
              </a:tblPr>
              <a:tblGrid>
                <a:gridCol w="5058304"/>
                <a:gridCol w="5838606"/>
                <a:gridCol w="2370330"/>
              </a:tblGrid>
              <a:tr h="1822841">
                <a:tc>
                  <a:txBody>
                    <a:bodyPr/>
                    <a:lstStyle/>
                    <a:p>
                      <a:pPr marL="0" marR="0">
                        <a:spcBef>
                          <a:spcPts val="0"/>
                        </a:spcBef>
                        <a:spcAft>
                          <a:spcPts val="0"/>
                        </a:spcAft>
                      </a:pPr>
                      <a:r>
                        <a:rPr lang="en-US" sz="4000" dirty="0">
                          <a:effectLst/>
                        </a:rPr>
                        <a:t>Nests of pigeons handled but not injected</a:t>
                      </a:r>
                      <a:endParaRPr lang="en-US" sz="4000" dirty="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a:effectLst/>
                        </a:rPr>
                        <a:t>Ages at fledging (days)</a:t>
                      </a:r>
                      <a:endParaRPr lang="en-US" sz="400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a:effectLst/>
                        </a:rPr>
                        <a:t>Body Mass (g)</a:t>
                      </a:r>
                      <a:endParaRPr lang="en-US" sz="4000">
                        <a:solidFill>
                          <a:srgbClr val="000000"/>
                        </a:solidFill>
                        <a:effectLst/>
                        <a:latin typeface="Cambria" charset="0"/>
                        <a:ea typeface="ＭＳ 明朝" charset="-128"/>
                        <a:cs typeface="Times New Roman" charset="0"/>
                      </a:endParaRPr>
                    </a:p>
                  </a:txBody>
                  <a:tcPr marL="68580" marR="68580" marT="0" marB="0"/>
                </a:tc>
              </a:tr>
              <a:tr h="607614">
                <a:tc>
                  <a:txBody>
                    <a:bodyPr/>
                    <a:lstStyle/>
                    <a:p>
                      <a:pPr marL="0" marR="0">
                        <a:spcBef>
                          <a:spcPts val="0"/>
                        </a:spcBef>
                        <a:spcAft>
                          <a:spcPts val="0"/>
                        </a:spcAft>
                      </a:pPr>
                      <a:r>
                        <a:rPr lang="en-US" sz="4000" dirty="0">
                          <a:effectLst/>
                        </a:rPr>
                        <a:t>1</a:t>
                      </a:r>
                      <a:endParaRPr lang="en-US" sz="4000" dirty="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dirty="0">
                          <a:effectLst/>
                        </a:rPr>
                        <a:t>31</a:t>
                      </a:r>
                      <a:endParaRPr lang="en-US" sz="4000" dirty="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a:effectLst/>
                        </a:rPr>
                        <a:t>249</a:t>
                      </a:r>
                      <a:endParaRPr lang="en-US" sz="4000">
                        <a:solidFill>
                          <a:srgbClr val="000000"/>
                        </a:solidFill>
                        <a:effectLst/>
                        <a:latin typeface="Cambria" charset="0"/>
                        <a:ea typeface="ＭＳ 明朝" charset="-128"/>
                        <a:cs typeface="Times New Roman" charset="0"/>
                      </a:endParaRPr>
                    </a:p>
                  </a:txBody>
                  <a:tcPr marL="68580" marR="68580" marT="0" marB="0"/>
                </a:tc>
              </a:tr>
              <a:tr h="607614">
                <a:tc>
                  <a:txBody>
                    <a:bodyPr/>
                    <a:lstStyle/>
                    <a:p>
                      <a:pPr marL="0" marR="0">
                        <a:spcBef>
                          <a:spcPts val="0"/>
                        </a:spcBef>
                        <a:spcAft>
                          <a:spcPts val="0"/>
                        </a:spcAft>
                      </a:pPr>
                      <a:r>
                        <a:rPr lang="en-US" sz="4000" dirty="0">
                          <a:effectLst/>
                        </a:rPr>
                        <a:t>2</a:t>
                      </a:r>
                      <a:endParaRPr lang="en-US" sz="4000" dirty="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dirty="0">
                          <a:effectLst/>
                        </a:rPr>
                        <a:t>32</a:t>
                      </a:r>
                      <a:endParaRPr lang="en-US" sz="4000" dirty="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a:effectLst/>
                        </a:rPr>
                        <a:t>341</a:t>
                      </a:r>
                      <a:endParaRPr lang="en-US" sz="4000">
                        <a:solidFill>
                          <a:srgbClr val="000000"/>
                        </a:solidFill>
                        <a:effectLst/>
                        <a:latin typeface="Cambria" charset="0"/>
                        <a:ea typeface="ＭＳ 明朝" charset="-128"/>
                        <a:cs typeface="Times New Roman" charset="0"/>
                      </a:endParaRPr>
                    </a:p>
                  </a:txBody>
                  <a:tcPr marL="68580" marR="68580" marT="0" marB="0"/>
                </a:tc>
              </a:tr>
              <a:tr h="607614">
                <a:tc>
                  <a:txBody>
                    <a:bodyPr/>
                    <a:lstStyle/>
                    <a:p>
                      <a:pPr marL="0" marR="0">
                        <a:spcBef>
                          <a:spcPts val="0"/>
                        </a:spcBef>
                        <a:spcAft>
                          <a:spcPts val="0"/>
                        </a:spcAft>
                      </a:pPr>
                      <a:r>
                        <a:rPr lang="en-US" sz="4000">
                          <a:effectLst/>
                        </a:rPr>
                        <a:t>3</a:t>
                      </a:r>
                      <a:endParaRPr lang="en-US" sz="400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a:effectLst/>
                        </a:rPr>
                        <a:t>31</a:t>
                      </a:r>
                      <a:endParaRPr lang="en-US" sz="400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a:effectLst/>
                        </a:rPr>
                        <a:t>367</a:t>
                      </a:r>
                      <a:endParaRPr lang="en-US" sz="4000">
                        <a:solidFill>
                          <a:srgbClr val="000000"/>
                        </a:solidFill>
                        <a:effectLst/>
                        <a:latin typeface="Cambria" charset="0"/>
                        <a:ea typeface="ＭＳ 明朝" charset="-128"/>
                        <a:cs typeface="Times New Roman" charset="0"/>
                      </a:endParaRPr>
                    </a:p>
                  </a:txBody>
                  <a:tcPr marL="68580" marR="68580" marT="0" marB="0"/>
                </a:tc>
              </a:tr>
              <a:tr h="607614">
                <a:tc>
                  <a:txBody>
                    <a:bodyPr/>
                    <a:lstStyle/>
                    <a:p>
                      <a:pPr marL="0" marR="0">
                        <a:spcBef>
                          <a:spcPts val="0"/>
                        </a:spcBef>
                        <a:spcAft>
                          <a:spcPts val="0"/>
                        </a:spcAft>
                      </a:pPr>
                      <a:r>
                        <a:rPr lang="en-US" sz="4000" dirty="0">
                          <a:effectLst/>
                        </a:rPr>
                        <a:t>4</a:t>
                      </a:r>
                      <a:endParaRPr lang="en-US" sz="4000" dirty="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a:effectLst/>
                        </a:rPr>
                        <a:t>32</a:t>
                      </a:r>
                      <a:endParaRPr lang="en-US" sz="400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dirty="0">
                          <a:effectLst/>
                        </a:rPr>
                        <a:t>286</a:t>
                      </a:r>
                      <a:endParaRPr lang="en-US" sz="4000" dirty="0">
                        <a:solidFill>
                          <a:srgbClr val="000000"/>
                        </a:solidFill>
                        <a:effectLst/>
                        <a:latin typeface="Cambria" charset="0"/>
                        <a:ea typeface="ＭＳ 明朝" charset="-128"/>
                        <a:cs typeface="Times New Roman" charset="0"/>
                      </a:endParaRPr>
                    </a:p>
                  </a:txBody>
                  <a:tcPr marL="68580" marR="68580" marT="0" marB="0"/>
                </a:tc>
              </a:tr>
              <a:tr h="607614">
                <a:tc>
                  <a:txBody>
                    <a:bodyPr/>
                    <a:lstStyle/>
                    <a:p>
                      <a:pPr marL="0" marR="0">
                        <a:spcBef>
                          <a:spcPts val="0"/>
                        </a:spcBef>
                        <a:spcAft>
                          <a:spcPts val="0"/>
                        </a:spcAft>
                      </a:pPr>
                      <a:r>
                        <a:rPr lang="en-US" sz="4000" dirty="0">
                          <a:effectLst/>
                        </a:rPr>
                        <a:t>5</a:t>
                      </a:r>
                      <a:endParaRPr lang="en-US" sz="4000" dirty="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dirty="0">
                          <a:effectLst/>
                        </a:rPr>
                        <a:t>32</a:t>
                      </a:r>
                      <a:endParaRPr lang="en-US" sz="4000" dirty="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dirty="0">
                          <a:effectLst/>
                        </a:rPr>
                        <a:t>321</a:t>
                      </a:r>
                      <a:endParaRPr lang="en-US" sz="4000" dirty="0">
                        <a:solidFill>
                          <a:srgbClr val="000000"/>
                        </a:solidFill>
                        <a:effectLst/>
                        <a:latin typeface="Cambria" charset="0"/>
                        <a:ea typeface="ＭＳ 明朝" charset="-128"/>
                        <a:cs typeface="Times New Roman" charset="0"/>
                      </a:endParaRPr>
                    </a:p>
                  </a:txBody>
                  <a:tcPr marL="68580" marR="68580" marT="0" marB="0"/>
                </a:tc>
              </a:tr>
              <a:tr h="607614">
                <a:tc>
                  <a:txBody>
                    <a:bodyPr/>
                    <a:lstStyle/>
                    <a:p>
                      <a:pPr marL="0" marR="0">
                        <a:spcBef>
                          <a:spcPts val="0"/>
                        </a:spcBef>
                        <a:spcAft>
                          <a:spcPts val="0"/>
                        </a:spcAft>
                      </a:pPr>
                      <a:r>
                        <a:rPr lang="en-US" sz="4000" dirty="0">
                          <a:effectLst/>
                        </a:rPr>
                        <a:t>6</a:t>
                      </a:r>
                      <a:endParaRPr lang="en-US" sz="4000" dirty="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dirty="0">
                          <a:effectLst/>
                        </a:rPr>
                        <a:t>33</a:t>
                      </a:r>
                      <a:endParaRPr lang="en-US" sz="4000" dirty="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a:effectLst/>
                        </a:rPr>
                        <a:t>306</a:t>
                      </a:r>
                      <a:endParaRPr lang="en-US" sz="4000">
                        <a:solidFill>
                          <a:srgbClr val="000000"/>
                        </a:solidFill>
                        <a:effectLst/>
                        <a:latin typeface="Cambria" charset="0"/>
                        <a:ea typeface="ＭＳ 明朝" charset="-128"/>
                        <a:cs typeface="Times New Roman" charset="0"/>
                      </a:endParaRPr>
                    </a:p>
                  </a:txBody>
                  <a:tcPr marL="68580" marR="68580" marT="0" marB="0"/>
                </a:tc>
              </a:tr>
              <a:tr h="607614">
                <a:tc>
                  <a:txBody>
                    <a:bodyPr/>
                    <a:lstStyle/>
                    <a:p>
                      <a:pPr marL="0" marR="0">
                        <a:spcBef>
                          <a:spcPts val="0"/>
                        </a:spcBef>
                        <a:spcAft>
                          <a:spcPts val="0"/>
                        </a:spcAft>
                      </a:pPr>
                      <a:r>
                        <a:rPr lang="en-US" sz="4000" dirty="0">
                          <a:effectLst/>
                        </a:rPr>
                        <a:t>7</a:t>
                      </a:r>
                      <a:endParaRPr lang="en-US" sz="4000" dirty="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dirty="0">
                          <a:effectLst/>
                        </a:rPr>
                        <a:t>34</a:t>
                      </a:r>
                      <a:endParaRPr lang="en-US" sz="4000" dirty="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a:effectLst/>
                        </a:rPr>
                        <a:t>264</a:t>
                      </a:r>
                      <a:endParaRPr lang="en-US" sz="4000">
                        <a:solidFill>
                          <a:srgbClr val="000000"/>
                        </a:solidFill>
                        <a:effectLst/>
                        <a:latin typeface="Cambria" charset="0"/>
                        <a:ea typeface="ＭＳ 明朝" charset="-128"/>
                        <a:cs typeface="Times New Roman" charset="0"/>
                      </a:endParaRPr>
                    </a:p>
                  </a:txBody>
                  <a:tcPr marL="68580" marR="68580" marT="0" marB="0"/>
                </a:tc>
              </a:tr>
              <a:tr h="607614">
                <a:tc>
                  <a:txBody>
                    <a:bodyPr/>
                    <a:lstStyle/>
                    <a:p>
                      <a:pPr marL="0" marR="0">
                        <a:spcBef>
                          <a:spcPts val="0"/>
                        </a:spcBef>
                        <a:spcAft>
                          <a:spcPts val="0"/>
                        </a:spcAft>
                      </a:pPr>
                      <a:r>
                        <a:rPr lang="en-US" sz="4000">
                          <a:effectLst/>
                        </a:rPr>
                        <a:t>8</a:t>
                      </a:r>
                      <a:endParaRPr lang="en-US" sz="400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dirty="0">
                          <a:effectLst/>
                        </a:rPr>
                        <a:t>30</a:t>
                      </a:r>
                      <a:endParaRPr lang="en-US" sz="4000" dirty="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a:effectLst/>
                        </a:rPr>
                        <a:t>361</a:t>
                      </a:r>
                      <a:endParaRPr lang="en-US" sz="4000">
                        <a:solidFill>
                          <a:srgbClr val="000000"/>
                        </a:solidFill>
                        <a:effectLst/>
                        <a:latin typeface="Cambria" charset="0"/>
                        <a:ea typeface="ＭＳ 明朝" charset="-128"/>
                        <a:cs typeface="Times New Roman" charset="0"/>
                      </a:endParaRPr>
                    </a:p>
                  </a:txBody>
                  <a:tcPr marL="68580" marR="68580" marT="0" marB="0"/>
                </a:tc>
              </a:tr>
              <a:tr h="607614">
                <a:tc>
                  <a:txBody>
                    <a:bodyPr/>
                    <a:lstStyle/>
                    <a:p>
                      <a:pPr marL="0" marR="0">
                        <a:spcBef>
                          <a:spcPts val="0"/>
                        </a:spcBef>
                        <a:spcAft>
                          <a:spcPts val="0"/>
                        </a:spcAft>
                      </a:pPr>
                      <a:r>
                        <a:rPr lang="en-US" sz="4000">
                          <a:effectLst/>
                        </a:rPr>
                        <a:t>9</a:t>
                      </a:r>
                      <a:endParaRPr lang="en-US" sz="400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dirty="0">
                          <a:effectLst/>
                        </a:rPr>
                        <a:t>36</a:t>
                      </a:r>
                      <a:endParaRPr lang="en-US" sz="4000" dirty="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a:effectLst/>
                        </a:rPr>
                        <a:t>338</a:t>
                      </a:r>
                      <a:endParaRPr lang="en-US" sz="4000">
                        <a:solidFill>
                          <a:srgbClr val="000000"/>
                        </a:solidFill>
                        <a:effectLst/>
                        <a:latin typeface="Cambria" charset="0"/>
                        <a:ea typeface="ＭＳ 明朝" charset="-128"/>
                        <a:cs typeface="Times New Roman" charset="0"/>
                      </a:endParaRPr>
                    </a:p>
                  </a:txBody>
                  <a:tcPr marL="68580" marR="68580" marT="0" marB="0"/>
                </a:tc>
              </a:tr>
              <a:tr h="607614">
                <a:tc>
                  <a:txBody>
                    <a:bodyPr/>
                    <a:lstStyle/>
                    <a:p>
                      <a:pPr marL="0" marR="0">
                        <a:spcBef>
                          <a:spcPts val="0"/>
                        </a:spcBef>
                        <a:spcAft>
                          <a:spcPts val="0"/>
                        </a:spcAft>
                      </a:pPr>
                      <a:r>
                        <a:rPr lang="en-US" sz="4000">
                          <a:effectLst/>
                        </a:rPr>
                        <a:t>10</a:t>
                      </a:r>
                      <a:endParaRPr lang="en-US" sz="400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dirty="0">
                          <a:effectLst/>
                        </a:rPr>
                        <a:t>35</a:t>
                      </a:r>
                      <a:endParaRPr lang="en-US" sz="4000" dirty="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a:effectLst/>
                        </a:rPr>
                        <a:t>294 </a:t>
                      </a:r>
                      <a:endParaRPr lang="en-US" sz="4000">
                        <a:solidFill>
                          <a:srgbClr val="000000"/>
                        </a:solidFill>
                        <a:effectLst/>
                        <a:latin typeface="Cambria" charset="0"/>
                        <a:ea typeface="ＭＳ 明朝" charset="-128"/>
                        <a:cs typeface="Times New Roman" charset="0"/>
                      </a:endParaRPr>
                    </a:p>
                  </a:txBody>
                  <a:tcPr marL="68580" marR="68580" marT="0" marB="0"/>
                </a:tc>
              </a:tr>
              <a:tr h="607614">
                <a:tc>
                  <a:txBody>
                    <a:bodyPr/>
                    <a:lstStyle/>
                    <a:p>
                      <a:pPr marL="0" marR="0">
                        <a:spcBef>
                          <a:spcPts val="0"/>
                        </a:spcBef>
                        <a:spcAft>
                          <a:spcPts val="0"/>
                        </a:spcAft>
                      </a:pPr>
                      <a:r>
                        <a:rPr lang="en-US" sz="4000" dirty="0">
                          <a:effectLst/>
                        </a:rPr>
                        <a:t>11</a:t>
                      </a:r>
                      <a:endParaRPr lang="en-US" sz="4000" dirty="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dirty="0">
                          <a:effectLst/>
                        </a:rPr>
                        <a:t>29</a:t>
                      </a:r>
                      <a:endParaRPr lang="en-US" sz="4000" dirty="0">
                        <a:solidFill>
                          <a:srgbClr val="000000"/>
                        </a:solidFill>
                        <a:effectLst/>
                        <a:latin typeface="Cambria" charset="0"/>
                        <a:ea typeface="ＭＳ 明朝" charset="-128"/>
                        <a:cs typeface="Times New Roman" charset="0"/>
                      </a:endParaRPr>
                    </a:p>
                  </a:txBody>
                  <a:tcPr marL="68580" marR="68580" marT="0" marB="0"/>
                </a:tc>
                <a:tc>
                  <a:txBody>
                    <a:bodyPr/>
                    <a:lstStyle/>
                    <a:p>
                      <a:pPr marL="0" marR="0">
                        <a:spcBef>
                          <a:spcPts val="0"/>
                        </a:spcBef>
                        <a:spcAft>
                          <a:spcPts val="0"/>
                        </a:spcAft>
                      </a:pPr>
                      <a:r>
                        <a:rPr lang="en-US" sz="4000" dirty="0">
                          <a:effectLst/>
                        </a:rPr>
                        <a:t>319</a:t>
                      </a:r>
                      <a:endParaRPr lang="en-US" sz="4000" dirty="0">
                        <a:solidFill>
                          <a:srgbClr val="000000"/>
                        </a:solidFill>
                        <a:effectLst/>
                        <a:latin typeface="Cambria" charset="0"/>
                        <a:ea typeface="ＭＳ 明朝" charset="-128"/>
                        <a:cs typeface="Times New Roman" charset="0"/>
                      </a:endParaRPr>
                    </a:p>
                  </a:txBody>
                  <a:tcPr marL="68580" marR="68580" marT="0" marB="0"/>
                </a:tc>
              </a:tr>
            </a:tbl>
          </a:graphicData>
        </a:graphic>
      </p:graphicFrame>
      <p:sp>
        <p:nvSpPr>
          <p:cNvPr id="32" name="Rectangle 14"/>
          <p:cNvSpPr>
            <a:spLocks noChangeArrowheads="1"/>
          </p:cNvSpPr>
          <p:nvPr/>
        </p:nvSpPr>
        <p:spPr bwMode="auto">
          <a:xfrm>
            <a:off x="17211592" y="6157843"/>
            <a:ext cx="12725399"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x-none" altLang="x-none" sz="4000" b="0" i="0" u="none" strike="noStrike" cap="none" normalizeH="0" baseline="0" dirty="0">
                <a:ln>
                  <a:noFill/>
                </a:ln>
                <a:solidFill>
                  <a:schemeClr val="tx1"/>
                </a:solidFill>
                <a:effectLst/>
                <a:latin typeface="Arial" charset="0"/>
              </a:rPr>
              <a:t>Table 1. Raw data collected from Background nestlings</a:t>
            </a:r>
          </a:p>
        </p:txBody>
      </p:sp>
      <p:sp>
        <p:nvSpPr>
          <p:cNvPr id="36" name="TextBox 35"/>
          <p:cNvSpPr txBox="1"/>
          <p:nvPr/>
        </p:nvSpPr>
        <p:spPr>
          <a:xfrm>
            <a:off x="30874558" y="6180530"/>
            <a:ext cx="12026042" cy="1323439"/>
          </a:xfrm>
          <a:prstGeom prst="rect">
            <a:avLst/>
          </a:prstGeom>
          <a:noFill/>
        </p:spPr>
        <p:txBody>
          <a:bodyPr wrap="square" rtlCol="0">
            <a:spAutoFit/>
          </a:bodyPr>
          <a:lstStyle/>
          <a:p>
            <a:r>
              <a:rPr lang="en-US" sz="4000" dirty="0"/>
              <a:t>Table 2: Descriptive statistics for data from pigeons in the </a:t>
            </a:r>
            <a:endParaRPr lang="en-US" sz="4000" dirty="0" smtClean="0"/>
          </a:p>
          <a:p>
            <a:r>
              <a:rPr lang="en-US" sz="4000" dirty="0" smtClean="0"/>
              <a:t>Background </a:t>
            </a:r>
            <a:r>
              <a:rPr lang="en-US" sz="4000" dirty="0"/>
              <a:t>group (pigeons handled but not injected). </a:t>
            </a:r>
          </a:p>
        </p:txBody>
      </p:sp>
      <p:graphicFrame>
        <p:nvGraphicFramePr>
          <p:cNvPr id="37" name="Table 36"/>
          <p:cNvGraphicFramePr>
            <a:graphicFrameLocks noGrp="1"/>
          </p:cNvGraphicFramePr>
          <p:nvPr>
            <p:extLst>
              <p:ext uri="{D42A27DB-BD31-4B8C-83A1-F6EECF244321}">
                <p14:modId xmlns:p14="http://schemas.microsoft.com/office/powerpoint/2010/main" val="1618801015"/>
              </p:ext>
            </p:extLst>
          </p:nvPr>
        </p:nvGraphicFramePr>
        <p:xfrm>
          <a:off x="31036127" y="7543469"/>
          <a:ext cx="12516675" cy="8035224"/>
        </p:xfrm>
        <a:graphic>
          <a:graphicData uri="http://schemas.openxmlformats.org/drawingml/2006/table">
            <a:tbl>
              <a:tblPr bandRow="1">
                <a:tableStyleId>{5C22544A-7EE6-4342-B048-85BDC9FD1C3A}</a:tableStyleId>
              </a:tblPr>
              <a:tblGrid>
                <a:gridCol w="4100455"/>
                <a:gridCol w="4208110"/>
                <a:gridCol w="4208110"/>
              </a:tblGrid>
              <a:tr h="1092438">
                <a:tc rowSpan="2">
                  <a:txBody>
                    <a:bodyPr/>
                    <a:lstStyle/>
                    <a:p>
                      <a:pPr marL="0" marR="0">
                        <a:spcBef>
                          <a:spcPts val="0"/>
                        </a:spcBef>
                        <a:spcAft>
                          <a:spcPts val="0"/>
                        </a:spcAft>
                      </a:pPr>
                      <a:r>
                        <a:rPr lang="en-US" sz="4000" dirty="0">
                          <a:effectLst/>
                          <a:latin typeface="Arial" charset="0"/>
                          <a:ea typeface="Arial" charset="0"/>
                          <a:cs typeface="Arial" charset="0"/>
                        </a:rPr>
                        <a:t> </a:t>
                      </a:r>
                    </a:p>
                    <a:p>
                      <a:pPr marL="0" marR="0">
                        <a:spcBef>
                          <a:spcPts val="0"/>
                        </a:spcBef>
                        <a:spcAft>
                          <a:spcPts val="0"/>
                        </a:spcAft>
                      </a:pPr>
                      <a:r>
                        <a:rPr lang="en-US" sz="4000" dirty="0">
                          <a:effectLst/>
                          <a:latin typeface="Arial" charset="0"/>
                          <a:ea typeface="Arial" charset="0"/>
                          <a:cs typeface="Arial" charset="0"/>
                        </a:rPr>
                        <a:t>Descriptive Statistics</a:t>
                      </a:r>
                    </a:p>
                  </a:txBody>
                  <a:tcPr marL="68580" marR="68580" marT="0" marB="0"/>
                </a:tc>
                <a:tc gridSpan="2">
                  <a:txBody>
                    <a:bodyPr/>
                    <a:lstStyle/>
                    <a:p>
                      <a:pPr marL="0" marR="0">
                        <a:spcBef>
                          <a:spcPts val="0"/>
                        </a:spcBef>
                        <a:spcAft>
                          <a:spcPts val="0"/>
                        </a:spcAft>
                      </a:pPr>
                      <a:r>
                        <a:rPr lang="en-US" sz="4000">
                          <a:effectLst/>
                          <a:latin typeface="Arial" charset="0"/>
                          <a:ea typeface="Arial" charset="0"/>
                          <a:cs typeface="Arial" charset="0"/>
                        </a:rPr>
                        <a:t>Background Group </a:t>
                      </a:r>
                    </a:p>
                  </a:txBody>
                  <a:tcPr marL="68580" marR="68580" marT="0" marB="0"/>
                </a:tc>
                <a:tc hMerge="1">
                  <a:txBody>
                    <a:bodyPr/>
                    <a:lstStyle/>
                    <a:p>
                      <a:endParaRPr lang="en-US"/>
                    </a:p>
                  </a:txBody>
                  <a:tcPr/>
                </a:tc>
              </a:tr>
              <a:tr h="685555">
                <a:tc vMerge="1">
                  <a:txBody>
                    <a:bodyPr/>
                    <a:lstStyle/>
                    <a:p>
                      <a:endParaRPr lang="en-US"/>
                    </a:p>
                  </a:txBody>
                  <a:tcPr/>
                </a:tc>
                <a:tc>
                  <a:txBody>
                    <a:bodyPr/>
                    <a:lstStyle/>
                    <a:p>
                      <a:pPr marL="0" marR="0">
                        <a:spcBef>
                          <a:spcPts val="0"/>
                        </a:spcBef>
                        <a:spcAft>
                          <a:spcPts val="0"/>
                        </a:spcAft>
                      </a:pPr>
                      <a:r>
                        <a:rPr lang="en-US" sz="4000">
                          <a:effectLst/>
                          <a:latin typeface="Arial" charset="0"/>
                          <a:ea typeface="Arial" charset="0"/>
                          <a:cs typeface="Arial" charset="0"/>
                        </a:rPr>
                        <a:t>Age (days)</a:t>
                      </a:r>
                    </a:p>
                  </a:txBody>
                  <a:tcPr marL="68580" marR="68580" marT="0" marB="0"/>
                </a:tc>
                <a:tc>
                  <a:txBody>
                    <a:bodyPr/>
                    <a:lstStyle/>
                    <a:p>
                      <a:pPr marL="0" marR="0">
                        <a:spcBef>
                          <a:spcPts val="0"/>
                        </a:spcBef>
                        <a:spcAft>
                          <a:spcPts val="0"/>
                        </a:spcAft>
                      </a:pPr>
                      <a:r>
                        <a:rPr lang="en-US" sz="4000">
                          <a:effectLst/>
                          <a:latin typeface="Arial" charset="0"/>
                          <a:ea typeface="Arial" charset="0"/>
                          <a:cs typeface="Arial" charset="0"/>
                        </a:rPr>
                        <a:t>Mass (g)</a:t>
                      </a:r>
                    </a:p>
                  </a:txBody>
                  <a:tcPr marL="68580" marR="68580" marT="0" marB="0"/>
                </a:tc>
              </a:tr>
              <a:tr h="664812">
                <a:tc>
                  <a:txBody>
                    <a:bodyPr/>
                    <a:lstStyle/>
                    <a:p>
                      <a:pPr marL="0" marR="0">
                        <a:spcBef>
                          <a:spcPts val="0"/>
                        </a:spcBef>
                        <a:spcAft>
                          <a:spcPts val="0"/>
                        </a:spcAft>
                      </a:pPr>
                      <a:r>
                        <a:rPr lang="en-US" sz="4000">
                          <a:effectLst/>
                          <a:latin typeface="Arial" charset="0"/>
                          <a:ea typeface="Arial" charset="0"/>
                          <a:cs typeface="Arial" charset="0"/>
                        </a:rPr>
                        <a:t>Mean</a:t>
                      </a:r>
                    </a:p>
                  </a:txBody>
                  <a:tcPr marL="68580" marR="68580" marT="0" marB="0"/>
                </a:tc>
                <a:tc>
                  <a:txBody>
                    <a:bodyPr/>
                    <a:lstStyle/>
                    <a:p>
                      <a:pPr marL="0" marR="0">
                        <a:spcBef>
                          <a:spcPts val="0"/>
                        </a:spcBef>
                        <a:spcAft>
                          <a:spcPts val="0"/>
                        </a:spcAft>
                      </a:pPr>
                      <a:r>
                        <a:rPr lang="en-US" sz="4000" dirty="0">
                          <a:effectLst/>
                          <a:latin typeface="Arial" charset="0"/>
                          <a:ea typeface="Arial" charset="0"/>
                          <a:cs typeface="Arial" charset="0"/>
                        </a:rPr>
                        <a:t> </a:t>
                      </a:r>
                    </a:p>
                  </a:txBody>
                  <a:tcPr marL="68580" marR="68580" marT="0" marB="0"/>
                </a:tc>
                <a:tc>
                  <a:txBody>
                    <a:bodyPr/>
                    <a:lstStyle/>
                    <a:p>
                      <a:pPr marL="0" marR="0">
                        <a:spcBef>
                          <a:spcPts val="0"/>
                        </a:spcBef>
                        <a:spcAft>
                          <a:spcPts val="0"/>
                        </a:spcAft>
                      </a:pPr>
                      <a:r>
                        <a:rPr lang="en-US" sz="4000">
                          <a:effectLst/>
                          <a:latin typeface="Arial" charset="0"/>
                          <a:ea typeface="Arial" charset="0"/>
                          <a:cs typeface="Arial" charset="0"/>
                        </a:rPr>
                        <a:t> </a:t>
                      </a:r>
                    </a:p>
                  </a:txBody>
                  <a:tcPr marL="68580" marR="68580" marT="0" marB="0"/>
                </a:tc>
              </a:tr>
              <a:tr h="1185329">
                <a:tc>
                  <a:txBody>
                    <a:bodyPr/>
                    <a:lstStyle/>
                    <a:p>
                      <a:pPr marL="0" marR="0">
                        <a:spcBef>
                          <a:spcPts val="0"/>
                        </a:spcBef>
                        <a:spcAft>
                          <a:spcPts val="0"/>
                        </a:spcAft>
                      </a:pPr>
                      <a:r>
                        <a:rPr lang="en-US" sz="4000">
                          <a:effectLst/>
                          <a:latin typeface="Arial" charset="0"/>
                          <a:ea typeface="Arial" charset="0"/>
                          <a:cs typeface="Arial" charset="0"/>
                        </a:rPr>
                        <a:t>Standard Deviation</a:t>
                      </a:r>
                    </a:p>
                  </a:txBody>
                  <a:tcPr marL="68580" marR="68580" marT="0" marB="0"/>
                </a:tc>
                <a:tc>
                  <a:txBody>
                    <a:bodyPr/>
                    <a:lstStyle/>
                    <a:p>
                      <a:pPr marL="0" marR="0">
                        <a:spcBef>
                          <a:spcPts val="0"/>
                        </a:spcBef>
                        <a:spcAft>
                          <a:spcPts val="0"/>
                        </a:spcAft>
                      </a:pPr>
                      <a:r>
                        <a:rPr lang="en-US" sz="4000" dirty="0">
                          <a:effectLst/>
                          <a:latin typeface="Arial" charset="0"/>
                          <a:ea typeface="Arial" charset="0"/>
                          <a:cs typeface="Arial" charset="0"/>
                        </a:rPr>
                        <a:t> </a:t>
                      </a:r>
                    </a:p>
                  </a:txBody>
                  <a:tcPr marL="68580" marR="68580" marT="0" marB="0"/>
                </a:tc>
                <a:tc>
                  <a:txBody>
                    <a:bodyPr/>
                    <a:lstStyle/>
                    <a:p>
                      <a:pPr marL="0" marR="0">
                        <a:spcBef>
                          <a:spcPts val="0"/>
                        </a:spcBef>
                        <a:spcAft>
                          <a:spcPts val="0"/>
                        </a:spcAft>
                      </a:pPr>
                      <a:r>
                        <a:rPr lang="en-US" sz="4000">
                          <a:effectLst/>
                          <a:latin typeface="Arial" charset="0"/>
                          <a:ea typeface="Arial" charset="0"/>
                          <a:cs typeface="Arial" charset="0"/>
                        </a:rPr>
                        <a:t> </a:t>
                      </a:r>
                    </a:p>
                  </a:txBody>
                  <a:tcPr marL="68580" marR="68580" marT="0" marB="0"/>
                </a:tc>
              </a:tr>
              <a:tr h="1185329">
                <a:tc>
                  <a:txBody>
                    <a:bodyPr/>
                    <a:lstStyle/>
                    <a:p>
                      <a:pPr marL="0" marR="0">
                        <a:spcBef>
                          <a:spcPts val="0"/>
                        </a:spcBef>
                        <a:spcAft>
                          <a:spcPts val="0"/>
                        </a:spcAft>
                      </a:pPr>
                      <a:r>
                        <a:rPr lang="en-US" sz="4000">
                          <a:effectLst/>
                          <a:latin typeface="Arial" charset="0"/>
                          <a:ea typeface="Arial" charset="0"/>
                          <a:cs typeface="Arial" charset="0"/>
                        </a:rPr>
                        <a:t>Standard Error (SEM) </a:t>
                      </a:r>
                    </a:p>
                  </a:txBody>
                  <a:tcPr marL="68580" marR="68580" marT="0" marB="0"/>
                </a:tc>
                <a:tc>
                  <a:txBody>
                    <a:bodyPr/>
                    <a:lstStyle/>
                    <a:p>
                      <a:pPr marL="0" marR="0">
                        <a:spcBef>
                          <a:spcPts val="0"/>
                        </a:spcBef>
                        <a:spcAft>
                          <a:spcPts val="0"/>
                        </a:spcAft>
                      </a:pPr>
                      <a:r>
                        <a:rPr lang="en-US" sz="4000" dirty="0">
                          <a:effectLst/>
                          <a:latin typeface="Arial" charset="0"/>
                          <a:ea typeface="Arial" charset="0"/>
                          <a:cs typeface="Arial" charset="0"/>
                        </a:rPr>
                        <a:t> </a:t>
                      </a:r>
                    </a:p>
                  </a:txBody>
                  <a:tcPr marL="68580" marR="68580" marT="0" marB="0"/>
                </a:tc>
                <a:tc>
                  <a:txBody>
                    <a:bodyPr/>
                    <a:lstStyle/>
                    <a:p>
                      <a:pPr marL="0" marR="0">
                        <a:spcBef>
                          <a:spcPts val="0"/>
                        </a:spcBef>
                        <a:spcAft>
                          <a:spcPts val="0"/>
                        </a:spcAft>
                      </a:pPr>
                      <a:r>
                        <a:rPr lang="en-US" sz="4000">
                          <a:effectLst/>
                          <a:latin typeface="Arial" charset="0"/>
                          <a:ea typeface="Arial" charset="0"/>
                          <a:cs typeface="Arial" charset="0"/>
                        </a:rPr>
                        <a:t> </a:t>
                      </a:r>
                    </a:p>
                  </a:txBody>
                  <a:tcPr marL="68580" marR="68580" marT="0" marB="0"/>
                </a:tc>
              </a:tr>
              <a:tr h="1185329">
                <a:tc>
                  <a:txBody>
                    <a:bodyPr/>
                    <a:lstStyle/>
                    <a:p>
                      <a:pPr marL="0" marR="0">
                        <a:spcBef>
                          <a:spcPts val="0"/>
                        </a:spcBef>
                        <a:spcAft>
                          <a:spcPts val="0"/>
                        </a:spcAft>
                      </a:pPr>
                      <a:r>
                        <a:rPr lang="en-US" sz="4000">
                          <a:effectLst/>
                          <a:latin typeface="Arial" charset="0"/>
                          <a:ea typeface="Arial" charset="0"/>
                          <a:cs typeface="Arial" charset="0"/>
                        </a:rPr>
                        <a:t>Confidence Intervals (95%)</a:t>
                      </a:r>
                    </a:p>
                  </a:txBody>
                  <a:tcPr marL="68580" marR="68580" marT="0" marB="0"/>
                </a:tc>
                <a:tc>
                  <a:txBody>
                    <a:bodyPr/>
                    <a:lstStyle/>
                    <a:p>
                      <a:pPr marL="0" marR="0">
                        <a:spcBef>
                          <a:spcPts val="0"/>
                        </a:spcBef>
                        <a:spcAft>
                          <a:spcPts val="0"/>
                        </a:spcAft>
                      </a:pPr>
                      <a:r>
                        <a:rPr lang="en-US" sz="4000" dirty="0">
                          <a:effectLst/>
                          <a:latin typeface="Arial" charset="0"/>
                          <a:ea typeface="Arial" charset="0"/>
                          <a:cs typeface="Arial" charset="0"/>
                        </a:rPr>
                        <a:t> </a:t>
                      </a:r>
                    </a:p>
                  </a:txBody>
                  <a:tcPr marL="68580" marR="68580" marT="0" marB="0"/>
                </a:tc>
                <a:tc>
                  <a:txBody>
                    <a:bodyPr/>
                    <a:lstStyle/>
                    <a:p>
                      <a:pPr marL="0" marR="0">
                        <a:spcBef>
                          <a:spcPts val="0"/>
                        </a:spcBef>
                        <a:spcAft>
                          <a:spcPts val="0"/>
                        </a:spcAft>
                      </a:pPr>
                      <a:r>
                        <a:rPr lang="en-US" sz="4000">
                          <a:effectLst/>
                          <a:latin typeface="Arial" charset="0"/>
                          <a:ea typeface="Arial" charset="0"/>
                          <a:cs typeface="Arial" charset="0"/>
                        </a:rPr>
                        <a:t> </a:t>
                      </a:r>
                    </a:p>
                  </a:txBody>
                  <a:tcPr marL="68580" marR="68580" marT="0" marB="0"/>
                </a:tc>
              </a:tr>
              <a:tr h="1185329">
                <a:tc>
                  <a:txBody>
                    <a:bodyPr/>
                    <a:lstStyle/>
                    <a:p>
                      <a:pPr marL="0" marR="0">
                        <a:spcBef>
                          <a:spcPts val="0"/>
                        </a:spcBef>
                        <a:spcAft>
                          <a:spcPts val="0"/>
                        </a:spcAft>
                      </a:pPr>
                      <a:r>
                        <a:rPr lang="en-US" sz="4000">
                          <a:effectLst/>
                          <a:latin typeface="Arial" charset="0"/>
                          <a:ea typeface="Arial" charset="0"/>
                          <a:cs typeface="Arial" charset="0"/>
                        </a:rPr>
                        <a:t>Confidence Intervals (90%)</a:t>
                      </a:r>
                    </a:p>
                  </a:txBody>
                  <a:tcPr marL="68580" marR="68580" marT="0" marB="0"/>
                </a:tc>
                <a:tc>
                  <a:txBody>
                    <a:bodyPr/>
                    <a:lstStyle/>
                    <a:p>
                      <a:pPr marL="0" marR="0">
                        <a:spcBef>
                          <a:spcPts val="0"/>
                        </a:spcBef>
                        <a:spcAft>
                          <a:spcPts val="0"/>
                        </a:spcAft>
                      </a:pPr>
                      <a:r>
                        <a:rPr lang="en-US" sz="4000">
                          <a:effectLst/>
                          <a:latin typeface="Arial" charset="0"/>
                          <a:ea typeface="Arial" charset="0"/>
                          <a:cs typeface="Arial" charset="0"/>
                        </a:rPr>
                        <a:t> </a:t>
                      </a:r>
                    </a:p>
                  </a:txBody>
                  <a:tcPr marL="68580" marR="68580" marT="0" marB="0"/>
                </a:tc>
                <a:tc>
                  <a:txBody>
                    <a:bodyPr/>
                    <a:lstStyle/>
                    <a:p>
                      <a:pPr marL="0" marR="0">
                        <a:spcBef>
                          <a:spcPts val="0"/>
                        </a:spcBef>
                        <a:spcAft>
                          <a:spcPts val="0"/>
                        </a:spcAft>
                      </a:pPr>
                      <a:r>
                        <a:rPr lang="en-US" sz="4000" dirty="0">
                          <a:effectLst/>
                          <a:latin typeface="Arial" charset="0"/>
                          <a:ea typeface="Arial" charset="0"/>
                          <a:cs typeface="Arial" charset="0"/>
                        </a:rPr>
                        <a:t> </a:t>
                      </a:r>
                    </a:p>
                  </a:txBody>
                  <a:tcPr marL="68580" marR="68580" marT="0" marB="0"/>
                </a:tc>
              </a:tr>
              <a:tr h="664812">
                <a:tc>
                  <a:txBody>
                    <a:bodyPr/>
                    <a:lstStyle/>
                    <a:p>
                      <a:pPr marL="0" marR="0">
                        <a:spcBef>
                          <a:spcPts val="0"/>
                        </a:spcBef>
                        <a:spcAft>
                          <a:spcPts val="0"/>
                        </a:spcAft>
                      </a:pPr>
                      <a:r>
                        <a:rPr lang="en-US" sz="4000">
                          <a:effectLst/>
                          <a:latin typeface="Arial" charset="0"/>
                          <a:ea typeface="Arial" charset="0"/>
                          <a:cs typeface="Arial" charset="0"/>
                        </a:rPr>
                        <a:t>Variance </a:t>
                      </a:r>
                    </a:p>
                  </a:txBody>
                  <a:tcPr marL="68580" marR="68580" marT="0" marB="0"/>
                </a:tc>
                <a:tc>
                  <a:txBody>
                    <a:bodyPr/>
                    <a:lstStyle/>
                    <a:p>
                      <a:pPr marL="0" marR="0">
                        <a:spcBef>
                          <a:spcPts val="0"/>
                        </a:spcBef>
                        <a:spcAft>
                          <a:spcPts val="0"/>
                        </a:spcAft>
                      </a:pPr>
                      <a:r>
                        <a:rPr lang="en-US" sz="4000">
                          <a:effectLst/>
                          <a:latin typeface="Arial" charset="0"/>
                          <a:ea typeface="Arial" charset="0"/>
                          <a:cs typeface="Arial" charset="0"/>
                        </a:rPr>
                        <a:t>4.42</a:t>
                      </a:r>
                    </a:p>
                  </a:txBody>
                  <a:tcPr marL="68580" marR="68580" marT="0" marB="0"/>
                </a:tc>
                <a:tc>
                  <a:txBody>
                    <a:bodyPr/>
                    <a:lstStyle/>
                    <a:p>
                      <a:pPr marL="0" marR="0">
                        <a:spcBef>
                          <a:spcPts val="0"/>
                        </a:spcBef>
                        <a:spcAft>
                          <a:spcPts val="0"/>
                        </a:spcAft>
                      </a:pPr>
                      <a:r>
                        <a:rPr lang="en-US" sz="4000" dirty="0">
                          <a:effectLst/>
                          <a:latin typeface="Arial" charset="0"/>
                          <a:ea typeface="Arial" charset="0"/>
                          <a:cs typeface="Arial" charset="0"/>
                        </a:rPr>
                        <a:t>1436.42</a:t>
                      </a:r>
                    </a:p>
                  </a:txBody>
                  <a:tcPr marL="68580" marR="68580" marT="0" marB="0"/>
                </a:tc>
              </a:tr>
            </a:tbl>
          </a:graphicData>
        </a:graphic>
      </p:graphicFrame>
      <p:graphicFrame>
        <p:nvGraphicFramePr>
          <p:cNvPr id="46" name="Chart 45"/>
          <p:cNvGraphicFramePr/>
          <p:nvPr>
            <p:extLst>
              <p:ext uri="{D42A27DB-BD31-4B8C-83A1-F6EECF244321}">
                <p14:modId xmlns:p14="http://schemas.microsoft.com/office/powerpoint/2010/main" val="592270565"/>
              </p:ext>
            </p:extLst>
          </p:nvPr>
        </p:nvGraphicFramePr>
        <p:xfrm>
          <a:off x="17450679" y="17355637"/>
          <a:ext cx="12724521" cy="978440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47" name="Chart 46"/>
          <p:cNvGraphicFramePr/>
          <p:nvPr>
            <p:extLst>
              <p:ext uri="{D42A27DB-BD31-4B8C-83A1-F6EECF244321}">
                <p14:modId xmlns:p14="http://schemas.microsoft.com/office/powerpoint/2010/main" val="1657053886"/>
              </p:ext>
            </p:extLst>
          </p:nvPr>
        </p:nvGraphicFramePr>
        <p:xfrm>
          <a:off x="30318655" y="17355637"/>
          <a:ext cx="12810546" cy="9784409"/>
        </p:xfrm>
        <a:graphic>
          <a:graphicData uri="http://schemas.openxmlformats.org/drawingml/2006/chart">
            <c:chart xmlns:c="http://schemas.openxmlformats.org/drawingml/2006/chart" xmlns:r="http://schemas.openxmlformats.org/officeDocument/2006/relationships" r:id="rId5"/>
          </a:graphicData>
        </a:graphic>
      </p:graphicFrame>
      <p:sp>
        <p:nvSpPr>
          <p:cNvPr id="38" name="TextBox 37"/>
          <p:cNvSpPr txBox="1"/>
          <p:nvPr/>
        </p:nvSpPr>
        <p:spPr>
          <a:xfrm>
            <a:off x="17450680" y="28597757"/>
            <a:ext cx="25678522" cy="3170099"/>
          </a:xfrm>
          <a:prstGeom prst="rect">
            <a:avLst/>
          </a:prstGeom>
          <a:noFill/>
        </p:spPr>
        <p:txBody>
          <a:bodyPr wrap="square" rtlCol="0">
            <a:spAutoFit/>
          </a:bodyPr>
          <a:lstStyle/>
          <a:p>
            <a:r>
              <a:rPr lang="en-US" sz="4000" dirty="0"/>
              <a:t> </a:t>
            </a:r>
            <a:r>
              <a:rPr lang="en-US" sz="4000" dirty="0" err="1" smtClean="0"/>
              <a:t>Knutie</a:t>
            </a:r>
            <a:r>
              <a:rPr lang="en-US" sz="4000" dirty="0"/>
              <a:t>, S. A., Waite, J. L., &amp; Clayton, D. H., (2013). </a:t>
            </a:r>
            <a:r>
              <a:rPr lang="en-US" sz="4000" i="1" dirty="0"/>
              <a:t>Does avian malaria reduce fledging success: an experimental test of the selection hypothesis?</a:t>
            </a:r>
            <a:r>
              <a:rPr lang="en-US" sz="4000" dirty="0"/>
              <a:t> </a:t>
            </a:r>
            <a:r>
              <a:rPr lang="en-US" sz="4000" dirty="0" err="1"/>
              <a:t>Evol</a:t>
            </a:r>
            <a:r>
              <a:rPr lang="en-US" sz="4000" dirty="0"/>
              <a:t>. Ecol., (27), 185-191.</a:t>
            </a:r>
          </a:p>
          <a:p>
            <a:r>
              <a:rPr lang="en-US" sz="4000" dirty="0" smtClean="0"/>
              <a:t>Fallon</a:t>
            </a:r>
            <a:r>
              <a:rPr lang="en-US" sz="4000" dirty="0"/>
              <a:t>, S.M., </a:t>
            </a:r>
            <a:r>
              <a:rPr lang="en-US" sz="4000" dirty="0" err="1"/>
              <a:t>Bermingham</a:t>
            </a:r>
            <a:r>
              <a:rPr lang="en-US" sz="4000" dirty="0"/>
              <a:t>, E., </a:t>
            </a:r>
            <a:r>
              <a:rPr lang="en-US" sz="4000" dirty="0" err="1"/>
              <a:t>Rickfels</a:t>
            </a:r>
            <a:r>
              <a:rPr lang="en-US" sz="4000" dirty="0"/>
              <a:t>, R.E., (2005). </a:t>
            </a:r>
            <a:r>
              <a:rPr lang="en-US" sz="4000" i="1" dirty="0"/>
              <a:t>Host specialization and geographic localization of avian malaria parasites: A regional analysis in the Lesser Antilles</a:t>
            </a:r>
            <a:r>
              <a:rPr lang="en-US" sz="4000" dirty="0"/>
              <a:t>. The American Naturalist, 165(4), 466-480.</a:t>
            </a:r>
          </a:p>
          <a:p>
            <a:endParaRPr lang="en-US" sz="4000" dirty="0">
              <a:latin typeface="Arial" charset="0"/>
              <a:ea typeface="Arial" charset="0"/>
              <a:cs typeface="Arial" charset="0"/>
            </a:endParaRPr>
          </a:p>
        </p:txBody>
      </p:sp>
      <p:sp>
        <p:nvSpPr>
          <p:cNvPr id="49" name="TextBox 48"/>
          <p:cNvSpPr txBox="1"/>
          <p:nvPr/>
        </p:nvSpPr>
        <p:spPr>
          <a:xfrm>
            <a:off x="17406064" y="27306392"/>
            <a:ext cx="26300212" cy="1181862"/>
          </a:xfrm>
          <a:prstGeom prst="rect">
            <a:avLst/>
          </a:prstGeom>
          <a:gradFill flip="none" rotWithShape="1">
            <a:gsLst>
              <a:gs pos="0">
                <a:schemeClr val="tx1">
                  <a:lumMod val="65000"/>
                  <a:lumOff val="35000"/>
                  <a:shade val="30000"/>
                  <a:satMod val="115000"/>
                </a:schemeClr>
              </a:gs>
              <a:gs pos="50000">
                <a:schemeClr val="tx1">
                  <a:lumMod val="65000"/>
                  <a:lumOff val="35000"/>
                  <a:shade val="67500"/>
                  <a:satMod val="115000"/>
                </a:schemeClr>
              </a:gs>
              <a:gs pos="100000">
                <a:schemeClr val="tx1">
                  <a:lumMod val="65000"/>
                  <a:lumOff val="35000"/>
                  <a:shade val="100000"/>
                  <a:satMod val="115000"/>
                </a:schemeClr>
              </a:gs>
            </a:gsLst>
            <a:lin ang="2700000" scaled="1"/>
            <a:tileRect/>
          </a:gradFill>
          <a:ln w="19050">
            <a:solidFill>
              <a:schemeClr val="tx1"/>
            </a:solidFill>
          </a:ln>
        </p:spPr>
        <p:txBody>
          <a:bodyPr vert="horz" wrap="square" lIns="438912" tIns="219456" rIns="438912" bIns="219456" rtlCol="0" anchor="ctr" anchorCtr="1">
            <a:spAutoFit/>
          </a:bodyPr>
          <a:lstStyle/>
          <a:p>
            <a:pPr algn="ctr"/>
            <a:r>
              <a:rPr lang="en-US" altLang="zh-CN" sz="4800" dirty="0" smtClean="0">
                <a:solidFill>
                  <a:srgbClr val="FF0000"/>
                </a:solidFill>
                <a:latin typeface="Impact" panose="020B0806030902050204" pitchFamily="34" charset="0"/>
              </a:rPr>
              <a:t>References</a:t>
            </a:r>
            <a:r>
              <a:rPr lang="zh-CN" altLang="en-US" sz="4800" dirty="0" smtClean="0">
                <a:solidFill>
                  <a:srgbClr val="FF0000"/>
                </a:solidFill>
                <a:latin typeface="Impact" panose="020B0806030902050204" pitchFamily="34" charset="0"/>
              </a:rPr>
              <a:t> </a:t>
            </a:r>
            <a:endParaRPr lang="en-US" sz="4800" dirty="0">
              <a:solidFill>
                <a:srgbClr val="FF0000"/>
              </a:solidFill>
              <a:latin typeface="Impact" panose="020B0806030902050204" pitchFamily="34" charset="0"/>
            </a:endParaRPr>
          </a:p>
        </p:txBody>
      </p:sp>
    </p:spTree>
    <p:extLst>
      <p:ext uri="{BB962C8B-B14F-4D97-AF65-F5344CB8AC3E}">
        <p14:creationId xmlns:p14="http://schemas.microsoft.com/office/powerpoint/2010/main" val="264889876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1784</TotalTime>
  <Words>656</Words>
  <Application>Microsoft Macintosh PowerPoint</Application>
  <PresentationFormat>Custom</PresentationFormat>
  <Paragraphs>89</Paragraphs>
  <Slides>1</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vt:i4>
      </vt:variant>
    </vt:vector>
  </HeadingPairs>
  <TitlesOfParts>
    <vt:vector size="10" baseType="lpstr">
      <vt:lpstr>Calibri</vt:lpstr>
      <vt:lpstr>Cambria</vt:lpstr>
      <vt:lpstr>Impact</vt:lpstr>
      <vt:lpstr>ＭＳ 明朝</vt:lpstr>
      <vt:lpstr>Symbol</vt:lpstr>
      <vt:lpstr>Times New Roman</vt:lpstr>
      <vt:lpstr>宋体</vt:lpstr>
      <vt:lpstr>Arial</vt:lpstr>
      <vt:lpstr>Office Theme</vt:lpstr>
      <vt:lpstr>Killing Two Birds With One Parasite? The Effects of Avian Malaria on Pigeon Fledging Growth Lauren Gollahon1, Qingxia Li2, Tony Weisstein3 &amp; Xinyao Yang4  1Texas Tech University, 2Fisk University, 3Truman State University , &amp; 4 Xi’an Jiaotong Liverpool University</vt:lpstr>
    </vt:vector>
  </TitlesOfParts>
  <LinksUpToDate>false</LinksUpToDate>
  <SharedDoc>false</SharedDoc>
  <HyperlinksChanged>false</HyperlinksChanged>
  <AppVersion>15.0032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Parenting Practices Related to Adolescent School Delinquency Outcomes Thomas J. Gross1, W. Alex Mason2, Charles Fleming3, &amp; Kevin Haggerty3 1University of Nebraska-Lincoln, 2Boys Town National Research Institute, 3University of Washington</dc:title>
  <dc:creator>Thomas Gross</dc:creator>
  <cp:lastModifiedBy>Howsikan Kugathasan</cp:lastModifiedBy>
  <cp:revision>271</cp:revision>
  <dcterms:created xsi:type="dcterms:W3CDTF">2015-01-07T17:14:45Z</dcterms:created>
  <dcterms:modified xsi:type="dcterms:W3CDTF">2018-06-14T08:28:35Z</dcterms:modified>
</cp:coreProperties>
</file>