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32918400" cy="384048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44"/>
    <p:restoredTop sz="94478"/>
  </p:normalViewPr>
  <p:slideViewPr>
    <p:cSldViewPr snapToGrid="0" snapToObjects="1">
      <p:cViewPr>
        <p:scale>
          <a:sx n="60" d="100"/>
          <a:sy n="60" d="100"/>
        </p:scale>
        <p:origin x="-2800" y="-9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285233"/>
            <a:ext cx="27980640" cy="13370560"/>
          </a:xfrm>
        </p:spPr>
        <p:txBody>
          <a:bodyPr anchor="b"/>
          <a:lstStyle>
            <a:lvl1pPr algn="ctr">
              <a:defRPr sz="21600"/>
            </a:lvl1pPr>
          </a:lstStyle>
          <a:p>
            <a:r>
              <a:rPr lang="en-US" smtClean="0"/>
              <a:t>Click to edit Master title style</a:t>
            </a:r>
            <a:endParaRPr lang="en-US" dirty="0"/>
          </a:p>
        </p:txBody>
      </p:sp>
      <p:sp>
        <p:nvSpPr>
          <p:cNvPr id="3" name="Subtitle 2"/>
          <p:cNvSpPr>
            <a:spLocks noGrp="1"/>
          </p:cNvSpPr>
          <p:nvPr>
            <p:ph type="subTitle" idx="1"/>
          </p:nvPr>
        </p:nvSpPr>
        <p:spPr>
          <a:xfrm>
            <a:off x="4114800" y="20171413"/>
            <a:ext cx="24688800" cy="927226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40FBDD-94B8-BE4A-B543-79377F5C4EB1}"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52227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0FBDD-94B8-BE4A-B543-79377F5C4EB1}"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7141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044700"/>
            <a:ext cx="7098030" cy="3254629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63142" y="2044700"/>
            <a:ext cx="20882610" cy="325462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0FBDD-94B8-BE4A-B543-79377F5C4EB1}"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72788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0FBDD-94B8-BE4A-B543-79377F5C4EB1}"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84105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9574541"/>
            <a:ext cx="28392120" cy="15975327"/>
          </a:xfrm>
        </p:spPr>
        <p:txBody>
          <a:bodyPr anchor="b"/>
          <a:lstStyle>
            <a:lvl1pPr>
              <a:defRPr sz="21600"/>
            </a:lvl1pPr>
          </a:lstStyle>
          <a:p>
            <a:r>
              <a:rPr lang="en-US" smtClean="0"/>
              <a:t>Click to edit Master title style</a:t>
            </a:r>
            <a:endParaRPr lang="en-US" dirty="0"/>
          </a:p>
        </p:txBody>
      </p:sp>
      <p:sp>
        <p:nvSpPr>
          <p:cNvPr id="3" name="Text Placeholder 2"/>
          <p:cNvSpPr>
            <a:spLocks noGrp="1"/>
          </p:cNvSpPr>
          <p:nvPr>
            <p:ph type="body" idx="1"/>
          </p:nvPr>
        </p:nvSpPr>
        <p:spPr>
          <a:xfrm>
            <a:off x="2245997" y="25701001"/>
            <a:ext cx="28392120" cy="840104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0FBDD-94B8-BE4A-B543-79377F5C4EB1}" type="datetimeFigureOut">
              <a:rPr lang="en-US" smtClean="0"/>
              <a:t>6/24/18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62311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263140" y="10223500"/>
            <a:ext cx="13990320" cy="243674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6664940" y="10223500"/>
            <a:ext cx="13990320" cy="243674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40FBDD-94B8-BE4A-B543-79377F5C4EB1}"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22495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044708"/>
            <a:ext cx="28392120" cy="742315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7431" y="9414513"/>
            <a:ext cx="13926024"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smtClean="0"/>
              <a:t>Click to edit Master text styles</a:t>
            </a:r>
          </a:p>
        </p:txBody>
      </p:sp>
      <p:sp>
        <p:nvSpPr>
          <p:cNvPr id="4" name="Content Placeholder 3"/>
          <p:cNvSpPr>
            <a:spLocks noGrp="1"/>
          </p:cNvSpPr>
          <p:nvPr>
            <p:ph sz="half" idx="2"/>
          </p:nvPr>
        </p:nvSpPr>
        <p:spPr>
          <a:xfrm>
            <a:off x="2267431" y="14028420"/>
            <a:ext cx="13926024" cy="206336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6664942" y="9414513"/>
            <a:ext cx="13994608"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smtClean="0"/>
              <a:t>Click to edit Master text styles</a:t>
            </a:r>
          </a:p>
        </p:txBody>
      </p:sp>
      <p:sp>
        <p:nvSpPr>
          <p:cNvPr id="6" name="Content Placeholder 5"/>
          <p:cNvSpPr>
            <a:spLocks noGrp="1"/>
          </p:cNvSpPr>
          <p:nvPr>
            <p:ph sz="quarter" idx="4"/>
          </p:nvPr>
        </p:nvSpPr>
        <p:spPr>
          <a:xfrm>
            <a:off x="16664942" y="14028420"/>
            <a:ext cx="13994608" cy="206336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40FBDD-94B8-BE4A-B543-79377F5C4EB1}" type="datetimeFigureOut">
              <a:rPr lang="en-US" smtClean="0"/>
              <a:t>6/24/18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22037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40FBDD-94B8-BE4A-B543-79377F5C4EB1}" type="datetimeFigureOut">
              <a:rPr lang="en-US" smtClean="0"/>
              <a:t>6/24/18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9935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0FBDD-94B8-BE4A-B543-79377F5C4EB1}" type="datetimeFigureOut">
              <a:rPr lang="en-US" smtClean="0"/>
              <a:t>6/24/18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469449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smtClean="0"/>
              <a:t>Click to edit Master title style</a:t>
            </a:r>
            <a:endParaRPr lang="en-US" dirty="0"/>
          </a:p>
        </p:txBody>
      </p:sp>
      <p:sp>
        <p:nvSpPr>
          <p:cNvPr id="3" name="Content Placeholder 2"/>
          <p:cNvSpPr>
            <a:spLocks noGrp="1"/>
          </p:cNvSpPr>
          <p:nvPr>
            <p:ph idx="1"/>
          </p:nvPr>
        </p:nvSpPr>
        <p:spPr>
          <a:xfrm>
            <a:off x="13994608" y="5529588"/>
            <a:ext cx="16664940" cy="272923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0FBDD-94B8-BE4A-B543-79377F5C4EB1}"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7786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994608" y="5529588"/>
            <a:ext cx="16664940" cy="272923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0FBDD-94B8-BE4A-B543-79377F5C4EB1}" type="datetimeFigureOut">
              <a:rPr lang="en-US" smtClean="0"/>
              <a:t>6/24/18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FAF0-6143-744C-B6DB-800BE12ECD4F}" type="slidenum">
              <a:rPr lang="en-US" smtClean="0"/>
              <a:t>‹#›</a:t>
            </a:fld>
            <a:endParaRPr lang="en-US"/>
          </a:p>
        </p:txBody>
      </p:sp>
    </p:spTree>
    <p:extLst>
      <p:ext uri="{BB962C8B-B14F-4D97-AF65-F5344CB8AC3E}">
        <p14:creationId xmlns:p14="http://schemas.microsoft.com/office/powerpoint/2010/main" val="1530464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044708"/>
            <a:ext cx="28392120" cy="742315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63140" y="10223500"/>
            <a:ext cx="28392120" cy="2436749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63140" y="35595568"/>
            <a:ext cx="7406640" cy="2044700"/>
          </a:xfrm>
          <a:prstGeom prst="rect">
            <a:avLst/>
          </a:prstGeom>
        </p:spPr>
        <p:txBody>
          <a:bodyPr vert="horz" lIns="91440" tIns="45720" rIns="91440" bIns="45720" rtlCol="0" anchor="ctr"/>
          <a:lstStyle>
            <a:lvl1pPr algn="l">
              <a:defRPr sz="4320">
                <a:solidFill>
                  <a:schemeClr val="tx1">
                    <a:tint val="75000"/>
                  </a:schemeClr>
                </a:solidFill>
              </a:defRPr>
            </a:lvl1pPr>
          </a:lstStyle>
          <a:p>
            <a:fld id="{7A40FBDD-94B8-BE4A-B543-79377F5C4EB1}" type="datetimeFigureOut">
              <a:rPr lang="en-US" smtClean="0"/>
              <a:t>6/24/18</a:t>
            </a:fld>
            <a:endParaRPr lang="en-US"/>
          </a:p>
        </p:txBody>
      </p:sp>
      <p:sp>
        <p:nvSpPr>
          <p:cNvPr id="5" name="Footer Placeholder 4"/>
          <p:cNvSpPr>
            <a:spLocks noGrp="1"/>
          </p:cNvSpPr>
          <p:nvPr>
            <p:ph type="ftr" sz="quarter" idx="3"/>
          </p:nvPr>
        </p:nvSpPr>
        <p:spPr>
          <a:xfrm>
            <a:off x="10904220" y="35595568"/>
            <a:ext cx="11109960" cy="20447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35595568"/>
            <a:ext cx="7406640" cy="2044700"/>
          </a:xfrm>
          <a:prstGeom prst="rect">
            <a:avLst/>
          </a:prstGeom>
        </p:spPr>
        <p:txBody>
          <a:bodyPr vert="horz" lIns="91440" tIns="45720" rIns="91440" bIns="45720" rtlCol="0" anchor="ctr"/>
          <a:lstStyle>
            <a:lvl1pPr algn="r">
              <a:defRPr sz="4320">
                <a:solidFill>
                  <a:schemeClr val="tx1">
                    <a:tint val="75000"/>
                  </a:schemeClr>
                </a:solidFill>
              </a:defRPr>
            </a:lvl1pPr>
          </a:lstStyle>
          <a:p>
            <a:fld id="{51A7FAF0-6143-744C-B6DB-800BE12ECD4F}" type="slidenum">
              <a:rPr lang="en-US" smtClean="0"/>
              <a:t>‹#›</a:t>
            </a:fld>
            <a:endParaRPr lang="en-US"/>
          </a:p>
        </p:txBody>
      </p:sp>
    </p:spTree>
    <p:extLst>
      <p:ext uri="{BB962C8B-B14F-4D97-AF65-F5344CB8AC3E}">
        <p14:creationId xmlns:p14="http://schemas.microsoft.com/office/powerpoint/2010/main" val="1604154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tiff"/><Relationship Id="rId10" Type="http://schemas.openxmlformats.org/officeDocument/2006/relationships/image" Target="../media/image9.tiff"/><Relationship Id="rId11"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5344" y="1005515"/>
            <a:ext cx="30187174" cy="5067840"/>
          </a:xfrm>
        </p:spPr>
        <p:txBody>
          <a:bodyPr>
            <a:normAutofit fontScale="90000"/>
          </a:bodyPr>
          <a:lstStyle/>
          <a:p>
            <a:pPr algn="ctr"/>
            <a:r>
              <a:rPr lang="en-US" sz="9800" b="1" cap="small" dirty="0" smtClean="0">
                <a:latin typeface="Avenir Next" charset="0"/>
                <a:ea typeface="Avenir Next" charset="0"/>
                <a:cs typeface="Avenir Next" charset="0"/>
              </a:rPr>
              <a:t>Using the Environmental Column to Connect Silos</a:t>
            </a:r>
            <a:br>
              <a:rPr lang="en-US" sz="9800" b="1" cap="small" dirty="0" smtClean="0">
                <a:latin typeface="Avenir Next" charset="0"/>
                <a:ea typeface="Avenir Next" charset="0"/>
                <a:cs typeface="Avenir Next" charset="0"/>
              </a:rPr>
            </a:br>
            <a:r>
              <a:rPr lang="en-US" sz="2200" b="1" cap="small" dirty="0" smtClean="0">
                <a:latin typeface="Avenir Next" charset="0"/>
                <a:ea typeface="Avenir Next" charset="0"/>
                <a:cs typeface="Avenir Next" charset="0"/>
              </a:rPr>
              <a:t/>
            </a:r>
            <a:br>
              <a:rPr lang="en-US" sz="2200" b="1" cap="small" dirty="0" smtClean="0">
                <a:latin typeface="Avenir Next" charset="0"/>
                <a:ea typeface="Avenir Next" charset="0"/>
                <a:cs typeface="Avenir Next" charset="0"/>
              </a:rPr>
            </a:br>
            <a:r>
              <a:rPr lang="en-US" sz="4000" b="1" cap="small" dirty="0" smtClean="0">
                <a:latin typeface="Avenir Next" charset="0"/>
                <a:ea typeface="Avenir Next" charset="0"/>
                <a:cs typeface="Avenir Next" charset="0"/>
              </a:rPr>
              <a:t>J. Phil Gibson, PhD</a:t>
            </a:r>
            <a:br>
              <a:rPr lang="en-US" sz="4000" b="1" cap="small" dirty="0" smtClean="0">
                <a:latin typeface="Avenir Next" charset="0"/>
                <a:ea typeface="Avenir Next" charset="0"/>
                <a:cs typeface="Avenir Next" charset="0"/>
              </a:rPr>
            </a:br>
            <a:r>
              <a:rPr lang="en-US" sz="4000" b="1" cap="small" dirty="0" smtClean="0">
                <a:latin typeface="Avenir Next" charset="0"/>
                <a:ea typeface="Avenir Next" charset="0"/>
                <a:cs typeface="Avenir Next" charset="0"/>
              </a:rPr>
              <a:t>Associate Director for Education and Outreach - KAEFS</a:t>
            </a:r>
            <a:br>
              <a:rPr lang="en-US" sz="4000" b="1" cap="small" dirty="0" smtClean="0">
                <a:latin typeface="Avenir Next" charset="0"/>
                <a:ea typeface="Avenir Next" charset="0"/>
                <a:cs typeface="Avenir Next" charset="0"/>
              </a:rPr>
            </a:br>
            <a:r>
              <a:rPr lang="en-US" sz="4000" b="1" cap="small" dirty="0" smtClean="0">
                <a:latin typeface="Avenir Next" charset="0"/>
                <a:ea typeface="Avenir Next" charset="0"/>
                <a:cs typeface="Avenir Next" charset="0"/>
              </a:rPr>
              <a:t>Professor, Department of Microbiology and Plant Biology, Department of Biology</a:t>
            </a:r>
            <a:br>
              <a:rPr lang="en-US" sz="4000" b="1" cap="small" dirty="0" smtClean="0">
                <a:latin typeface="Avenir Next" charset="0"/>
                <a:ea typeface="Avenir Next" charset="0"/>
                <a:cs typeface="Avenir Next" charset="0"/>
              </a:rPr>
            </a:br>
            <a:r>
              <a:rPr lang="en-US" sz="4000" b="1" cap="small" dirty="0">
                <a:latin typeface="Avenir Next" charset="0"/>
                <a:ea typeface="Avenir Next" charset="0"/>
                <a:cs typeface="Avenir Next" charset="0"/>
              </a:rPr>
              <a:t/>
            </a:r>
            <a:br>
              <a:rPr lang="en-US" sz="4000" b="1" cap="small" dirty="0">
                <a:latin typeface="Avenir Next" charset="0"/>
                <a:ea typeface="Avenir Next" charset="0"/>
                <a:cs typeface="Avenir Next" charset="0"/>
              </a:rPr>
            </a:br>
            <a:r>
              <a:rPr lang="en-US" sz="4000" b="1" cap="small" dirty="0" smtClean="0">
                <a:latin typeface="Avenir Next" charset="0"/>
                <a:ea typeface="Avenir Next" charset="0"/>
                <a:cs typeface="Avenir Next" charset="0"/>
              </a:rPr>
              <a:t>Jeffry </a:t>
            </a:r>
            <a:r>
              <a:rPr lang="en-US" sz="4000" b="1" cap="small" dirty="0" err="1" smtClean="0">
                <a:latin typeface="Avenir Next" charset="0"/>
                <a:ea typeface="Avenir Next" charset="0"/>
                <a:cs typeface="Avenir Next" charset="0"/>
              </a:rPr>
              <a:t>Basara</a:t>
            </a:r>
            <a:r>
              <a:rPr lang="en-US" sz="4000" b="1" cap="small" dirty="0" smtClean="0">
                <a:latin typeface="Avenir Next" charset="0"/>
                <a:ea typeface="Avenir Next" charset="0"/>
                <a:cs typeface="Avenir Next" charset="0"/>
              </a:rPr>
              <a:t>, PhD</a:t>
            </a:r>
            <a:br>
              <a:rPr lang="en-US" sz="4000" b="1" cap="small" dirty="0" smtClean="0">
                <a:latin typeface="Avenir Next" charset="0"/>
                <a:ea typeface="Avenir Next" charset="0"/>
                <a:cs typeface="Avenir Next" charset="0"/>
              </a:rPr>
            </a:br>
            <a:r>
              <a:rPr lang="en-US" sz="4000" b="1" cap="small" dirty="0" smtClean="0">
                <a:latin typeface="Avenir Next" charset="0"/>
                <a:ea typeface="Avenir Next" charset="0"/>
                <a:cs typeface="Avenir Next" charset="0"/>
              </a:rPr>
              <a:t>Director - KAEFS, Research Director - Oklahoma </a:t>
            </a:r>
            <a:r>
              <a:rPr lang="en-US" sz="4000" b="1" cap="small" dirty="0" err="1" smtClean="0">
                <a:latin typeface="Avenir Next" charset="0"/>
                <a:ea typeface="Avenir Next" charset="0"/>
                <a:cs typeface="Avenir Next" charset="0"/>
              </a:rPr>
              <a:t>Mesonet</a:t>
            </a:r>
            <a:r>
              <a:rPr lang="en-US" sz="4000" b="1" cap="small" dirty="0" smtClean="0">
                <a:latin typeface="Avenir Next" charset="0"/>
                <a:ea typeface="Avenir Next" charset="0"/>
                <a:cs typeface="Avenir Next" charset="0"/>
              </a:rPr>
              <a:t/>
            </a:r>
            <a:br>
              <a:rPr lang="en-US" sz="4000" b="1" cap="small" dirty="0" smtClean="0">
                <a:latin typeface="Avenir Next" charset="0"/>
                <a:ea typeface="Avenir Next" charset="0"/>
                <a:cs typeface="Avenir Next" charset="0"/>
              </a:rPr>
            </a:br>
            <a:r>
              <a:rPr lang="en-US" sz="4000" b="1" cap="small" dirty="0" smtClean="0">
                <a:latin typeface="Avenir Next" charset="0"/>
                <a:ea typeface="Avenir Next" charset="0"/>
                <a:cs typeface="Avenir Next" charset="0"/>
              </a:rPr>
              <a:t>Associate Professor, Department of Meteorology</a:t>
            </a:r>
            <a:r>
              <a:rPr lang="en-US" sz="4000" b="1" cap="small" dirty="0">
                <a:latin typeface="Avenir Next" charset="0"/>
                <a:ea typeface="Avenir Next" charset="0"/>
                <a:cs typeface="Avenir Next" charset="0"/>
              </a:rPr>
              <a:t/>
            </a:r>
            <a:br>
              <a:rPr lang="en-US" sz="4000" b="1" cap="small" dirty="0">
                <a:latin typeface="Avenir Next" charset="0"/>
                <a:ea typeface="Avenir Next" charset="0"/>
                <a:cs typeface="Avenir Next" charset="0"/>
              </a:rPr>
            </a:br>
            <a:endParaRPr lang="en-US" sz="4000" b="1" cap="small" dirty="0">
              <a:latin typeface="Avenir Next" charset="0"/>
              <a:ea typeface="Avenir Next" charset="0"/>
              <a:cs typeface="Avenir Next" charset="0"/>
            </a:endParaRPr>
          </a:p>
        </p:txBody>
      </p:sp>
      <p:sp>
        <p:nvSpPr>
          <p:cNvPr id="5" name="Content Placeholder 4"/>
          <p:cNvSpPr>
            <a:spLocks noGrp="1"/>
          </p:cNvSpPr>
          <p:nvPr>
            <p:ph idx="1"/>
          </p:nvPr>
        </p:nvSpPr>
        <p:spPr>
          <a:xfrm>
            <a:off x="1554883" y="6133841"/>
            <a:ext cx="9311341" cy="31809979"/>
          </a:xfrm>
          <a:ln>
            <a:noFill/>
          </a:ln>
        </p:spPr>
        <p:txBody>
          <a:bodyPr>
            <a:normAutofit/>
          </a:bodyPr>
          <a:lstStyle/>
          <a:p>
            <a:pPr marL="0" indent="0" algn="just">
              <a:lnSpc>
                <a:spcPct val="100000"/>
              </a:lnSpc>
              <a:spcBef>
                <a:spcPts val="0"/>
              </a:spcBef>
              <a:spcAft>
                <a:spcPts val="600"/>
              </a:spcAft>
              <a:buNone/>
            </a:pPr>
            <a:r>
              <a:rPr lang="en-US" sz="3200" b="1" cap="small" dirty="0" smtClean="0">
                <a:latin typeface="Avenir Next" charset="0"/>
                <a:ea typeface="Avenir Next" charset="0"/>
                <a:cs typeface="Avenir Next" charset="0"/>
              </a:rPr>
              <a:t>Background</a:t>
            </a:r>
            <a:endParaRPr lang="en-US" sz="32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r>
              <a:rPr lang="en-US" sz="2400" cap="small" dirty="0" smtClean="0">
                <a:latin typeface="Avenir Next" charset="0"/>
                <a:ea typeface="Avenir Next" charset="0"/>
                <a:cs typeface="Avenir Next" charset="0"/>
              </a:rPr>
              <a:t>A majority of STEM education reform has focused on K-12 or freshman/sophomore undergraduate students. The success of these efforts have been demonstrated in many instances. Unfortunately, the benefits of active learning and inquiry-based education have not been fully adopted in upper-division and graduate courses. Furthermore, as students progress through their undergraduate and into graduate degree programs, they become </a:t>
            </a:r>
            <a:r>
              <a:rPr lang="en-US" sz="2400" cap="small" dirty="0">
                <a:latin typeface="Avenir Next" charset="0"/>
                <a:ea typeface="Avenir Next" charset="0"/>
                <a:cs typeface="Avenir Next" charset="0"/>
              </a:rPr>
              <a:t>more isolated in </a:t>
            </a:r>
            <a:r>
              <a:rPr lang="en-US" sz="2400" cap="small" dirty="0" smtClean="0">
                <a:latin typeface="Avenir Next" charset="0"/>
                <a:ea typeface="Avenir Next" charset="0"/>
                <a:cs typeface="Avenir Next" charset="0"/>
              </a:rPr>
              <a:t>their </a:t>
            </a:r>
            <a:r>
              <a:rPr lang="en-US" sz="2400" cap="small" dirty="0">
                <a:latin typeface="Avenir Next" charset="0"/>
                <a:ea typeface="Avenir Next" charset="0"/>
                <a:cs typeface="Avenir Next" charset="0"/>
              </a:rPr>
              <a:t>disciplinary silos </a:t>
            </a:r>
            <a:r>
              <a:rPr lang="en-US" sz="2400" cap="small" dirty="0" smtClean="0">
                <a:latin typeface="Avenir Next" charset="0"/>
                <a:ea typeface="Avenir Next" charset="0"/>
                <a:cs typeface="Avenir Next" charset="0"/>
              </a:rPr>
              <a:t>as courses become more focused. This  leaves few opportunities to explore concepts and methodologies in other STEM fields. </a:t>
            </a: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r>
              <a:rPr lang="en-US" sz="2400" cap="small" dirty="0" smtClean="0">
                <a:latin typeface="Avenir Next" charset="0"/>
                <a:ea typeface="Avenir Next" charset="0"/>
                <a:cs typeface="Avenir Next" charset="0"/>
              </a:rPr>
              <a:t>This situation is unfortunate </a:t>
            </a:r>
            <a:r>
              <a:rPr lang="en-US" sz="2400" cap="small" dirty="0">
                <a:latin typeface="Avenir Next" charset="0"/>
                <a:ea typeface="Avenir Next" charset="0"/>
                <a:cs typeface="Avenir Next" charset="0"/>
              </a:rPr>
              <a:t>because effective, evidence-based, learning experiences and skills developed earlier in their education </a:t>
            </a:r>
            <a:r>
              <a:rPr lang="en-US" sz="2400" cap="small" dirty="0" smtClean="0">
                <a:latin typeface="Avenir Next" charset="0"/>
                <a:ea typeface="Avenir Next" charset="0"/>
                <a:cs typeface="Avenir Next" charset="0"/>
              </a:rPr>
              <a:t>do not occur as frequently in </a:t>
            </a:r>
            <a:r>
              <a:rPr lang="en-US" sz="2400" cap="small" dirty="0">
                <a:latin typeface="Avenir Next" charset="0"/>
                <a:ea typeface="Avenir Next" charset="0"/>
                <a:cs typeface="Avenir Next" charset="0"/>
              </a:rPr>
              <a:t>later courses. </a:t>
            </a:r>
            <a:r>
              <a:rPr lang="en-US" sz="2400" cap="small" dirty="0" smtClean="0">
                <a:latin typeface="Avenir Next" charset="0"/>
                <a:ea typeface="Avenir Next" charset="0"/>
                <a:cs typeface="Avenir Next" charset="0"/>
              </a:rPr>
              <a:t>Furthermore, because STEM careers of the future will increasingly require scientists to be able to work as members of teams that use approaches from multiple disciplines. Their ability to successfully work in groups where they will encounter a variety of views on problems will require broad technical literacy, skills to work with different kinds of data, and ability to communicate about complex problems (NAS 2018A, 2018B). </a:t>
            </a:r>
            <a:r>
              <a:rPr lang="en-US" sz="2400" cap="small" dirty="0">
                <a:latin typeface="Avenir Next" charset="0"/>
                <a:ea typeface="Avenir Next" charset="0"/>
                <a:cs typeface="Avenir Next" charset="0"/>
              </a:rPr>
              <a:t>To address </a:t>
            </a:r>
            <a:r>
              <a:rPr lang="en-US" sz="2400" cap="small" dirty="0" smtClean="0">
                <a:latin typeface="Avenir Next" charset="0"/>
                <a:ea typeface="Avenir Next" charset="0"/>
                <a:cs typeface="Avenir Next" charset="0"/>
              </a:rPr>
              <a:t>this, </a:t>
            </a:r>
            <a:r>
              <a:rPr lang="en-US" sz="2400" cap="small" dirty="0">
                <a:latin typeface="Avenir Next" charset="0"/>
                <a:ea typeface="Avenir Next" charset="0"/>
                <a:cs typeface="Avenir Next" charset="0"/>
              </a:rPr>
              <a:t>we have </a:t>
            </a:r>
            <a:r>
              <a:rPr lang="en-US" sz="2400" cap="small">
                <a:latin typeface="Avenir Next" charset="0"/>
                <a:ea typeface="Avenir Next" charset="0"/>
                <a:cs typeface="Avenir Next" charset="0"/>
              </a:rPr>
              <a:t>developed </a:t>
            </a:r>
            <a:r>
              <a:rPr lang="en-US" sz="2400" cap="small" smtClean="0">
                <a:latin typeface="Avenir Next" charset="0"/>
                <a:ea typeface="Avenir Next" charset="0"/>
                <a:cs typeface="Avenir Next" charset="0"/>
              </a:rPr>
              <a:t>an </a:t>
            </a:r>
            <a:r>
              <a:rPr lang="en-US" sz="2400" cap="small" dirty="0">
                <a:latin typeface="Avenir Next" charset="0"/>
                <a:ea typeface="Avenir Next" charset="0"/>
                <a:cs typeface="Avenir Next" charset="0"/>
              </a:rPr>
              <a:t>interdisciplinary course for seniors and graduate students titled </a:t>
            </a:r>
            <a:r>
              <a:rPr lang="en-US" sz="2400" b="1" cap="small" dirty="0">
                <a:latin typeface="Avenir Next" charset="0"/>
                <a:ea typeface="Avenir Next" charset="0"/>
                <a:cs typeface="Avenir Next" charset="0"/>
              </a:rPr>
              <a:t>Environmental Sampling Methods (ESM).</a:t>
            </a:r>
            <a:r>
              <a:rPr lang="en-US" sz="2400" cap="small" dirty="0">
                <a:latin typeface="Avenir Next" charset="0"/>
                <a:ea typeface="Avenir Next" charset="0"/>
                <a:cs typeface="Avenir Next" charset="0"/>
              </a:rPr>
              <a:t> a cross-listed, collaborative effort between the Department of meteorology and the Department of Microbiology and Plant Biology at the University of Oklahoma. </a:t>
            </a:r>
            <a:r>
              <a:rPr lang="en-US" sz="2400" cap="small" dirty="0" smtClean="0">
                <a:latin typeface="Avenir Next" charset="0"/>
                <a:ea typeface="Avenir Next" charset="0"/>
                <a:cs typeface="Avenir Next" charset="0"/>
              </a:rPr>
              <a:t>taught </a:t>
            </a:r>
            <a:r>
              <a:rPr lang="en-US" sz="2400" cap="small" dirty="0">
                <a:latin typeface="Avenir Next" charset="0"/>
                <a:ea typeface="Avenir Next" charset="0"/>
                <a:cs typeface="Avenir Next" charset="0"/>
              </a:rPr>
              <a:t>at the Kessler Atmospheric and Ecological Field Station </a:t>
            </a:r>
            <a:r>
              <a:rPr lang="en-US" sz="2400" cap="small" dirty="0" smtClean="0">
                <a:latin typeface="Avenir Next" charset="0"/>
                <a:ea typeface="Avenir Next" charset="0"/>
                <a:cs typeface="Avenir Next" charset="0"/>
              </a:rPr>
              <a:t>(Figure 1),  </a:t>
            </a: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indent="0" algn="just">
              <a:lnSpc>
                <a:spcPct val="100000"/>
              </a:lnSpc>
              <a:spcBef>
                <a:spcPts val="0"/>
              </a:spcBef>
              <a:spcAft>
                <a:spcPts val="600"/>
              </a:spcAft>
              <a:buNone/>
            </a:pPr>
            <a:endParaRPr lang="en-US" sz="2400" cap="small" dirty="0" smtClean="0">
              <a:latin typeface="Avenir Next" charset="0"/>
              <a:ea typeface="Avenir Next" charset="0"/>
              <a:cs typeface="Avenir Next" charset="0"/>
            </a:endParaRPr>
          </a:p>
          <a:p>
            <a:pPr marL="0" lv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a:p>
            <a:pPr marL="0" lvl="0" indent="0" algn="just">
              <a:lnSpc>
                <a:spcPct val="100000"/>
              </a:lnSpc>
              <a:spcBef>
                <a:spcPts val="0"/>
              </a:spcBef>
              <a:spcAft>
                <a:spcPts val="600"/>
              </a:spcAft>
              <a:buNone/>
            </a:pPr>
            <a:endParaRPr lang="en-US" sz="3200" b="1" cap="small" dirty="0" smtClean="0">
              <a:solidFill>
                <a:prstClr val="black"/>
              </a:solidFill>
              <a:latin typeface="Avenir Next" charset="0"/>
              <a:ea typeface="Avenir Next" charset="0"/>
              <a:cs typeface="Avenir Next" charset="0"/>
            </a:endParaRPr>
          </a:p>
          <a:p>
            <a:pPr marL="0" lvl="0" indent="0" algn="just">
              <a:lnSpc>
                <a:spcPct val="100000"/>
              </a:lnSpc>
              <a:spcBef>
                <a:spcPts val="0"/>
              </a:spcBef>
              <a:spcAft>
                <a:spcPts val="600"/>
              </a:spcAft>
              <a:buNone/>
            </a:pPr>
            <a:r>
              <a:rPr lang="en-US" sz="3000" b="1" cap="small" dirty="0" smtClean="0">
                <a:solidFill>
                  <a:prstClr val="black"/>
                </a:solidFill>
                <a:latin typeface="Avenir Next" charset="0"/>
                <a:ea typeface="Avenir Next" charset="0"/>
                <a:cs typeface="Avenir Next" charset="0"/>
              </a:rPr>
              <a:t>Kessler Atmospheric &amp; Ecological Field Station</a:t>
            </a:r>
            <a:endParaRPr lang="en-US" sz="3000" cap="small" dirty="0" smtClean="0">
              <a:latin typeface="Avenir Next" charset="0"/>
              <a:ea typeface="Avenir Next" charset="0"/>
              <a:cs typeface="Avenir Next" charset="0"/>
            </a:endParaRPr>
          </a:p>
          <a:p>
            <a:pPr marL="0" indent="0" algn="just">
              <a:lnSpc>
                <a:spcPct val="100000"/>
              </a:lnSpc>
              <a:spcBef>
                <a:spcPts val="0"/>
              </a:spcBef>
              <a:spcAft>
                <a:spcPts val="600"/>
              </a:spcAft>
              <a:buNone/>
            </a:pPr>
            <a:r>
              <a:rPr lang="en-US" sz="2400" cap="small" dirty="0" smtClean="0">
                <a:latin typeface="Avenir Next" charset="0"/>
                <a:ea typeface="Avenir Next" charset="0"/>
                <a:cs typeface="Avenir Next" charset="0"/>
              </a:rPr>
              <a:t>KAEFS  </a:t>
            </a:r>
            <a:r>
              <a:rPr lang="en-US" sz="2400" cap="small" dirty="0">
                <a:latin typeface="Avenir Next" charset="0"/>
                <a:ea typeface="Avenir Next" charset="0"/>
                <a:cs typeface="Avenir Next" charset="0"/>
              </a:rPr>
              <a:t>is a </a:t>
            </a:r>
            <a:r>
              <a:rPr lang="en-US" sz="2400" cap="small" dirty="0" smtClean="0">
                <a:latin typeface="Avenir Next" charset="0"/>
                <a:ea typeface="Avenir Next" charset="0"/>
                <a:cs typeface="Avenir Next" charset="0"/>
              </a:rPr>
              <a:t>145.6 ha field station 28 </a:t>
            </a:r>
            <a:r>
              <a:rPr lang="en-US" sz="2400" cap="small" dirty="0">
                <a:latin typeface="Avenir Next" charset="0"/>
                <a:ea typeface="Avenir Next" charset="0"/>
                <a:cs typeface="Avenir Next" charset="0"/>
              </a:rPr>
              <a:t>mi southwest of </a:t>
            </a:r>
            <a:r>
              <a:rPr lang="en-US" sz="2400" cap="small" dirty="0" smtClean="0">
                <a:latin typeface="Avenir Next" charset="0"/>
                <a:ea typeface="Avenir Next" charset="0"/>
                <a:cs typeface="Avenir Next" charset="0"/>
              </a:rPr>
              <a:t>the OU campus. </a:t>
            </a:r>
            <a:r>
              <a:rPr lang="en-US" sz="2400" cap="small" dirty="0">
                <a:latin typeface="Avenir Next" charset="0"/>
                <a:ea typeface="Avenir Next" charset="0"/>
                <a:cs typeface="Avenir Next" charset="0"/>
              </a:rPr>
              <a:t>This area supports diverse vegetation dominated by grasslands on the slopes and hilltops and riparian woodlands around p</a:t>
            </a:r>
            <a:r>
              <a:rPr lang="en-US" sz="2400" cap="small" dirty="0" smtClean="0">
                <a:latin typeface="Avenir Next" charset="0"/>
                <a:ea typeface="Avenir Next" charset="0"/>
                <a:cs typeface="Avenir Next" charset="0"/>
              </a:rPr>
              <a:t>onds </a:t>
            </a:r>
            <a:r>
              <a:rPr lang="en-US" sz="2400" cap="small" dirty="0">
                <a:latin typeface="Avenir Next" charset="0"/>
                <a:ea typeface="Avenir Next" charset="0"/>
                <a:cs typeface="Avenir Next" charset="0"/>
              </a:rPr>
              <a:t>and </a:t>
            </a:r>
            <a:r>
              <a:rPr lang="en-US" sz="2400" cap="small" dirty="0" smtClean="0">
                <a:latin typeface="Avenir Next" charset="0"/>
                <a:ea typeface="Avenir Next" charset="0"/>
                <a:cs typeface="Avenir Next" charset="0"/>
              </a:rPr>
              <a:t>creeks in lowlands. </a:t>
            </a:r>
            <a:r>
              <a:rPr lang="en-US" sz="2400" cap="small" dirty="0">
                <a:latin typeface="Avenir Next" charset="0"/>
                <a:ea typeface="Avenir Next" charset="0"/>
                <a:cs typeface="Avenir Next" charset="0"/>
              </a:rPr>
              <a:t>KAEFS </a:t>
            </a:r>
            <a:r>
              <a:rPr lang="en-US" sz="2400" cap="small" dirty="0" smtClean="0">
                <a:latin typeface="Avenir Next" charset="0"/>
                <a:ea typeface="Avenir Next" charset="0"/>
                <a:cs typeface="Avenir Next" charset="0"/>
              </a:rPr>
              <a:t>contains impacted </a:t>
            </a:r>
            <a:r>
              <a:rPr lang="en-US" sz="2400" cap="small" dirty="0">
                <a:latin typeface="Avenir Next" charset="0"/>
                <a:ea typeface="Avenir Next" charset="0"/>
                <a:cs typeface="Avenir Next" charset="0"/>
              </a:rPr>
              <a:t>grasslands, pastures, </a:t>
            </a:r>
            <a:r>
              <a:rPr lang="en-US" sz="2400" cap="small" dirty="0" smtClean="0">
                <a:latin typeface="Avenir Next" charset="0"/>
                <a:ea typeface="Avenir Next" charset="0"/>
                <a:cs typeface="Avenir Next" charset="0"/>
              </a:rPr>
              <a:t>woods</a:t>
            </a:r>
            <a:r>
              <a:rPr lang="en-US" sz="2400" cap="small" dirty="0">
                <a:latin typeface="Avenir Next" charset="0"/>
                <a:ea typeface="Avenir Next" charset="0"/>
                <a:cs typeface="Avenir Next" charset="0"/>
              </a:rPr>
              <a:t>, and riparian features typical of central Oklahoma and the Southern Great </a:t>
            </a:r>
            <a:r>
              <a:rPr lang="en-US" sz="2400" cap="small" dirty="0" smtClean="0">
                <a:latin typeface="Avenir Next" charset="0"/>
                <a:ea typeface="Avenir Next" charset="0"/>
                <a:cs typeface="Avenir Next" charset="0"/>
              </a:rPr>
              <a:t>Plains making it  an excellent example </a:t>
            </a:r>
            <a:r>
              <a:rPr lang="en-US" sz="2400" cap="small" dirty="0">
                <a:latin typeface="Avenir Next" charset="0"/>
                <a:ea typeface="Avenir Next" charset="0"/>
                <a:cs typeface="Avenir Next" charset="0"/>
              </a:rPr>
              <a:t>of the </a:t>
            </a:r>
            <a:r>
              <a:rPr lang="en-US" sz="2400" cap="small" dirty="0" smtClean="0">
                <a:latin typeface="Avenir Next" charset="0"/>
                <a:ea typeface="Avenir Next" charset="0"/>
                <a:cs typeface="Avenir Next" charset="0"/>
              </a:rPr>
              <a:t>predominant </a:t>
            </a:r>
            <a:r>
              <a:rPr lang="en-US" sz="2400" cap="small" dirty="0">
                <a:latin typeface="Avenir Next" charset="0"/>
                <a:ea typeface="Avenir Next" charset="0"/>
                <a:cs typeface="Avenir Next" charset="0"/>
              </a:rPr>
              <a:t>land use </a:t>
            </a:r>
            <a:r>
              <a:rPr lang="en-US" sz="2400" cap="small" dirty="0" smtClean="0">
                <a:latin typeface="Avenir Next" charset="0"/>
                <a:ea typeface="Avenir Next" charset="0"/>
                <a:cs typeface="Avenir Next" charset="0"/>
              </a:rPr>
              <a:t>legacy from </a:t>
            </a:r>
            <a:r>
              <a:rPr lang="en-US" sz="2400" cap="small" dirty="0">
                <a:latin typeface="Avenir Next" charset="0"/>
                <a:ea typeface="Avenir Next" charset="0"/>
                <a:cs typeface="Avenir Next" charset="0"/>
              </a:rPr>
              <a:t>human impact on southern plains ecosystems</a:t>
            </a:r>
            <a:r>
              <a:rPr lang="en-US" sz="2400" cap="small" dirty="0" smtClean="0">
                <a:latin typeface="Avenir Next" charset="0"/>
                <a:ea typeface="Avenir Next" charset="0"/>
                <a:cs typeface="Avenir Next" charset="0"/>
              </a:rPr>
              <a:t>. Because KAEFS is used by researchers across programs including Plant Biology, Microbiology</a:t>
            </a:r>
            <a:r>
              <a:rPr lang="en-US" sz="2400" cap="small" dirty="0">
                <a:latin typeface="Avenir Next" charset="0"/>
                <a:ea typeface="Avenir Next" charset="0"/>
                <a:cs typeface="Avenir Next" charset="0"/>
              </a:rPr>
              <a:t>, Meteorology, Biology, </a:t>
            </a:r>
            <a:r>
              <a:rPr lang="en-US" sz="2400" cap="small" dirty="0" smtClean="0">
                <a:latin typeface="Avenir Next" charset="0"/>
                <a:ea typeface="Avenir Next" charset="0"/>
                <a:cs typeface="Avenir Next" charset="0"/>
              </a:rPr>
              <a:t>Environmental Engineering, and others, it provides unique resources for students to learn about the diverse sampling methodologies used to study the environmental column ranging from vegetation surveys to satellite-based remote sensing (Figures 1-7).</a:t>
            </a:r>
          </a:p>
          <a:p>
            <a:pPr marL="0" indent="0" algn="just">
              <a:lnSpc>
                <a:spcPct val="100000"/>
              </a:lnSpc>
              <a:spcBef>
                <a:spcPts val="0"/>
              </a:spcBef>
              <a:spcAft>
                <a:spcPts val="600"/>
              </a:spcAft>
              <a:buNone/>
            </a:pPr>
            <a:endParaRPr lang="en-US" sz="2400" cap="small" dirty="0">
              <a:latin typeface="Avenir Next" charset="0"/>
              <a:ea typeface="Avenir Next" charset="0"/>
              <a:cs typeface="Avenir Next" charset="0"/>
            </a:endParaRPr>
          </a:p>
        </p:txBody>
      </p:sp>
      <p:pic>
        <p:nvPicPr>
          <p:cNvPr id="6" name="Picture 7" descr="OU-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7721" y="2300475"/>
            <a:ext cx="2498738" cy="34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242578" y="2774920"/>
            <a:ext cx="6514940" cy="3456202"/>
          </a:xfrm>
          <a:prstGeom prst="rect">
            <a:avLst/>
          </a:prstGeom>
        </p:spPr>
      </p:pic>
      <p:sp>
        <p:nvSpPr>
          <p:cNvPr id="9" name="Content Placeholder 4"/>
          <p:cNvSpPr txBox="1">
            <a:spLocks/>
          </p:cNvSpPr>
          <p:nvPr/>
        </p:nvSpPr>
        <p:spPr>
          <a:xfrm>
            <a:off x="22274474" y="20819554"/>
            <a:ext cx="9723807" cy="17219457"/>
          </a:xfrm>
          <a:prstGeom prst="rect">
            <a:avLst/>
          </a:prstGeom>
          <a:ln>
            <a:noFill/>
          </a:ln>
        </p:spPr>
        <p:txBody>
          <a:bodyPr vert="horz" lIns="91440" tIns="45720" rIns="91440" bIns="45720" rtlCol="0">
            <a:normAutofit fontScale="32500" lnSpcReduction="20000"/>
          </a:bodyPr>
          <a:lst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a:lstStyle>
          <a:p>
            <a:pPr marL="0" indent="0" algn="just">
              <a:lnSpc>
                <a:spcPct val="120000"/>
              </a:lnSpc>
              <a:spcBef>
                <a:spcPts val="0"/>
              </a:spcBef>
              <a:spcAft>
                <a:spcPts val="600"/>
              </a:spcAft>
              <a:buFont typeface="Arial" panose="020B0604020202020204" pitchFamily="34" charset="0"/>
              <a:buNone/>
            </a:pPr>
            <a:r>
              <a:rPr lang="en-US" sz="9800" b="1" cap="small" dirty="0" smtClean="0">
                <a:latin typeface="Avenir Next" charset="0"/>
                <a:ea typeface="Avenir Next" charset="0"/>
                <a:cs typeface="Avenir Next" charset="0"/>
              </a:rPr>
              <a:t>Value</a:t>
            </a:r>
            <a:endParaRPr lang="en-US" sz="9800" cap="small" dirty="0" smtClean="0">
              <a:latin typeface="Avenir Next" charset="0"/>
              <a:ea typeface="Avenir Next" charset="0"/>
              <a:cs typeface="Avenir Next" charset="0"/>
            </a:endParaRPr>
          </a:p>
          <a:p>
            <a:pPr marL="0" indent="0" algn="just">
              <a:lnSpc>
                <a:spcPct val="120000"/>
              </a:lnSpc>
              <a:spcBef>
                <a:spcPts val="0"/>
              </a:spcBef>
              <a:spcAft>
                <a:spcPts val="600"/>
              </a:spcAft>
              <a:buNone/>
            </a:pPr>
            <a:r>
              <a:rPr lang="en-US" sz="7400" cap="small" dirty="0" smtClean="0">
                <a:latin typeface="Avenir Next" charset="0"/>
                <a:ea typeface="Avenir Next" charset="0"/>
                <a:cs typeface="Avenir Next" charset="0"/>
              </a:rPr>
              <a:t>Although we have not collected specific assessment data, the response to the course has been overwhelmingly positive. Students report a high degree of satisfaction with the opportunity to explore different methods for data collection and analysis. They enjoy the highly interdisciplinary structure of the course. Students comment that they appreciate the opportunity to explore scientific topics which they have never encountered or have not studied in many years. There is equal excitement between biology students learning about meteorological instrumentation as there is from meteorology students using a </a:t>
            </a:r>
            <a:r>
              <a:rPr lang="en-US" sz="7400" cap="small" dirty="0" err="1" smtClean="0">
                <a:latin typeface="Avenir Next" charset="0"/>
                <a:ea typeface="Avenir Next" charset="0"/>
                <a:cs typeface="Avenir Next" charset="0"/>
              </a:rPr>
              <a:t>micropipettor</a:t>
            </a:r>
            <a:r>
              <a:rPr lang="en-US" sz="7400" cap="small" dirty="0" smtClean="0">
                <a:latin typeface="Avenir Next" charset="0"/>
                <a:ea typeface="Avenir Next" charset="0"/>
                <a:cs typeface="Avenir Next" charset="0"/>
              </a:rPr>
              <a:t>. In terms of the project, there has been a positive response to the creative freedom and the opportunity to work as part of a multidisciplinary group in designing it. Students appreciate how the project teams mimics many current scientific enterprises that cross disciplines (e.g., NEON).  Projects topics have ranged from sampling methods that should be applied immediately following a tornado or fire impacting an area to a long-term plan for monitoring microclimate and biological communities across the KAEFS landscape. Exposure to different sampling techniques and learning the different approaches for data analysis is a valuable opportunity for experiencing problem solving in data analysis. The final group project presentation at the end of the course provides a useful opportunity for students to further develop skills in data visualization and scientific communication.</a:t>
            </a:r>
            <a:endParaRPr lang="en-US" sz="7400" cap="small" dirty="0">
              <a:latin typeface="Avenir Next" charset="0"/>
              <a:ea typeface="Avenir Next" charset="0"/>
              <a:cs typeface="Avenir Next" charset="0"/>
            </a:endParaRPr>
          </a:p>
          <a:p>
            <a:pPr marL="0" indent="0" algn="just">
              <a:lnSpc>
                <a:spcPct val="120000"/>
              </a:lnSpc>
              <a:spcBef>
                <a:spcPts val="0"/>
              </a:spcBef>
              <a:spcAft>
                <a:spcPts val="600"/>
              </a:spcAft>
              <a:buFont typeface="Arial" panose="020B0604020202020204" pitchFamily="34" charset="0"/>
              <a:buNone/>
            </a:pPr>
            <a:endParaRPr lang="en-US" sz="3100" cap="small" dirty="0" smtClean="0">
              <a:latin typeface="Avenir Next" charset="0"/>
              <a:ea typeface="Avenir Next" charset="0"/>
              <a:cs typeface="Avenir Next" charset="0"/>
            </a:endParaRPr>
          </a:p>
          <a:p>
            <a:pPr marL="0" lvl="0" indent="0" algn="just" defTabSz="3686861">
              <a:lnSpc>
                <a:spcPct val="120000"/>
              </a:lnSpc>
              <a:spcBef>
                <a:spcPts val="0"/>
              </a:spcBef>
              <a:spcAft>
                <a:spcPts val="600"/>
              </a:spcAft>
              <a:buNone/>
            </a:pPr>
            <a:r>
              <a:rPr lang="en-US" sz="6800" b="1" cap="small" dirty="0">
                <a:solidFill>
                  <a:prstClr val="black"/>
                </a:solidFill>
                <a:latin typeface="Avenir Next" charset="0"/>
                <a:ea typeface="Avenir Next" charset="0"/>
                <a:cs typeface="Avenir Next" charset="0"/>
              </a:rPr>
              <a:t>Literature </a:t>
            </a:r>
            <a:r>
              <a:rPr lang="en-US" sz="6800" b="1" cap="small" dirty="0" smtClean="0">
                <a:solidFill>
                  <a:prstClr val="black"/>
                </a:solidFill>
                <a:latin typeface="Avenir Next" charset="0"/>
                <a:ea typeface="Avenir Next" charset="0"/>
                <a:cs typeface="Avenir Next" charset="0"/>
              </a:rPr>
              <a:t>Cited</a:t>
            </a:r>
          </a:p>
          <a:p>
            <a:pPr marL="0" indent="0" algn="just" defTabSz="3686861">
              <a:lnSpc>
                <a:spcPct val="120000"/>
              </a:lnSpc>
              <a:spcBef>
                <a:spcPts val="0"/>
              </a:spcBef>
              <a:spcAft>
                <a:spcPts val="600"/>
              </a:spcAft>
              <a:buNone/>
            </a:pPr>
            <a:r>
              <a:rPr lang="en-US" sz="4900" cap="small" dirty="0">
                <a:latin typeface="Avenir Next" charset="0"/>
                <a:ea typeface="Avenir Next" charset="0"/>
                <a:cs typeface="Avenir Next" charset="0"/>
              </a:rPr>
              <a:t>National Academies of Sciences, Engineering, and Medicine. </a:t>
            </a:r>
            <a:r>
              <a:rPr lang="en-US" sz="4900" cap="small" dirty="0" smtClean="0">
                <a:latin typeface="Avenir Next" charset="0"/>
                <a:ea typeface="Avenir Next" charset="0"/>
                <a:cs typeface="Avenir Next" charset="0"/>
              </a:rPr>
              <a:t>2018A.</a:t>
            </a:r>
            <a:r>
              <a:rPr lang="en-US" sz="4900" cap="small" dirty="0">
                <a:latin typeface="Avenir Next" charset="0"/>
                <a:ea typeface="Avenir Next" charset="0"/>
                <a:cs typeface="Avenir Next" charset="0"/>
              </a:rPr>
              <a:t> </a:t>
            </a:r>
            <a:r>
              <a:rPr lang="en-US" sz="4900" i="1" cap="small" dirty="0">
                <a:latin typeface="Avenir Next" charset="0"/>
                <a:ea typeface="Avenir Next" charset="0"/>
                <a:cs typeface="Avenir Next" charset="0"/>
              </a:rPr>
              <a:t>Graduate STEM Education for the 21st Century</a:t>
            </a:r>
            <a:r>
              <a:rPr lang="en-US" sz="4900" cap="small" dirty="0">
                <a:latin typeface="Avenir Next" charset="0"/>
                <a:ea typeface="Avenir Next" charset="0"/>
                <a:cs typeface="Avenir Next" charset="0"/>
              </a:rPr>
              <a:t>. Washington, DC: The National Academies Press. </a:t>
            </a:r>
            <a:r>
              <a:rPr lang="en-US" sz="4900" cap="small" dirty="0" err="1">
                <a:latin typeface="Avenir Next" charset="0"/>
                <a:ea typeface="Avenir Next" charset="0"/>
                <a:cs typeface="Avenir Next" charset="0"/>
              </a:rPr>
              <a:t>doi</a:t>
            </a:r>
            <a:r>
              <a:rPr lang="en-US" sz="4900" cap="small" dirty="0">
                <a:latin typeface="Avenir Next" charset="0"/>
                <a:ea typeface="Avenir Next" charset="0"/>
                <a:cs typeface="Avenir Next" charset="0"/>
              </a:rPr>
              <a:t>: https://doi.org/10.17226/25038</a:t>
            </a:r>
            <a:r>
              <a:rPr lang="en-US" sz="4900" cap="small" dirty="0" smtClean="0">
                <a:latin typeface="Avenir Next" charset="0"/>
                <a:ea typeface="Avenir Next" charset="0"/>
                <a:cs typeface="Avenir Next" charset="0"/>
              </a:rPr>
              <a:t>.</a:t>
            </a:r>
          </a:p>
          <a:p>
            <a:pPr marL="0" indent="0" algn="just" defTabSz="3686861">
              <a:lnSpc>
                <a:spcPct val="120000"/>
              </a:lnSpc>
              <a:spcBef>
                <a:spcPts val="0"/>
              </a:spcBef>
              <a:spcAft>
                <a:spcPts val="600"/>
              </a:spcAft>
              <a:buNone/>
            </a:pPr>
            <a:endParaRPr lang="en-US" sz="4900" cap="small" dirty="0">
              <a:latin typeface="Avenir Next" charset="0"/>
              <a:ea typeface="Avenir Next" charset="0"/>
              <a:cs typeface="Avenir Next" charset="0"/>
            </a:endParaRPr>
          </a:p>
          <a:p>
            <a:pPr marL="0" indent="0" algn="just" defTabSz="3686861">
              <a:lnSpc>
                <a:spcPct val="120000"/>
              </a:lnSpc>
              <a:spcBef>
                <a:spcPts val="0"/>
              </a:spcBef>
              <a:spcAft>
                <a:spcPts val="600"/>
              </a:spcAft>
              <a:buNone/>
            </a:pPr>
            <a:r>
              <a:rPr lang="en-US" sz="4900" cap="small" dirty="0" smtClean="0">
                <a:latin typeface="Avenir Next" charset="0"/>
                <a:ea typeface="Avenir Next" charset="0"/>
                <a:cs typeface="Avenir Next" charset="0"/>
              </a:rPr>
              <a:t>National </a:t>
            </a:r>
            <a:r>
              <a:rPr lang="en-US" sz="4900" cap="small" dirty="0">
                <a:latin typeface="Avenir Next" charset="0"/>
                <a:ea typeface="Avenir Next" charset="0"/>
                <a:cs typeface="Avenir Next" charset="0"/>
              </a:rPr>
              <a:t>Academies of Sciences, Engineering, and Medicine. </a:t>
            </a:r>
            <a:r>
              <a:rPr lang="en-US" sz="4900" cap="small" dirty="0" smtClean="0">
                <a:latin typeface="Avenir Next" charset="0"/>
                <a:ea typeface="Avenir Next" charset="0"/>
                <a:cs typeface="Avenir Next" charset="0"/>
              </a:rPr>
              <a:t>2018B.</a:t>
            </a:r>
            <a:r>
              <a:rPr lang="en-US" sz="4900" cap="small" dirty="0">
                <a:latin typeface="Avenir Next" charset="0"/>
                <a:ea typeface="Avenir Next" charset="0"/>
                <a:cs typeface="Avenir Next" charset="0"/>
              </a:rPr>
              <a:t> </a:t>
            </a:r>
            <a:r>
              <a:rPr lang="en-US" sz="4900" i="1" cap="small" dirty="0">
                <a:latin typeface="Avenir Next" charset="0"/>
                <a:ea typeface="Avenir Next" charset="0"/>
                <a:cs typeface="Avenir Next" charset="0"/>
              </a:rPr>
              <a:t>Data Science for Undergraduates: Opportunities and Options</a:t>
            </a:r>
            <a:r>
              <a:rPr lang="en-US" sz="4900" cap="small" dirty="0">
                <a:latin typeface="Avenir Next" charset="0"/>
                <a:ea typeface="Avenir Next" charset="0"/>
                <a:cs typeface="Avenir Next" charset="0"/>
              </a:rPr>
              <a:t>. Washington, DC: The National Academies Press. </a:t>
            </a:r>
            <a:r>
              <a:rPr lang="en-US" sz="4900" cap="small" dirty="0" smtClean="0">
                <a:latin typeface="Avenir Next" charset="0"/>
                <a:ea typeface="Avenir Next" charset="0"/>
                <a:cs typeface="Avenir Next" charset="0"/>
              </a:rPr>
              <a:t>DOI: https</a:t>
            </a:r>
            <a:r>
              <a:rPr lang="en-US" sz="4900" cap="small" dirty="0">
                <a:latin typeface="Avenir Next" charset="0"/>
                <a:ea typeface="Avenir Next" charset="0"/>
                <a:cs typeface="Avenir Next" charset="0"/>
              </a:rPr>
              <a:t>://</a:t>
            </a:r>
            <a:r>
              <a:rPr lang="en-US" sz="4900" cap="small" dirty="0" err="1">
                <a:latin typeface="Avenir Next" charset="0"/>
                <a:ea typeface="Avenir Next" charset="0"/>
                <a:cs typeface="Avenir Next" charset="0"/>
              </a:rPr>
              <a:t>doi.org</a:t>
            </a:r>
            <a:r>
              <a:rPr lang="en-US" sz="4900" cap="small" dirty="0">
                <a:latin typeface="Avenir Next" charset="0"/>
                <a:ea typeface="Avenir Next" charset="0"/>
                <a:cs typeface="Avenir Next" charset="0"/>
              </a:rPr>
              <a:t>/10.17226/25104.</a:t>
            </a:r>
          </a:p>
          <a:p>
            <a:pPr marL="0" lvl="0" indent="0" algn="just" defTabSz="3686861">
              <a:lnSpc>
                <a:spcPct val="120000"/>
              </a:lnSpc>
              <a:spcBef>
                <a:spcPts val="0"/>
              </a:spcBef>
              <a:spcAft>
                <a:spcPts val="600"/>
              </a:spcAft>
              <a:buNone/>
            </a:pPr>
            <a:endParaRPr lang="en-US" sz="5800" b="1" cap="small" dirty="0" smtClean="0">
              <a:solidFill>
                <a:prstClr val="black"/>
              </a:solidFill>
              <a:latin typeface="Avenir Next" charset="0"/>
              <a:ea typeface="Avenir Next" charset="0"/>
              <a:cs typeface="Avenir Next" charset="0"/>
            </a:endParaRPr>
          </a:p>
          <a:p>
            <a:pPr marL="0" lvl="0" indent="0" algn="just" defTabSz="3686861">
              <a:lnSpc>
                <a:spcPct val="120000"/>
              </a:lnSpc>
              <a:spcBef>
                <a:spcPts val="0"/>
              </a:spcBef>
              <a:spcAft>
                <a:spcPts val="600"/>
              </a:spcAft>
              <a:buNone/>
            </a:pPr>
            <a:endParaRPr lang="en-US" sz="2400" b="1" cap="small" dirty="0">
              <a:solidFill>
                <a:prstClr val="black"/>
              </a:solidFill>
              <a:latin typeface="Avenir Next" charset="0"/>
              <a:ea typeface="Avenir Next" charset="0"/>
              <a:cs typeface="Avenir Next" charset="0"/>
            </a:endParaRPr>
          </a:p>
          <a:p>
            <a:pPr marL="0" lvl="0" indent="0" algn="just">
              <a:lnSpc>
                <a:spcPct val="120000"/>
              </a:lnSpc>
              <a:spcBef>
                <a:spcPts val="600"/>
              </a:spcBef>
              <a:spcAft>
                <a:spcPts val="600"/>
              </a:spcAft>
              <a:buNone/>
            </a:pPr>
            <a:r>
              <a:rPr lang="en-US" sz="4900" b="1" cap="small" dirty="0" smtClean="0">
                <a:solidFill>
                  <a:prstClr val="black"/>
                </a:solidFill>
                <a:latin typeface="Avenir Next" charset="0"/>
                <a:ea typeface="Avenir Next" charset="0"/>
                <a:cs typeface="Avenir Next" charset="0"/>
              </a:rPr>
              <a:t>Course supported by </a:t>
            </a:r>
            <a:r>
              <a:rPr lang="en-US" sz="4900" b="1" cap="small" dirty="0">
                <a:solidFill>
                  <a:prstClr val="black"/>
                </a:solidFill>
                <a:latin typeface="Avenir Next" charset="0"/>
                <a:ea typeface="Avenir Next" charset="0"/>
                <a:cs typeface="Avenir Next" charset="0"/>
              </a:rPr>
              <a:t>the  Office of </a:t>
            </a:r>
            <a:r>
              <a:rPr lang="en-US" sz="4900" b="1" cap="small" dirty="0" smtClean="0">
                <a:solidFill>
                  <a:prstClr val="black"/>
                </a:solidFill>
                <a:latin typeface="Avenir Next" charset="0"/>
                <a:ea typeface="Avenir Next" charset="0"/>
                <a:cs typeface="Avenir Next" charset="0"/>
              </a:rPr>
              <a:t>the Vice President for </a:t>
            </a:r>
            <a:r>
              <a:rPr lang="en-US" sz="4900" b="1" cap="small" dirty="0">
                <a:solidFill>
                  <a:prstClr val="black"/>
                </a:solidFill>
                <a:latin typeface="Avenir Next" charset="0"/>
                <a:ea typeface="Avenir Next" charset="0"/>
                <a:cs typeface="Avenir Next" charset="0"/>
              </a:rPr>
              <a:t>Research at the University of </a:t>
            </a:r>
            <a:r>
              <a:rPr lang="en-US" sz="4900" b="1" cap="small" dirty="0" smtClean="0">
                <a:solidFill>
                  <a:prstClr val="black"/>
                </a:solidFill>
                <a:latin typeface="Avenir Next" charset="0"/>
                <a:ea typeface="Avenir Next" charset="0"/>
                <a:cs typeface="Avenir Next" charset="0"/>
              </a:rPr>
              <a:t>Oklahoma</a:t>
            </a:r>
            <a:endParaRPr lang="en-US" sz="4900" b="1" cap="small" dirty="0">
              <a:solidFill>
                <a:prstClr val="black"/>
              </a:solidFill>
              <a:latin typeface="Avenir Next" charset="0"/>
              <a:ea typeface="Avenir Next" charset="0"/>
              <a:cs typeface="Avenir Next" charset="0"/>
            </a:endParaRPr>
          </a:p>
          <a:p>
            <a:pPr marL="0" lvl="0" indent="0" algn="just">
              <a:lnSpc>
                <a:spcPct val="120000"/>
              </a:lnSpc>
              <a:spcBef>
                <a:spcPts val="600"/>
              </a:spcBef>
              <a:spcAft>
                <a:spcPts val="600"/>
              </a:spcAft>
              <a:buNone/>
            </a:pPr>
            <a:r>
              <a:rPr lang="en-US" sz="4900" b="1" cap="small" dirty="0" smtClean="0">
                <a:solidFill>
                  <a:prstClr val="black"/>
                </a:solidFill>
                <a:latin typeface="Avenir Next" charset="0"/>
                <a:ea typeface="Avenir Next" charset="0"/>
                <a:cs typeface="Avenir Next" charset="0"/>
              </a:rPr>
              <a:t>Special thanks to: </a:t>
            </a:r>
            <a:r>
              <a:rPr lang="en-US" sz="4900" cap="small" dirty="0">
                <a:solidFill>
                  <a:prstClr val="black"/>
                </a:solidFill>
                <a:latin typeface="Avenir Next" charset="0"/>
                <a:ea typeface="Avenir Next" charset="0"/>
                <a:cs typeface="Avenir Next" charset="0"/>
              </a:rPr>
              <a:t>B. </a:t>
            </a:r>
            <a:r>
              <a:rPr lang="en-US" sz="4900" cap="small" dirty="0" smtClean="0">
                <a:solidFill>
                  <a:prstClr val="black"/>
                </a:solidFill>
                <a:latin typeface="Avenir Next" charset="0"/>
                <a:ea typeface="Avenir Next" charset="0"/>
                <a:cs typeface="Avenir Next" charset="0"/>
              </a:rPr>
              <a:t>Dixon, M. Thomas, </a:t>
            </a:r>
            <a:r>
              <a:rPr lang="en-US" sz="4900" cap="small" dirty="0">
                <a:solidFill>
                  <a:prstClr val="black"/>
                </a:solidFill>
                <a:latin typeface="Avenir Next" charset="0"/>
                <a:ea typeface="Avenir Next" charset="0"/>
                <a:cs typeface="Avenir Next" charset="0"/>
              </a:rPr>
              <a:t>J. Watters, B. </a:t>
            </a:r>
            <a:r>
              <a:rPr lang="en-US" sz="4900" cap="small" dirty="0" err="1">
                <a:solidFill>
                  <a:prstClr val="black"/>
                </a:solidFill>
                <a:latin typeface="Avenir Next" charset="0"/>
                <a:ea typeface="Avenir Next" charset="0"/>
                <a:cs typeface="Avenir Next" charset="0"/>
              </a:rPr>
              <a:t>Coyner</a:t>
            </a:r>
            <a:r>
              <a:rPr lang="en-US" sz="4900" cap="small" dirty="0">
                <a:solidFill>
                  <a:prstClr val="black"/>
                </a:solidFill>
                <a:latin typeface="Avenir Next" charset="0"/>
                <a:ea typeface="Avenir Next" charset="0"/>
                <a:cs typeface="Avenir Next" charset="0"/>
              </a:rPr>
              <a:t>, </a:t>
            </a:r>
            <a:r>
              <a:rPr lang="en-US" sz="4900" cap="small" dirty="0" smtClean="0">
                <a:solidFill>
                  <a:prstClr val="black"/>
                </a:solidFill>
                <a:latin typeface="Avenir Next" charset="0"/>
                <a:ea typeface="Avenir Next" charset="0"/>
                <a:cs typeface="Avenir Next" charset="0"/>
              </a:rPr>
              <a:t>A. </a:t>
            </a:r>
            <a:r>
              <a:rPr lang="en-US" sz="4900" cap="small" dirty="0" err="1" smtClean="0">
                <a:solidFill>
                  <a:prstClr val="black"/>
                </a:solidFill>
                <a:latin typeface="Avenir Next" charset="0"/>
                <a:ea typeface="Avenir Next" charset="0"/>
                <a:cs typeface="Avenir Next" charset="0"/>
              </a:rPr>
              <a:t>Buthod</a:t>
            </a:r>
            <a:r>
              <a:rPr lang="en-US" sz="4900" cap="small" dirty="0" smtClean="0">
                <a:solidFill>
                  <a:prstClr val="black"/>
                </a:solidFill>
                <a:latin typeface="Avenir Next" charset="0"/>
                <a:ea typeface="Avenir Next" charset="0"/>
                <a:cs typeface="Avenir Next" charset="0"/>
              </a:rPr>
              <a:t>, J. Cooper, R. </a:t>
            </a:r>
            <a:r>
              <a:rPr lang="en-US" sz="4900" cap="small" dirty="0" err="1" smtClean="0">
                <a:solidFill>
                  <a:prstClr val="black"/>
                </a:solidFill>
                <a:latin typeface="Avenir Next" charset="0"/>
                <a:ea typeface="Avenir Next" charset="0"/>
                <a:cs typeface="Avenir Next" charset="0"/>
              </a:rPr>
              <a:t>Nairn</a:t>
            </a:r>
            <a:r>
              <a:rPr lang="en-US" sz="4900" cap="small" dirty="0" smtClean="0">
                <a:solidFill>
                  <a:prstClr val="black"/>
                </a:solidFill>
                <a:latin typeface="Avenir Next" charset="0"/>
                <a:ea typeface="Avenir Next" charset="0"/>
                <a:cs typeface="Avenir Next" charset="0"/>
              </a:rPr>
              <a:t>, B. </a:t>
            </a:r>
            <a:r>
              <a:rPr lang="en-US" sz="4900" cap="small" dirty="0" err="1" smtClean="0">
                <a:solidFill>
                  <a:prstClr val="black"/>
                </a:solidFill>
                <a:latin typeface="Avenir Next" charset="0"/>
                <a:ea typeface="Avenir Next" charset="0"/>
                <a:cs typeface="Avenir Next" charset="0"/>
              </a:rPr>
              <a:t>Illston</a:t>
            </a:r>
            <a:r>
              <a:rPr lang="en-US" sz="4900" cap="small" dirty="0" smtClean="0">
                <a:solidFill>
                  <a:prstClr val="black"/>
                </a:solidFill>
                <a:latin typeface="Avenir Next" charset="0"/>
                <a:ea typeface="Avenir Next" charset="0"/>
                <a:cs typeface="Avenir Next" charset="0"/>
              </a:rPr>
              <a:t>, J. Chamberlain, A. Dunn, T. Fagin, S. </a:t>
            </a:r>
            <a:r>
              <a:rPr lang="en-US" sz="4900" cap="small" dirty="0" err="1" smtClean="0">
                <a:solidFill>
                  <a:prstClr val="black"/>
                </a:solidFill>
                <a:latin typeface="Avenir Next" charset="0"/>
                <a:ea typeface="Avenir Next" charset="0"/>
                <a:cs typeface="Avenir Next" charset="0"/>
              </a:rPr>
              <a:t>Edris</a:t>
            </a:r>
            <a:r>
              <a:rPr lang="en-US" sz="4900" cap="small" dirty="0" smtClean="0">
                <a:solidFill>
                  <a:prstClr val="black"/>
                </a:solidFill>
                <a:latin typeface="Avenir Next" charset="0"/>
                <a:ea typeface="Avenir Next" charset="0"/>
                <a:cs typeface="Avenir Next" charset="0"/>
              </a:rPr>
              <a:t>, H. </a:t>
            </a:r>
            <a:r>
              <a:rPr lang="en-US" sz="4900" cap="small" dirty="0" err="1" smtClean="0">
                <a:solidFill>
                  <a:prstClr val="black"/>
                </a:solidFill>
                <a:latin typeface="Avenir Next" charset="0"/>
                <a:ea typeface="Avenir Next" charset="0"/>
                <a:cs typeface="Avenir Next" charset="0"/>
              </a:rPr>
              <a:t>Mayhan</a:t>
            </a:r>
            <a:r>
              <a:rPr lang="en-US" sz="4900" cap="small" dirty="0" smtClean="0">
                <a:solidFill>
                  <a:prstClr val="black"/>
                </a:solidFill>
                <a:latin typeface="Avenir Next" charset="0"/>
                <a:ea typeface="Avenir Next" charset="0"/>
                <a:cs typeface="Avenir Next" charset="0"/>
              </a:rPr>
              <a:t>, R. Doughty, K. </a:t>
            </a:r>
            <a:r>
              <a:rPr lang="en-US" sz="4900" cap="small" dirty="0" err="1" smtClean="0">
                <a:solidFill>
                  <a:prstClr val="black"/>
                </a:solidFill>
                <a:latin typeface="Avenir Next" charset="0"/>
                <a:ea typeface="Avenir Next" charset="0"/>
                <a:cs typeface="Avenir Next" charset="0"/>
              </a:rPr>
              <a:t>Droegmeier</a:t>
            </a:r>
            <a:r>
              <a:rPr lang="en-US" sz="4900" cap="small" dirty="0" smtClean="0">
                <a:solidFill>
                  <a:prstClr val="black"/>
                </a:solidFill>
                <a:latin typeface="Avenir Next" charset="0"/>
                <a:ea typeface="Avenir Next" charset="0"/>
                <a:cs typeface="Avenir Next" charset="0"/>
              </a:rPr>
              <a:t>, The Oklahoma </a:t>
            </a:r>
            <a:r>
              <a:rPr lang="en-US" sz="4900" cap="small" dirty="0" err="1" smtClean="0">
                <a:solidFill>
                  <a:prstClr val="black"/>
                </a:solidFill>
                <a:latin typeface="Avenir Next" charset="0"/>
                <a:ea typeface="Avenir Next" charset="0"/>
                <a:cs typeface="Avenir Next" charset="0"/>
              </a:rPr>
              <a:t>Mesonet</a:t>
            </a:r>
            <a:r>
              <a:rPr lang="en-US" sz="4900" cap="small" dirty="0" smtClean="0">
                <a:solidFill>
                  <a:prstClr val="black"/>
                </a:solidFill>
                <a:latin typeface="Avenir Next" charset="0"/>
                <a:ea typeface="Avenir Next" charset="0"/>
                <a:cs typeface="Avenir Next" charset="0"/>
              </a:rPr>
              <a:t>, the Sam Noble Oklahoma Museum of Natural History, the OU Earth Observation &amp; Monitoring Facility</a:t>
            </a:r>
            <a:endParaRPr lang="en-US" sz="4900" b="1" cap="small" dirty="0">
              <a:solidFill>
                <a:prstClr val="black"/>
              </a:solidFill>
              <a:latin typeface="Avenir Next" charset="0"/>
              <a:ea typeface="Avenir Next" charset="0"/>
              <a:cs typeface="Avenir Next" charset="0"/>
            </a:endParaRPr>
          </a:p>
          <a:p>
            <a:pPr marL="0" lvl="0" indent="0" algn="just">
              <a:lnSpc>
                <a:spcPct val="120000"/>
              </a:lnSpc>
              <a:spcBef>
                <a:spcPts val="600"/>
              </a:spcBef>
              <a:spcAft>
                <a:spcPts val="600"/>
              </a:spcAft>
              <a:buNone/>
            </a:pPr>
            <a:r>
              <a:rPr lang="en-US" sz="4900" b="1" cap="small" dirty="0" smtClean="0">
                <a:solidFill>
                  <a:prstClr val="black"/>
                </a:solidFill>
                <a:latin typeface="Avenir Next" charset="0"/>
                <a:ea typeface="Avenir Next" charset="0"/>
                <a:cs typeface="Avenir Next" charset="0"/>
              </a:rPr>
              <a:t>Visit us at </a:t>
            </a:r>
          </a:p>
          <a:p>
            <a:pPr marL="0" lvl="0" indent="0" algn="just">
              <a:lnSpc>
                <a:spcPct val="120000"/>
              </a:lnSpc>
              <a:spcBef>
                <a:spcPts val="600"/>
              </a:spcBef>
              <a:spcAft>
                <a:spcPts val="600"/>
              </a:spcAft>
              <a:buNone/>
            </a:pPr>
            <a:r>
              <a:rPr lang="en-US" sz="4900" b="1" cap="small" dirty="0" err="1" smtClean="0">
                <a:solidFill>
                  <a:prstClr val="black"/>
                </a:solidFill>
                <a:latin typeface="Avenir Next" charset="0"/>
                <a:ea typeface="Avenir Next" charset="0"/>
                <a:cs typeface="Avenir Next" charset="0"/>
              </a:rPr>
              <a:t>www.ou.edu</a:t>
            </a:r>
            <a:r>
              <a:rPr lang="en-US" sz="4900" b="1" cap="small" dirty="0">
                <a:solidFill>
                  <a:prstClr val="black"/>
                </a:solidFill>
                <a:latin typeface="Avenir Next" charset="0"/>
                <a:ea typeface="Avenir Next" charset="0"/>
                <a:cs typeface="Avenir Next" charset="0"/>
              </a:rPr>
              <a:t> </a:t>
            </a:r>
            <a:r>
              <a:rPr lang="en-US" sz="4900" b="1" cap="small" dirty="0" smtClean="0">
                <a:solidFill>
                  <a:prstClr val="black"/>
                </a:solidFill>
                <a:latin typeface="Avenir Next" charset="0"/>
                <a:ea typeface="Avenir Next" charset="0"/>
                <a:cs typeface="Avenir Next" charset="0"/>
              </a:rPr>
              <a:t>    </a:t>
            </a:r>
            <a:r>
              <a:rPr lang="en-US" sz="4900" b="1" cap="small" dirty="0" err="1" smtClean="0">
                <a:solidFill>
                  <a:prstClr val="black"/>
                </a:solidFill>
                <a:latin typeface="Avenir Next" charset="0"/>
                <a:ea typeface="Avenir Next" charset="0"/>
                <a:cs typeface="Avenir Next" charset="0"/>
              </a:rPr>
              <a:t>www.kaefs.ou.edu</a:t>
            </a:r>
            <a:r>
              <a:rPr lang="en-US" sz="4900" b="1" cap="small" dirty="0" smtClean="0">
                <a:solidFill>
                  <a:prstClr val="black"/>
                </a:solidFill>
                <a:latin typeface="Avenir Next" charset="0"/>
                <a:ea typeface="Avenir Next" charset="0"/>
                <a:cs typeface="Avenir Next" charset="0"/>
              </a:rPr>
              <a:t>  </a:t>
            </a:r>
            <a:r>
              <a:rPr lang="en-US" sz="4900" b="1" cap="small" dirty="0" err="1" smtClean="0">
                <a:solidFill>
                  <a:prstClr val="black"/>
                </a:solidFill>
                <a:latin typeface="Avenir Next" charset="0"/>
                <a:ea typeface="Avenir Next" charset="0"/>
                <a:cs typeface="Avenir Next" charset="0"/>
              </a:rPr>
              <a:t>www.mesonet.org</a:t>
            </a:r>
            <a:r>
              <a:rPr lang="en-US" sz="4900" b="1" cap="small" dirty="0" smtClean="0">
                <a:solidFill>
                  <a:prstClr val="black"/>
                </a:solidFill>
                <a:latin typeface="Avenir Next" charset="0"/>
                <a:ea typeface="Avenir Next" charset="0"/>
                <a:cs typeface="Avenir Next" charset="0"/>
              </a:rPr>
              <a:t>      </a:t>
            </a:r>
          </a:p>
          <a:p>
            <a:pPr marL="0" indent="0" algn="just">
              <a:lnSpc>
                <a:spcPct val="120000"/>
              </a:lnSpc>
              <a:spcBef>
                <a:spcPts val="600"/>
              </a:spcBef>
              <a:spcAft>
                <a:spcPts val="600"/>
              </a:spcAft>
              <a:buNone/>
            </a:pPr>
            <a:r>
              <a:rPr lang="en-US" sz="4900" b="1" cap="small" dirty="0" err="1">
                <a:solidFill>
                  <a:prstClr val="black"/>
                </a:solidFill>
                <a:latin typeface="Avenir Next" charset="0"/>
                <a:ea typeface="Avenir Next" charset="0"/>
                <a:cs typeface="Avenir Next" charset="0"/>
              </a:rPr>
              <a:t>www.ou.edu</a:t>
            </a:r>
            <a:r>
              <a:rPr lang="en-US" sz="4900" b="1" cap="small" dirty="0">
                <a:solidFill>
                  <a:prstClr val="black"/>
                </a:solidFill>
                <a:latin typeface="Avenir Next" charset="0"/>
                <a:ea typeface="Avenir Next" charset="0"/>
                <a:cs typeface="Avenir Next" charset="0"/>
              </a:rPr>
              <a:t>/</a:t>
            </a:r>
            <a:r>
              <a:rPr lang="en-US" sz="4900" b="1" cap="small" dirty="0" err="1">
                <a:solidFill>
                  <a:prstClr val="black"/>
                </a:solidFill>
                <a:latin typeface="Avenir Next" charset="0"/>
                <a:ea typeface="Avenir Next" charset="0"/>
                <a:cs typeface="Avenir Next" charset="0"/>
              </a:rPr>
              <a:t>cas</a:t>
            </a:r>
            <a:r>
              <a:rPr lang="en-US" sz="4900" b="1" cap="small" dirty="0">
                <a:solidFill>
                  <a:prstClr val="black"/>
                </a:solidFill>
                <a:latin typeface="Avenir Next" charset="0"/>
                <a:ea typeface="Avenir Next" charset="0"/>
                <a:cs typeface="Avenir Next" charset="0"/>
              </a:rPr>
              <a:t>/</a:t>
            </a:r>
            <a:r>
              <a:rPr lang="en-US" sz="4900" b="1" cap="small" dirty="0" err="1">
                <a:solidFill>
                  <a:prstClr val="black"/>
                </a:solidFill>
                <a:latin typeface="Avenir Next" charset="0"/>
                <a:ea typeface="Avenir Next" charset="0"/>
                <a:cs typeface="Avenir Next" charset="0"/>
              </a:rPr>
              <a:t>mpbio</a:t>
            </a:r>
            <a:r>
              <a:rPr lang="en-US" sz="4900" b="1" cap="small" dirty="0">
                <a:solidFill>
                  <a:prstClr val="black"/>
                </a:solidFill>
                <a:latin typeface="Avenir Next" charset="0"/>
                <a:ea typeface="Avenir Next" charset="0"/>
                <a:cs typeface="Avenir Next" charset="0"/>
              </a:rPr>
              <a:t>   </a:t>
            </a:r>
            <a:r>
              <a:rPr lang="en-US" sz="4900" b="1" cap="small" dirty="0" smtClean="0">
                <a:solidFill>
                  <a:prstClr val="black"/>
                </a:solidFill>
                <a:latin typeface="Avenir Next" charset="0"/>
                <a:ea typeface="Avenir Next" charset="0"/>
                <a:cs typeface="Avenir Next" charset="0"/>
              </a:rPr>
              <a:t> </a:t>
            </a:r>
            <a:r>
              <a:rPr lang="en-US" sz="4900" b="1" cap="small" dirty="0" err="1" smtClean="0">
                <a:solidFill>
                  <a:prstClr val="black"/>
                </a:solidFill>
                <a:latin typeface="Avenir Next" charset="0"/>
                <a:ea typeface="Avenir Next" charset="0"/>
                <a:cs typeface="Avenir Next" charset="0"/>
              </a:rPr>
              <a:t>www.meteorology.ou.edu</a:t>
            </a:r>
            <a:r>
              <a:rPr lang="en-US" sz="4900" b="1" cap="small" dirty="0" smtClean="0">
                <a:solidFill>
                  <a:prstClr val="black"/>
                </a:solidFill>
                <a:latin typeface="Avenir Next" charset="0"/>
                <a:ea typeface="Avenir Next" charset="0"/>
                <a:cs typeface="Avenir Next" charset="0"/>
              </a:rPr>
              <a:t> </a:t>
            </a:r>
          </a:p>
          <a:p>
            <a:pPr marL="0" lvl="0" indent="0" algn="just">
              <a:lnSpc>
                <a:spcPct val="120000"/>
              </a:lnSpc>
              <a:spcBef>
                <a:spcPts val="600"/>
              </a:spcBef>
              <a:spcAft>
                <a:spcPts val="600"/>
              </a:spcAft>
              <a:buNone/>
            </a:pPr>
            <a:endParaRPr lang="en-US" sz="4900" b="1" cap="small" dirty="0" smtClean="0">
              <a:solidFill>
                <a:prstClr val="black"/>
              </a:solidFill>
              <a:latin typeface="Avenir Next" charset="0"/>
              <a:ea typeface="Avenir Next" charset="0"/>
              <a:cs typeface="Avenir Next" charset="0"/>
            </a:endParaRPr>
          </a:p>
          <a:p>
            <a:pPr marL="0" lvl="0" indent="0" algn="just">
              <a:lnSpc>
                <a:spcPct val="120000"/>
              </a:lnSpc>
              <a:spcBef>
                <a:spcPts val="600"/>
              </a:spcBef>
              <a:spcAft>
                <a:spcPts val="600"/>
              </a:spcAft>
              <a:buNone/>
            </a:pPr>
            <a:r>
              <a:rPr lang="en-US" sz="4900" b="1" cap="small" dirty="0" smtClean="0">
                <a:solidFill>
                  <a:prstClr val="black"/>
                </a:solidFill>
                <a:latin typeface="Avenir Next" charset="0"/>
                <a:ea typeface="Avenir Next" charset="0"/>
                <a:cs typeface="Avenir Next" charset="0"/>
              </a:rPr>
              <a:t>Contact us at</a:t>
            </a:r>
          </a:p>
          <a:p>
            <a:pPr marL="0" lvl="0" indent="0" algn="just">
              <a:lnSpc>
                <a:spcPct val="120000"/>
              </a:lnSpc>
              <a:spcBef>
                <a:spcPts val="600"/>
              </a:spcBef>
              <a:spcAft>
                <a:spcPts val="600"/>
              </a:spcAft>
              <a:buNone/>
            </a:pPr>
            <a:r>
              <a:rPr lang="en-US" sz="4900" b="1" cap="small" dirty="0">
                <a:solidFill>
                  <a:prstClr val="black"/>
                </a:solidFill>
                <a:latin typeface="Avenir Next" charset="0"/>
                <a:ea typeface="Avenir Next" charset="0"/>
                <a:cs typeface="Avenir Next" charset="0"/>
              </a:rPr>
              <a:t>E</a:t>
            </a:r>
            <a:r>
              <a:rPr lang="en-US" sz="4900" b="1" cap="small" dirty="0" smtClean="0">
                <a:solidFill>
                  <a:prstClr val="black"/>
                </a:solidFill>
                <a:latin typeface="Avenir Next" charset="0"/>
                <a:ea typeface="Avenir Next" charset="0"/>
                <a:cs typeface="Avenir Next" charset="0"/>
              </a:rPr>
              <a:t>mail: </a:t>
            </a:r>
            <a:r>
              <a:rPr lang="en-US" sz="4900" b="1" cap="small" dirty="0" err="1" smtClean="0">
                <a:solidFill>
                  <a:prstClr val="black"/>
                </a:solidFill>
                <a:latin typeface="Avenir Next" charset="0"/>
                <a:ea typeface="Avenir Next" charset="0"/>
                <a:cs typeface="Avenir Next" charset="0"/>
              </a:rPr>
              <a:t>jpgibson@ou.edu</a:t>
            </a:r>
            <a:r>
              <a:rPr lang="en-US" sz="4900" b="1" cap="small" dirty="0">
                <a:solidFill>
                  <a:prstClr val="black"/>
                </a:solidFill>
                <a:latin typeface="Avenir Next" charset="0"/>
                <a:ea typeface="Avenir Next" charset="0"/>
                <a:cs typeface="Avenir Next" charset="0"/>
              </a:rPr>
              <a:t> 	</a:t>
            </a:r>
            <a:r>
              <a:rPr lang="en-US" sz="4900" b="1" cap="small" dirty="0" smtClean="0">
                <a:solidFill>
                  <a:prstClr val="black"/>
                </a:solidFill>
                <a:latin typeface="Avenir Next" charset="0"/>
                <a:ea typeface="Avenir Next" charset="0"/>
                <a:cs typeface="Avenir Next" charset="0"/>
              </a:rPr>
              <a:t>Website: </a:t>
            </a:r>
            <a:r>
              <a:rPr lang="en-US" sz="4900" b="1" cap="small" dirty="0" err="1" smtClean="0">
                <a:solidFill>
                  <a:prstClr val="black"/>
                </a:solidFill>
                <a:latin typeface="Avenir Next" charset="0"/>
                <a:ea typeface="Avenir Next" charset="0"/>
                <a:cs typeface="Avenir Next" charset="0"/>
              </a:rPr>
              <a:t>www.jphilgibsonlab.oucreate.com</a:t>
            </a:r>
            <a:endParaRPr lang="en-US" sz="4900" b="1" cap="small" dirty="0">
              <a:solidFill>
                <a:prstClr val="black"/>
              </a:solidFill>
              <a:latin typeface="Avenir Next" charset="0"/>
              <a:ea typeface="Avenir Next" charset="0"/>
              <a:cs typeface="Avenir Next" charset="0"/>
            </a:endParaRPr>
          </a:p>
          <a:p>
            <a:pPr marL="0" lvl="0" indent="0" algn="just">
              <a:lnSpc>
                <a:spcPct val="120000"/>
              </a:lnSpc>
              <a:spcBef>
                <a:spcPts val="600"/>
              </a:spcBef>
              <a:spcAft>
                <a:spcPts val="600"/>
              </a:spcAft>
              <a:buNone/>
            </a:pPr>
            <a:r>
              <a:rPr lang="en-US" sz="4900" b="1" cap="small" dirty="0" smtClean="0">
                <a:solidFill>
                  <a:prstClr val="black"/>
                </a:solidFill>
                <a:latin typeface="Avenir Next" charset="0"/>
                <a:ea typeface="Avenir Next" charset="0"/>
                <a:cs typeface="Avenir Next" charset="0"/>
              </a:rPr>
              <a:t>Email: </a:t>
            </a:r>
            <a:r>
              <a:rPr lang="en-US" sz="4900" b="1" cap="small" dirty="0" err="1" smtClean="0">
                <a:solidFill>
                  <a:prstClr val="black"/>
                </a:solidFill>
                <a:latin typeface="Avenir Next" charset="0"/>
                <a:ea typeface="Avenir Next" charset="0"/>
                <a:cs typeface="Avenir Next" charset="0"/>
              </a:rPr>
              <a:t>jbasara@ou.edu</a:t>
            </a:r>
            <a:r>
              <a:rPr lang="en-US" sz="4900" b="1" cap="small" smtClean="0">
                <a:solidFill>
                  <a:prstClr val="black"/>
                </a:solidFill>
                <a:latin typeface="Avenir Next" charset="0"/>
                <a:ea typeface="Avenir Next" charset="0"/>
                <a:cs typeface="Avenir Next" charset="0"/>
              </a:rPr>
              <a:t>  	 </a:t>
            </a:r>
            <a:r>
              <a:rPr lang="en-US" sz="4900" b="1" cap="small" dirty="0" smtClean="0">
                <a:solidFill>
                  <a:prstClr val="black"/>
                </a:solidFill>
                <a:latin typeface="Avenir Next" charset="0"/>
                <a:ea typeface="Avenir Next" charset="0"/>
                <a:cs typeface="Avenir Next" charset="0"/>
              </a:rPr>
              <a:t>Website: </a:t>
            </a:r>
            <a:r>
              <a:rPr lang="en-US" sz="4900" b="1" cap="small" dirty="0" err="1" smtClean="0">
                <a:solidFill>
                  <a:prstClr val="black"/>
                </a:solidFill>
                <a:latin typeface="Avenir Next" charset="0"/>
                <a:ea typeface="Avenir Next" charset="0"/>
                <a:cs typeface="Avenir Next" charset="0"/>
              </a:rPr>
              <a:t>www.meteorology.ou.edu</a:t>
            </a:r>
            <a:r>
              <a:rPr lang="en-US" sz="4900" b="1" cap="small" dirty="0" smtClean="0">
                <a:solidFill>
                  <a:prstClr val="black"/>
                </a:solidFill>
                <a:latin typeface="Avenir Next" charset="0"/>
                <a:ea typeface="Avenir Next" charset="0"/>
                <a:cs typeface="Avenir Next" charset="0"/>
              </a:rPr>
              <a:t>/member/</a:t>
            </a:r>
            <a:r>
              <a:rPr lang="en-US" sz="4900" b="1" cap="small" dirty="0" err="1" smtClean="0">
                <a:solidFill>
                  <a:prstClr val="black"/>
                </a:solidFill>
                <a:latin typeface="Avenir Next" charset="0"/>
                <a:ea typeface="Avenir Next" charset="0"/>
                <a:cs typeface="Avenir Next" charset="0"/>
              </a:rPr>
              <a:t>jeff-basara</a:t>
            </a:r>
            <a:r>
              <a:rPr lang="en-US" sz="4900" b="1" cap="small" dirty="0">
                <a:solidFill>
                  <a:prstClr val="black"/>
                </a:solidFill>
                <a:latin typeface="Avenir Next" charset="0"/>
                <a:ea typeface="Avenir Next" charset="0"/>
                <a:cs typeface="Avenir Next" charset="0"/>
              </a:rPr>
              <a:t>/</a:t>
            </a:r>
            <a:endParaRPr lang="en-US" sz="4900" b="1" cap="small" dirty="0" smtClean="0">
              <a:latin typeface="Avenir Next" charset="0"/>
              <a:ea typeface="Avenir Next" charset="0"/>
              <a:cs typeface="Avenir Next"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297" t="4395" r="24258" b="2967"/>
          <a:stretch/>
        </p:blipFill>
        <p:spPr>
          <a:xfrm>
            <a:off x="27170188" y="6263710"/>
            <a:ext cx="4295539" cy="6174841"/>
          </a:xfrm>
          <a:prstGeom prst="rect">
            <a:avLst/>
          </a:prstGeom>
          <a:ln>
            <a:solidFill>
              <a:schemeClr val="tx1"/>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210" y="30312005"/>
            <a:ext cx="9173642" cy="6880232"/>
          </a:xfrm>
          <a:prstGeom prst="rect">
            <a:avLst/>
          </a:prstGeom>
          <a:ln>
            <a:solidFill>
              <a:schemeClr val="tx1"/>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4259" y="31549676"/>
            <a:ext cx="8889905" cy="5849683"/>
          </a:xfrm>
          <a:prstGeom prst="rect">
            <a:avLst/>
          </a:prstGeom>
          <a:ln>
            <a:solidFill>
              <a:schemeClr val="tx1"/>
            </a:solidFill>
          </a:ln>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8422" r="1"/>
          <a:stretch/>
        </p:blipFill>
        <p:spPr>
          <a:xfrm>
            <a:off x="22613243" y="6263710"/>
            <a:ext cx="4241101" cy="6174842"/>
          </a:xfrm>
          <a:prstGeom prst="rect">
            <a:avLst/>
          </a:prstGeom>
          <a:ln>
            <a:solidFill>
              <a:schemeClr val="tx1"/>
            </a:solidFill>
          </a:ln>
        </p:spPr>
      </p:pic>
      <p:sp>
        <p:nvSpPr>
          <p:cNvPr id="17" name="TextBox 16"/>
          <p:cNvSpPr txBox="1"/>
          <p:nvPr/>
        </p:nvSpPr>
        <p:spPr>
          <a:xfrm>
            <a:off x="11898337" y="37514162"/>
            <a:ext cx="8945827" cy="523220"/>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4. Jessa Watters (collections manager, Sam Noble Oklahoma Museum of Natural History) demonstrates the correct technique for sampling the microbiome on amphibian skin.</a:t>
            </a:r>
            <a:endParaRPr lang="en-US" sz="1400" b="1" cap="small" dirty="0">
              <a:solidFill>
                <a:srgbClr val="011893"/>
              </a:solidFill>
              <a:latin typeface="Avenir Next" charset="0"/>
              <a:ea typeface="Avenir Next" charset="0"/>
              <a:cs typeface="Avenir Next" charset="0"/>
            </a:endParaRPr>
          </a:p>
        </p:txBody>
      </p:sp>
      <p:sp>
        <p:nvSpPr>
          <p:cNvPr id="20" name="TextBox 19"/>
          <p:cNvSpPr txBox="1"/>
          <p:nvPr/>
        </p:nvSpPr>
        <p:spPr>
          <a:xfrm>
            <a:off x="11898337" y="30774104"/>
            <a:ext cx="9103616" cy="523220"/>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3. Students conducting plot and transect </a:t>
            </a:r>
            <a:r>
              <a:rPr lang="en-US" sz="1400" b="1" cap="small" dirty="0">
                <a:solidFill>
                  <a:srgbClr val="011893"/>
                </a:solidFill>
                <a:latin typeface="Avenir Next" charset="0"/>
                <a:ea typeface="Avenir Next" charset="0"/>
                <a:cs typeface="Avenir Next" charset="0"/>
              </a:rPr>
              <a:t>vegetation </a:t>
            </a:r>
            <a:r>
              <a:rPr lang="en-US" sz="1400" b="1" cap="small" dirty="0" smtClean="0">
                <a:solidFill>
                  <a:srgbClr val="011893"/>
                </a:solidFill>
                <a:latin typeface="Avenir Next" charset="0"/>
                <a:ea typeface="Avenir Next" charset="0"/>
                <a:cs typeface="Avenir Next" charset="0"/>
              </a:rPr>
              <a:t>analysis and learning principles of surveying topography.</a:t>
            </a:r>
            <a:endParaRPr lang="en-US" sz="1400" b="1" cap="small" dirty="0">
              <a:solidFill>
                <a:srgbClr val="011893"/>
              </a:solidFill>
              <a:latin typeface="Avenir Next" charset="0"/>
              <a:ea typeface="Avenir Next" charset="0"/>
              <a:cs typeface="Avenir Next" charset="0"/>
            </a:endParaRPr>
          </a:p>
        </p:txBody>
      </p:sp>
      <p:sp>
        <p:nvSpPr>
          <p:cNvPr id="21" name="TextBox 20"/>
          <p:cNvSpPr txBox="1"/>
          <p:nvPr/>
        </p:nvSpPr>
        <p:spPr>
          <a:xfrm>
            <a:off x="22551168" y="20390807"/>
            <a:ext cx="7271874" cy="307777"/>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7. In 2018, students assembled and deployed an eddy flux tower.</a:t>
            </a:r>
            <a:endParaRPr lang="en-US" sz="1400" b="1" cap="small" dirty="0">
              <a:solidFill>
                <a:srgbClr val="011893"/>
              </a:solidFill>
              <a:latin typeface="Avenir Next" charset="0"/>
              <a:ea typeface="Avenir Next" charset="0"/>
              <a:cs typeface="Avenir Next" charset="0"/>
            </a:endParaRPr>
          </a:p>
        </p:txBody>
      </p:sp>
      <p:sp>
        <p:nvSpPr>
          <p:cNvPr id="22" name="TextBox 21"/>
          <p:cNvSpPr txBox="1"/>
          <p:nvPr/>
        </p:nvSpPr>
        <p:spPr>
          <a:xfrm>
            <a:off x="1554884" y="37275457"/>
            <a:ext cx="9246968" cy="738664"/>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2. Students interacting with personnel from the National Weather Center and National Severe Storms Lab prior to parallel  data collection </a:t>
            </a:r>
            <a:r>
              <a:rPr lang="en-US" sz="1400" b="1" cap="small" dirty="0">
                <a:solidFill>
                  <a:srgbClr val="011893"/>
                </a:solidFill>
                <a:latin typeface="Avenir Next" charset="0"/>
                <a:ea typeface="Avenir Next" charset="0"/>
                <a:cs typeface="Avenir Next" charset="0"/>
              </a:rPr>
              <a:t>in the boundary layer </a:t>
            </a:r>
            <a:r>
              <a:rPr lang="en-US" sz="1400" b="1" cap="small" dirty="0" smtClean="0">
                <a:solidFill>
                  <a:srgbClr val="011893"/>
                </a:solidFill>
                <a:latin typeface="Avenir Next" charset="0"/>
                <a:ea typeface="Avenir Next" charset="0"/>
                <a:cs typeface="Avenir Next" charset="0"/>
              </a:rPr>
              <a:t> by a weather balloon and an unmanned aerial system (i.e., drone).</a:t>
            </a:r>
            <a:endParaRPr lang="en-US" sz="1400" b="1" cap="small" dirty="0">
              <a:solidFill>
                <a:srgbClr val="011893"/>
              </a:solidFill>
              <a:latin typeface="Avenir Next" charset="0"/>
              <a:ea typeface="Avenir Next" charset="0"/>
              <a:cs typeface="Avenir Next" charset="0"/>
            </a:endParaRPr>
          </a:p>
        </p:txBody>
      </p:sp>
      <p:sp>
        <p:nvSpPr>
          <p:cNvPr id="23" name="TextBox 22"/>
          <p:cNvSpPr txBox="1"/>
          <p:nvPr/>
        </p:nvSpPr>
        <p:spPr>
          <a:xfrm>
            <a:off x="22487732" y="12587928"/>
            <a:ext cx="4631131" cy="954107"/>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5. Dr. Brandi </a:t>
            </a:r>
            <a:r>
              <a:rPr lang="en-US" sz="1400" b="1" cap="small" dirty="0" err="1" smtClean="0">
                <a:solidFill>
                  <a:srgbClr val="011893"/>
                </a:solidFill>
                <a:latin typeface="Avenir Next" charset="0"/>
                <a:ea typeface="Avenir Next" charset="0"/>
                <a:cs typeface="Avenir Next" charset="0"/>
              </a:rPr>
              <a:t>Coyner</a:t>
            </a:r>
            <a:r>
              <a:rPr lang="en-US" sz="1400" b="1" cap="small" dirty="0" smtClean="0">
                <a:solidFill>
                  <a:srgbClr val="011893"/>
                </a:solidFill>
                <a:latin typeface="Avenir Next" charset="0"/>
                <a:ea typeface="Avenir Next" charset="0"/>
                <a:cs typeface="Avenir Next" charset="0"/>
              </a:rPr>
              <a:t> (collections manager, Sam Noble Oklahoma Museum of Natural History) explains principles, procedures, and regulations for trapping mammals.</a:t>
            </a:r>
            <a:endParaRPr lang="en-US" sz="1400" b="1" cap="small" dirty="0">
              <a:solidFill>
                <a:srgbClr val="011893"/>
              </a:solidFill>
              <a:latin typeface="Avenir Next" charset="0"/>
              <a:ea typeface="Avenir Next" charset="0"/>
              <a:cs typeface="Avenir Next" charset="0"/>
            </a:endParaRPr>
          </a:p>
        </p:txBody>
      </p:sp>
      <p:sp>
        <p:nvSpPr>
          <p:cNvPr id="24" name="TextBox 23"/>
          <p:cNvSpPr txBox="1"/>
          <p:nvPr/>
        </p:nvSpPr>
        <p:spPr>
          <a:xfrm>
            <a:off x="27063849" y="12580783"/>
            <a:ext cx="4345026" cy="954107"/>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6. Dr. Robert </a:t>
            </a:r>
            <a:r>
              <a:rPr lang="en-US" sz="1400" b="1" cap="small" dirty="0" err="1" smtClean="0">
                <a:solidFill>
                  <a:srgbClr val="011893"/>
                </a:solidFill>
                <a:latin typeface="Avenir Next" charset="0"/>
                <a:ea typeface="Avenir Next" charset="0"/>
                <a:cs typeface="Avenir Next" charset="0"/>
              </a:rPr>
              <a:t>Nairn</a:t>
            </a:r>
            <a:r>
              <a:rPr lang="en-US" sz="1400" b="1" cap="small" dirty="0" smtClean="0">
                <a:solidFill>
                  <a:srgbClr val="011893"/>
                </a:solidFill>
                <a:latin typeface="Avenir Next" charset="0"/>
                <a:ea typeface="Avenir Next" charset="0"/>
                <a:cs typeface="Avenir Next" charset="0"/>
              </a:rPr>
              <a:t>, Civil Engineering , demonstrates instrumentation that uses Doppler technology to develop a streamflow profile in Finn Creek.</a:t>
            </a:r>
            <a:endParaRPr lang="en-US" sz="1400" b="1" cap="small" dirty="0">
              <a:solidFill>
                <a:srgbClr val="011893"/>
              </a:solidFill>
              <a:latin typeface="Avenir Next" charset="0"/>
              <a:ea typeface="Avenir Next" charset="0"/>
              <a:cs typeface="Avenir Next" charset="0"/>
            </a:endParaRPr>
          </a:p>
        </p:txBody>
      </p:sp>
      <p:sp>
        <p:nvSpPr>
          <p:cNvPr id="25" name="Content Placeholder 4"/>
          <p:cNvSpPr txBox="1">
            <a:spLocks/>
          </p:cNvSpPr>
          <p:nvPr/>
        </p:nvSpPr>
        <p:spPr>
          <a:xfrm>
            <a:off x="11359694" y="6133840"/>
            <a:ext cx="10311452" cy="8032150"/>
          </a:xfrm>
          <a:prstGeom prst="rect">
            <a:avLst/>
          </a:prstGeom>
          <a:ln>
            <a:noFill/>
          </a:ln>
        </p:spPr>
        <p:txBody>
          <a:bodyPr vert="horz" lIns="91440" tIns="45720" rIns="91440" bIns="45720" rtlCol="0">
            <a:normAutofit fontScale="62500" lnSpcReduction="20000"/>
          </a:bodyPr>
          <a:lst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a:lstStyle>
          <a:p>
            <a:pPr marL="0" lvl="0" indent="0" algn="just">
              <a:lnSpc>
                <a:spcPct val="120000"/>
              </a:lnSpc>
              <a:spcBef>
                <a:spcPts val="0"/>
              </a:spcBef>
              <a:spcAft>
                <a:spcPts val="600"/>
              </a:spcAft>
              <a:buNone/>
            </a:pPr>
            <a:r>
              <a:rPr lang="en-US" sz="5100" b="1" cap="small" dirty="0" smtClean="0">
                <a:solidFill>
                  <a:prstClr val="black"/>
                </a:solidFill>
                <a:latin typeface="Avenir Next" charset="0"/>
                <a:ea typeface="Avenir Next" charset="0"/>
                <a:cs typeface="Avenir Next" charset="0"/>
              </a:rPr>
              <a:t>Course Description</a:t>
            </a:r>
            <a:endParaRPr lang="en-US" sz="5100" cap="small" dirty="0" smtClean="0">
              <a:latin typeface="Avenir Next" charset="0"/>
              <a:ea typeface="Avenir Next" charset="0"/>
              <a:cs typeface="Avenir Next" charset="0"/>
            </a:endParaRPr>
          </a:p>
          <a:p>
            <a:pPr marL="0" indent="0" algn="just">
              <a:lnSpc>
                <a:spcPct val="120000"/>
              </a:lnSpc>
              <a:spcBef>
                <a:spcPts val="0"/>
              </a:spcBef>
              <a:spcAft>
                <a:spcPts val="600"/>
              </a:spcAft>
              <a:buFont typeface="Arial" panose="020B0604020202020204" pitchFamily="34" charset="0"/>
              <a:buNone/>
            </a:pPr>
            <a:r>
              <a:rPr lang="en-US" sz="3800" cap="small" dirty="0" smtClean="0">
                <a:latin typeface="Avenir Next" charset="0"/>
                <a:ea typeface="Avenir Next" charset="0"/>
                <a:cs typeface="Avenir Next" charset="0"/>
              </a:rPr>
              <a:t>ESM is an immersive, three-week course that engages students in sampling methodologies and techniques used by different fields (Table 1). Students learn the fundamental methodologies and assumptions of sampling methods, data products generated by them, and gain hands-on experience with their techniques and tools. Students apply the techniques at KAEFS and learn how to analyze and interpret the data they collect.</a:t>
            </a:r>
          </a:p>
          <a:p>
            <a:pPr marL="0" indent="0" algn="just">
              <a:lnSpc>
                <a:spcPct val="120000"/>
              </a:lnSpc>
              <a:spcBef>
                <a:spcPts val="0"/>
              </a:spcBef>
              <a:spcAft>
                <a:spcPts val="600"/>
              </a:spcAft>
              <a:buFont typeface="Arial" panose="020B0604020202020204" pitchFamily="34" charset="0"/>
              <a:buNone/>
            </a:pPr>
            <a:endParaRPr lang="en-US" sz="3800" cap="small" dirty="0" smtClean="0">
              <a:latin typeface="Avenir Next" charset="0"/>
              <a:ea typeface="Avenir Next" charset="0"/>
              <a:cs typeface="Avenir Next" charset="0"/>
            </a:endParaRPr>
          </a:p>
          <a:p>
            <a:pPr marL="0" indent="0" algn="just">
              <a:lnSpc>
                <a:spcPct val="120000"/>
              </a:lnSpc>
              <a:spcBef>
                <a:spcPts val="0"/>
              </a:spcBef>
              <a:spcAft>
                <a:spcPts val="600"/>
              </a:spcAft>
              <a:buFont typeface="Arial" panose="020B0604020202020204" pitchFamily="34" charset="0"/>
              <a:buNone/>
            </a:pPr>
            <a:r>
              <a:rPr lang="en-US" sz="3800" cap="small" dirty="0" smtClean="0">
                <a:latin typeface="Avenir Next" charset="0"/>
                <a:ea typeface="Avenir Next" charset="0"/>
                <a:cs typeface="Avenir Next" charset="0"/>
              </a:rPr>
              <a:t>Student performance and learning is assessed trough a group project that has both written and oral presentation components. The fundamental charge of the project is to develop an integrated sampling plan that incorporates multiple sampling techniques across different spatial scales. While ability to apply different sampling methods is a critical component of the project, it also serves to promote awareness of the commonalities and unique features that should be considered for any approach to scientific data collection and analysis.</a:t>
            </a:r>
          </a:p>
        </p:txBody>
      </p:sp>
      <p:graphicFrame>
        <p:nvGraphicFramePr>
          <p:cNvPr id="3" name="Table 2"/>
          <p:cNvGraphicFramePr>
            <a:graphicFrameLocks noGrp="1"/>
          </p:cNvGraphicFramePr>
          <p:nvPr>
            <p:extLst>
              <p:ext uri="{D42A27DB-BD31-4B8C-83A1-F6EECF244321}">
                <p14:modId xmlns:p14="http://schemas.microsoft.com/office/powerpoint/2010/main" val="49556810"/>
              </p:ext>
            </p:extLst>
          </p:nvPr>
        </p:nvGraphicFramePr>
        <p:xfrm>
          <a:off x="12575907" y="13542035"/>
          <a:ext cx="7911465" cy="10063240"/>
        </p:xfrm>
        <a:graphic>
          <a:graphicData uri="http://schemas.openxmlformats.org/drawingml/2006/table">
            <a:tbl>
              <a:tblPr firstRow="1" bandRow="1">
                <a:tableStyleId>{FABFCF23-3B69-468F-B69F-88F6DE6A72F2}</a:tableStyleId>
              </a:tblPr>
              <a:tblGrid>
                <a:gridCol w="1449136"/>
                <a:gridCol w="6462329"/>
              </a:tblGrid>
              <a:tr h="655804">
                <a:tc>
                  <a:txBody>
                    <a:bodyPr/>
                    <a:lstStyle/>
                    <a:p>
                      <a:pPr algn="ctr"/>
                      <a:r>
                        <a:rPr lang="en-US" sz="2400" cap="small" dirty="0" smtClean="0">
                          <a:latin typeface="Avenir Next" charset="0"/>
                          <a:ea typeface="Avenir Next" charset="0"/>
                          <a:cs typeface="Avenir Next" charset="0"/>
                        </a:rPr>
                        <a:t>Day</a:t>
                      </a:r>
                      <a:endParaRPr lang="en-US" sz="2400" b="1" cap="small" dirty="0">
                        <a:latin typeface="Avenir Next" charset="0"/>
                        <a:ea typeface="Avenir Next" charset="0"/>
                        <a:cs typeface="Avenir Next" charset="0"/>
                      </a:endParaRPr>
                    </a:p>
                  </a:txBody>
                  <a:tcPr/>
                </a:tc>
                <a:tc>
                  <a:txBody>
                    <a:bodyPr/>
                    <a:lstStyle/>
                    <a:p>
                      <a:pPr algn="ctr"/>
                      <a:r>
                        <a:rPr lang="en-US" sz="2400" cap="small" dirty="0" smtClean="0">
                          <a:latin typeface="Avenir Next" charset="0"/>
                          <a:ea typeface="Avenir Next" charset="0"/>
                          <a:cs typeface="Avenir Next" charset="0"/>
                        </a:rPr>
                        <a:t>Topic</a:t>
                      </a:r>
                      <a:endParaRPr lang="en-US" sz="2400" b="1"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1</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Course overview, field safety, KAEFS</a:t>
                      </a:r>
                      <a:r>
                        <a:rPr lang="en-US" sz="2000" cap="small" baseline="0" dirty="0" smtClean="0">
                          <a:latin typeface="Avenir Next" charset="0"/>
                          <a:ea typeface="Avenir Next" charset="0"/>
                          <a:cs typeface="Avenir Next" charset="0"/>
                        </a:rPr>
                        <a:t> site visit &amp; walkabout</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2</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Meteorological sampling, Oklahoma </a:t>
                      </a:r>
                      <a:r>
                        <a:rPr lang="en-US" sz="2000" cap="small" dirty="0" err="1" smtClean="0">
                          <a:latin typeface="Avenir Next" charset="0"/>
                          <a:ea typeface="Avenir Next" charset="0"/>
                          <a:cs typeface="Avenir Next" charset="0"/>
                        </a:rPr>
                        <a:t>Mesonet</a:t>
                      </a:r>
                      <a:r>
                        <a:rPr lang="en-US" sz="2000" cap="small" dirty="0" smtClean="0">
                          <a:latin typeface="Avenir Next" charset="0"/>
                          <a:ea typeface="Avenir Next" charset="0"/>
                          <a:cs typeface="Avenir Next" charset="0"/>
                        </a:rPr>
                        <a:t>, vegetation sampling techniques</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3</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Vegetation sampling, topographic surveying, GIS</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4</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Forestry techniques for tree population sampling</a:t>
                      </a:r>
                      <a:r>
                        <a:rPr lang="en-US" sz="2000" cap="small" baseline="0" dirty="0" smtClean="0">
                          <a:latin typeface="Avenir Next" charset="0"/>
                          <a:ea typeface="Avenir Next" charset="0"/>
                          <a:cs typeface="Avenir Next" charset="0"/>
                        </a:rPr>
                        <a:t> and </a:t>
                      </a:r>
                      <a:r>
                        <a:rPr lang="en-US" sz="2000" cap="small" dirty="0" smtClean="0">
                          <a:latin typeface="Avenir Next" charset="0"/>
                          <a:ea typeface="Avenir Next" charset="0"/>
                          <a:cs typeface="Avenir Next" charset="0"/>
                        </a:rPr>
                        <a:t>measurement</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5</a:t>
                      </a:r>
                      <a:endParaRPr lang="en-US" sz="2000" b="1" cap="small" dirty="0">
                        <a:latin typeface="Avenir Next" charset="0"/>
                        <a:ea typeface="Avenir Next" charset="0"/>
                        <a:cs typeface="Avenir Next" charset="0"/>
                      </a:endParaRPr>
                    </a:p>
                  </a:txBody>
                  <a:tcPr/>
                </a:tc>
                <a:tc>
                  <a:txBody>
                    <a:bodyPr/>
                    <a:lstStyle/>
                    <a:p>
                      <a:pPr marL="0" marR="0" indent="0" algn="l" defTabSz="3291840" rtl="0" eaLnBrk="1" fontAlgn="auto" latinLnBrk="0" hangingPunct="1">
                        <a:lnSpc>
                          <a:spcPct val="100000"/>
                        </a:lnSpc>
                        <a:spcBef>
                          <a:spcPts val="0"/>
                        </a:spcBef>
                        <a:spcAft>
                          <a:spcPts val="0"/>
                        </a:spcAft>
                        <a:buClrTx/>
                        <a:buSzTx/>
                        <a:buFontTx/>
                        <a:buNone/>
                        <a:tabLst/>
                        <a:defRPr/>
                      </a:pPr>
                      <a:r>
                        <a:rPr lang="en-US" sz="2000" cap="small" dirty="0" smtClean="0">
                          <a:latin typeface="Avenir Next" charset="0"/>
                          <a:ea typeface="Avenir Next" charset="0"/>
                          <a:cs typeface="Avenir Next" charset="0"/>
                        </a:rPr>
                        <a:t>Plant identification &amp; voucher collection</a:t>
                      </a:r>
                    </a:p>
                    <a:p>
                      <a:pPr algn="l"/>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6</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Remote sensing, arthropod sampling set-up</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7</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Arthropod sampling and identification, species diversity statistics</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8</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Stream</a:t>
                      </a:r>
                      <a:r>
                        <a:rPr lang="en-US" sz="2000" cap="small" baseline="0" dirty="0" smtClean="0">
                          <a:latin typeface="Avenir Next" charset="0"/>
                          <a:ea typeface="Avenir Next" charset="0"/>
                          <a:cs typeface="Avenir Next" charset="0"/>
                        </a:rPr>
                        <a:t> and lake water analyses</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9</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Sampling amphibians, reptiles, and mammals</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10</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Soil analysis and soil microbiology</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11</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Installation of eddy flux</a:t>
                      </a:r>
                      <a:r>
                        <a:rPr lang="en-US" sz="2000" cap="small" baseline="0" dirty="0" smtClean="0">
                          <a:latin typeface="Avenir Next" charset="0"/>
                          <a:ea typeface="Avenir Next" charset="0"/>
                          <a:cs typeface="Avenir Next" charset="0"/>
                        </a:rPr>
                        <a:t> tower</a:t>
                      </a:r>
                      <a:endParaRPr lang="en-US" sz="2000" b="0"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12</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Rain make-up day</a:t>
                      </a:r>
                      <a:endParaRPr lang="en-US" sz="2000" b="0" i="1" cap="small" dirty="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13</a:t>
                      </a:r>
                      <a:endParaRPr lang="en-US" sz="2000" b="1" cap="small" dirty="0">
                        <a:latin typeface="Avenir Next" charset="0"/>
                        <a:ea typeface="Avenir Next" charset="0"/>
                        <a:cs typeface="Avenir Next" charset="0"/>
                      </a:endParaRPr>
                    </a:p>
                  </a:txBody>
                  <a:tcPr/>
                </a:tc>
                <a:tc>
                  <a:txBody>
                    <a:bodyPr/>
                    <a:lstStyle/>
                    <a:p>
                      <a:pPr marL="0" marR="0" indent="0" algn="l" defTabSz="3291840" rtl="0" eaLnBrk="1" fontAlgn="auto" latinLnBrk="0" hangingPunct="1">
                        <a:lnSpc>
                          <a:spcPct val="100000"/>
                        </a:lnSpc>
                        <a:spcBef>
                          <a:spcPts val="0"/>
                        </a:spcBef>
                        <a:spcAft>
                          <a:spcPts val="0"/>
                        </a:spcAft>
                        <a:buClrTx/>
                        <a:buSzTx/>
                        <a:buFontTx/>
                        <a:buNone/>
                        <a:tabLst/>
                        <a:defRPr/>
                      </a:pPr>
                      <a:r>
                        <a:rPr lang="en-US" sz="2000" cap="small" dirty="0" smtClean="0">
                          <a:latin typeface="Avenir Next" charset="0"/>
                          <a:ea typeface="Avenir Next" charset="0"/>
                          <a:cs typeface="Avenir Next" charset="0"/>
                        </a:rPr>
                        <a:t>Project work day</a:t>
                      </a:r>
                      <a:endParaRPr lang="en-US" sz="2000" b="0" cap="small" dirty="0" smtClean="0">
                        <a:latin typeface="Avenir Next" charset="0"/>
                        <a:ea typeface="Avenir Next" charset="0"/>
                        <a:cs typeface="Avenir Next" charset="0"/>
                      </a:endParaRPr>
                    </a:p>
                  </a:txBody>
                  <a:tcPr/>
                </a:tc>
              </a:tr>
              <a:tr h="655804">
                <a:tc>
                  <a:txBody>
                    <a:bodyPr/>
                    <a:lstStyle/>
                    <a:p>
                      <a:pPr algn="ctr"/>
                      <a:r>
                        <a:rPr lang="en-US" sz="2000" cap="small" dirty="0" smtClean="0">
                          <a:latin typeface="Avenir Next" charset="0"/>
                          <a:ea typeface="Avenir Next" charset="0"/>
                          <a:cs typeface="Avenir Next" charset="0"/>
                        </a:rPr>
                        <a:t>14</a:t>
                      </a:r>
                      <a:endParaRPr lang="en-US" sz="2000" b="1" cap="small" dirty="0">
                        <a:latin typeface="Avenir Next" charset="0"/>
                        <a:ea typeface="Avenir Next" charset="0"/>
                        <a:cs typeface="Avenir Next" charset="0"/>
                      </a:endParaRPr>
                    </a:p>
                  </a:txBody>
                  <a:tcPr/>
                </a:tc>
                <a:tc>
                  <a:txBody>
                    <a:bodyPr/>
                    <a:lstStyle/>
                    <a:p>
                      <a:pPr algn="l"/>
                      <a:r>
                        <a:rPr lang="en-US" sz="2000" cap="small" dirty="0" smtClean="0">
                          <a:latin typeface="Avenir Next" charset="0"/>
                          <a:ea typeface="Avenir Next" charset="0"/>
                          <a:cs typeface="Avenir Next" charset="0"/>
                        </a:rPr>
                        <a:t>Project presentations</a:t>
                      </a:r>
                      <a:endParaRPr lang="en-US" sz="2000" b="0" cap="small" dirty="0">
                        <a:latin typeface="Avenir Next" charset="0"/>
                        <a:ea typeface="Avenir Next" charset="0"/>
                        <a:cs typeface="Avenir Next" charset="0"/>
                      </a:endParaRPr>
                    </a:p>
                  </a:txBody>
                  <a:tcPr/>
                </a:tc>
              </a:tr>
            </a:tbl>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63651" y="23820214"/>
            <a:ext cx="9103616" cy="6827714"/>
          </a:xfrm>
          <a:prstGeom prst="rect">
            <a:avLst/>
          </a:prstGeom>
          <a:ln>
            <a:solidFill>
              <a:schemeClr val="tx1"/>
            </a:solidFill>
          </a:ln>
        </p:spPr>
      </p:pic>
      <p:pic>
        <p:nvPicPr>
          <p:cNvPr id="2" name="Picture 1"/>
          <p:cNvPicPr>
            <a:picLocks noChangeAspect="1"/>
          </p:cNvPicPr>
          <p:nvPr/>
        </p:nvPicPr>
        <p:blipFill>
          <a:blip r:embed="rId9"/>
          <a:stretch>
            <a:fillRect/>
          </a:stretch>
        </p:blipFill>
        <p:spPr>
          <a:xfrm>
            <a:off x="22551168" y="13613255"/>
            <a:ext cx="8806656" cy="6604992"/>
          </a:xfrm>
          <a:prstGeom prst="rect">
            <a:avLst/>
          </a:prstGeom>
          <a:ln>
            <a:solidFill>
              <a:schemeClr val="tx1"/>
            </a:solidFill>
          </a:ln>
        </p:spPr>
      </p:pic>
      <p:sp>
        <p:nvSpPr>
          <p:cNvPr id="27" name="TextBox 26"/>
          <p:cNvSpPr txBox="1"/>
          <p:nvPr/>
        </p:nvSpPr>
        <p:spPr>
          <a:xfrm>
            <a:off x="12575907" y="13223136"/>
            <a:ext cx="6886660" cy="307777"/>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Table 1. Sample syllabus for Environmental Sampling Methods </a:t>
            </a:r>
            <a:endParaRPr lang="en-US" sz="1400" b="1" cap="small" dirty="0">
              <a:solidFill>
                <a:srgbClr val="011893"/>
              </a:solidFill>
              <a:latin typeface="Avenir Next" charset="0"/>
              <a:ea typeface="Avenir Next" charset="0"/>
              <a:cs typeface="Avenir Next" charset="0"/>
            </a:endParaRPr>
          </a:p>
        </p:txBody>
      </p:sp>
      <p:sp>
        <p:nvSpPr>
          <p:cNvPr id="28" name="TextBox 27"/>
          <p:cNvSpPr txBox="1"/>
          <p:nvPr/>
        </p:nvSpPr>
        <p:spPr>
          <a:xfrm>
            <a:off x="1933010" y="23146683"/>
            <a:ext cx="8772437" cy="315507"/>
          </a:xfrm>
          <a:prstGeom prst="rect">
            <a:avLst/>
          </a:prstGeom>
          <a:noFill/>
        </p:spPr>
        <p:txBody>
          <a:bodyPr wrap="square" rtlCol="0">
            <a:spAutoFit/>
          </a:bodyPr>
          <a:ls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a:lstStyle>
          <a:p>
            <a:r>
              <a:rPr lang="en-US" sz="1400" b="1" cap="small" dirty="0" smtClean="0">
                <a:solidFill>
                  <a:srgbClr val="011893"/>
                </a:solidFill>
                <a:latin typeface="Avenir Next" charset="0"/>
                <a:ea typeface="Avenir Next" charset="0"/>
                <a:cs typeface="Avenir Next" charset="0"/>
              </a:rPr>
              <a:t>Figure 1. KAEFS</a:t>
            </a:r>
            <a:r>
              <a:rPr lang="en-US" sz="1400" b="1" cap="small" dirty="0">
                <a:solidFill>
                  <a:srgbClr val="011893"/>
                </a:solidFill>
                <a:latin typeface="Avenir Next" charset="0"/>
                <a:ea typeface="Avenir Next" charset="0"/>
                <a:cs typeface="Avenir Next" charset="0"/>
              </a:rPr>
              <a:t> </a:t>
            </a:r>
            <a:r>
              <a:rPr lang="en-US" sz="1400" b="1" cap="small" dirty="0" smtClean="0">
                <a:solidFill>
                  <a:srgbClr val="011893"/>
                </a:solidFill>
                <a:latin typeface="Avenir Next" charset="0"/>
                <a:ea typeface="Avenir Next" charset="0"/>
                <a:cs typeface="Avenir Next" charset="0"/>
              </a:rPr>
              <a:t>is located in </a:t>
            </a:r>
            <a:r>
              <a:rPr lang="en-US" sz="1400" b="1" cap="small" dirty="0">
                <a:solidFill>
                  <a:srgbClr val="011893"/>
                </a:solidFill>
                <a:latin typeface="Avenir Next" charset="0"/>
                <a:ea typeface="Avenir Next" charset="0"/>
                <a:cs typeface="Avenir Next" charset="0"/>
              </a:rPr>
              <a:t>the rolling hills of the Permian </a:t>
            </a:r>
            <a:r>
              <a:rPr lang="en-US" sz="1400" b="1" cap="small" dirty="0" err="1">
                <a:solidFill>
                  <a:srgbClr val="011893"/>
                </a:solidFill>
                <a:latin typeface="Avenir Next" charset="0"/>
                <a:ea typeface="Avenir Next" charset="0"/>
                <a:cs typeface="Avenir Next" charset="0"/>
              </a:rPr>
              <a:t>Redbed</a:t>
            </a:r>
            <a:r>
              <a:rPr lang="en-US" sz="1400" b="1" cap="small" dirty="0">
                <a:solidFill>
                  <a:srgbClr val="011893"/>
                </a:solidFill>
                <a:latin typeface="Avenir Next" charset="0"/>
                <a:ea typeface="Avenir Next" charset="0"/>
                <a:cs typeface="Avenir Next" charset="0"/>
              </a:rPr>
              <a:t> region of Central </a:t>
            </a:r>
            <a:r>
              <a:rPr lang="en-US" sz="1400" b="1" cap="small" dirty="0" smtClean="0">
                <a:solidFill>
                  <a:srgbClr val="011893"/>
                </a:solidFill>
                <a:latin typeface="Avenir Next" charset="0"/>
                <a:ea typeface="Avenir Next" charset="0"/>
                <a:cs typeface="Avenir Next" charset="0"/>
              </a:rPr>
              <a:t>Oklahoma.</a:t>
            </a:r>
            <a:r>
              <a:rPr lang="en-US" sz="1400" b="1" cap="small" dirty="0" smtClean="0">
                <a:latin typeface="Avenir Next" charset="0"/>
                <a:ea typeface="Avenir Next" charset="0"/>
                <a:cs typeface="Avenir Next" charset="0"/>
              </a:rPr>
              <a:t> </a:t>
            </a:r>
            <a:endParaRPr lang="en-US" sz="1400" b="1" cap="small" dirty="0">
              <a:solidFill>
                <a:srgbClr val="011893"/>
              </a:solidFill>
              <a:latin typeface="Avenir Next" charset="0"/>
              <a:ea typeface="Avenir Next" charset="0"/>
              <a:cs typeface="Avenir Next" charset="0"/>
            </a:endParaRPr>
          </a:p>
        </p:txBody>
      </p:sp>
      <p:pic>
        <p:nvPicPr>
          <p:cNvPr id="8" name="Picture 7"/>
          <p:cNvPicPr>
            <a:picLocks noChangeAspect="1"/>
          </p:cNvPicPr>
          <p:nvPr/>
        </p:nvPicPr>
        <p:blipFill>
          <a:blip r:embed="rId10"/>
          <a:stretch>
            <a:fillRect/>
          </a:stretch>
        </p:blipFill>
        <p:spPr>
          <a:xfrm>
            <a:off x="1628210" y="17249499"/>
            <a:ext cx="9173642" cy="5606115"/>
          </a:xfrm>
          <a:prstGeom prst="rect">
            <a:avLst/>
          </a:prstGeom>
          <a:ln>
            <a:solidFill>
              <a:schemeClr val="tx1"/>
            </a:solidFill>
          </a:ln>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1546" y="20698584"/>
            <a:ext cx="4483889" cy="2160674"/>
          </a:xfrm>
          <a:prstGeom prst="rect">
            <a:avLst/>
          </a:prstGeom>
        </p:spPr>
      </p:pic>
      <p:sp>
        <p:nvSpPr>
          <p:cNvPr id="18" name="4-Point Star 17"/>
          <p:cNvSpPr/>
          <p:nvPr/>
        </p:nvSpPr>
        <p:spPr>
          <a:xfrm>
            <a:off x="5419898" y="21951140"/>
            <a:ext cx="51816" cy="55419"/>
          </a:xfrm>
          <a:prstGeom prst="star4">
            <a:avLst/>
          </a:prstGeom>
          <a:solidFill>
            <a:srgbClr val="01189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751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6744</TotalTime>
  <Words>1081</Words>
  <Application>Microsoft Macintosh PowerPoint</Application>
  <PresentationFormat>Custom</PresentationFormat>
  <Paragraphs>82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Avenir Next</vt:lpstr>
      <vt:lpstr>Calibri</vt:lpstr>
      <vt:lpstr>Calibri Light</vt:lpstr>
      <vt:lpstr>Arial</vt:lpstr>
      <vt:lpstr>Office Theme</vt:lpstr>
      <vt:lpstr>Using the Environmental Column to Connect Silos  J. Phil Gibson, PhD Associate Director for Education and Outreach - KAEFS Professor, Department of Microbiology and Plant Biology, Department of Biology  Jeffry Basara, PhD Director - KAEFS, Research Director - Oklahoma Mesonet Associate Professor, Department of Meteorology </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Environmental Column to Connect Silos</dc:title>
  <dc:creator>Microsoft Office User</dc:creator>
  <cp:lastModifiedBy>Microsoft Office User</cp:lastModifiedBy>
  <cp:revision>60</cp:revision>
  <dcterms:created xsi:type="dcterms:W3CDTF">2018-06-02T16:32:56Z</dcterms:created>
  <dcterms:modified xsi:type="dcterms:W3CDTF">2018-06-24T20:42:53Z</dcterms:modified>
</cp:coreProperties>
</file>