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0" r:id="rId2"/>
    <p:sldId id="268" r:id="rId3"/>
    <p:sldId id="272" r:id="rId4"/>
    <p:sldId id="261" r:id="rId5"/>
    <p:sldId id="269" r:id="rId6"/>
    <p:sldId id="259" r:id="rId7"/>
    <p:sldId id="271" r:id="rId8"/>
    <p:sldId id="27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remy Wojdak" initials="JW" lastIdx="1" clrIdx="0"/>
  <p:cmAuthor id="1" name="Dove, Anthony" initials="DA"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0171" autoAdjust="0"/>
  </p:normalViewPr>
  <p:slideViewPr>
    <p:cSldViewPr snapToGrid="0">
      <p:cViewPr varScale="1">
        <p:scale>
          <a:sx n="59" d="100"/>
          <a:sy n="59" d="100"/>
        </p:scale>
        <p:origin x="1248" y="66"/>
      </p:cViewPr>
      <p:guideLst>
        <p:guide orient="horz" pos="2160"/>
        <p:guide pos="384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3-06T16:42:23.921" idx="2">
    <p:pos x="5217" y="1318"/>
    <p:text>I changed to an image from Wiki Commons.  I tried to find the other juggling image Jeremy posted, but couldn't.</p:text>
    <p:extLst>
      <p:ext uri="{C676402C-5697-4E1C-873F-D02D1690AC5C}">
        <p15:threadingInfo xmlns:p15="http://schemas.microsoft.com/office/powerpoint/2012/main" timeZoneBias="300"/>
      </p:ext>
    </p:extLst>
  </p:cm>
  <p:cm authorId="1" dt="2017-03-06T16:44:12.075" idx="3">
    <p:pos x="5217" y="1414"/>
    <p:text>I'm open to other images too</p:text>
    <p:extLst>
      <p:ext uri="{C676402C-5697-4E1C-873F-D02D1690AC5C}">
        <p15:threadingInfo xmlns:p15="http://schemas.microsoft.com/office/powerpoint/2012/main" timeZoneBias="300">
          <p15:parentCm authorId="1" idx="2"/>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E355E-567A-4284-9F5A-728EF2784178}" type="datetimeFigureOut">
              <a:rPr lang="en-US" smtClean="0"/>
              <a:t>3/6/2017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2019D-8549-45C0-8826-384DA69B18D1}" type="slidenum">
              <a:rPr lang="en-US" smtClean="0"/>
              <a:t>‹#›</a:t>
            </a:fld>
            <a:endParaRPr lang="en-US"/>
          </a:p>
        </p:txBody>
      </p:sp>
    </p:spTree>
    <p:extLst>
      <p:ext uri="{BB962C8B-B14F-4D97-AF65-F5344CB8AC3E}">
        <p14:creationId xmlns:p14="http://schemas.microsoft.com/office/powerpoint/2010/main" val="3149013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Instructors:  Ideas</a:t>
            </a:r>
            <a:r>
              <a:rPr lang="en-US" i="1" baseline="0" dirty="0" smtClean="0"/>
              <a:t> meant for you are in italics. Ideas that might be spoken to the class are in regular text. </a:t>
            </a:r>
            <a:r>
              <a:rPr lang="en-US" i="1" dirty="0" smtClean="0"/>
              <a:t>This presentation is intended</a:t>
            </a:r>
            <a:r>
              <a:rPr lang="en-US" i="1" baseline="0" dirty="0" smtClean="0"/>
              <a:t> to provide a brief introduction to research showing that the brain is a muscle that can be strengthened with practice.  For students who consider themselves inherently ‘bad’ at math, it is important for them to realize that their understanding of mathematics can grow with practice over time.  </a:t>
            </a:r>
          </a:p>
        </p:txBody>
      </p:sp>
      <p:sp>
        <p:nvSpPr>
          <p:cNvPr id="4" name="Slide Number Placeholder 3"/>
          <p:cNvSpPr>
            <a:spLocks noGrp="1"/>
          </p:cNvSpPr>
          <p:nvPr>
            <p:ph type="sldNum" sz="quarter" idx="10"/>
          </p:nvPr>
        </p:nvSpPr>
        <p:spPr/>
        <p:txBody>
          <a:bodyPr/>
          <a:lstStyle/>
          <a:p>
            <a:fld id="{EB455EB8-F874-4774-86C1-035BB672C380}" type="slidenum">
              <a:rPr lang="en-US" smtClean="0"/>
              <a:t>1</a:t>
            </a:fld>
            <a:endParaRPr lang="en-US"/>
          </a:p>
        </p:txBody>
      </p:sp>
    </p:spTree>
    <p:extLst>
      <p:ext uri="{BB962C8B-B14F-4D97-AF65-F5344CB8AC3E}">
        <p14:creationId xmlns:p14="http://schemas.microsoft.com/office/powerpoint/2010/main" val="1095059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Raise</a:t>
            </a:r>
            <a:r>
              <a:rPr lang="en-US" baseline="0" dirty="0" smtClean="0"/>
              <a:t> your hand if you believe certain people were born with the ability to juggle </a:t>
            </a:r>
            <a:r>
              <a:rPr lang="mr-IN" baseline="0" dirty="0" smtClean="0"/>
              <a:t>…</a:t>
            </a:r>
            <a:r>
              <a:rPr lang="en-US" baseline="0" dirty="0" smtClean="0"/>
              <a:t>. Sure</a:t>
            </a:r>
            <a:r>
              <a:rPr lang="mr-IN" baseline="0" dirty="0" smtClean="0"/>
              <a:t>…</a:t>
            </a:r>
            <a:r>
              <a:rPr lang="en-US" baseline="0" dirty="0" smtClean="0"/>
              <a:t> we don’t see juggling babies, and most of us can’t do it because we haven’t practiced.  We expect people that can juggle must have put in effort and time.  </a:t>
            </a:r>
            <a:r>
              <a:rPr lang="en-US" baseline="0" dirty="0" smtClean="0"/>
              <a:t>(</a:t>
            </a:r>
            <a:r>
              <a:rPr lang="en-US" i="1" baseline="0" dirty="0" smtClean="0"/>
              <a:t>Click) </a:t>
            </a:r>
            <a:r>
              <a:rPr lang="en-US" baseline="0" dirty="0" smtClean="0"/>
              <a:t>But </a:t>
            </a:r>
            <a:r>
              <a:rPr lang="en-US" baseline="0" dirty="0" smtClean="0"/>
              <a:t>there are some surprising findings when we look at the brains of people provided six weeks of juggling </a:t>
            </a:r>
            <a:r>
              <a:rPr lang="en-US" baseline="0" dirty="0" smtClean="0"/>
              <a:t>training; </a:t>
            </a:r>
            <a:r>
              <a:rPr lang="en-US" baseline="0" dirty="0" smtClean="0"/>
              <a:t>their gray matter density grew and white matter structure changed significantly compared to a group that didn’t train.  And after four more weeks without training, the jugglers brains continued to change. </a:t>
            </a:r>
          </a:p>
          <a:p>
            <a:endParaRPr lang="en-US" baseline="0" dirty="0" smtClean="0"/>
          </a:p>
          <a:p>
            <a:r>
              <a:rPr lang="en-US" baseline="0" dirty="0" smtClean="0"/>
              <a:t>What does this mean? (</a:t>
            </a:r>
            <a:r>
              <a:rPr lang="en-US" i="1" baseline="0" dirty="0" smtClean="0"/>
              <a:t>pause for a possible response</a:t>
            </a:r>
            <a:r>
              <a:rPr lang="en-US" baseline="0" dirty="0" smtClean="0"/>
              <a:t>)  This suggests practice and training led to brain growth, and that your brain can accommodate new tasks.  No one is born with a juggling brain, but we can gain a juggling brain. We’ve used juggling here as an example, but exactly the same thing is true for mathematics.  The more you train your brain by </a:t>
            </a:r>
            <a:r>
              <a:rPr lang="en-US" baseline="0" dirty="0" smtClean="0"/>
              <a:t>doing </a:t>
            </a:r>
            <a:r>
              <a:rPr lang="en-US" baseline="0" dirty="0" smtClean="0"/>
              <a:t>math, the better your brain will get at handling those tasks. </a:t>
            </a:r>
            <a:endParaRPr lang="en-US" baseline="0" dirty="0" smtClean="0"/>
          </a:p>
          <a:p>
            <a:endParaRPr lang="en-US" baseline="0" dirty="0" smtClean="0"/>
          </a:p>
          <a:p>
            <a:r>
              <a:rPr lang="en-US" i="1" baseline="0" dirty="0" smtClean="0"/>
              <a:t>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https://commons.wikimedia.org/wiki/Category:Jugglers#/media/File:Trentino_Parcells_wiki.jpg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 </a:t>
            </a:r>
            <a:endParaRPr lang="en-US" i="1" dirty="0"/>
          </a:p>
        </p:txBody>
      </p:sp>
      <p:sp>
        <p:nvSpPr>
          <p:cNvPr id="4" name="Slide Number Placeholder 3"/>
          <p:cNvSpPr>
            <a:spLocks noGrp="1"/>
          </p:cNvSpPr>
          <p:nvPr>
            <p:ph type="sldNum" sz="quarter" idx="10"/>
          </p:nvPr>
        </p:nvSpPr>
        <p:spPr/>
        <p:txBody>
          <a:bodyPr/>
          <a:lstStyle/>
          <a:p>
            <a:fld id="{37F2019D-8549-45C0-8826-384DA69B18D1}" type="slidenum">
              <a:rPr lang="en-US" smtClean="0"/>
              <a:t>2</a:t>
            </a:fld>
            <a:endParaRPr lang="en-US"/>
          </a:p>
        </p:txBody>
      </p:sp>
    </p:spTree>
    <p:extLst>
      <p:ext uri="{BB962C8B-B14F-4D97-AF65-F5344CB8AC3E}">
        <p14:creationId xmlns:p14="http://schemas.microsoft.com/office/powerpoint/2010/main" val="1708126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Raise</a:t>
            </a:r>
            <a:r>
              <a:rPr lang="en-US" baseline="0" dirty="0" smtClean="0"/>
              <a:t> your hand if you believe certain people were born with the ability to juggle </a:t>
            </a:r>
            <a:r>
              <a:rPr lang="mr-IN" baseline="0" dirty="0" smtClean="0"/>
              <a:t>…</a:t>
            </a:r>
            <a:r>
              <a:rPr lang="en-US" baseline="0" dirty="0" smtClean="0"/>
              <a:t>. Sure</a:t>
            </a:r>
            <a:r>
              <a:rPr lang="mr-IN" baseline="0" dirty="0" smtClean="0"/>
              <a:t>…</a:t>
            </a:r>
            <a:r>
              <a:rPr lang="en-US" baseline="0" dirty="0" smtClean="0"/>
              <a:t> we don’t see juggling babies, and most of us can’t do it because we haven’t practiced.  We expect people that can juggle must have put in effort and time. </a:t>
            </a:r>
            <a:r>
              <a:rPr lang="en-US" baseline="0" dirty="0" smtClean="0"/>
              <a:t> (</a:t>
            </a:r>
            <a:r>
              <a:rPr lang="en-US" i="1" baseline="0" dirty="0" smtClean="0"/>
              <a:t>Click)</a:t>
            </a:r>
            <a:r>
              <a:rPr lang="en-US" baseline="0" dirty="0" smtClean="0"/>
              <a:t> </a:t>
            </a:r>
            <a:r>
              <a:rPr lang="en-US" baseline="0" dirty="0" smtClean="0"/>
              <a:t>But there are some surprising findings when we look at the brains of people provided six weeks of juggling </a:t>
            </a:r>
            <a:r>
              <a:rPr lang="en-US" baseline="0" dirty="0" smtClean="0"/>
              <a:t>training; their </a:t>
            </a:r>
            <a:r>
              <a:rPr lang="en-US" baseline="0" dirty="0" smtClean="0"/>
              <a:t>gray matter density grew and white matter structure changed significantly compared to a group that didn’t train.  And after four more weeks without training, the jugglers brains continued to change. </a:t>
            </a:r>
          </a:p>
          <a:p>
            <a:endParaRPr lang="en-US" baseline="0" dirty="0" smtClean="0"/>
          </a:p>
          <a:p>
            <a:r>
              <a:rPr lang="en-US" baseline="0" dirty="0" smtClean="0"/>
              <a:t>What does this mean? (</a:t>
            </a:r>
            <a:r>
              <a:rPr lang="en-US" i="1" baseline="0" dirty="0" smtClean="0"/>
              <a:t>pause for a possible response</a:t>
            </a:r>
            <a:r>
              <a:rPr lang="en-US" baseline="0" dirty="0" smtClean="0"/>
              <a:t>)  This suggests practice and training led to brain growth, and that your brain can accommodate new tasks.  No one is born with a juggling brain, but we can gain a juggling brain. We’ve used juggling here as an example, but exactly the same thing is true for mathematics.  The more you train your brain by doing math, the better your brain will get at handling those tasks. </a:t>
            </a:r>
            <a:endParaRPr lang="en-US" dirty="0"/>
          </a:p>
        </p:txBody>
      </p:sp>
      <p:sp>
        <p:nvSpPr>
          <p:cNvPr id="4" name="Slide Number Placeholder 3"/>
          <p:cNvSpPr>
            <a:spLocks noGrp="1"/>
          </p:cNvSpPr>
          <p:nvPr>
            <p:ph type="sldNum" sz="quarter" idx="10"/>
          </p:nvPr>
        </p:nvSpPr>
        <p:spPr/>
        <p:txBody>
          <a:bodyPr/>
          <a:lstStyle/>
          <a:p>
            <a:fld id="{37F2019D-8549-45C0-8826-384DA69B18D1}" type="slidenum">
              <a:rPr lang="en-US" smtClean="0"/>
              <a:t>3</a:t>
            </a:fld>
            <a:endParaRPr lang="en-US"/>
          </a:p>
        </p:txBody>
      </p:sp>
    </p:spTree>
    <p:extLst>
      <p:ext uri="{BB962C8B-B14F-4D97-AF65-F5344CB8AC3E}">
        <p14:creationId xmlns:p14="http://schemas.microsoft.com/office/powerpoint/2010/main" val="543484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 of what we do in life comes from learning and practice.  Whether</a:t>
            </a:r>
            <a:r>
              <a:rPr lang="en-US" baseline="0" dirty="0" smtClean="0"/>
              <a:t> that is sports, games, </a:t>
            </a:r>
            <a:r>
              <a:rPr lang="en-US" baseline="0" dirty="0" smtClean="0"/>
              <a:t>or learning </a:t>
            </a:r>
            <a:r>
              <a:rPr lang="en-US" baseline="0" dirty="0" smtClean="0"/>
              <a:t>to </a:t>
            </a:r>
            <a:r>
              <a:rPr lang="en-US" baseline="0" dirty="0" smtClean="0"/>
              <a:t>drive, read, </a:t>
            </a:r>
            <a:r>
              <a:rPr lang="en-US" baseline="0" dirty="0" smtClean="0"/>
              <a:t>and even </a:t>
            </a:r>
            <a:r>
              <a:rPr lang="en-US" baseline="0" dirty="0" smtClean="0"/>
              <a:t>do </a:t>
            </a:r>
            <a:r>
              <a:rPr lang="en-US" baseline="0" dirty="0" smtClean="0"/>
              <a:t>math, it takes practice.  Practice may cause “pain,” but that means you are growing!  Baseball players don’t make teams without lots of practice.  You can’t earn your drivers’ license without many hours of driving with a learners’ permit.  Becoming stronger in math requires this same type of dedication and willingness to practice and grow.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Photo 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https://commons.wikimedia.org/wiki/Category:Driver%27s_education#/media/File:Exceptional_driving_school_Bolton_passes_Ste.jpg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https://commons.wikimedia.org/wiki/Baseball#/media/File:Wrigley_Field_Apr_2005.jpg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https://commons.wikimedia.org/w/index.php?search=solving+math+problem&amp;title=Special:Search&amp;go=Go&amp;uselang=en&amp;searchToken=ae6tsm21bz62a39jznz3lrr2#/media/File:Students_participate_in_Soroban_contest_130429-M-LK794-039.jpg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https://commons.wikimedia.org/wiki/Chess#/media/File:Children_Playing_Chess_on_the_Street_-_Santiago_de_Cuba_-_Cuba.jpg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https://commons.wikimedia.org/wiki/File:Baby_with_book.jpg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7F2019D-8549-45C0-8826-384DA69B18D1}" type="slidenum">
              <a:rPr lang="en-US" smtClean="0"/>
              <a:t>4</a:t>
            </a:fld>
            <a:endParaRPr lang="en-US"/>
          </a:p>
        </p:txBody>
      </p:sp>
    </p:spTree>
    <p:extLst>
      <p:ext uri="{BB962C8B-B14F-4D97-AF65-F5344CB8AC3E}">
        <p14:creationId xmlns:p14="http://schemas.microsoft.com/office/powerpoint/2010/main" val="1395450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These</a:t>
            </a:r>
            <a:r>
              <a:rPr lang="en-US" i="0" baseline="0" dirty="0" smtClean="0"/>
              <a:t> ideas of training jugglers and practicing relates to the idea of a growth mindset.  This means that we believe we can increase our brainpower through practice and work.  In contrast, people with a fixed mindset </a:t>
            </a:r>
            <a:r>
              <a:rPr lang="en-US" i="0" baseline="0" dirty="0" smtClean="0"/>
              <a:t>believe </a:t>
            </a:r>
            <a:r>
              <a:rPr lang="en-US" i="0" baseline="0" dirty="0" smtClean="0"/>
              <a:t>they were born naturally good or bad at certain tasks, like mathematics.  The difference really is how much one believes they can improve.  Having a growth mindset, besides being an accurate reflection of brain and learning science,  also suggests </a:t>
            </a:r>
            <a:r>
              <a:rPr lang="en-US" i="0" baseline="0" dirty="0" smtClean="0"/>
              <a:t>you have </a:t>
            </a:r>
            <a:r>
              <a:rPr lang="en-US" i="0" baseline="0" dirty="0" smtClean="0"/>
              <a:t>control over </a:t>
            </a:r>
            <a:r>
              <a:rPr lang="en-US" i="0" baseline="0" dirty="0" smtClean="0"/>
              <a:t>your </a:t>
            </a:r>
            <a:r>
              <a:rPr lang="en-US" i="0" baseline="0" dirty="0" smtClean="0"/>
              <a:t>situation, which is empowering.  </a:t>
            </a:r>
          </a:p>
          <a:p>
            <a:endParaRPr lang="en-US" i="0" baseline="0" dirty="0" smtClean="0"/>
          </a:p>
          <a:p>
            <a:pPr algn="l"/>
            <a:r>
              <a:rPr lang="en-US" i="0" baseline="0" dirty="0" smtClean="0"/>
              <a:t>Growth mindset has three key aspects to recognize (</a:t>
            </a:r>
            <a:r>
              <a:rPr lang="en-US" i="1" baseline="0" dirty="0" smtClean="0"/>
              <a:t>Click screen)</a:t>
            </a:r>
            <a:r>
              <a:rPr lang="en-US" i="0" baseline="0" dirty="0" smtClean="0"/>
              <a:t>.  First, you should expect learning will feel hard and tiring, especially as you begin.  Think about how you feel with physical exercise, mental exercise will be similar. (</a:t>
            </a:r>
            <a:r>
              <a:rPr lang="en-US" i="1" baseline="0" dirty="0" smtClean="0"/>
              <a:t>Click screen)</a:t>
            </a:r>
            <a:r>
              <a:rPr lang="en-US" i="0" baseline="0" dirty="0" smtClean="0"/>
              <a:t> However, the more your practice, the more your brain will work to rewire itself to create stronger pathways, thus making it easier to do mathematical tasks you once found difficult. (</a:t>
            </a:r>
            <a:r>
              <a:rPr lang="en-US" i="1" baseline="0" dirty="0" smtClean="0"/>
              <a:t>Click screen</a:t>
            </a:r>
            <a:r>
              <a:rPr lang="en-US" i="0" baseline="0" dirty="0" smtClean="0"/>
              <a:t>) Finally,  the more you put in to practicing your mathematical skills, the better your results.</a:t>
            </a:r>
            <a:endParaRPr lang="en-US" i="0" dirty="0" smtClean="0"/>
          </a:p>
          <a:p>
            <a:endParaRPr lang="en-US" i="1" dirty="0" smtClean="0"/>
          </a:p>
          <a:p>
            <a:r>
              <a:rPr lang="en-US" i="1" dirty="0" smtClean="0"/>
              <a:t>Images</a:t>
            </a:r>
          </a:p>
          <a:p>
            <a:r>
              <a:rPr lang="en-US" i="1" dirty="0" smtClean="0"/>
              <a:t>https://upload.wikimedia.org/wikipedia/commons/3/3c/SmithMachineBenchPress.gif</a:t>
            </a:r>
          </a:p>
          <a:p>
            <a:r>
              <a:rPr lang="en-US" i="1" dirty="0" smtClean="0"/>
              <a:t>https://upload.wikimedia.org/wikipedia/commons/c/c8/Weight_lifting_black_and_white.jpg</a:t>
            </a:r>
            <a:endParaRPr lang="en-US" i="1" dirty="0"/>
          </a:p>
        </p:txBody>
      </p:sp>
      <p:sp>
        <p:nvSpPr>
          <p:cNvPr id="4" name="Slide Number Placeholder 3"/>
          <p:cNvSpPr>
            <a:spLocks noGrp="1"/>
          </p:cNvSpPr>
          <p:nvPr>
            <p:ph type="sldNum" sz="quarter" idx="10"/>
          </p:nvPr>
        </p:nvSpPr>
        <p:spPr/>
        <p:txBody>
          <a:bodyPr/>
          <a:lstStyle/>
          <a:p>
            <a:fld id="{37F2019D-8549-45C0-8826-384DA69B18D1}" type="slidenum">
              <a:rPr lang="en-US" smtClean="0"/>
              <a:t>5</a:t>
            </a:fld>
            <a:endParaRPr lang="en-US"/>
          </a:p>
        </p:txBody>
      </p:sp>
    </p:spTree>
    <p:extLst>
      <p:ext uri="{BB962C8B-B14F-4D97-AF65-F5344CB8AC3E}">
        <p14:creationId xmlns:p14="http://schemas.microsoft.com/office/powerpoint/2010/main" val="2489317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Student Activity 1 may be a great way to do a simple data collection and graph.</a:t>
            </a:r>
            <a:r>
              <a:rPr lang="en-US" i="1" baseline="0" dirty="0" smtClean="0"/>
              <a:t>  Statements could be loaded into a survey program like Google Forms, or other classroom response system (software) or old fashioned (index cards with forward-facing answers that can’t be seen by peers).  Then the graphs of how the students answered can be presented and discussed.  It will provide a nice formative assessment of which types of statements students understand as being fixed/growth mindset, and where they may have any misunderstandings that you can address.</a:t>
            </a:r>
          </a:p>
          <a:p>
            <a:endParaRPr lang="en-US" i="1" baseline="0" dirty="0" smtClean="0"/>
          </a:p>
          <a:p>
            <a:r>
              <a:rPr lang="en-US" i="1" baseline="0" dirty="0" smtClean="0"/>
              <a:t>Take time to have students share not only in small groups, but also in whole group discussion.  This will help students see that others have similar ideas or thought similar thoughts that relate to a specific mindset.  </a:t>
            </a:r>
          </a:p>
          <a:p>
            <a:endParaRPr lang="en-US" i="1" baseline="0" dirty="0" smtClean="0"/>
          </a:p>
          <a:p>
            <a:r>
              <a:rPr lang="en-US" i="1" baseline="0" dirty="0" smtClean="0"/>
              <a:t>Remind them, this is a new experience that they will be practicing over the semester. The more we use the growth mindset idea as we practice, the better we’ll become at identifying these mindsets, which in turn can help each of us shift our view and understanding as we learn.</a:t>
            </a:r>
          </a:p>
        </p:txBody>
      </p:sp>
      <p:sp>
        <p:nvSpPr>
          <p:cNvPr id="4" name="Slide Number Placeholder 3"/>
          <p:cNvSpPr>
            <a:spLocks noGrp="1"/>
          </p:cNvSpPr>
          <p:nvPr>
            <p:ph type="sldNum" sz="quarter" idx="10"/>
          </p:nvPr>
        </p:nvSpPr>
        <p:spPr/>
        <p:txBody>
          <a:bodyPr/>
          <a:lstStyle/>
          <a:p>
            <a:fld id="{37F2019D-8549-45C0-8826-384DA69B18D1}" type="slidenum">
              <a:rPr lang="en-US" smtClean="0"/>
              <a:t>6</a:t>
            </a:fld>
            <a:endParaRPr lang="en-US"/>
          </a:p>
        </p:txBody>
      </p:sp>
    </p:spTree>
    <p:extLst>
      <p:ext uri="{BB962C8B-B14F-4D97-AF65-F5344CB8AC3E}">
        <p14:creationId xmlns:p14="http://schemas.microsoft.com/office/powerpoint/2010/main" val="312395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Student Activity 1 may be a great way to do a simple data collection and graph.</a:t>
            </a:r>
            <a:r>
              <a:rPr lang="en-US" i="1" baseline="0" dirty="0" smtClean="0"/>
              <a:t>  Statements could be loaded into a survey program like Google Forms, or other classroom response system (software) or old fashioned (index cards with forward-facing answers that can’t be seen by peers).  Then the graphs of how the students answered can be presented and discussed.  It will provide a nice formative assessment of which types of statements students understand as being fixed/growth mindset, and where they may have any misunderstandings that you can address.</a:t>
            </a:r>
          </a:p>
          <a:p>
            <a:endParaRPr lang="en-US" i="1" baseline="0" dirty="0" smtClean="0"/>
          </a:p>
          <a:p>
            <a:r>
              <a:rPr lang="en-US" i="1" baseline="0" dirty="0" smtClean="0"/>
              <a:t>Take time to have students share not only in small groups, but also in whole group discussion.  This will help students see that others have similar ideas or thought similar thoughts that relate to a specific mindset.  </a:t>
            </a:r>
          </a:p>
          <a:p>
            <a:endParaRPr lang="en-US" i="1" baseline="0" dirty="0" smtClean="0"/>
          </a:p>
          <a:p>
            <a:r>
              <a:rPr lang="en-US" i="1" baseline="0" dirty="0" smtClean="0"/>
              <a:t>Remind them, this is a new experience that they will be practicing over the semester. The more we use the growth mindset idea as we practice, the better we’ll become at identifying these mindsets, which in turn can help each of us shift our view and understanding as we learn.</a:t>
            </a:r>
          </a:p>
        </p:txBody>
      </p:sp>
      <p:sp>
        <p:nvSpPr>
          <p:cNvPr id="4" name="Slide Number Placeholder 3"/>
          <p:cNvSpPr>
            <a:spLocks noGrp="1"/>
          </p:cNvSpPr>
          <p:nvPr>
            <p:ph type="sldNum" sz="quarter" idx="10"/>
          </p:nvPr>
        </p:nvSpPr>
        <p:spPr/>
        <p:txBody>
          <a:bodyPr/>
          <a:lstStyle/>
          <a:p>
            <a:fld id="{37F2019D-8549-45C0-8826-384DA69B18D1}" type="slidenum">
              <a:rPr lang="en-US" smtClean="0"/>
              <a:t>7</a:t>
            </a:fld>
            <a:endParaRPr lang="en-US"/>
          </a:p>
        </p:txBody>
      </p:sp>
    </p:spTree>
    <p:extLst>
      <p:ext uri="{BB962C8B-B14F-4D97-AF65-F5344CB8AC3E}">
        <p14:creationId xmlns:p14="http://schemas.microsoft.com/office/powerpoint/2010/main" val="312395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You might facilitate a wrap up discussion on growth</a:t>
            </a:r>
            <a:r>
              <a:rPr lang="en-US" i="1" baseline="0" dirty="0" smtClean="0"/>
              <a:t> mindset and the fallacious idea of being or not being a “math person”.   Ask them to share any recent situations (math, school related, or general life) that they believe correspond to a fixed or growth mindset.  </a:t>
            </a:r>
          </a:p>
          <a:p>
            <a:endParaRPr lang="en-US" i="1" baseline="0" dirty="0" smtClean="0"/>
          </a:p>
          <a:p>
            <a:r>
              <a:rPr lang="en-US" i="1" baseline="0" dirty="0" smtClean="0"/>
              <a:t>Alternatively, you could just punctuate the previous discussion by making a few simple but firm points</a:t>
            </a:r>
            <a:r>
              <a:rPr lang="mr-IN" i="1" baseline="0" dirty="0" smtClean="0"/>
              <a:t>…</a:t>
            </a:r>
            <a:endParaRPr lang="en-US" i="1" baseline="0" dirty="0" smtClean="0"/>
          </a:p>
          <a:p>
            <a:endParaRPr lang="en-US" i="1" baseline="0" dirty="0" smtClean="0"/>
          </a:p>
          <a:p>
            <a:r>
              <a:rPr lang="en-US" i="1" baseline="0" dirty="0" smtClean="0"/>
              <a:t>Remind students to take time to complete the journal assignment. </a:t>
            </a:r>
            <a:endParaRPr lang="en-US" sz="1200" i="1" kern="1200" baseline="0" dirty="0" smtClean="0">
              <a:solidFill>
                <a:schemeClr val="tx1"/>
              </a:solidFill>
              <a:effectLst/>
              <a:latin typeface="+mn-lt"/>
              <a:ea typeface="+mn-ea"/>
              <a:cs typeface="+mn-cs"/>
            </a:endParaRPr>
          </a:p>
          <a:p>
            <a:endParaRPr lang="en-US" sz="1200" i="1" kern="1200" baseline="0" dirty="0" smtClean="0">
              <a:solidFill>
                <a:schemeClr val="tx1"/>
              </a:solidFill>
              <a:effectLst/>
              <a:latin typeface="+mn-lt"/>
              <a:ea typeface="+mn-ea"/>
              <a:cs typeface="+mn-cs"/>
            </a:endParaRPr>
          </a:p>
          <a:p>
            <a:endParaRPr lang="en-US" sz="1200" i="1" kern="1200" baseline="0" dirty="0" smtClean="0">
              <a:solidFill>
                <a:schemeClr val="tx1"/>
              </a:solidFill>
              <a:effectLst/>
              <a:latin typeface="+mn-lt"/>
              <a:ea typeface="+mn-ea"/>
              <a:cs typeface="+mn-cs"/>
            </a:endParaRPr>
          </a:p>
          <a:p>
            <a:endParaRPr lang="en-US" i="1" dirty="0"/>
          </a:p>
        </p:txBody>
      </p:sp>
      <p:sp>
        <p:nvSpPr>
          <p:cNvPr id="4" name="Slide Number Placeholder 3"/>
          <p:cNvSpPr>
            <a:spLocks noGrp="1"/>
          </p:cNvSpPr>
          <p:nvPr>
            <p:ph type="sldNum" sz="quarter" idx="10"/>
          </p:nvPr>
        </p:nvSpPr>
        <p:spPr/>
        <p:txBody>
          <a:bodyPr/>
          <a:lstStyle/>
          <a:p>
            <a:fld id="{37F2019D-8549-45C0-8826-384DA69B18D1}" type="slidenum">
              <a:rPr lang="en-US" smtClean="0"/>
              <a:t>8</a:t>
            </a:fld>
            <a:endParaRPr lang="en-US"/>
          </a:p>
        </p:txBody>
      </p:sp>
    </p:spTree>
    <p:extLst>
      <p:ext uri="{BB962C8B-B14F-4D97-AF65-F5344CB8AC3E}">
        <p14:creationId xmlns:p14="http://schemas.microsoft.com/office/powerpoint/2010/main" val="1473648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C46AE0-3698-4DAB-A062-5F1D70137707}"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E4170-C823-4418-970B-242454F0D132}" type="slidenum">
              <a:rPr lang="en-US" smtClean="0"/>
              <a:t>‹#›</a:t>
            </a:fld>
            <a:endParaRPr lang="en-US"/>
          </a:p>
        </p:txBody>
      </p:sp>
    </p:spTree>
    <p:extLst>
      <p:ext uri="{BB962C8B-B14F-4D97-AF65-F5344CB8AC3E}">
        <p14:creationId xmlns:p14="http://schemas.microsoft.com/office/powerpoint/2010/main" val="2879944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46AE0-3698-4DAB-A062-5F1D70137707}"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E4170-C823-4418-970B-242454F0D132}" type="slidenum">
              <a:rPr lang="en-US" smtClean="0"/>
              <a:t>‹#›</a:t>
            </a:fld>
            <a:endParaRPr lang="en-US"/>
          </a:p>
        </p:txBody>
      </p:sp>
    </p:spTree>
    <p:extLst>
      <p:ext uri="{BB962C8B-B14F-4D97-AF65-F5344CB8AC3E}">
        <p14:creationId xmlns:p14="http://schemas.microsoft.com/office/powerpoint/2010/main" val="384987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46AE0-3698-4DAB-A062-5F1D70137707}"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E4170-C823-4418-970B-242454F0D132}" type="slidenum">
              <a:rPr lang="en-US" smtClean="0"/>
              <a:t>‹#›</a:t>
            </a:fld>
            <a:endParaRPr lang="en-US"/>
          </a:p>
        </p:txBody>
      </p:sp>
    </p:spTree>
    <p:extLst>
      <p:ext uri="{BB962C8B-B14F-4D97-AF65-F5344CB8AC3E}">
        <p14:creationId xmlns:p14="http://schemas.microsoft.com/office/powerpoint/2010/main" val="3260581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46AE0-3698-4DAB-A062-5F1D70137707}"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E4170-C823-4418-970B-242454F0D132}" type="slidenum">
              <a:rPr lang="en-US" smtClean="0"/>
              <a:t>‹#›</a:t>
            </a:fld>
            <a:endParaRPr lang="en-US"/>
          </a:p>
        </p:txBody>
      </p:sp>
    </p:spTree>
    <p:extLst>
      <p:ext uri="{BB962C8B-B14F-4D97-AF65-F5344CB8AC3E}">
        <p14:creationId xmlns:p14="http://schemas.microsoft.com/office/powerpoint/2010/main" val="1914964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C46AE0-3698-4DAB-A062-5F1D70137707}"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E4170-C823-4418-970B-242454F0D132}" type="slidenum">
              <a:rPr lang="en-US" smtClean="0"/>
              <a:t>‹#›</a:t>
            </a:fld>
            <a:endParaRPr lang="en-US"/>
          </a:p>
        </p:txBody>
      </p:sp>
    </p:spTree>
    <p:extLst>
      <p:ext uri="{BB962C8B-B14F-4D97-AF65-F5344CB8AC3E}">
        <p14:creationId xmlns:p14="http://schemas.microsoft.com/office/powerpoint/2010/main" val="1977797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C46AE0-3698-4DAB-A062-5F1D70137707}"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E4170-C823-4418-970B-242454F0D132}" type="slidenum">
              <a:rPr lang="en-US" smtClean="0"/>
              <a:t>‹#›</a:t>
            </a:fld>
            <a:endParaRPr lang="en-US"/>
          </a:p>
        </p:txBody>
      </p:sp>
    </p:spTree>
    <p:extLst>
      <p:ext uri="{BB962C8B-B14F-4D97-AF65-F5344CB8AC3E}">
        <p14:creationId xmlns:p14="http://schemas.microsoft.com/office/powerpoint/2010/main" val="945473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C46AE0-3698-4DAB-A062-5F1D70137707}" type="datetimeFigureOut">
              <a:rPr lang="en-US" smtClean="0"/>
              <a:t>3/6/2017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3E4170-C823-4418-970B-242454F0D132}" type="slidenum">
              <a:rPr lang="en-US" smtClean="0"/>
              <a:t>‹#›</a:t>
            </a:fld>
            <a:endParaRPr lang="en-US"/>
          </a:p>
        </p:txBody>
      </p:sp>
    </p:spTree>
    <p:extLst>
      <p:ext uri="{BB962C8B-B14F-4D97-AF65-F5344CB8AC3E}">
        <p14:creationId xmlns:p14="http://schemas.microsoft.com/office/powerpoint/2010/main" val="4272242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C46AE0-3698-4DAB-A062-5F1D70137707}" type="datetimeFigureOut">
              <a:rPr lang="en-US" smtClean="0"/>
              <a:t>3/6/2017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3E4170-C823-4418-970B-242454F0D132}" type="slidenum">
              <a:rPr lang="en-US" smtClean="0"/>
              <a:t>‹#›</a:t>
            </a:fld>
            <a:endParaRPr lang="en-US"/>
          </a:p>
        </p:txBody>
      </p:sp>
    </p:spTree>
    <p:extLst>
      <p:ext uri="{BB962C8B-B14F-4D97-AF65-F5344CB8AC3E}">
        <p14:creationId xmlns:p14="http://schemas.microsoft.com/office/powerpoint/2010/main" val="58744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46AE0-3698-4DAB-A062-5F1D70137707}" type="datetimeFigureOut">
              <a:rPr lang="en-US" smtClean="0"/>
              <a:t>3/6/2017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3E4170-C823-4418-970B-242454F0D132}" type="slidenum">
              <a:rPr lang="en-US" smtClean="0"/>
              <a:t>‹#›</a:t>
            </a:fld>
            <a:endParaRPr lang="en-US"/>
          </a:p>
        </p:txBody>
      </p:sp>
    </p:spTree>
    <p:extLst>
      <p:ext uri="{BB962C8B-B14F-4D97-AF65-F5344CB8AC3E}">
        <p14:creationId xmlns:p14="http://schemas.microsoft.com/office/powerpoint/2010/main" val="535162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46AE0-3698-4DAB-A062-5F1D70137707}"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E4170-C823-4418-970B-242454F0D132}" type="slidenum">
              <a:rPr lang="en-US" smtClean="0"/>
              <a:t>‹#›</a:t>
            </a:fld>
            <a:endParaRPr lang="en-US"/>
          </a:p>
        </p:txBody>
      </p:sp>
    </p:spTree>
    <p:extLst>
      <p:ext uri="{BB962C8B-B14F-4D97-AF65-F5344CB8AC3E}">
        <p14:creationId xmlns:p14="http://schemas.microsoft.com/office/powerpoint/2010/main" val="378398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46AE0-3698-4DAB-A062-5F1D70137707}"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E4170-C823-4418-970B-242454F0D132}" type="slidenum">
              <a:rPr lang="en-US" smtClean="0"/>
              <a:t>‹#›</a:t>
            </a:fld>
            <a:endParaRPr lang="en-US"/>
          </a:p>
        </p:txBody>
      </p:sp>
    </p:spTree>
    <p:extLst>
      <p:ext uri="{BB962C8B-B14F-4D97-AF65-F5344CB8AC3E}">
        <p14:creationId xmlns:p14="http://schemas.microsoft.com/office/powerpoint/2010/main" val="245397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46AE0-3698-4DAB-A062-5F1D70137707}" type="datetimeFigureOut">
              <a:rPr lang="en-US" smtClean="0"/>
              <a:t>3/6/2017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E4170-C823-4418-970B-242454F0D132}" type="slidenum">
              <a:rPr lang="en-US" smtClean="0"/>
              <a:t>‹#›</a:t>
            </a:fld>
            <a:endParaRPr lang="en-US"/>
          </a:p>
        </p:txBody>
      </p:sp>
    </p:spTree>
    <p:extLst>
      <p:ext uri="{BB962C8B-B14F-4D97-AF65-F5344CB8AC3E}">
        <p14:creationId xmlns:p14="http://schemas.microsoft.com/office/powerpoint/2010/main" val="2396530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0837" y="1156850"/>
            <a:ext cx="9144000" cy="2387600"/>
          </a:xfrm>
        </p:spPr>
        <p:txBody>
          <a:bodyPr>
            <a:normAutofit fontScale="90000"/>
          </a:bodyPr>
          <a:lstStyle/>
          <a:p>
            <a:r>
              <a:rPr lang="en-US" dirty="0" smtClean="0"/>
              <a:t>Introduction to the </a:t>
            </a:r>
            <a:br>
              <a:rPr lang="en-US" dirty="0" smtClean="0"/>
            </a:br>
            <a:r>
              <a:rPr lang="en-US" dirty="0" smtClean="0"/>
              <a:t>Growth Mindset</a:t>
            </a:r>
            <a:br>
              <a:rPr lang="en-US" dirty="0" smtClean="0"/>
            </a:b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94" t="5947" r="53757" b="7817"/>
          <a:stretch/>
        </p:blipFill>
        <p:spPr>
          <a:xfrm>
            <a:off x="3002201" y="4570403"/>
            <a:ext cx="6449235" cy="1424295"/>
          </a:xfrm>
          <a:prstGeom prst="rect">
            <a:avLst/>
          </a:prstGeom>
        </p:spPr>
      </p:pic>
    </p:spTree>
    <p:extLst>
      <p:ext uri="{BB962C8B-B14F-4D97-AF65-F5344CB8AC3E}">
        <p14:creationId xmlns:p14="http://schemas.microsoft.com/office/powerpoint/2010/main" val="456721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flipV="1">
            <a:off x="6471468" y="2027476"/>
            <a:ext cx="958280" cy="334655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2493" y="365125"/>
            <a:ext cx="11751857" cy="1325563"/>
          </a:xfrm>
        </p:spPr>
        <p:txBody>
          <a:bodyPr/>
          <a:lstStyle/>
          <a:p>
            <a:pPr algn="ctr"/>
            <a:r>
              <a:rPr lang="en-US" b="1" dirty="0" smtClean="0"/>
              <a:t>Are certain people born with the ability to juggle?  </a:t>
            </a:r>
            <a:endParaRPr lang="en-US" b="1" dirty="0"/>
          </a:p>
        </p:txBody>
      </p:sp>
      <p:sp>
        <p:nvSpPr>
          <p:cNvPr id="4" name="Rectangle 3"/>
          <p:cNvSpPr/>
          <p:nvPr/>
        </p:nvSpPr>
        <p:spPr>
          <a:xfrm>
            <a:off x="1465238" y="5398461"/>
            <a:ext cx="830301" cy="31755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009613" y="5379869"/>
            <a:ext cx="830301" cy="31755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651670" y="5336849"/>
            <a:ext cx="830301" cy="31755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0" y="6176968"/>
            <a:ext cx="8869864" cy="369332"/>
          </a:xfrm>
          <a:prstGeom prst="rect">
            <a:avLst/>
          </a:prstGeom>
        </p:spPr>
        <p:txBody>
          <a:bodyPr wrap="square">
            <a:spAutoFit/>
          </a:bodyPr>
          <a:lstStyle/>
          <a:p>
            <a:r>
              <a:rPr lang="en-US" i="1" dirty="0" smtClean="0"/>
              <a:t>Photos from Wiki Commons</a:t>
            </a:r>
            <a:endParaRPr lang="en-US" i="1" dirty="0"/>
          </a:p>
        </p:txBody>
      </p:sp>
      <p:pic>
        <p:nvPicPr>
          <p:cNvPr id="1028" name="Picture 4" descr="Trentino Parcells wik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927" y="1420586"/>
            <a:ext cx="3542988" cy="5317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925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400800" y="1690688"/>
            <a:ext cx="5791200" cy="4743450"/>
          </a:xfrm>
          <a:prstGeom prst="rect">
            <a:avLst/>
          </a:prstGeom>
        </p:spPr>
      </p:pic>
      <p:sp>
        <p:nvSpPr>
          <p:cNvPr id="14" name="Rectangle 13"/>
          <p:cNvSpPr/>
          <p:nvPr/>
        </p:nvSpPr>
        <p:spPr>
          <a:xfrm flipV="1">
            <a:off x="6471468" y="2027476"/>
            <a:ext cx="958280" cy="334655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2493" y="365125"/>
            <a:ext cx="11751857" cy="1325563"/>
          </a:xfrm>
        </p:spPr>
        <p:txBody>
          <a:bodyPr/>
          <a:lstStyle/>
          <a:p>
            <a:pPr algn="ctr"/>
            <a:r>
              <a:rPr lang="en-US" b="1" dirty="0" smtClean="0"/>
              <a:t>Are certain people born with the ability to juggle?  </a:t>
            </a:r>
            <a:endParaRPr lang="en-US" b="1" dirty="0"/>
          </a:p>
        </p:txBody>
      </p:sp>
      <p:grpSp>
        <p:nvGrpSpPr>
          <p:cNvPr id="8" name="Group 7"/>
          <p:cNvGrpSpPr/>
          <p:nvPr/>
        </p:nvGrpSpPr>
        <p:grpSpPr>
          <a:xfrm>
            <a:off x="0" y="1190847"/>
            <a:ext cx="6400800" cy="4624166"/>
            <a:chOff x="0" y="1190847"/>
            <a:chExt cx="6400800" cy="4624166"/>
          </a:xfrm>
        </p:grpSpPr>
        <p:pic>
          <p:nvPicPr>
            <p:cNvPr id="5" name="Picture 4"/>
            <p:cNvPicPr>
              <a:picLocks noChangeAspect="1"/>
            </p:cNvPicPr>
            <p:nvPr/>
          </p:nvPicPr>
          <p:blipFill>
            <a:blip r:embed="rId4"/>
            <a:stretch>
              <a:fillRect/>
            </a:stretch>
          </p:blipFill>
          <p:spPr>
            <a:xfrm>
              <a:off x="192493" y="1690688"/>
              <a:ext cx="6208307" cy="4124325"/>
            </a:xfrm>
            <a:prstGeom prst="rect">
              <a:avLst/>
            </a:prstGeom>
          </p:spPr>
        </p:pic>
        <p:sp>
          <p:nvSpPr>
            <p:cNvPr id="7" name="Rectangle 6"/>
            <p:cNvSpPr/>
            <p:nvPr/>
          </p:nvSpPr>
          <p:spPr>
            <a:xfrm>
              <a:off x="0" y="1190847"/>
              <a:ext cx="659219" cy="1169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425302" y="6434138"/>
            <a:ext cx="6033768" cy="461665"/>
          </a:xfrm>
          <a:prstGeom prst="rect">
            <a:avLst/>
          </a:prstGeom>
          <a:noFill/>
        </p:spPr>
        <p:txBody>
          <a:bodyPr wrap="none" rtlCol="0">
            <a:spAutoFit/>
          </a:bodyPr>
          <a:lstStyle/>
          <a:p>
            <a:r>
              <a:rPr lang="en-US" sz="2400" dirty="0" err="1" smtClean="0"/>
              <a:t>Scholz</a:t>
            </a:r>
            <a:r>
              <a:rPr lang="en-US" sz="2400" dirty="0" smtClean="0"/>
              <a:t>, Klein, Behrens, &amp; Johansen-Berg (2009)</a:t>
            </a:r>
            <a:endParaRPr lang="en-US" sz="2400" dirty="0"/>
          </a:p>
        </p:txBody>
      </p:sp>
      <p:sp>
        <p:nvSpPr>
          <p:cNvPr id="4" name="Rectangle 3"/>
          <p:cNvSpPr/>
          <p:nvPr/>
        </p:nvSpPr>
        <p:spPr>
          <a:xfrm>
            <a:off x="1465238" y="5398461"/>
            <a:ext cx="830301" cy="31755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009613" y="5379869"/>
            <a:ext cx="830301" cy="31755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651670" y="5336849"/>
            <a:ext cx="830301" cy="31755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5412305" y="2836160"/>
            <a:ext cx="2973051" cy="769441"/>
          </a:xfrm>
          <a:prstGeom prst="rect">
            <a:avLst/>
          </a:prstGeom>
          <a:solidFill>
            <a:srgbClr val="FFFFFF"/>
          </a:solidFill>
        </p:spPr>
        <p:txBody>
          <a:bodyPr wrap="square" rtlCol="0">
            <a:spAutoFit/>
          </a:bodyPr>
          <a:lstStyle/>
          <a:p>
            <a:r>
              <a:rPr lang="en-US" sz="2200" dirty="0" smtClean="0">
                <a:latin typeface="Arial"/>
                <a:cs typeface="Arial"/>
              </a:rPr>
              <a:t>Percent gray matter</a:t>
            </a:r>
          </a:p>
          <a:p>
            <a:r>
              <a:rPr lang="en-US" sz="2200" dirty="0" smtClean="0">
                <a:latin typeface="Arial"/>
                <a:cs typeface="Arial"/>
              </a:rPr>
              <a:t>Density change (%)</a:t>
            </a:r>
            <a:endParaRPr lang="en-US" sz="2200" dirty="0">
              <a:latin typeface="Arial"/>
              <a:cs typeface="Arial"/>
            </a:endParaRPr>
          </a:p>
        </p:txBody>
      </p:sp>
      <p:sp>
        <p:nvSpPr>
          <p:cNvPr id="13" name="TextBox 12"/>
          <p:cNvSpPr txBox="1"/>
          <p:nvPr/>
        </p:nvSpPr>
        <p:spPr>
          <a:xfrm>
            <a:off x="7716919" y="4967181"/>
            <a:ext cx="4224771" cy="1446550"/>
          </a:xfrm>
          <a:prstGeom prst="rect">
            <a:avLst/>
          </a:prstGeom>
          <a:solidFill>
            <a:srgbClr val="FFFFFF"/>
          </a:solidFill>
        </p:spPr>
        <p:txBody>
          <a:bodyPr wrap="square" rtlCol="0">
            <a:spAutoFit/>
          </a:bodyPr>
          <a:lstStyle/>
          <a:p>
            <a:r>
              <a:rPr lang="en-US" sz="2200" dirty="0" smtClean="0">
                <a:latin typeface="Arial"/>
                <a:cs typeface="Arial"/>
              </a:rPr>
              <a:t>      Controls  Jugglers  Jugglers</a:t>
            </a:r>
          </a:p>
          <a:p>
            <a:r>
              <a:rPr lang="en-US" sz="2200" dirty="0" smtClean="0">
                <a:latin typeface="Arial"/>
                <a:cs typeface="Arial"/>
              </a:rPr>
              <a:t>       Week 6   Week 6   Week 10</a:t>
            </a:r>
          </a:p>
          <a:p>
            <a:endParaRPr lang="en-US" sz="2200" dirty="0">
              <a:latin typeface="Arial"/>
              <a:cs typeface="Arial"/>
            </a:endParaRPr>
          </a:p>
          <a:p>
            <a:endParaRPr lang="en-US" sz="2200" dirty="0">
              <a:latin typeface="Arial"/>
              <a:cs typeface="Arial"/>
            </a:endParaRPr>
          </a:p>
        </p:txBody>
      </p:sp>
    </p:spTree>
    <p:extLst>
      <p:ext uri="{BB962C8B-B14F-4D97-AF65-F5344CB8AC3E}">
        <p14:creationId xmlns:p14="http://schemas.microsoft.com/office/powerpoint/2010/main" val="1747693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Life Takes Practice</a:t>
            </a:r>
            <a:endParaRPr lang="en-US" b="1" dirty="0"/>
          </a:p>
        </p:txBody>
      </p:sp>
      <p:sp>
        <p:nvSpPr>
          <p:cNvPr id="5" name="Rectangle 4"/>
          <p:cNvSpPr/>
          <p:nvPr/>
        </p:nvSpPr>
        <p:spPr>
          <a:xfrm>
            <a:off x="97684" y="6005585"/>
            <a:ext cx="2251688" cy="646331"/>
          </a:xfrm>
          <a:prstGeom prst="rect">
            <a:avLst/>
          </a:prstGeom>
        </p:spPr>
        <p:txBody>
          <a:bodyPr wrap="none">
            <a:spAutoFit/>
          </a:bodyPr>
          <a:lstStyle/>
          <a:p>
            <a:r>
              <a:rPr lang="en-US" i="1" dirty="0" smtClean="0"/>
              <a:t>Photos from</a:t>
            </a:r>
          </a:p>
          <a:p>
            <a:r>
              <a:rPr lang="en-US" i="1" dirty="0" smtClean="0"/>
              <a:t> Wikimedia commons</a:t>
            </a:r>
            <a:endParaRPr lang="en-US" i="1" dirty="0"/>
          </a:p>
        </p:txBody>
      </p:sp>
      <p:pic>
        <p:nvPicPr>
          <p:cNvPr id="6" name="Picture 5"/>
          <p:cNvPicPr>
            <a:picLocks noChangeAspect="1"/>
          </p:cNvPicPr>
          <p:nvPr/>
        </p:nvPicPr>
        <p:blipFill>
          <a:blip r:embed="rId3"/>
          <a:stretch>
            <a:fillRect/>
          </a:stretch>
        </p:blipFill>
        <p:spPr>
          <a:xfrm>
            <a:off x="8712326" y="757250"/>
            <a:ext cx="3235464" cy="3207295"/>
          </a:xfrm>
          <a:prstGeom prst="rect">
            <a:avLst/>
          </a:prstGeom>
        </p:spPr>
      </p:pic>
      <p:pic>
        <p:nvPicPr>
          <p:cNvPr id="11" name="Picture 10"/>
          <p:cNvPicPr>
            <a:picLocks noChangeAspect="1"/>
          </p:cNvPicPr>
          <p:nvPr/>
        </p:nvPicPr>
        <p:blipFill>
          <a:blip r:embed="rId4"/>
          <a:stretch>
            <a:fillRect/>
          </a:stretch>
        </p:blipFill>
        <p:spPr>
          <a:xfrm>
            <a:off x="4663895" y="1587784"/>
            <a:ext cx="2872071" cy="2369459"/>
          </a:xfrm>
          <a:prstGeom prst="rect">
            <a:avLst/>
          </a:prstGeom>
        </p:spPr>
      </p:pic>
      <p:pic>
        <p:nvPicPr>
          <p:cNvPr id="1028" name="Picture 4" descr="https://upload.wikimedia.org/wikipedia/commons/thumb/2/2d/Children_Playing_Chess_on_the_Street_-_Santiago_de_Cuba_-_Cuba.jpg/1280px-Children_Playing_Chess_on_the_Street_-_Santiago_de_Cuba_-_Cub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8216" y="4135536"/>
            <a:ext cx="3212140" cy="240910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s://upload.wikimedia.org/wikipedia/commons/thumb/0/04/Students_participate_in_Soroban_contest_130429-M-LK794-039.jpg/1280px-Students_participate_in_Soroban_contest_130429-M-LK794-03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7211" y="4158040"/>
            <a:ext cx="3198163" cy="2398622"/>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p:cNvPicPr>
            <a:picLocks noChangeAspect="1"/>
          </p:cNvPicPr>
          <p:nvPr/>
        </p:nvPicPr>
        <p:blipFill>
          <a:blip r:embed="rId7"/>
          <a:stretch>
            <a:fillRect/>
          </a:stretch>
        </p:blipFill>
        <p:spPr>
          <a:xfrm>
            <a:off x="512672" y="993126"/>
            <a:ext cx="2655071" cy="2971420"/>
          </a:xfrm>
          <a:prstGeom prst="rect">
            <a:avLst/>
          </a:prstGeom>
        </p:spPr>
      </p:pic>
    </p:spTree>
    <p:extLst>
      <p:ext uri="{BB962C8B-B14F-4D97-AF65-F5344CB8AC3E}">
        <p14:creationId xmlns:p14="http://schemas.microsoft.com/office/powerpoint/2010/main" val="1134933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Growth Mindset in Mathematics</a:t>
            </a:r>
            <a:endParaRPr lang="en-US" b="1" dirty="0"/>
          </a:p>
        </p:txBody>
      </p:sp>
      <p:sp>
        <p:nvSpPr>
          <p:cNvPr id="3" name="Content Placeholder 2"/>
          <p:cNvSpPr>
            <a:spLocks noGrp="1"/>
          </p:cNvSpPr>
          <p:nvPr>
            <p:ph idx="1"/>
          </p:nvPr>
        </p:nvSpPr>
        <p:spPr>
          <a:xfrm>
            <a:off x="682624" y="1763712"/>
            <a:ext cx="10671175" cy="4351338"/>
          </a:xfrm>
        </p:spPr>
        <p:txBody>
          <a:bodyPr/>
          <a:lstStyle/>
          <a:p>
            <a:r>
              <a:rPr lang="en-US" dirty="0" smtClean="0"/>
              <a:t>You can increase your mathematical brainpower through practice!</a:t>
            </a:r>
          </a:p>
          <a:p>
            <a:pPr lvl="1"/>
            <a:r>
              <a:rPr lang="en-US" sz="2800" dirty="0" smtClean="0"/>
              <a:t>Learning will feel hard, especially at first</a:t>
            </a:r>
          </a:p>
          <a:p>
            <a:pPr lvl="1"/>
            <a:r>
              <a:rPr lang="en-US" sz="2800" dirty="0" smtClean="0"/>
              <a:t>Your brain will rewire itself as you work</a:t>
            </a:r>
          </a:p>
          <a:p>
            <a:pPr lvl="1"/>
            <a:r>
              <a:rPr lang="en-US" sz="2800" dirty="0" smtClean="0"/>
              <a:t>The work and effort you put in equates to the results you get out</a:t>
            </a:r>
          </a:p>
          <a:p>
            <a:endParaRPr lang="en-US" dirty="0"/>
          </a:p>
        </p:txBody>
      </p:sp>
      <p:pic>
        <p:nvPicPr>
          <p:cNvPr id="2050" name="Picture 2" descr="Image result for bench pres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2625" y="3809999"/>
            <a:ext cx="3048000" cy="3048001"/>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s://upload.wikimedia.org/wikipedia/commons/c/c8/Weight_lifting_black_and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1391" y="3713301"/>
            <a:ext cx="2882409" cy="3051238"/>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Image result for brain"/>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1665" y="3713301"/>
            <a:ext cx="3017520" cy="30175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1709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2050"/>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20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Class Activity</a:t>
            </a:r>
            <a:endParaRPr lang="en-US" b="1" dirty="0"/>
          </a:p>
        </p:txBody>
      </p:sp>
      <p:sp>
        <p:nvSpPr>
          <p:cNvPr id="3" name="Content Placeholder 2"/>
          <p:cNvSpPr>
            <a:spLocks noGrp="1"/>
          </p:cNvSpPr>
          <p:nvPr>
            <p:ph idx="1"/>
          </p:nvPr>
        </p:nvSpPr>
        <p:spPr>
          <a:xfrm>
            <a:off x="838200" y="1825625"/>
            <a:ext cx="11049000" cy="4351338"/>
          </a:xfrm>
        </p:spPr>
        <p:txBody>
          <a:bodyPr>
            <a:normAutofit/>
          </a:bodyPr>
          <a:lstStyle/>
          <a:p>
            <a:r>
              <a:rPr lang="en-US" sz="3600" dirty="0" smtClean="0"/>
              <a:t>Read the “What is Growth Mindset?” handout and complete the student activity section on pages 2-3.</a:t>
            </a:r>
          </a:p>
          <a:p>
            <a:endParaRPr lang="en-US" sz="3600" dirty="0"/>
          </a:p>
          <a:p>
            <a:r>
              <a:rPr lang="en-US" sz="3600" dirty="0" smtClean="0"/>
              <a:t>Form groups of 3 – 4 students.  Discuss your answers for Student Activity 1 and 2.  Be ready to share your responses!</a:t>
            </a:r>
          </a:p>
          <a:p>
            <a:pPr marL="0" indent="0">
              <a:buNone/>
            </a:pPr>
            <a:endParaRPr lang="en-US" sz="3600" dirty="0"/>
          </a:p>
        </p:txBody>
      </p:sp>
    </p:spTree>
    <p:extLst>
      <p:ext uri="{BB962C8B-B14F-4D97-AF65-F5344CB8AC3E}">
        <p14:creationId xmlns:p14="http://schemas.microsoft.com/office/powerpoint/2010/main" val="861903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Key points </a:t>
            </a:r>
          </a:p>
        </p:txBody>
      </p:sp>
      <p:sp>
        <p:nvSpPr>
          <p:cNvPr id="3" name="Content Placeholder 2"/>
          <p:cNvSpPr>
            <a:spLocks noGrp="1"/>
          </p:cNvSpPr>
          <p:nvPr>
            <p:ph idx="1"/>
          </p:nvPr>
        </p:nvSpPr>
        <p:spPr>
          <a:xfrm>
            <a:off x="838200" y="1825625"/>
            <a:ext cx="11049000" cy="4351338"/>
          </a:xfrm>
        </p:spPr>
        <p:txBody>
          <a:bodyPr>
            <a:normAutofit/>
          </a:bodyPr>
          <a:lstStyle/>
          <a:p>
            <a:r>
              <a:rPr lang="en-US" sz="3600" dirty="0"/>
              <a:t>A growth mindset suggests we all can improve at mathematics with practice, including </a:t>
            </a:r>
            <a:r>
              <a:rPr lang="en-US" sz="3600" b="1" i="1" dirty="0"/>
              <a:t>you</a:t>
            </a:r>
            <a:r>
              <a:rPr lang="en-US" sz="3600" dirty="0"/>
              <a:t>.</a:t>
            </a:r>
          </a:p>
          <a:p>
            <a:pPr marL="0" indent="0">
              <a:buNone/>
            </a:pPr>
            <a:endParaRPr lang="en-US" sz="3600" dirty="0"/>
          </a:p>
          <a:p>
            <a:r>
              <a:rPr lang="en-US" sz="3600" dirty="0"/>
              <a:t>Sometimes our anxiety about math can prevent us from believing we can grow, but the opportunity to practice is always there.</a:t>
            </a:r>
          </a:p>
          <a:p>
            <a:pPr marL="0" indent="0">
              <a:buNone/>
            </a:pPr>
            <a:endParaRPr lang="en-US" sz="3600" dirty="0"/>
          </a:p>
        </p:txBody>
      </p:sp>
    </p:spTree>
    <p:extLst>
      <p:ext uri="{BB962C8B-B14F-4D97-AF65-F5344CB8AC3E}">
        <p14:creationId xmlns:p14="http://schemas.microsoft.com/office/powerpoint/2010/main" val="1319076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0188"/>
            <a:ext cx="6983886" cy="1325563"/>
          </a:xfrm>
        </p:spPr>
        <p:txBody>
          <a:bodyPr>
            <a:normAutofit/>
          </a:bodyPr>
          <a:lstStyle/>
          <a:p>
            <a:pPr algn="ctr"/>
            <a:r>
              <a:rPr lang="en-US" b="1" dirty="0"/>
              <a:t>Assignment</a:t>
            </a:r>
          </a:p>
        </p:txBody>
      </p:sp>
      <p:sp>
        <p:nvSpPr>
          <p:cNvPr id="3" name="Content Placeholder 2"/>
          <p:cNvSpPr>
            <a:spLocks noGrp="1"/>
          </p:cNvSpPr>
          <p:nvPr>
            <p:ph idx="1"/>
          </p:nvPr>
        </p:nvSpPr>
        <p:spPr>
          <a:xfrm>
            <a:off x="402336" y="1888254"/>
            <a:ext cx="11338560" cy="4695425"/>
          </a:xfrm>
        </p:spPr>
        <p:txBody>
          <a:bodyPr>
            <a:normAutofit/>
          </a:bodyPr>
          <a:lstStyle/>
          <a:p>
            <a:pPr marL="0" indent="0">
              <a:buNone/>
            </a:pPr>
            <a:r>
              <a:rPr lang="en-US" b="1" dirty="0" smtClean="0"/>
              <a:t>Journal Assignment</a:t>
            </a:r>
            <a:r>
              <a:rPr lang="en-US" dirty="0" smtClean="0"/>
              <a:t>: For the next week, reflect on your own thoughts and statements, as well as those made by friends, classmate, instructors, etc.  Record at least three statements that reflect a growth mindset or a fixed mindset. Explain why you think the statement reflects that mindset.  If you don’t hear any, reflect back on previous experiences that you can remember and record those.  Be ready to share next week!</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94" t="5947" r="53757" b="7817"/>
          <a:stretch/>
        </p:blipFill>
        <p:spPr>
          <a:xfrm>
            <a:off x="8076781" y="5701931"/>
            <a:ext cx="4115219" cy="908834"/>
          </a:xfrm>
          <a:prstGeom prst="rect">
            <a:avLst/>
          </a:prstGeom>
        </p:spPr>
      </p:pic>
    </p:spTree>
    <p:extLst>
      <p:ext uri="{BB962C8B-B14F-4D97-AF65-F5344CB8AC3E}">
        <p14:creationId xmlns:p14="http://schemas.microsoft.com/office/powerpoint/2010/main" val="3923784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1558</Words>
  <Application>Microsoft Office PowerPoint</Application>
  <PresentationFormat>Widescreen</PresentationFormat>
  <Paragraphs>77</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Mangal</vt:lpstr>
      <vt:lpstr>Office Theme</vt:lpstr>
      <vt:lpstr>Introduction to the  Growth Mindset </vt:lpstr>
      <vt:lpstr>Are certain people born with the ability to juggle?  </vt:lpstr>
      <vt:lpstr>Are certain people born with the ability to juggle?  </vt:lpstr>
      <vt:lpstr>Life Takes Practice</vt:lpstr>
      <vt:lpstr>Growth Mindset in Mathematics</vt:lpstr>
      <vt:lpstr>Class Activity</vt:lpstr>
      <vt:lpstr>Key points </vt:lpstr>
      <vt:lpstr>Assignment</vt:lpstr>
    </vt:vector>
  </TitlesOfParts>
  <Company>Radford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Fleming-Davies, Arietta</dc:creator>
  <cp:lastModifiedBy>Dove, Anthony</cp:lastModifiedBy>
  <cp:revision>62</cp:revision>
  <dcterms:created xsi:type="dcterms:W3CDTF">2017-02-10T14:20:02Z</dcterms:created>
  <dcterms:modified xsi:type="dcterms:W3CDTF">2017-03-06T21:47:54Z</dcterms:modified>
</cp:coreProperties>
</file>