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5.xml" ContentType="application/vnd.openxmlformats-officedocument.presentationml.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1" r:id="rId1"/>
  </p:sldMasterIdLst>
  <p:notesMasterIdLst>
    <p:notesMasterId r:id="rId78"/>
  </p:notesMasterIdLst>
  <p:sldIdLst>
    <p:sldId id="256" r:id="rId2"/>
    <p:sldId id="306" r:id="rId3"/>
    <p:sldId id="262" r:id="rId4"/>
    <p:sldId id="269" r:id="rId5"/>
    <p:sldId id="264" r:id="rId6"/>
    <p:sldId id="279" r:id="rId7"/>
    <p:sldId id="268" r:id="rId8"/>
    <p:sldId id="274" r:id="rId9"/>
    <p:sldId id="267" r:id="rId10"/>
    <p:sldId id="311" r:id="rId11"/>
    <p:sldId id="368" r:id="rId12"/>
    <p:sldId id="308" r:id="rId13"/>
    <p:sldId id="326" r:id="rId14"/>
    <p:sldId id="309" r:id="rId15"/>
    <p:sldId id="319" r:id="rId16"/>
    <p:sldId id="345" r:id="rId17"/>
    <p:sldId id="351" r:id="rId18"/>
    <p:sldId id="349" r:id="rId19"/>
    <p:sldId id="328" r:id="rId20"/>
    <p:sldId id="369" r:id="rId21"/>
    <p:sldId id="321" r:id="rId22"/>
    <p:sldId id="312" r:id="rId23"/>
    <p:sldId id="370" r:id="rId24"/>
    <p:sldId id="324" r:id="rId25"/>
    <p:sldId id="313" r:id="rId26"/>
    <p:sldId id="285" r:id="rId27"/>
    <p:sldId id="271" r:id="rId28"/>
    <p:sldId id="342" r:id="rId29"/>
    <p:sldId id="316" r:id="rId30"/>
    <p:sldId id="365" r:id="rId31"/>
    <p:sldId id="343" r:id="rId32"/>
    <p:sldId id="286" r:id="rId33"/>
    <p:sldId id="290" r:id="rId34"/>
    <p:sldId id="347" r:id="rId35"/>
    <p:sldId id="293" r:id="rId36"/>
    <p:sldId id="330" r:id="rId37"/>
    <p:sldId id="296" r:id="rId38"/>
    <p:sldId id="352" r:id="rId39"/>
    <p:sldId id="334" r:id="rId40"/>
    <p:sldId id="335" r:id="rId41"/>
    <p:sldId id="336" r:id="rId42"/>
    <p:sldId id="337" r:id="rId43"/>
    <p:sldId id="314" r:id="rId44"/>
    <p:sldId id="283" r:id="rId45"/>
    <p:sldId id="348" r:id="rId46"/>
    <p:sldId id="284" r:id="rId47"/>
    <p:sldId id="338" r:id="rId48"/>
    <p:sldId id="354" r:id="rId49"/>
    <p:sldId id="339" r:id="rId50"/>
    <p:sldId id="356" r:id="rId51"/>
    <p:sldId id="355" r:id="rId52"/>
    <p:sldId id="270" r:id="rId53"/>
    <p:sldId id="272" r:id="rId54"/>
    <p:sldId id="371" r:id="rId55"/>
    <p:sldId id="340" r:id="rId56"/>
    <p:sldId id="372" r:id="rId57"/>
    <p:sldId id="364" r:id="rId58"/>
    <p:sldId id="373" r:id="rId59"/>
    <p:sldId id="361" r:id="rId60"/>
    <p:sldId id="362" r:id="rId61"/>
    <p:sldId id="367" r:id="rId62"/>
    <p:sldId id="341" r:id="rId63"/>
    <p:sldId id="295" r:id="rId64"/>
    <p:sldId id="318" r:id="rId65"/>
    <p:sldId id="294" r:id="rId66"/>
    <p:sldId id="360" r:id="rId67"/>
    <p:sldId id="292" r:id="rId68"/>
    <p:sldId id="366" r:id="rId69"/>
    <p:sldId id="315" r:id="rId70"/>
    <p:sldId id="325" r:id="rId71"/>
    <p:sldId id="357" r:id="rId72"/>
    <p:sldId id="358" r:id="rId73"/>
    <p:sldId id="344" r:id="rId74"/>
    <p:sldId id="375" r:id="rId75"/>
    <p:sldId id="376" r:id="rId76"/>
    <p:sldId id="377"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Csikari, Melissa" initials="CM [29]" lastIdx="1" clrIdx="28">
    <p:extLst/>
  </p:cmAuthor>
  <p:cmAuthor id="1" name="Csikari, Melissa" initials="CM" lastIdx="1" clrIdx="0">
    <p:extLst/>
  </p:cmAuthor>
  <p:cmAuthor id="30" name="Csikari, Melissa" initials="CM [30]" lastIdx="1" clrIdx="29">
    <p:extLst/>
  </p:cmAuthor>
  <p:cmAuthor id="2" name="Csikari, Melissa" initials="CM [2]" lastIdx="1" clrIdx="1">
    <p:extLst/>
  </p:cmAuthor>
  <p:cmAuthor id="31" name="Csikari, Melissa" initials="CM [31]" lastIdx="1" clrIdx="30">
    <p:extLst/>
  </p:cmAuthor>
  <p:cmAuthor id="3" name="Csikari, Melissa" initials="CM [3]" lastIdx="1" clrIdx="2">
    <p:extLst/>
  </p:cmAuthor>
  <p:cmAuthor id="32" name="Csikari, Melissa" initials="CM [32]" lastIdx="1" clrIdx="31">
    <p:extLst/>
  </p:cmAuthor>
  <p:cmAuthor id="4" name="Csikari, Melissa" initials="CM [4]" lastIdx="1" clrIdx="3">
    <p:extLst/>
  </p:cmAuthor>
  <p:cmAuthor id="33" name="J. Phil Gibson" initials="" lastIdx="6" clrIdx="32"/>
  <p:cmAuthor id="5" name="Csikari, Melissa" initials="CM [5]" lastIdx="1" clrIdx="4">
    <p:extLst/>
  </p:cmAuthor>
  <p:cmAuthor id="6" name="Csikari, Melissa" initials="CM [6]" lastIdx="1" clrIdx="5">
    <p:extLst/>
  </p:cmAuthor>
  <p:cmAuthor id="7" name="Csikari, Melissa" initials="CM [7]" lastIdx="1" clrIdx="6">
    <p:extLst/>
  </p:cmAuthor>
  <p:cmAuthor id="8" name="Csikari, Melissa" initials="CM [8]" lastIdx="1" clrIdx="7">
    <p:extLst/>
  </p:cmAuthor>
  <p:cmAuthor id="9" name="Csikari, Melissa" initials="CM [9]" lastIdx="1" clrIdx="8">
    <p:extLst/>
  </p:cmAuthor>
  <p:cmAuthor id="10" name="Csikari, Melissa" initials="CM [10]" lastIdx="1" clrIdx="9">
    <p:extLst/>
  </p:cmAuthor>
  <p:cmAuthor id="11" name="Csikari, Melissa" initials="CM [11]" lastIdx="1" clrIdx="10">
    <p:extLst/>
  </p:cmAuthor>
  <p:cmAuthor id="12" name="Csikari, Melissa" initials="CM [12]" lastIdx="1" clrIdx="11">
    <p:extLst/>
  </p:cmAuthor>
  <p:cmAuthor id="13" name="Csikari, Melissa" initials="CM [13]" lastIdx="1" clrIdx="12">
    <p:extLst/>
  </p:cmAuthor>
  <p:cmAuthor id="14" name="Csikari, Melissa" initials="CM [14]" lastIdx="1" clrIdx="13">
    <p:extLst/>
  </p:cmAuthor>
  <p:cmAuthor id="15" name="Csikari, Melissa" initials="CM [15]" lastIdx="2" clrIdx="14">
    <p:extLst/>
  </p:cmAuthor>
  <p:cmAuthor id="16" name="Csikari, Melissa" initials="CM [16]" lastIdx="1" clrIdx="15">
    <p:extLst/>
  </p:cmAuthor>
  <p:cmAuthor id="17" name="Csikari, Melissa" initials="CM [17]" lastIdx="1" clrIdx="16">
    <p:extLst/>
  </p:cmAuthor>
  <p:cmAuthor id="18" name="Csikari, Melissa" initials="CM [18]" lastIdx="1" clrIdx="17">
    <p:extLst/>
  </p:cmAuthor>
  <p:cmAuthor id="19" name="Csikari, Melissa" initials="CM [19]" lastIdx="1" clrIdx="18">
    <p:extLst/>
  </p:cmAuthor>
  <p:cmAuthor id="20" name="Csikari, Melissa" initials="CM [20]" lastIdx="1" clrIdx="19">
    <p:extLst/>
  </p:cmAuthor>
  <p:cmAuthor id="21" name="Csikari, Melissa" initials="CM [21]" lastIdx="1" clrIdx="20">
    <p:extLst/>
  </p:cmAuthor>
  <p:cmAuthor id="22" name="Csikari, Melissa" initials="CM [22]" lastIdx="2" clrIdx="21">
    <p:extLst/>
  </p:cmAuthor>
  <p:cmAuthor id="23" name="Csikari, Melissa" initials="CM [23]" lastIdx="1" clrIdx="22">
    <p:extLst/>
  </p:cmAuthor>
  <p:cmAuthor id="24" name="Csikari, Melissa" initials="CM [24]" lastIdx="1" clrIdx="23">
    <p:extLst/>
  </p:cmAuthor>
  <p:cmAuthor id="25" name="Csikari, Melissa" initials="CM [25]" lastIdx="1" clrIdx="24">
    <p:extLst/>
  </p:cmAuthor>
  <p:cmAuthor id="26" name="Csikari, Melissa" initials="CM [26]" lastIdx="2" clrIdx="25">
    <p:extLst/>
  </p:cmAuthor>
  <p:cmAuthor id="27" name="Csikari, Melissa" initials="CM [27]" lastIdx="1" clrIdx="26">
    <p:extLst/>
  </p:cmAuthor>
  <p:cmAuthor id="28" name="Csikari, Melissa" initials="CM [28]" lastIdx="1" clrIdx="2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18DA"/>
    <a:srgbClr val="0514A6"/>
    <a:srgbClr val="3753FE"/>
    <a:srgbClr val="D6EA17"/>
    <a:srgbClr val="A1B111"/>
    <a:srgbClr val="808C0E"/>
    <a:srgbClr val="2EF10B"/>
    <a:srgbClr val="4C73E2"/>
    <a:srgbClr val="E643D2"/>
    <a:srgbClr val="AC3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7481" autoAdjust="0"/>
    <p:restoredTop sz="85664" autoAdjust="0"/>
  </p:normalViewPr>
  <p:slideViewPr>
    <p:cSldViewPr snapToGrid="0" snapToObjects="1">
      <p:cViewPr>
        <p:scale>
          <a:sx n="76" d="100"/>
          <a:sy n="76" d="100"/>
        </p:scale>
        <p:origin x="1176" y="1296"/>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36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commentAuthors" Target="commentAuthor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28" dt="2016-08-01T22:09:38.067" idx="1">
    <p:pos x="6417" y="3024"/>
    <p:text>What are you trying to say here?  I think it is one word off but, I can't figure out what it is... How would introduction of the apex predators be beneficial part of conservation in these areas? </p:text>
    <p:extLst>
      <p:ext uri="{C676402C-5697-4E1C-873F-D02D1690AC5C}">
        <p15:threadingInfo xmlns:p15="http://schemas.microsoft.com/office/powerpoint/2012/main" timeZoneBias="240"/>
      </p:ext>
    </p:extLst>
  </p:cm>
  <p:cm authorId="33" dt="2016-08-11T09:43:03.587" idx="5">
    <p:pos x="10" y="10"/>
    <p:text>There was a missing word and I added it. But now I can't remember which it was.</p:text>
  </p:cm>
</p:cmLst>
</file>

<file path=ppt/comments/comment2.xml><?xml version="1.0" encoding="utf-8"?>
<p:cmLst xmlns:a="http://schemas.openxmlformats.org/drawingml/2006/main" xmlns:r="http://schemas.openxmlformats.org/officeDocument/2006/relationships" xmlns:p="http://schemas.openxmlformats.org/presentationml/2006/main">
  <p:cm authorId="29" dt="2016-08-01T22:10:58.254" idx="1">
    <p:pos x="10" y="10"/>
    <p:text>Do you need C-H on this slide?</p:text>
    <p:extLst>
      <p:ext uri="{C676402C-5697-4E1C-873F-D02D1690AC5C}">
        <p15:threadingInfo xmlns:p15="http://schemas.microsoft.com/office/powerpoint/2012/main" timeZoneBias="240"/>
      </p:ext>
    </p:extLst>
  </p:cm>
  <p:cm authorId="33" dt="2016-08-11T09:43:48.869" idx="6">
    <p:pos x="1320" y="153"/>
    <p:text>I originally had all of the empty graphs present to show the X axes but also to indicate where it was all going. I have changed it to a progreessive reveal through several slides.</p:text>
  </p:cm>
</p:cmLst>
</file>

<file path=ppt/comments/comment3.xml><?xml version="1.0" encoding="utf-8"?>
<p:cmLst xmlns:a="http://schemas.openxmlformats.org/drawingml/2006/main" xmlns:r="http://schemas.openxmlformats.org/officeDocument/2006/relationships" xmlns:p="http://schemas.openxmlformats.org/presentationml/2006/main">
  <p:cm authorId="30" dt="2016-08-01T22:11:38.048" idx="1">
    <p:pos x="10" y="10"/>
    <p:text>Again do you need E-H Here?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3" dt="2016-08-11T09:41:20.061" idx="3">
    <p:pos x="10" y="10"/>
    <p:text>This was information I provided in a previous version. Now they predict here and in following table.</p:text>
  </p:cm>
</p:cmLst>
</file>

<file path=ppt/comments/comment5.xml><?xml version="1.0" encoding="utf-8"?>
<p:cmLst xmlns:a="http://schemas.openxmlformats.org/drawingml/2006/main" xmlns:r="http://schemas.openxmlformats.org/officeDocument/2006/relationships" xmlns:p="http://schemas.openxmlformats.org/presentationml/2006/main">
  <p:cm authorId="27" dt="2016-08-01T22:07:52.348" idx="1">
    <p:pos x="10" y="10"/>
    <p:text>I'm confused as to how this is coming together here.</p:text>
    <p:extLst>
      <p:ext uri="{C676402C-5697-4E1C-873F-D02D1690AC5C}">
        <p15:threadingInfo xmlns:p15="http://schemas.microsoft.com/office/powerpoint/2012/main" timeZoneBias="240"/>
      </p:ext>
    </p:extLst>
  </p:cm>
  <p:cm authorId="33" dt="2016-08-11T09:42:24.201" idx="4">
    <p:pos x="-524" y="181"/>
    <p:text>This is summary inforamtion that I couldn't figure out a way to have them predict or otherwise figure out. It's impiortant sio I'm putting it in as extra information to include in thier overall synthesis. It could be cut too I guess.</p:text>
  </p:cm>
</p:cmLst>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904F7-B6F2-AE4F-9FCC-BA0F47D99766}" type="doc">
      <dgm:prSet loTypeId="urn:microsoft.com/office/officeart/2005/8/layout/default" loCatId="" qsTypeId="urn:microsoft.com/office/officeart/2005/8/quickstyle/3D2" qsCatId="3D" csTypeId="urn:microsoft.com/office/officeart/2005/8/colors/accent4_3" csCatId="accent4" phldr="1"/>
      <dgm:spPr/>
      <dgm:t>
        <a:bodyPr/>
        <a:lstStyle/>
        <a:p>
          <a:endParaRPr lang="en-US"/>
        </a:p>
      </dgm:t>
    </dgm:pt>
    <dgm:pt modelId="{A6231B6B-DC57-DF4E-BF63-E1FE54A1B8F1}">
      <dgm:prSet phldrT="[Text]"/>
      <dgm:spPr/>
      <dgm:t>
        <a:bodyPr/>
        <a:lstStyle/>
        <a:p>
          <a:r>
            <a:rPr lang="en-US" b="1" dirty="0" smtClean="0">
              <a:solidFill>
                <a:srgbClr val="FFFFFF"/>
              </a:solidFill>
            </a:rPr>
            <a:t>Woody Tree Species: willows, cottonwoods</a:t>
          </a:r>
        </a:p>
        <a:p>
          <a:r>
            <a:rPr lang="en-US" b="1" dirty="0" smtClean="0">
              <a:solidFill>
                <a:srgbClr val="FFFFFF"/>
              </a:solidFill>
            </a:rPr>
            <a:t>(producers)</a:t>
          </a:r>
          <a:endParaRPr lang="en-US" b="1" dirty="0">
            <a:solidFill>
              <a:srgbClr val="FFFFFF"/>
            </a:solidFill>
          </a:endParaRPr>
        </a:p>
      </dgm:t>
    </dgm:pt>
    <dgm:pt modelId="{F9F42EF0-B15B-BD48-A1AD-8DD15B57C921}" type="parTrans" cxnId="{ACF1EF57-1342-A844-883F-4B5E1C106B36}">
      <dgm:prSet/>
      <dgm:spPr/>
      <dgm:t>
        <a:bodyPr/>
        <a:lstStyle/>
        <a:p>
          <a:endParaRPr lang="en-US"/>
        </a:p>
      </dgm:t>
    </dgm:pt>
    <dgm:pt modelId="{18B5F433-1EDB-1949-A09F-81B004AFFDB6}" type="sibTrans" cxnId="{ACF1EF57-1342-A844-883F-4B5E1C106B36}">
      <dgm:prSet/>
      <dgm:spPr/>
      <dgm:t>
        <a:bodyPr/>
        <a:lstStyle/>
        <a:p>
          <a:endParaRPr lang="en-US"/>
        </a:p>
      </dgm:t>
    </dgm:pt>
    <dgm:pt modelId="{929491D3-9BA3-E045-991A-5057A7695C23}">
      <dgm:prSet phldrT="[Text]"/>
      <dgm:spPr>
        <a:gradFill rotWithShape="0">
          <a:gsLst>
            <a:gs pos="0">
              <a:schemeClr val="accent2">
                <a:lumMod val="50000"/>
              </a:schemeClr>
            </a:gs>
            <a:gs pos="55000">
              <a:schemeClr val="accent2">
                <a:lumMod val="75000"/>
              </a:schemeClr>
            </a:gs>
            <a:gs pos="100000">
              <a:schemeClr val="accent2">
                <a:lumMod val="75000"/>
              </a:schemeClr>
            </a:gs>
          </a:gsLst>
        </a:gradFill>
      </dgm:spPr>
      <dgm:t>
        <a:bodyPr/>
        <a:lstStyle/>
        <a:p>
          <a:r>
            <a:rPr lang="en-US" b="1" dirty="0" smtClean="0">
              <a:solidFill>
                <a:srgbClr val="FFFFFF"/>
              </a:solidFill>
            </a:rPr>
            <a:t>Amphibians: frogs, toads</a:t>
          </a:r>
        </a:p>
        <a:p>
          <a:r>
            <a:rPr lang="en-US" b="1" dirty="0" smtClean="0">
              <a:solidFill>
                <a:srgbClr val="FFFFFF"/>
              </a:solidFill>
            </a:rPr>
            <a:t>(juveniles eat algae</a:t>
          </a:r>
        </a:p>
        <a:p>
          <a:r>
            <a:rPr lang="en-US" b="1" dirty="0" smtClean="0">
              <a:solidFill>
                <a:srgbClr val="FFFFFF"/>
              </a:solidFill>
            </a:rPr>
            <a:t>adults eat insects)</a:t>
          </a:r>
          <a:endParaRPr lang="en-US" b="1" dirty="0">
            <a:solidFill>
              <a:srgbClr val="FFFFFF"/>
            </a:solidFill>
          </a:endParaRPr>
        </a:p>
      </dgm:t>
    </dgm:pt>
    <dgm:pt modelId="{E401B756-D31A-B44E-9AAC-CFBC34520752}" type="parTrans" cxnId="{F00260DB-2E30-204C-8E59-A49205FF22D3}">
      <dgm:prSet/>
      <dgm:spPr/>
      <dgm:t>
        <a:bodyPr/>
        <a:lstStyle/>
        <a:p>
          <a:endParaRPr lang="en-US"/>
        </a:p>
      </dgm:t>
    </dgm:pt>
    <dgm:pt modelId="{CD75F3E4-4AD4-3A4E-B7C3-F97B2BC7232E}" type="sibTrans" cxnId="{F00260DB-2E30-204C-8E59-A49205FF22D3}">
      <dgm:prSet/>
      <dgm:spPr/>
      <dgm:t>
        <a:bodyPr/>
        <a:lstStyle/>
        <a:p>
          <a:endParaRPr lang="en-US"/>
        </a:p>
      </dgm:t>
    </dgm:pt>
    <dgm:pt modelId="{15F930D6-2332-3248-8624-8DC8C19744FF}">
      <dgm:prSet phldrT="[Text]"/>
      <dgm:spPr>
        <a:gradFill rotWithShape="0">
          <a:gsLst>
            <a:gs pos="0">
              <a:schemeClr val="accent6">
                <a:lumMod val="50000"/>
              </a:schemeClr>
            </a:gs>
            <a:gs pos="55000">
              <a:schemeClr val="accent6">
                <a:lumMod val="75000"/>
              </a:schemeClr>
            </a:gs>
            <a:gs pos="100000">
              <a:schemeClr val="accent6">
                <a:lumMod val="60000"/>
                <a:lumOff val="40000"/>
              </a:schemeClr>
            </a:gs>
          </a:gsLst>
        </a:gradFill>
      </dgm:spPr>
      <dgm:t>
        <a:bodyPr/>
        <a:lstStyle/>
        <a:p>
          <a:r>
            <a:rPr lang="en-US" b="1" dirty="0" smtClean="0">
              <a:solidFill>
                <a:srgbClr val="FFFFFF"/>
              </a:solidFill>
            </a:rPr>
            <a:t>Mule Deer</a:t>
          </a:r>
        </a:p>
        <a:p>
          <a:r>
            <a:rPr lang="en-US" b="1" dirty="0" smtClean="0">
              <a:solidFill>
                <a:srgbClr val="FFFFFF"/>
              </a:solidFill>
            </a:rPr>
            <a:t>(woody browser)</a:t>
          </a:r>
          <a:endParaRPr lang="en-US" b="1" dirty="0">
            <a:solidFill>
              <a:srgbClr val="FFFFFF"/>
            </a:solidFill>
          </a:endParaRPr>
        </a:p>
      </dgm:t>
    </dgm:pt>
    <dgm:pt modelId="{12E3CD45-05EB-E84A-AE79-52E76ED84953}" type="parTrans" cxnId="{BB6B9DEB-C09E-8347-8D9E-39F2F977B9BE}">
      <dgm:prSet/>
      <dgm:spPr/>
      <dgm:t>
        <a:bodyPr/>
        <a:lstStyle/>
        <a:p>
          <a:endParaRPr lang="en-US"/>
        </a:p>
      </dgm:t>
    </dgm:pt>
    <dgm:pt modelId="{93CEF86F-2DB2-CD40-B1CB-2FB2AE306B31}" type="sibTrans" cxnId="{BB6B9DEB-C09E-8347-8D9E-39F2F977B9BE}">
      <dgm:prSet/>
      <dgm:spPr/>
      <dgm:t>
        <a:bodyPr/>
        <a:lstStyle/>
        <a:p>
          <a:endParaRPr lang="en-US"/>
        </a:p>
      </dgm:t>
    </dgm:pt>
    <dgm:pt modelId="{AD16DC7E-0E68-7942-A900-872224364AAC}">
      <dgm:prSet phldrT="[Text]"/>
      <dgm:spPr>
        <a:gradFill rotWithShape="0">
          <a:gsLst>
            <a:gs pos="0">
              <a:schemeClr val="accent1">
                <a:lumMod val="50000"/>
              </a:schemeClr>
            </a:gs>
            <a:gs pos="55000">
              <a:schemeClr val="accent1">
                <a:lumMod val="75000"/>
              </a:schemeClr>
            </a:gs>
            <a:gs pos="100000">
              <a:schemeClr val="accent1">
                <a:lumMod val="60000"/>
                <a:lumOff val="40000"/>
              </a:schemeClr>
            </a:gs>
          </a:gsLst>
        </a:gradFill>
      </dgm:spPr>
      <dgm:t>
        <a:bodyPr/>
        <a:lstStyle/>
        <a:p>
          <a:r>
            <a:rPr lang="en-US" b="1" dirty="0" smtClean="0">
              <a:solidFill>
                <a:srgbClr val="FFFFFF"/>
              </a:solidFill>
            </a:rPr>
            <a:t>Beaver</a:t>
          </a:r>
        </a:p>
        <a:p>
          <a:r>
            <a:rPr lang="en-US" b="1" dirty="0" smtClean="0">
              <a:solidFill>
                <a:srgbClr val="FFFFFF"/>
              </a:solidFill>
            </a:rPr>
            <a:t>(browser, preference for willows)</a:t>
          </a:r>
          <a:endParaRPr lang="en-US" b="1" dirty="0">
            <a:solidFill>
              <a:srgbClr val="FFFFFF"/>
            </a:solidFill>
          </a:endParaRPr>
        </a:p>
      </dgm:t>
    </dgm:pt>
    <dgm:pt modelId="{7D8C8ECA-69D0-B049-B95F-7D552CDE6FCE}" type="parTrans" cxnId="{B83D1BAA-0245-B048-89F9-9478C1062226}">
      <dgm:prSet/>
      <dgm:spPr/>
      <dgm:t>
        <a:bodyPr/>
        <a:lstStyle/>
        <a:p>
          <a:endParaRPr lang="en-US"/>
        </a:p>
      </dgm:t>
    </dgm:pt>
    <dgm:pt modelId="{EDEF703A-F818-704F-A6F6-943AAA693BB3}" type="sibTrans" cxnId="{B83D1BAA-0245-B048-89F9-9478C1062226}">
      <dgm:prSet/>
      <dgm:spPr/>
      <dgm:t>
        <a:bodyPr/>
        <a:lstStyle/>
        <a:p>
          <a:endParaRPr lang="en-US"/>
        </a:p>
      </dgm:t>
    </dgm:pt>
    <dgm:pt modelId="{75836B54-5BC8-A948-9811-B24FA1D9801B}">
      <dgm:prSet phldrT="[Text]"/>
      <dgm:spPr/>
      <dgm:t>
        <a:bodyPr/>
        <a:lstStyle/>
        <a:p>
          <a:r>
            <a:rPr lang="en-US" b="1" dirty="0" smtClean="0">
              <a:solidFill>
                <a:srgbClr val="FFFFFF"/>
              </a:solidFill>
            </a:rPr>
            <a:t>Wildflowers</a:t>
          </a:r>
        </a:p>
        <a:p>
          <a:r>
            <a:rPr lang="en-US" b="1" dirty="0" smtClean="0">
              <a:solidFill>
                <a:srgbClr val="FFFFFF"/>
              </a:solidFill>
            </a:rPr>
            <a:t>(producer)</a:t>
          </a:r>
          <a:endParaRPr lang="en-US" b="1" dirty="0">
            <a:solidFill>
              <a:srgbClr val="FFFFFF"/>
            </a:solidFill>
          </a:endParaRPr>
        </a:p>
      </dgm:t>
    </dgm:pt>
    <dgm:pt modelId="{0BF670A3-9901-624A-B0BD-9B25ABCEABDF}" type="parTrans" cxnId="{601D0E60-CC65-C741-A6D4-4588FA71316E}">
      <dgm:prSet/>
      <dgm:spPr/>
      <dgm:t>
        <a:bodyPr/>
        <a:lstStyle/>
        <a:p>
          <a:endParaRPr lang="en-US"/>
        </a:p>
      </dgm:t>
    </dgm:pt>
    <dgm:pt modelId="{4FC8BECE-F781-5F4B-95CA-220E953EA6C4}" type="sibTrans" cxnId="{601D0E60-CC65-C741-A6D4-4588FA71316E}">
      <dgm:prSet/>
      <dgm:spPr/>
      <dgm:t>
        <a:bodyPr/>
        <a:lstStyle/>
        <a:p>
          <a:endParaRPr lang="en-US"/>
        </a:p>
      </dgm:t>
    </dgm:pt>
    <dgm:pt modelId="{981FF513-FD10-5F47-BF8F-CC2246CB9212}">
      <dgm:prSet phldrT="[Text]"/>
      <dgm:spPr>
        <a:gradFill rotWithShape="0">
          <a:gsLst>
            <a:gs pos="0">
              <a:schemeClr val="accent3">
                <a:lumMod val="50000"/>
              </a:schemeClr>
            </a:gs>
            <a:gs pos="55000">
              <a:schemeClr val="accent3">
                <a:lumMod val="75000"/>
              </a:schemeClr>
            </a:gs>
            <a:gs pos="100000">
              <a:schemeClr val="accent3">
                <a:lumMod val="60000"/>
                <a:lumOff val="40000"/>
              </a:schemeClr>
            </a:gs>
          </a:gsLst>
        </a:gradFill>
      </dgm:spPr>
      <dgm:t>
        <a:bodyPr/>
        <a:lstStyle/>
        <a:p>
          <a:r>
            <a:rPr lang="en-US" b="1" dirty="0" smtClean="0">
              <a:solidFill>
                <a:srgbClr val="FFFFFF"/>
              </a:solidFill>
            </a:rPr>
            <a:t>Cougar</a:t>
          </a:r>
        </a:p>
        <a:p>
          <a:r>
            <a:rPr lang="en-US" b="1" dirty="0" smtClean="0">
              <a:solidFill>
                <a:srgbClr val="FFFFFF"/>
              </a:solidFill>
            </a:rPr>
            <a:t>(predator)</a:t>
          </a:r>
          <a:endParaRPr lang="en-US" b="1" dirty="0">
            <a:solidFill>
              <a:srgbClr val="FFFFFF"/>
            </a:solidFill>
          </a:endParaRPr>
        </a:p>
      </dgm:t>
    </dgm:pt>
    <dgm:pt modelId="{C90F9584-E6C8-3342-AB1C-B6B1FD08887B}" type="parTrans" cxnId="{D58013EC-44E7-AE40-8D43-22F354A26A66}">
      <dgm:prSet/>
      <dgm:spPr/>
      <dgm:t>
        <a:bodyPr/>
        <a:lstStyle/>
        <a:p>
          <a:endParaRPr lang="en-US"/>
        </a:p>
      </dgm:t>
    </dgm:pt>
    <dgm:pt modelId="{DDE08A48-D7FF-FA47-A77C-37004D50EB8F}" type="sibTrans" cxnId="{D58013EC-44E7-AE40-8D43-22F354A26A66}">
      <dgm:prSet/>
      <dgm:spPr/>
      <dgm:t>
        <a:bodyPr/>
        <a:lstStyle/>
        <a:p>
          <a:endParaRPr lang="en-US"/>
        </a:p>
      </dgm:t>
    </dgm:pt>
    <dgm:pt modelId="{9C6A69D6-C3BF-704B-8DE4-623DAD452A0D}">
      <dgm:prSet/>
      <dgm:spPr>
        <a:gradFill rotWithShape="0">
          <a:gsLst>
            <a:gs pos="0">
              <a:srgbClr val="802574"/>
            </a:gs>
            <a:gs pos="55000">
              <a:srgbClr val="AC329C"/>
            </a:gs>
            <a:gs pos="100000">
              <a:srgbClr val="E643D2"/>
            </a:gs>
          </a:gsLst>
        </a:gradFill>
      </dgm:spPr>
      <dgm:t>
        <a:bodyPr/>
        <a:lstStyle/>
        <a:p>
          <a:r>
            <a:rPr lang="en-US" b="1" dirty="0" smtClean="0">
              <a:solidFill>
                <a:srgbClr val="FFFFFF"/>
              </a:solidFill>
            </a:rPr>
            <a:t>Butterflies</a:t>
          </a:r>
        </a:p>
        <a:p>
          <a:r>
            <a:rPr lang="en-US" b="1" dirty="0" smtClean="0">
              <a:solidFill>
                <a:srgbClr val="FFFFFF"/>
              </a:solidFill>
            </a:rPr>
            <a:t>(juveniles eat leaves, adults drink floral nectar)</a:t>
          </a:r>
          <a:endParaRPr lang="en-US" b="1" dirty="0">
            <a:solidFill>
              <a:srgbClr val="FFFFFF"/>
            </a:solidFill>
          </a:endParaRPr>
        </a:p>
      </dgm:t>
    </dgm:pt>
    <dgm:pt modelId="{EADB8C13-0069-5643-B2AF-64BA702EDBAD}" type="parTrans" cxnId="{888F3C76-6327-F244-ABFA-67ADC0D38B8E}">
      <dgm:prSet/>
      <dgm:spPr/>
      <dgm:t>
        <a:bodyPr/>
        <a:lstStyle/>
        <a:p>
          <a:endParaRPr lang="en-US"/>
        </a:p>
      </dgm:t>
    </dgm:pt>
    <dgm:pt modelId="{40B3E55C-14F2-0C40-829F-75ECDBDD76E9}" type="sibTrans" cxnId="{888F3C76-6327-F244-ABFA-67ADC0D38B8E}">
      <dgm:prSet/>
      <dgm:spPr/>
      <dgm:t>
        <a:bodyPr/>
        <a:lstStyle/>
        <a:p>
          <a:endParaRPr lang="en-US"/>
        </a:p>
      </dgm:t>
    </dgm:pt>
    <dgm:pt modelId="{F0E206E6-623F-ED46-89E2-F746FE98ACA7}">
      <dgm:prSet/>
      <dgm:spPr>
        <a:gradFill rotWithShape="0">
          <a:gsLst>
            <a:gs pos="0">
              <a:srgbClr val="0514A6"/>
            </a:gs>
            <a:gs pos="55000">
              <a:srgbClr val="0418DA"/>
            </a:gs>
            <a:gs pos="100000">
              <a:srgbClr val="3753FE"/>
            </a:gs>
          </a:gsLst>
        </a:gradFill>
      </dgm:spPr>
      <dgm:t>
        <a:bodyPr/>
        <a:lstStyle/>
        <a:p>
          <a:r>
            <a:rPr lang="en-US" b="1" dirty="0" smtClean="0">
              <a:solidFill>
                <a:srgbClr val="FFFFFF"/>
              </a:solidFill>
            </a:rPr>
            <a:t> Wetland plants: sedges, rushes, cattails (producers)</a:t>
          </a:r>
          <a:endParaRPr lang="en-US" b="1" dirty="0">
            <a:solidFill>
              <a:srgbClr val="FFFFFF"/>
            </a:solidFill>
          </a:endParaRPr>
        </a:p>
      </dgm:t>
    </dgm:pt>
    <dgm:pt modelId="{5079CCD2-64A7-F14B-A26B-DB6001D313C1}" type="parTrans" cxnId="{062C5CA2-BD72-F34D-8199-2A7B05E19C46}">
      <dgm:prSet/>
      <dgm:spPr/>
      <dgm:t>
        <a:bodyPr/>
        <a:lstStyle/>
        <a:p>
          <a:endParaRPr lang="en-US"/>
        </a:p>
      </dgm:t>
    </dgm:pt>
    <dgm:pt modelId="{AE80C40D-F975-934F-BFFA-9A57CF6EF7FB}" type="sibTrans" cxnId="{062C5CA2-BD72-F34D-8199-2A7B05E19C46}">
      <dgm:prSet/>
      <dgm:spPr/>
      <dgm:t>
        <a:bodyPr/>
        <a:lstStyle/>
        <a:p>
          <a:endParaRPr lang="en-US"/>
        </a:p>
      </dgm:t>
    </dgm:pt>
    <dgm:pt modelId="{EDD163E6-D7D3-584A-BCBE-C31F27992103}" type="pres">
      <dgm:prSet presAssocID="{729904F7-B6F2-AE4F-9FCC-BA0F47D99766}" presName="diagram" presStyleCnt="0">
        <dgm:presLayoutVars>
          <dgm:dir/>
          <dgm:resizeHandles val="exact"/>
        </dgm:presLayoutVars>
      </dgm:prSet>
      <dgm:spPr/>
      <dgm:t>
        <a:bodyPr/>
        <a:lstStyle/>
        <a:p>
          <a:endParaRPr lang="en-US"/>
        </a:p>
      </dgm:t>
    </dgm:pt>
    <dgm:pt modelId="{C0752E16-0E13-0442-90BF-850590123438}" type="pres">
      <dgm:prSet presAssocID="{A6231B6B-DC57-DF4E-BF63-E1FE54A1B8F1}" presName="node" presStyleLbl="node1" presStyleIdx="0" presStyleCnt="8">
        <dgm:presLayoutVars>
          <dgm:bulletEnabled val="1"/>
        </dgm:presLayoutVars>
      </dgm:prSet>
      <dgm:spPr/>
      <dgm:t>
        <a:bodyPr/>
        <a:lstStyle/>
        <a:p>
          <a:endParaRPr lang="en-US"/>
        </a:p>
      </dgm:t>
    </dgm:pt>
    <dgm:pt modelId="{196F14B9-1F5D-4A44-AF09-930A7FD71863}" type="pres">
      <dgm:prSet presAssocID="{18B5F433-1EDB-1949-A09F-81B004AFFDB6}" presName="sibTrans" presStyleCnt="0"/>
      <dgm:spPr/>
    </dgm:pt>
    <dgm:pt modelId="{E5B70F0A-1178-1546-BD89-ED569C34BE2A}" type="pres">
      <dgm:prSet presAssocID="{929491D3-9BA3-E045-991A-5057A7695C23}" presName="node" presStyleLbl="node1" presStyleIdx="1" presStyleCnt="8">
        <dgm:presLayoutVars>
          <dgm:bulletEnabled val="1"/>
        </dgm:presLayoutVars>
      </dgm:prSet>
      <dgm:spPr/>
      <dgm:t>
        <a:bodyPr/>
        <a:lstStyle/>
        <a:p>
          <a:endParaRPr lang="en-US"/>
        </a:p>
      </dgm:t>
    </dgm:pt>
    <dgm:pt modelId="{1663AC03-8ED4-2D47-B77F-323D95936FA9}" type="pres">
      <dgm:prSet presAssocID="{CD75F3E4-4AD4-3A4E-B7C3-F97B2BC7232E}" presName="sibTrans" presStyleCnt="0"/>
      <dgm:spPr/>
    </dgm:pt>
    <dgm:pt modelId="{6098EF8E-0AAD-F64F-9402-ACCF4E1438BA}" type="pres">
      <dgm:prSet presAssocID="{15F930D6-2332-3248-8624-8DC8C19744FF}" presName="node" presStyleLbl="node1" presStyleIdx="2" presStyleCnt="8">
        <dgm:presLayoutVars>
          <dgm:bulletEnabled val="1"/>
        </dgm:presLayoutVars>
      </dgm:prSet>
      <dgm:spPr/>
      <dgm:t>
        <a:bodyPr/>
        <a:lstStyle/>
        <a:p>
          <a:endParaRPr lang="en-US"/>
        </a:p>
      </dgm:t>
    </dgm:pt>
    <dgm:pt modelId="{CB1C3122-0D80-514F-890A-2F6B03A3C9F1}" type="pres">
      <dgm:prSet presAssocID="{93CEF86F-2DB2-CD40-B1CB-2FB2AE306B31}" presName="sibTrans" presStyleCnt="0"/>
      <dgm:spPr/>
    </dgm:pt>
    <dgm:pt modelId="{08A287F8-4049-CB4A-B3F1-1EF44DA47034}" type="pres">
      <dgm:prSet presAssocID="{981FF513-FD10-5F47-BF8F-CC2246CB9212}" presName="node" presStyleLbl="node1" presStyleIdx="3" presStyleCnt="8">
        <dgm:presLayoutVars>
          <dgm:bulletEnabled val="1"/>
        </dgm:presLayoutVars>
      </dgm:prSet>
      <dgm:spPr/>
      <dgm:t>
        <a:bodyPr/>
        <a:lstStyle/>
        <a:p>
          <a:endParaRPr lang="en-US"/>
        </a:p>
      </dgm:t>
    </dgm:pt>
    <dgm:pt modelId="{C5DB2FC6-B62D-684E-9676-FEABD731D00E}" type="pres">
      <dgm:prSet presAssocID="{DDE08A48-D7FF-FA47-A77C-37004D50EB8F}" presName="sibTrans" presStyleCnt="0"/>
      <dgm:spPr/>
    </dgm:pt>
    <dgm:pt modelId="{B1ABF8F5-908F-A549-81D7-601E360ECCA5}" type="pres">
      <dgm:prSet presAssocID="{AD16DC7E-0E68-7942-A900-872224364AAC}" presName="node" presStyleLbl="node1" presStyleIdx="4" presStyleCnt="8">
        <dgm:presLayoutVars>
          <dgm:bulletEnabled val="1"/>
        </dgm:presLayoutVars>
      </dgm:prSet>
      <dgm:spPr/>
      <dgm:t>
        <a:bodyPr/>
        <a:lstStyle/>
        <a:p>
          <a:endParaRPr lang="en-US"/>
        </a:p>
      </dgm:t>
    </dgm:pt>
    <dgm:pt modelId="{F8D3DF10-597D-6C44-8259-5E53A2F5C063}" type="pres">
      <dgm:prSet presAssocID="{EDEF703A-F818-704F-A6F6-943AAA693BB3}" presName="sibTrans" presStyleCnt="0"/>
      <dgm:spPr/>
    </dgm:pt>
    <dgm:pt modelId="{6F1D955D-464D-7449-8C20-935E1E0DC171}" type="pres">
      <dgm:prSet presAssocID="{9C6A69D6-C3BF-704B-8DE4-623DAD452A0D}" presName="node" presStyleLbl="node1" presStyleIdx="5" presStyleCnt="8">
        <dgm:presLayoutVars>
          <dgm:bulletEnabled val="1"/>
        </dgm:presLayoutVars>
      </dgm:prSet>
      <dgm:spPr/>
      <dgm:t>
        <a:bodyPr/>
        <a:lstStyle/>
        <a:p>
          <a:endParaRPr lang="en-US"/>
        </a:p>
      </dgm:t>
    </dgm:pt>
    <dgm:pt modelId="{F92EE836-A4F8-1C49-89AE-064A2316C8ED}" type="pres">
      <dgm:prSet presAssocID="{40B3E55C-14F2-0C40-829F-75ECDBDD76E9}" presName="sibTrans" presStyleCnt="0"/>
      <dgm:spPr/>
    </dgm:pt>
    <dgm:pt modelId="{7F982687-E782-0F44-AFE8-2F2DD33CBCFF}" type="pres">
      <dgm:prSet presAssocID="{75836B54-5BC8-A948-9811-B24FA1D9801B}" presName="node" presStyleLbl="node1" presStyleIdx="6" presStyleCnt="8">
        <dgm:presLayoutVars>
          <dgm:bulletEnabled val="1"/>
        </dgm:presLayoutVars>
      </dgm:prSet>
      <dgm:spPr/>
      <dgm:t>
        <a:bodyPr/>
        <a:lstStyle/>
        <a:p>
          <a:endParaRPr lang="en-US"/>
        </a:p>
      </dgm:t>
    </dgm:pt>
    <dgm:pt modelId="{28D040A0-0D23-E146-87C2-86F6B044BD9A}" type="pres">
      <dgm:prSet presAssocID="{4FC8BECE-F781-5F4B-95CA-220E953EA6C4}" presName="sibTrans" presStyleCnt="0"/>
      <dgm:spPr/>
    </dgm:pt>
    <dgm:pt modelId="{C1562610-BA91-364B-99B4-129C95E5B271}" type="pres">
      <dgm:prSet presAssocID="{F0E206E6-623F-ED46-89E2-F746FE98ACA7}" presName="node" presStyleLbl="node1" presStyleIdx="7" presStyleCnt="8">
        <dgm:presLayoutVars>
          <dgm:bulletEnabled val="1"/>
        </dgm:presLayoutVars>
      </dgm:prSet>
      <dgm:spPr/>
      <dgm:t>
        <a:bodyPr/>
        <a:lstStyle/>
        <a:p>
          <a:endParaRPr lang="en-US"/>
        </a:p>
      </dgm:t>
    </dgm:pt>
  </dgm:ptLst>
  <dgm:cxnLst>
    <dgm:cxn modelId="{B83D1BAA-0245-B048-89F9-9478C1062226}" srcId="{729904F7-B6F2-AE4F-9FCC-BA0F47D99766}" destId="{AD16DC7E-0E68-7942-A900-872224364AAC}" srcOrd="4" destOrd="0" parTransId="{7D8C8ECA-69D0-B049-B95F-7D552CDE6FCE}" sibTransId="{EDEF703A-F818-704F-A6F6-943AAA693BB3}"/>
    <dgm:cxn modelId="{F00260DB-2E30-204C-8E59-A49205FF22D3}" srcId="{729904F7-B6F2-AE4F-9FCC-BA0F47D99766}" destId="{929491D3-9BA3-E045-991A-5057A7695C23}" srcOrd="1" destOrd="0" parTransId="{E401B756-D31A-B44E-9AAC-CFBC34520752}" sibTransId="{CD75F3E4-4AD4-3A4E-B7C3-F97B2BC7232E}"/>
    <dgm:cxn modelId="{7B7B93ED-EC59-DF4A-8153-281BFC325B52}" type="presOf" srcId="{929491D3-9BA3-E045-991A-5057A7695C23}" destId="{E5B70F0A-1178-1546-BD89-ED569C34BE2A}" srcOrd="0" destOrd="0" presId="urn:microsoft.com/office/officeart/2005/8/layout/default"/>
    <dgm:cxn modelId="{ACF1EF57-1342-A844-883F-4B5E1C106B36}" srcId="{729904F7-B6F2-AE4F-9FCC-BA0F47D99766}" destId="{A6231B6B-DC57-DF4E-BF63-E1FE54A1B8F1}" srcOrd="0" destOrd="0" parTransId="{F9F42EF0-B15B-BD48-A1AD-8DD15B57C921}" sibTransId="{18B5F433-1EDB-1949-A09F-81B004AFFDB6}"/>
    <dgm:cxn modelId="{BB6B9DEB-C09E-8347-8D9E-39F2F977B9BE}" srcId="{729904F7-B6F2-AE4F-9FCC-BA0F47D99766}" destId="{15F930D6-2332-3248-8624-8DC8C19744FF}" srcOrd="2" destOrd="0" parTransId="{12E3CD45-05EB-E84A-AE79-52E76ED84953}" sibTransId="{93CEF86F-2DB2-CD40-B1CB-2FB2AE306B31}"/>
    <dgm:cxn modelId="{E5E53F44-3EA6-B746-9D65-A27F8AF2BF57}" type="presOf" srcId="{981FF513-FD10-5F47-BF8F-CC2246CB9212}" destId="{08A287F8-4049-CB4A-B3F1-1EF44DA47034}" srcOrd="0" destOrd="0" presId="urn:microsoft.com/office/officeart/2005/8/layout/default"/>
    <dgm:cxn modelId="{FE0D62AC-A2C0-7247-8A90-5B147E730A43}" type="presOf" srcId="{AD16DC7E-0E68-7942-A900-872224364AAC}" destId="{B1ABF8F5-908F-A549-81D7-601E360ECCA5}" srcOrd="0" destOrd="0" presId="urn:microsoft.com/office/officeart/2005/8/layout/default"/>
    <dgm:cxn modelId="{63805071-C61F-DF4B-855E-B77C7EC157F9}" type="presOf" srcId="{9C6A69D6-C3BF-704B-8DE4-623DAD452A0D}" destId="{6F1D955D-464D-7449-8C20-935E1E0DC171}" srcOrd="0" destOrd="0" presId="urn:microsoft.com/office/officeart/2005/8/layout/default"/>
    <dgm:cxn modelId="{ED234798-A21C-9E46-8C4A-6DA06C1A9B25}" type="presOf" srcId="{F0E206E6-623F-ED46-89E2-F746FE98ACA7}" destId="{C1562610-BA91-364B-99B4-129C95E5B271}" srcOrd="0" destOrd="0" presId="urn:microsoft.com/office/officeart/2005/8/layout/default"/>
    <dgm:cxn modelId="{601D0E60-CC65-C741-A6D4-4588FA71316E}" srcId="{729904F7-B6F2-AE4F-9FCC-BA0F47D99766}" destId="{75836B54-5BC8-A948-9811-B24FA1D9801B}" srcOrd="6" destOrd="0" parTransId="{0BF670A3-9901-624A-B0BD-9B25ABCEABDF}" sibTransId="{4FC8BECE-F781-5F4B-95CA-220E953EA6C4}"/>
    <dgm:cxn modelId="{062C5CA2-BD72-F34D-8199-2A7B05E19C46}" srcId="{729904F7-B6F2-AE4F-9FCC-BA0F47D99766}" destId="{F0E206E6-623F-ED46-89E2-F746FE98ACA7}" srcOrd="7" destOrd="0" parTransId="{5079CCD2-64A7-F14B-A26B-DB6001D313C1}" sibTransId="{AE80C40D-F975-934F-BFFA-9A57CF6EF7FB}"/>
    <dgm:cxn modelId="{1BE7E370-A0BF-CA44-9066-022843A210AE}" type="presOf" srcId="{A6231B6B-DC57-DF4E-BF63-E1FE54A1B8F1}" destId="{C0752E16-0E13-0442-90BF-850590123438}" srcOrd="0" destOrd="0" presId="urn:microsoft.com/office/officeart/2005/8/layout/default"/>
    <dgm:cxn modelId="{ED18A186-CEE3-6A4F-887F-CA9C3144B213}" type="presOf" srcId="{15F930D6-2332-3248-8624-8DC8C19744FF}" destId="{6098EF8E-0AAD-F64F-9402-ACCF4E1438BA}" srcOrd="0" destOrd="0" presId="urn:microsoft.com/office/officeart/2005/8/layout/default"/>
    <dgm:cxn modelId="{2E443BFA-8DB5-0A48-9082-22D38D0EC136}" type="presOf" srcId="{75836B54-5BC8-A948-9811-B24FA1D9801B}" destId="{7F982687-E782-0F44-AFE8-2F2DD33CBCFF}" srcOrd="0" destOrd="0" presId="urn:microsoft.com/office/officeart/2005/8/layout/default"/>
    <dgm:cxn modelId="{D58013EC-44E7-AE40-8D43-22F354A26A66}" srcId="{729904F7-B6F2-AE4F-9FCC-BA0F47D99766}" destId="{981FF513-FD10-5F47-BF8F-CC2246CB9212}" srcOrd="3" destOrd="0" parTransId="{C90F9584-E6C8-3342-AB1C-B6B1FD08887B}" sibTransId="{DDE08A48-D7FF-FA47-A77C-37004D50EB8F}"/>
    <dgm:cxn modelId="{ED19961E-797F-4F4A-B7EF-C362FE9ED5F3}" type="presOf" srcId="{729904F7-B6F2-AE4F-9FCC-BA0F47D99766}" destId="{EDD163E6-D7D3-584A-BCBE-C31F27992103}" srcOrd="0" destOrd="0" presId="urn:microsoft.com/office/officeart/2005/8/layout/default"/>
    <dgm:cxn modelId="{888F3C76-6327-F244-ABFA-67ADC0D38B8E}" srcId="{729904F7-B6F2-AE4F-9FCC-BA0F47D99766}" destId="{9C6A69D6-C3BF-704B-8DE4-623DAD452A0D}" srcOrd="5" destOrd="0" parTransId="{EADB8C13-0069-5643-B2AF-64BA702EDBAD}" sibTransId="{40B3E55C-14F2-0C40-829F-75ECDBDD76E9}"/>
    <dgm:cxn modelId="{C12DC564-9D09-844E-A3EB-EFB2841F31DB}" type="presParOf" srcId="{EDD163E6-D7D3-584A-BCBE-C31F27992103}" destId="{C0752E16-0E13-0442-90BF-850590123438}" srcOrd="0" destOrd="0" presId="urn:microsoft.com/office/officeart/2005/8/layout/default"/>
    <dgm:cxn modelId="{D4CCD149-0348-1546-A7FC-484D3129CB9E}" type="presParOf" srcId="{EDD163E6-D7D3-584A-BCBE-C31F27992103}" destId="{196F14B9-1F5D-4A44-AF09-930A7FD71863}" srcOrd="1" destOrd="0" presId="urn:microsoft.com/office/officeart/2005/8/layout/default"/>
    <dgm:cxn modelId="{E27731C7-B571-214D-9700-586FEE2FBA9C}" type="presParOf" srcId="{EDD163E6-D7D3-584A-BCBE-C31F27992103}" destId="{E5B70F0A-1178-1546-BD89-ED569C34BE2A}" srcOrd="2" destOrd="0" presId="urn:microsoft.com/office/officeart/2005/8/layout/default"/>
    <dgm:cxn modelId="{77B0B4FD-1EC7-A04B-9C2A-23E250B1E568}" type="presParOf" srcId="{EDD163E6-D7D3-584A-BCBE-C31F27992103}" destId="{1663AC03-8ED4-2D47-B77F-323D95936FA9}" srcOrd="3" destOrd="0" presId="urn:microsoft.com/office/officeart/2005/8/layout/default"/>
    <dgm:cxn modelId="{37B906CB-D4BC-6E41-8BFA-6304F18D0929}" type="presParOf" srcId="{EDD163E6-D7D3-584A-BCBE-C31F27992103}" destId="{6098EF8E-0AAD-F64F-9402-ACCF4E1438BA}" srcOrd="4" destOrd="0" presId="urn:microsoft.com/office/officeart/2005/8/layout/default"/>
    <dgm:cxn modelId="{0193F60E-9D29-8E4B-8D30-55710CEF7961}" type="presParOf" srcId="{EDD163E6-D7D3-584A-BCBE-C31F27992103}" destId="{CB1C3122-0D80-514F-890A-2F6B03A3C9F1}" srcOrd="5" destOrd="0" presId="urn:microsoft.com/office/officeart/2005/8/layout/default"/>
    <dgm:cxn modelId="{78B29E48-B360-2741-9B7E-18D7A9987439}" type="presParOf" srcId="{EDD163E6-D7D3-584A-BCBE-C31F27992103}" destId="{08A287F8-4049-CB4A-B3F1-1EF44DA47034}" srcOrd="6" destOrd="0" presId="urn:microsoft.com/office/officeart/2005/8/layout/default"/>
    <dgm:cxn modelId="{613B6AAE-F2D3-6645-AB29-0637AB02862B}" type="presParOf" srcId="{EDD163E6-D7D3-584A-BCBE-C31F27992103}" destId="{C5DB2FC6-B62D-684E-9676-FEABD731D00E}" srcOrd="7" destOrd="0" presId="urn:microsoft.com/office/officeart/2005/8/layout/default"/>
    <dgm:cxn modelId="{27759D44-FFD1-A249-8627-67BDC835F24D}" type="presParOf" srcId="{EDD163E6-D7D3-584A-BCBE-C31F27992103}" destId="{B1ABF8F5-908F-A549-81D7-601E360ECCA5}" srcOrd="8" destOrd="0" presId="urn:microsoft.com/office/officeart/2005/8/layout/default"/>
    <dgm:cxn modelId="{0A3793C1-2FEC-E645-BA76-54833AADC979}" type="presParOf" srcId="{EDD163E6-D7D3-584A-BCBE-C31F27992103}" destId="{F8D3DF10-597D-6C44-8259-5E53A2F5C063}" srcOrd="9" destOrd="0" presId="urn:microsoft.com/office/officeart/2005/8/layout/default"/>
    <dgm:cxn modelId="{0C996DCA-28CF-AB4A-B89C-1119DD1E1447}" type="presParOf" srcId="{EDD163E6-D7D3-584A-BCBE-C31F27992103}" destId="{6F1D955D-464D-7449-8C20-935E1E0DC171}" srcOrd="10" destOrd="0" presId="urn:microsoft.com/office/officeart/2005/8/layout/default"/>
    <dgm:cxn modelId="{C2607DF9-A641-AC43-BEF0-B0CD182A316F}" type="presParOf" srcId="{EDD163E6-D7D3-584A-BCBE-C31F27992103}" destId="{F92EE836-A4F8-1C49-89AE-064A2316C8ED}" srcOrd="11" destOrd="0" presId="urn:microsoft.com/office/officeart/2005/8/layout/default"/>
    <dgm:cxn modelId="{27986D0C-EABF-E643-B00C-573618D294B2}" type="presParOf" srcId="{EDD163E6-D7D3-584A-BCBE-C31F27992103}" destId="{7F982687-E782-0F44-AFE8-2F2DD33CBCFF}" srcOrd="12" destOrd="0" presId="urn:microsoft.com/office/officeart/2005/8/layout/default"/>
    <dgm:cxn modelId="{64E59F89-7C53-524C-BFE7-FD10E6484CE7}" type="presParOf" srcId="{EDD163E6-D7D3-584A-BCBE-C31F27992103}" destId="{28D040A0-0D23-E146-87C2-86F6B044BD9A}" srcOrd="13" destOrd="0" presId="urn:microsoft.com/office/officeart/2005/8/layout/default"/>
    <dgm:cxn modelId="{32BC1310-FD8F-3644-94FC-D5D12DEDA8A5}" type="presParOf" srcId="{EDD163E6-D7D3-584A-BCBE-C31F27992103}" destId="{C1562610-BA91-364B-99B4-129C95E5B27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custT="1"/>
      <dgm:spPr/>
      <dgm:t>
        <a:bodyPr/>
        <a:lstStyle/>
        <a:p>
          <a:r>
            <a:rPr lang="en-US" sz="1700" b="1" dirty="0" smtClean="0"/>
            <a:t>More Moose</a:t>
          </a:r>
          <a:endParaRPr lang="en-US" sz="1700" b="1"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custT="1"/>
      <dgm:spPr/>
      <dgm:t>
        <a:bodyPr/>
        <a:lstStyle/>
        <a:p>
          <a:r>
            <a:rPr lang="en-US" sz="1700" b="1" dirty="0" smtClean="0"/>
            <a:t>Selective herbivory changes community</a:t>
          </a:r>
          <a:endParaRPr lang="en-US" sz="1700" b="1"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custT="1"/>
      <dgm:spPr/>
      <dgm:t>
        <a:bodyPr/>
        <a:lstStyle/>
        <a:p>
          <a:r>
            <a:rPr lang="en-US" sz="1700" b="1" dirty="0" smtClean="0"/>
            <a:t>Decreased soil nutrients</a:t>
          </a:r>
          <a:endParaRPr lang="en-US" sz="1700" b="1"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CB8AC770-46B0-3D49-802E-6DE5E6BD7219}">
      <dgm:prSet custT="1"/>
      <dgm:spPr/>
      <dgm:t>
        <a:bodyPr/>
        <a:lstStyle/>
        <a:p>
          <a:pPr algn="l"/>
          <a:endParaRPr lang="en-US" sz="1700" b="1" dirty="0"/>
        </a:p>
      </dgm:t>
    </dgm:pt>
    <dgm:pt modelId="{BD0C0C65-1C4A-8E4E-874C-430014C50D6A}" type="parTrans" cxnId="{960EBD8D-0BE4-8244-9749-9815DA5E94AC}">
      <dgm:prSet/>
      <dgm:spPr/>
      <dgm:t>
        <a:bodyPr/>
        <a:lstStyle/>
        <a:p>
          <a:endParaRPr lang="en-US"/>
        </a:p>
      </dgm:t>
    </dgm:pt>
    <dgm:pt modelId="{4050EB54-EA8E-7B48-93C1-CCB1B867E480}" type="sibTrans" cxnId="{960EBD8D-0BE4-8244-9749-9815DA5E94AC}">
      <dgm:prSet/>
      <dgm:spPr/>
      <dgm:t>
        <a:bodyPr/>
        <a:lstStyle/>
        <a:p>
          <a:endParaRPr lang="en-US"/>
        </a:p>
      </dgm:t>
    </dgm:pt>
    <dgm:pt modelId="{F9FABEF2-64D6-2340-8EFF-D372C531299D}">
      <dgm:prSet custT="1"/>
      <dgm:spPr/>
      <dgm:t>
        <a:bodyPr/>
        <a:lstStyle/>
        <a:p>
          <a:r>
            <a:rPr lang="en-US" sz="1700" b="1" dirty="0" smtClean="0"/>
            <a:t>Decreased productivity</a:t>
          </a:r>
          <a:endParaRPr lang="en-US" sz="1700" b="1"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EE04885B-CF92-6E47-84D3-8F4EF44C3868}">
      <dgm:prSet phldrT="[Text]" custT="1"/>
      <dgm:spPr/>
      <dgm:t>
        <a:bodyPr/>
        <a:lstStyle/>
        <a:p>
          <a:pPr algn="ctr"/>
          <a:r>
            <a:rPr lang="en-US" sz="1700" b="1" dirty="0" smtClean="0"/>
            <a:t>Chemical changes in moose pellets</a:t>
          </a:r>
          <a:endParaRPr lang="en-US" sz="1700" b="1" dirty="0"/>
        </a:p>
      </dgm:t>
    </dgm:pt>
    <dgm:pt modelId="{6481BAFC-035E-A842-A61F-899B63D46572}" type="parTrans" cxnId="{DE800B71-AB57-8B43-9B2D-44C90E1ACAD6}">
      <dgm:prSet/>
      <dgm:spPr/>
      <dgm:t>
        <a:bodyPr/>
        <a:lstStyle/>
        <a:p>
          <a:endParaRPr lang="en-US"/>
        </a:p>
      </dgm:t>
    </dgm:pt>
    <dgm:pt modelId="{FA188B86-F9A7-DB4B-85CA-C67818750588}" type="sibTrans" cxnId="{DE800B71-AB57-8B43-9B2D-44C90E1ACAD6}">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45F408D9-0230-5043-984A-FB077BF9D9C2}" type="pres">
      <dgm:prSet presAssocID="{EE04885B-CF92-6E47-84D3-8F4EF44C3868}" presName="node" presStyleLbl="node1" presStyleIdx="2" presStyleCnt="5">
        <dgm:presLayoutVars>
          <dgm:bulletEnabled val="1"/>
        </dgm:presLayoutVars>
      </dgm:prSet>
      <dgm:spPr/>
      <dgm:t>
        <a:bodyPr/>
        <a:lstStyle/>
        <a:p>
          <a:endParaRPr lang="en-US"/>
        </a:p>
      </dgm:t>
    </dgm:pt>
    <dgm:pt modelId="{DFE4DE22-2A2F-504E-8646-9379995E2836}" type="pres">
      <dgm:prSet presAssocID="{FA188B86-F9A7-DB4B-85CA-C67818750588}" presName="sibTrans" presStyleLbl="sibTrans2D1" presStyleIdx="2" presStyleCnt="4"/>
      <dgm:spPr/>
      <dgm:t>
        <a:bodyPr/>
        <a:lstStyle/>
        <a:p>
          <a:endParaRPr lang="en-US"/>
        </a:p>
      </dgm:t>
    </dgm:pt>
    <dgm:pt modelId="{E61AA224-B4A0-6F4C-81FC-0971263F83A9}" type="pres">
      <dgm:prSet presAssocID="{FA188B86-F9A7-DB4B-85CA-C67818750588}"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dgm:presLayoutVars>
          <dgm:bulletEnabled val="1"/>
        </dgm:presLayoutVars>
      </dgm:prSet>
      <dgm:spPr/>
      <dgm:t>
        <a:bodyPr/>
        <a:lstStyle/>
        <a:p>
          <a:endParaRPr lang="en-US"/>
        </a:p>
      </dgm:t>
    </dgm:pt>
  </dgm:ptLst>
  <dgm:cxnLst>
    <dgm:cxn modelId="{E0AD3ABB-3D97-384A-8EA0-DC368DED4502}" type="presOf" srcId="{FB27135F-230B-A34A-90CF-0D5B43719352}" destId="{9A8111D0-DCCF-D544-9CA8-20A91BF2AD63}" srcOrd="0" destOrd="0" presId="urn:microsoft.com/office/officeart/2005/8/layout/process5"/>
    <dgm:cxn modelId="{382B5EBE-3358-D844-AFE5-7099C5785593}" type="presOf" srcId="{64A740EF-E17B-1E4A-9EA7-9C69754E070E}" destId="{10FF2B8A-FDD6-FB4A-BDE6-A26BE5F66BA5}" srcOrd="0" destOrd="0" presId="urn:microsoft.com/office/officeart/2005/8/layout/process5"/>
    <dgm:cxn modelId="{3C63D7BE-C489-4D40-A9DE-AF37AD909C34}" type="presOf" srcId="{AE86BCFF-5DB1-A44C-992B-4C86D8D30562}" destId="{1211D8F1-05AB-0545-9A82-BB0A8740E8A7}" srcOrd="0" destOrd="0" presId="urn:microsoft.com/office/officeart/2005/8/layout/process5"/>
    <dgm:cxn modelId="{FC88D6CC-0C22-DE42-B630-CD905A6CBD51}" type="presOf" srcId="{124E0BE1-D71D-0D42-9422-B4380285BBCF}" destId="{60877790-D384-AB47-9332-B01F6BB8EFE3}" srcOrd="0" destOrd="0" presId="urn:microsoft.com/office/officeart/2005/8/layout/process5"/>
    <dgm:cxn modelId="{0DFDD586-A672-E046-B2F3-F8AF354B443C}" srcId="{FB27135F-230B-A34A-90CF-0D5B43719352}" destId="{64A740EF-E17B-1E4A-9EA7-9C69754E070E}" srcOrd="1" destOrd="0" parTransId="{96193E02-B0D1-7441-BFC2-5A16CD0E72B0}" sibTransId="{124E0BE1-D71D-0D42-9422-B4380285BBCF}"/>
    <dgm:cxn modelId="{63703562-1ABD-F04A-8078-B8B9FF9CA78B}" type="presOf" srcId="{FA188B86-F9A7-DB4B-85CA-C67818750588}" destId="{E61AA224-B4A0-6F4C-81FC-0971263F83A9}" srcOrd="1" destOrd="0" presId="urn:microsoft.com/office/officeart/2005/8/layout/process5"/>
    <dgm:cxn modelId="{DE800B71-AB57-8B43-9B2D-44C90E1ACAD6}" srcId="{FB27135F-230B-A34A-90CF-0D5B43719352}" destId="{EE04885B-CF92-6E47-84D3-8F4EF44C3868}" srcOrd="2" destOrd="0" parTransId="{6481BAFC-035E-A842-A61F-899B63D46572}" sibTransId="{FA188B86-F9A7-DB4B-85CA-C67818750588}"/>
    <dgm:cxn modelId="{BE5DCA66-2307-BD4D-8701-630B6DD95667}" type="presOf" srcId="{F9FABEF2-64D6-2340-8EFF-D372C531299D}" destId="{CE8ED446-77EC-784E-9361-6F7C4DA4C6E5}" srcOrd="0" destOrd="0" presId="urn:microsoft.com/office/officeart/2005/8/layout/process5"/>
    <dgm:cxn modelId="{37351410-AD5B-AF43-8B23-158891BBC3C5}" type="presOf" srcId="{79029652-E933-204B-BFE5-C9CAF805079A}" destId="{87B9BA02-7339-1A4A-A297-65A7C0AE75A1}" srcOrd="0" destOrd="0" presId="urn:microsoft.com/office/officeart/2005/8/layout/process5"/>
    <dgm:cxn modelId="{F53D2ED0-2467-9B43-960B-4BDC507E9661}" type="presOf" srcId="{EE04885B-CF92-6E47-84D3-8F4EF44C3868}" destId="{45F408D9-0230-5043-984A-FB077BF9D9C2}" srcOrd="0" destOrd="0"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CD04C12F-82B7-6846-8838-E04A69B76288}" type="presOf" srcId="{EBCA224C-7B45-3C4D-B085-1A76BFECA475}" destId="{C997846A-AA98-CC45-AE7E-889B7DED5FF4}" srcOrd="0" destOrd="0" presId="urn:microsoft.com/office/officeart/2005/8/layout/process5"/>
    <dgm:cxn modelId="{A7B6A477-B4A4-F143-9892-570E4FFF64BC}" type="presOf" srcId="{FA188B86-F9A7-DB4B-85CA-C67818750588}" destId="{DFE4DE22-2A2F-504E-8646-9379995E2836}" srcOrd="0" destOrd="0" presId="urn:microsoft.com/office/officeart/2005/8/layout/process5"/>
    <dgm:cxn modelId="{8897C109-2B65-5147-8532-3A5C44BF68DE}" type="presOf" srcId="{124E0BE1-D71D-0D42-9422-B4380285BBCF}" destId="{525BD64C-973E-E845-8D59-64B18B857FF0}" srcOrd="1" destOrd="0" presId="urn:microsoft.com/office/officeart/2005/8/layout/process5"/>
    <dgm:cxn modelId="{A4972F1D-FC94-7643-9012-4227F6238B2D}" type="presOf" srcId="{AE86BCFF-5DB1-A44C-992B-4C86D8D30562}" destId="{06E59F30-0692-1E41-B9F9-E40906ED551B}" srcOrd="1" destOrd="0" presId="urn:microsoft.com/office/officeart/2005/8/layout/process5"/>
    <dgm:cxn modelId="{7AA745A7-5019-244E-A870-A8C6A9611E82}" type="presOf" srcId="{3D2B5BC1-A065-1C41-946E-BFBA4A973CA3}" destId="{1B13B7F7-0A7D-954D-A4C2-431AA69E0079}" srcOrd="0"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960EBD8D-0BE4-8244-9749-9815DA5E94AC}" srcId="{EE04885B-CF92-6E47-84D3-8F4EF44C3868}" destId="{CB8AC770-46B0-3D49-802E-6DE5E6BD7219}" srcOrd="0" destOrd="0" parTransId="{BD0C0C65-1C4A-8E4E-874C-430014C50D6A}" sibTransId="{4050EB54-EA8E-7B48-93C1-CCB1B867E480}"/>
    <dgm:cxn modelId="{BF90F975-9B6E-F848-BAC9-8D78F7AC536C}" type="presOf" srcId="{3D2B5BC1-A065-1C41-946E-BFBA4A973CA3}" destId="{45F539E6-9012-0346-B98E-8F10DD569A0E}" srcOrd="1" destOrd="0" presId="urn:microsoft.com/office/officeart/2005/8/layout/process5"/>
    <dgm:cxn modelId="{A99DFDB7-80B0-BC42-B6C0-5784B51692D2}" srcId="{FB27135F-230B-A34A-90CF-0D5B43719352}" destId="{F9FABEF2-64D6-2340-8EFF-D372C531299D}" srcOrd="4" destOrd="0" parTransId="{F89823EA-75C5-0544-8E0C-7AA1DA4600F2}" sibTransId="{BCC02C12-C4D3-0649-A014-DC292A9EA6AF}"/>
    <dgm:cxn modelId="{A6CA86AB-EB4B-1946-9EFD-F27D1BDC0B49}" type="presOf" srcId="{CB8AC770-46B0-3D49-802E-6DE5E6BD7219}" destId="{45F408D9-0230-5043-984A-FB077BF9D9C2}" srcOrd="0" destOrd="1" presId="urn:microsoft.com/office/officeart/2005/8/layout/process5"/>
    <dgm:cxn modelId="{5819FAB2-9442-9545-8FF3-19A05BF7573F}" type="presParOf" srcId="{9A8111D0-DCCF-D544-9CA8-20A91BF2AD63}" destId="{C997846A-AA98-CC45-AE7E-889B7DED5FF4}" srcOrd="0" destOrd="0" presId="urn:microsoft.com/office/officeart/2005/8/layout/process5"/>
    <dgm:cxn modelId="{F0B454E7-E76E-D541-86C4-E26EE264740D}" type="presParOf" srcId="{9A8111D0-DCCF-D544-9CA8-20A91BF2AD63}" destId="{1211D8F1-05AB-0545-9A82-BB0A8740E8A7}" srcOrd="1" destOrd="0" presId="urn:microsoft.com/office/officeart/2005/8/layout/process5"/>
    <dgm:cxn modelId="{D2C7ED5A-DEE6-CD44-A42F-E0AE4F1AE87A}" type="presParOf" srcId="{1211D8F1-05AB-0545-9A82-BB0A8740E8A7}" destId="{06E59F30-0692-1E41-B9F9-E40906ED551B}" srcOrd="0" destOrd="0" presId="urn:microsoft.com/office/officeart/2005/8/layout/process5"/>
    <dgm:cxn modelId="{93655759-58A6-3F47-B532-DF9CF68A020A}" type="presParOf" srcId="{9A8111D0-DCCF-D544-9CA8-20A91BF2AD63}" destId="{10FF2B8A-FDD6-FB4A-BDE6-A26BE5F66BA5}" srcOrd="2" destOrd="0" presId="urn:microsoft.com/office/officeart/2005/8/layout/process5"/>
    <dgm:cxn modelId="{275AE295-4439-5A4B-B086-278BA79A0286}" type="presParOf" srcId="{9A8111D0-DCCF-D544-9CA8-20A91BF2AD63}" destId="{60877790-D384-AB47-9332-B01F6BB8EFE3}" srcOrd="3" destOrd="0" presId="urn:microsoft.com/office/officeart/2005/8/layout/process5"/>
    <dgm:cxn modelId="{00C7D57D-7473-1B41-951B-445DCD49C728}" type="presParOf" srcId="{60877790-D384-AB47-9332-B01F6BB8EFE3}" destId="{525BD64C-973E-E845-8D59-64B18B857FF0}" srcOrd="0" destOrd="0" presId="urn:microsoft.com/office/officeart/2005/8/layout/process5"/>
    <dgm:cxn modelId="{0E619A1E-B137-6544-840B-4623CBC4A724}" type="presParOf" srcId="{9A8111D0-DCCF-D544-9CA8-20A91BF2AD63}" destId="{45F408D9-0230-5043-984A-FB077BF9D9C2}" srcOrd="4" destOrd="0" presId="urn:microsoft.com/office/officeart/2005/8/layout/process5"/>
    <dgm:cxn modelId="{C6DC18D7-4BEE-C24D-BA54-63CC23F667A9}" type="presParOf" srcId="{9A8111D0-DCCF-D544-9CA8-20A91BF2AD63}" destId="{DFE4DE22-2A2F-504E-8646-9379995E2836}" srcOrd="5" destOrd="0" presId="urn:microsoft.com/office/officeart/2005/8/layout/process5"/>
    <dgm:cxn modelId="{79D98993-67BC-7F4D-9E08-43BC50E37CA5}" type="presParOf" srcId="{DFE4DE22-2A2F-504E-8646-9379995E2836}" destId="{E61AA224-B4A0-6F4C-81FC-0971263F83A9}" srcOrd="0" destOrd="0" presId="urn:microsoft.com/office/officeart/2005/8/layout/process5"/>
    <dgm:cxn modelId="{51C4E268-CEB3-EA46-8A9A-4734C2382431}" type="presParOf" srcId="{9A8111D0-DCCF-D544-9CA8-20A91BF2AD63}" destId="{87B9BA02-7339-1A4A-A297-65A7C0AE75A1}" srcOrd="6" destOrd="0" presId="urn:microsoft.com/office/officeart/2005/8/layout/process5"/>
    <dgm:cxn modelId="{00142658-415B-F241-9E3D-8E759D30B3F0}" type="presParOf" srcId="{9A8111D0-DCCF-D544-9CA8-20A91BF2AD63}" destId="{1B13B7F7-0A7D-954D-A4C2-431AA69E0079}" srcOrd="7" destOrd="0" presId="urn:microsoft.com/office/officeart/2005/8/layout/process5"/>
    <dgm:cxn modelId="{87B5B562-8783-9940-A088-981B8AFC0CFE}" type="presParOf" srcId="{1B13B7F7-0A7D-954D-A4C2-431AA69E0079}" destId="{45F539E6-9012-0346-B98E-8F10DD569A0E}" srcOrd="0" destOrd="0" presId="urn:microsoft.com/office/officeart/2005/8/layout/process5"/>
    <dgm:cxn modelId="{115D02A2-BB39-544D-98FF-30303491B0A8}"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custT="1"/>
      <dgm:spPr/>
      <dgm:t>
        <a:bodyPr/>
        <a:lstStyle/>
        <a:p>
          <a:r>
            <a:rPr lang="en-US" sz="1700" dirty="0" smtClean="0"/>
            <a:t>More Moose</a:t>
          </a:r>
          <a:endParaRPr lang="en-US" sz="1700"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custT="1"/>
      <dgm:spPr/>
      <dgm:t>
        <a:bodyPr/>
        <a:lstStyle/>
        <a:p>
          <a:r>
            <a:rPr lang="en-US" sz="1700" dirty="0" smtClean="0"/>
            <a:t>Selective herbivory changes community</a:t>
          </a:r>
          <a:endParaRPr lang="en-US" sz="1700"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custT="1"/>
      <dgm:spPr/>
      <dgm:t>
        <a:bodyPr/>
        <a:lstStyle/>
        <a:p>
          <a:r>
            <a:rPr lang="en-US" sz="1700" dirty="0" smtClean="0"/>
            <a:t>Decreased soil nutrients</a:t>
          </a:r>
          <a:endParaRPr lang="en-US" sz="1700"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CB8AC770-46B0-3D49-802E-6DE5E6BD7219}">
      <dgm:prSet custT="1"/>
      <dgm:spPr/>
      <dgm:t>
        <a:bodyPr/>
        <a:lstStyle/>
        <a:p>
          <a:pPr algn="l"/>
          <a:endParaRPr lang="en-US" sz="1700" dirty="0"/>
        </a:p>
      </dgm:t>
    </dgm:pt>
    <dgm:pt modelId="{BD0C0C65-1C4A-8E4E-874C-430014C50D6A}" type="parTrans" cxnId="{960EBD8D-0BE4-8244-9749-9815DA5E94AC}">
      <dgm:prSet/>
      <dgm:spPr/>
      <dgm:t>
        <a:bodyPr/>
        <a:lstStyle/>
        <a:p>
          <a:endParaRPr lang="en-US"/>
        </a:p>
      </dgm:t>
    </dgm:pt>
    <dgm:pt modelId="{4050EB54-EA8E-7B48-93C1-CCB1B867E480}" type="sibTrans" cxnId="{960EBD8D-0BE4-8244-9749-9815DA5E94AC}">
      <dgm:prSet/>
      <dgm:spPr/>
      <dgm:t>
        <a:bodyPr/>
        <a:lstStyle/>
        <a:p>
          <a:endParaRPr lang="en-US"/>
        </a:p>
      </dgm:t>
    </dgm:pt>
    <dgm:pt modelId="{F9FABEF2-64D6-2340-8EFF-D372C531299D}">
      <dgm:prSet/>
      <dgm:spPr/>
      <dgm:t>
        <a:bodyPr/>
        <a:lstStyle/>
        <a:p>
          <a:r>
            <a:rPr lang="en-US" dirty="0" smtClean="0"/>
            <a:t>Decreased productivity</a:t>
          </a:r>
          <a:endParaRPr lang="en-US"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EE04885B-CF92-6E47-84D3-8F4EF44C3868}">
      <dgm:prSet phldrT="[Text]" custT="1"/>
      <dgm:spPr/>
      <dgm:t>
        <a:bodyPr/>
        <a:lstStyle/>
        <a:p>
          <a:pPr algn="ctr"/>
          <a:r>
            <a:rPr lang="en-US" sz="1700" dirty="0" smtClean="0"/>
            <a:t>Chemical changes in moose pellets</a:t>
          </a:r>
          <a:endParaRPr lang="en-US" sz="1700" dirty="0"/>
        </a:p>
      </dgm:t>
    </dgm:pt>
    <dgm:pt modelId="{6481BAFC-035E-A842-A61F-899B63D46572}" type="parTrans" cxnId="{DE800B71-AB57-8B43-9B2D-44C90E1ACAD6}">
      <dgm:prSet/>
      <dgm:spPr/>
      <dgm:t>
        <a:bodyPr/>
        <a:lstStyle/>
        <a:p>
          <a:endParaRPr lang="en-US"/>
        </a:p>
      </dgm:t>
    </dgm:pt>
    <dgm:pt modelId="{FA188B86-F9A7-DB4B-85CA-C67818750588}" type="sibTrans" cxnId="{DE800B71-AB57-8B43-9B2D-44C90E1ACAD6}">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45F408D9-0230-5043-984A-FB077BF9D9C2}" type="pres">
      <dgm:prSet presAssocID="{EE04885B-CF92-6E47-84D3-8F4EF44C3868}" presName="node" presStyleLbl="node1" presStyleIdx="2" presStyleCnt="5">
        <dgm:presLayoutVars>
          <dgm:bulletEnabled val="1"/>
        </dgm:presLayoutVars>
      </dgm:prSet>
      <dgm:spPr/>
      <dgm:t>
        <a:bodyPr/>
        <a:lstStyle/>
        <a:p>
          <a:endParaRPr lang="en-US"/>
        </a:p>
      </dgm:t>
    </dgm:pt>
    <dgm:pt modelId="{DFE4DE22-2A2F-504E-8646-9379995E2836}" type="pres">
      <dgm:prSet presAssocID="{FA188B86-F9A7-DB4B-85CA-C67818750588}" presName="sibTrans" presStyleLbl="sibTrans2D1" presStyleIdx="2" presStyleCnt="4"/>
      <dgm:spPr/>
      <dgm:t>
        <a:bodyPr/>
        <a:lstStyle/>
        <a:p>
          <a:endParaRPr lang="en-US"/>
        </a:p>
      </dgm:t>
    </dgm:pt>
    <dgm:pt modelId="{E61AA224-B4A0-6F4C-81FC-0971263F83A9}" type="pres">
      <dgm:prSet presAssocID="{FA188B86-F9A7-DB4B-85CA-C67818750588}"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dgm:presLayoutVars>
          <dgm:bulletEnabled val="1"/>
        </dgm:presLayoutVars>
      </dgm:prSet>
      <dgm:spPr/>
      <dgm:t>
        <a:bodyPr/>
        <a:lstStyle/>
        <a:p>
          <a:endParaRPr lang="en-US"/>
        </a:p>
      </dgm:t>
    </dgm:pt>
  </dgm:ptLst>
  <dgm:cxnLst>
    <dgm:cxn modelId="{05BBE2DA-20EA-4C4D-B802-A23F354E407F}" type="presOf" srcId="{FB27135F-230B-A34A-90CF-0D5B43719352}" destId="{9A8111D0-DCCF-D544-9CA8-20A91BF2AD63}" srcOrd="0" destOrd="0" presId="urn:microsoft.com/office/officeart/2005/8/layout/process5"/>
    <dgm:cxn modelId="{F59B43E4-65AD-2541-8833-C0D2A7C082A5}" type="presOf" srcId="{124E0BE1-D71D-0D42-9422-B4380285BBCF}" destId="{525BD64C-973E-E845-8D59-64B18B857FF0}" srcOrd="1" destOrd="0" presId="urn:microsoft.com/office/officeart/2005/8/layout/process5"/>
    <dgm:cxn modelId="{E9EB19CA-53C6-2942-8DC8-734E25B53B0D}" type="presOf" srcId="{F9FABEF2-64D6-2340-8EFF-D372C531299D}" destId="{CE8ED446-77EC-784E-9361-6F7C4DA4C6E5}" srcOrd="0" destOrd="0" presId="urn:microsoft.com/office/officeart/2005/8/layout/process5"/>
    <dgm:cxn modelId="{61F5EA5F-0D39-2740-88C8-8BDD755A459D}" type="presOf" srcId="{AE86BCFF-5DB1-A44C-992B-4C86D8D30562}" destId="{06E59F30-0692-1E41-B9F9-E40906ED551B}" srcOrd="1" destOrd="0" presId="urn:microsoft.com/office/officeart/2005/8/layout/process5"/>
    <dgm:cxn modelId="{CD50236C-0293-1D48-B1CC-C118F8B3CF0A}" type="presOf" srcId="{EBCA224C-7B45-3C4D-B085-1A76BFECA475}" destId="{C997846A-AA98-CC45-AE7E-889B7DED5FF4}" srcOrd="0"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0DFDD586-A672-E046-B2F3-F8AF354B443C}" srcId="{FB27135F-230B-A34A-90CF-0D5B43719352}" destId="{64A740EF-E17B-1E4A-9EA7-9C69754E070E}" srcOrd="1" destOrd="0" parTransId="{96193E02-B0D1-7441-BFC2-5A16CD0E72B0}" sibTransId="{124E0BE1-D71D-0D42-9422-B4380285BBCF}"/>
    <dgm:cxn modelId="{11890F9C-AE51-E046-8576-85DAAB411FE7}" type="presOf" srcId="{EE04885B-CF92-6E47-84D3-8F4EF44C3868}" destId="{45F408D9-0230-5043-984A-FB077BF9D9C2}" srcOrd="0" destOrd="0" presId="urn:microsoft.com/office/officeart/2005/8/layout/process5"/>
    <dgm:cxn modelId="{091931DE-0504-004A-A7CF-B3EB4B398D38}" type="presOf" srcId="{3D2B5BC1-A065-1C41-946E-BFBA4A973CA3}" destId="{45F539E6-9012-0346-B98E-8F10DD569A0E}" srcOrd="1" destOrd="0" presId="urn:microsoft.com/office/officeart/2005/8/layout/process5"/>
    <dgm:cxn modelId="{A37452A8-E410-AF4C-82E2-1B9945B95BAC}" type="presOf" srcId="{64A740EF-E17B-1E4A-9EA7-9C69754E070E}" destId="{10FF2B8A-FDD6-FB4A-BDE6-A26BE5F66BA5}" srcOrd="0" destOrd="0"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53FE8192-5AF0-E044-9271-24E782FFDF8A}" type="presOf" srcId="{124E0BE1-D71D-0D42-9422-B4380285BBCF}" destId="{60877790-D384-AB47-9332-B01F6BB8EFE3}" srcOrd="0" destOrd="0" presId="urn:microsoft.com/office/officeart/2005/8/layout/process5"/>
    <dgm:cxn modelId="{14C82F26-7F32-2F42-8976-E30145A30E3A}" type="presOf" srcId="{3D2B5BC1-A065-1C41-946E-BFBA4A973CA3}" destId="{1B13B7F7-0A7D-954D-A4C2-431AA69E0079}" srcOrd="0" destOrd="0" presId="urn:microsoft.com/office/officeart/2005/8/layout/process5"/>
    <dgm:cxn modelId="{0742A0B6-578C-084C-BAE7-444B4700FCDB}" type="presOf" srcId="{FA188B86-F9A7-DB4B-85CA-C67818750588}" destId="{E61AA224-B4A0-6F4C-81FC-0971263F83A9}" srcOrd="1" destOrd="0" presId="urn:microsoft.com/office/officeart/2005/8/layout/process5"/>
    <dgm:cxn modelId="{A99DFDB7-80B0-BC42-B6C0-5784B51692D2}" srcId="{FB27135F-230B-A34A-90CF-0D5B43719352}" destId="{F9FABEF2-64D6-2340-8EFF-D372C531299D}" srcOrd="4" destOrd="0" parTransId="{F89823EA-75C5-0544-8E0C-7AA1DA4600F2}" sibTransId="{BCC02C12-C4D3-0649-A014-DC292A9EA6AF}"/>
    <dgm:cxn modelId="{DE800B71-AB57-8B43-9B2D-44C90E1ACAD6}" srcId="{FB27135F-230B-A34A-90CF-0D5B43719352}" destId="{EE04885B-CF92-6E47-84D3-8F4EF44C3868}" srcOrd="2" destOrd="0" parTransId="{6481BAFC-035E-A842-A61F-899B63D46572}" sibTransId="{FA188B86-F9A7-DB4B-85CA-C67818750588}"/>
    <dgm:cxn modelId="{AD31B322-3339-1848-8C57-335CBFB3A14E}" type="presOf" srcId="{FA188B86-F9A7-DB4B-85CA-C67818750588}" destId="{DFE4DE22-2A2F-504E-8646-9379995E2836}" srcOrd="0" destOrd="0" presId="urn:microsoft.com/office/officeart/2005/8/layout/process5"/>
    <dgm:cxn modelId="{91BBD3B8-B645-0748-B542-6D2771BF7EA5}" type="presOf" srcId="{CB8AC770-46B0-3D49-802E-6DE5E6BD7219}" destId="{45F408D9-0230-5043-984A-FB077BF9D9C2}" srcOrd="0" destOrd="1" presId="urn:microsoft.com/office/officeart/2005/8/layout/process5"/>
    <dgm:cxn modelId="{960EBD8D-0BE4-8244-9749-9815DA5E94AC}" srcId="{EE04885B-CF92-6E47-84D3-8F4EF44C3868}" destId="{CB8AC770-46B0-3D49-802E-6DE5E6BD7219}" srcOrd="0" destOrd="0" parTransId="{BD0C0C65-1C4A-8E4E-874C-430014C50D6A}" sibTransId="{4050EB54-EA8E-7B48-93C1-CCB1B867E480}"/>
    <dgm:cxn modelId="{41C6CD08-B2D7-7546-AD2E-4C4D680AC5B6}" type="presOf" srcId="{79029652-E933-204B-BFE5-C9CAF805079A}" destId="{87B9BA02-7339-1A4A-A297-65A7C0AE75A1}" srcOrd="0" destOrd="0" presId="urn:microsoft.com/office/officeart/2005/8/layout/process5"/>
    <dgm:cxn modelId="{4DF41A4E-28BD-B94E-8D20-73BE2F6F90B5}" type="presOf" srcId="{AE86BCFF-5DB1-A44C-992B-4C86D8D30562}" destId="{1211D8F1-05AB-0545-9A82-BB0A8740E8A7}" srcOrd="0" destOrd="0" presId="urn:microsoft.com/office/officeart/2005/8/layout/process5"/>
    <dgm:cxn modelId="{4B0C5689-6630-304F-AF58-68AC708B23F1}" type="presParOf" srcId="{9A8111D0-DCCF-D544-9CA8-20A91BF2AD63}" destId="{C997846A-AA98-CC45-AE7E-889B7DED5FF4}" srcOrd="0" destOrd="0" presId="urn:microsoft.com/office/officeart/2005/8/layout/process5"/>
    <dgm:cxn modelId="{8D700354-E6D3-D946-9203-F3AE54FD1877}" type="presParOf" srcId="{9A8111D0-DCCF-D544-9CA8-20A91BF2AD63}" destId="{1211D8F1-05AB-0545-9A82-BB0A8740E8A7}" srcOrd="1" destOrd="0" presId="urn:microsoft.com/office/officeart/2005/8/layout/process5"/>
    <dgm:cxn modelId="{4A954483-7736-BE40-AD74-65AA55CA90D0}" type="presParOf" srcId="{1211D8F1-05AB-0545-9A82-BB0A8740E8A7}" destId="{06E59F30-0692-1E41-B9F9-E40906ED551B}" srcOrd="0" destOrd="0" presId="urn:microsoft.com/office/officeart/2005/8/layout/process5"/>
    <dgm:cxn modelId="{CFB48FE2-9F7A-8944-BE89-92F761EEEE3B}" type="presParOf" srcId="{9A8111D0-DCCF-D544-9CA8-20A91BF2AD63}" destId="{10FF2B8A-FDD6-FB4A-BDE6-A26BE5F66BA5}" srcOrd="2" destOrd="0" presId="urn:microsoft.com/office/officeart/2005/8/layout/process5"/>
    <dgm:cxn modelId="{A2A6BEBD-C577-5E4F-812A-B7B693B3508B}" type="presParOf" srcId="{9A8111D0-DCCF-D544-9CA8-20A91BF2AD63}" destId="{60877790-D384-AB47-9332-B01F6BB8EFE3}" srcOrd="3" destOrd="0" presId="urn:microsoft.com/office/officeart/2005/8/layout/process5"/>
    <dgm:cxn modelId="{07738D12-8C82-B840-A5BE-53E3DBE2B7A7}" type="presParOf" srcId="{60877790-D384-AB47-9332-B01F6BB8EFE3}" destId="{525BD64C-973E-E845-8D59-64B18B857FF0}" srcOrd="0" destOrd="0" presId="urn:microsoft.com/office/officeart/2005/8/layout/process5"/>
    <dgm:cxn modelId="{04260BD3-38B8-AB49-853E-7EFE8B587BFC}" type="presParOf" srcId="{9A8111D0-DCCF-D544-9CA8-20A91BF2AD63}" destId="{45F408D9-0230-5043-984A-FB077BF9D9C2}" srcOrd="4" destOrd="0" presId="urn:microsoft.com/office/officeart/2005/8/layout/process5"/>
    <dgm:cxn modelId="{A055D8E4-B133-644C-9459-40A6059D56CD}" type="presParOf" srcId="{9A8111D0-DCCF-D544-9CA8-20A91BF2AD63}" destId="{DFE4DE22-2A2F-504E-8646-9379995E2836}" srcOrd="5" destOrd="0" presId="urn:microsoft.com/office/officeart/2005/8/layout/process5"/>
    <dgm:cxn modelId="{D5C12385-417F-D845-A9D2-DA71AB6A5EF0}" type="presParOf" srcId="{DFE4DE22-2A2F-504E-8646-9379995E2836}" destId="{E61AA224-B4A0-6F4C-81FC-0971263F83A9}" srcOrd="0" destOrd="0" presId="urn:microsoft.com/office/officeart/2005/8/layout/process5"/>
    <dgm:cxn modelId="{5228F44E-A972-BF44-8CF8-06F0179B40D3}" type="presParOf" srcId="{9A8111D0-DCCF-D544-9CA8-20A91BF2AD63}" destId="{87B9BA02-7339-1A4A-A297-65A7C0AE75A1}" srcOrd="6" destOrd="0" presId="urn:microsoft.com/office/officeart/2005/8/layout/process5"/>
    <dgm:cxn modelId="{F4EC8888-EF69-8148-A765-B947C9F74E0A}" type="presParOf" srcId="{9A8111D0-DCCF-D544-9CA8-20A91BF2AD63}" destId="{1B13B7F7-0A7D-954D-A4C2-431AA69E0079}" srcOrd="7" destOrd="0" presId="urn:microsoft.com/office/officeart/2005/8/layout/process5"/>
    <dgm:cxn modelId="{BFA250B4-2C2E-C741-B305-3A3B6D1BD59A}" type="presParOf" srcId="{1B13B7F7-0A7D-954D-A4C2-431AA69E0079}" destId="{45F539E6-9012-0346-B98E-8F10DD569A0E}" srcOrd="0" destOrd="0" presId="urn:microsoft.com/office/officeart/2005/8/layout/process5"/>
    <dgm:cxn modelId="{8E88F9A7-83AD-B34D-B42F-60A41FF2283D}"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dgm:spPr/>
      <dgm:t>
        <a:bodyPr/>
        <a:lstStyle/>
        <a:p>
          <a:r>
            <a:rPr lang="en-US" dirty="0" smtClean="0"/>
            <a:t>More Moose</a:t>
          </a:r>
          <a:endParaRPr lang="en-US"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dgm:spPr/>
      <dgm:t>
        <a:bodyPr/>
        <a:lstStyle/>
        <a:p>
          <a:r>
            <a:rPr lang="en-US" dirty="0" smtClean="0"/>
            <a:t>Increased herbivory</a:t>
          </a:r>
          <a:endParaRPr lang="en-US"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dgm:spPr/>
      <dgm:t>
        <a:bodyPr/>
        <a:lstStyle/>
        <a:p>
          <a:r>
            <a:rPr lang="en-US" dirty="0" smtClean="0"/>
            <a:t>Increased soil nutrients</a:t>
          </a:r>
          <a:endParaRPr lang="en-US"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0E657CF9-3982-4F4D-8B82-DAA269DA7B7C}">
      <dgm:prSet phldrT="[Text]"/>
      <dgm:spPr/>
      <dgm:t>
        <a:bodyPr/>
        <a:lstStyle/>
        <a:p>
          <a:r>
            <a:rPr lang="en-US" dirty="0" smtClean="0"/>
            <a:t>More moose pellets  and increased light</a:t>
          </a:r>
          <a:endParaRPr lang="en-US" dirty="0"/>
        </a:p>
      </dgm:t>
    </dgm:pt>
    <dgm:pt modelId="{7CF9ED33-B14F-2544-8F89-E8045A4A5105}" type="parTrans" cxnId="{8BB21F74-717A-CA4F-A6F4-ECE795EEDCA5}">
      <dgm:prSet/>
      <dgm:spPr/>
      <dgm:t>
        <a:bodyPr/>
        <a:lstStyle/>
        <a:p>
          <a:endParaRPr lang="en-US"/>
        </a:p>
      </dgm:t>
    </dgm:pt>
    <dgm:pt modelId="{D825D2CD-EEE8-0F4A-9307-DDD6185B211A}" type="sibTrans" cxnId="{8BB21F74-717A-CA4F-A6F4-ECE795EEDCA5}">
      <dgm:prSet/>
      <dgm:spPr/>
      <dgm:t>
        <a:bodyPr/>
        <a:lstStyle/>
        <a:p>
          <a:endParaRPr lang="en-US"/>
        </a:p>
      </dgm:t>
    </dgm:pt>
    <dgm:pt modelId="{F9FABEF2-64D6-2340-8EFF-D372C531299D}">
      <dgm:prSet/>
      <dgm:spPr/>
      <dgm:t>
        <a:bodyPr/>
        <a:lstStyle/>
        <a:p>
          <a:r>
            <a:rPr lang="en-US" dirty="0" smtClean="0"/>
            <a:t>Increased productivity </a:t>
          </a:r>
          <a:endParaRPr lang="en-US"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D91CA551-382E-C248-ABC1-98994E6A17FB}" type="pres">
      <dgm:prSet presAssocID="{0E657CF9-3982-4F4D-8B82-DAA269DA7B7C}" presName="node" presStyleLbl="node1" presStyleIdx="2" presStyleCnt="5">
        <dgm:presLayoutVars>
          <dgm:bulletEnabled val="1"/>
        </dgm:presLayoutVars>
      </dgm:prSet>
      <dgm:spPr/>
      <dgm:t>
        <a:bodyPr/>
        <a:lstStyle/>
        <a:p>
          <a:endParaRPr lang="en-US"/>
        </a:p>
      </dgm:t>
    </dgm:pt>
    <dgm:pt modelId="{566C6EBA-110F-A144-844F-C73D7862C3D4}" type="pres">
      <dgm:prSet presAssocID="{D825D2CD-EEE8-0F4A-9307-DDD6185B211A}" presName="sibTrans" presStyleLbl="sibTrans2D1" presStyleIdx="2" presStyleCnt="4"/>
      <dgm:spPr/>
      <dgm:t>
        <a:bodyPr/>
        <a:lstStyle/>
        <a:p>
          <a:endParaRPr lang="en-US"/>
        </a:p>
      </dgm:t>
    </dgm:pt>
    <dgm:pt modelId="{4F892913-55BC-8542-A582-056E40E81E4E}" type="pres">
      <dgm:prSet presAssocID="{D825D2CD-EEE8-0F4A-9307-DDD6185B211A}"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custLinFactX="10110" custLinFactNeighborX="100000" custLinFactNeighborY="157">
        <dgm:presLayoutVars>
          <dgm:bulletEnabled val="1"/>
        </dgm:presLayoutVars>
      </dgm:prSet>
      <dgm:spPr/>
      <dgm:t>
        <a:bodyPr/>
        <a:lstStyle/>
        <a:p>
          <a:endParaRPr lang="en-US"/>
        </a:p>
      </dgm:t>
    </dgm:pt>
  </dgm:ptLst>
  <dgm:cxnLst>
    <dgm:cxn modelId="{8E553F94-C185-0D4C-8378-8E2EA60E256E}" type="presOf" srcId="{124E0BE1-D71D-0D42-9422-B4380285BBCF}" destId="{60877790-D384-AB47-9332-B01F6BB8EFE3}" srcOrd="0" destOrd="0" presId="urn:microsoft.com/office/officeart/2005/8/layout/process5"/>
    <dgm:cxn modelId="{B0ADD4EE-810B-2440-94F0-56289CE148A2}" type="presOf" srcId="{F9FABEF2-64D6-2340-8EFF-D372C531299D}" destId="{CE8ED446-77EC-784E-9361-6F7C4DA4C6E5}" srcOrd="0" destOrd="0" presId="urn:microsoft.com/office/officeart/2005/8/layout/process5"/>
    <dgm:cxn modelId="{DF0EB39B-BA23-B04D-906D-DB585CBBDB49}" type="presOf" srcId="{3D2B5BC1-A065-1C41-946E-BFBA4A973CA3}" destId="{1B13B7F7-0A7D-954D-A4C2-431AA69E0079}" srcOrd="0"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05FA4C97-0C6C-514C-9ED1-80397F3401C9}" type="presOf" srcId="{AE86BCFF-5DB1-A44C-992B-4C86D8D30562}" destId="{06E59F30-0692-1E41-B9F9-E40906ED551B}" srcOrd="1" destOrd="0" presId="urn:microsoft.com/office/officeart/2005/8/layout/process5"/>
    <dgm:cxn modelId="{5058A39B-ACC9-9543-9ED7-DB668EF68E87}" type="presOf" srcId="{FB27135F-230B-A34A-90CF-0D5B43719352}" destId="{9A8111D0-DCCF-D544-9CA8-20A91BF2AD63}" srcOrd="0" destOrd="0" presId="urn:microsoft.com/office/officeart/2005/8/layout/process5"/>
    <dgm:cxn modelId="{0DFDD586-A672-E046-B2F3-F8AF354B443C}" srcId="{FB27135F-230B-A34A-90CF-0D5B43719352}" destId="{64A740EF-E17B-1E4A-9EA7-9C69754E070E}" srcOrd="1" destOrd="0" parTransId="{96193E02-B0D1-7441-BFC2-5A16CD0E72B0}" sibTransId="{124E0BE1-D71D-0D42-9422-B4380285BBCF}"/>
    <dgm:cxn modelId="{B12204C0-5A51-7945-B1A0-3CA0C87DED40}" type="presOf" srcId="{D825D2CD-EEE8-0F4A-9307-DDD6185B211A}" destId="{566C6EBA-110F-A144-844F-C73D7862C3D4}" srcOrd="0" destOrd="0" presId="urn:microsoft.com/office/officeart/2005/8/layout/process5"/>
    <dgm:cxn modelId="{7A27477C-1C30-7E4C-AAE0-FE7F090E86E4}" type="presOf" srcId="{EBCA224C-7B45-3C4D-B085-1A76BFECA475}" destId="{C997846A-AA98-CC45-AE7E-889B7DED5FF4}" srcOrd="0" destOrd="0"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64C705FE-97D4-4E40-80FD-4EDCE35BAA57}" type="presOf" srcId="{D825D2CD-EEE8-0F4A-9307-DDD6185B211A}" destId="{4F892913-55BC-8542-A582-056E40E81E4E}" srcOrd="1" destOrd="0" presId="urn:microsoft.com/office/officeart/2005/8/layout/process5"/>
    <dgm:cxn modelId="{909346D6-01D2-AE43-B24F-352FB768E635}" type="presOf" srcId="{0E657CF9-3982-4F4D-8B82-DAA269DA7B7C}" destId="{D91CA551-382E-C248-ABC1-98994E6A17FB}" srcOrd="0" destOrd="0" presId="urn:microsoft.com/office/officeart/2005/8/layout/process5"/>
    <dgm:cxn modelId="{A99DFDB7-80B0-BC42-B6C0-5784B51692D2}" srcId="{FB27135F-230B-A34A-90CF-0D5B43719352}" destId="{F9FABEF2-64D6-2340-8EFF-D372C531299D}" srcOrd="4" destOrd="0" parTransId="{F89823EA-75C5-0544-8E0C-7AA1DA4600F2}" sibTransId="{BCC02C12-C4D3-0649-A014-DC292A9EA6AF}"/>
    <dgm:cxn modelId="{9882FB9D-3041-2A48-821B-C979C2F23845}" type="presOf" srcId="{3D2B5BC1-A065-1C41-946E-BFBA4A973CA3}" destId="{45F539E6-9012-0346-B98E-8F10DD569A0E}" srcOrd="1" destOrd="0" presId="urn:microsoft.com/office/officeart/2005/8/layout/process5"/>
    <dgm:cxn modelId="{64A8D9D2-88AC-D74C-989C-0994F9A5A633}" type="presOf" srcId="{124E0BE1-D71D-0D42-9422-B4380285BBCF}" destId="{525BD64C-973E-E845-8D59-64B18B857FF0}" srcOrd="1" destOrd="0" presId="urn:microsoft.com/office/officeart/2005/8/layout/process5"/>
    <dgm:cxn modelId="{7B06ADB5-F7EE-AF47-9788-356321711C44}" type="presOf" srcId="{64A740EF-E17B-1E4A-9EA7-9C69754E070E}" destId="{10FF2B8A-FDD6-FB4A-BDE6-A26BE5F66BA5}" srcOrd="0" destOrd="0" presId="urn:microsoft.com/office/officeart/2005/8/layout/process5"/>
    <dgm:cxn modelId="{EEC6C4FD-4C93-3C4C-AE88-F3AC3B462095}" type="presOf" srcId="{79029652-E933-204B-BFE5-C9CAF805079A}" destId="{87B9BA02-7339-1A4A-A297-65A7C0AE75A1}" srcOrd="0" destOrd="0" presId="urn:microsoft.com/office/officeart/2005/8/layout/process5"/>
    <dgm:cxn modelId="{8BB21F74-717A-CA4F-A6F4-ECE795EEDCA5}" srcId="{FB27135F-230B-A34A-90CF-0D5B43719352}" destId="{0E657CF9-3982-4F4D-8B82-DAA269DA7B7C}" srcOrd="2" destOrd="0" parTransId="{7CF9ED33-B14F-2544-8F89-E8045A4A5105}" sibTransId="{D825D2CD-EEE8-0F4A-9307-DDD6185B211A}"/>
    <dgm:cxn modelId="{59371511-820C-744B-9481-E4520BB70748}" type="presOf" srcId="{AE86BCFF-5DB1-A44C-992B-4C86D8D30562}" destId="{1211D8F1-05AB-0545-9A82-BB0A8740E8A7}" srcOrd="0" destOrd="0" presId="urn:microsoft.com/office/officeart/2005/8/layout/process5"/>
    <dgm:cxn modelId="{3FAA7048-B6AC-7D4A-BF5A-B425FF486747}" type="presParOf" srcId="{9A8111D0-DCCF-D544-9CA8-20A91BF2AD63}" destId="{C997846A-AA98-CC45-AE7E-889B7DED5FF4}" srcOrd="0" destOrd="0" presId="urn:microsoft.com/office/officeart/2005/8/layout/process5"/>
    <dgm:cxn modelId="{98675E1D-AE8D-F643-8855-F4BD72DA3937}" type="presParOf" srcId="{9A8111D0-DCCF-D544-9CA8-20A91BF2AD63}" destId="{1211D8F1-05AB-0545-9A82-BB0A8740E8A7}" srcOrd="1" destOrd="0" presId="urn:microsoft.com/office/officeart/2005/8/layout/process5"/>
    <dgm:cxn modelId="{01EB97DB-300C-6140-A2AF-4AD882ADD68C}" type="presParOf" srcId="{1211D8F1-05AB-0545-9A82-BB0A8740E8A7}" destId="{06E59F30-0692-1E41-B9F9-E40906ED551B}" srcOrd="0" destOrd="0" presId="urn:microsoft.com/office/officeart/2005/8/layout/process5"/>
    <dgm:cxn modelId="{879048F0-F3E0-2145-A6C4-62AE8F95B49C}" type="presParOf" srcId="{9A8111D0-DCCF-D544-9CA8-20A91BF2AD63}" destId="{10FF2B8A-FDD6-FB4A-BDE6-A26BE5F66BA5}" srcOrd="2" destOrd="0" presId="urn:microsoft.com/office/officeart/2005/8/layout/process5"/>
    <dgm:cxn modelId="{B0CBAF68-058B-894E-9628-D31BA2ADF4FA}" type="presParOf" srcId="{9A8111D0-DCCF-D544-9CA8-20A91BF2AD63}" destId="{60877790-D384-AB47-9332-B01F6BB8EFE3}" srcOrd="3" destOrd="0" presId="urn:microsoft.com/office/officeart/2005/8/layout/process5"/>
    <dgm:cxn modelId="{F68A6617-DFE2-8546-A61B-F4631E470456}" type="presParOf" srcId="{60877790-D384-AB47-9332-B01F6BB8EFE3}" destId="{525BD64C-973E-E845-8D59-64B18B857FF0}" srcOrd="0" destOrd="0" presId="urn:microsoft.com/office/officeart/2005/8/layout/process5"/>
    <dgm:cxn modelId="{E6B8586D-E91E-E040-ABBA-B5D2D167877D}" type="presParOf" srcId="{9A8111D0-DCCF-D544-9CA8-20A91BF2AD63}" destId="{D91CA551-382E-C248-ABC1-98994E6A17FB}" srcOrd="4" destOrd="0" presId="urn:microsoft.com/office/officeart/2005/8/layout/process5"/>
    <dgm:cxn modelId="{08A3CE2E-BCA0-EC4D-AB59-A34BDDAA2DDB}" type="presParOf" srcId="{9A8111D0-DCCF-D544-9CA8-20A91BF2AD63}" destId="{566C6EBA-110F-A144-844F-C73D7862C3D4}" srcOrd="5" destOrd="0" presId="urn:microsoft.com/office/officeart/2005/8/layout/process5"/>
    <dgm:cxn modelId="{FF2DB074-CC51-E74E-BD03-A83B95737F99}" type="presParOf" srcId="{566C6EBA-110F-A144-844F-C73D7862C3D4}" destId="{4F892913-55BC-8542-A582-056E40E81E4E}" srcOrd="0" destOrd="0" presId="urn:microsoft.com/office/officeart/2005/8/layout/process5"/>
    <dgm:cxn modelId="{6786FA6E-A202-2245-9882-A0167991F63F}" type="presParOf" srcId="{9A8111D0-DCCF-D544-9CA8-20A91BF2AD63}" destId="{87B9BA02-7339-1A4A-A297-65A7C0AE75A1}" srcOrd="6" destOrd="0" presId="urn:microsoft.com/office/officeart/2005/8/layout/process5"/>
    <dgm:cxn modelId="{82549B20-54EF-FF4E-8AC3-5589505D0E22}" type="presParOf" srcId="{9A8111D0-DCCF-D544-9CA8-20A91BF2AD63}" destId="{1B13B7F7-0A7D-954D-A4C2-431AA69E0079}" srcOrd="7" destOrd="0" presId="urn:microsoft.com/office/officeart/2005/8/layout/process5"/>
    <dgm:cxn modelId="{9BBE75F6-6B0A-1148-BA70-C86FE3E47FDB}" type="presParOf" srcId="{1B13B7F7-0A7D-954D-A4C2-431AA69E0079}" destId="{45F539E6-9012-0346-B98E-8F10DD569A0E}" srcOrd="0" destOrd="0" presId="urn:microsoft.com/office/officeart/2005/8/layout/process5"/>
    <dgm:cxn modelId="{F1CF06D4-4E9F-1E49-B214-F5B24E9E8C7B}"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custT="1"/>
      <dgm:spPr/>
      <dgm:t>
        <a:bodyPr/>
        <a:lstStyle/>
        <a:p>
          <a:r>
            <a:rPr lang="en-US" sz="1700" dirty="0" smtClean="0"/>
            <a:t>More Moose</a:t>
          </a:r>
          <a:endParaRPr lang="en-US" sz="1700"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custT="1"/>
      <dgm:spPr/>
      <dgm:t>
        <a:bodyPr/>
        <a:lstStyle/>
        <a:p>
          <a:r>
            <a:rPr lang="en-US" sz="1700" dirty="0" smtClean="0"/>
            <a:t>Selective herbivory changes community</a:t>
          </a:r>
          <a:endParaRPr lang="en-US" sz="1700"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custT="1"/>
      <dgm:spPr/>
      <dgm:t>
        <a:bodyPr/>
        <a:lstStyle/>
        <a:p>
          <a:r>
            <a:rPr lang="en-US" sz="1700" dirty="0" smtClean="0"/>
            <a:t>Decreased soil nutrients</a:t>
          </a:r>
          <a:endParaRPr lang="en-US" sz="1700"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CB8AC770-46B0-3D49-802E-6DE5E6BD7219}">
      <dgm:prSet custT="1"/>
      <dgm:spPr/>
      <dgm:t>
        <a:bodyPr/>
        <a:lstStyle/>
        <a:p>
          <a:pPr algn="l"/>
          <a:endParaRPr lang="en-US" sz="1700" dirty="0"/>
        </a:p>
      </dgm:t>
    </dgm:pt>
    <dgm:pt modelId="{BD0C0C65-1C4A-8E4E-874C-430014C50D6A}" type="parTrans" cxnId="{960EBD8D-0BE4-8244-9749-9815DA5E94AC}">
      <dgm:prSet/>
      <dgm:spPr/>
      <dgm:t>
        <a:bodyPr/>
        <a:lstStyle/>
        <a:p>
          <a:endParaRPr lang="en-US"/>
        </a:p>
      </dgm:t>
    </dgm:pt>
    <dgm:pt modelId="{4050EB54-EA8E-7B48-93C1-CCB1B867E480}" type="sibTrans" cxnId="{960EBD8D-0BE4-8244-9749-9815DA5E94AC}">
      <dgm:prSet/>
      <dgm:spPr/>
      <dgm:t>
        <a:bodyPr/>
        <a:lstStyle/>
        <a:p>
          <a:endParaRPr lang="en-US"/>
        </a:p>
      </dgm:t>
    </dgm:pt>
    <dgm:pt modelId="{F9FABEF2-64D6-2340-8EFF-D372C531299D}">
      <dgm:prSet/>
      <dgm:spPr/>
      <dgm:t>
        <a:bodyPr/>
        <a:lstStyle/>
        <a:p>
          <a:r>
            <a:rPr lang="en-US" dirty="0" smtClean="0"/>
            <a:t>Decreased productivity</a:t>
          </a:r>
          <a:endParaRPr lang="en-US"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EE04885B-CF92-6E47-84D3-8F4EF44C3868}">
      <dgm:prSet phldrT="[Text]" custT="1"/>
      <dgm:spPr/>
      <dgm:t>
        <a:bodyPr/>
        <a:lstStyle/>
        <a:p>
          <a:pPr algn="ctr"/>
          <a:r>
            <a:rPr lang="en-US" sz="1700" dirty="0" smtClean="0"/>
            <a:t>Chemical changes in moose pellets</a:t>
          </a:r>
          <a:endParaRPr lang="en-US" sz="1700" dirty="0"/>
        </a:p>
      </dgm:t>
    </dgm:pt>
    <dgm:pt modelId="{6481BAFC-035E-A842-A61F-899B63D46572}" type="parTrans" cxnId="{DE800B71-AB57-8B43-9B2D-44C90E1ACAD6}">
      <dgm:prSet/>
      <dgm:spPr/>
      <dgm:t>
        <a:bodyPr/>
        <a:lstStyle/>
        <a:p>
          <a:endParaRPr lang="en-US"/>
        </a:p>
      </dgm:t>
    </dgm:pt>
    <dgm:pt modelId="{FA188B86-F9A7-DB4B-85CA-C67818750588}" type="sibTrans" cxnId="{DE800B71-AB57-8B43-9B2D-44C90E1ACAD6}">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45F408D9-0230-5043-984A-FB077BF9D9C2}" type="pres">
      <dgm:prSet presAssocID="{EE04885B-CF92-6E47-84D3-8F4EF44C3868}" presName="node" presStyleLbl="node1" presStyleIdx="2" presStyleCnt="5">
        <dgm:presLayoutVars>
          <dgm:bulletEnabled val="1"/>
        </dgm:presLayoutVars>
      </dgm:prSet>
      <dgm:spPr/>
      <dgm:t>
        <a:bodyPr/>
        <a:lstStyle/>
        <a:p>
          <a:endParaRPr lang="en-US"/>
        </a:p>
      </dgm:t>
    </dgm:pt>
    <dgm:pt modelId="{DFE4DE22-2A2F-504E-8646-9379995E2836}" type="pres">
      <dgm:prSet presAssocID="{FA188B86-F9A7-DB4B-85CA-C67818750588}" presName="sibTrans" presStyleLbl="sibTrans2D1" presStyleIdx="2" presStyleCnt="4"/>
      <dgm:spPr/>
      <dgm:t>
        <a:bodyPr/>
        <a:lstStyle/>
        <a:p>
          <a:endParaRPr lang="en-US"/>
        </a:p>
      </dgm:t>
    </dgm:pt>
    <dgm:pt modelId="{E61AA224-B4A0-6F4C-81FC-0971263F83A9}" type="pres">
      <dgm:prSet presAssocID="{FA188B86-F9A7-DB4B-85CA-C67818750588}"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dgm:presLayoutVars>
          <dgm:bulletEnabled val="1"/>
        </dgm:presLayoutVars>
      </dgm:prSet>
      <dgm:spPr/>
      <dgm:t>
        <a:bodyPr/>
        <a:lstStyle/>
        <a:p>
          <a:endParaRPr lang="en-US"/>
        </a:p>
      </dgm:t>
    </dgm:pt>
  </dgm:ptLst>
  <dgm:cxnLst>
    <dgm:cxn modelId="{4597BC9A-7657-B749-BE39-D673427A19A3}" type="presOf" srcId="{3D2B5BC1-A065-1C41-946E-BFBA4A973CA3}" destId="{1B13B7F7-0A7D-954D-A4C2-431AA69E0079}" srcOrd="0" destOrd="0" presId="urn:microsoft.com/office/officeart/2005/8/layout/process5"/>
    <dgm:cxn modelId="{8BDBA388-20E2-6347-9251-70EFBACE7493}" type="presOf" srcId="{F9FABEF2-64D6-2340-8EFF-D372C531299D}" destId="{CE8ED446-77EC-784E-9361-6F7C4DA4C6E5}" srcOrd="0" destOrd="0" presId="urn:microsoft.com/office/officeart/2005/8/layout/process5"/>
    <dgm:cxn modelId="{4FCD164C-3A11-3642-9F4B-1F938F01CECB}" type="presOf" srcId="{FA188B86-F9A7-DB4B-85CA-C67818750588}" destId="{DFE4DE22-2A2F-504E-8646-9379995E2836}" srcOrd="0" destOrd="0" presId="urn:microsoft.com/office/officeart/2005/8/layout/process5"/>
    <dgm:cxn modelId="{29D305E8-CBAB-AD43-B289-B36768A9D44C}" type="presOf" srcId="{64A740EF-E17B-1E4A-9EA7-9C69754E070E}" destId="{10FF2B8A-FDD6-FB4A-BDE6-A26BE5F66BA5}" srcOrd="0"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EE8F89F3-0903-A544-99AF-B1FCDA42C26B}" type="presOf" srcId="{124E0BE1-D71D-0D42-9422-B4380285BBCF}" destId="{525BD64C-973E-E845-8D59-64B18B857FF0}" srcOrd="1" destOrd="0" presId="urn:microsoft.com/office/officeart/2005/8/layout/process5"/>
    <dgm:cxn modelId="{0DFDD586-A672-E046-B2F3-F8AF354B443C}" srcId="{FB27135F-230B-A34A-90CF-0D5B43719352}" destId="{64A740EF-E17B-1E4A-9EA7-9C69754E070E}" srcOrd="1" destOrd="0" parTransId="{96193E02-B0D1-7441-BFC2-5A16CD0E72B0}" sibTransId="{124E0BE1-D71D-0D42-9422-B4380285BBCF}"/>
    <dgm:cxn modelId="{BA89E9AE-C01C-8C45-B8D7-D07C3E85AACA}" type="presOf" srcId="{AE86BCFF-5DB1-A44C-992B-4C86D8D30562}" destId="{1211D8F1-05AB-0545-9A82-BB0A8740E8A7}" srcOrd="0" destOrd="0" presId="urn:microsoft.com/office/officeart/2005/8/layout/process5"/>
    <dgm:cxn modelId="{7600DE75-3662-464D-9C20-62FD499D4ED2}" type="presOf" srcId="{CB8AC770-46B0-3D49-802E-6DE5E6BD7219}" destId="{45F408D9-0230-5043-984A-FB077BF9D9C2}" srcOrd="0" destOrd="1" presId="urn:microsoft.com/office/officeart/2005/8/layout/process5"/>
    <dgm:cxn modelId="{D89EC17F-058D-D546-BF0A-6EA14E186456}" type="presOf" srcId="{124E0BE1-D71D-0D42-9422-B4380285BBCF}" destId="{60877790-D384-AB47-9332-B01F6BB8EFE3}" srcOrd="0" destOrd="0" presId="urn:microsoft.com/office/officeart/2005/8/layout/process5"/>
    <dgm:cxn modelId="{BEED2414-F5F4-5A46-94E2-EEF57CBED84B}" type="presOf" srcId="{EBCA224C-7B45-3C4D-B085-1A76BFECA475}" destId="{C997846A-AA98-CC45-AE7E-889B7DED5FF4}" srcOrd="0" destOrd="0"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AA7E372E-8293-C94B-8A82-291ADE8C891D}" type="presOf" srcId="{AE86BCFF-5DB1-A44C-992B-4C86D8D30562}" destId="{06E59F30-0692-1E41-B9F9-E40906ED551B}" srcOrd="1" destOrd="0" presId="urn:microsoft.com/office/officeart/2005/8/layout/process5"/>
    <dgm:cxn modelId="{A99DFDB7-80B0-BC42-B6C0-5784B51692D2}" srcId="{FB27135F-230B-A34A-90CF-0D5B43719352}" destId="{F9FABEF2-64D6-2340-8EFF-D372C531299D}" srcOrd="4" destOrd="0" parTransId="{F89823EA-75C5-0544-8E0C-7AA1DA4600F2}" sibTransId="{BCC02C12-C4D3-0649-A014-DC292A9EA6AF}"/>
    <dgm:cxn modelId="{20670A99-2F53-AB45-A66E-F7012708CAE6}" type="presOf" srcId="{3D2B5BC1-A065-1C41-946E-BFBA4A973CA3}" destId="{45F539E6-9012-0346-B98E-8F10DD569A0E}" srcOrd="1" destOrd="0" presId="urn:microsoft.com/office/officeart/2005/8/layout/process5"/>
    <dgm:cxn modelId="{DE800B71-AB57-8B43-9B2D-44C90E1ACAD6}" srcId="{FB27135F-230B-A34A-90CF-0D5B43719352}" destId="{EE04885B-CF92-6E47-84D3-8F4EF44C3868}" srcOrd="2" destOrd="0" parTransId="{6481BAFC-035E-A842-A61F-899B63D46572}" sibTransId="{FA188B86-F9A7-DB4B-85CA-C67818750588}"/>
    <dgm:cxn modelId="{3036FD15-3AEC-7344-A381-0A9E2594F40B}" type="presOf" srcId="{FB27135F-230B-A34A-90CF-0D5B43719352}" destId="{9A8111D0-DCCF-D544-9CA8-20A91BF2AD63}" srcOrd="0" destOrd="0" presId="urn:microsoft.com/office/officeart/2005/8/layout/process5"/>
    <dgm:cxn modelId="{960EBD8D-0BE4-8244-9749-9815DA5E94AC}" srcId="{EE04885B-CF92-6E47-84D3-8F4EF44C3868}" destId="{CB8AC770-46B0-3D49-802E-6DE5E6BD7219}" srcOrd="0" destOrd="0" parTransId="{BD0C0C65-1C4A-8E4E-874C-430014C50D6A}" sibTransId="{4050EB54-EA8E-7B48-93C1-CCB1B867E480}"/>
    <dgm:cxn modelId="{318C982E-F7B6-324E-B8C5-DE4AD9F869B0}" type="presOf" srcId="{FA188B86-F9A7-DB4B-85CA-C67818750588}" destId="{E61AA224-B4A0-6F4C-81FC-0971263F83A9}" srcOrd="1" destOrd="0" presId="urn:microsoft.com/office/officeart/2005/8/layout/process5"/>
    <dgm:cxn modelId="{AAA01AD2-97DB-224F-881C-4B68894F463B}" type="presOf" srcId="{79029652-E933-204B-BFE5-C9CAF805079A}" destId="{87B9BA02-7339-1A4A-A297-65A7C0AE75A1}" srcOrd="0" destOrd="0" presId="urn:microsoft.com/office/officeart/2005/8/layout/process5"/>
    <dgm:cxn modelId="{5EDE2FAA-E544-E948-AD0F-43D54600FB9B}" type="presOf" srcId="{EE04885B-CF92-6E47-84D3-8F4EF44C3868}" destId="{45F408D9-0230-5043-984A-FB077BF9D9C2}" srcOrd="0" destOrd="0" presId="urn:microsoft.com/office/officeart/2005/8/layout/process5"/>
    <dgm:cxn modelId="{A6FE349F-6D9E-1E42-BCC0-7520907B81B9}" type="presParOf" srcId="{9A8111D0-DCCF-D544-9CA8-20A91BF2AD63}" destId="{C997846A-AA98-CC45-AE7E-889B7DED5FF4}" srcOrd="0" destOrd="0" presId="urn:microsoft.com/office/officeart/2005/8/layout/process5"/>
    <dgm:cxn modelId="{F46F42F2-A95E-C244-905D-578E6FE1CB60}" type="presParOf" srcId="{9A8111D0-DCCF-D544-9CA8-20A91BF2AD63}" destId="{1211D8F1-05AB-0545-9A82-BB0A8740E8A7}" srcOrd="1" destOrd="0" presId="urn:microsoft.com/office/officeart/2005/8/layout/process5"/>
    <dgm:cxn modelId="{5E49FA7C-D70E-4040-94CC-A6B83B073205}" type="presParOf" srcId="{1211D8F1-05AB-0545-9A82-BB0A8740E8A7}" destId="{06E59F30-0692-1E41-B9F9-E40906ED551B}" srcOrd="0" destOrd="0" presId="urn:microsoft.com/office/officeart/2005/8/layout/process5"/>
    <dgm:cxn modelId="{BD94E90C-3947-D241-BB31-8244C45A94DB}" type="presParOf" srcId="{9A8111D0-DCCF-D544-9CA8-20A91BF2AD63}" destId="{10FF2B8A-FDD6-FB4A-BDE6-A26BE5F66BA5}" srcOrd="2" destOrd="0" presId="urn:microsoft.com/office/officeart/2005/8/layout/process5"/>
    <dgm:cxn modelId="{DB334B16-BB46-8A48-A7DA-DFCFDF8F0498}" type="presParOf" srcId="{9A8111D0-DCCF-D544-9CA8-20A91BF2AD63}" destId="{60877790-D384-AB47-9332-B01F6BB8EFE3}" srcOrd="3" destOrd="0" presId="urn:microsoft.com/office/officeart/2005/8/layout/process5"/>
    <dgm:cxn modelId="{B9BC65DC-273B-FB4E-8B38-25E9CCAA527D}" type="presParOf" srcId="{60877790-D384-AB47-9332-B01F6BB8EFE3}" destId="{525BD64C-973E-E845-8D59-64B18B857FF0}" srcOrd="0" destOrd="0" presId="urn:microsoft.com/office/officeart/2005/8/layout/process5"/>
    <dgm:cxn modelId="{9E658775-B4D0-D944-82BF-086E8B93DD5C}" type="presParOf" srcId="{9A8111D0-DCCF-D544-9CA8-20A91BF2AD63}" destId="{45F408D9-0230-5043-984A-FB077BF9D9C2}" srcOrd="4" destOrd="0" presId="urn:microsoft.com/office/officeart/2005/8/layout/process5"/>
    <dgm:cxn modelId="{B54BFC01-0321-A042-AB5E-A3DECCC8F7FB}" type="presParOf" srcId="{9A8111D0-DCCF-D544-9CA8-20A91BF2AD63}" destId="{DFE4DE22-2A2F-504E-8646-9379995E2836}" srcOrd="5" destOrd="0" presId="urn:microsoft.com/office/officeart/2005/8/layout/process5"/>
    <dgm:cxn modelId="{5C162AEA-7014-8C40-8369-FAE3C717567A}" type="presParOf" srcId="{DFE4DE22-2A2F-504E-8646-9379995E2836}" destId="{E61AA224-B4A0-6F4C-81FC-0971263F83A9}" srcOrd="0" destOrd="0" presId="urn:microsoft.com/office/officeart/2005/8/layout/process5"/>
    <dgm:cxn modelId="{375423EC-AE1F-3E42-8C43-C444B3A4EA55}" type="presParOf" srcId="{9A8111D0-DCCF-D544-9CA8-20A91BF2AD63}" destId="{87B9BA02-7339-1A4A-A297-65A7C0AE75A1}" srcOrd="6" destOrd="0" presId="urn:microsoft.com/office/officeart/2005/8/layout/process5"/>
    <dgm:cxn modelId="{CDCD5506-CCD8-3247-B8D0-B27490E26E5B}" type="presParOf" srcId="{9A8111D0-DCCF-D544-9CA8-20A91BF2AD63}" destId="{1B13B7F7-0A7D-954D-A4C2-431AA69E0079}" srcOrd="7" destOrd="0" presId="urn:microsoft.com/office/officeart/2005/8/layout/process5"/>
    <dgm:cxn modelId="{F964E805-BC0A-2C42-9170-584ADB9C49F5}" type="presParOf" srcId="{1B13B7F7-0A7D-954D-A4C2-431AA69E0079}" destId="{45F539E6-9012-0346-B98E-8F10DD569A0E}" srcOrd="0" destOrd="0" presId="urn:microsoft.com/office/officeart/2005/8/layout/process5"/>
    <dgm:cxn modelId="{2156A3C3-D17E-6141-9FAA-6512499284F0}"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9904F7-B6F2-AE4F-9FCC-BA0F47D99766}" type="doc">
      <dgm:prSet loTypeId="urn:microsoft.com/office/officeart/2005/8/layout/hierarchy2" loCatId="" qsTypeId="urn:microsoft.com/office/officeart/2005/8/quickstyle/3D2" qsCatId="3D" csTypeId="urn:microsoft.com/office/officeart/2005/8/colors/accent0_3" csCatId="mainScheme" phldr="1"/>
      <dgm:spPr/>
      <dgm:t>
        <a:bodyPr/>
        <a:lstStyle/>
        <a:p>
          <a:endParaRPr lang="en-US"/>
        </a:p>
      </dgm:t>
    </dgm:pt>
    <dgm:pt modelId="{AD16DC7E-0E68-7942-A900-872224364AAC}">
      <dgm:prSet phldrT="[Text]"/>
      <dgm:spPr>
        <a:gradFill rotWithShape="0">
          <a:gsLst>
            <a:gs pos="0">
              <a:srgbClr val="0000FF"/>
            </a:gs>
            <a:gs pos="55000">
              <a:srgbClr val="3366FF"/>
            </a:gs>
            <a:gs pos="100000">
              <a:srgbClr val="0000FF"/>
            </a:gs>
          </a:gsLst>
        </a:gradFill>
      </dgm:spPr>
      <dgm:t>
        <a:bodyPr/>
        <a:lstStyle/>
        <a:p>
          <a:r>
            <a:rPr lang="en-US" dirty="0" smtClean="0"/>
            <a:t>Decreased bank erosion</a:t>
          </a:r>
          <a:endParaRPr lang="en-US" dirty="0"/>
        </a:p>
      </dgm:t>
    </dgm:pt>
    <dgm:pt modelId="{7D8C8ECA-69D0-B049-B95F-7D552CDE6FCE}" type="parTrans" cxnId="{B83D1BAA-0245-B048-89F9-9478C1062226}">
      <dgm:prSet/>
      <dgm:spPr>
        <a:ln w="57150" cmpd="sng">
          <a:tailEnd type="triangle"/>
        </a:ln>
      </dgm:spPr>
      <dgm:t>
        <a:bodyPr/>
        <a:lstStyle/>
        <a:p>
          <a:endParaRPr lang="en-US"/>
        </a:p>
      </dgm:t>
    </dgm:pt>
    <dgm:pt modelId="{EDEF703A-F818-704F-A6F6-943AAA693BB3}" type="sibTrans" cxnId="{B83D1BAA-0245-B048-89F9-9478C1062226}">
      <dgm:prSet/>
      <dgm:spPr/>
      <dgm:t>
        <a:bodyPr/>
        <a:lstStyle/>
        <a:p>
          <a:endParaRPr lang="en-US"/>
        </a:p>
      </dgm:t>
    </dgm:pt>
    <dgm:pt modelId="{9C6A69D6-C3BF-704B-8DE4-623DAD452A0D}">
      <dgm:prSet/>
      <dgm:spPr>
        <a:gradFill rotWithShape="0">
          <a:gsLst>
            <a:gs pos="0">
              <a:srgbClr val="0000FF"/>
            </a:gs>
            <a:gs pos="55000">
              <a:srgbClr val="3366FF"/>
            </a:gs>
            <a:gs pos="100000">
              <a:srgbClr val="0000FF"/>
            </a:gs>
          </a:gsLst>
        </a:gradFill>
      </dgm:spPr>
      <dgm:t>
        <a:bodyPr/>
        <a:lstStyle/>
        <a:p>
          <a:r>
            <a:rPr lang="en-US" dirty="0" smtClean="0"/>
            <a:t>Increased stream depth</a:t>
          </a:r>
          <a:endParaRPr lang="en-US" dirty="0"/>
        </a:p>
      </dgm:t>
    </dgm:pt>
    <dgm:pt modelId="{EADB8C13-0069-5643-B2AF-64BA702EDBAD}" type="parTrans" cxnId="{888F3C76-6327-F244-ABFA-67ADC0D38B8E}">
      <dgm:prSet/>
      <dgm:spPr>
        <a:ln w="57150" cmpd="sng">
          <a:tailEnd type="triangle"/>
        </a:ln>
      </dgm:spPr>
      <dgm:t>
        <a:bodyPr/>
        <a:lstStyle/>
        <a:p>
          <a:endParaRPr lang="en-US"/>
        </a:p>
      </dgm:t>
    </dgm:pt>
    <dgm:pt modelId="{40B3E55C-14F2-0C40-829F-75ECDBDD76E9}" type="sibTrans" cxnId="{888F3C76-6327-F244-ABFA-67ADC0D38B8E}">
      <dgm:prSet/>
      <dgm:spPr/>
      <dgm:t>
        <a:bodyPr/>
        <a:lstStyle/>
        <a:p>
          <a:endParaRPr lang="en-US"/>
        </a:p>
      </dgm:t>
    </dgm:pt>
    <dgm:pt modelId="{EA590597-A5F4-3D48-B437-1212DBE821EA}">
      <dgm:prSet/>
      <dgm:spPr>
        <a:gradFill rotWithShape="0">
          <a:gsLst>
            <a:gs pos="0">
              <a:srgbClr val="0000FF"/>
            </a:gs>
            <a:gs pos="55000">
              <a:srgbClr val="3366FF"/>
            </a:gs>
            <a:gs pos="100000">
              <a:srgbClr val="0000FF"/>
            </a:gs>
          </a:gsLst>
        </a:gradFill>
      </dgm:spPr>
      <dgm:t>
        <a:bodyPr/>
        <a:lstStyle/>
        <a:p>
          <a:r>
            <a:rPr lang="en-US" dirty="0" smtClean="0"/>
            <a:t>Decreased stream width</a:t>
          </a:r>
          <a:endParaRPr lang="en-US" dirty="0"/>
        </a:p>
      </dgm:t>
    </dgm:pt>
    <dgm:pt modelId="{88480194-073B-B340-B103-11A2F6EB780F}" type="parTrans" cxnId="{461CADDE-D82A-3840-8486-B22F30467128}">
      <dgm:prSet/>
      <dgm:spPr>
        <a:ln w="57150" cmpd="sng">
          <a:tailEnd type="triangle"/>
        </a:ln>
      </dgm:spPr>
      <dgm:t>
        <a:bodyPr/>
        <a:lstStyle/>
        <a:p>
          <a:endParaRPr lang="en-US"/>
        </a:p>
      </dgm:t>
    </dgm:pt>
    <dgm:pt modelId="{6C1B3373-50D3-5E49-8032-787CF6855427}" type="sibTrans" cxnId="{461CADDE-D82A-3840-8486-B22F30467128}">
      <dgm:prSet/>
      <dgm:spPr/>
      <dgm:t>
        <a:bodyPr/>
        <a:lstStyle/>
        <a:p>
          <a:endParaRPr lang="en-US"/>
        </a:p>
      </dgm:t>
    </dgm:pt>
    <dgm:pt modelId="{03EF7EDE-8E7E-E34E-89CB-BC050942814F}">
      <dgm:prSet phldrT="[Text]"/>
      <dgm:spPr>
        <a:gradFill rotWithShape="0">
          <a:gsLst>
            <a:gs pos="0">
              <a:srgbClr val="0000FF"/>
            </a:gs>
            <a:gs pos="55000">
              <a:srgbClr val="3366FF"/>
            </a:gs>
            <a:gs pos="100000">
              <a:srgbClr val="0418DA"/>
            </a:gs>
          </a:gsLst>
        </a:gradFill>
      </dgm:spPr>
      <dgm:t>
        <a:bodyPr/>
        <a:lstStyle/>
        <a:p>
          <a:r>
            <a:rPr lang="en-US" dirty="0" smtClean="0"/>
            <a:t>Apex predator present</a:t>
          </a:r>
          <a:endParaRPr lang="en-US" dirty="0"/>
        </a:p>
      </dgm:t>
    </dgm:pt>
    <dgm:pt modelId="{BDE3F712-8728-B54B-B5A6-2F0DCD88BFEC}" type="parTrans" cxnId="{8C41E521-2631-1F49-88D3-8A0EFC538184}">
      <dgm:prSet/>
      <dgm:spPr/>
      <dgm:t>
        <a:bodyPr/>
        <a:lstStyle/>
        <a:p>
          <a:endParaRPr lang="en-US"/>
        </a:p>
      </dgm:t>
    </dgm:pt>
    <dgm:pt modelId="{797CB0F1-24E5-5E4B-BCB0-F05B485C71C9}" type="sibTrans" cxnId="{8C41E521-2631-1F49-88D3-8A0EFC538184}">
      <dgm:prSet/>
      <dgm:spPr/>
      <dgm:t>
        <a:bodyPr/>
        <a:lstStyle/>
        <a:p>
          <a:endParaRPr lang="en-US"/>
        </a:p>
      </dgm:t>
    </dgm:pt>
    <dgm:pt modelId="{61493D5D-8B06-D947-B2C2-3C0531EB8008}">
      <dgm:prSet phldrT="[Text]"/>
      <dgm:spPr>
        <a:gradFill rotWithShape="0">
          <a:gsLst>
            <a:gs pos="0">
              <a:srgbClr val="0000FF"/>
            </a:gs>
            <a:gs pos="55000">
              <a:srgbClr val="3366FF"/>
            </a:gs>
            <a:gs pos="100000">
              <a:srgbClr val="0000FF"/>
            </a:gs>
          </a:gsLst>
        </a:gradFill>
      </dgm:spPr>
      <dgm:t>
        <a:bodyPr/>
        <a:lstStyle/>
        <a:p>
          <a:r>
            <a:rPr lang="en-US" dirty="0" smtClean="0"/>
            <a:t>Fewer grazing ungulates</a:t>
          </a:r>
          <a:endParaRPr lang="en-US" dirty="0"/>
        </a:p>
      </dgm:t>
    </dgm:pt>
    <dgm:pt modelId="{63CD5832-8F4D-084D-A566-42CBBA0ECEFE}" type="parTrans" cxnId="{61638DA7-8DAE-B940-9EB8-0A16EC5A9FBC}">
      <dgm:prSet/>
      <dgm:spPr>
        <a:ln w="57150" cmpd="sng">
          <a:tailEnd type="triangle"/>
        </a:ln>
      </dgm:spPr>
      <dgm:t>
        <a:bodyPr/>
        <a:lstStyle/>
        <a:p>
          <a:endParaRPr lang="en-US"/>
        </a:p>
      </dgm:t>
    </dgm:pt>
    <dgm:pt modelId="{E75573F4-E86D-8D44-9537-39481FD363FA}" type="sibTrans" cxnId="{61638DA7-8DAE-B940-9EB8-0A16EC5A9FBC}">
      <dgm:prSet/>
      <dgm:spPr/>
      <dgm:t>
        <a:bodyPr/>
        <a:lstStyle/>
        <a:p>
          <a:endParaRPr lang="en-US"/>
        </a:p>
      </dgm:t>
    </dgm:pt>
    <dgm:pt modelId="{75836B54-5BC8-A948-9811-B24FA1D9801B}">
      <dgm:prSet phldrT="[Text]"/>
      <dgm:spPr>
        <a:gradFill rotWithShape="0">
          <a:gsLst>
            <a:gs pos="0">
              <a:schemeClr val="accent3">
                <a:lumMod val="50000"/>
              </a:schemeClr>
            </a:gs>
            <a:gs pos="55000">
              <a:schemeClr val="accent3">
                <a:lumMod val="75000"/>
              </a:schemeClr>
            </a:gs>
            <a:gs pos="100000">
              <a:schemeClr val="accent3">
                <a:lumMod val="50000"/>
              </a:schemeClr>
            </a:gs>
          </a:gsLst>
        </a:gradFill>
      </dgm:spPr>
      <dgm:t>
        <a:bodyPr/>
        <a:lstStyle/>
        <a:p>
          <a:r>
            <a:rPr lang="en-US" dirty="0" smtClean="0"/>
            <a:t>Decreased stream depth</a:t>
          </a:r>
          <a:endParaRPr lang="en-US" dirty="0"/>
        </a:p>
      </dgm:t>
    </dgm:pt>
    <dgm:pt modelId="{15F930D6-2332-3248-8624-8DC8C19744FF}">
      <dgm:prSet phldrT="[Text]"/>
      <dgm:spPr>
        <a:gradFill rotWithShape="0">
          <a:gsLst>
            <a:gs pos="0">
              <a:schemeClr val="accent3">
                <a:lumMod val="50000"/>
              </a:schemeClr>
            </a:gs>
            <a:gs pos="55000">
              <a:schemeClr val="accent3">
                <a:lumMod val="75000"/>
              </a:schemeClr>
            </a:gs>
            <a:gs pos="100000">
              <a:schemeClr val="accent3">
                <a:lumMod val="50000"/>
              </a:schemeClr>
            </a:gs>
          </a:gsLst>
        </a:gradFill>
      </dgm:spPr>
      <dgm:t>
        <a:bodyPr/>
        <a:lstStyle/>
        <a:p>
          <a:r>
            <a:rPr lang="en-US" dirty="0" smtClean="0"/>
            <a:t>Increased stream width</a:t>
          </a:r>
          <a:endParaRPr lang="en-US" dirty="0"/>
        </a:p>
      </dgm:t>
    </dgm:pt>
    <dgm:pt modelId="{A6231B6B-DC57-DF4E-BF63-E1FE54A1B8F1}">
      <dgm:prSet phldrT="[Text]"/>
      <dgm:spPr>
        <a:gradFill rotWithShape="0">
          <a:gsLst>
            <a:gs pos="0">
              <a:schemeClr val="accent3">
                <a:lumMod val="50000"/>
              </a:schemeClr>
            </a:gs>
            <a:gs pos="55000">
              <a:schemeClr val="accent3">
                <a:lumMod val="75000"/>
              </a:schemeClr>
            </a:gs>
            <a:gs pos="100000">
              <a:schemeClr val="accent3">
                <a:lumMod val="50000"/>
              </a:schemeClr>
            </a:gs>
          </a:gsLst>
        </a:gradFill>
      </dgm:spPr>
      <dgm:t>
        <a:bodyPr/>
        <a:lstStyle/>
        <a:p>
          <a:r>
            <a:rPr lang="en-US" dirty="0" smtClean="0"/>
            <a:t>Increased bank  erosion</a:t>
          </a:r>
          <a:endParaRPr lang="en-US" dirty="0"/>
        </a:p>
      </dgm:t>
    </dgm:pt>
    <dgm:pt modelId="{4FC8BECE-F781-5F4B-95CA-220E953EA6C4}" type="sibTrans" cxnId="{601D0E60-CC65-C741-A6D4-4588FA71316E}">
      <dgm:prSet/>
      <dgm:spPr/>
      <dgm:t>
        <a:bodyPr/>
        <a:lstStyle/>
        <a:p>
          <a:endParaRPr lang="en-US"/>
        </a:p>
      </dgm:t>
    </dgm:pt>
    <dgm:pt modelId="{0BF670A3-9901-624A-B0BD-9B25ABCEABDF}" type="parTrans" cxnId="{601D0E60-CC65-C741-A6D4-4588FA71316E}">
      <dgm:prSet/>
      <dgm:spPr>
        <a:ln w="57150" cmpd="sng">
          <a:tailEnd type="triangle"/>
        </a:ln>
      </dgm:spPr>
      <dgm:t>
        <a:bodyPr/>
        <a:lstStyle/>
        <a:p>
          <a:endParaRPr lang="en-US"/>
        </a:p>
      </dgm:t>
    </dgm:pt>
    <dgm:pt modelId="{93CEF86F-2DB2-CD40-B1CB-2FB2AE306B31}" type="sibTrans" cxnId="{BB6B9DEB-C09E-8347-8D9E-39F2F977B9BE}">
      <dgm:prSet/>
      <dgm:spPr/>
      <dgm:t>
        <a:bodyPr/>
        <a:lstStyle/>
        <a:p>
          <a:endParaRPr lang="en-US"/>
        </a:p>
      </dgm:t>
    </dgm:pt>
    <dgm:pt modelId="{12E3CD45-05EB-E84A-AE79-52E76ED84953}" type="parTrans" cxnId="{BB6B9DEB-C09E-8347-8D9E-39F2F977B9BE}">
      <dgm:prSet/>
      <dgm:spPr>
        <a:ln w="57150" cmpd="sng">
          <a:tailEnd type="triangle"/>
        </a:ln>
      </dgm:spPr>
      <dgm:t>
        <a:bodyPr/>
        <a:lstStyle/>
        <a:p>
          <a:endParaRPr lang="en-US"/>
        </a:p>
      </dgm:t>
    </dgm:pt>
    <dgm:pt modelId="{4EAA2BA2-C48B-384F-A95D-D54D1C57C4F6}">
      <dgm:prSet phldrT="[Text]"/>
      <dgm:spPr>
        <a:gradFill rotWithShape="0">
          <a:gsLst>
            <a:gs pos="0">
              <a:schemeClr val="accent3">
                <a:lumMod val="50000"/>
              </a:schemeClr>
            </a:gs>
            <a:gs pos="55000">
              <a:schemeClr val="accent3">
                <a:lumMod val="75000"/>
              </a:schemeClr>
            </a:gs>
            <a:gs pos="100000">
              <a:schemeClr val="accent3">
                <a:lumMod val="50000"/>
              </a:schemeClr>
            </a:gs>
          </a:gsLst>
        </a:gradFill>
      </dgm:spPr>
      <dgm:t>
        <a:bodyPr/>
        <a:lstStyle/>
        <a:p>
          <a:r>
            <a:rPr lang="en-US" dirty="0" smtClean="0"/>
            <a:t>More grazing ungulates</a:t>
          </a:r>
          <a:endParaRPr lang="en-US" dirty="0"/>
        </a:p>
      </dgm:t>
    </dgm:pt>
    <dgm:pt modelId="{18B5F433-1EDB-1949-A09F-81B004AFFDB6}" type="sibTrans" cxnId="{ACF1EF57-1342-A844-883F-4B5E1C106B36}">
      <dgm:prSet/>
      <dgm:spPr/>
      <dgm:t>
        <a:bodyPr/>
        <a:lstStyle/>
        <a:p>
          <a:endParaRPr lang="en-US"/>
        </a:p>
      </dgm:t>
    </dgm:pt>
    <dgm:pt modelId="{F9F42EF0-B15B-BD48-A1AD-8DD15B57C921}" type="parTrans" cxnId="{ACF1EF57-1342-A844-883F-4B5E1C106B36}">
      <dgm:prSet/>
      <dgm:spPr>
        <a:ln w="57150" cmpd="sng">
          <a:tailEnd type="triangle"/>
        </a:ln>
      </dgm:spPr>
      <dgm:t>
        <a:bodyPr/>
        <a:lstStyle/>
        <a:p>
          <a:endParaRPr lang="en-US"/>
        </a:p>
      </dgm:t>
    </dgm:pt>
    <dgm:pt modelId="{1B86ABE6-0ECA-8F4D-BCF2-416F0095A431}">
      <dgm:prSet phldrT="[Text]"/>
      <dgm:spPr>
        <a:gradFill rotWithShape="0">
          <a:gsLst>
            <a:gs pos="0">
              <a:schemeClr val="accent3">
                <a:lumMod val="50000"/>
              </a:schemeClr>
            </a:gs>
            <a:gs pos="55000">
              <a:schemeClr val="accent3">
                <a:lumMod val="75000"/>
              </a:schemeClr>
            </a:gs>
            <a:gs pos="100000">
              <a:schemeClr val="accent3">
                <a:lumMod val="50000"/>
              </a:schemeClr>
            </a:gs>
          </a:gsLst>
        </a:gradFill>
      </dgm:spPr>
      <dgm:t>
        <a:bodyPr/>
        <a:lstStyle/>
        <a:p>
          <a:r>
            <a:rPr lang="en-US" dirty="0" smtClean="0"/>
            <a:t>Apex predator absent</a:t>
          </a:r>
          <a:endParaRPr lang="en-US" dirty="0"/>
        </a:p>
      </dgm:t>
    </dgm:pt>
    <dgm:pt modelId="{42B7D4E9-410D-7E4C-9D85-E1484565B32E}" type="sibTrans" cxnId="{C747BD40-38EE-D945-9E59-067D311E9BCB}">
      <dgm:prSet/>
      <dgm:spPr/>
      <dgm:t>
        <a:bodyPr/>
        <a:lstStyle/>
        <a:p>
          <a:endParaRPr lang="en-US"/>
        </a:p>
      </dgm:t>
    </dgm:pt>
    <dgm:pt modelId="{B71498FF-6B5F-F24C-AD66-2939A33354AA}" type="parTrans" cxnId="{C747BD40-38EE-D945-9E59-067D311E9BCB}">
      <dgm:prSet/>
      <dgm:spPr/>
      <dgm:t>
        <a:bodyPr/>
        <a:lstStyle/>
        <a:p>
          <a:endParaRPr lang="en-US"/>
        </a:p>
      </dgm:t>
    </dgm:pt>
    <dgm:pt modelId="{AF4218C3-FD7C-F64B-93B4-4751923A9548}" type="sibTrans" cxnId="{A31B67CA-3893-AB4B-827B-CB68DFD1964D}">
      <dgm:prSet/>
      <dgm:spPr/>
      <dgm:t>
        <a:bodyPr/>
        <a:lstStyle/>
        <a:p>
          <a:endParaRPr lang="en-US"/>
        </a:p>
      </dgm:t>
    </dgm:pt>
    <dgm:pt modelId="{B52D7A42-60BF-F64B-AF39-C72E30E15E1B}" type="parTrans" cxnId="{A31B67CA-3893-AB4B-827B-CB68DFD1964D}">
      <dgm:prSet/>
      <dgm:spPr>
        <a:ln w="57150" cmpd="sng">
          <a:tailEnd type="triangle"/>
        </a:ln>
      </dgm:spPr>
      <dgm:t>
        <a:bodyPr/>
        <a:lstStyle/>
        <a:p>
          <a:endParaRPr lang="en-US"/>
        </a:p>
      </dgm:t>
    </dgm:pt>
    <dgm:pt modelId="{0561B9BC-8D3B-AA4A-B52F-665D59B8943E}">
      <dgm:prSet/>
      <dgm:spPr>
        <a:gradFill rotWithShape="0">
          <a:gsLst>
            <a:gs pos="0">
              <a:srgbClr val="0000FF"/>
            </a:gs>
            <a:gs pos="55000">
              <a:srgbClr val="3753FE"/>
            </a:gs>
            <a:gs pos="100000">
              <a:srgbClr val="0000FF"/>
            </a:gs>
          </a:gsLst>
        </a:gradFill>
      </dgm:spPr>
      <dgm:t>
        <a:bodyPr/>
        <a:lstStyle/>
        <a:p>
          <a:r>
            <a:rPr lang="en-US" dirty="0" smtClean="0"/>
            <a:t>Increased woody stream vegetation</a:t>
          </a:r>
          <a:endParaRPr lang="en-US" dirty="0"/>
        </a:p>
      </dgm:t>
    </dgm:pt>
    <dgm:pt modelId="{63A96DED-DF4E-2A4F-A485-936B8475875B}" type="parTrans" cxnId="{2BF4C628-98C8-5140-8792-7A626789706A}">
      <dgm:prSet/>
      <dgm:spPr>
        <a:ln w="57150" cmpd="sng">
          <a:solidFill>
            <a:schemeClr val="tx1"/>
          </a:solidFill>
          <a:tailEnd type="triangle"/>
        </a:ln>
      </dgm:spPr>
      <dgm:t>
        <a:bodyPr/>
        <a:lstStyle/>
        <a:p>
          <a:endParaRPr lang="en-US"/>
        </a:p>
      </dgm:t>
    </dgm:pt>
    <dgm:pt modelId="{19C0F7D2-26DD-FA46-8112-FCA1A40451A6}" type="sibTrans" cxnId="{2BF4C628-98C8-5140-8792-7A626789706A}">
      <dgm:prSet/>
      <dgm:spPr/>
      <dgm:t>
        <a:bodyPr/>
        <a:lstStyle/>
        <a:p>
          <a:endParaRPr lang="en-US"/>
        </a:p>
      </dgm:t>
    </dgm:pt>
    <dgm:pt modelId="{D8783961-7E3B-3E46-9A44-5B9F62445FE6}">
      <dgm:prSet/>
      <dgm:spPr>
        <a:gradFill rotWithShape="0">
          <a:gsLst>
            <a:gs pos="0">
              <a:schemeClr val="accent3">
                <a:lumMod val="50000"/>
              </a:schemeClr>
            </a:gs>
            <a:gs pos="55000">
              <a:schemeClr val="accent3">
                <a:lumMod val="75000"/>
              </a:schemeClr>
            </a:gs>
            <a:gs pos="100000">
              <a:schemeClr val="accent3">
                <a:lumMod val="50000"/>
              </a:schemeClr>
            </a:gs>
          </a:gsLst>
        </a:gradFill>
      </dgm:spPr>
      <dgm:t>
        <a:bodyPr/>
        <a:lstStyle/>
        <a:p>
          <a:r>
            <a:rPr lang="en-US" dirty="0" smtClean="0"/>
            <a:t>Decreased woody stream vegetation</a:t>
          </a:r>
          <a:endParaRPr lang="en-US" dirty="0"/>
        </a:p>
      </dgm:t>
    </dgm:pt>
    <dgm:pt modelId="{6ED8329C-6129-8840-8477-F42117FBB36A}" type="parTrans" cxnId="{555B2E34-4A33-FF4F-8FE2-FEC569291090}">
      <dgm:prSet/>
      <dgm:spPr>
        <a:ln w="57150" cmpd="sng">
          <a:solidFill>
            <a:schemeClr val="tx1"/>
          </a:solidFill>
          <a:tailEnd type="triangle"/>
        </a:ln>
      </dgm:spPr>
      <dgm:t>
        <a:bodyPr/>
        <a:lstStyle/>
        <a:p>
          <a:endParaRPr lang="en-US"/>
        </a:p>
      </dgm:t>
    </dgm:pt>
    <dgm:pt modelId="{891C04A5-DAEA-C24B-8C2E-AD152B7010ED}" type="sibTrans" cxnId="{555B2E34-4A33-FF4F-8FE2-FEC569291090}">
      <dgm:prSet/>
      <dgm:spPr/>
      <dgm:t>
        <a:bodyPr/>
        <a:lstStyle/>
        <a:p>
          <a:endParaRPr lang="en-US"/>
        </a:p>
      </dgm:t>
    </dgm:pt>
    <dgm:pt modelId="{11B4B7B2-57C0-6B4F-8834-63E90448B9D1}" type="pres">
      <dgm:prSet presAssocID="{729904F7-B6F2-AE4F-9FCC-BA0F47D99766}" presName="diagram" presStyleCnt="0">
        <dgm:presLayoutVars>
          <dgm:chPref val="1"/>
          <dgm:dir/>
          <dgm:animOne val="branch"/>
          <dgm:animLvl val="lvl"/>
          <dgm:resizeHandles val="exact"/>
        </dgm:presLayoutVars>
      </dgm:prSet>
      <dgm:spPr/>
      <dgm:t>
        <a:bodyPr/>
        <a:lstStyle/>
        <a:p>
          <a:endParaRPr lang="en-US"/>
        </a:p>
      </dgm:t>
    </dgm:pt>
    <dgm:pt modelId="{C33044F7-0EE1-FD4F-BB28-91931006C2E1}" type="pres">
      <dgm:prSet presAssocID="{03EF7EDE-8E7E-E34E-89CB-BC050942814F}" presName="root1" presStyleCnt="0"/>
      <dgm:spPr/>
    </dgm:pt>
    <dgm:pt modelId="{E6CA8665-6733-F442-A74A-EE836BA4AF7F}" type="pres">
      <dgm:prSet presAssocID="{03EF7EDE-8E7E-E34E-89CB-BC050942814F}" presName="LevelOneTextNode" presStyleLbl="node0" presStyleIdx="0" presStyleCnt="2">
        <dgm:presLayoutVars>
          <dgm:chPref val="3"/>
        </dgm:presLayoutVars>
      </dgm:prSet>
      <dgm:spPr/>
      <dgm:t>
        <a:bodyPr/>
        <a:lstStyle/>
        <a:p>
          <a:endParaRPr lang="en-US"/>
        </a:p>
      </dgm:t>
    </dgm:pt>
    <dgm:pt modelId="{1B016872-FCBA-6044-98C1-AC370138E44D}" type="pres">
      <dgm:prSet presAssocID="{03EF7EDE-8E7E-E34E-89CB-BC050942814F}" presName="level2hierChild" presStyleCnt="0"/>
      <dgm:spPr/>
    </dgm:pt>
    <dgm:pt modelId="{4E826786-138F-404E-BC1B-37CC5D245DF8}" type="pres">
      <dgm:prSet presAssocID="{63CD5832-8F4D-084D-A566-42CBBA0ECEFE}" presName="conn2-1" presStyleLbl="parChTrans1D2" presStyleIdx="0" presStyleCnt="2"/>
      <dgm:spPr/>
      <dgm:t>
        <a:bodyPr/>
        <a:lstStyle/>
        <a:p>
          <a:endParaRPr lang="en-US"/>
        </a:p>
      </dgm:t>
    </dgm:pt>
    <dgm:pt modelId="{251EE898-4A99-1942-8562-21C2D4E63B19}" type="pres">
      <dgm:prSet presAssocID="{63CD5832-8F4D-084D-A566-42CBBA0ECEFE}" presName="connTx" presStyleLbl="parChTrans1D2" presStyleIdx="0" presStyleCnt="2"/>
      <dgm:spPr/>
      <dgm:t>
        <a:bodyPr/>
        <a:lstStyle/>
        <a:p>
          <a:endParaRPr lang="en-US"/>
        </a:p>
      </dgm:t>
    </dgm:pt>
    <dgm:pt modelId="{ADF6D5DD-4DD1-EE42-B0C8-3F358D3EBFC0}" type="pres">
      <dgm:prSet presAssocID="{61493D5D-8B06-D947-B2C2-3C0531EB8008}" presName="root2" presStyleCnt="0"/>
      <dgm:spPr/>
    </dgm:pt>
    <dgm:pt modelId="{320DCE05-B8D1-2D42-A16C-B615F513EB7B}" type="pres">
      <dgm:prSet presAssocID="{61493D5D-8B06-D947-B2C2-3C0531EB8008}" presName="LevelTwoTextNode" presStyleLbl="node2" presStyleIdx="0" presStyleCnt="2">
        <dgm:presLayoutVars>
          <dgm:chPref val="3"/>
        </dgm:presLayoutVars>
      </dgm:prSet>
      <dgm:spPr/>
      <dgm:t>
        <a:bodyPr/>
        <a:lstStyle/>
        <a:p>
          <a:endParaRPr lang="en-US"/>
        </a:p>
      </dgm:t>
    </dgm:pt>
    <dgm:pt modelId="{72F30993-BB6E-044C-94B1-6810D3A1FAA7}" type="pres">
      <dgm:prSet presAssocID="{61493D5D-8B06-D947-B2C2-3C0531EB8008}" presName="level3hierChild" presStyleCnt="0"/>
      <dgm:spPr/>
    </dgm:pt>
    <dgm:pt modelId="{35FB369D-4681-1E4D-A722-3CC57F920DA9}" type="pres">
      <dgm:prSet presAssocID="{63A96DED-DF4E-2A4F-A485-936B8475875B}" presName="conn2-1" presStyleLbl="parChTrans1D3" presStyleIdx="0" presStyleCnt="2"/>
      <dgm:spPr/>
      <dgm:t>
        <a:bodyPr/>
        <a:lstStyle/>
        <a:p>
          <a:endParaRPr lang="en-US"/>
        </a:p>
      </dgm:t>
    </dgm:pt>
    <dgm:pt modelId="{9016D2ED-0FE1-8F46-B1FB-1AECD3CBAC26}" type="pres">
      <dgm:prSet presAssocID="{63A96DED-DF4E-2A4F-A485-936B8475875B}" presName="connTx" presStyleLbl="parChTrans1D3" presStyleIdx="0" presStyleCnt="2"/>
      <dgm:spPr/>
      <dgm:t>
        <a:bodyPr/>
        <a:lstStyle/>
        <a:p>
          <a:endParaRPr lang="en-US"/>
        </a:p>
      </dgm:t>
    </dgm:pt>
    <dgm:pt modelId="{A5D9CB23-2DE2-554A-9981-F27AF02E1D7D}" type="pres">
      <dgm:prSet presAssocID="{0561B9BC-8D3B-AA4A-B52F-665D59B8943E}" presName="root2" presStyleCnt="0"/>
      <dgm:spPr/>
    </dgm:pt>
    <dgm:pt modelId="{12801B7E-7450-BF4D-8FBF-564BA07E7257}" type="pres">
      <dgm:prSet presAssocID="{0561B9BC-8D3B-AA4A-B52F-665D59B8943E}" presName="LevelTwoTextNode" presStyleLbl="node3" presStyleIdx="0" presStyleCnt="2">
        <dgm:presLayoutVars>
          <dgm:chPref val="3"/>
        </dgm:presLayoutVars>
      </dgm:prSet>
      <dgm:spPr/>
      <dgm:t>
        <a:bodyPr/>
        <a:lstStyle/>
        <a:p>
          <a:endParaRPr lang="en-US"/>
        </a:p>
      </dgm:t>
    </dgm:pt>
    <dgm:pt modelId="{3B2C781C-E650-AD46-93FE-695BB0BA1F7F}" type="pres">
      <dgm:prSet presAssocID="{0561B9BC-8D3B-AA4A-B52F-665D59B8943E}" presName="level3hierChild" presStyleCnt="0"/>
      <dgm:spPr/>
    </dgm:pt>
    <dgm:pt modelId="{218E3A0D-FFD7-9847-8A73-90288FFDF39C}" type="pres">
      <dgm:prSet presAssocID="{7D8C8ECA-69D0-B049-B95F-7D552CDE6FCE}" presName="conn2-1" presStyleLbl="parChTrans1D4" presStyleIdx="0" presStyleCnt="6"/>
      <dgm:spPr/>
      <dgm:t>
        <a:bodyPr/>
        <a:lstStyle/>
        <a:p>
          <a:endParaRPr lang="en-US"/>
        </a:p>
      </dgm:t>
    </dgm:pt>
    <dgm:pt modelId="{2004E3F1-DD19-4744-BA28-7DDFDC34E866}" type="pres">
      <dgm:prSet presAssocID="{7D8C8ECA-69D0-B049-B95F-7D552CDE6FCE}" presName="connTx" presStyleLbl="parChTrans1D4" presStyleIdx="0" presStyleCnt="6"/>
      <dgm:spPr/>
      <dgm:t>
        <a:bodyPr/>
        <a:lstStyle/>
        <a:p>
          <a:endParaRPr lang="en-US"/>
        </a:p>
      </dgm:t>
    </dgm:pt>
    <dgm:pt modelId="{1E6E2D4E-B047-0643-8336-48A1DA280EFD}" type="pres">
      <dgm:prSet presAssocID="{AD16DC7E-0E68-7942-A900-872224364AAC}" presName="root2" presStyleCnt="0"/>
      <dgm:spPr/>
    </dgm:pt>
    <dgm:pt modelId="{780A08F6-581C-9B4E-81D6-FC4EB9C54976}" type="pres">
      <dgm:prSet presAssocID="{AD16DC7E-0E68-7942-A900-872224364AAC}" presName="LevelTwoTextNode" presStyleLbl="node4" presStyleIdx="0" presStyleCnt="6">
        <dgm:presLayoutVars>
          <dgm:chPref val="3"/>
        </dgm:presLayoutVars>
      </dgm:prSet>
      <dgm:spPr/>
      <dgm:t>
        <a:bodyPr/>
        <a:lstStyle/>
        <a:p>
          <a:endParaRPr lang="en-US"/>
        </a:p>
      </dgm:t>
    </dgm:pt>
    <dgm:pt modelId="{4D32AEF1-C971-AD4E-8C86-BE98301BAA87}" type="pres">
      <dgm:prSet presAssocID="{AD16DC7E-0E68-7942-A900-872224364AAC}" presName="level3hierChild" presStyleCnt="0"/>
      <dgm:spPr/>
    </dgm:pt>
    <dgm:pt modelId="{A43EA012-26A1-E24D-887A-A326F5EA1C1F}" type="pres">
      <dgm:prSet presAssocID="{88480194-073B-B340-B103-11A2F6EB780F}" presName="conn2-1" presStyleLbl="parChTrans1D4" presStyleIdx="1" presStyleCnt="6"/>
      <dgm:spPr/>
      <dgm:t>
        <a:bodyPr/>
        <a:lstStyle/>
        <a:p>
          <a:endParaRPr lang="en-US"/>
        </a:p>
      </dgm:t>
    </dgm:pt>
    <dgm:pt modelId="{2DA78B26-018D-E749-8CF0-D6F87A258056}" type="pres">
      <dgm:prSet presAssocID="{88480194-073B-B340-B103-11A2F6EB780F}" presName="connTx" presStyleLbl="parChTrans1D4" presStyleIdx="1" presStyleCnt="6"/>
      <dgm:spPr/>
      <dgm:t>
        <a:bodyPr/>
        <a:lstStyle/>
        <a:p>
          <a:endParaRPr lang="en-US"/>
        </a:p>
      </dgm:t>
    </dgm:pt>
    <dgm:pt modelId="{794F4A8F-C101-DC40-9F05-9264717963E1}" type="pres">
      <dgm:prSet presAssocID="{EA590597-A5F4-3D48-B437-1212DBE821EA}" presName="root2" presStyleCnt="0"/>
      <dgm:spPr/>
    </dgm:pt>
    <dgm:pt modelId="{D10D76A3-04E5-1E40-B228-2D78FB806268}" type="pres">
      <dgm:prSet presAssocID="{EA590597-A5F4-3D48-B437-1212DBE821EA}" presName="LevelTwoTextNode" presStyleLbl="node4" presStyleIdx="1" presStyleCnt="6">
        <dgm:presLayoutVars>
          <dgm:chPref val="3"/>
        </dgm:presLayoutVars>
      </dgm:prSet>
      <dgm:spPr/>
      <dgm:t>
        <a:bodyPr/>
        <a:lstStyle/>
        <a:p>
          <a:endParaRPr lang="en-US"/>
        </a:p>
      </dgm:t>
    </dgm:pt>
    <dgm:pt modelId="{056EB321-1DAA-3A4B-B60B-9BE997E9BB5E}" type="pres">
      <dgm:prSet presAssocID="{EA590597-A5F4-3D48-B437-1212DBE821EA}" presName="level3hierChild" presStyleCnt="0"/>
      <dgm:spPr/>
    </dgm:pt>
    <dgm:pt modelId="{EBF65DD3-47D9-C944-A97A-E73EDD2823EB}" type="pres">
      <dgm:prSet presAssocID="{EADB8C13-0069-5643-B2AF-64BA702EDBAD}" presName="conn2-1" presStyleLbl="parChTrans1D4" presStyleIdx="2" presStyleCnt="6"/>
      <dgm:spPr/>
      <dgm:t>
        <a:bodyPr/>
        <a:lstStyle/>
        <a:p>
          <a:endParaRPr lang="en-US"/>
        </a:p>
      </dgm:t>
    </dgm:pt>
    <dgm:pt modelId="{14ED1CCC-6B83-8F42-87E3-8AA213488FC5}" type="pres">
      <dgm:prSet presAssocID="{EADB8C13-0069-5643-B2AF-64BA702EDBAD}" presName="connTx" presStyleLbl="parChTrans1D4" presStyleIdx="2" presStyleCnt="6"/>
      <dgm:spPr/>
      <dgm:t>
        <a:bodyPr/>
        <a:lstStyle/>
        <a:p>
          <a:endParaRPr lang="en-US"/>
        </a:p>
      </dgm:t>
    </dgm:pt>
    <dgm:pt modelId="{CCC31185-3319-4243-9573-A6D0125B8643}" type="pres">
      <dgm:prSet presAssocID="{9C6A69D6-C3BF-704B-8DE4-623DAD452A0D}" presName="root2" presStyleCnt="0"/>
      <dgm:spPr/>
    </dgm:pt>
    <dgm:pt modelId="{CA8A32B0-A390-2041-99FB-810284189B95}" type="pres">
      <dgm:prSet presAssocID="{9C6A69D6-C3BF-704B-8DE4-623DAD452A0D}" presName="LevelTwoTextNode" presStyleLbl="node4" presStyleIdx="2" presStyleCnt="6">
        <dgm:presLayoutVars>
          <dgm:chPref val="3"/>
        </dgm:presLayoutVars>
      </dgm:prSet>
      <dgm:spPr/>
      <dgm:t>
        <a:bodyPr/>
        <a:lstStyle/>
        <a:p>
          <a:endParaRPr lang="en-US"/>
        </a:p>
      </dgm:t>
    </dgm:pt>
    <dgm:pt modelId="{289C6B11-8623-3D41-93A9-52EEE9D7A9D6}" type="pres">
      <dgm:prSet presAssocID="{9C6A69D6-C3BF-704B-8DE4-623DAD452A0D}" presName="level3hierChild" presStyleCnt="0"/>
      <dgm:spPr/>
    </dgm:pt>
    <dgm:pt modelId="{A762B64B-AA7E-2547-8C23-92856B15F2EC}" type="pres">
      <dgm:prSet presAssocID="{1B86ABE6-0ECA-8F4D-BCF2-416F0095A431}" presName="root1" presStyleCnt="0"/>
      <dgm:spPr/>
    </dgm:pt>
    <dgm:pt modelId="{1911DE9C-48D1-6B45-8152-C666C82194DB}" type="pres">
      <dgm:prSet presAssocID="{1B86ABE6-0ECA-8F4D-BCF2-416F0095A431}" presName="LevelOneTextNode" presStyleLbl="node0" presStyleIdx="1" presStyleCnt="2">
        <dgm:presLayoutVars>
          <dgm:chPref val="3"/>
        </dgm:presLayoutVars>
      </dgm:prSet>
      <dgm:spPr/>
      <dgm:t>
        <a:bodyPr/>
        <a:lstStyle/>
        <a:p>
          <a:endParaRPr lang="en-US"/>
        </a:p>
      </dgm:t>
    </dgm:pt>
    <dgm:pt modelId="{D3485AB3-2DA8-0340-ACB5-838951871C79}" type="pres">
      <dgm:prSet presAssocID="{1B86ABE6-0ECA-8F4D-BCF2-416F0095A431}" presName="level2hierChild" presStyleCnt="0"/>
      <dgm:spPr/>
    </dgm:pt>
    <dgm:pt modelId="{F1688A95-87C9-F845-A1E3-C1CAAC7844A7}" type="pres">
      <dgm:prSet presAssocID="{B52D7A42-60BF-F64B-AF39-C72E30E15E1B}" presName="conn2-1" presStyleLbl="parChTrans1D2" presStyleIdx="1" presStyleCnt="2"/>
      <dgm:spPr/>
      <dgm:t>
        <a:bodyPr/>
        <a:lstStyle/>
        <a:p>
          <a:endParaRPr lang="en-US"/>
        </a:p>
      </dgm:t>
    </dgm:pt>
    <dgm:pt modelId="{D0C59D72-9C59-8845-B657-94C2EDE58F21}" type="pres">
      <dgm:prSet presAssocID="{B52D7A42-60BF-F64B-AF39-C72E30E15E1B}" presName="connTx" presStyleLbl="parChTrans1D2" presStyleIdx="1" presStyleCnt="2"/>
      <dgm:spPr/>
      <dgm:t>
        <a:bodyPr/>
        <a:lstStyle/>
        <a:p>
          <a:endParaRPr lang="en-US"/>
        </a:p>
      </dgm:t>
    </dgm:pt>
    <dgm:pt modelId="{C143114A-1F70-1E4F-9C87-F36589BDAA30}" type="pres">
      <dgm:prSet presAssocID="{4EAA2BA2-C48B-384F-A95D-D54D1C57C4F6}" presName="root2" presStyleCnt="0"/>
      <dgm:spPr/>
    </dgm:pt>
    <dgm:pt modelId="{93904E6E-2219-8342-87F4-87A384A41B40}" type="pres">
      <dgm:prSet presAssocID="{4EAA2BA2-C48B-384F-A95D-D54D1C57C4F6}" presName="LevelTwoTextNode" presStyleLbl="node2" presStyleIdx="1" presStyleCnt="2">
        <dgm:presLayoutVars>
          <dgm:chPref val="3"/>
        </dgm:presLayoutVars>
      </dgm:prSet>
      <dgm:spPr/>
      <dgm:t>
        <a:bodyPr/>
        <a:lstStyle/>
        <a:p>
          <a:endParaRPr lang="en-US"/>
        </a:p>
      </dgm:t>
    </dgm:pt>
    <dgm:pt modelId="{44229804-C420-294C-8FFD-8677EA8EEC9B}" type="pres">
      <dgm:prSet presAssocID="{4EAA2BA2-C48B-384F-A95D-D54D1C57C4F6}" presName="level3hierChild" presStyleCnt="0"/>
      <dgm:spPr/>
    </dgm:pt>
    <dgm:pt modelId="{DAEE1311-0236-404A-B4A6-A7564714E181}" type="pres">
      <dgm:prSet presAssocID="{6ED8329C-6129-8840-8477-F42117FBB36A}" presName="conn2-1" presStyleLbl="parChTrans1D3" presStyleIdx="1" presStyleCnt="2"/>
      <dgm:spPr/>
      <dgm:t>
        <a:bodyPr/>
        <a:lstStyle/>
        <a:p>
          <a:endParaRPr lang="en-US"/>
        </a:p>
      </dgm:t>
    </dgm:pt>
    <dgm:pt modelId="{D52BB704-E8C4-124F-8611-71B6AB0588E2}" type="pres">
      <dgm:prSet presAssocID="{6ED8329C-6129-8840-8477-F42117FBB36A}" presName="connTx" presStyleLbl="parChTrans1D3" presStyleIdx="1" presStyleCnt="2"/>
      <dgm:spPr/>
      <dgm:t>
        <a:bodyPr/>
        <a:lstStyle/>
        <a:p>
          <a:endParaRPr lang="en-US"/>
        </a:p>
      </dgm:t>
    </dgm:pt>
    <dgm:pt modelId="{91B1AA39-60DF-2740-BEEB-E367340A59C3}" type="pres">
      <dgm:prSet presAssocID="{D8783961-7E3B-3E46-9A44-5B9F62445FE6}" presName="root2" presStyleCnt="0"/>
      <dgm:spPr/>
    </dgm:pt>
    <dgm:pt modelId="{35ED3ECB-4F23-F94D-A33F-B8EB620A54F5}" type="pres">
      <dgm:prSet presAssocID="{D8783961-7E3B-3E46-9A44-5B9F62445FE6}" presName="LevelTwoTextNode" presStyleLbl="node3" presStyleIdx="1" presStyleCnt="2">
        <dgm:presLayoutVars>
          <dgm:chPref val="3"/>
        </dgm:presLayoutVars>
      </dgm:prSet>
      <dgm:spPr/>
      <dgm:t>
        <a:bodyPr/>
        <a:lstStyle/>
        <a:p>
          <a:endParaRPr lang="en-US"/>
        </a:p>
      </dgm:t>
    </dgm:pt>
    <dgm:pt modelId="{EF679745-E733-6F41-9370-33B4B9A6065D}" type="pres">
      <dgm:prSet presAssocID="{D8783961-7E3B-3E46-9A44-5B9F62445FE6}" presName="level3hierChild" presStyleCnt="0"/>
      <dgm:spPr/>
    </dgm:pt>
    <dgm:pt modelId="{8B5BDDBC-877B-DA48-A3EC-40E9A88F3FCA}" type="pres">
      <dgm:prSet presAssocID="{F9F42EF0-B15B-BD48-A1AD-8DD15B57C921}" presName="conn2-1" presStyleLbl="parChTrans1D4" presStyleIdx="3" presStyleCnt="6"/>
      <dgm:spPr/>
      <dgm:t>
        <a:bodyPr/>
        <a:lstStyle/>
        <a:p>
          <a:endParaRPr lang="en-US"/>
        </a:p>
      </dgm:t>
    </dgm:pt>
    <dgm:pt modelId="{1D593374-1832-694D-B697-46D46702D8C7}" type="pres">
      <dgm:prSet presAssocID="{F9F42EF0-B15B-BD48-A1AD-8DD15B57C921}" presName="connTx" presStyleLbl="parChTrans1D4" presStyleIdx="3" presStyleCnt="6"/>
      <dgm:spPr/>
      <dgm:t>
        <a:bodyPr/>
        <a:lstStyle/>
        <a:p>
          <a:endParaRPr lang="en-US"/>
        </a:p>
      </dgm:t>
    </dgm:pt>
    <dgm:pt modelId="{604F5D65-C8B7-D041-B1CA-E63D4E521009}" type="pres">
      <dgm:prSet presAssocID="{A6231B6B-DC57-DF4E-BF63-E1FE54A1B8F1}" presName="root2" presStyleCnt="0"/>
      <dgm:spPr/>
    </dgm:pt>
    <dgm:pt modelId="{24B9E38C-1F36-6E40-8A2A-A6ACAE0E34CB}" type="pres">
      <dgm:prSet presAssocID="{A6231B6B-DC57-DF4E-BF63-E1FE54A1B8F1}" presName="LevelTwoTextNode" presStyleLbl="node4" presStyleIdx="3" presStyleCnt="6">
        <dgm:presLayoutVars>
          <dgm:chPref val="3"/>
        </dgm:presLayoutVars>
      </dgm:prSet>
      <dgm:spPr/>
      <dgm:t>
        <a:bodyPr/>
        <a:lstStyle/>
        <a:p>
          <a:endParaRPr lang="en-US"/>
        </a:p>
      </dgm:t>
    </dgm:pt>
    <dgm:pt modelId="{091FE555-1E71-5149-A87D-1100CE063550}" type="pres">
      <dgm:prSet presAssocID="{A6231B6B-DC57-DF4E-BF63-E1FE54A1B8F1}" presName="level3hierChild" presStyleCnt="0"/>
      <dgm:spPr/>
    </dgm:pt>
    <dgm:pt modelId="{8A4AF8CD-3F78-0A46-A1E9-92DCCA06C4E6}" type="pres">
      <dgm:prSet presAssocID="{12E3CD45-05EB-E84A-AE79-52E76ED84953}" presName="conn2-1" presStyleLbl="parChTrans1D4" presStyleIdx="4" presStyleCnt="6"/>
      <dgm:spPr/>
      <dgm:t>
        <a:bodyPr/>
        <a:lstStyle/>
        <a:p>
          <a:endParaRPr lang="en-US"/>
        </a:p>
      </dgm:t>
    </dgm:pt>
    <dgm:pt modelId="{E9376ED6-ED49-8C42-B13F-D864361481A3}" type="pres">
      <dgm:prSet presAssocID="{12E3CD45-05EB-E84A-AE79-52E76ED84953}" presName="connTx" presStyleLbl="parChTrans1D4" presStyleIdx="4" presStyleCnt="6"/>
      <dgm:spPr/>
      <dgm:t>
        <a:bodyPr/>
        <a:lstStyle/>
        <a:p>
          <a:endParaRPr lang="en-US"/>
        </a:p>
      </dgm:t>
    </dgm:pt>
    <dgm:pt modelId="{BBDE6C33-2DDB-C744-9283-A24B43BFDF29}" type="pres">
      <dgm:prSet presAssocID="{15F930D6-2332-3248-8624-8DC8C19744FF}" presName="root2" presStyleCnt="0"/>
      <dgm:spPr/>
    </dgm:pt>
    <dgm:pt modelId="{82C2482E-F18C-DE4C-BCC4-A730D7FBA9B7}" type="pres">
      <dgm:prSet presAssocID="{15F930D6-2332-3248-8624-8DC8C19744FF}" presName="LevelTwoTextNode" presStyleLbl="node4" presStyleIdx="4" presStyleCnt="6">
        <dgm:presLayoutVars>
          <dgm:chPref val="3"/>
        </dgm:presLayoutVars>
      </dgm:prSet>
      <dgm:spPr/>
      <dgm:t>
        <a:bodyPr/>
        <a:lstStyle/>
        <a:p>
          <a:endParaRPr lang="en-US"/>
        </a:p>
      </dgm:t>
    </dgm:pt>
    <dgm:pt modelId="{3D81DAFB-068E-D344-8ED5-FBC16463D6BD}" type="pres">
      <dgm:prSet presAssocID="{15F930D6-2332-3248-8624-8DC8C19744FF}" presName="level3hierChild" presStyleCnt="0"/>
      <dgm:spPr/>
    </dgm:pt>
    <dgm:pt modelId="{F54A9EAC-B58C-5842-BBF2-E02D50BB44EF}" type="pres">
      <dgm:prSet presAssocID="{0BF670A3-9901-624A-B0BD-9B25ABCEABDF}" presName="conn2-1" presStyleLbl="parChTrans1D4" presStyleIdx="5" presStyleCnt="6"/>
      <dgm:spPr/>
      <dgm:t>
        <a:bodyPr/>
        <a:lstStyle/>
        <a:p>
          <a:endParaRPr lang="en-US"/>
        </a:p>
      </dgm:t>
    </dgm:pt>
    <dgm:pt modelId="{57CB703A-BF84-2B4B-903C-4548B52231EE}" type="pres">
      <dgm:prSet presAssocID="{0BF670A3-9901-624A-B0BD-9B25ABCEABDF}" presName="connTx" presStyleLbl="parChTrans1D4" presStyleIdx="5" presStyleCnt="6"/>
      <dgm:spPr/>
      <dgm:t>
        <a:bodyPr/>
        <a:lstStyle/>
        <a:p>
          <a:endParaRPr lang="en-US"/>
        </a:p>
      </dgm:t>
    </dgm:pt>
    <dgm:pt modelId="{2E5BC66C-F925-C34D-B8EB-B24E7EFA546A}" type="pres">
      <dgm:prSet presAssocID="{75836B54-5BC8-A948-9811-B24FA1D9801B}" presName="root2" presStyleCnt="0"/>
      <dgm:spPr/>
    </dgm:pt>
    <dgm:pt modelId="{738A999A-ABDE-424C-B171-9C4CB3EF2A4A}" type="pres">
      <dgm:prSet presAssocID="{75836B54-5BC8-A948-9811-B24FA1D9801B}" presName="LevelTwoTextNode" presStyleLbl="node4" presStyleIdx="5" presStyleCnt="6">
        <dgm:presLayoutVars>
          <dgm:chPref val="3"/>
        </dgm:presLayoutVars>
      </dgm:prSet>
      <dgm:spPr/>
      <dgm:t>
        <a:bodyPr/>
        <a:lstStyle/>
        <a:p>
          <a:endParaRPr lang="en-US"/>
        </a:p>
      </dgm:t>
    </dgm:pt>
    <dgm:pt modelId="{CF41FEA8-511B-3C47-A0BB-4C4D201EC640}" type="pres">
      <dgm:prSet presAssocID="{75836B54-5BC8-A948-9811-B24FA1D9801B}" presName="level3hierChild" presStyleCnt="0"/>
      <dgm:spPr/>
    </dgm:pt>
  </dgm:ptLst>
  <dgm:cxnLst>
    <dgm:cxn modelId="{A31B67CA-3893-AB4B-827B-CB68DFD1964D}" srcId="{1B86ABE6-0ECA-8F4D-BCF2-416F0095A431}" destId="{4EAA2BA2-C48B-384F-A95D-D54D1C57C4F6}" srcOrd="0" destOrd="0" parTransId="{B52D7A42-60BF-F64B-AF39-C72E30E15E1B}" sibTransId="{AF4218C3-FD7C-F64B-93B4-4751923A9548}"/>
    <dgm:cxn modelId="{58D96D91-E8F4-5C47-A5E5-25D0D20D6B49}" type="presOf" srcId="{12E3CD45-05EB-E84A-AE79-52E76ED84953}" destId="{E9376ED6-ED49-8C42-B13F-D864361481A3}" srcOrd="1" destOrd="0" presId="urn:microsoft.com/office/officeart/2005/8/layout/hierarchy2"/>
    <dgm:cxn modelId="{8C41E521-2631-1F49-88D3-8A0EFC538184}" srcId="{729904F7-B6F2-AE4F-9FCC-BA0F47D99766}" destId="{03EF7EDE-8E7E-E34E-89CB-BC050942814F}" srcOrd="0" destOrd="0" parTransId="{BDE3F712-8728-B54B-B5A6-2F0DCD88BFEC}" sibTransId="{797CB0F1-24E5-5E4B-BCB0-F05B485C71C9}"/>
    <dgm:cxn modelId="{482EDF27-C4B9-BB48-ACC7-0E1737EBFFF8}" type="presOf" srcId="{63A96DED-DF4E-2A4F-A485-936B8475875B}" destId="{9016D2ED-0FE1-8F46-B1FB-1AECD3CBAC26}" srcOrd="1" destOrd="0" presId="urn:microsoft.com/office/officeart/2005/8/layout/hierarchy2"/>
    <dgm:cxn modelId="{AE5AD321-CA7F-3C43-8238-E219A7F6004F}" type="presOf" srcId="{15F930D6-2332-3248-8624-8DC8C19744FF}" destId="{82C2482E-F18C-DE4C-BCC4-A730D7FBA9B7}" srcOrd="0" destOrd="0" presId="urn:microsoft.com/office/officeart/2005/8/layout/hierarchy2"/>
    <dgm:cxn modelId="{7BAF3622-4ECC-A240-9184-72E424424260}" type="presOf" srcId="{729904F7-B6F2-AE4F-9FCC-BA0F47D99766}" destId="{11B4B7B2-57C0-6B4F-8834-63E90448B9D1}" srcOrd="0" destOrd="0" presId="urn:microsoft.com/office/officeart/2005/8/layout/hierarchy2"/>
    <dgm:cxn modelId="{9F01D61F-8FA6-CF49-83E9-D78B2FCE1221}" type="presOf" srcId="{A6231B6B-DC57-DF4E-BF63-E1FE54A1B8F1}" destId="{24B9E38C-1F36-6E40-8A2A-A6ACAE0E34CB}" srcOrd="0" destOrd="0" presId="urn:microsoft.com/office/officeart/2005/8/layout/hierarchy2"/>
    <dgm:cxn modelId="{A13403DF-7981-D747-B5C9-C57424686F6C}" type="presOf" srcId="{7D8C8ECA-69D0-B049-B95F-7D552CDE6FCE}" destId="{2004E3F1-DD19-4744-BA28-7DDFDC34E866}" srcOrd="1" destOrd="0" presId="urn:microsoft.com/office/officeart/2005/8/layout/hierarchy2"/>
    <dgm:cxn modelId="{ACF1EF57-1342-A844-883F-4B5E1C106B36}" srcId="{D8783961-7E3B-3E46-9A44-5B9F62445FE6}" destId="{A6231B6B-DC57-DF4E-BF63-E1FE54A1B8F1}" srcOrd="0" destOrd="0" parTransId="{F9F42EF0-B15B-BD48-A1AD-8DD15B57C921}" sibTransId="{18B5F433-1EDB-1949-A09F-81B004AFFDB6}"/>
    <dgm:cxn modelId="{4E479481-3C8F-F447-A323-AC44A7F206AB}" type="presOf" srcId="{EA590597-A5F4-3D48-B437-1212DBE821EA}" destId="{D10D76A3-04E5-1E40-B228-2D78FB806268}" srcOrd="0" destOrd="0" presId="urn:microsoft.com/office/officeart/2005/8/layout/hierarchy2"/>
    <dgm:cxn modelId="{050221BE-DBE0-B24A-AD09-1D90BDD3597C}" type="presOf" srcId="{F9F42EF0-B15B-BD48-A1AD-8DD15B57C921}" destId="{8B5BDDBC-877B-DA48-A3EC-40E9A88F3FCA}" srcOrd="0" destOrd="0" presId="urn:microsoft.com/office/officeart/2005/8/layout/hierarchy2"/>
    <dgm:cxn modelId="{BB6B9DEB-C09E-8347-8D9E-39F2F977B9BE}" srcId="{D8783961-7E3B-3E46-9A44-5B9F62445FE6}" destId="{15F930D6-2332-3248-8624-8DC8C19744FF}" srcOrd="1" destOrd="0" parTransId="{12E3CD45-05EB-E84A-AE79-52E76ED84953}" sibTransId="{93CEF86F-2DB2-CD40-B1CB-2FB2AE306B31}"/>
    <dgm:cxn modelId="{AF078FC6-AB9E-1A4E-8A62-27A2B05A339B}" type="presOf" srcId="{B52D7A42-60BF-F64B-AF39-C72E30E15E1B}" destId="{F1688A95-87C9-F845-A1E3-C1CAAC7844A7}" srcOrd="0" destOrd="0" presId="urn:microsoft.com/office/officeart/2005/8/layout/hierarchy2"/>
    <dgm:cxn modelId="{517EC591-290D-5140-A358-BBC8D58D669A}" type="presOf" srcId="{D8783961-7E3B-3E46-9A44-5B9F62445FE6}" destId="{35ED3ECB-4F23-F94D-A33F-B8EB620A54F5}" srcOrd="0" destOrd="0" presId="urn:microsoft.com/office/officeart/2005/8/layout/hierarchy2"/>
    <dgm:cxn modelId="{601D0E60-CC65-C741-A6D4-4588FA71316E}" srcId="{D8783961-7E3B-3E46-9A44-5B9F62445FE6}" destId="{75836B54-5BC8-A948-9811-B24FA1D9801B}" srcOrd="2" destOrd="0" parTransId="{0BF670A3-9901-624A-B0BD-9B25ABCEABDF}" sibTransId="{4FC8BECE-F781-5F4B-95CA-220E953EA6C4}"/>
    <dgm:cxn modelId="{9CC247D0-B7CE-CC4E-9775-96F3E0D4827A}" type="presOf" srcId="{0561B9BC-8D3B-AA4A-B52F-665D59B8943E}" destId="{12801B7E-7450-BF4D-8FBF-564BA07E7257}" srcOrd="0" destOrd="0" presId="urn:microsoft.com/office/officeart/2005/8/layout/hierarchy2"/>
    <dgm:cxn modelId="{AB368363-7092-D44E-98D3-1AE245F79C16}" type="presOf" srcId="{12E3CD45-05EB-E84A-AE79-52E76ED84953}" destId="{8A4AF8CD-3F78-0A46-A1E9-92DCCA06C4E6}" srcOrd="0" destOrd="0" presId="urn:microsoft.com/office/officeart/2005/8/layout/hierarchy2"/>
    <dgm:cxn modelId="{69694E67-8CFA-8743-A141-6BC92DAACED9}" type="presOf" srcId="{75836B54-5BC8-A948-9811-B24FA1D9801B}" destId="{738A999A-ABDE-424C-B171-9C4CB3EF2A4A}" srcOrd="0" destOrd="0" presId="urn:microsoft.com/office/officeart/2005/8/layout/hierarchy2"/>
    <dgm:cxn modelId="{61638DA7-8DAE-B940-9EB8-0A16EC5A9FBC}" srcId="{03EF7EDE-8E7E-E34E-89CB-BC050942814F}" destId="{61493D5D-8B06-D947-B2C2-3C0531EB8008}" srcOrd="0" destOrd="0" parTransId="{63CD5832-8F4D-084D-A566-42CBBA0ECEFE}" sibTransId="{E75573F4-E86D-8D44-9537-39481FD363FA}"/>
    <dgm:cxn modelId="{4B026581-8F0C-264E-AAA9-113AA583FB04}" type="presOf" srcId="{0BF670A3-9901-624A-B0BD-9B25ABCEABDF}" destId="{57CB703A-BF84-2B4B-903C-4548B52231EE}" srcOrd="1" destOrd="0" presId="urn:microsoft.com/office/officeart/2005/8/layout/hierarchy2"/>
    <dgm:cxn modelId="{B9E0A37E-C4C0-164E-A7F1-7A6CF45B398F}" type="presOf" srcId="{1B86ABE6-0ECA-8F4D-BCF2-416F0095A431}" destId="{1911DE9C-48D1-6B45-8152-C666C82194DB}" srcOrd="0" destOrd="0" presId="urn:microsoft.com/office/officeart/2005/8/layout/hierarchy2"/>
    <dgm:cxn modelId="{4CB8130D-29D0-2447-B2F1-631A026472B1}" type="presOf" srcId="{61493D5D-8B06-D947-B2C2-3C0531EB8008}" destId="{320DCE05-B8D1-2D42-A16C-B615F513EB7B}" srcOrd="0" destOrd="0" presId="urn:microsoft.com/office/officeart/2005/8/layout/hierarchy2"/>
    <dgm:cxn modelId="{462FD6FF-2792-7B45-9E61-E21F2EED4B46}" type="presOf" srcId="{4EAA2BA2-C48B-384F-A95D-D54D1C57C4F6}" destId="{93904E6E-2219-8342-87F4-87A384A41B40}" srcOrd="0" destOrd="0" presId="urn:microsoft.com/office/officeart/2005/8/layout/hierarchy2"/>
    <dgm:cxn modelId="{461CADDE-D82A-3840-8486-B22F30467128}" srcId="{0561B9BC-8D3B-AA4A-B52F-665D59B8943E}" destId="{EA590597-A5F4-3D48-B437-1212DBE821EA}" srcOrd="1" destOrd="0" parTransId="{88480194-073B-B340-B103-11A2F6EB780F}" sibTransId="{6C1B3373-50D3-5E49-8032-787CF6855427}"/>
    <dgm:cxn modelId="{E4637318-5CEE-274E-9AA4-AB93A0ED1163}" type="presOf" srcId="{9C6A69D6-C3BF-704B-8DE4-623DAD452A0D}" destId="{CA8A32B0-A390-2041-99FB-810284189B95}" srcOrd="0" destOrd="0" presId="urn:microsoft.com/office/officeart/2005/8/layout/hierarchy2"/>
    <dgm:cxn modelId="{972E95C5-A31B-4A4B-AD3F-66E968AA2BB6}" type="presOf" srcId="{6ED8329C-6129-8840-8477-F42117FBB36A}" destId="{D52BB704-E8C4-124F-8611-71B6AB0588E2}" srcOrd="1" destOrd="0" presId="urn:microsoft.com/office/officeart/2005/8/layout/hierarchy2"/>
    <dgm:cxn modelId="{888F3C76-6327-F244-ABFA-67ADC0D38B8E}" srcId="{0561B9BC-8D3B-AA4A-B52F-665D59B8943E}" destId="{9C6A69D6-C3BF-704B-8DE4-623DAD452A0D}" srcOrd="2" destOrd="0" parTransId="{EADB8C13-0069-5643-B2AF-64BA702EDBAD}" sibTransId="{40B3E55C-14F2-0C40-829F-75ECDBDD76E9}"/>
    <dgm:cxn modelId="{C747BD40-38EE-D945-9E59-067D311E9BCB}" srcId="{729904F7-B6F2-AE4F-9FCC-BA0F47D99766}" destId="{1B86ABE6-0ECA-8F4D-BCF2-416F0095A431}" srcOrd="1" destOrd="0" parTransId="{B71498FF-6B5F-F24C-AD66-2939A33354AA}" sibTransId="{42B7D4E9-410D-7E4C-9D85-E1484565B32E}"/>
    <dgm:cxn modelId="{F9887DED-018E-4043-ABDE-62C2ECE7BC0E}" type="presOf" srcId="{B52D7A42-60BF-F64B-AF39-C72E30E15E1B}" destId="{D0C59D72-9C59-8845-B657-94C2EDE58F21}" srcOrd="1" destOrd="0" presId="urn:microsoft.com/office/officeart/2005/8/layout/hierarchy2"/>
    <dgm:cxn modelId="{01B789E6-F00E-944C-ACE6-1533509A1D36}" type="presOf" srcId="{63CD5832-8F4D-084D-A566-42CBBA0ECEFE}" destId="{251EE898-4A99-1942-8562-21C2D4E63B19}" srcOrd="1" destOrd="0" presId="urn:microsoft.com/office/officeart/2005/8/layout/hierarchy2"/>
    <dgm:cxn modelId="{B83D1BAA-0245-B048-89F9-9478C1062226}" srcId="{0561B9BC-8D3B-AA4A-B52F-665D59B8943E}" destId="{AD16DC7E-0E68-7942-A900-872224364AAC}" srcOrd="0" destOrd="0" parTransId="{7D8C8ECA-69D0-B049-B95F-7D552CDE6FCE}" sibTransId="{EDEF703A-F818-704F-A6F6-943AAA693BB3}"/>
    <dgm:cxn modelId="{0F1D325F-6F54-0E45-8ECA-6A4EA4A172FF}" type="presOf" srcId="{63CD5832-8F4D-084D-A566-42CBBA0ECEFE}" destId="{4E826786-138F-404E-BC1B-37CC5D245DF8}" srcOrd="0" destOrd="0" presId="urn:microsoft.com/office/officeart/2005/8/layout/hierarchy2"/>
    <dgm:cxn modelId="{B7641813-7E91-2843-A2E1-2E7A4DBB3D26}" type="presOf" srcId="{0BF670A3-9901-624A-B0BD-9B25ABCEABDF}" destId="{F54A9EAC-B58C-5842-BBF2-E02D50BB44EF}" srcOrd="0" destOrd="0" presId="urn:microsoft.com/office/officeart/2005/8/layout/hierarchy2"/>
    <dgm:cxn modelId="{22D0818C-3CA8-244E-A2A0-6164A87B9AB3}" type="presOf" srcId="{03EF7EDE-8E7E-E34E-89CB-BC050942814F}" destId="{E6CA8665-6733-F442-A74A-EE836BA4AF7F}" srcOrd="0" destOrd="0" presId="urn:microsoft.com/office/officeart/2005/8/layout/hierarchy2"/>
    <dgm:cxn modelId="{237F13A6-D189-1847-9960-9278B202D190}" type="presOf" srcId="{7D8C8ECA-69D0-B049-B95F-7D552CDE6FCE}" destId="{218E3A0D-FFD7-9847-8A73-90288FFDF39C}" srcOrd="0" destOrd="0" presId="urn:microsoft.com/office/officeart/2005/8/layout/hierarchy2"/>
    <dgm:cxn modelId="{F3E2A04C-D6C3-6446-AE5B-D33072CCB1EB}" type="presOf" srcId="{AD16DC7E-0E68-7942-A900-872224364AAC}" destId="{780A08F6-581C-9B4E-81D6-FC4EB9C54976}" srcOrd="0" destOrd="0" presId="urn:microsoft.com/office/officeart/2005/8/layout/hierarchy2"/>
    <dgm:cxn modelId="{555B2E34-4A33-FF4F-8FE2-FEC569291090}" srcId="{4EAA2BA2-C48B-384F-A95D-D54D1C57C4F6}" destId="{D8783961-7E3B-3E46-9A44-5B9F62445FE6}" srcOrd="0" destOrd="0" parTransId="{6ED8329C-6129-8840-8477-F42117FBB36A}" sibTransId="{891C04A5-DAEA-C24B-8C2E-AD152B7010ED}"/>
    <dgm:cxn modelId="{46C871B5-D36C-4F48-9816-30D35E27E65B}" type="presOf" srcId="{88480194-073B-B340-B103-11A2F6EB780F}" destId="{A43EA012-26A1-E24D-887A-A326F5EA1C1F}" srcOrd="0" destOrd="0" presId="urn:microsoft.com/office/officeart/2005/8/layout/hierarchy2"/>
    <dgm:cxn modelId="{6697488F-D577-6A4B-B59A-1B0802B7267C}" type="presOf" srcId="{EADB8C13-0069-5643-B2AF-64BA702EDBAD}" destId="{14ED1CCC-6B83-8F42-87E3-8AA213488FC5}" srcOrd="1" destOrd="0" presId="urn:microsoft.com/office/officeart/2005/8/layout/hierarchy2"/>
    <dgm:cxn modelId="{803EE99E-BA14-AE48-B522-AC9810D744D8}" type="presOf" srcId="{88480194-073B-B340-B103-11A2F6EB780F}" destId="{2DA78B26-018D-E749-8CF0-D6F87A258056}" srcOrd="1" destOrd="0" presId="urn:microsoft.com/office/officeart/2005/8/layout/hierarchy2"/>
    <dgm:cxn modelId="{BB89380E-0C5B-2448-91D2-F9354205F241}" type="presOf" srcId="{F9F42EF0-B15B-BD48-A1AD-8DD15B57C921}" destId="{1D593374-1832-694D-B697-46D46702D8C7}" srcOrd="1" destOrd="0" presId="urn:microsoft.com/office/officeart/2005/8/layout/hierarchy2"/>
    <dgm:cxn modelId="{EFC971C7-A698-7F40-B431-98387D8B5235}" type="presOf" srcId="{EADB8C13-0069-5643-B2AF-64BA702EDBAD}" destId="{EBF65DD3-47D9-C944-A97A-E73EDD2823EB}" srcOrd="0" destOrd="0" presId="urn:microsoft.com/office/officeart/2005/8/layout/hierarchy2"/>
    <dgm:cxn modelId="{E4F4EB24-B9CD-894A-8525-E34A5F28E455}" type="presOf" srcId="{6ED8329C-6129-8840-8477-F42117FBB36A}" destId="{DAEE1311-0236-404A-B4A6-A7564714E181}" srcOrd="0" destOrd="0" presId="urn:microsoft.com/office/officeart/2005/8/layout/hierarchy2"/>
    <dgm:cxn modelId="{89C9A6CD-A47A-024E-8D5C-9884E12C14F9}" type="presOf" srcId="{63A96DED-DF4E-2A4F-A485-936B8475875B}" destId="{35FB369D-4681-1E4D-A722-3CC57F920DA9}" srcOrd="0" destOrd="0" presId="urn:microsoft.com/office/officeart/2005/8/layout/hierarchy2"/>
    <dgm:cxn modelId="{2BF4C628-98C8-5140-8792-7A626789706A}" srcId="{61493D5D-8B06-D947-B2C2-3C0531EB8008}" destId="{0561B9BC-8D3B-AA4A-B52F-665D59B8943E}" srcOrd="0" destOrd="0" parTransId="{63A96DED-DF4E-2A4F-A485-936B8475875B}" sibTransId="{19C0F7D2-26DD-FA46-8112-FCA1A40451A6}"/>
    <dgm:cxn modelId="{1FBD6CCE-F8B0-454A-B343-F08E4FA8568A}" type="presParOf" srcId="{11B4B7B2-57C0-6B4F-8834-63E90448B9D1}" destId="{C33044F7-0EE1-FD4F-BB28-91931006C2E1}" srcOrd="0" destOrd="0" presId="urn:microsoft.com/office/officeart/2005/8/layout/hierarchy2"/>
    <dgm:cxn modelId="{FF9A0930-9E3D-4D4F-9126-E8CC2E34A1E7}" type="presParOf" srcId="{C33044F7-0EE1-FD4F-BB28-91931006C2E1}" destId="{E6CA8665-6733-F442-A74A-EE836BA4AF7F}" srcOrd="0" destOrd="0" presId="urn:microsoft.com/office/officeart/2005/8/layout/hierarchy2"/>
    <dgm:cxn modelId="{8FF2D558-9555-DB45-8DDF-918DEC451E82}" type="presParOf" srcId="{C33044F7-0EE1-FD4F-BB28-91931006C2E1}" destId="{1B016872-FCBA-6044-98C1-AC370138E44D}" srcOrd="1" destOrd="0" presId="urn:microsoft.com/office/officeart/2005/8/layout/hierarchy2"/>
    <dgm:cxn modelId="{B3E9E935-240D-074A-91F3-3A95D5691728}" type="presParOf" srcId="{1B016872-FCBA-6044-98C1-AC370138E44D}" destId="{4E826786-138F-404E-BC1B-37CC5D245DF8}" srcOrd="0" destOrd="0" presId="urn:microsoft.com/office/officeart/2005/8/layout/hierarchy2"/>
    <dgm:cxn modelId="{BEF78707-BA1C-F046-B0C4-D4D364AF54B7}" type="presParOf" srcId="{4E826786-138F-404E-BC1B-37CC5D245DF8}" destId="{251EE898-4A99-1942-8562-21C2D4E63B19}" srcOrd="0" destOrd="0" presId="urn:microsoft.com/office/officeart/2005/8/layout/hierarchy2"/>
    <dgm:cxn modelId="{CBFF1A41-1260-FE44-8260-14A2EFF2ED03}" type="presParOf" srcId="{1B016872-FCBA-6044-98C1-AC370138E44D}" destId="{ADF6D5DD-4DD1-EE42-B0C8-3F358D3EBFC0}" srcOrd="1" destOrd="0" presId="urn:microsoft.com/office/officeart/2005/8/layout/hierarchy2"/>
    <dgm:cxn modelId="{74C6403E-0D13-B34D-B090-404A2DD5BDA5}" type="presParOf" srcId="{ADF6D5DD-4DD1-EE42-B0C8-3F358D3EBFC0}" destId="{320DCE05-B8D1-2D42-A16C-B615F513EB7B}" srcOrd="0" destOrd="0" presId="urn:microsoft.com/office/officeart/2005/8/layout/hierarchy2"/>
    <dgm:cxn modelId="{F49F7EB9-FE46-3F42-B73C-E82DFC84B2A0}" type="presParOf" srcId="{ADF6D5DD-4DD1-EE42-B0C8-3F358D3EBFC0}" destId="{72F30993-BB6E-044C-94B1-6810D3A1FAA7}" srcOrd="1" destOrd="0" presId="urn:microsoft.com/office/officeart/2005/8/layout/hierarchy2"/>
    <dgm:cxn modelId="{4095C7C0-6AA1-CD4A-9DEB-C8D2F5F3D75F}" type="presParOf" srcId="{72F30993-BB6E-044C-94B1-6810D3A1FAA7}" destId="{35FB369D-4681-1E4D-A722-3CC57F920DA9}" srcOrd="0" destOrd="0" presId="urn:microsoft.com/office/officeart/2005/8/layout/hierarchy2"/>
    <dgm:cxn modelId="{F0F94674-377B-A946-AFDB-28E57B014C93}" type="presParOf" srcId="{35FB369D-4681-1E4D-A722-3CC57F920DA9}" destId="{9016D2ED-0FE1-8F46-B1FB-1AECD3CBAC26}" srcOrd="0" destOrd="0" presId="urn:microsoft.com/office/officeart/2005/8/layout/hierarchy2"/>
    <dgm:cxn modelId="{CB185A86-8341-E14A-A8B8-B5F33619E954}" type="presParOf" srcId="{72F30993-BB6E-044C-94B1-6810D3A1FAA7}" destId="{A5D9CB23-2DE2-554A-9981-F27AF02E1D7D}" srcOrd="1" destOrd="0" presId="urn:microsoft.com/office/officeart/2005/8/layout/hierarchy2"/>
    <dgm:cxn modelId="{54888A93-5E71-354D-AFEE-0E942CA1F89C}" type="presParOf" srcId="{A5D9CB23-2DE2-554A-9981-F27AF02E1D7D}" destId="{12801B7E-7450-BF4D-8FBF-564BA07E7257}" srcOrd="0" destOrd="0" presId="urn:microsoft.com/office/officeart/2005/8/layout/hierarchy2"/>
    <dgm:cxn modelId="{BF75E149-9838-C34A-AE76-F1C7F2F1A8A6}" type="presParOf" srcId="{A5D9CB23-2DE2-554A-9981-F27AF02E1D7D}" destId="{3B2C781C-E650-AD46-93FE-695BB0BA1F7F}" srcOrd="1" destOrd="0" presId="urn:microsoft.com/office/officeart/2005/8/layout/hierarchy2"/>
    <dgm:cxn modelId="{3D0B4C8C-45C1-004B-8A60-69D66450078B}" type="presParOf" srcId="{3B2C781C-E650-AD46-93FE-695BB0BA1F7F}" destId="{218E3A0D-FFD7-9847-8A73-90288FFDF39C}" srcOrd="0" destOrd="0" presId="urn:microsoft.com/office/officeart/2005/8/layout/hierarchy2"/>
    <dgm:cxn modelId="{E4E6AEC2-DFA3-8F42-B241-A6DDFCF00B7F}" type="presParOf" srcId="{218E3A0D-FFD7-9847-8A73-90288FFDF39C}" destId="{2004E3F1-DD19-4744-BA28-7DDFDC34E866}" srcOrd="0" destOrd="0" presId="urn:microsoft.com/office/officeart/2005/8/layout/hierarchy2"/>
    <dgm:cxn modelId="{7ED279E2-AE3C-8647-986E-404464077A12}" type="presParOf" srcId="{3B2C781C-E650-AD46-93FE-695BB0BA1F7F}" destId="{1E6E2D4E-B047-0643-8336-48A1DA280EFD}" srcOrd="1" destOrd="0" presId="urn:microsoft.com/office/officeart/2005/8/layout/hierarchy2"/>
    <dgm:cxn modelId="{2B1ABC76-6E6A-D841-A25B-C1F4A27B720C}" type="presParOf" srcId="{1E6E2D4E-B047-0643-8336-48A1DA280EFD}" destId="{780A08F6-581C-9B4E-81D6-FC4EB9C54976}" srcOrd="0" destOrd="0" presId="urn:microsoft.com/office/officeart/2005/8/layout/hierarchy2"/>
    <dgm:cxn modelId="{DE740FB8-FBBC-5146-A6BE-C92CD7B0FBE9}" type="presParOf" srcId="{1E6E2D4E-B047-0643-8336-48A1DA280EFD}" destId="{4D32AEF1-C971-AD4E-8C86-BE98301BAA87}" srcOrd="1" destOrd="0" presId="urn:microsoft.com/office/officeart/2005/8/layout/hierarchy2"/>
    <dgm:cxn modelId="{94C0B902-2B77-6D44-A3F5-33D912371308}" type="presParOf" srcId="{3B2C781C-E650-AD46-93FE-695BB0BA1F7F}" destId="{A43EA012-26A1-E24D-887A-A326F5EA1C1F}" srcOrd="2" destOrd="0" presId="urn:microsoft.com/office/officeart/2005/8/layout/hierarchy2"/>
    <dgm:cxn modelId="{887FF1CB-82BF-7B4F-A072-CC5F0C8E6C49}" type="presParOf" srcId="{A43EA012-26A1-E24D-887A-A326F5EA1C1F}" destId="{2DA78B26-018D-E749-8CF0-D6F87A258056}" srcOrd="0" destOrd="0" presId="urn:microsoft.com/office/officeart/2005/8/layout/hierarchy2"/>
    <dgm:cxn modelId="{86F7D021-057C-6144-8C1B-6777F0FB0600}" type="presParOf" srcId="{3B2C781C-E650-AD46-93FE-695BB0BA1F7F}" destId="{794F4A8F-C101-DC40-9F05-9264717963E1}" srcOrd="3" destOrd="0" presId="urn:microsoft.com/office/officeart/2005/8/layout/hierarchy2"/>
    <dgm:cxn modelId="{AB359765-0172-E44B-9ECE-384795B3EEB1}" type="presParOf" srcId="{794F4A8F-C101-DC40-9F05-9264717963E1}" destId="{D10D76A3-04E5-1E40-B228-2D78FB806268}" srcOrd="0" destOrd="0" presId="urn:microsoft.com/office/officeart/2005/8/layout/hierarchy2"/>
    <dgm:cxn modelId="{9B037EEB-82CC-B340-A42E-0FB4AD68718B}" type="presParOf" srcId="{794F4A8F-C101-DC40-9F05-9264717963E1}" destId="{056EB321-1DAA-3A4B-B60B-9BE997E9BB5E}" srcOrd="1" destOrd="0" presId="urn:microsoft.com/office/officeart/2005/8/layout/hierarchy2"/>
    <dgm:cxn modelId="{75948744-94D9-A641-8534-DC3CD3453C1D}" type="presParOf" srcId="{3B2C781C-E650-AD46-93FE-695BB0BA1F7F}" destId="{EBF65DD3-47D9-C944-A97A-E73EDD2823EB}" srcOrd="4" destOrd="0" presId="urn:microsoft.com/office/officeart/2005/8/layout/hierarchy2"/>
    <dgm:cxn modelId="{3212A18D-828D-D048-817B-BC6326AD115E}" type="presParOf" srcId="{EBF65DD3-47D9-C944-A97A-E73EDD2823EB}" destId="{14ED1CCC-6B83-8F42-87E3-8AA213488FC5}" srcOrd="0" destOrd="0" presId="urn:microsoft.com/office/officeart/2005/8/layout/hierarchy2"/>
    <dgm:cxn modelId="{EFBAAA5F-FEDB-D84D-95CA-121F3FC51E28}" type="presParOf" srcId="{3B2C781C-E650-AD46-93FE-695BB0BA1F7F}" destId="{CCC31185-3319-4243-9573-A6D0125B8643}" srcOrd="5" destOrd="0" presId="urn:microsoft.com/office/officeart/2005/8/layout/hierarchy2"/>
    <dgm:cxn modelId="{1B5AA32B-255E-B146-A5D8-ED9EB62E7035}" type="presParOf" srcId="{CCC31185-3319-4243-9573-A6D0125B8643}" destId="{CA8A32B0-A390-2041-99FB-810284189B95}" srcOrd="0" destOrd="0" presId="urn:microsoft.com/office/officeart/2005/8/layout/hierarchy2"/>
    <dgm:cxn modelId="{D1FD5B42-F0BD-5849-BE42-E6FD55363116}" type="presParOf" srcId="{CCC31185-3319-4243-9573-A6D0125B8643}" destId="{289C6B11-8623-3D41-93A9-52EEE9D7A9D6}" srcOrd="1" destOrd="0" presId="urn:microsoft.com/office/officeart/2005/8/layout/hierarchy2"/>
    <dgm:cxn modelId="{326BE353-1896-734E-80AA-D8F27662DD8C}" type="presParOf" srcId="{11B4B7B2-57C0-6B4F-8834-63E90448B9D1}" destId="{A762B64B-AA7E-2547-8C23-92856B15F2EC}" srcOrd="1" destOrd="0" presId="urn:microsoft.com/office/officeart/2005/8/layout/hierarchy2"/>
    <dgm:cxn modelId="{D6FD6546-7371-C642-A029-78A72C554A48}" type="presParOf" srcId="{A762B64B-AA7E-2547-8C23-92856B15F2EC}" destId="{1911DE9C-48D1-6B45-8152-C666C82194DB}" srcOrd="0" destOrd="0" presId="urn:microsoft.com/office/officeart/2005/8/layout/hierarchy2"/>
    <dgm:cxn modelId="{51CC1013-4C30-EE43-8894-06E50C7CBB72}" type="presParOf" srcId="{A762B64B-AA7E-2547-8C23-92856B15F2EC}" destId="{D3485AB3-2DA8-0340-ACB5-838951871C79}" srcOrd="1" destOrd="0" presId="urn:microsoft.com/office/officeart/2005/8/layout/hierarchy2"/>
    <dgm:cxn modelId="{334F2029-D94D-8748-BB9A-67A207853B91}" type="presParOf" srcId="{D3485AB3-2DA8-0340-ACB5-838951871C79}" destId="{F1688A95-87C9-F845-A1E3-C1CAAC7844A7}" srcOrd="0" destOrd="0" presId="urn:microsoft.com/office/officeart/2005/8/layout/hierarchy2"/>
    <dgm:cxn modelId="{201A01FB-A16E-1041-A903-952031F7C408}" type="presParOf" srcId="{F1688A95-87C9-F845-A1E3-C1CAAC7844A7}" destId="{D0C59D72-9C59-8845-B657-94C2EDE58F21}" srcOrd="0" destOrd="0" presId="urn:microsoft.com/office/officeart/2005/8/layout/hierarchy2"/>
    <dgm:cxn modelId="{0E5DE1CD-B697-4A46-B3A2-5F0E2B806EA3}" type="presParOf" srcId="{D3485AB3-2DA8-0340-ACB5-838951871C79}" destId="{C143114A-1F70-1E4F-9C87-F36589BDAA30}" srcOrd="1" destOrd="0" presId="urn:microsoft.com/office/officeart/2005/8/layout/hierarchy2"/>
    <dgm:cxn modelId="{02F9EB50-C775-A94D-978F-BD0686A65F17}" type="presParOf" srcId="{C143114A-1F70-1E4F-9C87-F36589BDAA30}" destId="{93904E6E-2219-8342-87F4-87A384A41B40}" srcOrd="0" destOrd="0" presId="urn:microsoft.com/office/officeart/2005/8/layout/hierarchy2"/>
    <dgm:cxn modelId="{B09973D7-3A03-E54B-94A3-190BB645CDDA}" type="presParOf" srcId="{C143114A-1F70-1E4F-9C87-F36589BDAA30}" destId="{44229804-C420-294C-8FFD-8677EA8EEC9B}" srcOrd="1" destOrd="0" presId="urn:microsoft.com/office/officeart/2005/8/layout/hierarchy2"/>
    <dgm:cxn modelId="{420E0BE8-73AC-F547-A719-331D882C1600}" type="presParOf" srcId="{44229804-C420-294C-8FFD-8677EA8EEC9B}" destId="{DAEE1311-0236-404A-B4A6-A7564714E181}" srcOrd="0" destOrd="0" presId="urn:microsoft.com/office/officeart/2005/8/layout/hierarchy2"/>
    <dgm:cxn modelId="{B4B533C4-B585-A946-9D15-BF1F46382DDD}" type="presParOf" srcId="{DAEE1311-0236-404A-B4A6-A7564714E181}" destId="{D52BB704-E8C4-124F-8611-71B6AB0588E2}" srcOrd="0" destOrd="0" presId="urn:microsoft.com/office/officeart/2005/8/layout/hierarchy2"/>
    <dgm:cxn modelId="{D79DFBF3-73F4-0441-9CC0-E893B7EB5E41}" type="presParOf" srcId="{44229804-C420-294C-8FFD-8677EA8EEC9B}" destId="{91B1AA39-60DF-2740-BEEB-E367340A59C3}" srcOrd="1" destOrd="0" presId="urn:microsoft.com/office/officeart/2005/8/layout/hierarchy2"/>
    <dgm:cxn modelId="{FCDEA903-7C0C-D447-846E-416E77197DE1}" type="presParOf" srcId="{91B1AA39-60DF-2740-BEEB-E367340A59C3}" destId="{35ED3ECB-4F23-F94D-A33F-B8EB620A54F5}" srcOrd="0" destOrd="0" presId="urn:microsoft.com/office/officeart/2005/8/layout/hierarchy2"/>
    <dgm:cxn modelId="{CB9FF9A2-32F4-9D4D-BAF5-67A628606107}" type="presParOf" srcId="{91B1AA39-60DF-2740-BEEB-E367340A59C3}" destId="{EF679745-E733-6F41-9370-33B4B9A6065D}" srcOrd="1" destOrd="0" presId="urn:microsoft.com/office/officeart/2005/8/layout/hierarchy2"/>
    <dgm:cxn modelId="{CDA41226-1332-DE4C-8636-2D9B1AB9D4EE}" type="presParOf" srcId="{EF679745-E733-6F41-9370-33B4B9A6065D}" destId="{8B5BDDBC-877B-DA48-A3EC-40E9A88F3FCA}" srcOrd="0" destOrd="0" presId="urn:microsoft.com/office/officeart/2005/8/layout/hierarchy2"/>
    <dgm:cxn modelId="{EFCF7672-6D5A-B44F-AE1A-E2D2F9869D23}" type="presParOf" srcId="{8B5BDDBC-877B-DA48-A3EC-40E9A88F3FCA}" destId="{1D593374-1832-694D-B697-46D46702D8C7}" srcOrd="0" destOrd="0" presId="urn:microsoft.com/office/officeart/2005/8/layout/hierarchy2"/>
    <dgm:cxn modelId="{29AEBFE3-231A-0543-8BBB-A102C67B7814}" type="presParOf" srcId="{EF679745-E733-6F41-9370-33B4B9A6065D}" destId="{604F5D65-C8B7-D041-B1CA-E63D4E521009}" srcOrd="1" destOrd="0" presId="urn:microsoft.com/office/officeart/2005/8/layout/hierarchy2"/>
    <dgm:cxn modelId="{60E262A3-83A9-F946-B732-4BB0ED7FA144}" type="presParOf" srcId="{604F5D65-C8B7-D041-B1CA-E63D4E521009}" destId="{24B9E38C-1F36-6E40-8A2A-A6ACAE0E34CB}" srcOrd="0" destOrd="0" presId="urn:microsoft.com/office/officeart/2005/8/layout/hierarchy2"/>
    <dgm:cxn modelId="{85CB3B9F-B051-AD44-B66F-9C08019D7C13}" type="presParOf" srcId="{604F5D65-C8B7-D041-B1CA-E63D4E521009}" destId="{091FE555-1E71-5149-A87D-1100CE063550}" srcOrd="1" destOrd="0" presId="urn:microsoft.com/office/officeart/2005/8/layout/hierarchy2"/>
    <dgm:cxn modelId="{1D8C4E3D-147D-4241-93CF-2403FCB1CBD5}" type="presParOf" srcId="{EF679745-E733-6F41-9370-33B4B9A6065D}" destId="{8A4AF8CD-3F78-0A46-A1E9-92DCCA06C4E6}" srcOrd="2" destOrd="0" presId="urn:microsoft.com/office/officeart/2005/8/layout/hierarchy2"/>
    <dgm:cxn modelId="{CBF10CAC-A7BB-E74E-A634-4B8C59578E26}" type="presParOf" srcId="{8A4AF8CD-3F78-0A46-A1E9-92DCCA06C4E6}" destId="{E9376ED6-ED49-8C42-B13F-D864361481A3}" srcOrd="0" destOrd="0" presId="urn:microsoft.com/office/officeart/2005/8/layout/hierarchy2"/>
    <dgm:cxn modelId="{0A37F909-AD98-6B4D-ADDF-262D7F6E6CD6}" type="presParOf" srcId="{EF679745-E733-6F41-9370-33B4B9A6065D}" destId="{BBDE6C33-2DDB-C744-9283-A24B43BFDF29}" srcOrd="3" destOrd="0" presId="urn:microsoft.com/office/officeart/2005/8/layout/hierarchy2"/>
    <dgm:cxn modelId="{4FE6E337-EA7D-BB45-A3A2-220D97A1C1A4}" type="presParOf" srcId="{BBDE6C33-2DDB-C744-9283-A24B43BFDF29}" destId="{82C2482E-F18C-DE4C-BCC4-A730D7FBA9B7}" srcOrd="0" destOrd="0" presId="urn:microsoft.com/office/officeart/2005/8/layout/hierarchy2"/>
    <dgm:cxn modelId="{EB5D63F5-7808-B44B-97CF-A613CC9144DC}" type="presParOf" srcId="{BBDE6C33-2DDB-C744-9283-A24B43BFDF29}" destId="{3D81DAFB-068E-D344-8ED5-FBC16463D6BD}" srcOrd="1" destOrd="0" presId="urn:microsoft.com/office/officeart/2005/8/layout/hierarchy2"/>
    <dgm:cxn modelId="{6FFE0D5B-0027-034E-BFB8-3F59535E0942}" type="presParOf" srcId="{EF679745-E733-6F41-9370-33B4B9A6065D}" destId="{F54A9EAC-B58C-5842-BBF2-E02D50BB44EF}" srcOrd="4" destOrd="0" presId="urn:microsoft.com/office/officeart/2005/8/layout/hierarchy2"/>
    <dgm:cxn modelId="{6E870CCB-2FDC-6E4D-B1B9-236CB97D2785}" type="presParOf" srcId="{F54A9EAC-B58C-5842-BBF2-E02D50BB44EF}" destId="{57CB703A-BF84-2B4B-903C-4548B52231EE}" srcOrd="0" destOrd="0" presId="urn:microsoft.com/office/officeart/2005/8/layout/hierarchy2"/>
    <dgm:cxn modelId="{62B79604-1B31-6B48-A577-4442526D69FB}" type="presParOf" srcId="{EF679745-E733-6F41-9370-33B4B9A6065D}" destId="{2E5BC66C-F925-C34D-B8EB-B24E7EFA546A}" srcOrd="5" destOrd="0" presId="urn:microsoft.com/office/officeart/2005/8/layout/hierarchy2"/>
    <dgm:cxn modelId="{ECCFA3D0-8660-F24C-B42E-614136509C09}" type="presParOf" srcId="{2E5BC66C-F925-C34D-B8EB-B24E7EFA546A}" destId="{738A999A-ABDE-424C-B171-9C4CB3EF2A4A}" srcOrd="0" destOrd="0" presId="urn:microsoft.com/office/officeart/2005/8/layout/hierarchy2"/>
    <dgm:cxn modelId="{38AF09E6-2CA9-1B4F-B3BE-1A3CCBAF8D69}" type="presParOf" srcId="{2E5BC66C-F925-C34D-B8EB-B24E7EFA546A}" destId="{CF41FEA8-511B-3C47-A0BB-4C4D201EC64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4F41C8-274C-9141-B103-78E826F5D5FE}" type="doc">
      <dgm:prSet loTypeId="urn:microsoft.com/office/officeart/2005/8/layout/process2" loCatId="" qsTypeId="urn:microsoft.com/office/officeart/2005/8/quickstyle/simple4" qsCatId="simple" csTypeId="urn:microsoft.com/office/officeart/2005/8/colors/colorful3" csCatId="colorful" phldr="1"/>
      <dgm:spPr/>
    </dgm:pt>
    <dgm:pt modelId="{C163446A-D4AA-864C-A788-778BCE193E32}">
      <dgm:prSet phldrT="[Text]"/>
      <dgm:spPr/>
      <dgm:t>
        <a:bodyPr/>
        <a:lstStyle/>
        <a:p>
          <a:pPr algn="ctr"/>
          <a:r>
            <a:rPr lang="en-US" b="1" dirty="0" smtClean="0"/>
            <a:t>Predators</a:t>
          </a:r>
          <a:endParaRPr lang="en-US" dirty="0"/>
        </a:p>
      </dgm:t>
    </dgm:pt>
    <dgm:pt modelId="{9277E6D3-771D-6248-B22F-790AFCDCB7DC}" type="parTrans" cxnId="{71E3BF07-C409-784C-ACDB-7879B1C29DDA}">
      <dgm:prSet/>
      <dgm:spPr/>
      <dgm:t>
        <a:bodyPr/>
        <a:lstStyle/>
        <a:p>
          <a:endParaRPr lang="en-US"/>
        </a:p>
      </dgm:t>
    </dgm:pt>
    <dgm:pt modelId="{DEAB22E6-C1B8-BF42-AC61-00C8864CCAEB}" type="sibTrans" cxnId="{71E3BF07-C409-784C-ACDB-7879B1C29DDA}">
      <dgm:prSet/>
      <dgm:spPr/>
      <dgm:t>
        <a:bodyPr/>
        <a:lstStyle/>
        <a:p>
          <a:endParaRPr lang="en-US"/>
        </a:p>
      </dgm:t>
    </dgm:pt>
    <dgm:pt modelId="{79220763-4E97-DA49-96E1-3300AEDFA811}">
      <dgm:prSet phldrT="[Text]"/>
      <dgm:spPr/>
      <dgm:t>
        <a:bodyPr/>
        <a:lstStyle/>
        <a:p>
          <a:pPr algn="ctr"/>
          <a:r>
            <a:rPr lang="en-US" b="1" dirty="0" smtClean="0"/>
            <a:t>Prey</a:t>
          </a:r>
        </a:p>
      </dgm:t>
    </dgm:pt>
    <dgm:pt modelId="{D4911A43-A05A-9B4D-8CEF-72C4A8A51396}" type="parTrans" cxnId="{7BE4EC2E-1FEA-A24E-8E58-846831453D4E}">
      <dgm:prSet/>
      <dgm:spPr/>
      <dgm:t>
        <a:bodyPr/>
        <a:lstStyle/>
        <a:p>
          <a:endParaRPr lang="en-US"/>
        </a:p>
      </dgm:t>
    </dgm:pt>
    <dgm:pt modelId="{1E5B2682-3D82-E94B-8F06-7D9C2E57117C}" type="sibTrans" cxnId="{7BE4EC2E-1FEA-A24E-8E58-846831453D4E}">
      <dgm:prSet/>
      <dgm:spPr/>
      <dgm:t>
        <a:bodyPr/>
        <a:lstStyle/>
        <a:p>
          <a:endParaRPr lang="en-US"/>
        </a:p>
      </dgm:t>
    </dgm:pt>
    <dgm:pt modelId="{ACB85637-4042-9F49-A420-D2C148C1DC89}">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b="1" dirty="0" smtClean="0"/>
            <a:t>Ecosystem Changes</a:t>
          </a:r>
          <a:endParaRPr lang="en-US" b="1" dirty="0"/>
        </a:p>
      </dgm:t>
    </dgm:pt>
    <dgm:pt modelId="{0D1BD97B-68C7-094E-A7A4-78335A73FA02}" type="parTrans" cxnId="{9C9E35F0-5006-C840-9BDE-DC15AF62BDFD}">
      <dgm:prSet/>
      <dgm:spPr/>
      <dgm:t>
        <a:bodyPr/>
        <a:lstStyle/>
        <a:p>
          <a:endParaRPr lang="en-US"/>
        </a:p>
      </dgm:t>
    </dgm:pt>
    <dgm:pt modelId="{F89B4F23-AFEC-674B-B910-4429FA2080A8}" type="sibTrans" cxnId="{9C9E35F0-5006-C840-9BDE-DC15AF62BDFD}">
      <dgm:prSet/>
      <dgm:spPr/>
      <dgm:t>
        <a:bodyPr/>
        <a:lstStyle/>
        <a:p>
          <a:endParaRPr lang="en-US"/>
        </a:p>
      </dgm:t>
    </dgm:pt>
    <dgm:pt modelId="{D1B2902D-0C1B-6548-91CA-46A3FE6CE48F}">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Biotic environment</a:t>
          </a:r>
          <a:endParaRPr lang="en-US" dirty="0"/>
        </a:p>
      </dgm:t>
    </dgm:pt>
    <dgm:pt modelId="{F59E438F-CAAC-254A-93D9-F5DAD5E349A3}" type="parTrans" cxnId="{3C16C2D5-5F9C-E44A-8605-BDFF93204E3F}">
      <dgm:prSet/>
      <dgm:spPr/>
      <dgm:t>
        <a:bodyPr/>
        <a:lstStyle/>
        <a:p>
          <a:endParaRPr lang="en-US"/>
        </a:p>
      </dgm:t>
    </dgm:pt>
    <dgm:pt modelId="{EAAA13D4-DA89-C54D-8A76-392C0FD73E7B}" type="sibTrans" cxnId="{3C16C2D5-5F9C-E44A-8605-BDFF93204E3F}">
      <dgm:prSet/>
      <dgm:spPr/>
      <dgm:t>
        <a:bodyPr/>
        <a:lstStyle/>
        <a:p>
          <a:endParaRPr lang="en-US"/>
        </a:p>
      </dgm:t>
    </dgm:pt>
    <dgm:pt modelId="{613DFB6D-9C86-AA44-8AAB-D570A733BA8F}">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Abiotic environment</a:t>
          </a:r>
          <a:endParaRPr lang="en-US" dirty="0"/>
        </a:p>
      </dgm:t>
    </dgm:pt>
    <dgm:pt modelId="{B14FDD70-42C1-8D48-BAD1-13A47A911E9A}" type="parTrans" cxnId="{5A0043AE-A8F2-8E4C-AC3D-6C8491AF57EE}">
      <dgm:prSet/>
      <dgm:spPr/>
      <dgm:t>
        <a:bodyPr/>
        <a:lstStyle/>
        <a:p>
          <a:endParaRPr lang="en-US"/>
        </a:p>
      </dgm:t>
    </dgm:pt>
    <dgm:pt modelId="{FC5B67B2-DE59-ED4E-A00B-E0C340444F22}" type="sibTrans" cxnId="{5A0043AE-A8F2-8E4C-AC3D-6C8491AF57EE}">
      <dgm:prSet/>
      <dgm:spPr/>
      <dgm:t>
        <a:bodyPr/>
        <a:lstStyle/>
        <a:p>
          <a:endParaRPr lang="en-US"/>
        </a:p>
      </dgm:t>
    </dgm:pt>
    <dgm:pt modelId="{DEAD97FE-F77B-984F-8170-56191181AF6B}">
      <dgm:prSet phldrT="[Tex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b="1" dirty="0" smtClean="0"/>
            <a:t>Producers</a:t>
          </a:r>
        </a:p>
      </dgm:t>
    </dgm:pt>
    <dgm:pt modelId="{44F088D0-1E7A-3746-A2FE-1A99D1C9AECE}" type="parTrans" cxnId="{4D6269A7-D278-F748-A890-001BC2D7C7CC}">
      <dgm:prSet/>
      <dgm:spPr/>
      <dgm:t>
        <a:bodyPr/>
        <a:lstStyle/>
        <a:p>
          <a:endParaRPr lang="en-US"/>
        </a:p>
      </dgm:t>
    </dgm:pt>
    <dgm:pt modelId="{EC05FF1B-BF08-BD49-AC74-B1A3C976A142}" type="sibTrans" cxnId="{4D6269A7-D278-F748-A890-001BC2D7C7CC}">
      <dgm:prSet/>
      <dgm:spPr/>
      <dgm:t>
        <a:bodyPr/>
        <a:lstStyle/>
        <a:p>
          <a:endParaRPr lang="en-US"/>
        </a:p>
      </dgm:t>
    </dgm:pt>
    <dgm:pt modelId="{68D6ED3B-04B9-6E4D-BC42-215883B4F5B3}">
      <dgm:prSet/>
      <dgm:spPr/>
      <dgm:t>
        <a:bodyPr/>
        <a:lstStyle/>
        <a:p>
          <a:pPr algn="ctr"/>
          <a:r>
            <a:rPr lang="en-US" dirty="0" smtClean="0"/>
            <a:t>Reduce producer</a:t>
          </a:r>
          <a:endParaRPr lang="en-US" dirty="0"/>
        </a:p>
      </dgm:t>
    </dgm:pt>
    <dgm:pt modelId="{2EF53CDB-B053-004B-99CE-1F6DED7410F4}" type="parTrans" cxnId="{F49C2E32-CFB1-0C4F-B937-84D4EE0A27FC}">
      <dgm:prSet/>
      <dgm:spPr/>
      <dgm:t>
        <a:bodyPr/>
        <a:lstStyle/>
        <a:p>
          <a:endParaRPr lang="en-US"/>
        </a:p>
      </dgm:t>
    </dgm:pt>
    <dgm:pt modelId="{9EC9E6E1-C009-E04D-8C4F-C59A1250C30B}" type="sibTrans" cxnId="{F49C2E32-CFB1-0C4F-B937-84D4EE0A27FC}">
      <dgm:prSet/>
      <dgm:spPr/>
      <dgm:t>
        <a:bodyPr/>
        <a:lstStyle/>
        <a:p>
          <a:endParaRPr lang="en-US"/>
        </a:p>
      </dgm:t>
    </dgm:pt>
    <dgm:pt modelId="{E3D65C0A-9C26-2A4C-A5EC-87882B9848A9}">
      <dgm:prSet phldrT="[Text]"/>
      <dgm:spPr/>
      <dgm:t>
        <a:bodyPr/>
        <a:lstStyle/>
        <a:p>
          <a:pPr algn="ctr"/>
          <a:r>
            <a:rPr lang="en-US" dirty="0" smtClean="0"/>
            <a:t>Regulate prey populations</a:t>
          </a:r>
          <a:endParaRPr lang="en-US" dirty="0"/>
        </a:p>
      </dgm:t>
    </dgm:pt>
    <dgm:pt modelId="{8444FF8A-63E8-E044-9036-BF7C02B282AC}" type="parTrans" cxnId="{CEF72170-4061-0A41-9772-440DF8254805}">
      <dgm:prSet/>
      <dgm:spPr/>
      <dgm:t>
        <a:bodyPr/>
        <a:lstStyle/>
        <a:p>
          <a:endParaRPr lang="en-US"/>
        </a:p>
      </dgm:t>
    </dgm:pt>
    <dgm:pt modelId="{94C527F0-EEB3-5E41-8FC5-9217FB647270}" type="sibTrans" cxnId="{CEF72170-4061-0A41-9772-440DF8254805}">
      <dgm:prSet/>
      <dgm:spPr/>
      <dgm:t>
        <a:bodyPr/>
        <a:lstStyle/>
        <a:p>
          <a:endParaRPr lang="en-US"/>
        </a:p>
      </dgm:t>
    </dgm:pt>
    <dgm:pt modelId="{D4BA17D1-B701-1A46-92D2-5FD2CE49D36C}">
      <dgm:prSe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Support prey populations</a:t>
          </a:r>
          <a:endParaRPr lang="en-US" dirty="0"/>
        </a:p>
      </dgm:t>
    </dgm:pt>
    <dgm:pt modelId="{6418B071-9670-DD4D-A5FB-AAC6828E08E0}" type="parTrans" cxnId="{6233D8E3-CA94-3647-955C-79DEA21DB1A7}">
      <dgm:prSet/>
      <dgm:spPr/>
      <dgm:t>
        <a:bodyPr/>
        <a:lstStyle/>
        <a:p>
          <a:endParaRPr lang="en-US"/>
        </a:p>
      </dgm:t>
    </dgm:pt>
    <dgm:pt modelId="{3804707C-3E9E-4C4B-9D90-AF9FD632F534}" type="sibTrans" cxnId="{6233D8E3-CA94-3647-955C-79DEA21DB1A7}">
      <dgm:prSet/>
      <dgm:spPr/>
      <dgm:t>
        <a:bodyPr/>
        <a:lstStyle/>
        <a:p>
          <a:endParaRPr lang="en-US"/>
        </a:p>
      </dgm:t>
    </dgm:pt>
    <dgm:pt modelId="{7DC2F098-1C39-9F49-99F0-6012C36C3599}">
      <dgm:prSe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Link different parts of the ecosystem</a:t>
          </a:r>
          <a:endParaRPr lang="en-US" dirty="0"/>
        </a:p>
      </dgm:t>
    </dgm:pt>
    <dgm:pt modelId="{262CC0DF-23D6-D74A-AFBE-2833D412E546}" type="parTrans" cxnId="{4FE71C35-476E-7144-B1CC-309E1F69552F}">
      <dgm:prSet/>
      <dgm:spPr/>
      <dgm:t>
        <a:bodyPr/>
        <a:lstStyle/>
        <a:p>
          <a:endParaRPr lang="en-US"/>
        </a:p>
      </dgm:t>
    </dgm:pt>
    <dgm:pt modelId="{92E51086-E685-5740-B29E-A662D170EF0E}" type="sibTrans" cxnId="{4FE71C35-476E-7144-B1CC-309E1F69552F}">
      <dgm:prSet/>
      <dgm:spPr/>
      <dgm:t>
        <a:bodyPr/>
        <a:lstStyle/>
        <a:p>
          <a:endParaRPr lang="en-US"/>
        </a:p>
      </dgm:t>
    </dgm:pt>
    <dgm:pt modelId="{E3AACBC0-A28B-AC40-BBBA-1522033F6598}">
      <dgm:prSet/>
      <dgm:spPr/>
      <dgm:t>
        <a:bodyPr/>
        <a:lstStyle/>
        <a:p>
          <a:pPr algn="ctr"/>
          <a:r>
            <a:rPr lang="en-US" dirty="0" smtClean="0"/>
            <a:t>Support predator populations</a:t>
          </a:r>
          <a:endParaRPr lang="en-US" dirty="0"/>
        </a:p>
      </dgm:t>
    </dgm:pt>
    <dgm:pt modelId="{6B0700C8-EACC-AF44-B24C-5C175F19BD5C}" type="sibTrans" cxnId="{2737BE2D-F117-D049-A8E1-37586407E12A}">
      <dgm:prSet/>
      <dgm:spPr/>
      <dgm:t>
        <a:bodyPr/>
        <a:lstStyle/>
        <a:p>
          <a:endParaRPr lang="en-US"/>
        </a:p>
      </dgm:t>
    </dgm:pt>
    <dgm:pt modelId="{1568026F-3ED3-EE40-B4B4-365910247DC5}" type="parTrans" cxnId="{2737BE2D-F117-D049-A8E1-37586407E12A}">
      <dgm:prSet/>
      <dgm:spPr/>
      <dgm:t>
        <a:bodyPr/>
        <a:lstStyle/>
        <a:p>
          <a:endParaRPr lang="en-US"/>
        </a:p>
      </dgm:t>
    </dgm:pt>
    <dgm:pt modelId="{5165CD85-5466-5846-88D2-6C854A0C181A}" type="pres">
      <dgm:prSet presAssocID="{DF4F41C8-274C-9141-B103-78E826F5D5FE}" presName="linearFlow" presStyleCnt="0">
        <dgm:presLayoutVars>
          <dgm:resizeHandles val="exact"/>
        </dgm:presLayoutVars>
      </dgm:prSet>
      <dgm:spPr/>
    </dgm:pt>
    <dgm:pt modelId="{66878A5F-A708-5340-B23E-6F339B325CE9}" type="pres">
      <dgm:prSet presAssocID="{C163446A-D4AA-864C-A788-778BCE193E32}" presName="node" presStyleLbl="node1" presStyleIdx="0" presStyleCnt="4" custLinFactNeighborX="-1785" custLinFactNeighborY="-538">
        <dgm:presLayoutVars>
          <dgm:bulletEnabled val="1"/>
        </dgm:presLayoutVars>
      </dgm:prSet>
      <dgm:spPr/>
      <dgm:t>
        <a:bodyPr/>
        <a:lstStyle/>
        <a:p>
          <a:endParaRPr lang="en-US"/>
        </a:p>
      </dgm:t>
    </dgm:pt>
    <dgm:pt modelId="{191C6D68-1BE1-6340-BE1D-2F1477B50F5A}" type="pres">
      <dgm:prSet presAssocID="{DEAB22E6-C1B8-BF42-AC61-00C8864CCAEB}" presName="sibTrans" presStyleLbl="sibTrans2D1" presStyleIdx="0" presStyleCnt="3"/>
      <dgm:spPr/>
      <dgm:t>
        <a:bodyPr/>
        <a:lstStyle/>
        <a:p>
          <a:endParaRPr lang="en-US"/>
        </a:p>
      </dgm:t>
    </dgm:pt>
    <dgm:pt modelId="{7FEE4E0A-BF88-CD45-BD55-52A5A1B1EEA1}" type="pres">
      <dgm:prSet presAssocID="{DEAB22E6-C1B8-BF42-AC61-00C8864CCAEB}" presName="connectorText" presStyleLbl="sibTrans2D1" presStyleIdx="0" presStyleCnt="3"/>
      <dgm:spPr/>
      <dgm:t>
        <a:bodyPr/>
        <a:lstStyle/>
        <a:p>
          <a:endParaRPr lang="en-US"/>
        </a:p>
      </dgm:t>
    </dgm:pt>
    <dgm:pt modelId="{01C36F13-8979-D74A-BA6F-C7AA5C075C7F}" type="pres">
      <dgm:prSet presAssocID="{79220763-4E97-DA49-96E1-3300AEDFA811}" presName="node" presStyleLbl="node1" presStyleIdx="1" presStyleCnt="4">
        <dgm:presLayoutVars>
          <dgm:bulletEnabled val="1"/>
        </dgm:presLayoutVars>
      </dgm:prSet>
      <dgm:spPr/>
      <dgm:t>
        <a:bodyPr/>
        <a:lstStyle/>
        <a:p>
          <a:endParaRPr lang="en-US"/>
        </a:p>
      </dgm:t>
    </dgm:pt>
    <dgm:pt modelId="{CD28ABB1-D8A9-C84D-BD43-7AA8EFE1D443}" type="pres">
      <dgm:prSet presAssocID="{1E5B2682-3D82-E94B-8F06-7D9C2E57117C}" presName="sibTrans" presStyleLbl="sibTrans2D1" presStyleIdx="1" presStyleCnt="3"/>
      <dgm:spPr/>
      <dgm:t>
        <a:bodyPr/>
        <a:lstStyle/>
        <a:p>
          <a:endParaRPr lang="en-US"/>
        </a:p>
      </dgm:t>
    </dgm:pt>
    <dgm:pt modelId="{B3235F2F-9FB7-B54D-888B-EC13C9EA528F}" type="pres">
      <dgm:prSet presAssocID="{1E5B2682-3D82-E94B-8F06-7D9C2E57117C}" presName="connectorText" presStyleLbl="sibTrans2D1" presStyleIdx="1" presStyleCnt="3"/>
      <dgm:spPr/>
      <dgm:t>
        <a:bodyPr/>
        <a:lstStyle/>
        <a:p>
          <a:endParaRPr lang="en-US"/>
        </a:p>
      </dgm:t>
    </dgm:pt>
    <dgm:pt modelId="{CAF2DAA5-39B0-BC48-ADBE-EAAC5F197ACD}" type="pres">
      <dgm:prSet presAssocID="{DEAD97FE-F77B-984F-8170-56191181AF6B}" presName="node" presStyleLbl="node1" presStyleIdx="2" presStyleCnt="4">
        <dgm:presLayoutVars>
          <dgm:bulletEnabled val="1"/>
        </dgm:presLayoutVars>
      </dgm:prSet>
      <dgm:spPr/>
      <dgm:t>
        <a:bodyPr/>
        <a:lstStyle/>
        <a:p>
          <a:endParaRPr lang="en-US"/>
        </a:p>
      </dgm:t>
    </dgm:pt>
    <dgm:pt modelId="{77F75FEA-102E-014A-9639-25BEBDCB2C08}" type="pres">
      <dgm:prSet presAssocID="{EC05FF1B-BF08-BD49-AC74-B1A3C976A142}" presName="sibTrans" presStyleLbl="sibTrans2D1" presStyleIdx="2" presStyleCnt="3"/>
      <dgm:spPr/>
      <dgm:t>
        <a:bodyPr/>
        <a:lstStyle/>
        <a:p>
          <a:endParaRPr lang="en-US"/>
        </a:p>
      </dgm:t>
    </dgm:pt>
    <dgm:pt modelId="{C122265E-E8D6-E74C-A083-A5BF0A38780F}" type="pres">
      <dgm:prSet presAssocID="{EC05FF1B-BF08-BD49-AC74-B1A3C976A142}" presName="connectorText" presStyleLbl="sibTrans2D1" presStyleIdx="2" presStyleCnt="3"/>
      <dgm:spPr/>
      <dgm:t>
        <a:bodyPr/>
        <a:lstStyle/>
        <a:p>
          <a:endParaRPr lang="en-US"/>
        </a:p>
      </dgm:t>
    </dgm:pt>
    <dgm:pt modelId="{B9185FF9-B946-864F-B6B9-09774440F2CC}" type="pres">
      <dgm:prSet presAssocID="{ACB85637-4042-9F49-A420-D2C148C1DC89}" presName="node" presStyleLbl="node1" presStyleIdx="3" presStyleCnt="4">
        <dgm:presLayoutVars>
          <dgm:bulletEnabled val="1"/>
        </dgm:presLayoutVars>
      </dgm:prSet>
      <dgm:spPr/>
      <dgm:t>
        <a:bodyPr/>
        <a:lstStyle/>
        <a:p>
          <a:endParaRPr lang="en-US"/>
        </a:p>
      </dgm:t>
    </dgm:pt>
  </dgm:ptLst>
  <dgm:cxnLst>
    <dgm:cxn modelId="{02FA927E-46E1-AE4E-B959-64091B7C73FB}" type="presOf" srcId="{7DC2F098-1C39-9F49-99F0-6012C36C3599}" destId="{CAF2DAA5-39B0-BC48-ADBE-EAAC5F197ACD}" srcOrd="0" destOrd="2" presId="urn:microsoft.com/office/officeart/2005/8/layout/process2"/>
    <dgm:cxn modelId="{2737BE2D-F117-D049-A8E1-37586407E12A}" srcId="{79220763-4E97-DA49-96E1-3300AEDFA811}" destId="{E3AACBC0-A28B-AC40-BBBA-1522033F6598}" srcOrd="0" destOrd="0" parTransId="{1568026F-3ED3-EE40-B4B4-365910247DC5}" sibTransId="{6B0700C8-EACC-AF44-B24C-5C175F19BD5C}"/>
    <dgm:cxn modelId="{B06C539E-015D-BE4B-9390-09CD77564B55}" type="presOf" srcId="{EC05FF1B-BF08-BD49-AC74-B1A3C976A142}" destId="{77F75FEA-102E-014A-9639-25BEBDCB2C08}" srcOrd="0" destOrd="0" presId="urn:microsoft.com/office/officeart/2005/8/layout/process2"/>
    <dgm:cxn modelId="{DC07A402-DE7A-6142-AD93-09A8D505A3A8}" type="presOf" srcId="{EC05FF1B-BF08-BD49-AC74-B1A3C976A142}" destId="{C122265E-E8D6-E74C-A083-A5BF0A38780F}" srcOrd="1" destOrd="0" presId="urn:microsoft.com/office/officeart/2005/8/layout/process2"/>
    <dgm:cxn modelId="{F49C2E32-CFB1-0C4F-B937-84D4EE0A27FC}" srcId="{79220763-4E97-DA49-96E1-3300AEDFA811}" destId="{68D6ED3B-04B9-6E4D-BC42-215883B4F5B3}" srcOrd="1" destOrd="0" parTransId="{2EF53CDB-B053-004B-99CE-1F6DED7410F4}" sibTransId="{9EC9E6E1-C009-E04D-8C4F-C59A1250C30B}"/>
    <dgm:cxn modelId="{170F631C-DEC7-2B4F-AB9E-4353599E7E29}" type="presOf" srcId="{ACB85637-4042-9F49-A420-D2C148C1DC89}" destId="{B9185FF9-B946-864F-B6B9-09774440F2CC}" srcOrd="0" destOrd="0" presId="urn:microsoft.com/office/officeart/2005/8/layout/process2"/>
    <dgm:cxn modelId="{5A0043AE-A8F2-8E4C-AC3D-6C8491AF57EE}" srcId="{ACB85637-4042-9F49-A420-D2C148C1DC89}" destId="{613DFB6D-9C86-AA44-8AAB-D570A733BA8F}" srcOrd="1" destOrd="0" parTransId="{B14FDD70-42C1-8D48-BAD1-13A47A911E9A}" sibTransId="{FC5B67B2-DE59-ED4E-A00B-E0C340444F22}"/>
    <dgm:cxn modelId="{49FCE27A-5223-1749-B454-D74739C40E8C}" type="presOf" srcId="{D1B2902D-0C1B-6548-91CA-46A3FE6CE48F}" destId="{B9185FF9-B946-864F-B6B9-09774440F2CC}" srcOrd="0" destOrd="1" presId="urn:microsoft.com/office/officeart/2005/8/layout/process2"/>
    <dgm:cxn modelId="{CF41F0D6-4104-C440-9BC9-84D55AF8A578}" type="presOf" srcId="{DEAD97FE-F77B-984F-8170-56191181AF6B}" destId="{CAF2DAA5-39B0-BC48-ADBE-EAAC5F197ACD}" srcOrd="0" destOrd="0" presId="urn:microsoft.com/office/officeart/2005/8/layout/process2"/>
    <dgm:cxn modelId="{C9804B90-8F54-C74C-8461-CFDC346734DC}" type="presOf" srcId="{D4BA17D1-B701-1A46-92D2-5FD2CE49D36C}" destId="{CAF2DAA5-39B0-BC48-ADBE-EAAC5F197ACD}" srcOrd="0" destOrd="1" presId="urn:microsoft.com/office/officeart/2005/8/layout/process2"/>
    <dgm:cxn modelId="{71E3BF07-C409-784C-ACDB-7879B1C29DDA}" srcId="{DF4F41C8-274C-9141-B103-78E826F5D5FE}" destId="{C163446A-D4AA-864C-A788-778BCE193E32}" srcOrd="0" destOrd="0" parTransId="{9277E6D3-771D-6248-B22F-790AFCDCB7DC}" sibTransId="{DEAB22E6-C1B8-BF42-AC61-00C8864CCAEB}"/>
    <dgm:cxn modelId="{C058DE61-A346-1246-AE0A-2E7FC9358F50}" type="presOf" srcId="{E3D65C0A-9C26-2A4C-A5EC-87882B9848A9}" destId="{66878A5F-A708-5340-B23E-6F339B325CE9}" srcOrd="0" destOrd="1" presId="urn:microsoft.com/office/officeart/2005/8/layout/process2"/>
    <dgm:cxn modelId="{7BE4EC2E-1FEA-A24E-8E58-846831453D4E}" srcId="{DF4F41C8-274C-9141-B103-78E826F5D5FE}" destId="{79220763-4E97-DA49-96E1-3300AEDFA811}" srcOrd="1" destOrd="0" parTransId="{D4911A43-A05A-9B4D-8CEF-72C4A8A51396}" sibTransId="{1E5B2682-3D82-E94B-8F06-7D9C2E57117C}"/>
    <dgm:cxn modelId="{91EE44C5-B721-2C40-A8CA-D9FC9CB21CCB}" type="presOf" srcId="{DEAB22E6-C1B8-BF42-AC61-00C8864CCAEB}" destId="{7FEE4E0A-BF88-CD45-BD55-52A5A1B1EEA1}" srcOrd="1" destOrd="0" presId="urn:microsoft.com/office/officeart/2005/8/layout/process2"/>
    <dgm:cxn modelId="{B89DF74A-C4B2-104E-9C5B-6C47E76098B6}" type="presOf" srcId="{1E5B2682-3D82-E94B-8F06-7D9C2E57117C}" destId="{CD28ABB1-D8A9-C84D-BD43-7AA8EFE1D443}" srcOrd="0" destOrd="0" presId="urn:microsoft.com/office/officeart/2005/8/layout/process2"/>
    <dgm:cxn modelId="{CBAD2EE9-835C-8441-929B-5E977D68199B}" type="presOf" srcId="{68D6ED3B-04B9-6E4D-BC42-215883B4F5B3}" destId="{01C36F13-8979-D74A-BA6F-C7AA5C075C7F}" srcOrd="0" destOrd="2" presId="urn:microsoft.com/office/officeart/2005/8/layout/process2"/>
    <dgm:cxn modelId="{8BB6DA49-F7ED-AE45-AB2E-7EB8EBBE072C}" type="presOf" srcId="{613DFB6D-9C86-AA44-8AAB-D570A733BA8F}" destId="{B9185FF9-B946-864F-B6B9-09774440F2CC}" srcOrd="0" destOrd="2" presId="urn:microsoft.com/office/officeart/2005/8/layout/process2"/>
    <dgm:cxn modelId="{9FE0FF36-845A-8144-93B8-57CEA26BDCB2}" type="presOf" srcId="{C163446A-D4AA-864C-A788-778BCE193E32}" destId="{66878A5F-A708-5340-B23E-6F339B325CE9}" srcOrd="0" destOrd="0" presId="urn:microsoft.com/office/officeart/2005/8/layout/process2"/>
    <dgm:cxn modelId="{93F846B5-065C-3A4F-9464-D2F8814E4D50}" type="presOf" srcId="{DEAB22E6-C1B8-BF42-AC61-00C8864CCAEB}" destId="{191C6D68-1BE1-6340-BE1D-2F1477B50F5A}" srcOrd="0" destOrd="0" presId="urn:microsoft.com/office/officeart/2005/8/layout/process2"/>
    <dgm:cxn modelId="{03DB9B5A-5EA9-204E-A181-8FB4C95E5145}" type="presOf" srcId="{1E5B2682-3D82-E94B-8F06-7D9C2E57117C}" destId="{B3235F2F-9FB7-B54D-888B-EC13C9EA528F}" srcOrd="1" destOrd="0" presId="urn:microsoft.com/office/officeart/2005/8/layout/process2"/>
    <dgm:cxn modelId="{CEF72170-4061-0A41-9772-440DF8254805}" srcId="{C163446A-D4AA-864C-A788-778BCE193E32}" destId="{E3D65C0A-9C26-2A4C-A5EC-87882B9848A9}" srcOrd="0" destOrd="0" parTransId="{8444FF8A-63E8-E044-9036-BF7C02B282AC}" sibTransId="{94C527F0-EEB3-5E41-8FC5-9217FB647270}"/>
    <dgm:cxn modelId="{56D596FD-0177-2D4B-8CB5-C1796BA56A81}" type="presOf" srcId="{79220763-4E97-DA49-96E1-3300AEDFA811}" destId="{01C36F13-8979-D74A-BA6F-C7AA5C075C7F}" srcOrd="0" destOrd="0" presId="urn:microsoft.com/office/officeart/2005/8/layout/process2"/>
    <dgm:cxn modelId="{4FE71C35-476E-7144-B1CC-309E1F69552F}" srcId="{DEAD97FE-F77B-984F-8170-56191181AF6B}" destId="{7DC2F098-1C39-9F49-99F0-6012C36C3599}" srcOrd="1" destOrd="0" parTransId="{262CC0DF-23D6-D74A-AFBE-2833D412E546}" sibTransId="{92E51086-E685-5740-B29E-A662D170EF0E}"/>
    <dgm:cxn modelId="{6233D8E3-CA94-3647-955C-79DEA21DB1A7}" srcId="{DEAD97FE-F77B-984F-8170-56191181AF6B}" destId="{D4BA17D1-B701-1A46-92D2-5FD2CE49D36C}" srcOrd="0" destOrd="0" parTransId="{6418B071-9670-DD4D-A5FB-AAC6828E08E0}" sibTransId="{3804707C-3E9E-4C4B-9D90-AF9FD632F534}"/>
    <dgm:cxn modelId="{4D6269A7-D278-F748-A890-001BC2D7C7CC}" srcId="{DF4F41C8-274C-9141-B103-78E826F5D5FE}" destId="{DEAD97FE-F77B-984F-8170-56191181AF6B}" srcOrd="2" destOrd="0" parTransId="{44F088D0-1E7A-3746-A2FE-1A99D1C9AECE}" sibTransId="{EC05FF1B-BF08-BD49-AC74-B1A3C976A142}"/>
    <dgm:cxn modelId="{C133E8A1-FE90-9844-9B22-1D0F08491A0E}" type="presOf" srcId="{E3AACBC0-A28B-AC40-BBBA-1522033F6598}" destId="{01C36F13-8979-D74A-BA6F-C7AA5C075C7F}" srcOrd="0" destOrd="1" presId="urn:microsoft.com/office/officeart/2005/8/layout/process2"/>
    <dgm:cxn modelId="{9C9E35F0-5006-C840-9BDE-DC15AF62BDFD}" srcId="{DF4F41C8-274C-9141-B103-78E826F5D5FE}" destId="{ACB85637-4042-9F49-A420-D2C148C1DC89}" srcOrd="3" destOrd="0" parTransId="{0D1BD97B-68C7-094E-A7A4-78335A73FA02}" sibTransId="{F89B4F23-AFEC-674B-B910-4429FA2080A8}"/>
    <dgm:cxn modelId="{3C16C2D5-5F9C-E44A-8605-BDFF93204E3F}" srcId="{ACB85637-4042-9F49-A420-D2C148C1DC89}" destId="{D1B2902D-0C1B-6548-91CA-46A3FE6CE48F}" srcOrd="0" destOrd="0" parTransId="{F59E438F-CAAC-254A-93D9-F5DAD5E349A3}" sibTransId="{EAAA13D4-DA89-C54D-8A76-392C0FD73E7B}"/>
    <dgm:cxn modelId="{E6EE1BCD-FA2E-6A4B-8D11-97A82BEAB75D}" type="presOf" srcId="{DF4F41C8-274C-9141-B103-78E826F5D5FE}" destId="{5165CD85-5466-5846-88D2-6C854A0C181A}" srcOrd="0" destOrd="0" presId="urn:microsoft.com/office/officeart/2005/8/layout/process2"/>
    <dgm:cxn modelId="{A3CE1BFA-F077-6A46-9AB7-1FD9F94817C4}" type="presParOf" srcId="{5165CD85-5466-5846-88D2-6C854A0C181A}" destId="{66878A5F-A708-5340-B23E-6F339B325CE9}" srcOrd="0" destOrd="0" presId="urn:microsoft.com/office/officeart/2005/8/layout/process2"/>
    <dgm:cxn modelId="{8C293994-4B1E-CE48-8220-1C6ABE8759D3}" type="presParOf" srcId="{5165CD85-5466-5846-88D2-6C854A0C181A}" destId="{191C6D68-1BE1-6340-BE1D-2F1477B50F5A}" srcOrd="1" destOrd="0" presId="urn:microsoft.com/office/officeart/2005/8/layout/process2"/>
    <dgm:cxn modelId="{A38E7542-4E71-1642-9A04-C714630FA973}" type="presParOf" srcId="{191C6D68-1BE1-6340-BE1D-2F1477B50F5A}" destId="{7FEE4E0A-BF88-CD45-BD55-52A5A1B1EEA1}" srcOrd="0" destOrd="0" presId="urn:microsoft.com/office/officeart/2005/8/layout/process2"/>
    <dgm:cxn modelId="{B53B5FBF-29D4-364E-B72D-0A0C15A3A45A}" type="presParOf" srcId="{5165CD85-5466-5846-88D2-6C854A0C181A}" destId="{01C36F13-8979-D74A-BA6F-C7AA5C075C7F}" srcOrd="2" destOrd="0" presId="urn:microsoft.com/office/officeart/2005/8/layout/process2"/>
    <dgm:cxn modelId="{E55D7E6C-B5F7-9A40-91A7-33EC281C2C2B}" type="presParOf" srcId="{5165CD85-5466-5846-88D2-6C854A0C181A}" destId="{CD28ABB1-D8A9-C84D-BD43-7AA8EFE1D443}" srcOrd="3" destOrd="0" presId="urn:microsoft.com/office/officeart/2005/8/layout/process2"/>
    <dgm:cxn modelId="{D995B5D0-16CF-974D-AE28-C24AB979D30E}" type="presParOf" srcId="{CD28ABB1-D8A9-C84D-BD43-7AA8EFE1D443}" destId="{B3235F2F-9FB7-B54D-888B-EC13C9EA528F}" srcOrd="0" destOrd="0" presId="urn:microsoft.com/office/officeart/2005/8/layout/process2"/>
    <dgm:cxn modelId="{20ACF178-BA5C-D44C-AFF0-BD1CE4A976F3}" type="presParOf" srcId="{5165CD85-5466-5846-88D2-6C854A0C181A}" destId="{CAF2DAA5-39B0-BC48-ADBE-EAAC5F197ACD}" srcOrd="4" destOrd="0" presId="urn:microsoft.com/office/officeart/2005/8/layout/process2"/>
    <dgm:cxn modelId="{02FB72A4-7B96-DB45-B05B-8CB97B783728}" type="presParOf" srcId="{5165CD85-5466-5846-88D2-6C854A0C181A}" destId="{77F75FEA-102E-014A-9639-25BEBDCB2C08}" srcOrd="5" destOrd="0" presId="urn:microsoft.com/office/officeart/2005/8/layout/process2"/>
    <dgm:cxn modelId="{A0876008-11C3-4741-85F0-6090401731AA}" type="presParOf" srcId="{77F75FEA-102E-014A-9639-25BEBDCB2C08}" destId="{C122265E-E8D6-E74C-A083-A5BF0A38780F}" srcOrd="0" destOrd="0" presId="urn:microsoft.com/office/officeart/2005/8/layout/process2"/>
    <dgm:cxn modelId="{2875FA71-7EBF-634B-994C-49CE477F3FE9}" type="presParOf" srcId="{5165CD85-5466-5846-88D2-6C854A0C181A}" destId="{B9185FF9-B946-864F-B6B9-09774440F2CC}"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0C53A80-96EF-1C46-8D3A-6247CC73D282}" type="doc">
      <dgm:prSet loTypeId="urn:microsoft.com/office/officeart/2005/8/layout/process2" loCatId="" qsTypeId="urn:microsoft.com/office/officeart/2005/8/quickstyle/simple4" qsCatId="simple" csTypeId="urn:microsoft.com/office/officeart/2005/8/colors/colorful3" csCatId="colorful" phldr="1"/>
      <dgm:spPr/>
      <dgm:t>
        <a:bodyPr/>
        <a:lstStyle/>
        <a:p>
          <a:endParaRPr lang="en-US"/>
        </a:p>
      </dgm:t>
    </dgm:pt>
    <dgm:pt modelId="{DFA717F9-E98E-1348-B785-9558C9C0407E}">
      <dgm:prSet phldrT="[Text]" custT="1"/>
      <dgm:spPr/>
      <dgm:t>
        <a:bodyPr/>
        <a:lstStyle/>
        <a:p>
          <a:pPr algn="ctr"/>
          <a:r>
            <a:rPr lang="en-US" sz="1600" b="1" dirty="0" smtClean="0"/>
            <a:t>Predators Removed</a:t>
          </a:r>
          <a:endParaRPr lang="en-US" sz="1600" b="1" dirty="0"/>
        </a:p>
      </dgm:t>
    </dgm:pt>
    <dgm:pt modelId="{2DE31123-CA0F-1B48-95DB-8CD595BF2906}" type="parTrans" cxnId="{223FE9F1-9BFE-E24C-BB7B-B417BDF12405}">
      <dgm:prSet/>
      <dgm:spPr/>
      <dgm:t>
        <a:bodyPr/>
        <a:lstStyle/>
        <a:p>
          <a:endParaRPr lang="en-US"/>
        </a:p>
      </dgm:t>
    </dgm:pt>
    <dgm:pt modelId="{755FB38F-1895-A24C-8FAE-A820C4D86452}" type="sibTrans" cxnId="{223FE9F1-9BFE-E24C-BB7B-B417BDF12405}">
      <dgm:prSet/>
      <dgm:spPr/>
      <dgm:t>
        <a:bodyPr/>
        <a:lstStyle/>
        <a:p>
          <a:endParaRPr lang="en-US"/>
        </a:p>
      </dgm:t>
    </dgm:pt>
    <dgm:pt modelId="{AF1C57C9-2E94-C84C-808B-C3A7960253BB}">
      <dgm:prSet phldrT="[Text]" custT="1"/>
      <dgm:spPr/>
      <dgm:t>
        <a:bodyPr/>
        <a:lstStyle/>
        <a:p>
          <a:pPr algn="ctr"/>
          <a:r>
            <a:rPr lang="en-US" sz="1200" dirty="0" smtClean="0"/>
            <a:t>Decreased Predation</a:t>
          </a:r>
          <a:endParaRPr lang="en-US" sz="1200" dirty="0"/>
        </a:p>
      </dgm:t>
    </dgm:pt>
    <dgm:pt modelId="{F32F21C6-C9F5-C642-BFBF-6B7AF8D991FB}" type="parTrans" cxnId="{04E2CBDD-7859-5B41-99B8-23F0574EB1E0}">
      <dgm:prSet/>
      <dgm:spPr/>
      <dgm:t>
        <a:bodyPr/>
        <a:lstStyle/>
        <a:p>
          <a:endParaRPr lang="en-US"/>
        </a:p>
      </dgm:t>
    </dgm:pt>
    <dgm:pt modelId="{6CAB59B3-2A90-144D-9A2A-58E06DB1B989}" type="sibTrans" cxnId="{04E2CBDD-7859-5B41-99B8-23F0574EB1E0}">
      <dgm:prSet/>
      <dgm:spPr/>
      <dgm:t>
        <a:bodyPr/>
        <a:lstStyle/>
        <a:p>
          <a:endParaRPr lang="en-US"/>
        </a:p>
      </dgm:t>
    </dgm:pt>
    <dgm:pt modelId="{576C552A-DAED-D140-81D1-239E316D8CD6}">
      <dgm:prSet phldrT="[Text]" custT="1"/>
      <dgm:spPr/>
      <dgm:t>
        <a:bodyPr/>
        <a:lstStyle/>
        <a:p>
          <a:pPr algn="ctr"/>
          <a:r>
            <a:rPr lang="en-US" sz="1600" b="1" dirty="0" smtClean="0"/>
            <a:t>Prey Populations Increase</a:t>
          </a:r>
          <a:endParaRPr lang="en-US" sz="1600" b="1" dirty="0"/>
        </a:p>
      </dgm:t>
    </dgm:pt>
    <dgm:pt modelId="{109ECB15-6C09-5A4C-855C-BC53F5AC0409}" type="parTrans" cxnId="{2CAFA183-637E-CF45-AD5C-B5E24B2754A1}">
      <dgm:prSet/>
      <dgm:spPr/>
      <dgm:t>
        <a:bodyPr/>
        <a:lstStyle/>
        <a:p>
          <a:endParaRPr lang="en-US"/>
        </a:p>
      </dgm:t>
    </dgm:pt>
    <dgm:pt modelId="{B7C0EBBA-AB97-DA41-AFDC-BFEC866BDB09}" type="sibTrans" cxnId="{2CAFA183-637E-CF45-AD5C-B5E24B2754A1}">
      <dgm:prSet/>
      <dgm:spPr/>
      <dgm:t>
        <a:bodyPr/>
        <a:lstStyle/>
        <a:p>
          <a:endParaRPr lang="en-US"/>
        </a:p>
      </dgm:t>
    </dgm:pt>
    <dgm:pt modelId="{13974DD2-7976-ED42-9DA4-33BC7D4A281E}">
      <dgm:prSet phldrT="[Text]" custT="1"/>
      <dgm:spPr/>
      <dgm:t>
        <a:bodyPr/>
        <a:lstStyle/>
        <a:p>
          <a:pPr algn="ctr"/>
          <a:r>
            <a:rPr lang="en-US" sz="1200" dirty="0" smtClean="0"/>
            <a:t>Increased </a:t>
          </a:r>
          <a:r>
            <a:rPr lang="en-US" sz="1200" dirty="0" err="1" smtClean="0"/>
            <a:t>Herbivory</a:t>
          </a:r>
          <a:endParaRPr lang="en-US" sz="1200" dirty="0"/>
        </a:p>
      </dgm:t>
    </dgm:pt>
    <dgm:pt modelId="{6012AE8F-E768-754C-A48A-FEB75F4AC345}" type="parTrans" cxnId="{0E9B69E7-B5BD-F44B-A60E-5DC5B156B25F}">
      <dgm:prSet/>
      <dgm:spPr/>
      <dgm:t>
        <a:bodyPr/>
        <a:lstStyle/>
        <a:p>
          <a:endParaRPr lang="en-US"/>
        </a:p>
      </dgm:t>
    </dgm:pt>
    <dgm:pt modelId="{7062B38D-B03F-7A46-89A6-A045048694C4}" type="sibTrans" cxnId="{0E9B69E7-B5BD-F44B-A60E-5DC5B156B25F}">
      <dgm:prSet/>
      <dgm:spPr/>
      <dgm:t>
        <a:bodyPr/>
        <a:lstStyle/>
        <a:p>
          <a:endParaRPr lang="en-US"/>
        </a:p>
      </dgm:t>
    </dgm:pt>
    <dgm:pt modelId="{2863C5F4-58CC-5147-A245-73D3A4EB3C87}">
      <dgm:prSet phldrT="[Text]" custT="1"/>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sz="1600" b="1" dirty="0" smtClean="0"/>
            <a:t>Producer Populations Change</a:t>
          </a:r>
          <a:endParaRPr lang="en-US" sz="1600" b="1" dirty="0"/>
        </a:p>
      </dgm:t>
    </dgm:pt>
    <dgm:pt modelId="{5084CC3C-64CE-3D46-8402-68D911FAEBE3}" type="parTrans" cxnId="{8B787500-7E46-1847-A882-5103FB74F65D}">
      <dgm:prSet/>
      <dgm:spPr/>
      <dgm:t>
        <a:bodyPr/>
        <a:lstStyle/>
        <a:p>
          <a:endParaRPr lang="en-US"/>
        </a:p>
      </dgm:t>
    </dgm:pt>
    <dgm:pt modelId="{4191DED3-2E23-4344-93B5-63212F771C39}" type="sibTrans" cxnId="{8B787500-7E46-1847-A882-5103FB74F65D}">
      <dgm:prSet/>
      <dgm:spPr/>
      <dgm:t>
        <a:bodyPr/>
        <a:lstStyle/>
        <a:p>
          <a:endParaRPr lang="en-US"/>
        </a:p>
      </dgm:t>
    </dgm:pt>
    <dgm:pt modelId="{1CD74D84-41C9-754A-B52A-CFC5488545D6}">
      <dgm:prSet phldrT="[Text]" custT="1"/>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sz="1200" dirty="0" smtClean="0"/>
            <a:t>Species preferred by herbivores decrease</a:t>
          </a:r>
          <a:endParaRPr lang="en-US" sz="1200" dirty="0"/>
        </a:p>
      </dgm:t>
    </dgm:pt>
    <dgm:pt modelId="{AEEC4F90-A05B-3347-8906-AF740F73DFC8}" type="parTrans" cxnId="{4180B990-9E3C-8C48-973B-5B1FFA25343B}">
      <dgm:prSet/>
      <dgm:spPr/>
      <dgm:t>
        <a:bodyPr/>
        <a:lstStyle/>
        <a:p>
          <a:endParaRPr lang="en-US"/>
        </a:p>
      </dgm:t>
    </dgm:pt>
    <dgm:pt modelId="{A2242A7F-9F9A-FA4A-8301-E0A7C5BD661D}" type="sibTrans" cxnId="{4180B990-9E3C-8C48-973B-5B1FFA25343B}">
      <dgm:prSet/>
      <dgm:spPr/>
      <dgm:t>
        <a:bodyPr/>
        <a:lstStyle/>
        <a:p>
          <a:endParaRPr lang="en-US"/>
        </a:p>
      </dgm:t>
    </dgm:pt>
    <dgm:pt modelId="{15B4B563-A237-294C-84FF-725A15D298A6}">
      <dgm:prSet phldrT="[Text]" custT="1"/>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sz="1200" dirty="0" smtClean="0"/>
            <a:t>Species avoided by herbivores increase</a:t>
          </a:r>
          <a:endParaRPr lang="en-US" sz="1200" dirty="0"/>
        </a:p>
      </dgm:t>
    </dgm:pt>
    <dgm:pt modelId="{12C76560-684C-E241-91E1-F650A8A8A17A}" type="parTrans" cxnId="{B0E88998-8858-CD4A-B25E-E92FA4DFF7DB}">
      <dgm:prSet/>
      <dgm:spPr/>
      <dgm:t>
        <a:bodyPr/>
        <a:lstStyle/>
        <a:p>
          <a:endParaRPr lang="en-US"/>
        </a:p>
      </dgm:t>
    </dgm:pt>
    <dgm:pt modelId="{4AC4E08F-74C3-E44C-99CC-5B6789E2C44E}" type="sibTrans" cxnId="{B0E88998-8858-CD4A-B25E-E92FA4DFF7DB}">
      <dgm:prSet/>
      <dgm:spPr/>
      <dgm:t>
        <a:bodyPr/>
        <a:lstStyle/>
        <a:p>
          <a:endParaRPr lang="en-US"/>
        </a:p>
      </dgm:t>
    </dgm:pt>
    <dgm:pt modelId="{C6694598-7924-EF4B-9B87-10C0E8EBF60C}">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600" b="1" dirty="0" smtClean="0"/>
            <a:t>Ecosystem</a:t>
          </a:r>
          <a:endParaRPr lang="en-US" sz="1600" b="1" dirty="0"/>
        </a:p>
      </dgm:t>
    </dgm:pt>
    <dgm:pt modelId="{9E9820BD-429F-0E42-9E88-EE986C81D548}" type="parTrans" cxnId="{00D40FDD-191B-CB44-888B-01C49E917204}">
      <dgm:prSet/>
      <dgm:spPr/>
      <dgm:t>
        <a:bodyPr/>
        <a:lstStyle/>
        <a:p>
          <a:endParaRPr lang="en-US"/>
        </a:p>
      </dgm:t>
    </dgm:pt>
    <dgm:pt modelId="{E4898669-C7E6-F746-839A-7806C9D355F7}" type="sibTrans" cxnId="{00D40FDD-191B-CB44-888B-01C49E917204}">
      <dgm:prSet/>
      <dgm:spPr/>
      <dgm:t>
        <a:bodyPr/>
        <a:lstStyle/>
        <a:p>
          <a:endParaRPr lang="en-US"/>
        </a:p>
      </dgm:t>
    </dgm:pt>
    <dgm:pt modelId="{BAE98772-58FC-074F-AA24-813E9B85BAB1}">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Nutrient cycles change</a:t>
          </a:r>
          <a:endParaRPr lang="en-US" sz="1200" dirty="0"/>
        </a:p>
      </dgm:t>
    </dgm:pt>
    <dgm:pt modelId="{CBB90AF0-57CD-F040-9526-F3FD37776CDD}" type="sibTrans" cxnId="{CA523134-C2CD-6842-A8A1-B54339A66535}">
      <dgm:prSet/>
      <dgm:spPr/>
      <dgm:t>
        <a:bodyPr/>
        <a:lstStyle/>
        <a:p>
          <a:endParaRPr lang="en-US"/>
        </a:p>
      </dgm:t>
    </dgm:pt>
    <dgm:pt modelId="{075E2246-A299-AB4A-9B78-5A41D9649FCE}" type="parTrans" cxnId="{CA523134-C2CD-6842-A8A1-B54339A66535}">
      <dgm:prSet/>
      <dgm:spPr/>
      <dgm:t>
        <a:bodyPr/>
        <a:lstStyle/>
        <a:p>
          <a:endParaRPr lang="en-US"/>
        </a:p>
      </dgm:t>
    </dgm:pt>
    <dgm:pt modelId="{773D4345-5AFA-334F-B3C5-F0F0C7525FDF}">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Biodiversity changes</a:t>
          </a:r>
          <a:endParaRPr lang="en-US" sz="1200" dirty="0"/>
        </a:p>
      </dgm:t>
    </dgm:pt>
    <dgm:pt modelId="{8ED17C1A-651F-F340-80F3-AD3A11F5DC5E}" type="sibTrans" cxnId="{482A0757-4A67-7A43-9AF9-6B4C77CE3153}">
      <dgm:prSet/>
      <dgm:spPr/>
      <dgm:t>
        <a:bodyPr/>
        <a:lstStyle/>
        <a:p>
          <a:endParaRPr lang="en-US"/>
        </a:p>
      </dgm:t>
    </dgm:pt>
    <dgm:pt modelId="{6C1C433D-B7AD-7943-86C0-84E62BC591BD}" type="parTrans" cxnId="{482A0757-4A67-7A43-9AF9-6B4C77CE3153}">
      <dgm:prSet/>
      <dgm:spPr/>
      <dgm:t>
        <a:bodyPr/>
        <a:lstStyle/>
        <a:p>
          <a:endParaRPr lang="en-US"/>
        </a:p>
      </dgm:t>
    </dgm:pt>
    <dgm:pt modelId="{4E18A50F-88D8-564D-B31B-7475C446C526}">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Habitats change</a:t>
          </a:r>
          <a:endParaRPr lang="en-US" sz="1200" dirty="0"/>
        </a:p>
      </dgm:t>
    </dgm:pt>
    <dgm:pt modelId="{94EDE9B7-B014-F44C-9F08-FE01D5A1801D}" type="sibTrans" cxnId="{0E89D475-EC6E-BB43-AF92-218C00EB31C1}">
      <dgm:prSet/>
      <dgm:spPr/>
      <dgm:t>
        <a:bodyPr/>
        <a:lstStyle/>
        <a:p>
          <a:endParaRPr lang="en-US"/>
        </a:p>
      </dgm:t>
    </dgm:pt>
    <dgm:pt modelId="{9CD81BCB-C07F-FE44-8B83-E93414FC8CA7}" type="parTrans" cxnId="{0E89D475-EC6E-BB43-AF92-218C00EB31C1}">
      <dgm:prSet/>
      <dgm:spPr/>
      <dgm:t>
        <a:bodyPr/>
        <a:lstStyle/>
        <a:p>
          <a:endParaRPr lang="en-US"/>
        </a:p>
      </dgm:t>
    </dgm:pt>
    <dgm:pt modelId="{4DED55E6-4954-4F4A-972E-941ADB0133C1}">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Feedback throughout system</a:t>
          </a:r>
          <a:endParaRPr lang="en-US" sz="1200" dirty="0"/>
        </a:p>
      </dgm:t>
    </dgm:pt>
    <dgm:pt modelId="{83C340B1-ACA9-304B-8183-4B06138639E6}" type="parTrans" cxnId="{A35743A3-3E78-3D44-8655-3842D83E6556}">
      <dgm:prSet/>
      <dgm:spPr/>
    </dgm:pt>
    <dgm:pt modelId="{D1776386-E196-A942-A585-DF093240B9E9}" type="sibTrans" cxnId="{A35743A3-3E78-3D44-8655-3842D83E6556}">
      <dgm:prSet/>
      <dgm:spPr/>
    </dgm:pt>
    <dgm:pt modelId="{D4D12717-59FF-9941-8794-9F27BF6F51F2}" type="pres">
      <dgm:prSet presAssocID="{50C53A80-96EF-1C46-8D3A-6247CC73D282}" presName="linearFlow" presStyleCnt="0">
        <dgm:presLayoutVars>
          <dgm:resizeHandles val="exact"/>
        </dgm:presLayoutVars>
      </dgm:prSet>
      <dgm:spPr/>
      <dgm:t>
        <a:bodyPr/>
        <a:lstStyle/>
        <a:p>
          <a:endParaRPr lang="en-US"/>
        </a:p>
      </dgm:t>
    </dgm:pt>
    <dgm:pt modelId="{1D6C8881-616D-2847-81AA-E91E972789B1}" type="pres">
      <dgm:prSet presAssocID="{DFA717F9-E98E-1348-B785-9558C9C0407E}" presName="node" presStyleLbl="node1" presStyleIdx="0" presStyleCnt="4">
        <dgm:presLayoutVars>
          <dgm:bulletEnabled val="1"/>
        </dgm:presLayoutVars>
      </dgm:prSet>
      <dgm:spPr/>
      <dgm:t>
        <a:bodyPr/>
        <a:lstStyle/>
        <a:p>
          <a:endParaRPr lang="en-US"/>
        </a:p>
      </dgm:t>
    </dgm:pt>
    <dgm:pt modelId="{A6B16F39-2846-C041-8DA6-EB366A8FAC0D}" type="pres">
      <dgm:prSet presAssocID="{755FB38F-1895-A24C-8FAE-A820C4D86452}" presName="sibTrans" presStyleLbl="sibTrans2D1" presStyleIdx="0" presStyleCnt="3"/>
      <dgm:spPr/>
      <dgm:t>
        <a:bodyPr/>
        <a:lstStyle/>
        <a:p>
          <a:endParaRPr lang="en-US"/>
        </a:p>
      </dgm:t>
    </dgm:pt>
    <dgm:pt modelId="{45DD641F-7FF1-7246-BF40-D16F2BDA943D}" type="pres">
      <dgm:prSet presAssocID="{755FB38F-1895-A24C-8FAE-A820C4D86452}" presName="connectorText" presStyleLbl="sibTrans2D1" presStyleIdx="0" presStyleCnt="3"/>
      <dgm:spPr/>
      <dgm:t>
        <a:bodyPr/>
        <a:lstStyle/>
        <a:p>
          <a:endParaRPr lang="en-US"/>
        </a:p>
      </dgm:t>
    </dgm:pt>
    <dgm:pt modelId="{F0EA78D3-5178-F646-B93B-4BF482FBB3DB}" type="pres">
      <dgm:prSet presAssocID="{576C552A-DAED-D140-81D1-239E316D8CD6}" presName="node" presStyleLbl="node1" presStyleIdx="1" presStyleCnt="4">
        <dgm:presLayoutVars>
          <dgm:bulletEnabled val="1"/>
        </dgm:presLayoutVars>
      </dgm:prSet>
      <dgm:spPr/>
      <dgm:t>
        <a:bodyPr/>
        <a:lstStyle/>
        <a:p>
          <a:endParaRPr lang="en-US"/>
        </a:p>
      </dgm:t>
    </dgm:pt>
    <dgm:pt modelId="{47A323C1-6B9D-5C4B-A67E-A100DDB71ADC}" type="pres">
      <dgm:prSet presAssocID="{B7C0EBBA-AB97-DA41-AFDC-BFEC866BDB09}" presName="sibTrans" presStyleLbl="sibTrans2D1" presStyleIdx="1" presStyleCnt="3"/>
      <dgm:spPr/>
      <dgm:t>
        <a:bodyPr/>
        <a:lstStyle/>
        <a:p>
          <a:endParaRPr lang="en-US"/>
        </a:p>
      </dgm:t>
    </dgm:pt>
    <dgm:pt modelId="{18A5FC24-D580-6D43-9D1E-0039F7F81C66}" type="pres">
      <dgm:prSet presAssocID="{B7C0EBBA-AB97-DA41-AFDC-BFEC866BDB09}" presName="connectorText" presStyleLbl="sibTrans2D1" presStyleIdx="1" presStyleCnt="3"/>
      <dgm:spPr/>
      <dgm:t>
        <a:bodyPr/>
        <a:lstStyle/>
        <a:p>
          <a:endParaRPr lang="en-US"/>
        </a:p>
      </dgm:t>
    </dgm:pt>
    <dgm:pt modelId="{C00BF100-E42A-AD45-86BF-0831B4D4E89E}" type="pres">
      <dgm:prSet presAssocID="{2863C5F4-58CC-5147-A245-73D3A4EB3C87}" presName="node" presStyleLbl="node1" presStyleIdx="2" presStyleCnt="4">
        <dgm:presLayoutVars>
          <dgm:bulletEnabled val="1"/>
        </dgm:presLayoutVars>
      </dgm:prSet>
      <dgm:spPr/>
      <dgm:t>
        <a:bodyPr/>
        <a:lstStyle/>
        <a:p>
          <a:endParaRPr lang="en-US"/>
        </a:p>
      </dgm:t>
    </dgm:pt>
    <dgm:pt modelId="{A7DB59DF-7D3B-F44F-88E1-44AB51F74C5E}" type="pres">
      <dgm:prSet presAssocID="{4191DED3-2E23-4344-93B5-63212F771C39}" presName="sibTrans" presStyleLbl="sibTrans2D1" presStyleIdx="2" presStyleCnt="3"/>
      <dgm:spPr/>
      <dgm:t>
        <a:bodyPr/>
        <a:lstStyle/>
        <a:p>
          <a:endParaRPr lang="en-US"/>
        </a:p>
      </dgm:t>
    </dgm:pt>
    <dgm:pt modelId="{24BA3CAC-78A0-2043-B1A0-CF50AF528C07}" type="pres">
      <dgm:prSet presAssocID="{4191DED3-2E23-4344-93B5-63212F771C39}" presName="connectorText" presStyleLbl="sibTrans2D1" presStyleIdx="2" presStyleCnt="3"/>
      <dgm:spPr/>
      <dgm:t>
        <a:bodyPr/>
        <a:lstStyle/>
        <a:p>
          <a:endParaRPr lang="en-US"/>
        </a:p>
      </dgm:t>
    </dgm:pt>
    <dgm:pt modelId="{75B70373-E69E-234F-AB78-FAFF133501E7}" type="pres">
      <dgm:prSet presAssocID="{C6694598-7924-EF4B-9B87-10C0E8EBF60C}" presName="node" presStyleLbl="node1" presStyleIdx="3" presStyleCnt="4" custScaleY="204965">
        <dgm:presLayoutVars>
          <dgm:bulletEnabled val="1"/>
        </dgm:presLayoutVars>
      </dgm:prSet>
      <dgm:spPr/>
      <dgm:t>
        <a:bodyPr/>
        <a:lstStyle/>
        <a:p>
          <a:endParaRPr lang="en-US"/>
        </a:p>
      </dgm:t>
    </dgm:pt>
  </dgm:ptLst>
  <dgm:cxnLst>
    <dgm:cxn modelId="{D09AF3F6-81C1-B04A-AA07-A1420F2A73B4}" type="presOf" srcId="{B7C0EBBA-AB97-DA41-AFDC-BFEC866BDB09}" destId="{18A5FC24-D580-6D43-9D1E-0039F7F81C66}" srcOrd="1" destOrd="0" presId="urn:microsoft.com/office/officeart/2005/8/layout/process2"/>
    <dgm:cxn modelId="{482A0757-4A67-7A43-9AF9-6B4C77CE3153}" srcId="{C6694598-7924-EF4B-9B87-10C0E8EBF60C}" destId="{773D4345-5AFA-334F-B3C5-F0F0C7525FDF}" srcOrd="1" destOrd="0" parTransId="{6C1C433D-B7AD-7943-86C0-84E62BC591BD}" sibTransId="{8ED17C1A-651F-F340-80F3-AD3A11F5DC5E}"/>
    <dgm:cxn modelId="{E764B070-B256-BC46-A9FD-9ED2A8A6A69A}" type="presOf" srcId="{1CD74D84-41C9-754A-B52A-CFC5488545D6}" destId="{C00BF100-E42A-AD45-86BF-0831B4D4E89E}" srcOrd="0" destOrd="1" presId="urn:microsoft.com/office/officeart/2005/8/layout/process2"/>
    <dgm:cxn modelId="{0F5A0A47-B45C-044E-B406-D5127DCDBDDB}" type="presOf" srcId="{50C53A80-96EF-1C46-8D3A-6247CC73D282}" destId="{D4D12717-59FF-9941-8794-9F27BF6F51F2}" srcOrd="0" destOrd="0" presId="urn:microsoft.com/office/officeart/2005/8/layout/process2"/>
    <dgm:cxn modelId="{BFBF3807-5CA7-4B44-B1DE-BAFE6A0CEE18}" type="presOf" srcId="{B7C0EBBA-AB97-DA41-AFDC-BFEC866BDB09}" destId="{47A323C1-6B9D-5C4B-A67E-A100DDB71ADC}" srcOrd="0" destOrd="0" presId="urn:microsoft.com/office/officeart/2005/8/layout/process2"/>
    <dgm:cxn modelId="{00D40FDD-191B-CB44-888B-01C49E917204}" srcId="{50C53A80-96EF-1C46-8D3A-6247CC73D282}" destId="{C6694598-7924-EF4B-9B87-10C0E8EBF60C}" srcOrd="3" destOrd="0" parTransId="{9E9820BD-429F-0E42-9E88-EE986C81D548}" sibTransId="{E4898669-C7E6-F746-839A-7806C9D355F7}"/>
    <dgm:cxn modelId="{B85AE567-5395-1E42-BC59-531E93C04DE0}" type="presOf" srcId="{AF1C57C9-2E94-C84C-808B-C3A7960253BB}" destId="{1D6C8881-616D-2847-81AA-E91E972789B1}" srcOrd="0" destOrd="1" presId="urn:microsoft.com/office/officeart/2005/8/layout/process2"/>
    <dgm:cxn modelId="{0E89D475-EC6E-BB43-AF92-218C00EB31C1}" srcId="{C6694598-7924-EF4B-9B87-10C0E8EBF60C}" destId="{4E18A50F-88D8-564D-B31B-7475C446C526}" srcOrd="0" destOrd="0" parTransId="{9CD81BCB-C07F-FE44-8B83-E93414FC8CA7}" sibTransId="{94EDE9B7-B014-F44C-9F08-FE01D5A1801D}"/>
    <dgm:cxn modelId="{5D35E752-7F1F-724C-88A9-56A7131762E7}" type="presOf" srcId="{4191DED3-2E23-4344-93B5-63212F771C39}" destId="{24BA3CAC-78A0-2043-B1A0-CF50AF528C07}" srcOrd="1" destOrd="0" presId="urn:microsoft.com/office/officeart/2005/8/layout/process2"/>
    <dgm:cxn modelId="{351A1D63-D386-CA4D-B488-8A50F7521405}" type="presOf" srcId="{755FB38F-1895-A24C-8FAE-A820C4D86452}" destId="{45DD641F-7FF1-7246-BF40-D16F2BDA943D}" srcOrd="1" destOrd="0" presId="urn:microsoft.com/office/officeart/2005/8/layout/process2"/>
    <dgm:cxn modelId="{2B9B9DB9-F9FC-214F-B1D7-9168F32853BF}" type="presOf" srcId="{15B4B563-A237-294C-84FF-725A15D298A6}" destId="{C00BF100-E42A-AD45-86BF-0831B4D4E89E}" srcOrd="0" destOrd="2" presId="urn:microsoft.com/office/officeart/2005/8/layout/process2"/>
    <dgm:cxn modelId="{D3AEACB2-E3EE-B344-93AF-C233A65DD557}" type="presOf" srcId="{773D4345-5AFA-334F-B3C5-F0F0C7525FDF}" destId="{75B70373-E69E-234F-AB78-FAFF133501E7}" srcOrd="0" destOrd="2" presId="urn:microsoft.com/office/officeart/2005/8/layout/process2"/>
    <dgm:cxn modelId="{01271291-DCDD-D944-B015-9E028336C033}" type="presOf" srcId="{4191DED3-2E23-4344-93B5-63212F771C39}" destId="{A7DB59DF-7D3B-F44F-88E1-44AB51F74C5E}" srcOrd="0" destOrd="0" presId="urn:microsoft.com/office/officeart/2005/8/layout/process2"/>
    <dgm:cxn modelId="{80D29918-80DD-CD44-9E99-D84B0EE9F149}" type="presOf" srcId="{576C552A-DAED-D140-81D1-239E316D8CD6}" destId="{F0EA78D3-5178-F646-B93B-4BF482FBB3DB}" srcOrd="0" destOrd="0" presId="urn:microsoft.com/office/officeart/2005/8/layout/process2"/>
    <dgm:cxn modelId="{8B787500-7E46-1847-A882-5103FB74F65D}" srcId="{50C53A80-96EF-1C46-8D3A-6247CC73D282}" destId="{2863C5F4-58CC-5147-A245-73D3A4EB3C87}" srcOrd="2" destOrd="0" parTransId="{5084CC3C-64CE-3D46-8402-68D911FAEBE3}" sibTransId="{4191DED3-2E23-4344-93B5-63212F771C39}"/>
    <dgm:cxn modelId="{08002EDC-637C-AE4C-845F-47FB360C0E5D}" type="presOf" srcId="{BAE98772-58FC-074F-AA24-813E9B85BAB1}" destId="{75B70373-E69E-234F-AB78-FAFF133501E7}" srcOrd="0" destOrd="3" presId="urn:microsoft.com/office/officeart/2005/8/layout/process2"/>
    <dgm:cxn modelId="{4180B990-9E3C-8C48-973B-5B1FFA25343B}" srcId="{2863C5F4-58CC-5147-A245-73D3A4EB3C87}" destId="{1CD74D84-41C9-754A-B52A-CFC5488545D6}" srcOrd="0" destOrd="0" parTransId="{AEEC4F90-A05B-3347-8906-AF740F73DFC8}" sibTransId="{A2242A7F-9F9A-FA4A-8301-E0A7C5BD661D}"/>
    <dgm:cxn modelId="{0DE53A0D-908C-FD40-B6F9-4CD5E8A094D7}" type="presOf" srcId="{2863C5F4-58CC-5147-A245-73D3A4EB3C87}" destId="{C00BF100-E42A-AD45-86BF-0831B4D4E89E}" srcOrd="0" destOrd="0" presId="urn:microsoft.com/office/officeart/2005/8/layout/process2"/>
    <dgm:cxn modelId="{81E516E5-545A-E74E-B392-72E3C6C4F271}" type="presOf" srcId="{4E18A50F-88D8-564D-B31B-7475C446C526}" destId="{75B70373-E69E-234F-AB78-FAFF133501E7}" srcOrd="0" destOrd="1" presId="urn:microsoft.com/office/officeart/2005/8/layout/process2"/>
    <dgm:cxn modelId="{6107F45E-639B-4C45-A65A-071B1612C28C}" type="presOf" srcId="{DFA717F9-E98E-1348-B785-9558C9C0407E}" destId="{1D6C8881-616D-2847-81AA-E91E972789B1}" srcOrd="0" destOrd="0" presId="urn:microsoft.com/office/officeart/2005/8/layout/process2"/>
    <dgm:cxn modelId="{818AAC59-3A47-A144-ACD6-E92440F4B124}" type="presOf" srcId="{755FB38F-1895-A24C-8FAE-A820C4D86452}" destId="{A6B16F39-2846-C041-8DA6-EB366A8FAC0D}" srcOrd="0" destOrd="0" presId="urn:microsoft.com/office/officeart/2005/8/layout/process2"/>
    <dgm:cxn modelId="{FC4D1302-36B5-0A43-A6CE-EF1ACBC80CB9}" type="presOf" srcId="{13974DD2-7976-ED42-9DA4-33BC7D4A281E}" destId="{F0EA78D3-5178-F646-B93B-4BF482FBB3DB}" srcOrd="0" destOrd="1" presId="urn:microsoft.com/office/officeart/2005/8/layout/process2"/>
    <dgm:cxn modelId="{B0E88998-8858-CD4A-B25E-E92FA4DFF7DB}" srcId="{2863C5F4-58CC-5147-A245-73D3A4EB3C87}" destId="{15B4B563-A237-294C-84FF-725A15D298A6}" srcOrd="1" destOrd="0" parTransId="{12C76560-684C-E241-91E1-F650A8A8A17A}" sibTransId="{4AC4E08F-74C3-E44C-99CC-5B6789E2C44E}"/>
    <dgm:cxn modelId="{2CAFA183-637E-CF45-AD5C-B5E24B2754A1}" srcId="{50C53A80-96EF-1C46-8D3A-6247CC73D282}" destId="{576C552A-DAED-D140-81D1-239E316D8CD6}" srcOrd="1" destOrd="0" parTransId="{109ECB15-6C09-5A4C-855C-BC53F5AC0409}" sibTransId="{B7C0EBBA-AB97-DA41-AFDC-BFEC866BDB09}"/>
    <dgm:cxn modelId="{A35743A3-3E78-3D44-8655-3842D83E6556}" srcId="{C6694598-7924-EF4B-9B87-10C0E8EBF60C}" destId="{4DED55E6-4954-4F4A-972E-941ADB0133C1}" srcOrd="3" destOrd="0" parTransId="{83C340B1-ACA9-304B-8183-4B06138639E6}" sibTransId="{D1776386-E196-A942-A585-DF093240B9E9}"/>
    <dgm:cxn modelId="{347E50F7-AB82-9E40-86EE-610BE5CE6479}" type="presOf" srcId="{4DED55E6-4954-4F4A-972E-941ADB0133C1}" destId="{75B70373-E69E-234F-AB78-FAFF133501E7}" srcOrd="0" destOrd="4" presId="urn:microsoft.com/office/officeart/2005/8/layout/process2"/>
    <dgm:cxn modelId="{B962D82F-5755-F743-90F3-335F01CAEE60}" type="presOf" srcId="{C6694598-7924-EF4B-9B87-10C0E8EBF60C}" destId="{75B70373-E69E-234F-AB78-FAFF133501E7}" srcOrd="0" destOrd="0" presId="urn:microsoft.com/office/officeart/2005/8/layout/process2"/>
    <dgm:cxn modelId="{0E9B69E7-B5BD-F44B-A60E-5DC5B156B25F}" srcId="{576C552A-DAED-D140-81D1-239E316D8CD6}" destId="{13974DD2-7976-ED42-9DA4-33BC7D4A281E}" srcOrd="0" destOrd="0" parTransId="{6012AE8F-E768-754C-A48A-FEB75F4AC345}" sibTransId="{7062B38D-B03F-7A46-89A6-A045048694C4}"/>
    <dgm:cxn modelId="{04E2CBDD-7859-5B41-99B8-23F0574EB1E0}" srcId="{DFA717F9-E98E-1348-B785-9558C9C0407E}" destId="{AF1C57C9-2E94-C84C-808B-C3A7960253BB}" srcOrd="0" destOrd="0" parTransId="{F32F21C6-C9F5-C642-BFBF-6B7AF8D991FB}" sibTransId="{6CAB59B3-2A90-144D-9A2A-58E06DB1B989}"/>
    <dgm:cxn modelId="{CA523134-C2CD-6842-A8A1-B54339A66535}" srcId="{C6694598-7924-EF4B-9B87-10C0E8EBF60C}" destId="{BAE98772-58FC-074F-AA24-813E9B85BAB1}" srcOrd="2" destOrd="0" parTransId="{075E2246-A299-AB4A-9B78-5A41D9649FCE}" sibTransId="{CBB90AF0-57CD-F040-9526-F3FD37776CDD}"/>
    <dgm:cxn modelId="{223FE9F1-9BFE-E24C-BB7B-B417BDF12405}" srcId="{50C53A80-96EF-1C46-8D3A-6247CC73D282}" destId="{DFA717F9-E98E-1348-B785-9558C9C0407E}" srcOrd="0" destOrd="0" parTransId="{2DE31123-CA0F-1B48-95DB-8CD595BF2906}" sibTransId="{755FB38F-1895-A24C-8FAE-A820C4D86452}"/>
    <dgm:cxn modelId="{4EE43C35-2E0C-244A-9ACB-B62E4E652289}" type="presParOf" srcId="{D4D12717-59FF-9941-8794-9F27BF6F51F2}" destId="{1D6C8881-616D-2847-81AA-E91E972789B1}" srcOrd="0" destOrd="0" presId="urn:microsoft.com/office/officeart/2005/8/layout/process2"/>
    <dgm:cxn modelId="{3428399A-D0F2-8148-87ED-360D9E55689B}" type="presParOf" srcId="{D4D12717-59FF-9941-8794-9F27BF6F51F2}" destId="{A6B16F39-2846-C041-8DA6-EB366A8FAC0D}" srcOrd="1" destOrd="0" presId="urn:microsoft.com/office/officeart/2005/8/layout/process2"/>
    <dgm:cxn modelId="{5235E274-7129-954C-955B-EB632C40EBE2}" type="presParOf" srcId="{A6B16F39-2846-C041-8DA6-EB366A8FAC0D}" destId="{45DD641F-7FF1-7246-BF40-D16F2BDA943D}" srcOrd="0" destOrd="0" presId="urn:microsoft.com/office/officeart/2005/8/layout/process2"/>
    <dgm:cxn modelId="{E6D1228B-CB57-9148-854A-E9071EC2D4BF}" type="presParOf" srcId="{D4D12717-59FF-9941-8794-9F27BF6F51F2}" destId="{F0EA78D3-5178-F646-B93B-4BF482FBB3DB}" srcOrd="2" destOrd="0" presId="urn:microsoft.com/office/officeart/2005/8/layout/process2"/>
    <dgm:cxn modelId="{29D16307-0B52-3840-A4D5-B2C5C2FF73D4}" type="presParOf" srcId="{D4D12717-59FF-9941-8794-9F27BF6F51F2}" destId="{47A323C1-6B9D-5C4B-A67E-A100DDB71ADC}" srcOrd="3" destOrd="0" presId="urn:microsoft.com/office/officeart/2005/8/layout/process2"/>
    <dgm:cxn modelId="{5E8D6038-9FF5-7E48-B19D-1603C08BAA22}" type="presParOf" srcId="{47A323C1-6B9D-5C4B-A67E-A100DDB71ADC}" destId="{18A5FC24-D580-6D43-9D1E-0039F7F81C66}" srcOrd="0" destOrd="0" presId="urn:microsoft.com/office/officeart/2005/8/layout/process2"/>
    <dgm:cxn modelId="{A4EB3E6E-5EB1-4A43-84FF-3BB534528419}" type="presParOf" srcId="{D4D12717-59FF-9941-8794-9F27BF6F51F2}" destId="{C00BF100-E42A-AD45-86BF-0831B4D4E89E}" srcOrd="4" destOrd="0" presId="urn:microsoft.com/office/officeart/2005/8/layout/process2"/>
    <dgm:cxn modelId="{3679F69D-034C-4149-B8E5-C7569FC394F8}" type="presParOf" srcId="{D4D12717-59FF-9941-8794-9F27BF6F51F2}" destId="{A7DB59DF-7D3B-F44F-88E1-44AB51F74C5E}" srcOrd="5" destOrd="0" presId="urn:microsoft.com/office/officeart/2005/8/layout/process2"/>
    <dgm:cxn modelId="{41BF7909-CE25-EB48-909F-8EAEFF23FD3E}" type="presParOf" srcId="{A7DB59DF-7D3B-F44F-88E1-44AB51F74C5E}" destId="{24BA3CAC-78A0-2043-B1A0-CF50AF528C07}" srcOrd="0" destOrd="0" presId="urn:microsoft.com/office/officeart/2005/8/layout/process2"/>
    <dgm:cxn modelId="{F1759529-FC2D-7943-9383-4222F5365F08}" type="presParOf" srcId="{D4D12717-59FF-9941-8794-9F27BF6F51F2}" destId="{75B70373-E69E-234F-AB78-FAFF133501E7}"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4F41C8-274C-9141-B103-78E826F5D5FE}" type="doc">
      <dgm:prSet loTypeId="urn:microsoft.com/office/officeart/2005/8/layout/process2" loCatId="" qsTypeId="urn:microsoft.com/office/officeart/2005/8/quickstyle/simple4" qsCatId="simple" csTypeId="urn:microsoft.com/office/officeart/2005/8/colors/colorful3" csCatId="colorful" phldr="1"/>
      <dgm:spPr/>
    </dgm:pt>
    <dgm:pt modelId="{C163446A-D4AA-864C-A788-778BCE193E32}">
      <dgm:prSet phldrT="[Text]"/>
      <dgm:spPr/>
      <dgm:t>
        <a:bodyPr/>
        <a:lstStyle/>
        <a:p>
          <a:pPr algn="ctr"/>
          <a:r>
            <a:rPr lang="en-US" b="1" dirty="0" smtClean="0"/>
            <a:t>Predators</a:t>
          </a:r>
          <a:endParaRPr lang="en-US" dirty="0"/>
        </a:p>
      </dgm:t>
    </dgm:pt>
    <dgm:pt modelId="{9277E6D3-771D-6248-B22F-790AFCDCB7DC}" type="parTrans" cxnId="{71E3BF07-C409-784C-ACDB-7879B1C29DDA}">
      <dgm:prSet/>
      <dgm:spPr/>
      <dgm:t>
        <a:bodyPr/>
        <a:lstStyle/>
        <a:p>
          <a:endParaRPr lang="en-US"/>
        </a:p>
      </dgm:t>
    </dgm:pt>
    <dgm:pt modelId="{DEAB22E6-C1B8-BF42-AC61-00C8864CCAEB}" type="sibTrans" cxnId="{71E3BF07-C409-784C-ACDB-7879B1C29DDA}">
      <dgm:prSet/>
      <dgm:spPr/>
      <dgm:t>
        <a:bodyPr/>
        <a:lstStyle/>
        <a:p>
          <a:endParaRPr lang="en-US"/>
        </a:p>
      </dgm:t>
    </dgm:pt>
    <dgm:pt modelId="{79220763-4E97-DA49-96E1-3300AEDFA811}">
      <dgm:prSet phldrT="[Text]"/>
      <dgm:spPr/>
      <dgm:t>
        <a:bodyPr/>
        <a:lstStyle/>
        <a:p>
          <a:pPr algn="ctr"/>
          <a:r>
            <a:rPr lang="en-US" smtClean="0"/>
            <a:t>Ungulate Prey</a:t>
          </a:r>
          <a:endParaRPr lang="en-US" dirty="0" smtClean="0"/>
        </a:p>
      </dgm:t>
    </dgm:pt>
    <dgm:pt modelId="{D4911A43-A05A-9B4D-8CEF-72C4A8A51396}" type="parTrans" cxnId="{7BE4EC2E-1FEA-A24E-8E58-846831453D4E}">
      <dgm:prSet/>
      <dgm:spPr/>
      <dgm:t>
        <a:bodyPr/>
        <a:lstStyle/>
        <a:p>
          <a:endParaRPr lang="en-US"/>
        </a:p>
      </dgm:t>
    </dgm:pt>
    <dgm:pt modelId="{1E5B2682-3D82-E94B-8F06-7D9C2E57117C}" type="sibTrans" cxnId="{7BE4EC2E-1FEA-A24E-8E58-846831453D4E}">
      <dgm:prSet/>
      <dgm:spPr/>
      <dgm:t>
        <a:bodyPr/>
        <a:lstStyle/>
        <a:p>
          <a:endParaRPr lang="en-US"/>
        </a:p>
      </dgm:t>
    </dgm:pt>
    <dgm:pt modelId="{ACB85637-4042-9F49-A420-D2C148C1DC89}">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Ecosystem Changes</a:t>
          </a:r>
          <a:endParaRPr lang="en-US" dirty="0"/>
        </a:p>
      </dgm:t>
    </dgm:pt>
    <dgm:pt modelId="{0D1BD97B-68C7-094E-A7A4-78335A73FA02}" type="parTrans" cxnId="{9C9E35F0-5006-C840-9BDE-DC15AF62BDFD}">
      <dgm:prSet/>
      <dgm:spPr/>
      <dgm:t>
        <a:bodyPr/>
        <a:lstStyle/>
        <a:p>
          <a:endParaRPr lang="en-US"/>
        </a:p>
      </dgm:t>
    </dgm:pt>
    <dgm:pt modelId="{F89B4F23-AFEC-674B-B910-4429FA2080A8}" type="sibTrans" cxnId="{9C9E35F0-5006-C840-9BDE-DC15AF62BDFD}">
      <dgm:prSet/>
      <dgm:spPr/>
      <dgm:t>
        <a:bodyPr/>
        <a:lstStyle/>
        <a:p>
          <a:endParaRPr lang="en-US"/>
        </a:p>
      </dgm:t>
    </dgm:pt>
    <dgm:pt modelId="{D1B2902D-0C1B-6548-91CA-46A3FE6CE48F}">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Biotic environment</a:t>
          </a:r>
          <a:endParaRPr lang="en-US" dirty="0"/>
        </a:p>
      </dgm:t>
    </dgm:pt>
    <dgm:pt modelId="{F59E438F-CAAC-254A-93D9-F5DAD5E349A3}" type="parTrans" cxnId="{3C16C2D5-5F9C-E44A-8605-BDFF93204E3F}">
      <dgm:prSet/>
      <dgm:spPr/>
      <dgm:t>
        <a:bodyPr/>
        <a:lstStyle/>
        <a:p>
          <a:endParaRPr lang="en-US"/>
        </a:p>
      </dgm:t>
    </dgm:pt>
    <dgm:pt modelId="{EAAA13D4-DA89-C54D-8A76-392C0FD73E7B}" type="sibTrans" cxnId="{3C16C2D5-5F9C-E44A-8605-BDFF93204E3F}">
      <dgm:prSet/>
      <dgm:spPr/>
      <dgm:t>
        <a:bodyPr/>
        <a:lstStyle/>
        <a:p>
          <a:endParaRPr lang="en-US"/>
        </a:p>
      </dgm:t>
    </dgm:pt>
    <dgm:pt modelId="{613DFB6D-9C86-AA44-8AAB-D570A733BA8F}">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Abiotic environment</a:t>
          </a:r>
          <a:endParaRPr lang="en-US" dirty="0"/>
        </a:p>
      </dgm:t>
    </dgm:pt>
    <dgm:pt modelId="{B14FDD70-42C1-8D48-BAD1-13A47A911E9A}" type="parTrans" cxnId="{5A0043AE-A8F2-8E4C-AC3D-6C8491AF57EE}">
      <dgm:prSet/>
      <dgm:spPr/>
      <dgm:t>
        <a:bodyPr/>
        <a:lstStyle/>
        <a:p>
          <a:endParaRPr lang="en-US"/>
        </a:p>
      </dgm:t>
    </dgm:pt>
    <dgm:pt modelId="{FC5B67B2-DE59-ED4E-A00B-E0C340444F22}" type="sibTrans" cxnId="{5A0043AE-A8F2-8E4C-AC3D-6C8491AF57EE}">
      <dgm:prSet/>
      <dgm:spPr/>
      <dgm:t>
        <a:bodyPr/>
        <a:lstStyle/>
        <a:p>
          <a:endParaRPr lang="en-US"/>
        </a:p>
      </dgm:t>
    </dgm:pt>
    <dgm:pt modelId="{DEAD97FE-F77B-984F-8170-56191181AF6B}">
      <dgm:prSet phldrT="[Tex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Plants</a:t>
          </a:r>
        </a:p>
      </dgm:t>
    </dgm:pt>
    <dgm:pt modelId="{44F088D0-1E7A-3746-A2FE-1A99D1C9AECE}" type="parTrans" cxnId="{4D6269A7-D278-F748-A890-001BC2D7C7CC}">
      <dgm:prSet/>
      <dgm:spPr/>
      <dgm:t>
        <a:bodyPr/>
        <a:lstStyle/>
        <a:p>
          <a:endParaRPr lang="en-US"/>
        </a:p>
      </dgm:t>
    </dgm:pt>
    <dgm:pt modelId="{EC05FF1B-BF08-BD49-AC74-B1A3C976A142}" type="sibTrans" cxnId="{4D6269A7-D278-F748-A890-001BC2D7C7CC}">
      <dgm:prSet/>
      <dgm:spPr/>
      <dgm:t>
        <a:bodyPr/>
        <a:lstStyle/>
        <a:p>
          <a:endParaRPr lang="en-US"/>
        </a:p>
      </dgm:t>
    </dgm:pt>
    <dgm:pt modelId="{68D6ED3B-04B9-6E4D-BC42-215883B4F5B3}">
      <dgm:prSet/>
      <dgm:spPr/>
      <dgm:t>
        <a:bodyPr/>
        <a:lstStyle/>
        <a:p>
          <a:pPr algn="ctr"/>
          <a:r>
            <a:rPr lang="en-US" dirty="0" smtClean="0"/>
            <a:t>Reduce plant populations</a:t>
          </a:r>
          <a:endParaRPr lang="en-US" dirty="0"/>
        </a:p>
      </dgm:t>
    </dgm:pt>
    <dgm:pt modelId="{2EF53CDB-B053-004B-99CE-1F6DED7410F4}" type="parTrans" cxnId="{F49C2E32-CFB1-0C4F-B937-84D4EE0A27FC}">
      <dgm:prSet/>
      <dgm:spPr/>
      <dgm:t>
        <a:bodyPr/>
        <a:lstStyle/>
        <a:p>
          <a:endParaRPr lang="en-US"/>
        </a:p>
      </dgm:t>
    </dgm:pt>
    <dgm:pt modelId="{9EC9E6E1-C009-E04D-8C4F-C59A1250C30B}" type="sibTrans" cxnId="{F49C2E32-CFB1-0C4F-B937-84D4EE0A27FC}">
      <dgm:prSet/>
      <dgm:spPr/>
      <dgm:t>
        <a:bodyPr/>
        <a:lstStyle/>
        <a:p>
          <a:endParaRPr lang="en-US"/>
        </a:p>
      </dgm:t>
    </dgm:pt>
    <dgm:pt modelId="{E3D65C0A-9C26-2A4C-A5EC-87882B9848A9}">
      <dgm:prSet phldrT="[Text]"/>
      <dgm:spPr/>
      <dgm:t>
        <a:bodyPr/>
        <a:lstStyle/>
        <a:p>
          <a:pPr algn="ctr"/>
          <a:r>
            <a:rPr lang="en-US" dirty="0" smtClean="0"/>
            <a:t>Regulate prey populations</a:t>
          </a:r>
          <a:endParaRPr lang="en-US" dirty="0"/>
        </a:p>
      </dgm:t>
    </dgm:pt>
    <dgm:pt modelId="{8444FF8A-63E8-E044-9036-BF7C02B282AC}" type="parTrans" cxnId="{CEF72170-4061-0A41-9772-440DF8254805}">
      <dgm:prSet/>
      <dgm:spPr/>
      <dgm:t>
        <a:bodyPr/>
        <a:lstStyle/>
        <a:p>
          <a:endParaRPr lang="en-US"/>
        </a:p>
      </dgm:t>
    </dgm:pt>
    <dgm:pt modelId="{94C527F0-EEB3-5E41-8FC5-9217FB647270}" type="sibTrans" cxnId="{CEF72170-4061-0A41-9772-440DF8254805}">
      <dgm:prSet/>
      <dgm:spPr/>
      <dgm:t>
        <a:bodyPr/>
        <a:lstStyle/>
        <a:p>
          <a:endParaRPr lang="en-US"/>
        </a:p>
      </dgm:t>
    </dgm:pt>
    <dgm:pt modelId="{D4BA17D1-B701-1A46-92D2-5FD2CE49D36C}">
      <dgm:prSe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Support prey populations</a:t>
          </a:r>
          <a:endParaRPr lang="en-US" dirty="0"/>
        </a:p>
      </dgm:t>
    </dgm:pt>
    <dgm:pt modelId="{6418B071-9670-DD4D-A5FB-AAC6828E08E0}" type="parTrans" cxnId="{6233D8E3-CA94-3647-955C-79DEA21DB1A7}">
      <dgm:prSet/>
      <dgm:spPr/>
      <dgm:t>
        <a:bodyPr/>
        <a:lstStyle/>
        <a:p>
          <a:endParaRPr lang="en-US"/>
        </a:p>
      </dgm:t>
    </dgm:pt>
    <dgm:pt modelId="{3804707C-3E9E-4C4B-9D90-AF9FD632F534}" type="sibTrans" cxnId="{6233D8E3-CA94-3647-955C-79DEA21DB1A7}">
      <dgm:prSet/>
      <dgm:spPr/>
      <dgm:t>
        <a:bodyPr/>
        <a:lstStyle/>
        <a:p>
          <a:endParaRPr lang="en-US"/>
        </a:p>
      </dgm:t>
    </dgm:pt>
    <dgm:pt modelId="{7DC2F098-1C39-9F49-99F0-6012C36C3599}">
      <dgm:prSe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Link different parts of the ecosystem</a:t>
          </a:r>
          <a:endParaRPr lang="en-US" dirty="0"/>
        </a:p>
      </dgm:t>
    </dgm:pt>
    <dgm:pt modelId="{262CC0DF-23D6-D74A-AFBE-2833D412E546}" type="parTrans" cxnId="{4FE71C35-476E-7144-B1CC-309E1F69552F}">
      <dgm:prSet/>
      <dgm:spPr/>
      <dgm:t>
        <a:bodyPr/>
        <a:lstStyle/>
        <a:p>
          <a:endParaRPr lang="en-US"/>
        </a:p>
      </dgm:t>
    </dgm:pt>
    <dgm:pt modelId="{92E51086-E685-5740-B29E-A662D170EF0E}" type="sibTrans" cxnId="{4FE71C35-476E-7144-B1CC-309E1F69552F}">
      <dgm:prSet/>
      <dgm:spPr/>
      <dgm:t>
        <a:bodyPr/>
        <a:lstStyle/>
        <a:p>
          <a:endParaRPr lang="en-US"/>
        </a:p>
      </dgm:t>
    </dgm:pt>
    <dgm:pt modelId="{E3AACBC0-A28B-AC40-BBBA-1522033F6598}">
      <dgm:prSet/>
      <dgm:spPr/>
      <dgm:t>
        <a:bodyPr/>
        <a:lstStyle/>
        <a:p>
          <a:pPr algn="ctr"/>
          <a:r>
            <a:rPr lang="en-US" dirty="0" smtClean="0"/>
            <a:t>Support predator populations</a:t>
          </a:r>
          <a:endParaRPr lang="en-US" dirty="0"/>
        </a:p>
      </dgm:t>
    </dgm:pt>
    <dgm:pt modelId="{6B0700C8-EACC-AF44-B24C-5C175F19BD5C}" type="sibTrans" cxnId="{2737BE2D-F117-D049-A8E1-37586407E12A}">
      <dgm:prSet/>
      <dgm:spPr/>
      <dgm:t>
        <a:bodyPr/>
        <a:lstStyle/>
        <a:p>
          <a:endParaRPr lang="en-US"/>
        </a:p>
      </dgm:t>
    </dgm:pt>
    <dgm:pt modelId="{1568026F-3ED3-EE40-B4B4-365910247DC5}" type="parTrans" cxnId="{2737BE2D-F117-D049-A8E1-37586407E12A}">
      <dgm:prSet/>
      <dgm:spPr/>
      <dgm:t>
        <a:bodyPr/>
        <a:lstStyle/>
        <a:p>
          <a:endParaRPr lang="en-US"/>
        </a:p>
      </dgm:t>
    </dgm:pt>
    <dgm:pt modelId="{5165CD85-5466-5846-88D2-6C854A0C181A}" type="pres">
      <dgm:prSet presAssocID="{DF4F41C8-274C-9141-B103-78E826F5D5FE}" presName="linearFlow" presStyleCnt="0">
        <dgm:presLayoutVars>
          <dgm:resizeHandles val="exact"/>
        </dgm:presLayoutVars>
      </dgm:prSet>
      <dgm:spPr/>
    </dgm:pt>
    <dgm:pt modelId="{66878A5F-A708-5340-B23E-6F339B325CE9}" type="pres">
      <dgm:prSet presAssocID="{C163446A-D4AA-864C-A788-778BCE193E32}" presName="node" presStyleLbl="node1" presStyleIdx="0" presStyleCnt="4" custLinFactNeighborX="-1785" custLinFactNeighborY="-538">
        <dgm:presLayoutVars>
          <dgm:bulletEnabled val="1"/>
        </dgm:presLayoutVars>
      </dgm:prSet>
      <dgm:spPr/>
      <dgm:t>
        <a:bodyPr/>
        <a:lstStyle/>
        <a:p>
          <a:endParaRPr lang="en-US"/>
        </a:p>
      </dgm:t>
    </dgm:pt>
    <dgm:pt modelId="{191C6D68-1BE1-6340-BE1D-2F1477B50F5A}" type="pres">
      <dgm:prSet presAssocID="{DEAB22E6-C1B8-BF42-AC61-00C8864CCAEB}" presName="sibTrans" presStyleLbl="sibTrans2D1" presStyleIdx="0" presStyleCnt="3"/>
      <dgm:spPr/>
      <dgm:t>
        <a:bodyPr/>
        <a:lstStyle/>
        <a:p>
          <a:endParaRPr lang="en-US"/>
        </a:p>
      </dgm:t>
    </dgm:pt>
    <dgm:pt modelId="{7FEE4E0A-BF88-CD45-BD55-52A5A1B1EEA1}" type="pres">
      <dgm:prSet presAssocID="{DEAB22E6-C1B8-BF42-AC61-00C8864CCAEB}" presName="connectorText" presStyleLbl="sibTrans2D1" presStyleIdx="0" presStyleCnt="3"/>
      <dgm:spPr/>
      <dgm:t>
        <a:bodyPr/>
        <a:lstStyle/>
        <a:p>
          <a:endParaRPr lang="en-US"/>
        </a:p>
      </dgm:t>
    </dgm:pt>
    <dgm:pt modelId="{01C36F13-8979-D74A-BA6F-C7AA5C075C7F}" type="pres">
      <dgm:prSet presAssocID="{79220763-4E97-DA49-96E1-3300AEDFA811}" presName="node" presStyleLbl="node1" presStyleIdx="1" presStyleCnt="4">
        <dgm:presLayoutVars>
          <dgm:bulletEnabled val="1"/>
        </dgm:presLayoutVars>
      </dgm:prSet>
      <dgm:spPr/>
      <dgm:t>
        <a:bodyPr/>
        <a:lstStyle/>
        <a:p>
          <a:endParaRPr lang="en-US"/>
        </a:p>
      </dgm:t>
    </dgm:pt>
    <dgm:pt modelId="{CD28ABB1-D8A9-C84D-BD43-7AA8EFE1D443}" type="pres">
      <dgm:prSet presAssocID="{1E5B2682-3D82-E94B-8F06-7D9C2E57117C}" presName="sibTrans" presStyleLbl="sibTrans2D1" presStyleIdx="1" presStyleCnt="3"/>
      <dgm:spPr/>
      <dgm:t>
        <a:bodyPr/>
        <a:lstStyle/>
        <a:p>
          <a:endParaRPr lang="en-US"/>
        </a:p>
      </dgm:t>
    </dgm:pt>
    <dgm:pt modelId="{B3235F2F-9FB7-B54D-888B-EC13C9EA528F}" type="pres">
      <dgm:prSet presAssocID="{1E5B2682-3D82-E94B-8F06-7D9C2E57117C}" presName="connectorText" presStyleLbl="sibTrans2D1" presStyleIdx="1" presStyleCnt="3"/>
      <dgm:spPr/>
      <dgm:t>
        <a:bodyPr/>
        <a:lstStyle/>
        <a:p>
          <a:endParaRPr lang="en-US"/>
        </a:p>
      </dgm:t>
    </dgm:pt>
    <dgm:pt modelId="{CAF2DAA5-39B0-BC48-ADBE-EAAC5F197ACD}" type="pres">
      <dgm:prSet presAssocID="{DEAD97FE-F77B-984F-8170-56191181AF6B}" presName="node" presStyleLbl="node1" presStyleIdx="2" presStyleCnt="4">
        <dgm:presLayoutVars>
          <dgm:bulletEnabled val="1"/>
        </dgm:presLayoutVars>
      </dgm:prSet>
      <dgm:spPr/>
      <dgm:t>
        <a:bodyPr/>
        <a:lstStyle/>
        <a:p>
          <a:endParaRPr lang="en-US"/>
        </a:p>
      </dgm:t>
    </dgm:pt>
    <dgm:pt modelId="{77F75FEA-102E-014A-9639-25BEBDCB2C08}" type="pres">
      <dgm:prSet presAssocID="{EC05FF1B-BF08-BD49-AC74-B1A3C976A142}" presName="sibTrans" presStyleLbl="sibTrans2D1" presStyleIdx="2" presStyleCnt="3"/>
      <dgm:spPr/>
      <dgm:t>
        <a:bodyPr/>
        <a:lstStyle/>
        <a:p>
          <a:endParaRPr lang="en-US"/>
        </a:p>
      </dgm:t>
    </dgm:pt>
    <dgm:pt modelId="{C122265E-E8D6-E74C-A083-A5BF0A38780F}" type="pres">
      <dgm:prSet presAssocID="{EC05FF1B-BF08-BD49-AC74-B1A3C976A142}" presName="connectorText" presStyleLbl="sibTrans2D1" presStyleIdx="2" presStyleCnt="3"/>
      <dgm:spPr/>
      <dgm:t>
        <a:bodyPr/>
        <a:lstStyle/>
        <a:p>
          <a:endParaRPr lang="en-US"/>
        </a:p>
      </dgm:t>
    </dgm:pt>
    <dgm:pt modelId="{B9185FF9-B946-864F-B6B9-09774440F2CC}" type="pres">
      <dgm:prSet presAssocID="{ACB85637-4042-9F49-A420-D2C148C1DC89}" presName="node" presStyleLbl="node1" presStyleIdx="3" presStyleCnt="4">
        <dgm:presLayoutVars>
          <dgm:bulletEnabled val="1"/>
        </dgm:presLayoutVars>
      </dgm:prSet>
      <dgm:spPr/>
      <dgm:t>
        <a:bodyPr/>
        <a:lstStyle/>
        <a:p>
          <a:endParaRPr lang="en-US"/>
        </a:p>
      </dgm:t>
    </dgm:pt>
  </dgm:ptLst>
  <dgm:cxnLst>
    <dgm:cxn modelId="{2737BE2D-F117-D049-A8E1-37586407E12A}" srcId="{79220763-4E97-DA49-96E1-3300AEDFA811}" destId="{E3AACBC0-A28B-AC40-BBBA-1522033F6598}" srcOrd="0" destOrd="0" parTransId="{1568026F-3ED3-EE40-B4B4-365910247DC5}" sibTransId="{6B0700C8-EACC-AF44-B24C-5C175F19BD5C}"/>
    <dgm:cxn modelId="{5DD20151-4156-3F4D-91AD-67F56C0E4889}" type="presOf" srcId="{613DFB6D-9C86-AA44-8AAB-D570A733BA8F}" destId="{B9185FF9-B946-864F-B6B9-09774440F2CC}" srcOrd="0" destOrd="2" presId="urn:microsoft.com/office/officeart/2005/8/layout/process2"/>
    <dgm:cxn modelId="{93522312-8698-B04E-9669-1F59D5BA5C0A}" type="presOf" srcId="{ACB85637-4042-9F49-A420-D2C148C1DC89}" destId="{B9185FF9-B946-864F-B6B9-09774440F2CC}" srcOrd="0" destOrd="0" presId="urn:microsoft.com/office/officeart/2005/8/layout/process2"/>
    <dgm:cxn modelId="{83E98453-B7F7-644F-844F-E30FD28F4E01}" type="presOf" srcId="{79220763-4E97-DA49-96E1-3300AEDFA811}" destId="{01C36F13-8979-D74A-BA6F-C7AA5C075C7F}" srcOrd="0" destOrd="0" presId="urn:microsoft.com/office/officeart/2005/8/layout/process2"/>
    <dgm:cxn modelId="{F49C2E32-CFB1-0C4F-B937-84D4EE0A27FC}" srcId="{79220763-4E97-DA49-96E1-3300AEDFA811}" destId="{68D6ED3B-04B9-6E4D-BC42-215883B4F5B3}" srcOrd="1" destOrd="0" parTransId="{2EF53CDB-B053-004B-99CE-1F6DED7410F4}" sibTransId="{9EC9E6E1-C009-E04D-8C4F-C59A1250C30B}"/>
    <dgm:cxn modelId="{A1C59E05-AD24-4142-B2E4-0B78F7737BBD}" type="presOf" srcId="{7DC2F098-1C39-9F49-99F0-6012C36C3599}" destId="{CAF2DAA5-39B0-BC48-ADBE-EAAC5F197ACD}" srcOrd="0" destOrd="2" presId="urn:microsoft.com/office/officeart/2005/8/layout/process2"/>
    <dgm:cxn modelId="{5A0043AE-A8F2-8E4C-AC3D-6C8491AF57EE}" srcId="{ACB85637-4042-9F49-A420-D2C148C1DC89}" destId="{613DFB6D-9C86-AA44-8AAB-D570A733BA8F}" srcOrd="1" destOrd="0" parTransId="{B14FDD70-42C1-8D48-BAD1-13A47A911E9A}" sibTransId="{FC5B67B2-DE59-ED4E-A00B-E0C340444F22}"/>
    <dgm:cxn modelId="{B1F9040A-A933-6445-9FBE-5531249662CB}" type="presOf" srcId="{DF4F41C8-274C-9141-B103-78E826F5D5FE}" destId="{5165CD85-5466-5846-88D2-6C854A0C181A}" srcOrd="0" destOrd="0" presId="urn:microsoft.com/office/officeart/2005/8/layout/process2"/>
    <dgm:cxn modelId="{CA1A6738-C64A-7141-AAF4-68BB49EA572F}" type="presOf" srcId="{DEAB22E6-C1B8-BF42-AC61-00C8864CCAEB}" destId="{191C6D68-1BE1-6340-BE1D-2F1477B50F5A}" srcOrd="0" destOrd="0" presId="urn:microsoft.com/office/officeart/2005/8/layout/process2"/>
    <dgm:cxn modelId="{71E3BF07-C409-784C-ACDB-7879B1C29DDA}" srcId="{DF4F41C8-274C-9141-B103-78E826F5D5FE}" destId="{C163446A-D4AA-864C-A788-778BCE193E32}" srcOrd="0" destOrd="0" parTransId="{9277E6D3-771D-6248-B22F-790AFCDCB7DC}" sibTransId="{DEAB22E6-C1B8-BF42-AC61-00C8864CCAEB}"/>
    <dgm:cxn modelId="{8C5CAA4E-0A9E-3545-9D0F-8CC9A713BE5B}" type="presOf" srcId="{DEAB22E6-C1B8-BF42-AC61-00C8864CCAEB}" destId="{7FEE4E0A-BF88-CD45-BD55-52A5A1B1EEA1}" srcOrd="1" destOrd="0" presId="urn:microsoft.com/office/officeart/2005/8/layout/process2"/>
    <dgm:cxn modelId="{7BE4EC2E-1FEA-A24E-8E58-846831453D4E}" srcId="{DF4F41C8-274C-9141-B103-78E826F5D5FE}" destId="{79220763-4E97-DA49-96E1-3300AEDFA811}" srcOrd="1" destOrd="0" parTransId="{D4911A43-A05A-9B4D-8CEF-72C4A8A51396}" sibTransId="{1E5B2682-3D82-E94B-8F06-7D9C2E57117C}"/>
    <dgm:cxn modelId="{6229B0B2-D883-E544-B956-4BC23E5538BB}" type="presOf" srcId="{E3D65C0A-9C26-2A4C-A5EC-87882B9848A9}" destId="{66878A5F-A708-5340-B23E-6F339B325CE9}" srcOrd="0" destOrd="1" presId="urn:microsoft.com/office/officeart/2005/8/layout/process2"/>
    <dgm:cxn modelId="{E9F3912F-133C-6545-98F4-5F0E1A55996B}" type="presOf" srcId="{C163446A-D4AA-864C-A788-778BCE193E32}" destId="{66878A5F-A708-5340-B23E-6F339B325CE9}" srcOrd="0" destOrd="0" presId="urn:microsoft.com/office/officeart/2005/8/layout/process2"/>
    <dgm:cxn modelId="{40EB6C1F-BB9E-B54C-8975-0AD41EA91442}" type="presOf" srcId="{EC05FF1B-BF08-BD49-AC74-B1A3C976A142}" destId="{C122265E-E8D6-E74C-A083-A5BF0A38780F}" srcOrd="1" destOrd="0" presId="urn:microsoft.com/office/officeart/2005/8/layout/process2"/>
    <dgm:cxn modelId="{20807B12-FEE7-7C4D-923E-24B9AEC48508}" type="presOf" srcId="{68D6ED3B-04B9-6E4D-BC42-215883B4F5B3}" destId="{01C36F13-8979-D74A-BA6F-C7AA5C075C7F}" srcOrd="0" destOrd="2" presId="urn:microsoft.com/office/officeart/2005/8/layout/process2"/>
    <dgm:cxn modelId="{B056298F-F621-B241-8A73-CFB7FAB6E4B8}" type="presOf" srcId="{1E5B2682-3D82-E94B-8F06-7D9C2E57117C}" destId="{CD28ABB1-D8A9-C84D-BD43-7AA8EFE1D443}" srcOrd="0" destOrd="0" presId="urn:microsoft.com/office/officeart/2005/8/layout/process2"/>
    <dgm:cxn modelId="{CEF72170-4061-0A41-9772-440DF8254805}" srcId="{C163446A-D4AA-864C-A788-778BCE193E32}" destId="{E3D65C0A-9C26-2A4C-A5EC-87882B9848A9}" srcOrd="0" destOrd="0" parTransId="{8444FF8A-63E8-E044-9036-BF7C02B282AC}" sibTransId="{94C527F0-EEB3-5E41-8FC5-9217FB647270}"/>
    <dgm:cxn modelId="{4FE71C35-476E-7144-B1CC-309E1F69552F}" srcId="{DEAD97FE-F77B-984F-8170-56191181AF6B}" destId="{7DC2F098-1C39-9F49-99F0-6012C36C3599}" srcOrd="1" destOrd="0" parTransId="{262CC0DF-23D6-D74A-AFBE-2833D412E546}" sibTransId="{92E51086-E685-5740-B29E-A662D170EF0E}"/>
    <dgm:cxn modelId="{6233D8E3-CA94-3647-955C-79DEA21DB1A7}" srcId="{DEAD97FE-F77B-984F-8170-56191181AF6B}" destId="{D4BA17D1-B701-1A46-92D2-5FD2CE49D36C}" srcOrd="0" destOrd="0" parTransId="{6418B071-9670-DD4D-A5FB-AAC6828E08E0}" sibTransId="{3804707C-3E9E-4C4B-9D90-AF9FD632F534}"/>
    <dgm:cxn modelId="{A1FBF118-1A4A-AE4E-AEF0-14EEF95E02A9}" type="presOf" srcId="{EC05FF1B-BF08-BD49-AC74-B1A3C976A142}" destId="{77F75FEA-102E-014A-9639-25BEBDCB2C08}" srcOrd="0" destOrd="0" presId="urn:microsoft.com/office/officeart/2005/8/layout/process2"/>
    <dgm:cxn modelId="{9C9E35F0-5006-C840-9BDE-DC15AF62BDFD}" srcId="{DF4F41C8-274C-9141-B103-78E826F5D5FE}" destId="{ACB85637-4042-9F49-A420-D2C148C1DC89}" srcOrd="3" destOrd="0" parTransId="{0D1BD97B-68C7-094E-A7A4-78335A73FA02}" sibTransId="{F89B4F23-AFEC-674B-B910-4429FA2080A8}"/>
    <dgm:cxn modelId="{4D6269A7-D278-F748-A890-001BC2D7C7CC}" srcId="{DF4F41C8-274C-9141-B103-78E826F5D5FE}" destId="{DEAD97FE-F77B-984F-8170-56191181AF6B}" srcOrd="2" destOrd="0" parTransId="{44F088D0-1E7A-3746-A2FE-1A99D1C9AECE}" sibTransId="{EC05FF1B-BF08-BD49-AC74-B1A3C976A142}"/>
    <dgm:cxn modelId="{73E85191-DF2A-6647-92A6-4180E14FACB0}" type="presOf" srcId="{DEAD97FE-F77B-984F-8170-56191181AF6B}" destId="{CAF2DAA5-39B0-BC48-ADBE-EAAC5F197ACD}" srcOrd="0" destOrd="0" presId="urn:microsoft.com/office/officeart/2005/8/layout/process2"/>
    <dgm:cxn modelId="{3C16C2D5-5F9C-E44A-8605-BDFF93204E3F}" srcId="{ACB85637-4042-9F49-A420-D2C148C1DC89}" destId="{D1B2902D-0C1B-6548-91CA-46A3FE6CE48F}" srcOrd="0" destOrd="0" parTransId="{F59E438F-CAAC-254A-93D9-F5DAD5E349A3}" sibTransId="{EAAA13D4-DA89-C54D-8A76-392C0FD73E7B}"/>
    <dgm:cxn modelId="{CE8B2EE6-DB70-954C-BB87-21138032E9CE}" type="presOf" srcId="{E3AACBC0-A28B-AC40-BBBA-1522033F6598}" destId="{01C36F13-8979-D74A-BA6F-C7AA5C075C7F}" srcOrd="0" destOrd="1" presId="urn:microsoft.com/office/officeart/2005/8/layout/process2"/>
    <dgm:cxn modelId="{DDDE0F2D-5299-CA4D-872D-B6B5F2AD59B5}" type="presOf" srcId="{D4BA17D1-B701-1A46-92D2-5FD2CE49D36C}" destId="{CAF2DAA5-39B0-BC48-ADBE-EAAC5F197ACD}" srcOrd="0" destOrd="1" presId="urn:microsoft.com/office/officeart/2005/8/layout/process2"/>
    <dgm:cxn modelId="{A674DF67-942D-8F43-AE46-6F5C97B62599}" type="presOf" srcId="{D1B2902D-0C1B-6548-91CA-46A3FE6CE48F}" destId="{B9185FF9-B946-864F-B6B9-09774440F2CC}" srcOrd="0" destOrd="1" presId="urn:microsoft.com/office/officeart/2005/8/layout/process2"/>
    <dgm:cxn modelId="{9E18D831-BEA9-D640-B8F1-C14FA754F4B7}" type="presOf" srcId="{1E5B2682-3D82-E94B-8F06-7D9C2E57117C}" destId="{B3235F2F-9FB7-B54D-888B-EC13C9EA528F}" srcOrd="1" destOrd="0" presId="urn:microsoft.com/office/officeart/2005/8/layout/process2"/>
    <dgm:cxn modelId="{333F8203-9D08-E948-994B-B0D0BB0B2E8D}" type="presParOf" srcId="{5165CD85-5466-5846-88D2-6C854A0C181A}" destId="{66878A5F-A708-5340-B23E-6F339B325CE9}" srcOrd="0" destOrd="0" presId="urn:microsoft.com/office/officeart/2005/8/layout/process2"/>
    <dgm:cxn modelId="{137B357C-565D-EF4E-8E7C-DBECEA36E2B1}" type="presParOf" srcId="{5165CD85-5466-5846-88D2-6C854A0C181A}" destId="{191C6D68-1BE1-6340-BE1D-2F1477B50F5A}" srcOrd="1" destOrd="0" presId="urn:microsoft.com/office/officeart/2005/8/layout/process2"/>
    <dgm:cxn modelId="{2ED1DBB8-2BC0-D144-BA38-C6476869A1C1}" type="presParOf" srcId="{191C6D68-1BE1-6340-BE1D-2F1477B50F5A}" destId="{7FEE4E0A-BF88-CD45-BD55-52A5A1B1EEA1}" srcOrd="0" destOrd="0" presId="urn:microsoft.com/office/officeart/2005/8/layout/process2"/>
    <dgm:cxn modelId="{9D4671E2-B1C7-1549-B77A-570829897848}" type="presParOf" srcId="{5165CD85-5466-5846-88D2-6C854A0C181A}" destId="{01C36F13-8979-D74A-BA6F-C7AA5C075C7F}" srcOrd="2" destOrd="0" presId="urn:microsoft.com/office/officeart/2005/8/layout/process2"/>
    <dgm:cxn modelId="{1BF7FDC8-A57B-C64C-A76B-CD687476FC76}" type="presParOf" srcId="{5165CD85-5466-5846-88D2-6C854A0C181A}" destId="{CD28ABB1-D8A9-C84D-BD43-7AA8EFE1D443}" srcOrd="3" destOrd="0" presId="urn:microsoft.com/office/officeart/2005/8/layout/process2"/>
    <dgm:cxn modelId="{153E8B3E-30C3-DA49-9698-71505760FE35}" type="presParOf" srcId="{CD28ABB1-D8A9-C84D-BD43-7AA8EFE1D443}" destId="{B3235F2F-9FB7-B54D-888B-EC13C9EA528F}" srcOrd="0" destOrd="0" presId="urn:microsoft.com/office/officeart/2005/8/layout/process2"/>
    <dgm:cxn modelId="{ABB4F651-55EB-4D4E-BCA1-5EFC61A9B64A}" type="presParOf" srcId="{5165CD85-5466-5846-88D2-6C854A0C181A}" destId="{CAF2DAA5-39B0-BC48-ADBE-EAAC5F197ACD}" srcOrd="4" destOrd="0" presId="urn:microsoft.com/office/officeart/2005/8/layout/process2"/>
    <dgm:cxn modelId="{858E5334-93A7-3E41-A6FA-6C111CA547CE}" type="presParOf" srcId="{5165CD85-5466-5846-88D2-6C854A0C181A}" destId="{77F75FEA-102E-014A-9639-25BEBDCB2C08}" srcOrd="5" destOrd="0" presId="urn:microsoft.com/office/officeart/2005/8/layout/process2"/>
    <dgm:cxn modelId="{74E10F36-C560-FB43-80BE-15CA22E1B3DC}" type="presParOf" srcId="{77F75FEA-102E-014A-9639-25BEBDCB2C08}" destId="{C122265E-E8D6-E74C-A083-A5BF0A38780F}" srcOrd="0" destOrd="0" presId="urn:microsoft.com/office/officeart/2005/8/layout/process2"/>
    <dgm:cxn modelId="{97765380-CCC9-A94D-98A8-970C765BCCE3}" type="presParOf" srcId="{5165CD85-5466-5846-88D2-6C854A0C181A}" destId="{B9185FF9-B946-864F-B6B9-09774440F2CC}"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4F41C8-274C-9141-B103-78E826F5D5FE}" type="doc">
      <dgm:prSet loTypeId="urn:microsoft.com/office/officeart/2005/8/layout/process2" loCatId="" qsTypeId="urn:microsoft.com/office/officeart/2005/8/quickstyle/simple4" qsCatId="simple" csTypeId="urn:microsoft.com/office/officeart/2005/8/colors/colorful3" csCatId="colorful" phldr="1"/>
      <dgm:spPr/>
    </dgm:pt>
    <dgm:pt modelId="{C163446A-D4AA-864C-A788-778BCE193E32}">
      <dgm:prSet phldrT="[Text]"/>
      <dgm:spPr/>
      <dgm:t>
        <a:bodyPr/>
        <a:lstStyle/>
        <a:p>
          <a:pPr algn="ctr"/>
          <a:r>
            <a:rPr lang="en-US" b="1" dirty="0" smtClean="0"/>
            <a:t>Predators</a:t>
          </a:r>
          <a:endParaRPr lang="en-US" dirty="0"/>
        </a:p>
      </dgm:t>
    </dgm:pt>
    <dgm:pt modelId="{9277E6D3-771D-6248-B22F-790AFCDCB7DC}" type="parTrans" cxnId="{71E3BF07-C409-784C-ACDB-7879B1C29DDA}">
      <dgm:prSet/>
      <dgm:spPr/>
      <dgm:t>
        <a:bodyPr/>
        <a:lstStyle/>
        <a:p>
          <a:endParaRPr lang="en-US"/>
        </a:p>
      </dgm:t>
    </dgm:pt>
    <dgm:pt modelId="{DEAB22E6-C1B8-BF42-AC61-00C8864CCAEB}" type="sibTrans" cxnId="{71E3BF07-C409-784C-ACDB-7879B1C29DDA}">
      <dgm:prSet/>
      <dgm:spPr/>
      <dgm:t>
        <a:bodyPr/>
        <a:lstStyle/>
        <a:p>
          <a:endParaRPr lang="en-US"/>
        </a:p>
      </dgm:t>
    </dgm:pt>
    <dgm:pt modelId="{79220763-4E97-DA49-96E1-3300AEDFA811}">
      <dgm:prSet phldrT="[Text]"/>
      <dgm:spPr/>
      <dgm:t>
        <a:bodyPr/>
        <a:lstStyle/>
        <a:p>
          <a:pPr algn="ctr"/>
          <a:r>
            <a:rPr lang="en-US" b="1" dirty="0" smtClean="0"/>
            <a:t>Ungulate Prey</a:t>
          </a:r>
        </a:p>
      </dgm:t>
    </dgm:pt>
    <dgm:pt modelId="{D4911A43-A05A-9B4D-8CEF-72C4A8A51396}" type="parTrans" cxnId="{7BE4EC2E-1FEA-A24E-8E58-846831453D4E}">
      <dgm:prSet/>
      <dgm:spPr/>
      <dgm:t>
        <a:bodyPr/>
        <a:lstStyle/>
        <a:p>
          <a:endParaRPr lang="en-US"/>
        </a:p>
      </dgm:t>
    </dgm:pt>
    <dgm:pt modelId="{1E5B2682-3D82-E94B-8F06-7D9C2E57117C}" type="sibTrans" cxnId="{7BE4EC2E-1FEA-A24E-8E58-846831453D4E}">
      <dgm:prSet/>
      <dgm:spPr/>
      <dgm:t>
        <a:bodyPr/>
        <a:lstStyle/>
        <a:p>
          <a:endParaRPr lang="en-US"/>
        </a:p>
      </dgm:t>
    </dgm:pt>
    <dgm:pt modelId="{ACB85637-4042-9F49-A420-D2C148C1DC89}">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b="1" dirty="0" smtClean="0"/>
            <a:t>Ecosystem Changes</a:t>
          </a:r>
          <a:endParaRPr lang="en-US" b="1" dirty="0"/>
        </a:p>
      </dgm:t>
    </dgm:pt>
    <dgm:pt modelId="{0D1BD97B-68C7-094E-A7A4-78335A73FA02}" type="parTrans" cxnId="{9C9E35F0-5006-C840-9BDE-DC15AF62BDFD}">
      <dgm:prSet/>
      <dgm:spPr/>
      <dgm:t>
        <a:bodyPr/>
        <a:lstStyle/>
        <a:p>
          <a:endParaRPr lang="en-US"/>
        </a:p>
      </dgm:t>
    </dgm:pt>
    <dgm:pt modelId="{F89B4F23-AFEC-674B-B910-4429FA2080A8}" type="sibTrans" cxnId="{9C9E35F0-5006-C840-9BDE-DC15AF62BDFD}">
      <dgm:prSet/>
      <dgm:spPr/>
      <dgm:t>
        <a:bodyPr/>
        <a:lstStyle/>
        <a:p>
          <a:endParaRPr lang="en-US"/>
        </a:p>
      </dgm:t>
    </dgm:pt>
    <dgm:pt modelId="{D1B2902D-0C1B-6548-91CA-46A3FE6CE48F}">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Biotic environment</a:t>
          </a:r>
          <a:endParaRPr lang="en-US" dirty="0"/>
        </a:p>
      </dgm:t>
    </dgm:pt>
    <dgm:pt modelId="{F59E438F-CAAC-254A-93D9-F5DAD5E349A3}" type="parTrans" cxnId="{3C16C2D5-5F9C-E44A-8605-BDFF93204E3F}">
      <dgm:prSet/>
      <dgm:spPr/>
      <dgm:t>
        <a:bodyPr/>
        <a:lstStyle/>
        <a:p>
          <a:endParaRPr lang="en-US"/>
        </a:p>
      </dgm:t>
    </dgm:pt>
    <dgm:pt modelId="{EAAA13D4-DA89-C54D-8A76-392C0FD73E7B}" type="sibTrans" cxnId="{3C16C2D5-5F9C-E44A-8605-BDFF93204E3F}">
      <dgm:prSet/>
      <dgm:spPr/>
      <dgm:t>
        <a:bodyPr/>
        <a:lstStyle/>
        <a:p>
          <a:endParaRPr lang="en-US"/>
        </a:p>
      </dgm:t>
    </dgm:pt>
    <dgm:pt modelId="{613DFB6D-9C86-AA44-8AAB-D570A733BA8F}">
      <dgm:prSet/>
      <dgm:spPr>
        <a:gradFill rotWithShape="0">
          <a:gsLst>
            <a:gs pos="0">
              <a:schemeClr val="accent2">
                <a:lumMod val="75000"/>
              </a:schemeClr>
            </a:gs>
            <a:gs pos="55000">
              <a:schemeClr val="accent2"/>
            </a:gs>
            <a:gs pos="100000">
              <a:schemeClr val="accent2">
                <a:lumMod val="75000"/>
              </a:schemeClr>
            </a:gs>
          </a:gsLst>
        </a:gradFill>
      </dgm:spPr>
      <dgm:t>
        <a:bodyPr/>
        <a:lstStyle/>
        <a:p>
          <a:pPr algn="ctr"/>
          <a:r>
            <a:rPr lang="en-US" dirty="0" smtClean="0"/>
            <a:t>Abiotic environment</a:t>
          </a:r>
          <a:endParaRPr lang="en-US" dirty="0"/>
        </a:p>
      </dgm:t>
    </dgm:pt>
    <dgm:pt modelId="{B14FDD70-42C1-8D48-BAD1-13A47A911E9A}" type="parTrans" cxnId="{5A0043AE-A8F2-8E4C-AC3D-6C8491AF57EE}">
      <dgm:prSet/>
      <dgm:spPr/>
      <dgm:t>
        <a:bodyPr/>
        <a:lstStyle/>
        <a:p>
          <a:endParaRPr lang="en-US"/>
        </a:p>
      </dgm:t>
    </dgm:pt>
    <dgm:pt modelId="{FC5B67B2-DE59-ED4E-A00B-E0C340444F22}" type="sibTrans" cxnId="{5A0043AE-A8F2-8E4C-AC3D-6C8491AF57EE}">
      <dgm:prSet/>
      <dgm:spPr/>
      <dgm:t>
        <a:bodyPr/>
        <a:lstStyle/>
        <a:p>
          <a:endParaRPr lang="en-US"/>
        </a:p>
      </dgm:t>
    </dgm:pt>
    <dgm:pt modelId="{DEAD97FE-F77B-984F-8170-56191181AF6B}">
      <dgm:prSet phldrT="[Tex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b="1" dirty="0" smtClean="0"/>
            <a:t>Plants</a:t>
          </a:r>
        </a:p>
      </dgm:t>
    </dgm:pt>
    <dgm:pt modelId="{44F088D0-1E7A-3746-A2FE-1A99D1C9AECE}" type="parTrans" cxnId="{4D6269A7-D278-F748-A890-001BC2D7C7CC}">
      <dgm:prSet/>
      <dgm:spPr/>
      <dgm:t>
        <a:bodyPr/>
        <a:lstStyle/>
        <a:p>
          <a:endParaRPr lang="en-US"/>
        </a:p>
      </dgm:t>
    </dgm:pt>
    <dgm:pt modelId="{EC05FF1B-BF08-BD49-AC74-B1A3C976A142}" type="sibTrans" cxnId="{4D6269A7-D278-F748-A890-001BC2D7C7CC}">
      <dgm:prSet/>
      <dgm:spPr/>
      <dgm:t>
        <a:bodyPr/>
        <a:lstStyle/>
        <a:p>
          <a:endParaRPr lang="en-US"/>
        </a:p>
      </dgm:t>
    </dgm:pt>
    <dgm:pt modelId="{68D6ED3B-04B9-6E4D-BC42-215883B4F5B3}">
      <dgm:prSet/>
      <dgm:spPr/>
      <dgm:t>
        <a:bodyPr/>
        <a:lstStyle/>
        <a:p>
          <a:pPr algn="ctr"/>
          <a:r>
            <a:rPr lang="en-US" dirty="0" smtClean="0"/>
            <a:t>Reduce plant populations</a:t>
          </a:r>
          <a:endParaRPr lang="en-US" dirty="0"/>
        </a:p>
      </dgm:t>
    </dgm:pt>
    <dgm:pt modelId="{2EF53CDB-B053-004B-99CE-1F6DED7410F4}" type="parTrans" cxnId="{F49C2E32-CFB1-0C4F-B937-84D4EE0A27FC}">
      <dgm:prSet/>
      <dgm:spPr/>
      <dgm:t>
        <a:bodyPr/>
        <a:lstStyle/>
        <a:p>
          <a:endParaRPr lang="en-US"/>
        </a:p>
      </dgm:t>
    </dgm:pt>
    <dgm:pt modelId="{9EC9E6E1-C009-E04D-8C4F-C59A1250C30B}" type="sibTrans" cxnId="{F49C2E32-CFB1-0C4F-B937-84D4EE0A27FC}">
      <dgm:prSet/>
      <dgm:spPr/>
      <dgm:t>
        <a:bodyPr/>
        <a:lstStyle/>
        <a:p>
          <a:endParaRPr lang="en-US"/>
        </a:p>
      </dgm:t>
    </dgm:pt>
    <dgm:pt modelId="{E3D65C0A-9C26-2A4C-A5EC-87882B9848A9}">
      <dgm:prSet phldrT="[Text]"/>
      <dgm:spPr/>
      <dgm:t>
        <a:bodyPr/>
        <a:lstStyle/>
        <a:p>
          <a:pPr algn="ctr"/>
          <a:r>
            <a:rPr lang="en-US" dirty="0" smtClean="0"/>
            <a:t>Regulate prey populations</a:t>
          </a:r>
          <a:endParaRPr lang="en-US" dirty="0"/>
        </a:p>
      </dgm:t>
    </dgm:pt>
    <dgm:pt modelId="{8444FF8A-63E8-E044-9036-BF7C02B282AC}" type="parTrans" cxnId="{CEF72170-4061-0A41-9772-440DF8254805}">
      <dgm:prSet/>
      <dgm:spPr/>
      <dgm:t>
        <a:bodyPr/>
        <a:lstStyle/>
        <a:p>
          <a:endParaRPr lang="en-US"/>
        </a:p>
      </dgm:t>
    </dgm:pt>
    <dgm:pt modelId="{94C527F0-EEB3-5E41-8FC5-9217FB647270}" type="sibTrans" cxnId="{CEF72170-4061-0A41-9772-440DF8254805}">
      <dgm:prSet/>
      <dgm:spPr/>
      <dgm:t>
        <a:bodyPr/>
        <a:lstStyle/>
        <a:p>
          <a:endParaRPr lang="en-US"/>
        </a:p>
      </dgm:t>
    </dgm:pt>
    <dgm:pt modelId="{D4BA17D1-B701-1A46-92D2-5FD2CE49D36C}">
      <dgm:prSe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Support prey populations</a:t>
          </a:r>
          <a:endParaRPr lang="en-US" dirty="0"/>
        </a:p>
      </dgm:t>
    </dgm:pt>
    <dgm:pt modelId="{6418B071-9670-DD4D-A5FB-AAC6828E08E0}" type="parTrans" cxnId="{6233D8E3-CA94-3647-955C-79DEA21DB1A7}">
      <dgm:prSet/>
      <dgm:spPr/>
      <dgm:t>
        <a:bodyPr/>
        <a:lstStyle/>
        <a:p>
          <a:endParaRPr lang="en-US"/>
        </a:p>
      </dgm:t>
    </dgm:pt>
    <dgm:pt modelId="{3804707C-3E9E-4C4B-9D90-AF9FD632F534}" type="sibTrans" cxnId="{6233D8E3-CA94-3647-955C-79DEA21DB1A7}">
      <dgm:prSet/>
      <dgm:spPr/>
      <dgm:t>
        <a:bodyPr/>
        <a:lstStyle/>
        <a:p>
          <a:endParaRPr lang="en-US"/>
        </a:p>
      </dgm:t>
    </dgm:pt>
    <dgm:pt modelId="{7DC2F098-1C39-9F49-99F0-6012C36C3599}">
      <dgm:prSet/>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dirty="0" smtClean="0"/>
            <a:t>Link different parts of the ecosystem</a:t>
          </a:r>
          <a:endParaRPr lang="en-US" dirty="0"/>
        </a:p>
      </dgm:t>
    </dgm:pt>
    <dgm:pt modelId="{262CC0DF-23D6-D74A-AFBE-2833D412E546}" type="parTrans" cxnId="{4FE71C35-476E-7144-B1CC-309E1F69552F}">
      <dgm:prSet/>
      <dgm:spPr/>
      <dgm:t>
        <a:bodyPr/>
        <a:lstStyle/>
        <a:p>
          <a:endParaRPr lang="en-US"/>
        </a:p>
      </dgm:t>
    </dgm:pt>
    <dgm:pt modelId="{92E51086-E685-5740-B29E-A662D170EF0E}" type="sibTrans" cxnId="{4FE71C35-476E-7144-B1CC-309E1F69552F}">
      <dgm:prSet/>
      <dgm:spPr/>
      <dgm:t>
        <a:bodyPr/>
        <a:lstStyle/>
        <a:p>
          <a:endParaRPr lang="en-US"/>
        </a:p>
      </dgm:t>
    </dgm:pt>
    <dgm:pt modelId="{E3AACBC0-A28B-AC40-BBBA-1522033F6598}">
      <dgm:prSet/>
      <dgm:spPr/>
      <dgm:t>
        <a:bodyPr/>
        <a:lstStyle/>
        <a:p>
          <a:pPr algn="ctr"/>
          <a:r>
            <a:rPr lang="en-US" dirty="0" smtClean="0"/>
            <a:t>Support predator populations</a:t>
          </a:r>
          <a:endParaRPr lang="en-US" dirty="0"/>
        </a:p>
      </dgm:t>
    </dgm:pt>
    <dgm:pt modelId="{6B0700C8-EACC-AF44-B24C-5C175F19BD5C}" type="sibTrans" cxnId="{2737BE2D-F117-D049-A8E1-37586407E12A}">
      <dgm:prSet/>
      <dgm:spPr/>
      <dgm:t>
        <a:bodyPr/>
        <a:lstStyle/>
        <a:p>
          <a:endParaRPr lang="en-US"/>
        </a:p>
      </dgm:t>
    </dgm:pt>
    <dgm:pt modelId="{1568026F-3ED3-EE40-B4B4-365910247DC5}" type="parTrans" cxnId="{2737BE2D-F117-D049-A8E1-37586407E12A}">
      <dgm:prSet/>
      <dgm:spPr/>
      <dgm:t>
        <a:bodyPr/>
        <a:lstStyle/>
        <a:p>
          <a:endParaRPr lang="en-US"/>
        </a:p>
      </dgm:t>
    </dgm:pt>
    <dgm:pt modelId="{5165CD85-5466-5846-88D2-6C854A0C181A}" type="pres">
      <dgm:prSet presAssocID="{DF4F41C8-274C-9141-B103-78E826F5D5FE}" presName="linearFlow" presStyleCnt="0">
        <dgm:presLayoutVars>
          <dgm:resizeHandles val="exact"/>
        </dgm:presLayoutVars>
      </dgm:prSet>
      <dgm:spPr/>
    </dgm:pt>
    <dgm:pt modelId="{66878A5F-A708-5340-B23E-6F339B325CE9}" type="pres">
      <dgm:prSet presAssocID="{C163446A-D4AA-864C-A788-778BCE193E32}" presName="node" presStyleLbl="node1" presStyleIdx="0" presStyleCnt="4" custLinFactNeighborX="-1785" custLinFactNeighborY="-538">
        <dgm:presLayoutVars>
          <dgm:bulletEnabled val="1"/>
        </dgm:presLayoutVars>
      </dgm:prSet>
      <dgm:spPr/>
      <dgm:t>
        <a:bodyPr/>
        <a:lstStyle/>
        <a:p>
          <a:endParaRPr lang="en-US"/>
        </a:p>
      </dgm:t>
    </dgm:pt>
    <dgm:pt modelId="{191C6D68-1BE1-6340-BE1D-2F1477B50F5A}" type="pres">
      <dgm:prSet presAssocID="{DEAB22E6-C1B8-BF42-AC61-00C8864CCAEB}" presName="sibTrans" presStyleLbl="sibTrans2D1" presStyleIdx="0" presStyleCnt="3"/>
      <dgm:spPr/>
      <dgm:t>
        <a:bodyPr/>
        <a:lstStyle/>
        <a:p>
          <a:endParaRPr lang="en-US"/>
        </a:p>
      </dgm:t>
    </dgm:pt>
    <dgm:pt modelId="{7FEE4E0A-BF88-CD45-BD55-52A5A1B1EEA1}" type="pres">
      <dgm:prSet presAssocID="{DEAB22E6-C1B8-BF42-AC61-00C8864CCAEB}" presName="connectorText" presStyleLbl="sibTrans2D1" presStyleIdx="0" presStyleCnt="3"/>
      <dgm:spPr/>
      <dgm:t>
        <a:bodyPr/>
        <a:lstStyle/>
        <a:p>
          <a:endParaRPr lang="en-US"/>
        </a:p>
      </dgm:t>
    </dgm:pt>
    <dgm:pt modelId="{01C36F13-8979-D74A-BA6F-C7AA5C075C7F}" type="pres">
      <dgm:prSet presAssocID="{79220763-4E97-DA49-96E1-3300AEDFA811}" presName="node" presStyleLbl="node1" presStyleIdx="1" presStyleCnt="4">
        <dgm:presLayoutVars>
          <dgm:bulletEnabled val="1"/>
        </dgm:presLayoutVars>
      </dgm:prSet>
      <dgm:spPr/>
      <dgm:t>
        <a:bodyPr/>
        <a:lstStyle/>
        <a:p>
          <a:endParaRPr lang="en-US"/>
        </a:p>
      </dgm:t>
    </dgm:pt>
    <dgm:pt modelId="{CD28ABB1-D8A9-C84D-BD43-7AA8EFE1D443}" type="pres">
      <dgm:prSet presAssocID="{1E5B2682-3D82-E94B-8F06-7D9C2E57117C}" presName="sibTrans" presStyleLbl="sibTrans2D1" presStyleIdx="1" presStyleCnt="3"/>
      <dgm:spPr/>
      <dgm:t>
        <a:bodyPr/>
        <a:lstStyle/>
        <a:p>
          <a:endParaRPr lang="en-US"/>
        </a:p>
      </dgm:t>
    </dgm:pt>
    <dgm:pt modelId="{B3235F2F-9FB7-B54D-888B-EC13C9EA528F}" type="pres">
      <dgm:prSet presAssocID="{1E5B2682-3D82-E94B-8F06-7D9C2E57117C}" presName="connectorText" presStyleLbl="sibTrans2D1" presStyleIdx="1" presStyleCnt="3"/>
      <dgm:spPr/>
      <dgm:t>
        <a:bodyPr/>
        <a:lstStyle/>
        <a:p>
          <a:endParaRPr lang="en-US"/>
        </a:p>
      </dgm:t>
    </dgm:pt>
    <dgm:pt modelId="{CAF2DAA5-39B0-BC48-ADBE-EAAC5F197ACD}" type="pres">
      <dgm:prSet presAssocID="{DEAD97FE-F77B-984F-8170-56191181AF6B}" presName="node" presStyleLbl="node1" presStyleIdx="2" presStyleCnt="4">
        <dgm:presLayoutVars>
          <dgm:bulletEnabled val="1"/>
        </dgm:presLayoutVars>
      </dgm:prSet>
      <dgm:spPr/>
      <dgm:t>
        <a:bodyPr/>
        <a:lstStyle/>
        <a:p>
          <a:endParaRPr lang="en-US"/>
        </a:p>
      </dgm:t>
    </dgm:pt>
    <dgm:pt modelId="{77F75FEA-102E-014A-9639-25BEBDCB2C08}" type="pres">
      <dgm:prSet presAssocID="{EC05FF1B-BF08-BD49-AC74-B1A3C976A142}" presName="sibTrans" presStyleLbl="sibTrans2D1" presStyleIdx="2" presStyleCnt="3"/>
      <dgm:spPr/>
      <dgm:t>
        <a:bodyPr/>
        <a:lstStyle/>
        <a:p>
          <a:endParaRPr lang="en-US"/>
        </a:p>
      </dgm:t>
    </dgm:pt>
    <dgm:pt modelId="{C122265E-E8D6-E74C-A083-A5BF0A38780F}" type="pres">
      <dgm:prSet presAssocID="{EC05FF1B-BF08-BD49-AC74-B1A3C976A142}" presName="connectorText" presStyleLbl="sibTrans2D1" presStyleIdx="2" presStyleCnt="3"/>
      <dgm:spPr/>
      <dgm:t>
        <a:bodyPr/>
        <a:lstStyle/>
        <a:p>
          <a:endParaRPr lang="en-US"/>
        </a:p>
      </dgm:t>
    </dgm:pt>
    <dgm:pt modelId="{B9185FF9-B946-864F-B6B9-09774440F2CC}" type="pres">
      <dgm:prSet presAssocID="{ACB85637-4042-9F49-A420-D2C148C1DC89}" presName="node" presStyleLbl="node1" presStyleIdx="3" presStyleCnt="4">
        <dgm:presLayoutVars>
          <dgm:bulletEnabled val="1"/>
        </dgm:presLayoutVars>
      </dgm:prSet>
      <dgm:spPr/>
      <dgm:t>
        <a:bodyPr/>
        <a:lstStyle/>
        <a:p>
          <a:endParaRPr lang="en-US"/>
        </a:p>
      </dgm:t>
    </dgm:pt>
  </dgm:ptLst>
  <dgm:cxnLst>
    <dgm:cxn modelId="{F1891E74-EF5A-884A-804A-C494A8FC2EF9}" type="presOf" srcId="{E3D65C0A-9C26-2A4C-A5EC-87882B9848A9}" destId="{66878A5F-A708-5340-B23E-6F339B325CE9}" srcOrd="0" destOrd="1" presId="urn:microsoft.com/office/officeart/2005/8/layout/process2"/>
    <dgm:cxn modelId="{52A4E28E-4F9C-E046-AE38-3A554F45B31A}" type="presOf" srcId="{D1B2902D-0C1B-6548-91CA-46A3FE6CE48F}" destId="{B9185FF9-B946-864F-B6B9-09774440F2CC}" srcOrd="0" destOrd="1" presId="urn:microsoft.com/office/officeart/2005/8/layout/process2"/>
    <dgm:cxn modelId="{E9AEB84D-14EB-DD40-B1B2-993FF9D1027C}" type="presOf" srcId="{7DC2F098-1C39-9F49-99F0-6012C36C3599}" destId="{CAF2DAA5-39B0-BC48-ADBE-EAAC5F197ACD}" srcOrd="0" destOrd="2" presId="urn:microsoft.com/office/officeart/2005/8/layout/process2"/>
    <dgm:cxn modelId="{97FB7183-E209-D645-AB4A-1F59DD77E8F9}" type="presOf" srcId="{1E5B2682-3D82-E94B-8F06-7D9C2E57117C}" destId="{CD28ABB1-D8A9-C84D-BD43-7AA8EFE1D443}" srcOrd="0" destOrd="0" presId="urn:microsoft.com/office/officeart/2005/8/layout/process2"/>
    <dgm:cxn modelId="{9C9E35F0-5006-C840-9BDE-DC15AF62BDFD}" srcId="{DF4F41C8-274C-9141-B103-78E826F5D5FE}" destId="{ACB85637-4042-9F49-A420-D2C148C1DC89}" srcOrd="3" destOrd="0" parTransId="{0D1BD97B-68C7-094E-A7A4-78335A73FA02}" sibTransId="{F89B4F23-AFEC-674B-B910-4429FA2080A8}"/>
    <dgm:cxn modelId="{5DE040D1-4AA2-C64F-9E48-485105173544}" type="presOf" srcId="{613DFB6D-9C86-AA44-8AAB-D570A733BA8F}" destId="{B9185FF9-B946-864F-B6B9-09774440F2CC}" srcOrd="0" destOrd="2" presId="urn:microsoft.com/office/officeart/2005/8/layout/process2"/>
    <dgm:cxn modelId="{AEF5CD5B-7DC4-CA41-9F73-9C6E139250B5}" type="presOf" srcId="{68D6ED3B-04B9-6E4D-BC42-215883B4F5B3}" destId="{01C36F13-8979-D74A-BA6F-C7AA5C075C7F}" srcOrd="0" destOrd="2" presId="urn:microsoft.com/office/officeart/2005/8/layout/process2"/>
    <dgm:cxn modelId="{BFEEE836-918B-DB41-BF0E-727A3008000C}" type="presOf" srcId="{DF4F41C8-274C-9141-B103-78E826F5D5FE}" destId="{5165CD85-5466-5846-88D2-6C854A0C181A}" srcOrd="0" destOrd="0" presId="urn:microsoft.com/office/officeart/2005/8/layout/process2"/>
    <dgm:cxn modelId="{F4DAAFFC-6410-EF43-8A67-CA5971C5EB36}" type="presOf" srcId="{79220763-4E97-DA49-96E1-3300AEDFA811}" destId="{01C36F13-8979-D74A-BA6F-C7AA5C075C7F}" srcOrd="0" destOrd="0" presId="urn:microsoft.com/office/officeart/2005/8/layout/process2"/>
    <dgm:cxn modelId="{3C16C2D5-5F9C-E44A-8605-BDFF93204E3F}" srcId="{ACB85637-4042-9F49-A420-D2C148C1DC89}" destId="{D1B2902D-0C1B-6548-91CA-46A3FE6CE48F}" srcOrd="0" destOrd="0" parTransId="{F59E438F-CAAC-254A-93D9-F5DAD5E349A3}" sibTransId="{EAAA13D4-DA89-C54D-8A76-392C0FD73E7B}"/>
    <dgm:cxn modelId="{696942FC-3F6B-5646-B70F-86DFDFEEF9C6}" type="presOf" srcId="{DEAB22E6-C1B8-BF42-AC61-00C8864CCAEB}" destId="{191C6D68-1BE1-6340-BE1D-2F1477B50F5A}" srcOrd="0" destOrd="0" presId="urn:microsoft.com/office/officeart/2005/8/layout/process2"/>
    <dgm:cxn modelId="{8CE5A235-3787-CD4A-9D92-5E3E361A3447}" type="presOf" srcId="{DEAD97FE-F77B-984F-8170-56191181AF6B}" destId="{CAF2DAA5-39B0-BC48-ADBE-EAAC5F197ACD}" srcOrd="0" destOrd="0" presId="urn:microsoft.com/office/officeart/2005/8/layout/process2"/>
    <dgm:cxn modelId="{71E3BF07-C409-784C-ACDB-7879B1C29DDA}" srcId="{DF4F41C8-274C-9141-B103-78E826F5D5FE}" destId="{C163446A-D4AA-864C-A788-778BCE193E32}" srcOrd="0" destOrd="0" parTransId="{9277E6D3-771D-6248-B22F-790AFCDCB7DC}" sibTransId="{DEAB22E6-C1B8-BF42-AC61-00C8864CCAEB}"/>
    <dgm:cxn modelId="{F49C2E32-CFB1-0C4F-B937-84D4EE0A27FC}" srcId="{79220763-4E97-DA49-96E1-3300AEDFA811}" destId="{68D6ED3B-04B9-6E4D-BC42-215883B4F5B3}" srcOrd="1" destOrd="0" parTransId="{2EF53CDB-B053-004B-99CE-1F6DED7410F4}" sibTransId="{9EC9E6E1-C009-E04D-8C4F-C59A1250C30B}"/>
    <dgm:cxn modelId="{479FE8CC-A8D9-9F42-9889-CB5AD4A8CDD0}" type="presOf" srcId="{C163446A-D4AA-864C-A788-778BCE193E32}" destId="{66878A5F-A708-5340-B23E-6F339B325CE9}" srcOrd="0" destOrd="0" presId="urn:microsoft.com/office/officeart/2005/8/layout/process2"/>
    <dgm:cxn modelId="{5A0043AE-A8F2-8E4C-AC3D-6C8491AF57EE}" srcId="{ACB85637-4042-9F49-A420-D2C148C1DC89}" destId="{613DFB6D-9C86-AA44-8AAB-D570A733BA8F}" srcOrd="1" destOrd="0" parTransId="{B14FDD70-42C1-8D48-BAD1-13A47A911E9A}" sibTransId="{FC5B67B2-DE59-ED4E-A00B-E0C340444F22}"/>
    <dgm:cxn modelId="{7BE4EC2E-1FEA-A24E-8E58-846831453D4E}" srcId="{DF4F41C8-274C-9141-B103-78E826F5D5FE}" destId="{79220763-4E97-DA49-96E1-3300AEDFA811}" srcOrd="1" destOrd="0" parTransId="{D4911A43-A05A-9B4D-8CEF-72C4A8A51396}" sibTransId="{1E5B2682-3D82-E94B-8F06-7D9C2E57117C}"/>
    <dgm:cxn modelId="{5CDF3C6B-9A95-D542-B6AF-58B7FA698664}" type="presOf" srcId="{E3AACBC0-A28B-AC40-BBBA-1522033F6598}" destId="{01C36F13-8979-D74A-BA6F-C7AA5C075C7F}" srcOrd="0" destOrd="1" presId="urn:microsoft.com/office/officeart/2005/8/layout/process2"/>
    <dgm:cxn modelId="{6233D8E3-CA94-3647-955C-79DEA21DB1A7}" srcId="{DEAD97FE-F77B-984F-8170-56191181AF6B}" destId="{D4BA17D1-B701-1A46-92D2-5FD2CE49D36C}" srcOrd="0" destOrd="0" parTransId="{6418B071-9670-DD4D-A5FB-AAC6828E08E0}" sibTransId="{3804707C-3E9E-4C4B-9D90-AF9FD632F534}"/>
    <dgm:cxn modelId="{CEF72170-4061-0A41-9772-440DF8254805}" srcId="{C163446A-D4AA-864C-A788-778BCE193E32}" destId="{E3D65C0A-9C26-2A4C-A5EC-87882B9848A9}" srcOrd="0" destOrd="0" parTransId="{8444FF8A-63E8-E044-9036-BF7C02B282AC}" sibTransId="{94C527F0-EEB3-5E41-8FC5-9217FB647270}"/>
    <dgm:cxn modelId="{4D6269A7-D278-F748-A890-001BC2D7C7CC}" srcId="{DF4F41C8-274C-9141-B103-78E826F5D5FE}" destId="{DEAD97FE-F77B-984F-8170-56191181AF6B}" srcOrd="2" destOrd="0" parTransId="{44F088D0-1E7A-3746-A2FE-1A99D1C9AECE}" sibTransId="{EC05FF1B-BF08-BD49-AC74-B1A3C976A142}"/>
    <dgm:cxn modelId="{2737BE2D-F117-D049-A8E1-37586407E12A}" srcId="{79220763-4E97-DA49-96E1-3300AEDFA811}" destId="{E3AACBC0-A28B-AC40-BBBA-1522033F6598}" srcOrd="0" destOrd="0" parTransId="{1568026F-3ED3-EE40-B4B4-365910247DC5}" sibTransId="{6B0700C8-EACC-AF44-B24C-5C175F19BD5C}"/>
    <dgm:cxn modelId="{89A64001-DF98-9547-836D-1FA2C0F6BA6B}" type="presOf" srcId="{ACB85637-4042-9F49-A420-D2C148C1DC89}" destId="{B9185FF9-B946-864F-B6B9-09774440F2CC}" srcOrd="0" destOrd="0" presId="urn:microsoft.com/office/officeart/2005/8/layout/process2"/>
    <dgm:cxn modelId="{59B1F188-55DB-0640-AC2A-D3190AE7EEE8}" type="presOf" srcId="{EC05FF1B-BF08-BD49-AC74-B1A3C976A142}" destId="{77F75FEA-102E-014A-9639-25BEBDCB2C08}" srcOrd="0" destOrd="0" presId="urn:microsoft.com/office/officeart/2005/8/layout/process2"/>
    <dgm:cxn modelId="{0B0060CE-A443-DD44-A037-C8FB3B28472E}" type="presOf" srcId="{DEAB22E6-C1B8-BF42-AC61-00C8864CCAEB}" destId="{7FEE4E0A-BF88-CD45-BD55-52A5A1B1EEA1}" srcOrd="1" destOrd="0" presId="urn:microsoft.com/office/officeart/2005/8/layout/process2"/>
    <dgm:cxn modelId="{F63CABF2-3116-CE42-8ABE-82030EB492C0}" type="presOf" srcId="{D4BA17D1-B701-1A46-92D2-5FD2CE49D36C}" destId="{CAF2DAA5-39B0-BC48-ADBE-EAAC5F197ACD}" srcOrd="0" destOrd="1" presId="urn:microsoft.com/office/officeart/2005/8/layout/process2"/>
    <dgm:cxn modelId="{6C6BFCBB-9CD4-524F-BFD8-293551FF921E}" type="presOf" srcId="{EC05FF1B-BF08-BD49-AC74-B1A3C976A142}" destId="{C122265E-E8D6-E74C-A083-A5BF0A38780F}" srcOrd="1" destOrd="0" presId="urn:microsoft.com/office/officeart/2005/8/layout/process2"/>
    <dgm:cxn modelId="{95C96A6C-0EE3-7D44-ADE4-D574C8B3D0E0}" type="presOf" srcId="{1E5B2682-3D82-E94B-8F06-7D9C2E57117C}" destId="{B3235F2F-9FB7-B54D-888B-EC13C9EA528F}" srcOrd="1" destOrd="0" presId="urn:microsoft.com/office/officeart/2005/8/layout/process2"/>
    <dgm:cxn modelId="{4FE71C35-476E-7144-B1CC-309E1F69552F}" srcId="{DEAD97FE-F77B-984F-8170-56191181AF6B}" destId="{7DC2F098-1C39-9F49-99F0-6012C36C3599}" srcOrd="1" destOrd="0" parTransId="{262CC0DF-23D6-D74A-AFBE-2833D412E546}" sibTransId="{92E51086-E685-5740-B29E-A662D170EF0E}"/>
    <dgm:cxn modelId="{D26AB466-C01F-EB4F-BBF1-80148D075403}" type="presParOf" srcId="{5165CD85-5466-5846-88D2-6C854A0C181A}" destId="{66878A5F-A708-5340-B23E-6F339B325CE9}" srcOrd="0" destOrd="0" presId="urn:microsoft.com/office/officeart/2005/8/layout/process2"/>
    <dgm:cxn modelId="{00883D58-E35C-8147-A514-C3E40880D842}" type="presParOf" srcId="{5165CD85-5466-5846-88D2-6C854A0C181A}" destId="{191C6D68-1BE1-6340-BE1D-2F1477B50F5A}" srcOrd="1" destOrd="0" presId="urn:microsoft.com/office/officeart/2005/8/layout/process2"/>
    <dgm:cxn modelId="{A174B071-4EAD-AA4A-B0BB-62E8CA9C640D}" type="presParOf" srcId="{191C6D68-1BE1-6340-BE1D-2F1477B50F5A}" destId="{7FEE4E0A-BF88-CD45-BD55-52A5A1B1EEA1}" srcOrd="0" destOrd="0" presId="urn:microsoft.com/office/officeart/2005/8/layout/process2"/>
    <dgm:cxn modelId="{E9C03482-355D-084D-8ED9-5766B0416C1C}" type="presParOf" srcId="{5165CD85-5466-5846-88D2-6C854A0C181A}" destId="{01C36F13-8979-D74A-BA6F-C7AA5C075C7F}" srcOrd="2" destOrd="0" presId="urn:microsoft.com/office/officeart/2005/8/layout/process2"/>
    <dgm:cxn modelId="{BE8E020C-FA4D-734E-B2D6-95AB44DFF7DE}" type="presParOf" srcId="{5165CD85-5466-5846-88D2-6C854A0C181A}" destId="{CD28ABB1-D8A9-C84D-BD43-7AA8EFE1D443}" srcOrd="3" destOrd="0" presId="urn:microsoft.com/office/officeart/2005/8/layout/process2"/>
    <dgm:cxn modelId="{2C259452-54F0-BF47-9207-C029939AF0D8}" type="presParOf" srcId="{CD28ABB1-D8A9-C84D-BD43-7AA8EFE1D443}" destId="{B3235F2F-9FB7-B54D-888B-EC13C9EA528F}" srcOrd="0" destOrd="0" presId="urn:microsoft.com/office/officeart/2005/8/layout/process2"/>
    <dgm:cxn modelId="{C0659C54-7B6F-A348-8C82-D737E094EE5E}" type="presParOf" srcId="{5165CD85-5466-5846-88D2-6C854A0C181A}" destId="{CAF2DAA5-39B0-BC48-ADBE-EAAC5F197ACD}" srcOrd="4" destOrd="0" presId="urn:microsoft.com/office/officeart/2005/8/layout/process2"/>
    <dgm:cxn modelId="{6791497C-5CF3-834E-9B03-611EA94908D4}" type="presParOf" srcId="{5165CD85-5466-5846-88D2-6C854A0C181A}" destId="{77F75FEA-102E-014A-9639-25BEBDCB2C08}" srcOrd="5" destOrd="0" presId="urn:microsoft.com/office/officeart/2005/8/layout/process2"/>
    <dgm:cxn modelId="{2F03C75A-0D22-B743-9E0D-9E3F5EB7149A}" type="presParOf" srcId="{77F75FEA-102E-014A-9639-25BEBDCB2C08}" destId="{C122265E-E8D6-E74C-A083-A5BF0A38780F}" srcOrd="0" destOrd="0" presId="urn:microsoft.com/office/officeart/2005/8/layout/process2"/>
    <dgm:cxn modelId="{3036AF50-60C6-7A49-A6D4-759BE577B8FA}" type="presParOf" srcId="{5165CD85-5466-5846-88D2-6C854A0C181A}" destId="{B9185FF9-B946-864F-B6B9-09774440F2CC}"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C53A80-96EF-1C46-8D3A-6247CC73D282}" type="doc">
      <dgm:prSet loTypeId="urn:microsoft.com/office/officeart/2005/8/layout/process2" loCatId="" qsTypeId="urn:microsoft.com/office/officeart/2005/8/quickstyle/simple4" qsCatId="simple" csTypeId="urn:microsoft.com/office/officeart/2005/8/colors/colorful3" csCatId="colorful" phldr="1"/>
      <dgm:spPr/>
      <dgm:t>
        <a:bodyPr/>
        <a:lstStyle/>
        <a:p>
          <a:endParaRPr lang="en-US"/>
        </a:p>
      </dgm:t>
    </dgm:pt>
    <dgm:pt modelId="{DFA717F9-E98E-1348-B785-9558C9C0407E}">
      <dgm:prSet phldrT="[Text]" custT="1"/>
      <dgm:spPr/>
      <dgm:t>
        <a:bodyPr/>
        <a:lstStyle/>
        <a:p>
          <a:pPr algn="ctr"/>
          <a:r>
            <a:rPr lang="en-US" sz="1600" b="1" dirty="0" smtClean="0"/>
            <a:t>Predators Removed</a:t>
          </a:r>
          <a:endParaRPr lang="en-US" sz="1600" b="1" dirty="0"/>
        </a:p>
      </dgm:t>
    </dgm:pt>
    <dgm:pt modelId="{2DE31123-CA0F-1B48-95DB-8CD595BF2906}" type="parTrans" cxnId="{223FE9F1-9BFE-E24C-BB7B-B417BDF12405}">
      <dgm:prSet/>
      <dgm:spPr/>
      <dgm:t>
        <a:bodyPr/>
        <a:lstStyle/>
        <a:p>
          <a:endParaRPr lang="en-US"/>
        </a:p>
      </dgm:t>
    </dgm:pt>
    <dgm:pt modelId="{755FB38F-1895-A24C-8FAE-A820C4D86452}" type="sibTrans" cxnId="{223FE9F1-9BFE-E24C-BB7B-B417BDF12405}">
      <dgm:prSet/>
      <dgm:spPr/>
      <dgm:t>
        <a:bodyPr/>
        <a:lstStyle/>
        <a:p>
          <a:endParaRPr lang="en-US"/>
        </a:p>
      </dgm:t>
    </dgm:pt>
    <dgm:pt modelId="{AF1C57C9-2E94-C84C-808B-C3A7960253BB}">
      <dgm:prSet phldrT="[Text]" custT="1"/>
      <dgm:spPr/>
      <dgm:t>
        <a:bodyPr/>
        <a:lstStyle/>
        <a:p>
          <a:pPr algn="ctr"/>
          <a:r>
            <a:rPr lang="en-US" sz="1200" dirty="0" smtClean="0"/>
            <a:t>Decreased Predation</a:t>
          </a:r>
          <a:endParaRPr lang="en-US" sz="1200" dirty="0"/>
        </a:p>
      </dgm:t>
    </dgm:pt>
    <dgm:pt modelId="{F32F21C6-C9F5-C642-BFBF-6B7AF8D991FB}" type="parTrans" cxnId="{04E2CBDD-7859-5B41-99B8-23F0574EB1E0}">
      <dgm:prSet/>
      <dgm:spPr/>
      <dgm:t>
        <a:bodyPr/>
        <a:lstStyle/>
        <a:p>
          <a:endParaRPr lang="en-US"/>
        </a:p>
      </dgm:t>
    </dgm:pt>
    <dgm:pt modelId="{6CAB59B3-2A90-144D-9A2A-58E06DB1B989}" type="sibTrans" cxnId="{04E2CBDD-7859-5B41-99B8-23F0574EB1E0}">
      <dgm:prSet/>
      <dgm:spPr/>
      <dgm:t>
        <a:bodyPr/>
        <a:lstStyle/>
        <a:p>
          <a:endParaRPr lang="en-US"/>
        </a:p>
      </dgm:t>
    </dgm:pt>
    <dgm:pt modelId="{576C552A-DAED-D140-81D1-239E316D8CD6}">
      <dgm:prSet phldrT="[Text]" custT="1"/>
      <dgm:spPr/>
      <dgm:t>
        <a:bodyPr/>
        <a:lstStyle/>
        <a:p>
          <a:pPr algn="ctr"/>
          <a:r>
            <a:rPr lang="en-US" sz="1600" b="1" dirty="0" smtClean="0"/>
            <a:t>Ungulate Prey Populations Increase</a:t>
          </a:r>
          <a:endParaRPr lang="en-US" sz="1600" b="1" dirty="0"/>
        </a:p>
      </dgm:t>
    </dgm:pt>
    <dgm:pt modelId="{109ECB15-6C09-5A4C-855C-BC53F5AC0409}" type="parTrans" cxnId="{2CAFA183-637E-CF45-AD5C-B5E24B2754A1}">
      <dgm:prSet/>
      <dgm:spPr/>
      <dgm:t>
        <a:bodyPr/>
        <a:lstStyle/>
        <a:p>
          <a:endParaRPr lang="en-US"/>
        </a:p>
      </dgm:t>
    </dgm:pt>
    <dgm:pt modelId="{B7C0EBBA-AB97-DA41-AFDC-BFEC866BDB09}" type="sibTrans" cxnId="{2CAFA183-637E-CF45-AD5C-B5E24B2754A1}">
      <dgm:prSet/>
      <dgm:spPr/>
      <dgm:t>
        <a:bodyPr/>
        <a:lstStyle/>
        <a:p>
          <a:endParaRPr lang="en-US"/>
        </a:p>
      </dgm:t>
    </dgm:pt>
    <dgm:pt modelId="{13974DD2-7976-ED42-9DA4-33BC7D4A281E}">
      <dgm:prSet phldrT="[Text]" custT="1"/>
      <dgm:spPr/>
      <dgm:t>
        <a:bodyPr/>
        <a:lstStyle/>
        <a:p>
          <a:pPr algn="ctr"/>
          <a:r>
            <a:rPr lang="en-US" sz="1200" dirty="0" smtClean="0"/>
            <a:t>Increased </a:t>
          </a:r>
          <a:r>
            <a:rPr lang="en-US" sz="1200" dirty="0" err="1" smtClean="0"/>
            <a:t>Herbivory</a:t>
          </a:r>
          <a:endParaRPr lang="en-US" sz="1200" dirty="0"/>
        </a:p>
      </dgm:t>
    </dgm:pt>
    <dgm:pt modelId="{6012AE8F-E768-754C-A48A-FEB75F4AC345}" type="parTrans" cxnId="{0E9B69E7-B5BD-F44B-A60E-5DC5B156B25F}">
      <dgm:prSet/>
      <dgm:spPr/>
      <dgm:t>
        <a:bodyPr/>
        <a:lstStyle/>
        <a:p>
          <a:endParaRPr lang="en-US"/>
        </a:p>
      </dgm:t>
    </dgm:pt>
    <dgm:pt modelId="{7062B38D-B03F-7A46-89A6-A045048694C4}" type="sibTrans" cxnId="{0E9B69E7-B5BD-F44B-A60E-5DC5B156B25F}">
      <dgm:prSet/>
      <dgm:spPr/>
      <dgm:t>
        <a:bodyPr/>
        <a:lstStyle/>
        <a:p>
          <a:endParaRPr lang="en-US"/>
        </a:p>
      </dgm:t>
    </dgm:pt>
    <dgm:pt modelId="{2863C5F4-58CC-5147-A245-73D3A4EB3C87}">
      <dgm:prSet phldrT="[Text]" custT="1"/>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sz="1600" b="1" dirty="0" smtClean="0"/>
            <a:t>Plant Populations Change</a:t>
          </a:r>
          <a:endParaRPr lang="en-US" sz="1600" b="1" dirty="0"/>
        </a:p>
      </dgm:t>
    </dgm:pt>
    <dgm:pt modelId="{5084CC3C-64CE-3D46-8402-68D911FAEBE3}" type="parTrans" cxnId="{8B787500-7E46-1847-A882-5103FB74F65D}">
      <dgm:prSet/>
      <dgm:spPr/>
      <dgm:t>
        <a:bodyPr/>
        <a:lstStyle/>
        <a:p>
          <a:endParaRPr lang="en-US"/>
        </a:p>
      </dgm:t>
    </dgm:pt>
    <dgm:pt modelId="{4191DED3-2E23-4344-93B5-63212F771C39}" type="sibTrans" cxnId="{8B787500-7E46-1847-A882-5103FB74F65D}">
      <dgm:prSet/>
      <dgm:spPr/>
      <dgm:t>
        <a:bodyPr/>
        <a:lstStyle/>
        <a:p>
          <a:endParaRPr lang="en-US"/>
        </a:p>
      </dgm:t>
    </dgm:pt>
    <dgm:pt modelId="{1CD74D84-41C9-754A-B52A-CFC5488545D6}">
      <dgm:prSet phldrT="[Text]" custT="1"/>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sz="1200" dirty="0" smtClean="0"/>
            <a:t>Species preferred by herbivores decrease</a:t>
          </a:r>
          <a:endParaRPr lang="en-US" sz="1200" dirty="0"/>
        </a:p>
      </dgm:t>
    </dgm:pt>
    <dgm:pt modelId="{AEEC4F90-A05B-3347-8906-AF740F73DFC8}" type="parTrans" cxnId="{4180B990-9E3C-8C48-973B-5B1FFA25343B}">
      <dgm:prSet/>
      <dgm:spPr/>
      <dgm:t>
        <a:bodyPr/>
        <a:lstStyle/>
        <a:p>
          <a:endParaRPr lang="en-US"/>
        </a:p>
      </dgm:t>
    </dgm:pt>
    <dgm:pt modelId="{A2242A7F-9F9A-FA4A-8301-E0A7C5BD661D}" type="sibTrans" cxnId="{4180B990-9E3C-8C48-973B-5B1FFA25343B}">
      <dgm:prSet/>
      <dgm:spPr/>
      <dgm:t>
        <a:bodyPr/>
        <a:lstStyle/>
        <a:p>
          <a:endParaRPr lang="en-US"/>
        </a:p>
      </dgm:t>
    </dgm:pt>
    <dgm:pt modelId="{15B4B563-A237-294C-84FF-725A15D298A6}">
      <dgm:prSet phldrT="[Text]" custT="1"/>
      <dgm:spPr>
        <a:gradFill rotWithShape="0">
          <a:gsLst>
            <a:gs pos="0">
              <a:schemeClr val="accent4">
                <a:lumMod val="50000"/>
              </a:schemeClr>
            </a:gs>
            <a:gs pos="55000">
              <a:schemeClr val="accent4">
                <a:lumMod val="75000"/>
              </a:schemeClr>
            </a:gs>
            <a:gs pos="100000">
              <a:schemeClr val="accent4">
                <a:lumMod val="75000"/>
              </a:schemeClr>
            </a:gs>
          </a:gsLst>
        </a:gradFill>
      </dgm:spPr>
      <dgm:t>
        <a:bodyPr/>
        <a:lstStyle/>
        <a:p>
          <a:pPr algn="ctr"/>
          <a:r>
            <a:rPr lang="en-US" sz="1200" dirty="0" smtClean="0"/>
            <a:t>Species avoided by herbivores increase</a:t>
          </a:r>
          <a:endParaRPr lang="en-US" sz="1200" dirty="0"/>
        </a:p>
      </dgm:t>
    </dgm:pt>
    <dgm:pt modelId="{12C76560-684C-E241-91E1-F650A8A8A17A}" type="parTrans" cxnId="{B0E88998-8858-CD4A-B25E-E92FA4DFF7DB}">
      <dgm:prSet/>
      <dgm:spPr/>
      <dgm:t>
        <a:bodyPr/>
        <a:lstStyle/>
        <a:p>
          <a:endParaRPr lang="en-US"/>
        </a:p>
      </dgm:t>
    </dgm:pt>
    <dgm:pt modelId="{4AC4E08F-74C3-E44C-99CC-5B6789E2C44E}" type="sibTrans" cxnId="{B0E88998-8858-CD4A-B25E-E92FA4DFF7DB}">
      <dgm:prSet/>
      <dgm:spPr/>
      <dgm:t>
        <a:bodyPr/>
        <a:lstStyle/>
        <a:p>
          <a:endParaRPr lang="en-US"/>
        </a:p>
      </dgm:t>
    </dgm:pt>
    <dgm:pt modelId="{C6694598-7924-EF4B-9B87-10C0E8EBF60C}">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600" b="1" dirty="0" smtClean="0"/>
            <a:t>Ecosystem</a:t>
          </a:r>
          <a:endParaRPr lang="en-US" sz="1600" b="1" dirty="0"/>
        </a:p>
      </dgm:t>
    </dgm:pt>
    <dgm:pt modelId="{9E9820BD-429F-0E42-9E88-EE986C81D548}" type="parTrans" cxnId="{00D40FDD-191B-CB44-888B-01C49E917204}">
      <dgm:prSet/>
      <dgm:spPr/>
      <dgm:t>
        <a:bodyPr/>
        <a:lstStyle/>
        <a:p>
          <a:endParaRPr lang="en-US"/>
        </a:p>
      </dgm:t>
    </dgm:pt>
    <dgm:pt modelId="{E4898669-C7E6-F746-839A-7806C9D355F7}" type="sibTrans" cxnId="{00D40FDD-191B-CB44-888B-01C49E917204}">
      <dgm:prSet/>
      <dgm:spPr/>
      <dgm:t>
        <a:bodyPr/>
        <a:lstStyle/>
        <a:p>
          <a:endParaRPr lang="en-US"/>
        </a:p>
      </dgm:t>
    </dgm:pt>
    <dgm:pt modelId="{BAE98772-58FC-074F-AA24-813E9B85BAB1}">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Nutrient cycles change</a:t>
          </a:r>
          <a:endParaRPr lang="en-US" sz="1200" dirty="0"/>
        </a:p>
      </dgm:t>
    </dgm:pt>
    <dgm:pt modelId="{CBB90AF0-57CD-F040-9526-F3FD37776CDD}" type="sibTrans" cxnId="{CA523134-C2CD-6842-A8A1-B54339A66535}">
      <dgm:prSet/>
      <dgm:spPr/>
      <dgm:t>
        <a:bodyPr/>
        <a:lstStyle/>
        <a:p>
          <a:endParaRPr lang="en-US"/>
        </a:p>
      </dgm:t>
    </dgm:pt>
    <dgm:pt modelId="{075E2246-A299-AB4A-9B78-5A41D9649FCE}" type="parTrans" cxnId="{CA523134-C2CD-6842-A8A1-B54339A66535}">
      <dgm:prSet/>
      <dgm:spPr/>
      <dgm:t>
        <a:bodyPr/>
        <a:lstStyle/>
        <a:p>
          <a:endParaRPr lang="en-US"/>
        </a:p>
      </dgm:t>
    </dgm:pt>
    <dgm:pt modelId="{773D4345-5AFA-334F-B3C5-F0F0C7525FDF}">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Loss of species</a:t>
          </a:r>
          <a:endParaRPr lang="en-US" sz="1200" dirty="0"/>
        </a:p>
      </dgm:t>
    </dgm:pt>
    <dgm:pt modelId="{8ED17C1A-651F-F340-80F3-AD3A11F5DC5E}" type="sibTrans" cxnId="{482A0757-4A67-7A43-9AF9-6B4C77CE3153}">
      <dgm:prSet/>
      <dgm:spPr/>
      <dgm:t>
        <a:bodyPr/>
        <a:lstStyle/>
        <a:p>
          <a:endParaRPr lang="en-US"/>
        </a:p>
      </dgm:t>
    </dgm:pt>
    <dgm:pt modelId="{6C1C433D-B7AD-7943-86C0-84E62BC591BD}" type="parTrans" cxnId="{482A0757-4A67-7A43-9AF9-6B4C77CE3153}">
      <dgm:prSet/>
      <dgm:spPr/>
      <dgm:t>
        <a:bodyPr/>
        <a:lstStyle/>
        <a:p>
          <a:endParaRPr lang="en-US"/>
        </a:p>
      </dgm:t>
    </dgm:pt>
    <dgm:pt modelId="{4E18A50F-88D8-564D-B31B-7475C446C526}">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Terrestrial habitats change</a:t>
          </a:r>
          <a:endParaRPr lang="en-US" sz="1200" dirty="0"/>
        </a:p>
      </dgm:t>
    </dgm:pt>
    <dgm:pt modelId="{94EDE9B7-B014-F44C-9F08-FE01D5A1801D}" type="sibTrans" cxnId="{0E89D475-EC6E-BB43-AF92-218C00EB31C1}">
      <dgm:prSet/>
      <dgm:spPr/>
      <dgm:t>
        <a:bodyPr/>
        <a:lstStyle/>
        <a:p>
          <a:endParaRPr lang="en-US"/>
        </a:p>
      </dgm:t>
    </dgm:pt>
    <dgm:pt modelId="{9CD81BCB-C07F-FE44-8B83-E93414FC8CA7}" type="parTrans" cxnId="{0E89D475-EC6E-BB43-AF92-218C00EB31C1}">
      <dgm:prSet/>
      <dgm:spPr/>
      <dgm:t>
        <a:bodyPr/>
        <a:lstStyle/>
        <a:p>
          <a:endParaRPr lang="en-US"/>
        </a:p>
      </dgm:t>
    </dgm:pt>
    <dgm:pt modelId="{9B1EA0DC-FB81-524C-9E3C-4E8BFC4ED9B6}">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Increased invasive species </a:t>
          </a:r>
          <a:endParaRPr lang="en-US" sz="1200" dirty="0"/>
        </a:p>
      </dgm:t>
    </dgm:pt>
    <dgm:pt modelId="{95E0A859-6BE4-BE4D-8CEC-4208AC2A8954}" type="parTrans" cxnId="{A1028605-610B-C24F-8DD4-8F0FCCCF0FCE}">
      <dgm:prSet/>
      <dgm:spPr/>
      <dgm:t>
        <a:bodyPr/>
        <a:lstStyle/>
        <a:p>
          <a:endParaRPr lang="en-US"/>
        </a:p>
      </dgm:t>
    </dgm:pt>
    <dgm:pt modelId="{A2469A82-81D7-2647-BF60-C13680CEE77C}" type="sibTrans" cxnId="{A1028605-610B-C24F-8DD4-8F0FCCCF0FCE}">
      <dgm:prSet/>
      <dgm:spPr/>
      <dgm:t>
        <a:bodyPr/>
        <a:lstStyle/>
        <a:p>
          <a:endParaRPr lang="en-US"/>
        </a:p>
      </dgm:t>
    </dgm:pt>
    <dgm:pt modelId="{FB2746E0-22CD-F340-BCAE-D06BB67B927D}">
      <dgm:prSet custT="1"/>
      <dgm:spPr>
        <a:gradFill rotWithShape="0">
          <a:gsLst>
            <a:gs pos="0">
              <a:schemeClr val="accent2">
                <a:lumMod val="75000"/>
              </a:schemeClr>
            </a:gs>
            <a:gs pos="55000">
              <a:schemeClr val="accent2"/>
            </a:gs>
            <a:gs pos="100000">
              <a:schemeClr val="accent2"/>
            </a:gs>
          </a:gsLst>
        </a:gradFill>
      </dgm:spPr>
      <dgm:t>
        <a:bodyPr/>
        <a:lstStyle/>
        <a:p>
          <a:pPr algn="ctr"/>
          <a:r>
            <a:rPr lang="en-US" sz="1200" dirty="0" smtClean="0"/>
            <a:t>Aquatic habitats change</a:t>
          </a:r>
          <a:endParaRPr lang="en-US" sz="1200" dirty="0"/>
        </a:p>
      </dgm:t>
    </dgm:pt>
    <dgm:pt modelId="{31CF3590-CC8D-9343-871A-9F672DEEE695}" type="parTrans" cxnId="{028D42C8-0D44-0E46-8AE9-49D920900828}">
      <dgm:prSet/>
      <dgm:spPr/>
    </dgm:pt>
    <dgm:pt modelId="{8A2FB722-EC21-B142-B845-CD5FBE557520}" type="sibTrans" cxnId="{028D42C8-0D44-0E46-8AE9-49D920900828}">
      <dgm:prSet/>
      <dgm:spPr/>
    </dgm:pt>
    <dgm:pt modelId="{D4D12717-59FF-9941-8794-9F27BF6F51F2}" type="pres">
      <dgm:prSet presAssocID="{50C53A80-96EF-1C46-8D3A-6247CC73D282}" presName="linearFlow" presStyleCnt="0">
        <dgm:presLayoutVars>
          <dgm:resizeHandles val="exact"/>
        </dgm:presLayoutVars>
      </dgm:prSet>
      <dgm:spPr/>
      <dgm:t>
        <a:bodyPr/>
        <a:lstStyle/>
        <a:p>
          <a:endParaRPr lang="en-US"/>
        </a:p>
      </dgm:t>
    </dgm:pt>
    <dgm:pt modelId="{1D6C8881-616D-2847-81AA-E91E972789B1}" type="pres">
      <dgm:prSet presAssocID="{DFA717F9-E98E-1348-B785-9558C9C0407E}" presName="node" presStyleLbl="node1" presStyleIdx="0" presStyleCnt="4">
        <dgm:presLayoutVars>
          <dgm:bulletEnabled val="1"/>
        </dgm:presLayoutVars>
      </dgm:prSet>
      <dgm:spPr/>
      <dgm:t>
        <a:bodyPr/>
        <a:lstStyle/>
        <a:p>
          <a:endParaRPr lang="en-US"/>
        </a:p>
      </dgm:t>
    </dgm:pt>
    <dgm:pt modelId="{A6B16F39-2846-C041-8DA6-EB366A8FAC0D}" type="pres">
      <dgm:prSet presAssocID="{755FB38F-1895-A24C-8FAE-A820C4D86452}" presName="sibTrans" presStyleLbl="sibTrans2D1" presStyleIdx="0" presStyleCnt="3"/>
      <dgm:spPr/>
      <dgm:t>
        <a:bodyPr/>
        <a:lstStyle/>
        <a:p>
          <a:endParaRPr lang="en-US"/>
        </a:p>
      </dgm:t>
    </dgm:pt>
    <dgm:pt modelId="{45DD641F-7FF1-7246-BF40-D16F2BDA943D}" type="pres">
      <dgm:prSet presAssocID="{755FB38F-1895-A24C-8FAE-A820C4D86452}" presName="connectorText" presStyleLbl="sibTrans2D1" presStyleIdx="0" presStyleCnt="3"/>
      <dgm:spPr/>
      <dgm:t>
        <a:bodyPr/>
        <a:lstStyle/>
        <a:p>
          <a:endParaRPr lang="en-US"/>
        </a:p>
      </dgm:t>
    </dgm:pt>
    <dgm:pt modelId="{F0EA78D3-5178-F646-B93B-4BF482FBB3DB}" type="pres">
      <dgm:prSet presAssocID="{576C552A-DAED-D140-81D1-239E316D8CD6}" presName="node" presStyleLbl="node1" presStyleIdx="1" presStyleCnt="4">
        <dgm:presLayoutVars>
          <dgm:bulletEnabled val="1"/>
        </dgm:presLayoutVars>
      </dgm:prSet>
      <dgm:spPr/>
      <dgm:t>
        <a:bodyPr/>
        <a:lstStyle/>
        <a:p>
          <a:endParaRPr lang="en-US"/>
        </a:p>
      </dgm:t>
    </dgm:pt>
    <dgm:pt modelId="{47A323C1-6B9D-5C4B-A67E-A100DDB71ADC}" type="pres">
      <dgm:prSet presAssocID="{B7C0EBBA-AB97-DA41-AFDC-BFEC866BDB09}" presName="sibTrans" presStyleLbl="sibTrans2D1" presStyleIdx="1" presStyleCnt="3"/>
      <dgm:spPr/>
      <dgm:t>
        <a:bodyPr/>
        <a:lstStyle/>
        <a:p>
          <a:endParaRPr lang="en-US"/>
        </a:p>
      </dgm:t>
    </dgm:pt>
    <dgm:pt modelId="{18A5FC24-D580-6D43-9D1E-0039F7F81C66}" type="pres">
      <dgm:prSet presAssocID="{B7C0EBBA-AB97-DA41-AFDC-BFEC866BDB09}" presName="connectorText" presStyleLbl="sibTrans2D1" presStyleIdx="1" presStyleCnt="3"/>
      <dgm:spPr/>
      <dgm:t>
        <a:bodyPr/>
        <a:lstStyle/>
        <a:p>
          <a:endParaRPr lang="en-US"/>
        </a:p>
      </dgm:t>
    </dgm:pt>
    <dgm:pt modelId="{C00BF100-E42A-AD45-86BF-0831B4D4E89E}" type="pres">
      <dgm:prSet presAssocID="{2863C5F4-58CC-5147-A245-73D3A4EB3C87}" presName="node" presStyleLbl="node1" presStyleIdx="2" presStyleCnt="4">
        <dgm:presLayoutVars>
          <dgm:bulletEnabled val="1"/>
        </dgm:presLayoutVars>
      </dgm:prSet>
      <dgm:spPr/>
      <dgm:t>
        <a:bodyPr/>
        <a:lstStyle/>
        <a:p>
          <a:endParaRPr lang="en-US"/>
        </a:p>
      </dgm:t>
    </dgm:pt>
    <dgm:pt modelId="{A7DB59DF-7D3B-F44F-88E1-44AB51F74C5E}" type="pres">
      <dgm:prSet presAssocID="{4191DED3-2E23-4344-93B5-63212F771C39}" presName="sibTrans" presStyleLbl="sibTrans2D1" presStyleIdx="2" presStyleCnt="3"/>
      <dgm:spPr/>
      <dgm:t>
        <a:bodyPr/>
        <a:lstStyle/>
        <a:p>
          <a:endParaRPr lang="en-US"/>
        </a:p>
      </dgm:t>
    </dgm:pt>
    <dgm:pt modelId="{24BA3CAC-78A0-2043-B1A0-CF50AF528C07}" type="pres">
      <dgm:prSet presAssocID="{4191DED3-2E23-4344-93B5-63212F771C39}" presName="connectorText" presStyleLbl="sibTrans2D1" presStyleIdx="2" presStyleCnt="3"/>
      <dgm:spPr/>
      <dgm:t>
        <a:bodyPr/>
        <a:lstStyle/>
        <a:p>
          <a:endParaRPr lang="en-US"/>
        </a:p>
      </dgm:t>
    </dgm:pt>
    <dgm:pt modelId="{75B70373-E69E-234F-AB78-FAFF133501E7}" type="pres">
      <dgm:prSet presAssocID="{C6694598-7924-EF4B-9B87-10C0E8EBF60C}" presName="node" presStyleLbl="node1" presStyleIdx="3" presStyleCnt="4" custScaleY="204965">
        <dgm:presLayoutVars>
          <dgm:bulletEnabled val="1"/>
        </dgm:presLayoutVars>
      </dgm:prSet>
      <dgm:spPr/>
      <dgm:t>
        <a:bodyPr/>
        <a:lstStyle/>
        <a:p>
          <a:endParaRPr lang="en-US"/>
        </a:p>
      </dgm:t>
    </dgm:pt>
  </dgm:ptLst>
  <dgm:cxnLst>
    <dgm:cxn modelId="{B0E88998-8858-CD4A-B25E-E92FA4DFF7DB}" srcId="{2863C5F4-58CC-5147-A245-73D3A4EB3C87}" destId="{15B4B563-A237-294C-84FF-725A15D298A6}" srcOrd="1" destOrd="0" parTransId="{12C76560-684C-E241-91E1-F650A8A8A17A}" sibTransId="{4AC4E08F-74C3-E44C-99CC-5B6789E2C44E}"/>
    <dgm:cxn modelId="{0E89D475-EC6E-BB43-AF92-218C00EB31C1}" srcId="{C6694598-7924-EF4B-9B87-10C0E8EBF60C}" destId="{4E18A50F-88D8-564D-B31B-7475C446C526}" srcOrd="0" destOrd="0" parTransId="{9CD81BCB-C07F-FE44-8B83-E93414FC8CA7}" sibTransId="{94EDE9B7-B014-F44C-9F08-FE01D5A1801D}"/>
    <dgm:cxn modelId="{651929E9-F2AE-A746-A79F-241BC8FAC26C}" type="presOf" srcId="{4191DED3-2E23-4344-93B5-63212F771C39}" destId="{A7DB59DF-7D3B-F44F-88E1-44AB51F74C5E}" srcOrd="0" destOrd="0" presId="urn:microsoft.com/office/officeart/2005/8/layout/process2"/>
    <dgm:cxn modelId="{E8AAB5CF-2246-0A4F-B6E6-98AC509EDCA4}" type="presOf" srcId="{DFA717F9-E98E-1348-B785-9558C9C0407E}" destId="{1D6C8881-616D-2847-81AA-E91E972789B1}" srcOrd="0" destOrd="0" presId="urn:microsoft.com/office/officeart/2005/8/layout/process2"/>
    <dgm:cxn modelId="{6817E782-0681-3E4F-8DAE-30D6502FFA3C}" type="presOf" srcId="{2863C5F4-58CC-5147-A245-73D3A4EB3C87}" destId="{C00BF100-E42A-AD45-86BF-0831B4D4E89E}" srcOrd="0" destOrd="0" presId="urn:microsoft.com/office/officeart/2005/8/layout/process2"/>
    <dgm:cxn modelId="{CB6D3DEF-A400-0841-846D-A4462208E0E9}" type="presOf" srcId="{9B1EA0DC-FB81-524C-9E3C-4E8BFC4ED9B6}" destId="{75B70373-E69E-234F-AB78-FAFF133501E7}" srcOrd="0" destOrd="4" presId="urn:microsoft.com/office/officeart/2005/8/layout/process2"/>
    <dgm:cxn modelId="{A1028605-610B-C24F-8DD4-8F0FCCCF0FCE}" srcId="{C6694598-7924-EF4B-9B87-10C0E8EBF60C}" destId="{9B1EA0DC-FB81-524C-9E3C-4E8BFC4ED9B6}" srcOrd="3" destOrd="0" parTransId="{95E0A859-6BE4-BE4D-8CEC-4208AC2A8954}" sibTransId="{A2469A82-81D7-2647-BF60-C13680CEE77C}"/>
    <dgm:cxn modelId="{F9A02FA2-05A0-3246-A67E-4BFDD259915C}" type="presOf" srcId="{4191DED3-2E23-4344-93B5-63212F771C39}" destId="{24BA3CAC-78A0-2043-B1A0-CF50AF528C07}" srcOrd="1" destOrd="0" presId="urn:microsoft.com/office/officeart/2005/8/layout/process2"/>
    <dgm:cxn modelId="{00D40FDD-191B-CB44-888B-01C49E917204}" srcId="{50C53A80-96EF-1C46-8D3A-6247CC73D282}" destId="{C6694598-7924-EF4B-9B87-10C0E8EBF60C}" srcOrd="3" destOrd="0" parTransId="{9E9820BD-429F-0E42-9E88-EE986C81D548}" sibTransId="{E4898669-C7E6-F746-839A-7806C9D355F7}"/>
    <dgm:cxn modelId="{482A0757-4A67-7A43-9AF9-6B4C77CE3153}" srcId="{C6694598-7924-EF4B-9B87-10C0E8EBF60C}" destId="{773D4345-5AFA-334F-B3C5-F0F0C7525FDF}" srcOrd="2" destOrd="0" parTransId="{6C1C433D-B7AD-7943-86C0-84E62BC591BD}" sibTransId="{8ED17C1A-651F-F340-80F3-AD3A11F5DC5E}"/>
    <dgm:cxn modelId="{0E9B69E7-B5BD-F44B-A60E-5DC5B156B25F}" srcId="{576C552A-DAED-D140-81D1-239E316D8CD6}" destId="{13974DD2-7976-ED42-9DA4-33BC7D4A281E}" srcOrd="0" destOrd="0" parTransId="{6012AE8F-E768-754C-A48A-FEB75F4AC345}" sibTransId="{7062B38D-B03F-7A46-89A6-A045048694C4}"/>
    <dgm:cxn modelId="{223FE9F1-9BFE-E24C-BB7B-B417BDF12405}" srcId="{50C53A80-96EF-1C46-8D3A-6247CC73D282}" destId="{DFA717F9-E98E-1348-B785-9558C9C0407E}" srcOrd="0" destOrd="0" parTransId="{2DE31123-CA0F-1B48-95DB-8CD595BF2906}" sibTransId="{755FB38F-1895-A24C-8FAE-A820C4D86452}"/>
    <dgm:cxn modelId="{028D42C8-0D44-0E46-8AE9-49D920900828}" srcId="{C6694598-7924-EF4B-9B87-10C0E8EBF60C}" destId="{FB2746E0-22CD-F340-BCAE-D06BB67B927D}" srcOrd="1" destOrd="0" parTransId="{31CF3590-CC8D-9343-871A-9F672DEEE695}" sibTransId="{8A2FB722-EC21-B142-B845-CD5FBE557520}"/>
    <dgm:cxn modelId="{B5CE694A-2DA9-D04A-BE10-19E73EBD89E9}" type="presOf" srcId="{AF1C57C9-2E94-C84C-808B-C3A7960253BB}" destId="{1D6C8881-616D-2847-81AA-E91E972789B1}" srcOrd="0" destOrd="1" presId="urn:microsoft.com/office/officeart/2005/8/layout/process2"/>
    <dgm:cxn modelId="{18FB4FDD-4A29-1D44-8F5B-61B005FBEA39}" type="presOf" srcId="{B7C0EBBA-AB97-DA41-AFDC-BFEC866BDB09}" destId="{18A5FC24-D580-6D43-9D1E-0039F7F81C66}" srcOrd="1" destOrd="0" presId="urn:microsoft.com/office/officeart/2005/8/layout/process2"/>
    <dgm:cxn modelId="{34EEE00F-AE3C-494B-ACCE-780419426968}" type="presOf" srcId="{4E18A50F-88D8-564D-B31B-7475C446C526}" destId="{75B70373-E69E-234F-AB78-FAFF133501E7}" srcOrd="0" destOrd="1" presId="urn:microsoft.com/office/officeart/2005/8/layout/process2"/>
    <dgm:cxn modelId="{F6273E69-DC27-6843-9505-DA28DB41B919}" type="presOf" srcId="{50C53A80-96EF-1C46-8D3A-6247CC73D282}" destId="{D4D12717-59FF-9941-8794-9F27BF6F51F2}" srcOrd="0" destOrd="0" presId="urn:microsoft.com/office/officeart/2005/8/layout/process2"/>
    <dgm:cxn modelId="{55605FA1-4359-DD4A-A189-86EECE61CA9E}" type="presOf" srcId="{B7C0EBBA-AB97-DA41-AFDC-BFEC866BDB09}" destId="{47A323C1-6B9D-5C4B-A67E-A100DDB71ADC}" srcOrd="0" destOrd="0" presId="urn:microsoft.com/office/officeart/2005/8/layout/process2"/>
    <dgm:cxn modelId="{94617BA2-2FF8-FD42-9FB6-B7F5EEF6C79D}" type="presOf" srcId="{C6694598-7924-EF4B-9B87-10C0E8EBF60C}" destId="{75B70373-E69E-234F-AB78-FAFF133501E7}" srcOrd="0" destOrd="0" presId="urn:microsoft.com/office/officeart/2005/8/layout/process2"/>
    <dgm:cxn modelId="{4180B990-9E3C-8C48-973B-5B1FFA25343B}" srcId="{2863C5F4-58CC-5147-A245-73D3A4EB3C87}" destId="{1CD74D84-41C9-754A-B52A-CFC5488545D6}" srcOrd="0" destOrd="0" parTransId="{AEEC4F90-A05B-3347-8906-AF740F73DFC8}" sibTransId="{A2242A7F-9F9A-FA4A-8301-E0A7C5BD661D}"/>
    <dgm:cxn modelId="{98514644-D24D-A04D-B7E9-3D94E8E28D02}" type="presOf" srcId="{BAE98772-58FC-074F-AA24-813E9B85BAB1}" destId="{75B70373-E69E-234F-AB78-FAFF133501E7}" srcOrd="0" destOrd="5" presId="urn:microsoft.com/office/officeart/2005/8/layout/process2"/>
    <dgm:cxn modelId="{FB54497D-2BA8-7F43-AB9A-1B21F5B4FD4A}" type="presOf" srcId="{755FB38F-1895-A24C-8FAE-A820C4D86452}" destId="{A6B16F39-2846-C041-8DA6-EB366A8FAC0D}" srcOrd="0" destOrd="0" presId="urn:microsoft.com/office/officeart/2005/8/layout/process2"/>
    <dgm:cxn modelId="{2CAFA183-637E-CF45-AD5C-B5E24B2754A1}" srcId="{50C53A80-96EF-1C46-8D3A-6247CC73D282}" destId="{576C552A-DAED-D140-81D1-239E316D8CD6}" srcOrd="1" destOrd="0" parTransId="{109ECB15-6C09-5A4C-855C-BC53F5AC0409}" sibTransId="{B7C0EBBA-AB97-DA41-AFDC-BFEC866BDB09}"/>
    <dgm:cxn modelId="{74C3A6A4-0896-D44C-8390-25D2665D6C27}" type="presOf" srcId="{773D4345-5AFA-334F-B3C5-F0F0C7525FDF}" destId="{75B70373-E69E-234F-AB78-FAFF133501E7}" srcOrd="0" destOrd="3" presId="urn:microsoft.com/office/officeart/2005/8/layout/process2"/>
    <dgm:cxn modelId="{1F5C6FAD-E7BA-334A-A52A-47221B2B1090}" type="presOf" srcId="{576C552A-DAED-D140-81D1-239E316D8CD6}" destId="{F0EA78D3-5178-F646-B93B-4BF482FBB3DB}" srcOrd="0" destOrd="0" presId="urn:microsoft.com/office/officeart/2005/8/layout/process2"/>
    <dgm:cxn modelId="{07CF7105-8B26-154B-8200-CB413382DA1B}" type="presOf" srcId="{1CD74D84-41C9-754A-B52A-CFC5488545D6}" destId="{C00BF100-E42A-AD45-86BF-0831B4D4E89E}" srcOrd="0" destOrd="1" presId="urn:microsoft.com/office/officeart/2005/8/layout/process2"/>
    <dgm:cxn modelId="{C47E0E8B-8528-A54C-9D79-E66CE5E695E6}" type="presOf" srcId="{13974DD2-7976-ED42-9DA4-33BC7D4A281E}" destId="{F0EA78D3-5178-F646-B93B-4BF482FBB3DB}" srcOrd="0" destOrd="1" presId="urn:microsoft.com/office/officeart/2005/8/layout/process2"/>
    <dgm:cxn modelId="{DBF69093-F10B-F140-9927-2DCB311406E2}" type="presOf" srcId="{FB2746E0-22CD-F340-BCAE-D06BB67B927D}" destId="{75B70373-E69E-234F-AB78-FAFF133501E7}" srcOrd="0" destOrd="2" presId="urn:microsoft.com/office/officeart/2005/8/layout/process2"/>
    <dgm:cxn modelId="{8B787500-7E46-1847-A882-5103FB74F65D}" srcId="{50C53A80-96EF-1C46-8D3A-6247CC73D282}" destId="{2863C5F4-58CC-5147-A245-73D3A4EB3C87}" srcOrd="2" destOrd="0" parTransId="{5084CC3C-64CE-3D46-8402-68D911FAEBE3}" sibTransId="{4191DED3-2E23-4344-93B5-63212F771C39}"/>
    <dgm:cxn modelId="{2632AAB5-6C7F-1F4E-AC7B-8426945B257C}" type="presOf" srcId="{755FB38F-1895-A24C-8FAE-A820C4D86452}" destId="{45DD641F-7FF1-7246-BF40-D16F2BDA943D}" srcOrd="1" destOrd="0" presId="urn:microsoft.com/office/officeart/2005/8/layout/process2"/>
    <dgm:cxn modelId="{48525470-BF3B-444C-82A1-C0492DB2532D}" type="presOf" srcId="{15B4B563-A237-294C-84FF-725A15D298A6}" destId="{C00BF100-E42A-AD45-86BF-0831B4D4E89E}" srcOrd="0" destOrd="2" presId="urn:microsoft.com/office/officeart/2005/8/layout/process2"/>
    <dgm:cxn modelId="{CA523134-C2CD-6842-A8A1-B54339A66535}" srcId="{C6694598-7924-EF4B-9B87-10C0E8EBF60C}" destId="{BAE98772-58FC-074F-AA24-813E9B85BAB1}" srcOrd="4" destOrd="0" parTransId="{075E2246-A299-AB4A-9B78-5A41D9649FCE}" sibTransId="{CBB90AF0-57CD-F040-9526-F3FD37776CDD}"/>
    <dgm:cxn modelId="{04E2CBDD-7859-5B41-99B8-23F0574EB1E0}" srcId="{DFA717F9-E98E-1348-B785-9558C9C0407E}" destId="{AF1C57C9-2E94-C84C-808B-C3A7960253BB}" srcOrd="0" destOrd="0" parTransId="{F32F21C6-C9F5-C642-BFBF-6B7AF8D991FB}" sibTransId="{6CAB59B3-2A90-144D-9A2A-58E06DB1B989}"/>
    <dgm:cxn modelId="{CB385E83-B1CC-8546-8E20-89228CF381E8}" type="presParOf" srcId="{D4D12717-59FF-9941-8794-9F27BF6F51F2}" destId="{1D6C8881-616D-2847-81AA-E91E972789B1}" srcOrd="0" destOrd="0" presId="urn:microsoft.com/office/officeart/2005/8/layout/process2"/>
    <dgm:cxn modelId="{3889FF04-AF42-BB4F-8B3F-1DB2C9238839}" type="presParOf" srcId="{D4D12717-59FF-9941-8794-9F27BF6F51F2}" destId="{A6B16F39-2846-C041-8DA6-EB366A8FAC0D}" srcOrd="1" destOrd="0" presId="urn:microsoft.com/office/officeart/2005/8/layout/process2"/>
    <dgm:cxn modelId="{B03AFE68-5BE4-0246-AF5C-BD1DADA10AE0}" type="presParOf" srcId="{A6B16F39-2846-C041-8DA6-EB366A8FAC0D}" destId="{45DD641F-7FF1-7246-BF40-D16F2BDA943D}" srcOrd="0" destOrd="0" presId="urn:microsoft.com/office/officeart/2005/8/layout/process2"/>
    <dgm:cxn modelId="{A4C6F8A6-7015-FA47-84C9-72F0CDCE9184}" type="presParOf" srcId="{D4D12717-59FF-9941-8794-9F27BF6F51F2}" destId="{F0EA78D3-5178-F646-B93B-4BF482FBB3DB}" srcOrd="2" destOrd="0" presId="urn:microsoft.com/office/officeart/2005/8/layout/process2"/>
    <dgm:cxn modelId="{F372A613-4AE6-5045-9A6A-77EC4C54D724}" type="presParOf" srcId="{D4D12717-59FF-9941-8794-9F27BF6F51F2}" destId="{47A323C1-6B9D-5C4B-A67E-A100DDB71ADC}" srcOrd="3" destOrd="0" presId="urn:microsoft.com/office/officeart/2005/8/layout/process2"/>
    <dgm:cxn modelId="{45DE0C9A-99EE-EF41-A8DC-DD15BC8E1128}" type="presParOf" srcId="{47A323C1-6B9D-5C4B-A67E-A100DDB71ADC}" destId="{18A5FC24-D580-6D43-9D1E-0039F7F81C66}" srcOrd="0" destOrd="0" presId="urn:microsoft.com/office/officeart/2005/8/layout/process2"/>
    <dgm:cxn modelId="{5E369A54-9D51-1A4B-8355-B29F30523559}" type="presParOf" srcId="{D4D12717-59FF-9941-8794-9F27BF6F51F2}" destId="{C00BF100-E42A-AD45-86BF-0831B4D4E89E}" srcOrd="4" destOrd="0" presId="urn:microsoft.com/office/officeart/2005/8/layout/process2"/>
    <dgm:cxn modelId="{80BAEF0A-8FE5-D144-90DB-4DF494E30F52}" type="presParOf" srcId="{D4D12717-59FF-9941-8794-9F27BF6F51F2}" destId="{A7DB59DF-7D3B-F44F-88E1-44AB51F74C5E}" srcOrd="5" destOrd="0" presId="urn:microsoft.com/office/officeart/2005/8/layout/process2"/>
    <dgm:cxn modelId="{0B4E8AAC-B0FE-7C40-9C9A-85780DB6C1E1}" type="presParOf" srcId="{A7DB59DF-7D3B-F44F-88E1-44AB51F74C5E}" destId="{24BA3CAC-78A0-2043-B1A0-CF50AF528C07}" srcOrd="0" destOrd="0" presId="urn:microsoft.com/office/officeart/2005/8/layout/process2"/>
    <dgm:cxn modelId="{DFFEF414-4056-2E43-AC9F-D104694E1D32}" type="presParOf" srcId="{D4D12717-59FF-9941-8794-9F27BF6F51F2}" destId="{75B70373-E69E-234F-AB78-FAFF133501E7}"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9904F7-B6F2-AE4F-9FCC-BA0F47D99766}" type="doc">
      <dgm:prSet loTypeId="urn:microsoft.com/office/officeart/2005/8/layout/default" loCatId="" qsTypeId="urn:microsoft.com/office/officeart/2005/8/quickstyle/3D2" qsCatId="3D" csTypeId="urn:microsoft.com/office/officeart/2005/8/colors/accent4_3" csCatId="accent4" phldr="1"/>
      <dgm:spPr/>
      <dgm:t>
        <a:bodyPr/>
        <a:lstStyle/>
        <a:p>
          <a:endParaRPr lang="en-US"/>
        </a:p>
      </dgm:t>
    </dgm:pt>
    <dgm:pt modelId="{A6231B6B-DC57-DF4E-BF63-E1FE54A1B8F1}">
      <dgm:prSet phldrT="[Text]"/>
      <dgm:spPr/>
      <dgm:t>
        <a:bodyPr/>
        <a:lstStyle/>
        <a:p>
          <a:r>
            <a:rPr lang="en-US" b="1" dirty="0" smtClean="0">
              <a:solidFill>
                <a:srgbClr val="FFFFFF"/>
              </a:solidFill>
            </a:rPr>
            <a:t>Woody Tree Species: willows, cottonwoods</a:t>
          </a:r>
        </a:p>
        <a:p>
          <a:r>
            <a:rPr lang="en-US" b="1" dirty="0" smtClean="0">
              <a:solidFill>
                <a:srgbClr val="FFFFFF"/>
              </a:solidFill>
            </a:rPr>
            <a:t>(producers)</a:t>
          </a:r>
          <a:endParaRPr lang="en-US" b="1" dirty="0">
            <a:solidFill>
              <a:srgbClr val="FFFFFF"/>
            </a:solidFill>
          </a:endParaRPr>
        </a:p>
      </dgm:t>
    </dgm:pt>
    <dgm:pt modelId="{F9F42EF0-B15B-BD48-A1AD-8DD15B57C921}" type="parTrans" cxnId="{ACF1EF57-1342-A844-883F-4B5E1C106B36}">
      <dgm:prSet/>
      <dgm:spPr/>
      <dgm:t>
        <a:bodyPr/>
        <a:lstStyle/>
        <a:p>
          <a:endParaRPr lang="en-US"/>
        </a:p>
      </dgm:t>
    </dgm:pt>
    <dgm:pt modelId="{18B5F433-1EDB-1949-A09F-81B004AFFDB6}" type="sibTrans" cxnId="{ACF1EF57-1342-A844-883F-4B5E1C106B36}">
      <dgm:prSet/>
      <dgm:spPr/>
      <dgm:t>
        <a:bodyPr/>
        <a:lstStyle/>
        <a:p>
          <a:endParaRPr lang="en-US"/>
        </a:p>
      </dgm:t>
    </dgm:pt>
    <dgm:pt modelId="{929491D3-9BA3-E045-991A-5057A7695C23}">
      <dgm:prSet phldrT="[Text]"/>
      <dgm:spPr>
        <a:gradFill rotWithShape="0">
          <a:gsLst>
            <a:gs pos="0">
              <a:schemeClr val="accent2">
                <a:lumMod val="50000"/>
              </a:schemeClr>
            </a:gs>
            <a:gs pos="55000">
              <a:schemeClr val="accent2">
                <a:lumMod val="75000"/>
              </a:schemeClr>
            </a:gs>
            <a:gs pos="100000">
              <a:schemeClr val="accent2">
                <a:lumMod val="75000"/>
              </a:schemeClr>
            </a:gs>
          </a:gsLst>
        </a:gradFill>
      </dgm:spPr>
      <dgm:t>
        <a:bodyPr/>
        <a:lstStyle/>
        <a:p>
          <a:r>
            <a:rPr lang="en-US" b="1" dirty="0" smtClean="0">
              <a:solidFill>
                <a:srgbClr val="FFFFFF"/>
              </a:solidFill>
            </a:rPr>
            <a:t>Amphibians: frogs, toads</a:t>
          </a:r>
        </a:p>
        <a:p>
          <a:r>
            <a:rPr lang="en-US" b="1" dirty="0" smtClean="0">
              <a:solidFill>
                <a:srgbClr val="FFFFFF"/>
              </a:solidFill>
            </a:rPr>
            <a:t>(juveniles eat algae</a:t>
          </a:r>
        </a:p>
        <a:p>
          <a:r>
            <a:rPr lang="en-US" b="1" dirty="0" smtClean="0">
              <a:solidFill>
                <a:srgbClr val="FFFFFF"/>
              </a:solidFill>
            </a:rPr>
            <a:t>adults eat insects)</a:t>
          </a:r>
          <a:endParaRPr lang="en-US" b="1" dirty="0">
            <a:solidFill>
              <a:srgbClr val="FFFFFF"/>
            </a:solidFill>
          </a:endParaRPr>
        </a:p>
      </dgm:t>
    </dgm:pt>
    <dgm:pt modelId="{E401B756-D31A-B44E-9AAC-CFBC34520752}" type="parTrans" cxnId="{F00260DB-2E30-204C-8E59-A49205FF22D3}">
      <dgm:prSet/>
      <dgm:spPr/>
      <dgm:t>
        <a:bodyPr/>
        <a:lstStyle/>
        <a:p>
          <a:endParaRPr lang="en-US"/>
        </a:p>
      </dgm:t>
    </dgm:pt>
    <dgm:pt modelId="{CD75F3E4-4AD4-3A4E-B7C3-F97B2BC7232E}" type="sibTrans" cxnId="{F00260DB-2E30-204C-8E59-A49205FF22D3}">
      <dgm:prSet/>
      <dgm:spPr/>
      <dgm:t>
        <a:bodyPr/>
        <a:lstStyle/>
        <a:p>
          <a:endParaRPr lang="en-US"/>
        </a:p>
      </dgm:t>
    </dgm:pt>
    <dgm:pt modelId="{15F930D6-2332-3248-8624-8DC8C19744FF}">
      <dgm:prSet phldrT="[Text]"/>
      <dgm:spPr>
        <a:gradFill rotWithShape="0">
          <a:gsLst>
            <a:gs pos="0">
              <a:schemeClr val="accent6">
                <a:lumMod val="50000"/>
              </a:schemeClr>
            </a:gs>
            <a:gs pos="55000">
              <a:schemeClr val="accent6">
                <a:lumMod val="75000"/>
              </a:schemeClr>
            </a:gs>
            <a:gs pos="100000">
              <a:schemeClr val="accent6">
                <a:lumMod val="60000"/>
                <a:lumOff val="40000"/>
              </a:schemeClr>
            </a:gs>
          </a:gsLst>
        </a:gradFill>
      </dgm:spPr>
      <dgm:t>
        <a:bodyPr/>
        <a:lstStyle/>
        <a:p>
          <a:r>
            <a:rPr lang="en-US" b="1" dirty="0" smtClean="0">
              <a:solidFill>
                <a:srgbClr val="FFFFFF"/>
              </a:solidFill>
            </a:rPr>
            <a:t>Mule Deer</a:t>
          </a:r>
        </a:p>
        <a:p>
          <a:r>
            <a:rPr lang="en-US" b="1" dirty="0" smtClean="0">
              <a:solidFill>
                <a:srgbClr val="FFFFFF"/>
              </a:solidFill>
            </a:rPr>
            <a:t>(woody browser)</a:t>
          </a:r>
          <a:endParaRPr lang="en-US" b="1" dirty="0">
            <a:solidFill>
              <a:srgbClr val="FFFFFF"/>
            </a:solidFill>
          </a:endParaRPr>
        </a:p>
      </dgm:t>
    </dgm:pt>
    <dgm:pt modelId="{12E3CD45-05EB-E84A-AE79-52E76ED84953}" type="parTrans" cxnId="{BB6B9DEB-C09E-8347-8D9E-39F2F977B9BE}">
      <dgm:prSet/>
      <dgm:spPr/>
      <dgm:t>
        <a:bodyPr/>
        <a:lstStyle/>
        <a:p>
          <a:endParaRPr lang="en-US"/>
        </a:p>
      </dgm:t>
    </dgm:pt>
    <dgm:pt modelId="{93CEF86F-2DB2-CD40-B1CB-2FB2AE306B31}" type="sibTrans" cxnId="{BB6B9DEB-C09E-8347-8D9E-39F2F977B9BE}">
      <dgm:prSet/>
      <dgm:spPr/>
      <dgm:t>
        <a:bodyPr/>
        <a:lstStyle/>
        <a:p>
          <a:endParaRPr lang="en-US"/>
        </a:p>
      </dgm:t>
    </dgm:pt>
    <dgm:pt modelId="{AD16DC7E-0E68-7942-A900-872224364AAC}">
      <dgm:prSet phldrT="[Text]"/>
      <dgm:spPr>
        <a:gradFill rotWithShape="0">
          <a:gsLst>
            <a:gs pos="0">
              <a:schemeClr val="accent1">
                <a:lumMod val="50000"/>
              </a:schemeClr>
            </a:gs>
            <a:gs pos="55000">
              <a:schemeClr val="accent1">
                <a:lumMod val="75000"/>
              </a:schemeClr>
            </a:gs>
            <a:gs pos="100000">
              <a:schemeClr val="accent1">
                <a:lumMod val="60000"/>
                <a:lumOff val="40000"/>
              </a:schemeClr>
            </a:gs>
          </a:gsLst>
        </a:gradFill>
      </dgm:spPr>
      <dgm:t>
        <a:bodyPr/>
        <a:lstStyle/>
        <a:p>
          <a:r>
            <a:rPr lang="en-US" b="1" dirty="0" smtClean="0">
              <a:solidFill>
                <a:srgbClr val="FFFFFF"/>
              </a:solidFill>
            </a:rPr>
            <a:t>Beaver</a:t>
          </a:r>
        </a:p>
        <a:p>
          <a:r>
            <a:rPr lang="en-US" b="1" dirty="0" smtClean="0">
              <a:solidFill>
                <a:srgbClr val="FFFFFF"/>
              </a:solidFill>
            </a:rPr>
            <a:t>(browser, preference for willows)</a:t>
          </a:r>
          <a:endParaRPr lang="en-US" b="1" dirty="0">
            <a:solidFill>
              <a:srgbClr val="FFFFFF"/>
            </a:solidFill>
          </a:endParaRPr>
        </a:p>
      </dgm:t>
    </dgm:pt>
    <dgm:pt modelId="{7D8C8ECA-69D0-B049-B95F-7D552CDE6FCE}" type="parTrans" cxnId="{B83D1BAA-0245-B048-89F9-9478C1062226}">
      <dgm:prSet/>
      <dgm:spPr/>
      <dgm:t>
        <a:bodyPr/>
        <a:lstStyle/>
        <a:p>
          <a:endParaRPr lang="en-US"/>
        </a:p>
      </dgm:t>
    </dgm:pt>
    <dgm:pt modelId="{EDEF703A-F818-704F-A6F6-943AAA693BB3}" type="sibTrans" cxnId="{B83D1BAA-0245-B048-89F9-9478C1062226}">
      <dgm:prSet/>
      <dgm:spPr/>
      <dgm:t>
        <a:bodyPr/>
        <a:lstStyle/>
        <a:p>
          <a:endParaRPr lang="en-US"/>
        </a:p>
      </dgm:t>
    </dgm:pt>
    <dgm:pt modelId="{75836B54-5BC8-A948-9811-B24FA1D9801B}">
      <dgm:prSet phldrT="[Text]"/>
      <dgm:spPr/>
      <dgm:t>
        <a:bodyPr/>
        <a:lstStyle/>
        <a:p>
          <a:r>
            <a:rPr lang="en-US" b="1" dirty="0" smtClean="0">
              <a:solidFill>
                <a:srgbClr val="FFFFFF"/>
              </a:solidFill>
            </a:rPr>
            <a:t>Wildflowers</a:t>
          </a:r>
        </a:p>
        <a:p>
          <a:r>
            <a:rPr lang="en-US" b="1" dirty="0" smtClean="0">
              <a:solidFill>
                <a:srgbClr val="FFFFFF"/>
              </a:solidFill>
            </a:rPr>
            <a:t>(producer)</a:t>
          </a:r>
          <a:endParaRPr lang="en-US" b="1" dirty="0">
            <a:solidFill>
              <a:srgbClr val="FFFFFF"/>
            </a:solidFill>
          </a:endParaRPr>
        </a:p>
      </dgm:t>
    </dgm:pt>
    <dgm:pt modelId="{0BF670A3-9901-624A-B0BD-9B25ABCEABDF}" type="parTrans" cxnId="{601D0E60-CC65-C741-A6D4-4588FA71316E}">
      <dgm:prSet/>
      <dgm:spPr/>
      <dgm:t>
        <a:bodyPr/>
        <a:lstStyle/>
        <a:p>
          <a:endParaRPr lang="en-US"/>
        </a:p>
      </dgm:t>
    </dgm:pt>
    <dgm:pt modelId="{4FC8BECE-F781-5F4B-95CA-220E953EA6C4}" type="sibTrans" cxnId="{601D0E60-CC65-C741-A6D4-4588FA71316E}">
      <dgm:prSet/>
      <dgm:spPr/>
      <dgm:t>
        <a:bodyPr/>
        <a:lstStyle/>
        <a:p>
          <a:endParaRPr lang="en-US"/>
        </a:p>
      </dgm:t>
    </dgm:pt>
    <dgm:pt modelId="{981FF513-FD10-5F47-BF8F-CC2246CB9212}">
      <dgm:prSet phldrT="[Text]"/>
      <dgm:spPr>
        <a:gradFill rotWithShape="0">
          <a:gsLst>
            <a:gs pos="0">
              <a:schemeClr val="accent3">
                <a:lumMod val="50000"/>
              </a:schemeClr>
            </a:gs>
            <a:gs pos="55000">
              <a:schemeClr val="accent3">
                <a:lumMod val="75000"/>
              </a:schemeClr>
            </a:gs>
            <a:gs pos="100000">
              <a:schemeClr val="accent3">
                <a:lumMod val="60000"/>
                <a:lumOff val="40000"/>
              </a:schemeClr>
            </a:gs>
          </a:gsLst>
        </a:gradFill>
      </dgm:spPr>
      <dgm:t>
        <a:bodyPr/>
        <a:lstStyle/>
        <a:p>
          <a:r>
            <a:rPr lang="en-US" b="1" dirty="0" smtClean="0">
              <a:solidFill>
                <a:srgbClr val="FFFFFF"/>
              </a:solidFill>
            </a:rPr>
            <a:t>Cougar</a:t>
          </a:r>
        </a:p>
        <a:p>
          <a:r>
            <a:rPr lang="en-US" b="1" dirty="0" smtClean="0">
              <a:solidFill>
                <a:srgbClr val="FFFFFF"/>
              </a:solidFill>
            </a:rPr>
            <a:t>(predator)</a:t>
          </a:r>
          <a:endParaRPr lang="en-US" b="1" dirty="0">
            <a:solidFill>
              <a:srgbClr val="FFFFFF"/>
            </a:solidFill>
          </a:endParaRPr>
        </a:p>
      </dgm:t>
    </dgm:pt>
    <dgm:pt modelId="{C90F9584-E6C8-3342-AB1C-B6B1FD08887B}" type="parTrans" cxnId="{D58013EC-44E7-AE40-8D43-22F354A26A66}">
      <dgm:prSet/>
      <dgm:spPr/>
      <dgm:t>
        <a:bodyPr/>
        <a:lstStyle/>
        <a:p>
          <a:endParaRPr lang="en-US"/>
        </a:p>
      </dgm:t>
    </dgm:pt>
    <dgm:pt modelId="{DDE08A48-D7FF-FA47-A77C-37004D50EB8F}" type="sibTrans" cxnId="{D58013EC-44E7-AE40-8D43-22F354A26A66}">
      <dgm:prSet/>
      <dgm:spPr/>
      <dgm:t>
        <a:bodyPr/>
        <a:lstStyle/>
        <a:p>
          <a:endParaRPr lang="en-US"/>
        </a:p>
      </dgm:t>
    </dgm:pt>
    <dgm:pt modelId="{9C6A69D6-C3BF-704B-8DE4-623DAD452A0D}">
      <dgm:prSet/>
      <dgm:spPr>
        <a:gradFill rotWithShape="0">
          <a:gsLst>
            <a:gs pos="0">
              <a:srgbClr val="802574"/>
            </a:gs>
            <a:gs pos="55000">
              <a:srgbClr val="AC329C"/>
            </a:gs>
            <a:gs pos="100000">
              <a:srgbClr val="E643D2"/>
            </a:gs>
          </a:gsLst>
        </a:gradFill>
      </dgm:spPr>
      <dgm:t>
        <a:bodyPr/>
        <a:lstStyle/>
        <a:p>
          <a:r>
            <a:rPr lang="en-US" b="1" dirty="0" smtClean="0">
              <a:solidFill>
                <a:srgbClr val="FFFFFF"/>
              </a:solidFill>
            </a:rPr>
            <a:t>Butterflies</a:t>
          </a:r>
        </a:p>
        <a:p>
          <a:r>
            <a:rPr lang="en-US" b="1" dirty="0" smtClean="0">
              <a:solidFill>
                <a:srgbClr val="FFFFFF"/>
              </a:solidFill>
            </a:rPr>
            <a:t>(juveniles eat leaves, adults drink floral nectar)</a:t>
          </a:r>
          <a:endParaRPr lang="en-US" b="1" dirty="0">
            <a:solidFill>
              <a:srgbClr val="FFFFFF"/>
            </a:solidFill>
          </a:endParaRPr>
        </a:p>
      </dgm:t>
    </dgm:pt>
    <dgm:pt modelId="{EADB8C13-0069-5643-B2AF-64BA702EDBAD}" type="parTrans" cxnId="{888F3C76-6327-F244-ABFA-67ADC0D38B8E}">
      <dgm:prSet/>
      <dgm:spPr/>
      <dgm:t>
        <a:bodyPr/>
        <a:lstStyle/>
        <a:p>
          <a:endParaRPr lang="en-US"/>
        </a:p>
      </dgm:t>
    </dgm:pt>
    <dgm:pt modelId="{40B3E55C-14F2-0C40-829F-75ECDBDD76E9}" type="sibTrans" cxnId="{888F3C76-6327-F244-ABFA-67ADC0D38B8E}">
      <dgm:prSet/>
      <dgm:spPr/>
      <dgm:t>
        <a:bodyPr/>
        <a:lstStyle/>
        <a:p>
          <a:endParaRPr lang="en-US"/>
        </a:p>
      </dgm:t>
    </dgm:pt>
    <dgm:pt modelId="{F0E206E6-623F-ED46-89E2-F746FE98ACA7}">
      <dgm:prSet/>
      <dgm:spPr>
        <a:gradFill rotWithShape="0">
          <a:gsLst>
            <a:gs pos="0">
              <a:srgbClr val="0514A6"/>
            </a:gs>
            <a:gs pos="55000">
              <a:srgbClr val="0418DA"/>
            </a:gs>
            <a:gs pos="100000">
              <a:srgbClr val="3753FE"/>
            </a:gs>
          </a:gsLst>
        </a:gradFill>
      </dgm:spPr>
      <dgm:t>
        <a:bodyPr/>
        <a:lstStyle/>
        <a:p>
          <a:r>
            <a:rPr lang="en-US" b="1" dirty="0" smtClean="0">
              <a:solidFill>
                <a:srgbClr val="FFFFFF"/>
              </a:solidFill>
            </a:rPr>
            <a:t> Wetland plants: sedges, rushes, cattails (producers)</a:t>
          </a:r>
          <a:endParaRPr lang="en-US" b="1" dirty="0">
            <a:solidFill>
              <a:srgbClr val="FFFFFF"/>
            </a:solidFill>
          </a:endParaRPr>
        </a:p>
      </dgm:t>
    </dgm:pt>
    <dgm:pt modelId="{5079CCD2-64A7-F14B-A26B-DB6001D313C1}" type="parTrans" cxnId="{062C5CA2-BD72-F34D-8199-2A7B05E19C46}">
      <dgm:prSet/>
      <dgm:spPr/>
      <dgm:t>
        <a:bodyPr/>
        <a:lstStyle/>
        <a:p>
          <a:endParaRPr lang="en-US"/>
        </a:p>
      </dgm:t>
    </dgm:pt>
    <dgm:pt modelId="{AE80C40D-F975-934F-BFFA-9A57CF6EF7FB}" type="sibTrans" cxnId="{062C5CA2-BD72-F34D-8199-2A7B05E19C46}">
      <dgm:prSet/>
      <dgm:spPr/>
      <dgm:t>
        <a:bodyPr/>
        <a:lstStyle/>
        <a:p>
          <a:endParaRPr lang="en-US"/>
        </a:p>
      </dgm:t>
    </dgm:pt>
    <dgm:pt modelId="{EDD163E6-D7D3-584A-BCBE-C31F27992103}" type="pres">
      <dgm:prSet presAssocID="{729904F7-B6F2-AE4F-9FCC-BA0F47D99766}" presName="diagram" presStyleCnt="0">
        <dgm:presLayoutVars>
          <dgm:dir/>
          <dgm:resizeHandles val="exact"/>
        </dgm:presLayoutVars>
      </dgm:prSet>
      <dgm:spPr/>
      <dgm:t>
        <a:bodyPr/>
        <a:lstStyle/>
        <a:p>
          <a:endParaRPr lang="en-US"/>
        </a:p>
      </dgm:t>
    </dgm:pt>
    <dgm:pt modelId="{C0752E16-0E13-0442-90BF-850590123438}" type="pres">
      <dgm:prSet presAssocID="{A6231B6B-DC57-DF4E-BF63-E1FE54A1B8F1}" presName="node" presStyleLbl="node1" presStyleIdx="0" presStyleCnt="8">
        <dgm:presLayoutVars>
          <dgm:bulletEnabled val="1"/>
        </dgm:presLayoutVars>
      </dgm:prSet>
      <dgm:spPr/>
      <dgm:t>
        <a:bodyPr/>
        <a:lstStyle/>
        <a:p>
          <a:endParaRPr lang="en-US"/>
        </a:p>
      </dgm:t>
    </dgm:pt>
    <dgm:pt modelId="{196F14B9-1F5D-4A44-AF09-930A7FD71863}" type="pres">
      <dgm:prSet presAssocID="{18B5F433-1EDB-1949-A09F-81B004AFFDB6}" presName="sibTrans" presStyleCnt="0"/>
      <dgm:spPr/>
    </dgm:pt>
    <dgm:pt modelId="{E5B70F0A-1178-1546-BD89-ED569C34BE2A}" type="pres">
      <dgm:prSet presAssocID="{929491D3-9BA3-E045-991A-5057A7695C23}" presName="node" presStyleLbl="node1" presStyleIdx="1" presStyleCnt="8">
        <dgm:presLayoutVars>
          <dgm:bulletEnabled val="1"/>
        </dgm:presLayoutVars>
      </dgm:prSet>
      <dgm:spPr/>
      <dgm:t>
        <a:bodyPr/>
        <a:lstStyle/>
        <a:p>
          <a:endParaRPr lang="en-US"/>
        </a:p>
      </dgm:t>
    </dgm:pt>
    <dgm:pt modelId="{1663AC03-8ED4-2D47-B77F-323D95936FA9}" type="pres">
      <dgm:prSet presAssocID="{CD75F3E4-4AD4-3A4E-B7C3-F97B2BC7232E}" presName="sibTrans" presStyleCnt="0"/>
      <dgm:spPr/>
    </dgm:pt>
    <dgm:pt modelId="{6098EF8E-0AAD-F64F-9402-ACCF4E1438BA}" type="pres">
      <dgm:prSet presAssocID="{15F930D6-2332-3248-8624-8DC8C19744FF}" presName="node" presStyleLbl="node1" presStyleIdx="2" presStyleCnt="8">
        <dgm:presLayoutVars>
          <dgm:bulletEnabled val="1"/>
        </dgm:presLayoutVars>
      </dgm:prSet>
      <dgm:spPr/>
      <dgm:t>
        <a:bodyPr/>
        <a:lstStyle/>
        <a:p>
          <a:endParaRPr lang="en-US"/>
        </a:p>
      </dgm:t>
    </dgm:pt>
    <dgm:pt modelId="{CB1C3122-0D80-514F-890A-2F6B03A3C9F1}" type="pres">
      <dgm:prSet presAssocID="{93CEF86F-2DB2-CD40-B1CB-2FB2AE306B31}" presName="sibTrans" presStyleCnt="0"/>
      <dgm:spPr/>
    </dgm:pt>
    <dgm:pt modelId="{08A287F8-4049-CB4A-B3F1-1EF44DA47034}" type="pres">
      <dgm:prSet presAssocID="{981FF513-FD10-5F47-BF8F-CC2246CB9212}" presName="node" presStyleLbl="node1" presStyleIdx="3" presStyleCnt="8">
        <dgm:presLayoutVars>
          <dgm:bulletEnabled val="1"/>
        </dgm:presLayoutVars>
      </dgm:prSet>
      <dgm:spPr/>
      <dgm:t>
        <a:bodyPr/>
        <a:lstStyle/>
        <a:p>
          <a:endParaRPr lang="en-US"/>
        </a:p>
      </dgm:t>
    </dgm:pt>
    <dgm:pt modelId="{C5DB2FC6-B62D-684E-9676-FEABD731D00E}" type="pres">
      <dgm:prSet presAssocID="{DDE08A48-D7FF-FA47-A77C-37004D50EB8F}" presName="sibTrans" presStyleCnt="0"/>
      <dgm:spPr/>
    </dgm:pt>
    <dgm:pt modelId="{B1ABF8F5-908F-A549-81D7-601E360ECCA5}" type="pres">
      <dgm:prSet presAssocID="{AD16DC7E-0E68-7942-A900-872224364AAC}" presName="node" presStyleLbl="node1" presStyleIdx="4" presStyleCnt="8">
        <dgm:presLayoutVars>
          <dgm:bulletEnabled val="1"/>
        </dgm:presLayoutVars>
      </dgm:prSet>
      <dgm:spPr/>
      <dgm:t>
        <a:bodyPr/>
        <a:lstStyle/>
        <a:p>
          <a:endParaRPr lang="en-US"/>
        </a:p>
      </dgm:t>
    </dgm:pt>
    <dgm:pt modelId="{F8D3DF10-597D-6C44-8259-5E53A2F5C063}" type="pres">
      <dgm:prSet presAssocID="{EDEF703A-F818-704F-A6F6-943AAA693BB3}" presName="sibTrans" presStyleCnt="0"/>
      <dgm:spPr/>
    </dgm:pt>
    <dgm:pt modelId="{6F1D955D-464D-7449-8C20-935E1E0DC171}" type="pres">
      <dgm:prSet presAssocID="{9C6A69D6-C3BF-704B-8DE4-623DAD452A0D}" presName="node" presStyleLbl="node1" presStyleIdx="5" presStyleCnt="8">
        <dgm:presLayoutVars>
          <dgm:bulletEnabled val="1"/>
        </dgm:presLayoutVars>
      </dgm:prSet>
      <dgm:spPr/>
      <dgm:t>
        <a:bodyPr/>
        <a:lstStyle/>
        <a:p>
          <a:endParaRPr lang="en-US"/>
        </a:p>
      </dgm:t>
    </dgm:pt>
    <dgm:pt modelId="{F92EE836-A4F8-1C49-89AE-064A2316C8ED}" type="pres">
      <dgm:prSet presAssocID="{40B3E55C-14F2-0C40-829F-75ECDBDD76E9}" presName="sibTrans" presStyleCnt="0"/>
      <dgm:spPr/>
    </dgm:pt>
    <dgm:pt modelId="{7F982687-E782-0F44-AFE8-2F2DD33CBCFF}" type="pres">
      <dgm:prSet presAssocID="{75836B54-5BC8-A948-9811-B24FA1D9801B}" presName="node" presStyleLbl="node1" presStyleIdx="6" presStyleCnt="8">
        <dgm:presLayoutVars>
          <dgm:bulletEnabled val="1"/>
        </dgm:presLayoutVars>
      </dgm:prSet>
      <dgm:spPr/>
      <dgm:t>
        <a:bodyPr/>
        <a:lstStyle/>
        <a:p>
          <a:endParaRPr lang="en-US"/>
        </a:p>
      </dgm:t>
    </dgm:pt>
    <dgm:pt modelId="{28D040A0-0D23-E146-87C2-86F6B044BD9A}" type="pres">
      <dgm:prSet presAssocID="{4FC8BECE-F781-5F4B-95CA-220E953EA6C4}" presName="sibTrans" presStyleCnt="0"/>
      <dgm:spPr/>
    </dgm:pt>
    <dgm:pt modelId="{C1562610-BA91-364B-99B4-129C95E5B271}" type="pres">
      <dgm:prSet presAssocID="{F0E206E6-623F-ED46-89E2-F746FE98ACA7}" presName="node" presStyleLbl="node1" presStyleIdx="7" presStyleCnt="8">
        <dgm:presLayoutVars>
          <dgm:bulletEnabled val="1"/>
        </dgm:presLayoutVars>
      </dgm:prSet>
      <dgm:spPr/>
      <dgm:t>
        <a:bodyPr/>
        <a:lstStyle/>
        <a:p>
          <a:endParaRPr lang="en-US"/>
        </a:p>
      </dgm:t>
    </dgm:pt>
  </dgm:ptLst>
  <dgm:cxnLst>
    <dgm:cxn modelId="{1C223F00-F70A-A54C-B936-A07B72CAA914}" type="presOf" srcId="{F0E206E6-623F-ED46-89E2-F746FE98ACA7}" destId="{C1562610-BA91-364B-99B4-129C95E5B271}" srcOrd="0" destOrd="0" presId="urn:microsoft.com/office/officeart/2005/8/layout/default"/>
    <dgm:cxn modelId="{B83D1BAA-0245-B048-89F9-9478C1062226}" srcId="{729904F7-B6F2-AE4F-9FCC-BA0F47D99766}" destId="{AD16DC7E-0E68-7942-A900-872224364AAC}" srcOrd="4" destOrd="0" parTransId="{7D8C8ECA-69D0-B049-B95F-7D552CDE6FCE}" sibTransId="{EDEF703A-F818-704F-A6F6-943AAA693BB3}"/>
    <dgm:cxn modelId="{F00260DB-2E30-204C-8E59-A49205FF22D3}" srcId="{729904F7-B6F2-AE4F-9FCC-BA0F47D99766}" destId="{929491D3-9BA3-E045-991A-5057A7695C23}" srcOrd="1" destOrd="0" parTransId="{E401B756-D31A-B44E-9AAC-CFBC34520752}" sibTransId="{CD75F3E4-4AD4-3A4E-B7C3-F97B2BC7232E}"/>
    <dgm:cxn modelId="{D3283736-0CAB-644B-9C08-382AFB3D1C63}" type="presOf" srcId="{929491D3-9BA3-E045-991A-5057A7695C23}" destId="{E5B70F0A-1178-1546-BD89-ED569C34BE2A}" srcOrd="0" destOrd="0" presId="urn:microsoft.com/office/officeart/2005/8/layout/default"/>
    <dgm:cxn modelId="{ACF1EF57-1342-A844-883F-4B5E1C106B36}" srcId="{729904F7-B6F2-AE4F-9FCC-BA0F47D99766}" destId="{A6231B6B-DC57-DF4E-BF63-E1FE54A1B8F1}" srcOrd="0" destOrd="0" parTransId="{F9F42EF0-B15B-BD48-A1AD-8DD15B57C921}" sibTransId="{18B5F433-1EDB-1949-A09F-81B004AFFDB6}"/>
    <dgm:cxn modelId="{BB6B9DEB-C09E-8347-8D9E-39F2F977B9BE}" srcId="{729904F7-B6F2-AE4F-9FCC-BA0F47D99766}" destId="{15F930D6-2332-3248-8624-8DC8C19744FF}" srcOrd="2" destOrd="0" parTransId="{12E3CD45-05EB-E84A-AE79-52E76ED84953}" sibTransId="{93CEF86F-2DB2-CD40-B1CB-2FB2AE306B31}"/>
    <dgm:cxn modelId="{601D0E60-CC65-C741-A6D4-4588FA71316E}" srcId="{729904F7-B6F2-AE4F-9FCC-BA0F47D99766}" destId="{75836B54-5BC8-A948-9811-B24FA1D9801B}" srcOrd="6" destOrd="0" parTransId="{0BF670A3-9901-624A-B0BD-9B25ABCEABDF}" sibTransId="{4FC8BECE-F781-5F4B-95CA-220E953EA6C4}"/>
    <dgm:cxn modelId="{71C22C3F-302A-BC41-A2D2-79A07674775B}" type="presOf" srcId="{A6231B6B-DC57-DF4E-BF63-E1FE54A1B8F1}" destId="{C0752E16-0E13-0442-90BF-850590123438}" srcOrd="0" destOrd="0" presId="urn:microsoft.com/office/officeart/2005/8/layout/default"/>
    <dgm:cxn modelId="{062C5CA2-BD72-F34D-8199-2A7B05E19C46}" srcId="{729904F7-B6F2-AE4F-9FCC-BA0F47D99766}" destId="{F0E206E6-623F-ED46-89E2-F746FE98ACA7}" srcOrd="7" destOrd="0" parTransId="{5079CCD2-64A7-F14B-A26B-DB6001D313C1}" sibTransId="{AE80C40D-F975-934F-BFFA-9A57CF6EF7FB}"/>
    <dgm:cxn modelId="{185C849D-79C0-594A-8F83-5BE5DAC6480E}" type="presOf" srcId="{15F930D6-2332-3248-8624-8DC8C19744FF}" destId="{6098EF8E-0AAD-F64F-9402-ACCF4E1438BA}" srcOrd="0" destOrd="0" presId="urn:microsoft.com/office/officeart/2005/8/layout/default"/>
    <dgm:cxn modelId="{00DA9D1C-8EA7-BD48-A7C3-5A04FF3F1041}" type="presOf" srcId="{729904F7-B6F2-AE4F-9FCC-BA0F47D99766}" destId="{EDD163E6-D7D3-584A-BCBE-C31F27992103}" srcOrd="0" destOrd="0" presId="urn:microsoft.com/office/officeart/2005/8/layout/default"/>
    <dgm:cxn modelId="{DF2CDAB7-A651-7B40-92D9-617C67D54AE1}" type="presOf" srcId="{AD16DC7E-0E68-7942-A900-872224364AAC}" destId="{B1ABF8F5-908F-A549-81D7-601E360ECCA5}" srcOrd="0" destOrd="0" presId="urn:microsoft.com/office/officeart/2005/8/layout/default"/>
    <dgm:cxn modelId="{A4F27282-C4FA-494C-A98A-32CC112CB11A}" type="presOf" srcId="{9C6A69D6-C3BF-704B-8DE4-623DAD452A0D}" destId="{6F1D955D-464D-7449-8C20-935E1E0DC171}" srcOrd="0" destOrd="0" presId="urn:microsoft.com/office/officeart/2005/8/layout/default"/>
    <dgm:cxn modelId="{DC9C0A9F-7418-DD48-82ED-9FC6D77278F0}" type="presOf" srcId="{75836B54-5BC8-A948-9811-B24FA1D9801B}" destId="{7F982687-E782-0F44-AFE8-2F2DD33CBCFF}" srcOrd="0" destOrd="0" presId="urn:microsoft.com/office/officeart/2005/8/layout/default"/>
    <dgm:cxn modelId="{D58013EC-44E7-AE40-8D43-22F354A26A66}" srcId="{729904F7-B6F2-AE4F-9FCC-BA0F47D99766}" destId="{981FF513-FD10-5F47-BF8F-CC2246CB9212}" srcOrd="3" destOrd="0" parTransId="{C90F9584-E6C8-3342-AB1C-B6B1FD08887B}" sibTransId="{DDE08A48-D7FF-FA47-A77C-37004D50EB8F}"/>
    <dgm:cxn modelId="{F0C5794F-34A2-5146-A067-EA918ACB0674}" type="presOf" srcId="{981FF513-FD10-5F47-BF8F-CC2246CB9212}" destId="{08A287F8-4049-CB4A-B3F1-1EF44DA47034}" srcOrd="0" destOrd="0" presId="urn:microsoft.com/office/officeart/2005/8/layout/default"/>
    <dgm:cxn modelId="{888F3C76-6327-F244-ABFA-67ADC0D38B8E}" srcId="{729904F7-B6F2-AE4F-9FCC-BA0F47D99766}" destId="{9C6A69D6-C3BF-704B-8DE4-623DAD452A0D}" srcOrd="5" destOrd="0" parTransId="{EADB8C13-0069-5643-B2AF-64BA702EDBAD}" sibTransId="{40B3E55C-14F2-0C40-829F-75ECDBDD76E9}"/>
    <dgm:cxn modelId="{276A1AC3-B9C0-5140-AFA6-935E74039EF9}" type="presParOf" srcId="{EDD163E6-D7D3-584A-BCBE-C31F27992103}" destId="{C0752E16-0E13-0442-90BF-850590123438}" srcOrd="0" destOrd="0" presId="urn:microsoft.com/office/officeart/2005/8/layout/default"/>
    <dgm:cxn modelId="{58B5B269-F75E-5646-9E47-DAC688AA5F60}" type="presParOf" srcId="{EDD163E6-D7D3-584A-BCBE-C31F27992103}" destId="{196F14B9-1F5D-4A44-AF09-930A7FD71863}" srcOrd="1" destOrd="0" presId="urn:microsoft.com/office/officeart/2005/8/layout/default"/>
    <dgm:cxn modelId="{E8CEB6E7-282B-1442-9751-EDC63A6FAA4F}" type="presParOf" srcId="{EDD163E6-D7D3-584A-BCBE-C31F27992103}" destId="{E5B70F0A-1178-1546-BD89-ED569C34BE2A}" srcOrd="2" destOrd="0" presId="urn:microsoft.com/office/officeart/2005/8/layout/default"/>
    <dgm:cxn modelId="{32648C08-3925-E843-989A-0FEEA0541479}" type="presParOf" srcId="{EDD163E6-D7D3-584A-BCBE-C31F27992103}" destId="{1663AC03-8ED4-2D47-B77F-323D95936FA9}" srcOrd="3" destOrd="0" presId="urn:microsoft.com/office/officeart/2005/8/layout/default"/>
    <dgm:cxn modelId="{46A6D3BD-5E41-AB4A-B1EA-7C4EE704C1AD}" type="presParOf" srcId="{EDD163E6-D7D3-584A-BCBE-C31F27992103}" destId="{6098EF8E-0AAD-F64F-9402-ACCF4E1438BA}" srcOrd="4" destOrd="0" presId="urn:microsoft.com/office/officeart/2005/8/layout/default"/>
    <dgm:cxn modelId="{79A4A1CC-C3F3-AF43-B75F-D77362999DF0}" type="presParOf" srcId="{EDD163E6-D7D3-584A-BCBE-C31F27992103}" destId="{CB1C3122-0D80-514F-890A-2F6B03A3C9F1}" srcOrd="5" destOrd="0" presId="urn:microsoft.com/office/officeart/2005/8/layout/default"/>
    <dgm:cxn modelId="{6145D91A-64EA-4B4D-939B-04C4DFA07094}" type="presParOf" srcId="{EDD163E6-D7D3-584A-BCBE-C31F27992103}" destId="{08A287F8-4049-CB4A-B3F1-1EF44DA47034}" srcOrd="6" destOrd="0" presId="urn:microsoft.com/office/officeart/2005/8/layout/default"/>
    <dgm:cxn modelId="{3455DE2E-8738-A144-8B1C-6BD1EF3002EC}" type="presParOf" srcId="{EDD163E6-D7D3-584A-BCBE-C31F27992103}" destId="{C5DB2FC6-B62D-684E-9676-FEABD731D00E}" srcOrd="7" destOrd="0" presId="urn:microsoft.com/office/officeart/2005/8/layout/default"/>
    <dgm:cxn modelId="{2EEAC9E3-6E27-1C40-8AC1-CC15F0EC7FAB}" type="presParOf" srcId="{EDD163E6-D7D3-584A-BCBE-C31F27992103}" destId="{B1ABF8F5-908F-A549-81D7-601E360ECCA5}" srcOrd="8" destOrd="0" presId="urn:microsoft.com/office/officeart/2005/8/layout/default"/>
    <dgm:cxn modelId="{7AE71D95-035F-084B-97AD-7A490581BC14}" type="presParOf" srcId="{EDD163E6-D7D3-584A-BCBE-C31F27992103}" destId="{F8D3DF10-597D-6C44-8259-5E53A2F5C063}" srcOrd="9" destOrd="0" presId="urn:microsoft.com/office/officeart/2005/8/layout/default"/>
    <dgm:cxn modelId="{2762B17B-90CC-594C-81F4-B46C423910F4}" type="presParOf" srcId="{EDD163E6-D7D3-584A-BCBE-C31F27992103}" destId="{6F1D955D-464D-7449-8C20-935E1E0DC171}" srcOrd="10" destOrd="0" presId="urn:microsoft.com/office/officeart/2005/8/layout/default"/>
    <dgm:cxn modelId="{6F567F2E-0B2B-9340-A76A-439C6985DB44}" type="presParOf" srcId="{EDD163E6-D7D3-584A-BCBE-C31F27992103}" destId="{F92EE836-A4F8-1C49-89AE-064A2316C8ED}" srcOrd="11" destOrd="0" presId="urn:microsoft.com/office/officeart/2005/8/layout/default"/>
    <dgm:cxn modelId="{D255118C-E396-064C-B6B6-8B425213A49F}" type="presParOf" srcId="{EDD163E6-D7D3-584A-BCBE-C31F27992103}" destId="{7F982687-E782-0F44-AFE8-2F2DD33CBCFF}" srcOrd="12" destOrd="0" presId="urn:microsoft.com/office/officeart/2005/8/layout/default"/>
    <dgm:cxn modelId="{20E4FDD7-BC28-A948-A3E2-59388773DD76}" type="presParOf" srcId="{EDD163E6-D7D3-584A-BCBE-C31F27992103}" destId="{28D040A0-0D23-E146-87C2-86F6B044BD9A}" srcOrd="13" destOrd="0" presId="urn:microsoft.com/office/officeart/2005/8/layout/default"/>
    <dgm:cxn modelId="{1D53EB34-3EEC-C645-81A3-C90B451CA7B6}" type="presParOf" srcId="{EDD163E6-D7D3-584A-BCBE-C31F27992103}" destId="{C1562610-BA91-364B-99B4-129C95E5B27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AB5D6D9-628F-124B-A51E-7B28F77F82D6}"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AB95DBB8-F842-C54F-9B16-95C8572D3F3D}" type="pres">
      <dgm:prSet presAssocID="{DAB5D6D9-628F-124B-A51E-7B28F77F82D6}" presName="diagram" presStyleCnt="0">
        <dgm:presLayoutVars>
          <dgm:dir/>
          <dgm:resizeHandles val="exact"/>
        </dgm:presLayoutVars>
      </dgm:prSet>
      <dgm:spPr/>
      <dgm:t>
        <a:bodyPr/>
        <a:lstStyle/>
        <a:p>
          <a:endParaRPr lang="en-US"/>
        </a:p>
      </dgm:t>
    </dgm:pt>
  </dgm:ptLst>
  <dgm:cxnLst>
    <dgm:cxn modelId="{9E63DB4A-7112-DE44-8417-5AFAF93B32A8}" type="presOf" srcId="{DAB5D6D9-628F-124B-A51E-7B28F77F82D6}" destId="{AB95DBB8-F842-C54F-9B16-95C8572D3F3D}"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DE59762-7F18-354D-9582-5E70E12AD0A1}" type="doc">
      <dgm:prSet loTypeId="urn:microsoft.com/office/officeart/2005/8/layout/radial5" loCatId="" qsTypeId="urn:microsoft.com/office/officeart/2005/8/quickstyle/simple4" qsCatId="simple" csTypeId="urn:microsoft.com/office/officeart/2005/8/colors/colorful3" csCatId="colorful" phldr="1"/>
      <dgm:spPr/>
      <dgm:t>
        <a:bodyPr/>
        <a:lstStyle/>
        <a:p>
          <a:endParaRPr lang="en-US"/>
        </a:p>
      </dgm:t>
    </dgm:pt>
    <dgm:pt modelId="{C78262C1-AB6A-2B49-9994-9B40050EF3B0}">
      <dgm:prSet phldrT="[Text]"/>
      <dgm:spPr>
        <a:gradFill rotWithShape="0">
          <a:gsLst>
            <a:gs pos="0">
              <a:srgbClr val="0000FF"/>
            </a:gs>
            <a:gs pos="55000">
              <a:srgbClr val="3366FF"/>
            </a:gs>
            <a:gs pos="100000">
              <a:schemeClr val="accent2">
                <a:hueOff val="0"/>
                <a:satOff val="0"/>
                <a:lumOff val="0"/>
                <a:alphaOff val="0"/>
                <a:shade val="98000"/>
                <a:satMod val="137000"/>
              </a:schemeClr>
            </a:gs>
          </a:gsLst>
        </a:gradFill>
      </dgm:spPr>
      <dgm:t>
        <a:bodyPr/>
        <a:lstStyle/>
        <a:p>
          <a:r>
            <a:rPr lang="en-US" b="1" dirty="0" smtClean="0"/>
            <a:t>Altered Stream Flow</a:t>
          </a:r>
          <a:endParaRPr lang="en-US" b="1" dirty="0"/>
        </a:p>
      </dgm:t>
    </dgm:pt>
    <dgm:pt modelId="{B38C924B-8079-454E-AD99-8FBB4079FE9A}" type="parTrans" cxnId="{26674427-F810-2A4F-9E38-5684BCC78F4F}">
      <dgm:prSet/>
      <dgm:spPr/>
      <dgm:t>
        <a:bodyPr/>
        <a:lstStyle/>
        <a:p>
          <a:endParaRPr lang="en-US"/>
        </a:p>
      </dgm:t>
    </dgm:pt>
    <dgm:pt modelId="{EB075444-7E54-9542-B9EB-7F9584A5AC68}" type="sibTrans" cxnId="{26674427-F810-2A4F-9E38-5684BCC78F4F}">
      <dgm:prSet/>
      <dgm:spPr/>
      <dgm:t>
        <a:bodyPr/>
        <a:lstStyle/>
        <a:p>
          <a:endParaRPr lang="en-US"/>
        </a:p>
      </dgm:t>
    </dgm:pt>
    <dgm:pt modelId="{6CA35C13-54D3-E743-91B1-00F67C90423D}">
      <dgm:prSet phldrT="[Text]" custT="1"/>
      <dgm:spPr/>
      <dgm:t>
        <a:bodyPr/>
        <a:lstStyle/>
        <a:p>
          <a:r>
            <a:rPr lang="en-US" sz="1200" b="1" dirty="0" smtClean="0"/>
            <a:t>Water Temperature</a:t>
          </a:r>
          <a:endParaRPr lang="en-US" sz="1200" b="1" dirty="0"/>
        </a:p>
      </dgm:t>
    </dgm:pt>
    <dgm:pt modelId="{BCABABC8-E17C-BA41-8E61-61FDDA4AAA51}" type="parTrans" cxnId="{0537C5C8-28D7-C040-8B51-3D6DB8C1BB9F}">
      <dgm:prSet/>
      <dgm:spPr/>
      <dgm:t>
        <a:bodyPr/>
        <a:lstStyle/>
        <a:p>
          <a:endParaRPr lang="en-US"/>
        </a:p>
      </dgm:t>
    </dgm:pt>
    <dgm:pt modelId="{F3434A38-A211-344F-865D-E2A22897FDC8}" type="sibTrans" cxnId="{0537C5C8-28D7-C040-8B51-3D6DB8C1BB9F}">
      <dgm:prSet/>
      <dgm:spPr/>
      <dgm:t>
        <a:bodyPr/>
        <a:lstStyle/>
        <a:p>
          <a:endParaRPr lang="en-US"/>
        </a:p>
      </dgm:t>
    </dgm:pt>
    <dgm:pt modelId="{2D06EDB2-9E1F-5F44-83C1-A300F9D8F663}">
      <dgm:prSet phldrT="[Text]" custT="1"/>
      <dgm:spPr/>
      <dgm:t>
        <a:bodyPr/>
        <a:lstStyle/>
        <a:p>
          <a:r>
            <a:rPr lang="en-US" sz="1200" b="1" dirty="0" smtClean="0"/>
            <a:t>Nutrient Fluxes </a:t>
          </a:r>
          <a:endParaRPr lang="en-US" sz="1200" b="1" dirty="0"/>
        </a:p>
      </dgm:t>
    </dgm:pt>
    <dgm:pt modelId="{493B93F8-4525-354A-9BAA-95D2E2ECCEBC}" type="parTrans" cxnId="{10C92E78-2D0A-F547-A127-53130AF6A31A}">
      <dgm:prSet/>
      <dgm:spPr/>
      <dgm:t>
        <a:bodyPr/>
        <a:lstStyle/>
        <a:p>
          <a:endParaRPr lang="en-US"/>
        </a:p>
      </dgm:t>
    </dgm:pt>
    <dgm:pt modelId="{5F975883-BA05-534A-B3A6-35EEAD907463}" type="sibTrans" cxnId="{10C92E78-2D0A-F547-A127-53130AF6A31A}">
      <dgm:prSet/>
      <dgm:spPr/>
      <dgm:t>
        <a:bodyPr/>
        <a:lstStyle/>
        <a:p>
          <a:endParaRPr lang="en-US"/>
        </a:p>
      </dgm:t>
    </dgm:pt>
    <dgm:pt modelId="{49D75A30-21A3-BA42-BF11-E88BA28B9A03}">
      <dgm:prSet phldrT="[Text]" custT="1"/>
      <dgm:spPr/>
      <dgm:t>
        <a:bodyPr/>
        <a:lstStyle/>
        <a:p>
          <a:r>
            <a:rPr lang="en-US" sz="1200" b="1" dirty="0" smtClean="0"/>
            <a:t>Dissolved Oxygen</a:t>
          </a:r>
          <a:endParaRPr lang="en-US" sz="1200" b="1" dirty="0"/>
        </a:p>
      </dgm:t>
    </dgm:pt>
    <dgm:pt modelId="{79448E33-7BA7-A04C-AE7A-954F159FC879}" type="parTrans" cxnId="{B42C180C-2DD2-2B4E-BF60-870E89EDB5B5}">
      <dgm:prSet/>
      <dgm:spPr/>
      <dgm:t>
        <a:bodyPr/>
        <a:lstStyle/>
        <a:p>
          <a:endParaRPr lang="en-US"/>
        </a:p>
      </dgm:t>
    </dgm:pt>
    <dgm:pt modelId="{BCEEC0B3-6359-A34A-B9C9-5FC8FE2DA53F}" type="sibTrans" cxnId="{B42C180C-2DD2-2B4E-BF60-870E89EDB5B5}">
      <dgm:prSet/>
      <dgm:spPr/>
      <dgm:t>
        <a:bodyPr/>
        <a:lstStyle/>
        <a:p>
          <a:endParaRPr lang="en-US"/>
        </a:p>
      </dgm:t>
    </dgm:pt>
    <dgm:pt modelId="{0CC9677B-C28C-F040-8FF6-DCF60ED30AD2}">
      <dgm:prSet phldrT="[Text]" custT="1"/>
      <dgm:spPr/>
      <dgm:t>
        <a:bodyPr/>
        <a:lstStyle/>
        <a:p>
          <a:r>
            <a:rPr lang="en-US" sz="1200" b="1" dirty="0" smtClean="0"/>
            <a:t>Stream Community</a:t>
          </a:r>
          <a:endParaRPr lang="en-US" sz="1200" b="1" dirty="0"/>
        </a:p>
      </dgm:t>
    </dgm:pt>
    <dgm:pt modelId="{72726BAB-B0F5-8249-BFA2-8AC6795642D3}" type="parTrans" cxnId="{718F9842-F695-F24A-945F-95B527A806CE}">
      <dgm:prSet/>
      <dgm:spPr/>
      <dgm:t>
        <a:bodyPr/>
        <a:lstStyle/>
        <a:p>
          <a:endParaRPr lang="en-US"/>
        </a:p>
      </dgm:t>
    </dgm:pt>
    <dgm:pt modelId="{D7DD714E-97EC-414A-80EB-81FB5226F415}" type="sibTrans" cxnId="{718F9842-F695-F24A-945F-95B527A806CE}">
      <dgm:prSet/>
      <dgm:spPr/>
      <dgm:t>
        <a:bodyPr/>
        <a:lstStyle/>
        <a:p>
          <a:endParaRPr lang="en-US"/>
        </a:p>
      </dgm:t>
    </dgm:pt>
    <dgm:pt modelId="{1EE0E05A-1179-394C-81F2-25ED3DB85F04}" type="pres">
      <dgm:prSet presAssocID="{7DE59762-7F18-354D-9582-5E70E12AD0A1}" presName="Name0" presStyleCnt="0">
        <dgm:presLayoutVars>
          <dgm:chMax val="1"/>
          <dgm:dir/>
          <dgm:animLvl val="ctr"/>
          <dgm:resizeHandles val="exact"/>
        </dgm:presLayoutVars>
      </dgm:prSet>
      <dgm:spPr/>
      <dgm:t>
        <a:bodyPr/>
        <a:lstStyle/>
        <a:p>
          <a:endParaRPr lang="en-US"/>
        </a:p>
      </dgm:t>
    </dgm:pt>
    <dgm:pt modelId="{0E2D04B7-324D-C147-95F3-55E0CF6CDA2F}" type="pres">
      <dgm:prSet presAssocID="{C78262C1-AB6A-2B49-9994-9B40050EF3B0}" presName="centerShape" presStyleLbl="node0" presStyleIdx="0" presStyleCnt="1" custScaleX="138525" custScaleY="131981"/>
      <dgm:spPr/>
      <dgm:t>
        <a:bodyPr/>
        <a:lstStyle/>
        <a:p>
          <a:endParaRPr lang="en-US"/>
        </a:p>
      </dgm:t>
    </dgm:pt>
    <dgm:pt modelId="{AA576B9D-C2D3-3F4A-9E15-CCB7FD702897}" type="pres">
      <dgm:prSet presAssocID="{BCABABC8-E17C-BA41-8E61-61FDDA4AAA51}" presName="parTrans" presStyleLbl="sibTrans2D1" presStyleIdx="0" presStyleCnt="4"/>
      <dgm:spPr/>
      <dgm:t>
        <a:bodyPr/>
        <a:lstStyle/>
        <a:p>
          <a:endParaRPr lang="en-US"/>
        </a:p>
      </dgm:t>
    </dgm:pt>
    <dgm:pt modelId="{F15C0DE4-0DD7-124A-98EE-9A02F16AF66A}" type="pres">
      <dgm:prSet presAssocID="{BCABABC8-E17C-BA41-8E61-61FDDA4AAA51}" presName="connectorText" presStyleLbl="sibTrans2D1" presStyleIdx="0" presStyleCnt="4"/>
      <dgm:spPr/>
      <dgm:t>
        <a:bodyPr/>
        <a:lstStyle/>
        <a:p>
          <a:endParaRPr lang="en-US"/>
        </a:p>
      </dgm:t>
    </dgm:pt>
    <dgm:pt modelId="{84719523-426F-6549-A6AC-3BE35DEFE628}" type="pres">
      <dgm:prSet presAssocID="{6CA35C13-54D3-E743-91B1-00F67C90423D}" presName="node" presStyleLbl="node1" presStyleIdx="0" presStyleCnt="4" custScaleX="118570" custScaleY="110007">
        <dgm:presLayoutVars>
          <dgm:bulletEnabled val="1"/>
        </dgm:presLayoutVars>
      </dgm:prSet>
      <dgm:spPr/>
      <dgm:t>
        <a:bodyPr/>
        <a:lstStyle/>
        <a:p>
          <a:endParaRPr lang="en-US"/>
        </a:p>
      </dgm:t>
    </dgm:pt>
    <dgm:pt modelId="{C5ABF12E-BD70-884E-B19F-22EC1AC0130D}" type="pres">
      <dgm:prSet presAssocID="{493B93F8-4525-354A-9BAA-95D2E2ECCEBC}" presName="parTrans" presStyleLbl="sibTrans2D1" presStyleIdx="1" presStyleCnt="4"/>
      <dgm:spPr/>
      <dgm:t>
        <a:bodyPr/>
        <a:lstStyle/>
        <a:p>
          <a:endParaRPr lang="en-US"/>
        </a:p>
      </dgm:t>
    </dgm:pt>
    <dgm:pt modelId="{A5089373-59D9-914A-8C79-F391C1733CA9}" type="pres">
      <dgm:prSet presAssocID="{493B93F8-4525-354A-9BAA-95D2E2ECCEBC}" presName="connectorText" presStyleLbl="sibTrans2D1" presStyleIdx="1" presStyleCnt="4"/>
      <dgm:spPr/>
      <dgm:t>
        <a:bodyPr/>
        <a:lstStyle/>
        <a:p>
          <a:endParaRPr lang="en-US"/>
        </a:p>
      </dgm:t>
    </dgm:pt>
    <dgm:pt modelId="{DDAE1CEE-5ACE-FF40-BA4B-13FBA8550C00}" type="pres">
      <dgm:prSet presAssocID="{2D06EDB2-9E1F-5F44-83C1-A300F9D8F663}" presName="node" presStyleLbl="node1" presStyleIdx="1" presStyleCnt="4" custScaleX="118570" custScaleY="110007">
        <dgm:presLayoutVars>
          <dgm:bulletEnabled val="1"/>
        </dgm:presLayoutVars>
      </dgm:prSet>
      <dgm:spPr/>
      <dgm:t>
        <a:bodyPr/>
        <a:lstStyle/>
        <a:p>
          <a:endParaRPr lang="en-US"/>
        </a:p>
      </dgm:t>
    </dgm:pt>
    <dgm:pt modelId="{F291DA13-7BF9-E445-A473-CEFDB1565401}" type="pres">
      <dgm:prSet presAssocID="{79448E33-7BA7-A04C-AE7A-954F159FC879}" presName="parTrans" presStyleLbl="sibTrans2D1" presStyleIdx="2" presStyleCnt="4"/>
      <dgm:spPr/>
      <dgm:t>
        <a:bodyPr/>
        <a:lstStyle/>
        <a:p>
          <a:endParaRPr lang="en-US"/>
        </a:p>
      </dgm:t>
    </dgm:pt>
    <dgm:pt modelId="{468900C7-E85F-6F42-8453-667FFFCED000}" type="pres">
      <dgm:prSet presAssocID="{79448E33-7BA7-A04C-AE7A-954F159FC879}" presName="connectorText" presStyleLbl="sibTrans2D1" presStyleIdx="2" presStyleCnt="4"/>
      <dgm:spPr/>
      <dgm:t>
        <a:bodyPr/>
        <a:lstStyle/>
        <a:p>
          <a:endParaRPr lang="en-US"/>
        </a:p>
      </dgm:t>
    </dgm:pt>
    <dgm:pt modelId="{8EF25B9B-5B6D-1A4C-AF9C-94F80D71F59C}" type="pres">
      <dgm:prSet presAssocID="{49D75A30-21A3-BA42-BF11-E88BA28B9A03}" presName="node" presStyleLbl="node1" presStyleIdx="2" presStyleCnt="4" custScaleX="118570" custScaleY="110007">
        <dgm:presLayoutVars>
          <dgm:bulletEnabled val="1"/>
        </dgm:presLayoutVars>
      </dgm:prSet>
      <dgm:spPr/>
      <dgm:t>
        <a:bodyPr/>
        <a:lstStyle/>
        <a:p>
          <a:endParaRPr lang="en-US"/>
        </a:p>
      </dgm:t>
    </dgm:pt>
    <dgm:pt modelId="{5F1004E5-B42B-FD4B-A39E-372F0B17C92D}" type="pres">
      <dgm:prSet presAssocID="{72726BAB-B0F5-8249-BFA2-8AC6795642D3}" presName="parTrans" presStyleLbl="sibTrans2D1" presStyleIdx="3" presStyleCnt="4"/>
      <dgm:spPr/>
      <dgm:t>
        <a:bodyPr/>
        <a:lstStyle/>
        <a:p>
          <a:endParaRPr lang="en-US"/>
        </a:p>
      </dgm:t>
    </dgm:pt>
    <dgm:pt modelId="{A18FAD85-BC8E-D746-ABAB-C43473C4958C}" type="pres">
      <dgm:prSet presAssocID="{72726BAB-B0F5-8249-BFA2-8AC6795642D3}" presName="connectorText" presStyleLbl="sibTrans2D1" presStyleIdx="3" presStyleCnt="4"/>
      <dgm:spPr/>
      <dgm:t>
        <a:bodyPr/>
        <a:lstStyle/>
        <a:p>
          <a:endParaRPr lang="en-US"/>
        </a:p>
      </dgm:t>
    </dgm:pt>
    <dgm:pt modelId="{1E470DB0-2663-9642-98FB-7BEB8FA4D35A}" type="pres">
      <dgm:prSet presAssocID="{0CC9677B-C28C-F040-8FF6-DCF60ED30AD2}" presName="node" presStyleLbl="node1" presStyleIdx="3" presStyleCnt="4" custScaleX="118570" custScaleY="110007">
        <dgm:presLayoutVars>
          <dgm:bulletEnabled val="1"/>
        </dgm:presLayoutVars>
      </dgm:prSet>
      <dgm:spPr/>
      <dgm:t>
        <a:bodyPr/>
        <a:lstStyle/>
        <a:p>
          <a:endParaRPr lang="en-US"/>
        </a:p>
      </dgm:t>
    </dgm:pt>
  </dgm:ptLst>
  <dgm:cxnLst>
    <dgm:cxn modelId="{CA95C11E-794D-CD41-A876-A9B7F9846E43}" type="presOf" srcId="{49D75A30-21A3-BA42-BF11-E88BA28B9A03}" destId="{8EF25B9B-5B6D-1A4C-AF9C-94F80D71F59C}" srcOrd="0" destOrd="0" presId="urn:microsoft.com/office/officeart/2005/8/layout/radial5"/>
    <dgm:cxn modelId="{9D10C0CA-F41E-3147-8312-C9AF58049E02}" type="presOf" srcId="{0CC9677B-C28C-F040-8FF6-DCF60ED30AD2}" destId="{1E470DB0-2663-9642-98FB-7BEB8FA4D35A}" srcOrd="0" destOrd="0" presId="urn:microsoft.com/office/officeart/2005/8/layout/radial5"/>
    <dgm:cxn modelId="{5D1C587B-1D51-CA4E-A0F7-420DA6B512F1}" type="presOf" srcId="{79448E33-7BA7-A04C-AE7A-954F159FC879}" destId="{468900C7-E85F-6F42-8453-667FFFCED000}" srcOrd="1" destOrd="0" presId="urn:microsoft.com/office/officeart/2005/8/layout/radial5"/>
    <dgm:cxn modelId="{7A0E04C9-2CD2-CF4F-B9F1-77B06C5D319B}" type="presOf" srcId="{79448E33-7BA7-A04C-AE7A-954F159FC879}" destId="{F291DA13-7BF9-E445-A473-CEFDB1565401}" srcOrd="0" destOrd="0" presId="urn:microsoft.com/office/officeart/2005/8/layout/radial5"/>
    <dgm:cxn modelId="{BC1B41F1-BE60-BE43-8A4E-92DEDC614F20}" type="presOf" srcId="{493B93F8-4525-354A-9BAA-95D2E2ECCEBC}" destId="{A5089373-59D9-914A-8C79-F391C1733CA9}" srcOrd="1" destOrd="0" presId="urn:microsoft.com/office/officeart/2005/8/layout/radial5"/>
    <dgm:cxn modelId="{26674427-F810-2A4F-9E38-5684BCC78F4F}" srcId="{7DE59762-7F18-354D-9582-5E70E12AD0A1}" destId="{C78262C1-AB6A-2B49-9994-9B40050EF3B0}" srcOrd="0" destOrd="0" parTransId="{B38C924B-8079-454E-AD99-8FBB4079FE9A}" sibTransId="{EB075444-7E54-9542-B9EB-7F9584A5AC68}"/>
    <dgm:cxn modelId="{0A167ED7-18AB-804C-99B4-1C5EC4576147}" type="presOf" srcId="{72726BAB-B0F5-8249-BFA2-8AC6795642D3}" destId="{5F1004E5-B42B-FD4B-A39E-372F0B17C92D}" srcOrd="0" destOrd="0" presId="urn:microsoft.com/office/officeart/2005/8/layout/radial5"/>
    <dgm:cxn modelId="{10C92E78-2D0A-F547-A127-53130AF6A31A}" srcId="{C78262C1-AB6A-2B49-9994-9B40050EF3B0}" destId="{2D06EDB2-9E1F-5F44-83C1-A300F9D8F663}" srcOrd="1" destOrd="0" parTransId="{493B93F8-4525-354A-9BAA-95D2E2ECCEBC}" sibTransId="{5F975883-BA05-534A-B3A6-35EEAD907463}"/>
    <dgm:cxn modelId="{E79D404B-E26A-274E-934B-6124EC60DBA2}" type="presOf" srcId="{72726BAB-B0F5-8249-BFA2-8AC6795642D3}" destId="{A18FAD85-BC8E-D746-ABAB-C43473C4958C}" srcOrd="1" destOrd="0" presId="urn:microsoft.com/office/officeart/2005/8/layout/radial5"/>
    <dgm:cxn modelId="{2A5B2DFD-E757-1440-93F6-EF806BF0B7AA}" type="presOf" srcId="{6CA35C13-54D3-E743-91B1-00F67C90423D}" destId="{84719523-426F-6549-A6AC-3BE35DEFE628}" srcOrd="0" destOrd="0" presId="urn:microsoft.com/office/officeart/2005/8/layout/radial5"/>
    <dgm:cxn modelId="{1C5CD661-C133-2741-902B-2124E7F907B7}" type="presOf" srcId="{BCABABC8-E17C-BA41-8E61-61FDDA4AAA51}" destId="{AA576B9D-C2D3-3F4A-9E15-CCB7FD702897}" srcOrd="0" destOrd="0" presId="urn:microsoft.com/office/officeart/2005/8/layout/radial5"/>
    <dgm:cxn modelId="{03921E2D-D098-994A-9286-64F74FFA3A7C}" type="presOf" srcId="{BCABABC8-E17C-BA41-8E61-61FDDA4AAA51}" destId="{F15C0DE4-0DD7-124A-98EE-9A02F16AF66A}" srcOrd="1" destOrd="0" presId="urn:microsoft.com/office/officeart/2005/8/layout/radial5"/>
    <dgm:cxn modelId="{0537C5C8-28D7-C040-8B51-3D6DB8C1BB9F}" srcId="{C78262C1-AB6A-2B49-9994-9B40050EF3B0}" destId="{6CA35C13-54D3-E743-91B1-00F67C90423D}" srcOrd="0" destOrd="0" parTransId="{BCABABC8-E17C-BA41-8E61-61FDDA4AAA51}" sibTransId="{F3434A38-A211-344F-865D-E2A22897FDC8}"/>
    <dgm:cxn modelId="{718F9842-F695-F24A-945F-95B527A806CE}" srcId="{C78262C1-AB6A-2B49-9994-9B40050EF3B0}" destId="{0CC9677B-C28C-F040-8FF6-DCF60ED30AD2}" srcOrd="3" destOrd="0" parTransId="{72726BAB-B0F5-8249-BFA2-8AC6795642D3}" sibTransId="{D7DD714E-97EC-414A-80EB-81FB5226F415}"/>
    <dgm:cxn modelId="{B42C180C-2DD2-2B4E-BF60-870E89EDB5B5}" srcId="{C78262C1-AB6A-2B49-9994-9B40050EF3B0}" destId="{49D75A30-21A3-BA42-BF11-E88BA28B9A03}" srcOrd="2" destOrd="0" parTransId="{79448E33-7BA7-A04C-AE7A-954F159FC879}" sibTransId="{BCEEC0B3-6359-A34A-B9C9-5FC8FE2DA53F}"/>
    <dgm:cxn modelId="{48C93758-B54A-3B4B-BF9D-959DFC554AB4}" type="presOf" srcId="{C78262C1-AB6A-2B49-9994-9B40050EF3B0}" destId="{0E2D04B7-324D-C147-95F3-55E0CF6CDA2F}" srcOrd="0" destOrd="0" presId="urn:microsoft.com/office/officeart/2005/8/layout/radial5"/>
    <dgm:cxn modelId="{7A64F2C3-1918-444C-894E-7297EB1AA598}" type="presOf" srcId="{2D06EDB2-9E1F-5F44-83C1-A300F9D8F663}" destId="{DDAE1CEE-5ACE-FF40-BA4B-13FBA8550C00}" srcOrd="0" destOrd="0" presId="urn:microsoft.com/office/officeart/2005/8/layout/radial5"/>
    <dgm:cxn modelId="{77E3646E-AAD5-C144-8FD9-B0F6D3138709}" type="presOf" srcId="{7DE59762-7F18-354D-9582-5E70E12AD0A1}" destId="{1EE0E05A-1179-394C-81F2-25ED3DB85F04}" srcOrd="0" destOrd="0" presId="urn:microsoft.com/office/officeart/2005/8/layout/radial5"/>
    <dgm:cxn modelId="{BC80310D-9AB9-8945-AFF7-9F84F74B21D9}" type="presOf" srcId="{493B93F8-4525-354A-9BAA-95D2E2ECCEBC}" destId="{C5ABF12E-BD70-884E-B19F-22EC1AC0130D}" srcOrd="0" destOrd="0" presId="urn:microsoft.com/office/officeart/2005/8/layout/radial5"/>
    <dgm:cxn modelId="{2A0838C9-502F-4047-91C9-E965448AD4D3}" type="presParOf" srcId="{1EE0E05A-1179-394C-81F2-25ED3DB85F04}" destId="{0E2D04B7-324D-C147-95F3-55E0CF6CDA2F}" srcOrd="0" destOrd="0" presId="urn:microsoft.com/office/officeart/2005/8/layout/radial5"/>
    <dgm:cxn modelId="{39545926-A19B-DE4A-9548-6A3BF4DBE17E}" type="presParOf" srcId="{1EE0E05A-1179-394C-81F2-25ED3DB85F04}" destId="{AA576B9D-C2D3-3F4A-9E15-CCB7FD702897}" srcOrd="1" destOrd="0" presId="urn:microsoft.com/office/officeart/2005/8/layout/radial5"/>
    <dgm:cxn modelId="{190880BC-919A-AA48-9492-A817350584CF}" type="presParOf" srcId="{AA576B9D-C2D3-3F4A-9E15-CCB7FD702897}" destId="{F15C0DE4-0DD7-124A-98EE-9A02F16AF66A}" srcOrd="0" destOrd="0" presId="urn:microsoft.com/office/officeart/2005/8/layout/radial5"/>
    <dgm:cxn modelId="{5C9B4342-A0DB-4C44-AB63-2F696F46D071}" type="presParOf" srcId="{1EE0E05A-1179-394C-81F2-25ED3DB85F04}" destId="{84719523-426F-6549-A6AC-3BE35DEFE628}" srcOrd="2" destOrd="0" presId="urn:microsoft.com/office/officeart/2005/8/layout/radial5"/>
    <dgm:cxn modelId="{3373919D-82A3-1542-BE03-1E7DA8806E39}" type="presParOf" srcId="{1EE0E05A-1179-394C-81F2-25ED3DB85F04}" destId="{C5ABF12E-BD70-884E-B19F-22EC1AC0130D}" srcOrd="3" destOrd="0" presId="urn:microsoft.com/office/officeart/2005/8/layout/radial5"/>
    <dgm:cxn modelId="{BF0CA8A1-777E-C44A-9E57-9F941E8880D1}" type="presParOf" srcId="{C5ABF12E-BD70-884E-B19F-22EC1AC0130D}" destId="{A5089373-59D9-914A-8C79-F391C1733CA9}" srcOrd="0" destOrd="0" presId="urn:microsoft.com/office/officeart/2005/8/layout/radial5"/>
    <dgm:cxn modelId="{FCF499A4-B46E-604B-9EA8-89F3D34DCFBD}" type="presParOf" srcId="{1EE0E05A-1179-394C-81F2-25ED3DB85F04}" destId="{DDAE1CEE-5ACE-FF40-BA4B-13FBA8550C00}" srcOrd="4" destOrd="0" presId="urn:microsoft.com/office/officeart/2005/8/layout/radial5"/>
    <dgm:cxn modelId="{D1F5934C-BC9A-B34F-97BC-28DD08208601}" type="presParOf" srcId="{1EE0E05A-1179-394C-81F2-25ED3DB85F04}" destId="{F291DA13-7BF9-E445-A473-CEFDB1565401}" srcOrd="5" destOrd="0" presId="urn:microsoft.com/office/officeart/2005/8/layout/radial5"/>
    <dgm:cxn modelId="{B06B8D91-9B8D-1640-8ADC-E06099912A18}" type="presParOf" srcId="{F291DA13-7BF9-E445-A473-CEFDB1565401}" destId="{468900C7-E85F-6F42-8453-667FFFCED000}" srcOrd="0" destOrd="0" presId="urn:microsoft.com/office/officeart/2005/8/layout/radial5"/>
    <dgm:cxn modelId="{1DCE9A67-352B-5342-B037-A337AC680527}" type="presParOf" srcId="{1EE0E05A-1179-394C-81F2-25ED3DB85F04}" destId="{8EF25B9B-5B6D-1A4C-AF9C-94F80D71F59C}" srcOrd="6" destOrd="0" presId="urn:microsoft.com/office/officeart/2005/8/layout/radial5"/>
    <dgm:cxn modelId="{6D14891B-7EF9-A445-87C7-6E43FBE9AE08}" type="presParOf" srcId="{1EE0E05A-1179-394C-81F2-25ED3DB85F04}" destId="{5F1004E5-B42B-FD4B-A39E-372F0B17C92D}" srcOrd="7" destOrd="0" presId="urn:microsoft.com/office/officeart/2005/8/layout/radial5"/>
    <dgm:cxn modelId="{239670C7-7A58-514A-99AD-7BE50A0C530B}" type="presParOf" srcId="{5F1004E5-B42B-FD4B-A39E-372F0B17C92D}" destId="{A18FAD85-BC8E-D746-ABAB-C43473C4958C}" srcOrd="0" destOrd="0" presId="urn:microsoft.com/office/officeart/2005/8/layout/radial5"/>
    <dgm:cxn modelId="{EB18F017-8E38-704B-B6BD-A5F2946D913C}" type="presParOf" srcId="{1EE0E05A-1179-394C-81F2-25ED3DB85F04}" destId="{1E470DB0-2663-9642-98FB-7BEB8FA4D35A}"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E59762-7F18-354D-9582-5E70E12AD0A1}" type="doc">
      <dgm:prSet loTypeId="urn:microsoft.com/office/officeart/2005/8/layout/cycle2" loCatId="" qsTypeId="urn:microsoft.com/office/officeart/2005/8/quickstyle/3D2" qsCatId="3D" csTypeId="urn:microsoft.com/office/officeart/2005/8/colors/colorful4" csCatId="colorful" phldr="1"/>
      <dgm:spPr/>
      <dgm:t>
        <a:bodyPr/>
        <a:lstStyle/>
        <a:p>
          <a:endParaRPr lang="en-US"/>
        </a:p>
      </dgm:t>
    </dgm:pt>
    <dgm:pt modelId="{BF3493DA-A4A2-4846-8E39-0410F9047B84}">
      <dgm:prSet phldrT="[Text]" custT="1"/>
      <dgm:spPr>
        <a:gradFill rotWithShape="0">
          <a:gsLst>
            <a:gs pos="0">
              <a:schemeClr val="tx1">
                <a:lumMod val="95000"/>
                <a:lumOff val="5000"/>
              </a:schemeClr>
            </a:gs>
            <a:gs pos="55000">
              <a:schemeClr val="tx1">
                <a:lumMod val="75000"/>
                <a:lumOff val="25000"/>
              </a:schemeClr>
            </a:gs>
            <a:gs pos="100000">
              <a:schemeClr val="tx1">
                <a:lumMod val="50000"/>
                <a:lumOff val="50000"/>
              </a:schemeClr>
            </a:gs>
          </a:gsLst>
        </a:gradFill>
      </dgm:spPr>
      <dgm:t>
        <a:bodyPr/>
        <a:lstStyle/>
        <a:p>
          <a:r>
            <a:rPr lang="en-US" sz="1400" b="1" dirty="0" smtClean="0"/>
            <a:t>Abiotic Nutrient Pool</a:t>
          </a:r>
          <a:endParaRPr lang="en-US" sz="1400" b="1" dirty="0"/>
        </a:p>
      </dgm:t>
    </dgm:pt>
    <dgm:pt modelId="{94B79422-93E4-B545-B52F-ACB39EB952B3}" type="parTrans" cxnId="{8ED8801A-5F9A-4548-AB2C-89C54C116AA3}">
      <dgm:prSet/>
      <dgm:spPr/>
      <dgm:t>
        <a:bodyPr/>
        <a:lstStyle/>
        <a:p>
          <a:endParaRPr lang="en-US"/>
        </a:p>
      </dgm:t>
    </dgm:pt>
    <dgm:pt modelId="{1FDF0206-688A-6448-8725-8B3425B6F64F}" type="sibTrans" cxnId="{8ED8801A-5F9A-4548-AB2C-89C54C116AA3}">
      <dgm:prSet/>
      <dgm:spPr/>
      <dgm:t>
        <a:bodyPr/>
        <a:lstStyle/>
        <a:p>
          <a:endParaRPr lang="en-US"/>
        </a:p>
      </dgm:t>
    </dgm:pt>
    <dgm:pt modelId="{2B7D2F01-0217-0745-B7A3-0F1CD9B37167}">
      <dgm:prSet phldrT="[Text]" custT="1"/>
      <dgm:spPr>
        <a:gradFill rotWithShape="0">
          <a:gsLst>
            <a:gs pos="0">
              <a:schemeClr val="accent3">
                <a:lumMod val="50000"/>
              </a:schemeClr>
            </a:gs>
            <a:gs pos="55000">
              <a:schemeClr val="accent3">
                <a:lumMod val="75000"/>
              </a:schemeClr>
            </a:gs>
            <a:gs pos="100000">
              <a:schemeClr val="accent3">
                <a:lumMod val="75000"/>
              </a:schemeClr>
            </a:gs>
          </a:gsLst>
        </a:gradFill>
      </dgm:spPr>
      <dgm:t>
        <a:bodyPr/>
        <a:lstStyle/>
        <a:p>
          <a:r>
            <a:rPr lang="en-US" sz="1400" b="1" dirty="0" smtClean="0"/>
            <a:t>Consumers</a:t>
          </a:r>
          <a:endParaRPr lang="en-US" sz="1400" b="1" dirty="0"/>
        </a:p>
      </dgm:t>
    </dgm:pt>
    <dgm:pt modelId="{A5A4FA32-6133-6A46-B807-42543049423B}" type="parTrans" cxnId="{AD54F8C7-6C27-524A-B53E-125CBD368F98}">
      <dgm:prSet/>
      <dgm:spPr/>
      <dgm:t>
        <a:bodyPr/>
        <a:lstStyle/>
        <a:p>
          <a:endParaRPr lang="en-US"/>
        </a:p>
      </dgm:t>
    </dgm:pt>
    <dgm:pt modelId="{CE9D324D-9DE6-9149-A8C4-6DABD3BB5103}" type="sibTrans" cxnId="{AD54F8C7-6C27-524A-B53E-125CBD368F98}">
      <dgm:prSet/>
      <dgm:spPr/>
      <dgm:t>
        <a:bodyPr/>
        <a:lstStyle/>
        <a:p>
          <a:endParaRPr lang="en-US"/>
        </a:p>
      </dgm:t>
    </dgm:pt>
    <dgm:pt modelId="{AE6C2F5D-13F8-3C41-ACE9-E17E0A9677D8}">
      <dgm:prSet phldrT="[Text]" custT="1"/>
      <dgm:spPr/>
      <dgm:t>
        <a:bodyPr/>
        <a:lstStyle/>
        <a:p>
          <a:r>
            <a:rPr lang="en-US" sz="1100" b="1" dirty="0" smtClean="0"/>
            <a:t>Decomposers</a:t>
          </a:r>
          <a:endParaRPr lang="en-US" sz="1100" b="1" dirty="0"/>
        </a:p>
      </dgm:t>
    </dgm:pt>
    <dgm:pt modelId="{10C4FDE4-57E1-0E49-BA19-F88CF1543D8F}" type="parTrans" cxnId="{32D9165F-6C23-4E47-B069-B089E79166CD}">
      <dgm:prSet/>
      <dgm:spPr/>
      <dgm:t>
        <a:bodyPr/>
        <a:lstStyle/>
        <a:p>
          <a:endParaRPr lang="en-US"/>
        </a:p>
      </dgm:t>
    </dgm:pt>
    <dgm:pt modelId="{61870794-9993-224A-A313-46095D416D9B}" type="sibTrans" cxnId="{32D9165F-6C23-4E47-B069-B089E79166CD}">
      <dgm:prSet/>
      <dgm:spPr/>
      <dgm:t>
        <a:bodyPr/>
        <a:lstStyle/>
        <a:p>
          <a:endParaRPr lang="en-US"/>
        </a:p>
      </dgm:t>
    </dgm:pt>
    <dgm:pt modelId="{7A1F51A6-4A35-3E44-BA87-84209EF5ECDF}">
      <dgm:prSet phldrT="[Text]" custT="1"/>
      <dgm:spPr>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gradFill>
      </dgm:spPr>
      <dgm:t>
        <a:bodyPr/>
        <a:lstStyle/>
        <a:p>
          <a:r>
            <a:rPr lang="en-US" sz="1400" b="1" dirty="0" smtClean="0"/>
            <a:t>Producers</a:t>
          </a:r>
          <a:endParaRPr lang="en-US" sz="1400" b="1" dirty="0"/>
        </a:p>
      </dgm:t>
    </dgm:pt>
    <dgm:pt modelId="{043979BA-E6AA-D44E-9603-BBB7AFAA0189}" type="sibTrans" cxnId="{FBA1AD0E-C821-BF41-B182-F1E38CBC9626}">
      <dgm:prSet/>
      <dgm:spPr/>
      <dgm:t>
        <a:bodyPr/>
        <a:lstStyle/>
        <a:p>
          <a:endParaRPr lang="en-US"/>
        </a:p>
      </dgm:t>
    </dgm:pt>
    <dgm:pt modelId="{562D3A65-C1CF-5B47-AF61-1568CDC43CE0}" type="parTrans" cxnId="{FBA1AD0E-C821-BF41-B182-F1E38CBC9626}">
      <dgm:prSet/>
      <dgm:spPr/>
      <dgm:t>
        <a:bodyPr/>
        <a:lstStyle/>
        <a:p>
          <a:endParaRPr lang="en-US"/>
        </a:p>
      </dgm:t>
    </dgm:pt>
    <dgm:pt modelId="{0B4A6ADC-881C-A84F-988D-F15EA587E4CE}" type="pres">
      <dgm:prSet presAssocID="{7DE59762-7F18-354D-9582-5E70E12AD0A1}" presName="cycle" presStyleCnt="0">
        <dgm:presLayoutVars>
          <dgm:dir/>
          <dgm:resizeHandles val="exact"/>
        </dgm:presLayoutVars>
      </dgm:prSet>
      <dgm:spPr/>
      <dgm:t>
        <a:bodyPr/>
        <a:lstStyle/>
        <a:p>
          <a:endParaRPr lang="en-US"/>
        </a:p>
      </dgm:t>
    </dgm:pt>
    <dgm:pt modelId="{857B174C-B1D4-0D4D-A1BF-3EA963D41AA0}" type="pres">
      <dgm:prSet presAssocID="{BF3493DA-A4A2-4846-8E39-0410F9047B84}" presName="node" presStyleLbl="node1" presStyleIdx="0" presStyleCnt="4">
        <dgm:presLayoutVars>
          <dgm:bulletEnabled val="1"/>
        </dgm:presLayoutVars>
      </dgm:prSet>
      <dgm:spPr/>
      <dgm:t>
        <a:bodyPr/>
        <a:lstStyle/>
        <a:p>
          <a:endParaRPr lang="en-US"/>
        </a:p>
      </dgm:t>
    </dgm:pt>
    <dgm:pt modelId="{2208518C-55AF-F549-B06A-A4A5C6D18AD4}" type="pres">
      <dgm:prSet presAssocID="{1FDF0206-688A-6448-8725-8B3425B6F64F}" presName="sibTrans" presStyleLbl="sibTrans2D1" presStyleIdx="0" presStyleCnt="4"/>
      <dgm:spPr/>
      <dgm:t>
        <a:bodyPr/>
        <a:lstStyle/>
        <a:p>
          <a:endParaRPr lang="en-US"/>
        </a:p>
      </dgm:t>
    </dgm:pt>
    <dgm:pt modelId="{B66C04C5-372D-D64E-8C1A-B854A26C4D84}" type="pres">
      <dgm:prSet presAssocID="{1FDF0206-688A-6448-8725-8B3425B6F64F}" presName="connectorText" presStyleLbl="sibTrans2D1" presStyleIdx="0" presStyleCnt="4"/>
      <dgm:spPr/>
      <dgm:t>
        <a:bodyPr/>
        <a:lstStyle/>
        <a:p>
          <a:endParaRPr lang="en-US"/>
        </a:p>
      </dgm:t>
    </dgm:pt>
    <dgm:pt modelId="{7916972F-9F5C-BA42-9C03-871078001D3C}" type="pres">
      <dgm:prSet presAssocID="{7A1F51A6-4A35-3E44-BA87-84209EF5ECDF}" presName="node" presStyleLbl="node1" presStyleIdx="1" presStyleCnt="4">
        <dgm:presLayoutVars>
          <dgm:bulletEnabled val="1"/>
        </dgm:presLayoutVars>
      </dgm:prSet>
      <dgm:spPr/>
      <dgm:t>
        <a:bodyPr/>
        <a:lstStyle/>
        <a:p>
          <a:endParaRPr lang="en-US"/>
        </a:p>
      </dgm:t>
    </dgm:pt>
    <dgm:pt modelId="{7D67274B-E9FE-D944-A98C-5D546436D10D}" type="pres">
      <dgm:prSet presAssocID="{043979BA-E6AA-D44E-9603-BBB7AFAA0189}" presName="sibTrans" presStyleLbl="sibTrans2D1" presStyleIdx="1" presStyleCnt="4"/>
      <dgm:spPr/>
      <dgm:t>
        <a:bodyPr/>
        <a:lstStyle/>
        <a:p>
          <a:endParaRPr lang="en-US"/>
        </a:p>
      </dgm:t>
    </dgm:pt>
    <dgm:pt modelId="{A79F7B57-8744-264F-AACB-596E6CFFAC7E}" type="pres">
      <dgm:prSet presAssocID="{043979BA-E6AA-D44E-9603-BBB7AFAA0189}" presName="connectorText" presStyleLbl="sibTrans2D1" presStyleIdx="1" presStyleCnt="4"/>
      <dgm:spPr/>
      <dgm:t>
        <a:bodyPr/>
        <a:lstStyle/>
        <a:p>
          <a:endParaRPr lang="en-US"/>
        </a:p>
      </dgm:t>
    </dgm:pt>
    <dgm:pt modelId="{BE319EDC-36E8-7B49-B30D-B86D65CCAA29}" type="pres">
      <dgm:prSet presAssocID="{2B7D2F01-0217-0745-B7A3-0F1CD9B37167}" presName="node" presStyleLbl="node1" presStyleIdx="2" presStyleCnt="4">
        <dgm:presLayoutVars>
          <dgm:bulletEnabled val="1"/>
        </dgm:presLayoutVars>
      </dgm:prSet>
      <dgm:spPr/>
      <dgm:t>
        <a:bodyPr/>
        <a:lstStyle/>
        <a:p>
          <a:endParaRPr lang="en-US"/>
        </a:p>
      </dgm:t>
    </dgm:pt>
    <dgm:pt modelId="{54BC1D7D-3965-0546-866D-B2D7C2965614}" type="pres">
      <dgm:prSet presAssocID="{CE9D324D-9DE6-9149-A8C4-6DABD3BB5103}" presName="sibTrans" presStyleLbl="sibTrans2D1" presStyleIdx="2" presStyleCnt="4"/>
      <dgm:spPr/>
      <dgm:t>
        <a:bodyPr/>
        <a:lstStyle/>
        <a:p>
          <a:endParaRPr lang="en-US"/>
        </a:p>
      </dgm:t>
    </dgm:pt>
    <dgm:pt modelId="{C4295292-B682-0144-9C5C-A4CACE453B9F}" type="pres">
      <dgm:prSet presAssocID="{CE9D324D-9DE6-9149-A8C4-6DABD3BB5103}" presName="connectorText" presStyleLbl="sibTrans2D1" presStyleIdx="2" presStyleCnt="4"/>
      <dgm:spPr/>
      <dgm:t>
        <a:bodyPr/>
        <a:lstStyle/>
        <a:p>
          <a:endParaRPr lang="en-US"/>
        </a:p>
      </dgm:t>
    </dgm:pt>
    <dgm:pt modelId="{00C8A558-B58D-3D4A-88E3-7E517907D09B}" type="pres">
      <dgm:prSet presAssocID="{AE6C2F5D-13F8-3C41-ACE9-E17E0A9677D8}" presName="node" presStyleLbl="node1" presStyleIdx="3" presStyleCnt="4">
        <dgm:presLayoutVars>
          <dgm:bulletEnabled val="1"/>
        </dgm:presLayoutVars>
      </dgm:prSet>
      <dgm:spPr/>
      <dgm:t>
        <a:bodyPr/>
        <a:lstStyle/>
        <a:p>
          <a:endParaRPr lang="en-US"/>
        </a:p>
      </dgm:t>
    </dgm:pt>
    <dgm:pt modelId="{4B6B7F24-5A1D-AB40-9458-F6E9EFEAC218}" type="pres">
      <dgm:prSet presAssocID="{61870794-9993-224A-A313-46095D416D9B}" presName="sibTrans" presStyleLbl="sibTrans2D1" presStyleIdx="3" presStyleCnt="4"/>
      <dgm:spPr/>
      <dgm:t>
        <a:bodyPr/>
        <a:lstStyle/>
        <a:p>
          <a:endParaRPr lang="en-US"/>
        </a:p>
      </dgm:t>
    </dgm:pt>
    <dgm:pt modelId="{903311BE-91B8-E14B-899C-D9BAC02B964C}" type="pres">
      <dgm:prSet presAssocID="{61870794-9993-224A-A313-46095D416D9B}" presName="connectorText" presStyleLbl="sibTrans2D1" presStyleIdx="3" presStyleCnt="4"/>
      <dgm:spPr/>
      <dgm:t>
        <a:bodyPr/>
        <a:lstStyle/>
        <a:p>
          <a:endParaRPr lang="en-US"/>
        </a:p>
      </dgm:t>
    </dgm:pt>
  </dgm:ptLst>
  <dgm:cxnLst>
    <dgm:cxn modelId="{32D9165F-6C23-4E47-B069-B089E79166CD}" srcId="{7DE59762-7F18-354D-9582-5E70E12AD0A1}" destId="{AE6C2F5D-13F8-3C41-ACE9-E17E0A9677D8}" srcOrd="3" destOrd="0" parTransId="{10C4FDE4-57E1-0E49-BA19-F88CF1543D8F}" sibTransId="{61870794-9993-224A-A313-46095D416D9B}"/>
    <dgm:cxn modelId="{4C00FD02-6127-F744-B1ED-186533D11C24}" type="presOf" srcId="{043979BA-E6AA-D44E-9603-BBB7AFAA0189}" destId="{A79F7B57-8744-264F-AACB-596E6CFFAC7E}" srcOrd="1" destOrd="0" presId="urn:microsoft.com/office/officeart/2005/8/layout/cycle2"/>
    <dgm:cxn modelId="{8ED8801A-5F9A-4548-AB2C-89C54C116AA3}" srcId="{7DE59762-7F18-354D-9582-5E70E12AD0A1}" destId="{BF3493DA-A4A2-4846-8E39-0410F9047B84}" srcOrd="0" destOrd="0" parTransId="{94B79422-93E4-B545-B52F-ACB39EB952B3}" sibTransId="{1FDF0206-688A-6448-8725-8B3425B6F64F}"/>
    <dgm:cxn modelId="{841F42B2-ADA5-9244-A0E5-E2F10997D467}" type="presOf" srcId="{1FDF0206-688A-6448-8725-8B3425B6F64F}" destId="{B66C04C5-372D-D64E-8C1A-B854A26C4D84}" srcOrd="1" destOrd="0" presId="urn:microsoft.com/office/officeart/2005/8/layout/cycle2"/>
    <dgm:cxn modelId="{950A29DB-6B82-CD4A-A5D6-177A1C654355}" type="presOf" srcId="{CE9D324D-9DE6-9149-A8C4-6DABD3BB5103}" destId="{54BC1D7D-3965-0546-866D-B2D7C2965614}" srcOrd="0" destOrd="0" presId="urn:microsoft.com/office/officeart/2005/8/layout/cycle2"/>
    <dgm:cxn modelId="{4C49AB78-CAB1-7F45-8E85-B42DAE6F6D80}" type="presOf" srcId="{7A1F51A6-4A35-3E44-BA87-84209EF5ECDF}" destId="{7916972F-9F5C-BA42-9C03-871078001D3C}" srcOrd="0" destOrd="0" presId="urn:microsoft.com/office/officeart/2005/8/layout/cycle2"/>
    <dgm:cxn modelId="{FBA1AD0E-C821-BF41-B182-F1E38CBC9626}" srcId="{7DE59762-7F18-354D-9582-5E70E12AD0A1}" destId="{7A1F51A6-4A35-3E44-BA87-84209EF5ECDF}" srcOrd="1" destOrd="0" parTransId="{562D3A65-C1CF-5B47-AF61-1568CDC43CE0}" sibTransId="{043979BA-E6AA-D44E-9603-BBB7AFAA0189}"/>
    <dgm:cxn modelId="{A3C97242-B18B-2B41-B26F-683DD6FDEF38}" type="presOf" srcId="{61870794-9993-224A-A313-46095D416D9B}" destId="{4B6B7F24-5A1D-AB40-9458-F6E9EFEAC218}" srcOrd="0" destOrd="0" presId="urn:microsoft.com/office/officeart/2005/8/layout/cycle2"/>
    <dgm:cxn modelId="{FC582A0C-24AC-174B-82BE-E25477D5110C}" type="presOf" srcId="{7DE59762-7F18-354D-9582-5E70E12AD0A1}" destId="{0B4A6ADC-881C-A84F-988D-F15EA587E4CE}" srcOrd="0" destOrd="0" presId="urn:microsoft.com/office/officeart/2005/8/layout/cycle2"/>
    <dgm:cxn modelId="{C885B858-BA64-8047-8341-26D33578E32E}" type="presOf" srcId="{043979BA-E6AA-D44E-9603-BBB7AFAA0189}" destId="{7D67274B-E9FE-D944-A98C-5D546436D10D}" srcOrd="0" destOrd="0" presId="urn:microsoft.com/office/officeart/2005/8/layout/cycle2"/>
    <dgm:cxn modelId="{0BF3975D-DCB7-0C41-B010-DF002E81D8F0}" type="presOf" srcId="{2B7D2F01-0217-0745-B7A3-0F1CD9B37167}" destId="{BE319EDC-36E8-7B49-B30D-B86D65CCAA29}" srcOrd="0" destOrd="0" presId="urn:microsoft.com/office/officeart/2005/8/layout/cycle2"/>
    <dgm:cxn modelId="{AD54F8C7-6C27-524A-B53E-125CBD368F98}" srcId="{7DE59762-7F18-354D-9582-5E70E12AD0A1}" destId="{2B7D2F01-0217-0745-B7A3-0F1CD9B37167}" srcOrd="2" destOrd="0" parTransId="{A5A4FA32-6133-6A46-B807-42543049423B}" sibTransId="{CE9D324D-9DE6-9149-A8C4-6DABD3BB5103}"/>
    <dgm:cxn modelId="{F363CE0D-202D-BD4C-96A6-2E42EB19E875}" type="presOf" srcId="{CE9D324D-9DE6-9149-A8C4-6DABD3BB5103}" destId="{C4295292-B682-0144-9C5C-A4CACE453B9F}" srcOrd="1" destOrd="0" presId="urn:microsoft.com/office/officeart/2005/8/layout/cycle2"/>
    <dgm:cxn modelId="{709B863D-70FA-DB48-9E1C-FEC52B31B708}" type="presOf" srcId="{1FDF0206-688A-6448-8725-8B3425B6F64F}" destId="{2208518C-55AF-F549-B06A-A4A5C6D18AD4}" srcOrd="0" destOrd="0" presId="urn:microsoft.com/office/officeart/2005/8/layout/cycle2"/>
    <dgm:cxn modelId="{8589D2EE-5CFA-274A-B9BB-A31220DCAB4E}" type="presOf" srcId="{61870794-9993-224A-A313-46095D416D9B}" destId="{903311BE-91B8-E14B-899C-D9BAC02B964C}" srcOrd="1" destOrd="0" presId="urn:microsoft.com/office/officeart/2005/8/layout/cycle2"/>
    <dgm:cxn modelId="{930A4C4E-6A62-AA45-943A-9F24E36A13CF}" type="presOf" srcId="{AE6C2F5D-13F8-3C41-ACE9-E17E0A9677D8}" destId="{00C8A558-B58D-3D4A-88E3-7E517907D09B}" srcOrd="0" destOrd="0" presId="urn:microsoft.com/office/officeart/2005/8/layout/cycle2"/>
    <dgm:cxn modelId="{004D8F69-7844-A444-A9D9-3F65EE190D90}" type="presOf" srcId="{BF3493DA-A4A2-4846-8E39-0410F9047B84}" destId="{857B174C-B1D4-0D4D-A1BF-3EA963D41AA0}" srcOrd="0" destOrd="0" presId="urn:microsoft.com/office/officeart/2005/8/layout/cycle2"/>
    <dgm:cxn modelId="{23A2EE08-0ACB-CC49-B349-4658029EC173}" type="presParOf" srcId="{0B4A6ADC-881C-A84F-988D-F15EA587E4CE}" destId="{857B174C-B1D4-0D4D-A1BF-3EA963D41AA0}" srcOrd="0" destOrd="0" presId="urn:microsoft.com/office/officeart/2005/8/layout/cycle2"/>
    <dgm:cxn modelId="{0BE1DFFF-E2E2-EA41-86D8-788D2BDB04C9}" type="presParOf" srcId="{0B4A6ADC-881C-A84F-988D-F15EA587E4CE}" destId="{2208518C-55AF-F549-B06A-A4A5C6D18AD4}" srcOrd="1" destOrd="0" presId="urn:microsoft.com/office/officeart/2005/8/layout/cycle2"/>
    <dgm:cxn modelId="{D5DB6597-86CE-B649-9AA4-7F66833917BF}" type="presParOf" srcId="{2208518C-55AF-F549-B06A-A4A5C6D18AD4}" destId="{B66C04C5-372D-D64E-8C1A-B854A26C4D84}" srcOrd="0" destOrd="0" presId="urn:microsoft.com/office/officeart/2005/8/layout/cycle2"/>
    <dgm:cxn modelId="{6AEE8942-58BB-904F-9C4A-46AFE9DFE037}" type="presParOf" srcId="{0B4A6ADC-881C-A84F-988D-F15EA587E4CE}" destId="{7916972F-9F5C-BA42-9C03-871078001D3C}" srcOrd="2" destOrd="0" presId="urn:microsoft.com/office/officeart/2005/8/layout/cycle2"/>
    <dgm:cxn modelId="{AA437130-339D-D741-AD4E-CC68271C2D23}" type="presParOf" srcId="{0B4A6ADC-881C-A84F-988D-F15EA587E4CE}" destId="{7D67274B-E9FE-D944-A98C-5D546436D10D}" srcOrd="3" destOrd="0" presId="urn:microsoft.com/office/officeart/2005/8/layout/cycle2"/>
    <dgm:cxn modelId="{15FBB19E-2E13-EF45-BC2C-7F52A7DAD053}" type="presParOf" srcId="{7D67274B-E9FE-D944-A98C-5D546436D10D}" destId="{A79F7B57-8744-264F-AACB-596E6CFFAC7E}" srcOrd="0" destOrd="0" presId="urn:microsoft.com/office/officeart/2005/8/layout/cycle2"/>
    <dgm:cxn modelId="{B68FEFCB-A059-1C4C-BA19-4EBFD9F85ADA}" type="presParOf" srcId="{0B4A6ADC-881C-A84F-988D-F15EA587E4CE}" destId="{BE319EDC-36E8-7B49-B30D-B86D65CCAA29}" srcOrd="4" destOrd="0" presId="urn:microsoft.com/office/officeart/2005/8/layout/cycle2"/>
    <dgm:cxn modelId="{50E762AE-44FC-FC4D-9629-4EBBDBD590EF}" type="presParOf" srcId="{0B4A6ADC-881C-A84F-988D-F15EA587E4CE}" destId="{54BC1D7D-3965-0546-866D-B2D7C2965614}" srcOrd="5" destOrd="0" presId="urn:microsoft.com/office/officeart/2005/8/layout/cycle2"/>
    <dgm:cxn modelId="{B2975FF6-CB3C-BA46-B37B-58D9E56E991D}" type="presParOf" srcId="{54BC1D7D-3965-0546-866D-B2D7C2965614}" destId="{C4295292-B682-0144-9C5C-A4CACE453B9F}" srcOrd="0" destOrd="0" presId="urn:microsoft.com/office/officeart/2005/8/layout/cycle2"/>
    <dgm:cxn modelId="{B8D5C769-22FC-B342-8517-A2298FB02234}" type="presParOf" srcId="{0B4A6ADC-881C-A84F-988D-F15EA587E4CE}" destId="{00C8A558-B58D-3D4A-88E3-7E517907D09B}" srcOrd="6" destOrd="0" presId="urn:microsoft.com/office/officeart/2005/8/layout/cycle2"/>
    <dgm:cxn modelId="{553FDE6D-7ACF-8041-A3E4-CE262388A3D5}" type="presParOf" srcId="{0B4A6ADC-881C-A84F-988D-F15EA587E4CE}" destId="{4B6B7F24-5A1D-AB40-9458-F6E9EFEAC218}" srcOrd="7" destOrd="0" presId="urn:microsoft.com/office/officeart/2005/8/layout/cycle2"/>
    <dgm:cxn modelId="{93997186-7932-9D4D-A745-F9D8BA53A695}" type="presParOf" srcId="{4B6B7F24-5A1D-AB40-9458-F6E9EFEAC218}" destId="{903311BE-91B8-E14B-899C-D9BAC02B964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E59762-7F18-354D-9582-5E70E12AD0A1}" type="doc">
      <dgm:prSet loTypeId="urn:microsoft.com/office/officeart/2005/8/layout/cycle2" loCatId="" qsTypeId="urn:microsoft.com/office/officeart/2005/8/quickstyle/3D2" qsCatId="3D" csTypeId="urn:microsoft.com/office/officeart/2005/8/colors/colorful4" csCatId="colorful" phldr="1"/>
      <dgm:spPr/>
      <dgm:t>
        <a:bodyPr/>
        <a:lstStyle/>
        <a:p>
          <a:endParaRPr lang="en-US"/>
        </a:p>
      </dgm:t>
    </dgm:pt>
    <dgm:pt modelId="{BF3493DA-A4A2-4846-8E39-0410F9047B84}">
      <dgm:prSet phldrT="[Text]" custT="1"/>
      <dgm:spPr>
        <a:gradFill rotWithShape="0">
          <a:gsLst>
            <a:gs pos="0">
              <a:schemeClr val="tx1">
                <a:lumMod val="95000"/>
                <a:lumOff val="5000"/>
              </a:schemeClr>
            </a:gs>
            <a:gs pos="55000">
              <a:schemeClr val="tx1">
                <a:lumMod val="75000"/>
                <a:lumOff val="25000"/>
              </a:schemeClr>
            </a:gs>
            <a:gs pos="100000">
              <a:schemeClr val="tx1">
                <a:lumMod val="50000"/>
                <a:lumOff val="50000"/>
              </a:schemeClr>
            </a:gs>
          </a:gsLst>
        </a:gradFill>
      </dgm:spPr>
      <dgm:t>
        <a:bodyPr/>
        <a:lstStyle/>
        <a:p>
          <a:r>
            <a:rPr lang="en-US" sz="1400" b="1" dirty="0" smtClean="0"/>
            <a:t>Abiotic Nutrient Pool</a:t>
          </a:r>
          <a:endParaRPr lang="en-US" sz="1400" b="1" dirty="0"/>
        </a:p>
      </dgm:t>
    </dgm:pt>
    <dgm:pt modelId="{94B79422-93E4-B545-B52F-ACB39EB952B3}" type="parTrans" cxnId="{8ED8801A-5F9A-4548-AB2C-89C54C116AA3}">
      <dgm:prSet/>
      <dgm:spPr/>
      <dgm:t>
        <a:bodyPr/>
        <a:lstStyle/>
        <a:p>
          <a:endParaRPr lang="en-US"/>
        </a:p>
      </dgm:t>
    </dgm:pt>
    <dgm:pt modelId="{1FDF0206-688A-6448-8725-8B3425B6F64F}" type="sibTrans" cxnId="{8ED8801A-5F9A-4548-AB2C-89C54C116AA3}">
      <dgm:prSet/>
      <dgm:spPr/>
      <dgm:t>
        <a:bodyPr/>
        <a:lstStyle/>
        <a:p>
          <a:endParaRPr lang="en-US"/>
        </a:p>
      </dgm:t>
    </dgm:pt>
    <dgm:pt modelId="{2B7D2F01-0217-0745-B7A3-0F1CD9B37167}">
      <dgm:prSet phldrT="[Text]" custT="1"/>
      <dgm:spPr>
        <a:gradFill rotWithShape="0">
          <a:gsLst>
            <a:gs pos="0">
              <a:schemeClr val="accent3">
                <a:lumMod val="50000"/>
              </a:schemeClr>
            </a:gs>
            <a:gs pos="55000">
              <a:schemeClr val="accent3">
                <a:lumMod val="75000"/>
              </a:schemeClr>
            </a:gs>
            <a:gs pos="100000">
              <a:schemeClr val="accent3">
                <a:lumMod val="75000"/>
              </a:schemeClr>
            </a:gs>
          </a:gsLst>
        </a:gradFill>
      </dgm:spPr>
      <dgm:t>
        <a:bodyPr/>
        <a:lstStyle/>
        <a:p>
          <a:r>
            <a:rPr lang="en-US" sz="1400" b="1" dirty="0" smtClean="0"/>
            <a:t>Consumers</a:t>
          </a:r>
          <a:endParaRPr lang="en-US" sz="1400" b="1" dirty="0"/>
        </a:p>
      </dgm:t>
    </dgm:pt>
    <dgm:pt modelId="{A5A4FA32-6133-6A46-B807-42543049423B}" type="parTrans" cxnId="{AD54F8C7-6C27-524A-B53E-125CBD368F98}">
      <dgm:prSet/>
      <dgm:spPr/>
      <dgm:t>
        <a:bodyPr/>
        <a:lstStyle/>
        <a:p>
          <a:endParaRPr lang="en-US"/>
        </a:p>
      </dgm:t>
    </dgm:pt>
    <dgm:pt modelId="{CE9D324D-9DE6-9149-A8C4-6DABD3BB5103}" type="sibTrans" cxnId="{AD54F8C7-6C27-524A-B53E-125CBD368F98}">
      <dgm:prSet/>
      <dgm:spPr/>
      <dgm:t>
        <a:bodyPr/>
        <a:lstStyle/>
        <a:p>
          <a:endParaRPr lang="en-US"/>
        </a:p>
      </dgm:t>
    </dgm:pt>
    <dgm:pt modelId="{AE6C2F5D-13F8-3C41-ACE9-E17E0A9677D8}">
      <dgm:prSet phldrT="[Text]" custT="1"/>
      <dgm:spPr/>
      <dgm:t>
        <a:bodyPr/>
        <a:lstStyle/>
        <a:p>
          <a:r>
            <a:rPr lang="en-US" sz="1100" b="1" dirty="0" smtClean="0"/>
            <a:t>Decomposers</a:t>
          </a:r>
          <a:endParaRPr lang="en-US" sz="1100" b="1" dirty="0"/>
        </a:p>
      </dgm:t>
    </dgm:pt>
    <dgm:pt modelId="{10C4FDE4-57E1-0E49-BA19-F88CF1543D8F}" type="parTrans" cxnId="{32D9165F-6C23-4E47-B069-B089E79166CD}">
      <dgm:prSet/>
      <dgm:spPr/>
      <dgm:t>
        <a:bodyPr/>
        <a:lstStyle/>
        <a:p>
          <a:endParaRPr lang="en-US"/>
        </a:p>
      </dgm:t>
    </dgm:pt>
    <dgm:pt modelId="{61870794-9993-224A-A313-46095D416D9B}" type="sibTrans" cxnId="{32D9165F-6C23-4E47-B069-B089E79166CD}">
      <dgm:prSet/>
      <dgm:spPr/>
      <dgm:t>
        <a:bodyPr/>
        <a:lstStyle/>
        <a:p>
          <a:endParaRPr lang="en-US"/>
        </a:p>
      </dgm:t>
    </dgm:pt>
    <dgm:pt modelId="{7A1F51A6-4A35-3E44-BA87-84209EF5ECDF}">
      <dgm:prSet phldrT="[Text]" custT="1"/>
      <dgm:spPr>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gradFill>
      </dgm:spPr>
      <dgm:t>
        <a:bodyPr/>
        <a:lstStyle/>
        <a:p>
          <a:r>
            <a:rPr lang="en-US" sz="1400" b="1" dirty="0" smtClean="0"/>
            <a:t>Producers</a:t>
          </a:r>
          <a:endParaRPr lang="en-US" sz="1400" b="1" dirty="0"/>
        </a:p>
      </dgm:t>
    </dgm:pt>
    <dgm:pt modelId="{043979BA-E6AA-D44E-9603-BBB7AFAA0189}" type="sibTrans" cxnId="{FBA1AD0E-C821-BF41-B182-F1E38CBC9626}">
      <dgm:prSet/>
      <dgm:spPr/>
      <dgm:t>
        <a:bodyPr/>
        <a:lstStyle/>
        <a:p>
          <a:endParaRPr lang="en-US"/>
        </a:p>
      </dgm:t>
    </dgm:pt>
    <dgm:pt modelId="{562D3A65-C1CF-5B47-AF61-1568CDC43CE0}" type="parTrans" cxnId="{FBA1AD0E-C821-BF41-B182-F1E38CBC9626}">
      <dgm:prSet/>
      <dgm:spPr/>
      <dgm:t>
        <a:bodyPr/>
        <a:lstStyle/>
        <a:p>
          <a:endParaRPr lang="en-US"/>
        </a:p>
      </dgm:t>
    </dgm:pt>
    <dgm:pt modelId="{0B4A6ADC-881C-A84F-988D-F15EA587E4CE}" type="pres">
      <dgm:prSet presAssocID="{7DE59762-7F18-354D-9582-5E70E12AD0A1}" presName="cycle" presStyleCnt="0">
        <dgm:presLayoutVars>
          <dgm:dir/>
          <dgm:resizeHandles val="exact"/>
        </dgm:presLayoutVars>
      </dgm:prSet>
      <dgm:spPr/>
      <dgm:t>
        <a:bodyPr/>
        <a:lstStyle/>
        <a:p>
          <a:endParaRPr lang="en-US"/>
        </a:p>
      </dgm:t>
    </dgm:pt>
    <dgm:pt modelId="{857B174C-B1D4-0D4D-A1BF-3EA963D41AA0}" type="pres">
      <dgm:prSet presAssocID="{BF3493DA-A4A2-4846-8E39-0410F9047B84}" presName="node" presStyleLbl="node1" presStyleIdx="0" presStyleCnt="4">
        <dgm:presLayoutVars>
          <dgm:bulletEnabled val="1"/>
        </dgm:presLayoutVars>
      </dgm:prSet>
      <dgm:spPr/>
      <dgm:t>
        <a:bodyPr/>
        <a:lstStyle/>
        <a:p>
          <a:endParaRPr lang="en-US"/>
        </a:p>
      </dgm:t>
    </dgm:pt>
    <dgm:pt modelId="{2208518C-55AF-F549-B06A-A4A5C6D18AD4}" type="pres">
      <dgm:prSet presAssocID="{1FDF0206-688A-6448-8725-8B3425B6F64F}" presName="sibTrans" presStyleLbl="sibTrans2D1" presStyleIdx="0" presStyleCnt="4"/>
      <dgm:spPr/>
      <dgm:t>
        <a:bodyPr/>
        <a:lstStyle/>
        <a:p>
          <a:endParaRPr lang="en-US"/>
        </a:p>
      </dgm:t>
    </dgm:pt>
    <dgm:pt modelId="{B66C04C5-372D-D64E-8C1A-B854A26C4D84}" type="pres">
      <dgm:prSet presAssocID="{1FDF0206-688A-6448-8725-8B3425B6F64F}" presName="connectorText" presStyleLbl="sibTrans2D1" presStyleIdx="0" presStyleCnt="4"/>
      <dgm:spPr/>
      <dgm:t>
        <a:bodyPr/>
        <a:lstStyle/>
        <a:p>
          <a:endParaRPr lang="en-US"/>
        </a:p>
      </dgm:t>
    </dgm:pt>
    <dgm:pt modelId="{7916972F-9F5C-BA42-9C03-871078001D3C}" type="pres">
      <dgm:prSet presAssocID="{7A1F51A6-4A35-3E44-BA87-84209EF5ECDF}" presName="node" presStyleLbl="node1" presStyleIdx="1" presStyleCnt="4">
        <dgm:presLayoutVars>
          <dgm:bulletEnabled val="1"/>
        </dgm:presLayoutVars>
      </dgm:prSet>
      <dgm:spPr/>
      <dgm:t>
        <a:bodyPr/>
        <a:lstStyle/>
        <a:p>
          <a:endParaRPr lang="en-US"/>
        </a:p>
      </dgm:t>
    </dgm:pt>
    <dgm:pt modelId="{7D67274B-E9FE-D944-A98C-5D546436D10D}" type="pres">
      <dgm:prSet presAssocID="{043979BA-E6AA-D44E-9603-BBB7AFAA0189}" presName="sibTrans" presStyleLbl="sibTrans2D1" presStyleIdx="1" presStyleCnt="4"/>
      <dgm:spPr/>
      <dgm:t>
        <a:bodyPr/>
        <a:lstStyle/>
        <a:p>
          <a:endParaRPr lang="en-US"/>
        </a:p>
      </dgm:t>
    </dgm:pt>
    <dgm:pt modelId="{A79F7B57-8744-264F-AACB-596E6CFFAC7E}" type="pres">
      <dgm:prSet presAssocID="{043979BA-E6AA-D44E-9603-BBB7AFAA0189}" presName="connectorText" presStyleLbl="sibTrans2D1" presStyleIdx="1" presStyleCnt="4"/>
      <dgm:spPr/>
      <dgm:t>
        <a:bodyPr/>
        <a:lstStyle/>
        <a:p>
          <a:endParaRPr lang="en-US"/>
        </a:p>
      </dgm:t>
    </dgm:pt>
    <dgm:pt modelId="{BE319EDC-36E8-7B49-B30D-B86D65CCAA29}" type="pres">
      <dgm:prSet presAssocID="{2B7D2F01-0217-0745-B7A3-0F1CD9B37167}" presName="node" presStyleLbl="node1" presStyleIdx="2" presStyleCnt="4">
        <dgm:presLayoutVars>
          <dgm:bulletEnabled val="1"/>
        </dgm:presLayoutVars>
      </dgm:prSet>
      <dgm:spPr/>
      <dgm:t>
        <a:bodyPr/>
        <a:lstStyle/>
        <a:p>
          <a:endParaRPr lang="en-US"/>
        </a:p>
      </dgm:t>
    </dgm:pt>
    <dgm:pt modelId="{54BC1D7D-3965-0546-866D-B2D7C2965614}" type="pres">
      <dgm:prSet presAssocID="{CE9D324D-9DE6-9149-A8C4-6DABD3BB5103}" presName="sibTrans" presStyleLbl="sibTrans2D1" presStyleIdx="2" presStyleCnt="4"/>
      <dgm:spPr/>
      <dgm:t>
        <a:bodyPr/>
        <a:lstStyle/>
        <a:p>
          <a:endParaRPr lang="en-US"/>
        </a:p>
      </dgm:t>
    </dgm:pt>
    <dgm:pt modelId="{C4295292-B682-0144-9C5C-A4CACE453B9F}" type="pres">
      <dgm:prSet presAssocID="{CE9D324D-9DE6-9149-A8C4-6DABD3BB5103}" presName="connectorText" presStyleLbl="sibTrans2D1" presStyleIdx="2" presStyleCnt="4"/>
      <dgm:spPr/>
      <dgm:t>
        <a:bodyPr/>
        <a:lstStyle/>
        <a:p>
          <a:endParaRPr lang="en-US"/>
        </a:p>
      </dgm:t>
    </dgm:pt>
    <dgm:pt modelId="{00C8A558-B58D-3D4A-88E3-7E517907D09B}" type="pres">
      <dgm:prSet presAssocID="{AE6C2F5D-13F8-3C41-ACE9-E17E0A9677D8}" presName="node" presStyleLbl="node1" presStyleIdx="3" presStyleCnt="4">
        <dgm:presLayoutVars>
          <dgm:bulletEnabled val="1"/>
        </dgm:presLayoutVars>
      </dgm:prSet>
      <dgm:spPr/>
      <dgm:t>
        <a:bodyPr/>
        <a:lstStyle/>
        <a:p>
          <a:endParaRPr lang="en-US"/>
        </a:p>
      </dgm:t>
    </dgm:pt>
    <dgm:pt modelId="{4B6B7F24-5A1D-AB40-9458-F6E9EFEAC218}" type="pres">
      <dgm:prSet presAssocID="{61870794-9993-224A-A313-46095D416D9B}" presName="sibTrans" presStyleLbl="sibTrans2D1" presStyleIdx="3" presStyleCnt="4"/>
      <dgm:spPr/>
      <dgm:t>
        <a:bodyPr/>
        <a:lstStyle/>
        <a:p>
          <a:endParaRPr lang="en-US"/>
        </a:p>
      </dgm:t>
    </dgm:pt>
    <dgm:pt modelId="{903311BE-91B8-E14B-899C-D9BAC02B964C}" type="pres">
      <dgm:prSet presAssocID="{61870794-9993-224A-A313-46095D416D9B}" presName="connectorText" presStyleLbl="sibTrans2D1" presStyleIdx="3" presStyleCnt="4"/>
      <dgm:spPr/>
      <dgm:t>
        <a:bodyPr/>
        <a:lstStyle/>
        <a:p>
          <a:endParaRPr lang="en-US"/>
        </a:p>
      </dgm:t>
    </dgm:pt>
  </dgm:ptLst>
  <dgm:cxnLst>
    <dgm:cxn modelId="{15C1DA2F-B459-774F-9DD1-06DD5B641023}" type="presOf" srcId="{CE9D324D-9DE6-9149-A8C4-6DABD3BB5103}" destId="{54BC1D7D-3965-0546-866D-B2D7C2965614}" srcOrd="0" destOrd="0" presId="urn:microsoft.com/office/officeart/2005/8/layout/cycle2"/>
    <dgm:cxn modelId="{32D9165F-6C23-4E47-B069-B089E79166CD}" srcId="{7DE59762-7F18-354D-9582-5E70E12AD0A1}" destId="{AE6C2F5D-13F8-3C41-ACE9-E17E0A9677D8}" srcOrd="3" destOrd="0" parTransId="{10C4FDE4-57E1-0E49-BA19-F88CF1543D8F}" sibTransId="{61870794-9993-224A-A313-46095D416D9B}"/>
    <dgm:cxn modelId="{DD1D37D9-67A2-7A4D-84E0-AB13CEC23008}" type="presOf" srcId="{61870794-9993-224A-A313-46095D416D9B}" destId="{903311BE-91B8-E14B-899C-D9BAC02B964C}" srcOrd="1" destOrd="0" presId="urn:microsoft.com/office/officeart/2005/8/layout/cycle2"/>
    <dgm:cxn modelId="{1583DE34-FB90-8C45-9582-D5F05B252BC9}" type="presOf" srcId="{1FDF0206-688A-6448-8725-8B3425B6F64F}" destId="{B66C04C5-372D-D64E-8C1A-B854A26C4D84}" srcOrd="1" destOrd="0" presId="urn:microsoft.com/office/officeart/2005/8/layout/cycle2"/>
    <dgm:cxn modelId="{B5F43AA9-EF80-5340-B41E-12AB7170313D}" type="presOf" srcId="{CE9D324D-9DE6-9149-A8C4-6DABD3BB5103}" destId="{C4295292-B682-0144-9C5C-A4CACE453B9F}" srcOrd="1" destOrd="0" presId="urn:microsoft.com/office/officeart/2005/8/layout/cycle2"/>
    <dgm:cxn modelId="{8ED8801A-5F9A-4548-AB2C-89C54C116AA3}" srcId="{7DE59762-7F18-354D-9582-5E70E12AD0A1}" destId="{BF3493DA-A4A2-4846-8E39-0410F9047B84}" srcOrd="0" destOrd="0" parTransId="{94B79422-93E4-B545-B52F-ACB39EB952B3}" sibTransId="{1FDF0206-688A-6448-8725-8B3425B6F64F}"/>
    <dgm:cxn modelId="{0647DB04-7363-464D-BC9D-D4FA3DA96C22}" type="presOf" srcId="{7DE59762-7F18-354D-9582-5E70E12AD0A1}" destId="{0B4A6ADC-881C-A84F-988D-F15EA587E4CE}" srcOrd="0" destOrd="0" presId="urn:microsoft.com/office/officeart/2005/8/layout/cycle2"/>
    <dgm:cxn modelId="{F0507E6B-45DB-1C43-A287-635B38F58505}" type="presOf" srcId="{043979BA-E6AA-D44E-9603-BBB7AFAA0189}" destId="{A79F7B57-8744-264F-AACB-596E6CFFAC7E}" srcOrd="1" destOrd="0" presId="urn:microsoft.com/office/officeart/2005/8/layout/cycle2"/>
    <dgm:cxn modelId="{C3825518-B414-444C-8170-E552D7EC1CA8}" type="presOf" srcId="{2B7D2F01-0217-0745-B7A3-0F1CD9B37167}" destId="{BE319EDC-36E8-7B49-B30D-B86D65CCAA29}" srcOrd="0" destOrd="0" presId="urn:microsoft.com/office/officeart/2005/8/layout/cycle2"/>
    <dgm:cxn modelId="{EB8B2807-32B5-7D40-97B4-9F9475E202C6}" type="presOf" srcId="{AE6C2F5D-13F8-3C41-ACE9-E17E0A9677D8}" destId="{00C8A558-B58D-3D4A-88E3-7E517907D09B}" srcOrd="0" destOrd="0" presId="urn:microsoft.com/office/officeart/2005/8/layout/cycle2"/>
    <dgm:cxn modelId="{E0BFA8E3-3DAC-3B4F-A63E-DE85B53068E7}" type="presOf" srcId="{043979BA-E6AA-D44E-9603-BBB7AFAA0189}" destId="{7D67274B-E9FE-D944-A98C-5D546436D10D}" srcOrd="0" destOrd="0" presId="urn:microsoft.com/office/officeart/2005/8/layout/cycle2"/>
    <dgm:cxn modelId="{FBA1AD0E-C821-BF41-B182-F1E38CBC9626}" srcId="{7DE59762-7F18-354D-9582-5E70E12AD0A1}" destId="{7A1F51A6-4A35-3E44-BA87-84209EF5ECDF}" srcOrd="1" destOrd="0" parTransId="{562D3A65-C1CF-5B47-AF61-1568CDC43CE0}" sibTransId="{043979BA-E6AA-D44E-9603-BBB7AFAA0189}"/>
    <dgm:cxn modelId="{2DBE922F-11A4-E344-B736-76F6E6A3D231}" type="presOf" srcId="{7A1F51A6-4A35-3E44-BA87-84209EF5ECDF}" destId="{7916972F-9F5C-BA42-9C03-871078001D3C}" srcOrd="0" destOrd="0" presId="urn:microsoft.com/office/officeart/2005/8/layout/cycle2"/>
    <dgm:cxn modelId="{1B009675-AD10-FD4B-811B-017CA026EEDD}" type="presOf" srcId="{1FDF0206-688A-6448-8725-8B3425B6F64F}" destId="{2208518C-55AF-F549-B06A-A4A5C6D18AD4}" srcOrd="0" destOrd="0" presId="urn:microsoft.com/office/officeart/2005/8/layout/cycle2"/>
    <dgm:cxn modelId="{AD54F8C7-6C27-524A-B53E-125CBD368F98}" srcId="{7DE59762-7F18-354D-9582-5E70E12AD0A1}" destId="{2B7D2F01-0217-0745-B7A3-0F1CD9B37167}" srcOrd="2" destOrd="0" parTransId="{A5A4FA32-6133-6A46-B807-42543049423B}" sibTransId="{CE9D324D-9DE6-9149-A8C4-6DABD3BB5103}"/>
    <dgm:cxn modelId="{35689754-90F3-394C-8985-2A278A9F6847}" type="presOf" srcId="{BF3493DA-A4A2-4846-8E39-0410F9047B84}" destId="{857B174C-B1D4-0D4D-A1BF-3EA963D41AA0}" srcOrd="0" destOrd="0" presId="urn:microsoft.com/office/officeart/2005/8/layout/cycle2"/>
    <dgm:cxn modelId="{C2CAA16D-2B90-8841-A1F4-4AE9B23BDF36}" type="presOf" srcId="{61870794-9993-224A-A313-46095D416D9B}" destId="{4B6B7F24-5A1D-AB40-9458-F6E9EFEAC218}" srcOrd="0" destOrd="0" presId="urn:microsoft.com/office/officeart/2005/8/layout/cycle2"/>
    <dgm:cxn modelId="{9BC0CE34-54F5-9C47-8267-AA184185A882}" type="presParOf" srcId="{0B4A6ADC-881C-A84F-988D-F15EA587E4CE}" destId="{857B174C-B1D4-0D4D-A1BF-3EA963D41AA0}" srcOrd="0" destOrd="0" presId="urn:microsoft.com/office/officeart/2005/8/layout/cycle2"/>
    <dgm:cxn modelId="{794BB5D4-6B5B-7047-9093-2058F84C47D3}" type="presParOf" srcId="{0B4A6ADC-881C-A84F-988D-F15EA587E4CE}" destId="{2208518C-55AF-F549-B06A-A4A5C6D18AD4}" srcOrd="1" destOrd="0" presId="urn:microsoft.com/office/officeart/2005/8/layout/cycle2"/>
    <dgm:cxn modelId="{AE24D9D6-FA3B-CA4D-AF55-080FAFB27FA7}" type="presParOf" srcId="{2208518C-55AF-F549-B06A-A4A5C6D18AD4}" destId="{B66C04C5-372D-D64E-8C1A-B854A26C4D84}" srcOrd="0" destOrd="0" presId="urn:microsoft.com/office/officeart/2005/8/layout/cycle2"/>
    <dgm:cxn modelId="{0FA7EB95-096B-BB4A-971F-70CCF3988F19}" type="presParOf" srcId="{0B4A6ADC-881C-A84F-988D-F15EA587E4CE}" destId="{7916972F-9F5C-BA42-9C03-871078001D3C}" srcOrd="2" destOrd="0" presId="urn:microsoft.com/office/officeart/2005/8/layout/cycle2"/>
    <dgm:cxn modelId="{8DB84EB0-EFD4-054C-B0B6-07CE97991253}" type="presParOf" srcId="{0B4A6ADC-881C-A84F-988D-F15EA587E4CE}" destId="{7D67274B-E9FE-D944-A98C-5D546436D10D}" srcOrd="3" destOrd="0" presId="urn:microsoft.com/office/officeart/2005/8/layout/cycle2"/>
    <dgm:cxn modelId="{EEC6BA54-1941-564D-8A4A-87EE08AA7264}" type="presParOf" srcId="{7D67274B-E9FE-D944-A98C-5D546436D10D}" destId="{A79F7B57-8744-264F-AACB-596E6CFFAC7E}" srcOrd="0" destOrd="0" presId="urn:microsoft.com/office/officeart/2005/8/layout/cycle2"/>
    <dgm:cxn modelId="{2B01C25F-2CF4-FE41-B190-127F4725E732}" type="presParOf" srcId="{0B4A6ADC-881C-A84F-988D-F15EA587E4CE}" destId="{BE319EDC-36E8-7B49-B30D-B86D65CCAA29}" srcOrd="4" destOrd="0" presId="urn:microsoft.com/office/officeart/2005/8/layout/cycle2"/>
    <dgm:cxn modelId="{CDDACC54-F416-5646-B1D8-36DAD02CEE8C}" type="presParOf" srcId="{0B4A6ADC-881C-A84F-988D-F15EA587E4CE}" destId="{54BC1D7D-3965-0546-866D-B2D7C2965614}" srcOrd="5" destOrd="0" presId="urn:microsoft.com/office/officeart/2005/8/layout/cycle2"/>
    <dgm:cxn modelId="{7CF259E6-E619-8F49-A067-D8F9D3777D8A}" type="presParOf" srcId="{54BC1D7D-3965-0546-866D-B2D7C2965614}" destId="{C4295292-B682-0144-9C5C-A4CACE453B9F}" srcOrd="0" destOrd="0" presId="urn:microsoft.com/office/officeart/2005/8/layout/cycle2"/>
    <dgm:cxn modelId="{9D67E439-81D9-4242-A0D5-76B06164D549}" type="presParOf" srcId="{0B4A6ADC-881C-A84F-988D-F15EA587E4CE}" destId="{00C8A558-B58D-3D4A-88E3-7E517907D09B}" srcOrd="6" destOrd="0" presId="urn:microsoft.com/office/officeart/2005/8/layout/cycle2"/>
    <dgm:cxn modelId="{5714536D-BA22-764F-B9C4-30440882F422}" type="presParOf" srcId="{0B4A6ADC-881C-A84F-988D-F15EA587E4CE}" destId="{4B6B7F24-5A1D-AB40-9458-F6E9EFEAC218}" srcOrd="7" destOrd="0" presId="urn:microsoft.com/office/officeart/2005/8/layout/cycle2"/>
    <dgm:cxn modelId="{8CCD202A-2D94-D241-BFE5-6003D1626F9C}" type="presParOf" srcId="{4B6B7F24-5A1D-AB40-9458-F6E9EFEAC218}" destId="{903311BE-91B8-E14B-899C-D9BAC02B964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E59762-7F18-354D-9582-5E70E12AD0A1}" type="doc">
      <dgm:prSet loTypeId="urn:microsoft.com/office/officeart/2005/8/layout/cycle2" loCatId="" qsTypeId="urn:microsoft.com/office/officeart/2005/8/quickstyle/3D2" qsCatId="3D" csTypeId="urn:microsoft.com/office/officeart/2005/8/colors/colorful4" csCatId="colorful" phldr="1"/>
      <dgm:spPr/>
      <dgm:t>
        <a:bodyPr/>
        <a:lstStyle/>
        <a:p>
          <a:endParaRPr lang="en-US"/>
        </a:p>
      </dgm:t>
    </dgm:pt>
    <dgm:pt modelId="{BF3493DA-A4A2-4846-8E39-0410F9047B84}">
      <dgm:prSet phldrT="[Text]" custT="1"/>
      <dgm:spPr>
        <a:gradFill rotWithShape="0">
          <a:gsLst>
            <a:gs pos="0">
              <a:schemeClr val="tx1">
                <a:lumMod val="95000"/>
                <a:lumOff val="5000"/>
              </a:schemeClr>
            </a:gs>
            <a:gs pos="55000">
              <a:schemeClr val="tx1">
                <a:lumMod val="75000"/>
                <a:lumOff val="25000"/>
              </a:schemeClr>
            </a:gs>
            <a:gs pos="100000">
              <a:schemeClr val="tx1">
                <a:lumMod val="50000"/>
                <a:lumOff val="50000"/>
              </a:schemeClr>
            </a:gs>
          </a:gsLst>
        </a:gradFill>
      </dgm:spPr>
      <dgm:t>
        <a:bodyPr/>
        <a:lstStyle/>
        <a:p>
          <a:r>
            <a:rPr lang="en-US" sz="1400" b="1" dirty="0" smtClean="0"/>
            <a:t>Abiotic Nutrient Pool</a:t>
          </a:r>
          <a:endParaRPr lang="en-US" sz="1400" b="1" dirty="0"/>
        </a:p>
      </dgm:t>
    </dgm:pt>
    <dgm:pt modelId="{94B79422-93E4-B545-B52F-ACB39EB952B3}" type="parTrans" cxnId="{8ED8801A-5F9A-4548-AB2C-89C54C116AA3}">
      <dgm:prSet/>
      <dgm:spPr/>
      <dgm:t>
        <a:bodyPr/>
        <a:lstStyle/>
        <a:p>
          <a:endParaRPr lang="en-US"/>
        </a:p>
      </dgm:t>
    </dgm:pt>
    <dgm:pt modelId="{1FDF0206-688A-6448-8725-8B3425B6F64F}" type="sibTrans" cxnId="{8ED8801A-5F9A-4548-AB2C-89C54C116AA3}">
      <dgm:prSet/>
      <dgm:spPr/>
      <dgm:t>
        <a:bodyPr/>
        <a:lstStyle/>
        <a:p>
          <a:endParaRPr lang="en-US"/>
        </a:p>
      </dgm:t>
    </dgm:pt>
    <dgm:pt modelId="{2B7D2F01-0217-0745-B7A3-0F1CD9B37167}">
      <dgm:prSet phldrT="[Text]" custT="1"/>
      <dgm:spPr>
        <a:gradFill rotWithShape="0">
          <a:gsLst>
            <a:gs pos="0">
              <a:schemeClr val="accent3">
                <a:lumMod val="50000"/>
              </a:schemeClr>
            </a:gs>
            <a:gs pos="55000">
              <a:schemeClr val="accent3">
                <a:lumMod val="75000"/>
              </a:schemeClr>
            </a:gs>
            <a:gs pos="100000">
              <a:schemeClr val="accent3">
                <a:lumMod val="75000"/>
              </a:schemeClr>
            </a:gs>
          </a:gsLst>
        </a:gradFill>
      </dgm:spPr>
      <dgm:t>
        <a:bodyPr/>
        <a:lstStyle/>
        <a:p>
          <a:r>
            <a:rPr lang="en-US" sz="1400" b="1" dirty="0" smtClean="0"/>
            <a:t>Consumers</a:t>
          </a:r>
          <a:endParaRPr lang="en-US" sz="1400" b="1" dirty="0"/>
        </a:p>
      </dgm:t>
    </dgm:pt>
    <dgm:pt modelId="{A5A4FA32-6133-6A46-B807-42543049423B}" type="parTrans" cxnId="{AD54F8C7-6C27-524A-B53E-125CBD368F98}">
      <dgm:prSet/>
      <dgm:spPr/>
      <dgm:t>
        <a:bodyPr/>
        <a:lstStyle/>
        <a:p>
          <a:endParaRPr lang="en-US"/>
        </a:p>
      </dgm:t>
    </dgm:pt>
    <dgm:pt modelId="{CE9D324D-9DE6-9149-A8C4-6DABD3BB5103}" type="sibTrans" cxnId="{AD54F8C7-6C27-524A-B53E-125CBD368F98}">
      <dgm:prSet/>
      <dgm:spPr/>
      <dgm:t>
        <a:bodyPr/>
        <a:lstStyle/>
        <a:p>
          <a:endParaRPr lang="en-US"/>
        </a:p>
      </dgm:t>
    </dgm:pt>
    <dgm:pt modelId="{AE6C2F5D-13F8-3C41-ACE9-E17E0A9677D8}">
      <dgm:prSet phldrT="[Text]" custT="1"/>
      <dgm:spPr/>
      <dgm:t>
        <a:bodyPr/>
        <a:lstStyle/>
        <a:p>
          <a:r>
            <a:rPr lang="en-US" sz="1100" b="1" dirty="0" smtClean="0"/>
            <a:t>Decomposers</a:t>
          </a:r>
          <a:endParaRPr lang="en-US" sz="1100" b="1" dirty="0"/>
        </a:p>
      </dgm:t>
    </dgm:pt>
    <dgm:pt modelId="{10C4FDE4-57E1-0E49-BA19-F88CF1543D8F}" type="parTrans" cxnId="{32D9165F-6C23-4E47-B069-B089E79166CD}">
      <dgm:prSet/>
      <dgm:spPr/>
      <dgm:t>
        <a:bodyPr/>
        <a:lstStyle/>
        <a:p>
          <a:endParaRPr lang="en-US"/>
        </a:p>
      </dgm:t>
    </dgm:pt>
    <dgm:pt modelId="{61870794-9993-224A-A313-46095D416D9B}" type="sibTrans" cxnId="{32D9165F-6C23-4E47-B069-B089E79166CD}">
      <dgm:prSet/>
      <dgm:spPr/>
      <dgm:t>
        <a:bodyPr/>
        <a:lstStyle/>
        <a:p>
          <a:endParaRPr lang="en-US"/>
        </a:p>
      </dgm:t>
    </dgm:pt>
    <dgm:pt modelId="{7A1F51A6-4A35-3E44-BA87-84209EF5ECDF}">
      <dgm:prSet phldrT="[Text]" custT="1"/>
      <dgm:spPr>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gradFill>
      </dgm:spPr>
      <dgm:t>
        <a:bodyPr/>
        <a:lstStyle/>
        <a:p>
          <a:r>
            <a:rPr lang="en-US" sz="1400" b="1" dirty="0" smtClean="0"/>
            <a:t>Producers</a:t>
          </a:r>
          <a:endParaRPr lang="en-US" sz="1400" b="1" dirty="0"/>
        </a:p>
      </dgm:t>
    </dgm:pt>
    <dgm:pt modelId="{043979BA-E6AA-D44E-9603-BBB7AFAA0189}" type="sibTrans" cxnId="{FBA1AD0E-C821-BF41-B182-F1E38CBC9626}">
      <dgm:prSet/>
      <dgm:spPr/>
      <dgm:t>
        <a:bodyPr/>
        <a:lstStyle/>
        <a:p>
          <a:endParaRPr lang="en-US"/>
        </a:p>
      </dgm:t>
    </dgm:pt>
    <dgm:pt modelId="{562D3A65-C1CF-5B47-AF61-1568CDC43CE0}" type="parTrans" cxnId="{FBA1AD0E-C821-BF41-B182-F1E38CBC9626}">
      <dgm:prSet/>
      <dgm:spPr/>
      <dgm:t>
        <a:bodyPr/>
        <a:lstStyle/>
        <a:p>
          <a:endParaRPr lang="en-US"/>
        </a:p>
      </dgm:t>
    </dgm:pt>
    <dgm:pt modelId="{0B4A6ADC-881C-A84F-988D-F15EA587E4CE}" type="pres">
      <dgm:prSet presAssocID="{7DE59762-7F18-354D-9582-5E70E12AD0A1}" presName="cycle" presStyleCnt="0">
        <dgm:presLayoutVars>
          <dgm:dir/>
          <dgm:resizeHandles val="exact"/>
        </dgm:presLayoutVars>
      </dgm:prSet>
      <dgm:spPr/>
      <dgm:t>
        <a:bodyPr/>
        <a:lstStyle/>
        <a:p>
          <a:endParaRPr lang="en-US"/>
        </a:p>
      </dgm:t>
    </dgm:pt>
    <dgm:pt modelId="{857B174C-B1D4-0D4D-A1BF-3EA963D41AA0}" type="pres">
      <dgm:prSet presAssocID="{BF3493DA-A4A2-4846-8E39-0410F9047B84}" presName="node" presStyleLbl="node1" presStyleIdx="0" presStyleCnt="4">
        <dgm:presLayoutVars>
          <dgm:bulletEnabled val="1"/>
        </dgm:presLayoutVars>
      </dgm:prSet>
      <dgm:spPr/>
      <dgm:t>
        <a:bodyPr/>
        <a:lstStyle/>
        <a:p>
          <a:endParaRPr lang="en-US"/>
        </a:p>
      </dgm:t>
    </dgm:pt>
    <dgm:pt modelId="{2208518C-55AF-F549-B06A-A4A5C6D18AD4}" type="pres">
      <dgm:prSet presAssocID="{1FDF0206-688A-6448-8725-8B3425B6F64F}" presName="sibTrans" presStyleLbl="sibTrans2D1" presStyleIdx="0" presStyleCnt="4"/>
      <dgm:spPr/>
      <dgm:t>
        <a:bodyPr/>
        <a:lstStyle/>
        <a:p>
          <a:endParaRPr lang="en-US"/>
        </a:p>
      </dgm:t>
    </dgm:pt>
    <dgm:pt modelId="{B66C04C5-372D-D64E-8C1A-B854A26C4D84}" type="pres">
      <dgm:prSet presAssocID="{1FDF0206-688A-6448-8725-8B3425B6F64F}" presName="connectorText" presStyleLbl="sibTrans2D1" presStyleIdx="0" presStyleCnt="4"/>
      <dgm:spPr/>
      <dgm:t>
        <a:bodyPr/>
        <a:lstStyle/>
        <a:p>
          <a:endParaRPr lang="en-US"/>
        </a:p>
      </dgm:t>
    </dgm:pt>
    <dgm:pt modelId="{7916972F-9F5C-BA42-9C03-871078001D3C}" type="pres">
      <dgm:prSet presAssocID="{7A1F51A6-4A35-3E44-BA87-84209EF5ECDF}" presName="node" presStyleLbl="node1" presStyleIdx="1" presStyleCnt="4">
        <dgm:presLayoutVars>
          <dgm:bulletEnabled val="1"/>
        </dgm:presLayoutVars>
      </dgm:prSet>
      <dgm:spPr/>
      <dgm:t>
        <a:bodyPr/>
        <a:lstStyle/>
        <a:p>
          <a:endParaRPr lang="en-US"/>
        </a:p>
      </dgm:t>
    </dgm:pt>
    <dgm:pt modelId="{7D67274B-E9FE-D944-A98C-5D546436D10D}" type="pres">
      <dgm:prSet presAssocID="{043979BA-E6AA-D44E-9603-BBB7AFAA0189}" presName="sibTrans" presStyleLbl="sibTrans2D1" presStyleIdx="1" presStyleCnt="4"/>
      <dgm:spPr/>
      <dgm:t>
        <a:bodyPr/>
        <a:lstStyle/>
        <a:p>
          <a:endParaRPr lang="en-US"/>
        </a:p>
      </dgm:t>
    </dgm:pt>
    <dgm:pt modelId="{A79F7B57-8744-264F-AACB-596E6CFFAC7E}" type="pres">
      <dgm:prSet presAssocID="{043979BA-E6AA-D44E-9603-BBB7AFAA0189}" presName="connectorText" presStyleLbl="sibTrans2D1" presStyleIdx="1" presStyleCnt="4"/>
      <dgm:spPr/>
      <dgm:t>
        <a:bodyPr/>
        <a:lstStyle/>
        <a:p>
          <a:endParaRPr lang="en-US"/>
        </a:p>
      </dgm:t>
    </dgm:pt>
    <dgm:pt modelId="{BE319EDC-36E8-7B49-B30D-B86D65CCAA29}" type="pres">
      <dgm:prSet presAssocID="{2B7D2F01-0217-0745-B7A3-0F1CD9B37167}" presName="node" presStyleLbl="node1" presStyleIdx="2" presStyleCnt="4">
        <dgm:presLayoutVars>
          <dgm:bulletEnabled val="1"/>
        </dgm:presLayoutVars>
      </dgm:prSet>
      <dgm:spPr/>
      <dgm:t>
        <a:bodyPr/>
        <a:lstStyle/>
        <a:p>
          <a:endParaRPr lang="en-US"/>
        </a:p>
      </dgm:t>
    </dgm:pt>
    <dgm:pt modelId="{54BC1D7D-3965-0546-866D-B2D7C2965614}" type="pres">
      <dgm:prSet presAssocID="{CE9D324D-9DE6-9149-A8C4-6DABD3BB5103}" presName="sibTrans" presStyleLbl="sibTrans2D1" presStyleIdx="2" presStyleCnt="4"/>
      <dgm:spPr/>
      <dgm:t>
        <a:bodyPr/>
        <a:lstStyle/>
        <a:p>
          <a:endParaRPr lang="en-US"/>
        </a:p>
      </dgm:t>
    </dgm:pt>
    <dgm:pt modelId="{C4295292-B682-0144-9C5C-A4CACE453B9F}" type="pres">
      <dgm:prSet presAssocID="{CE9D324D-9DE6-9149-A8C4-6DABD3BB5103}" presName="connectorText" presStyleLbl="sibTrans2D1" presStyleIdx="2" presStyleCnt="4"/>
      <dgm:spPr/>
      <dgm:t>
        <a:bodyPr/>
        <a:lstStyle/>
        <a:p>
          <a:endParaRPr lang="en-US"/>
        </a:p>
      </dgm:t>
    </dgm:pt>
    <dgm:pt modelId="{00C8A558-B58D-3D4A-88E3-7E517907D09B}" type="pres">
      <dgm:prSet presAssocID="{AE6C2F5D-13F8-3C41-ACE9-E17E0A9677D8}" presName="node" presStyleLbl="node1" presStyleIdx="3" presStyleCnt="4">
        <dgm:presLayoutVars>
          <dgm:bulletEnabled val="1"/>
        </dgm:presLayoutVars>
      </dgm:prSet>
      <dgm:spPr/>
      <dgm:t>
        <a:bodyPr/>
        <a:lstStyle/>
        <a:p>
          <a:endParaRPr lang="en-US"/>
        </a:p>
      </dgm:t>
    </dgm:pt>
    <dgm:pt modelId="{4B6B7F24-5A1D-AB40-9458-F6E9EFEAC218}" type="pres">
      <dgm:prSet presAssocID="{61870794-9993-224A-A313-46095D416D9B}" presName="sibTrans" presStyleLbl="sibTrans2D1" presStyleIdx="3" presStyleCnt="4"/>
      <dgm:spPr/>
      <dgm:t>
        <a:bodyPr/>
        <a:lstStyle/>
        <a:p>
          <a:endParaRPr lang="en-US"/>
        </a:p>
      </dgm:t>
    </dgm:pt>
    <dgm:pt modelId="{903311BE-91B8-E14B-899C-D9BAC02B964C}" type="pres">
      <dgm:prSet presAssocID="{61870794-9993-224A-A313-46095D416D9B}" presName="connectorText" presStyleLbl="sibTrans2D1" presStyleIdx="3" presStyleCnt="4"/>
      <dgm:spPr/>
      <dgm:t>
        <a:bodyPr/>
        <a:lstStyle/>
        <a:p>
          <a:endParaRPr lang="en-US"/>
        </a:p>
      </dgm:t>
    </dgm:pt>
  </dgm:ptLst>
  <dgm:cxnLst>
    <dgm:cxn modelId="{33B9C136-0022-5445-8E41-0E6FB5378BD5}" type="presOf" srcId="{1FDF0206-688A-6448-8725-8B3425B6F64F}" destId="{B66C04C5-372D-D64E-8C1A-B854A26C4D84}" srcOrd="1" destOrd="0" presId="urn:microsoft.com/office/officeart/2005/8/layout/cycle2"/>
    <dgm:cxn modelId="{B3F683EE-54B5-BD41-9933-018F2D743195}" type="presOf" srcId="{043979BA-E6AA-D44E-9603-BBB7AFAA0189}" destId="{A79F7B57-8744-264F-AACB-596E6CFFAC7E}" srcOrd="1" destOrd="0" presId="urn:microsoft.com/office/officeart/2005/8/layout/cycle2"/>
    <dgm:cxn modelId="{7CEB965F-33D7-CA4B-8307-DF857D9A01DC}" type="presOf" srcId="{2B7D2F01-0217-0745-B7A3-0F1CD9B37167}" destId="{BE319EDC-36E8-7B49-B30D-B86D65CCAA29}" srcOrd="0" destOrd="0" presId="urn:microsoft.com/office/officeart/2005/8/layout/cycle2"/>
    <dgm:cxn modelId="{75079ABA-6417-964B-9016-63210E6D23F0}" type="presOf" srcId="{CE9D324D-9DE6-9149-A8C4-6DABD3BB5103}" destId="{54BC1D7D-3965-0546-866D-B2D7C2965614}" srcOrd="0" destOrd="0" presId="urn:microsoft.com/office/officeart/2005/8/layout/cycle2"/>
    <dgm:cxn modelId="{32D9165F-6C23-4E47-B069-B089E79166CD}" srcId="{7DE59762-7F18-354D-9582-5E70E12AD0A1}" destId="{AE6C2F5D-13F8-3C41-ACE9-E17E0A9677D8}" srcOrd="3" destOrd="0" parTransId="{10C4FDE4-57E1-0E49-BA19-F88CF1543D8F}" sibTransId="{61870794-9993-224A-A313-46095D416D9B}"/>
    <dgm:cxn modelId="{23E63370-AEBE-164D-BF59-770683F6D2E0}" type="presOf" srcId="{7A1F51A6-4A35-3E44-BA87-84209EF5ECDF}" destId="{7916972F-9F5C-BA42-9C03-871078001D3C}" srcOrd="0" destOrd="0" presId="urn:microsoft.com/office/officeart/2005/8/layout/cycle2"/>
    <dgm:cxn modelId="{0A931639-EF52-D640-94C7-611863198545}" type="presOf" srcId="{BF3493DA-A4A2-4846-8E39-0410F9047B84}" destId="{857B174C-B1D4-0D4D-A1BF-3EA963D41AA0}" srcOrd="0" destOrd="0" presId="urn:microsoft.com/office/officeart/2005/8/layout/cycle2"/>
    <dgm:cxn modelId="{74E4B785-EA87-004D-A81B-F635DE34534F}" type="presOf" srcId="{AE6C2F5D-13F8-3C41-ACE9-E17E0A9677D8}" destId="{00C8A558-B58D-3D4A-88E3-7E517907D09B}" srcOrd="0" destOrd="0" presId="urn:microsoft.com/office/officeart/2005/8/layout/cycle2"/>
    <dgm:cxn modelId="{8ED8801A-5F9A-4548-AB2C-89C54C116AA3}" srcId="{7DE59762-7F18-354D-9582-5E70E12AD0A1}" destId="{BF3493DA-A4A2-4846-8E39-0410F9047B84}" srcOrd="0" destOrd="0" parTransId="{94B79422-93E4-B545-B52F-ACB39EB952B3}" sibTransId="{1FDF0206-688A-6448-8725-8B3425B6F64F}"/>
    <dgm:cxn modelId="{B9DD9CC1-5DF8-C549-8320-9EFF5A077759}" type="presOf" srcId="{1FDF0206-688A-6448-8725-8B3425B6F64F}" destId="{2208518C-55AF-F549-B06A-A4A5C6D18AD4}" srcOrd="0" destOrd="0" presId="urn:microsoft.com/office/officeart/2005/8/layout/cycle2"/>
    <dgm:cxn modelId="{DF92AA8B-5C75-304A-ACA2-705D146D9F97}" type="presOf" srcId="{61870794-9993-224A-A313-46095D416D9B}" destId="{903311BE-91B8-E14B-899C-D9BAC02B964C}" srcOrd="1" destOrd="0" presId="urn:microsoft.com/office/officeart/2005/8/layout/cycle2"/>
    <dgm:cxn modelId="{FBA1AD0E-C821-BF41-B182-F1E38CBC9626}" srcId="{7DE59762-7F18-354D-9582-5E70E12AD0A1}" destId="{7A1F51A6-4A35-3E44-BA87-84209EF5ECDF}" srcOrd="1" destOrd="0" parTransId="{562D3A65-C1CF-5B47-AF61-1568CDC43CE0}" sibTransId="{043979BA-E6AA-D44E-9603-BBB7AFAA0189}"/>
    <dgm:cxn modelId="{F56F1E37-5548-0849-8449-D5243130A8FB}" type="presOf" srcId="{61870794-9993-224A-A313-46095D416D9B}" destId="{4B6B7F24-5A1D-AB40-9458-F6E9EFEAC218}" srcOrd="0" destOrd="0" presId="urn:microsoft.com/office/officeart/2005/8/layout/cycle2"/>
    <dgm:cxn modelId="{AD54F8C7-6C27-524A-B53E-125CBD368F98}" srcId="{7DE59762-7F18-354D-9582-5E70E12AD0A1}" destId="{2B7D2F01-0217-0745-B7A3-0F1CD9B37167}" srcOrd="2" destOrd="0" parTransId="{A5A4FA32-6133-6A46-B807-42543049423B}" sibTransId="{CE9D324D-9DE6-9149-A8C4-6DABD3BB5103}"/>
    <dgm:cxn modelId="{96EE844E-28C1-2843-A66F-B1CC295AF2FE}" type="presOf" srcId="{7DE59762-7F18-354D-9582-5E70E12AD0A1}" destId="{0B4A6ADC-881C-A84F-988D-F15EA587E4CE}" srcOrd="0" destOrd="0" presId="urn:microsoft.com/office/officeart/2005/8/layout/cycle2"/>
    <dgm:cxn modelId="{84A51382-2468-414D-AD63-3DB18267CE74}" type="presOf" srcId="{CE9D324D-9DE6-9149-A8C4-6DABD3BB5103}" destId="{C4295292-B682-0144-9C5C-A4CACE453B9F}" srcOrd="1" destOrd="0" presId="urn:microsoft.com/office/officeart/2005/8/layout/cycle2"/>
    <dgm:cxn modelId="{CF9330AE-70A7-9E48-B748-09F5892FEC53}" type="presOf" srcId="{043979BA-E6AA-D44E-9603-BBB7AFAA0189}" destId="{7D67274B-E9FE-D944-A98C-5D546436D10D}" srcOrd="0" destOrd="0" presId="urn:microsoft.com/office/officeart/2005/8/layout/cycle2"/>
    <dgm:cxn modelId="{401CC7F8-D860-1A44-97AA-C7884FAEB524}" type="presParOf" srcId="{0B4A6ADC-881C-A84F-988D-F15EA587E4CE}" destId="{857B174C-B1D4-0D4D-A1BF-3EA963D41AA0}" srcOrd="0" destOrd="0" presId="urn:microsoft.com/office/officeart/2005/8/layout/cycle2"/>
    <dgm:cxn modelId="{58A5E307-E41E-F241-B3AC-26FBF888BDA4}" type="presParOf" srcId="{0B4A6ADC-881C-A84F-988D-F15EA587E4CE}" destId="{2208518C-55AF-F549-B06A-A4A5C6D18AD4}" srcOrd="1" destOrd="0" presId="urn:microsoft.com/office/officeart/2005/8/layout/cycle2"/>
    <dgm:cxn modelId="{511266FC-1C01-DA4A-B5E2-7F985A98A8B4}" type="presParOf" srcId="{2208518C-55AF-F549-B06A-A4A5C6D18AD4}" destId="{B66C04C5-372D-D64E-8C1A-B854A26C4D84}" srcOrd="0" destOrd="0" presId="urn:microsoft.com/office/officeart/2005/8/layout/cycle2"/>
    <dgm:cxn modelId="{9B49B64D-D09E-454F-A6D0-7502B244B01B}" type="presParOf" srcId="{0B4A6ADC-881C-A84F-988D-F15EA587E4CE}" destId="{7916972F-9F5C-BA42-9C03-871078001D3C}" srcOrd="2" destOrd="0" presId="urn:microsoft.com/office/officeart/2005/8/layout/cycle2"/>
    <dgm:cxn modelId="{F690297E-C9B8-4F4E-8C7F-7305C149730D}" type="presParOf" srcId="{0B4A6ADC-881C-A84F-988D-F15EA587E4CE}" destId="{7D67274B-E9FE-D944-A98C-5D546436D10D}" srcOrd="3" destOrd="0" presId="urn:microsoft.com/office/officeart/2005/8/layout/cycle2"/>
    <dgm:cxn modelId="{18BB1C57-EF49-964B-B755-CA9C8A2AE058}" type="presParOf" srcId="{7D67274B-E9FE-D944-A98C-5D546436D10D}" destId="{A79F7B57-8744-264F-AACB-596E6CFFAC7E}" srcOrd="0" destOrd="0" presId="urn:microsoft.com/office/officeart/2005/8/layout/cycle2"/>
    <dgm:cxn modelId="{54213E3F-3C71-C246-8377-14F983326753}" type="presParOf" srcId="{0B4A6ADC-881C-A84F-988D-F15EA587E4CE}" destId="{BE319EDC-36E8-7B49-B30D-B86D65CCAA29}" srcOrd="4" destOrd="0" presId="urn:microsoft.com/office/officeart/2005/8/layout/cycle2"/>
    <dgm:cxn modelId="{2307F162-E19B-B44B-A508-279140A2E87E}" type="presParOf" srcId="{0B4A6ADC-881C-A84F-988D-F15EA587E4CE}" destId="{54BC1D7D-3965-0546-866D-B2D7C2965614}" srcOrd="5" destOrd="0" presId="urn:microsoft.com/office/officeart/2005/8/layout/cycle2"/>
    <dgm:cxn modelId="{C3EDD009-2561-2443-893B-C7FE586A6F91}" type="presParOf" srcId="{54BC1D7D-3965-0546-866D-B2D7C2965614}" destId="{C4295292-B682-0144-9C5C-A4CACE453B9F}" srcOrd="0" destOrd="0" presId="urn:microsoft.com/office/officeart/2005/8/layout/cycle2"/>
    <dgm:cxn modelId="{3E0ADD22-4393-214C-8A61-16F225C3B718}" type="presParOf" srcId="{0B4A6ADC-881C-A84F-988D-F15EA587E4CE}" destId="{00C8A558-B58D-3D4A-88E3-7E517907D09B}" srcOrd="6" destOrd="0" presId="urn:microsoft.com/office/officeart/2005/8/layout/cycle2"/>
    <dgm:cxn modelId="{758E1586-5007-C847-AE27-3F376DB6DA49}" type="presParOf" srcId="{0B4A6ADC-881C-A84F-988D-F15EA587E4CE}" destId="{4B6B7F24-5A1D-AB40-9458-F6E9EFEAC218}" srcOrd="7" destOrd="0" presId="urn:microsoft.com/office/officeart/2005/8/layout/cycle2"/>
    <dgm:cxn modelId="{50E623EC-FC7B-1A4A-B902-A46EDE321D07}" type="presParOf" srcId="{4B6B7F24-5A1D-AB40-9458-F6E9EFEAC218}" destId="{903311BE-91B8-E14B-899C-D9BAC02B964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E59762-7F18-354D-9582-5E70E12AD0A1}" type="doc">
      <dgm:prSet loTypeId="urn:microsoft.com/office/officeart/2005/8/layout/cycle2" loCatId="" qsTypeId="urn:microsoft.com/office/officeart/2005/8/quickstyle/3D2" qsCatId="3D" csTypeId="urn:microsoft.com/office/officeart/2005/8/colors/colorful4" csCatId="colorful" phldr="1"/>
      <dgm:spPr/>
      <dgm:t>
        <a:bodyPr/>
        <a:lstStyle/>
        <a:p>
          <a:endParaRPr lang="en-US"/>
        </a:p>
      </dgm:t>
    </dgm:pt>
    <dgm:pt modelId="{BF3493DA-A4A2-4846-8E39-0410F9047B84}">
      <dgm:prSet phldrT="[Text]" custT="1"/>
      <dgm:spPr>
        <a:gradFill rotWithShape="0">
          <a:gsLst>
            <a:gs pos="0">
              <a:schemeClr val="tx1">
                <a:lumMod val="95000"/>
                <a:lumOff val="5000"/>
              </a:schemeClr>
            </a:gs>
            <a:gs pos="55000">
              <a:schemeClr val="tx1">
                <a:lumMod val="75000"/>
                <a:lumOff val="25000"/>
              </a:schemeClr>
            </a:gs>
            <a:gs pos="100000">
              <a:schemeClr val="tx1">
                <a:lumMod val="50000"/>
                <a:lumOff val="50000"/>
              </a:schemeClr>
            </a:gs>
          </a:gsLst>
        </a:gradFill>
      </dgm:spPr>
      <dgm:t>
        <a:bodyPr/>
        <a:lstStyle/>
        <a:p>
          <a:r>
            <a:rPr lang="en-US" sz="1400" b="1" dirty="0" smtClean="0"/>
            <a:t>Abiotic Nutrient Pool</a:t>
          </a:r>
          <a:endParaRPr lang="en-US" sz="1400" b="1" dirty="0"/>
        </a:p>
      </dgm:t>
    </dgm:pt>
    <dgm:pt modelId="{94B79422-93E4-B545-B52F-ACB39EB952B3}" type="parTrans" cxnId="{8ED8801A-5F9A-4548-AB2C-89C54C116AA3}">
      <dgm:prSet/>
      <dgm:spPr/>
      <dgm:t>
        <a:bodyPr/>
        <a:lstStyle/>
        <a:p>
          <a:endParaRPr lang="en-US"/>
        </a:p>
      </dgm:t>
    </dgm:pt>
    <dgm:pt modelId="{1FDF0206-688A-6448-8725-8B3425B6F64F}" type="sibTrans" cxnId="{8ED8801A-5F9A-4548-AB2C-89C54C116AA3}">
      <dgm:prSet/>
      <dgm:spPr/>
      <dgm:t>
        <a:bodyPr/>
        <a:lstStyle/>
        <a:p>
          <a:endParaRPr lang="en-US"/>
        </a:p>
      </dgm:t>
    </dgm:pt>
    <dgm:pt modelId="{2B7D2F01-0217-0745-B7A3-0F1CD9B37167}">
      <dgm:prSet phldrT="[Text]" custT="1"/>
      <dgm:spPr>
        <a:gradFill rotWithShape="0">
          <a:gsLst>
            <a:gs pos="0">
              <a:schemeClr val="accent3">
                <a:lumMod val="50000"/>
              </a:schemeClr>
            </a:gs>
            <a:gs pos="55000">
              <a:schemeClr val="accent3">
                <a:lumMod val="75000"/>
              </a:schemeClr>
            </a:gs>
            <a:gs pos="100000">
              <a:schemeClr val="accent3">
                <a:lumMod val="75000"/>
              </a:schemeClr>
            </a:gs>
          </a:gsLst>
        </a:gradFill>
      </dgm:spPr>
      <dgm:t>
        <a:bodyPr/>
        <a:lstStyle/>
        <a:p>
          <a:r>
            <a:rPr lang="en-US" sz="1400" b="1" dirty="0" smtClean="0"/>
            <a:t>Consumers</a:t>
          </a:r>
          <a:endParaRPr lang="en-US" sz="1400" b="1" dirty="0"/>
        </a:p>
      </dgm:t>
    </dgm:pt>
    <dgm:pt modelId="{A5A4FA32-6133-6A46-B807-42543049423B}" type="parTrans" cxnId="{AD54F8C7-6C27-524A-B53E-125CBD368F98}">
      <dgm:prSet/>
      <dgm:spPr/>
      <dgm:t>
        <a:bodyPr/>
        <a:lstStyle/>
        <a:p>
          <a:endParaRPr lang="en-US"/>
        </a:p>
      </dgm:t>
    </dgm:pt>
    <dgm:pt modelId="{CE9D324D-9DE6-9149-A8C4-6DABD3BB5103}" type="sibTrans" cxnId="{AD54F8C7-6C27-524A-B53E-125CBD368F98}">
      <dgm:prSet/>
      <dgm:spPr/>
      <dgm:t>
        <a:bodyPr/>
        <a:lstStyle/>
        <a:p>
          <a:endParaRPr lang="en-US"/>
        </a:p>
      </dgm:t>
    </dgm:pt>
    <dgm:pt modelId="{AE6C2F5D-13F8-3C41-ACE9-E17E0A9677D8}">
      <dgm:prSet phldrT="[Text]" custT="1"/>
      <dgm:spPr/>
      <dgm:t>
        <a:bodyPr/>
        <a:lstStyle/>
        <a:p>
          <a:r>
            <a:rPr lang="en-US" sz="1100" b="1" dirty="0" smtClean="0"/>
            <a:t>Decomposers</a:t>
          </a:r>
          <a:endParaRPr lang="en-US" sz="1100" b="1" dirty="0"/>
        </a:p>
      </dgm:t>
    </dgm:pt>
    <dgm:pt modelId="{10C4FDE4-57E1-0E49-BA19-F88CF1543D8F}" type="parTrans" cxnId="{32D9165F-6C23-4E47-B069-B089E79166CD}">
      <dgm:prSet/>
      <dgm:spPr/>
      <dgm:t>
        <a:bodyPr/>
        <a:lstStyle/>
        <a:p>
          <a:endParaRPr lang="en-US"/>
        </a:p>
      </dgm:t>
    </dgm:pt>
    <dgm:pt modelId="{61870794-9993-224A-A313-46095D416D9B}" type="sibTrans" cxnId="{32D9165F-6C23-4E47-B069-B089E79166CD}">
      <dgm:prSet/>
      <dgm:spPr/>
      <dgm:t>
        <a:bodyPr/>
        <a:lstStyle/>
        <a:p>
          <a:endParaRPr lang="en-US"/>
        </a:p>
      </dgm:t>
    </dgm:pt>
    <dgm:pt modelId="{7A1F51A6-4A35-3E44-BA87-84209EF5ECDF}">
      <dgm:prSet phldrT="[Text]" custT="1"/>
      <dgm:spPr>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gradFill>
      </dgm:spPr>
      <dgm:t>
        <a:bodyPr/>
        <a:lstStyle/>
        <a:p>
          <a:r>
            <a:rPr lang="en-US" sz="1400" b="1" dirty="0" smtClean="0"/>
            <a:t>Producers</a:t>
          </a:r>
          <a:endParaRPr lang="en-US" sz="1400" b="1" dirty="0"/>
        </a:p>
      </dgm:t>
    </dgm:pt>
    <dgm:pt modelId="{043979BA-E6AA-D44E-9603-BBB7AFAA0189}" type="sibTrans" cxnId="{FBA1AD0E-C821-BF41-B182-F1E38CBC9626}">
      <dgm:prSet/>
      <dgm:spPr/>
      <dgm:t>
        <a:bodyPr/>
        <a:lstStyle/>
        <a:p>
          <a:endParaRPr lang="en-US"/>
        </a:p>
      </dgm:t>
    </dgm:pt>
    <dgm:pt modelId="{562D3A65-C1CF-5B47-AF61-1568CDC43CE0}" type="parTrans" cxnId="{FBA1AD0E-C821-BF41-B182-F1E38CBC9626}">
      <dgm:prSet/>
      <dgm:spPr/>
      <dgm:t>
        <a:bodyPr/>
        <a:lstStyle/>
        <a:p>
          <a:endParaRPr lang="en-US"/>
        </a:p>
      </dgm:t>
    </dgm:pt>
    <dgm:pt modelId="{0B4A6ADC-881C-A84F-988D-F15EA587E4CE}" type="pres">
      <dgm:prSet presAssocID="{7DE59762-7F18-354D-9582-5E70E12AD0A1}" presName="cycle" presStyleCnt="0">
        <dgm:presLayoutVars>
          <dgm:dir/>
          <dgm:resizeHandles val="exact"/>
        </dgm:presLayoutVars>
      </dgm:prSet>
      <dgm:spPr/>
      <dgm:t>
        <a:bodyPr/>
        <a:lstStyle/>
        <a:p>
          <a:endParaRPr lang="en-US"/>
        </a:p>
      </dgm:t>
    </dgm:pt>
    <dgm:pt modelId="{857B174C-B1D4-0D4D-A1BF-3EA963D41AA0}" type="pres">
      <dgm:prSet presAssocID="{BF3493DA-A4A2-4846-8E39-0410F9047B84}" presName="node" presStyleLbl="node1" presStyleIdx="0" presStyleCnt="4">
        <dgm:presLayoutVars>
          <dgm:bulletEnabled val="1"/>
        </dgm:presLayoutVars>
      </dgm:prSet>
      <dgm:spPr/>
      <dgm:t>
        <a:bodyPr/>
        <a:lstStyle/>
        <a:p>
          <a:endParaRPr lang="en-US"/>
        </a:p>
      </dgm:t>
    </dgm:pt>
    <dgm:pt modelId="{2208518C-55AF-F549-B06A-A4A5C6D18AD4}" type="pres">
      <dgm:prSet presAssocID="{1FDF0206-688A-6448-8725-8B3425B6F64F}" presName="sibTrans" presStyleLbl="sibTrans2D1" presStyleIdx="0" presStyleCnt="4"/>
      <dgm:spPr/>
      <dgm:t>
        <a:bodyPr/>
        <a:lstStyle/>
        <a:p>
          <a:endParaRPr lang="en-US"/>
        </a:p>
      </dgm:t>
    </dgm:pt>
    <dgm:pt modelId="{B66C04C5-372D-D64E-8C1A-B854A26C4D84}" type="pres">
      <dgm:prSet presAssocID="{1FDF0206-688A-6448-8725-8B3425B6F64F}" presName="connectorText" presStyleLbl="sibTrans2D1" presStyleIdx="0" presStyleCnt="4"/>
      <dgm:spPr/>
      <dgm:t>
        <a:bodyPr/>
        <a:lstStyle/>
        <a:p>
          <a:endParaRPr lang="en-US"/>
        </a:p>
      </dgm:t>
    </dgm:pt>
    <dgm:pt modelId="{7916972F-9F5C-BA42-9C03-871078001D3C}" type="pres">
      <dgm:prSet presAssocID="{7A1F51A6-4A35-3E44-BA87-84209EF5ECDF}" presName="node" presStyleLbl="node1" presStyleIdx="1" presStyleCnt="4">
        <dgm:presLayoutVars>
          <dgm:bulletEnabled val="1"/>
        </dgm:presLayoutVars>
      </dgm:prSet>
      <dgm:spPr/>
      <dgm:t>
        <a:bodyPr/>
        <a:lstStyle/>
        <a:p>
          <a:endParaRPr lang="en-US"/>
        </a:p>
      </dgm:t>
    </dgm:pt>
    <dgm:pt modelId="{7D67274B-E9FE-D944-A98C-5D546436D10D}" type="pres">
      <dgm:prSet presAssocID="{043979BA-E6AA-D44E-9603-BBB7AFAA0189}" presName="sibTrans" presStyleLbl="sibTrans2D1" presStyleIdx="1" presStyleCnt="4"/>
      <dgm:spPr/>
      <dgm:t>
        <a:bodyPr/>
        <a:lstStyle/>
        <a:p>
          <a:endParaRPr lang="en-US"/>
        </a:p>
      </dgm:t>
    </dgm:pt>
    <dgm:pt modelId="{A79F7B57-8744-264F-AACB-596E6CFFAC7E}" type="pres">
      <dgm:prSet presAssocID="{043979BA-E6AA-D44E-9603-BBB7AFAA0189}" presName="connectorText" presStyleLbl="sibTrans2D1" presStyleIdx="1" presStyleCnt="4"/>
      <dgm:spPr/>
      <dgm:t>
        <a:bodyPr/>
        <a:lstStyle/>
        <a:p>
          <a:endParaRPr lang="en-US"/>
        </a:p>
      </dgm:t>
    </dgm:pt>
    <dgm:pt modelId="{BE319EDC-36E8-7B49-B30D-B86D65CCAA29}" type="pres">
      <dgm:prSet presAssocID="{2B7D2F01-0217-0745-B7A3-0F1CD9B37167}" presName="node" presStyleLbl="node1" presStyleIdx="2" presStyleCnt="4">
        <dgm:presLayoutVars>
          <dgm:bulletEnabled val="1"/>
        </dgm:presLayoutVars>
      </dgm:prSet>
      <dgm:spPr/>
      <dgm:t>
        <a:bodyPr/>
        <a:lstStyle/>
        <a:p>
          <a:endParaRPr lang="en-US"/>
        </a:p>
      </dgm:t>
    </dgm:pt>
    <dgm:pt modelId="{54BC1D7D-3965-0546-866D-B2D7C2965614}" type="pres">
      <dgm:prSet presAssocID="{CE9D324D-9DE6-9149-A8C4-6DABD3BB5103}" presName="sibTrans" presStyleLbl="sibTrans2D1" presStyleIdx="2" presStyleCnt="4"/>
      <dgm:spPr/>
      <dgm:t>
        <a:bodyPr/>
        <a:lstStyle/>
        <a:p>
          <a:endParaRPr lang="en-US"/>
        </a:p>
      </dgm:t>
    </dgm:pt>
    <dgm:pt modelId="{C4295292-B682-0144-9C5C-A4CACE453B9F}" type="pres">
      <dgm:prSet presAssocID="{CE9D324D-9DE6-9149-A8C4-6DABD3BB5103}" presName="connectorText" presStyleLbl="sibTrans2D1" presStyleIdx="2" presStyleCnt="4"/>
      <dgm:spPr/>
      <dgm:t>
        <a:bodyPr/>
        <a:lstStyle/>
        <a:p>
          <a:endParaRPr lang="en-US"/>
        </a:p>
      </dgm:t>
    </dgm:pt>
    <dgm:pt modelId="{00C8A558-B58D-3D4A-88E3-7E517907D09B}" type="pres">
      <dgm:prSet presAssocID="{AE6C2F5D-13F8-3C41-ACE9-E17E0A9677D8}" presName="node" presStyleLbl="node1" presStyleIdx="3" presStyleCnt="4">
        <dgm:presLayoutVars>
          <dgm:bulletEnabled val="1"/>
        </dgm:presLayoutVars>
      </dgm:prSet>
      <dgm:spPr/>
      <dgm:t>
        <a:bodyPr/>
        <a:lstStyle/>
        <a:p>
          <a:endParaRPr lang="en-US"/>
        </a:p>
      </dgm:t>
    </dgm:pt>
    <dgm:pt modelId="{4B6B7F24-5A1D-AB40-9458-F6E9EFEAC218}" type="pres">
      <dgm:prSet presAssocID="{61870794-9993-224A-A313-46095D416D9B}" presName="sibTrans" presStyleLbl="sibTrans2D1" presStyleIdx="3" presStyleCnt="4"/>
      <dgm:spPr/>
      <dgm:t>
        <a:bodyPr/>
        <a:lstStyle/>
        <a:p>
          <a:endParaRPr lang="en-US"/>
        </a:p>
      </dgm:t>
    </dgm:pt>
    <dgm:pt modelId="{903311BE-91B8-E14B-899C-D9BAC02B964C}" type="pres">
      <dgm:prSet presAssocID="{61870794-9993-224A-A313-46095D416D9B}" presName="connectorText" presStyleLbl="sibTrans2D1" presStyleIdx="3" presStyleCnt="4"/>
      <dgm:spPr/>
      <dgm:t>
        <a:bodyPr/>
        <a:lstStyle/>
        <a:p>
          <a:endParaRPr lang="en-US"/>
        </a:p>
      </dgm:t>
    </dgm:pt>
  </dgm:ptLst>
  <dgm:cxnLst>
    <dgm:cxn modelId="{F342E0C1-A624-7D4B-96F6-ED10CC193992}" type="presOf" srcId="{CE9D324D-9DE6-9149-A8C4-6DABD3BB5103}" destId="{54BC1D7D-3965-0546-866D-B2D7C2965614}" srcOrd="0" destOrd="0" presId="urn:microsoft.com/office/officeart/2005/8/layout/cycle2"/>
    <dgm:cxn modelId="{E126E72E-F642-B14C-A434-97A0F20B2A22}" type="presOf" srcId="{BF3493DA-A4A2-4846-8E39-0410F9047B84}" destId="{857B174C-B1D4-0D4D-A1BF-3EA963D41AA0}" srcOrd="0" destOrd="0" presId="urn:microsoft.com/office/officeart/2005/8/layout/cycle2"/>
    <dgm:cxn modelId="{32D9165F-6C23-4E47-B069-B089E79166CD}" srcId="{7DE59762-7F18-354D-9582-5E70E12AD0A1}" destId="{AE6C2F5D-13F8-3C41-ACE9-E17E0A9677D8}" srcOrd="3" destOrd="0" parTransId="{10C4FDE4-57E1-0E49-BA19-F88CF1543D8F}" sibTransId="{61870794-9993-224A-A313-46095D416D9B}"/>
    <dgm:cxn modelId="{7F6777F5-6FA5-0444-AFF1-887936151D88}" type="presOf" srcId="{CE9D324D-9DE6-9149-A8C4-6DABD3BB5103}" destId="{C4295292-B682-0144-9C5C-A4CACE453B9F}" srcOrd="1" destOrd="0" presId="urn:microsoft.com/office/officeart/2005/8/layout/cycle2"/>
    <dgm:cxn modelId="{B5E9C665-4052-C24E-8A17-3225C64AAC20}" type="presOf" srcId="{043979BA-E6AA-D44E-9603-BBB7AFAA0189}" destId="{A79F7B57-8744-264F-AACB-596E6CFFAC7E}" srcOrd="1" destOrd="0" presId="urn:microsoft.com/office/officeart/2005/8/layout/cycle2"/>
    <dgm:cxn modelId="{66D8A574-45FF-1146-A0F4-807A1C98E663}" type="presOf" srcId="{61870794-9993-224A-A313-46095D416D9B}" destId="{4B6B7F24-5A1D-AB40-9458-F6E9EFEAC218}" srcOrd="0" destOrd="0" presId="urn:microsoft.com/office/officeart/2005/8/layout/cycle2"/>
    <dgm:cxn modelId="{C0ED04AF-A8F5-5B4A-B92C-D6E929AC1B97}" type="presOf" srcId="{7DE59762-7F18-354D-9582-5E70E12AD0A1}" destId="{0B4A6ADC-881C-A84F-988D-F15EA587E4CE}" srcOrd="0" destOrd="0" presId="urn:microsoft.com/office/officeart/2005/8/layout/cycle2"/>
    <dgm:cxn modelId="{8ED8801A-5F9A-4548-AB2C-89C54C116AA3}" srcId="{7DE59762-7F18-354D-9582-5E70E12AD0A1}" destId="{BF3493DA-A4A2-4846-8E39-0410F9047B84}" srcOrd="0" destOrd="0" parTransId="{94B79422-93E4-B545-B52F-ACB39EB952B3}" sibTransId="{1FDF0206-688A-6448-8725-8B3425B6F64F}"/>
    <dgm:cxn modelId="{023FADAD-B920-5E40-835E-24AC5C85F6CC}" type="presOf" srcId="{043979BA-E6AA-D44E-9603-BBB7AFAA0189}" destId="{7D67274B-E9FE-D944-A98C-5D546436D10D}" srcOrd="0" destOrd="0" presId="urn:microsoft.com/office/officeart/2005/8/layout/cycle2"/>
    <dgm:cxn modelId="{BB0E1CE3-AF2C-524B-8BE4-D205921C6295}" type="presOf" srcId="{61870794-9993-224A-A313-46095D416D9B}" destId="{903311BE-91B8-E14B-899C-D9BAC02B964C}" srcOrd="1" destOrd="0" presId="urn:microsoft.com/office/officeart/2005/8/layout/cycle2"/>
    <dgm:cxn modelId="{3515255D-106F-8B44-B2CB-C10FCF140AC7}" type="presOf" srcId="{1FDF0206-688A-6448-8725-8B3425B6F64F}" destId="{B66C04C5-372D-D64E-8C1A-B854A26C4D84}" srcOrd="1" destOrd="0" presId="urn:microsoft.com/office/officeart/2005/8/layout/cycle2"/>
    <dgm:cxn modelId="{FBA1AD0E-C821-BF41-B182-F1E38CBC9626}" srcId="{7DE59762-7F18-354D-9582-5E70E12AD0A1}" destId="{7A1F51A6-4A35-3E44-BA87-84209EF5ECDF}" srcOrd="1" destOrd="0" parTransId="{562D3A65-C1CF-5B47-AF61-1568CDC43CE0}" sibTransId="{043979BA-E6AA-D44E-9603-BBB7AFAA0189}"/>
    <dgm:cxn modelId="{77173808-E704-4148-BDF0-4C2930F08A4D}" type="presOf" srcId="{7A1F51A6-4A35-3E44-BA87-84209EF5ECDF}" destId="{7916972F-9F5C-BA42-9C03-871078001D3C}" srcOrd="0" destOrd="0" presId="urn:microsoft.com/office/officeart/2005/8/layout/cycle2"/>
    <dgm:cxn modelId="{710651D2-650D-3348-9380-C90E76F8B994}" type="presOf" srcId="{1FDF0206-688A-6448-8725-8B3425B6F64F}" destId="{2208518C-55AF-F549-B06A-A4A5C6D18AD4}" srcOrd="0" destOrd="0" presId="urn:microsoft.com/office/officeart/2005/8/layout/cycle2"/>
    <dgm:cxn modelId="{AD54F8C7-6C27-524A-B53E-125CBD368F98}" srcId="{7DE59762-7F18-354D-9582-5E70E12AD0A1}" destId="{2B7D2F01-0217-0745-B7A3-0F1CD9B37167}" srcOrd="2" destOrd="0" parTransId="{A5A4FA32-6133-6A46-B807-42543049423B}" sibTransId="{CE9D324D-9DE6-9149-A8C4-6DABD3BB5103}"/>
    <dgm:cxn modelId="{EBF4CB65-FD97-2B4E-957E-15C088DDF6E3}" type="presOf" srcId="{2B7D2F01-0217-0745-B7A3-0F1CD9B37167}" destId="{BE319EDC-36E8-7B49-B30D-B86D65CCAA29}" srcOrd="0" destOrd="0" presId="urn:microsoft.com/office/officeart/2005/8/layout/cycle2"/>
    <dgm:cxn modelId="{C7B52627-3D9F-EA42-8B35-465F35652676}" type="presOf" srcId="{AE6C2F5D-13F8-3C41-ACE9-E17E0A9677D8}" destId="{00C8A558-B58D-3D4A-88E3-7E517907D09B}" srcOrd="0" destOrd="0" presId="urn:microsoft.com/office/officeart/2005/8/layout/cycle2"/>
    <dgm:cxn modelId="{866AD09E-8E51-9B44-817E-ABC9AEC858E3}" type="presParOf" srcId="{0B4A6ADC-881C-A84F-988D-F15EA587E4CE}" destId="{857B174C-B1D4-0D4D-A1BF-3EA963D41AA0}" srcOrd="0" destOrd="0" presId="urn:microsoft.com/office/officeart/2005/8/layout/cycle2"/>
    <dgm:cxn modelId="{BAC6E908-8428-A944-81A6-3D3869197CDF}" type="presParOf" srcId="{0B4A6ADC-881C-A84F-988D-F15EA587E4CE}" destId="{2208518C-55AF-F549-B06A-A4A5C6D18AD4}" srcOrd="1" destOrd="0" presId="urn:microsoft.com/office/officeart/2005/8/layout/cycle2"/>
    <dgm:cxn modelId="{81771A95-70C7-CB47-B242-3F027BE1E4D3}" type="presParOf" srcId="{2208518C-55AF-F549-B06A-A4A5C6D18AD4}" destId="{B66C04C5-372D-D64E-8C1A-B854A26C4D84}" srcOrd="0" destOrd="0" presId="urn:microsoft.com/office/officeart/2005/8/layout/cycle2"/>
    <dgm:cxn modelId="{34439C5F-A66B-D849-B0CF-FF95E3EEB6C3}" type="presParOf" srcId="{0B4A6ADC-881C-A84F-988D-F15EA587E4CE}" destId="{7916972F-9F5C-BA42-9C03-871078001D3C}" srcOrd="2" destOrd="0" presId="urn:microsoft.com/office/officeart/2005/8/layout/cycle2"/>
    <dgm:cxn modelId="{C6DA69A0-3C67-B24C-93E4-ABA4A15C72E0}" type="presParOf" srcId="{0B4A6ADC-881C-A84F-988D-F15EA587E4CE}" destId="{7D67274B-E9FE-D944-A98C-5D546436D10D}" srcOrd="3" destOrd="0" presId="urn:microsoft.com/office/officeart/2005/8/layout/cycle2"/>
    <dgm:cxn modelId="{FB3A54DE-2E1E-934C-849C-3AA3261B95F0}" type="presParOf" srcId="{7D67274B-E9FE-D944-A98C-5D546436D10D}" destId="{A79F7B57-8744-264F-AACB-596E6CFFAC7E}" srcOrd="0" destOrd="0" presId="urn:microsoft.com/office/officeart/2005/8/layout/cycle2"/>
    <dgm:cxn modelId="{9AAECB0E-A1AB-CB43-A80E-516A74EBB7FA}" type="presParOf" srcId="{0B4A6ADC-881C-A84F-988D-F15EA587E4CE}" destId="{BE319EDC-36E8-7B49-B30D-B86D65CCAA29}" srcOrd="4" destOrd="0" presId="urn:microsoft.com/office/officeart/2005/8/layout/cycle2"/>
    <dgm:cxn modelId="{7D763A0F-8B90-294B-A347-78691C444A2E}" type="presParOf" srcId="{0B4A6ADC-881C-A84F-988D-F15EA587E4CE}" destId="{54BC1D7D-3965-0546-866D-B2D7C2965614}" srcOrd="5" destOrd="0" presId="urn:microsoft.com/office/officeart/2005/8/layout/cycle2"/>
    <dgm:cxn modelId="{A3654806-23AF-3D46-B036-75136C4E0447}" type="presParOf" srcId="{54BC1D7D-3965-0546-866D-B2D7C2965614}" destId="{C4295292-B682-0144-9C5C-A4CACE453B9F}" srcOrd="0" destOrd="0" presId="urn:microsoft.com/office/officeart/2005/8/layout/cycle2"/>
    <dgm:cxn modelId="{FE90D35E-124C-FE44-8E34-77182C7977C6}" type="presParOf" srcId="{0B4A6ADC-881C-A84F-988D-F15EA587E4CE}" destId="{00C8A558-B58D-3D4A-88E3-7E517907D09B}" srcOrd="6" destOrd="0" presId="urn:microsoft.com/office/officeart/2005/8/layout/cycle2"/>
    <dgm:cxn modelId="{271E2996-2EBF-144A-91DE-905EE0248E8D}" type="presParOf" srcId="{0B4A6ADC-881C-A84F-988D-F15EA587E4CE}" destId="{4B6B7F24-5A1D-AB40-9458-F6E9EFEAC218}" srcOrd="7" destOrd="0" presId="urn:microsoft.com/office/officeart/2005/8/layout/cycle2"/>
    <dgm:cxn modelId="{B1D0E64D-D688-9A44-9158-658291501B11}" type="presParOf" srcId="{4B6B7F24-5A1D-AB40-9458-F6E9EFEAC218}" destId="{903311BE-91B8-E14B-899C-D9BAC02B964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custT="1"/>
      <dgm:spPr/>
      <dgm:t>
        <a:bodyPr/>
        <a:lstStyle/>
        <a:p>
          <a:r>
            <a:rPr lang="en-US" sz="1700" b="1" dirty="0" smtClean="0"/>
            <a:t>More Moose</a:t>
          </a:r>
          <a:endParaRPr lang="en-US" sz="1700" b="1"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custT="1"/>
      <dgm:spPr/>
      <dgm:t>
        <a:bodyPr/>
        <a:lstStyle/>
        <a:p>
          <a:r>
            <a:rPr lang="en-US" sz="1700" b="1" dirty="0" smtClean="0"/>
            <a:t>Selective herbivory changes community</a:t>
          </a:r>
          <a:endParaRPr lang="en-US" sz="1700" b="1"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custT="1"/>
      <dgm:spPr/>
      <dgm:t>
        <a:bodyPr/>
        <a:lstStyle/>
        <a:p>
          <a:r>
            <a:rPr lang="en-US" sz="1700" b="1" dirty="0" smtClean="0"/>
            <a:t>Decreased soil nutrients</a:t>
          </a:r>
          <a:endParaRPr lang="en-US" sz="1700" b="1"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CB8AC770-46B0-3D49-802E-6DE5E6BD7219}">
      <dgm:prSet custT="1"/>
      <dgm:spPr/>
      <dgm:t>
        <a:bodyPr/>
        <a:lstStyle/>
        <a:p>
          <a:pPr algn="l"/>
          <a:endParaRPr lang="en-US" sz="1700" b="1" dirty="0"/>
        </a:p>
      </dgm:t>
    </dgm:pt>
    <dgm:pt modelId="{BD0C0C65-1C4A-8E4E-874C-430014C50D6A}" type="parTrans" cxnId="{960EBD8D-0BE4-8244-9749-9815DA5E94AC}">
      <dgm:prSet/>
      <dgm:spPr/>
      <dgm:t>
        <a:bodyPr/>
        <a:lstStyle/>
        <a:p>
          <a:endParaRPr lang="en-US"/>
        </a:p>
      </dgm:t>
    </dgm:pt>
    <dgm:pt modelId="{4050EB54-EA8E-7B48-93C1-CCB1B867E480}" type="sibTrans" cxnId="{960EBD8D-0BE4-8244-9749-9815DA5E94AC}">
      <dgm:prSet/>
      <dgm:spPr/>
      <dgm:t>
        <a:bodyPr/>
        <a:lstStyle/>
        <a:p>
          <a:endParaRPr lang="en-US"/>
        </a:p>
      </dgm:t>
    </dgm:pt>
    <dgm:pt modelId="{F9FABEF2-64D6-2340-8EFF-D372C531299D}">
      <dgm:prSet custT="1"/>
      <dgm:spPr/>
      <dgm:t>
        <a:bodyPr/>
        <a:lstStyle/>
        <a:p>
          <a:r>
            <a:rPr lang="en-US" sz="1700" b="1" dirty="0" smtClean="0"/>
            <a:t>Decreased productivity</a:t>
          </a:r>
          <a:endParaRPr lang="en-US" sz="1700" b="1"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EE04885B-CF92-6E47-84D3-8F4EF44C3868}">
      <dgm:prSet phldrT="[Text]" custT="1"/>
      <dgm:spPr/>
      <dgm:t>
        <a:bodyPr/>
        <a:lstStyle/>
        <a:p>
          <a:pPr algn="ctr"/>
          <a:r>
            <a:rPr lang="en-US" sz="1700" b="1" dirty="0" smtClean="0"/>
            <a:t>Chemical changes in moose pellets</a:t>
          </a:r>
          <a:endParaRPr lang="en-US" sz="1700" b="1" dirty="0"/>
        </a:p>
      </dgm:t>
    </dgm:pt>
    <dgm:pt modelId="{6481BAFC-035E-A842-A61F-899B63D46572}" type="parTrans" cxnId="{DE800B71-AB57-8B43-9B2D-44C90E1ACAD6}">
      <dgm:prSet/>
      <dgm:spPr/>
      <dgm:t>
        <a:bodyPr/>
        <a:lstStyle/>
        <a:p>
          <a:endParaRPr lang="en-US"/>
        </a:p>
      </dgm:t>
    </dgm:pt>
    <dgm:pt modelId="{FA188B86-F9A7-DB4B-85CA-C67818750588}" type="sibTrans" cxnId="{DE800B71-AB57-8B43-9B2D-44C90E1ACAD6}">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45F408D9-0230-5043-984A-FB077BF9D9C2}" type="pres">
      <dgm:prSet presAssocID="{EE04885B-CF92-6E47-84D3-8F4EF44C3868}" presName="node" presStyleLbl="node1" presStyleIdx="2" presStyleCnt="5">
        <dgm:presLayoutVars>
          <dgm:bulletEnabled val="1"/>
        </dgm:presLayoutVars>
      </dgm:prSet>
      <dgm:spPr/>
      <dgm:t>
        <a:bodyPr/>
        <a:lstStyle/>
        <a:p>
          <a:endParaRPr lang="en-US"/>
        </a:p>
      </dgm:t>
    </dgm:pt>
    <dgm:pt modelId="{DFE4DE22-2A2F-504E-8646-9379995E2836}" type="pres">
      <dgm:prSet presAssocID="{FA188B86-F9A7-DB4B-85CA-C67818750588}" presName="sibTrans" presStyleLbl="sibTrans2D1" presStyleIdx="2" presStyleCnt="4"/>
      <dgm:spPr/>
      <dgm:t>
        <a:bodyPr/>
        <a:lstStyle/>
        <a:p>
          <a:endParaRPr lang="en-US"/>
        </a:p>
      </dgm:t>
    </dgm:pt>
    <dgm:pt modelId="{E61AA224-B4A0-6F4C-81FC-0971263F83A9}" type="pres">
      <dgm:prSet presAssocID="{FA188B86-F9A7-DB4B-85CA-C67818750588}"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dgm:presLayoutVars>
          <dgm:bulletEnabled val="1"/>
        </dgm:presLayoutVars>
      </dgm:prSet>
      <dgm:spPr/>
      <dgm:t>
        <a:bodyPr/>
        <a:lstStyle/>
        <a:p>
          <a:endParaRPr lang="en-US"/>
        </a:p>
      </dgm:t>
    </dgm:pt>
  </dgm:ptLst>
  <dgm:cxnLst>
    <dgm:cxn modelId="{D611C268-ED88-B447-8C8B-BD37BCDEE8F1}" type="presOf" srcId="{124E0BE1-D71D-0D42-9422-B4380285BBCF}" destId="{60877790-D384-AB47-9332-B01F6BB8EFE3}" srcOrd="0" destOrd="0" presId="urn:microsoft.com/office/officeart/2005/8/layout/process5"/>
    <dgm:cxn modelId="{438EB82C-3C60-C242-9072-E140160D1FE5}" type="presOf" srcId="{124E0BE1-D71D-0D42-9422-B4380285BBCF}" destId="{525BD64C-973E-E845-8D59-64B18B857FF0}" srcOrd="1" destOrd="0" presId="urn:microsoft.com/office/officeart/2005/8/layout/process5"/>
    <dgm:cxn modelId="{871E73D3-E1B7-A345-8AB5-53F948B7E133}" type="presOf" srcId="{FA188B86-F9A7-DB4B-85CA-C67818750588}" destId="{DFE4DE22-2A2F-504E-8646-9379995E2836}" srcOrd="0" destOrd="0" presId="urn:microsoft.com/office/officeart/2005/8/layout/process5"/>
    <dgm:cxn modelId="{934B6ECC-4A2B-D644-8B36-C17F9791A31D}" type="presOf" srcId="{64A740EF-E17B-1E4A-9EA7-9C69754E070E}" destId="{10FF2B8A-FDD6-FB4A-BDE6-A26BE5F66BA5}" srcOrd="0"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C9BEF919-E51E-884D-81E8-663C4A1E7A5A}" type="presOf" srcId="{F9FABEF2-64D6-2340-8EFF-D372C531299D}" destId="{CE8ED446-77EC-784E-9361-6F7C4DA4C6E5}" srcOrd="0" destOrd="0" presId="urn:microsoft.com/office/officeart/2005/8/layout/process5"/>
    <dgm:cxn modelId="{0DFDD586-A672-E046-B2F3-F8AF354B443C}" srcId="{FB27135F-230B-A34A-90CF-0D5B43719352}" destId="{64A740EF-E17B-1E4A-9EA7-9C69754E070E}" srcOrd="1" destOrd="0" parTransId="{96193E02-B0D1-7441-BFC2-5A16CD0E72B0}" sibTransId="{124E0BE1-D71D-0D42-9422-B4380285BBCF}"/>
    <dgm:cxn modelId="{B35C18B5-C1B7-0C40-8ED5-31F3414B1FF2}" type="presOf" srcId="{FA188B86-F9A7-DB4B-85CA-C67818750588}" destId="{E61AA224-B4A0-6F4C-81FC-0971263F83A9}" srcOrd="1" destOrd="0" presId="urn:microsoft.com/office/officeart/2005/8/layout/process5"/>
    <dgm:cxn modelId="{38DE2BDD-6B3D-D74C-AE4E-0AEF055D7FDA}" type="presOf" srcId="{EE04885B-CF92-6E47-84D3-8F4EF44C3868}" destId="{45F408D9-0230-5043-984A-FB077BF9D9C2}" srcOrd="0" destOrd="0" presId="urn:microsoft.com/office/officeart/2005/8/layout/process5"/>
    <dgm:cxn modelId="{7025F334-A0A9-1746-9CD3-38CF5BB22F5D}" type="presOf" srcId="{AE86BCFF-5DB1-A44C-992B-4C86D8D30562}" destId="{1211D8F1-05AB-0545-9A82-BB0A8740E8A7}" srcOrd="0" destOrd="0" presId="urn:microsoft.com/office/officeart/2005/8/layout/process5"/>
    <dgm:cxn modelId="{AF89C846-AC6E-3B41-A2E4-2789B67AF4DD}" type="presOf" srcId="{3D2B5BC1-A065-1C41-946E-BFBA4A973CA3}" destId="{45F539E6-9012-0346-B98E-8F10DD569A0E}" srcOrd="1" destOrd="0" presId="urn:microsoft.com/office/officeart/2005/8/layout/process5"/>
    <dgm:cxn modelId="{C987DE73-852F-4A43-BE52-5465BBA01104}" type="presOf" srcId="{CB8AC770-46B0-3D49-802E-6DE5E6BD7219}" destId="{45F408D9-0230-5043-984A-FB077BF9D9C2}" srcOrd="0" destOrd="1"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228CDD5E-B9C3-0A43-BA66-3BC2EAEDAA0C}" type="presOf" srcId="{AE86BCFF-5DB1-A44C-992B-4C86D8D30562}" destId="{06E59F30-0692-1E41-B9F9-E40906ED551B}" srcOrd="1" destOrd="0" presId="urn:microsoft.com/office/officeart/2005/8/layout/process5"/>
    <dgm:cxn modelId="{A2814454-E4E7-1840-995A-B817A2A79CDE}" type="presOf" srcId="{EBCA224C-7B45-3C4D-B085-1A76BFECA475}" destId="{C997846A-AA98-CC45-AE7E-889B7DED5FF4}" srcOrd="0" destOrd="0" presId="urn:microsoft.com/office/officeart/2005/8/layout/process5"/>
    <dgm:cxn modelId="{A99DFDB7-80B0-BC42-B6C0-5784B51692D2}" srcId="{FB27135F-230B-A34A-90CF-0D5B43719352}" destId="{F9FABEF2-64D6-2340-8EFF-D372C531299D}" srcOrd="4" destOrd="0" parTransId="{F89823EA-75C5-0544-8E0C-7AA1DA4600F2}" sibTransId="{BCC02C12-C4D3-0649-A014-DC292A9EA6AF}"/>
    <dgm:cxn modelId="{DE800B71-AB57-8B43-9B2D-44C90E1ACAD6}" srcId="{FB27135F-230B-A34A-90CF-0D5B43719352}" destId="{EE04885B-CF92-6E47-84D3-8F4EF44C3868}" srcOrd="2" destOrd="0" parTransId="{6481BAFC-035E-A842-A61F-899B63D46572}" sibTransId="{FA188B86-F9A7-DB4B-85CA-C67818750588}"/>
    <dgm:cxn modelId="{AC4857DB-CCD7-6347-85AB-8525EDA776CD}" type="presOf" srcId="{3D2B5BC1-A065-1C41-946E-BFBA4A973CA3}" destId="{1B13B7F7-0A7D-954D-A4C2-431AA69E0079}" srcOrd="0" destOrd="0" presId="urn:microsoft.com/office/officeart/2005/8/layout/process5"/>
    <dgm:cxn modelId="{F1B4E4C1-A3C0-7B49-9037-9A5FD96C0530}" type="presOf" srcId="{79029652-E933-204B-BFE5-C9CAF805079A}" destId="{87B9BA02-7339-1A4A-A297-65A7C0AE75A1}" srcOrd="0" destOrd="0" presId="urn:microsoft.com/office/officeart/2005/8/layout/process5"/>
    <dgm:cxn modelId="{960EBD8D-0BE4-8244-9749-9815DA5E94AC}" srcId="{EE04885B-CF92-6E47-84D3-8F4EF44C3868}" destId="{CB8AC770-46B0-3D49-802E-6DE5E6BD7219}" srcOrd="0" destOrd="0" parTransId="{BD0C0C65-1C4A-8E4E-874C-430014C50D6A}" sibTransId="{4050EB54-EA8E-7B48-93C1-CCB1B867E480}"/>
    <dgm:cxn modelId="{485913A7-3A9F-994C-822D-DA1F11EBA53A}" type="presOf" srcId="{FB27135F-230B-A34A-90CF-0D5B43719352}" destId="{9A8111D0-DCCF-D544-9CA8-20A91BF2AD63}" srcOrd="0" destOrd="0" presId="urn:microsoft.com/office/officeart/2005/8/layout/process5"/>
    <dgm:cxn modelId="{5140F8FC-76B1-EC46-A1E6-C5C5F978126A}" type="presParOf" srcId="{9A8111D0-DCCF-D544-9CA8-20A91BF2AD63}" destId="{C997846A-AA98-CC45-AE7E-889B7DED5FF4}" srcOrd="0" destOrd="0" presId="urn:microsoft.com/office/officeart/2005/8/layout/process5"/>
    <dgm:cxn modelId="{13A0A2DB-4903-D845-8842-1BDA05880A01}" type="presParOf" srcId="{9A8111D0-DCCF-D544-9CA8-20A91BF2AD63}" destId="{1211D8F1-05AB-0545-9A82-BB0A8740E8A7}" srcOrd="1" destOrd="0" presId="urn:microsoft.com/office/officeart/2005/8/layout/process5"/>
    <dgm:cxn modelId="{02618575-01CA-094A-803F-D543CE1743F5}" type="presParOf" srcId="{1211D8F1-05AB-0545-9A82-BB0A8740E8A7}" destId="{06E59F30-0692-1E41-B9F9-E40906ED551B}" srcOrd="0" destOrd="0" presId="urn:microsoft.com/office/officeart/2005/8/layout/process5"/>
    <dgm:cxn modelId="{1886CF59-78A3-264C-9D1B-E6A13D959298}" type="presParOf" srcId="{9A8111D0-DCCF-D544-9CA8-20A91BF2AD63}" destId="{10FF2B8A-FDD6-FB4A-BDE6-A26BE5F66BA5}" srcOrd="2" destOrd="0" presId="urn:microsoft.com/office/officeart/2005/8/layout/process5"/>
    <dgm:cxn modelId="{17E5E628-C0F9-5A43-9BFA-4DCDC3D90CDE}" type="presParOf" srcId="{9A8111D0-DCCF-D544-9CA8-20A91BF2AD63}" destId="{60877790-D384-AB47-9332-B01F6BB8EFE3}" srcOrd="3" destOrd="0" presId="urn:microsoft.com/office/officeart/2005/8/layout/process5"/>
    <dgm:cxn modelId="{806BC463-8E2A-8C44-BB0D-FAC593EAD239}" type="presParOf" srcId="{60877790-D384-AB47-9332-B01F6BB8EFE3}" destId="{525BD64C-973E-E845-8D59-64B18B857FF0}" srcOrd="0" destOrd="0" presId="urn:microsoft.com/office/officeart/2005/8/layout/process5"/>
    <dgm:cxn modelId="{850F5433-5030-014E-BED8-96AEDFD497BD}" type="presParOf" srcId="{9A8111D0-DCCF-D544-9CA8-20A91BF2AD63}" destId="{45F408D9-0230-5043-984A-FB077BF9D9C2}" srcOrd="4" destOrd="0" presId="urn:microsoft.com/office/officeart/2005/8/layout/process5"/>
    <dgm:cxn modelId="{74F52824-7648-7745-BBD5-CC57A2C7E91E}" type="presParOf" srcId="{9A8111D0-DCCF-D544-9CA8-20A91BF2AD63}" destId="{DFE4DE22-2A2F-504E-8646-9379995E2836}" srcOrd="5" destOrd="0" presId="urn:microsoft.com/office/officeart/2005/8/layout/process5"/>
    <dgm:cxn modelId="{7E5801A5-5F1C-A54C-884E-46AAC65A79A0}" type="presParOf" srcId="{DFE4DE22-2A2F-504E-8646-9379995E2836}" destId="{E61AA224-B4A0-6F4C-81FC-0971263F83A9}" srcOrd="0" destOrd="0" presId="urn:microsoft.com/office/officeart/2005/8/layout/process5"/>
    <dgm:cxn modelId="{2B8F8306-B643-4E40-883C-828B33CD2CFC}" type="presParOf" srcId="{9A8111D0-DCCF-D544-9CA8-20A91BF2AD63}" destId="{87B9BA02-7339-1A4A-A297-65A7C0AE75A1}" srcOrd="6" destOrd="0" presId="urn:microsoft.com/office/officeart/2005/8/layout/process5"/>
    <dgm:cxn modelId="{3A35465D-C7D9-1A45-9E53-72731B57B2C6}" type="presParOf" srcId="{9A8111D0-DCCF-D544-9CA8-20A91BF2AD63}" destId="{1B13B7F7-0A7D-954D-A4C2-431AA69E0079}" srcOrd="7" destOrd="0" presId="urn:microsoft.com/office/officeart/2005/8/layout/process5"/>
    <dgm:cxn modelId="{407BEA7E-EB8C-4644-88F2-B3C03E6808A4}" type="presParOf" srcId="{1B13B7F7-0A7D-954D-A4C2-431AA69E0079}" destId="{45F539E6-9012-0346-B98E-8F10DD569A0E}" srcOrd="0" destOrd="0" presId="urn:microsoft.com/office/officeart/2005/8/layout/process5"/>
    <dgm:cxn modelId="{0090322F-6B6F-7B4D-9716-F1FAFEBB0A6A}"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dgm:spPr/>
      <dgm:t>
        <a:bodyPr/>
        <a:lstStyle/>
        <a:p>
          <a:r>
            <a:rPr lang="en-US" b="1" dirty="0" smtClean="0"/>
            <a:t>More Moose</a:t>
          </a:r>
          <a:endParaRPr lang="en-US" b="1"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dgm:spPr/>
      <dgm:t>
        <a:bodyPr/>
        <a:lstStyle/>
        <a:p>
          <a:r>
            <a:rPr lang="en-US" b="1" dirty="0" smtClean="0"/>
            <a:t>Increased herbivory</a:t>
          </a:r>
          <a:endParaRPr lang="en-US" b="1"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dgm:spPr/>
      <dgm:t>
        <a:bodyPr/>
        <a:lstStyle/>
        <a:p>
          <a:r>
            <a:rPr lang="en-US" b="1" dirty="0" smtClean="0"/>
            <a:t>Increased soil nutrients</a:t>
          </a:r>
          <a:endParaRPr lang="en-US" b="1"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0E657CF9-3982-4F4D-8B82-DAA269DA7B7C}">
      <dgm:prSet phldrT="[Text]"/>
      <dgm:spPr/>
      <dgm:t>
        <a:bodyPr/>
        <a:lstStyle/>
        <a:p>
          <a:r>
            <a:rPr lang="en-US" b="1" dirty="0" smtClean="0"/>
            <a:t>More moose pellets  and increased light</a:t>
          </a:r>
          <a:endParaRPr lang="en-US" b="1" dirty="0"/>
        </a:p>
      </dgm:t>
    </dgm:pt>
    <dgm:pt modelId="{7CF9ED33-B14F-2544-8F89-E8045A4A5105}" type="parTrans" cxnId="{8BB21F74-717A-CA4F-A6F4-ECE795EEDCA5}">
      <dgm:prSet/>
      <dgm:spPr/>
      <dgm:t>
        <a:bodyPr/>
        <a:lstStyle/>
        <a:p>
          <a:endParaRPr lang="en-US"/>
        </a:p>
      </dgm:t>
    </dgm:pt>
    <dgm:pt modelId="{D825D2CD-EEE8-0F4A-9307-DDD6185B211A}" type="sibTrans" cxnId="{8BB21F74-717A-CA4F-A6F4-ECE795EEDCA5}">
      <dgm:prSet/>
      <dgm:spPr/>
      <dgm:t>
        <a:bodyPr/>
        <a:lstStyle/>
        <a:p>
          <a:endParaRPr lang="en-US"/>
        </a:p>
      </dgm:t>
    </dgm:pt>
    <dgm:pt modelId="{F9FABEF2-64D6-2340-8EFF-D372C531299D}">
      <dgm:prSet/>
      <dgm:spPr/>
      <dgm:t>
        <a:bodyPr/>
        <a:lstStyle/>
        <a:p>
          <a:r>
            <a:rPr lang="en-US" b="1" dirty="0" smtClean="0"/>
            <a:t>Increased productivity </a:t>
          </a:r>
          <a:endParaRPr lang="en-US" b="1"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D91CA551-382E-C248-ABC1-98994E6A17FB}" type="pres">
      <dgm:prSet presAssocID="{0E657CF9-3982-4F4D-8B82-DAA269DA7B7C}" presName="node" presStyleLbl="node1" presStyleIdx="2" presStyleCnt="5">
        <dgm:presLayoutVars>
          <dgm:bulletEnabled val="1"/>
        </dgm:presLayoutVars>
      </dgm:prSet>
      <dgm:spPr/>
      <dgm:t>
        <a:bodyPr/>
        <a:lstStyle/>
        <a:p>
          <a:endParaRPr lang="en-US"/>
        </a:p>
      </dgm:t>
    </dgm:pt>
    <dgm:pt modelId="{566C6EBA-110F-A144-844F-C73D7862C3D4}" type="pres">
      <dgm:prSet presAssocID="{D825D2CD-EEE8-0F4A-9307-DDD6185B211A}" presName="sibTrans" presStyleLbl="sibTrans2D1" presStyleIdx="2" presStyleCnt="4"/>
      <dgm:spPr/>
      <dgm:t>
        <a:bodyPr/>
        <a:lstStyle/>
        <a:p>
          <a:endParaRPr lang="en-US"/>
        </a:p>
      </dgm:t>
    </dgm:pt>
    <dgm:pt modelId="{4F892913-55BC-8542-A582-056E40E81E4E}" type="pres">
      <dgm:prSet presAssocID="{D825D2CD-EEE8-0F4A-9307-DDD6185B211A}"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custLinFactNeighborX="-1977" custLinFactNeighborY="16">
        <dgm:presLayoutVars>
          <dgm:bulletEnabled val="1"/>
        </dgm:presLayoutVars>
      </dgm:prSet>
      <dgm:spPr/>
      <dgm:t>
        <a:bodyPr/>
        <a:lstStyle/>
        <a:p>
          <a:endParaRPr lang="en-US"/>
        </a:p>
      </dgm:t>
    </dgm:pt>
  </dgm:ptLst>
  <dgm:cxnLst>
    <dgm:cxn modelId="{6A411319-7805-AF4C-B913-B1FE3CE6131C}" type="presOf" srcId="{0E657CF9-3982-4F4D-8B82-DAA269DA7B7C}" destId="{D91CA551-382E-C248-ABC1-98994E6A17FB}" srcOrd="0" destOrd="0" presId="urn:microsoft.com/office/officeart/2005/8/layout/process5"/>
    <dgm:cxn modelId="{5FAE03F6-B26F-994F-A38E-BAEC045E9AA1}" type="presOf" srcId="{AE86BCFF-5DB1-A44C-992B-4C86D8D30562}" destId="{1211D8F1-05AB-0545-9A82-BB0A8740E8A7}" srcOrd="0" destOrd="0" presId="urn:microsoft.com/office/officeart/2005/8/layout/process5"/>
    <dgm:cxn modelId="{FA3B1910-D8E6-5F48-B5ED-429DDC0CF5D4}" type="presOf" srcId="{64A740EF-E17B-1E4A-9EA7-9C69754E070E}" destId="{10FF2B8A-FDD6-FB4A-BDE6-A26BE5F66BA5}" srcOrd="0" destOrd="0" presId="urn:microsoft.com/office/officeart/2005/8/layout/process5"/>
    <dgm:cxn modelId="{1B411E1B-A586-4E4B-8EA5-CA2CED06FC77}" type="presOf" srcId="{124E0BE1-D71D-0D42-9422-B4380285BBCF}" destId="{60877790-D384-AB47-9332-B01F6BB8EFE3}" srcOrd="0" destOrd="0" presId="urn:microsoft.com/office/officeart/2005/8/layout/process5"/>
    <dgm:cxn modelId="{86DBE871-2536-1A4A-86D3-0216450F40F6}" type="presOf" srcId="{124E0BE1-D71D-0D42-9422-B4380285BBCF}" destId="{525BD64C-973E-E845-8D59-64B18B857FF0}" srcOrd="1"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0DFDD586-A672-E046-B2F3-F8AF354B443C}" srcId="{FB27135F-230B-A34A-90CF-0D5B43719352}" destId="{64A740EF-E17B-1E4A-9EA7-9C69754E070E}" srcOrd="1" destOrd="0" parTransId="{96193E02-B0D1-7441-BFC2-5A16CD0E72B0}" sibTransId="{124E0BE1-D71D-0D42-9422-B4380285BBCF}"/>
    <dgm:cxn modelId="{D65C4F10-3351-9A4E-8E24-793AE093D0F6}" type="presOf" srcId="{EBCA224C-7B45-3C4D-B085-1A76BFECA475}" destId="{C997846A-AA98-CC45-AE7E-889B7DED5FF4}" srcOrd="0" destOrd="0" presId="urn:microsoft.com/office/officeart/2005/8/layout/process5"/>
    <dgm:cxn modelId="{53198E8C-2D55-1D44-A632-92F36B159844}" type="presOf" srcId="{3D2B5BC1-A065-1C41-946E-BFBA4A973CA3}" destId="{45F539E6-9012-0346-B98E-8F10DD569A0E}" srcOrd="1" destOrd="0"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A99DFDB7-80B0-BC42-B6C0-5784B51692D2}" srcId="{FB27135F-230B-A34A-90CF-0D5B43719352}" destId="{F9FABEF2-64D6-2340-8EFF-D372C531299D}" srcOrd="4" destOrd="0" parTransId="{F89823EA-75C5-0544-8E0C-7AA1DA4600F2}" sibTransId="{BCC02C12-C4D3-0649-A014-DC292A9EA6AF}"/>
    <dgm:cxn modelId="{17DC966A-77FB-ED45-8E1F-C27D30299478}" type="presOf" srcId="{F9FABEF2-64D6-2340-8EFF-D372C531299D}" destId="{CE8ED446-77EC-784E-9361-6F7C4DA4C6E5}" srcOrd="0" destOrd="0" presId="urn:microsoft.com/office/officeart/2005/8/layout/process5"/>
    <dgm:cxn modelId="{66E67097-AFB7-6A41-9D55-DF3CA75AE544}" type="presOf" srcId="{FB27135F-230B-A34A-90CF-0D5B43719352}" destId="{9A8111D0-DCCF-D544-9CA8-20A91BF2AD63}" srcOrd="0" destOrd="0" presId="urn:microsoft.com/office/officeart/2005/8/layout/process5"/>
    <dgm:cxn modelId="{48418FF8-22BB-124B-8ED7-4BD4DB252E15}" type="presOf" srcId="{79029652-E933-204B-BFE5-C9CAF805079A}" destId="{87B9BA02-7339-1A4A-A297-65A7C0AE75A1}" srcOrd="0" destOrd="0" presId="urn:microsoft.com/office/officeart/2005/8/layout/process5"/>
    <dgm:cxn modelId="{F48FBCF2-B152-1B4F-BD9F-BFC7A2D77235}" type="presOf" srcId="{AE86BCFF-5DB1-A44C-992B-4C86D8D30562}" destId="{06E59F30-0692-1E41-B9F9-E40906ED551B}" srcOrd="1" destOrd="0" presId="urn:microsoft.com/office/officeart/2005/8/layout/process5"/>
    <dgm:cxn modelId="{81B33E2E-9639-B846-BC30-171ED0179774}" type="presOf" srcId="{D825D2CD-EEE8-0F4A-9307-DDD6185B211A}" destId="{4F892913-55BC-8542-A582-056E40E81E4E}" srcOrd="1" destOrd="0" presId="urn:microsoft.com/office/officeart/2005/8/layout/process5"/>
    <dgm:cxn modelId="{01A03093-DCD1-D548-8A5D-85467798ABD2}" type="presOf" srcId="{D825D2CD-EEE8-0F4A-9307-DDD6185B211A}" destId="{566C6EBA-110F-A144-844F-C73D7862C3D4}" srcOrd="0" destOrd="0" presId="urn:microsoft.com/office/officeart/2005/8/layout/process5"/>
    <dgm:cxn modelId="{8BB21F74-717A-CA4F-A6F4-ECE795EEDCA5}" srcId="{FB27135F-230B-A34A-90CF-0D5B43719352}" destId="{0E657CF9-3982-4F4D-8B82-DAA269DA7B7C}" srcOrd="2" destOrd="0" parTransId="{7CF9ED33-B14F-2544-8F89-E8045A4A5105}" sibTransId="{D825D2CD-EEE8-0F4A-9307-DDD6185B211A}"/>
    <dgm:cxn modelId="{5AE08686-BFF0-E240-9F0C-92D6E18B66ED}" type="presOf" srcId="{3D2B5BC1-A065-1C41-946E-BFBA4A973CA3}" destId="{1B13B7F7-0A7D-954D-A4C2-431AA69E0079}" srcOrd="0" destOrd="0" presId="urn:microsoft.com/office/officeart/2005/8/layout/process5"/>
    <dgm:cxn modelId="{76826E81-C25E-0440-A982-7B388ACF7D7F}" type="presParOf" srcId="{9A8111D0-DCCF-D544-9CA8-20A91BF2AD63}" destId="{C997846A-AA98-CC45-AE7E-889B7DED5FF4}" srcOrd="0" destOrd="0" presId="urn:microsoft.com/office/officeart/2005/8/layout/process5"/>
    <dgm:cxn modelId="{03CDEB32-5166-7046-AC72-ACACF2A08254}" type="presParOf" srcId="{9A8111D0-DCCF-D544-9CA8-20A91BF2AD63}" destId="{1211D8F1-05AB-0545-9A82-BB0A8740E8A7}" srcOrd="1" destOrd="0" presId="urn:microsoft.com/office/officeart/2005/8/layout/process5"/>
    <dgm:cxn modelId="{2C98F494-9076-DA48-AEC6-E5D8F9D9CEEA}" type="presParOf" srcId="{1211D8F1-05AB-0545-9A82-BB0A8740E8A7}" destId="{06E59F30-0692-1E41-B9F9-E40906ED551B}" srcOrd="0" destOrd="0" presId="urn:microsoft.com/office/officeart/2005/8/layout/process5"/>
    <dgm:cxn modelId="{A3CC98C1-A6BC-984B-BFD7-079D263521D5}" type="presParOf" srcId="{9A8111D0-DCCF-D544-9CA8-20A91BF2AD63}" destId="{10FF2B8A-FDD6-FB4A-BDE6-A26BE5F66BA5}" srcOrd="2" destOrd="0" presId="urn:microsoft.com/office/officeart/2005/8/layout/process5"/>
    <dgm:cxn modelId="{695FF2AD-8960-8E47-B9E0-7B8F0268C967}" type="presParOf" srcId="{9A8111D0-DCCF-D544-9CA8-20A91BF2AD63}" destId="{60877790-D384-AB47-9332-B01F6BB8EFE3}" srcOrd="3" destOrd="0" presId="urn:microsoft.com/office/officeart/2005/8/layout/process5"/>
    <dgm:cxn modelId="{48EAD532-CF40-2D42-AFF3-E08F238FB7A5}" type="presParOf" srcId="{60877790-D384-AB47-9332-B01F6BB8EFE3}" destId="{525BD64C-973E-E845-8D59-64B18B857FF0}" srcOrd="0" destOrd="0" presId="urn:microsoft.com/office/officeart/2005/8/layout/process5"/>
    <dgm:cxn modelId="{A6A2DFFE-7575-2D41-9A11-4413A6805BEF}" type="presParOf" srcId="{9A8111D0-DCCF-D544-9CA8-20A91BF2AD63}" destId="{D91CA551-382E-C248-ABC1-98994E6A17FB}" srcOrd="4" destOrd="0" presId="urn:microsoft.com/office/officeart/2005/8/layout/process5"/>
    <dgm:cxn modelId="{3EEAF5BD-D7DC-B642-899A-1A7F0E943638}" type="presParOf" srcId="{9A8111D0-DCCF-D544-9CA8-20A91BF2AD63}" destId="{566C6EBA-110F-A144-844F-C73D7862C3D4}" srcOrd="5" destOrd="0" presId="urn:microsoft.com/office/officeart/2005/8/layout/process5"/>
    <dgm:cxn modelId="{CCA0DBB7-56F2-F24A-BDB3-F7493915F9D3}" type="presParOf" srcId="{566C6EBA-110F-A144-844F-C73D7862C3D4}" destId="{4F892913-55BC-8542-A582-056E40E81E4E}" srcOrd="0" destOrd="0" presId="urn:microsoft.com/office/officeart/2005/8/layout/process5"/>
    <dgm:cxn modelId="{9A9EA18B-DF35-7D46-A5EF-00E6836D2F9D}" type="presParOf" srcId="{9A8111D0-DCCF-D544-9CA8-20A91BF2AD63}" destId="{87B9BA02-7339-1A4A-A297-65A7C0AE75A1}" srcOrd="6" destOrd="0" presId="urn:microsoft.com/office/officeart/2005/8/layout/process5"/>
    <dgm:cxn modelId="{32EF4193-E636-C64D-B634-181B8D26E412}" type="presParOf" srcId="{9A8111D0-DCCF-D544-9CA8-20A91BF2AD63}" destId="{1B13B7F7-0A7D-954D-A4C2-431AA69E0079}" srcOrd="7" destOrd="0" presId="urn:microsoft.com/office/officeart/2005/8/layout/process5"/>
    <dgm:cxn modelId="{36E6FBCD-E6C6-4A40-A0F7-3FD26FDFC6B3}" type="presParOf" srcId="{1B13B7F7-0A7D-954D-A4C2-431AA69E0079}" destId="{45F539E6-9012-0346-B98E-8F10DD569A0E}" srcOrd="0" destOrd="0" presId="urn:microsoft.com/office/officeart/2005/8/layout/process5"/>
    <dgm:cxn modelId="{074D2CC9-82C0-0949-A053-2DAB3FE98C9B}"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27135F-230B-A34A-90CF-0D5B43719352}" type="doc">
      <dgm:prSet loTypeId="urn:microsoft.com/office/officeart/2005/8/layout/process5" loCatId="" qsTypeId="urn:microsoft.com/office/officeart/2005/8/quickstyle/simple4" qsCatId="simple" csTypeId="urn:microsoft.com/office/officeart/2005/8/colors/colorful3" csCatId="colorful" phldr="1"/>
      <dgm:spPr/>
      <dgm:t>
        <a:bodyPr/>
        <a:lstStyle/>
        <a:p>
          <a:endParaRPr lang="en-US"/>
        </a:p>
      </dgm:t>
    </dgm:pt>
    <dgm:pt modelId="{EBCA224C-7B45-3C4D-B085-1A76BFECA475}">
      <dgm:prSet phldrT="[Text]"/>
      <dgm:spPr/>
      <dgm:t>
        <a:bodyPr/>
        <a:lstStyle/>
        <a:p>
          <a:r>
            <a:rPr lang="en-US" b="1" dirty="0" smtClean="0"/>
            <a:t>More Moose</a:t>
          </a:r>
          <a:endParaRPr lang="en-US" b="1" dirty="0"/>
        </a:p>
      </dgm:t>
    </dgm:pt>
    <dgm:pt modelId="{1976D41A-DCD5-404A-81E5-E47301F92F5F}" type="parTrans" cxnId="{9BDF7585-77BF-CB40-9DBA-DE83B3FD9CE4}">
      <dgm:prSet/>
      <dgm:spPr/>
      <dgm:t>
        <a:bodyPr/>
        <a:lstStyle/>
        <a:p>
          <a:endParaRPr lang="en-US"/>
        </a:p>
      </dgm:t>
    </dgm:pt>
    <dgm:pt modelId="{AE86BCFF-5DB1-A44C-992B-4C86D8D30562}" type="sibTrans" cxnId="{9BDF7585-77BF-CB40-9DBA-DE83B3FD9CE4}">
      <dgm:prSet/>
      <dgm:spPr/>
      <dgm:t>
        <a:bodyPr/>
        <a:lstStyle/>
        <a:p>
          <a:endParaRPr lang="en-US"/>
        </a:p>
      </dgm:t>
    </dgm:pt>
    <dgm:pt modelId="{64A740EF-E17B-1E4A-9EA7-9C69754E070E}">
      <dgm:prSet phldrT="[Text]"/>
      <dgm:spPr/>
      <dgm:t>
        <a:bodyPr/>
        <a:lstStyle/>
        <a:p>
          <a:r>
            <a:rPr lang="en-US" b="1" dirty="0" smtClean="0"/>
            <a:t>Increased herbivory</a:t>
          </a:r>
          <a:endParaRPr lang="en-US" b="1" dirty="0"/>
        </a:p>
      </dgm:t>
    </dgm:pt>
    <dgm:pt modelId="{96193E02-B0D1-7441-BFC2-5A16CD0E72B0}" type="parTrans" cxnId="{0DFDD586-A672-E046-B2F3-F8AF354B443C}">
      <dgm:prSet/>
      <dgm:spPr/>
      <dgm:t>
        <a:bodyPr/>
        <a:lstStyle/>
        <a:p>
          <a:endParaRPr lang="en-US"/>
        </a:p>
      </dgm:t>
    </dgm:pt>
    <dgm:pt modelId="{124E0BE1-D71D-0D42-9422-B4380285BBCF}" type="sibTrans" cxnId="{0DFDD586-A672-E046-B2F3-F8AF354B443C}">
      <dgm:prSet/>
      <dgm:spPr/>
      <dgm:t>
        <a:bodyPr/>
        <a:lstStyle/>
        <a:p>
          <a:endParaRPr lang="en-US"/>
        </a:p>
      </dgm:t>
    </dgm:pt>
    <dgm:pt modelId="{79029652-E933-204B-BFE5-C9CAF805079A}">
      <dgm:prSet phldrT="[Text]"/>
      <dgm:spPr/>
      <dgm:t>
        <a:bodyPr/>
        <a:lstStyle/>
        <a:p>
          <a:r>
            <a:rPr lang="en-US" b="1" dirty="0" smtClean="0"/>
            <a:t>Increased soil nutrients</a:t>
          </a:r>
          <a:endParaRPr lang="en-US" b="1" dirty="0"/>
        </a:p>
      </dgm:t>
    </dgm:pt>
    <dgm:pt modelId="{57725184-CBA8-6D4B-A21A-F0EA47BC75FC}" type="parTrans" cxnId="{A2300762-C337-B745-BC23-F8639052FF67}">
      <dgm:prSet/>
      <dgm:spPr/>
      <dgm:t>
        <a:bodyPr/>
        <a:lstStyle/>
        <a:p>
          <a:endParaRPr lang="en-US"/>
        </a:p>
      </dgm:t>
    </dgm:pt>
    <dgm:pt modelId="{3D2B5BC1-A065-1C41-946E-BFBA4A973CA3}" type="sibTrans" cxnId="{A2300762-C337-B745-BC23-F8639052FF67}">
      <dgm:prSet/>
      <dgm:spPr/>
      <dgm:t>
        <a:bodyPr/>
        <a:lstStyle/>
        <a:p>
          <a:endParaRPr lang="en-US"/>
        </a:p>
      </dgm:t>
    </dgm:pt>
    <dgm:pt modelId="{0E657CF9-3982-4F4D-8B82-DAA269DA7B7C}">
      <dgm:prSet phldrT="[Text]"/>
      <dgm:spPr/>
      <dgm:t>
        <a:bodyPr/>
        <a:lstStyle/>
        <a:p>
          <a:r>
            <a:rPr lang="en-US" b="1" dirty="0" smtClean="0"/>
            <a:t>More moose pellets  and increased light</a:t>
          </a:r>
          <a:endParaRPr lang="en-US" b="1" dirty="0"/>
        </a:p>
      </dgm:t>
    </dgm:pt>
    <dgm:pt modelId="{7CF9ED33-B14F-2544-8F89-E8045A4A5105}" type="parTrans" cxnId="{8BB21F74-717A-CA4F-A6F4-ECE795EEDCA5}">
      <dgm:prSet/>
      <dgm:spPr/>
      <dgm:t>
        <a:bodyPr/>
        <a:lstStyle/>
        <a:p>
          <a:endParaRPr lang="en-US"/>
        </a:p>
      </dgm:t>
    </dgm:pt>
    <dgm:pt modelId="{D825D2CD-EEE8-0F4A-9307-DDD6185B211A}" type="sibTrans" cxnId="{8BB21F74-717A-CA4F-A6F4-ECE795EEDCA5}">
      <dgm:prSet/>
      <dgm:spPr/>
      <dgm:t>
        <a:bodyPr/>
        <a:lstStyle/>
        <a:p>
          <a:endParaRPr lang="en-US"/>
        </a:p>
      </dgm:t>
    </dgm:pt>
    <dgm:pt modelId="{F9FABEF2-64D6-2340-8EFF-D372C531299D}">
      <dgm:prSet/>
      <dgm:spPr/>
      <dgm:t>
        <a:bodyPr/>
        <a:lstStyle/>
        <a:p>
          <a:r>
            <a:rPr lang="en-US" b="1" dirty="0" smtClean="0"/>
            <a:t>Increased productivity </a:t>
          </a:r>
          <a:endParaRPr lang="en-US" b="1" dirty="0"/>
        </a:p>
      </dgm:t>
    </dgm:pt>
    <dgm:pt modelId="{F89823EA-75C5-0544-8E0C-7AA1DA4600F2}" type="parTrans" cxnId="{A99DFDB7-80B0-BC42-B6C0-5784B51692D2}">
      <dgm:prSet/>
      <dgm:spPr/>
      <dgm:t>
        <a:bodyPr/>
        <a:lstStyle/>
        <a:p>
          <a:endParaRPr lang="en-US"/>
        </a:p>
      </dgm:t>
    </dgm:pt>
    <dgm:pt modelId="{BCC02C12-C4D3-0649-A014-DC292A9EA6AF}" type="sibTrans" cxnId="{A99DFDB7-80B0-BC42-B6C0-5784B51692D2}">
      <dgm:prSet/>
      <dgm:spPr/>
      <dgm:t>
        <a:bodyPr/>
        <a:lstStyle/>
        <a:p>
          <a:endParaRPr lang="en-US"/>
        </a:p>
      </dgm:t>
    </dgm:pt>
    <dgm:pt modelId="{9A8111D0-DCCF-D544-9CA8-20A91BF2AD63}" type="pres">
      <dgm:prSet presAssocID="{FB27135F-230B-A34A-90CF-0D5B43719352}" presName="diagram" presStyleCnt="0">
        <dgm:presLayoutVars>
          <dgm:dir/>
          <dgm:resizeHandles val="exact"/>
        </dgm:presLayoutVars>
      </dgm:prSet>
      <dgm:spPr/>
      <dgm:t>
        <a:bodyPr/>
        <a:lstStyle/>
        <a:p>
          <a:endParaRPr lang="en-US"/>
        </a:p>
      </dgm:t>
    </dgm:pt>
    <dgm:pt modelId="{C997846A-AA98-CC45-AE7E-889B7DED5FF4}" type="pres">
      <dgm:prSet presAssocID="{EBCA224C-7B45-3C4D-B085-1A76BFECA475}" presName="node" presStyleLbl="node1" presStyleIdx="0" presStyleCnt="5">
        <dgm:presLayoutVars>
          <dgm:bulletEnabled val="1"/>
        </dgm:presLayoutVars>
      </dgm:prSet>
      <dgm:spPr/>
      <dgm:t>
        <a:bodyPr/>
        <a:lstStyle/>
        <a:p>
          <a:endParaRPr lang="en-US"/>
        </a:p>
      </dgm:t>
    </dgm:pt>
    <dgm:pt modelId="{1211D8F1-05AB-0545-9A82-BB0A8740E8A7}" type="pres">
      <dgm:prSet presAssocID="{AE86BCFF-5DB1-A44C-992B-4C86D8D30562}" presName="sibTrans" presStyleLbl="sibTrans2D1" presStyleIdx="0" presStyleCnt="4"/>
      <dgm:spPr/>
      <dgm:t>
        <a:bodyPr/>
        <a:lstStyle/>
        <a:p>
          <a:endParaRPr lang="en-US"/>
        </a:p>
      </dgm:t>
    </dgm:pt>
    <dgm:pt modelId="{06E59F30-0692-1E41-B9F9-E40906ED551B}" type="pres">
      <dgm:prSet presAssocID="{AE86BCFF-5DB1-A44C-992B-4C86D8D30562}" presName="connectorText" presStyleLbl="sibTrans2D1" presStyleIdx="0" presStyleCnt="4"/>
      <dgm:spPr/>
      <dgm:t>
        <a:bodyPr/>
        <a:lstStyle/>
        <a:p>
          <a:endParaRPr lang="en-US"/>
        </a:p>
      </dgm:t>
    </dgm:pt>
    <dgm:pt modelId="{10FF2B8A-FDD6-FB4A-BDE6-A26BE5F66BA5}" type="pres">
      <dgm:prSet presAssocID="{64A740EF-E17B-1E4A-9EA7-9C69754E070E}" presName="node" presStyleLbl="node1" presStyleIdx="1" presStyleCnt="5">
        <dgm:presLayoutVars>
          <dgm:bulletEnabled val="1"/>
        </dgm:presLayoutVars>
      </dgm:prSet>
      <dgm:spPr/>
      <dgm:t>
        <a:bodyPr/>
        <a:lstStyle/>
        <a:p>
          <a:endParaRPr lang="en-US"/>
        </a:p>
      </dgm:t>
    </dgm:pt>
    <dgm:pt modelId="{60877790-D384-AB47-9332-B01F6BB8EFE3}" type="pres">
      <dgm:prSet presAssocID="{124E0BE1-D71D-0D42-9422-B4380285BBCF}" presName="sibTrans" presStyleLbl="sibTrans2D1" presStyleIdx="1" presStyleCnt="4"/>
      <dgm:spPr/>
      <dgm:t>
        <a:bodyPr/>
        <a:lstStyle/>
        <a:p>
          <a:endParaRPr lang="en-US"/>
        </a:p>
      </dgm:t>
    </dgm:pt>
    <dgm:pt modelId="{525BD64C-973E-E845-8D59-64B18B857FF0}" type="pres">
      <dgm:prSet presAssocID="{124E0BE1-D71D-0D42-9422-B4380285BBCF}" presName="connectorText" presStyleLbl="sibTrans2D1" presStyleIdx="1" presStyleCnt="4"/>
      <dgm:spPr/>
      <dgm:t>
        <a:bodyPr/>
        <a:lstStyle/>
        <a:p>
          <a:endParaRPr lang="en-US"/>
        </a:p>
      </dgm:t>
    </dgm:pt>
    <dgm:pt modelId="{D91CA551-382E-C248-ABC1-98994E6A17FB}" type="pres">
      <dgm:prSet presAssocID="{0E657CF9-3982-4F4D-8B82-DAA269DA7B7C}" presName="node" presStyleLbl="node1" presStyleIdx="2" presStyleCnt="5">
        <dgm:presLayoutVars>
          <dgm:bulletEnabled val="1"/>
        </dgm:presLayoutVars>
      </dgm:prSet>
      <dgm:spPr/>
      <dgm:t>
        <a:bodyPr/>
        <a:lstStyle/>
        <a:p>
          <a:endParaRPr lang="en-US"/>
        </a:p>
      </dgm:t>
    </dgm:pt>
    <dgm:pt modelId="{566C6EBA-110F-A144-844F-C73D7862C3D4}" type="pres">
      <dgm:prSet presAssocID="{D825D2CD-EEE8-0F4A-9307-DDD6185B211A}" presName="sibTrans" presStyleLbl="sibTrans2D1" presStyleIdx="2" presStyleCnt="4"/>
      <dgm:spPr/>
      <dgm:t>
        <a:bodyPr/>
        <a:lstStyle/>
        <a:p>
          <a:endParaRPr lang="en-US"/>
        </a:p>
      </dgm:t>
    </dgm:pt>
    <dgm:pt modelId="{4F892913-55BC-8542-A582-056E40E81E4E}" type="pres">
      <dgm:prSet presAssocID="{D825D2CD-EEE8-0F4A-9307-DDD6185B211A}" presName="connectorText" presStyleLbl="sibTrans2D1" presStyleIdx="2" presStyleCnt="4"/>
      <dgm:spPr/>
      <dgm:t>
        <a:bodyPr/>
        <a:lstStyle/>
        <a:p>
          <a:endParaRPr lang="en-US"/>
        </a:p>
      </dgm:t>
    </dgm:pt>
    <dgm:pt modelId="{87B9BA02-7339-1A4A-A297-65A7C0AE75A1}" type="pres">
      <dgm:prSet presAssocID="{79029652-E933-204B-BFE5-C9CAF805079A}" presName="node" presStyleLbl="node1" presStyleIdx="3" presStyleCnt="5">
        <dgm:presLayoutVars>
          <dgm:bulletEnabled val="1"/>
        </dgm:presLayoutVars>
      </dgm:prSet>
      <dgm:spPr/>
      <dgm:t>
        <a:bodyPr/>
        <a:lstStyle/>
        <a:p>
          <a:endParaRPr lang="en-US"/>
        </a:p>
      </dgm:t>
    </dgm:pt>
    <dgm:pt modelId="{1B13B7F7-0A7D-954D-A4C2-431AA69E0079}" type="pres">
      <dgm:prSet presAssocID="{3D2B5BC1-A065-1C41-946E-BFBA4A973CA3}" presName="sibTrans" presStyleLbl="sibTrans2D1" presStyleIdx="3" presStyleCnt="4"/>
      <dgm:spPr/>
      <dgm:t>
        <a:bodyPr/>
        <a:lstStyle/>
        <a:p>
          <a:endParaRPr lang="en-US"/>
        </a:p>
      </dgm:t>
    </dgm:pt>
    <dgm:pt modelId="{45F539E6-9012-0346-B98E-8F10DD569A0E}" type="pres">
      <dgm:prSet presAssocID="{3D2B5BC1-A065-1C41-946E-BFBA4A973CA3}" presName="connectorText" presStyleLbl="sibTrans2D1" presStyleIdx="3" presStyleCnt="4"/>
      <dgm:spPr/>
      <dgm:t>
        <a:bodyPr/>
        <a:lstStyle/>
        <a:p>
          <a:endParaRPr lang="en-US"/>
        </a:p>
      </dgm:t>
    </dgm:pt>
    <dgm:pt modelId="{CE8ED446-77EC-784E-9361-6F7C4DA4C6E5}" type="pres">
      <dgm:prSet presAssocID="{F9FABEF2-64D6-2340-8EFF-D372C531299D}" presName="node" presStyleLbl="node1" presStyleIdx="4" presStyleCnt="5" custLinFactNeighborX="973" custLinFactNeighborY="16">
        <dgm:presLayoutVars>
          <dgm:bulletEnabled val="1"/>
        </dgm:presLayoutVars>
      </dgm:prSet>
      <dgm:spPr/>
      <dgm:t>
        <a:bodyPr/>
        <a:lstStyle/>
        <a:p>
          <a:endParaRPr lang="en-US"/>
        </a:p>
      </dgm:t>
    </dgm:pt>
  </dgm:ptLst>
  <dgm:cxnLst>
    <dgm:cxn modelId="{55C70415-E6DF-BD45-916B-B53A8C65F5D5}" type="presOf" srcId="{AE86BCFF-5DB1-A44C-992B-4C86D8D30562}" destId="{1211D8F1-05AB-0545-9A82-BB0A8740E8A7}" srcOrd="0" destOrd="0" presId="urn:microsoft.com/office/officeart/2005/8/layout/process5"/>
    <dgm:cxn modelId="{CF469EEC-8798-4B4A-8134-7AE376468D58}" type="presOf" srcId="{0E657CF9-3982-4F4D-8B82-DAA269DA7B7C}" destId="{D91CA551-382E-C248-ABC1-98994E6A17FB}" srcOrd="0" destOrd="0" presId="urn:microsoft.com/office/officeart/2005/8/layout/process5"/>
    <dgm:cxn modelId="{61C41905-741B-2544-8599-0AA7297552D6}" type="presOf" srcId="{AE86BCFF-5DB1-A44C-992B-4C86D8D30562}" destId="{06E59F30-0692-1E41-B9F9-E40906ED551B}" srcOrd="1" destOrd="0" presId="urn:microsoft.com/office/officeart/2005/8/layout/process5"/>
    <dgm:cxn modelId="{08C30829-DF80-4A40-BE55-75840E3A62CB}" type="presOf" srcId="{64A740EF-E17B-1E4A-9EA7-9C69754E070E}" destId="{10FF2B8A-FDD6-FB4A-BDE6-A26BE5F66BA5}" srcOrd="0" destOrd="0" presId="urn:microsoft.com/office/officeart/2005/8/layout/process5"/>
    <dgm:cxn modelId="{A2300762-C337-B745-BC23-F8639052FF67}" srcId="{FB27135F-230B-A34A-90CF-0D5B43719352}" destId="{79029652-E933-204B-BFE5-C9CAF805079A}" srcOrd="3" destOrd="0" parTransId="{57725184-CBA8-6D4B-A21A-F0EA47BC75FC}" sibTransId="{3D2B5BC1-A065-1C41-946E-BFBA4A973CA3}"/>
    <dgm:cxn modelId="{1BDD9AFF-90CD-4D4B-BFBC-F0B4354FCD99}" type="presOf" srcId="{3D2B5BC1-A065-1C41-946E-BFBA4A973CA3}" destId="{1B13B7F7-0A7D-954D-A4C2-431AA69E0079}" srcOrd="0" destOrd="0" presId="urn:microsoft.com/office/officeart/2005/8/layout/process5"/>
    <dgm:cxn modelId="{0DFDD586-A672-E046-B2F3-F8AF354B443C}" srcId="{FB27135F-230B-A34A-90CF-0D5B43719352}" destId="{64A740EF-E17B-1E4A-9EA7-9C69754E070E}" srcOrd="1" destOrd="0" parTransId="{96193E02-B0D1-7441-BFC2-5A16CD0E72B0}" sibTransId="{124E0BE1-D71D-0D42-9422-B4380285BBCF}"/>
    <dgm:cxn modelId="{D58CF410-86FB-1A45-90C3-943B3C565A93}" type="presOf" srcId="{FB27135F-230B-A34A-90CF-0D5B43719352}" destId="{9A8111D0-DCCF-D544-9CA8-20A91BF2AD63}" srcOrd="0" destOrd="0" presId="urn:microsoft.com/office/officeart/2005/8/layout/process5"/>
    <dgm:cxn modelId="{9BDF7585-77BF-CB40-9DBA-DE83B3FD9CE4}" srcId="{FB27135F-230B-A34A-90CF-0D5B43719352}" destId="{EBCA224C-7B45-3C4D-B085-1A76BFECA475}" srcOrd="0" destOrd="0" parTransId="{1976D41A-DCD5-404A-81E5-E47301F92F5F}" sibTransId="{AE86BCFF-5DB1-A44C-992B-4C86D8D30562}"/>
    <dgm:cxn modelId="{E724ACE3-2C46-9F40-B1E1-A93F75533E52}" type="presOf" srcId="{EBCA224C-7B45-3C4D-B085-1A76BFECA475}" destId="{C997846A-AA98-CC45-AE7E-889B7DED5FF4}" srcOrd="0" destOrd="0" presId="urn:microsoft.com/office/officeart/2005/8/layout/process5"/>
    <dgm:cxn modelId="{A99DFDB7-80B0-BC42-B6C0-5784B51692D2}" srcId="{FB27135F-230B-A34A-90CF-0D5B43719352}" destId="{F9FABEF2-64D6-2340-8EFF-D372C531299D}" srcOrd="4" destOrd="0" parTransId="{F89823EA-75C5-0544-8E0C-7AA1DA4600F2}" sibTransId="{BCC02C12-C4D3-0649-A014-DC292A9EA6AF}"/>
    <dgm:cxn modelId="{12F630BE-94D8-D84B-BDC6-EA89FCB9887A}" type="presOf" srcId="{D825D2CD-EEE8-0F4A-9307-DDD6185B211A}" destId="{4F892913-55BC-8542-A582-056E40E81E4E}" srcOrd="1" destOrd="0" presId="urn:microsoft.com/office/officeart/2005/8/layout/process5"/>
    <dgm:cxn modelId="{F6F4017C-9525-9F45-A7B0-A1C471FF176D}" type="presOf" srcId="{F9FABEF2-64D6-2340-8EFF-D372C531299D}" destId="{CE8ED446-77EC-784E-9361-6F7C4DA4C6E5}" srcOrd="0" destOrd="0" presId="urn:microsoft.com/office/officeart/2005/8/layout/process5"/>
    <dgm:cxn modelId="{A2B4657C-E26D-B542-8EC3-08BC3C06C7E6}" type="presOf" srcId="{D825D2CD-EEE8-0F4A-9307-DDD6185B211A}" destId="{566C6EBA-110F-A144-844F-C73D7862C3D4}" srcOrd="0" destOrd="0" presId="urn:microsoft.com/office/officeart/2005/8/layout/process5"/>
    <dgm:cxn modelId="{E8F943D4-9A24-FC41-B769-3035F8575768}" type="presOf" srcId="{124E0BE1-D71D-0D42-9422-B4380285BBCF}" destId="{525BD64C-973E-E845-8D59-64B18B857FF0}" srcOrd="1" destOrd="0" presId="urn:microsoft.com/office/officeart/2005/8/layout/process5"/>
    <dgm:cxn modelId="{659D048A-66C1-1A4B-9497-084ACE7E3263}" type="presOf" srcId="{3D2B5BC1-A065-1C41-946E-BFBA4A973CA3}" destId="{45F539E6-9012-0346-B98E-8F10DD569A0E}" srcOrd="1" destOrd="0" presId="urn:microsoft.com/office/officeart/2005/8/layout/process5"/>
    <dgm:cxn modelId="{871D6BB9-4EF7-AE43-B545-5C82E79E21BC}" type="presOf" srcId="{124E0BE1-D71D-0D42-9422-B4380285BBCF}" destId="{60877790-D384-AB47-9332-B01F6BB8EFE3}" srcOrd="0" destOrd="0" presId="urn:microsoft.com/office/officeart/2005/8/layout/process5"/>
    <dgm:cxn modelId="{8BB21F74-717A-CA4F-A6F4-ECE795EEDCA5}" srcId="{FB27135F-230B-A34A-90CF-0D5B43719352}" destId="{0E657CF9-3982-4F4D-8B82-DAA269DA7B7C}" srcOrd="2" destOrd="0" parTransId="{7CF9ED33-B14F-2544-8F89-E8045A4A5105}" sibTransId="{D825D2CD-EEE8-0F4A-9307-DDD6185B211A}"/>
    <dgm:cxn modelId="{99DA08EE-2010-924A-8327-8BA64B9D3C34}" type="presOf" srcId="{79029652-E933-204B-BFE5-C9CAF805079A}" destId="{87B9BA02-7339-1A4A-A297-65A7C0AE75A1}" srcOrd="0" destOrd="0" presId="urn:microsoft.com/office/officeart/2005/8/layout/process5"/>
    <dgm:cxn modelId="{1D1CA741-A656-ED45-8410-D9F8BE55284F}" type="presParOf" srcId="{9A8111D0-DCCF-D544-9CA8-20A91BF2AD63}" destId="{C997846A-AA98-CC45-AE7E-889B7DED5FF4}" srcOrd="0" destOrd="0" presId="urn:microsoft.com/office/officeart/2005/8/layout/process5"/>
    <dgm:cxn modelId="{511BE535-5260-AB4B-83B6-E4C5994B0463}" type="presParOf" srcId="{9A8111D0-DCCF-D544-9CA8-20A91BF2AD63}" destId="{1211D8F1-05AB-0545-9A82-BB0A8740E8A7}" srcOrd="1" destOrd="0" presId="urn:microsoft.com/office/officeart/2005/8/layout/process5"/>
    <dgm:cxn modelId="{CE655326-CD4E-CA44-84E6-7525DD829203}" type="presParOf" srcId="{1211D8F1-05AB-0545-9A82-BB0A8740E8A7}" destId="{06E59F30-0692-1E41-B9F9-E40906ED551B}" srcOrd="0" destOrd="0" presId="urn:microsoft.com/office/officeart/2005/8/layout/process5"/>
    <dgm:cxn modelId="{54343A34-9375-8F41-A855-03F38996DFA2}" type="presParOf" srcId="{9A8111D0-DCCF-D544-9CA8-20A91BF2AD63}" destId="{10FF2B8A-FDD6-FB4A-BDE6-A26BE5F66BA5}" srcOrd="2" destOrd="0" presId="urn:microsoft.com/office/officeart/2005/8/layout/process5"/>
    <dgm:cxn modelId="{CFF05C7B-B0C9-5746-8935-06196528AD43}" type="presParOf" srcId="{9A8111D0-DCCF-D544-9CA8-20A91BF2AD63}" destId="{60877790-D384-AB47-9332-B01F6BB8EFE3}" srcOrd="3" destOrd="0" presId="urn:microsoft.com/office/officeart/2005/8/layout/process5"/>
    <dgm:cxn modelId="{9FE7E1ED-286E-0849-8820-8470FAF3EBC7}" type="presParOf" srcId="{60877790-D384-AB47-9332-B01F6BB8EFE3}" destId="{525BD64C-973E-E845-8D59-64B18B857FF0}" srcOrd="0" destOrd="0" presId="urn:microsoft.com/office/officeart/2005/8/layout/process5"/>
    <dgm:cxn modelId="{1C367E72-8E45-C64E-933C-5E28D85193A9}" type="presParOf" srcId="{9A8111D0-DCCF-D544-9CA8-20A91BF2AD63}" destId="{D91CA551-382E-C248-ABC1-98994E6A17FB}" srcOrd="4" destOrd="0" presId="urn:microsoft.com/office/officeart/2005/8/layout/process5"/>
    <dgm:cxn modelId="{AE25D894-CA79-AF4A-9AAB-A03FF3FF77C6}" type="presParOf" srcId="{9A8111D0-DCCF-D544-9CA8-20A91BF2AD63}" destId="{566C6EBA-110F-A144-844F-C73D7862C3D4}" srcOrd="5" destOrd="0" presId="urn:microsoft.com/office/officeart/2005/8/layout/process5"/>
    <dgm:cxn modelId="{9936B5DA-EAA2-5441-82DD-0907F91B12AB}" type="presParOf" srcId="{566C6EBA-110F-A144-844F-C73D7862C3D4}" destId="{4F892913-55BC-8542-A582-056E40E81E4E}" srcOrd="0" destOrd="0" presId="urn:microsoft.com/office/officeart/2005/8/layout/process5"/>
    <dgm:cxn modelId="{9988D49E-0BD5-084B-9CF1-6FD64CB8CCF5}" type="presParOf" srcId="{9A8111D0-DCCF-D544-9CA8-20A91BF2AD63}" destId="{87B9BA02-7339-1A4A-A297-65A7C0AE75A1}" srcOrd="6" destOrd="0" presId="urn:microsoft.com/office/officeart/2005/8/layout/process5"/>
    <dgm:cxn modelId="{FBBFB576-B4F6-BA4E-90C9-AE66FE3A7624}" type="presParOf" srcId="{9A8111D0-DCCF-D544-9CA8-20A91BF2AD63}" destId="{1B13B7F7-0A7D-954D-A4C2-431AA69E0079}" srcOrd="7" destOrd="0" presId="urn:microsoft.com/office/officeart/2005/8/layout/process5"/>
    <dgm:cxn modelId="{EEF77918-D2D4-9541-A0AA-42DE78A0A33D}" type="presParOf" srcId="{1B13B7F7-0A7D-954D-A4C2-431AA69E0079}" destId="{45F539E6-9012-0346-B98E-8F10DD569A0E}" srcOrd="0" destOrd="0" presId="urn:microsoft.com/office/officeart/2005/8/layout/process5"/>
    <dgm:cxn modelId="{0BE2AD25-45DD-B84F-8632-853F66C6C11F}" type="presParOf" srcId="{9A8111D0-DCCF-D544-9CA8-20A91BF2AD63}" destId="{CE8ED446-77EC-784E-9361-6F7C4DA4C6E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52E16-0E13-0442-90BF-850590123438}">
      <dsp:nvSpPr>
        <dsp:cNvPr id="0" name=""/>
        <dsp:cNvSpPr/>
      </dsp:nvSpPr>
      <dsp:spPr>
        <a:xfrm>
          <a:off x="179225" y="559"/>
          <a:ext cx="1774566" cy="1064740"/>
        </a:xfrm>
        <a:prstGeom prst="rect">
          <a:avLst/>
        </a:prstGeom>
        <a:gradFill rotWithShape="0">
          <a:gsLst>
            <a:gs pos="0">
              <a:schemeClr val="accent4">
                <a:shade val="80000"/>
                <a:hueOff val="0"/>
                <a:satOff val="0"/>
                <a:lumOff val="0"/>
                <a:alphaOff val="0"/>
                <a:shade val="47500"/>
                <a:satMod val="137000"/>
              </a:schemeClr>
            </a:gs>
            <a:gs pos="55000">
              <a:schemeClr val="accent4">
                <a:shade val="80000"/>
                <a:hueOff val="0"/>
                <a:satOff val="0"/>
                <a:lumOff val="0"/>
                <a:alphaOff val="0"/>
                <a:shade val="69000"/>
                <a:satMod val="137000"/>
              </a:schemeClr>
            </a:gs>
            <a:gs pos="100000">
              <a:schemeClr val="accent4">
                <a:shade val="8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Woody Tree Species: willows, cottonwoods</a:t>
          </a:r>
        </a:p>
        <a:p>
          <a:pPr lvl="0" algn="ctr" defTabSz="622300">
            <a:lnSpc>
              <a:spcPct val="90000"/>
            </a:lnSpc>
            <a:spcBef>
              <a:spcPct val="0"/>
            </a:spcBef>
            <a:spcAft>
              <a:spcPct val="35000"/>
            </a:spcAft>
          </a:pPr>
          <a:r>
            <a:rPr lang="en-US" sz="1400" b="1" kern="1200" dirty="0" smtClean="0">
              <a:solidFill>
                <a:srgbClr val="FFFFFF"/>
              </a:solidFill>
            </a:rPr>
            <a:t>(producers)</a:t>
          </a:r>
          <a:endParaRPr lang="en-US" sz="1400" b="1" kern="1200" dirty="0">
            <a:solidFill>
              <a:srgbClr val="FFFFFF"/>
            </a:solidFill>
          </a:endParaRPr>
        </a:p>
      </dsp:txBody>
      <dsp:txXfrm>
        <a:off x="179225" y="559"/>
        <a:ext cx="1774566" cy="1064740"/>
      </dsp:txXfrm>
    </dsp:sp>
    <dsp:sp modelId="{E5B70F0A-1178-1546-BD89-ED569C34BE2A}">
      <dsp:nvSpPr>
        <dsp:cNvPr id="0" name=""/>
        <dsp:cNvSpPr/>
      </dsp:nvSpPr>
      <dsp:spPr>
        <a:xfrm>
          <a:off x="2131249" y="559"/>
          <a:ext cx="1774566" cy="1064740"/>
        </a:xfrm>
        <a:prstGeom prst="rect">
          <a:avLst/>
        </a:prstGeom>
        <a:gradFill rotWithShape="0">
          <a:gsLst>
            <a:gs pos="0">
              <a:schemeClr val="accent2">
                <a:lumMod val="50000"/>
              </a:schemeClr>
            </a:gs>
            <a:gs pos="55000">
              <a:schemeClr val="accent2">
                <a:lumMod val="75000"/>
              </a:schemeClr>
            </a:gs>
            <a:gs pos="100000">
              <a:schemeClr val="accent2">
                <a:lumMod val="75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Amphibians: frogs, toads</a:t>
          </a:r>
        </a:p>
        <a:p>
          <a:pPr lvl="0" algn="ctr" defTabSz="622300">
            <a:lnSpc>
              <a:spcPct val="90000"/>
            </a:lnSpc>
            <a:spcBef>
              <a:spcPct val="0"/>
            </a:spcBef>
            <a:spcAft>
              <a:spcPct val="35000"/>
            </a:spcAft>
          </a:pPr>
          <a:r>
            <a:rPr lang="en-US" sz="1400" b="1" kern="1200" dirty="0" smtClean="0">
              <a:solidFill>
                <a:srgbClr val="FFFFFF"/>
              </a:solidFill>
            </a:rPr>
            <a:t>(juveniles eat algae</a:t>
          </a:r>
        </a:p>
        <a:p>
          <a:pPr lvl="0" algn="ctr" defTabSz="622300">
            <a:lnSpc>
              <a:spcPct val="90000"/>
            </a:lnSpc>
            <a:spcBef>
              <a:spcPct val="0"/>
            </a:spcBef>
            <a:spcAft>
              <a:spcPct val="35000"/>
            </a:spcAft>
          </a:pPr>
          <a:r>
            <a:rPr lang="en-US" sz="1400" b="1" kern="1200" dirty="0" smtClean="0">
              <a:solidFill>
                <a:srgbClr val="FFFFFF"/>
              </a:solidFill>
            </a:rPr>
            <a:t>adults eat insects)</a:t>
          </a:r>
          <a:endParaRPr lang="en-US" sz="1400" b="1" kern="1200" dirty="0">
            <a:solidFill>
              <a:srgbClr val="FFFFFF"/>
            </a:solidFill>
          </a:endParaRPr>
        </a:p>
      </dsp:txBody>
      <dsp:txXfrm>
        <a:off x="2131249" y="559"/>
        <a:ext cx="1774566" cy="1064740"/>
      </dsp:txXfrm>
    </dsp:sp>
    <dsp:sp modelId="{6098EF8E-0AAD-F64F-9402-ACCF4E1438BA}">
      <dsp:nvSpPr>
        <dsp:cNvPr id="0" name=""/>
        <dsp:cNvSpPr/>
      </dsp:nvSpPr>
      <dsp:spPr>
        <a:xfrm>
          <a:off x="4083272" y="559"/>
          <a:ext cx="1774566" cy="1064740"/>
        </a:xfrm>
        <a:prstGeom prst="rect">
          <a:avLst/>
        </a:prstGeom>
        <a:gradFill rotWithShape="0">
          <a:gsLst>
            <a:gs pos="0">
              <a:schemeClr val="accent6">
                <a:lumMod val="50000"/>
              </a:schemeClr>
            </a:gs>
            <a:gs pos="55000">
              <a:schemeClr val="accent6">
                <a:lumMod val="75000"/>
              </a:schemeClr>
            </a:gs>
            <a:gs pos="100000">
              <a:schemeClr val="accent6">
                <a:lumMod val="60000"/>
                <a:lumOff val="4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Mule Deer</a:t>
          </a:r>
        </a:p>
        <a:p>
          <a:pPr lvl="0" algn="ctr" defTabSz="622300">
            <a:lnSpc>
              <a:spcPct val="90000"/>
            </a:lnSpc>
            <a:spcBef>
              <a:spcPct val="0"/>
            </a:spcBef>
            <a:spcAft>
              <a:spcPct val="35000"/>
            </a:spcAft>
          </a:pPr>
          <a:r>
            <a:rPr lang="en-US" sz="1400" b="1" kern="1200" dirty="0" smtClean="0">
              <a:solidFill>
                <a:srgbClr val="FFFFFF"/>
              </a:solidFill>
            </a:rPr>
            <a:t>(woody browser)</a:t>
          </a:r>
          <a:endParaRPr lang="en-US" sz="1400" b="1" kern="1200" dirty="0">
            <a:solidFill>
              <a:srgbClr val="FFFFFF"/>
            </a:solidFill>
          </a:endParaRPr>
        </a:p>
      </dsp:txBody>
      <dsp:txXfrm>
        <a:off x="4083272" y="559"/>
        <a:ext cx="1774566" cy="1064740"/>
      </dsp:txXfrm>
    </dsp:sp>
    <dsp:sp modelId="{08A287F8-4049-CB4A-B3F1-1EF44DA47034}">
      <dsp:nvSpPr>
        <dsp:cNvPr id="0" name=""/>
        <dsp:cNvSpPr/>
      </dsp:nvSpPr>
      <dsp:spPr>
        <a:xfrm>
          <a:off x="179225" y="1242755"/>
          <a:ext cx="1774566" cy="1064740"/>
        </a:xfrm>
        <a:prstGeom prst="rect">
          <a:avLst/>
        </a:prstGeom>
        <a:gradFill rotWithShape="0">
          <a:gsLst>
            <a:gs pos="0">
              <a:schemeClr val="accent3">
                <a:lumMod val="50000"/>
              </a:schemeClr>
            </a:gs>
            <a:gs pos="55000">
              <a:schemeClr val="accent3">
                <a:lumMod val="75000"/>
              </a:schemeClr>
            </a:gs>
            <a:gs pos="100000">
              <a:schemeClr val="accent3">
                <a:lumMod val="60000"/>
                <a:lumOff val="4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Cougar</a:t>
          </a:r>
        </a:p>
        <a:p>
          <a:pPr lvl="0" algn="ctr" defTabSz="622300">
            <a:lnSpc>
              <a:spcPct val="90000"/>
            </a:lnSpc>
            <a:spcBef>
              <a:spcPct val="0"/>
            </a:spcBef>
            <a:spcAft>
              <a:spcPct val="35000"/>
            </a:spcAft>
          </a:pPr>
          <a:r>
            <a:rPr lang="en-US" sz="1400" b="1" kern="1200" dirty="0" smtClean="0">
              <a:solidFill>
                <a:srgbClr val="FFFFFF"/>
              </a:solidFill>
            </a:rPr>
            <a:t>(predator)</a:t>
          </a:r>
          <a:endParaRPr lang="en-US" sz="1400" b="1" kern="1200" dirty="0">
            <a:solidFill>
              <a:srgbClr val="FFFFFF"/>
            </a:solidFill>
          </a:endParaRPr>
        </a:p>
      </dsp:txBody>
      <dsp:txXfrm>
        <a:off x="179225" y="1242755"/>
        <a:ext cx="1774566" cy="1064740"/>
      </dsp:txXfrm>
    </dsp:sp>
    <dsp:sp modelId="{B1ABF8F5-908F-A549-81D7-601E360ECCA5}">
      <dsp:nvSpPr>
        <dsp:cNvPr id="0" name=""/>
        <dsp:cNvSpPr/>
      </dsp:nvSpPr>
      <dsp:spPr>
        <a:xfrm>
          <a:off x="2131249" y="1242755"/>
          <a:ext cx="1774566" cy="1064740"/>
        </a:xfrm>
        <a:prstGeom prst="rect">
          <a:avLst/>
        </a:prstGeom>
        <a:gradFill rotWithShape="0">
          <a:gsLst>
            <a:gs pos="0">
              <a:schemeClr val="accent1">
                <a:lumMod val="50000"/>
              </a:schemeClr>
            </a:gs>
            <a:gs pos="55000">
              <a:schemeClr val="accent1">
                <a:lumMod val="75000"/>
              </a:schemeClr>
            </a:gs>
            <a:gs pos="100000">
              <a:schemeClr val="accent1">
                <a:lumMod val="60000"/>
                <a:lumOff val="4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Beaver</a:t>
          </a:r>
        </a:p>
        <a:p>
          <a:pPr lvl="0" algn="ctr" defTabSz="622300">
            <a:lnSpc>
              <a:spcPct val="90000"/>
            </a:lnSpc>
            <a:spcBef>
              <a:spcPct val="0"/>
            </a:spcBef>
            <a:spcAft>
              <a:spcPct val="35000"/>
            </a:spcAft>
          </a:pPr>
          <a:r>
            <a:rPr lang="en-US" sz="1400" b="1" kern="1200" dirty="0" smtClean="0">
              <a:solidFill>
                <a:srgbClr val="FFFFFF"/>
              </a:solidFill>
            </a:rPr>
            <a:t>(browser, preference for willows)</a:t>
          </a:r>
          <a:endParaRPr lang="en-US" sz="1400" b="1" kern="1200" dirty="0">
            <a:solidFill>
              <a:srgbClr val="FFFFFF"/>
            </a:solidFill>
          </a:endParaRPr>
        </a:p>
      </dsp:txBody>
      <dsp:txXfrm>
        <a:off x="2131249" y="1242755"/>
        <a:ext cx="1774566" cy="1064740"/>
      </dsp:txXfrm>
    </dsp:sp>
    <dsp:sp modelId="{6F1D955D-464D-7449-8C20-935E1E0DC171}">
      <dsp:nvSpPr>
        <dsp:cNvPr id="0" name=""/>
        <dsp:cNvSpPr/>
      </dsp:nvSpPr>
      <dsp:spPr>
        <a:xfrm>
          <a:off x="4083272" y="1242755"/>
          <a:ext cx="1774566" cy="1064740"/>
        </a:xfrm>
        <a:prstGeom prst="rect">
          <a:avLst/>
        </a:prstGeom>
        <a:gradFill rotWithShape="0">
          <a:gsLst>
            <a:gs pos="0">
              <a:srgbClr val="802574"/>
            </a:gs>
            <a:gs pos="55000">
              <a:srgbClr val="AC329C"/>
            </a:gs>
            <a:gs pos="100000">
              <a:srgbClr val="E643D2"/>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Butterflies</a:t>
          </a:r>
        </a:p>
        <a:p>
          <a:pPr lvl="0" algn="ctr" defTabSz="622300">
            <a:lnSpc>
              <a:spcPct val="90000"/>
            </a:lnSpc>
            <a:spcBef>
              <a:spcPct val="0"/>
            </a:spcBef>
            <a:spcAft>
              <a:spcPct val="35000"/>
            </a:spcAft>
          </a:pPr>
          <a:r>
            <a:rPr lang="en-US" sz="1400" b="1" kern="1200" dirty="0" smtClean="0">
              <a:solidFill>
                <a:srgbClr val="FFFFFF"/>
              </a:solidFill>
            </a:rPr>
            <a:t>(juveniles eat leaves, adults drink floral nectar)</a:t>
          </a:r>
          <a:endParaRPr lang="en-US" sz="1400" b="1" kern="1200" dirty="0">
            <a:solidFill>
              <a:srgbClr val="FFFFFF"/>
            </a:solidFill>
          </a:endParaRPr>
        </a:p>
      </dsp:txBody>
      <dsp:txXfrm>
        <a:off x="4083272" y="1242755"/>
        <a:ext cx="1774566" cy="1064740"/>
      </dsp:txXfrm>
    </dsp:sp>
    <dsp:sp modelId="{7F982687-E782-0F44-AFE8-2F2DD33CBCFF}">
      <dsp:nvSpPr>
        <dsp:cNvPr id="0" name=""/>
        <dsp:cNvSpPr/>
      </dsp:nvSpPr>
      <dsp:spPr>
        <a:xfrm>
          <a:off x="1155237" y="2484952"/>
          <a:ext cx="1774566" cy="1064740"/>
        </a:xfrm>
        <a:prstGeom prst="rect">
          <a:avLst/>
        </a:prstGeom>
        <a:gradFill rotWithShape="0">
          <a:gsLst>
            <a:gs pos="0">
              <a:schemeClr val="accent4">
                <a:shade val="80000"/>
                <a:hueOff val="-17398"/>
                <a:satOff val="768"/>
                <a:lumOff val="19583"/>
                <a:alphaOff val="0"/>
                <a:shade val="47500"/>
                <a:satMod val="137000"/>
              </a:schemeClr>
            </a:gs>
            <a:gs pos="55000">
              <a:schemeClr val="accent4">
                <a:shade val="80000"/>
                <a:hueOff val="-17398"/>
                <a:satOff val="768"/>
                <a:lumOff val="19583"/>
                <a:alphaOff val="0"/>
                <a:shade val="69000"/>
                <a:satMod val="137000"/>
              </a:schemeClr>
            </a:gs>
            <a:gs pos="100000">
              <a:schemeClr val="accent4">
                <a:shade val="80000"/>
                <a:hueOff val="-17398"/>
                <a:satOff val="768"/>
                <a:lumOff val="1958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Wildflowers</a:t>
          </a:r>
        </a:p>
        <a:p>
          <a:pPr lvl="0" algn="ctr" defTabSz="622300">
            <a:lnSpc>
              <a:spcPct val="90000"/>
            </a:lnSpc>
            <a:spcBef>
              <a:spcPct val="0"/>
            </a:spcBef>
            <a:spcAft>
              <a:spcPct val="35000"/>
            </a:spcAft>
          </a:pPr>
          <a:r>
            <a:rPr lang="en-US" sz="1400" b="1" kern="1200" dirty="0" smtClean="0">
              <a:solidFill>
                <a:srgbClr val="FFFFFF"/>
              </a:solidFill>
            </a:rPr>
            <a:t>(producer)</a:t>
          </a:r>
          <a:endParaRPr lang="en-US" sz="1400" b="1" kern="1200" dirty="0">
            <a:solidFill>
              <a:srgbClr val="FFFFFF"/>
            </a:solidFill>
          </a:endParaRPr>
        </a:p>
      </dsp:txBody>
      <dsp:txXfrm>
        <a:off x="1155237" y="2484952"/>
        <a:ext cx="1774566" cy="1064740"/>
      </dsp:txXfrm>
    </dsp:sp>
    <dsp:sp modelId="{C1562610-BA91-364B-99B4-129C95E5B271}">
      <dsp:nvSpPr>
        <dsp:cNvPr id="0" name=""/>
        <dsp:cNvSpPr/>
      </dsp:nvSpPr>
      <dsp:spPr>
        <a:xfrm>
          <a:off x="3107260" y="2484952"/>
          <a:ext cx="1774566" cy="1064740"/>
        </a:xfrm>
        <a:prstGeom prst="rect">
          <a:avLst/>
        </a:prstGeom>
        <a:gradFill rotWithShape="0">
          <a:gsLst>
            <a:gs pos="0">
              <a:srgbClr val="0514A6"/>
            </a:gs>
            <a:gs pos="55000">
              <a:srgbClr val="0418DA"/>
            </a:gs>
            <a:gs pos="100000">
              <a:srgbClr val="3753FE"/>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 Wetland plants: sedges, rushes, cattails (producers)</a:t>
          </a:r>
          <a:endParaRPr lang="en-US" sz="1400" b="1" kern="1200" dirty="0">
            <a:solidFill>
              <a:srgbClr val="FFFFFF"/>
            </a:solidFill>
          </a:endParaRPr>
        </a:p>
      </dsp:txBody>
      <dsp:txXfrm>
        <a:off x="3107260" y="2484952"/>
        <a:ext cx="1774566" cy="10647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More Moose</a:t>
          </a:r>
          <a:endParaRPr lang="en-US" sz="1700" b="1"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Selective herbivory changes community</a:t>
          </a:r>
          <a:endParaRPr lang="en-US" sz="1700" b="1"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2971558" y="1045640"/>
        <a:ext cx="226117" cy="225510"/>
      </dsp:txXfrm>
    </dsp:sp>
    <dsp:sp modelId="{45F408D9-0230-5043-984A-FB077BF9D9C2}">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ctr" defTabSz="755650">
            <a:lnSpc>
              <a:spcPct val="90000"/>
            </a:lnSpc>
            <a:spcBef>
              <a:spcPct val="0"/>
            </a:spcBef>
            <a:spcAft>
              <a:spcPct val="35000"/>
            </a:spcAft>
          </a:pPr>
          <a:r>
            <a:rPr lang="en-US" sz="1700" b="1" kern="1200" dirty="0" smtClean="0"/>
            <a:t>Chemical changes in moose pellets</a:t>
          </a:r>
          <a:endParaRPr lang="en-US" sz="1700" b="1" kern="1200" dirty="0"/>
        </a:p>
        <a:p>
          <a:pPr marL="171450" lvl="1" indent="-171450" algn="l" defTabSz="755650">
            <a:lnSpc>
              <a:spcPct val="90000"/>
            </a:lnSpc>
            <a:spcBef>
              <a:spcPct val="0"/>
            </a:spcBef>
            <a:spcAft>
              <a:spcPct val="15000"/>
            </a:spcAft>
            <a:buChar char="••"/>
          </a:pPr>
          <a:endParaRPr lang="en-US" sz="1700" b="1" kern="1200" dirty="0"/>
        </a:p>
      </dsp:txBody>
      <dsp:txXfrm>
        <a:off x="2351515" y="1546464"/>
        <a:ext cx="1466202" cy="858357"/>
      </dsp:txXfrm>
    </dsp:sp>
    <dsp:sp modelId="{DFE4DE22-2A2F-504E-8646-9379995E2836}">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Decreased soil nutrients</a:t>
          </a:r>
          <a:endParaRPr lang="en-US" sz="1700" b="1" kern="1200" dirty="0"/>
        </a:p>
      </dsp:txBody>
      <dsp:txXfrm>
        <a:off x="224057" y="1546464"/>
        <a:ext cx="1466202" cy="858357"/>
      </dsp:txXfrm>
    </dsp:sp>
    <dsp:sp modelId="{1B13B7F7-0A7D-954D-A4C2-431AA69E0079}">
      <dsp:nvSpPr>
        <dsp:cNvPr id="0" name=""/>
        <dsp:cNvSpPr/>
      </dsp:nvSpPr>
      <dsp:spPr>
        <a:xfrm rot="5400000">
          <a:off x="796079" y="2537900"/>
          <a:ext cx="322157"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844100" y="2565253"/>
        <a:ext cx="226117" cy="225510"/>
      </dsp:txXfrm>
    </dsp:sp>
    <dsp:sp modelId="{CE8ED446-77EC-784E-9361-6F7C4DA4C6E5}">
      <dsp:nvSpPr>
        <dsp:cNvPr id="0" name=""/>
        <dsp:cNvSpPr/>
      </dsp:nvSpPr>
      <dsp:spPr>
        <a:xfrm>
          <a:off x="197352" y="3039372"/>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Decreased productivity</a:t>
          </a:r>
          <a:endParaRPr lang="en-US" sz="1700" b="1" kern="1200" dirty="0"/>
        </a:p>
      </dsp:txBody>
      <dsp:txXfrm>
        <a:off x="224057" y="3066077"/>
        <a:ext cx="1466202" cy="8583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More Moose</a:t>
          </a:r>
          <a:endParaRPr lang="en-US" sz="1700"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Selective herbivory changes community</a:t>
          </a:r>
          <a:endParaRPr lang="en-US" sz="1700"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2971558" y="1045640"/>
        <a:ext cx="226117" cy="225510"/>
      </dsp:txXfrm>
    </dsp:sp>
    <dsp:sp modelId="{45F408D9-0230-5043-984A-FB077BF9D9C2}">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ctr" defTabSz="755650">
            <a:lnSpc>
              <a:spcPct val="90000"/>
            </a:lnSpc>
            <a:spcBef>
              <a:spcPct val="0"/>
            </a:spcBef>
            <a:spcAft>
              <a:spcPct val="35000"/>
            </a:spcAft>
          </a:pPr>
          <a:r>
            <a:rPr lang="en-US" sz="1700" kern="1200" dirty="0" smtClean="0"/>
            <a:t>Chemical changes in moose pellets</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2351515" y="1546464"/>
        <a:ext cx="1466202" cy="858357"/>
      </dsp:txXfrm>
    </dsp:sp>
    <dsp:sp modelId="{DFE4DE22-2A2F-504E-8646-9379995E2836}">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Decreased soil nutrients</a:t>
          </a:r>
          <a:endParaRPr lang="en-US" sz="1700" kern="1200" dirty="0"/>
        </a:p>
      </dsp:txBody>
      <dsp:txXfrm>
        <a:off x="224057" y="1546464"/>
        <a:ext cx="1466202" cy="858357"/>
      </dsp:txXfrm>
    </dsp:sp>
    <dsp:sp modelId="{1B13B7F7-0A7D-954D-A4C2-431AA69E0079}">
      <dsp:nvSpPr>
        <dsp:cNvPr id="0" name=""/>
        <dsp:cNvSpPr/>
      </dsp:nvSpPr>
      <dsp:spPr>
        <a:xfrm rot="5400000">
          <a:off x="796079" y="2537900"/>
          <a:ext cx="322157"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844100" y="2565253"/>
        <a:ext cx="226117" cy="225510"/>
      </dsp:txXfrm>
    </dsp:sp>
    <dsp:sp modelId="{CE8ED446-77EC-784E-9361-6F7C4DA4C6E5}">
      <dsp:nvSpPr>
        <dsp:cNvPr id="0" name=""/>
        <dsp:cNvSpPr/>
      </dsp:nvSpPr>
      <dsp:spPr>
        <a:xfrm>
          <a:off x="197352" y="3039372"/>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Decreased productivity</a:t>
          </a:r>
          <a:endParaRPr lang="en-US" sz="2000" kern="1200" dirty="0"/>
        </a:p>
      </dsp:txBody>
      <dsp:txXfrm>
        <a:off x="224057" y="3066077"/>
        <a:ext cx="1466202" cy="8583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More Moose</a:t>
          </a:r>
          <a:endParaRPr lang="en-US" sz="1700"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Increased herbivory</a:t>
          </a:r>
          <a:endParaRPr lang="en-US" sz="1700"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971558" y="1045640"/>
        <a:ext cx="226117" cy="225510"/>
      </dsp:txXfrm>
    </dsp:sp>
    <dsp:sp modelId="{D91CA551-382E-C248-ABC1-98994E6A17FB}">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More moose pellets  and increased light</a:t>
          </a:r>
          <a:endParaRPr lang="en-US" sz="1700" kern="1200" dirty="0"/>
        </a:p>
      </dsp:txBody>
      <dsp:txXfrm>
        <a:off x="2351515" y="1546464"/>
        <a:ext cx="1466202" cy="858357"/>
      </dsp:txXfrm>
    </dsp:sp>
    <dsp:sp modelId="{566C6EBA-110F-A144-844F-C73D7862C3D4}">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Increased soil nutrients</a:t>
          </a:r>
          <a:endParaRPr lang="en-US" sz="1700" kern="1200" dirty="0"/>
        </a:p>
      </dsp:txBody>
      <dsp:txXfrm>
        <a:off x="224057" y="1546464"/>
        <a:ext cx="1466202" cy="858357"/>
      </dsp:txXfrm>
    </dsp:sp>
    <dsp:sp modelId="{1B13B7F7-0A7D-954D-A4C2-431AA69E0079}">
      <dsp:nvSpPr>
        <dsp:cNvPr id="0" name=""/>
        <dsp:cNvSpPr/>
      </dsp:nvSpPr>
      <dsp:spPr>
        <a:xfrm rot="2534877">
          <a:off x="1544103" y="2537971"/>
          <a:ext cx="479274"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58787" y="2575337"/>
        <a:ext cx="366215" cy="226117"/>
      </dsp:txXfrm>
    </dsp:sp>
    <dsp:sp modelId="{CE8ED446-77EC-784E-9361-6F7C4DA4C6E5}">
      <dsp:nvSpPr>
        <dsp:cNvPr id="0" name=""/>
        <dsp:cNvSpPr/>
      </dsp:nvSpPr>
      <dsp:spPr>
        <a:xfrm>
          <a:off x="1870597" y="3039519"/>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Increased productivity </a:t>
          </a:r>
          <a:endParaRPr lang="en-US" sz="1700" kern="1200" dirty="0"/>
        </a:p>
      </dsp:txBody>
      <dsp:txXfrm>
        <a:off x="1897302" y="3066224"/>
        <a:ext cx="1466202" cy="8583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More Moose</a:t>
          </a:r>
          <a:endParaRPr lang="en-US" sz="1700"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Selective herbivory changes community</a:t>
          </a:r>
          <a:endParaRPr lang="en-US" sz="1700"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2971558" y="1045640"/>
        <a:ext cx="226117" cy="225510"/>
      </dsp:txXfrm>
    </dsp:sp>
    <dsp:sp modelId="{45F408D9-0230-5043-984A-FB077BF9D9C2}">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ctr" defTabSz="755650">
            <a:lnSpc>
              <a:spcPct val="90000"/>
            </a:lnSpc>
            <a:spcBef>
              <a:spcPct val="0"/>
            </a:spcBef>
            <a:spcAft>
              <a:spcPct val="35000"/>
            </a:spcAft>
          </a:pPr>
          <a:r>
            <a:rPr lang="en-US" sz="1700" kern="1200" dirty="0" smtClean="0"/>
            <a:t>Chemical changes in moose pellets</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2351515" y="1546464"/>
        <a:ext cx="1466202" cy="858357"/>
      </dsp:txXfrm>
    </dsp:sp>
    <dsp:sp modelId="{DFE4DE22-2A2F-504E-8646-9379995E2836}">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Decreased soil nutrients</a:t>
          </a:r>
          <a:endParaRPr lang="en-US" sz="1700" kern="1200" dirty="0"/>
        </a:p>
      </dsp:txBody>
      <dsp:txXfrm>
        <a:off x="224057" y="1546464"/>
        <a:ext cx="1466202" cy="858357"/>
      </dsp:txXfrm>
    </dsp:sp>
    <dsp:sp modelId="{1B13B7F7-0A7D-954D-A4C2-431AA69E0079}">
      <dsp:nvSpPr>
        <dsp:cNvPr id="0" name=""/>
        <dsp:cNvSpPr/>
      </dsp:nvSpPr>
      <dsp:spPr>
        <a:xfrm rot="5400000">
          <a:off x="796079" y="2537900"/>
          <a:ext cx="322157"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844100" y="2565253"/>
        <a:ext cx="226117" cy="225510"/>
      </dsp:txXfrm>
    </dsp:sp>
    <dsp:sp modelId="{CE8ED446-77EC-784E-9361-6F7C4DA4C6E5}">
      <dsp:nvSpPr>
        <dsp:cNvPr id="0" name=""/>
        <dsp:cNvSpPr/>
      </dsp:nvSpPr>
      <dsp:spPr>
        <a:xfrm>
          <a:off x="197352" y="3039372"/>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Decreased productivity</a:t>
          </a:r>
          <a:endParaRPr lang="en-US" sz="2000" kern="1200" dirty="0"/>
        </a:p>
      </dsp:txBody>
      <dsp:txXfrm>
        <a:off x="224057" y="3066077"/>
        <a:ext cx="1466202" cy="8583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8665-6733-F442-A74A-EE836BA4AF7F}">
      <dsp:nvSpPr>
        <dsp:cNvPr id="0" name=""/>
        <dsp:cNvSpPr/>
      </dsp:nvSpPr>
      <dsp:spPr>
        <a:xfrm>
          <a:off x="386631" y="858924"/>
          <a:ext cx="1487910" cy="743955"/>
        </a:xfrm>
        <a:prstGeom prst="roundRect">
          <a:avLst>
            <a:gd name="adj" fmla="val 10000"/>
          </a:avLst>
        </a:prstGeom>
        <a:gradFill rotWithShape="0">
          <a:gsLst>
            <a:gs pos="0">
              <a:srgbClr val="0000FF"/>
            </a:gs>
            <a:gs pos="55000">
              <a:srgbClr val="3366FF"/>
            </a:gs>
            <a:gs pos="100000">
              <a:srgbClr val="0418DA"/>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Apex predator present</a:t>
          </a:r>
          <a:endParaRPr lang="en-US" sz="1600" kern="1200" dirty="0"/>
        </a:p>
      </dsp:txBody>
      <dsp:txXfrm>
        <a:off x="408421" y="880714"/>
        <a:ext cx="1444330" cy="700375"/>
      </dsp:txXfrm>
    </dsp:sp>
    <dsp:sp modelId="{4E826786-138F-404E-BC1B-37CC5D245DF8}">
      <dsp:nvSpPr>
        <dsp:cNvPr id="0" name=""/>
        <dsp:cNvSpPr/>
      </dsp:nvSpPr>
      <dsp:spPr>
        <a:xfrm>
          <a:off x="1874542" y="1217587"/>
          <a:ext cx="595164" cy="26630"/>
        </a:xfrm>
        <a:custGeom>
          <a:avLst/>
          <a:gdLst/>
          <a:ahLst/>
          <a:cxnLst/>
          <a:rect l="0" t="0" r="0" b="0"/>
          <a:pathLst>
            <a:path>
              <a:moveTo>
                <a:pt x="0" y="13315"/>
              </a:moveTo>
              <a:lnTo>
                <a:pt x="595164"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7245" y="1216023"/>
        <a:ext cx="29758" cy="29758"/>
      </dsp:txXfrm>
    </dsp:sp>
    <dsp:sp modelId="{320DCE05-B8D1-2D42-A16C-B615F513EB7B}">
      <dsp:nvSpPr>
        <dsp:cNvPr id="0" name=""/>
        <dsp:cNvSpPr/>
      </dsp:nvSpPr>
      <dsp:spPr>
        <a:xfrm>
          <a:off x="2469706" y="858924"/>
          <a:ext cx="1487910" cy="743955"/>
        </a:xfrm>
        <a:prstGeom prst="roundRect">
          <a:avLst>
            <a:gd name="adj" fmla="val 10000"/>
          </a:avLst>
        </a:prstGeom>
        <a:gradFill rotWithShape="0">
          <a:gsLst>
            <a:gs pos="0">
              <a:srgbClr val="0000FF"/>
            </a:gs>
            <a:gs pos="55000">
              <a:srgbClr val="3366FF"/>
            </a:gs>
            <a:gs pos="100000">
              <a:srgbClr val="0000FF"/>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Fewer grazing ungulates</a:t>
          </a:r>
          <a:endParaRPr lang="en-US" sz="1600" kern="1200" dirty="0"/>
        </a:p>
      </dsp:txBody>
      <dsp:txXfrm>
        <a:off x="2491496" y="880714"/>
        <a:ext cx="1444330" cy="700375"/>
      </dsp:txXfrm>
    </dsp:sp>
    <dsp:sp modelId="{35FB369D-4681-1E4D-A722-3CC57F920DA9}">
      <dsp:nvSpPr>
        <dsp:cNvPr id="0" name=""/>
        <dsp:cNvSpPr/>
      </dsp:nvSpPr>
      <dsp:spPr>
        <a:xfrm>
          <a:off x="3957617" y="1217587"/>
          <a:ext cx="595164" cy="26630"/>
        </a:xfrm>
        <a:custGeom>
          <a:avLst/>
          <a:gdLst/>
          <a:ahLst/>
          <a:cxnLst/>
          <a:rect l="0" t="0" r="0" b="0"/>
          <a:pathLst>
            <a:path>
              <a:moveTo>
                <a:pt x="0" y="13315"/>
              </a:moveTo>
              <a:lnTo>
                <a:pt x="595164" y="13315"/>
              </a:lnTo>
            </a:path>
          </a:pathLst>
        </a:custGeom>
        <a:noFill/>
        <a:ln w="57150" cap="flat" cmpd="sng" algn="ctr">
          <a:solidFill>
            <a:schemeClr val="tx1"/>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40320" y="1216023"/>
        <a:ext cx="29758" cy="29758"/>
      </dsp:txXfrm>
    </dsp:sp>
    <dsp:sp modelId="{12801B7E-7450-BF4D-8FBF-564BA07E7257}">
      <dsp:nvSpPr>
        <dsp:cNvPr id="0" name=""/>
        <dsp:cNvSpPr/>
      </dsp:nvSpPr>
      <dsp:spPr>
        <a:xfrm>
          <a:off x="4552781" y="858924"/>
          <a:ext cx="1487910" cy="743955"/>
        </a:xfrm>
        <a:prstGeom prst="roundRect">
          <a:avLst>
            <a:gd name="adj" fmla="val 10000"/>
          </a:avLst>
        </a:prstGeom>
        <a:gradFill rotWithShape="0">
          <a:gsLst>
            <a:gs pos="0">
              <a:srgbClr val="0000FF"/>
            </a:gs>
            <a:gs pos="55000">
              <a:srgbClr val="3753FE"/>
            </a:gs>
            <a:gs pos="100000">
              <a:srgbClr val="0000FF"/>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Increased woody stream vegetation</a:t>
          </a:r>
          <a:endParaRPr lang="en-US" sz="1600" kern="1200" dirty="0"/>
        </a:p>
      </dsp:txBody>
      <dsp:txXfrm>
        <a:off x="4574571" y="880714"/>
        <a:ext cx="1444330" cy="700375"/>
      </dsp:txXfrm>
    </dsp:sp>
    <dsp:sp modelId="{218E3A0D-FFD7-9847-8A73-90288FFDF39C}">
      <dsp:nvSpPr>
        <dsp:cNvPr id="0" name=""/>
        <dsp:cNvSpPr/>
      </dsp:nvSpPr>
      <dsp:spPr>
        <a:xfrm rot="18289469">
          <a:off x="5817173" y="789812"/>
          <a:ext cx="1042201" cy="26630"/>
        </a:xfrm>
        <a:custGeom>
          <a:avLst/>
          <a:gdLst/>
          <a:ahLst/>
          <a:cxnLst/>
          <a:rect l="0" t="0" r="0" b="0"/>
          <a:pathLst>
            <a:path>
              <a:moveTo>
                <a:pt x="0" y="13315"/>
              </a:moveTo>
              <a:lnTo>
                <a:pt x="1042201"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12219" y="777073"/>
        <a:ext cx="52110" cy="52110"/>
      </dsp:txXfrm>
    </dsp:sp>
    <dsp:sp modelId="{780A08F6-581C-9B4E-81D6-FC4EB9C54976}">
      <dsp:nvSpPr>
        <dsp:cNvPr id="0" name=""/>
        <dsp:cNvSpPr/>
      </dsp:nvSpPr>
      <dsp:spPr>
        <a:xfrm>
          <a:off x="6635856" y="3376"/>
          <a:ext cx="1487910" cy="743955"/>
        </a:xfrm>
        <a:prstGeom prst="roundRect">
          <a:avLst>
            <a:gd name="adj" fmla="val 10000"/>
          </a:avLst>
        </a:prstGeom>
        <a:gradFill rotWithShape="0">
          <a:gsLst>
            <a:gs pos="0">
              <a:srgbClr val="0000FF"/>
            </a:gs>
            <a:gs pos="55000">
              <a:srgbClr val="3366FF"/>
            </a:gs>
            <a:gs pos="100000">
              <a:srgbClr val="0000FF"/>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Decreased bank erosion</a:t>
          </a:r>
          <a:endParaRPr lang="en-US" sz="1600" kern="1200" dirty="0"/>
        </a:p>
      </dsp:txBody>
      <dsp:txXfrm>
        <a:off x="6657646" y="25166"/>
        <a:ext cx="1444330" cy="700375"/>
      </dsp:txXfrm>
    </dsp:sp>
    <dsp:sp modelId="{A43EA012-26A1-E24D-887A-A326F5EA1C1F}">
      <dsp:nvSpPr>
        <dsp:cNvPr id="0" name=""/>
        <dsp:cNvSpPr/>
      </dsp:nvSpPr>
      <dsp:spPr>
        <a:xfrm>
          <a:off x="6040692" y="1217587"/>
          <a:ext cx="595164" cy="26630"/>
        </a:xfrm>
        <a:custGeom>
          <a:avLst/>
          <a:gdLst/>
          <a:ahLst/>
          <a:cxnLst/>
          <a:rect l="0" t="0" r="0" b="0"/>
          <a:pathLst>
            <a:path>
              <a:moveTo>
                <a:pt x="0" y="13315"/>
              </a:moveTo>
              <a:lnTo>
                <a:pt x="595164"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23395" y="1216023"/>
        <a:ext cx="29758" cy="29758"/>
      </dsp:txXfrm>
    </dsp:sp>
    <dsp:sp modelId="{D10D76A3-04E5-1E40-B228-2D78FB806268}">
      <dsp:nvSpPr>
        <dsp:cNvPr id="0" name=""/>
        <dsp:cNvSpPr/>
      </dsp:nvSpPr>
      <dsp:spPr>
        <a:xfrm>
          <a:off x="6635856" y="858924"/>
          <a:ext cx="1487910" cy="743955"/>
        </a:xfrm>
        <a:prstGeom prst="roundRect">
          <a:avLst>
            <a:gd name="adj" fmla="val 10000"/>
          </a:avLst>
        </a:prstGeom>
        <a:gradFill rotWithShape="0">
          <a:gsLst>
            <a:gs pos="0">
              <a:srgbClr val="0000FF"/>
            </a:gs>
            <a:gs pos="55000">
              <a:srgbClr val="3366FF"/>
            </a:gs>
            <a:gs pos="100000">
              <a:srgbClr val="0000FF"/>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Decreased stream width</a:t>
          </a:r>
          <a:endParaRPr lang="en-US" sz="1600" kern="1200" dirty="0"/>
        </a:p>
      </dsp:txBody>
      <dsp:txXfrm>
        <a:off x="6657646" y="880714"/>
        <a:ext cx="1444330" cy="700375"/>
      </dsp:txXfrm>
    </dsp:sp>
    <dsp:sp modelId="{EBF65DD3-47D9-C944-A97A-E73EDD2823EB}">
      <dsp:nvSpPr>
        <dsp:cNvPr id="0" name=""/>
        <dsp:cNvSpPr/>
      </dsp:nvSpPr>
      <dsp:spPr>
        <a:xfrm rot="3310531">
          <a:off x="5817173" y="1645361"/>
          <a:ext cx="1042201" cy="26630"/>
        </a:xfrm>
        <a:custGeom>
          <a:avLst/>
          <a:gdLst/>
          <a:ahLst/>
          <a:cxnLst/>
          <a:rect l="0" t="0" r="0" b="0"/>
          <a:pathLst>
            <a:path>
              <a:moveTo>
                <a:pt x="0" y="13315"/>
              </a:moveTo>
              <a:lnTo>
                <a:pt x="1042201"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12219" y="1632621"/>
        <a:ext cx="52110" cy="52110"/>
      </dsp:txXfrm>
    </dsp:sp>
    <dsp:sp modelId="{CA8A32B0-A390-2041-99FB-810284189B95}">
      <dsp:nvSpPr>
        <dsp:cNvPr id="0" name=""/>
        <dsp:cNvSpPr/>
      </dsp:nvSpPr>
      <dsp:spPr>
        <a:xfrm>
          <a:off x="6635856" y="1714473"/>
          <a:ext cx="1487910" cy="743955"/>
        </a:xfrm>
        <a:prstGeom prst="roundRect">
          <a:avLst>
            <a:gd name="adj" fmla="val 10000"/>
          </a:avLst>
        </a:prstGeom>
        <a:gradFill rotWithShape="0">
          <a:gsLst>
            <a:gs pos="0">
              <a:srgbClr val="0000FF"/>
            </a:gs>
            <a:gs pos="55000">
              <a:srgbClr val="3366FF"/>
            </a:gs>
            <a:gs pos="100000">
              <a:srgbClr val="0000FF"/>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Increased stream depth</a:t>
          </a:r>
          <a:endParaRPr lang="en-US" sz="1600" kern="1200" dirty="0"/>
        </a:p>
      </dsp:txBody>
      <dsp:txXfrm>
        <a:off x="6657646" y="1736263"/>
        <a:ext cx="1444330" cy="700375"/>
      </dsp:txXfrm>
    </dsp:sp>
    <dsp:sp modelId="{1911DE9C-48D1-6B45-8152-C666C82194DB}">
      <dsp:nvSpPr>
        <dsp:cNvPr id="0" name=""/>
        <dsp:cNvSpPr/>
      </dsp:nvSpPr>
      <dsp:spPr>
        <a:xfrm>
          <a:off x="386631" y="3425570"/>
          <a:ext cx="1487910" cy="743955"/>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Apex predator absent</a:t>
          </a:r>
          <a:endParaRPr lang="en-US" sz="1600" kern="1200" dirty="0"/>
        </a:p>
      </dsp:txBody>
      <dsp:txXfrm>
        <a:off x="408421" y="3447360"/>
        <a:ext cx="1444330" cy="700375"/>
      </dsp:txXfrm>
    </dsp:sp>
    <dsp:sp modelId="{F1688A95-87C9-F845-A1E3-C1CAAC7844A7}">
      <dsp:nvSpPr>
        <dsp:cNvPr id="0" name=""/>
        <dsp:cNvSpPr/>
      </dsp:nvSpPr>
      <dsp:spPr>
        <a:xfrm>
          <a:off x="1874542" y="3784233"/>
          <a:ext cx="595164" cy="26630"/>
        </a:xfrm>
        <a:custGeom>
          <a:avLst/>
          <a:gdLst/>
          <a:ahLst/>
          <a:cxnLst/>
          <a:rect l="0" t="0" r="0" b="0"/>
          <a:pathLst>
            <a:path>
              <a:moveTo>
                <a:pt x="0" y="13315"/>
              </a:moveTo>
              <a:lnTo>
                <a:pt x="595164"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57245" y="3782669"/>
        <a:ext cx="29758" cy="29758"/>
      </dsp:txXfrm>
    </dsp:sp>
    <dsp:sp modelId="{93904E6E-2219-8342-87F4-87A384A41B40}">
      <dsp:nvSpPr>
        <dsp:cNvPr id="0" name=""/>
        <dsp:cNvSpPr/>
      </dsp:nvSpPr>
      <dsp:spPr>
        <a:xfrm>
          <a:off x="2469706" y="3425570"/>
          <a:ext cx="1487910" cy="743955"/>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More grazing ungulates</a:t>
          </a:r>
          <a:endParaRPr lang="en-US" sz="1600" kern="1200" dirty="0"/>
        </a:p>
      </dsp:txBody>
      <dsp:txXfrm>
        <a:off x="2491496" y="3447360"/>
        <a:ext cx="1444330" cy="700375"/>
      </dsp:txXfrm>
    </dsp:sp>
    <dsp:sp modelId="{DAEE1311-0236-404A-B4A6-A7564714E181}">
      <dsp:nvSpPr>
        <dsp:cNvPr id="0" name=""/>
        <dsp:cNvSpPr/>
      </dsp:nvSpPr>
      <dsp:spPr>
        <a:xfrm>
          <a:off x="3957617" y="3784233"/>
          <a:ext cx="595164" cy="26630"/>
        </a:xfrm>
        <a:custGeom>
          <a:avLst/>
          <a:gdLst/>
          <a:ahLst/>
          <a:cxnLst/>
          <a:rect l="0" t="0" r="0" b="0"/>
          <a:pathLst>
            <a:path>
              <a:moveTo>
                <a:pt x="0" y="13315"/>
              </a:moveTo>
              <a:lnTo>
                <a:pt x="595164" y="13315"/>
              </a:lnTo>
            </a:path>
          </a:pathLst>
        </a:custGeom>
        <a:noFill/>
        <a:ln w="57150" cap="flat" cmpd="sng" algn="ctr">
          <a:solidFill>
            <a:schemeClr val="tx1"/>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40320" y="3782669"/>
        <a:ext cx="29758" cy="29758"/>
      </dsp:txXfrm>
    </dsp:sp>
    <dsp:sp modelId="{35ED3ECB-4F23-F94D-A33F-B8EB620A54F5}">
      <dsp:nvSpPr>
        <dsp:cNvPr id="0" name=""/>
        <dsp:cNvSpPr/>
      </dsp:nvSpPr>
      <dsp:spPr>
        <a:xfrm>
          <a:off x="4552781" y="3425570"/>
          <a:ext cx="1487910" cy="743955"/>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Decreased woody stream vegetation</a:t>
          </a:r>
          <a:endParaRPr lang="en-US" sz="1600" kern="1200" dirty="0"/>
        </a:p>
      </dsp:txBody>
      <dsp:txXfrm>
        <a:off x="4574571" y="3447360"/>
        <a:ext cx="1444330" cy="700375"/>
      </dsp:txXfrm>
    </dsp:sp>
    <dsp:sp modelId="{8B5BDDBC-877B-DA48-A3EC-40E9A88F3FCA}">
      <dsp:nvSpPr>
        <dsp:cNvPr id="0" name=""/>
        <dsp:cNvSpPr/>
      </dsp:nvSpPr>
      <dsp:spPr>
        <a:xfrm rot="18289469">
          <a:off x="5817173" y="3356458"/>
          <a:ext cx="1042201" cy="26630"/>
        </a:xfrm>
        <a:custGeom>
          <a:avLst/>
          <a:gdLst/>
          <a:ahLst/>
          <a:cxnLst/>
          <a:rect l="0" t="0" r="0" b="0"/>
          <a:pathLst>
            <a:path>
              <a:moveTo>
                <a:pt x="0" y="13315"/>
              </a:moveTo>
              <a:lnTo>
                <a:pt x="1042201"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12219" y="3343719"/>
        <a:ext cx="52110" cy="52110"/>
      </dsp:txXfrm>
    </dsp:sp>
    <dsp:sp modelId="{24B9E38C-1F36-6E40-8A2A-A6ACAE0E34CB}">
      <dsp:nvSpPr>
        <dsp:cNvPr id="0" name=""/>
        <dsp:cNvSpPr/>
      </dsp:nvSpPr>
      <dsp:spPr>
        <a:xfrm>
          <a:off x="6635856" y="2570022"/>
          <a:ext cx="1487910" cy="743955"/>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Increased bank  erosion</a:t>
          </a:r>
          <a:endParaRPr lang="en-US" sz="1600" kern="1200" dirty="0"/>
        </a:p>
      </dsp:txBody>
      <dsp:txXfrm>
        <a:off x="6657646" y="2591812"/>
        <a:ext cx="1444330" cy="700375"/>
      </dsp:txXfrm>
    </dsp:sp>
    <dsp:sp modelId="{8A4AF8CD-3F78-0A46-A1E9-92DCCA06C4E6}">
      <dsp:nvSpPr>
        <dsp:cNvPr id="0" name=""/>
        <dsp:cNvSpPr/>
      </dsp:nvSpPr>
      <dsp:spPr>
        <a:xfrm>
          <a:off x="6040692" y="3784233"/>
          <a:ext cx="595164" cy="26630"/>
        </a:xfrm>
        <a:custGeom>
          <a:avLst/>
          <a:gdLst/>
          <a:ahLst/>
          <a:cxnLst/>
          <a:rect l="0" t="0" r="0" b="0"/>
          <a:pathLst>
            <a:path>
              <a:moveTo>
                <a:pt x="0" y="13315"/>
              </a:moveTo>
              <a:lnTo>
                <a:pt x="595164"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23395" y="3782669"/>
        <a:ext cx="29758" cy="29758"/>
      </dsp:txXfrm>
    </dsp:sp>
    <dsp:sp modelId="{82C2482E-F18C-DE4C-BCC4-A730D7FBA9B7}">
      <dsp:nvSpPr>
        <dsp:cNvPr id="0" name=""/>
        <dsp:cNvSpPr/>
      </dsp:nvSpPr>
      <dsp:spPr>
        <a:xfrm>
          <a:off x="6635856" y="3425570"/>
          <a:ext cx="1487910" cy="743955"/>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Increased stream width</a:t>
          </a:r>
          <a:endParaRPr lang="en-US" sz="1600" kern="1200" dirty="0"/>
        </a:p>
      </dsp:txBody>
      <dsp:txXfrm>
        <a:off x="6657646" y="3447360"/>
        <a:ext cx="1444330" cy="700375"/>
      </dsp:txXfrm>
    </dsp:sp>
    <dsp:sp modelId="{F54A9EAC-B58C-5842-BBF2-E02D50BB44EF}">
      <dsp:nvSpPr>
        <dsp:cNvPr id="0" name=""/>
        <dsp:cNvSpPr/>
      </dsp:nvSpPr>
      <dsp:spPr>
        <a:xfrm rot="3310531">
          <a:off x="5817173" y="4212007"/>
          <a:ext cx="1042201" cy="26630"/>
        </a:xfrm>
        <a:custGeom>
          <a:avLst/>
          <a:gdLst/>
          <a:ahLst/>
          <a:cxnLst/>
          <a:rect l="0" t="0" r="0" b="0"/>
          <a:pathLst>
            <a:path>
              <a:moveTo>
                <a:pt x="0" y="13315"/>
              </a:moveTo>
              <a:lnTo>
                <a:pt x="1042201" y="13315"/>
              </a:lnTo>
            </a:path>
          </a:pathLst>
        </a:custGeom>
        <a:noFill/>
        <a:ln w="57150" cap="flat" cmpd="sng" algn="ctr">
          <a:solidFill>
            <a:scrgbClr r="0" g="0" b="0"/>
          </a:solidFill>
          <a:prstDash val="solid"/>
          <a:tailEnd type="triangle"/>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12219" y="4199267"/>
        <a:ext cx="52110" cy="52110"/>
      </dsp:txXfrm>
    </dsp:sp>
    <dsp:sp modelId="{738A999A-ABDE-424C-B171-9C4CB3EF2A4A}">
      <dsp:nvSpPr>
        <dsp:cNvPr id="0" name=""/>
        <dsp:cNvSpPr/>
      </dsp:nvSpPr>
      <dsp:spPr>
        <a:xfrm>
          <a:off x="6635856" y="4281119"/>
          <a:ext cx="1487910" cy="743955"/>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Decreased stream depth</a:t>
          </a:r>
          <a:endParaRPr lang="en-US" sz="1600" kern="1200" dirty="0"/>
        </a:p>
      </dsp:txBody>
      <dsp:txXfrm>
        <a:off x="6657646" y="4302909"/>
        <a:ext cx="1444330" cy="7003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78A5F-A708-5340-B23E-6F339B325CE9}">
      <dsp:nvSpPr>
        <dsp:cNvPr id="0" name=""/>
        <dsp:cNvSpPr/>
      </dsp:nvSpPr>
      <dsp:spPr>
        <a:xfrm>
          <a:off x="671875" y="0"/>
          <a:ext cx="2601958" cy="839976"/>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Predators</a:t>
          </a:r>
          <a:endParaRPr lang="en-US" sz="1600" kern="1200" dirty="0"/>
        </a:p>
        <a:p>
          <a:pPr marL="114300" lvl="1" indent="-114300" algn="ctr" defTabSz="533400">
            <a:lnSpc>
              <a:spcPct val="90000"/>
            </a:lnSpc>
            <a:spcBef>
              <a:spcPct val="0"/>
            </a:spcBef>
            <a:spcAft>
              <a:spcPct val="15000"/>
            </a:spcAft>
            <a:buChar char="••"/>
          </a:pPr>
          <a:r>
            <a:rPr lang="en-US" sz="1200" kern="1200" dirty="0" smtClean="0"/>
            <a:t>Regulate prey populations</a:t>
          </a:r>
          <a:endParaRPr lang="en-US" sz="1200" kern="1200" dirty="0"/>
        </a:p>
      </dsp:txBody>
      <dsp:txXfrm>
        <a:off x="696477" y="24602"/>
        <a:ext cx="2552754" cy="790772"/>
      </dsp:txXfrm>
    </dsp:sp>
    <dsp:sp modelId="{191C6D68-1BE1-6340-BE1D-2F1477B50F5A}">
      <dsp:nvSpPr>
        <dsp:cNvPr id="0" name=""/>
        <dsp:cNvSpPr/>
      </dsp:nvSpPr>
      <dsp:spPr>
        <a:xfrm rot="5273561">
          <a:off x="1837628" y="862104"/>
          <a:ext cx="316899" cy="377989"/>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80933" y="892681"/>
        <a:ext cx="226793" cy="221829"/>
      </dsp:txXfrm>
    </dsp:sp>
    <dsp:sp modelId="{01C36F13-8979-D74A-BA6F-C7AA5C075C7F}">
      <dsp:nvSpPr>
        <dsp:cNvPr id="0" name=""/>
        <dsp:cNvSpPr/>
      </dsp:nvSpPr>
      <dsp:spPr>
        <a:xfrm>
          <a:off x="718320" y="1262222"/>
          <a:ext cx="2601958" cy="839976"/>
        </a:xfrm>
        <a:prstGeom prst="roundRect">
          <a:avLst>
            <a:gd name="adj" fmla="val 1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Prey</a:t>
          </a:r>
        </a:p>
        <a:p>
          <a:pPr marL="114300" lvl="1" indent="-114300" algn="ctr" defTabSz="533400">
            <a:lnSpc>
              <a:spcPct val="90000"/>
            </a:lnSpc>
            <a:spcBef>
              <a:spcPct val="0"/>
            </a:spcBef>
            <a:spcAft>
              <a:spcPct val="15000"/>
            </a:spcAft>
            <a:buChar char="••"/>
          </a:pPr>
          <a:r>
            <a:rPr lang="en-US" sz="1200" kern="1200" dirty="0" smtClean="0"/>
            <a:t>Support predator populations</a:t>
          </a:r>
          <a:endParaRPr lang="en-US" sz="1200" kern="1200" dirty="0"/>
        </a:p>
        <a:p>
          <a:pPr marL="114300" lvl="1" indent="-114300" algn="ctr" defTabSz="533400">
            <a:lnSpc>
              <a:spcPct val="90000"/>
            </a:lnSpc>
            <a:spcBef>
              <a:spcPct val="0"/>
            </a:spcBef>
            <a:spcAft>
              <a:spcPct val="15000"/>
            </a:spcAft>
            <a:buChar char="••"/>
          </a:pPr>
          <a:r>
            <a:rPr lang="en-US" sz="1200" kern="1200" dirty="0" smtClean="0"/>
            <a:t>Reduce producer</a:t>
          </a:r>
          <a:endParaRPr lang="en-US" sz="1200" kern="1200" dirty="0"/>
        </a:p>
      </dsp:txBody>
      <dsp:txXfrm>
        <a:off x="742922" y="1286824"/>
        <a:ext cx="2552754" cy="790772"/>
      </dsp:txXfrm>
    </dsp:sp>
    <dsp:sp modelId="{CD28ABB1-D8A9-C84D-BD43-7AA8EFE1D443}">
      <dsp:nvSpPr>
        <dsp:cNvPr id="0" name=""/>
        <dsp:cNvSpPr/>
      </dsp:nvSpPr>
      <dsp:spPr>
        <a:xfrm rot="5400000">
          <a:off x="1861804" y="2123198"/>
          <a:ext cx="314991" cy="377989"/>
        </a:xfrm>
        <a:prstGeom prst="rightArrow">
          <a:avLst>
            <a:gd name="adj1" fmla="val 60000"/>
            <a:gd name="adj2" fmla="val 5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05904" y="2154697"/>
        <a:ext cx="226793" cy="220494"/>
      </dsp:txXfrm>
    </dsp:sp>
    <dsp:sp modelId="{CAF2DAA5-39B0-BC48-ADBE-EAAC5F197ACD}">
      <dsp:nvSpPr>
        <dsp:cNvPr id="0" name=""/>
        <dsp:cNvSpPr/>
      </dsp:nvSpPr>
      <dsp:spPr>
        <a:xfrm>
          <a:off x="718320" y="2522187"/>
          <a:ext cx="2601958" cy="839976"/>
        </a:xfrm>
        <a:prstGeom prst="roundRect">
          <a:avLst>
            <a:gd name="adj" fmla="val 10000"/>
          </a:avLst>
        </a:prstGeom>
        <a:gradFill rotWithShape="0">
          <a:gsLst>
            <a:gs pos="0">
              <a:schemeClr val="accent4">
                <a:lumMod val="50000"/>
              </a:schemeClr>
            </a:gs>
            <a:gs pos="55000">
              <a:schemeClr val="accent4">
                <a:lumMod val="75000"/>
              </a:schemeClr>
            </a:gs>
            <a:gs pos="100000">
              <a:schemeClr val="accent4">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Producers</a:t>
          </a:r>
        </a:p>
        <a:p>
          <a:pPr marL="114300" lvl="1" indent="-114300" algn="ctr" defTabSz="533400">
            <a:lnSpc>
              <a:spcPct val="90000"/>
            </a:lnSpc>
            <a:spcBef>
              <a:spcPct val="0"/>
            </a:spcBef>
            <a:spcAft>
              <a:spcPct val="15000"/>
            </a:spcAft>
            <a:buChar char="••"/>
          </a:pPr>
          <a:r>
            <a:rPr lang="en-US" sz="1200" kern="1200" dirty="0" smtClean="0"/>
            <a:t>Support prey populations</a:t>
          </a:r>
          <a:endParaRPr lang="en-US" sz="1200" kern="1200" dirty="0"/>
        </a:p>
        <a:p>
          <a:pPr marL="114300" lvl="1" indent="-114300" algn="ctr" defTabSz="533400">
            <a:lnSpc>
              <a:spcPct val="90000"/>
            </a:lnSpc>
            <a:spcBef>
              <a:spcPct val="0"/>
            </a:spcBef>
            <a:spcAft>
              <a:spcPct val="15000"/>
            </a:spcAft>
            <a:buChar char="••"/>
          </a:pPr>
          <a:r>
            <a:rPr lang="en-US" sz="1200" kern="1200" dirty="0" smtClean="0"/>
            <a:t>Link different parts of the ecosystem</a:t>
          </a:r>
          <a:endParaRPr lang="en-US" sz="1200" kern="1200" dirty="0"/>
        </a:p>
      </dsp:txBody>
      <dsp:txXfrm>
        <a:off x="742922" y="2546789"/>
        <a:ext cx="2552754" cy="790772"/>
      </dsp:txXfrm>
    </dsp:sp>
    <dsp:sp modelId="{77F75FEA-102E-014A-9639-25BEBDCB2C08}">
      <dsp:nvSpPr>
        <dsp:cNvPr id="0" name=""/>
        <dsp:cNvSpPr/>
      </dsp:nvSpPr>
      <dsp:spPr>
        <a:xfrm rot="5400000">
          <a:off x="1861804" y="3383163"/>
          <a:ext cx="314991" cy="377989"/>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05904" y="3414662"/>
        <a:ext cx="226793" cy="220494"/>
      </dsp:txXfrm>
    </dsp:sp>
    <dsp:sp modelId="{B9185FF9-B946-864F-B6B9-09774440F2CC}">
      <dsp:nvSpPr>
        <dsp:cNvPr id="0" name=""/>
        <dsp:cNvSpPr/>
      </dsp:nvSpPr>
      <dsp:spPr>
        <a:xfrm>
          <a:off x="718320" y="3782152"/>
          <a:ext cx="2601958" cy="839976"/>
        </a:xfrm>
        <a:prstGeom prst="roundRect">
          <a:avLst>
            <a:gd name="adj" fmla="val 10000"/>
          </a:avLst>
        </a:prstGeom>
        <a:gradFill rotWithShape="0">
          <a:gsLst>
            <a:gs pos="0">
              <a:schemeClr val="accent2">
                <a:lumMod val="75000"/>
              </a:schemeClr>
            </a:gs>
            <a:gs pos="55000">
              <a:schemeClr val="accent2"/>
            </a:gs>
            <a:gs pos="100000">
              <a:schemeClr val="accent2">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Ecosystem Changes</a:t>
          </a:r>
          <a:endParaRPr lang="en-US" sz="1600" b="1" kern="1200" dirty="0"/>
        </a:p>
        <a:p>
          <a:pPr marL="114300" lvl="1" indent="-114300" algn="ctr" defTabSz="533400">
            <a:lnSpc>
              <a:spcPct val="90000"/>
            </a:lnSpc>
            <a:spcBef>
              <a:spcPct val="0"/>
            </a:spcBef>
            <a:spcAft>
              <a:spcPct val="15000"/>
            </a:spcAft>
            <a:buChar char="••"/>
          </a:pPr>
          <a:r>
            <a:rPr lang="en-US" sz="1200" kern="1200" dirty="0" smtClean="0"/>
            <a:t>Biotic environment</a:t>
          </a:r>
          <a:endParaRPr lang="en-US" sz="1200" kern="1200" dirty="0"/>
        </a:p>
        <a:p>
          <a:pPr marL="114300" lvl="1" indent="-114300" algn="ctr" defTabSz="533400">
            <a:lnSpc>
              <a:spcPct val="90000"/>
            </a:lnSpc>
            <a:spcBef>
              <a:spcPct val="0"/>
            </a:spcBef>
            <a:spcAft>
              <a:spcPct val="15000"/>
            </a:spcAft>
            <a:buChar char="••"/>
          </a:pPr>
          <a:r>
            <a:rPr lang="en-US" sz="1200" kern="1200" dirty="0" smtClean="0"/>
            <a:t>Abiotic environment</a:t>
          </a:r>
          <a:endParaRPr lang="en-US" sz="1200" kern="1200" dirty="0"/>
        </a:p>
      </dsp:txBody>
      <dsp:txXfrm>
        <a:off x="742922" y="3806754"/>
        <a:ext cx="2552754" cy="7907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C8881-616D-2847-81AA-E91E972789B1}">
      <dsp:nvSpPr>
        <dsp:cNvPr id="0" name=""/>
        <dsp:cNvSpPr/>
      </dsp:nvSpPr>
      <dsp:spPr>
        <a:xfrm>
          <a:off x="630831" y="3721"/>
          <a:ext cx="2861094" cy="718711"/>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Predators Removed</a:t>
          </a:r>
          <a:endParaRPr lang="en-US" sz="1600" b="1" kern="1200" dirty="0"/>
        </a:p>
        <a:p>
          <a:pPr marL="114300" lvl="1" indent="-114300" algn="ctr" defTabSz="533400">
            <a:lnSpc>
              <a:spcPct val="90000"/>
            </a:lnSpc>
            <a:spcBef>
              <a:spcPct val="0"/>
            </a:spcBef>
            <a:spcAft>
              <a:spcPct val="15000"/>
            </a:spcAft>
            <a:buChar char="••"/>
          </a:pPr>
          <a:r>
            <a:rPr lang="en-US" sz="1200" kern="1200" dirty="0" smtClean="0"/>
            <a:t>Decreased Predation</a:t>
          </a:r>
          <a:endParaRPr lang="en-US" sz="1200" kern="1200" dirty="0"/>
        </a:p>
      </dsp:txBody>
      <dsp:txXfrm>
        <a:off x="651881" y="24771"/>
        <a:ext cx="2818994" cy="676611"/>
      </dsp:txXfrm>
    </dsp:sp>
    <dsp:sp modelId="{A6B16F39-2846-C041-8DA6-EB366A8FAC0D}">
      <dsp:nvSpPr>
        <dsp:cNvPr id="0" name=""/>
        <dsp:cNvSpPr/>
      </dsp:nvSpPr>
      <dsp:spPr>
        <a:xfrm rot="5400000">
          <a:off x="1926620" y="740401"/>
          <a:ext cx="269516" cy="323420"/>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64353" y="767353"/>
        <a:ext cx="194052" cy="188661"/>
      </dsp:txXfrm>
    </dsp:sp>
    <dsp:sp modelId="{F0EA78D3-5178-F646-B93B-4BF482FBB3DB}">
      <dsp:nvSpPr>
        <dsp:cNvPr id="0" name=""/>
        <dsp:cNvSpPr/>
      </dsp:nvSpPr>
      <dsp:spPr>
        <a:xfrm>
          <a:off x="630831" y="1081789"/>
          <a:ext cx="2861094" cy="718711"/>
        </a:xfrm>
        <a:prstGeom prst="roundRect">
          <a:avLst>
            <a:gd name="adj" fmla="val 1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Prey Populations Increase</a:t>
          </a:r>
          <a:endParaRPr lang="en-US" sz="1600" b="1" kern="1200" dirty="0"/>
        </a:p>
        <a:p>
          <a:pPr marL="114300" lvl="1" indent="-114300" algn="ctr" defTabSz="533400">
            <a:lnSpc>
              <a:spcPct val="90000"/>
            </a:lnSpc>
            <a:spcBef>
              <a:spcPct val="0"/>
            </a:spcBef>
            <a:spcAft>
              <a:spcPct val="15000"/>
            </a:spcAft>
            <a:buChar char="••"/>
          </a:pPr>
          <a:r>
            <a:rPr lang="en-US" sz="1200" kern="1200" dirty="0" smtClean="0"/>
            <a:t>Increased </a:t>
          </a:r>
          <a:r>
            <a:rPr lang="en-US" sz="1200" kern="1200" dirty="0" err="1" smtClean="0"/>
            <a:t>Herbivory</a:t>
          </a:r>
          <a:endParaRPr lang="en-US" sz="1200" kern="1200" dirty="0"/>
        </a:p>
      </dsp:txBody>
      <dsp:txXfrm>
        <a:off x="651881" y="1102839"/>
        <a:ext cx="2818994" cy="676611"/>
      </dsp:txXfrm>
    </dsp:sp>
    <dsp:sp modelId="{47A323C1-6B9D-5C4B-A67E-A100DDB71ADC}">
      <dsp:nvSpPr>
        <dsp:cNvPr id="0" name=""/>
        <dsp:cNvSpPr/>
      </dsp:nvSpPr>
      <dsp:spPr>
        <a:xfrm rot="5400000">
          <a:off x="1926620" y="1818468"/>
          <a:ext cx="269516" cy="323420"/>
        </a:xfrm>
        <a:prstGeom prst="rightArrow">
          <a:avLst>
            <a:gd name="adj1" fmla="val 60000"/>
            <a:gd name="adj2" fmla="val 5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64353" y="1845420"/>
        <a:ext cx="194052" cy="188661"/>
      </dsp:txXfrm>
    </dsp:sp>
    <dsp:sp modelId="{C00BF100-E42A-AD45-86BF-0831B4D4E89E}">
      <dsp:nvSpPr>
        <dsp:cNvPr id="0" name=""/>
        <dsp:cNvSpPr/>
      </dsp:nvSpPr>
      <dsp:spPr>
        <a:xfrm>
          <a:off x="630831" y="2159856"/>
          <a:ext cx="2861094" cy="718711"/>
        </a:xfrm>
        <a:prstGeom prst="roundRect">
          <a:avLst>
            <a:gd name="adj" fmla="val 10000"/>
          </a:avLst>
        </a:prstGeom>
        <a:gradFill rotWithShape="0">
          <a:gsLst>
            <a:gs pos="0">
              <a:schemeClr val="accent4">
                <a:lumMod val="50000"/>
              </a:schemeClr>
            </a:gs>
            <a:gs pos="55000">
              <a:schemeClr val="accent4">
                <a:lumMod val="75000"/>
              </a:schemeClr>
            </a:gs>
            <a:gs pos="100000">
              <a:schemeClr val="accent4">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Producer Populations Change</a:t>
          </a:r>
          <a:endParaRPr lang="en-US" sz="1600" b="1" kern="1200" dirty="0"/>
        </a:p>
        <a:p>
          <a:pPr marL="114300" lvl="1" indent="-114300" algn="ctr" defTabSz="533400">
            <a:lnSpc>
              <a:spcPct val="90000"/>
            </a:lnSpc>
            <a:spcBef>
              <a:spcPct val="0"/>
            </a:spcBef>
            <a:spcAft>
              <a:spcPct val="15000"/>
            </a:spcAft>
            <a:buChar char="••"/>
          </a:pPr>
          <a:r>
            <a:rPr lang="en-US" sz="1200" kern="1200" dirty="0" smtClean="0"/>
            <a:t>Species preferred by herbivores decrease</a:t>
          </a:r>
          <a:endParaRPr lang="en-US" sz="1200" kern="1200" dirty="0"/>
        </a:p>
        <a:p>
          <a:pPr marL="114300" lvl="1" indent="-114300" algn="ctr" defTabSz="533400">
            <a:lnSpc>
              <a:spcPct val="90000"/>
            </a:lnSpc>
            <a:spcBef>
              <a:spcPct val="0"/>
            </a:spcBef>
            <a:spcAft>
              <a:spcPct val="15000"/>
            </a:spcAft>
            <a:buChar char="••"/>
          </a:pPr>
          <a:r>
            <a:rPr lang="en-US" sz="1200" kern="1200" dirty="0" smtClean="0"/>
            <a:t>Species avoided by herbivores increase</a:t>
          </a:r>
          <a:endParaRPr lang="en-US" sz="1200" kern="1200" dirty="0"/>
        </a:p>
      </dsp:txBody>
      <dsp:txXfrm>
        <a:off x="651881" y="2180906"/>
        <a:ext cx="2818994" cy="676611"/>
      </dsp:txXfrm>
    </dsp:sp>
    <dsp:sp modelId="{A7DB59DF-7D3B-F44F-88E1-44AB51F74C5E}">
      <dsp:nvSpPr>
        <dsp:cNvPr id="0" name=""/>
        <dsp:cNvSpPr/>
      </dsp:nvSpPr>
      <dsp:spPr>
        <a:xfrm rot="5400000">
          <a:off x="1926620" y="2896536"/>
          <a:ext cx="269516" cy="323420"/>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64353" y="2923488"/>
        <a:ext cx="194052" cy="188661"/>
      </dsp:txXfrm>
    </dsp:sp>
    <dsp:sp modelId="{75B70373-E69E-234F-AB78-FAFF133501E7}">
      <dsp:nvSpPr>
        <dsp:cNvPr id="0" name=""/>
        <dsp:cNvSpPr/>
      </dsp:nvSpPr>
      <dsp:spPr>
        <a:xfrm>
          <a:off x="630831" y="3237924"/>
          <a:ext cx="2861094" cy="1473107"/>
        </a:xfrm>
        <a:prstGeom prst="roundRect">
          <a:avLst>
            <a:gd name="adj" fmla="val 10000"/>
          </a:avLst>
        </a:prstGeom>
        <a:gradFill rotWithShape="0">
          <a:gsLst>
            <a:gs pos="0">
              <a:schemeClr val="accent2">
                <a:lumMod val="75000"/>
              </a:schemeClr>
            </a:gs>
            <a:gs pos="55000">
              <a:schemeClr val="accent2"/>
            </a:gs>
            <a:gs pos="100000">
              <a:schemeClr val="accent2"/>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Ecosystem</a:t>
          </a:r>
          <a:endParaRPr lang="en-US" sz="1600" b="1" kern="1200" dirty="0"/>
        </a:p>
        <a:p>
          <a:pPr marL="114300" lvl="1" indent="-114300" algn="ctr" defTabSz="533400">
            <a:lnSpc>
              <a:spcPct val="90000"/>
            </a:lnSpc>
            <a:spcBef>
              <a:spcPct val="0"/>
            </a:spcBef>
            <a:spcAft>
              <a:spcPct val="15000"/>
            </a:spcAft>
            <a:buChar char="••"/>
          </a:pPr>
          <a:r>
            <a:rPr lang="en-US" sz="1200" kern="1200" dirty="0" smtClean="0"/>
            <a:t>Habitats change</a:t>
          </a:r>
          <a:endParaRPr lang="en-US" sz="1200" kern="1200" dirty="0"/>
        </a:p>
        <a:p>
          <a:pPr marL="114300" lvl="1" indent="-114300" algn="ctr" defTabSz="533400">
            <a:lnSpc>
              <a:spcPct val="90000"/>
            </a:lnSpc>
            <a:spcBef>
              <a:spcPct val="0"/>
            </a:spcBef>
            <a:spcAft>
              <a:spcPct val="15000"/>
            </a:spcAft>
            <a:buChar char="••"/>
          </a:pPr>
          <a:r>
            <a:rPr lang="en-US" sz="1200" kern="1200" dirty="0" smtClean="0"/>
            <a:t>Biodiversity changes</a:t>
          </a:r>
          <a:endParaRPr lang="en-US" sz="1200" kern="1200" dirty="0"/>
        </a:p>
        <a:p>
          <a:pPr marL="114300" lvl="1" indent="-114300" algn="ctr" defTabSz="533400">
            <a:lnSpc>
              <a:spcPct val="90000"/>
            </a:lnSpc>
            <a:spcBef>
              <a:spcPct val="0"/>
            </a:spcBef>
            <a:spcAft>
              <a:spcPct val="15000"/>
            </a:spcAft>
            <a:buChar char="••"/>
          </a:pPr>
          <a:r>
            <a:rPr lang="en-US" sz="1200" kern="1200" dirty="0" smtClean="0"/>
            <a:t>Nutrient cycles change</a:t>
          </a:r>
          <a:endParaRPr lang="en-US" sz="1200" kern="1200" dirty="0"/>
        </a:p>
        <a:p>
          <a:pPr marL="114300" lvl="1" indent="-114300" algn="ctr" defTabSz="533400">
            <a:lnSpc>
              <a:spcPct val="90000"/>
            </a:lnSpc>
            <a:spcBef>
              <a:spcPct val="0"/>
            </a:spcBef>
            <a:spcAft>
              <a:spcPct val="15000"/>
            </a:spcAft>
            <a:buChar char="••"/>
          </a:pPr>
          <a:r>
            <a:rPr lang="en-US" sz="1200" kern="1200" dirty="0" smtClean="0"/>
            <a:t>Feedback throughout system</a:t>
          </a:r>
          <a:endParaRPr lang="en-US" sz="1200" kern="1200" dirty="0"/>
        </a:p>
      </dsp:txBody>
      <dsp:txXfrm>
        <a:off x="673977" y="3281070"/>
        <a:ext cx="2774802" cy="13868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78A5F-A708-5340-B23E-6F339B325CE9}">
      <dsp:nvSpPr>
        <dsp:cNvPr id="0" name=""/>
        <dsp:cNvSpPr/>
      </dsp:nvSpPr>
      <dsp:spPr>
        <a:xfrm>
          <a:off x="636903" y="0"/>
          <a:ext cx="2600883" cy="839629"/>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Predators</a:t>
          </a:r>
          <a:endParaRPr lang="en-US" sz="1600" kern="1200" dirty="0"/>
        </a:p>
        <a:p>
          <a:pPr marL="114300" lvl="1" indent="-114300" algn="ctr" defTabSz="533400">
            <a:lnSpc>
              <a:spcPct val="90000"/>
            </a:lnSpc>
            <a:spcBef>
              <a:spcPct val="0"/>
            </a:spcBef>
            <a:spcAft>
              <a:spcPct val="15000"/>
            </a:spcAft>
            <a:buChar char="••"/>
          </a:pPr>
          <a:r>
            <a:rPr lang="en-US" sz="1200" kern="1200" dirty="0" smtClean="0"/>
            <a:t>Regulate prey populations</a:t>
          </a:r>
          <a:endParaRPr lang="en-US" sz="1200" kern="1200" dirty="0"/>
        </a:p>
      </dsp:txBody>
      <dsp:txXfrm>
        <a:off x="661495" y="24592"/>
        <a:ext cx="2551699" cy="790445"/>
      </dsp:txXfrm>
    </dsp:sp>
    <dsp:sp modelId="{191C6D68-1BE1-6340-BE1D-2F1477B50F5A}">
      <dsp:nvSpPr>
        <dsp:cNvPr id="0" name=""/>
        <dsp:cNvSpPr/>
      </dsp:nvSpPr>
      <dsp:spPr>
        <a:xfrm rot="5273561">
          <a:off x="1802174" y="861748"/>
          <a:ext cx="316768" cy="37783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45462" y="892312"/>
        <a:ext cx="226699" cy="221738"/>
      </dsp:txXfrm>
    </dsp:sp>
    <dsp:sp modelId="{01C36F13-8979-D74A-BA6F-C7AA5C075C7F}">
      <dsp:nvSpPr>
        <dsp:cNvPr id="0" name=""/>
        <dsp:cNvSpPr/>
      </dsp:nvSpPr>
      <dsp:spPr>
        <a:xfrm>
          <a:off x="683329" y="1261701"/>
          <a:ext cx="2600883" cy="839629"/>
        </a:xfrm>
        <a:prstGeom prst="roundRect">
          <a:avLst>
            <a:gd name="adj" fmla="val 1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t>Ungulate Prey</a:t>
          </a:r>
          <a:endParaRPr lang="en-US" sz="1600" kern="1200" dirty="0" smtClean="0"/>
        </a:p>
        <a:p>
          <a:pPr marL="114300" lvl="1" indent="-114300" algn="ctr" defTabSz="533400">
            <a:lnSpc>
              <a:spcPct val="90000"/>
            </a:lnSpc>
            <a:spcBef>
              <a:spcPct val="0"/>
            </a:spcBef>
            <a:spcAft>
              <a:spcPct val="15000"/>
            </a:spcAft>
            <a:buChar char="••"/>
          </a:pPr>
          <a:r>
            <a:rPr lang="en-US" sz="1200" kern="1200" dirty="0" smtClean="0"/>
            <a:t>Support predator populations</a:t>
          </a:r>
          <a:endParaRPr lang="en-US" sz="1200" kern="1200" dirty="0"/>
        </a:p>
        <a:p>
          <a:pPr marL="114300" lvl="1" indent="-114300" algn="ctr" defTabSz="533400">
            <a:lnSpc>
              <a:spcPct val="90000"/>
            </a:lnSpc>
            <a:spcBef>
              <a:spcPct val="0"/>
            </a:spcBef>
            <a:spcAft>
              <a:spcPct val="15000"/>
            </a:spcAft>
            <a:buChar char="••"/>
          </a:pPr>
          <a:r>
            <a:rPr lang="en-US" sz="1200" kern="1200" dirty="0" smtClean="0"/>
            <a:t>Reduce plant populations</a:t>
          </a:r>
          <a:endParaRPr lang="en-US" sz="1200" kern="1200" dirty="0"/>
        </a:p>
      </dsp:txBody>
      <dsp:txXfrm>
        <a:off x="707921" y="1286293"/>
        <a:ext cx="2551699" cy="790445"/>
      </dsp:txXfrm>
    </dsp:sp>
    <dsp:sp modelId="{CD28ABB1-D8A9-C84D-BD43-7AA8EFE1D443}">
      <dsp:nvSpPr>
        <dsp:cNvPr id="0" name=""/>
        <dsp:cNvSpPr/>
      </dsp:nvSpPr>
      <dsp:spPr>
        <a:xfrm rot="5400000">
          <a:off x="1826340" y="2122321"/>
          <a:ext cx="314861" cy="377833"/>
        </a:xfrm>
        <a:prstGeom prst="rightArrow">
          <a:avLst>
            <a:gd name="adj1" fmla="val 60000"/>
            <a:gd name="adj2" fmla="val 5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70421" y="2153807"/>
        <a:ext cx="226699" cy="220403"/>
      </dsp:txXfrm>
    </dsp:sp>
    <dsp:sp modelId="{CAF2DAA5-39B0-BC48-ADBE-EAAC5F197ACD}">
      <dsp:nvSpPr>
        <dsp:cNvPr id="0" name=""/>
        <dsp:cNvSpPr/>
      </dsp:nvSpPr>
      <dsp:spPr>
        <a:xfrm>
          <a:off x="683329" y="2521145"/>
          <a:ext cx="2600883" cy="839629"/>
        </a:xfrm>
        <a:prstGeom prst="roundRect">
          <a:avLst>
            <a:gd name="adj" fmla="val 10000"/>
          </a:avLst>
        </a:prstGeom>
        <a:gradFill rotWithShape="0">
          <a:gsLst>
            <a:gs pos="0">
              <a:schemeClr val="accent4">
                <a:lumMod val="50000"/>
              </a:schemeClr>
            </a:gs>
            <a:gs pos="55000">
              <a:schemeClr val="accent4">
                <a:lumMod val="75000"/>
              </a:schemeClr>
            </a:gs>
            <a:gs pos="100000">
              <a:schemeClr val="accent4">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Plants</a:t>
          </a:r>
        </a:p>
        <a:p>
          <a:pPr marL="114300" lvl="1" indent="-114300" algn="ctr" defTabSz="533400">
            <a:lnSpc>
              <a:spcPct val="90000"/>
            </a:lnSpc>
            <a:spcBef>
              <a:spcPct val="0"/>
            </a:spcBef>
            <a:spcAft>
              <a:spcPct val="15000"/>
            </a:spcAft>
            <a:buChar char="••"/>
          </a:pPr>
          <a:r>
            <a:rPr lang="en-US" sz="1200" kern="1200" dirty="0" smtClean="0"/>
            <a:t>Support prey populations</a:t>
          </a:r>
          <a:endParaRPr lang="en-US" sz="1200" kern="1200" dirty="0"/>
        </a:p>
        <a:p>
          <a:pPr marL="114300" lvl="1" indent="-114300" algn="ctr" defTabSz="533400">
            <a:lnSpc>
              <a:spcPct val="90000"/>
            </a:lnSpc>
            <a:spcBef>
              <a:spcPct val="0"/>
            </a:spcBef>
            <a:spcAft>
              <a:spcPct val="15000"/>
            </a:spcAft>
            <a:buChar char="••"/>
          </a:pPr>
          <a:r>
            <a:rPr lang="en-US" sz="1200" kern="1200" dirty="0" smtClean="0"/>
            <a:t>Link different parts of the ecosystem</a:t>
          </a:r>
          <a:endParaRPr lang="en-US" sz="1200" kern="1200" dirty="0"/>
        </a:p>
      </dsp:txBody>
      <dsp:txXfrm>
        <a:off x="707921" y="2545737"/>
        <a:ext cx="2551699" cy="790445"/>
      </dsp:txXfrm>
    </dsp:sp>
    <dsp:sp modelId="{77F75FEA-102E-014A-9639-25BEBDCB2C08}">
      <dsp:nvSpPr>
        <dsp:cNvPr id="0" name=""/>
        <dsp:cNvSpPr/>
      </dsp:nvSpPr>
      <dsp:spPr>
        <a:xfrm rot="5400000">
          <a:off x="1826340" y="3381766"/>
          <a:ext cx="314861" cy="37783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70421" y="3413252"/>
        <a:ext cx="226699" cy="220403"/>
      </dsp:txXfrm>
    </dsp:sp>
    <dsp:sp modelId="{B9185FF9-B946-864F-B6B9-09774440F2CC}">
      <dsp:nvSpPr>
        <dsp:cNvPr id="0" name=""/>
        <dsp:cNvSpPr/>
      </dsp:nvSpPr>
      <dsp:spPr>
        <a:xfrm>
          <a:off x="683329" y="3780590"/>
          <a:ext cx="2600883" cy="839629"/>
        </a:xfrm>
        <a:prstGeom prst="roundRect">
          <a:avLst>
            <a:gd name="adj" fmla="val 10000"/>
          </a:avLst>
        </a:prstGeom>
        <a:gradFill rotWithShape="0">
          <a:gsLst>
            <a:gs pos="0">
              <a:schemeClr val="accent2">
                <a:lumMod val="75000"/>
              </a:schemeClr>
            </a:gs>
            <a:gs pos="55000">
              <a:schemeClr val="accent2"/>
            </a:gs>
            <a:gs pos="100000">
              <a:schemeClr val="accent2">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Ecosystem Changes</a:t>
          </a:r>
          <a:endParaRPr lang="en-US" sz="1600" kern="1200" dirty="0"/>
        </a:p>
        <a:p>
          <a:pPr marL="114300" lvl="1" indent="-114300" algn="ctr" defTabSz="533400">
            <a:lnSpc>
              <a:spcPct val="90000"/>
            </a:lnSpc>
            <a:spcBef>
              <a:spcPct val="0"/>
            </a:spcBef>
            <a:spcAft>
              <a:spcPct val="15000"/>
            </a:spcAft>
            <a:buChar char="••"/>
          </a:pPr>
          <a:r>
            <a:rPr lang="en-US" sz="1200" kern="1200" dirty="0" smtClean="0"/>
            <a:t>Biotic environment</a:t>
          </a:r>
          <a:endParaRPr lang="en-US" sz="1200" kern="1200" dirty="0"/>
        </a:p>
        <a:p>
          <a:pPr marL="114300" lvl="1" indent="-114300" algn="ctr" defTabSz="533400">
            <a:lnSpc>
              <a:spcPct val="90000"/>
            </a:lnSpc>
            <a:spcBef>
              <a:spcPct val="0"/>
            </a:spcBef>
            <a:spcAft>
              <a:spcPct val="15000"/>
            </a:spcAft>
            <a:buChar char="••"/>
          </a:pPr>
          <a:r>
            <a:rPr lang="en-US" sz="1200" kern="1200" dirty="0" smtClean="0"/>
            <a:t>Abiotic environment</a:t>
          </a:r>
          <a:endParaRPr lang="en-US" sz="1200" kern="1200" dirty="0"/>
        </a:p>
      </dsp:txBody>
      <dsp:txXfrm>
        <a:off x="707921" y="3805182"/>
        <a:ext cx="2551699" cy="79044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78A5F-A708-5340-B23E-6F339B325CE9}">
      <dsp:nvSpPr>
        <dsp:cNvPr id="0" name=""/>
        <dsp:cNvSpPr/>
      </dsp:nvSpPr>
      <dsp:spPr>
        <a:xfrm>
          <a:off x="636903" y="0"/>
          <a:ext cx="2600883" cy="839629"/>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Predators</a:t>
          </a:r>
          <a:endParaRPr lang="en-US" sz="1600" kern="1200" dirty="0"/>
        </a:p>
        <a:p>
          <a:pPr marL="114300" lvl="1" indent="-114300" algn="ctr" defTabSz="533400">
            <a:lnSpc>
              <a:spcPct val="90000"/>
            </a:lnSpc>
            <a:spcBef>
              <a:spcPct val="0"/>
            </a:spcBef>
            <a:spcAft>
              <a:spcPct val="15000"/>
            </a:spcAft>
            <a:buChar char="••"/>
          </a:pPr>
          <a:r>
            <a:rPr lang="en-US" sz="1200" kern="1200" dirty="0" smtClean="0"/>
            <a:t>Regulate prey populations</a:t>
          </a:r>
          <a:endParaRPr lang="en-US" sz="1200" kern="1200" dirty="0"/>
        </a:p>
      </dsp:txBody>
      <dsp:txXfrm>
        <a:off x="661495" y="24592"/>
        <a:ext cx="2551699" cy="790445"/>
      </dsp:txXfrm>
    </dsp:sp>
    <dsp:sp modelId="{191C6D68-1BE1-6340-BE1D-2F1477B50F5A}">
      <dsp:nvSpPr>
        <dsp:cNvPr id="0" name=""/>
        <dsp:cNvSpPr/>
      </dsp:nvSpPr>
      <dsp:spPr>
        <a:xfrm rot="5273561">
          <a:off x="1802174" y="861748"/>
          <a:ext cx="316768" cy="37783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45462" y="892312"/>
        <a:ext cx="226699" cy="221738"/>
      </dsp:txXfrm>
    </dsp:sp>
    <dsp:sp modelId="{01C36F13-8979-D74A-BA6F-C7AA5C075C7F}">
      <dsp:nvSpPr>
        <dsp:cNvPr id="0" name=""/>
        <dsp:cNvSpPr/>
      </dsp:nvSpPr>
      <dsp:spPr>
        <a:xfrm>
          <a:off x="683329" y="1261701"/>
          <a:ext cx="2600883" cy="839629"/>
        </a:xfrm>
        <a:prstGeom prst="roundRect">
          <a:avLst>
            <a:gd name="adj" fmla="val 1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Ungulate Prey</a:t>
          </a:r>
        </a:p>
        <a:p>
          <a:pPr marL="114300" lvl="1" indent="-114300" algn="ctr" defTabSz="533400">
            <a:lnSpc>
              <a:spcPct val="90000"/>
            </a:lnSpc>
            <a:spcBef>
              <a:spcPct val="0"/>
            </a:spcBef>
            <a:spcAft>
              <a:spcPct val="15000"/>
            </a:spcAft>
            <a:buChar char="••"/>
          </a:pPr>
          <a:r>
            <a:rPr lang="en-US" sz="1200" kern="1200" dirty="0" smtClean="0"/>
            <a:t>Support predator populations</a:t>
          </a:r>
          <a:endParaRPr lang="en-US" sz="1200" kern="1200" dirty="0"/>
        </a:p>
        <a:p>
          <a:pPr marL="114300" lvl="1" indent="-114300" algn="ctr" defTabSz="533400">
            <a:lnSpc>
              <a:spcPct val="90000"/>
            </a:lnSpc>
            <a:spcBef>
              <a:spcPct val="0"/>
            </a:spcBef>
            <a:spcAft>
              <a:spcPct val="15000"/>
            </a:spcAft>
            <a:buChar char="••"/>
          </a:pPr>
          <a:r>
            <a:rPr lang="en-US" sz="1200" kern="1200" dirty="0" smtClean="0"/>
            <a:t>Reduce plant populations</a:t>
          </a:r>
          <a:endParaRPr lang="en-US" sz="1200" kern="1200" dirty="0"/>
        </a:p>
      </dsp:txBody>
      <dsp:txXfrm>
        <a:off x="707921" y="1286293"/>
        <a:ext cx="2551699" cy="790445"/>
      </dsp:txXfrm>
    </dsp:sp>
    <dsp:sp modelId="{CD28ABB1-D8A9-C84D-BD43-7AA8EFE1D443}">
      <dsp:nvSpPr>
        <dsp:cNvPr id="0" name=""/>
        <dsp:cNvSpPr/>
      </dsp:nvSpPr>
      <dsp:spPr>
        <a:xfrm rot="5400000">
          <a:off x="1826340" y="2122321"/>
          <a:ext cx="314861" cy="377833"/>
        </a:xfrm>
        <a:prstGeom prst="rightArrow">
          <a:avLst>
            <a:gd name="adj1" fmla="val 60000"/>
            <a:gd name="adj2" fmla="val 5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70421" y="2153807"/>
        <a:ext cx="226699" cy="220403"/>
      </dsp:txXfrm>
    </dsp:sp>
    <dsp:sp modelId="{CAF2DAA5-39B0-BC48-ADBE-EAAC5F197ACD}">
      <dsp:nvSpPr>
        <dsp:cNvPr id="0" name=""/>
        <dsp:cNvSpPr/>
      </dsp:nvSpPr>
      <dsp:spPr>
        <a:xfrm>
          <a:off x="683329" y="2521145"/>
          <a:ext cx="2600883" cy="839629"/>
        </a:xfrm>
        <a:prstGeom prst="roundRect">
          <a:avLst>
            <a:gd name="adj" fmla="val 10000"/>
          </a:avLst>
        </a:prstGeom>
        <a:gradFill rotWithShape="0">
          <a:gsLst>
            <a:gs pos="0">
              <a:schemeClr val="accent4">
                <a:lumMod val="50000"/>
              </a:schemeClr>
            </a:gs>
            <a:gs pos="55000">
              <a:schemeClr val="accent4">
                <a:lumMod val="75000"/>
              </a:schemeClr>
            </a:gs>
            <a:gs pos="100000">
              <a:schemeClr val="accent4">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Plants</a:t>
          </a:r>
        </a:p>
        <a:p>
          <a:pPr marL="114300" lvl="1" indent="-114300" algn="ctr" defTabSz="533400">
            <a:lnSpc>
              <a:spcPct val="90000"/>
            </a:lnSpc>
            <a:spcBef>
              <a:spcPct val="0"/>
            </a:spcBef>
            <a:spcAft>
              <a:spcPct val="15000"/>
            </a:spcAft>
            <a:buChar char="••"/>
          </a:pPr>
          <a:r>
            <a:rPr lang="en-US" sz="1200" kern="1200" dirty="0" smtClean="0"/>
            <a:t>Support prey populations</a:t>
          </a:r>
          <a:endParaRPr lang="en-US" sz="1200" kern="1200" dirty="0"/>
        </a:p>
        <a:p>
          <a:pPr marL="114300" lvl="1" indent="-114300" algn="ctr" defTabSz="533400">
            <a:lnSpc>
              <a:spcPct val="90000"/>
            </a:lnSpc>
            <a:spcBef>
              <a:spcPct val="0"/>
            </a:spcBef>
            <a:spcAft>
              <a:spcPct val="15000"/>
            </a:spcAft>
            <a:buChar char="••"/>
          </a:pPr>
          <a:r>
            <a:rPr lang="en-US" sz="1200" kern="1200" dirty="0" smtClean="0"/>
            <a:t>Link different parts of the ecosystem</a:t>
          </a:r>
          <a:endParaRPr lang="en-US" sz="1200" kern="1200" dirty="0"/>
        </a:p>
      </dsp:txBody>
      <dsp:txXfrm>
        <a:off x="707921" y="2545737"/>
        <a:ext cx="2551699" cy="790445"/>
      </dsp:txXfrm>
    </dsp:sp>
    <dsp:sp modelId="{77F75FEA-102E-014A-9639-25BEBDCB2C08}">
      <dsp:nvSpPr>
        <dsp:cNvPr id="0" name=""/>
        <dsp:cNvSpPr/>
      </dsp:nvSpPr>
      <dsp:spPr>
        <a:xfrm rot="5400000">
          <a:off x="1826340" y="3381766"/>
          <a:ext cx="314861" cy="37783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870421" y="3413252"/>
        <a:ext cx="226699" cy="220403"/>
      </dsp:txXfrm>
    </dsp:sp>
    <dsp:sp modelId="{B9185FF9-B946-864F-B6B9-09774440F2CC}">
      <dsp:nvSpPr>
        <dsp:cNvPr id="0" name=""/>
        <dsp:cNvSpPr/>
      </dsp:nvSpPr>
      <dsp:spPr>
        <a:xfrm>
          <a:off x="683329" y="3780590"/>
          <a:ext cx="2600883" cy="839629"/>
        </a:xfrm>
        <a:prstGeom prst="roundRect">
          <a:avLst>
            <a:gd name="adj" fmla="val 10000"/>
          </a:avLst>
        </a:prstGeom>
        <a:gradFill rotWithShape="0">
          <a:gsLst>
            <a:gs pos="0">
              <a:schemeClr val="accent2">
                <a:lumMod val="75000"/>
              </a:schemeClr>
            </a:gs>
            <a:gs pos="55000">
              <a:schemeClr val="accent2"/>
            </a:gs>
            <a:gs pos="100000">
              <a:schemeClr val="accent2">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Ecosystem Changes</a:t>
          </a:r>
          <a:endParaRPr lang="en-US" sz="1600" b="1" kern="1200" dirty="0"/>
        </a:p>
        <a:p>
          <a:pPr marL="114300" lvl="1" indent="-114300" algn="ctr" defTabSz="533400">
            <a:lnSpc>
              <a:spcPct val="90000"/>
            </a:lnSpc>
            <a:spcBef>
              <a:spcPct val="0"/>
            </a:spcBef>
            <a:spcAft>
              <a:spcPct val="15000"/>
            </a:spcAft>
            <a:buChar char="••"/>
          </a:pPr>
          <a:r>
            <a:rPr lang="en-US" sz="1200" kern="1200" dirty="0" smtClean="0"/>
            <a:t>Biotic environment</a:t>
          </a:r>
          <a:endParaRPr lang="en-US" sz="1200" kern="1200" dirty="0"/>
        </a:p>
        <a:p>
          <a:pPr marL="114300" lvl="1" indent="-114300" algn="ctr" defTabSz="533400">
            <a:lnSpc>
              <a:spcPct val="90000"/>
            </a:lnSpc>
            <a:spcBef>
              <a:spcPct val="0"/>
            </a:spcBef>
            <a:spcAft>
              <a:spcPct val="15000"/>
            </a:spcAft>
            <a:buChar char="••"/>
          </a:pPr>
          <a:r>
            <a:rPr lang="en-US" sz="1200" kern="1200" dirty="0" smtClean="0"/>
            <a:t>Abiotic environment</a:t>
          </a:r>
          <a:endParaRPr lang="en-US" sz="1200" kern="1200" dirty="0"/>
        </a:p>
      </dsp:txBody>
      <dsp:txXfrm>
        <a:off x="707921" y="3805182"/>
        <a:ext cx="2551699" cy="7904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C8881-616D-2847-81AA-E91E972789B1}">
      <dsp:nvSpPr>
        <dsp:cNvPr id="0" name=""/>
        <dsp:cNvSpPr/>
      </dsp:nvSpPr>
      <dsp:spPr>
        <a:xfrm>
          <a:off x="623955" y="3721"/>
          <a:ext cx="2874846" cy="718711"/>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Predators Removed</a:t>
          </a:r>
          <a:endParaRPr lang="en-US" sz="1600" b="1" kern="1200" dirty="0"/>
        </a:p>
        <a:p>
          <a:pPr marL="114300" lvl="1" indent="-114300" algn="ctr" defTabSz="533400">
            <a:lnSpc>
              <a:spcPct val="90000"/>
            </a:lnSpc>
            <a:spcBef>
              <a:spcPct val="0"/>
            </a:spcBef>
            <a:spcAft>
              <a:spcPct val="15000"/>
            </a:spcAft>
            <a:buChar char="••"/>
          </a:pPr>
          <a:r>
            <a:rPr lang="en-US" sz="1200" kern="1200" dirty="0" smtClean="0"/>
            <a:t>Decreased Predation</a:t>
          </a:r>
          <a:endParaRPr lang="en-US" sz="1200" kern="1200" dirty="0"/>
        </a:p>
      </dsp:txBody>
      <dsp:txXfrm>
        <a:off x="645005" y="24771"/>
        <a:ext cx="2832746" cy="676611"/>
      </dsp:txXfrm>
    </dsp:sp>
    <dsp:sp modelId="{A6B16F39-2846-C041-8DA6-EB366A8FAC0D}">
      <dsp:nvSpPr>
        <dsp:cNvPr id="0" name=""/>
        <dsp:cNvSpPr/>
      </dsp:nvSpPr>
      <dsp:spPr>
        <a:xfrm rot="5400000">
          <a:off x="1926620" y="740401"/>
          <a:ext cx="269516" cy="323420"/>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64353" y="767353"/>
        <a:ext cx="194052" cy="188661"/>
      </dsp:txXfrm>
    </dsp:sp>
    <dsp:sp modelId="{F0EA78D3-5178-F646-B93B-4BF482FBB3DB}">
      <dsp:nvSpPr>
        <dsp:cNvPr id="0" name=""/>
        <dsp:cNvSpPr/>
      </dsp:nvSpPr>
      <dsp:spPr>
        <a:xfrm>
          <a:off x="623955" y="1081789"/>
          <a:ext cx="2874846" cy="718711"/>
        </a:xfrm>
        <a:prstGeom prst="roundRect">
          <a:avLst>
            <a:gd name="adj" fmla="val 1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Ungulate Prey Populations Increase</a:t>
          </a:r>
          <a:endParaRPr lang="en-US" sz="1600" b="1" kern="1200" dirty="0"/>
        </a:p>
        <a:p>
          <a:pPr marL="114300" lvl="1" indent="-114300" algn="ctr" defTabSz="533400">
            <a:lnSpc>
              <a:spcPct val="90000"/>
            </a:lnSpc>
            <a:spcBef>
              <a:spcPct val="0"/>
            </a:spcBef>
            <a:spcAft>
              <a:spcPct val="15000"/>
            </a:spcAft>
            <a:buChar char="••"/>
          </a:pPr>
          <a:r>
            <a:rPr lang="en-US" sz="1200" kern="1200" dirty="0" smtClean="0"/>
            <a:t>Increased </a:t>
          </a:r>
          <a:r>
            <a:rPr lang="en-US" sz="1200" kern="1200" dirty="0" err="1" smtClean="0"/>
            <a:t>Herbivory</a:t>
          </a:r>
          <a:endParaRPr lang="en-US" sz="1200" kern="1200" dirty="0"/>
        </a:p>
      </dsp:txBody>
      <dsp:txXfrm>
        <a:off x="645005" y="1102839"/>
        <a:ext cx="2832746" cy="676611"/>
      </dsp:txXfrm>
    </dsp:sp>
    <dsp:sp modelId="{47A323C1-6B9D-5C4B-A67E-A100DDB71ADC}">
      <dsp:nvSpPr>
        <dsp:cNvPr id="0" name=""/>
        <dsp:cNvSpPr/>
      </dsp:nvSpPr>
      <dsp:spPr>
        <a:xfrm rot="5400000">
          <a:off x="1926620" y="1818468"/>
          <a:ext cx="269516" cy="323420"/>
        </a:xfrm>
        <a:prstGeom prst="rightArrow">
          <a:avLst>
            <a:gd name="adj1" fmla="val 60000"/>
            <a:gd name="adj2" fmla="val 5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64353" y="1845420"/>
        <a:ext cx="194052" cy="188661"/>
      </dsp:txXfrm>
    </dsp:sp>
    <dsp:sp modelId="{C00BF100-E42A-AD45-86BF-0831B4D4E89E}">
      <dsp:nvSpPr>
        <dsp:cNvPr id="0" name=""/>
        <dsp:cNvSpPr/>
      </dsp:nvSpPr>
      <dsp:spPr>
        <a:xfrm>
          <a:off x="623955" y="2159856"/>
          <a:ext cx="2874846" cy="718711"/>
        </a:xfrm>
        <a:prstGeom prst="roundRect">
          <a:avLst>
            <a:gd name="adj" fmla="val 10000"/>
          </a:avLst>
        </a:prstGeom>
        <a:gradFill rotWithShape="0">
          <a:gsLst>
            <a:gs pos="0">
              <a:schemeClr val="accent4">
                <a:lumMod val="50000"/>
              </a:schemeClr>
            </a:gs>
            <a:gs pos="55000">
              <a:schemeClr val="accent4">
                <a:lumMod val="75000"/>
              </a:schemeClr>
            </a:gs>
            <a:gs pos="100000">
              <a:schemeClr val="accent4">
                <a:lumMod val="75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Plant Populations Change</a:t>
          </a:r>
          <a:endParaRPr lang="en-US" sz="1600" b="1" kern="1200" dirty="0"/>
        </a:p>
        <a:p>
          <a:pPr marL="114300" lvl="1" indent="-114300" algn="ctr" defTabSz="533400">
            <a:lnSpc>
              <a:spcPct val="90000"/>
            </a:lnSpc>
            <a:spcBef>
              <a:spcPct val="0"/>
            </a:spcBef>
            <a:spcAft>
              <a:spcPct val="15000"/>
            </a:spcAft>
            <a:buChar char="••"/>
          </a:pPr>
          <a:r>
            <a:rPr lang="en-US" sz="1200" kern="1200" dirty="0" smtClean="0"/>
            <a:t>Species preferred by herbivores decrease</a:t>
          </a:r>
          <a:endParaRPr lang="en-US" sz="1200" kern="1200" dirty="0"/>
        </a:p>
        <a:p>
          <a:pPr marL="114300" lvl="1" indent="-114300" algn="ctr" defTabSz="533400">
            <a:lnSpc>
              <a:spcPct val="90000"/>
            </a:lnSpc>
            <a:spcBef>
              <a:spcPct val="0"/>
            </a:spcBef>
            <a:spcAft>
              <a:spcPct val="15000"/>
            </a:spcAft>
            <a:buChar char="••"/>
          </a:pPr>
          <a:r>
            <a:rPr lang="en-US" sz="1200" kern="1200" dirty="0" smtClean="0"/>
            <a:t>Species avoided by herbivores increase</a:t>
          </a:r>
          <a:endParaRPr lang="en-US" sz="1200" kern="1200" dirty="0"/>
        </a:p>
      </dsp:txBody>
      <dsp:txXfrm>
        <a:off x="645005" y="2180906"/>
        <a:ext cx="2832746" cy="676611"/>
      </dsp:txXfrm>
    </dsp:sp>
    <dsp:sp modelId="{A7DB59DF-7D3B-F44F-88E1-44AB51F74C5E}">
      <dsp:nvSpPr>
        <dsp:cNvPr id="0" name=""/>
        <dsp:cNvSpPr/>
      </dsp:nvSpPr>
      <dsp:spPr>
        <a:xfrm rot="5400000">
          <a:off x="1926620" y="2896536"/>
          <a:ext cx="269516" cy="323420"/>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964353" y="2923488"/>
        <a:ext cx="194052" cy="188661"/>
      </dsp:txXfrm>
    </dsp:sp>
    <dsp:sp modelId="{75B70373-E69E-234F-AB78-FAFF133501E7}">
      <dsp:nvSpPr>
        <dsp:cNvPr id="0" name=""/>
        <dsp:cNvSpPr/>
      </dsp:nvSpPr>
      <dsp:spPr>
        <a:xfrm>
          <a:off x="623955" y="3237924"/>
          <a:ext cx="2874846" cy="1473107"/>
        </a:xfrm>
        <a:prstGeom prst="roundRect">
          <a:avLst>
            <a:gd name="adj" fmla="val 10000"/>
          </a:avLst>
        </a:prstGeom>
        <a:gradFill rotWithShape="0">
          <a:gsLst>
            <a:gs pos="0">
              <a:schemeClr val="accent2">
                <a:lumMod val="75000"/>
              </a:schemeClr>
            </a:gs>
            <a:gs pos="55000">
              <a:schemeClr val="accent2"/>
            </a:gs>
            <a:gs pos="100000">
              <a:schemeClr val="accent2"/>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Ecosystem</a:t>
          </a:r>
          <a:endParaRPr lang="en-US" sz="1600" b="1" kern="1200" dirty="0"/>
        </a:p>
        <a:p>
          <a:pPr marL="114300" lvl="1" indent="-114300" algn="ctr" defTabSz="533400">
            <a:lnSpc>
              <a:spcPct val="90000"/>
            </a:lnSpc>
            <a:spcBef>
              <a:spcPct val="0"/>
            </a:spcBef>
            <a:spcAft>
              <a:spcPct val="15000"/>
            </a:spcAft>
            <a:buChar char="••"/>
          </a:pPr>
          <a:r>
            <a:rPr lang="en-US" sz="1200" kern="1200" dirty="0" smtClean="0"/>
            <a:t>Terrestrial habitats change</a:t>
          </a:r>
          <a:endParaRPr lang="en-US" sz="1200" kern="1200" dirty="0"/>
        </a:p>
        <a:p>
          <a:pPr marL="114300" lvl="1" indent="-114300" algn="ctr" defTabSz="533400">
            <a:lnSpc>
              <a:spcPct val="90000"/>
            </a:lnSpc>
            <a:spcBef>
              <a:spcPct val="0"/>
            </a:spcBef>
            <a:spcAft>
              <a:spcPct val="15000"/>
            </a:spcAft>
            <a:buChar char="••"/>
          </a:pPr>
          <a:r>
            <a:rPr lang="en-US" sz="1200" kern="1200" dirty="0" smtClean="0"/>
            <a:t>Aquatic habitats change</a:t>
          </a:r>
          <a:endParaRPr lang="en-US" sz="1200" kern="1200" dirty="0"/>
        </a:p>
        <a:p>
          <a:pPr marL="114300" lvl="1" indent="-114300" algn="ctr" defTabSz="533400">
            <a:lnSpc>
              <a:spcPct val="90000"/>
            </a:lnSpc>
            <a:spcBef>
              <a:spcPct val="0"/>
            </a:spcBef>
            <a:spcAft>
              <a:spcPct val="15000"/>
            </a:spcAft>
            <a:buChar char="••"/>
          </a:pPr>
          <a:r>
            <a:rPr lang="en-US" sz="1200" kern="1200" dirty="0" smtClean="0"/>
            <a:t>Loss of species</a:t>
          </a:r>
          <a:endParaRPr lang="en-US" sz="1200" kern="1200" dirty="0"/>
        </a:p>
        <a:p>
          <a:pPr marL="114300" lvl="1" indent="-114300" algn="ctr" defTabSz="533400">
            <a:lnSpc>
              <a:spcPct val="90000"/>
            </a:lnSpc>
            <a:spcBef>
              <a:spcPct val="0"/>
            </a:spcBef>
            <a:spcAft>
              <a:spcPct val="15000"/>
            </a:spcAft>
            <a:buChar char="••"/>
          </a:pPr>
          <a:r>
            <a:rPr lang="en-US" sz="1200" kern="1200" dirty="0" smtClean="0"/>
            <a:t>Increased invasive species </a:t>
          </a:r>
          <a:endParaRPr lang="en-US" sz="1200" kern="1200" dirty="0"/>
        </a:p>
        <a:p>
          <a:pPr marL="114300" lvl="1" indent="-114300" algn="ctr" defTabSz="533400">
            <a:lnSpc>
              <a:spcPct val="90000"/>
            </a:lnSpc>
            <a:spcBef>
              <a:spcPct val="0"/>
            </a:spcBef>
            <a:spcAft>
              <a:spcPct val="15000"/>
            </a:spcAft>
            <a:buChar char="••"/>
          </a:pPr>
          <a:r>
            <a:rPr lang="en-US" sz="1200" kern="1200" dirty="0" smtClean="0"/>
            <a:t>Nutrient cycles change</a:t>
          </a:r>
          <a:endParaRPr lang="en-US" sz="1200" kern="1200" dirty="0"/>
        </a:p>
      </dsp:txBody>
      <dsp:txXfrm>
        <a:off x="667101" y="3281070"/>
        <a:ext cx="2788554" cy="138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52E16-0E13-0442-90BF-850590123438}">
      <dsp:nvSpPr>
        <dsp:cNvPr id="0" name=""/>
        <dsp:cNvSpPr/>
      </dsp:nvSpPr>
      <dsp:spPr>
        <a:xfrm>
          <a:off x="179225" y="559"/>
          <a:ext cx="1774566" cy="1064740"/>
        </a:xfrm>
        <a:prstGeom prst="rect">
          <a:avLst/>
        </a:prstGeom>
        <a:gradFill rotWithShape="0">
          <a:gsLst>
            <a:gs pos="0">
              <a:schemeClr val="accent4">
                <a:shade val="80000"/>
                <a:hueOff val="0"/>
                <a:satOff val="0"/>
                <a:lumOff val="0"/>
                <a:alphaOff val="0"/>
                <a:shade val="47500"/>
                <a:satMod val="137000"/>
              </a:schemeClr>
            </a:gs>
            <a:gs pos="55000">
              <a:schemeClr val="accent4">
                <a:shade val="80000"/>
                <a:hueOff val="0"/>
                <a:satOff val="0"/>
                <a:lumOff val="0"/>
                <a:alphaOff val="0"/>
                <a:shade val="69000"/>
                <a:satMod val="137000"/>
              </a:schemeClr>
            </a:gs>
            <a:gs pos="100000">
              <a:schemeClr val="accent4">
                <a:shade val="8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Woody Tree Species: willows, cottonwoods</a:t>
          </a:r>
        </a:p>
        <a:p>
          <a:pPr lvl="0" algn="ctr" defTabSz="622300">
            <a:lnSpc>
              <a:spcPct val="90000"/>
            </a:lnSpc>
            <a:spcBef>
              <a:spcPct val="0"/>
            </a:spcBef>
            <a:spcAft>
              <a:spcPct val="35000"/>
            </a:spcAft>
          </a:pPr>
          <a:r>
            <a:rPr lang="en-US" sz="1400" b="1" kern="1200" dirty="0" smtClean="0">
              <a:solidFill>
                <a:srgbClr val="FFFFFF"/>
              </a:solidFill>
            </a:rPr>
            <a:t>(producers)</a:t>
          </a:r>
          <a:endParaRPr lang="en-US" sz="1400" b="1" kern="1200" dirty="0">
            <a:solidFill>
              <a:srgbClr val="FFFFFF"/>
            </a:solidFill>
          </a:endParaRPr>
        </a:p>
      </dsp:txBody>
      <dsp:txXfrm>
        <a:off x="179225" y="559"/>
        <a:ext cx="1774566" cy="1064740"/>
      </dsp:txXfrm>
    </dsp:sp>
    <dsp:sp modelId="{E5B70F0A-1178-1546-BD89-ED569C34BE2A}">
      <dsp:nvSpPr>
        <dsp:cNvPr id="0" name=""/>
        <dsp:cNvSpPr/>
      </dsp:nvSpPr>
      <dsp:spPr>
        <a:xfrm>
          <a:off x="2131249" y="559"/>
          <a:ext cx="1774566" cy="1064740"/>
        </a:xfrm>
        <a:prstGeom prst="rect">
          <a:avLst/>
        </a:prstGeom>
        <a:gradFill rotWithShape="0">
          <a:gsLst>
            <a:gs pos="0">
              <a:schemeClr val="accent2">
                <a:lumMod val="50000"/>
              </a:schemeClr>
            </a:gs>
            <a:gs pos="55000">
              <a:schemeClr val="accent2">
                <a:lumMod val="75000"/>
              </a:schemeClr>
            </a:gs>
            <a:gs pos="100000">
              <a:schemeClr val="accent2">
                <a:lumMod val="75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Amphibians: frogs, toads</a:t>
          </a:r>
        </a:p>
        <a:p>
          <a:pPr lvl="0" algn="ctr" defTabSz="622300">
            <a:lnSpc>
              <a:spcPct val="90000"/>
            </a:lnSpc>
            <a:spcBef>
              <a:spcPct val="0"/>
            </a:spcBef>
            <a:spcAft>
              <a:spcPct val="35000"/>
            </a:spcAft>
          </a:pPr>
          <a:r>
            <a:rPr lang="en-US" sz="1400" b="1" kern="1200" dirty="0" smtClean="0">
              <a:solidFill>
                <a:srgbClr val="FFFFFF"/>
              </a:solidFill>
            </a:rPr>
            <a:t>(juveniles eat algae</a:t>
          </a:r>
        </a:p>
        <a:p>
          <a:pPr lvl="0" algn="ctr" defTabSz="622300">
            <a:lnSpc>
              <a:spcPct val="90000"/>
            </a:lnSpc>
            <a:spcBef>
              <a:spcPct val="0"/>
            </a:spcBef>
            <a:spcAft>
              <a:spcPct val="35000"/>
            </a:spcAft>
          </a:pPr>
          <a:r>
            <a:rPr lang="en-US" sz="1400" b="1" kern="1200" dirty="0" smtClean="0">
              <a:solidFill>
                <a:srgbClr val="FFFFFF"/>
              </a:solidFill>
            </a:rPr>
            <a:t>adults eat insects)</a:t>
          </a:r>
          <a:endParaRPr lang="en-US" sz="1400" b="1" kern="1200" dirty="0">
            <a:solidFill>
              <a:srgbClr val="FFFFFF"/>
            </a:solidFill>
          </a:endParaRPr>
        </a:p>
      </dsp:txBody>
      <dsp:txXfrm>
        <a:off x="2131249" y="559"/>
        <a:ext cx="1774566" cy="1064740"/>
      </dsp:txXfrm>
    </dsp:sp>
    <dsp:sp modelId="{6098EF8E-0AAD-F64F-9402-ACCF4E1438BA}">
      <dsp:nvSpPr>
        <dsp:cNvPr id="0" name=""/>
        <dsp:cNvSpPr/>
      </dsp:nvSpPr>
      <dsp:spPr>
        <a:xfrm>
          <a:off x="4083272" y="559"/>
          <a:ext cx="1774566" cy="1064740"/>
        </a:xfrm>
        <a:prstGeom prst="rect">
          <a:avLst/>
        </a:prstGeom>
        <a:gradFill rotWithShape="0">
          <a:gsLst>
            <a:gs pos="0">
              <a:schemeClr val="accent6">
                <a:lumMod val="50000"/>
              </a:schemeClr>
            </a:gs>
            <a:gs pos="55000">
              <a:schemeClr val="accent6">
                <a:lumMod val="75000"/>
              </a:schemeClr>
            </a:gs>
            <a:gs pos="100000">
              <a:schemeClr val="accent6">
                <a:lumMod val="60000"/>
                <a:lumOff val="4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Mule Deer</a:t>
          </a:r>
        </a:p>
        <a:p>
          <a:pPr lvl="0" algn="ctr" defTabSz="622300">
            <a:lnSpc>
              <a:spcPct val="90000"/>
            </a:lnSpc>
            <a:spcBef>
              <a:spcPct val="0"/>
            </a:spcBef>
            <a:spcAft>
              <a:spcPct val="35000"/>
            </a:spcAft>
          </a:pPr>
          <a:r>
            <a:rPr lang="en-US" sz="1400" b="1" kern="1200" dirty="0" smtClean="0">
              <a:solidFill>
                <a:srgbClr val="FFFFFF"/>
              </a:solidFill>
            </a:rPr>
            <a:t>(woody browser)</a:t>
          </a:r>
          <a:endParaRPr lang="en-US" sz="1400" b="1" kern="1200" dirty="0">
            <a:solidFill>
              <a:srgbClr val="FFFFFF"/>
            </a:solidFill>
          </a:endParaRPr>
        </a:p>
      </dsp:txBody>
      <dsp:txXfrm>
        <a:off x="4083272" y="559"/>
        <a:ext cx="1774566" cy="1064740"/>
      </dsp:txXfrm>
    </dsp:sp>
    <dsp:sp modelId="{08A287F8-4049-CB4A-B3F1-1EF44DA47034}">
      <dsp:nvSpPr>
        <dsp:cNvPr id="0" name=""/>
        <dsp:cNvSpPr/>
      </dsp:nvSpPr>
      <dsp:spPr>
        <a:xfrm>
          <a:off x="179225" y="1242755"/>
          <a:ext cx="1774566" cy="1064740"/>
        </a:xfrm>
        <a:prstGeom prst="rect">
          <a:avLst/>
        </a:prstGeom>
        <a:gradFill rotWithShape="0">
          <a:gsLst>
            <a:gs pos="0">
              <a:schemeClr val="accent3">
                <a:lumMod val="50000"/>
              </a:schemeClr>
            </a:gs>
            <a:gs pos="55000">
              <a:schemeClr val="accent3">
                <a:lumMod val="75000"/>
              </a:schemeClr>
            </a:gs>
            <a:gs pos="100000">
              <a:schemeClr val="accent3">
                <a:lumMod val="60000"/>
                <a:lumOff val="4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Cougar</a:t>
          </a:r>
        </a:p>
        <a:p>
          <a:pPr lvl="0" algn="ctr" defTabSz="622300">
            <a:lnSpc>
              <a:spcPct val="90000"/>
            </a:lnSpc>
            <a:spcBef>
              <a:spcPct val="0"/>
            </a:spcBef>
            <a:spcAft>
              <a:spcPct val="35000"/>
            </a:spcAft>
          </a:pPr>
          <a:r>
            <a:rPr lang="en-US" sz="1400" b="1" kern="1200" dirty="0" smtClean="0">
              <a:solidFill>
                <a:srgbClr val="FFFFFF"/>
              </a:solidFill>
            </a:rPr>
            <a:t>(predator)</a:t>
          </a:r>
          <a:endParaRPr lang="en-US" sz="1400" b="1" kern="1200" dirty="0">
            <a:solidFill>
              <a:srgbClr val="FFFFFF"/>
            </a:solidFill>
          </a:endParaRPr>
        </a:p>
      </dsp:txBody>
      <dsp:txXfrm>
        <a:off x="179225" y="1242755"/>
        <a:ext cx="1774566" cy="1064740"/>
      </dsp:txXfrm>
    </dsp:sp>
    <dsp:sp modelId="{B1ABF8F5-908F-A549-81D7-601E360ECCA5}">
      <dsp:nvSpPr>
        <dsp:cNvPr id="0" name=""/>
        <dsp:cNvSpPr/>
      </dsp:nvSpPr>
      <dsp:spPr>
        <a:xfrm>
          <a:off x="2131249" y="1242755"/>
          <a:ext cx="1774566" cy="1064740"/>
        </a:xfrm>
        <a:prstGeom prst="rect">
          <a:avLst/>
        </a:prstGeom>
        <a:gradFill rotWithShape="0">
          <a:gsLst>
            <a:gs pos="0">
              <a:schemeClr val="accent1">
                <a:lumMod val="50000"/>
              </a:schemeClr>
            </a:gs>
            <a:gs pos="55000">
              <a:schemeClr val="accent1">
                <a:lumMod val="75000"/>
              </a:schemeClr>
            </a:gs>
            <a:gs pos="100000">
              <a:schemeClr val="accent1">
                <a:lumMod val="60000"/>
                <a:lumOff val="4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Beaver</a:t>
          </a:r>
        </a:p>
        <a:p>
          <a:pPr lvl="0" algn="ctr" defTabSz="622300">
            <a:lnSpc>
              <a:spcPct val="90000"/>
            </a:lnSpc>
            <a:spcBef>
              <a:spcPct val="0"/>
            </a:spcBef>
            <a:spcAft>
              <a:spcPct val="35000"/>
            </a:spcAft>
          </a:pPr>
          <a:r>
            <a:rPr lang="en-US" sz="1400" b="1" kern="1200" dirty="0" smtClean="0">
              <a:solidFill>
                <a:srgbClr val="FFFFFF"/>
              </a:solidFill>
            </a:rPr>
            <a:t>(browser, preference for willows)</a:t>
          </a:r>
          <a:endParaRPr lang="en-US" sz="1400" b="1" kern="1200" dirty="0">
            <a:solidFill>
              <a:srgbClr val="FFFFFF"/>
            </a:solidFill>
          </a:endParaRPr>
        </a:p>
      </dsp:txBody>
      <dsp:txXfrm>
        <a:off x="2131249" y="1242755"/>
        <a:ext cx="1774566" cy="1064740"/>
      </dsp:txXfrm>
    </dsp:sp>
    <dsp:sp modelId="{6F1D955D-464D-7449-8C20-935E1E0DC171}">
      <dsp:nvSpPr>
        <dsp:cNvPr id="0" name=""/>
        <dsp:cNvSpPr/>
      </dsp:nvSpPr>
      <dsp:spPr>
        <a:xfrm>
          <a:off x="4083272" y="1242755"/>
          <a:ext cx="1774566" cy="1064740"/>
        </a:xfrm>
        <a:prstGeom prst="rect">
          <a:avLst/>
        </a:prstGeom>
        <a:gradFill rotWithShape="0">
          <a:gsLst>
            <a:gs pos="0">
              <a:srgbClr val="802574"/>
            </a:gs>
            <a:gs pos="55000">
              <a:srgbClr val="AC329C"/>
            </a:gs>
            <a:gs pos="100000">
              <a:srgbClr val="E643D2"/>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Butterflies</a:t>
          </a:r>
        </a:p>
        <a:p>
          <a:pPr lvl="0" algn="ctr" defTabSz="622300">
            <a:lnSpc>
              <a:spcPct val="90000"/>
            </a:lnSpc>
            <a:spcBef>
              <a:spcPct val="0"/>
            </a:spcBef>
            <a:spcAft>
              <a:spcPct val="35000"/>
            </a:spcAft>
          </a:pPr>
          <a:r>
            <a:rPr lang="en-US" sz="1400" b="1" kern="1200" dirty="0" smtClean="0">
              <a:solidFill>
                <a:srgbClr val="FFFFFF"/>
              </a:solidFill>
            </a:rPr>
            <a:t>(juveniles eat leaves, adults drink floral nectar)</a:t>
          </a:r>
          <a:endParaRPr lang="en-US" sz="1400" b="1" kern="1200" dirty="0">
            <a:solidFill>
              <a:srgbClr val="FFFFFF"/>
            </a:solidFill>
          </a:endParaRPr>
        </a:p>
      </dsp:txBody>
      <dsp:txXfrm>
        <a:off x="4083272" y="1242755"/>
        <a:ext cx="1774566" cy="1064740"/>
      </dsp:txXfrm>
    </dsp:sp>
    <dsp:sp modelId="{7F982687-E782-0F44-AFE8-2F2DD33CBCFF}">
      <dsp:nvSpPr>
        <dsp:cNvPr id="0" name=""/>
        <dsp:cNvSpPr/>
      </dsp:nvSpPr>
      <dsp:spPr>
        <a:xfrm>
          <a:off x="1155237" y="2484952"/>
          <a:ext cx="1774566" cy="1064740"/>
        </a:xfrm>
        <a:prstGeom prst="rect">
          <a:avLst/>
        </a:prstGeom>
        <a:gradFill rotWithShape="0">
          <a:gsLst>
            <a:gs pos="0">
              <a:schemeClr val="accent4">
                <a:shade val="80000"/>
                <a:hueOff val="-17398"/>
                <a:satOff val="768"/>
                <a:lumOff val="19583"/>
                <a:alphaOff val="0"/>
                <a:shade val="47500"/>
                <a:satMod val="137000"/>
              </a:schemeClr>
            </a:gs>
            <a:gs pos="55000">
              <a:schemeClr val="accent4">
                <a:shade val="80000"/>
                <a:hueOff val="-17398"/>
                <a:satOff val="768"/>
                <a:lumOff val="19583"/>
                <a:alphaOff val="0"/>
                <a:shade val="69000"/>
                <a:satMod val="137000"/>
              </a:schemeClr>
            </a:gs>
            <a:gs pos="100000">
              <a:schemeClr val="accent4">
                <a:shade val="80000"/>
                <a:hueOff val="-17398"/>
                <a:satOff val="768"/>
                <a:lumOff val="1958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Wildflowers</a:t>
          </a:r>
        </a:p>
        <a:p>
          <a:pPr lvl="0" algn="ctr" defTabSz="622300">
            <a:lnSpc>
              <a:spcPct val="90000"/>
            </a:lnSpc>
            <a:spcBef>
              <a:spcPct val="0"/>
            </a:spcBef>
            <a:spcAft>
              <a:spcPct val="35000"/>
            </a:spcAft>
          </a:pPr>
          <a:r>
            <a:rPr lang="en-US" sz="1400" b="1" kern="1200" dirty="0" smtClean="0">
              <a:solidFill>
                <a:srgbClr val="FFFFFF"/>
              </a:solidFill>
            </a:rPr>
            <a:t>(producer)</a:t>
          </a:r>
          <a:endParaRPr lang="en-US" sz="1400" b="1" kern="1200" dirty="0">
            <a:solidFill>
              <a:srgbClr val="FFFFFF"/>
            </a:solidFill>
          </a:endParaRPr>
        </a:p>
      </dsp:txBody>
      <dsp:txXfrm>
        <a:off x="1155237" y="2484952"/>
        <a:ext cx="1774566" cy="1064740"/>
      </dsp:txXfrm>
    </dsp:sp>
    <dsp:sp modelId="{C1562610-BA91-364B-99B4-129C95E5B271}">
      <dsp:nvSpPr>
        <dsp:cNvPr id="0" name=""/>
        <dsp:cNvSpPr/>
      </dsp:nvSpPr>
      <dsp:spPr>
        <a:xfrm>
          <a:off x="3107260" y="2484952"/>
          <a:ext cx="1774566" cy="1064740"/>
        </a:xfrm>
        <a:prstGeom prst="rect">
          <a:avLst/>
        </a:prstGeom>
        <a:gradFill rotWithShape="0">
          <a:gsLst>
            <a:gs pos="0">
              <a:srgbClr val="0514A6"/>
            </a:gs>
            <a:gs pos="55000">
              <a:srgbClr val="0418DA"/>
            </a:gs>
            <a:gs pos="100000">
              <a:srgbClr val="3753FE"/>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FFFFFF"/>
              </a:solidFill>
            </a:rPr>
            <a:t> Wetland plants: sedges, rushes, cattails (producers)</a:t>
          </a:r>
          <a:endParaRPr lang="en-US" sz="1400" b="1" kern="1200" dirty="0">
            <a:solidFill>
              <a:srgbClr val="FFFFFF"/>
            </a:solidFill>
          </a:endParaRPr>
        </a:p>
      </dsp:txBody>
      <dsp:txXfrm>
        <a:off x="3107260" y="2484952"/>
        <a:ext cx="1774566" cy="10647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D04B7-324D-C147-95F3-55E0CF6CDA2F}">
      <dsp:nvSpPr>
        <dsp:cNvPr id="0" name=""/>
        <dsp:cNvSpPr/>
      </dsp:nvSpPr>
      <dsp:spPr>
        <a:xfrm>
          <a:off x="1495375" y="1707463"/>
          <a:ext cx="1268828" cy="1208888"/>
        </a:xfrm>
        <a:prstGeom prst="ellipse">
          <a:avLst/>
        </a:prstGeom>
        <a:gradFill rotWithShape="0">
          <a:gsLst>
            <a:gs pos="0">
              <a:srgbClr val="0000FF"/>
            </a:gs>
            <a:gs pos="55000">
              <a:srgbClr val="3366FF"/>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Altered Stream Flow</a:t>
          </a:r>
          <a:endParaRPr lang="en-US" sz="1900" b="1" kern="1200" dirty="0"/>
        </a:p>
      </dsp:txBody>
      <dsp:txXfrm>
        <a:off x="1681191" y="1884501"/>
        <a:ext cx="897196" cy="854812"/>
      </dsp:txXfrm>
    </dsp:sp>
    <dsp:sp modelId="{AA576B9D-C2D3-3F4A-9E15-CCB7FD702897}">
      <dsp:nvSpPr>
        <dsp:cNvPr id="0" name=""/>
        <dsp:cNvSpPr/>
      </dsp:nvSpPr>
      <dsp:spPr>
        <a:xfrm rot="16200000">
          <a:off x="2037585" y="1348487"/>
          <a:ext cx="184408" cy="380450"/>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065246" y="1452238"/>
        <a:ext cx="129086" cy="228270"/>
      </dsp:txXfrm>
    </dsp:sp>
    <dsp:sp modelId="{84719523-426F-6549-A6AC-3BE35DEFE628}">
      <dsp:nvSpPr>
        <dsp:cNvPr id="0" name=""/>
        <dsp:cNvSpPr/>
      </dsp:nvSpPr>
      <dsp:spPr>
        <a:xfrm>
          <a:off x="1466407" y="128576"/>
          <a:ext cx="1326764" cy="1230946"/>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Water Temperature</a:t>
          </a:r>
          <a:endParaRPr lang="en-US" sz="1200" b="1" kern="1200" dirty="0"/>
        </a:p>
      </dsp:txBody>
      <dsp:txXfrm>
        <a:off x="1660707" y="308844"/>
        <a:ext cx="938164" cy="870410"/>
      </dsp:txXfrm>
    </dsp:sp>
    <dsp:sp modelId="{C5ABF12E-BD70-884E-B19F-22EC1AC0130D}">
      <dsp:nvSpPr>
        <dsp:cNvPr id="0" name=""/>
        <dsp:cNvSpPr/>
      </dsp:nvSpPr>
      <dsp:spPr>
        <a:xfrm>
          <a:off x="2823617" y="2121682"/>
          <a:ext cx="143132" cy="380450"/>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823617" y="2197772"/>
        <a:ext cx="100192" cy="228270"/>
      </dsp:txXfrm>
    </dsp:sp>
    <dsp:sp modelId="{DDAE1CEE-5ACE-FF40-BA4B-13FBA8550C00}">
      <dsp:nvSpPr>
        <dsp:cNvPr id="0" name=""/>
        <dsp:cNvSpPr/>
      </dsp:nvSpPr>
      <dsp:spPr>
        <a:xfrm>
          <a:off x="3034264" y="1696434"/>
          <a:ext cx="1326764" cy="1230946"/>
        </a:xfrm>
        <a:prstGeom prst="ellipse">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Nutrient Fluxes </a:t>
          </a:r>
          <a:endParaRPr lang="en-US" sz="1200" b="1" kern="1200" dirty="0"/>
        </a:p>
      </dsp:txBody>
      <dsp:txXfrm>
        <a:off x="3228564" y="1876702"/>
        <a:ext cx="938164" cy="870410"/>
      </dsp:txXfrm>
    </dsp:sp>
    <dsp:sp modelId="{F291DA13-7BF9-E445-A473-CEFDB1565401}">
      <dsp:nvSpPr>
        <dsp:cNvPr id="0" name=""/>
        <dsp:cNvSpPr/>
      </dsp:nvSpPr>
      <dsp:spPr>
        <a:xfrm rot="5400000">
          <a:off x="2037585" y="2894877"/>
          <a:ext cx="184408" cy="380450"/>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065246" y="2943306"/>
        <a:ext cx="129086" cy="228270"/>
      </dsp:txXfrm>
    </dsp:sp>
    <dsp:sp modelId="{8EF25B9B-5B6D-1A4C-AF9C-94F80D71F59C}">
      <dsp:nvSpPr>
        <dsp:cNvPr id="0" name=""/>
        <dsp:cNvSpPr/>
      </dsp:nvSpPr>
      <dsp:spPr>
        <a:xfrm>
          <a:off x="1466407" y="3264292"/>
          <a:ext cx="1326764" cy="1230946"/>
        </a:xfrm>
        <a:prstGeom prst="ellipse">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Dissolved Oxygen</a:t>
          </a:r>
          <a:endParaRPr lang="en-US" sz="1200" b="1" kern="1200" dirty="0"/>
        </a:p>
      </dsp:txBody>
      <dsp:txXfrm>
        <a:off x="1660707" y="3444560"/>
        <a:ext cx="938164" cy="870410"/>
      </dsp:txXfrm>
    </dsp:sp>
    <dsp:sp modelId="{5F1004E5-B42B-FD4B-A39E-372F0B17C92D}">
      <dsp:nvSpPr>
        <dsp:cNvPr id="0" name=""/>
        <dsp:cNvSpPr/>
      </dsp:nvSpPr>
      <dsp:spPr>
        <a:xfrm rot="10800000">
          <a:off x="1292829" y="2121682"/>
          <a:ext cx="143132" cy="380450"/>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1335769" y="2197772"/>
        <a:ext cx="100192" cy="228270"/>
      </dsp:txXfrm>
    </dsp:sp>
    <dsp:sp modelId="{1E470DB0-2663-9642-98FB-7BEB8FA4D35A}">
      <dsp:nvSpPr>
        <dsp:cNvPr id="0" name=""/>
        <dsp:cNvSpPr/>
      </dsp:nvSpPr>
      <dsp:spPr>
        <a:xfrm>
          <a:off x="-101450" y="1696434"/>
          <a:ext cx="1326764" cy="1230946"/>
        </a:xfrm>
        <a:prstGeom prst="ellipse">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Stream Community</a:t>
          </a:r>
          <a:endParaRPr lang="en-US" sz="1200" b="1" kern="1200" dirty="0"/>
        </a:p>
      </dsp:txBody>
      <dsp:txXfrm>
        <a:off x="92850" y="1876702"/>
        <a:ext cx="938164" cy="870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B174C-B1D4-0D4D-A1BF-3EA963D41AA0}">
      <dsp:nvSpPr>
        <dsp:cNvPr id="0" name=""/>
        <dsp:cNvSpPr/>
      </dsp:nvSpPr>
      <dsp:spPr>
        <a:xfrm>
          <a:off x="1372492" y="292720"/>
          <a:ext cx="1293614" cy="1293614"/>
        </a:xfrm>
        <a:prstGeom prst="ellipse">
          <a:avLst/>
        </a:prstGeom>
        <a:gradFill rotWithShape="0">
          <a:gsLst>
            <a:gs pos="0">
              <a:schemeClr val="tx1">
                <a:lumMod val="95000"/>
                <a:lumOff val="5000"/>
              </a:schemeClr>
            </a:gs>
            <a:gs pos="55000">
              <a:schemeClr val="tx1">
                <a:lumMod val="75000"/>
                <a:lumOff val="25000"/>
              </a:schemeClr>
            </a:gs>
            <a:gs pos="100000">
              <a:schemeClr val="tx1">
                <a:lumMod val="50000"/>
                <a:lumOff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Abiotic Nutrient Pool</a:t>
          </a:r>
          <a:endParaRPr lang="en-US" sz="1400" b="1" kern="1200" dirty="0"/>
        </a:p>
      </dsp:txBody>
      <dsp:txXfrm>
        <a:off x="1561937" y="482165"/>
        <a:ext cx="914724" cy="914724"/>
      </dsp:txXfrm>
    </dsp:sp>
    <dsp:sp modelId="{2208518C-55AF-F549-B06A-A4A5C6D18AD4}">
      <dsp:nvSpPr>
        <dsp:cNvPr id="0" name=""/>
        <dsp:cNvSpPr/>
      </dsp:nvSpPr>
      <dsp:spPr>
        <a:xfrm rot="2700000">
          <a:off x="2527110" y="1400555"/>
          <a:ext cx="343029" cy="436594"/>
        </a:xfrm>
        <a:prstGeom prst="rightArrow">
          <a:avLst>
            <a:gd name="adj1" fmla="val 60000"/>
            <a:gd name="adj2" fmla="val 50000"/>
          </a:avLst>
        </a:prstGeom>
        <a:solidFill>
          <a:schemeClr val="accent4">
            <a:hueOff val="0"/>
            <a:satOff val="0"/>
            <a:lumOff val="0"/>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542181" y="1451490"/>
        <a:ext cx="240120" cy="261956"/>
      </dsp:txXfrm>
    </dsp:sp>
    <dsp:sp modelId="{7916972F-9F5C-BA42-9C03-871078001D3C}">
      <dsp:nvSpPr>
        <dsp:cNvPr id="0" name=""/>
        <dsp:cNvSpPr/>
      </dsp:nvSpPr>
      <dsp:spPr>
        <a:xfrm>
          <a:off x="2744873" y="1665100"/>
          <a:ext cx="1293614" cy="1293614"/>
        </a:xfrm>
        <a:prstGeom prst="ellipse">
          <a:avLst/>
        </a:prstGeom>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Producers</a:t>
          </a:r>
          <a:endParaRPr lang="en-US" sz="1400" b="1" kern="1200" dirty="0"/>
        </a:p>
      </dsp:txBody>
      <dsp:txXfrm>
        <a:off x="2934318" y="1854545"/>
        <a:ext cx="914724" cy="914724"/>
      </dsp:txXfrm>
    </dsp:sp>
    <dsp:sp modelId="{7D67274B-E9FE-D944-A98C-5D546436D10D}">
      <dsp:nvSpPr>
        <dsp:cNvPr id="0" name=""/>
        <dsp:cNvSpPr/>
      </dsp:nvSpPr>
      <dsp:spPr>
        <a:xfrm rot="8100000">
          <a:off x="2540840" y="2772935"/>
          <a:ext cx="343029" cy="436594"/>
        </a:xfrm>
        <a:prstGeom prst="rightArrow">
          <a:avLst>
            <a:gd name="adj1" fmla="val 60000"/>
            <a:gd name="adj2" fmla="val 50000"/>
          </a:avLst>
        </a:prstGeom>
        <a:solidFill>
          <a:schemeClr val="accent4">
            <a:hueOff val="-2010380"/>
            <a:satOff val="14035"/>
            <a:lumOff val="1503"/>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628678" y="2823870"/>
        <a:ext cx="240120" cy="261956"/>
      </dsp:txXfrm>
    </dsp:sp>
    <dsp:sp modelId="{BE319EDC-36E8-7B49-B30D-B86D65CCAA29}">
      <dsp:nvSpPr>
        <dsp:cNvPr id="0" name=""/>
        <dsp:cNvSpPr/>
      </dsp:nvSpPr>
      <dsp:spPr>
        <a:xfrm>
          <a:off x="1372492" y="3037481"/>
          <a:ext cx="1293614" cy="1293614"/>
        </a:xfrm>
        <a:prstGeom prst="ellipse">
          <a:avLst/>
        </a:prstGeom>
        <a:gradFill rotWithShape="0">
          <a:gsLst>
            <a:gs pos="0">
              <a:schemeClr val="accent3">
                <a:lumMod val="50000"/>
              </a:schemeClr>
            </a:gs>
            <a:gs pos="55000">
              <a:schemeClr val="accent3">
                <a:lumMod val="75000"/>
              </a:schemeClr>
            </a:gs>
            <a:gs pos="100000">
              <a:schemeClr val="accent3">
                <a:lumMod val="75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Consumers</a:t>
          </a:r>
          <a:endParaRPr lang="en-US" sz="1400" b="1" kern="1200" dirty="0"/>
        </a:p>
      </dsp:txBody>
      <dsp:txXfrm>
        <a:off x="1561937" y="3226926"/>
        <a:ext cx="914724" cy="914724"/>
      </dsp:txXfrm>
    </dsp:sp>
    <dsp:sp modelId="{54BC1D7D-3965-0546-866D-B2D7C2965614}">
      <dsp:nvSpPr>
        <dsp:cNvPr id="0" name=""/>
        <dsp:cNvSpPr/>
      </dsp:nvSpPr>
      <dsp:spPr>
        <a:xfrm rot="13500000">
          <a:off x="1168460" y="2786665"/>
          <a:ext cx="343029" cy="436594"/>
        </a:xfrm>
        <a:prstGeom prst="rightArrow">
          <a:avLst>
            <a:gd name="adj1" fmla="val 60000"/>
            <a:gd name="adj2" fmla="val 50000"/>
          </a:avLst>
        </a:prstGeom>
        <a:solidFill>
          <a:schemeClr val="accent4">
            <a:hueOff val="-4020761"/>
            <a:satOff val="28070"/>
            <a:lumOff val="3006"/>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1256298" y="2910368"/>
        <a:ext cx="240120" cy="261956"/>
      </dsp:txXfrm>
    </dsp:sp>
    <dsp:sp modelId="{00C8A558-B58D-3D4A-88E3-7E517907D09B}">
      <dsp:nvSpPr>
        <dsp:cNvPr id="0" name=""/>
        <dsp:cNvSpPr/>
      </dsp:nvSpPr>
      <dsp:spPr>
        <a:xfrm>
          <a:off x="112" y="1665100"/>
          <a:ext cx="1293614" cy="1293614"/>
        </a:xfrm>
        <a:prstGeom prst="ellipse">
          <a:avLst/>
        </a:prstGeom>
        <a:gradFill rotWithShape="0">
          <a:gsLst>
            <a:gs pos="0">
              <a:schemeClr val="accent4">
                <a:hueOff val="-6031141"/>
                <a:satOff val="42105"/>
                <a:lumOff val="4509"/>
                <a:alphaOff val="0"/>
                <a:shade val="47500"/>
                <a:satMod val="137000"/>
              </a:schemeClr>
            </a:gs>
            <a:gs pos="55000">
              <a:schemeClr val="accent4">
                <a:hueOff val="-6031141"/>
                <a:satOff val="42105"/>
                <a:lumOff val="4509"/>
                <a:alphaOff val="0"/>
                <a:shade val="69000"/>
                <a:satMod val="137000"/>
              </a:schemeClr>
            </a:gs>
            <a:gs pos="100000">
              <a:schemeClr val="accent4">
                <a:hueOff val="-6031141"/>
                <a:satOff val="42105"/>
                <a:lumOff val="450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Decomposers</a:t>
          </a:r>
          <a:endParaRPr lang="en-US" sz="1100" b="1" kern="1200" dirty="0"/>
        </a:p>
      </dsp:txBody>
      <dsp:txXfrm>
        <a:off x="189557" y="1854545"/>
        <a:ext cx="914724" cy="914724"/>
      </dsp:txXfrm>
    </dsp:sp>
    <dsp:sp modelId="{4B6B7F24-5A1D-AB40-9458-F6E9EFEAC218}">
      <dsp:nvSpPr>
        <dsp:cNvPr id="0" name=""/>
        <dsp:cNvSpPr/>
      </dsp:nvSpPr>
      <dsp:spPr>
        <a:xfrm rot="18900000">
          <a:off x="1154730" y="1414285"/>
          <a:ext cx="343029" cy="436594"/>
        </a:xfrm>
        <a:prstGeom prst="rightArrow">
          <a:avLst>
            <a:gd name="adj1" fmla="val 60000"/>
            <a:gd name="adj2" fmla="val 50000"/>
          </a:avLst>
        </a:prstGeom>
        <a:solidFill>
          <a:schemeClr val="accent4">
            <a:hueOff val="-6031141"/>
            <a:satOff val="42105"/>
            <a:lumOff val="4509"/>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169801" y="1537988"/>
        <a:ext cx="240120" cy="2619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B174C-B1D4-0D4D-A1BF-3EA963D41AA0}">
      <dsp:nvSpPr>
        <dsp:cNvPr id="0" name=""/>
        <dsp:cNvSpPr/>
      </dsp:nvSpPr>
      <dsp:spPr>
        <a:xfrm>
          <a:off x="1372492" y="292720"/>
          <a:ext cx="1293614" cy="1293614"/>
        </a:xfrm>
        <a:prstGeom prst="ellipse">
          <a:avLst/>
        </a:prstGeom>
        <a:gradFill rotWithShape="0">
          <a:gsLst>
            <a:gs pos="0">
              <a:schemeClr val="tx1">
                <a:lumMod val="95000"/>
                <a:lumOff val="5000"/>
              </a:schemeClr>
            </a:gs>
            <a:gs pos="55000">
              <a:schemeClr val="tx1">
                <a:lumMod val="75000"/>
                <a:lumOff val="25000"/>
              </a:schemeClr>
            </a:gs>
            <a:gs pos="100000">
              <a:schemeClr val="tx1">
                <a:lumMod val="50000"/>
                <a:lumOff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Abiotic Nutrient Pool</a:t>
          </a:r>
          <a:endParaRPr lang="en-US" sz="1400" b="1" kern="1200" dirty="0"/>
        </a:p>
      </dsp:txBody>
      <dsp:txXfrm>
        <a:off x="1561937" y="482165"/>
        <a:ext cx="914724" cy="914724"/>
      </dsp:txXfrm>
    </dsp:sp>
    <dsp:sp modelId="{2208518C-55AF-F549-B06A-A4A5C6D18AD4}">
      <dsp:nvSpPr>
        <dsp:cNvPr id="0" name=""/>
        <dsp:cNvSpPr/>
      </dsp:nvSpPr>
      <dsp:spPr>
        <a:xfrm rot="2700000">
          <a:off x="2527110" y="1400555"/>
          <a:ext cx="343029" cy="436594"/>
        </a:xfrm>
        <a:prstGeom prst="rightArrow">
          <a:avLst>
            <a:gd name="adj1" fmla="val 60000"/>
            <a:gd name="adj2" fmla="val 50000"/>
          </a:avLst>
        </a:prstGeom>
        <a:solidFill>
          <a:schemeClr val="accent4">
            <a:hueOff val="0"/>
            <a:satOff val="0"/>
            <a:lumOff val="0"/>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542181" y="1451490"/>
        <a:ext cx="240120" cy="261956"/>
      </dsp:txXfrm>
    </dsp:sp>
    <dsp:sp modelId="{7916972F-9F5C-BA42-9C03-871078001D3C}">
      <dsp:nvSpPr>
        <dsp:cNvPr id="0" name=""/>
        <dsp:cNvSpPr/>
      </dsp:nvSpPr>
      <dsp:spPr>
        <a:xfrm>
          <a:off x="2744873" y="1665100"/>
          <a:ext cx="1293614" cy="1293614"/>
        </a:xfrm>
        <a:prstGeom prst="ellipse">
          <a:avLst/>
        </a:prstGeom>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Producers</a:t>
          </a:r>
          <a:endParaRPr lang="en-US" sz="1400" b="1" kern="1200" dirty="0"/>
        </a:p>
      </dsp:txBody>
      <dsp:txXfrm>
        <a:off x="2934318" y="1854545"/>
        <a:ext cx="914724" cy="914724"/>
      </dsp:txXfrm>
    </dsp:sp>
    <dsp:sp modelId="{7D67274B-E9FE-D944-A98C-5D546436D10D}">
      <dsp:nvSpPr>
        <dsp:cNvPr id="0" name=""/>
        <dsp:cNvSpPr/>
      </dsp:nvSpPr>
      <dsp:spPr>
        <a:xfrm rot="8100000">
          <a:off x="2540840" y="2772935"/>
          <a:ext cx="343029" cy="436594"/>
        </a:xfrm>
        <a:prstGeom prst="rightArrow">
          <a:avLst>
            <a:gd name="adj1" fmla="val 60000"/>
            <a:gd name="adj2" fmla="val 50000"/>
          </a:avLst>
        </a:prstGeom>
        <a:solidFill>
          <a:schemeClr val="accent4">
            <a:hueOff val="-2010380"/>
            <a:satOff val="14035"/>
            <a:lumOff val="1503"/>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628678" y="2823870"/>
        <a:ext cx="240120" cy="261956"/>
      </dsp:txXfrm>
    </dsp:sp>
    <dsp:sp modelId="{BE319EDC-36E8-7B49-B30D-B86D65CCAA29}">
      <dsp:nvSpPr>
        <dsp:cNvPr id="0" name=""/>
        <dsp:cNvSpPr/>
      </dsp:nvSpPr>
      <dsp:spPr>
        <a:xfrm>
          <a:off x="1372492" y="3037481"/>
          <a:ext cx="1293614" cy="1293614"/>
        </a:xfrm>
        <a:prstGeom prst="ellipse">
          <a:avLst/>
        </a:prstGeom>
        <a:gradFill rotWithShape="0">
          <a:gsLst>
            <a:gs pos="0">
              <a:schemeClr val="accent3">
                <a:lumMod val="50000"/>
              </a:schemeClr>
            </a:gs>
            <a:gs pos="55000">
              <a:schemeClr val="accent3">
                <a:lumMod val="75000"/>
              </a:schemeClr>
            </a:gs>
            <a:gs pos="100000">
              <a:schemeClr val="accent3">
                <a:lumMod val="75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Consumers</a:t>
          </a:r>
          <a:endParaRPr lang="en-US" sz="1400" b="1" kern="1200" dirty="0"/>
        </a:p>
      </dsp:txBody>
      <dsp:txXfrm>
        <a:off x="1561937" y="3226926"/>
        <a:ext cx="914724" cy="914724"/>
      </dsp:txXfrm>
    </dsp:sp>
    <dsp:sp modelId="{54BC1D7D-3965-0546-866D-B2D7C2965614}">
      <dsp:nvSpPr>
        <dsp:cNvPr id="0" name=""/>
        <dsp:cNvSpPr/>
      </dsp:nvSpPr>
      <dsp:spPr>
        <a:xfrm rot="13500000">
          <a:off x="1168460" y="2786665"/>
          <a:ext cx="343029" cy="436594"/>
        </a:xfrm>
        <a:prstGeom prst="rightArrow">
          <a:avLst>
            <a:gd name="adj1" fmla="val 60000"/>
            <a:gd name="adj2" fmla="val 50000"/>
          </a:avLst>
        </a:prstGeom>
        <a:solidFill>
          <a:schemeClr val="accent4">
            <a:hueOff val="-4020761"/>
            <a:satOff val="28070"/>
            <a:lumOff val="3006"/>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1256298" y="2910368"/>
        <a:ext cx="240120" cy="261956"/>
      </dsp:txXfrm>
    </dsp:sp>
    <dsp:sp modelId="{00C8A558-B58D-3D4A-88E3-7E517907D09B}">
      <dsp:nvSpPr>
        <dsp:cNvPr id="0" name=""/>
        <dsp:cNvSpPr/>
      </dsp:nvSpPr>
      <dsp:spPr>
        <a:xfrm>
          <a:off x="112" y="1665100"/>
          <a:ext cx="1293614" cy="1293614"/>
        </a:xfrm>
        <a:prstGeom prst="ellipse">
          <a:avLst/>
        </a:prstGeom>
        <a:gradFill rotWithShape="0">
          <a:gsLst>
            <a:gs pos="0">
              <a:schemeClr val="accent4">
                <a:hueOff val="-6031141"/>
                <a:satOff val="42105"/>
                <a:lumOff val="4509"/>
                <a:alphaOff val="0"/>
                <a:shade val="47500"/>
                <a:satMod val="137000"/>
              </a:schemeClr>
            </a:gs>
            <a:gs pos="55000">
              <a:schemeClr val="accent4">
                <a:hueOff val="-6031141"/>
                <a:satOff val="42105"/>
                <a:lumOff val="4509"/>
                <a:alphaOff val="0"/>
                <a:shade val="69000"/>
                <a:satMod val="137000"/>
              </a:schemeClr>
            </a:gs>
            <a:gs pos="100000">
              <a:schemeClr val="accent4">
                <a:hueOff val="-6031141"/>
                <a:satOff val="42105"/>
                <a:lumOff val="450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Decomposers</a:t>
          </a:r>
          <a:endParaRPr lang="en-US" sz="1100" b="1" kern="1200" dirty="0"/>
        </a:p>
      </dsp:txBody>
      <dsp:txXfrm>
        <a:off x="189557" y="1854545"/>
        <a:ext cx="914724" cy="914724"/>
      </dsp:txXfrm>
    </dsp:sp>
    <dsp:sp modelId="{4B6B7F24-5A1D-AB40-9458-F6E9EFEAC218}">
      <dsp:nvSpPr>
        <dsp:cNvPr id="0" name=""/>
        <dsp:cNvSpPr/>
      </dsp:nvSpPr>
      <dsp:spPr>
        <a:xfrm rot="18900000">
          <a:off x="1154730" y="1414285"/>
          <a:ext cx="343029" cy="436594"/>
        </a:xfrm>
        <a:prstGeom prst="rightArrow">
          <a:avLst>
            <a:gd name="adj1" fmla="val 60000"/>
            <a:gd name="adj2" fmla="val 50000"/>
          </a:avLst>
        </a:prstGeom>
        <a:solidFill>
          <a:schemeClr val="accent4">
            <a:hueOff val="-6031141"/>
            <a:satOff val="42105"/>
            <a:lumOff val="4509"/>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169801" y="1537988"/>
        <a:ext cx="240120" cy="261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B174C-B1D4-0D4D-A1BF-3EA963D41AA0}">
      <dsp:nvSpPr>
        <dsp:cNvPr id="0" name=""/>
        <dsp:cNvSpPr/>
      </dsp:nvSpPr>
      <dsp:spPr>
        <a:xfrm>
          <a:off x="1372492" y="292720"/>
          <a:ext cx="1293614" cy="1293614"/>
        </a:xfrm>
        <a:prstGeom prst="ellipse">
          <a:avLst/>
        </a:prstGeom>
        <a:gradFill rotWithShape="0">
          <a:gsLst>
            <a:gs pos="0">
              <a:schemeClr val="tx1">
                <a:lumMod val="95000"/>
                <a:lumOff val="5000"/>
              </a:schemeClr>
            </a:gs>
            <a:gs pos="55000">
              <a:schemeClr val="tx1">
                <a:lumMod val="75000"/>
                <a:lumOff val="25000"/>
              </a:schemeClr>
            </a:gs>
            <a:gs pos="100000">
              <a:schemeClr val="tx1">
                <a:lumMod val="50000"/>
                <a:lumOff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Abiotic Nutrient Pool</a:t>
          </a:r>
          <a:endParaRPr lang="en-US" sz="1400" b="1" kern="1200" dirty="0"/>
        </a:p>
      </dsp:txBody>
      <dsp:txXfrm>
        <a:off x="1561937" y="482165"/>
        <a:ext cx="914724" cy="914724"/>
      </dsp:txXfrm>
    </dsp:sp>
    <dsp:sp modelId="{2208518C-55AF-F549-B06A-A4A5C6D18AD4}">
      <dsp:nvSpPr>
        <dsp:cNvPr id="0" name=""/>
        <dsp:cNvSpPr/>
      </dsp:nvSpPr>
      <dsp:spPr>
        <a:xfrm rot="2700000">
          <a:off x="2527110" y="1400555"/>
          <a:ext cx="343029" cy="436594"/>
        </a:xfrm>
        <a:prstGeom prst="rightArrow">
          <a:avLst>
            <a:gd name="adj1" fmla="val 60000"/>
            <a:gd name="adj2" fmla="val 50000"/>
          </a:avLst>
        </a:prstGeom>
        <a:solidFill>
          <a:schemeClr val="accent4">
            <a:hueOff val="0"/>
            <a:satOff val="0"/>
            <a:lumOff val="0"/>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542181" y="1451490"/>
        <a:ext cx="240120" cy="261956"/>
      </dsp:txXfrm>
    </dsp:sp>
    <dsp:sp modelId="{7916972F-9F5C-BA42-9C03-871078001D3C}">
      <dsp:nvSpPr>
        <dsp:cNvPr id="0" name=""/>
        <dsp:cNvSpPr/>
      </dsp:nvSpPr>
      <dsp:spPr>
        <a:xfrm>
          <a:off x="2744873" y="1665100"/>
          <a:ext cx="1293614" cy="1293614"/>
        </a:xfrm>
        <a:prstGeom prst="ellipse">
          <a:avLst/>
        </a:prstGeom>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Producers</a:t>
          </a:r>
          <a:endParaRPr lang="en-US" sz="1400" b="1" kern="1200" dirty="0"/>
        </a:p>
      </dsp:txBody>
      <dsp:txXfrm>
        <a:off x="2934318" y="1854545"/>
        <a:ext cx="914724" cy="914724"/>
      </dsp:txXfrm>
    </dsp:sp>
    <dsp:sp modelId="{7D67274B-E9FE-D944-A98C-5D546436D10D}">
      <dsp:nvSpPr>
        <dsp:cNvPr id="0" name=""/>
        <dsp:cNvSpPr/>
      </dsp:nvSpPr>
      <dsp:spPr>
        <a:xfrm rot="8100000">
          <a:off x="2540840" y="2772935"/>
          <a:ext cx="343029" cy="436594"/>
        </a:xfrm>
        <a:prstGeom prst="rightArrow">
          <a:avLst>
            <a:gd name="adj1" fmla="val 60000"/>
            <a:gd name="adj2" fmla="val 50000"/>
          </a:avLst>
        </a:prstGeom>
        <a:solidFill>
          <a:schemeClr val="accent4">
            <a:hueOff val="-2010380"/>
            <a:satOff val="14035"/>
            <a:lumOff val="1503"/>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628678" y="2823870"/>
        <a:ext cx="240120" cy="261956"/>
      </dsp:txXfrm>
    </dsp:sp>
    <dsp:sp modelId="{BE319EDC-36E8-7B49-B30D-B86D65CCAA29}">
      <dsp:nvSpPr>
        <dsp:cNvPr id="0" name=""/>
        <dsp:cNvSpPr/>
      </dsp:nvSpPr>
      <dsp:spPr>
        <a:xfrm>
          <a:off x="1372492" y="3037481"/>
          <a:ext cx="1293614" cy="1293614"/>
        </a:xfrm>
        <a:prstGeom prst="ellipse">
          <a:avLst/>
        </a:prstGeom>
        <a:gradFill rotWithShape="0">
          <a:gsLst>
            <a:gs pos="0">
              <a:schemeClr val="accent3">
                <a:lumMod val="50000"/>
              </a:schemeClr>
            </a:gs>
            <a:gs pos="55000">
              <a:schemeClr val="accent3">
                <a:lumMod val="75000"/>
              </a:schemeClr>
            </a:gs>
            <a:gs pos="100000">
              <a:schemeClr val="accent3">
                <a:lumMod val="75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Consumers</a:t>
          </a:r>
          <a:endParaRPr lang="en-US" sz="1400" b="1" kern="1200" dirty="0"/>
        </a:p>
      </dsp:txBody>
      <dsp:txXfrm>
        <a:off x="1561937" y="3226926"/>
        <a:ext cx="914724" cy="914724"/>
      </dsp:txXfrm>
    </dsp:sp>
    <dsp:sp modelId="{54BC1D7D-3965-0546-866D-B2D7C2965614}">
      <dsp:nvSpPr>
        <dsp:cNvPr id="0" name=""/>
        <dsp:cNvSpPr/>
      </dsp:nvSpPr>
      <dsp:spPr>
        <a:xfrm rot="13500000">
          <a:off x="1168460" y="2786665"/>
          <a:ext cx="343029" cy="436594"/>
        </a:xfrm>
        <a:prstGeom prst="rightArrow">
          <a:avLst>
            <a:gd name="adj1" fmla="val 60000"/>
            <a:gd name="adj2" fmla="val 50000"/>
          </a:avLst>
        </a:prstGeom>
        <a:solidFill>
          <a:schemeClr val="accent4">
            <a:hueOff val="-4020761"/>
            <a:satOff val="28070"/>
            <a:lumOff val="3006"/>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1256298" y="2910368"/>
        <a:ext cx="240120" cy="261956"/>
      </dsp:txXfrm>
    </dsp:sp>
    <dsp:sp modelId="{00C8A558-B58D-3D4A-88E3-7E517907D09B}">
      <dsp:nvSpPr>
        <dsp:cNvPr id="0" name=""/>
        <dsp:cNvSpPr/>
      </dsp:nvSpPr>
      <dsp:spPr>
        <a:xfrm>
          <a:off x="112" y="1665100"/>
          <a:ext cx="1293614" cy="1293614"/>
        </a:xfrm>
        <a:prstGeom prst="ellipse">
          <a:avLst/>
        </a:prstGeom>
        <a:gradFill rotWithShape="0">
          <a:gsLst>
            <a:gs pos="0">
              <a:schemeClr val="accent4">
                <a:hueOff val="-6031141"/>
                <a:satOff val="42105"/>
                <a:lumOff val="4509"/>
                <a:alphaOff val="0"/>
                <a:shade val="47500"/>
                <a:satMod val="137000"/>
              </a:schemeClr>
            </a:gs>
            <a:gs pos="55000">
              <a:schemeClr val="accent4">
                <a:hueOff val="-6031141"/>
                <a:satOff val="42105"/>
                <a:lumOff val="4509"/>
                <a:alphaOff val="0"/>
                <a:shade val="69000"/>
                <a:satMod val="137000"/>
              </a:schemeClr>
            </a:gs>
            <a:gs pos="100000">
              <a:schemeClr val="accent4">
                <a:hueOff val="-6031141"/>
                <a:satOff val="42105"/>
                <a:lumOff val="450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Decomposers</a:t>
          </a:r>
          <a:endParaRPr lang="en-US" sz="1100" b="1" kern="1200" dirty="0"/>
        </a:p>
      </dsp:txBody>
      <dsp:txXfrm>
        <a:off x="189557" y="1854545"/>
        <a:ext cx="914724" cy="914724"/>
      </dsp:txXfrm>
    </dsp:sp>
    <dsp:sp modelId="{4B6B7F24-5A1D-AB40-9458-F6E9EFEAC218}">
      <dsp:nvSpPr>
        <dsp:cNvPr id="0" name=""/>
        <dsp:cNvSpPr/>
      </dsp:nvSpPr>
      <dsp:spPr>
        <a:xfrm rot="18900000">
          <a:off x="1154730" y="1414285"/>
          <a:ext cx="343029" cy="436594"/>
        </a:xfrm>
        <a:prstGeom prst="rightArrow">
          <a:avLst>
            <a:gd name="adj1" fmla="val 60000"/>
            <a:gd name="adj2" fmla="val 50000"/>
          </a:avLst>
        </a:prstGeom>
        <a:solidFill>
          <a:schemeClr val="accent4">
            <a:hueOff val="-6031141"/>
            <a:satOff val="42105"/>
            <a:lumOff val="4509"/>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169801" y="1537988"/>
        <a:ext cx="240120" cy="261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B174C-B1D4-0D4D-A1BF-3EA963D41AA0}">
      <dsp:nvSpPr>
        <dsp:cNvPr id="0" name=""/>
        <dsp:cNvSpPr/>
      </dsp:nvSpPr>
      <dsp:spPr>
        <a:xfrm>
          <a:off x="1372492" y="292720"/>
          <a:ext cx="1293614" cy="1293614"/>
        </a:xfrm>
        <a:prstGeom prst="ellipse">
          <a:avLst/>
        </a:prstGeom>
        <a:gradFill rotWithShape="0">
          <a:gsLst>
            <a:gs pos="0">
              <a:schemeClr val="tx1">
                <a:lumMod val="95000"/>
                <a:lumOff val="5000"/>
              </a:schemeClr>
            </a:gs>
            <a:gs pos="55000">
              <a:schemeClr val="tx1">
                <a:lumMod val="75000"/>
                <a:lumOff val="25000"/>
              </a:schemeClr>
            </a:gs>
            <a:gs pos="100000">
              <a:schemeClr val="tx1">
                <a:lumMod val="50000"/>
                <a:lumOff val="50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Abiotic Nutrient Pool</a:t>
          </a:r>
          <a:endParaRPr lang="en-US" sz="1400" b="1" kern="1200" dirty="0"/>
        </a:p>
      </dsp:txBody>
      <dsp:txXfrm>
        <a:off x="1561937" y="482165"/>
        <a:ext cx="914724" cy="914724"/>
      </dsp:txXfrm>
    </dsp:sp>
    <dsp:sp modelId="{2208518C-55AF-F549-B06A-A4A5C6D18AD4}">
      <dsp:nvSpPr>
        <dsp:cNvPr id="0" name=""/>
        <dsp:cNvSpPr/>
      </dsp:nvSpPr>
      <dsp:spPr>
        <a:xfrm rot="2700000">
          <a:off x="2527110" y="1400555"/>
          <a:ext cx="343029" cy="436594"/>
        </a:xfrm>
        <a:prstGeom prst="rightArrow">
          <a:avLst>
            <a:gd name="adj1" fmla="val 60000"/>
            <a:gd name="adj2" fmla="val 50000"/>
          </a:avLst>
        </a:prstGeom>
        <a:solidFill>
          <a:schemeClr val="accent4">
            <a:hueOff val="0"/>
            <a:satOff val="0"/>
            <a:lumOff val="0"/>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542181" y="1451490"/>
        <a:ext cx="240120" cy="261956"/>
      </dsp:txXfrm>
    </dsp:sp>
    <dsp:sp modelId="{7916972F-9F5C-BA42-9C03-871078001D3C}">
      <dsp:nvSpPr>
        <dsp:cNvPr id="0" name=""/>
        <dsp:cNvSpPr/>
      </dsp:nvSpPr>
      <dsp:spPr>
        <a:xfrm>
          <a:off x="2744873" y="1665100"/>
          <a:ext cx="1293614" cy="1293614"/>
        </a:xfrm>
        <a:prstGeom prst="ellipse">
          <a:avLst/>
        </a:prstGeom>
        <a:gradFill rotWithShape="0">
          <a:gsLst>
            <a:gs pos="0">
              <a:srgbClr val="008000"/>
            </a:gs>
            <a:gs pos="55000">
              <a:schemeClr val="accent4">
                <a:lumMod val="75000"/>
              </a:schemeClr>
            </a:gs>
            <a:gs pos="100000">
              <a:schemeClr val="accent4">
                <a:hueOff val="-2010380"/>
                <a:satOff val="14035"/>
                <a:lumOff val="150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Producers</a:t>
          </a:r>
          <a:endParaRPr lang="en-US" sz="1400" b="1" kern="1200" dirty="0"/>
        </a:p>
      </dsp:txBody>
      <dsp:txXfrm>
        <a:off x="2934318" y="1854545"/>
        <a:ext cx="914724" cy="914724"/>
      </dsp:txXfrm>
    </dsp:sp>
    <dsp:sp modelId="{7D67274B-E9FE-D944-A98C-5D546436D10D}">
      <dsp:nvSpPr>
        <dsp:cNvPr id="0" name=""/>
        <dsp:cNvSpPr/>
      </dsp:nvSpPr>
      <dsp:spPr>
        <a:xfrm rot="8100000">
          <a:off x="2540840" y="2772935"/>
          <a:ext cx="343029" cy="436594"/>
        </a:xfrm>
        <a:prstGeom prst="rightArrow">
          <a:avLst>
            <a:gd name="adj1" fmla="val 60000"/>
            <a:gd name="adj2" fmla="val 50000"/>
          </a:avLst>
        </a:prstGeom>
        <a:solidFill>
          <a:schemeClr val="accent4">
            <a:hueOff val="-2010380"/>
            <a:satOff val="14035"/>
            <a:lumOff val="1503"/>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628678" y="2823870"/>
        <a:ext cx="240120" cy="261956"/>
      </dsp:txXfrm>
    </dsp:sp>
    <dsp:sp modelId="{BE319EDC-36E8-7B49-B30D-B86D65CCAA29}">
      <dsp:nvSpPr>
        <dsp:cNvPr id="0" name=""/>
        <dsp:cNvSpPr/>
      </dsp:nvSpPr>
      <dsp:spPr>
        <a:xfrm>
          <a:off x="1372492" y="3037481"/>
          <a:ext cx="1293614" cy="1293614"/>
        </a:xfrm>
        <a:prstGeom prst="ellipse">
          <a:avLst/>
        </a:prstGeom>
        <a:gradFill rotWithShape="0">
          <a:gsLst>
            <a:gs pos="0">
              <a:schemeClr val="accent3">
                <a:lumMod val="50000"/>
              </a:schemeClr>
            </a:gs>
            <a:gs pos="55000">
              <a:schemeClr val="accent3">
                <a:lumMod val="75000"/>
              </a:schemeClr>
            </a:gs>
            <a:gs pos="100000">
              <a:schemeClr val="accent3">
                <a:lumMod val="75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Consumers</a:t>
          </a:r>
          <a:endParaRPr lang="en-US" sz="1400" b="1" kern="1200" dirty="0"/>
        </a:p>
      </dsp:txBody>
      <dsp:txXfrm>
        <a:off x="1561937" y="3226926"/>
        <a:ext cx="914724" cy="914724"/>
      </dsp:txXfrm>
    </dsp:sp>
    <dsp:sp modelId="{54BC1D7D-3965-0546-866D-B2D7C2965614}">
      <dsp:nvSpPr>
        <dsp:cNvPr id="0" name=""/>
        <dsp:cNvSpPr/>
      </dsp:nvSpPr>
      <dsp:spPr>
        <a:xfrm rot="13500000">
          <a:off x="1168460" y="2786665"/>
          <a:ext cx="343029" cy="436594"/>
        </a:xfrm>
        <a:prstGeom prst="rightArrow">
          <a:avLst>
            <a:gd name="adj1" fmla="val 60000"/>
            <a:gd name="adj2" fmla="val 50000"/>
          </a:avLst>
        </a:prstGeom>
        <a:solidFill>
          <a:schemeClr val="accent4">
            <a:hueOff val="-4020761"/>
            <a:satOff val="28070"/>
            <a:lumOff val="3006"/>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1256298" y="2910368"/>
        <a:ext cx="240120" cy="261956"/>
      </dsp:txXfrm>
    </dsp:sp>
    <dsp:sp modelId="{00C8A558-B58D-3D4A-88E3-7E517907D09B}">
      <dsp:nvSpPr>
        <dsp:cNvPr id="0" name=""/>
        <dsp:cNvSpPr/>
      </dsp:nvSpPr>
      <dsp:spPr>
        <a:xfrm>
          <a:off x="112" y="1665100"/>
          <a:ext cx="1293614" cy="1293614"/>
        </a:xfrm>
        <a:prstGeom prst="ellipse">
          <a:avLst/>
        </a:prstGeom>
        <a:gradFill rotWithShape="0">
          <a:gsLst>
            <a:gs pos="0">
              <a:schemeClr val="accent4">
                <a:hueOff val="-6031141"/>
                <a:satOff val="42105"/>
                <a:lumOff val="4509"/>
                <a:alphaOff val="0"/>
                <a:shade val="47500"/>
                <a:satMod val="137000"/>
              </a:schemeClr>
            </a:gs>
            <a:gs pos="55000">
              <a:schemeClr val="accent4">
                <a:hueOff val="-6031141"/>
                <a:satOff val="42105"/>
                <a:lumOff val="4509"/>
                <a:alphaOff val="0"/>
                <a:shade val="69000"/>
                <a:satMod val="137000"/>
              </a:schemeClr>
            </a:gs>
            <a:gs pos="100000">
              <a:schemeClr val="accent4">
                <a:hueOff val="-6031141"/>
                <a:satOff val="42105"/>
                <a:lumOff val="450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Decomposers</a:t>
          </a:r>
          <a:endParaRPr lang="en-US" sz="1100" b="1" kern="1200" dirty="0"/>
        </a:p>
      </dsp:txBody>
      <dsp:txXfrm>
        <a:off x="189557" y="1854545"/>
        <a:ext cx="914724" cy="914724"/>
      </dsp:txXfrm>
    </dsp:sp>
    <dsp:sp modelId="{4B6B7F24-5A1D-AB40-9458-F6E9EFEAC218}">
      <dsp:nvSpPr>
        <dsp:cNvPr id="0" name=""/>
        <dsp:cNvSpPr/>
      </dsp:nvSpPr>
      <dsp:spPr>
        <a:xfrm rot="18900000">
          <a:off x="1154730" y="1414285"/>
          <a:ext cx="343029" cy="436594"/>
        </a:xfrm>
        <a:prstGeom prst="rightArrow">
          <a:avLst>
            <a:gd name="adj1" fmla="val 60000"/>
            <a:gd name="adj2" fmla="val 50000"/>
          </a:avLst>
        </a:prstGeom>
        <a:solidFill>
          <a:schemeClr val="accent4">
            <a:hueOff val="-6031141"/>
            <a:satOff val="42105"/>
            <a:lumOff val="4509"/>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169801" y="1537988"/>
        <a:ext cx="240120" cy="261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More Moose</a:t>
          </a:r>
          <a:endParaRPr lang="en-US" sz="1700" b="1"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Selective herbivory changes community</a:t>
          </a:r>
          <a:endParaRPr lang="en-US" sz="1700" b="1"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2971558" y="1045640"/>
        <a:ext cx="226117" cy="225510"/>
      </dsp:txXfrm>
    </dsp:sp>
    <dsp:sp modelId="{45F408D9-0230-5043-984A-FB077BF9D9C2}">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lvl="0" algn="ctr" defTabSz="755650">
            <a:lnSpc>
              <a:spcPct val="90000"/>
            </a:lnSpc>
            <a:spcBef>
              <a:spcPct val="0"/>
            </a:spcBef>
            <a:spcAft>
              <a:spcPct val="35000"/>
            </a:spcAft>
          </a:pPr>
          <a:r>
            <a:rPr lang="en-US" sz="1700" b="1" kern="1200" dirty="0" smtClean="0"/>
            <a:t>Chemical changes in moose pellets</a:t>
          </a:r>
          <a:endParaRPr lang="en-US" sz="1700" b="1" kern="1200" dirty="0"/>
        </a:p>
        <a:p>
          <a:pPr marL="171450" lvl="1" indent="-171450" algn="l" defTabSz="755650">
            <a:lnSpc>
              <a:spcPct val="90000"/>
            </a:lnSpc>
            <a:spcBef>
              <a:spcPct val="0"/>
            </a:spcBef>
            <a:spcAft>
              <a:spcPct val="15000"/>
            </a:spcAft>
            <a:buChar char="••"/>
          </a:pPr>
          <a:endParaRPr lang="en-US" sz="1700" b="1" kern="1200" dirty="0"/>
        </a:p>
      </dsp:txBody>
      <dsp:txXfrm>
        <a:off x="2351515" y="1546464"/>
        <a:ext cx="1466202" cy="858357"/>
      </dsp:txXfrm>
    </dsp:sp>
    <dsp:sp modelId="{DFE4DE22-2A2F-504E-8646-9379995E2836}">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Decreased soil nutrients</a:t>
          </a:r>
          <a:endParaRPr lang="en-US" sz="1700" b="1" kern="1200" dirty="0"/>
        </a:p>
      </dsp:txBody>
      <dsp:txXfrm>
        <a:off x="224057" y="1546464"/>
        <a:ext cx="1466202" cy="858357"/>
      </dsp:txXfrm>
    </dsp:sp>
    <dsp:sp modelId="{1B13B7F7-0A7D-954D-A4C2-431AA69E0079}">
      <dsp:nvSpPr>
        <dsp:cNvPr id="0" name=""/>
        <dsp:cNvSpPr/>
      </dsp:nvSpPr>
      <dsp:spPr>
        <a:xfrm rot="5400000">
          <a:off x="796079" y="2537900"/>
          <a:ext cx="322157"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844100" y="2565253"/>
        <a:ext cx="226117" cy="225510"/>
      </dsp:txXfrm>
    </dsp:sp>
    <dsp:sp modelId="{CE8ED446-77EC-784E-9361-6F7C4DA4C6E5}">
      <dsp:nvSpPr>
        <dsp:cNvPr id="0" name=""/>
        <dsp:cNvSpPr/>
      </dsp:nvSpPr>
      <dsp:spPr>
        <a:xfrm>
          <a:off x="197352" y="3039372"/>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Decreased productivity</a:t>
          </a:r>
          <a:endParaRPr lang="en-US" sz="1700" b="1" kern="1200" dirty="0"/>
        </a:p>
      </dsp:txBody>
      <dsp:txXfrm>
        <a:off x="224057" y="3066077"/>
        <a:ext cx="1466202" cy="8583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More Moose</a:t>
          </a:r>
          <a:endParaRPr lang="en-US" sz="1600" b="1"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Increased herbivory</a:t>
          </a:r>
          <a:endParaRPr lang="en-US" sz="1600" b="1"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2971558" y="1045640"/>
        <a:ext cx="226117" cy="225510"/>
      </dsp:txXfrm>
    </dsp:sp>
    <dsp:sp modelId="{D91CA551-382E-C248-ABC1-98994E6A17FB}">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More moose pellets  and increased light</a:t>
          </a:r>
          <a:endParaRPr lang="en-US" sz="1600" b="1" kern="1200" dirty="0"/>
        </a:p>
      </dsp:txBody>
      <dsp:txXfrm>
        <a:off x="2351515" y="1546464"/>
        <a:ext cx="1466202" cy="858357"/>
      </dsp:txXfrm>
    </dsp:sp>
    <dsp:sp modelId="{566C6EBA-110F-A144-844F-C73D7862C3D4}">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Increased soil nutrients</a:t>
          </a:r>
          <a:endParaRPr lang="en-US" sz="1600" b="1" kern="1200" dirty="0"/>
        </a:p>
      </dsp:txBody>
      <dsp:txXfrm>
        <a:off x="224057" y="1546464"/>
        <a:ext cx="1466202" cy="858357"/>
      </dsp:txXfrm>
    </dsp:sp>
    <dsp:sp modelId="{1B13B7F7-0A7D-954D-A4C2-431AA69E0079}">
      <dsp:nvSpPr>
        <dsp:cNvPr id="0" name=""/>
        <dsp:cNvSpPr/>
      </dsp:nvSpPr>
      <dsp:spPr>
        <a:xfrm rot="5467949">
          <a:off x="781168" y="2537970"/>
          <a:ext cx="322298"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830214" y="2565262"/>
        <a:ext cx="226117" cy="225609"/>
      </dsp:txXfrm>
    </dsp:sp>
    <dsp:sp modelId="{CE8ED446-77EC-784E-9361-6F7C4DA4C6E5}">
      <dsp:nvSpPr>
        <dsp:cNvPr id="0" name=""/>
        <dsp:cNvSpPr/>
      </dsp:nvSpPr>
      <dsp:spPr>
        <a:xfrm>
          <a:off x="167309" y="3039518"/>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Increased productivity </a:t>
          </a:r>
          <a:endParaRPr lang="en-US" sz="1600" b="1" kern="1200" dirty="0"/>
        </a:p>
      </dsp:txBody>
      <dsp:txXfrm>
        <a:off x="194014" y="3066223"/>
        <a:ext cx="1466202" cy="8583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7846A-AA98-CC45-AE7E-889B7DED5FF4}">
      <dsp:nvSpPr>
        <dsp:cNvPr id="0" name=""/>
        <dsp:cNvSpPr/>
      </dsp:nvSpPr>
      <dsp:spPr>
        <a:xfrm>
          <a:off x="197352" y="147"/>
          <a:ext cx="1519612" cy="91176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More Moose</a:t>
          </a:r>
          <a:endParaRPr lang="en-US" sz="1600" b="1" kern="1200" dirty="0"/>
        </a:p>
      </dsp:txBody>
      <dsp:txXfrm>
        <a:off x="224057" y="26852"/>
        <a:ext cx="1466202" cy="858357"/>
      </dsp:txXfrm>
    </dsp:sp>
    <dsp:sp modelId="{1211D8F1-05AB-0545-9A82-BB0A8740E8A7}">
      <dsp:nvSpPr>
        <dsp:cNvPr id="0" name=""/>
        <dsp:cNvSpPr/>
      </dsp:nvSpPr>
      <dsp:spPr>
        <a:xfrm>
          <a:off x="1850690" y="267598"/>
          <a:ext cx="322157" cy="376863"/>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850690" y="342971"/>
        <a:ext cx="225510" cy="226117"/>
      </dsp:txXfrm>
    </dsp:sp>
    <dsp:sp modelId="{10FF2B8A-FDD6-FB4A-BDE6-A26BE5F66BA5}">
      <dsp:nvSpPr>
        <dsp:cNvPr id="0" name=""/>
        <dsp:cNvSpPr/>
      </dsp:nvSpPr>
      <dsp:spPr>
        <a:xfrm>
          <a:off x="2324810" y="147"/>
          <a:ext cx="1519612" cy="911767"/>
        </a:xfrm>
        <a:prstGeom prst="roundRect">
          <a:avLst>
            <a:gd name="adj" fmla="val 10000"/>
          </a:avLst>
        </a:prstGeom>
        <a:gradFill rotWithShape="0">
          <a:gsLst>
            <a:gs pos="0">
              <a:schemeClr val="accent3">
                <a:hueOff val="-3450900"/>
                <a:satOff val="-9096"/>
                <a:lumOff val="-2353"/>
                <a:alphaOff val="0"/>
                <a:shade val="47500"/>
                <a:satMod val="137000"/>
              </a:schemeClr>
            </a:gs>
            <a:gs pos="55000">
              <a:schemeClr val="accent3">
                <a:hueOff val="-3450900"/>
                <a:satOff val="-9096"/>
                <a:lumOff val="-2353"/>
                <a:alphaOff val="0"/>
                <a:shade val="69000"/>
                <a:satMod val="137000"/>
              </a:schemeClr>
            </a:gs>
            <a:gs pos="100000">
              <a:schemeClr val="accent3">
                <a:hueOff val="-3450900"/>
                <a:satOff val="-9096"/>
                <a:lumOff val="-235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Increased herbivory</a:t>
          </a:r>
          <a:endParaRPr lang="en-US" sz="1600" b="1" kern="1200" dirty="0"/>
        </a:p>
      </dsp:txBody>
      <dsp:txXfrm>
        <a:off x="2351515" y="26852"/>
        <a:ext cx="1466202" cy="858357"/>
      </dsp:txXfrm>
    </dsp:sp>
    <dsp:sp modelId="{60877790-D384-AB47-9332-B01F6BB8EFE3}">
      <dsp:nvSpPr>
        <dsp:cNvPr id="0" name=""/>
        <dsp:cNvSpPr/>
      </dsp:nvSpPr>
      <dsp:spPr>
        <a:xfrm rot="5400000">
          <a:off x="2923537" y="1018287"/>
          <a:ext cx="322157" cy="376863"/>
        </a:xfrm>
        <a:prstGeom prst="rightArrow">
          <a:avLst>
            <a:gd name="adj1" fmla="val 60000"/>
            <a:gd name="adj2" fmla="val 50000"/>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2971558" y="1045640"/>
        <a:ext cx="226117" cy="225510"/>
      </dsp:txXfrm>
    </dsp:sp>
    <dsp:sp modelId="{D91CA551-382E-C248-ABC1-98994E6A17FB}">
      <dsp:nvSpPr>
        <dsp:cNvPr id="0" name=""/>
        <dsp:cNvSpPr/>
      </dsp:nvSpPr>
      <dsp:spPr>
        <a:xfrm>
          <a:off x="2324810" y="1519759"/>
          <a:ext cx="1519612" cy="911767"/>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More moose pellets  and increased light</a:t>
          </a:r>
          <a:endParaRPr lang="en-US" sz="1600" b="1" kern="1200" dirty="0"/>
        </a:p>
      </dsp:txBody>
      <dsp:txXfrm>
        <a:off x="2351515" y="1546464"/>
        <a:ext cx="1466202" cy="858357"/>
      </dsp:txXfrm>
    </dsp:sp>
    <dsp:sp modelId="{566C6EBA-110F-A144-844F-C73D7862C3D4}">
      <dsp:nvSpPr>
        <dsp:cNvPr id="0" name=""/>
        <dsp:cNvSpPr/>
      </dsp:nvSpPr>
      <dsp:spPr>
        <a:xfrm rot="10800000">
          <a:off x="1868926" y="1787211"/>
          <a:ext cx="322157" cy="376863"/>
        </a:xfrm>
        <a:prstGeom prst="rightArrow">
          <a:avLst>
            <a:gd name="adj1" fmla="val 60000"/>
            <a:gd name="adj2" fmla="val 50000"/>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965573" y="1862584"/>
        <a:ext cx="225510" cy="226117"/>
      </dsp:txXfrm>
    </dsp:sp>
    <dsp:sp modelId="{87B9BA02-7339-1A4A-A297-65A7C0AE75A1}">
      <dsp:nvSpPr>
        <dsp:cNvPr id="0" name=""/>
        <dsp:cNvSpPr/>
      </dsp:nvSpPr>
      <dsp:spPr>
        <a:xfrm>
          <a:off x="197352" y="1519759"/>
          <a:ext cx="1519612" cy="911767"/>
        </a:xfrm>
        <a:prstGeom prst="roundRect">
          <a:avLst>
            <a:gd name="adj" fmla="val 10000"/>
          </a:avLst>
        </a:prstGeom>
        <a:gradFill rotWithShape="0">
          <a:gsLst>
            <a:gs pos="0">
              <a:schemeClr val="accent3">
                <a:hueOff val="-10352699"/>
                <a:satOff val="-27289"/>
                <a:lumOff val="-7059"/>
                <a:alphaOff val="0"/>
                <a:shade val="47500"/>
                <a:satMod val="137000"/>
              </a:schemeClr>
            </a:gs>
            <a:gs pos="55000">
              <a:schemeClr val="accent3">
                <a:hueOff val="-10352699"/>
                <a:satOff val="-27289"/>
                <a:lumOff val="-7059"/>
                <a:alphaOff val="0"/>
                <a:shade val="69000"/>
                <a:satMod val="137000"/>
              </a:schemeClr>
            </a:gs>
            <a:gs pos="100000">
              <a:schemeClr val="accent3">
                <a:hueOff val="-10352699"/>
                <a:satOff val="-27289"/>
                <a:lumOff val="-705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Increased soil nutrients</a:t>
          </a:r>
          <a:endParaRPr lang="en-US" sz="1600" b="1" kern="1200" dirty="0"/>
        </a:p>
      </dsp:txBody>
      <dsp:txXfrm>
        <a:off x="224057" y="1546464"/>
        <a:ext cx="1466202" cy="858357"/>
      </dsp:txXfrm>
    </dsp:sp>
    <dsp:sp modelId="{1B13B7F7-0A7D-954D-A4C2-431AA69E0079}">
      <dsp:nvSpPr>
        <dsp:cNvPr id="0" name=""/>
        <dsp:cNvSpPr/>
      </dsp:nvSpPr>
      <dsp:spPr>
        <a:xfrm rot="5366555">
          <a:off x="803337" y="2537970"/>
          <a:ext cx="322250" cy="376863"/>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850933" y="2565279"/>
        <a:ext cx="226117" cy="225575"/>
      </dsp:txXfrm>
    </dsp:sp>
    <dsp:sp modelId="{CE8ED446-77EC-784E-9361-6F7C4DA4C6E5}">
      <dsp:nvSpPr>
        <dsp:cNvPr id="0" name=""/>
        <dsp:cNvSpPr/>
      </dsp:nvSpPr>
      <dsp:spPr>
        <a:xfrm>
          <a:off x="212138" y="3039518"/>
          <a:ext cx="1519612" cy="911767"/>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Increased productivity </a:t>
          </a:r>
          <a:endParaRPr lang="en-US" sz="1600" b="1" kern="1200" dirty="0"/>
        </a:p>
      </dsp:txBody>
      <dsp:txXfrm>
        <a:off x="238843" y="3066223"/>
        <a:ext cx="1466202" cy="8583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FDD6F-2CA7-6A47-894B-C1834EB25655}" type="datetimeFigureOut">
              <a:rPr lang="en-US" smtClean="0"/>
              <a:t>10/17/17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5A6795-E243-8742-A137-15D21D8C9EFA}" type="slidenum">
              <a:rPr lang="en-US" smtClean="0"/>
              <a:t>‹#›</a:t>
            </a:fld>
            <a:endParaRPr lang="en-US"/>
          </a:p>
        </p:txBody>
      </p:sp>
    </p:spTree>
    <p:extLst>
      <p:ext uri="{BB962C8B-B14F-4D97-AF65-F5344CB8AC3E}">
        <p14:creationId xmlns:p14="http://schemas.microsoft.com/office/powerpoint/2010/main" val="588589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creativecommons.org/licenses/by/2.0/deed.e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sa/2.0/de/deed.en"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sa/2.0/de/deed.en" TargetMode="External"/><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eople/51986662@N05" TargetMode="External"/><Relationship Id="rId4" Type="http://schemas.openxmlformats.org/officeDocument/2006/relationships/hyperlink" Target="https://www.flickr.com/photos/usfwsmtnprairie/12396301355/" TargetMode="External"/><Relationship Id="rId5" Type="http://schemas.openxmlformats.org/officeDocument/2006/relationships/hyperlink" Target="https://en.wikipedia.org/wiki/en:Creative_Commons" TargetMode="External"/><Relationship Id="rId6" Type="http://schemas.openxmlformats.org/officeDocument/2006/relationships/hyperlink" Target="https://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eople/51986662@N05" TargetMode="External"/><Relationship Id="rId4" Type="http://schemas.openxmlformats.org/officeDocument/2006/relationships/hyperlink" Target="https://www.flickr.com/photos/usfwsmtnprairie/12396301355/" TargetMode="External"/><Relationship Id="rId5" Type="http://schemas.openxmlformats.org/officeDocument/2006/relationships/hyperlink" Target="https://en.wikipedia.org/wiki/en:Creative_Commons" TargetMode="External"/><Relationship Id="rId6" Type="http://schemas.openxmlformats.org/officeDocument/2006/relationships/hyperlink" Target="https://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2.0/deed.en" TargetMode="External"/><Relationship Id="rId5" Type="http://schemas.openxmlformats.org/officeDocument/2006/relationships/hyperlink" Target="https://en.wikipedia.org/wiki/Moose" TargetMode="External"/><Relationship Id="rId6" Type="http://schemas.openxmlformats.org/officeDocument/2006/relationships/hyperlink" Target="https://commons.wikimedia.org/wiki/Canis_lupus" TargetMode="External"/><Relationship Id="rId7" Type="http://schemas.openxmlformats.org/officeDocument/2006/relationships/hyperlink" Target="https://creativecommons.org/licenses/by-sa/2.0/deed.en" TargetMode="External"/><Relationship Id="rId8" Type="http://schemas.openxmlformats.org/officeDocument/2006/relationships/hyperlink" Target="https://commons.wikimedia.org/wiki/Populus_tremuloides" TargetMode="External"/><Relationship Id="rId9" Type="http://schemas.openxmlformats.org/officeDocument/2006/relationships/hyperlink" Target="https://creativecommons.org/licenses/by/3.0/us/deed.en" TargetMode="External"/><Relationship Id="rId10" Type="http://schemas.openxmlformats.org/officeDocument/2006/relationships/hyperlink" Target="https://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2.0/deed.en" TargetMode="External"/><Relationship Id="rId5" Type="http://schemas.openxmlformats.org/officeDocument/2006/relationships/hyperlink" Target="https://en.wikipedia.org/wiki/Moose" TargetMode="External"/><Relationship Id="rId6" Type="http://schemas.openxmlformats.org/officeDocument/2006/relationships/hyperlink" Target="https://commons.wikimedia.org/wiki/Canis_lupus" TargetMode="External"/><Relationship Id="rId7" Type="http://schemas.openxmlformats.org/officeDocument/2006/relationships/hyperlink" Target="https://creativecommons.org/licenses/by-sa/2.0/deed.en" TargetMode="External"/><Relationship Id="rId8" Type="http://schemas.openxmlformats.org/officeDocument/2006/relationships/hyperlink" Target="https://commons.wikimedia.org/wiki/Populus_tremuloides" TargetMode="External"/><Relationship Id="rId9" Type="http://schemas.openxmlformats.org/officeDocument/2006/relationships/hyperlink" Target="https://creativecommons.org/licenses/by/3.0/us/deed.en"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2.0/deed.en" TargetMode="External"/><Relationship Id="rId5" Type="http://schemas.openxmlformats.org/officeDocument/2006/relationships/hyperlink" Target="https://en.wikipedia.org/wiki/Moose" TargetMode="External"/><Relationship Id="rId6" Type="http://schemas.openxmlformats.org/officeDocument/2006/relationships/hyperlink" Target="https://commons.wikimedia.org/wiki/Canis_lupus" TargetMode="External"/><Relationship Id="rId7" Type="http://schemas.openxmlformats.org/officeDocument/2006/relationships/hyperlink" Target="https://creativecommons.org/licenses/by-sa/2.0/deed.en" TargetMode="External"/><Relationship Id="rId8" Type="http://schemas.openxmlformats.org/officeDocument/2006/relationships/hyperlink" Target="https://commons.wikimedia.org/wiki/Populus_tremuloides" TargetMode="External"/><Relationship Id="rId9" Type="http://schemas.openxmlformats.org/officeDocument/2006/relationships/hyperlink" Target="https://creativecommons.org/licenses/by/3.0/us/deed.en"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Bison</a:t>
            </a:r>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4</a:t>
            </a:fld>
            <a:endParaRPr lang="en-US"/>
          </a:p>
        </p:txBody>
      </p:sp>
    </p:spTree>
    <p:extLst>
      <p:ext uri="{BB962C8B-B14F-4D97-AF65-F5344CB8AC3E}">
        <p14:creationId xmlns:p14="http://schemas.microsoft.com/office/powerpoint/2010/main" val="1902560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picture copyright</a:t>
            </a:r>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19</a:t>
            </a:fld>
            <a:endParaRPr lang="en-US"/>
          </a:p>
        </p:txBody>
      </p:sp>
    </p:spTree>
    <p:extLst>
      <p:ext uri="{BB962C8B-B14F-4D97-AF65-F5344CB8AC3E}">
        <p14:creationId xmlns:p14="http://schemas.microsoft.com/office/powerpoint/2010/main" val="394934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picture copyright</a:t>
            </a:r>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20</a:t>
            </a:fld>
            <a:endParaRPr lang="en-US"/>
          </a:p>
        </p:txBody>
      </p:sp>
    </p:spTree>
    <p:extLst>
      <p:ext uri="{BB962C8B-B14F-4D97-AF65-F5344CB8AC3E}">
        <p14:creationId xmlns:p14="http://schemas.microsoft.com/office/powerpoint/2010/main" val="394934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picture copyright</a:t>
            </a:r>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21</a:t>
            </a:fld>
            <a:endParaRPr lang="en-US"/>
          </a:p>
        </p:txBody>
      </p:sp>
    </p:spTree>
    <p:extLst>
      <p:ext uri="{BB962C8B-B14F-4D97-AF65-F5344CB8AC3E}">
        <p14:creationId xmlns:p14="http://schemas.microsoft.com/office/powerpoint/2010/main" val="3949344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(2006). Linking a cougar decline, trophic cascade, and catastrophic regime shift in Zion National Park.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133</a:t>
            </a:r>
            <a:r>
              <a:rPr lang="en-US" sz="1200" kern="1200" dirty="0" smtClean="0">
                <a:solidFill>
                  <a:schemeClr val="tx1"/>
                </a:solidFill>
                <a:effectLst/>
                <a:latin typeface="+mn-lt"/>
                <a:ea typeface="+mn-ea"/>
                <a:cs typeface="+mn-cs"/>
              </a:rPr>
              <a:t>(4), 397-408.</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22</a:t>
            </a:fld>
            <a:endParaRPr lang="en-US"/>
          </a:p>
        </p:txBody>
      </p:sp>
    </p:spTree>
    <p:extLst>
      <p:ext uri="{BB962C8B-B14F-4D97-AF65-F5344CB8AC3E}">
        <p14:creationId xmlns:p14="http://schemas.microsoft.com/office/powerpoint/2010/main" val="383774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(2006). Linking a cougar decline, trophic cascade, and catastrophic regime shift in Zion National Park.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133</a:t>
            </a:r>
            <a:r>
              <a:rPr lang="en-US" sz="1200" kern="1200" dirty="0" smtClean="0">
                <a:solidFill>
                  <a:schemeClr val="tx1"/>
                </a:solidFill>
                <a:effectLst/>
                <a:latin typeface="+mn-lt"/>
                <a:ea typeface="+mn-ea"/>
                <a:cs typeface="+mn-cs"/>
              </a:rPr>
              <a:t>(4), 397-408.</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23</a:t>
            </a:fld>
            <a:endParaRPr lang="en-US"/>
          </a:p>
        </p:txBody>
      </p:sp>
    </p:spTree>
    <p:extLst>
      <p:ext uri="{BB962C8B-B14F-4D97-AF65-F5344CB8AC3E}">
        <p14:creationId xmlns:p14="http://schemas.microsoft.com/office/powerpoint/2010/main" val="2601777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(2006). Linking a cougar decline, trophic cascade, and catastrophic regime shift in Zion National Park.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133</a:t>
            </a:r>
            <a:r>
              <a:rPr lang="en-US" sz="1200" kern="1200" dirty="0" smtClean="0">
                <a:solidFill>
                  <a:schemeClr val="tx1"/>
                </a:solidFill>
                <a:effectLst/>
                <a:latin typeface="+mn-lt"/>
                <a:ea typeface="+mn-ea"/>
                <a:cs typeface="+mn-cs"/>
              </a:rPr>
              <a:t>(4), 397-408.</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24</a:t>
            </a:fld>
            <a:endParaRPr lang="en-US"/>
          </a:p>
        </p:txBody>
      </p:sp>
    </p:spTree>
    <p:extLst>
      <p:ext uri="{BB962C8B-B14F-4D97-AF65-F5344CB8AC3E}">
        <p14:creationId xmlns:p14="http://schemas.microsoft.com/office/powerpoint/2010/main" val="9984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&amp; Ripple, W. J. (2009). Large predators and trophic cascades in terrestrial ecosystems of the western United States.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142</a:t>
            </a:r>
            <a:r>
              <a:rPr lang="en-US" sz="1200" kern="1200" dirty="0" smtClean="0">
                <a:solidFill>
                  <a:schemeClr val="tx1"/>
                </a:solidFill>
                <a:effectLst/>
                <a:latin typeface="+mn-lt"/>
                <a:ea typeface="+mn-ea"/>
                <a:cs typeface="+mn-cs"/>
              </a:rPr>
              <a:t>(11), 2401-2414.</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25</a:t>
            </a:fld>
            <a:endParaRPr lang="en-US"/>
          </a:p>
        </p:txBody>
      </p:sp>
    </p:spTree>
    <p:extLst>
      <p:ext uri="{BB962C8B-B14F-4D97-AF65-F5344CB8AC3E}">
        <p14:creationId xmlns:p14="http://schemas.microsoft.com/office/powerpoint/2010/main" val="2911157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hlinkClick r:id="rId3"/>
            </a:endParaRPr>
          </a:p>
        </p:txBody>
      </p:sp>
      <p:sp>
        <p:nvSpPr>
          <p:cNvPr id="4" name="Slide Number Placeholder 3"/>
          <p:cNvSpPr>
            <a:spLocks noGrp="1"/>
          </p:cNvSpPr>
          <p:nvPr>
            <p:ph type="sldNum" sz="quarter" idx="10"/>
          </p:nvPr>
        </p:nvSpPr>
        <p:spPr/>
        <p:txBody>
          <a:bodyPr/>
          <a:lstStyle/>
          <a:p>
            <a:fld id="{1B5A6795-E243-8742-A137-15D21D8C9EFA}" type="slidenum">
              <a:rPr lang="en-US" smtClean="0"/>
              <a:t>27</a:t>
            </a:fld>
            <a:endParaRPr lang="en-US"/>
          </a:p>
        </p:txBody>
      </p:sp>
    </p:spTree>
    <p:extLst>
      <p:ext uri="{BB962C8B-B14F-4D97-AF65-F5344CB8AC3E}">
        <p14:creationId xmlns:p14="http://schemas.microsoft.com/office/powerpoint/2010/main" val="22805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(2012). Trophic cascades in Yellowstone: The first 15 years after wolf reintroduction.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145</a:t>
            </a:r>
            <a:r>
              <a:rPr lang="en-US" sz="1200" kern="1200" dirty="0" smtClean="0">
                <a:solidFill>
                  <a:schemeClr val="tx1"/>
                </a:solidFill>
                <a:effectLst/>
                <a:latin typeface="+mn-lt"/>
                <a:ea typeface="+mn-ea"/>
                <a:cs typeface="+mn-cs"/>
              </a:rPr>
              <a:t>(1), 205-213.</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28</a:t>
            </a:fld>
            <a:endParaRPr lang="en-US"/>
          </a:p>
        </p:txBody>
      </p:sp>
    </p:spTree>
    <p:extLst>
      <p:ext uri="{BB962C8B-B14F-4D97-AF65-F5344CB8AC3E}">
        <p14:creationId xmlns:p14="http://schemas.microsoft.com/office/powerpoint/2010/main" val="277336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(2012). Trophic cascades in Yellowstone: The first 15 years after wolf reintroduction.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145</a:t>
            </a:r>
            <a:r>
              <a:rPr lang="en-US" sz="1200" kern="1200" dirty="0" smtClean="0">
                <a:solidFill>
                  <a:schemeClr val="tx1"/>
                </a:solidFill>
                <a:effectLst/>
                <a:latin typeface="+mn-lt"/>
                <a:ea typeface="+mn-ea"/>
                <a:cs typeface="+mn-cs"/>
              </a:rPr>
              <a:t>(1), 205-213.</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29</a:t>
            </a:fld>
            <a:endParaRPr lang="en-US"/>
          </a:p>
        </p:txBody>
      </p:sp>
    </p:spTree>
    <p:extLst>
      <p:ext uri="{BB962C8B-B14F-4D97-AF65-F5344CB8AC3E}">
        <p14:creationId xmlns:p14="http://schemas.microsoft.com/office/powerpoint/2010/main" val="35560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5</a:t>
            </a:fld>
            <a:endParaRPr lang="en-US"/>
          </a:p>
        </p:txBody>
      </p:sp>
    </p:spTree>
    <p:extLst>
      <p:ext uri="{BB962C8B-B14F-4D97-AF65-F5344CB8AC3E}">
        <p14:creationId xmlns:p14="http://schemas.microsoft.com/office/powerpoint/2010/main" val="986253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(2012). Trophic cascades in Yellowstone: The first 15 years after wolf reintroduction.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145</a:t>
            </a:r>
            <a:r>
              <a:rPr lang="en-US" sz="1200" kern="1200" dirty="0" smtClean="0">
                <a:solidFill>
                  <a:schemeClr val="tx1"/>
                </a:solidFill>
                <a:effectLst/>
                <a:latin typeface="+mn-lt"/>
                <a:ea typeface="+mn-ea"/>
                <a:cs typeface="+mn-cs"/>
              </a:rPr>
              <a:t>(1), 205-213.</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30</a:t>
            </a:fld>
            <a:endParaRPr lang="en-US"/>
          </a:p>
        </p:txBody>
      </p:sp>
    </p:spTree>
    <p:extLst>
      <p:ext uri="{BB962C8B-B14F-4D97-AF65-F5344CB8AC3E}">
        <p14:creationId xmlns:p14="http://schemas.microsoft.com/office/powerpoint/2010/main" val="245262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Ripple, W. J., &amp; </a:t>
            </a:r>
            <a:r>
              <a:rPr lang="en-US" sz="1200" kern="1200" dirty="0" err="1" smtClean="0">
                <a:solidFill>
                  <a:schemeClr val="tx1"/>
                </a:solidFill>
                <a:effectLst/>
                <a:latin typeface="+mn-lt"/>
                <a:ea typeface="+mn-ea"/>
                <a:cs typeface="+mn-cs"/>
              </a:rPr>
              <a:t>Beschta</a:t>
            </a:r>
            <a:r>
              <a:rPr lang="en-US" sz="1200" kern="1200" dirty="0" smtClean="0">
                <a:solidFill>
                  <a:schemeClr val="tx1"/>
                </a:solidFill>
                <a:effectLst/>
                <a:latin typeface="+mn-lt"/>
                <a:ea typeface="+mn-ea"/>
                <a:cs typeface="+mn-cs"/>
              </a:rPr>
              <a:t>, R. L. (2012). Trophic cascades in Yellowstone: The first 15 years after wolf reintroduction. </a:t>
            </a:r>
            <a:r>
              <a:rPr lang="en-US" sz="1200" i="1" kern="1200" dirty="0" smtClean="0">
                <a:solidFill>
                  <a:schemeClr val="tx1"/>
                </a:solidFill>
                <a:effectLst/>
                <a:latin typeface="+mn-lt"/>
                <a:ea typeface="+mn-ea"/>
                <a:cs typeface="+mn-cs"/>
              </a:rPr>
              <a:t>Biological Conservation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145</a:t>
            </a:r>
            <a:r>
              <a:rPr lang="en-US" sz="1200" kern="1200" dirty="0" smtClean="0">
                <a:solidFill>
                  <a:schemeClr val="tx1"/>
                </a:solidFill>
                <a:effectLst/>
                <a:latin typeface="+mn-lt"/>
                <a:ea typeface="+mn-ea"/>
                <a:cs typeface="+mn-cs"/>
              </a:rPr>
              <a:t>(1), 205-213.</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31</a:t>
            </a:fld>
            <a:endParaRPr lang="en-US"/>
          </a:p>
        </p:txBody>
      </p:sp>
    </p:spTree>
    <p:extLst>
      <p:ext uri="{BB962C8B-B14F-4D97-AF65-F5344CB8AC3E}">
        <p14:creationId xmlns:p14="http://schemas.microsoft.com/office/powerpoint/2010/main" val="2859597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43</a:t>
            </a:fld>
            <a:endParaRPr lang="en-US"/>
          </a:p>
        </p:txBody>
      </p:sp>
    </p:spTree>
    <p:extLst>
      <p:ext uri="{BB962C8B-B14F-4D97-AF65-F5344CB8AC3E}">
        <p14:creationId xmlns:p14="http://schemas.microsoft.com/office/powerpoint/2010/main" val="197591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52</a:t>
            </a:fld>
            <a:endParaRPr lang="en-US"/>
          </a:p>
        </p:txBody>
      </p:sp>
    </p:spTree>
    <p:extLst>
      <p:ext uri="{BB962C8B-B14F-4D97-AF65-F5344CB8AC3E}">
        <p14:creationId xmlns:p14="http://schemas.microsoft.com/office/powerpoint/2010/main" val="2184969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Elk excrement, </a:t>
            </a:r>
            <a:r>
              <a:rPr lang="en-US" dirty="0" smtClean="0"/>
              <a:t>https://</a:t>
            </a:r>
            <a:r>
              <a:rPr lang="en-US" dirty="0" err="1" smtClean="0"/>
              <a:t>commons.wikimedia.org</a:t>
            </a:r>
            <a:r>
              <a:rPr lang="en-US" dirty="0" smtClean="0"/>
              <a:t>/wiki/</a:t>
            </a:r>
            <a:r>
              <a:rPr lang="en-US" dirty="0" err="1" smtClean="0"/>
              <a:t>File:Elk_excrement.jpg</a:t>
            </a:r>
            <a:r>
              <a:rPr lang="en-US" dirty="0" smtClean="0"/>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Attribution-Share Alike 2.0 Germany license.	</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53</a:t>
            </a:fld>
            <a:endParaRPr lang="en-US"/>
          </a:p>
        </p:txBody>
      </p:sp>
    </p:spTree>
    <p:extLst>
      <p:ext uri="{BB962C8B-B14F-4D97-AF65-F5344CB8AC3E}">
        <p14:creationId xmlns:p14="http://schemas.microsoft.com/office/powerpoint/2010/main" val="2184969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Elk excrement, </a:t>
            </a:r>
            <a:r>
              <a:rPr lang="en-US" dirty="0" smtClean="0"/>
              <a:t>https://</a:t>
            </a:r>
            <a:r>
              <a:rPr lang="en-US" dirty="0" err="1" smtClean="0"/>
              <a:t>commons.wikimedia.org</a:t>
            </a:r>
            <a:r>
              <a:rPr lang="en-US" dirty="0" smtClean="0"/>
              <a:t>/wiki/</a:t>
            </a:r>
            <a:r>
              <a:rPr lang="en-US" dirty="0" err="1" smtClean="0"/>
              <a:t>File:Elk_excrement.jpg</a:t>
            </a:r>
            <a:r>
              <a:rPr lang="en-US" dirty="0" smtClean="0"/>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Attribution-Share Alike 2.0 Germany license.	</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54</a:t>
            </a:fld>
            <a:endParaRPr lang="en-US"/>
          </a:p>
        </p:txBody>
      </p:sp>
    </p:spTree>
    <p:extLst>
      <p:ext uri="{BB962C8B-B14F-4D97-AF65-F5344CB8AC3E}">
        <p14:creationId xmlns:p14="http://schemas.microsoft.com/office/powerpoint/2010/main" val="2184969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Pastor, J., Dewey, B., </a:t>
            </a:r>
            <a:r>
              <a:rPr lang="en-US" sz="1200" kern="1200" dirty="0" err="1" smtClean="0">
                <a:solidFill>
                  <a:schemeClr val="tx1"/>
                </a:solidFill>
                <a:effectLst/>
                <a:latin typeface="+mn-lt"/>
                <a:ea typeface="+mn-ea"/>
                <a:cs typeface="+mn-cs"/>
              </a:rPr>
              <a:t>Naiman</a:t>
            </a:r>
            <a:r>
              <a:rPr lang="en-US" sz="1200" kern="1200" dirty="0" smtClean="0">
                <a:solidFill>
                  <a:schemeClr val="tx1"/>
                </a:solidFill>
                <a:effectLst/>
                <a:latin typeface="+mn-lt"/>
                <a:ea typeface="+mn-ea"/>
                <a:cs typeface="+mn-cs"/>
              </a:rPr>
              <a:t>, R. J., </a:t>
            </a:r>
            <a:r>
              <a:rPr lang="en-US" sz="1200" kern="1200" dirty="0" err="1" smtClean="0">
                <a:solidFill>
                  <a:schemeClr val="tx1"/>
                </a:solidFill>
                <a:effectLst/>
                <a:latin typeface="+mn-lt"/>
                <a:ea typeface="+mn-ea"/>
                <a:cs typeface="+mn-cs"/>
              </a:rPr>
              <a:t>McInnes</a:t>
            </a:r>
            <a:r>
              <a:rPr lang="en-US" sz="1200" kern="1200" dirty="0" smtClean="0">
                <a:solidFill>
                  <a:schemeClr val="tx1"/>
                </a:solidFill>
                <a:effectLst/>
                <a:latin typeface="+mn-lt"/>
                <a:ea typeface="+mn-ea"/>
                <a:cs typeface="+mn-cs"/>
              </a:rPr>
              <a:t>, P. F., &amp; Cohen, Y. (1993). Moose browsing and soil fertility in the boreal forests of Isle Royale National Park. </a:t>
            </a:r>
            <a:r>
              <a:rPr lang="en-US" sz="1200" i="1" kern="1200" dirty="0" smtClean="0">
                <a:solidFill>
                  <a:schemeClr val="tx1"/>
                </a:solidFill>
                <a:effectLst/>
                <a:latin typeface="+mn-lt"/>
                <a:ea typeface="+mn-ea"/>
                <a:cs typeface="+mn-cs"/>
              </a:rPr>
              <a:t>Ecology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74</a:t>
            </a:r>
            <a:r>
              <a:rPr lang="en-US" sz="1200" kern="1200" dirty="0" smtClean="0">
                <a:solidFill>
                  <a:schemeClr val="tx1"/>
                </a:solidFill>
                <a:effectLst/>
                <a:latin typeface="+mn-lt"/>
                <a:ea typeface="+mn-ea"/>
                <a:cs typeface="+mn-cs"/>
              </a:rPr>
              <a:t>(2), 467-480.</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56</a:t>
            </a:fld>
            <a:endParaRPr lang="en-US"/>
          </a:p>
        </p:txBody>
      </p:sp>
    </p:spTree>
    <p:extLst>
      <p:ext uri="{BB962C8B-B14F-4D97-AF65-F5344CB8AC3E}">
        <p14:creationId xmlns:p14="http://schemas.microsoft.com/office/powerpoint/2010/main" val="3252719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a:t>
            </a:r>
            <a:r>
              <a:rPr lang="en-US" sz="1200" kern="1200" baseline="0" dirty="0" smtClean="0">
                <a:solidFill>
                  <a:schemeClr val="tx1"/>
                </a:solidFill>
                <a:effectLst/>
                <a:latin typeface="+mn-lt"/>
                <a:ea typeface="+mn-ea"/>
                <a:cs typeface="+mn-cs"/>
              </a:rPr>
              <a:t> on: </a:t>
            </a:r>
            <a:r>
              <a:rPr lang="en-US" sz="1200" kern="1200" dirty="0" smtClean="0">
                <a:solidFill>
                  <a:schemeClr val="tx1"/>
                </a:solidFill>
                <a:effectLst/>
                <a:latin typeface="+mn-lt"/>
                <a:ea typeface="+mn-ea"/>
                <a:cs typeface="+mn-cs"/>
              </a:rPr>
              <a:t>Pastor, J., Dewey, B., </a:t>
            </a:r>
            <a:r>
              <a:rPr lang="en-US" sz="1200" kern="1200" dirty="0" err="1" smtClean="0">
                <a:solidFill>
                  <a:schemeClr val="tx1"/>
                </a:solidFill>
                <a:effectLst/>
                <a:latin typeface="+mn-lt"/>
                <a:ea typeface="+mn-ea"/>
                <a:cs typeface="+mn-cs"/>
              </a:rPr>
              <a:t>Naiman</a:t>
            </a:r>
            <a:r>
              <a:rPr lang="en-US" sz="1200" kern="1200" dirty="0" smtClean="0">
                <a:solidFill>
                  <a:schemeClr val="tx1"/>
                </a:solidFill>
                <a:effectLst/>
                <a:latin typeface="+mn-lt"/>
                <a:ea typeface="+mn-ea"/>
                <a:cs typeface="+mn-cs"/>
              </a:rPr>
              <a:t>, R. J., </a:t>
            </a:r>
            <a:r>
              <a:rPr lang="en-US" sz="1200" kern="1200" dirty="0" err="1" smtClean="0">
                <a:solidFill>
                  <a:schemeClr val="tx1"/>
                </a:solidFill>
                <a:effectLst/>
                <a:latin typeface="+mn-lt"/>
                <a:ea typeface="+mn-ea"/>
                <a:cs typeface="+mn-cs"/>
              </a:rPr>
              <a:t>McInnes</a:t>
            </a:r>
            <a:r>
              <a:rPr lang="en-US" sz="1200" kern="1200" dirty="0" smtClean="0">
                <a:solidFill>
                  <a:schemeClr val="tx1"/>
                </a:solidFill>
                <a:effectLst/>
                <a:latin typeface="+mn-lt"/>
                <a:ea typeface="+mn-ea"/>
                <a:cs typeface="+mn-cs"/>
              </a:rPr>
              <a:t>, P. F., &amp; Cohen, Y. (1993). Moose browsing and soil fertility in the boreal forests of Isle Royale National Park. </a:t>
            </a:r>
            <a:r>
              <a:rPr lang="en-US" sz="1200" i="1" kern="1200" dirty="0" smtClean="0">
                <a:solidFill>
                  <a:schemeClr val="tx1"/>
                </a:solidFill>
                <a:effectLst/>
                <a:latin typeface="+mn-lt"/>
                <a:ea typeface="+mn-ea"/>
                <a:cs typeface="+mn-cs"/>
              </a:rPr>
              <a:t>Ecology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74</a:t>
            </a:r>
            <a:r>
              <a:rPr lang="en-US" sz="1200" kern="1200" dirty="0" smtClean="0">
                <a:solidFill>
                  <a:schemeClr val="tx1"/>
                </a:solidFill>
                <a:effectLst/>
                <a:latin typeface="+mn-lt"/>
                <a:ea typeface="+mn-ea"/>
                <a:cs typeface="+mn-cs"/>
              </a:rPr>
              <a:t>(2), 467-480.</a:t>
            </a: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58</a:t>
            </a:fld>
            <a:endParaRPr lang="en-US"/>
          </a:p>
        </p:txBody>
      </p:sp>
    </p:spTree>
    <p:extLst>
      <p:ext uri="{BB962C8B-B14F-4D97-AF65-F5344CB8AC3E}">
        <p14:creationId xmlns:p14="http://schemas.microsoft.com/office/powerpoint/2010/main" val="216159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Part of the Wind Cave bison herd photographed in 2003.</a:t>
            </a:r>
            <a:r>
              <a:rPr lang="en-US" dirty="0" smtClean="0"/>
              <a:t>https://</a:t>
            </a:r>
            <a:r>
              <a:rPr lang="en-US" dirty="0" err="1" smtClean="0"/>
              <a:t>commons.wikimedia.org</a:t>
            </a:r>
            <a:r>
              <a:rPr lang="en-US" dirty="0" smtClean="0"/>
              <a:t>/wiki/File:Wind_Cave_bison_herd_2003.jpg,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Attribution-Share Alike 3.0 Unported license</a:t>
            </a: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6</a:t>
            </a:fld>
            <a:endParaRPr lang="en-US"/>
          </a:p>
        </p:txBody>
      </p:sp>
    </p:spTree>
    <p:extLst>
      <p:ext uri="{BB962C8B-B14F-4D97-AF65-F5344CB8AC3E}">
        <p14:creationId xmlns:p14="http://schemas.microsoft.com/office/powerpoint/2010/main" val="98625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hlinkClick r:id="rId3"/>
              </a:rPr>
              <a:t>USFWS Mountain-Prairie - </a:t>
            </a:r>
            <a:r>
              <a:rPr lang="en-US" sz="1200" kern="1200" dirty="0" smtClean="0">
                <a:solidFill>
                  <a:schemeClr val="tx1"/>
                </a:solidFill>
                <a:latin typeface="+mn-lt"/>
                <a:ea typeface="+mn-ea"/>
                <a:cs typeface="+mn-cs"/>
                <a:hlinkClick r:id="rId4"/>
              </a:rPr>
              <a:t>A Pair on the Prowl</a:t>
            </a:r>
            <a:r>
              <a:rPr lang="en-US" sz="1200" kern="1200" dirty="0" smtClean="0">
                <a:solidFill>
                  <a:schemeClr val="tx1"/>
                </a:solidFill>
                <a:latin typeface="+mn-lt"/>
                <a:ea typeface="+mn-ea"/>
                <a:cs typeface="+mn-cs"/>
              </a:rPr>
              <a:t>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Category:Cervus_canadensis</a:t>
            </a:r>
            <a:r>
              <a:rPr lang="en-US" sz="1200" kern="1200" dirty="0" smtClean="0">
                <a:solidFill>
                  <a:schemeClr val="tx1"/>
                </a:solidFill>
                <a:latin typeface="+mn-lt"/>
                <a:ea typeface="+mn-ea"/>
                <a:cs typeface="+mn-cs"/>
              </a:rPr>
              <a:t>#/media/</a:t>
            </a:r>
            <a:r>
              <a:rPr lang="en-US" sz="1200" kern="1200" dirty="0" err="1" smtClean="0">
                <a:solidFill>
                  <a:schemeClr val="tx1"/>
                </a:solidFill>
                <a:latin typeface="+mn-lt"/>
                <a:ea typeface="+mn-ea"/>
                <a:cs typeface="+mn-cs"/>
              </a:rPr>
              <a:t>File:A_Pair_on_the_Prowl</a:t>
            </a:r>
            <a:r>
              <a:rPr lang="en-US" sz="1200" kern="1200" dirty="0" smtClean="0">
                <a:solidFill>
                  <a:schemeClr val="tx1"/>
                </a:solidFill>
                <a:latin typeface="+mn-lt"/>
                <a:ea typeface="+mn-ea"/>
                <a:cs typeface="+mn-cs"/>
              </a:rPr>
              <a:t>_(12396301355).jpg This file is licensed under the </a:t>
            </a:r>
            <a:r>
              <a:rPr lang="en-US" sz="1200" kern="1200" dirty="0" smtClean="0">
                <a:solidFill>
                  <a:schemeClr val="tx1"/>
                </a:solidFill>
                <a:latin typeface="+mn-lt"/>
                <a:ea typeface="+mn-ea"/>
                <a:cs typeface="+mn-cs"/>
                <a:hlinkClick r:id="rId5"/>
              </a:rPr>
              <a:t>Creative Commons </a:t>
            </a:r>
            <a:r>
              <a:rPr lang="en-US" sz="1200" kern="1200" dirty="0" smtClean="0">
                <a:solidFill>
                  <a:schemeClr val="tx1"/>
                </a:solidFill>
                <a:latin typeface="+mn-lt"/>
                <a:ea typeface="+mn-ea"/>
                <a:cs typeface="+mn-cs"/>
                <a:hlinkClick r:id="rId6"/>
              </a:rPr>
              <a:t>Attribution 2.0 Generic license.	</a:t>
            </a:r>
          </a:p>
        </p:txBody>
      </p:sp>
      <p:sp>
        <p:nvSpPr>
          <p:cNvPr id="4" name="Slide Number Placeholder 3"/>
          <p:cNvSpPr>
            <a:spLocks noGrp="1"/>
          </p:cNvSpPr>
          <p:nvPr>
            <p:ph type="sldNum" sz="quarter" idx="10"/>
          </p:nvPr>
        </p:nvSpPr>
        <p:spPr/>
        <p:txBody>
          <a:bodyPr/>
          <a:lstStyle/>
          <a:p>
            <a:fld id="{1B5A6795-E243-8742-A137-15D21D8C9EFA}" type="slidenum">
              <a:rPr lang="en-US" smtClean="0"/>
              <a:t>7</a:t>
            </a:fld>
            <a:endParaRPr lang="en-US"/>
          </a:p>
        </p:txBody>
      </p:sp>
    </p:spTree>
    <p:extLst>
      <p:ext uri="{BB962C8B-B14F-4D97-AF65-F5344CB8AC3E}">
        <p14:creationId xmlns:p14="http://schemas.microsoft.com/office/powerpoint/2010/main" val="228053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hlinkClick r:id="rId3"/>
              </a:rPr>
              <a:t>USFWS Mountain-Prairie - </a:t>
            </a:r>
            <a:r>
              <a:rPr lang="en-US" sz="1200" kern="1200" dirty="0" smtClean="0">
                <a:solidFill>
                  <a:schemeClr val="tx1"/>
                </a:solidFill>
                <a:latin typeface="+mn-lt"/>
                <a:ea typeface="+mn-ea"/>
                <a:cs typeface="+mn-cs"/>
                <a:hlinkClick r:id="rId4"/>
              </a:rPr>
              <a:t>A Pair on the Prowl</a:t>
            </a:r>
            <a:r>
              <a:rPr lang="en-US" sz="1200" kern="1200" dirty="0" smtClean="0">
                <a:solidFill>
                  <a:schemeClr val="tx1"/>
                </a:solidFill>
                <a:latin typeface="+mn-lt"/>
                <a:ea typeface="+mn-ea"/>
                <a:cs typeface="+mn-cs"/>
              </a:rPr>
              <a:t>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Category:Cervus_canadensis</a:t>
            </a:r>
            <a:r>
              <a:rPr lang="en-US" sz="1200" kern="1200" dirty="0" smtClean="0">
                <a:solidFill>
                  <a:schemeClr val="tx1"/>
                </a:solidFill>
                <a:latin typeface="+mn-lt"/>
                <a:ea typeface="+mn-ea"/>
                <a:cs typeface="+mn-cs"/>
              </a:rPr>
              <a:t>#/media/</a:t>
            </a:r>
            <a:r>
              <a:rPr lang="en-US" sz="1200" kern="1200" dirty="0" err="1" smtClean="0">
                <a:solidFill>
                  <a:schemeClr val="tx1"/>
                </a:solidFill>
                <a:latin typeface="+mn-lt"/>
                <a:ea typeface="+mn-ea"/>
                <a:cs typeface="+mn-cs"/>
              </a:rPr>
              <a:t>File:A_Pair_on_the_Prowl</a:t>
            </a:r>
            <a:r>
              <a:rPr lang="en-US" sz="1200" kern="1200" dirty="0" smtClean="0">
                <a:solidFill>
                  <a:schemeClr val="tx1"/>
                </a:solidFill>
                <a:latin typeface="+mn-lt"/>
                <a:ea typeface="+mn-ea"/>
                <a:cs typeface="+mn-cs"/>
              </a:rPr>
              <a:t>_(12396301355).jpg This file is licensed under the </a:t>
            </a:r>
            <a:r>
              <a:rPr lang="en-US" sz="1200" kern="1200" dirty="0" smtClean="0">
                <a:solidFill>
                  <a:schemeClr val="tx1"/>
                </a:solidFill>
                <a:latin typeface="+mn-lt"/>
                <a:ea typeface="+mn-ea"/>
                <a:cs typeface="+mn-cs"/>
                <a:hlinkClick r:id="rId5"/>
              </a:rPr>
              <a:t>Creative Commons </a:t>
            </a:r>
            <a:r>
              <a:rPr lang="en-US" sz="1200" kern="1200" dirty="0" smtClean="0">
                <a:solidFill>
                  <a:schemeClr val="tx1"/>
                </a:solidFill>
                <a:latin typeface="+mn-lt"/>
                <a:ea typeface="+mn-ea"/>
                <a:cs typeface="+mn-cs"/>
                <a:hlinkClick r:id="rId6"/>
              </a:rPr>
              <a:t>Attribution 2.0 Generic license.	</a:t>
            </a:r>
          </a:p>
          <a:p>
            <a:r>
              <a:rPr lang="en-US" sz="1200" kern="1200" dirty="0" smtClean="0">
                <a:solidFill>
                  <a:schemeClr val="tx1"/>
                </a:solidFill>
                <a:latin typeface="+mn-lt"/>
                <a:ea typeface="+mn-ea"/>
                <a:cs typeface="+mn-cs"/>
              </a:rPr>
              <a:t>100 pound wolf killed in Montana in 1928 in Highwood Mountains, east of Great Falls, Public Domain,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Montana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/wiki/File:Montana_wolf_100_lbs_1928_Young_%26_Goldman_USFWS.jpg</a:t>
            </a:r>
          </a:p>
          <a:p>
            <a:r>
              <a:rPr lang="en-US" sz="1200" kern="1200" dirty="0" smtClean="0">
                <a:solidFill>
                  <a:schemeClr val="tx1"/>
                </a:solidFill>
                <a:latin typeface="+mn-lt"/>
                <a:ea typeface="+mn-ea"/>
                <a:cs typeface="+mn-cs"/>
              </a:rPr>
              <a:t>Market hunting of cougars,</a:t>
            </a:r>
            <a:r>
              <a:rPr lang="en-US" sz="1200" kern="1200" baseline="0" dirty="0" smtClean="0">
                <a:solidFill>
                  <a:schemeClr val="tx1"/>
                </a:solidFill>
                <a:latin typeface="+mn-lt"/>
                <a:ea typeface="+mn-ea"/>
                <a:cs typeface="+mn-cs"/>
              </a:rPr>
              <a:t> Public Domain, https://</a:t>
            </a:r>
            <a:r>
              <a:rPr lang="en-US" sz="1200" kern="1200" baseline="0" dirty="0" err="1" smtClean="0">
                <a:solidFill>
                  <a:schemeClr val="tx1"/>
                </a:solidFill>
                <a:latin typeface="+mn-lt"/>
                <a:ea typeface="+mn-ea"/>
                <a:cs typeface="+mn-cs"/>
              </a:rPr>
              <a:t>commons.wikimedia.org</a:t>
            </a:r>
            <a:r>
              <a:rPr lang="en-US" sz="1200" kern="1200" baseline="0" dirty="0" smtClean="0">
                <a:solidFill>
                  <a:schemeClr val="tx1"/>
                </a:solidFill>
                <a:latin typeface="+mn-lt"/>
                <a:ea typeface="+mn-ea"/>
                <a:cs typeface="+mn-cs"/>
              </a:rPr>
              <a:t>/wiki/</a:t>
            </a:r>
            <a:r>
              <a:rPr lang="en-US" sz="1200" kern="1200" baseline="0" dirty="0" err="1" smtClean="0">
                <a:solidFill>
                  <a:schemeClr val="tx1"/>
                </a:solidFill>
                <a:latin typeface="+mn-lt"/>
                <a:ea typeface="+mn-ea"/>
                <a:cs typeface="+mn-cs"/>
              </a:rPr>
              <a:t>File:Market_hunting_of_cougars.jpg</a:t>
            </a:r>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8</a:t>
            </a:fld>
            <a:endParaRPr lang="en-US"/>
          </a:p>
        </p:txBody>
      </p:sp>
    </p:spTree>
    <p:extLst>
      <p:ext uri="{BB962C8B-B14F-4D97-AF65-F5344CB8AC3E}">
        <p14:creationId xmlns:p14="http://schemas.microsoft.com/office/powerpoint/2010/main" val="22805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9</a:t>
            </a:fld>
            <a:endParaRPr lang="en-US"/>
          </a:p>
        </p:txBody>
      </p:sp>
    </p:spTree>
    <p:extLst>
      <p:ext uri="{BB962C8B-B14F-4D97-AF65-F5344CB8AC3E}">
        <p14:creationId xmlns:p14="http://schemas.microsoft.com/office/powerpoint/2010/main" val="124122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Mountain lion lounging in a cottonwood tree during the heat of the day.,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 2.0 Generic license. USFWS 	</a:t>
            </a:r>
          </a:p>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/wiki/File:8th_Place_-_Mountain_Lion_(7487178290).jpg</a:t>
            </a:r>
          </a:p>
          <a:p>
            <a:r>
              <a:rPr lang="en-US" sz="1200" kern="1200" dirty="0" smtClean="0">
                <a:solidFill>
                  <a:schemeClr val="tx1"/>
                </a:solidFill>
                <a:latin typeface="+mn-lt"/>
                <a:ea typeface="+mn-ea"/>
                <a:cs typeface="+mn-cs"/>
              </a:rPr>
              <a:t>A male </a:t>
            </a:r>
            <a:r>
              <a:rPr lang="en-US" sz="1200" kern="1200" dirty="0" smtClean="0">
                <a:solidFill>
                  <a:schemeClr val="tx1"/>
                </a:solidFill>
                <a:latin typeface="+mn-lt"/>
                <a:ea typeface="+mn-ea"/>
                <a:cs typeface="+mn-cs"/>
                <a:hlinkClick r:id="rId5"/>
              </a:rPr>
              <a:t>moose takes a rest in a field during a light rainshower.</a:t>
            </a:r>
            <a:r>
              <a:rPr lang="en-US" sz="1200" kern="1200" dirty="0" smtClean="0">
                <a:solidFill>
                  <a:schemeClr val="tx1"/>
                </a:solidFill>
                <a:latin typeface="+mn-lt"/>
                <a:ea typeface="+mn-ea"/>
                <a:cs typeface="+mn-cs"/>
              </a:rPr>
              <a:t> Public Domain,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File:Male_Moose.jpg</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Gray Wolf </a:t>
            </a:r>
            <a:r>
              <a:rPr lang="en-US" sz="1200" i="1" kern="1200" dirty="0" smtClean="0">
                <a:solidFill>
                  <a:schemeClr val="tx1"/>
                </a:solidFill>
                <a:latin typeface="+mn-lt"/>
                <a:ea typeface="+mn-ea"/>
                <a:cs typeface="+mn-cs"/>
                <a:hlinkClick r:id="rId6"/>
              </a:rPr>
              <a:t>Canis lupus at Seney National Wildlife Refuge, Michigan.</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r>
              <a:rPr lang="en-US" sz="1200" i="1" kern="1200" dirty="0" smtClean="0">
                <a:solidFill>
                  <a:schemeClr val="tx1"/>
                </a:solidFill>
                <a:latin typeface="+mn-lt"/>
                <a:ea typeface="+mn-ea"/>
                <a:cs typeface="+mn-cs"/>
              </a:rPr>
              <a:t>https://</a:t>
            </a:r>
            <a:r>
              <a:rPr lang="en-US" sz="1200" i="1" kern="1200" dirty="0" err="1" smtClean="0">
                <a:solidFill>
                  <a:schemeClr val="tx1"/>
                </a:solidFill>
                <a:latin typeface="+mn-lt"/>
                <a:ea typeface="+mn-ea"/>
                <a:cs typeface="+mn-cs"/>
              </a:rPr>
              <a:t>commons.wikimedia.org</a:t>
            </a:r>
            <a:r>
              <a:rPr lang="en-US" sz="1200" i="1" kern="1200" dirty="0" smtClean="0">
                <a:solidFill>
                  <a:schemeClr val="tx1"/>
                </a:solidFill>
                <a:latin typeface="+mn-lt"/>
                <a:ea typeface="+mn-ea"/>
                <a:cs typeface="+mn-cs"/>
              </a:rPr>
              <a:t>/wiki/File:Gray_Wolf_Seney_NWR_2.jpg</a:t>
            </a:r>
          </a:p>
          <a:p>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 Elk poses for the camera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File:An_Elk_poses_for_the_camera</a:t>
            </a:r>
            <a:r>
              <a:rPr lang="en-US" sz="1200" kern="1200" dirty="0" smtClean="0">
                <a:solidFill>
                  <a:schemeClr val="tx1"/>
                </a:solidFill>
                <a:latin typeface="+mn-lt"/>
                <a:ea typeface="+mn-ea"/>
                <a:cs typeface="+mn-cs"/>
              </a:rPr>
              <a:t>_(9317643508).jpg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Often of </a:t>
            </a:r>
            <a:r>
              <a:rPr lang="en-US" sz="1200" kern="1200" dirty="0" err="1" smtClean="0">
                <a:solidFill>
                  <a:schemeClr val="tx1"/>
                </a:solidFill>
                <a:latin typeface="+mn-lt"/>
                <a:ea typeface="+mn-ea"/>
                <a:cs typeface="+mn-cs"/>
              </a:rPr>
              <a:t>montane</a:t>
            </a:r>
            <a:r>
              <a:rPr lang="en-US" sz="1200" kern="1200" dirty="0" smtClean="0">
                <a:solidFill>
                  <a:schemeClr val="tx1"/>
                </a:solidFill>
                <a:latin typeface="+mn-lt"/>
                <a:ea typeface="+mn-ea"/>
                <a:cs typeface="+mn-cs"/>
              </a:rPr>
              <a:t> riparian settings, Salix </a:t>
            </a:r>
            <a:r>
              <a:rPr lang="en-US" sz="1200" kern="1200" dirty="0" err="1" smtClean="0">
                <a:solidFill>
                  <a:schemeClr val="tx1"/>
                </a:solidFill>
                <a:latin typeface="+mn-lt"/>
                <a:ea typeface="+mn-ea"/>
                <a:cs typeface="+mn-cs"/>
              </a:rPr>
              <a:t>lemmonii</a:t>
            </a:r>
            <a:r>
              <a:rPr lang="en-US" sz="1200" kern="1200" dirty="0" smtClean="0">
                <a:solidFill>
                  <a:schemeClr val="tx1"/>
                </a:solidFill>
                <a:latin typeface="+mn-lt"/>
                <a:ea typeface="+mn-ea"/>
                <a:cs typeface="+mn-cs"/>
              </a:rPr>
              <a:t> can sometimes form pure stands.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File:Salix_lemmonii</a:t>
            </a:r>
            <a:r>
              <a:rPr lang="en-US" sz="1200" kern="1200" dirty="0" smtClean="0">
                <a:solidFill>
                  <a:schemeClr val="tx1"/>
                </a:solidFill>
                <a:latin typeface="+mn-lt"/>
                <a:ea typeface="+mn-ea"/>
                <a:cs typeface="+mn-cs"/>
              </a:rPr>
              <a:t>_(5027508048).jpg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Howard F. Schwartz, Colorado State University, USA </a:t>
            </a:r>
            <a:r>
              <a:rPr lang="en-US" sz="1200" i="1" kern="1200" dirty="0" smtClean="0">
                <a:solidFill>
                  <a:schemeClr val="tx1"/>
                </a:solidFill>
                <a:latin typeface="+mn-lt"/>
                <a:ea typeface="+mn-ea"/>
                <a:cs typeface="+mn-cs"/>
                <a:hlinkClick r:id="rId8"/>
              </a:rPr>
              <a:t>Populus tremuloides foliage.</a:t>
            </a:r>
            <a:r>
              <a:rPr lang="en-US" sz="1200" i="1" kern="1200" dirty="0" smtClean="0">
                <a:solidFill>
                  <a:schemeClr val="tx1"/>
                </a:solidFill>
                <a:latin typeface="+mn-lt"/>
                <a:ea typeface="+mn-ea"/>
                <a:cs typeface="+mn-cs"/>
              </a:rPr>
              <a:t> https://</a:t>
            </a:r>
            <a:r>
              <a:rPr lang="en-US" sz="1200" i="1" kern="1200" dirty="0" err="1" smtClean="0">
                <a:solidFill>
                  <a:schemeClr val="tx1"/>
                </a:solidFill>
                <a:latin typeface="+mn-lt"/>
                <a:ea typeface="+mn-ea"/>
                <a:cs typeface="+mn-cs"/>
              </a:rPr>
              <a:t>commons.wikimedia.org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File:Populus_tremuloides_leaves_RMP.jpg</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9"/>
              </a:rPr>
              <a:t>Attribution 3.0 United States license.	</a:t>
            </a:r>
          </a:p>
          <a:p>
            <a:r>
              <a:rPr lang="en-US" sz="1200" kern="1200" dirty="0" smtClean="0">
                <a:solidFill>
                  <a:schemeClr val="tx1"/>
                </a:solidFill>
                <a:latin typeface="+mn-lt"/>
                <a:ea typeface="+mn-ea"/>
                <a:cs typeface="+mn-cs"/>
              </a:rPr>
              <a:t>A young mule deer buck shows off his velvet-covered antlers in June. Photo: Bill Hayden, NPS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File:Mule_deer_buck_at_Goat_Haunt</a:t>
            </a:r>
            <a:r>
              <a:rPr lang="en-US" sz="1200" kern="1200" dirty="0" smtClean="0">
                <a:solidFill>
                  <a:schemeClr val="tx1"/>
                </a:solidFill>
                <a:latin typeface="+mn-lt"/>
                <a:ea typeface="+mn-ea"/>
                <a:cs typeface="+mn-cs"/>
              </a:rPr>
              <a:t>_(4479394475).jpg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Populus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deltoides</a:t>
            </a:r>
            <a:r>
              <a:rPr lang="en-US" sz="1200" kern="1200" dirty="0" smtClean="0">
                <a:solidFill>
                  <a:schemeClr val="tx1"/>
                </a:solidFill>
                <a:latin typeface="+mn-lt"/>
                <a:ea typeface="+mn-ea"/>
                <a:cs typeface="+mn-cs"/>
              </a:rPr>
              <a:t>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/wiki/File:Populus_deltoides_subsp_monilifera_1.jpg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10"/>
              </a:rPr>
              <a:t>Attribution-Share Alike 3.0 Unported license.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hlinkClick r:id="rId7"/>
            </a:endParaRP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12</a:t>
            </a:fld>
            <a:endParaRPr lang="en-US"/>
          </a:p>
        </p:txBody>
      </p:sp>
    </p:spTree>
    <p:extLst>
      <p:ext uri="{BB962C8B-B14F-4D97-AF65-F5344CB8AC3E}">
        <p14:creationId xmlns:p14="http://schemas.microsoft.com/office/powerpoint/2010/main" val="124122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Mountain lion lounging in a cottonwood tree during the heat of the day.,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 2.0 Generic license. USFWS 	</a:t>
            </a:r>
          </a:p>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/wiki/File:8th_Place_-_Mountain_Lion_(7487178290).jpg</a:t>
            </a:r>
          </a:p>
          <a:p>
            <a:r>
              <a:rPr lang="en-US" sz="1200" kern="1200" dirty="0" smtClean="0">
                <a:solidFill>
                  <a:schemeClr val="tx1"/>
                </a:solidFill>
                <a:latin typeface="+mn-lt"/>
                <a:ea typeface="+mn-ea"/>
                <a:cs typeface="+mn-cs"/>
              </a:rPr>
              <a:t>A male </a:t>
            </a:r>
            <a:r>
              <a:rPr lang="en-US" sz="1200" kern="1200" dirty="0" smtClean="0">
                <a:solidFill>
                  <a:schemeClr val="tx1"/>
                </a:solidFill>
                <a:latin typeface="+mn-lt"/>
                <a:ea typeface="+mn-ea"/>
                <a:cs typeface="+mn-cs"/>
                <a:hlinkClick r:id="rId5"/>
              </a:rPr>
              <a:t>moose takes a rest in a field during a light rainshower.</a:t>
            </a:r>
            <a:r>
              <a:rPr lang="en-US" sz="1200" kern="1200" dirty="0" smtClean="0">
                <a:solidFill>
                  <a:schemeClr val="tx1"/>
                </a:solidFill>
                <a:latin typeface="+mn-lt"/>
                <a:ea typeface="+mn-ea"/>
                <a:cs typeface="+mn-cs"/>
              </a:rPr>
              <a:t> Public Domain,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File:Male_Moose.jpg</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Gray Wolf </a:t>
            </a:r>
            <a:r>
              <a:rPr lang="en-US" sz="1200" i="1" kern="1200" dirty="0" smtClean="0">
                <a:solidFill>
                  <a:schemeClr val="tx1"/>
                </a:solidFill>
                <a:latin typeface="+mn-lt"/>
                <a:ea typeface="+mn-ea"/>
                <a:cs typeface="+mn-cs"/>
                <a:hlinkClick r:id="rId6"/>
              </a:rPr>
              <a:t>Canis lupus at Seney National Wildlife Refuge, Michigan.</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r>
              <a:rPr lang="en-US" sz="1200" i="1" kern="1200" dirty="0" smtClean="0">
                <a:solidFill>
                  <a:schemeClr val="tx1"/>
                </a:solidFill>
                <a:latin typeface="+mn-lt"/>
                <a:ea typeface="+mn-ea"/>
                <a:cs typeface="+mn-cs"/>
              </a:rPr>
              <a:t>https://</a:t>
            </a:r>
            <a:r>
              <a:rPr lang="en-US" sz="1200" i="1" kern="1200" dirty="0" err="1" smtClean="0">
                <a:solidFill>
                  <a:schemeClr val="tx1"/>
                </a:solidFill>
                <a:latin typeface="+mn-lt"/>
                <a:ea typeface="+mn-ea"/>
                <a:cs typeface="+mn-cs"/>
              </a:rPr>
              <a:t>commons.wikimedia.org</a:t>
            </a:r>
            <a:r>
              <a:rPr lang="en-US" sz="1200" i="1" kern="1200" dirty="0" smtClean="0">
                <a:solidFill>
                  <a:schemeClr val="tx1"/>
                </a:solidFill>
                <a:latin typeface="+mn-lt"/>
                <a:ea typeface="+mn-ea"/>
                <a:cs typeface="+mn-cs"/>
              </a:rPr>
              <a:t>/wiki/File:Gray_Wolf_Seney_NWR_2.jpg</a:t>
            </a:r>
          </a:p>
          <a:p>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 Elk poses for the camera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File:An_Elk_poses_for_the_camera</a:t>
            </a:r>
            <a:r>
              <a:rPr lang="en-US" sz="1200" kern="1200" dirty="0" smtClean="0">
                <a:solidFill>
                  <a:schemeClr val="tx1"/>
                </a:solidFill>
                <a:latin typeface="+mn-lt"/>
                <a:ea typeface="+mn-ea"/>
                <a:cs typeface="+mn-cs"/>
              </a:rPr>
              <a:t>_(9317643508).jpg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Often of </a:t>
            </a:r>
            <a:r>
              <a:rPr lang="en-US" sz="1200" kern="1200" dirty="0" err="1" smtClean="0">
                <a:solidFill>
                  <a:schemeClr val="tx1"/>
                </a:solidFill>
                <a:latin typeface="+mn-lt"/>
                <a:ea typeface="+mn-ea"/>
                <a:cs typeface="+mn-cs"/>
              </a:rPr>
              <a:t>montane</a:t>
            </a:r>
            <a:r>
              <a:rPr lang="en-US" sz="1200" kern="1200" dirty="0" smtClean="0">
                <a:solidFill>
                  <a:schemeClr val="tx1"/>
                </a:solidFill>
                <a:latin typeface="+mn-lt"/>
                <a:ea typeface="+mn-ea"/>
                <a:cs typeface="+mn-cs"/>
              </a:rPr>
              <a:t> riparian settings, Salix </a:t>
            </a:r>
            <a:r>
              <a:rPr lang="en-US" sz="1200" kern="1200" dirty="0" err="1" smtClean="0">
                <a:solidFill>
                  <a:schemeClr val="tx1"/>
                </a:solidFill>
                <a:latin typeface="+mn-lt"/>
                <a:ea typeface="+mn-ea"/>
                <a:cs typeface="+mn-cs"/>
              </a:rPr>
              <a:t>lemmonii</a:t>
            </a:r>
            <a:r>
              <a:rPr lang="en-US" sz="1200" kern="1200" dirty="0" smtClean="0">
                <a:solidFill>
                  <a:schemeClr val="tx1"/>
                </a:solidFill>
                <a:latin typeface="+mn-lt"/>
                <a:ea typeface="+mn-ea"/>
                <a:cs typeface="+mn-cs"/>
              </a:rPr>
              <a:t> can sometimes form pure stands.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File:Salix_lemmonii</a:t>
            </a:r>
            <a:r>
              <a:rPr lang="en-US" sz="1200" kern="1200" dirty="0" smtClean="0">
                <a:solidFill>
                  <a:schemeClr val="tx1"/>
                </a:solidFill>
                <a:latin typeface="+mn-lt"/>
                <a:ea typeface="+mn-ea"/>
                <a:cs typeface="+mn-cs"/>
              </a:rPr>
              <a:t>_(5027508048).jpg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Howard F. Schwartz, Colorado State University, USA </a:t>
            </a:r>
            <a:r>
              <a:rPr lang="en-US" sz="1200" i="1" kern="1200" dirty="0" smtClean="0">
                <a:solidFill>
                  <a:schemeClr val="tx1"/>
                </a:solidFill>
                <a:latin typeface="+mn-lt"/>
                <a:ea typeface="+mn-ea"/>
                <a:cs typeface="+mn-cs"/>
                <a:hlinkClick r:id="rId8"/>
              </a:rPr>
              <a:t>Populus tremuloides foliage.</a:t>
            </a:r>
            <a:r>
              <a:rPr lang="en-US" sz="1200" i="1" kern="1200" dirty="0" smtClean="0">
                <a:solidFill>
                  <a:schemeClr val="tx1"/>
                </a:solidFill>
                <a:latin typeface="+mn-lt"/>
                <a:ea typeface="+mn-ea"/>
                <a:cs typeface="+mn-cs"/>
              </a:rPr>
              <a:t> https://</a:t>
            </a:r>
            <a:r>
              <a:rPr lang="en-US" sz="1200" i="1" kern="1200" dirty="0" err="1" smtClean="0">
                <a:solidFill>
                  <a:schemeClr val="tx1"/>
                </a:solidFill>
                <a:latin typeface="+mn-lt"/>
                <a:ea typeface="+mn-ea"/>
                <a:cs typeface="+mn-cs"/>
              </a:rPr>
              <a:t>commons.wikimedia.org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File:Populus_tremuloides_leaves_RMP.jpg</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9"/>
              </a:rPr>
              <a:t>Attribution 3.0 United States license.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hlinkClick r:id="rId7"/>
            </a:endParaRP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13</a:t>
            </a:fld>
            <a:endParaRPr lang="en-US"/>
          </a:p>
        </p:txBody>
      </p:sp>
    </p:spTree>
    <p:extLst>
      <p:ext uri="{BB962C8B-B14F-4D97-AF65-F5344CB8AC3E}">
        <p14:creationId xmlns:p14="http://schemas.microsoft.com/office/powerpoint/2010/main" val="124122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Mountain lion lounging in a cottonwood tree during the heat of the day.,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4"/>
              </a:rPr>
              <a:t>Attribution 2.0 Generic license. USFWS 	</a:t>
            </a:r>
          </a:p>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/wiki/File:8th_Place_-_Mountain_Lion_(7487178290).jpg</a:t>
            </a:r>
          </a:p>
          <a:p>
            <a:r>
              <a:rPr lang="en-US" sz="1200" kern="1200" dirty="0" smtClean="0">
                <a:solidFill>
                  <a:schemeClr val="tx1"/>
                </a:solidFill>
                <a:latin typeface="+mn-lt"/>
                <a:ea typeface="+mn-ea"/>
                <a:cs typeface="+mn-cs"/>
              </a:rPr>
              <a:t>A male </a:t>
            </a:r>
            <a:r>
              <a:rPr lang="en-US" sz="1200" kern="1200" dirty="0" smtClean="0">
                <a:solidFill>
                  <a:schemeClr val="tx1"/>
                </a:solidFill>
                <a:latin typeface="+mn-lt"/>
                <a:ea typeface="+mn-ea"/>
                <a:cs typeface="+mn-cs"/>
                <a:hlinkClick r:id="rId5"/>
              </a:rPr>
              <a:t>moose takes a rest in a field during a light rainshower.</a:t>
            </a:r>
            <a:r>
              <a:rPr lang="en-US" sz="1200" kern="1200" dirty="0" smtClean="0">
                <a:solidFill>
                  <a:schemeClr val="tx1"/>
                </a:solidFill>
                <a:latin typeface="+mn-lt"/>
                <a:ea typeface="+mn-ea"/>
                <a:cs typeface="+mn-cs"/>
              </a:rPr>
              <a:t> Public Domain,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File:Male_Moose.jpg</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Gray Wolf </a:t>
            </a:r>
            <a:r>
              <a:rPr lang="en-US" sz="1200" i="1" kern="1200" dirty="0" smtClean="0">
                <a:solidFill>
                  <a:schemeClr val="tx1"/>
                </a:solidFill>
                <a:latin typeface="+mn-lt"/>
                <a:ea typeface="+mn-ea"/>
                <a:cs typeface="+mn-cs"/>
                <a:hlinkClick r:id="rId6"/>
              </a:rPr>
              <a:t>Canis lupus at Seney National Wildlife Refuge, Michigan.</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r>
              <a:rPr lang="en-US" sz="1200" i="1" kern="1200" dirty="0" smtClean="0">
                <a:solidFill>
                  <a:schemeClr val="tx1"/>
                </a:solidFill>
                <a:latin typeface="+mn-lt"/>
                <a:ea typeface="+mn-ea"/>
                <a:cs typeface="+mn-cs"/>
              </a:rPr>
              <a:t>https://</a:t>
            </a:r>
            <a:r>
              <a:rPr lang="en-US" sz="1200" i="1" kern="1200" dirty="0" err="1" smtClean="0">
                <a:solidFill>
                  <a:schemeClr val="tx1"/>
                </a:solidFill>
                <a:latin typeface="+mn-lt"/>
                <a:ea typeface="+mn-ea"/>
                <a:cs typeface="+mn-cs"/>
              </a:rPr>
              <a:t>commons.wikimedia.org</a:t>
            </a:r>
            <a:r>
              <a:rPr lang="en-US" sz="1200" i="1" kern="1200" dirty="0" smtClean="0">
                <a:solidFill>
                  <a:schemeClr val="tx1"/>
                </a:solidFill>
                <a:latin typeface="+mn-lt"/>
                <a:ea typeface="+mn-ea"/>
                <a:cs typeface="+mn-cs"/>
              </a:rPr>
              <a:t>/wiki/File:Gray_Wolf_Seney_NWR_2.jpg</a:t>
            </a:r>
          </a:p>
          <a:p>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 Elk poses for the camera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File:An_Elk_poses_for_the_camera</a:t>
            </a:r>
            <a:r>
              <a:rPr lang="en-US" sz="1200" kern="1200" dirty="0" smtClean="0">
                <a:solidFill>
                  <a:schemeClr val="tx1"/>
                </a:solidFill>
                <a:latin typeface="+mn-lt"/>
                <a:ea typeface="+mn-ea"/>
                <a:cs typeface="+mn-cs"/>
              </a:rPr>
              <a:t>_(9317643508).jpg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Often of </a:t>
            </a:r>
            <a:r>
              <a:rPr lang="en-US" sz="1200" kern="1200" dirty="0" err="1" smtClean="0">
                <a:solidFill>
                  <a:schemeClr val="tx1"/>
                </a:solidFill>
                <a:latin typeface="+mn-lt"/>
                <a:ea typeface="+mn-ea"/>
                <a:cs typeface="+mn-cs"/>
              </a:rPr>
              <a:t>montane</a:t>
            </a:r>
            <a:r>
              <a:rPr lang="en-US" sz="1200" kern="1200" dirty="0" smtClean="0">
                <a:solidFill>
                  <a:schemeClr val="tx1"/>
                </a:solidFill>
                <a:latin typeface="+mn-lt"/>
                <a:ea typeface="+mn-ea"/>
                <a:cs typeface="+mn-cs"/>
              </a:rPr>
              <a:t> riparian settings, Salix </a:t>
            </a:r>
            <a:r>
              <a:rPr lang="en-US" sz="1200" kern="1200" dirty="0" err="1" smtClean="0">
                <a:solidFill>
                  <a:schemeClr val="tx1"/>
                </a:solidFill>
                <a:latin typeface="+mn-lt"/>
                <a:ea typeface="+mn-ea"/>
                <a:cs typeface="+mn-cs"/>
              </a:rPr>
              <a:t>lemmonii</a:t>
            </a:r>
            <a:r>
              <a:rPr lang="en-US" sz="1200" kern="1200" dirty="0" smtClean="0">
                <a:solidFill>
                  <a:schemeClr val="tx1"/>
                </a:solidFill>
                <a:latin typeface="+mn-lt"/>
                <a:ea typeface="+mn-ea"/>
                <a:cs typeface="+mn-cs"/>
              </a:rPr>
              <a:t> can sometimes form pure stands.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File:Salix_lemmonii</a:t>
            </a:r>
            <a:r>
              <a:rPr lang="en-US" sz="1200" kern="1200" dirty="0" smtClean="0">
                <a:solidFill>
                  <a:schemeClr val="tx1"/>
                </a:solidFill>
                <a:latin typeface="+mn-lt"/>
                <a:ea typeface="+mn-ea"/>
                <a:cs typeface="+mn-cs"/>
              </a:rPr>
              <a:t>_(5027508048).jpg  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7"/>
              </a:rPr>
              <a:t>Attribution-Share Alike 2.0 Generic license.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Howard F. Schwartz, Colorado State University, USA </a:t>
            </a:r>
            <a:r>
              <a:rPr lang="en-US" sz="1200" i="1" kern="1200" dirty="0" smtClean="0">
                <a:solidFill>
                  <a:schemeClr val="tx1"/>
                </a:solidFill>
                <a:latin typeface="+mn-lt"/>
                <a:ea typeface="+mn-ea"/>
                <a:cs typeface="+mn-cs"/>
                <a:hlinkClick r:id="rId8"/>
              </a:rPr>
              <a:t>Populus tremuloides foliage.</a:t>
            </a:r>
            <a:r>
              <a:rPr lang="en-US" sz="1200" i="1" kern="1200" dirty="0" smtClean="0">
                <a:solidFill>
                  <a:schemeClr val="tx1"/>
                </a:solidFill>
                <a:latin typeface="+mn-lt"/>
                <a:ea typeface="+mn-ea"/>
                <a:cs typeface="+mn-cs"/>
              </a:rPr>
              <a:t> https://</a:t>
            </a:r>
            <a:r>
              <a:rPr lang="en-US" sz="1200" i="1" kern="1200" dirty="0" err="1" smtClean="0">
                <a:solidFill>
                  <a:schemeClr val="tx1"/>
                </a:solidFill>
                <a:latin typeface="+mn-lt"/>
                <a:ea typeface="+mn-ea"/>
                <a:cs typeface="+mn-cs"/>
              </a:rPr>
              <a:t>commons.wikimedia.org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File:Populus_tremuloides_leaves_RMP.jpg</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file is licensed under the </a:t>
            </a:r>
            <a:r>
              <a:rPr lang="en-US" sz="1200" kern="1200" dirty="0" smtClean="0">
                <a:solidFill>
                  <a:schemeClr val="tx1"/>
                </a:solidFill>
                <a:latin typeface="+mn-lt"/>
                <a:ea typeface="+mn-ea"/>
                <a:cs typeface="+mn-cs"/>
                <a:hlinkClick r:id="rId3"/>
              </a:rPr>
              <a:t>Creative Commons </a:t>
            </a:r>
            <a:r>
              <a:rPr lang="en-US" sz="1200" kern="1200" dirty="0" smtClean="0">
                <a:solidFill>
                  <a:schemeClr val="tx1"/>
                </a:solidFill>
                <a:latin typeface="+mn-lt"/>
                <a:ea typeface="+mn-ea"/>
                <a:cs typeface="+mn-cs"/>
                <a:hlinkClick r:id="rId9"/>
              </a:rPr>
              <a:t>Attribution 3.0 United States license.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hlinkClick r:id="rId7"/>
            </a:endParaRPr>
          </a:p>
          <a:p>
            <a:endParaRPr lang="en-US" dirty="0"/>
          </a:p>
        </p:txBody>
      </p:sp>
      <p:sp>
        <p:nvSpPr>
          <p:cNvPr id="4" name="Slide Number Placeholder 3"/>
          <p:cNvSpPr>
            <a:spLocks noGrp="1"/>
          </p:cNvSpPr>
          <p:nvPr>
            <p:ph type="sldNum" sz="quarter" idx="10"/>
          </p:nvPr>
        </p:nvSpPr>
        <p:spPr/>
        <p:txBody>
          <a:bodyPr/>
          <a:lstStyle/>
          <a:p>
            <a:fld id="{1B5A6795-E243-8742-A137-15D21D8C9EFA}" type="slidenum">
              <a:rPr lang="en-US" smtClean="0"/>
              <a:t>14</a:t>
            </a:fld>
            <a:endParaRPr lang="en-US"/>
          </a:p>
        </p:txBody>
      </p:sp>
    </p:spTree>
    <p:extLst>
      <p:ext uri="{BB962C8B-B14F-4D97-AF65-F5344CB8AC3E}">
        <p14:creationId xmlns:p14="http://schemas.microsoft.com/office/powerpoint/2010/main" val="124122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451DEABC-D766-4322-8E78-B830FAE35C72}" type="datetime4">
              <a:rPr lang="en-US" smtClean="0"/>
              <a:pPr/>
              <a:t>October 17,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131F9E-604E-4343-9F29-EF72E8231CAD}" type="datetime4">
              <a:rPr lang="en-US" smtClean="0"/>
              <a:pPr/>
              <a:t>October 17,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A8E1CE-37F8-4102-8DF9-852A0A51F293}" type="datetime4">
              <a:rPr lang="en-US" smtClean="0"/>
              <a:pPr/>
              <a:t>October 17, 2017</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3333F43-3E86-47E4-BFBB-2476D384E1C6}" type="datetime4">
              <a:rPr lang="en-US" smtClean="0"/>
              <a:pPr/>
              <a:t>October 17,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51663BA-01FC-4367-B6F3-ABB2645D55F1}" type="datetime4">
              <a:rPr lang="en-US" smtClean="0"/>
              <a:pPr/>
              <a:t>October 17,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9B19C71-EC74-44AF-B27E-FC7DC3C3A61D}" type="datetime4">
              <a:rPr lang="en-US" smtClean="0"/>
              <a:pPr/>
              <a:t>October 17,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A5CDA29-3CBE-48EA-92AE-A996835462BA}" type="datetime4">
              <a:rPr lang="en-US" smtClean="0"/>
              <a:pPr/>
              <a:t>October 17, 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9EC054-3869-4501-B163-1BBFDE8DCE04}" type="datetime4">
              <a:rPr lang="en-US" smtClean="0"/>
              <a:pPr/>
              <a:t>October 17, 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October 17,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October 17,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6EEA923-9BEE-48CE-9F28-5B525F399BAD}" type="datetime4">
              <a:rPr lang="en-US" smtClean="0"/>
              <a:pPr/>
              <a:t>October 17, 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38DF745-7D3F-47F4-83A3-874385CFAA6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7D0EFEE-2756-4A20-BF2A-63F0A94F99AC}" type="datetime4">
              <a:rPr lang="en-US" smtClean="0"/>
              <a:pPr/>
              <a:t>October 17, 2017</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comments" Target="../comments/comment1.xm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comments" Target="../comments/comment2.xm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comments" Target="../comments/comment3.xm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4.xml"/><Relationship Id="rId2"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4.xml"/><Relationship Id="rId2" Type="http://schemas.openxmlformats.org/officeDocument/2006/relationships/diagramData" Target="../diagrams/data5.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4.xml"/><Relationship Id="rId2" Type="http://schemas.openxmlformats.org/officeDocument/2006/relationships/diagramData" Target="../diagrams/data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31.jp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11" Type="http://schemas.openxmlformats.org/officeDocument/2006/relationships/diagramColors" Target="../diagrams/colors10.xml"/><Relationship Id="rId12" Type="http://schemas.microsoft.com/office/2007/relationships/diagramDrawing" Target="../diagrams/drawing10.xml"/><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diagramData" Target="../diagrams/data10.xml"/><Relationship Id="rId9" Type="http://schemas.openxmlformats.org/officeDocument/2006/relationships/diagramLayout" Target="../diagrams/layout10.xml"/><Relationship Id="rId10"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diagramData" Target="../diagrams/data12.xml"/><Relationship Id="rId8" Type="http://schemas.openxmlformats.org/officeDocument/2006/relationships/diagramLayout" Target="../diagrams/layout12.xml"/><Relationship Id="rId9" Type="http://schemas.openxmlformats.org/officeDocument/2006/relationships/diagramQuickStyle" Target="../diagrams/quickStyle12.xml"/><Relationship Id="rId10" Type="http://schemas.openxmlformats.org/officeDocument/2006/relationships/diagramColors" Target="../diagrams/colors12.xml"/><Relationship Id="rId11" Type="http://schemas.microsoft.com/office/2007/relationships/diagramDrawing" Target="../diagrams/drawing12.xml"/><Relationship Id="rId1" Type="http://schemas.openxmlformats.org/officeDocument/2006/relationships/slideLayout" Target="../slideLayouts/slideLayout4.xml"/><Relationship Id="rId2" Type="http://schemas.openxmlformats.org/officeDocument/2006/relationships/diagramData" Target="../diagrams/data1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4.xml"/><Relationship Id="rId2" Type="http://schemas.openxmlformats.org/officeDocument/2006/relationships/diagramData" Target="../diagrams/data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4.xml"/><Relationship Id="rId2" Type="http://schemas.openxmlformats.org/officeDocument/2006/relationships/diagramData" Target="../diagrams/data1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4.xml"/><Relationship Id="rId2" Type="http://schemas.openxmlformats.org/officeDocument/2006/relationships/diagramData" Target="../diagrams/data1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6.xml"/><Relationship Id="rId2" Type="http://schemas.openxmlformats.org/officeDocument/2006/relationships/diagramData" Target="../diagrams/data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7" Type="http://schemas.openxmlformats.org/officeDocument/2006/relationships/diagramData" Target="../diagrams/data19.xml"/><Relationship Id="rId8" Type="http://schemas.openxmlformats.org/officeDocument/2006/relationships/diagramLayout" Target="../diagrams/layout19.xml"/><Relationship Id="rId9" Type="http://schemas.openxmlformats.org/officeDocument/2006/relationships/diagramQuickStyle" Target="../diagrams/quickStyle19.xml"/><Relationship Id="rId10" Type="http://schemas.openxmlformats.org/officeDocument/2006/relationships/diagramColors" Target="../diagrams/colors19.xml"/><Relationship Id="rId11" Type="http://schemas.microsoft.com/office/2007/relationships/diagramDrawing" Target="../diagrams/drawing19.xml"/><Relationship Id="rId1" Type="http://schemas.openxmlformats.org/officeDocument/2006/relationships/slideLayout" Target="../slideLayouts/slideLayout6.xml"/><Relationship Id="rId2" Type="http://schemas.openxmlformats.org/officeDocument/2006/relationships/diagramData" Target="../diagrams/data1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4.xml"/><Relationship Id="rId2" Type="http://schemas.openxmlformats.org/officeDocument/2006/relationships/diagramData" Target="../diagrams/data20.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4.xml"/><Relationship Id="rId2" Type="http://schemas.openxmlformats.org/officeDocument/2006/relationships/diagramData" Target="../diagrams/data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793" y="3194209"/>
            <a:ext cx="8077200" cy="1673352"/>
          </a:xfrm>
        </p:spPr>
        <p:txBody>
          <a:bodyPr>
            <a:normAutofit fontScale="90000"/>
          </a:bodyPr>
          <a:lstStyle/>
          <a:p>
            <a:r>
              <a:rPr lang="en-US" dirty="0" smtClean="0"/>
              <a:t>Terrestrial Trophic </a:t>
            </a:r>
            <a:r>
              <a:rPr lang="en-US" dirty="0" smtClean="0"/>
              <a:t>Cascades &amp; Population Structure</a:t>
            </a:r>
            <a:r>
              <a:rPr lang="en-US" dirty="0" smtClean="0"/>
              <a:t/>
            </a:r>
            <a:br>
              <a:rPr lang="en-US" dirty="0" smtClean="0"/>
            </a:br>
            <a:endParaRPr lang="en-US" sz="2800" dirty="0">
              <a:solidFill>
                <a:schemeClr val="accent1">
                  <a:lumMod val="40000"/>
                  <a:lumOff val="60000"/>
                </a:schemeClr>
              </a:solidFill>
            </a:endParaRPr>
          </a:p>
        </p:txBody>
      </p:sp>
      <p:sp>
        <p:nvSpPr>
          <p:cNvPr id="3" name="Subtitle 2"/>
          <p:cNvSpPr>
            <a:spLocks noGrp="1"/>
          </p:cNvSpPr>
          <p:nvPr>
            <p:ph type="subTitle" idx="1"/>
          </p:nvPr>
        </p:nvSpPr>
        <p:spPr>
          <a:xfrm>
            <a:off x="734170" y="5355851"/>
            <a:ext cx="8077200" cy="1073897"/>
          </a:xfrm>
        </p:spPr>
        <p:txBody>
          <a:bodyPr>
            <a:normAutofit/>
          </a:bodyPr>
          <a:lstStyle/>
          <a:p>
            <a:r>
              <a:rPr lang="en-US" dirty="0" smtClean="0"/>
              <a:t>A Learning Activity to Accompany HHMI Video </a:t>
            </a:r>
            <a:r>
              <a:rPr lang="en-US" i="1" dirty="0" smtClean="0"/>
              <a:t>Some </a:t>
            </a:r>
            <a:r>
              <a:rPr lang="en-US" i="1" dirty="0"/>
              <a:t>Animals Are More Equal than Others: Keystone Species and Trophic Cascades</a:t>
            </a:r>
            <a:r>
              <a:rPr lang="en-US" i="1" dirty="0" smtClean="0"/>
              <a:t> </a:t>
            </a:r>
            <a:endParaRPr lang="en-US" i="1" dirty="0"/>
          </a:p>
        </p:txBody>
      </p:sp>
    </p:spTree>
    <p:extLst>
      <p:ext uri="{BB962C8B-B14F-4D97-AF65-F5344CB8AC3E}">
        <p14:creationId xmlns:p14="http://schemas.microsoft.com/office/powerpoint/2010/main" val="1849078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Browsing For Saplings</a:t>
            </a:r>
            <a:endParaRPr lang="en-US" dirty="0"/>
          </a:p>
        </p:txBody>
      </p:sp>
      <p:sp>
        <p:nvSpPr>
          <p:cNvPr id="5" name="Content Placeholder 4"/>
          <p:cNvSpPr>
            <a:spLocks noGrp="1"/>
          </p:cNvSpPr>
          <p:nvPr>
            <p:ph sz="half" idx="1"/>
          </p:nvPr>
        </p:nvSpPr>
        <p:spPr/>
        <p:txBody>
          <a:bodyPr>
            <a:normAutofit/>
          </a:bodyPr>
          <a:lstStyle/>
          <a:p>
            <a:r>
              <a:rPr lang="en-US" dirty="0" smtClean="0"/>
              <a:t>Animals such as elk, deer, and moose are </a:t>
            </a:r>
            <a:r>
              <a:rPr lang="en-US" b="1" i="1" dirty="0" smtClean="0"/>
              <a:t>browsers</a:t>
            </a:r>
            <a:r>
              <a:rPr lang="en-US" dirty="0" smtClean="0"/>
              <a:t>, meaning that they mostly </a:t>
            </a:r>
            <a:r>
              <a:rPr lang="en-US" dirty="0"/>
              <a:t>eat leaves and young stems of woody shrubs and </a:t>
            </a:r>
            <a:r>
              <a:rPr lang="en-US" dirty="0" smtClean="0"/>
              <a:t>trees. </a:t>
            </a:r>
          </a:p>
          <a:p>
            <a:r>
              <a:rPr lang="en-US" dirty="0" smtClean="0"/>
              <a:t>Mutualistic bacteria in their gut help digest the plant material.</a:t>
            </a:r>
          </a:p>
          <a:p>
            <a:pPr marL="118872" indent="0">
              <a:buNone/>
            </a:pPr>
            <a:endParaRPr lang="en-US" dirty="0"/>
          </a:p>
        </p:txBody>
      </p:sp>
      <p:pic>
        <p:nvPicPr>
          <p:cNvPr id="12" name="Content Placeholder 4" descr="IMG_2421.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7054" r="32228" b="18002"/>
          <a:stretch/>
        </p:blipFill>
        <p:spPr>
          <a:xfrm>
            <a:off x="4917987" y="1522990"/>
            <a:ext cx="3851804" cy="5679315"/>
          </a:xfrm>
        </p:spPr>
      </p:pic>
      <p:sp>
        <p:nvSpPr>
          <p:cNvPr id="13" name="Rectangle 12"/>
          <p:cNvSpPr/>
          <p:nvPr/>
        </p:nvSpPr>
        <p:spPr>
          <a:xfrm>
            <a:off x="5744368" y="3571762"/>
            <a:ext cx="1910645" cy="2585323"/>
          </a:xfrm>
          <a:prstGeom prst="rect">
            <a:avLst/>
          </a:prstGeom>
        </p:spPr>
        <p:txBody>
          <a:bodyPr wrap="square">
            <a:spAutoFit/>
          </a:bodyPr>
          <a:lstStyle/>
          <a:p>
            <a:r>
              <a:rPr lang="en-US" b="1" dirty="0" smtClean="0">
                <a:ln w="18415" cmpd="sng">
                  <a:noFill/>
                  <a:prstDash val="solid"/>
                </a:ln>
                <a:solidFill>
                  <a:schemeClr val="bg1"/>
                </a:solidFill>
                <a:effectLst>
                  <a:outerShdw blurRad="63500" dir="3600000" algn="tl" rotWithShape="0">
                    <a:srgbClr val="000000">
                      <a:alpha val="70000"/>
                    </a:srgbClr>
                  </a:outerShdw>
                </a:effectLst>
              </a:rPr>
              <a:t>No branches below height browsers can reach.</a:t>
            </a:r>
          </a:p>
          <a:p>
            <a:endParaRPr lang="en-US" b="1" dirty="0">
              <a:ln w="18415" cmpd="sng">
                <a:noFill/>
                <a:prstDash val="solid"/>
              </a:ln>
              <a:solidFill>
                <a:schemeClr val="bg1"/>
              </a:solidFill>
              <a:effectLst>
                <a:outerShdw blurRad="63500" dir="3600000" algn="tl" rotWithShape="0">
                  <a:srgbClr val="000000">
                    <a:alpha val="70000"/>
                  </a:srgbClr>
                </a:outerShdw>
              </a:effectLst>
            </a:endParaRPr>
          </a:p>
          <a:p>
            <a:r>
              <a:rPr lang="en-US" b="1" dirty="0">
                <a:ln w="18415" cmpd="sng">
                  <a:noFill/>
                  <a:prstDash val="solid"/>
                </a:ln>
                <a:solidFill>
                  <a:schemeClr val="bg1"/>
                </a:solidFill>
                <a:effectLst>
                  <a:outerShdw blurRad="63500" dir="3600000" algn="tl" rotWithShape="0">
                    <a:srgbClr val="000000">
                      <a:alpha val="70000"/>
                    </a:srgbClr>
                  </a:outerShdw>
                </a:effectLst>
              </a:rPr>
              <a:t>Marks on tree </a:t>
            </a:r>
            <a:r>
              <a:rPr lang="en-US" b="1" dirty="0" smtClean="0">
                <a:ln w="18415" cmpd="sng">
                  <a:noFill/>
                  <a:prstDash val="solid"/>
                </a:ln>
                <a:solidFill>
                  <a:schemeClr val="bg1"/>
                </a:solidFill>
                <a:effectLst>
                  <a:outerShdw blurRad="63500" dir="3600000" algn="tl" rotWithShape="0">
                    <a:srgbClr val="000000">
                      <a:alpha val="70000"/>
                    </a:srgbClr>
                  </a:outerShdw>
                </a:effectLst>
              </a:rPr>
              <a:t>trunks from browsers eating bark. </a:t>
            </a:r>
            <a:endParaRPr lang="en-US" b="1" dirty="0">
              <a:ln w="18415" cmpd="sng">
                <a:no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752863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Browsing For Saplings</a:t>
            </a:r>
            <a:endParaRPr lang="en-US" dirty="0"/>
          </a:p>
        </p:txBody>
      </p:sp>
      <p:sp>
        <p:nvSpPr>
          <p:cNvPr id="5" name="Content Placeholder 4"/>
          <p:cNvSpPr>
            <a:spLocks noGrp="1"/>
          </p:cNvSpPr>
          <p:nvPr>
            <p:ph sz="half" idx="1"/>
          </p:nvPr>
        </p:nvSpPr>
        <p:spPr/>
        <p:txBody>
          <a:bodyPr>
            <a:normAutofit/>
          </a:bodyPr>
          <a:lstStyle/>
          <a:p>
            <a:r>
              <a:rPr lang="en-US" dirty="0" smtClean="0"/>
              <a:t>They also eat the fruits and seeds on branches, which can limit plant reproduction.</a:t>
            </a:r>
          </a:p>
          <a:p>
            <a:pPr marL="118872" indent="0">
              <a:buNone/>
            </a:pPr>
            <a:endParaRPr lang="en-US" dirty="0"/>
          </a:p>
        </p:txBody>
      </p:sp>
      <p:pic>
        <p:nvPicPr>
          <p:cNvPr id="7" name="Picture 6"/>
          <p:cNvPicPr>
            <a:picLocks noChangeAspect="1"/>
          </p:cNvPicPr>
          <p:nvPr/>
        </p:nvPicPr>
        <p:blipFill>
          <a:blip r:embed="rId2"/>
          <a:stretch>
            <a:fillRect/>
          </a:stretch>
        </p:blipFill>
        <p:spPr>
          <a:xfrm>
            <a:off x="4992689" y="2076933"/>
            <a:ext cx="3050644" cy="3488579"/>
          </a:xfrm>
          <a:prstGeom prst="rect">
            <a:avLst/>
          </a:prstGeom>
        </p:spPr>
      </p:pic>
      <p:cxnSp>
        <p:nvCxnSpPr>
          <p:cNvPr id="3" name="Straight Arrow Connector 2"/>
          <p:cNvCxnSpPr/>
          <p:nvPr/>
        </p:nvCxnSpPr>
        <p:spPr>
          <a:xfrm>
            <a:off x="5108222" y="3640667"/>
            <a:ext cx="804334" cy="38100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440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Predator-Prey Systems</a:t>
            </a:r>
            <a:endParaRPr lang="en-US" dirty="0"/>
          </a:p>
        </p:txBody>
      </p:sp>
      <p:sp>
        <p:nvSpPr>
          <p:cNvPr id="9" name="TextBox 8"/>
          <p:cNvSpPr txBox="1"/>
          <p:nvPr/>
        </p:nvSpPr>
        <p:spPr>
          <a:xfrm>
            <a:off x="168081" y="1489359"/>
            <a:ext cx="8814844" cy="646331"/>
          </a:xfrm>
          <a:prstGeom prst="rect">
            <a:avLst/>
          </a:prstGeom>
          <a:noFill/>
        </p:spPr>
        <p:txBody>
          <a:bodyPr wrap="square" rtlCol="0">
            <a:spAutoFit/>
          </a:bodyPr>
          <a:lstStyle/>
          <a:p>
            <a:r>
              <a:rPr lang="en-US" dirty="0" smtClean="0"/>
              <a:t>Moose and elk browse on the leaves, buds, and twigs of willow or cottonwoods growing in wet areas and aspen that grow in drier areas.</a:t>
            </a:r>
            <a:endParaRPr lang="en-US" dirty="0"/>
          </a:p>
        </p:txBody>
      </p:sp>
      <p:sp>
        <p:nvSpPr>
          <p:cNvPr id="51" name="Text Placeholder 4"/>
          <p:cNvSpPr>
            <a:spLocks noGrp="1"/>
          </p:cNvSpPr>
          <p:nvPr>
            <p:ph type="body" idx="1"/>
          </p:nvPr>
        </p:nvSpPr>
        <p:spPr>
          <a:xfrm>
            <a:off x="457200" y="1868923"/>
            <a:ext cx="4040188" cy="715355"/>
          </a:xfrm>
        </p:spPr>
        <p:txBody>
          <a:bodyPr/>
          <a:lstStyle/>
          <a:p>
            <a:r>
              <a:rPr lang="en-US" dirty="0" smtClean="0"/>
              <a:t>ZION National Park</a:t>
            </a:r>
            <a:endParaRPr lang="en-US" dirty="0"/>
          </a:p>
        </p:txBody>
      </p:sp>
      <p:pic>
        <p:nvPicPr>
          <p:cNvPr id="52" name="Content Placeholder 10" descr="800px-Male_Moose.jpg"/>
          <p:cNvPicPr>
            <a:picLocks noGrp="1" noChangeAspect="1"/>
          </p:cNvPicPr>
          <p:nvPr>
            <p:ph sz="half" idx="2"/>
          </p:nvPr>
        </p:nvPicPr>
        <p:blipFill>
          <a:blip r:embed="rId3">
            <a:extLst>
              <a:ext uri="{28A0092B-C50C-407E-A947-70E740481C1C}">
                <a14:useLocalDpi xmlns:a14="http://schemas.microsoft.com/office/drawing/2010/main" val="0"/>
              </a:ext>
            </a:extLst>
          </a:blip>
          <a:srcRect l="16848" r="16848"/>
          <a:stretch>
            <a:fillRect/>
          </a:stretch>
        </p:blipFill>
        <p:spPr>
          <a:xfrm>
            <a:off x="1883461" y="3668921"/>
            <a:ext cx="1628776" cy="1636799"/>
          </a:xfrm>
        </p:spPr>
      </p:pic>
      <p:sp>
        <p:nvSpPr>
          <p:cNvPr id="53" name="Text Placeholder 6"/>
          <p:cNvSpPr>
            <a:spLocks noGrp="1"/>
          </p:cNvSpPr>
          <p:nvPr>
            <p:ph type="body" sz="quarter" idx="3"/>
          </p:nvPr>
        </p:nvSpPr>
        <p:spPr>
          <a:xfrm>
            <a:off x="4645025" y="1868923"/>
            <a:ext cx="4041775" cy="715355"/>
          </a:xfrm>
        </p:spPr>
        <p:txBody>
          <a:bodyPr/>
          <a:lstStyle/>
          <a:p>
            <a:r>
              <a:rPr lang="en-US" dirty="0" smtClean="0"/>
              <a:t>Yosemite National Park</a:t>
            </a:r>
            <a:endParaRPr lang="en-US" dirty="0"/>
          </a:p>
        </p:txBody>
      </p:sp>
      <p:pic>
        <p:nvPicPr>
          <p:cNvPr id="54" name="Picture 53" descr="800px-8th_Place_-_Mountain_Lion_(748717829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58" y="2504922"/>
            <a:ext cx="2074991" cy="1390244"/>
          </a:xfrm>
          <a:prstGeom prst="rect">
            <a:avLst/>
          </a:prstGeom>
        </p:spPr>
      </p:pic>
      <p:pic>
        <p:nvPicPr>
          <p:cNvPr id="55" name="Picture 54" descr="754px-Gray_Wolf_Seney_NWR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214" y="2504922"/>
            <a:ext cx="1825522" cy="1450249"/>
          </a:xfrm>
          <a:prstGeom prst="rect">
            <a:avLst/>
          </a:prstGeom>
        </p:spPr>
      </p:pic>
      <p:pic>
        <p:nvPicPr>
          <p:cNvPr id="56" name="Picture 55" descr="An_Elk_poses_for_the_camera_(9317643508).jpg"/>
          <p:cNvPicPr>
            <a:picLocks noChangeAspect="1"/>
          </p:cNvPicPr>
          <p:nvPr/>
        </p:nvPicPr>
        <p:blipFill rotWithShape="1">
          <a:blip r:embed="rId6" cstate="print">
            <a:extLst>
              <a:ext uri="{28A0092B-C50C-407E-A947-70E740481C1C}">
                <a14:useLocalDpi xmlns:a14="http://schemas.microsoft.com/office/drawing/2010/main" val="0"/>
              </a:ext>
            </a:extLst>
          </a:blip>
          <a:srcRect l="13107" r="-13158"/>
          <a:stretch/>
        </p:blipFill>
        <p:spPr>
          <a:xfrm>
            <a:off x="5229903" y="3826315"/>
            <a:ext cx="2075688" cy="1555997"/>
          </a:xfrm>
          <a:prstGeom prst="rect">
            <a:avLst/>
          </a:prstGeom>
        </p:spPr>
      </p:pic>
      <p:pic>
        <p:nvPicPr>
          <p:cNvPr id="57" name="Picture 56" descr="800px-Salix_lemmonii_(502750804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723" y="5099257"/>
            <a:ext cx="1876126" cy="1407095"/>
          </a:xfrm>
          <a:prstGeom prst="rect">
            <a:avLst/>
          </a:prstGeom>
        </p:spPr>
      </p:pic>
      <p:pic>
        <p:nvPicPr>
          <p:cNvPr id="58" name="Picture 57" descr="800px-Populus_tremuloides_leaves_RM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9903" y="5489770"/>
            <a:ext cx="1762621" cy="1288916"/>
          </a:xfrm>
          <a:prstGeom prst="rect">
            <a:avLst/>
          </a:prstGeom>
        </p:spPr>
      </p:pic>
      <p:sp>
        <p:nvSpPr>
          <p:cNvPr id="59" name="Curved Up Arrow 58"/>
          <p:cNvSpPr/>
          <p:nvPr/>
        </p:nvSpPr>
        <p:spPr>
          <a:xfrm rot="17945224">
            <a:off x="2645915" y="5192120"/>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Curved Up Arrow 59"/>
          <p:cNvSpPr/>
          <p:nvPr/>
        </p:nvSpPr>
        <p:spPr>
          <a:xfrm rot="14068256">
            <a:off x="2360105" y="3197258"/>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Curved Up Arrow 60"/>
          <p:cNvSpPr/>
          <p:nvPr/>
        </p:nvSpPr>
        <p:spPr>
          <a:xfrm rot="16724402">
            <a:off x="6609553" y="5507651"/>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Curved Up Arrow 61"/>
          <p:cNvSpPr/>
          <p:nvPr/>
        </p:nvSpPr>
        <p:spPr>
          <a:xfrm rot="15810615">
            <a:off x="6528008" y="3587284"/>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TextBox 62"/>
          <p:cNvSpPr txBox="1"/>
          <p:nvPr/>
        </p:nvSpPr>
        <p:spPr>
          <a:xfrm>
            <a:off x="555681" y="3901090"/>
            <a:ext cx="1311677" cy="307777"/>
          </a:xfrm>
          <a:prstGeom prst="rect">
            <a:avLst/>
          </a:prstGeom>
          <a:noFill/>
        </p:spPr>
        <p:txBody>
          <a:bodyPr wrap="none" rtlCol="0">
            <a:spAutoFit/>
          </a:bodyPr>
          <a:lstStyle/>
          <a:p>
            <a:r>
              <a:rPr lang="en-US" sz="1400" b="1" dirty="0" smtClean="0"/>
              <a:t>Mountain Lion</a:t>
            </a:r>
            <a:endParaRPr lang="en-US" sz="1400" b="1" dirty="0"/>
          </a:p>
        </p:txBody>
      </p:sp>
      <p:sp>
        <p:nvSpPr>
          <p:cNvPr id="64" name="TextBox 63"/>
          <p:cNvSpPr txBox="1"/>
          <p:nvPr/>
        </p:nvSpPr>
        <p:spPr>
          <a:xfrm>
            <a:off x="2697849" y="5335881"/>
            <a:ext cx="699956" cy="307777"/>
          </a:xfrm>
          <a:prstGeom prst="rect">
            <a:avLst/>
          </a:prstGeom>
          <a:noFill/>
        </p:spPr>
        <p:txBody>
          <a:bodyPr wrap="none" rtlCol="0">
            <a:spAutoFit/>
          </a:bodyPr>
          <a:lstStyle/>
          <a:p>
            <a:r>
              <a:rPr lang="en-US" sz="1400" b="1" dirty="0" smtClean="0"/>
              <a:t>Moose</a:t>
            </a:r>
            <a:endParaRPr lang="en-US" sz="1400" b="1" dirty="0"/>
          </a:p>
        </p:txBody>
      </p:sp>
      <p:sp>
        <p:nvSpPr>
          <p:cNvPr id="65" name="TextBox 64"/>
          <p:cNvSpPr txBox="1"/>
          <p:nvPr/>
        </p:nvSpPr>
        <p:spPr>
          <a:xfrm>
            <a:off x="1883461" y="6501326"/>
            <a:ext cx="723275" cy="307777"/>
          </a:xfrm>
          <a:prstGeom prst="rect">
            <a:avLst/>
          </a:prstGeom>
          <a:noFill/>
        </p:spPr>
        <p:txBody>
          <a:bodyPr wrap="none" rtlCol="0">
            <a:spAutoFit/>
          </a:bodyPr>
          <a:lstStyle/>
          <a:p>
            <a:r>
              <a:rPr lang="en-US" sz="1400" b="1" dirty="0" smtClean="0"/>
              <a:t>Willow</a:t>
            </a:r>
            <a:endParaRPr lang="en-US" sz="1400" b="1" dirty="0"/>
          </a:p>
        </p:txBody>
      </p:sp>
      <p:sp>
        <p:nvSpPr>
          <p:cNvPr id="66" name="TextBox 65"/>
          <p:cNvSpPr txBox="1"/>
          <p:nvPr/>
        </p:nvSpPr>
        <p:spPr>
          <a:xfrm>
            <a:off x="6837736" y="3518538"/>
            <a:ext cx="740808" cy="307777"/>
          </a:xfrm>
          <a:prstGeom prst="rect">
            <a:avLst/>
          </a:prstGeom>
          <a:noFill/>
        </p:spPr>
        <p:txBody>
          <a:bodyPr wrap="none" rtlCol="0">
            <a:spAutoFit/>
          </a:bodyPr>
          <a:lstStyle/>
          <a:p>
            <a:r>
              <a:rPr lang="en-US" sz="1400" b="1" dirty="0" smtClean="0"/>
              <a:t>Coyote</a:t>
            </a:r>
            <a:endParaRPr lang="en-US" sz="1400" b="1" dirty="0"/>
          </a:p>
        </p:txBody>
      </p:sp>
      <p:sp>
        <p:nvSpPr>
          <p:cNvPr id="67" name="TextBox 66"/>
          <p:cNvSpPr txBox="1"/>
          <p:nvPr/>
        </p:nvSpPr>
        <p:spPr>
          <a:xfrm>
            <a:off x="7228566" y="4647606"/>
            <a:ext cx="428322" cy="307777"/>
          </a:xfrm>
          <a:prstGeom prst="rect">
            <a:avLst/>
          </a:prstGeom>
          <a:noFill/>
        </p:spPr>
        <p:txBody>
          <a:bodyPr wrap="none" rtlCol="0">
            <a:spAutoFit/>
          </a:bodyPr>
          <a:lstStyle/>
          <a:p>
            <a:r>
              <a:rPr lang="en-US" sz="1400" b="1" dirty="0" smtClean="0"/>
              <a:t>Elk</a:t>
            </a:r>
            <a:endParaRPr lang="en-US" sz="1400" b="1" dirty="0"/>
          </a:p>
        </p:txBody>
      </p:sp>
      <p:sp>
        <p:nvSpPr>
          <p:cNvPr id="68" name="TextBox 67"/>
          <p:cNvSpPr txBox="1"/>
          <p:nvPr/>
        </p:nvSpPr>
        <p:spPr>
          <a:xfrm>
            <a:off x="7079370" y="6374660"/>
            <a:ext cx="669098" cy="307777"/>
          </a:xfrm>
          <a:prstGeom prst="rect">
            <a:avLst/>
          </a:prstGeom>
          <a:noFill/>
        </p:spPr>
        <p:txBody>
          <a:bodyPr wrap="none" rtlCol="0">
            <a:spAutoFit/>
          </a:bodyPr>
          <a:lstStyle/>
          <a:p>
            <a:r>
              <a:rPr lang="en-US" sz="1400" b="1" dirty="0" smtClean="0"/>
              <a:t>Aspen</a:t>
            </a:r>
            <a:endParaRPr lang="en-US" sz="1400" b="1" dirty="0"/>
          </a:p>
        </p:txBody>
      </p:sp>
    </p:spTree>
    <p:extLst>
      <p:ext uri="{BB962C8B-B14F-4D97-AF65-F5344CB8AC3E}">
        <p14:creationId xmlns:p14="http://schemas.microsoft.com/office/powerpoint/2010/main" val="1372300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Predator-Prey Systems</a:t>
            </a:r>
            <a:endParaRPr lang="en-US" dirty="0"/>
          </a:p>
        </p:txBody>
      </p:sp>
      <p:sp>
        <p:nvSpPr>
          <p:cNvPr id="5" name="Text Placeholder 4"/>
          <p:cNvSpPr>
            <a:spLocks noGrp="1"/>
          </p:cNvSpPr>
          <p:nvPr>
            <p:ph type="body" idx="1"/>
          </p:nvPr>
        </p:nvSpPr>
        <p:spPr>
          <a:xfrm>
            <a:off x="457200" y="1868923"/>
            <a:ext cx="4040188" cy="715355"/>
          </a:xfrm>
        </p:spPr>
        <p:txBody>
          <a:bodyPr/>
          <a:lstStyle/>
          <a:p>
            <a:r>
              <a:rPr lang="en-US" dirty="0" smtClean="0"/>
              <a:t>ZION National Park</a:t>
            </a:r>
            <a:endParaRPr lang="en-US" dirty="0"/>
          </a:p>
        </p:txBody>
      </p:sp>
      <p:pic>
        <p:nvPicPr>
          <p:cNvPr id="11" name="Content Placeholder 10" descr="800px-Male_Moose.jpg"/>
          <p:cNvPicPr>
            <a:picLocks noGrp="1" noChangeAspect="1"/>
          </p:cNvPicPr>
          <p:nvPr>
            <p:ph sz="half" idx="2"/>
          </p:nvPr>
        </p:nvPicPr>
        <p:blipFill>
          <a:blip r:embed="rId3">
            <a:extLst>
              <a:ext uri="{28A0092B-C50C-407E-A947-70E740481C1C}">
                <a14:useLocalDpi xmlns:a14="http://schemas.microsoft.com/office/drawing/2010/main" val="0"/>
              </a:ext>
            </a:extLst>
          </a:blip>
          <a:srcRect l="16848" r="16848"/>
          <a:stretch>
            <a:fillRect/>
          </a:stretch>
        </p:blipFill>
        <p:spPr>
          <a:xfrm>
            <a:off x="1883461" y="3668921"/>
            <a:ext cx="1628776" cy="1636799"/>
          </a:xfrm>
        </p:spPr>
      </p:pic>
      <p:sp>
        <p:nvSpPr>
          <p:cNvPr id="7" name="Text Placeholder 6"/>
          <p:cNvSpPr>
            <a:spLocks noGrp="1"/>
          </p:cNvSpPr>
          <p:nvPr>
            <p:ph type="body" sz="quarter" idx="3"/>
          </p:nvPr>
        </p:nvSpPr>
        <p:spPr>
          <a:xfrm>
            <a:off x="4645025" y="1868923"/>
            <a:ext cx="4041775" cy="715355"/>
          </a:xfrm>
        </p:spPr>
        <p:txBody>
          <a:bodyPr/>
          <a:lstStyle/>
          <a:p>
            <a:r>
              <a:rPr lang="en-US" dirty="0" smtClean="0"/>
              <a:t>Yosemite National Park</a:t>
            </a:r>
            <a:endParaRPr lang="en-US" dirty="0"/>
          </a:p>
        </p:txBody>
      </p:sp>
      <p:pic>
        <p:nvPicPr>
          <p:cNvPr id="12" name="Picture 11" descr="800px-8th_Place_-_Mountain_Lion_(748717829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58" y="2504922"/>
            <a:ext cx="2074991" cy="1390244"/>
          </a:xfrm>
          <a:prstGeom prst="rect">
            <a:avLst/>
          </a:prstGeom>
        </p:spPr>
      </p:pic>
      <p:pic>
        <p:nvPicPr>
          <p:cNvPr id="13" name="Picture 12" descr="754px-Gray_Wolf_Seney_NWR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214" y="2504922"/>
            <a:ext cx="1825522" cy="1450249"/>
          </a:xfrm>
          <a:prstGeom prst="rect">
            <a:avLst/>
          </a:prstGeom>
        </p:spPr>
      </p:pic>
      <p:pic>
        <p:nvPicPr>
          <p:cNvPr id="3" name="Picture 2" descr="An_Elk_poses_for_the_camera_(9317643508).jpg"/>
          <p:cNvPicPr>
            <a:picLocks noChangeAspect="1"/>
          </p:cNvPicPr>
          <p:nvPr/>
        </p:nvPicPr>
        <p:blipFill rotWithShape="1">
          <a:blip r:embed="rId6" cstate="print">
            <a:extLst>
              <a:ext uri="{28A0092B-C50C-407E-A947-70E740481C1C}">
                <a14:useLocalDpi xmlns:a14="http://schemas.microsoft.com/office/drawing/2010/main" val="0"/>
              </a:ext>
            </a:extLst>
          </a:blip>
          <a:srcRect l="13107" r="-13158"/>
          <a:stretch/>
        </p:blipFill>
        <p:spPr>
          <a:xfrm>
            <a:off x="5229903" y="3826315"/>
            <a:ext cx="2075688" cy="1555997"/>
          </a:xfrm>
          <a:prstGeom prst="rect">
            <a:avLst/>
          </a:prstGeom>
        </p:spPr>
      </p:pic>
      <p:pic>
        <p:nvPicPr>
          <p:cNvPr id="2" name="Picture 1" descr="800px-Salix_lemmonii_(502750804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723" y="5099257"/>
            <a:ext cx="1876126" cy="1407095"/>
          </a:xfrm>
          <a:prstGeom prst="rect">
            <a:avLst/>
          </a:prstGeom>
        </p:spPr>
      </p:pic>
      <p:pic>
        <p:nvPicPr>
          <p:cNvPr id="6" name="Picture 5" descr="800px-Populus_tremuloides_leaves_RM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9903" y="5489770"/>
            <a:ext cx="1762621" cy="1288916"/>
          </a:xfrm>
          <a:prstGeom prst="rect">
            <a:avLst/>
          </a:prstGeom>
        </p:spPr>
      </p:pic>
      <p:sp>
        <p:nvSpPr>
          <p:cNvPr id="8" name="Curved Up Arrow 7"/>
          <p:cNvSpPr/>
          <p:nvPr/>
        </p:nvSpPr>
        <p:spPr>
          <a:xfrm rot="17945224">
            <a:off x="2645915" y="5192120"/>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rot="14068256">
            <a:off x="2360105" y="3197258"/>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Up Arrow 14"/>
          <p:cNvSpPr/>
          <p:nvPr/>
        </p:nvSpPr>
        <p:spPr>
          <a:xfrm rot="16724402">
            <a:off x="6609553" y="5507651"/>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Up Arrow 15"/>
          <p:cNvSpPr/>
          <p:nvPr/>
        </p:nvSpPr>
        <p:spPr>
          <a:xfrm rot="15810615">
            <a:off x="6528008" y="3587284"/>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75715" y="1503297"/>
            <a:ext cx="8243345" cy="646331"/>
          </a:xfrm>
          <a:prstGeom prst="rect">
            <a:avLst/>
          </a:prstGeom>
          <a:noFill/>
        </p:spPr>
        <p:txBody>
          <a:bodyPr wrap="square" rtlCol="0">
            <a:spAutoFit/>
          </a:bodyPr>
          <a:lstStyle/>
          <a:p>
            <a:r>
              <a:rPr lang="en-US" dirty="0" smtClean="0"/>
              <a:t>What would you predict would happen in these ecosystems if the top predator went extinct or were removed?</a:t>
            </a:r>
            <a:endParaRPr lang="en-US" dirty="0"/>
          </a:p>
        </p:txBody>
      </p:sp>
      <p:sp>
        <p:nvSpPr>
          <p:cNvPr id="10" name="TextBox 9"/>
          <p:cNvSpPr txBox="1"/>
          <p:nvPr/>
        </p:nvSpPr>
        <p:spPr>
          <a:xfrm>
            <a:off x="555681" y="3901090"/>
            <a:ext cx="1311677" cy="307777"/>
          </a:xfrm>
          <a:prstGeom prst="rect">
            <a:avLst/>
          </a:prstGeom>
          <a:noFill/>
        </p:spPr>
        <p:txBody>
          <a:bodyPr wrap="none" rtlCol="0">
            <a:spAutoFit/>
          </a:bodyPr>
          <a:lstStyle/>
          <a:p>
            <a:r>
              <a:rPr lang="en-US" sz="1400" b="1" dirty="0" smtClean="0"/>
              <a:t>Mountain Lion</a:t>
            </a:r>
            <a:endParaRPr lang="en-US" sz="1400" b="1" dirty="0"/>
          </a:p>
        </p:txBody>
      </p:sp>
      <p:sp>
        <p:nvSpPr>
          <p:cNvPr id="17" name="TextBox 16"/>
          <p:cNvSpPr txBox="1"/>
          <p:nvPr/>
        </p:nvSpPr>
        <p:spPr>
          <a:xfrm>
            <a:off x="2697849" y="5335881"/>
            <a:ext cx="699956" cy="307777"/>
          </a:xfrm>
          <a:prstGeom prst="rect">
            <a:avLst/>
          </a:prstGeom>
          <a:noFill/>
        </p:spPr>
        <p:txBody>
          <a:bodyPr wrap="none" rtlCol="0">
            <a:spAutoFit/>
          </a:bodyPr>
          <a:lstStyle/>
          <a:p>
            <a:r>
              <a:rPr lang="en-US" sz="1400" b="1" dirty="0" smtClean="0"/>
              <a:t>Moose</a:t>
            </a:r>
            <a:endParaRPr lang="en-US" sz="1400" b="1" dirty="0"/>
          </a:p>
        </p:txBody>
      </p:sp>
      <p:sp>
        <p:nvSpPr>
          <p:cNvPr id="18" name="TextBox 17"/>
          <p:cNvSpPr txBox="1"/>
          <p:nvPr/>
        </p:nvSpPr>
        <p:spPr>
          <a:xfrm>
            <a:off x="1883461" y="6501326"/>
            <a:ext cx="723275" cy="307777"/>
          </a:xfrm>
          <a:prstGeom prst="rect">
            <a:avLst/>
          </a:prstGeom>
          <a:noFill/>
        </p:spPr>
        <p:txBody>
          <a:bodyPr wrap="none" rtlCol="0">
            <a:spAutoFit/>
          </a:bodyPr>
          <a:lstStyle/>
          <a:p>
            <a:r>
              <a:rPr lang="en-US" sz="1400" b="1" dirty="0" smtClean="0"/>
              <a:t>Willow</a:t>
            </a:r>
            <a:endParaRPr lang="en-US" sz="1400" b="1" dirty="0"/>
          </a:p>
        </p:txBody>
      </p:sp>
      <p:sp>
        <p:nvSpPr>
          <p:cNvPr id="19" name="TextBox 18"/>
          <p:cNvSpPr txBox="1"/>
          <p:nvPr/>
        </p:nvSpPr>
        <p:spPr>
          <a:xfrm>
            <a:off x="6837736" y="3518538"/>
            <a:ext cx="740808" cy="307777"/>
          </a:xfrm>
          <a:prstGeom prst="rect">
            <a:avLst/>
          </a:prstGeom>
          <a:noFill/>
        </p:spPr>
        <p:txBody>
          <a:bodyPr wrap="none" rtlCol="0">
            <a:spAutoFit/>
          </a:bodyPr>
          <a:lstStyle/>
          <a:p>
            <a:r>
              <a:rPr lang="en-US" sz="1400" b="1" dirty="0" smtClean="0"/>
              <a:t>Coyote</a:t>
            </a:r>
            <a:endParaRPr lang="en-US" sz="1400" b="1" dirty="0"/>
          </a:p>
        </p:txBody>
      </p:sp>
      <p:sp>
        <p:nvSpPr>
          <p:cNvPr id="20" name="TextBox 19"/>
          <p:cNvSpPr txBox="1"/>
          <p:nvPr/>
        </p:nvSpPr>
        <p:spPr>
          <a:xfrm>
            <a:off x="7228566" y="4647606"/>
            <a:ext cx="428322" cy="307777"/>
          </a:xfrm>
          <a:prstGeom prst="rect">
            <a:avLst/>
          </a:prstGeom>
          <a:noFill/>
        </p:spPr>
        <p:txBody>
          <a:bodyPr wrap="none" rtlCol="0">
            <a:spAutoFit/>
          </a:bodyPr>
          <a:lstStyle/>
          <a:p>
            <a:r>
              <a:rPr lang="en-US" sz="1400" b="1" dirty="0" smtClean="0"/>
              <a:t>Elk</a:t>
            </a:r>
            <a:endParaRPr lang="en-US" sz="1400" b="1" dirty="0"/>
          </a:p>
        </p:txBody>
      </p:sp>
      <p:sp>
        <p:nvSpPr>
          <p:cNvPr id="21" name="TextBox 20"/>
          <p:cNvSpPr txBox="1"/>
          <p:nvPr/>
        </p:nvSpPr>
        <p:spPr>
          <a:xfrm>
            <a:off x="7079370" y="6374660"/>
            <a:ext cx="669098" cy="307777"/>
          </a:xfrm>
          <a:prstGeom prst="rect">
            <a:avLst/>
          </a:prstGeom>
          <a:noFill/>
        </p:spPr>
        <p:txBody>
          <a:bodyPr wrap="none" rtlCol="0">
            <a:spAutoFit/>
          </a:bodyPr>
          <a:lstStyle/>
          <a:p>
            <a:r>
              <a:rPr lang="en-US" sz="1400" b="1" dirty="0" smtClean="0"/>
              <a:t>Aspen</a:t>
            </a:r>
            <a:endParaRPr lang="en-US" sz="1400" b="1" dirty="0"/>
          </a:p>
        </p:txBody>
      </p:sp>
    </p:spTree>
    <p:extLst>
      <p:ext uri="{BB962C8B-B14F-4D97-AF65-F5344CB8AC3E}">
        <p14:creationId xmlns:p14="http://schemas.microsoft.com/office/powerpoint/2010/main" val="19628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0"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Predator-Prey Systems</a:t>
            </a:r>
            <a:endParaRPr lang="en-US" dirty="0"/>
          </a:p>
        </p:txBody>
      </p:sp>
      <p:sp>
        <p:nvSpPr>
          <p:cNvPr id="19" name="Text Placeholder 4"/>
          <p:cNvSpPr>
            <a:spLocks noGrp="1"/>
          </p:cNvSpPr>
          <p:nvPr>
            <p:ph type="body" idx="1"/>
          </p:nvPr>
        </p:nvSpPr>
        <p:spPr>
          <a:xfrm>
            <a:off x="457200" y="1868923"/>
            <a:ext cx="4040188" cy="715355"/>
          </a:xfrm>
        </p:spPr>
        <p:txBody>
          <a:bodyPr/>
          <a:lstStyle/>
          <a:p>
            <a:r>
              <a:rPr lang="en-US" dirty="0" smtClean="0"/>
              <a:t>ZION National Park</a:t>
            </a:r>
            <a:endParaRPr lang="en-US" dirty="0"/>
          </a:p>
        </p:txBody>
      </p:sp>
      <p:pic>
        <p:nvPicPr>
          <p:cNvPr id="22" name="Content Placeholder 10" descr="800px-Male_Moose.jpg"/>
          <p:cNvPicPr>
            <a:picLocks noGrp="1" noChangeAspect="1"/>
          </p:cNvPicPr>
          <p:nvPr>
            <p:ph sz="half" idx="2"/>
          </p:nvPr>
        </p:nvPicPr>
        <p:blipFill>
          <a:blip r:embed="rId3">
            <a:extLst>
              <a:ext uri="{28A0092B-C50C-407E-A947-70E740481C1C}">
                <a14:useLocalDpi xmlns:a14="http://schemas.microsoft.com/office/drawing/2010/main" val="0"/>
              </a:ext>
            </a:extLst>
          </a:blip>
          <a:srcRect l="16848" r="16848"/>
          <a:stretch>
            <a:fillRect/>
          </a:stretch>
        </p:blipFill>
        <p:spPr>
          <a:xfrm>
            <a:off x="1883461" y="3668921"/>
            <a:ext cx="1628776" cy="1636799"/>
          </a:xfrm>
        </p:spPr>
      </p:pic>
      <p:sp>
        <p:nvSpPr>
          <p:cNvPr id="23" name="Text Placeholder 6"/>
          <p:cNvSpPr>
            <a:spLocks noGrp="1"/>
          </p:cNvSpPr>
          <p:nvPr>
            <p:ph type="body" sz="quarter" idx="3"/>
          </p:nvPr>
        </p:nvSpPr>
        <p:spPr>
          <a:xfrm>
            <a:off x="4645025" y="1868923"/>
            <a:ext cx="4041775" cy="715355"/>
          </a:xfrm>
        </p:spPr>
        <p:txBody>
          <a:bodyPr/>
          <a:lstStyle/>
          <a:p>
            <a:r>
              <a:rPr lang="en-US" dirty="0" smtClean="0"/>
              <a:t>Yosemite National Park</a:t>
            </a:r>
            <a:endParaRPr lang="en-US" dirty="0"/>
          </a:p>
        </p:txBody>
      </p:sp>
      <p:pic>
        <p:nvPicPr>
          <p:cNvPr id="24" name="Picture 23" descr="An_Elk_poses_for_the_camera_(9317643508).jpg"/>
          <p:cNvPicPr>
            <a:picLocks noChangeAspect="1"/>
          </p:cNvPicPr>
          <p:nvPr/>
        </p:nvPicPr>
        <p:blipFill rotWithShape="1">
          <a:blip r:embed="rId4" cstate="print">
            <a:extLst>
              <a:ext uri="{28A0092B-C50C-407E-A947-70E740481C1C}">
                <a14:useLocalDpi xmlns:a14="http://schemas.microsoft.com/office/drawing/2010/main" val="0"/>
              </a:ext>
            </a:extLst>
          </a:blip>
          <a:srcRect l="13107" r="-13158"/>
          <a:stretch/>
        </p:blipFill>
        <p:spPr>
          <a:xfrm>
            <a:off x="5229903" y="3826315"/>
            <a:ext cx="2075688" cy="1555997"/>
          </a:xfrm>
          <a:prstGeom prst="rect">
            <a:avLst/>
          </a:prstGeom>
        </p:spPr>
      </p:pic>
      <p:pic>
        <p:nvPicPr>
          <p:cNvPr id="25" name="Picture 24" descr="800px-Salix_lemmonii_(502750804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23" y="5099257"/>
            <a:ext cx="1876126" cy="1407095"/>
          </a:xfrm>
          <a:prstGeom prst="rect">
            <a:avLst/>
          </a:prstGeom>
        </p:spPr>
      </p:pic>
      <p:pic>
        <p:nvPicPr>
          <p:cNvPr id="26" name="Picture 25" descr="800px-Populus_tremuloides_leaves_RM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9903" y="5489770"/>
            <a:ext cx="1762621" cy="1288916"/>
          </a:xfrm>
          <a:prstGeom prst="rect">
            <a:avLst/>
          </a:prstGeom>
        </p:spPr>
      </p:pic>
      <p:sp>
        <p:nvSpPr>
          <p:cNvPr id="27" name="Curved Up Arrow 26"/>
          <p:cNvSpPr/>
          <p:nvPr/>
        </p:nvSpPr>
        <p:spPr>
          <a:xfrm rot="17945224">
            <a:off x="2645915" y="5192120"/>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urved Up Arrow 27"/>
          <p:cNvSpPr/>
          <p:nvPr/>
        </p:nvSpPr>
        <p:spPr>
          <a:xfrm rot="16724402">
            <a:off x="6609553" y="5507651"/>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2697849" y="5335881"/>
            <a:ext cx="699956" cy="307777"/>
          </a:xfrm>
          <a:prstGeom prst="rect">
            <a:avLst/>
          </a:prstGeom>
          <a:noFill/>
        </p:spPr>
        <p:txBody>
          <a:bodyPr wrap="none" rtlCol="0">
            <a:spAutoFit/>
          </a:bodyPr>
          <a:lstStyle/>
          <a:p>
            <a:r>
              <a:rPr lang="en-US" sz="1400" b="1" dirty="0" smtClean="0"/>
              <a:t>Moose</a:t>
            </a:r>
            <a:endParaRPr lang="en-US" sz="1400" b="1" dirty="0"/>
          </a:p>
        </p:txBody>
      </p:sp>
      <p:sp>
        <p:nvSpPr>
          <p:cNvPr id="30" name="TextBox 29"/>
          <p:cNvSpPr txBox="1"/>
          <p:nvPr/>
        </p:nvSpPr>
        <p:spPr>
          <a:xfrm>
            <a:off x="1883461" y="6501326"/>
            <a:ext cx="723275" cy="307777"/>
          </a:xfrm>
          <a:prstGeom prst="rect">
            <a:avLst/>
          </a:prstGeom>
          <a:noFill/>
        </p:spPr>
        <p:txBody>
          <a:bodyPr wrap="none" rtlCol="0">
            <a:spAutoFit/>
          </a:bodyPr>
          <a:lstStyle/>
          <a:p>
            <a:r>
              <a:rPr lang="en-US" sz="1400" b="1" dirty="0" smtClean="0"/>
              <a:t>Willow</a:t>
            </a:r>
            <a:endParaRPr lang="en-US" sz="1400" b="1" dirty="0"/>
          </a:p>
        </p:txBody>
      </p:sp>
      <p:sp>
        <p:nvSpPr>
          <p:cNvPr id="31" name="TextBox 30"/>
          <p:cNvSpPr txBox="1"/>
          <p:nvPr/>
        </p:nvSpPr>
        <p:spPr>
          <a:xfrm>
            <a:off x="7228566" y="4647606"/>
            <a:ext cx="428322" cy="307777"/>
          </a:xfrm>
          <a:prstGeom prst="rect">
            <a:avLst/>
          </a:prstGeom>
          <a:noFill/>
        </p:spPr>
        <p:txBody>
          <a:bodyPr wrap="none" rtlCol="0">
            <a:spAutoFit/>
          </a:bodyPr>
          <a:lstStyle/>
          <a:p>
            <a:r>
              <a:rPr lang="en-US" sz="1400" b="1" dirty="0" smtClean="0"/>
              <a:t>Elk</a:t>
            </a:r>
            <a:endParaRPr lang="en-US" sz="1400" b="1" dirty="0"/>
          </a:p>
        </p:txBody>
      </p:sp>
      <p:sp>
        <p:nvSpPr>
          <p:cNvPr id="32" name="TextBox 31"/>
          <p:cNvSpPr txBox="1"/>
          <p:nvPr/>
        </p:nvSpPr>
        <p:spPr>
          <a:xfrm>
            <a:off x="7079370" y="6374660"/>
            <a:ext cx="669098" cy="307777"/>
          </a:xfrm>
          <a:prstGeom prst="rect">
            <a:avLst/>
          </a:prstGeom>
          <a:noFill/>
        </p:spPr>
        <p:txBody>
          <a:bodyPr wrap="none" rtlCol="0">
            <a:spAutoFit/>
          </a:bodyPr>
          <a:lstStyle/>
          <a:p>
            <a:r>
              <a:rPr lang="en-US" sz="1400" b="1" dirty="0" smtClean="0"/>
              <a:t>Aspen</a:t>
            </a:r>
            <a:endParaRPr lang="en-US" sz="1400" b="1" dirty="0"/>
          </a:p>
        </p:txBody>
      </p:sp>
      <p:sp>
        <p:nvSpPr>
          <p:cNvPr id="33" name="TextBox 32"/>
          <p:cNvSpPr txBox="1"/>
          <p:nvPr/>
        </p:nvSpPr>
        <p:spPr>
          <a:xfrm>
            <a:off x="375715" y="1503297"/>
            <a:ext cx="8243345" cy="646331"/>
          </a:xfrm>
          <a:prstGeom prst="rect">
            <a:avLst/>
          </a:prstGeom>
          <a:noFill/>
        </p:spPr>
        <p:txBody>
          <a:bodyPr wrap="square" rtlCol="0">
            <a:spAutoFit/>
          </a:bodyPr>
          <a:lstStyle/>
          <a:p>
            <a:r>
              <a:rPr lang="en-US" dirty="0"/>
              <a:t>What data could you collect from tree populations in each of these parks to test if your prediction is correct? </a:t>
            </a:r>
          </a:p>
        </p:txBody>
      </p:sp>
    </p:spTree>
    <p:extLst>
      <p:ext uri="{BB962C8B-B14F-4D97-AF65-F5344CB8AC3E}">
        <p14:creationId xmlns:p14="http://schemas.microsoft.com/office/powerpoint/2010/main" val="273284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Browsing For Saplings</a:t>
            </a:r>
            <a:endParaRPr lang="en-US" dirty="0"/>
          </a:p>
        </p:txBody>
      </p:sp>
      <p:sp>
        <p:nvSpPr>
          <p:cNvPr id="5" name="Content Placeholder 4"/>
          <p:cNvSpPr>
            <a:spLocks noGrp="1"/>
          </p:cNvSpPr>
          <p:nvPr>
            <p:ph sz="half" idx="1"/>
          </p:nvPr>
        </p:nvSpPr>
        <p:spPr>
          <a:xfrm>
            <a:off x="245533" y="1773936"/>
            <a:ext cx="3713879" cy="4623816"/>
          </a:xfrm>
        </p:spPr>
        <p:txBody>
          <a:bodyPr>
            <a:normAutofit/>
          </a:bodyPr>
          <a:lstStyle/>
          <a:p>
            <a:r>
              <a:rPr lang="en-US" dirty="0" smtClean="0"/>
              <a:t>Researchers first compared areas with and without browsers.</a:t>
            </a:r>
          </a:p>
          <a:p>
            <a:r>
              <a:rPr lang="en-US" dirty="0" smtClean="0"/>
              <a:t>How do you think the communities will differ in appearance?</a:t>
            </a:r>
            <a:endParaRPr lang="en-US" dirty="0"/>
          </a:p>
        </p:txBody>
      </p:sp>
      <p:pic>
        <p:nvPicPr>
          <p:cNvPr id="6" name="Content Placeholder 4" descr="IMG_2421.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7054" r="32228" b="18002"/>
          <a:stretch/>
        </p:blipFill>
        <p:spPr>
          <a:xfrm>
            <a:off x="4106863" y="1533524"/>
            <a:ext cx="3851804" cy="5679315"/>
          </a:xfrm>
        </p:spPr>
      </p:pic>
    </p:spTree>
    <p:extLst>
      <p:ext uri="{BB962C8B-B14F-4D97-AF65-F5344CB8AC3E}">
        <p14:creationId xmlns:p14="http://schemas.microsoft.com/office/powerpoint/2010/main" val="31303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Communities</a:t>
            </a:r>
            <a:endParaRPr lang="en-US" dirty="0"/>
          </a:p>
        </p:txBody>
      </p:sp>
      <p:pic>
        <p:nvPicPr>
          <p:cNvPr id="7" name="Content Placeholder 6" descr="IMG_241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1656" r="11656"/>
          <a:stretch>
            <a:fillRect/>
          </a:stretch>
        </p:blipFill>
        <p:spPr>
          <a:xfrm>
            <a:off x="478334" y="2581472"/>
            <a:ext cx="3887101" cy="3801570"/>
          </a:xfrm>
          <a:ln w="57150" cmpd="sng">
            <a:solidFill>
              <a:schemeClr val="tx1"/>
            </a:solidFill>
          </a:ln>
          <a:effectLst>
            <a:outerShdw blurRad="50800" dist="38100" dir="2700000" algn="tl" rotWithShape="0">
              <a:srgbClr val="000000">
                <a:alpha val="43000"/>
              </a:srgbClr>
            </a:outerShdw>
          </a:effectLst>
        </p:spPr>
      </p:pic>
      <p:pic>
        <p:nvPicPr>
          <p:cNvPr id="8" name="Content Placeholder 7" descr="IMG_2414.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641" r="11641"/>
          <a:stretch>
            <a:fillRect/>
          </a:stretch>
        </p:blipFill>
        <p:spPr>
          <a:xfrm>
            <a:off x="4666220" y="2581472"/>
            <a:ext cx="3888628" cy="3801570"/>
          </a:xfrm>
          <a:ln w="57150" cmpd="sng">
            <a:solidFill>
              <a:schemeClr val="tx1"/>
            </a:solidFill>
          </a:ln>
          <a:effectLst>
            <a:outerShdw blurRad="50800" dist="38100" dir="2700000" algn="tl" rotWithShape="0">
              <a:srgbClr val="000000">
                <a:alpha val="43000"/>
              </a:srgbClr>
            </a:outerShdw>
          </a:effectLst>
        </p:spPr>
      </p:pic>
      <p:sp>
        <p:nvSpPr>
          <p:cNvPr id="4" name="TextBox 3"/>
          <p:cNvSpPr txBox="1"/>
          <p:nvPr/>
        </p:nvSpPr>
        <p:spPr>
          <a:xfrm>
            <a:off x="432070" y="1559176"/>
            <a:ext cx="8130636" cy="646331"/>
          </a:xfrm>
          <a:prstGeom prst="rect">
            <a:avLst/>
          </a:prstGeom>
          <a:noFill/>
        </p:spPr>
        <p:txBody>
          <a:bodyPr wrap="square" rtlCol="0">
            <a:spAutoFit/>
          </a:bodyPr>
          <a:lstStyle/>
          <a:p>
            <a:r>
              <a:rPr lang="en-US" b="1" dirty="0"/>
              <a:t>Can you identify which image below shows an area where elk and deer have been excluded?</a:t>
            </a:r>
          </a:p>
        </p:txBody>
      </p:sp>
    </p:spTree>
    <p:extLst>
      <p:ext uri="{BB962C8B-B14F-4D97-AF65-F5344CB8AC3E}">
        <p14:creationId xmlns:p14="http://schemas.microsoft.com/office/powerpoint/2010/main" val="329687667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Communities</a:t>
            </a:r>
            <a:endParaRPr lang="en-US" dirty="0"/>
          </a:p>
        </p:txBody>
      </p:sp>
      <p:pic>
        <p:nvPicPr>
          <p:cNvPr id="7" name="Content Placeholder 6" descr="IMG_241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1656" r="11656"/>
          <a:stretch>
            <a:fillRect/>
          </a:stretch>
        </p:blipFill>
        <p:spPr>
          <a:xfrm>
            <a:off x="478334" y="2581472"/>
            <a:ext cx="3887101" cy="3801570"/>
          </a:xfrm>
          <a:ln w="57150" cmpd="sng">
            <a:solidFill>
              <a:schemeClr val="tx1"/>
            </a:solidFill>
          </a:ln>
          <a:effectLst>
            <a:outerShdw blurRad="50800" dist="38100" dir="2700000" algn="tl" rotWithShape="0">
              <a:srgbClr val="000000">
                <a:alpha val="43000"/>
              </a:srgbClr>
            </a:outerShdw>
          </a:effectLst>
        </p:spPr>
      </p:pic>
      <p:pic>
        <p:nvPicPr>
          <p:cNvPr id="8" name="Content Placeholder 7" descr="IMG_2414.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641" r="11641"/>
          <a:stretch>
            <a:fillRect/>
          </a:stretch>
        </p:blipFill>
        <p:spPr>
          <a:xfrm>
            <a:off x="4666220" y="2581472"/>
            <a:ext cx="3888628" cy="3801570"/>
          </a:xfrm>
          <a:ln w="57150" cmpd="sng">
            <a:solidFill>
              <a:schemeClr val="tx1"/>
            </a:solidFill>
          </a:ln>
          <a:effectLst>
            <a:outerShdw blurRad="50800" dist="38100" dir="2700000" algn="tl" rotWithShape="0">
              <a:srgbClr val="000000">
                <a:alpha val="43000"/>
              </a:srgbClr>
            </a:outerShdw>
          </a:effectLst>
        </p:spPr>
      </p:pic>
      <p:sp>
        <p:nvSpPr>
          <p:cNvPr id="4" name="TextBox 3"/>
          <p:cNvSpPr txBox="1"/>
          <p:nvPr/>
        </p:nvSpPr>
        <p:spPr>
          <a:xfrm>
            <a:off x="432070" y="1559176"/>
            <a:ext cx="8130636" cy="369332"/>
          </a:xfrm>
          <a:prstGeom prst="rect">
            <a:avLst/>
          </a:prstGeom>
          <a:noFill/>
        </p:spPr>
        <p:txBody>
          <a:bodyPr wrap="square" rtlCol="0">
            <a:spAutoFit/>
          </a:bodyPr>
          <a:lstStyle/>
          <a:p>
            <a:r>
              <a:rPr lang="en-US" b="1" dirty="0" smtClean="0"/>
              <a:t>What observations did you base your conclusion on?</a:t>
            </a:r>
            <a:endParaRPr lang="en-US" b="1" dirty="0"/>
          </a:p>
        </p:txBody>
      </p:sp>
    </p:spTree>
    <p:extLst>
      <p:ext uri="{BB962C8B-B14F-4D97-AF65-F5344CB8AC3E}">
        <p14:creationId xmlns:p14="http://schemas.microsoft.com/office/powerpoint/2010/main" val="159719423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Communities</a:t>
            </a:r>
          </a:p>
        </p:txBody>
      </p:sp>
      <p:sp>
        <p:nvSpPr>
          <p:cNvPr id="3" name="Text Placeholder 2"/>
          <p:cNvSpPr>
            <a:spLocks noGrp="1"/>
          </p:cNvSpPr>
          <p:nvPr>
            <p:ph type="body" idx="1"/>
          </p:nvPr>
        </p:nvSpPr>
        <p:spPr/>
        <p:txBody>
          <a:bodyPr/>
          <a:lstStyle/>
          <a:p>
            <a:r>
              <a:rPr lang="en-US" dirty="0" smtClean="0"/>
              <a:t>elk and Deer Present</a:t>
            </a:r>
            <a:endParaRPr lang="en-US" dirty="0"/>
          </a:p>
        </p:txBody>
      </p:sp>
      <p:sp>
        <p:nvSpPr>
          <p:cNvPr id="5" name="Text Placeholder 4"/>
          <p:cNvSpPr>
            <a:spLocks noGrp="1"/>
          </p:cNvSpPr>
          <p:nvPr>
            <p:ph type="body" sz="quarter" idx="3"/>
          </p:nvPr>
        </p:nvSpPr>
        <p:spPr/>
        <p:txBody>
          <a:bodyPr/>
          <a:lstStyle/>
          <a:p>
            <a:r>
              <a:rPr lang="en-US" dirty="0" smtClean="0"/>
              <a:t>Elk and Deer Excluded</a:t>
            </a:r>
            <a:endParaRPr lang="en-US" dirty="0"/>
          </a:p>
        </p:txBody>
      </p:sp>
      <p:pic>
        <p:nvPicPr>
          <p:cNvPr id="9" name="Content Placeholder 6" descr="IMG_241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1656" r="11656"/>
          <a:stretch>
            <a:fillRect/>
          </a:stretch>
        </p:blipFill>
        <p:spPr>
          <a:xfrm>
            <a:off x="478334" y="2581472"/>
            <a:ext cx="3887101" cy="3801570"/>
          </a:xfrm>
          <a:ln w="57150" cmpd="sng">
            <a:solidFill>
              <a:schemeClr val="tx1"/>
            </a:solidFill>
          </a:ln>
          <a:effectLst>
            <a:outerShdw blurRad="50800" dist="38100" dir="2700000" algn="tl" rotWithShape="0">
              <a:srgbClr val="000000">
                <a:alpha val="43000"/>
              </a:srgbClr>
            </a:outerShdw>
          </a:effectLst>
        </p:spPr>
      </p:pic>
      <p:pic>
        <p:nvPicPr>
          <p:cNvPr id="10" name="Content Placeholder 7" descr="IMG_2414.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641" r="11641"/>
          <a:stretch>
            <a:fillRect/>
          </a:stretch>
        </p:blipFill>
        <p:spPr>
          <a:xfrm>
            <a:off x="4666220" y="2581472"/>
            <a:ext cx="3888628" cy="3801570"/>
          </a:xfrm>
          <a:ln w="57150" cmpd="sng">
            <a:solidFill>
              <a:schemeClr val="tx1"/>
            </a:solidFill>
          </a:ln>
          <a:effectLst>
            <a:outerShdw blurRad="50800" dist="38100" dir="2700000" algn="tl" rotWithShape="0">
              <a:srgbClr val="000000">
                <a:alpha val="43000"/>
              </a:srgbClr>
            </a:outerShdw>
          </a:effectLst>
        </p:spPr>
      </p:pic>
      <p:sp>
        <p:nvSpPr>
          <p:cNvPr id="14" name="TextBox 13"/>
          <p:cNvSpPr txBox="1"/>
          <p:nvPr/>
        </p:nvSpPr>
        <p:spPr>
          <a:xfrm>
            <a:off x="5920657" y="4018659"/>
            <a:ext cx="1385603" cy="369332"/>
          </a:xfrm>
          <a:prstGeom prst="rect">
            <a:avLst/>
          </a:prstGeom>
          <a:solidFill>
            <a:schemeClr val="bg1">
              <a:lumMod val="95000"/>
            </a:schemeClr>
          </a:solidFill>
        </p:spPr>
        <p:txBody>
          <a:bodyPr wrap="none" rtlCol="0">
            <a:spAutoFit/>
          </a:bodyPr>
          <a:lstStyle/>
          <a:p>
            <a:r>
              <a:rPr lang="en-US" b="1" dirty="0" smtClean="0"/>
              <a:t>Young Trees</a:t>
            </a:r>
            <a:endParaRPr lang="en-US" b="1" dirty="0"/>
          </a:p>
        </p:txBody>
      </p:sp>
      <p:cxnSp>
        <p:nvCxnSpPr>
          <p:cNvPr id="15" name="Straight Arrow Connector 14"/>
          <p:cNvCxnSpPr/>
          <p:nvPr/>
        </p:nvCxnSpPr>
        <p:spPr>
          <a:xfrm flipH="1">
            <a:off x="1359945" y="4393164"/>
            <a:ext cx="479778" cy="47677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550160" y="4387991"/>
            <a:ext cx="689750" cy="49887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90612" y="4023832"/>
            <a:ext cx="2315808" cy="369332"/>
          </a:xfrm>
          <a:prstGeom prst="rect">
            <a:avLst/>
          </a:prstGeom>
          <a:solidFill>
            <a:schemeClr val="bg1">
              <a:lumMod val="95000"/>
            </a:schemeClr>
          </a:solidFill>
        </p:spPr>
        <p:txBody>
          <a:bodyPr wrap="none" rtlCol="0">
            <a:spAutoFit/>
          </a:bodyPr>
          <a:lstStyle/>
          <a:p>
            <a:r>
              <a:rPr lang="en-US" b="1" dirty="0" smtClean="0"/>
              <a:t>Evidence of Browsing</a:t>
            </a:r>
            <a:endParaRPr lang="en-US" b="1" dirty="0"/>
          </a:p>
        </p:txBody>
      </p:sp>
      <p:cxnSp>
        <p:nvCxnSpPr>
          <p:cNvPr id="25" name="Straight Arrow Connector 24"/>
          <p:cNvCxnSpPr/>
          <p:nvPr/>
        </p:nvCxnSpPr>
        <p:spPr>
          <a:xfrm flipH="1">
            <a:off x="5616985" y="4398337"/>
            <a:ext cx="479778" cy="47677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807200" y="4393164"/>
            <a:ext cx="689750" cy="49887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7284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Predicting Age Structure of Trees</a:t>
            </a:r>
            <a:endParaRPr lang="en-US" dirty="0"/>
          </a:p>
        </p:txBody>
      </p:sp>
      <p:sp>
        <p:nvSpPr>
          <p:cNvPr id="5" name="Content Placeholder 4"/>
          <p:cNvSpPr>
            <a:spLocks noGrp="1"/>
          </p:cNvSpPr>
          <p:nvPr>
            <p:ph sz="half" idx="1"/>
          </p:nvPr>
        </p:nvSpPr>
        <p:spPr>
          <a:xfrm>
            <a:off x="457200" y="1773936"/>
            <a:ext cx="3495995" cy="4623816"/>
          </a:xfrm>
        </p:spPr>
        <p:txBody>
          <a:bodyPr>
            <a:normAutofit/>
          </a:bodyPr>
          <a:lstStyle/>
          <a:p>
            <a:r>
              <a:rPr lang="en-US" sz="2400" b="1" dirty="0" smtClean="0"/>
              <a:t>Once parks were established, populations of deer, elk, and moose increased rapidly in many of them.</a:t>
            </a:r>
          </a:p>
        </p:txBody>
      </p:sp>
      <p:pic>
        <p:nvPicPr>
          <p:cNvPr id="7" name="Picture 6" descr="DSCN06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716" y="1941572"/>
            <a:ext cx="3740835" cy="2805627"/>
          </a:xfrm>
          <a:prstGeom prst="rect">
            <a:avLst/>
          </a:prstGeom>
        </p:spPr>
      </p:pic>
    </p:spTree>
    <p:extLst>
      <p:ext uri="{BB962C8B-B14F-4D97-AF65-F5344CB8AC3E}">
        <p14:creationId xmlns:p14="http://schemas.microsoft.com/office/powerpoint/2010/main" val="363562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Terrestrial Food Webs</a:t>
            </a:r>
            <a:endParaRPr lang="en-US" dirty="0"/>
          </a:p>
        </p:txBody>
      </p:sp>
      <p:sp>
        <p:nvSpPr>
          <p:cNvPr id="5" name="Content Placeholder 4"/>
          <p:cNvSpPr>
            <a:spLocks noGrp="1"/>
          </p:cNvSpPr>
          <p:nvPr>
            <p:ph idx="1"/>
          </p:nvPr>
        </p:nvSpPr>
        <p:spPr>
          <a:xfrm>
            <a:off x="115042" y="1706143"/>
            <a:ext cx="3052334" cy="4690039"/>
          </a:xfrm>
        </p:spPr>
        <p:txBody>
          <a:bodyPr>
            <a:normAutofit/>
          </a:bodyPr>
          <a:lstStyle/>
          <a:p>
            <a:r>
              <a:rPr lang="en-US" sz="1600" dirty="0" smtClean="0"/>
              <a:t>Like marine ecosystems, terrestrial food webs have the same trophic structure and </a:t>
            </a:r>
            <a:r>
              <a:rPr lang="en-US" sz="1600" dirty="0"/>
              <a:t>should show the same trophic cascade </a:t>
            </a:r>
            <a:r>
              <a:rPr lang="en-US" sz="1600" dirty="0" smtClean="0"/>
              <a:t>responses.</a:t>
            </a:r>
            <a:endParaRPr lang="en-US" sz="1600" dirty="0"/>
          </a:p>
          <a:p>
            <a:r>
              <a:rPr lang="en-US" sz="1600" dirty="0" smtClean="0"/>
              <a:t>The big difference is that in marine systems nutrients are dissolved in the water for uptake by algae, but nutrients in terrestrial </a:t>
            </a:r>
            <a:r>
              <a:rPr lang="en-US" sz="1600" dirty="0"/>
              <a:t>systems are </a:t>
            </a:r>
            <a:r>
              <a:rPr lang="en-US" sz="1600" dirty="0" smtClean="0"/>
              <a:t>taken up by plants from the soil.</a:t>
            </a:r>
          </a:p>
        </p:txBody>
      </p:sp>
      <p:grpSp>
        <p:nvGrpSpPr>
          <p:cNvPr id="9" name="Group 8"/>
          <p:cNvGrpSpPr/>
          <p:nvPr/>
        </p:nvGrpSpPr>
        <p:grpSpPr>
          <a:xfrm>
            <a:off x="3416710" y="4611018"/>
            <a:ext cx="3096280" cy="491380"/>
            <a:chOff x="599193" y="3929581"/>
            <a:chExt cx="1060921" cy="696229"/>
          </a:xfrm>
          <a:solidFill>
            <a:schemeClr val="accent4">
              <a:lumMod val="75000"/>
            </a:schemeClr>
          </a:solidFill>
        </p:grpSpPr>
        <p:sp>
          <p:nvSpPr>
            <p:cNvPr id="10" name="Rounded Rectangle 9"/>
            <p:cNvSpPr/>
            <p:nvPr/>
          </p:nvSpPr>
          <p:spPr>
            <a:xfrm>
              <a:off x="599193" y="3929581"/>
              <a:ext cx="1060921" cy="696229"/>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1" name="Rounded Rectangle 4"/>
            <p:cNvSpPr/>
            <p:nvPr/>
          </p:nvSpPr>
          <p:spPr>
            <a:xfrm>
              <a:off x="619585" y="3949972"/>
              <a:ext cx="1020137" cy="6554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400" b="1" kern="1200" dirty="0" smtClean="0"/>
                <a:t>Plants</a:t>
              </a:r>
            </a:p>
            <a:p>
              <a:pPr lvl="0" algn="ctr" defTabSz="800100">
                <a:lnSpc>
                  <a:spcPct val="90000"/>
                </a:lnSpc>
                <a:spcBef>
                  <a:spcPct val="0"/>
                </a:spcBef>
                <a:spcAft>
                  <a:spcPct val="35000"/>
                </a:spcAft>
              </a:pPr>
              <a:r>
                <a:rPr lang="en-US" sz="1400" b="1" dirty="0" smtClean="0"/>
                <a:t>(Producers)</a:t>
              </a:r>
              <a:endParaRPr lang="en-US" sz="1400" b="1" kern="1200" dirty="0"/>
            </a:p>
          </p:txBody>
        </p:sp>
      </p:grpSp>
      <p:grpSp>
        <p:nvGrpSpPr>
          <p:cNvPr id="12" name="Group 11"/>
          <p:cNvGrpSpPr/>
          <p:nvPr/>
        </p:nvGrpSpPr>
        <p:grpSpPr>
          <a:xfrm>
            <a:off x="3313234" y="3380429"/>
            <a:ext cx="1303885" cy="519960"/>
            <a:chOff x="668418" y="1999800"/>
            <a:chExt cx="1060921" cy="696229"/>
          </a:xfrm>
          <a:gradFill flip="none" rotWithShape="1">
            <a:gsLst>
              <a:gs pos="0">
                <a:schemeClr val="bg2">
                  <a:lumMod val="10000"/>
                </a:schemeClr>
              </a:gs>
              <a:gs pos="55000">
                <a:schemeClr val="bg2">
                  <a:lumMod val="25000"/>
                </a:schemeClr>
              </a:gs>
              <a:gs pos="97000">
                <a:schemeClr val="tx1">
                  <a:lumMod val="65000"/>
                  <a:lumOff val="35000"/>
                </a:schemeClr>
              </a:gs>
            </a:gsLst>
            <a:lin ang="16200000" scaled="0"/>
            <a:tileRect/>
          </a:gradFill>
        </p:grpSpPr>
        <p:sp>
          <p:nvSpPr>
            <p:cNvPr id="13" name="Rounded Rectangle 12"/>
            <p:cNvSpPr/>
            <p:nvPr/>
          </p:nvSpPr>
          <p:spPr>
            <a:xfrm>
              <a:off x="668418" y="1999800"/>
              <a:ext cx="1060921" cy="696229"/>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Rounded Rectangle 8"/>
            <p:cNvSpPr/>
            <p:nvPr/>
          </p:nvSpPr>
          <p:spPr>
            <a:xfrm>
              <a:off x="688810" y="2020192"/>
              <a:ext cx="1020137" cy="6554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400" b="1" kern="1200" dirty="0" smtClean="0"/>
                <a:t>Herbivores</a:t>
              </a:r>
            </a:p>
            <a:p>
              <a:pPr lvl="0" algn="ctr" defTabSz="800100">
                <a:lnSpc>
                  <a:spcPct val="90000"/>
                </a:lnSpc>
                <a:spcBef>
                  <a:spcPct val="0"/>
                </a:spcBef>
                <a:spcAft>
                  <a:spcPct val="35000"/>
                </a:spcAft>
              </a:pPr>
              <a:r>
                <a:rPr lang="en-US" sz="1400" b="1" dirty="0" smtClean="0"/>
                <a:t>(Consumers)</a:t>
              </a:r>
              <a:endParaRPr lang="en-US" sz="1400" b="1" kern="1200" dirty="0"/>
            </a:p>
          </p:txBody>
        </p:sp>
      </p:grpSp>
      <p:grpSp>
        <p:nvGrpSpPr>
          <p:cNvPr id="15" name="Group 14"/>
          <p:cNvGrpSpPr/>
          <p:nvPr/>
        </p:nvGrpSpPr>
        <p:grpSpPr>
          <a:xfrm>
            <a:off x="5208404" y="3339202"/>
            <a:ext cx="1353127" cy="545958"/>
            <a:chOff x="599193" y="3949971"/>
            <a:chExt cx="1060921" cy="696229"/>
          </a:xfrm>
          <a:gradFill flip="none" rotWithShape="1">
            <a:gsLst>
              <a:gs pos="38000">
                <a:srgbClr val="0000FF"/>
              </a:gs>
              <a:gs pos="100000">
                <a:srgbClr val="3366FF"/>
              </a:gs>
            </a:gsLst>
            <a:lin ang="16200000" scaled="0"/>
            <a:tileRect/>
          </a:gradFill>
        </p:grpSpPr>
        <p:sp>
          <p:nvSpPr>
            <p:cNvPr id="16" name="Rounded Rectangle 15"/>
            <p:cNvSpPr/>
            <p:nvPr/>
          </p:nvSpPr>
          <p:spPr>
            <a:xfrm>
              <a:off x="599193" y="3949971"/>
              <a:ext cx="1060921" cy="696229"/>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7" name="Rounded Rectangle 4"/>
            <p:cNvSpPr/>
            <p:nvPr/>
          </p:nvSpPr>
          <p:spPr>
            <a:xfrm>
              <a:off x="619585" y="3949973"/>
              <a:ext cx="1020137" cy="6554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400" b="1" kern="1200" dirty="0" smtClean="0"/>
                <a:t>Omnivores</a:t>
              </a:r>
            </a:p>
            <a:p>
              <a:pPr lvl="0" algn="ctr" defTabSz="800100">
                <a:lnSpc>
                  <a:spcPct val="90000"/>
                </a:lnSpc>
                <a:spcBef>
                  <a:spcPct val="0"/>
                </a:spcBef>
                <a:spcAft>
                  <a:spcPct val="35000"/>
                </a:spcAft>
              </a:pPr>
              <a:r>
                <a:rPr lang="en-US" sz="1400" b="1" dirty="0" smtClean="0"/>
                <a:t>(Consumers)</a:t>
              </a:r>
              <a:endParaRPr lang="en-US" sz="1400" b="1" kern="1200" dirty="0"/>
            </a:p>
          </p:txBody>
        </p:sp>
      </p:grpSp>
      <p:grpSp>
        <p:nvGrpSpPr>
          <p:cNvPr id="18" name="Group 17"/>
          <p:cNvGrpSpPr/>
          <p:nvPr/>
        </p:nvGrpSpPr>
        <p:grpSpPr>
          <a:xfrm>
            <a:off x="4210568" y="1961827"/>
            <a:ext cx="1580642" cy="721843"/>
            <a:chOff x="603091" y="226085"/>
            <a:chExt cx="1060921" cy="696229"/>
          </a:xfrm>
          <a:gradFill flip="none" rotWithShape="1">
            <a:gsLst>
              <a:gs pos="0">
                <a:schemeClr val="accent3">
                  <a:lumMod val="50000"/>
                </a:schemeClr>
              </a:gs>
              <a:gs pos="100000">
                <a:schemeClr val="accent3">
                  <a:lumMod val="75000"/>
                </a:schemeClr>
              </a:gs>
            </a:gsLst>
            <a:lin ang="16200000" scaled="0"/>
            <a:tileRect/>
          </a:gradFill>
        </p:grpSpPr>
        <p:sp>
          <p:nvSpPr>
            <p:cNvPr id="19" name="Rounded Rectangle 18"/>
            <p:cNvSpPr/>
            <p:nvPr/>
          </p:nvSpPr>
          <p:spPr>
            <a:xfrm>
              <a:off x="603091" y="226085"/>
              <a:ext cx="1060921" cy="696229"/>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6031141"/>
                <a:satOff val="42105"/>
                <a:lumOff val="4509"/>
                <a:alphaOff val="0"/>
              </a:schemeClr>
            </a:effectRef>
            <a:fontRef idx="minor">
              <a:schemeClr val="lt1"/>
            </a:fontRef>
          </p:style>
        </p:sp>
        <p:sp>
          <p:nvSpPr>
            <p:cNvPr id="20" name="Rounded Rectangle 8"/>
            <p:cNvSpPr/>
            <p:nvPr/>
          </p:nvSpPr>
          <p:spPr>
            <a:xfrm>
              <a:off x="623483" y="246477"/>
              <a:ext cx="1020137" cy="6554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400" b="1" kern="1200" dirty="0" smtClean="0"/>
                <a:t>Carnivores</a:t>
              </a:r>
            </a:p>
            <a:p>
              <a:pPr lvl="0" algn="ctr" defTabSz="800100">
                <a:lnSpc>
                  <a:spcPct val="90000"/>
                </a:lnSpc>
                <a:spcBef>
                  <a:spcPct val="0"/>
                </a:spcBef>
                <a:spcAft>
                  <a:spcPct val="35000"/>
                </a:spcAft>
              </a:pPr>
              <a:r>
                <a:rPr lang="en-US" sz="1400" b="1" dirty="0" smtClean="0"/>
                <a:t>(Consumers)</a:t>
              </a:r>
              <a:endParaRPr lang="en-US" sz="1400" b="1" kern="1200" dirty="0"/>
            </a:p>
          </p:txBody>
        </p:sp>
      </p:grpSp>
      <p:cxnSp>
        <p:nvCxnSpPr>
          <p:cNvPr id="21" name="Curved Connector 71"/>
          <p:cNvCxnSpPr/>
          <p:nvPr/>
        </p:nvCxnSpPr>
        <p:spPr>
          <a:xfrm flipV="1">
            <a:off x="4439208" y="2798081"/>
            <a:ext cx="1" cy="4901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71"/>
          <p:cNvCxnSpPr/>
          <p:nvPr/>
        </p:nvCxnSpPr>
        <p:spPr>
          <a:xfrm flipV="1">
            <a:off x="5457386" y="2798078"/>
            <a:ext cx="1" cy="4901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71"/>
          <p:cNvCxnSpPr/>
          <p:nvPr/>
        </p:nvCxnSpPr>
        <p:spPr>
          <a:xfrm>
            <a:off x="4643311" y="3595721"/>
            <a:ext cx="54876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71"/>
          <p:cNvCxnSpPr/>
          <p:nvPr/>
        </p:nvCxnSpPr>
        <p:spPr>
          <a:xfrm flipV="1">
            <a:off x="4089418" y="4016602"/>
            <a:ext cx="1" cy="4901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71"/>
          <p:cNvCxnSpPr/>
          <p:nvPr/>
        </p:nvCxnSpPr>
        <p:spPr>
          <a:xfrm flipV="1">
            <a:off x="5755855" y="4016602"/>
            <a:ext cx="1" cy="4901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7061201" y="3288218"/>
            <a:ext cx="1625599" cy="615005"/>
            <a:chOff x="599193" y="3949971"/>
            <a:chExt cx="1060921" cy="696229"/>
          </a:xfrm>
          <a:gradFill flip="none" rotWithShape="1">
            <a:gsLst>
              <a:gs pos="38000">
                <a:schemeClr val="accent5">
                  <a:lumMod val="50000"/>
                </a:schemeClr>
              </a:gs>
              <a:gs pos="100000">
                <a:schemeClr val="accent5">
                  <a:lumMod val="75000"/>
                </a:schemeClr>
              </a:gs>
            </a:gsLst>
            <a:lin ang="16200000" scaled="0"/>
            <a:tileRect/>
          </a:gradFill>
        </p:grpSpPr>
        <p:sp>
          <p:nvSpPr>
            <p:cNvPr id="30" name="Rounded Rectangle 29"/>
            <p:cNvSpPr/>
            <p:nvPr/>
          </p:nvSpPr>
          <p:spPr>
            <a:xfrm>
              <a:off x="599193" y="3949971"/>
              <a:ext cx="1060921" cy="696229"/>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1" name="Rounded Rectangle 4"/>
            <p:cNvSpPr/>
            <p:nvPr/>
          </p:nvSpPr>
          <p:spPr>
            <a:xfrm>
              <a:off x="619585" y="3949974"/>
              <a:ext cx="1020137" cy="6554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400" b="1" kern="1200" dirty="0" smtClean="0"/>
                <a:t>Decomposers</a:t>
              </a:r>
            </a:p>
            <a:p>
              <a:pPr lvl="0" algn="ctr" defTabSz="800100">
                <a:lnSpc>
                  <a:spcPct val="90000"/>
                </a:lnSpc>
                <a:spcBef>
                  <a:spcPct val="0"/>
                </a:spcBef>
                <a:spcAft>
                  <a:spcPct val="35000"/>
                </a:spcAft>
              </a:pPr>
              <a:r>
                <a:rPr lang="en-US" sz="1400" b="1" dirty="0" smtClean="0"/>
                <a:t>(Consumers)</a:t>
              </a:r>
              <a:endParaRPr lang="en-US" sz="1400" b="1" kern="1200" dirty="0"/>
            </a:p>
          </p:txBody>
        </p:sp>
      </p:grpSp>
      <p:cxnSp>
        <p:nvCxnSpPr>
          <p:cNvPr id="32" name="Curved Connector 71"/>
          <p:cNvCxnSpPr/>
          <p:nvPr/>
        </p:nvCxnSpPr>
        <p:spPr>
          <a:xfrm>
            <a:off x="5927278" y="2441592"/>
            <a:ext cx="1215509" cy="6656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71"/>
          <p:cNvCxnSpPr/>
          <p:nvPr/>
        </p:nvCxnSpPr>
        <p:spPr>
          <a:xfrm flipV="1">
            <a:off x="6561531" y="4016602"/>
            <a:ext cx="936875" cy="7229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Curved Connector 71"/>
          <p:cNvCxnSpPr/>
          <p:nvPr/>
        </p:nvCxnSpPr>
        <p:spPr>
          <a:xfrm flipV="1">
            <a:off x="6720065" y="3582690"/>
            <a:ext cx="340384" cy="115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rot="10800000" flipV="1">
            <a:off x="6535524" y="3987099"/>
            <a:ext cx="1583237" cy="986793"/>
          </a:xfrm>
          <a:prstGeom prst="curvedConnector3">
            <a:avLst>
              <a:gd name="adj1" fmla="val 15145"/>
            </a:avLst>
          </a:prstGeom>
          <a:ln>
            <a:solidFill>
              <a:schemeClr val="bg2">
                <a:lumMod val="50000"/>
              </a:schemeClr>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rot="19602164">
            <a:off x="7361614" y="4795748"/>
            <a:ext cx="748923" cy="253916"/>
          </a:xfrm>
          <a:prstGeom prst="rect">
            <a:avLst/>
          </a:prstGeom>
          <a:noFill/>
        </p:spPr>
        <p:txBody>
          <a:bodyPr wrap="none" rtlCol="0">
            <a:spAutoFit/>
          </a:bodyPr>
          <a:lstStyle/>
          <a:p>
            <a:r>
              <a:rPr lang="en-US" sz="1050" b="1" dirty="0" smtClean="0"/>
              <a:t>Nutrients</a:t>
            </a:r>
            <a:endParaRPr lang="en-US" sz="1050" b="1" dirty="0"/>
          </a:p>
        </p:txBody>
      </p:sp>
      <p:cxnSp>
        <p:nvCxnSpPr>
          <p:cNvPr id="39" name="Curved Connector 71"/>
          <p:cNvCxnSpPr/>
          <p:nvPr/>
        </p:nvCxnSpPr>
        <p:spPr>
          <a:xfrm flipV="1">
            <a:off x="4711136" y="2801071"/>
            <a:ext cx="1" cy="490140"/>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71"/>
          <p:cNvCxnSpPr/>
          <p:nvPr/>
        </p:nvCxnSpPr>
        <p:spPr>
          <a:xfrm flipV="1">
            <a:off x="5729314" y="2801068"/>
            <a:ext cx="1" cy="490140"/>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1" name="Curved Connector 71"/>
          <p:cNvCxnSpPr/>
          <p:nvPr/>
        </p:nvCxnSpPr>
        <p:spPr>
          <a:xfrm>
            <a:off x="4661242" y="3807885"/>
            <a:ext cx="548768" cy="0"/>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2" name="Curved Connector 71"/>
          <p:cNvCxnSpPr/>
          <p:nvPr/>
        </p:nvCxnSpPr>
        <p:spPr>
          <a:xfrm flipV="1">
            <a:off x="4361346" y="4019592"/>
            <a:ext cx="1" cy="490140"/>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3" name="Curved Connector 71"/>
          <p:cNvCxnSpPr/>
          <p:nvPr/>
        </p:nvCxnSpPr>
        <p:spPr>
          <a:xfrm flipV="1">
            <a:off x="6027783" y="4019592"/>
            <a:ext cx="1" cy="490140"/>
          </a:xfrm>
          <a:prstGeom prst="straightConnector1">
            <a:avLst/>
          </a:prstGeom>
          <a:ln>
            <a:solidFill>
              <a:schemeClr val="bg1">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01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20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0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20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2000"/>
                                        <p:tgtEl>
                                          <p:spTgt spid="42"/>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Predicting Age Structure of Trees</a:t>
            </a:r>
            <a:endParaRPr lang="en-US" dirty="0"/>
          </a:p>
        </p:txBody>
      </p:sp>
      <p:sp>
        <p:nvSpPr>
          <p:cNvPr id="5" name="Content Placeholder 4"/>
          <p:cNvSpPr>
            <a:spLocks noGrp="1"/>
          </p:cNvSpPr>
          <p:nvPr>
            <p:ph sz="half" idx="1"/>
          </p:nvPr>
        </p:nvSpPr>
        <p:spPr>
          <a:xfrm>
            <a:off x="457200" y="1773936"/>
            <a:ext cx="3495995" cy="4623816"/>
          </a:xfrm>
        </p:spPr>
        <p:txBody>
          <a:bodyPr>
            <a:normAutofit/>
          </a:bodyPr>
          <a:lstStyle/>
          <a:p>
            <a:r>
              <a:rPr lang="en-US" sz="2400" b="1" dirty="0" smtClean="0"/>
              <a:t>Because young saplings, seedlings, and even seeds in fruits are at the greatest risk from browsers, how might this impact growth, establishment of new trees, and age distribution in their populations?</a:t>
            </a:r>
            <a:endParaRPr lang="en-US" sz="2400" b="1" dirty="0"/>
          </a:p>
          <a:p>
            <a:pPr marL="118872" indent="0">
              <a:buNone/>
            </a:pPr>
            <a:r>
              <a:rPr lang="en-US" sz="2400" b="1" dirty="0" smtClean="0"/>
              <a:t> </a:t>
            </a:r>
            <a:endParaRPr lang="en-US" sz="2400" b="1" dirty="0"/>
          </a:p>
        </p:txBody>
      </p:sp>
      <p:pic>
        <p:nvPicPr>
          <p:cNvPr id="7" name="Picture 6" descr="DSCN06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716" y="1941572"/>
            <a:ext cx="3740835" cy="2805627"/>
          </a:xfrm>
          <a:prstGeom prst="rect">
            <a:avLst/>
          </a:prstGeom>
        </p:spPr>
      </p:pic>
    </p:spTree>
    <p:extLst>
      <p:ext uri="{BB962C8B-B14F-4D97-AF65-F5344CB8AC3E}">
        <p14:creationId xmlns:p14="http://schemas.microsoft.com/office/powerpoint/2010/main" val="364398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Predicting Age Structure of Trees</a:t>
            </a:r>
            <a:endParaRPr lang="en-US" dirty="0"/>
          </a:p>
        </p:txBody>
      </p:sp>
      <p:sp>
        <p:nvSpPr>
          <p:cNvPr id="5" name="Content Placeholder 4"/>
          <p:cNvSpPr>
            <a:spLocks noGrp="1"/>
          </p:cNvSpPr>
          <p:nvPr>
            <p:ph sz="half" idx="1"/>
          </p:nvPr>
        </p:nvSpPr>
        <p:spPr>
          <a:xfrm>
            <a:off x="457200" y="1773936"/>
            <a:ext cx="3495995" cy="4623816"/>
          </a:xfrm>
        </p:spPr>
        <p:txBody>
          <a:bodyPr>
            <a:normAutofit lnSpcReduction="10000"/>
          </a:bodyPr>
          <a:lstStyle/>
          <a:p>
            <a:r>
              <a:rPr lang="en-US" sz="2400" b="1" dirty="0" smtClean="0"/>
              <a:t>Researchers made detailed study of age distributions for different tree and shrub species in the parks. </a:t>
            </a:r>
          </a:p>
          <a:p>
            <a:endParaRPr lang="en-US" sz="2400" b="1" dirty="0" smtClean="0"/>
          </a:p>
          <a:p>
            <a:r>
              <a:rPr lang="en-US" sz="2400" b="1" dirty="0" smtClean="0"/>
              <a:t>What should they expect to see when </a:t>
            </a:r>
            <a:r>
              <a:rPr lang="en-US" sz="2400" b="1" dirty="0"/>
              <a:t>they </a:t>
            </a:r>
            <a:r>
              <a:rPr lang="en-US" sz="2400" b="1" dirty="0" smtClean="0"/>
              <a:t>compare areas </a:t>
            </a:r>
            <a:r>
              <a:rPr lang="en-US" sz="2400" b="1" dirty="0"/>
              <a:t>where apex predators are present or absent</a:t>
            </a:r>
            <a:r>
              <a:rPr lang="en-US" sz="2400" b="1" dirty="0" smtClean="0"/>
              <a:t>? </a:t>
            </a:r>
            <a:endParaRPr lang="en-US" sz="2400" b="1" dirty="0"/>
          </a:p>
        </p:txBody>
      </p:sp>
      <p:pic>
        <p:nvPicPr>
          <p:cNvPr id="7" name="Picture 6" descr="DSCN06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716" y="1941572"/>
            <a:ext cx="3740835" cy="2805627"/>
          </a:xfrm>
          <a:prstGeom prst="rect">
            <a:avLst/>
          </a:prstGeom>
        </p:spPr>
      </p:pic>
      <p:sp>
        <p:nvSpPr>
          <p:cNvPr id="3" name="Rectangle 2"/>
          <p:cNvSpPr/>
          <p:nvPr/>
        </p:nvSpPr>
        <p:spPr>
          <a:xfrm>
            <a:off x="4507716" y="4904558"/>
            <a:ext cx="3889225" cy="1754327"/>
          </a:xfrm>
          <a:prstGeom prst="rect">
            <a:avLst/>
          </a:prstGeom>
        </p:spPr>
        <p:txBody>
          <a:bodyPr wrap="square">
            <a:spAutoFit/>
          </a:bodyPr>
          <a:lstStyle/>
          <a:p>
            <a:pPr marL="118872" indent="0">
              <a:buNone/>
            </a:pPr>
            <a:r>
              <a:rPr lang="en-US" b="1" dirty="0"/>
              <a:t>Show your prediction in the form of a graph with year of tree establishment as the x-axis and number of trees on the y-axis. The example shown next will help you get started.</a:t>
            </a:r>
          </a:p>
        </p:txBody>
      </p:sp>
    </p:spTree>
    <p:extLst>
      <p:ext uri="{BB962C8B-B14F-4D97-AF65-F5344CB8AC3E}">
        <p14:creationId xmlns:p14="http://schemas.microsoft.com/office/powerpoint/2010/main" val="7517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32758" y="1807733"/>
            <a:ext cx="6111785" cy="4569709"/>
          </a:xfrm>
          <a:prstGeom prst="rect">
            <a:avLst/>
          </a:prstGeom>
        </p:spPr>
      </p:pic>
      <p:sp>
        <p:nvSpPr>
          <p:cNvPr id="3" name="Rectangle 2"/>
          <p:cNvSpPr/>
          <p:nvPr/>
        </p:nvSpPr>
        <p:spPr>
          <a:xfrm>
            <a:off x="4717687" y="2562662"/>
            <a:ext cx="2322972" cy="2864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656352" y="2060957"/>
            <a:ext cx="1174583" cy="198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31901" y="2315881"/>
            <a:ext cx="2129148" cy="31153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774760" y="2060952"/>
            <a:ext cx="470465" cy="198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Age Structure of Cottonwood Trees in Zion Canyon National Park</a:t>
            </a:r>
            <a:endParaRPr lang="en-US" dirty="0"/>
          </a:p>
        </p:txBody>
      </p:sp>
    </p:spTree>
    <p:extLst>
      <p:ext uri="{BB962C8B-B14F-4D97-AF65-F5344CB8AC3E}">
        <p14:creationId xmlns:p14="http://schemas.microsoft.com/office/powerpoint/2010/main" val="4108703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32758" y="1807733"/>
            <a:ext cx="6111785" cy="4569709"/>
          </a:xfrm>
          <a:prstGeom prst="rect">
            <a:avLst/>
          </a:prstGeom>
        </p:spPr>
      </p:pic>
      <p:sp>
        <p:nvSpPr>
          <p:cNvPr id="2" name="Title 1"/>
          <p:cNvSpPr>
            <a:spLocks noGrp="1"/>
          </p:cNvSpPr>
          <p:nvPr>
            <p:ph type="title"/>
          </p:nvPr>
        </p:nvSpPr>
        <p:spPr/>
        <p:txBody>
          <a:bodyPr>
            <a:normAutofit fontScale="90000"/>
          </a:bodyPr>
          <a:lstStyle/>
          <a:p>
            <a:r>
              <a:rPr lang="en-US" dirty="0" smtClean="0"/>
              <a:t>Age Structure of Cottonwood Trees in Zion Canyon National Park</a:t>
            </a:r>
            <a:endParaRPr lang="en-US" dirty="0"/>
          </a:p>
        </p:txBody>
      </p:sp>
      <p:sp>
        <p:nvSpPr>
          <p:cNvPr id="8" name="Rectangle 7"/>
          <p:cNvSpPr/>
          <p:nvPr/>
        </p:nvSpPr>
        <p:spPr>
          <a:xfrm>
            <a:off x="4717687" y="2562662"/>
            <a:ext cx="2322972" cy="2864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656352" y="2060957"/>
            <a:ext cx="1174583" cy="198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054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 Structure of Cottonwood Trees in Zion Canyon National Park</a:t>
            </a:r>
            <a:endParaRPr lang="en-US" dirty="0"/>
          </a:p>
        </p:txBody>
      </p:sp>
      <p:pic>
        <p:nvPicPr>
          <p:cNvPr id="5" name="Picture 4"/>
          <p:cNvPicPr>
            <a:picLocks noChangeAspect="1"/>
          </p:cNvPicPr>
          <p:nvPr/>
        </p:nvPicPr>
        <p:blipFill>
          <a:blip r:embed="rId3"/>
          <a:stretch>
            <a:fillRect/>
          </a:stretch>
        </p:blipFill>
        <p:spPr>
          <a:xfrm>
            <a:off x="1132758" y="1807733"/>
            <a:ext cx="6111785" cy="4569709"/>
          </a:xfrm>
          <a:prstGeom prst="rect">
            <a:avLst/>
          </a:prstGeom>
        </p:spPr>
      </p:pic>
    </p:spTree>
    <p:extLst>
      <p:ext uri="{BB962C8B-B14F-4D97-AF65-F5344CB8AC3E}">
        <p14:creationId xmlns:p14="http://schemas.microsoft.com/office/powerpoint/2010/main" val="4251537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Age Structure of </a:t>
            </a:r>
            <a:r>
              <a:rPr lang="en-US" dirty="0" smtClean="0"/>
              <a:t>Trees </a:t>
            </a:r>
            <a:r>
              <a:rPr lang="en-US" dirty="0"/>
              <a:t>in </a:t>
            </a:r>
            <a:r>
              <a:rPr lang="en-US" dirty="0" smtClean="0"/>
              <a:t>Other Parks</a:t>
            </a:r>
            <a:endParaRPr lang="en-US" dirty="0"/>
          </a:p>
        </p:txBody>
      </p:sp>
      <p:sp>
        <p:nvSpPr>
          <p:cNvPr id="3" name="Content Placeholder 2"/>
          <p:cNvSpPr>
            <a:spLocks noGrp="1"/>
          </p:cNvSpPr>
          <p:nvPr>
            <p:ph idx="1"/>
          </p:nvPr>
        </p:nvSpPr>
        <p:spPr>
          <a:xfrm>
            <a:off x="197828" y="2007742"/>
            <a:ext cx="2995138" cy="4163788"/>
          </a:xfrm>
        </p:spPr>
        <p:txBody>
          <a:bodyPr>
            <a:normAutofit fontScale="85000" lnSpcReduction="20000"/>
          </a:bodyPr>
          <a:lstStyle/>
          <a:p>
            <a:r>
              <a:rPr lang="en-US" dirty="0" smtClean="0"/>
              <a:t>Different tree species in multiple parks show the same pattern.</a:t>
            </a:r>
          </a:p>
          <a:p>
            <a:r>
              <a:rPr lang="en-US" dirty="0" smtClean="0"/>
              <a:t>Where browsers are protected, their populations grow and establishment of new trees is greatly reduced.</a:t>
            </a:r>
            <a:endParaRPr lang="en-US" dirty="0"/>
          </a:p>
        </p:txBody>
      </p:sp>
      <p:pic>
        <p:nvPicPr>
          <p:cNvPr id="4" name="Picture 3"/>
          <p:cNvPicPr>
            <a:picLocks noChangeAspect="1"/>
          </p:cNvPicPr>
          <p:nvPr/>
        </p:nvPicPr>
        <p:blipFill>
          <a:blip r:embed="rId3"/>
          <a:stretch>
            <a:fillRect/>
          </a:stretch>
        </p:blipFill>
        <p:spPr>
          <a:xfrm>
            <a:off x="3301028" y="1577019"/>
            <a:ext cx="5593668" cy="5209427"/>
          </a:xfrm>
          <a:prstGeom prst="rect">
            <a:avLst/>
          </a:prstGeom>
        </p:spPr>
      </p:pic>
    </p:spTree>
    <p:extLst>
      <p:ext uri="{BB962C8B-B14F-4D97-AF65-F5344CB8AC3E}">
        <p14:creationId xmlns:p14="http://schemas.microsoft.com/office/powerpoint/2010/main" val="2820546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0664" y="913411"/>
            <a:ext cx="8013192" cy="1636776"/>
          </a:xfrm>
        </p:spPr>
        <p:txBody>
          <a:bodyPr/>
          <a:lstStyle/>
          <a:p>
            <a:r>
              <a:rPr lang="en-US" dirty="0" smtClean="0"/>
              <a:t>Trophic Cascades &amp; Conservation</a:t>
            </a:r>
            <a:endParaRPr lang="en-US" dirty="0"/>
          </a:p>
        </p:txBody>
      </p:sp>
    </p:spTree>
    <p:extLst>
      <p:ext uri="{BB962C8B-B14F-4D97-AF65-F5344CB8AC3E}">
        <p14:creationId xmlns:p14="http://schemas.microsoft.com/office/powerpoint/2010/main" val="3494859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Reintroduction &amp; Conservation</a:t>
            </a:r>
            <a:endParaRPr lang="en-US" dirty="0"/>
          </a:p>
        </p:txBody>
      </p:sp>
      <p:pic>
        <p:nvPicPr>
          <p:cNvPr id="5" name="Content Placeholder 4" descr="A_Pair_on_the_Prowl_(12396301355).jpg"/>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5" r="360"/>
          <a:stretch/>
        </p:blipFill>
        <p:spPr>
          <a:xfrm>
            <a:off x="241439" y="2442018"/>
            <a:ext cx="4763844" cy="3241503"/>
          </a:xfrm>
        </p:spPr>
      </p:pic>
      <p:sp>
        <p:nvSpPr>
          <p:cNvPr id="3" name="Content Placeholder 2"/>
          <p:cNvSpPr>
            <a:spLocks noGrp="1"/>
          </p:cNvSpPr>
          <p:nvPr>
            <p:ph sz="half" idx="2"/>
          </p:nvPr>
        </p:nvSpPr>
        <p:spPr>
          <a:xfrm>
            <a:off x="5037844" y="1773936"/>
            <a:ext cx="3648955" cy="4623816"/>
          </a:xfrm>
        </p:spPr>
        <p:txBody>
          <a:bodyPr>
            <a:normAutofit fontScale="92500" lnSpcReduction="20000"/>
          </a:bodyPr>
          <a:lstStyle/>
          <a:p>
            <a:r>
              <a:rPr lang="en-US" dirty="0" smtClean="0"/>
              <a:t>Apex predators have been reintroduced into some US National Parks to protect the predators species and as part of a larger conservation plans.</a:t>
            </a:r>
          </a:p>
          <a:p>
            <a:r>
              <a:rPr lang="en-US" dirty="0" smtClean="0"/>
              <a:t>How would introduction of the apex predators be a beneficial part of conservation in these areas? Are there potential problems?</a:t>
            </a:r>
          </a:p>
        </p:txBody>
      </p:sp>
    </p:spTree>
    <p:extLst>
      <p:ext uri="{BB962C8B-B14F-4D97-AF65-F5344CB8AC3E}">
        <p14:creationId xmlns:p14="http://schemas.microsoft.com/office/powerpoint/2010/main" val="3506211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From Yellowstone</a:t>
            </a:r>
            <a:endParaRPr lang="en-US" dirty="0"/>
          </a:p>
        </p:txBody>
      </p:sp>
      <p:pic>
        <p:nvPicPr>
          <p:cNvPr id="6" name="Picture 5"/>
          <p:cNvPicPr>
            <a:picLocks noChangeAspect="1"/>
          </p:cNvPicPr>
          <p:nvPr/>
        </p:nvPicPr>
        <p:blipFill>
          <a:blip r:embed="rId3"/>
          <a:stretch>
            <a:fillRect/>
          </a:stretch>
        </p:blipFill>
        <p:spPr>
          <a:xfrm>
            <a:off x="2990767" y="1588669"/>
            <a:ext cx="5696033" cy="5056685"/>
          </a:xfrm>
          <a:prstGeom prst="rect">
            <a:avLst/>
          </a:prstGeom>
        </p:spPr>
      </p:pic>
      <p:sp>
        <p:nvSpPr>
          <p:cNvPr id="4" name="TextBox 3"/>
          <p:cNvSpPr txBox="1"/>
          <p:nvPr/>
        </p:nvSpPr>
        <p:spPr>
          <a:xfrm>
            <a:off x="457200" y="1847625"/>
            <a:ext cx="2153356" cy="4247317"/>
          </a:xfrm>
          <a:prstGeom prst="rect">
            <a:avLst/>
          </a:prstGeom>
          <a:noFill/>
        </p:spPr>
        <p:txBody>
          <a:bodyPr wrap="square" rtlCol="0">
            <a:spAutoFit/>
          </a:bodyPr>
          <a:lstStyle/>
          <a:p>
            <a:r>
              <a:rPr lang="en-US" b="1" dirty="0" smtClean="0"/>
              <a:t>Wolves were reintroduced into Yellowstone in THE EARLY 1990’s. </a:t>
            </a:r>
          </a:p>
          <a:p>
            <a:endParaRPr lang="en-US" b="1" dirty="0" smtClean="0"/>
          </a:p>
          <a:p>
            <a:r>
              <a:rPr lang="en-US" b="1" dirty="0" smtClean="0"/>
              <a:t>Elk populations  were large in the park.</a:t>
            </a:r>
          </a:p>
          <a:p>
            <a:endParaRPr lang="en-US" b="1" dirty="0" smtClean="0"/>
          </a:p>
          <a:p>
            <a:r>
              <a:rPr lang="en-US" b="1" dirty="0" smtClean="0"/>
              <a:t>What changes occurred in predator and prey population sizes after wolf reintroduction?</a:t>
            </a:r>
            <a:endParaRPr lang="en-US" b="1" dirty="0"/>
          </a:p>
        </p:txBody>
      </p:sp>
      <p:sp>
        <p:nvSpPr>
          <p:cNvPr id="8" name="Rectangle 7"/>
          <p:cNvSpPr/>
          <p:nvPr/>
        </p:nvSpPr>
        <p:spPr>
          <a:xfrm>
            <a:off x="3414887" y="4289778"/>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14888" y="5616222"/>
            <a:ext cx="2243668" cy="687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86689" y="1873955"/>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86689" y="3073401"/>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126110" y="2932290"/>
            <a:ext cx="144780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429022" y="4296218"/>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26111" y="4183330"/>
            <a:ext cx="144780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86689" y="5553455"/>
            <a:ext cx="2229556"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670778" y="5418668"/>
            <a:ext cx="945443" cy="857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659509" y="5461167"/>
            <a:ext cx="85231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827059" y="1588669"/>
            <a:ext cx="3630706" cy="5056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855425" y="4062041"/>
            <a:ext cx="3630706" cy="2658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a:srcRect l="-49764" t="95932" r="49764" b="-3709"/>
          <a:stretch/>
        </p:blipFill>
        <p:spPr>
          <a:xfrm>
            <a:off x="131026" y="3986734"/>
            <a:ext cx="5696033" cy="393192"/>
          </a:xfrm>
          <a:prstGeom prst="rect">
            <a:avLst/>
          </a:prstGeom>
        </p:spPr>
      </p:pic>
    </p:spTree>
    <p:extLst>
      <p:ext uri="{BB962C8B-B14F-4D97-AF65-F5344CB8AC3E}">
        <p14:creationId xmlns:p14="http://schemas.microsoft.com/office/powerpoint/2010/main" val="131138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From Yellowstone</a:t>
            </a:r>
            <a:endParaRPr lang="en-US" dirty="0"/>
          </a:p>
        </p:txBody>
      </p:sp>
      <p:pic>
        <p:nvPicPr>
          <p:cNvPr id="6" name="Picture 5"/>
          <p:cNvPicPr>
            <a:picLocks noChangeAspect="1"/>
          </p:cNvPicPr>
          <p:nvPr/>
        </p:nvPicPr>
        <p:blipFill>
          <a:blip r:embed="rId3"/>
          <a:stretch>
            <a:fillRect/>
          </a:stretch>
        </p:blipFill>
        <p:spPr>
          <a:xfrm>
            <a:off x="2990767" y="1588669"/>
            <a:ext cx="5696033" cy="5056685"/>
          </a:xfrm>
          <a:prstGeom prst="rect">
            <a:avLst/>
          </a:prstGeom>
        </p:spPr>
      </p:pic>
      <p:sp>
        <p:nvSpPr>
          <p:cNvPr id="4" name="TextBox 3"/>
          <p:cNvSpPr txBox="1"/>
          <p:nvPr/>
        </p:nvSpPr>
        <p:spPr>
          <a:xfrm>
            <a:off x="457200" y="2344337"/>
            <a:ext cx="1952436" cy="1754327"/>
          </a:xfrm>
          <a:prstGeom prst="rect">
            <a:avLst/>
          </a:prstGeom>
          <a:noFill/>
        </p:spPr>
        <p:txBody>
          <a:bodyPr wrap="square" rtlCol="0">
            <a:spAutoFit/>
          </a:bodyPr>
          <a:lstStyle/>
          <a:p>
            <a:r>
              <a:rPr lang="en-US" b="1" dirty="0" smtClean="0"/>
              <a:t>How do you expect browsing intensity and aspen height will change after wolf reintroduction?</a:t>
            </a:r>
          </a:p>
        </p:txBody>
      </p:sp>
      <p:sp>
        <p:nvSpPr>
          <p:cNvPr id="8" name="Rectangle 7"/>
          <p:cNvSpPr/>
          <p:nvPr/>
        </p:nvSpPr>
        <p:spPr>
          <a:xfrm>
            <a:off x="3414887" y="4289778"/>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14888" y="5616222"/>
            <a:ext cx="2243668" cy="687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670778" y="5418668"/>
            <a:ext cx="945443" cy="857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86689" y="1873955"/>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386689" y="3073401"/>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126110" y="2932290"/>
            <a:ext cx="144780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29022" y="4296218"/>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126111" y="4183330"/>
            <a:ext cx="144780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386689" y="5553455"/>
            <a:ext cx="2229556"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659509" y="5461167"/>
            <a:ext cx="85231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827059" y="1588669"/>
            <a:ext cx="3630706" cy="5056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876" y="155445"/>
            <a:ext cx="8484667" cy="990600"/>
          </a:xfrm>
        </p:spPr>
        <p:txBody>
          <a:bodyPr>
            <a:noAutofit/>
          </a:bodyPr>
          <a:lstStyle/>
          <a:p>
            <a:r>
              <a:rPr lang="en-US" sz="3600" dirty="0" smtClean="0"/>
              <a:t>National Parks As Unintended Experiments To Study Trophic Cascades</a:t>
            </a:r>
            <a:endParaRPr lang="en-US" sz="3600" dirty="0"/>
          </a:p>
        </p:txBody>
      </p:sp>
      <p:sp>
        <p:nvSpPr>
          <p:cNvPr id="3" name="Content Placeholder 2"/>
          <p:cNvSpPr>
            <a:spLocks noGrp="1"/>
          </p:cNvSpPr>
          <p:nvPr>
            <p:ph sz="half" idx="1"/>
          </p:nvPr>
        </p:nvSpPr>
        <p:spPr>
          <a:xfrm>
            <a:off x="290876" y="1588686"/>
            <a:ext cx="8117224" cy="1337190"/>
          </a:xfrm>
        </p:spPr>
        <p:txBody>
          <a:bodyPr>
            <a:normAutofit/>
          </a:bodyPr>
          <a:lstStyle/>
          <a:p>
            <a:r>
              <a:rPr lang="en-US" sz="2000" dirty="0" smtClean="0"/>
              <a:t>Ecologists realized that ecosystems protected by the United States National Park Services provided excellent resource for studying trophic cascades in terrestrial communities.</a:t>
            </a:r>
            <a:endParaRPr lang="en-US" sz="2000" dirty="0"/>
          </a:p>
        </p:txBody>
      </p:sp>
      <p:pic>
        <p:nvPicPr>
          <p:cNvPr id="9" name="Content Placeholder 8" descr="YosemitePark2_amk.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740" t="-44766" r="-19095" b="-29542"/>
          <a:stretch/>
        </p:blipFill>
        <p:spPr>
          <a:xfrm>
            <a:off x="-1191898" y="1146045"/>
            <a:ext cx="10335898" cy="6227474"/>
          </a:xfrm>
        </p:spPr>
      </p:pic>
      <p:pic>
        <p:nvPicPr>
          <p:cNvPr id="5" name="Content Placeholder 1" descr="US-NationalParkService-ShadedLogo.svg.png"/>
          <p:cNvPicPr>
            <a:picLocks noChangeAspect="1"/>
          </p:cNvPicPr>
          <p:nvPr/>
        </p:nvPicPr>
        <p:blipFill rotWithShape="1">
          <a:blip r:embed="rId3">
            <a:extLst>
              <a:ext uri="{28A0092B-C50C-407E-A947-70E740481C1C}">
                <a14:useLocalDpi xmlns:a14="http://schemas.microsoft.com/office/drawing/2010/main" val="0"/>
              </a:ext>
            </a:extLst>
          </a:blip>
          <a:srcRect t="-1824" b="-3586"/>
          <a:stretch/>
        </p:blipFill>
        <p:spPr>
          <a:xfrm>
            <a:off x="6995086" y="4203898"/>
            <a:ext cx="1866389" cy="2561503"/>
          </a:xfrm>
          <a:prstGeom prst="rect">
            <a:avLst/>
          </a:prstGeom>
        </p:spPr>
      </p:pic>
    </p:spTree>
    <p:extLst>
      <p:ext uri="{BB962C8B-B14F-4D97-AF65-F5344CB8AC3E}">
        <p14:creationId xmlns:p14="http://schemas.microsoft.com/office/powerpoint/2010/main" val="163279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From Yellowstone</a:t>
            </a:r>
            <a:endParaRPr lang="en-US" dirty="0"/>
          </a:p>
        </p:txBody>
      </p:sp>
      <p:pic>
        <p:nvPicPr>
          <p:cNvPr id="6" name="Picture 5"/>
          <p:cNvPicPr>
            <a:picLocks noChangeAspect="1"/>
          </p:cNvPicPr>
          <p:nvPr/>
        </p:nvPicPr>
        <p:blipFill>
          <a:blip r:embed="rId3"/>
          <a:stretch>
            <a:fillRect/>
          </a:stretch>
        </p:blipFill>
        <p:spPr>
          <a:xfrm>
            <a:off x="2990767" y="1588669"/>
            <a:ext cx="5696033" cy="5056685"/>
          </a:xfrm>
          <a:prstGeom prst="rect">
            <a:avLst/>
          </a:prstGeom>
        </p:spPr>
      </p:pic>
      <p:sp>
        <p:nvSpPr>
          <p:cNvPr id="4" name="TextBox 3"/>
          <p:cNvSpPr txBox="1"/>
          <p:nvPr/>
        </p:nvSpPr>
        <p:spPr>
          <a:xfrm>
            <a:off x="457200" y="2344337"/>
            <a:ext cx="1952436" cy="2862323"/>
          </a:xfrm>
          <a:prstGeom prst="rect">
            <a:avLst/>
          </a:prstGeom>
          <a:noFill/>
        </p:spPr>
        <p:txBody>
          <a:bodyPr wrap="square" rtlCol="0">
            <a:spAutoFit/>
          </a:bodyPr>
          <a:lstStyle/>
          <a:p>
            <a:r>
              <a:rPr lang="en-US" b="1" dirty="0" smtClean="0"/>
              <a:t>How would you predict this would affect population sizes of the following species:</a:t>
            </a:r>
          </a:p>
          <a:p>
            <a:pPr marL="285750" indent="-285750">
              <a:buFont typeface="Arial"/>
              <a:buChar char="•"/>
            </a:pPr>
            <a:r>
              <a:rPr lang="en-US" b="1" dirty="0" smtClean="0"/>
              <a:t>Cottonwood trees </a:t>
            </a:r>
          </a:p>
          <a:p>
            <a:pPr marL="285750" indent="-285750">
              <a:buFont typeface="Arial"/>
              <a:buChar char="•"/>
            </a:pPr>
            <a:r>
              <a:rPr lang="en-US" b="1" dirty="0" smtClean="0"/>
              <a:t>Willows?</a:t>
            </a:r>
          </a:p>
          <a:p>
            <a:pPr marL="285750" indent="-285750">
              <a:buFont typeface="Arial"/>
              <a:buChar char="•"/>
            </a:pPr>
            <a:r>
              <a:rPr lang="en-US" b="1" dirty="0" smtClean="0"/>
              <a:t>Beaver?</a:t>
            </a:r>
          </a:p>
          <a:p>
            <a:pPr marL="285750" indent="-285750">
              <a:buFont typeface="Arial"/>
              <a:buChar char="•"/>
            </a:pPr>
            <a:r>
              <a:rPr lang="en-US" b="1" dirty="0" smtClean="0"/>
              <a:t>Bison?</a:t>
            </a:r>
          </a:p>
        </p:txBody>
      </p:sp>
      <p:sp>
        <p:nvSpPr>
          <p:cNvPr id="14" name="Rectangle 13"/>
          <p:cNvSpPr/>
          <p:nvPr/>
        </p:nvSpPr>
        <p:spPr>
          <a:xfrm>
            <a:off x="6386689" y="1873955"/>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86689" y="3073401"/>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26110" y="2932290"/>
            <a:ext cx="144780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429022" y="4296218"/>
            <a:ext cx="2187223"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26111" y="4183330"/>
            <a:ext cx="144780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386689" y="5553455"/>
            <a:ext cx="2229556"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659509" y="5461167"/>
            <a:ext cx="852311" cy="789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62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From Yellowstone</a:t>
            </a:r>
            <a:endParaRPr lang="en-US" dirty="0"/>
          </a:p>
        </p:txBody>
      </p:sp>
      <p:pic>
        <p:nvPicPr>
          <p:cNvPr id="6" name="Picture 5"/>
          <p:cNvPicPr>
            <a:picLocks noChangeAspect="1"/>
          </p:cNvPicPr>
          <p:nvPr/>
        </p:nvPicPr>
        <p:blipFill>
          <a:blip r:embed="rId3"/>
          <a:stretch>
            <a:fillRect/>
          </a:stretch>
        </p:blipFill>
        <p:spPr>
          <a:xfrm>
            <a:off x="2990767" y="1588669"/>
            <a:ext cx="5696033" cy="5056685"/>
          </a:xfrm>
          <a:prstGeom prst="rect">
            <a:avLst/>
          </a:prstGeom>
        </p:spPr>
      </p:pic>
      <p:sp>
        <p:nvSpPr>
          <p:cNvPr id="4" name="TextBox 3"/>
          <p:cNvSpPr txBox="1"/>
          <p:nvPr/>
        </p:nvSpPr>
        <p:spPr>
          <a:xfrm>
            <a:off x="268111" y="2104449"/>
            <a:ext cx="2568221" cy="3693319"/>
          </a:xfrm>
          <a:prstGeom prst="rect">
            <a:avLst/>
          </a:prstGeom>
          <a:noFill/>
        </p:spPr>
        <p:txBody>
          <a:bodyPr wrap="square" rtlCol="0">
            <a:spAutoFit/>
          </a:bodyPr>
          <a:lstStyle/>
          <a:p>
            <a:r>
              <a:rPr lang="en-US" b="1" dirty="0" smtClean="0"/>
              <a:t>Cottonwood, willow, and beaver populations increased.</a:t>
            </a:r>
          </a:p>
          <a:p>
            <a:endParaRPr lang="en-US" b="1" dirty="0" smtClean="0"/>
          </a:p>
          <a:p>
            <a:r>
              <a:rPr lang="en-US" b="1" dirty="0" smtClean="0"/>
              <a:t>Bison populations increased, but have fluctuated. What might that be related to? </a:t>
            </a:r>
          </a:p>
          <a:p>
            <a:endParaRPr lang="en-US" b="1" dirty="0"/>
          </a:p>
          <a:p>
            <a:r>
              <a:rPr lang="en-US" b="1" dirty="0" smtClean="0"/>
              <a:t>Summarize the results of wolf reintroductions on biodiversity of the park.</a:t>
            </a:r>
            <a:endParaRPr lang="en-US" b="1" dirty="0"/>
          </a:p>
        </p:txBody>
      </p:sp>
    </p:spTree>
    <p:extLst>
      <p:ext uri="{BB962C8B-B14F-4D97-AF65-F5344CB8AC3E}">
        <p14:creationId xmlns:p14="http://schemas.microsoft.com/office/powerpoint/2010/main" val="131138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0664" y="913411"/>
            <a:ext cx="8013192" cy="1636776"/>
          </a:xfrm>
        </p:spPr>
        <p:txBody>
          <a:bodyPr/>
          <a:lstStyle/>
          <a:p>
            <a:r>
              <a:rPr lang="en-US" dirty="0" smtClean="0"/>
              <a:t>Trophic Cascades &amp; Community Biodiversity</a:t>
            </a:r>
            <a:endParaRPr lang="en-US" dirty="0"/>
          </a:p>
        </p:txBody>
      </p:sp>
    </p:spTree>
    <p:extLst>
      <p:ext uri="{BB962C8B-B14F-4D97-AF65-F5344CB8AC3E}">
        <p14:creationId xmlns:p14="http://schemas.microsoft.com/office/powerpoint/2010/main" val="3505330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Brainstorming</a:t>
            </a:r>
            <a:endParaRPr lang="en-US" dirty="0"/>
          </a:p>
        </p:txBody>
      </p:sp>
      <p:sp>
        <p:nvSpPr>
          <p:cNvPr id="9" name="Content Placeholder 8"/>
          <p:cNvSpPr>
            <a:spLocks noGrp="1"/>
          </p:cNvSpPr>
          <p:nvPr>
            <p:ph idx="1"/>
          </p:nvPr>
        </p:nvSpPr>
        <p:spPr/>
        <p:txBody>
          <a:bodyPr/>
          <a:lstStyle/>
          <a:p>
            <a:r>
              <a:rPr lang="en-US" dirty="0" smtClean="0"/>
              <a:t>There is clearly a direct effect between predators, their prey, and the plants that their prey eat. </a:t>
            </a:r>
          </a:p>
          <a:p>
            <a:r>
              <a:rPr lang="en-US" dirty="0" smtClean="0"/>
              <a:t>What could be some of the indirect effects that impact the population sizes and presence of other species present in the community?</a:t>
            </a:r>
            <a:endParaRPr lang="en-US" dirty="0"/>
          </a:p>
        </p:txBody>
      </p:sp>
    </p:spTree>
    <p:extLst>
      <p:ext uri="{BB962C8B-B14F-4D97-AF65-F5344CB8AC3E}">
        <p14:creationId xmlns:p14="http://schemas.microsoft.com/office/powerpoint/2010/main" val="1445964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Riparian Areas: Where the Terrestrial &amp; Aquatic Environments Meet</a:t>
            </a:r>
            <a:endParaRPr lang="en-US" dirty="0"/>
          </a:p>
        </p:txBody>
      </p:sp>
      <p:sp>
        <p:nvSpPr>
          <p:cNvPr id="6" name="Text Placeholder 5"/>
          <p:cNvSpPr>
            <a:spLocks noGrp="1"/>
          </p:cNvSpPr>
          <p:nvPr>
            <p:ph type="body" sz="half" idx="2"/>
          </p:nvPr>
        </p:nvSpPr>
        <p:spPr/>
        <p:txBody>
          <a:bodyPr>
            <a:normAutofit/>
          </a:bodyPr>
          <a:lstStyle/>
          <a:p>
            <a:r>
              <a:rPr lang="en-US" sz="1800" b="1" dirty="0" smtClean="0"/>
              <a:t>Riparian areas and wetland communities along rivers, streams, and lakes are used heavily by many browsers, particularly moose. </a:t>
            </a:r>
          </a:p>
          <a:p>
            <a:endParaRPr lang="en-US" sz="1800" b="1" dirty="0"/>
          </a:p>
          <a:p>
            <a:r>
              <a:rPr lang="en-US" sz="1800" b="1" dirty="0"/>
              <a:t>In addition </a:t>
            </a:r>
            <a:r>
              <a:rPr lang="en-US" sz="1800" b="1" dirty="0" smtClean="0"/>
              <a:t>to prey and their predators, other </a:t>
            </a:r>
            <a:r>
              <a:rPr lang="en-US" sz="1800" b="1" dirty="0"/>
              <a:t>species in the </a:t>
            </a:r>
            <a:r>
              <a:rPr lang="en-US" sz="1800" b="1" dirty="0" smtClean="0"/>
              <a:t>community depend on the quality of the riparian habitat. </a:t>
            </a:r>
            <a:endParaRPr lang="en-US" sz="1800" b="1" dirty="0"/>
          </a:p>
        </p:txBody>
      </p:sp>
      <p:pic>
        <p:nvPicPr>
          <p:cNvPr id="7" name="Content Placeholder 6" descr="DSCN0518.jpg"/>
          <p:cNvPicPr>
            <a:picLocks noGrp="1" noChangeAspect="1"/>
          </p:cNvPicPr>
          <p:nvPr>
            <p:ph idx="1"/>
          </p:nvPr>
        </p:nvPicPr>
        <p:blipFill>
          <a:blip r:embed="rId2" cstate="print">
            <a:extLst>
              <a:ext uri="{28A0092B-C50C-407E-A947-70E740481C1C}">
                <a14:useLocalDpi xmlns:a14="http://schemas.microsoft.com/office/drawing/2010/main" val="0"/>
              </a:ext>
            </a:extLst>
          </a:blip>
          <a:srcRect t="-1324" b="-1324"/>
          <a:stretch>
            <a:fillRect/>
          </a:stretch>
        </p:blipFill>
        <p:spPr>
          <a:xfrm>
            <a:off x="3019425" y="1743075"/>
            <a:ext cx="5921375" cy="4559300"/>
          </a:xfrm>
          <a:prstGeom prst="rect">
            <a:avLst/>
          </a:prstGeom>
        </p:spPr>
      </p:pic>
    </p:spTree>
    <p:extLst>
      <p:ext uri="{BB962C8B-B14F-4D97-AF65-F5344CB8AC3E}">
        <p14:creationId xmlns:p14="http://schemas.microsoft.com/office/powerpoint/2010/main" val="1548828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Community Food Web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865169"/>
              </p:ext>
            </p:extLst>
          </p:nvPr>
        </p:nvGraphicFramePr>
        <p:xfrm>
          <a:off x="1431075" y="3014829"/>
          <a:ext cx="6037065" cy="3550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66780" y="1556225"/>
            <a:ext cx="8938733" cy="646331"/>
          </a:xfrm>
          <a:prstGeom prst="rect">
            <a:avLst/>
          </a:prstGeom>
          <a:noFill/>
        </p:spPr>
        <p:txBody>
          <a:bodyPr wrap="square" rtlCol="0">
            <a:spAutoFit/>
          </a:bodyPr>
          <a:lstStyle/>
          <a:p>
            <a:r>
              <a:rPr lang="en-US" b="1" dirty="0" smtClean="0"/>
              <a:t>The species shown below are part of the typical community found in riparian </a:t>
            </a:r>
            <a:r>
              <a:rPr lang="en-US" b="1" dirty="0"/>
              <a:t>areas </a:t>
            </a:r>
            <a:r>
              <a:rPr lang="en-US" b="1" dirty="0" smtClean="0"/>
              <a:t> along creeks, streams, and rivers in Zion National Park. </a:t>
            </a:r>
            <a:endParaRPr lang="en-US" b="1" dirty="0"/>
          </a:p>
        </p:txBody>
      </p:sp>
    </p:spTree>
    <p:extLst>
      <p:ext uri="{BB962C8B-B14F-4D97-AF65-F5344CB8AC3E}">
        <p14:creationId xmlns:p14="http://schemas.microsoft.com/office/powerpoint/2010/main" val="1249006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Community Food Web</a:t>
            </a:r>
            <a:endParaRPr lang="en-US" dirty="0"/>
          </a:p>
        </p:txBody>
      </p:sp>
      <p:sp>
        <p:nvSpPr>
          <p:cNvPr id="5" name="TextBox 4"/>
          <p:cNvSpPr txBox="1"/>
          <p:nvPr/>
        </p:nvSpPr>
        <p:spPr>
          <a:xfrm>
            <a:off x="166780" y="1556225"/>
            <a:ext cx="8938733" cy="923330"/>
          </a:xfrm>
          <a:prstGeom prst="rect">
            <a:avLst/>
          </a:prstGeom>
          <a:noFill/>
        </p:spPr>
        <p:txBody>
          <a:bodyPr wrap="square" rtlCol="0">
            <a:spAutoFit/>
          </a:bodyPr>
          <a:lstStyle/>
          <a:p>
            <a:r>
              <a:rPr lang="en-US" b="1" dirty="0" smtClean="0"/>
              <a:t>Arrange the species below to produce a new food web </a:t>
            </a:r>
            <a:r>
              <a:rPr lang="en-US" b="1" dirty="0"/>
              <a:t>diagram that </a:t>
            </a:r>
            <a:r>
              <a:rPr lang="en-US" b="1" dirty="0" smtClean="0"/>
              <a:t>includes not only the predator and prey, but also other </a:t>
            </a:r>
            <a:r>
              <a:rPr lang="en-US" b="1" dirty="0"/>
              <a:t>species </a:t>
            </a:r>
            <a:r>
              <a:rPr lang="en-US" b="1" dirty="0" smtClean="0"/>
              <a:t>in the community. </a:t>
            </a:r>
            <a:r>
              <a:rPr lang="en-US" b="1" dirty="0"/>
              <a:t>Arrows should be drawn from food items to the species that eats them</a:t>
            </a:r>
            <a:r>
              <a:rPr lang="en-US" b="1" dirty="0" smtClean="0"/>
              <a:t>.</a:t>
            </a:r>
            <a:endParaRPr lang="en-US" b="1"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972841652"/>
              </p:ext>
            </p:extLst>
          </p:nvPr>
        </p:nvGraphicFramePr>
        <p:xfrm>
          <a:off x="1431075" y="3014829"/>
          <a:ext cx="6037065" cy="3550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074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0" name="Curved Connector 6"/>
          <p:cNvCxnSpPr/>
          <p:nvPr/>
        </p:nvCxnSpPr>
        <p:spPr>
          <a:xfrm flipH="1" flipV="1">
            <a:off x="3486247" y="4337454"/>
            <a:ext cx="733947" cy="1018003"/>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7" name="Curved Connector 6"/>
          <p:cNvCxnSpPr/>
          <p:nvPr/>
        </p:nvCxnSpPr>
        <p:spPr>
          <a:xfrm flipV="1">
            <a:off x="2359993" y="4337454"/>
            <a:ext cx="883691" cy="1130035"/>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3" name="Curved Connector 6"/>
          <p:cNvCxnSpPr/>
          <p:nvPr/>
        </p:nvCxnSpPr>
        <p:spPr>
          <a:xfrm flipH="1" flipV="1">
            <a:off x="1417494" y="4119487"/>
            <a:ext cx="1019685" cy="1235969"/>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7" name="Curved Connector 6"/>
          <p:cNvCxnSpPr/>
          <p:nvPr/>
        </p:nvCxnSpPr>
        <p:spPr>
          <a:xfrm flipV="1">
            <a:off x="4220193" y="3788667"/>
            <a:ext cx="1095568" cy="1566789"/>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8" name="Curved Connector 6"/>
          <p:cNvCxnSpPr/>
          <p:nvPr/>
        </p:nvCxnSpPr>
        <p:spPr>
          <a:xfrm flipV="1">
            <a:off x="5956625" y="3792351"/>
            <a:ext cx="1196400" cy="1606160"/>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flipH="1" flipV="1">
            <a:off x="1764281" y="4038881"/>
            <a:ext cx="2075119" cy="1264275"/>
          </a:xfrm>
          <a:prstGeom prst="straightConnector1">
            <a:avLst/>
          </a:prstGeom>
          <a:ln w="57150" cmpd="sng">
            <a:solidFill>
              <a:srgbClr val="0514A6"/>
            </a:solidFill>
            <a:tailEnd type="triangle"/>
          </a:ln>
          <a:effectLst>
            <a:outerShdw blurRad="12700" dist="25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Curved Connector 6"/>
          <p:cNvCxnSpPr/>
          <p:nvPr/>
        </p:nvCxnSpPr>
        <p:spPr>
          <a:xfrm flipH="1">
            <a:off x="6257022" y="3234897"/>
            <a:ext cx="621611" cy="0"/>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2" name="Curved Connector 6"/>
          <p:cNvCxnSpPr/>
          <p:nvPr/>
        </p:nvCxnSpPr>
        <p:spPr>
          <a:xfrm flipV="1">
            <a:off x="3384504" y="2777646"/>
            <a:ext cx="274020" cy="357145"/>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3317345" y="1551536"/>
            <a:ext cx="1226388" cy="1204103"/>
            <a:chOff x="3963476" y="0"/>
            <a:chExt cx="1226388" cy="1204103"/>
          </a:xfrm>
          <a:scene3d>
            <a:camera prst="orthographicFront"/>
            <a:lightRig rig="threePt" dir="t">
              <a:rot lat="0" lon="0" rev="7500000"/>
            </a:lightRig>
          </a:scene3d>
        </p:grpSpPr>
        <p:sp>
          <p:nvSpPr>
            <p:cNvPr id="107" name="Rounded Rectangle 106"/>
            <p:cNvSpPr/>
            <p:nvPr/>
          </p:nvSpPr>
          <p:spPr>
            <a:xfrm>
              <a:off x="3963476" y="0"/>
              <a:ext cx="1226388" cy="1204103"/>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0"/>
                <a:satOff val="0"/>
                <a:lumOff val="0"/>
                <a:alphaOff val="0"/>
              </a:schemeClr>
            </a:effectRef>
            <a:fontRef idx="minor">
              <a:schemeClr val="lt1"/>
            </a:fontRef>
          </p:style>
        </p:sp>
        <p:sp>
          <p:nvSpPr>
            <p:cNvPr id="108" name="Rounded Rectangle 4"/>
            <p:cNvSpPr/>
            <p:nvPr/>
          </p:nvSpPr>
          <p:spPr>
            <a:xfrm>
              <a:off x="3998743" y="35267"/>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Cougar</a:t>
              </a:r>
            </a:p>
            <a:p>
              <a:pPr lvl="0" algn="ctr" defTabSz="533400">
                <a:lnSpc>
                  <a:spcPct val="90000"/>
                </a:lnSpc>
                <a:spcBef>
                  <a:spcPct val="0"/>
                </a:spcBef>
                <a:spcAft>
                  <a:spcPct val="35000"/>
                </a:spcAft>
              </a:pPr>
              <a:r>
                <a:rPr lang="en-US" sz="1200" b="1" kern="1200" dirty="0" smtClean="0">
                  <a:solidFill>
                    <a:srgbClr val="FFFFFF"/>
                  </a:solidFill>
                </a:rPr>
                <a:t>(predator)</a:t>
              </a:r>
              <a:endParaRPr lang="en-US" sz="1200" b="1" kern="1200" dirty="0">
                <a:solidFill>
                  <a:srgbClr val="FFFFFF"/>
                </a:solidFill>
              </a:endParaRPr>
            </a:p>
          </p:txBody>
        </p:sp>
      </p:grpSp>
      <p:grpSp>
        <p:nvGrpSpPr>
          <p:cNvPr id="65" name="Group 64"/>
          <p:cNvGrpSpPr/>
          <p:nvPr/>
        </p:nvGrpSpPr>
        <p:grpSpPr>
          <a:xfrm>
            <a:off x="4145095" y="2350770"/>
            <a:ext cx="15207" cy="188082"/>
            <a:chOff x="4068768" y="1262370"/>
            <a:chExt cx="15207" cy="188082"/>
          </a:xfrm>
          <a:scene3d>
            <a:camera prst="orthographicFront"/>
            <a:lightRig rig="threePt" dir="t">
              <a:rot lat="0" lon="0" rev="7500000"/>
            </a:lightRig>
          </a:scene3d>
        </p:grpSpPr>
        <p:sp>
          <p:nvSpPr>
            <p:cNvPr id="105" name="Right Arrow 104"/>
            <p:cNvSpPr/>
            <p:nvPr/>
          </p:nvSpPr>
          <p:spPr>
            <a:xfrm rot="7413160">
              <a:off x="3982331" y="1348807"/>
              <a:ext cx="18808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0"/>
                <a:satOff val="0"/>
                <a:lumOff val="0"/>
                <a:alphaOff val="0"/>
              </a:schemeClr>
            </a:lnRef>
            <a:fillRef idx="1">
              <a:scrgbClr r="0" g="0" b="0"/>
            </a:fillRef>
            <a:effectRef idx="2">
              <a:scrgbClr r="0" g="0" b="0"/>
            </a:effectRef>
            <a:fontRef idx="minor">
              <a:schemeClr val="lt1"/>
            </a:fontRef>
          </p:style>
        </p:sp>
        <p:sp>
          <p:nvSpPr>
            <p:cNvPr id="106" name="Right Arrow 6"/>
            <p:cNvSpPr/>
            <p:nvPr/>
          </p:nvSpPr>
          <p:spPr>
            <a:xfrm rot="18213160">
              <a:off x="3985873" y="1349947"/>
              <a:ext cx="18352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6" name="Group 65"/>
          <p:cNvGrpSpPr/>
          <p:nvPr/>
        </p:nvGrpSpPr>
        <p:grpSpPr>
          <a:xfrm>
            <a:off x="2766572" y="3133351"/>
            <a:ext cx="1226388" cy="1204103"/>
            <a:chOff x="2968765" y="1499847"/>
            <a:chExt cx="1226388" cy="1204103"/>
          </a:xfrm>
          <a:scene3d>
            <a:camera prst="orthographicFront"/>
            <a:lightRig rig="threePt" dir="t">
              <a:rot lat="0" lon="0" rev="7500000"/>
            </a:lightRig>
          </a:scene3d>
        </p:grpSpPr>
        <p:sp>
          <p:nvSpPr>
            <p:cNvPr id="103" name="Rounded Rectangle 102"/>
            <p:cNvSpPr/>
            <p:nvPr/>
          </p:nvSpPr>
          <p:spPr>
            <a:xfrm>
              <a:off x="2968765" y="1499847"/>
              <a:ext cx="1226388" cy="1204103"/>
            </a:xfrm>
            <a:prstGeom prst="roundRect">
              <a:avLst>
                <a:gd name="adj" fmla="val 10000"/>
              </a:avLst>
            </a:prstGeom>
            <a:gradFill rotWithShape="0">
              <a:gsLst>
                <a:gs pos="0">
                  <a:schemeClr val="accent6">
                    <a:lumMod val="50000"/>
                  </a:schemeClr>
                </a:gs>
                <a:gs pos="55000">
                  <a:schemeClr val="accent6">
                    <a:lumMod val="75000"/>
                  </a:schemeClr>
                </a:gs>
                <a:gs pos="100000">
                  <a:schemeClr val="accent6">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900"/>
                <a:satOff val="128"/>
                <a:lumOff val="3264"/>
                <a:alphaOff val="0"/>
              </a:schemeClr>
            </a:effectRef>
            <a:fontRef idx="minor">
              <a:schemeClr val="lt1"/>
            </a:fontRef>
          </p:style>
        </p:sp>
        <p:sp>
          <p:nvSpPr>
            <p:cNvPr id="104" name="Rounded Rectangle 8"/>
            <p:cNvSpPr/>
            <p:nvPr/>
          </p:nvSpPr>
          <p:spPr>
            <a:xfrm>
              <a:off x="3004032"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Mule Deer</a:t>
              </a:r>
            </a:p>
            <a:p>
              <a:pPr lvl="0" algn="ctr" defTabSz="533400">
                <a:lnSpc>
                  <a:spcPct val="90000"/>
                </a:lnSpc>
                <a:spcBef>
                  <a:spcPct val="0"/>
                </a:spcBef>
                <a:spcAft>
                  <a:spcPct val="35000"/>
                </a:spcAft>
              </a:pPr>
              <a:r>
                <a:rPr lang="en-US" sz="1200" b="1" kern="1200" dirty="0" smtClean="0">
                  <a:solidFill>
                    <a:srgbClr val="FFFFFF"/>
                  </a:solidFill>
                </a:rPr>
                <a:t>(woody browser)</a:t>
              </a:r>
              <a:endParaRPr lang="en-US" sz="1200" b="1" kern="1200" dirty="0">
                <a:solidFill>
                  <a:srgbClr val="FFFFFF"/>
                </a:solidFill>
              </a:endParaRPr>
            </a:p>
          </p:txBody>
        </p:sp>
      </p:grpSp>
      <p:grpSp>
        <p:nvGrpSpPr>
          <p:cNvPr id="67" name="Group 66"/>
          <p:cNvGrpSpPr/>
          <p:nvPr/>
        </p:nvGrpSpPr>
        <p:grpSpPr>
          <a:xfrm>
            <a:off x="3215755" y="3969615"/>
            <a:ext cx="15207" cy="452385"/>
            <a:chOff x="3139428" y="2881215"/>
            <a:chExt cx="15207" cy="452385"/>
          </a:xfrm>
          <a:scene3d>
            <a:camera prst="orthographicFront"/>
            <a:lightRig rig="threePt" dir="t">
              <a:rot lat="0" lon="0" rev="7500000"/>
            </a:lightRig>
          </a:scene3d>
        </p:grpSpPr>
        <p:sp>
          <p:nvSpPr>
            <p:cNvPr id="101" name="Right Arrow 100"/>
            <p:cNvSpPr/>
            <p:nvPr/>
          </p:nvSpPr>
          <p:spPr>
            <a:xfrm rot="6803436">
              <a:off x="2920839" y="3099804"/>
              <a:ext cx="452385"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3383"/>
                <a:satOff val="-389"/>
                <a:lumOff val="3331"/>
                <a:alphaOff val="0"/>
              </a:schemeClr>
            </a:lnRef>
            <a:fillRef idx="1">
              <a:scrgbClr r="0" g="0" b="0"/>
            </a:fillRef>
            <a:effectRef idx="2">
              <a:scrgbClr r="0" g="0" b="0"/>
            </a:effectRef>
            <a:fontRef idx="minor">
              <a:schemeClr val="lt1"/>
            </a:fontRef>
          </p:style>
        </p:sp>
        <p:sp>
          <p:nvSpPr>
            <p:cNvPr id="102" name="Right Arrow 10"/>
            <p:cNvSpPr/>
            <p:nvPr/>
          </p:nvSpPr>
          <p:spPr>
            <a:xfrm rot="17603436">
              <a:off x="2924026" y="3100751"/>
              <a:ext cx="447823"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8" name="Group 67"/>
          <p:cNvGrpSpPr/>
          <p:nvPr/>
        </p:nvGrpSpPr>
        <p:grpSpPr>
          <a:xfrm>
            <a:off x="1887999" y="5210397"/>
            <a:ext cx="1226388" cy="1204103"/>
            <a:chOff x="2109077" y="3487362"/>
            <a:chExt cx="1226388" cy="1204103"/>
          </a:xfrm>
          <a:scene3d>
            <a:camera prst="orthographicFront"/>
            <a:lightRig rig="threePt" dir="t">
              <a:rot lat="0" lon="0" rev="7500000"/>
            </a:lightRig>
          </a:scene3d>
        </p:grpSpPr>
        <p:sp>
          <p:nvSpPr>
            <p:cNvPr id="99" name="Rounded Rectangle 98"/>
            <p:cNvSpPr/>
            <p:nvPr/>
          </p:nvSpPr>
          <p:spPr>
            <a:xfrm>
              <a:off x="2109077" y="3487362"/>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5799"/>
                <a:satOff val="256"/>
                <a:lumOff val="6528"/>
                <a:alphaOff val="0"/>
              </a:schemeClr>
            </a:fillRef>
            <a:effectRef idx="2">
              <a:schemeClr val="accent4">
                <a:shade val="80000"/>
                <a:hueOff val="-5799"/>
                <a:satOff val="256"/>
                <a:lumOff val="6528"/>
                <a:alphaOff val="0"/>
              </a:schemeClr>
            </a:effectRef>
            <a:fontRef idx="minor">
              <a:schemeClr val="lt1"/>
            </a:fontRef>
          </p:style>
        </p:sp>
        <p:sp>
          <p:nvSpPr>
            <p:cNvPr id="100" name="Rounded Rectangle 12"/>
            <p:cNvSpPr/>
            <p:nvPr/>
          </p:nvSpPr>
          <p:spPr>
            <a:xfrm>
              <a:off x="2144344" y="3522629"/>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Woody Tree Species: willows, cottonwoods</a:t>
              </a:r>
            </a:p>
            <a:p>
              <a:pPr lvl="0" algn="ctr" defTabSz="533400">
                <a:lnSpc>
                  <a:spcPct val="90000"/>
                </a:lnSpc>
                <a:spcBef>
                  <a:spcPct val="0"/>
                </a:spcBef>
                <a:spcAft>
                  <a:spcPct val="35000"/>
                </a:spcAft>
              </a:pPr>
              <a:r>
                <a:rPr lang="en-US" sz="1200" b="1" kern="1200" dirty="0" smtClean="0">
                  <a:solidFill>
                    <a:srgbClr val="FFFFFF"/>
                  </a:solidFill>
                </a:rPr>
                <a:t>(producers)</a:t>
              </a:r>
              <a:endParaRPr lang="en-US" sz="1200" b="1" kern="1200" dirty="0">
                <a:solidFill>
                  <a:srgbClr val="FFFFFF"/>
                </a:solidFill>
              </a:endParaRPr>
            </a:p>
          </p:txBody>
        </p:sp>
      </p:grpSp>
      <p:grpSp>
        <p:nvGrpSpPr>
          <p:cNvPr id="69" name="Group 68"/>
          <p:cNvGrpSpPr/>
          <p:nvPr/>
        </p:nvGrpSpPr>
        <p:grpSpPr>
          <a:xfrm>
            <a:off x="2330311" y="3943949"/>
            <a:ext cx="15207" cy="456712"/>
            <a:chOff x="2253984" y="2855549"/>
            <a:chExt cx="15207" cy="456712"/>
          </a:xfrm>
          <a:scene3d>
            <a:camera prst="orthographicFront"/>
            <a:lightRig rig="threePt" dir="t">
              <a:rot lat="0" lon="0" rev="7500000"/>
            </a:lightRig>
          </a:scene3d>
        </p:grpSpPr>
        <p:sp>
          <p:nvSpPr>
            <p:cNvPr id="97" name="Right Arrow 96"/>
            <p:cNvSpPr/>
            <p:nvPr/>
          </p:nvSpPr>
          <p:spPr>
            <a:xfrm rot="14723080">
              <a:off x="2033232" y="3076301"/>
              <a:ext cx="45671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6766"/>
                <a:satOff val="-778"/>
                <a:lumOff val="6663"/>
                <a:alphaOff val="0"/>
              </a:schemeClr>
            </a:lnRef>
            <a:fillRef idx="1">
              <a:scrgbClr r="0" g="0" b="0"/>
            </a:fillRef>
            <a:effectRef idx="2">
              <a:scrgbClr r="0" g="0" b="0"/>
            </a:effectRef>
            <a:fontRef idx="minor">
              <a:schemeClr val="lt1"/>
            </a:fontRef>
          </p:style>
        </p:sp>
        <p:sp>
          <p:nvSpPr>
            <p:cNvPr id="98" name="Right Arrow 14"/>
            <p:cNvSpPr/>
            <p:nvPr/>
          </p:nvSpPr>
          <p:spPr>
            <a:xfrm rot="25523080">
              <a:off x="2036463" y="3081416"/>
              <a:ext cx="45215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0" name="Group 69"/>
          <p:cNvGrpSpPr/>
          <p:nvPr/>
        </p:nvGrpSpPr>
        <p:grpSpPr>
          <a:xfrm>
            <a:off x="696878" y="2834776"/>
            <a:ext cx="1226388" cy="1204103"/>
            <a:chOff x="1198478" y="1499847"/>
            <a:chExt cx="1226388" cy="1204103"/>
          </a:xfrm>
          <a:scene3d>
            <a:camera prst="orthographicFront"/>
            <a:lightRig rig="threePt" dir="t">
              <a:rot lat="0" lon="0" rev="7500000"/>
            </a:lightRig>
          </a:scene3d>
        </p:grpSpPr>
        <p:sp>
          <p:nvSpPr>
            <p:cNvPr id="95" name="Rounded Rectangle 94"/>
            <p:cNvSpPr/>
            <p:nvPr/>
          </p:nvSpPr>
          <p:spPr>
            <a:xfrm>
              <a:off x="1198478" y="1499847"/>
              <a:ext cx="1226388" cy="1204103"/>
            </a:xfrm>
            <a:prstGeom prst="roundRect">
              <a:avLst>
                <a:gd name="adj" fmla="val 10000"/>
              </a:avLst>
            </a:prstGeom>
            <a:gradFill rotWithShape="0">
              <a:gsLst>
                <a:gs pos="0">
                  <a:schemeClr val="accent1">
                    <a:lumMod val="50000"/>
                  </a:schemeClr>
                </a:gs>
                <a:gs pos="55000">
                  <a:schemeClr val="accent1">
                    <a:lumMod val="75000"/>
                  </a:schemeClr>
                </a:gs>
                <a:gs pos="100000">
                  <a:schemeClr val="accent1">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8699"/>
                <a:satOff val="384"/>
                <a:lumOff val="9792"/>
                <a:alphaOff val="0"/>
              </a:schemeClr>
            </a:effectRef>
            <a:fontRef idx="minor">
              <a:schemeClr val="lt1"/>
            </a:fontRef>
          </p:style>
        </p:sp>
        <p:sp>
          <p:nvSpPr>
            <p:cNvPr id="96" name="Rounded Rectangle 16"/>
            <p:cNvSpPr/>
            <p:nvPr/>
          </p:nvSpPr>
          <p:spPr>
            <a:xfrm>
              <a:off x="1233745"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Beaver</a:t>
              </a:r>
            </a:p>
            <a:p>
              <a:pPr lvl="0" algn="ctr" defTabSz="533400">
                <a:lnSpc>
                  <a:spcPct val="90000"/>
                </a:lnSpc>
                <a:spcBef>
                  <a:spcPct val="0"/>
                </a:spcBef>
                <a:spcAft>
                  <a:spcPct val="35000"/>
                </a:spcAft>
              </a:pPr>
              <a:r>
                <a:rPr lang="en-US" sz="1200" b="1" kern="1200" dirty="0" smtClean="0">
                  <a:solidFill>
                    <a:srgbClr val="FFFFFF"/>
                  </a:solidFill>
                </a:rPr>
                <a:t>(browser, preference for willows)</a:t>
              </a:r>
              <a:endParaRPr lang="en-US" sz="1200" b="1" kern="1200" dirty="0">
                <a:solidFill>
                  <a:srgbClr val="FFFFFF"/>
                </a:solidFill>
              </a:endParaRPr>
            </a:p>
          </p:txBody>
        </p:sp>
      </p:grpSp>
      <p:grpSp>
        <p:nvGrpSpPr>
          <p:cNvPr id="72" name="Group 71"/>
          <p:cNvGrpSpPr/>
          <p:nvPr/>
        </p:nvGrpSpPr>
        <p:grpSpPr>
          <a:xfrm>
            <a:off x="5030634" y="2588247"/>
            <a:ext cx="1226388" cy="1204103"/>
            <a:chOff x="4954307" y="1499847"/>
            <a:chExt cx="1226388" cy="1204103"/>
          </a:xfrm>
          <a:scene3d>
            <a:camera prst="orthographicFront"/>
            <a:lightRig rig="threePt" dir="t">
              <a:rot lat="0" lon="0" rev="7500000"/>
            </a:lightRig>
          </a:scene3d>
        </p:grpSpPr>
        <p:sp>
          <p:nvSpPr>
            <p:cNvPr id="91" name="Rounded Rectangle 90"/>
            <p:cNvSpPr/>
            <p:nvPr/>
          </p:nvSpPr>
          <p:spPr>
            <a:xfrm>
              <a:off x="4954307" y="1499847"/>
              <a:ext cx="1226388" cy="1204103"/>
            </a:xfrm>
            <a:prstGeom prst="roundRect">
              <a:avLst>
                <a:gd name="adj" fmla="val 10000"/>
              </a:avLst>
            </a:prstGeom>
            <a:gradFill rotWithShape="0">
              <a:gsLst>
                <a:gs pos="0">
                  <a:schemeClr val="accent2">
                    <a:lumMod val="50000"/>
                  </a:schemeClr>
                </a:gs>
                <a:gs pos="55000">
                  <a:schemeClr val="accent2">
                    <a:lumMod val="75000"/>
                  </a:schemeClr>
                </a:gs>
                <a:gs pos="100000">
                  <a:schemeClr val="accent2">
                    <a:lumMod val="75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1599"/>
                <a:satOff val="512"/>
                <a:lumOff val="13055"/>
                <a:alphaOff val="0"/>
              </a:schemeClr>
            </a:effectRef>
            <a:fontRef idx="minor">
              <a:schemeClr val="lt1"/>
            </a:fontRef>
          </p:style>
        </p:sp>
        <p:sp>
          <p:nvSpPr>
            <p:cNvPr id="92" name="Rounded Rectangle 20"/>
            <p:cNvSpPr/>
            <p:nvPr/>
          </p:nvSpPr>
          <p:spPr>
            <a:xfrm>
              <a:off x="4989574"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Amphibians: frogs, toads</a:t>
              </a:r>
            </a:p>
            <a:p>
              <a:pPr lvl="0" algn="ctr" defTabSz="533400">
                <a:lnSpc>
                  <a:spcPct val="90000"/>
                </a:lnSpc>
                <a:spcBef>
                  <a:spcPct val="0"/>
                </a:spcBef>
                <a:spcAft>
                  <a:spcPct val="35000"/>
                </a:spcAft>
              </a:pPr>
              <a:r>
                <a:rPr lang="en-US" sz="1200" b="1" kern="1200" dirty="0" smtClean="0">
                  <a:solidFill>
                    <a:srgbClr val="FFFFFF"/>
                  </a:solidFill>
                </a:rPr>
                <a:t>(juvenile – algae</a:t>
              </a:r>
            </a:p>
            <a:p>
              <a:pPr lvl="0" algn="ctr" defTabSz="533400">
                <a:lnSpc>
                  <a:spcPct val="90000"/>
                </a:lnSpc>
                <a:spcBef>
                  <a:spcPct val="0"/>
                </a:spcBef>
                <a:spcAft>
                  <a:spcPct val="35000"/>
                </a:spcAft>
              </a:pPr>
              <a:r>
                <a:rPr lang="en-US" sz="1200" b="1" kern="1200" dirty="0" smtClean="0">
                  <a:solidFill>
                    <a:srgbClr val="FFFFFF"/>
                  </a:solidFill>
                </a:rPr>
                <a:t>adult - insects)</a:t>
              </a:r>
              <a:endParaRPr lang="en-US" sz="1200" b="1" kern="1200" dirty="0">
                <a:solidFill>
                  <a:srgbClr val="FFFFFF"/>
                </a:solidFill>
              </a:endParaRPr>
            </a:p>
          </p:txBody>
        </p:sp>
      </p:grpSp>
      <p:grpSp>
        <p:nvGrpSpPr>
          <p:cNvPr id="73" name="Group 72"/>
          <p:cNvGrpSpPr/>
          <p:nvPr/>
        </p:nvGrpSpPr>
        <p:grpSpPr>
          <a:xfrm>
            <a:off x="5616025" y="3116908"/>
            <a:ext cx="15207" cy="336363"/>
            <a:chOff x="5539698" y="2028508"/>
            <a:chExt cx="15207" cy="336363"/>
          </a:xfrm>
          <a:scene3d>
            <a:camera prst="orthographicFront"/>
            <a:lightRig rig="threePt" dir="t">
              <a:rot lat="0" lon="0" rev="7500000"/>
            </a:lightRig>
          </a:scene3d>
        </p:grpSpPr>
        <p:sp>
          <p:nvSpPr>
            <p:cNvPr id="89" name="Right Arrow 88"/>
            <p:cNvSpPr/>
            <p:nvPr/>
          </p:nvSpPr>
          <p:spPr>
            <a:xfrm rot="3704520">
              <a:off x="5379120" y="2189086"/>
              <a:ext cx="33636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3531"/>
                <a:satOff val="-1557"/>
                <a:lumOff val="13325"/>
                <a:alphaOff val="0"/>
              </a:schemeClr>
            </a:lnRef>
            <a:fillRef idx="1">
              <a:scrgbClr r="0" g="0" b="0"/>
            </a:fillRef>
            <a:effectRef idx="2">
              <a:scrgbClr r="0" g="0" b="0"/>
            </a:effectRef>
            <a:fontRef idx="minor">
              <a:schemeClr val="lt1"/>
            </a:fontRef>
          </p:style>
        </p:sp>
        <p:sp>
          <p:nvSpPr>
            <p:cNvPr id="90" name="Right Arrow 22"/>
            <p:cNvSpPr/>
            <p:nvPr/>
          </p:nvSpPr>
          <p:spPr>
            <a:xfrm rot="3704520">
              <a:off x="5380321" y="2190118"/>
              <a:ext cx="33180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4" name="Group 73"/>
          <p:cNvGrpSpPr/>
          <p:nvPr/>
        </p:nvGrpSpPr>
        <p:grpSpPr>
          <a:xfrm>
            <a:off x="6891668" y="2584564"/>
            <a:ext cx="1226388" cy="1204103"/>
            <a:chOff x="6815341" y="1496164"/>
            <a:chExt cx="1226388" cy="1204103"/>
          </a:xfrm>
          <a:scene3d>
            <a:camera prst="orthographicFront"/>
            <a:lightRig rig="threePt" dir="t">
              <a:rot lat="0" lon="0" rev="7500000"/>
            </a:lightRig>
          </a:scene3d>
        </p:grpSpPr>
        <p:sp>
          <p:nvSpPr>
            <p:cNvPr id="87" name="Rounded Rectangle 86"/>
            <p:cNvSpPr/>
            <p:nvPr/>
          </p:nvSpPr>
          <p:spPr>
            <a:xfrm>
              <a:off x="6815341" y="1496164"/>
              <a:ext cx="1226388" cy="1204103"/>
            </a:xfrm>
            <a:prstGeom prst="roundRect">
              <a:avLst>
                <a:gd name="adj" fmla="val 10000"/>
              </a:avLst>
            </a:prstGeom>
            <a:gradFill rotWithShape="0">
              <a:gsLst>
                <a:gs pos="0">
                  <a:srgbClr val="802574"/>
                </a:gs>
                <a:gs pos="55000">
                  <a:srgbClr val="AC329C"/>
                </a:gs>
                <a:gs pos="100000">
                  <a:srgbClr val="E643D2"/>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4498"/>
                <a:satOff val="640"/>
                <a:lumOff val="16319"/>
                <a:alphaOff val="0"/>
              </a:schemeClr>
            </a:effectRef>
            <a:fontRef idx="minor">
              <a:schemeClr val="lt1"/>
            </a:fontRef>
          </p:style>
        </p:sp>
        <p:sp>
          <p:nvSpPr>
            <p:cNvPr id="88" name="Rounded Rectangle 24"/>
            <p:cNvSpPr/>
            <p:nvPr/>
          </p:nvSpPr>
          <p:spPr>
            <a:xfrm>
              <a:off x="6850608" y="153143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Butterflies</a:t>
              </a:r>
            </a:p>
            <a:p>
              <a:pPr lvl="0" algn="ctr" defTabSz="533400">
                <a:lnSpc>
                  <a:spcPct val="90000"/>
                </a:lnSpc>
                <a:spcBef>
                  <a:spcPct val="0"/>
                </a:spcBef>
                <a:spcAft>
                  <a:spcPct val="35000"/>
                </a:spcAft>
              </a:pPr>
              <a:r>
                <a:rPr lang="en-US" sz="1200" b="1" kern="1200" dirty="0" smtClean="0">
                  <a:solidFill>
                    <a:srgbClr val="FFFFFF"/>
                  </a:solidFill>
                </a:rPr>
                <a:t>(juvenile- leaves, adult - floral nectar)</a:t>
              </a:r>
              <a:endParaRPr lang="en-US" sz="1200" b="1" kern="1200" dirty="0">
                <a:solidFill>
                  <a:srgbClr val="FFFFFF"/>
                </a:solidFill>
              </a:endParaRPr>
            </a:p>
          </p:txBody>
        </p:sp>
      </p:grpSp>
      <p:grpSp>
        <p:nvGrpSpPr>
          <p:cNvPr id="75" name="Group 74"/>
          <p:cNvGrpSpPr/>
          <p:nvPr/>
        </p:nvGrpSpPr>
        <p:grpSpPr>
          <a:xfrm>
            <a:off x="7012545" y="3959446"/>
            <a:ext cx="15207" cy="455981"/>
            <a:chOff x="6936218" y="2871046"/>
            <a:chExt cx="15207" cy="455981"/>
          </a:xfrm>
          <a:scene3d>
            <a:camera prst="orthographicFront"/>
            <a:lightRig rig="threePt" dir="t">
              <a:rot lat="0" lon="0" rev="7500000"/>
            </a:lightRig>
          </a:scene3d>
        </p:grpSpPr>
        <p:sp>
          <p:nvSpPr>
            <p:cNvPr id="85" name="Right Arrow 84"/>
            <p:cNvSpPr/>
            <p:nvPr/>
          </p:nvSpPr>
          <p:spPr>
            <a:xfrm rot="18222951">
              <a:off x="6715831" y="3091433"/>
              <a:ext cx="455981"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6914"/>
                <a:satOff val="-1946"/>
                <a:lumOff val="16657"/>
                <a:alphaOff val="0"/>
              </a:schemeClr>
            </a:lnRef>
            <a:fillRef idx="1">
              <a:scrgbClr r="0" g="0" b="0"/>
            </a:fillRef>
            <a:effectRef idx="2">
              <a:scrgbClr r="0" g="0" b="0"/>
            </a:effectRef>
            <a:fontRef idx="minor">
              <a:schemeClr val="lt1"/>
            </a:fontRef>
          </p:style>
        </p:sp>
        <p:sp>
          <p:nvSpPr>
            <p:cNvPr id="86" name="Right Arrow 26"/>
            <p:cNvSpPr/>
            <p:nvPr/>
          </p:nvSpPr>
          <p:spPr>
            <a:xfrm rot="29022951">
              <a:off x="6716846" y="3096371"/>
              <a:ext cx="451419"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7" name="Group 76"/>
          <p:cNvGrpSpPr/>
          <p:nvPr/>
        </p:nvGrpSpPr>
        <p:grpSpPr>
          <a:xfrm>
            <a:off x="5270825" y="5103145"/>
            <a:ext cx="19638" cy="116156"/>
            <a:chOff x="5194498" y="4014745"/>
            <a:chExt cx="19638" cy="116156"/>
          </a:xfrm>
          <a:scene3d>
            <a:camera prst="orthographicFront"/>
            <a:lightRig rig="threePt" dir="t">
              <a:rot lat="0" lon="0" rev="7500000"/>
            </a:lightRig>
          </a:scene3d>
        </p:grpSpPr>
        <p:sp>
          <p:nvSpPr>
            <p:cNvPr id="81" name="Right Arrow 80"/>
            <p:cNvSpPr/>
            <p:nvPr/>
          </p:nvSpPr>
          <p:spPr>
            <a:xfrm rot="3779944">
              <a:off x="5146239" y="4063004"/>
              <a:ext cx="116156" cy="19638"/>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20297"/>
                <a:satOff val="-2335"/>
                <a:lumOff val="19988"/>
                <a:alphaOff val="0"/>
              </a:schemeClr>
            </a:lnRef>
            <a:fillRef idx="1">
              <a:scrgbClr r="0" g="0" b="0"/>
            </a:fillRef>
            <a:effectRef idx="2">
              <a:scrgbClr r="0" g="0" b="0"/>
            </a:effectRef>
            <a:fontRef idx="minor">
              <a:schemeClr val="lt1"/>
            </a:fontRef>
          </p:style>
        </p:sp>
        <p:sp>
          <p:nvSpPr>
            <p:cNvPr id="82" name="Right Arrow 30"/>
            <p:cNvSpPr/>
            <p:nvPr/>
          </p:nvSpPr>
          <p:spPr>
            <a:xfrm rot="14579944">
              <a:off x="5147847" y="4064308"/>
              <a:ext cx="110265" cy="11782"/>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8" name="Group 77"/>
          <p:cNvGrpSpPr/>
          <p:nvPr/>
        </p:nvGrpSpPr>
        <p:grpSpPr>
          <a:xfrm>
            <a:off x="3486247" y="5217431"/>
            <a:ext cx="1226388" cy="1204103"/>
            <a:chOff x="4184660" y="3456844"/>
            <a:chExt cx="1226388" cy="1204103"/>
          </a:xfrm>
          <a:scene3d>
            <a:camera prst="orthographicFront"/>
            <a:lightRig rig="threePt" dir="t">
              <a:rot lat="0" lon="0" rev="7500000"/>
            </a:lightRig>
          </a:scene3d>
        </p:grpSpPr>
        <p:sp>
          <p:nvSpPr>
            <p:cNvPr id="79" name="Rounded Rectangle 78"/>
            <p:cNvSpPr/>
            <p:nvPr/>
          </p:nvSpPr>
          <p:spPr>
            <a:xfrm>
              <a:off x="4184660" y="3456844"/>
              <a:ext cx="1226388" cy="1204103"/>
            </a:xfrm>
            <a:prstGeom prst="roundRect">
              <a:avLst>
                <a:gd name="adj" fmla="val 10000"/>
              </a:avLst>
            </a:prstGeom>
            <a:gradFill rotWithShape="0">
              <a:gsLst>
                <a:gs pos="0">
                  <a:srgbClr val="0514A6"/>
                </a:gs>
                <a:gs pos="55000">
                  <a:srgbClr val="0418DA"/>
                </a:gs>
                <a:gs pos="100000">
                  <a:srgbClr val="3753FE"/>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0298"/>
                <a:satOff val="896"/>
                <a:lumOff val="22847"/>
                <a:alphaOff val="0"/>
              </a:schemeClr>
            </a:effectRef>
            <a:fontRef idx="minor">
              <a:schemeClr val="lt1"/>
            </a:fontRef>
          </p:style>
        </p:sp>
        <p:sp>
          <p:nvSpPr>
            <p:cNvPr id="80" name="Rounded Rectangle 32"/>
            <p:cNvSpPr/>
            <p:nvPr/>
          </p:nvSpPr>
          <p:spPr>
            <a:xfrm>
              <a:off x="4219927" y="349211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 Wetland plants: sedges, rushes, cattails (producers)</a:t>
              </a:r>
              <a:endParaRPr lang="en-US" sz="1200" b="1" kern="1200" dirty="0">
                <a:solidFill>
                  <a:srgbClr val="FFFFFF"/>
                </a:solidFill>
              </a:endParaRPr>
            </a:p>
          </p:txBody>
        </p:sp>
      </p:grpSp>
      <p:cxnSp>
        <p:nvCxnSpPr>
          <p:cNvPr id="125" name="Curved Connector 6"/>
          <p:cNvCxnSpPr/>
          <p:nvPr/>
        </p:nvCxnSpPr>
        <p:spPr>
          <a:xfrm flipH="1" flipV="1">
            <a:off x="3992960" y="4337454"/>
            <a:ext cx="1963666" cy="965704"/>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5355565" y="5226213"/>
            <a:ext cx="1226388" cy="1204103"/>
            <a:chOff x="5857165" y="3474578"/>
            <a:chExt cx="1226388" cy="1204103"/>
          </a:xfrm>
          <a:scene3d>
            <a:camera prst="orthographicFront"/>
            <a:lightRig rig="threePt" dir="t">
              <a:rot lat="0" lon="0" rev="7500000"/>
            </a:lightRig>
          </a:scene3d>
        </p:grpSpPr>
        <p:sp>
          <p:nvSpPr>
            <p:cNvPr id="83" name="Rounded Rectangle 82"/>
            <p:cNvSpPr/>
            <p:nvPr/>
          </p:nvSpPr>
          <p:spPr>
            <a:xfrm>
              <a:off x="5857165" y="3474578"/>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17398"/>
                <a:satOff val="768"/>
                <a:lumOff val="19583"/>
                <a:alphaOff val="0"/>
              </a:schemeClr>
            </a:fillRef>
            <a:effectRef idx="2">
              <a:schemeClr val="accent4">
                <a:shade val="80000"/>
                <a:hueOff val="-17398"/>
                <a:satOff val="768"/>
                <a:lumOff val="19583"/>
                <a:alphaOff val="0"/>
              </a:schemeClr>
            </a:effectRef>
            <a:fontRef idx="minor">
              <a:schemeClr val="lt1"/>
            </a:fontRef>
          </p:style>
        </p:sp>
        <p:sp>
          <p:nvSpPr>
            <p:cNvPr id="84" name="Rounded Rectangle 28"/>
            <p:cNvSpPr/>
            <p:nvPr/>
          </p:nvSpPr>
          <p:spPr>
            <a:xfrm>
              <a:off x="5892432" y="3509845"/>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Wildflowers</a:t>
              </a:r>
            </a:p>
            <a:p>
              <a:pPr lvl="0" algn="ctr" defTabSz="533400">
                <a:lnSpc>
                  <a:spcPct val="90000"/>
                </a:lnSpc>
                <a:spcBef>
                  <a:spcPct val="0"/>
                </a:spcBef>
                <a:spcAft>
                  <a:spcPct val="35000"/>
                </a:spcAft>
              </a:pPr>
              <a:r>
                <a:rPr lang="en-US" sz="1200" b="1" kern="1200" dirty="0" smtClean="0">
                  <a:solidFill>
                    <a:srgbClr val="FFFFFF"/>
                  </a:solidFill>
                </a:rPr>
                <a:t>(producer)</a:t>
              </a:r>
              <a:endParaRPr lang="en-US" sz="1200" b="1" kern="1200" dirty="0">
                <a:solidFill>
                  <a:srgbClr val="FFFFFF"/>
                </a:solidFill>
              </a:endParaRPr>
            </a:p>
          </p:txBody>
        </p:sp>
      </p:grpSp>
      <p:sp>
        <p:nvSpPr>
          <p:cNvPr id="2" name="Title 1"/>
          <p:cNvSpPr>
            <a:spLocks noGrp="1"/>
          </p:cNvSpPr>
          <p:nvPr>
            <p:ph type="title"/>
          </p:nvPr>
        </p:nvSpPr>
        <p:spPr/>
        <p:txBody>
          <a:bodyPr/>
          <a:lstStyle/>
          <a:p>
            <a:r>
              <a:rPr lang="en-US" dirty="0" smtClean="0"/>
              <a:t>Riparian Community Food Web</a:t>
            </a:r>
            <a:endParaRPr lang="en-US" dirty="0"/>
          </a:p>
        </p:txBody>
      </p:sp>
      <p:grpSp>
        <p:nvGrpSpPr>
          <p:cNvPr id="71" name="Group 70"/>
          <p:cNvGrpSpPr/>
          <p:nvPr/>
        </p:nvGrpSpPr>
        <p:grpSpPr>
          <a:xfrm>
            <a:off x="68724" y="2567039"/>
            <a:ext cx="15207" cy="1340603"/>
            <a:chOff x="-7603" y="1478639"/>
            <a:chExt cx="15207" cy="1340603"/>
          </a:xfrm>
          <a:scene3d>
            <a:camera prst="orthographicFront"/>
            <a:lightRig rig="threePt" dir="t">
              <a:rot lat="0" lon="0" rev="7500000"/>
            </a:lightRig>
          </a:scene3d>
        </p:grpSpPr>
        <p:sp>
          <p:nvSpPr>
            <p:cNvPr id="93" name="Right Arrow 92"/>
            <p:cNvSpPr/>
            <p:nvPr/>
          </p:nvSpPr>
          <p:spPr>
            <a:xfrm rot="16875371">
              <a:off x="-670301" y="2141337"/>
              <a:ext cx="134060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0148"/>
                <a:satOff val="-1168"/>
                <a:lumOff val="9994"/>
                <a:alphaOff val="0"/>
              </a:schemeClr>
            </a:lnRef>
            <a:fillRef idx="1">
              <a:scrgbClr r="0" g="0" b="0"/>
            </a:fillRef>
            <a:effectRef idx="2">
              <a:scrgbClr r="0" g="0" b="0"/>
            </a:effectRef>
            <a:fontRef idx="minor">
              <a:schemeClr val="lt1"/>
            </a:fontRef>
          </p:style>
        </p:sp>
        <p:sp>
          <p:nvSpPr>
            <p:cNvPr id="94" name="Right Arrow 18"/>
            <p:cNvSpPr/>
            <p:nvPr/>
          </p:nvSpPr>
          <p:spPr>
            <a:xfrm rot="16875371">
              <a:off x="-668465" y="2146615"/>
              <a:ext cx="133604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sp>
        <p:nvSpPr>
          <p:cNvPr id="134" name="Rectangle 133"/>
          <p:cNvSpPr/>
          <p:nvPr/>
        </p:nvSpPr>
        <p:spPr>
          <a:xfrm>
            <a:off x="4699627" y="1502691"/>
            <a:ext cx="4351580" cy="646331"/>
          </a:xfrm>
          <a:prstGeom prst="rect">
            <a:avLst/>
          </a:prstGeom>
        </p:spPr>
        <p:txBody>
          <a:bodyPr wrap="square">
            <a:spAutoFit/>
          </a:bodyPr>
          <a:lstStyle/>
          <a:p>
            <a:r>
              <a:rPr lang="en-US" dirty="0" smtClean="0"/>
              <a:t>There </a:t>
            </a:r>
            <a:r>
              <a:rPr lang="en-US" dirty="0"/>
              <a:t>are </a:t>
            </a:r>
            <a:r>
              <a:rPr lang="en-US" b="1" i="1" dirty="0"/>
              <a:t>direct effects </a:t>
            </a:r>
            <a:r>
              <a:rPr lang="en-US" dirty="0"/>
              <a:t>between </a:t>
            </a:r>
            <a:r>
              <a:rPr lang="en-US" dirty="0" smtClean="0"/>
              <a:t>species and what they eat.</a:t>
            </a:r>
            <a:endParaRPr lang="en-US" dirty="0"/>
          </a:p>
        </p:txBody>
      </p:sp>
    </p:spTree>
    <p:extLst>
      <p:ext uri="{BB962C8B-B14F-4D97-AF65-F5344CB8AC3E}">
        <p14:creationId xmlns:p14="http://schemas.microsoft.com/office/powerpoint/2010/main" val="81429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Curved Connector 6"/>
          <p:cNvCxnSpPr/>
          <p:nvPr/>
        </p:nvCxnSpPr>
        <p:spPr>
          <a:xfrm flipV="1">
            <a:off x="3384504" y="2777646"/>
            <a:ext cx="274020" cy="357145"/>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3317345" y="1551536"/>
            <a:ext cx="1226388" cy="1204103"/>
            <a:chOff x="3963476" y="0"/>
            <a:chExt cx="1226388" cy="1204103"/>
          </a:xfrm>
          <a:scene3d>
            <a:camera prst="orthographicFront"/>
            <a:lightRig rig="threePt" dir="t">
              <a:rot lat="0" lon="0" rev="7500000"/>
            </a:lightRig>
          </a:scene3d>
        </p:grpSpPr>
        <p:sp>
          <p:nvSpPr>
            <p:cNvPr id="107" name="Rounded Rectangle 106"/>
            <p:cNvSpPr/>
            <p:nvPr/>
          </p:nvSpPr>
          <p:spPr>
            <a:xfrm>
              <a:off x="3963476" y="0"/>
              <a:ext cx="1226388" cy="1204103"/>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0"/>
                <a:satOff val="0"/>
                <a:lumOff val="0"/>
                <a:alphaOff val="0"/>
              </a:schemeClr>
            </a:effectRef>
            <a:fontRef idx="minor">
              <a:schemeClr val="lt1"/>
            </a:fontRef>
          </p:style>
        </p:sp>
        <p:sp>
          <p:nvSpPr>
            <p:cNvPr id="108" name="Rounded Rectangle 4"/>
            <p:cNvSpPr/>
            <p:nvPr/>
          </p:nvSpPr>
          <p:spPr>
            <a:xfrm>
              <a:off x="3998743" y="35267"/>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Cougar</a:t>
              </a:r>
            </a:p>
            <a:p>
              <a:pPr lvl="0" algn="ctr" defTabSz="533400">
                <a:lnSpc>
                  <a:spcPct val="90000"/>
                </a:lnSpc>
                <a:spcBef>
                  <a:spcPct val="0"/>
                </a:spcBef>
                <a:spcAft>
                  <a:spcPct val="35000"/>
                </a:spcAft>
              </a:pPr>
              <a:r>
                <a:rPr lang="en-US" sz="1200" b="1" kern="1200" dirty="0" smtClean="0">
                  <a:solidFill>
                    <a:srgbClr val="FFFFFF"/>
                  </a:solidFill>
                </a:rPr>
                <a:t>(predator)</a:t>
              </a:r>
              <a:endParaRPr lang="en-US" sz="1200" b="1" kern="1200" dirty="0">
                <a:solidFill>
                  <a:srgbClr val="FFFFFF"/>
                </a:solidFill>
              </a:endParaRPr>
            </a:p>
          </p:txBody>
        </p:sp>
      </p:grpSp>
      <p:grpSp>
        <p:nvGrpSpPr>
          <p:cNvPr id="65" name="Group 64"/>
          <p:cNvGrpSpPr/>
          <p:nvPr/>
        </p:nvGrpSpPr>
        <p:grpSpPr>
          <a:xfrm>
            <a:off x="4145095" y="2350770"/>
            <a:ext cx="15207" cy="188082"/>
            <a:chOff x="4068768" y="1262370"/>
            <a:chExt cx="15207" cy="188082"/>
          </a:xfrm>
          <a:scene3d>
            <a:camera prst="orthographicFront"/>
            <a:lightRig rig="threePt" dir="t">
              <a:rot lat="0" lon="0" rev="7500000"/>
            </a:lightRig>
          </a:scene3d>
        </p:grpSpPr>
        <p:sp>
          <p:nvSpPr>
            <p:cNvPr id="105" name="Right Arrow 104"/>
            <p:cNvSpPr/>
            <p:nvPr/>
          </p:nvSpPr>
          <p:spPr>
            <a:xfrm rot="7413160">
              <a:off x="3982331" y="1348807"/>
              <a:ext cx="18808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0"/>
                <a:satOff val="0"/>
                <a:lumOff val="0"/>
                <a:alphaOff val="0"/>
              </a:schemeClr>
            </a:lnRef>
            <a:fillRef idx="1">
              <a:scrgbClr r="0" g="0" b="0"/>
            </a:fillRef>
            <a:effectRef idx="2">
              <a:scrgbClr r="0" g="0" b="0"/>
            </a:effectRef>
            <a:fontRef idx="minor">
              <a:schemeClr val="lt1"/>
            </a:fontRef>
          </p:style>
        </p:sp>
        <p:sp>
          <p:nvSpPr>
            <p:cNvPr id="106" name="Right Arrow 6"/>
            <p:cNvSpPr/>
            <p:nvPr/>
          </p:nvSpPr>
          <p:spPr>
            <a:xfrm rot="18213160">
              <a:off x="3985873" y="1349947"/>
              <a:ext cx="18352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6" name="Group 65"/>
          <p:cNvGrpSpPr/>
          <p:nvPr/>
        </p:nvGrpSpPr>
        <p:grpSpPr>
          <a:xfrm>
            <a:off x="2766572" y="3133351"/>
            <a:ext cx="1226388" cy="1204103"/>
            <a:chOff x="2968765" y="1499847"/>
            <a:chExt cx="1226388" cy="1204103"/>
          </a:xfrm>
          <a:scene3d>
            <a:camera prst="orthographicFront"/>
            <a:lightRig rig="threePt" dir="t">
              <a:rot lat="0" lon="0" rev="7500000"/>
            </a:lightRig>
          </a:scene3d>
        </p:grpSpPr>
        <p:sp>
          <p:nvSpPr>
            <p:cNvPr id="103" name="Rounded Rectangle 102"/>
            <p:cNvSpPr/>
            <p:nvPr/>
          </p:nvSpPr>
          <p:spPr>
            <a:xfrm>
              <a:off x="2968765" y="1499847"/>
              <a:ext cx="1226388" cy="1204103"/>
            </a:xfrm>
            <a:prstGeom prst="roundRect">
              <a:avLst>
                <a:gd name="adj" fmla="val 10000"/>
              </a:avLst>
            </a:prstGeom>
            <a:gradFill rotWithShape="0">
              <a:gsLst>
                <a:gs pos="0">
                  <a:schemeClr val="accent6">
                    <a:lumMod val="50000"/>
                  </a:schemeClr>
                </a:gs>
                <a:gs pos="55000">
                  <a:schemeClr val="accent6">
                    <a:lumMod val="75000"/>
                  </a:schemeClr>
                </a:gs>
                <a:gs pos="100000">
                  <a:schemeClr val="accent6">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900"/>
                <a:satOff val="128"/>
                <a:lumOff val="3264"/>
                <a:alphaOff val="0"/>
              </a:schemeClr>
            </a:effectRef>
            <a:fontRef idx="minor">
              <a:schemeClr val="lt1"/>
            </a:fontRef>
          </p:style>
        </p:sp>
        <p:sp>
          <p:nvSpPr>
            <p:cNvPr id="104" name="Rounded Rectangle 8"/>
            <p:cNvSpPr/>
            <p:nvPr/>
          </p:nvSpPr>
          <p:spPr>
            <a:xfrm>
              <a:off x="3004032"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Mule Deer</a:t>
              </a:r>
            </a:p>
            <a:p>
              <a:pPr lvl="0" algn="ctr" defTabSz="533400">
                <a:lnSpc>
                  <a:spcPct val="90000"/>
                </a:lnSpc>
                <a:spcBef>
                  <a:spcPct val="0"/>
                </a:spcBef>
                <a:spcAft>
                  <a:spcPct val="35000"/>
                </a:spcAft>
              </a:pPr>
              <a:r>
                <a:rPr lang="en-US" sz="1200" b="1" kern="1200" dirty="0" smtClean="0">
                  <a:solidFill>
                    <a:srgbClr val="FFFFFF"/>
                  </a:solidFill>
                </a:rPr>
                <a:t>(woody browser)</a:t>
              </a:r>
              <a:endParaRPr lang="en-US" sz="1200" b="1" kern="1200" dirty="0">
                <a:solidFill>
                  <a:srgbClr val="FFFFFF"/>
                </a:solidFill>
              </a:endParaRPr>
            </a:p>
          </p:txBody>
        </p:sp>
      </p:grpSp>
      <p:grpSp>
        <p:nvGrpSpPr>
          <p:cNvPr id="67" name="Group 66"/>
          <p:cNvGrpSpPr/>
          <p:nvPr/>
        </p:nvGrpSpPr>
        <p:grpSpPr>
          <a:xfrm>
            <a:off x="3215755" y="3969615"/>
            <a:ext cx="15207" cy="452385"/>
            <a:chOff x="3139428" y="2881215"/>
            <a:chExt cx="15207" cy="452385"/>
          </a:xfrm>
          <a:scene3d>
            <a:camera prst="orthographicFront"/>
            <a:lightRig rig="threePt" dir="t">
              <a:rot lat="0" lon="0" rev="7500000"/>
            </a:lightRig>
          </a:scene3d>
        </p:grpSpPr>
        <p:sp>
          <p:nvSpPr>
            <p:cNvPr id="101" name="Right Arrow 100"/>
            <p:cNvSpPr/>
            <p:nvPr/>
          </p:nvSpPr>
          <p:spPr>
            <a:xfrm rot="6803436">
              <a:off x="2920839" y="3099804"/>
              <a:ext cx="452385"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3383"/>
                <a:satOff val="-389"/>
                <a:lumOff val="3331"/>
                <a:alphaOff val="0"/>
              </a:schemeClr>
            </a:lnRef>
            <a:fillRef idx="1">
              <a:scrgbClr r="0" g="0" b="0"/>
            </a:fillRef>
            <a:effectRef idx="2">
              <a:scrgbClr r="0" g="0" b="0"/>
            </a:effectRef>
            <a:fontRef idx="minor">
              <a:schemeClr val="lt1"/>
            </a:fontRef>
          </p:style>
        </p:sp>
        <p:sp>
          <p:nvSpPr>
            <p:cNvPr id="102" name="Right Arrow 10"/>
            <p:cNvSpPr/>
            <p:nvPr/>
          </p:nvSpPr>
          <p:spPr>
            <a:xfrm rot="17603436">
              <a:off x="2924026" y="3100751"/>
              <a:ext cx="447823"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8" name="Group 67"/>
          <p:cNvGrpSpPr/>
          <p:nvPr/>
        </p:nvGrpSpPr>
        <p:grpSpPr>
          <a:xfrm>
            <a:off x="1887999" y="5210397"/>
            <a:ext cx="1226388" cy="1204103"/>
            <a:chOff x="2109077" y="3487362"/>
            <a:chExt cx="1226388" cy="1204103"/>
          </a:xfrm>
          <a:scene3d>
            <a:camera prst="orthographicFront"/>
            <a:lightRig rig="threePt" dir="t">
              <a:rot lat="0" lon="0" rev="7500000"/>
            </a:lightRig>
          </a:scene3d>
        </p:grpSpPr>
        <p:sp>
          <p:nvSpPr>
            <p:cNvPr id="99" name="Rounded Rectangle 98"/>
            <p:cNvSpPr/>
            <p:nvPr/>
          </p:nvSpPr>
          <p:spPr>
            <a:xfrm>
              <a:off x="2109077" y="3487362"/>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5799"/>
                <a:satOff val="256"/>
                <a:lumOff val="6528"/>
                <a:alphaOff val="0"/>
              </a:schemeClr>
            </a:fillRef>
            <a:effectRef idx="2">
              <a:schemeClr val="accent4">
                <a:shade val="80000"/>
                <a:hueOff val="-5799"/>
                <a:satOff val="256"/>
                <a:lumOff val="6528"/>
                <a:alphaOff val="0"/>
              </a:schemeClr>
            </a:effectRef>
            <a:fontRef idx="minor">
              <a:schemeClr val="lt1"/>
            </a:fontRef>
          </p:style>
        </p:sp>
        <p:sp>
          <p:nvSpPr>
            <p:cNvPr id="100" name="Rounded Rectangle 12"/>
            <p:cNvSpPr/>
            <p:nvPr/>
          </p:nvSpPr>
          <p:spPr>
            <a:xfrm>
              <a:off x="2144344" y="3522629"/>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Woody Tree Species: willows, cottonwoods</a:t>
              </a:r>
            </a:p>
            <a:p>
              <a:pPr lvl="0" algn="ctr" defTabSz="533400">
                <a:lnSpc>
                  <a:spcPct val="90000"/>
                </a:lnSpc>
                <a:spcBef>
                  <a:spcPct val="0"/>
                </a:spcBef>
                <a:spcAft>
                  <a:spcPct val="35000"/>
                </a:spcAft>
              </a:pPr>
              <a:r>
                <a:rPr lang="en-US" sz="1200" b="1" kern="1200" dirty="0" smtClean="0">
                  <a:solidFill>
                    <a:srgbClr val="FFFFFF"/>
                  </a:solidFill>
                </a:rPr>
                <a:t>(producers)</a:t>
              </a:r>
              <a:endParaRPr lang="en-US" sz="1200" b="1" kern="1200" dirty="0">
                <a:solidFill>
                  <a:srgbClr val="FFFFFF"/>
                </a:solidFill>
              </a:endParaRPr>
            </a:p>
          </p:txBody>
        </p:sp>
      </p:grpSp>
      <p:grpSp>
        <p:nvGrpSpPr>
          <p:cNvPr id="69" name="Group 68"/>
          <p:cNvGrpSpPr/>
          <p:nvPr/>
        </p:nvGrpSpPr>
        <p:grpSpPr>
          <a:xfrm>
            <a:off x="2330311" y="3943949"/>
            <a:ext cx="15207" cy="456712"/>
            <a:chOff x="2253984" y="2855549"/>
            <a:chExt cx="15207" cy="456712"/>
          </a:xfrm>
          <a:scene3d>
            <a:camera prst="orthographicFront"/>
            <a:lightRig rig="threePt" dir="t">
              <a:rot lat="0" lon="0" rev="7500000"/>
            </a:lightRig>
          </a:scene3d>
        </p:grpSpPr>
        <p:sp>
          <p:nvSpPr>
            <p:cNvPr id="97" name="Right Arrow 96"/>
            <p:cNvSpPr/>
            <p:nvPr/>
          </p:nvSpPr>
          <p:spPr>
            <a:xfrm rot="14723080">
              <a:off x="2033232" y="3076301"/>
              <a:ext cx="45671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6766"/>
                <a:satOff val="-778"/>
                <a:lumOff val="6663"/>
                <a:alphaOff val="0"/>
              </a:schemeClr>
            </a:lnRef>
            <a:fillRef idx="1">
              <a:scrgbClr r="0" g="0" b="0"/>
            </a:fillRef>
            <a:effectRef idx="2">
              <a:scrgbClr r="0" g="0" b="0"/>
            </a:effectRef>
            <a:fontRef idx="minor">
              <a:schemeClr val="lt1"/>
            </a:fontRef>
          </p:style>
        </p:sp>
        <p:sp>
          <p:nvSpPr>
            <p:cNvPr id="98" name="Right Arrow 14"/>
            <p:cNvSpPr/>
            <p:nvPr/>
          </p:nvSpPr>
          <p:spPr>
            <a:xfrm rot="25523080">
              <a:off x="2036463" y="3081416"/>
              <a:ext cx="45215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0" name="Group 69"/>
          <p:cNvGrpSpPr/>
          <p:nvPr/>
        </p:nvGrpSpPr>
        <p:grpSpPr>
          <a:xfrm>
            <a:off x="696878" y="2834776"/>
            <a:ext cx="1226388" cy="1204103"/>
            <a:chOff x="1198478" y="1499847"/>
            <a:chExt cx="1226388" cy="1204103"/>
          </a:xfrm>
          <a:scene3d>
            <a:camera prst="orthographicFront"/>
            <a:lightRig rig="threePt" dir="t">
              <a:rot lat="0" lon="0" rev="7500000"/>
            </a:lightRig>
          </a:scene3d>
        </p:grpSpPr>
        <p:sp>
          <p:nvSpPr>
            <p:cNvPr id="95" name="Rounded Rectangle 94"/>
            <p:cNvSpPr/>
            <p:nvPr/>
          </p:nvSpPr>
          <p:spPr>
            <a:xfrm>
              <a:off x="1198478" y="1499847"/>
              <a:ext cx="1226388" cy="1204103"/>
            </a:xfrm>
            <a:prstGeom prst="roundRect">
              <a:avLst>
                <a:gd name="adj" fmla="val 10000"/>
              </a:avLst>
            </a:prstGeom>
            <a:gradFill rotWithShape="0">
              <a:gsLst>
                <a:gs pos="0">
                  <a:schemeClr val="accent1">
                    <a:lumMod val="50000"/>
                  </a:schemeClr>
                </a:gs>
                <a:gs pos="55000">
                  <a:schemeClr val="accent1">
                    <a:lumMod val="75000"/>
                  </a:schemeClr>
                </a:gs>
                <a:gs pos="100000">
                  <a:schemeClr val="accent1">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8699"/>
                <a:satOff val="384"/>
                <a:lumOff val="9792"/>
                <a:alphaOff val="0"/>
              </a:schemeClr>
            </a:effectRef>
            <a:fontRef idx="minor">
              <a:schemeClr val="lt1"/>
            </a:fontRef>
          </p:style>
        </p:sp>
        <p:sp>
          <p:nvSpPr>
            <p:cNvPr id="96" name="Rounded Rectangle 16"/>
            <p:cNvSpPr/>
            <p:nvPr/>
          </p:nvSpPr>
          <p:spPr>
            <a:xfrm>
              <a:off x="1233745"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Beaver</a:t>
              </a:r>
            </a:p>
            <a:p>
              <a:pPr lvl="0" algn="ctr" defTabSz="533400">
                <a:lnSpc>
                  <a:spcPct val="90000"/>
                </a:lnSpc>
                <a:spcBef>
                  <a:spcPct val="0"/>
                </a:spcBef>
                <a:spcAft>
                  <a:spcPct val="35000"/>
                </a:spcAft>
              </a:pPr>
              <a:r>
                <a:rPr lang="en-US" sz="1200" b="1" kern="1200" dirty="0" smtClean="0">
                  <a:solidFill>
                    <a:srgbClr val="FFFFFF"/>
                  </a:solidFill>
                </a:rPr>
                <a:t>(browser, preference for willows)</a:t>
              </a:r>
              <a:endParaRPr lang="en-US" sz="1200" b="1" kern="1200" dirty="0">
                <a:solidFill>
                  <a:srgbClr val="FFFFFF"/>
                </a:solidFill>
              </a:endParaRPr>
            </a:p>
          </p:txBody>
        </p:sp>
      </p:grpSp>
      <p:grpSp>
        <p:nvGrpSpPr>
          <p:cNvPr id="72" name="Group 71"/>
          <p:cNvGrpSpPr/>
          <p:nvPr/>
        </p:nvGrpSpPr>
        <p:grpSpPr>
          <a:xfrm>
            <a:off x="5030634" y="2588247"/>
            <a:ext cx="1226388" cy="1204103"/>
            <a:chOff x="4954307" y="1499847"/>
            <a:chExt cx="1226388" cy="1204103"/>
          </a:xfrm>
          <a:scene3d>
            <a:camera prst="orthographicFront"/>
            <a:lightRig rig="threePt" dir="t">
              <a:rot lat="0" lon="0" rev="7500000"/>
            </a:lightRig>
          </a:scene3d>
        </p:grpSpPr>
        <p:sp>
          <p:nvSpPr>
            <p:cNvPr id="91" name="Rounded Rectangle 90"/>
            <p:cNvSpPr/>
            <p:nvPr/>
          </p:nvSpPr>
          <p:spPr>
            <a:xfrm>
              <a:off x="4954307" y="1499847"/>
              <a:ext cx="1226388" cy="1204103"/>
            </a:xfrm>
            <a:prstGeom prst="roundRect">
              <a:avLst>
                <a:gd name="adj" fmla="val 10000"/>
              </a:avLst>
            </a:prstGeom>
            <a:gradFill rotWithShape="0">
              <a:gsLst>
                <a:gs pos="0">
                  <a:schemeClr val="accent2">
                    <a:lumMod val="50000"/>
                  </a:schemeClr>
                </a:gs>
                <a:gs pos="55000">
                  <a:schemeClr val="accent2">
                    <a:lumMod val="75000"/>
                  </a:schemeClr>
                </a:gs>
                <a:gs pos="100000">
                  <a:schemeClr val="accent2">
                    <a:lumMod val="75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1599"/>
                <a:satOff val="512"/>
                <a:lumOff val="13055"/>
                <a:alphaOff val="0"/>
              </a:schemeClr>
            </a:effectRef>
            <a:fontRef idx="minor">
              <a:schemeClr val="lt1"/>
            </a:fontRef>
          </p:style>
        </p:sp>
        <p:sp>
          <p:nvSpPr>
            <p:cNvPr id="92" name="Rounded Rectangle 20"/>
            <p:cNvSpPr/>
            <p:nvPr/>
          </p:nvSpPr>
          <p:spPr>
            <a:xfrm>
              <a:off x="4989574"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Amphibians: frogs, toads</a:t>
              </a:r>
            </a:p>
            <a:p>
              <a:pPr lvl="0" algn="ctr" defTabSz="533400">
                <a:lnSpc>
                  <a:spcPct val="90000"/>
                </a:lnSpc>
                <a:spcBef>
                  <a:spcPct val="0"/>
                </a:spcBef>
                <a:spcAft>
                  <a:spcPct val="35000"/>
                </a:spcAft>
              </a:pPr>
              <a:r>
                <a:rPr lang="en-US" sz="1200" b="1" kern="1200" dirty="0" smtClean="0">
                  <a:solidFill>
                    <a:srgbClr val="FFFFFF"/>
                  </a:solidFill>
                </a:rPr>
                <a:t>(juvenile – algae</a:t>
              </a:r>
            </a:p>
            <a:p>
              <a:pPr lvl="0" algn="ctr" defTabSz="533400">
                <a:lnSpc>
                  <a:spcPct val="90000"/>
                </a:lnSpc>
                <a:spcBef>
                  <a:spcPct val="0"/>
                </a:spcBef>
                <a:spcAft>
                  <a:spcPct val="35000"/>
                </a:spcAft>
              </a:pPr>
              <a:r>
                <a:rPr lang="en-US" sz="1200" b="1" kern="1200" dirty="0" smtClean="0">
                  <a:solidFill>
                    <a:srgbClr val="FFFFFF"/>
                  </a:solidFill>
                </a:rPr>
                <a:t>adult - insects)</a:t>
              </a:r>
              <a:endParaRPr lang="en-US" sz="1200" b="1" kern="1200" dirty="0">
                <a:solidFill>
                  <a:srgbClr val="FFFFFF"/>
                </a:solidFill>
              </a:endParaRPr>
            </a:p>
          </p:txBody>
        </p:sp>
      </p:grpSp>
      <p:grpSp>
        <p:nvGrpSpPr>
          <p:cNvPr id="73" name="Group 72"/>
          <p:cNvGrpSpPr/>
          <p:nvPr/>
        </p:nvGrpSpPr>
        <p:grpSpPr>
          <a:xfrm>
            <a:off x="5616025" y="3116908"/>
            <a:ext cx="15207" cy="336363"/>
            <a:chOff x="5539698" y="2028508"/>
            <a:chExt cx="15207" cy="336363"/>
          </a:xfrm>
          <a:scene3d>
            <a:camera prst="orthographicFront"/>
            <a:lightRig rig="threePt" dir="t">
              <a:rot lat="0" lon="0" rev="7500000"/>
            </a:lightRig>
          </a:scene3d>
        </p:grpSpPr>
        <p:sp>
          <p:nvSpPr>
            <p:cNvPr id="89" name="Right Arrow 88"/>
            <p:cNvSpPr/>
            <p:nvPr/>
          </p:nvSpPr>
          <p:spPr>
            <a:xfrm rot="3704520">
              <a:off x="5379120" y="2189086"/>
              <a:ext cx="33636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3531"/>
                <a:satOff val="-1557"/>
                <a:lumOff val="13325"/>
                <a:alphaOff val="0"/>
              </a:schemeClr>
            </a:lnRef>
            <a:fillRef idx="1">
              <a:scrgbClr r="0" g="0" b="0"/>
            </a:fillRef>
            <a:effectRef idx="2">
              <a:scrgbClr r="0" g="0" b="0"/>
            </a:effectRef>
            <a:fontRef idx="minor">
              <a:schemeClr val="lt1"/>
            </a:fontRef>
          </p:style>
        </p:sp>
        <p:sp>
          <p:nvSpPr>
            <p:cNvPr id="90" name="Right Arrow 22"/>
            <p:cNvSpPr/>
            <p:nvPr/>
          </p:nvSpPr>
          <p:spPr>
            <a:xfrm rot="3704520">
              <a:off x="5380321" y="2190118"/>
              <a:ext cx="33180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4" name="Group 73"/>
          <p:cNvGrpSpPr/>
          <p:nvPr/>
        </p:nvGrpSpPr>
        <p:grpSpPr>
          <a:xfrm>
            <a:off x="6891668" y="2584564"/>
            <a:ext cx="1226388" cy="1204103"/>
            <a:chOff x="6815341" y="1496164"/>
            <a:chExt cx="1226388" cy="1204103"/>
          </a:xfrm>
          <a:scene3d>
            <a:camera prst="orthographicFront"/>
            <a:lightRig rig="threePt" dir="t">
              <a:rot lat="0" lon="0" rev="7500000"/>
            </a:lightRig>
          </a:scene3d>
        </p:grpSpPr>
        <p:sp>
          <p:nvSpPr>
            <p:cNvPr id="87" name="Rounded Rectangle 86"/>
            <p:cNvSpPr/>
            <p:nvPr/>
          </p:nvSpPr>
          <p:spPr>
            <a:xfrm>
              <a:off x="6815341" y="1496164"/>
              <a:ext cx="1226388" cy="1204103"/>
            </a:xfrm>
            <a:prstGeom prst="roundRect">
              <a:avLst>
                <a:gd name="adj" fmla="val 10000"/>
              </a:avLst>
            </a:prstGeom>
            <a:gradFill rotWithShape="0">
              <a:gsLst>
                <a:gs pos="0">
                  <a:srgbClr val="802574"/>
                </a:gs>
                <a:gs pos="55000">
                  <a:srgbClr val="AC329C"/>
                </a:gs>
                <a:gs pos="100000">
                  <a:srgbClr val="E643D2"/>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4498"/>
                <a:satOff val="640"/>
                <a:lumOff val="16319"/>
                <a:alphaOff val="0"/>
              </a:schemeClr>
            </a:effectRef>
            <a:fontRef idx="minor">
              <a:schemeClr val="lt1"/>
            </a:fontRef>
          </p:style>
        </p:sp>
        <p:sp>
          <p:nvSpPr>
            <p:cNvPr id="88" name="Rounded Rectangle 24"/>
            <p:cNvSpPr/>
            <p:nvPr/>
          </p:nvSpPr>
          <p:spPr>
            <a:xfrm>
              <a:off x="6850608" y="153143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Butterflies</a:t>
              </a:r>
            </a:p>
            <a:p>
              <a:pPr lvl="0" algn="ctr" defTabSz="533400">
                <a:lnSpc>
                  <a:spcPct val="90000"/>
                </a:lnSpc>
                <a:spcBef>
                  <a:spcPct val="0"/>
                </a:spcBef>
                <a:spcAft>
                  <a:spcPct val="35000"/>
                </a:spcAft>
              </a:pPr>
              <a:r>
                <a:rPr lang="en-US" sz="1200" b="1" kern="1200" dirty="0" smtClean="0">
                  <a:solidFill>
                    <a:srgbClr val="FFFFFF"/>
                  </a:solidFill>
                </a:rPr>
                <a:t>(juvenile- leaves, adult - floral nectar)</a:t>
              </a:r>
              <a:endParaRPr lang="en-US" sz="1200" b="1" kern="1200" dirty="0">
                <a:solidFill>
                  <a:srgbClr val="FFFFFF"/>
                </a:solidFill>
              </a:endParaRPr>
            </a:p>
          </p:txBody>
        </p:sp>
      </p:grpSp>
      <p:grpSp>
        <p:nvGrpSpPr>
          <p:cNvPr id="75" name="Group 74"/>
          <p:cNvGrpSpPr/>
          <p:nvPr/>
        </p:nvGrpSpPr>
        <p:grpSpPr>
          <a:xfrm>
            <a:off x="7012545" y="3959446"/>
            <a:ext cx="15207" cy="455981"/>
            <a:chOff x="6936218" y="2871046"/>
            <a:chExt cx="15207" cy="455981"/>
          </a:xfrm>
          <a:scene3d>
            <a:camera prst="orthographicFront"/>
            <a:lightRig rig="threePt" dir="t">
              <a:rot lat="0" lon="0" rev="7500000"/>
            </a:lightRig>
          </a:scene3d>
        </p:grpSpPr>
        <p:sp>
          <p:nvSpPr>
            <p:cNvPr id="85" name="Right Arrow 84"/>
            <p:cNvSpPr/>
            <p:nvPr/>
          </p:nvSpPr>
          <p:spPr>
            <a:xfrm rot="18222951">
              <a:off x="6715831" y="3091433"/>
              <a:ext cx="455981"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6914"/>
                <a:satOff val="-1946"/>
                <a:lumOff val="16657"/>
                <a:alphaOff val="0"/>
              </a:schemeClr>
            </a:lnRef>
            <a:fillRef idx="1">
              <a:scrgbClr r="0" g="0" b="0"/>
            </a:fillRef>
            <a:effectRef idx="2">
              <a:scrgbClr r="0" g="0" b="0"/>
            </a:effectRef>
            <a:fontRef idx="minor">
              <a:schemeClr val="lt1"/>
            </a:fontRef>
          </p:style>
        </p:sp>
        <p:sp>
          <p:nvSpPr>
            <p:cNvPr id="86" name="Right Arrow 26"/>
            <p:cNvSpPr/>
            <p:nvPr/>
          </p:nvSpPr>
          <p:spPr>
            <a:xfrm rot="29022951">
              <a:off x="6716846" y="3096371"/>
              <a:ext cx="451419"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7" name="Group 76"/>
          <p:cNvGrpSpPr/>
          <p:nvPr/>
        </p:nvGrpSpPr>
        <p:grpSpPr>
          <a:xfrm>
            <a:off x="5270825" y="5103145"/>
            <a:ext cx="19638" cy="116156"/>
            <a:chOff x="5194498" y="4014745"/>
            <a:chExt cx="19638" cy="116156"/>
          </a:xfrm>
          <a:scene3d>
            <a:camera prst="orthographicFront"/>
            <a:lightRig rig="threePt" dir="t">
              <a:rot lat="0" lon="0" rev="7500000"/>
            </a:lightRig>
          </a:scene3d>
        </p:grpSpPr>
        <p:sp>
          <p:nvSpPr>
            <p:cNvPr id="81" name="Right Arrow 80"/>
            <p:cNvSpPr/>
            <p:nvPr/>
          </p:nvSpPr>
          <p:spPr>
            <a:xfrm rot="3779944">
              <a:off x="5146239" y="4063004"/>
              <a:ext cx="116156" cy="19638"/>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20297"/>
                <a:satOff val="-2335"/>
                <a:lumOff val="19988"/>
                <a:alphaOff val="0"/>
              </a:schemeClr>
            </a:lnRef>
            <a:fillRef idx="1">
              <a:scrgbClr r="0" g="0" b="0"/>
            </a:fillRef>
            <a:effectRef idx="2">
              <a:scrgbClr r="0" g="0" b="0"/>
            </a:effectRef>
            <a:fontRef idx="minor">
              <a:schemeClr val="lt1"/>
            </a:fontRef>
          </p:style>
        </p:sp>
        <p:sp>
          <p:nvSpPr>
            <p:cNvPr id="82" name="Right Arrow 30"/>
            <p:cNvSpPr/>
            <p:nvPr/>
          </p:nvSpPr>
          <p:spPr>
            <a:xfrm rot="14579944">
              <a:off x="5147847" y="4064308"/>
              <a:ext cx="110265" cy="11782"/>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8" name="Group 77"/>
          <p:cNvGrpSpPr/>
          <p:nvPr/>
        </p:nvGrpSpPr>
        <p:grpSpPr>
          <a:xfrm>
            <a:off x="3486247" y="5217431"/>
            <a:ext cx="1226388" cy="1204103"/>
            <a:chOff x="4184660" y="3456844"/>
            <a:chExt cx="1226388" cy="1204103"/>
          </a:xfrm>
          <a:scene3d>
            <a:camera prst="orthographicFront"/>
            <a:lightRig rig="threePt" dir="t">
              <a:rot lat="0" lon="0" rev="7500000"/>
            </a:lightRig>
          </a:scene3d>
        </p:grpSpPr>
        <p:sp>
          <p:nvSpPr>
            <p:cNvPr id="79" name="Rounded Rectangle 78"/>
            <p:cNvSpPr/>
            <p:nvPr/>
          </p:nvSpPr>
          <p:spPr>
            <a:xfrm>
              <a:off x="4184660" y="3456844"/>
              <a:ext cx="1226388" cy="1204103"/>
            </a:xfrm>
            <a:prstGeom prst="roundRect">
              <a:avLst>
                <a:gd name="adj" fmla="val 10000"/>
              </a:avLst>
            </a:prstGeom>
            <a:gradFill rotWithShape="0">
              <a:gsLst>
                <a:gs pos="0">
                  <a:srgbClr val="0514A6"/>
                </a:gs>
                <a:gs pos="55000">
                  <a:srgbClr val="0418DA"/>
                </a:gs>
                <a:gs pos="100000">
                  <a:srgbClr val="3753FE"/>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0298"/>
                <a:satOff val="896"/>
                <a:lumOff val="22847"/>
                <a:alphaOff val="0"/>
              </a:schemeClr>
            </a:effectRef>
            <a:fontRef idx="minor">
              <a:schemeClr val="lt1"/>
            </a:fontRef>
          </p:style>
        </p:sp>
        <p:sp>
          <p:nvSpPr>
            <p:cNvPr id="80" name="Rounded Rectangle 32"/>
            <p:cNvSpPr/>
            <p:nvPr/>
          </p:nvSpPr>
          <p:spPr>
            <a:xfrm>
              <a:off x="4219927" y="349211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 Wetland plants: sedges, rushes, cattails (producers)</a:t>
              </a:r>
              <a:endParaRPr lang="en-US" sz="1200" b="1" kern="1200" dirty="0">
                <a:solidFill>
                  <a:srgbClr val="FFFFFF"/>
                </a:solidFill>
              </a:endParaRPr>
            </a:p>
          </p:txBody>
        </p:sp>
      </p:grpSp>
      <p:grpSp>
        <p:nvGrpSpPr>
          <p:cNvPr id="76" name="Group 75"/>
          <p:cNvGrpSpPr/>
          <p:nvPr/>
        </p:nvGrpSpPr>
        <p:grpSpPr>
          <a:xfrm>
            <a:off x="5355565" y="5226213"/>
            <a:ext cx="1226388" cy="1204103"/>
            <a:chOff x="5857165" y="3474578"/>
            <a:chExt cx="1226388" cy="1204103"/>
          </a:xfrm>
          <a:scene3d>
            <a:camera prst="orthographicFront"/>
            <a:lightRig rig="threePt" dir="t">
              <a:rot lat="0" lon="0" rev="7500000"/>
            </a:lightRig>
          </a:scene3d>
        </p:grpSpPr>
        <p:sp>
          <p:nvSpPr>
            <p:cNvPr id="83" name="Rounded Rectangle 82"/>
            <p:cNvSpPr/>
            <p:nvPr/>
          </p:nvSpPr>
          <p:spPr>
            <a:xfrm>
              <a:off x="5857165" y="3474578"/>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17398"/>
                <a:satOff val="768"/>
                <a:lumOff val="19583"/>
                <a:alphaOff val="0"/>
              </a:schemeClr>
            </a:fillRef>
            <a:effectRef idx="2">
              <a:schemeClr val="accent4">
                <a:shade val="80000"/>
                <a:hueOff val="-17398"/>
                <a:satOff val="768"/>
                <a:lumOff val="19583"/>
                <a:alphaOff val="0"/>
              </a:schemeClr>
            </a:effectRef>
            <a:fontRef idx="minor">
              <a:schemeClr val="lt1"/>
            </a:fontRef>
          </p:style>
        </p:sp>
        <p:sp>
          <p:nvSpPr>
            <p:cNvPr id="84" name="Rounded Rectangle 28"/>
            <p:cNvSpPr/>
            <p:nvPr/>
          </p:nvSpPr>
          <p:spPr>
            <a:xfrm>
              <a:off x="5892432" y="3509845"/>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Wildflowers</a:t>
              </a:r>
            </a:p>
            <a:p>
              <a:pPr lvl="0" algn="ctr" defTabSz="533400">
                <a:lnSpc>
                  <a:spcPct val="90000"/>
                </a:lnSpc>
                <a:spcBef>
                  <a:spcPct val="0"/>
                </a:spcBef>
                <a:spcAft>
                  <a:spcPct val="35000"/>
                </a:spcAft>
              </a:pPr>
              <a:r>
                <a:rPr lang="en-US" sz="1200" b="1" kern="1200" dirty="0" smtClean="0">
                  <a:solidFill>
                    <a:srgbClr val="FFFFFF"/>
                  </a:solidFill>
                </a:rPr>
                <a:t>(producer)</a:t>
              </a:r>
              <a:endParaRPr lang="en-US" sz="1200" b="1" kern="1200" dirty="0">
                <a:solidFill>
                  <a:srgbClr val="FFFFFF"/>
                </a:solidFill>
              </a:endParaRPr>
            </a:p>
          </p:txBody>
        </p:sp>
      </p:grpSp>
      <p:sp>
        <p:nvSpPr>
          <p:cNvPr id="2" name="Title 1"/>
          <p:cNvSpPr>
            <a:spLocks noGrp="1"/>
          </p:cNvSpPr>
          <p:nvPr>
            <p:ph type="title"/>
          </p:nvPr>
        </p:nvSpPr>
        <p:spPr/>
        <p:txBody>
          <a:bodyPr/>
          <a:lstStyle/>
          <a:p>
            <a:r>
              <a:rPr lang="en-US" dirty="0" smtClean="0"/>
              <a:t>Riparian Community Food Web</a:t>
            </a:r>
            <a:endParaRPr lang="en-US" dirty="0"/>
          </a:p>
        </p:txBody>
      </p:sp>
      <p:grpSp>
        <p:nvGrpSpPr>
          <p:cNvPr id="71" name="Group 70"/>
          <p:cNvGrpSpPr/>
          <p:nvPr/>
        </p:nvGrpSpPr>
        <p:grpSpPr>
          <a:xfrm>
            <a:off x="68724" y="2567039"/>
            <a:ext cx="15207" cy="1340603"/>
            <a:chOff x="-7603" y="1478639"/>
            <a:chExt cx="15207" cy="1340603"/>
          </a:xfrm>
          <a:scene3d>
            <a:camera prst="orthographicFront"/>
            <a:lightRig rig="threePt" dir="t">
              <a:rot lat="0" lon="0" rev="7500000"/>
            </a:lightRig>
          </a:scene3d>
        </p:grpSpPr>
        <p:sp>
          <p:nvSpPr>
            <p:cNvPr id="93" name="Right Arrow 92"/>
            <p:cNvSpPr/>
            <p:nvPr/>
          </p:nvSpPr>
          <p:spPr>
            <a:xfrm rot="16875371">
              <a:off x="-670301" y="2141337"/>
              <a:ext cx="134060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0148"/>
                <a:satOff val="-1168"/>
                <a:lumOff val="9994"/>
                <a:alphaOff val="0"/>
              </a:schemeClr>
            </a:lnRef>
            <a:fillRef idx="1">
              <a:scrgbClr r="0" g="0" b="0"/>
            </a:fillRef>
            <a:effectRef idx="2">
              <a:scrgbClr r="0" g="0" b="0"/>
            </a:effectRef>
            <a:fontRef idx="minor">
              <a:schemeClr val="lt1"/>
            </a:fontRef>
          </p:style>
        </p:sp>
        <p:sp>
          <p:nvSpPr>
            <p:cNvPr id="94" name="Right Arrow 18"/>
            <p:cNvSpPr/>
            <p:nvPr/>
          </p:nvSpPr>
          <p:spPr>
            <a:xfrm rot="16875371">
              <a:off x="-668465" y="2146615"/>
              <a:ext cx="133604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sp>
        <p:nvSpPr>
          <p:cNvPr id="134" name="Rectangle 133"/>
          <p:cNvSpPr/>
          <p:nvPr/>
        </p:nvSpPr>
        <p:spPr>
          <a:xfrm>
            <a:off x="4699627" y="1502691"/>
            <a:ext cx="4351580" cy="646331"/>
          </a:xfrm>
          <a:prstGeom prst="rect">
            <a:avLst/>
          </a:prstGeom>
        </p:spPr>
        <p:txBody>
          <a:bodyPr wrap="square">
            <a:spAutoFit/>
          </a:bodyPr>
          <a:lstStyle/>
          <a:p>
            <a:r>
              <a:rPr lang="en-US" dirty="0" smtClean="0"/>
              <a:t>For example, the direct relationship between cougar and mule deer.</a:t>
            </a:r>
            <a:endParaRPr lang="en-US" dirty="0"/>
          </a:p>
        </p:txBody>
      </p:sp>
    </p:spTree>
    <p:extLst>
      <p:ext uri="{BB962C8B-B14F-4D97-AF65-F5344CB8AC3E}">
        <p14:creationId xmlns:p14="http://schemas.microsoft.com/office/powerpoint/2010/main" val="625943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0" name="Curved Connector 6"/>
          <p:cNvCxnSpPr/>
          <p:nvPr/>
        </p:nvCxnSpPr>
        <p:spPr>
          <a:xfrm flipH="1" flipV="1">
            <a:off x="3486247" y="4337454"/>
            <a:ext cx="733947" cy="1018003"/>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7" name="Curved Connector 6"/>
          <p:cNvCxnSpPr/>
          <p:nvPr/>
        </p:nvCxnSpPr>
        <p:spPr>
          <a:xfrm flipV="1">
            <a:off x="2359993" y="4337454"/>
            <a:ext cx="883691" cy="1130035"/>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3" name="Curved Connector 6"/>
          <p:cNvCxnSpPr/>
          <p:nvPr/>
        </p:nvCxnSpPr>
        <p:spPr>
          <a:xfrm flipH="1" flipV="1">
            <a:off x="1417494" y="4119487"/>
            <a:ext cx="1019685" cy="1235969"/>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7" name="Curved Connector 6"/>
          <p:cNvCxnSpPr/>
          <p:nvPr/>
        </p:nvCxnSpPr>
        <p:spPr>
          <a:xfrm flipV="1">
            <a:off x="4220193" y="3788667"/>
            <a:ext cx="1095568" cy="1566789"/>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8" name="Curved Connector 6"/>
          <p:cNvCxnSpPr/>
          <p:nvPr/>
        </p:nvCxnSpPr>
        <p:spPr>
          <a:xfrm flipV="1">
            <a:off x="5956625" y="3792351"/>
            <a:ext cx="1196400" cy="1606160"/>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flipH="1" flipV="1">
            <a:off x="1764281" y="4038881"/>
            <a:ext cx="2075119" cy="1264275"/>
          </a:xfrm>
          <a:prstGeom prst="straightConnector1">
            <a:avLst/>
          </a:prstGeom>
          <a:ln w="57150" cmpd="sng">
            <a:solidFill>
              <a:srgbClr val="0514A6"/>
            </a:solidFill>
            <a:tailEnd type="triangle"/>
          </a:ln>
          <a:effectLst>
            <a:outerShdw blurRad="12700" dist="25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Curved Connector 6"/>
          <p:cNvCxnSpPr/>
          <p:nvPr/>
        </p:nvCxnSpPr>
        <p:spPr>
          <a:xfrm flipH="1">
            <a:off x="6257022" y="3234897"/>
            <a:ext cx="621611" cy="0"/>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3317345" y="1551536"/>
            <a:ext cx="1226388" cy="1204103"/>
            <a:chOff x="3963476" y="0"/>
            <a:chExt cx="1226388" cy="1204103"/>
          </a:xfrm>
          <a:scene3d>
            <a:camera prst="orthographicFront"/>
            <a:lightRig rig="threePt" dir="t">
              <a:rot lat="0" lon="0" rev="7500000"/>
            </a:lightRig>
          </a:scene3d>
        </p:grpSpPr>
        <p:sp>
          <p:nvSpPr>
            <p:cNvPr id="107" name="Rounded Rectangle 106"/>
            <p:cNvSpPr/>
            <p:nvPr/>
          </p:nvSpPr>
          <p:spPr>
            <a:xfrm>
              <a:off x="3963476" y="0"/>
              <a:ext cx="1226388" cy="1204103"/>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0"/>
                <a:satOff val="0"/>
                <a:lumOff val="0"/>
                <a:alphaOff val="0"/>
              </a:schemeClr>
            </a:effectRef>
            <a:fontRef idx="minor">
              <a:schemeClr val="lt1"/>
            </a:fontRef>
          </p:style>
        </p:sp>
        <p:sp>
          <p:nvSpPr>
            <p:cNvPr id="108" name="Rounded Rectangle 4"/>
            <p:cNvSpPr/>
            <p:nvPr/>
          </p:nvSpPr>
          <p:spPr>
            <a:xfrm>
              <a:off x="3998743" y="35267"/>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Cougar</a:t>
              </a:r>
            </a:p>
            <a:p>
              <a:pPr lvl="0" algn="ctr" defTabSz="533400">
                <a:lnSpc>
                  <a:spcPct val="90000"/>
                </a:lnSpc>
                <a:spcBef>
                  <a:spcPct val="0"/>
                </a:spcBef>
                <a:spcAft>
                  <a:spcPct val="35000"/>
                </a:spcAft>
              </a:pPr>
              <a:r>
                <a:rPr lang="en-US" sz="1200" b="1" kern="1200" dirty="0" smtClean="0">
                  <a:solidFill>
                    <a:srgbClr val="FFFFFF"/>
                  </a:solidFill>
                </a:rPr>
                <a:t>(predator)</a:t>
              </a:r>
              <a:endParaRPr lang="en-US" sz="1200" b="1" kern="1200" dirty="0">
                <a:solidFill>
                  <a:srgbClr val="FFFFFF"/>
                </a:solidFill>
              </a:endParaRPr>
            </a:p>
          </p:txBody>
        </p:sp>
      </p:grpSp>
      <p:grpSp>
        <p:nvGrpSpPr>
          <p:cNvPr id="65" name="Group 64"/>
          <p:cNvGrpSpPr/>
          <p:nvPr/>
        </p:nvGrpSpPr>
        <p:grpSpPr>
          <a:xfrm>
            <a:off x="4145095" y="2350770"/>
            <a:ext cx="15207" cy="188082"/>
            <a:chOff x="4068768" y="1262370"/>
            <a:chExt cx="15207" cy="188082"/>
          </a:xfrm>
          <a:scene3d>
            <a:camera prst="orthographicFront"/>
            <a:lightRig rig="threePt" dir="t">
              <a:rot lat="0" lon="0" rev="7500000"/>
            </a:lightRig>
          </a:scene3d>
        </p:grpSpPr>
        <p:sp>
          <p:nvSpPr>
            <p:cNvPr id="105" name="Right Arrow 104"/>
            <p:cNvSpPr/>
            <p:nvPr/>
          </p:nvSpPr>
          <p:spPr>
            <a:xfrm rot="7413160">
              <a:off x="3982331" y="1348807"/>
              <a:ext cx="18808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0"/>
                <a:satOff val="0"/>
                <a:lumOff val="0"/>
                <a:alphaOff val="0"/>
              </a:schemeClr>
            </a:lnRef>
            <a:fillRef idx="1">
              <a:scrgbClr r="0" g="0" b="0"/>
            </a:fillRef>
            <a:effectRef idx="2">
              <a:scrgbClr r="0" g="0" b="0"/>
            </a:effectRef>
            <a:fontRef idx="minor">
              <a:schemeClr val="lt1"/>
            </a:fontRef>
          </p:style>
        </p:sp>
        <p:sp>
          <p:nvSpPr>
            <p:cNvPr id="106" name="Right Arrow 6"/>
            <p:cNvSpPr/>
            <p:nvPr/>
          </p:nvSpPr>
          <p:spPr>
            <a:xfrm rot="18213160">
              <a:off x="3985873" y="1349947"/>
              <a:ext cx="18352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6" name="Group 65"/>
          <p:cNvGrpSpPr/>
          <p:nvPr/>
        </p:nvGrpSpPr>
        <p:grpSpPr>
          <a:xfrm>
            <a:off x="2766572" y="3133351"/>
            <a:ext cx="1226388" cy="1204103"/>
            <a:chOff x="2968765" y="1499847"/>
            <a:chExt cx="1226388" cy="1204103"/>
          </a:xfrm>
          <a:scene3d>
            <a:camera prst="orthographicFront"/>
            <a:lightRig rig="threePt" dir="t">
              <a:rot lat="0" lon="0" rev="7500000"/>
            </a:lightRig>
          </a:scene3d>
        </p:grpSpPr>
        <p:sp>
          <p:nvSpPr>
            <p:cNvPr id="103" name="Rounded Rectangle 102"/>
            <p:cNvSpPr/>
            <p:nvPr/>
          </p:nvSpPr>
          <p:spPr>
            <a:xfrm>
              <a:off x="2968765" y="1499847"/>
              <a:ext cx="1226388" cy="1204103"/>
            </a:xfrm>
            <a:prstGeom prst="roundRect">
              <a:avLst>
                <a:gd name="adj" fmla="val 10000"/>
              </a:avLst>
            </a:prstGeom>
            <a:gradFill rotWithShape="0">
              <a:gsLst>
                <a:gs pos="0">
                  <a:schemeClr val="accent6">
                    <a:lumMod val="50000"/>
                  </a:schemeClr>
                </a:gs>
                <a:gs pos="55000">
                  <a:schemeClr val="accent6">
                    <a:lumMod val="75000"/>
                  </a:schemeClr>
                </a:gs>
                <a:gs pos="100000">
                  <a:schemeClr val="accent6">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900"/>
                <a:satOff val="128"/>
                <a:lumOff val="3264"/>
                <a:alphaOff val="0"/>
              </a:schemeClr>
            </a:effectRef>
            <a:fontRef idx="minor">
              <a:schemeClr val="lt1"/>
            </a:fontRef>
          </p:style>
        </p:sp>
        <p:sp>
          <p:nvSpPr>
            <p:cNvPr id="104" name="Rounded Rectangle 8"/>
            <p:cNvSpPr/>
            <p:nvPr/>
          </p:nvSpPr>
          <p:spPr>
            <a:xfrm>
              <a:off x="3004032"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Mule Deer</a:t>
              </a:r>
            </a:p>
            <a:p>
              <a:pPr lvl="0" algn="ctr" defTabSz="533400">
                <a:lnSpc>
                  <a:spcPct val="90000"/>
                </a:lnSpc>
                <a:spcBef>
                  <a:spcPct val="0"/>
                </a:spcBef>
                <a:spcAft>
                  <a:spcPct val="35000"/>
                </a:spcAft>
              </a:pPr>
              <a:r>
                <a:rPr lang="en-US" sz="1200" b="1" kern="1200" dirty="0" smtClean="0">
                  <a:solidFill>
                    <a:srgbClr val="FFFFFF"/>
                  </a:solidFill>
                </a:rPr>
                <a:t>(woody browser)</a:t>
              </a:r>
              <a:endParaRPr lang="en-US" sz="1200" b="1" kern="1200" dirty="0">
                <a:solidFill>
                  <a:srgbClr val="FFFFFF"/>
                </a:solidFill>
              </a:endParaRPr>
            </a:p>
          </p:txBody>
        </p:sp>
      </p:grpSp>
      <p:grpSp>
        <p:nvGrpSpPr>
          <p:cNvPr id="67" name="Group 66"/>
          <p:cNvGrpSpPr/>
          <p:nvPr/>
        </p:nvGrpSpPr>
        <p:grpSpPr>
          <a:xfrm>
            <a:off x="3215755" y="3969615"/>
            <a:ext cx="15207" cy="452385"/>
            <a:chOff x="3139428" y="2881215"/>
            <a:chExt cx="15207" cy="452385"/>
          </a:xfrm>
          <a:scene3d>
            <a:camera prst="orthographicFront"/>
            <a:lightRig rig="threePt" dir="t">
              <a:rot lat="0" lon="0" rev="7500000"/>
            </a:lightRig>
          </a:scene3d>
        </p:grpSpPr>
        <p:sp>
          <p:nvSpPr>
            <p:cNvPr id="101" name="Right Arrow 100"/>
            <p:cNvSpPr/>
            <p:nvPr/>
          </p:nvSpPr>
          <p:spPr>
            <a:xfrm rot="6803436">
              <a:off x="2920839" y="3099804"/>
              <a:ext cx="452385"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3383"/>
                <a:satOff val="-389"/>
                <a:lumOff val="3331"/>
                <a:alphaOff val="0"/>
              </a:schemeClr>
            </a:lnRef>
            <a:fillRef idx="1">
              <a:scrgbClr r="0" g="0" b="0"/>
            </a:fillRef>
            <a:effectRef idx="2">
              <a:scrgbClr r="0" g="0" b="0"/>
            </a:effectRef>
            <a:fontRef idx="minor">
              <a:schemeClr val="lt1"/>
            </a:fontRef>
          </p:style>
        </p:sp>
        <p:sp>
          <p:nvSpPr>
            <p:cNvPr id="102" name="Right Arrow 10"/>
            <p:cNvSpPr/>
            <p:nvPr/>
          </p:nvSpPr>
          <p:spPr>
            <a:xfrm rot="17603436">
              <a:off x="2924026" y="3100751"/>
              <a:ext cx="447823"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8" name="Group 67"/>
          <p:cNvGrpSpPr/>
          <p:nvPr/>
        </p:nvGrpSpPr>
        <p:grpSpPr>
          <a:xfrm>
            <a:off x="1887999" y="5210397"/>
            <a:ext cx="1226388" cy="1204103"/>
            <a:chOff x="2109077" y="3487362"/>
            <a:chExt cx="1226388" cy="1204103"/>
          </a:xfrm>
          <a:scene3d>
            <a:camera prst="orthographicFront"/>
            <a:lightRig rig="threePt" dir="t">
              <a:rot lat="0" lon="0" rev="7500000"/>
            </a:lightRig>
          </a:scene3d>
        </p:grpSpPr>
        <p:sp>
          <p:nvSpPr>
            <p:cNvPr id="99" name="Rounded Rectangle 98"/>
            <p:cNvSpPr/>
            <p:nvPr/>
          </p:nvSpPr>
          <p:spPr>
            <a:xfrm>
              <a:off x="2109077" y="3487362"/>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5799"/>
                <a:satOff val="256"/>
                <a:lumOff val="6528"/>
                <a:alphaOff val="0"/>
              </a:schemeClr>
            </a:fillRef>
            <a:effectRef idx="2">
              <a:schemeClr val="accent4">
                <a:shade val="80000"/>
                <a:hueOff val="-5799"/>
                <a:satOff val="256"/>
                <a:lumOff val="6528"/>
                <a:alphaOff val="0"/>
              </a:schemeClr>
            </a:effectRef>
            <a:fontRef idx="minor">
              <a:schemeClr val="lt1"/>
            </a:fontRef>
          </p:style>
        </p:sp>
        <p:sp>
          <p:nvSpPr>
            <p:cNvPr id="100" name="Rounded Rectangle 12"/>
            <p:cNvSpPr/>
            <p:nvPr/>
          </p:nvSpPr>
          <p:spPr>
            <a:xfrm>
              <a:off x="2144344" y="3522629"/>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Woody Tree Species: willows, cottonwoods</a:t>
              </a:r>
            </a:p>
            <a:p>
              <a:pPr lvl="0" algn="ctr" defTabSz="533400">
                <a:lnSpc>
                  <a:spcPct val="90000"/>
                </a:lnSpc>
                <a:spcBef>
                  <a:spcPct val="0"/>
                </a:spcBef>
                <a:spcAft>
                  <a:spcPct val="35000"/>
                </a:spcAft>
              </a:pPr>
              <a:r>
                <a:rPr lang="en-US" sz="1200" b="1" kern="1200" dirty="0" smtClean="0">
                  <a:solidFill>
                    <a:srgbClr val="FFFFFF"/>
                  </a:solidFill>
                </a:rPr>
                <a:t>(producers)</a:t>
              </a:r>
              <a:endParaRPr lang="en-US" sz="1200" b="1" kern="1200" dirty="0">
                <a:solidFill>
                  <a:srgbClr val="FFFFFF"/>
                </a:solidFill>
              </a:endParaRPr>
            </a:p>
          </p:txBody>
        </p:sp>
      </p:grpSp>
      <p:grpSp>
        <p:nvGrpSpPr>
          <p:cNvPr id="69" name="Group 68"/>
          <p:cNvGrpSpPr/>
          <p:nvPr/>
        </p:nvGrpSpPr>
        <p:grpSpPr>
          <a:xfrm>
            <a:off x="2330311" y="3943949"/>
            <a:ext cx="15207" cy="456712"/>
            <a:chOff x="2253984" y="2855549"/>
            <a:chExt cx="15207" cy="456712"/>
          </a:xfrm>
          <a:scene3d>
            <a:camera prst="orthographicFront"/>
            <a:lightRig rig="threePt" dir="t">
              <a:rot lat="0" lon="0" rev="7500000"/>
            </a:lightRig>
          </a:scene3d>
        </p:grpSpPr>
        <p:sp>
          <p:nvSpPr>
            <p:cNvPr id="97" name="Right Arrow 96"/>
            <p:cNvSpPr/>
            <p:nvPr/>
          </p:nvSpPr>
          <p:spPr>
            <a:xfrm rot="14723080">
              <a:off x="2033232" y="3076301"/>
              <a:ext cx="45671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6766"/>
                <a:satOff val="-778"/>
                <a:lumOff val="6663"/>
                <a:alphaOff val="0"/>
              </a:schemeClr>
            </a:lnRef>
            <a:fillRef idx="1">
              <a:scrgbClr r="0" g="0" b="0"/>
            </a:fillRef>
            <a:effectRef idx="2">
              <a:scrgbClr r="0" g="0" b="0"/>
            </a:effectRef>
            <a:fontRef idx="minor">
              <a:schemeClr val="lt1"/>
            </a:fontRef>
          </p:style>
        </p:sp>
        <p:sp>
          <p:nvSpPr>
            <p:cNvPr id="98" name="Right Arrow 14"/>
            <p:cNvSpPr/>
            <p:nvPr/>
          </p:nvSpPr>
          <p:spPr>
            <a:xfrm rot="25523080">
              <a:off x="2036463" y="3081416"/>
              <a:ext cx="45215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0" name="Group 69"/>
          <p:cNvGrpSpPr/>
          <p:nvPr/>
        </p:nvGrpSpPr>
        <p:grpSpPr>
          <a:xfrm>
            <a:off x="696878" y="2834776"/>
            <a:ext cx="1226388" cy="1204103"/>
            <a:chOff x="1198478" y="1499847"/>
            <a:chExt cx="1226388" cy="1204103"/>
          </a:xfrm>
          <a:scene3d>
            <a:camera prst="orthographicFront"/>
            <a:lightRig rig="threePt" dir="t">
              <a:rot lat="0" lon="0" rev="7500000"/>
            </a:lightRig>
          </a:scene3d>
        </p:grpSpPr>
        <p:sp>
          <p:nvSpPr>
            <p:cNvPr id="95" name="Rounded Rectangle 94"/>
            <p:cNvSpPr/>
            <p:nvPr/>
          </p:nvSpPr>
          <p:spPr>
            <a:xfrm>
              <a:off x="1198478" y="1499847"/>
              <a:ext cx="1226388" cy="1204103"/>
            </a:xfrm>
            <a:prstGeom prst="roundRect">
              <a:avLst>
                <a:gd name="adj" fmla="val 10000"/>
              </a:avLst>
            </a:prstGeom>
            <a:gradFill rotWithShape="0">
              <a:gsLst>
                <a:gs pos="0">
                  <a:schemeClr val="accent1">
                    <a:lumMod val="50000"/>
                  </a:schemeClr>
                </a:gs>
                <a:gs pos="55000">
                  <a:schemeClr val="accent1">
                    <a:lumMod val="75000"/>
                  </a:schemeClr>
                </a:gs>
                <a:gs pos="100000">
                  <a:schemeClr val="accent1">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8699"/>
                <a:satOff val="384"/>
                <a:lumOff val="9792"/>
                <a:alphaOff val="0"/>
              </a:schemeClr>
            </a:effectRef>
            <a:fontRef idx="minor">
              <a:schemeClr val="lt1"/>
            </a:fontRef>
          </p:style>
        </p:sp>
        <p:sp>
          <p:nvSpPr>
            <p:cNvPr id="96" name="Rounded Rectangle 16"/>
            <p:cNvSpPr/>
            <p:nvPr/>
          </p:nvSpPr>
          <p:spPr>
            <a:xfrm>
              <a:off x="1233745"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Beaver</a:t>
              </a:r>
            </a:p>
            <a:p>
              <a:pPr lvl="0" algn="ctr" defTabSz="533400">
                <a:lnSpc>
                  <a:spcPct val="90000"/>
                </a:lnSpc>
                <a:spcBef>
                  <a:spcPct val="0"/>
                </a:spcBef>
                <a:spcAft>
                  <a:spcPct val="35000"/>
                </a:spcAft>
              </a:pPr>
              <a:r>
                <a:rPr lang="en-US" sz="1200" b="1" kern="1200" dirty="0" smtClean="0">
                  <a:solidFill>
                    <a:srgbClr val="FFFFFF"/>
                  </a:solidFill>
                </a:rPr>
                <a:t>(browser, preference for willows)</a:t>
              </a:r>
              <a:endParaRPr lang="en-US" sz="1200" b="1" kern="1200" dirty="0">
                <a:solidFill>
                  <a:srgbClr val="FFFFFF"/>
                </a:solidFill>
              </a:endParaRPr>
            </a:p>
          </p:txBody>
        </p:sp>
      </p:grpSp>
      <p:grpSp>
        <p:nvGrpSpPr>
          <p:cNvPr id="72" name="Group 71"/>
          <p:cNvGrpSpPr/>
          <p:nvPr/>
        </p:nvGrpSpPr>
        <p:grpSpPr>
          <a:xfrm>
            <a:off x="5030634" y="2588247"/>
            <a:ext cx="1226388" cy="1204103"/>
            <a:chOff x="4954307" y="1499847"/>
            <a:chExt cx="1226388" cy="1204103"/>
          </a:xfrm>
          <a:scene3d>
            <a:camera prst="orthographicFront"/>
            <a:lightRig rig="threePt" dir="t">
              <a:rot lat="0" lon="0" rev="7500000"/>
            </a:lightRig>
          </a:scene3d>
        </p:grpSpPr>
        <p:sp>
          <p:nvSpPr>
            <p:cNvPr id="91" name="Rounded Rectangle 90"/>
            <p:cNvSpPr/>
            <p:nvPr/>
          </p:nvSpPr>
          <p:spPr>
            <a:xfrm>
              <a:off x="4954307" y="1499847"/>
              <a:ext cx="1226388" cy="1204103"/>
            </a:xfrm>
            <a:prstGeom prst="roundRect">
              <a:avLst>
                <a:gd name="adj" fmla="val 10000"/>
              </a:avLst>
            </a:prstGeom>
            <a:gradFill rotWithShape="0">
              <a:gsLst>
                <a:gs pos="0">
                  <a:schemeClr val="accent2">
                    <a:lumMod val="50000"/>
                  </a:schemeClr>
                </a:gs>
                <a:gs pos="55000">
                  <a:schemeClr val="accent2">
                    <a:lumMod val="75000"/>
                  </a:schemeClr>
                </a:gs>
                <a:gs pos="100000">
                  <a:schemeClr val="accent2">
                    <a:lumMod val="75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1599"/>
                <a:satOff val="512"/>
                <a:lumOff val="13055"/>
                <a:alphaOff val="0"/>
              </a:schemeClr>
            </a:effectRef>
            <a:fontRef idx="minor">
              <a:schemeClr val="lt1"/>
            </a:fontRef>
          </p:style>
        </p:sp>
        <p:sp>
          <p:nvSpPr>
            <p:cNvPr id="92" name="Rounded Rectangle 20"/>
            <p:cNvSpPr/>
            <p:nvPr/>
          </p:nvSpPr>
          <p:spPr>
            <a:xfrm>
              <a:off x="4989574"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Amphibians: frogs, toads</a:t>
              </a:r>
            </a:p>
            <a:p>
              <a:pPr lvl="0" algn="ctr" defTabSz="533400">
                <a:lnSpc>
                  <a:spcPct val="90000"/>
                </a:lnSpc>
                <a:spcBef>
                  <a:spcPct val="0"/>
                </a:spcBef>
                <a:spcAft>
                  <a:spcPct val="35000"/>
                </a:spcAft>
              </a:pPr>
              <a:r>
                <a:rPr lang="en-US" sz="1200" b="1" kern="1200" dirty="0" smtClean="0">
                  <a:solidFill>
                    <a:srgbClr val="FFFFFF"/>
                  </a:solidFill>
                </a:rPr>
                <a:t>(juvenile – algae</a:t>
              </a:r>
            </a:p>
            <a:p>
              <a:pPr lvl="0" algn="ctr" defTabSz="533400">
                <a:lnSpc>
                  <a:spcPct val="90000"/>
                </a:lnSpc>
                <a:spcBef>
                  <a:spcPct val="0"/>
                </a:spcBef>
                <a:spcAft>
                  <a:spcPct val="35000"/>
                </a:spcAft>
              </a:pPr>
              <a:r>
                <a:rPr lang="en-US" sz="1200" b="1" kern="1200" dirty="0" smtClean="0">
                  <a:solidFill>
                    <a:srgbClr val="FFFFFF"/>
                  </a:solidFill>
                </a:rPr>
                <a:t>adult - insects)</a:t>
              </a:r>
              <a:endParaRPr lang="en-US" sz="1200" b="1" kern="1200" dirty="0">
                <a:solidFill>
                  <a:srgbClr val="FFFFFF"/>
                </a:solidFill>
              </a:endParaRPr>
            </a:p>
          </p:txBody>
        </p:sp>
      </p:grpSp>
      <p:grpSp>
        <p:nvGrpSpPr>
          <p:cNvPr id="73" name="Group 72"/>
          <p:cNvGrpSpPr/>
          <p:nvPr/>
        </p:nvGrpSpPr>
        <p:grpSpPr>
          <a:xfrm>
            <a:off x="5616025" y="3116908"/>
            <a:ext cx="15207" cy="336363"/>
            <a:chOff x="5539698" y="2028508"/>
            <a:chExt cx="15207" cy="336363"/>
          </a:xfrm>
          <a:scene3d>
            <a:camera prst="orthographicFront"/>
            <a:lightRig rig="threePt" dir="t">
              <a:rot lat="0" lon="0" rev="7500000"/>
            </a:lightRig>
          </a:scene3d>
        </p:grpSpPr>
        <p:sp>
          <p:nvSpPr>
            <p:cNvPr id="89" name="Right Arrow 88"/>
            <p:cNvSpPr/>
            <p:nvPr/>
          </p:nvSpPr>
          <p:spPr>
            <a:xfrm rot="3704520">
              <a:off x="5379120" y="2189086"/>
              <a:ext cx="33636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3531"/>
                <a:satOff val="-1557"/>
                <a:lumOff val="13325"/>
                <a:alphaOff val="0"/>
              </a:schemeClr>
            </a:lnRef>
            <a:fillRef idx="1">
              <a:scrgbClr r="0" g="0" b="0"/>
            </a:fillRef>
            <a:effectRef idx="2">
              <a:scrgbClr r="0" g="0" b="0"/>
            </a:effectRef>
            <a:fontRef idx="minor">
              <a:schemeClr val="lt1"/>
            </a:fontRef>
          </p:style>
        </p:sp>
        <p:sp>
          <p:nvSpPr>
            <p:cNvPr id="90" name="Right Arrow 22"/>
            <p:cNvSpPr/>
            <p:nvPr/>
          </p:nvSpPr>
          <p:spPr>
            <a:xfrm rot="3704520">
              <a:off x="5380321" y="2190118"/>
              <a:ext cx="33180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4" name="Group 73"/>
          <p:cNvGrpSpPr/>
          <p:nvPr/>
        </p:nvGrpSpPr>
        <p:grpSpPr>
          <a:xfrm>
            <a:off x="6891668" y="2584564"/>
            <a:ext cx="1226388" cy="1204103"/>
            <a:chOff x="6815341" y="1496164"/>
            <a:chExt cx="1226388" cy="1204103"/>
          </a:xfrm>
          <a:scene3d>
            <a:camera prst="orthographicFront"/>
            <a:lightRig rig="threePt" dir="t">
              <a:rot lat="0" lon="0" rev="7500000"/>
            </a:lightRig>
          </a:scene3d>
        </p:grpSpPr>
        <p:sp>
          <p:nvSpPr>
            <p:cNvPr id="87" name="Rounded Rectangle 86"/>
            <p:cNvSpPr/>
            <p:nvPr/>
          </p:nvSpPr>
          <p:spPr>
            <a:xfrm>
              <a:off x="6815341" y="1496164"/>
              <a:ext cx="1226388" cy="1204103"/>
            </a:xfrm>
            <a:prstGeom prst="roundRect">
              <a:avLst>
                <a:gd name="adj" fmla="val 10000"/>
              </a:avLst>
            </a:prstGeom>
            <a:gradFill rotWithShape="0">
              <a:gsLst>
                <a:gs pos="0">
                  <a:srgbClr val="802574"/>
                </a:gs>
                <a:gs pos="55000">
                  <a:srgbClr val="AC329C"/>
                </a:gs>
                <a:gs pos="100000">
                  <a:srgbClr val="E643D2"/>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4498"/>
                <a:satOff val="640"/>
                <a:lumOff val="16319"/>
                <a:alphaOff val="0"/>
              </a:schemeClr>
            </a:effectRef>
            <a:fontRef idx="minor">
              <a:schemeClr val="lt1"/>
            </a:fontRef>
          </p:style>
        </p:sp>
        <p:sp>
          <p:nvSpPr>
            <p:cNvPr id="88" name="Rounded Rectangle 24"/>
            <p:cNvSpPr/>
            <p:nvPr/>
          </p:nvSpPr>
          <p:spPr>
            <a:xfrm>
              <a:off x="6850608" y="153143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Butterflies</a:t>
              </a:r>
            </a:p>
            <a:p>
              <a:pPr lvl="0" algn="ctr" defTabSz="533400">
                <a:lnSpc>
                  <a:spcPct val="90000"/>
                </a:lnSpc>
                <a:spcBef>
                  <a:spcPct val="0"/>
                </a:spcBef>
                <a:spcAft>
                  <a:spcPct val="35000"/>
                </a:spcAft>
              </a:pPr>
              <a:r>
                <a:rPr lang="en-US" sz="1200" b="1" kern="1200" dirty="0" smtClean="0">
                  <a:solidFill>
                    <a:srgbClr val="FFFFFF"/>
                  </a:solidFill>
                </a:rPr>
                <a:t>(juvenile- leaves, adult - floral nectar)</a:t>
              </a:r>
              <a:endParaRPr lang="en-US" sz="1200" b="1" kern="1200" dirty="0">
                <a:solidFill>
                  <a:srgbClr val="FFFFFF"/>
                </a:solidFill>
              </a:endParaRPr>
            </a:p>
          </p:txBody>
        </p:sp>
      </p:grpSp>
      <p:grpSp>
        <p:nvGrpSpPr>
          <p:cNvPr id="75" name="Group 74"/>
          <p:cNvGrpSpPr/>
          <p:nvPr/>
        </p:nvGrpSpPr>
        <p:grpSpPr>
          <a:xfrm>
            <a:off x="7012545" y="3959446"/>
            <a:ext cx="15207" cy="455981"/>
            <a:chOff x="6936218" y="2871046"/>
            <a:chExt cx="15207" cy="455981"/>
          </a:xfrm>
          <a:scene3d>
            <a:camera prst="orthographicFront"/>
            <a:lightRig rig="threePt" dir="t">
              <a:rot lat="0" lon="0" rev="7500000"/>
            </a:lightRig>
          </a:scene3d>
        </p:grpSpPr>
        <p:sp>
          <p:nvSpPr>
            <p:cNvPr id="85" name="Right Arrow 84"/>
            <p:cNvSpPr/>
            <p:nvPr/>
          </p:nvSpPr>
          <p:spPr>
            <a:xfrm rot="18222951">
              <a:off x="6715831" y="3091433"/>
              <a:ext cx="455981"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6914"/>
                <a:satOff val="-1946"/>
                <a:lumOff val="16657"/>
                <a:alphaOff val="0"/>
              </a:schemeClr>
            </a:lnRef>
            <a:fillRef idx="1">
              <a:scrgbClr r="0" g="0" b="0"/>
            </a:fillRef>
            <a:effectRef idx="2">
              <a:scrgbClr r="0" g="0" b="0"/>
            </a:effectRef>
            <a:fontRef idx="minor">
              <a:schemeClr val="lt1"/>
            </a:fontRef>
          </p:style>
        </p:sp>
        <p:sp>
          <p:nvSpPr>
            <p:cNvPr id="86" name="Right Arrow 26"/>
            <p:cNvSpPr/>
            <p:nvPr/>
          </p:nvSpPr>
          <p:spPr>
            <a:xfrm rot="29022951">
              <a:off x="6716846" y="3096371"/>
              <a:ext cx="451419"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7" name="Group 76"/>
          <p:cNvGrpSpPr/>
          <p:nvPr/>
        </p:nvGrpSpPr>
        <p:grpSpPr>
          <a:xfrm>
            <a:off x="5270825" y="5103145"/>
            <a:ext cx="19638" cy="116156"/>
            <a:chOff x="5194498" y="4014745"/>
            <a:chExt cx="19638" cy="116156"/>
          </a:xfrm>
          <a:scene3d>
            <a:camera prst="orthographicFront"/>
            <a:lightRig rig="threePt" dir="t">
              <a:rot lat="0" lon="0" rev="7500000"/>
            </a:lightRig>
          </a:scene3d>
        </p:grpSpPr>
        <p:sp>
          <p:nvSpPr>
            <p:cNvPr id="81" name="Right Arrow 80"/>
            <p:cNvSpPr/>
            <p:nvPr/>
          </p:nvSpPr>
          <p:spPr>
            <a:xfrm rot="3779944">
              <a:off x="5146239" y="4063004"/>
              <a:ext cx="116156" cy="19638"/>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20297"/>
                <a:satOff val="-2335"/>
                <a:lumOff val="19988"/>
                <a:alphaOff val="0"/>
              </a:schemeClr>
            </a:lnRef>
            <a:fillRef idx="1">
              <a:scrgbClr r="0" g="0" b="0"/>
            </a:fillRef>
            <a:effectRef idx="2">
              <a:scrgbClr r="0" g="0" b="0"/>
            </a:effectRef>
            <a:fontRef idx="minor">
              <a:schemeClr val="lt1"/>
            </a:fontRef>
          </p:style>
        </p:sp>
        <p:sp>
          <p:nvSpPr>
            <p:cNvPr id="82" name="Right Arrow 30"/>
            <p:cNvSpPr/>
            <p:nvPr/>
          </p:nvSpPr>
          <p:spPr>
            <a:xfrm rot="14579944">
              <a:off x="5147847" y="4064308"/>
              <a:ext cx="110265" cy="11782"/>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8" name="Group 77"/>
          <p:cNvGrpSpPr/>
          <p:nvPr/>
        </p:nvGrpSpPr>
        <p:grpSpPr>
          <a:xfrm>
            <a:off x="3486247" y="5217431"/>
            <a:ext cx="1226388" cy="1204103"/>
            <a:chOff x="4184660" y="3456844"/>
            <a:chExt cx="1226388" cy="1204103"/>
          </a:xfrm>
          <a:scene3d>
            <a:camera prst="orthographicFront"/>
            <a:lightRig rig="threePt" dir="t">
              <a:rot lat="0" lon="0" rev="7500000"/>
            </a:lightRig>
          </a:scene3d>
        </p:grpSpPr>
        <p:sp>
          <p:nvSpPr>
            <p:cNvPr id="79" name="Rounded Rectangle 78"/>
            <p:cNvSpPr/>
            <p:nvPr/>
          </p:nvSpPr>
          <p:spPr>
            <a:xfrm>
              <a:off x="4184660" y="3456844"/>
              <a:ext cx="1226388" cy="1204103"/>
            </a:xfrm>
            <a:prstGeom prst="roundRect">
              <a:avLst>
                <a:gd name="adj" fmla="val 10000"/>
              </a:avLst>
            </a:prstGeom>
            <a:gradFill rotWithShape="0">
              <a:gsLst>
                <a:gs pos="0">
                  <a:srgbClr val="0514A6"/>
                </a:gs>
                <a:gs pos="55000">
                  <a:srgbClr val="0418DA"/>
                </a:gs>
                <a:gs pos="100000">
                  <a:srgbClr val="3753FE"/>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0298"/>
                <a:satOff val="896"/>
                <a:lumOff val="22847"/>
                <a:alphaOff val="0"/>
              </a:schemeClr>
            </a:effectRef>
            <a:fontRef idx="minor">
              <a:schemeClr val="lt1"/>
            </a:fontRef>
          </p:style>
        </p:sp>
        <p:sp>
          <p:nvSpPr>
            <p:cNvPr id="80" name="Rounded Rectangle 32"/>
            <p:cNvSpPr/>
            <p:nvPr/>
          </p:nvSpPr>
          <p:spPr>
            <a:xfrm>
              <a:off x="4219927" y="349211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 Wetland plants: sedges, rushes, cattails (producers)</a:t>
              </a:r>
              <a:endParaRPr lang="en-US" sz="1200" b="1" kern="1200" dirty="0">
                <a:solidFill>
                  <a:srgbClr val="FFFFFF"/>
                </a:solidFill>
              </a:endParaRPr>
            </a:p>
          </p:txBody>
        </p:sp>
      </p:grpSp>
      <p:cxnSp>
        <p:nvCxnSpPr>
          <p:cNvPr id="125" name="Curved Connector 6"/>
          <p:cNvCxnSpPr/>
          <p:nvPr/>
        </p:nvCxnSpPr>
        <p:spPr>
          <a:xfrm flipH="1" flipV="1">
            <a:off x="3992960" y="4337454"/>
            <a:ext cx="1963666" cy="965704"/>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5355565" y="5226213"/>
            <a:ext cx="1226388" cy="1204103"/>
            <a:chOff x="5857165" y="3474578"/>
            <a:chExt cx="1226388" cy="1204103"/>
          </a:xfrm>
          <a:scene3d>
            <a:camera prst="orthographicFront"/>
            <a:lightRig rig="threePt" dir="t">
              <a:rot lat="0" lon="0" rev="7500000"/>
            </a:lightRig>
          </a:scene3d>
        </p:grpSpPr>
        <p:sp>
          <p:nvSpPr>
            <p:cNvPr id="83" name="Rounded Rectangle 82"/>
            <p:cNvSpPr/>
            <p:nvPr/>
          </p:nvSpPr>
          <p:spPr>
            <a:xfrm>
              <a:off x="5857165" y="3474578"/>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17398"/>
                <a:satOff val="768"/>
                <a:lumOff val="19583"/>
                <a:alphaOff val="0"/>
              </a:schemeClr>
            </a:fillRef>
            <a:effectRef idx="2">
              <a:schemeClr val="accent4">
                <a:shade val="80000"/>
                <a:hueOff val="-17398"/>
                <a:satOff val="768"/>
                <a:lumOff val="19583"/>
                <a:alphaOff val="0"/>
              </a:schemeClr>
            </a:effectRef>
            <a:fontRef idx="minor">
              <a:schemeClr val="lt1"/>
            </a:fontRef>
          </p:style>
        </p:sp>
        <p:sp>
          <p:nvSpPr>
            <p:cNvPr id="84" name="Rounded Rectangle 28"/>
            <p:cNvSpPr/>
            <p:nvPr/>
          </p:nvSpPr>
          <p:spPr>
            <a:xfrm>
              <a:off x="5892432" y="3509845"/>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Wildflowers</a:t>
              </a:r>
            </a:p>
            <a:p>
              <a:pPr lvl="0" algn="ctr" defTabSz="533400">
                <a:lnSpc>
                  <a:spcPct val="90000"/>
                </a:lnSpc>
                <a:spcBef>
                  <a:spcPct val="0"/>
                </a:spcBef>
                <a:spcAft>
                  <a:spcPct val="35000"/>
                </a:spcAft>
              </a:pPr>
              <a:r>
                <a:rPr lang="en-US" sz="1200" b="1" kern="1200" dirty="0" smtClean="0">
                  <a:solidFill>
                    <a:srgbClr val="FFFFFF"/>
                  </a:solidFill>
                </a:rPr>
                <a:t>(producer)</a:t>
              </a:r>
              <a:endParaRPr lang="en-US" sz="1200" b="1" kern="1200" dirty="0">
                <a:solidFill>
                  <a:srgbClr val="FFFFFF"/>
                </a:solidFill>
              </a:endParaRPr>
            </a:p>
          </p:txBody>
        </p:sp>
      </p:grpSp>
      <p:sp>
        <p:nvSpPr>
          <p:cNvPr id="2" name="Title 1"/>
          <p:cNvSpPr>
            <a:spLocks noGrp="1"/>
          </p:cNvSpPr>
          <p:nvPr>
            <p:ph type="title"/>
          </p:nvPr>
        </p:nvSpPr>
        <p:spPr/>
        <p:txBody>
          <a:bodyPr/>
          <a:lstStyle/>
          <a:p>
            <a:r>
              <a:rPr lang="en-US" dirty="0" smtClean="0"/>
              <a:t>Riparian Community Food Web</a:t>
            </a:r>
            <a:endParaRPr lang="en-US" dirty="0"/>
          </a:p>
        </p:txBody>
      </p:sp>
      <p:grpSp>
        <p:nvGrpSpPr>
          <p:cNvPr id="71" name="Group 70"/>
          <p:cNvGrpSpPr/>
          <p:nvPr/>
        </p:nvGrpSpPr>
        <p:grpSpPr>
          <a:xfrm>
            <a:off x="68724" y="2567039"/>
            <a:ext cx="15207" cy="1340603"/>
            <a:chOff x="-7603" y="1478639"/>
            <a:chExt cx="15207" cy="1340603"/>
          </a:xfrm>
          <a:scene3d>
            <a:camera prst="orthographicFront"/>
            <a:lightRig rig="threePt" dir="t">
              <a:rot lat="0" lon="0" rev="7500000"/>
            </a:lightRig>
          </a:scene3d>
        </p:grpSpPr>
        <p:sp>
          <p:nvSpPr>
            <p:cNvPr id="93" name="Right Arrow 92"/>
            <p:cNvSpPr/>
            <p:nvPr/>
          </p:nvSpPr>
          <p:spPr>
            <a:xfrm rot="16875371">
              <a:off x="-670301" y="2141337"/>
              <a:ext cx="134060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0148"/>
                <a:satOff val="-1168"/>
                <a:lumOff val="9994"/>
                <a:alphaOff val="0"/>
              </a:schemeClr>
            </a:lnRef>
            <a:fillRef idx="1">
              <a:scrgbClr r="0" g="0" b="0"/>
            </a:fillRef>
            <a:effectRef idx="2">
              <a:scrgbClr r="0" g="0" b="0"/>
            </a:effectRef>
            <a:fontRef idx="minor">
              <a:schemeClr val="lt1"/>
            </a:fontRef>
          </p:style>
        </p:sp>
        <p:sp>
          <p:nvSpPr>
            <p:cNvPr id="94" name="Right Arrow 18"/>
            <p:cNvSpPr/>
            <p:nvPr/>
          </p:nvSpPr>
          <p:spPr>
            <a:xfrm rot="16875371">
              <a:off x="-668465" y="2146615"/>
              <a:ext cx="133604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sp>
        <p:nvSpPr>
          <p:cNvPr id="134" name="Rectangle 133"/>
          <p:cNvSpPr/>
          <p:nvPr/>
        </p:nvSpPr>
        <p:spPr>
          <a:xfrm>
            <a:off x="4699627" y="1502691"/>
            <a:ext cx="4351580" cy="923330"/>
          </a:xfrm>
          <a:prstGeom prst="rect">
            <a:avLst/>
          </a:prstGeom>
        </p:spPr>
        <p:txBody>
          <a:bodyPr wrap="square">
            <a:spAutoFit/>
          </a:bodyPr>
          <a:lstStyle/>
          <a:p>
            <a:r>
              <a:rPr lang="en-US" dirty="0"/>
              <a:t>But </a:t>
            </a:r>
            <a:r>
              <a:rPr lang="en-US" dirty="0" smtClean="0"/>
              <a:t>the impact of apex predators on their prey can also </a:t>
            </a:r>
            <a:r>
              <a:rPr lang="en-US" dirty="0"/>
              <a:t>have </a:t>
            </a:r>
            <a:r>
              <a:rPr lang="en-US" b="1" i="1" dirty="0"/>
              <a:t>indirect effects </a:t>
            </a:r>
            <a:r>
              <a:rPr lang="en-US" dirty="0"/>
              <a:t>on other members of the </a:t>
            </a:r>
            <a:r>
              <a:rPr lang="en-US" dirty="0" smtClean="0"/>
              <a:t>community.</a:t>
            </a:r>
            <a:endParaRPr lang="en-US" dirty="0"/>
          </a:p>
        </p:txBody>
      </p:sp>
    </p:spTree>
    <p:extLst>
      <p:ext uri="{BB962C8B-B14F-4D97-AF65-F5344CB8AC3E}">
        <p14:creationId xmlns:p14="http://schemas.microsoft.com/office/powerpoint/2010/main" val="2494011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Bison: Almost Hunted To Extinction</a:t>
            </a:r>
            <a:endParaRPr lang="en-US" dirty="0"/>
          </a:p>
        </p:txBody>
      </p:sp>
      <p:sp>
        <p:nvSpPr>
          <p:cNvPr id="4" name="Text Placeholder 3"/>
          <p:cNvSpPr>
            <a:spLocks noGrp="1"/>
          </p:cNvSpPr>
          <p:nvPr>
            <p:ph type="body" idx="1"/>
          </p:nvPr>
        </p:nvSpPr>
        <p:spPr>
          <a:xfrm>
            <a:off x="5048690" y="6146393"/>
            <a:ext cx="4040188" cy="715355"/>
          </a:xfrm>
        </p:spPr>
        <p:txBody>
          <a:bodyPr>
            <a:normAutofit fontScale="92500" lnSpcReduction="10000"/>
          </a:bodyPr>
          <a:lstStyle/>
          <a:p>
            <a:r>
              <a:rPr lang="en-US" cap="none" dirty="0" smtClean="0"/>
              <a:t>A pile of bison bones from thousands of animals</a:t>
            </a:r>
            <a:endParaRPr lang="en-US" cap="none" dirty="0"/>
          </a:p>
        </p:txBody>
      </p:sp>
      <p:pic>
        <p:nvPicPr>
          <p:cNvPr id="5" name="Content Placeholder 4" descr="Bison_skull_pile_edit.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032" r="10032"/>
          <a:stretch/>
        </p:blipFill>
        <p:spPr>
          <a:xfrm>
            <a:off x="5048690" y="2239321"/>
            <a:ext cx="4040188" cy="3951288"/>
          </a:xfrm>
        </p:spPr>
      </p:pic>
      <p:sp>
        <p:nvSpPr>
          <p:cNvPr id="7" name="Text Placeholder 6"/>
          <p:cNvSpPr>
            <a:spLocks noGrp="1"/>
          </p:cNvSpPr>
          <p:nvPr>
            <p:ph type="body" sz="quarter" idx="3"/>
          </p:nvPr>
        </p:nvSpPr>
        <p:spPr>
          <a:xfrm>
            <a:off x="147637" y="6152125"/>
            <a:ext cx="4041775" cy="715355"/>
          </a:xfrm>
        </p:spPr>
        <p:txBody>
          <a:bodyPr/>
          <a:lstStyle/>
          <a:p>
            <a:r>
              <a:rPr lang="en-US" i="1" cap="none" dirty="0" smtClean="0"/>
              <a:t>Bison bison</a:t>
            </a:r>
            <a:endParaRPr lang="en-US" i="1" cap="none" dirty="0"/>
          </a:p>
        </p:txBody>
      </p:sp>
      <p:pic>
        <p:nvPicPr>
          <p:cNvPr id="6" name="Content Placeholder 5" descr="American_Bison_(Yellowstone).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317" r="3303"/>
          <a:stretch/>
        </p:blipFill>
        <p:spPr>
          <a:xfrm>
            <a:off x="0" y="2245053"/>
            <a:ext cx="5061519" cy="3951288"/>
          </a:xfrm>
        </p:spPr>
      </p:pic>
      <p:sp>
        <p:nvSpPr>
          <p:cNvPr id="8" name="Text Placeholder 3"/>
          <p:cNvSpPr txBox="1">
            <a:spLocks/>
          </p:cNvSpPr>
          <p:nvPr/>
        </p:nvSpPr>
        <p:spPr>
          <a:xfrm>
            <a:off x="189929" y="1529698"/>
            <a:ext cx="8713524" cy="715355"/>
          </a:xfrm>
          <a:prstGeom prst="rect">
            <a:avLst/>
          </a:prstGeom>
        </p:spPr>
        <p:txBody>
          <a:bodyPr vert="horz" lIns="146304" tIns="91440" rtlCol="0" anchor="ctr">
            <a:normAutofit fontScale="92500" lnSpcReduction="10000"/>
          </a:bodyPr>
          <a:lstStyle>
            <a:lvl1pPr marL="0" indent="0" algn="l" rtl="0" eaLnBrk="1" latinLnBrk="0" hangingPunct="1">
              <a:spcBef>
                <a:spcPts val="0"/>
              </a:spcBef>
              <a:buClr>
                <a:schemeClr val="accent1"/>
              </a:buClr>
              <a:buSzPct val="80000"/>
              <a:buFont typeface="Wingdings 2"/>
              <a:buNone/>
              <a:defRPr kumimoji="0" sz="2300" b="1" kern="1200" cap="all" baseline="0">
                <a:solidFill>
                  <a:schemeClr val="tx1"/>
                </a:solidFill>
                <a:latin typeface="+mn-lt"/>
                <a:ea typeface="+mn-ea"/>
                <a:cs typeface="+mn-cs"/>
              </a:defRPr>
            </a:lvl1pPr>
            <a:lvl2pPr marL="457200" indent="0" algn="l" rtl="0" eaLnBrk="1" latinLnBrk="0" hangingPunct="1">
              <a:spcBef>
                <a:spcPct val="20000"/>
              </a:spcBef>
              <a:buClr>
                <a:schemeClr val="accent2"/>
              </a:buClr>
              <a:buSzPct val="90000"/>
              <a:buFont typeface="Wingdings"/>
              <a:buNone/>
              <a:defRPr kumimoji="0" sz="2000" b="1" kern="1200">
                <a:solidFill>
                  <a:schemeClr val="tx1"/>
                </a:solidFill>
                <a:latin typeface="+mn-lt"/>
                <a:ea typeface="+mn-ea"/>
                <a:cs typeface="+mn-cs"/>
              </a:defRPr>
            </a:lvl2pPr>
            <a:lvl3pPr marL="914400" indent="0" algn="l" rtl="0" eaLnBrk="1" latinLnBrk="0" hangingPunct="1">
              <a:spcBef>
                <a:spcPct val="20000"/>
              </a:spcBef>
              <a:buClr>
                <a:schemeClr val="accent3"/>
              </a:buClr>
              <a:buFont typeface="Arial"/>
              <a:buNone/>
              <a:defRPr kumimoji="0" sz="1800" b="1" kern="1200">
                <a:solidFill>
                  <a:schemeClr val="tx1"/>
                </a:solidFill>
                <a:latin typeface="+mn-lt"/>
                <a:ea typeface="+mn-ea"/>
                <a:cs typeface="+mn-cs"/>
              </a:defRPr>
            </a:lvl3pPr>
            <a:lvl4pPr marL="1371600" indent="0" algn="l" rtl="0" eaLnBrk="1" latinLnBrk="0" hangingPunct="1">
              <a:spcBef>
                <a:spcPct val="20000"/>
              </a:spcBef>
              <a:buClr>
                <a:schemeClr val="accent4"/>
              </a:buClr>
              <a:buFont typeface="Arial"/>
              <a:buNone/>
              <a:defRPr kumimoji="0" sz="1600" b="1" kern="1200">
                <a:solidFill>
                  <a:schemeClr val="tx1"/>
                </a:solidFill>
                <a:latin typeface="+mn-lt"/>
                <a:ea typeface="+mn-ea"/>
                <a:cs typeface="+mn-cs"/>
              </a:defRPr>
            </a:lvl4pPr>
            <a:lvl5pPr marL="1828800" indent="0" algn="l" rtl="0" eaLnBrk="1" latinLnBrk="0" hangingPunct="1">
              <a:spcBef>
                <a:spcPct val="20000"/>
              </a:spcBef>
              <a:buClr>
                <a:schemeClr val="accent5"/>
              </a:buClr>
              <a:buFont typeface="Wingdings 3"/>
              <a:buNone/>
              <a:defRPr kumimoji="0" lang="en-US" sz="1600" b="1" kern="1200">
                <a:solidFill>
                  <a:schemeClr val="tx1"/>
                </a:solidFill>
                <a:latin typeface="+mn-lt"/>
                <a:ea typeface="+mn-ea"/>
                <a:cs typeface="+mn-cs"/>
              </a:defRPr>
            </a:lvl5pPr>
            <a:lvl6pPr marL="2286000" indent="0" algn="l" rtl="0" eaLnBrk="1" latinLnBrk="0" hangingPunct="1">
              <a:spcBef>
                <a:spcPct val="20000"/>
              </a:spcBef>
              <a:buClr>
                <a:schemeClr val="accent6"/>
              </a:buClr>
              <a:buSzPct val="100000"/>
              <a:buFont typeface="Wingdings 2"/>
              <a:buNone/>
              <a:defRPr kumimoji="0" sz="1600" b="1" kern="1200">
                <a:solidFill>
                  <a:schemeClr val="tx1"/>
                </a:solidFill>
                <a:latin typeface="+mn-lt"/>
                <a:ea typeface="+mn-ea"/>
                <a:cs typeface="+mn-cs"/>
              </a:defRPr>
            </a:lvl6pPr>
            <a:lvl7pPr marL="2743200" indent="0" algn="l" rtl="0" eaLnBrk="1" latinLnBrk="0" hangingPunct="1">
              <a:spcBef>
                <a:spcPct val="20000"/>
              </a:spcBef>
              <a:buClr>
                <a:schemeClr val="accent1"/>
              </a:buClr>
              <a:buSzPct val="100000"/>
              <a:buFont typeface="Wingdings 2"/>
              <a:buNone/>
              <a:defRPr kumimoji="0" sz="1600" b="1" kern="1200">
                <a:solidFill>
                  <a:schemeClr val="tx1"/>
                </a:solidFill>
                <a:latin typeface="+mn-lt"/>
                <a:ea typeface="+mn-ea"/>
                <a:cs typeface="+mn-cs"/>
              </a:defRPr>
            </a:lvl7pPr>
            <a:lvl8pPr marL="3200400" indent="0" algn="l" rtl="0" eaLnBrk="1" latinLnBrk="0" hangingPunct="1">
              <a:spcBef>
                <a:spcPct val="20000"/>
              </a:spcBef>
              <a:buClr>
                <a:schemeClr val="accent2"/>
              </a:buClr>
              <a:buFont typeface="Wingdings 2" pitchFamily="18" charset="2"/>
              <a:buNone/>
              <a:defRPr kumimoji="0" sz="1600" b="1" kern="1200">
                <a:solidFill>
                  <a:schemeClr val="tx1"/>
                </a:solidFill>
                <a:latin typeface="+mn-lt"/>
                <a:ea typeface="+mn-ea"/>
                <a:cs typeface="+mn-cs"/>
              </a:defRPr>
            </a:lvl8pPr>
            <a:lvl9pPr marL="3657600" indent="0" algn="l" rtl="0" eaLnBrk="1" latinLnBrk="0" hangingPunct="1">
              <a:spcBef>
                <a:spcPct val="20000"/>
              </a:spcBef>
              <a:buClr>
                <a:schemeClr val="accent3"/>
              </a:buClr>
              <a:buFont typeface="Wingdings 2" pitchFamily="18" charset="2"/>
              <a:buNone/>
              <a:defRPr kumimoji="0" sz="1600" b="1" kern="1200" baseline="0">
                <a:solidFill>
                  <a:schemeClr val="tx1"/>
                </a:solidFill>
                <a:latin typeface="+mn-lt"/>
                <a:ea typeface="+mn-ea"/>
                <a:cs typeface="+mn-cs"/>
              </a:defRPr>
            </a:lvl9pPr>
            <a:extLst/>
          </a:lstStyle>
          <a:p>
            <a:r>
              <a:rPr lang="en-US" cap="none" dirty="0" smtClean="0"/>
              <a:t>Habitat loss and overhunting greatly reduced the population sizes of species such as bison and elk in the western United States.</a:t>
            </a:r>
            <a:endParaRPr lang="en-US" cap="none" dirty="0"/>
          </a:p>
        </p:txBody>
      </p:sp>
    </p:spTree>
    <p:extLst>
      <p:ext uri="{BB962C8B-B14F-4D97-AF65-F5344CB8AC3E}">
        <p14:creationId xmlns:p14="http://schemas.microsoft.com/office/powerpoint/2010/main" val="7281353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0" name="Curved Connector 6"/>
          <p:cNvCxnSpPr/>
          <p:nvPr/>
        </p:nvCxnSpPr>
        <p:spPr>
          <a:xfrm flipH="1" flipV="1">
            <a:off x="3486247" y="4337454"/>
            <a:ext cx="733947" cy="1018003"/>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7" name="Curved Connector 6"/>
          <p:cNvCxnSpPr/>
          <p:nvPr/>
        </p:nvCxnSpPr>
        <p:spPr>
          <a:xfrm flipV="1">
            <a:off x="2359993" y="4337454"/>
            <a:ext cx="883691" cy="1130035"/>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3" name="Curved Connector 6"/>
          <p:cNvCxnSpPr/>
          <p:nvPr/>
        </p:nvCxnSpPr>
        <p:spPr>
          <a:xfrm flipH="1" flipV="1">
            <a:off x="1417494" y="4119487"/>
            <a:ext cx="1019685" cy="1235969"/>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7" name="Curved Connector 6"/>
          <p:cNvCxnSpPr/>
          <p:nvPr/>
        </p:nvCxnSpPr>
        <p:spPr>
          <a:xfrm flipV="1">
            <a:off x="4220193" y="3788667"/>
            <a:ext cx="1095568" cy="1566789"/>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8" name="Curved Connector 6"/>
          <p:cNvCxnSpPr/>
          <p:nvPr/>
        </p:nvCxnSpPr>
        <p:spPr>
          <a:xfrm flipV="1">
            <a:off x="5956625" y="3792351"/>
            <a:ext cx="1196400" cy="1606160"/>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flipH="1" flipV="1">
            <a:off x="1764281" y="4038881"/>
            <a:ext cx="2075119" cy="1264275"/>
          </a:xfrm>
          <a:prstGeom prst="straightConnector1">
            <a:avLst/>
          </a:prstGeom>
          <a:ln w="57150" cmpd="sng">
            <a:solidFill>
              <a:srgbClr val="0514A6"/>
            </a:solidFill>
            <a:tailEnd type="triangle"/>
          </a:ln>
          <a:effectLst>
            <a:outerShdw blurRad="12700" dist="25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Curved Connector 6"/>
          <p:cNvCxnSpPr/>
          <p:nvPr/>
        </p:nvCxnSpPr>
        <p:spPr>
          <a:xfrm flipH="1">
            <a:off x="6257022" y="3234897"/>
            <a:ext cx="621611" cy="0"/>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2" name="Curved Connector 6"/>
          <p:cNvCxnSpPr/>
          <p:nvPr/>
        </p:nvCxnSpPr>
        <p:spPr>
          <a:xfrm flipV="1">
            <a:off x="3384504" y="2777646"/>
            <a:ext cx="274020" cy="357145"/>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3317345" y="1551536"/>
            <a:ext cx="1226388" cy="1204103"/>
            <a:chOff x="3963476" y="0"/>
            <a:chExt cx="1226388" cy="1204103"/>
          </a:xfrm>
          <a:scene3d>
            <a:camera prst="orthographicFront"/>
            <a:lightRig rig="threePt" dir="t">
              <a:rot lat="0" lon="0" rev="7500000"/>
            </a:lightRig>
          </a:scene3d>
        </p:grpSpPr>
        <p:sp>
          <p:nvSpPr>
            <p:cNvPr id="107" name="Rounded Rectangle 106"/>
            <p:cNvSpPr/>
            <p:nvPr/>
          </p:nvSpPr>
          <p:spPr>
            <a:xfrm>
              <a:off x="3963476" y="0"/>
              <a:ext cx="1226388" cy="1204103"/>
            </a:xfrm>
            <a:prstGeom prst="roundRect">
              <a:avLst>
                <a:gd name="adj" fmla="val 10000"/>
              </a:avLst>
            </a:prstGeom>
            <a:gradFill rotWithShape="0">
              <a:gsLst>
                <a:gs pos="0">
                  <a:schemeClr val="accent3">
                    <a:lumMod val="50000"/>
                  </a:schemeClr>
                </a:gs>
                <a:gs pos="55000">
                  <a:schemeClr val="accent3">
                    <a:lumMod val="75000"/>
                  </a:schemeClr>
                </a:gs>
                <a:gs pos="100000">
                  <a:schemeClr val="accent3">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0"/>
                <a:satOff val="0"/>
                <a:lumOff val="0"/>
                <a:alphaOff val="0"/>
              </a:schemeClr>
            </a:effectRef>
            <a:fontRef idx="minor">
              <a:schemeClr val="lt1"/>
            </a:fontRef>
          </p:style>
        </p:sp>
        <p:sp>
          <p:nvSpPr>
            <p:cNvPr id="108" name="Rounded Rectangle 4"/>
            <p:cNvSpPr/>
            <p:nvPr/>
          </p:nvSpPr>
          <p:spPr>
            <a:xfrm>
              <a:off x="3998743" y="35267"/>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Cougar</a:t>
              </a:r>
            </a:p>
            <a:p>
              <a:pPr lvl="0" algn="ctr" defTabSz="533400">
                <a:lnSpc>
                  <a:spcPct val="90000"/>
                </a:lnSpc>
                <a:spcBef>
                  <a:spcPct val="0"/>
                </a:spcBef>
                <a:spcAft>
                  <a:spcPct val="35000"/>
                </a:spcAft>
              </a:pPr>
              <a:r>
                <a:rPr lang="en-US" sz="1200" b="1" kern="1200" dirty="0" smtClean="0">
                  <a:solidFill>
                    <a:srgbClr val="FFFFFF"/>
                  </a:solidFill>
                </a:rPr>
                <a:t>(predator)</a:t>
              </a:r>
              <a:endParaRPr lang="en-US" sz="1200" b="1" kern="1200" dirty="0">
                <a:solidFill>
                  <a:srgbClr val="FFFFFF"/>
                </a:solidFill>
              </a:endParaRPr>
            </a:p>
          </p:txBody>
        </p:sp>
      </p:grpSp>
      <p:grpSp>
        <p:nvGrpSpPr>
          <p:cNvPr id="65" name="Group 64"/>
          <p:cNvGrpSpPr/>
          <p:nvPr/>
        </p:nvGrpSpPr>
        <p:grpSpPr>
          <a:xfrm>
            <a:off x="4145095" y="2350770"/>
            <a:ext cx="15207" cy="188082"/>
            <a:chOff x="4068768" y="1262370"/>
            <a:chExt cx="15207" cy="188082"/>
          </a:xfrm>
          <a:scene3d>
            <a:camera prst="orthographicFront"/>
            <a:lightRig rig="threePt" dir="t">
              <a:rot lat="0" lon="0" rev="7500000"/>
            </a:lightRig>
          </a:scene3d>
        </p:grpSpPr>
        <p:sp>
          <p:nvSpPr>
            <p:cNvPr id="105" name="Right Arrow 104"/>
            <p:cNvSpPr/>
            <p:nvPr/>
          </p:nvSpPr>
          <p:spPr>
            <a:xfrm rot="7413160">
              <a:off x="3982331" y="1348807"/>
              <a:ext cx="18808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0"/>
                <a:satOff val="0"/>
                <a:lumOff val="0"/>
                <a:alphaOff val="0"/>
              </a:schemeClr>
            </a:lnRef>
            <a:fillRef idx="1">
              <a:scrgbClr r="0" g="0" b="0"/>
            </a:fillRef>
            <a:effectRef idx="2">
              <a:scrgbClr r="0" g="0" b="0"/>
            </a:effectRef>
            <a:fontRef idx="minor">
              <a:schemeClr val="lt1"/>
            </a:fontRef>
          </p:style>
        </p:sp>
        <p:sp>
          <p:nvSpPr>
            <p:cNvPr id="106" name="Right Arrow 6"/>
            <p:cNvSpPr/>
            <p:nvPr/>
          </p:nvSpPr>
          <p:spPr>
            <a:xfrm rot="18213160">
              <a:off x="3985873" y="1349947"/>
              <a:ext cx="18352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6" name="Group 65"/>
          <p:cNvGrpSpPr/>
          <p:nvPr/>
        </p:nvGrpSpPr>
        <p:grpSpPr>
          <a:xfrm>
            <a:off x="2766572" y="3133351"/>
            <a:ext cx="1226388" cy="1204103"/>
            <a:chOff x="2968765" y="1499847"/>
            <a:chExt cx="1226388" cy="1204103"/>
          </a:xfrm>
          <a:scene3d>
            <a:camera prst="orthographicFront"/>
            <a:lightRig rig="threePt" dir="t">
              <a:rot lat="0" lon="0" rev="7500000"/>
            </a:lightRig>
          </a:scene3d>
        </p:grpSpPr>
        <p:sp>
          <p:nvSpPr>
            <p:cNvPr id="103" name="Rounded Rectangle 102"/>
            <p:cNvSpPr/>
            <p:nvPr/>
          </p:nvSpPr>
          <p:spPr>
            <a:xfrm>
              <a:off x="2968765" y="1499847"/>
              <a:ext cx="1226388" cy="1204103"/>
            </a:xfrm>
            <a:prstGeom prst="roundRect">
              <a:avLst>
                <a:gd name="adj" fmla="val 10000"/>
              </a:avLst>
            </a:prstGeom>
            <a:gradFill rotWithShape="0">
              <a:gsLst>
                <a:gs pos="0">
                  <a:schemeClr val="accent6">
                    <a:lumMod val="50000"/>
                  </a:schemeClr>
                </a:gs>
                <a:gs pos="55000">
                  <a:schemeClr val="accent6">
                    <a:lumMod val="75000"/>
                  </a:schemeClr>
                </a:gs>
                <a:gs pos="100000">
                  <a:schemeClr val="accent6">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900"/>
                <a:satOff val="128"/>
                <a:lumOff val="3264"/>
                <a:alphaOff val="0"/>
              </a:schemeClr>
            </a:effectRef>
            <a:fontRef idx="minor">
              <a:schemeClr val="lt1"/>
            </a:fontRef>
          </p:style>
        </p:sp>
        <p:sp>
          <p:nvSpPr>
            <p:cNvPr id="104" name="Rounded Rectangle 8"/>
            <p:cNvSpPr/>
            <p:nvPr/>
          </p:nvSpPr>
          <p:spPr>
            <a:xfrm>
              <a:off x="3004032"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Mule Deer</a:t>
              </a:r>
            </a:p>
            <a:p>
              <a:pPr lvl="0" algn="ctr" defTabSz="533400">
                <a:lnSpc>
                  <a:spcPct val="90000"/>
                </a:lnSpc>
                <a:spcBef>
                  <a:spcPct val="0"/>
                </a:spcBef>
                <a:spcAft>
                  <a:spcPct val="35000"/>
                </a:spcAft>
              </a:pPr>
              <a:r>
                <a:rPr lang="en-US" sz="1200" b="1" kern="1200" dirty="0" smtClean="0">
                  <a:solidFill>
                    <a:srgbClr val="FFFFFF"/>
                  </a:solidFill>
                </a:rPr>
                <a:t>(woody browser)</a:t>
              </a:r>
              <a:endParaRPr lang="en-US" sz="1200" b="1" kern="1200" dirty="0">
                <a:solidFill>
                  <a:srgbClr val="FFFFFF"/>
                </a:solidFill>
              </a:endParaRPr>
            </a:p>
          </p:txBody>
        </p:sp>
      </p:grpSp>
      <p:grpSp>
        <p:nvGrpSpPr>
          <p:cNvPr id="67" name="Group 66"/>
          <p:cNvGrpSpPr/>
          <p:nvPr/>
        </p:nvGrpSpPr>
        <p:grpSpPr>
          <a:xfrm>
            <a:off x="3215755" y="3969615"/>
            <a:ext cx="15207" cy="452385"/>
            <a:chOff x="3139428" y="2881215"/>
            <a:chExt cx="15207" cy="452385"/>
          </a:xfrm>
          <a:scene3d>
            <a:camera prst="orthographicFront"/>
            <a:lightRig rig="threePt" dir="t">
              <a:rot lat="0" lon="0" rev="7500000"/>
            </a:lightRig>
          </a:scene3d>
        </p:grpSpPr>
        <p:sp>
          <p:nvSpPr>
            <p:cNvPr id="101" name="Right Arrow 100"/>
            <p:cNvSpPr/>
            <p:nvPr/>
          </p:nvSpPr>
          <p:spPr>
            <a:xfrm rot="6803436">
              <a:off x="2920839" y="3099804"/>
              <a:ext cx="452385"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3383"/>
                <a:satOff val="-389"/>
                <a:lumOff val="3331"/>
                <a:alphaOff val="0"/>
              </a:schemeClr>
            </a:lnRef>
            <a:fillRef idx="1">
              <a:scrgbClr r="0" g="0" b="0"/>
            </a:fillRef>
            <a:effectRef idx="2">
              <a:scrgbClr r="0" g="0" b="0"/>
            </a:effectRef>
            <a:fontRef idx="minor">
              <a:schemeClr val="lt1"/>
            </a:fontRef>
          </p:style>
        </p:sp>
        <p:sp>
          <p:nvSpPr>
            <p:cNvPr id="102" name="Right Arrow 10"/>
            <p:cNvSpPr/>
            <p:nvPr/>
          </p:nvSpPr>
          <p:spPr>
            <a:xfrm rot="17603436">
              <a:off x="2924026" y="3100751"/>
              <a:ext cx="447823"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68" name="Group 67"/>
          <p:cNvGrpSpPr/>
          <p:nvPr/>
        </p:nvGrpSpPr>
        <p:grpSpPr>
          <a:xfrm>
            <a:off x="1887999" y="5210397"/>
            <a:ext cx="1226388" cy="1204103"/>
            <a:chOff x="2109077" y="3487362"/>
            <a:chExt cx="1226388" cy="1204103"/>
          </a:xfrm>
          <a:scene3d>
            <a:camera prst="orthographicFront"/>
            <a:lightRig rig="threePt" dir="t">
              <a:rot lat="0" lon="0" rev="7500000"/>
            </a:lightRig>
          </a:scene3d>
        </p:grpSpPr>
        <p:sp>
          <p:nvSpPr>
            <p:cNvPr id="99" name="Rounded Rectangle 98"/>
            <p:cNvSpPr/>
            <p:nvPr/>
          </p:nvSpPr>
          <p:spPr>
            <a:xfrm>
              <a:off x="2109077" y="3487362"/>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5799"/>
                <a:satOff val="256"/>
                <a:lumOff val="6528"/>
                <a:alphaOff val="0"/>
              </a:schemeClr>
            </a:fillRef>
            <a:effectRef idx="2">
              <a:schemeClr val="accent4">
                <a:shade val="80000"/>
                <a:hueOff val="-5799"/>
                <a:satOff val="256"/>
                <a:lumOff val="6528"/>
                <a:alphaOff val="0"/>
              </a:schemeClr>
            </a:effectRef>
            <a:fontRef idx="minor">
              <a:schemeClr val="lt1"/>
            </a:fontRef>
          </p:style>
        </p:sp>
        <p:sp>
          <p:nvSpPr>
            <p:cNvPr id="100" name="Rounded Rectangle 12"/>
            <p:cNvSpPr/>
            <p:nvPr/>
          </p:nvSpPr>
          <p:spPr>
            <a:xfrm>
              <a:off x="2144344" y="3522629"/>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Woody Tree Species: willows, cottonwoods</a:t>
              </a:r>
            </a:p>
            <a:p>
              <a:pPr lvl="0" algn="ctr" defTabSz="533400">
                <a:lnSpc>
                  <a:spcPct val="90000"/>
                </a:lnSpc>
                <a:spcBef>
                  <a:spcPct val="0"/>
                </a:spcBef>
                <a:spcAft>
                  <a:spcPct val="35000"/>
                </a:spcAft>
              </a:pPr>
              <a:r>
                <a:rPr lang="en-US" sz="1200" b="1" kern="1200" dirty="0" smtClean="0">
                  <a:solidFill>
                    <a:srgbClr val="FFFFFF"/>
                  </a:solidFill>
                </a:rPr>
                <a:t>(producers)</a:t>
              </a:r>
              <a:endParaRPr lang="en-US" sz="1200" b="1" kern="1200" dirty="0">
                <a:solidFill>
                  <a:srgbClr val="FFFFFF"/>
                </a:solidFill>
              </a:endParaRPr>
            </a:p>
          </p:txBody>
        </p:sp>
      </p:grpSp>
      <p:grpSp>
        <p:nvGrpSpPr>
          <p:cNvPr id="69" name="Group 68"/>
          <p:cNvGrpSpPr/>
          <p:nvPr/>
        </p:nvGrpSpPr>
        <p:grpSpPr>
          <a:xfrm>
            <a:off x="2330311" y="3943949"/>
            <a:ext cx="15207" cy="456712"/>
            <a:chOff x="2253984" y="2855549"/>
            <a:chExt cx="15207" cy="456712"/>
          </a:xfrm>
          <a:scene3d>
            <a:camera prst="orthographicFront"/>
            <a:lightRig rig="threePt" dir="t">
              <a:rot lat="0" lon="0" rev="7500000"/>
            </a:lightRig>
          </a:scene3d>
        </p:grpSpPr>
        <p:sp>
          <p:nvSpPr>
            <p:cNvPr id="97" name="Right Arrow 96"/>
            <p:cNvSpPr/>
            <p:nvPr/>
          </p:nvSpPr>
          <p:spPr>
            <a:xfrm rot="14723080">
              <a:off x="2033232" y="3076301"/>
              <a:ext cx="456712"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6766"/>
                <a:satOff val="-778"/>
                <a:lumOff val="6663"/>
                <a:alphaOff val="0"/>
              </a:schemeClr>
            </a:lnRef>
            <a:fillRef idx="1">
              <a:scrgbClr r="0" g="0" b="0"/>
            </a:fillRef>
            <a:effectRef idx="2">
              <a:scrgbClr r="0" g="0" b="0"/>
            </a:effectRef>
            <a:fontRef idx="minor">
              <a:schemeClr val="lt1"/>
            </a:fontRef>
          </p:style>
        </p:sp>
        <p:sp>
          <p:nvSpPr>
            <p:cNvPr id="98" name="Right Arrow 14"/>
            <p:cNvSpPr/>
            <p:nvPr/>
          </p:nvSpPr>
          <p:spPr>
            <a:xfrm rot="25523080">
              <a:off x="2036463" y="3081416"/>
              <a:ext cx="452150"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0" name="Group 69"/>
          <p:cNvGrpSpPr/>
          <p:nvPr/>
        </p:nvGrpSpPr>
        <p:grpSpPr>
          <a:xfrm>
            <a:off x="696878" y="2834776"/>
            <a:ext cx="1226388" cy="1204103"/>
            <a:chOff x="1198478" y="1499847"/>
            <a:chExt cx="1226388" cy="1204103"/>
          </a:xfrm>
          <a:scene3d>
            <a:camera prst="orthographicFront"/>
            <a:lightRig rig="threePt" dir="t">
              <a:rot lat="0" lon="0" rev="7500000"/>
            </a:lightRig>
          </a:scene3d>
        </p:grpSpPr>
        <p:sp>
          <p:nvSpPr>
            <p:cNvPr id="95" name="Rounded Rectangle 94"/>
            <p:cNvSpPr/>
            <p:nvPr/>
          </p:nvSpPr>
          <p:spPr>
            <a:xfrm>
              <a:off x="1198478" y="1499847"/>
              <a:ext cx="1226388" cy="1204103"/>
            </a:xfrm>
            <a:prstGeom prst="roundRect">
              <a:avLst>
                <a:gd name="adj" fmla="val 10000"/>
              </a:avLst>
            </a:prstGeom>
            <a:gradFill rotWithShape="0">
              <a:gsLst>
                <a:gs pos="0">
                  <a:schemeClr val="accent1">
                    <a:lumMod val="50000"/>
                  </a:schemeClr>
                </a:gs>
                <a:gs pos="55000">
                  <a:schemeClr val="accent1">
                    <a:lumMod val="75000"/>
                  </a:schemeClr>
                </a:gs>
                <a:gs pos="100000">
                  <a:schemeClr val="accent1">
                    <a:lumMod val="60000"/>
                    <a:lumOff val="40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8699"/>
                <a:satOff val="384"/>
                <a:lumOff val="9792"/>
                <a:alphaOff val="0"/>
              </a:schemeClr>
            </a:effectRef>
            <a:fontRef idx="minor">
              <a:schemeClr val="lt1"/>
            </a:fontRef>
          </p:style>
        </p:sp>
        <p:sp>
          <p:nvSpPr>
            <p:cNvPr id="96" name="Rounded Rectangle 16"/>
            <p:cNvSpPr/>
            <p:nvPr/>
          </p:nvSpPr>
          <p:spPr>
            <a:xfrm>
              <a:off x="1233745"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Beaver</a:t>
              </a:r>
            </a:p>
            <a:p>
              <a:pPr lvl="0" algn="ctr" defTabSz="533400">
                <a:lnSpc>
                  <a:spcPct val="90000"/>
                </a:lnSpc>
                <a:spcBef>
                  <a:spcPct val="0"/>
                </a:spcBef>
                <a:spcAft>
                  <a:spcPct val="35000"/>
                </a:spcAft>
              </a:pPr>
              <a:r>
                <a:rPr lang="en-US" sz="1200" b="1" kern="1200" dirty="0" smtClean="0">
                  <a:solidFill>
                    <a:srgbClr val="FFFFFF"/>
                  </a:solidFill>
                </a:rPr>
                <a:t>(browser, preference for willows)</a:t>
              </a:r>
              <a:endParaRPr lang="en-US" sz="1200" b="1" kern="1200" dirty="0">
                <a:solidFill>
                  <a:srgbClr val="FFFFFF"/>
                </a:solidFill>
              </a:endParaRPr>
            </a:p>
          </p:txBody>
        </p:sp>
      </p:grpSp>
      <p:grpSp>
        <p:nvGrpSpPr>
          <p:cNvPr id="72" name="Group 71"/>
          <p:cNvGrpSpPr/>
          <p:nvPr/>
        </p:nvGrpSpPr>
        <p:grpSpPr>
          <a:xfrm>
            <a:off x="5030634" y="2588247"/>
            <a:ext cx="1226388" cy="1204103"/>
            <a:chOff x="4954307" y="1499847"/>
            <a:chExt cx="1226388" cy="1204103"/>
          </a:xfrm>
          <a:scene3d>
            <a:camera prst="orthographicFront"/>
            <a:lightRig rig="threePt" dir="t">
              <a:rot lat="0" lon="0" rev="7500000"/>
            </a:lightRig>
          </a:scene3d>
        </p:grpSpPr>
        <p:sp>
          <p:nvSpPr>
            <p:cNvPr id="91" name="Rounded Rectangle 90"/>
            <p:cNvSpPr/>
            <p:nvPr/>
          </p:nvSpPr>
          <p:spPr>
            <a:xfrm>
              <a:off x="4954307" y="1499847"/>
              <a:ext cx="1226388" cy="1204103"/>
            </a:xfrm>
            <a:prstGeom prst="roundRect">
              <a:avLst>
                <a:gd name="adj" fmla="val 10000"/>
              </a:avLst>
            </a:prstGeom>
            <a:gradFill rotWithShape="0">
              <a:gsLst>
                <a:gs pos="0">
                  <a:schemeClr val="accent2">
                    <a:lumMod val="50000"/>
                  </a:schemeClr>
                </a:gs>
                <a:gs pos="55000">
                  <a:schemeClr val="accent2">
                    <a:lumMod val="75000"/>
                  </a:schemeClr>
                </a:gs>
                <a:gs pos="100000">
                  <a:schemeClr val="accent2">
                    <a:lumMod val="75000"/>
                  </a:schemeClr>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1599"/>
                <a:satOff val="512"/>
                <a:lumOff val="13055"/>
                <a:alphaOff val="0"/>
              </a:schemeClr>
            </a:effectRef>
            <a:fontRef idx="minor">
              <a:schemeClr val="lt1"/>
            </a:fontRef>
          </p:style>
        </p:sp>
        <p:sp>
          <p:nvSpPr>
            <p:cNvPr id="92" name="Rounded Rectangle 20"/>
            <p:cNvSpPr/>
            <p:nvPr/>
          </p:nvSpPr>
          <p:spPr>
            <a:xfrm>
              <a:off x="4989574" y="1535114"/>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Amphibians: frogs, toads</a:t>
              </a:r>
            </a:p>
            <a:p>
              <a:pPr lvl="0" algn="ctr" defTabSz="533400">
                <a:lnSpc>
                  <a:spcPct val="90000"/>
                </a:lnSpc>
                <a:spcBef>
                  <a:spcPct val="0"/>
                </a:spcBef>
                <a:spcAft>
                  <a:spcPct val="35000"/>
                </a:spcAft>
              </a:pPr>
              <a:r>
                <a:rPr lang="en-US" sz="1200" b="1" kern="1200" dirty="0" smtClean="0">
                  <a:solidFill>
                    <a:srgbClr val="FFFFFF"/>
                  </a:solidFill>
                </a:rPr>
                <a:t>(juvenile – algae</a:t>
              </a:r>
            </a:p>
            <a:p>
              <a:pPr lvl="0" algn="ctr" defTabSz="533400">
                <a:lnSpc>
                  <a:spcPct val="90000"/>
                </a:lnSpc>
                <a:spcBef>
                  <a:spcPct val="0"/>
                </a:spcBef>
                <a:spcAft>
                  <a:spcPct val="35000"/>
                </a:spcAft>
              </a:pPr>
              <a:r>
                <a:rPr lang="en-US" sz="1200" b="1" kern="1200" dirty="0" smtClean="0">
                  <a:solidFill>
                    <a:srgbClr val="FFFFFF"/>
                  </a:solidFill>
                </a:rPr>
                <a:t>adult - insects)</a:t>
              </a:r>
              <a:endParaRPr lang="en-US" sz="1200" b="1" kern="1200" dirty="0">
                <a:solidFill>
                  <a:srgbClr val="FFFFFF"/>
                </a:solidFill>
              </a:endParaRPr>
            </a:p>
          </p:txBody>
        </p:sp>
      </p:grpSp>
      <p:grpSp>
        <p:nvGrpSpPr>
          <p:cNvPr id="73" name="Group 72"/>
          <p:cNvGrpSpPr/>
          <p:nvPr/>
        </p:nvGrpSpPr>
        <p:grpSpPr>
          <a:xfrm>
            <a:off x="5616025" y="3116908"/>
            <a:ext cx="15207" cy="336363"/>
            <a:chOff x="5539698" y="2028508"/>
            <a:chExt cx="15207" cy="336363"/>
          </a:xfrm>
          <a:scene3d>
            <a:camera prst="orthographicFront"/>
            <a:lightRig rig="threePt" dir="t">
              <a:rot lat="0" lon="0" rev="7500000"/>
            </a:lightRig>
          </a:scene3d>
        </p:grpSpPr>
        <p:sp>
          <p:nvSpPr>
            <p:cNvPr id="89" name="Right Arrow 88"/>
            <p:cNvSpPr/>
            <p:nvPr/>
          </p:nvSpPr>
          <p:spPr>
            <a:xfrm rot="3704520">
              <a:off x="5379120" y="2189086"/>
              <a:ext cx="33636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3531"/>
                <a:satOff val="-1557"/>
                <a:lumOff val="13325"/>
                <a:alphaOff val="0"/>
              </a:schemeClr>
            </a:lnRef>
            <a:fillRef idx="1">
              <a:scrgbClr r="0" g="0" b="0"/>
            </a:fillRef>
            <a:effectRef idx="2">
              <a:scrgbClr r="0" g="0" b="0"/>
            </a:effectRef>
            <a:fontRef idx="minor">
              <a:schemeClr val="lt1"/>
            </a:fontRef>
          </p:style>
        </p:sp>
        <p:sp>
          <p:nvSpPr>
            <p:cNvPr id="90" name="Right Arrow 22"/>
            <p:cNvSpPr/>
            <p:nvPr/>
          </p:nvSpPr>
          <p:spPr>
            <a:xfrm rot="3704520">
              <a:off x="5380321" y="2190118"/>
              <a:ext cx="33180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4" name="Group 73"/>
          <p:cNvGrpSpPr/>
          <p:nvPr/>
        </p:nvGrpSpPr>
        <p:grpSpPr>
          <a:xfrm>
            <a:off x="6891668" y="2584564"/>
            <a:ext cx="1226388" cy="1204103"/>
            <a:chOff x="6815341" y="1496164"/>
            <a:chExt cx="1226388" cy="1204103"/>
          </a:xfrm>
          <a:scene3d>
            <a:camera prst="orthographicFront"/>
            <a:lightRig rig="threePt" dir="t">
              <a:rot lat="0" lon="0" rev="7500000"/>
            </a:lightRig>
          </a:scene3d>
        </p:grpSpPr>
        <p:sp>
          <p:nvSpPr>
            <p:cNvPr id="87" name="Rounded Rectangle 86"/>
            <p:cNvSpPr/>
            <p:nvPr/>
          </p:nvSpPr>
          <p:spPr>
            <a:xfrm>
              <a:off x="6815341" y="1496164"/>
              <a:ext cx="1226388" cy="1204103"/>
            </a:xfrm>
            <a:prstGeom prst="roundRect">
              <a:avLst>
                <a:gd name="adj" fmla="val 10000"/>
              </a:avLst>
            </a:prstGeom>
            <a:gradFill rotWithShape="0">
              <a:gsLst>
                <a:gs pos="0">
                  <a:srgbClr val="802574"/>
                </a:gs>
                <a:gs pos="55000">
                  <a:srgbClr val="AC329C"/>
                </a:gs>
                <a:gs pos="100000">
                  <a:srgbClr val="E643D2"/>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14498"/>
                <a:satOff val="640"/>
                <a:lumOff val="16319"/>
                <a:alphaOff val="0"/>
              </a:schemeClr>
            </a:effectRef>
            <a:fontRef idx="minor">
              <a:schemeClr val="lt1"/>
            </a:fontRef>
          </p:style>
        </p:sp>
        <p:sp>
          <p:nvSpPr>
            <p:cNvPr id="88" name="Rounded Rectangle 24"/>
            <p:cNvSpPr/>
            <p:nvPr/>
          </p:nvSpPr>
          <p:spPr>
            <a:xfrm>
              <a:off x="6850608" y="153143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Butterflies</a:t>
              </a:r>
            </a:p>
            <a:p>
              <a:pPr lvl="0" algn="ctr" defTabSz="533400">
                <a:lnSpc>
                  <a:spcPct val="90000"/>
                </a:lnSpc>
                <a:spcBef>
                  <a:spcPct val="0"/>
                </a:spcBef>
                <a:spcAft>
                  <a:spcPct val="35000"/>
                </a:spcAft>
              </a:pPr>
              <a:r>
                <a:rPr lang="en-US" sz="1200" b="1" kern="1200" dirty="0" smtClean="0">
                  <a:solidFill>
                    <a:srgbClr val="FFFFFF"/>
                  </a:solidFill>
                </a:rPr>
                <a:t>(juvenile- leaves, adult - floral nectar)</a:t>
              </a:r>
              <a:endParaRPr lang="en-US" sz="1200" b="1" kern="1200" dirty="0">
                <a:solidFill>
                  <a:srgbClr val="FFFFFF"/>
                </a:solidFill>
              </a:endParaRPr>
            </a:p>
          </p:txBody>
        </p:sp>
      </p:grpSp>
      <p:grpSp>
        <p:nvGrpSpPr>
          <p:cNvPr id="75" name="Group 74"/>
          <p:cNvGrpSpPr/>
          <p:nvPr/>
        </p:nvGrpSpPr>
        <p:grpSpPr>
          <a:xfrm>
            <a:off x="7012545" y="3959446"/>
            <a:ext cx="15207" cy="455981"/>
            <a:chOff x="6936218" y="2871046"/>
            <a:chExt cx="15207" cy="455981"/>
          </a:xfrm>
          <a:scene3d>
            <a:camera prst="orthographicFront"/>
            <a:lightRig rig="threePt" dir="t">
              <a:rot lat="0" lon="0" rev="7500000"/>
            </a:lightRig>
          </a:scene3d>
        </p:grpSpPr>
        <p:sp>
          <p:nvSpPr>
            <p:cNvPr id="85" name="Right Arrow 84"/>
            <p:cNvSpPr/>
            <p:nvPr/>
          </p:nvSpPr>
          <p:spPr>
            <a:xfrm rot="18222951">
              <a:off x="6715831" y="3091433"/>
              <a:ext cx="455981"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6914"/>
                <a:satOff val="-1946"/>
                <a:lumOff val="16657"/>
                <a:alphaOff val="0"/>
              </a:schemeClr>
            </a:lnRef>
            <a:fillRef idx="1">
              <a:scrgbClr r="0" g="0" b="0"/>
            </a:fillRef>
            <a:effectRef idx="2">
              <a:scrgbClr r="0" g="0" b="0"/>
            </a:effectRef>
            <a:fontRef idx="minor">
              <a:schemeClr val="lt1"/>
            </a:fontRef>
          </p:style>
        </p:sp>
        <p:sp>
          <p:nvSpPr>
            <p:cNvPr id="86" name="Right Arrow 26"/>
            <p:cNvSpPr/>
            <p:nvPr/>
          </p:nvSpPr>
          <p:spPr>
            <a:xfrm rot="29022951">
              <a:off x="6716846" y="3096371"/>
              <a:ext cx="451419"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7" name="Group 76"/>
          <p:cNvGrpSpPr/>
          <p:nvPr/>
        </p:nvGrpSpPr>
        <p:grpSpPr>
          <a:xfrm>
            <a:off x="5270825" y="5103145"/>
            <a:ext cx="19638" cy="116156"/>
            <a:chOff x="5194498" y="4014745"/>
            <a:chExt cx="19638" cy="116156"/>
          </a:xfrm>
          <a:scene3d>
            <a:camera prst="orthographicFront"/>
            <a:lightRig rig="threePt" dir="t">
              <a:rot lat="0" lon="0" rev="7500000"/>
            </a:lightRig>
          </a:scene3d>
        </p:grpSpPr>
        <p:sp>
          <p:nvSpPr>
            <p:cNvPr id="81" name="Right Arrow 80"/>
            <p:cNvSpPr/>
            <p:nvPr/>
          </p:nvSpPr>
          <p:spPr>
            <a:xfrm rot="3779944">
              <a:off x="5146239" y="4063004"/>
              <a:ext cx="116156" cy="19638"/>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20297"/>
                <a:satOff val="-2335"/>
                <a:lumOff val="19988"/>
                <a:alphaOff val="0"/>
              </a:schemeClr>
            </a:lnRef>
            <a:fillRef idx="1">
              <a:scrgbClr r="0" g="0" b="0"/>
            </a:fillRef>
            <a:effectRef idx="2">
              <a:scrgbClr r="0" g="0" b="0"/>
            </a:effectRef>
            <a:fontRef idx="minor">
              <a:schemeClr val="lt1"/>
            </a:fontRef>
          </p:style>
        </p:sp>
        <p:sp>
          <p:nvSpPr>
            <p:cNvPr id="82" name="Right Arrow 30"/>
            <p:cNvSpPr/>
            <p:nvPr/>
          </p:nvSpPr>
          <p:spPr>
            <a:xfrm rot="14579944">
              <a:off x="5147847" y="4064308"/>
              <a:ext cx="110265" cy="11782"/>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grpSp>
        <p:nvGrpSpPr>
          <p:cNvPr id="78" name="Group 77"/>
          <p:cNvGrpSpPr/>
          <p:nvPr/>
        </p:nvGrpSpPr>
        <p:grpSpPr>
          <a:xfrm>
            <a:off x="3486247" y="5217431"/>
            <a:ext cx="1226388" cy="1204103"/>
            <a:chOff x="4184660" y="3456844"/>
            <a:chExt cx="1226388" cy="1204103"/>
          </a:xfrm>
          <a:scene3d>
            <a:camera prst="orthographicFront"/>
            <a:lightRig rig="threePt" dir="t">
              <a:rot lat="0" lon="0" rev="7500000"/>
            </a:lightRig>
          </a:scene3d>
        </p:grpSpPr>
        <p:sp>
          <p:nvSpPr>
            <p:cNvPr id="79" name="Rounded Rectangle 78"/>
            <p:cNvSpPr/>
            <p:nvPr/>
          </p:nvSpPr>
          <p:spPr>
            <a:xfrm>
              <a:off x="4184660" y="3456844"/>
              <a:ext cx="1226388" cy="1204103"/>
            </a:xfrm>
            <a:prstGeom prst="roundRect">
              <a:avLst>
                <a:gd name="adj" fmla="val 10000"/>
              </a:avLst>
            </a:prstGeom>
            <a:gradFill rotWithShape="0">
              <a:gsLst>
                <a:gs pos="0">
                  <a:srgbClr val="0514A6"/>
                </a:gs>
                <a:gs pos="55000">
                  <a:srgbClr val="0418DA"/>
                </a:gs>
                <a:gs pos="100000">
                  <a:srgbClr val="3753FE"/>
                </a:gs>
              </a:gsLst>
            </a:gradFill>
            <a:sp3d prstMaterial="plastic">
              <a:bevelT w="127000" h="25400" prst="relaxedInset"/>
            </a:sp3d>
          </p:spPr>
          <p:style>
            <a:lnRef idx="0">
              <a:schemeClr val="lt1">
                <a:hueOff val="0"/>
                <a:satOff val="0"/>
                <a:lumOff val="0"/>
                <a:alphaOff val="0"/>
              </a:schemeClr>
            </a:lnRef>
            <a:fillRef idx="3">
              <a:scrgbClr r="0" g="0" b="0"/>
            </a:fillRef>
            <a:effectRef idx="2">
              <a:schemeClr val="accent4">
                <a:shade val="80000"/>
                <a:hueOff val="-20298"/>
                <a:satOff val="896"/>
                <a:lumOff val="22847"/>
                <a:alphaOff val="0"/>
              </a:schemeClr>
            </a:effectRef>
            <a:fontRef idx="minor">
              <a:schemeClr val="lt1"/>
            </a:fontRef>
          </p:style>
        </p:sp>
        <p:sp>
          <p:nvSpPr>
            <p:cNvPr id="80" name="Rounded Rectangle 32"/>
            <p:cNvSpPr/>
            <p:nvPr/>
          </p:nvSpPr>
          <p:spPr>
            <a:xfrm>
              <a:off x="4219927" y="3492111"/>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 Wetland plants: sedges, rushes, cattails (producers)</a:t>
              </a:r>
              <a:endParaRPr lang="en-US" sz="1200" b="1" kern="1200" dirty="0">
                <a:solidFill>
                  <a:srgbClr val="FFFFFF"/>
                </a:solidFill>
              </a:endParaRPr>
            </a:p>
          </p:txBody>
        </p:sp>
      </p:grpSp>
      <p:cxnSp>
        <p:nvCxnSpPr>
          <p:cNvPr id="125" name="Curved Connector 6"/>
          <p:cNvCxnSpPr/>
          <p:nvPr/>
        </p:nvCxnSpPr>
        <p:spPr>
          <a:xfrm flipH="1" flipV="1">
            <a:off x="3992960" y="4337454"/>
            <a:ext cx="1963666" cy="965704"/>
          </a:xfrm>
          <a:prstGeom prst="straightConnector1">
            <a:avLst/>
          </a:prstGeom>
          <a:ln w="57150" cmpd="sng">
            <a:solidFill>
              <a:srgbClr val="0514A6"/>
            </a:solidFill>
            <a:prstDash val="solid"/>
            <a:tailEnd type="triangle"/>
          </a:ln>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5355565" y="5226213"/>
            <a:ext cx="1226388" cy="1204103"/>
            <a:chOff x="5857165" y="3474578"/>
            <a:chExt cx="1226388" cy="1204103"/>
          </a:xfrm>
          <a:scene3d>
            <a:camera prst="orthographicFront"/>
            <a:lightRig rig="threePt" dir="t">
              <a:rot lat="0" lon="0" rev="7500000"/>
            </a:lightRig>
          </a:scene3d>
        </p:grpSpPr>
        <p:sp>
          <p:nvSpPr>
            <p:cNvPr id="83" name="Rounded Rectangle 82"/>
            <p:cNvSpPr/>
            <p:nvPr/>
          </p:nvSpPr>
          <p:spPr>
            <a:xfrm>
              <a:off x="5857165" y="3474578"/>
              <a:ext cx="1226388" cy="120410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shade val="80000"/>
                <a:hueOff val="-17398"/>
                <a:satOff val="768"/>
                <a:lumOff val="19583"/>
                <a:alphaOff val="0"/>
              </a:schemeClr>
            </a:fillRef>
            <a:effectRef idx="2">
              <a:schemeClr val="accent4">
                <a:shade val="80000"/>
                <a:hueOff val="-17398"/>
                <a:satOff val="768"/>
                <a:lumOff val="19583"/>
                <a:alphaOff val="0"/>
              </a:schemeClr>
            </a:effectRef>
            <a:fontRef idx="minor">
              <a:schemeClr val="lt1"/>
            </a:fontRef>
          </p:style>
        </p:sp>
        <p:sp>
          <p:nvSpPr>
            <p:cNvPr id="84" name="Rounded Rectangle 28"/>
            <p:cNvSpPr/>
            <p:nvPr/>
          </p:nvSpPr>
          <p:spPr>
            <a:xfrm>
              <a:off x="5892432" y="3509845"/>
              <a:ext cx="1155854" cy="11335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rPr>
                <a:t>Wildflowers</a:t>
              </a:r>
            </a:p>
            <a:p>
              <a:pPr lvl="0" algn="ctr" defTabSz="533400">
                <a:lnSpc>
                  <a:spcPct val="90000"/>
                </a:lnSpc>
                <a:spcBef>
                  <a:spcPct val="0"/>
                </a:spcBef>
                <a:spcAft>
                  <a:spcPct val="35000"/>
                </a:spcAft>
              </a:pPr>
              <a:r>
                <a:rPr lang="en-US" sz="1200" b="1" kern="1200" dirty="0" smtClean="0">
                  <a:solidFill>
                    <a:srgbClr val="FFFFFF"/>
                  </a:solidFill>
                </a:rPr>
                <a:t>(producer)</a:t>
              </a:r>
              <a:endParaRPr lang="en-US" sz="1200" b="1" kern="1200" dirty="0">
                <a:solidFill>
                  <a:srgbClr val="FFFFFF"/>
                </a:solidFill>
              </a:endParaRPr>
            </a:p>
          </p:txBody>
        </p:sp>
      </p:grpSp>
      <p:sp>
        <p:nvSpPr>
          <p:cNvPr id="2" name="Title 1"/>
          <p:cNvSpPr>
            <a:spLocks noGrp="1"/>
          </p:cNvSpPr>
          <p:nvPr>
            <p:ph type="title"/>
          </p:nvPr>
        </p:nvSpPr>
        <p:spPr/>
        <p:txBody>
          <a:bodyPr/>
          <a:lstStyle/>
          <a:p>
            <a:r>
              <a:rPr lang="en-US" dirty="0" smtClean="0"/>
              <a:t>Riparian Community Food Web</a:t>
            </a:r>
            <a:endParaRPr lang="en-US" dirty="0"/>
          </a:p>
        </p:txBody>
      </p:sp>
      <p:grpSp>
        <p:nvGrpSpPr>
          <p:cNvPr id="71" name="Group 70"/>
          <p:cNvGrpSpPr/>
          <p:nvPr/>
        </p:nvGrpSpPr>
        <p:grpSpPr>
          <a:xfrm>
            <a:off x="68724" y="2567039"/>
            <a:ext cx="15207" cy="1340603"/>
            <a:chOff x="-7603" y="1478639"/>
            <a:chExt cx="15207" cy="1340603"/>
          </a:xfrm>
          <a:scene3d>
            <a:camera prst="orthographicFront"/>
            <a:lightRig rig="threePt" dir="t">
              <a:rot lat="0" lon="0" rev="7500000"/>
            </a:lightRig>
          </a:scene3d>
        </p:grpSpPr>
        <p:sp>
          <p:nvSpPr>
            <p:cNvPr id="93" name="Right Arrow 92"/>
            <p:cNvSpPr/>
            <p:nvPr/>
          </p:nvSpPr>
          <p:spPr>
            <a:xfrm rot="16875371">
              <a:off x="-670301" y="2141337"/>
              <a:ext cx="1340603" cy="15207"/>
            </a:xfrm>
            <a:prstGeom prst="rightArrow">
              <a:avLst>
                <a:gd name="adj1" fmla="val 60000"/>
                <a:gd name="adj2" fmla="val 50000"/>
              </a:avLst>
            </a:prstGeom>
            <a:noFill/>
            <a:effectLst/>
            <a:sp3d z="-70000" extrusionH="63500" prstMaterial="matte">
              <a:bevelT w="25400" h="6350" prst="relaxedInset"/>
              <a:contourClr>
                <a:schemeClr val="bg1"/>
              </a:contourClr>
            </a:sp3d>
          </p:spPr>
          <p:style>
            <a:lnRef idx="0">
              <a:schemeClr val="accent4">
                <a:shade val="90000"/>
                <a:hueOff val="-10148"/>
                <a:satOff val="-1168"/>
                <a:lumOff val="9994"/>
                <a:alphaOff val="0"/>
              </a:schemeClr>
            </a:lnRef>
            <a:fillRef idx="1">
              <a:scrgbClr r="0" g="0" b="0"/>
            </a:fillRef>
            <a:effectRef idx="2">
              <a:scrgbClr r="0" g="0" b="0"/>
            </a:effectRef>
            <a:fontRef idx="minor">
              <a:schemeClr val="lt1"/>
            </a:fontRef>
          </p:style>
        </p:sp>
        <p:sp>
          <p:nvSpPr>
            <p:cNvPr id="94" name="Right Arrow 18"/>
            <p:cNvSpPr/>
            <p:nvPr/>
          </p:nvSpPr>
          <p:spPr>
            <a:xfrm rot="16875371">
              <a:off x="-668465" y="2146615"/>
              <a:ext cx="1336041" cy="9125"/>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grpSp>
      <p:sp>
        <p:nvSpPr>
          <p:cNvPr id="134" name="Rectangle 133"/>
          <p:cNvSpPr/>
          <p:nvPr/>
        </p:nvSpPr>
        <p:spPr>
          <a:xfrm>
            <a:off x="4699627" y="1502691"/>
            <a:ext cx="4351580" cy="1138773"/>
          </a:xfrm>
          <a:prstGeom prst="rect">
            <a:avLst/>
          </a:prstGeom>
        </p:spPr>
        <p:txBody>
          <a:bodyPr wrap="square">
            <a:spAutoFit/>
          </a:bodyPr>
          <a:lstStyle/>
          <a:p>
            <a:pPr lvl="0"/>
            <a:r>
              <a:rPr lang="en-US" sz="1700" dirty="0">
                <a:solidFill>
                  <a:prstClr val="black"/>
                </a:solidFill>
              </a:rPr>
              <a:t>Based on this food web, what would you predict would be the </a:t>
            </a:r>
            <a:r>
              <a:rPr lang="en-US" sz="1700" dirty="0" smtClean="0">
                <a:solidFill>
                  <a:prstClr val="black"/>
                </a:solidFill>
              </a:rPr>
              <a:t>indirect effect </a:t>
            </a:r>
            <a:r>
              <a:rPr lang="en-US" sz="1700" dirty="0">
                <a:solidFill>
                  <a:prstClr val="black"/>
                </a:solidFill>
              </a:rPr>
              <a:t>of cougar presence or absence on the other species in the community?</a:t>
            </a:r>
          </a:p>
        </p:txBody>
      </p:sp>
    </p:spTree>
    <p:extLst>
      <p:ext uri="{BB962C8B-B14F-4D97-AF65-F5344CB8AC3E}">
        <p14:creationId xmlns:p14="http://schemas.microsoft.com/office/powerpoint/2010/main" val="2494011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Community Food Web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7506311"/>
              </p:ext>
            </p:extLst>
          </p:nvPr>
        </p:nvGraphicFramePr>
        <p:xfrm>
          <a:off x="394592" y="2857079"/>
          <a:ext cx="8229600" cy="2966720"/>
        </p:xfrm>
        <a:graphic>
          <a:graphicData uri="http://schemas.openxmlformats.org/drawingml/2006/table">
            <a:tbl>
              <a:tblPr firstRow="1" bandRow="1">
                <a:tableStyleId>{6E25E649-3F16-4E02-A733-19D2CDBF48F0}</a:tableStyleId>
              </a:tblPr>
              <a:tblGrid>
                <a:gridCol w="2574776"/>
                <a:gridCol w="2911624"/>
                <a:gridCol w="2743200"/>
              </a:tblGrid>
              <a:tr h="370840">
                <a:tc>
                  <a:txBody>
                    <a:bodyPr/>
                    <a:lstStyle/>
                    <a:p>
                      <a:pPr algn="ctr"/>
                      <a:r>
                        <a:rPr lang="en-US" dirty="0" smtClean="0"/>
                        <a:t>Species</a:t>
                      </a:r>
                      <a:endParaRPr lang="en-US" dirty="0"/>
                    </a:p>
                  </a:txBody>
                  <a:tcPr/>
                </a:tc>
                <a:tc>
                  <a:txBody>
                    <a:bodyPr/>
                    <a:lstStyle/>
                    <a:p>
                      <a:pPr algn="ctr"/>
                      <a:r>
                        <a:rPr lang="en-US" dirty="0" smtClean="0"/>
                        <a:t>Cougar Present</a:t>
                      </a:r>
                      <a:endParaRPr lang="en-US" dirty="0"/>
                    </a:p>
                  </a:txBody>
                  <a:tcPr/>
                </a:tc>
                <a:tc>
                  <a:txBody>
                    <a:bodyPr/>
                    <a:lstStyle/>
                    <a:p>
                      <a:pPr algn="ctr"/>
                      <a:r>
                        <a:rPr lang="en-US" dirty="0" smtClean="0"/>
                        <a:t>Cougar Absent</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Mule Deer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endParaRPr lang="en-US"/>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Woody Trees &amp; Shrubs</a:t>
                      </a:r>
                    </a:p>
                  </a:txBody>
                  <a:tcPr/>
                </a:tc>
                <a:tc>
                  <a:txBody>
                    <a:bodyPr/>
                    <a:lstStyle/>
                    <a:p>
                      <a:endParaRPr lang="en-US"/>
                    </a:p>
                  </a:txBody>
                  <a:tcPr/>
                </a:tc>
                <a:tc>
                  <a:txBody>
                    <a:bodyPr/>
                    <a:lstStyle/>
                    <a:p>
                      <a:endParaRPr lang="en-US"/>
                    </a:p>
                  </a:txBody>
                  <a:tcPr/>
                </a:tc>
              </a:tr>
              <a:tr h="370840">
                <a:tc>
                  <a:txBody>
                    <a:bodyPr/>
                    <a:lstStyle/>
                    <a:p>
                      <a:r>
                        <a:rPr lang="en-US" dirty="0" smtClean="0"/>
                        <a:t>Amphibians</a:t>
                      </a:r>
                      <a:endParaRPr lang="en-US" dirty="0"/>
                    </a:p>
                  </a:txBody>
                  <a:tcPr/>
                </a:tc>
                <a:tc>
                  <a:txBody>
                    <a:bodyPr/>
                    <a:lstStyle/>
                    <a:p>
                      <a:endParaRPr lang="en-US"/>
                    </a:p>
                  </a:txBody>
                  <a:tcPr/>
                </a:tc>
                <a:tc>
                  <a:txBody>
                    <a:bodyPr/>
                    <a:lstStyle/>
                    <a:p>
                      <a:endParaRPr lang="en-US"/>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 Plants</a:t>
                      </a:r>
                    </a:p>
                  </a:txBody>
                  <a:tcPr/>
                </a:tc>
                <a:tc>
                  <a:txBody>
                    <a:bodyPr/>
                    <a:lstStyle/>
                    <a:p>
                      <a:endParaRPr lang="en-US" dirty="0"/>
                    </a:p>
                  </a:txBody>
                  <a:tcPr/>
                </a:tc>
                <a:tc>
                  <a:txBody>
                    <a:bodyPr/>
                    <a:lstStyle/>
                    <a:p>
                      <a:endParaRPr lang="en-US"/>
                    </a:p>
                  </a:txBody>
                  <a:tcPr/>
                </a:tc>
              </a:tr>
              <a:tr h="370840">
                <a:tc>
                  <a:txBody>
                    <a:bodyPr/>
                    <a:lstStyle/>
                    <a:p>
                      <a:r>
                        <a:rPr lang="en-US" dirty="0" smtClean="0"/>
                        <a:t>Beaver</a:t>
                      </a:r>
                      <a:endParaRPr lang="en-US" dirty="0"/>
                    </a:p>
                  </a:txBody>
                  <a:tcPr/>
                </a:tc>
                <a:tc>
                  <a:txBody>
                    <a:bodyPr/>
                    <a:lstStyle/>
                    <a:p>
                      <a:endParaRPr lang="en-US"/>
                    </a:p>
                  </a:txBody>
                  <a:tcPr/>
                </a:tc>
                <a:tc>
                  <a:txBody>
                    <a:bodyPr/>
                    <a:lstStyle/>
                    <a:p>
                      <a:endParaRPr lang="en-US"/>
                    </a:p>
                  </a:txBody>
                  <a:tcPr/>
                </a:tc>
              </a:tr>
              <a:tr h="370840">
                <a:tc>
                  <a:txBody>
                    <a:bodyPr/>
                    <a:lstStyle/>
                    <a:p>
                      <a:r>
                        <a:rPr lang="en-US" dirty="0" err="1" smtClean="0"/>
                        <a:t>WIldflowers</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Butterflies</a:t>
                      </a:r>
                      <a:endParaRPr lang="en-US" dirty="0"/>
                    </a:p>
                  </a:txBody>
                  <a:tcPr/>
                </a:tc>
                <a:tc>
                  <a:txBody>
                    <a:bodyPr/>
                    <a:lstStyle/>
                    <a:p>
                      <a:endParaRPr lang="en-US"/>
                    </a:p>
                  </a:txBody>
                  <a:tcPr/>
                </a:tc>
                <a:tc>
                  <a:txBody>
                    <a:bodyPr/>
                    <a:lstStyle/>
                    <a:p>
                      <a:endParaRPr lang="en-US" dirty="0"/>
                    </a:p>
                  </a:txBody>
                  <a:tcPr/>
                </a:tc>
              </a:tr>
            </a:tbl>
          </a:graphicData>
        </a:graphic>
      </p:graphicFrame>
      <p:sp>
        <p:nvSpPr>
          <p:cNvPr id="134" name="Rectangle 133"/>
          <p:cNvSpPr/>
          <p:nvPr/>
        </p:nvSpPr>
        <p:spPr>
          <a:xfrm>
            <a:off x="394592" y="1896238"/>
            <a:ext cx="8229600" cy="646331"/>
          </a:xfrm>
          <a:prstGeom prst="rect">
            <a:avLst/>
          </a:prstGeom>
        </p:spPr>
        <p:txBody>
          <a:bodyPr wrap="square">
            <a:spAutoFit/>
          </a:bodyPr>
          <a:lstStyle/>
          <a:p>
            <a:pPr lvl="0" algn="ctr"/>
            <a:r>
              <a:rPr lang="en-US" b="1" dirty="0" smtClean="0">
                <a:solidFill>
                  <a:prstClr val="black"/>
                </a:solidFill>
              </a:rPr>
              <a:t>Indicate whether cougar presence or absence should increase or decrease the numbers of the different types of species listed.</a:t>
            </a:r>
            <a:endParaRPr lang="en-US" b="1" dirty="0">
              <a:solidFill>
                <a:prstClr val="black"/>
              </a:solidFill>
            </a:endParaRPr>
          </a:p>
        </p:txBody>
      </p:sp>
    </p:spTree>
    <p:extLst>
      <p:ext uri="{BB962C8B-B14F-4D97-AF65-F5344CB8AC3E}">
        <p14:creationId xmlns:p14="http://schemas.microsoft.com/office/powerpoint/2010/main" val="2869565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Community Food Web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0603749"/>
              </p:ext>
            </p:extLst>
          </p:nvPr>
        </p:nvGraphicFramePr>
        <p:xfrm>
          <a:off x="394592" y="2857079"/>
          <a:ext cx="8229600" cy="2966720"/>
        </p:xfrm>
        <a:graphic>
          <a:graphicData uri="http://schemas.openxmlformats.org/drawingml/2006/table">
            <a:tbl>
              <a:tblPr firstRow="1" bandRow="1">
                <a:tableStyleId>{6E25E649-3F16-4E02-A733-19D2CDBF48F0}</a:tableStyleId>
              </a:tblPr>
              <a:tblGrid>
                <a:gridCol w="2574776"/>
                <a:gridCol w="2911624"/>
                <a:gridCol w="2743200"/>
              </a:tblGrid>
              <a:tr h="370840">
                <a:tc>
                  <a:txBody>
                    <a:bodyPr/>
                    <a:lstStyle/>
                    <a:p>
                      <a:pPr algn="ctr"/>
                      <a:r>
                        <a:rPr lang="en-US" dirty="0" smtClean="0"/>
                        <a:t>Species</a:t>
                      </a:r>
                      <a:endParaRPr lang="en-US" dirty="0"/>
                    </a:p>
                  </a:txBody>
                  <a:tcPr/>
                </a:tc>
                <a:tc>
                  <a:txBody>
                    <a:bodyPr/>
                    <a:lstStyle/>
                    <a:p>
                      <a:pPr algn="ctr"/>
                      <a:r>
                        <a:rPr lang="en-US" dirty="0" smtClean="0"/>
                        <a:t>Cougar Present</a:t>
                      </a:r>
                      <a:endParaRPr lang="en-US" dirty="0"/>
                    </a:p>
                  </a:txBody>
                  <a:tcPr/>
                </a:tc>
                <a:tc>
                  <a:txBody>
                    <a:bodyPr/>
                    <a:lstStyle/>
                    <a:p>
                      <a:pPr algn="ctr"/>
                      <a:r>
                        <a:rPr lang="en-US" dirty="0" smtClean="0"/>
                        <a:t>Cougar Absent</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Mule Deer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Decrease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Increase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Woody Trees &amp; Shrubs</a:t>
                      </a:r>
                    </a:p>
                  </a:txBody>
                  <a:tcPr/>
                </a:tc>
                <a:tc>
                  <a:txBody>
                    <a:bodyPr/>
                    <a:lstStyle/>
                    <a:p>
                      <a:pPr algn="ctr"/>
                      <a:r>
                        <a:rPr lang="en-US" dirty="0" smtClean="0"/>
                        <a:t>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Decrease</a:t>
                      </a:r>
                      <a:endParaRPr lang="en-US" dirty="0" smtClean="0"/>
                    </a:p>
                  </a:txBody>
                  <a:tcPr/>
                </a:tc>
              </a:tr>
              <a:tr h="370840">
                <a:tc>
                  <a:txBody>
                    <a:bodyPr/>
                    <a:lstStyle/>
                    <a:p>
                      <a:r>
                        <a:rPr lang="en-US" dirty="0" smtClean="0"/>
                        <a:t>Amphibians</a:t>
                      </a:r>
                      <a:endParaRPr lang="en-US" dirty="0"/>
                    </a:p>
                  </a:txBody>
                  <a:tcPr/>
                </a:tc>
                <a:tc>
                  <a:txBody>
                    <a:bodyPr/>
                    <a:lstStyle/>
                    <a:p>
                      <a:pPr algn="ctr"/>
                      <a:r>
                        <a:rPr lang="en-US" smtClean="0"/>
                        <a:t>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Decrease</a:t>
                      </a:r>
                      <a:endParaRPr lang="en-US"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 Plants</a:t>
                      </a:r>
                    </a:p>
                  </a:txBody>
                  <a:tcPr/>
                </a:tc>
                <a:tc>
                  <a:txBody>
                    <a:bodyPr/>
                    <a:lstStyle/>
                    <a:p>
                      <a:pPr algn="ctr"/>
                      <a:r>
                        <a:rPr lang="en-US" smtClean="0"/>
                        <a:t>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Decrease</a:t>
                      </a:r>
                      <a:endParaRPr lang="en-US" dirty="0" smtClean="0"/>
                    </a:p>
                  </a:txBody>
                  <a:tcPr/>
                </a:tc>
              </a:tr>
              <a:tr h="370840">
                <a:tc>
                  <a:txBody>
                    <a:bodyPr/>
                    <a:lstStyle/>
                    <a:p>
                      <a:r>
                        <a:rPr lang="en-US" dirty="0" smtClean="0"/>
                        <a:t>Beaver</a:t>
                      </a:r>
                      <a:endParaRPr lang="en-US" dirty="0"/>
                    </a:p>
                  </a:txBody>
                  <a:tcPr/>
                </a:tc>
                <a:tc>
                  <a:txBody>
                    <a:bodyPr/>
                    <a:lstStyle/>
                    <a:p>
                      <a:pPr algn="ctr"/>
                      <a:r>
                        <a:rPr lang="en-US" smtClean="0"/>
                        <a:t>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Decrease</a:t>
                      </a:r>
                      <a:endParaRPr lang="en-US" dirty="0" smtClean="0"/>
                    </a:p>
                  </a:txBody>
                  <a:tcPr/>
                </a:tc>
              </a:tr>
              <a:tr h="370840">
                <a:tc>
                  <a:txBody>
                    <a:bodyPr/>
                    <a:lstStyle/>
                    <a:p>
                      <a:r>
                        <a:rPr lang="en-US" dirty="0" err="1" smtClean="0"/>
                        <a:t>WIldflowers</a:t>
                      </a:r>
                      <a:endParaRPr lang="en-US" dirty="0"/>
                    </a:p>
                  </a:txBody>
                  <a:tcPr/>
                </a:tc>
                <a:tc>
                  <a:txBody>
                    <a:bodyPr/>
                    <a:lstStyle/>
                    <a:p>
                      <a:pPr algn="ctr"/>
                      <a:r>
                        <a:rPr lang="en-US" smtClean="0"/>
                        <a:t>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Decrease</a:t>
                      </a:r>
                      <a:endParaRPr lang="en-US" dirty="0" smtClean="0"/>
                    </a:p>
                  </a:txBody>
                  <a:tcPr/>
                </a:tc>
              </a:tr>
              <a:tr h="370840">
                <a:tc>
                  <a:txBody>
                    <a:bodyPr/>
                    <a:lstStyle/>
                    <a:p>
                      <a:r>
                        <a:rPr lang="en-US" dirty="0" smtClean="0"/>
                        <a:t>Butterflies</a:t>
                      </a:r>
                      <a:endParaRPr lang="en-US" dirty="0"/>
                    </a:p>
                  </a:txBody>
                  <a:tcPr/>
                </a:tc>
                <a:tc>
                  <a:txBody>
                    <a:bodyPr/>
                    <a:lstStyle/>
                    <a:p>
                      <a:pPr algn="ctr"/>
                      <a:r>
                        <a:rPr lang="en-US" dirty="0" smtClean="0"/>
                        <a:t>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Decrease</a:t>
                      </a:r>
                    </a:p>
                  </a:txBody>
                  <a:tcPr/>
                </a:tc>
              </a:tr>
            </a:tbl>
          </a:graphicData>
        </a:graphic>
      </p:graphicFrame>
      <p:sp>
        <p:nvSpPr>
          <p:cNvPr id="134" name="Rectangle 133"/>
          <p:cNvSpPr/>
          <p:nvPr/>
        </p:nvSpPr>
        <p:spPr>
          <a:xfrm>
            <a:off x="394592" y="1896238"/>
            <a:ext cx="8229600" cy="369332"/>
          </a:xfrm>
          <a:prstGeom prst="rect">
            <a:avLst/>
          </a:prstGeom>
        </p:spPr>
        <p:txBody>
          <a:bodyPr wrap="square">
            <a:spAutoFit/>
          </a:bodyPr>
          <a:lstStyle/>
          <a:p>
            <a:pPr lvl="0" algn="ctr"/>
            <a:r>
              <a:rPr lang="en-US" b="1" dirty="0" smtClean="0">
                <a:solidFill>
                  <a:prstClr val="black"/>
                </a:solidFill>
              </a:rPr>
              <a:t>When they compared areas with and without cougars, here is what they found.</a:t>
            </a:r>
            <a:endParaRPr lang="en-US" b="1" dirty="0">
              <a:solidFill>
                <a:prstClr val="black"/>
              </a:solidFill>
            </a:endParaRPr>
          </a:p>
        </p:txBody>
      </p:sp>
    </p:spTree>
    <p:extLst>
      <p:ext uri="{BB962C8B-B14F-4D97-AF65-F5344CB8AC3E}">
        <p14:creationId xmlns:p14="http://schemas.microsoft.com/office/powerpoint/2010/main" val="2813442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Riparian Community Food Web</a:t>
            </a:r>
          </a:p>
        </p:txBody>
      </p:sp>
      <p:sp>
        <p:nvSpPr>
          <p:cNvPr id="2" name="Content Placeholder 1"/>
          <p:cNvSpPr>
            <a:spLocks noGrp="1"/>
          </p:cNvSpPr>
          <p:nvPr>
            <p:ph sz="half" idx="1"/>
          </p:nvPr>
        </p:nvSpPr>
        <p:spPr/>
        <p:txBody>
          <a:bodyPr>
            <a:normAutofit fontScale="92500" lnSpcReduction="10000"/>
          </a:bodyPr>
          <a:lstStyle/>
          <a:p>
            <a:r>
              <a:rPr lang="en-US" dirty="0" smtClean="0"/>
              <a:t>When cougars are present, the number of species (</a:t>
            </a:r>
            <a:r>
              <a:rPr lang="en-US" i="1" dirty="0" smtClean="0"/>
              <a:t>biodiversity</a:t>
            </a:r>
            <a:r>
              <a:rPr lang="en-US" dirty="0" smtClean="0"/>
              <a:t>) in the community was higher.</a:t>
            </a:r>
          </a:p>
          <a:p>
            <a:r>
              <a:rPr lang="en-US" dirty="0" smtClean="0"/>
              <a:t>When cougars are are absent, community biodiversity is lower.</a:t>
            </a:r>
          </a:p>
          <a:p>
            <a:r>
              <a:rPr lang="en-US" dirty="0" smtClean="0"/>
              <a:t>How do these results compare to studies of starfish in tidal pool communities?</a:t>
            </a:r>
            <a:endParaRPr lang="en-US" dirty="0"/>
          </a:p>
        </p:txBody>
      </p:sp>
      <p:pic>
        <p:nvPicPr>
          <p:cNvPr id="5" name="Picture 4"/>
          <p:cNvPicPr>
            <a:picLocks noChangeAspect="1"/>
          </p:cNvPicPr>
          <p:nvPr/>
        </p:nvPicPr>
        <p:blipFill rotWithShape="1">
          <a:blip r:embed="rId3"/>
          <a:srcRect t="-31819" b="31819"/>
          <a:stretch/>
        </p:blipFill>
        <p:spPr>
          <a:xfrm>
            <a:off x="4886201" y="152400"/>
            <a:ext cx="3665132" cy="5927206"/>
          </a:xfrm>
          <a:prstGeom prst="rect">
            <a:avLst/>
          </a:prstGeom>
        </p:spPr>
      </p:pic>
      <p:sp>
        <p:nvSpPr>
          <p:cNvPr id="6" name="Rectangle 5"/>
          <p:cNvSpPr/>
          <p:nvPr/>
        </p:nvSpPr>
        <p:spPr>
          <a:xfrm>
            <a:off x="4886201" y="5712511"/>
            <a:ext cx="319138" cy="465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717647" y="6044594"/>
            <a:ext cx="1803468" cy="465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5113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0664" y="913411"/>
            <a:ext cx="8013192" cy="1636776"/>
          </a:xfrm>
        </p:spPr>
        <p:txBody>
          <a:bodyPr/>
          <a:lstStyle/>
          <a:p>
            <a:r>
              <a:rPr lang="en-US" dirty="0" smtClean="0"/>
              <a:t>Trophic Cascades &amp; 			The Physical Environment</a:t>
            </a:r>
            <a:endParaRPr lang="en-US" dirty="0"/>
          </a:p>
        </p:txBody>
      </p:sp>
    </p:spTree>
    <p:extLst>
      <p:ext uri="{BB962C8B-B14F-4D97-AF65-F5344CB8AC3E}">
        <p14:creationId xmlns:p14="http://schemas.microsoft.com/office/powerpoint/2010/main" val="1885544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Biotic and Abiotic</a:t>
            </a:r>
            <a:endParaRPr lang="en-US" dirty="0"/>
          </a:p>
        </p:txBody>
      </p:sp>
      <p:sp>
        <p:nvSpPr>
          <p:cNvPr id="3" name="Content Placeholder 2"/>
          <p:cNvSpPr>
            <a:spLocks noGrp="1"/>
          </p:cNvSpPr>
          <p:nvPr>
            <p:ph sz="half" idx="1"/>
          </p:nvPr>
        </p:nvSpPr>
        <p:spPr/>
        <p:txBody>
          <a:bodyPr>
            <a:normAutofit/>
          </a:bodyPr>
          <a:lstStyle/>
          <a:p>
            <a:r>
              <a:rPr lang="en-US" dirty="0" smtClean="0"/>
              <a:t>Having noted the impacts of trophic cascades on the community composition, researchers wondered how biotic changes in the environment shape the functioning of the abiotic environment.</a:t>
            </a:r>
            <a:endParaRPr lang="en-US" dirty="0"/>
          </a:p>
        </p:txBody>
      </p:sp>
      <p:pic>
        <p:nvPicPr>
          <p:cNvPr id="5" name="Content Placeholder 4" descr="thumb_DSC_0688_1024.jpg"/>
          <p:cNvPicPr>
            <a:picLocks noGrp="1" noChangeAspect="1"/>
          </p:cNvPicPr>
          <p:nvPr>
            <p:ph sz="half" idx="2"/>
          </p:nvPr>
        </p:nvPicPr>
        <p:blipFill>
          <a:blip r:embed="rId2">
            <a:extLst>
              <a:ext uri="{28A0092B-C50C-407E-A947-70E740481C1C}">
                <a14:useLocalDpi xmlns:a14="http://schemas.microsoft.com/office/drawing/2010/main" val="0"/>
              </a:ext>
            </a:extLst>
          </a:blip>
          <a:srcRect l="-15508" r="-15508"/>
          <a:stretch>
            <a:fillRect/>
          </a:stretch>
        </p:blipFill>
        <p:spPr>
          <a:xfrm>
            <a:off x="4591329" y="1659975"/>
            <a:ext cx="4372248" cy="5005811"/>
          </a:xfrm>
        </p:spPr>
      </p:pic>
    </p:spTree>
    <p:extLst>
      <p:ext uri="{BB962C8B-B14F-4D97-AF65-F5344CB8AC3E}">
        <p14:creationId xmlns:p14="http://schemas.microsoft.com/office/powerpoint/2010/main" val="1012584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Investigating Nutrient Cycles</a:t>
            </a:r>
            <a:endParaRPr lang="en-US" dirty="0"/>
          </a:p>
        </p:txBody>
      </p:sp>
      <p:sp>
        <p:nvSpPr>
          <p:cNvPr id="3" name="Content Placeholder 2"/>
          <p:cNvSpPr>
            <a:spLocks noGrp="1"/>
          </p:cNvSpPr>
          <p:nvPr>
            <p:ph sz="half" idx="1"/>
          </p:nvPr>
        </p:nvSpPr>
        <p:spPr/>
        <p:txBody>
          <a:bodyPr/>
          <a:lstStyle/>
          <a:p>
            <a:r>
              <a:rPr lang="en-US" dirty="0" smtClean="0"/>
              <a:t>Producers, consumers, and decomposers are part of the biogeochemical cycles that move nutrients such as carbon, nitrogen, and phosphorus through the environment.</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287389830"/>
              </p:ext>
            </p:extLst>
          </p:nvPr>
        </p:nvGraphicFramePr>
        <p:xfrm>
          <a:off x="4648200" y="1773936"/>
          <a:ext cx="4038600" cy="4623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rot="8228595">
            <a:off x="6363373" y="3932636"/>
            <a:ext cx="436594" cy="343029"/>
            <a:chOff x="2480328" y="1447337"/>
            <a:chExt cx="436594" cy="343029"/>
          </a:xfrm>
          <a:scene3d>
            <a:camera prst="orthographicFront"/>
            <a:lightRig rig="threePt" dir="t">
              <a:rot lat="0" lon="0" rev="7500000"/>
            </a:lightRig>
          </a:scene3d>
        </p:grpSpPr>
        <p:sp>
          <p:nvSpPr>
            <p:cNvPr id="7" name="Right Arrow 6"/>
            <p:cNvSpPr/>
            <p:nvPr/>
          </p:nvSpPr>
          <p:spPr>
            <a:xfrm rot="2700000">
              <a:off x="2527110" y="1400555"/>
              <a:ext cx="343029" cy="43659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ight Arrow 4"/>
            <p:cNvSpPr/>
            <p:nvPr/>
          </p:nvSpPr>
          <p:spPr>
            <a:xfrm rot="2700000">
              <a:off x="2542181" y="1451490"/>
              <a:ext cx="240120" cy="261956"/>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p:txBody>
        </p:sp>
      </p:grpSp>
    </p:spTree>
    <p:extLst>
      <p:ext uri="{BB962C8B-B14F-4D97-AF65-F5344CB8AC3E}">
        <p14:creationId xmlns:p14="http://schemas.microsoft.com/office/powerpoint/2010/main" val="37410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Investigating Nutrient Cycles</a:t>
            </a:r>
            <a:endParaRPr lang="en-US" dirty="0"/>
          </a:p>
        </p:txBody>
      </p:sp>
      <p:sp>
        <p:nvSpPr>
          <p:cNvPr id="3" name="Content Placeholder 2"/>
          <p:cNvSpPr>
            <a:spLocks noGrp="1"/>
          </p:cNvSpPr>
          <p:nvPr>
            <p:ph sz="half" idx="1"/>
          </p:nvPr>
        </p:nvSpPr>
        <p:spPr/>
        <p:txBody>
          <a:bodyPr/>
          <a:lstStyle/>
          <a:p>
            <a:r>
              <a:rPr lang="en-US" dirty="0" smtClean="0"/>
              <a:t>How might changes in the producer community due to high </a:t>
            </a:r>
            <a:r>
              <a:rPr lang="en-US" dirty="0" err="1" smtClean="0"/>
              <a:t>herbivory</a:t>
            </a:r>
            <a:r>
              <a:rPr lang="en-US" dirty="0" smtClean="0"/>
              <a:t> result in changes in the biogeochemical cycles?</a:t>
            </a:r>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055501348"/>
              </p:ext>
            </p:extLst>
          </p:nvPr>
        </p:nvGraphicFramePr>
        <p:xfrm>
          <a:off x="4648200" y="1773936"/>
          <a:ext cx="4038600" cy="4623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rot="8228595">
            <a:off x="6363373" y="3932636"/>
            <a:ext cx="436594" cy="343029"/>
            <a:chOff x="2480328" y="1447337"/>
            <a:chExt cx="436594" cy="343029"/>
          </a:xfrm>
          <a:scene3d>
            <a:camera prst="orthographicFront"/>
            <a:lightRig rig="threePt" dir="t">
              <a:rot lat="0" lon="0" rev="7500000"/>
            </a:lightRig>
          </a:scene3d>
        </p:grpSpPr>
        <p:sp>
          <p:nvSpPr>
            <p:cNvPr id="7" name="Right Arrow 6"/>
            <p:cNvSpPr/>
            <p:nvPr/>
          </p:nvSpPr>
          <p:spPr>
            <a:xfrm rot="2700000">
              <a:off x="2527110" y="1400555"/>
              <a:ext cx="343029" cy="43659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ight Arrow 4"/>
            <p:cNvSpPr/>
            <p:nvPr/>
          </p:nvSpPr>
          <p:spPr>
            <a:xfrm rot="2700000">
              <a:off x="2542181" y="1451490"/>
              <a:ext cx="240120" cy="261956"/>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p:txBody>
        </p:sp>
      </p:grpSp>
    </p:spTree>
    <p:extLst>
      <p:ext uri="{BB962C8B-B14F-4D97-AF65-F5344CB8AC3E}">
        <p14:creationId xmlns:p14="http://schemas.microsoft.com/office/powerpoint/2010/main" val="192942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Isle Royale National Park</a:t>
            </a:r>
            <a:endParaRPr lang="en-US" dirty="0"/>
          </a:p>
        </p:txBody>
      </p:sp>
      <p:sp>
        <p:nvSpPr>
          <p:cNvPr id="3" name="Content Placeholder 2"/>
          <p:cNvSpPr>
            <a:spLocks noGrp="1"/>
          </p:cNvSpPr>
          <p:nvPr>
            <p:ph sz="half" idx="1"/>
          </p:nvPr>
        </p:nvSpPr>
        <p:spPr/>
        <p:txBody>
          <a:bodyPr/>
          <a:lstStyle/>
          <a:p>
            <a:r>
              <a:rPr lang="en-US" dirty="0" smtClean="0"/>
              <a:t>Researchers chose to compare soil nutrient content and rates of nutrient flux between areas with high and low moose grazing and where they had been excluded for over 40 years.  </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086116948"/>
              </p:ext>
            </p:extLst>
          </p:nvPr>
        </p:nvGraphicFramePr>
        <p:xfrm>
          <a:off x="4648200" y="1773936"/>
          <a:ext cx="4038600" cy="4623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rot="8228595">
            <a:off x="6363373" y="3932636"/>
            <a:ext cx="436594" cy="343029"/>
            <a:chOff x="2480328" y="1447337"/>
            <a:chExt cx="436594" cy="343029"/>
          </a:xfrm>
          <a:scene3d>
            <a:camera prst="orthographicFront"/>
            <a:lightRig rig="threePt" dir="t">
              <a:rot lat="0" lon="0" rev="7500000"/>
            </a:lightRig>
          </a:scene3d>
        </p:grpSpPr>
        <p:sp>
          <p:nvSpPr>
            <p:cNvPr id="7" name="Right Arrow 6"/>
            <p:cNvSpPr/>
            <p:nvPr/>
          </p:nvSpPr>
          <p:spPr>
            <a:xfrm rot="2700000">
              <a:off x="2527110" y="1400555"/>
              <a:ext cx="343029" cy="43659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ight Arrow 4"/>
            <p:cNvSpPr/>
            <p:nvPr/>
          </p:nvSpPr>
          <p:spPr>
            <a:xfrm rot="2700000">
              <a:off x="2542181" y="1451490"/>
              <a:ext cx="240120" cy="261956"/>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p:txBody>
        </p:sp>
      </p:grpSp>
    </p:spTree>
    <p:extLst>
      <p:ext uri="{BB962C8B-B14F-4D97-AF65-F5344CB8AC3E}">
        <p14:creationId xmlns:p14="http://schemas.microsoft.com/office/powerpoint/2010/main" val="307155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Moose Eat &amp; Don’t Eat</a:t>
            </a:r>
            <a:endParaRPr lang="en-US" dirty="0"/>
          </a:p>
        </p:txBody>
      </p:sp>
      <p:pic>
        <p:nvPicPr>
          <p:cNvPr id="5" name="Content Placeholder 4" descr="thumb_DSC_0829_1024.jpg"/>
          <p:cNvPicPr>
            <a:picLocks noGrp="1" noChangeAspect="1"/>
          </p:cNvPicPr>
          <p:nvPr>
            <p:ph sz="half" idx="1"/>
          </p:nvPr>
        </p:nvPicPr>
        <p:blipFill>
          <a:blip r:embed="rId2">
            <a:extLst>
              <a:ext uri="{28A0092B-C50C-407E-A947-70E740481C1C}">
                <a14:useLocalDpi xmlns:a14="http://schemas.microsoft.com/office/drawing/2010/main" val="0"/>
              </a:ext>
            </a:extLst>
          </a:blip>
          <a:srcRect l="20889" r="20889"/>
          <a:stretch>
            <a:fillRect/>
          </a:stretch>
        </p:blipFill>
        <p:spPr/>
      </p:pic>
      <p:sp>
        <p:nvSpPr>
          <p:cNvPr id="4" name="Content Placeholder 3"/>
          <p:cNvSpPr>
            <a:spLocks noGrp="1"/>
          </p:cNvSpPr>
          <p:nvPr>
            <p:ph sz="half" idx="2"/>
          </p:nvPr>
        </p:nvSpPr>
        <p:spPr/>
        <p:txBody>
          <a:bodyPr/>
          <a:lstStyle/>
          <a:p>
            <a:r>
              <a:rPr lang="en-US" dirty="0" smtClean="0"/>
              <a:t>Moose selectively browse on birch, willows, and aspen. </a:t>
            </a:r>
          </a:p>
          <a:p>
            <a:r>
              <a:rPr lang="en-US" dirty="0" smtClean="0"/>
              <a:t>Moose will not eat spruce. </a:t>
            </a:r>
          </a:p>
        </p:txBody>
      </p:sp>
      <p:sp>
        <p:nvSpPr>
          <p:cNvPr id="6" name="TextBox 5"/>
          <p:cNvSpPr txBox="1"/>
          <p:nvPr/>
        </p:nvSpPr>
        <p:spPr>
          <a:xfrm>
            <a:off x="4695244" y="5994780"/>
            <a:ext cx="2289699" cy="646331"/>
          </a:xfrm>
          <a:prstGeom prst="rect">
            <a:avLst/>
          </a:prstGeom>
          <a:noFill/>
        </p:spPr>
        <p:txBody>
          <a:bodyPr wrap="square" rtlCol="0">
            <a:spAutoFit/>
          </a:bodyPr>
          <a:lstStyle/>
          <a:p>
            <a:r>
              <a:rPr lang="en-US" b="1" dirty="0" smtClean="0"/>
              <a:t>willow leaves and fruits</a:t>
            </a:r>
            <a:endParaRPr lang="en-US" b="1" dirty="0"/>
          </a:p>
        </p:txBody>
      </p:sp>
      <p:pic>
        <p:nvPicPr>
          <p:cNvPr id="3" name="Picture 2"/>
          <p:cNvPicPr>
            <a:picLocks noChangeAspect="1"/>
          </p:cNvPicPr>
          <p:nvPr/>
        </p:nvPicPr>
        <p:blipFill>
          <a:blip r:embed="rId3"/>
          <a:stretch>
            <a:fillRect/>
          </a:stretch>
        </p:blipFill>
        <p:spPr>
          <a:xfrm>
            <a:off x="7261357" y="3884838"/>
            <a:ext cx="1425443" cy="2138164"/>
          </a:xfrm>
          <a:prstGeom prst="rect">
            <a:avLst/>
          </a:prstGeom>
        </p:spPr>
      </p:pic>
      <p:pic>
        <p:nvPicPr>
          <p:cNvPr id="7" name="Picture 6"/>
          <p:cNvPicPr>
            <a:picLocks noChangeAspect="1"/>
          </p:cNvPicPr>
          <p:nvPr/>
        </p:nvPicPr>
        <p:blipFill>
          <a:blip r:embed="rId4"/>
          <a:stretch>
            <a:fillRect/>
          </a:stretch>
        </p:blipFill>
        <p:spPr>
          <a:xfrm>
            <a:off x="4648200" y="4277506"/>
            <a:ext cx="2289699" cy="1717274"/>
          </a:xfrm>
          <a:prstGeom prst="rect">
            <a:avLst/>
          </a:prstGeom>
        </p:spPr>
      </p:pic>
      <p:sp>
        <p:nvSpPr>
          <p:cNvPr id="8" name="TextBox 7"/>
          <p:cNvSpPr txBox="1"/>
          <p:nvPr/>
        </p:nvSpPr>
        <p:spPr>
          <a:xfrm>
            <a:off x="7261357" y="6074586"/>
            <a:ext cx="1882643" cy="646331"/>
          </a:xfrm>
          <a:prstGeom prst="rect">
            <a:avLst/>
          </a:prstGeom>
          <a:noFill/>
        </p:spPr>
        <p:txBody>
          <a:bodyPr wrap="square" rtlCol="0">
            <a:spAutoFit/>
          </a:bodyPr>
          <a:lstStyle/>
          <a:p>
            <a:r>
              <a:rPr lang="en-US" b="1" dirty="0" smtClean="0"/>
              <a:t>spruce leaves and seed cones</a:t>
            </a:r>
            <a:endParaRPr lang="en-US" b="1" dirty="0"/>
          </a:p>
        </p:txBody>
      </p:sp>
    </p:spTree>
    <p:extLst>
      <p:ext uri="{BB962C8B-B14F-4D97-AF65-F5344CB8AC3E}">
        <p14:creationId xmlns:p14="http://schemas.microsoft.com/office/powerpoint/2010/main" val="2288596212"/>
      </p:ext>
    </p:extLst>
  </p:cSld>
  <p:clrMapOvr>
    <a:masterClrMapping/>
  </p:clrMapOvr>
  <p:transition spd="slow">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United States National Park Service</a:t>
            </a:r>
            <a:endParaRPr lang="en-US" b="1" dirty="0"/>
          </a:p>
        </p:txBody>
      </p:sp>
      <p:pic>
        <p:nvPicPr>
          <p:cNvPr id="2" name="Content Placeholder 1" descr="Wind_Cave_bison_herd_2003.jpg"/>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103000"/>
                    </a14:imgEffect>
                    <a14:imgEffect>
                      <a14:brightnessContrast contrast="10000"/>
                    </a14:imgEffect>
                  </a14:imgLayer>
                </a14:imgProps>
              </a:ext>
              <a:ext uri="{28A0092B-C50C-407E-A947-70E740481C1C}">
                <a14:useLocalDpi xmlns:a14="http://schemas.microsoft.com/office/drawing/2010/main" val="0"/>
              </a:ext>
            </a:extLst>
          </a:blip>
          <a:srcRect l="1297" r="1297"/>
          <a:stretch/>
        </p:blipFill>
        <p:spPr/>
      </p:pic>
      <p:sp>
        <p:nvSpPr>
          <p:cNvPr id="8" name="Text Placeholder 7"/>
          <p:cNvSpPr>
            <a:spLocks noGrp="1"/>
          </p:cNvSpPr>
          <p:nvPr>
            <p:ph type="body" sz="half" idx="2"/>
          </p:nvPr>
        </p:nvSpPr>
        <p:spPr/>
        <p:txBody>
          <a:bodyPr>
            <a:normAutofit/>
          </a:bodyPr>
          <a:lstStyle/>
          <a:p>
            <a:r>
              <a:rPr lang="en-US" sz="1800" b="1" dirty="0" smtClean="0"/>
              <a:t>Founded in 1916, </a:t>
            </a:r>
            <a:r>
              <a:rPr lang="en-US" sz="1800" b="1" dirty="0"/>
              <a:t>the United States National Park Service </a:t>
            </a:r>
            <a:r>
              <a:rPr lang="en-US" sz="1800" b="1" dirty="0" smtClean="0"/>
              <a:t>provided refuges where </a:t>
            </a:r>
            <a:r>
              <a:rPr lang="en-US" sz="1800" b="1" dirty="0"/>
              <a:t>plants and </a:t>
            </a:r>
            <a:r>
              <a:rPr lang="en-US" sz="1800" b="1" dirty="0" smtClean="0"/>
              <a:t>animals under pressure from overhunting and habitat destruction could be protected.</a:t>
            </a:r>
          </a:p>
          <a:p>
            <a:endParaRPr lang="en-US" sz="1800" b="1" dirty="0"/>
          </a:p>
        </p:txBody>
      </p:sp>
    </p:spTree>
    <p:extLst>
      <p:ext uri="{BB962C8B-B14F-4D97-AF65-F5344CB8AC3E}">
        <p14:creationId xmlns:p14="http://schemas.microsoft.com/office/powerpoint/2010/main" val="193380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trees and their C:N</a:t>
            </a:r>
            <a:endParaRPr lang="en-US" dirty="0"/>
          </a:p>
        </p:txBody>
      </p:sp>
      <p:pic>
        <p:nvPicPr>
          <p:cNvPr id="5" name="Content Placeholder 4" descr="thumb_DSC_0829_1024.jpg"/>
          <p:cNvPicPr>
            <a:picLocks noGrp="1" noChangeAspect="1"/>
          </p:cNvPicPr>
          <p:nvPr>
            <p:ph sz="half" idx="1"/>
          </p:nvPr>
        </p:nvPicPr>
        <p:blipFill>
          <a:blip r:embed="rId2">
            <a:extLst>
              <a:ext uri="{28A0092B-C50C-407E-A947-70E740481C1C}">
                <a14:useLocalDpi xmlns:a14="http://schemas.microsoft.com/office/drawing/2010/main" val="0"/>
              </a:ext>
            </a:extLst>
          </a:blip>
          <a:srcRect l="20889" r="20889"/>
          <a:stretch>
            <a:fillRect/>
          </a:stretch>
        </p:blipFill>
        <p:spPr/>
      </p:pic>
      <p:sp>
        <p:nvSpPr>
          <p:cNvPr id="4" name="Content Placeholder 3"/>
          <p:cNvSpPr>
            <a:spLocks noGrp="1"/>
          </p:cNvSpPr>
          <p:nvPr>
            <p:ph sz="half" idx="2"/>
          </p:nvPr>
        </p:nvSpPr>
        <p:spPr/>
        <p:txBody>
          <a:bodyPr/>
          <a:lstStyle/>
          <a:p>
            <a:r>
              <a:rPr lang="en-US" dirty="0" smtClean="0"/>
              <a:t>Willows, aspen, and birch have more </a:t>
            </a:r>
            <a:r>
              <a:rPr lang="en-US" dirty="0"/>
              <a:t>nitrogen and less </a:t>
            </a:r>
            <a:r>
              <a:rPr lang="en-US" dirty="0" smtClean="0"/>
              <a:t>cellulose in </a:t>
            </a:r>
            <a:r>
              <a:rPr lang="en-US" dirty="0"/>
              <a:t>their </a:t>
            </a:r>
            <a:r>
              <a:rPr lang="en-US" dirty="0" smtClean="0"/>
              <a:t>leaves than spruce. </a:t>
            </a:r>
          </a:p>
          <a:p>
            <a:r>
              <a:rPr lang="en-US" dirty="0" smtClean="0"/>
              <a:t>Consequently, spruce will return fewer nutrients to the soil and decompose more slowly.</a:t>
            </a:r>
          </a:p>
          <a:p>
            <a:endParaRPr lang="en-US" dirty="0" smtClean="0"/>
          </a:p>
        </p:txBody>
      </p:sp>
    </p:spTree>
    <p:extLst>
      <p:ext uri="{BB962C8B-B14F-4D97-AF65-F5344CB8AC3E}">
        <p14:creationId xmlns:p14="http://schemas.microsoft.com/office/powerpoint/2010/main" val="466514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Isle Royale National Park</a:t>
            </a:r>
            <a:endParaRPr lang="en-US" dirty="0"/>
          </a:p>
        </p:txBody>
      </p:sp>
      <p:sp>
        <p:nvSpPr>
          <p:cNvPr id="3" name="Content Placeholder 2"/>
          <p:cNvSpPr>
            <a:spLocks noGrp="1"/>
          </p:cNvSpPr>
          <p:nvPr>
            <p:ph sz="half" idx="1"/>
          </p:nvPr>
        </p:nvSpPr>
        <p:spPr/>
        <p:txBody>
          <a:bodyPr>
            <a:normAutofit/>
          </a:bodyPr>
          <a:lstStyle/>
          <a:p>
            <a:r>
              <a:rPr lang="en-US" dirty="0" smtClean="0"/>
              <a:t>Because there are differences in the chemical composition of the plants moose do and do not eat, researchers wondered how could increased moose browsing will affect nutrient cycling in the ecosystem.</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448943885"/>
              </p:ext>
            </p:extLst>
          </p:nvPr>
        </p:nvGraphicFramePr>
        <p:xfrm>
          <a:off x="4648200" y="1773936"/>
          <a:ext cx="4038600" cy="4623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rot="8228595">
            <a:off x="6363373" y="3932636"/>
            <a:ext cx="436594" cy="343029"/>
            <a:chOff x="2480328" y="1447337"/>
            <a:chExt cx="436594" cy="343029"/>
          </a:xfrm>
          <a:scene3d>
            <a:camera prst="orthographicFront"/>
            <a:lightRig rig="threePt" dir="t">
              <a:rot lat="0" lon="0" rev="7500000"/>
            </a:lightRig>
          </a:scene3d>
        </p:grpSpPr>
        <p:sp>
          <p:nvSpPr>
            <p:cNvPr id="7" name="Right Arrow 6"/>
            <p:cNvSpPr/>
            <p:nvPr/>
          </p:nvSpPr>
          <p:spPr>
            <a:xfrm rot="2700000">
              <a:off x="2527110" y="1400555"/>
              <a:ext cx="343029" cy="436594"/>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ight Arrow 4"/>
            <p:cNvSpPr/>
            <p:nvPr/>
          </p:nvSpPr>
          <p:spPr>
            <a:xfrm rot="2700000">
              <a:off x="2542181" y="1451490"/>
              <a:ext cx="240120" cy="261956"/>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p:txBody>
        </p:sp>
      </p:grpSp>
    </p:spTree>
    <p:extLst>
      <p:ext uri="{BB962C8B-B14F-4D97-AF65-F5344CB8AC3E}">
        <p14:creationId xmlns:p14="http://schemas.microsoft.com/office/powerpoint/2010/main" val="122067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Competing Hypotheses</a:t>
            </a:r>
            <a:endParaRPr lang="en-US" dirty="0"/>
          </a:p>
        </p:txBody>
      </p:sp>
      <p:sp>
        <p:nvSpPr>
          <p:cNvPr id="3" name="Text Placeholder 2"/>
          <p:cNvSpPr>
            <a:spLocks noGrp="1"/>
          </p:cNvSpPr>
          <p:nvPr>
            <p:ph type="body" idx="1"/>
          </p:nvPr>
        </p:nvSpPr>
        <p:spPr/>
        <p:txBody>
          <a:bodyPr/>
          <a:lstStyle/>
          <a:p>
            <a:r>
              <a:rPr lang="en-US" dirty="0" smtClean="0"/>
              <a:t>Moose Pellets</a:t>
            </a:r>
            <a:endParaRPr lang="en-US" dirty="0"/>
          </a:p>
        </p:txBody>
      </p:sp>
      <p:sp>
        <p:nvSpPr>
          <p:cNvPr id="5" name="Text Placeholder 4"/>
          <p:cNvSpPr>
            <a:spLocks noGrp="1"/>
          </p:cNvSpPr>
          <p:nvPr>
            <p:ph type="body" sz="quarter" idx="3"/>
          </p:nvPr>
        </p:nvSpPr>
        <p:spPr/>
        <p:txBody>
          <a:bodyPr>
            <a:normAutofit fontScale="85000" lnSpcReduction="10000"/>
          </a:bodyPr>
          <a:lstStyle/>
          <a:p>
            <a:r>
              <a:rPr lang="en-US" dirty="0" smtClean="0"/>
              <a:t>Moose Herbivory depresses soil nutrient Levels</a:t>
            </a:r>
            <a:endParaRPr lang="en-US"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1881749777"/>
              </p:ext>
            </p:extLst>
          </p:nvPr>
        </p:nvGraphicFramePr>
        <p:xfrm>
          <a:off x="4645025" y="2449513"/>
          <a:ext cx="4041775" cy="3951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6" descr="Elk_excrement.jpg"/>
          <p:cNvPicPr>
            <a:picLocks noGrp="1" noChangeAspect="1"/>
          </p:cNvPicPr>
          <p:nvPr>
            <p:ph sz="half" idx="2"/>
          </p:nvPr>
        </p:nvPicPr>
        <p:blipFill>
          <a:blip r:embed="rId8" cstate="print">
            <a:extLst>
              <a:ext uri="{28A0092B-C50C-407E-A947-70E740481C1C}">
                <a14:useLocalDpi xmlns:a14="http://schemas.microsoft.com/office/drawing/2010/main" val="0"/>
              </a:ext>
            </a:extLst>
          </a:blip>
          <a:srcRect l="11656" r="11656"/>
          <a:stretch>
            <a:fillRect/>
          </a:stretch>
        </p:blipFill>
        <p:spPr/>
      </p:pic>
    </p:spTree>
    <p:extLst>
      <p:ext uri="{BB962C8B-B14F-4D97-AF65-F5344CB8AC3E}">
        <p14:creationId xmlns:p14="http://schemas.microsoft.com/office/powerpoint/2010/main" val="350481395"/>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Competing Hypotheses</a:t>
            </a:r>
          </a:p>
        </p:txBody>
      </p:sp>
      <p:sp>
        <p:nvSpPr>
          <p:cNvPr id="3" name="Text Placeholder 2"/>
          <p:cNvSpPr>
            <a:spLocks noGrp="1"/>
          </p:cNvSpPr>
          <p:nvPr>
            <p:ph type="body" idx="1"/>
          </p:nvPr>
        </p:nvSpPr>
        <p:spPr/>
        <p:txBody>
          <a:bodyPr/>
          <a:lstStyle/>
          <a:p>
            <a:r>
              <a:rPr lang="en-US" dirty="0" smtClean="0"/>
              <a:t>Moose Pellets</a:t>
            </a:r>
            <a:endParaRPr lang="en-US" dirty="0"/>
          </a:p>
        </p:txBody>
      </p:sp>
      <p:pic>
        <p:nvPicPr>
          <p:cNvPr id="7" name="Content Placeholder 6" descr="Elk_excrement.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1656" r="11656"/>
          <a:stretch>
            <a:fillRect/>
          </a:stretch>
        </p:blipFill>
        <p:spPr/>
      </p:pic>
      <p:sp>
        <p:nvSpPr>
          <p:cNvPr id="5" name="Text Placeholder 4"/>
          <p:cNvSpPr>
            <a:spLocks noGrp="1"/>
          </p:cNvSpPr>
          <p:nvPr>
            <p:ph type="body" sz="quarter" idx="3"/>
          </p:nvPr>
        </p:nvSpPr>
        <p:spPr/>
        <p:txBody>
          <a:bodyPr>
            <a:normAutofit fontScale="85000" lnSpcReduction="10000"/>
          </a:bodyPr>
          <a:lstStyle/>
          <a:p>
            <a:r>
              <a:rPr lang="en-US" dirty="0" smtClean="0"/>
              <a:t>Moose herbivory Increases soil nutrient levels</a:t>
            </a:r>
            <a:endParaRPr lang="en-US"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1210902073"/>
              </p:ext>
            </p:extLst>
          </p:nvPr>
        </p:nvGraphicFramePr>
        <p:xfrm>
          <a:off x="4645025" y="2449513"/>
          <a:ext cx="4041775" cy="39512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75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Do You Think Is Correct?</a:t>
            </a:r>
            <a:endParaRPr lang="en-US" dirty="0"/>
          </a:p>
        </p:txBody>
      </p:sp>
      <p:sp>
        <p:nvSpPr>
          <p:cNvPr id="5" name="Text Placeholder 4"/>
          <p:cNvSpPr>
            <a:spLocks noGrp="1"/>
          </p:cNvSpPr>
          <p:nvPr>
            <p:ph type="body" sz="quarter" idx="3"/>
          </p:nvPr>
        </p:nvSpPr>
        <p:spPr/>
        <p:txBody>
          <a:bodyPr>
            <a:normAutofit fontScale="85000" lnSpcReduction="10000"/>
          </a:bodyPr>
          <a:lstStyle/>
          <a:p>
            <a:r>
              <a:rPr lang="en-US" dirty="0" smtClean="0"/>
              <a:t>Moose herbivory Increases soil nutrient levels</a:t>
            </a:r>
            <a:endParaRPr lang="en-US"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3203295477"/>
              </p:ext>
            </p:extLst>
          </p:nvPr>
        </p:nvGraphicFramePr>
        <p:xfrm>
          <a:off x="4645025" y="2449513"/>
          <a:ext cx="4041775" cy="3951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4"/>
          <p:cNvSpPr>
            <a:spLocks noGrp="1"/>
          </p:cNvSpPr>
          <p:nvPr>
            <p:ph type="body" sz="quarter" idx="3"/>
          </p:nvPr>
        </p:nvSpPr>
        <p:spPr>
          <a:xfrm>
            <a:off x="457200" y="1707266"/>
            <a:ext cx="4041775" cy="715355"/>
          </a:xfrm>
        </p:spPr>
        <p:txBody>
          <a:bodyPr>
            <a:normAutofit fontScale="85000" lnSpcReduction="10000"/>
          </a:bodyPr>
          <a:lstStyle/>
          <a:p>
            <a:r>
              <a:rPr lang="en-US" dirty="0" smtClean="0"/>
              <a:t>Moose Herbivory depresses soil nutrient Levels</a:t>
            </a:r>
            <a:endParaRPr lang="en-US" dirty="0"/>
          </a:p>
        </p:txBody>
      </p:sp>
      <p:graphicFrame>
        <p:nvGraphicFramePr>
          <p:cNvPr id="10" name="Content Placeholder 7"/>
          <p:cNvGraphicFramePr>
            <a:graphicFrameLocks noGrp="1"/>
          </p:cNvGraphicFramePr>
          <p:nvPr>
            <p:ph sz="quarter" idx="4"/>
            <p:extLst>
              <p:ext uri="{D42A27DB-BD31-4B8C-83A1-F6EECF244321}">
                <p14:modId xmlns:p14="http://schemas.microsoft.com/office/powerpoint/2010/main" val="403945957"/>
              </p:ext>
            </p:extLst>
          </p:nvPr>
        </p:nvGraphicFramePr>
        <p:xfrm>
          <a:off x="457200" y="2472733"/>
          <a:ext cx="4041775" cy="39512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6833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Predict?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23965746"/>
              </p:ext>
            </p:extLst>
          </p:nvPr>
        </p:nvGraphicFramePr>
        <p:xfrm>
          <a:off x="457200" y="1774825"/>
          <a:ext cx="8229600" cy="3799839"/>
        </p:xfrm>
        <a:graphic>
          <a:graphicData uri="http://schemas.openxmlformats.org/drawingml/2006/table">
            <a:tbl>
              <a:tblPr firstRow="1" bandRow="1">
                <a:tableStyleId>{6E25E649-3F16-4E02-A733-19D2CDBF48F0}</a:tableStyleId>
              </a:tblPr>
              <a:tblGrid>
                <a:gridCol w="1371600"/>
                <a:gridCol w="1371600"/>
                <a:gridCol w="1371600"/>
                <a:gridCol w="1371600"/>
                <a:gridCol w="1371600"/>
                <a:gridCol w="1371600"/>
              </a:tblGrid>
              <a:tr h="370840">
                <a:tc>
                  <a:txBody>
                    <a:bodyPr/>
                    <a:lstStyle/>
                    <a:p>
                      <a:endParaRPr lang="en-US" dirty="0"/>
                    </a:p>
                  </a:txBody>
                  <a:tcPr marL="186331" marR="186331"/>
                </a:tc>
                <a:tc>
                  <a:txBody>
                    <a:bodyPr/>
                    <a:lstStyle/>
                    <a:p>
                      <a:r>
                        <a:rPr lang="en-US" dirty="0" smtClean="0"/>
                        <a:t>Na</a:t>
                      </a:r>
                      <a:endParaRPr lang="en-US" dirty="0"/>
                    </a:p>
                  </a:txBody>
                  <a:tcPr marL="186331" marR="186331"/>
                </a:tc>
                <a:tc>
                  <a:txBody>
                    <a:bodyPr/>
                    <a:lstStyle/>
                    <a:p>
                      <a:r>
                        <a:rPr lang="en-US" dirty="0" smtClean="0"/>
                        <a:t>K</a:t>
                      </a:r>
                      <a:endParaRPr lang="en-US" dirty="0"/>
                    </a:p>
                  </a:txBody>
                  <a:tcPr marL="186331" marR="186331"/>
                </a:tc>
                <a:tc>
                  <a:txBody>
                    <a:bodyPr/>
                    <a:lstStyle/>
                    <a:p>
                      <a:r>
                        <a:rPr lang="en-US" dirty="0" smtClean="0"/>
                        <a:t>Mg</a:t>
                      </a:r>
                      <a:endParaRPr lang="en-US" dirty="0"/>
                    </a:p>
                  </a:txBody>
                  <a:tcPr marL="186331" marR="186331"/>
                </a:tc>
                <a:tc>
                  <a:txBody>
                    <a:bodyPr/>
                    <a:lstStyle/>
                    <a:p>
                      <a:r>
                        <a:rPr lang="en-US" dirty="0" err="1" smtClean="0"/>
                        <a:t>Ca</a:t>
                      </a:r>
                      <a:endParaRPr lang="en-US" dirty="0"/>
                    </a:p>
                  </a:txBody>
                  <a:tcPr marL="186331" marR="186331"/>
                </a:tc>
                <a:tc>
                  <a:txBody>
                    <a:bodyPr/>
                    <a:lstStyle/>
                    <a:p>
                      <a:endParaRPr lang="en-US" dirty="0"/>
                    </a:p>
                  </a:txBody>
                  <a:tcPr marL="186331" marR="186331"/>
                </a:tc>
              </a:tr>
              <a:tr h="370840">
                <a:tc>
                  <a:txBody>
                    <a:bodyPr/>
                    <a:lstStyle/>
                    <a:p>
                      <a:r>
                        <a:rPr lang="en-US" dirty="0" smtClean="0"/>
                        <a:t>High Browsing</a:t>
                      </a:r>
                      <a:endParaRPr lang="en-US"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dirty="0"/>
                    </a:p>
                  </a:txBody>
                  <a:tcPr marL="186331" marR="186331"/>
                </a:tc>
                <a:tc>
                  <a:txBody>
                    <a:bodyPr/>
                    <a:lstStyle/>
                    <a:p>
                      <a:endParaRPr lang="en-US"/>
                    </a:p>
                  </a:txBody>
                  <a:tcPr marL="186331" marR="186331"/>
                </a:tc>
              </a:tr>
              <a:tr h="370840">
                <a:tc>
                  <a:txBody>
                    <a:bodyPr/>
                    <a:lstStyle/>
                    <a:p>
                      <a:r>
                        <a:rPr lang="en-US" sz="1400" dirty="0" smtClean="0"/>
                        <a:t>Inside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370840">
                <a:tc>
                  <a:txBody>
                    <a:bodyPr/>
                    <a:lstStyle/>
                    <a:p>
                      <a:r>
                        <a:rPr lang="en-US" sz="1400" dirty="0" smtClean="0"/>
                        <a:t>Outside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dirty="0"/>
                    </a:p>
                  </a:txBody>
                  <a:tcPr marL="186331" marR="186331"/>
                </a:tc>
              </a:tr>
              <a:tr h="370840">
                <a:tc>
                  <a:txBody>
                    <a:bodyPr/>
                    <a:lstStyle/>
                    <a:p>
                      <a:endParaRPr lang="en-US" dirty="0"/>
                    </a:p>
                  </a:txBody>
                  <a:tcPr marL="186331" marR="186331"/>
                </a:tc>
                <a:tc>
                  <a:txBody>
                    <a:bodyPr/>
                    <a:lstStyle/>
                    <a:p>
                      <a:endParaRPr lang="en-US" dirty="0"/>
                    </a:p>
                  </a:txBody>
                  <a:tcPr marL="186331" marR="186331"/>
                </a:tc>
                <a:tc>
                  <a:txBody>
                    <a:bodyPr/>
                    <a:lstStyle/>
                    <a:p>
                      <a:endParaRPr lang="en-US"/>
                    </a:p>
                  </a:txBody>
                  <a:tcPr marL="186331" marR="186331"/>
                </a:tc>
                <a:tc>
                  <a:txBody>
                    <a:bodyPr/>
                    <a:lstStyle/>
                    <a:p>
                      <a:endParaRPr lang="en-US" dirty="0"/>
                    </a:p>
                  </a:txBody>
                  <a:tcPr marL="186331" marR="186331"/>
                </a:tc>
                <a:tc>
                  <a:txBody>
                    <a:bodyPr/>
                    <a:lstStyle/>
                    <a:p>
                      <a:endParaRPr lang="en-US" dirty="0"/>
                    </a:p>
                  </a:txBody>
                  <a:tcPr marL="186331" marR="186331"/>
                </a:tc>
                <a:tc>
                  <a:txBody>
                    <a:bodyPr/>
                    <a:lstStyle/>
                    <a:p>
                      <a:endParaRPr lang="en-US" dirty="0"/>
                    </a:p>
                  </a:txBody>
                  <a:tcPr marL="186331" marR="186331"/>
                </a:tc>
              </a:tr>
              <a:tr h="370840">
                <a:tc>
                  <a:txBody>
                    <a:bodyPr/>
                    <a:lstStyle/>
                    <a:p>
                      <a:r>
                        <a:rPr lang="en-US" dirty="0" smtClean="0"/>
                        <a:t>Low Browsing</a:t>
                      </a:r>
                      <a:endParaRPr lang="en-US"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370840">
                <a:tc>
                  <a:txBody>
                    <a:bodyPr/>
                    <a:lstStyle/>
                    <a:p>
                      <a:r>
                        <a:rPr lang="en-US" sz="1400" dirty="0" smtClean="0"/>
                        <a:t>Inside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370840">
                <a:tc>
                  <a:txBody>
                    <a:bodyPr/>
                    <a:lstStyle/>
                    <a:p>
                      <a:r>
                        <a:rPr lang="en-US" sz="1400" dirty="0" smtClean="0"/>
                        <a:t>Outside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dirty="0"/>
                    </a:p>
                  </a:txBody>
                  <a:tcPr marL="186331" marR="186331"/>
                </a:tc>
                <a:tc>
                  <a:txBody>
                    <a:bodyPr/>
                    <a:lstStyle/>
                    <a:p>
                      <a:endParaRPr lang="en-US" dirty="0"/>
                    </a:p>
                  </a:txBody>
                  <a:tcPr marL="186331" marR="186331"/>
                </a:tc>
              </a:tr>
            </a:tbl>
          </a:graphicData>
        </a:graphic>
      </p:graphicFrame>
    </p:spTree>
    <p:extLst>
      <p:ext uri="{BB962C8B-B14F-4D97-AF65-F5344CB8AC3E}">
        <p14:creationId xmlns:p14="http://schemas.microsoft.com/office/powerpoint/2010/main" val="2392388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Soil Nutrient Content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70742336"/>
              </p:ext>
            </p:extLst>
          </p:nvPr>
        </p:nvGraphicFramePr>
        <p:xfrm>
          <a:off x="457200" y="1774825"/>
          <a:ext cx="8229600" cy="4856480"/>
        </p:xfrm>
        <a:graphic>
          <a:graphicData uri="http://schemas.openxmlformats.org/drawingml/2006/table">
            <a:tbl>
              <a:tblPr firstRow="1" bandRow="1">
                <a:tableStyleId>{6E25E649-3F16-4E02-A733-19D2CDBF48F0}</a:tableStyleId>
              </a:tblPr>
              <a:tblGrid>
                <a:gridCol w="1371600"/>
                <a:gridCol w="1371600"/>
                <a:gridCol w="1371600"/>
                <a:gridCol w="1371600"/>
                <a:gridCol w="1371600"/>
                <a:gridCol w="1371600"/>
              </a:tblGrid>
              <a:tr h="370840">
                <a:tc>
                  <a:txBody>
                    <a:bodyPr/>
                    <a:lstStyle/>
                    <a:p>
                      <a:endParaRPr lang="en-US" dirty="0"/>
                    </a:p>
                  </a:txBody>
                  <a:tcPr marL="186331" marR="186331"/>
                </a:tc>
                <a:tc>
                  <a:txBody>
                    <a:bodyPr/>
                    <a:lstStyle/>
                    <a:p>
                      <a:r>
                        <a:rPr lang="en-US" dirty="0" smtClean="0"/>
                        <a:t>Na</a:t>
                      </a:r>
                      <a:endParaRPr lang="en-US" dirty="0"/>
                    </a:p>
                  </a:txBody>
                  <a:tcPr marL="186331" marR="186331"/>
                </a:tc>
                <a:tc>
                  <a:txBody>
                    <a:bodyPr/>
                    <a:lstStyle/>
                    <a:p>
                      <a:r>
                        <a:rPr lang="en-US" dirty="0" smtClean="0"/>
                        <a:t>K</a:t>
                      </a:r>
                      <a:endParaRPr lang="en-US" dirty="0"/>
                    </a:p>
                  </a:txBody>
                  <a:tcPr marL="186331" marR="186331"/>
                </a:tc>
                <a:tc>
                  <a:txBody>
                    <a:bodyPr/>
                    <a:lstStyle/>
                    <a:p>
                      <a:r>
                        <a:rPr lang="en-US" dirty="0" smtClean="0"/>
                        <a:t>Mg</a:t>
                      </a:r>
                      <a:endParaRPr lang="en-US" dirty="0"/>
                    </a:p>
                  </a:txBody>
                  <a:tcPr marL="186331" marR="186331"/>
                </a:tc>
                <a:tc>
                  <a:txBody>
                    <a:bodyPr/>
                    <a:lstStyle/>
                    <a:p>
                      <a:r>
                        <a:rPr lang="en-US" dirty="0" err="1" smtClean="0"/>
                        <a:t>Ca</a:t>
                      </a:r>
                      <a:endParaRPr lang="en-US" dirty="0"/>
                    </a:p>
                  </a:txBody>
                  <a:tcPr marL="186331" marR="186331"/>
                </a:tc>
                <a:tc>
                  <a:txBody>
                    <a:bodyPr/>
                    <a:lstStyle/>
                    <a:p>
                      <a:endParaRPr lang="en-US" dirty="0"/>
                    </a:p>
                  </a:txBody>
                  <a:tcPr marL="186331" marR="186331"/>
                </a:tc>
              </a:tr>
              <a:tr h="370840">
                <a:tc>
                  <a:txBody>
                    <a:bodyPr/>
                    <a:lstStyle/>
                    <a:p>
                      <a:r>
                        <a:rPr lang="en-US" dirty="0" smtClean="0"/>
                        <a:t>High Browsing</a:t>
                      </a:r>
                      <a:endParaRPr lang="en-US"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dirty="0"/>
                    </a:p>
                  </a:txBody>
                  <a:tcPr marL="186331" marR="186331"/>
                </a:tc>
                <a:tc>
                  <a:txBody>
                    <a:bodyPr/>
                    <a:lstStyle/>
                    <a:p>
                      <a:endParaRPr lang="en-US"/>
                    </a:p>
                  </a:txBody>
                  <a:tcPr marL="186331" marR="186331"/>
                </a:tc>
              </a:tr>
              <a:tr h="370840">
                <a:tc>
                  <a:txBody>
                    <a:bodyPr/>
                    <a:lstStyle/>
                    <a:p>
                      <a:r>
                        <a:rPr lang="en-US" sz="1400" dirty="0" smtClean="0"/>
                        <a:t>Inside Fence</a:t>
                      </a:r>
                      <a:endParaRPr lang="en-US" sz="1400" dirty="0"/>
                    </a:p>
                  </a:txBody>
                  <a:tcPr marL="186331" marR="186331"/>
                </a:tc>
                <a:tc>
                  <a:txBody>
                    <a:bodyPr/>
                    <a:lstStyle/>
                    <a:p>
                      <a:r>
                        <a:rPr lang="en-US" dirty="0" smtClean="0"/>
                        <a:t>higher</a:t>
                      </a:r>
                      <a:endParaRPr lang="en-US" dirty="0"/>
                    </a:p>
                  </a:txBody>
                  <a:tcPr marL="186331" marR="186331"/>
                </a:tc>
                <a:tc>
                  <a:txBody>
                    <a:bodyPr/>
                    <a:lstStyle/>
                    <a:p>
                      <a:r>
                        <a:rPr lang="en-US" dirty="0" smtClean="0"/>
                        <a:t>higher</a:t>
                      </a:r>
                      <a:endParaRPr lang="en-US" dirty="0"/>
                    </a:p>
                  </a:txBody>
                  <a:tcPr marL="186331" marR="186331"/>
                </a:tc>
                <a:tc>
                  <a:txBody>
                    <a:bodyPr/>
                    <a:lstStyle/>
                    <a:p>
                      <a:r>
                        <a:rPr lang="en-US" dirty="0" smtClean="0"/>
                        <a:t>higher</a:t>
                      </a:r>
                      <a:endParaRPr lang="en-US" dirty="0"/>
                    </a:p>
                  </a:txBody>
                  <a:tcPr marL="186331" marR="186331"/>
                </a:tc>
                <a:tc>
                  <a:txBody>
                    <a:bodyPr/>
                    <a:lstStyle/>
                    <a:p>
                      <a:r>
                        <a:rPr lang="en-US" dirty="0" smtClean="0"/>
                        <a:t>no difference</a:t>
                      </a:r>
                      <a:endParaRPr lang="en-US" dirty="0"/>
                    </a:p>
                  </a:txBody>
                  <a:tcPr marL="186331" marR="186331"/>
                </a:tc>
                <a:tc>
                  <a:txBody>
                    <a:bodyPr/>
                    <a:lstStyle/>
                    <a:p>
                      <a:endParaRPr lang="en-US"/>
                    </a:p>
                  </a:txBody>
                  <a:tcPr marL="186331" marR="186331"/>
                </a:tc>
              </a:tr>
              <a:tr h="370840">
                <a:tc>
                  <a:txBody>
                    <a:bodyPr/>
                    <a:lstStyle/>
                    <a:p>
                      <a:r>
                        <a:rPr lang="en-US" sz="1400" dirty="0" smtClean="0"/>
                        <a:t>Outside Fence</a:t>
                      </a:r>
                      <a:endParaRPr lang="en-US" sz="1400" dirty="0"/>
                    </a:p>
                  </a:txBody>
                  <a:tcPr marL="186331" marR="186331"/>
                </a:tc>
                <a:tc>
                  <a:txBody>
                    <a:bodyPr/>
                    <a:lstStyle/>
                    <a:p>
                      <a:r>
                        <a:rPr lang="en-US" dirty="0" smtClean="0"/>
                        <a:t>lower</a:t>
                      </a:r>
                      <a:endParaRPr lang="en-US" dirty="0"/>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lower</a:t>
                      </a:r>
                    </a:p>
                  </a:txBody>
                  <a:tcPr marL="186331" marR="1863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rPr>
                        <a:t>lower</a:t>
                      </a:r>
                      <a:endParaRPr lang="en-US" dirty="0"/>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difference</a:t>
                      </a:r>
                    </a:p>
                    <a:p>
                      <a:endParaRPr lang="en-US" dirty="0"/>
                    </a:p>
                  </a:txBody>
                  <a:tcPr marL="186331" marR="186331"/>
                </a:tc>
                <a:tc>
                  <a:txBody>
                    <a:bodyPr/>
                    <a:lstStyle/>
                    <a:p>
                      <a:endParaRPr lang="en-US" dirty="0"/>
                    </a:p>
                  </a:txBody>
                  <a:tcPr marL="186331" marR="186331"/>
                </a:tc>
              </a:tr>
              <a:tr h="370840">
                <a:tc>
                  <a:txBody>
                    <a:bodyPr/>
                    <a:lstStyle/>
                    <a:p>
                      <a:endParaRPr lang="en-US" dirty="0"/>
                    </a:p>
                  </a:txBody>
                  <a:tcPr marL="186331" marR="186331"/>
                </a:tc>
                <a:tc>
                  <a:txBody>
                    <a:bodyPr/>
                    <a:lstStyle/>
                    <a:p>
                      <a:endParaRPr lang="en-US" dirty="0"/>
                    </a:p>
                  </a:txBody>
                  <a:tcPr marL="186331" marR="186331"/>
                </a:tc>
                <a:tc>
                  <a:txBody>
                    <a:bodyPr/>
                    <a:lstStyle/>
                    <a:p>
                      <a:endParaRPr lang="en-US"/>
                    </a:p>
                  </a:txBody>
                  <a:tcPr marL="186331" marR="186331"/>
                </a:tc>
                <a:tc>
                  <a:txBody>
                    <a:bodyPr/>
                    <a:lstStyle/>
                    <a:p>
                      <a:endParaRPr lang="en-US" dirty="0"/>
                    </a:p>
                  </a:txBody>
                  <a:tcPr marL="186331" marR="186331"/>
                </a:tc>
                <a:tc>
                  <a:txBody>
                    <a:bodyPr/>
                    <a:lstStyle/>
                    <a:p>
                      <a:endParaRPr lang="en-US" dirty="0"/>
                    </a:p>
                  </a:txBody>
                  <a:tcPr marL="186331" marR="186331"/>
                </a:tc>
                <a:tc>
                  <a:txBody>
                    <a:bodyPr/>
                    <a:lstStyle/>
                    <a:p>
                      <a:endParaRPr lang="en-US" dirty="0"/>
                    </a:p>
                  </a:txBody>
                  <a:tcPr marL="186331" marR="186331"/>
                </a:tc>
              </a:tr>
              <a:tr h="370840">
                <a:tc>
                  <a:txBody>
                    <a:bodyPr/>
                    <a:lstStyle/>
                    <a:p>
                      <a:r>
                        <a:rPr lang="en-US" dirty="0" smtClean="0"/>
                        <a:t>Low Browsing</a:t>
                      </a:r>
                      <a:endParaRPr lang="en-US"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370840">
                <a:tc>
                  <a:txBody>
                    <a:bodyPr/>
                    <a:lstStyle/>
                    <a:p>
                      <a:r>
                        <a:rPr lang="en-US" sz="1400" dirty="0" smtClean="0"/>
                        <a:t>Inside Fence</a:t>
                      </a:r>
                      <a:endParaRPr lang="en-US" sz="1400" dirty="0"/>
                    </a:p>
                  </a:txBody>
                  <a:tcPr marL="186331" marR="186331"/>
                </a:tc>
                <a:tc>
                  <a:txBody>
                    <a:bodyPr/>
                    <a:lstStyle/>
                    <a:p>
                      <a:r>
                        <a:rPr lang="en-US" dirty="0" smtClean="0"/>
                        <a:t>no difference</a:t>
                      </a:r>
                      <a:endParaRPr lang="en-US" dirty="0"/>
                    </a:p>
                  </a:txBody>
                  <a:tcPr marL="186331" marR="186331"/>
                </a:tc>
                <a:tc>
                  <a:txBody>
                    <a:bodyPr/>
                    <a:lstStyle/>
                    <a:p>
                      <a:r>
                        <a:rPr lang="en-US" dirty="0" smtClean="0"/>
                        <a:t>no difference</a:t>
                      </a:r>
                      <a:endParaRPr lang="en-US" dirty="0"/>
                    </a:p>
                  </a:txBody>
                  <a:tcPr marL="186331" marR="186331"/>
                </a:tc>
                <a:tc>
                  <a:txBody>
                    <a:bodyPr/>
                    <a:lstStyle/>
                    <a:p>
                      <a:r>
                        <a:rPr lang="en-US" dirty="0" smtClean="0"/>
                        <a:t>no difference</a:t>
                      </a:r>
                      <a:endParaRPr lang="en-US" dirty="0"/>
                    </a:p>
                  </a:txBody>
                  <a:tcPr marL="186331" marR="186331"/>
                </a:tc>
                <a:tc>
                  <a:txBody>
                    <a:bodyPr/>
                    <a:lstStyle/>
                    <a:p>
                      <a:r>
                        <a:rPr lang="en-US" dirty="0" smtClean="0"/>
                        <a:t>no difference</a:t>
                      </a:r>
                      <a:endParaRPr lang="en-US" dirty="0"/>
                    </a:p>
                  </a:txBody>
                  <a:tcPr marL="186331" marR="186331"/>
                </a:tc>
                <a:tc>
                  <a:txBody>
                    <a:bodyPr/>
                    <a:lstStyle/>
                    <a:p>
                      <a:endParaRPr lang="en-US"/>
                    </a:p>
                  </a:txBody>
                  <a:tcPr marL="186331" marR="186331"/>
                </a:tc>
              </a:tr>
              <a:tr h="370840">
                <a:tc>
                  <a:txBody>
                    <a:bodyPr/>
                    <a:lstStyle/>
                    <a:p>
                      <a:r>
                        <a:rPr lang="en-US" sz="1400" dirty="0" smtClean="0"/>
                        <a:t>Outside Fence</a:t>
                      </a:r>
                      <a:endParaRPr lang="en-US" sz="1400" dirty="0"/>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difference</a:t>
                      </a:r>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difference</a:t>
                      </a:r>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difference</a:t>
                      </a:r>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difference</a:t>
                      </a:r>
                    </a:p>
                  </a:txBody>
                  <a:tcPr marL="186331" marR="186331"/>
                </a:tc>
                <a:tc>
                  <a:txBody>
                    <a:bodyPr/>
                    <a:lstStyle/>
                    <a:p>
                      <a:endParaRPr lang="en-US" dirty="0"/>
                    </a:p>
                  </a:txBody>
                  <a:tcPr marL="186331" marR="186331"/>
                </a:tc>
              </a:tr>
            </a:tbl>
          </a:graphicData>
        </a:graphic>
      </p:graphicFrame>
    </p:spTree>
    <p:extLst>
      <p:ext uri="{BB962C8B-B14F-4D97-AF65-F5344CB8AC3E}">
        <p14:creationId xmlns:p14="http://schemas.microsoft.com/office/powerpoint/2010/main" val="1353503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You Predict?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90617303"/>
              </p:ext>
            </p:extLst>
          </p:nvPr>
        </p:nvGraphicFramePr>
        <p:xfrm>
          <a:off x="273129" y="1690159"/>
          <a:ext cx="8413671" cy="5060032"/>
        </p:xfrm>
        <a:graphic>
          <a:graphicData uri="http://schemas.openxmlformats.org/drawingml/2006/table">
            <a:tbl>
              <a:tblPr firstRow="1" bandRow="1">
                <a:tableStyleId>{073A0DAA-6AF3-43AB-8588-CEC1D06C72B9}</a:tableStyleId>
              </a:tblPr>
              <a:tblGrid>
                <a:gridCol w="1201953"/>
                <a:gridCol w="1201953"/>
                <a:gridCol w="1201953"/>
                <a:gridCol w="1201953"/>
                <a:gridCol w="1201953"/>
                <a:gridCol w="1201953"/>
                <a:gridCol w="1201953"/>
              </a:tblGrid>
              <a:tr h="464762">
                <a:tc>
                  <a:txBody>
                    <a:bodyPr/>
                    <a:lstStyle/>
                    <a:p>
                      <a:endParaRPr lang="en-US" sz="1400" dirty="0"/>
                    </a:p>
                  </a:txBody>
                  <a:tcPr marL="186331" marR="186331"/>
                </a:tc>
                <a:tc>
                  <a:txBody>
                    <a:bodyPr/>
                    <a:lstStyle/>
                    <a:p>
                      <a:endParaRPr lang="en-US" sz="1400" dirty="0"/>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Nitrogen</a:t>
                      </a:r>
                    </a:p>
                    <a:p>
                      <a:endParaRPr lang="en-US" sz="1400" dirty="0"/>
                    </a:p>
                  </a:txBody>
                  <a:tcPr marL="186331" marR="186331"/>
                </a:tc>
                <a:tc>
                  <a:txBody>
                    <a:bodyPr/>
                    <a:lstStyle/>
                    <a:p>
                      <a:endParaRPr lang="en-US" sz="1400" dirty="0"/>
                    </a:p>
                  </a:txBody>
                  <a:tcPr marL="186331" marR="186331"/>
                </a:tc>
                <a:tc>
                  <a:txBody>
                    <a:bodyPr/>
                    <a:lstStyle/>
                    <a:p>
                      <a:endParaRPr lang="en-US" sz="1400" dirty="0"/>
                    </a:p>
                  </a:txBody>
                  <a:tcPr marL="186331" marR="186331"/>
                </a:tc>
                <a:tc>
                  <a:txBody>
                    <a:bodyPr/>
                    <a:lstStyle/>
                    <a:p>
                      <a:r>
                        <a:rPr lang="en-US" sz="1400" dirty="0" smtClean="0"/>
                        <a:t>Carbon</a:t>
                      </a:r>
                      <a:endParaRPr lang="en-US" sz="1400" dirty="0"/>
                    </a:p>
                  </a:txBody>
                  <a:tcPr marL="186331" marR="186331"/>
                </a:tc>
                <a:tc>
                  <a:txBody>
                    <a:bodyPr/>
                    <a:lstStyle/>
                    <a:p>
                      <a:endParaRPr lang="en-US" sz="1400"/>
                    </a:p>
                  </a:txBody>
                  <a:tcPr marL="186331" marR="186331"/>
                </a:tc>
              </a:tr>
              <a:tr h="464762">
                <a:tc>
                  <a:txBody>
                    <a:bodyPr/>
                    <a:lstStyle/>
                    <a:p>
                      <a:endParaRPr lang="en-US" sz="1400" b="1" dirty="0"/>
                    </a:p>
                  </a:txBody>
                  <a:tcPr marL="186331" marR="186331"/>
                </a:tc>
                <a:tc>
                  <a:txBody>
                    <a:bodyPr/>
                    <a:lstStyle/>
                    <a:p>
                      <a:r>
                        <a:rPr lang="en-US" sz="1400" b="1" dirty="0" smtClean="0"/>
                        <a:t>Spring</a:t>
                      </a:r>
                      <a:endParaRPr lang="en-US" sz="1400" b="1" dirty="0"/>
                    </a:p>
                  </a:txBody>
                  <a:tcPr marL="186331" marR="186331"/>
                </a:tc>
                <a:tc>
                  <a:txBody>
                    <a:bodyPr/>
                    <a:lstStyle/>
                    <a:p>
                      <a:r>
                        <a:rPr lang="en-US" sz="1400" b="1" dirty="0" smtClean="0"/>
                        <a:t>Summer </a:t>
                      </a:r>
                      <a:endParaRPr lang="en-US" sz="1400" b="1" dirty="0"/>
                    </a:p>
                  </a:txBody>
                  <a:tcPr marL="186331" marR="186331"/>
                </a:tc>
                <a:tc>
                  <a:txBody>
                    <a:bodyPr/>
                    <a:lstStyle/>
                    <a:p>
                      <a:r>
                        <a:rPr lang="en-US" sz="1400" b="1" dirty="0" smtClean="0"/>
                        <a:t>Fall</a:t>
                      </a:r>
                      <a:endParaRPr lang="en-US" sz="1400" b="1" dirty="0"/>
                    </a:p>
                  </a:txBody>
                  <a:tcPr marL="186331" marR="186331"/>
                </a:tc>
                <a:tc>
                  <a:txBody>
                    <a:bodyPr/>
                    <a:lstStyle/>
                    <a:p>
                      <a:r>
                        <a:rPr lang="en-US" sz="1400" b="1" dirty="0" smtClean="0"/>
                        <a:t>Spring</a:t>
                      </a:r>
                      <a:endParaRPr lang="en-US" sz="1400" b="1" dirty="0"/>
                    </a:p>
                  </a:txBody>
                  <a:tcPr marL="186331" marR="186331"/>
                </a:tc>
                <a:tc>
                  <a:txBody>
                    <a:bodyPr/>
                    <a:lstStyle/>
                    <a:p>
                      <a:r>
                        <a:rPr lang="en-US" sz="1400" b="1" dirty="0" smtClean="0"/>
                        <a:t>Summer </a:t>
                      </a:r>
                      <a:endParaRPr lang="en-US" sz="1400" b="1" dirty="0"/>
                    </a:p>
                  </a:txBody>
                  <a:tcPr marL="186331" marR="186331"/>
                </a:tc>
                <a:tc>
                  <a:txBody>
                    <a:bodyPr/>
                    <a:lstStyle/>
                    <a:p>
                      <a:r>
                        <a:rPr lang="en-US" sz="1400" b="1" dirty="0" smtClean="0"/>
                        <a:t>Fall</a:t>
                      </a:r>
                      <a:endParaRPr lang="en-US" sz="1400" b="1" dirty="0"/>
                    </a:p>
                  </a:txBody>
                  <a:tcPr marL="186331" marR="186331"/>
                </a:tc>
              </a:tr>
              <a:tr h="473697">
                <a:tc gridSpan="2">
                  <a:txBody>
                    <a:bodyPr/>
                    <a:lstStyle/>
                    <a:p>
                      <a:r>
                        <a:rPr lang="en-US" sz="1400" b="1" dirty="0" smtClean="0"/>
                        <a:t>High Browsing</a:t>
                      </a:r>
                      <a:endParaRPr lang="en-US" sz="1400" b="1" dirty="0"/>
                    </a:p>
                  </a:txBody>
                  <a:tcPr marL="186331" marR="186331"/>
                </a:tc>
                <a:tc hMerge="1">
                  <a:txBody>
                    <a:bodyPr/>
                    <a:lstStyle/>
                    <a:p>
                      <a:endParaRPr lang="en-US" sz="1400"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r>
              <a:tr h="663946">
                <a:tc>
                  <a:txBody>
                    <a:bodyPr/>
                    <a:lstStyle/>
                    <a:p>
                      <a:r>
                        <a:rPr lang="en-US" sz="1400" dirty="0" smtClean="0"/>
                        <a:t>Inside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269267">
                <a:tc>
                  <a:txBody>
                    <a:bodyPr/>
                    <a:lstStyle/>
                    <a:p>
                      <a:r>
                        <a:rPr lang="en-US" sz="1400" dirty="0" smtClean="0"/>
                        <a:t>Outside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269267">
                <a:tc>
                  <a:txBody>
                    <a:bodyPr/>
                    <a:lstStyle/>
                    <a:p>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dirty="0"/>
                    </a:p>
                  </a:txBody>
                  <a:tcPr marL="186331" marR="186331"/>
                </a:tc>
              </a:tr>
              <a:tr h="269267">
                <a:tc>
                  <a:txBody>
                    <a:bodyPr/>
                    <a:lstStyle/>
                    <a:p>
                      <a:endParaRPr lang="en-US" sz="1400" dirty="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r>
              <a:tr h="409627">
                <a:tc gridSpan="2">
                  <a:txBody>
                    <a:bodyPr/>
                    <a:lstStyle/>
                    <a:p>
                      <a:r>
                        <a:rPr lang="en-US" sz="1400" b="1" dirty="0" smtClean="0"/>
                        <a:t>Low Browsing</a:t>
                      </a:r>
                      <a:endParaRPr lang="en-US" sz="1400" b="1" dirty="0"/>
                    </a:p>
                  </a:txBody>
                  <a:tcPr marL="186331" marR="186331"/>
                </a:tc>
                <a:tc hMerge="1">
                  <a:txBody>
                    <a:bodyPr/>
                    <a:lstStyle/>
                    <a:p>
                      <a:endParaRPr lang="en-US" sz="1400" dirty="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dirty="0"/>
                    </a:p>
                  </a:txBody>
                  <a:tcPr marL="186331" marR="186331"/>
                </a:tc>
                <a:tc>
                  <a:txBody>
                    <a:bodyPr/>
                    <a:lstStyle/>
                    <a:p>
                      <a:endParaRPr lang="en-US" sz="1400" dirty="0"/>
                    </a:p>
                  </a:txBody>
                  <a:tcPr marL="186331" marR="186331"/>
                </a:tc>
                <a:tc>
                  <a:txBody>
                    <a:bodyPr/>
                    <a:lstStyle/>
                    <a:p>
                      <a:endParaRPr lang="en-US" sz="1400"/>
                    </a:p>
                  </a:txBody>
                  <a:tcPr marL="186331" marR="186331"/>
                </a:tc>
              </a:tr>
              <a:tr h="269267">
                <a:tc>
                  <a:txBody>
                    <a:bodyPr/>
                    <a:lstStyle/>
                    <a:p>
                      <a:r>
                        <a:rPr lang="en-US" sz="1400" dirty="0" smtClean="0"/>
                        <a:t>Inside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r>
              <a:tr h="269267">
                <a:tc>
                  <a:txBody>
                    <a:bodyPr/>
                    <a:lstStyle/>
                    <a:p>
                      <a:r>
                        <a:rPr lang="en-US" sz="1400" dirty="0" smtClean="0"/>
                        <a:t>Outside Fence</a:t>
                      </a:r>
                      <a:endParaRPr lang="en-US" sz="1400" dirty="0"/>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a:p>
                  </a:txBody>
                  <a:tcPr marL="186331" marR="186331"/>
                </a:tc>
                <a:tc>
                  <a:txBody>
                    <a:bodyPr/>
                    <a:lstStyle/>
                    <a:p>
                      <a:endParaRPr lang="en-US" dirty="0"/>
                    </a:p>
                  </a:txBody>
                  <a:tcPr marL="186331" marR="186331"/>
                </a:tc>
              </a:tr>
              <a:tr h="269267">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a:p>
                  </a:txBody>
                  <a:tcPr marL="186331" marR="186331"/>
                </a:tc>
                <a:tc>
                  <a:txBody>
                    <a:bodyPr/>
                    <a:lstStyle/>
                    <a:p>
                      <a:endParaRPr lang="en-US" sz="1400" dirty="0"/>
                    </a:p>
                  </a:txBody>
                  <a:tcPr marL="186331" marR="186331"/>
                </a:tc>
              </a:tr>
            </a:tbl>
          </a:graphicData>
        </a:graphic>
      </p:graphicFrame>
    </p:spTree>
    <p:extLst>
      <p:ext uri="{BB962C8B-B14F-4D97-AF65-F5344CB8AC3E}">
        <p14:creationId xmlns:p14="http://schemas.microsoft.com/office/powerpoint/2010/main" val="6046758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Soil Nitrogen and Carbon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195510"/>
              </p:ext>
            </p:extLst>
          </p:nvPr>
        </p:nvGraphicFramePr>
        <p:xfrm>
          <a:off x="273129" y="1690159"/>
          <a:ext cx="8413671" cy="4999072"/>
        </p:xfrm>
        <a:graphic>
          <a:graphicData uri="http://schemas.openxmlformats.org/drawingml/2006/table">
            <a:tbl>
              <a:tblPr firstRow="1" bandRow="1">
                <a:tableStyleId>{073A0DAA-6AF3-43AB-8588-CEC1D06C72B9}</a:tableStyleId>
              </a:tblPr>
              <a:tblGrid>
                <a:gridCol w="1201953"/>
                <a:gridCol w="1201953"/>
                <a:gridCol w="1201953"/>
                <a:gridCol w="1201953"/>
                <a:gridCol w="1201953"/>
                <a:gridCol w="1201953"/>
                <a:gridCol w="1201953"/>
              </a:tblGrid>
              <a:tr h="464762">
                <a:tc>
                  <a:txBody>
                    <a:bodyPr/>
                    <a:lstStyle/>
                    <a:p>
                      <a:endParaRPr lang="en-US" sz="1400" dirty="0"/>
                    </a:p>
                  </a:txBody>
                  <a:tcPr marL="186331" marR="186331"/>
                </a:tc>
                <a:tc>
                  <a:txBody>
                    <a:bodyPr/>
                    <a:lstStyle/>
                    <a:p>
                      <a:endParaRPr lang="en-US" sz="1400" dirty="0"/>
                    </a:p>
                  </a:txBody>
                  <a:tcPr marL="186331" marR="1863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Nitrogen</a:t>
                      </a:r>
                    </a:p>
                    <a:p>
                      <a:endParaRPr lang="en-US" sz="1400" dirty="0"/>
                    </a:p>
                  </a:txBody>
                  <a:tcPr marL="186331" marR="186331"/>
                </a:tc>
                <a:tc>
                  <a:txBody>
                    <a:bodyPr/>
                    <a:lstStyle/>
                    <a:p>
                      <a:endParaRPr lang="en-US" sz="1400" dirty="0"/>
                    </a:p>
                  </a:txBody>
                  <a:tcPr marL="186331" marR="186331"/>
                </a:tc>
                <a:tc>
                  <a:txBody>
                    <a:bodyPr/>
                    <a:lstStyle/>
                    <a:p>
                      <a:endParaRPr lang="en-US" sz="1400" dirty="0"/>
                    </a:p>
                  </a:txBody>
                  <a:tcPr marL="186331" marR="186331"/>
                </a:tc>
                <a:tc>
                  <a:txBody>
                    <a:bodyPr/>
                    <a:lstStyle/>
                    <a:p>
                      <a:r>
                        <a:rPr lang="en-US" sz="1400" dirty="0" smtClean="0"/>
                        <a:t>Carbon</a:t>
                      </a:r>
                      <a:endParaRPr lang="en-US" sz="1400" dirty="0"/>
                    </a:p>
                  </a:txBody>
                  <a:tcPr marL="186331" marR="186331"/>
                </a:tc>
                <a:tc>
                  <a:txBody>
                    <a:bodyPr/>
                    <a:lstStyle/>
                    <a:p>
                      <a:endParaRPr lang="en-US" sz="1400"/>
                    </a:p>
                  </a:txBody>
                  <a:tcPr marL="186331" marR="186331"/>
                </a:tc>
              </a:tr>
              <a:tr h="464762">
                <a:tc>
                  <a:txBody>
                    <a:bodyPr/>
                    <a:lstStyle/>
                    <a:p>
                      <a:endParaRPr lang="en-US" sz="1400" b="1" dirty="0"/>
                    </a:p>
                  </a:txBody>
                  <a:tcPr marL="186331" marR="186331"/>
                </a:tc>
                <a:tc>
                  <a:txBody>
                    <a:bodyPr/>
                    <a:lstStyle/>
                    <a:p>
                      <a:r>
                        <a:rPr lang="en-US" sz="1400" b="1" dirty="0" smtClean="0"/>
                        <a:t>Spring</a:t>
                      </a:r>
                      <a:endParaRPr lang="en-US" sz="1400" b="1" dirty="0"/>
                    </a:p>
                  </a:txBody>
                  <a:tcPr marL="186331" marR="186331"/>
                </a:tc>
                <a:tc>
                  <a:txBody>
                    <a:bodyPr/>
                    <a:lstStyle/>
                    <a:p>
                      <a:r>
                        <a:rPr lang="en-US" sz="1400" b="1" dirty="0" smtClean="0"/>
                        <a:t>Summer </a:t>
                      </a:r>
                      <a:endParaRPr lang="en-US" sz="1400" b="1" dirty="0"/>
                    </a:p>
                  </a:txBody>
                  <a:tcPr marL="186331" marR="186331"/>
                </a:tc>
                <a:tc>
                  <a:txBody>
                    <a:bodyPr/>
                    <a:lstStyle/>
                    <a:p>
                      <a:r>
                        <a:rPr lang="en-US" sz="1400" b="1" dirty="0" smtClean="0"/>
                        <a:t>Fall</a:t>
                      </a:r>
                      <a:endParaRPr lang="en-US" sz="1400" b="1" dirty="0"/>
                    </a:p>
                  </a:txBody>
                  <a:tcPr marL="186331" marR="186331"/>
                </a:tc>
                <a:tc>
                  <a:txBody>
                    <a:bodyPr/>
                    <a:lstStyle/>
                    <a:p>
                      <a:r>
                        <a:rPr lang="en-US" sz="1400" b="1" dirty="0" smtClean="0"/>
                        <a:t>Spring</a:t>
                      </a:r>
                      <a:endParaRPr lang="en-US" sz="1400" b="1" dirty="0"/>
                    </a:p>
                  </a:txBody>
                  <a:tcPr marL="186331" marR="186331"/>
                </a:tc>
                <a:tc>
                  <a:txBody>
                    <a:bodyPr/>
                    <a:lstStyle/>
                    <a:p>
                      <a:r>
                        <a:rPr lang="en-US" sz="1400" b="1" dirty="0" smtClean="0"/>
                        <a:t>Summer </a:t>
                      </a:r>
                      <a:endParaRPr lang="en-US" sz="1400" b="1" dirty="0"/>
                    </a:p>
                  </a:txBody>
                  <a:tcPr marL="186331" marR="186331"/>
                </a:tc>
                <a:tc>
                  <a:txBody>
                    <a:bodyPr/>
                    <a:lstStyle/>
                    <a:p>
                      <a:r>
                        <a:rPr lang="en-US" sz="1400" b="1" dirty="0" smtClean="0"/>
                        <a:t>Fall</a:t>
                      </a:r>
                      <a:endParaRPr lang="en-US" sz="1400" b="1" dirty="0"/>
                    </a:p>
                  </a:txBody>
                  <a:tcPr marL="186331" marR="186331"/>
                </a:tc>
              </a:tr>
              <a:tr h="473697">
                <a:tc gridSpan="2">
                  <a:txBody>
                    <a:bodyPr/>
                    <a:lstStyle/>
                    <a:p>
                      <a:r>
                        <a:rPr lang="en-US" sz="1400" b="1" dirty="0" smtClean="0"/>
                        <a:t>High Browsing</a:t>
                      </a:r>
                      <a:endParaRPr lang="en-US" sz="1400" b="1" dirty="0"/>
                    </a:p>
                  </a:txBody>
                  <a:tcPr marL="186331" marR="186331"/>
                </a:tc>
                <a:tc hMerge="1">
                  <a:txBody>
                    <a:bodyPr/>
                    <a:lstStyle/>
                    <a:p>
                      <a:endParaRPr lang="en-US" sz="1400"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c>
                  <a:txBody>
                    <a:bodyPr/>
                    <a:lstStyle/>
                    <a:p>
                      <a:endParaRPr lang="en-US" sz="1400" b="1" dirty="0"/>
                    </a:p>
                  </a:txBody>
                  <a:tcPr marL="186331" marR="186331"/>
                </a:tc>
              </a:tr>
              <a:tr h="663946">
                <a:tc>
                  <a:txBody>
                    <a:bodyPr/>
                    <a:lstStyle/>
                    <a:p>
                      <a:r>
                        <a:rPr lang="en-US" sz="1400" dirty="0" smtClean="0"/>
                        <a:t>Inside Fence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Higher</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r>
              <a:tr h="269267">
                <a:tc>
                  <a:txBody>
                    <a:bodyPr/>
                    <a:lstStyle/>
                    <a:p>
                      <a:r>
                        <a:rPr lang="en-US" sz="1400" dirty="0" smtClean="0"/>
                        <a:t>Outside Fence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Lower</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r>
              <a:tr h="269267">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r>
              <a:tr h="269267">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r>
              <a:tr h="409627">
                <a:tc gridSpan="2">
                  <a:txBody>
                    <a:bodyPr/>
                    <a:lstStyle/>
                    <a:p>
                      <a:r>
                        <a:rPr lang="en-US" sz="1400" b="1" dirty="0" smtClean="0"/>
                        <a:t>Low Browsing</a:t>
                      </a:r>
                      <a:endParaRPr lang="en-US" sz="1400" b="1" dirty="0"/>
                    </a:p>
                  </a:txBody>
                  <a:tcPr marL="186331" marR="186331"/>
                </a:tc>
                <a:tc hMerge="1">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dirty="0"/>
                    </a:p>
                  </a:txBody>
                  <a:tcPr marL="186331" marR="186331"/>
                </a:tc>
                <a:tc>
                  <a:txBody>
                    <a:bodyPr/>
                    <a:lstStyle/>
                    <a:p>
                      <a:endParaRPr lang="en-US" sz="1400"/>
                    </a:p>
                  </a:txBody>
                  <a:tcPr marL="186331" marR="186331"/>
                </a:tc>
              </a:tr>
              <a:tr h="269267">
                <a:tc>
                  <a:txBody>
                    <a:bodyPr/>
                    <a:lstStyle/>
                    <a:p>
                      <a:r>
                        <a:rPr lang="en-US" sz="1400" dirty="0" smtClean="0"/>
                        <a:t>Inside Fence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r>
              <a:tr h="269267">
                <a:tc>
                  <a:txBody>
                    <a:bodyPr/>
                    <a:lstStyle/>
                    <a:p>
                      <a:r>
                        <a:rPr lang="en-US" sz="1400" dirty="0" smtClean="0"/>
                        <a:t>Outside Fence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c>
                  <a:txBody>
                    <a:bodyPr/>
                    <a:lstStyle/>
                    <a:p>
                      <a:r>
                        <a:rPr lang="en-US" sz="1400" dirty="0" smtClean="0"/>
                        <a:t>No Difference</a:t>
                      </a:r>
                      <a:endParaRPr lang="en-US" sz="1400" dirty="0"/>
                    </a:p>
                  </a:txBody>
                  <a:tcPr marL="186331" marR="186331"/>
                </a:tc>
              </a:tr>
              <a:tr h="269267">
                <a:tc>
                  <a:txBody>
                    <a:bodyPr/>
                    <a:lstStyle/>
                    <a:p>
                      <a:endParaRPr lang="en-US" sz="1400" dirty="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a:p>
                  </a:txBody>
                  <a:tcPr marL="186331" marR="186331"/>
                </a:tc>
                <a:tc>
                  <a:txBody>
                    <a:bodyPr/>
                    <a:lstStyle/>
                    <a:p>
                      <a:endParaRPr lang="en-US" sz="1400" dirty="0"/>
                    </a:p>
                  </a:txBody>
                  <a:tcPr marL="186331" marR="186331"/>
                </a:tc>
                <a:tc>
                  <a:txBody>
                    <a:bodyPr/>
                    <a:lstStyle/>
                    <a:p>
                      <a:endParaRPr lang="en-US" sz="1400"/>
                    </a:p>
                  </a:txBody>
                  <a:tcPr marL="186331" marR="186331"/>
                </a:tc>
                <a:tc>
                  <a:txBody>
                    <a:bodyPr/>
                    <a:lstStyle/>
                    <a:p>
                      <a:endParaRPr lang="en-US" sz="1400" dirty="0"/>
                    </a:p>
                  </a:txBody>
                  <a:tcPr marL="186331" marR="186331"/>
                </a:tc>
              </a:tr>
            </a:tbl>
          </a:graphicData>
        </a:graphic>
      </p:graphicFrame>
    </p:spTree>
    <p:extLst>
      <p:ext uri="{BB962C8B-B14F-4D97-AF65-F5344CB8AC3E}">
        <p14:creationId xmlns:p14="http://schemas.microsoft.com/office/powerpoint/2010/main" val="42864153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Content Placeholder 2"/>
          <p:cNvSpPr>
            <a:spLocks noGrp="1"/>
          </p:cNvSpPr>
          <p:nvPr>
            <p:ph sz="half" idx="1"/>
          </p:nvPr>
        </p:nvSpPr>
        <p:spPr/>
        <p:txBody>
          <a:bodyPr/>
          <a:lstStyle/>
          <a:p>
            <a:r>
              <a:rPr lang="en-US" dirty="0" smtClean="0"/>
              <a:t>Nitrogen levels Mineralization</a:t>
            </a:r>
          </a:p>
          <a:p>
            <a:pPr lvl="1"/>
            <a:r>
              <a:rPr lang="en-US" dirty="0" smtClean="0"/>
              <a:t>Higher inside </a:t>
            </a:r>
            <a:r>
              <a:rPr lang="en-US" dirty="0" err="1" smtClean="0"/>
              <a:t>exclosures</a:t>
            </a:r>
            <a:r>
              <a:rPr lang="en-US" dirty="0" smtClean="0"/>
              <a:t> in fall.</a:t>
            </a:r>
          </a:p>
          <a:p>
            <a:pPr lvl="1"/>
            <a:r>
              <a:rPr lang="en-US" dirty="0" smtClean="0"/>
              <a:t>Differences only temporary</a:t>
            </a:r>
            <a:endParaRPr lang="en-US" dirty="0"/>
          </a:p>
          <a:p>
            <a:r>
              <a:rPr lang="en-US" dirty="0" smtClean="0"/>
              <a:t>Other soil nutrients</a:t>
            </a:r>
          </a:p>
          <a:p>
            <a:pPr lvl="1"/>
            <a:r>
              <a:rPr lang="en-US" dirty="0" smtClean="0"/>
              <a:t>Most are lower in areas with high browsing</a:t>
            </a:r>
            <a:endParaRPr lang="en-US" dirty="0"/>
          </a:p>
        </p:txBody>
      </p:sp>
      <p:sp>
        <p:nvSpPr>
          <p:cNvPr id="4" name="Content Placeholder 3"/>
          <p:cNvSpPr>
            <a:spLocks noGrp="1"/>
          </p:cNvSpPr>
          <p:nvPr>
            <p:ph sz="half" idx="2"/>
          </p:nvPr>
        </p:nvSpPr>
        <p:spPr>
          <a:xfrm>
            <a:off x="4648200" y="1773936"/>
            <a:ext cx="4038600" cy="2332397"/>
          </a:xfrm>
        </p:spPr>
        <p:txBody>
          <a:bodyPr/>
          <a:lstStyle/>
          <a:p>
            <a:r>
              <a:rPr lang="en-US" dirty="0" smtClean="0"/>
              <a:t>Productivity</a:t>
            </a:r>
          </a:p>
          <a:p>
            <a:pPr lvl="1"/>
            <a:r>
              <a:rPr lang="en-US" dirty="0" smtClean="0"/>
              <a:t>Higher inside </a:t>
            </a:r>
            <a:r>
              <a:rPr lang="en-US" dirty="0" err="1" smtClean="0"/>
              <a:t>exclosures</a:t>
            </a:r>
            <a:r>
              <a:rPr lang="en-US" dirty="0" smtClean="0"/>
              <a:t>.</a:t>
            </a:r>
          </a:p>
          <a:p>
            <a:pPr lvl="1"/>
            <a:r>
              <a:rPr lang="en-US" dirty="0" smtClean="0"/>
              <a:t>Decreases with increased moose browsing.</a:t>
            </a:r>
          </a:p>
        </p:txBody>
      </p:sp>
    </p:spTree>
    <p:extLst>
      <p:ext uri="{BB962C8B-B14F-4D97-AF65-F5344CB8AC3E}">
        <p14:creationId xmlns:p14="http://schemas.microsoft.com/office/powerpoint/2010/main" val="3615264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United States National Park Service</a:t>
            </a:r>
            <a:endParaRPr lang="en-US" b="1" dirty="0"/>
          </a:p>
        </p:txBody>
      </p:sp>
      <p:sp>
        <p:nvSpPr>
          <p:cNvPr id="8" name="Text Placeholder 7"/>
          <p:cNvSpPr>
            <a:spLocks noGrp="1"/>
          </p:cNvSpPr>
          <p:nvPr>
            <p:ph type="body" sz="half" idx="2"/>
          </p:nvPr>
        </p:nvSpPr>
        <p:spPr/>
        <p:txBody>
          <a:bodyPr>
            <a:normAutofit/>
          </a:bodyPr>
          <a:lstStyle/>
          <a:p>
            <a:r>
              <a:rPr lang="en-US" sz="1600" b="1" dirty="0" smtClean="0"/>
              <a:t>Although </a:t>
            </a:r>
            <a:r>
              <a:rPr lang="en-US" sz="1600" b="1" dirty="0"/>
              <a:t>National Parks such as Yellowstone, Zion Canyon, and Yosemite </a:t>
            </a:r>
            <a:r>
              <a:rPr lang="en-US" sz="1600" b="1" dirty="0" smtClean="0"/>
              <a:t>were </a:t>
            </a:r>
            <a:r>
              <a:rPr lang="en-US" sz="1600" b="1" dirty="0"/>
              <a:t>set aside to protect natural habitats for endangered  elk, bison, and other </a:t>
            </a:r>
            <a:r>
              <a:rPr lang="en-US" sz="1600" b="1" dirty="0" smtClean="0"/>
              <a:t>species,</a:t>
            </a:r>
            <a:endParaRPr lang="en-US" sz="1600" b="1" dirty="0"/>
          </a:p>
          <a:p>
            <a:r>
              <a:rPr lang="en-US" sz="1600" b="1" dirty="0" smtClean="0"/>
              <a:t>something was still missing in many parks that could potentially have a huge impact on these ecosystems.</a:t>
            </a:r>
          </a:p>
          <a:p>
            <a:endParaRPr lang="en-US" sz="1600" b="1" dirty="0"/>
          </a:p>
          <a:p>
            <a:r>
              <a:rPr lang="en-US" sz="1600" b="1" dirty="0" smtClean="0"/>
              <a:t>What do you think it could be?</a:t>
            </a:r>
            <a:endParaRPr lang="en-US" sz="1600" b="1" dirty="0"/>
          </a:p>
        </p:txBody>
      </p:sp>
      <p:pic>
        <p:nvPicPr>
          <p:cNvPr id="5" name="Picture 4" descr="2013-08-09_08_54_52_Subalpine_Fir_and_Quaking_Aspen_trees_along_the_Jarbidge_River_Trail_south_of_Sawmill_Creek_in_Nev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570" y="1663002"/>
            <a:ext cx="5253580" cy="3940185"/>
          </a:xfrm>
          <a:prstGeom prst="rect">
            <a:avLst/>
          </a:prstGeom>
        </p:spPr>
      </p:pic>
    </p:spTree>
    <p:extLst>
      <p:ext uri="{BB962C8B-B14F-4D97-AF65-F5344CB8AC3E}">
        <p14:creationId xmlns:p14="http://schemas.microsoft.com/office/powerpoint/2010/main" val="179493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6" name="Text Placeholder 4"/>
          <p:cNvSpPr txBox="1">
            <a:spLocks/>
          </p:cNvSpPr>
          <p:nvPr/>
        </p:nvSpPr>
        <p:spPr>
          <a:xfrm>
            <a:off x="457200" y="1698987"/>
            <a:ext cx="4041775" cy="715355"/>
          </a:xfrm>
          <a:prstGeom prst="rect">
            <a:avLst/>
          </a:prstGeom>
        </p:spPr>
        <p:txBody>
          <a:bodyPr>
            <a:normAutofit fontScale="77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b="1" dirty="0" smtClean="0"/>
              <a:t>Selective </a:t>
            </a:r>
            <a:r>
              <a:rPr lang="en-US" b="1" dirty="0" err="1" smtClean="0"/>
              <a:t>Herbivory</a:t>
            </a:r>
            <a:r>
              <a:rPr lang="en-US" b="1" dirty="0" smtClean="0"/>
              <a:t> Hypothesis</a:t>
            </a:r>
            <a:endParaRPr lang="en-US" b="1" dirty="0"/>
          </a:p>
        </p:txBody>
      </p:sp>
      <p:graphicFrame>
        <p:nvGraphicFramePr>
          <p:cNvPr id="7" name="Content Placeholder 7"/>
          <p:cNvGraphicFramePr>
            <a:graphicFrameLocks/>
          </p:cNvGraphicFramePr>
          <p:nvPr>
            <p:extLst>
              <p:ext uri="{D42A27DB-BD31-4B8C-83A1-F6EECF244321}">
                <p14:modId xmlns:p14="http://schemas.microsoft.com/office/powerpoint/2010/main" val="2303483583"/>
              </p:ext>
            </p:extLst>
          </p:nvPr>
        </p:nvGraphicFramePr>
        <p:xfrm>
          <a:off x="457200" y="2449513"/>
          <a:ext cx="4041775" cy="3951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4"/>
          <p:cNvSpPr txBox="1">
            <a:spLocks/>
          </p:cNvSpPr>
          <p:nvPr/>
        </p:nvSpPr>
        <p:spPr>
          <a:xfrm>
            <a:off x="4645025" y="1698987"/>
            <a:ext cx="4041775" cy="715355"/>
          </a:xfrm>
          <a:prstGeom prst="rect">
            <a:avLst/>
          </a:prstGeom>
        </p:spPr>
        <p:txBody>
          <a:bodyPr>
            <a:normAutofit fontScale="77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b="1" dirty="0" smtClean="0"/>
              <a:t>Increased Fertilizer Hypothesis</a:t>
            </a:r>
            <a:endParaRPr lang="en-US" b="1" dirty="0"/>
          </a:p>
        </p:txBody>
      </p:sp>
      <p:graphicFrame>
        <p:nvGraphicFramePr>
          <p:cNvPr id="10" name="Content Placeholder 7"/>
          <p:cNvGraphicFramePr>
            <a:graphicFrameLocks noGrp="1"/>
          </p:cNvGraphicFramePr>
          <p:nvPr>
            <p:ph sz="quarter" idx="4294967295"/>
            <p:extLst>
              <p:ext uri="{D42A27DB-BD31-4B8C-83A1-F6EECF244321}">
                <p14:modId xmlns:p14="http://schemas.microsoft.com/office/powerpoint/2010/main" val="1863357924"/>
              </p:ext>
            </p:extLst>
          </p:nvPr>
        </p:nvGraphicFramePr>
        <p:xfrm>
          <a:off x="4645025" y="2449513"/>
          <a:ext cx="4041775" cy="39512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45329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6" name="Text Placeholder 4"/>
          <p:cNvSpPr txBox="1">
            <a:spLocks/>
          </p:cNvSpPr>
          <p:nvPr/>
        </p:nvSpPr>
        <p:spPr>
          <a:xfrm>
            <a:off x="457200" y="1698987"/>
            <a:ext cx="4041775" cy="715355"/>
          </a:xfrm>
          <a:prstGeom prst="rect">
            <a:avLst/>
          </a:prstGeom>
        </p:spPr>
        <p:txBody>
          <a:bodyPr>
            <a:normAutofit fontScale="77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b="1" dirty="0" smtClean="0"/>
              <a:t>Selective </a:t>
            </a:r>
            <a:r>
              <a:rPr lang="en-US" b="1" dirty="0" err="1" smtClean="0"/>
              <a:t>Herbivory</a:t>
            </a:r>
            <a:r>
              <a:rPr lang="en-US" b="1" dirty="0" smtClean="0"/>
              <a:t> Hypothesis</a:t>
            </a:r>
            <a:endParaRPr lang="en-US" b="1" dirty="0"/>
          </a:p>
        </p:txBody>
      </p:sp>
      <p:graphicFrame>
        <p:nvGraphicFramePr>
          <p:cNvPr id="7" name="Content Placeholder 7"/>
          <p:cNvGraphicFramePr>
            <a:graphicFrameLocks/>
          </p:cNvGraphicFramePr>
          <p:nvPr>
            <p:extLst>
              <p:ext uri="{D42A27DB-BD31-4B8C-83A1-F6EECF244321}">
                <p14:modId xmlns:p14="http://schemas.microsoft.com/office/powerpoint/2010/main" val="404035856"/>
              </p:ext>
            </p:extLst>
          </p:nvPr>
        </p:nvGraphicFramePr>
        <p:xfrm>
          <a:off x="457200" y="2449513"/>
          <a:ext cx="4041775" cy="3951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840111" y="2977444"/>
            <a:ext cx="3846689" cy="1477328"/>
          </a:xfrm>
          <a:prstGeom prst="rect">
            <a:avLst/>
          </a:prstGeom>
          <a:noFill/>
        </p:spPr>
        <p:txBody>
          <a:bodyPr wrap="square" rtlCol="0">
            <a:spAutoFit/>
          </a:bodyPr>
          <a:lstStyle/>
          <a:p>
            <a:r>
              <a:rPr lang="en-US" b="1" dirty="0" smtClean="0"/>
              <a:t>Any benefits from extra browsing and more moose pellets returning nutrients to the soil is offset by decreased nutrient availability caused by the increase in spruce. </a:t>
            </a:r>
            <a:endParaRPr lang="en-US" b="1" dirty="0"/>
          </a:p>
        </p:txBody>
      </p:sp>
    </p:spTree>
    <p:extLst>
      <p:ext uri="{BB962C8B-B14F-4D97-AF65-F5344CB8AC3E}">
        <p14:creationId xmlns:p14="http://schemas.microsoft.com/office/powerpoint/2010/main" val="3126784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Linking Terrestrial and Aquatic Systems</a:t>
            </a:r>
            <a:endParaRPr lang="en-US" dirty="0"/>
          </a:p>
        </p:txBody>
      </p:sp>
      <p:sp>
        <p:nvSpPr>
          <p:cNvPr id="5" name="Content Placeholder 4"/>
          <p:cNvSpPr>
            <a:spLocks noGrp="1"/>
          </p:cNvSpPr>
          <p:nvPr>
            <p:ph sz="half" idx="1"/>
          </p:nvPr>
        </p:nvSpPr>
        <p:spPr/>
        <p:txBody>
          <a:bodyPr>
            <a:normAutofit/>
          </a:bodyPr>
          <a:lstStyle/>
          <a:p>
            <a:r>
              <a:rPr lang="en-US" dirty="0" smtClean="0"/>
              <a:t>Because browsers often eat species that grow along streams, researchers wondered whether terrestrial predator presence or absence could shape the physical features of aquatic systems. </a:t>
            </a:r>
            <a:endParaRPr lang="en-US" dirty="0"/>
          </a:p>
        </p:txBody>
      </p:sp>
      <p:pic>
        <p:nvPicPr>
          <p:cNvPr id="3" name="Picture 2" descr="DSCN116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910189" y="1771913"/>
            <a:ext cx="3325707" cy="4434276"/>
          </a:xfrm>
          <a:prstGeom prst="rect">
            <a:avLst/>
          </a:prstGeom>
        </p:spPr>
      </p:pic>
    </p:spTree>
    <p:extLst>
      <p:ext uri="{BB962C8B-B14F-4D97-AF65-F5344CB8AC3E}">
        <p14:creationId xmlns:p14="http://schemas.microsoft.com/office/powerpoint/2010/main" val="182762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Predator Removal On Riparian Environments</a:t>
            </a:r>
            <a:endParaRPr lang="en-US" dirty="0"/>
          </a:p>
        </p:txBody>
      </p:sp>
      <p:grpSp>
        <p:nvGrpSpPr>
          <p:cNvPr id="7" name="Group 6"/>
          <p:cNvGrpSpPr/>
          <p:nvPr/>
        </p:nvGrpSpPr>
        <p:grpSpPr>
          <a:xfrm>
            <a:off x="2125950" y="2906288"/>
            <a:ext cx="1490070" cy="1018932"/>
            <a:chOff x="2106423" y="400065"/>
            <a:chExt cx="1912739" cy="1147643"/>
          </a:xfrm>
          <a:scene3d>
            <a:camera prst="orthographicFront"/>
            <a:lightRig rig="flat" dir="t"/>
          </a:scene3d>
        </p:grpSpPr>
        <p:sp>
          <p:nvSpPr>
            <p:cNvPr id="38" name="Rectangle 37"/>
            <p:cNvSpPr/>
            <p:nvPr/>
          </p:nvSpPr>
          <p:spPr>
            <a:xfrm>
              <a:off x="2106423" y="400065"/>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9" name="Rectangle 38"/>
            <p:cNvSpPr/>
            <p:nvPr/>
          </p:nvSpPr>
          <p:spPr>
            <a:xfrm>
              <a:off x="2106423" y="400065"/>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Fewer grazing ungulates</a:t>
              </a:r>
              <a:endParaRPr lang="en-US" sz="1800" kern="1200" dirty="0"/>
            </a:p>
          </p:txBody>
        </p:sp>
      </p:grpSp>
      <p:grpSp>
        <p:nvGrpSpPr>
          <p:cNvPr id="8" name="Group 7"/>
          <p:cNvGrpSpPr/>
          <p:nvPr/>
        </p:nvGrpSpPr>
        <p:grpSpPr>
          <a:xfrm>
            <a:off x="6580377" y="2970643"/>
            <a:ext cx="1490070" cy="1018932"/>
            <a:chOff x="4210436" y="400065"/>
            <a:chExt cx="1912739" cy="1147643"/>
          </a:xfrm>
          <a:scene3d>
            <a:camera prst="orthographicFront"/>
            <a:lightRig rig="flat" dir="t"/>
          </a:scene3d>
        </p:grpSpPr>
        <p:sp>
          <p:nvSpPr>
            <p:cNvPr id="36" name="Rectangle 35"/>
            <p:cNvSpPr/>
            <p:nvPr/>
          </p:nvSpPr>
          <p:spPr>
            <a:xfrm>
              <a:off x="4210436" y="400065"/>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7" name="Rectangle 36"/>
            <p:cNvSpPr/>
            <p:nvPr/>
          </p:nvSpPr>
          <p:spPr>
            <a:xfrm>
              <a:off x="4210436" y="400065"/>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stream depth</a:t>
              </a:r>
              <a:endParaRPr lang="en-US" sz="1800" kern="1200" dirty="0"/>
            </a:p>
          </p:txBody>
        </p:sp>
      </p:grpSp>
      <p:grpSp>
        <p:nvGrpSpPr>
          <p:cNvPr id="10" name="Group 9"/>
          <p:cNvGrpSpPr/>
          <p:nvPr/>
        </p:nvGrpSpPr>
        <p:grpSpPr>
          <a:xfrm>
            <a:off x="330946" y="3735739"/>
            <a:ext cx="1490070" cy="1018932"/>
            <a:chOff x="2411" y="1738982"/>
            <a:chExt cx="1912739" cy="1147643"/>
          </a:xfrm>
          <a:scene3d>
            <a:camera prst="orthographicFront"/>
            <a:lightRig rig="flat" dir="t"/>
          </a:scene3d>
        </p:grpSpPr>
        <p:sp>
          <p:nvSpPr>
            <p:cNvPr id="32" name="Rectangle 31"/>
            <p:cNvSpPr/>
            <p:nvPr/>
          </p:nvSpPr>
          <p:spPr>
            <a:xfrm>
              <a:off x="2411"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3" name="Rectangle 32"/>
            <p:cNvSpPr/>
            <p:nvPr/>
          </p:nvSpPr>
          <p:spPr>
            <a:xfrm>
              <a:off x="2411"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woody vegetation along streams</a:t>
              </a:r>
              <a:endParaRPr lang="en-US" sz="1800" kern="1200" dirty="0"/>
            </a:p>
          </p:txBody>
        </p:sp>
      </p:grpSp>
      <p:grpSp>
        <p:nvGrpSpPr>
          <p:cNvPr id="11" name="Group 10"/>
          <p:cNvGrpSpPr/>
          <p:nvPr/>
        </p:nvGrpSpPr>
        <p:grpSpPr>
          <a:xfrm>
            <a:off x="2372351" y="4245205"/>
            <a:ext cx="1490070" cy="1018932"/>
            <a:chOff x="2106423" y="1738982"/>
            <a:chExt cx="1912739" cy="1147643"/>
          </a:xfrm>
          <a:scene3d>
            <a:camera prst="orthographicFront"/>
            <a:lightRig rig="flat" dir="t"/>
          </a:scene3d>
        </p:grpSpPr>
        <p:sp>
          <p:nvSpPr>
            <p:cNvPr id="30" name="Rectangle 29"/>
            <p:cNvSpPr/>
            <p:nvPr/>
          </p:nvSpPr>
          <p:spPr>
            <a:xfrm>
              <a:off x="2106423"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1" name="Rectangle 30"/>
            <p:cNvSpPr/>
            <p:nvPr/>
          </p:nvSpPr>
          <p:spPr>
            <a:xfrm>
              <a:off x="2106423"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More grazing ungulates</a:t>
              </a:r>
              <a:endParaRPr lang="en-US" sz="1800" kern="1200" dirty="0"/>
            </a:p>
          </p:txBody>
        </p:sp>
      </p:grpSp>
      <p:grpSp>
        <p:nvGrpSpPr>
          <p:cNvPr id="12" name="Group 11"/>
          <p:cNvGrpSpPr/>
          <p:nvPr/>
        </p:nvGrpSpPr>
        <p:grpSpPr>
          <a:xfrm>
            <a:off x="5835342" y="5673209"/>
            <a:ext cx="1490070" cy="1018932"/>
            <a:chOff x="4210436" y="1738982"/>
            <a:chExt cx="1912739" cy="1147643"/>
          </a:xfrm>
          <a:scene3d>
            <a:camera prst="orthographicFront"/>
            <a:lightRig rig="flat" dir="t"/>
          </a:scene3d>
        </p:grpSpPr>
        <p:sp>
          <p:nvSpPr>
            <p:cNvPr id="28" name="Rectangle 27"/>
            <p:cNvSpPr/>
            <p:nvPr/>
          </p:nvSpPr>
          <p:spPr>
            <a:xfrm>
              <a:off x="4210436"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9" name="Rectangle 28"/>
            <p:cNvSpPr/>
            <p:nvPr/>
          </p:nvSpPr>
          <p:spPr>
            <a:xfrm>
              <a:off x="4210436"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bank  erosion</a:t>
              </a:r>
              <a:endParaRPr lang="en-US" sz="1800" kern="1200" dirty="0"/>
            </a:p>
          </p:txBody>
        </p:sp>
      </p:grpSp>
      <p:grpSp>
        <p:nvGrpSpPr>
          <p:cNvPr id="13" name="Group 12"/>
          <p:cNvGrpSpPr/>
          <p:nvPr/>
        </p:nvGrpSpPr>
        <p:grpSpPr>
          <a:xfrm>
            <a:off x="4184401" y="3127887"/>
            <a:ext cx="1490070" cy="1018932"/>
            <a:chOff x="6314449" y="1738982"/>
            <a:chExt cx="1912739" cy="1147643"/>
          </a:xfrm>
          <a:scene3d>
            <a:camera prst="orthographicFront"/>
            <a:lightRig rig="flat" dir="t"/>
          </a:scene3d>
        </p:grpSpPr>
        <p:sp>
          <p:nvSpPr>
            <p:cNvPr id="26" name="Rectangle 25"/>
            <p:cNvSpPr/>
            <p:nvPr/>
          </p:nvSpPr>
          <p:spPr>
            <a:xfrm>
              <a:off x="6314449"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7" name="Rectangle 26"/>
            <p:cNvSpPr/>
            <p:nvPr/>
          </p:nvSpPr>
          <p:spPr>
            <a:xfrm>
              <a:off x="6314449"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bank erosion</a:t>
              </a:r>
              <a:endParaRPr lang="en-US" sz="1800" kern="1200" dirty="0"/>
            </a:p>
          </p:txBody>
        </p:sp>
      </p:grpSp>
      <p:grpSp>
        <p:nvGrpSpPr>
          <p:cNvPr id="14" name="Group 13"/>
          <p:cNvGrpSpPr/>
          <p:nvPr/>
        </p:nvGrpSpPr>
        <p:grpSpPr>
          <a:xfrm>
            <a:off x="650232" y="5163743"/>
            <a:ext cx="1490070" cy="1018932"/>
            <a:chOff x="2411" y="3077900"/>
            <a:chExt cx="1912739" cy="1147643"/>
          </a:xfrm>
          <a:scene3d>
            <a:camera prst="orthographicFront"/>
            <a:lightRig rig="flat" dir="t"/>
          </a:scene3d>
        </p:grpSpPr>
        <p:sp>
          <p:nvSpPr>
            <p:cNvPr id="24" name="Rectangle 23"/>
            <p:cNvSpPr/>
            <p:nvPr/>
          </p:nvSpPr>
          <p:spPr>
            <a:xfrm>
              <a:off x="2411"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5" name="Rectangle 24"/>
            <p:cNvSpPr/>
            <p:nvPr/>
          </p:nvSpPr>
          <p:spPr>
            <a:xfrm>
              <a:off x="2411"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stream width</a:t>
              </a:r>
              <a:endParaRPr lang="en-US" sz="1800" kern="1200" dirty="0"/>
            </a:p>
          </p:txBody>
        </p:sp>
      </p:grpSp>
      <p:grpSp>
        <p:nvGrpSpPr>
          <p:cNvPr id="15" name="Group 14"/>
          <p:cNvGrpSpPr/>
          <p:nvPr/>
        </p:nvGrpSpPr>
        <p:grpSpPr>
          <a:xfrm>
            <a:off x="2694331" y="5584123"/>
            <a:ext cx="1490070" cy="1018932"/>
            <a:chOff x="2106423" y="3077900"/>
            <a:chExt cx="1912739" cy="1147643"/>
          </a:xfrm>
          <a:scene3d>
            <a:camera prst="orthographicFront"/>
            <a:lightRig rig="flat" dir="t"/>
          </a:scene3d>
        </p:grpSpPr>
        <p:sp>
          <p:nvSpPr>
            <p:cNvPr id="22" name="Rectangle 21"/>
            <p:cNvSpPr/>
            <p:nvPr/>
          </p:nvSpPr>
          <p:spPr>
            <a:xfrm>
              <a:off x="2106423"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3" name="Rectangle 22"/>
            <p:cNvSpPr/>
            <p:nvPr/>
          </p:nvSpPr>
          <p:spPr>
            <a:xfrm>
              <a:off x="2106423"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stream width</a:t>
              </a:r>
              <a:endParaRPr lang="en-US" sz="1800" kern="1200" dirty="0"/>
            </a:p>
          </p:txBody>
        </p:sp>
      </p:grpSp>
      <p:grpSp>
        <p:nvGrpSpPr>
          <p:cNvPr id="16" name="Group 15"/>
          <p:cNvGrpSpPr/>
          <p:nvPr/>
        </p:nvGrpSpPr>
        <p:grpSpPr>
          <a:xfrm>
            <a:off x="4726793" y="4475748"/>
            <a:ext cx="1490070" cy="1018932"/>
            <a:chOff x="4210436" y="3077900"/>
            <a:chExt cx="1912739" cy="1147643"/>
          </a:xfrm>
          <a:scene3d>
            <a:camera prst="orthographicFront"/>
            <a:lightRig rig="flat" dir="t"/>
          </a:scene3d>
        </p:grpSpPr>
        <p:sp>
          <p:nvSpPr>
            <p:cNvPr id="20" name="Rectangle 19"/>
            <p:cNvSpPr/>
            <p:nvPr/>
          </p:nvSpPr>
          <p:spPr>
            <a:xfrm>
              <a:off x="4210436"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1" name="Rectangle 20"/>
            <p:cNvSpPr/>
            <p:nvPr/>
          </p:nvSpPr>
          <p:spPr>
            <a:xfrm>
              <a:off x="4210436"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woody vegetation along streams</a:t>
              </a:r>
              <a:endParaRPr lang="en-US" sz="1800" kern="1200" dirty="0"/>
            </a:p>
          </p:txBody>
        </p:sp>
      </p:grpSp>
      <p:grpSp>
        <p:nvGrpSpPr>
          <p:cNvPr id="17" name="Group 16"/>
          <p:cNvGrpSpPr/>
          <p:nvPr/>
        </p:nvGrpSpPr>
        <p:grpSpPr>
          <a:xfrm>
            <a:off x="6580377" y="4245205"/>
            <a:ext cx="1490070" cy="1018932"/>
            <a:chOff x="6314449" y="3077900"/>
            <a:chExt cx="1912739" cy="1147643"/>
          </a:xfrm>
          <a:scene3d>
            <a:camera prst="orthographicFront"/>
            <a:lightRig rig="flat" dir="t"/>
          </a:scene3d>
        </p:grpSpPr>
        <p:sp>
          <p:nvSpPr>
            <p:cNvPr id="18" name="Rectangle 17"/>
            <p:cNvSpPr/>
            <p:nvPr/>
          </p:nvSpPr>
          <p:spPr>
            <a:xfrm>
              <a:off x="6314449"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19" name="Rectangle 18"/>
            <p:cNvSpPr/>
            <p:nvPr/>
          </p:nvSpPr>
          <p:spPr>
            <a:xfrm>
              <a:off x="6314449"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stream depth</a:t>
              </a:r>
              <a:endParaRPr lang="en-US" sz="1800" kern="1200" dirty="0"/>
            </a:p>
          </p:txBody>
        </p:sp>
      </p:grpSp>
      <p:sp>
        <p:nvSpPr>
          <p:cNvPr id="3" name="TextBox 2"/>
          <p:cNvSpPr txBox="1"/>
          <p:nvPr/>
        </p:nvSpPr>
        <p:spPr>
          <a:xfrm>
            <a:off x="330946" y="1553953"/>
            <a:ext cx="8246236" cy="646331"/>
          </a:xfrm>
          <a:prstGeom prst="rect">
            <a:avLst/>
          </a:prstGeom>
          <a:noFill/>
        </p:spPr>
        <p:txBody>
          <a:bodyPr wrap="square" rtlCol="0">
            <a:spAutoFit/>
          </a:bodyPr>
          <a:lstStyle/>
          <a:p>
            <a:r>
              <a:rPr lang="en-US" dirty="0" smtClean="0"/>
              <a:t>Sort the items below to show how you would predict predator presence or absence should affect features of streams. </a:t>
            </a:r>
            <a:endParaRPr lang="en-US" dirty="0"/>
          </a:p>
        </p:txBody>
      </p:sp>
      <p:sp>
        <p:nvSpPr>
          <p:cNvPr id="43" name="Text Placeholder 3"/>
          <p:cNvSpPr txBox="1">
            <a:spLocks/>
          </p:cNvSpPr>
          <p:nvPr/>
        </p:nvSpPr>
        <p:spPr>
          <a:xfrm>
            <a:off x="205709" y="2128307"/>
            <a:ext cx="4291679" cy="715355"/>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2800" b="1" dirty="0" smtClean="0"/>
              <a:t>Apex Predator Present</a:t>
            </a:r>
            <a:endParaRPr lang="en-US" sz="2800" b="1" dirty="0"/>
          </a:p>
        </p:txBody>
      </p:sp>
      <p:sp>
        <p:nvSpPr>
          <p:cNvPr id="44" name="Text Placeholder 41"/>
          <p:cNvSpPr txBox="1">
            <a:spLocks/>
          </p:cNvSpPr>
          <p:nvPr/>
        </p:nvSpPr>
        <p:spPr>
          <a:xfrm>
            <a:off x="4393435" y="2128307"/>
            <a:ext cx="4293365" cy="715355"/>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2800" b="1" dirty="0" smtClean="0"/>
              <a:t>Apex Predator Absent</a:t>
            </a:r>
            <a:endParaRPr lang="en-US" sz="2800" b="1" dirty="0"/>
          </a:p>
        </p:txBody>
      </p:sp>
    </p:spTree>
    <p:extLst>
      <p:ext uri="{BB962C8B-B14F-4D97-AF65-F5344CB8AC3E}">
        <p14:creationId xmlns:p14="http://schemas.microsoft.com/office/powerpoint/2010/main" val="29948472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35387" y="5401360"/>
            <a:ext cx="1490070" cy="1018932"/>
            <a:chOff x="2106423" y="400065"/>
            <a:chExt cx="1912739" cy="1147643"/>
          </a:xfrm>
          <a:scene3d>
            <a:camera prst="orthographicFront"/>
            <a:lightRig rig="flat" dir="t"/>
          </a:scene3d>
        </p:grpSpPr>
        <p:sp>
          <p:nvSpPr>
            <p:cNvPr id="38" name="Rectangle 37"/>
            <p:cNvSpPr/>
            <p:nvPr/>
          </p:nvSpPr>
          <p:spPr>
            <a:xfrm>
              <a:off x="2106423" y="400065"/>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9" name="Rectangle 38"/>
            <p:cNvSpPr/>
            <p:nvPr/>
          </p:nvSpPr>
          <p:spPr>
            <a:xfrm>
              <a:off x="2106423" y="400065"/>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Fewer grazing ungulates</a:t>
              </a:r>
              <a:endParaRPr lang="en-US" sz="1800" kern="1200" dirty="0"/>
            </a:p>
          </p:txBody>
        </p:sp>
      </p:grpSp>
      <p:grpSp>
        <p:nvGrpSpPr>
          <p:cNvPr id="8" name="Group 7"/>
          <p:cNvGrpSpPr/>
          <p:nvPr/>
        </p:nvGrpSpPr>
        <p:grpSpPr>
          <a:xfrm>
            <a:off x="640999" y="2843662"/>
            <a:ext cx="1490070" cy="1018932"/>
            <a:chOff x="4210436" y="400065"/>
            <a:chExt cx="1912739" cy="1147643"/>
          </a:xfrm>
          <a:scene3d>
            <a:camera prst="orthographicFront"/>
            <a:lightRig rig="flat" dir="t"/>
          </a:scene3d>
        </p:grpSpPr>
        <p:sp>
          <p:nvSpPr>
            <p:cNvPr id="36" name="Rectangle 35"/>
            <p:cNvSpPr/>
            <p:nvPr/>
          </p:nvSpPr>
          <p:spPr>
            <a:xfrm>
              <a:off x="4210436" y="400065"/>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7" name="Rectangle 36"/>
            <p:cNvSpPr/>
            <p:nvPr/>
          </p:nvSpPr>
          <p:spPr>
            <a:xfrm>
              <a:off x="4210436" y="400065"/>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stream depth</a:t>
              </a:r>
              <a:endParaRPr lang="en-US" sz="1800" kern="1200" dirty="0"/>
            </a:p>
          </p:txBody>
        </p:sp>
      </p:grpSp>
      <p:grpSp>
        <p:nvGrpSpPr>
          <p:cNvPr id="10" name="Group 9"/>
          <p:cNvGrpSpPr/>
          <p:nvPr/>
        </p:nvGrpSpPr>
        <p:grpSpPr>
          <a:xfrm>
            <a:off x="4872788" y="4110579"/>
            <a:ext cx="1540524" cy="1036117"/>
            <a:chOff x="2411" y="1719626"/>
            <a:chExt cx="1977505" cy="1166999"/>
          </a:xfrm>
          <a:scene3d>
            <a:camera prst="orthographicFront"/>
            <a:lightRig rig="flat" dir="t"/>
          </a:scene3d>
        </p:grpSpPr>
        <p:sp>
          <p:nvSpPr>
            <p:cNvPr id="32" name="Rectangle 31"/>
            <p:cNvSpPr/>
            <p:nvPr/>
          </p:nvSpPr>
          <p:spPr>
            <a:xfrm>
              <a:off x="67177" y="1719626"/>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3" name="Rectangle 32"/>
            <p:cNvSpPr/>
            <p:nvPr/>
          </p:nvSpPr>
          <p:spPr>
            <a:xfrm>
              <a:off x="2411"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woody vegetation along streams</a:t>
              </a:r>
              <a:endParaRPr lang="en-US" sz="1800" kern="1200" dirty="0"/>
            </a:p>
          </p:txBody>
        </p:sp>
      </p:grpSp>
      <p:grpSp>
        <p:nvGrpSpPr>
          <p:cNvPr id="11" name="Group 10"/>
          <p:cNvGrpSpPr/>
          <p:nvPr/>
        </p:nvGrpSpPr>
        <p:grpSpPr>
          <a:xfrm>
            <a:off x="6801149" y="4093394"/>
            <a:ext cx="1490070" cy="1018932"/>
            <a:chOff x="2106423" y="1738982"/>
            <a:chExt cx="1912739" cy="1147643"/>
          </a:xfrm>
          <a:scene3d>
            <a:camera prst="orthographicFront"/>
            <a:lightRig rig="flat" dir="t"/>
          </a:scene3d>
        </p:grpSpPr>
        <p:sp>
          <p:nvSpPr>
            <p:cNvPr id="30" name="Rectangle 29"/>
            <p:cNvSpPr/>
            <p:nvPr/>
          </p:nvSpPr>
          <p:spPr>
            <a:xfrm>
              <a:off x="2106423"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31" name="Rectangle 30"/>
            <p:cNvSpPr/>
            <p:nvPr/>
          </p:nvSpPr>
          <p:spPr>
            <a:xfrm>
              <a:off x="2106423"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More grazing ungulates</a:t>
              </a:r>
              <a:endParaRPr lang="en-US" sz="1800" kern="1200" dirty="0"/>
            </a:p>
          </p:txBody>
        </p:sp>
      </p:grpSp>
      <p:grpSp>
        <p:nvGrpSpPr>
          <p:cNvPr id="12" name="Group 11"/>
          <p:cNvGrpSpPr/>
          <p:nvPr/>
        </p:nvGrpSpPr>
        <p:grpSpPr>
          <a:xfrm>
            <a:off x="5952305" y="5401360"/>
            <a:ext cx="1490070" cy="1018932"/>
            <a:chOff x="4210436" y="1738982"/>
            <a:chExt cx="1912739" cy="1147643"/>
          </a:xfrm>
          <a:scene3d>
            <a:camera prst="orthographicFront"/>
            <a:lightRig rig="flat" dir="t"/>
          </a:scene3d>
        </p:grpSpPr>
        <p:sp>
          <p:nvSpPr>
            <p:cNvPr id="28" name="Rectangle 27"/>
            <p:cNvSpPr/>
            <p:nvPr/>
          </p:nvSpPr>
          <p:spPr>
            <a:xfrm>
              <a:off x="4210436"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9" name="Rectangle 28"/>
            <p:cNvSpPr/>
            <p:nvPr/>
          </p:nvSpPr>
          <p:spPr>
            <a:xfrm>
              <a:off x="4210436"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bank  erosion</a:t>
              </a:r>
              <a:endParaRPr lang="en-US" sz="1800" kern="1200" dirty="0"/>
            </a:p>
          </p:txBody>
        </p:sp>
      </p:grpSp>
      <p:grpSp>
        <p:nvGrpSpPr>
          <p:cNvPr id="13" name="Group 12"/>
          <p:cNvGrpSpPr/>
          <p:nvPr/>
        </p:nvGrpSpPr>
        <p:grpSpPr>
          <a:xfrm>
            <a:off x="640999" y="4093394"/>
            <a:ext cx="1490070" cy="1018932"/>
            <a:chOff x="6314449" y="1738982"/>
            <a:chExt cx="1912739" cy="1147643"/>
          </a:xfrm>
          <a:scene3d>
            <a:camera prst="orthographicFront"/>
            <a:lightRig rig="flat" dir="t"/>
          </a:scene3d>
        </p:grpSpPr>
        <p:sp>
          <p:nvSpPr>
            <p:cNvPr id="26" name="Rectangle 25"/>
            <p:cNvSpPr/>
            <p:nvPr/>
          </p:nvSpPr>
          <p:spPr>
            <a:xfrm>
              <a:off x="6314449" y="1738982"/>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7" name="Rectangle 26"/>
            <p:cNvSpPr/>
            <p:nvPr/>
          </p:nvSpPr>
          <p:spPr>
            <a:xfrm>
              <a:off x="6314449" y="1738982"/>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bank erosion</a:t>
              </a:r>
              <a:endParaRPr lang="en-US" sz="1800" kern="1200" dirty="0"/>
            </a:p>
          </p:txBody>
        </p:sp>
      </p:grpSp>
      <p:grpSp>
        <p:nvGrpSpPr>
          <p:cNvPr id="14" name="Group 13"/>
          <p:cNvGrpSpPr/>
          <p:nvPr/>
        </p:nvGrpSpPr>
        <p:grpSpPr>
          <a:xfrm>
            <a:off x="2405769" y="4110579"/>
            <a:ext cx="1490070" cy="1018932"/>
            <a:chOff x="2411" y="3077900"/>
            <a:chExt cx="1912739" cy="1147643"/>
          </a:xfrm>
          <a:scene3d>
            <a:camera prst="orthographicFront"/>
            <a:lightRig rig="flat" dir="t"/>
          </a:scene3d>
        </p:grpSpPr>
        <p:sp>
          <p:nvSpPr>
            <p:cNvPr id="24" name="Rectangle 23"/>
            <p:cNvSpPr/>
            <p:nvPr/>
          </p:nvSpPr>
          <p:spPr>
            <a:xfrm>
              <a:off x="2411"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5" name="Rectangle 24"/>
            <p:cNvSpPr/>
            <p:nvPr/>
          </p:nvSpPr>
          <p:spPr>
            <a:xfrm>
              <a:off x="2411"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stream width</a:t>
              </a:r>
              <a:endParaRPr lang="en-US" sz="1800" kern="1200" dirty="0"/>
            </a:p>
          </p:txBody>
        </p:sp>
      </p:grpSp>
      <p:grpSp>
        <p:nvGrpSpPr>
          <p:cNvPr id="15" name="Group 14"/>
          <p:cNvGrpSpPr/>
          <p:nvPr/>
        </p:nvGrpSpPr>
        <p:grpSpPr>
          <a:xfrm>
            <a:off x="6801149" y="2843662"/>
            <a:ext cx="1490070" cy="1018932"/>
            <a:chOff x="2106423" y="3077900"/>
            <a:chExt cx="1912739" cy="1147643"/>
          </a:xfrm>
          <a:scene3d>
            <a:camera prst="orthographicFront"/>
            <a:lightRig rig="flat" dir="t"/>
          </a:scene3d>
        </p:grpSpPr>
        <p:sp>
          <p:nvSpPr>
            <p:cNvPr id="22" name="Rectangle 21"/>
            <p:cNvSpPr/>
            <p:nvPr/>
          </p:nvSpPr>
          <p:spPr>
            <a:xfrm>
              <a:off x="2106423"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3" name="Rectangle 22"/>
            <p:cNvSpPr/>
            <p:nvPr/>
          </p:nvSpPr>
          <p:spPr>
            <a:xfrm>
              <a:off x="2106423"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stream width</a:t>
              </a:r>
              <a:endParaRPr lang="en-US" sz="1800" kern="1200" dirty="0"/>
            </a:p>
          </p:txBody>
        </p:sp>
      </p:grpSp>
      <p:grpSp>
        <p:nvGrpSpPr>
          <p:cNvPr id="16" name="Group 15"/>
          <p:cNvGrpSpPr/>
          <p:nvPr/>
        </p:nvGrpSpPr>
        <p:grpSpPr>
          <a:xfrm>
            <a:off x="2405769" y="2843662"/>
            <a:ext cx="1490070" cy="1018932"/>
            <a:chOff x="4210436" y="3077900"/>
            <a:chExt cx="1912739" cy="1147643"/>
          </a:xfrm>
          <a:scene3d>
            <a:camera prst="orthographicFront"/>
            <a:lightRig rig="flat" dir="t"/>
          </a:scene3d>
        </p:grpSpPr>
        <p:sp>
          <p:nvSpPr>
            <p:cNvPr id="20" name="Rectangle 19"/>
            <p:cNvSpPr/>
            <p:nvPr/>
          </p:nvSpPr>
          <p:spPr>
            <a:xfrm>
              <a:off x="4210436"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1" name="Rectangle 20"/>
            <p:cNvSpPr/>
            <p:nvPr/>
          </p:nvSpPr>
          <p:spPr>
            <a:xfrm>
              <a:off x="4210436"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woody vegetation along streams</a:t>
              </a:r>
              <a:endParaRPr lang="en-US" sz="1800" kern="1200" dirty="0"/>
            </a:p>
          </p:txBody>
        </p:sp>
      </p:grpSp>
      <p:grpSp>
        <p:nvGrpSpPr>
          <p:cNvPr id="17" name="Group 16"/>
          <p:cNvGrpSpPr/>
          <p:nvPr/>
        </p:nvGrpSpPr>
        <p:grpSpPr>
          <a:xfrm>
            <a:off x="4872788" y="2843662"/>
            <a:ext cx="1490070" cy="1018932"/>
            <a:chOff x="6314449" y="3077900"/>
            <a:chExt cx="1912739" cy="1147643"/>
          </a:xfrm>
          <a:scene3d>
            <a:camera prst="orthographicFront"/>
            <a:lightRig rig="flat" dir="t"/>
          </a:scene3d>
        </p:grpSpPr>
        <p:sp>
          <p:nvSpPr>
            <p:cNvPr id="18" name="Rectangle 17"/>
            <p:cNvSpPr/>
            <p:nvPr/>
          </p:nvSpPr>
          <p:spPr>
            <a:xfrm>
              <a:off x="6314449" y="3077900"/>
              <a:ext cx="1912739" cy="1147643"/>
            </a:xfrm>
            <a:prstGeom prst="rect">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19" name="Rectangle 18"/>
            <p:cNvSpPr/>
            <p:nvPr/>
          </p:nvSpPr>
          <p:spPr>
            <a:xfrm>
              <a:off x="6314449" y="3077900"/>
              <a:ext cx="1912739" cy="114764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Decreased stream depth</a:t>
              </a:r>
              <a:endParaRPr lang="en-US" sz="1800" kern="1200" dirty="0"/>
            </a:p>
          </p:txBody>
        </p:sp>
      </p:grpSp>
      <p:sp>
        <p:nvSpPr>
          <p:cNvPr id="35" name="Text Placeholder 3"/>
          <p:cNvSpPr txBox="1">
            <a:spLocks/>
          </p:cNvSpPr>
          <p:nvPr/>
        </p:nvSpPr>
        <p:spPr>
          <a:xfrm>
            <a:off x="205709" y="2128307"/>
            <a:ext cx="4291679" cy="715355"/>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2800" b="1" dirty="0" smtClean="0"/>
              <a:t>Apex Predator Present</a:t>
            </a:r>
            <a:endParaRPr lang="en-US" sz="2800" b="1" dirty="0"/>
          </a:p>
        </p:txBody>
      </p:sp>
      <p:sp>
        <p:nvSpPr>
          <p:cNvPr id="40" name="Text Placeholder 41"/>
          <p:cNvSpPr txBox="1">
            <a:spLocks/>
          </p:cNvSpPr>
          <p:nvPr/>
        </p:nvSpPr>
        <p:spPr>
          <a:xfrm>
            <a:off x="4393435" y="2164083"/>
            <a:ext cx="4293365" cy="715355"/>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2800" b="1" dirty="0" smtClean="0"/>
              <a:t>Apex Predator Absent</a:t>
            </a:r>
            <a:endParaRPr lang="en-US" sz="2800" b="1" dirty="0"/>
          </a:p>
        </p:txBody>
      </p:sp>
      <p:sp>
        <p:nvSpPr>
          <p:cNvPr id="41" name="TextBox 40"/>
          <p:cNvSpPr txBox="1"/>
          <p:nvPr/>
        </p:nvSpPr>
        <p:spPr>
          <a:xfrm>
            <a:off x="330946" y="1553953"/>
            <a:ext cx="8246236" cy="646331"/>
          </a:xfrm>
          <a:prstGeom prst="rect">
            <a:avLst/>
          </a:prstGeom>
          <a:noFill/>
        </p:spPr>
        <p:txBody>
          <a:bodyPr wrap="square" rtlCol="0">
            <a:spAutoFit/>
          </a:bodyPr>
          <a:lstStyle/>
          <a:p>
            <a:r>
              <a:rPr lang="en-US" dirty="0" smtClean="0"/>
              <a:t>The items should be sorted into the groups shown below. Now, place the items into a sequence that shows a possible sequence of the consequences of predator removal.</a:t>
            </a:r>
            <a:endParaRPr lang="en-US" dirty="0"/>
          </a:p>
        </p:txBody>
      </p:sp>
      <p:sp>
        <p:nvSpPr>
          <p:cNvPr id="43" name="Title 1"/>
          <p:cNvSpPr>
            <a:spLocks noGrp="1"/>
          </p:cNvSpPr>
          <p:nvPr>
            <p:ph type="title"/>
          </p:nvPr>
        </p:nvSpPr>
        <p:spPr>
          <a:xfrm>
            <a:off x="457200" y="155448"/>
            <a:ext cx="8229600" cy="1252728"/>
          </a:xfrm>
        </p:spPr>
        <p:txBody>
          <a:bodyPr>
            <a:normAutofit fontScale="90000"/>
          </a:bodyPr>
          <a:lstStyle/>
          <a:p>
            <a:r>
              <a:rPr lang="en-US" dirty="0" smtClean="0"/>
              <a:t>Effects Of Predator Removal On Riparian Environments</a:t>
            </a:r>
            <a:endParaRPr lang="en-US" dirty="0"/>
          </a:p>
        </p:txBody>
      </p:sp>
    </p:spTree>
    <p:extLst>
      <p:ext uri="{BB962C8B-B14F-4D97-AF65-F5344CB8AC3E}">
        <p14:creationId xmlns:p14="http://schemas.microsoft.com/office/powerpoint/2010/main" val="383426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5274415"/>
              </p:ext>
            </p:extLst>
          </p:nvPr>
        </p:nvGraphicFramePr>
        <p:xfrm>
          <a:off x="457199" y="1603460"/>
          <a:ext cx="8510399" cy="5028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a:spLocks noGrp="1"/>
          </p:cNvSpPr>
          <p:nvPr>
            <p:ph type="title"/>
          </p:nvPr>
        </p:nvSpPr>
        <p:spPr>
          <a:xfrm>
            <a:off x="457200" y="155448"/>
            <a:ext cx="8229600" cy="1252728"/>
          </a:xfrm>
        </p:spPr>
        <p:txBody>
          <a:bodyPr>
            <a:normAutofit fontScale="90000"/>
          </a:bodyPr>
          <a:lstStyle/>
          <a:p>
            <a:r>
              <a:rPr lang="en-US" dirty="0" smtClean="0"/>
              <a:t>Effects Of Predator Removal On Riparian Environments</a:t>
            </a:r>
            <a:endParaRPr lang="en-US" dirty="0"/>
          </a:p>
        </p:txBody>
      </p:sp>
    </p:spTree>
    <p:extLst>
      <p:ext uri="{BB962C8B-B14F-4D97-AF65-F5344CB8AC3E}">
        <p14:creationId xmlns:p14="http://schemas.microsoft.com/office/powerpoint/2010/main" val="36377888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0664" y="913411"/>
            <a:ext cx="8013192" cy="1636776"/>
          </a:xfrm>
        </p:spPr>
        <p:txBody>
          <a:bodyPr/>
          <a:lstStyle/>
          <a:p>
            <a:r>
              <a:rPr lang="en-US" dirty="0" smtClean="0"/>
              <a:t>Summary</a:t>
            </a:r>
            <a:endParaRPr lang="en-US" dirty="0"/>
          </a:p>
        </p:txBody>
      </p:sp>
    </p:spTree>
    <p:extLst>
      <p:ext uri="{BB962C8B-B14F-4D97-AF65-F5344CB8AC3E}">
        <p14:creationId xmlns:p14="http://schemas.microsoft.com/office/powerpoint/2010/main" val="1001601022"/>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Trophic Cascade Theory unifies the many different interacting parts of environment. It explains relationships in processes from the chemical to the ecosystem.</a:t>
            </a:r>
          </a:p>
          <a:p>
            <a:r>
              <a:rPr lang="en-US" dirty="0" smtClean="0"/>
              <a:t>Although marine and terrestrial systems are different in their species composition and physical environment, they operate according to the same fundamental principles</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903490150"/>
              </p:ext>
            </p:extLst>
          </p:nvPr>
        </p:nvGraphicFramePr>
        <p:xfrm>
          <a:off x="4648200" y="1773238"/>
          <a:ext cx="4038600" cy="4624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7049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Trophic Cascade Model Summary</a:t>
            </a:r>
            <a:endParaRPr lang="en-US" dirty="0"/>
          </a:p>
        </p:txBody>
      </p:sp>
      <p:sp>
        <p:nvSpPr>
          <p:cNvPr id="7" name="Content Placeholder 6"/>
          <p:cNvSpPr>
            <a:spLocks noGrp="1"/>
          </p:cNvSpPr>
          <p:nvPr>
            <p:ph sz="half" idx="1"/>
          </p:nvPr>
        </p:nvSpPr>
        <p:spPr/>
        <p:txBody>
          <a:bodyPr/>
          <a:lstStyle/>
          <a:p>
            <a:r>
              <a:rPr lang="en-US" dirty="0" smtClean="0"/>
              <a:t>Studies investigating different aquatic and terrestrial systems have demonstrated that removing apex predators can cause changes throughout the ecosystem through direct and indirect effects.</a:t>
            </a:r>
            <a:endParaRPr lang="en-US" dirty="0"/>
          </a:p>
        </p:txBody>
      </p:sp>
      <p:graphicFrame>
        <p:nvGraphicFramePr>
          <p:cNvPr id="10" name="Diagram 9"/>
          <p:cNvGraphicFramePr/>
          <p:nvPr>
            <p:extLst>
              <p:ext uri="{D42A27DB-BD31-4B8C-83A1-F6EECF244321}">
                <p14:modId xmlns:p14="http://schemas.microsoft.com/office/powerpoint/2010/main" val="3326759454"/>
              </p:ext>
            </p:extLst>
          </p:nvPr>
        </p:nvGraphicFramePr>
        <p:xfrm>
          <a:off x="4283419" y="1799490"/>
          <a:ext cx="4122757" cy="4714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412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Terrestrial Trophic Cascade Model Summary</a:t>
            </a:r>
            <a:endParaRPr lang="en-US" dirty="0"/>
          </a:p>
        </p:txBody>
      </p:sp>
      <p:graphicFrame>
        <p:nvGraphicFramePr>
          <p:cNvPr id="2" name="Diagram 1"/>
          <p:cNvGraphicFramePr/>
          <p:nvPr>
            <p:extLst>
              <p:ext uri="{D42A27DB-BD31-4B8C-83A1-F6EECF244321}">
                <p14:modId xmlns:p14="http://schemas.microsoft.com/office/powerpoint/2010/main" val="2149595940"/>
              </p:ext>
            </p:extLst>
          </p:nvPr>
        </p:nvGraphicFramePr>
        <p:xfrm>
          <a:off x="182418" y="1799490"/>
          <a:ext cx="3967543" cy="4622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8342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800px-Market_hunting_of_couga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880" y="4005063"/>
            <a:ext cx="3943248" cy="2730699"/>
          </a:xfrm>
          <a:prstGeom prst="rect">
            <a:avLst/>
          </a:prstGeom>
          <a:ln w="31750">
            <a:solidFill>
              <a:schemeClr val="tx1"/>
            </a:solidFill>
          </a:ln>
          <a:effectLst>
            <a:outerShdw blurRad="57150" dist="76200" dir="2700000" sx="101000" sy="101000" algn="tl" rotWithShape="0">
              <a:srgbClr val="000000">
                <a:alpha val="43000"/>
              </a:srgbClr>
            </a:outerShdw>
          </a:effectLst>
        </p:spPr>
      </p:pic>
      <p:pic>
        <p:nvPicPr>
          <p:cNvPr id="6" name="Content Placeholder 5" descr="Montana_wolf_100_lbs_1928_Young_&amp;_Goldman_USFWS.jpg"/>
          <p:cNvPicPr>
            <a:picLocks noGrp="1" noChangeAspect="1"/>
          </p:cNvPicPr>
          <p:nvPr>
            <p:ph idx="1"/>
          </p:nvPr>
        </p:nvPicPr>
        <p:blipFill rotWithShape="1">
          <a:blip r:embed="rId4">
            <a:extLst>
              <a:ext uri="{28A0092B-C50C-407E-A947-70E740481C1C}">
                <a14:useLocalDpi xmlns:a14="http://schemas.microsoft.com/office/drawing/2010/main" val="0"/>
              </a:ext>
            </a:extLst>
          </a:blip>
          <a:srcRect t="-932" b="4761"/>
          <a:stretch/>
        </p:blipFill>
        <p:spPr>
          <a:xfrm>
            <a:off x="2935015" y="792080"/>
            <a:ext cx="2953735" cy="3949253"/>
          </a:xfrm>
          <a:ln w="31750">
            <a:solidFill>
              <a:schemeClr val="tx1"/>
            </a:solidFill>
          </a:ln>
          <a:effectLst>
            <a:outerShdw blurRad="57150" dist="76200" dir="2700000" sx="101000" sy="101000" algn="tl" rotWithShape="0">
              <a:srgbClr val="000000">
                <a:alpha val="43000"/>
              </a:srgbClr>
            </a:outerShdw>
          </a:effectLst>
        </p:spPr>
      </p:pic>
      <p:sp>
        <p:nvSpPr>
          <p:cNvPr id="14" name="Title 13"/>
          <p:cNvSpPr>
            <a:spLocks noGrp="1"/>
          </p:cNvSpPr>
          <p:nvPr>
            <p:ph type="title"/>
          </p:nvPr>
        </p:nvSpPr>
        <p:spPr/>
        <p:txBody>
          <a:bodyPr/>
          <a:lstStyle/>
          <a:p>
            <a:r>
              <a:rPr lang="en-US" b="1" dirty="0"/>
              <a:t>Predators, People, &amp; Parks</a:t>
            </a:r>
          </a:p>
        </p:txBody>
      </p:sp>
      <p:sp>
        <p:nvSpPr>
          <p:cNvPr id="15" name="Text Placeholder 14"/>
          <p:cNvSpPr>
            <a:spLocks noGrp="1"/>
          </p:cNvSpPr>
          <p:nvPr>
            <p:ph type="body" sz="half" idx="2"/>
          </p:nvPr>
        </p:nvSpPr>
        <p:spPr/>
        <p:txBody>
          <a:bodyPr>
            <a:noAutofit/>
          </a:bodyPr>
          <a:lstStyle/>
          <a:p>
            <a:r>
              <a:rPr lang="en-US" sz="1600" b="1" dirty="0"/>
              <a:t>For many </a:t>
            </a:r>
            <a:r>
              <a:rPr lang="en-US" sz="1600" b="1" dirty="0" smtClean="0"/>
              <a:t>years, top predators </a:t>
            </a:r>
            <a:r>
              <a:rPr lang="en-US" sz="1600" b="1" dirty="0"/>
              <a:t>including bears, wolves, and mountain </a:t>
            </a:r>
            <a:r>
              <a:rPr lang="en-US" sz="1600" b="1" dirty="0" smtClean="0"/>
              <a:t>lions were the targets of hunting. </a:t>
            </a:r>
          </a:p>
          <a:p>
            <a:r>
              <a:rPr lang="en-US" sz="1600" b="1" dirty="0" smtClean="0"/>
              <a:t>They were often driven to extinction in all or part of the western </a:t>
            </a:r>
            <a:r>
              <a:rPr lang="en-US" sz="1600" b="1" dirty="0"/>
              <a:t>United States. </a:t>
            </a:r>
            <a:endParaRPr lang="en-US" sz="1600" b="1" dirty="0" smtClean="0"/>
          </a:p>
          <a:p>
            <a:endParaRPr lang="en-US" sz="1600" b="1" dirty="0"/>
          </a:p>
        </p:txBody>
      </p:sp>
    </p:spTree>
    <p:extLst>
      <p:ext uri="{BB962C8B-B14F-4D97-AF65-F5344CB8AC3E}">
        <p14:creationId xmlns:p14="http://schemas.microsoft.com/office/powerpoint/2010/main" val="416716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Terrestrial Trophic Cascade Model Summary</a:t>
            </a:r>
            <a:endParaRPr lang="en-US" dirty="0"/>
          </a:p>
        </p:txBody>
      </p:sp>
      <p:graphicFrame>
        <p:nvGraphicFramePr>
          <p:cNvPr id="2" name="Diagram 1"/>
          <p:cNvGraphicFramePr/>
          <p:nvPr>
            <p:extLst>
              <p:ext uri="{D42A27DB-BD31-4B8C-83A1-F6EECF244321}">
                <p14:modId xmlns:p14="http://schemas.microsoft.com/office/powerpoint/2010/main" val="1340395232"/>
              </p:ext>
            </p:extLst>
          </p:nvPr>
        </p:nvGraphicFramePr>
        <p:xfrm>
          <a:off x="182418" y="1799490"/>
          <a:ext cx="3967543" cy="4622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4199288951"/>
              </p:ext>
            </p:extLst>
          </p:nvPr>
        </p:nvGraphicFramePr>
        <p:xfrm>
          <a:off x="4283419" y="1799490"/>
          <a:ext cx="4122757" cy="4714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4550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Community Composition Influences Nutrient Cycles</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75386973"/>
              </p:ext>
            </p:extLst>
          </p:nvPr>
        </p:nvGraphicFramePr>
        <p:xfrm>
          <a:off x="26435" y="1572569"/>
          <a:ext cx="4284116" cy="5024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1352752" y="1576556"/>
            <a:ext cx="1930780" cy="1158468"/>
            <a:chOff x="1176667" y="1993"/>
            <a:chExt cx="1930780" cy="1158468"/>
          </a:xfrm>
        </p:grpSpPr>
        <p:sp>
          <p:nvSpPr>
            <p:cNvPr id="20" name="Rounded Rectangle 19"/>
            <p:cNvSpPr/>
            <p:nvPr/>
          </p:nvSpPr>
          <p:spPr>
            <a:xfrm>
              <a:off x="1176667" y="1993"/>
              <a:ext cx="1930780" cy="1158468"/>
            </a:xfrm>
            <a:prstGeom prst="roundRect">
              <a:avLst>
                <a:gd name="adj" fmla="val 1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1" name="Rounded Rectangle 4"/>
            <p:cNvSpPr/>
            <p:nvPr/>
          </p:nvSpPr>
          <p:spPr>
            <a:xfrm>
              <a:off x="1210597" y="35923"/>
              <a:ext cx="1862920" cy="10906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Number of  Predators</a:t>
              </a:r>
              <a:endParaRPr lang="en-US" sz="1400" b="1" kern="1200" dirty="0"/>
            </a:p>
          </p:txBody>
        </p:sp>
      </p:grpSp>
      <p:grpSp>
        <p:nvGrpSpPr>
          <p:cNvPr id="8" name="Group 7"/>
          <p:cNvGrpSpPr/>
          <p:nvPr/>
        </p:nvGrpSpPr>
        <p:grpSpPr>
          <a:xfrm>
            <a:off x="2078726" y="2904933"/>
            <a:ext cx="478833" cy="409325"/>
            <a:chOff x="1902641" y="1330370"/>
            <a:chExt cx="478833" cy="409325"/>
          </a:xfrm>
        </p:grpSpPr>
        <p:sp>
          <p:nvSpPr>
            <p:cNvPr id="18" name="Right Arrow 17"/>
            <p:cNvSpPr/>
            <p:nvPr/>
          </p:nvSpPr>
          <p:spPr>
            <a:xfrm rot="5400000">
              <a:off x="1937395" y="1295616"/>
              <a:ext cx="409325" cy="478833"/>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9" name="Right Arrow 6"/>
            <p:cNvSpPr/>
            <p:nvPr/>
          </p:nvSpPr>
          <p:spPr>
            <a:xfrm>
              <a:off x="1998409" y="1330370"/>
              <a:ext cx="287299" cy="286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9" name="Group 8"/>
          <p:cNvGrpSpPr/>
          <p:nvPr/>
        </p:nvGrpSpPr>
        <p:grpSpPr>
          <a:xfrm>
            <a:off x="1352752" y="3507337"/>
            <a:ext cx="1930780" cy="1158468"/>
            <a:chOff x="1176667" y="1932774"/>
            <a:chExt cx="1930780" cy="1158468"/>
          </a:xfrm>
        </p:grpSpPr>
        <p:sp>
          <p:nvSpPr>
            <p:cNvPr id="16" name="Rounded Rectangle 15"/>
            <p:cNvSpPr/>
            <p:nvPr/>
          </p:nvSpPr>
          <p:spPr>
            <a:xfrm>
              <a:off x="1176667" y="1932774"/>
              <a:ext cx="1930780" cy="1158468"/>
            </a:xfrm>
            <a:prstGeom prst="roundRect">
              <a:avLst>
                <a:gd name="adj" fmla="val 10000"/>
              </a:avLst>
            </a:prstGeom>
          </p:spPr>
          <p:style>
            <a:lnRef idx="0">
              <a:schemeClr val="lt1">
                <a:hueOff val="0"/>
                <a:satOff val="0"/>
                <a:lumOff val="0"/>
                <a:alphaOff val="0"/>
              </a:schemeClr>
            </a:lnRef>
            <a:fillRef idx="3">
              <a:schemeClr val="accent3">
                <a:hueOff val="-6901799"/>
                <a:satOff val="-18192"/>
                <a:lumOff val="-4706"/>
                <a:alphaOff val="0"/>
              </a:schemeClr>
            </a:fillRef>
            <a:effectRef idx="2">
              <a:schemeClr val="accent3">
                <a:hueOff val="-6901799"/>
                <a:satOff val="-18192"/>
                <a:lumOff val="-4706"/>
                <a:alphaOff val="0"/>
              </a:schemeClr>
            </a:effectRef>
            <a:fontRef idx="minor">
              <a:schemeClr val="lt1"/>
            </a:fontRef>
          </p:style>
        </p:sp>
        <p:sp>
          <p:nvSpPr>
            <p:cNvPr id="17" name="Rounded Rectangle 8"/>
            <p:cNvSpPr/>
            <p:nvPr/>
          </p:nvSpPr>
          <p:spPr>
            <a:xfrm>
              <a:off x="1210597" y="1966704"/>
              <a:ext cx="1862920" cy="10906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Number of Herbivores</a:t>
              </a:r>
              <a:endParaRPr lang="en-US" sz="1400" b="1" kern="1200" dirty="0"/>
            </a:p>
          </p:txBody>
        </p:sp>
      </p:grpSp>
      <p:grpSp>
        <p:nvGrpSpPr>
          <p:cNvPr id="10" name="Group 9"/>
          <p:cNvGrpSpPr/>
          <p:nvPr/>
        </p:nvGrpSpPr>
        <p:grpSpPr>
          <a:xfrm>
            <a:off x="2078726" y="4835714"/>
            <a:ext cx="478833" cy="409325"/>
            <a:chOff x="1902641" y="3261151"/>
            <a:chExt cx="478833" cy="409325"/>
          </a:xfrm>
        </p:grpSpPr>
        <p:sp>
          <p:nvSpPr>
            <p:cNvPr id="14" name="Right Arrow 13"/>
            <p:cNvSpPr/>
            <p:nvPr/>
          </p:nvSpPr>
          <p:spPr>
            <a:xfrm rot="5400000">
              <a:off x="1937395" y="3226397"/>
              <a:ext cx="409325" cy="478833"/>
            </a:xfrm>
            <a:prstGeom prst="rightArrow">
              <a:avLst>
                <a:gd name="adj1" fmla="val 60000"/>
                <a:gd name="adj2" fmla="val 50000"/>
              </a:avLst>
            </a:prstGeom>
          </p:spPr>
          <p:style>
            <a:lnRef idx="0">
              <a:schemeClr val="lt1">
                <a:hueOff val="0"/>
                <a:satOff val="0"/>
                <a:lumOff val="0"/>
                <a:alphaOff val="0"/>
              </a:schemeClr>
            </a:lnRef>
            <a:fillRef idx="3">
              <a:schemeClr val="accent3">
                <a:hueOff val="-13803598"/>
                <a:satOff val="-36385"/>
                <a:lumOff val="-9412"/>
                <a:alphaOff val="0"/>
              </a:schemeClr>
            </a:fillRef>
            <a:effectRef idx="2">
              <a:schemeClr val="accent3">
                <a:hueOff val="-13803598"/>
                <a:satOff val="-36385"/>
                <a:lumOff val="-9412"/>
                <a:alphaOff val="0"/>
              </a:schemeClr>
            </a:effectRef>
            <a:fontRef idx="minor">
              <a:schemeClr val="lt1"/>
            </a:fontRef>
          </p:style>
        </p:sp>
        <p:sp>
          <p:nvSpPr>
            <p:cNvPr id="15" name="Right Arrow 10"/>
            <p:cNvSpPr/>
            <p:nvPr/>
          </p:nvSpPr>
          <p:spPr>
            <a:xfrm>
              <a:off x="1998409" y="3261151"/>
              <a:ext cx="287299" cy="286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11" name="Group 10"/>
          <p:cNvGrpSpPr/>
          <p:nvPr/>
        </p:nvGrpSpPr>
        <p:grpSpPr>
          <a:xfrm>
            <a:off x="1352752" y="5438118"/>
            <a:ext cx="1930780" cy="1158468"/>
            <a:chOff x="1176667" y="3863555"/>
            <a:chExt cx="1930780" cy="1158468"/>
          </a:xfrm>
        </p:grpSpPr>
        <p:sp>
          <p:nvSpPr>
            <p:cNvPr id="12" name="Rounded Rectangle 11"/>
            <p:cNvSpPr/>
            <p:nvPr/>
          </p:nvSpPr>
          <p:spPr>
            <a:xfrm>
              <a:off x="1176667" y="3863555"/>
              <a:ext cx="1930780" cy="1158468"/>
            </a:xfrm>
            <a:prstGeom prst="roundRect">
              <a:avLst>
                <a:gd name="adj" fmla="val 10000"/>
              </a:avLst>
            </a:prstGeom>
          </p:spPr>
          <p:style>
            <a:lnRef idx="0">
              <a:schemeClr val="lt1">
                <a:hueOff val="0"/>
                <a:satOff val="0"/>
                <a:lumOff val="0"/>
                <a:alphaOff val="0"/>
              </a:schemeClr>
            </a:lnRef>
            <a:fillRef idx="3">
              <a:schemeClr val="accent3">
                <a:hueOff val="-13803598"/>
                <a:satOff val="-36385"/>
                <a:lumOff val="-9412"/>
                <a:alphaOff val="0"/>
              </a:schemeClr>
            </a:fillRef>
            <a:effectRef idx="2">
              <a:schemeClr val="accent3">
                <a:hueOff val="-13803598"/>
                <a:satOff val="-36385"/>
                <a:lumOff val="-9412"/>
                <a:alphaOff val="0"/>
              </a:schemeClr>
            </a:effectRef>
            <a:fontRef idx="minor">
              <a:schemeClr val="lt1"/>
            </a:fontRef>
          </p:style>
        </p:sp>
        <p:sp>
          <p:nvSpPr>
            <p:cNvPr id="13" name="Rounded Rectangle 12"/>
            <p:cNvSpPr/>
            <p:nvPr/>
          </p:nvSpPr>
          <p:spPr>
            <a:xfrm>
              <a:off x="1210597" y="3897485"/>
              <a:ext cx="1862920" cy="10906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Number &amp; Type </a:t>
              </a:r>
              <a:r>
                <a:rPr lang="en-US" sz="1400" b="1" kern="1200" smtClean="0"/>
                <a:t>of Available </a:t>
              </a:r>
              <a:r>
                <a:rPr lang="en-US" sz="1400" b="1" kern="1200" dirty="0" smtClean="0"/>
                <a:t>Plants</a:t>
              </a:r>
              <a:endParaRPr lang="en-US" sz="1400" b="1" kern="1200" dirty="0"/>
            </a:p>
          </p:txBody>
        </p:sp>
      </p:grpSp>
      <p:grpSp>
        <p:nvGrpSpPr>
          <p:cNvPr id="22" name="Group 21"/>
          <p:cNvGrpSpPr/>
          <p:nvPr/>
        </p:nvGrpSpPr>
        <p:grpSpPr>
          <a:xfrm>
            <a:off x="5509623" y="1929699"/>
            <a:ext cx="1562132" cy="1526890"/>
            <a:chOff x="1360991" y="305708"/>
            <a:chExt cx="1562132" cy="1526890"/>
          </a:xfrm>
        </p:grpSpPr>
        <p:sp>
          <p:nvSpPr>
            <p:cNvPr id="50" name="Oval 49"/>
            <p:cNvSpPr/>
            <p:nvPr/>
          </p:nvSpPr>
          <p:spPr>
            <a:xfrm>
              <a:off x="1360991" y="305708"/>
              <a:ext cx="1562132" cy="1526890"/>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1" name="Oval 4"/>
            <p:cNvSpPr/>
            <p:nvPr/>
          </p:nvSpPr>
          <p:spPr>
            <a:xfrm>
              <a:off x="1589760" y="529316"/>
              <a:ext cx="1104594" cy="1079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dirty="0"/>
                <a:t>What Herbivore Eats</a:t>
              </a:r>
            </a:p>
          </p:txBody>
        </p:sp>
      </p:grpSp>
      <p:grpSp>
        <p:nvGrpSpPr>
          <p:cNvPr id="23" name="Group 22"/>
          <p:cNvGrpSpPr/>
          <p:nvPr/>
        </p:nvGrpSpPr>
        <p:grpSpPr>
          <a:xfrm>
            <a:off x="6959017" y="3030654"/>
            <a:ext cx="172549" cy="421482"/>
            <a:chOff x="2810385" y="1406663"/>
            <a:chExt cx="172549" cy="421482"/>
          </a:xfrm>
        </p:grpSpPr>
        <p:sp>
          <p:nvSpPr>
            <p:cNvPr id="48" name="Right Arrow 47"/>
            <p:cNvSpPr/>
            <p:nvPr/>
          </p:nvSpPr>
          <p:spPr>
            <a:xfrm rot="2160000">
              <a:off x="2810385" y="1406663"/>
              <a:ext cx="172549" cy="421482"/>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9" name="Right Arrow 6"/>
            <p:cNvSpPr/>
            <p:nvPr/>
          </p:nvSpPr>
          <p:spPr>
            <a:xfrm rot="2160000">
              <a:off x="2815328" y="1475746"/>
              <a:ext cx="120784" cy="252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24" name="Group 23"/>
          <p:cNvGrpSpPr/>
          <p:nvPr/>
        </p:nvGrpSpPr>
        <p:grpSpPr>
          <a:xfrm>
            <a:off x="7026731" y="3031942"/>
            <a:ext cx="1562132" cy="1526890"/>
            <a:chOff x="2878099" y="1407951"/>
            <a:chExt cx="1562132" cy="1526890"/>
          </a:xfrm>
        </p:grpSpPr>
        <p:sp>
          <p:nvSpPr>
            <p:cNvPr id="46" name="Oval 45"/>
            <p:cNvSpPr/>
            <p:nvPr/>
          </p:nvSpPr>
          <p:spPr>
            <a:xfrm>
              <a:off x="2878099" y="1407951"/>
              <a:ext cx="1562132" cy="1526890"/>
            </a:xfrm>
            <a:prstGeom prst="ellipse">
              <a:avLst/>
            </a:prstGeom>
          </p:spPr>
          <p:style>
            <a:lnRef idx="0">
              <a:schemeClr val="lt1">
                <a:hueOff val="0"/>
                <a:satOff val="0"/>
                <a:lumOff val="0"/>
                <a:alphaOff val="0"/>
              </a:schemeClr>
            </a:lnRef>
            <a:fillRef idx="3">
              <a:schemeClr val="accent3">
                <a:hueOff val="-3450900"/>
                <a:satOff val="-9096"/>
                <a:lumOff val="-2353"/>
                <a:alphaOff val="0"/>
              </a:schemeClr>
            </a:fillRef>
            <a:effectRef idx="2">
              <a:schemeClr val="accent3">
                <a:hueOff val="-3450900"/>
                <a:satOff val="-9096"/>
                <a:lumOff val="-2353"/>
                <a:alphaOff val="0"/>
              </a:schemeClr>
            </a:effectRef>
            <a:fontRef idx="minor">
              <a:schemeClr val="lt1"/>
            </a:fontRef>
          </p:style>
        </p:sp>
        <p:sp>
          <p:nvSpPr>
            <p:cNvPr id="47" name="Oval 8"/>
            <p:cNvSpPr/>
            <p:nvPr/>
          </p:nvSpPr>
          <p:spPr>
            <a:xfrm>
              <a:off x="3106868" y="1631559"/>
              <a:ext cx="1104594" cy="1079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400" b="1" dirty="0"/>
                <a:t>Composition of Herbivore </a:t>
              </a:r>
              <a:r>
                <a:rPr lang="en-US" sz="1400" b="1" dirty="0" smtClean="0"/>
                <a:t>Feces</a:t>
              </a:r>
              <a:endParaRPr lang="en-US" sz="1400" b="1" dirty="0"/>
            </a:p>
          </p:txBody>
        </p:sp>
      </p:grpSp>
      <p:grpSp>
        <p:nvGrpSpPr>
          <p:cNvPr id="25" name="Group 24"/>
          <p:cNvGrpSpPr/>
          <p:nvPr/>
        </p:nvGrpSpPr>
        <p:grpSpPr>
          <a:xfrm>
            <a:off x="7308913" y="4590747"/>
            <a:ext cx="421482" cy="182900"/>
            <a:chOff x="3160281" y="2966756"/>
            <a:chExt cx="421482" cy="182900"/>
          </a:xfrm>
        </p:grpSpPr>
        <p:sp>
          <p:nvSpPr>
            <p:cNvPr id="44" name="Right Arrow 43"/>
            <p:cNvSpPr/>
            <p:nvPr/>
          </p:nvSpPr>
          <p:spPr>
            <a:xfrm rot="6480000">
              <a:off x="3279572" y="2847465"/>
              <a:ext cx="182900" cy="421482"/>
            </a:xfrm>
            <a:prstGeom prst="rightArrow">
              <a:avLst>
                <a:gd name="adj1" fmla="val 60000"/>
                <a:gd name="adj2" fmla="val 50000"/>
              </a:avLst>
            </a:prstGeom>
          </p:spPr>
          <p:style>
            <a:lnRef idx="0">
              <a:schemeClr val="lt1">
                <a:hueOff val="0"/>
                <a:satOff val="0"/>
                <a:lumOff val="0"/>
                <a:alphaOff val="0"/>
              </a:schemeClr>
            </a:lnRef>
            <a:fillRef idx="3">
              <a:schemeClr val="accent3">
                <a:hueOff val="-3450900"/>
                <a:satOff val="-9096"/>
                <a:lumOff val="-2353"/>
                <a:alphaOff val="0"/>
              </a:schemeClr>
            </a:fillRef>
            <a:effectRef idx="2">
              <a:schemeClr val="accent3">
                <a:hueOff val="-3450900"/>
                <a:satOff val="-9096"/>
                <a:lumOff val="-2353"/>
                <a:alphaOff val="0"/>
              </a:schemeClr>
            </a:effectRef>
            <a:fontRef idx="minor">
              <a:schemeClr val="lt1"/>
            </a:fontRef>
          </p:style>
        </p:sp>
        <p:sp>
          <p:nvSpPr>
            <p:cNvPr id="45" name="Right Arrow 10"/>
            <p:cNvSpPr/>
            <p:nvPr/>
          </p:nvSpPr>
          <p:spPr>
            <a:xfrm rot="17280000">
              <a:off x="3315485" y="2905669"/>
              <a:ext cx="128030" cy="252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26" name="Group 25"/>
          <p:cNvGrpSpPr/>
          <p:nvPr/>
        </p:nvGrpSpPr>
        <p:grpSpPr>
          <a:xfrm>
            <a:off x="6447247" y="4815409"/>
            <a:ext cx="1562132" cy="1526890"/>
            <a:chOff x="2298615" y="3191418"/>
            <a:chExt cx="1562132" cy="1526890"/>
          </a:xfrm>
        </p:grpSpPr>
        <p:sp>
          <p:nvSpPr>
            <p:cNvPr id="42" name="Oval 41"/>
            <p:cNvSpPr/>
            <p:nvPr/>
          </p:nvSpPr>
          <p:spPr>
            <a:xfrm>
              <a:off x="2298615" y="3191418"/>
              <a:ext cx="1562132" cy="1526890"/>
            </a:xfrm>
            <a:prstGeom prst="ellipse">
              <a:avLst/>
            </a:prstGeom>
          </p:spPr>
          <p:style>
            <a:lnRef idx="0">
              <a:schemeClr val="lt1">
                <a:hueOff val="0"/>
                <a:satOff val="0"/>
                <a:lumOff val="0"/>
                <a:alphaOff val="0"/>
              </a:schemeClr>
            </a:lnRef>
            <a:fillRef idx="3">
              <a:schemeClr val="accent3">
                <a:hueOff val="-6901799"/>
                <a:satOff val="-18192"/>
                <a:lumOff val="-4706"/>
                <a:alphaOff val="0"/>
              </a:schemeClr>
            </a:fillRef>
            <a:effectRef idx="2">
              <a:schemeClr val="accent3">
                <a:hueOff val="-6901799"/>
                <a:satOff val="-18192"/>
                <a:lumOff val="-4706"/>
                <a:alphaOff val="0"/>
              </a:schemeClr>
            </a:effectRef>
            <a:fontRef idx="minor">
              <a:schemeClr val="lt1"/>
            </a:fontRef>
          </p:style>
        </p:sp>
        <p:sp>
          <p:nvSpPr>
            <p:cNvPr id="43" name="Oval 12"/>
            <p:cNvSpPr/>
            <p:nvPr/>
          </p:nvSpPr>
          <p:spPr>
            <a:xfrm>
              <a:off x="2527384" y="3415026"/>
              <a:ext cx="1104594" cy="1079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400" b="1" dirty="0"/>
                <a:t>Fungi &amp; Bacterial </a:t>
              </a:r>
              <a:r>
                <a:rPr lang="en-US" sz="1400" b="1" dirty="0" smtClean="0"/>
                <a:t>Community</a:t>
              </a:r>
              <a:endParaRPr lang="en-US" sz="1400" b="1" dirty="0"/>
            </a:p>
          </p:txBody>
        </p:sp>
      </p:grpSp>
      <p:grpSp>
        <p:nvGrpSpPr>
          <p:cNvPr id="27" name="Group 26"/>
          <p:cNvGrpSpPr/>
          <p:nvPr/>
        </p:nvGrpSpPr>
        <p:grpSpPr>
          <a:xfrm>
            <a:off x="6212411" y="5368113"/>
            <a:ext cx="165951" cy="421482"/>
            <a:chOff x="2063779" y="3744122"/>
            <a:chExt cx="165951" cy="421482"/>
          </a:xfrm>
        </p:grpSpPr>
        <p:sp>
          <p:nvSpPr>
            <p:cNvPr id="40" name="Right Arrow 39"/>
            <p:cNvSpPr/>
            <p:nvPr/>
          </p:nvSpPr>
          <p:spPr>
            <a:xfrm rot="10800000">
              <a:off x="2063779" y="3744122"/>
              <a:ext cx="165951" cy="421482"/>
            </a:xfrm>
            <a:prstGeom prst="rightArrow">
              <a:avLst>
                <a:gd name="adj1" fmla="val 60000"/>
                <a:gd name="adj2" fmla="val 50000"/>
              </a:avLst>
            </a:prstGeom>
          </p:spPr>
          <p:style>
            <a:lnRef idx="0">
              <a:schemeClr val="lt1">
                <a:hueOff val="0"/>
                <a:satOff val="0"/>
                <a:lumOff val="0"/>
                <a:alphaOff val="0"/>
              </a:schemeClr>
            </a:lnRef>
            <a:fillRef idx="3">
              <a:schemeClr val="accent3">
                <a:hueOff val="-6901799"/>
                <a:satOff val="-18192"/>
                <a:lumOff val="-4706"/>
                <a:alphaOff val="0"/>
              </a:schemeClr>
            </a:fillRef>
            <a:effectRef idx="2">
              <a:schemeClr val="accent3">
                <a:hueOff val="-6901799"/>
                <a:satOff val="-18192"/>
                <a:lumOff val="-4706"/>
                <a:alphaOff val="0"/>
              </a:schemeClr>
            </a:effectRef>
            <a:fontRef idx="minor">
              <a:schemeClr val="lt1"/>
            </a:fontRef>
          </p:style>
        </p:sp>
        <p:sp>
          <p:nvSpPr>
            <p:cNvPr id="41" name="Right Arrow 14"/>
            <p:cNvSpPr/>
            <p:nvPr/>
          </p:nvSpPr>
          <p:spPr>
            <a:xfrm rot="21600000">
              <a:off x="2113564" y="3828418"/>
              <a:ext cx="116166" cy="252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28" name="Group 27"/>
          <p:cNvGrpSpPr/>
          <p:nvPr/>
        </p:nvGrpSpPr>
        <p:grpSpPr>
          <a:xfrm>
            <a:off x="4572000" y="4815409"/>
            <a:ext cx="1562132" cy="1526890"/>
            <a:chOff x="423368" y="3191418"/>
            <a:chExt cx="1562132" cy="1526890"/>
          </a:xfrm>
        </p:grpSpPr>
        <p:sp>
          <p:nvSpPr>
            <p:cNvPr id="38" name="Oval 37"/>
            <p:cNvSpPr/>
            <p:nvPr/>
          </p:nvSpPr>
          <p:spPr>
            <a:xfrm>
              <a:off x="423368" y="3191418"/>
              <a:ext cx="1562132" cy="1526890"/>
            </a:xfrm>
            <a:prstGeom prst="ellipse">
              <a:avLst/>
            </a:prstGeom>
          </p:spPr>
          <p:style>
            <a:lnRef idx="0">
              <a:schemeClr val="lt1">
                <a:hueOff val="0"/>
                <a:satOff val="0"/>
                <a:lumOff val="0"/>
                <a:alphaOff val="0"/>
              </a:schemeClr>
            </a:lnRef>
            <a:fillRef idx="3">
              <a:schemeClr val="accent3">
                <a:hueOff val="-10352699"/>
                <a:satOff val="-27289"/>
                <a:lumOff val="-7059"/>
                <a:alphaOff val="0"/>
              </a:schemeClr>
            </a:fillRef>
            <a:effectRef idx="2">
              <a:schemeClr val="accent3">
                <a:hueOff val="-10352699"/>
                <a:satOff val="-27289"/>
                <a:lumOff val="-7059"/>
                <a:alphaOff val="0"/>
              </a:schemeClr>
            </a:effectRef>
            <a:fontRef idx="minor">
              <a:schemeClr val="lt1"/>
            </a:fontRef>
          </p:style>
        </p:sp>
        <p:sp>
          <p:nvSpPr>
            <p:cNvPr id="39" name="Oval 16"/>
            <p:cNvSpPr/>
            <p:nvPr/>
          </p:nvSpPr>
          <p:spPr>
            <a:xfrm>
              <a:off x="652137" y="3415026"/>
              <a:ext cx="1104594" cy="1079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400" b="1" dirty="0"/>
                <a:t>Nutrient Availability &amp; </a:t>
              </a:r>
              <a:r>
                <a:rPr lang="en-US" sz="1400" b="1" dirty="0" smtClean="0"/>
                <a:t>Fluxes</a:t>
              </a:r>
              <a:endParaRPr lang="en-US" sz="1400" b="1" dirty="0"/>
            </a:p>
          </p:txBody>
        </p:sp>
      </p:grpSp>
      <p:grpSp>
        <p:nvGrpSpPr>
          <p:cNvPr id="29" name="Group 28"/>
          <p:cNvGrpSpPr/>
          <p:nvPr/>
        </p:nvGrpSpPr>
        <p:grpSpPr>
          <a:xfrm>
            <a:off x="4854182" y="4600593"/>
            <a:ext cx="421482" cy="182900"/>
            <a:chOff x="705550" y="2976602"/>
            <a:chExt cx="421482" cy="182900"/>
          </a:xfrm>
        </p:grpSpPr>
        <p:sp>
          <p:nvSpPr>
            <p:cNvPr id="36" name="Right Arrow 35"/>
            <p:cNvSpPr/>
            <p:nvPr/>
          </p:nvSpPr>
          <p:spPr>
            <a:xfrm rot="15120000">
              <a:off x="824841" y="2857311"/>
              <a:ext cx="182900" cy="421482"/>
            </a:xfrm>
            <a:prstGeom prst="rightArrow">
              <a:avLst>
                <a:gd name="adj1" fmla="val 60000"/>
                <a:gd name="adj2" fmla="val 50000"/>
              </a:avLst>
            </a:prstGeom>
          </p:spPr>
          <p:style>
            <a:lnRef idx="0">
              <a:schemeClr val="lt1">
                <a:hueOff val="0"/>
                <a:satOff val="0"/>
                <a:lumOff val="0"/>
                <a:alphaOff val="0"/>
              </a:schemeClr>
            </a:lnRef>
            <a:fillRef idx="3">
              <a:schemeClr val="accent3">
                <a:hueOff val="-10352699"/>
                <a:satOff val="-27289"/>
                <a:lumOff val="-7059"/>
                <a:alphaOff val="0"/>
              </a:schemeClr>
            </a:fillRef>
            <a:effectRef idx="2">
              <a:schemeClr val="accent3">
                <a:hueOff val="-10352699"/>
                <a:satOff val="-27289"/>
                <a:lumOff val="-7059"/>
                <a:alphaOff val="0"/>
              </a:schemeClr>
            </a:effectRef>
            <a:fontRef idx="minor">
              <a:schemeClr val="lt1"/>
            </a:fontRef>
          </p:style>
        </p:sp>
        <p:sp>
          <p:nvSpPr>
            <p:cNvPr id="37" name="Right Arrow 18"/>
            <p:cNvSpPr/>
            <p:nvPr/>
          </p:nvSpPr>
          <p:spPr>
            <a:xfrm rot="25920000">
              <a:off x="860754" y="2967699"/>
              <a:ext cx="128030" cy="252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30" name="Group 29"/>
          <p:cNvGrpSpPr/>
          <p:nvPr/>
        </p:nvGrpSpPr>
        <p:grpSpPr>
          <a:xfrm>
            <a:off x="3992517" y="3031942"/>
            <a:ext cx="1562132" cy="1526890"/>
            <a:chOff x="-156115" y="1407951"/>
            <a:chExt cx="1562132" cy="1526890"/>
          </a:xfrm>
        </p:grpSpPr>
        <p:sp>
          <p:nvSpPr>
            <p:cNvPr id="34" name="Oval 33"/>
            <p:cNvSpPr/>
            <p:nvPr/>
          </p:nvSpPr>
          <p:spPr>
            <a:xfrm>
              <a:off x="-156115" y="1407951"/>
              <a:ext cx="1562132" cy="1526890"/>
            </a:xfrm>
            <a:prstGeom prst="ellipse">
              <a:avLst/>
            </a:prstGeom>
          </p:spPr>
          <p:style>
            <a:lnRef idx="0">
              <a:schemeClr val="lt1">
                <a:hueOff val="0"/>
                <a:satOff val="0"/>
                <a:lumOff val="0"/>
                <a:alphaOff val="0"/>
              </a:schemeClr>
            </a:lnRef>
            <a:fillRef idx="3">
              <a:schemeClr val="accent3">
                <a:hueOff val="-13803598"/>
                <a:satOff val="-36385"/>
                <a:lumOff val="-9412"/>
                <a:alphaOff val="0"/>
              </a:schemeClr>
            </a:fillRef>
            <a:effectRef idx="2">
              <a:schemeClr val="accent3">
                <a:hueOff val="-13803598"/>
                <a:satOff val="-36385"/>
                <a:lumOff val="-9412"/>
                <a:alphaOff val="0"/>
              </a:schemeClr>
            </a:effectRef>
            <a:fontRef idx="minor">
              <a:schemeClr val="lt1"/>
            </a:fontRef>
          </p:style>
        </p:sp>
        <p:sp>
          <p:nvSpPr>
            <p:cNvPr id="35" name="Oval 20"/>
            <p:cNvSpPr/>
            <p:nvPr/>
          </p:nvSpPr>
          <p:spPr>
            <a:xfrm>
              <a:off x="72654" y="1631559"/>
              <a:ext cx="1104594" cy="1079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Available Plants</a:t>
              </a:r>
              <a:endParaRPr lang="en-US" sz="1400" b="1" kern="1200" dirty="0"/>
            </a:p>
          </p:txBody>
        </p:sp>
      </p:grpSp>
      <p:grpSp>
        <p:nvGrpSpPr>
          <p:cNvPr id="31" name="Group 30"/>
          <p:cNvGrpSpPr/>
          <p:nvPr/>
        </p:nvGrpSpPr>
        <p:grpSpPr>
          <a:xfrm>
            <a:off x="5441910" y="3036395"/>
            <a:ext cx="172549" cy="421482"/>
            <a:chOff x="1293278" y="1412404"/>
            <a:chExt cx="172549" cy="421482"/>
          </a:xfrm>
        </p:grpSpPr>
        <p:sp>
          <p:nvSpPr>
            <p:cNvPr id="32" name="Right Arrow 31"/>
            <p:cNvSpPr/>
            <p:nvPr/>
          </p:nvSpPr>
          <p:spPr>
            <a:xfrm rot="19440000">
              <a:off x="1293278" y="1412404"/>
              <a:ext cx="172549" cy="421482"/>
            </a:xfrm>
            <a:prstGeom prst="rightArrow">
              <a:avLst>
                <a:gd name="adj1" fmla="val 60000"/>
                <a:gd name="adj2" fmla="val 50000"/>
              </a:avLst>
            </a:prstGeom>
          </p:spPr>
          <p:style>
            <a:lnRef idx="0">
              <a:schemeClr val="lt1">
                <a:hueOff val="0"/>
                <a:satOff val="0"/>
                <a:lumOff val="0"/>
                <a:alphaOff val="0"/>
              </a:schemeClr>
            </a:lnRef>
            <a:fillRef idx="3">
              <a:schemeClr val="accent3">
                <a:hueOff val="-13803598"/>
                <a:satOff val="-36385"/>
                <a:lumOff val="-9412"/>
                <a:alphaOff val="0"/>
              </a:schemeClr>
            </a:fillRef>
            <a:effectRef idx="2">
              <a:schemeClr val="accent3">
                <a:hueOff val="-13803598"/>
                <a:satOff val="-36385"/>
                <a:lumOff val="-9412"/>
                <a:alphaOff val="0"/>
              </a:schemeClr>
            </a:effectRef>
            <a:fontRef idx="minor">
              <a:schemeClr val="lt1"/>
            </a:fontRef>
          </p:style>
        </p:sp>
        <p:sp>
          <p:nvSpPr>
            <p:cNvPr id="33" name="Right Arrow 22"/>
            <p:cNvSpPr/>
            <p:nvPr/>
          </p:nvSpPr>
          <p:spPr>
            <a:xfrm rot="19440000">
              <a:off x="1298221" y="1511913"/>
              <a:ext cx="120784" cy="252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spTree>
    <p:extLst>
      <p:ext uri="{BB962C8B-B14F-4D97-AF65-F5344CB8AC3E}">
        <p14:creationId xmlns:p14="http://schemas.microsoft.com/office/powerpoint/2010/main" val="123085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Changes in Riparian Systems</a:t>
            </a:r>
            <a:endParaRPr lang="en-US" dirty="0"/>
          </a:p>
        </p:txBody>
      </p:sp>
      <p:sp>
        <p:nvSpPr>
          <p:cNvPr id="3" name="Content Placeholder 2"/>
          <p:cNvSpPr>
            <a:spLocks noGrp="1"/>
          </p:cNvSpPr>
          <p:nvPr>
            <p:ph sz="half" idx="1"/>
          </p:nvPr>
        </p:nvSpPr>
        <p:spPr/>
        <p:txBody>
          <a:bodyPr>
            <a:normAutofit/>
          </a:bodyPr>
          <a:lstStyle/>
          <a:p>
            <a:pPr marL="118872" indent="0">
              <a:buNone/>
            </a:pPr>
            <a:r>
              <a:rPr lang="en-US" dirty="0" smtClean="0"/>
              <a:t>These studies show how trophic cascades that alter the terrestrial riparian habitat can also affect the neighboring aquatic environment and </a:t>
            </a:r>
            <a:r>
              <a:rPr lang="en-US" dirty="0"/>
              <a:t>have consequences for the ecological functioning of the larger watershed.</a:t>
            </a:r>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231507407"/>
              </p:ext>
            </p:extLst>
          </p:nvPr>
        </p:nvGraphicFramePr>
        <p:xfrm>
          <a:off x="4427221" y="1773936"/>
          <a:ext cx="4259579" cy="4623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4946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10" name="Content Placeholder 9" descr="thumb_DSC_0833_1024.jpg"/>
          <p:cNvPicPr>
            <a:picLocks noGrp="1" noChangeAspect="1"/>
          </p:cNvPicPr>
          <p:nvPr>
            <p:ph idx="1"/>
          </p:nvPr>
        </p:nvPicPr>
        <p:blipFill>
          <a:blip r:embed="rId2">
            <a:extLst>
              <a:ext uri="{28A0092B-C50C-407E-A947-70E740481C1C}">
                <a14:useLocalDpi xmlns:a14="http://schemas.microsoft.com/office/drawing/2010/main" val="0"/>
              </a:ext>
            </a:extLst>
          </a:blip>
          <a:srcRect t="7841" b="7841"/>
          <a:stretch>
            <a:fillRect/>
          </a:stretch>
        </p:blipFill>
        <p:spPr/>
      </p:pic>
    </p:spTree>
    <p:extLst>
      <p:ext uri="{BB962C8B-B14F-4D97-AF65-F5344CB8AC3E}">
        <p14:creationId xmlns:p14="http://schemas.microsoft.com/office/powerpoint/2010/main" val="225774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fontScale="47500" lnSpcReduction="20000"/>
          </a:bodyPr>
          <a:lstStyle/>
          <a:p>
            <a:pPr marL="118872" indent="0">
              <a:buNone/>
            </a:pPr>
            <a:r>
              <a:rPr lang="en-US" dirty="0" err="1"/>
              <a:t>Beschta</a:t>
            </a:r>
            <a:r>
              <a:rPr lang="en-US" dirty="0"/>
              <a:t>, R. L., &amp; Ripple, W. J. (2009). Large predators and trophic cascades in terrestrial ecosystems of the western United States. </a:t>
            </a:r>
            <a:r>
              <a:rPr lang="en-US" i="1" dirty="0"/>
              <a:t>Biological Conservation</a:t>
            </a:r>
            <a:r>
              <a:rPr lang="en-US" dirty="0"/>
              <a:t>, </a:t>
            </a:r>
            <a:r>
              <a:rPr lang="en-US" i="1" dirty="0"/>
              <a:t>142</a:t>
            </a:r>
            <a:r>
              <a:rPr lang="en-US" dirty="0"/>
              <a:t>(11), 2401-2414.</a:t>
            </a:r>
          </a:p>
          <a:p>
            <a:pPr marL="118872" indent="0">
              <a:buNone/>
            </a:pPr>
            <a:r>
              <a:rPr lang="en-US" dirty="0"/>
              <a:t> </a:t>
            </a:r>
          </a:p>
          <a:p>
            <a:pPr marL="118872" indent="0">
              <a:buNone/>
            </a:pPr>
            <a:r>
              <a:rPr lang="en-US" dirty="0"/>
              <a:t>Pastor, J., Dewey, B., </a:t>
            </a:r>
            <a:r>
              <a:rPr lang="en-US" dirty="0" err="1"/>
              <a:t>Naiman</a:t>
            </a:r>
            <a:r>
              <a:rPr lang="en-US" dirty="0"/>
              <a:t>, R. J., </a:t>
            </a:r>
            <a:r>
              <a:rPr lang="en-US" dirty="0" err="1"/>
              <a:t>McInnes</a:t>
            </a:r>
            <a:r>
              <a:rPr lang="en-US" dirty="0"/>
              <a:t>, P. F., &amp; Cohen, Y. (1993). Moose browsing and soil fertility in the boreal forests of Isle Royale National Park. </a:t>
            </a:r>
            <a:r>
              <a:rPr lang="en-US" i="1" dirty="0"/>
              <a:t>Ecology</a:t>
            </a:r>
            <a:r>
              <a:rPr lang="en-US" dirty="0"/>
              <a:t>, </a:t>
            </a:r>
            <a:r>
              <a:rPr lang="en-US" i="1" dirty="0"/>
              <a:t>74</a:t>
            </a:r>
            <a:r>
              <a:rPr lang="en-US" dirty="0"/>
              <a:t>(2), 467-480.</a:t>
            </a:r>
          </a:p>
          <a:p>
            <a:pPr marL="118872" indent="0">
              <a:buNone/>
            </a:pPr>
            <a:r>
              <a:rPr lang="en-US" dirty="0"/>
              <a:t> </a:t>
            </a:r>
          </a:p>
          <a:p>
            <a:pPr marL="118872" indent="0">
              <a:buNone/>
            </a:pPr>
            <a:r>
              <a:rPr lang="en-US" dirty="0"/>
              <a:t>Ripple, W. J., Larsen, E. J., </a:t>
            </a:r>
            <a:r>
              <a:rPr lang="en-US" dirty="0" err="1"/>
              <a:t>Renkin</a:t>
            </a:r>
            <a:r>
              <a:rPr lang="en-US" dirty="0"/>
              <a:t>, R. A., &amp; Smith, D. W. (2001). Trophic cascades among wolves, elk and aspen on Yellowstone National Park’s northern range. </a:t>
            </a:r>
            <a:r>
              <a:rPr lang="en-US" i="1" dirty="0"/>
              <a:t>Biological conservation</a:t>
            </a:r>
            <a:r>
              <a:rPr lang="en-US" dirty="0"/>
              <a:t>, </a:t>
            </a:r>
            <a:r>
              <a:rPr lang="en-US" i="1" dirty="0"/>
              <a:t>102</a:t>
            </a:r>
            <a:r>
              <a:rPr lang="en-US" dirty="0"/>
              <a:t>(3), 227-234.</a:t>
            </a:r>
          </a:p>
          <a:p>
            <a:pPr marL="118872" indent="0">
              <a:buNone/>
            </a:pPr>
            <a:r>
              <a:rPr lang="en-US" dirty="0"/>
              <a:t> </a:t>
            </a:r>
          </a:p>
          <a:p>
            <a:pPr marL="118872" indent="0">
              <a:buNone/>
            </a:pPr>
            <a:r>
              <a:rPr lang="en-US" dirty="0"/>
              <a:t>Ripple, W. J., &amp; </a:t>
            </a:r>
            <a:r>
              <a:rPr lang="en-US" dirty="0" err="1"/>
              <a:t>Beschta</a:t>
            </a:r>
            <a:r>
              <a:rPr lang="en-US" dirty="0"/>
              <a:t>, R. L. (2006). Linking a cougar decline, trophic cascade, and catastrophic regime shift in Zion National Park. </a:t>
            </a:r>
            <a:r>
              <a:rPr lang="en-US" i="1" dirty="0"/>
              <a:t>Biological Conservation</a:t>
            </a:r>
            <a:r>
              <a:rPr lang="en-US" dirty="0"/>
              <a:t>, </a:t>
            </a:r>
            <a:r>
              <a:rPr lang="en-US" i="1" dirty="0"/>
              <a:t>133</a:t>
            </a:r>
            <a:r>
              <a:rPr lang="en-US" dirty="0"/>
              <a:t>(4), 397-408.</a:t>
            </a:r>
          </a:p>
          <a:p>
            <a:pPr marL="118872" indent="0">
              <a:buNone/>
            </a:pPr>
            <a:r>
              <a:rPr lang="en-US" dirty="0"/>
              <a:t> </a:t>
            </a:r>
          </a:p>
          <a:p>
            <a:pPr marL="118872" indent="0">
              <a:buNone/>
            </a:pPr>
            <a:r>
              <a:rPr lang="en-US" dirty="0"/>
              <a:t>Ripple, W. J., &amp; </a:t>
            </a:r>
            <a:r>
              <a:rPr lang="en-US" dirty="0" err="1"/>
              <a:t>Beschta</a:t>
            </a:r>
            <a:r>
              <a:rPr lang="en-US" dirty="0"/>
              <a:t>, R. L. (2007). Restoring Yellowstone’s aspen with wolves. </a:t>
            </a:r>
            <a:r>
              <a:rPr lang="en-US" i="1" dirty="0"/>
              <a:t>Biological Conservation</a:t>
            </a:r>
            <a:r>
              <a:rPr lang="en-US" dirty="0"/>
              <a:t>, </a:t>
            </a:r>
            <a:r>
              <a:rPr lang="en-US" i="1" dirty="0"/>
              <a:t>138</a:t>
            </a:r>
            <a:r>
              <a:rPr lang="en-US" dirty="0"/>
              <a:t>(3), 514-519.</a:t>
            </a:r>
          </a:p>
          <a:p>
            <a:pPr marL="118872" indent="0">
              <a:buNone/>
            </a:pPr>
            <a:r>
              <a:rPr lang="en-US" dirty="0"/>
              <a:t> </a:t>
            </a:r>
          </a:p>
          <a:p>
            <a:pPr marL="118872" indent="0">
              <a:buNone/>
            </a:pPr>
            <a:r>
              <a:rPr lang="en-US" dirty="0"/>
              <a:t>Ripple, W. J., &amp; </a:t>
            </a:r>
            <a:r>
              <a:rPr lang="en-US" dirty="0" err="1"/>
              <a:t>Beschta</a:t>
            </a:r>
            <a:r>
              <a:rPr lang="en-US" dirty="0"/>
              <a:t>, R. L. (2012). Trophic cascades in Yellowstone: The first 15 years after wolf reintroduction. </a:t>
            </a:r>
            <a:r>
              <a:rPr lang="en-US" i="1" dirty="0"/>
              <a:t>Biological Conservation</a:t>
            </a:r>
            <a:r>
              <a:rPr lang="en-US" dirty="0"/>
              <a:t>, </a:t>
            </a:r>
            <a:r>
              <a:rPr lang="en-US" i="1" dirty="0"/>
              <a:t>145</a:t>
            </a:r>
            <a:r>
              <a:rPr lang="en-US" dirty="0"/>
              <a:t>(1), 205-213.</a:t>
            </a:r>
          </a:p>
          <a:p>
            <a:pPr marL="118872" indent="0">
              <a:buNone/>
            </a:pPr>
            <a:r>
              <a:rPr lang="en-US" dirty="0"/>
              <a:t> </a:t>
            </a:r>
          </a:p>
          <a:p>
            <a:pPr marL="118872" indent="0">
              <a:buNone/>
            </a:pPr>
            <a:endParaRPr lang="en-US" dirty="0"/>
          </a:p>
        </p:txBody>
      </p:sp>
    </p:spTree>
    <p:extLst>
      <p:ext uri="{BB962C8B-B14F-4D97-AF65-F5344CB8AC3E}">
        <p14:creationId xmlns:p14="http://schemas.microsoft.com/office/powerpoint/2010/main" val="195233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Credits</a:t>
            </a:r>
            <a:endParaRPr lang="en-US" dirty="0"/>
          </a:p>
        </p:txBody>
      </p:sp>
      <p:sp>
        <p:nvSpPr>
          <p:cNvPr id="3" name="Content Placeholder 2"/>
          <p:cNvSpPr>
            <a:spLocks noGrp="1"/>
          </p:cNvSpPr>
          <p:nvPr>
            <p:ph idx="1"/>
          </p:nvPr>
        </p:nvSpPr>
        <p:spPr>
          <a:xfrm>
            <a:off x="457200" y="1524511"/>
            <a:ext cx="8229600" cy="4625609"/>
          </a:xfrm>
        </p:spPr>
        <p:txBody>
          <a:bodyPr>
            <a:normAutofit fontScale="25000" lnSpcReduction="20000"/>
          </a:bodyPr>
          <a:lstStyle/>
          <a:p>
            <a:pPr marL="118872" indent="0">
              <a:buNone/>
            </a:pPr>
            <a:r>
              <a:rPr lang="en-US" dirty="0"/>
              <a:t>SLIDE 14</a:t>
            </a:r>
          </a:p>
          <a:p>
            <a:pPr marL="118872" indent="0">
              <a:buNone/>
            </a:pPr>
            <a:r>
              <a:rPr lang="en-US" dirty="0"/>
              <a:t>Sea-otter-</a:t>
            </a:r>
            <a:r>
              <a:rPr lang="en-US" dirty="0" err="1"/>
              <a:t>morro</a:t>
            </a:r>
            <a:r>
              <a:rPr lang="en-US" dirty="0"/>
              <a:t>-bay 13.jpg https://</a:t>
            </a:r>
            <a:r>
              <a:rPr lang="en-US" dirty="0" err="1"/>
              <a:t>commons.wikimedia.org</a:t>
            </a:r>
            <a:r>
              <a:rPr lang="en-US" dirty="0"/>
              <a:t>/wiki/File:Sea-otter-morro-bay_13.jpg Attribution: "Mike" Michael L. Baird  This file is licensed under the Creative Commons Attribution 2.0 Generic license.	 </a:t>
            </a:r>
          </a:p>
          <a:p>
            <a:pPr marL="118872" indent="0">
              <a:buNone/>
            </a:pPr>
            <a:r>
              <a:rPr lang="en-US" dirty="0"/>
              <a:t> </a:t>
            </a:r>
          </a:p>
          <a:p>
            <a:pPr marL="118872" indent="0">
              <a:buNone/>
            </a:pPr>
            <a:r>
              <a:rPr lang="en-US" dirty="0"/>
              <a:t>Starfish Image from Public domain images </a:t>
            </a:r>
            <a:r>
              <a:rPr lang="en-US" dirty="0" err="1"/>
              <a:t>websiTEhttp</a:t>
            </a:r>
            <a:r>
              <a:rPr lang="en-US" dirty="0"/>
              <a:t>://</a:t>
            </a:r>
            <a:r>
              <a:rPr lang="en-US" dirty="0" err="1"/>
              <a:t>www.public</a:t>
            </a:r>
            <a:r>
              <a:rPr lang="en-US" dirty="0"/>
              <a:t>-domain-</a:t>
            </a:r>
            <a:r>
              <a:rPr lang="en-US" dirty="0" err="1"/>
              <a:t>image.com</a:t>
            </a:r>
            <a:r>
              <a:rPr lang="en-US" dirty="0"/>
              <a:t>/full-image/fauna-animals-public-domain-images-pictures/fishes-public-domain-images-pictures/</a:t>
            </a:r>
            <a:r>
              <a:rPr lang="en-US" dirty="0" err="1"/>
              <a:t>starfish.jpg.html</a:t>
            </a:r>
            <a:endParaRPr lang="en-US" dirty="0"/>
          </a:p>
          <a:p>
            <a:pPr marL="118872" indent="0">
              <a:buNone/>
            </a:pPr>
            <a:r>
              <a:rPr lang="en-US" dirty="0"/>
              <a:t> </a:t>
            </a:r>
          </a:p>
          <a:p>
            <a:pPr marL="118872" indent="0">
              <a:buNone/>
            </a:pPr>
            <a:r>
              <a:rPr lang="en-US" dirty="0"/>
              <a:t>SLIDE 19 </a:t>
            </a:r>
          </a:p>
          <a:p>
            <a:pPr marL="118872" indent="0">
              <a:buNone/>
            </a:pPr>
            <a:r>
              <a:rPr lang="en-US" dirty="0"/>
              <a:t>Yosemite Valley, Yosemite National Park, California, USA. https://</a:t>
            </a:r>
            <a:r>
              <a:rPr lang="en-US" dirty="0" err="1"/>
              <a:t>commons.wikimedia.org</a:t>
            </a:r>
            <a:r>
              <a:rPr lang="en-US" dirty="0"/>
              <a:t>/wiki/File:YosemitePark2_amk.jpg This file is licensed under the Creative Commons Attribution-Share Alike 2.5 Generic license.	 </a:t>
            </a:r>
          </a:p>
          <a:p>
            <a:pPr marL="118872" indent="0">
              <a:buNone/>
            </a:pPr>
            <a:r>
              <a:rPr lang="en-US" dirty="0"/>
              <a:t> </a:t>
            </a:r>
          </a:p>
          <a:p>
            <a:pPr marL="118872" indent="0">
              <a:buNone/>
            </a:pPr>
            <a:r>
              <a:rPr lang="en-US" dirty="0"/>
              <a:t> </a:t>
            </a:r>
          </a:p>
          <a:p>
            <a:pPr marL="118872" indent="0">
              <a:buNone/>
            </a:pPr>
            <a:r>
              <a:rPr lang="en-US" dirty="0"/>
              <a:t>SLIDE 20 </a:t>
            </a:r>
          </a:p>
          <a:p>
            <a:pPr marL="118872" indent="0">
              <a:buNone/>
            </a:pPr>
            <a:r>
              <a:rPr lang="en-US" dirty="0"/>
              <a:t>Skull pile, Public Domain, https://</a:t>
            </a:r>
            <a:r>
              <a:rPr lang="en-US" dirty="0" err="1"/>
              <a:t>en.wikipedia.org</a:t>
            </a:r>
            <a:r>
              <a:rPr lang="en-US" dirty="0"/>
              <a:t>/wiki/Bison#/media/</a:t>
            </a:r>
            <a:r>
              <a:rPr lang="en-US" dirty="0" err="1"/>
              <a:t>File:Bison_skull_pile_edit.jpg</a:t>
            </a:r>
            <a:endParaRPr lang="en-US" dirty="0"/>
          </a:p>
          <a:p>
            <a:pPr marL="118872" indent="0">
              <a:buNone/>
            </a:pPr>
            <a:r>
              <a:rPr lang="en-US" dirty="0"/>
              <a:t> </a:t>
            </a:r>
          </a:p>
          <a:p>
            <a:pPr marL="118872" indent="0">
              <a:buNone/>
            </a:pPr>
            <a:r>
              <a:rPr lang="en-US" dirty="0"/>
              <a:t>American Bison https://</a:t>
            </a:r>
            <a:r>
              <a:rPr lang="en-US" dirty="0" err="1"/>
              <a:t>commons.wikimedia.org</a:t>
            </a:r>
            <a:r>
              <a:rPr lang="en-US" dirty="0"/>
              <a:t>/wiki/</a:t>
            </a:r>
            <a:r>
              <a:rPr lang="en-US" dirty="0" err="1"/>
              <a:t>File:American_Bison</a:t>
            </a:r>
            <a:r>
              <a:rPr lang="en-US" dirty="0"/>
              <a:t>_(Yellowstone).jpg This file is licensed under the Creative Commons Attribution-Share Alike 3.0 </a:t>
            </a:r>
            <a:r>
              <a:rPr lang="en-US" dirty="0" err="1"/>
              <a:t>Unported</a:t>
            </a:r>
            <a:r>
              <a:rPr lang="en-US" dirty="0"/>
              <a:t> license.	</a:t>
            </a:r>
          </a:p>
          <a:p>
            <a:pPr marL="118872" indent="0">
              <a:buNone/>
            </a:pPr>
            <a:r>
              <a:rPr lang="en-US" dirty="0"/>
              <a:t> </a:t>
            </a:r>
          </a:p>
          <a:p>
            <a:pPr marL="118872" indent="0">
              <a:buNone/>
            </a:pPr>
            <a:r>
              <a:rPr lang="en-US" dirty="0"/>
              <a:t>SLIDE 21 </a:t>
            </a:r>
          </a:p>
          <a:p>
            <a:pPr marL="118872" indent="0">
              <a:buNone/>
            </a:pPr>
            <a:r>
              <a:rPr lang="en-US" dirty="0"/>
              <a:t>Part of the Wind Cave bison herd photographed in 2003. https://</a:t>
            </a:r>
            <a:r>
              <a:rPr lang="en-US" dirty="0" err="1"/>
              <a:t>commons.wikimedia.org</a:t>
            </a:r>
            <a:r>
              <a:rPr lang="en-US" dirty="0"/>
              <a:t>/wiki/File:Wind_Cave_bison_herd_2003.jpg, This file is licensed under the Creative Commons Attribution-Share Alike 3.0 </a:t>
            </a:r>
            <a:r>
              <a:rPr lang="en-US" dirty="0" err="1"/>
              <a:t>Unported</a:t>
            </a:r>
            <a:r>
              <a:rPr lang="en-US" dirty="0"/>
              <a:t> license.</a:t>
            </a:r>
          </a:p>
          <a:p>
            <a:pPr marL="118872" indent="0">
              <a:buNone/>
            </a:pPr>
            <a:r>
              <a:rPr lang="en-US" dirty="0"/>
              <a:t> </a:t>
            </a:r>
          </a:p>
          <a:p>
            <a:pPr marL="118872" indent="0">
              <a:buNone/>
            </a:pPr>
            <a:r>
              <a:rPr lang="en-US" dirty="0"/>
              <a:t>SLIDE 22 </a:t>
            </a:r>
          </a:p>
          <a:p>
            <a:pPr marL="118872" indent="0">
              <a:buNone/>
            </a:pPr>
            <a:r>
              <a:rPr lang="en-US" dirty="0"/>
              <a:t>Subalpine Fir and Quaking Aspen trees along the </a:t>
            </a:r>
            <a:r>
              <a:rPr lang="en-US" dirty="0" err="1"/>
              <a:t>Jarbidge</a:t>
            </a:r>
            <a:r>
              <a:rPr lang="en-US" dirty="0"/>
              <a:t> River </a:t>
            </a:r>
            <a:r>
              <a:rPr lang="en-US" dirty="0" err="1"/>
              <a:t>TrailSouth</a:t>
            </a:r>
            <a:r>
              <a:rPr lang="en-US" dirty="0"/>
              <a:t> </a:t>
            </a:r>
            <a:r>
              <a:rPr lang="en-US" dirty="0" err="1"/>
              <a:t>ofSawmill</a:t>
            </a:r>
            <a:r>
              <a:rPr lang="en-US" dirty="0"/>
              <a:t> Creek in </a:t>
            </a:r>
            <a:r>
              <a:rPr lang="en-US" dirty="0" err="1"/>
              <a:t>Nevada.jpg</a:t>
            </a:r>
            <a:r>
              <a:rPr lang="en-US" dirty="0"/>
              <a:t> https://</a:t>
            </a:r>
            <a:r>
              <a:rPr lang="en-US" dirty="0" err="1"/>
              <a:t>commons.wikimedia.org</a:t>
            </a:r>
            <a:r>
              <a:rPr lang="en-US" dirty="0"/>
              <a:t>/wiki/File:2013-08-09_08_54_52_Subalpine_Fir_and_Quaking_Aspen_trees_along_the_Jarbidge_River_Trail_south_of_Sawmill_Creek_in_Nevada.jpg  Attribution: </a:t>
            </a:r>
            <a:r>
              <a:rPr lang="en-US" dirty="0" err="1"/>
              <a:t>FAMartin</a:t>
            </a:r>
            <a:r>
              <a:rPr lang="en-US" dirty="0"/>
              <a:t>. This file is licensed under the Creative Commons Attribution-Share Alike 3.0 </a:t>
            </a:r>
            <a:r>
              <a:rPr lang="en-US" dirty="0" err="1"/>
              <a:t>Unported</a:t>
            </a:r>
            <a:r>
              <a:rPr lang="en-US" dirty="0"/>
              <a:t> license.	 </a:t>
            </a:r>
          </a:p>
          <a:p>
            <a:pPr marL="118872" indent="0">
              <a:buNone/>
            </a:pPr>
            <a:r>
              <a:rPr lang="en-US" dirty="0"/>
              <a:t> </a:t>
            </a:r>
          </a:p>
          <a:p>
            <a:pPr marL="118872" indent="0">
              <a:buNone/>
            </a:pPr>
            <a:r>
              <a:rPr lang="en-US" dirty="0"/>
              <a:t> </a:t>
            </a:r>
          </a:p>
          <a:p>
            <a:pPr marL="118872" indent="0">
              <a:buNone/>
            </a:pPr>
            <a:r>
              <a:rPr lang="en-US" dirty="0"/>
              <a:t>SLIDE 23: </a:t>
            </a:r>
          </a:p>
          <a:p>
            <a:pPr marL="118872" indent="0">
              <a:buNone/>
            </a:pPr>
            <a:r>
              <a:rPr lang="en-US" dirty="0"/>
              <a:t>100 pound wolf killed in Montana in 1928 in Highwood Mountains, east of Great Falls, Public Domain, Montana https://</a:t>
            </a:r>
            <a:r>
              <a:rPr lang="en-US" dirty="0" err="1"/>
              <a:t>commons.wikimedia.org</a:t>
            </a:r>
            <a:r>
              <a:rPr lang="en-US" dirty="0"/>
              <a:t>/wiki/File:Montana_wolf_100_lbs_1928_Young_%26_Goldman_USFWS.jpg</a:t>
            </a:r>
          </a:p>
          <a:p>
            <a:pPr marL="118872" indent="0">
              <a:buNone/>
            </a:pPr>
            <a:r>
              <a:rPr lang="en-US" dirty="0"/>
              <a:t> </a:t>
            </a:r>
          </a:p>
          <a:p>
            <a:pPr marL="118872" indent="0">
              <a:buNone/>
            </a:pPr>
            <a:r>
              <a:rPr lang="en-US" dirty="0"/>
              <a:t>Market hunting of cougars, Public Domain, https://</a:t>
            </a:r>
            <a:r>
              <a:rPr lang="en-US" dirty="0" err="1"/>
              <a:t>commons.wikimedia.org</a:t>
            </a:r>
            <a:r>
              <a:rPr lang="en-US" dirty="0"/>
              <a:t>/wiki/</a:t>
            </a:r>
            <a:r>
              <a:rPr lang="en-US" dirty="0" err="1"/>
              <a:t>File:Market_hunting_of_cougars.jpg</a:t>
            </a:r>
            <a:endParaRPr lang="en-US" dirty="0"/>
          </a:p>
          <a:p>
            <a:pPr marL="118872" indent="0">
              <a:buNone/>
            </a:pPr>
            <a:r>
              <a:rPr lang="en-US" dirty="0"/>
              <a:t> </a:t>
            </a:r>
          </a:p>
          <a:p>
            <a:pPr marL="118872" indent="0">
              <a:buNone/>
            </a:pPr>
            <a:r>
              <a:rPr lang="en-US" dirty="0"/>
              <a:t>SLIDE 25, 28, 29, &amp; 30: </a:t>
            </a:r>
          </a:p>
          <a:p>
            <a:pPr marL="118872" indent="0">
              <a:buNone/>
            </a:pPr>
            <a:r>
              <a:rPr lang="en-US" dirty="0"/>
              <a:t>Mountain lion lounging in a cottonwood tree during the heat of the day.,	</a:t>
            </a:r>
          </a:p>
          <a:p>
            <a:pPr marL="118872" indent="0">
              <a:buNone/>
            </a:pPr>
            <a:r>
              <a:rPr lang="en-US" dirty="0"/>
              <a:t>https://</a:t>
            </a:r>
            <a:r>
              <a:rPr lang="en-US" dirty="0" err="1"/>
              <a:t>commons.wikimedia.org</a:t>
            </a:r>
            <a:r>
              <a:rPr lang="en-US" dirty="0"/>
              <a:t>/wiki/File:8th_Place_-_Mountain_Lion_(7487178290).jpg  This file is licensed under the Creative Commons Attribution 2.0 Generic license. USFWS</a:t>
            </a:r>
          </a:p>
          <a:p>
            <a:pPr marL="118872" indent="0">
              <a:buNone/>
            </a:pPr>
            <a:r>
              <a:rPr lang="en-US" dirty="0"/>
              <a:t> </a:t>
            </a:r>
          </a:p>
          <a:p>
            <a:pPr marL="118872" indent="0">
              <a:buNone/>
            </a:pPr>
            <a:r>
              <a:rPr lang="en-US" dirty="0"/>
              <a:t>A male moose takes a rest in a field during a light </a:t>
            </a:r>
            <a:r>
              <a:rPr lang="en-US" dirty="0" err="1"/>
              <a:t>rainshower</a:t>
            </a:r>
            <a:r>
              <a:rPr lang="en-US" dirty="0"/>
              <a:t>. Public Domain, https://</a:t>
            </a:r>
            <a:r>
              <a:rPr lang="en-US" dirty="0" err="1"/>
              <a:t>commons.wikimedia.org</a:t>
            </a:r>
            <a:r>
              <a:rPr lang="en-US" dirty="0"/>
              <a:t>/wiki/</a:t>
            </a:r>
            <a:r>
              <a:rPr lang="en-US" dirty="0" err="1"/>
              <a:t>File:Male_Moose.jpg</a:t>
            </a:r>
            <a:endParaRPr lang="en-US" dirty="0"/>
          </a:p>
          <a:p>
            <a:pPr marL="118872" indent="0">
              <a:buNone/>
            </a:pPr>
            <a:r>
              <a:rPr lang="en-US" dirty="0"/>
              <a:t>This file is licensed under the Creative Commons Attribution-Share Alike 2.0 Generic license.	</a:t>
            </a:r>
          </a:p>
          <a:p>
            <a:pPr marL="118872" indent="0">
              <a:buNone/>
            </a:pPr>
            <a:r>
              <a:rPr lang="en-US" dirty="0"/>
              <a:t> </a:t>
            </a:r>
          </a:p>
          <a:p>
            <a:pPr marL="118872" indent="0">
              <a:buNone/>
            </a:pPr>
            <a:r>
              <a:rPr lang="en-US" dirty="0"/>
              <a:t>Gray Wolf </a:t>
            </a:r>
            <a:r>
              <a:rPr lang="en-US" dirty="0" err="1"/>
              <a:t>Canis</a:t>
            </a:r>
            <a:r>
              <a:rPr lang="en-US" dirty="0"/>
              <a:t> lupus at </a:t>
            </a:r>
            <a:r>
              <a:rPr lang="en-US" dirty="0" err="1"/>
              <a:t>Seney</a:t>
            </a:r>
            <a:r>
              <a:rPr lang="en-US" dirty="0"/>
              <a:t> National Wildlife Refuge, Michigan. This file is licensed under the Creative Commons Attribution-Share Alike 2.0 Generic license.	</a:t>
            </a:r>
          </a:p>
          <a:p>
            <a:pPr marL="118872" indent="0">
              <a:buNone/>
            </a:pPr>
            <a:r>
              <a:rPr lang="en-US" dirty="0"/>
              <a:t>https://</a:t>
            </a:r>
            <a:r>
              <a:rPr lang="en-US" dirty="0" err="1"/>
              <a:t>commons.wikimedia.org</a:t>
            </a:r>
            <a:r>
              <a:rPr lang="en-US" dirty="0"/>
              <a:t>/wiki/File:Gray_Wolf_Seney_NWR_2.jpg</a:t>
            </a:r>
          </a:p>
          <a:p>
            <a:pPr marL="118872" indent="0">
              <a:buNone/>
            </a:pPr>
            <a:r>
              <a:rPr lang="en-US" dirty="0"/>
              <a:t> </a:t>
            </a:r>
          </a:p>
          <a:p>
            <a:pPr marL="118872" indent="0">
              <a:buNone/>
            </a:pPr>
            <a:r>
              <a:rPr lang="en-US" dirty="0"/>
              <a:t>An Elk poses for the camera https://</a:t>
            </a:r>
            <a:r>
              <a:rPr lang="en-US" dirty="0" err="1"/>
              <a:t>commons.wikimedia.org</a:t>
            </a:r>
            <a:r>
              <a:rPr lang="en-US" dirty="0"/>
              <a:t>/wiki/</a:t>
            </a:r>
            <a:r>
              <a:rPr lang="en-US" dirty="0" err="1"/>
              <a:t>File:An_Elk_poses_for_the_camera</a:t>
            </a:r>
            <a:r>
              <a:rPr lang="en-US" dirty="0"/>
              <a:t>_(9317643508).jpg This file is licensed under the Creative Commons Attribution-Share Alike 2.0 Generic license.	</a:t>
            </a:r>
          </a:p>
          <a:p>
            <a:pPr marL="118872" indent="0">
              <a:buNone/>
            </a:pPr>
            <a:r>
              <a:rPr lang="en-US" dirty="0"/>
              <a:t> </a:t>
            </a:r>
          </a:p>
          <a:p>
            <a:pPr marL="118872" indent="0">
              <a:buNone/>
            </a:pPr>
            <a:r>
              <a:rPr lang="en-US" dirty="0"/>
              <a:t>Often of </a:t>
            </a:r>
            <a:r>
              <a:rPr lang="en-US" dirty="0" err="1"/>
              <a:t>montane</a:t>
            </a:r>
            <a:r>
              <a:rPr lang="en-US" dirty="0"/>
              <a:t> </a:t>
            </a:r>
            <a:r>
              <a:rPr lang="en-US" dirty="0" err="1"/>
              <a:t>riparianSettings,Salix</a:t>
            </a:r>
            <a:r>
              <a:rPr lang="en-US" dirty="0"/>
              <a:t> </a:t>
            </a:r>
            <a:r>
              <a:rPr lang="en-US" dirty="0" err="1"/>
              <a:t>lemmonii</a:t>
            </a:r>
            <a:r>
              <a:rPr lang="en-US" dirty="0"/>
              <a:t> </a:t>
            </a:r>
            <a:r>
              <a:rPr lang="en-US" dirty="0" err="1"/>
              <a:t>canSometimes</a:t>
            </a:r>
            <a:r>
              <a:rPr lang="en-US" dirty="0"/>
              <a:t> form </a:t>
            </a:r>
            <a:r>
              <a:rPr lang="en-US" dirty="0" err="1"/>
              <a:t>pureStands</a:t>
            </a:r>
            <a:r>
              <a:rPr lang="en-US" dirty="0"/>
              <a:t>. https://</a:t>
            </a:r>
            <a:r>
              <a:rPr lang="en-US" dirty="0" err="1"/>
              <a:t>commons.wikimedia.org</a:t>
            </a:r>
            <a:r>
              <a:rPr lang="en-US" dirty="0"/>
              <a:t>/wiki/</a:t>
            </a:r>
            <a:r>
              <a:rPr lang="en-US" dirty="0" err="1"/>
              <a:t>File:Salix_lemmonii</a:t>
            </a:r>
            <a:r>
              <a:rPr lang="en-US" dirty="0"/>
              <a:t>_(5027508048).jpg  This file is licensed under the Creative Commons Attribution-Share Alike 2.0 Generic license.	</a:t>
            </a:r>
          </a:p>
          <a:p>
            <a:pPr marL="118872" indent="0">
              <a:buNone/>
            </a:pPr>
            <a:r>
              <a:rPr lang="en-US" dirty="0"/>
              <a:t> </a:t>
            </a:r>
          </a:p>
          <a:p>
            <a:pPr marL="118872" indent="0">
              <a:buNone/>
            </a:pPr>
            <a:r>
              <a:rPr lang="en-US" dirty="0" err="1"/>
              <a:t>Populus</a:t>
            </a:r>
            <a:r>
              <a:rPr lang="en-US" dirty="0"/>
              <a:t> </a:t>
            </a:r>
            <a:r>
              <a:rPr lang="en-US" dirty="0" err="1"/>
              <a:t>tremuloides</a:t>
            </a:r>
            <a:r>
              <a:rPr lang="en-US" dirty="0"/>
              <a:t> foliage. https://</a:t>
            </a:r>
            <a:r>
              <a:rPr lang="en-US" dirty="0" err="1"/>
              <a:t>commons.wikimedia.org</a:t>
            </a:r>
            <a:r>
              <a:rPr lang="en-US" dirty="0"/>
              <a:t>/wiki/</a:t>
            </a:r>
            <a:r>
              <a:rPr lang="en-US" dirty="0" err="1"/>
              <a:t>File:Populus_tremuloides_leaves_RMP.jpg</a:t>
            </a:r>
            <a:r>
              <a:rPr lang="en-US" dirty="0"/>
              <a:t> Attribution: Howard </a:t>
            </a:r>
            <a:r>
              <a:rPr lang="en-US" dirty="0" err="1"/>
              <a:t>F.Schwartz</a:t>
            </a:r>
            <a:r>
              <a:rPr lang="en-US" dirty="0"/>
              <a:t>, </a:t>
            </a:r>
            <a:r>
              <a:rPr lang="en-US" dirty="0" err="1"/>
              <a:t>ColoradoState</a:t>
            </a:r>
            <a:r>
              <a:rPr lang="en-US" dirty="0"/>
              <a:t> University, USA. This file is licensed under the Creative Commons Attribution 3.0 </a:t>
            </a:r>
            <a:r>
              <a:rPr lang="en-US" dirty="0" err="1"/>
              <a:t>UnitedStates</a:t>
            </a:r>
            <a:r>
              <a:rPr lang="en-US" dirty="0"/>
              <a:t> license.	</a:t>
            </a:r>
          </a:p>
          <a:p>
            <a:pPr marL="118872" indent="0">
              <a:buNone/>
            </a:pPr>
            <a:r>
              <a:rPr lang="en-US" dirty="0"/>
              <a:t> </a:t>
            </a:r>
          </a:p>
        </p:txBody>
      </p:sp>
    </p:spTree>
    <p:extLst>
      <p:ext uri="{BB962C8B-B14F-4D97-AF65-F5344CB8AC3E}">
        <p14:creationId xmlns:p14="http://schemas.microsoft.com/office/powerpoint/2010/main" val="28241226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Credits</a:t>
            </a:r>
            <a:endParaRPr lang="en-US" dirty="0"/>
          </a:p>
        </p:txBody>
      </p:sp>
      <p:sp>
        <p:nvSpPr>
          <p:cNvPr id="3" name="Content Placeholder 2"/>
          <p:cNvSpPr>
            <a:spLocks noGrp="1"/>
          </p:cNvSpPr>
          <p:nvPr>
            <p:ph idx="1"/>
          </p:nvPr>
        </p:nvSpPr>
        <p:spPr>
          <a:xfrm>
            <a:off x="457200" y="1512214"/>
            <a:ext cx="8229600" cy="4625609"/>
          </a:xfrm>
        </p:spPr>
        <p:txBody>
          <a:bodyPr>
            <a:normAutofit fontScale="25000" lnSpcReduction="20000"/>
          </a:bodyPr>
          <a:lstStyle/>
          <a:p>
            <a:pPr marL="118872" indent="0">
              <a:buNone/>
            </a:pPr>
            <a:r>
              <a:rPr lang="en-US" dirty="0" smtClean="0"/>
              <a:t> SLIDE </a:t>
            </a:r>
            <a:r>
              <a:rPr lang="en-US" dirty="0"/>
              <a:t>26 &amp; 31</a:t>
            </a:r>
          </a:p>
          <a:p>
            <a:pPr marL="118872" indent="0">
              <a:buNone/>
            </a:pPr>
            <a:r>
              <a:rPr lang="en-US" dirty="0"/>
              <a:t>Aspen with browsing scars. Copyright J. Phil Gibson</a:t>
            </a:r>
          </a:p>
          <a:p>
            <a:pPr marL="118872" indent="0">
              <a:buNone/>
            </a:pPr>
            <a:r>
              <a:rPr lang="en-US" dirty="0"/>
              <a:t> </a:t>
            </a:r>
          </a:p>
          <a:p>
            <a:pPr marL="118872" indent="0">
              <a:buNone/>
            </a:pPr>
            <a:r>
              <a:rPr lang="en-US" dirty="0"/>
              <a:t>SLIDE 27</a:t>
            </a:r>
          </a:p>
          <a:p>
            <a:pPr marL="118872" indent="0">
              <a:buNone/>
            </a:pPr>
            <a:r>
              <a:rPr lang="en-US" dirty="0" err="1"/>
              <a:t>Populus</a:t>
            </a:r>
            <a:r>
              <a:rPr lang="en-US" dirty="0"/>
              <a:t> </a:t>
            </a:r>
            <a:r>
              <a:rPr lang="en-US" dirty="0" err="1"/>
              <a:t>deltoides</a:t>
            </a:r>
            <a:r>
              <a:rPr lang="en-US" dirty="0"/>
              <a:t> subsp. </a:t>
            </a:r>
            <a:r>
              <a:rPr lang="en-US" dirty="0" err="1"/>
              <a:t>monilifera</a:t>
            </a:r>
            <a:r>
              <a:rPr lang="en-US" dirty="0"/>
              <a:t> female catkin https://</a:t>
            </a:r>
            <a:r>
              <a:rPr lang="en-US" dirty="0" err="1"/>
              <a:t>commons.wikimedia.org</a:t>
            </a:r>
            <a:r>
              <a:rPr lang="en-US" dirty="0"/>
              <a:t>/wiki/File:Populus_deltoides_subsp_monilifera_1.jpg This file is licensed under the Creative Commons Attribution-Share Alike 3.0 </a:t>
            </a:r>
            <a:r>
              <a:rPr lang="en-US" dirty="0" err="1"/>
              <a:t>Unported</a:t>
            </a:r>
            <a:r>
              <a:rPr lang="en-US" dirty="0"/>
              <a:t> license.</a:t>
            </a:r>
          </a:p>
          <a:p>
            <a:pPr marL="118872" indent="0">
              <a:buNone/>
            </a:pPr>
            <a:r>
              <a:rPr lang="en-US" dirty="0"/>
              <a:t> </a:t>
            </a:r>
          </a:p>
          <a:p>
            <a:pPr marL="118872" indent="0">
              <a:buNone/>
            </a:pPr>
            <a:r>
              <a:rPr lang="en-US" dirty="0"/>
              <a:t>SLIDE 32, 33, &amp; 34</a:t>
            </a:r>
          </a:p>
          <a:p>
            <a:pPr marL="118872" indent="0">
              <a:buNone/>
            </a:pPr>
            <a:r>
              <a:rPr lang="en-US" dirty="0"/>
              <a:t>Small stand of trees-1. Small stand of trees-2. Copyright J. Phil Gibson</a:t>
            </a:r>
          </a:p>
          <a:p>
            <a:pPr marL="118872" indent="0">
              <a:buNone/>
            </a:pPr>
            <a:r>
              <a:rPr lang="en-US" dirty="0"/>
              <a:t> </a:t>
            </a:r>
          </a:p>
          <a:p>
            <a:pPr marL="118872" indent="0">
              <a:buNone/>
            </a:pPr>
            <a:r>
              <a:rPr lang="en-US" dirty="0"/>
              <a:t> </a:t>
            </a:r>
          </a:p>
          <a:p>
            <a:pPr marL="118872" indent="0">
              <a:buNone/>
            </a:pPr>
            <a:r>
              <a:rPr lang="en-US" dirty="0"/>
              <a:t>SLIDE 35, 36, &amp; 37</a:t>
            </a:r>
          </a:p>
          <a:p>
            <a:pPr marL="118872" indent="0">
              <a:buNone/>
            </a:pPr>
            <a:r>
              <a:rPr lang="en-US" dirty="0"/>
              <a:t>Young deer at RMNP. Copyright J. Phil Gibson</a:t>
            </a:r>
          </a:p>
          <a:p>
            <a:pPr marL="118872" indent="0">
              <a:buNone/>
            </a:pPr>
            <a:r>
              <a:rPr lang="en-US" dirty="0"/>
              <a:t>SLIDE 44</a:t>
            </a:r>
          </a:p>
          <a:p>
            <a:pPr marL="118872" indent="0">
              <a:buNone/>
            </a:pPr>
            <a:r>
              <a:rPr lang="en-US" dirty="0"/>
              <a:t>Mountain Stream at Indian Peaks Wilderness. Copyright J. Phil Gibson</a:t>
            </a:r>
          </a:p>
          <a:p>
            <a:pPr marL="118872" indent="0">
              <a:buNone/>
            </a:pPr>
            <a:r>
              <a:rPr lang="en-US" dirty="0"/>
              <a:t> </a:t>
            </a:r>
          </a:p>
          <a:p>
            <a:pPr marL="118872" indent="0">
              <a:buNone/>
            </a:pPr>
            <a:r>
              <a:rPr lang="en-US" dirty="0"/>
              <a:t>SLIDE 55</a:t>
            </a:r>
          </a:p>
          <a:p>
            <a:pPr marL="118872" indent="0">
              <a:buNone/>
            </a:pPr>
            <a:r>
              <a:rPr lang="en-US" dirty="0"/>
              <a:t>Mitchell Lake 1. Copyright J. Phil Gibson</a:t>
            </a:r>
          </a:p>
          <a:p>
            <a:pPr marL="118872" indent="0">
              <a:buNone/>
            </a:pPr>
            <a:r>
              <a:rPr lang="en-US" dirty="0"/>
              <a:t> </a:t>
            </a:r>
          </a:p>
          <a:p>
            <a:pPr marL="118872" indent="0">
              <a:buNone/>
            </a:pPr>
            <a:r>
              <a:rPr lang="en-US" dirty="0"/>
              <a:t>SLIDE 59 </a:t>
            </a:r>
          </a:p>
          <a:p>
            <a:pPr marL="118872" indent="0">
              <a:buNone/>
            </a:pPr>
            <a:r>
              <a:rPr lang="en-US" dirty="0"/>
              <a:t>Browsing moose. Copyright J. Phil Gibson</a:t>
            </a:r>
          </a:p>
          <a:p>
            <a:pPr marL="118872" indent="0">
              <a:buNone/>
            </a:pPr>
            <a:r>
              <a:rPr lang="en-US" dirty="0"/>
              <a:t> </a:t>
            </a:r>
          </a:p>
          <a:p>
            <a:pPr marL="118872" indent="0">
              <a:buNone/>
            </a:pPr>
            <a:r>
              <a:rPr lang="en-US" dirty="0"/>
              <a:t>Salix </a:t>
            </a:r>
            <a:r>
              <a:rPr lang="en-US" dirty="0" err="1"/>
              <a:t>wolfii</a:t>
            </a:r>
            <a:r>
              <a:rPr lang="en-US" dirty="0"/>
              <a:t>  Matt Lavin from Bozeman, Montana, USA. https://</a:t>
            </a:r>
            <a:r>
              <a:rPr lang="en-US" dirty="0" err="1"/>
              <a:t>commons.wikimedia.org</a:t>
            </a:r>
            <a:r>
              <a:rPr lang="en-US" dirty="0"/>
              <a:t>/wiki/</a:t>
            </a:r>
            <a:r>
              <a:rPr lang="en-US" dirty="0" err="1"/>
              <a:t>File:Salix_wolfii</a:t>
            </a:r>
            <a:r>
              <a:rPr lang="en-US" dirty="0"/>
              <a:t>_(5027699626).jpg  This file is licensed under the Creative Commons Attribution-Share Alike 2.0 Generic license.	</a:t>
            </a:r>
          </a:p>
          <a:p>
            <a:pPr marL="118872" indent="0">
              <a:buNone/>
            </a:pPr>
            <a:r>
              <a:rPr lang="en-US" dirty="0"/>
              <a:t>	</a:t>
            </a:r>
          </a:p>
          <a:p>
            <a:pPr marL="118872" indent="0">
              <a:buNone/>
            </a:pPr>
            <a:r>
              <a:rPr lang="en-US" dirty="0"/>
              <a:t>Young cones of </a:t>
            </a:r>
            <a:r>
              <a:rPr lang="en-US" dirty="0" err="1"/>
              <a:t>Picea</a:t>
            </a:r>
            <a:r>
              <a:rPr lang="en-US" dirty="0"/>
              <a:t> </a:t>
            </a:r>
            <a:r>
              <a:rPr lang="en-US" dirty="0" err="1"/>
              <a:t>pungens</a:t>
            </a:r>
            <a:r>
              <a:rPr lang="en-US" dirty="0"/>
              <a:t> — Colorado </a:t>
            </a:r>
            <a:r>
              <a:rPr lang="en-US" dirty="0" err="1"/>
              <a:t>BlueSpruce</a:t>
            </a:r>
            <a:r>
              <a:rPr lang="en-US" dirty="0"/>
              <a:t>.  https://</a:t>
            </a:r>
            <a:r>
              <a:rPr lang="en-US" dirty="0" err="1"/>
              <a:t>en.wikipedia.org</a:t>
            </a:r>
            <a:r>
              <a:rPr lang="en-US" dirty="0"/>
              <a:t>/wiki/</a:t>
            </a:r>
            <a:r>
              <a:rPr lang="en-US" dirty="0" err="1"/>
              <a:t>Blue_spruce</a:t>
            </a:r>
            <a:r>
              <a:rPr lang="en-US" dirty="0"/>
              <a:t>#/media/</a:t>
            </a:r>
            <a:r>
              <a:rPr lang="en-US" dirty="0" err="1"/>
              <a:t>File:Picea_Pungens_Young_Cones.jpg</a:t>
            </a:r>
            <a:r>
              <a:rPr lang="en-US" dirty="0"/>
              <a:t> Attribution: JJ Harrison. This file is licensed under the Creative Commons Attribution-Share Alike 3.0 </a:t>
            </a:r>
            <a:r>
              <a:rPr lang="en-US" dirty="0" err="1"/>
              <a:t>Unported</a:t>
            </a:r>
            <a:r>
              <a:rPr lang="en-US" dirty="0"/>
              <a:t> license.</a:t>
            </a:r>
          </a:p>
          <a:p>
            <a:pPr marL="118872" indent="0">
              <a:buNone/>
            </a:pPr>
            <a:r>
              <a:rPr lang="en-US" dirty="0"/>
              <a:t> </a:t>
            </a:r>
          </a:p>
          <a:p>
            <a:pPr marL="118872" indent="0">
              <a:buNone/>
            </a:pPr>
            <a:r>
              <a:rPr lang="en-US" dirty="0"/>
              <a:t>SLIDE 60 </a:t>
            </a:r>
          </a:p>
          <a:p>
            <a:pPr marL="118872" indent="0">
              <a:buNone/>
            </a:pPr>
            <a:r>
              <a:rPr lang="en-US" dirty="0"/>
              <a:t>Browsing moose. Copyright J. Phil Gibson</a:t>
            </a:r>
          </a:p>
          <a:p>
            <a:pPr marL="118872" indent="0">
              <a:buNone/>
            </a:pPr>
            <a:r>
              <a:rPr lang="en-US" dirty="0"/>
              <a:t> </a:t>
            </a:r>
          </a:p>
          <a:p>
            <a:pPr marL="118872" indent="0">
              <a:buNone/>
            </a:pPr>
            <a:r>
              <a:rPr lang="en-US" dirty="0"/>
              <a:t>SLIDE 62 &amp; 63: </a:t>
            </a:r>
          </a:p>
          <a:p>
            <a:pPr marL="118872" indent="0">
              <a:buNone/>
            </a:pPr>
            <a:r>
              <a:rPr lang="en-US" dirty="0"/>
              <a:t>Elk excrement, https://</a:t>
            </a:r>
            <a:r>
              <a:rPr lang="en-US" dirty="0" err="1"/>
              <a:t>commons.wikimedia.org</a:t>
            </a:r>
            <a:r>
              <a:rPr lang="en-US" dirty="0"/>
              <a:t>/wiki/</a:t>
            </a:r>
            <a:r>
              <a:rPr lang="en-US" dirty="0" err="1"/>
              <a:t>File:Elk_excrement.jpg</a:t>
            </a:r>
            <a:r>
              <a:rPr lang="en-US" dirty="0"/>
              <a:t> This file is licensed under the Creative Commons Attribution-Share Alike 2.0 Germany license.	</a:t>
            </a:r>
          </a:p>
          <a:p>
            <a:pPr marL="118872" indent="0">
              <a:buNone/>
            </a:pPr>
            <a:r>
              <a:rPr lang="en-US" dirty="0"/>
              <a:t> </a:t>
            </a:r>
          </a:p>
          <a:p>
            <a:pPr marL="118872" indent="0">
              <a:buNone/>
            </a:pPr>
            <a:r>
              <a:rPr lang="en-US" dirty="0"/>
              <a:t>SLIDE 72</a:t>
            </a:r>
          </a:p>
          <a:p>
            <a:pPr marL="118872" indent="0">
              <a:buNone/>
            </a:pPr>
            <a:r>
              <a:rPr lang="en-US" dirty="0" err="1"/>
              <a:t>Montane</a:t>
            </a:r>
            <a:r>
              <a:rPr lang="en-US" dirty="0"/>
              <a:t> trail. Copyright J. Phil Gibson</a:t>
            </a:r>
          </a:p>
          <a:p>
            <a:pPr marL="118872" indent="0">
              <a:buNone/>
            </a:pPr>
            <a:r>
              <a:rPr lang="en-US" dirty="0"/>
              <a:t> </a:t>
            </a:r>
          </a:p>
          <a:p>
            <a:pPr marL="118872" indent="0">
              <a:buNone/>
            </a:pPr>
            <a:r>
              <a:rPr lang="en-US" dirty="0"/>
              <a:t>SLIDE 77: </a:t>
            </a:r>
          </a:p>
          <a:p>
            <a:pPr marL="118872" indent="0">
              <a:buNone/>
            </a:pPr>
            <a:r>
              <a:rPr lang="en-US" dirty="0"/>
              <a:t>USFWS Mountain-Prairie - A Pair on the Prowl https://</a:t>
            </a:r>
            <a:r>
              <a:rPr lang="en-US" dirty="0" err="1"/>
              <a:t>commons.wikimedia.org</a:t>
            </a:r>
            <a:r>
              <a:rPr lang="en-US" dirty="0"/>
              <a:t>/wiki/</a:t>
            </a:r>
            <a:r>
              <a:rPr lang="en-US" dirty="0" err="1"/>
              <a:t>Category:Cervus_canadensis</a:t>
            </a:r>
            <a:r>
              <a:rPr lang="en-US" dirty="0"/>
              <a:t>#/media/</a:t>
            </a:r>
            <a:r>
              <a:rPr lang="en-US" dirty="0" err="1"/>
              <a:t>File:A_Pair_on_the_Prowl</a:t>
            </a:r>
            <a:r>
              <a:rPr lang="en-US" dirty="0"/>
              <a:t>_(12396301355).jpg This file is licensed under the Creative Commons Attribution 2.0 Generic license.	</a:t>
            </a:r>
          </a:p>
          <a:p>
            <a:pPr marL="118872" indent="0">
              <a:buNone/>
            </a:pPr>
            <a:r>
              <a:rPr lang="en-US" dirty="0"/>
              <a:t> </a:t>
            </a:r>
          </a:p>
          <a:p>
            <a:pPr marL="118872" indent="0">
              <a:buNone/>
            </a:pPr>
            <a:r>
              <a:rPr lang="en-US" dirty="0"/>
              <a:t>SLIDE 89</a:t>
            </a:r>
          </a:p>
          <a:p>
            <a:pPr marL="118872" indent="0">
              <a:buNone/>
            </a:pPr>
            <a:r>
              <a:rPr lang="en-US" dirty="0" err="1"/>
              <a:t>Headin</a:t>
            </a:r>
            <a:r>
              <a:rPr lang="en-US" dirty="0"/>
              <a:t>’ out. Copyright J. Phil Gibson</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r>
              <a:rPr lang="en-US" dirty="0"/>
              <a:t> </a:t>
            </a:r>
          </a:p>
          <a:p>
            <a:pPr marL="118872" indent="0">
              <a:buNone/>
            </a:pPr>
            <a:endParaRPr lang="en-US" dirty="0"/>
          </a:p>
        </p:txBody>
      </p:sp>
    </p:spTree>
    <p:extLst>
      <p:ext uri="{BB962C8B-B14F-4D97-AF65-F5344CB8AC3E}">
        <p14:creationId xmlns:p14="http://schemas.microsoft.com/office/powerpoint/2010/main" val="716981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b="1" dirty="0"/>
              <a:t>Predators, People, &amp; Parks</a:t>
            </a:r>
          </a:p>
        </p:txBody>
      </p:sp>
      <p:sp>
        <p:nvSpPr>
          <p:cNvPr id="15" name="Text Placeholder 14"/>
          <p:cNvSpPr>
            <a:spLocks noGrp="1"/>
          </p:cNvSpPr>
          <p:nvPr>
            <p:ph type="body" sz="half" idx="2"/>
          </p:nvPr>
        </p:nvSpPr>
        <p:spPr/>
        <p:txBody>
          <a:bodyPr>
            <a:normAutofit/>
          </a:bodyPr>
          <a:lstStyle/>
          <a:p>
            <a:r>
              <a:rPr lang="en-US" sz="1600" b="1" dirty="0" smtClean="0"/>
              <a:t>Why </a:t>
            </a:r>
            <a:r>
              <a:rPr lang="en-US" sz="1600" b="1" dirty="0"/>
              <a:t>do you think these activities were considered acceptable by people at the time?</a:t>
            </a:r>
          </a:p>
          <a:p>
            <a:endParaRPr lang="en-US" sz="1600" b="1" dirty="0" smtClean="0"/>
          </a:p>
          <a:p>
            <a:r>
              <a:rPr lang="en-US" sz="1600" b="1" dirty="0" smtClean="0"/>
              <a:t>What </a:t>
            </a:r>
            <a:r>
              <a:rPr lang="en-US" sz="1600" b="1" dirty="0"/>
              <a:t>do you think </a:t>
            </a:r>
            <a:r>
              <a:rPr lang="en-US" sz="1600" b="1" dirty="0" smtClean="0"/>
              <a:t>were the consequences </a:t>
            </a:r>
            <a:r>
              <a:rPr lang="en-US" sz="1600" b="1" dirty="0"/>
              <a:t>for these species and their prey inside and outside of National Park boundaries?</a:t>
            </a:r>
          </a:p>
          <a:p>
            <a:endParaRPr lang="en-US" sz="1600" b="1" dirty="0"/>
          </a:p>
        </p:txBody>
      </p:sp>
      <p:pic>
        <p:nvPicPr>
          <p:cNvPr id="9" name="Picture 8" descr="800px-Market_hunting_of_couga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880" y="4005063"/>
            <a:ext cx="3943248" cy="2730699"/>
          </a:xfrm>
          <a:prstGeom prst="rect">
            <a:avLst/>
          </a:prstGeom>
          <a:ln w="31750">
            <a:solidFill>
              <a:schemeClr val="tx1"/>
            </a:solidFill>
          </a:ln>
          <a:effectLst>
            <a:outerShdw blurRad="57150" dist="76200" dir="2700000" sx="101000" sy="101000" algn="tl" rotWithShape="0">
              <a:srgbClr val="000000">
                <a:alpha val="43000"/>
              </a:srgbClr>
            </a:outerShdw>
          </a:effectLst>
        </p:spPr>
      </p:pic>
      <p:pic>
        <p:nvPicPr>
          <p:cNvPr id="8" name="Content Placeholder 5" descr="Montana_wolf_100_lbs_1928_Young_&amp;_Goldman_USFWS.jpg"/>
          <p:cNvPicPr>
            <a:picLocks noGrp="1" noChangeAspect="1"/>
          </p:cNvPicPr>
          <p:nvPr>
            <p:ph idx="1"/>
          </p:nvPr>
        </p:nvPicPr>
        <p:blipFill rotWithShape="1">
          <a:blip r:embed="rId4">
            <a:extLst>
              <a:ext uri="{28A0092B-C50C-407E-A947-70E740481C1C}">
                <a14:useLocalDpi xmlns:a14="http://schemas.microsoft.com/office/drawing/2010/main" val="0"/>
              </a:ext>
            </a:extLst>
          </a:blip>
          <a:srcRect t="-932" b="4761"/>
          <a:stretch/>
        </p:blipFill>
        <p:spPr>
          <a:xfrm>
            <a:off x="2935015" y="792080"/>
            <a:ext cx="2953735" cy="3949253"/>
          </a:xfrm>
          <a:ln w="31750">
            <a:solidFill>
              <a:schemeClr val="tx1"/>
            </a:solidFill>
          </a:ln>
          <a:effectLst>
            <a:outerShdw blurRad="57150" dist="76200" dir="2700000" sx="101000" sy="101000" algn="tl" rotWithShape="0">
              <a:srgbClr val="000000">
                <a:alpha val="43000"/>
              </a:srgbClr>
            </a:outerShdw>
          </a:effectLst>
        </p:spPr>
      </p:pic>
    </p:spTree>
    <p:extLst>
      <p:ext uri="{BB962C8B-B14F-4D97-AF65-F5344CB8AC3E}">
        <p14:creationId xmlns:p14="http://schemas.microsoft.com/office/powerpoint/2010/main" val="272385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Predator-Prey Systems</a:t>
            </a:r>
            <a:endParaRPr lang="en-US" dirty="0"/>
          </a:p>
        </p:txBody>
      </p:sp>
      <p:sp>
        <p:nvSpPr>
          <p:cNvPr id="9" name="TextBox 8"/>
          <p:cNvSpPr txBox="1"/>
          <p:nvPr/>
        </p:nvSpPr>
        <p:spPr>
          <a:xfrm>
            <a:off x="296210" y="1514321"/>
            <a:ext cx="8572179" cy="369332"/>
          </a:xfrm>
          <a:prstGeom prst="rect">
            <a:avLst/>
          </a:prstGeom>
          <a:noFill/>
        </p:spPr>
        <p:txBody>
          <a:bodyPr wrap="none" rtlCol="0">
            <a:spAutoFit/>
          </a:bodyPr>
          <a:lstStyle/>
          <a:p>
            <a:r>
              <a:rPr lang="en-US" dirty="0" smtClean="0"/>
              <a:t>Predator-prey-producers systems typical of the ecosystem in two parks are shown below.</a:t>
            </a:r>
            <a:endParaRPr lang="en-US" dirty="0"/>
          </a:p>
        </p:txBody>
      </p:sp>
      <p:sp>
        <p:nvSpPr>
          <p:cNvPr id="25" name="Text Placeholder 4"/>
          <p:cNvSpPr>
            <a:spLocks noGrp="1"/>
          </p:cNvSpPr>
          <p:nvPr>
            <p:ph type="body" idx="1"/>
          </p:nvPr>
        </p:nvSpPr>
        <p:spPr>
          <a:xfrm>
            <a:off x="457200" y="1868923"/>
            <a:ext cx="4040188" cy="715355"/>
          </a:xfrm>
        </p:spPr>
        <p:txBody>
          <a:bodyPr/>
          <a:lstStyle/>
          <a:p>
            <a:r>
              <a:rPr lang="en-US" dirty="0" smtClean="0"/>
              <a:t>ZION National Park</a:t>
            </a:r>
            <a:endParaRPr lang="en-US" dirty="0"/>
          </a:p>
        </p:txBody>
      </p:sp>
      <p:pic>
        <p:nvPicPr>
          <p:cNvPr id="26" name="Content Placeholder 10" descr="800px-Male_Moose.jpg"/>
          <p:cNvPicPr>
            <a:picLocks noGrp="1" noChangeAspect="1"/>
          </p:cNvPicPr>
          <p:nvPr>
            <p:ph sz="half" idx="2"/>
          </p:nvPr>
        </p:nvPicPr>
        <p:blipFill>
          <a:blip r:embed="rId3">
            <a:extLst>
              <a:ext uri="{28A0092B-C50C-407E-A947-70E740481C1C}">
                <a14:useLocalDpi xmlns:a14="http://schemas.microsoft.com/office/drawing/2010/main" val="0"/>
              </a:ext>
            </a:extLst>
          </a:blip>
          <a:srcRect l="16848" r="16848"/>
          <a:stretch>
            <a:fillRect/>
          </a:stretch>
        </p:blipFill>
        <p:spPr>
          <a:xfrm>
            <a:off x="1883461" y="3668921"/>
            <a:ext cx="1628776" cy="1636799"/>
          </a:xfrm>
        </p:spPr>
      </p:pic>
      <p:sp>
        <p:nvSpPr>
          <p:cNvPr id="27" name="Text Placeholder 6"/>
          <p:cNvSpPr>
            <a:spLocks noGrp="1"/>
          </p:cNvSpPr>
          <p:nvPr>
            <p:ph type="body" sz="quarter" idx="3"/>
          </p:nvPr>
        </p:nvSpPr>
        <p:spPr>
          <a:xfrm>
            <a:off x="4645025" y="1868923"/>
            <a:ext cx="4041775" cy="715355"/>
          </a:xfrm>
        </p:spPr>
        <p:txBody>
          <a:bodyPr/>
          <a:lstStyle/>
          <a:p>
            <a:r>
              <a:rPr lang="en-US" dirty="0" smtClean="0"/>
              <a:t>Yosemite National Park</a:t>
            </a:r>
            <a:endParaRPr lang="en-US" dirty="0"/>
          </a:p>
        </p:txBody>
      </p:sp>
      <p:pic>
        <p:nvPicPr>
          <p:cNvPr id="28" name="Picture 27" descr="800px-8th_Place_-_Mountain_Lion_(748717829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58" y="2504922"/>
            <a:ext cx="2074991" cy="1390244"/>
          </a:xfrm>
          <a:prstGeom prst="rect">
            <a:avLst/>
          </a:prstGeom>
        </p:spPr>
      </p:pic>
      <p:pic>
        <p:nvPicPr>
          <p:cNvPr id="29" name="Picture 28" descr="754px-Gray_Wolf_Seney_NWR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214" y="2504922"/>
            <a:ext cx="1825522" cy="1450249"/>
          </a:xfrm>
          <a:prstGeom prst="rect">
            <a:avLst/>
          </a:prstGeom>
        </p:spPr>
      </p:pic>
      <p:pic>
        <p:nvPicPr>
          <p:cNvPr id="30" name="Picture 29" descr="An_Elk_poses_for_the_camera_(9317643508).jpg"/>
          <p:cNvPicPr>
            <a:picLocks noChangeAspect="1"/>
          </p:cNvPicPr>
          <p:nvPr/>
        </p:nvPicPr>
        <p:blipFill rotWithShape="1">
          <a:blip r:embed="rId6" cstate="print">
            <a:extLst>
              <a:ext uri="{28A0092B-C50C-407E-A947-70E740481C1C}">
                <a14:useLocalDpi xmlns:a14="http://schemas.microsoft.com/office/drawing/2010/main" val="0"/>
              </a:ext>
            </a:extLst>
          </a:blip>
          <a:srcRect l="13107" r="-13158"/>
          <a:stretch/>
        </p:blipFill>
        <p:spPr>
          <a:xfrm>
            <a:off x="5229903" y="3826315"/>
            <a:ext cx="2075688" cy="1555997"/>
          </a:xfrm>
          <a:prstGeom prst="rect">
            <a:avLst/>
          </a:prstGeom>
        </p:spPr>
      </p:pic>
      <p:pic>
        <p:nvPicPr>
          <p:cNvPr id="31" name="Picture 30" descr="800px-Salix_lemmonii_(502750804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723" y="5099257"/>
            <a:ext cx="1876126" cy="1407095"/>
          </a:xfrm>
          <a:prstGeom prst="rect">
            <a:avLst/>
          </a:prstGeom>
        </p:spPr>
      </p:pic>
      <p:pic>
        <p:nvPicPr>
          <p:cNvPr id="32" name="Picture 31" descr="800px-Populus_tremuloides_leaves_RM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9903" y="5489770"/>
            <a:ext cx="1762621" cy="1288916"/>
          </a:xfrm>
          <a:prstGeom prst="rect">
            <a:avLst/>
          </a:prstGeom>
        </p:spPr>
      </p:pic>
      <p:sp>
        <p:nvSpPr>
          <p:cNvPr id="33" name="Curved Up Arrow 32"/>
          <p:cNvSpPr/>
          <p:nvPr/>
        </p:nvSpPr>
        <p:spPr>
          <a:xfrm rot="17945224">
            <a:off x="2645915" y="5192120"/>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urved Up Arrow 33"/>
          <p:cNvSpPr/>
          <p:nvPr/>
        </p:nvSpPr>
        <p:spPr>
          <a:xfrm rot="14068256">
            <a:off x="2360105" y="3197258"/>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Curved Up Arrow 34"/>
          <p:cNvSpPr/>
          <p:nvPr/>
        </p:nvSpPr>
        <p:spPr>
          <a:xfrm rot="16724402">
            <a:off x="6609553" y="5507651"/>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Curved Up Arrow 35"/>
          <p:cNvSpPr/>
          <p:nvPr/>
        </p:nvSpPr>
        <p:spPr>
          <a:xfrm rot="15810615">
            <a:off x="6528008" y="3587284"/>
            <a:ext cx="1586890" cy="41089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555681" y="3901090"/>
            <a:ext cx="1311677" cy="307777"/>
          </a:xfrm>
          <a:prstGeom prst="rect">
            <a:avLst/>
          </a:prstGeom>
          <a:noFill/>
        </p:spPr>
        <p:txBody>
          <a:bodyPr wrap="none" rtlCol="0">
            <a:spAutoFit/>
          </a:bodyPr>
          <a:lstStyle/>
          <a:p>
            <a:r>
              <a:rPr lang="en-US" sz="1400" b="1" dirty="0" smtClean="0"/>
              <a:t>Mountain Lion</a:t>
            </a:r>
            <a:endParaRPr lang="en-US" sz="1400" b="1" dirty="0"/>
          </a:p>
        </p:txBody>
      </p:sp>
      <p:sp>
        <p:nvSpPr>
          <p:cNvPr id="38" name="TextBox 37"/>
          <p:cNvSpPr txBox="1"/>
          <p:nvPr/>
        </p:nvSpPr>
        <p:spPr>
          <a:xfrm>
            <a:off x="2697849" y="5335881"/>
            <a:ext cx="699956" cy="307777"/>
          </a:xfrm>
          <a:prstGeom prst="rect">
            <a:avLst/>
          </a:prstGeom>
          <a:noFill/>
        </p:spPr>
        <p:txBody>
          <a:bodyPr wrap="none" rtlCol="0">
            <a:spAutoFit/>
          </a:bodyPr>
          <a:lstStyle/>
          <a:p>
            <a:r>
              <a:rPr lang="en-US" sz="1400" b="1" dirty="0" smtClean="0"/>
              <a:t>Moose</a:t>
            </a:r>
            <a:endParaRPr lang="en-US" sz="1400" b="1" dirty="0"/>
          </a:p>
        </p:txBody>
      </p:sp>
      <p:sp>
        <p:nvSpPr>
          <p:cNvPr id="39" name="TextBox 38"/>
          <p:cNvSpPr txBox="1"/>
          <p:nvPr/>
        </p:nvSpPr>
        <p:spPr>
          <a:xfrm>
            <a:off x="1883461" y="6501326"/>
            <a:ext cx="723275" cy="307777"/>
          </a:xfrm>
          <a:prstGeom prst="rect">
            <a:avLst/>
          </a:prstGeom>
          <a:noFill/>
        </p:spPr>
        <p:txBody>
          <a:bodyPr wrap="none" rtlCol="0">
            <a:spAutoFit/>
          </a:bodyPr>
          <a:lstStyle/>
          <a:p>
            <a:r>
              <a:rPr lang="en-US" sz="1400" b="1" dirty="0" smtClean="0"/>
              <a:t>Willow</a:t>
            </a:r>
            <a:endParaRPr lang="en-US" sz="1400" b="1" dirty="0"/>
          </a:p>
        </p:txBody>
      </p:sp>
      <p:sp>
        <p:nvSpPr>
          <p:cNvPr id="40" name="TextBox 39"/>
          <p:cNvSpPr txBox="1"/>
          <p:nvPr/>
        </p:nvSpPr>
        <p:spPr>
          <a:xfrm>
            <a:off x="6837736" y="3518538"/>
            <a:ext cx="740808" cy="307777"/>
          </a:xfrm>
          <a:prstGeom prst="rect">
            <a:avLst/>
          </a:prstGeom>
          <a:noFill/>
        </p:spPr>
        <p:txBody>
          <a:bodyPr wrap="none" rtlCol="0">
            <a:spAutoFit/>
          </a:bodyPr>
          <a:lstStyle/>
          <a:p>
            <a:r>
              <a:rPr lang="en-US" sz="1400" b="1" dirty="0" smtClean="0"/>
              <a:t>Coyote</a:t>
            </a:r>
            <a:endParaRPr lang="en-US" sz="1400" b="1" dirty="0"/>
          </a:p>
        </p:txBody>
      </p:sp>
      <p:sp>
        <p:nvSpPr>
          <p:cNvPr id="41" name="TextBox 40"/>
          <p:cNvSpPr txBox="1"/>
          <p:nvPr/>
        </p:nvSpPr>
        <p:spPr>
          <a:xfrm>
            <a:off x="7228566" y="4647606"/>
            <a:ext cx="428322" cy="307777"/>
          </a:xfrm>
          <a:prstGeom prst="rect">
            <a:avLst/>
          </a:prstGeom>
          <a:noFill/>
        </p:spPr>
        <p:txBody>
          <a:bodyPr wrap="none" rtlCol="0">
            <a:spAutoFit/>
          </a:bodyPr>
          <a:lstStyle/>
          <a:p>
            <a:r>
              <a:rPr lang="en-US" sz="1400" b="1" dirty="0" smtClean="0"/>
              <a:t>Elk</a:t>
            </a:r>
            <a:endParaRPr lang="en-US" sz="1400" b="1" dirty="0"/>
          </a:p>
        </p:txBody>
      </p:sp>
      <p:sp>
        <p:nvSpPr>
          <p:cNvPr id="42" name="TextBox 41"/>
          <p:cNvSpPr txBox="1"/>
          <p:nvPr/>
        </p:nvSpPr>
        <p:spPr>
          <a:xfrm>
            <a:off x="7079370" y="6374660"/>
            <a:ext cx="669098" cy="307777"/>
          </a:xfrm>
          <a:prstGeom prst="rect">
            <a:avLst/>
          </a:prstGeom>
          <a:noFill/>
        </p:spPr>
        <p:txBody>
          <a:bodyPr wrap="none" rtlCol="0">
            <a:spAutoFit/>
          </a:bodyPr>
          <a:lstStyle/>
          <a:p>
            <a:r>
              <a:rPr lang="en-US" sz="1400" b="1" dirty="0" smtClean="0"/>
              <a:t>Aspen</a:t>
            </a:r>
            <a:endParaRPr lang="en-US" sz="1400" b="1" dirty="0"/>
          </a:p>
        </p:txBody>
      </p:sp>
    </p:spTree>
    <p:extLst>
      <p:ext uri="{BB962C8B-B14F-4D97-AF65-F5344CB8AC3E}">
        <p14:creationId xmlns:p14="http://schemas.microsoft.com/office/powerpoint/2010/main" val="13789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13620</TotalTime>
  <Words>3750</Words>
  <Application>Microsoft Macintosh PowerPoint</Application>
  <PresentationFormat>On-screen Show (4:3)</PresentationFormat>
  <Paragraphs>788</Paragraphs>
  <Slides>76</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Calibri</vt:lpstr>
      <vt:lpstr>Corbel</vt:lpstr>
      <vt:lpstr>Wingdings</vt:lpstr>
      <vt:lpstr>Wingdings 2</vt:lpstr>
      <vt:lpstr>Wingdings 3</vt:lpstr>
      <vt:lpstr>Arial</vt:lpstr>
      <vt:lpstr>Module</vt:lpstr>
      <vt:lpstr>Terrestrial Trophic Cascades &amp; Population Structure </vt:lpstr>
      <vt:lpstr>Terrestrial Food Webs</vt:lpstr>
      <vt:lpstr>National Parks As Unintended Experiments To Study Trophic Cascades</vt:lpstr>
      <vt:lpstr>Bison: Almost Hunted To Extinction</vt:lpstr>
      <vt:lpstr>United States National Park Service</vt:lpstr>
      <vt:lpstr>United States National Park Service</vt:lpstr>
      <vt:lpstr>Predators, People, &amp; Parks</vt:lpstr>
      <vt:lpstr>Predators, People, &amp; Parks</vt:lpstr>
      <vt:lpstr>Predator-Prey Systems</vt:lpstr>
      <vt:lpstr>Browsing For Saplings</vt:lpstr>
      <vt:lpstr>Browsing For Saplings</vt:lpstr>
      <vt:lpstr>Predator-Prey Systems</vt:lpstr>
      <vt:lpstr>Predator-Prey Systems</vt:lpstr>
      <vt:lpstr>Predator-Prey Systems</vt:lpstr>
      <vt:lpstr>Browsing For Saplings</vt:lpstr>
      <vt:lpstr>Comparing Communities</vt:lpstr>
      <vt:lpstr>Comparing Communities</vt:lpstr>
      <vt:lpstr>Comparing Communities</vt:lpstr>
      <vt:lpstr>Predicting Age Structure of Trees</vt:lpstr>
      <vt:lpstr>Predicting Age Structure of Trees</vt:lpstr>
      <vt:lpstr>Predicting Age Structure of Trees</vt:lpstr>
      <vt:lpstr>Age Structure of Cottonwood Trees in Zion Canyon National Park</vt:lpstr>
      <vt:lpstr>Age Structure of Cottonwood Trees in Zion Canyon National Park</vt:lpstr>
      <vt:lpstr>Age Structure of Cottonwood Trees in Zion Canyon National Park</vt:lpstr>
      <vt:lpstr>Age Structure of Trees in Other Parks</vt:lpstr>
      <vt:lpstr>Trophic Cascades &amp; Conservation</vt:lpstr>
      <vt:lpstr>Reintroduction &amp; Conservation</vt:lpstr>
      <vt:lpstr>Results From Yellowstone</vt:lpstr>
      <vt:lpstr>Results From Yellowstone</vt:lpstr>
      <vt:lpstr>Results From Yellowstone</vt:lpstr>
      <vt:lpstr>Results From Yellowstone</vt:lpstr>
      <vt:lpstr>Trophic Cascades &amp; Community Biodiversity</vt:lpstr>
      <vt:lpstr>Brainstorming</vt:lpstr>
      <vt:lpstr>Riparian Areas: Where the Terrestrial &amp; Aquatic Environments Meet</vt:lpstr>
      <vt:lpstr>Riparian Community Food Web</vt:lpstr>
      <vt:lpstr>Riparian Community Food Web</vt:lpstr>
      <vt:lpstr>Riparian Community Food Web</vt:lpstr>
      <vt:lpstr>Riparian Community Food Web</vt:lpstr>
      <vt:lpstr>Riparian Community Food Web</vt:lpstr>
      <vt:lpstr>Riparian Community Food Web</vt:lpstr>
      <vt:lpstr>Riparian Community Food Web</vt:lpstr>
      <vt:lpstr>Riparian Community Food Web</vt:lpstr>
      <vt:lpstr>Riparian Community Food Web</vt:lpstr>
      <vt:lpstr>Trophic Cascades &amp;    The Physical Environment</vt:lpstr>
      <vt:lpstr>Biotic and Abiotic</vt:lpstr>
      <vt:lpstr>Investigating Nutrient Cycles</vt:lpstr>
      <vt:lpstr>Investigating Nutrient Cycles</vt:lpstr>
      <vt:lpstr>Isle Royale National Park</vt:lpstr>
      <vt:lpstr>What Moose Eat &amp; Don’t Eat</vt:lpstr>
      <vt:lpstr>Compare trees and their C:N</vt:lpstr>
      <vt:lpstr>Isle Royale National Park</vt:lpstr>
      <vt:lpstr>Two Competing Hypotheses</vt:lpstr>
      <vt:lpstr>Two Competing Hypotheses</vt:lpstr>
      <vt:lpstr>Which Do You Think Is Correct?</vt:lpstr>
      <vt:lpstr>What Do You Predict?</vt:lpstr>
      <vt:lpstr>Results: Soil Nutrient Content</vt:lpstr>
      <vt:lpstr>What Do You Predict?</vt:lpstr>
      <vt:lpstr>Results: Soil Nitrogen and Carbon</vt:lpstr>
      <vt:lpstr>Summary of Results</vt:lpstr>
      <vt:lpstr>Conclusion?</vt:lpstr>
      <vt:lpstr>Conclusion!</vt:lpstr>
      <vt:lpstr>Linking Terrestrial and Aquatic Systems</vt:lpstr>
      <vt:lpstr>Effects Of Predator Removal On Riparian Environments</vt:lpstr>
      <vt:lpstr>Effects Of Predator Removal On Riparian Environments</vt:lpstr>
      <vt:lpstr>Effects Of Predator Removal On Riparian Environments</vt:lpstr>
      <vt:lpstr>Summary</vt:lpstr>
      <vt:lpstr>Summary and Conclusions</vt:lpstr>
      <vt:lpstr>Trophic Cascade Model Summary</vt:lpstr>
      <vt:lpstr>Terrestrial Trophic Cascade Model Summary</vt:lpstr>
      <vt:lpstr>Terrestrial Trophic Cascade Model Summary</vt:lpstr>
      <vt:lpstr>Community Composition Influences Nutrient Cycles</vt:lpstr>
      <vt:lpstr>Changes in Riparian Systems</vt:lpstr>
      <vt:lpstr>The End</vt:lpstr>
      <vt:lpstr>Resources</vt:lpstr>
      <vt:lpstr>Image Credits</vt:lpstr>
      <vt:lpstr>Image Credits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Trophic Cascades</dc:title>
  <dc:creator>Phil Gibson</dc:creator>
  <cp:lastModifiedBy>Microsoft Office User</cp:lastModifiedBy>
  <cp:revision>205</cp:revision>
  <dcterms:created xsi:type="dcterms:W3CDTF">2016-06-27T18:08:23Z</dcterms:created>
  <dcterms:modified xsi:type="dcterms:W3CDTF">2017-10-17T14:50:18Z</dcterms:modified>
</cp:coreProperties>
</file>