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  <p:sldMasterId id="2147483911" r:id="rId2"/>
    <p:sldMasterId id="2147483922" r:id="rId3"/>
  </p:sldMasterIdLst>
  <p:notesMasterIdLst>
    <p:notesMasterId r:id="rId29"/>
  </p:notesMasterIdLst>
  <p:sldIdLst>
    <p:sldId id="376" r:id="rId4"/>
    <p:sldId id="354" r:id="rId5"/>
    <p:sldId id="346" r:id="rId6"/>
    <p:sldId id="349" r:id="rId7"/>
    <p:sldId id="348" r:id="rId8"/>
    <p:sldId id="355" r:id="rId9"/>
    <p:sldId id="359" r:id="rId10"/>
    <p:sldId id="357" r:id="rId11"/>
    <p:sldId id="358" r:id="rId12"/>
    <p:sldId id="361" r:id="rId13"/>
    <p:sldId id="360" r:id="rId14"/>
    <p:sldId id="362" r:id="rId15"/>
    <p:sldId id="371" r:id="rId16"/>
    <p:sldId id="372" r:id="rId17"/>
    <p:sldId id="369" r:id="rId18"/>
    <p:sldId id="373" r:id="rId19"/>
    <p:sldId id="374" r:id="rId20"/>
    <p:sldId id="345" r:id="rId21"/>
    <p:sldId id="347" r:id="rId22"/>
    <p:sldId id="365" r:id="rId23"/>
    <p:sldId id="367" r:id="rId24"/>
    <p:sldId id="368" r:id="rId25"/>
    <p:sldId id="353" r:id="rId26"/>
    <p:sldId id="375" r:id="rId27"/>
    <p:sldId id="35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1"/>
    <a:srgbClr val="8000FF"/>
    <a:srgbClr val="008F00"/>
    <a:srgbClr val="011893"/>
    <a:srgbClr val="400080"/>
    <a:srgbClr val="7BCC36"/>
    <a:srgbClr val="8BE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764"/>
    <p:restoredTop sz="94377"/>
  </p:normalViewPr>
  <p:slideViewPr>
    <p:cSldViewPr snapToObjects="1">
      <p:cViewPr varScale="1">
        <p:scale>
          <a:sx n="103" d="100"/>
          <a:sy n="103" d="100"/>
        </p:scale>
        <p:origin x="2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45A03-0CB6-F24E-ADEE-C25801D10694}" type="doc">
      <dgm:prSet loTypeId="urn:microsoft.com/office/officeart/2005/8/layout/pyramid1" loCatId="" qsTypeId="urn:microsoft.com/office/officeart/2005/8/quickstyle/3D2" qsCatId="3D" csTypeId="urn:microsoft.com/office/officeart/2005/8/colors/colorful1" csCatId="colorful" phldr="1"/>
      <dgm:spPr/>
    </dgm:pt>
    <dgm:pt modelId="{271D1835-5575-7544-B643-674D4DCA7C67}">
      <dgm:prSet phldrT="[Text]"/>
      <dgm:spPr/>
      <dgm:t>
        <a:bodyPr/>
        <a:lstStyle/>
        <a:p>
          <a:r>
            <a:rPr lang="en-US" dirty="0" smtClean="0"/>
            <a:t>Apply</a:t>
          </a:r>
          <a:endParaRPr lang="en-US" dirty="0"/>
        </a:p>
      </dgm:t>
    </dgm:pt>
    <dgm:pt modelId="{A448C25E-9345-6B43-8BBA-5833E33040A1}" type="parTrans" cxnId="{B78ED767-EC1C-374D-990F-B282E2BF8FA9}">
      <dgm:prSet/>
      <dgm:spPr/>
      <dgm:t>
        <a:bodyPr/>
        <a:lstStyle/>
        <a:p>
          <a:endParaRPr lang="en-US"/>
        </a:p>
      </dgm:t>
    </dgm:pt>
    <dgm:pt modelId="{72225EF0-A6BF-9B4C-B223-21CE6042A555}" type="sibTrans" cxnId="{B78ED767-EC1C-374D-990F-B282E2BF8FA9}">
      <dgm:prSet/>
      <dgm:spPr/>
      <dgm:t>
        <a:bodyPr/>
        <a:lstStyle/>
        <a:p>
          <a:endParaRPr lang="en-US"/>
        </a:p>
      </dgm:t>
    </dgm:pt>
    <dgm:pt modelId="{74254FC1-D81C-2E4F-A6AB-EC0423D4B452}">
      <dgm:prSet phldrT="[Text]"/>
      <dgm:spPr/>
      <dgm:t>
        <a:bodyPr/>
        <a:lstStyle/>
        <a:p>
          <a:r>
            <a:rPr lang="en-US" dirty="0" smtClean="0"/>
            <a:t>Remember</a:t>
          </a:r>
          <a:endParaRPr lang="en-US" dirty="0"/>
        </a:p>
      </dgm:t>
    </dgm:pt>
    <dgm:pt modelId="{9B0104B9-F3DD-7B42-9F5A-B839755A5E4E}" type="parTrans" cxnId="{CFE16EA6-1315-5F46-A4B5-515F626512CF}">
      <dgm:prSet/>
      <dgm:spPr/>
      <dgm:t>
        <a:bodyPr/>
        <a:lstStyle/>
        <a:p>
          <a:endParaRPr lang="en-US"/>
        </a:p>
      </dgm:t>
    </dgm:pt>
    <dgm:pt modelId="{D65AA400-24D9-BE45-B7CB-B070D18B6DC6}" type="sibTrans" cxnId="{CFE16EA6-1315-5F46-A4B5-515F626512CF}">
      <dgm:prSet/>
      <dgm:spPr/>
      <dgm:t>
        <a:bodyPr/>
        <a:lstStyle/>
        <a:p>
          <a:endParaRPr lang="en-US"/>
        </a:p>
      </dgm:t>
    </dgm:pt>
    <dgm:pt modelId="{B44D44D2-80AD-A448-A40A-52D671FCBBF7}">
      <dgm:prSet/>
      <dgm:spPr/>
      <dgm:t>
        <a:bodyPr/>
        <a:lstStyle/>
        <a:p>
          <a:r>
            <a:rPr lang="en-US" dirty="0" smtClean="0"/>
            <a:t>Create</a:t>
          </a:r>
        </a:p>
      </dgm:t>
    </dgm:pt>
    <dgm:pt modelId="{7B1B470A-5FDB-174A-ACF8-D796F511DEE7}" type="parTrans" cxnId="{5D2A4704-00B0-9143-9493-654000C09D41}">
      <dgm:prSet/>
      <dgm:spPr/>
      <dgm:t>
        <a:bodyPr/>
        <a:lstStyle/>
        <a:p>
          <a:endParaRPr lang="en-US"/>
        </a:p>
      </dgm:t>
    </dgm:pt>
    <dgm:pt modelId="{4FACC250-5AD4-4344-BE26-0735AA9DF00E}" type="sibTrans" cxnId="{5D2A4704-00B0-9143-9493-654000C09D41}">
      <dgm:prSet/>
      <dgm:spPr/>
      <dgm:t>
        <a:bodyPr/>
        <a:lstStyle/>
        <a:p>
          <a:endParaRPr lang="en-US"/>
        </a:p>
      </dgm:t>
    </dgm:pt>
    <dgm:pt modelId="{9E419A47-0DB8-A846-915C-26AB9A5416F8}">
      <dgm:prSet/>
      <dgm:spPr/>
      <dgm:t>
        <a:bodyPr/>
        <a:lstStyle/>
        <a:p>
          <a:r>
            <a:rPr lang="en-US" dirty="0" smtClean="0"/>
            <a:t>Analyze</a:t>
          </a:r>
          <a:endParaRPr lang="en-US" dirty="0"/>
        </a:p>
      </dgm:t>
    </dgm:pt>
    <dgm:pt modelId="{EA9F0127-4259-9549-A8B5-5132648ACE48}" type="parTrans" cxnId="{96719B39-6FBA-734D-9281-7100FEB90C65}">
      <dgm:prSet/>
      <dgm:spPr/>
      <dgm:t>
        <a:bodyPr/>
        <a:lstStyle/>
        <a:p>
          <a:endParaRPr lang="en-US"/>
        </a:p>
      </dgm:t>
    </dgm:pt>
    <dgm:pt modelId="{F22C5C8E-2DD2-3E4D-8F57-B9892A8CFED4}" type="sibTrans" cxnId="{96719B39-6FBA-734D-9281-7100FEB90C65}">
      <dgm:prSet/>
      <dgm:spPr/>
      <dgm:t>
        <a:bodyPr/>
        <a:lstStyle/>
        <a:p>
          <a:endParaRPr lang="en-US"/>
        </a:p>
      </dgm:t>
    </dgm:pt>
    <dgm:pt modelId="{F82C5772-666C-B14B-AAFB-289FBD4CB10F}">
      <dgm:prSet/>
      <dgm:spPr/>
      <dgm:t>
        <a:bodyPr/>
        <a:lstStyle/>
        <a:p>
          <a:r>
            <a:rPr lang="en-US" dirty="0" smtClean="0"/>
            <a:t>Understand</a:t>
          </a:r>
          <a:endParaRPr lang="en-US" dirty="0"/>
        </a:p>
      </dgm:t>
    </dgm:pt>
    <dgm:pt modelId="{F0E5820D-487F-114E-95FB-2D0B86C2D750}" type="parTrans" cxnId="{9300A6DD-D39D-4B48-8CB4-511F3BAC07B8}">
      <dgm:prSet/>
      <dgm:spPr/>
      <dgm:t>
        <a:bodyPr/>
        <a:lstStyle/>
        <a:p>
          <a:endParaRPr lang="en-US"/>
        </a:p>
      </dgm:t>
    </dgm:pt>
    <dgm:pt modelId="{FBD940B1-7C6D-9E4D-931E-38B3A861AAF1}" type="sibTrans" cxnId="{9300A6DD-D39D-4B48-8CB4-511F3BAC07B8}">
      <dgm:prSet/>
      <dgm:spPr/>
      <dgm:t>
        <a:bodyPr/>
        <a:lstStyle/>
        <a:p>
          <a:endParaRPr lang="en-US"/>
        </a:p>
      </dgm:t>
    </dgm:pt>
    <dgm:pt modelId="{D5DC24D0-B9C9-2643-AA49-49F8A50C8E6E}">
      <dgm:prSet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1C42D4A5-9B90-C643-859C-277A956527C4}" type="parTrans" cxnId="{32D7CD8B-8350-1B47-BC5F-5A950ED327FA}">
      <dgm:prSet/>
      <dgm:spPr/>
      <dgm:t>
        <a:bodyPr/>
        <a:lstStyle/>
        <a:p>
          <a:endParaRPr lang="en-US"/>
        </a:p>
      </dgm:t>
    </dgm:pt>
    <dgm:pt modelId="{DCC306D8-0E9E-3C43-808A-FA52EB10024B}" type="sibTrans" cxnId="{32D7CD8B-8350-1B47-BC5F-5A950ED327FA}">
      <dgm:prSet/>
      <dgm:spPr/>
      <dgm:t>
        <a:bodyPr/>
        <a:lstStyle/>
        <a:p>
          <a:endParaRPr lang="en-US"/>
        </a:p>
      </dgm:t>
    </dgm:pt>
    <dgm:pt modelId="{F3D3F108-7C97-2448-9C9E-93F789D05F7A}" type="pres">
      <dgm:prSet presAssocID="{7C245A03-0CB6-F24E-ADEE-C25801D10694}" presName="Name0" presStyleCnt="0">
        <dgm:presLayoutVars>
          <dgm:dir/>
          <dgm:animLvl val="lvl"/>
          <dgm:resizeHandles val="exact"/>
        </dgm:presLayoutVars>
      </dgm:prSet>
      <dgm:spPr/>
    </dgm:pt>
    <dgm:pt modelId="{24995C86-8DCF-2A40-A254-9DD01419BAF3}" type="pres">
      <dgm:prSet presAssocID="{B44D44D2-80AD-A448-A40A-52D671FCBBF7}" presName="Name8" presStyleCnt="0"/>
      <dgm:spPr/>
    </dgm:pt>
    <dgm:pt modelId="{74D29DBF-A855-A748-9F33-B43F659C9F9B}" type="pres">
      <dgm:prSet presAssocID="{B44D44D2-80AD-A448-A40A-52D671FCBBF7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0CF36-8D43-0245-88FE-C54C3C2EDB46}" type="pres">
      <dgm:prSet presAssocID="{B44D44D2-80AD-A448-A40A-52D671FCBB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EA6EC-20DE-7C4A-AF17-012E4C121A11}" type="pres">
      <dgm:prSet presAssocID="{D5DC24D0-B9C9-2643-AA49-49F8A50C8E6E}" presName="Name8" presStyleCnt="0"/>
      <dgm:spPr/>
    </dgm:pt>
    <dgm:pt modelId="{276DB24D-B304-F54E-8F8E-23B26DEA3754}" type="pres">
      <dgm:prSet presAssocID="{D5DC24D0-B9C9-2643-AA49-49F8A50C8E6E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39EBC-E04A-514F-90B1-4383D5203462}" type="pres">
      <dgm:prSet presAssocID="{D5DC24D0-B9C9-2643-AA49-49F8A50C8E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B3F62-DAAB-8741-B834-561C1EA4A5F4}" type="pres">
      <dgm:prSet presAssocID="{9E419A47-0DB8-A846-915C-26AB9A5416F8}" presName="Name8" presStyleCnt="0"/>
      <dgm:spPr/>
    </dgm:pt>
    <dgm:pt modelId="{11EFF72C-898C-8F41-86C5-3F815A1407EC}" type="pres">
      <dgm:prSet presAssocID="{9E419A47-0DB8-A846-915C-26AB9A5416F8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83CFA-8B7A-404A-AE43-B2B64AE3475F}" type="pres">
      <dgm:prSet presAssocID="{9E419A47-0DB8-A846-915C-26AB9A5416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4662A-1F5F-F24F-B0DD-D409A0AE6F7F}" type="pres">
      <dgm:prSet presAssocID="{271D1835-5575-7544-B643-674D4DCA7C67}" presName="Name8" presStyleCnt="0"/>
      <dgm:spPr/>
    </dgm:pt>
    <dgm:pt modelId="{66BF3C1D-69BB-B547-97D8-11CB9340E5D7}" type="pres">
      <dgm:prSet presAssocID="{271D1835-5575-7544-B643-674D4DCA7C67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6F760-FB0D-1143-9280-A3CC4815D543}" type="pres">
      <dgm:prSet presAssocID="{271D1835-5575-7544-B643-674D4DCA7C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F6FAF-CB6C-5B45-9D93-4F2277D04A78}" type="pres">
      <dgm:prSet presAssocID="{F82C5772-666C-B14B-AAFB-289FBD4CB10F}" presName="Name8" presStyleCnt="0"/>
      <dgm:spPr/>
    </dgm:pt>
    <dgm:pt modelId="{D5B13E0B-25C8-CD45-B9CA-30AA6CBB6B03}" type="pres">
      <dgm:prSet presAssocID="{F82C5772-666C-B14B-AAFB-289FBD4CB10F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7B1C9-2B20-3C49-919C-F370F0C18E62}" type="pres">
      <dgm:prSet presAssocID="{F82C5772-666C-B14B-AAFB-289FBD4CB1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0AC00-0819-E249-896E-6A86E9B5AE67}" type="pres">
      <dgm:prSet presAssocID="{74254FC1-D81C-2E4F-A6AB-EC0423D4B452}" presName="Name8" presStyleCnt="0"/>
      <dgm:spPr/>
    </dgm:pt>
    <dgm:pt modelId="{DD54A37D-8C99-9141-BCC9-9FD89EA02E54}" type="pres">
      <dgm:prSet presAssocID="{74254FC1-D81C-2E4F-A6AB-EC0423D4B452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58E4A-E00F-DC47-91DF-86C2C3B4C76B}" type="pres">
      <dgm:prSet presAssocID="{74254FC1-D81C-2E4F-A6AB-EC0423D4B4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2293C8-41B2-734C-AAD8-7B5D813568A8}" type="presOf" srcId="{9E419A47-0DB8-A846-915C-26AB9A5416F8}" destId="{11EFF72C-898C-8F41-86C5-3F815A1407EC}" srcOrd="0" destOrd="0" presId="urn:microsoft.com/office/officeart/2005/8/layout/pyramid1"/>
    <dgm:cxn modelId="{9300A6DD-D39D-4B48-8CB4-511F3BAC07B8}" srcId="{7C245A03-0CB6-F24E-ADEE-C25801D10694}" destId="{F82C5772-666C-B14B-AAFB-289FBD4CB10F}" srcOrd="4" destOrd="0" parTransId="{F0E5820D-487F-114E-95FB-2D0B86C2D750}" sibTransId="{FBD940B1-7C6D-9E4D-931E-38B3A861AAF1}"/>
    <dgm:cxn modelId="{B8B18B66-C32E-9246-A8C2-9C91138C8A75}" type="presOf" srcId="{F82C5772-666C-B14B-AAFB-289FBD4CB10F}" destId="{B247B1C9-2B20-3C49-919C-F370F0C18E62}" srcOrd="1" destOrd="0" presId="urn:microsoft.com/office/officeart/2005/8/layout/pyramid1"/>
    <dgm:cxn modelId="{F225D342-7972-2847-8804-35F82D653186}" type="presOf" srcId="{D5DC24D0-B9C9-2643-AA49-49F8A50C8E6E}" destId="{276DB24D-B304-F54E-8F8E-23B26DEA3754}" srcOrd="0" destOrd="0" presId="urn:microsoft.com/office/officeart/2005/8/layout/pyramid1"/>
    <dgm:cxn modelId="{CFE16EA6-1315-5F46-A4B5-515F626512CF}" srcId="{7C245A03-0CB6-F24E-ADEE-C25801D10694}" destId="{74254FC1-D81C-2E4F-A6AB-EC0423D4B452}" srcOrd="5" destOrd="0" parTransId="{9B0104B9-F3DD-7B42-9F5A-B839755A5E4E}" sibTransId="{D65AA400-24D9-BE45-B7CB-B070D18B6DC6}"/>
    <dgm:cxn modelId="{6B2341D5-6DCB-664C-9033-6D5CBB8908EE}" type="presOf" srcId="{74254FC1-D81C-2E4F-A6AB-EC0423D4B452}" destId="{9C958E4A-E00F-DC47-91DF-86C2C3B4C76B}" srcOrd="1" destOrd="0" presId="urn:microsoft.com/office/officeart/2005/8/layout/pyramid1"/>
    <dgm:cxn modelId="{546E633A-2BBD-E646-9D75-79663CCCFFF6}" type="presOf" srcId="{7C245A03-0CB6-F24E-ADEE-C25801D10694}" destId="{F3D3F108-7C97-2448-9C9E-93F789D05F7A}" srcOrd="0" destOrd="0" presId="urn:microsoft.com/office/officeart/2005/8/layout/pyramid1"/>
    <dgm:cxn modelId="{329A5D48-80B2-2241-9DF4-393D2524FAF5}" type="presOf" srcId="{B44D44D2-80AD-A448-A40A-52D671FCBBF7}" destId="{6920CF36-8D43-0245-88FE-C54C3C2EDB46}" srcOrd="1" destOrd="0" presId="urn:microsoft.com/office/officeart/2005/8/layout/pyramid1"/>
    <dgm:cxn modelId="{5D2A4704-00B0-9143-9493-654000C09D41}" srcId="{7C245A03-0CB6-F24E-ADEE-C25801D10694}" destId="{B44D44D2-80AD-A448-A40A-52D671FCBBF7}" srcOrd="0" destOrd="0" parTransId="{7B1B470A-5FDB-174A-ACF8-D796F511DEE7}" sibTransId="{4FACC250-5AD4-4344-BE26-0735AA9DF00E}"/>
    <dgm:cxn modelId="{32D7CD8B-8350-1B47-BC5F-5A950ED327FA}" srcId="{7C245A03-0CB6-F24E-ADEE-C25801D10694}" destId="{D5DC24D0-B9C9-2643-AA49-49F8A50C8E6E}" srcOrd="1" destOrd="0" parTransId="{1C42D4A5-9B90-C643-859C-277A956527C4}" sibTransId="{DCC306D8-0E9E-3C43-808A-FA52EB10024B}"/>
    <dgm:cxn modelId="{B78ED767-EC1C-374D-990F-B282E2BF8FA9}" srcId="{7C245A03-0CB6-F24E-ADEE-C25801D10694}" destId="{271D1835-5575-7544-B643-674D4DCA7C67}" srcOrd="3" destOrd="0" parTransId="{A448C25E-9345-6B43-8BBA-5833E33040A1}" sibTransId="{72225EF0-A6BF-9B4C-B223-21CE6042A555}"/>
    <dgm:cxn modelId="{9AB4D970-1BF7-BC4F-A2FB-98FB96B7F94E}" type="presOf" srcId="{F82C5772-666C-B14B-AAFB-289FBD4CB10F}" destId="{D5B13E0B-25C8-CD45-B9CA-30AA6CBB6B03}" srcOrd="0" destOrd="0" presId="urn:microsoft.com/office/officeart/2005/8/layout/pyramid1"/>
    <dgm:cxn modelId="{499030B1-E2CE-E64A-AD95-04783D2184CC}" type="presOf" srcId="{9E419A47-0DB8-A846-915C-26AB9A5416F8}" destId="{79483CFA-8B7A-404A-AE43-B2B64AE3475F}" srcOrd="1" destOrd="0" presId="urn:microsoft.com/office/officeart/2005/8/layout/pyramid1"/>
    <dgm:cxn modelId="{F77E21C0-A654-CB42-8807-3BEBA97985D6}" type="presOf" srcId="{D5DC24D0-B9C9-2643-AA49-49F8A50C8E6E}" destId="{89039EBC-E04A-514F-90B1-4383D5203462}" srcOrd="1" destOrd="0" presId="urn:microsoft.com/office/officeart/2005/8/layout/pyramid1"/>
    <dgm:cxn modelId="{96719B39-6FBA-734D-9281-7100FEB90C65}" srcId="{7C245A03-0CB6-F24E-ADEE-C25801D10694}" destId="{9E419A47-0DB8-A846-915C-26AB9A5416F8}" srcOrd="2" destOrd="0" parTransId="{EA9F0127-4259-9549-A8B5-5132648ACE48}" sibTransId="{F22C5C8E-2DD2-3E4D-8F57-B9892A8CFED4}"/>
    <dgm:cxn modelId="{FABE97C6-6E69-C64D-B448-82234C4496BB}" type="presOf" srcId="{271D1835-5575-7544-B643-674D4DCA7C67}" destId="{66BF3C1D-69BB-B547-97D8-11CB9340E5D7}" srcOrd="0" destOrd="0" presId="urn:microsoft.com/office/officeart/2005/8/layout/pyramid1"/>
    <dgm:cxn modelId="{003B3245-4EB0-2145-A86D-7A3568438DFC}" type="presOf" srcId="{271D1835-5575-7544-B643-674D4DCA7C67}" destId="{6B06F760-FB0D-1143-9280-A3CC4815D543}" srcOrd="1" destOrd="0" presId="urn:microsoft.com/office/officeart/2005/8/layout/pyramid1"/>
    <dgm:cxn modelId="{6C87E65B-1B86-564D-8B7A-5CD470B48CA4}" type="presOf" srcId="{B44D44D2-80AD-A448-A40A-52D671FCBBF7}" destId="{74D29DBF-A855-A748-9F33-B43F659C9F9B}" srcOrd="0" destOrd="0" presId="urn:microsoft.com/office/officeart/2005/8/layout/pyramid1"/>
    <dgm:cxn modelId="{C4C83767-4F9F-EC4B-80A7-DE2FEAB70058}" type="presOf" srcId="{74254FC1-D81C-2E4F-A6AB-EC0423D4B452}" destId="{DD54A37D-8C99-9141-BCC9-9FD89EA02E54}" srcOrd="0" destOrd="0" presId="urn:microsoft.com/office/officeart/2005/8/layout/pyramid1"/>
    <dgm:cxn modelId="{DCE954DD-C82A-AF41-B34C-04C2F7874FD7}" type="presParOf" srcId="{F3D3F108-7C97-2448-9C9E-93F789D05F7A}" destId="{24995C86-8DCF-2A40-A254-9DD01419BAF3}" srcOrd="0" destOrd="0" presId="urn:microsoft.com/office/officeart/2005/8/layout/pyramid1"/>
    <dgm:cxn modelId="{0F49E9D6-CCF1-2E44-826C-59B522641EEB}" type="presParOf" srcId="{24995C86-8DCF-2A40-A254-9DD01419BAF3}" destId="{74D29DBF-A855-A748-9F33-B43F659C9F9B}" srcOrd="0" destOrd="0" presId="urn:microsoft.com/office/officeart/2005/8/layout/pyramid1"/>
    <dgm:cxn modelId="{A4ED59B2-CCA1-B242-A7A4-EA6F07DAE823}" type="presParOf" srcId="{24995C86-8DCF-2A40-A254-9DD01419BAF3}" destId="{6920CF36-8D43-0245-88FE-C54C3C2EDB46}" srcOrd="1" destOrd="0" presId="urn:microsoft.com/office/officeart/2005/8/layout/pyramid1"/>
    <dgm:cxn modelId="{28DDA7E7-D062-9C42-958C-508148CF37C2}" type="presParOf" srcId="{F3D3F108-7C97-2448-9C9E-93F789D05F7A}" destId="{75FEA6EC-20DE-7C4A-AF17-012E4C121A11}" srcOrd="1" destOrd="0" presId="urn:microsoft.com/office/officeart/2005/8/layout/pyramid1"/>
    <dgm:cxn modelId="{611078E7-85DA-4C4A-BC34-67D85E70819B}" type="presParOf" srcId="{75FEA6EC-20DE-7C4A-AF17-012E4C121A11}" destId="{276DB24D-B304-F54E-8F8E-23B26DEA3754}" srcOrd="0" destOrd="0" presId="urn:microsoft.com/office/officeart/2005/8/layout/pyramid1"/>
    <dgm:cxn modelId="{7AD7C06A-D434-1D4E-845A-803B6A603EAE}" type="presParOf" srcId="{75FEA6EC-20DE-7C4A-AF17-012E4C121A11}" destId="{89039EBC-E04A-514F-90B1-4383D5203462}" srcOrd="1" destOrd="0" presId="urn:microsoft.com/office/officeart/2005/8/layout/pyramid1"/>
    <dgm:cxn modelId="{F14C56FF-E0D8-394E-8282-F07E380CC32D}" type="presParOf" srcId="{F3D3F108-7C97-2448-9C9E-93F789D05F7A}" destId="{6D0B3F62-DAAB-8741-B834-561C1EA4A5F4}" srcOrd="2" destOrd="0" presId="urn:microsoft.com/office/officeart/2005/8/layout/pyramid1"/>
    <dgm:cxn modelId="{33E004E4-6C07-4E4A-9201-B10E9030267D}" type="presParOf" srcId="{6D0B3F62-DAAB-8741-B834-561C1EA4A5F4}" destId="{11EFF72C-898C-8F41-86C5-3F815A1407EC}" srcOrd="0" destOrd="0" presId="urn:microsoft.com/office/officeart/2005/8/layout/pyramid1"/>
    <dgm:cxn modelId="{70E89023-41E5-EB49-8756-766BC333DBD8}" type="presParOf" srcId="{6D0B3F62-DAAB-8741-B834-561C1EA4A5F4}" destId="{79483CFA-8B7A-404A-AE43-B2B64AE3475F}" srcOrd="1" destOrd="0" presId="urn:microsoft.com/office/officeart/2005/8/layout/pyramid1"/>
    <dgm:cxn modelId="{EA2E367B-D551-2140-8FFD-696DCE2D331C}" type="presParOf" srcId="{F3D3F108-7C97-2448-9C9E-93F789D05F7A}" destId="{DF94662A-1F5F-F24F-B0DD-D409A0AE6F7F}" srcOrd="3" destOrd="0" presId="urn:microsoft.com/office/officeart/2005/8/layout/pyramid1"/>
    <dgm:cxn modelId="{F855AD11-4185-7D49-86C4-6AF0B512D23D}" type="presParOf" srcId="{DF94662A-1F5F-F24F-B0DD-D409A0AE6F7F}" destId="{66BF3C1D-69BB-B547-97D8-11CB9340E5D7}" srcOrd="0" destOrd="0" presId="urn:microsoft.com/office/officeart/2005/8/layout/pyramid1"/>
    <dgm:cxn modelId="{7328D8CF-19C1-324E-A7CD-D261563A50D5}" type="presParOf" srcId="{DF94662A-1F5F-F24F-B0DD-D409A0AE6F7F}" destId="{6B06F760-FB0D-1143-9280-A3CC4815D543}" srcOrd="1" destOrd="0" presId="urn:microsoft.com/office/officeart/2005/8/layout/pyramid1"/>
    <dgm:cxn modelId="{DA61D2FA-8A3E-FE4E-8A4D-83CF50C430D1}" type="presParOf" srcId="{F3D3F108-7C97-2448-9C9E-93F789D05F7A}" destId="{628F6FAF-CB6C-5B45-9D93-4F2277D04A78}" srcOrd="4" destOrd="0" presId="urn:microsoft.com/office/officeart/2005/8/layout/pyramid1"/>
    <dgm:cxn modelId="{FFEC5DA7-C214-B541-8C93-CC6C41E6CACF}" type="presParOf" srcId="{628F6FAF-CB6C-5B45-9D93-4F2277D04A78}" destId="{D5B13E0B-25C8-CD45-B9CA-30AA6CBB6B03}" srcOrd="0" destOrd="0" presId="urn:microsoft.com/office/officeart/2005/8/layout/pyramid1"/>
    <dgm:cxn modelId="{4ABC0087-58C8-8A4A-9617-19E1DAB13546}" type="presParOf" srcId="{628F6FAF-CB6C-5B45-9D93-4F2277D04A78}" destId="{B247B1C9-2B20-3C49-919C-F370F0C18E62}" srcOrd="1" destOrd="0" presId="urn:microsoft.com/office/officeart/2005/8/layout/pyramid1"/>
    <dgm:cxn modelId="{101E706A-7BF4-354D-8883-D7CE7E114BD9}" type="presParOf" srcId="{F3D3F108-7C97-2448-9C9E-93F789D05F7A}" destId="{B590AC00-0819-E249-896E-6A86E9B5AE67}" srcOrd="5" destOrd="0" presId="urn:microsoft.com/office/officeart/2005/8/layout/pyramid1"/>
    <dgm:cxn modelId="{67F90EAF-E788-D447-8F4F-35DF8E96BE5D}" type="presParOf" srcId="{B590AC00-0819-E249-896E-6A86E9B5AE67}" destId="{DD54A37D-8C99-9141-BCC9-9FD89EA02E54}" srcOrd="0" destOrd="0" presId="urn:microsoft.com/office/officeart/2005/8/layout/pyramid1"/>
    <dgm:cxn modelId="{CF3EDCAB-1020-FB4A-B54D-2D70B5FB7433}" type="presParOf" srcId="{B590AC00-0819-E249-896E-6A86E9B5AE67}" destId="{9C958E4A-E00F-DC47-91DF-86C2C3B4C76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29DBF-A855-A748-9F33-B43F659C9F9B}">
      <dsp:nvSpPr>
        <dsp:cNvPr id="0" name=""/>
        <dsp:cNvSpPr/>
      </dsp:nvSpPr>
      <dsp:spPr>
        <a:xfrm>
          <a:off x="2032000" y="0"/>
          <a:ext cx="812800" cy="677333"/>
        </a:xfrm>
        <a:prstGeom prst="trapezoid">
          <a:avLst>
            <a:gd name="adj" fmla="val 6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Create</a:t>
          </a:r>
        </a:p>
      </dsp:txBody>
      <dsp:txXfrm>
        <a:off x="2032000" y="0"/>
        <a:ext cx="812800" cy="677333"/>
      </dsp:txXfrm>
    </dsp:sp>
    <dsp:sp modelId="{276DB24D-B304-F54E-8F8E-23B26DEA3754}">
      <dsp:nvSpPr>
        <dsp:cNvPr id="0" name=""/>
        <dsp:cNvSpPr/>
      </dsp:nvSpPr>
      <dsp:spPr>
        <a:xfrm>
          <a:off x="1625599" y="677333"/>
          <a:ext cx="1625600" cy="677333"/>
        </a:xfrm>
        <a:prstGeom prst="trapezoid">
          <a:avLst>
            <a:gd name="adj" fmla="val 6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Evaluate</a:t>
          </a:r>
          <a:endParaRPr lang="en-US" sz="1700" kern="1200" dirty="0"/>
        </a:p>
      </dsp:txBody>
      <dsp:txXfrm>
        <a:off x="1910079" y="677333"/>
        <a:ext cx="1056640" cy="677333"/>
      </dsp:txXfrm>
    </dsp:sp>
    <dsp:sp modelId="{11EFF72C-898C-8F41-86C5-3F815A1407EC}">
      <dsp:nvSpPr>
        <dsp:cNvPr id="0" name=""/>
        <dsp:cNvSpPr/>
      </dsp:nvSpPr>
      <dsp:spPr>
        <a:xfrm>
          <a:off x="1219200" y="1354666"/>
          <a:ext cx="2438400" cy="677333"/>
        </a:xfrm>
        <a:prstGeom prst="trapezoid">
          <a:avLst>
            <a:gd name="adj" fmla="val 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Analyze</a:t>
          </a:r>
          <a:endParaRPr lang="en-US" sz="1700" kern="1200" dirty="0"/>
        </a:p>
      </dsp:txBody>
      <dsp:txXfrm>
        <a:off x="1645920" y="1354666"/>
        <a:ext cx="1584960" cy="677333"/>
      </dsp:txXfrm>
    </dsp:sp>
    <dsp:sp modelId="{66BF3C1D-69BB-B547-97D8-11CB9340E5D7}">
      <dsp:nvSpPr>
        <dsp:cNvPr id="0" name=""/>
        <dsp:cNvSpPr/>
      </dsp:nvSpPr>
      <dsp:spPr>
        <a:xfrm>
          <a:off x="812799" y="2032000"/>
          <a:ext cx="3251200" cy="677333"/>
        </a:xfrm>
        <a:prstGeom prst="trapezoid">
          <a:avLst>
            <a:gd name="adj" fmla="val 6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Apply</a:t>
          </a:r>
          <a:endParaRPr lang="en-US" sz="1700" kern="1200" dirty="0"/>
        </a:p>
      </dsp:txBody>
      <dsp:txXfrm>
        <a:off x="1381759" y="2032000"/>
        <a:ext cx="2113280" cy="677333"/>
      </dsp:txXfrm>
    </dsp:sp>
    <dsp:sp modelId="{D5B13E0B-25C8-CD45-B9CA-30AA6CBB6B03}">
      <dsp:nvSpPr>
        <dsp:cNvPr id="0" name=""/>
        <dsp:cNvSpPr/>
      </dsp:nvSpPr>
      <dsp:spPr>
        <a:xfrm>
          <a:off x="406400" y="2709333"/>
          <a:ext cx="4064000" cy="677333"/>
        </a:xfrm>
        <a:prstGeom prst="trapezoid">
          <a:avLst>
            <a:gd name="adj" fmla="val 6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Understand</a:t>
          </a:r>
          <a:endParaRPr lang="en-US" sz="1700" kern="1200" dirty="0"/>
        </a:p>
      </dsp:txBody>
      <dsp:txXfrm>
        <a:off x="1117599" y="2709333"/>
        <a:ext cx="2641600" cy="677333"/>
      </dsp:txXfrm>
    </dsp:sp>
    <dsp:sp modelId="{DD54A37D-8C99-9141-BCC9-9FD89EA02E54}">
      <dsp:nvSpPr>
        <dsp:cNvPr id="0" name=""/>
        <dsp:cNvSpPr/>
      </dsp:nvSpPr>
      <dsp:spPr>
        <a:xfrm>
          <a:off x="0" y="3386666"/>
          <a:ext cx="4876800" cy="677333"/>
        </a:xfrm>
        <a:prstGeom prst="trapezoid">
          <a:avLst>
            <a:gd name="adj" fmla="val 6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Remember</a:t>
          </a:r>
          <a:endParaRPr lang="en-US" sz="1700" kern="1200" dirty="0"/>
        </a:p>
      </dsp:txBody>
      <dsp:txXfrm>
        <a:off x="853439" y="3386666"/>
        <a:ext cx="3169920" cy="677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F5216-16BA-4B4D-BB80-7109C302FB46}" type="datetimeFigureOut">
              <a:rPr lang="en-US" smtClean="0"/>
              <a:t>6/13/18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40001-7052-3C4F-8F88-891AB0AC6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5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5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4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2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7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48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01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53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095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2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0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397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694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4804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654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 rot="5400000">
            <a:off x="4937918" y="1920081"/>
            <a:ext cx="6126163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89718" y="-289718"/>
            <a:ext cx="6126163" cy="670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118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BCB7-8EB1-D442-B597-F2CDBBA52B9D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0527BEA6-F27F-D347-B462-A2B16396DDA2}" type="slidenum">
              <a:rPr lang="en-US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defTabSz="914400"/>
              <a:t>‹#›</a:t>
            </a:fld>
            <a:endParaRPr lang="en-US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3621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3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F10D-CE62-1A43-A6C9-1A9583D07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4B76-5449-9743-A0C0-A557AAD240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5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F10D-CE62-1A43-A6C9-1A9583D07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4B76-5449-9743-A0C0-A557AAD240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F10D-CE62-1A43-A6C9-1A9583D07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4B76-5449-9743-A0C0-A557AAD240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4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F10D-CE62-1A43-A6C9-1A9583D07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4B76-5449-9743-A0C0-A557AAD240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27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F10D-CE62-1A43-A6C9-1A9583D07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4B76-5449-9743-A0C0-A557AAD240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0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F10D-CE62-1A43-A6C9-1A9583D07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4B76-5449-9743-A0C0-A557AAD240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34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F10D-CE62-1A43-A6C9-1A9583D07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4B76-5449-9743-A0C0-A557AAD240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79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F10D-CE62-1A43-A6C9-1A9583D07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4B76-5449-9743-A0C0-A557AAD240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89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F10D-CE62-1A43-A6C9-1A9583D07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4B76-5449-9743-A0C0-A557AAD240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95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F10D-CE62-1A43-A6C9-1A9583D07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4B76-5449-9743-A0C0-A557AAD240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91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F10D-CE62-1A43-A6C9-1A9583D07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4B76-5449-9743-A0C0-A557AAD240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0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1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6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2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61A6120D-8827-5F41-8E3C-03F45C4F4E99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A234B25-D943-E940-A06D-7FDCC31C4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endParaRPr kern="0"/>
          </a:p>
        </p:txBody>
      </p:sp>
    </p:spTree>
    <p:extLst>
      <p:ext uri="{BB962C8B-B14F-4D97-AF65-F5344CB8AC3E}">
        <p14:creationId xmlns:p14="http://schemas.microsoft.com/office/powerpoint/2010/main" val="9883526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2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304F10D-CE62-1A43-A6C9-1A9583D077E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ea typeface="Arial"/>
                <a:cs typeface="Arial"/>
                <a:sym typeface="Arial"/>
              </a:rPr>
              <a:pPr defTabSz="914400"/>
              <a:t>6/13/18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kern="0">
              <a:solidFill>
                <a:prstClr val="black">
                  <a:tint val="75000"/>
                </a:prst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3A64B76-5449-9743-A0C0-A557AAD24066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ea typeface="Arial"/>
                <a:cs typeface="Arial"/>
                <a:sym typeface="Arial"/>
              </a:rPr>
              <a:pPr defTabSz="914400"/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560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Question:</a:t>
            </a:r>
            <a:endParaRPr lang="en-US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venir Next" charset="0"/>
                <a:ea typeface="Avenir Next" charset="0"/>
                <a:cs typeface="Avenir Next" charset="0"/>
              </a:rPr>
              <a:t>What do you do or what would you like to do in your </a:t>
            </a:r>
            <a:r>
              <a:rPr lang="en-US" sz="2800" smtClean="0">
                <a:latin typeface="Avenir Next" charset="0"/>
                <a:ea typeface="Avenir Next" charset="0"/>
                <a:cs typeface="Avenir Next" charset="0"/>
              </a:rPr>
              <a:t>teaching regarding these two topics:</a:t>
            </a:r>
            <a:endParaRPr lang="en-US" sz="2800" dirty="0" smtClean="0">
              <a:latin typeface="Avenir Next" charset="0"/>
              <a:ea typeface="Avenir Next" charset="0"/>
              <a:cs typeface="Avenir Next" charset="0"/>
            </a:endParaRPr>
          </a:p>
          <a:p>
            <a:r>
              <a:rPr lang="en-US" sz="2800" dirty="0" smtClean="0">
                <a:latin typeface="Avenir Next" charset="0"/>
                <a:ea typeface="Avenir Next" charset="0"/>
                <a:cs typeface="Avenir Next" charset="0"/>
              </a:rPr>
              <a:t>Plants</a:t>
            </a:r>
          </a:p>
          <a:p>
            <a:r>
              <a:rPr lang="en-US" sz="2800" dirty="0" smtClean="0">
                <a:latin typeface="Avenir Next" charset="0"/>
                <a:ea typeface="Avenir Next" charset="0"/>
                <a:cs typeface="Avenir Next" charset="0"/>
              </a:rPr>
              <a:t>Data </a:t>
            </a:r>
            <a:endParaRPr lang="en-US" sz="28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2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200025"/>
            <a:ext cx="8028851" cy="147002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venir Next" charset="0"/>
                <a:ea typeface="Avenir Next" charset="0"/>
                <a:cs typeface="Avenir Next" charset="0"/>
              </a:rPr>
              <a:t>Lab This Week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27" y="1514774"/>
            <a:ext cx="8860973" cy="1752600"/>
          </a:xfrm>
        </p:spPr>
        <p:txBody>
          <a:bodyPr/>
          <a:lstStyle/>
          <a:p>
            <a:pPr algn="l"/>
            <a:r>
              <a:rPr lang="en-US" sz="3600" b="1" dirty="0">
                <a:latin typeface="Avenir Next" charset="0"/>
                <a:ea typeface="Avenir Next" charset="0"/>
                <a:cs typeface="Avenir Next" charset="0"/>
              </a:rPr>
              <a:t>Establish algae-brine shrimp ecosystems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Get </a:t>
            </a:r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jars</a:t>
            </a:r>
            <a:endParaRPr lang="en-US" b="1" dirty="0">
              <a:latin typeface="Avenir Next" charset="0"/>
              <a:ea typeface="Avenir Next" charset="0"/>
              <a:cs typeface="Avenir Next" charset="0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Complete hypothesis sheet to manipulate one variable.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Establish ecosystems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Get beaker of seawater &amp; add to jars.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Get algae from stock and add to jars. 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Be sure to label jars correctly.</a:t>
            </a:r>
          </a:p>
        </p:txBody>
      </p:sp>
    </p:spTree>
    <p:extLst>
      <p:ext uri="{BB962C8B-B14F-4D97-AF65-F5344CB8AC3E}">
        <p14:creationId xmlns:p14="http://schemas.microsoft.com/office/powerpoint/2010/main" val="129361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" y="13571"/>
            <a:ext cx="9144000" cy="1524000"/>
          </a:xfrm>
        </p:spPr>
        <p:txBody>
          <a:bodyPr/>
          <a:lstStyle/>
          <a:p>
            <a:r>
              <a:rPr lang="en-US" dirty="0"/>
              <a:t>Calculating Algae Density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11" y="2475994"/>
            <a:ext cx="5003606" cy="34066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996329" y="3763457"/>
            <a:ext cx="254268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C</a:t>
            </a:r>
            <a:r>
              <a:rPr lang="en-US" sz="1400" kern="0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</a:t>
            </a:r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V</a:t>
            </a:r>
            <a:r>
              <a:rPr lang="en-US" sz="1400" kern="0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</a:t>
            </a:r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= C</a:t>
            </a:r>
            <a:r>
              <a:rPr lang="en-US" sz="1400" kern="0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2</a:t>
            </a:r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V</a:t>
            </a:r>
            <a:r>
              <a:rPr lang="en-US" sz="1400" kern="0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2</a:t>
            </a:r>
            <a:endParaRPr lang="en-US"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 defTabSz="914400"/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want 50 ml of 50,000 cells/ml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4108" y="4454839"/>
            <a:ext cx="309732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V</a:t>
            </a:r>
            <a:r>
              <a:rPr lang="en-US" sz="1400" kern="0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  </a:t>
            </a:r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= (50,000 cells/ml * 50 ml)</a:t>
            </a:r>
          </a:p>
          <a:p>
            <a:pPr algn="ctr" defTabSz="914400"/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    (568,500 cells/ml)</a:t>
            </a:r>
          </a:p>
          <a:p>
            <a:pPr algn="ctr" defTabSz="914400"/>
            <a:endParaRPr lang="en-US"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 defTabSz="914400"/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 V</a:t>
            </a:r>
            <a:r>
              <a:rPr lang="en-US" sz="1400" kern="0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 </a:t>
            </a:r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= 4.4 ml</a:t>
            </a:r>
          </a:p>
          <a:p>
            <a:pPr algn="ctr" defTabSz="914400"/>
            <a:endParaRPr lang="en-US"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 defTabSz="914400"/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50 ml = 4.4 ml + 45.6 ml (seawater) </a:t>
            </a:r>
          </a:p>
          <a:p>
            <a:pPr algn="ctr" defTabSz="914400"/>
            <a:endParaRPr lang="en-US"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479472" y="4713441"/>
            <a:ext cx="1792798" cy="13247"/>
          </a:xfrm>
          <a:prstGeom prst="line">
            <a:avLst/>
          </a:prstGeom>
          <a:ln w="12700" cmpd="sng"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7227" y="1283652"/>
            <a:ext cx="6987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charset="0"/>
              <a:buChar char="•"/>
            </a:pPr>
            <a:r>
              <a:rPr lang="en-US" sz="1400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Use Spectrophotometer @ 678 nm to take ABS of seawater blank.</a:t>
            </a:r>
          </a:p>
          <a:p>
            <a:pPr marL="285750" indent="-285750" defTabSz="914400">
              <a:buFont typeface="Arial" charset="0"/>
              <a:buChar char="•"/>
            </a:pPr>
            <a:r>
              <a:rPr lang="en-US" sz="1400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Read the sample (of Algae) to get an absorbance (ABS) value.</a:t>
            </a:r>
          </a:p>
          <a:p>
            <a:pPr marL="285750" indent="-285750" defTabSz="914400">
              <a:buFont typeface="Arial" charset="0"/>
              <a:buChar char="•"/>
            </a:pPr>
            <a:r>
              <a:rPr lang="en-US" sz="1400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That ABS sample value is plugged into the equation below for Y (ABS) to solve for X (Cell number/ml)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1075" y="2210300"/>
            <a:ext cx="2143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        ABS = 0.23</a:t>
            </a:r>
          </a:p>
          <a:p>
            <a:pPr defTabSz="914400"/>
            <a:endParaRPr lang="en-US"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defTabSz="914400"/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X =  (0.23-0.0026)</a:t>
            </a:r>
          </a:p>
          <a:p>
            <a:pPr defTabSz="914400"/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          (4x10</a:t>
            </a:r>
            <a:r>
              <a:rPr lang="en-US" sz="1400" kern="0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-7</a:t>
            </a:r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)</a:t>
            </a:r>
          </a:p>
          <a:p>
            <a:pPr defTabSz="914400"/>
            <a:endParaRPr lang="en-US"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defTabSz="914400"/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X = 568/500 cells/ml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519028" y="2901199"/>
            <a:ext cx="1447800" cy="0"/>
          </a:xfrm>
          <a:prstGeom prst="line">
            <a:avLst/>
          </a:prstGeom>
          <a:ln w="22225" cmpd="sng"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9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>
            <a:extLst>
              <a:ext uri="{FF2B5EF4-FFF2-40B4-BE49-F238E27FC236}">
                <a16:creationId xmlns="" xmlns:a16="http://schemas.microsoft.com/office/drawing/2014/main" id="{2686FFCD-7C75-9B41-9433-D2D2D222C7D1}"/>
              </a:ext>
            </a:extLst>
          </p:cNvPr>
          <p:cNvSpPr/>
          <p:nvPr/>
        </p:nvSpPr>
        <p:spPr>
          <a:xfrm>
            <a:off x="971550" y="1200150"/>
            <a:ext cx="1900238" cy="2257425"/>
          </a:xfrm>
          <a:prstGeom prst="can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Can 7">
            <a:extLst>
              <a:ext uri="{FF2B5EF4-FFF2-40B4-BE49-F238E27FC236}">
                <a16:creationId xmlns="" xmlns:a16="http://schemas.microsoft.com/office/drawing/2014/main" id="{8D7BF07B-9D54-EC47-86CE-77BD9EBB8F0D}"/>
              </a:ext>
            </a:extLst>
          </p:cNvPr>
          <p:cNvSpPr/>
          <p:nvPr/>
        </p:nvSpPr>
        <p:spPr>
          <a:xfrm>
            <a:off x="968809" y="3927399"/>
            <a:ext cx="1900238" cy="2257425"/>
          </a:xfrm>
          <a:prstGeom prst="can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9BA25F2E-864E-A54C-B3F5-BD653FCC6E4F}"/>
              </a:ext>
            </a:extLst>
          </p:cNvPr>
          <p:cNvSpPr/>
          <p:nvPr/>
        </p:nvSpPr>
        <p:spPr>
          <a:xfrm>
            <a:off x="3089161" y="3039661"/>
            <a:ext cx="1614808" cy="1388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b="1" dirty="0">
                <a:solidFill>
                  <a:prstClr val="white"/>
                </a:solidFill>
                <a:latin typeface="Avenir Black" panose="02000503020000020003" pitchFamily="2" charset="0"/>
                <a:sym typeface="Arial"/>
              </a:rPr>
              <a:t>One Week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773BCBD-086C-E844-B06A-B4BA3CB2D75E}"/>
              </a:ext>
            </a:extLst>
          </p:cNvPr>
          <p:cNvSpPr txBox="1"/>
          <p:nvPr/>
        </p:nvSpPr>
        <p:spPr>
          <a:xfrm>
            <a:off x="4898571" y="2023999"/>
            <a:ext cx="3820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b="1" dirty="0">
                <a:solidFill>
                  <a:prstClr val="black"/>
                </a:solidFill>
                <a:latin typeface="Avenir Next" panose="020B0503020202020204" pitchFamily="34" charset="0"/>
                <a:sym typeface="Arial"/>
              </a:rPr>
              <a:t>If you add a given number of brine shrimp to a given concentration of algae, how will algae concentrations be affected?</a:t>
            </a:r>
          </a:p>
          <a:p>
            <a:pPr defTabSz="914400">
              <a:defRPr/>
            </a:pPr>
            <a:endParaRPr lang="en-US" b="1" dirty="0">
              <a:solidFill>
                <a:prstClr val="black"/>
              </a:solidFill>
              <a:latin typeface="Avenir Next" panose="020B0503020202020204" pitchFamily="34" charset="0"/>
              <a:sym typeface="Arial"/>
            </a:endParaRPr>
          </a:p>
          <a:p>
            <a:pPr defTabSz="914400">
              <a:defRPr/>
            </a:pPr>
            <a:r>
              <a:rPr lang="en-US" b="1" dirty="0">
                <a:solidFill>
                  <a:prstClr val="black"/>
                </a:solidFill>
                <a:latin typeface="Avenir Next" panose="020B0503020202020204" pitchFamily="34" charset="0"/>
                <a:sym typeface="Arial"/>
              </a:rPr>
              <a:t>Will all brine shrimp survive?</a:t>
            </a:r>
          </a:p>
          <a:p>
            <a:pPr defTabSz="914400">
              <a:defRPr/>
            </a:pPr>
            <a:endParaRPr lang="en-US" b="1" dirty="0">
              <a:solidFill>
                <a:prstClr val="black"/>
              </a:solidFill>
              <a:latin typeface="Avenir Next" panose="020B0503020202020204" pitchFamily="34" charset="0"/>
              <a:sym typeface="Arial"/>
            </a:endParaRPr>
          </a:p>
          <a:p>
            <a:pPr defTabSz="914400">
              <a:defRPr/>
            </a:pPr>
            <a:r>
              <a:rPr lang="en-US" b="1" dirty="0">
                <a:solidFill>
                  <a:prstClr val="black"/>
                </a:solidFill>
                <a:latin typeface="Avenir Next" panose="020B0503020202020204" pitchFamily="34" charset="0"/>
                <a:sym typeface="Arial"/>
              </a:rPr>
              <a:t>Can you make a prediction?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F0FB3A9-45D2-484A-9C8D-64E32FC4D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66" y="4499649"/>
            <a:ext cx="896568" cy="846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852D00D-238E-1A4A-83FA-F94E26F0D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03" y="4495478"/>
            <a:ext cx="896568" cy="8467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6CAD5BC-3968-5A42-BFD2-9A2B1E9EF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58539" b="52283"/>
          <a:stretch/>
        </p:blipFill>
        <p:spPr>
          <a:xfrm rot="5400000">
            <a:off x="1215644" y="5351622"/>
            <a:ext cx="622794" cy="7167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576A9FC-30C7-764E-9BF8-F85873E314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58539" b="52283"/>
          <a:stretch/>
        </p:blipFill>
        <p:spPr>
          <a:xfrm rot="5400000">
            <a:off x="1917435" y="5351623"/>
            <a:ext cx="622794" cy="7167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0D50583-2402-384F-9FE7-19299C730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58539" b="52283"/>
          <a:stretch/>
        </p:blipFill>
        <p:spPr>
          <a:xfrm rot="5400000">
            <a:off x="1256634" y="2558103"/>
            <a:ext cx="622794" cy="7167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E0422AC-3E40-6E40-894A-CC18AA928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58539" b="52283"/>
          <a:stretch/>
        </p:blipFill>
        <p:spPr>
          <a:xfrm rot="5400000">
            <a:off x="1958425" y="2558104"/>
            <a:ext cx="622794" cy="7167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8C87F4E-AE01-EF49-86AD-9DE8203AB096}"/>
              </a:ext>
            </a:extLst>
          </p:cNvPr>
          <p:cNvSpPr/>
          <p:nvPr/>
        </p:nvSpPr>
        <p:spPr>
          <a:xfrm>
            <a:off x="4523014" y="5538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endParaRPr lang="en-US" b="1" dirty="0">
              <a:solidFill>
                <a:prstClr val="black"/>
              </a:solidFill>
              <a:latin typeface="Avenir Next" panose="020B0503020202020204" pitchFamily="34" charset="0"/>
              <a:sym typeface="Arial"/>
            </a:endParaRPr>
          </a:p>
          <a:p>
            <a:pPr defTabSz="914400">
              <a:defRPr/>
            </a:pPr>
            <a:r>
              <a:rPr lang="en-US" b="1" dirty="0">
                <a:solidFill>
                  <a:prstClr val="black"/>
                </a:solidFill>
                <a:latin typeface="Avenir Next" panose="020B0503020202020204" pitchFamily="34" charset="0"/>
                <a:sym typeface="Arial"/>
              </a:rPr>
              <a:t>Potential Experimental Design #1</a:t>
            </a:r>
          </a:p>
        </p:txBody>
      </p:sp>
    </p:spTree>
    <p:extLst>
      <p:ext uri="{BB962C8B-B14F-4D97-AF65-F5344CB8AC3E}">
        <p14:creationId xmlns:p14="http://schemas.microsoft.com/office/powerpoint/2010/main" val="19743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D60A4A-09A9-7845-9216-FF7ED0C3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022350"/>
            <a:ext cx="8534400" cy="515938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Transpiration </a:t>
            </a:r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Experiments</a:t>
            </a:r>
            <a:endParaRPr lang="en-US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83A990-A77C-6245-82ED-755050B08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89150"/>
            <a:ext cx="8534400" cy="33972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>
                <a:latin typeface="Avenir Next" charset="0"/>
                <a:ea typeface="Avenir Next" charset="0"/>
                <a:cs typeface="Avenir Next" charset="0"/>
              </a:rPr>
              <a:t>As a class, you will compare three environmental variables  (e.g. light, low wind, &amp; high wind) of your TA’s choosing.</a:t>
            </a:r>
          </a:p>
          <a:p>
            <a:pPr marL="0" indent="0">
              <a:buFontTx/>
              <a:buNone/>
              <a:defRPr/>
            </a:pPr>
            <a:r>
              <a:rPr lang="en-US" sz="2400" b="1" dirty="0">
                <a:latin typeface="Avenir Next" charset="0"/>
                <a:ea typeface="Avenir Next" charset="0"/>
                <a:cs typeface="Avenir Next" charset="0"/>
              </a:rPr>
              <a:t>As a class we will compare a monocot (corn </a:t>
            </a:r>
            <a:r>
              <a:rPr lang="en-US" sz="2400" b="1" i="1" dirty="0" err="1">
                <a:latin typeface="Avenir Next" charset="0"/>
                <a:ea typeface="Avenir Next" charset="0"/>
                <a:cs typeface="Avenir Next" charset="0"/>
              </a:rPr>
              <a:t>Zea</a:t>
            </a:r>
            <a:r>
              <a:rPr lang="en-US" sz="2400" b="1" i="1" dirty="0">
                <a:latin typeface="Avenir Next" charset="0"/>
                <a:ea typeface="Avenir Next" charset="0"/>
                <a:cs typeface="Avenir Next" charset="0"/>
              </a:rPr>
              <a:t> mays</a:t>
            </a:r>
            <a:r>
              <a:rPr lang="en-US" sz="2400" b="1" dirty="0">
                <a:latin typeface="Avenir Next" charset="0"/>
                <a:ea typeface="Avenir Next" charset="0"/>
                <a:cs typeface="Avenir Next" charset="0"/>
              </a:rPr>
              <a:t>) and a dicot (sunflower, </a:t>
            </a:r>
            <a:r>
              <a:rPr lang="en-US" sz="2400" b="1" i="1" dirty="0">
                <a:latin typeface="Avenir Next" charset="0"/>
                <a:ea typeface="Avenir Next" charset="0"/>
                <a:cs typeface="Avenir Next" charset="0"/>
              </a:rPr>
              <a:t>Helianthus </a:t>
            </a:r>
            <a:r>
              <a:rPr lang="en-US" sz="2400" b="1" i="1" dirty="0" err="1">
                <a:latin typeface="Avenir Next" charset="0"/>
                <a:ea typeface="Avenir Next" charset="0"/>
                <a:cs typeface="Avenir Next" charset="0"/>
              </a:rPr>
              <a:t>annuus</a:t>
            </a:r>
            <a:r>
              <a:rPr lang="en-US" sz="2400" b="1" dirty="0">
                <a:latin typeface="Avenir Next" charset="0"/>
                <a:ea typeface="Avenir Next" charset="0"/>
                <a:cs typeface="Avenir Next" charset="0"/>
              </a:rPr>
              <a:t>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latin typeface="Avenir Next" charset="0"/>
                <a:ea typeface="Avenir Next" charset="0"/>
                <a:cs typeface="Avenir Next" charset="0"/>
              </a:rPr>
              <a:t>Each group gets four plants of each species, corn and sunflower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latin typeface="Avenir Next" charset="0"/>
                <a:ea typeface="Avenir Next" charset="0"/>
                <a:cs typeface="Avenir Next" charset="0"/>
              </a:rPr>
              <a:t>One group will run the control.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799" y="-762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en-US" b="1" kern="0" smtClean="0">
                <a:solidFill>
                  <a:srgbClr val="FF0000"/>
                </a:solidFill>
              </a:rPr>
              <a:t>Lab This Week</a:t>
            </a:r>
            <a:endParaRPr lang="en-US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452017-DDA8-AA48-AC07-C25115C6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2296"/>
            <a:ext cx="8534400" cy="515938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Transpiration </a:t>
            </a:r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Experiments</a:t>
            </a:r>
            <a:endParaRPr lang="en-US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379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8600" y="1174296"/>
            <a:ext cx="8915400" cy="570547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Procedure</a:t>
            </a:r>
          </a:p>
          <a:p>
            <a:pPr marL="1076325" lvl="1" indent="-514350">
              <a:buFont typeface="Arial" charset="0"/>
              <a:buAutoNum type="arabicPeriod"/>
            </a:pP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Collect your materials</a:t>
            </a:r>
          </a:p>
          <a:p>
            <a:pPr marL="1076325" lvl="1" indent="-514350">
              <a:buFont typeface="Arial" charset="0"/>
              <a:buAutoNum type="arabicPeriod"/>
            </a:pP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Bag your plants</a:t>
            </a:r>
          </a:p>
          <a:p>
            <a:pPr marL="1076325" lvl="1" indent="-514350">
              <a:buFont typeface="Arial" charset="0"/>
              <a:buAutoNum type="arabicPeriod"/>
            </a:pP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Label plants, and take initial weights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Carry out your experimental manipulation.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Post data as directed by TA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Take measurements every 20 minutes for 100 minutes (Initial measurements and 5 during experiment) </a:t>
            </a:r>
            <a:r>
              <a:rPr lang="en-US" altLang="en-US" sz="2400" b="1" dirty="0" smtClean="0">
                <a:latin typeface="Avenir Next" charset="0"/>
                <a:ea typeface="Avenir Next" charset="0"/>
                <a:cs typeface="Avenir Next" charset="0"/>
              </a:rPr>
              <a:t>1 </a:t>
            </a: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gram water </a:t>
            </a:r>
            <a:r>
              <a:rPr lang="en-US" altLang="en-US" sz="2400" b="1" dirty="0" smtClean="0">
                <a:latin typeface="Avenir Next" charset="0"/>
                <a:ea typeface="Avenir Next" charset="0"/>
                <a:cs typeface="Avenir Next" charset="0"/>
              </a:rPr>
              <a:t>= </a:t>
            </a: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1 </a:t>
            </a:r>
            <a:r>
              <a:rPr lang="en-US" altLang="en-US" sz="2400" b="1" dirty="0" smtClean="0">
                <a:latin typeface="Avenir Next" charset="0"/>
                <a:ea typeface="Avenir Next" charset="0"/>
                <a:cs typeface="Avenir Next" charset="0"/>
              </a:rPr>
              <a:t>ml water</a:t>
            </a:r>
            <a:endParaRPr lang="en-US" altLang="en-US" sz="2400" b="1" dirty="0">
              <a:latin typeface="Avenir Next" charset="0"/>
              <a:ea typeface="Avenir Next" charset="0"/>
              <a:cs typeface="Avenir Next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TA will share all class data.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This experiment is a good option for your lab report!</a:t>
            </a:r>
          </a:p>
        </p:txBody>
      </p:sp>
    </p:spTree>
    <p:extLst>
      <p:ext uri="{BB962C8B-B14F-4D97-AF65-F5344CB8AC3E}">
        <p14:creationId xmlns:p14="http://schemas.microsoft.com/office/powerpoint/2010/main" val="3255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16A79-EBE2-CB4D-A271-F7BE6F60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19100"/>
            <a:ext cx="8534400" cy="544513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Leaf </a:t>
            </a:r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Peels</a:t>
            </a:r>
            <a:endParaRPr lang="en-US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969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45085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Coat underside of leaf with nail </a:t>
            </a:r>
            <a:r>
              <a:rPr lang="en-US" altLang="en-US" sz="2400" b="1" dirty="0" smtClean="0">
                <a:latin typeface="Avenir Next" charset="0"/>
                <a:ea typeface="Avenir Next" charset="0"/>
                <a:cs typeface="Avenir Next" charset="0"/>
              </a:rPr>
              <a:t>polish and let </a:t>
            </a: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dry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Apply packing tape to underside of leaf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Remove tape (with nail polish attached) and put tape on microscope slide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Examine with compound microscope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Note differences between monocot and dicot</a:t>
            </a:r>
          </a:p>
        </p:txBody>
      </p:sp>
    </p:spTree>
    <p:extLst>
      <p:ext uri="{BB962C8B-B14F-4D97-AF65-F5344CB8AC3E}">
        <p14:creationId xmlns:p14="http://schemas.microsoft.com/office/powerpoint/2010/main" val="20675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0AD90B-8412-DF40-B8E6-64489963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19200"/>
            <a:ext cx="8534400" cy="515938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How are you going to </a:t>
            </a:r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evaluate your </a:t>
            </a: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results?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20A9F7-578A-1841-AC13-949C0D92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86000"/>
            <a:ext cx="8534400" cy="37973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Remember: The primary goal is to </a:t>
            </a:r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answer your questions by testing a hypothesis with your data.</a:t>
            </a:r>
            <a:endParaRPr lang="en-US" b="1" dirty="0">
              <a:latin typeface="Avenir Next" charset="0"/>
              <a:ea typeface="Avenir Next" charset="0"/>
              <a:cs typeface="Avenir Next" charset="0"/>
            </a:endParaRPr>
          </a:p>
          <a:p>
            <a:pPr>
              <a:buFont typeface="Wingdings" charset="2"/>
              <a:buChar char="§"/>
              <a:defRPr/>
            </a:pPr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What do the data you collect tell you?</a:t>
            </a:r>
          </a:p>
          <a:p>
            <a:pPr>
              <a:buFont typeface="Wingdings" charset="2"/>
              <a:buChar char="§"/>
              <a:defRPr/>
            </a:pPr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How </a:t>
            </a: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should you analyze the data?</a:t>
            </a:r>
          </a:p>
          <a:p>
            <a:pPr>
              <a:buFont typeface="Wingdings" charset="2"/>
              <a:buChar char="§"/>
              <a:defRPr/>
            </a:pPr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How should you visually present your results?</a:t>
            </a:r>
            <a:endParaRPr lang="en-US" b="1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 noChangeArrowheads="1"/>
          </p:cNvSpPr>
          <p:nvPr>
            <p:ph type="title"/>
          </p:nvPr>
        </p:nvSpPr>
        <p:spPr>
          <a:xfrm>
            <a:off x="228600" y="546100"/>
            <a:ext cx="8534400" cy="544513"/>
          </a:xfrm>
        </p:spPr>
        <p:txBody>
          <a:bodyPr/>
          <a:lstStyle/>
          <a:p>
            <a:r>
              <a:rPr lang="en-US" altLang="en-US" b="1">
                <a:latin typeface="Avenir Next" charset="0"/>
                <a:ea typeface="Avenir Next" charset="0"/>
                <a:cs typeface="Avenir Next" charset="0"/>
              </a:rPr>
              <a:t>Homework</a:t>
            </a:r>
          </a:p>
        </p:txBody>
      </p:sp>
      <p:sp>
        <p:nvSpPr>
          <p:cNvPr id="3584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8600" y="1308100"/>
            <a:ext cx="8534400" cy="5854700"/>
          </a:xfrm>
        </p:spPr>
        <p:txBody>
          <a:bodyPr/>
          <a:lstStyle/>
          <a:p>
            <a:r>
              <a:rPr lang="en-US" altLang="en-US" sz="2400" b="1" dirty="0" smtClean="0">
                <a:latin typeface="Avenir Next" charset="0"/>
                <a:ea typeface="Avenir Next" charset="0"/>
                <a:cs typeface="Avenir Next" charset="0"/>
              </a:rPr>
              <a:t>Analyze you data and interpret in light of the experimental question.</a:t>
            </a:r>
          </a:p>
          <a:p>
            <a:r>
              <a:rPr lang="en-US" altLang="en-US" sz="2400" b="1" dirty="0" smtClean="0">
                <a:latin typeface="Avenir Next" charset="0"/>
                <a:ea typeface="Avenir Next" charset="0"/>
                <a:cs typeface="Avenir Next" charset="0"/>
              </a:rPr>
              <a:t>Submit </a:t>
            </a: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a figure with the </a:t>
            </a:r>
            <a:r>
              <a:rPr lang="en-US" altLang="en-US" sz="2400" b="1" dirty="0" smtClean="0">
                <a:latin typeface="Avenir Next" charset="0"/>
                <a:ea typeface="Avenir Next" charset="0"/>
                <a:cs typeface="Avenir Next" charset="0"/>
              </a:rPr>
              <a:t>provided </a:t>
            </a: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results of the </a:t>
            </a:r>
            <a:r>
              <a:rPr lang="en-US" altLang="en-US" sz="2400" b="1" dirty="0" smtClean="0">
                <a:latin typeface="Avenir Next" charset="0"/>
                <a:ea typeface="Avenir Next" charset="0"/>
                <a:cs typeface="Avenir Next" charset="0"/>
              </a:rPr>
              <a:t>experiment. It should </a:t>
            </a:r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present summarized (not raw!) data.  </a:t>
            </a:r>
          </a:p>
          <a:p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Write an effective figure legend/caption to accompany this graph. This should include 1-3 sentences describing as what the figure shows.</a:t>
            </a:r>
          </a:p>
          <a:p>
            <a:r>
              <a:rPr lang="en-US" altLang="en-US" sz="2400" b="1" dirty="0">
                <a:latin typeface="Avenir Next" charset="0"/>
                <a:ea typeface="Avenir Next" charset="0"/>
                <a:cs typeface="Avenir Next" charset="0"/>
              </a:rPr>
              <a:t>A good figure legend makes it possible to interpret and understand the contents of a figure without reading anything else</a:t>
            </a:r>
          </a:p>
          <a:p>
            <a:r>
              <a:rPr lang="en-US" altLang="en-US" sz="2400" b="1" dirty="0" smtClean="0">
                <a:latin typeface="Avenir Next" charset="0"/>
                <a:ea typeface="Avenir Next" charset="0"/>
                <a:cs typeface="Avenir Next" charset="0"/>
              </a:rPr>
              <a:t>Use the data to write a laboratory report.</a:t>
            </a:r>
            <a:endParaRPr lang="en-US" altLang="en-US" sz="2400" b="1" dirty="0">
              <a:latin typeface="Avenir Next" charset="0"/>
              <a:ea typeface="Avenir Next" charset="0"/>
              <a:cs typeface="Avenir Next" charset="0"/>
            </a:endParaRPr>
          </a:p>
          <a:p>
            <a:endParaRPr lang="en-US" altLang="en-US" sz="2400" b="1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66440" y="927099"/>
            <a:ext cx="6829760" cy="70986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Bloom’s Levels &amp; Learning Outcomes</a:t>
            </a:r>
            <a:endParaRPr lang="en-US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679" y="2845517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0" lvl="0" indent="-342900">
              <a:spcBef>
                <a:spcPts val="0"/>
              </a:spcBef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Avenir Next" charset="0"/>
                <a:ea typeface="Avenir Next" charset="0"/>
                <a:cs typeface="Avenir Next" charset="0"/>
              </a:rPr>
              <a:t>Condition</a:t>
            </a:r>
            <a:r>
              <a:rPr lang="en-US" dirty="0">
                <a:solidFill>
                  <a:srgbClr val="000000"/>
                </a:solidFill>
                <a:latin typeface="Avenir Next" charset="0"/>
                <a:ea typeface="Avenir Next" charset="0"/>
                <a:cs typeface="Avenir Next" charset="0"/>
              </a:rPr>
              <a:t> - </a:t>
            </a:r>
            <a:r>
              <a:rPr lang="en-US" dirty="0" smtClean="0">
                <a:solidFill>
                  <a:srgbClr val="000000"/>
                </a:solidFill>
                <a:latin typeface="Avenir Next" charset="0"/>
                <a:ea typeface="Avenir Next" charset="0"/>
                <a:cs typeface="Avenir Next" charset="0"/>
              </a:rPr>
              <a:t>“in this situation” or “when provided these resources”</a:t>
            </a:r>
            <a:endParaRPr lang="en-US" sz="2800" dirty="0">
              <a:latin typeface="Avenir Next" charset="0"/>
              <a:ea typeface="Avenir Next" charset="0"/>
              <a:cs typeface="Avenir Next" charset="0"/>
            </a:endParaRPr>
          </a:p>
          <a:p>
            <a:pPr marR="381000" lvl="0" indent="-342900">
              <a:spcBef>
                <a:spcPts val="0"/>
              </a:spcBef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Avenir Next" charset="0"/>
                <a:ea typeface="Avenir Next" charset="0"/>
                <a:cs typeface="Avenir Next" charset="0"/>
              </a:rPr>
              <a:t>Behavior</a:t>
            </a:r>
            <a:r>
              <a:rPr lang="en-US" dirty="0">
                <a:solidFill>
                  <a:srgbClr val="000000"/>
                </a:solidFill>
                <a:latin typeface="Avenir Next" charset="0"/>
                <a:ea typeface="Avenir Next" charset="0"/>
                <a:cs typeface="Avenir Next" charset="0"/>
              </a:rPr>
              <a:t> - a </a:t>
            </a:r>
            <a:r>
              <a:rPr lang="en-US" dirty="0" smtClean="0">
                <a:solidFill>
                  <a:srgbClr val="000000"/>
                </a:solidFill>
                <a:latin typeface="Avenir Next" charset="0"/>
                <a:ea typeface="Avenir Next" charset="0"/>
                <a:cs typeface="Avenir Next" charset="0"/>
              </a:rPr>
              <a:t>student should be able to perform some activity</a:t>
            </a:r>
            <a:endParaRPr lang="en-US" sz="2800" dirty="0">
              <a:latin typeface="Avenir Next" charset="0"/>
              <a:ea typeface="Avenir Next" charset="0"/>
              <a:cs typeface="Avenir Next" charset="0"/>
            </a:endParaRPr>
          </a:p>
          <a:p>
            <a:pPr marR="381000" lvl="0" indent="-342900">
              <a:spcBef>
                <a:spcPts val="0"/>
              </a:spcBef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Avenir Next" charset="0"/>
                <a:ea typeface="Avenir Next" charset="0"/>
                <a:cs typeface="Avenir Next" charset="0"/>
              </a:rPr>
              <a:t>Degree </a:t>
            </a:r>
            <a:r>
              <a:rPr lang="en-US" dirty="0">
                <a:solidFill>
                  <a:srgbClr val="000000"/>
                </a:solidFill>
                <a:latin typeface="Avenir Next" charset="0"/>
                <a:ea typeface="Avenir Next" charset="0"/>
                <a:cs typeface="Avenir Next" charset="0"/>
              </a:rPr>
              <a:t>- </a:t>
            </a:r>
            <a:r>
              <a:rPr lang="en-US" dirty="0" smtClean="0">
                <a:solidFill>
                  <a:srgbClr val="000000"/>
                </a:solidFill>
                <a:latin typeface="Avenir Next" charset="0"/>
                <a:ea typeface="Avenir Next" charset="0"/>
                <a:cs typeface="Avenir Next" charset="0"/>
              </a:rPr>
              <a:t>at a particular level of proficiency</a:t>
            </a:r>
            <a:endParaRPr lang="en-US" sz="2800" dirty="0"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959" y="6427113"/>
            <a:ext cx="44190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venir Next" charset="0"/>
                <a:ea typeface="Avenir Next" charset="0"/>
                <a:cs typeface="Avenir Next" charset="0"/>
              </a:rPr>
              <a:t>http://</a:t>
            </a:r>
            <a:r>
              <a:rPr lang="en-US" sz="1100" dirty="0" err="1" smtClean="0">
                <a:latin typeface="Avenir Next" charset="0"/>
                <a:ea typeface="Avenir Next" charset="0"/>
                <a:cs typeface="Avenir Next" charset="0"/>
              </a:rPr>
              <a:t>www.ucdenver.edu</a:t>
            </a:r>
            <a:r>
              <a:rPr lang="en-US" sz="1100" dirty="0" smtClean="0">
                <a:latin typeface="Avenir Next" charset="0"/>
                <a:ea typeface="Avenir Next" charset="0"/>
                <a:cs typeface="Avenir Next" charset="0"/>
              </a:rPr>
              <a:t>/</a:t>
            </a:r>
            <a:r>
              <a:rPr lang="en-US" sz="1100" dirty="0" err="1" smtClean="0">
                <a:latin typeface="Avenir Next" charset="0"/>
                <a:ea typeface="Avenir Next" charset="0"/>
                <a:cs typeface="Avenir Next" charset="0"/>
              </a:rPr>
              <a:t>faculty_staff</a:t>
            </a:r>
            <a:r>
              <a:rPr lang="en-US" sz="1100" dirty="0" smtClean="0">
                <a:latin typeface="Avenir Next" charset="0"/>
                <a:ea typeface="Avenir Next" charset="0"/>
                <a:cs typeface="Avenir Next" charset="0"/>
              </a:rPr>
              <a:t>/faculty/center-for-faculty development/Documents/Tutorials/Assessment/</a:t>
            </a:r>
            <a:r>
              <a:rPr lang="en-US" sz="1100" dirty="0" err="1" smtClean="0">
                <a:latin typeface="Avenir Next" charset="0"/>
                <a:ea typeface="Avenir Next" charset="0"/>
                <a:cs typeface="Avenir Next" charset="0"/>
              </a:rPr>
              <a:t>index.htm</a:t>
            </a:r>
            <a:endParaRPr lang="en-US" sz="1100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58188765"/>
              </p:ext>
            </p:extLst>
          </p:nvPr>
        </p:nvGraphicFramePr>
        <p:xfrm>
          <a:off x="457200" y="2133600"/>
          <a:ext cx="487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Objectives &amp; Activities</a:t>
            </a:r>
            <a:endParaRPr lang="en-US" b="1"/>
          </a:p>
        </p:txBody>
      </p:sp>
      <p:sp>
        <p:nvSpPr>
          <p:cNvPr id="5" name="Rectangle 4"/>
          <p:cNvSpPr/>
          <p:nvPr/>
        </p:nvSpPr>
        <p:spPr>
          <a:xfrm>
            <a:off x="4191000" y="6323357"/>
            <a:ext cx="49880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Avenir Next" charset="0"/>
                <a:ea typeface="Avenir Next" charset="0"/>
                <a:cs typeface="Avenir Next" charset="0"/>
              </a:rPr>
              <a:t>http://</a:t>
            </a:r>
            <a:r>
              <a:rPr lang="en-US" sz="1100" b="1" dirty="0" err="1" smtClean="0">
                <a:latin typeface="Avenir Next" charset="0"/>
                <a:ea typeface="Avenir Next" charset="0"/>
                <a:cs typeface="Avenir Next" charset="0"/>
              </a:rPr>
              <a:t>www.ucdenver.edu</a:t>
            </a:r>
            <a:r>
              <a:rPr lang="en-US" sz="1100" b="1" dirty="0" smtClean="0">
                <a:latin typeface="Avenir Next" charset="0"/>
                <a:ea typeface="Avenir Next" charset="0"/>
                <a:cs typeface="Avenir Next" charset="0"/>
              </a:rPr>
              <a:t>/</a:t>
            </a:r>
            <a:r>
              <a:rPr lang="en-US" sz="1100" b="1" dirty="0" err="1" smtClean="0">
                <a:latin typeface="Avenir Next" charset="0"/>
                <a:ea typeface="Avenir Next" charset="0"/>
                <a:cs typeface="Avenir Next" charset="0"/>
              </a:rPr>
              <a:t>faculty_staff</a:t>
            </a:r>
            <a:r>
              <a:rPr lang="en-US" sz="1100" b="1" dirty="0" smtClean="0">
                <a:latin typeface="Avenir Next" charset="0"/>
                <a:ea typeface="Avenir Next" charset="0"/>
                <a:cs typeface="Avenir Next" charset="0"/>
              </a:rPr>
              <a:t>/faculty/center-for-faculty development/Documents/Tutorials/Assessment/</a:t>
            </a:r>
            <a:r>
              <a:rPr lang="en-US" sz="1100" b="1" dirty="0" err="1" smtClean="0">
                <a:latin typeface="Avenir Next" charset="0"/>
                <a:ea typeface="Avenir Next" charset="0"/>
                <a:cs typeface="Avenir Next" charset="0"/>
              </a:rPr>
              <a:t>index.htm</a:t>
            </a:r>
            <a:endParaRPr lang="en-US" sz="11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41681"/>
              </p:ext>
            </p:extLst>
          </p:nvPr>
        </p:nvGraphicFramePr>
        <p:xfrm>
          <a:off x="304801" y="2590800"/>
          <a:ext cx="8610602" cy="275268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47799"/>
                <a:gridCol w="1012373"/>
                <a:gridCol w="1230086"/>
                <a:gridCol w="1230086"/>
                <a:gridCol w="1230086"/>
                <a:gridCol w="1230086"/>
                <a:gridCol w="1230086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Remember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Understand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Apply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Analyze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Evaluate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Create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Factual Knowledge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Conceptual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Knowledge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Procedural Knowledge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Metacognitive Knowledge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venir Next" charset="0"/>
                <a:ea typeface="Avenir Next" charset="0"/>
                <a:cs typeface="Avenir Next" charset="0"/>
              </a:rPr>
              <a:t>Our Plan For Today:</a:t>
            </a:r>
            <a:endParaRPr lang="en-US" sz="32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Overview of the BSA FMN “Plants By The Numbers”</a:t>
            </a:r>
          </a:p>
          <a:p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Work with two examples looking through the student lens.</a:t>
            </a:r>
          </a:p>
          <a:p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Revisit those examples looking through the educator lens.</a:t>
            </a:r>
          </a:p>
          <a:p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Assessment Options</a:t>
            </a:r>
          </a:p>
          <a:p>
            <a:endParaRPr lang="en-US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98" y="381000"/>
            <a:ext cx="6629400" cy="1066800"/>
          </a:xfrm>
        </p:spPr>
        <p:txBody>
          <a:bodyPr/>
          <a:lstStyle/>
          <a:p>
            <a:r>
              <a:rPr lang="en-US" b="1" smtClean="0">
                <a:latin typeface="Avenir Next" charset="0"/>
                <a:ea typeface="Avenir Next" charset="0"/>
                <a:cs typeface="Avenir Next" charset="0"/>
              </a:rPr>
              <a:t>How Much Math/Stats To Teach?</a:t>
            </a:r>
            <a:endParaRPr lang="en-US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2379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D1"/>
                </a:solidFill>
                <a:latin typeface="Avenir Next" charset="0"/>
                <a:ea typeface="Avenir Next" charset="0"/>
                <a:cs typeface="Avenir Next" charset="0"/>
              </a:rPr>
              <a:t>Measures of Central Tendency</a:t>
            </a:r>
          </a:p>
          <a:p>
            <a:pPr marL="0" indent="0">
              <a:buNone/>
            </a:pPr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MODE </a:t>
            </a: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– value which has the most observations</a:t>
            </a:r>
          </a:p>
          <a:p>
            <a:pPr marL="0" indent="0">
              <a:buNone/>
            </a:pP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MEDIAN – value which half of the values are greater from, and half of the values less than</a:t>
            </a:r>
          </a:p>
          <a:p>
            <a:pPr marL="0" indent="0">
              <a:buNone/>
            </a:pP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MEAN – sum of all measurements divided by total sample size</a:t>
            </a:r>
          </a:p>
          <a:p>
            <a:pPr marL="0" indent="0">
              <a:buNone/>
            </a:pPr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STANDARD DEVIATION – how much individual variance deviates from the sample mean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98" y="1076614"/>
            <a:ext cx="1304693" cy="55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D8AC14-BCBF-CB44-8401-437E3D77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34" y="389189"/>
            <a:ext cx="8202529" cy="19930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venir Black" panose="02000503020000020003" pitchFamily="2" charset="0"/>
              </a:rPr>
              <a:t>Statistical hypothesis testing.</a:t>
            </a:r>
            <a:r>
              <a:rPr lang="en-US" sz="2000" b="1" dirty="0">
                <a:latin typeface="Avenir Black" panose="02000503020000020003" pitchFamily="2" charset="0"/>
              </a:rPr>
              <a:t/>
            </a:r>
            <a:br>
              <a:rPr lang="en-US" sz="2000" b="1" dirty="0">
                <a:latin typeface="Avenir Black" panose="02000503020000020003" pitchFamily="2" charset="0"/>
              </a:rPr>
            </a:br>
            <a:r>
              <a:rPr lang="en-US" sz="2000" b="1" dirty="0">
                <a:latin typeface="Avenir Black" panose="02000503020000020003" pitchFamily="2" charset="0"/>
              </a:rPr>
              <a:t>Null Hypothesis (H</a:t>
            </a:r>
            <a:r>
              <a:rPr lang="en-US" sz="2000" b="1" baseline="-25000" dirty="0">
                <a:latin typeface="Avenir Black" panose="02000503020000020003" pitchFamily="2" charset="0"/>
              </a:rPr>
              <a:t>O</a:t>
            </a:r>
            <a:r>
              <a:rPr lang="en-US" sz="2000" b="1" dirty="0">
                <a:latin typeface="Avenir Black" panose="02000503020000020003" pitchFamily="2" charset="0"/>
              </a:rPr>
              <a:t>): There is no statistically significant difference between groups.</a:t>
            </a:r>
            <a:br>
              <a:rPr lang="en-US" sz="2000" b="1" dirty="0">
                <a:latin typeface="Avenir Black" panose="02000503020000020003" pitchFamily="2" charset="0"/>
              </a:rPr>
            </a:br>
            <a:r>
              <a:rPr lang="en-US" sz="2000" b="1" dirty="0">
                <a:latin typeface="Avenir Black" panose="02000503020000020003" pitchFamily="2" charset="0"/>
              </a:rPr>
              <a:t>Examples of null hypotheses: group averages the same, treatment had no effect, no difference between observed and expected frequency for an event</a:t>
            </a:r>
            <a:endParaRPr lang="en-US" sz="2000" b="1" baseline="-25000" dirty="0">
              <a:latin typeface="Avenir Black" panose="02000503020000020003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9C93BDFE-EE85-9A44-93A4-23C79CF60CF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52882" y="2794167"/>
          <a:ext cx="6186381" cy="4019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502">
                  <a:extLst>
                    <a:ext uri="{9D8B030D-6E8A-4147-A177-3AD203B41FA5}">
                      <a16:colId xmlns="" xmlns:a16="http://schemas.microsoft.com/office/drawing/2014/main" val="2997403970"/>
                    </a:ext>
                  </a:extLst>
                </a:gridCol>
                <a:gridCol w="2132627">
                  <a:extLst>
                    <a:ext uri="{9D8B030D-6E8A-4147-A177-3AD203B41FA5}">
                      <a16:colId xmlns="" xmlns:a16="http://schemas.microsoft.com/office/drawing/2014/main" val="742197700"/>
                    </a:ext>
                  </a:extLst>
                </a:gridCol>
                <a:gridCol w="2150252">
                  <a:extLst>
                    <a:ext uri="{9D8B030D-6E8A-4147-A177-3AD203B41FA5}">
                      <a16:colId xmlns="" xmlns:a16="http://schemas.microsoft.com/office/drawing/2014/main" val="1528641675"/>
                    </a:ext>
                  </a:extLst>
                </a:gridCol>
              </a:tblGrid>
              <a:tr h="1202106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Null Hypothesis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is correct.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Null hypothesis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is not correct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5683964"/>
                  </a:ext>
                </a:extLst>
              </a:tr>
              <a:tr h="12021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Null hypothesis is correct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Correct </a:t>
                      </a:r>
                    </a:p>
                    <a:p>
                      <a:pPr algn="ctr"/>
                      <a:r>
                        <a:rPr lang="en-US" sz="2000" b="1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Type II</a:t>
                      </a:r>
                    </a:p>
                    <a:p>
                      <a:pPr algn="ctr"/>
                      <a:r>
                        <a:rPr lang="en-US" sz="2000" b="1" dirty="0"/>
                        <a:t>Error </a:t>
                      </a:r>
                    </a:p>
                    <a:p>
                      <a:pPr algn="ctr"/>
                      <a:r>
                        <a:rPr lang="en-US" sz="2000" b="1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6197631"/>
                  </a:ext>
                </a:extLst>
              </a:tr>
              <a:tr h="8414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Null hypothesis is not correct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Type I </a:t>
                      </a:r>
                    </a:p>
                    <a:p>
                      <a:pPr algn="ctr"/>
                      <a:r>
                        <a:rPr lang="en-US" sz="2000" b="1" dirty="0"/>
                        <a:t>Error</a:t>
                      </a:r>
                    </a:p>
                    <a:p>
                      <a:pPr algn="ctr"/>
                      <a:r>
                        <a:rPr lang="en-US" sz="2000" b="1" dirty="0"/>
                        <a:t>WORSE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(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)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Correct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outcome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556562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9F31082-84A0-1544-A2D4-CC16335976E5}"/>
              </a:ext>
            </a:extLst>
          </p:cNvPr>
          <p:cNvSpPr/>
          <p:nvPr/>
        </p:nvSpPr>
        <p:spPr>
          <a:xfrm rot="16200000">
            <a:off x="-1992" y="4526798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dirty="0">
                <a:solidFill>
                  <a:prstClr val="black"/>
                </a:solidFill>
                <a:latin typeface="Avenir Black" panose="02000503020000020003" pitchFamily="2" charset="0"/>
                <a:sym typeface="Arial"/>
              </a:rPr>
              <a:t>DECISION</a:t>
            </a:r>
            <a:endParaRPr lang="en-US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F3FDEB-391E-F149-A067-2458CE6685EC}"/>
              </a:ext>
            </a:extLst>
          </p:cNvPr>
          <p:cNvSpPr/>
          <p:nvPr/>
        </p:nvSpPr>
        <p:spPr>
          <a:xfrm>
            <a:off x="4246072" y="2113459"/>
            <a:ext cx="2422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b="1" dirty="0">
                <a:solidFill>
                  <a:prstClr val="black"/>
                </a:solidFill>
                <a:latin typeface="Avenir Black" panose="02000503020000020003" pitchFamily="2" charset="0"/>
                <a:sym typeface="Arial"/>
              </a:rPr>
              <a:t>ACTUAL SITUATION</a:t>
            </a:r>
          </a:p>
          <a:p>
            <a:pPr algn="ctr" defTabSz="914400">
              <a:defRPr/>
            </a:pPr>
            <a:r>
              <a:rPr lang="en-US" b="1" dirty="0">
                <a:solidFill>
                  <a:prstClr val="black"/>
                </a:solidFill>
                <a:latin typeface="Avenir Black" panose="02000503020000020003" pitchFamily="2" charset="0"/>
                <a:sym typeface="Arial"/>
              </a:rPr>
              <a:t>“TRUTH”</a:t>
            </a:r>
            <a:endParaRPr lang="en-US" dirty="0">
              <a:solidFill>
                <a:prstClr val="black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9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D8AC14-BCBF-CB44-8401-437E3D77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34" y="389189"/>
            <a:ext cx="8202529" cy="19930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venir Black" panose="02000503020000020003" pitchFamily="2" charset="0"/>
              </a:rPr>
              <a:t>Statistical hypothesis testing, a </a:t>
            </a:r>
            <a:r>
              <a:rPr lang="en-US" sz="3200" b="1" dirty="0" smtClean="0">
                <a:latin typeface="Avenir Black" panose="02000503020000020003" pitchFamily="2" charset="0"/>
              </a:rPr>
              <a:t>medical example.</a:t>
            </a:r>
            <a:br>
              <a:rPr lang="en-US" sz="3200" b="1" dirty="0" smtClean="0">
                <a:latin typeface="Avenir Black" panose="02000503020000020003" pitchFamily="2" charset="0"/>
              </a:rPr>
            </a:br>
            <a:r>
              <a:rPr lang="en-US" sz="2000" b="1" dirty="0">
                <a:latin typeface="Avenir Black" panose="02000503020000020003" pitchFamily="2" charset="0"/>
              </a:rPr>
              <a:t/>
            </a:r>
            <a:br>
              <a:rPr lang="en-US" sz="2000" b="1" dirty="0">
                <a:latin typeface="Avenir Black" panose="02000503020000020003" pitchFamily="2" charset="0"/>
              </a:rPr>
            </a:br>
            <a:r>
              <a:rPr lang="en-US" sz="2000" b="1" dirty="0">
                <a:latin typeface="Avenir Black" panose="02000503020000020003" pitchFamily="2" charset="0"/>
              </a:rPr>
              <a:t>Null Hypothesis (H</a:t>
            </a:r>
            <a:r>
              <a:rPr lang="en-US" sz="2000" b="1" baseline="-25000" dirty="0">
                <a:latin typeface="Avenir Black" panose="02000503020000020003" pitchFamily="2" charset="0"/>
              </a:rPr>
              <a:t>O</a:t>
            </a:r>
            <a:r>
              <a:rPr lang="en-US" sz="2000" b="1" dirty="0">
                <a:latin typeface="Avenir Black" panose="02000503020000020003" pitchFamily="2" charset="0"/>
              </a:rPr>
              <a:t>): </a:t>
            </a:r>
            <a:r>
              <a:rPr lang="en-US" sz="2000" b="1" dirty="0" smtClean="0">
                <a:latin typeface="Avenir Black" panose="02000503020000020003" pitchFamily="2" charset="0"/>
              </a:rPr>
              <a:t>No Benefit From New Medication</a:t>
            </a:r>
            <a:endParaRPr lang="en-US" sz="2000" b="1" baseline="-25000" dirty="0">
              <a:latin typeface="Avenir Black" panose="02000503020000020003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9C93BDFE-EE85-9A44-93A4-23C79CF60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881406"/>
              </p:ext>
            </p:extLst>
          </p:nvPr>
        </p:nvGraphicFramePr>
        <p:xfrm>
          <a:off x="1152882" y="2794167"/>
          <a:ext cx="6570532" cy="3876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702">
                  <a:extLst>
                    <a:ext uri="{9D8B030D-6E8A-4147-A177-3AD203B41FA5}">
                      <a16:colId xmlns="" xmlns:a16="http://schemas.microsoft.com/office/drawing/2014/main" val="2997403970"/>
                    </a:ext>
                  </a:extLst>
                </a:gridCol>
                <a:gridCol w="2265055">
                  <a:extLst>
                    <a:ext uri="{9D8B030D-6E8A-4147-A177-3AD203B41FA5}">
                      <a16:colId xmlns="" xmlns:a16="http://schemas.microsoft.com/office/drawing/2014/main" val="742197700"/>
                    </a:ext>
                  </a:extLst>
                </a:gridCol>
                <a:gridCol w="2283775">
                  <a:extLst>
                    <a:ext uri="{9D8B030D-6E8A-4147-A177-3AD203B41FA5}">
                      <a16:colId xmlns="" xmlns:a16="http://schemas.microsoft.com/office/drawing/2014/main" val="1528641675"/>
                    </a:ext>
                  </a:extLst>
                </a:gridCol>
              </a:tblGrid>
              <a:tr h="128291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 Benefit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Benefit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5683964"/>
                  </a:ext>
                </a:extLst>
              </a:tr>
              <a:tr h="12829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Researchers Decide No Health Benefits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Correct </a:t>
                      </a:r>
                    </a:p>
                    <a:p>
                      <a:pPr algn="ctr"/>
                      <a:r>
                        <a:rPr lang="en-US" sz="2000" b="1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Type II</a:t>
                      </a:r>
                    </a:p>
                    <a:p>
                      <a:pPr algn="ctr"/>
                      <a:r>
                        <a:rPr lang="en-US" sz="2000" b="1" dirty="0"/>
                        <a:t>Error </a:t>
                      </a:r>
                    </a:p>
                    <a:p>
                      <a:pPr algn="ctr"/>
                      <a:r>
                        <a:rPr lang="en-US" sz="2000" b="1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6197631"/>
                  </a:ext>
                </a:extLst>
              </a:tr>
              <a:tr h="10734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Researchers Decide health Benefit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Type I </a:t>
                      </a:r>
                    </a:p>
                    <a:p>
                      <a:pPr algn="ctr"/>
                      <a:r>
                        <a:rPr lang="en-US" sz="2000" b="1" dirty="0"/>
                        <a:t>Error</a:t>
                      </a:r>
                    </a:p>
                    <a:p>
                      <a:pPr algn="ctr"/>
                      <a:r>
                        <a:rPr lang="en-US" sz="2000" b="1" dirty="0"/>
                        <a:t>WORSE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Correct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outcome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556562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93E6FDC-11BF-9C4A-940C-7C831EAFDE62}"/>
              </a:ext>
            </a:extLst>
          </p:cNvPr>
          <p:cNvSpPr/>
          <p:nvPr/>
        </p:nvSpPr>
        <p:spPr>
          <a:xfrm rot="16200000">
            <a:off x="-1992" y="4967669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dirty="0">
                <a:solidFill>
                  <a:prstClr val="black"/>
                </a:solidFill>
                <a:latin typeface="Avenir Black" panose="02000503020000020003" pitchFamily="2" charset="0"/>
                <a:sym typeface="Arial"/>
              </a:rPr>
              <a:t>DECISION</a:t>
            </a:r>
            <a:endParaRPr lang="en-US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CBD333-1A1B-A640-9B34-0E6B2BA41F9F}"/>
              </a:ext>
            </a:extLst>
          </p:cNvPr>
          <p:cNvSpPr/>
          <p:nvPr/>
        </p:nvSpPr>
        <p:spPr>
          <a:xfrm>
            <a:off x="4246072" y="2113459"/>
            <a:ext cx="2422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b="1" dirty="0">
                <a:solidFill>
                  <a:prstClr val="black"/>
                </a:solidFill>
                <a:latin typeface="Avenir Black" panose="02000503020000020003" pitchFamily="2" charset="0"/>
                <a:sym typeface="Arial"/>
              </a:rPr>
              <a:t>ACTUAL SITUATION</a:t>
            </a:r>
          </a:p>
          <a:p>
            <a:pPr algn="ctr" defTabSz="914400">
              <a:defRPr/>
            </a:pPr>
            <a:r>
              <a:rPr lang="en-US" b="1" dirty="0">
                <a:solidFill>
                  <a:prstClr val="black"/>
                </a:solidFill>
                <a:latin typeface="Avenir Black" panose="02000503020000020003" pitchFamily="2" charset="0"/>
                <a:sym typeface="Arial"/>
              </a:rPr>
              <a:t>“TRUTH”</a:t>
            </a:r>
            <a:endParaRPr lang="en-US" dirty="0">
              <a:solidFill>
                <a:prstClr val="black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35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685800"/>
            <a:ext cx="6343202" cy="709865"/>
          </a:xfrm>
        </p:spPr>
        <p:txBody>
          <a:bodyPr/>
          <a:lstStyle/>
          <a:p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Assessment</a:t>
            </a:r>
            <a:b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</a:br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AP Explanation Tool</a:t>
            </a:r>
            <a:endParaRPr lang="en-US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6400800" cy="44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685800"/>
            <a:ext cx="3786922" cy="596949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2514600"/>
            <a:ext cx="2712589" cy="1495588"/>
          </a:xfrm>
        </p:spPr>
        <p:txBody>
          <a:bodyPr/>
          <a:lstStyle/>
          <a:p>
            <a:r>
              <a:rPr lang="en-US" sz="3600" b="1" smtClean="0">
                <a:latin typeface="Avenir Next" charset="0"/>
                <a:ea typeface="Avenir Next" charset="0"/>
                <a:cs typeface="Avenir Next" charset="0"/>
              </a:rPr>
              <a:t>My Basic Lab Report Rubric</a:t>
            </a:r>
            <a:endParaRPr lang="en-US" sz="3600" b="1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07058"/>
              </p:ext>
            </p:extLst>
          </p:nvPr>
        </p:nvGraphicFramePr>
        <p:xfrm>
          <a:off x="304800" y="2133600"/>
          <a:ext cx="8610600" cy="4526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"/>
                <a:gridCol w="2362200"/>
                <a:gridCol w="2819400"/>
                <a:gridCol w="2438400"/>
              </a:tblGrid>
              <a:tr h="340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Facets of Data Literacy</a:t>
                      </a:r>
                    </a:p>
                  </a:txBody>
                  <a:tcPr marL="27873" marR="278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Basic Data Literacy</a:t>
                      </a:r>
                    </a:p>
                  </a:txBody>
                  <a:tcPr marL="27873" marR="278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Intermediate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Data Literacy</a:t>
                      </a:r>
                    </a:p>
                  </a:txBody>
                  <a:tcPr marL="27873" marR="278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Advanced Data Literacy</a:t>
                      </a:r>
                    </a:p>
                  </a:txBody>
                  <a:tcPr marL="27873" marR="27873" marT="0" marB="0"/>
                </a:tc>
              </a:tr>
              <a:tr h="1028793">
                <a:tc>
                  <a:txBody>
                    <a:bodyPr/>
                    <a:lstStyle/>
                    <a:p>
                      <a:pPr marL="1905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Collection &amp; Recording</a:t>
                      </a:r>
                    </a:p>
                  </a:txBody>
                  <a:tcPr marL="27873" marR="27873" marT="0" marB="0"/>
                </a:tc>
                <a:tc>
                  <a:txBody>
                    <a:bodyPr/>
                    <a:lstStyle/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Know how to use instrumentation and technology to collect and store data</a:t>
                      </a:r>
                    </a:p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Able to collect and record data accurately using technology</a:t>
                      </a:r>
                    </a:p>
                  </a:txBody>
                  <a:tcPr marL="27873" marR="27873" marT="0" marB="0"/>
                </a:tc>
                <a:tc>
                  <a:txBody>
                    <a:bodyPr/>
                    <a:lstStyle/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Able to identify appropriate data to collect relative to a biological question and hypothesis</a:t>
                      </a:r>
                    </a:p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Know how to enter data into a spreadsheet or database</a:t>
                      </a:r>
                    </a:p>
                  </a:txBody>
                  <a:tcPr marL="27873" marR="27873" marT="0" marB="0"/>
                </a:tc>
                <a:tc>
                  <a:txBody>
                    <a:bodyPr/>
                    <a:lstStyle/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Understand how to incorporate rigorous data collection and sampling methods into experimental design</a:t>
                      </a:r>
                    </a:p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Know how to store, manage, manipulate, or query a database</a:t>
                      </a:r>
                    </a:p>
                  </a:txBody>
                  <a:tcPr marL="27873" marR="27873" marT="0" marB="0"/>
                </a:tc>
              </a:tr>
              <a:tr h="10514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Calculation</a:t>
                      </a:r>
                    </a:p>
                  </a:txBody>
                  <a:tcPr marL="27873" marR="27873" marT="0" marB="0"/>
                </a:tc>
                <a:tc>
                  <a:txBody>
                    <a:bodyPr/>
                    <a:lstStyle/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Know how to conduct mathematical calculations</a:t>
                      </a:r>
                    </a:p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Able to use spreadsheets and software to conduct calculations</a:t>
                      </a:r>
                    </a:p>
                  </a:txBody>
                  <a:tcPr marL="27873" marR="27873" marT="0" marB="0"/>
                </a:tc>
                <a:tc>
                  <a:txBody>
                    <a:bodyPr/>
                    <a:lstStyle/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Understand the relationship between calculations and a biological question </a:t>
                      </a:r>
                    </a:p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Know how to apply mathematical tools and technology to conduct calculations with biological data</a:t>
                      </a:r>
                    </a:p>
                  </a:txBody>
                  <a:tcPr marL="27873" marR="27873" marT="0" marB="0"/>
                </a:tc>
                <a:tc>
                  <a:txBody>
                    <a:bodyPr/>
                    <a:lstStyle/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Know how to choose appropriate mathematical tools for studies of biological systems</a:t>
                      </a:r>
                    </a:p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Understand how data are used to develop quantitative biological models </a:t>
                      </a:r>
                    </a:p>
                  </a:txBody>
                  <a:tcPr marL="27873" marR="27873" marT="0" marB="0"/>
                </a:tc>
              </a:tr>
              <a:tr h="1051484">
                <a:tc>
                  <a:txBody>
                    <a:bodyPr/>
                    <a:lstStyle/>
                    <a:p>
                      <a:pPr marL="1905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Analysis &amp; Interpretation</a:t>
                      </a:r>
                    </a:p>
                  </a:txBody>
                  <a:tcPr marL="27873" marR="27873" marT="0" marB="0"/>
                </a:tc>
                <a:tc>
                  <a:txBody>
                    <a:bodyPr/>
                    <a:lstStyle/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Know how to describe data with statistics </a:t>
                      </a:r>
                    </a:p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Able to describe patterns in data </a:t>
                      </a:r>
                    </a:p>
                  </a:txBody>
                  <a:tcPr marL="27873" marR="27873" marT="0" marB="0"/>
                </a:tc>
                <a:tc>
                  <a:txBody>
                    <a:bodyPr/>
                    <a:lstStyle/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Know how to analyze and interpret data using statistical tests </a:t>
                      </a:r>
                    </a:p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Be able to interpret results of statistical test relative to a biological question or hypothesis</a:t>
                      </a:r>
                    </a:p>
                  </a:txBody>
                  <a:tcPr marL="27873" marR="27873" marT="0" marB="0"/>
                </a:tc>
                <a:tc>
                  <a:txBody>
                    <a:bodyPr/>
                    <a:lstStyle/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Understand how to incorporate data analysis and statistical methods into experimental design</a:t>
                      </a:r>
                    </a:p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Understand assumptions in analyses</a:t>
                      </a:r>
                    </a:p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Able to compare results among analyses</a:t>
                      </a:r>
                    </a:p>
                  </a:txBody>
                  <a:tcPr marL="27873" marR="27873" marT="0" marB="0"/>
                </a:tc>
              </a:tr>
              <a:tr h="10287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Communication</a:t>
                      </a:r>
                    </a:p>
                  </a:txBody>
                  <a:tcPr marL="27873" marR="27873" marT="0" marB="0"/>
                </a:tc>
                <a:tc>
                  <a:txBody>
                    <a:bodyPr/>
                    <a:lstStyle/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Know how to use technology to construct tables and figures.</a:t>
                      </a:r>
                    </a:p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Able to describe graphical and tabular presentations of data </a:t>
                      </a:r>
                    </a:p>
                  </a:txBody>
                  <a:tcPr marL="27873" marR="27873" marT="0" marB="0"/>
                </a:tc>
                <a:tc>
                  <a:txBody>
                    <a:bodyPr/>
                    <a:lstStyle/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Able to explain the relationships among data presented in figures and tables</a:t>
                      </a:r>
                    </a:p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Understand how to use data and analyses to argue from evidence</a:t>
                      </a:r>
                    </a:p>
                  </a:txBody>
                  <a:tcPr marL="27873" marR="27873" marT="0" marB="0"/>
                </a:tc>
                <a:tc>
                  <a:txBody>
                    <a:bodyPr/>
                    <a:lstStyle/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Able to evaluate the strengths and limitations of their data and analyses</a:t>
                      </a:r>
                    </a:p>
                    <a:p>
                      <a:pPr marL="114300" marR="0" lvl="0" indent="-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Understand the relationship between their data and other biological, scientific or societal 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issues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27873" marR="27873" marT="0" marB="0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685800"/>
            <a:ext cx="6343202" cy="709865"/>
          </a:xfrm>
        </p:spPr>
        <p:txBody>
          <a:bodyPr/>
          <a:lstStyle/>
          <a:p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Assessment</a:t>
            </a:r>
            <a:b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</a:br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Facets of Data Literacy</a:t>
            </a:r>
            <a:endParaRPr lang="en-US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9414" y="6634775"/>
            <a:ext cx="20213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venir Next" charset="0"/>
                <a:ea typeface="Avenir Next" charset="0"/>
                <a:cs typeface="Avenir Next" charset="0"/>
              </a:rPr>
              <a:t>Gibson &amp; </a:t>
            </a:r>
            <a:r>
              <a:rPr lang="en-US" sz="1100" dirty="0" err="1" smtClean="0">
                <a:latin typeface="Avenir Next" charset="0"/>
                <a:ea typeface="Avenir Next" charset="0"/>
                <a:cs typeface="Avenir Next" charset="0"/>
              </a:rPr>
              <a:t>Mourad</a:t>
            </a:r>
            <a:r>
              <a:rPr lang="en-US" sz="1100" dirty="0" smtClean="0">
                <a:latin typeface="Avenir Next" charset="0"/>
                <a:ea typeface="Avenir Next" charset="0"/>
                <a:cs typeface="Avenir Next" charset="0"/>
              </a:rPr>
              <a:t>, </a:t>
            </a:r>
            <a:r>
              <a:rPr lang="en-US" sz="1100" i="1" dirty="0" smtClean="0">
                <a:latin typeface="Avenir Next" charset="0"/>
                <a:ea typeface="Avenir Next" charset="0"/>
                <a:cs typeface="Avenir Next" charset="0"/>
              </a:rPr>
              <a:t>In review</a:t>
            </a:r>
            <a:endParaRPr lang="en-US" sz="1100" i="1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FMN Modules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438400"/>
            <a:ext cx="8001000" cy="4038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base">
              <a:spcBef>
                <a:spcPts val="600"/>
              </a:spcBef>
              <a:spcAft>
                <a:spcPts val="600"/>
              </a:spcAft>
              <a:buClr>
                <a:srgbClr val="8BE43B"/>
              </a:buClr>
              <a:buSzPct val="100000"/>
              <a:tabLst>
                <a:tab pos="457200" algn="l"/>
              </a:tabLst>
            </a:pPr>
            <a:r>
              <a:rPr lang="en-US" sz="2000" b="1" dirty="0">
                <a:latin typeface="Avenir Next" charset="0"/>
                <a:ea typeface="Avenir Next" charset="0"/>
                <a:cs typeface="Avenir Next" charset="0"/>
              </a:rPr>
              <a:t>Food Chain Dynamics In A Simple Ecosystem (J. Phil Gibson, University of Oklahoma)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rgbClr val="8BE43B"/>
              </a:buClr>
              <a:buSzPct val="100000"/>
              <a:tabLst>
                <a:tab pos="457200" algn="l"/>
              </a:tabLst>
            </a:pPr>
            <a:r>
              <a:rPr lang="en-US" sz="2000" b="1" dirty="0">
                <a:latin typeface="Avenir Next" charset="0"/>
                <a:ea typeface="Avenir Next" charset="0"/>
                <a:cs typeface="Avenir Next" charset="0"/>
              </a:rPr>
              <a:t>Transpiration (J. Phil Gibson, University of Oklahoma)</a:t>
            </a:r>
          </a:p>
          <a:p>
            <a:pPr marR="0" lvl="0" fontAlgn="base">
              <a:spcBef>
                <a:spcPts val="600"/>
              </a:spcBef>
              <a:spcAft>
                <a:spcPts val="600"/>
              </a:spcAft>
              <a:buClr>
                <a:srgbClr val="8BE43B"/>
              </a:buClr>
              <a:buSzPct val="100000"/>
              <a:tabLst>
                <a:tab pos="457200" algn="l"/>
              </a:tabLst>
            </a:pPr>
            <a:r>
              <a:rPr lang="en-US" sz="2000" b="1" dirty="0">
                <a:latin typeface="Avenir Next" charset="0"/>
                <a:ea typeface="Avenir Next" charset="0"/>
                <a:cs typeface="Avenir Next" charset="0"/>
              </a:rPr>
              <a:t>Morphological and Molecular Analysis of Plant Phylogeny and Diversity (J. Phil Gibson, University of Oklahoma)</a:t>
            </a:r>
          </a:p>
          <a:p>
            <a:pPr marR="0" lvl="0" fontAlgn="base">
              <a:spcBef>
                <a:spcPts val="600"/>
              </a:spcBef>
              <a:spcAft>
                <a:spcPts val="600"/>
              </a:spcAft>
              <a:buClr>
                <a:srgbClr val="8BE43B"/>
              </a:buClr>
              <a:buSzPct val="100000"/>
              <a:tabLst>
                <a:tab pos="457200" algn="l"/>
              </a:tabLst>
            </a:pPr>
            <a:r>
              <a:rPr lang="en-US" sz="2000" b="1" dirty="0">
                <a:latin typeface="Avenir Next" charset="0"/>
                <a:ea typeface="Avenir Next" charset="0"/>
                <a:cs typeface="Avenir Next" charset="0"/>
              </a:rPr>
              <a:t>A Structured Inquiry Approach to Cotyledon Phenotyping (K. </a:t>
            </a:r>
            <a:r>
              <a:rPr lang="en-US" sz="2000" b="1" dirty="0" err="1">
                <a:latin typeface="Avenir Next" charset="0"/>
                <a:ea typeface="Avenir Next" charset="0"/>
                <a:cs typeface="Avenir Next" charset="0"/>
              </a:rPr>
              <a:t>Tuominen</a:t>
            </a:r>
            <a:r>
              <a:rPr lang="en-US" sz="2000" b="1" dirty="0">
                <a:latin typeface="Avenir Next" charset="0"/>
                <a:ea typeface="Avenir Next" charset="0"/>
                <a:cs typeface="Avenir Next" charset="0"/>
              </a:rPr>
              <a:t>, Metropolitan State University)</a:t>
            </a:r>
          </a:p>
          <a:p>
            <a:pPr marR="0" lvl="0" fontAlgn="base">
              <a:spcBef>
                <a:spcPts val="600"/>
              </a:spcBef>
              <a:spcAft>
                <a:spcPts val="600"/>
              </a:spcAft>
              <a:buClr>
                <a:srgbClr val="8BE43B"/>
              </a:buClr>
              <a:buSzPct val="100000"/>
              <a:tabLst>
                <a:tab pos="457200" algn="l"/>
              </a:tabLst>
            </a:pPr>
            <a:r>
              <a:rPr lang="en-US" sz="2000" b="1" dirty="0">
                <a:latin typeface="Avenir Next" charset="0"/>
                <a:ea typeface="Avenir Next" charset="0"/>
                <a:cs typeface="Avenir Next" charset="0"/>
              </a:rPr>
              <a:t>Seed Dispersal in Tropical Forests (J. Phil Gibson, University of Oklahoma)</a:t>
            </a:r>
          </a:p>
          <a:p>
            <a:pPr marR="0" lvl="0" fontAlgn="base">
              <a:spcBef>
                <a:spcPts val="600"/>
              </a:spcBef>
              <a:spcAft>
                <a:spcPts val="600"/>
              </a:spcAft>
              <a:buClr>
                <a:srgbClr val="8BE43B"/>
              </a:buClr>
              <a:buSzPct val="100000"/>
              <a:tabLst>
                <a:tab pos="457200" algn="l"/>
              </a:tabLst>
            </a:pPr>
            <a:r>
              <a:rPr lang="en-US" sz="2000" b="1" dirty="0">
                <a:latin typeface="Avenir Next" charset="0"/>
                <a:ea typeface="Avenir Next" charset="0"/>
                <a:cs typeface="Avenir Next" charset="0"/>
              </a:rPr>
              <a:t>Terrestrial Trophic Cascades &amp; Population Structure (J. Phil Gibson, University of Oklahoma)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841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Mission</a:t>
            </a:r>
            <a:r>
              <a:rPr lang="en-US" b="1" dirty="0" smtClean="0"/>
              <a:t>, Goals, &amp;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863" y="2514600"/>
            <a:ext cx="4122737" cy="40386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Mission</a:t>
            </a:r>
            <a:r>
              <a:rPr lang="en-US" b="1" dirty="0" smtClean="0"/>
              <a:t> refers to the big-picture outcome trying to achieve.</a:t>
            </a:r>
            <a:endParaRPr lang="en-US" b="1" i="1" dirty="0" smtClean="0"/>
          </a:p>
          <a:p>
            <a:r>
              <a:rPr lang="en-US" b="1" i="1" dirty="0" smtClean="0"/>
              <a:t>Learning </a:t>
            </a:r>
            <a:r>
              <a:rPr lang="en-US" b="1" i="1" dirty="0"/>
              <a:t>Goals </a:t>
            </a:r>
            <a:r>
              <a:rPr lang="en-US" b="1" dirty="0"/>
              <a:t>are </a:t>
            </a:r>
            <a:r>
              <a:rPr lang="en-US" b="1" dirty="0" smtClean="0"/>
              <a:t>the things you want to accomplish in the course, points of focus for instructor, achievable but not necessarily measurable.</a:t>
            </a:r>
            <a:r>
              <a:rPr lang="en-US" b="1" dirty="0"/>
              <a:t> </a:t>
            </a:r>
          </a:p>
          <a:p>
            <a:r>
              <a:rPr lang="en-US" b="1" i="1" dirty="0"/>
              <a:t>Learning Objectives</a:t>
            </a:r>
            <a:r>
              <a:rPr lang="en-US" b="1" dirty="0"/>
              <a:t> are </a:t>
            </a:r>
            <a:r>
              <a:rPr lang="en-US" b="1" dirty="0" smtClean="0"/>
              <a:t>more specific statements on specific activities or abilities a student will engage in after completing a module or entire course.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Becoming A Biologist &amp; Solving Wicked Problems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98909" y="2209800"/>
            <a:ext cx="75445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Avenir Next" charset="0"/>
                <a:ea typeface="Avenir Next" charset="0"/>
                <a:cs typeface="Avenir Next" charset="0"/>
              </a:rPr>
              <a:t>You </a:t>
            </a:r>
            <a:r>
              <a:rPr lang="en-US" sz="2800" b="1" dirty="0" err="1">
                <a:latin typeface="Avenir Next" charset="0"/>
                <a:ea typeface="Avenir Next" charset="0"/>
                <a:cs typeface="Avenir Next" charset="0"/>
              </a:rPr>
              <a:t>gotta</a:t>
            </a:r>
            <a:r>
              <a:rPr lang="en-US" sz="2800" b="1" dirty="0">
                <a:latin typeface="Avenir Next" charset="0"/>
                <a:ea typeface="Avenir Next" charset="0"/>
                <a:cs typeface="Avenir Next" charset="0"/>
              </a:rPr>
              <a:t> know </a:t>
            </a:r>
            <a:r>
              <a:rPr lang="en-US" sz="2800" b="1" dirty="0" smtClean="0">
                <a:latin typeface="Avenir Next" charset="0"/>
                <a:ea typeface="Avenir Next" charset="0"/>
                <a:cs typeface="Avenir Next" charset="0"/>
              </a:rPr>
              <a:t>science and biology stuff.</a:t>
            </a:r>
            <a:endParaRPr lang="en-US" sz="2800" b="1" dirty="0">
              <a:latin typeface="Avenir Next" charset="0"/>
              <a:ea typeface="Avenir Next" charset="0"/>
              <a:cs typeface="Avenir Next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Avenir Next" charset="0"/>
                <a:ea typeface="Avenir Next" charset="0"/>
                <a:cs typeface="Avenir Next" charset="0"/>
              </a:rPr>
              <a:t>You </a:t>
            </a:r>
            <a:r>
              <a:rPr lang="en-US" sz="2800" b="1" dirty="0" err="1">
                <a:latin typeface="Avenir Next" charset="0"/>
                <a:ea typeface="Avenir Next" charset="0"/>
                <a:cs typeface="Avenir Next" charset="0"/>
              </a:rPr>
              <a:t>gotta</a:t>
            </a:r>
            <a:r>
              <a:rPr lang="en-US" sz="2800" b="1" dirty="0">
                <a:latin typeface="Avenir Next" charset="0"/>
                <a:ea typeface="Avenir Next" charset="0"/>
                <a:cs typeface="Avenir Next" charset="0"/>
              </a:rPr>
              <a:t> know how to </a:t>
            </a:r>
            <a:r>
              <a:rPr lang="en-US" sz="2800" b="1" dirty="0" smtClean="0">
                <a:latin typeface="Avenir Next" charset="0"/>
                <a:ea typeface="Avenir Next" charset="0"/>
                <a:cs typeface="Avenir Next" charset="0"/>
              </a:rPr>
              <a:t>do science and biology things.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Avenir Next" charset="0"/>
                <a:ea typeface="Avenir Next" charset="0"/>
                <a:cs typeface="Avenir Next" charset="0"/>
              </a:rPr>
              <a:t>You </a:t>
            </a:r>
            <a:r>
              <a:rPr lang="en-US" sz="2800" b="1" dirty="0" err="1" smtClean="0">
                <a:latin typeface="Avenir Next" charset="0"/>
                <a:ea typeface="Avenir Next" charset="0"/>
                <a:cs typeface="Avenir Next" charset="0"/>
              </a:rPr>
              <a:t>gotta</a:t>
            </a:r>
            <a:r>
              <a:rPr lang="en-US" sz="2800" b="1" dirty="0" smtClean="0">
                <a:latin typeface="Avenir Next" charset="0"/>
                <a:ea typeface="Avenir Next" charset="0"/>
                <a:cs typeface="Avenir Next" charset="0"/>
              </a:rPr>
              <a:t> pull the knowing and the doing all together to develop understanding.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b="1" dirty="0">
              <a:latin typeface="Avenir Next" charset="0"/>
              <a:ea typeface="Avenir Next" charset="0"/>
              <a:cs typeface="Avenir Next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latin typeface="Avenir Next" charset="0"/>
                <a:ea typeface="Avenir Next" charset="0"/>
                <a:cs typeface="Avenir Next" charset="0"/>
              </a:rPr>
              <a:t> Systems-based </a:t>
            </a:r>
            <a:r>
              <a:rPr lang="en-US" sz="2800" b="1" dirty="0">
                <a:latin typeface="Avenir Next" charset="0"/>
                <a:ea typeface="Avenir Next" charset="0"/>
                <a:cs typeface="Avenir Next" charset="0"/>
              </a:rPr>
              <a:t>thinking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latin typeface="Avenir Next" charset="0"/>
                <a:ea typeface="Avenir Next" charset="0"/>
                <a:cs typeface="Avenir Next" charset="0"/>
              </a:rPr>
              <a:t> Experience-based learning</a:t>
            </a:r>
            <a:endParaRPr lang="en-US" sz="2800" b="1" dirty="0">
              <a:latin typeface="Avenir Next" charset="0"/>
              <a:ea typeface="Avenir Next" charset="0"/>
              <a:cs typeface="Avenir Next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latin typeface="Avenir Next" charset="0"/>
                <a:ea typeface="Avenir Next" charset="0"/>
                <a:cs typeface="Avenir Next" charset="0"/>
              </a:rPr>
              <a:t> Evidence-based conclusions</a:t>
            </a:r>
            <a:endParaRPr lang="en-US" sz="2800" b="1" dirty="0"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752600" y="2449263"/>
            <a:ext cx="5715000" cy="3875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Two Quantitative Botanical Activities</a:t>
            </a:r>
            <a:endParaRPr lang="en-US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449526"/>
            <a:ext cx="2684793" cy="657962"/>
          </a:xfrm>
          <a:noFill/>
          <a:ln>
            <a:noFill/>
          </a:ln>
          <a:scene3d>
            <a:camera prst="obliqueTopLeft"/>
            <a:lightRig rig="threePt" dir="t"/>
          </a:scene3d>
          <a:sp3d extrusionH="254000" prstMaterial="matte"/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Algae-Brine Shrimp Lab</a:t>
            </a:r>
            <a:endParaRPr lang="en-US" sz="24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1"/>
          </p:nvPr>
        </p:nvSpPr>
        <p:spPr>
          <a:xfrm>
            <a:off x="1371600" y="5106989"/>
            <a:ext cx="3062840" cy="1187321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latin typeface="Avenir Next" charset="0"/>
                <a:ea typeface="Avenir Next" charset="0"/>
                <a:cs typeface="Avenir Next" charset="0"/>
              </a:rPr>
              <a:t>Investigate food chains, trophic interactions</a:t>
            </a:r>
          </a:p>
          <a:p>
            <a:r>
              <a:rPr lang="en-US" sz="1400" b="1" dirty="0" smtClean="0">
                <a:latin typeface="Avenir Next" charset="0"/>
                <a:ea typeface="Avenir Next" charset="0"/>
                <a:cs typeface="Avenir Next" charset="0"/>
              </a:rPr>
              <a:t>Opportunities to estimate population sizes, compare means among gr</a:t>
            </a:r>
            <a:r>
              <a:rPr lang="en-US" sz="1400" b="1" dirty="0">
                <a:latin typeface="Avenir Next" charset="0"/>
                <a:ea typeface="Avenir Next" charset="0"/>
                <a:cs typeface="Avenir Next" charset="0"/>
              </a:rPr>
              <a:t>oups</a:t>
            </a:r>
            <a:r>
              <a:rPr lang="en-US" sz="1400" b="1" dirty="0" smtClean="0">
                <a:latin typeface="Avenir Next" charset="0"/>
                <a:ea typeface="Avenir Next" charset="0"/>
                <a:cs typeface="Avenir Next" charset="0"/>
              </a:rPr>
              <a:t> via t-test or ANOVA</a:t>
            </a:r>
            <a:endParaRPr lang="en-US" sz="14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27959" y="4515584"/>
            <a:ext cx="3092041" cy="657962"/>
          </a:xfrm>
          <a:noFill/>
          <a:ln>
            <a:noFill/>
          </a:ln>
          <a:scene3d>
            <a:camera prst="obliqueTopLeft"/>
            <a:lightRig rig="threePt" dir="t"/>
          </a:scene3d>
          <a:sp3d extrusionH="254000" prstMaterial="matte"/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Corn &amp; Sunflower Transpiration Lab</a:t>
            </a:r>
            <a:endParaRPr lang="en-US" sz="24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4754433" y="5173546"/>
            <a:ext cx="2879517" cy="1187321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latin typeface="Avenir Next" charset="0"/>
                <a:ea typeface="Avenir Next" charset="0"/>
                <a:cs typeface="Avenir Next" charset="0"/>
              </a:rPr>
              <a:t>Investigate photosynthesis in corn C3 and C4 plants</a:t>
            </a:r>
          </a:p>
          <a:p>
            <a:r>
              <a:rPr lang="en-US" sz="1400" b="1" dirty="0" smtClean="0">
                <a:latin typeface="Avenir Next" charset="0"/>
                <a:ea typeface="Avenir Next" charset="0"/>
                <a:cs typeface="Avenir Next" charset="0"/>
              </a:rPr>
              <a:t>Opportunities to </a:t>
            </a:r>
            <a:r>
              <a:rPr lang="en-US" sz="1400" b="1" dirty="0" err="1" smtClean="0">
                <a:latin typeface="Avenir Next" charset="0"/>
                <a:ea typeface="Avenir Next" charset="0"/>
                <a:cs typeface="Avenir Next" charset="0"/>
              </a:rPr>
              <a:t>compre</a:t>
            </a:r>
            <a:r>
              <a:rPr lang="en-US" sz="1400" b="1" dirty="0" smtClean="0">
                <a:latin typeface="Avenir Next" charset="0"/>
                <a:ea typeface="Avenir Next" charset="0"/>
                <a:cs typeface="Avenir Next" charset="0"/>
              </a:rPr>
              <a:t> rates, compare means via t-test or ANOVA</a:t>
            </a:r>
            <a:endParaRPr lang="en-US" sz="1400" b="1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chain dynamics in a simple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257800"/>
          </a:xfrm>
        </p:spPr>
        <p:txBody>
          <a:bodyPr/>
          <a:lstStyle/>
          <a:p>
            <a:r>
              <a:rPr lang="en-US" sz="2600" dirty="0"/>
              <a:t>As a group, design an experiment from your different ideas to manipulate the trophic interactions in the algae-brine shrimp system</a:t>
            </a:r>
          </a:p>
          <a:p>
            <a:r>
              <a:rPr lang="en-US" sz="2600" dirty="0"/>
              <a:t>6 jars per group</a:t>
            </a:r>
          </a:p>
          <a:p>
            <a:r>
              <a:rPr lang="en-US" sz="2600" dirty="0">
                <a:solidFill>
                  <a:srgbClr val="FF0000"/>
                </a:solidFill>
              </a:rPr>
              <a:t>Submit hypothesis worksheet for GTA approval</a:t>
            </a:r>
          </a:p>
          <a:p>
            <a:r>
              <a:rPr lang="en-US" sz="2600" dirty="0"/>
              <a:t>Set up experiment. Be careful with spectrophotometer readings and calculations.</a:t>
            </a:r>
          </a:p>
          <a:p>
            <a:r>
              <a:rPr lang="en-US" sz="2600" dirty="0"/>
              <a:t>Label with Group Name, Class time, Treatment</a:t>
            </a:r>
          </a:p>
          <a:p>
            <a:r>
              <a:rPr lang="en-US" sz="2600" dirty="0"/>
              <a:t>Measure pH</a:t>
            </a:r>
          </a:p>
          <a:p>
            <a:r>
              <a:rPr lang="en-US" sz="2600" dirty="0"/>
              <a:t>Incubate for </a:t>
            </a:r>
            <a:r>
              <a:rPr lang="en-US" sz="2600" dirty="0" smtClean="0"/>
              <a:t>1 or 2 </a:t>
            </a:r>
            <a:r>
              <a:rPr lang="en-US" sz="2600" dirty="0"/>
              <a:t>weeks with Light @ 25°C</a:t>
            </a:r>
          </a:p>
        </p:txBody>
      </p:sp>
    </p:spTree>
    <p:extLst>
      <p:ext uri="{BB962C8B-B14F-4D97-AF65-F5344CB8AC3E}">
        <p14:creationId xmlns:p14="http://schemas.microsoft.com/office/powerpoint/2010/main" val="821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sz="2400" b="1" dirty="0"/>
              <a:t>Bottom-up control of productivity</a:t>
            </a:r>
          </a:p>
          <a:p>
            <a:pPr lvl="1"/>
            <a:r>
              <a:rPr lang="en-US" sz="2000" b="1" dirty="0"/>
              <a:t>The abundance of organisms at a trophic level is determined by the rate of food production for them to eat.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Increasing the availability of limiting resources will increase the abundance of primary producers.  This in turn can increase trophic levels above the producers.</a:t>
            </a:r>
            <a:endParaRPr lang="en-US" sz="2000" b="1" dirty="0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6248400" y="14097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6096000" y="2171700"/>
            <a:ext cx="762000" cy="762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5867400" y="3238500"/>
            <a:ext cx="1219200" cy="1143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5638800" y="4686300"/>
            <a:ext cx="1676400" cy="15240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6477000" y="18669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6477000" y="29337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6477000" y="4381500"/>
            <a:ext cx="0" cy="3048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7116" name="AutoShape 13"/>
          <p:cNvSpPr>
            <a:spLocks noChangeArrowheads="1"/>
          </p:cNvSpPr>
          <p:nvPr/>
        </p:nvSpPr>
        <p:spPr bwMode="auto">
          <a:xfrm>
            <a:off x="6248400" y="6210300"/>
            <a:ext cx="485775" cy="609600"/>
          </a:xfrm>
          <a:prstGeom prst="upArrow">
            <a:avLst>
              <a:gd name="adj1" fmla="val 50000"/>
              <a:gd name="adj2" fmla="val 3137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7118" name="Oval 4"/>
          <p:cNvSpPr>
            <a:spLocks noChangeArrowheads="1"/>
          </p:cNvSpPr>
          <p:nvPr/>
        </p:nvSpPr>
        <p:spPr bwMode="auto">
          <a:xfrm>
            <a:off x="7986713" y="1501775"/>
            <a:ext cx="333375" cy="349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7119" name="Oval 5"/>
          <p:cNvSpPr>
            <a:spLocks noChangeArrowheads="1"/>
          </p:cNvSpPr>
          <p:nvPr/>
        </p:nvSpPr>
        <p:spPr bwMode="auto">
          <a:xfrm>
            <a:off x="7889875" y="2263775"/>
            <a:ext cx="554038" cy="5826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7120" name="Oval 6"/>
          <p:cNvSpPr>
            <a:spLocks noChangeArrowheads="1"/>
          </p:cNvSpPr>
          <p:nvPr/>
        </p:nvSpPr>
        <p:spPr bwMode="auto">
          <a:xfrm>
            <a:off x="7710488" y="3392488"/>
            <a:ext cx="885825" cy="87471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7121" name="Oval 7"/>
          <p:cNvSpPr>
            <a:spLocks noChangeArrowheads="1"/>
          </p:cNvSpPr>
          <p:nvPr/>
        </p:nvSpPr>
        <p:spPr bwMode="auto">
          <a:xfrm>
            <a:off x="7543800" y="4816475"/>
            <a:ext cx="1219200" cy="116522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7122" name="Line 8"/>
          <p:cNvSpPr>
            <a:spLocks noChangeShapeType="1"/>
          </p:cNvSpPr>
          <p:nvPr/>
        </p:nvSpPr>
        <p:spPr bwMode="auto">
          <a:xfrm flipV="1">
            <a:off x="8139113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7123" name="Line 9"/>
          <p:cNvSpPr>
            <a:spLocks noChangeShapeType="1"/>
          </p:cNvSpPr>
          <p:nvPr/>
        </p:nvSpPr>
        <p:spPr bwMode="auto">
          <a:xfrm flipV="1">
            <a:off x="8139113" y="2971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7124" name="Line 10"/>
          <p:cNvSpPr>
            <a:spLocks noChangeShapeType="1"/>
          </p:cNvSpPr>
          <p:nvPr/>
        </p:nvSpPr>
        <p:spPr bwMode="auto">
          <a:xfrm flipV="1">
            <a:off x="8139113" y="4419600"/>
            <a:ext cx="0" cy="3048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7125" name="AutoShape 13"/>
          <p:cNvSpPr>
            <a:spLocks noChangeArrowheads="1"/>
          </p:cNvSpPr>
          <p:nvPr/>
        </p:nvSpPr>
        <p:spPr bwMode="auto">
          <a:xfrm>
            <a:off x="7910513" y="6248400"/>
            <a:ext cx="485775" cy="609600"/>
          </a:xfrm>
          <a:prstGeom prst="upArrow">
            <a:avLst>
              <a:gd name="adj1" fmla="val 50000"/>
              <a:gd name="adj2" fmla="val 3137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03724" y="815975"/>
            <a:ext cx="8229600" cy="1143000"/>
          </a:xfrm>
        </p:spPr>
        <p:txBody>
          <a:bodyPr>
            <a:normAutofit fontScale="90000"/>
          </a:bodyPr>
          <a:lstStyle/>
          <a:p>
            <a:pPr lvl="1"/>
            <a:r>
              <a:rPr lang="en-US" sz="4900" dirty="0"/>
              <a:t>Trophic Cascade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1" dirty="0"/>
              <a:t>Changes in abundances of organisms at one trophic level can influence energy flow at multiple trophic levels</a:t>
            </a:r>
            <a:r>
              <a:rPr lang="en-US" sz="1800" dirty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4648200" cy="5029200"/>
          </a:xfrm>
        </p:spPr>
        <p:txBody>
          <a:bodyPr/>
          <a:lstStyle/>
          <a:p>
            <a:r>
              <a:rPr lang="en-US" sz="2800" b="1" dirty="0"/>
              <a:t>Top-down control of productivity</a:t>
            </a:r>
          </a:p>
          <a:p>
            <a:pPr>
              <a:buFontTx/>
              <a:buNone/>
            </a:pPr>
            <a:endParaRPr lang="en-US" sz="1400" b="1" dirty="0"/>
          </a:p>
          <a:p>
            <a:pPr lvl="1"/>
            <a:r>
              <a:rPr lang="en-US" sz="2400" b="1" dirty="0"/>
              <a:t>Carnivores depress herbivore populations that would otherwise consume most of the vegetation.</a:t>
            </a:r>
          </a:p>
          <a:p>
            <a:pPr lvl="1"/>
            <a:r>
              <a:rPr lang="en-US" sz="2400" b="1" dirty="0"/>
              <a:t>This causes an increase in producer populations.</a:t>
            </a:r>
          </a:p>
          <a:p>
            <a:pPr>
              <a:buFontTx/>
              <a:buNone/>
            </a:pPr>
            <a:endParaRPr lang="en-US" sz="1400" b="1" dirty="0"/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5410200" y="1828800"/>
            <a:ext cx="7620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5257800" y="3352800"/>
            <a:ext cx="10668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5105400" y="5105400"/>
            <a:ext cx="1447800" cy="13716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5791200" y="2819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5791200" y="45720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162800" y="1447800"/>
            <a:ext cx="1295400" cy="1371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7848600" y="2971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391400" y="3429000"/>
            <a:ext cx="838200" cy="838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7848600" y="4419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010400" y="4876800"/>
            <a:ext cx="1676400" cy="17526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6324600" y="3048000"/>
            <a:ext cx="1066800" cy="1066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0000"/>
              </a:solidFill>
              <a:latin typeface="Calibri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755469"/>
            <a:ext cx="8229600" cy="1143000"/>
          </a:xfrm>
        </p:spPr>
        <p:txBody>
          <a:bodyPr>
            <a:normAutofit fontScale="90000"/>
          </a:bodyPr>
          <a:lstStyle/>
          <a:p>
            <a:pPr lvl="1"/>
            <a:r>
              <a:rPr lang="en-US" sz="4900" dirty="0"/>
              <a:t>Trophic Cascade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1" dirty="0"/>
              <a:t>Changes in abundances of organisms at one trophic level can influence energy flow at multiple trophic levels</a:t>
            </a:r>
            <a:r>
              <a:rPr lang="en-US" sz="1800" dirty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ree Thinking presentation">
  <a:themeElements>
    <a:clrScheme name="Tree Thinking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7340</TotalTime>
  <Words>1340</Words>
  <Application>Microsoft Macintosh PowerPoint</Application>
  <PresentationFormat>On-screen Show (4:3)</PresentationFormat>
  <Paragraphs>230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Avenir Black</vt:lpstr>
      <vt:lpstr>Avenir Next</vt:lpstr>
      <vt:lpstr>Calibri</vt:lpstr>
      <vt:lpstr>Calibri Light</vt:lpstr>
      <vt:lpstr>Century Gothic</vt:lpstr>
      <vt:lpstr>Symbol</vt:lpstr>
      <vt:lpstr>Wingdings</vt:lpstr>
      <vt:lpstr>Wingdings 3</vt:lpstr>
      <vt:lpstr>Arial</vt:lpstr>
      <vt:lpstr>Ion Boardroom</vt:lpstr>
      <vt:lpstr>Tree Thinking presentation</vt:lpstr>
      <vt:lpstr>Office Theme</vt:lpstr>
      <vt:lpstr>Question:</vt:lpstr>
      <vt:lpstr>Our Plan For Today:</vt:lpstr>
      <vt:lpstr>FMN Modules</vt:lpstr>
      <vt:lpstr>Mission, Goals, &amp; Objectives</vt:lpstr>
      <vt:lpstr>Becoming A Biologist &amp; Solving Wicked Problems</vt:lpstr>
      <vt:lpstr>Two Quantitative Botanical Activities</vt:lpstr>
      <vt:lpstr>Food chain dynamics in a simple ecosystem</vt:lpstr>
      <vt:lpstr>Trophic Cascade Changes in abundances of organisms at one trophic level can influence energy flow at multiple trophic levels.  </vt:lpstr>
      <vt:lpstr>Trophic Cascade Changes in abundances of organisms at one trophic level can influence energy flow at multiple trophic levels.  </vt:lpstr>
      <vt:lpstr>Lab This Week</vt:lpstr>
      <vt:lpstr>Calculating Algae Density</vt:lpstr>
      <vt:lpstr>PowerPoint Presentation</vt:lpstr>
      <vt:lpstr>Transpiration Experiments</vt:lpstr>
      <vt:lpstr>Transpiration Experiments</vt:lpstr>
      <vt:lpstr>Leaf Peels</vt:lpstr>
      <vt:lpstr>How are you going to evaluate your results?</vt:lpstr>
      <vt:lpstr>Homework</vt:lpstr>
      <vt:lpstr>Bloom’s Levels &amp; Learning Outcomes</vt:lpstr>
      <vt:lpstr>Objectives &amp; Activities</vt:lpstr>
      <vt:lpstr>How Much Math/Stats To Teach?</vt:lpstr>
      <vt:lpstr>Statistical hypothesis testing. Null Hypothesis (HO): There is no statistically significant difference between groups. Examples of null hypotheses: group averages the same, treatment had no effect, no difference between observed and expected frequency for an event</vt:lpstr>
      <vt:lpstr>Statistical hypothesis testing, a medical example.  Null Hypothesis (HO): No Benefit From New Medication</vt:lpstr>
      <vt:lpstr>Assessment AP Explanation Tool</vt:lpstr>
      <vt:lpstr>My Basic Lab Report Rubric</vt:lpstr>
      <vt:lpstr>Assessment Facets of Data Literacy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 Gibson</dc:creator>
  <cp:lastModifiedBy>Microsoft Office User</cp:lastModifiedBy>
  <cp:revision>101</cp:revision>
  <dcterms:created xsi:type="dcterms:W3CDTF">2014-07-25T00:41:55Z</dcterms:created>
  <dcterms:modified xsi:type="dcterms:W3CDTF">2018-06-13T18:51:48Z</dcterms:modified>
</cp:coreProperties>
</file>