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p:scale>
          <a:sx n="100" d="100"/>
          <a:sy n="100" d="100"/>
        </p:scale>
        <p:origin x="1296"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coursesource.org/" TargetMode="External"/><Relationship Id="rId3" Type="http://schemas.openxmlformats.org/officeDocument/2006/relationships/hyperlink" Target="https://qubeshub.org/resources" TargetMode="External"/><Relationship Id="rId7" Type="http://schemas.openxmlformats.org/officeDocument/2006/relationships/hyperlink" Target="https://www.hhmi.org/biointeractiv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erc.carleton.edu/integrate/index.html" TargetMode="External"/><Relationship Id="rId5" Type="http://schemas.openxmlformats.org/officeDocument/2006/relationships/hyperlink" Target="http://datanuggets.org/" TargetMode="External"/><Relationship Id="rId4" Type="http://schemas.openxmlformats.org/officeDocument/2006/relationships/hyperlink" Target="https://tiee.esa.org/vol/toc_all.html" TargetMode="External"/><Relationship Id="rId9" Type="http://schemas.openxmlformats.org/officeDocument/2006/relationships/hyperlink" Target="https://www.neonscience.org/resources/teaching-modul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qubeshub.org/qubesresources/publications/319/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budburst.org/" TargetMode="External"/><Relationship Id="rId3" Type="http://schemas.openxmlformats.org/officeDocument/2006/relationships/hyperlink" Target="https://datadryad.org/" TargetMode="External"/><Relationship Id="rId7" Type="http://schemas.openxmlformats.org/officeDocument/2006/relationships/hyperlink" Target="https://ebird.org/hom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neonscience.org/data" TargetMode="External"/><Relationship Id="rId5" Type="http://schemas.openxmlformats.org/officeDocument/2006/relationships/hyperlink" Target="https://data.noaa.gov/datasetsearch/" TargetMode="External"/><Relationship Id="rId4" Type="http://schemas.openxmlformats.org/officeDocument/2006/relationships/hyperlink" Target="https://ourworldindata.org/" TargetMode="External"/><Relationship Id="rId9" Type="http://schemas.openxmlformats.org/officeDocument/2006/relationships/hyperlink" Target="https://www.idigbio.org/porta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hmi.org/biointeractive/gorongosa-national-par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hhmi.org/biointeractive/measuring-biodiversity-gorongosa" TargetMode="External"/><Relationship Id="rId5" Type="http://schemas.openxmlformats.org/officeDocument/2006/relationships/hyperlink" Target="https://www.wildcamgorongosa.org/#/classify" TargetMode="External"/><Relationship Id="rId4" Type="http://schemas.openxmlformats.org/officeDocument/2006/relationships/hyperlink" Target="http://www.hhmi.org/biointeractive/surveying-gorongosas-biodiversit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iee.esa.org/vol/toc_all.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iee.esa.org/vol/v13/issues/data_sets/bonner/abstrac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qubeshub.org/community/groups/data_incubato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qubeshub.org/community/groups/data_incubator/tie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 this workshop we will discuss best practices for bringing real data into the classroom to improve student quantitative reasoning abilities. We will introduce Data Nuggets, DryadLab, and Teaching Experiments in Ecology and Evolution (TIEE) as effective classroom resources to help scaffold student abilities when working with data, as well as the process of developing new classroom resources based on publically available research data. We will focus on the steps necessary to build student proficiency in practices that scientists employ when asking and answering scientific questions. We will identify learning objectives necessary for a scientifically literate citizenry, and how the use of real data can uniquely help achieve these learning objectives.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Do introductions here:</a:t>
            </a: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Links:</a:t>
            </a:r>
            <a:endParaRPr/>
          </a:p>
          <a:p>
            <a:pPr marL="0" marR="0" lvl="0" indent="0" algn="l" rtl="0">
              <a:spcBef>
                <a:spcPts val="0"/>
              </a:spcBef>
              <a:spcAft>
                <a:spcPts val="0"/>
              </a:spcAft>
              <a:buNone/>
            </a:pPr>
            <a:r>
              <a:rPr lang="en-US"/>
              <a:t>QUBES resources: </a:t>
            </a:r>
            <a:r>
              <a:rPr lang="en-US" u="sng">
                <a:solidFill>
                  <a:schemeClr val="hlink"/>
                </a:solidFill>
                <a:hlinkClick r:id="rId3"/>
              </a:rPr>
              <a:t>https://qubeshub.org/resources</a:t>
            </a:r>
            <a:r>
              <a:rPr lang="en-US"/>
              <a:t>, TIEE: </a:t>
            </a:r>
            <a:r>
              <a:rPr lang="en-US" u="sng">
                <a:solidFill>
                  <a:schemeClr val="hlink"/>
                </a:solidFill>
                <a:hlinkClick r:id="rId4"/>
              </a:rPr>
              <a:t>https://tiee.esa.org/vol/toc_all.html</a:t>
            </a:r>
            <a:r>
              <a:rPr lang="en-US"/>
              <a:t>, Data Nuggets: </a:t>
            </a:r>
            <a:r>
              <a:rPr lang="en-US" u="sng">
                <a:solidFill>
                  <a:schemeClr val="hlink"/>
                </a:solidFill>
                <a:hlinkClick r:id="rId5"/>
              </a:rPr>
              <a:t>http://datanuggets.org/</a:t>
            </a:r>
            <a:r>
              <a:rPr lang="en-US"/>
              <a:t>, InTeGrate: </a:t>
            </a:r>
            <a:r>
              <a:rPr lang="en-US" u="sng">
                <a:solidFill>
                  <a:schemeClr val="hlink"/>
                </a:solidFill>
                <a:hlinkClick r:id="rId6"/>
              </a:rPr>
              <a:t>https://serc.carleton.edu/integrate/index.html</a:t>
            </a:r>
            <a:r>
              <a:rPr lang="en-US"/>
              <a:t>, HHMI: </a:t>
            </a:r>
            <a:r>
              <a:rPr lang="en-US" u="sng">
                <a:solidFill>
                  <a:schemeClr val="hlink"/>
                </a:solidFill>
                <a:hlinkClick r:id="rId7"/>
              </a:rPr>
              <a:t>https://www.hhmi.org/biointeractive</a:t>
            </a:r>
            <a:r>
              <a:rPr lang="en-US"/>
              <a:t>, Course Source: </a:t>
            </a:r>
            <a:r>
              <a:rPr lang="en-US" u="sng">
                <a:solidFill>
                  <a:schemeClr val="hlink"/>
                </a:solidFill>
                <a:hlinkClick r:id="rId8"/>
              </a:rPr>
              <a:t>https://www.coursesource.org/</a:t>
            </a:r>
            <a:r>
              <a:rPr lang="en-US"/>
              <a:t>, NEON teaching modules: </a:t>
            </a:r>
            <a:r>
              <a:rPr lang="en-US" u="sng">
                <a:solidFill>
                  <a:schemeClr val="hlink"/>
                </a:solidFill>
                <a:hlinkClick r:id="rId9"/>
              </a:rPr>
              <a:t>https://www.neonscience.org/resources/teaching-modules</a:t>
            </a:r>
            <a:endParaRPr/>
          </a:p>
          <a:p>
            <a:pPr marL="0" marR="0" lvl="0" indent="0" algn="l" rtl="0">
              <a:spcBef>
                <a:spcPts val="0"/>
              </a:spcBef>
              <a:spcAft>
                <a:spcPts val="0"/>
              </a:spcAft>
              <a:buNone/>
            </a:pPr>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rtl="0">
              <a:lnSpc>
                <a:spcPct val="70000"/>
              </a:lnSpc>
              <a:spcBef>
                <a:spcPts val="500"/>
              </a:spcBef>
              <a:spcAft>
                <a:spcPts val="0"/>
              </a:spcAft>
              <a:buNone/>
            </a:pPr>
            <a:r>
              <a:rPr lang="en-US"/>
              <a:t>Benefits: A lot of teaching material to work with, Often field-tested , Able to right-size existing resources rather than creating new ones	 (Avoiding reinventing the wheel, Contributing back to the module creators and users)</a:t>
            </a:r>
            <a:endParaRPr/>
          </a:p>
          <a:p>
            <a:pPr marL="0" lvl="0" indent="0" rtl="0">
              <a:lnSpc>
                <a:spcPct val="70000"/>
              </a:lnSpc>
              <a:spcBef>
                <a:spcPts val="500"/>
              </a:spcBef>
              <a:spcAft>
                <a:spcPts val="0"/>
              </a:spcAft>
              <a:buNone/>
            </a:pPr>
            <a:r>
              <a:rPr lang="en-US"/>
              <a:t>Drawbacks: Hard to tell if the resource is a good fit without a lot of research beforehand, Answer keys available online, </a:t>
            </a:r>
            <a:r>
              <a:rPr lang="en-US" b="1"/>
              <a:t>Resources are not there for what you want to do</a:t>
            </a:r>
            <a:endParaRPr/>
          </a:p>
        </p:txBody>
      </p:sp>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Link: </a:t>
            </a:r>
            <a:r>
              <a:rPr lang="en-US" u="sng">
                <a:solidFill>
                  <a:schemeClr val="hlink"/>
                </a:solidFill>
                <a:hlinkClick r:id="rId3"/>
              </a:rPr>
              <a:t>https://qubeshub.org/qubesresources/publications/319/1</a:t>
            </a:r>
            <a:endParaRPr/>
          </a:p>
          <a:p>
            <a:pPr marL="0" lvl="0" indent="0">
              <a:spcBef>
                <a:spcPts val="0"/>
              </a:spcBef>
              <a:spcAft>
                <a:spcPts val="0"/>
              </a:spcAft>
              <a:buNone/>
            </a:pPr>
            <a:endParaRPr/>
          </a:p>
        </p:txBody>
      </p:sp>
      <p:sp>
        <p:nvSpPr>
          <p:cNvPr id="277" name="Shape 27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Shape 2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95" name="Shape 29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Shape 30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http://journals.plos.org/plosbiology/article?id=10.1371/journal.pbio.1002432</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Fig 3. Total number of data packages archived in the Dryad Digital Repository each year for four leading journals within ecology and evolutionary biology.</a:t>
            </a:r>
            <a:r>
              <a:rPr lang="en-US" sz="1200" b="0" i="0" u="none" strike="noStrike" cap="none">
                <a:solidFill>
                  <a:schemeClr val="dk1"/>
                </a:solidFill>
                <a:latin typeface="Calibri"/>
                <a:ea typeface="Calibri"/>
                <a:cs typeface="Calibri"/>
                <a:sym typeface="Calibri"/>
              </a:rPr>
              <a:t>Arrow indicates when the Joint Data Archiving Policy (JDAP) was adopted by </a:t>
            </a:r>
            <a:r>
              <a:rPr lang="en-US" sz="1200" b="0" i="1" u="none" strike="noStrike" cap="none">
                <a:solidFill>
                  <a:schemeClr val="dk1"/>
                </a:solidFill>
                <a:latin typeface="Calibri"/>
                <a:ea typeface="Calibri"/>
                <a:cs typeface="Calibri"/>
                <a:sym typeface="Calibri"/>
              </a:rPr>
              <a:t>Evolution</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Journal of Evolutionary Biology</a:t>
            </a:r>
            <a:r>
              <a:rPr lang="en-US" sz="1200" b="0" i="0" u="none" strike="noStrike" cap="none">
                <a:solidFill>
                  <a:schemeClr val="dk1"/>
                </a:solidFill>
                <a:latin typeface="Calibri"/>
                <a:ea typeface="Calibri"/>
                <a:cs typeface="Calibri"/>
                <a:sym typeface="Calibri"/>
              </a:rPr>
              <a:t>, and </a:t>
            </a:r>
            <a:r>
              <a:rPr lang="en-US" sz="1200" b="0" i="1" u="none" strike="noStrike" cap="none">
                <a:solidFill>
                  <a:schemeClr val="dk1"/>
                </a:solidFill>
                <a:latin typeface="Calibri"/>
                <a:ea typeface="Calibri"/>
                <a:cs typeface="Calibri"/>
                <a:sym typeface="Calibri"/>
              </a:rPr>
              <a:t>The American Naturalist</a:t>
            </a:r>
            <a:r>
              <a:rPr lang="en-US" sz="1200" b="0" i="0" u="none" strike="noStrike" cap="none">
                <a:solidFill>
                  <a:schemeClr val="dk1"/>
                </a:solidFill>
                <a:latin typeface="Calibri"/>
                <a:ea typeface="Calibri"/>
                <a:cs typeface="Calibri"/>
                <a:sym typeface="Calibri"/>
              </a:rPr>
              <a:t>. Note that because data packages are assigned a publication date by Dryad prior to journal publication (even if an embargo is imposed), some data packages will have been published in the year preceding the journal publication of their associated article.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http://www.britishecologicalsociety.org/open-data-in-the-british-ecological-society-journals/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Figure 1. Percentage use of each data repository recorded by authors for all of the BES journals Figure 1 Percentage use of each data repository recorded by authors for all of the BES journals for the three years since data archiving was mandated.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0" name="Shape 31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Shape 3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DryadLab is a project of the Dryad Digital Repository. Dryad is a </a:t>
            </a:r>
            <a:r>
              <a:rPr lang="en-US" sz="1200" b="1" i="0" u="none" strike="noStrike" cap="none">
                <a:solidFill>
                  <a:schemeClr val="dk1"/>
                </a:solidFill>
                <a:latin typeface="Calibri"/>
                <a:ea typeface="Calibri"/>
                <a:cs typeface="Calibri"/>
                <a:sym typeface="Calibri"/>
              </a:rPr>
              <a:t>curated</a:t>
            </a:r>
            <a:r>
              <a:rPr lang="en-US" sz="1200" b="0" i="0" u="none" strike="noStrike" cap="none">
                <a:solidFill>
                  <a:schemeClr val="dk1"/>
                </a:solidFill>
                <a:latin typeface="Calibri"/>
                <a:ea typeface="Calibri"/>
                <a:cs typeface="Calibri"/>
                <a:sym typeface="Calibri"/>
              </a:rPr>
              <a:t> resource that makes the data underlying scientific publications </a:t>
            </a:r>
            <a:r>
              <a:rPr lang="en-US" sz="1200" b="1" i="0" u="none" strike="noStrike" cap="none">
                <a:solidFill>
                  <a:schemeClr val="dk1"/>
                </a:solidFill>
                <a:latin typeface="Calibri"/>
                <a:ea typeface="Calibri"/>
                <a:cs typeface="Calibri"/>
                <a:sym typeface="Calibri"/>
              </a:rPr>
              <a:t>discoverable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freely reusable</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citable</a:t>
            </a:r>
            <a:r>
              <a:rPr lang="en-US" sz="1200" b="0" i="0" u="none" strike="noStrike" cap="none">
                <a:solidFill>
                  <a:schemeClr val="dk1"/>
                </a:solidFill>
                <a:latin typeface="Calibri"/>
                <a:ea typeface="Calibri"/>
                <a:cs typeface="Calibri"/>
                <a:sym typeface="Calibri"/>
              </a:rPr>
              <a:t>. Dryad provides a </a:t>
            </a:r>
            <a:r>
              <a:rPr lang="en-US" sz="1200" b="1" i="0" u="none" strike="noStrike" cap="none">
                <a:solidFill>
                  <a:schemeClr val="dk1"/>
                </a:solidFill>
                <a:latin typeface="Calibri"/>
                <a:ea typeface="Calibri"/>
                <a:cs typeface="Calibri"/>
                <a:sym typeface="Calibri"/>
              </a:rPr>
              <a:t>general-purpose</a:t>
            </a:r>
            <a:r>
              <a:rPr lang="en-US" sz="1200" b="0" i="0" u="none" strike="noStrike" cap="none">
                <a:solidFill>
                  <a:schemeClr val="dk1"/>
                </a:solidFill>
                <a:latin typeface="Calibri"/>
                <a:ea typeface="Calibri"/>
                <a:cs typeface="Calibri"/>
                <a:sym typeface="Calibri"/>
              </a:rPr>
              <a:t> home for a wide diversity of datatypes.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Dryad’s </a:t>
            </a:r>
            <a:r>
              <a:rPr lang="en-US" sz="1200" b="1" i="0" u="none" strike="noStrike" cap="none">
                <a:solidFill>
                  <a:schemeClr val="dk1"/>
                </a:solidFill>
                <a:latin typeface="Calibri"/>
                <a:ea typeface="Calibri"/>
                <a:cs typeface="Calibri"/>
                <a:sym typeface="Calibri"/>
              </a:rPr>
              <a:t>vision</a:t>
            </a:r>
            <a:r>
              <a:rPr lang="en-US" sz="1200" b="0" i="0" u="none" strike="noStrike" cap="none">
                <a:solidFill>
                  <a:schemeClr val="dk1"/>
                </a:solidFill>
                <a:latin typeface="Calibri"/>
                <a:ea typeface="Calibri"/>
                <a:cs typeface="Calibri"/>
                <a:sym typeface="Calibri"/>
              </a:rPr>
              <a:t> is to promote a world where research data is openly available, integrated with the scholarly literature, and routinely re-used to create knowledge.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Our </a:t>
            </a:r>
            <a:r>
              <a:rPr lang="en-US" sz="1200" b="1" i="0" u="none" strike="noStrike" cap="none">
                <a:solidFill>
                  <a:schemeClr val="dk1"/>
                </a:solidFill>
                <a:latin typeface="Calibri"/>
                <a:ea typeface="Calibri"/>
                <a:cs typeface="Calibri"/>
                <a:sym typeface="Calibri"/>
              </a:rPr>
              <a:t>mission</a:t>
            </a:r>
            <a:r>
              <a:rPr lang="en-US" sz="1200" b="0" i="0" u="none" strike="noStrike" cap="none">
                <a:solidFill>
                  <a:schemeClr val="dk1"/>
                </a:solidFill>
                <a:latin typeface="Calibri"/>
                <a:ea typeface="Calibri"/>
                <a:cs typeface="Calibri"/>
                <a:sym typeface="Calibri"/>
              </a:rPr>
              <a:t> is to provide the infrastructure for, and promote the re-use of, data underlying the scholarly literature.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Many journals now routinely require authors to publish their data in Dryad so this is a really rich resource with data from 1000s of scientific studies.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Shape 3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DryadLab is a project of the Dryad Digital Repository. Dryad is a </a:t>
            </a:r>
            <a:r>
              <a:rPr lang="en-US" sz="1200" b="1" i="0" u="none" strike="noStrike" cap="none">
                <a:solidFill>
                  <a:schemeClr val="dk1"/>
                </a:solidFill>
                <a:latin typeface="Calibri"/>
                <a:ea typeface="Calibri"/>
                <a:cs typeface="Calibri"/>
                <a:sym typeface="Calibri"/>
              </a:rPr>
              <a:t>curated</a:t>
            </a:r>
            <a:r>
              <a:rPr lang="en-US" sz="1200" b="0" i="0" u="none" strike="noStrike" cap="none">
                <a:solidFill>
                  <a:schemeClr val="dk1"/>
                </a:solidFill>
                <a:latin typeface="Calibri"/>
                <a:ea typeface="Calibri"/>
                <a:cs typeface="Calibri"/>
                <a:sym typeface="Calibri"/>
              </a:rPr>
              <a:t> resource that makes the data underlying scientific publications </a:t>
            </a:r>
            <a:r>
              <a:rPr lang="en-US" sz="1200" b="1" i="0" u="none" strike="noStrike" cap="none">
                <a:solidFill>
                  <a:schemeClr val="dk1"/>
                </a:solidFill>
                <a:latin typeface="Calibri"/>
                <a:ea typeface="Calibri"/>
                <a:cs typeface="Calibri"/>
                <a:sym typeface="Calibri"/>
              </a:rPr>
              <a:t>discoverable</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freely reusable</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citable</a:t>
            </a:r>
            <a:r>
              <a:rPr lang="en-US" sz="1200" b="0" i="0" u="none" strike="noStrike" cap="none">
                <a:solidFill>
                  <a:schemeClr val="dk1"/>
                </a:solidFill>
                <a:latin typeface="Calibri"/>
                <a:ea typeface="Calibri"/>
                <a:cs typeface="Calibri"/>
                <a:sym typeface="Calibri"/>
              </a:rPr>
              <a:t>. Dryad provides a </a:t>
            </a:r>
            <a:r>
              <a:rPr lang="en-US" sz="1200" b="1" i="0" u="none" strike="noStrike" cap="none">
                <a:solidFill>
                  <a:schemeClr val="dk1"/>
                </a:solidFill>
                <a:latin typeface="Calibri"/>
                <a:ea typeface="Calibri"/>
                <a:cs typeface="Calibri"/>
                <a:sym typeface="Calibri"/>
              </a:rPr>
              <a:t>general-purpose</a:t>
            </a:r>
            <a:r>
              <a:rPr lang="en-US" sz="1200" b="0" i="0" u="none" strike="noStrike" cap="none">
                <a:solidFill>
                  <a:schemeClr val="dk1"/>
                </a:solidFill>
                <a:latin typeface="Calibri"/>
                <a:ea typeface="Calibri"/>
                <a:cs typeface="Calibri"/>
                <a:sym typeface="Calibri"/>
              </a:rPr>
              <a:t> home for a wide diversity of datatypes.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Dryad’s </a:t>
            </a:r>
            <a:r>
              <a:rPr lang="en-US" sz="1200" b="1" i="0" u="none" strike="noStrike" cap="none">
                <a:solidFill>
                  <a:schemeClr val="dk1"/>
                </a:solidFill>
                <a:latin typeface="Calibri"/>
                <a:ea typeface="Calibri"/>
                <a:cs typeface="Calibri"/>
                <a:sym typeface="Calibri"/>
              </a:rPr>
              <a:t>vision</a:t>
            </a:r>
            <a:r>
              <a:rPr lang="en-US" sz="1200" b="0" i="0" u="none" strike="noStrike" cap="none">
                <a:solidFill>
                  <a:schemeClr val="dk1"/>
                </a:solidFill>
                <a:latin typeface="Calibri"/>
                <a:ea typeface="Calibri"/>
                <a:cs typeface="Calibri"/>
                <a:sym typeface="Calibri"/>
              </a:rPr>
              <a:t> is to promote a world where research data is openly available, integrated with the scholarly literature, and routinely re-used to create knowledge.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Our </a:t>
            </a:r>
            <a:r>
              <a:rPr lang="en-US" sz="1200" b="1" i="0" u="none" strike="noStrike" cap="none">
                <a:solidFill>
                  <a:schemeClr val="dk1"/>
                </a:solidFill>
                <a:latin typeface="Calibri"/>
                <a:ea typeface="Calibri"/>
                <a:cs typeface="Calibri"/>
                <a:sym typeface="Calibri"/>
              </a:rPr>
              <a:t>mission</a:t>
            </a:r>
            <a:r>
              <a:rPr lang="en-US" sz="1200" b="0" i="0" u="none" strike="noStrike" cap="none">
                <a:solidFill>
                  <a:schemeClr val="dk1"/>
                </a:solidFill>
                <a:latin typeface="Calibri"/>
                <a:ea typeface="Calibri"/>
                <a:cs typeface="Calibri"/>
                <a:sym typeface="Calibri"/>
              </a:rPr>
              <a:t> is to provide the infrastructure for, and promote the re-use of, data underlying the scholarly literature.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Many journals now routinely require authors to publish their data in Dryad so this is a really rich resource with data from 1000s of scientific studies.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8" name="Shape 3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Shape 34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Links:</a:t>
            </a:r>
            <a:endParaRPr/>
          </a:p>
          <a:p>
            <a:pPr marL="0" marR="0" lvl="0" indent="0" algn="l" rtl="0">
              <a:spcBef>
                <a:spcPts val="0"/>
              </a:spcBef>
              <a:spcAft>
                <a:spcPts val="0"/>
              </a:spcAft>
              <a:buNone/>
            </a:pPr>
            <a:r>
              <a:rPr lang="en-US"/>
              <a:t>Dyrad: </a:t>
            </a:r>
            <a:r>
              <a:rPr lang="en-US" u="sng">
                <a:solidFill>
                  <a:schemeClr val="hlink"/>
                </a:solidFill>
                <a:hlinkClick r:id="rId3"/>
              </a:rPr>
              <a:t>https://datadryad.org/</a:t>
            </a:r>
            <a:r>
              <a:rPr lang="en-US"/>
              <a:t>, Our world in data: </a:t>
            </a:r>
            <a:r>
              <a:rPr lang="en-US" sz="1000" u="sng">
                <a:solidFill>
                  <a:srgbClr val="6611CC"/>
                </a:solidFill>
                <a:latin typeface="Arial"/>
                <a:ea typeface="Arial"/>
                <a:cs typeface="Arial"/>
                <a:sym typeface="Arial"/>
                <a:hlinkClick r:id="rId4"/>
              </a:rPr>
              <a:t>https://ourworldindata.org/</a:t>
            </a:r>
            <a:r>
              <a:rPr lang="en-US"/>
              <a:t>, NOAA data: </a:t>
            </a:r>
            <a:r>
              <a:rPr lang="en-US" sz="1000" u="sng">
                <a:solidFill>
                  <a:srgbClr val="6611CC"/>
                </a:solidFill>
                <a:latin typeface="Arial"/>
                <a:ea typeface="Arial"/>
                <a:cs typeface="Arial"/>
                <a:sym typeface="Arial"/>
                <a:hlinkClick r:id="rId5"/>
              </a:rPr>
              <a:t>https://data.noaa.gov/datasetsearch/</a:t>
            </a:r>
            <a:r>
              <a:rPr lang="en-US"/>
              <a:t>, NEON data: </a:t>
            </a:r>
            <a:r>
              <a:rPr lang="en-US" sz="1000" u="sng">
                <a:solidFill>
                  <a:srgbClr val="6611CC"/>
                </a:solidFill>
                <a:latin typeface="Arial"/>
                <a:ea typeface="Arial"/>
                <a:cs typeface="Arial"/>
                <a:sym typeface="Arial"/>
                <a:hlinkClick r:id="rId6"/>
              </a:rPr>
              <a:t>https://www.neonscience.org/data</a:t>
            </a:r>
            <a:r>
              <a:rPr lang="en-US"/>
              <a:t>, eBird: </a:t>
            </a:r>
            <a:r>
              <a:rPr lang="en-US" u="sng">
                <a:solidFill>
                  <a:schemeClr val="hlink"/>
                </a:solidFill>
                <a:hlinkClick r:id="rId7"/>
              </a:rPr>
              <a:t>https://ebird.org/home</a:t>
            </a:r>
            <a:r>
              <a:rPr lang="en-US"/>
              <a:t>, Project BudBurst: </a:t>
            </a:r>
            <a:r>
              <a:rPr lang="en-US" u="sng">
                <a:solidFill>
                  <a:schemeClr val="hlink"/>
                </a:solidFill>
                <a:hlinkClick r:id="rId8"/>
              </a:rPr>
              <a:t>https://budburst.org/</a:t>
            </a:r>
            <a:r>
              <a:rPr lang="en-US"/>
              <a:t>, iDigBio portal home: </a:t>
            </a:r>
            <a:r>
              <a:rPr lang="en-US" u="sng">
                <a:solidFill>
                  <a:schemeClr val="hlink"/>
                </a:solidFill>
                <a:hlinkClick r:id="rId9"/>
              </a:rPr>
              <a:t>https://www.idigbio.org/portal</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p:txBody>
      </p:sp>
      <p:sp>
        <p:nvSpPr>
          <p:cNvPr id="343" name="Shape 34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7" name="Shape 3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0" name="Shape 17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3" name="Shape 3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Raw vs. cleaned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Summarized vs. needs student summary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Figure vs. original data</a:t>
            </a: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lnSpc>
                <a:spcPct val="115000"/>
              </a:lnSpc>
              <a:spcBef>
                <a:spcPts val="300"/>
              </a:spcBef>
              <a:spcAft>
                <a:spcPts val="0"/>
              </a:spcAft>
              <a:buNone/>
            </a:pPr>
            <a:r>
              <a:rPr lang="en-US"/>
              <a:t>Hyperlinks: </a:t>
            </a:r>
            <a:endParaRPr/>
          </a:p>
          <a:p>
            <a:pPr marL="0" lvl="0" indent="0" rtl="0">
              <a:lnSpc>
                <a:spcPct val="115000"/>
              </a:lnSpc>
              <a:spcBef>
                <a:spcPts val="300"/>
              </a:spcBef>
              <a:spcAft>
                <a:spcPts val="0"/>
              </a:spcAft>
              <a:buNone/>
            </a:pPr>
            <a:r>
              <a:rPr lang="en-US"/>
              <a:t>Gorongosa resources in general: </a:t>
            </a:r>
            <a:r>
              <a:rPr lang="en-US" u="sng">
                <a:solidFill>
                  <a:schemeClr val="hlink"/>
                </a:solidFill>
                <a:hlinkClick r:id="rId3"/>
              </a:rPr>
              <a:t>https://www.hhmi.org/biointeractive/gorongosa-national-park</a:t>
            </a:r>
            <a:r>
              <a:rPr lang="en-US"/>
              <a:t>, Scientist at work: </a:t>
            </a:r>
            <a:r>
              <a:rPr lang="en-US" sz="1000" u="sng">
                <a:solidFill>
                  <a:srgbClr val="6611CC"/>
                </a:solidFill>
                <a:latin typeface="Arial"/>
                <a:ea typeface="Arial"/>
                <a:cs typeface="Arial"/>
                <a:sym typeface="Arial"/>
                <a:hlinkClick r:id="rId4"/>
              </a:rPr>
              <a:t>http://www.hhmi.org/biointeractive/surveying-gorongosas-biodiversity</a:t>
            </a:r>
            <a:r>
              <a:rPr lang="en-US"/>
              <a:t>, WildCam: </a:t>
            </a:r>
            <a:r>
              <a:rPr lang="en-US" sz="1000" u="sng">
                <a:solidFill>
                  <a:srgbClr val="6611CC"/>
                </a:solidFill>
                <a:latin typeface="Arial"/>
                <a:ea typeface="Arial"/>
                <a:cs typeface="Arial"/>
                <a:sym typeface="Arial"/>
                <a:hlinkClick r:id="rId5"/>
              </a:rPr>
              <a:t>https://www.wildcamgorongosa.org/#/classify</a:t>
            </a:r>
            <a:r>
              <a:rPr lang="en-US"/>
              <a:t>, Measuring biodiversity: </a:t>
            </a:r>
            <a:r>
              <a:rPr lang="en-US" sz="1000" u="sng">
                <a:solidFill>
                  <a:srgbClr val="6611CC"/>
                </a:solidFill>
                <a:latin typeface="Arial"/>
                <a:ea typeface="Arial"/>
                <a:cs typeface="Arial"/>
                <a:sym typeface="Arial"/>
                <a:hlinkClick r:id="rId6"/>
              </a:rPr>
              <a:t>https://www.hhmi.org/biointeractive/measuring-biodiversity-gorongosa</a:t>
            </a:r>
            <a:endParaRPr/>
          </a:p>
        </p:txBody>
      </p:sp>
      <p:sp>
        <p:nvSpPr>
          <p:cNvPr id="203" name="Shape 20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Link to all TIEE tocs: </a:t>
            </a:r>
            <a:r>
              <a:rPr lang="en-US" u="sng">
                <a:solidFill>
                  <a:schemeClr val="hlink"/>
                </a:solidFill>
                <a:hlinkClick r:id="rId3"/>
              </a:rPr>
              <a:t>https://tiee.esa.org/vol/toc_all.html</a:t>
            </a:r>
            <a:endParaRPr/>
          </a:p>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Link to Bonner TIEE module: </a:t>
            </a:r>
            <a:r>
              <a:rPr lang="en-US" u="sng">
                <a:solidFill>
                  <a:schemeClr val="hlink"/>
                </a:solidFill>
                <a:hlinkClick r:id="rId3"/>
              </a:rPr>
              <a:t>http://tiee.esa.org/vol/v13/issues/data_sets/bonner/abstract.html</a:t>
            </a:r>
            <a:endParaRPr/>
          </a:p>
          <a:p>
            <a:pPr marL="0" lvl="0" indent="0">
              <a:spcBef>
                <a:spcPts val="0"/>
              </a:spcBef>
              <a:spcAft>
                <a:spcPts val="0"/>
              </a:spcAft>
              <a:buNone/>
            </a:pPr>
            <a:endParaRPr/>
          </a:p>
        </p:txBody>
      </p:sp>
      <p:sp>
        <p:nvSpPr>
          <p:cNvPr id="228" name="Shape 22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Links:</a:t>
            </a:r>
            <a:endParaRPr/>
          </a:p>
          <a:p>
            <a:pPr marL="0" lvl="0" indent="0">
              <a:spcBef>
                <a:spcPts val="0"/>
              </a:spcBef>
              <a:spcAft>
                <a:spcPts val="0"/>
              </a:spcAft>
              <a:buNone/>
            </a:pPr>
            <a:r>
              <a:rPr lang="en-US"/>
              <a:t>DIG:</a:t>
            </a:r>
            <a:r>
              <a:rPr lang="en-US" sz="1000" u="sng">
                <a:solidFill>
                  <a:srgbClr val="6611CC"/>
                </a:solidFill>
                <a:latin typeface="Arial"/>
                <a:ea typeface="Arial"/>
                <a:cs typeface="Arial"/>
                <a:sym typeface="Arial"/>
                <a:hlinkClick r:id="rId3"/>
              </a:rPr>
              <a:t>https://qubeshub.org/community/groups/data_incubator</a:t>
            </a:r>
            <a:r>
              <a:rPr lang="en-US"/>
              <a:t>, Modules: </a:t>
            </a:r>
            <a:r>
              <a:rPr lang="en-US" sz="1000" u="sng">
                <a:solidFill>
                  <a:srgbClr val="6611CC"/>
                </a:solidFill>
                <a:latin typeface="Arial"/>
                <a:ea typeface="Arial"/>
                <a:cs typeface="Arial"/>
                <a:sym typeface="Arial"/>
                <a:hlinkClick r:id="rId4"/>
              </a:rPr>
              <a:t>https://qubeshub.org/community/groups/data_incubator/tiee</a:t>
            </a:r>
            <a:endParaRPr/>
          </a:p>
          <a:p>
            <a:pPr marL="0" lvl="0" indent="0">
              <a:spcBef>
                <a:spcPts val="0"/>
              </a:spcBef>
              <a:spcAft>
                <a:spcPts val="0"/>
              </a:spcAft>
              <a:buNone/>
            </a:pPr>
            <a:endParaRPr/>
          </a:p>
        </p:txBody>
      </p:sp>
      <p:sp>
        <p:nvSpPr>
          <p:cNvPr id="242" name="Shape 24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Shape 9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Shape 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1" name="Shape 11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Shape 14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hyperlink" Target="https://www.hhmi.org/biointeractive" TargetMode="External"/><Relationship Id="rId7" Type="http://schemas.openxmlformats.org/officeDocument/2006/relationships/hyperlink" Target="http://datanuggets.org/" TargetMode="External"/><Relationship Id="rId12" Type="http://schemas.openxmlformats.org/officeDocument/2006/relationships/hyperlink" Target="https://serc.carleton.edu/integrate/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hyperlink" Target="https://www.coursesource.org/" TargetMode="External"/><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hyperlink" Target="https://tiee.esa.org/vol/toc_all.html" TargetMode="External"/><Relationship Id="rId14" Type="http://schemas.openxmlformats.org/officeDocument/2006/relationships/hyperlink" Target="https://qubeshub.org/resourc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qubeshub.org/qubesresources/publications/319/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hyperlink" Target="https://datadryad.org/pages/reposito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hyperlink" Target="https://budburst.org/" TargetMode="External"/><Relationship Id="rId3" Type="http://schemas.openxmlformats.org/officeDocument/2006/relationships/hyperlink" Target="https://datadryad.org/" TargetMode="External"/><Relationship Id="rId7" Type="http://schemas.openxmlformats.org/officeDocument/2006/relationships/hyperlink" Target="https://www.neonscience.org/data" TargetMode="External"/><Relationship Id="rId12" Type="http://schemas.openxmlformats.org/officeDocument/2006/relationships/image" Target="../media/image45.png"/><Relationship Id="rId2" Type="http://schemas.openxmlformats.org/officeDocument/2006/relationships/notesSlide" Target="../notesSlides/notesSlide18.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hyperlink" Target="https://ebird.org/home" TargetMode="External"/><Relationship Id="rId5" Type="http://schemas.openxmlformats.org/officeDocument/2006/relationships/hyperlink" Target="https://ourworldindata.org/" TargetMode="External"/><Relationship Id="rId15" Type="http://schemas.openxmlformats.org/officeDocument/2006/relationships/hyperlink" Target="https://www.idigbio.org/portal" TargetMode="External"/><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hyperlink" Target="https://data.noaa.gov/datasetsearch/" TargetMode="External"/><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hmi.org/biointeractive/measuring-biodiversity-gorongosa" TargetMode="External"/><Relationship Id="rId7" Type="http://schemas.openxmlformats.org/officeDocument/2006/relationships/hyperlink" Target="https://www.hhmi.org/biointeractive/gorongosa-national-par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wildcamgorongosa.org/#/classify"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www.hhmi.org/biointeractive/surveying-gorongosas-biodivers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tiee.esa.org/vol/v13/issues/data_sets/bonner/abstract.html"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qubeshub.org/community/groups/data_incubator" TargetMode="External"/><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qubeshub.org/community/groups/data_incubator/tiee"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0" y="306502"/>
            <a:ext cx="9144000" cy="1960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DIG into Data for the Biology Classroom</a:t>
            </a:r>
            <a:br>
              <a:rPr lang="en-US" sz="4400" b="0" i="0" u="none" strike="noStrike" cap="none">
                <a:solidFill>
                  <a:schemeClr val="dk1"/>
                </a:solidFill>
                <a:latin typeface="Arial"/>
                <a:ea typeface="Arial"/>
                <a:cs typeface="Arial"/>
                <a:sym typeface="Arial"/>
              </a:rPr>
            </a:br>
            <a:endParaRPr sz="4400" b="0" i="0" u="none" strike="noStrike" cap="none">
              <a:solidFill>
                <a:schemeClr val="dk1"/>
              </a:solidFill>
              <a:latin typeface="Arial"/>
              <a:ea typeface="Arial"/>
              <a:cs typeface="Arial"/>
              <a:sym typeface="Arial"/>
            </a:endParaRPr>
          </a:p>
        </p:txBody>
      </p:sp>
      <p:sp>
        <p:nvSpPr>
          <p:cNvPr id="165" name="Shape 165"/>
          <p:cNvSpPr txBox="1">
            <a:spLocks noGrp="1"/>
          </p:cNvSpPr>
          <p:nvPr>
            <p:ph type="subTitle" idx="1"/>
          </p:nvPr>
        </p:nvSpPr>
        <p:spPr>
          <a:xfrm>
            <a:off x="462337" y="4027470"/>
            <a:ext cx="8219326" cy="243429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05867"/>
              </a:buClr>
              <a:buSzPts val="3977"/>
              <a:buFont typeface="Arial"/>
              <a:buNone/>
            </a:pPr>
            <a:r>
              <a:rPr lang="en-US" sz="2400" b="1" i="0" u="none" strike="noStrike" cap="none">
                <a:solidFill>
                  <a:srgbClr val="205867"/>
                </a:solidFill>
                <a:latin typeface="Arial"/>
                <a:ea typeface="Arial"/>
                <a:cs typeface="Arial"/>
                <a:sym typeface="Arial"/>
              </a:rPr>
              <a:t>BioQuest 2018</a:t>
            </a: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66"/>
              </a:spcBef>
              <a:spcAft>
                <a:spcPts val="0"/>
              </a:spcAft>
              <a:buClr>
                <a:srgbClr val="888888"/>
              </a:buClr>
              <a:buSzPts val="832"/>
              <a:buFont typeface="Arial"/>
              <a:buNone/>
            </a:pPr>
            <a:endParaRPr sz="700" b="1" i="0" u="none" strike="noStrike" cap="none">
              <a:solidFill>
                <a:schemeClr val="dk1"/>
              </a:solidFill>
              <a:latin typeface="Arial"/>
              <a:ea typeface="Arial"/>
              <a:cs typeface="Arial"/>
              <a:sym typeface="Arial"/>
            </a:endParaRPr>
          </a:p>
          <a:p>
            <a:pPr marL="0" marR="0" lvl="0" indent="0" algn="ctr" rtl="0">
              <a:lnSpc>
                <a:spcPct val="90000"/>
              </a:lnSpc>
              <a:spcBef>
                <a:spcPts val="592"/>
              </a:spcBef>
              <a:spcAft>
                <a:spcPts val="0"/>
              </a:spcAft>
              <a:buClr>
                <a:schemeClr val="dk1"/>
              </a:buClr>
              <a:buSzPts val="2960"/>
              <a:buFont typeface="Arial"/>
              <a:buNone/>
            </a:pPr>
            <a:r>
              <a:rPr lang="en-US" sz="2000" b="1" i="0" u="none" strike="noStrike" cap="none">
                <a:solidFill>
                  <a:schemeClr val="dk1"/>
                </a:solidFill>
                <a:latin typeface="Arial"/>
                <a:ea typeface="Arial"/>
                <a:cs typeface="Arial"/>
                <a:sym typeface="Arial"/>
              </a:rPr>
              <a:t>Kaitlin Bonner, St. John Fisher College</a:t>
            </a:r>
            <a:endParaRPr sz="2000" b="0" i="0" u="none" strike="noStrike" cap="none">
              <a:solidFill>
                <a:schemeClr val="dk1"/>
              </a:solidFill>
              <a:latin typeface="Calibri"/>
              <a:ea typeface="Calibri"/>
              <a:cs typeface="Calibri"/>
              <a:sym typeface="Calibri"/>
            </a:endParaRPr>
          </a:p>
          <a:p>
            <a:pPr marL="0" marR="0" lvl="0" indent="0" algn="ctr" rtl="0">
              <a:lnSpc>
                <a:spcPct val="90000"/>
              </a:lnSpc>
              <a:spcBef>
                <a:spcPts val="592"/>
              </a:spcBef>
              <a:spcAft>
                <a:spcPts val="0"/>
              </a:spcAft>
              <a:buClr>
                <a:schemeClr val="dk1"/>
              </a:buClr>
              <a:buSzPts val="2960"/>
              <a:buFont typeface="Arial"/>
              <a:buNone/>
            </a:pPr>
            <a:r>
              <a:rPr lang="en-US" sz="2000" b="1" i="0" u="none" strike="noStrike" cap="none">
                <a:solidFill>
                  <a:schemeClr val="dk1"/>
                </a:solidFill>
                <a:latin typeface="Arial"/>
                <a:ea typeface="Arial"/>
                <a:cs typeface="Arial"/>
                <a:sym typeface="Arial"/>
              </a:rPr>
              <a:t>Arietta Fleming-Davies, University of San Diego</a:t>
            </a:r>
            <a:endParaRPr sz="2000" b="1" i="0" u="none" strike="noStrike" cap="none">
              <a:solidFill>
                <a:schemeClr val="dk1"/>
              </a:solidFill>
              <a:latin typeface="Arial"/>
              <a:ea typeface="Arial"/>
              <a:cs typeface="Arial"/>
              <a:sym typeface="Arial"/>
            </a:endParaRPr>
          </a:p>
          <a:p>
            <a:pPr marL="0" marR="0" lvl="0" indent="0" algn="ctr" rtl="0">
              <a:lnSpc>
                <a:spcPct val="90000"/>
              </a:lnSpc>
              <a:spcBef>
                <a:spcPts val="592"/>
              </a:spcBef>
              <a:spcAft>
                <a:spcPts val="0"/>
              </a:spcAft>
              <a:buClr>
                <a:schemeClr val="dk1"/>
              </a:buClr>
              <a:buSzPts val="2960"/>
              <a:buFont typeface="Arial"/>
              <a:buNone/>
            </a:pPr>
            <a:r>
              <a:rPr lang="en-US" sz="2000" b="1" i="0" u="none" strike="noStrike" cap="none">
                <a:solidFill>
                  <a:schemeClr val="dk1"/>
                </a:solidFill>
                <a:latin typeface="Arial"/>
                <a:ea typeface="Arial"/>
                <a:cs typeface="Arial"/>
                <a:sym typeface="Arial"/>
              </a:rPr>
              <a:t>Kristine Grayson, University of Richmond</a:t>
            </a:r>
            <a:endParaRPr sz="2000" b="1" i="0" u="none" strike="noStrike" cap="none">
              <a:solidFill>
                <a:schemeClr val="dk1"/>
              </a:solidFill>
              <a:latin typeface="Arial"/>
              <a:ea typeface="Arial"/>
              <a:cs typeface="Arial"/>
              <a:sym typeface="Arial"/>
            </a:endParaRPr>
          </a:p>
          <a:p>
            <a:pPr marL="0" marR="0" lvl="0" indent="0" algn="ctr" rtl="0">
              <a:lnSpc>
                <a:spcPct val="90000"/>
              </a:lnSpc>
              <a:spcBef>
                <a:spcPts val="592"/>
              </a:spcBef>
              <a:spcAft>
                <a:spcPts val="0"/>
              </a:spcAft>
              <a:buClr>
                <a:schemeClr val="dk1"/>
              </a:buClr>
              <a:buSzPts val="2960"/>
              <a:buFont typeface="Arial"/>
              <a:buNone/>
            </a:pPr>
            <a:r>
              <a:rPr lang="en-US" sz="2000" b="1" i="0" u="none" strike="noStrike" cap="none">
                <a:solidFill>
                  <a:schemeClr val="dk1"/>
                </a:solidFill>
                <a:latin typeface="Arial"/>
                <a:ea typeface="Arial"/>
                <a:cs typeface="Arial"/>
                <a:sym typeface="Arial"/>
              </a:rPr>
              <a:t>Raisa Hernandez Pacheco, University of Richmond</a:t>
            </a:r>
            <a:endParaRPr sz="2000" b="1" i="0" u="none" strike="noStrike" cap="none">
              <a:solidFill>
                <a:schemeClr val="dk1"/>
              </a:solidFill>
              <a:latin typeface="Arial"/>
              <a:ea typeface="Arial"/>
              <a:cs typeface="Arial"/>
              <a:sym typeface="Arial"/>
            </a:endParaRPr>
          </a:p>
          <a:p>
            <a:pPr marL="0" marR="0" lvl="0" indent="0" algn="ctr" rtl="0">
              <a:lnSpc>
                <a:spcPct val="90000"/>
              </a:lnSpc>
              <a:spcBef>
                <a:spcPts val="592"/>
              </a:spcBef>
              <a:spcAft>
                <a:spcPts val="0"/>
              </a:spcAft>
              <a:buClr>
                <a:schemeClr val="dk1"/>
              </a:buClr>
              <a:buSzPts val="296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592"/>
              </a:spcBef>
              <a:spcAft>
                <a:spcPts val="0"/>
              </a:spcAft>
              <a:buClr>
                <a:schemeClr val="dk1"/>
              </a:buClr>
              <a:buSzPts val="296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592"/>
              </a:spcBef>
              <a:spcAft>
                <a:spcPts val="0"/>
              </a:spcAft>
              <a:buClr>
                <a:schemeClr val="dk1"/>
              </a:buClr>
              <a:buSzPts val="296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592"/>
              </a:spcBef>
              <a:spcAft>
                <a:spcPts val="0"/>
              </a:spcAft>
              <a:buClr>
                <a:srgbClr val="888888"/>
              </a:buClr>
              <a:buSzPts val="2960"/>
              <a:buFont typeface="Arial"/>
              <a:buNone/>
            </a:pPr>
            <a:endParaRPr sz="2400" b="0" i="0" u="none" strike="noStrike" cap="none">
              <a:solidFill>
                <a:srgbClr val="888888"/>
              </a:solidFill>
              <a:latin typeface="Calibri"/>
              <a:ea typeface="Calibri"/>
              <a:cs typeface="Calibri"/>
              <a:sym typeface="Calibri"/>
            </a:endParaRPr>
          </a:p>
        </p:txBody>
      </p:sp>
      <p:pic>
        <p:nvPicPr>
          <p:cNvPr id="166" name="Shape 166"/>
          <p:cNvPicPr preferRelativeResize="0"/>
          <p:nvPr/>
        </p:nvPicPr>
        <p:blipFill rotWithShape="1">
          <a:blip r:embed="rId3">
            <a:alphaModFix/>
          </a:blip>
          <a:srcRect/>
          <a:stretch/>
        </p:blipFill>
        <p:spPr>
          <a:xfrm>
            <a:off x="3339101" y="2267224"/>
            <a:ext cx="2614987" cy="159676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268025" y="1"/>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Exploring and more</a:t>
            </a:r>
            <a:endParaRPr/>
          </a:p>
        </p:txBody>
      </p:sp>
      <p:sp>
        <p:nvSpPr>
          <p:cNvPr id="260" name="Shape 260"/>
          <p:cNvSpPr txBox="1">
            <a:spLocks noGrp="1"/>
          </p:cNvSpPr>
          <p:nvPr>
            <p:ph type="body" idx="1"/>
          </p:nvPr>
        </p:nvSpPr>
        <p:spPr>
          <a:xfrm>
            <a:off x="445943" y="1408712"/>
            <a:ext cx="8252100" cy="1000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Take the next 5 minutes to explore one of these resources.</a:t>
            </a:r>
            <a:endParaRPr/>
          </a:p>
          <a:p>
            <a:pPr marL="685800" marR="0" lvl="1" indent="-228600" algn="l" rtl="0">
              <a:lnSpc>
                <a:spcPct val="90000"/>
              </a:lnSpc>
              <a:spcBef>
                <a:spcPts val="500"/>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Share back: What did you find useful?</a:t>
            </a:r>
            <a:endParaRPr/>
          </a:p>
        </p:txBody>
      </p:sp>
      <p:pic>
        <p:nvPicPr>
          <p:cNvPr id="261" name="Shape 261" descr="Image result for HHMI Biointeractive">
            <a:hlinkClick r:id="rId3"/>
          </p:cNvPr>
          <p:cNvPicPr preferRelativeResize="0"/>
          <p:nvPr/>
        </p:nvPicPr>
        <p:blipFill rotWithShape="1">
          <a:blip r:embed="rId4">
            <a:alphaModFix/>
          </a:blip>
          <a:srcRect t="11999" b="11293"/>
          <a:stretch/>
        </p:blipFill>
        <p:spPr>
          <a:xfrm>
            <a:off x="286704" y="5057784"/>
            <a:ext cx="2047875" cy="1570858"/>
          </a:xfrm>
          <a:prstGeom prst="rect">
            <a:avLst/>
          </a:prstGeom>
          <a:noFill/>
          <a:ln>
            <a:noFill/>
          </a:ln>
        </p:spPr>
      </p:pic>
      <p:pic>
        <p:nvPicPr>
          <p:cNvPr id="262" name="Shape 262">
            <a:hlinkClick r:id="rId5"/>
          </p:cNvPr>
          <p:cNvPicPr preferRelativeResize="0"/>
          <p:nvPr/>
        </p:nvPicPr>
        <p:blipFill rotWithShape="1">
          <a:blip r:embed="rId6">
            <a:alphaModFix/>
          </a:blip>
          <a:srcRect/>
          <a:stretch/>
        </p:blipFill>
        <p:spPr>
          <a:xfrm>
            <a:off x="4218580" y="2797402"/>
            <a:ext cx="3810000" cy="676275"/>
          </a:xfrm>
          <a:prstGeom prst="rect">
            <a:avLst/>
          </a:prstGeom>
          <a:noFill/>
          <a:ln>
            <a:noFill/>
          </a:ln>
        </p:spPr>
      </p:pic>
      <p:pic>
        <p:nvPicPr>
          <p:cNvPr id="263" name="Shape 263" descr="Image result for Data Nuggets">
            <a:hlinkClick r:id="rId7"/>
          </p:cNvPr>
          <p:cNvPicPr preferRelativeResize="0"/>
          <p:nvPr/>
        </p:nvPicPr>
        <p:blipFill rotWithShape="1">
          <a:blip r:embed="rId8">
            <a:alphaModFix/>
          </a:blip>
          <a:srcRect/>
          <a:stretch/>
        </p:blipFill>
        <p:spPr>
          <a:xfrm>
            <a:off x="268054" y="3926394"/>
            <a:ext cx="3124200" cy="907619"/>
          </a:xfrm>
          <a:prstGeom prst="rect">
            <a:avLst/>
          </a:prstGeom>
          <a:noFill/>
          <a:ln>
            <a:noFill/>
          </a:ln>
        </p:spPr>
      </p:pic>
      <p:pic>
        <p:nvPicPr>
          <p:cNvPr id="264" name="Shape 264">
            <a:hlinkClick r:id="rId9"/>
          </p:cNvPr>
          <p:cNvPicPr preferRelativeResize="0"/>
          <p:nvPr/>
        </p:nvPicPr>
        <p:blipFill rotWithShape="1">
          <a:blip r:embed="rId10">
            <a:alphaModFix/>
          </a:blip>
          <a:srcRect/>
          <a:stretch/>
        </p:blipFill>
        <p:spPr>
          <a:xfrm>
            <a:off x="5139134" y="3989993"/>
            <a:ext cx="3657601" cy="780443"/>
          </a:xfrm>
          <a:prstGeom prst="rect">
            <a:avLst/>
          </a:prstGeom>
          <a:noFill/>
          <a:ln>
            <a:noFill/>
          </a:ln>
        </p:spPr>
      </p:pic>
      <p:pic>
        <p:nvPicPr>
          <p:cNvPr id="265" name="Shape 265"/>
          <p:cNvPicPr preferRelativeResize="0"/>
          <p:nvPr/>
        </p:nvPicPr>
        <p:blipFill rotWithShape="1">
          <a:blip r:embed="rId11">
            <a:alphaModFix/>
          </a:blip>
          <a:srcRect/>
          <a:stretch/>
        </p:blipFill>
        <p:spPr>
          <a:xfrm>
            <a:off x="3608578" y="4580389"/>
            <a:ext cx="1205615" cy="1715452"/>
          </a:xfrm>
          <a:prstGeom prst="rect">
            <a:avLst/>
          </a:prstGeom>
          <a:noFill/>
          <a:ln>
            <a:noFill/>
          </a:ln>
        </p:spPr>
      </p:pic>
      <p:pic>
        <p:nvPicPr>
          <p:cNvPr id="266" name="Shape 266">
            <a:hlinkClick r:id="rId12"/>
          </p:cNvPr>
          <p:cNvPicPr preferRelativeResize="0"/>
          <p:nvPr/>
        </p:nvPicPr>
        <p:blipFill rotWithShape="1">
          <a:blip r:embed="rId13">
            <a:alphaModFix/>
          </a:blip>
          <a:srcRect/>
          <a:stretch/>
        </p:blipFill>
        <p:spPr>
          <a:xfrm>
            <a:off x="5590528" y="5513263"/>
            <a:ext cx="2500313" cy="864548"/>
          </a:xfrm>
          <a:prstGeom prst="rect">
            <a:avLst/>
          </a:prstGeom>
          <a:noFill/>
          <a:ln>
            <a:noFill/>
          </a:ln>
        </p:spPr>
      </p:pic>
      <p:pic>
        <p:nvPicPr>
          <p:cNvPr id="267" name="Shape 267">
            <a:hlinkClick r:id="rId14"/>
          </p:cNvPr>
          <p:cNvPicPr preferRelativeResize="0"/>
          <p:nvPr/>
        </p:nvPicPr>
        <p:blipFill>
          <a:blip r:embed="rId15">
            <a:alphaModFix/>
          </a:blip>
          <a:stretch>
            <a:fillRect/>
          </a:stretch>
        </p:blipFill>
        <p:spPr>
          <a:xfrm>
            <a:off x="351854" y="2795001"/>
            <a:ext cx="2679647" cy="907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28650" y="126576"/>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Using developed modules</a:t>
            </a:r>
            <a:endParaRPr/>
          </a:p>
        </p:txBody>
      </p:sp>
      <p:sp>
        <p:nvSpPr>
          <p:cNvPr id="273" name="Shape 273"/>
          <p:cNvSpPr txBox="1">
            <a:spLocks noGrp="1"/>
          </p:cNvSpPr>
          <p:nvPr>
            <p:ph type="body" idx="1"/>
          </p:nvPr>
        </p:nvSpPr>
        <p:spPr>
          <a:xfrm>
            <a:off x="628650" y="1318725"/>
            <a:ext cx="7886700" cy="4436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What are the benefits of using developed modules?</a:t>
            </a:r>
            <a:endParaRPr/>
          </a:p>
          <a:p>
            <a:pPr marL="0" marR="0" lvl="0" indent="0" algn="l" rtl="0">
              <a:lnSpc>
                <a:spcPct val="70000"/>
              </a:lnSpc>
              <a:spcBef>
                <a:spcPts val="500"/>
              </a:spcBef>
              <a:spcAft>
                <a:spcPts val="0"/>
              </a:spcAft>
              <a:buNone/>
            </a:pPr>
            <a:endParaRPr/>
          </a:p>
          <a:p>
            <a:pPr marL="0" marR="0" lvl="0" indent="0" algn="l" rtl="0">
              <a:lnSpc>
                <a:spcPct val="70000"/>
              </a:lnSpc>
              <a:spcBef>
                <a:spcPts val="500"/>
              </a:spcBef>
              <a:spcAft>
                <a:spcPts val="0"/>
              </a:spcAft>
              <a:buNone/>
            </a:pPr>
            <a:endParaRPr/>
          </a:p>
          <a:p>
            <a:pPr marL="914400" marR="0" lvl="2" indent="0" algn="l" rtl="0">
              <a:lnSpc>
                <a:spcPct val="70000"/>
              </a:lnSpc>
              <a:spcBef>
                <a:spcPts val="500"/>
              </a:spcBef>
              <a:spcAft>
                <a:spcPts val="0"/>
              </a:spcAft>
              <a:buClr>
                <a:schemeClr val="dk1"/>
              </a:buClr>
              <a:buSzPts val="1850"/>
              <a:buFont typeface="Arial"/>
              <a:buNone/>
            </a:pPr>
            <a:endParaRPr sz="60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What are the potential drawbacks of using developed modules?</a:t>
            </a:r>
            <a:endParaRPr/>
          </a:p>
          <a:p>
            <a:pPr marL="457200" marR="0" lvl="0" indent="0" algn="l" rtl="0">
              <a:lnSpc>
                <a:spcPct val="70000"/>
              </a:lnSpc>
              <a:spcBef>
                <a:spcPts val="500"/>
              </a:spcBef>
              <a:spcAft>
                <a:spcPts val="0"/>
              </a:spcAft>
              <a:buNone/>
            </a:pPr>
            <a:endParaRPr/>
          </a:p>
          <a:p>
            <a:pPr marL="228600" marR="0" lvl="0" indent="-64135" algn="l" rtl="0">
              <a:lnSpc>
                <a:spcPct val="70000"/>
              </a:lnSpc>
              <a:spcBef>
                <a:spcPts val="1000"/>
              </a:spcBef>
              <a:spcAft>
                <a:spcPts val="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233550" y="225100"/>
            <a:ext cx="8676900" cy="8523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000"/>
              <a:t>Publishing adaptations - Closing the loop</a:t>
            </a:r>
            <a:endParaRPr sz="4000"/>
          </a:p>
        </p:txBody>
      </p:sp>
      <p:pic>
        <p:nvPicPr>
          <p:cNvPr id="280" name="Shape 280"/>
          <p:cNvPicPr preferRelativeResize="0"/>
          <p:nvPr/>
        </p:nvPicPr>
        <p:blipFill>
          <a:blip r:embed="rId3">
            <a:alphaModFix/>
          </a:blip>
          <a:stretch>
            <a:fillRect/>
          </a:stretch>
        </p:blipFill>
        <p:spPr>
          <a:xfrm>
            <a:off x="92750" y="1553285"/>
            <a:ext cx="4117949" cy="2789575"/>
          </a:xfrm>
          <a:prstGeom prst="rect">
            <a:avLst/>
          </a:prstGeom>
          <a:noFill/>
          <a:ln>
            <a:noFill/>
          </a:ln>
        </p:spPr>
      </p:pic>
      <p:sp>
        <p:nvSpPr>
          <p:cNvPr id="281" name="Shape 281"/>
          <p:cNvSpPr txBox="1"/>
          <p:nvPr/>
        </p:nvSpPr>
        <p:spPr>
          <a:xfrm>
            <a:off x="4408151" y="1553263"/>
            <a:ext cx="2201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QUBES - Adaptation</a:t>
            </a:r>
            <a:endParaRPr dirty="0"/>
          </a:p>
        </p:txBody>
      </p:sp>
      <p:sp>
        <p:nvSpPr>
          <p:cNvPr id="282" name="Shape 282"/>
          <p:cNvSpPr txBox="1"/>
          <p:nvPr/>
        </p:nvSpPr>
        <p:spPr>
          <a:xfrm>
            <a:off x="152400" y="1217425"/>
            <a:ext cx="2571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HHMI - Original resource</a:t>
            </a:r>
            <a:endParaRPr dirty="0"/>
          </a:p>
        </p:txBody>
      </p:sp>
      <p:sp>
        <p:nvSpPr>
          <p:cNvPr id="283" name="Shape 283"/>
          <p:cNvSpPr txBox="1"/>
          <p:nvPr/>
        </p:nvSpPr>
        <p:spPr>
          <a:xfrm>
            <a:off x="168546" y="4353270"/>
            <a:ext cx="1751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New resources </a:t>
            </a:r>
            <a:endParaRPr dirty="0"/>
          </a:p>
        </p:txBody>
      </p:sp>
      <p:sp>
        <p:nvSpPr>
          <p:cNvPr id="284" name="Shape 284"/>
          <p:cNvSpPr txBox="1"/>
          <p:nvPr/>
        </p:nvSpPr>
        <p:spPr>
          <a:xfrm>
            <a:off x="5076649" y="5738455"/>
            <a:ext cx="1614652" cy="3104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QUBES  - DOI</a:t>
            </a:r>
            <a:endParaRPr dirty="0"/>
          </a:p>
        </p:txBody>
      </p:sp>
      <p:sp>
        <p:nvSpPr>
          <p:cNvPr id="285" name="Shape 285"/>
          <p:cNvSpPr/>
          <p:nvPr/>
        </p:nvSpPr>
        <p:spPr>
          <a:xfrm>
            <a:off x="4254075" y="3114700"/>
            <a:ext cx="1629900" cy="314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86" name="Shape 286">
            <a:hlinkClick r:id="rId4"/>
          </p:cNvPr>
          <p:cNvPicPr preferRelativeResize="0"/>
          <p:nvPr/>
        </p:nvPicPr>
        <p:blipFill>
          <a:blip r:embed="rId5">
            <a:alphaModFix/>
          </a:blip>
          <a:stretch>
            <a:fillRect/>
          </a:stretch>
        </p:blipFill>
        <p:spPr>
          <a:xfrm>
            <a:off x="4254075" y="1900601"/>
            <a:ext cx="4818676" cy="3520124"/>
          </a:xfrm>
          <a:prstGeom prst="rect">
            <a:avLst/>
          </a:prstGeom>
          <a:noFill/>
          <a:ln>
            <a:noFill/>
          </a:ln>
        </p:spPr>
      </p:pic>
      <p:pic>
        <p:nvPicPr>
          <p:cNvPr id="287" name="Shape 287"/>
          <p:cNvPicPr preferRelativeResize="0"/>
          <p:nvPr/>
        </p:nvPicPr>
        <p:blipFill>
          <a:blip r:embed="rId6">
            <a:alphaModFix/>
          </a:blip>
          <a:stretch>
            <a:fillRect/>
          </a:stretch>
        </p:blipFill>
        <p:spPr>
          <a:xfrm>
            <a:off x="537285" y="4653320"/>
            <a:ext cx="1523736" cy="1285630"/>
          </a:xfrm>
          <a:prstGeom prst="rect">
            <a:avLst/>
          </a:prstGeom>
          <a:noFill/>
          <a:ln>
            <a:noFill/>
          </a:ln>
        </p:spPr>
      </p:pic>
      <p:sp>
        <p:nvSpPr>
          <p:cNvPr id="288" name="Shape 288"/>
          <p:cNvSpPr txBox="1"/>
          <p:nvPr/>
        </p:nvSpPr>
        <p:spPr>
          <a:xfrm>
            <a:off x="2429760" y="4818745"/>
            <a:ext cx="1751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Opportunities to adapt again!</a:t>
            </a:r>
            <a:endParaRPr dirty="0"/>
          </a:p>
        </p:txBody>
      </p:sp>
      <p:pic>
        <p:nvPicPr>
          <p:cNvPr id="289" name="Shape 289"/>
          <p:cNvPicPr preferRelativeResize="0"/>
          <p:nvPr/>
        </p:nvPicPr>
        <p:blipFill>
          <a:blip r:embed="rId7">
            <a:alphaModFix/>
          </a:blip>
          <a:stretch>
            <a:fillRect/>
          </a:stretch>
        </p:blipFill>
        <p:spPr>
          <a:xfrm>
            <a:off x="2833960" y="5420745"/>
            <a:ext cx="942692" cy="369300"/>
          </a:xfrm>
          <a:prstGeom prst="rect">
            <a:avLst/>
          </a:prstGeom>
          <a:noFill/>
          <a:ln>
            <a:noFill/>
          </a:ln>
        </p:spPr>
      </p:pic>
      <p:pic>
        <p:nvPicPr>
          <p:cNvPr id="290" name="Shape 290"/>
          <p:cNvPicPr preferRelativeResize="0"/>
          <p:nvPr/>
        </p:nvPicPr>
        <p:blipFill>
          <a:blip r:embed="rId8">
            <a:alphaModFix/>
          </a:blip>
          <a:stretch>
            <a:fillRect/>
          </a:stretch>
        </p:blipFill>
        <p:spPr>
          <a:xfrm>
            <a:off x="1044096" y="6095107"/>
            <a:ext cx="7556278" cy="502050"/>
          </a:xfrm>
          <a:prstGeom prst="rect">
            <a:avLst/>
          </a:prstGeom>
          <a:noFill/>
          <a:ln>
            <a:noFill/>
          </a:ln>
        </p:spPr>
      </p:pic>
      <p:sp>
        <p:nvSpPr>
          <p:cNvPr id="291" name="Shape 291"/>
          <p:cNvSpPr/>
          <p:nvPr/>
        </p:nvSpPr>
        <p:spPr>
          <a:xfrm>
            <a:off x="3348210" y="5421495"/>
            <a:ext cx="367800" cy="3678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P spid="282" grpId="0"/>
      <p:bldP spid="283" grpId="0"/>
      <p:bldP spid="284" grpId="0"/>
      <p:bldP spid="288" grpId="0"/>
      <p:bldP spid="2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549175" y="314225"/>
            <a:ext cx="7886700" cy="1160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i="0" u="none" strike="noStrike" cap="none">
                <a:solidFill>
                  <a:schemeClr val="dk1"/>
                </a:solidFill>
                <a:latin typeface="Arial"/>
                <a:ea typeface="Arial"/>
                <a:cs typeface="Arial"/>
                <a:sym typeface="Arial"/>
              </a:rPr>
              <a:t>What if you want to create your own module?</a:t>
            </a:r>
            <a:endParaRPr sz="4000">
              <a:latin typeface="Arial"/>
              <a:ea typeface="Arial"/>
              <a:cs typeface="Arial"/>
              <a:sym typeface="Arial"/>
            </a:endParaRPr>
          </a:p>
        </p:txBody>
      </p:sp>
      <p:sp>
        <p:nvSpPr>
          <p:cNvPr id="298" name="Shape 298"/>
          <p:cNvSpPr txBox="1">
            <a:spLocks noGrp="1"/>
          </p:cNvSpPr>
          <p:nvPr>
            <p:ph type="body" idx="1"/>
          </p:nvPr>
        </p:nvSpPr>
        <p:spPr>
          <a:xfrm>
            <a:off x="1717236" y="1627019"/>
            <a:ext cx="5550600" cy="52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Where can we get data from?</a:t>
            </a:r>
            <a:endParaRPr/>
          </a:p>
        </p:txBody>
      </p:sp>
      <p:sp>
        <p:nvSpPr>
          <p:cNvPr id="299" name="Shape 299"/>
          <p:cNvSpPr txBox="1"/>
          <p:nvPr/>
        </p:nvSpPr>
        <p:spPr>
          <a:xfrm>
            <a:off x="1443140" y="4078236"/>
            <a:ext cx="270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Directly from the literature</a:t>
            </a:r>
            <a:endParaRPr/>
          </a:p>
        </p:txBody>
      </p:sp>
      <p:sp>
        <p:nvSpPr>
          <p:cNvPr id="300" name="Shape 300"/>
          <p:cNvSpPr txBox="1"/>
          <p:nvPr/>
        </p:nvSpPr>
        <p:spPr>
          <a:xfrm>
            <a:off x="559072" y="2192096"/>
            <a:ext cx="2409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Student-generated data</a:t>
            </a:r>
            <a:endParaRPr dirty="0"/>
          </a:p>
        </p:txBody>
      </p:sp>
      <p:sp>
        <p:nvSpPr>
          <p:cNvPr id="301" name="Shape 301"/>
          <p:cNvSpPr txBox="1"/>
          <p:nvPr/>
        </p:nvSpPr>
        <p:spPr>
          <a:xfrm>
            <a:off x="5241855" y="4700595"/>
            <a:ext cx="2378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Citizen Science Projects</a:t>
            </a:r>
            <a:endParaRPr/>
          </a:p>
        </p:txBody>
      </p:sp>
      <p:pic>
        <p:nvPicPr>
          <p:cNvPr id="302" name="Shape 302"/>
          <p:cNvPicPr preferRelativeResize="0"/>
          <p:nvPr/>
        </p:nvPicPr>
        <p:blipFill>
          <a:blip r:embed="rId3">
            <a:alphaModFix/>
          </a:blip>
          <a:stretch>
            <a:fillRect/>
          </a:stretch>
        </p:blipFill>
        <p:spPr>
          <a:xfrm>
            <a:off x="5538825" y="2257999"/>
            <a:ext cx="3400001" cy="2209576"/>
          </a:xfrm>
          <a:prstGeom prst="rect">
            <a:avLst/>
          </a:prstGeom>
          <a:noFill/>
          <a:ln>
            <a:noFill/>
          </a:ln>
        </p:spPr>
      </p:pic>
      <p:pic>
        <p:nvPicPr>
          <p:cNvPr id="303" name="Shape 303"/>
          <p:cNvPicPr preferRelativeResize="0"/>
          <p:nvPr/>
        </p:nvPicPr>
        <p:blipFill>
          <a:blip r:embed="rId4">
            <a:alphaModFix/>
          </a:blip>
          <a:stretch>
            <a:fillRect/>
          </a:stretch>
        </p:blipFill>
        <p:spPr>
          <a:xfrm>
            <a:off x="6173027" y="5133500"/>
            <a:ext cx="2471300" cy="1390300"/>
          </a:xfrm>
          <a:prstGeom prst="rect">
            <a:avLst/>
          </a:prstGeom>
          <a:noFill/>
          <a:ln>
            <a:noFill/>
          </a:ln>
        </p:spPr>
      </p:pic>
      <p:sp>
        <p:nvSpPr>
          <p:cNvPr id="304" name="Shape 304"/>
          <p:cNvSpPr txBox="1"/>
          <p:nvPr/>
        </p:nvSpPr>
        <p:spPr>
          <a:xfrm>
            <a:off x="4396064" y="3053007"/>
            <a:ext cx="1830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Data Repositories</a:t>
            </a:r>
            <a:endParaRPr dirty="0"/>
          </a:p>
        </p:txBody>
      </p:sp>
      <p:pic>
        <p:nvPicPr>
          <p:cNvPr id="305" name="Shape 305"/>
          <p:cNvPicPr preferRelativeResize="0"/>
          <p:nvPr/>
        </p:nvPicPr>
        <p:blipFill rotWithShape="1">
          <a:blip r:embed="rId5">
            <a:alphaModFix/>
          </a:blip>
          <a:srcRect b="49153"/>
          <a:stretch/>
        </p:blipFill>
        <p:spPr>
          <a:xfrm>
            <a:off x="822925" y="4518650"/>
            <a:ext cx="4251799" cy="2076276"/>
          </a:xfrm>
          <a:prstGeom prst="rect">
            <a:avLst/>
          </a:prstGeom>
          <a:noFill/>
          <a:ln>
            <a:noFill/>
          </a:ln>
        </p:spPr>
      </p:pic>
      <p:pic>
        <p:nvPicPr>
          <p:cNvPr id="306" name="Shape 306"/>
          <p:cNvPicPr preferRelativeResize="0"/>
          <p:nvPr/>
        </p:nvPicPr>
        <p:blipFill>
          <a:blip r:embed="rId6">
            <a:alphaModFix/>
          </a:blip>
          <a:stretch>
            <a:fillRect/>
          </a:stretch>
        </p:blipFill>
        <p:spPr>
          <a:xfrm>
            <a:off x="1493375" y="2563550"/>
            <a:ext cx="2202625" cy="1479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P spid="300" grpId="0"/>
      <p:bldP spid="301" grpId="0"/>
      <p:bldP spid="3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71700" y="151925"/>
            <a:ext cx="4395900" cy="1491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What are data repositories?</a:t>
            </a:r>
            <a:endParaRPr/>
          </a:p>
        </p:txBody>
      </p:sp>
      <p:pic>
        <p:nvPicPr>
          <p:cNvPr id="313" name="Shape 313" descr="http://www.britishecologicalsociety.org/wp-content/uploads/2016/10/data-archiving-repositories-by-year-710x457.jpg"/>
          <p:cNvPicPr preferRelativeResize="0"/>
          <p:nvPr/>
        </p:nvPicPr>
        <p:blipFill rotWithShape="1">
          <a:blip r:embed="rId3">
            <a:alphaModFix/>
          </a:blip>
          <a:srcRect/>
          <a:stretch/>
        </p:blipFill>
        <p:spPr>
          <a:xfrm>
            <a:off x="76200" y="2751073"/>
            <a:ext cx="6324600" cy="4070906"/>
          </a:xfrm>
          <a:prstGeom prst="rect">
            <a:avLst/>
          </a:prstGeom>
          <a:noFill/>
          <a:ln>
            <a:noFill/>
          </a:ln>
        </p:spPr>
      </p:pic>
      <p:pic>
        <p:nvPicPr>
          <p:cNvPr id="314" name="Shape 314"/>
          <p:cNvPicPr preferRelativeResize="0"/>
          <p:nvPr/>
        </p:nvPicPr>
        <p:blipFill rotWithShape="1">
          <a:blip r:embed="rId4">
            <a:alphaModFix/>
          </a:blip>
          <a:srcRect/>
          <a:stretch/>
        </p:blipFill>
        <p:spPr>
          <a:xfrm>
            <a:off x="5177158" y="367025"/>
            <a:ext cx="3763843" cy="3581400"/>
          </a:xfrm>
          <a:prstGeom prst="rect">
            <a:avLst/>
          </a:prstGeom>
          <a:noFill/>
          <a:ln>
            <a:noFill/>
          </a:ln>
        </p:spPr>
      </p:pic>
      <p:pic>
        <p:nvPicPr>
          <p:cNvPr id="315" name="Shape 315" descr="http://www.britishecologicalsociety.org/wp-content/uploads/2016/10/data-archiving-repositories-by-year-710x457.jpg"/>
          <p:cNvPicPr preferRelativeResize="0"/>
          <p:nvPr/>
        </p:nvPicPr>
        <p:blipFill rotWithShape="1">
          <a:blip r:embed="rId3">
            <a:alphaModFix/>
          </a:blip>
          <a:srcRect l="86714" b="74799"/>
          <a:stretch/>
        </p:blipFill>
        <p:spPr>
          <a:xfrm>
            <a:off x="4800600" y="3733800"/>
            <a:ext cx="898525" cy="1096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52550" y="1071750"/>
            <a:ext cx="5830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i="0" u="none" strike="noStrike" cap="none">
                <a:solidFill>
                  <a:schemeClr val="dk1"/>
                </a:solidFill>
                <a:latin typeface="Arial"/>
                <a:ea typeface="Arial"/>
                <a:cs typeface="Arial"/>
                <a:sym typeface="Arial"/>
              </a:rPr>
              <a:t>The Dryad Digital Repository is a general purpose data repository</a:t>
            </a:r>
            <a:endParaRPr sz="3600" i="0" u="none" strike="noStrike" cap="none">
              <a:solidFill>
                <a:schemeClr val="dk1"/>
              </a:solidFill>
              <a:latin typeface="Arial"/>
              <a:ea typeface="Arial"/>
              <a:cs typeface="Arial"/>
              <a:sym typeface="Arial"/>
            </a:endParaRPr>
          </a:p>
        </p:txBody>
      </p:sp>
      <p:sp>
        <p:nvSpPr>
          <p:cNvPr id="322" name="Shape 322"/>
          <p:cNvSpPr txBox="1"/>
          <p:nvPr/>
        </p:nvSpPr>
        <p:spPr>
          <a:xfrm>
            <a:off x="5410200" y="6383083"/>
            <a:ext cx="3733800"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953734"/>
              </a:buClr>
              <a:buSzPts val="2800"/>
              <a:buFont typeface="Calibri"/>
              <a:buNone/>
            </a:pPr>
            <a:r>
              <a:rPr lang="en-US" sz="2800" b="1">
                <a:solidFill>
                  <a:srgbClr val="953734"/>
                </a:solidFill>
                <a:latin typeface="Calibri"/>
                <a:ea typeface="Calibri"/>
                <a:cs typeface="Calibri"/>
                <a:sym typeface="Calibri"/>
              </a:rPr>
              <a:t>www.datadryad.org</a:t>
            </a:r>
            <a:endParaRPr sz="2800" b="1">
              <a:solidFill>
                <a:srgbClr val="953734"/>
              </a:solidFill>
              <a:latin typeface="Calibri"/>
              <a:ea typeface="Calibri"/>
              <a:cs typeface="Calibri"/>
              <a:sym typeface="Calibri"/>
            </a:endParaRPr>
          </a:p>
        </p:txBody>
      </p:sp>
      <p:pic>
        <p:nvPicPr>
          <p:cNvPr id="323" name="Shape 323">
            <a:hlinkClick r:id="rId3"/>
          </p:cNvPr>
          <p:cNvPicPr preferRelativeResize="0"/>
          <p:nvPr/>
        </p:nvPicPr>
        <p:blipFill>
          <a:blip r:embed="rId4">
            <a:alphaModFix/>
          </a:blip>
          <a:stretch>
            <a:fillRect/>
          </a:stretch>
        </p:blipFill>
        <p:spPr>
          <a:xfrm>
            <a:off x="6121092" y="927625"/>
            <a:ext cx="2312019" cy="1431250"/>
          </a:xfrm>
          <a:prstGeom prst="rect">
            <a:avLst/>
          </a:prstGeom>
          <a:noFill/>
          <a:ln>
            <a:noFill/>
          </a:ln>
        </p:spPr>
      </p:pic>
      <p:pic>
        <p:nvPicPr>
          <p:cNvPr id="324" name="Shape 324"/>
          <p:cNvPicPr preferRelativeResize="0"/>
          <p:nvPr/>
        </p:nvPicPr>
        <p:blipFill>
          <a:blip r:embed="rId5">
            <a:alphaModFix/>
          </a:blip>
          <a:stretch>
            <a:fillRect/>
          </a:stretch>
        </p:blipFill>
        <p:spPr>
          <a:xfrm>
            <a:off x="579775" y="2941388"/>
            <a:ext cx="7562850" cy="2362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152400" y="304800"/>
            <a:ext cx="4648199" cy="16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i="0" u="none" strike="noStrike" cap="none">
                <a:solidFill>
                  <a:schemeClr val="dk1"/>
                </a:solidFill>
                <a:latin typeface="Arial"/>
                <a:ea typeface="Arial"/>
                <a:cs typeface="Arial"/>
                <a:sym typeface="Arial"/>
              </a:rPr>
              <a:t>Our World in Data includes socio-economic data, including human population growth</a:t>
            </a:r>
            <a:endParaRPr sz="2800" i="0" u="none" strike="noStrike" cap="none">
              <a:solidFill>
                <a:schemeClr val="dk1"/>
              </a:solidFill>
              <a:latin typeface="Arial"/>
              <a:ea typeface="Arial"/>
              <a:cs typeface="Arial"/>
              <a:sym typeface="Arial"/>
            </a:endParaRPr>
          </a:p>
        </p:txBody>
      </p:sp>
      <p:sp>
        <p:nvSpPr>
          <p:cNvPr id="331" name="Shape 331"/>
          <p:cNvSpPr txBox="1"/>
          <p:nvPr/>
        </p:nvSpPr>
        <p:spPr>
          <a:xfrm>
            <a:off x="4114800" y="6383083"/>
            <a:ext cx="5029200"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953734"/>
              </a:buClr>
              <a:buSzPts val="2800"/>
              <a:buFont typeface="Calibri"/>
              <a:buNone/>
            </a:pPr>
            <a:r>
              <a:rPr lang="en-US" sz="2800" b="1">
                <a:solidFill>
                  <a:srgbClr val="953734"/>
                </a:solidFill>
                <a:latin typeface="Calibri"/>
                <a:ea typeface="Calibri"/>
                <a:cs typeface="Calibri"/>
                <a:sym typeface="Calibri"/>
              </a:rPr>
              <a:t>https://ourworldindata.org/</a:t>
            </a:r>
            <a:endParaRPr sz="1800">
              <a:solidFill>
                <a:schemeClr val="dk1"/>
              </a:solidFill>
              <a:latin typeface="Calibri"/>
              <a:ea typeface="Calibri"/>
              <a:cs typeface="Calibri"/>
              <a:sym typeface="Calibri"/>
            </a:endParaRPr>
          </a:p>
        </p:txBody>
      </p:sp>
      <p:pic>
        <p:nvPicPr>
          <p:cNvPr id="332" name="Shape 332" descr="Image result for our world in data"/>
          <p:cNvPicPr preferRelativeResize="0"/>
          <p:nvPr/>
        </p:nvPicPr>
        <p:blipFill rotWithShape="1">
          <a:blip r:embed="rId3">
            <a:alphaModFix/>
          </a:blip>
          <a:srcRect/>
          <a:stretch/>
        </p:blipFill>
        <p:spPr>
          <a:xfrm>
            <a:off x="4800600" y="304800"/>
            <a:ext cx="4167187" cy="2133600"/>
          </a:xfrm>
          <a:prstGeom prst="rect">
            <a:avLst/>
          </a:prstGeom>
          <a:noFill/>
          <a:ln>
            <a:noFill/>
          </a:ln>
        </p:spPr>
      </p:pic>
      <p:pic>
        <p:nvPicPr>
          <p:cNvPr id="333" name="Shape 333"/>
          <p:cNvPicPr preferRelativeResize="0"/>
          <p:nvPr/>
        </p:nvPicPr>
        <p:blipFill rotWithShape="1">
          <a:blip r:embed="rId4">
            <a:alphaModFix/>
          </a:blip>
          <a:srcRect/>
          <a:stretch/>
        </p:blipFill>
        <p:spPr>
          <a:xfrm>
            <a:off x="228600" y="2557790"/>
            <a:ext cx="5428862" cy="38252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246925" y="148826"/>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a:t>S</a:t>
            </a:r>
            <a:r>
              <a:rPr lang="en-US" sz="4400" b="0" i="0" u="none" strike="noStrike" cap="none">
                <a:solidFill>
                  <a:schemeClr val="dk1"/>
                </a:solidFill>
                <a:latin typeface="Calibri"/>
                <a:ea typeface="Calibri"/>
                <a:cs typeface="Calibri"/>
                <a:sym typeface="Calibri"/>
              </a:rPr>
              <a:t>ources of authentic data</a:t>
            </a:r>
            <a:endParaRPr/>
          </a:p>
        </p:txBody>
      </p:sp>
      <p:sp>
        <p:nvSpPr>
          <p:cNvPr id="339" name="Shape 3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Dryad data repository</a:t>
            </a:r>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Our world in data</a:t>
            </a:r>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LTER Network Data Portal</a:t>
            </a:r>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Climate and ocean data from NOAA</a:t>
            </a:r>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NEON</a:t>
            </a:r>
            <a:endParaRPr/>
          </a:p>
          <a:p>
            <a:pPr marL="342900" marR="0" lvl="0" indent="-342900" algn="l" rtl="0">
              <a:lnSpc>
                <a:spcPct val="90000"/>
              </a:lnSpc>
              <a:spcBef>
                <a:spcPts val="300"/>
              </a:spcBef>
              <a:spcAft>
                <a:spcPts val="0"/>
              </a:spcAft>
              <a:buClr>
                <a:schemeClr val="dk1"/>
              </a:buClr>
              <a:buSzPts val="2800"/>
              <a:buFont typeface="Arial"/>
              <a:buChar char="•"/>
            </a:pPr>
            <a:r>
              <a:rPr lang="en-US">
                <a:latin typeface="Arial"/>
                <a:ea typeface="Arial"/>
                <a:cs typeface="Arial"/>
                <a:sym typeface="Arial"/>
              </a:rPr>
              <a:t>iDigBio</a:t>
            </a:r>
            <a:endParaRPr>
              <a:latin typeface="Arial"/>
              <a:ea typeface="Arial"/>
              <a:cs typeface="Arial"/>
              <a:sym typeface="Arial"/>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eBird</a:t>
            </a: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Project BudBurst</a:t>
            </a: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Google Public Data Explorer</a:t>
            </a: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chemeClr val="dk1"/>
              </a:buClr>
              <a:buSzPts val="2800"/>
              <a:buFont typeface="Arial"/>
              <a:buChar char="•"/>
            </a:pPr>
            <a:r>
              <a:rPr lang="en-US">
                <a:latin typeface="Arial"/>
                <a:ea typeface="Arial"/>
                <a:cs typeface="Arial"/>
                <a:sym typeface="Arial"/>
              </a:rPr>
              <a:t>And many more (field-specific)…</a:t>
            </a:r>
            <a:endParaRPr>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62988" y="-6949"/>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Exploring and more</a:t>
            </a:r>
            <a:endParaRPr/>
          </a:p>
        </p:txBody>
      </p:sp>
      <p:sp>
        <p:nvSpPr>
          <p:cNvPr id="346" name="Shape 346"/>
          <p:cNvSpPr txBox="1">
            <a:spLocks noGrp="1"/>
          </p:cNvSpPr>
          <p:nvPr>
            <p:ph type="body" idx="1"/>
          </p:nvPr>
        </p:nvSpPr>
        <p:spPr>
          <a:xfrm>
            <a:off x="445943" y="1318762"/>
            <a:ext cx="8252100" cy="1000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Take the next 5 minutes to explore one of these resources.</a:t>
            </a:r>
            <a:endParaRPr/>
          </a:p>
          <a:p>
            <a:pPr marL="685800" marR="0" lvl="1" indent="-228600" algn="l" rtl="0">
              <a:lnSpc>
                <a:spcPct val="90000"/>
              </a:lnSpc>
              <a:spcBef>
                <a:spcPts val="500"/>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Share back: What did you find useful?</a:t>
            </a:r>
            <a:endParaRPr/>
          </a:p>
        </p:txBody>
      </p:sp>
      <p:pic>
        <p:nvPicPr>
          <p:cNvPr id="347" name="Shape 347">
            <a:hlinkClick r:id="rId3"/>
          </p:cNvPr>
          <p:cNvPicPr preferRelativeResize="0"/>
          <p:nvPr/>
        </p:nvPicPr>
        <p:blipFill>
          <a:blip r:embed="rId4">
            <a:alphaModFix/>
          </a:blip>
          <a:stretch>
            <a:fillRect/>
          </a:stretch>
        </p:blipFill>
        <p:spPr>
          <a:xfrm>
            <a:off x="386300" y="2916099"/>
            <a:ext cx="2040625" cy="1263250"/>
          </a:xfrm>
          <a:prstGeom prst="rect">
            <a:avLst/>
          </a:prstGeom>
          <a:noFill/>
          <a:ln>
            <a:noFill/>
          </a:ln>
        </p:spPr>
      </p:pic>
      <p:pic>
        <p:nvPicPr>
          <p:cNvPr id="348" name="Shape 348" descr="Image result for our world in data">
            <a:hlinkClick r:id="rId5"/>
          </p:cNvPr>
          <p:cNvPicPr preferRelativeResize="0"/>
          <p:nvPr/>
        </p:nvPicPr>
        <p:blipFill rotWithShape="1">
          <a:blip r:embed="rId6">
            <a:alphaModFix/>
          </a:blip>
          <a:srcRect/>
          <a:stretch/>
        </p:blipFill>
        <p:spPr>
          <a:xfrm>
            <a:off x="2872702" y="3833200"/>
            <a:ext cx="2467277" cy="1263250"/>
          </a:xfrm>
          <a:prstGeom prst="rect">
            <a:avLst/>
          </a:prstGeom>
          <a:noFill/>
          <a:ln>
            <a:noFill/>
          </a:ln>
        </p:spPr>
      </p:pic>
      <p:pic>
        <p:nvPicPr>
          <p:cNvPr id="349" name="Shape 349">
            <a:hlinkClick r:id="rId7"/>
          </p:cNvPr>
          <p:cNvPicPr preferRelativeResize="0"/>
          <p:nvPr/>
        </p:nvPicPr>
        <p:blipFill rotWithShape="1">
          <a:blip r:embed="rId8">
            <a:alphaModFix/>
          </a:blip>
          <a:srcRect t="7019"/>
          <a:stretch/>
        </p:blipFill>
        <p:spPr>
          <a:xfrm>
            <a:off x="4505750" y="5473525"/>
            <a:ext cx="3867150" cy="1000725"/>
          </a:xfrm>
          <a:prstGeom prst="rect">
            <a:avLst/>
          </a:prstGeom>
          <a:noFill/>
          <a:ln>
            <a:noFill/>
          </a:ln>
        </p:spPr>
      </p:pic>
      <p:pic>
        <p:nvPicPr>
          <p:cNvPr id="350" name="Shape 350">
            <a:hlinkClick r:id="rId9"/>
          </p:cNvPr>
          <p:cNvPicPr preferRelativeResize="0"/>
          <p:nvPr/>
        </p:nvPicPr>
        <p:blipFill>
          <a:blip r:embed="rId10">
            <a:alphaModFix/>
          </a:blip>
          <a:stretch>
            <a:fillRect/>
          </a:stretch>
        </p:blipFill>
        <p:spPr>
          <a:xfrm>
            <a:off x="5492379" y="2770114"/>
            <a:ext cx="3499220" cy="964650"/>
          </a:xfrm>
          <a:prstGeom prst="rect">
            <a:avLst/>
          </a:prstGeom>
          <a:noFill/>
          <a:ln>
            <a:noFill/>
          </a:ln>
        </p:spPr>
      </p:pic>
      <p:pic>
        <p:nvPicPr>
          <p:cNvPr id="351" name="Shape 351">
            <a:hlinkClick r:id="rId11"/>
          </p:cNvPr>
          <p:cNvPicPr preferRelativeResize="0"/>
          <p:nvPr/>
        </p:nvPicPr>
        <p:blipFill>
          <a:blip r:embed="rId12">
            <a:alphaModFix/>
          </a:blip>
          <a:stretch>
            <a:fillRect/>
          </a:stretch>
        </p:blipFill>
        <p:spPr>
          <a:xfrm>
            <a:off x="152400" y="5248850"/>
            <a:ext cx="2152650" cy="1095375"/>
          </a:xfrm>
          <a:prstGeom prst="rect">
            <a:avLst/>
          </a:prstGeom>
          <a:noFill/>
          <a:ln>
            <a:noFill/>
          </a:ln>
        </p:spPr>
      </p:pic>
      <p:sp>
        <p:nvSpPr>
          <p:cNvPr id="352" name="Shape 352"/>
          <p:cNvSpPr/>
          <p:nvPr/>
        </p:nvSpPr>
        <p:spPr>
          <a:xfrm>
            <a:off x="1281450" y="5685588"/>
            <a:ext cx="1023600" cy="5766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53" name="Shape 353">
            <a:hlinkClick r:id="rId13"/>
          </p:cNvPr>
          <p:cNvPicPr preferRelativeResize="0"/>
          <p:nvPr/>
        </p:nvPicPr>
        <p:blipFill>
          <a:blip r:embed="rId14">
            <a:alphaModFix/>
          </a:blip>
          <a:stretch>
            <a:fillRect/>
          </a:stretch>
        </p:blipFill>
        <p:spPr>
          <a:xfrm>
            <a:off x="6178179" y="4235014"/>
            <a:ext cx="2400300" cy="581025"/>
          </a:xfrm>
          <a:prstGeom prst="rect">
            <a:avLst/>
          </a:prstGeom>
          <a:noFill/>
          <a:ln>
            <a:noFill/>
          </a:ln>
        </p:spPr>
      </p:pic>
      <p:pic>
        <p:nvPicPr>
          <p:cNvPr id="354" name="Shape 354">
            <a:hlinkClick r:id="rId15"/>
          </p:cNvPr>
          <p:cNvPicPr preferRelativeResize="0"/>
          <p:nvPr/>
        </p:nvPicPr>
        <p:blipFill>
          <a:blip r:embed="rId16">
            <a:alphaModFix/>
          </a:blip>
          <a:stretch>
            <a:fillRect/>
          </a:stretch>
        </p:blipFill>
        <p:spPr>
          <a:xfrm>
            <a:off x="2766475" y="2526287"/>
            <a:ext cx="2190750" cy="723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208750" y="148826"/>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Opportunities for publishing</a:t>
            </a:r>
            <a:endParaRPr/>
          </a:p>
        </p:txBody>
      </p:sp>
      <p:sp>
        <p:nvSpPr>
          <p:cNvPr id="360" name="Shape 360"/>
          <p:cNvSpPr txBox="1">
            <a:spLocks noGrp="1"/>
          </p:cNvSpPr>
          <p:nvPr>
            <p:ph type="body" idx="1"/>
          </p:nvPr>
        </p:nvSpPr>
        <p:spPr>
          <a:xfrm>
            <a:off x="514150" y="1583875"/>
            <a:ext cx="82269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Contributing to or expanding upon developed modules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Publish adaptations and modifications on QUBES</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Closes the loop on the Open Education Resource (OER) lifecycle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Publishing novel modules</a:t>
            </a:r>
            <a:endParaRPr/>
          </a:p>
          <a:p>
            <a:pPr marL="685800" marR="0" lvl="1" indent="-228600" algn="l" rtl="0">
              <a:lnSpc>
                <a:spcPct val="90000"/>
              </a:lnSpc>
              <a:spcBef>
                <a:spcPts val="500"/>
              </a:spcBef>
              <a:spcAft>
                <a:spcPts val="0"/>
              </a:spcAft>
              <a:buClr>
                <a:schemeClr val="dk1"/>
              </a:buClr>
              <a:buSzPts val="2400"/>
              <a:buFont typeface="Arial"/>
              <a:buChar char="•"/>
            </a:pPr>
            <a:r>
              <a:rPr lang="en-US"/>
              <a:t>QUBES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TIEE</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Course Source</a:t>
            </a:r>
            <a:endParaRPr/>
          </a:p>
          <a:p>
            <a:pPr marL="685800" marR="0" lvl="1" indent="-228600" algn="l" rtl="0">
              <a:lnSpc>
                <a:spcPct val="90000"/>
              </a:lnSpc>
              <a:spcBef>
                <a:spcPts val="500"/>
              </a:spcBef>
              <a:spcAft>
                <a:spcPts val="0"/>
              </a:spcAft>
              <a:buClr>
                <a:schemeClr val="dk1"/>
              </a:buClr>
              <a:buSzPts val="2400"/>
              <a:buFont typeface="Arial"/>
              <a:buChar char="•"/>
            </a:pPr>
            <a:r>
              <a:rPr lang="en-US"/>
              <a:t>American Biology Teacher</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And</a:t>
            </a:r>
            <a:r>
              <a:rPr lang="en-US"/>
              <a:t> many </a:t>
            </a:r>
            <a:r>
              <a:rPr lang="en-US" sz="2400" b="0" i="0" u="none" strike="noStrike" cap="none">
                <a:solidFill>
                  <a:schemeClr val="dk1"/>
                </a:solidFill>
                <a:latin typeface="Calibri"/>
                <a:ea typeface="Calibri"/>
                <a:cs typeface="Calibri"/>
                <a:sym typeface="Calibri"/>
              </a:rPr>
              <a:t>more (field</a:t>
            </a:r>
            <a:r>
              <a:rPr lang="en-US"/>
              <a:t>-specific)</a:t>
            </a:r>
            <a:r>
              <a:rPr lang="en-US" sz="24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61450" y="85201"/>
            <a:ext cx="7886700" cy="1325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Workshop Goals</a:t>
            </a:r>
            <a:endParaRPr/>
          </a:p>
        </p:txBody>
      </p:sp>
      <p:sp>
        <p:nvSpPr>
          <p:cNvPr id="173" name="Shape 17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lvl="0" rtl="0">
              <a:spcBef>
                <a:spcPts val="1000"/>
              </a:spcBef>
              <a:spcAft>
                <a:spcPts val="500"/>
              </a:spcAft>
              <a:buSzPts val="2800"/>
              <a:buFont typeface="Arial" panose="020B0604020202020204" pitchFamily="34" charset="0"/>
              <a:buChar char="•"/>
            </a:pPr>
            <a:r>
              <a:rPr lang="en-US" dirty="0"/>
              <a:t>What is data in the classroom and how does it help develop quantitative reasoning?</a:t>
            </a:r>
            <a:endParaRPr dirty="0"/>
          </a:p>
          <a:p>
            <a:pPr lvl="0" rtl="0">
              <a:spcBef>
                <a:spcPts val="1000"/>
              </a:spcBef>
              <a:spcAft>
                <a:spcPts val="500"/>
              </a:spcAft>
              <a:buSzPts val="2800"/>
              <a:buFont typeface="Arial" panose="020B0604020202020204" pitchFamily="34" charset="0"/>
              <a:buChar char="•"/>
            </a:pPr>
            <a:r>
              <a:rPr lang="en-US" dirty="0"/>
              <a:t>Where can you find complete data-centric modules?</a:t>
            </a:r>
            <a:endParaRPr dirty="0"/>
          </a:p>
          <a:p>
            <a:pPr lvl="0" rtl="0">
              <a:spcBef>
                <a:spcPts val="1000"/>
              </a:spcBef>
              <a:spcAft>
                <a:spcPts val="500"/>
              </a:spcAft>
              <a:buSzPts val="2800"/>
              <a:buFont typeface="Arial" panose="020B0604020202020204" pitchFamily="34" charset="0"/>
              <a:buChar char="•"/>
            </a:pPr>
            <a:r>
              <a:rPr lang="en-US" dirty="0"/>
              <a:t>Where can you find data sets to create your own modules?  What should go in a good module?</a:t>
            </a:r>
            <a:endParaRPr dirty="0"/>
          </a:p>
          <a:p>
            <a:pPr lvl="0">
              <a:spcBef>
                <a:spcPts val="1000"/>
              </a:spcBef>
              <a:spcAft>
                <a:spcPts val="500"/>
              </a:spcAft>
              <a:buSzPts val="2800"/>
              <a:buFont typeface="Arial" panose="020B0604020202020204" pitchFamily="34" charset="0"/>
              <a:buChar char="•"/>
            </a:pPr>
            <a:r>
              <a:rPr lang="en-US" dirty="0"/>
              <a:t>How can you share and receive credit for your own data-centric modules?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Time for further exploration</a:t>
            </a:r>
            <a:endParaRPr/>
          </a:p>
        </p:txBody>
      </p:sp>
      <p:sp>
        <p:nvSpPr>
          <p:cNvPr id="366" name="Shape 36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With the last bit of time…</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Questions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More exploring</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descr="Screen Shot 2017-10-17 at 4.15.06 PM.png"/>
          <p:cNvPicPr preferRelativeResize="0"/>
          <p:nvPr/>
        </p:nvPicPr>
        <p:blipFill rotWithShape="1">
          <a:blip r:embed="rId3">
            <a:alphaModFix/>
          </a:blip>
          <a:srcRect l="8541" r="6641"/>
          <a:stretch/>
        </p:blipFill>
        <p:spPr>
          <a:xfrm>
            <a:off x="0" y="1547646"/>
            <a:ext cx="9144001" cy="5171808"/>
          </a:xfrm>
          <a:prstGeom prst="rect">
            <a:avLst/>
          </a:prstGeom>
          <a:noFill/>
          <a:ln>
            <a:noFill/>
          </a:ln>
        </p:spPr>
      </p:pic>
      <p:sp>
        <p:nvSpPr>
          <p:cNvPr id="180" name="Shape 180"/>
          <p:cNvSpPr txBox="1">
            <a:spLocks noGrp="1"/>
          </p:cNvSpPr>
          <p:nvPr>
            <p:ph type="title"/>
          </p:nvPr>
        </p:nvSpPr>
        <p:spPr>
          <a:xfrm>
            <a:off x="457200" y="14328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Arial"/>
              <a:buNone/>
            </a:pPr>
            <a:r>
              <a:rPr lang="en-US" sz="4000">
                <a:latin typeface="Arial"/>
                <a:ea typeface="Arial"/>
                <a:cs typeface="Arial"/>
                <a:sym typeface="Arial"/>
              </a:rPr>
              <a:t>What Does Data in the Classroom Look Like?</a:t>
            </a:r>
            <a:endParaRPr sz="4000" i="0" u="none" strike="noStrike" cap="none">
              <a:solidFill>
                <a:schemeClr val="dk1"/>
              </a:solidFill>
              <a:latin typeface="Arial"/>
              <a:ea typeface="Arial"/>
              <a:cs typeface="Arial"/>
              <a:sym typeface="Arial"/>
            </a:endParaRPr>
          </a:p>
        </p:txBody>
      </p:sp>
      <p:cxnSp>
        <p:nvCxnSpPr>
          <p:cNvPr id="181" name="Shape 181"/>
          <p:cNvCxnSpPr/>
          <p:nvPr/>
        </p:nvCxnSpPr>
        <p:spPr>
          <a:xfrm>
            <a:off x="0" y="1417639"/>
            <a:ext cx="9144000" cy="0"/>
          </a:xfrm>
          <a:prstGeom prst="straightConnector1">
            <a:avLst/>
          </a:prstGeom>
          <a:noFill/>
          <a:ln w="12700" cap="flat" cmpd="sng">
            <a:solidFill>
              <a:schemeClr val="dk1"/>
            </a:solidFill>
            <a:prstDash val="solid"/>
            <a:round/>
            <a:headEnd type="none" w="sm" len="sm"/>
            <a:tailEnd type="none" w="sm" len="sm"/>
          </a:ln>
        </p:spPr>
      </p:cxnSp>
      <p:pic>
        <p:nvPicPr>
          <p:cNvPr id="182" name="Shape 182" descr="Screen Shot 2017-10-19 at 10.08.02 PM.png"/>
          <p:cNvPicPr preferRelativeResize="0"/>
          <p:nvPr/>
        </p:nvPicPr>
        <p:blipFill rotWithShape="1">
          <a:blip r:embed="rId4">
            <a:alphaModFix/>
          </a:blip>
          <a:srcRect/>
          <a:stretch/>
        </p:blipFill>
        <p:spPr>
          <a:xfrm>
            <a:off x="0" y="2135337"/>
            <a:ext cx="9144000" cy="1363156"/>
          </a:xfrm>
          <a:prstGeom prst="rect">
            <a:avLst/>
          </a:prstGeom>
          <a:noFill/>
          <a:ln w="9525" cap="flat" cmpd="sng">
            <a:solidFill>
              <a:schemeClr val="dk1"/>
            </a:solidFill>
            <a:prstDash val="solid"/>
            <a:round/>
            <a:headEnd type="none" w="sm" len="sm"/>
            <a:tailEnd type="none" w="sm" len="sm"/>
          </a:ln>
        </p:spPr>
      </p:pic>
      <p:cxnSp>
        <p:nvCxnSpPr>
          <p:cNvPr id="183" name="Shape 183"/>
          <p:cNvCxnSpPr/>
          <p:nvPr/>
        </p:nvCxnSpPr>
        <p:spPr>
          <a:xfrm>
            <a:off x="0" y="1417639"/>
            <a:ext cx="9144000" cy="0"/>
          </a:xfrm>
          <a:prstGeom prst="straightConnector1">
            <a:avLst/>
          </a:prstGeom>
          <a:noFill/>
          <a:ln w="12700" cap="flat" cmpd="sng">
            <a:solidFill>
              <a:schemeClr val="dk1"/>
            </a:solidFill>
            <a:prstDash val="solid"/>
            <a:round/>
            <a:headEnd type="none" w="sm" len="sm"/>
            <a:tailEnd type="none" w="sm" len="sm"/>
          </a:ln>
        </p:spPr>
      </p:cxnSp>
      <p:cxnSp>
        <p:nvCxnSpPr>
          <p:cNvPr id="184" name="Shape 184"/>
          <p:cNvCxnSpPr/>
          <p:nvPr/>
        </p:nvCxnSpPr>
        <p:spPr>
          <a:xfrm>
            <a:off x="0" y="1547647"/>
            <a:ext cx="9144000" cy="0"/>
          </a:xfrm>
          <a:prstGeom prst="straightConnector1">
            <a:avLst/>
          </a:prstGeom>
          <a:noFill/>
          <a:ln w="12700" cap="flat" cmpd="sng">
            <a:solidFill>
              <a:schemeClr val="dk1"/>
            </a:solidFill>
            <a:prstDash val="solid"/>
            <a:round/>
            <a:headEnd type="none" w="sm" len="sm"/>
            <a:tailEnd type="none" w="sm" len="sm"/>
          </a:ln>
        </p:spPr>
      </p:cxnSp>
      <p:cxnSp>
        <p:nvCxnSpPr>
          <p:cNvPr id="185" name="Shape 185"/>
          <p:cNvCxnSpPr/>
          <p:nvPr/>
        </p:nvCxnSpPr>
        <p:spPr>
          <a:xfrm>
            <a:off x="0" y="6719453"/>
            <a:ext cx="9144000" cy="0"/>
          </a:xfrm>
          <a:prstGeom prst="straightConnector1">
            <a:avLst/>
          </a:prstGeom>
          <a:noFill/>
          <a:ln w="12700" cap="flat" cmpd="sng">
            <a:solidFill>
              <a:schemeClr val="dk1"/>
            </a:solidFill>
            <a:prstDash val="solid"/>
            <a:round/>
            <a:headEnd type="none" w="sm" len="sm"/>
            <a:tailEnd type="none" w="sm" len="sm"/>
          </a:ln>
        </p:spPr>
      </p:cxnSp>
      <p:pic>
        <p:nvPicPr>
          <p:cNvPr id="186" name="Shape 186"/>
          <p:cNvPicPr preferRelativeResize="0"/>
          <p:nvPr/>
        </p:nvPicPr>
        <p:blipFill rotWithShape="1">
          <a:blip r:embed="rId5">
            <a:alphaModFix/>
          </a:blip>
          <a:srcRect/>
          <a:stretch/>
        </p:blipFill>
        <p:spPr>
          <a:xfrm>
            <a:off x="4254479" y="1746876"/>
            <a:ext cx="3886200" cy="4787899"/>
          </a:xfrm>
          <a:prstGeom prst="rect">
            <a:avLst/>
          </a:prstGeom>
          <a:noFill/>
          <a:ln>
            <a:noFill/>
          </a:ln>
        </p:spPr>
      </p:pic>
      <p:pic>
        <p:nvPicPr>
          <p:cNvPr id="187" name="Shape 187"/>
          <p:cNvPicPr preferRelativeResize="0"/>
          <p:nvPr/>
        </p:nvPicPr>
        <p:blipFill rotWithShape="1">
          <a:blip r:embed="rId6">
            <a:alphaModFix/>
          </a:blip>
          <a:srcRect/>
          <a:stretch/>
        </p:blipFill>
        <p:spPr>
          <a:xfrm>
            <a:off x="969016" y="2894797"/>
            <a:ext cx="4470401" cy="3009901"/>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53785" y="301358"/>
            <a:ext cx="843643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How do you develop quantitative reasoning in your classroom?</a:t>
            </a:r>
            <a:endParaRPr/>
          </a:p>
        </p:txBody>
      </p:sp>
      <p:sp>
        <p:nvSpPr>
          <p:cNvPr id="193" name="Shape 19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What do your students do well?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Where do they struggle?</a:t>
            </a:r>
            <a:endParaRPr/>
          </a:p>
          <a:p>
            <a:pPr marL="228600" marR="0" lvl="0" indent="-50800" algn="l" rtl="0">
              <a:lnSpc>
                <a:spcPct val="90000"/>
              </a:lnSpc>
              <a:spcBef>
                <a:spcPts val="1000"/>
              </a:spcBef>
              <a:spcAft>
                <a:spcPts val="0"/>
              </a:spcAft>
              <a:buClr>
                <a:schemeClr val="dk1"/>
              </a:buClr>
              <a:buSzPts val="2800"/>
              <a:buFont typeface="Arial"/>
              <a:buNone/>
            </a:pPr>
            <a:endParaRPr>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What resources/materials do you use?</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What is your biggest barrier to implementation?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90450" y="222903"/>
            <a:ext cx="8363100" cy="654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Data-centric teaching resources</a:t>
            </a:r>
            <a:endParaRPr sz="4000" b="0" i="0" u="none" strike="noStrike" cap="none">
              <a:solidFill>
                <a:schemeClr val="dk1"/>
              </a:solidFill>
              <a:latin typeface="Calibri"/>
              <a:ea typeface="Calibri"/>
              <a:cs typeface="Calibri"/>
              <a:sym typeface="Calibri"/>
            </a:endParaRPr>
          </a:p>
        </p:txBody>
      </p:sp>
      <p:sp>
        <p:nvSpPr>
          <p:cNvPr id="199" name="Shape 199"/>
          <p:cNvSpPr/>
          <p:nvPr/>
        </p:nvSpPr>
        <p:spPr>
          <a:xfrm>
            <a:off x="390450" y="965000"/>
            <a:ext cx="8363100" cy="518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000" b="1" i="0" u="none" strike="noStrike" cap="none">
                <a:solidFill>
                  <a:schemeClr val="dk1"/>
                </a:solidFill>
                <a:latin typeface="Arial"/>
                <a:ea typeface="Arial"/>
                <a:cs typeface="Arial"/>
                <a:sym typeface="Arial"/>
              </a:rPr>
              <a:t>Data Nuggets </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Calibri"/>
                <a:ea typeface="Calibri"/>
                <a:cs typeface="Calibri"/>
                <a:sym typeface="Calibri"/>
              </a:rPr>
              <a:t>Data-based classroom investigations written to profile both scientists and their research questions, and teach scientific concepts using authentic research and quantitative reasoning.</a:t>
            </a:r>
            <a:endParaRPr sz="2000" b="0" i="0" u="none" strike="noStrike" cap="none">
              <a:solidFill>
                <a:schemeClr val="dk1"/>
              </a:solidFill>
              <a:latin typeface="Arial"/>
              <a:ea typeface="Arial"/>
              <a:cs typeface="Arial"/>
              <a:sym typeface="Arial"/>
            </a:endParaRPr>
          </a:p>
          <a:p>
            <a:pPr marL="342900" marR="0" lvl="0" indent="-342900" algn="l" rtl="0">
              <a:spcBef>
                <a:spcPts val="1680"/>
              </a:spcBef>
              <a:spcAft>
                <a:spcPts val="0"/>
              </a:spcAft>
              <a:buClr>
                <a:schemeClr val="dk1"/>
              </a:buClr>
              <a:buSzPts val="2400"/>
              <a:buFont typeface="Arial"/>
              <a:buChar char="•"/>
            </a:pPr>
            <a:r>
              <a:rPr lang="en-US" sz="2000" b="1" i="0" u="none" strike="noStrike" cap="none">
                <a:solidFill>
                  <a:schemeClr val="dk1"/>
                </a:solidFill>
                <a:latin typeface="Arial"/>
                <a:ea typeface="Arial"/>
                <a:cs typeface="Arial"/>
                <a:sym typeface="Arial"/>
              </a:rPr>
              <a:t>HHMI BioInteractive </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Calibri"/>
                <a:ea typeface="Calibri"/>
                <a:cs typeface="Calibri"/>
                <a:sym typeface="Calibri"/>
              </a:rPr>
              <a:t>Multimedia broad biology teaching resources including virtual labs, classroom resources, teacher guides, and videos.</a:t>
            </a:r>
            <a:endParaRPr sz="2000" b="0" i="0" u="none" strike="noStrike" cap="none">
              <a:solidFill>
                <a:schemeClr val="dk1"/>
              </a:solidFill>
              <a:latin typeface="Arial"/>
              <a:ea typeface="Arial"/>
              <a:cs typeface="Arial"/>
              <a:sym typeface="Arial"/>
            </a:endParaRPr>
          </a:p>
          <a:p>
            <a:pPr marL="342900" marR="0" lvl="0" indent="-342900" algn="l" rtl="0">
              <a:spcBef>
                <a:spcPts val="1680"/>
              </a:spcBef>
              <a:spcAft>
                <a:spcPts val="0"/>
              </a:spcAft>
              <a:buClr>
                <a:schemeClr val="dk1"/>
              </a:buClr>
              <a:buSzPts val="2400"/>
              <a:buFont typeface="Arial"/>
              <a:buChar char="•"/>
            </a:pPr>
            <a:r>
              <a:rPr lang="en-US" sz="2000" b="1" i="0" u="none" strike="noStrike" cap="none">
                <a:solidFill>
                  <a:schemeClr val="dk1"/>
                </a:solidFill>
                <a:latin typeface="Arial"/>
                <a:ea typeface="Arial"/>
                <a:cs typeface="Arial"/>
                <a:sym typeface="Arial"/>
              </a:rPr>
              <a:t>InTeGrate (Earth Sciences) </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Calibri"/>
                <a:ea typeface="Calibri"/>
                <a:cs typeface="Calibri"/>
                <a:sym typeface="Calibri"/>
              </a:rPr>
              <a:t>Interdisciplinary, sustainability-focused educational modules using geoscience data.</a:t>
            </a:r>
            <a:endParaRPr/>
          </a:p>
          <a:p>
            <a:pPr marL="342900" marR="0" lvl="0" indent="-342900" algn="l" rtl="0">
              <a:spcBef>
                <a:spcPts val="1680"/>
              </a:spcBef>
              <a:spcAft>
                <a:spcPts val="0"/>
              </a:spcAft>
              <a:buClr>
                <a:schemeClr val="dk1"/>
              </a:buClr>
              <a:buSzPts val="2400"/>
              <a:buFont typeface="Arial"/>
              <a:buChar char="•"/>
            </a:pPr>
            <a:r>
              <a:rPr lang="en-US" sz="2000" b="1" i="0" u="none" strike="noStrike" cap="none">
                <a:solidFill>
                  <a:schemeClr val="dk1"/>
                </a:solidFill>
                <a:latin typeface="Calibri"/>
                <a:ea typeface="Calibri"/>
                <a:cs typeface="Calibri"/>
                <a:sym typeface="Calibri"/>
              </a:rPr>
              <a:t>N</a:t>
            </a:r>
            <a:r>
              <a:rPr lang="en-US" sz="2000" b="1">
                <a:solidFill>
                  <a:schemeClr val="dk1"/>
                </a:solidFill>
                <a:latin typeface="Calibri"/>
                <a:ea typeface="Calibri"/>
                <a:cs typeface="Calibri"/>
                <a:sym typeface="Calibri"/>
              </a:rPr>
              <a:t>ational Ecological Observatory Network (NEON) </a:t>
            </a:r>
            <a:r>
              <a:rPr lang="en-US" sz="2000">
                <a:solidFill>
                  <a:schemeClr val="dk1"/>
                </a:solidFill>
                <a:latin typeface="Calibri"/>
                <a:ea typeface="Calibri"/>
                <a:cs typeface="Calibri"/>
                <a:sym typeface="Calibri"/>
              </a:rPr>
              <a:t>- Data analysis tutorials and teaching modules using network data</a:t>
            </a:r>
            <a:endParaRPr/>
          </a:p>
          <a:p>
            <a:pPr marL="342900" marR="0" lvl="0" indent="-342900" algn="l" rtl="0">
              <a:spcBef>
                <a:spcPts val="1680"/>
              </a:spcBef>
              <a:spcAft>
                <a:spcPts val="0"/>
              </a:spcAft>
              <a:buClr>
                <a:schemeClr val="dk1"/>
              </a:buClr>
              <a:buSzPts val="2400"/>
              <a:buFont typeface="Arial"/>
              <a:buChar char="•"/>
            </a:pPr>
            <a:r>
              <a:rPr lang="en-US" sz="2000" b="1" i="0" u="none" strike="noStrike" cap="none">
                <a:solidFill>
                  <a:schemeClr val="dk1"/>
                </a:solidFill>
                <a:latin typeface="Arial"/>
                <a:ea typeface="Arial"/>
                <a:cs typeface="Arial"/>
                <a:sym typeface="Arial"/>
              </a:rPr>
              <a:t>Teaching Issues and Experiments in Ecology (TIEE) </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Calibri"/>
                <a:ea typeface="Calibri"/>
                <a:cs typeface="Calibri"/>
                <a:sym typeface="Calibri"/>
              </a:rPr>
              <a:t>ESA’s peer-reviewed web-based collection of ecology education materials published by the ESA Education and Diversity Committee..</a:t>
            </a:r>
            <a:endParaRPr sz="2000" b="0" i="0" u="none" strike="noStrike" cap="none">
              <a:solidFill>
                <a:schemeClr val="dk1"/>
              </a:solidFill>
              <a:latin typeface="Arial"/>
              <a:ea typeface="Arial"/>
              <a:cs typeface="Arial"/>
              <a:sym typeface="Arial"/>
            </a:endParaRPr>
          </a:p>
          <a:p>
            <a:pPr marL="342900" marR="0" lvl="0" indent="-342900" algn="l" rtl="0">
              <a:spcBef>
                <a:spcPts val="1680"/>
              </a:spcBef>
              <a:spcAft>
                <a:spcPts val="0"/>
              </a:spcAft>
              <a:buClr>
                <a:schemeClr val="dk1"/>
              </a:buClr>
              <a:buSzPts val="2400"/>
              <a:buFont typeface="Arial"/>
              <a:buChar char="•"/>
            </a:pPr>
            <a:r>
              <a:rPr lang="en-US" sz="2000" b="1" i="0" u="none" strike="noStrike" cap="none">
                <a:solidFill>
                  <a:schemeClr val="dk1"/>
                </a:solidFill>
                <a:latin typeface="Arial"/>
                <a:ea typeface="Arial"/>
                <a:cs typeface="Arial"/>
                <a:sym typeface="Arial"/>
              </a:rPr>
              <a:t>Course Source </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Calibri"/>
                <a:ea typeface="Calibri"/>
                <a:cs typeface="Calibri"/>
                <a:sym typeface="Calibri"/>
              </a:rPr>
              <a:t>Open-access and peer-reviewed teaching resources in undergraduate biological sciences.</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9400" y="117875"/>
            <a:ext cx="7886700" cy="1061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000">
                <a:latin typeface="Arial"/>
                <a:ea typeface="Arial"/>
                <a:cs typeface="Arial"/>
                <a:sym typeface="Arial"/>
              </a:rPr>
              <a:t>Example: HHMI</a:t>
            </a:r>
            <a:endParaRPr sz="4000">
              <a:latin typeface="Arial"/>
              <a:ea typeface="Arial"/>
              <a:cs typeface="Arial"/>
              <a:sym typeface="Arial"/>
            </a:endParaRPr>
          </a:p>
        </p:txBody>
      </p:sp>
      <p:sp>
        <p:nvSpPr>
          <p:cNvPr id="206" name="Shape 206"/>
          <p:cNvSpPr txBox="1">
            <a:spLocks noGrp="1"/>
          </p:cNvSpPr>
          <p:nvPr>
            <p:ph type="body" idx="1"/>
          </p:nvPr>
        </p:nvSpPr>
        <p:spPr>
          <a:xfrm>
            <a:off x="368863" y="1065050"/>
            <a:ext cx="8309100" cy="1061700"/>
          </a:xfrm>
          <a:prstGeom prst="rect">
            <a:avLst/>
          </a:prstGeom>
        </p:spPr>
        <p:txBody>
          <a:bodyPr spcFirstLastPara="1" wrap="square" lIns="91425" tIns="45700" rIns="91425" bIns="45700" anchor="t" anchorCtr="0">
            <a:noAutofit/>
          </a:bodyPr>
          <a:lstStyle/>
          <a:p>
            <a:pPr marL="0" lvl="0" indent="0">
              <a:spcBef>
                <a:spcPts val="1000"/>
              </a:spcBef>
              <a:spcAft>
                <a:spcPts val="0"/>
              </a:spcAft>
              <a:buNone/>
            </a:pPr>
            <a:r>
              <a:rPr lang="en-US"/>
              <a:t>Gorongosa resources: Bringing biodiversity into the classroom</a:t>
            </a:r>
            <a:endParaRPr/>
          </a:p>
        </p:txBody>
      </p:sp>
      <p:pic>
        <p:nvPicPr>
          <p:cNvPr id="207" name="Shape 207">
            <a:hlinkClick r:id="rId3"/>
          </p:cNvPr>
          <p:cNvPicPr preferRelativeResize="0"/>
          <p:nvPr/>
        </p:nvPicPr>
        <p:blipFill>
          <a:blip r:embed="rId4">
            <a:alphaModFix/>
          </a:blip>
          <a:stretch>
            <a:fillRect/>
          </a:stretch>
        </p:blipFill>
        <p:spPr>
          <a:xfrm>
            <a:off x="3581612" y="4192950"/>
            <a:ext cx="1883601" cy="1953825"/>
          </a:xfrm>
          <a:prstGeom prst="rect">
            <a:avLst/>
          </a:prstGeom>
          <a:noFill/>
          <a:ln>
            <a:noFill/>
          </a:ln>
        </p:spPr>
      </p:pic>
      <p:pic>
        <p:nvPicPr>
          <p:cNvPr id="208" name="Shape 208">
            <a:hlinkClick r:id="rId5"/>
          </p:cNvPr>
          <p:cNvPicPr preferRelativeResize="0"/>
          <p:nvPr/>
        </p:nvPicPr>
        <p:blipFill>
          <a:blip r:embed="rId6">
            <a:alphaModFix/>
          </a:blip>
          <a:stretch>
            <a:fillRect/>
          </a:stretch>
        </p:blipFill>
        <p:spPr>
          <a:xfrm>
            <a:off x="5939874" y="2691749"/>
            <a:ext cx="1818925" cy="1913326"/>
          </a:xfrm>
          <a:prstGeom prst="rect">
            <a:avLst/>
          </a:prstGeom>
          <a:noFill/>
          <a:ln>
            <a:noFill/>
          </a:ln>
        </p:spPr>
      </p:pic>
      <p:pic>
        <p:nvPicPr>
          <p:cNvPr id="209" name="Shape 209">
            <a:hlinkClick r:id="rId7"/>
          </p:cNvPr>
          <p:cNvPicPr preferRelativeResize="0"/>
          <p:nvPr/>
        </p:nvPicPr>
        <p:blipFill>
          <a:blip r:embed="rId8">
            <a:alphaModFix/>
          </a:blip>
          <a:stretch>
            <a:fillRect/>
          </a:stretch>
        </p:blipFill>
        <p:spPr>
          <a:xfrm>
            <a:off x="215475" y="2913749"/>
            <a:ext cx="3237300" cy="3372200"/>
          </a:xfrm>
          <a:prstGeom prst="rect">
            <a:avLst/>
          </a:prstGeom>
          <a:noFill/>
          <a:ln>
            <a:noFill/>
          </a:ln>
        </p:spPr>
      </p:pic>
      <p:pic>
        <p:nvPicPr>
          <p:cNvPr id="210" name="Shape 210">
            <a:hlinkClick r:id="rId9"/>
          </p:cNvPr>
          <p:cNvPicPr preferRelativeResize="0"/>
          <p:nvPr/>
        </p:nvPicPr>
        <p:blipFill>
          <a:blip r:embed="rId10">
            <a:alphaModFix/>
          </a:blip>
          <a:stretch>
            <a:fillRect/>
          </a:stretch>
        </p:blipFill>
        <p:spPr>
          <a:xfrm>
            <a:off x="3657788" y="1893725"/>
            <a:ext cx="1818925" cy="1928200"/>
          </a:xfrm>
          <a:prstGeom prst="rect">
            <a:avLst/>
          </a:prstGeom>
          <a:noFill/>
          <a:ln>
            <a:noFill/>
          </a:ln>
        </p:spPr>
      </p:pic>
      <p:sp>
        <p:nvSpPr>
          <p:cNvPr id="211" name="Shape 211"/>
          <p:cNvSpPr txBox="1"/>
          <p:nvPr/>
        </p:nvSpPr>
        <p:spPr>
          <a:xfrm>
            <a:off x="5476725" y="1963275"/>
            <a:ext cx="3621300" cy="64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Students learn about the region in “Scientists at work video”</a:t>
            </a:r>
            <a:endParaRPr sz="1800"/>
          </a:p>
        </p:txBody>
      </p:sp>
      <p:sp>
        <p:nvSpPr>
          <p:cNvPr id="212" name="Shape 212"/>
          <p:cNvSpPr txBox="1"/>
          <p:nvPr/>
        </p:nvSpPr>
        <p:spPr>
          <a:xfrm>
            <a:off x="5754300" y="4525550"/>
            <a:ext cx="3237300" cy="64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Students can collect their own data from camera trap photos</a:t>
            </a:r>
            <a:endParaRPr sz="1800"/>
          </a:p>
        </p:txBody>
      </p:sp>
      <p:sp>
        <p:nvSpPr>
          <p:cNvPr id="213" name="Shape 213"/>
          <p:cNvSpPr txBox="1"/>
          <p:nvPr/>
        </p:nvSpPr>
        <p:spPr>
          <a:xfrm>
            <a:off x="5366325" y="5607200"/>
            <a:ext cx="3842100" cy="64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Students investigate and calculate diversity indices from ‘big data’ (40,000 camera trap images)</a:t>
            </a:r>
            <a:endParaRPr sz="1800"/>
          </a:p>
        </p:txBody>
      </p:sp>
      <p:sp>
        <p:nvSpPr>
          <p:cNvPr id="214" name="Shape 214"/>
          <p:cNvSpPr txBox="1"/>
          <p:nvPr/>
        </p:nvSpPr>
        <p:spPr>
          <a:xfrm>
            <a:off x="119400" y="2463225"/>
            <a:ext cx="3687300" cy="64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Many resources to choose from!</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264438" y="174250"/>
            <a:ext cx="7886700" cy="931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i="0" u="none" strike="noStrike" cap="none">
                <a:solidFill>
                  <a:schemeClr val="dk1"/>
                </a:solidFill>
                <a:latin typeface="Arial"/>
                <a:ea typeface="Arial"/>
                <a:cs typeface="Arial"/>
                <a:sym typeface="Arial"/>
              </a:rPr>
              <a:t>Example: TIEE</a:t>
            </a:r>
            <a:endParaRPr sz="4000">
              <a:latin typeface="Arial"/>
              <a:ea typeface="Arial"/>
              <a:cs typeface="Arial"/>
              <a:sym typeface="Arial"/>
            </a:endParaRPr>
          </a:p>
        </p:txBody>
      </p:sp>
      <p:pic>
        <p:nvPicPr>
          <p:cNvPr id="220" name="Shape 220"/>
          <p:cNvPicPr preferRelativeResize="0"/>
          <p:nvPr/>
        </p:nvPicPr>
        <p:blipFill rotWithShape="1">
          <a:blip r:embed="rId3">
            <a:alphaModFix/>
          </a:blip>
          <a:srcRect/>
          <a:stretch/>
        </p:blipFill>
        <p:spPr>
          <a:xfrm>
            <a:off x="4353474" y="516475"/>
            <a:ext cx="3657530" cy="780450"/>
          </a:xfrm>
          <a:prstGeom prst="rect">
            <a:avLst/>
          </a:prstGeom>
          <a:noFill/>
          <a:ln>
            <a:noFill/>
          </a:ln>
        </p:spPr>
      </p:pic>
      <p:pic>
        <p:nvPicPr>
          <p:cNvPr id="221" name="Shape 221"/>
          <p:cNvPicPr preferRelativeResize="0"/>
          <p:nvPr/>
        </p:nvPicPr>
        <p:blipFill rotWithShape="1">
          <a:blip r:embed="rId4">
            <a:alphaModFix/>
          </a:blip>
          <a:srcRect r="2704"/>
          <a:stretch/>
        </p:blipFill>
        <p:spPr>
          <a:xfrm>
            <a:off x="440650" y="2952750"/>
            <a:ext cx="7534274" cy="952500"/>
          </a:xfrm>
          <a:prstGeom prst="rect">
            <a:avLst/>
          </a:prstGeom>
          <a:noFill/>
          <a:ln>
            <a:noFill/>
          </a:ln>
        </p:spPr>
      </p:pic>
      <p:pic>
        <p:nvPicPr>
          <p:cNvPr id="222" name="Shape 222"/>
          <p:cNvPicPr preferRelativeResize="0"/>
          <p:nvPr/>
        </p:nvPicPr>
        <p:blipFill>
          <a:blip r:embed="rId5">
            <a:alphaModFix/>
          </a:blip>
          <a:stretch>
            <a:fillRect/>
          </a:stretch>
        </p:blipFill>
        <p:spPr>
          <a:xfrm>
            <a:off x="440650" y="4164600"/>
            <a:ext cx="7534275" cy="866775"/>
          </a:xfrm>
          <a:prstGeom prst="rect">
            <a:avLst/>
          </a:prstGeom>
          <a:noFill/>
          <a:ln>
            <a:noFill/>
          </a:ln>
        </p:spPr>
      </p:pic>
      <p:pic>
        <p:nvPicPr>
          <p:cNvPr id="223" name="Shape 223"/>
          <p:cNvPicPr preferRelativeResize="0"/>
          <p:nvPr/>
        </p:nvPicPr>
        <p:blipFill rotWithShape="1">
          <a:blip r:embed="rId6">
            <a:alphaModFix/>
          </a:blip>
          <a:srcRect r="2467"/>
          <a:stretch/>
        </p:blipFill>
        <p:spPr>
          <a:xfrm>
            <a:off x="440650" y="5290725"/>
            <a:ext cx="7534275" cy="847725"/>
          </a:xfrm>
          <a:prstGeom prst="rect">
            <a:avLst/>
          </a:prstGeom>
          <a:noFill/>
          <a:ln>
            <a:noFill/>
          </a:ln>
        </p:spPr>
      </p:pic>
      <p:pic>
        <p:nvPicPr>
          <p:cNvPr id="224" name="Shape 224"/>
          <p:cNvPicPr preferRelativeResize="0"/>
          <p:nvPr/>
        </p:nvPicPr>
        <p:blipFill rotWithShape="1">
          <a:blip r:embed="rId7">
            <a:alphaModFix/>
          </a:blip>
          <a:srcRect r="3660"/>
          <a:stretch/>
        </p:blipFill>
        <p:spPr>
          <a:xfrm>
            <a:off x="417850" y="1727650"/>
            <a:ext cx="7579876" cy="82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72275" y="95125"/>
            <a:ext cx="7886700" cy="9519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000">
                <a:latin typeface="Arial"/>
                <a:ea typeface="Arial"/>
                <a:cs typeface="Arial"/>
                <a:sym typeface="Arial"/>
              </a:rPr>
              <a:t>Example: TIEE</a:t>
            </a:r>
            <a:endParaRPr sz="4000">
              <a:latin typeface="Arial"/>
              <a:ea typeface="Arial"/>
              <a:cs typeface="Arial"/>
              <a:sym typeface="Arial"/>
            </a:endParaRPr>
          </a:p>
        </p:txBody>
      </p:sp>
      <p:pic>
        <p:nvPicPr>
          <p:cNvPr id="231" name="Shape 231">
            <a:hlinkClick r:id="rId3"/>
          </p:cNvPr>
          <p:cNvPicPr preferRelativeResize="0"/>
          <p:nvPr/>
        </p:nvPicPr>
        <p:blipFill rotWithShape="1">
          <a:blip r:embed="rId4">
            <a:alphaModFix/>
          </a:blip>
          <a:srcRect r="23844"/>
          <a:stretch/>
        </p:blipFill>
        <p:spPr>
          <a:xfrm>
            <a:off x="172275" y="1429650"/>
            <a:ext cx="4489326" cy="5236175"/>
          </a:xfrm>
          <a:prstGeom prst="rect">
            <a:avLst/>
          </a:prstGeom>
          <a:noFill/>
          <a:ln>
            <a:noFill/>
          </a:ln>
        </p:spPr>
      </p:pic>
      <p:pic>
        <p:nvPicPr>
          <p:cNvPr id="232" name="Shape 232"/>
          <p:cNvPicPr preferRelativeResize="0"/>
          <p:nvPr/>
        </p:nvPicPr>
        <p:blipFill>
          <a:blip r:embed="rId5">
            <a:alphaModFix/>
          </a:blip>
          <a:stretch>
            <a:fillRect/>
          </a:stretch>
        </p:blipFill>
        <p:spPr>
          <a:xfrm>
            <a:off x="4746075" y="3833050"/>
            <a:ext cx="1878500" cy="1773100"/>
          </a:xfrm>
          <a:prstGeom prst="rect">
            <a:avLst/>
          </a:prstGeom>
          <a:noFill/>
          <a:ln>
            <a:noFill/>
          </a:ln>
          <a:effectLst>
            <a:outerShdw blurRad="57150" dist="19050" dir="5400000" algn="bl" rotWithShape="0">
              <a:srgbClr val="000000">
                <a:alpha val="50000"/>
              </a:srgbClr>
            </a:outerShdw>
          </a:effectLst>
        </p:spPr>
      </p:pic>
      <p:pic>
        <p:nvPicPr>
          <p:cNvPr id="233" name="Shape 233"/>
          <p:cNvPicPr preferRelativeResize="0"/>
          <p:nvPr/>
        </p:nvPicPr>
        <p:blipFill rotWithShape="1">
          <a:blip r:embed="rId4">
            <a:alphaModFix/>
          </a:blip>
          <a:srcRect l="70029" t="4045" r="1813" b="67481"/>
          <a:stretch/>
        </p:blipFill>
        <p:spPr>
          <a:xfrm>
            <a:off x="4303775" y="1694600"/>
            <a:ext cx="1659850" cy="1490876"/>
          </a:xfrm>
          <a:prstGeom prst="rect">
            <a:avLst/>
          </a:prstGeom>
          <a:noFill/>
          <a:ln>
            <a:noFill/>
          </a:ln>
        </p:spPr>
      </p:pic>
      <p:sp>
        <p:nvSpPr>
          <p:cNvPr id="234" name="Shape 234"/>
          <p:cNvSpPr txBox="1"/>
          <p:nvPr/>
        </p:nvSpPr>
        <p:spPr>
          <a:xfrm>
            <a:off x="4920025" y="3397500"/>
            <a:ext cx="1530600" cy="64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Resources</a:t>
            </a:r>
            <a:endParaRPr sz="1800"/>
          </a:p>
        </p:txBody>
      </p:sp>
      <p:pic>
        <p:nvPicPr>
          <p:cNvPr id="235" name="Shape 235"/>
          <p:cNvPicPr preferRelativeResize="0"/>
          <p:nvPr/>
        </p:nvPicPr>
        <p:blipFill>
          <a:blip r:embed="rId6">
            <a:alphaModFix/>
          </a:blip>
          <a:stretch>
            <a:fillRect/>
          </a:stretch>
        </p:blipFill>
        <p:spPr>
          <a:xfrm>
            <a:off x="6709051" y="2954849"/>
            <a:ext cx="2250774" cy="1184325"/>
          </a:xfrm>
          <a:prstGeom prst="rect">
            <a:avLst/>
          </a:prstGeom>
          <a:noFill/>
          <a:ln>
            <a:noFill/>
          </a:ln>
        </p:spPr>
      </p:pic>
      <p:pic>
        <p:nvPicPr>
          <p:cNvPr id="236" name="Shape 236"/>
          <p:cNvPicPr preferRelativeResize="0"/>
          <p:nvPr/>
        </p:nvPicPr>
        <p:blipFill rotWithShape="1">
          <a:blip r:embed="rId7">
            <a:alphaModFix/>
          </a:blip>
          <a:srcRect b="39485"/>
          <a:stretch/>
        </p:blipFill>
        <p:spPr>
          <a:xfrm>
            <a:off x="7371925" y="1317025"/>
            <a:ext cx="900100" cy="1538450"/>
          </a:xfrm>
          <a:prstGeom prst="rect">
            <a:avLst/>
          </a:prstGeom>
          <a:noFill/>
          <a:ln>
            <a:noFill/>
          </a:ln>
        </p:spPr>
      </p:pic>
      <p:sp>
        <p:nvSpPr>
          <p:cNvPr id="237" name="Shape 237"/>
          <p:cNvSpPr txBox="1"/>
          <p:nvPr/>
        </p:nvSpPr>
        <p:spPr>
          <a:xfrm>
            <a:off x="5804575" y="929375"/>
            <a:ext cx="2616600" cy="55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a:t>Students investigate authentic research data</a:t>
            </a:r>
            <a:endParaRPr dirty="0"/>
          </a:p>
        </p:txBody>
      </p:sp>
      <p:sp>
        <p:nvSpPr>
          <p:cNvPr id="238" name="Shape 238"/>
          <p:cNvSpPr txBox="1"/>
          <p:nvPr/>
        </p:nvSpPr>
        <p:spPr>
          <a:xfrm>
            <a:off x="6076250" y="5727300"/>
            <a:ext cx="2616600" cy="55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Raw data sets, student worksheets, answer, and faculty notes are provided!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218800" y="80626"/>
            <a:ext cx="7886700" cy="1325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000">
                <a:latin typeface="Arial"/>
                <a:ea typeface="Arial"/>
                <a:cs typeface="Arial"/>
                <a:sym typeface="Arial"/>
              </a:rPr>
              <a:t>DIG resources on QUBES</a:t>
            </a:r>
            <a:endParaRPr sz="4000">
              <a:latin typeface="Arial"/>
              <a:ea typeface="Arial"/>
              <a:cs typeface="Arial"/>
              <a:sym typeface="Arial"/>
            </a:endParaRPr>
          </a:p>
        </p:txBody>
      </p:sp>
      <p:pic>
        <p:nvPicPr>
          <p:cNvPr id="245" name="Shape 245">
            <a:hlinkClick r:id="rId3"/>
          </p:cNvPr>
          <p:cNvPicPr preferRelativeResize="0"/>
          <p:nvPr/>
        </p:nvPicPr>
        <p:blipFill>
          <a:blip r:embed="rId4">
            <a:alphaModFix/>
          </a:blip>
          <a:stretch>
            <a:fillRect/>
          </a:stretch>
        </p:blipFill>
        <p:spPr>
          <a:xfrm>
            <a:off x="119400" y="2257222"/>
            <a:ext cx="4881799" cy="3662478"/>
          </a:xfrm>
          <a:prstGeom prst="rect">
            <a:avLst/>
          </a:prstGeom>
          <a:noFill/>
          <a:ln>
            <a:noFill/>
          </a:ln>
        </p:spPr>
      </p:pic>
      <p:pic>
        <p:nvPicPr>
          <p:cNvPr id="246" name="Shape 246">
            <a:hlinkClick r:id="rId5"/>
          </p:cNvPr>
          <p:cNvPicPr preferRelativeResize="0"/>
          <p:nvPr/>
        </p:nvPicPr>
        <p:blipFill>
          <a:blip r:embed="rId6">
            <a:alphaModFix/>
          </a:blip>
          <a:stretch>
            <a:fillRect/>
          </a:stretch>
        </p:blipFill>
        <p:spPr>
          <a:xfrm>
            <a:off x="5239900" y="1448750"/>
            <a:ext cx="3806751" cy="2422474"/>
          </a:xfrm>
          <a:prstGeom prst="rect">
            <a:avLst/>
          </a:prstGeom>
          <a:noFill/>
          <a:ln>
            <a:noFill/>
          </a:ln>
        </p:spPr>
      </p:pic>
      <p:pic>
        <p:nvPicPr>
          <p:cNvPr id="247" name="Shape 247">
            <a:hlinkClick r:id="rId5"/>
          </p:cNvPr>
          <p:cNvPicPr preferRelativeResize="0"/>
          <p:nvPr/>
        </p:nvPicPr>
        <p:blipFill>
          <a:blip r:embed="rId7">
            <a:alphaModFix/>
          </a:blip>
          <a:stretch>
            <a:fillRect/>
          </a:stretch>
        </p:blipFill>
        <p:spPr>
          <a:xfrm>
            <a:off x="5562500" y="4099825"/>
            <a:ext cx="3400099" cy="2678425"/>
          </a:xfrm>
          <a:prstGeom prst="rect">
            <a:avLst/>
          </a:prstGeom>
          <a:noFill/>
          <a:ln>
            <a:noFill/>
          </a:ln>
        </p:spPr>
      </p:pic>
      <p:sp>
        <p:nvSpPr>
          <p:cNvPr id="248" name="Shape 248"/>
          <p:cNvSpPr txBox="1"/>
          <p:nvPr/>
        </p:nvSpPr>
        <p:spPr>
          <a:xfrm>
            <a:off x="3617850" y="1548575"/>
            <a:ext cx="1908300" cy="56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TIEE modules</a:t>
            </a:r>
            <a:endParaRPr sz="1800"/>
          </a:p>
        </p:txBody>
      </p:sp>
      <p:sp>
        <p:nvSpPr>
          <p:cNvPr id="249" name="Shape 249"/>
          <p:cNvSpPr txBox="1"/>
          <p:nvPr/>
        </p:nvSpPr>
        <p:spPr>
          <a:xfrm>
            <a:off x="3760425" y="5829900"/>
            <a:ext cx="2060700" cy="56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QUBES modules</a:t>
            </a:r>
            <a:endParaRPr sz="1800"/>
          </a:p>
        </p:txBody>
      </p:sp>
      <p:cxnSp>
        <p:nvCxnSpPr>
          <p:cNvPr id="250" name="Shape 250"/>
          <p:cNvCxnSpPr/>
          <p:nvPr/>
        </p:nvCxnSpPr>
        <p:spPr>
          <a:xfrm rot="10800000" flipH="1">
            <a:off x="4969700" y="3049450"/>
            <a:ext cx="507000" cy="556500"/>
          </a:xfrm>
          <a:prstGeom prst="straightConnector1">
            <a:avLst/>
          </a:prstGeom>
          <a:noFill/>
          <a:ln w="28575" cap="flat" cmpd="sng">
            <a:solidFill>
              <a:schemeClr val="dk2"/>
            </a:solidFill>
            <a:prstDash val="solid"/>
            <a:round/>
            <a:headEnd type="none" w="med" len="med"/>
            <a:tailEnd type="stealth" w="med" len="med"/>
          </a:ln>
        </p:spPr>
      </p:cxnSp>
      <p:cxnSp>
        <p:nvCxnSpPr>
          <p:cNvPr id="251" name="Shape 251"/>
          <p:cNvCxnSpPr/>
          <p:nvPr/>
        </p:nvCxnSpPr>
        <p:spPr>
          <a:xfrm>
            <a:off x="5001188" y="4046350"/>
            <a:ext cx="483600" cy="613200"/>
          </a:xfrm>
          <a:prstGeom prst="straightConnector1">
            <a:avLst/>
          </a:prstGeom>
          <a:noFill/>
          <a:ln w="28575" cap="flat" cmpd="sng">
            <a:solidFill>
              <a:schemeClr val="dk2"/>
            </a:solidFill>
            <a:prstDash val="solid"/>
            <a:round/>
            <a:headEnd type="none" w="med" len="med"/>
            <a:tailEnd type="stealth" w="med" len="med"/>
          </a:ln>
        </p:spPr>
      </p:cxnSp>
      <p:sp>
        <p:nvSpPr>
          <p:cNvPr id="252" name="Shape 252"/>
          <p:cNvSpPr txBox="1"/>
          <p:nvPr/>
        </p:nvSpPr>
        <p:spPr>
          <a:xfrm>
            <a:off x="218800" y="1690825"/>
            <a:ext cx="2358900" cy="56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t>Our group page</a:t>
            </a:r>
            <a:endParaRPr sz="1800"/>
          </a:p>
        </p:txBody>
      </p:sp>
      <p:sp>
        <p:nvSpPr>
          <p:cNvPr id="253" name="Shape 253"/>
          <p:cNvSpPr/>
          <p:nvPr/>
        </p:nvSpPr>
        <p:spPr>
          <a:xfrm>
            <a:off x="1997900" y="2479750"/>
            <a:ext cx="649500" cy="2685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1379</Words>
  <Application>Microsoft Macintosh PowerPoint</Application>
  <PresentationFormat>On-screen Show (4:3)</PresentationFormat>
  <Paragraphs>150</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Office Theme</vt:lpstr>
      <vt:lpstr>Office Theme</vt:lpstr>
      <vt:lpstr>DIG into Data for the Biology Classroom </vt:lpstr>
      <vt:lpstr>Workshop Goals</vt:lpstr>
      <vt:lpstr>What Does Data in the Classroom Look Like?</vt:lpstr>
      <vt:lpstr>How do you develop quantitative reasoning in your classroom?</vt:lpstr>
      <vt:lpstr>Data-centric teaching resources</vt:lpstr>
      <vt:lpstr>Example: HHMI</vt:lpstr>
      <vt:lpstr>Example: TIEE</vt:lpstr>
      <vt:lpstr>Example: TIEE</vt:lpstr>
      <vt:lpstr>DIG resources on QUBES</vt:lpstr>
      <vt:lpstr>Exploring and more</vt:lpstr>
      <vt:lpstr>Using developed modules</vt:lpstr>
      <vt:lpstr>Publishing adaptations - Closing the loop</vt:lpstr>
      <vt:lpstr>What if you want to create your own module?</vt:lpstr>
      <vt:lpstr>What are data repositories?</vt:lpstr>
      <vt:lpstr>The Dryad Digital Repository is a general purpose data repository</vt:lpstr>
      <vt:lpstr>Our World in Data includes socio-economic data, including human population growth</vt:lpstr>
      <vt:lpstr>Sources of authentic data</vt:lpstr>
      <vt:lpstr>Exploring and more</vt:lpstr>
      <vt:lpstr>Opportunities for publishing</vt:lpstr>
      <vt:lpstr>Time for further exploration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into Data for the Biology Classroom </dc:title>
  <cp:lastModifiedBy>Microsoft Office User</cp:lastModifiedBy>
  <cp:revision>2</cp:revision>
  <dcterms:modified xsi:type="dcterms:W3CDTF">2018-06-14T19:57:57Z</dcterms:modified>
</cp:coreProperties>
</file>